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57" r:id="rId2"/>
    <p:sldId id="258" r:id="rId3"/>
    <p:sldId id="275" r:id="rId4"/>
    <p:sldId id="280" r:id="rId5"/>
    <p:sldId id="278" r:id="rId6"/>
    <p:sldId id="287" r:id="rId7"/>
    <p:sldId id="282" r:id="rId8"/>
    <p:sldId id="266" r:id="rId9"/>
    <p:sldId id="281" r:id="rId10"/>
    <p:sldId id="284" r:id="rId11"/>
    <p:sldId id="283" r:id="rId12"/>
    <p:sldId id="285" r:id="rId13"/>
    <p:sldId id="290" r:id="rId14"/>
    <p:sldId id="268" r:id="rId15"/>
    <p:sldId id="267" r:id="rId16"/>
    <p:sldId id="289" r:id="rId17"/>
    <p:sldId id="291" r:id="rId18"/>
    <p:sldId id="286" r:id="rId19"/>
    <p:sldId id="271" r:id="rId20"/>
    <p:sldId id="288" r:id="rId21"/>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160" userDrawn="1">
          <p15:clr>
            <a:srgbClr val="A4A3A4"/>
          </p15:clr>
        </p15:guide>
        <p15:guide id="4" orient="horz" pos="3884">
          <p15:clr>
            <a:srgbClr val="A4A3A4"/>
          </p15:clr>
        </p15:guide>
        <p15:guide id="5" orient="horz" pos="300">
          <p15:clr>
            <a:srgbClr val="A4A3A4"/>
          </p15:clr>
        </p15:guide>
        <p15:guide id="6" orient="horz" pos="1117">
          <p15:clr>
            <a:srgbClr val="A4A3A4"/>
          </p15:clr>
        </p15:guide>
        <p15:guide id="7" pos="302">
          <p15:clr>
            <a:srgbClr val="A4A3A4"/>
          </p15:clr>
        </p15:guide>
        <p15:guide id="9" pos="7378" userDrawn="1">
          <p15:clr>
            <a:srgbClr val="A4A3A4"/>
          </p15:clr>
        </p15:guide>
        <p15:guide id="10" pos="665">
          <p15:clr>
            <a:srgbClr val="A4A3A4"/>
          </p15:clr>
        </p15:guide>
        <p15:guide id="11"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9A5B"/>
    <a:srgbClr val="00295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0A15C55-8517-42AA-B614-E9B94910E39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2949" autoAdjust="0"/>
  </p:normalViewPr>
  <p:slideViewPr>
    <p:cSldViewPr showGuides="1">
      <p:cViewPr varScale="1">
        <p:scale>
          <a:sx n="106" d="100"/>
          <a:sy n="106" d="100"/>
        </p:scale>
        <p:origin x="180" y="102"/>
      </p:cViewPr>
      <p:guideLst>
        <p:guide orient="horz" pos="2160"/>
        <p:guide orient="horz" pos="3884"/>
        <p:guide orient="horz" pos="300"/>
        <p:guide orient="horz" pos="1117"/>
        <p:guide pos="302"/>
        <p:guide pos="7378"/>
        <p:guide pos="665"/>
        <p:guide pos="3840"/>
      </p:guideLst>
    </p:cSldViewPr>
  </p:slideViewPr>
  <p:notesTextViewPr>
    <p:cViewPr>
      <p:scale>
        <a:sx n="3" d="2"/>
        <a:sy n="3" d="2"/>
      </p:scale>
      <p:origin x="0" y="0"/>
    </p:cViewPr>
  </p:notesTextViewPr>
  <p:notesViewPr>
    <p:cSldViewPr showGuides="1">
      <p:cViewPr varScale="1">
        <p:scale>
          <a:sx n="87" d="100"/>
          <a:sy n="87" d="100"/>
        </p:scale>
        <p:origin x="3840"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765808B-E55E-495E-AD4D-B469E5CD22EF}" type="datetimeFigureOut">
              <a:rPr lang="fi-FI" sz="800" smtClean="0"/>
              <a:t>2.5.2023</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EDAF4E2-CB80-489C-B09B-4F5EEF4552BF}" type="slidenum">
              <a:rPr lang="fi-FI" sz="800" smtClean="0"/>
              <a:t>‹#›</a:t>
            </a:fld>
            <a:endParaRPr lang="fi-FI" sz="800"/>
          </a:p>
        </p:txBody>
      </p:sp>
    </p:spTree>
    <p:extLst>
      <p:ext uri="{BB962C8B-B14F-4D97-AF65-F5344CB8AC3E}">
        <p14:creationId xmlns:p14="http://schemas.microsoft.com/office/powerpoint/2010/main" val="15791756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4BDF7DAC-3845-4961-8DB5-52D3C261C68E}" type="datetimeFigureOut">
              <a:rPr lang="fi-FI" smtClean="0"/>
              <a:pPr/>
              <a:t>2.5.2023</a:t>
            </a:fld>
            <a:endParaRPr lang="fi-FI"/>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DA2CDBA3-8E53-4B38-8A28-94E4F9D9260E}" type="slidenum">
              <a:rPr lang="fi-FI" smtClean="0"/>
              <a:pPr/>
              <a:t>‹#›</a:t>
            </a:fld>
            <a:endParaRPr lang="fi-FI"/>
          </a:p>
        </p:txBody>
      </p:sp>
    </p:spTree>
    <p:extLst>
      <p:ext uri="{BB962C8B-B14F-4D97-AF65-F5344CB8AC3E}">
        <p14:creationId xmlns:p14="http://schemas.microsoft.com/office/powerpoint/2010/main" val="603828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Foreced</a:t>
            </a:r>
            <a:r>
              <a:rPr lang="fi-FI" dirty="0"/>
              <a:t> </a:t>
            </a:r>
            <a:r>
              <a:rPr lang="fi-FI" dirty="0" err="1"/>
              <a:t>electron</a:t>
            </a:r>
            <a:r>
              <a:rPr lang="fi-FI" dirty="0"/>
              <a:t> </a:t>
            </a:r>
            <a:r>
              <a:rPr lang="fi-FI" dirty="0" err="1"/>
              <a:t>beam</a:t>
            </a:r>
            <a:r>
              <a:rPr lang="fi-FI" dirty="0"/>
              <a:t> </a:t>
            </a:r>
            <a:r>
              <a:rPr lang="fi-FI" dirty="0" err="1"/>
              <a:t>arch</a:t>
            </a:r>
            <a:r>
              <a:rPr lang="fi-FI" dirty="0"/>
              <a:t> </a:t>
            </a:r>
            <a:r>
              <a:rPr lang="fi-FI" dirty="0" err="1"/>
              <a:t>discharge</a:t>
            </a:r>
            <a:endParaRPr lang="en-GB" dirty="0"/>
          </a:p>
        </p:txBody>
      </p:sp>
      <p:sp>
        <p:nvSpPr>
          <p:cNvPr id="4" name="Slide Number Placeholder 3"/>
          <p:cNvSpPr>
            <a:spLocks noGrp="1"/>
          </p:cNvSpPr>
          <p:nvPr>
            <p:ph type="sldNum" sz="quarter" idx="5"/>
          </p:nvPr>
        </p:nvSpPr>
        <p:spPr/>
        <p:txBody>
          <a:bodyPr/>
          <a:lstStyle/>
          <a:p>
            <a:fld id="{DA2CDBA3-8E53-4B38-8A28-94E4F9D9260E}" type="slidenum">
              <a:rPr lang="fi-FI" smtClean="0"/>
              <a:pPr/>
              <a:t>7</a:t>
            </a:fld>
            <a:endParaRPr lang="fi-FI"/>
          </a:p>
        </p:txBody>
      </p:sp>
    </p:spTree>
    <p:extLst>
      <p:ext uri="{BB962C8B-B14F-4D97-AF65-F5344CB8AC3E}">
        <p14:creationId xmlns:p14="http://schemas.microsoft.com/office/powerpoint/2010/main" val="4194746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Promise</a:t>
            </a:r>
            <a:r>
              <a:rPr lang="fi-FI" dirty="0"/>
              <a:t> to </a:t>
            </a:r>
            <a:r>
              <a:rPr lang="fi-FI" dirty="0" err="1"/>
              <a:t>make</a:t>
            </a:r>
            <a:r>
              <a:rPr lang="fi-FI" dirty="0"/>
              <a:t> 94Ag </a:t>
            </a:r>
            <a:r>
              <a:rPr lang="fi-FI" dirty="0" err="1"/>
              <a:t>that</a:t>
            </a:r>
            <a:endParaRPr lang="en-GB" dirty="0"/>
          </a:p>
        </p:txBody>
      </p:sp>
      <p:sp>
        <p:nvSpPr>
          <p:cNvPr id="4" name="Slide Number Placeholder 3"/>
          <p:cNvSpPr>
            <a:spLocks noGrp="1"/>
          </p:cNvSpPr>
          <p:nvPr>
            <p:ph type="sldNum" sz="quarter" idx="5"/>
          </p:nvPr>
        </p:nvSpPr>
        <p:spPr/>
        <p:txBody>
          <a:bodyPr/>
          <a:lstStyle/>
          <a:p>
            <a:fld id="{DA2CDBA3-8E53-4B38-8A28-94E4F9D9260E}" type="slidenum">
              <a:rPr lang="fi-FI" smtClean="0"/>
              <a:pPr/>
              <a:t>10</a:t>
            </a:fld>
            <a:endParaRPr lang="fi-FI"/>
          </a:p>
        </p:txBody>
      </p:sp>
    </p:spTree>
    <p:extLst>
      <p:ext uri="{BB962C8B-B14F-4D97-AF65-F5344CB8AC3E}">
        <p14:creationId xmlns:p14="http://schemas.microsoft.com/office/powerpoint/2010/main" val="465174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The</a:t>
            </a:r>
            <a:r>
              <a:rPr lang="fi-FI" dirty="0"/>
              <a:t> </a:t>
            </a:r>
            <a:r>
              <a:rPr lang="fi-FI" dirty="0" err="1"/>
              <a:t>graphite</a:t>
            </a:r>
            <a:r>
              <a:rPr lang="fi-FI" dirty="0"/>
              <a:t> </a:t>
            </a:r>
            <a:r>
              <a:rPr lang="fi-FI" dirty="0" err="1"/>
              <a:t>transfer</a:t>
            </a:r>
            <a:r>
              <a:rPr lang="fi-FI" dirty="0"/>
              <a:t> </a:t>
            </a:r>
            <a:r>
              <a:rPr lang="fi-FI" dirty="0" err="1"/>
              <a:t>tube</a:t>
            </a:r>
            <a:r>
              <a:rPr lang="fi-FI" dirty="0"/>
              <a:t> </a:t>
            </a:r>
            <a:r>
              <a:rPr lang="fi-FI" dirty="0" err="1"/>
              <a:t>was</a:t>
            </a:r>
            <a:r>
              <a:rPr lang="fi-FI" dirty="0"/>
              <a:t> </a:t>
            </a:r>
            <a:r>
              <a:rPr lang="fi-FI" dirty="0" err="1"/>
              <a:t>replaced</a:t>
            </a:r>
            <a:r>
              <a:rPr lang="fi-FI" dirty="0"/>
              <a:t> </a:t>
            </a:r>
            <a:r>
              <a:rPr lang="fi-FI" dirty="0" err="1"/>
              <a:t>with</a:t>
            </a:r>
            <a:r>
              <a:rPr lang="fi-FI" dirty="0"/>
              <a:t> </a:t>
            </a:r>
            <a:r>
              <a:rPr lang="fi-FI" dirty="0" err="1"/>
              <a:t>sigradur</a:t>
            </a:r>
            <a:r>
              <a:rPr lang="fi-FI" dirty="0"/>
              <a:t>.</a:t>
            </a:r>
            <a:endParaRPr lang="en-GB" dirty="0"/>
          </a:p>
        </p:txBody>
      </p:sp>
      <p:sp>
        <p:nvSpPr>
          <p:cNvPr id="4" name="Slide Number Placeholder 3"/>
          <p:cNvSpPr>
            <a:spLocks noGrp="1"/>
          </p:cNvSpPr>
          <p:nvPr>
            <p:ph type="sldNum" sz="quarter" idx="5"/>
          </p:nvPr>
        </p:nvSpPr>
        <p:spPr/>
        <p:txBody>
          <a:bodyPr/>
          <a:lstStyle/>
          <a:p>
            <a:fld id="{DA2CDBA3-8E53-4B38-8A28-94E4F9D9260E}" type="slidenum">
              <a:rPr lang="fi-FI" smtClean="0"/>
              <a:pPr/>
              <a:t>15</a:t>
            </a:fld>
            <a:endParaRPr lang="fi-FI"/>
          </a:p>
        </p:txBody>
      </p:sp>
    </p:spTree>
    <p:extLst>
      <p:ext uri="{BB962C8B-B14F-4D97-AF65-F5344CB8AC3E}">
        <p14:creationId xmlns:p14="http://schemas.microsoft.com/office/powerpoint/2010/main" val="1409071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Encouraged by recent successes on </a:t>
            </a:r>
            <a:r>
              <a:rPr lang="en-US" baseline="30000" dirty="0"/>
              <a:t>96, 95</a:t>
            </a:r>
            <a:r>
              <a:rPr lang="en-US" dirty="0"/>
              <a:t>Ag in JYFLTRAP Penning trap.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21+: ~70 </a:t>
            </a:r>
            <a:r>
              <a:rPr lang="en-US" dirty="0" err="1"/>
              <a:t>nbarn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50+: ~580 </a:t>
            </a:r>
            <a:r>
              <a:rPr lang="en-US" dirty="0" err="1"/>
              <a:t>nbarn</a:t>
            </a:r>
            <a:endParaRPr lang="en-US" dirty="0"/>
          </a:p>
          <a:p>
            <a:endParaRPr lang="en-GB" dirty="0"/>
          </a:p>
        </p:txBody>
      </p:sp>
      <p:sp>
        <p:nvSpPr>
          <p:cNvPr id="4" name="Slide Number Placeholder 3"/>
          <p:cNvSpPr>
            <a:spLocks noGrp="1"/>
          </p:cNvSpPr>
          <p:nvPr>
            <p:ph type="sldNum" sz="quarter" idx="5"/>
          </p:nvPr>
        </p:nvSpPr>
        <p:spPr/>
        <p:txBody>
          <a:bodyPr/>
          <a:lstStyle/>
          <a:p>
            <a:fld id="{DA2CDBA3-8E53-4B38-8A28-94E4F9D9260E}" type="slidenum">
              <a:rPr lang="fi-FI" smtClean="0"/>
              <a:pPr/>
              <a:t>18</a:t>
            </a:fld>
            <a:endParaRPr lang="fi-FI"/>
          </a:p>
        </p:txBody>
      </p:sp>
    </p:spTree>
    <p:extLst>
      <p:ext uri="{BB962C8B-B14F-4D97-AF65-F5344CB8AC3E}">
        <p14:creationId xmlns:p14="http://schemas.microsoft.com/office/powerpoint/2010/main" val="3492571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21+ cross </a:t>
            </a:r>
            <a:r>
              <a:rPr lang="fi-FI" dirty="0" err="1"/>
              <a:t>section</a:t>
            </a:r>
            <a:r>
              <a:rPr lang="fi-FI" dirty="0"/>
              <a:t> </a:t>
            </a:r>
            <a:r>
              <a:rPr lang="fi-FI" dirty="0" err="1"/>
              <a:t>very</a:t>
            </a:r>
            <a:r>
              <a:rPr lang="fi-FI" dirty="0"/>
              <a:t> </a:t>
            </a:r>
            <a:r>
              <a:rPr lang="fi-FI" dirty="0" err="1"/>
              <a:t>similar</a:t>
            </a:r>
            <a:r>
              <a:rPr lang="fi-FI" dirty="0"/>
              <a:t> to  tin-100 cross-</a:t>
            </a:r>
            <a:r>
              <a:rPr lang="fi-FI" dirty="0" err="1"/>
              <a:t>section</a:t>
            </a:r>
            <a:r>
              <a:rPr lang="fi-FI" dirty="0"/>
              <a:t>. 70 </a:t>
            </a:r>
            <a:r>
              <a:rPr lang="fi-FI" dirty="0" err="1"/>
              <a:t>nbarn</a:t>
            </a:r>
            <a:r>
              <a:rPr lang="fi-FI" dirty="0"/>
              <a:t> </a:t>
            </a:r>
            <a:r>
              <a:rPr lang="fi-FI" dirty="0" err="1"/>
              <a:t>vs</a:t>
            </a:r>
            <a:r>
              <a:rPr lang="fi-FI" dirty="0"/>
              <a:t> 30 </a:t>
            </a:r>
            <a:r>
              <a:rPr lang="fi-FI" dirty="0" err="1"/>
              <a:t>nbarn</a:t>
            </a:r>
            <a:r>
              <a:rPr lang="fi-FI" dirty="0"/>
              <a:t>.</a:t>
            </a:r>
            <a:endParaRPr lang="en-GB" dirty="0"/>
          </a:p>
        </p:txBody>
      </p:sp>
      <p:sp>
        <p:nvSpPr>
          <p:cNvPr id="4" name="Slide Number Placeholder 3"/>
          <p:cNvSpPr>
            <a:spLocks noGrp="1"/>
          </p:cNvSpPr>
          <p:nvPr>
            <p:ph type="sldNum" sz="quarter" idx="5"/>
          </p:nvPr>
        </p:nvSpPr>
        <p:spPr/>
        <p:txBody>
          <a:bodyPr/>
          <a:lstStyle/>
          <a:p>
            <a:fld id="{DA2CDBA3-8E53-4B38-8A28-94E4F9D9260E}" type="slidenum">
              <a:rPr lang="fi-FI" smtClean="0"/>
              <a:pPr/>
              <a:t>19</a:t>
            </a:fld>
            <a:endParaRPr lang="fi-FI"/>
          </a:p>
        </p:txBody>
      </p:sp>
    </p:spTree>
    <p:extLst>
      <p:ext uri="{BB962C8B-B14F-4D97-AF65-F5344CB8AC3E}">
        <p14:creationId xmlns:p14="http://schemas.microsoft.com/office/powerpoint/2010/main" val="2904002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1.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1.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1.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1.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8C59-4BC5-4041-B47F-FB7DDB3CCC22}"/>
              </a:ext>
            </a:extLst>
          </p:cNvPr>
          <p:cNvSpPr>
            <a:spLocks noGrp="1"/>
          </p:cNvSpPr>
          <p:nvPr>
            <p:ph type="ctrTitle"/>
          </p:nvPr>
        </p:nvSpPr>
        <p:spPr>
          <a:xfrm>
            <a:off x="479425" y="2636912"/>
            <a:ext cx="11233150" cy="2016224"/>
          </a:xfrm>
        </p:spPr>
        <p:txBody>
          <a:bodyPr anchor="ctr" anchorCtr="0"/>
          <a:lstStyle>
            <a:lvl1pPr algn="ctr">
              <a:defRPr sz="4000">
                <a:solidFill>
                  <a:schemeClr val="bg1"/>
                </a:solidFill>
              </a:defRPr>
            </a:lvl1pPr>
          </a:lstStyle>
          <a:p>
            <a:r>
              <a:rPr lang="en-US"/>
              <a:t>Click to edit Master title style</a:t>
            </a:r>
            <a:endParaRPr lang="fi-FI" dirty="0"/>
          </a:p>
        </p:txBody>
      </p:sp>
      <p:sp>
        <p:nvSpPr>
          <p:cNvPr id="3"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479425" y="4941168"/>
            <a:ext cx="11233150" cy="576064"/>
          </a:xfrm>
        </p:spPr>
        <p:txBody>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sp>
        <p:nvSpPr>
          <p:cNvPr id="4" name="Date Placeholder 3">
            <a:extLst>
              <a:ext uri="{FF2B5EF4-FFF2-40B4-BE49-F238E27FC236}">
                <a16:creationId xmlns:a16="http://schemas.microsoft.com/office/drawing/2014/main" id="{0AD1896A-EFAA-4BA9-8C8F-8B9B4593D7F9}"/>
              </a:ext>
            </a:extLst>
          </p:cNvPr>
          <p:cNvSpPr>
            <a:spLocks noGrp="1"/>
          </p:cNvSpPr>
          <p:nvPr>
            <p:ph type="dt" sz="half" idx="10"/>
          </p:nvPr>
        </p:nvSpPr>
        <p:spPr/>
        <p:txBody>
          <a:bodyPr/>
          <a:lstStyle>
            <a:lvl1pPr>
              <a:defRPr>
                <a:noFill/>
              </a:defRPr>
            </a:lvl1pPr>
          </a:lstStyle>
          <a:p>
            <a:fld id="{67FC8AB4-BAF4-4D42-8872-AFDC24CCDD75}" type="datetime1">
              <a:rPr lang="fi-FI" smtClean="0"/>
              <a:t>2.5.2023</a:t>
            </a:fld>
            <a:endParaRPr lang="fi-FI" dirty="0"/>
          </a:p>
        </p:txBody>
      </p:sp>
      <p:sp>
        <p:nvSpPr>
          <p:cNvPr id="5" name="Footer Placeholder 4">
            <a:extLst>
              <a:ext uri="{FF2B5EF4-FFF2-40B4-BE49-F238E27FC236}">
                <a16:creationId xmlns:a16="http://schemas.microsoft.com/office/drawing/2014/main" id="{D1B58722-24F1-44F1-B64D-27687C5A2239}"/>
              </a:ext>
            </a:extLst>
          </p:cNvPr>
          <p:cNvSpPr>
            <a:spLocks noGrp="1"/>
          </p:cNvSpPr>
          <p:nvPr>
            <p:ph type="ftr" sz="quarter" idx="11"/>
          </p:nvPr>
        </p:nvSpPr>
        <p:spPr/>
        <p:txBody>
          <a:bodyPr/>
          <a:lstStyle>
            <a:lvl1pPr>
              <a:defRPr>
                <a:noFill/>
              </a:defRPr>
            </a:lvl1pPr>
          </a:lstStyle>
          <a:p>
            <a:r>
              <a:rPr lang="fi-FI"/>
              <a:t>JYU Since 1863.</a:t>
            </a:r>
          </a:p>
        </p:txBody>
      </p:sp>
      <p:sp>
        <p:nvSpPr>
          <p:cNvPr id="6" name="Slide Number Placeholder 5">
            <a:extLst>
              <a:ext uri="{FF2B5EF4-FFF2-40B4-BE49-F238E27FC236}">
                <a16:creationId xmlns:a16="http://schemas.microsoft.com/office/drawing/2014/main" id="{0D9D9FC6-0017-47C1-B52A-864E27D92E5D}"/>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12" name="Group 11">
            <a:extLst>
              <a:ext uri="{C183D7F6-B498-43B3-948B-1728B52AA6E4}">
                <adec:decorative xmlns:adec="http://schemas.microsoft.com/office/drawing/2017/decorative" val="1"/>
              </a:ext>
            </a:extLst>
          </p:cNvPr>
          <p:cNvGrpSpPr>
            <a:grpSpLocks noChangeAspect="1"/>
          </p:cNvGrpSpPr>
          <p:nvPr userDrawn="1"/>
        </p:nvGrpSpPr>
        <p:grpSpPr>
          <a:xfrm>
            <a:off x="4984950" y="980728"/>
            <a:ext cx="2222099" cy="1440000"/>
            <a:chOff x="3287713" y="333375"/>
            <a:chExt cx="6107112" cy="3957638"/>
          </a:xfrm>
          <a:solidFill>
            <a:schemeClr val="bg1"/>
          </a:solidFill>
        </p:grpSpPr>
        <p:sp>
          <p:nvSpPr>
            <p:cNvPr id="9" name="Freeform 6"/>
            <p:cNvSpPr>
              <a:spLocks noEditPoints="1"/>
            </p:cNvSpPr>
            <p:nvPr userDrawn="1"/>
          </p:nvSpPr>
          <p:spPr bwMode="auto">
            <a:xfrm>
              <a:off x="5707063" y="333375"/>
              <a:ext cx="1254125" cy="2849563"/>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0" name="Freeform 7"/>
            <p:cNvSpPr>
              <a:spLocks noEditPoints="1"/>
            </p:cNvSpPr>
            <p:nvPr userDrawn="1"/>
          </p:nvSpPr>
          <p:spPr bwMode="auto">
            <a:xfrm>
              <a:off x="3613150" y="3232150"/>
              <a:ext cx="5405437" cy="485775"/>
            </a:xfrm>
            <a:custGeom>
              <a:avLst/>
              <a:gdLst>
                <a:gd name="T0" fmla="*/ 13472 w 13623"/>
                <a:gd name="T1" fmla="*/ 815 h 1226"/>
                <a:gd name="T2" fmla="*/ 13021 w 13623"/>
                <a:gd name="T3" fmla="*/ 303 h 1226"/>
                <a:gd name="T4" fmla="*/ 12990 w 13623"/>
                <a:gd name="T5" fmla="*/ 261 h 1226"/>
                <a:gd name="T6" fmla="*/ 13616 w 13623"/>
                <a:gd name="T7" fmla="*/ 682 h 1226"/>
                <a:gd name="T8" fmla="*/ 12888 w 13623"/>
                <a:gd name="T9" fmla="*/ 907 h 1226"/>
                <a:gd name="T10" fmla="*/ 230 w 13623"/>
                <a:gd name="T11" fmla="*/ 1058 h 1226"/>
                <a:gd name="T12" fmla="*/ 144 w 13623"/>
                <a:gd name="T13" fmla="*/ 1089 h 1226"/>
                <a:gd name="T14" fmla="*/ 669 w 13623"/>
                <a:gd name="T15" fmla="*/ 372 h 1226"/>
                <a:gd name="T16" fmla="*/ 855 w 13623"/>
                <a:gd name="T17" fmla="*/ 965 h 1226"/>
                <a:gd name="T18" fmla="*/ 436 w 13623"/>
                <a:gd name="T19" fmla="*/ 278 h 1226"/>
                <a:gd name="T20" fmla="*/ 1379 w 13623"/>
                <a:gd name="T21" fmla="*/ 343 h 1226"/>
                <a:gd name="T22" fmla="*/ 1597 w 13623"/>
                <a:gd name="T23" fmla="*/ 974 h 1226"/>
                <a:gd name="T24" fmla="*/ 2685 w 13623"/>
                <a:gd name="T25" fmla="*/ 1006 h 1226"/>
                <a:gd name="T26" fmla="*/ 1853 w 13623"/>
                <a:gd name="T27" fmla="*/ 1011 h 1226"/>
                <a:gd name="T28" fmla="*/ 2183 w 13623"/>
                <a:gd name="T29" fmla="*/ 28 h 1226"/>
                <a:gd name="T30" fmla="*/ 2380 w 13623"/>
                <a:gd name="T31" fmla="*/ 4 h 1226"/>
                <a:gd name="T32" fmla="*/ 2827 w 13623"/>
                <a:gd name="T33" fmla="*/ 935 h 1226"/>
                <a:gd name="T34" fmla="*/ 3124 w 13623"/>
                <a:gd name="T35" fmla="*/ 682 h 1226"/>
                <a:gd name="T36" fmla="*/ 2863 w 13623"/>
                <a:gd name="T37" fmla="*/ 246 h 1226"/>
                <a:gd name="T38" fmla="*/ 3018 w 13623"/>
                <a:gd name="T39" fmla="*/ 255 h 1226"/>
                <a:gd name="T40" fmla="*/ 3180 w 13623"/>
                <a:gd name="T41" fmla="*/ 586 h 1226"/>
                <a:gd name="T42" fmla="*/ 2868 w 13623"/>
                <a:gd name="T43" fmla="*/ 1022 h 1226"/>
                <a:gd name="T44" fmla="*/ 3993 w 13623"/>
                <a:gd name="T45" fmla="*/ 278 h 1226"/>
                <a:gd name="T46" fmla="*/ 3660 w 13623"/>
                <a:gd name="T47" fmla="*/ 1006 h 1226"/>
                <a:gd name="T48" fmla="*/ 3496 w 13623"/>
                <a:gd name="T49" fmla="*/ 229 h 1226"/>
                <a:gd name="T50" fmla="*/ 4541 w 13623"/>
                <a:gd name="T51" fmla="*/ 621 h 1226"/>
                <a:gd name="T52" fmla="*/ 4678 w 13623"/>
                <a:gd name="T53" fmla="*/ 975 h 1226"/>
                <a:gd name="T54" fmla="*/ 5068 w 13623"/>
                <a:gd name="T55" fmla="*/ 229 h 1226"/>
                <a:gd name="T56" fmla="*/ 5532 w 13623"/>
                <a:gd name="T57" fmla="*/ 813 h 1226"/>
                <a:gd name="T58" fmla="*/ 4957 w 13623"/>
                <a:gd name="T59" fmla="*/ 262 h 1226"/>
                <a:gd name="T60" fmla="*/ 6431 w 13623"/>
                <a:gd name="T61" fmla="*/ 1006 h 1226"/>
                <a:gd name="T62" fmla="*/ 5600 w 13623"/>
                <a:gd name="T63" fmla="*/ 1011 h 1226"/>
                <a:gd name="T64" fmla="*/ 5929 w 13623"/>
                <a:gd name="T65" fmla="*/ 28 h 1226"/>
                <a:gd name="T66" fmla="*/ 6126 w 13623"/>
                <a:gd name="T67" fmla="*/ 4 h 1226"/>
                <a:gd name="T68" fmla="*/ 6570 w 13623"/>
                <a:gd name="T69" fmla="*/ 964 h 1226"/>
                <a:gd name="T70" fmla="*/ 7206 w 13623"/>
                <a:gd name="T71" fmla="*/ 297 h 1226"/>
                <a:gd name="T72" fmla="*/ 7132 w 13623"/>
                <a:gd name="T73" fmla="*/ 961 h 1226"/>
                <a:gd name="T74" fmla="*/ 7961 w 13623"/>
                <a:gd name="T75" fmla="*/ 372 h 1226"/>
                <a:gd name="T76" fmla="*/ 8147 w 13623"/>
                <a:gd name="T77" fmla="*/ 965 h 1226"/>
                <a:gd name="T78" fmla="*/ 7728 w 13623"/>
                <a:gd name="T79" fmla="*/ 278 h 1226"/>
                <a:gd name="T80" fmla="*/ 9042 w 13623"/>
                <a:gd name="T81" fmla="*/ 875 h 1226"/>
                <a:gd name="T82" fmla="*/ 8557 w 13623"/>
                <a:gd name="T83" fmla="*/ 277 h 1226"/>
                <a:gd name="T84" fmla="*/ 9387 w 13623"/>
                <a:gd name="T85" fmla="*/ 959 h 1226"/>
                <a:gd name="T86" fmla="*/ 9237 w 13623"/>
                <a:gd name="T87" fmla="*/ 266 h 1226"/>
                <a:gd name="T88" fmla="*/ 9915 w 13623"/>
                <a:gd name="T89" fmla="*/ 211 h 1226"/>
                <a:gd name="T90" fmla="*/ 10274 w 13623"/>
                <a:gd name="T91" fmla="*/ 885 h 1226"/>
                <a:gd name="T92" fmla="*/ 9546 w 13623"/>
                <a:gd name="T93" fmla="*/ 693 h 1226"/>
                <a:gd name="T94" fmla="*/ 10183 w 13623"/>
                <a:gd name="T95" fmla="*/ 887 h 1226"/>
                <a:gd name="T96" fmla="*/ 9823 w 13623"/>
                <a:gd name="T97" fmla="*/ 277 h 1226"/>
                <a:gd name="T98" fmla="*/ 11042 w 13623"/>
                <a:gd name="T99" fmla="*/ 321 h 1226"/>
                <a:gd name="T100" fmla="*/ 10866 w 13623"/>
                <a:gd name="T101" fmla="*/ 582 h 1226"/>
                <a:gd name="T102" fmla="*/ 10647 w 13623"/>
                <a:gd name="T103" fmla="*/ 490 h 1226"/>
                <a:gd name="T104" fmla="*/ 10539 w 13623"/>
                <a:gd name="T105" fmla="*/ 330 h 1226"/>
                <a:gd name="T106" fmla="*/ 11333 w 13623"/>
                <a:gd name="T107" fmla="*/ 854 h 1226"/>
                <a:gd name="T108" fmla="*/ 11222 w 13623"/>
                <a:gd name="T109" fmla="*/ 301 h 1226"/>
                <a:gd name="T110" fmla="*/ 11865 w 13623"/>
                <a:gd name="T111" fmla="*/ 941 h 1226"/>
                <a:gd name="T112" fmla="*/ 11547 w 13623"/>
                <a:gd name="T113" fmla="*/ 560 h 1226"/>
                <a:gd name="T114" fmla="*/ 11936 w 13623"/>
                <a:gd name="T115" fmla="*/ 235 h 1226"/>
                <a:gd name="T116" fmla="*/ 11612 w 13623"/>
                <a:gd name="T117" fmla="*/ 375 h 1226"/>
                <a:gd name="T118" fmla="*/ 12032 w 13623"/>
                <a:gd name="T119" fmla="*/ 808 h 1226"/>
                <a:gd name="T120" fmla="*/ 12733 w 13623"/>
                <a:gd name="T121" fmla="*/ 225 h 1226"/>
                <a:gd name="T122" fmla="*/ 12522 w 13623"/>
                <a:gd name="T123" fmla="*/ 973 h 1226"/>
                <a:gd name="T124" fmla="*/ 12096 w 13623"/>
                <a:gd name="T125" fmla="*/ 40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23" h="1226">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1" name="Freeform 8"/>
            <p:cNvSpPr>
              <a:spLocks noEditPoints="1"/>
            </p:cNvSpPr>
            <p:nvPr userDrawn="1"/>
          </p:nvSpPr>
          <p:spPr bwMode="auto">
            <a:xfrm>
              <a:off x="3287713" y="3803650"/>
              <a:ext cx="6107112" cy="487363"/>
            </a:xfrm>
            <a:custGeom>
              <a:avLst/>
              <a:gdLst>
                <a:gd name="T0" fmla="*/ 15152 w 15388"/>
                <a:gd name="T1" fmla="*/ 107 h 1226"/>
                <a:gd name="T2" fmla="*/ 14897 w 15388"/>
                <a:gd name="T3" fmla="*/ 62 h 1226"/>
                <a:gd name="T4" fmla="*/ 15297 w 15388"/>
                <a:gd name="T5" fmla="*/ 915 h 1226"/>
                <a:gd name="T6" fmla="*/ 14811 w 15388"/>
                <a:gd name="T7" fmla="*/ 978 h 1226"/>
                <a:gd name="T8" fmla="*/ 301 w 15388"/>
                <a:gd name="T9" fmla="*/ 928 h 1226"/>
                <a:gd name="T10" fmla="*/ 629 w 15388"/>
                <a:gd name="T11" fmla="*/ 263 h 1226"/>
                <a:gd name="T12" fmla="*/ 586 w 15388"/>
                <a:gd name="T13" fmla="*/ 997 h 1226"/>
                <a:gd name="T14" fmla="*/ 103 w 15388"/>
                <a:gd name="T15" fmla="*/ 285 h 1226"/>
                <a:gd name="T16" fmla="*/ 892 w 15388"/>
                <a:gd name="T17" fmla="*/ 231 h 1226"/>
                <a:gd name="T18" fmla="*/ 1676 w 15388"/>
                <a:gd name="T19" fmla="*/ 301 h 1226"/>
                <a:gd name="T20" fmla="*/ 2161 w 15388"/>
                <a:gd name="T21" fmla="*/ 257 h 1226"/>
                <a:gd name="T22" fmla="*/ 1933 w 15388"/>
                <a:gd name="T23" fmla="*/ 958 h 1226"/>
                <a:gd name="T24" fmla="*/ 2205 w 15388"/>
                <a:gd name="T25" fmla="*/ 224 h 1226"/>
                <a:gd name="T26" fmla="*/ 2983 w 15388"/>
                <a:gd name="T27" fmla="*/ 224 h 1226"/>
                <a:gd name="T28" fmla="*/ 3368 w 15388"/>
                <a:gd name="T29" fmla="*/ 272 h 1226"/>
                <a:gd name="T30" fmla="*/ 3402 w 15388"/>
                <a:gd name="T31" fmla="*/ 631 h 1226"/>
                <a:gd name="T32" fmla="*/ 3138 w 15388"/>
                <a:gd name="T33" fmla="*/ 936 h 1226"/>
                <a:gd name="T34" fmla="*/ 4338 w 15388"/>
                <a:gd name="T35" fmla="*/ 331 h 1226"/>
                <a:gd name="T36" fmla="*/ 4248 w 15388"/>
                <a:gd name="T37" fmla="*/ 946 h 1226"/>
                <a:gd name="T38" fmla="*/ 4188 w 15388"/>
                <a:gd name="T39" fmla="*/ 303 h 1226"/>
                <a:gd name="T40" fmla="*/ 3818 w 15388"/>
                <a:gd name="T41" fmla="*/ 961 h 1226"/>
                <a:gd name="T42" fmla="*/ 4703 w 15388"/>
                <a:gd name="T43" fmla="*/ 975 h 1226"/>
                <a:gd name="T44" fmla="*/ 4567 w 15388"/>
                <a:gd name="T45" fmla="*/ 593 h 1226"/>
                <a:gd name="T46" fmla="*/ 4922 w 15388"/>
                <a:gd name="T47" fmla="*/ 235 h 1226"/>
                <a:gd name="T48" fmla="*/ 4593 w 15388"/>
                <a:gd name="T49" fmla="*/ 432 h 1226"/>
                <a:gd name="T50" fmla="*/ 4928 w 15388"/>
                <a:gd name="T51" fmla="*/ 949 h 1226"/>
                <a:gd name="T52" fmla="*/ 5311 w 15388"/>
                <a:gd name="T53" fmla="*/ 272 h 1226"/>
                <a:gd name="T54" fmla="*/ 5190 w 15388"/>
                <a:gd name="T55" fmla="*/ 746 h 1226"/>
                <a:gd name="T56" fmla="*/ 5832 w 15388"/>
                <a:gd name="T57" fmla="*/ 423 h 1226"/>
                <a:gd name="T58" fmla="*/ 5525 w 15388"/>
                <a:gd name="T59" fmla="*/ 285 h 1226"/>
                <a:gd name="T60" fmla="*/ 6777 w 15388"/>
                <a:gd name="T61" fmla="*/ 224 h 1226"/>
                <a:gd name="T62" fmla="*/ 6428 w 15388"/>
                <a:gd name="T63" fmla="*/ 969 h 1226"/>
                <a:gd name="T64" fmla="*/ 7298 w 15388"/>
                <a:gd name="T65" fmla="*/ 337 h 1226"/>
                <a:gd name="T66" fmla="*/ 8031 w 15388"/>
                <a:gd name="T67" fmla="*/ 593 h 1226"/>
                <a:gd name="T68" fmla="*/ 7269 w 15388"/>
                <a:gd name="T69" fmla="*/ 876 h 1226"/>
                <a:gd name="T70" fmla="*/ 7794 w 15388"/>
                <a:gd name="T71" fmla="*/ 927 h 1226"/>
                <a:gd name="T72" fmla="*/ 7477 w 15388"/>
                <a:gd name="T73" fmla="*/ 277 h 1226"/>
                <a:gd name="T74" fmla="*/ 8170 w 15388"/>
                <a:gd name="T75" fmla="*/ 966 h 1226"/>
                <a:gd name="T76" fmla="*/ 8410 w 15388"/>
                <a:gd name="T77" fmla="*/ 272 h 1226"/>
                <a:gd name="T78" fmla="*/ 8438 w 15388"/>
                <a:gd name="T79" fmla="*/ 632 h 1226"/>
                <a:gd name="T80" fmla="*/ 9021 w 15388"/>
                <a:gd name="T81" fmla="*/ 1220 h 1226"/>
                <a:gd name="T82" fmla="*/ 9001 w 15388"/>
                <a:gd name="T83" fmla="*/ 260 h 1226"/>
                <a:gd name="T84" fmla="*/ 9841 w 15388"/>
                <a:gd name="T85" fmla="*/ 589 h 1226"/>
                <a:gd name="T86" fmla="*/ 9659 w 15388"/>
                <a:gd name="T87" fmla="*/ 629 h 1226"/>
                <a:gd name="T88" fmla="*/ 10325 w 15388"/>
                <a:gd name="T89" fmla="*/ 271 h 1226"/>
                <a:gd name="T90" fmla="*/ 10623 w 15388"/>
                <a:gd name="T91" fmla="*/ 795 h 1226"/>
                <a:gd name="T92" fmla="*/ 11531 w 15388"/>
                <a:gd name="T93" fmla="*/ 1005 h 1226"/>
                <a:gd name="T94" fmla="*/ 11063 w 15388"/>
                <a:gd name="T95" fmla="*/ 701 h 1226"/>
                <a:gd name="T96" fmla="*/ 11132 w 15388"/>
                <a:gd name="T97" fmla="*/ 107 h 1226"/>
                <a:gd name="T98" fmla="*/ 11422 w 15388"/>
                <a:gd name="T99" fmla="*/ 62 h 1226"/>
                <a:gd name="T100" fmla="*/ 12115 w 15388"/>
                <a:gd name="T101" fmla="*/ 890 h 1226"/>
                <a:gd name="T102" fmla="*/ 11710 w 15388"/>
                <a:gd name="T103" fmla="*/ 444 h 1226"/>
                <a:gd name="T104" fmla="*/ 12127 w 15388"/>
                <a:gd name="T105" fmla="*/ 314 h 1226"/>
                <a:gd name="T106" fmla="*/ 11996 w 15388"/>
                <a:gd name="T107" fmla="*/ 553 h 1226"/>
                <a:gd name="T108" fmla="*/ 11852 w 15388"/>
                <a:gd name="T109" fmla="*/ 1024 h 1226"/>
                <a:gd name="T110" fmla="*/ 12917 w 15388"/>
                <a:gd name="T111" fmla="*/ 302 h 1226"/>
                <a:gd name="T112" fmla="*/ 12364 w 15388"/>
                <a:gd name="T113" fmla="*/ 969 h 1226"/>
                <a:gd name="T114" fmla="*/ 12515 w 15388"/>
                <a:gd name="T115" fmla="*/ 282 h 1226"/>
                <a:gd name="T116" fmla="*/ 13648 w 15388"/>
                <a:gd name="T117" fmla="*/ 475 h 1226"/>
                <a:gd name="T118" fmla="*/ 13423 w 15388"/>
                <a:gd name="T119" fmla="*/ 679 h 1226"/>
                <a:gd name="T120" fmla="*/ 14304 w 15388"/>
                <a:gd name="T121" fmla="*/ 957 h 1226"/>
                <a:gd name="T122" fmla="*/ 13970 w 15388"/>
                <a:gd name="T123" fmla="*/ 330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88" h="1226">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21" name="Group 20">
            <a:extLst>
              <a:ext uri="{C183D7F6-B498-43B3-948B-1728B52AA6E4}">
                <adec:decorative xmlns:adec="http://schemas.microsoft.com/office/drawing/2017/decorative" val="1"/>
              </a:ext>
            </a:extLst>
          </p:cNvPr>
          <p:cNvGrpSpPr/>
          <p:nvPr userDrawn="1"/>
        </p:nvGrpSpPr>
        <p:grpSpPr>
          <a:xfrm>
            <a:off x="0" y="6669360"/>
            <a:ext cx="12192000" cy="188639"/>
            <a:chOff x="2207568" y="692696"/>
            <a:chExt cx="2304256" cy="576064"/>
          </a:xfrm>
        </p:grpSpPr>
        <p:sp>
          <p:nvSpPr>
            <p:cNvPr id="22" name="Rectangle 21"/>
            <p:cNvSpPr/>
            <p:nvPr userDrawn="1"/>
          </p:nvSpPr>
          <p:spPr>
            <a:xfrm>
              <a:off x="2783632" y="692696"/>
              <a:ext cx="576064"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3" name="Rectangle 22"/>
            <p:cNvSpPr/>
            <p:nvPr userDrawn="1"/>
          </p:nvSpPr>
          <p:spPr>
            <a:xfrm>
              <a:off x="3359696" y="692696"/>
              <a:ext cx="576064" cy="5760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4" name="Rectangle 23"/>
            <p:cNvSpPr/>
            <p:nvPr userDrawn="1"/>
          </p:nvSpPr>
          <p:spPr>
            <a:xfrm>
              <a:off x="3935760" y="692696"/>
              <a:ext cx="576064" cy="5760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5" name="Rectangle 24"/>
            <p:cNvSpPr/>
            <p:nvPr userDrawn="1"/>
          </p:nvSpPr>
          <p:spPr>
            <a:xfrm>
              <a:off x="2207568" y="692696"/>
              <a:ext cx="576064" cy="5760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grpSp>
    </p:spTree>
    <p:extLst>
      <p:ext uri="{BB962C8B-B14F-4D97-AF65-F5344CB8AC3E}">
        <p14:creationId xmlns:p14="http://schemas.microsoft.com/office/powerpoint/2010/main" val="27843072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Picture 2">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C183D7F6-B498-43B3-948B-1728B52AA6E4}">
                <adec:decorative xmlns:adec="http://schemas.microsoft.com/office/drawing/2017/decorative" val="1"/>
              </a:ext>
            </a:extLst>
          </p:cNvPr>
          <p:cNvSpPr>
            <a:spLocks noGrp="1"/>
          </p:cNvSpPr>
          <p:nvPr>
            <p:ph type="pic" sz="quarter" idx="13"/>
          </p:nvPr>
        </p:nvSpPr>
        <p:spPr>
          <a:xfrm>
            <a:off x="5159896" y="0"/>
            <a:ext cx="7032104" cy="6858000"/>
          </a:xfrm>
          <a:custGeom>
            <a:avLst/>
            <a:gdLst/>
            <a:ahLst/>
            <a:cxnLst/>
            <a:rect l="l" t="t" r="r" b="b"/>
            <a:pathLst>
              <a:path w="7032104" h="6858000">
                <a:moveTo>
                  <a:pt x="1872208" y="0"/>
                </a:moveTo>
                <a:lnTo>
                  <a:pt x="7032104" y="0"/>
                </a:lnTo>
                <a:lnTo>
                  <a:pt x="7032104" y="6858000"/>
                </a:lnTo>
                <a:lnTo>
                  <a:pt x="0" y="6858000"/>
                </a:lnTo>
                <a:lnTo>
                  <a:pt x="0" y="6857999"/>
                </a:lnTo>
                <a:close/>
              </a:path>
            </a:pathLst>
          </a:custGeom>
          <a:solidFill>
            <a:schemeClr val="bg2"/>
          </a:solidFill>
        </p:spPr>
        <p:txBody>
          <a:bodyPr/>
          <a:lstStyle>
            <a:lvl1pPr marL="0" indent="0" algn="r">
              <a:buFontTx/>
              <a:buNone/>
              <a:defRPr sz="1200"/>
            </a:lvl1pPr>
          </a:lstStyle>
          <a:p>
            <a:r>
              <a:rPr lang="en-US"/>
              <a:t>Click icon to add picture</a:t>
            </a:r>
            <a:endParaRPr lang="fi-FI"/>
          </a:p>
        </p:txBody>
      </p:sp>
      <p:sp>
        <p:nvSpPr>
          <p:cNvPr id="4" name="Date Placeholder 3">
            <a:extLst>
              <a:ext uri="{FF2B5EF4-FFF2-40B4-BE49-F238E27FC236}">
                <a16:creationId xmlns:a16="http://schemas.microsoft.com/office/drawing/2014/main" id="{F0C86691-418B-4EA7-8F64-B2E73D27B2FF}"/>
              </a:ext>
            </a:extLst>
          </p:cNvPr>
          <p:cNvSpPr>
            <a:spLocks noGrp="1"/>
          </p:cNvSpPr>
          <p:nvPr>
            <p:ph type="dt" sz="half" idx="10"/>
          </p:nvPr>
        </p:nvSpPr>
        <p:spPr/>
        <p:txBody>
          <a:bodyPr/>
          <a:lstStyle>
            <a:lvl1pPr>
              <a:defRPr>
                <a:solidFill>
                  <a:schemeClr val="bg1"/>
                </a:solidFill>
              </a:defRPr>
            </a:lvl1pPr>
          </a:lstStyle>
          <a:p>
            <a:fld id="{12CE15D4-FA64-420B-9AFA-D27A5DC99D4A}" type="datetime1">
              <a:rPr lang="fi-FI" smtClean="0"/>
              <a:t>2.5.2023</a:t>
            </a:fld>
            <a:endParaRPr lang="fi-FI"/>
          </a:p>
        </p:txBody>
      </p:sp>
      <p:sp>
        <p:nvSpPr>
          <p:cNvPr id="5" name="Footer Placeholder 4">
            <a:extLst>
              <a:ext uri="{FF2B5EF4-FFF2-40B4-BE49-F238E27FC236}">
                <a16:creationId xmlns:a16="http://schemas.microsoft.com/office/drawing/2014/main" id="{8D61999E-8363-4244-89A9-C47CF0DA7A55}"/>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6" name="Slide Number Placeholder 5">
            <a:extLst>
              <a:ext uri="{FF2B5EF4-FFF2-40B4-BE49-F238E27FC236}">
                <a16:creationId xmlns:a16="http://schemas.microsoft.com/office/drawing/2014/main" id="{3388E024-59BD-4906-B4AB-C5C287035F82}"/>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grpSp>
        <p:nvGrpSpPr>
          <p:cNvPr id="13" name="Group 12">
            <a:extLst>
              <a:ext uri="{C183D7F6-B498-43B3-948B-1728B52AA6E4}">
                <adec:decorative xmlns:adec="http://schemas.microsoft.com/office/drawing/2017/decorative" val="1"/>
              </a:ext>
            </a:extLst>
          </p:cNvPr>
          <p:cNvGrpSpPr>
            <a:grpSpLocks noChangeAspect="1"/>
          </p:cNvGrpSpPr>
          <p:nvPr userDrawn="1"/>
        </p:nvGrpSpPr>
        <p:grpSpPr>
          <a:xfrm>
            <a:off x="628604" y="476672"/>
            <a:ext cx="1538760" cy="612000"/>
            <a:chOff x="911225" y="260350"/>
            <a:chExt cx="4183063" cy="1663700"/>
          </a:xfrm>
          <a:solidFill>
            <a:schemeClr val="accent2"/>
          </a:solidFill>
        </p:grpSpPr>
        <p:sp>
          <p:nvSpPr>
            <p:cNvPr id="14" name="Freeform 6"/>
            <p:cNvSpPr>
              <a:spLocks noEditPoints="1"/>
            </p:cNvSpPr>
            <p:nvPr userDrawn="1"/>
          </p:nvSpPr>
          <p:spPr bwMode="auto">
            <a:xfrm>
              <a:off x="911225" y="260350"/>
              <a:ext cx="733425" cy="1663700"/>
            </a:xfrm>
            <a:custGeom>
              <a:avLst/>
              <a:gdLst>
                <a:gd name="T0" fmla="*/ 1787 w 2771"/>
                <a:gd name="T1" fmla="*/ 532 h 6290"/>
                <a:gd name="T2" fmla="*/ 1814 w 2771"/>
                <a:gd name="T3" fmla="*/ 780 h 6290"/>
                <a:gd name="T4" fmla="*/ 1740 w 2771"/>
                <a:gd name="T5" fmla="*/ 1008 h 6290"/>
                <a:gd name="T6" fmla="*/ 1309 w 2771"/>
                <a:gd name="T7" fmla="*/ 1564 h 6290"/>
                <a:gd name="T8" fmla="*/ 966 w 2771"/>
                <a:gd name="T9" fmla="*/ 1982 h 6290"/>
                <a:gd name="T10" fmla="*/ 901 w 2771"/>
                <a:gd name="T11" fmla="*/ 2194 h 6290"/>
                <a:gd name="T12" fmla="*/ 750 w 2771"/>
                <a:gd name="T13" fmla="*/ 2538 h 6290"/>
                <a:gd name="T14" fmla="*/ 666 w 2771"/>
                <a:gd name="T15" fmla="*/ 2233 h 6290"/>
                <a:gd name="T16" fmla="*/ 660 w 2771"/>
                <a:gd name="T17" fmla="*/ 1957 h 6290"/>
                <a:gd name="T18" fmla="*/ 743 w 2771"/>
                <a:gd name="T19" fmla="*/ 1724 h 6290"/>
                <a:gd name="T20" fmla="*/ 1028 w 2771"/>
                <a:gd name="T21" fmla="*/ 1345 h 6290"/>
                <a:gd name="T22" fmla="*/ 1541 w 2771"/>
                <a:gd name="T23" fmla="*/ 699 h 6290"/>
                <a:gd name="T24" fmla="*/ 1567 w 2771"/>
                <a:gd name="T25" fmla="*/ 550 h 6290"/>
                <a:gd name="T26" fmla="*/ 1577 w 2771"/>
                <a:gd name="T27" fmla="*/ 363 h 6290"/>
                <a:gd name="T28" fmla="*/ 1002 w 2771"/>
                <a:gd name="T29" fmla="*/ 2416 h 6290"/>
                <a:gd name="T30" fmla="*/ 1015 w 2771"/>
                <a:gd name="T31" fmla="*/ 2158 h 6290"/>
                <a:gd name="T32" fmla="*/ 1169 w 2771"/>
                <a:gd name="T33" fmla="*/ 1909 h 6290"/>
                <a:gd name="T34" fmla="*/ 1700 w 2771"/>
                <a:gd name="T35" fmla="*/ 1369 h 6290"/>
                <a:gd name="T36" fmla="*/ 1899 w 2771"/>
                <a:gd name="T37" fmla="*/ 1094 h 6290"/>
                <a:gd name="T38" fmla="*/ 1910 w 2771"/>
                <a:gd name="T39" fmla="*/ 945 h 6290"/>
                <a:gd name="T40" fmla="*/ 2075 w 2771"/>
                <a:gd name="T41" fmla="*/ 826 h 6290"/>
                <a:gd name="T42" fmla="*/ 2173 w 2771"/>
                <a:gd name="T43" fmla="*/ 1072 h 6290"/>
                <a:gd name="T44" fmla="*/ 2153 w 2771"/>
                <a:gd name="T45" fmla="*/ 1312 h 6290"/>
                <a:gd name="T46" fmla="*/ 1994 w 2771"/>
                <a:gd name="T47" fmla="*/ 1534 h 6290"/>
                <a:gd name="T48" fmla="*/ 1376 w 2771"/>
                <a:gd name="T49" fmla="*/ 2199 h 6290"/>
                <a:gd name="T50" fmla="*/ 1326 w 2771"/>
                <a:gd name="T51" fmla="*/ 2332 h 6290"/>
                <a:gd name="T52" fmla="*/ 1358 w 2771"/>
                <a:gd name="T53" fmla="*/ 2556 h 6290"/>
                <a:gd name="T54" fmla="*/ 1478 w 2771"/>
                <a:gd name="T55" fmla="*/ 2602 h 6290"/>
                <a:gd name="T56" fmla="*/ 1443 w 2771"/>
                <a:gd name="T57" fmla="*/ 2353 h 6290"/>
                <a:gd name="T58" fmla="*/ 1530 w 2771"/>
                <a:gd name="T59" fmla="*/ 2193 h 6290"/>
                <a:gd name="T60" fmla="*/ 1991 w 2771"/>
                <a:gd name="T61" fmla="*/ 1814 h 6290"/>
                <a:gd name="T62" fmla="*/ 2095 w 2771"/>
                <a:gd name="T63" fmla="*/ 1648 h 6290"/>
                <a:gd name="T64" fmla="*/ 2243 w 2771"/>
                <a:gd name="T65" fmla="*/ 1479 h 6290"/>
                <a:gd name="T66" fmla="*/ 2321 w 2771"/>
                <a:gd name="T67" fmla="*/ 1719 h 6290"/>
                <a:gd name="T68" fmla="*/ 2270 w 2771"/>
                <a:gd name="T69" fmla="*/ 1936 h 6290"/>
                <a:gd name="T70" fmla="*/ 1856 w 2771"/>
                <a:gd name="T71" fmla="*/ 2322 h 6290"/>
                <a:gd name="T72" fmla="*/ 1745 w 2771"/>
                <a:gd name="T73" fmla="*/ 2466 h 6290"/>
                <a:gd name="T74" fmla="*/ 547 w 2771"/>
                <a:gd name="T75" fmla="*/ 1978 h 6290"/>
                <a:gd name="T76" fmla="*/ 456 w 2771"/>
                <a:gd name="T77" fmla="*/ 1712 h 6290"/>
                <a:gd name="T78" fmla="*/ 498 w 2771"/>
                <a:gd name="T79" fmla="*/ 1378 h 6290"/>
                <a:gd name="T80" fmla="*/ 779 w 2771"/>
                <a:gd name="T81" fmla="*/ 918 h 6290"/>
                <a:gd name="T82" fmla="*/ 1171 w 2771"/>
                <a:gd name="T83" fmla="*/ 333 h 6290"/>
                <a:gd name="T84" fmla="*/ 1177 w 2771"/>
                <a:gd name="T85" fmla="*/ 183 h 6290"/>
                <a:gd name="T86" fmla="*/ 1355 w 2771"/>
                <a:gd name="T87" fmla="*/ 80 h 6290"/>
                <a:gd name="T88" fmla="*/ 1434 w 2771"/>
                <a:gd name="T89" fmla="*/ 307 h 6290"/>
                <a:gd name="T90" fmla="*/ 1403 w 2771"/>
                <a:gd name="T91" fmla="*/ 540 h 6290"/>
                <a:gd name="T92" fmla="*/ 1163 w 2771"/>
                <a:gd name="T93" fmla="*/ 928 h 6290"/>
                <a:gd name="T94" fmla="*/ 696 w 2771"/>
                <a:gd name="T95" fmla="*/ 1569 h 6290"/>
                <a:gd name="T96" fmla="*/ 584 w 2771"/>
                <a:gd name="T97" fmla="*/ 1843 h 6290"/>
                <a:gd name="T98" fmla="*/ 1145 w 2771"/>
                <a:gd name="T99" fmla="*/ 5026 h 6290"/>
                <a:gd name="T100" fmla="*/ 1386 w 2771"/>
                <a:gd name="T101" fmla="*/ 3807 h 6290"/>
                <a:gd name="T102" fmla="*/ 1626 w 2771"/>
                <a:gd name="T103" fmla="*/ 5026 h 6290"/>
                <a:gd name="T104" fmla="*/ 1128 w 2771"/>
                <a:gd name="T105" fmla="*/ 3626 h 6290"/>
                <a:gd name="T106" fmla="*/ 762 w 2771"/>
                <a:gd name="T107" fmla="*/ 3520 h 6290"/>
                <a:gd name="T108" fmla="*/ 385 w 2771"/>
                <a:gd name="T109" fmla="*/ 3298 h 6290"/>
                <a:gd name="T110" fmla="*/ 68 w 2771"/>
                <a:gd name="T111" fmla="*/ 2980 h 6290"/>
                <a:gd name="T112" fmla="*/ 2707 w 2771"/>
                <a:gd name="T113" fmla="*/ 2978 h 6290"/>
                <a:gd name="T114" fmla="*/ 2468 w 2771"/>
                <a:gd name="T115" fmla="*/ 3244 h 6290"/>
                <a:gd name="T116" fmla="*/ 2090 w 2771"/>
                <a:gd name="T117" fmla="*/ 3494 h 6290"/>
                <a:gd name="T118" fmla="*/ 1676 w 2771"/>
                <a:gd name="T119" fmla="*/ 3624 h 6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1" h="629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Freeform 7"/>
            <p:cNvSpPr>
              <a:spLocks noEditPoints="1"/>
            </p:cNvSpPr>
            <p:nvPr userDrawn="1"/>
          </p:nvSpPr>
          <p:spPr bwMode="auto">
            <a:xfrm>
              <a:off x="1522413" y="1209675"/>
              <a:ext cx="3157538" cy="279400"/>
            </a:xfrm>
            <a:custGeom>
              <a:avLst/>
              <a:gdLst>
                <a:gd name="T0" fmla="*/ 11712 w 11936"/>
                <a:gd name="T1" fmla="*/ 812 h 1056"/>
                <a:gd name="T2" fmla="*/ 11676 w 11936"/>
                <a:gd name="T3" fmla="*/ 224 h 1056"/>
                <a:gd name="T4" fmla="*/ 11210 w 11936"/>
                <a:gd name="T5" fmla="*/ 450 h 1056"/>
                <a:gd name="T6" fmla="*/ 11830 w 11936"/>
                <a:gd name="T7" fmla="*/ 246 h 1056"/>
                <a:gd name="T8" fmla="*/ 11631 w 11936"/>
                <a:gd name="T9" fmla="*/ 879 h 1056"/>
                <a:gd name="T10" fmla="*/ 264 w 11936"/>
                <a:gd name="T11" fmla="*/ 213 h 1056"/>
                <a:gd name="T12" fmla="*/ 4 w 11936"/>
                <a:gd name="T13" fmla="*/ 1053 h 1056"/>
                <a:gd name="T14" fmla="*/ 33 w 11936"/>
                <a:gd name="T15" fmla="*/ 208 h 1056"/>
                <a:gd name="T16" fmla="*/ 742 w 11936"/>
                <a:gd name="T17" fmla="*/ 813 h 1056"/>
                <a:gd name="T18" fmla="*/ 452 w 11936"/>
                <a:gd name="T19" fmla="*/ 273 h 1056"/>
                <a:gd name="T20" fmla="*/ 1066 w 11936"/>
                <a:gd name="T21" fmla="*/ 218 h 1056"/>
                <a:gd name="T22" fmla="*/ 1492 w 11936"/>
                <a:gd name="T23" fmla="*/ 178 h 1056"/>
                <a:gd name="T24" fmla="*/ 1786 w 11936"/>
                <a:gd name="T25" fmla="*/ 832 h 1056"/>
                <a:gd name="T26" fmla="*/ 2358 w 11936"/>
                <a:gd name="T27" fmla="*/ 868 h 1056"/>
                <a:gd name="T28" fmla="*/ 1887 w 11936"/>
                <a:gd name="T29" fmla="*/ 1 h 1056"/>
                <a:gd name="T30" fmla="*/ 2051 w 11936"/>
                <a:gd name="T31" fmla="*/ 30 h 1056"/>
                <a:gd name="T32" fmla="*/ 2049 w 11936"/>
                <a:gd name="T33" fmla="*/ 61 h 1056"/>
                <a:gd name="T34" fmla="*/ 2766 w 11936"/>
                <a:gd name="T35" fmla="*/ 780 h 1056"/>
                <a:gd name="T36" fmla="*/ 2407 w 11936"/>
                <a:gd name="T37" fmla="*/ 434 h 1056"/>
                <a:gd name="T38" fmla="*/ 2833 w 11936"/>
                <a:gd name="T39" fmla="*/ 236 h 1056"/>
                <a:gd name="T40" fmla="*/ 2488 w 11936"/>
                <a:gd name="T41" fmla="*/ 315 h 1056"/>
                <a:gd name="T42" fmla="*/ 2880 w 11936"/>
                <a:gd name="T43" fmla="*/ 615 h 1056"/>
                <a:gd name="T44" fmla="*/ 3550 w 11936"/>
                <a:gd name="T45" fmla="*/ 865 h 1056"/>
                <a:gd name="T46" fmla="*/ 3019 w 11936"/>
                <a:gd name="T47" fmla="*/ 294 h 1056"/>
                <a:gd name="T48" fmla="*/ 3419 w 11936"/>
                <a:gd name="T49" fmla="*/ 206 h 1056"/>
                <a:gd name="T50" fmla="*/ 4265 w 11936"/>
                <a:gd name="T51" fmla="*/ 198 h 1056"/>
                <a:gd name="T52" fmla="*/ 3869 w 11936"/>
                <a:gd name="T53" fmla="*/ 834 h 1056"/>
                <a:gd name="T54" fmla="*/ 3763 w 11936"/>
                <a:gd name="T55" fmla="*/ 180 h 1056"/>
                <a:gd name="T56" fmla="*/ 4346 w 11936"/>
                <a:gd name="T57" fmla="*/ 846 h 1056"/>
                <a:gd name="T58" fmla="*/ 4502 w 11936"/>
                <a:gd name="T59" fmla="*/ 232 h 1056"/>
                <a:gd name="T60" fmla="*/ 4982 w 11936"/>
                <a:gd name="T61" fmla="*/ 805 h 1056"/>
                <a:gd name="T62" fmla="*/ 5396 w 11936"/>
                <a:gd name="T63" fmla="*/ 637 h 1056"/>
                <a:gd name="T64" fmla="*/ 5215 w 11936"/>
                <a:gd name="T65" fmla="*/ 84 h 1056"/>
                <a:gd name="T66" fmla="*/ 5430 w 11936"/>
                <a:gd name="T67" fmla="*/ 48 h 1056"/>
                <a:gd name="T68" fmla="*/ 5911 w 11936"/>
                <a:gd name="T69" fmla="*/ 838 h 1056"/>
                <a:gd name="T70" fmla="*/ 6329 w 11936"/>
                <a:gd name="T71" fmla="*/ 768 h 1056"/>
                <a:gd name="T72" fmla="*/ 6288 w 11936"/>
                <a:gd name="T73" fmla="*/ 871 h 1056"/>
                <a:gd name="T74" fmla="*/ 7142 w 11936"/>
                <a:gd name="T75" fmla="*/ 828 h 1056"/>
                <a:gd name="T76" fmla="*/ 6811 w 11936"/>
                <a:gd name="T77" fmla="*/ 247 h 1056"/>
                <a:gd name="T78" fmla="*/ 7926 w 11936"/>
                <a:gd name="T79" fmla="*/ 763 h 1056"/>
                <a:gd name="T80" fmla="*/ 7417 w 11936"/>
                <a:gd name="T81" fmla="*/ 208 h 1056"/>
                <a:gd name="T82" fmla="*/ 8118 w 11936"/>
                <a:gd name="T83" fmla="*/ 236 h 1056"/>
                <a:gd name="T84" fmla="*/ 8245 w 11936"/>
                <a:gd name="T85" fmla="*/ 831 h 1056"/>
                <a:gd name="T86" fmla="*/ 8676 w 11936"/>
                <a:gd name="T87" fmla="*/ 163 h 1056"/>
                <a:gd name="T88" fmla="*/ 9065 w 11936"/>
                <a:gd name="T89" fmla="*/ 646 h 1056"/>
                <a:gd name="T90" fmla="*/ 8413 w 11936"/>
                <a:gd name="T91" fmla="*/ 734 h 1056"/>
                <a:gd name="T92" fmla="*/ 8682 w 11936"/>
                <a:gd name="T93" fmla="*/ 838 h 1056"/>
                <a:gd name="T94" fmla="*/ 8960 w 11936"/>
                <a:gd name="T95" fmla="*/ 361 h 1056"/>
                <a:gd name="T96" fmla="*/ 8480 w 11936"/>
                <a:gd name="T97" fmla="*/ 366 h 1056"/>
                <a:gd name="T98" fmla="*/ 9231 w 11936"/>
                <a:gd name="T99" fmla="*/ 812 h 1056"/>
                <a:gd name="T100" fmla="*/ 9666 w 11936"/>
                <a:gd name="T101" fmla="*/ 242 h 1056"/>
                <a:gd name="T102" fmla="*/ 9385 w 11936"/>
                <a:gd name="T103" fmla="*/ 501 h 1056"/>
                <a:gd name="T104" fmla="*/ 9467 w 11936"/>
                <a:gd name="T105" fmla="*/ 223 h 1056"/>
                <a:gd name="T106" fmla="*/ 10030 w 11936"/>
                <a:gd name="T107" fmla="*/ 208 h 1056"/>
                <a:gd name="T108" fmla="*/ 10087 w 11936"/>
                <a:gd name="T109" fmla="*/ 799 h 1056"/>
                <a:gd name="T110" fmla="*/ 10462 w 11936"/>
                <a:gd name="T111" fmla="*/ 739 h 1056"/>
                <a:gd name="T112" fmla="*/ 10075 w 11936"/>
                <a:gd name="T113" fmla="*/ 382 h 1056"/>
                <a:gd name="T114" fmla="*/ 10467 w 11936"/>
                <a:gd name="T115" fmla="*/ 339 h 1056"/>
                <a:gd name="T116" fmla="*/ 10161 w 11936"/>
                <a:gd name="T117" fmla="*/ 374 h 1056"/>
                <a:gd name="T118" fmla="*/ 10549 w 11936"/>
                <a:gd name="T119" fmla="*/ 687 h 1056"/>
                <a:gd name="T120" fmla="*/ 10924 w 11936"/>
                <a:gd name="T121" fmla="*/ 780 h 1056"/>
                <a:gd name="T122" fmla="*/ 10641 w 11936"/>
                <a:gd name="T123" fmla="*/ 23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36" h="105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Freeform 8"/>
            <p:cNvSpPr>
              <a:spLocks noEditPoints="1"/>
            </p:cNvSpPr>
            <p:nvPr userDrawn="1"/>
          </p:nvSpPr>
          <p:spPr bwMode="auto">
            <a:xfrm>
              <a:off x="1525588" y="1557338"/>
              <a:ext cx="3568700" cy="279400"/>
            </a:xfrm>
            <a:custGeom>
              <a:avLst/>
              <a:gdLst>
                <a:gd name="T0" fmla="*/ 13182 w 13488"/>
                <a:gd name="T1" fmla="*/ 71 h 1056"/>
                <a:gd name="T2" fmla="*/ 13007 w 13488"/>
                <a:gd name="T3" fmla="*/ 96 h 1056"/>
                <a:gd name="T4" fmla="*/ 12786 w 13488"/>
                <a:gd name="T5" fmla="*/ 835 h 1056"/>
                <a:gd name="T6" fmla="*/ 13308 w 13488"/>
                <a:gd name="T7" fmla="*/ 797 h 1056"/>
                <a:gd name="T8" fmla="*/ 323 w 13488"/>
                <a:gd name="T9" fmla="*/ 820 h 1056"/>
                <a:gd name="T10" fmla="*/ 511 w 13488"/>
                <a:gd name="T11" fmla="*/ 210 h 1056"/>
                <a:gd name="T12" fmla="*/ 501 w 13488"/>
                <a:gd name="T13" fmla="*/ 869 h 1056"/>
                <a:gd name="T14" fmla="*/ 92 w 13488"/>
                <a:gd name="T15" fmla="*/ 232 h 1056"/>
                <a:gd name="T16" fmla="*/ 869 w 13488"/>
                <a:gd name="T17" fmla="*/ 799 h 1056"/>
                <a:gd name="T18" fmla="*/ 1571 w 13488"/>
                <a:gd name="T19" fmla="*/ 179 h 1056"/>
                <a:gd name="T20" fmla="*/ 1688 w 13488"/>
                <a:gd name="T21" fmla="*/ 220 h 1056"/>
                <a:gd name="T22" fmla="*/ 1900 w 13488"/>
                <a:gd name="T23" fmla="*/ 869 h 1056"/>
                <a:gd name="T24" fmla="*/ 2122 w 13488"/>
                <a:gd name="T25" fmla="*/ 283 h 1056"/>
                <a:gd name="T26" fmla="*/ 2853 w 13488"/>
                <a:gd name="T27" fmla="*/ 542 h 1056"/>
                <a:gd name="T28" fmla="*/ 2757 w 13488"/>
                <a:gd name="T29" fmla="*/ 779 h 1056"/>
                <a:gd name="T30" fmla="*/ 3115 w 13488"/>
                <a:gd name="T31" fmla="*/ 238 h 1056"/>
                <a:gd name="T32" fmla="*/ 2898 w 13488"/>
                <a:gd name="T33" fmla="*/ 540 h 1056"/>
                <a:gd name="T34" fmla="*/ 3687 w 13488"/>
                <a:gd name="T35" fmla="*/ 439 h 1056"/>
                <a:gd name="T36" fmla="*/ 3488 w 13488"/>
                <a:gd name="T37" fmla="*/ 832 h 1056"/>
                <a:gd name="T38" fmla="*/ 3273 w 13488"/>
                <a:gd name="T39" fmla="*/ 179 h 1056"/>
                <a:gd name="T40" fmla="*/ 3681 w 13488"/>
                <a:gd name="T41" fmla="*/ 504 h 1056"/>
                <a:gd name="T42" fmla="*/ 4305 w 13488"/>
                <a:gd name="T43" fmla="*/ 767 h 1056"/>
                <a:gd name="T44" fmla="*/ 3931 w 13488"/>
                <a:gd name="T45" fmla="*/ 384 h 1056"/>
                <a:gd name="T46" fmla="*/ 4313 w 13488"/>
                <a:gd name="T47" fmla="*/ 270 h 1056"/>
                <a:gd name="T48" fmla="*/ 4047 w 13488"/>
                <a:gd name="T49" fmla="*/ 428 h 1056"/>
                <a:gd name="T50" fmla="*/ 4323 w 13488"/>
                <a:gd name="T51" fmla="*/ 818 h 1056"/>
                <a:gd name="T52" fmla="*/ 4531 w 13488"/>
                <a:gd name="T53" fmla="*/ 220 h 1056"/>
                <a:gd name="T54" fmla="*/ 4742 w 13488"/>
                <a:gd name="T55" fmla="*/ 869 h 1056"/>
                <a:gd name="T56" fmla="*/ 5019 w 13488"/>
                <a:gd name="T57" fmla="*/ 754 h 1056"/>
                <a:gd name="T58" fmla="*/ 5265 w 13488"/>
                <a:gd name="T59" fmla="*/ 230 h 1056"/>
                <a:gd name="T60" fmla="*/ 5801 w 13488"/>
                <a:gd name="T61" fmla="*/ 835 h 1056"/>
                <a:gd name="T62" fmla="*/ 5379 w 13488"/>
                <a:gd name="T63" fmla="*/ 227 h 1056"/>
                <a:gd name="T64" fmla="*/ 6658 w 13488"/>
                <a:gd name="T65" fmla="*/ 162 h 1056"/>
                <a:gd name="T66" fmla="*/ 6954 w 13488"/>
                <a:gd name="T67" fmla="*/ 744 h 1056"/>
                <a:gd name="T68" fmla="*/ 6310 w 13488"/>
                <a:gd name="T69" fmla="*/ 604 h 1056"/>
                <a:gd name="T70" fmla="*/ 6812 w 13488"/>
                <a:gd name="T71" fmla="*/ 812 h 1056"/>
                <a:gd name="T72" fmla="*/ 6723 w 13488"/>
                <a:gd name="T73" fmla="*/ 209 h 1056"/>
                <a:gd name="T74" fmla="*/ 7545 w 13488"/>
                <a:gd name="T75" fmla="*/ 282 h 1056"/>
                <a:gd name="T76" fmla="*/ 7538 w 13488"/>
                <a:gd name="T77" fmla="*/ 518 h 1056"/>
                <a:gd name="T78" fmla="*/ 7085 w 13488"/>
                <a:gd name="T79" fmla="*/ 839 h 1056"/>
                <a:gd name="T80" fmla="*/ 8097 w 13488"/>
                <a:gd name="T81" fmla="*/ 218 h 1056"/>
                <a:gd name="T82" fmla="*/ 7875 w 13488"/>
                <a:gd name="T83" fmla="*/ 980 h 1056"/>
                <a:gd name="T84" fmla="*/ 8172 w 13488"/>
                <a:gd name="T85" fmla="*/ 210 h 1056"/>
                <a:gd name="T86" fmla="*/ 8681 w 13488"/>
                <a:gd name="T87" fmla="*/ 839 h 1056"/>
                <a:gd name="T88" fmla="*/ 8201 w 13488"/>
                <a:gd name="T89" fmla="*/ 197 h 1056"/>
                <a:gd name="T90" fmla="*/ 9048 w 13488"/>
                <a:gd name="T91" fmla="*/ 218 h 1056"/>
                <a:gd name="T92" fmla="*/ 9270 w 13488"/>
                <a:gd name="T93" fmla="*/ 778 h 1056"/>
                <a:gd name="T94" fmla="*/ 9825 w 13488"/>
                <a:gd name="T95" fmla="*/ 172 h 1056"/>
                <a:gd name="T96" fmla="*/ 9690 w 13488"/>
                <a:gd name="T97" fmla="*/ 600 h 1056"/>
                <a:gd name="T98" fmla="*/ 9703 w 13488"/>
                <a:gd name="T99" fmla="*/ 78 h 1056"/>
                <a:gd name="T100" fmla="*/ 9924 w 13488"/>
                <a:gd name="T101" fmla="*/ 96 h 1056"/>
                <a:gd name="T102" fmla="*/ 10590 w 13488"/>
                <a:gd name="T103" fmla="*/ 803 h 1056"/>
                <a:gd name="T104" fmla="*/ 10255 w 13488"/>
                <a:gd name="T105" fmla="*/ 434 h 1056"/>
                <a:gd name="T106" fmla="*/ 10674 w 13488"/>
                <a:gd name="T107" fmla="*/ 340 h 1056"/>
                <a:gd name="T108" fmla="*/ 10338 w 13488"/>
                <a:gd name="T109" fmla="*/ 388 h 1056"/>
                <a:gd name="T110" fmla="*/ 10695 w 13488"/>
                <a:gd name="T111" fmla="*/ 760 h 1056"/>
                <a:gd name="T112" fmla="*/ 10979 w 13488"/>
                <a:gd name="T113" fmla="*/ 827 h 1056"/>
                <a:gd name="T114" fmla="*/ 10914 w 13488"/>
                <a:gd name="T115" fmla="*/ 182 h 1056"/>
                <a:gd name="T116" fmla="*/ 11394 w 13488"/>
                <a:gd name="T117" fmla="*/ 810 h 1056"/>
                <a:gd name="T118" fmla="*/ 11863 w 13488"/>
                <a:gd name="T119" fmla="*/ 814 h 1056"/>
                <a:gd name="T120" fmla="*/ 11544 w 13488"/>
                <a:gd name="T121" fmla="*/ 247 h 1056"/>
                <a:gd name="T122" fmla="*/ 12709 w 13488"/>
                <a:gd name="T123" fmla="*/ 695 h 1056"/>
                <a:gd name="T124" fmla="*/ 12443 w 13488"/>
                <a:gd name="T125" fmla="*/ 21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88" h="1056">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0" name="Title 1">
            <a:extLst>
              <a:ext uri="{FF2B5EF4-FFF2-40B4-BE49-F238E27FC236}">
                <a16:creationId xmlns:a16="http://schemas.microsoft.com/office/drawing/2014/main" id="{95A08C59-4BC5-4041-B47F-FB7DDB3CCC22}"/>
              </a:ext>
            </a:extLst>
          </p:cNvPr>
          <p:cNvSpPr>
            <a:spLocks noGrp="1"/>
          </p:cNvSpPr>
          <p:nvPr>
            <p:ph type="ctrTitle"/>
          </p:nvPr>
        </p:nvSpPr>
        <p:spPr>
          <a:xfrm>
            <a:off x="839787" y="2132856"/>
            <a:ext cx="4319587" cy="2015802"/>
          </a:xfrm>
        </p:spPr>
        <p:txBody>
          <a:bodyPr anchor="t" anchorCtr="0"/>
          <a:lstStyle>
            <a:lvl1pPr algn="l">
              <a:defRPr sz="4000">
                <a:solidFill>
                  <a:schemeClr val="accent2"/>
                </a:solidFill>
              </a:defRPr>
            </a:lvl1pPr>
          </a:lstStyle>
          <a:p>
            <a:r>
              <a:rPr lang="en-US"/>
              <a:t>Click to edit Master title style</a:t>
            </a:r>
            <a:endParaRPr lang="fi-FI" dirty="0"/>
          </a:p>
        </p:txBody>
      </p:sp>
      <p:sp>
        <p:nvSpPr>
          <p:cNvPr id="21"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839787" y="4436690"/>
            <a:ext cx="4319587" cy="576064"/>
          </a:xfrm>
        </p:spPr>
        <p:txBody>
          <a:bodyPr/>
          <a:lstStyle>
            <a:lvl1pPr marL="0" indent="0" algn="l">
              <a:buNone/>
              <a:defRPr sz="18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spTree>
    <p:extLst>
      <p:ext uri="{BB962C8B-B14F-4D97-AF65-F5344CB8AC3E}">
        <p14:creationId xmlns:p14="http://schemas.microsoft.com/office/powerpoint/2010/main" val="2105716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Picture 3">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C183D7F6-B498-43B3-948B-1728B52AA6E4}">
                <adec:decorative xmlns:adec="http://schemas.microsoft.com/office/drawing/2017/decorative" val="1"/>
              </a:ext>
            </a:extLst>
          </p:cNvPr>
          <p:cNvSpPr>
            <a:spLocks noGrp="1"/>
          </p:cNvSpPr>
          <p:nvPr>
            <p:ph type="pic" sz="quarter" idx="13"/>
          </p:nvPr>
        </p:nvSpPr>
        <p:spPr>
          <a:xfrm>
            <a:off x="5159896" y="0"/>
            <a:ext cx="7032104" cy="6858000"/>
          </a:xfrm>
          <a:custGeom>
            <a:avLst/>
            <a:gdLst/>
            <a:ahLst/>
            <a:cxnLst/>
            <a:rect l="l" t="t" r="r" b="b"/>
            <a:pathLst>
              <a:path w="7032104" h="6858000">
                <a:moveTo>
                  <a:pt x="1872208" y="0"/>
                </a:moveTo>
                <a:lnTo>
                  <a:pt x="7032104" y="0"/>
                </a:lnTo>
                <a:lnTo>
                  <a:pt x="7032104" y="6858000"/>
                </a:lnTo>
                <a:lnTo>
                  <a:pt x="0" y="6858000"/>
                </a:lnTo>
                <a:lnTo>
                  <a:pt x="0" y="6857999"/>
                </a:lnTo>
                <a:close/>
              </a:path>
            </a:pathLst>
          </a:custGeom>
          <a:solidFill>
            <a:schemeClr val="bg2"/>
          </a:solidFill>
        </p:spPr>
        <p:txBody>
          <a:bodyPr/>
          <a:lstStyle>
            <a:lvl1pPr marL="0" indent="0" algn="r">
              <a:buFontTx/>
              <a:buNone/>
              <a:defRPr sz="1200"/>
            </a:lvl1pPr>
          </a:lstStyle>
          <a:p>
            <a:r>
              <a:rPr lang="en-US"/>
              <a:t>Click icon to add picture</a:t>
            </a:r>
            <a:endParaRPr lang="fi-FI"/>
          </a:p>
        </p:txBody>
      </p:sp>
      <p:sp>
        <p:nvSpPr>
          <p:cNvPr id="4" name="Date Placeholder 3">
            <a:extLst>
              <a:ext uri="{FF2B5EF4-FFF2-40B4-BE49-F238E27FC236}">
                <a16:creationId xmlns:a16="http://schemas.microsoft.com/office/drawing/2014/main" id="{F0C86691-418B-4EA7-8F64-B2E73D27B2FF}"/>
              </a:ext>
            </a:extLst>
          </p:cNvPr>
          <p:cNvSpPr>
            <a:spLocks noGrp="1"/>
          </p:cNvSpPr>
          <p:nvPr>
            <p:ph type="dt" sz="half" idx="10"/>
          </p:nvPr>
        </p:nvSpPr>
        <p:spPr/>
        <p:txBody>
          <a:bodyPr/>
          <a:lstStyle>
            <a:lvl1pPr>
              <a:defRPr>
                <a:solidFill>
                  <a:schemeClr val="bg1"/>
                </a:solidFill>
              </a:defRPr>
            </a:lvl1pPr>
          </a:lstStyle>
          <a:p>
            <a:fld id="{D8D3444F-85E1-4DC9-8EA2-A919F80CF21D}" type="datetime1">
              <a:rPr lang="fi-FI" smtClean="0"/>
              <a:t>2.5.2023</a:t>
            </a:fld>
            <a:endParaRPr lang="fi-FI"/>
          </a:p>
        </p:txBody>
      </p:sp>
      <p:sp>
        <p:nvSpPr>
          <p:cNvPr id="5" name="Footer Placeholder 4">
            <a:extLst>
              <a:ext uri="{FF2B5EF4-FFF2-40B4-BE49-F238E27FC236}">
                <a16:creationId xmlns:a16="http://schemas.microsoft.com/office/drawing/2014/main" id="{8D61999E-8363-4244-89A9-C47CF0DA7A55}"/>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6" name="Slide Number Placeholder 5">
            <a:extLst>
              <a:ext uri="{FF2B5EF4-FFF2-40B4-BE49-F238E27FC236}">
                <a16:creationId xmlns:a16="http://schemas.microsoft.com/office/drawing/2014/main" id="{3388E024-59BD-4906-B4AB-C5C287035F82}"/>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grpSp>
        <p:nvGrpSpPr>
          <p:cNvPr id="13" name="Group 12">
            <a:extLst>
              <a:ext uri="{C183D7F6-B498-43B3-948B-1728B52AA6E4}">
                <adec:decorative xmlns:adec="http://schemas.microsoft.com/office/drawing/2017/decorative" val="1"/>
              </a:ext>
            </a:extLst>
          </p:cNvPr>
          <p:cNvGrpSpPr>
            <a:grpSpLocks noChangeAspect="1"/>
          </p:cNvGrpSpPr>
          <p:nvPr userDrawn="1"/>
        </p:nvGrpSpPr>
        <p:grpSpPr>
          <a:xfrm>
            <a:off x="628604" y="476672"/>
            <a:ext cx="1538760" cy="612000"/>
            <a:chOff x="911225" y="260350"/>
            <a:chExt cx="4183063" cy="1663700"/>
          </a:xfrm>
          <a:solidFill>
            <a:schemeClr val="bg1"/>
          </a:solidFill>
        </p:grpSpPr>
        <p:sp>
          <p:nvSpPr>
            <p:cNvPr id="14" name="Freeform 6"/>
            <p:cNvSpPr>
              <a:spLocks noEditPoints="1"/>
            </p:cNvSpPr>
            <p:nvPr userDrawn="1"/>
          </p:nvSpPr>
          <p:spPr bwMode="auto">
            <a:xfrm>
              <a:off x="911225" y="260350"/>
              <a:ext cx="733425" cy="1663700"/>
            </a:xfrm>
            <a:custGeom>
              <a:avLst/>
              <a:gdLst>
                <a:gd name="T0" fmla="*/ 1787 w 2771"/>
                <a:gd name="T1" fmla="*/ 532 h 6290"/>
                <a:gd name="T2" fmla="*/ 1814 w 2771"/>
                <a:gd name="T3" fmla="*/ 780 h 6290"/>
                <a:gd name="T4" fmla="*/ 1740 w 2771"/>
                <a:gd name="T5" fmla="*/ 1008 h 6290"/>
                <a:gd name="T6" fmla="*/ 1309 w 2771"/>
                <a:gd name="T7" fmla="*/ 1564 h 6290"/>
                <a:gd name="T8" fmla="*/ 966 w 2771"/>
                <a:gd name="T9" fmla="*/ 1982 h 6290"/>
                <a:gd name="T10" fmla="*/ 901 w 2771"/>
                <a:gd name="T11" fmla="*/ 2194 h 6290"/>
                <a:gd name="T12" fmla="*/ 750 w 2771"/>
                <a:gd name="T13" fmla="*/ 2538 h 6290"/>
                <a:gd name="T14" fmla="*/ 666 w 2771"/>
                <a:gd name="T15" fmla="*/ 2233 h 6290"/>
                <a:gd name="T16" fmla="*/ 660 w 2771"/>
                <a:gd name="T17" fmla="*/ 1957 h 6290"/>
                <a:gd name="T18" fmla="*/ 743 w 2771"/>
                <a:gd name="T19" fmla="*/ 1724 h 6290"/>
                <a:gd name="T20" fmla="*/ 1028 w 2771"/>
                <a:gd name="T21" fmla="*/ 1345 h 6290"/>
                <a:gd name="T22" fmla="*/ 1541 w 2771"/>
                <a:gd name="T23" fmla="*/ 699 h 6290"/>
                <a:gd name="T24" fmla="*/ 1567 w 2771"/>
                <a:gd name="T25" fmla="*/ 550 h 6290"/>
                <a:gd name="T26" fmla="*/ 1577 w 2771"/>
                <a:gd name="T27" fmla="*/ 363 h 6290"/>
                <a:gd name="T28" fmla="*/ 1002 w 2771"/>
                <a:gd name="T29" fmla="*/ 2416 h 6290"/>
                <a:gd name="T30" fmla="*/ 1015 w 2771"/>
                <a:gd name="T31" fmla="*/ 2158 h 6290"/>
                <a:gd name="T32" fmla="*/ 1169 w 2771"/>
                <a:gd name="T33" fmla="*/ 1909 h 6290"/>
                <a:gd name="T34" fmla="*/ 1700 w 2771"/>
                <a:gd name="T35" fmla="*/ 1369 h 6290"/>
                <a:gd name="T36" fmla="*/ 1899 w 2771"/>
                <a:gd name="T37" fmla="*/ 1094 h 6290"/>
                <a:gd name="T38" fmla="*/ 1910 w 2771"/>
                <a:gd name="T39" fmla="*/ 945 h 6290"/>
                <a:gd name="T40" fmla="*/ 2075 w 2771"/>
                <a:gd name="T41" fmla="*/ 826 h 6290"/>
                <a:gd name="T42" fmla="*/ 2173 w 2771"/>
                <a:gd name="T43" fmla="*/ 1072 h 6290"/>
                <a:gd name="T44" fmla="*/ 2153 w 2771"/>
                <a:gd name="T45" fmla="*/ 1312 h 6290"/>
                <a:gd name="T46" fmla="*/ 1994 w 2771"/>
                <a:gd name="T47" fmla="*/ 1534 h 6290"/>
                <a:gd name="T48" fmla="*/ 1376 w 2771"/>
                <a:gd name="T49" fmla="*/ 2199 h 6290"/>
                <a:gd name="T50" fmla="*/ 1326 w 2771"/>
                <a:gd name="T51" fmla="*/ 2332 h 6290"/>
                <a:gd name="T52" fmla="*/ 1358 w 2771"/>
                <a:gd name="T53" fmla="*/ 2556 h 6290"/>
                <a:gd name="T54" fmla="*/ 1478 w 2771"/>
                <a:gd name="T55" fmla="*/ 2602 h 6290"/>
                <a:gd name="T56" fmla="*/ 1443 w 2771"/>
                <a:gd name="T57" fmla="*/ 2353 h 6290"/>
                <a:gd name="T58" fmla="*/ 1530 w 2771"/>
                <a:gd name="T59" fmla="*/ 2193 h 6290"/>
                <a:gd name="T60" fmla="*/ 1991 w 2771"/>
                <a:gd name="T61" fmla="*/ 1814 h 6290"/>
                <a:gd name="T62" fmla="*/ 2095 w 2771"/>
                <a:gd name="T63" fmla="*/ 1648 h 6290"/>
                <a:gd name="T64" fmla="*/ 2243 w 2771"/>
                <a:gd name="T65" fmla="*/ 1479 h 6290"/>
                <a:gd name="T66" fmla="*/ 2321 w 2771"/>
                <a:gd name="T67" fmla="*/ 1719 h 6290"/>
                <a:gd name="T68" fmla="*/ 2270 w 2771"/>
                <a:gd name="T69" fmla="*/ 1936 h 6290"/>
                <a:gd name="T70" fmla="*/ 1856 w 2771"/>
                <a:gd name="T71" fmla="*/ 2322 h 6290"/>
                <a:gd name="T72" fmla="*/ 1745 w 2771"/>
                <a:gd name="T73" fmla="*/ 2466 h 6290"/>
                <a:gd name="T74" fmla="*/ 547 w 2771"/>
                <a:gd name="T75" fmla="*/ 1978 h 6290"/>
                <a:gd name="T76" fmla="*/ 456 w 2771"/>
                <a:gd name="T77" fmla="*/ 1712 h 6290"/>
                <a:gd name="T78" fmla="*/ 498 w 2771"/>
                <a:gd name="T79" fmla="*/ 1378 h 6290"/>
                <a:gd name="T80" fmla="*/ 779 w 2771"/>
                <a:gd name="T81" fmla="*/ 918 h 6290"/>
                <a:gd name="T82" fmla="*/ 1171 w 2771"/>
                <a:gd name="T83" fmla="*/ 333 h 6290"/>
                <a:gd name="T84" fmla="*/ 1177 w 2771"/>
                <a:gd name="T85" fmla="*/ 183 h 6290"/>
                <a:gd name="T86" fmla="*/ 1355 w 2771"/>
                <a:gd name="T87" fmla="*/ 80 h 6290"/>
                <a:gd name="T88" fmla="*/ 1434 w 2771"/>
                <a:gd name="T89" fmla="*/ 307 h 6290"/>
                <a:gd name="T90" fmla="*/ 1403 w 2771"/>
                <a:gd name="T91" fmla="*/ 540 h 6290"/>
                <a:gd name="T92" fmla="*/ 1163 w 2771"/>
                <a:gd name="T93" fmla="*/ 928 h 6290"/>
                <a:gd name="T94" fmla="*/ 696 w 2771"/>
                <a:gd name="T95" fmla="*/ 1569 h 6290"/>
                <a:gd name="T96" fmla="*/ 584 w 2771"/>
                <a:gd name="T97" fmla="*/ 1843 h 6290"/>
                <a:gd name="T98" fmla="*/ 1145 w 2771"/>
                <a:gd name="T99" fmla="*/ 5026 h 6290"/>
                <a:gd name="T100" fmla="*/ 1386 w 2771"/>
                <a:gd name="T101" fmla="*/ 3807 h 6290"/>
                <a:gd name="T102" fmla="*/ 1626 w 2771"/>
                <a:gd name="T103" fmla="*/ 5026 h 6290"/>
                <a:gd name="T104" fmla="*/ 1128 w 2771"/>
                <a:gd name="T105" fmla="*/ 3626 h 6290"/>
                <a:gd name="T106" fmla="*/ 762 w 2771"/>
                <a:gd name="T107" fmla="*/ 3520 h 6290"/>
                <a:gd name="T108" fmla="*/ 385 w 2771"/>
                <a:gd name="T109" fmla="*/ 3298 h 6290"/>
                <a:gd name="T110" fmla="*/ 68 w 2771"/>
                <a:gd name="T111" fmla="*/ 2980 h 6290"/>
                <a:gd name="T112" fmla="*/ 2707 w 2771"/>
                <a:gd name="T113" fmla="*/ 2978 h 6290"/>
                <a:gd name="T114" fmla="*/ 2468 w 2771"/>
                <a:gd name="T115" fmla="*/ 3244 h 6290"/>
                <a:gd name="T116" fmla="*/ 2090 w 2771"/>
                <a:gd name="T117" fmla="*/ 3494 h 6290"/>
                <a:gd name="T118" fmla="*/ 1676 w 2771"/>
                <a:gd name="T119" fmla="*/ 3624 h 6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1" h="629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Freeform 7"/>
            <p:cNvSpPr>
              <a:spLocks noEditPoints="1"/>
            </p:cNvSpPr>
            <p:nvPr userDrawn="1"/>
          </p:nvSpPr>
          <p:spPr bwMode="auto">
            <a:xfrm>
              <a:off x="1522413" y="1209675"/>
              <a:ext cx="3157538" cy="279400"/>
            </a:xfrm>
            <a:custGeom>
              <a:avLst/>
              <a:gdLst>
                <a:gd name="T0" fmla="*/ 11712 w 11936"/>
                <a:gd name="T1" fmla="*/ 812 h 1056"/>
                <a:gd name="T2" fmla="*/ 11676 w 11936"/>
                <a:gd name="T3" fmla="*/ 224 h 1056"/>
                <a:gd name="T4" fmla="*/ 11210 w 11936"/>
                <a:gd name="T5" fmla="*/ 450 h 1056"/>
                <a:gd name="T6" fmla="*/ 11830 w 11936"/>
                <a:gd name="T7" fmla="*/ 246 h 1056"/>
                <a:gd name="T8" fmla="*/ 11631 w 11936"/>
                <a:gd name="T9" fmla="*/ 879 h 1056"/>
                <a:gd name="T10" fmla="*/ 264 w 11936"/>
                <a:gd name="T11" fmla="*/ 213 h 1056"/>
                <a:gd name="T12" fmla="*/ 4 w 11936"/>
                <a:gd name="T13" fmla="*/ 1053 h 1056"/>
                <a:gd name="T14" fmla="*/ 33 w 11936"/>
                <a:gd name="T15" fmla="*/ 208 h 1056"/>
                <a:gd name="T16" fmla="*/ 742 w 11936"/>
                <a:gd name="T17" fmla="*/ 813 h 1056"/>
                <a:gd name="T18" fmla="*/ 452 w 11936"/>
                <a:gd name="T19" fmla="*/ 273 h 1056"/>
                <a:gd name="T20" fmla="*/ 1066 w 11936"/>
                <a:gd name="T21" fmla="*/ 218 h 1056"/>
                <a:gd name="T22" fmla="*/ 1492 w 11936"/>
                <a:gd name="T23" fmla="*/ 178 h 1056"/>
                <a:gd name="T24" fmla="*/ 1786 w 11936"/>
                <a:gd name="T25" fmla="*/ 832 h 1056"/>
                <a:gd name="T26" fmla="*/ 2358 w 11936"/>
                <a:gd name="T27" fmla="*/ 868 h 1056"/>
                <a:gd name="T28" fmla="*/ 1887 w 11936"/>
                <a:gd name="T29" fmla="*/ 1 h 1056"/>
                <a:gd name="T30" fmla="*/ 2051 w 11936"/>
                <a:gd name="T31" fmla="*/ 30 h 1056"/>
                <a:gd name="T32" fmla="*/ 2049 w 11936"/>
                <a:gd name="T33" fmla="*/ 61 h 1056"/>
                <a:gd name="T34" fmla="*/ 2766 w 11936"/>
                <a:gd name="T35" fmla="*/ 780 h 1056"/>
                <a:gd name="T36" fmla="*/ 2407 w 11936"/>
                <a:gd name="T37" fmla="*/ 434 h 1056"/>
                <a:gd name="T38" fmla="*/ 2833 w 11936"/>
                <a:gd name="T39" fmla="*/ 236 h 1056"/>
                <a:gd name="T40" fmla="*/ 2488 w 11936"/>
                <a:gd name="T41" fmla="*/ 315 h 1056"/>
                <a:gd name="T42" fmla="*/ 2880 w 11936"/>
                <a:gd name="T43" fmla="*/ 615 h 1056"/>
                <a:gd name="T44" fmla="*/ 3550 w 11936"/>
                <a:gd name="T45" fmla="*/ 865 h 1056"/>
                <a:gd name="T46" fmla="*/ 3019 w 11936"/>
                <a:gd name="T47" fmla="*/ 294 h 1056"/>
                <a:gd name="T48" fmla="*/ 3419 w 11936"/>
                <a:gd name="T49" fmla="*/ 206 h 1056"/>
                <a:gd name="T50" fmla="*/ 4265 w 11936"/>
                <a:gd name="T51" fmla="*/ 198 h 1056"/>
                <a:gd name="T52" fmla="*/ 3869 w 11936"/>
                <a:gd name="T53" fmla="*/ 834 h 1056"/>
                <a:gd name="T54" fmla="*/ 3763 w 11936"/>
                <a:gd name="T55" fmla="*/ 180 h 1056"/>
                <a:gd name="T56" fmla="*/ 4346 w 11936"/>
                <a:gd name="T57" fmla="*/ 846 h 1056"/>
                <a:gd name="T58" fmla="*/ 4502 w 11936"/>
                <a:gd name="T59" fmla="*/ 232 h 1056"/>
                <a:gd name="T60" fmla="*/ 4982 w 11936"/>
                <a:gd name="T61" fmla="*/ 805 h 1056"/>
                <a:gd name="T62" fmla="*/ 5396 w 11936"/>
                <a:gd name="T63" fmla="*/ 637 h 1056"/>
                <a:gd name="T64" fmla="*/ 5215 w 11936"/>
                <a:gd name="T65" fmla="*/ 84 h 1056"/>
                <a:gd name="T66" fmla="*/ 5430 w 11936"/>
                <a:gd name="T67" fmla="*/ 48 h 1056"/>
                <a:gd name="T68" fmla="*/ 5911 w 11936"/>
                <a:gd name="T69" fmla="*/ 838 h 1056"/>
                <a:gd name="T70" fmla="*/ 6329 w 11936"/>
                <a:gd name="T71" fmla="*/ 768 h 1056"/>
                <a:gd name="T72" fmla="*/ 6288 w 11936"/>
                <a:gd name="T73" fmla="*/ 871 h 1056"/>
                <a:gd name="T74" fmla="*/ 7142 w 11936"/>
                <a:gd name="T75" fmla="*/ 828 h 1056"/>
                <a:gd name="T76" fmla="*/ 6811 w 11936"/>
                <a:gd name="T77" fmla="*/ 247 h 1056"/>
                <a:gd name="T78" fmla="*/ 7926 w 11936"/>
                <a:gd name="T79" fmla="*/ 763 h 1056"/>
                <a:gd name="T80" fmla="*/ 7417 w 11936"/>
                <a:gd name="T81" fmla="*/ 208 h 1056"/>
                <a:gd name="T82" fmla="*/ 8118 w 11936"/>
                <a:gd name="T83" fmla="*/ 236 h 1056"/>
                <a:gd name="T84" fmla="*/ 8245 w 11936"/>
                <a:gd name="T85" fmla="*/ 831 h 1056"/>
                <a:gd name="T86" fmla="*/ 8676 w 11936"/>
                <a:gd name="T87" fmla="*/ 163 h 1056"/>
                <a:gd name="T88" fmla="*/ 9065 w 11936"/>
                <a:gd name="T89" fmla="*/ 646 h 1056"/>
                <a:gd name="T90" fmla="*/ 8413 w 11936"/>
                <a:gd name="T91" fmla="*/ 734 h 1056"/>
                <a:gd name="T92" fmla="*/ 8682 w 11936"/>
                <a:gd name="T93" fmla="*/ 838 h 1056"/>
                <a:gd name="T94" fmla="*/ 8960 w 11936"/>
                <a:gd name="T95" fmla="*/ 361 h 1056"/>
                <a:gd name="T96" fmla="*/ 8480 w 11936"/>
                <a:gd name="T97" fmla="*/ 366 h 1056"/>
                <a:gd name="T98" fmla="*/ 9231 w 11936"/>
                <a:gd name="T99" fmla="*/ 812 h 1056"/>
                <a:gd name="T100" fmla="*/ 9666 w 11936"/>
                <a:gd name="T101" fmla="*/ 242 h 1056"/>
                <a:gd name="T102" fmla="*/ 9385 w 11936"/>
                <a:gd name="T103" fmla="*/ 501 h 1056"/>
                <a:gd name="T104" fmla="*/ 9467 w 11936"/>
                <a:gd name="T105" fmla="*/ 223 h 1056"/>
                <a:gd name="T106" fmla="*/ 10030 w 11936"/>
                <a:gd name="T107" fmla="*/ 208 h 1056"/>
                <a:gd name="T108" fmla="*/ 10087 w 11936"/>
                <a:gd name="T109" fmla="*/ 799 h 1056"/>
                <a:gd name="T110" fmla="*/ 10462 w 11936"/>
                <a:gd name="T111" fmla="*/ 739 h 1056"/>
                <a:gd name="T112" fmla="*/ 10075 w 11936"/>
                <a:gd name="T113" fmla="*/ 382 h 1056"/>
                <a:gd name="T114" fmla="*/ 10467 w 11936"/>
                <a:gd name="T115" fmla="*/ 339 h 1056"/>
                <a:gd name="T116" fmla="*/ 10161 w 11936"/>
                <a:gd name="T117" fmla="*/ 374 h 1056"/>
                <a:gd name="T118" fmla="*/ 10549 w 11936"/>
                <a:gd name="T119" fmla="*/ 687 h 1056"/>
                <a:gd name="T120" fmla="*/ 10924 w 11936"/>
                <a:gd name="T121" fmla="*/ 780 h 1056"/>
                <a:gd name="T122" fmla="*/ 10641 w 11936"/>
                <a:gd name="T123" fmla="*/ 23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36" h="105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Freeform 8"/>
            <p:cNvSpPr>
              <a:spLocks noEditPoints="1"/>
            </p:cNvSpPr>
            <p:nvPr userDrawn="1"/>
          </p:nvSpPr>
          <p:spPr bwMode="auto">
            <a:xfrm>
              <a:off x="1525588" y="1557338"/>
              <a:ext cx="3568700" cy="279400"/>
            </a:xfrm>
            <a:custGeom>
              <a:avLst/>
              <a:gdLst>
                <a:gd name="T0" fmla="*/ 13182 w 13488"/>
                <a:gd name="T1" fmla="*/ 71 h 1056"/>
                <a:gd name="T2" fmla="*/ 13007 w 13488"/>
                <a:gd name="T3" fmla="*/ 96 h 1056"/>
                <a:gd name="T4" fmla="*/ 12786 w 13488"/>
                <a:gd name="T5" fmla="*/ 835 h 1056"/>
                <a:gd name="T6" fmla="*/ 13308 w 13488"/>
                <a:gd name="T7" fmla="*/ 797 h 1056"/>
                <a:gd name="T8" fmla="*/ 323 w 13488"/>
                <a:gd name="T9" fmla="*/ 820 h 1056"/>
                <a:gd name="T10" fmla="*/ 511 w 13488"/>
                <a:gd name="T11" fmla="*/ 210 h 1056"/>
                <a:gd name="T12" fmla="*/ 501 w 13488"/>
                <a:gd name="T13" fmla="*/ 869 h 1056"/>
                <a:gd name="T14" fmla="*/ 92 w 13488"/>
                <a:gd name="T15" fmla="*/ 232 h 1056"/>
                <a:gd name="T16" fmla="*/ 869 w 13488"/>
                <a:gd name="T17" fmla="*/ 799 h 1056"/>
                <a:gd name="T18" fmla="*/ 1571 w 13488"/>
                <a:gd name="T19" fmla="*/ 179 h 1056"/>
                <a:gd name="T20" fmla="*/ 1688 w 13488"/>
                <a:gd name="T21" fmla="*/ 220 h 1056"/>
                <a:gd name="T22" fmla="*/ 1900 w 13488"/>
                <a:gd name="T23" fmla="*/ 869 h 1056"/>
                <a:gd name="T24" fmla="*/ 2122 w 13488"/>
                <a:gd name="T25" fmla="*/ 283 h 1056"/>
                <a:gd name="T26" fmla="*/ 2853 w 13488"/>
                <a:gd name="T27" fmla="*/ 542 h 1056"/>
                <a:gd name="T28" fmla="*/ 2757 w 13488"/>
                <a:gd name="T29" fmla="*/ 779 h 1056"/>
                <a:gd name="T30" fmla="*/ 3115 w 13488"/>
                <a:gd name="T31" fmla="*/ 238 h 1056"/>
                <a:gd name="T32" fmla="*/ 2898 w 13488"/>
                <a:gd name="T33" fmla="*/ 540 h 1056"/>
                <a:gd name="T34" fmla="*/ 3687 w 13488"/>
                <a:gd name="T35" fmla="*/ 439 h 1056"/>
                <a:gd name="T36" fmla="*/ 3488 w 13488"/>
                <a:gd name="T37" fmla="*/ 832 h 1056"/>
                <a:gd name="T38" fmla="*/ 3273 w 13488"/>
                <a:gd name="T39" fmla="*/ 179 h 1056"/>
                <a:gd name="T40" fmla="*/ 3681 w 13488"/>
                <a:gd name="T41" fmla="*/ 504 h 1056"/>
                <a:gd name="T42" fmla="*/ 4305 w 13488"/>
                <a:gd name="T43" fmla="*/ 767 h 1056"/>
                <a:gd name="T44" fmla="*/ 3931 w 13488"/>
                <a:gd name="T45" fmla="*/ 384 h 1056"/>
                <a:gd name="T46" fmla="*/ 4313 w 13488"/>
                <a:gd name="T47" fmla="*/ 270 h 1056"/>
                <a:gd name="T48" fmla="*/ 4047 w 13488"/>
                <a:gd name="T49" fmla="*/ 428 h 1056"/>
                <a:gd name="T50" fmla="*/ 4323 w 13488"/>
                <a:gd name="T51" fmla="*/ 818 h 1056"/>
                <a:gd name="T52" fmla="*/ 4531 w 13488"/>
                <a:gd name="T53" fmla="*/ 220 h 1056"/>
                <a:gd name="T54" fmla="*/ 4742 w 13488"/>
                <a:gd name="T55" fmla="*/ 869 h 1056"/>
                <a:gd name="T56" fmla="*/ 5019 w 13488"/>
                <a:gd name="T57" fmla="*/ 754 h 1056"/>
                <a:gd name="T58" fmla="*/ 5265 w 13488"/>
                <a:gd name="T59" fmla="*/ 230 h 1056"/>
                <a:gd name="T60" fmla="*/ 5801 w 13488"/>
                <a:gd name="T61" fmla="*/ 835 h 1056"/>
                <a:gd name="T62" fmla="*/ 5379 w 13488"/>
                <a:gd name="T63" fmla="*/ 227 h 1056"/>
                <a:gd name="T64" fmla="*/ 6658 w 13488"/>
                <a:gd name="T65" fmla="*/ 162 h 1056"/>
                <a:gd name="T66" fmla="*/ 6954 w 13488"/>
                <a:gd name="T67" fmla="*/ 744 h 1056"/>
                <a:gd name="T68" fmla="*/ 6310 w 13488"/>
                <a:gd name="T69" fmla="*/ 604 h 1056"/>
                <a:gd name="T70" fmla="*/ 6812 w 13488"/>
                <a:gd name="T71" fmla="*/ 812 h 1056"/>
                <a:gd name="T72" fmla="*/ 6723 w 13488"/>
                <a:gd name="T73" fmla="*/ 209 h 1056"/>
                <a:gd name="T74" fmla="*/ 7545 w 13488"/>
                <a:gd name="T75" fmla="*/ 282 h 1056"/>
                <a:gd name="T76" fmla="*/ 7538 w 13488"/>
                <a:gd name="T77" fmla="*/ 518 h 1056"/>
                <a:gd name="T78" fmla="*/ 7085 w 13488"/>
                <a:gd name="T79" fmla="*/ 839 h 1056"/>
                <a:gd name="T80" fmla="*/ 8097 w 13488"/>
                <a:gd name="T81" fmla="*/ 218 h 1056"/>
                <a:gd name="T82" fmla="*/ 7875 w 13488"/>
                <a:gd name="T83" fmla="*/ 980 h 1056"/>
                <a:gd name="T84" fmla="*/ 8172 w 13488"/>
                <a:gd name="T85" fmla="*/ 210 h 1056"/>
                <a:gd name="T86" fmla="*/ 8681 w 13488"/>
                <a:gd name="T87" fmla="*/ 839 h 1056"/>
                <a:gd name="T88" fmla="*/ 8201 w 13488"/>
                <a:gd name="T89" fmla="*/ 197 h 1056"/>
                <a:gd name="T90" fmla="*/ 9048 w 13488"/>
                <a:gd name="T91" fmla="*/ 218 h 1056"/>
                <a:gd name="T92" fmla="*/ 9270 w 13488"/>
                <a:gd name="T93" fmla="*/ 778 h 1056"/>
                <a:gd name="T94" fmla="*/ 9825 w 13488"/>
                <a:gd name="T95" fmla="*/ 172 h 1056"/>
                <a:gd name="T96" fmla="*/ 9690 w 13488"/>
                <a:gd name="T97" fmla="*/ 600 h 1056"/>
                <a:gd name="T98" fmla="*/ 9703 w 13488"/>
                <a:gd name="T99" fmla="*/ 78 h 1056"/>
                <a:gd name="T100" fmla="*/ 9924 w 13488"/>
                <a:gd name="T101" fmla="*/ 96 h 1056"/>
                <a:gd name="T102" fmla="*/ 10590 w 13488"/>
                <a:gd name="T103" fmla="*/ 803 h 1056"/>
                <a:gd name="T104" fmla="*/ 10255 w 13488"/>
                <a:gd name="T105" fmla="*/ 434 h 1056"/>
                <a:gd name="T106" fmla="*/ 10674 w 13488"/>
                <a:gd name="T107" fmla="*/ 340 h 1056"/>
                <a:gd name="T108" fmla="*/ 10338 w 13488"/>
                <a:gd name="T109" fmla="*/ 388 h 1056"/>
                <a:gd name="T110" fmla="*/ 10695 w 13488"/>
                <a:gd name="T111" fmla="*/ 760 h 1056"/>
                <a:gd name="T112" fmla="*/ 10979 w 13488"/>
                <a:gd name="T113" fmla="*/ 827 h 1056"/>
                <a:gd name="T114" fmla="*/ 10914 w 13488"/>
                <a:gd name="T115" fmla="*/ 182 h 1056"/>
                <a:gd name="T116" fmla="*/ 11394 w 13488"/>
                <a:gd name="T117" fmla="*/ 810 h 1056"/>
                <a:gd name="T118" fmla="*/ 11863 w 13488"/>
                <a:gd name="T119" fmla="*/ 814 h 1056"/>
                <a:gd name="T120" fmla="*/ 11544 w 13488"/>
                <a:gd name="T121" fmla="*/ 247 h 1056"/>
                <a:gd name="T122" fmla="*/ 12709 w 13488"/>
                <a:gd name="T123" fmla="*/ 695 h 1056"/>
                <a:gd name="T124" fmla="*/ 12443 w 13488"/>
                <a:gd name="T125" fmla="*/ 21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88" h="1056">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12" name="Title 1">
            <a:extLst>
              <a:ext uri="{FF2B5EF4-FFF2-40B4-BE49-F238E27FC236}">
                <a16:creationId xmlns:a16="http://schemas.microsoft.com/office/drawing/2014/main" id="{95A08C59-4BC5-4041-B47F-FB7DDB3CCC22}"/>
              </a:ext>
            </a:extLst>
          </p:cNvPr>
          <p:cNvSpPr>
            <a:spLocks noGrp="1"/>
          </p:cNvSpPr>
          <p:nvPr>
            <p:ph type="ctrTitle"/>
          </p:nvPr>
        </p:nvSpPr>
        <p:spPr>
          <a:xfrm>
            <a:off x="839787" y="2132856"/>
            <a:ext cx="4319587" cy="2015802"/>
          </a:xfrm>
        </p:spPr>
        <p:txBody>
          <a:bodyPr anchor="t" anchorCtr="0"/>
          <a:lstStyle>
            <a:lvl1pPr algn="l">
              <a:defRPr sz="4000">
                <a:solidFill>
                  <a:schemeClr val="bg1"/>
                </a:solidFill>
              </a:defRPr>
            </a:lvl1pPr>
          </a:lstStyle>
          <a:p>
            <a:r>
              <a:rPr lang="en-US"/>
              <a:t>Click to edit Master title style</a:t>
            </a:r>
            <a:endParaRPr lang="fi-FI" dirty="0"/>
          </a:p>
        </p:txBody>
      </p:sp>
      <p:sp>
        <p:nvSpPr>
          <p:cNvPr id="15"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839787" y="4436690"/>
            <a:ext cx="4319587" cy="576064"/>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spTree>
    <p:extLst>
      <p:ext uri="{BB962C8B-B14F-4D97-AF65-F5344CB8AC3E}">
        <p14:creationId xmlns:p14="http://schemas.microsoft.com/office/powerpoint/2010/main" val="24946058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Picture 4">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C183D7F6-B498-43B3-948B-1728B52AA6E4}">
                <adec:decorative xmlns:adec="http://schemas.microsoft.com/office/drawing/2017/decorative" val="1"/>
              </a:ext>
            </a:extLst>
          </p:cNvPr>
          <p:cNvSpPr>
            <a:spLocks noGrp="1"/>
          </p:cNvSpPr>
          <p:nvPr>
            <p:ph type="pic" sz="quarter" idx="13"/>
          </p:nvPr>
        </p:nvSpPr>
        <p:spPr>
          <a:xfrm>
            <a:off x="5159896" y="0"/>
            <a:ext cx="7032104" cy="6858000"/>
          </a:xfrm>
          <a:custGeom>
            <a:avLst/>
            <a:gdLst/>
            <a:ahLst/>
            <a:cxnLst/>
            <a:rect l="l" t="t" r="r" b="b"/>
            <a:pathLst>
              <a:path w="7032104" h="6858000">
                <a:moveTo>
                  <a:pt x="1872208" y="0"/>
                </a:moveTo>
                <a:lnTo>
                  <a:pt x="7032104" y="0"/>
                </a:lnTo>
                <a:lnTo>
                  <a:pt x="7032104" y="6858000"/>
                </a:lnTo>
                <a:lnTo>
                  <a:pt x="0" y="6858000"/>
                </a:lnTo>
                <a:lnTo>
                  <a:pt x="0" y="6857999"/>
                </a:lnTo>
                <a:close/>
              </a:path>
            </a:pathLst>
          </a:custGeom>
          <a:solidFill>
            <a:schemeClr val="bg2"/>
          </a:solidFill>
        </p:spPr>
        <p:txBody>
          <a:bodyPr/>
          <a:lstStyle>
            <a:lvl1pPr marL="0" indent="0" algn="r">
              <a:buFontTx/>
              <a:buNone/>
              <a:defRPr sz="1200"/>
            </a:lvl1pPr>
          </a:lstStyle>
          <a:p>
            <a:r>
              <a:rPr lang="en-US"/>
              <a:t>Click icon to add picture</a:t>
            </a:r>
            <a:endParaRPr lang="fi-FI"/>
          </a:p>
        </p:txBody>
      </p:sp>
      <p:sp>
        <p:nvSpPr>
          <p:cNvPr id="4" name="Date Placeholder 3">
            <a:extLst>
              <a:ext uri="{FF2B5EF4-FFF2-40B4-BE49-F238E27FC236}">
                <a16:creationId xmlns:a16="http://schemas.microsoft.com/office/drawing/2014/main" id="{F0C86691-418B-4EA7-8F64-B2E73D27B2FF}"/>
              </a:ext>
            </a:extLst>
          </p:cNvPr>
          <p:cNvSpPr>
            <a:spLocks noGrp="1"/>
          </p:cNvSpPr>
          <p:nvPr>
            <p:ph type="dt" sz="half" idx="10"/>
          </p:nvPr>
        </p:nvSpPr>
        <p:spPr/>
        <p:txBody>
          <a:bodyPr/>
          <a:lstStyle>
            <a:lvl1pPr>
              <a:defRPr>
                <a:solidFill>
                  <a:schemeClr val="bg1"/>
                </a:solidFill>
              </a:defRPr>
            </a:lvl1pPr>
          </a:lstStyle>
          <a:p>
            <a:fld id="{A4174A7B-F398-422A-9274-A7A0A77AE029}" type="datetime1">
              <a:rPr lang="fi-FI" smtClean="0"/>
              <a:t>2.5.2023</a:t>
            </a:fld>
            <a:endParaRPr lang="fi-FI"/>
          </a:p>
        </p:txBody>
      </p:sp>
      <p:sp>
        <p:nvSpPr>
          <p:cNvPr id="5" name="Footer Placeholder 4">
            <a:extLst>
              <a:ext uri="{FF2B5EF4-FFF2-40B4-BE49-F238E27FC236}">
                <a16:creationId xmlns:a16="http://schemas.microsoft.com/office/drawing/2014/main" id="{8D61999E-8363-4244-89A9-C47CF0DA7A55}"/>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6" name="Slide Number Placeholder 5">
            <a:extLst>
              <a:ext uri="{FF2B5EF4-FFF2-40B4-BE49-F238E27FC236}">
                <a16:creationId xmlns:a16="http://schemas.microsoft.com/office/drawing/2014/main" id="{3388E024-59BD-4906-B4AB-C5C287035F82}"/>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grpSp>
        <p:nvGrpSpPr>
          <p:cNvPr id="13" name="Group 12">
            <a:extLst>
              <a:ext uri="{C183D7F6-B498-43B3-948B-1728B52AA6E4}">
                <adec:decorative xmlns:adec="http://schemas.microsoft.com/office/drawing/2017/decorative" val="1"/>
              </a:ext>
            </a:extLst>
          </p:cNvPr>
          <p:cNvGrpSpPr>
            <a:grpSpLocks noChangeAspect="1"/>
          </p:cNvGrpSpPr>
          <p:nvPr userDrawn="1"/>
        </p:nvGrpSpPr>
        <p:grpSpPr>
          <a:xfrm>
            <a:off x="628604" y="476672"/>
            <a:ext cx="1538760" cy="612000"/>
            <a:chOff x="911225" y="260350"/>
            <a:chExt cx="4183063" cy="1663700"/>
          </a:xfrm>
          <a:solidFill>
            <a:schemeClr val="bg1"/>
          </a:solidFill>
        </p:grpSpPr>
        <p:sp>
          <p:nvSpPr>
            <p:cNvPr id="14" name="Freeform 6"/>
            <p:cNvSpPr>
              <a:spLocks noEditPoints="1"/>
            </p:cNvSpPr>
            <p:nvPr userDrawn="1"/>
          </p:nvSpPr>
          <p:spPr bwMode="auto">
            <a:xfrm>
              <a:off x="911225" y="260350"/>
              <a:ext cx="733425" cy="1663700"/>
            </a:xfrm>
            <a:custGeom>
              <a:avLst/>
              <a:gdLst>
                <a:gd name="T0" fmla="*/ 1787 w 2771"/>
                <a:gd name="T1" fmla="*/ 532 h 6290"/>
                <a:gd name="T2" fmla="*/ 1814 w 2771"/>
                <a:gd name="T3" fmla="*/ 780 h 6290"/>
                <a:gd name="T4" fmla="*/ 1740 w 2771"/>
                <a:gd name="T5" fmla="*/ 1008 h 6290"/>
                <a:gd name="T6" fmla="*/ 1309 w 2771"/>
                <a:gd name="T7" fmla="*/ 1564 h 6290"/>
                <a:gd name="T8" fmla="*/ 966 w 2771"/>
                <a:gd name="T9" fmla="*/ 1982 h 6290"/>
                <a:gd name="T10" fmla="*/ 901 w 2771"/>
                <a:gd name="T11" fmla="*/ 2194 h 6290"/>
                <a:gd name="T12" fmla="*/ 750 w 2771"/>
                <a:gd name="T13" fmla="*/ 2538 h 6290"/>
                <a:gd name="T14" fmla="*/ 666 w 2771"/>
                <a:gd name="T15" fmla="*/ 2233 h 6290"/>
                <a:gd name="T16" fmla="*/ 660 w 2771"/>
                <a:gd name="T17" fmla="*/ 1957 h 6290"/>
                <a:gd name="T18" fmla="*/ 743 w 2771"/>
                <a:gd name="T19" fmla="*/ 1724 h 6290"/>
                <a:gd name="T20" fmla="*/ 1028 w 2771"/>
                <a:gd name="T21" fmla="*/ 1345 h 6290"/>
                <a:gd name="T22" fmla="*/ 1541 w 2771"/>
                <a:gd name="T23" fmla="*/ 699 h 6290"/>
                <a:gd name="T24" fmla="*/ 1567 w 2771"/>
                <a:gd name="T25" fmla="*/ 550 h 6290"/>
                <a:gd name="T26" fmla="*/ 1577 w 2771"/>
                <a:gd name="T27" fmla="*/ 363 h 6290"/>
                <a:gd name="T28" fmla="*/ 1002 w 2771"/>
                <a:gd name="T29" fmla="*/ 2416 h 6290"/>
                <a:gd name="T30" fmla="*/ 1015 w 2771"/>
                <a:gd name="T31" fmla="*/ 2158 h 6290"/>
                <a:gd name="T32" fmla="*/ 1169 w 2771"/>
                <a:gd name="T33" fmla="*/ 1909 h 6290"/>
                <a:gd name="T34" fmla="*/ 1700 w 2771"/>
                <a:gd name="T35" fmla="*/ 1369 h 6290"/>
                <a:gd name="T36" fmla="*/ 1899 w 2771"/>
                <a:gd name="T37" fmla="*/ 1094 h 6290"/>
                <a:gd name="T38" fmla="*/ 1910 w 2771"/>
                <a:gd name="T39" fmla="*/ 945 h 6290"/>
                <a:gd name="T40" fmla="*/ 2075 w 2771"/>
                <a:gd name="T41" fmla="*/ 826 h 6290"/>
                <a:gd name="T42" fmla="*/ 2173 w 2771"/>
                <a:gd name="T43" fmla="*/ 1072 h 6290"/>
                <a:gd name="T44" fmla="*/ 2153 w 2771"/>
                <a:gd name="T45" fmla="*/ 1312 h 6290"/>
                <a:gd name="T46" fmla="*/ 1994 w 2771"/>
                <a:gd name="T47" fmla="*/ 1534 h 6290"/>
                <a:gd name="T48" fmla="*/ 1376 w 2771"/>
                <a:gd name="T49" fmla="*/ 2199 h 6290"/>
                <a:gd name="T50" fmla="*/ 1326 w 2771"/>
                <a:gd name="T51" fmla="*/ 2332 h 6290"/>
                <a:gd name="T52" fmla="*/ 1358 w 2771"/>
                <a:gd name="T53" fmla="*/ 2556 h 6290"/>
                <a:gd name="T54" fmla="*/ 1478 w 2771"/>
                <a:gd name="T55" fmla="*/ 2602 h 6290"/>
                <a:gd name="T56" fmla="*/ 1443 w 2771"/>
                <a:gd name="T57" fmla="*/ 2353 h 6290"/>
                <a:gd name="T58" fmla="*/ 1530 w 2771"/>
                <a:gd name="T59" fmla="*/ 2193 h 6290"/>
                <a:gd name="T60" fmla="*/ 1991 w 2771"/>
                <a:gd name="T61" fmla="*/ 1814 h 6290"/>
                <a:gd name="T62" fmla="*/ 2095 w 2771"/>
                <a:gd name="T63" fmla="*/ 1648 h 6290"/>
                <a:gd name="T64" fmla="*/ 2243 w 2771"/>
                <a:gd name="T65" fmla="*/ 1479 h 6290"/>
                <a:gd name="T66" fmla="*/ 2321 w 2771"/>
                <a:gd name="T67" fmla="*/ 1719 h 6290"/>
                <a:gd name="T68" fmla="*/ 2270 w 2771"/>
                <a:gd name="T69" fmla="*/ 1936 h 6290"/>
                <a:gd name="T70" fmla="*/ 1856 w 2771"/>
                <a:gd name="T71" fmla="*/ 2322 h 6290"/>
                <a:gd name="T72" fmla="*/ 1745 w 2771"/>
                <a:gd name="T73" fmla="*/ 2466 h 6290"/>
                <a:gd name="T74" fmla="*/ 547 w 2771"/>
                <a:gd name="T75" fmla="*/ 1978 h 6290"/>
                <a:gd name="T76" fmla="*/ 456 w 2771"/>
                <a:gd name="T77" fmla="*/ 1712 h 6290"/>
                <a:gd name="T78" fmla="*/ 498 w 2771"/>
                <a:gd name="T79" fmla="*/ 1378 h 6290"/>
                <a:gd name="T80" fmla="*/ 779 w 2771"/>
                <a:gd name="T81" fmla="*/ 918 h 6290"/>
                <a:gd name="T82" fmla="*/ 1171 w 2771"/>
                <a:gd name="T83" fmla="*/ 333 h 6290"/>
                <a:gd name="T84" fmla="*/ 1177 w 2771"/>
                <a:gd name="T85" fmla="*/ 183 h 6290"/>
                <a:gd name="T86" fmla="*/ 1355 w 2771"/>
                <a:gd name="T87" fmla="*/ 80 h 6290"/>
                <a:gd name="T88" fmla="*/ 1434 w 2771"/>
                <a:gd name="T89" fmla="*/ 307 h 6290"/>
                <a:gd name="T90" fmla="*/ 1403 w 2771"/>
                <a:gd name="T91" fmla="*/ 540 h 6290"/>
                <a:gd name="T92" fmla="*/ 1163 w 2771"/>
                <a:gd name="T93" fmla="*/ 928 h 6290"/>
                <a:gd name="T94" fmla="*/ 696 w 2771"/>
                <a:gd name="T95" fmla="*/ 1569 h 6290"/>
                <a:gd name="T96" fmla="*/ 584 w 2771"/>
                <a:gd name="T97" fmla="*/ 1843 h 6290"/>
                <a:gd name="T98" fmla="*/ 1145 w 2771"/>
                <a:gd name="T99" fmla="*/ 5026 h 6290"/>
                <a:gd name="T100" fmla="*/ 1386 w 2771"/>
                <a:gd name="T101" fmla="*/ 3807 h 6290"/>
                <a:gd name="T102" fmla="*/ 1626 w 2771"/>
                <a:gd name="T103" fmla="*/ 5026 h 6290"/>
                <a:gd name="T104" fmla="*/ 1128 w 2771"/>
                <a:gd name="T105" fmla="*/ 3626 h 6290"/>
                <a:gd name="T106" fmla="*/ 762 w 2771"/>
                <a:gd name="T107" fmla="*/ 3520 h 6290"/>
                <a:gd name="T108" fmla="*/ 385 w 2771"/>
                <a:gd name="T109" fmla="*/ 3298 h 6290"/>
                <a:gd name="T110" fmla="*/ 68 w 2771"/>
                <a:gd name="T111" fmla="*/ 2980 h 6290"/>
                <a:gd name="T112" fmla="*/ 2707 w 2771"/>
                <a:gd name="T113" fmla="*/ 2978 h 6290"/>
                <a:gd name="T114" fmla="*/ 2468 w 2771"/>
                <a:gd name="T115" fmla="*/ 3244 h 6290"/>
                <a:gd name="T116" fmla="*/ 2090 w 2771"/>
                <a:gd name="T117" fmla="*/ 3494 h 6290"/>
                <a:gd name="T118" fmla="*/ 1676 w 2771"/>
                <a:gd name="T119" fmla="*/ 3624 h 6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1" h="629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Freeform 7"/>
            <p:cNvSpPr>
              <a:spLocks noEditPoints="1"/>
            </p:cNvSpPr>
            <p:nvPr userDrawn="1"/>
          </p:nvSpPr>
          <p:spPr bwMode="auto">
            <a:xfrm>
              <a:off x="1522413" y="1209675"/>
              <a:ext cx="3157538" cy="279400"/>
            </a:xfrm>
            <a:custGeom>
              <a:avLst/>
              <a:gdLst>
                <a:gd name="T0" fmla="*/ 11712 w 11936"/>
                <a:gd name="T1" fmla="*/ 812 h 1056"/>
                <a:gd name="T2" fmla="*/ 11676 w 11936"/>
                <a:gd name="T3" fmla="*/ 224 h 1056"/>
                <a:gd name="T4" fmla="*/ 11210 w 11936"/>
                <a:gd name="T5" fmla="*/ 450 h 1056"/>
                <a:gd name="T6" fmla="*/ 11830 w 11936"/>
                <a:gd name="T7" fmla="*/ 246 h 1056"/>
                <a:gd name="T8" fmla="*/ 11631 w 11936"/>
                <a:gd name="T9" fmla="*/ 879 h 1056"/>
                <a:gd name="T10" fmla="*/ 264 w 11936"/>
                <a:gd name="T11" fmla="*/ 213 h 1056"/>
                <a:gd name="T12" fmla="*/ 4 w 11936"/>
                <a:gd name="T13" fmla="*/ 1053 h 1056"/>
                <a:gd name="T14" fmla="*/ 33 w 11936"/>
                <a:gd name="T15" fmla="*/ 208 h 1056"/>
                <a:gd name="T16" fmla="*/ 742 w 11936"/>
                <a:gd name="T17" fmla="*/ 813 h 1056"/>
                <a:gd name="T18" fmla="*/ 452 w 11936"/>
                <a:gd name="T19" fmla="*/ 273 h 1056"/>
                <a:gd name="T20" fmla="*/ 1066 w 11936"/>
                <a:gd name="T21" fmla="*/ 218 h 1056"/>
                <a:gd name="T22" fmla="*/ 1492 w 11936"/>
                <a:gd name="T23" fmla="*/ 178 h 1056"/>
                <a:gd name="T24" fmla="*/ 1786 w 11936"/>
                <a:gd name="T25" fmla="*/ 832 h 1056"/>
                <a:gd name="T26" fmla="*/ 2358 w 11936"/>
                <a:gd name="T27" fmla="*/ 868 h 1056"/>
                <a:gd name="T28" fmla="*/ 1887 w 11936"/>
                <a:gd name="T29" fmla="*/ 1 h 1056"/>
                <a:gd name="T30" fmla="*/ 2051 w 11936"/>
                <a:gd name="T31" fmla="*/ 30 h 1056"/>
                <a:gd name="T32" fmla="*/ 2049 w 11936"/>
                <a:gd name="T33" fmla="*/ 61 h 1056"/>
                <a:gd name="T34" fmla="*/ 2766 w 11936"/>
                <a:gd name="T35" fmla="*/ 780 h 1056"/>
                <a:gd name="T36" fmla="*/ 2407 w 11936"/>
                <a:gd name="T37" fmla="*/ 434 h 1056"/>
                <a:gd name="T38" fmla="*/ 2833 w 11936"/>
                <a:gd name="T39" fmla="*/ 236 h 1056"/>
                <a:gd name="T40" fmla="*/ 2488 w 11936"/>
                <a:gd name="T41" fmla="*/ 315 h 1056"/>
                <a:gd name="T42" fmla="*/ 2880 w 11936"/>
                <a:gd name="T43" fmla="*/ 615 h 1056"/>
                <a:gd name="T44" fmla="*/ 3550 w 11936"/>
                <a:gd name="T45" fmla="*/ 865 h 1056"/>
                <a:gd name="T46" fmla="*/ 3019 w 11936"/>
                <a:gd name="T47" fmla="*/ 294 h 1056"/>
                <a:gd name="T48" fmla="*/ 3419 w 11936"/>
                <a:gd name="T49" fmla="*/ 206 h 1056"/>
                <a:gd name="T50" fmla="*/ 4265 w 11936"/>
                <a:gd name="T51" fmla="*/ 198 h 1056"/>
                <a:gd name="T52" fmla="*/ 3869 w 11936"/>
                <a:gd name="T53" fmla="*/ 834 h 1056"/>
                <a:gd name="T54" fmla="*/ 3763 w 11936"/>
                <a:gd name="T55" fmla="*/ 180 h 1056"/>
                <a:gd name="T56" fmla="*/ 4346 w 11936"/>
                <a:gd name="T57" fmla="*/ 846 h 1056"/>
                <a:gd name="T58" fmla="*/ 4502 w 11936"/>
                <a:gd name="T59" fmla="*/ 232 h 1056"/>
                <a:gd name="T60" fmla="*/ 4982 w 11936"/>
                <a:gd name="T61" fmla="*/ 805 h 1056"/>
                <a:gd name="T62" fmla="*/ 5396 w 11936"/>
                <a:gd name="T63" fmla="*/ 637 h 1056"/>
                <a:gd name="T64" fmla="*/ 5215 w 11936"/>
                <a:gd name="T65" fmla="*/ 84 h 1056"/>
                <a:gd name="T66" fmla="*/ 5430 w 11936"/>
                <a:gd name="T67" fmla="*/ 48 h 1056"/>
                <a:gd name="T68" fmla="*/ 5911 w 11936"/>
                <a:gd name="T69" fmla="*/ 838 h 1056"/>
                <a:gd name="T70" fmla="*/ 6329 w 11936"/>
                <a:gd name="T71" fmla="*/ 768 h 1056"/>
                <a:gd name="T72" fmla="*/ 6288 w 11936"/>
                <a:gd name="T73" fmla="*/ 871 h 1056"/>
                <a:gd name="T74" fmla="*/ 7142 w 11936"/>
                <a:gd name="T75" fmla="*/ 828 h 1056"/>
                <a:gd name="T76" fmla="*/ 6811 w 11936"/>
                <a:gd name="T77" fmla="*/ 247 h 1056"/>
                <a:gd name="T78" fmla="*/ 7926 w 11936"/>
                <a:gd name="T79" fmla="*/ 763 h 1056"/>
                <a:gd name="T80" fmla="*/ 7417 w 11936"/>
                <a:gd name="T81" fmla="*/ 208 h 1056"/>
                <a:gd name="T82" fmla="*/ 8118 w 11936"/>
                <a:gd name="T83" fmla="*/ 236 h 1056"/>
                <a:gd name="T84" fmla="*/ 8245 w 11936"/>
                <a:gd name="T85" fmla="*/ 831 h 1056"/>
                <a:gd name="T86" fmla="*/ 8676 w 11936"/>
                <a:gd name="T87" fmla="*/ 163 h 1056"/>
                <a:gd name="T88" fmla="*/ 9065 w 11936"/>
                <a:gd name="T89" fmla="*/ 646 h 1056"/>
                <a:gd name="T90" fmla="*/ 8413 w 11936"/>
                <a:gd name="T91" fmla="*/ 734 h 1056"/>
                <a:gd name="T92" fmla="*/ 8682 w 11936"/>
                <a:gd name="T93" fmla="*/ 838 h 1056"/>
                <a:gd name="T94" fmla="*/ 8960 w 11936"/>
                <a:gd name="T95" fmla="*/ 361 h 1056"/>
                <a:gd name="T96" fmla="*/ 8480 w 11936"/>
                <a:gd name="T97" fmla="*/ 366 h 1056"/>
                <a:gd name="T98" fmla="*/ 9231 w 11936"/>
                <a:gd name="T99" fmla="*/ 812 h 1056"/>
                <a:gd name="T100" fmla="*/ 9666 w 11936"/>
                <a:gd name="T101" fmla="*/ 242 h 1056"/>
                <a:gd name="T102" fmla="*/ 9385 w 11936"/>
                <a:gd name="T103" fmla="*/ 501 h 1056"/>
                <a:gd name="T104" fmla="*/ 9467 w 11936"/>
                <a:gd name="T105" fmla="*/ 223 h 1056"/>
                <a:gd name="T106" fmla="*/ 10030 w 11936"/>
                <a:gd name="T107" fmla="*/ 208 h 1056"/>
                <a:gd name="T108" fmla="*/ 10087 w 11936"/>
                <a:gd name="T109" fmla="*/ 799 h 1056"/>
                <a:gd name="T110" fmla="*/ 10462 w 11936"/>
                <a:gd name="T111" fmla="*/ 739 h 1056"/>
                <a:gd name="T112" fmla="*/ 10075 w 11936"/>
                <a:gd name="T113" fmla="*/ 382 h 1056"/>
                <a:gd name="T114" fmla="*/ 10467 w 11936"/>
                <a:gd name="T115" fmla="*/ 339 h 1056"/>
                <a:gd name="T116" fmla="*/ 10161 w 11936"/>
                <a:gd name="T117" fmla="*/ 374 h 1056"/>
                <a:gd name="T118" fmla="*/ 10549 w 11936"/>
                <a:gd name="T119" fmla="*/ 687 h 1056"/>
                <a:gd name="T120" fmla="*/ 10924 w 11936"/>
                <a:gd name="T121" fmla="*/ 780 h 1056"/>
                <a:gd name="T122" fmla="*/ 10641 w 11936"/>
                <a:gd name="T123" fmla="*/ 23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36" h="105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Freeform 8"/>
            <p:cNvSpPr>
              <a:spLocks noEditPoints="1"/>
            </p:cNvSpPr>
            <p:nvPr userDrawn="1"/>
          </p:nvSpPr>
          <p:spPr bwMode="auto">
            <a:xfrm>
              <a:off x="1525588" y="1557338"/>
              <a:ext cx="3568700" cy="279400"/>
            </a:xfrm>
            <a:custGeom>
              <a:avLst/>
              <a:gdLst>
                <a:gd name="T0" fmla="*/ 13182 w 13488"/>
                <a:gd name="T1" fmla="*/ 71 h 1056"/>
                <a:gd name="T2" fmla="*/ 13007 w 13488"/>
                <a:gd name="T3" fmla="*/ 96 h 1056"/>
                <a:gd name="T4" fmla="*/ 12786 w 13488"/>
                <a:gd name="T5" fmla="*/ 835 h 1056"/>
                <a:gd name="T6" fmla="*/ 13308 w 13488"/>
                <a:gd name="T7" fmla="*/ 797 h 1056"/>
                <a:gd name="T8" fmla="*/ 323 w 13488"/>
                <a:gd name="T9" fmla="*/ 820 h 1056"/>
                <a:gd name="T10" fmla="*/ 511 w 13488"/>
                <a:gd name="T11" fmla="*/ 210 h 1056"/>
                <a:gd name="T12" fmla="*/ 501 w 13488"/>
                <a:gd name="T13" fmla="*/ 869 h 1056"/>
                <a:gd name="T14" fmla="*/ 92 w 13488"/>
                <a:gd name="T15" fmla="*/ 232 h 1056"/>
                <a:gd name="T16" fmla="*/ 869 w 13488"/>
                <a:gd name="T17" fmla="*/ 799 h 1056"/>
                <a:gd name="T18" fmla="*/ 1571 w 13488"/>
                <a:gd name="T19" fmla="*/ 179 h 1056"/>
                <a:gd name="T20" fmla="*/ 1688 w 13488"/>
                <a:gd name="T21" fmla="*/ 220 h 1056"/>
                <a:gd name="T22" fmla="*/ 1900 w 13488"/>
                <a:gd name="T23" fmla="*/ 869 h 1056"/>
                <a:gd name="T24" fmla="*/ 2122 w 13488"/>
                <a:gd name="T25" fmla="*/ 283 h 1056"/>
                <a:gd name="T26" fmla="*/ 2853 w 13488"/>
                <a:gd name="T27" fmla="*/ 542 h 1056"/>
                <a:gd name="T28" fmla="*/ 2757 w 13488"/>
                <a:gd name="T29" fmla="*/ 779 h 1056"/>
                <a:gd name="T30" fmla="*/ 3115 w 13488"/>
                <a:gd name="T31" fmla="*/ 238 h 1056"/>
                <a:gd name="T32" fmla="*/ 2898 w 13488"/>
                <a:gd name="T33" fmla="*/ 540 h 1056"/>
                <a:gd name="T34" fmla="*/ 3687 w 13488"/>
                <a:gd name="T35" fmla="*/ 439 h 1056"/>
                <a:gd name="T36" fmla="*/ 3488 w 13488"/>
                <a:gd name="T37" fmla="*/ 832 h 1056"/>
                <a:gd name="T38" fmla="*/ 3273 w 13488"/>
                <a:gd name="T39" fmla="*/ 179 h 1056"/>
                <a:gd name="T40" fmla="*/ 3681 w 13488"/>
                <a:gd name="T41" fmla="*/ 504 h 1056"/>
                <a:gd name="T42" fmla="*/ 4305 w 13488"/>
                <a:gd name="T43" fmla="*/ 767 h 1056"/>
                <a:gd name="T44" fmla="*/ 3931 w 13488"/>
                <a:gd name="T45" fmla="*/ 384 h 1056"/>
                <a:gd name="T46" fmla="*/ 4313 w 13488"/>
                <a:gd name="T47" fmla="*/ 270 h 1056"/>
                <a:gd name="T48" fmla="*/ 4047 w 13488"/>
                <a:gd name="T49" fmla="*/ 428 h 1056"/>
                <a:gd name="T50" fmla="*/ 4323 w 13488"/>
                <a:gd name="T51" fmla="*/ 818 h 1056"/>
                <a:gd name="T52" fmla="*/ 4531 w 13488"/>
                <a:gd name="T53" fmla="*/ 220 h 1056"/>
                <a:gd name="T54" fmla="*/ 4742 w 13488"/>
                <a:gd name="T55" fmla="*/ 869 h 1056"/>
                <a:gd name="T56" fmla="*/ 5019 w 13488"/>
                <a:gd name="T57" fmla="*/ 754 h 1056"/>
                <a:gd name="T58" fmla="*/ 5265 w 13488"/>
                <a:gd name="T59" fmla="*/ 230 h 1056"/>
                <a:gd name="T60" fmla="*/ 5801 w 13488"/>
                <a:gd name="T61" fmla="*/ 835 h 1056"/>
                <a:gd name="T62" fmla="*/ 5379 w 13488"/>
                <a:gd name="T63" fmla="*/ 227 h 1056"/>
                <a:gd name="T64" fmla="*/ 6658 w 13488"/>
                <a:gd name="T65" fmla="*/ 162 h 1056"/>
                <a:gd name="T66" fmla="*/ 6954 w 13488"/>
                <a:gd name="T67" fmla="*/ 744 h 1056"/>
                <a:gd name="T68" fmla="*/ 6310 w 13488"/>
                <a:gd name="T69" fmla="*/ 604 h 1056"/>
                <a:gd name="T70" fmla="*/ 6812 w 13488"/>
                <a:gd name="T71" fmla="*/ 812 h 1056"/>
                <a:gd name="T72" fmla="*/ 6723 w 13488"/>
                <a:gd name="T73" fmla="*/ 209 h 1056"/>
                <a:gd name="T74" fmla="*/ 7545 w 13488"/>
                <a:gd name="T75" fmla="*/ 282 h 1056"/>
                <a:gd name="T76" fmla="*/ 7538 w 13488"/>
                <a:gd name="T77" fmla="*/ 518 h 1056"/>
                <a:gd name="T78" fmla="*/ 7085 w 13488"/>
                <a:gd name="T79" fmla="*/ 839 h 1056"/>
                <a:gd name="T80" fmla="*/ 8097 w 13488"/>
                <a:gd name="T81" fmla="*/ 218 h 1056"/>
                <a:gd name="T82" fmla="*/ 7875 w 13488"/>
                <a:gd name="T83" fmla="*/ 980 h 1056"/>
                <a:gd name="T84" fmla="*/ 8172 w 13488"/>
                <a:gd name="T85" fmla="*/ 210 h 1056"/>
                <a:gd name="T86" fmla="*/ 8681 w 13488"/>
                <a:gd name="T87" fmla="*/ 839 h 1056"/>
                <a:gd name="T88" fmla="*/ 8201 w 13488"/>
                <a:gd name="T89" fmla="*/ 197 h 1056"/>
                <a:gd name="T90" fmla="*/ 9048 w 13488"/>
                <a:gd name="T91" fmla="*/ 218 h 1056"/>
                <a:gd name="T92" fmla="*/ 9270 w 13488"/>
                <a:gd name="T93" fmla="*/ 778 h 1056"/>
                <a:gd name="T94" fmla="*/ 9825 w 13488"/>
                <a:gd name="T95" fmla="*/ 172 h 1056"/>
                <a:gd name="T96" fmla="*/ 9690 w 13488"/>
                <a:gd name="T97" fmla="*/ 600 h 1056"/>
                <a:gd name="T98" fmla="*/ 9703 w 13488"/>
                <a:gd name="T99" fmla="*/ 78 h 1056"/>
                <a:gd name="T100" fmla="*/ 9924 w 13488"/>
                <a:gd name="T101" fmla="*/ 96 h 1056"/>
                <a:gd name="T102" fmla="*/ 10590 w 13488"/>
                <a:gd name="T103" fmla="*/ 803 h 1056"/>
                <a:gd name="T104" fmla="*/ 10255 w 13488"/>
                <a:gd name="T105" fmla="*/ 434 h 1056"/>
                <a:gd name="T106" fmla="*/ 10674 w 13488"/>
                <a:gd name="T107" fmla="*/ 340 h 1056"/>
                <a:gd name="T108" fmla="*/ 10338 w 13488"/>
                <a:gd name="T109" fmla="*/ 388 h 1056"/>
                <a:gd name="T110" fmla="*/ 10695 w 13488"/>
                <a:gd name="T111" fmla="*/ 760 h 1056"/>
                <a:gd name="T112" fmla="*/ 10979 w 13488"/>
                <a:gd name="T113" fmla="*/ 827 h 1056"/>
                <a:gd name="T114" fmla="*/ 10914 w 13488"/>
                <a:gd name="T115" fmla="*/ 182 h 1056"/>
                <a:gd name="T116" fmla="*/ 11394 w 13488"/>
                <a:gd name="T117" fmla="*/ 810 h 1056"/>
                <a:gd name="T118" fmla="*/ 11863 w 13488"/>
                <a:gd name="T119" fmla="*/ 814 h 1056"/>
                <a:gd name="T120" fmla="*/ 11544 w 13488"/>
                <a:gd name="T121" fmla="*/ 247 h 1056"/>
                <a:gd name="T122" fmla="*/ 12709 w 13488"/>
                <a:gd name="T123" fmla="*/ 695 h 1056"/>
                <a:gd name="T124" fmla="*/ 12443 w 13488"/>
                <a:gd name="T125" fmla="*/ 21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88" h="1056">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12" name="Title 1">
            <a:extLst>
              <a:ext uri="{FF2B5EF4-FFF2-40B4-BE49-F238E27FC236}">
                <a16:creationId xmlns:a16="http://schemas.microsoft.com/office/drawing/2014/main" id="{95A08C59-4BC5-4041-B47F-FB7DDB3CCC22}"/>
              </a:ext>
            </a:extLst>
          </p:cNvPr>
          <p:cNvSpPr>
            <a:spLocks noGrp="1"/>
          </p:cNvSpPr>
          <p:nvPr>
            <p:ph type="ctrTitle"/>
          </p:nvPr>
        </p:nvSpPr>
        <p:spPr>
          <a:xfrm>
            <a:off x="839787" y="2132856"/>
            <a:ext cx="4319587" cy="2015802"/>
          </a:xfrm>
        </p:spPr>
        <p:txBody>
          <a:bodyPr anchor="t" anchorCtr="0"/>
          <a:lstStyle>
            <a:lvl1pPr algn="l">
              <a:defRPr sz="4000">
                <a:solidFill>
                  <a:schemeClr val="bg1"/>
                </a:solidFill>
              </a:defRPr>
            </a:lvl1pPr>
          </a:lstStyle>
          <a:p>
            <a:r>
              <a:rPr lang="en-US"/>
              <a:t>Click to edit Master title style</a:t>
            </a:r>
            <a:endParaRPr lang="fi-FI" dirty="0"/>
          </a:p>
        </p:txBody>
      </p:sp>
      <p:sp>
        <p:nvSpPr>
          <p:cNvPr id="15"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839787" y="4436690"/>
            <a:ext cx="4319587" cy="576064"/>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spTree>
    <p:extLst>
      <p:ext uri="{BB962C8B-B14F-4D97-AF65-F5344CB8AC3E}">
        <p14:creationId xmlns:p14="http://schemas.microsoft.com/office/powerpoint/2010/main" val="14254256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5FF9-A78E-4CF4-B5E2-B7A6975E6390}"/>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EE9A2C6A-237E-4CC0-8B87-1385E02D4E57}"/>
              </a:ext>
            </a:extLst>
          </p:cNvPr>
          <p:cNvSpPr>
            <a:spLocks noGrp="1"/>
          </p:cNvSpPr>
          <p:nvPr>
            <p:ph sz="half" idx="1"/>
          </p:nvPr>
        </p:nvSpPr>
        <p:spPr>
          <a:xfrm>
            <a:off x="1055688" y="1773239"/>
            <a:ext cx="4896296"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Content Placeholder 3">
            <a:extLst>
              <a:ext uri="{FF2B5EF4-FFF2-40B4-BE49-F238E27FC236}">
                <a16:creationId xmlns:a16="http://schemas.microsoft.com/office/drawing/2014/main" id="{304B0243-5A40-466C-827C-48D578625484}"/>
              </a:ext>
            </a:extLst>
          </p:cNvPr>
          <p:cNvSpPr>
            <a:spLocks noGrp="1"/>
          </p:cNvSpPr>
          <p:nvPr>
            <p:ph sz="half" idx="2"/>
          </p:nvPr>
        </p:nvSpPr>
        <p:spPr>
          <a:xfrm>
            <a:off x="6240016" y="1773238"/>
            <a:ext cx="4896544"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Date Placeholder 4">
            <a:extLst>
              <a:ext uri="{FF2B5EF4-FFF2-40B4-BE49-F238E27FC236}">
                <a16:creationId xmlns:a16="http://schemas.microsoft.com/office/drawing/2014/main" id="{E434E94F-6447-4819-A59B-19497EED71D7}"/>
              </a:ext>
            </a:extLst>
          </p:cNvPr>
          <p:cNvSpPr>
            <a:spLocks noGrp="1"/>
          </p:cNvSpPr>
          <p:nvPr>
            <p:ph type="dt" sz="half" idx="10"/>
          </p:nvPr>
        </p:nvSpPr>
        <p:spPr/>
        <p:txBody>
          <a:bodyPr/>
          <a:lstStyle/>
          <a:p>
            <a:fld id="{126A6F59-3B3E-4434-8A80-1A363BC70A00}" type="datetime1">
              <a:rPr lang="fi-FI" smtClean="0"/>
              <a:t>2.5.2023</a:t>
            </a:fld>
            <a:endParaRPr lang="fi-FI"/>
          </a:p>
        </p:txBody>
      </p:sp>
      <p:sp>
        <p:nvSpPr>
          <p:cNvPr id="6" name="Footer Placeholder 5">
            <a:extLst>
              <a:ext uri="{FF2B5EF4-FFF2-40B4-BE49-F238E27FC236}">
                <a16:creationId xmlns:a16="http://schemas.microsoft.com/office/drawing/2014/main" id="{902E19E8-C169-4A20-9752-E0216E344CCD}"/>
              </a:ext>
            </a:extLst>
          </p:cNvPr>
          <p:cNvSpPr>
            <a:spLocks noGrp="1"/>
          </p:cNvSpPr>
          <p:nvPr>
            <p:ph type="ftr" sz="quarter" idx="11"/>
          </p:nvPr>
        </p:nvSpPr>
        <p:spPr/>
        <p:txBody>
          <a:bodyPr/>
          <a:lstStyle/>
          <a:p>
            <a:r>
              <a:rPr lang="fi-FI"/>
              <a:t>JYU Since 1863.</a:t>
            </a:r>
          </a:p>
        </p:txBody>
      </p:sp>
      <p:sp>
        <p:nvSpPr>
          <p:cNvPr id="7" name="Slide Number Placeholder 6">
            <a:extLst>
              <a:ext uri="{FF2B5EF4-FFF2-40B4-BE49-F238E27FC236}">
                <a16:creationId xmlns:a16="http://schemas.microsoft.com/office/drawing/2014/main" id="{15FA9B0A-3795-4706-93E2-C440C8D43642}"/>
              </a:ext>
            </a:extLst>
          </p:cNvPr>
          <p:cNvSpPr>
            <a:spLocks noGrp="1"/>
          </p:cNvSpPr>
          <p:nvPr>
            <p:ph type="sldNum" sz="quarter" idx="12"/>
          </p:nvPr>
        </p:nvSpPr>
        <p:spPr/>
        <p:txBody>
          <a:bodyPr/>
          <a:lstStyle/>
          <a:p>
            <a:fld id="{9E548902-A2E1-4711-A467-290FB9FE5D63}" type="slidenum">
              <a:rPr lang="fi-FI" smtClean="0"/>
              <a:t>‹#›</a:t>
            </a:fld>
            <a:endParaRPr lang="fi-FI"/>
          </a:p>
        </p:txBody>
      </p:sp>
    </p:spTree>
    <p:extLst>
      <p:ext uri="{BB962C8B-B14F-4D97-AF65-F5344CB8AC3E}">
        <p14:creationId xmlns:p14="http://schemas.microsoft.com/office/powerpoint/2010/main" val="23823795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960586-52CA-4034-9EE7-5B26DBD7C5CB}"/>
              </a:ext>
            </a:extLst>
          </p:cNvPr>
          <p:cNvSpPr>
            <a:spLocks noGrp="1"/>
          </p:cNvSpPr>
          <p:nvPr>
            <p:ph type="body" idx="1"/>
          </p:nvPr>
        </p:nvSpPr>
        <p:spPr>
          <a:xfrm>
            <a:off x="1343024" y="1773238"/>
            <a:ext cx="4608959" cy="575642"/>
          </a:xfrm>
        </p:spPr>
        <p:txBody>
          <a:bodyPr anchor="t" anchorCtr="0"/>
          <a:lstStyle>
            <a:lvl1pPr marL="0" indent="0">
              <a:lnSpc>
                <a:spcPct val="100000"/>
              </a:lnSpc>
              <a:spcBef>
                <a:spcPts val="0"/>
              </a:spcBef>
              <a:buNone/>
              <a:defRPr sz="1800" b="1" u="none" baseline="0">
                <a:solidFill>
                  <a:schemeClr val="accent2"/>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4E9DCF-29AF-4EEA-87FD-D841B563FBAE}"/>
              </a:ext>
            </a:extLst>
          </p:cNvPr>
          <p:cNvSpPr>
            <a:spLocks noGrp="1"/>
          </p:cNvSpPr>
          <p:nvPr>
            <p:ph sz="half" idx="2"/>
          </p:nvPr>
        </p:nvSpPr>
        <p:spPr>
          <a:xfrm>
            <a:off x="1055688" y="2420888"/>
            <a:ext cx="4896296" cy="3744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Text Placeholder 4">
            <a:extLst>
              <a:ext uri="{FF2B5EF4-FFF2-40B4-BE49-F238E27FC236}">
                <a16:creationId xmlns:a16="http://schemas.microsoft.com/office/drawing/2014/main" id="{6A2B773D-1C09-49C5-B8BD-DC683161B29E}"/>
              </a:ext>
            </a:extLst>
          </p:cNvPr>
          <p:cNvSpPr>
            <a:spLocks noGrp="1"/>
          </p:cNvSpPr>
          <p:nvPr>
            <p:ph type="body" sz="quarter" idx="3"/>
          </p:nvPr>
        </p:nvSpPr>
        <p:spPr>
          <a:xfrm>
            <a:off x="6528048" y="1773238"/>
            <a:ext cx="4608265" cy="575642"/>
          </a:xfrm>
        </p:spPr>
        <p:txBody>
          <a:bodyPr anchor="t" anchorCtr="0"/>
          <a:lstStyle>
            <a:lvl1pPr marL="0" indent="0">
              <a:lnSpc>
                <a:spcPct val="100000"/>
              </a:lnSpc>
              <a:spcBef>
                <a:spcPts val="0"/>
              </a:spcBef>
              <a:buNone/>
              <a:defRPr sz="1800" b="1" u="none" baseline="0">
                <a:solidFill>
                  <a:schemeClr val="accent2"/>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CF5C7C-601D-46A6-890C-D37F5A624F8D}"/>
              </a:ext>
            </a:extLst>
          </p:cNvPr>
          <p:cNvSpPr>
            <a:spLocks noGrp="1"/>
          </p:cNvSpPr>
          <p:nvPr>
            <p:ph sz="quarter" idx="4"/>
          </p:nvPr>
        </p:nvSpPr>
        <p:spPr>
          <a:xfrm>
            <a:off x="6240015" y="2420888"/>
            <a:ext cx="4896297" cy="3744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7" name="Date Placeholder 6">
            <a:extLst>
              <a:ext uri="{FF2B5EF4-FFF2-40B4-BE49-F238E27FC236}">
                <a16:creationId xmlns:a16="http://schemas.microsoft.com/office/drawing/2014/main" id="{FDC44B1B-8642-40C5-91C7-C16A237CE318}"/>
              </a:ext>
            </a:extLst>
          </p:cNvPr>
          <p:cNvSpPr>
            <a:spLocks noGrp="1"/>
          </p:cNvSpPr>
          <p:nvPr>
            <p:ph type="dt" sz="half" idx="10"/>
          </p:nvPr>
        </p:nvSpPr>
        <p:spPr/>
        <p:txBody>
          <a:bodyPr/>
          <a:lstStyle/>
          <a:p>
            <a:fld id="{8E4582CA-7D08-4C64-A2BA-A286A40F9810}" type="datetime1">
              <a:rPr lang="fi-FI" smtClean="0"/>
              <a:t>2.5.2023</a:t>
            </a:fld>
            <a:endParaRPr lang="fi-FI"/>
          </a:p>
        </p:txBody>
      </p:sp>
      <p:sp>
        <p:nvSpPr>
          <p:cNvPr id="8" name="Footer Placeholder 7">
            <a:extLst>
              <a:ext uri="{FF2B5EF4-FFF2-40B4-BE49-F238E27FC236}">
                <a16:creationId xmlns:a16="http://schemas.microsoft.com/office/drawing/2014/main" id="{D3561C89-18E4-4DE3-83AA-1FB23C10BB2A}"/>
              </a:ext>
            </a:extLst>
          </p:cNvPr>
          <p:cNvSpPr>
            <a:spLocks noGrp="1"/>
          </p:cNvSpPr>
          <p:nvPr>
            <p:ph type="ftr" sz="quarter" idx="11"/>
          </p:nvPr>
        </p:nvSpPr>
        <p:spPr/>
        <p:txBody>
          <a:bodyPr/>
          <a:lstStyle/>
          <a:p>
            <a:r>
              <a:rPr lang="fi-FI"/>
              <a:t>JYU Since 1863.</a:t>
            </a:r>
          </a:p>
        </p:txBody>
      </p:sp>
      <p:sp>
        <p:nvSpPr>
          <p:cNvPr id="9" name="Slide Number Placeholder 8">
            <a:extLst>
              <a:ext uri="{FF2B5EF4-FFF2-40B4-BE49-F238E27FC236}">
                <a16:creationId xmlns:a16="http://schemas.microsoft.com/office/drawing/2014/main" id="{16613E2C-8D75-456C-A11B-09B8FE8E618A}"/>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10" name="Title 9"/>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1798897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960586-52CA-4034-9EE7-5B26DBD7C5CB}"/>
              </a:ext>
            </a:extLst>
          </p:cNvPr>
          <p:cNvSpPr>
            <a:spLocks noGrp="1"/>
          </p:cNvSpPr>
          <p:nvPr>
            <p:ph type="body" idx="1"/>
          </p:nvPr>
        </p:nvSpPr>
        <p:spPr>
          <a:xfrm>
            <a:off x="1343025" y="1773238"/>
            <a:ext cx="10369549" cy="575642"/>
          </a:xfrm>
        </p:spPr>
        <p:txBody>
          <a:bodyPr anchor="t" anchorCtr="0"/>
          <a:lstStyle>
            <a:lvl1pPr marL="0" indent="0">
              <a:lnSpc>
                <a:spcPct val="100000"/>
              </a:lnSpc>
              <a:spcBef>
                <a:spcPts val="0"/>
              </a:spcBef>
              <a:buNone/>
              <a:defRPr sz="1800" b="1" u="none" baseline="0">
                <a:solidFill>
                  <a:schemeClr val="accent2"/>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4E9DCF-29AF-4EEA-87FD-D841B563FBAE}"/>
              </a:ext>
            </a:extLst>
          </p:cNvPr>
          <p:cNvSpPr>
            <a:spLocks noGrp="1"/>
          </p:cNvSpPr>
          <p:nvPr>
            <p:ph sz="half" idx="2"/>
          </p:nvPr>
        </p:nvSpPr>
        <p:spPr>
          <a:xfrm>
            <a:off x="1055688" y="2420888"/>
            <a:ext cx="10656886" cy="3744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7" name="Date Placeholder 6">
            <a:extLst>
              <a:ext uri="{FF2B5EF4-FFF2-40B4-BE49-F238E27FC236}">
                <a16:creationId xmlns:a16="http://schemas.microsoft.com/office/drawing/2014/main" id="{FDC44B1B-8642-40C5-91C7-C16A237CE318}"/>
              </a:ext>
            </a:extLst>
          </p:cNvPr>
          <p:cNvSpPr>
            <a:spLocks noGrp="1"/>
          </p:cNvSpPr>
          <p:nvPr>
            <p:ph type="dt" sz="half" idx="10"/>
          </p:nvPr>
        </p:nvSpPr>
        <p:spPr/>
        <p:txBody>
          <a:bodyPr/>
          <a:lstStyle/>
          <a:p>
            <a:fld id="{082341A2-48E2-4BFE-BD0D-9B7D2B6441E4}" type="datetime1">
              <a:rPr lang="fi-FI" smtClean="0"/>
              <a:t>2.5.2023</a:t>
            </a:fld>
            <a:endParaRPr lang="fi-FI"/>
          </a:p>
        </p:txBody>
      </p:sp>
      <p:sp>
        <p:nvSpPr>
          <p:cNvPr id="8" name="Footer Placeholder 7">
            <a:extLst>
              <a:ext uri="{FF2B5EF4-FFF2-40B4-BE49-F238E27FC236}">
                <a16:creationId xmlns:a16="http://schemas.microsoft.com/office/drawing/2014/main" id="{D3561C89-18E4-4DE3-83AA-1FB23C10BB2A}"/>
              </a:ext>
            </a:extLst>
          </p:cNvPr>
          <p:cNvSpPr>
            <a:spLocks noGrp="1"/>
          </p:cNvSpPr>
          <p:nvPr>
            <p:ph type="ftr" sz="quarter" idx="11"/>
          </p:nvPr>
        </p:nvSpPr>
        <p:spPr/>
        <p:txBody>
          <a:bodyPr/>
          <a:lstStyle/>
          <a:p>
            <a:r>
              <a:rPr lang="fi-FI"/>
              <a:t>JYU Since 1863.</a:t>
            </a:r>
          </a:p>
        </p:txBody>
      </p:sp>
      <p:sp>
        <p:nvSpPr>
          <p:cNvPr id="9" name="Slide Number Placeholder 8">
            <a:extLst>
              <a:ext uri="{FF2B5EF4-FFF2-40B4-BE49-F238E27FC236}">
                <a16:creationId xmlns:a16="http://schemas.microsoft.com/office/drawing/2014/main" id="{16613E2C-8D75-456C-A11B-09B8FE8E618A}"/>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10" name="Title 9"/>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30202226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High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AF2FDC54-5C30-467B-8B3E-4C4988292949}"/>
              </a:ext>
            </a:extLst>
          </p:cNvPr>
          <p:cNvSpPr>
            <a:spLocks noGrp="1"/>
          </p:cNvSpPr>
          <p:nvPr>
            <p:ph idx="1"/>
          </p:nvPr>
        </p:nvSpPr>
        <p:spPr>
          <a:xfrm>
            <a:off x="1055440" y="1773239"/>
            <a:ext cx="6769348"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p>
            <a:fld id="{896972CC-29C7-4312-AA7D-FC0D130E2651}" type="datetime1">
              <a:rPr lang="fi-FI" smtClean="0"/>
              <a:t>2.5.2023</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8" name="Text Placeholder 7"/>
          <p:cNvSpPr>
            <a:spLocks noGrp="1"/>
          </p:cNvSpPr>
          <p:nvPr>
            <p:ph type="body" sz="quarter" idx="13"/>
          </p:nvPr>
        </p:nvSpPr>
        <p:spPr>
          <a:xfrm>
            <a:off x="8688288" y="1773238"/>
            <a:ext cx="3024287" cy="4392612"/>
          </a:xfrm>
        </p:spPr>
        <p:txBody>
          <a:bodyPr/>
          <a:lstStyle>
            <a:lvl1pPr marL="0" indent="0">
              <a:lnSpc>
                <a:spcPct val="100000"/>
              </a:lnSpc>
              <a:buFontTx/>
              <a:buNone/>
              <a:defRPr sz="2400" b="1">
                <a:solidFill>
                  <a:schemeClr val="accent1"/>
                </a:solidFill>
                <a:latin typeface="+mj-lt"/>
              </a:defRPr>
            </a:lvl1pPr>
            <a:lvl2pPr marL="0" indent="0">
              <a:spcBef>
                <a:spcPts val="1200"/>
              </a:spcBef>
              <a:buFontTx/>
              <a:buNone/>
              <a:defRPr b="1">
                <a:solidFill>
                  <a:schemeClr val="accent2"/>
                </a:solidFill>
                <a:latin typeface="Lato Black" panose="020F0A02020204030203" pitchFamily="34" charset="0"/>
              </a:defRPr>
            </a:lvl2pPr>
            <a:lvl3pPr marL="0" indent="0">
              <a:buFontTx/>
              <a:buNone/>
              <a:defRPr b="1">
                <a:solidFill>
                  <a:schemeClr val="accent2"/>
                </a:solidFill>
              </a:defRPr>
            </a:lvl3pPr>
            <a:lvl4pPr marL="0" indent="0">
              <a:buFontTx/>
              <a:buNone/>
              <a:defRPr>
                <a:solidFill>
                  <a:schemeClr val="accent2"/>
                </a:solidFill>
              </a:defRPr>
            </a:lvl4pPr>
            <a:lvl5pPr marL="0" indent="0">
              <a:buFontTx/>
              <a:buNone/>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31167223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Highligh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AF2FDC54-5C30-467B-8B3E-4C4988292949}"/>
              </a:ext>
            </a:extLst>
          </p:cNvPr>
          <p:cNvSpPr>
            <a:spLocks noGrp="1"/>
          </p:cNvSpPr>
          <p:nvPr>
            <p:ph idx="1"/>
          </p:nvPr>
        </p:nvSpPr>
        <p:spPr>
          <a:xfrm>
            <a:off x="4367213" y="1773239"/>
            <a:ext cx="7345362"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p>
            <a:fld id="{44EC5881-BBB2-4666-A10D-F4C42740CE29}" type="datetime1">
              <a:rPr lang="fi-FI" smtClean="0"/>
              <a:t>2.5.2023</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8" name="Text Placeholder 7"/>
          <p:cNvSpPr>
            <a:spLocks noGrp="1"/>
          </p:cNvSpPr>
          <p:nvPr>
            <p:ph type="body" sz="quarter" idx="13"/>
          </p:nvPr>
        </p:nvSpPr>
        <p:spPr>
          <a:xfrm>
            <a:off x="479427" y="1773238"/>
            <a:ext cx="3024286" cy="4392612"/>
          </a:xfrm>
        </p:spPr>
        <p:txBody>
          <a:bodyPr/>
          <a:lstStyle>
            <a:lvl1pPr marL="0" indent="0">
              <a:lnSpc>
                <a:spcPct val="100000"/>
              </a:lnSpc>
              <a:buFontTx/>
              <a:buNone/>
              <a:defRPr sz="2400" b="1">
                <a:solidFill>
                  <a:schemeClr val="accent1"/>
                </a:solidFill>
                <a:latin typeface="+mj-lt"/>
              </a:defRPr>
            </a:lvl1pPr>
            <a:lvl2pPr marL="0" indent="0">
              <a:spcBef>
                <a:spcPts val="1200"/>
              </a:spcBef>
              <a:buFontTx/>
              <a:buNone/>
              <a:defRPr>
                <a:solidFill>
                  <a:schemeClr val="accent2"/>
                </a:solidFill>
                <a:latin typeface="Lato Black" panose="020F0A02020204030203" pitchFamily="34" charset="0"/>
              </a:defRPr>
            </a:lvl2pPr>
            <a:lvl3pPr marL="0" indent="0">
              <a:buFontTx/>
              <a:buNone/>
              <a:defRPr b="1">
                <a:solidFill>
                  <a:schemeClr val="accent2"/>
                </a:solidFill>
              </a:defRPr>
            </a:lvl3pPr>
            <a:lvl4pPr marL="0" indent="0">
              <a:buFontTx/>
              <a:buNone/>
              <a:defRPr>
                <a:solidFill>
                  <a:schemeClr val="accent2"/>
                </a:solidFill>
              </a:defRPr>
            </a:lvl4pPr>
            <a:lvl5pPr marL="0" indent="0">
              <a:buFontTx/>
              <a:buNone/>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28836660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a:xfrm>
            <a:off x="1343471" y="476250"/>
            <a:ext cx="4608513" cy="1080542"/>
          </a:xfrm>
        </p:spPr>
        <p:txBody>
          <a:bodyPr/>
          <a:lstStyle/>
          <a:p>
            <a:r>
              <a:rPr lang="en-US"/>
              <a:t>Click to edit Master title style</a:t>
            </a:r>
            <a:endParaRPr lang="fi-FI" dirty="0"/>
          </a:p>
        </p:txBody>
      </p:sp>
      <p:sp>
        <p:nvSpPr>
          <p:cNvPr id="3" name="Content Placeholder 2">
            <a:extLst>
              <a:ext uri="{FF2B5EF4-FFF2-40B4-BE49-F238E27FC236}">
                <a16:creationId xmlns:a16="http://schemas.microsoft.com/office/drawing/2014/main" id="{AF2FDC54-5C30-467B-8B3E-4C4988292949}"/>
              </a:ext>
            </a:extLst>
          </p:cNvPr>
          <p:cNvSpPr>
            <a:spLocks noGrp="1"/>
          </p:cNvSpPr>
          <p:nvPr>
            <p:ph idx="1"/>
          </p:nvPr>
        </p:nvSpPr>
        <p:spPr>
          <a:xfrm>
            <a:off x="1055440" y="1773239"/>
            <a:ext cx="4896544"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9" name="Picture Placeholder 2">
            <a:extLst>
              <a:ext uri="{C183D7F6-B498-43B3-948B-1728B52AA6E4}">
                <adec:decorative xmlns:adec="http://schemas.microsoft.com/office/drawing/2017/decorative" val="1"/>
              </a:ext>
            </a:extLst>
          </p:cNvPr>
          <p:cNvSpPr>
            <a:spLocks noGrp="1"/>
          </p:cNvSpPr>
          <p:nvPr>
            <p:ph type="pic" sz="quarter" idx="13"/>
          </p:nvPr>
        </p:nvSpPr>
        <p:spPr>
          <a:xfrm>
            <a:off x="6003482" y="0"/>
            <a:ext cx="6188518" cy="6669360"/>
          </a:xfrm>
          <a:custGeom>
            <a:avLst/>
            <a:gdLst/>
            <a:ahLst/>
            <a:cxnLst/>
            <a:rect l="l" t="t" r="r" b="b"/>
            <a:pathLst>
              <a:path w="6188518" h="6669360">
                <a:moveTo>
                  <a:pt x="1820710" y="0"/>
                </a:moveTo>
                <a:lnTo>
                  <a:pt x="6188518" y="0"/>
                </a:lnTo>
                <a:lnTo>
                  <a:pt x="6188518" y="6669360"/>
                </a:lnTo>
                <a:lnTo>
                  <a:pt x="0" y="6669360"/>
                </a:lnTo>
                <a:close/>
              </a:path>
            </a:pathLst>
          </a:custGeom>
          <a:solidFill>
            <a:schemeClr val="accent5"/>
          </a:solidFill>
        </p:spPr>
        <p:txBody>
          <a:bodyPr/>
          <a:lstStyle>
            <a:lvl1pPr marL="0" indent="0" algn="r">
              <a:buFontTx/>
              <a:buNone/>
              <a:defRPr sz="1200"/>
            </a:lvl1pPr>
          </a:lstStyle>
          <a:p>
            <a:r>
              <a:rPr lang="en-US"/>
              <a:t>Click icon to add picture</a:t>
            </a:r>
            <a:endParaRPr lang="fi-FI"/>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lvl1pPr>
              <a:defRPr>
                <a:solidFill>
                  <a:schemeClr val="bg1"/>
                </a:solidFill>
              </a:defRPr>
            </a:lvl1pPr>
          </a:lstStyle>
          <a:p>
            <a:fld id="{EB3183C9-4B92-47A3-9B0C-4F7FFD5778B3}" type="datetime1">
              <a:rPr lang="fi-FI" smtClean="0"/>
              <a:t>2.5.2023</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Tree>
    <p:extLst>
      <p:ext uri="{BB962C8B-B14F-4D97-AF65-F5344CB8AC3E}">
        <p14:creationId xmlns:p14="http://schemas.microsoft.com/office/powerpoint/2010/main" val="30029954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a:xfrm>
            <a:off x="1343471" y="476250"/>
            <a:ext cx="6481317" cy="1080542"/>
          </a:xfrm>
        </p:spPr>
        <p:txBody>
          <a:bodyPr/>
          <a:lstStyle/>
          <a:p>
            <a:r>
              <a:rPr lang="en-US"/>
              <a:t>Click to edit Master title style</a:t>
            </a:r>
            <a:endParaRPr lang="fi-FI" dirty="0"/>
          </a:p>
        </p:txBody>
      </p:sp>
      <p:sp>
        <p:nvSpPr>
          <p:cNvPr id="3" name="Content Placeholder 2">
            <a:extLst>
              <a:ext uri="{FF2B5EF4-FFF2-40B4-BE49-F238E27FC236}">
                <a16:creationId xmlns:a16="http://schemas.microsoft.com/office/drawing/2014/main" id="{AF2FDC54-5C30-467B-8B3E-4C4988292949}"/>
              </a:ext>
            </a:extLst>
          </p:cNvPr>
          <p:cNvSpPr>
            <a:spLocks noGrp="1"/>
          </p:cNvSpPr>
          <p:nvPr>
            <p:ph idx="1"/>
          </p:nvPr>
        </p:nvSpPr>
        <p:spPr>
          <a:xfrm>
            <a:off x="1055440" y="1773239"/>
            <a:ext cx="6769348"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9" name="Picture Placeholder 2">
            <a:extLst>
              <a:ext uri="{C183D7F6-B498-43B3-948B-1728B52AA6E4}">
                <adec:decorative xmlns:adec="http://schemas.microsoft.com/office/drawing/2017/decorative" val="1"/>
              </a:ext>
            </a:extLst>
          </p:cNvPr>
          <p:cNvSpPr>
            <a:spLocks noGrp="1"/>
          </p:cNvSpPr>
          <p:nvPr>
            <p:ph type="pic" sz="quarter" idx="13"/>
          </p:nvPr>
        </p:nvSpPr>
        <p:spPr>
          <a:xfrm>
            <a:off x="7731674" y="0"/>
            <a:ext cx="4460326" cy="6669360"/>
          </a:xfrm>
          <a:custGeom>
            <a:avLst/>
            <a:gdLst/>
            <a:ahLst/>
            <a:cxnLst/>
            <a:rect l="l" t="t" r="r" b="b"/>
            <a:pathLst>
              <a:path w="4460326" h="6669360">
                <a:moveTo>
                  <a:pt x="1820710" y="0"/>
                </a:moveTo>
                <a:lnTo>
                  <a:pt x="4460326" y="0"/>
                </a:lnTo>
                <a:lnTo>
                  <a:pt x="4460326" y="6669360"/>
                </a:lnTo>
                <a:lnTo>
                  <a:pt x="0" y="6669360"/>
                </a:lnTo>
                <a:close/>
              </a:path>
            </a:pathLst>
          </a:custGeom>
          <a:solidFill>
            <a:schemeClr val="accent5"/>
          </a:solidFill>
        </p:spPr>
        <p:txBody>
          <a:bodyPr/>
          <a:lstStyle>
            <a:lvl1pPr marL="0" indent="0" algn="r">
              <a:buFontTx/>
              <a:buNone/>
              <a:defRPr sz="1200"/>
            </a:lvl1pPr>
          </a:lstStyle>
          <a:p>
            <a:r>
              <a:rPr lang="en-US"/>
              <a:t>Click icon to add picture</a:t>
            </a:r>
            <a:endParaRPr lang="fi-FI"/>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a:xfrm>
            <a:off x="911424" y="6381328"/>
            <a:ext cx="798984" cy="216471"/>
          </a:xfrm>
        </p:spPr>
        <p:txBody>
          <a:bodyPr/>
          <a:lstStyle>
            <a:lvl1pPr algn="l">
              <a:defRPr/>
            </a:lvl1pPr>
          </a:lstStyle>
          <a:p>
            <a:fld id="{D172078D-D4CF-4F8B-89D4-683D8E317D99}" type="datetime1">
              <a:rPr lang="fi-FI" smtClean="0"/>
              <a:t>2.5.2023</a:t>
            </a:fld>
            <a:endParaRPr lang="fi-FI" dirty="0"/>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a:xfrm>
            <a:off x="1703512" y="6381328"/>
            <a:ext cx="4392488" cy="216471"/>
          </a:xfrm>
        </p:spPr>
        <p:txBody>
          <a:bodyPr/>
          <a:lstStyle>
            <a:lvl1pPr algn="l">
              <a:defRPr/>
            </a:lvl1pPr>
          </a:lstStyle>
          <a:p>
            <a:r>
              <a:rPr lang="fi-FI"/>
              <a:t>JYU Since 1863.</a:t>
            </a:r>
            <a:endParaRPr lang="fi-FI" dirty="0"/>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a:xfrm>
            <a:off x="479425" y="6381551"/>
            <a:ext cx="431999" cy="215801"/>
          </a:xfrm>
        </p:spPr>
        <p:txBody>
          <a:bodyPr/>
          <a:lstStyle>
            <a:lvl1pPr algn="l">
              <a:defRPr/>
            </a:lvl1pPr>
          </a:lstStyle>
          <a:p>
            <a:fld id="{9E548902-A2E1-4711-A467-290FB9FE5D63}" type="slidenum">
              <a:rPr lang="fi-FI" smtClean="0"/>
              <a:pPr/>
              <a:t>‹#›</a:t>
            </a:fld>
            <a:endParaRPr lang="fi-FI"/>
          </a:p>
        </p:txBody>
      </p:sp>
    </p:spTree>
    <p:extLst>
      <p:ext uri="{BB962C8B-B14F-4D97-AF65-F5344CB8AC3E}">
        <p14:creationId xmlns:p14="http://schemas.microsoft.com/office/powerpoint/2010/main" val="28582893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accent4"/>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D1896A-EFAA-4BA9-8C8F-8B9B4593D7F9}"/>
              </a:ext>
            </a:extLst>
          </p:cNvPr>
          <p:cNvSpPr>
            <a:spLocks noGrp="1"/>
          </p:cNvSpPr>
          <p:nvPr>
            <p:ph type="dt" sz="half" idx="10"/>
          </p:nvPr>
        </p:nvSpPr>
        <p:spPr/>
        <p:txBody>
          <a:bodyPr/>
          <a:lstStyle>
            <a:lvl1pPr>
              <a:defRPr>
                <a:noFill/>
              </a:defRPr>
            </a:lvl1pPr>
          </a:lstStyle>
          <a:p>
            <a:fld id="{59AA285B-F5FB-48E8-9E8F-9D20CFE3E443}" type="datetime1">
              <a:rPr lang="fi-FI" smtClean="0"/>
              <a:t>2.5.2023</a:t>
            </a:fld>
            <a:endParaRPr lang="fi-FI" dirty="0"/>
          </a:p>
        </p:txBody>
      </p:sp>
      <p:sp>
        <p:nvSpPr>
          <p:cNvPr id="5" name="Footer Placeholder 4">
            <a:extLst>
              <a:ext uri="{FF2B5EF4-FFF2-40B4-BE49-F238E27FC236}">
                <a16:creationId xmlns:a16="http://schemas.microsoft.com/office/drawing/2014/main" id="{D1B58722-24F1-44F1-B64D-27687C5A2239}"/>
              </a:ext>
            </a:extLst>
          </p:cNvPr>
          <p:cNvSpPr>
            <a:spLocks noGrp="1"/>
          </p:cNvSpPr>
          <p:nvPr>
            <p:ph type="ftr" sz="quarter" idx="11"/>
          </p:nvPr>
        </p:nvSpPr>
        <p:spPr/>
        <p:txBody>
          <a:bodyPr/>
          <a:lstStyle>
            <a:lvl1pPr>
              <a:defRPr>
                <a:noFill/>
              </a:defRPr>
            </a:lvl1pPr>
          </a:lstStyle>
          <a:p>
            <a:r>
              <a:rPr lang="fi-FI"/>
              <a:t>JYU Since 1863.</a:t>
            </a:r>
          </a:p>
        </p:txBody>
      </p:sp>
      <p:sp>
        <p:nvSpPr>
          <p:cNvPr id="6" name="Slide Number Placeholder 5">
            <a:extLst>
              <a:ext uri="{FF2B5EF4-FFF2-40B4-BE49-F238E27FC236}">
                <a16:creationId xmlns:a16="http://schemas.microsoft.com/office/drawing/2014/main" id="{0D9D9FC6-0017-47C1-B52A-864E27D92E5D}"/>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12" name="Group 11">
            <a:extLst>
              <a:ext uri="{C183D7F6-B498-43B3-948B-1728B52AA6E4}">
                <adec:decorative xmlns:adec="http://schemas.microsoft.com/office/drawing/2017/decorative" val="1"/>
              </a:ext>
            </a:extLst>
          </p:cNvPr>
          <p:cNvGrpSpPr>
            <a:grpSpLocks noChangeAspect="1"/>
          </p:cNvGrpSpPr>
          <p:nvPr userDrawn="1"/>
        </p:nvGrpSpPr>
        <p:grpSpPr>
          <a:xfrm>
            <a:off x="4984950" y="980728"/>
            <a:ext cx="2222099" cy="1440000"/>
            <a:chOff x="3287713" y="333375"/>
            <a:chExt cx="6107112" cy="3957638"/>
          </a:xfrm>
          <a:solidFill>
            <a:schemeClr val="accent2"/>
          </a:solidFill>
        </p:grpSpPr>
        <p:sp>
          <p:nvSpPr>
            <p:cNvPr id="9" name="Freeform 6"/>
            <p:cNvSpPr>
              <a:spLocks noEditPoints="1"/>
            </p:cNvSpPr>
            <p:nvPr userDrawn="1"/>
          </p:nvSpPr>
          <p:spPr bwMode="auto">
            <a:xfrm>
              <a:off x="5707063" y="333375"/>
              <a:ext cx="1254125" cy="2849563"/>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0" name="Freeform 7"/>
            <p:cNvSpPr>
              <a:spLocks noEditPoints="1"/>
            </p:cNvSpPr>
            <p:nvPr userDrawn="1"/>
          </p:nvSpPr>
          <p:spPr bwMode="auto">
            <a:xfrm>
              <a:off x="3613150" y="3232150"/>
              <a:ext cx="5405437" cy="485775"/>
            </a:xfrm>
            <a:custGeom>
              <a:avLst/>
              <a:gdLst>
                <a:gd name="T0" fmla="*/ 13472 w 13623"/>
                <a:gd name="T1" fmla="*/ 815 h 1226"/>
                <a:gd name="T2" fmla="*/ 13021 w 13623"/>
                <a:gd name="T3" fmla="*/ 303 h 1226"/>
                <a:gd name="T4" fmla="*/ 12990 w 13623"/>
                <a:gd name="T5" fmla="*/ 261 h 1226"/>
                <a:gd name="T6" fmla="*/ 13616 w 13623"/>
                <a:gd name="T7" fmla="*/ 682 h 1226"/>
                <a:gd name="T8" fmla="*/ 12888 w 13623"/>
                <a:gd name="T9" fmla="*/ 907 h 1226"/>
                <a:gd name="T10" fmla="*/ 230 w 13623"/>
                <a:gd name="T11" fmla="*/ 1058 h 1226"/>
                <a:gd name="T12" fmla="*/ 144 w 13623"/>
                <a:gd name="T13" fmla="*/ 1089 h 1226"/>
                <a:gd name="T14" fmla="*/ 669 w 13623"/>
                <a:gd name="T15" fmla="*/ 372 h 1226"/>
                <a:gd name="T16" fmla="*/ 855 w 13623"/>
                <a:gd name="T17" fmla="*/ 965 h 1226"/>
                <a:gd name="T18" fmla="*/ 436 w 13623"/>
                <a:gd name="T19" fmla="*/ 278 h 1226"/>
                <a:gd name="T20" fmla="*/ 1379 w 13623"/>
                <a:gd name="T21" fmla="*/ 343 h 1226"/>
                <a:gd name="T22" fmla="*/ 1597 w 13623"/>
                <a:gd name="T23" fmla="*/ 974 h 1226"/>
                <a:gd name="T24" fmla="*/ 2685 w 13623"/>
                <a:gd name="T25" fmla="*/ 1006 h 1226"/>
                <a:gd name="T26" fmla="*/ 1853 w 13623"/>
                <a:gd name="T27" fmla="*/ 1011 h 1226"/>
                <a:gd name="T28" fmla="*/ 2183 w 13623"/>
                <a:gd name="T29" fmla="*/ 28 h 1226"/>
                <a:gd name="T30" fmla="*/ 2380 w 13623"/>
                <a:gd name="T31" fmla="*/ 4 h 1226"/>
                <a:gd name="T32" fmla="*/ 2827 w 13623"/>
                <a:gd name="T33" fmla="*/ 935 h 1226"/>
                <a:gd name="T34" fmla="*/ 3124 w 13623"/>
                <a:gd name="T35" fmla="*/ 682 h 1226"/>
                <a:gd name="T36" fmla="*/ 2863 w 13623"/>
                <a:gd name="T37" fmla="*/ 246 h 1226"/>
                <a:gd name="T38" fmla="*/ 3018 w 13623"/>
                <a:gd name="T39" fmla="*/ 255 h 1226"/>
                <a:gd name="T40" fmla="*/ 3180 w 13623"/>
                <a:gd name="T41" fmla="*/ 586 h 1226"/>
                <a:gd name="T42" fmla="*/ 2868 w 13623"/>
                <a:gd name="T43" fmla="*/ 1022 h 1226"/>
                <a:gd name="T44" fmla="*/ 3993 w 13623"/>
                <a:gd name="T45" fmla="*/ 278 h 1226"/>
                <a:gd name="T46" fmla="*/ 3660 w 13623"/>
                <a:gd name="T47" fmla="*/ 1006 h 1226"/>
                <a:gd name="T48" fmla="*/ 3496 w 13623"/>
                <a:gd name="T49" fmla="*/ 229 h 1226"/>
                <a:gd name="T50" fmla="*/ 4541 w 13623"/>
                <a:gd name="T51" fmla="*/ 621 h 1226"/>
                <a:gd name="T52" fmla="*/ 4678 w 13623"/>
                <a:gd name="T53" fmla="*/ 975 h 1226"/>
                <a:gd name="T54" fmla="*/ 5068 w 13623"/>
                <a:gd name="T55" fmla="*/ 229 h 1226"/>
                <a:gd name="T56" fmla="*/ 5532 w 13623"/>
                <a:gd name="T57" fmla="*/ 813 h 1226"/>
                <a:gd name="T58" fmla="*/ 4957 w 13623"/>
                <a:gd name="T59" fmla="*/ 262 h 1226"/>
                <a:gd name="T60" fmla="*/ 6431 w 13623"/>
                <a:gd name="T61" fmla="*/ 1006 h 1226"/>
                <a:gd name="T62" fmla="*/ 5600 w 13623"/>
                <a:gd name="T63" fmla="*/ 1011 h 1226"/>
                <a:gd name="T64" fmla="*/ 5929 w 13623"/>
                <a:gd name="T65" fmla="*/ 28 h 1226"/>
                <a:gd name="T66" fmla="*/ 6126 w 13623"/>
                <a:gd name="T67" fmla="*/ 4 h 1226"/>
                <a:gd name="T68" fmla="*/ 6570 w 13623"/>
                <a:gd name="T69" fmla="*/ 964 h 1226"/>
                <a:gd name="T70" fmla="*/ 7206 w 13623"/>
                <a:gd name="T71" fmla="*/ 297 h 1226"/>
                <a:gd name="T72" fmla="*/ 7132 w 13623"/>
                <a:gd name="T73" fmla="*/ 961 h 1226"/>
                <a:gd name="T74" fmla="*/ 7961 w 13623"/>
                <a:gd name="T75" fmla="*/ 372 h 1226"/>
                <a:gd name="T76" fmla="*/ 8147 w 13623"/>
                <a:gd name="T77" fmla="*/ 965 h 1226"/>
                <a:gd name="T78" fmla="*/ 7728 w 13623"/>
                <a:gd name="T79" fmla="*/ 278 h 1226"/>
                <a:gd name="T80" fmla="*/ 9042 w 13623"/>
                <a:gd name="T81" fmla="*/ 875 h 1226"/>
                <a:gd name="T82" fmla="*/ 8557 w 13623"/>
                <a:gd name="T83" fmla="*/ 277 h 1226"/>
                <a:gd name="T84" fmla="*/ 9387 w 13623"/>
                <a:gd name="T85" fmla="*/ 959 h 1226"/>
                <a:gd name="T86" fmla="*/ 9237 w 13623"/>
                <a:gd name="T87" fmla="*/ 266 h 1226"/>
                <a:gd name="T88" fmla="*/ 9915 w 13623"/>
                <a:gd name="T89" fmla="*/ 211 h 1226"/>
                <a:gd name="T90" fmla="*/ 10274 w 13623"/>
                <a:gd name="T91" fmla="*/ 885 h 1226"/>
                <a:gd name="T92" fmla="*/ 9546 w 13623"/>
                <a:gd name="T93" fmla="*/ 693 h 1226"/>
                <a:gd name="T94" fmla="*/ 10183 w 13623"/>
                <a:gd name="T95" fmla="*/ 887 h 1226"/>
                <a:gd name="T96" fmla="*/ 9823 w 13623"/>
                <a:gd name="T97" fmla="*/ 277 h 1226"/>
                <a:gd name="T98" fmla="*/ 11042 w 13623"/>
                <a:gd name="T99" fmla="*/ 321 h 1226"/>
                <a:gd name="T100" fmla="*/ 10866 w 13623"/>
                <a:gd name="T101" fmla="*/ 582 h 1226"/>
                <a:gd name="T102" fmla="*/ 10647 w 13623"/>
                <a:gd name="T103" fmla="*/ 490 h 1226"/>
                <a:gd name="T104" fmla="*/ 10539 w 13623"/>
                <a:gd name="T105" fmla="*/ 330 h 1226"/>
                <a:gd name="T106" fmla="*/ 11333 w 13623"/>
                <a:gd name="T107" fmla="*/ 854 h 1226"/>
                <a:gd name="T108" fmla="*/ 11222 w 13623"/>
                <a:gd name="T109" fmla="*/ 301 h 1226"/>
                <a:gd name="T110" fmla="*/ 11865 w 13623"/>
                <a:gd name="T111" fmla="*/ 941 h 1226"/>
                <a:gd name="T112" fmla="*/ 11547 w 13623"/>
                <a:gd name="T113" fmla="*/ 560 h 1226"/>
                <a:gd name="T114" fmla="*/ 11936 w 13623"/>
                <a:gd name="T115" fmla="*/ 235 h 1226"/>
                <a:gd name="T116" fmla="*/ 11612 w 13623"/>
                <a:gd name="T117" fmla="*/ 375 h 1226"/>
                <a:gd name="T118" fmla="*/ 12032 w 13623"/>
                <a:gd name="T119" fmla="*/ 808 h 1226"/>
                <a:gd name="T120" fmla="*/ 12733 w 13623"/>
                <a:gd name="T121" fmla="*/ 225 h 1226"/>
                <a:gd name="T122" fmla="*/ 12522 w 13623"/>
                <a:gd name="T123" fmla="*/ 973 h 1226"/>
                <a:gd name="T124" fmla="*/ 12096 w 13623"/>
                <a:gd name="T125" fmla="*/ 40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23" h="1226">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1" name="Freeform 8"/>
            <p:cNvSpPr>
              <a:spLocks noEditPoints="1"/>
            </p:cNvSpPr>
            <p:nvPr userDrawn="1"/>
          </p:nvSpPr>
          <p:spPr bwMode="auto">
            <a:xfrm>
              <a:off x="3287713" y="3803650"/>
              <a:ext cx="6107112" cy="487363"/>
            </a:xfrm>
            <a:custGeom>
              <a:avLst/>
              <a:gdLst>
                <a:gd name="T0" fmla="*/ 15152 w 15388"/>
                <a:gd name="T1" fmla="*/ 107 h 1226"/>
                <a:gd name="T2" fmla="*/ 14897 w 15388"/>
                <a:gd name="T3" fmla="*/ 62 h 1226"/>
                <a:gd name="T4" fmla="*/ 15297 w 15388"/>
                <a:gd name="T5" fmla="*/ 915 h 1226"/>
                <a:gd name="T6" fmla="*/ 14811 w 15388"/>
                <a:gd name="T7" fmla="*/ 978 h 1226"/>
                <a:gd name="T8" fmla="*/ 301 w 15388"/>
                <a:gd name="T9" fmla="*/ 928 h 1226"/>
                <a:gd name="T10" fmla="*/ 629 w 15388"/>
                <a:gd name="T11" fmla="*/ 263 h 1226"/>
                <a:gd name="T12" fmla="*/ 586 w 15388"/>
                <a:gd name="T13" fmla="*/ 997 h 1226"/>
                <a:gd name="T14" fmla="*/ 103 w 15388"/>
                <a:gd name="T15" fmla="*/ 285 h 1226"/>
                <a:gd name="T16" fmla="*/ 892 w 15388"/>
                <a:gd name="T17" fmla="*/ 231 h 1226"/>
                <a:gd name="T18" fmla="*/ 1676 w 15388"/>
                <a:gd name="T19" fmla="*/ 301 h 1226"/>
                <a:gd name="T20" fmla="*/ 2161 w 15388"/>
                <a:gd name="T21" fmla="*/ 257 h 1226"/>
                <a:gd name="T22" fmla="*/ 1933 w 15388"/>
                <a:gd name="T23" fmla="*/ 958 h 1226"/>
                <a:gd name="T24" fmla="*/ 2205 w 15388"/>
                <a:gd name="T25" fmla="*/ 224 h 1226"/>
                <a:gd name="T26" fmla="*/ 2983 w 15388"/>
                <a:gd name="T27" fmla="*/ 224 h 1226"/>
                <a:gd name="T28" fmla="*/ 3368 w 15388"/>
                <a:gd name="T29" fmla="*/ 272 h 1226"/>
                <a:gd name="T30" fmla="*/ 3402 w 15388"/>
                <a:gd name="T31" fmla="*/ 631 h 1226"/>
                <a:gd name="T32" fmla="*/ 3138 w 15388"/>
                <a:gd name="T33" fmla="*/ 936 h 1226"/>
                <a:gd name="T34" fmla="*/ 4338 w 15388"/>
                <a:gd name="T35" fmla="*/ 331 h 1226"/>
                <a:gd name="T36" fmla="*/ 4248 w 15388"/>
                <a:gd name="T37" fmla="*/ 946 h 1226"/>
                <a:gd name="T38" fmla="*/ 4188 w 15388"/>
                <a:gd name="T39" fmla="*/ 303 h 1226"/>
                <a:gd name="T40" fmla="*/ 3818 w 15388"/>
                <a:gd name="T41" fmla="*/ 961 h 1226"/>
                <a:gd name="T42" fmla="*/ 4703 w 15388"/>
                <a:gd name="T43" fmla="*/ 975 h 1226"/>
                <a:gd name="T44" fmla="*/ 4567 w 15388"/>
                <a:gd name="T45" fmla="*/ 593 h 1226"/>
                <a:gd name="T46" fmla="*/ 4922 w 15388"/>
                <a:gd name="T47" fmla="*/ 235 h 1226"/>
                <a:gd name="T48" fmla="*/ 4593 w 15388"/>
                <a:gd name="T49" fmla="*/ 432 h 1226"/>
                <a:gd name="T50" fmla="*/ 4928 w 15388"/>
                <a:gd name="T51" fmla="*/ 949 h 1226"/>
                <a:gd name="T52" fmla="*/ 5311 w 15388"/>
                <a:gd name="T53" fmla="*/ 272 h 1226"/>
                <a:gd name="T54" fmla="*/ 5190 w 15388"/>
                <a:gd name="T55" fmla="*/ 746 h 1226"/>
                <a:gd name="T56" fmla="*/ 5832 w 15388"/>
                <a:gd name="T57" fmla="*/ 423 h 1226"/>
                <a:gd name="T58" fmla="*/ 5525 w 15388"/>
                <a:gd name="T59" fmla="*/ 285 h 1226"/>
                <a:gd name="T60" fmla="*/ 6777 w 15388"/>
                <a:gd name="T61" fmla="*/ 224 h 1226"/>
                <a:gd name="T62" fmla="*/ 6428 w 15388"/>
                <a:gd name="T63" fmla="*/ 969 h 1226"/>
                <a:gd name="T64" fmla="*/ 7298 w 15388"/>
                <a:gd name="T65" fmla="*/ 337 h 1226"/>
                <a:gd name="T66" fmla="*/ 8031 w 15388"/>
                <a:gd name="T67" fmla="*/ 593 h 1226"/>
                <a:gd name="T68" fmla="*/ 7269 w 15388"/>
                <a:gd name="T69" fmla="*/ 876 h 1226"/>
                <a:gd name="T70" fmla="*/ 7794 w 15388"/>
                <a:gd name="T71" fmla="*/ 927 h 1226"/>
                <a:gd name="T72" fmla="*/ 7477 w 15388"/>
                <a:gd name="T73" fmla="*/ 277 h 1226"/>
                <a:gd name="T74" fmla="*/ 8170 w 15388"/>
                <a:gd name="T75" fmla="*/ 966 h 1226"/>
                <a:gd name="T76" fmla="*/ 8410 w 15388"/>
                <a:gd name="T77" fmla="*/ 272 h 1226"/>
                <a:gd name="T78" fmla="*/ 8438 w 15388"/>
                <a:gd name="T79" fmla="*/ 632 h 1226"/>
                <a:gd name="T80" fmla="*/ 9021 w 15388"/>
                <a:gd name="T81" fmla="*/ 1220 h 1226"/>
                <a:gd name="T82" fmla="*/ 9001 w 15388"/>
                <a:gd name="T83" fmla="*/ 260 h 1226"/>
                <a:gd name="T84" fmla="*/ 9841 w 15388"/>
                <a:gd name="T85" fmla="*/ 589 h 1226"/>
                <a:gd name="T86" fmla="*/ 9659 w 15388"/>
                <a:gd name="T87" fmla="*/ 629 h 1226"/>
                <a:gd name="T88" fmla="*/ 10325 w 15388"/>
                <a:gd name="T89" fmla="*/ 271 h 1226"/>
                <a:gd name="T90" fmla="*/ 10623 w 15388"/>
                <a:gd name="T91" fmla="*/ 795 h 1226"/>
                <a:gd name="T92" fmla="*/ 11531 w 15388"/>
                <a:gd name="T93" fmla="*/ 1005 h 1226"/>
                <a:gd name="T94" fmla="*/ 11063 w 15388"/>
                <a:gd name="T95" fmla="*/ 701 h 1226"/>
                <a:gd name="T96" fmla="*/ 11132 w 15388"/>
                <a:gd name="T97" fmla="*/ 107 h 1226"/>
                <a:gd name="T98" fmla="*/ 11422 w 15388"/>
                <a:gd name="T99" fmla="*/ 62 h 1226"/>
                <a:gd name="T100" fmla="*/ 12115 w 15388"/>
                <a:gd name="T101" fmla="*/ 890 h 1226"/>
                <a:gd name="T102" fmla="*/ 11710 w 15388"/>
                <a:gd name="T103" fmla="*/ 444 h 1226"/>
                <a:gd name="T104" fmla="*/ 12127 w 15388"/>
                <a:gd name="T105" fmla="*/ 314 h 1226"/>
                <a:gd name="T106" fmla="*/ 11996 w 15388"/>
                <a:gd name="T107" fmla="*/ 553 h 1226"/>
                <a:gd name="T108" fmla="*/ 11852 w 15388"/>
                <a:gd name="T109" fmla="*/ 1024 h 1226"/>
                <a:gd name="T110" fmla="*/ 12917 w 15388"/>
                <a:gd name="T111" fmla="*/ 302 h 1226"/>
                <a:gd name="T112" fmla="*/ 12364 w 15388"/>
                <a:gd name="T113" fmla="*/ 969 h 1226"/>
                <a:gd name="T114" fmla="*/ 12515 w 15388"/>
                <a:gd name="T115" fmla="*/ 282 h 1226"/>
                <a:gd name="T116" fmla="*/ 13648 w 15388"/>
                <a:gd name="T117" fmla="*/ 475 h 1226"/>
                <a:gd name="T118" fmla="*/ 13423 w 15388"/>
                <a:gd name="T119" fmla="*/ 679 h 1226"/>
                <a:gd name="T120" fmla="*/ 14304 w 15388"/>
                <a:gd name="T121" fmla="*/ 957 h 1226"/>
                <a:gd name="T122" fmla="*/ 13970 w 15388"/>
                <a:gd name="T123" fmla="*/ 330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88" h="1226">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14" name="Group 13">
            <a:extLst>
              <a:ext uri="{C183D7F6-B498-43B3-948B-1728B52AA6E4}">
                <adec:decorative xmlns:adec="http://schemas.microsoft.com/office/drawing/2017/decorative" val="1"/>
              </a:ext>
            </a:extLst>
          </p:cNvPr>
          <p:cNvGrpSpPr/>
          <p:nvPr userDrawn="1"/>
        </p:nvGrpSpPr>
        <p:grpSpPr>
          <a:xfrm>
            <a:off x="0" y="6669360"/>
            <a:ext cx="12192000" cy="188639"/>
            <a:chOff x="2207568" y="692696"/>
            <a:chExt cx="2304256" cy="576064"/>
          </a:xfrm>
        </p:grpSpPr>
        <p:sp>
          <p:nvSpPr>
            <p:cNvPr id="17" name="Rectangle 16"/>
            <p:cNvSpPr/>
            <p:nvPr userDrawn="1"/>
          </p:nvSpPr>
          <p:spPr>
            <a:xfrm>
              <a:off x="2783632" y="692696"/>
              <a:ext cx="576064"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8" name="Rectangle 17"/>
            <p:cNvSpPr/>
            <p:nvPr userDrawn="1"/>
          </p:nvSpPr>
          <p:spPr>
            <a:xfrm>
              <a:off x="3359696" y="692696"/>
              <a:ext cx="576064" cy="5760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9" name="Rectangle 18"/>
            <p:cNvSpPr/>
            <p:nvPr userDrawn="1"/>
          </p:nvSpPr>
          <p:spPr>
            <a:xfrm>
              <a:off x="3935760" y="692696"/>
              <a:ext cx="576064" cy="5760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6" name="Rectangle 15"/>
            <p:cNvSpPr/>
            <p:nvPr userDrawn="1"/>
          </p:nvSpPr>
          <p:spPr>
            <a:xfrm>
              <a:off x="2207568" y="692696"/>
              <a:ext cx="576064" cy="5760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grpSp>
      <p:sp>
        <p:nvSpPr>
          <p:cNvPr id="20" name="Title 1">
            <a:extLst>
              <a:ext uri="{FF2B5EF4-FFF2-40B4-BE49-F238E27FC236}">
                <a16:creationId xmlns:a16="http://schemas.microsoft.com/office/drawing/2014/main" id="{95A08C59-4BC5-4041-B47F-FB7DDB3CCC22}"/>
              </a:ext>
            </a:extLst>
          </p:cNvPr>
          <p:cNvSpPr>
            <a:spLocks noGrp="1"/>
          </p:cNvSpPr>
          <p:nvPr>
            <p:ph type="ctrTitle"/>
          </p:nvPr>
        </p:nvSpPr>
        <p:spPr>
          <a:xfrm>
            <a:off x="479425" y="2636912"/>
            <a:ext cx="11233150" cy="2016224"/>
          </a:xfrm>
        </p:spPr>
        <p:txBody>
          <a:bodyPr anchor="ctr" anchorCtr="0"/>
          <a:lstStyle>
            <a:lvl1pPr algn="ctr">
              <a:defRPr sz="4000">
                <a:solidFill>
                  <a:schemeClr val="accent2"/>
                </a:solidFill>
              </a:defRPr>
            </a:lvl1pPr>
          </a:lstStyle>
          <a:p>
            <a:r>
              <a:rPr lang="en-US"/>
              <a:t>Click to edit Master title style</a:t>
            </a:r>
            <a:endParaRPr lang="fi-FI" dirty="0"/>
          </a:p>
        </p:txBody>
      </p:sp>
      <p:sp>
        <p:nvSpPr>
          <p:cNvPr id="21"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479425" y="4941168"/>
            <a:ext cx="11233150" cy="576064"/>
          </a:xfrm>
        </p:spPr>
        <p:txBody>
          <a:bodyPr/>
          <a:lstStyle>
            <a:lvl1pPr marL="0" indent="0" algn="ctr">
              <a:buNone/>
              <a:defRPr sz="18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spTree>
    <p:extLst>
      <p:ext uri="{BB962C8B-B14F-4D97-AF65-F5344CB8AC3E}">
        <p14:creationId xmlns:p14="http://schemas.microsoft.com/office/powerpoint/2010/main" val="2727390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960586-52CA-4034-9EE7-5B26DBD7C5CB}"/>
              </a:ext>
            </a:extLst>
          </p:cNvPr>
          <p:cNvSpPr>
            <a:spLocks noGrp="1"/>
          </p:cNvSpPr>
          <p:nvPr>
            <p:ph type="body" idx="1"/>
          </p:nvPr>
        </p:nvSpPr>
        <p:spPr>
          <a:xfrm>
            <a:off x="479426" y="1773238"/>
            <a:ext cx="3456334" cy="575642"/>
          </a:xfrm>
        </p:spPr>
        <p:txBody>
          <a:bodyPr anchor="t" anchorCtr="0"/>
          <a:lstStyle>
            <a:lvl1pPr marL="0" indent="0">
              <a:lnSpc>
                <a:spcPct val="100000"/>
              </a:lnSpc>
              <a:spcBef>
                <a:spcPts val="0"/>
              </a:spcBef>
              <a:buNone/>
              <a:defRPr sz="1800" b="1" u="none" baseline="0">
                <a:solidFill>
                  <a:schemeClr val="accent2"/>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4E9DCF-29AF-4EEA-87FD-D841B563FBAE}"/>
              </a:ext>
            </a:extLst>
          </p:cNvPr>
          <p:cNvSpPr>
            <a:spLocks noGrp="1"/>
          </p:cNvSpPr>
          <p:nvPr>
            <p:ph sz="half" idx="2"/>
          </p:nvPr>
        </p:nvSpPr>
        <p:spPr>
          <a:xfrm>
            <a:off x="479426" y="2420888"/>
            <a:ext cx="3456334" cy="3744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Text Placeholder 4">
            <a:extLst>
              <a:ext uri="{FF2B5EF4-FFF2-40B4-BE49-F238E27FC236}">
                <a16:creationId xmlns:a16="http://schemas.microsoft.com/office/drawing/2014/main" id="{6A2B773D-1C09-49C5-B8BD-DC683161B29E}"/>
              </a:ext>
            </a:extLst>
          </p:cNvPr>
          <p:cNvSpPr>
            <a:spLocks noGrp="1"/>
          </p:cNvSpPr>
          <p:nvPr>
            <p:ph type="body" sz="quarter" idx="3"/>
          </p:nvPr>
        </p:nvSpPr>
        <p:spPr>
          <a:xfrm>
            <a:off x="4367809" y="1773238"/>
            <a:ext cx="3456384" cy="575642"/>
          </a:xfrm>
        </p:spPr>
        <p:txBody>
          <a:bodyPr anchor="t" anchorCtr="0"/>
          <a:lstStyle>
            <a:lvl1pPr marL="0" indent="0">
              <a:lnSpc>
                <a:spcPct val="100000"/>
              </a:lnSpc>
              <a:spcBef>
                <a:spcPts val="0"/>
              </a:spcBef>
              <a:buNone/>
              <a:defRPr sz="1800" b="1" u="none" baseline="0">
                <a:solidFill>
                  <a:schemeClr val="accent2"/>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CF5C7C-601D-46A6-890C-D37F5A624F8D}"/>
              </a:ext>
            </a:extLst>
          </p:cNvPr>
          <p:cNvSpPr>
            <a:spLocks noGrp="1"/>
          </p:cNvSpPr>
          <p:nvPr>
            <p:ph sz="quarter" idx="4"/>
          </p:nvPr>
        </p:nvSpPr>
        <p:spPr>
          <a:xfrm>
            <a:off x="4367809" y="2420888"/>
            <a:ext cx="3456384" cy="3744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7" name="Date Placeholder 6">
            <a:extLst>
              <a:ext uri="{FF2B5EF4-FFF2-40B4-BE49-F238E27FC236}">
                <a16:creationId xmlns:a16="http://schemas.microsoft.com/office/drawing/2014/main" id="{FDC44B1B-8642-40C5-91C7-C16A237CE318}"/>
              </a:ext>
            </a:extLst>
          </p:cNvPr>
          <p:cNvSpPr>
            <a:spLocks noGrp="1"/>
          </p:cNvSpPr>
          <p:nvPr>
            <p:ph type="dt" sz="half" idx="10"/>
          </p:nvPr>
        </p:nvSpPr>
        <p:spPr/>
        <p:txBody>
          <a:bodyPr/>
          <a:lstStyle/>
          <a:p>
            <a:fld id="{41A76703-07DF-4528-8F0F-740BB826187F}" type="datetime1">
              <a:rPr lang="fi-FI" smtClean="0"/>
              <a:t>2.5.2023</a:t>
            </a:fld>
            <a:endParaRPr lang="fi-FI"/>
          </a:p>
        </p:txBody>
      </p:sp>
      <p:sp>
        <p:nvSpPr>
          <p:cNvPr id="8" name="Footer Placeholder 7">
            <a:extLst>
              <a:ext uri="{FF2B5EF4-FFF2-40B4-BE49-F238E27FC236}">
                <a16:creationId xmlns:a16="http://schemas.microsoft.com/office/drawing/2014/main" id="{D3561C89-18E4-4DE3-83AA-1FB23C10BB2A}"/>
              </a:ext>
            </a:extLst>
          </p:cNvPr>
          <p:cNvSpPr>
            <a:spLocks noGrp="1"/>
          </p:cNvSpPr>
          <p:nvPr>
            <p:ph type="ftr" sz="quarter" idx="11"/>
          </p:nvPr>
        </p:nvSpPr>
        <p:spPr/>
        <p:txBody>
          <a:bodyPr/>
          <a:lstStyle/>
          <a:p>
            <a:r>
              <a:rPr lang="fi-FI"/>
              <a:t>JYU Since 1863.</a:t>
            </a:r>
          </a:p>
        </p:txBody>
      </p:sp>
      <p:sp>
        <p:nvSpPr>
          <p:cNvPr id="9" name="Slide Number Placeholder 8">
            <a:extLst>
              <a:ext uri="{FF2B5EF4-FFF2-40B4-BE49-F238E27FC236}">
                <a16:creationId xmlns:a16="http://schemas.microsoft.com/office/drawing/2014/main" id="{16613E2C-8D75-456C-A11B-09B8FE8E618A}"/>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10" name="Title 9"/>
          <p:cNvSpPr>
            <a:spLocks noGrp="1"/>
          </p:cNvSpPr>
          <p:nvPr>
            <p:ph type="title"/>
          </p:nvPr>
        </p:nvSpPr>
        <p:spPr/>
        <p:txBody>
          <a:bodyPr/>
          <a:lstStyle/>
          <a:p>
            <a:r>
              <a:rPr lang="en-US"/>
              <a:t>Click to edit Master title style</a:t>
            </a:r>
            <a:endParaRPr lang="fi-FI" dirty="0"/>
          </a:p>
        </p:txBody>
      </p:sp>
      <p:sp>
        <p:nvSpPr>
          <p:cNvPr id="15" name="Text Placeholder 4">
            <a:extLst>
              <a:ext uri="{FF2B5EF4-FFF2-40B4-BE49-F238E27FC236}">
                <a16:creationId xmlns:a16="http://schemas.microsoft.com/office/drawing/2014/main" id="{6A2B773D-1C09-49C5-B8BD-DC683161B29E}"/>
              </a:ext>
            </a:extLst>
          </p:cNvPr>
          <p:cNvSpPr>
            <a:spLocks noGrp="1"/>
          </p:cNvSpPr>
          <p:nvPr>
            <p:ph type="body" sz="quarter" idx="13"/>
          </p:nvPr>
        </p:nvSpPr>
        <p:spPr>
          <a:xfrm>
            <a:off x="8256240" y="1773238"/>
            <a:ext cx="3456335" cy="575642"/>
          </a:xfrm>
        </p:spPr>
        <p:txBody>
          <a:bodyPr anchor="t" anchorCtr="0"/>
          <a:lstStyle>
            <a:lvl1pPr marL="0" indent="0">
              <a:lnSpc>
                <a:spcPct val="100000"/>
              </a:lnSpc>
              <a:spcBef>
                <a:spcPts val="0"/>
              </a:spcBef>
              <a:buNone/>
              <a:defRPr sz="1800" b="1" u="none" baseline="0">
                <a:solidFill>
                  <a:schemeClr val="accent2"/>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89CF5C7C-601D-46A6-890C-D37F5A624F8D}"/>
              </a:ext>
            </a:extLst>
          </p:cNvPr>
          <p:cNvSpPr>
            <a:spLocks noGrp="1"/>
          </p:cNvSpPr>
          <p:nvPr>
            <p:ph sz="quarter" idx="14"/>
          </p:nvPr>
        </p:nvSpPr>
        <p:spPr>
          <a:xfrm>
            <a:off x="8256240" y="2420888"/>
            <a:ext cx="3456335" cy="3744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14272887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Basic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5FF9-A78E-4CF4-B5E2-B7A6975E6390}"/>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EE9A2C6A-237E-4CC0-8B87-1385E02D4E57}"/>
              </a:ext>
            </a:extLst>
          </p:cNvPr>
          <p:cNvSpPr>
            <a:spLocks noGrp="1"/>
          </p:cNvSpPr>
          <p:nvPr>
            <p:ph sz="half" idx="1"/>
          </p:nvPr>
        </p:nvSpPr>
        <p:spPr>
          <a:xfrm>
            <a:off x="1055688" y="1773239"/>
            <a:ext cx="6769100"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Date Placeholder 4">
            <a:extLst>
              <a:ext uri="{FF2B5EF4-FFF2-40B4-BE49-F238E27FC236}">
                <a16:creationId xmlns:a16="http://schemas.microsoft.com/office/drawing/2014/main" id="{E434E94F-6447-4819-A59B-19497EED71D7}"/>
              </a:ext>
            </a:extLst>
          </p:cNvPr>
          <p:cNvSpPr>
            <a:spLocks noGrp="1"/>
          </p:cNvSpPr>
          <p:nvPr>
            <p:ph type="dt" sz="half" idx="10"/>
          </p:nvPr>
        </p:nvSpPr>
        <p:spPr/>
        <p:txBody>
          <a:bodyPr/>
          <a:lstStyle/>
          <a:p>
            <a:fld id="{4C6B4B8D-95FF-4589-9B9A-3A6306CC07E9}" type="datetime1">
              <a:rPr lang="fi-FI" smtClean="0"/>
              <a:t>2.5.2023</a:t>
            </a:fld>
            <a:endParaRPr lang="fi-FI"/>
          </a:p>
        </p:txBody>
      </p:sp>
      <p:sp>
        <p:nvSpPr>
          <p:cNvPr id="6" name="Footer Placeholder 5">
            <a:extLst>
              <a:ext uri="{FF2B5EF4-FFF2-40B4-BE49-F238E27FC236}">
                <a16:creationId xmlns:a16="http://schemas.microsoft.com/office/drawing/2014/main" id="{902E19E8-C169-4A20-9752-E0216E344CCD}"/>
              </a:ext>
            </a:extLst>
          </p:cNvPr>
          <p:cNvSpPr>
            <a:spLocks noGrp="1"/>
          </p:cNvSpPr>
          <p:nvPr>
            <p:ph type="ftr" sz="quarter" idx="11"/>
          </p:nvPr>
        </p:nvSpPr>
        <p:spPr/>
        <p:txBody>
          <a:bodyPr/>
          <a:lstStyle/>
          <a:p>
            <a:r>
              <a:rPr lang="fi-FI"/>
              <a:t>JYU Since 1863.</a:t>
            </a:r>
          </a:p>
        </p:txBody>
      </p:sp>
      <p:sp>
        <p:nvSpPr>
          <p:cNvPr id="7" name="Slide Number Placeholder 6">
            <a:extLst>
              <a:ext uri="{FF2B5EF4-FFF2-40B4-BE49-F238E27FC236}">
                <a16:creationId xmlns:a16="http://schemas.microsoft.com/office/drawing/2014/main" id="{15FA9B0A-3795-4706-93E2-C440C8D43642}"/>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9" name="Picture Placeholder 8">
            <a:extLst>
              <a:ext uri="{C183D7F6-B498-43B3-948B-1728B52AA6E4}">
                <adec:decorative xmlns:adec="http://schemas.microsoft.com/office/drawing/2017/decorative" val="1"/>
              </a:ext>
            </a:extLst>
          </p:cNvPr>
          <p:cNvSpPr>
            <a:spLocks noGrp="1"/>
          </p:cNvSpPr>
          <p:nvPr>
            <p:ph type="pic" sz="quarter" idx="13"/>
          </p:nvPr>
        </p:nvSpPr>
        <p:spPr>
          <a:xfrm>
            <a:off x="8256588" y="1773237"/>
            <a:ext cx="3455987" cy="4392067"/>
          </a:xfrm>
          <a:solidFill>
            <a:schemeClr val="accent5"/>
          </a:solidFill>
        </p:spPr>
        <p:txBody>
          <a:bodyPr/>
          <a:lstStyle>
            <a:lvl1pPr marL="0" indent="0">
              <a:buFontTx/>
              <a:buNone/>
              <a:defRPr sz="1200"/>
            </a:lvl1pPr>
          </a:lstStyle>
          <a:p>
            <a:r>
              <a:rPr lang="en-US"/>
              <a:t>Click icon to add picture</a:t>
            </a:r>
            <a:endParaRPr lang="fi-FI"/>
          </a:p>
        </p:txBody>
      </p:sp>
    </p:spTree>
    <p:extLst>
      <p:ext uri="{BB962C8B-B14F-4D97-AF65-F5344CB8AC3E}">
        <p14:creationId xmlns:p14="http://schemas.microsoft.com/office/powerpoint/2010/main" val="29466528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Basic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5FF9-A78E-4CF4-B5E2-B7A6975E6390}"/>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EE9A2C6A-237E-4CC0-8B87-1385E02D4E57}"/>
              </a:ext>
            </a:extLst>
          </p:cNvPr>
          <p:cNvSpPr>
            <a:spLocks noGrp="1"/>
          </p:cNvSpPr>
          <p:nvPr>
            <p:ph sz="half" idx="1"/>
          </p:nvPr>
        </p:nvSpPr>
        <p:spPr>
          <a:xfrm>
            <a:off x="4367808" y="1773239"/>
            <a:ext cx="7344767"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Date Placeholder 4">
            <a:extLst>
              <a:ext uri="{FF2B5EF4-FFF2-40B4-BE49-F238E27FC236}">
                <a16:creationId xmlns:a16="http://schemas.microsoft.com/office/drawing/2014/main" id="{E434E94F-6447-4819-A59B-19497EED71D7}"/>
              </a:ext>
            </a:extLst>
          </p:cNvPr>
          <p:cNvSpPr>
            <a:spLocks noGrp="1"/>
          </p:cNvSpPr>
          <p:nvPr>
            <p:ph type="dt" sz="half" idx="10"/>
          </p:nvPr>
        </p:nvSpPr>
        <p:spPr/>
        <p:txBody>
          <a:bodyPr/>
          <a:lstStyle/>
          <a:p>
            <a:fld id="{33B50EBD-CCAD-42A7-BEF7-F6A4385AEC96}" type="datetime1">
              <a:rPr lang="fi-FI" smtClean="0"/>
              <a:t>2.5.2023</a:t>
            </a:fld>
            <a:endParaRPr lang="fi-FI"/>
          </a:p>
        </p:txBody>
      </p:sp>
      <p:sp>
        <p:nvSpPr>
          <p:cNvPr id="6" name="Footer Placeholder 5">
            <a:extLst>
              <a:ext uri="{FF2B5EF4-FFF2-40B4-BE49-F238E27FC236}">
                <a16:creationId xmlns:a16="http://schemas.microsoft.com/office/drawing/2014/main" id="{902E19E8-C169-4A20-9752-E0216E344CCD}"/>
              </a:ext>
            </a:extLst>
          </p:cNvPr>
          <p:cNvSpPr>
            <a:spLocks noGrp="1"/>
          </p:cNvSpPr>
          <p:nvPr>
            <p:ph type="ftr" sz="quarter" idx="11"/>
          </p:nvPr>
        </p:nvSpPr>
        <p:spPr/>
        <p:txBody>
          <a:bodyPr/>
          <a:lstStyle/>
          <a:p>
            <a:r>
              <a:rPr lang="fi-FI"/>
              <a:t>JYU Since 1863.</a:t>
            </a:r>
          </a:p>
        </p:txBody>
      </p:sp>
      <p:sp>
        <p:nvSpPr>
          <p:cNvPr id="7" name="Slide Number Placeholder 6">
            <a:extLst>
              <a:ext uri="{FF2B5EF4-FFF2-40B4-BE49-F238E27FC236}">
                <a16:creationId xmlns:a16="http://schemas.microsoft.com/office/drawing/2014/main" id="{15FA9B0A-3795-4706-93E2-C440C8D43642}"/>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9" name="Picture Placeholder 8">
            <a:extLst>
              <a:ext uri="{C183D7F6-B498-43B3-948B-1728B52AA6E4}">
                <adec:decorative xmlns:adec="http://schemas.microsoft.com/office/drawing/2017/decorative" val="1"/>
              </a:ext>
            </a:extLst>
          </p:cNvPr>
          <p:cNvSpPr>
            <a:spLocks noGrp="1"/>
          </p:cNvSpPr>
          <p:nvPr>
            <p:ph type="pic" sz="quarter" idx="13"/>
          </p:nvPr>
        </p:nvSpPr>
        <p:spPr>
          <a:xfrm>
            <a:off x="479425" y="1773237"/>
            <a:ext cx="3456335" cy="4392067"/>
          </a:xfrm>
          <a:solidFill>
            <a:schemeClr val="accent5"/>
          </a:solidFill>
        </p:spPr>
        <p:txBody>
          <a:bodyPr/>
          <a:lstStyle>
            <a:lvl1pPr marL="0" indent="0">
              <a:buFontTx/>
              <a:buNone/>
              <a:defRPr sz="1200"/>
            </a:lvl1pPr>
          </a:lstStyle>
          <a:p>
            <a:r>
              <a:rPr lang="en-US"/>
              <a:t>Click icon to add picture</a:t>
            </a:r>
            <a:endParaRPr lang="fi-FI"/>
          </a:p>
        </p:txBody>
      </p:sp>
    </p:spTree>
    <p:extLst>
      <p:ext uri="{BB962C8B-B14F-4D97-AF65-F5344CB8AC3E}">
        <p14:creationId xmlns:p14="http://schemas.microsoft.com/office/powerpoint/2010/main" val="79330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Basic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5FF9-A78E-4CF4-B5E2-B7A6975E6390}"/>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E434E94F-6447-4819-A59B-19497EED71D7}"/>
              </a:ext>
            </a:extLst>
          </p:cNvPr>
          <p:cNvSpPr>
            <a:spLocks noGrp="1"/>
          </p:cNvSpPr>
          <p:nvPr>
            <p:ph type="dt" sz="half" idx="10"/>
          </p:nvPr>
        </p:nvSpPr>
        <p:spPr/>
        <p:txBody>
          <a:bodyPr/>
          <a:lstStyle/>
          <a:p>
            <a:fld id="{ECA70593-6CFC-4FA8-9168-1F36779AADF9}" type="datetime1">
              <a:rPr lang="fi-FI" smtClean="0"/>
              <a:t>2.5.2023</a:t>
            </a:fld>
            <a:endParaRPr lang="fi-FI"/>
          </a:p>
        </p:txBody>
      </p:sp>
      <p:sp>
        <p:nvSpPr>
          <p:cNvPr id="6" name="Footer Placeholder 5">
            <a:extLst>
              <a:ext uri="{FF2B5EF4-FFF2-40B4-BE49-F238E27FC236}">
                <a16:creationId xmlns:a16="http://schemas.microsoft.com/office/drawing/2014/main" id="{902E19E8-C169-4A20-9752-E0216E344CCD}"/>
              </a:ext>
            </a:extLst>
          </p:cNvPr>
          <p:cNvSpPr>
            <a:spLocks noGrp="1"/>
          </p:cNvSpPr>
          <p:nvPr>
            <p:ph type="ftr" sz="quarter" idx="11"/>
          </p:nvPr>
        </p:nvSpPr>
        <p:spPr/>
        <p:txBody>
          <a:bodyPr/>
          <a:lstStyle/>
          <a:p>
            <a:r>
              <a:rPr lang="fi-FI"/>
              <a:t>JYU Since 1863.</a:t>
            </a:r>
          </a:p>
        </p:txBody>
      </p:sp>
      <p:sp>
        <p:nvSpPr>
          <p:cNvPr id="7" name="Slide Number Placeholder 6">
            <a:extLst>
              <a:ext uri="{FF2B5EF4-FFF2-40B4-BE49-F238E27FC236}">
                <a16:creationId xmlns:a16="http://schemas.microsoft.com/office/drawing/2014/main" id="{15FA9B0A-3795-4706-93E2-C440C8D43642}"/>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9" name="Picture Placeholder 8">
            <a:extLst>
              <a:ext uri="{C183D7F6-B498-43B3-948B-1728B52AA6E4}">
                <adec:decorative xmlns:adec="http://schemas.microsoft.com/office/drawing/2017/decorative" val="1"/>
              </a:ext>
            </a:extLst>
          </p:cNvPr>
          <p:cNvSpPr>
            <a:spLocks noGrp="1"/>
          </p:cNvSpPr>
          <p:nvPr>
            <p:ph type="pic" sz="quarter" idx="13"/>
          </p:nvPr>
        </p:nvSpPr>
        <p:spPr>
          <a:xfrm>
            <a:off x="479425" y="1773237"/>
            <a:ext cx="3456335" cy="3455987"/>
          </a:xfrm>
          <a:solidFill>
            <a:schemeClr val="accent5"/>
          </a:solidFill>
        </p:spPr>
        <p:txBody>
          <a:bodyPr/>
          <a:lstStyle>
            <a:lvl1pPr marL="0" indent="0">
              <a:buFontTx/>
              <a:buNone/>
              <a:defRPr sz="1200"/>
            </a:lvl1pPr>
          </a:lstStyle>
          <a:p>
            <a:r>
              <a:rPr lang="en-US"/>
              <a:t>Click icon to add picture</a:t>
            </a:r>
            <a:endParaRPr lang="fi-FI"/>
          </a:p>
        </p:txBody>
      </p:sp>
      <p:sp>
        <p:nvSpPr>
          <p:cNvPr id="10" name="Text Placeholder 7"/>
          <p:cNvSpPr>
            <a:spLocks noGrp="1"/>
          </p:cNvSpPr>
          <p:nvPr>
            <p:ph type="body" sz="quarter" idx="14"/>
          </p:nvPr>
        </p:nvSpPr>
        <p:spPr>
          <a:xfrm>
            <a:off x="479425" y="5373216"/>
            <a:ext cx="3456335" cy="792634"/>
          </a:xfrm>
        </p:spPr>
        <p:txBody>
          <a:bodyPr/>
          <a:lstStyle>
            <a:lvl1pPr marL="0" indent="0">
              <a:lnSpc>
                <a:spcPct val="100000"/>
              </a:lnSpc>
              <a:spcBef>
                <a:spcPts val="400"/>
              </a:spcBef>
              <a:buFontTx/>
              <a:buNone/>
              <a:defRPr sz="1800" b="0">
                <a:solidFill>
                  <a:schemeClr val="accent2"/>
                </a:solidFill>
                <a:latin typeface="+mn-lt"/>
              </a:defRPr>
            </a:lvl1pPr>
            <a:lvl2pPr marL="0" indent="0">
              <a:lnSpc>
                <a:spcPct val="100000"/>
              </a:lnSpc>
              <a:spcBef>
                <a:spcPts val="400"/>
              </a:spcBef>
              <a:buFontTx/>
              <a:buNone/>
              <a:defRPr sz="1200" b="0">
                <a:solidFill>
                  <a:schemeClr val="accent2"/>
                </a:solidFill>
                <a:latin typeface="+mn-lt"/>
              </a:defRPr>
            </a:lvl2pPr>
            <a:lvl3pPr marL="0" indent="0">
              <a:lnSpc>
                <a:spcPct val="100000"/>
              </a:lnSpc>
              <a:spcBef>
                <a:spcPts val="400"/>
              </a:spcBef>
              <a:buFontTx/>
              <a:buNone/>
              <a:defRPr sz="1200" b="0">
                <a:solidFill>
                  <a:schemeClr val="accent2"/>
                </a:solidFill>
                <a:latin typeface="+mn-lt"/>
              </a:defRPr>
            </a:lvl3pPr>
            <a:lvl4pPr marL="0" indent="0">
              <a:lnSpc>
                <a:spcPct val="100000"/>
              </a:lnSpc>
              <a:spcBef>
                <a:spcPts val="400"/>
              </a:spcBef>
              <a:buFontTx/>
              <a:buNone/>
              <a:defRPr sz="1200" b="0">
                <a:solidFill>
                  <a:schemeClr val="accent2"/>
                </a:solidFill>
                <a:latin typeface="+mn-lt"/>
              </a:defRPr>
            </a:lvl4pPr>
            <a:lvl5pPr marL="0" indent="0">
              <a:lnSpc>
                <a:spcPct val="100000"/>
              </a:lnSpc>
              <a:spcBef>
                <a:spcPts val="400"/>
              </a:spcBef>
              <a:buFontTx/>
              <a:buNone/>
              <a:defRPr sz="1200" b="0">
                <a:solidFill>
                  <a:schemeClr val="accent2"/>
                </a:solidFill>
                <a:latin typeface="+mn-lt"/>
              </a:defRPr>
            </a:lvl5pPr>
          </a:lstStyle>
          <a:p>
            <a:pPr lvl="0"/>
            <a:r>
              <a:rPr lang="en-US"/>
              <a:t>Click to edit Master text styles</a:t>
            </a:r>
          </a:p>
        </p:txBody>
      </p:sp>
      <p:sp>
        <p:nvSpPr>
          <p:cNvPr id="11" name="Picture Placeholder 8">
            <a:extLst>
              <a:ext uri="{C183D7F6-B498-43B3-948B-1728B52AA6E4}">
                <adec:decorative xmlns:adec="http://schemas.microsoft.com/office/drawing/2017/decorative" val="1"/>
              </a:ext>
            </a:extLst>
          </p:cNvPr>
          <p:cNvSpPr>
            <a:spLocks noGrp="1"/>
          </p:cNvSpPr>
          <p:nvPr>
            <p:ph type="pic" sz="quarter" idx="15"/>
          </p:nvPr>
        </p:nvSpPr>
        <p:spPr>
          <a:xfrm>
            <a:off x="4361542" y="1773237"/>
            <a:ext cx="3456335" cy="3455987"/>
          </a:xfrm>
          <a:solidFill>
            <a:schemeClr val="accent5"/>
          </a:solidFill>
        </p:spPr>
        <p:txBody>
          <a:bodyPr/>
          <a:lstStyle>
            <a:lvl1pPr marL="0" indent="0">
              <a:buFontTx/>
              <a:buNone/>
              <a:defRPr sz="1200"/>
            </a:lvl1pPr>
          </a:lstStyle>
          <a:p>
            <a:r>
              <a:rPr lang="en-US"/>
              <a:t>Click icon to add picture</a:t>
            </a:r>
            <a:endParaRPr lang="fi-FI"/>
          </a:p>
        </p:txBody>
      </p:sp>
      <p:sp>
        <p:nvSpPr>
          <p:cNvPr id="12" name="Text Placeholder 7"/>
          <p:cNvSpPr>
            <a:spLocks noGrp="1"/>
          </p:cNvSpPr>
          <p:nvPr>
            <p:ph type="body" sz="quarter" idx="16"/>
          </p:nvPr>
        </p:nvSpPr>
        <p:spPr>
          <a:xfrm>
            <a:off x="4361542" y="5373216"/>
            <a:ext cx="3456335" cy="792634"/>
          </a:xfrm>
        </p:spPr>
        <p:txBody>
          <a:bodyPr/>
          <a:lstStyle>
            <a:lvl1pPr marL="0" indent="0">
              <a:lnSpc>
                <a:spcPct val="100000"/>
              </a:lnSpc>
              <a:spcBef>
                <a:spcPts val="400"/>
              </a:spcBef>
              <a:buFontTx/>
              <a:buNone/>
              <a:defRPr sz="1800" b="0">
                <a:solidFill>
                  <a:schemeClr val="accent2"/>
                </a:solidFill>
                <a:latin typeface="+mn-lt"/>
              </a:defRPr>
            </a:lvl1pPr>
            <a:lvl2pPr marL="0" indent="0">
              <a:lnSpc>
                <a:spcPct val="100000"/>
              </a:lnSpc>
              <a:spcBef>
                <a:spcPts val="400"/>
              </a:spcBef>
              <a:buFontTx/>
              <a:buNone/>
              <a:defRPr sz="1200" b="0">
                <a:solidFill>
                  <a:schemeClr val="accent2"/>
                </a:solidFill>
                <a:latin typeface="+mn-lt"/>
              </a:defRPr>
            </a:lvl2pPr>
            <a:lvl3pPr marL="0" indent="0">
              <a:lnSpc>
                <a:spcPct val="100000"/>
              </a:lnSpc>
              <a:spcBef>
                <a:spcPts val="400"/>
              </a:spcBef>
              <a:buFontTx/>
              <a:buNone/>
              <a:defRPr sz="1200" b="0">
                <a:solidFill>
                  <a:schemeClr val="accent2"/>
                </a:solidFill>
                <a:latin typeface="+mn-lt"/>
              </a:defRPr>
            </a:lvl3pPr>
            <a:lvl4pPr marL="0" indent="0">
              <a:lnSpc>
                <a:spcPct val="100000"/>
              </a:lnSpc>
              <a:spcBef>
                <a:spcPts val="400"/>
              </a:spcBef>
              <a:buFontTx/>
              <a:buNone/>
              <a:defRPr sz="1200" b="0">
                <a:solidFill>
                  <a:schemeClr val="accent2"/>
                </a:solidFill>
                <a:latin typeface="+mn-lt"/>
              </a:defRPr>
            </a:lvl4pPr>
            <a:lvl5pPr marL="0" indent="0">
              <a:lnSpc>
                <a:spcPct val="100000"/>
              </a:lnSpc>
              <a:spcBef>
                <a:spcPts val="400"/>
              </a:spcBef>
              <a:buFontTx/>
              <a:buNone/>
              <a:defRPr sz="1200" b="0">
                <a:solidFill>
                  <a:schemeClr val="accent2"/>
                </a:solidFill>
                <a:latin typeface="+mn-lt"/>
              </a:defRPr>
            </a:lvl5pPr>
          </a:lstStyle>
          <a:p>
            <a:pPr lvl="0"/>
            <a:r>
              <a:rPr lang="en-US"/>
              <a:t>Click to edit Master text styles</a:t>
            </a:r>
          </a:p>
        </p:txBody>
      </p:sp>
      <p:sp>
        <p:nvSpPr>
          <p:cNvPr id="13" name="Picture Placeholder 8">
            <a:extLst>
              <a:ext uri="{C183D7F6-B498-43B3-948B-1728B52AA6E4}">
                <adec:decorative xmlns:adec="http://schemas.microsoft.com/office/drawing/2017/decorative" val="1"/>
              </a:ext>
            </a:extLst>
          </p:cNvPr>
          <p:cNvSpPr>
            <a:spLocks noGrp="1"/>
          </p:cNvSpPr>
          <p:nvPr>
            <p:ph type="pic" sz="quarter" idx="17"/>
          </p:nvPr>
        </p:nvSpPr>
        <p:spPr>
          <a:xfrm>
            <a:off x="8256240" y="1773237"/>
            <a:ext cx="3456335" cy="3455987"/>
          </a:xfrm>
          <a:solidFill>
            <a:schemeClr val="accent5"/>
          </a:solidFill>
        </p:spPr>
        <p:txBody>
          <a:bodyPr/>
          <a:lstStyle>
            <a:lvl1pPr marL="0" indent="0">
              <a:buFontTx/>
              <a:buNone/>
              <a:defRPr sz="1200"/>
            </a:lvl1pPr>
          </a:lstStyle>
          <a:p>
            <a:r>
              <a:rPr lang="en-US"/>
              <a:t>Click icon to add picture</a:t>
            </a:r>
            <a:endParaRPr lang="fi-FI"/>
          </a:p>
        </p:txBody>
      </p:sp>
      <p:sp>
        <p:nvSpPr>
          <p:cNvPr id="14" name="Text Placeholder 7"/>
          <p:cNvSpPr>
            <a:spLocks noGrp="1"/>
          </p:cNvSpPr>
          <p:nvPr>
            <p:ph type="body" sz="quarter" idx="18"/>
          </p:nvPr>
        </p:nvSpPr>
        <p:spPr>
          <a:xfrm>
            <a:off x="8256240" y="5373216"/>
            <a:ext cx="3456335" cy="792634"/>
          </a:xfrm>
        </p:spPr>
        <p:txBody>
          <a:bodyPr/>
          <a:lstStyle>
            <a:lvl1pPr marL="0" indent="0">
              <a:lnSpc>
                <a:spcPct val="100000"/>
              </a:lnSpc>
              <a:spcBef>
                <a:spcPts val="400"/>
              </a:spcBef>
              <a:buFontTx/>
              <a:buNone/>
              <a:defRPr sz="1800" b="0">
                <a:solidFill>
                  <a:schemeClr val="accent2"/>
                </a:solidFill>
                <a:latin typeface="+mn-lt"/>
              </a:defRPr>
            </a:lvl1pPr>
            <a:lvl2pPr marL="0" indent="0">
              <a:lnSpc>
                <a:spcPct val="100000"/>
              </a:lnSpc>
              <a:spcBef>
                <a:spcPts val="400"/>
              </a:spcBef>
              <a:buFontTx/>
              <a:buNone/>
              <a:defRPr sz="1200" b="0">
                <a:solidFill>
                  <a:schemeClr val="accent2"/>
                </a:solidFill>
                <a:latin typeface="+mn-lt"/>
              </a:defRPr>
            </a:lvl2pPr>
            <a:lvl3pPr marL="0" indent="0">
              <a:lnSpc>
                <a:spcPct val="100000"/>
              </a:lnSpc>
              <a:spcBef>
                <a:spcPts val="400"/>
              </a:spcBef>
              <a:buFontTx/>
              <a:buNone/>
              <a:defRPr sz="1200" b="0">
                <a:solidFill>
                  <a:schemeClr val="accent2"/>
                </a:solidFill>
                <a:latin typeface="+mn-lt"/>
              </a:defRPr>
            </a:lvl3pPr>
            <a:lvl4pPr marL="0" indent="0">
              <a:lnSpc>
                <a:spcPct val="100000"/>
              </a:lnSpc>
              <a:spcBef>
                <a:spcPts val="400"/>
              </a:spcBef>
              <a:buFontTx/>
              <a:buNone/>
              <a:defRPr sz="1200" b="0">
                <a:solidFill>
                  <a:schemeClr val="accent2"/>
                </a:solidFill>
                <a:latin typeface="+mn-lt"/>
              </a:defRPr>
            </a:lvl4pPr>
            <a:lvl5pPr marL="0" indent="0">
              <a:lnSpc>
                <a:spcPct val="100000"/>
              </a:lnSpc>
              <a:spcBef>
                <a:spcPts val="400"/>
              </a:spcBef>
              <a:buFontTx/>
              <a:buNone/>
              <a:defRPr sz="1200" b="0">
                <a:solidFill>
                  <a:schemeClr val="accent2"/>
                </a:solidFill>
                <a:latin typeface="+mn-lt"/>
              </a:defRPr>
            </a:lvl5pPr>
          </a:lstStyle>
          <a:p>
            <a:pPr lvl="0"/>
            <a:r>
              <a:rPr lang="en-US"/>
              <a:t>Click to edit Master text styles</a:t>
            </a:r>
          </a:p>
        </p:txBody>
      </p:sp>
    </p:spTree>
    <p:extLst>
      <p:ext uri="{BB962C8B-B14F-4D97-AF65-F5344CB8AC3E}">
        <p14:creationId xmlns:p14="http://schemas.microsoft.com/office/powerpoint/2010/main" val="15940882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and Half Pictur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a:xfrm>
            <a:off x="1055689" y="3789039"/>
            <a:ext cx="10656886" cy="864097"/>
          </a:xfrm>
        </p:spPr>
        <p:txBody>
          <a:bodyPr/>
          <a:lstStyle>
            <a:lvl1pPr>
              <a:defRPr>
                <a:solidFill>
                  <a:schemeClr val="bg1"/>
                </a:solidFill>
              </a:defRPr>
            </a:lvl1pPr>
          </a:lstStyle>
          <a:p>
            <a:r>
              <a:rPr lang="en-US"/>
              <a:t>Click to edit Master title style</a:t>
            </a:r>
            <a:endParaRPr lang="fi-FI" dirty="0"/>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lvl1pPr>
              <a:defRPr>
                <a:solidFill>
                  <a:schemeClr val="bg1"/>
                </a:solidFill>
              </a:defRPr>
            </a:lvl1pPr>
          </a:lstStyle>
          <a:p>
            <a:fld id="{D6F5A953-C7A8-4DC0-B83F-3DF5D37EDE88}" type="datetime1">
              <a:rPr lang="fi-FI" smtClean="0"/>
              <a:t>2.5.2023</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
        <p:nvSpPr>
          <p:cNvPr id="8" name="Text Placeholder 7"/>
          <p:cNvSpPr>
            <a:spLocks noGrp="1"/>
          </p:cNvSpPr>
          <p:nvPr>
            <p:ph type="body" sz="quarter" idx="13"/>
          </p:nvPr>
        </p:nvSpPr>
        <p:spPr>
          <a:xfrm>
            <a:off x="1055440" y="4797152"/>
            <a:ext cx="10657135" cy="13686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p:txBody>
      </p:sp>
      <p:sp>
        <p:nvSpPr>
          <p:cNvPr id="7" name="Picture Placeholder 6">
            <a:extLst>
              <a:ext uri="{C183D7F6-B498-43B3-948B-1728B52AA6E4}">
                <adec:decorative xmlns:adec="http://schemas.microsoft.com/office/drawing/2017/decorative" val="1"/>
              </a:ext>
            </a:extLst>
          </p:cNvPr>
          <p:cNvSpPr>
            <a:spLocks noGrp="1"/>
          </p:cNvSpPr>
          <p:nvPr>
            <p:ph type="pic" sz="quarter" idx="14"/>
          </p:nvPr>
        </p:nvSpPr>
        <p:spPr>
          <a:xfrm>
            <a:off x="0" y="1"/>
            <a:ext cx="12192000" cy="3357563"/>
          </a:xfrm>
          <a:custGeom>
            <a:avLst/>
            <a:gdLst/>
            <a:ahLst/>
            <a:cxnLst/>
            <a:rect l="l" t="t" r="r" b="b"/>
            <a:pathLst>
              <a:path w="12192000" h="3357563">
                <a:moveTo>
                  <a:pt x="0" y="0"/>
                </a:moveTo>
                <a:lnTo>
                  <a:pt x="479376" y="0"/>
                </a:lnTo>
                <a:lnTo>
                  <a:pt x="479376" y="1268760"/>
                </a:lnTo>
                <a:lnTo>
                  <a:pt x="1055344" y="1268760"/>
                </a:lnTo>
                <a:lnTo>
                  <a:pt x="1055344" y="0"/>
                </a:lnTo>
                <a:lnTo>
                  <a:pt x="12192000" y="0"/>
                </a:lnTo>
                <a:lnTo>
                  <a:pt x="12192000" y="3357563"/>
                </a:lnTo>
                <a:lnTo>
                  <a:pt x="0" y="3357563"/>
                </a:lnTo>
                <a:close/>
              </a:path>
            </a:pathLst>
          </a:custGeom>
          <a:solidFill>
            <a:schemeClr val="bg2"/>
          </a:solidFill>
          <a:ln>
            <a:noFill/>
          </a:ln>
        </p:spPr>
        <p:style>
          <a:lnRef idx="2">
            <a:schemeClr val="accent1"/>
          </a:lnRef>
          <a:fillRef idx="1">
            <a:schemeClr val="lt1"/>
          </a:fillRef>
          <a:effectRef idx="0">
            <a:schemeClr val="accent1"/>
          </a:effectRef>
          <a:fontRef idx="none"/>
        </p:style>
        <p:txBody>
          <a:bodyPr/>
          <a:lstStyle>
            <a:lvl1pPr marL="0" indent="0" algn="r">
              <a:buFontTx/>
              <a:buNone/>
              <a:defRPr sz="1000">
                <a:latin typeface="+mn-lt"/>
              </a:defRPr>
            </a:lvl1pPr>
          </a:lstStyle>
          <a:p>
            <a:r>
              <a:rPr lang="en-US"/>
              <a:t>Click icon to add picture</a:t>
            </a:r>
            <a:endParaRPr lang="fi-FI" dirty="0"/>
          </a:p>
        </p:txBody>
      </p:sp>
      <p:sp>
        <p:nvSpPr>
          <p:cNvPr id="11" name="Freeform 6">
            <a:extLst>
              <a:ext uri="{C183D7F6-B498-43B3-948B-1728B52AA6E4}">
                <adec:decorative xmlns:adec="http://schemas.microsoft.com/office/drawing/2017/decorative" val="1"/>
              </a:ext>
            </a:extLst>
          </p:cNvPr>
          <p:cNvSpPr>
            <a:spLocks noChangeAspect="1" noEditPoints="1"/>
          </p:cNvSpPr>
          <p:nvPr userDrawn="1"/>
        </p:nvSpPr>
        <p:spPr bwMode="auto">
          <a:xfrm>
            <a:off x="632682" y="476672"/>
            <a:ext cx="269351" cy="612000"/>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876559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and Half Picture 2 ">
    <p:bg>
      <p:bgPr>
        <a:solidFill>
          <a:schemeClr val="accent4"/>
        </a:solidFill>
        <a:effectLst/>
      </p:bgPr>
    </p:bg>
    <p:spTree>
      <p:nvGrpSpPr>
        <p:cNvPr id="1" name=""/>
        <p:cNvGrpSpPr/>
        <p:nvPr/>
      </p:nvGrpSpPr>
      <p:grpSpPr>
        <a:xfrm>
          <a:off x="0" y="0"/>
          <a:ext cx="0" cy="0"/>
          <a:chOff x="0" y="0"/>
          <a:chExt cx="0" cy="0"/>
        </a:xfrm>
      </p:grpSpPr>
      <p:grpSp>
        <p:nvGrpSpPr>
          <p:cNvPr id="9" name="Group 8">
            <a:extLst>
              <a:ext uri="{C183D7F6-B498-43B3-948B-1728B52AA6E4}">
                <adec:decorative xmlns:adec="http://schemas.microsoft.com/office/drawing/2017/decorative" val="1"/>
              </a:ext>
            </a:extLst>
          </p:cNvPr>
          <p:cNvGrpSpPr/>
          <p:nvPr userDrawn="1"/>
        </p:nvGrpSpPr>
        <p:grpSpPr>
          <a:xfrm>
            <a:off x="479376" y="0"/>
            <a:ext cx="575968" cy="1268760"/>
            <a:chOff x="5372826" y="1844824"/>
            <a:chExt cx="1457091" cy="3209730"/>
          </a:xfrm>
        </p:grpSpPr>
        <p:sp>
          <p:nvSpPr>
            <p:cNvPr id="10" name="Rectangle 9"/>
            <p:cNvSpPr/>
            <p:nvPr userDrawn="1"/>
          </p:nvSpPr>
          <p:spPr>
            <a:xfrm>
              <a:off x="5372826" y="1844824"/>
              <a:ext cx="1457091" cy="32097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1" name="Freeform 6"/>
            <p:cNvSpPr>
              <a:spLocks noChangeAspect="1" noEditPoints="1"/>
            </p:cNvSpPr>
            <p:nvPr userDrawn="1"/>
          </p:nvSpPr>
          <p:spPr bwMode="auto">
            <a:xfrm>
              <a:off x="5760666" y="3050717"/>
              <a:ext cx="681408" cy="1548248"/>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a:xfrm>
            <a:off x="1055689" y="3789039"/>
            <a:ext cx="10656886" cy="864097"/>
          </a:xfrm>
        </p:spPr>
        <p:txBody>
          <a:bodyPr/>
          <a:lstStyle/>
          <a:p>
            <a:r>
              <a:rPr lang="en-US"/>
              <a:t>Click to edit Master title style</a:t>
            </a:r>
            <a:endParaRPr lang="fi-FI" dirty="0"/>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p>
            <a:fld id="{A1D06809-94E2-48DA-B120-4BBAD84AC78E}" type="datetime1">
              <a:rPr lang="fi-FI" smtClean="0"/>
              <a:t>2.5.2023</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8" name="Text Placeholder 7"/>
          <p:cNvSpPr>
            <a:spLocks noGrp="1"/>
          </p:cNvSpPr>
          <p:nvPr>
            <p:ph type="body" sz="quarter" idx="13"/>
          </p:nvPr>
        </p:nvSpPr>
        <p:spPr>
          <a:xfrm>
            <a:off x="1055440" y="4797152"/>
            <a:ext cx="10657135" cy="1368698"/>
          </a:xfrm>
        </p:spPr>
        <p:txBody>
          <a:bodyPr/>
          <a:lstStyle>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p:txBody>
      </p:sp>
      <p:sp>
        <p:nvSpPr>
          <p:cNvPr id="7" name="Picture Placeholder 6">
            <a:extLst>
              <a:ext uri="{C183D7F6-B498-43B3-948B-1728B52AA6E4}">
                <adec:decorative xmlns:adec="http://schemas.microsoft.com/office/drawing/2017/decorative" val="1"/>
              </a:ext>
            </a:extLst>
          </p:cNvPr>
          <p:cNvSpPr>
            <a:spLocks noGrp="1"/>
          </p:cNvSpPr>
          <p:nvPr>
            <p:ph type="pic" sz="quarter" idx="14"/>
          </p:nvPr>
        </p:nvSpPr>
        <p:spPr>
          <a:xfrm>
            <a:off x="0" y="1"/>
            <a:ext cx="12192000" cy="3357563"/>
          </a:xfrm>
          <a:custGeom>
            <a:avLst/>
            <a:gdLst/>
            <a:ahLst/>
            <a:cxnLst/>
            <a:rect l="l" t="t" r="r" b="b"/>
            <a:pathLst>
              <a:path w="12192000" h="3357563">
                <a:moveTo>
                  <a:pt x="0" y="0"/>
                </a:moveTo>
                <a:lnTo>
                  <a:pt x="479376" y="0"/>
                </a:lnTo>
                <a:lnTo>
                  <a:pt x="479376" y="1268760"/>
                </a:lnTo>
                <a:lnTo>
                  <a:pt x="1055344" y="1268760"/>
                </a:lnTo>
                <a:lnTo>
                  <a:pt x="1055344" y="0"/>
                </a:lnTo>
                <a:lnTo>
                  <a:pt x="12192000" y="0"/>
                </a:lnTo>
                <a:lnTo>
                  <a:pt x="12192000" y="3357563"/>
                </a:lnTo>
                <a:lnTo>
                  <a:pt x="0" y="3357563"/>
                </a:lnTo>
                <a:close/>
              </a:path>
            </a:pathLst>
          </a:custGeom>
          <a:solidFill>
            <a:schemeClr val="bg2"/>
          </a:solidFill>
          <a:ln>
            <a:noFill/>
          </a:ln>
        </p:spPr>
        <p:style>
          <a:lnRef idx="2">
            <a:schemeClr val="accent1"/>
          </a:lnRef>
          <a:fillRef idx="1">
            <a:schemeClr val="lt1"/>
          </a:fillRef>
          <a:effectRef idx="0">
            <a:schemeClr val="accent1"/>
          </a:effectRef>
          <a:fontRef idx="none"/>
        </p:style>
        <p:txBody>
          <a:bodyPr/>
          <a:lstStyle>
            <a:lvl1pPr marL="0" indent="0" algn="r">
              <a:buFontTx/>
              <a:buNone/>
              <a:defRPr sz="1000">
                <a:latin typeface="+mn-lt"/>
              </a:defRPr>
            </a:lvl1pPr>
          </a:lstStyle>
          <a:p>
            <a:r>
              <a:rPr lang="en-US"/>
              <a:t>Click icon to add picture</a:t>
            </a:r>
            <a:endParaRPr lang="fi-FI" dirty="0"/>
          </a:p>
        </p:txBody>
      </p:sp>
    </p:spTree>
    <p:extLst>
      <p:ext uri="{BB962C8B-B14F-4D97-AF65-F5344CB8AC3E}">
        <p14:creationId xmlns:p14="http://schemas.microsoft.com/office/powerpoint/2010/main" val="3083049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and Half Pictur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a:xfrm>
            <a:off x="1055689" y="3789039"/>
            <a:ext cx="10656886" cy="864097"/>
          </a:xfrm>
        </p:spPr>
        <p:txBody>
          <a:bodyPr/>
          <a:lstStyle>
            <a:lvl1pPr>
              <a:defRPr>
                <a:solidFill>
                  <a:schemeClr val="bg1"/>
                </a:solidFill>
              </a:defRPr>
            </a:lvl1pPr>
          </a:lstStyle>
          <a:p>
            <a:r>
              <a:rPr lang="en-US"/>
              <a:t>Click to edit Master title style</a:t>
            </a:r>
            <a:endParaRPr lang="fi-FI" dirty="0"/>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lvl1pPr>
              <a:defRPr>
                <a:solidFill>
                  <a:schemeClr val="bg1"/>
                </a:solidFill>
              </a:defRPr>
            </a:lvl1pPr>
          </a:lstStyle>
          <a:p>
            <a:fld id="{AD9941DD-DFFB-4F5E-804F-172516824F1B}" type="datetime1">
              <a:rPr lang="fi-FI" smtClean="0"/>
              <a:t>2.5.2023</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
        <p:nvSpPr>
          <p:cNvPr id="8" name="Text Placeholder 7"/>
          <p:cNvSpPr>
            <a:spLocks noGrp="1"/>
          </p:cNvSpPr>
          <p:nvPr>
            <p:ph type="body" sz="quarter" idx="13"/>
          </p:nvPr>
        </p:nvSpPr>
        <p:spPr>
          <a:xfrm>
            <a:off x="1055440" y="4797152"/>
            <a:ext cx="10657135" cy="1368698"/>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vl6pPr>
              <a:buClr>
                <a:schemeClr val="accent2"/>
              </a:buClr>
              <a:defRPr>
                <a:solidFill>
                  <a:schemeClr val="bg1"/>
                </a:solidFill>
              </a:defRPr>
            </a:lvl6pPr>
            <a:lvl7pPr>
              <a:buClr>
                <a:schemeClr val="accent2"/>
              </a:buClr>
              <a:defRPr>
                <a:solidFill>
                  <a:schemeClr val="bg1"/>
                </a:solidFill>
              </a:defRPr>
            </a:lvl7pPr>
            <a:lvl8pPr>
              <a:buClr>
                <a:schemeClr val="accent2"/>
              </a:buClr>
              <a:defRPr>
                <a:solidFill>
                  <a:schemeClr val="bg1"/>
                </a:solidFill>
              </a:defRPr>
            </a:lvl8pPr>
            <a:lvl9pPr>
              <a:buClr>
                <a:schemeClr val="accent2"/>
              </a:buClr>
              <a:defRPr>
                <a:solidFill>
                  <a:schemeClr val="bg1"/>
                </a:solidFill>
              </a:defRPr>
            </a:lvl9pPr>
          </a:lstStyle>
          <a:p>
            <a:pPr lvl="0"/>
            <a:r>
              <a:rPr lang="en-US"/>
              <a:t>Click to edit Master text styles</a:t>
            </a:r>
          </a:p>
          <a:p>
            <a:pPr lvl="1"/>
            <a:r>
              <a:rPr lang="en-US"/>
              <a:t>Second level</a:t>
            </a:r>
          </a:p>
          <a:p>
            <a:pPr lvl="2"/>
            <a:r>
              <a:rPr lang="en-US"/>
              <a:t>Third level</a:t>
            </a:r>
          </a:p>
        </p:txBody>
      </p:sp>
      <p:sp>
        <p:nvSpPr>
          <p:cNvPr id="7" name="Picture Placeholder 6">
            <a:extLst>
              <a:ext uri="{C183D7F6-B498-43B3-948B-1728B52AA6E4}">
                <adec:decorative xmlns:adec="http://schemas.microsoft.com/office/drawing/2017/decorative" val="1"/>
              </a:ext>
            </a:extLst>
          </p:cNvPr>
          <p:cNvSpPr>
            <a:spLocks noGrp="1"/>
          </p:cNvSpPr>
          <p:nvPr>
            <p:ph type="pic" sz="quarter" idx="14"/>
          </p:nvPr>
        </p:nvSpPr>
        <p:spPr>
          <a:xfrm>
            <a:off x="0" y="1"/>
            <a:ext cx="12192000" cy="3357563"/>
          </a:xfrm>
          <a:custGeom>
            <a:avLst/>
            <a:gdLst/>
            <a:ahLst/>
            <a:cxnLst/>
            <a:rect l="l" t="t" r="r" b="b"/>
            <a:pathLst>
              <a:path w="12192000" h="3357563">
                <a:moveTo>
                  <a:pt x="0" y="0"/>
                </a:moveTo>
                <a:lnTo>
                  <a:pt x="479376" y="0"/>
                </a:lnTo>
                <a:lnTo>
                  <a:pt x="479376" y="1268760"/>
                </a:lnTo>
                <a:lnTo>
                  <a:pt x="1055344" y="1268760"/>
                </a:lnTo>
                <a:lnTo>
                  <a:pt x="1055344" y="0"/>
                </a:lnTo>
                <a:lnTo>
                  <a:pt x="12192000" y="0"/>
                </a:lnTo>
                <a:lnTo>
                  <a:pt x="12192000" y="3357563"/>
                </a:lnTo>
                <a:lnTo>
                  <a:pt x="0" y="3357563"/>
                </a:lnTo>
                <a:close/>
              </a:path>
            </a:pathLst>
          </a:custGeom>
          <a:solidFill>
            <a:schemeClr val="bg2"/>
          </a:solidFill>
          <a:ln>
            <a:noFill/>
          </a:ln>
        </p:spPr>
        <p:style>
          <a:lnRef idx="2">
            <a:schemeClr val="accent1"/>
          </a:lnRef>
          <a:fillRef idx="1">
            <a:schemeClr val="lt1"/>
          </a:fillRef>
          <a:effectRef idx="0">
            <a:schemeClr val="accent1"/>
          </a:effectRef>
          <a:fontRef idx="none"/>
        </p:style>
        <p:txBody>
          <a:bodyPr/>
          <a:lstStyle>
            <a:lvl1pPr marL="0" indent="0" algn="r">
              <a:buFontTx/>
              <a:buNone/>
              <a:defRPr sz="1000">
                <a:latin typeface="+mn-lt"/>
              </a:defRPr>
            </a:lvl1pPr>
          </a:lstStyle>
          <a:p>
            <a:r>
              <a:rPr lang="en-US"/>
              <a:t>Click icon to add picture</a:t>
            </a:r>
            <a:endParaRPr lang="fi-FI" dirty="0"/>
          </a:p>
        </p:txBody>
      </p:sp>
      <p:grpSp>
        <p:nvGrpSpPr>
          <p:cNvPr id="9" name="Group 8">
            <a:extLst>
              <a:ext uri="{C183D7F6-B498-43B3-948B-1728B52AA6E4}">
                <adec:decorative xmlns:adec="http://schemas.microsoft.com/office/drawing/2017/decorative" val="1"/>
              </a:ext>
            </a:extLst>
          </p:cNvPr>
          <p:cNvGrpSpPr/>
          <p:nvPr userDrawn="1"/>
        </p:nvGrpSpPr>
        <p:grpSpPr>
          <a:xfrm>
            <a:off x="479376" y="0"/>
            <a:ext cx="575968" cy="1268760"/>
            <a:chOff x="5372826" y="1844824"/>
            <a:chExt cx="1457091" cy="3209730"/>
          </a:xfrm>
        </p:grpSpPr>
        <p:sp>
          <p:nvSpPr>
            <p:cNvPr id="10" name="Rectangle 9"/>
            <p:cNvSpPr/>
            <p:nvPr userDrawn="1"/>
          </p:nvSpPr>
          <p:spPr>
            <a:xfrm>
              <a:off x="5372826" y="1844824"/>
              <a:ext cx="1457091" cy="32097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1" name="Freeform 6"/>
            <p:cNvSpPr>
              <a:spLocks noChangeAspect="1" noEditPoints="1"/>
            </p:cNvSpPr>
            <p:nvPr userDrawn="1"/>
          </p:nvSpPr>
          <p:spPr bwMode="auto">
            <a:xfrm>
              <a:off x="5760666" y="3050717"/>
              <a:ext cx="681408" cy="1548248"/>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7760975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and Half Picture 4">
    <p:bg>
      <p:bgPr>
        <a:solidFill>
          <a:schemeClr val="accent2"/>
        </a:solidFill>
        <a:effectLst/>
      </p:bgPr>
    </p:bg>
    <p:spTree>
      <p:nvGrpSpPr>
        <p:cNvPr id="1" name=""/>
        <p:cNvGrpSpPr/>
        <p:nvPr/>
      </p:nvGrpSpPr>
      <p:grpSpPr>
        <a:xfrm>
          <a:off x="0" y="0"/>
          <a:ext cx="0" cy="0"/>
          <a:chOff x="0" y="0"/>
          <a:chExt cx="0" cy="0"/>
        </a:xfrm>
      </p:grpSpPr>
      <p:sp>
        <p:nvSpPr>
          <p:cNvPr id="9" name="Picture Placeholder 6">
            <a:extLst>
              <a:ext uri="{C183D7F6-B498-43B3-948B-1728B52AA6E4}">
                <adec:decorative xmlns:adec="http://schemas.microsoft.com/office/drawing/2017/decorative" val="1"/>
              </a:ext>
            </a:extLst>
          </p:cNvPr>
          <p:cNvSpPr>
            <a:spLocks noGrp="1"/>
          </p:cNvSpPr>
          <p:nvPr>
            <p:ph type="pic" sz="quarter" idx="14"/>
          </p:nvPr>
        </p:nvSpPr>
        <p:spPr>
          <a:xfrm>
            <a:off x="0" y="0"/>
            <a:ext cx="12192000" cy="6858000"/>
          </a:xfrm>
          <a:custGeom>
            <a:avLst/>
            <a:gdLst/>
            <a:ahLst/>
            <a:cxnLst/>
            <a:rect l="l" t="t" r="r" b="b"/>
            <a:pathLst>
              <a:path w="12192000" h="6858000">
                <a:moveTo>
                  <a:pt x="0" y="0"/>
                </a:moveTo>
                <a:lnTo>
                  <a:pt x="479376" y="0"/>
                </a:lnTo>
                <a:lnTo>
                  <a:pt x="479376" y="1268760"/>
                </a:lnTo>
                <a:lnTo>
                  <a:pt x="1055344" y="1268760"/>
                </a:lnTo>
                <a:lnTo>
                  <a:pt x="1055344" y="0"/>
                </a:lnTo>
                <a:lnTo>
                  <a:pt x="12192000" y="0"/>
                </a:lnTo>
                <a:lnTo>
                  <a:pt x="12192000" y="6309320"/>
                </a:lnTo>
                <a:lnTo>
                  <a:pt x="12192000" y="6669088"/>
                </a:lnTo>
                <a:lnTo>
                  <a:pt x="12192000" y="6858000"/>
                </a:lnTo>
                <a:lnTo>
                  <a:pt x="0" y="6858000"/>
                </a:lnTo>
                <a:lnTo>
                  <a:pt x="0" y="6669088"/>
                </a:lnTo>
                <a:lnTo>
                  <a:pt x="0" y="6309320"/>
                </a:lnTo>
                <a:close/>
              </a:path>
            </a:pathLst>
          </a:custGeom>
          <a:solidFill>
            <a:schemeClr val="bg2"/>
          </a:solidFill>
          <a:ln>
            <a:noFill/>
          </a:ln>
        </p:spPr>
        <p:style>
          <a:lnRef idx="2">
            <a:schemeClr val="accent1"/>
          </a:lnRef>
          <a:fillRef idx="1">
            <a:schemeClr val="lt1"/>
          </a:fillRef>
          <a:effectRef idx="0">
            <a:schemeClr val="accent1"/>
          </a:effectRef>
          <a:fontRef idx="none"/>
        </p:style>
        <p:txBody>
          <a:bodyPr/>
          <a:lstStyle>
            <a:lvl1pPr marL="0" indent="0" algn="r">
              <a:buFontTx/>
              <a:buNone/>
              <a:defRPr sz="1000">
                <a:latin typeface="+mn-lt"/>
              </a:defRPr>
            </a:lvl1pPr>
          </a:lstStyle>
          <a:p>
            <a:r>
              <a:rPr lang="en-US"/>
              <a:t>Click icon to add picture</a:t>
            </a:r>
            <a:endParaRPr lang="fi-FI"/>
          </a:p>
        </p:txBody>
      </p:sp>
      <p:sp>
        <p:nvSpPr>
          <p:cNvPr id="8" name="Text Placeholder 7"/>
          <p:cNvSpPr>
            <a:spLocks noGrp="1"/>
          </p:cNvSpPr>
          <p:nvPr>
            <p:ph type="body" sz="quarter" idx="13"/>
          </p:nvPr>
        </p:nvSpPr>
        <p:spPr>
          <a:xfrm>
            <a:off x="6096000" y="0"/>
            <a:ext cx="6096000" cy="6858000"/>
          </a:xfrm>
          <a:solidFill>
            <a:schemeClr val="accent2">
              <a:alpha val="70000"/>
            </a:schemeClr>
          </a:solidFill>
        </p:spPr>
        <p:txBody>
          <a:bodyPr lIns="576000" tIns="2422800" rIns="1080000" bIns="10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p:txBody>
      </p:sp>
      <p:sp>
        <p:nvSpPr>
          <p:cNvPr id="11" name="Freeform 6">
            <a:extLst>
              <a:ext uri="{C183D7F6-B498-43B3-948B-1728B52AA6E4}">
                <adec:decorative xmlns:adec="http://schemas.microsoft.com/office/drawing/2017/decorative" val="1"/>
              </a:ext>
            </a:extLst>
          </p:cNvPr>
          <p:cNvSpPr>
            <a:spLocks noChangeAspect="1" noEditPoints="1"/>
          </p:cNvSpPr>
          <p:nvPr userDrawn="1"/>
        </p:nvSpPr>
        <p:spPr bwMode="auto">
          <a:xfrm>
            <a:off x="632682" y="476672"/>
            <a:ext cx="269351" cy="612000"/>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Title 9"/>
          <p:cNvSpPr>
            <a:spLocks noGrp="1"/>
          </p:cNvSpPr>
          <p:nvPr>
            <p:ph type="title"/>
          </p:nvPr>
        </p:nvSpPr>
        <p:spPr>
          <a:xfrm>
            <a:off x="6672064" y="1051892"/>
            <a:ext cx="4464496" cy="1080964"/>
          </a:xfrm>
        </p:spPr>
        <p:txBody>
          <a:bodyPr/>
          <a:lstStyle>
            <a:lvl1pPr>
              <a:defRPr>
                <a:solidFill>
                  <a:schemeClr val="bg1"/>
                </a:solidFill>
              </a:defRPr>
            </a:lvl1pPr>
          </a:lstStyle>
          <a:p>
            <a:r>
              <a:rPr lang="en-US"/>
              <a:t>Click to edit Master title style</a:t>
            </a:r>
            <a:endParaRPr lang="fi-FI" dirty="0"/>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lvl1pPr>
              <a:defRPr>
                <a:solidFill>
                  <a:schemeClr val="bg1"/>
                </a:solidFill>
              </a:defRPr>
            </a:lvl1pPr>
          </a:lstStyle>
          <a:p>
            <a:fld id="{05368543-CE59-49F8-867C-8A3FBAAD7A9F}" type="datetime1">
              <a:rPr lang="fi-FI" smtClean="0"/>
              <a:t>2.5.2023</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Tree>
    <p:extLst>
      <p:ext uri="{BB962C8B-B14F-4D97-AF65-F5344CB8AC3E}">
        <p14:creationId xmlns:p14="http://schemas.microsoft.com/office/powerpoint/2010/main" val="28735750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
    <p:spTree>
      <p:nvGrpSpPr>
        <p:cNvPr id="1" name=""/>
        <p:cNvGrpSpPr/>
        <p:nvPr/>
      </p:nvGrpSpPr>
      <p:grpSpPr>
        <a:xfrm>
          <a:off x="0" y="0"/>
          <a:ext cx="0" cy="0"/>
          <a:chOff x="0" y="0"/>
          <a:chExt cx="0" cy="0"/>
        </a:xfrm>
      </p:grpSpPr>
      <p:sp>
        <p:nvSpPr>
          <p:cNvPr id="7" name="Picture Placeholder 6">
            <a:extLst>
              <a:ext uri="{C183D7F6-B498-43B3-948B-1728B52AA6E4}">
                <adec:decorative xmlns:adec="http://schemas.microsoft.com/office/drawing/2017/decorative" val="1"/>
              </a:ext>
            </a:extLst>
          </p:cNvPr>
          <p:cNvSpPr>
            <a:spLocks noGrp="1"/>
          </p:cNvSpPr>
          <p:nvPr>
            <p:ph type="pic" sz="quarter" idx="13"/>
          </p:nvPr>
        </p:nvSpPr>
        <p:spPr>
          <a:xfrm>
            <a:off x="0" y="0"/>
            <a:ext cx="12192000" cy="6669088"/>
          </a:xfrm>
          <a:custGeom>
            <a:avLst/>
            <a:gdLst/>
            <a:ahLst/>
            <a:cxnLst/>
            <a:rect l="l" t="t" r="r" b="b"/>
            <a:pathLst>
              <a:path w="12192000" h="6669088">
                <a:moveTo>
                  <a:pt x="0" y="0"/>
                </a:moveTo>
                <a:lnTo>
                  <a:pt x="479376" y="0"/>
                </a:lnTo>
                <a:lnTo>
                  <a:pt x="479376" y="1268760"/>
                </a:lnTo>
                <a:lnTo>
                  <a:pt x="1055344" y="1268760"/>
                </a:lnTo>
                <a:lnTo>
                  <a:pt x="1055344" y="0"/>
                </a:lnTo>
                <a:lnTo>
                  <a:pt x="12192000" y="0"/>
                </a:lnTo>
                <a:lnTo>
                  <a:pt x="12192000" y="6669088"/>
                </a:lnTo>
                <a:lnTo>
                  <a:pt x="0" y="6669088"/>
                </a:lnTo>
                <a:close/>
              </a:path>
            </a:pathLst>
          </a:custGeom>
          <a:solidFill>
            <a:schemeClr val="bg2"/>
          </a:solidFill>
          <a:ln>
            <a:noFill/>
          </a:ln>
        </p:spPr>
        <p:style>
          <a:lnRef idx="2">
            <a:schemeClr val="accent1"/>
          </a:lnRef>
          <a:fillRef idx="1">
            <a:schemeClr val="lt1"/>
          </a:fillRef>
          <a:effectRef idx="0">
            <a:schemeClr val="accent1"/>
          </a:effectRef>
          <a:fontRef idx="none"/>
        </p:style>
        <p:txBody>
          <a:bodyPr/>
          <a:lstStyle>
            <a:lvl1pPr marL="0" indent="0" algn="r">
              <a:buFontTx/>
              <a:buNone/>
              <a:defRPr sz="1000">
                <a:latin typeface="+mn-lt"/>
              </a:defRPr>
            </a:lvl1pPr>
          </a:lstStyle>
          <a:p>
            <a:r>
              <a:rPr lang="en-US"/>
              <a:t>Click icon to add picture</a:t>
            </a:r>
            <a:endParaRPr lang="fi-FI"/>
          </a:p>
        </p:txBody>
      </p:sp>
      <p:sp>
        <p:nvSpPr>
          <p:cNvPr id="2" name="Title 1">
            <a:extLst>
              <a:ext uri="{FF2B5EF4-FFF2-40B4-BE49-F238E27FC236}">
                <a16:creationId xmlns:a16="http://schemas.microsoft.com/office/drawing/2014/main" id="{01A38093-ADEF-4186-B183-F189E8EE4012}"/>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i-FI" dirty="0"/>
          </a:p>
        </p:txBody>
      </p:sp>
      <p:sp>
        <p:nvSpPr>
          <p:cNvPr id="3" name="Date Placeholder 2">
            <a:extLst>
              <a:ext uri="{FF2B5EF4-FFF2-40B4-BE49-F238E27FC236}">
                <a16:creationId xmlns:a16="http://schemas.microsoft.com/office/drawing/2014/main" id="{56A0913E-09E8-4F19-9E92-DC463A772A1D}"/>
              </a:ext>
            </a:extLst>
          </p:cNvPr>
          <p:cNvSpPr>
            <a:spLocks noGrp="1"/>
          </p:cNvSpPr>
          <p:nvPr>
            <p:ph type="dt" sz="half" idx="10"/>
          </p:nvPr>
        </p:nvSpPr>
        <p:spPr/>
        <p:txBody>
          <a:bodyPr/>
          <a:lstStyle>
            <a:lvl1pPr>
              <a:defRPr>
                <a:solidFill>
                  <a:schemeClr val="bg1"/>
                </a:solidFill>
              </a:defRPr>
            </a:lvl1pPr>
          </a:lstStyle>
          <a:p>
            <a:fld id="{1014E90D-FE23-4FB2-9E95-A78C890E1071}" type="datetime1">
              <a:rPr lang="fi-FI" smtClean="0"/>
              <a:t>2.5.2023</a:t>
            </a:fld>
            <a:endParaRPr lang="fi-FI"/>
          </a:p>
        </p:txBody>
      </p:sp>
      <p:sp>
        <p:nvSpPr>
          <p:cNvPr id="4" name="Footer Placeholder 3">
            <a:extLst>
              <a:ext uri="{FF2B5EF4-FFF2-40B4-BE49-F238E27FC236}">
                <a16:creationId xmlns:a16="http://schemas.microsoft.com/office/drawing/2014/main" id="{244C6687-22A2-4DBC-A00E-1B87A3B9359F}"/>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5" name="Slide Number Placeholder 4">
            <a:extLst>
              <a:ext uri="{FF2B5EF4-FFF2-40B4-BE49-F238E27FC236}">
                <a16:creationId xmlns:a16="http://schemas.microsoft.com/office/drawing/2014/main" id="{4A3AC3D7-F99C-42CD-98EE-4CA07AAE5D33}"/>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Tree>
    <p:extLst>
      <p:ext uri="{BB962C8B-B14F-4D97-AF65-F5344CB8AC3E}">
        <p14:creationId xmlns:p14="http://schemas.microsoft.com/office/powerpoint/2010/main" val="18398441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Picture ">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669088"/>
          </a:xfrm>
          <a:custGeom>
            <a:avLst/>
            <a:gdLst/>
            <a:ahLst/>
            <a:cxnLst/>
            <a:rect l="l" t="t" r="r" b="b"/>
            <a:pathLst>
              <a:path w="12192000" h="6669088">
                <a:moveTo>
                  <a:pt x="0" y="0"/>
                </a:moveTo>
                <a:lnTo>
                  <a:pt x="479376" y="0"/>
                </a:lnTo>
                <a:lnTo>
                  <a:pt x="479376" y="1268760"/>
                </a:lnTo>
                <a:lnTo>
                  <a:pt x="1055344" y="1268760"/>
                </a:lnTo>
                <a:lnTo>
                  <a:pt x="1055344" y="0"/>
                </a:lnTo>
                <a:lnTo>
                  <a:pt x="12192000" y="0"/>
                </a:lnTo>
                <a:lnTo>
                  <a:pt x="12192000" y="6669088"/>
                </a:lnTo>
                <a:lnTo>
                  <a:pt x="0" y="6669088"/>
                </a:lnTo>
                <a:close/>
              </a:path>
            </a:pathLst>
          </a:custGeom>
          <a:solidFill>
            <a:schemeClr val="bg2"/>
          </a:solidFill>
          <a:ln>
            <a:noFill/>
          </a:ln>
        </p:spPr>
        <p:style>
          <a:lnRef idx="2">
            <a:schemeClr val="accent1"/>
          </a:lnRef>
          <a:fillRef idx="1">
            <a:schemeClr val="lt1"/>
          </a:fillRef>
          <a:effectRef idx="0">
            <a:schemeClr val="accent1"/>
          </a:effectRef>
          <a:fontRef idx="none"/>
        </p:style>
        <p:txBody>
          <a:bodyPr/>
          <a:lstStyle>
            <a:lvl1pPr marL="0" indent="0" algn="r">
              <a:buFontTx/>
              <a:buNone/>
              <a:defRPr sz="1000">
                <a:latin typeface="+mn-lt"/>
              </a:defRPr>
            </a:lvl1pPr>
          </a:lstStyle>
          <a:p>
            <a:r>
              <a:rPr lang="en-US"/>
              <a:t>Click icon to add picture</a:t>
            </a:r>
            <a:endParaRPr lang="fi-FI"/>
          </a:p>
        </p:txBody>
      </p:sp>
      <p:sp>
        <p:nvSpPr>
          <p:cNvPr id="3" name="Date Placeholder 2">
            <a:extLst>
              <a:ext uri="{FF2B5EF4-FFF2-40B4-BE49-F238E27FC236}">
                <a16:creationId xmlns:a16="http://schemas.microsoft.com/office/drawing/2014/main" id="{56A0913E-09E8-4F19-9E92-DC463A772A1D}"/>
              </a:ext>
            </a:extLst>
          </p:cNvPr>
          <p:cNvSpPr>
            <a:spLocks noGrp="1"/>
          </p:cNvSpPr>
          <p:nvPr>
            <p:ph type="dt" sz="half" idx="10"/>
          </p:nvPr>
        </p:nvSpPr>
        <p:spPr/>
        <p:txBody>
          <a:bodyPr/>
          <a:lstStyle>
            <a:lvl1pPr>
              <a:defRPr>
                <a:solidFill>
                  <a:schemeClr val="bg1"/>
                </a:solidFill>
              </a:defRPr>
            </a:lvl1pPr>
          </a:lstStyle>
          <a:p>
            <a:fld id="{A7FBE958-3B47-436D-8DD1-2D5CAB1F4512}" type="datetime1">
              <a:rPr lang="fi-FI" smtClean="0"/>
              <a:t>2.5.2023</a:t>
            </a:fld>
            <a:endParaRPr lang="fi-FI"/>
          </a:p>
        </p:txBody>
      </p:sp>
      <p:sp>
        <p:nvSpPr>
          <p:cNvPr id="4" name="Footer Placeholder 3">
            <a:extLst>
              <a:ext uri="{FF2B5EF4-FFF2-40B4-BE49-F238E27FC236}">
                <a16:creationId xmlns:a16="http://schemas.microsoft.com/office/drawing/2014/main" id="{244C6687-22A2-4DBC-A00E-1B87A3B9359F}"/>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5" name="Slide Number Placeholder 4">
            <a:extLst>
              <a:ext uri="{FF2B5EF4-FFF2-40B4-BE49-F238E27FC236}">
                <a16:creationId xmlns:a16="http://schemas.microsoft.com/office/drawing/2014/main" id="{4A3AC3D7-F99C-42CD-98EE-4CA07AAE5D33}"/>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
        <p:nvSpPr>
          <p:cNvPr id="8" name="Title 1">
            <a:extLst>
              <a:ext uri="{FF2B5EF4-FFF2-40B4-BE49-F238E27FC236}">
                <a16:creationId xmlns:a16="http://schemas.microsoft.com/office/drawing/2014/main" id="{95A08C59-4BC5-4041-B47F-FB7DDB3CCC22}"/>
              </a:ext>
            </a:extLst>
          </p:cNvPr>
          <p:cNvSpPr>
            <a:spLocks noGrp="1"/>
          </p:cNvSpPr>
          <p:nvPr>
            <p:ph type="ctrTitle"/>
          </p:nvPr>
        </p:nvSpPr>
        <p:spPr>
          <a:xfrm>
            <a:off x="479425" y="2349451"/>
            <a:ext cx="11233150" cy="2016224"/>
          </a:xfrm>
        </p:spPr>
        <p:txBody>
          <a:bodyPr anchor="ctr" anchorCtr="0"/>
          <a:lstStyle>
            <a:lvl1pPr algn="ctr">
              <a:defRPr sz="4000">
                <a:solidFill>
                  <a:schemeClr val="accent2"/>
                </a:solidFill>
              </a:defRPr>
            </a:lvl1pPr>
          </a:lstStyle>
          <a:p>
            <a:r>
              <a:rPr lang="en-US"/>
              <a:t>Click to edit Master title style</a:t>
            </a:r>
            <a:endParaRPr lang="fi-FI" dirty="0"/>
          </a:p>
        </p:txBody>
      </p:sp>
    </p:spTree>
    <p:extLst>
      <p:ext uri="{BB962C8B-B14F-4D97-AF65-F5344CB8AC3E}">
        <p14:creationId xmlns:p14="http://schemas.microsoft.com/office/powerpoint/2010/main" val="37399814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accent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D1896A-EFAA-4BA9-8C8F-8B9B4593D7F9}"/>
              </a:ext>
            </a:extLst>
          </p:cNvPr>
          <p:cNvSpPr>
            <a:spLocks noGrp="1"/>
          </p:cNvSpPr>
          <p:nvPr>
            <p:ph type="dt" sz="half" idx="10"/>
          </p:nvPr>
        </p:nvSpPr>
        <p:spPr/>
        <p:txBody>
          <a:bodyPr/>
          <a:lstStyle>
            <a:lvl1pPr>
              <a:defRPr>
                <a:noFill/>
              </a:defRPr>
            </a:lvl1pPr>
          </a:lstStyle>
          <a:p>
            <a:fld id="{90CBC3C4-7E9F-4D5C-9AE6-9858016C1106}" type="datetime1">
              <a:rPr lang="fi-FI" smtClean="0"/>
              <a:t>2.5.2023</a:t>
            </a:fld>
            <a:endParaRPr lang="fi-FI" dirty="0"/>
          </a:p>
        </p:txBody>
      </p:sp>
      <p:sp>
        <p:nvSpPr>
          <p:cNvPr id="5" name="Footer Placeholder 4">
            <a:extLst>
              <a:ext uri="{FF2B5EF4-FFF2-40B4-BE49-F238E27FC236}">
                <a16:creationId xmlns:a16="http://schemas.microsoft.com/office/drawing/2014/main" id="{D1B58722-24F1-44F1-B64D-27687C5A2239}"/>
              </a:ext>
            </a:extLst>
          </p:cNvPr>
          <p:cNvSpPr>
            <a:spLocks noGrp="1"/>
          </p:cNvSpPr>
          <p:nvPr>
            <p:ph type="ftr" sz="quarter" idx="11"/>
          </p:nvPr>
        </p:nvSpPr>
        <p:spPr/>
        <p:txBody>
          <a:bodyPr/>
          <a:lstStyle>
            <a:lvl1pPr>
              <a:defRPr>
                <a:noFill/>
              </a:defRPr>
            </a:lvl1pPr>
          </a:lstStyle>
          <a:p>
            <a:r>
              <a:rPr lang="fi-FI"/>
              <a:t>JYU Since 1863.</a:t>
            </a:r>
          </a:p>
        </p:txBody>
      </p:sp>
      <p:sp>
        <p:nvSpPr>
          <p:cNvPr id="6" name="Slide Number Placeholder 5">
            <a:extLst>
              <a:ext uri="{FF2B5EF4-FFF2-40B4-BE49-F238E27FC236}">
                <a16:creationId xmlns:a16="http://schemas.microsoft.com/office/drawing/2014/main" id="{0D9D9FC6-0017-47C1-B52A-864E27D92E5D}"/>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12" name="Group 11">
            <a:extLst>
              <a:ext uri="{C183D7F6-B498-43B3-948B-1728B52AA6E4}">
                <adec:decorative xmlns:adec="http://schemas.microsoft.com/office/drawing/2017/decorative" val="1"/>
              </a:ext>
            </a:extLst>
          </p:cNvPr>
          <p:cNvGrpSpPr>
            <a:grpSpLocks noChangeAspect="1"/>
          </p:cNvGrpSpPr>
          <p:nvPr userDrawn="1"/>
        </p:nvGrpSpPr>
        <p:grpSpPr>
          <a:xfrm>
            <a:off x="4984950" y="980728"/>
            <a:ext cx="2222099" cy="1440000"/>
            <a:chOff x="3287713" y="333375"/>
            <a:chExt cx="6107112" cy="3957638"/>
          </a:xfrm>
          <a:solidFill>
            <a:schemeClr val="bg1"/>
          </a:solidFill>
        </p:grpSpPr>
        <p:sp>
          <p:nvSpPr>
            <p:cNvPr id="9" name="Freeform 6"/>
            <p:cNvSpPr>
              <a:spLocks noEditPoints="1"/>
            </p:cNvSpPr>
            <p:nvPr userDrawn="1"/>
          </p:nvSpPr>
          <p:spPr bwMode="auto">
            <a:xfrm>
              <a:off x="5707063" y="333375"/>
              <a:ext cx="1254125" cy="2849563"/>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0" name="Freeform 7"/>
            <p:cNvSpPr>
              <a:spLocks noEditPoints="1"/>
            </p:cNvSpPr>
            <p:nvPr userDrawn="1"/>
          </p:nvSpPr>
          <p:spPr bwMode="auto">
            <a:xfrm>
              <a:off x="3613150" y="3232150"/>
              <a:ext cx="5405437" cy="485775"/>
            </a:xfrm>
            <a:custGeom>
              <a:avLst/>
              <a:gdLst>
                <a:gd name="T0" fmla="*/ 13472 w 13623"/>
                <a:gd name="T1" fmla="*/ 815 h 1226"/>
                <a:gd name="T2" fmla="*/ 13021 w 13623"/>
                <a:gd name="T3" fmla="*/ 303 h 1226"/>
                <a:gd name="T4" fmla="*/ 12990 w 13623"/>
                <a:gd name="T5" fmla="*/ 261 h 1226"/>
                <a:gd name="T6" fmla="*/ 13616 w 13623"/>
                <a:gd name="T7" fmla="*/ 682 h 1226"/>
                <a:gd name="T8" fmla="*/ 12888 w 13623"/>
                <a:gd name="T9" fmla="*/ 907 h 1226"/>
                <a:gd name="T10" fmla="*/ 230 w 13623"/>
                <a:gd name="T11" fmla="*/ 1058 h 1226"/>
                <a:gd name="T12" fmla="*/ 144 w 13623"/>
                <a:gd name="T13" fmla="*/ 1089 h 1226"/>
                <a:gd name="T14" fmla="*/ 669 w 13623"/>
                <a:gd name="T15" fmla="*/ 372 h 1226"/>
                <a:gd name="T16" fmla="*/ 855 w 13623"/>
                <a:gd name="T17" fmla="*/ 965 h 1226"/>
                <a:gd name="T18" fmla="*/ 436 w 13623"/>
                <a:gd name="T19" fmla="*/ 278 h 1226"/>
                <a:gd name="T20" fmla="*/ 1379 w 13623"/>
                <a:gd name="T21" fmla="*/ 343 h 1226"/>
                <a:gd name="T22" fmla="*/ 1597 w 13623"/>
                <a:gd name="T23" fmla="*/ 974 h 1226"/>
                <a:gd name="T24" fmla="*/ 2685 w 13623"/>
                <a:gd name="T25" fmla="*/ 1006 h 1226"/>
                <a:gd name="T26" fmla="*/ 1853 w 13623"/>
                <a:gd name="T27" fmla="*/ 1011 h 1226"/>
                <a:gd name="T28" fmla="*/ 2183 w 13623"/>
                <a:gd name="T29" fmla="*/ 28 h 1226"/>
                <a:gd name="T30" fmla="*/ 2380 w 13623"/>
                <a:gd name="T31" fmla="*/ 4 h 1226"/>
                <a:gd name="T32" fmla="*/ 2827 w 13623"/>
                <a:gd name="T33" fmla="*/ 935 h 1226"/>
                <a:gd name="T34" fmla="*/ 3124 w 13623"/>
                <a:gd name="T35" fmla="*/ 682 h 1226"/>
                <a:gd name="T36" fmla="*/ 2863 w 13623"/>
                <a:gd name="T37" fmla="*/ 246 h 1226"/>
                <a:gd name="T38" fmla="*/ 3018 w 13623"/>
                <a:gd name="T39" fmla="*/ 255 h 1226"/>
                <a:gd name="T40" fmla="*/ 3180 w 13623"/>
                <a:gd name="T41" fmla="*/ 586 h 1226"/>
                <a:gd name="T42" fmla="*/ 2868 w 13623"/>
                <a:gd name="T43" fmla="*/ 1022 h 1226"/>
                <a:gd name="T44" fmla="*/ 3993 w 13623"/>
                <a:gd name="T45" fmla="*/ 278 h 1226"/>
                <a:gd name="T46" fmla="*/ 3660 w 13623"/>
                <a:gd name="T47" fmla="*/ 1006 h 1226"/>
                <a:gd name="T48" fmla="*/ 3496 w 13623"/>
                <a:gd name="T49" fmla="*/ 229 h 1226"/>
                <a:gd name="T50" fmla="*/ 4541 w 13623"/>
                <a:gd name="T51" fmla="*/ 621 h 1226"/>
                <a:gd name="T52" fmla="*/ 4678 w 13623"/>
                <a:gd name="T53" fmla="*/ 975 h 1226"/>
                <a:gd name="T54" fmla="*/ 5068 w 13623"/>
                <a:gd name="T55" fmla="*/ 229 h 1226"/>
                <a:gd name="T56" fmla="*/ 5532 w 13623"/>
                <a:gd name="T57" fmla="*/ 813 h 1226"/>
                <a:gd name="T58" fmla="*/ 4957 w 13623"/>
                <a:gd name="T59" fmla="*/ 262 h 1226"/>
                <a:gd name="T60" fmla="*/ 6431 w 13623"/>
                <a:gd name="T61" fmla="*/ 1006 h 1226"/>
                <a:gd name="T62" fmla="*/ 5600 w 13623"/>
                <a:gd name="T63" fmla="*/ 1011 h 1226"/>
                <a:gd name="T64" fmla="*/ 5929 w 13623"/>
                <a:gd name="T65" fmla="*/ 28 h 1226"/>
                <a:gd name="T66" fmla="*/ 6126 w 13623"/>
                <a:gd name="T67" fmla="*/ 4 h 1226"/>
                <a:gd name="T68" fmla="*/ 6570 w 13623"/>
                <a:gd name="T69" fmla="*/ 964 h 1226"/>
                <a:gd name="T70" fmla="*/ 7206 w 13623"/>
                <a:gd name="T71" fmla="*/ 297 h 1226"/>
                <a:gd name="T72" fmla="*/ 7132 w 13623"/>
                <a:gd name="T73" fmla="*/ 961 h 1226"/>
                <a:gd name="T74" fmla="*/ 7961 w 13623"/>
                <a:gd name="T75" fmla="*/ 372 h 1226"/>
                <a:gd name="T76" fmla="*/ 8147 w 13623"/>
                <a:gd name="T77" fmla="*/ 965 h 1226"/>
                <a:gd name="T78" fmla="*/ 7728 w 13623"/>
                <a:gd name="T79" fmla="*/ 278 h 1226"/>
                <a:gd name="T80" fmla="*/ 9042 w 13623"/>
                <a:gd name="T81" fmla="*/ 875 h 1226"/>
                <a:gd name="T82" fmla="*/ 8557 w 13623"/>
                <a:gd name="T83" fmla="*/ 277 h 1226"/>
                <a:gd name="T84" fmla="*/ 9387 w 13623"/>
                <a:gd name="T85" fmla="*/ 959 h 1226"/>
                <a:gd name="T86" fmla="*/ 9237 w 13623"/>
                <a:gd name="T87" fmla="*/ 266 h 1226"/>
                <a:gd name="T88" fmla="*/ 9915 w 13623"/>
                <a:gd name="T89" fmla="*/ 211 h 1226"/>
                <a:gd name="T90" fmla="*/ 10274 w 13623"/>
                <a:gd name="T91" fmla="*/ 885 h 1226"/>
                <a:gd name="T92" fmla="*/ 9546 w 13623"/>
                <a:gd name="T93" fmla="*/ 693 h 1226"/>
                <a:gd name="T94" fmla="*/ 10183 w 13623"/>
                <a:gd name="T95" fmla="*/ 887 h 1226"/>
                <a:gd name="T96" fmla="*/ 9823 w 13623"/>
                <a:gd name="T97" fmla="*/ 277 h 1226"/>
                <a:gd name="T98" fmla="*/ 11042 w 13623"/>
                <a:gd name="T99" fmla="*/ 321 h 1226"/>
                <a:gd name="T100" fmla="*/ 10866 w 13623"/>
                <a:gd name="T101" fmla="*/ 582 h 1226"/>
                <a:gd name="T102" fmla="*/ 10647 w 13623"/>
                <a:gd name="T103" fmla="*/ 490 h 1226"/>
                <a:gd name="T104" fmla="*/ 10539 w 13623"/>
                <a:gd name="T105" fmla="*/ 330 h 1226"/>
                <a:gd name="T106" fmla="*/ 11333 w 13623"/>
                <a:gd name="T107" fmla="*/ 854 h 1226"/>
                <a:gd name="T108" fmla="*/ 11222 w 13623"/>
                <a:gd name="T109" fmla="*/ 301 h 1226"/>
                <a:gd name="T110" fmla="*/ 11865 w 13623"/>
                <a:gd name="T111" fmla="*/ 941 h 1226"/>
                <a:gd name="T112" fmla="*/ 11547 w 13623"/>
                <a:gd name="T113" fmla="*/ 560 h 1226"/>
                <a:gd name="T114" fmla="*/ 11936 w 13623"/>
                <a:gd name="T115" fmla="*/ 235 h 1226"/>
                <a:gd name="T116" fmla="*/ 11612 w 13623"/>
                <a:gd name="T117" fmla="*/ 375 h 1226"/>
                <a:gd name="T118" fmla="*/ 12032 w 13623"/>
                <a:gd name="T119" fmla="*/ 808 h 1226"/>
                <a:gd name="T120" fmla="*/ 12733 w 13623"/>
                <a:gd name="T121" fmla="*/ 225 h 1226"/>
                <a:gd name="T122" fmla="*/ 12522 w 13623"/>
                <a:gd name="T123" fmla="*/ 973 h 1226"/>
                <a:gd name="T124" fmla="*/ 12096 w 13623"/>
                <a:gd name="T125" fmla="*/ 40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23" h="1226">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1" name="Freeform 8"/>
            <p:cNvSpPr>
              <a:spLocks noEditPoints="1"/>
            </p:cNvSpPr>
            <p:nvPr userDrawn="1"/>
          </p:nvSpPr>
          <p:spPr bwMode="auto">
            <a:xfrm>
              <a:off x="3287713" y="3803650"/>
              <a:ext cx="6107112" cy="487363"/>
            </a:xfrm>
            <a:custGeom>
              <a:avLst/>
              <a:gdLst>
                <a:gd name="T0" fmla="*/ 15152 w 15388"/>
                <a:gd name="T1" fmla="*/ 107 h 1226"/>
                <a:gd name="T2" fmla="*/ 14897 w 15388"/>
                <a:gd name="T3" fmla="*/ 62 h 1226"/>
                <a:gd name="T4" fmla="*/ 15297 w 15388"/>
                <a:gd name="T5" fmla="*/ 915 h 1226"/>
                <a:gd name="T6" fmla="*/ 14811 w 15388"/>
                <a:gd name="T7" fmla="*/ 978 h 1226"/>
                <a:gd name="T8" fmla="*/ 301 w 15388"/>
                <a:gd name="T9" fmla="*/ 928 h 1226"/>
                <a:gd name="T10" fmla="*/ 629 w 15388"/>
                <a:gd name="T11" fmla="*/ 263 h 1226"/>
                <a:gd name="T12" fmla="*/ 586 w 15388"/>
                <a:gd name="T13" fmla="*/ 997 h 1226"/>
                <a:gd name="T14" fmla="*/ 103 w 15388"/>
                <a:gd name="T15" fmla="*/ 285 h 1226"/>
                <a:gd name="T16" fmla="*/ 892 w 15388"/>
                <a:gd name="T17" fmla="*/ 231 h 1226"/>
                <a:gd name="T18" fmla="*/ 1676 w 15388"/>
                <a:gd name="T19" fmla="*/ 301 h 1226"/>
                <a:gd name="T20" fmla="*/ 2161 w 15388"/>
                <a:gd name="T21" fmla="*/ 257 h 1226"/>
                <a:gd name="T22" fmla="*/ 1933 w 15388"/>
                <a:gd name="T23" fmla="*/ 958 h 1226"/>
                <a:gd name="T24" fmla="*/ 2205 w 15388"/>
                <a:gd name="T25" fmla="*/ 224 h 1226"/>
                <a:gd name="T26" fmla="*/ 2983 w 15388"/>
                <a:gd name="T27" fmla="*/ 224 h 1226"/>
                <a:gd name="T28" fmla="*/ 3368 w 15388"/>
                <a:gd name="T29" fmla="*/ 272 h 1226"/>
                <a:gd name="T30" fmla="*/ 3402 w 15388"/>
                <a:gd name="T31" fmla="*/ 631 h 1226"/>
                <a:gd name="T32" fmla="*/ 3138 w 15388"/>
                <a:gd name="T33" fmla="*/ 936 h 1226"/>
                <a:gd name="T34" fmla="*/ 4338 w 15388"/>
                <a:gd name="T35" fmla="*/ 331 h 1226"/>
                <a:gd name="T36" fmla="*/ 4248 w 15388"/>
                <a:gd name="T37" fmla="*/ 946 h 1226"/>
                <a:gd name="T38" fmla="*/ 4188 w 15388"/>
                <a:gd name="T39" fmla="*/ 303 h 1226"/>
                <a:gd name="T40" fmla="*/ 3818 w 15388"/>
                <a:gd name="T41" fmla="*/ 961 h 1226"/>
                <a:gd name="T42" fmla="*/ 4703 w 15388"/>
                <a:gd name="T43" fmla="*/ 975 h 1226"/>
                <a:gd name="T44" fmla="*/ 4567 w 15388"/>
                <a:gd name="T45" fmla="*/ 593 h 1226"/>
                <a:gd name="T46" fmla="*/ 4922 w 15388"/>
                <a:gd name="T47" fmla="*/ 235 h 1226"/>
                <a:gd name="T48" fmla="*/ 4593 w 15388"/>
                <a:gd name="T49" fmla="*/ 432 h 1226"/>
                <a:gd name="T50" fmla="*/ 4928 w 15388"/>
                <a:gd name="T51" fmla="*/ 949 h 1226"/>
                <a:gd name="T52" fmla="*/ 5311 w 15388"/>
                <a:gd name="T53" fmla="*/ 272 h 1226"/>
                <a:gd name="T54" fmla="*/ 5190 w 15388"/>
                <a:gd name="T55" fmla="*/ 746 h 1226"/>
                <a:gd name="T56" fmla="*/ 5832 w 15388"/>
                <a:gd name="T57" fmla="*/ 423 h 1226"/>
                <a:gd name="T58" fmla="*/ 5525 w 15388"/>
                <a:gd name="T59" fmla="*/ 285 h 1226"/>
                <a:gd name="T60" fmla="*/ 6777 w 15388"/>
                <a:gd name="T61" fmla="*/ 224 h 1226"/>
                <a:gd name="T62" fmla="*/ 6428 w 15388"/>
                <a:gd name="T63" fmla="*/ 969 h 1226"/>
                <a:gd name="T64" fmla="*/ 7298 w 15388"/>
                <a:gd name="T65" fmla="*/ 337 h 1226"/>
                <a:gd name="T66" fmla="*/ 8031 w 15388"/>
                <a:gd name="T67" fmla="*/ 593 h 1226"/>
                <a:gd name="T68" fmla="*/ 7269 w 15388"/>
                <a:gd name="T69" fmla="*/ 876 h 1226"/>
                <a:gd name="T70" fmla="*/ 7794 w 15388"/>
                <a:gd name="T71" fmla="*/ 927 h 1226"/>
                <a:gd name="T72" fmla="*/ 7477 w 15388"/>
                <a:gd name="T73" fmla="*/ 277 h 1226"/>
                <a:gd name="T74" fmla="*/ 8170 w 15388"/>
                <a:gd name="T75" fmla="*/ 966 h 1226"/>
                <a:gd name="T76" fmla="*/ 8410 w 15388"/>
                <a:gd name="T77" fmla="*/ 272 h 1226"/>
                <a:gd name="T78" fmla="*/ 8438 w 15388"/>
                <a:gd name="T79" fmla="*/ 632 h 1226"/>
                <a:gd name="T80" fmla="*/ 9021 w 15388"/>
                <a:gd name="T81" fmla="*/ 1220 h 1226"/>
                <a:gd name="T82" fmla="*/ 9001 w 15388"/>
                <a:gd name="T83" fmla="*/ 260 h 1226"/>
                <a:gd name="T84" fmla="*/ 9841 w 15388"/>
                <a:gd name="T85" fmla="*/ 589 h 1226"/>
                <a:gd name="T86" fmla="*/ 9659 w 15388"/>
                <a:gd name="T87" fmla="*/ 629 h 1226"/>
                <a:gd name="T88" fmla="*/ 10325 w 15388"/>
                <a:gd name="T89" fmla="*/ 271 h 1226"/>
                <a:gd name="T90" fmla="*/ 10623 w 15388"/>
                <a:gd name="T91" fmla="*/ 795 h 1226"/>
                <a:gd name="T92" fmla="*/ 11531 w 15388"/>
                <a:gd name="T93" fmla="*/ 1005 h 1226"/>
                <a:gd name="T94" fmla="*/ 11063 w 15388"/>
                <a:gd name="T95" fmla="*/ 701 h 1226"/>
                <a:gd name="T96" fmla="*/ 11132 w 15388"/>
                <a:gd name="T97" fmla="*/ 107 h 1226"/>
                <a:gd name="T98" fmla="*/ 11422 w 15388"/>
                <a:gd name="T99" fmla="*/ 62 h 1226"/>
                <a:gd name="T100" fmla="*/ 12115 w 15388"/>
                <a:gd name="T101" fmla="*/ 890 h 1226"/>
                <a:gd name="T102" fmla="*/ 11710 w 15388"/>
                <a:gd name="T103" fmla="*/ 444 h 1226"/>
                <a:gd name="T104" fmla="*/ 12127 w 15388"/>
                <a:gd name="T105" fmla="*/ 314 h 1226"/>
                <a:gd name="T106" fmla="*/ 11996 w 15388"/>
                <a:gd name="T107" fmla="*/ 553 h 1226"/>
                <a:gd name="T108" fmla="*/ 11852 w 15388"/>
                <a:gd name="T109" fmla="*/ 1024 h 1226"/>
                <a:gd name="T110" fmla="*/ 12917 w 15388"/>
                <a:gd name="T111" fmla="*/ 302 h 1226"/>
                <a:gd name="T112" fmla="*/ 12364 w 15388"/>
                <a:gd name="T113" fmla="*/ 969 h 1226"/>
                <a:gd name="T114" fmla="*/ 12515 w 15388"/>
                <a:gd name="T115" fmla="*/ 282 h 1226"/>
                <a:gd name="T116" fmla="*/ 13648 w 15388"/>
                <a:gd name="T117" fmla="*/ 475 h 1226"/>
                <a:gd name="T118" fmla="*/ 13423 w 15388"/>
                <a:gd name="T119" fmla="*/ 679 h 1226"/>
                <a:gd name="T120" fmla="*/ 14304 w 15388"/>
                <a:gd name="T121" fmla="*/ 957 h 1226"/>
                <a:gd name="T122" fmla="*/ 13970 w 15388"/>
                <a:gd name="T123" fmla="*/ 330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88" h="1226">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23" name="Group 22">
            <a:extLst>
              <a:ext uri="{C183D7F6-B498-43B3-948B-1728B52AA6E4}">
                <adec:decorative xmlns:adec="http://schemas.microsoft.com/office/drawing/2017/decorative" val="1"/>
              </a:ext>
            </a:extLst>
          </p:cNvPr>
          <p:cNvGrpSpPr/>
          <p:nvPr userDrawn="1"/>
        </p:nvGrpSpPr>
        <p:grpSpPr>
          <a:xfrm>
            <a:off x="0" y="6669360"/>
            <a:ext cx="12192000" cy="188639"/>
            <a:chOff x="2207568" y="692696"/>
            <a:chExt cx="2304256" cy="576064"/>
          </a:xfrm>
        </p:grpSpPr>
        <p:sp>
          <p:nvSpPr>
            <p:cNvPr id="24" name="Rectangle 23"/>
            <p:cNvSpPr/>
            <p:nvPr userDrawn="1"/>
          </p:nvSpPr>
          <p:spPr>
            <a:xfrm>
              <a:off x="2783632" y="692696"/>
              <a:ext cx="576064"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5" name="Rectangle 24"/>
            <p:cNvSpPr/>
            <p:nvPr userDrawn="1"/>
          </p:nvSpPr>
          <p:spPr>
            <a:xfrm>
              <a:off x="3359696" y="692696"/>
              <a:ext cx="576064" cy="5760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6" name="Rectangle 25"/>
            <p:cNvSpPr/>
            <p:nvPr userDrawn="1"/>
          </p:nvSpPr>
          <p:spPr>
            <a:xfrm>
              <a:off x="3935760" y="692696"/>
              <a:ext cx="576064" cy="5760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7" name="Rectangle 26"/>
            <p:cNvSpPr/>
            <p:nvPr userDrawn="1"/>
          </p:nvSpPr>
          <p:spPr>
            <a:xfrm>
              <a:off x="2207568" y="692696"/>
              <a:ext cx="576064" cy="5760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grpSp>
      <p:sp>
        <p:nvSpPr>
          <p:cNvPr id="28" name="Title 1">
            <a:extLst>
              <a:ext uri="{FF2B5EF4-FFF2-40B4-BE49-F238E27FC236}">
                <a16:creationId xmlns:a16="http://schemas.microsoft.com/office/drawing/2014/main" id="{95A08C59-4BC5-4041-B47F-FB7DDB3CCC22}"/>
              </a:ext>
            </a:extLst>
          </p:cNvPr>
          <p:cNvSpPr>
            <a:spLocks noGrp="1"/>
          </p:cNvSpPr>
          <p:nvPr>
            <p:ph type="ctrTitle"/>
          </p:nvPr>
        </p:nvSpPr>
        <p:spPr>
          <a:xfrm>
            <a:off x="479425" y="2636912"/>
            <a:ext cx="11233150" cy="2016224"/>
          </a:xfrm>
        </p:spPr>
        <p:txBody>
          <a:bodyPr anchor="ctr" anchorCtr="0"/>
          <a:lstStyle>
            <a:lvl1pPr algn="ctr">
              <a:defRPr sz="4000">
                <a:solidFill>
                  <a:schemeClr val="bg1"/>
                </a:solidFill>
              </a:defRPr>
            </a:lvl1pPr>
          </a:lstStyle>
          <a:p>
            <a:r>
              <a:rPr lang="en-US"/>
              <a:t>Click to edit Master title style</a:t>
            </a:r>
            <a:endParaRPr lang="fi-FI" dirty="0"/>
          </a:p>
        </p:txBody>
      </p:sp>
      <p:sp>
        <p:nvSpPr>
          <p:cNvPr id="29"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479425" y="4941168"/>
            <a:ext cx="11233150" cy="576064"/>
          </a:xfrm>
        </p:spPr>
        <p:txBody>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spTree>
    <p:extLst>
      <p:ext uri="{BB962C8B-B14F-4D97-AF65-F5344CB8AC3E}">
        <p14:creationId xmlns:p14="http://schemas.microsoft.com/office/powerpoint/2010/main" val="13473633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ext and Picture Nega">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669088"/>
          </a:xfrm>
          <a:custGeom>
            <a:avLst/>
            <a:gdLst/>
            <a:ahLst/>
            <a:cxnLst/>
            <a:rect l="l" t="t" r="r" b="b"/>
            <a:pathLst>
              <a:path w="12192000" h="6669088">
                <a:moveTo>
                  <a:pt x="0" y="0"/>
                </a:moveTo>
                <a:lnTo>
                  <a:pt x="479376" y="0"/>
                </a:lnTo>
                <a:lnTo>
                  <a:pt x="479376" y="1268760"/>
                </a:lnTo>
                <a:lnTo>
                  <a:pt x="1055344" y="1268760"/>
                </a:lnTo>
                <a:lnTo>
                  <a:pt x="1055344" y="0"/>
                </a:lnTo>
                <a:lnTo>
                  <a:pt x="12192000" y="0"/>
                </a:lnTo>
                <a:lnTo>
                  <a:pt x="12192000" y="6669088"/>
                </a:lnTo>
                <a:lnTo>
                  <a:pt x="0" y="6669088"/>
                </a:lnTo>
                <a:close/>
              </a:path>
            </a:pathLst>
          </a:custGeom>
          <a:solidFill>
            <a:schemeClr val="bg2"/>
          </a:solidFill>
          <a:ln>
            <a:noFill/>
          </a:ln>
        </p:spPr>
        <p:style>
          <a:lnRef idx="2">
            <a:schemeClr val="accent1"/>
          </a:lnRef>
          <a:fillRef idx="1">
            <a:schemeClr val="lt1"/>
          </a:fillRef>
          <a:effectRef idx="0">
            <a:schemeClr val="accent1"/>
          </a:effectRef>
          <a:fontRef idx="none"/>
        </p:style>
        <p:txBody>
          <a:bodyPr/>
          <a:lstStyle>
            <a:lvl1pPr marL="0" indent="0" algn="r">
              <a:buFontTx/>
              <a:buNone/>
              <a:defRPr sz="1000">
                <a:latin typeface="+mn-lt"/>
              </a:defRPr>
            </a:lvl1pPr>
          </a:lstStyle>
          <a:p>
            <a:r>
              <a:rPr lang="en-US"/>
              <a:t>Click icon to add picture</a:t>
            </a:r>
            <a:endParaRPr lang="fi-FI"/>
          </a:p>
        </p:txBody>
      </p:sp>
      <p:sp>
        <p:nvSpPr>
          <p:cNvPr id="3" name="Date Placeholder 2">
            <a:extLst>
              <a:ext uri="{FF2B5EF4-FFF2-40B4-BE49-F238E27FC236}">
                <a16:creationId xmlns:a16="http://schemas.microsoft.com/office/drawing/2014/main" id="{56A0913E-09E8-4F19-9E92-DC463A772A1D}"/>
              </a:ext>
            </a:extLst>
          </p:cNvPr>
          <p:cNvSpPr>
            <a:spLocks noGrp="1"/>
          </p:cNvSpPr>
          <p:nvPr>
            <p:ph type="dt" sz="half" idx="10"/>
          </p:nvPr>
        </p:nvSpPr>
        <p:spPr/>
        <p:txBody>
          <a:bodyPr/>
          <a:lstStyle>
            <a:lvl1pPr>
              <a:defRPr>
                <a:solidFill>
                  <a:schemeClr val="bg1"/>
                </a:solidFill>
              </a:defRPr>
            </a:lvl1pPr>
          </a:lstStyle>
          <a:p>
            <a:fld id="{5003B9F0-AC92-4F95-88F1-368CC87E5C5E}" type="datetime1">
              <a:rPr lang="fi-FI" smtClean="0"/>
              <a:t>2.5.2023</a:t>
            </a:fld>
            <a:endParaRPr lang="fi-FI"/>
          </a:p>
        </p:txBody>
      </p:sp>
      <p:sp>
        <p:nvSpPr>
          <p:cNvPr id="4" name="Footer Placeholder 3">
            <a:extLst>
              <a:ext uri="{FF2B5EF4-FFF2-40B4-BE49-F238E27FC236}">
                <a16:creationId xmlns:a16="http://schemas.microsoft.com/office/drawing/2014/main" id="{244C6687-22A2-4DBC-A00E-1B87A3B9359F}"/>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5" name="Slide Number Placeholder 4">
            <a:extLst>
              <a:ext uri="{FF2B5EF4-FFF2-40B4-BE49-F238E27FC236}">
                <a16:creationId xmlns:a16="http://schemas.microsoft.com/office/drawing/2014/main" id="{4A3AC3D7-F99C-42CD-98EE-4CA07AAE5D33}"/>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
        <p:nvSpPr>
          <p:cNvPr id="8" name="Title 1">
            <a:extLst>
              <a:ext uri="{FF2B5EF4-FFF2-40B4-BE49-F238E27FC236}">
                <a16:creationId xmlns:a16="http://schemas.microsoft.com/office/drawing/2014/main" id="{95A08C59-4BC5-4041-B47F-FB7DDB3CCC22}"/>
              </a:ext>
            </a:extLst>
          </p:cNvPr>
          <p:cNvSpPr>
            <a:spLocks noGrp="1"/>
          </p:cNvSpPr>
          <p:nvPr>
            <p:ph type="ctrTitle"/>
          </p:nvPr>
        </p:nvSpPr>
        <p:spPr>
          <a:xfrm>
            <a:off x="479425" y="2349451"/>
            <a:ext cx="11233150" cy="2016224"/>
          </a:xfrm>
        </p:spPr>
        <p:txBody>
          <a:bodyPr anchor="ctr" anchorCtr="0"/>
          <a:lstStyle>
            <a:lvl1pPr algn="ctr">
              <a:defRPr sz="4000">
                <a:solidFill>
                  <a:schemeClr val="bg1"/>
                </a:solidFill>
              </a:defRPr>
            </a:lvl1pPr>
          </a:lstStyle>
          <a:p>
            <a:r>
              <a:rPr lang="en-US"/>
              <a:t>Click to edit Master title style</a:t>
            </a:r>
            <a:endParaRPr lang="fi-FI" dirty="0"/>
          </a:p>
        </p:txBody>
      </p:sp>
      <p:sp>
        <p:nvSpPr>
          <p:cNvPr id="9" name="Rectangle 8"/>
          <p:cNvSpPr/>
          <p:nvPr userDrawn="1"/>
        </p:nvSpPr>
        <p:spPr>
          <a:xfrm>
            <a:off x="0" y="6669360"/>
            <a:ext cx="12192000" cy="1886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 name="Group 9">
            <a:extLst>
              <a:ext uri="{C183D7F6-B498-43B3-948B-1728B52AA6E4}">
                <adec:decorative xmlns:adec="http://schemas.microsoft.com/office/drawing/2017/decorative" val="1"/>
              </a:ext>
            </a:extLst>
          </p:cNvPr>
          <p:cNvGrpSpPr/>
          <p:nvPr userDrawn="1"/>
        </p:nvGrpSpPr>
        <p:grpSpPr>
          <a:xfrm>
            <a:off x="479376" y="0"/>
            <a:ext cx="575968" cy="1268760"/>
            <a:chOff x="5372826" y="1844824"/>
            <a:chExt cx="1457091" cy="3209730"/>
          </a:xfrm>
        </p:grpSpPr>
        <p:sp>
          <p:nvSpPr>
            <p:cNvPr id="11" name="Rectangle 10"/>
            <p:cNvSpPr/>
            <p:nvPr userDrawn="1"/>
          </p:nvSpPr>
          <p:spPr>
            <a:xfrm>
              <a:off x="5372826" y="1844824"/>
              <a:ext cx="1457091" cy="3209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2" name="Freeform 6"/>
            <p:cNvSpPr>
              <a:spLocks noChangeAspect="1" noEditPoints="1"/>
            </p:cNvSpPr>
            <p:nvPr userDrawn="1"/>
          </p:nvSpPr>
          <p:spPr bwMode="auto">
            <a:xfrm>
              <a:off x="5760666" y="3050717"/>
              <a:ext cx="681408" cy="1548248"/>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40458338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38093-ADEF-4186-B183-F189E8EE4012}"/>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56A0913E-09E8-4F19-9E92-DC463A772A1D}"/>
              </a:ext>
            </a:extLst>
          </p:cNvPr>
          <p:cNvSpPr>
            <a:spLocks noGrp="1"/>
          </p:cNvSpPr>
          <p:nvPr>
            <p:ph type="dt" sz="half" idx="10"/>
          </p:nvPr>
        </p:nvSpPr>
        <p:spPr/>
        <p:txBody>
          <a:bodyPr/>
          <a:lstStyle/>
          <a:p>
            <a:fld id="{96635665-A412-4858-82BF-B092FC41CFF7}" type="datetime1">
              <a:rPr lang="fi-FI" smtClean="0"/>
              <a:t>2.5.2023</a:t>
            </a:fld>
            <a:endParaRPr lang="fi-FI"/>
          </a:p>
        </p:txBody>
      </p:sp>
      <p:sp>
        <p:nvSpPr>
          <p:cNvPr id="4" name="Footer Placeholder 3">
            <a:extLst>
              <a:ext uri="{FF2B5EF4-FFF2-40B4-BE49-F238E27FC236}">
                <a16:creationId xmlns:a16="http://schemas.microsoft.com/office/drawing/2014/main" id="{244C6687-22A2-4DBC-A00E-1B87A3B9359F}"/>
              </a:ext>
            </a:extLst>
          </p:cNvPr>
          <p:cNvSpPr>
            <a:spLocks noGrp="1"/>
          </p:cNvSpPr>
          <p:nvPr>
            <p:ph type="ftr" sz="quarter" idx="11"/>
          </p:nvPr>
        </p:nvSpPr>
        <p:spPr/>
        <p:txBody>
          <a:bodyPr/>
          <a:lstStyle/>
          <a:p>
            <a:r>
              <a:rPr lang="fi-FI"/>
              <a:t>JYU Since 1863.</a:t>
            </a:r>
          </a:p>
        </p:txBody>
      </p:sp>
      <p:sp>
        <p:nvSpPr>
          <p:cNvPr id="5" name="Slide Number Placeholder 4">
            <a:extLst>
              <a:ext uri="{FF2B5EF4-FFF2-40B4-BE49-F238E27FC236}">
                <a16:creationId xmlns:a16="http://schemas.microsoft.com/office/drawing/2014/main" id="{4A3AC3D7-F99C-42CD-98EE-4CA07AAE5D33}"/>
              </a:ext>
            </a:extLst>
          </p:cNvPr>
          <p:cNvSpPr>
            <a:spLocks noGrp="1"/>
          </p:cNvSpPr>
          <p:nvPr>
            <p:ph type="sldNum" sz="quarter" idx="12"/>
          </p:nvPr>
        </p:nvSpPr>
        <p:spPr/>
        <p:txBody>
          <a:bodyPr/>
          <a:lstStyle/>
          <a:p>
            <a:fld id="{9E548902-A2E1-4711-A467-290FB9FE5D63}" type="slidenum">
              <a:rPr lang="fi-FI" smtClean="0"/>
              <a:t>‹#›</a:t>
            </a:fld>
            <a:endParaRPr lang="fi-FI"/>
          </a:p>
        </p:txBody>
      </p:sp>
    </p:spTree>
    <p:extLst>
      <p:ext uri="{BB962C8B-B14F-4D97-AF65-F5344CB8AC3E}">
        <p14:creationId xmlns:p14="http://schemas.microsoft.com/office/powerpoint/2010/main" val="32063100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38593A-C820-4A34-9EAE-F8CCFF148DE6}"/>
              </a:ext>
            </a:extLst>
          </p:cNvPr>
          <p:cNvSpPr>
            <a:spLocks noGrp="1"/>
          </p:cNvSpPr>
          <p:nvPr>
            <p:ph type="dt" sz="half" idx="10"/>
          </p:nvPr>
        </p:nvSpPr>
        <p:spPr/>
        <p:txBody>
          <a:bodyPr/>
          <a:lstStyle/>
          <a:p>
            <a:fld id="{5F15990C-8331-4DA1-97FF-1E3F516B1243}" type="datetime1">
              <a:rPr lang="fi-FI" smtClean="0"/>
              <a:t>2.5.2023</a:t>
            </a:fld>
            <a:endParaRPr lang="fi-FI"/>
          </a:p>
        </p:txBody>
      </p:sp>
      <p:sp>
        <p:nvSpPr>
          <p:cNvPr id="3" name="Footer Placeholder 2">
            <a:extLst>
              <a:ext uri="{FF2B5EF4-FFF2-40B4-BE49-F238E27FC236}">
                <a16:creationId xmlns:a16="http://schemas.microsoft.com/office/drawing/2014/main" id="{111DFA8A-0AA3-4E60-BBEB-723BA2C12DBE}"/>
              </a:ext>
            </a:extLst>
          </p:cNvPr>
          <p:cNvSpPr>
            <a:spLocks noGrp="1"/>
          </p:cNvSpPr>
          <p:nvPr>
            <p:ph type="ftr" sz="quarter" idx="11"/>
          </p:nvPr>
        </p:nvSpPr>
        <p:spPr/>
        <p:txBody>
          <a:bodyPr/>
          <a:lstStyle/>
          <a:p>
            <a:r>
              <a:rPr lang="fi-FI"/>
              <a:t>JYU Since 1863.</a:t>
            </a:r>
          </a:p>
        </p:txBody>
      </p:sp>
      <p:sp>
        <p:nvSpPr>
          <p:cNvPr id="4" name="Slide Number Placeholder 3">
            <a:extLst>
              <a:ext uri="{FF2B5EF4-FFF2-40B4-BE49-F238E27FC236}">
                <a16:creationId xmlns:a16="http://schemas.microsoft.com/office/drawing/2014/main" id="{67D6416C-56EF-4445-825D-B445F3518D86}"/>
              </a:ext>
            </a:extLst>
          </p:cNvPr>
          <p:cNvSpPr>
            <a:spLocks noGrp="1"/>
          </p:cNvSpPr>
          <p:nvPr>
            <p:ph type="sldNum" sz="quarter" idx="12"/>
          </p:nvPr>
        </p:nvSpPr>
        <p:spPr/>
        <p:txBody>
          <a:bodyPr/>
          <a:lstStyle/>
          <a:p>
            <a:fld id="{9E548902-A2E1-4711-A467-290FB9FE5D63}" type="slidenum">
              <a:rPr lang="fi-FI" smtClean="0"/>
              <a:t>‹#›</a:t>
            </a:fld>
            <a:endParaRPr lang="fi-FI"/>
          </a:p>
        </p:txBody>
      </p:sp>
    </p:spTree>
    <p:extLst>
      <p:ext uri="{BB962C8B-B14F-4D97-AF65-F5344CB8AC3E}">
        <p14:creationId xmlns:p14="http://schemas.microsoft.com/office/powerpoint/2010/main" val="40310715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Logo Blue">
    <p:bg>
      <p:bgPr>
        <a:solidFill>
          <a:schemeClr val="accent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38593A-C820-4A34-9EAE-F8CCFF148DE6}"/>
              </a:ext>
            </a:extLst>
          </p:cNvPr>
          <p:cNvSpPr>
            <a:spLocks noGrp="1"/>
          </p:cNvSpPr>
          <p:nvPr>
            <p:ph type="dt" sz="half" idx="10"/>
          </p:nvPr>
        </p:nvSpPr>
        <p:spPr/>
        <p:txBody>
          <a:bodyPr/>
          <a:lstStyle>
            <a:lvl1pPr>
              <a:defRPr>
                <a:noFill/>
              </a:defRPr>
            </a:lvl1pPr>
          </a:lstStyle>
          <a:p>
            <a:fld id="{231D3040-EC68-41B6-B426-75D972819FB0}" type="datetime1">
              <a:rPr lang="fi-FI" smtClean="0"/>
              <a:t>2.5.2023</a:t>
            </a:fld>
            <a:endParaRPr lang="fi-FI"/>
          </a:p>
        </p:txBody>
      </p:sp>
      <p:sp>
        <p:nvSpPr>
          <p:cNvPr id="3" name="Footer Placeholder 2">
            <a:extLst>
              <a:ext uri="{FF2B5EF4-FFF2-40B4-BE49-F238E27FC236}">
                <a16:creationId xmlns:a16="http://schemas.microsoft.com/office/drawing/2014/main" id="{111DFA8A-0AA3-4E60-BBEB-723BA2C12DBE}"/>
              </a:ext>
            </a:extLst>
          </p:cNvPr>
          <p:cNvSpPr>
            <a:spLocks noGrp="1"/>
          </p:cNvSpPr>
          <p:nvPr>
            <p:ph type="ftr" sz="quarter" idx="11"/>
          </p:nvPr>
        </p:nvSpPr>
        <p:spPr/>
        <p:txBody>
          <a:bodyPr/>
          <a:lstStyle>
            <a:lvl1pPr>
              <a:defRPr>
                <a:noFill/>
              </a:defRPr>
            </a:lvl1pPr>
          </a:lstStyle>
          <a:p>
            <a:r>
              <a:rPr lang="fi-FI"/>
              <a:t>JYU Since 1863.</a:t>
            </a:r>
          </a:p>
        </p:txBody>
      </p:sp>
      <p:sp>
        <p:nvSpPr>
          <p:cNvPr id="4" name="Slide Number Placeholder 3">
            <a:extLst>
              <a:ext uri="{FF2B5EF4-FFF2-40B4-BE49-F238E27FC236}">
                <a16:creationId xmlns:a16="http://schemas.microsoft.com/office/drawing/2014/main" id="{67D6416C-56EF-4445-825D-B445F3518D86}"/>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10" name="Group 9">
            <a:extLst>
              <a:ext uri="{C183D7F6-B498-43B3-948B-1728B52AA6E4}">
                <adec:decorative xmlns:adec="http://schemas.microsoft.com/office/drawing/2017/decorative" val="1"/>
              </a:ext>
            </a:extLst>
          </p:cNvPr>
          <p:cNvGrpSpPr>
            <a:grpSpLocks noChangeAspect="1"/>
          </p:cNvGrpSpPr>
          <p:nvPr userDrawn="1"/>
        </p:nvGrpSpPr>
        <p:grpSpPr>
          <a:xfrm>
            <a:off x="4368000" y="1916832"/>
            <a:ext cx="3456000" cy="2239841"/>
            <a:chOff x="4527550" y="2341563"/>
            <a:chExt cx="3135313" cy="2032001"/>
          </a:xfrm>
        </p:grpSpPr>
        <p:sp>
          <p:nvSpPr>
            <p:cNvPr id="7" name="Freeform 6"/>
            <p:cNvSpPr>
              <a:spLocks noEditPoints="1"/>
            </p:cNvSpPr>
            <p:nvPr userDrawn="1"/>
          </p:nvSpPr>
          <p:spPr bwMode="auto">
            <a:xfrm>
              <a:off x="5768975" y="2341563"/>
              <a:ext cx="644525" cy="1463675"/>
            </a:xfrm>
            <a:custGeom>
              <a:avLst/>
              <a:gdLst>
                <a:gd name="T0" fmla="*/ 1546 w 2436"/>
                <a:gd name="T1" fmla="*/ 407 h 5531"/>
                <a:gd name="T2" fmla="*/ 1598 w 2436"/>
                <a:gd name="T3" fmla="*/ 630 h 5531"/>
                <a:gd name="T4" fmla="*/ 1568 w 2436"/>
                <a:gd name="T5" fmla="*/ 815 h 5531"/>
                <a:gd name="T6" fmla="*/ 1415 w 2436"/>
                <a:gd name="T7" fmla="*/ 1055 h 5531"/>
                <a:gd name="T8" fmla="*/ 1005 w 2436"/>
                <a:gd name="T9" fmla="*/ 1539 h 5531"/>
                <a:gd name="T10" fmla="*/ 830 w 2436"/>
                <a:gd name="T11" fmla="*/ 1777 h 5531"/>
                <a:gd name="T12" fmla="*/ 792 w 2436"/>
                <a:gd name="T13" fmla="*/ 1957 h 5531"/>
                <a:gd name="T14" fmla="*/ 831 w 2436"/>
                <a:gd name="T15" fmla="*/ 2231 h 5531"/>
                <a:gd name="T16" fmla="*/ 579 w 2436"/>
                <a:gd name="T17" fmla="*/ 1907 h 5531"/>
                <a:gd name="T18" fmla="*/ 594 w 2436"/>
                <a:gd name="T19" fmla="*/ 1644 h 5531"/>
                <a:gd name="T20" fmla="*/ 740 w 2436"/>
                <a:gd name="T21" fmla="*/ 1385 h 5531"/>
                <a:gd name="T22" fmla="*/ 1262 w 2436"/>
                <a:gd name="T23" fmla="*/ 750 h 5531"/>
                <a:gd name="T24" fmla="*/ 1377 w 2436"/>
                <a:gd name="T25" fmla="*/ 553 h 5531"/>
                <a:gd name="T26" fmla="*/ 1360 w 2436"/>
                <a:gd name="T27" fmla="*/ 427 h 5531"/>
                <a:gd name="T28" fmla="*/ 934 w 2436"/>
                <a:gd name="T29" fmla="*/ 2354 h 5531"/>
                <a:gd name="T30" fmla="*/ 875 w 2436"/>
                <a:gd name="T31" fmla="*/ 2047 h 5531"/>
                <a:gd name="T32" fmla="*/ 914 w 2436"/>
                <a:gd name="T33" fmla="*/ 1844 h 5531"/>
                <a:gd name="T34" fmla="*/ 1089 w 2436"/>
                <a:gd name="T35" fmla="*/ 1610 h 5531"/>
                <a:gd name="T36" fmla="*/ 1560 w 2436"/>
                <a:gd name="T37" fmla="*/ 1133 h 5531"/>
                <a:gd name="T38" fmla="*/ 1670 w 2436"/>
                <a:gd name="T39" fmla="*/ 962 h 5531"/>
                <a:gd name="T40" fmla="*/ 1677 w 2436"/>
                <a:gd name="T41" fmla="*/ 819 h 5531"/>
                <a:gd name="T42" fmla="*/ 1824 w 2436"/>
                <a:gd name="T43" fmla="*/ 727 h 5531"/>
                <a:gd name="T44" fmla="*/ 1907 w 2436"/>
                <a:gd name="T45" fmla="*/ 924 h 5531"/>
                <a:gd name="T46" fmla="*/ 1907 w 2436"/>
                <a:gd name="T47" fmla="*/ 1105 h 5531"/>
                <a:gd name="T48" fmla="*/ 1754 w 2436"/>
                <a:gd name="T49" fmla="*/ 1350 h 5531"/>
                <a:gd name="T50" fmla="*/ 1205 w 2436"/>
                <a:gd name="T51" fmla="*/ 1940 h 5531"/>
                <a:gd name="T52" fmla="*/ 1166 w 2436"/>
                <a:gd name="T53" fmla="*/ 2051 h 5531"/>
                <a:gd name="T54" fmla="*/ 1199 w 2436"/>
                <a:gd name="T55" fmla="*/ 2265 h 5531"/>
                <a:gd name="T56" fmla="*/ 1300 w 2436"/>
                <a:gd name="T57" fmla="*/ 2288 h 5531"/>
                <a:gd name="T58" fmla="*/ 1274 w 2436"/>
                <a:gd name="T59" fmla="*/ 2046 h 5531"/>
                <a:gd name="T60" fmla="*/ 1425 w 2436"/>
                <a:gd name="T61" fmla="*/ 1856 h 5531"/>
                <a:gd name="T62" fmla="*/ 1809 w 2436"/>
                <a:gd name="T63" fmla="*/ 1537 h 5531"/>
                <a:gd name="T64" fmla="*/ 1842 w 2436"/>
                <a:gd name="T65" fmla="*/ 1423 h 5531"/>
                <a:gd name="T66" fmla="*/ 1983 w 2436"/>
                <a:gd name="T67" fmla="*/ 1317 h 5531"/>
                <a:gd name="T68" fmla="*/ 2040 w 2436"/>
                <a:gd name="T69" fmla="*/ 1512 h 5531"/>
                <a:gd name="T70" fmla="*/ 2003 w 2436"/>
                <a:gd name="T71" fmla="*/ 1689 h 5531"/>
                <a:gd name="T72" fmla="*/ 1728 w 2436"/>
                <a:gd name="T73" fmla="*/ 1953 h 5531"/>
                <a:gd name="T74" fmla="*/ 1536 w 2436"/>
                <a:gd name="T75" fmla="*/ 2151 h 5531"/>
                <a:gd name="T76" fmla="*/ 1601 w 2436"/>
                <a:gd name="T77" fmla="*/ 2459 h 5531"/>
                <a:gd name="T78" fmla="*/ 423 w 2436"/>
                <a:gd name="T79" fmla="*/ 1609 h 5531"/>
                <a:gd name="T80" fmla="*/ 401 w 2436"/>
                <a:gd name="T81" fmla="*/ 1358 h 5531"/>
                <a:gd name="T82" fmla="*/ 491 w 2436"/>
                <a:gd name="T83" fmla="*/ 1097 h 5531"/>
                <a:gd name="T84" fmla="*/ 899 w 2436"/>
                <a:gd name="T85" fmla="*/ 506 h 5531"/>
                <a:gd name="T86" fmla="*/ 1043 w 2436"/>
                <a:gd name="T87" fmla="*/ 248 h 5531"/>
                <a:gd name="T88" fmla="*/ 1066 w 2436"/>
                <a:gd name="T89" fmla="*/ 53 h 5531"/>
                <a:gd name="T90" fmla="*/ 1233 w 2436"/>
                <a:gd name="T91" fmla="*/ 151 h 5531"/>
                <a:gd name="T92" fmla="*/ 1262 w 2436"/>
                <a:gd name="T93" fmla="*/ 339 h 5531"/>
                <a:gd name="T94" fmla="*/ 1215 w 2436"/>
                <a:gd name="T95" fmla="*/ 523 h 5531"/>
                <a:gd name="T96" fmla="*/ 993 w 2436"/>
                <a:gd name="T97" fmla="*/ 855 h 5531"/>
                <a:gd name="T98" fmla="*/ 624 w 2436"/>
                <a:gd name="T99" fmla="*/ 1359 h 5531"/>
                <a:gd name="T100" fmla="*/ 525 w 2436"/>
                <a:gd name="T101" fmla="*/ 1581 h 5531"/>
                <a:gd name="T102" fmla="*/ 1430 w 2436"/>
                <a:gd name="T103" fmla="*/ 5531 h 5531"/>
                <a:gd name="T104" fmla="*/ 1148 w 2436"/>
                <a:gd name="T105" fmla="*/ 3342 h 5531"/>
                <a:gd name="T106" fmla="*/ 1395 w 2436"/>
                <a:gd name="T107" fmla="*/ 3320 h 5531"/>
                <a:gd name="T108" fmla="*/ 1066 w 2436"/>
                <a:gd name="T109" fmla="*/ 3199 h 5531"/>
                <a:gd name="T110" fmla="*/ 714 w 2436"/>
                <a:gd name="T111" fmla="*/ 3113 h 5531"/>
                <a:gd name="T112" fmla="*/ 357 w 2436"/>
                <a:gd name="T113" fmla="*/ 2913 h 5531"/>
                <a:gd name="T114" fmla="*/ 124 w 2436"/>
                <a:gd name="T115" fmla="*/ 2699 h 5531"/>
                <a:gd name="T116" fmla="*/ 2436 w 2436"/>
                <a:gd name="T117" fmla="*/ 2535 h 5531"/>
                <a:gd name="T118" fmla="*/ 2204 w 2436"/>
                <a:gd name="T119" fmla="*/ 2822 h 5531"/>
                <a:gd name="T120" fmla="*/ 1917 w 2436"/>
                <a:gd name="T121" fmla="*/ 3031 h 5531"/>
                <a:gd name="T122" fmla="*/ 1629 w 2436"/>
                <a:gd name="T123" fmla="*/ 3150 h 5531"/>
                <a:gd name="T124" fmla="*/ 1289 w 2436"/>
                <a:gd name="T125" fmla="*/ 3205 h 5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6" h="5531">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8" name="Freeform 7"/>
            <p:cNvSpPr>
              <a:spLocks noEditPoints="1"/>
            </p:cNvSpPr>
            <p:nvPr userDrawn="1"/>
          </p:nvSpPr>
          <p:spPr bwMode="auto">
            <a:xfrm>
              <a:off x="4694238" y="3829051"/>
              <a:ext cx="2776538" cy="250825"/>
            </a:xfrm>
            <a:custGeom>
              <a:avLst/>
              <a:gdLst>
                <a:gd name="T0" fmla="*/ 10362 w 10493"/>
                <a:gd name="T1" fmla="*/ 658 h 945"/>
                <a:gd name="T2" fmla="*/ 10028 w 10493"/>
                <a:gd name="T3" fmla="*/ 233 h 945"/>
                <a:gd name="T4" fmla="*/ 10067 w 10493"/>
                <a:gd name="T5" fmla="*/ 176 h 945"/>
                <a:gd name="T6" fmla="*/ 10451 w 10493"/>
                <a:gd name="T7" fmla="*/ 629 h 945"/>
                <a:gd name="T8" fmla="*/ 9848 w 10493"/>
                <a:gd name="T9" fmla="*/ 482 h 945"/>
                <a:gd name="T10" fmla="*/ 34 w 10493"/>
                <a:gd name="T11" fmla="*/ 944 h 945"/>
                <a:gd name="T12" fmla="*/ 90 w 10493"/>
                <a:gd name="T13" fmla="*/ 206 h 945"/>
                <a:gd name="T14" fmla="*/ 840 w 10493"/>
                <a:gd name="T15" fmla="*/ 218 h 945"/>
                <a:gd name="T16" fmla="*/ 544 w 10493"/>
                <a:gd name="T17" fmla="*/ 744 h 945"/>
                <a:gd name="T18" fmla="*/ 893 w 10493"/>
                <a:gd name="T19" fmla="*/ 177 h 945"/>
                <a:gd name="T20" fmla="*/ 1495 w 10493"/>
                <a:gd name="T21" fmla="*/ 173 h 945"/>
                <a:gd name="T22" fmla="*/ 1765 w 10493"/>
                <a:gd name="T23" fmla="*/ 167 h 945"/>
                <a:gd name="T24" fmla="*/ 1549 w 10493"/>
                <a:gd name="T25" fmla="*/ 729 h 945"/>
                <a:gd name="T26" fmla="*/ 1601 w 10493"/>
                <a:gd name="T27" fmla="*/ 22 h 945"/>
                <a:gd name="T28" fmla="*/ 1811 w 10493"/>
                <a:gd name="T29" fmla="*/ 75 h 945"/>
                <a:gd name="T30" fmla="*/ 2122 w 10493"/>
                <a:gd name="T31" fmla="*/ 629 h 945"/>
                <a:gd name="T32" fmla="*/ 2447 w 10493"/>
                <a:gd name="T33" fmla="*/ 575 h 945"/>
                <a:gd name="T34" fmla="*/ 2176 w 10493"/>
                <a:gd name="T35" fmla="*/ 212 h 945"/>
                <a:gd name="T36" fmla="*/ 2366 w 10493"/>
                <a:gd name="T37" fmla="*/ 202 h 945"/>
                <a:gd name="T38" fmla="*/ 2430 w 10493"/>
                <a:gd name="T39" fmla="*/ 444 h 945"/>
                <a:gd name="T40" fmla="*/ 2230 w 10493"/>
                <a:gd name="T41" fmla="*/ 789 h 945"/>
                <a:gd name="T42" fmla="*/ 3119 w 10493"/>
                <a:gd name="T43" fmla="*/ 728 h 945"/>
                <a:gd name="T44" fmla="*/ 2693 w 10493"/>
                <a:gd name="T45" fmla="*/ 776 h 945"/>
                <a:gd name="T46" fmla="*/ 2815 w 10493"/>
                <a:gd name="T47" fmla="*/ 173 h 945"/>
                <a:gd name="T48" fmla="*/ 3680 w 10493"/>
                <a:gd name="T49" fmla="*/ 173 h 945"/>
                <a:gd name="T50" fmla="*/ 3359 w 10493"/>
                <a:gd name="T51" fmla="*/ 779 h 945"/>
                <a:gd name="T52" fmla="*/ 3980 w 10493"/>
                <a:gd name="T53" fmla="*/ 203 h 945"/>
                <a:gd name="T54" fmla="*/ 4037 w 10493"/>
                <a:gd name="T55" fmla="*/ 776 h 945"/>
                <a:gd name="T56" fmla="*/ 4310 w 10493"/>
                <a:gd name="T57" fmla="*/ 753 h 945"/>
                <a:gd name="T58" fmla="*/ 4787 w 10493"/>
                <a:gd name="T59" fmla="*/ 746 h 945"/>
                <a:gd name="T60" fmla="*/ 4508 w 10493"/>
                <a:gd name="T61" fmla="*/ 539 h 945"/>
                <a:gd name="T62" fmla="*/ 4572 w 10493"/>
                <a:gd name="T63" fmla="*/ 66 h 945"/>
                <a:gd name="T64" fmla="*/ 4771 w 10493"/>
                <a:gd name="T65" fmla="*/ 14 h 945"/>
                <a:gd name="T66" fmla="*/ 5074 w 10493"/>
                <a:gd name="T67" fmla="*/ 250 h 945"/>
                <a:gd name="T68" fmla="*/ 5581 w 10493"/>
                <a:gd name="T69" fmla="*/ 177 h 945"/>
                <a:gd name="T70" fmla="*/ 5138 w 10493"/>
                <a:gd name="T71" fmla="*/ 748 h 945"/>
                <a:gd name="T72" fmla="*/ 6418 w 10493"/>
                <a:gd name="T73" fmla="*/ 269 h 945"/>
                <a:gd name="T74" fmla="*/ 6167 w 10493"/>
                <a:gd name="T75" fmla="*/ 741 h 945"/>
                <a:gd name="T76" fmla="*/ 6689 w 10493"/>
                <a:gd name="T77" fmla="*/ 218 h 945"/>
                <a:gd name="T78" fmla="*/ 6563 w 10493"/>
                <a:gd name="T79" fmla="*/ 756 h 945"/>
                <a:gd name="T80" fmla="*/ 7243 w 10493"/>
                <a:gd name="T81" fmla="*/ 206 h 945"/>
                <a:gd name="T82" fmla="*/ 7122 w 10493"/>
                <a:gd name="T83" fmla="*/ 744 h 945"/>
                <a:gd name="T84" fmla="*/ 7376 w 10493"/>
                <a:gd name="T85" fmla="*/ 335 h 945"/>
                <a:gd name="T86" fmla="*/ 7980 w 10493"/>
                <a:gd name="T87" fmla="*/ 362 h 945"/>
                <a:gd name="T88" fmla="*/ 7447 w 10493"/>
                <a:gd name="T89" fmla="*/ 720 h 945"/>
                <a:gd name="T90" fmla="*/ 7652 w 10493"/>
                <a:gd name="T91" fmla="*/ 752 h 945"/>
                <a:gd name="T92" fmla="*/ 7756 w 10493"/>
                <a:gd name="T93" fmla="*/ 215 h 945"/>
                <a:gd name="T94" fmla="*/ 8384 w 10493"/>
                <a:gd name="T95" fmla="*/ 176 h 945"/>
                <a:gd name="T96" fmla="*/ 8291 w 10493"/>
                <a:gd name="T97" fmla="*/ 490 h 945"/>
                <a:gd name="T98" fmla="*/ 8291 w 10493"/>
                <a:gd name="T99" fmla="*/ 204 h 945"/>
                <a:gd name="T100" fmla="*/ 8116 w 10493"/>
                <a:gd name="T101" fmla="*/ 723 h 945"/>
                <a:gd name="T102" fmla="*/ 8738 w 10493"/>
                <a:gd name="T103" fmla="*/ 213 h 945"/>
                <a:gd name="T104" fmla="*/ 8640 w 10493"/>
                <a:gd name="T105" fmla="*/ 734 h 945"/>
                <a:gd name="T106" fmla="*/ 8947 w 10493"/>
                <a:gd name="T107" fmla="*/ 734 h 945"/>
                <a:gd name="T108" fmla="*/ 9122 w 10493"/>
                <a:gd name="T109" fmla="*/ 513 h 945"/>
                <a:gd name="T110" fmla="*/ 9109 w 10493"/>
                <a:gd name="T111" fmla="*/ 162 h 945"/>
                <a:gd name="T112" fmla="*/ 8965 w 10493"/>
                <a:gd name="T113" fmla="*/ 243 h 945"/>
                <a:gd name="T114" fmla="*/ 9266 w 10493"/>
                <a:gd name="T115" fmla="*/ 536 h 945"/>
                <a:gd name="T116" fmla="*/ 9808 w 10493"/>
                <a:gd name="T117" fmla="*/ 173 h 945"/>
                <a:gd name="T118" fmla="*/ 9685 w 10493"/>
                <a:gd name="T119" fmla="*/ 776 h 945"/>
                <a:gd name="T120" fmla="*/ 9336 w 10493"/>
                <a:gd name="T121" fmla="*/ 31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493" h="945">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 name="Freeform 8"/>
            <p:cNvSpPr>
              <a:spLocks noEditPoints="1"/>
            </p:cNvSpPr>
            <p:nvPr userDrawn="1"/>
          </p:nvSpPr>
          <p:spPr bwMode="auto">
            <a:xfrm>
              <a:off x="4527550" y="4124326"/>
              <a:ext cx="3135313" cy="249238"/>
            </a:xfrm>
            <a:custGeom>
              <a:avLst/>
              <a:gdLst>
                <a:gd name="T0" fmla="*/ 11670 w 11852"/>
                <a:gd name="T1" fmla="*/ 81 h 944"/>
                <a:gd name="T2" fmla="*/ 11473 w 11852"/>
                <a:gd name="T3" fmla="*/ 57 h 944"/>
                <a:gd name="T4" fmla="*/ 11758 w 11852"/>
                <a:gd name="T5" fmla="*/ 651 h 944"/>
                <a:gd name="T6" fmla="*/ 11365 w 11852"/>
                <a:gd name="T7" fmla="*/ 747 h 944"/>
                <a:gd name="T8" fmla="*/ 246 w 11852"/>
                <a:gd name="T9" fmla="*/ 721 h 944"/>
                <a:gd name="T10" fmla="*/ 546 w 11852"/>
                <a:gd name="T11" fmla="*/ 176 h 944"/>
                <a:gd name="T12" fmla="*/ 366 w 11852"/>
                <a:gd name="T13" fmla="*/ 788 h 944"/>
                <a:gd name="T14" fmla="*/ 695 w 11852"/>
                <a:gd name="T15" fmla="*/ 777 h 944"/>
                <a:gd name="T16" fmla="*/ 1248 w 11852"/>
                <a:gd name="T17" fmla="*/ 687 h 944"/>
                <a:gd name="T18" fmla="*/ 1216 w 11852"/>
                <a:gd name="T19" fmla="*/ 775 h 944"/>
                <a:gd name="T20" fmla="*/ 1580 w 11852"/>
                <a:gd name="T21" fmla="*/ 279 h 944"/>
                <a:gd name="T22" fmla="*/ 1498 w 11852"/>
                <a:gd name="T23" fmla="*/ 294 h 944"/>
                <a:gd name="T24" fmla="*/ 1850 w 11852"/>
                <a:gd name="T25" fmla="*/ 218 h 944"/>
                <a:gd name="T26" fmla="*/ 2022 w 11852"/>
                <a:gd name="T27" fmla="*/ 782 h 944"/>
                <a:gd name="T28" fmla="*/ 2696 w 11852"/>
                <a:gd name="T29" fmla="*/ 403 h 944"/>
                <a:gd name="T30" fmla="*/ 2809 w 11852"/>
                <a:gd name="T31" fmla="*/ 630 h 944"/>
                <a:gd name="T32" fmla="*/ 3215 w 11852"/>
                <a:gd name="T33" fmla="*/ 175 h 944"/>
                <a:gd name="T34" fmla="*/ 3385 w 11852"/>
                <a:gd name="T35" fmla="*/ 741 h 944"/>
                <a:gd name="T36" fmla="*/ 3253 w 11852"/>
                <a:gd name="T37" fmla="*/ 268 h 944"/>
                <a:gd name="T38" fmla="*/ 3040 w 11852"/>
                <a:gd name="T39" fmla="*/ 776 h 944"/>
                <a:gd name="T40" fmla="*/ 3499 w 11852"/>
                <a:gd name="T41" fmla="*/ 694 h 944"/>
                <a:gd name="T42" fmla="*/ 3742 w 11852"/>
                <a:gd name="T43" fmla="*/ 520 h 944"/>
                <a:gd name="T44" fmla="*/ 3707 w 11852"/>
                <a:gd name="T45" fmla="*/ 162 h 944"/>
                <a:gd name="T46" fmla="*/ 3546 w 11852"/>
                <a:gd name="T47" fmla="*/ 272 h 944"/>
                <a:gd name="T48" fmla="*/ 3865 w 11852"/>
                <a:gd name="T49" fmla="*/ 622 h 944"/>
                <a:gd name="T50" fmla="*/ 4100 w 11852"/>
                <a:gd name="T51" fmla="*/ 205 h 944"/>
                <a:gd name="T52" fmla="*/ 3994 w 11852"/>
                <a:gd name="T53" fmla="*/ 723 h 944"/>
                <a:gd name="T54" fmla="*/ 4628 w 11852"/>
                <a:gd name="T55" fmla="*/ 217 h 944"/>
                <a:gd name="T56" fmla="*/ 4412 w 11852"/>
                <a:gd name="T57" fmla="*/ 574 h 944"/>
                <a:gd name="T58" fmla="*/ 4859 w 11852"/>
                <a:gd name="T59" fmla="*/ 177 h 944"/>
                <a:gd name="T60" fmla="*/ 5086 w 11852"/>
                <a:gd name="T61" fmla="*/ 746 h 944"/>
                <a:gd name="T62" fmla="*/ 5540 w 11852"/>
                <a:gd name="T63" fmla="*/ 481 h 944"/>
                <a:gd name="T64" fmla="*/ 6137 w 11852"/>
                <a:gd name="T65" fmla="*/ 283 h 944"/>
                <a:gd name="T66" fmla="*/ 5664 w 11852"/>
                <a:gd name="T67" fmla="*/ 739 h 944"/>
                <a:gd name="T68" fmla="*/ 5873 w 11852"/>
                <a:gd name="T69" fmla="*/ 752 h 944"/>
                <a:gd name="T70" fmla="*/ 5851 w 11852"/>
                <a:gd name="T71" fmla="*/ 196 h 944"/>
                <a:gd name="T72" fmla="*/ 6476 w 11852"/>
                <a:gd name="T73" fmla="*/ 775 h 944"/>
                <a:gd name="T74" fmla="*/ 6642 w 11852"/>
                <a:gd name="T75" fmla="*/ 224 h 944"/>
                <a:gd name="T76" fmla="*/ 6600 w 11852"/>
                <a:gd name="T77" fmla="*/ 474 h 944"/>
                <a:gd name="T78" fmla="*/ 7076 w 11852"/>
                <a:gd name="T79" fmla="*/ 814 h 944"/>
                <a:gd name="T80" fmla="*/ 7014 w 11852"/>
                <a:gd name="T81" fmla="*/ 747 h 944"/>
                <a:gd name="T82" fmla="*/ 7561 w 11852"/>
                <a:gd name="T83" fmla="*/ 409 h 944"/>
                <a:gd name="T84" fmla="*/ 7379 w 11852"/>
                <a:gd name="T85" fmla="*/ 778 h 944"/>
                <a:gd name="T86" fmla="*/ 7830 w 11852"/>
                <a:gd name="T87" fmla="*/ 204 h 944"/>
                <a:gd name="T88" fmla="*/ 8308 w 11852"/>
                <a:gd name="T89" fmla="*/ 176 h 944"/>
                <a:gd name="T90" fmla="*/ 8846 w 11852"/>
                <a:gd name="T91" fmla="*/ 595 h 944"/>
                <a:gd name="T92" fmla="*/ 8467 w 11852"/>
                <a:gd name="T93" fmla="*/ 746 h 944"/>
                <a:gd name="T94" fmla="*/ 8550 w 11852"/>
                <a:gd name="T95" fmla="*/ 1 h 944"/>
                <a:gd name="T96" fmla="*/ 8724 w 11852"/>
                <a:gd name="T97" fmla="*/ 8 h 944"/>
                <a:gd name="T98" fmla="*/ 9161 w 11852"/>
                <a:gd name="T99" fmla="*/ 748 h 944"/>
                <a:gd name="T100" fmla="*/ 9095 w 11852"/>
                <a:gd name="T101" fmla="*/ 469 h 944"/>
                <a:gd name="T102" fmla="*/ 9379 w 11852"/>
                <a:gd name="T103" fmla="*/ 249 h 944"/>
                <a:gd name="T104" fmla="*/ 9113 w 11852"/>
                <a:gd name="T105" fmla="*/ 382 h 944"/>
                <a:gd name="T106" fmla="*/ 9331 w 11852"/>
                <a:gd name="T107" fmla="*/ 745 h 944"/>
                <a:gd name="T108" fmla="*/ 9974 w 11852"/>
                <a:gd name="T109" fmla="*/ 214 h 944"/>
                <a:gd name="T110" fmla="*/ 9714 w 11852"/>
                <a:gd name="T111" fmla="*/ 751 h 944"/>
                <a:gd name="T112" fmla="*/ 9523 w 11852"/>
                <a:gd name="T113" fmla="*/ 175 h 944"/>
                <a:gd name="T114" fmla="*/ 10579 w 11852"/>
                <a:gd name="T115" fmla="*/ 172 h 944"/>
                <a:gd name="T116" fmla="*/ 10290 w 11852"/>
                <a:gd name="T117" fmla="*/ 750 h 944"/>
                <a:gd name="T118" fmla="*/ 10853 w 11852"/>
                <a:gd name="T119" fmla="*/ 212 h 944"/>
                <a:gd name="T120" fmla="*/ 10745 w 11852"/>
                <a:gd name="T121" fmla="*/ 746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852" h="944">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12" name="Group 11">
            <a:extLst>
              <a:ext uri="{C183D7F6-B498-43B3-948B-1728B52AA6E4}">
                <adec:decorative xmlns:adec="http://schemas.microsoft.com/office/drawing/2017/decorative" val="1"/>
              </a:ext>
            </a:extLst>
          </p:cNvPr>
          <p:cNvGrpSpPr/>
          <p:nvPr userDrawn="1"/>
        </p:nvGrpSpPr>
        <p:grpSpPr>
          <a:xfrm>
            <a:off x="0" y="6669360"/>
            <a:ext cx="12192000" cy="188639"/>
            <a:chOff x="2207568" y="692696"/>
            <a:chExt cx="2304256" cy="576064"/>
          </a:xfrm>
        </p:grpSpPr>
        <p:sp>
          <p:nvSpPr>
            <p:cNvPr id="13" name="Rectangle 12"/>
            <p:cNvSpPr/>
            <p:nvPr userDrawn="1"/>
          </p:nvSpPr>
          <p:spPr>
            <a:xfrm>
              <a:off x="2783632" y="692696"/>
              <a:ext cx="576064"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4" name="Rectangle 13"/>
            <p:cNvSpPr/>
            <p:nvPr userDrawn="1"/>
          </p:nvSpPr>
          <p:spPr>
            <a:xfrm>
              <a:off x="3359696" y="692696"/>
              <a:ext cx="576064" cy="5760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5" name="Rectangle 14"/>
            <p:cNvSpPr/>
            <p:nvPr userDrawn="1"/>
          </p:nvSpPr>
          <p:spPr>
            <a:xfrm>
              <a:off x="3935760" y="692696"/>
              <a:ext cx="576064" cy="5760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6" name="Rectangle 15"/>
            <p:cNvSpPr/>
            <p:nvPr userDrawn="1"/>
          </p:nvSpPr>
          <p:spPr>
            <a:xfrm>
              <a:off x="2207568" y="692696"/>
              <a:ext cx="576064" cy="5760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grpSp>
      <p:sp>
        <p:nvSpPr>
          <p:cNvPr id="17" name="Freeform 16">
            <a:hlinkClick r:id="rId2" tooltip="Twitter"/>
            <a:extLst>
              <a:ext uri="{C183D7F6-B498-43B3-948B-1728B52AA6E4}">
                <adec:decorative xmlns:adec="http://schemas.microsoft.com/office/drawing/2017/decorative" val="1"/>
              </a:ext>
            </a:extLst>
          </p:cNvPr>
          <p:cNvSpPr>
            <a:spLocks noChangeAspect="1" noEditPoints="1"/>
          </p:cNvSpPr>
          <p:nvPr userDrawn="1"/>
        </p:nvSpPr>
        <p:spPr bwMode="auto">
          <a:xfrm>
            <a:off x="6312024" y="5013176"/>
            <a:ext cx="288000" cy="288000"/>
          </a:xfrm>
          <a:custGeom>
            <a:avLst/>
            <a:gdLst>
              <a:gd name="T0" fmla="*/ 1215 w 2806"/>
              <a:gd name="T1" fmla="*/ 2154 h 2806"/>
              <a:gd name="T2" fmla="*/ 1391 w 2806"/>
              <a:gd name="T3" fmla="*/ 2115 h 2806"/>
              <a:gd name="T4" fmla="*/ 1549 w 2806"/>
              <a:gd name="T5" fmla="*/ 2052 h 2806"/>
              <a:gd name="T6" fmla="*/ 1690 w 2806"/>
              <a:gd name="T7" fmla="*/ 1968 h 2806"/>
              <a:gd name="T8" fmla="*/ 1813 w 2806"/>
              <a:gd name="T9" fmla="*/ 1866 h 2806"/>
              <a:gd name="T10" fmla="*/ 1917 w 2806"/>
              <a:gd name="T11" fmla="*/ 1747 h 2806"/>
              <a:gd name="T12" fmla="*/ 2002 w 2806"/>
              <a:gd name="T13" fmla="*/ 1618 h 2806"/>
              <a:gd name="T14" fmla="*/ 2069 w 2806"/>
              <a:gd name="T15" fmla="*/ 1479 h 2806"/>
              <a:gd name="T16" fmla="*/ 2115 w 2806"/>
              <a:gd name="T17" fmla="*/ 1336 h 2806"/>
              <a:gd name="T18" fmla="*/ 2144 w 2806"/>
              <a:gd name="T19" fmla="*/ 1166 h 2806"/>
              <a:gd name="T20" fmla="*/ 2148 w 2806"/>
              <a:gd name="T21" fmla="*/ 1022 h 2806"/>
              <a:gd name="T22" fmla="*/ 2264 w 2806"/>
              <a:gd name="T23" fmla="*/ 918 h 2806"/>
              <a:gd name="T24" fmla="*/ 2340 w 2806"/>
              <a:gd name="T25" fmla="*/ 822 h 2806"/>
              <a:gd name="T26" fmla="*/ 2176 w 2806"/>
              <a:gd name="T27" fmla="*/ 873 h 2806"/>
              <a:gd name="T28" fmla="*/ 2175 w 2806"/>
              <a:gd name="T29" fmla="*/ 842 h 2806"/>
              <a:gd name="T30" fmla="*/ 2242 w 2806"/>
              <a:gd name="T31" fmla="*/ 764 h 2806"/>
              <a:gd name="T32" fmla="*/ 2288 w 2806"/>
              <a:gd name="T33" fmla="*/ 670 h 2806"/>
              <a:gd name="T34" fmla="*/ 2139 w 2806"/>
              <a:gd name="T35" fmla="*/ 738 h 2806"/>
              <a:gd name="T36" fmla="*/ 2016 w 2806"/>
              <a:gd name="T37" fmla="*/ 737 h 2806"/>
              <a:gd name="T38" fmla="*/ 1919 w 2806"/>
              <a:gd name="T39" fmla="*/ 674 h 2806"/>
              <a:gd name="T40" fmla="*/ 1804 w 2806"/>
              <a:gd name="T41" fmla="*/ 644 h 2806"/>
              <a:gd name="T42" fmla="*/ 1685 w 2806"/>
              <a:gd name="T43" fmla="*/ 649 h 2806"/>
              <a:gd name="T44" fmla="*/ 1580 w 2806"/>
              <a:gd name="T45" fmla="*/ 689 h 2806"/>
              <a:gd name="T46" fmla="*/ 1491 w 2806"/>
              <a:gd name="T47" fmla="*/ 754 h 2806"/>
              <a:gd name="T48" fmla="*/ 1425 w 2806"/>
              <a:gd name="T49" fmla="*/ 844 h 2806"/>
              <a:gd name="T50" fmla="*/ 1391 w 2806"/>
              <a:gd name="T51" fmla="*/ 930 h 2806"/>
              <a:gd name="T52" fmla="*/ 1380 w 2806"/>
              <a:gd name="T53" fmla="*/ 1049 h 2806"/>
              <a:gd name="T54" fmla="*/ 1329 w 2806"/>
              <a:gd name="T55" fmla="*/ 1110 h 2806"/>
              <a:gd name="T56" fmla="*/ 1157 w 2806"/>
              <a:gd name="T57" fmla="*/ 1077 h 2806"/>
              <a:gd name="T58" fmla="*/ 995 w 2806"/>
              <a:gd name="T59" fmla="*/ 1019 h 2806"/>
              <a:gd name="T60" fmla="*/ 846 w 2806"/>
              <a:gd name="T61" fmla="*/ 938 h 2806"/>
              <a:gd name="T62" fmla="*/ 713 w 2806"/>
              <a:gd name="T63" fmla="*/ 835 h 2806"/>
              <a:gd name="T64" fmla="*/ 596 w 2806"/>
              <a:gd name="T65" fmla="*/ 712 h 2806"/>
              <a:gd name="T66" fmla="*/ 558 w 2806"/>
              <a:gd name="T67" fmla="*/ 804 h 2806"/>
              <a:gd name="T68" fmla="*/ 544 w 2806"/>
              <a:gd name="T69" fmla="*/ 892 h 2806"/>
              <a:gd name="T70" fmla="*/ 549 w 2806"/>
              <a:gd name="T71" fmla="*/ 967 h 2806"/>
              <a:gd name="T72" fmla="*/ 577 w 2806"/>
              <a:gd name="T73" fmla="*/ 1058 h 2806"/>
              <a:gd name="T74" fmla="*/ 630 w 2806"/>
              <a:gd name="T75" fmla="*/ 1148 h 2806"/>
              <a:gd name="T76" fmla="*/ 704 w 2806"/>
              <a:gd name="T77" fmla="*/ 1225 h 2806"/>
              <a:gd name="T78" fmla="*/ 603 w 2806"/>
              <a:gd name="T79" fmla="*/ 1205 h 2806"/>
              <a:gd name="T80" fmla="*/ 542 w 2806"/>
              <a:gd name="T81" fmla="*/ 1200 h 2806"/>
              <a:gd name="T82" fmla="*/ 559 w 2806"/>
              <a:gd name="T83" fmla="*/ 1299 h 2806"/>
              <a:gd name="T84" fmla="*/ 601 w 2806"/>
              <a:gd name="T85" fmla="*/ 1388 h 2806"/>
              <a:gd name="T86" fmla="*/ 652 w 2806"/>
              <a:gd name="T87" fmla="*/ 1451 h 2806"/>
              <a:gd name="T88" fmla="*/ 728 w 2806"/>
              <a:gd name="T89" fmla="*/ 1512 h 2806"/>
              <a:gd name="T90" fmla="*/ 818 w 2806"/>
              <a:gd name="T91" fmla="*/ 1551 h 2806"/>
              <a:gd name="T92" fmla="*/ 775 w 2806"/>
              <a:gd name="T93" fmla="*/ 1571 h 2806"/>
              <a:gd name="T94" fmla="*/ 682 w 2806"/>
              <a:gd name="T95" fmla="*/ 1580 h 2806"/>
              <a:gd name="T96" fmla="*/ 721 w 2806"/>
              <a:gd name="T97" fmla="*/ 1659 h 2806"/>
              <a:gd name="T98" fmla="*/ 777 w 2806"/>
              <a:gd name="T99" fmla="*/ 1727 h 2806"/>
              <a:gd name="T100" fmla="*/ 848 w 2806"/>
              <a:gd name="T101" fmla="*/ 1779 h 2806"/>
              <a:gd name="T102" fmla="*/ 929 w 2806"/>
              <a:gd name="T103" fmla="*/ 1816 h 2806"/>
              <a:gd name="T104" fmla="*/ 1036 w 2806"/>
              <a:gd name="T105" fmla="*/ 1832 h 2806"/>
              <a:gd name="T106" fmla="*/ 930 w 2806"/>
              <a:gd name="T107" fmla="*/ 1901 h 2806"/>
              <a:gd name="T108" fmla="*/ 770 w 2806"/>
              <a:gd name="T109" fmla="*/ 1968 h 2806"/>
              <a:gd name="T110" fmla="*/ 625 w 2806"/>
              <a:gd name="T111" fmla="*/ 1994 h 2806"/>
              <a:gd name="T112" fmla="*/ 489 w 2806"/>
              <a:gd name="T113" fmla="*/ 1994 h 2806"/>
              <a:gd name="T114" fmla="*/ 600 w 2806"/>
              <a:gd name="T115" fmla="*/ 2065 h 2806"/>
              <a:gd name="T116" fmla="*/ 819 w 2806"/>
              <a:gd name="T117" fmla="*/ 2138 h 2806"/>
              <a:gd name="T118" fmla="*/ 935 w 2806"/>
              <a:gd name="T119" fmla="*/ 2158 h 2806"/>
              <a:gd name="T120" fmla="*/ 0 w 2806"/>
              <a:gd name="T121" fmla="*/ 0 h 2806"/>
              <a:gd name="T122" fmla="*/ 2806 w 2806"/>
              <a:gd name="T123" fmla="*/ 1403 h 2806"/>
              <a:gd name="T124" fmla="*/ 0 w 2806"/>
              <a:gd name="T125" fmla="*/ 2806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06" h="2806">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 name="Freeform 17">
            <a:hlinkClick r:id="rId3" tooltip="Facebook"/>
            <a:extLst>
              <a:ext uri="{C183D7F6-B498-43B3-948B-1728B52AA6E4}">
                <adec:decorative xmlns:adec="http://schemas.microsoft.com/office/drawing/2017/decorative" val="1"/>
              </a:ext>
            </a:extLst>
          </p:cNvPr>
          <p:cNvSpPr>
            <a:spLocks noChangeAspect="1" noEditPoints="1"/>
          </p:cNvSpPr>
          <p:nvPr userDrawn="1"/>
        </p:nvSpPr>
        <p:spPr bwMode="auto">
          <a:xfrm>
            <a:off x="5231422" y="5012630"/>
            <a:ext cx="288514" cy="288000"/>
          </a:xfrm>
          <a:custGeom>
            <a:avLst/>
            <a:gdLst>
              <a:gd name="T0" fmla="*/ 1541 w 2807"/>
              <a:gd name="T1" fmla="*/ 2287 h 2806"/>
              <a:gd name="T2" fmla="*/ 1541 w 2807"/>
              <a:gd name="T3" fmla="*/ 1481 h 2806"/>
              <a:gd name="T4" fmla="*/ 1812 w 2807"/>
              <a:gd name="T5" fmla="*/ 1481 h 2806"/>
              <a:gd name="T6" fmla="*/ 1853 w 2807"/>
              <a:gd name="T7" fmla="*/ 1166 h 2806"/>
              <a:gd name="T8" fmla="*/ 1541 w 2807"/>
              <a:gd name="T9" fmla="*/ 1166 h 2806"/>
              <a:gd name="T10" fmla="*/ 1541 w 2807"/>
              <a:gd name="T11" fmla="*/ 965 h 2806"/>
              <a:gd name="T12" fmla="*/ 1542 w 2807"/>
              <a:gd name="T13" fmla="*/ 933 h 2806"/>
              <a:gd name="T14" fmla="*/ 1547 w 2807"/>
              <a:gd name="T15" fmla="*/ 903 h 2806"/>
              <a:gd name="T16" fmla="*/ 1556 w 2807"/>
              <a:gd name="T17" fmla="*/ 877 h 2806"/>
              <a:gd name="T18" fmla="*/ 1569 w 2807"/>
              <a:gd name="T19" fmla="*/ 855 h 2806"/>
              <a:gd name="T20" fmla="*/ 1590 w 2807"/>
              <a:gd name="T21" fmla="*/ 837 h 2806"/>
              <a:gd name="T22" fmla="*/ 1618 w 2807"/>
              <a:gd name="T23" fmla="*/ 824 h 2806"/>
              <a:gd name="T24" fmla="*/ 1652 w 2807"/>
              <a:gd name="T25" fmla="*/ 815 h 2806"/>
              <a:gd name="T26" fmla="*/ 1673 w 2807"/>
              <a:gd name="T27" fmla="*/ 813 h 2806"/>
              <a:gd name="T28" fmla="*/ 1697 w 2807"/>
              <a:gd name="T29" fmla="*/ 813 h 2806"/>
              <a:gd name="T30" fmla="*/ 1862 w 2807"/>
              <a:gd name="T31" fmla="*/ 813 h 2806"/>
              <a:gd name="T32" fmla="*/ 1862 w 2807"/>
              <a:gd name="T33" fmla="*/ 530 h 2806"/>
              <a:gd name="T34" fmla="*/ 1773 w 2807"/>
              <a:gd name="T35" fmla="*/ 523 h 2806"/>
              <a:gd name="T36" fmla="*/ 1703 w 2807"/>
              <a:gd name="T37" fmla="*/ 521 h 2806"/>
              <a:gd name="T38" fmla="*/ 1620 w 2807"/>
              <a:gd name="T39" fmla="*/ 518 h 2806"/>
              <a:gd name="T40" fmla="*/ 1577 w 2807"/>
              <a:gd name="T41" fmla="*/ 521 h 2806"/>
              <a:gd name="T42" fmla="*/ 1535 w 2807"/>
              <a:gd name="T43" fmla="*/ 526 h 2806"/>
              <a:gd name="T44" fmla="*/ 1494 w 2807"/>
              <a:gd name="T45" fmla="*/ 534 h 2806"/>
              <a:gd name="T46" fmla="*/ 1455 w 2807"/>
              <a:gd name="T47" fmla="*/ 545 h 2806"/>
              <a:gd name="T48" fmla="*/ 1420 w 2807"/>
              <a:gd name="T49" fmla="*/ 560 h 2806"/>
              <a:gd name="T50" fmla="*/ 1387 w 2807"/>
              <a:gd name="T51" fmla="*/ 579 h 2806"/>
              <a:gd name="T52" fmla="*/ 1356 w 2807"/>
              <a:gd name="T53" fmla="*/ 601 h 2806"/>
              <a:gd name="T54" fmla="*/ 1328 w 2807"/>
              <a:gd name="T55" fmla="*/ 626 h 2806"/>
              <a:gd name="T56" fmla="*/ 1303 w 2807"/>
              <a:gd name="T57" fmla="*/ 653 h 2806"/>
              <a:gd name="T58" fmla="*/ 1281 w 2807"/>
              <a:gd name="T59" fmla="*/ 684 h 2806"/>
              <a:gd name="T60" fmla="*/ 1261 w 2807"/>
              <a:gd name="T61" fmla="*/ 719 h 2806"/>
              <a:gd name="T62" fmla="*/ 1245 w 2807"/>
              <a:gd name="T63" fmla="*/ 756 h 2806"/>
              <a:gd name="T64" fmla="*/ 1233 w 2807"/>
              <a:gd name="T65" fmla="*/ 796 h 2806"/>
              <a:gd name="T66" fmla="*/ 1224 w 2807"/>
              <a:gd name="T67" fmla="*/ 839 h 2806"/>
              <a:gd name="T68" fmla="*/ 1218 w 2807"/>
              <a:gd name="T69" fmla="*/ 886 h 2806"/>
              <a:gd name="T70" fmla="*/ 1215 w 2807"/>
              <a:gd name="T71" fmla="*/ 934 h 2806"/>
              <a:gd name="T72" fmla="*/ 1215 w 2807"/>
              <a:gd name="T73" fmla="*/ 1166 h 2806"/>
              <a:gd name="T74" fmla="*/ 944 w 2807"/>
              <a:gd name="T75" fmla="*/ 1166 h 2806"/>
              <a:gd name="T76" fmla="*/ 944 w 2807"/>
              <a:gd name="T77" fmla="*/ 1481 h 2806"/>
              <a:gd name="T78" fmla="*/ 1215 w 2807"/>
              <a:gd name="T79" fmla="*/ 1481 h 2806"/>
              <a:gd name="T80" fmla="*/ 1215 w 2807"/>
              <a:gd name="T81" fmla="*/ 2287 h 2806"/>
              <a:gd name="T82" fmla="*/ 1541 w 2807"/>
              <a:gd name="T83" fmla="*/ 2287 h 2806"/>
              <a:gd name="T84" fmla="*/ 0 w 2807"/>
              <a:gd name="T85" fmla="*/ 0 h 2806"/>
              <a:gd name="T86" fmla="*/ 702 w 2807"/>
              <a:gd name="T87" fmla="*/ 0 h 2806"/>
              <a:gd name="T88" fmla="*/ 1403 w 2807"/>
              <a:gd name="T89" fmla="*/ 0 h 2806"/>
              <a:gd name="T90" fmla="*/ 2105 w 2807"/>
              <a:gd name="T91" fmla="*/ 0 h 2806"/>
              <a:gd name="T92" fmla="*/ 2807 w 2807"/>
              <a:gd name="T93" fmla="*/ 0 h 2806"/>
              <a:gd name="T94" fmla="*/ 2807 w 2807"/>
              <a:gd name="T95" fmla="*/ 701 h 2806"/>
              <a:gd name="T96" fmla="*/ 2807 w 2807"/>
              <a:gd name="T97" fmla="*/ 1403 h 2806"/>
              <a:gd name="T98" fmla="*/ 2807 w 2807"/>
              <a:gd name="T99" fmla="*/ 2104 h 2806"/>
              <a:gd name="T100" fmla="*/ 2807 w 2807"/>
              <a:gd name="T101" fmla="*/ 2806 h 2806"/>
              <a:gd name="T102" fmla="*/ 2105 w 2807"/>
              <a:gd name="T103" fmla="*/ 2806 h 2806"/>
              <a:gd name="T104" fmla="*/ 1403 w 2807"/>
              <a:gd name="T105" fmla="*/ 2806 h 2806"/>
              <a:gd name="T106" fmla="*/ 702 w 2807"/>
              <a:gd name="T107" fmla="*/ 2806 h 2806"/>
              <a:gd name="T108" fmla="*/ 0 w 2807"/>
              <a:gd name="T109" fmla="*/ 2806 h 2806"/>
              <a:gd name="T110" fmla="*/ 0 w 2807"/>
              <a:gd name="T111" fmla="*/ 2104 h 2806"/>
              <a:gd name="T112" fmla="*/ 0 w 2807"/>
              <a:gd name="T113" fmla="*/ 1403 h 2806"/>
              <a:gd name="T114" fmla="*/ 0 w 2807"/>
              <a:gd name="T115" fmla="*/ 701 h 2806"/>
              <a:gd name="T116" fmla="*/ 0 w 2807"/>
              <a:gd name="T117" fmla="*/ 0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7" h="2806">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 name="Freeform 18">
            <a:hlinkClick r:id="rId4" tooltip="LinkedIn"/>
            <a:extLst>
              <a:ext uri="{C183D7F6-B498-43B3-948B-1728B52AA6E4}">
                <adec:decorative xmlns:adec="http://schemas.microsoft.com/office/drawing/2017/decorative" val="1"/>
              </a:ext>
            </a:extLst>
          </p:cNvPr>
          <p:cNvSpPr>
            <a:spLocks noChangeAspect="1" noEditPoints="1"/>
          </p:cNvSpPr>
          <p:nvPr userDrawn="1"/>
        </p:nvSpPr>
        <p:spPr bwMode="auto">
          <a:xfrm>
            <a:off x="5952016" y="5012630"/>
            <a:ext cx="288000" cy="288000"/>
          </a:xfrm>
          <a:custGeom>
            <a:avLst/>
            <a:gdLst>
              <a:gd name="T0" fmla="*/ 962 w 2804"/>
              <a:gd name="T1" fmla="*/ 2198 h 2806"/>
              <a:gd name="T2" fmla="*/ 798 w 2804"/>
              <a:gd name="T3" fmla="*/ 609 h 2806"/>
              <a:gd name="T4" fmla="*/ 845 w 2804"/>
              <a:gd name="T5" fmla="*/ 615 h 2806"/>
              <a:gd name="T6" fmla="*/ 904 w 2804"/>
              <a:gd name="T7" fmla="*/ 641 h 2806"/>
              <a:gd name="T8" fmla="*/ 950 w 2804"/>
              <a:gd name="T9" fmla="*/ 685 h 2806"/>
              <a:gd name="T10" fmla="*/ 973 w 2804"/>
              <a:gd name="T11" fmla="*/ 725 h 2806"/>
              <a:gd name="T12" fmla="*/ 984 w 2804"/>
              <a:gd name="T13" fmla="*/ 761 h 2806"/>
              <a:gd name="T14" fmla="*/ 986 w 2804"/>
              <a:gd name="T15" fmla="*/ 829 h 2806"/>
              <a:gd name="T16" fmla="*/ 973 w 2804"/>
              <a:gd name="T17" fmla="*/ 875 h 2806"/>
              <a:gd name="T18" fmla="*/ 933 w 2804"/>
              <a:gd name="T19" fmla="*/ 935 h 2806"/>
              <a:gd name="T20" fmla="*/ 888 w 2804"/>
              <a:gd name="T21" fmla="*/ 969 h 2806"/>
              <a:gd name="T22" fmla="*/ 855 w 2804"/>
              <a:gd name="T23" fmla="*/ 982 h 2806"/>
              <a:gd name="T24" fmla="*/ 798 w 2804"/>
              <a:gd name="T25" fmla="*/ 991 h 2806"/>
              <a:gd name="T26" fmla="*/ 749 w 2804"/>
              <a:gd name="T27" fmla="*/ 985 h 2806"/>
              <a:gd name="T28" fmla="*/ 690 w 2804"/>
              <a:gd name="T29" fmla="*/ 959 h 2806"/>
              <a:gd name="T30" fmla="*/ 644 w 2804"/>
              <a:gd name="T31" fmla="*/ 914 h 2806"/>
              <a:gd name="T32" fmla="*/ 621 w 2804"/>
              <a:gd name="T33" fmla="*/ 875 h 2806"/>
              <a:gd name="T34" fmla="*/ 610 w 2804"/>
              <a:gd name="T35" fmla="*/ 839 h 2806"/>
              <a:gd name="T36" fmla="*/ 608 w 2804"/>
              <a:gd name="T37" fmla="*/ 771 h 2806"/>
              <a:gd name="T38" fmla="*/ 621 w 2804"/>
              <a:gd name="T39" fmla="*/ 725 h 2806"/>
              <a:gd name="T40" fmla="*/ 662 w 2804"/>
              <a:gd name="T41" fmla="*/ 664 h 2806"/>
              <a:gd name="T42" fmla="*/ 706 w 2804"/>
              <a:gd name="T43" fmla="*/ 632 h 2806"/>
              <a:gd name="T44" fmla="*/ 749 w 2804"/>
              <a:gd name="T45" fmla="*/ 615 h 2806"/>
              <a:gd name="T46" fmla="*/ 798 w 2804"/>
              <a:gd name="T47" fmla="*/ 609 h 2806"/>
              <a:gd name="T48" fmla="*/ 1491 w 2804"/>
              <a:gd name="T49" fmla="*/ 1282 h 2806"/>
              <a:gd name="T50" fmla="*/ 1521 w 2804"/>
              <a:gd name="T51" fmla="*/ 1235 h 2806"/>
              <a:gd name="T52" fmla="*/ 1583 w 2804"/>
              <a:gd name="T53" fmla="*/ 1176 h 2806"/>
              <a:gd name="T54" fmla="*/ 1656 w 2804"/>
              <a:gd name="T55" fmla="*/ 1137 h 2806"/>
              <a:gd name="T56" fmla="*/ 1718 w 2804"/>
              <a:gd name="T57" fmla="*/ 1118 h 2806"/>
              <a:gd name="T58" fmla="*/ 1773 w 2804"/>
              <a:gd name="T59" fmla="*/ 1111 h 2806"/>
              <a:gd name="T60" fmla="*/ 1862 w 2804"/>
              <a:gd name="T61" fmla="*/ 1112 h 2806"/>
              <a:gd name="T62" fmla="*/ 1940 w 2804"/>
              <a:gd name="T63" fmla="*/ 1126 h 2806"/>
              <a:gd name="T64" fmla="*/ 2024 w 2804"/>
              <a:gd name="T65" fmla="*/ 1159 h 2806"/>
              <a:gd name="T66" fmla="*/ 2067 w 2804"/>
              <a:gd name="T67" fmla="*/ 1188 h 2806"/>
              <a:gd name="T68" fmla="*/ 2096 w 2804"/>
              <a:gd name="T69" fmla="*/ 1216 h 2806"/>
              <a:gd name="T70" fmla="*/ 2120 w 2804"/>
              <a:gd name="T71" fmla="*/ 1247 h 2806"/>
              <a:gd name="T72" fmla="*/ 2140 w 2804"/>
              <a:gd name="T73" fmla="*/ 1282 h 2806"/>
              <a:gd name="T74" fmla="*/ 2161 w 2804"/>
              <a:gd name="T75" fmla="*/ 1330 h 2806"/>
              <a:gd name="T76" fmla="*/ 2183 w 2804"/>
              <a:gd name="T77" fmla="*/ 1417 h 2806"/>
              <a:gd name="T78" fmla="*/ 2193 w 2804"/>
              <a:gd name="T79" fmla="*/ 1487 h 2806"/>
              <a:gd name="T80" fmla="*/ 2198 w 2804"/>
              <a:gd name="T81" fmla="*/ 1588 h 2806"/>
              <a:gd name="T82" fmla="*/ 1868 w 2804"/>
              <a:gd name="T83" fmla="*/ 1681 h 2806"/>
              <a:gd name="T84" fmla="*/ 1864 w 2804"/>
              <a:gd name="T85" fmla="*/ 1574 h 2806"/>
              <a:gd name="T86" fmla="*/ 1853 w 2804"/>
              <a:gd name="T87" fmla="*/ 1515 h 2806"/>
              <a:gd name="T88" fmla="*/ 1837 w 2804"/>
              <a:gd name="T89" fmla="*/ 1475 h 2806"/>
              <a:gd name="T90" fmla="*/ 1811 w 2804"/>
              <a:gd name="T91" fmla="*/ 1441 h 2806"/>
              <a:gd name="T92" fmla="*/ 1785 w 2804"/>
              <a:gd name="T93" fmla="*/ 1421 h 2806"/>
              <a:gd name="T94" fmla="*/ 1753 w 2804"/>
              <a:gd name="T95" fmla="*/ 1407 h 2806"/>
              <a:gd name="T96" fmla="*/ 1697 w 2804"/>
              <a:gd name="T97" fmla="*/ 1400 h 2806"/>
              <a:gd name="T98" fmla="*/ 1639 w 2804"/>
              <a:gd name="T99" fmla="*/ 1407 h 2806"/>
              <a:gd name="T100" fmla="*/ 1593 w 2804"/>
              <a:gd name="T101" fmla="*/ 1423 h 2806"/>
              <a:gd name="T102" fmla="*/ 1566 w 2804"/>
              <a:gd name="T103" fmla="*/ 1442 h 2806"/>
              <a:gd name="T104" fmla="*/ 1539 w 2804"/>
              <a:gd name="T105" fmla="*/ 1475 h 2806"/>
              <a:gd name="T106" fmla="*/ 1520 w 2804"/>
              <a:gd name="T107" fmla="*/ 1515 h 2806"/>
              <a:gd name="T108" fmla="*/ 1508 w 2804"/>
              <a:gd name="T109" fmla="*/ 1560 h 2806"/>
              <a:gd name="T110" fmla="*/ 1500 w 2804"/>
              <a:gd name="T111" fmla="*/ 1622 h 2806"/>
              <a:gd name="T112" fmla="*/ 1169 w 2804"/>
              <a:gd name="T113" fmla="*/ 2198 h 2806"/>
              <a:gd name="T114" fmla="*/ 700 w 2804"/>
              <a:gd name="T115" fmla="*/ 0 h 2806"/>
              <a:gd name="T116" fmla="*/ 2804 w 2804"/>
              <a:gd name="T117" fmla="*/ 701 h 2806"/>
              <a:gd name="T118" fmla="*/ 2103 w 2804"/>
              <a:gd name="T119" fmla="*/ 2806 h 2806"/>
              <a:gd name="T120" fmla="*/ 0 w 2804"/>
              <a:gd name="T121" fmla="*/ 2104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04" h="2806">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 name="Freeform 19">
            <a:hlinkClick r:id="rId5" tooltip="YouTube"/>
            <a:extLst>
              <a:ext uri="{C183D7F6-B498-43B3-948B-1728B52AA6E4}">
                <adec:decorative xmlns:adec="http://schemas.microsoft.com/office/drawing/2017/decorative" val="1"/>
              </a:ext>
            </a:extLst>
          </p:cNvPr>
          <p:cNvSpPr>
            <a:spLocks noChangeAspect="1" noEditPoints="1"/>
          </p:cNvSpPr>
          <p:nvPr userDrawn="1"/>
        </p:nvSpPr>
        <p:spPr bwMode="auto">
          <a:xfrm>
            <a:off x="6672064" y="5013176"/>
            <a:ext cx="287622" cy="288000"/>
          </a:xfrm>
          <a:custGeom>
            <a:avLst/>
            <a:gdLst>
              <a:gd name="T0" fmla="*/ 1892 w 2281"/>
              <a:gd name="T1" fmla="*/ 717 h 2282"/>
              <a:gd name="T2" fmla="*/ 1867 w 2281"/>
              <a:gd name="T3" fmla="*/ 679 h 2282"/>
              <a:gd name="T4" fmla="*/ 1834 w 2281"/>
              <a:gd name="T5" fmla="*/ 647 h 2282"/>
              <a:gd name="T6" fmla="*/ 1789 w 2281"/>
              <a:gd name="T7" fmla="*/ 621 h 2282"/>
              <a:gd name="T8" fmla="*/ 1751 w 2281"/>
              <a:gd name="T9" fmla="*/ 609 h 2282"/>
              <a:gd name="T10" fmla="*/ 1638 w 2281"/>
              <a:gd name="T11" fmla="*/ 595 h 2282"/>
              <a:gd name="T12" fmla="*/ 1459 w 2281"/>
              <a:gd name="T13" fmla="*/ 585 h 2282"/>
              <a:gd name="T14" fmla="*/ 1141 w 2281"/>
              <a:gd name="T15" fmla="*/ 579 h 2282"/>
              <a:gd name="T16" fmla="*/ 875 w 2281"/>
              <a:gd name="T17" fmla="*/ 583 h 2282"/>
              <a:gd name="T18" fmla="*/ 667 w 2281"/>
              <a:gd name="T19" fmla="*/ 593 h 2282"/>
              <a:gd name="T20" fmla="*/ 561 w 2281"/>
              <a:gd name="T21" fmla="*/ 604 h 2282"/>
              <a:gd name="T22" fmla="*/ 504 w 2281"/>
              <a:gd name="T23" fmla="*/ 616 h 2282"/>
              <a:gd name="T24" fmla="*/ 458 w 2281"/>
              <a:gd name="T25" fmla="*/ 640 h 2282"/>
              <a:gd name="T26" fmla="*/ 418 w 2281"/>
              <a:gd name="T27" fmla="*/ 674 h 2282"/>
              <a:gd name="T28" fmla="*/ 395 w 2281"/>
              <a:gd name="T29" fmla="*/ 705 h 2282"/>
              <a:gd name="T30" fmla="*/ 375 w 2281"/>
              <a:gd name="T31" fmla="*/ 755 h 2282"/>
              <a:gd name="T32" fmla="*/ 360 w 2281"/>
              <a:gd name="T33" fmla="*/ 836 h 2282"/>
              <a:gd name="T34" fmla="*/ 350 w 2281"/>
              <a:gd name="T35" fmla="*/ 932 h 2282"/>
              <a:gd name="T36" fmla="*/ 343 w 2281"/>
              <a:gd name="T37" fmla="*/ 1099 h 2282"/>
              <a:gd name="T38" fmla="*/ 345 w 2281"/>
              <a:gd name="T39" fmla="*/ 1258 h 2282"/>
              <a:gd name="T40" fmla="*/ 353 w 2281"/>
              <a:gd name="T41" fmla="*/ 1382 h 2282"/>
              <a:gd name="T42" fmla="*/ 365 w 2281"/>
              <a:gd name="T43" fmla="*/ 1476 h 2282"/>
              <a:gd name="T44" fmla="*/ 379 w 2281"/>
              <a:gd name="T45" fmla="*/ 1541 h 2282"/>
              <a:gd name="T46" fmla="*/ 402 w 2281"/>
              <a:gd name="T47" fmla="*/ 1588 h 2282"/>
              <a:gd name="T48" fmla="*/ 427 w 2281"/>
              <a:gd name="T49" fmla="*/ 1618 h 2282"/>
              <a:gd name="T50" fmla="*/ 469 w 2281"/>
              <a:gd name="T51" fmla="*/ 1650 h 2282"/>
              <a:gd name="T52" fmla="*/ 510 w 2281"/>
              <a:gd name="T53" fmla="*/ 1668 h 2282"/>
              <a:gd name="T54" fmla="*/ 579 w 2281"/>
              <a:gd name="T55" fmla="*/ 1681 h 2282"/>
              <a:gd name="T56" fmla="*/ 716 w 2281"/>
              <a:gd name="T57" fmla="*/ 1693 h 2282"/>
              <a:gd name="T58" fmla="*/ 976 w 2281"/>
              <a:gd name="T59" fmla="*/ 1702 h 2282"/>
              <a:gd name="T60" fmla="*/ 1305 w 2281"/>
              <a:gd name="T61" fmla="*/ 1702 h 2282"/>
              <a:gd name="T62" fmla="*/ 1513 w 2281"/>
              <a:gd name="T63" fmla="*/ 1695 h 2282"/>
              <a:gd name="T64" fmla="*/ 1682 w 2281"/>
              <a:gd name="T65" fmla="*/ 1683 h 2282"/>
              <a:gd name="T66" fmla="*/ 1751 w 2281"/>
              <a:gd name="T67" fmla="*/ 1673 h 2282"/>
              <a:gd name="T68" fmla="*/ 1801 w 2281"/>
              <a:gd name="T69" fmla="*/ 1656 h 2282"/>
              <a:gd name="T70" fmla="*/ 1845 w 2281"/>
              <a:gd name="T71" fmla="*/ 1627 h 2282"/>
              <a:gd name="T72" fmla="*/ 1879 w 2281"/>
              <a:gd name="T73" fmla="*/ 1588 h 2282"/>
              <a:gd name="T74" fmla="*/ 1897 w 2281"/>
              <a:gd name="T75" fmla="*/ 1554 h 2282"/>
              <a:gd name="T76" fmla="*/ 1911 w 2281"/>
              <a:gd name="T77" fmla="*/ 1503 h 2282"/>
              <a:gd name="T78" fmla="*/ 1925 w 2281"/>
              <a:gd name="T79" fmla="*/ 1415 h 2282"/>
              <a:gd name="T80" fmla="*/ 1935 w 2281"/>
              <a:gd name="T81" fmla="*/ 1288 h 2282"/>
              <a:gd name="T82" fmla="*/ 1938 w 2281"/>
              <a:gd name="T83" fmla="*/ 1099 h 2282"/>
              <a:gd name="T84" fmla="*/ 1933 w 2281"/>
              <a:gd name="T85" fmla="*/ 964 h 2282"/>
              <a:gd name="T86" fmla="*/ 1921 w 2281"/>
              <a:gd name="T87" fmla="*/ 836 h 2282"/>
              <a:gd name="T88" fmla="*/ 1909 w 2281"/>
              <a:gd name="T89" fmla="*/ 767 h 2282"/>
              <a:gd name="T90" fmla="*/ 978 w 2281"/>
              <a:gd name="T91" fmla="*/ 904 h 2282"/>
              <a:gd name="T92" fmla="*/ 1141 w 2281"/>
              <a:gd name="T93" fmla="*/ 0 h 2282"/>
              <a:gd name="T94" fmla="*/ 2281 w 2281"/>
              <a:gd name="T95" fmla="*/ 1141 h 2282"/>
              <a:gd name="T96" fmla="*/ 1141 w 2281"/>
              <a:gd name="T97" fmla="*/ 2282 h 2282"/>
              <a:gd name="T98" fmla="*/ 0 w 2281"/>
              <a:gd name="T99" fmla="*/ 1141 h 2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81" h="2282">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 name="Freeform 6">
            <a:hlinkClick r:id="rId6" tooltip="Instagram"/>
            <a:extLst>
              <a:ext uri="{C183D7F6-B498-43B3-948B-1728B52AA6E4}">
                <adec:decorative xmlns:adec="http://schemas.microsoft.com/office/drawing/2017/decorative" val="1"/>
              </a:ext>
            </a:extLst>
          </p:cNvPr>
          <p:cNvSpPr>
            <a:spLocks noChangeAspect="1" noEditPoints="1"/>
          </p:cNvSpPr>
          <p:nvPr userDrawn="1"/>
        </p:nvSpPr>
        <p:spPr bwMode="auto">
          <a:xfrm>
            <a:off x="5591849" y="5012630"/>
            <a:ext cx="288127" cy="288000"/>
          </a:xfrm>
          <a:custGeom>
            <a:avLst/>
            <a:gdLst>
              <a:gd name="T0" fmla="*/ 1535 w 2270"/>
              <a:gd name="T1" fmla="*/ 570 h 2269"/>
              <a:gd name="T2" fmla="*/ 1648 w 2270"/>
              <a:gd name="T3" fmla="*/ 640 h 2269"/>
              <a:gd name="T4" fmla="*/ 1711 w 2270"/>
              <a:gd name="T5" fmla="*/ 779 h 2269"/>
              <a:gd name="T6" fmla="*/ 1720 w 2270"/>
              <a:gd name="T7" fmla="*/ 1374 h 2269"/>
              <a:gd name="T8" fmla="*/ 1676 w 2270"/>
              <a:gd name="T9" fmla="*/ 1591 h 2269"/>
              <a:gd name="T10" fmla="*/ 1580 w 2270"/>
              <a:gd name="T11" fmla="*/ 1682 h 2269"/>
              <a:gd name="T12" fmla="*/ 1374 w 2270"/>
              <a:gd name="T13" fmla="*/ 1719 h 2269"/>
              <a:gd name="T14" fmla="*/ 763 w 2270"/>
              <a:gd name="T15" fmla="*/ 1707 h 2269"/>
              <a:gd name="T16" fmla="*/ 641 w 2270"/>
              <a:gd name="T17" fmla="*/ 1648 h 2269"/>
              <a:gd name="T18" fmla="*/ 566 w 2270"/>
              <a:gd name="T19" fmla="*/ 1522 h 2269"/>
              <a:gd name="T20" fmla="*/ 548 w 2270"/>
              <a:gd name="T21" fmla="*/ 979 h 2269"/>
              <a:gd name="T22" fmla="*/ 583 w 2270"/>
              <a:gd name="T23" fmla="*/ 701 h 2269"/>
              <a:gd name="T24" fmla="*/ 669 w 2270"/>
              <a:gd name="T25" fmla="*/ 599 h 2269"/>
              <a:gd name="T26" fmla="*/ 833 w 2270"/>
              <a:gd name="T27" fmla="*/ 553 h 2269"/>
              <a:gd name="T28" fmla="*/ 813 w 2270"/>
              <a:gd name="T29" fmla="*/ 425 h 2269"/>
              <a:gd name="T30" fmla="*/ 617 w 2270"/>
              <a:gd name="T31" fmla="*/ 481 h 2269"/>
              <a:gd name="T32" fmla="*/ 480 w 2270"/>
              <a:gd name="T33" fmla="*/ 616 h 2269"/>
              <a:gd name="T34" fmla="*/ 423 w 2270"/>
              <a:gd name="T35" fmla="*/ 840 h 2269"/>
              <a:gd name="T36" fmla="*/ 431 w 2270"/>
              <a:gd name="T37" fmla="*/ 1506 h 2269"/>
              <a:gd name="T38" fmla="*/ 500 w 2270"/>
              <a:gd name="T39" fmla="*/ 1685 h 2269"/>
              <a:gd name="T40" fmla="*/ 633 w 2270"/>
              <a:gd name="T41" fmla="*/ 1798 h 2269"/>
              <a:gd name="T42" fmla="*/ 891 w 2270"/>
              <a:gd name="T43" fmla="*/ 1848 h 2269"/>
              <a:gd name="T44" fmla="*/ 1528 w 2270"/>
              <a:gd name="T45" fmla="*/ 1834 h 2269"/>
              <a:gd name="T46" fmla="*/ 1692 w 2270"/>
              <a:gd name="T47" fmla="*/ 1763 h 2269"/>
              <a:gd name="T48" fmla="*/ 1813 w 2270"/>
              <a:gd name="T49" fmla="*/ 1603 h 2269"/>
              <a:gd name="T50" fmla="*/ 1851 w 2270"/>
              <a:gd name="T51" fmla="*/ 1252 h 2269"/>
              <a:gd name="T52" fmla="*/ 1828 w 2270"/>
              <a:gd name="T53" fmla="*/ 711 h 2269"/>
              <a:gd name="T54" fmla="*/ 1752 w 2270"/>
              <a:gd name="T55" fmla="*/ 562 h 2269"/>
              <a:gd name="T56" fmla="*/ 1586 w 2270"/>
              <a:gd name="T57" fmla="*/ 451 h 2269"/>
              <a:gd name="T58" fmla="*/ 1135 w 2270"/>
              <a:gd name="T59" fmla="*/ 419 h 2269"/>
              <a:gd name="T60" fmla="*/ 945 w 2270"/>
              <a:gd name="T61" fmla="*/ 820 h 2269"/>
              <a:gd name="T62" fmla="*/ 804 w 2270"/>
              <a:gd name="T63" fmla="*/ 975 h 2269"/>
              <a:gd name="T64" fmla="*/ 770 w 2270"/>
              <a:gd name="T65" fmla="*/ 1173 h 2269"/>
              <a:gd name="T66" fmla="*/ 852 w 2270"/>
              <a:gd name="T67" fmla="*/ 1369 h 2269"/>
              <a:gd name="T68" fmla="*/ 1026 w 2270"/>
              <a:gd name="T69" fmla="*/ 1486 h 2269"/>
              <a:gd name="T70" fmla="*/ 1227 w 2270"/>
              <a:gd name="T71" fmla="*/ 1491 h 2269"/>
              <a:gd name="T72" fmla="*/ 1407 w 2270"/>
              <a:gd name="T73" fmla="*/ 1382 h 2269"/>
              <a:gd name="T74" fmla="*/ 1495 w 2270"/>
              <a:gd name="T75" fmla="*/ 1209 h 2269"/>
              <a:gd name="T76" fmla="*/ 1473 w 2270"/>
              <a:gd name="T77" fmla="*/ 991 h 2269"/>
              <a:gd name="T78" fmla="*/ 1340 w 2270"/>
              <a:gd name="T79" fmla="*/ 830 h 2269"/>
              <a:gd name="T80" fmla="*/ 1154 w 2270"/>
              <a:gd name="T81" fmla="*/ 768 h 2269"/>
              <a:gd name="T82" fmla="*/ 1021 w 2270"/>
              <a:gd name="T83" fmla="*/ 1345 h 2269"/>
              <a:gd name="T84" fmla="*/ 925 w 2270"/>
              <a:gd name="T85" fmla="*/ 1249 h 2269"/>
              <a:gd name="T86" fmla="*/ 898 w 2270"/>
              <a:gd name="T87" fmla="*/ 1110 h 2269"/>
              <a:gd name="T88" fmla="*/ 951 w 2270"/>
              <a:gd name="T89" fmla="*/ 983 h 2269"/>
              <a:gd name="T90" fmla="*/ 1064 w 2270"/>
              <a:gd name="T91" fmla="*/ 907 h 2269"/>
              <a:gd name="T92" fmla="*/ 1206 w 2270"/>
              <a:gd name="T93" fmla="*/ 907 h 2269"/>
              <a:gd name="T94" fmla="*/ 1319 w 2270"/>
              <a:gd name="T95" fmla="*/ 983 h 2269"/>
              <a:gd name="T96" fmla="*/ 1372 w 2270"/>
              <a:gd name="T97" fmla="*/ 1110 h 2269"/>
              <a:gd name="T98" fmla="*/ 1344 w 2270"/>
              <a:gd name="T99" fmla="*/ 1249 h 2269"/>
              <a:gd name="T100" fmla="*/ 1249 w 2270"/>
              <a:gd name="T101" fmla="*/ 1345 h 2269"/>
              <a:gd name="T102" fmla="*/ 1431 w 2270"/>
              <a:gd name="T103" fmla="*/ 744 h 2269"/>
              <a:gd name="T104" fmla="*/ 1483 w 2270"/>
              <a:gd name="T105" fmla="*/ 674 h 2269"/>
              <a:gd name="T106" fmla="*/ 1574 w 2270"/>
              <a:gd name="T107" fmla="*/ 689 h 2269"/>
              <a:gd name="T108" fmla="*/ 1598 w 2270"/>
              <a:gd name="T109" fmla="*/ 778 h 2269"/>
              <a:gd name="T110" fmla="*/ 1534 w 2270"/>
              <a:gd name="T111" fmla="*/ 837 h 2269"/>
              <a:gd name="T112" fmla="*/ 1450 w 2270"/>
              <a:gd name="T113" fmla="*/ 807 h 2269"/>
              <a:gd name="T114" fmla="*/ 2270 w 2270"/>
              <a:gd name="T115" fmla="*/ 0 h 2269"/>
              <a:gd name="T116" fmla="*/ 0 w 2270"/>
              <a:gd name="T117" fmla="*/ 0 h 2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70" h="2269">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1839460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Logo Gray">
    <p:bg>
      <p:bgPr>
        <a:solidFill>
          <a:schemeClr val="accent4"/>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38593A-C820-4A34-9EAE-F8CCFF148DE6}"/>
              </a:ext>
            </a:extLst>
          </p:cNvPr>
          <p:cNvSpPr>
            <a:spLocks noGrp="1"/>
          </p:cNvSpPr>
          <p:nvPr>
            <p:ph type="dt" sz="half" idx="10"/>
          </p:nvPr>
        </p:nvSpPr>
        <p:spPr/>
        <p:txBody>
          <a:bodyPr/>
          <a:lstStyle>
            <a:lvl1pPr>
              <a:defRPr>
                <a:noFill/>
              </a:defRPr>
            </a:lvl1pPr>
          </a:lstStyle>
          <a:p>
            <a:fld id="{E562767B-731B-4464-9ABA-9ADF7EB493B6}" type="datetime1">
              <a:rPr lang="fi-FI" smtClean="0"/>
              <a:t>2.5.2023</a:t>
            </a:fld>
            <a:endParaRPr lang="fi-FI"/>
          </a:p>
        </p:txBody>
      </p:sp>
      <p:sp>
        <p:nvSpPr>
          <p:cNvPr id="3" name="Footer Placeholder 2">
            <a:extLst>
              <a:ext uri="{FF2B5EF4-FFF2-40B4-BE49-F238E27FC236}">
                <a16:creationId xmlns:a16="http://schemas.microsoft.com/office/drawing/2014/main" id="{111DFA8A-0AA3-4E60-BBEB-723BA2C12DBE}"/>
              </a:ext>
            </a:extLst>
          </p:cNvPr>
          <p:cNvSpPr>
            <a:spLocks noGrp="1"/>
          </p:cNvSpPr>
          <p:nvPr>
            <p:ph type="ftr" sz="quarter" idx="11"/>
          </p:nvPr>
        </p:nvSpPr>
        <p:spPr/>
        <p:txBody>
          <a:bodyPr/>
          <a:lstStyle>
            <a:lvl1pPr>
              <a:defRPr>
                <a:noFill/>
              </a:defRPr>
            </a:lvl1pPr>
          </a:lstStyle>
          <a:p>
            <a:r>
              <a:rPr lang="fi-FI"/>
              <a:t>JYU Since 1863.</a:t>
            </a:r>
          </a:p>
        </p:txBody>
      </p:sp>
      <p:sp>
        <p:nvSpPr>
          <p:cNvPr id="4" name="Slide Number Placeholder 3">
            <a:extLst>
              <a:ext uri="{FF2B5EF4-FFF2-40B4-BE49-F238E27FC236}">
                <a16:creationId xmlns:a16="http://schemas.microsoft.com/office/drawing/2014/main" id="{67D6416C-56EF-4445-825D-B445F3518D86}"/>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10" name="Group 9">
            <a:extLst>
              <a:ext uri="{C183D7F6-B498-43B3-948B-1728B52AA6E4}">
                <adec:decorative xmlns:adec="http://schemas.microsoft.com/office/drawing/2017/decorative" val="1"/>
              </a:ext>
            </a:extLst>
          </p:cNvPr>
          <p:cNvGrpSpPr>
            <a:grpSpLocks noChangeAspect="1"/>
          </p:cNvGrpSpPr>
          <p:nvPr userDrawn="1"/>
        </p:nvGrpSpPr>
        <p:grpSpPr>
          <a:xfrm>
            <a:off x="4368000" y="1916832"/>
            <a:ext cx="3456000" cy="2239841"/>
            <a:chOff x="4527550" y="2341563"/>
            <a:chExt cx="3135313" cy="2032001"/>
          </a:xfrm>
        </p:grpSpPr>
        <p:sp>
          <p:nvSpPr>
            <p:cNvPr id="7" name="Freeform 6"/>
            <p:cNvSpPr>
              <a:spLocks noEditPoints="1"/>
            </p:cNvSpPr>
            <p:nvPr userDrawn="1"/>
          </p:nvSpPr>
          <p:spPr bwMode="auto">
            <a:xfrm>
              <a:off x="5768975" y="2341563"/>
              <a:ext cx="644525" cy="1463675"/>
            </a:xfrm>
            <a:custGeom>
              <a:avLst/>
              <a:gdLst>
                <a:gd name="T0" fmla="*/ 1546 w 2436"/>
                <a:gd name="T1" fmla="*/ 407 h 5531"/>
                <a:gd name="T2" fmla="*/ 1598 w 2436"/>
                <a:gd name="T3" fmla="*/ 630 h 5531"/>
                <a:gd name="T4" fmla="*/ 1568 w 2436"/>
                <a:gd name="T5" fmla="*/ 815 h 5531"/>
                <a:gd name="T6" fmla="*/ 1415 w 2436"/>
                <a:gd name="T7" fmla="*/ 1055 h 5531"/>
                <a:gd name="T8" fmla="*/ 1005 w 2436"/>
                <a:gd name="T9" fmla="*/ 1539 h 5531"/>
                <a:gd name="T10" fmla="*/ 830 w 2436"/>
                <a:gd name="T11" fmla="*/ 1777 h 5531"/>
                <a:gd name="T12" fmla="*/ 792 w 2436"/>
                <a:gd name="T13" fmla="*/ 1957 h 5531"/>
                <a:gd name="T14" fmla="*/ 831 w 2436"/>
                <a:gd name="T15" fmla="*/ 2231 h 5531"/>
                <a:gd name="T16" fmla="*/ 579 w 2436"/>
                <a:gd name="T17" fmla="*/ 1907 h 5531"/>
                <a:gd name="T18" fmla="*/ 594 w 2436"/>
                <a:gd name="T19" fmla="*/ 1644 h 5531"/>
                <a:gd name="T20" fmla="*/ 740 w 2436"/>
                <a:gd name="T21" fmla="*/ 1385 h 5531"/>
                <a:gd name="T22" fmla="*/ 1262 w 2436"/>
                <a:gd name="T23" fmla="*/ 750 h 5531"/>
                <a:gd name="T24" fmla="*/ 1377 w 2436"/>
                <a:gd name="T25" fmla="*/ 553 h 5531"/>
                <a:gd name="T26" fmla="*/ 1360 w 2436"/>
                <a:gd name="T27" fmla="*/ 427 h 5531"/>
                <a:gd name="T28" fmla="*/ 934 w 2436"/>
                <a:gd name="T29" fmla="*/ 2354 h 5531"/>
                <a:gd name="T30" fmla="*/ 875 w 2436"/>
                <a:gd name="T31" fmla="*/ 2047 h 5531"/>
                <a:gd name="T32" fmla="*/ 914 w 2436"/>
                <a:gd name="T33" fmla="*/ 1844 h 5531"/>
                <a:gd name="T34" fmla="*/ 1089 w 2436"/>
                <a:gd name="T35" fmla="*/ 1610 h 5531"/>
                <a:gd name="T36" fmla="*/ 1560 w 2436"/>
                <a:gd name="T37" fmla="*/ 1133 h 5531"/>
                <a:gd name="T38" fmla="*/ 1670 w 2436"/>
                <a:gd name="T39" fmla="*/ 962 h 5531"/>
                <a:gd name="T40" fmla="*/ 1677 w 2436"/>
                <a:gd name="T41" fmla="*/ 819 h 5531"/>
                <a:gd name="T42" fmla="*/ 1824 w 2436"/>
                <a:gd name="T43" fmla="*/ 727 h 5531"/>
                <a:gd name="T44" fmla="*/ 1907 w 2436"/>
                <a:gd name="T45" fmla="*/ 924 h 5531"/>
                <a:gd name="T46" fmla="*/ 1907 w 2436"/>
                <a:gd name="T47" fmla="*/ 1105 h 5531"/>
                <a:gd name="T48" fmla="*/ 1754 w 2436"/>
                <a:gd name="T49" fmla="*/ 1350 h 5531"/>
                <a:gd name="T50" fmla="*/ 1205 w 2436"/>
                <a:gd name="T51" fmla="*/ 1940 h 5531"/>
                <a:gd name="T52" fmla="*/ 1166 w 2436"/>
                <a:gd name="T53" fmla="*/ 2051 h 5531"/>
                <a:gd name="T54" fmla="*/ 1199 w 2436"/>
                <a:gd name="T55" fmla="*/ 2265 h 5531"/>
                <a:gd name="T56" fmla="*/ 1300 w 2436"/>
                <a:gd name="T57" fmla="*/ 2288 h 5531"/>
                <a:gd name="T58" fmla="*/ 1274 w 2436"/>
                <a:gd name="T59" fmla="*/ 2046 h 5531"/>
                <a:gd name="T60" fmla="*/ 1425 w 2436"/>
                <a:gd name="T61" fmla="*/ 1856 h 5531"/>
                <a:gd name="T62" fmla="*/ 1809 w 2436"/>
                <a:gd name="T63" fmla="*/ 1537 h 5531"/>
                <a:gd name="T64" fmla="*/ 1842 w 2436"/>
                <a:gd name="T65" fmla="*/ 1423 h 5531"/>
                <a:gd name="T66" fmla="*/ 1983 w 2436"/>
                <a:gd name="T67" fmla="*/ 1317 h 5531"/>
                <a:gd name="T68" fmla="*/ 2040 w 2436"/>
                <a:gd name="T69" fmla="*/ 1512 h 5531"/>
                <a:gd name="T70" fmla="*/ 2003 w 2436"/>
                <a:gd name="T71" fmla="*/ 1689 h 5531"/>
                <a:gd name="T72" fmla="*/ 1728 w 2436"/>
                <a:gd name="T73" fmla="*/ 1953 h 5531"/>
                <a:gd name="T74" fmla="*/ 1536 w 2436"/>
                <a:gd name="T75" fmla="*/ 2151 h 5531"/>
                <a:gd name="T76" fmla="*/ 1601 w 2436"/>
                <a:gd name="T77" fmla="*/ 2459 h 5531"/>
                <a:gd name="T78" fmla="*/ 423 w 2436"/>
                <a:gd name="T79" fmla="*/ 1609 h 5531"/>
                <a:gd name="T80" fmla="*/ 401 w 2436"/>
                <a:gd name="T81" fmla="*/ 1358 h 5531"/>
                <a:gd name="T82" fmla="*/ 491 w 2436"/>
                <a:gd name="T83" fmla="*/ 1097 h 5531"/>
                <a:gd name="T84" fmla="*/ 899 w 2436"/>
                <a:gd name="T85" fmla="*/ 506 h 5531"/>
                <a:gd name="T86" fmla="*/ 1043 w 2436"/>
                <a:gd name="T87" fmla="*/ 248 h 5531"/>
                <a:gd name="T88" fmla="*/ 1066 w 2436"/>
                <a:gd name="T89" fmla="*/ 53 h 5531"/>
                <a:gd name="T90" fmla="*/ 1233 w 2436"/>
                <a:gd name="T91" fmla="*/ 151 h 5531"/>
                <a:gd name="T92" fmla="*/ 1262 w 2436"/>
                <a:gd name="T93" fmla="*/ 339 h 5531"/>
                <a:gd name="T94" fmla="*/ 1215 w 2436"/>
                <a:gd name="T95" fmla="*/ 523 h 5531"/>
                <a:gd name="T96" fmla="*/ 993 w 2436"/>
                <a:gd name="T97" fmla="*/ 855 h 5531"/>
                <a:gd name="T98" fmla="*/ 624 w 2436"/>
                <a:gd name="T99" fmla="*/ 1359 h 5531"/>
                <a:gd name="T100" fmla="*/ 525 w 2436"/>
                <a:gd name="T101" fmla="*/ 1581 h 5531"/>
                <a:gd name="T102" fmla="*/ 1430 w 2436"/>
                <a:gd name="T103" fmla="*/ 5531 h 5531"/>
                <a:gd name="T104" fmla="*/ 1148 w 2436"/>
                <a:gd name="T105" fmla="*/ 3342 h 5531"/>
                <a:gd name="T106" fmla="*/ 1395 w 2436"/>
                <a:gd name="T107" fmla="*/ 3320 h 5531"/>
                <a:gd name="T108" fmla="*/ 1066 w 2436"/>
                <a:gd name="T109" fmla="*/ 3199 h 5531"/>
                <a:gd name="T110" fmla="*/ 714 w 2436"/>
                <a:gd name="T111" fmla="*/ 3113 h 5531"/>
                <a:gd name="T112" fmla="*/ 357 w 2436"/>
                <a:gd name="T113" fmla="*/ 2913 h 5531"/>
                <a:gd name="T114" fmla="*/ 124 w 2436"/>
                <a:gd name="T115" fmla="*/ 2699 h 5531"/>
                <a:gd name="T116" fmla="*/ 2436 w 2436"/>
                <a:gd name="T117" fmla="*/ 2535 h 5531"/>
                <a:gd name="T118" fmla="*/ 2204 w 2436"/>
                <a:gd name="T119" fmla="*/ 2822 h 5531"/>
                <a:gd name="T120" fmla="*/ 1917 w 2436"/>
                <a:gd name="T121" fmla="*/ 3031 h 5531"/>
                <a:gd name="T122" fmla="*/ 1629 w 2436"/>
                <a:gd name="T123" fmla="*/ 3150 h 5531"/>
                <a:gd name="T124" fmla="*/ 1289 w 2436"/>
                <a:gd name="T125" fmla="*/ 3205 h 5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6" h="5531">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6350">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8" name="Freeform 7"/>
            <p:cNvSpPr>
              <a:spLocks noEditPoints="1"/>
            </p:cNvSpPr>
            <p:nvPr userDrawn="1"/>
          </p:nvSpPr>
          <p:spPr bwMode="auto">
            <a:xfrm>
              <a:off x="4694238" y="3829051"/>
              <a:ext cx="2776538" cy="250825"/>
            </a:xfrm>
            <a:custGeom>
              <a:avLst/>
              <a:gdLst>
                <a:gd name="T0" fmla="*/ 10362 w 10493"/>
                <a:gd name="T1" fmla="*/ 658 h 945"/>
                <a:gd name="T2" fmla="*/ 10028 w 10493"/>
                <a:gd name="T3" fmla="*/ 233 h 945"/>
                <a:gd name="T4" fmla="*/ 10067 w 10493"/>
                <a:gd name="T5" fmla="*/ 176 h 945"/>
                <a:gd name="T6" fmla="*/ 10451 w 10493"/>
                <a:gd name="T7" fmla="*/ 629 h 945"/>
                <a:gd name="T8" fmla="*/ 9848 w 10493"/>
                <a:gd name="T9" fmla="*/ 482 h 945"/>
                <a:gd name="T10" fmla="*/ 34 w 10493"/>
                <a:gd name="T11" fmla="*/ 944 h 945"/>
                <a:gd name="T12" fmla="*/ 90 w 10493"/>
                <a:gd name="T13" fmla="*/ 206 h 945"/>
                <a:gd name="T14" fmla="*/ 840 w 10493"/>
                <a:gd name="T15" fmla="*/ 218 h 945"/>
                <a:gd name="T16" fmla="*/ 544 w 10493"/>
                <a:gd name="T17" fmla="*/ 744 h 945"/>
                <a:gd name="T18" fmla="*/ 893 w 10493"/>
                <a:gd name="T19" fmla="*/ 177 h 945"/>
                <a:gd name="T20" fmla="*/ 1495 w 10493"/>
                <a:gd name="T21" fmla="*/ 173 h 945"/>
                <a:gd name="T22" fmla="*/ 1765 w 10493"/>
                <a:gd name="T23" fmla="*/ 167 h 945"/>
                <a:gd name="T24" fmla="*/ 1549 w 10493"/>
                <a:gd name="T25" fmla="*/ 729 h 945"/>
                <a:gd name="T26" fmla="*/ 1601 w 10493"/>
                <a:gd name="T27" fmla="*/ 22 h 945"/>
                <a:gd name="T28" fmla="*/ 1811 w 10493"/>
                <a:gd name="T29" fmla="*/ 75 h 945"/>
                <a:gd name="T30" fmla="*/ 2122 w 10493"/>
                <a:gd name="T31" fmla="*/ 629 h 945"/>
                <a:gd name="T32" fmla="*/ 2447 w 10493"/>
                <a:gd name="T33" fmla="*/ 575 h 945"/>
                <a:gd name="T34" fmla="*/ 2176 w 10493"/>
                <a:gd name="T35" fmla="*/ 212 h 945"/>
                <a:gd name="T36" fmla="*/ 2366 w 10493"/>
                <a:gd name="T37" fmla="*/ 202 h 945"/>
                <a:gd name="T38" fmla="*/ 2430 w 10493"/>
                <a:gd name="T39" fmla="*/ 444 h 945"/>
                <a:gd name="T40" fmla="*/ 2230 w 10493"/>
                <a:gd name="T41" fmla="*/ 789 h 945"/>
                <a:gd name="T42" fmla="*/ 3119 w 10493"/>
                <a:gd name="T43" fmla="*/ 728 h 945"/>
                <a:gd name="T44" fmla="*/ 2693 w 10493"/>
                <a:gd name="T45" fmla="*/ 776 h 945"/>
                <a:gd name="T46" fmla="*/ 2815 w 10493"/>
                <a:gd name="T47" fmla="*/ 173 h 945"/>
                <a:gd name="T48" fmla="*/ 3680 w 10493"/>
                <a:gd name="T49" fmla="*/ 173 h 945"/>
                <a:gd name="T50" fmla="*/ 3359 w 10493"/>
                <a:gd name="T51" fmla="*/ 779 h 945"/>
                <a:gd name="T52" fmla="*/ 3980 w 10493"/>
                <a:gd name="T53" fmla="*/ 203 h 945"/>
                <a:gd name="T54" fmla="*/ 4037 w 10493"/>
                <a:gd name="T55" fmla="*/ 776 h 945"/>
                <a:gd name="T56" fmla="*/ 4310 w 10493"/>
                <a:gd name="T57" fmla="*/ 753 h 945"/>
                <a:gd name="T58" fmla="*/ 4787 w 10493"/>
                <a:gd name="T59" fmla="*/ 746 h 945"/>
                <a:gd name="T60" fmla="*/ 4508 w 10493"/>
                <a:gd name="T61" fmla="*/ 539 h 945"/>
                <a:gd name="T62" fmla="*/ 4572 w 10493"/>
                <a:gd name="T63" fmla="*/ 66 h 945"/>
                <a:gd name="T64" fmla="*/ 4771 w 10493"/>
                <a:gd name="T65" fmla="*/ 14 h 945"/>
                <a:gd name="T66" fmla="*/ 5074 w 10493"/>
                <a:gd name="T67" fmla="*/ 250 h 945"/>
                <a:gd name="T68" fmla="*/ 5581 w 10493"/>
                <a:gd name="T69" fmla="*/ 177 h 945"/>
                <a:gd name="T70" fmla="*/ 5138 w 10493"/>
                <a:gd name="T71" fmla="*/ 748 h 945"/>
                <a:gd name="T72" fmla="*/ 6418 w 10493"/>
                <a:gd name="T73" fmla="*/ 269 h 945"/>
                <a:gd name="T74" fmla="*/ 6167 w 10493"/>
                <a:gd name="T75" fmla="*/ 741 h 945"/>
                <a:gd name="T76" fmla="*/ 6689 w 10493"/>
                <a:gd name="T77" fmla="*/ 218 h 945"/>
                <a:gd name="T78" fmla="*/ 6563 w 10493"/>
                <a:gd name="T79" fmla="*/ 756 h 945"/>
                <a:gd name="T80" fmla="*/ 7243 w 10493"/>
                <a:gd name="T81" fmla="*/ 206 h 945"/>
                <a:gd name="T82" fmla="*/ 7122 w 10493"/>
                <a:gd name="T83" fmla="*/ 744 h 945"/>
                <a:gd name="T84" fmla="*/ 7376 w 10493"/>
                <a:gd name="T85" fmla="*/ 335 h 945"/>
                <a:gd name="T86" fmla="*/ 7980 w 10493"/>
                <a:gd name="T87" fmla="*/ 362 h 945"/>
                <a:gd name="T88" fmla="*/ 7447 w 10493"/>
                <a:gd name="T89" fmla="*/ 720 h 945"/>
                <a:gd name="T90" fmla="*/ 7652 w 10493"/>
                <a:gd name="T91" fmla="*/ 752 h 945"/>
                <a:gd name="T92" fmla="*/ 7756 w 10493"/>
                <a:gd name="T93" fmla="*/ 215 h 945"/>
                <a:gd name="T94" fmla="*/ 8384 w 10493"/>
                <a:gd name="T95" fmla="*/ 176 h 945"/>
                <a:gd name="T96" fmla="*/ 8291 w 10493"/>
                <a:gd name="T97" fmla="*/ 490 h 945"/>
                <a:gd name="T98" fmla="*/ 8291 w 10493"/>
                <a:gd name="T99" fmla="*/ 204 h 945"/>
                <a:gd name="T100" fmla="*/ 8116 w 10493"/>
                <a:gd name="T101" fmla="*/ 723 h 945"/>
                <a:gd name="T102" fmla="*/ 8738 w 10493"/>
                <a:gd name="T103" fmla="*/ 213 h 945"/>
                <a:gd name="T104" fmla="*/ 8640 w 10493"/>
                <a:gd name="T105" fmla="*/ 734 h 945"/>
                <a:gd name="T106" fmla="*/ 8947 w 10493"/>
                <a:gd name="T107" fmla="*/ 734 h 945"/>
                <a:gd name="T108" fmla="*/ 9122 w 10493"/>
                <a:gd name="T109" fmla="*/ 513 h 945"/>
                <a:gd name="T110" fmla="*/ 9109 w 10493"/>
                <a:gd name="T111" fmla="*/ 162 h 945"/>
                <a:gd name="T112" fmla="*/ 8965 w 10493"/>
                <a:gd name="T113" fmla="*/ 243 h 945"/>
                <a:gd name="T114" fmla="*/ 9266 w 10493"/>
                <a:gd name="T115" fmla="*/ 536 h 945"/>
                <a:gd name="T116" fmla="*/ 9808 w 10493"/>
                <a:gd name="T117" fmla="*/ 173 h 945"/>
                <a:gd name="T118" fmla="*/ 9685 w 10493"/>
                <a:gd name="T119" fmla="*/ 776 h 945"/>
                <a:gd name="T120" fmla="*/ 9336 w 10493"/>
                <a:gd name="T121" fmla="*/ 31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493" h="945">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 name="Freeform 8"/>
            <p:cNvSpPr>
              <a:spLocks noEditPoints="1"/>
            </p:cNvSpPr>
            <p:nvPr userDrawn="1"/>
          </p:nvSpPr>
          <p:spPr bwMode="auto">
            <a:xfrm>
              <a:off x="4527550" y="4124326"/>
              <a:ext cx="3135313" cy="249238"/>
            </a:xfrm>
            <a:custGeom>
              <a:avLst/>
              <a:gdLst>
                <a:gd name="T0" fmla="*/ 11670 w 11852"/>
                <a:gd name="T1" fmla="*/ 81 h 944"/>
                <a:gd name="T2" fmla="*/ 11473 w 11852"/>
                <a:gd name="T3" fmla="*/ 57 h 944"/>
                <a:gd name="T4" fmla="*/ 11758 w 11852"/>
                <a:gd name="T5" fmla="*/ 651 h 944"/>
                <a:gd name="T6" fmla="*/ 11365 w 11852"/>
                <a:gd name="T7" fmla="*/ 747 h 944"/>
                <a:gd name="T8" fmla="*/ 246 w 11852"/>
                <a:gd name="T9" fmla="*/ 721 h 944"/>
                <a:gd name="T10" fmla="*/ 546 w 11852"/>
                <a:gd name="T11" fmla="*/ 176 h 944"/>
                <a:gd name="T12" fmla="*/ 366 w 11852"/>
                <a:gd name="T13" fmla="*/ 788 h 944"/>
                <a:gd name="T14" fmla="*/ 695 w 11852"/>
                <a:gd name="T15" fmla="*/ 777 h 944"/>
                <a:gd name="T16" fmla="*/ 1248 w 11852"/>
                <a:gd name="T17" fmla="*/ 687 h 944"/>
                <a:gd name="T18" fmla="*/ 1216 w 11852"/>
                <a:gd name="T19" fmla="*/ 775 h 944"/>
                <a:gd name="T20" fmla="*/ 1580 w 11852"/>
                <a:gd name="T21" fmla="*/ 279 h 944"/>
                <a:gd name="T22" fmla="*/ 1498 w 11852"/>
                <a:gd name="T23" fmla="*/ 294 h 944"/>
                <a:gd name="T24" fmla="*/ 1850 w 11852"/>
                <a:gd name="T25" fmla="*/ 218 h 944"/>
                <a:gd name="T26" fmla="*/ 2022 w 11852"/>
                <a:gd name="T27" fmla="*/ 782 h 944"/>
                <a:gd name="T28" fmla="*/ 2696 w 11852"/>
                <a:gd name="T29" fmla="*/ 403 h 944"/>
                <a:gd name="T30" fmla="*/ 2809 w 11852"/>
                <a:gd name="T31" fmla="*/ 630 h 944"/>
                <a:gd name="T32" fmla="*/ 3215 w 11852"/>
                <a:gd name="T33" fmla="*/ 175 h 944"/>
                <a:gd name="T34" fmla="*/ 3385 w 11852"/>
                <a:gd name="T35" fmla="*/ 741 h 944"/>
                <a:gd name="T36" fmla="*/ 3253 w 11852"/>
                <a:gd name="T37" fmla="*/ 268 h 944"/>
                <a:gd name="T38" fmla="*/ 3040 w 11852"/>
                <a:gd name="T39" fmla="*/ 776 h 944"/>
                <a:gd name="T40" fmla="*/ 3499 w 11852"/>
                <a:gd name="T41" fmla="*/ 694 h 944"/>
                <a:gd name="T42" fmla="*/ 3742 w 11852"/>
                <a:gd name="T43" fmla="*/ 520 h 944"/>
                <a:gd name="T44" fmla="*/ 3707 w 11852"/>
                <a:gd name="T45" fmla="*/ 162 h 944"/>
                <a:gd name="T46" fmla="*/ 3546 w 11852"/>
                <a:gd name="T47" fmla="*/ 272 h 944"/>
                <a:gd name="T48" fmla="*/ 3865 w 11852"/>
                <a:gd name="T49" fmla="*/ 622 h 944"/>
                <a:gd name="T50" fmla="*/ 4100 w 11852"/>
                <a:gd name="T51" fmla="*/ 205 h 944"/>
                <a:gd name="T52" fmla="*/ 3994 w 11852"/>
                <a:gd name="T53" fmla="*/ 723 h 944"/>
                <a:gd name="T54" fmla="*/ 4628 w 11852"/>
                <a:gd name="T55" fmla="*/ 217 h 944"/>
                <a:gd name="T56" fmla="*/ 4412 w 11852"/>
                <a:gd name="T57" fmla="*/ 574 h 944"/>
                <a:gd name="T58" fmla="*/ 4859 w 11852"/>
                <a:gd name="T59" fmla="*/ 177 h 944"/>
                <a:gd name="T60" fmla="*/ 5086 w 11852"/>
                <a:gd name="T61" fmla="*/ 746 h 944"/>
                <a:gd name="T62" fmla="*/ 5540 w 11852"/>
                <a:gd name="T63" fmla="*/ 481 h 944"/>
                <a:gd name="T64" fmla="*/ 6137 w 11852"/>
                <a:gd name="T65" fmla="*/ 283 h 944"/>
                <a:gd name="T66" fmla="*/ 5664 w 11852"/>
                <a:gd name="T67" fmla="*/ 739 h 944"/>
                <a:gd name="T68" fmla="*/ 5873 w 11852"/>
                <a:gd name="T69" fmla="*/ 752 h 944"/>
                <a:gd name="T70" fmla="*/ 5851 w 11852"/>
                <a:gd name="T71" fmla="*/ 196 h 944"/>
                <a:gd name="T72" fmla="*/ 6476 w 11852"/>
                <a:gd name="T73" fmla="*/ 775 h 944"/>
                <a:gd name="T74" fmla="*/ 6642 w 11852"/>
                <a:gd name="T75" fmla="*/ 224 h 944"/>
                <a:gd name="T76" fmla="*/ 6600 w 11852"/>
                <a:gd name="T77" fmla="*/ 474 h 944"/>
                <a:gd name="T78" fmla="*/ 7076 w 11852"/>
                <a:gd name="T79" fmla="*/ 814 h 944"/>
                <a:gd name="T80" fmla="*/ 7014 w 11852"/>
                <a:gd name="T81" fmla="*/ 747 h 944"/>
                <a:gd name="T82" fmla="*/ 7561 w 11852"/>
                <a:gd name="T83" fmla="*/ 409 h 944"/>
                <a:gd name="T84" fmla="*/ 7379 w 11852"/>
                <a:gd name="T85" fmla="*/ 778 h 944"/>
                <a:gd name="T86" fmla="*/ 7830 w 11852"/>
                <a:gd name="T87" fmla="*/ 204 h 944"/>
                <a:gd name="T88" fmla="*/ 8308 w 11852"/>
                <a:gd name="T89" fmla="*/ 176 h 944"/>
                <a:gd name="T90" fmla="*/ 8846 w 11852"/>
                <a:gd name="T91" fmla="*/ 595 h 944"/>
                <a:gd name="T92" fmla="*/ 8467 w 11852"/>
                <a:gd name="T93" fmla="*/ 746 h 944"/>
                <a:gd name="T94" fmla="*/ 8550 w 11852"/>
                <a:gd name="T95" fmla="*/ 1 h 944"/>
                <a:gd name="T96" fmla="*/ 8724 w 11852"/>
                <a:gd name="T97" fmla="*/ 8 h 944"/>
                <a:gd name="T98" fmla="*/ 9161 w 11852"/>
                <a:gd name="T99" fmla="*/ 748 h 944"/>
                <a:gd name="T100" fmla="*/ 9095 w 11852"/>
                <a:gd name="T101" fmla="*/ 469 h 944"/>
                <a:gd name="T102" fmla="*/ 9379 w 11852"/>
                <a:gd name="T103" fmla="*/ 249 h 944"/>
                <a:gd name="T104" fmla="*/ 9113 w 11852"/>
                <a:gd name="T105" fmla="*/ 382 h 944"/>
                <a:gd name="T106" fmla="*/ 9331 w 11852"/>
                <a:gd name="T107" fmla="*/ 745 h 944"/>
                <a:gd name="T108" fmla="*/ 9974 w 11852"/>
                <a:gd name="T109" fmla="*/ 214 h 944"/>
                <a:gd name="T110" fmla="*/ 9714 w 11852"/>
                <a:gd name="T111" fmla="*/ 751 h 944"/>
                <a:gd name="T112" fmla="*/ 9523 w 11852"/>
                <a:gd name="T113" fmla="*/ 175 h 944"/>
                <a:gd name="T114" fmla="*/ 10579 w 11852"/>
                <a:gd name="T115" fmla="*/ 172 h 944"/>
                <a:gd name="T116" fmla="*/ 10290 w 11852"/>
                <a:gd name="T117" fmla="*/ 750 h 944"/>
                <a:gd name="T118" fmla="*/ 10853 w 11852"/>
                <a:gd name="T119" fmla="*/ 212 h 944"/>
                <a:gd name="T120" fmla="*/ 10745 w 11852"/>
                <a:gd name="T121" fmla="*/ 746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852" h="944">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12" name="Group 11">
            <a:extLst>
              <a:ext uri="{C183D7F6-B498-43B3-948B-1728B52AA6E4}">
                <adec:decorative xmlns:adec="http://schemas.microsoft.com/office/drawing/2017/decorative" val="1"/>
              </a:ext>
            </a:extLst>
          </p:cNvPr>
          <p:cNvGrpSpPr/>
          <p:nvPr userDrawn="1"/>
        </p:nvGrpSpPr>
        <p:grpSpPr>
          <a:xfrm>
            <a:off x="0" y="6669360"/>
            <a:ext cx="12192000" cy="188639"/>
            <a:chOff x="2207568" y="692696"/>
            <a:chExt cx="2304256" cy="576064"/>
          </a:xfrm>
        </p:grpSpPr>
        <p:sp>
          <p:nvSpPr>
            <p:cNvPr id="13" name="Rectangle 12"/>
            <p:cNvSpPr/>
            <p:nvPr userDrawn="1"/>
          </p:nvSpPr>
          <p:spPr>
            <a:xfrm>
              <a:off x="2783632" y="692696"/>
              <a:ext cx="576064"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4" name="Rectangle 13"/>
            <p:cNvSpPr/>
            <p:nvPr userDrawn="1"/>
          </p:nvSpPr>
          <p:spPr>
            <a:xfrm>
              <a:off x="3359696" y="692696"/>
              <a:ext cx="576064" cy="5760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5" name="Rectangle 14"/>
            <p:cNvSpPr/>
            <p:nvPr userDrawn="1"/>
          </p:nvSpPr>
          <p:spPr>
            <a:xfrm>
              <a:off x="3935760" y="692696"/>
              <a:ext cx="576064" cy="5760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6" name="Rectangle 15"/>
            <p:cNvSpPr/>
            <p:nvPr userDrawn="1"/>
          </p:nvSpPr>
          <p:spPr>
            <a:xfrm>
              <a:off x="2207568" y="692696"/>
              <a:ext cx="576064" cy="5760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grpSp>
      <p:sp>
        <p:nvSpPr>
          <p:cNvPr id="17" name="Freeform 16">
            <a:hlinkClick r:id="rId2" tooltip="Twitter"/>
            <a:extLst>
              <a:ext uri="{C183D7F6-B498-43B3-948B-1728B52AA6E4}">
                <adec:decorative xmlns:adec="http://schemas.microsoft.com/office/drawing/2017/decorative" val="1"/>
              </a:ext>
            </a:extLst>
          </p:cNvPr>
          <p:cNvSpPr>
            <a:spLocks noChangeAspect="1" noEditPoints="1"/>
          </p:cNvSpPr>
          <p:nvPr userDrawn="1"/>
        </p:nvSpPr>
        <p:spPr bwMode="auto">
          <a:xfrm>
            <a:off x="6312024" y="5013176"/>
            <a:ext cx="288000" cy="288000"/>
          </a:xfrm>
          <a:custGeom>
            <a:avLst/>
            <a:gdLst>
              <a:gd name="T0" fmla="*/ 1215 w 2806"/>
              <a:gd name="T1" fmla="*/ 2154 h 2806"/>
              <a:gd name="T2" fmla="*/ 1391 w 2806"/>
              <a:gd name="T3" fmla="*/ 2115 h 2806"/>
              <a:gd name="T4" fmla="*/ 1549 w 2806"/>
              <a:gd name="T5" fmla="*/ 2052 h 2806"/>
              <a:gd name="T6" fmla="*/ 1690 w 2806"/>
              <a:gd name="T7" fmla="*/ 1968 h 2806"/>
              <a:gd name="T8" fmla="*/ 1813 w 2806"/>
              <a:gd name="T9" fmla="*/ 1866 h 2806"/>
              <a:gd name="T10" fmla="*/ 1917 w 2806"/>
              <a:gd name="T11" fmla="*/ 1747 h 2806"/>
              <a:gd name="T12" fmla="*/ 2002 w 2806"/>
              <a:gd name="T13" fmla="*/ 1618 h 2806"/>
              <a:gd name="T14" fmla="*/ 2069 w 2806"/>
              <a:gd name="T15" fmla="*/ 1479 h 2806"/>
              <a:gd name="T16" fmla="*/ 2115 w 2806"/>
              <a:gd name="T17" fmla="*/ 1336 h 2806"/>
              <a:gd name="T18" fmla="*/ 2144 w 2806"/>
              <a:gd name="T19" fmla="*/ 1166 h 2806"/>
              <a:gd name="T20" fmla="*/ 2148 w 2806"/>
              <a:gd name="T21" fmla="*/ 1022 h 2806"/>
              <a:gd name="T22" fmla="*/ 2264 w 2806"/>
              <a:gd name="T23" fmla="*/ 918 h 2806"/>
              <a:gd name="T24" fmla="*/ 2340 w 2806"/>
              <a:gd name="T25" fmla="*/ 822 h 2806"/>
              <a:gd name="T26" fmla="*/ 2176 w 2806"/>
              <a:gd name="T27" fmla="*/ 873 h 2806"/>
              <a:gd name="T28" fmla="*/ 2175 w 2806"/>
              <a:gd name="T29" fmla="*/ 842 h 2806"/>
              <a:gd name="T30" fmla="*/ 2242 w 2806"/>
              <a:gd name="T31" fmla="*/ 764 h 2806"/>
              <a:gd name="T32" fmla="*/ 2288 w 2806"/>
              <a:gd name="T33" fmla="*/ 670 h 2806"/>
              <a:gd name="T34" fmla="*/ 2139 w 2806"/>
              <a:gd name="T35" fmla="*/ 738 h 2806"/>
              <a:gd name="T36" fmla="*/ 2016 w 2806"/>
              <a:gd name="T37" fmla="*/ 737 h 2806"/>
              <a:gd name="T38" fmla="*/ 1919 w 2806"/>
              <a:gd name="T39" fmla="*/ 674 h 2806"/>
              <a:gd name="T40" fmla="*/ 1804 w 2806"/>
              <a:gd name="T41" fmla="*/ 644 h 2806"/>
              <a:gd name="T42" fmla="*/ 1685 w 2806"/>
              <a:gd name="T43" fmla="*/ 649 h 2806"/>
              <a:gd name="T44" fmla="*/ 1580 w 2806"/>
              <a:gd name="T45" fmla="*/ 689 h 2806"/>
              <a:gd name="T46" fmla="*/ 1491 w 2806"/>
              <a:gd name="T47" fmla="*/ 754 h 2806"/>
              <a:gd name="T48" fmla="*/ 1425 w 2806"/>
              <a:gd name="T49" fmla="*/ 844 h 2806"/>
              <a:gd name="T50" fmla="*/ 1391 w 2806"/>
              <a:gd name="T51" fmla="*/ 930 h 2806"/>
              <a:gd name="T52" fmla="*/ 1380 w 2806"/>
              <a:gd name="T53" fmla="*/ 1049 h 2806"/>
              <a:gd name="T54" fmla="*/ 1329 w 2806"/>
              <a:gd name="T55" fmla="*/ 1110 h 2806"/>
              <a:gd name="T56" fmla="*/ 1157 w 2806"/>
              <a:gd name="T57" fmla="*/ 1077 h 2806"/>
              <a:gd name="T58" fmla="*/ 995 w 2806"/>
              <a:gd name="T59" fmla="*/ 1019 h 2806"/>
              <a:gd name="T60" fmla="*/ 846 w 2806"/>
              <a:gd name="T61" fmla="*/ 938 h 2806"/>
              <a:gd name="T62" fmla="*/ 713 w 2806"/>
              <a:gd name="T63" fmla="*/ 835 h 2806"/>
              <a:gd name="T64" fmla="*/ 596 w 2806"/>
              <a:gd name="T65" fmla="*/ 712 h 2806"/>
              <a:gd name="T66" fmla="*/ 558 w 2806"/>
              <a:gd name="T67" fmla="*/ 804 h 2806"/>
              <a:gd name="T68" fmla="*/ 544 w 2806"/>
              <a:gd name="T69" fmla="*/ 892 h 2806"/>
              <a:gd name="T70" fmla="*/ 549 w 2806"/>
              <a:gd name="T71" fmla="*/ 967 h 2806"/>
              <a:gd name="T72" fmla="*/ 577 w 2806"/>
              <a:gd name="T73" fmla="*/ 1058 h 2806"/>
              <a:gd name="T74" fmla="*/ 630 w 2806"/>
              <a:gd name="T75" fmla="*/ 1148 h 2806"/>
              <a:gd name="T76" fmla="*/ 704 w 2806"/>
              <a:gd name="T77" fmla="*/ 1225 h 2806"/>
              <a:gd name="T78" fmla="*/ 603 w 2806"/>
              <a:gd name="T79" fmla="*/ 1205 h 2806"/>
              <a:gd name="T80" fmla="*/ 542 w 2806"/>
              <a:gd name="T81" fmla="*/ 1200 h 2806"/>
              <a:gd name="T82" fmla="*/ 559 w 2806"/>
              <a:gd name="T83" fmla="*/ 1299 h 2806"/>
              <a:gd name="T84" fmla="*/ 601 w 2806"/>
              <a:gd name="T85" fmla="*/ 1388 h 2806"/>
              <a:gd name="T86" fmla="*/ 652 w 2806"/>
              <a:gd name="T87" fmla="*/ 1451 h 2806"/>
              <a:gd name="T88" fmla="*/ 728 w 2806"/>
              <a:gd name="T89" fmla="*/ 1512 h 2806"/>
              <a:gd name="T90" fmla="*/ 818 w 2806"/>
              <a:gd name="T91" fmla="*/ 1551 h 2806"/>
              <a:gd name="T92" fmla="*/ 775 w 2806"/>
              <a:gd name="T93" fmla="*/ 1571 h 2806"/>
              <a:gd name="T94" fmla="*/ 682 w 2806"/>
              <a:gd name="T95" fmla="*/ 1580 h 2806"/>
              <a:gd name="T96" fmla="*/ 721 w 2806"/>
              <a:gd name="T97" fmla="*/ 1659 h 2806"/>
              <a:gd name="T98" fmla="*/ 777 w 2806"/>
              <a:gd name="T99" fmla="*/ 1727 h 2806"/>
              <a:gd name="T100" fmla="*/ 848 w 2806"/>
              <a:gd name="T101" fmla="*/ 1779 h 2806"/>
              <a:gd name="T102" fmla="*/ 929 w 2806"/>
              <a:gd name="T103" fmla="*/ 1816 h 2806"/>
              <a:gd name="T104" fmla="*/ 1036 w 2806"/>
              <a:gd name="T105" fmla="*/ 1832 h 2806"/>
              <a:gd name="T106" fmla="*/ 930 w 2806"/>
              <a:gd name="T107" fmla="*/ 1901 h 2806"/>
              <a:gd name="T108" fmla="*/ 770 w 2806"/>
              <a:gd name="T109" fmla="*/ 1968 h 2806"/>
              <a:gd name="T110" fmla="*/ 625 w 2806"/>
              <a:gd name="T111" fmla="*/ 1994 h 2806"/>
              <a:gd name="T112" fmla="*/ 489 w 2806"/>
              <a:gd name="T113" fmla="*/ 1994 h 2806"/>
              <a:gd name="T114" fmla="*/ 600 w 2806"/>
              <a:gd name="T115" fmla="*/ 2065 h 2806"/>
              <a:gd name="T116" fmla="*/ 819 w 2806"/>
              <a:gd name="T117" fmla="*/ 2138 h 2806"/>
              <a:gd name="T118" fmla="*/ 935 w 2806"/>
              <a:gd name="T119" fmla="*/ 2158 h 2806"/>
              <a:gd name="T120" fmla="*/ 0 w 2806"/>
              <a:gd name="T121" fmla="*/ 0 h 2806"/>
              <a:gd name="T122" fmla="*/ 2806 w 2806"/>
              <a:gd name="T123" fmla="*/ 1403 h 2806"/>
              <a:gd name="T124" fmla="*/ 0 w 2806"/>
              <a:gd name="T125" fmla="*/ 2806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06" h="2806">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 name="Freeform 17">
            <a:hlinkClick r:id="rId3" tooltip="Facebook"/>
            <a:extLst>
              <a:ext uri="{C183D7F6-B498-43B3-948B-1728B52AA6E4}">
                <adec:decorative xmlns:adec="http://schemas.microsoft.com/office/drawing/2017/decorative" val="1"/>
              </a:ext>
            </a:extLst>
          </p:cNvPr>
          <p:cNvSpPr>
            <a:spLocks noChangeAspect="1" noEditPoints="1"/>
          </p:cNvSpPr>
          <p:nvPr userDrawn="1"/>
        </p:nvSpPr>
        <p:spPr bwMode="auto">
          <a:xfrm>
            <a:off x="5231422" y="5012630"/>
            <a:ext cx="288514" cy="288000"/>
          </a:xfrm>
          <a:custGeom>
            <a:avLst/>
            <a:gdLst>
              <a:gd name="T0" fmla="*/ 1541 w 2807"/>
              <a:gd name="T1" fmla="*/ 2287 h 2806"/>
              <a:gd name="T2" fmla="*/ 1541 w 2807"/>
              <a:gd name="T3" fmla="*/ 1481 h 2806"/>
              <a:gd name="T4" fmla="*/ 1812 w 2807"/>
              <a:gd name="T5" fmla="*/ 1481 h 2806"/>
              <a:gd name="T6" fmla="*/ 1853 w 2807"/>
              <a:gd name="T7" fmla="*/ 1166 h 2806"/>
              <a:gd name="T8" fmla="*/ 1541 w 2807"/>
              <a:gd name="T9" fmla="*/ 1166 h 2806"/>
              <a:gd name="T10" fmla="*/ 1541 w 2807"/>
              <a:gd name="T11" fmla="*/ 965 h 2806"/>
              <a:gd name="T12" fmla="*/ 1542 w 2807"/>
              <a:gd name="T13" fmla="*/ 933 h 2806"/>
              <a:gd name="T14" fmla="*/ 1547 w 2807"/>
              <a:gd name="T15" fmla="*/ 903 h 2806"/>
              <a:gd name="T16" fmla="*/ 1556 w 2807"/>
              <a:gd name="T17" fmla="*/ 877 h 2806"/>
              <a:gd name="T18" fmla="*/ 1569 w 2807"/>
              <a:gd name="T19" fmla="*/ 855 h 2806"/>
              <a:gd name="T20" fmla="*/ 1590 w 2807"/>
              <a:gd name="T21" fmla="*/ 837 h 2806"/>
              <a:gd name="T22" fmla="*/ 1618 w 2807"/>
              <a:gd name="T23" fmla="*/ 824 h 2806"/>
              <a:gd name="T24" fmla="*/ 1652 w 2807"/>
              <a:gd name="T25" fmla="*/ 815 h 2806"/>
              <a:gd name="T26" fmla="*/ 1673 w 2807"/>
              <a:gd name="T27" fmla="*/ 813 h 2806"/>
              <a:gd name="T28" fmla="*/ 1697 w 2807"/>
              <a:gd name="T29" fmla="*/ 813 h 2806"/>
              <a:gd name="T30" fmla="*/ 1862 w 2807"/>
              <a:gd name="T31" fmla="*/ 813 h 2806"/>
              <a:gd name="T32" fmla="*/ 1862 w 2807"/>
              <a:gd name="T33" fmla="*/ 530 h 2806"/>
              <a:gd name="T34" fmla="*/ 1773 w 2807"/>
              <a:gd name="T35" fmla="*/ 523 h 2806"/>
              <a:gd name="T36" fmla="*/ 1703 w 2807"/>
              <a:gd name="T37" fmla="*/ 521 h 2806"/>
              <a:gd name="T38" fmla="*/ 1620 w 2807"/>
              <a:gd name="T39" fmla="*/ 518 h 2806"/>
              <a:gd name="T40" fmla="*/ 1577 w 2807"/>
              <a:gd name="T41" fmla="*/ 521 h 2806"/>
              <a:gd name="T42" fmla="*/ 1535 w 2807"/>
              <a:gd name="T43" fmla="*/ 526 h 2806"/>
              <a:gd name="T44" fmla="*/ 1494 w 2807"/>
              <a:gd name="T45" fmla="*/ 534 h 2806"/>
              <a:gd name="T46" fmla="*/ 1455 w 2807"/>
              <a:gd name="T47" fmla="*/ 545 h 2806"/>
              <a:gd name="T48" fmla="*/ 1420 w 2807"/>
              <a:gd name="T49" fmla="*/ 560 h 2806"/>
              <a:gd name="T50" fmla="*/ 1387 w 2807"/>
              <a:gd name="T51" fmla="*/ 579 h 2806"/>
              <a:gd name="T52" fmla="*/ 1356 w 2807"/>
              <a:gd name="T53" fmla="*/ 601 h 2806"/>
              <a:gd name="T54" fmla="*/ 1328 w 2807"/>
              <a:gd name="T55" fmla="*/ 626 h 2806"/>
              <a:gd name="T56" fmla="*/ 1303 w 2807"/>
              <a:gd name="T57" fmla="*/ 653 h 2806"/>
              <a:gd name="T58" fmla="*/ 1281 w 2807"/>
              <a:gd name="T59" fmla="*/ 684 h 2806"/>
              <a:gd name="T60" fmla="*/ 1261 w 2807"/>
              <a:gd name="T61" fmla="*/ 719 h 2806"/>
              <a:gd name="T62" fmla="*/ 1245 w 2807"/>
              <a:gd name="T63" fmla="*/ 756 h 2806"/>
              <a:gd name="T64" fmla="*/ 1233 w 2807"/>
              <a:gd name="T65" fmla="*/ 796 h 2806"/>
              <a:gd name="T66" fmla="*/ 1224 w 2807"/>
              <a:gd name="T67" fmla="*/ 839 h 2806"/>
              <a:gd name="T68" fmla="*/ 1218 w 2807"/>
              <a:gd name="T69" fmla="*/ 886 h 2806"/>
              <a:gd name="T70" fmla="*/ 1215 w 2807"/>
              <a:gd name="T71" fmla="*/ 934 h 2806"/>
              <a:gd name="T72" fmla="*/ 1215 w 2807"/>
              <a:gd name="T73" fmla="*/ 1166 h 2806"/>
              <a:gd name="T74" fmla="*/ 944 w 2807"/>
              <a:gd name="T75" fmla="*/ 1166 h 2806"/>
              <a:gd name="T76" fmla="*/ 944 w 2807"/>
              <a:gd name="T77" fmla="*/ 1481 h 2806"/>
              <a:gd name="T78" fmla="*/ 1215 w 2807"/>
              <a:gd name="T79" fmla="*/ 1481 h 2806"/>
              <a:gd name="T80" fmla="*/ 1215 w 2807"/>
              <a:gd name="T81" fmla="*/ 2287 h 2806"/>
              <a:gd name="T82" fmla="*/ 1541 w 2807"/>
              <a:gd name="T83" fmla="*/ 2287 h 2806"/>
              <a:gd name="T84" fmla="*/ 0 w 2807"/>
              <a:gd name="T85" fmla="*/ 0 h 2806"/>
              <a:gd name="T86" fmla="*/ 702 w 2807"/>
              <a:gd name="T87" fmla="*/ 0 h 2806"/>
              <a:gd name="T88" fmla="*/ 1403 w 2807"/>
              <a:gd name="T89" fmla="*/ 0 h 2806"/>
              <a:gd name="T90" fmla="*/ 2105 w 2807"/>
              <a:gd name="T91" fmla="*/ 0 h 2806"/>
              <a:gd name="T92" fmla="*/ 2807 w 2807"/>
              <a:gd name="T93" fmla="*/ 0 h 2806"/>
              <a:gd name="T94" fmla="*/ 2807 w 2807"/>
              <a:gd name="T95" fmla="*/ 701 h 2806"/>
              <a:gd name="T96" fmla="*/ 2807 w 2807"/>
              <a:gd name="T97" fmla="*/ 1403 h 2806"/>
              <a:gd name="T98" fmla="*/ 2807 w 2807"/>
              <a:gd name="T99" fmla="*/ 2104 h 2806"/>
              <a:gd name="T100" fmla="*/ 2807 w 2807"/>
              <a:gd name="T101" fmla="*/ 2806 h 2806"/>
              <a:gd name="T102" fmla="*/ 2105 w 2807"/>
              <a:gd name="T103" fmla="*/ 2806 h 2806"/>
              <a:gd name="T104" fmla="*/ 1403 w 2807"/>
              <a:gd name="T105" fmla="*/ 2806 h 2806"/>
              <a:gd name="T106" fmla="*/ 702 w 2807"/>
              <a:gd name="T107" fmla="*/ 2806 h 2806"/>
              <a:gd name="T108" fmla="*/ 0 w 2807"/>
              <a:gd name="T109" fmla="*/ 2806 h 2806"/>
              <a:gd name="T110" fmla="*/ 0 w 2807"/>
              <a:gd name="T111" fmla="*/ 2104 h 2806"/>
              <a:gd name="T112" fmla="*/ 0 w 2807"/>
              <a:gd name="T113" fmla="*/ 1403 h 2806"/>
              <a:gd name="T114" fmla="*/ 0 w 2807"/>
              <a:gd name="T115" fmla="*/ 701 h 2806"/>
              <a:gd name="T116" fmla="*/ 0 w 2807"/>
              <a:gd name="T117" fmla="*/ 0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7" h="2806">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 name="Freeform 18">
            <a:hlinkClick r:id="rId4" tooltip="LinkedIn"/>
            <a:extLst>
              <a:ext uri="{C183D7F6-B498-43B3-948B-1728B52AA6E4}">
                <adec:decorative xmlns:adec="http://schemas.microsoft.com/office/drawing/2017/decorative" val="1"/>
              </a:ext>
            </a:extLst>
          </p:cNvPr>
          <p:cNvSpPr>
            <a:spLocks noChangeAspect="1" noEditPoints="1"/>
          </p:cNvSpPr>
          <p:nvPr userDrawn="1"/>
        </p:nvSpPr>
        <p:spPr bwMode="auto">
          <a:xfrm>
            <a:off x="5952016" y="5012630"/>
            <a:ext cx="288000" cy="288000"/>
          </a:xfrm>
          <a:custGeom>
            <a:avLst/>
            <a:gdLst>
              <a:gd name="T0" fmla="*/ 962 w 2804"/>
              <a:gd name="T1" fmla="*/ 2198 h 2806"/>
              <a:gd name="T2" fmla="*/ 798 w 2804"/>
              <a:gd name="T3" fmla="*/ 609 h 2806"/>
              <a:gd name="T4" fmla="*/ 845 w 2804"/>
              <a:gd name="T5" fmla="*/ 615 h 2806"/>
              <a:gd name="T6" fmla="*/ 904 w 2804"/>
              <a:gd name="T7" fmla="*/ 641 h 2806"/>
              <a:gd name="T8" fmla="*/ 950 w 2804"/>
              <a:gd name="T9" fmla="*/ 685 h 2806"/>
              <a:gd name="T10" fmla="*/ 973 w 2804"/>
              <a:gd name="T11" fmla="*/ 725 h 2806"/>
              <a:gd name="T12" fmla="*/ 984 w 2804"/>
              <a:gd name="T13" fmla="*/ 761 h 2806"/>
              <a:gd name="T14" fmla="*/ 986 w 2804"/>
              <a:gd name="T15" fmla="*/ 829 h 2806"/>
              <a:gd name="T16" fmla="*/ 973 w 2804"/>
              <a:gd name="T17" fmla="*/ 875 h 2806"/>
              <a:gd name="T18" fmla="*/ 933 w 2804"/>
              <a:gd name="T19" fmla="*/ 935 h 2806"/>
              <a:gd name="T20" fmla="*/ 888 w 2804"/>
              <a:gd name="T21" fmla="*/ 969 h 2806"/>
              <a:gd name="T22" fmla="*/ 855 w 2804"/>
              <a:gd name="T23" fmla="*/ 982 h 2806"/>
              <a:gd name="T24" fmla="*/ 798 w 2804"/>
              <a:gd name="T25" fmla="*/ 991 h 2806"/>
              <a:gd name="T26" fmla="*/ 749 w 2804"/>
              <a:gd name="T27" fmla="*/ 985 h 2806"/>
              <a:gd name="T28" fmla="*/ 690 w 2804"/>
              <a:gd name="T29" fmla="*/ 959 h 2806"/>
              <a:gd name="T30" fmla="*/ 644 w 2804"/>
              <a:gd name="T31" fmla="*/ 914 h 2806"/>
              <a:gd name="T32" fmla="*/ 621 w 2804"/>
              <a:gd name="T33" fmla="*/ 875 h 2806"/>
              <a:gd name="T34" fmla="*/ 610 w 2804"/>
              <a:gd name="T35" fmla="*/ 839 h 2806"/>
              <a:gd name="T36" fmla="*/ 608 w 2804"/>
              <a:gd name="T37" fmla="*/ 771 h 2806"/>
              <a:gd name="T38" fmla="*/ 621 w 2804"/>
              <a:gd name="T39" fmla="*/ 725 h 2806"/>
              <a:gd name="T40" fmla="*/ 662 w 2804"/>
              <a:gd name="T41" fmla="*/ 664 h 2806"/>
              <a:gd name="T42" fmla="*/ 706 w 2804"/>
              <a:gd name="T43" fmla="*/ 632 h 2806"/>
              <a:gd name="T44" fmla="*/ 749 w 2804"/>
              <a:gd name="T45" fmla="*/ 615 h 2806"/>
              <a:gd name="T46" fmla="*/ 798 w 2804"/>
              <a:gd name="T47" fmla="*/ 609 h 2806"/>
              <a:gd name="T48" fmla="*/ 1491 w 2804"/>
              <a:gd name="T49" fmla="*/ 1282 h 2806"/>
              <a:gd name="T50" fmla="*/ 1521 w 2804"/>
              <a:gd name="T51" fmla="*/ 1235 h 2806"/>
              <a:gd name="T52" fmla="*/ 1583 w 2804"/>
              <a:gd name="T53" fmla="*/ 1176 h 2806"/>
              <a:gd name="T54" fmla="*/ 1656 w 2804"/>
              <a:gd name="T55" fmla="*/ 1137 h 2806"/>
              <a:gd name="T56" fmla="*/ 1718 w 2804"/>
              <a:gd name="T57" fmla="*/ 1118 h 2806"/>
              <a:gd name="T58" fmla="*/ 1773 w 2804"/>
              <a:gd name="T59" fmla="*/ 1111 h 2806"/>
              <a:gd name="T60" fmla="*/ 1862 w 2804"/>
              <a:gd name="T61" fmla="*/ 1112 h 2806"/>
              <a:gd name="T62" fmla="*/ 1940 w 2804"/>
              <a:gd name="T63" fmla="*/ 1126 h 2806"/>
              <a:gd name="T64" fmla="*/ 2024 w 2804"/>
              <a:gd name="T65" fmla="*/ 1159 h 2806"/>
              <a:gd name="T66" fmla="*/ 2067 w 2804"/>
              <a:gd name="T67" fmla="*/ 1188 h 2806"/>
              <a:gd name="T68" fmla="*/ 2096 w 2804"/>
              <a:gd name="T69" fmla="*/ 1216 h 2806"/>
              <a:gd name="T70" fmla="*/ 2120 w 2804"/>
              <a:gd name="T71" fmla="*/ 1247 h 2806"/>
              <a:gd name="T72" fmla="*/ 2140 w 2804"/>
              <a:gd name="T73" fmla="*/ 1282 h 2806"/>
              <a:gd name="T74" fmla="*/ 2161 w 2804"/>
              <a:gd name="T75" fmla="*/ 1330 h 2806"/>
              <a:gd name="T76" fmla="*/ 2183 w 2804"/>
              <a:gd name="T77" fmla="*/ 1417 h 2806"/>
              <a:gd name="T78" fmla="*/ 2193 w 2804"/>
              <a:gd name="T79" fmla="*/ 1487 h 2806"/>
              <a:gd name="T80" fmla="*/ 2198 w 2804"/>
              <a:gd name="T81" fmla="*/ 1588 h 2806"/>
              <a:gd name="T82" fmla="*/ 1868 w 2804"/>
              <a:gd name="T83" fmla="*/ 1681 h 2806"/>
              <a:gd name="T84" fmla="*/ 1864 w 2804"/>
              <a:gd name="T85" fmla="*/ 1574 h 2806"/>
              <a:gd name="T86" fmla="*/ 1853 w 2804"/>
              <a:gd name="T87" fmla="*/ 1515 h 2806"/>
              <a:gd name="T88" fmla="*/ 1837 w 2804"/>
              <a:gd name="T89" fmla="*/ 1475 h 2806"/>
              <a:gd name="T90" fmla="*/ 1811 w 2804"/>
              <a:gd name="T91" fmla="*/ 1441 h 2806"/>
              <a:gd name="T92" fmla="*/ 1785 w 2804"/>
              <a:gd name="T93" fmla="*/ 1421 h 2806"/>
              <a:gd name="T94" fmla="*/ 1753 w 2804"/>
              <a:gd name="T95" fmla="*/ 1407 h 2806"/>
              <a:gd name="T96" fmla="*/ 1697 w 2804"/>
              <a:gd name="T97" fmla="*/ 1400 h 2806"/>
              <a:gd name="T98" fmla="*/ 1639 w 2804"/>
              <a:gd name="T99" fmla="*/ 1407 h 2806"/>
              <a:gd name="T100" fmla="*/ 1593 w 2804"/>
              <a:gd name="T101" fmla="*/ 1423 h 2806"/>
              <a:gd name="T102" fmla="*/ 1566 w 2804"/>
              <a:gd name="T103" fmla="*/ 1442 h 2806"/>
              <a:gd name="T104" fmla="*/ 1539 w 2804"/>
              <a:gd name="T105" fmla="*/ 1475 h 2806"/>
              <a:gd name="T106" fmla="*/ 1520 w 2804"/>
              <a:gd name="T107" fmla="*/ 1515 h 2806"/>
              <a:gd name="T108" fmla="*/ 1508 w 2804"/>
              <a:gd name="T109" fmla="*/ 1560 h 2806"/>
              <a:gd name="T110" fmla="*/ 1500 w 2804"/>
              <a:gd name="T111" fmla="*/ 1622 h 2806"/>
              <a:gd name="T112" fmla="*/ 1169 w 2804"/>
              <a:gd name="T113" fmla="*/ 2198 h 2806"/>
              <a:gd name="T114" fmla="*/ 700 w 2804"/>
              <a:gd name="T115" fmla="*/ 0 h 2806"/>
              <a:gd name="T116" fmla="*/ 2804 w 2804"/>
              <a:gd name="T117" fmla="*/ 701 h 2806"/>
              <a:gd name="T118" fmla="*/ 2103 w 2804"/>
              <a:gd name="T119" fmla="*/ 2806 h 2806"/>
              <a:gd name="T120" fmla="*/ 0 w 2804"/>
              <a:gd name="T121" fmla="*/ 2104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04" h="2806">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 name="Freeform 19">
            <a:hlinkClick r:id="rId5" tooltip="YouTube"/>
            <a:extLst>
              <a:ext uri="{C183D7F6-B498-43B3-948B-1728B52AA6E4}">
                <adec:decorative xmlns:adec="http://schemas.microsoft.com/office/drawing/2017/decorative" val="1"/>
              </a:ext>
            </a:extLst>
          </p:cNvPr>
          <p:cNvSpPr>
            <a:spLocks noChangeAspect="1" noEditPoints="1"/>
          </p:cNvSpPr>
          <p:nvPr userDrawn="1"/>
        </p:nvSpPr>
        <p:spPr bwMode="auto">
          <a:xfrm>
            <a:off x="6672064" y="5013176"/>
            <a:ext cx="287622" cy="288000"/>
          </a:xfrm>
          <a:custGeom>
            <a:avLst/>
            <a:gdLst>
              <a:gd name="T0" fmla="*/ 1892 w 2281"/>
              <a:gd name="T1" fmla="*/ 717 h 2282"/>
              <a:gd name="T2" fmla="*/ 1867 w 2281"/>
              <a:gd name="T3" fmla="*/ 679 h 2282"/>
              <a:gd name="T4" fmla="*/ 1834 w 2281"/>
              <a:gd name="T5" fmla="*/ 647 h 2282"/>
              <a:gd name="T6" fmla="*/ 1789 w 2281"/>
              <a:gd name="T7" fmla="*/ 621 h 2282"/>
              <a:gd name="T8" fmla="*/ 1751 w 2281"/>
              <a:gd name="T9" fmla="*/ 609 h 2282"/>
              <a:gd name="T10" fmla="*/ 1638 w 2281"/>
              <a:gd name="T11" fmla="*/ 595 h 2282"/>
              <a:gd name="T12" fmla="*/ 1459 w 2281"/>
              <a:gd name="T13" fmla="*/ 585 h 2282"/>
              <a:gd name="T14" fmla="*/ 1141 w 2281"/>
              <a:gd name="T15" fmla="*/ 579 h 2282"/>
              <a:gd name="T16" fmla="*/ 875 w 2281"/>
              <a:gd name="T17" fmla="*/ 583 h 2282"/>
              <a:gd name="T18" fmla="*/ 667 w 2281"/>
              <a:gd name="T19" fmla="*/ 593 h 2282"/>
              <a:gd name="T20" fmla="*/ 561 w 2281"/>
              <a:gd name="T21" fmla="*/ 604 h 2282"/>
              <a:gd name="T22" fmla="*/ 504 w 2281"/>
              <a:gd name="T23" fmla="*/ 616 h 2282"/>
              <a:gd name="T24" fmla="*/ 458 w 2281"/>
              <a:gd name="T25" fmla="*/ 640 h 2282"/>
              <a:gd name="T26" fmla="*/ 418 w 2281"/>
              <a:gd name="T27" fmla="*/ 674 h 2282"/>
              <a:gd name="T28" fmla="*/ 395 w 2281"/>
              <a:gd name="T29" fmla="*/ 705 h 2282"/>
              <a:gd name="T30" fmla="*/ 375 w 2281"/>
              <a:gd name="T31" fmla="*/ 755 h 2282"/>
              <a:gd name="T32" fmla="*/ 360 w 2281"/>
              <a:gd name="T33" fmla="*/ 836 h 2282"/>
              <a:gd name="T34" fmla="*/ 350 w 2281"/>
              <a:gd name="T35" fmla="*/ 932 h 2282"/>
              <a:gd name="T36" fmla="*/ 343 w 2281"/>
              <a:gd name="T37" fmla="*/ 1099 h 2282"/>
              <a:gd name="T38" fmla="*/ 345 w 2281"/>
              <a:gd name="T39" fmla="*/ 1258 h 2282"/>
              <a:gd name="T40" fmla="*/ 353 w 2281"/>
              <a:gd name="T41" fmla="*/ 1382 h 2282"/>
              <a:gd name="T42" fmla="*/ 365 w 2281"/>
              <a:gd name="T43" fmla="*/ 1476 h 2282"/>
              <a:gd name="T44" fmla="*/ 379 w 2281"/>
              <a:gd name="T45" fmla="*/ 1541 h 2282"/>
              <a:gd name="T46" fmla="*/ 402 w 2281"/>
              <a:gd name="T47" fmla="*/ 1588 h 2282"/>
              <a:gd name="T48" fmla="*/ 427 w 2281"/>
              <a:gd name="T49" fmla="*/ 1618 h 2282"/>
              <a:gd name="T50" fmla="*/ 469 w 2281"/>
              <a:gd name="T51" fmla="*/ 1650 h 2282"/>
              <a:gd name="T52" fmla="*/ 510 w 2281"/>
              <a:gd name="T53" fmla="*/ 1668 h 2282"/>
              <a:gd name="T54" fmla="*/ 579 w 2281"/>
              <a:gd name="T55" fmla="*/ 1681 h 2282"/>
              <a:gd name="T56" fmla="*/ 716 w 2281"/>
              <a:gd name="T57" fmla="*/ 1693 h 2282"/>
              <a:gd name="T58" fmla="*/ 976 w 2281"/>
              <a:gd name="T59" fmla="*/ 1702 h 2282"/>
              <a:gd name="T60" fmla="*/ 1305 w 2281"/>
              <a:gd name="T61" fmla="*/ 1702 h 2282"/>
              <a:gd name="T62" fmla="*/ 1513 w 2281"/>
              <a:gd name="T63" fmla="*/ 1695 h 2282"/>
              <a:gd name="T64" fmla="*/ 1682 w 2281"/>
              <a:gd name="T65" fmla="*/ 1683 h 2282"/>
              <a:gd name="T66" fmla="*/ 1751 w 2281"/>
              <a:gd name="T67" fmla="*/ 1673 h 2282"/>
              <a:gd name="T68" fmla="*/ 1801 w 2281"/>
              <a:gd name="T69" fmla="*/ 1656 h 2282"/>
              <a:gd name="T70" fmla="*/ 1845 w 2281"/>
              <a:gd name="T71" fmla="*/ 1627 h 2282"/>
              <a:gd name="T72" fmla="*/ 1879 w 2281"/>
              <a:gd name="T73" fmla="*/ 1588 h 2282"/>
              <a:gd name="T74" fmla="*/ 1897 w 2281"/>
              <a:gd name="T75" fmla="*/ 1554 h 2282"/>
              <a:gd name="T76" fmla="*/ 1911 w 2281"/>
              <a:gd name="T77" fmla="*/ 1503 h 2282"/>
              <a:gd name="T78" fmla="*/ 1925 w 2281"/>
              <a:gd name="T79" fmla="*/ 1415 h 2282"/>
              <a:gd name="T80" fmla="*/ 1935 w 2281"/>
              <a:gd name="T81" fmla="*/ 1288 h 2282"/>
              <a:gd name="T82" fmla="*/ 1938 w 2281"/>
              <a:gd name="T83" fmla="*/ 1099 h 2282"/>
              <a:gd name="T84" fmla="*/ 1933 w 2281"/>
              <a:gd name="T85" fmla="*/ 964 h 2282"/>
              <a:gd name="T86" fmla="*/ 1921 w 2281"/>
              <a:gd name="T87" fmla="*/ 836 h 2282"/>
              <a:gd name="T88" fmla="*/ 1909 w 2281"/>
              <a:gd name="T89" fmla="*/ 767 h 2282"/>
              <a:gd name="T90" fmla="*/ 978 w 2281"/>
              <a:gd name="T91" fmla="*/ 904 h 2282"/>
              <a:gd name="T92" fmla="*/ 1141 w 2281"/>
              <a:gd name="T93" fmla="*/ 0 h 2282"/>
              <a:gd name="T94" fmla="*/ 2281 w 2281"/>
              <a:gd name="T95" fmla="*/ 1141 h 2282"/>
              <a:gd name="T96" fmla="*/ 1141 w 2281"/>
              <a:gd name="T97" fmla="*/ 2282 h 2282"/>
              <a:gd name="T98" fmla="*/ 0 w 2281"/>
              <a:gd name="T99" fmla="*/ 1141 h 2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81" h="2282">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 name="Freeform 6">
            <a:hlinkClick r:id="rId6" tooltip="Instagram"/>
            <a:extLst>
              <a:ext uri="{C183D7F6-B498-43B3-948B-1728B52AA6E4}">
                <adec:decorative xmlns:adec="http://schemas.microsoft.com/office/drawing/2017/decorative" val="1"/>
              </a:ext>
            </a:extLst>
          </p:cNvPr>
          <p:cNvSpPr>
            <a:spLocks noChangeAspect="1" noEditPoints="1"/>
          </p:cNvSpPr>
          <p:nvPr userDrawn="1"/>
        </p:nvSpPr>
        <p:spPr bwMode="auto">
          <a:xfrm>
            <a:off x="5591849" y="5012630"/>
            <a:ext cx="288127" cy="288000"/>
          </a:xfrm>
          <a:custGeom>
            <a:avLst/>
            <a:gdLst>
              <a:gd name="T0" fmla="*/ 1535 w 2270"/>
              <a:gd name="T1" fmla="*/ 570 h 2269"/>
              <a:gd name="T2" fmla="*/ 1648 w 2270"/>
              <a:gd name="T3" fmla="*/ 640 h 2269"/>
              <a:gd name="T4" fmla="*/ 1711 w 2270"/>
              <a:gd name="T5" fmla="*/ 779 h 2269"/>
              <a:gd name="T6" fmla="*/ 1720 w 2270"/>
              <a:gd name="T7" fmla="*/ 1374 h 2269"/>
              <a:gd name="T8" fmla="*/ 1676 w 2270"/>
              <a:gd name="T9" fmla="*/ 1591 h 2269"/>
              <a:gd name="T10" fmla="*/ 1580 w 2270"/>
              <a:gd name="T11" fmla="*/ 1682 h 2269"/>
              <a:gd name="T12" fmla="*/ 1374 w 2270"/>
              <a:gd name="T13" fmla="*/ 1719 h 2269"/>
              <a:gd name="T14" fmla="*/ 763 w 2270"/>
              <a:gd name="T15" fmla="*/ 1707 h 2269"/>
              <a:gd name="T16" fmla="*/ 641 w 2270"/>
              <a:gd name="T17" fmla="*/ 1648 h 2269"/>
              <a:gd name="T18" fmla="*/ 566 w 2270"/>
              <a:gd name="T19" fmla="*/ 1522 h 2269"/>
              <a:gd name="T20" fmla="*/ 548 w 2270"/>
              <a:gd name="T21" fmla="*/ 979 h 2269"/>
              <a:gd name="T22" fmla="*/ 583 w 2270"/>
              <a:gd name="T23" fmla="*/ 701 h 2269"/>
              <a:gd name="T24" fmla="*/ 669 w 2270"/>
              <a:gd name="T25" fmla="*/ 599 h 2269"/>
              <a:gd name="T26" fmla="*/ 833 w 2270"/>
              <a:gd name="T27" fmla="*/ 553 h 2269"/>
              <a:gd name="T28" fmla="*/ 813 w 2270"/>
              <a:gd name="T29" fmla="*/ 425 h 2269"/>
              <a:gd name="T30" fmla="*/ 617 w 2270"/>
              <a:gd name="T31" fmla="*/ 481 h 2269"/>
              <a:gd name="T32" fmla="*/ 480 w 2270"/>
              <a:gd name="T33" fmla="*/ 616 h 2269"/>
              <a:gd name="T34" fmla="*/ 423 w 2270"/>
              <a:gd name="T35" fmla="*/ 840 h 2269"/>
              <a:gd name="T36" fmla="*/ 431 w 2270"/>
              <a:gd name="T37" fmla="*/ 1506 h 2269"/>
              <a:gd name="T38" fmla="*/ 500 w 2270"/>
              <a:gd name="T39" fmla="*/ 1685 h 2269"/>
              <a:gd name="T40" fmla="*/ 633 w 2270"/>
              <a:gd name="T41" fmla="*/ 1798 h 2269"/>
              <a:gd name="T42" fmla="*/ 891 w 2270"/>
              <a:gd name="T43" fmla="*/ 1848 h 2269"/>
              <a:gd name="T44" fmla="*/ 1528 w 2270"/>
              <a:gd name="T45" fmla="*/ 1834 h 2269"/>
              <a:gd name="T46" fmla="*/ 1692 w 2270"/>
              <a:gd name="T47" fmla="*/ 1763 h 2269"/>
              <a:gd name="T48" fmla="*/ 1813 w 2270"/>
              <a:gd name="T49" fmla="*/ 1603 h 2269"/>
              <a:gd name="T50" fmla="*/ 1851 w 2270"/>
              <a:gd name="T51" fmla="*/ 1252 h 2269"/>
              <a:gd name="T52" fmla="*/ 1828 w 2270"/>
              <a:gd name="T53" fmla="*/ 711 h 2269"/>
              <a:gd name="T54" fmla="*/ 1752 w 2270"/>
              <a:gd name="T55" fmla="*/ 562 h 2269"/>
              <a:gd name="T56" fmla="*/ 1586 w 2270"/>
              <a:gd name="T57" fmla="*/ 451 h 2269"/>
              <a:gd name="T58" fmla="*/ 1135 w 2270"/>
              <a:gd name="T59" fmla="*/ 419 h 2269"/>
              <a:gd name="T60" fmla="*/ 945 w 2270"/>
              <a:gd name="T61" fmla="*/ 820 h 2269"/>
              <a:gd name="T62" fmla="*/ 804 w 2270"/>
              <a:gd name="T63" fmla="*/ 975 h 2269"/>
              <a:gd name="T64" fmla="*/ 770 w 2270"/>
              <a:gd name="T65" fmla="*/ 1173 h 2269"/>
              <a:gd name="T66" fmla="*/ 852 w 2270"/>
              <a:gd name="T67" fmla="*/ 1369 h 2269"/>
              <a:gd name="T68" fmla="*/ 1026 w 2270"/>
              <a:gd name="T69" fmla="*/ 1486 h 2269"/>
              <a:gd name="T70" fmla="*/ 1227 w 2270"/>
              <a:gd name="T71" fmla="*/ 1491 h 2269"/>
              <a:gd name="T72" fmla="*/ 1407 w 2270"/>
              <a:gd name="T73" fmla="*/ 1382 h 2269"/>
              <a:gd name="T74" fmla="*/ 1495 w 2270"/>
              <a:gd name="T75" fmla="*/ 1209 h 2269"/>
              <a:gd name="T76" fmla="*/ 1473 w 2270"/>
              <a:gd name="T77" fmla="*/ 991 h 2269"/>
              <a:gd name="T78" fmla="*/ 1340 w 2270"/>
              <a:gd name="T79" fmla="*/ 830 h 2269"/>
              <a:gd name="T80" fmla="*/ 1154 w 2270"/>
              <a:gd name="T81" fmla="*/ 768 h 2269"/>
              <a:gd name="T82" fmla="*/ 1021 w 2270"/>
              <a:gd name="T83" fmla="*/ 1345 h 2269"/>
              <a:gd name="T84" fmla="*/ 925 w 2270"/>
              <a:gd name="T85" fmla="*/ 1249 h 2269"/>
              <a:gd name="T86" fmla="*/ 898 w 2270"/>
              <a:gd name="T87" fmla="*/ 1110 h 2269"/>
              <a:gd name="T88" fmla="*/ 951 w 2270"/>
              <a:gd name="T89" fmla="*/ 983 h 2269"/>
              <a:gd name="T90" fmla="*/ 1064 w 2270"/>
              <a:gd name="T91" fmla="*/ 907 h 2269"/>
              <a:gd name="T92" fmla="*/ 1206 w 2270"/>
              <a:gd name="T93" fmla="*/ 907 h 2269"/>
              <a:gd name="T94" fmla="*/ 1319 w 2270"/>
              <a:gd name="T95" fmla="*/ 983 h 2269"/>
              <a:gd name="T96" fmla="*/ 1372 w 2270"/>
              <a:gd name="T97" fmla="*/ 1110 h 2269"/>
              <a:gd name="T98" fmla="*/ 1344 w 2270"/>
              <a:gd name="T99" fmla="*/ 1249 h 2269"/>
              <a:gd name="T100" fmla="*/ 1249 w 2270"/>
              <a:gd name="T101" fmla="*/ 1345 h 2269"/>
              <a:gd name="T102" fmla="*/ 1431 w 2270"/>
              <a:gd name="T103" fmla="*/ 744 h 2269"/>
              <a:gd name="T104" fmla="*/ 1483 w 2270"/>
              <a:gd name="T105" fmla="*/ 674 h 2269"/>
              <a:gd name="T106" fmla="*/ 1574 w 2270"/>
              <a:gd name="T107" fmla="*/ 689 h 2269"/>
              <a:gd name="T108" fmla="*/ 1598 w 2270"/>
              <a:gd name="T109" fmla="*/ 778 h 2269"/>
              <a:gd name="T110" fmla="*/ 1534 w 2270"/>
              <a:gd name="T111" fmla="*/ 837 h 2269"/>
              <a:gd name="T112" fmla="*/ 1450 w 2270"/>
              <a:gd name="T113" fmla="*/ 807 h 2269"/>
              <a:gd name="T114" fmla="*/ 2270 w 2270"/>
              <a:gd name="T115" fmla="*/ 0 h 2269"/>
              <a:gd name="T116" fmla="*/ 0 w 2270"/>
              <a:gd name="T117" fmla="*/ 0 h 2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70" h="2269">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0375961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Logo Red">
    <p:bg>
      <p:bgPr>
        <a:solidFill>
          <a:schemeClr val="accent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38593A-C820-4A34-9EAE-F8CCFF148DE6}"/>
              </a:ext>
            </a:extLst>
          </p:cNvPr>
          <p:cNvSpPr>
            <a:spLocks noGrp="1"/>
          </p:cNvSpPr>
          <p:nvPr>
            <p:ph type="dt" sz="half" idx="10"/>
          </p:nvPr>
        </p:nvSpPr>
        <p:spPr/>
        <p:txBody>
          <a:bodyPr/>
          <a:lstStyle>
            <a:lvl1pPr>
              <a:defRPr>
                <a:noFill/>
              </a:defRPr>
            </a:lvl1pPr>
          </a:lstStyle>
          <a:p>
            <a:fld id="{2B8B2A89-1602-4E9D-8AE2-C3B623ABF8B4}" type="datetime1">
              <a:rPr lang="fi-FI" smtClean="0"/>
              <a:t>2.5.2023</a:t>
            </a:fld>
            <a:endParaRPr lang="fi-FI"/>
          </a:p>
        </p:txBody>
      </p:sp>
      <p:sp>
        <p:nvSpPr>
          <p:cNvPr id="3" name="Footer Placeholder 2">
            <a:extLst>
              <a:ext uri="{FF2B5EF4-FFF2-40B4-BE49-F238E27FC236}">
                <a16:creationId xmlns:a16="http://schemas.microsoft.com/office/drawing/2014/main" id="{111DFA8A-0AA3-4E60-BBEB-723BA2C12DBE}"/>
              </a:ext>
            </a:extLst>
          </p:cNvPr>
          <p:cNvSpPr>
            <a:spLocks noGrp="1"/>
          </p:cNvSpPr>
          <p:nvPr>
            <p:ph type="ftr" sz="quarter" idx="11"/>
          </p:nvPr>
        </p:nvSpPr>
        <p:spPr/>
        <p:txBody>
          <a:bodyPr/>
          <a:lstStyle>
            <a:lvl1pPr>
              <a:defRPr>
                <a:noFill/>
              </a:defRPr>
            </a:lvl1pPr>
          </a:lstStyle>
          <a:p>
            <a:r>
              <a:rPr lang="fi-FI"/>
              <a:t>JYU Since 1863.</a:t>
            </a:r>
          </a:p>
        </p:txBody>
      </p:sp>
      <p:sp>
        <p:nvSpPr>
          <p:cNvPr id="4" name="Slide Number Placeholder 3">
            <a:extLst>
              <a:ext uri="{FF2B5EF4-FFF2-40B4-BE49-F238E27FC236}">
                <a16:creationId xmlns:a16="http://schemas.microsoft.com/office/drawing/2014/main" id="{67D6416C-56EF-4445-825D-B445F3518D86}"/>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10" name="Group 9">
            <a:extLst>
              <a:ext uri="{C183D7F6-B498-43B3-948B-1728B52AA6E4}">
                <adec:decorative xmlns:adec="http://schemas.microsoft.com/office/drawing/2017/decorative" val="1"/>
              </a:ext>
            </a:extLst>
          </p:cNvPr>
          <p:cNvGrpSpPr>
            <a:grpSpLocks noChangeAspect="1"/>
          </p:cNvGrpSpPr>
          <p:nvPr userDrawn="1"/>
        </p:nvGrpSpPr>
        <p:grpSpPr>
          <a:xfrm>
            <a:off x="4368000" y="1916832"/>
            <a:ext cx="3456000" cy="2239841"/>
            <a:chOff x="4527550" y="2341563"/>
            <a:chExt cx="3135313" cy="2032001"/>
          </a:xfrm>
        </p:grpSpPr>
        <p:sp>
          <p:nvSpPr>
            <p:cNvPr id="7" name="Freeform 6"/>
            <p:cNvSpPr>
              <a:spLocks noEditPoints="1"/>
            </p:cNvSpPr>
            <p:nvPr userDrawn="1"/>
          </p:nvSpPr>
          <p:spPr bwMode="auto">
            <a:xfrm>
              <a:off x="5768975" y="2341563"/>
              <a:ext cx="644525" cy="1463675"/>
            </a:xfrm>
            <a:custGeom>
              <a:avLst/>
              <a:gdLst>
                <a:gd name="T0" fmla="*/ 1546 w 2436"/>
                <a:gd name="T1" fmla="*/ 407 h 5531"/>
                <a:gd name="T2" fmla="*/ 1598 w 2436"/>
                <a:gd name="T3" fmla="*/ 630 h 5531"/>
                <a:gd name="T4" fmla="*/ 1568 w 2436"/>
                <a:gd name="T5" fmla="*/ 815 h 5531"/>
                <a:gd name="T6" fmla="*/ 1415 w 2436"/>
                <a:gd name="T7" fmla="*/ 1055 h 5531"/>
                <a:gd name="T8" fmla="*/ 1005 w 2436"/>
                <a:gd name="T9" fmla="*/ 1539 h 5531"/>
                <a:gd name="T10" fmla="*/ 830 w 2436"/>
                <a:gd name="T11" fmla="*/ 1777 h 5531"/>
                <a:gd name="T12" fmla="*/ 792 w 2436"/>
                <a:gd name="T13" fmla="*/ 1957 h 5531"/>
                <a:gd name="T14" fmla="*/ 831 w 2436"/>
                <a:gd name="T15" fmla="*/ 2231 h 5531"/>
                <a:gd name="T16" fmla="*/ 579 w 2436"/>
                <a:gd name="T17" fmla="*/ 1907 h 5531"/>
                <a:gd name="T18" fmla="*/ 594 w 2436"/>
                <a:gd name="T19" fmla="*/ 1644 h 5531"/>
                <a:gd name="T20" fmla="*/ 740 w 2436"/>
                <a:gd name="T21" fmla="*/ 1385 h 5531"/>
                <a:gd name="T22" fmla="*/ 1262 w 2436"/>
                <a:gd name="T23" fmla="*/ 750 h 5531"/>
                <a:gd name="T24" fmla="*/ 1377 w 2436"/>
                <a:gd name="T25" fmla="*/ 553 h 5531"/>
                <a:gd name="T26" fmla="*/ 1360 w 2436"/>
                <a:gd name="T27" fmla="*/ 427 h 5531"/>
                <a:gd name="T28" fmla="*/ 934 w 2436"/>
                <a:gd name="T29" fmla="*/ 2354 h 5531"/>
                <a:gd name="T30" fmla="*/ 875 w 2436"/>
                <a:gd name="T31" fmla="*/ 2047 h 5531"/>
                <a:gd name="T32" fmla="*/ 914 w 2436"/>
                <a:gd name="T33" fmla="*/ 1844 h 5531"/>
                <a:gd name="T34" fmla="*/ 1089 w 2436"/>
                <a:gd name="T35" fmla="*/ 1610 h 5531"/>
                <a:gd name="T36" fmla="*/ 1560 w 2436"/>
                <a:gd name="T37" fmla="*/ 1133 h 5531"/>
                <a:gd name="T38" fmla="*/ 1670 w 2436"/>
                <a:gd name="T39" fmla="*/ 962 h 5531"/>
                <a:gd name="T40" fmla="*/ 1677 w 2436"/>
                <a:gd name="T41" fmla="*/ 819 h 5531"/>
                <a:gd name="T42" fmla="*/ 1824 w 2436"/>
                <a:gd name="T43" fmla="*/ 727 h 5531"/>
                <a:gd name="T44" fmla="*/ 1907 w 2436"/>
                <a:gd name="T45" fmla="*/ 924 h 5531"/>
                <a:gd name="T46" fmla="*/ 1907 w 2436"/>
                <a:gd name="T47" fmla="*/ 1105 h 5531"/>
                <a:gd name="T48" fmla="*/ 1754 w 2436"/>
                <a:gd name="T49" fmla="*/ 1350 h 5531"/>
                <a:gd name="T50" fmla="*/ 1205 w 2436"/>
                <a:gd name="T51" fmla="*/ 1940 h 5531"/>
                <a:gd name="T52" fmla="*/ 1166 w 2436"/>
                <a:gd name="T53" fmla="*/ 2051 h 5531"/>
                <a:gd name="T54" fmla="*/ 1199 w 2436"/>
                <a:gd name="T55" fmla="*/ 2265 h 5531"/>
                <a:gd name="T56" fmla="*/ 1300 w 2436"/>
                <a:gd name="T57" fmla="*/ 2288 h 5531"/>
                <a:gd name="T58" fmla="*/ 1274 w 2436"/>
                <a:gd name="T59" fmla="*/ 2046 h 5531"/>
                <a:gd name="T60" fmla="*/ 1425 w 2436"/>
                <a:gd name="T61" fmla="*/ 1856 h 5531"/>
                <a:gd name="T62" fmla="*/ 1809 w 2436"/>
                <a:gd name="T63" fmla="*/ 1537 h 5531"/>
                <a:gd name="T64" fmla="*/ 1842 w 2436"/>
                <a:gd name="T65" fmla="*/ 1423 h 5531"/>
                <a:gd name="T66" fmla="*/ 1983 w 2436"/>
                <a:gd name="T67" fmla="*/ 1317 h 5531"/>
                <a:gd name="T68" fmla="*/ 2040 w 2436"/>
                <a:gd name="T69" fmla="*/ 1512 h 5531"/>
                <a:gd name="T70" fmla="*/ 2003 w 2436"/>
                <a:gd name="T71" fmla="*/ 1689 h 5531"/>
                <a:gd name="T72" fmla="*/ 1728 w 2436"/>
                <a:gd name="T73" fmla="*/ 1953 h 5531"/>
                <a:gd name="T74" fmla="*/ 1536 w 2436"/>
                <a:gd name="T75" fmla="*/ 2151 h 5531"/>
                <a:gd name="T76" fmla="*/ 1601 w 2436"/>
                <a:gd name="T77" fmla="*/ 2459 h 5531"/>
                <a:gd name="T78" fmla="*/ 423 w 2436"/>
                <a:gd name="T79" fmla="*/ 1609 h 5531"/>
                <a:gd name="T80" fmla="*/ 401 w 2436"/>
                <a:gd name="T81" fmla="*/ 1358 h 5531"/>
                <a:gd name="T82" fmla="*/ 491 w 2436"/>
                <a:gd name="T83" fmla="*/ 1097 h 5531"/>
                <a:gd name="T84" fmla="*/ 899 w 2436"/>
                <a:gd name="T85" fmla="*/ 506 h 5531"/>
                <a:gd name="T86" fmla="*/ 1043 w 2436"/>
                <a:gd name="T87" fmla="*/ 248 h 5531"/>
                <a:gd name="T88" fmla="*/ 1066 w 2436"/>
                <a:gd name="T89" fmla="*/ 53 h 5531"/>
                <a:gd name="T90" fmla="*/ 1233 w 2436"/>
                <a:gd name="T91" fmla="*/ 151 h 5531"/>
                <a:gd name="T92" fmla="*/ 1262 w 2436"/>
                <a:gd name="T93" fmla="*/ 339 h 5531"/>
                <a:gd name="T94" fmla="*/ 1215 w 2436"/>
                <a:gd name="T95" fmla="*/ 523 h 5531"/>
                <a:gd name="T96" fmla="*/ 993 w 2436"/>
                <a:gd name="T97" fmla="*/ 855 h 5531"/>
                <a:gd name="T98" fmla="*/ 624 w 2436"/>
                <a:gd name="T99" fmla="*/ 1359 h 5531"/>
                <a:gd name="T100" fmla="*/ 525 w 2436"/>
                <a:gd name="T101" fmla="*/ 1581 h 5531"/>
                <a:gd name="T102" fmla="*/ 1430 w 2436"/>
                <a:gd name="T103" fmla="*/ 5531 h 5531"/>
                <a:gd name="T104" fmla="*/ 1148 w 2436"/>
                <a:gd name="T105" fmla="*/ 3342 h 5531"/>
                <a:gd name="T106" fmla="*/ 1395 w 2436"/>
                <a:gd name="T107" fmla="*/ 3320 h 5531"/>
                <a:gd name="T108" fmla="*/ 1066 w 2436"/>
                <a:gd name="T109" fmla="*/ 3199 h 5531"/>
                <a:gd name="T110" fmla="*/ 714 w 2436"/>
                <a:gd name="T111" fmla="*/ 3113 h 5531"/>
                <a:gd name="T112" fmla="*/ 357 w 2436"/>
                <a:gd name="T113" fmla="*/ 2913 h 5531"/>
                <a:gd name="T114" fmla="*/ 124 w 2436"/>
                <a:gd name="T115" fmla="*/ 2699 h 5531"/>
                <a:gd name="T116" fmla="*/ 2436 w 2436"/>
                <a:gd name="T117" fmla="*/ 2535 h 5531"/>
                <a:gd name="T118" fmla="*/ 2204 w 2436"/>
                <a:gd name="T119" fmla="*/ 2822 h 5531"/>
                <a:gd name="T120" fmla="*/ 1917 w 2436"/>
                <a:gd name="T121" fmla="*/ 3031 h 5531"/>
                <a:gd name="T122" fmla="*/ 1629 w 2436"/>
                <a:gd name="T123" fmla="*/ 3150 h 5531"/>
                <a:gd name="T124" fmla="*/ 1289 w 2436"/>
                <a:gd name="T125" fmla="*/ 3205 h 5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6" h="5531">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8" name="Freeform 7"/>
            <p:cNvSpPr>
              <a:spLocks noEditPoints="1"/>
            </p:cNvSpPr>
            <p:nvPr userDrawn="1"/>
          </p:nvSpPr>
          <p:spPr bwMode="auto">
            <a:xfrm>
              <a:off x="4694238" y="3829051"/>
              <a:ext cx="2776538" cy="250825"/>
            </a:xfrm>
            <a:custGeom>
              <a:avLst/>
              <a:gdLst>
                <a:gd name="T0" fmla="*/ 10362 w 10493"/>
                <a:gd name="T1" fmla="*/ 658 h 945"/>
                <a:gd name="T2" fmla="*/ 10028 w 10493"/>
                <a:gd name="T3" fmla="*/ 233 h 945"/>
                <a:gd name="T4" fmla="*/ 10067 w 10493"/>
                <a:gd name="T5" fmla="*/ 176 h 945"/>
                <a:gd name="T6" fmla="*/ 10451 w 10493"/>
                <a:gd name="T7" fmla="*/ 629 h 945"/>
                <a:gd name="T8" fmla="*/ 9848 w 10493"/>
                <a:gd name="T9" fmla="*/ 482 h 945"/>
                <a:gd name="T10" fmla="*/ 34 w 10493"/>
                <a:gd name="T11" fmla="*/ 944 h 945"/>
                <a:gd name="T12" fmla="*/ 90 w 10493"/>
                <a:gd name="T13" fmla="*/ 206 h 945"/>
                <a:gd name="T14" fmla="*/ 840 w 10493"/>
                <a:gd name="T15" fmla="*/ 218 h 945"/>
                <a:gd name="T16" fmla="*/ 544 w 10493"/>
                <a:gd name="T17" fmla="*/ 744 h 945"/>
                <a:gd name="T18" fmla="*/ 893 w 10493"/>
                <a:gd name="T19" fmla="*/ 177 h 945"/>
                <a:gd name="T20" fmla="*/ 1495 w 10493"/>
                <a:gd name="T21" fmla="*/ 173 h 945"/>
                <a:gd name="T22" fmla="*/ 1765 w 10493"/>
                <a:gd name="T23" fmla="*/ 167 h 945"/>
                <a:gd name="T24" fmla="*/ 1549 w 10493"/>
                <a:gd name="T25" fmla="*/ 729 h 945"/>
                <a:gd name="T26" fmla="*/ 1601 w 10493"/>
                <a:gd name="T27" fmla="*/ 22 h 945"/>
                <a:gd name="T28" fmla="*/ 1811 w 10493"/>
                <a:gd name="T29" fmla="*/ 75 h 945"/>
                <a:gd name="T30" fmla="*/ 2122 w 10493"/>
                <a:gd name="T31" fmla="*/ 629 h 945"/>
                <a:gd name="T32" fmla="*/ 2447 w 10493"/>
                <a:gd name="T33" fmla="*/ 575 h 945"/>
                <a:gd name="T34" fmla="*/ 2176 w 10493"/>
                <a:gd name="T35" fmla="*/ 212 h 945"/>
                <a:gd name="T36" fmla="*/ 2366 w 10493"/>
                <a:gd name="T37" fmla="*/ 202 h 945"/>
                <a:gd name="T38" fmla="*/ 2430 w 10493"/>
                <a:gd name="T39" fmla="*/ 444 h 945"/>
                <a:gd name="T40" fmla="*/ 2230 w 10493"/>
                <a:gd name="T41" fmla="*/ 789 h 945"/>
                <a:gd name="T42" fmla="*/ 3119 w 10493"/>
                <a:gd name="T43" fmla="*/ 728 h 945"/>
                <a:gd name="T44" fmla="*/ 2693 w 10493"/>
                <a:gd name="T45" fmla="*/ 776 h 945"/>
                <a:gd name="T46" fmla="*/ 2815 w 10493"/>
                <a:gd name="T47" fmla="*/ 173 h 945"/>
                <a:gd name="T48" fmla="*/ 3680 w 10493"/>
                <a:gd name="T49" fmla="*/ 173 h 945"/>
                <a:gd name="T50" fmla="*/ 3359 w 10493"/>
                <a:gd name="T51" fmla="*/ 779 h 945"/>
                <a:gd name="T52" fmla="*/ 3980 w 10493"/>
                <a:gd name="T53" fmla="*/ 203 h 945"/>
                <a:gd name="T54" fmla="*/ 4037 w 10493"/>
                <a:gd name="T55" fmla="*/ 776 h 945"/>
                <a:gd name="T56" fmla="*/ 4310 w 10493"/>
                <a:gd name="T57" fmla="*/ 753 h 945"/>
                <a:gd name="T58" fmla="*/ 4787 w 10493"/>
                <a:gd name="T59" fmla="*/ 746 h 945"/>
                <a:gd name="T60" fmla="*/ 4508 w 10493"/>
                <a:gd name="T61" fmla="*/ 539 h 945"/>
                <a:gd name="T62" fmla="*/ 4572 w 10493"/>
                <a:gd name="T63" fmla="*/ 66 h 945"/>
                <a:gd name="T64" fmla="*/ 4771 w 10493"/>
                <a:gd name="T65" fmla="*/ 14 h 945"/>
                <a:gd name="T66" fmla="*/ 5074 w 10493"/>
                <a:gd name="T67" fmla="*/ 250 h 945"/>
                <a:gd name="T68" fmla="*/ 5581 w 10493"/>
                <a:gd name="T69" fmla="*/ 177 h 945"/>
                <a:gd name="T70" fmla="*/ 5138 w 10493"/>
                <a:gd name="T71" fmla="*/ 748 h 945"/>
                <a:gd name="T72" fmla="*/ 6418 w 10493"/>
                <a:gd name="T73" fmla="*/ 269 h 945"/>
                <a:gd name="T74" fmla="*/ 6167 w 10493"/>
                <a:gd name="T75" fmla="*/ 741 h 945"/>
                <a:gd name="T76" fmla="*/ 6689 w 10493"/>
                <a:gd name="T77" fmla="*/ 218 h 945"/>
                <a:gd name="T78" fmla="*/ 6563 w 10493"/>
                <a:gd name="T79" fmla="*/ 756 h 945"/>
                <a:gd name="T80" fmla="*/ 7243 w 10493"/>
                <a:gd name="T81" fmla="*/ 206 h 945"/>
                <a:gd name="T82" fmla="*/ 7122 w 10493"/>
                <a:gd name="T83" fmla="*/ 744 h 945"/>
                <a:gd name="T84" fmla="*/ 7376 w 10493"/>
                <a:gd name="T85" fmla="*/ 335 h 945"/>
                <a:gd name="T86" fmla="*/ 7980 w 10493"/>
                <a:gd name="T87" fmla="*/ 362 h 945"/>
                <a:gd name="T88" fmla="*/ 7447 w 10493"/>
                <a:gd name="T89" fmla="*/ 720 h 945"/>
                <a:gd name="T90" fmla="*/ 7652 w 10493"/>
                <a:gd name="T91" fmla="*/ 752 h 945"/>
                <a:gd name="T92" fmla="*/ 7756 w 10493"/>
                <a:gd name="T93" fmla="*/ 215 h 945"/>
                <a:gd name="T94" fmla="*/ 8384 w 10493"/>
                <a:gd name="T95" fmla="*/ 176 h 945"/>
                <a:gd name="T96" fmla="*/ 8291 w 10493"/>
                <a:gd name="T97" fmla="*/ 490 h 945"/>
                <a:gd name="T98" fmla="*/ 8291 w 10493"/>
                <a:gd name="T99" fmla="*/ 204 h 945"/>
                <a:gd name="T100" fmla="*/ 8116 w 10493"/>
                <a:gd name="T101" fmla="*/ 723 h 945"/>
                <a:gd name="T102" fmla="*/ 8738 w 10493"/>
                <a:gd name="T103" fmla="*/ 213 h 945"/>
                <a:gd name="T104" fmla="*/ 8640 w 10493"/>
                <a:gd name="T105" fmla="*/ 734 h 945"/>
                <a:gd name="T106" fmla="*/ 8947 w 10493"/>
                <a:gd name="T107" fmla="*/ 734 h 945"/>
                <a:gd name="T108" fmla="*/ 9122 w 10493"/>
                <a:gd name="T109" fmla="*/ 513 h 945"/>
                <a:gd name="T110" fmla="*/ 9109 w 10493"/>
                <a:gd name="T111" fmla="*/ 162 h 945"/>
                <a:gd name="T112" fmla="*/ 8965 w 10493"/>
                <a:gd name="T113" fmla="*/ 243 h 945"/>
                <a:gd name="T114" fmla="*/ 9266 w 10493"/>
                <a:gd name="T115" fmla="*/ 536 h 945"/>
                <a:gd name="T116" fmla="*/ 9808 w 10493"/>
                <a:gd name="T117" fmla="*/ 173 h 945"/>
                <a:gd name="T118" fmla="*/ 9685 w 10493"/>
                <a:gd name="T119" fmla="*/ 776 h 945"/>
                <a:gd name="T120" fmla="*/ 9336 w 10493"/>
                <a:gd name="T121" fmla="*/ 31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493" h="945">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 name="Freeform 8"/>
            <p:cNvSpPr>
              <a:spLocks noEditPoints="1"/>
            </p:cNvSpPr>
            <p:nvPr userDrawn="1"/>
          </p:nvSpPr>
          <p:spPr bwMode="auto">
            <a:xfrm>
              <a:off x="4527550" y="4124326"/>
              <a:ext cx="3135313" cy="249238"/>
            </a:xfrm>
            <a:custGeom>
              <a:avLst/>
              <a:gdLst>
                <a:gd name="T0" fmla="*/ 11670 w 11852"/>
                <a:gd name="T1" fmla="*/ 81 h 944"/>
                <a:gd name="T2" fmla="*/ 11473 w 11852"/>
                <a:gd name="T3" fmla="*/ 57 h 944"/>
                <a:gd name="T4" fmla="*/ 11758 w 11852"/>
                <a:gd name="T5" fmla="*/ 651 h 944"/>
                <a:gd name="T6" fmla="*/ 11365 w 11852"/>
                <a:gd name="T7" fmla="*/ 747 h 944"/>
                <a:gd name="T8" fmla="*/ 246 w 11852"/>
                <a:gd name="T9" fmla="*/ 721 h 944"/>
                <a:gd name="T10" fmla="*/ 546 w 11852"/>
                <a:gd name="T11" fmla="*/ 176 h 944"/>
                <a:gd name="T12" fmla="*/ 366 w 11852"/>
                <a:gd name="T13" fmla="*/ 788 h 944"/>
                <a:gd name="T14" fmla="*/ 695 w 11852"/>
                <a:gd name="T15" fmla="*/ 777 h 944"/>
                <a:gd name="T16" fmla="*/ 1248 w 11852"/>
                <a:gd name="T17" fmla="*/ 687 h 944"/>
                <a:gd name="T18" fmla="*/ 1216 w 11852"/>
                <a:gd name="T19" fmla="*/ 775 h 944"/>
                <a:gd name="T20" fmla="*/ 1580 w 11852"/>
                <a:gd name="T21" fmla="*/ 279 h 944"/>
                <a:gd name="T22" fmla="*/ 1498 w 11852"/>
                <a:gd name="T23" fmla="*/ 294 h 944"/>
                <a:gd name="T24" fmla="*/ 1850 w 11852"/>
                <a:gd name="T25" fmla="*/ 218 h 944"/>
                <a:gd name="T26" fmla="*/ 2022 w 11852"/>
                <a:gd name="T27" fmla="*/ 782 h 944"/>
                <a:gd name="T28" fmla="*/ 2696 w 11852"/>
                <a:gd name="T29" fmla="*/ 403 h 944"/>
                <a:gd name="T30" fmla="*/ 2809 w 11852"/>
                <a:gd name="T31" fmla="*/ 630 h 944"/>
                <a:gd name="T32" fmla="*/ 3215 w 11852"/>
                <a:gd name="T33" fmla="*/ 175 h 944"/>
                <a:gd name="T34" fmla="*/ 3385 w 11852"/>
                <a:gd name="T35" fmla="*/ 741 h 944"/>
                <a:gd name="T36" fmla="*/ 3253 w 11852"/>
                <a:gd name="T37" fmla="*/ 268 h 944"/>
                <a:gd name="T38" fmla="*/ 3040 w 11852"/>
                <a:gd name="T39" fmla="*/ 776 h 944"/>
                <a:gd name="T40" fmla="*/ 3499 w 11852"/>
                <a:gd name="T41" fmla="*/ 694 h 944"/>
                <a:gd name="T42" fmla="*/ 3742 w 11852"/>
                <a:gd name="T43" fmla="*/ 520 h 944"/>
                <a:gd name="T44" fmla="*/ 3707 w 11852"/>
                <a:gd name="T45" fmla="*/ 162 h 944"/>
                <a:gd name="T46" fmla="*/ 3546 w 11852"/>
                <a:gd name="T47" fmla="*/ 272 h 944"/>
                <a:gd name="T48" fmla="*/ 3865 w 11852"/>
                <a:gd name="T49" fmla="*/ 622 h 944"/>
                <a:gd name="T50" fmla="*/ 4100 w 11852"/>
                <a:gd name="T51" fmla="*/ 205 h 944"/>
                <a:gd name="T52" fmla="*/ 3994 w 11852"/>
                <a:gd name="T53" fmla="*/ 723 h 944"/>
                <a:gd name="T54" fmla="*/ 4628 w 11852"/>
                <a:gd name="T55" fmla="*/ 217 h 944"/>
                <a:gd name="T56" fmla="*/ 4412 w 11852"/>
                <a:gd name="T57" fmla="*/ 574 h 944"/>
                <a:gd name="T58" fmla="*/ 4859 w 11852"/>
                <a:gd name="T59" fmla="*/ 177 h 944"/>
                <a:gd name="T60" fmla="*/ 5086 w 11852"/>
                <a:gd name="T61" fmla="*/ 746 h 944"/>
                <a:gd name="T62" fmla="*/ 5540 w 11852"/>
                <a:gd name="T63" fmla="*/ 481 h 944"/>
                <a:gd name="T64" fmla="*/ 6137 w 11852"/>
                <a:gd name="T65" fmla="*/ 283 h 944"/>
                <a:gd name="T66" fmla="*/ 5664 w 11852"/>
                <a:gd name="T67" fmla="*/ 739 h 944"/>
                <a:gd name="T68" fmla="*/ 5873 w 11852"/>
                <a:gd name="T69" fmla="*/ 752 h 944"/>
                <a:gd name="T70" fmla="*/ 5851 w 11852"/>
                <a:gd name="T71" fmla="*/ 196 h 944"/>
                <a:gd name="T72" fmla="*/ 6476 w 11852"/>
                <a:gd name="T73" fmla="*/ 775 h 944"/>
                <a:gd name="T74" fmla="*/ 6642 w 11852"/>
                <a:gd name="T75" fmla="*/ 224 h 944"/>
                <a:gd name="T76" fmla="*/ 6600 w 11852"/>
                <a:gd name="T77" fmla="*/ 474 h 944"/>
                <a:gd name="T78" fmla="*/ 7076 w 11852"/>
                <a:gd name="T79" fmla="*/ 814 h 944"/>
                <a:gd name="T80" fmla="*/ 7014 w 11852"/>
                <a:gd name="T81" fmla="*/ 747 h 944"/>
                <a:gd name="T82" fmla="*/ 7561 w 11852"/>
                <a:gd name="T83" fmla="*/ 409 h 944"/>
                <a:gd name="T84" fmla="*/ 7379 w 11852"/>
                <a:gd name="T85" fmla="*/ 778 h 944"/>
                <a:gd name="T86" fmla="*/ 7830 w 11852"/>
                <a:gd name="T87" fmla="*/ 204 h 944"/>
                <a:gd name="T88" fmla="*/ 8308 w 11852"/>
                <a:gd name="T89" fmla="*/ 176 h 944"/>
                <a:gd name="T90" fmla="*/ 8846 w 11852"/>
                <a:gd name="T91" fmla="*/ 595 h 944"/>
                <a:gd name="T92" fmla="*/ 8467 w 11852"/>
                <a:gd name="T93" fmla="*/ 746 h 944"/>
                <a:gd name="T94" fmla="*/ 8550 w 11852"/>
                <a:gd name="T95" fmla="*/ 1 h 944"/>
                <a:gd name="T96" fmla="*/ 8724 w 11852"/>
                <a:gd name="T97" fmla="*/ 8 h 944"/>
                <a:gd name="T98" fmla="*/ 9161 w 11852"/>
                <a:gd name="T99" fmla="*/ 748 h 944"/>
                <a:gd name="T100" fmla="*/ 9095 w 11852"/>
                <a:gd name="T101" fmla="*/ 469 h 944"/>
                <a:gd name="T102" fmla="*/ 9379 w 11852"/>
                <a:gd name="T103" fmla="*/ 249 h 944"/>
                <a:gd name="T104" fmla="*/ 9113 w 11852"/>
                <a:gd name="T105" fmla="*/ 382 h 944"/>
                <a:gd name="T106" fmla="*/ 9331 w 11852"/>
                <a:gd name="T107" fmla="*/ 745 h 944"/>
                <a:gd name="T108" fmla="*/ 9974 w 11852"/>
                <a:gd name="T109" fmla="*/ 214 h 944"/>
                <a:gd name="T110" fmla="*/ 9714 w 11852"/>
                <a:gd name="T111" fmla="*/ 751 h 944"/>
                <a:gd name="T112" fmla="*/ 9523 w 11852"/>
                <a:gd name="T113" fmla="*/ 175 h 944"/>
                <a:gd name="T114" fmla="*/ 10579 w 11852"/>
                <a:gd name="T115" fmla="*/ 172 h 944"/>
                <a:gd name="T116" fmla="*/ 10290 w 11852"/>
                <a:gd name="T117" fmla="*/ 750 h 944"/>
                <a:gd name="T118" fmla="*/ 10853 w 11852"/>
                <a:gd name="T119" fmla="*/ 212 h 944"/>
                <a:gd name="T120" fmla="*/ 10745 w 11852"/>
                <a:gd name="T121" fmla="*/ 746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852" h="944">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12" name="Group 11">
            <a:extLst>
              <a:ext uri="{C183D7F6-B498-43B3-948B-1728B52AA6E4}">
                <adec:decorative xmlns:adec="http://schemas.microsoft.com/office/drawing/2017/decorative" val="1"/>
              </a:ext>
            </a:extLst>
          </p:cNvPr>
          <p:cNvGrpSpPr/>
          <p:nvPr userDrawn="1"/>
        </p:nvGrpSpPr>
        <p:grpSpPr>
          <a:xfrm>
            <a:off x="0" y="6669360"/>
            <a:ext cx="12192000" cy="188639"/>
            <a:chOff x="2207568" y="692696"/>
            <a:chExt cx="2304256" cy="576064"/>
          </a:xfrm>
        </p:grpSpPr>
        <p:sp>
          <p:nvSpPr>
            <p:cNvPr id="13" name="Rectangle 12"/>
            <p:cNvSpPr/>
            <p:nvPr userDrawn="1"/>
          </p:nvSpPr>
          <p:spPr>
            <a:xfrm>
              <a:off x="2783632" y="692696"/>
              <a:ext cx="576064"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4" name="Rectangle 13"/>
            <p:cNvSpPr/>
            <p:nvPr userDrawn="1"/>
          </p:nvSpPr>
          <p:spPr>
            <a:xfrm>
              <a:off x="3359696" y="692696"/>
              <a:ext cx="576064" cy="5760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5" name="Rectangle 14"/>
            <p:cNvSpPr/>
            <p:nvPr userDrawn="1"/>
          </p:nvSpPr>
          <p:spPr>
            <a:xfrm>
              <a:off x="3935760" y="692696"/>
              <a:ext cx="576064" cy="5760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6" name="Rectangle 15"/>
            <p:cNvSpPr/>
            <p:nvPr userDrawn="1"/>
          </p:nvSpPr>
          <p:spPr>
            <a:xfrm>
              <a:off x="2207568" y="692696"/>
              <a:ext cx="576064" cy="5760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grpSp>
      <p:sp>
        <p:nvSpPr>
          <p:cNvPr id="17" name="Freeform 16">
            <a:hlinkClick r:id="rId2" tooltip="Twitter"/>
            <a:extLst>
              <a:ext uri="{C183D7F6-B498-43B3-948B-1728B52AA6E4}">
                <adec:decorative xmlns:adec="http://schemas.microsoft.com/office/drawing/2017/decorative" val="1"/>
              </a:ext>
            </a:extLst>
          </p:cNvPr>
          <p:cNvSpPr>
            <a:spLocks noChangeAspect="1" noEditPoints="1"/>
          </p:cNvSpPr>
          <p:nvPr userDrawn="1"/>
        </p:nvSpPr>
        <p:spPr bwMode="auto">
          <a:xfrm>
            <a:off x="6312024" y="5013176"/>
            <a:ext cx="288000" cy="288000"/>
          </a:xfrm>
          <a:custGeom>
            <a:avLst/>
            <a:gdLst>
              <a:gd name="T0" fmla="*/ 1215 w 2806"/>
              <a:gd name="T1" fmla="*/ 2154 h 2806"/>
              <a:gd name="T2" fmla="*/ 1391 w 2806"/>
              <a:gd name="T3" fmla="*/ 2115 h 2806"/>
              <a:gd name="T4" fmla="*/ 1549 w 2806"/>
              <a:gd name="T5" fmla="*/ 2052 h 2806"/>
              <a:gd name="T6" fmla="*/ 1690 w 2806"/>
              <a:gd name="T7" fmla="*/ 1968 h 2806"/>
              <a:gd name="T8" fmla="*/ 1813 w 2806"/>
              <a:gd name="T9" fmla="*/ 1866 h 2806"/>
              <a:gd name="T10" fmla="*/ 1917 w 2806"/>
              <a:gd name="T11" fmla="*/ 1747 h 2806"/>
              <a:gd name="T12" fmla="*/ 2002 w 2806"/>
              <a:gd name="T13" fmla="*/ 1618 h 2806"/>
              <a:gd name="T14" fmla="*/ 2069 w 2806"/>
              <a:gd name="T15" fmla="*/ 1479 h 2806"/>
              <a:gd name="T16" fmla="*/ 2115 w 2806"/>
              <a:gd name="T17" fmla="*/ 1336 h 2806"/>
              <a:gd name="T18" fmla="*/ 2144 w 2806"/>
              <a:gd name="T19" fmla="*/ 1166 h 2806"/>
              <a:gd name="T20" fmla="*/ 2148 w 2806"/>
              <a:gd name="T21" fmla="*/ 1022 h 2806"/>
              <a:gd name="T22" fmla="*/ 2264 w 2806"/>
              <a:gd name="T23" fmla="*/ 918 h 2806"/>
              <a:gd name="T24" fmla="*/ 2340 w 2806"/>
              <a:gd name="T25" fmla="*/ 822 h 2806"/>
              <a:gd name="T26" fmla="*/ 2176 w 2806"/>
              <a:gd name="T27" fmla="*/ 873 h 2806"/>
              <a:gd name="T28" fmla="*/ 2175 w 2806"/>
              <a:gd name="T29" fmla="*/ 842 h 2806"/>
              <a:gd name="T30" fmla="*/ 2242 w 2806"/>
              <a:gd name="T31" fmla="*/ 764 h 2806"/>
              <a:gd name="T32" fmla="*/ 2288 w 2806"/>
              <a:gd name="T33" fmla="*/ 670 h 2806"/>
              <a:gd name="T34" fmla="*/ 2139 w 2806"/>
              <a:gd name="T35" fmla="*/ 738 h 2806"/>
              <a:gd name="T36" fmla="*/ 2016 w 2806"/>
              <a:gd name="T37" fmla="*/ 737 h 2806"/>
              <a:gd name="T38" fmla="*/ 1919 w 2806"/>
              <a:gd name="T39" fmla="*/ 674 h 2806"/>
              <a:gd name="T40" fmla="*/ 1804 w 2806"/>
              <a:gd name="T41" fmla="*/ 644 h 2806"/>
              <a:gd name="T42" fmla="*/ 1685 w 2806"/>
              <a:gd name="T43" fmla="*/ 649 h 2806"/>
              <a:gd name="T44" fmla="*/ 1580 w 2806"/>
              <a:gd name="T45" fmla="*/ 689 h 2806"/>
              <a:gd name="T46" fmla="*/ 1491 w 2806"/>
              <a:gd name="T47" fmla="*/ 754 h 2806"/>
              <a:gd name="T48" fmla="*/ 1425 w 2806"/>
              <a:gd name="T49" fmla="*/ 844 h 2806"/>
              <a:gd name="T50" fmla="*/ 1391 w 2806"/>
              <a:gd name="T51" fmla="*/ 930 h 2806"/>
              <a:gd name="T52" fmla="*/ 1380 w 2806"/>
              <a:gd name="T53" fmla="*/ 1049 h 2806"/>
              <a:gd name="T54" fmla="*/ 1329 w 2806"/>
              <a:gd name="T55" fmla="*/ 1110 h 2806"/>
              <a:gd name="T56" fmla="*/ 1157 w 2806"/>
              <a:gd name="T57" fmla="*/ 1077 h 2806"/>
              <a:gd name="T58" fmla="*/ 995 w 2806"/>
              <a:gd name="T59" fmla="*/ 1019 h 2806"/>
              <a:gd name="T60" fmla="*/ 846 w 2806"/>
              <a:gd name="T61" fmla="*/ 938 h 2806"/>
              <a:gd name="T62" fmla="*/ 713 w 2806"/>
              <a:gd name="T63" fmla="*/ 835 h 2806"/>
              <a:gd name="T64" fmla="*/ 596 w 2806"/>
              <a:gd name="T65" fmla="*/ 712 h 2806"/>
              <a:gd name="T66" fmla="*/ 558 w 2806"/>
              <a:gd name="T67" fmla="*/ 804 h 2806"/>
              <a:gd name="T68" fmla="*/ 544 w 2806"/>
              <a:gd name="T69" fmla="*/ 892 h 2806"/>
              <a:gd name="T70" fmla="*/ 549 w 2806"/>
              <a:gd name="T71" fmla="*/ 967 h 2806"/>
              <a:gd name="T72" fmla="*/ 577 w 2806"/>
              <a:gd name="T73" fmla="*/ 1058 h 2806"/>
              <a:gd name="T74" fmla="*/ 630 w 2806"/>
              <a:gd name="T75" fmla="*/ 1148 h 2806"/>
              <a:gd name="T76" fmla="*/ 704 w 2806"/>
              <a:gd name="T77" fmla="*/ 1225 h 2806"/>
              <a:gd name="T78" fmla="*/ 603 w 2806"/>
              <a:gd name="T79" fmla="*/ 1205 h 2806"/>
              <a:gd name="T80" fmla="*/ 542 w 2806"/>
              <a:gd name="T81" fmla="*/ 1200 h 2806"/>
              <a:gd name="T82" fmla="*/ 559 w 2806"/>
              <a:gd name="T83" fmla="*/ 1299 h 2806"/>
              <a:gd name="T84" fmla="*/ 601 w 2806"/>
              <a:gd name="T85" fmla="*/ 1388 h 2806"/>
              <a:gd name="T86" fmla="*/ 652 w 2806"/>
              <a:gd name="T87" fmla="*/ 1451 h 2806"/>
              <a:gd name="T88" fmla="*/ 728 w 2806"/>
              <a:gd name="T89" fmla="*/ 1512 h 2806"/>
              <a:gd name="T90" fmla="*/ 818 w 2806"/>
              <a:gd name="T91" fmla="*/ 1551 h 2806"/>
              <a:gd name="T92" fmla="*/ 775 w 2806"/>
              <a:gd name="T93" fmla="*/ 1571 h 2806"/>
              <a:gd name="T94" fmla="*/ 682 w 2806"/>
              <a:gd name="T95" fmla="*/ 1580 h 2806"/>
              <a:gd name="T96" fmla="*/ 721 w 2806"/>
              <a:gd name="T97" fmla="*/ 1659 h 2806"/>
              <a:gd name="T98" fmla="*/ 777 w 2806"/>
              <a:gd name="T99" fmla="*/ 1727 h 2806"/>
              <a:gd name="T100" fmla="*/ 848 w 2806"/>
              <a:gd name="T101" fmla="*/ 1779 h 2806"/>
              <a:gd name="T102" fmla="*/ 929 w 2806"/>
              <a:gd name="T103" fmla="*/ 1816 h 2806"/>
              <a:gd name="T104" fmla="*/ 1036 w 2806"/>
              <a:gd name="T105" fmla="*/ 1832 h 2806"/>
              <a:gd name="T106" fmla="*/ 930 w 2806"/>
              <a:gd name="T107" fmla="*/ 1901 h 2806"/>
              <a:gd name="T108" fmla="*/ 770 w 2806"/>
              <a:gd name="T109" fmla="*/ 1968 h 2806"/>
              <a:gd name="T110" fmla="*/ 625 w 2806"/>
              <a:gd name="T111" fmla="*/ 1994 h 2806"/>
              <a:gd name="T112" fmla="*/ 489 w 2806"/>
              <a:gd name="T113" fmla="*/ 1994 h 2806"/>
              <a:gd name="T114" fmla="*/ 600 w 2806"/>
              <a:gd name="T115" fmla="*/ 2065 h 2806"/>
              <a:gd name="T116" fmla="*/ 819 w 2806"/>
              <a:gd name="T117" fmla="*/ 2138 h 2806"/>
              <a:gd name="T118" fmla="*/ 935 w 2806"/>
              <a:gd name="T119" fmla="*/ 2158 h 2806"/>
              <a:gd name="T120" fmla="*/ 0 w 2806"/>
              <a:gd name="T121" fmla="*/ 0 h 2806"/>
              <a:gd name="T122" fmla="*/ 2806 w 2806"/>
              <a:gd name="T123" fmla="*/ 1403 h 2806"/>
              <a:gd name="T124" fmla="*/ 0 w 2806"/>
              <a:gd name="T125" fmla="*/ 2806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06" h="2806">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 name="Freeform 17">
            <a:hlinkClick r:id="rId3" tooltip="Facebook"/>
            <a:extLst>
              <a:ext uri="{C183D7F6-B498-43B3-948B-1728B52AA6E4}">
                <adec:decorative xmlns:adec="http://schemas.microsoft.com/office/drawing/2017/decorative" val="1"/>
              </a:ext>
            </a:extLst>
          </p:cNvPr>
          <p:cNvSpPr>
            <a:spLocks noChangeAspect="1" noEditPoints="1"/>
          </p:cNvSpPr>
          <p:nvPr userDrawn="1"/>
        </p:nvSpPr>
        <p:spPr bwMode="auto">
          <a:xfrm>
            <a:off x="5231422" y="5012630"/>
            <a:ext cx="288514" cy="288000"/>
          </a:xfrm>
          <a:custGeom>
            <a:avLst/>
            <a:gdLst>
              <a:gd name="T0" fmla="*/ 1541 w 2807"/>
              <a:gd name="T1" fmla="*/ 2287 h 2806"/>
              <a:gd name="T2" fmla="*/ 1541 w 2807"/>
              <a:gd name="T3" fmla="*/ 1481 h 2806"/>
              <a:gd name="T4" fmla="*/ 1812 w 2807"/>
              <a:gd name="T5" fmla="*/ 1481 h 2806"/>
              <a:gd name="T6" fmla="*/ 1853 w 2807"/>
              <a:gd name="T7" fmla="*/ 1166 h 2806"/>
              <a:gd name="T8" fmla="*/ 1541 w 2807"/>
              <a:gd name="T9" fmla="*/ 1166 h 2806"/>
              <a:gd name="T10" fmla="*/ 1541 w 2807"/>
              <a:gd name="T11" fmla="*/ 965 h 2806"/>
              <a:gd name="T12" fmla="*/ 1542 w 2807"/>
              <a:gd name="T13" fmla="*/ 933 h 2806"/>
              <a:gd name="T14" fmla="*/ 1547 w 2807"/>
              <a:gd name="T15" fmla="*/ 903 h 2806"/>
              <a:gd name="T16" fmla="*/ 1556 w 2807"/>
              <a:gd name="T17" fmla="*/ 877 h 2806"/>
              <a:gd name="T18" fmla="*/ 1569 w 2807"/>
              <a:gd name="T19" fmla="*/ 855 h 2806"/>
              <a:gd name="T20" fmla="*/ 1590 w 2807"/>
              <a:gd name="T21" fmla="*/ 837 h 2806"/>
              <a:gd name="T22" fmla="*/ 1618 w 2807"/>
              <a:gd name="T23" fmla="*/ 824 h 2806"/>
              <a:gd name="T24" fmla="*/ 1652 w 2807"/>
              <a:gd name="T25" fmla="*/ 815 h 2806"/>
              <a:gd name="T26" fmla="*/ 1673 w 2807"/>
              <a:gd name="T27" fmla="*/ 813 h 2806"/>
              <a:gd name="T28" fmla="*/ 1697 w 2807"/>
              <a:gd name="T29" fmla="*/ 813 h 2806"/>
              <a:gd name="T30" fmla="*/ 1862 w 2807"/>
              <a:gd name="T31" fmla="*/ 813 h 2806"/>
              <a:gd name="T32" fmla="*/ 1862 w 2807"/>
              <a:gd name="T33" fmla="*/ 530 h 2806"/>
              <a:gd name="T34" fmla="*/ 1773 w 2807"/>
              <a:gd name="T35" fmla="*/ 523 h 2806"/>
              <a:gd name="T36" fmla="*/ 1703 w 2807"/>
              <a:gd name="T37" fmla="*/ 521 h 2806"/>
              <a:gd name="T38" fmla="*/ 1620 w 2807"/>
              <a:gd name="T39" fmla="*/ 518 h 2806"/>
              <a:gd name="T40" fmla="*/ 1577 w 2807"/>
              <a:gd name="T41" fmla="*/ 521 h 2806"/>
              <a:gd name="T42" fmla="*/ 1535 w 2807"/>
              <a:gd name="T43" fmla="*/ 526 h 2806"/>
              <a:gd name="T44" fmla="*/ 1494 w 2807"/>
              <a:gd name="T45" fmla="*/ 534 h 2806"/>
              <a:gd name="T46" fmla="*/ 1455 w 2807"/>
              <a:gd name="T47" fmla="*/ 545 h 2806"/>
              <a:gd name="T48" fmla="*/ 1420 w 2807"/>
              <a:gd name="T49" fmla="*/ 560 h 2806"/>
              <a:gd name="T50" fmla="*/ 1387 w 2807"/>
              <a:gd name="T51" fmla="*/ 579 h 2806"/>
              <a:gd name="T52" fmla="*/ 1356 w 2807"/>
              <a:gd name="T53" fmla="*/ 601 h 2806"/>
              <a:gd name="T54" fmla="*/ 1328 w 2807"/>
              <a:gd name="T55" fmla="*/ 626 h 2806"/>
              <a:gd name="T56" fmla="*/ 1303 w 2807"/>
              <a:gd name="T57" fmla="*/ 653 h 2806"/>
              <a:gd name="T58" fmla="*/ 1281 w 2807"/>
              <a:gd name="T59" fmla="*/ 684 h 2806"/>
              <a:gd name="T60" fmla="*/ 1261 w 2807"/>
              <a:gd name="T61" fmla="*/ 719 h 2806"/>
              <a:gd name="T62" fmla="*/ 1245 w 2807"/>
              <a:gd name="T63" fmla="*/ 756 h 2806"/>
              <a:gd name="T64" fmla="*/ 1233 w 2807"/>
              <a:gd name="T65" fmla="*/ 796 h 2806"/>
              <a:gd name="T66" fmla="*/ 1224 w 2807"/>
              <a:gd name="T67" fmla="*/ 839 h 2806"/>
              <a:gd name="T68" fmla="*/ 1218 w 2807"/>
              <a:gd name="T69" fmla="*/ 886 h 2806"/>
              <a:gd name="T70" fmla="*/ 1215 w 2807"/>
              <a:gd name="T71" fmla="*/ 934 h 2806"/>
              <a:gd name="T72" fmla="*/ 1215 w 2807"/>
              <a:gd name="T73" fmla="*/ 1166 h 2806"/>
              <a:gd name="T74" fmla="*/ 944 w 2807"/>
              <a:gd name="T75" fmla="*/ 1166 h 2806"/>
              <a:gd name="T76" fmla="*/ 944 w 2807"/>
              <a:gd name="T77" fmla="*/ 1481 h 2806"/>
              <a:gd name="T78" fmla="*/ 1215 w 2807"/>
              <a:gd name="T79" fmla="*/ 1481 h 2806"/>
              <a:gd name="T80" fmla="*/ 1215 w 2807"/>
              <a:gd name="T81" fmla="*/ 2287 h 2806"/>
              <a:gd name="T82" fmla="*/ 1541 w 2807"/>
              <a:gd name="T83" fmla="*/ 2287 h 2806"/>
              <a:gd name="T84" fmla="*/ 0 w 2807"/>
              <a:gd name="T85" fmla="*/ 0 h 2806"/>
              <a:gd name="T86" fmla="*/ 702 w 2807"/>
              <a:gd name="T87" fmla="*/ 0 h 2806"/>
              <a:gd name="T88" fmla="*/ 1403 w 2807"/>
              <a:gd name="T89" fmla="*/ 0 h 2806"/>
              <a:gd name="T90" fmla="*/ 2105 w 2807"/>
              <a:gd name="T91" fmla="*/ 0 h 2806"/>
              <a:gd name="T92" fmla="*/ 2807 w 2807"/>
              <a:gd name="T93" fmla="*/ 0 h 2806"/>
              <a:gd name="T94" fmla="*/ 2807 w 2807"/>
              <a:gd name="T95" fmla="*/ 701 h 2806"/>
              <a:gd name="T96" fmla="*/ 2807 w 2807"/>
              <a:gd name="T97" fmla="*/ 1403 h 2806"/>
              <a:gd name="T98" fmla="*/ 2807 w 2807"/>
              <a:gd name="T99" fmla="*/ 2104 h 2806"/>
              <a:gd name="T100" fmla="*/ 2807 w 2807"/>
              <a:gd name="T101" fmla="*/ 2806 h 2806"/>
              <a:gd name="T102" fmla="*/ 2105 w 2807"/>
              <a:gd name="T103" fmla="*/ 2806 h 2806"/>
              <a:gd name="T104" fmla="*/ 1403 w 2807"/>
              <a:gd name="T105" fmla="*/ 2806 h 2806"/>
              <a:gd name="T106" fmla="*/ 702 w 2807"/>
              <a:gd name="T107" fmla="*/ 2806 h 2806"/>
              <a:gd name="T108" fmla="*/ 0 w 2807"/>
              <a:gd name="T109" fmla="*/ 2806 h 2806"/>
              <a:gd name="T110" fmla="*/ 0 w 2807"/>
              <a:gd name="T111" fmla="*/ 2104 h 2806"/>
              <a:gd name="T112" fmla="*/ 0 w 2807"/>
              <a:gd name="T113" fmla="*/ 1403 h 2806"/>
              <a:gd name="T114" fmla="*/ 0 w 2807"/>
              <a:gd name="T115" fmla="*/ 701 h 2806"/>
              <a:gd name="T116" fmla="*/ 0 w 2807"/>
              <a:gd name="T117" fmla="*/ 0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7" h="2806">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 name="Freeform 18">
            <a:hlinkClick r:id="rId4" tooltip="LinkedIn"/>
            <a:extLst>
              <a:ext uri="{C183D7F6-B498-43B3-948B-1728B52AA6E4}">
                <adec:decorative xmlns:adec="http://schemas.microsoft.com/office/drawing/2017/decorative" val="1"/>
              </a:ext>
            </a:extLst>
          </p:cNvPr>
          <p:cNvSpPr>
            <a:spLocks noChangeAspect="1" noEditPoints="1"/>
          </p:cNvSpPr>
          <p:nvPr userDrawn="1"/>
        </p:nvSpPr>
        <p:spPr bwMode="auto">
          <a:xfrm>
            <a:off x="5952016" y="5012630"/>
            <a:ext cx="288000" cy="288000"/>
          </a:xfrm>
          <a:custGeom>
            <a:avLst/>
            <a:gdLst>
              <a:gd name="T0" fmla="*/ 962 w 2804"/>
              <a:gd name="T1" fmla="*/ 2198 h 2806"/>
              <a:gd name="T2" fmla="*/ 798 w 2804"/>
              <a:gd name="T3" fmla="*/ 609 h 2806"/>
              <a:gd name="T4" fmla="*/ 845 w 2804"/>
              <a:gd name="T5" fmla="*/ 615 h 2806"/>
              <a:gd name="T6" fmla="*/ 904 w 2804"/>
              <a:gd name="T7" fmla="*/ 641 h 2806"/>
              <a:gd name="T8" fmla="*/ 950 w 2804"/>
              <a:gd name="T9" fmla="*/ 685 h 2806"/>
              <a:gd name="T10" fmla="*/ 973 w 2804"/>
              <a:gd name="T11" fmla="*/ 725 h 2806"/>
              <a:gd name="T12" fmla="*/ 984 w 2804"/>
              <a:gd name="T13" fmla="*/ 761 h 2806"/>
              <a:gd name="T14" fmla="*/ 986 w 2804"/>
              <a:gd name="T15" fmla="*/ 829 h 2806"/>
              <a:gd name="T16" fmla="*/ 973 w 2804"/>
              <a:gd name="T17" fmla="*/ 875 h 2806"/>
              <a:gd name="T18" fmla="*/ 933 w 2804"/>
              <a:gd name="T19" fmla="*/ 935 h 2806"/>
              <a:gd name="T20" fmla="*/ 888 w 2804"/>
              <a:gd name="T21" fmla="*/ 969 h 2806"/>
              <a:gd name="T22" fmla="*/ 855 w 2804"/>
              <a:gd name="T23" fmla="*/ 982 h 2806"/>
              <a:gd name="T24" fmla="*/ 798 w 2804"/>
              <a:gd name="T25" fmla="*/ 991 h 2806"/>
              <a:gd name="T26" fmla="*/ 749 w 2804"/>
              <a:gd name="T27" fmla="*/ 985 h 2806"/>
              <a:gd name="T28" fmla="*/ 690 w 2804"/>
              <a:gd name="T29" fmla="*/ 959 h 2806"/>
              <a:gd name="T30" fmla="*/ 644 w 2804"/>
              <a:gd name="T31" fmla="*/ 914 h 2806"/>
              <a:gd name="T32" fmla="*/ 621 w 2804"/>
              <a:gd name="T33" fmla="*/ 875 h 2806"/>
              <a:gd name="T34" fmla="*/ 610 w 2804"/>
              <a:gd name="T35" fmla="*/ 839 h 2806"/>
              <a:gd name="T36" fmla="*/ 608 w 2804"/>
              <a:gd name="T37" fmla="*/ 771 h 2806"/>
              <a:gd name="T38" fmla="*/ 621 w 2804"/>
              <a:gd name="T39" fmla="*/ 725 h 2806"/>
              <a:gd name="T40" fmla="*/ 662 w 2804"/>
              <a:gd name="T41" fmla="*/ 664 h 2806"/>
              <a:gd name="T42" fmla="*/ 706 w 2804"/>
              <a:gd name="T43" fmla="*/ 632 h 2806"/>
              <a:gd name="T44" fmla="*/ 749 w 2804"/>
              <a:gd name="T45" fmla="*/ 615 h 2806"/>
              <a:gd name="T46" fmla="*/ 798 w 2804"/>
              <a:gd name="T47" fmla="*/ 609 h 2806"/>
              <a:gd name="T48" fmla="*/ 1491 w 2804"/>
              <a:gd name="T49" fmla="*/ 1282 h 2806"/>
              <a:gd name="T50" fmla="*/ 1521 w 2804"/>
              <a:gd name="T51" fmla="*/ 1235 h 2806"/>
              <a:gd name="T52" fmla="*/ 1583 w 2804"/>
              <a:gd name="T53" fmla="*/ 1176 h 2806"/>
              <a:gd name="T54" fmla="*/ 1656 w 2804"/>
              <a:gd name="T55" fmla="*/ 1137 h 2806"/>
              <a:gd name="T56" fmla="*/ 1718 w 2804"/>
              <a:gd name="T57" fmla="*/ 1118 h 2806"/>
              <a:gd name="T58" fmla="*/ 1773 w 2804"/>
              <a:gd name="T59" fmla="*/ 1111 h 2806"/>
              <a:gd name="T60" fmla="*/ 1862 w 2804"/>
              <a:gd name="T61" fmla="*/ 1112 h 2806"/>
              <a:gd name="T62" fmla="*/ 1940 w 2804"/>
              <a:gd name="T63" fmla="*/ 1126 h 2806"/>
              <a:gd name="T64" fmla="*/ 2024 w 2804"/>
              <a:gd name="T65" fmla="*/ 1159 h 2806"/>
              <a:gd name="T66" fmla="*/ 2067 w 2804"/>
              <a:gd name="T67" fmla="*/ 1188 h 2806"/>
              <a:gd name="T68" fmla="*/ 2096 w 2804"/>
              <a:gd name="T69" fmla="*/ 1216 h 2806"/>
              <a:gd name="T70" fmla="*/ 2120 w 2804"/>
              <a:gd name="T71" fmla="*/ 1247 h 2806"/>
              <a:gd name="T72" fmla="*/ 2140 w 2804"/>
              <a:gd name="T73" fmla="*/ 1282 h 2806"/>
              <a:gd name="T74" fmla="*/ 2161 w 2804"/>
              <a:gd name="T75" fmla="*/ 1330 h 2806"/>
              <a:gd name="T76" fmla="*/ 2183 w 2804"/>
              <a:gd name="T77" fmla="*/ 1417 h 2806"/>
              <a:gd name="T78" fmla="*/ 2193 w 2804"/>
              <a:gd name="T79" fmla="*/ 1487 h 2806"/>
              <a:gd name="T80" fmla="*/ 2198 w 2804"/>
              <a:gd name="T81" fmla="*/ 1588 h 2806"/>
              <a:gd name="T82" fmla="*/ 1868 w 2804"/>
              <a:gd name="T83" fmla="*/ 1681 h 2806"/>
              <a:gd name="T84" fmla="*/ 1864 w 2804"/>
              <a:gd name="T85" fmla="*/ 1574 h 2806"/>
              <a:gd name="T86" fmla="*/ 1853 w 2804"/>
              <a:gd name="T87" fmla="*/ 1515 h 2806"/>
              <a:gd name="T88" fmla="*/ 1837 w 2804"/>
              <a:gd name="T89" fmla="*/ 1475 h 2806"/>
              <a:gd name="T90" fmla="*/ 1811 w 2804"/>
              <a:gd name="T91" fmla="*/ 1441 h 2806"/>
              <a:gd name="T92" fmla="*/ 1785 w 2804"/>
              <a:gd name="T93" fmla="*/ 1421 h 2806"/>
              <a:gd name="T94" fmla="*/ 1753 w 2804"/>
              <a:gd name="T95" fmla="*/ 1407 h 2806"/>
              <a:gd name="T96" fmla="*/ 1697 w 2804"/>
              <a:gd name="T97" fmla="*/ 1400 h 2806"/>
              <a:gd name="T98" fmla="*/ 1639 w 2804"/>
              <a:gd name="T99" fmla="*/ 1407 h 2806"/>
              <a:gd name="T100" fmla="*/ 1593 w 2804"/>
              <a:gd name="T101" fmla="*/ 1423 h 2806"/>
              <a:gd name="T102" fmla="*/ 1566 w 2804"/>
              <a:gd name="T103" fmla="*/ 1442 h 2806"/>
              <a:gd name="T104" fmla="*/ 1539 w 2804"/>
              <a:gd name="T105" fmla="*/ 1475 h 2806"/>
              <a:gd name="T106" fmla="*/ 1520 w 2804"/>
              <a:gd name="T107" fmla="*/ 1515 h 2806"/>
              <a:gd name="T108" fmla="*/ 1508 w 2804"/>
              <a:gd name="T109" fmla="*/ 1560 h 2806"/>
              <a:gd name="T110" fmla="*/ 1500 w 2804"/>
              <a:gd name="T111" fmla="*/ 1622 h 2806"/>
              <a:gd name="T112" fmla="*/ 1169 w 2804"/>
              <a:gd name="T113" fmla="*/ 2198 h 2806"/>
              <a:gd name="T114" fmla="*/ 700 w 2804"/>
              <a:gd name="T115" fmla="*/ 0 h 2806"/>
              <a:gd name="T116" fmla="*/ 2804 w 2804"/>
              <a:gd name="T117" fmla="*/ 701 h 2806"/>
              <a:gd name="T118" fmla="*/ 2103 w 2804"/>
              <a:gd name="T119" fmla="*/ 2806 h 2806"/>
              <a:gd name="T120" fmla="*/ 0 w 2804"/>
              <a:gd name="T121" fmla="*/ 2104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04" h="2806">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 name="Freeform 19">
            <a:hlinkClick r:id="rId5" tooltip="YouTube"/>
            <a:extLst>
              <a:ext uri="{C183D7F6-B498-43B3-948B-1728B52AA6E4}">
                <adec:decorative xmlns:adec="http://schemas.microsoft.com/office/drawing/2017/decorative" val="1"/>
              </a:ext>
            </a:extLst>
          </p:cNvPr>
          <p:cNvSpPr>
            <a:spLocks noChangeAspect="1" noEditPoints="1"/>
          </p:cNvSpPr>
          <p:nvPr userDrawn="1"/>
        </p:nvSpPr>
        <p:spPr bwMode="auto">
          <a:xfrm>
            <a:off x="6672064" y="5013176"/>
            <a:ext cx="287622" cy="288000"/>
          </a:xfrm>
          <a:custGeom>
            <a:avLst/>
            <a:gdLst>
              <a:gd name="T0" fmla="*/ 1892 w 2281"/>
              <a:gd name="T1" fmla="*/ 717 h 2282"/>
              <a:gd name="T2" fmla="*/ 1867 w 2281"/>
              <a:gd name="T3" fmla="*/ 679 h 2282"/>
              <a:gd name="T4" fmla="*/ 1834 w 2281"/>
              <a:gd name="T5" fmla="*/ 647 h 2282"/>
              <a:gd name="T6" fmla="*/ 1789 w 2281"/>
              <a:gd name="T7" fmla="*/ 621 h 2282"/>
              <a:gd name="T8" fmla="*/ 1751 w 2281"/>
              <a:gd name="T9" fmla="*/ 609 h 2282"/>
              <a:gd name="T10" fmla="*/ 1638 w 2281"/>
              <a:gd name="T11" fmla="*/ 595 h 2282"/>
              <a:gd name="T12" fmla="*/ 1459 w 2281"/>
              <a:gd name="T13" fmla="*/ 585 h 2282"/>
              <a:gd name="T14" fmla="*/ 1141 w 2281"/>
              <a:gd name="T15" fmla="*/ 579 h 2282"/>
              <a:gd name="T16" fmla="*/ 875 w 2281"/>
              <a:gd name="T17" fmla="*/ 583 h 2282"/>
              <a:gd name="T18" fmla="*/ 667 w 2281"/>
              <a:gd name="T19" fmla="*/ 593 h 2282"/>
              <a:gd name="T20" fmla="*/ 561 w 2281"/>
              <a:gd name="T21" fmla="*/ 604 h 2282"/>
              <a:gd name="T22" fmla="*/ 504 w 2281"/>
              <a:gd name="T23" fmla="*/ 616 h 2282"/>
              <a:gd name="T24" fmla="*/ 458 w 2281"/>
              <a:gd name="T25" fmla="*/ 640 h 2282"/>
              <a:gd name="T26" fmla="*/ 418 w 2281"/>
              <a:gd name="T27" fmla="*/ 674 h 2282"/>
              <a:gd name="T28" fmla="*/ 395 w 2281"/>
              <a:gd name="T29" fmla="*/ 705 h 2282"/>
              <a:gd name="T30" fmla="*/ 375 w 2281"/>
              <a:gd name="T31" fmla="*/ 755 h 2282"/>
              <a:gd name="T32" fmla="*/ 360 w 2281"/>
              <a:gd name="T33" fmla="*/ 836 h 2282"/>
              <a:gd name="T34" fmla="*/ 350 w 2281"/>
              <a:gd name="T35" fmla="*/ 932 h 2282"/>
              <a:gd name="T36" fmla="*/ 343 w 2281"/>
              <a:gd name="T37" fmla="*/ 1099 h 2282"/>
              <a:gd name="T38" fmla="*/ 345 w 2281"/>
              <a:gd name="T39" fmla="*/ 1258 h 2282"/>
              <a:gd name="T40" fmla="*/ 353 w 2281"/>
              <a:gd name="T41" fmla="*/ 1382 h 2282"/>
              <a:gd name="T42" fmla="*/ 365 w 2281"/>
              <a:gd name="T43" fmla="*/ 1476 h 2282"/>
              <a:gd name="T44" fmla="*/ 379 w 2281"/>
              <a:gd name="T45" fmla="*/ 1541 h 2282"/>
              <a:gd name="T46" fmla="*/ 402 w 2281"/>
              <a:gd name="T47" fmla="*/ 1588 h 2282"/>
              <a:gd name="T48" fmla="*/ 427 w 2281"/>
              <a:gd name="T49" fmla="*/ 1618 h 2282"/>
              <a:gd name="T50" fmla="*/ 469 w 2281"/>
              <a:gd name="T51" fmla="*/ 1650 h 2282"/>
              <a:gd name="T52" fmla="*/ 510 w 2281"/>
              <a:gd name="T53" fmla="*/ 1668 h 2282"/>
              <a:gd name="T54" fmla="*/ 579 w 2281"/>
              <a:gd name="T55" fmla="*/ 1681 h 2282"/>
              <a:gd name="T56" fmla="*/ 716 w 2281"/>
              <a:gd name="T57" fmla="*/ 1693 h 2282"/>
              <a:gd name="T58" fmla="*/ 976 w 2281"/>
              <a:gd name="T59" fmla="*/ 1702 h 2282"/>
              <a:gd name="T60" fmla="*/ 1305 w 2281"/>
              <a:gd name="T61" fmla="*/ 1702 h 2282"/>
              <a:gd name="T62" fmla="*/ 1513 w 2281"/>
              <a:gd name="T63" fmla="*/ 1695 h 2282"/>
              <a:gd name="T64" fmla="*/ 1682 w 2281"/>
              <a:gd name="T65" fmla="*/ 1683 h 2282"/>
              <a:gd name="T66" fmla="*/ 1751 w 2281"/>
              <a:gd name="T67" fmla="*/ 1673 h 2282"/>
              <a:gd name="T68" fmla="*/ 1801 w 2281"/>
              <a:gd name="T69" fmla="*/ 1656 h 2282"/>
              <a:gd name="T70" fmla="*/ 1845 w 2281"/>
              <a:gd name="T71" fmla="*/ 1627 h 2282"/>
              <a:gd name="T72" fmla="*/ 1879 w 2281"/>
              <a:gd name="T73" fmla="*/ 1588 h 2282"/>
              <a:gd name="T74" fmla="*/ 1897 w 2281"/>
              <a:gd name="T75" fmla="*/ 1554 h 2282"/>
              <a:gd name="T76" fmla="*/ 1911 w 2281"/>
              <a:gd name="T77" fmla="*/ 1503 h 2282"/>
              <a:gd name="T78" fmla="*/ 1925 w 2281"/>
              <a:gd name="T79" fmla="*/ 1415 h 2282"/>
              <a:gd name="T80" fmla="*/ 1935 w 2281"/>
              <a:gd name="T81" fmla="*/ 1288 h 2282"/>
              <a:gd name="T82" fmla="*/ 1938 w 2281"/>
              <a:gd name="T83" fmla="*/ 1099 h 2282"/>
              <a:gd name="T84" fmla="*/ 1933 w 2281"/>
              <a:gd name="T85" fmla="*/ 964 h 2282"/>
              <a:gd name="T86" fmla="*/ 1921 w 2281"/>
              <a:gd name="T87" fmla="*/ 836 h 2282"/>
              <a:gd name="T88" fmla="*/ 1909 w 2281"/>
              <a:gd name="T89" fmla="*/ 767 h 2282"/>
              <a:gd name="T90" fmla="*/ 978 w 2281"/>
              <a:gd name="T91" fmla="*/ 904 h 2282"/>
              <a:gd name="T92" fmla="*/ 1141 w 2281"/>
              <a:gd name="T93" fmla="*/ 0 h 2282"/>
              <a:gd name="T94" fmla="*/ 2281 w 2281"/>
              <a:gd name="T95" fmla="*/ 1141 h 2282"/>
              <a:gd name="T96" fmla="*/ 1141 w 2281"/>
              <a:gd name="T97" fmla="*/ 2282 h 2282"/>
              <a:gd name="T98" fmla="*/ 0 w 2281"/>
              <a:gd name="T99" fmla="*/ 1141 h 2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81" h="2282">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 name="Freeform 6">
            <a:hlinkClick r:id="rId6" tooltip="Instagram"/>
            <a:extLst>
              <a:ext uri="{C183D7F6-B498-43B3-948B-1728B52AA6E4}">
                <adec:decorative xmlns:adec="http://schemas.microsoft.com/office/drawing/2017/decorative" val="1"/>
              </a:ext>
            </a:extLst>
          </p:cNvPr>
          <p:cNvSpPr>
            <a:spLocks noChangeAspect="1" noEditPoints="1"/>
          </p:cNvSpPr>
          <p:nvPr userDrawn="1"/>
        </p:nvSpPr>
        <p:spPr bwMode="auto">
          <a:xfrm>
            <a:off x="5591849" y="5012630"/>
            <a:ext cx="288127" cy="288000"/>
          </a:xfrm>
          <a:custGeom>
            <a:avLst/>
            <a:gdLst>
              <a:gd name="T0" fmla="*/ 1535 w 2270"/>
              <a:gd name="T1" fmla="*/ 570 h 2269"/>
              <a:gd name="T2" fmla="*/ 1648 w 2270"/>
              <a:gd name="T3" fmla="*/ 640 h 2269"/>
              <a:gd name="T4" fmla="*/ 1711 w 2270"/>
              <a:gd name="T5" fmla="*/ 779 h 2269"/>
              <a:gd name="T6" fmla="*/ 1720 w 2270"/>
              <a:gd name="T7" fmla="*/ 1374 h 2269"/>
              <a:gd name="T8" fmla="*/ 1676 w 2270"/>
              <a:gd name="T9" fmla="*/ 1591 h 2269"/>
              <a:gd name="T10" fmla="*/ 1580 w 2270"/>
              <a:gd name="T11" fmla="*/ 1682 h 2269"/>
              <a:gd name="T12" fmla="*/ 1374 w 2270"/>
              <a:gd name="T13" fmla="*/ 1719 h 2269"/>
              <a:gd name="T14" fmla="*/ 763 w 2270"/>
              <a:gd name="T15" fmla="*/ 1707 h 2269"/>
              <a:gd name="T16" fmla="*/ 641 w 2270"/>
              <a:gd name="T17" fmla="*/ 1648 h 2269"/>
              <a:gd name="T18" fmla="*/ 566 w 2270"/>
              <a:gd name="T19" fmla="*/ 1522 h 2269"/>
              <a:gd name="T20" fmla="*/ 548 w 2270"/>
              <a:gd name="T21" fmla="*/ 979 h 2269"/>
              <a:gd name="T22" fmla="*/ 583 w 2270"/>
              <a:gd name="T23" fmla="*/ 701 h 2269"/>
              <a:gd name="T24" fmla="*/ 669 w 2270"/>
              <a:gd name="T25" fmla="*/ 599 h 2269"/>
              <a:gd name="T26" fmla="*/ 833 w 2270"/>
              <a:gd name="T27" fmla="*/ 553 h 2269"/>
              <a:gd name="T28" fmla="*/ 813 w 2270"/>
              <a:gd name="T29" fmla="*/ 425 h 2269"/>
              <a:gd name="T30" fmla="*/ 617 w 2270"/>
              <a:gd name="T31" fmla="*/ 481 h 2269"/>
              <a:gd name="T32" fmla="*/ 480 w 2270"/>
              <a:gd name="T33" fmla="*/ 616 h 2269"/>
              <a:gd name="T34" fmla="*/ 423 w 2270"/>
              <a:gd name="T35" fmla="*/ 840 h 2269"/>
              <a:gd name="T36" fmla="*/ 431 w 2270"/>
              <a:gd name="T37" fmla="*/ 1506 h 2269"/>
              <a:gd name="T38" fmla="*/ 500 w 2270"/>
              <a:gd name="T39" fmla="*/ 1685 h 2269"/>
              <a:gd name="T40" fmla="*/ 633 w 2270"/>
              <a:gd name="T41" fmla="*/ 1798 h 2269"/>
              <a:gd name="T42" fmla="*/ 891 w 2270"/>
              <a:gd name="T43" fmla="*/ 1848 h 2269"/>
              <a:gd name="T44" fmla="*/ 1528 w 2270"/>
              <a:gd name="T45" fmla="*/ 1834 h 2269"/>
              <a:gd name="T46" fmla="*/ 1692 w 2270"/>
              <a:gd name="T47" fmla="*/ 1763 h 2269"/>
              <a:gd name="T48" fmla="*/ 1813 w 2270"/>
              <a:gd name="T49" fmla="*/ 1603 h 2269"/>
              <a:gd name="T50" fmla="*/ 1851 w 2270"/>
              <a:gd name="T51" fmla="*/ 1252 h 2269"/>
              <a:gd name="T52" fmla="*/ 1828 w 2270"/>
              <a:gd name="T53" fmla="*/ 711 h 2269"/>
              <a:gd name="T54" fmla="*/ 1752 w 2270"/>
              <a:gd name="T55" fmla="*/ 562 h 2269"/>
              <a:gd name="T56" fmla="*/ 1586 w 2270"/>
              <a:gd name="T57" fmla="*/ 451 h 2269"/>
              <a:gd name="T58" fmla="*/ 1135 w 2270"/>
              <a:gd name="T59" fmla="*/ 419 h 2269"/>
              <a:gd name="T60" fmla="*/ 945 w 2270"/>
              <a:gd name="T61" fmla="*/ 820 h 2269"/>
              <a:gd name="T62" fmla="*/ 804 w 2270"/>
              <a:gd name="T63" fmla="*/ 975 h 2269"/>
              <a:gd name="T64" fmla="*/ 770 w 2270"/>
              <a:gd name="T65" fmla="*/ 1173 h 2269"/>
              <a:gd name="T66" fmla="*/ 852 w 2270"/>
              <a:gd name="T67" fmla="*/ 1369 h 2269"/>
              <a:gd name="T68" fmla="*/ 1026 w 2270"/>
              <a:gd name="T69" fmla="*/ 1486 h 2269"/>
              <a:gd name="T70" fmla="*/ 1227 w 2270"/>
              <a:gd name="T71" fmla="*/ 1491 h 2269"/>
              <a:gd name="T72" fmla="*/ 1407 w 2270"/>
              <a:gd name="T73" fmla="*/ 1382 h 2269"/>
              <a:gd name="T74" fmla="*/ 1495 w 2270"/>
              <a:gd name="T75" fmla="*/ 1209 h 2269"/>
              <a:gd name="T76" fmla="*/ 1473 w 2270"/>
              <a:gd name="T77" fmla="*/ 991 h 2269"/>
              <a:gd name="T78" fmla="*/ 1340 w 2270"/>
              <a:gd name="T79" fmla="*/ 830 h 2269"/>
              <a:gd name="T80" fmla="*/ 1154 w 2270"/>
              <a:gd name="T81" fmla="*/ 768 h 2269"/>
              <a:gd name="T82" fmla="*/ 1021 w 2270"/>
              <a:gd name="T83" fmla="*/ 1345 h 2269"/>
              <a:gd name="T84" fmla="*/ 925 w 2270"/>
              <a:gd name="T85" fmla="*/ 1249 h 2269"/>
              <a:gd name="T86" fmla="*/ 898 w 2270"/>
              <a:gd name="T87" fmla="*/ 1110 h 2269"/>
              <a:gd name="T88" fmla="*/ 951 w 2270"/>
              <a:gd name="T89" fmla="*/ 983 h 2269"/>
              <a:gd name="T90" fmla="*/ 1064 w 2270"/>
              <a:gd name="T91" fmla="*/ 907 h 2269"/>
              <a:gd name="T92" fmla="*/ 1206 w 2270"/>
              <a:gd name="T93" fmla="*/ 907 h 2269"/>
              <a:gd name="T94" fmla="*/ 1319 w 2270"/>
              <a:gd name="T95" fmla="*/ 983 h 2269"/>
              <a:gd name="T96" fmla="*/ 1372 w 2270"/>
              <a:gd name="T97" fmla="*/ 1110 h 2269"/>
              <a:gd name="T98" fmla="*/ 1344 w 2270"/>
              <a:gd name="T99" fmla="*/ 1249 h 2269"/>
              <a:gd name="T100" fmla="*/ 1249 w 2270"/>
              <a:gd name="T101" fmla="*/ 1345 h 2269"/>
              <a:gd name="T102" fmla="*/ 1431 w 2270"/>
              <a:gd name="T103" fmla="*/ 744 h 2269"/>
              <a:gd name="T104" fmla="*/ 1483 w 2270"/>
              <a:gd name="T105" fmla="*/ 674 h 2269"/>
              <a:gd name="T106" fmla="*/ 1574 w 2270"/>
              <a:gd name="T107" fmla="*/ 689 h 2269"/>
              <a:gd name="T108" fmla="*/ 1598 w 2270"/>
              <a:gd name="T109" fmla="*/ 778 h 2269"/>
              <a:gd name="T110" fmla="*/ 1534 w 2270"/>
              <a:gd name="T111" fmla="*/ 837 h 2269"/>
              <a:gd name="T112" fmla="*/ 1450 w 2270"/>
              <a:gd name="T113" fmla="*/ 807 h 2269"/>
              <a:gd name="T114" fmla="*/ 2270 w 2270"/>
              <a:gd name="T115" fmla="*/ 0 h 2269"/>
              <a:gd name="T116" fmla="*/ 0 w 2270"/>
              <a:gd name="T117" fmla="*/ 0 h 2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70" h="2269">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4021840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Logo Gold">
    <p:bg>
      <p:bgPr>
        <a:solidFill>
          <a:schemeClr val="accent3"/>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38593A-C820-4A34-9EAE-F8CCFF148DE6}"/>
              </a:ext>
            </a:extLst>
          </p:cNvPr>
          <p:cNvSpPr>
            <a:spLocks noGrp="1"/>
          </p:cNvSpPr>
          <p:nvPr>
            <p:ph type="dt" sz="half" idx="10"/>
          </p:nvPr>
        </p:nvSpPr>
        <p:spPr/>
        <p:txBody>
          <a:bodyPr/>
          <a:lstStyle>
            <a:lvl1pPr>
              <a:defRPr>
                <a:noFill/>
              </a:defRPr>
            </a:lvl1pPr>
          </a:lstStyle>
          <a:p>
            <a:fld id="{92BBFBBC-9947-494E-8801-827AD1579B09}" type="datetime1">
              <a:rPr lang="fi-FI" smtClean="0"/>
              <a:t>2.5.2023</a:t>
            </a:fld>
            <a:endParaRPr lang="fi-FI"/>
          </a:p>
        </p:txBody>
      </p:sp>
      <p:sp>
        <p:nvSpPr>
          <p:cNvPr id="3" name="Footer Placeholder 2">
            <a:extLst>
              <a:ext uri="{FF2B5EF4-FFF2-40B4-BE49-F238E27FC236}">
                <a16:creationId xmlns:a16="http://schemas.microsoft.com/office/drawing/2014/main" id="{111DFA8A-0AA3-4E60-BBEB-723BA2C12DBE}"/>
              </a:ext>
            </a:extLst>
          </p:cNvPr>
          <p:cNvSpPr>
            <a:spLocks noGrp="1"/>
          </p:cNvSpPr>
          <p:nvPr>
            <p:ph type="ftr" sz="quarter" idx="11"/>
          </p:nvPr>
        </p:nvSpPr>
        <p:spPr/>
        <p:txBody>
          <a:bodyPr/>
          <a:lstStyle>
            <a:lvl1pPr>
              <a:defRPr>
                <a:noFill/>
              </a:defRPr>
            </a:lvl1pPr>
          </a:lstStyle>
          <a:p>
            <a:r>
              <a:rPr lang="fi-FI"/>
              <a:t>JYU Since 1863.</a:t>
            </a:r>
          </a:p>
        </p:txBody>
      </p:sp>
      <p:sp>
        <p:nvSpPr>
          <p:cNvPr id="4" name="Slide Number Placeholder 3">
            <a:extLst>
              <a:ext uri="{FF2B5EF4-FFF2-40B4-BE49-F238E27FC236}">
                <a16:creationId xmlns:a16="http://schemas.microsoft.com/office/drawing/2014/main" id="{67D6416C-56EF-4445-825D-B445F3518D86}"/>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10" name="Group 9">
            <a:extLst>
              <a:ext uri="{C183D7F6-B498-43B3-948B-1728B52AA6E4}">
                <adec:decorative xmlns:adec="http://schemas.microsoft.com/office/drawing/2017/decorative" val="1"/>
              </a:ext>
            </a:extLst>
          </p:cNvPr>
          <p:cNvGrpSpPr>
            <a:grpSpLocks noChangeAspect="1"/>
          </p:cNvGrpSpPr>
          <p:nvPr userDrawn="1"/>
        </p:nvGrpSpPr>
        <p:grpSpPr>
          <a:xfrm>
            <a:off x="4368000" y="1916832"/>
            <a:ext cx="3456000" cy="2239841"/>
            <a:chOff x="4527550" y="2341563"/>
            <a:chExt cx="3135313" cy="2032001"/>
          </a:xfrm>
          <a:solidFill>
            <a:schemeClr val="tx2"/>
          </a:solidFill>
        </p:grpSpPr>
        <p:sp>
          <p:nvSpPr>
            <p:cNvPr id="7" name="Freeform 6"/>
            <p:cNvSpPr>
              <a:spLocks noEditPoints="1"/>
            </p:cNvSpPr>
            <p:nvPr userDrawn="1"/>
          </p:nvSpPr>
          <p:spPr bwMode="auto">
            <a:xfrm>
              <a:off x="5768975" y="2341563"/>
              <a:ext cx="644525" cy="1463675"/>
            </a:xfrm>
            <a:custGeom>
              <a:avLst/>
              <a:gdLst>
                <a:gd name="T0" fmla="*/ 1546 w 2436"/>
                <a:gd name="T1" fmla="*/ 407 h 5531"/>
                <a:gd name="T2" fmla="*/ 1598 w 2436"/>
                <a:gd name="T3" fmla="*/ 630 h 5531"/>
                <a:gd name="T4" fmla="*/ 1568 w 2436"/>
                <a:gd name="T5" fmla="*/ 815 h 5531"/>
                <a:gd name="T6" fmla="*/ 1415 w 2436"/>
                <a:gd name="T7" fmla="*/ 1055 h 5531"/>
                <a:gd name="T8" fmla="*/ 1005 w 2436"/>
                <a:gd name="T9" fmla="*/ 1539 h 5531"/>
                <a:gd name="T10" fmla="*/ 830 w 2436"/>
                <a:gd name="T11" fmla="*/ 1777 h 5531"/>
                <a:gd name="T12" fmla="*/ 792 w 2436"/>
                <a:gd name="T13" fmla="*/ 1957 h 5531"/>
                <a:gd name="T14" fmla="*/ 831 w 2436"/>
                <a:gd name="T15" fmla="*/ 2231 h 5531"/>
                <a:gd name="T16" fmla="*/ 579 w 2436"/>
                <a:gd name="T17" fmla="*/ 1907 h 5531"/>
                <a:gd name="T18" fmla="*/ 594 w 2436"/>
                <a:gd name="T19" fmla="*/ 1644 h 5531"/>
                <a:gd name="T20" fmla="*/ 740 w 2436"/>
                <a:gd name="T21" fmla="*/ 1385 h 5531"/>
                <a:gd name="T22" fmla="*/ 1262 w 2436"/>
                <a:gd name="T23" fmla="*/ 750 h 5531"/>
                <a:gd name="T24" fmla="*/ 1377 w 2436"/>
                <a:gd name="T25" fmla="*/ 553 h 5531"/>
                <a:gd name="T26" fmla="*/ 1360 w 2436"/>
                <a:gd name="T27" fmla="*/ 427 h 5531"/>
                <a:gd name="T28" fmla="*/ 934 w 2436"/>
                <a:gd name="T29" fmla="*/ 2354 h 5531"/>
                <a:gd name="T30" fmla="*/ 875 w 2436"/>
                <a:gd name="T31" fmla="*/ 2047 h 5531"/>
                <a:gd name="T32" fmla="*/ 914 w 2436"/>
                <a:gd name="T33" fmla="*/ 1844 h 5531"/>
                <a:gd name="T34" fmla="*/ 1089 w 2436"/>
                <a:gd name="T35" fmla="*/ 1610 h 5531"/>
                <a:gd name="T36" fmla="*/ 1560 w 2436"/>
                <a:gd name="T37" fmla="*/ 1133 h 5531"/>
                <a:gd name="T38" fmla="*/ 1670 w 2436"/>
                <a:gd name="T39" fmla="*/ 962 h 5531"/>
                <a:gd name="T40" fmla="*/ 1677 w 2436"/>
                <a:gd name="T41" fmla="*/ 819 h 5531"/>
                <a:gd name="T42" fmla="*/ 1824 w 2436"/>
                <a:gd name="T43" fmla="*/ 727 h 5531"/>
                <a:gd name="T44" fmla="*/ 1907 w 2436"/>
                <a:gd name="T45" fmla="*/ 924 h 5531"/>
                <a:gd name="T46" fmla="*/ 1907 w 2436"/>
                <a:gd name="T47" fmla="*/ 1105 h 5531"/>
                <a:gd name="T48" fmla="*/ 1754 w 2436"/>
                <a:gd name="T49" fmla="*/ 1350 h 5531"/>
                <a:gd name="T50" fmla="*/ 1205 w 2436"/>
                <a:gd name="T51" fmla="*/ 1940 h 5531"/>
                <a:gd name="T52" fmla="*/ 1166 w 2436"/>
                <a:gd name="T53" fmla="*/ 2051 h 5531"/>
                <a:gd name="T54" fmla="*/ 1199 w 2436"/>
                <a:gd name="T55" fmla="*/ 2265 h 5531"/>
                <a:gd name="T56" fmla="*/ 1300 w 2436"/>
                <a:gd name="T57" fmla="*/ 2288 h 5531"/>
                <a:gd name="T58" fmla="*/ 1274 w 2436"/>
                <a:gd name="T59" fmla="*/ 2046 h 5531"/>
                <a:gd name="T60" fmla="*/ 1425 w 2436"/>
                <a:gd name="T61" fmla="*/ 1856 h 5531"/>
                <a:gd name="T62" fmla="*/ 1809 w 2436"/>
                <a:gd name="T63" fmla="*/ 1537 h 5531"/>
                <a:gd name="T64" fmla="*/ 1842 w 2436"/>
                <a:gd name="T65" fmla="*/ 1423 h 5531"/>
                <a:gd name="T66" fmla="*/ 1983 w 2436"/>
                <a:gd name="T67" fmla="*/ 1317 h 5531"/>
                <a:gd name="T68" fmla="*/ 2040 w 2436"/>
                <a:gd name="T69" fmla="*/ 1512 h 5531"/>
                <a:gd name="T70" fmla="*/ 2003 w 2436"/>
                <a:gd name="T71" fmla="*/ 1689 h 5531"/>
                <a:gd name="T72" fmla="*/ 1728 w 2436"/>
                <a:gd name="T73" fmla="*/ 1953 h 5531"/>
                <a:gd name="T74" fmla="*/ 1536 w 2436"/>
                <a:gd name="T75" fmla="*/ 2151 h 5531"/>
                <a:gd name="T76" fmla="*/ 1601 w 2436"/>
                <a:gd name="T77" fmla="*/ 2459 h 5531"/>
                <a:gd name="T78" fmla="*/ 423 w 2436"/>
                <a:gd name="T79" fmla="*/ 1609 h 5531"/>
                <a:gd name="T80" fmla="*/ 401 w 2436"/>
                <a:gd name="T81" fmla="*/ 1358 h 5531"/>
                <a:gd name="T82" fmla="*/ 491 w 2436"/>
                <a:gd name="T83" fmla="*/ 1097 h 5531"/>
                <a:gd name="T84" fmla="*/ 899 w 2436"/>
                <a:gd name="T85" fmla="*/ 506 h 5531"/>
                <a:gd name="T86" fmla="*/ 1043 w 2436"/>
                <a:gd name="T87" fmla="*/ 248 h 5531"/>
                <a:gd name="T88" fmla="*/ 1066 w 2436"/>
                <a:gd name="T89" fmla="*/ 53 h 5531"/>
                <a:gd name="T90" fmla="*/ 1233 w 2436"/>
                <a:gd name="T91" fmla="*/ 151 h 5531"/>
                <a:gd name="T92" fmla="*/ 1262 w 2436"/>
                <a:gd name="T93" fmla="*/ 339 h 5531"/>
                <a:gd name="T94" fmla="*/ 1215 w 2436"/>
                <a:gd name="T95" fmla="*/ 523 h 5531"/>
                <a:gd name="T96" fmla="*/ 993 w 2436"/>
                <a:gd name="T97" fmla="*/ 855 h 5531"/>
                <a:gd name="T98" fmla="*/ 624 w 2436"/>
                <a:gd name="T99" fmla="*/ 1359 h 5531"/>
                <a:gd name="T100" fmla="*/ 525 w 2436"/>
                <a:gd name="T101" fmla="*/ 1581 h 5531"/>
                <a:gd name="T102" fmla="*/ 1430 w 2436"/>
                <a:gd name="T103" fmla="*/ 5531 h 5531"/>
                <a:gd name="T104" fmla="*/ 1148 w 2436"/>
                <a:gd name="T105" fmla="*/ 3342 h 5531"/>
                <a:gd name="T106" fmla="*/ 1395 w 2436"/>
                <a:gd name="T107" fmla="*/ 3320 h 5531"/>
                <a:gd name="T108" fmla="*/ 1066 w 2436"/>
                <a:gd name="T109" fmla="*/ 3199 h 5531"/>
                <a:gd name="T110" fmla="*/ 714 w 2436"/>
                <a:gd name="T111" fmla="*/ 3113 h 5531"/>
                <a:gd name="T112" fmla="*/ 357 w 2436"/>
                <a:gd name="T113" fmla="*/ 2913 h 5531"/>
                <a:gd name="T114" fmla="*/ 124 w 2436"/>
                <a:gd name="T115" fmla="*/ 2699 h 5531"/>
                <a:gd name="T116" fmla="*/ 2436 w 2436"/>
                <a:gd name="T117" fmla="*/ 2535 h 5531"/>
                <a:gd name="T118" fmla="*/ 2204 w 2436"/>
                <a:gd name="T119" fmla="*/ 2822 h 5531"/>
                <a:gd name="T120" fmla="*/ 1917 w 2436"/>
                <a:gd name="T121" fmla="*/ 3031 h 5531"/>
                <a:gd name="T122" fmla="*/ 1629 w 2436"/>
                <a:gd name="T123" fmla="*/ 3150 h 5531"/>
                <a:gd name="T124" fmla="*/ 1289 w 2436"/>
                <a:gd name="T125" fmla="*/ 3205 h 5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6" h="5531">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6350">
              <a:solidFill>
                <a:schemeClr val="tx2"/>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8" name="Freeform 7"/>
            <p:cNvSpPr>
              <a:spLocks noEditPoints="1"/>
            </p:cNvSpPr>
            <p:nvPr userDrawn="1"/>
          </p:nvSpPr>
          <p:spPr bwMode="auto">
            <a:xfrm>
              <a:off x="4694238" y="3829051"/>
              <a:ext cx="2776538" cy="250825"/>
            </a:xfrm>
            <a:custGeom>
              <a:avLst/>
              <a:gdLst>
                <a:gd name="T0" fmla="*/ 10362 w 10493"/>
                <a:gd name="T1" fmla="*/ 658 h 945"/>
                <a:gd name="T2" fmla="*/ 10028 w 10493"/>
                <a:gd name="T3" fmla="*/ 233 h 945"/>
                <a:gd name="T4" fmla="*/ 10067 w 10493"/>
                <a:gd name="T5" fmla="*/ 176 h 945"/>
                <a:gd name="T6" fmla="*/ 10451 w 10493"/>
                <a:gd name="T7" fmla="*/ 629 h 945"/>
                <a:gd name="T8" fmla="*/ 9848 w 10493"/>
                <a:gd name="T9" fmla="*/ 482 h 945"/>
                <a:gd name="T10" fmla="*/ 34 w 10493"/>
                <a:gd name="T11" fmla="*/ 944 h 945"/>
                <a:gd name="T12" fmla="*/ 90 w 10493"/>
                <a:gd name="T13" fmla="*/ 206 h 945"/>
                <a:gd name="T14" fmla="*/ 840 w 10493"/>
                <a:gd name="T15" fmla="*/ 218 h 945"/>
                <a:gd name="T16" fmla="*/ 544 w 10493"/>
                <a:gd name="T17" fmla="*/ 744 h 945"/>
                <a:gd name="T18" fmla="*/ 893 w 10493"/>
                <a:gd name="T19" fmla="*/ 177 h 945"/>
                <a:gd name="T20" fmla="*/ 1495 w 10493"/>
                <a:gd name="T21" fmla="*/ 173 h 945"/>
                <a:gd name="T22" fmla="*/ 1765 w 10493"/>
                <a:gd name="T23" fmla="*/ 167 h 945"/>
                <a:gd name="T24" fmla="*/ 1549 w 10493"/>
                <a:gd name="T25" fmla="*/ 729 h 945"/>
                <a:gd name="T26" fmla="*/ 1601 w 10493"/>
                <a:gd name="T27" fmla="*/ 22 h 945"/>
                <a:gd name="T28" fmla="*/ 1811 w 10493"/>
                <a:gd name="T29" fmla="*/ 75 h 945"/>
                <a:gd name="T30" fmla="*/ 2122 w 10493"/>
                <a:gd name="T31" fmla="*/ 629 h 945"/>
                <a:gd name="T32" fmla="*/ 2447 w 10493"/>
                <a:gd name="T33" fmla="*/ 575 h 945"/>
                <a:gd name="T34" fmla="*/ 2176 w 10493"/>
                <a:gd name="T35" fmla="*/ 212 h 945"/>
                <a:gd name="T36" fmla="*/ 2366 w 10493"/>
                <a:gd name="T37" fmla="*/ 202 h 945"/>
                <a:gd name="T38" fmla="*/ 2430 w 10493"/>
                <a:gd name="T39" fmla="*/ 444 h 945"/>
                <a:gd name="T40" fmla="*/ 2230 w 10493"/>
                <a:gd name="T41" fmla="*/ 789 h 945"/>
                <a:gd name="T42" fmla="*/ 3119 w 10493"/>
                <a:gd name="T43" fmla="*/ 728 h 945"/>
                <a:gd name="T44" fmla="*/ 2693 w 10493"/>
                <a:gd name="T45" fmla="*/ 776 h 945"/>
                <a:gd name="T46" fmla="*/ 2815 w 10493"/>
                <a:gd name="T47" fmla="*/ 173 h 945"/>
                <a:gd name="T48" fmla="*/ 3680 w 10493"/>
                <a:gd name="T49" fmla="*/ 173 h 945"/>
                <a:gd name="T50" fmla="*/ 3359 w 10493"/>
                <a:gd name="T51" fmla="*/ 779 h 945"/>
                <a:gd name="T52" fmla="*/ 3980 w 10493"/>
                <a:gd name="T53" fmla="*/ 203 h 945"/>
                <a:gd name="T54" fmla="*/ 4037 w 10493"/>
                <a:gd name="T55" fmla="*/ 776 h 945"/>
                <a:gd name="T56" fmla="*/ 4310 w 10493"/>
                <a:gd name="T57" fmla="*/ 753 h 945"/>
                <a:gd name="T58" fmla="*/ 4787 w 10493"/>
                <a:gd name="T59" fmla="*/ 746 h 945"/>
                <a:gd name="T60" fmla="*/ 4508 w 10493"/>
                <a:gd name="T61" fmla="*/ 539 h 945"/>
                <a:gd name="T62" fmla="*/ 4572 w 10493"/>
                <a:gd name="T63" fmla="*/ 66 h 945"/>
                <a:gd name="T64" fmla="*/ 4771 w 10493"/>
                <a:gd name="T65" fmla="*/ 14 h 945"/>
                <a:gd name="T66" fmla="*/ 5074 w 10493"/>
                <a:gd name="T67" fmla="*/ 250 h 945"/>
                <a:gd name="T68" fmla="*/ 5581 w 10493"/>
                <a:gd name="T69" fmla="*/ 177 h 945"/>
                <a:gd name="T70" fmla="*/ 5138 w 10493"/>
                <a:gd name="T71" fmla="*/ 748 h 945"/>
                <a:gd name="T72" fmla="*/ 6418 w 10493"/>
                <a:gd name="T73" fmla="*/ 269 h 945"/>
                <a:gd name="T74" fmla="*/ 6167 w 10493"/>
                <a:gd name="T75" fmla="*/ 741 h 945"/>
                <a:gd name="T76" fmla="*/ 6689 w 10493"/>
                <a:gd name="T77" fmla="*/ 218 h 945"/>
                <a:gd name="T78" fmla="*/ 6563 w 10493"/>
                <a:gd name="T79" fmla="*/ 756 h 945"/>
                <a:gd name="T80" fmla="*/ 7243 w 10493"/>
                <a:gd name="T81" fmla="*/ 206 h 945"/>
                <a:gd name="T82" fmla="*/ 7122 w 10493"/>
                <a:gd name="T83" fmla="*/ 744 h 945"/>
                <a:gd name="T84" fmla="*/ 7376 w 10493"/>
                <a:gd name="T85" fmla="*/ 335 h 945"/>
                <a:gd name="T86" fmla="*/ 7980 w 10493"/>
                <a:gd name="T87" fmla="*/ 362 h 945"/>
                <a:gd name="T88" fmla="*/ 7447 w 10493"/>
                <a:gd name="T89" fmla="*/ 720 h 945"/>
                <a:gd name="T90" fmla="*/ 7652 w 10493"/>
                <a:gd name="T91" fmla="*/ 752 h 945"/>
                <a:gd name="T92" fmla="*/ 7756 w 10493"/>
                <a:gd name="T93" fmla="*/ 215 h 945"/>
                <a:gd name="T94" fmla="*/ 8384 w 10493"/>
                <a:gd name="T95" fmla="*/ 176 h 945"/>
                <a:gd name="T96" fmla="*/ 8291 w 10493"/>
                <a:gd name="T97" fmla="*/ 490 h 945"/>
                <a:gd name="T98" fmla="*/ 8291 w 10493"/>
                <a:gd name="T99" fmla="*/ 204 h 945"/>
                <a:gd name="T100" fmla="*/ 8116 w 10493"/>
                <a:gd name="T101" fmla="*/ 723 h 945"/>
                <a:gd name="T102" fmla="*/ 8738 w 10493"/>
                <a:gd name="T103" fmla="*/ 213 h 945"/>
                <a:gd name="T104" fmla="*/ 8640 w 10493"/>
                <a:gd name="T105" fmla="*/ 734 h 945"/>
                <a:gd name="T106" fmla="*/ 8947 w 10493"/>
                <a:gd name="T107" fmla="*/ 734 h 945"/>
                <a:gd name="T108" fmla="*/ 9122 w 10493"/>
                <a:gd name="T109" fmla="*/ 513 h 945"/>
                <a:gd name="T110" fmla="*/ 9109 w 10493"/>
                <a:gd name="T111" fmla="*/ 162 h 945"/>
                <a:gd name="T112" fmla="*/ 8965 w 10493"/>
                <a:gd name="T113" fmla="*/ 243 h 945"/>
                <a:gd name="T114" fmla="*/ 9266 w 10493"/>
                <a:gd name="T115" fmla="*/ 536 h 945"/>
                <a:gd name="T116" fmla="*/ 9808 w 10493"/>
                <a:gd name="T117" fmla="*/ 173 h 945"/>
                <a:gd name="T118" fmla="*/ 9685 w 10493"/>
                <a:gd name="T119" fmla="*/ 776 h 945"/>
                <a:gd name="T120" fmla="*/ 9336 w 10493"/>
                <a:gd name="T121" fmla="*/ 31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493" h="945">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9" name="Freeform 8"/>
            <p:cNvSpPr>
              <a:spLocks noEditPoints="1"/>
            </p:cNvSpPr>
            <p:nvPr userDrawn="1"/>
          </p:nvSpPr>
          <p:spPr bwMode="auto">
            <a:xfrm>
              <a:off x="4527550" y="4124326"/>
              <a:ext cx="3135313" cy="249238"/>
            </a:xfrm>
            <a:custGeom>
              <a:avLst/>
              <a:gdLst>
                <a:gd name="T0" fmla="*/ 11670 w 11852"/>
                <a:gd name="T1" fmla="*/ 81 h 944"/>
                <a:gd name="T2" fmla="*/ 11473 w 11852"/>
                <a:gd name="T3" fmla="*/ 57 h 944"/>
                <a:gd name="T4" fmla="*/ 11758 w 11852"/>
                <a:gd name="T5" fmla="*/ 651 h 944"/>
                <a:gd name="T6" fmla="*/ 11365 w 11852"/>
                <a:gd name="T7" fmla="*/ 747 h 944"/>
                <a:gd name="T8" fmla="*/ 246 w 11852"/>
                <a:gd name="T9" fmla="*/ 721 h 944"/>
                <a:gd name="T10" fmla="*/ 546 w 11852"/>
                <a:gd name="T11" fmla="*/ 176 h 944"/>
                <a:gd name="T12" fmla="*/ 366 w 11852"/>
                <a:gd name="T13" fmla="*/ 788 h 944"/>
                <a:gd name="T14" fmla="*/ 695 w 11852"/>
                <a:gd name="T15" fmla="*/ 777 h 944"/>
                <a:gd name="T16" fmla="*/ 1248 w 11852"/>
                <a:gd name="T17" fmla="*/ 687 h 944"/>
                <a:gd name="T18" fmla="*/ 1216 w 11852"/>
                <a:gd name="T19" fmla="*/ 775 h 944"/>
                <a:gd name="T20" fmla="*/ 1580 w 11852"/>
                <a:gd name="T21" fmla="*/ 279 h 944"/>
                <a:gd name="T22" fmla="*/ 1498 w 11852"/>
                <a:gd name="T23" fmla="*/ 294 h 944"/>
                <a:gd name="T24" fmla="*/ 1850 w 11852"/>
                <a:gd name="T25" fmla="*/ 218 h 944"/>
                <a:gd name="T26" fmla="*/ 2022 w 11852"/>
                <a:gd name="T27" fmla="*/ 782 h 944"/>
                <a:gd name="T28" fmla="*/ 2696 w 11852"/>
                <a:gd name="T29" fmla="*/ 403 h 944"/>
                <a:gd name="T30" fmla="*/ 2809 w 11852"/>
                <a:gd name="T31" fmla="*/ 630 h 944"/>
                <a:gd name="T32" fmla="*/ 3215 w 11852"/>
                <a:gd name="T33" fmla="*/ 175 h 944"/>
                <a:gd name="T34" fmla="*/ 3385 w 11852"/>
                <a:gd name="T35" fmla="*/ 741 h 944"/>
                <a:gd name="T36" fmla="*/ 3253 w 11852"/>
                <a:gd name="T37" fmla="*/ 268 h 944"/>
                <a:gd name="T38" fmla="*/ 3040 w 11852"/>
                <a:gd name="T39" fmla="*/ 776 h 944"/>
                <a:gd name="T40" fmla="*/ 3499 w 11852"/>
                <a:gd name="T41" fmla="*/ 694 h 944"/>
                <a:gd name="T42" fmla="*/ 3742 w 11852"/>
                <a:gd name="T43" fmla="*/ 520 h 944"/>
                <a:gd name="T44" fmla="*/ 3707 w 11852"/>
                <a:gd name="T45" fmla="*/ 162 h 944"/>
                <a:gd name="T46" fmla="*/ 3546 w 11852"/>
                <a:gd name="T47" fmla="*/ 272 h 944"/>
                <a:gd name="T48" fmla="*/ 3865 w 11852"/>
                <a:gd name="T49" fmla="*/ 622 h 944"/>
                <a:gd name="T50" fmla="*/ 4100 w 11852"/>
                <a:gd name="T51" fmla="*/ 205 h 944"/>
                <a:gd name="T52" fmla="*/ 3994 w 11852"/>
                <a:gd name="T53" fmla="*/ 723 h 944"/>
                <a:gd name="T54" fmla="*/ 4628 w 11852"/>
                <a:gd name="T55" fmla="*/ 217 h 944"/>
                <a:gd name="T56" fmla="*/ 4412 w 11852"/>
                <a:gd name="T57" fmla="*/ 574 h 944"/>
                <a:gd name="T58" fmla="*/ 4859 w 11852"/>
                <a:gd name="T59" fmla="*/ 177 h 944"/>
                <a:gd name="T60" fmla="*/ 5086 w 11852"/>
                <a:gd name="T61" fmla="*/ 746 h 944"/>
                <a:gd name="T62" fmla="*/ 5540 w 11852"/>
                <a:gd name="T63" fmla="*/ 481 h 944"/>
                <a:gd name="T64" fmla="*/ 6137 w 11852"/>
                <a:gd name="T65" fmla="*/ 283 h 944"/>
                <a:gd name="T66" fmla="*/ 5664 w 11852"/>
                <a:gd name="T67" fmla="*/ 739 h 944"/>
                <a:gd name="T68" fmla="*/ 5873 w 11852"/>
                <a:gd name="T69" fmla="*/ 752 h 944"/>
                <a:gd name="T70" fmla="*/ 5851 w 11852"/>
                <a:gd name="T71" fmla="*/ 196 h 944"/>
                <a:gd name="T72" fmla="*/ 6476 w 11852"/>
                <a:gd name="T73" fmla="*/ 775 h 944"/>
                <a:gd name="T74" fmla="*/ 6642 w 11852"/>
                <a:gd name="T75" fmla="*/ 224 h 944"/>
                <a:gd name="T76" fmla="*/ 6600 w 11852"/>
                <a:gd name="T77" fmla="*/ 474 h 944"/>
                <a:gd name="T78" fmla="*/ 7076 w 11852"/>
                <a:gd name="T79" fmla="*/ 814 h 944"/>
                <a:gd name="T80" fmla="*/ 7014 w 11852"/>
                <a:gd name="T81" fmla="*/ 747 h 944"/>
                <a:gd name="T82" fmla="*/ 7561 w 11852"/>
                <a:gd name="T83" fmla="*/ 409 h 944"/>
                <a:gd name="T84" fmla="*/ 7379 w 11852"/>
                <a:gd name="T85" fmla="*/ 778 h 944"/>
                <a:gd name="T86" fmla="*/ 7830 w 11852"/>
                <a:gd name="T87" fmla="*/ 204 h 944"/>
                <a:gd name="T88" fmla="*/ 8308 w 11852"/>
                <a:gd name="T89" fmla="*/ 176 h 944"/>
                <a:gd name="T90" fmla="*/ 8846 w 11852"/>
                <a:gd name="T91" fmla="*/ 595 h 944"/>
                <a:gd name="T92" fmla="*/ 8467 w 11852"/>
                <a:gd name="T93" fmla="*/ 746 h 944"/>
                <a:gd name="T94" fmla="*/ 8550 w 11852"/>
                <a:gd name="T95" fmla="*/ 1 h 944"/>
                <a:gd name="T96" fmla="*/ 8724 w 11852"/>
                <a:gd name="T97" fmla="*/ 8 h 944"/>
                <a:gd name="T98" fmla="*/ 9161 w 11852"/>
                <a:gd name="T99" fmla="*/ 748 h 944"/>
                <a:gd name="T100" fmla="*/ 9095 w 11852"/>
                <a:gd name="T101" fmla="*/ 469 h 944"/>
                <a:gd name="T102" fmla="*/ 9379 w 11852"/>
                <a:gd name="T103" fmla="*/ 249 h 944"/>
                <a:gd name="T104" fmla="*/ 9113 w 11852"/>
                <a:gd name="T105" fmla="*/ 382 h 944"/>
                <a:gd name="T106" fmla="*/ 9331 w 11852"/>
                <a:gd name="T107" fmla="*/ 745 h 944"/>
                <a:gd name="T108" fmla="*/ 9974 w 11852"/>
                <a:gd name="T109" fmla="*/ 214 h 944"/>
                <a:gd name="T110" fmla="*/ 9714 w 11852"/>
                <a:gd name="T111" fmla="*/ 751 h 944"/>
                <a:gd name="T112" fmla="*/ 9523 w 11852"/>
                <a:gd name="T113" fmla="*/ 175 h 944"/>
                <a:gd name="T114" fmla="*/ 10579 w 11852"/>
                <a:gd name="T115" fmla="*/ 172 h 944"/>
                <a:gd name="T116" fmla="*/ 10290 w 11852"/>
                <a:gd name="T117" fmla="*/ 750 h 944"/>
                <a:gd name="T118" fmla="*/ 10853 w 11852"/>
                <a:gd name="T119" fmla="*/ 212 h 944"/>
                <a:gd name="T120" fmla="*/ 10745 w 11852"/>
                <a:gd name="T121" fmla="*/ 746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852" h="944">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12" name="Group 11">
            <a:extLst>
              <a:ext uri="{C183D7F6-B498-43B3-948B-1728B52AA6E4}">
                <adec:decorative xmlns:adec="http://schemas.microsoft.com/office/drawing/2017/decorative" val="1"/>
              </a:ext>
            </a:extLst>
          </p:cNvPr>
          <p:cNvGrpSpPr/>
          <p:nvPr userDrawn="1"/>
        </p:nvGrpSpPr>
        <p:grpSpPr>
          <a:xfrm>
            <a:off x="0" y="6669360"/>
            <a:ext cx="12192000" cy="188639"/>
            <a:chOff x="2207568" y="692696"/>
            <a:chExt cx="2304256" cy="576064"/>
          </a:xfrm>
        </p:grpSpPr>
        <p:sp>
          <p:nvSpPr>
            <p:cNvPr id="13" name="Rectangle 12"/>
            <p:cNvSpPr/>
            <p:nvPr userDrawn="1"/>
          </p:nvSpPr>
          <p:spPr>
            <a:xfrm>
              <a:off x="2783632" y="692696"/>
              <a:ext cx="576064"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4" name="Rectangle 13"/>
            <p:cNvSpPr/>
            <p:nvPr userDrawn="1"/>
          </p:nvSpPr>
          <p:spPr>
            <a:xfrm>
              <a:off x="3359696" y="692696"/>
              <a:ext cx="576064" cy="5760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5" name="Rectangle 14"/>
            <p:cNvSpPr/>
            <p:nvPr userDrawn="1"/>
          </p:nvSpPr>
          <p:spPr>
            <a:xfrm>
              <a:off x="3935760" y="692696"/>
              <a:ext cx="576064" cy="5760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6" name="Rectangle 15"/>
            <p:cNvSpPr/>
            <p:nvPr userDrawn="1"/>
          </p:nvSpPr>
          <p:spPr>
            <a:xfrm>
              <a:off x="2207568" y="692696"/>
              <a:ext cx="576064" cy="5760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grpSp>
      <p:sp>
        <p:nvSpPr>
          <p:cNvPr id="17" name="Freeform 16">
            <a:hlinkClick r:id="rId2" tooltip="Twitter"/>
            <a:extLst>
              <a:ext uri="{C183D7F6-B498-43B3-948B-1728B52AA6E4}">
                <adec:decorative xmlns:adec="http://schemas.microsoft.com/office/drawing/2017/decorative" val="1"/>
              </a:ext>
            </a:extLst>
          </p:cNvPr>
          <p:cNvSpPr>
            <a:spLocks noChangeAspect="1" noEditPoints="1"/>
          </p:cNvSpPr>
          <p:nvPr userDrawn="1"/>
        </p:nvSpPr>
        <p:spPr bwMode="auto">
          <a:xfrm>
            <a:off x="6312024" y="5013176"/>
            <a:ext cx="288000" cy="288000"/>
          </a:xfrm>
          <a:custGeom>
            <a:avLst/>
            <a:gdLst>
              <a:gd name="T0" fmla="*/ 1215 w 2806"/>
              <a:gd name="T1" fmla="*/ 2154 h 2806"/>
              <a:gd name="T2" fmla="*/ 1391 w 2806"/>
              <a:gd name="T3" fmla="*/ 2115 h 2806"/>
              <a:gd name="T4" fmla="*/ 1549 w 2806"/>
              <a:gd name="T5" fmla="*/ 2052 h 2806"/>
              <a:gd name="T6" fmla="*/ 1690 w 2806"/>
              <a:gd name="T7" fmla="*/ 1968 h 2806"/>
              <a:gd name="T8" fmla="*/ 1813 w 2806"/>
              <a:gd name="T9" fmla="*/ 1866 h 2806"/>
              <a:gd name="T10" fmla="*/ 1917 w 2806"/>
              <a:gd name="T11" fmla="*/ 1747 h 2806"/>
              <a:gd name="T12" fmla="*/ 2002 w 2806"/>
              <a:gd name="T13" fmla="*/ 1618 h 2806"/>
              <a:gd name="T14" fmla="*/ 2069 w 2806"/>
              <a:gd name="T15" fmla="*/ 1479 h 2806"/>
              <a:gd name="T16" fmla="*/ 2115 w 2806"/>
              <a:gd name="T17" fmla="*/ 1336 h 2806"/>
              <a:gd name="T18" fmla="*/ 2144 w 2806"/>
              <a:gd name="T19" fmla="*/ 1166 h 2806"/>
              <a:gd name="T20" fmla="*/ 2148 w 2806"/>
              <a:gd name="T21" fmla="*/ 1022 h 2806"/>
              <a:gd name="T22" fmla="*/ 2264 w 2806"/>
              <a:gd name="T23" fmla="*/ 918 h 2806"/>
              <a:gd name="T24" fmla="*/ 2340 w 2806"/>
              <a:gd name="T25" fmla="*/ 822 h 2806"/>
              <a:gd name="T26" fmla="*/ 2176 w 2806"/>
              <a:gd name="T27" fmla="*/ 873 h 2806"/>
              <a:gd name="T28" fmla="*/ 2175 w 2806"/>
              <a:gd name="T29" fmla="*/ 842 h 2806"/>
              <a:gd name="T30" fmla="*/ 2242 w 2806"/>
              <a:gd name="T31" fmla="*/ 764 h 2806"/>
              <a:gd name="T32" fmla="*/ 2288 w 2806"/>
              <a:gd name="T33" fmla="*/ 670 h 2806"/>
              <a:gd name="T34" fmla="*/ 2139 w 2806"/>
              <a:gd name="T35" fmla="*/ 738 h 2806"/>
              <a:gd name="T36" fmla="*/ 2016 w 2806"/>
              <a:gd name="T37" fmla="*/ 737 h 2806"/>
              <a:gd name="T38" fmla="*/ 1919 w 2806"/>
              <a:gd name="T39" fmla="*/ 674 h 2806"/>
              <a:gd name="T40" fmla="*/ 1804 w 2806"/>
              <a:gd name="T41" fmla="*/ 644 h 2806"/>
              <a:gd name="T42" fmla="*/ 1685 w 2806"/>
              <a:gd name="T43" fmla="*/ 649 h 2806"/>
              <a:gd name="T44" fmla="*/ 1580 w 2806"/>
              <a:gd name="T45" fmla="*/ 689 h 2806"/>
              <a:gd name="T46" fmla="*/ 1491 w 2806"/>
              <a:gd name="T47" fmla="*/ 754 h 2806"/>
              <a:gd name="T48" fmla="*/ 1425 w 2806"/>
              <a:gd name="T49" fmla="*/ 844 h 2806"/>
              <a:gd name="T50" fmla="*/ 1391 w 2806"/>
              <a:gd name="T51" fmla="*/ 930 h 2806"/>
              <a:gd name="T52" fmla="*/ 1380 w 2806"/>
              <a:gd name="T53" fmla="*/ 1049 h 2806"/>
              <a:gd name="T54" fmla="*/ 1329 w 2806"/>
              <a:gd name="T55" fmla="*/ 1110 h 2806"/>
              <a:gd name="T56" fmla="*/ 1157 w 2806"/>
              <a:gd name="T57" fmla="*/ 1077 h 2806"/>
              <a:gd name="T58" fmla="*/ 995 w 2806"/>
              <a:gd name="T59" fmla="*/ 1019 h 2806"/>
              <a:gd name="T60" fmla="*/ 846 w 2806"/>
              <a:gd name="T61" fmla="*/ 938 h 2806"/>
              <a:gd name="T62" fmla="*/ 713 w 2806"/>
              <a:gd name="T63" fmla="*/ 835 h 2806"/>
              <a:gd name="T64" fmla="*/ 596 w 2806"/>
              <a:gd name="T65" fmla="*/ 712 h 2806"/>
              <a:gd name="T66" fmla="*/ 558 w 2806"/>
              <a:gd name="T67" fmla="*/ 804 h 2806"/>
              <a:gd name="T68" fmla="*/ 544 w 2806"/>
              <a:gd name="T69" fmla="*/ 892 h 2806"/>
              <a:gd name="T70" fmla="*/ 549 w 2806"/>
              <a:gd name="T71" fmla="*/ 967 h 2806"/>
              <a:gd name="T72" fmla="*/ 577 w 2806"/>
              <a:gd name="T73" fmla="*/ 1058 h 2806"/>
              <a:gd name="T74" fmla="*/ 630 w 2806"/>
              <a:gd name="T75" fmla="*/ 1148 h 2806"/>
              <a:gd name="T76" fmla="*/ 704 w 2806"/>
              <a:gd name="T77" fmla="*/ 1225 h 2806"/>
              <a:gd name="T78" fmla="*/ 603 w 2806"/>
              <a:gd name="T79" fmla="*/ 1205 h 2806"/>
              <a:gd name="T80" fmla="*/ 542 w 2806"/>
              <a:gd name="T81" fmla="*/ 1200 h 2806"/>
              <a:gd name="T82" fmla="*/ 559 w 2806"/>
              <a:gd name="T83" fmla="*/ 1299 h 2806"/>
              <a:gd name="T84" fmla="*/ 601 w 2806"/>
              <a:gd name="T85" fmla="*/ 1388 h 2806"/>
              <a:gd name="T86" fmla="*/ 652 w 2806"/>
              <a:gd name="T87" fmla="*/ 1451 h 2806"/>
              <a:gd name="T88" fmla="*/ 728 w 2806"/>
              <a:gd name="T89" fmla="*/ 1512 h 2806"/>
              <a:gd name="T90" fmla="*/ 818 w 2806"/>
              <a:gd name="T91" fmla="*/ 1551 h 2806"/>
              <a:gd name="T92" fmla="*/ 775 w 2806"/>
              <a:gd name="T93" fmla="*/ 1571 h 2806"/>
              <a:gd name="T94" fmla="*/ 682 w 2806"/>
              <a:gd name="T95" fmla="*/ 1580 h 2806"/>
              <a:gd name="T96" fmla="*/ 721 w 2806"/>
              <a:gd name="T97" fmla="*/ 1659 h 2806"/>
              <a:gd name="T98" fmla="*/ 777 w 2806"/>
              <a:gd name="T99" fmla="*/ 1727 h 2806"/>
              <a:gd name="T100" fmla="*/ 848 w 2806"/>
              <a:gd name="T101" fmla="*/ 1779 h 2806"/>
              <a:gd name="T102" fmla="*/ 929 w 2806"/>
              <a:gd name="T103" fmla="*/ 1816 h 2806"/>
              <a:gd name="T104" fmla="*/ 1036 w 2806"/>
              <a:gd name="T105" fmla="*/ 1832 h 2806"/>
              <a:gd name="T106" fmla="*/ 930 w 2806"/>
              <a:gd name="T107" fmla="*/ 1901 h 2806"/>
              <a:gd name="T108" fmla="*/ 770 w 2806"/>
              <a:gd name="T109" fmla="*/ 1968 h 2806"/>
              <a:gd name="T110" fmla="*/ 625 w 2806"/>
              <a:gd name="T111" fmla="*/ 1994 h 2806"/>
              <a:gd name="T112" fmla="*/ 489 w 2806"/>
              <a:gd name="T113" fmla="*/ 1994 h 2806"/>
              <a:gd name="T114" fmla="*/ 600 w 2806"/>
              <a:gd name="T115" fmla="*/ 2065 h 2806"/>
              <a:gd name="T116" fmla="*/ 819 w 2806"/>
              <a:gd name="T117" fmla="*/ 2138 h 2806"/>
              <a:gd name="T118" fmla="*/ 935 w 2806"/>
              <a:gd name="T119" fmla="*/ 2158 h 2806"/>
              <a:gd name="T120" fmla="*/ 0 w 2806"/>
              <a:gd name="T121" fmla="*/ 0 h 2806"/>
              <a:gd name="T122" fmla="*/ 2806 w 2806"/>
              <a:gd name="T123" fmla="*/ 1403 h 2806"/>
              <a:gd name="T124" fmla="*/ 0 w 2806"/>
              <a:gd name="T125" fmla="*/ 2806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06" h="2806">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 name="Freeform 17">
            <a:hlinkClick r:id="rId3" tooltip="Facebook"/>
            <a:extLst>
              <a:ext uri="{C183D7F6-B498-43B3-948B-1728B52AA6E4}">
                <adec:decorative xmlns:adec="http://schemas.microsoft.com/office/drawing/2017/decorative" val="1"/>
              </a:ext>
            </a:extLst>
          </p:cNvPr>
          <p:cNvSpPr>
            <a:spLocks noChangeAspect="1" noEditPoints="1"/>
          </p:cNvSpPr>
          <p:nvPr userDrawn="1"/>
        </p:nvSpPr>
        <p:spPr bwMode="auto">
          <a:xfrm>
            <a:off x="5231422" y="5012630"/>
            <a:ext cx="288514" cy="288000"/>
          </a:xfrm>
          <a:custGeom>
            <a:avLst/>
            <a:gdLst>
              <a:gd name="T0" fmla="*/ 1541 w 2807"/>
              <a:gd name="T1" fmla="*/ 2287 h 2806"/>
              <a:gd name="T2" fmla="*/ 1541 w 2807"/>
              <a:gd name="T3" fmla="*/ 1481 h 2806"/>
              <a:gd name="T4" fmla="*/ 1812 w 2807"/>
              <a:gd name="T5" fmla="*/ 1481 h 2806"/>
              <a:gd name="T6" fmla="*/ 1853 w 2807"/>
              <a:gd name="T7" fmla="*/ 1166 h 2806"/>
              <a:gd name="T8" fmla="*/ 1541 w 2807"/>
              <a:gd name="T9" fmla="*/ 1166 h 2806"/>
              <a:gd name="T10" fmla="*/ 1541 w 2807"/>
              <a:gd name="T11" fmla="*/ 965 h 2806"/>
              <a:gd name="T12" fmla="*/ 1542 w 2807"/>
              <a:gd name="T13" fmla="*/ 933 h 2806"/>
              <a:gd name="T14" fmla="*/ 1547 w 2807"/>
              <a:gd name="T15" fmla="*/ 903 h 2806"/>
              <a:gd name="T16" fmla="*/ 1556 w 2807"/>
              <a:gd name="T17" fmla="*/ 877 h 2806"/>
              <a:gd name="T18" fmla="*/ 1569 w 2807"/>
              <a:gd name="T19" fmla="*/ 855 h 2806"/>
              <a:gd name="T20" fmla="*/ 1590 w 2807"/>
              <a:gd name="T21" fmla="*/ 837 h 2806"/>
              <a:gd name="T22" fmla="*/ 1618 w 2807"/>
              <a:gd name="T23" fmla="*/ 824 h 2806"/>
              <a:gd name="T24" fmla="*/ 1652 w 2807"/>
              <a:gd name="T25" fmla="*/ 815 h 2806"/>
              <a:gd name="T26" fmla="*/ 1673 w 2807"/>
              <a:gd name="T27" fmla="*/ 813 h 2806"/>
              <a:gd name="T28" fmla="*/ 1697 w 2807"/>
              <a:gd name="T29" fmla="*/ 813 h 2806"/>
              <a:gd name="T30" fmla="*/ 1862 w 2807"/>
              <a:gd name="T31" fmla="*/ 813 h 2806"/>
              <a:gd name="T32" fmla="*/ 1862 w 2807"/>
              <a:gd name="T33" fmla="*/ 530 h 2806"/>
              <a:gd name="T34" fmla="*/ 1773 w 2807"/>
              <a:gd name="T35" fmla="*/ 523 h 2806"/>
              <a:gd name="T36" fmla="*/ 1703 w 2807"/>
              <a:gd name="T37" fmla="*/ 521 h 2806"/>
              <a:gd name="T38" fmla="*/ 1620 w 2807"/>
              <a:gd name="T39" fmla="*/ 518 h 2806"/>
              <a:gd name="T40" fmla="*/ 1577 w 2807"/>
              <a:gd name="T41" fmla="*/ 521 h 2806"/>
              <a:gd name="T42" fmla="*/ 1535 w 2807"/>
              <a:gd name="T43" fmla="*/ 526 h 2806"/>
              <a:gd name="T44" fmla="*/ 1494 w 2807"/>
              <a:gd name="T45" fmla="*/ 534 h 2806"/>
              <a:gd name="T46" fmla="*/ 1455 w 2807"/>
              <a:gd name="T47" fmla="*/ 545 h 2806"/>
              <a:gd name="T48" fmla="*/ 1420 w 2807"/>
              <a:gd name="T49" fmla="*/ 560 h 2806"/>
              <a:gd name="T50" fmla="*/ 1387 w 2807"/>
              <a:gd name="T51" fmla="*/ 579 h 2806"/>
              <a:gd name="T52" fmla="*/ 1356 w 2807"/>
              <a:gd name="T53" fmla="*/ 601 h 2806"/>
              <a:gd name="T54" fmla="*/ 1328 w 2807"/>
              <a:gd name="T55" fmla="*/ 626 h 2806"/>
              <a:gd name="T56" fmla="*/ 1303 w 2807"/>
              <a:gd name="T57" fmla="*/ 653 h 2806"/>
              <a:gd name="T58" fmla="*/ 1281 w 2807"/>
              <a:gd name="T59" fmla="*/ 684 h 2806"/>
              <a:gd name="T60" fmla="*/ 1261 w 2807"/>
              <a:gd name="T61" fmla="*/ 719 h 2806"/>
              <a:gd name="T62" fmla="*/ 1245 w 2807"/>
              <a:gd name="T63" fmla="*/ 756 h 2806"/>
              <a:gd name="T64" fmla="*/ 1233 w 2807"/>
              <a:gd name="T65" fmla="*/ 796 h 2806"/>
              <a:gd name="T66" fmla="*/ 1224 w 2807"/>
              <a:gd name="T67" fmla="*/ 839 h 2806"/>
              <a:gd name="T68" fmla="*/ 1218 w 2807"/>
              <a:gd name="T69" fmla="*/ 886 h 2806"/>
              <a:gd name="T70" fmla="*/ 1215 w 2807"/>
              <a:gd name="T71" fmla="*/ 934 h 2806"/>
              <a:gd name="T72" fmla="*/ 1215 w 2807"/>
              <a:gd name="T73" fmla="*/ 1166 h 2806"/>
              <a:gd name="T74" fmla="*/ 944 w 2807"/>
              <a:gd name="T75" fmla="*/ 1166 h 2806"/>
              <a:gd name="T76" fmla="*/ 944 w 2807"/>
              <a:gd name="T77" fmla="*/ 1481 h 2806"/>
              <a:gd name="T78" fmla="*/ 1215 w 2807"/>
              <a:gd name="T79" fmla="*/ 1481 h 2806"/>
              <a:gd name="T80" fmla="*/ 1215 w 2807"/>
              <a:gd name="T81" fmla="*/ 2287 h 2806"/>
              <a:gd name="T82" fmla="*/ 1541 w 2807"/>
              <a:gd name="T83" fmla="*/ 2287 h 2806"/>
              <a:gd name="T84" fmla="*/ 0 w 2807"/>
              <a:gd name="T85" fmla="*/ 0 h 2806"/>
              <a:gd name="T86" fmla="*/ 702 w 2807"/>
              <a:gd name="T87" fmla="*/ 0 h 2806"/>
              <a:gd name="T88" fmla="*/ 1403 w 2807"/>
              <a:gd name="T89" fmla="*/ 0 h 2806"/>
              <a:gd name="T90" fmla="*/ 2105 w 2807"/>
              <a:gd name="T91" fmla="*/ 0 h 2806"/>
              <a:gd name="T92" fmla="*/ 2807 w 2807"/>
              <a:gd name="T93" fmla="*/ 0 h 2806"/>
              <a:gd name="T94" fmla="*/ 2807 w 2807"/>
              <a:gd name="T95" fmla="*/ 701 h 2806"/>
              <a:gd name="T96" fmla="*/ 2807 w 2807"/>
              <a:gd name="T97" fmla="*/ 1403 h 2806"/>
              <a:gd name="T98" fmla="*/ 2807 w 2807"/>
              <a:gd name="T99" fmla="*/ 2104 h 2806"/>
              <a:gd name="T100" fmla="*/ 2807 w 2807"/>
              <a:gd name="T101" fmla="*/ 2806 h 2806"/>
              <a:gd name="T102" fmla="*/ 2105 w 2807"/>
              <a:gd name="T103" fmla="*/ 2806 h 2806"/>
              <a:gd name="T104" fmla="*/ 1403 w 2807"/>
              <a:gd name="T105" fmla="*/ 2806 h 2806"/>
              <a:gd name="T106" fmla="*/ 702 w 2807"/>
              <a:gd name="T107" fmla="*/ 2806 h 2806"/>
              <a:gd name="T108" fmla="*/ 0 w 2807"/>
              <a:gd name="T109" fmla="*/ 2806 h 2806"/>
              <a:gd name="T110" fmla="*/ 0 w 2807"/>
              <a:gd name="T111" fmla="*/ 2104 h 2806"/>
              <a:gd name="T112" fmla="*/ 0 w 2807"/>
              <a:gd name="T113" fmla="*/ 1403 h 2806"/>
              <a:gd name="T114" fmla="*/ 0 w 2807"/>
              <a:gd name="T115" fmla="*/ 701 h 2806"/>
              <a:gd name="T116" fmla="*/ 0 w 2807"/>
              <a:gd name="T117" fmla="*/ 0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7" h="2806">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 name="Freeform 18">
            <a:hlinkClick r:id="rId4" tooltip="LinkedIn"/>
            <a:extLst>
              <a:ext uri="{C183D7F6-B498-43B3-948B-1728B52AA6E4}">
                <adec:decorative xmlns:adec="http://schemas.microsoft.com/office/drawing/2017/decorative" val="1"/>
              </a:ext>
            </a:extLst>
          </p:cNvPr>
          <p:cNvSpPr>
            <a:spLocks noChangeAspect="1" noEditPoints="1"/>
          </p:cNvSpPr>
          <p:nvPr userDrawn="1"/>
        </p:nvSpPr>
        <p:spPr bwMode="auto">
          <a:xfrm>
            <a:off x="5952016" y="5012630"/>
            <a:ext cx="288000" cy="288000"/>
          </a:xfrm>
          <a:custGeom>
            <a:avLst/>
            <a:gdLst>
              <a:gd name="T0" fmla="*/ 962 w 2804"/>
              <a:gd name="T1" fmla="*/ 2198 h 2806"/>
              <a:gd name="T2" fmla="*/ 798 w 2804"/>
              <a:gd name="T3" fmla="*/ 609 h 2806"/>
              <a:gd name="T4" fmla="*/ 845 w 2804"/>
              <a:gd name="T5" fmla="*/ 615 h 2806"/>
              <a:gd name="T6" fmla="*/ 904 w 2804"/>
              <a:gd name="T7" fmla="*/ 641 h 2806"/>
              <a:gd name="T8" fmla="*/ 950 w 2804"/>
              <a:gd name="T9" fmla="*/ 685 h 2806"/>
              <a:gd name="T10" fmla="*/ 973 w 2804"/>
              <a:gd name="T11" fmla="*/ 725 h 2806"/>
              <a:gd name="T12" fmla="*/ 984 w 2804"/>
              <a:gd name="T13" fmla="*/ 761 h 2806"/>
              <a:gd name="T14" fmla="*/ 986 w 2804"/>
              <a:gd name="T15" fmla="*/ 829 h 2806"/>
              <a:gd name="T16" fmla="*/ 973 w 2804"/>
              <a:gd name="T17" fmla="*/ 875 h 2806"/>
              <a:gd name="T18" fmla="*/ 933 w 2804"/>
              <a:gd name="T19" fmla="*/ 935 h 2806"/>
              <a:gd name="T20" fmla="*/ 888 w 2804"/>
              <a:gd name="T21" fmla="*/ 969 h 2806"/>
              <a:gd name="T22" fmla="*/ 855 w 2804"/>
              <a:gd name="T23" fmla="*/ 982 h 2806"/>
              <a:gd name="T24" fmla="*/ 798 w 2804"/>
              <a:gd name="T25" fmla="*/ 991 h 2806"/>
              <a:gd name="T26" fmla="*/ 749 w 2804"/>
              <a:gd name="T27" fmla="*/ 985 h 2806"/>
              <a:gd name="T28" fmla="*/ 690 w 2804"/>
              <a:gd name="T29" fmla="*/ 959 h 2806"/>
              <a:gd name="T30" fmla="*/ 644 w 2804"/>
              <a:gd name="T31" fmla="*/ 914 h 2806"/>
              <a:gd name="T32" fmla="*/ 621 w 2804"/>
              <a:gd name="T33" fmla="*/ 875 h 2806"/>
              <a:gd name="T34" fmla="*/ 610 w 2804"/>
              <a:gd name="T35" fmla="*/ 839 h 2806"/>
              <a:gd name="T36" fmla="*/ 608 w 2804"/>
              <a:gd name="T37" fmla="*/ 771 h 2806"/>
              <a:gd name="T38" fmla="*/ 621 w 2804"/>
              <a:gd name="T39" fmla="*/ 725 h 2806"/>
              <a:gd name="T40" fmla="*/ 662 w 2804"/>
              <a:gd name="T41" fmla="*/ 664 h 2806"/>
              <a:gd name="T42" fmla="*/ 706 w 2804"/>
              <a:gd name="T43" fmla="*/ 632 h 2806"/>
              <a:gd name="T44" fmla="*/ 749 w 2804"/>
              <a:gd name="T45" fmla="*/ 615 h 2806"/>
              <a:gd name="T46" fmla="*/ 798 w 2804"/>
              <a:gd name="T47" fmla="*/ 609 h 2806"/>
              <a:gd name="T48" fmla="*/ 1491 w 2804"/>
              <a:gd name="T49" fmla="*/ 1282 h 2806"/>
              <a:gd name="T50" fmla="*/ 1521 w 2804"/>
              <a:gd name="T51" fmla="*/ 1235 h 2806"/>
              <a:gd name="T52" fmla="*/ 1583 w 2804"/>
              <a:gd name="T53" fmla="*/ 1176 h 2806"/>
              <a:gd name="T54" fmla="*/ 1656 w 2804"/>
              <a:gd name="T55" fmla="*/ 1137 h 2806"/>
              <a:gd name="T56" fmla="*/ 1718 w 2804"/>
              <a:gd name="T57" fmla="*/ 1118 h 2806"/>
              <a:gd name="T58" fmla="*/ 1773 w 2804"/>
              <a:gd name="T59" fmla="*/ 1111 h 2806"/>
              <a:gd name="T60" fmla="*/ 1862 w 2804"/>
              <a:gd name="T61" fmla="*/ 1112 h 2806"/>
              <a:gd name="T62" fmla="*/ 1940 w 2804"/>
              <a:gd name="T63" fmla="*/ 1126 h 2806"/>
              <a:gd name="T64" fmla="*/ 2024 w 2804"/>
              <a:gd name="T65" fmla="*/ 1159 h 2806"/>
              <a:gd name="T66" fmla="*/ 2067 w 2804"/>
              <a:gd name="T67" fmla="*/ 1188 h 2806"/>
              <a:gd name="T68" fmla="*/ 2096 w 2804"/>
              <a:gd name="T69" fmla="*/ 1216 h 2806"/>
              <a:gd name="T70" fmla="*/ 2120 w 2804"/>
              <a:gd name="T71" fmla="*/ 1247 h 2806"/>
              <a:gd name="T72" fmla="*/ 2140 w 2804"/>
              <a:gd name="T73" fmla="*/ 1282 h 2806"/>
              <a:gd name="T74" fmla="*/ 2161 w 2804"/>
              <a:gd name="T75" fmla="*/ 1330 h 2806"/>
              <a:gd name="T76" fmla="*/ 2183 w 2804"/>
              <a:gd name="T77" fmla="*/ 1417 h 2806"/>
              <a:gd name="T78" fmla="*/ 2193 w 2804"/>
              <a:gd name="T79" fmla="*/ 1487 h 2806"/>
              <a:gd name="T80" fmla="*/ 2198 w 2804"/>
              <a:gd name="T81" fmla="*/ 1588 h 2806"/>
              <a:gd name="T82" fmla="*/ 1868 w 2804"/>
              <a:gd name="T83" fmla="*/ 1681 h 2806"/>
              <a:gd name="T84" fmla="*/ 1864 w 2804"/>
              <a:gd name="T85" fmla="*/ 1574 h 2806"/>
              <a:gd name="T86" fmla="*/ 1853 w 2804"/>
              <a:gd name="T87" fmla="*/ 1515 h 2806"/>
              <a:gd name="T88" fmla="*/ 1837 w 2804"/>
              <a:gd name="T89" fmla="*/ 1475 h 2806"/>
              <a:gd name="T90" fmla="*/ 1811 w 2804"/>
              <a:gd name="T91" fmla="*/ 1441 h 2806"/>
              <a:gd name="T92" fmla="*/ 1785 w 2804"/>
              <a:gd name="T93" fmla="*/ 1421 h 2806"/>
              <a:gd name="T94" fmla="*/ 1753 w 2804"/>
              <a:gd name="T95" fmla="*/ 1407 h 2806"/>
              <a:gd name="T96" fmla="*/ 1697 w 2804"/>
              <a:gd name="T97" fmla="*/ 1400 h 2806"/>
              <a:gd name="T98" fmla="*/ 1639 w 2804"/>
              <a:gd name="T99" fmla="*/ 1407 h 2806"/>
              <a:gd name="T100" fmla="*/ 1593 w 2804"/>
              <a:gd name="T101" fmla="*/ 1423 h 2806"/>
              <a:gd name="T102" fmla="*/ 1566 w 2804"/>
              <a:gd name="T103" fmla="*/ 1442 h 2806"/>
              <a:gd name="T104" fmla="*/ 1539 w 2804"/>
              <a:gd name="T105" fmla="*/ 1475 h 2806"/>
              <a:gd name="T106" fmla="*/ 1520 w 2804"/>
              <a:gd name="T107" fmla="*/ 1515 h 2806"/>
              <a:gd name="T108" fmla="*/ 1508 w 2804"/>
              <a:gd name="T109" fmla="*/ 1560 h 2806"/>
              <a:gd name="T110" fmla="*/ 1500 w 2804"/>
              <a:gd name="T111" fmla="*/ 1622 h 2806"/>
              <a:gd name="T112" fmla="*/ 1169 w 2804"/>
              <a:gd name="T113" fmla="*/ 2198 h 2806"/>
              <a:gd name="T114" fmla="*/ 700 w 2804"/>
              <a:gd name="T115" fmla="*/ 0 h 2806"/>
              <a:gd name="T116" fmla="*/ 2804 w 2804"/>
              <a:gd name="T117" fmla="*/ 701 h 2806"/>
              <a:gd name="T118" fmla="*/ 2103 w 2804"/>
              <a:gd name="T119" fmla="*/ 2806 h 2806"/>
              <a:gd name="T120" fmla="*/ 0 w 2804"/>
              <a:gd name="T121" fmla="*/ 2104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04" h="2806">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 name="Freeform 19">
            <a:hlinkClick r:id="rId5" tooltip="YouTube"/>
            <a:extLst>
              <a:ext uri="{C183D7F6-B498-43B3-948B-1728B52AA6E4}">
                <adec:decorative xmlns:adec="http://schemas.microsoft.com/office/drawing/2017/decorative" val="1"/>
              </a:ext>
            </a:extLst>
          </p:cNvPr>
          <p:cNvSpPr>
            <a:spLocks noChangeAspect="1" noEditPoints="1"/>
          </p:cNvSpPr>
          <p:nvPr userDrawn="1"/>
        </p:nvSpPr>
        <p:spPr bwMode="auto">
          <a:xfrm>
            <a:off x="6672064" y="5013176"/>
            <a:ext cx="287622" cy="288000"/>
          </a:xfrm>
          <a:custGeom>
            <a:avLst/>
            <a:gdLst>
              <a:gd name="T0" fmla="*/ 1892 w 2281"/>
              <a:gd name="T1" fmla="*/ 717 h 2282"/>
              <a:gd name="T2" fmla="*/ 1867 w 2281"/>
              <a:gd name="T3" fmla="*/ 679 h 2282"/>
              <a:gd name="T4" fmla="*/ 1834 w 2281"/>
              <a:gd name="T5" fmla="*/ 647 h 2282"/>
              <a:gd name="T6" fmla="*/ 1789 w 2281"/>
              <a:gd name="T7" fmla="*/ 621 h 2282"/>
              <a:gd name="T8" fmla="*/ 1751 w 2281"/>
              <a:gd name="T9" fmla="*/ 609 h 2282"/>
              <a:gd name="T10" fmla="*/ 1638 w 2281"/>
              <a:gd name="T11" fmla="*/ 595 h 2282"/>
              <a:gd name="T12" fmla="*/ 1459 w 2281"/>
              <a:gd name="T13" fmla="*/ 585 h 2282"/>
              <a:gd name="T14" fmla="*/ 1141 w 2281"/>
              <a:gd name="T15" fmla="*/ 579 h 2282"/>
              <a:gd name="T16" fmla="*/ 875 w 2281"/>
              <a:gd name="T17" fmla="*/ 583 h 2282"/>
              <a:gd name="T18" fmla="*/ 667 w 2281"/>
              <a:gd name="T19" fmla="*/ 593 h 2282"/>
              <a:gd name="T20" fmla="*/ 561 w 2281"/>
              <a:gd name="T21" fmla="*/ 604 h 2282"/>
              <a:gd name="T22" fmla="*/ 504 w 2281"/>
              <a:gd name="T23" fmla="*/ 616 h 2282"/>
              <a:gd name="T24" fmla="*/ 458 w 2281"/>
              <a:gd name="T25" fmla="*/ 640 h 2282"/>
              <a:gd name="T26" fmla="*/ 418 w 2281"/>
              <a:gd name="T27" fmla="*/ 674 h 2282"/>
              <a:gd name="T28" fmla="*/ 395 w 2281"/>
              <a:gd name="T29" fmla="*/ 705 h 2282"/>
              <a:gd name="T30" fmla="*/ 375 w 2281"/>
              <a:gd name="T31" fmla="*/ 755 h 2282"/>
              <a:gd name="T32" fmla="*/ 360 w 2281"/>
              <a:gd name="T33" fmla="*/ 836 h 2282"/>
              <a:gd name="T34" fmla="*/ 350 w 2281"/>
              <a:gd name="T35" fmla="*/ 932 h 2282"/>
              <a:gd name="T36" fmla="*/ 343 w 2281"/>
              <a:gd name="T37" fmla="*/ 1099 h 2282"/>
              <a:gd name="T38" fmla="*/ 345 w 2281"/>
              <a:gd name="T39" fmla="*/ 1258 h 2282"/>
              <a:gd name="T40" fmla="*/ 353 w 2281"/>
              <a:gd name="T41" fmla="*/ 1382 h 2282"/>
              <a:gd name="T42" fmla="*/ 365 w 2281"/>
              <a:gd name="T43" fmla="*/ 1476 h 2282"/>
              <a:gd name="T44" fmla="*/ 379 w 2281"/>
              <a:gd name="T45" fmla="*/ 1541 h 2282"/>
              <a:gd name="T46" fmla="*/ 402 w 2281"/>
              <a:gd name="T47" fmla="*/ 1588 h 2282"/>
              <a:gd name="T48" fmla="*/ 427 w 2281"/>
              <a:gd name="T49" fmla="*/ 1618 h 2282"/>
              <a:gd name="T50" fmla="*/ 469 w 2281"/>
              <a:gd name="T51" fmla="*/ 1650 h 2282"/>
              <a:gd name="T52" fmla="*/ 510 w 2281"/>
              <a:gd name="T53" fmla="*/ 1668 h 2282"/>
              <a:gd name="T54" fmla="*/ 579 w 2281"/>
              <a:gd name="T55" fmla="*/ 1681 h 2282"/>
              <a:gd name="T56" fmla="*/ 716 w 2281"/>
              <a:gd name="T57" fmla="*/ 1693 h 2282"/>
              <a:gd name="T58" fmla="*/ 976 w 2281"/>
              <a:gd name="T59" fmla="*/ 1702 h 2282"/>
              <a:gd name="T60" fmla="*/ 1305 w 2281"/>
              <a:gd name="T61" fmla="*/ 1702 h 2282"/>
              <a:gd name="T62" fmla="*/ 1513 w 2281"/>
              <a:gd name="T63" fmla="*/ 1695 h 2282"/>
              <a:gd name="T64" fmla="*/ 1682 w 2281"/>
              <a:gd name="T65" fmla="*/ 1683 h 2282"/>
              <a:gd name="T66" fmla="*/ 1751 w 2281"/>
              <a:gd name="T67" fmla="*/ 1673 h 2282"/>
              <a:gd name="T68" fmla="*/ 1801 w 2281"/>
              <a:gd name="T69" fmla="*/ 1656 h 2282"/>
              <a:gd name="T70" fmla="*/ 1845 w 2281"/>
              <a:gd name="T71" fmla="*/ 1627 h 2282"/>
              <a:gd name="T72" fmla="*/ 1879 w 2281"/>
              <a:gd name="T73" fmla="*/ 1588 h 2282"/>
              <a:gd name="T74" fmla="*/ 1897 w 2281"/>
              <a:gd name="T75" fmla="*/ 1554 h 2282"/>
              <a:gd name="T76" fmla="*/ 1911 w 2281"/>
              <a:gd name="T77" fmla="*/ 1503 h 2282"/>
              <a:gd name="T78" fmla="*/ 1925 w 2281"/>
              <a:gd name="T79" fmla="*/ 1415 h 2282"/>
              <a:gd name="T80" fmla="*/ 1935 w 2281"/>
              <a:gd name="T81" fmla="*/ 1288 h 2282"/>
              <a:gd name="T82" fmla="*/ 1938 w 2281"/>
              <a:gd name="T83" fmla="*/ 1099 h 2282"/>
              <a:gd name="T84" fmla="*/ 1933 w 2281"/>
              <a:gd name="T85" fmla="*/ 964 h 2282"/>
              <a:gd name="T86" fmla="*/ 1921 w 2281"/>
              <a:gd name="T87" fmla="*/ 836 h 2282"/>
              <a:gd name="T88" fmla="*/ 1909 w 2281"/>
              <a:gd name="T89" fmla="*/ 767 h 2282"/>
              <a:gd name="T90" fmla="*/ 978 w 2281"/>
              <a:gd name="T91" fmla="*/ 904 h 2282"/>
              <a:gd name="T92" fmla="*/ 1141 w 2281"/>
              <a:gd name="T93" fmla="*/ 0 h 2282"/>
              <a:gd name="T94" fmla="*/ 2281 w 2281"/>
              <a:gd name="T95" fmla="*/ 1141 h 2282"/>
              <a:gd name="T96" fmla="*/ 1141 w 2281"/>
              <a:gd name="T97" fmla="*/ 2282 h 2282"/>
              <a:gd name="T98" fmla="*/ 0 w 2281"/>
              <a:gd name="T99" fmla="*/ 1141 h 2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81" h="2282">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 name="Freeform 6">
            <a:hlinkClick r:id="rId6" tooltip="Instagram"/>
            <a:extLst>
              <a:ext uri="{C183D7F6-B498-43B3-948B-1728B52AA6E4}">
                <adec:decorative xmlns:adec="http://schemas.microsoft.com/office/drawing/2017/decorative" val="1"/>
              </a:ext>
            </a:extLst>
          </p:cNvPr>
          <p:cNvSpPr>
            <a:spLocks noChangeAspect="1" noEditPoints="1"/>
          </p:cNvSpPr>
          <p:nvPr userDrawn="1"/>
        </p:nvSpPr>
        <p:spPr bwMode="auto">
          <a:xfrm>
            <a:off x="5591849" y="5012630"/>
            <a:ext cx="288127" cy="288000"/>
          </a:xfrm>
          <a:custGeom>
            <a:avLst/>
            <a:gdLst>
              <a:gd name="T0" fmla="*/ 1535 w 2270"/>
              <a:gd name="T1" fmla="*/ 570 h 2269"/>
              <a:gd name="T2" fmla="*/ 1648 w 2270"/>
              <a:gd name="T3" fmla="*/ 640 h 2269"/>
              <a:gd name="T4" fmla="*/ 1711 w 2270"/>
              <a:gd name="T5" fmla="*/ 779 h 2269"/>
              <a:gd name="T6" fmla="*/ 1720 w 2270"/>
              <a:gd name="T7" fmla="*/ 1374 h 2269"/>
              <a:gd name="T8" fmla="*/ 1676 w 2270"/>
              <a:gd name="T9" fmla="*/ 1591 h 2269"/>
              <a:gd name="T10" fmla="*/ 1580 w 2270"/>
              <a:gd name="T11" fmla="*/ 1682 h 2269"/>
              <a:gd name="T12" fmla="*/ 1374 w 2270"/>
              <a:gd name="T13" fmla="*/ 1719 h 2269"/>
              <a:gd name="T14" fmla="*/ 763 w 2270"/>
              <a:gd name="T15" fmla="*/ 1707 h 2269"/>
              <a:gd name="T16" fmla="*/ 641 w 2270"/>
              <a:gd name="T17" fmla="*/ 1648 h 2269"/>
              <a:gd name="T18" fmla="*/ 566 w 2270"/>
              <a:gd name="T19" fmla="*/ 1522 h 2269"/>
              <a:gd name="T20" fmla="*/ 548 w 2270"/>
              <a:gd name="T21" fmla="*/ 979 h 2269"/>
              <a:gd name="T22" fmla="*/ 583 w 2270"/>
              <a:gd name="T23" fmla="*/ 701 h 2269"/>
              <a:gd name="T24" fmla="*/ 669 w 2270"/>
              <a:gd name="T25" fmla="*/ 599 h 2269"/>
              <a:gd name="T26" fmla="*/ 833 w 2270"/>
              <a:gd name="T27" fmla="*/ 553 h 2269"/>
              <a:gd name="T28" fmla="*/ 813 w 2270"/>
              <a:gd name="T29" fmla="*/ 425 h 2269"/>
              <a:gd name="T30" fmla="*/ 617 w 2270"/>
              <a:gd name="T31" fmla="*/ 481 h 2269"/>
              <a:gd name="T32" fmla="*/ 480 w 2270"/>
              <a:gd name="T33" fmla="*/ 616 h 2269"/>
              <a:gd name="T34" fmla="*/ 423 w 2270"/>
              <a:gd name="T35" fmla="*/ 840 h 2269"/>
              <a:gd name="T36" fmla="*/ 431 w 2270"/>
              <a:gd name="T37" fmla="*/ 1506 h 2269"/>
              <a:gd name="T38" fmla="*/ 500 w 2270"/>
              <a:gd name="T39" fmla="*/ 1685 h 2269"/>
              <a:gd name="T40" fmla="*/ 633 w 2270"/>
              <a:gd name="T41" fmla="*/ 1798 h 2269"/>
              <a:gd name="T42" fmla="*/ 891 w 2270"/>
              <a:gd name="T43" fmla="*/ 1848 h 2269"/>
              <a:gd name="T44" fmla="*/ 1528 w 2270"/>
              <a:gd name="T45" fmla="*/ 1834 h 2269"/>
              <a:gd name="T46" fmla="*/ 1692 w 2270"/>
              <a:gd name="T47" fmla="*/ 1763 h 2269"/>
              <a:gd name="T48" fmla="*/ 1813 w 2270"/>
              <a:gd name="T49" fmla="*/ 1603 h 2269"/>
              <a:gd name="T50" fmla="*/ 1851 w 2270"/>
              <a:gd name="T51" fmla="*/ 1252 h 2269"/>
              <a:gd name="T52" fmla="*/ 1828 w 2270"/>
              <a:gd name="T53" fmla="*/ 711 h 2269"/>
              <a:gd name="T54" fmla="*/ 1752 w 2270"/>
              <a:gd name="T55" fmla="*/ 562 h 2269"/>
              <a:gd name="T56" fmla="*/ 1586 w 2270"/>
              <a:gd name="T57" fmla="*/ 451 h 2269"/>
              <a:gd name="T58" fmla="*/ 1135 w 2270"/>
              <a:gd name="T59" fmla="*/ 419 h 2269"/>
              <a:gd name="T60" fmla="*/ 945 w 2270"/>
              <a:gd name="T61" fmla="*/ 820 h 2269"/>
              <a:gd name="T62" fmla="*/ 804 w 2270"/>
              <a:gd name="T63" fmla="*/ 975 h 2269"/>
              <a:gd name="T64" fmla="*/ 770 w 2270"/>
              <a:gd name="T65" fmla="*/ 1173 h 2269"/>
              <a:gd name="T66" fmla="*/ 852 w 2270"/>
              <a:gd name="T67" fmla="*/ 1369 h 2269"/>
              <a:gd name="T68" fmla="*/ 1026 w 2270"/>
              <a:gd name="T69" fmla="*/ 1486 h 2269"/>
              <a:gd name="T70" fmla="*/ 1227 w 2270"/>
              <a:gd name="T71" fmla="*/ 1491 h 2269"/>
              <a:gd name="T72" fmla="*/ 1407 w 2270"/>
              <a:gd name="T73" fmla="*/ 1382 h 2269"/>
              <a:gd name="T74" fmla="*/ 1495 w 2270"/>
              <a:gd name="T75" fmla="*/ 1209 h 2269"/>
              <a:gd name="T76" fmla="*/ 1473 w 2270"/>
              <a:gd name="T77" fmla="*/ 991 h 2269"/>
              <a:gd name="T78" fmla="*/ 1340 w 2270"/>
              <a:gd name="T79" fmla="*/ 830 h 2269"/>
              <a:gd name="T80" fmla="*/ 1154 w 2270"/>
              <a:gd name="T81" fmla="*/ 768 h 2269"/>
              <a:gd name="T82" fmla="*/ 1021 w 2270"/>
              <a:gd name="T83" fmla="*/ 1345 h 2269"/>
              <a:gd name="T84" fmla="*/ 925 w 2270"/>
              <a:gd name="T85" fmla="*/ 1249 h 2269"/>
              <a:gd name="T86" fmla="*/ 898 w 2270"/>
              <a:gd name="T87" fmla="*/ 1110 h 2269"/>
              <a:gd name="T88" fmla="*/ 951 w 2270"/>
              <a:gd name="T89" fmla="*/ 983 h 2269"/>
              <a:gd name="T90" fmla="*/ 1064 w 2270"/>
              <a:gd name="T91" fmla="*/ 907 h 2269"/>
              <a:gd name="T92" fmla="*/ 1206 w 2270"/>
              <a:gd name="T93" fmla="*/ 907 h 2269"/>
              <a:gd name="T94" fmla="*/ 1319 w 2270"/>
              <a:gd name="T95" fmla="*/ 983 h 2269"/>
              <a:gd name="T96" fmla="*/ 1372 w 2270"/>
              <a:gd name="T97" fmla="*/ 1110 h 2269"/>
              <a:gd name="T98" fmla="*/ 1344 w 2270"/>
              <a:gd name="T99" fmla="*/ 1249 h 2269"/>
              <a:gd name="T100" fmla="*/ 1249 w 2270"/>
              <a:gd name="T101" fmla="*/ 1345 h 2269"/>
              <a:gd name="T102" fmla="*/ 1431 w 2270"/>
              <a:gd name="T103" fmla="*/ 744 h 2269"/>
              <a:gd name="T104" fmla="*/ 1483 w 2270"/>
              <a:gd name="T105" fmla="*/ 674 h 2269"/>
              <a:gd name="T106" fmla="*/ 1574 w 2270"/>
              <a:gd name="T107" fmla="*/ 689 h 2269"/>
              <a:gd name="T108" fmla="*/ 1598 w 2270"/>
              <a:gd name="T109" fmla="*/ 778 h 2269"/>
              <a:gd name="T110" fmla="*/ 1534 w 2270"/>
              <a:gd name="T111" fmla="*/ 837 h 2269"/>
              <a:gd name="T112" fmla="*/ 1450 w 2270"/>
              <a:gd name="T113" fmla="*/ 807 h 2269"/>
              <a:gd name="T114" fmla="*/ 2270 w 2270"/>
              <a:gd name="T115" fmla="*/ 0 h 2269"/>
              <a:gd name="T116" fmla="*/ 0 w 2270"/>
              <a:gd name="T117" fmla="*/ 0 h 2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70" h="2269">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0487824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accent3"/>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D1896A-EFAA-4BA9-8C8F-8B9B4593D7F9}"/>
              </a:ext>
            </a:extLst>
          </p:cNvPr>
          <p:cNvSpPr>
            <a:spLocks noGrp="1"/>
          </p:cNvSpPr>
          <p:nvPr>
            <p:ph type="dt" sz="half" idx="10"/>
          </p:nvPr>
        </p:nvSpPr>
        <p:spPr/>
        <p:txBody>
          <a:bodyPr/>
          <a:lstStyle>
            <a:lvl1pPr>
              <a:defRPr>
                <a:noFill/>
              </a:defRPr>
            </a:lvl1pPr>
          </a:lstStyle>
          <a:p>
            <a:fld id="{12435E05-882E-487F-8F92-FA8A4A13627E}" type="datetime1">
              <a:rPr lang="fi-FI" smtClean="0"/>
              <a:t>2.5.2023</a:t>
            </a:fld>
            <a:endParaRPr lang="fi-FI" dirty="0"/>
          </a:p>
        </p:txBody>
      </p:sp>
      <p:sp>
        <p:nvSpPr>
          <p:cNvPr id="5" name="Footer Placeholder 4">
            <a:extLst>
              <a:ext uri="{FF2B5EF4-FFF2-40B4-BE49-F238E27FC236}">
                <a16:creationId xmlns:a16="http://schemas.microsoft.com/office/drawing/2014/main" id="{D1B58722-24F1-44F1-B64D-27687C5A2239}"/>
              </a:ext>
            </a:extLst>
          </p:cNvPr>
          <p:cNvSpPr>
            <a:spLocks noGrp="1"/>
          </p:cNvSpPr>
          <p:nvPr>
            <p:ph type="ftr" sz="quarter" idx="11"/>
          </p:nvPr>
        </p:nvSpPr>
        <p:spPr/>
        <p:txBody>
          <a:bodyPr/>
          <a:lstStyle>
            <a:lvl1pPr>
              <a:defRPr>
                <a:noFill/>
              </a:defRPr>
            </a:lvl1pPr>
          </a:lstStyle>
          <a:p>
            <a:r>
              <a:rPr lang="fi-FI"/>
              <a:t>JYU Since 1863.</a:t>
            </a:r>
          </a:p>
        </p:txBody>
      </p:sp>
      <p:sp>
        <p:nvSpPr>
          <p:cNvPr id="6" name="Slide Number Placeholder 5">
            <a:extLst>
              <a:ext uri="{FF2B5EF4-FFF2-40B4-BE49-F238E27FC236}">
                <a16:creationId xmlns:a16="http://schemas.microsoft.com/office/drawing/2014/main" id="{0D9D9FC6-0017-47C1-B52A-864E27D92E5D}"/>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12" name="Group 11">
            <a:extLst>
              <a:ext uri="{C183D7F6-B498-43B3-948B-1728B52AA6E4}">
                <adec:decorative xmlns:adec="http://schemas.microsoft.com/office/drawing/2017/decorative" val="1"/>
              </a:ext>
            </a:extLst>
          </p:cNvPr>
          <p:cNvGrpSpPr>
            <a:grpSpLocks noChangeAspect="1"/>
          </p:cNvGrpSpPr>
          <p:nvPr userDrawn="1"/>
        </p:nvGrpSpPr>
        <p:grpSpPr>
          <a:xfrm>
            <a:off x="4984950" y="980728"/>
            <a:ext cx="2222099" cy="1440000"/>
            <a:chOff x="3287713" y="333375"/>
            <a:chExt cx="6107112" cy="3957638"/>
          </a:xfrm>
          <a:solidFill>
            <a:schemeClr val="tx2"/>
          </a:solidFill>
        </p:grpSpPr>
        <p:sp>
          <p:nvSpPr>
            <p:cNvPr id="9" name="Freeform 6"/>
            <p:cNvSpPr>
              <a:spLocks noEditPoints="1"/>
            </p:cNvSpPr>
            <p:nvPr userDrawn="1"/>
          </p:nvSpPr>
          <p:spPr bwMode="auto">
            <a:xfrm>
              <a:off x="5707063" y="333375"/>
              <a:ext cx="1254125" cy="2849563"/>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7"/>
            <p:cNvSpPr>
              <a:spLocks noEditPoints="1"/>
            </p:cNvSpPr>
            <p:nvPr userDrawn="1"/>
          </p:nvSpPr>
          <p:spPr bwMode="auto">
            <a:xfrm>
              <a:off x="3613150" y="3232150"/>
              <a:ext cx="5405437" cy="485775"/>
            </a:xfrm>
            <a:custGeom>
              <a:avLst/>
              <a:gdLst>
                <a:gd name="T0" fmla="*/ 13472 w 13623"/>
                <a:gd name="T1" fmla="*/ 815 h 1226"/>
                <a:gd name="T2" fmla="*/ 13021 w 13623"/>
                <a:gd name="T3" fmla="*/ 303 h 1226"/>
                <a:gd name="T4" fmla="*/ 12990 w 13623"/>
                <a:gd name="T5" fmla="*/ 261 h 1226"/>
                <a:gd name="T6" fmla="*/ 13616 w 13623"/>
                <a:gd name="T7" fmla="*/ 682 h 1226"/>
                <a:gd name="T8" fmla="*/ 12888 w 13623"/>
                <a:gd name="T9" fmla="*/ 907 h 1226"/>
                <a:gd name="T10" fmla="*/ 230 w 13623"/>
                <a:gd name="T11" fmla="*/ 1058 h 1226"/>
                <a:gd name="T12" fmla="*/ 144 w 13623"/>
                <a:gd name="T13" fmla="*/ 1089 h 1226"/>
                <a:gd name="T14" fmla="*/ 669 w 13623"/>
                <a:gd name="T15" fmla="*/ 372 h 1226"/>
                <a:gd name="T16" fmla="*/ 855 w 13623"/>
                <a:gd name="T17" fmla="*/ 965 h 1226"/>
                <a:gd name="T18" fmla="*/ 436 w 13623"/>
                <a:gd name="T19" fmla="*/ 278 h 1226"/>
                <a:gd name="T20" fmla="*/ 1379 w 13623"/>
                <a:gd name="T21" fmla="*/ 343 h 1226"/>
                <a:gd name="T22" fmla="*/ 1597 w 13623"/>
                <a:gd name="T23" fmla="*/ 974 h 1226"/>
                <a:gd name="T24" fmla="*/ 2685 w 13623"/>
                <a:gd name="T25" fmla="*/ 1006 h 1226"/>
                <a:gd name="T26" fmla="*/ 1853 w 13623"/>
                <a:gd name="T27" fmla="*/ 1011 h 1226"/>
                <a:gd name="T28" fmla="*/ 2183 w 13623"/>
                <a:gd name="T29" fmla="*/ 28 h 1226"/>
                <a:gd name="T30" fmla="*/ 2380 w 13623"/>
                <a:gd name="T31" fmla="*/ 4 h 1226"/>
                <a:gd name="T32" fmla="*/ 2827 w 13623"/>
                <a:gd name="T33" fmla="*/ 935 h 1226"/>
                <a:gd name="T34" fmla="*/ 3124 w 13623"/>
                <a:gd name="T35" fmla="*/ 682 h 1226"/>
                <a:gd name="T36" fmla="*/ 2863 w 13623"/>
                <a:gd name="T37" fmla="*/ 246 h 1226"/>
                <a:gd name="T38" fmla="*/ 3018 w 13623"/>
                <a:gd name="T39" fmla="*/ 255 h 1226"/>
                <a:gd name="T40" fmla="*/ 3180 w 13623"/>
                <a:gd name="T41" fmla="*/ 586 h 1226"/>
                <a:gd name="T42" fmla="*/ 2868 w 13623"/>
                <a:gd name="T43" fmla="*/ 1022 h 1226"/>
                <a:gd name="T44" fmla="*/ 3993 w 13623"/>
                <a:gd name="T45" fmla="*/ 278 h 1226"/>
                <a:gd name="T46" fmla="*/ 3660 w 13623"/>
                <a:gd name="T47" fmla="*/ 1006 h 1226"/>
                <a:gd name="T48" fmla="*/ 3496 w 13623"/>
                <a:gd name="T49" fmla="*/ 229 h 1226"/>
                <a:gd name="T50" fmla="*/ 4541 w 13623"/>
                <a:gd name="T51" fmla="*/ 621 h 1226"/>
                <a:gd name="T52" fmla="*/ 4678 w 13623"/>
                <a:gd name="T53" fmla="*/ 975 h 1226"/>
                <a:gd name="T54" fmla="*/ 5068 w 13623"/>
                <a:gd name="T55" fmla="*/ 229 h 1226"/>
                <a:gd name="T56" fmla="*/ 5532 w 13623"/>
                <a:gd name="T57" fmla="*/ 813 h 1226"/>
                <a:gd name="T58" fmla="*/ 4957 w 13623"/>
                <a:gd name="T59" fmla="*/ 262 h 1226"/>
                <a:gd name="T60" fmla="*/ 6431 w 13623"/>
                <a:gd name="T61" fmla="*/ 1006 h 1226"/>
                <a:gd name="T62" fmla="*/ 5600 w 13623"/>
                <a:gd name="T63" fmla="*/ 1011 h 1226"/>
                <a:gd name="T64" fmla="*/ 5929 w 13623"/>
                <a:gd name="T65" fmla="*/ 28 h 1226"/>
                <a:gd name="T66" fmla="*/ 6126 w 13623"/>
                <a:gd name="T67" fmla="*/ 4 h 1226"/>
                <a:gd name="T68" fmla="*/ 6570 w 13623"/>
                <a:gd name="T69" fmla="*/ 964 h 1226"/>
                <a:gd name="T70" fmla="*/ 7206 w 13623"/>
                <a:gd name="T71" fmla="*/ 297 h 1226"/>
                <a:gd name="T72" fmla="*/ 7132 w 13623"/>
                <a:gd name="T73" fmla="*/ 961 h 1226"/>
                <a:gd name="T74" fmla="*/ 7961 w 13623"/>
                <a:gd name="T75" fmla="*/ 372 h 1226"/>
                <a:gd name="T76" fmla="*/ 8147 w 13623"/>
                <a:gd name="T77" fmla="*/ 965 h 1226"/>
                <a:gd name="T78" fmla="*/ 7728 w 13623"/>
                <a:gd name="T79" fmla="*/ 278 h 1226"/>
                <a:gd name="T80" fmla="*/ 9042 w 13623"/>
                <a:gd name="T81" fmla="*/ 875 h 1226"/>
                <a:gd name="T82" fmla="*/ 8557 w 13623"/>
                <a:gd name="T83" fmla="*/ 277 h 1226"/>
                <a:gd name="T84" fmla="*/ 9387 w 13623"/>
                <a:gd name="T85" fmla="*/ 959 h 1226"/>
                <a:gd name="T86" fmla="*/ 9237 w 13623"/>
                <a:gd name="T87" fmla="*/ 266 h 1226"/>
                <a:gd name="T88" fmla="*/ 9915 w 13623"/>
                <a:gd name="T89" fmla="*/ 211 h 1226"/>
                <a:gd name="T90" fmla="*/ 10274 w 13623"/>
                <a:gd name="T91" fmla="*/ 885 h 1226"/>
                <a:gd name="T92" fmla="*/ 9546 w 13623"/>
                <a:gd name="T93" fmla="*/ 693 h 1226"/>
                <a:gd name="T94" fmla="*/ 10183 w 13623"/>
                <a:gd name="T95" fmla="*/ 887 h 1226"/>
                <a:gd name="T96" fmla="*/ 9823 w 13623"/>
                <a:gd name="T97" fmla="*/ 277 h 1226"/>
                <a:gd name="T98" fmla="*/ 11042 w 13623"/>
                <a:gd name="T99" fmla="*/ 321 h 1226"/>
                <a:gd name="T100" fmla="*/ 10866 w 13623"/>
                <a:gd name="T101" fmla="*/ 582 h 1226"/>
                <a:gd name="T102" fmla="*/ 10647 w 13623"/>
                <a:gd name="T103" fmla="*/ 490 h 1226"/>
                <a:gd name="T104" fmla="*/ 10539 w 13623"/>
                <a:gd name="T105" fmla="*/ 330 h 1226"/>
                <a:gd name="T106" fmla="*/ 11333 w 13623"/>
                <a:gd name="T107" fmla="*/ 854 h 1226"/>
                <a:gd name="T108" fmla="*/ 11222 w 13623"/>
                <a:gd name="T109" fmla="*/ 301 h 1226"/>
                <a:gd name="T110" fmla="*/ 11865 w 13623"/>
                <a:gd name="T111" fmla="*/ 941 h 1226"/>
                <a:gd name="T112" fmla="*/ 11547 w 13623"/>
                <a:gd name="T113" fmla="*/ 560 h 1226"/>
                <a:gd name="T114" fmla="*/ 11936 w 13623"/>
                <a:gd name="T115" fmla="*/ 235 h 1226"/>
                <a:gd name="T116" fmla="*/ 11612 w 13623"/>
                <a:gd name="T117" fmla="*/ 375 h 1226"/>
                <a:gd name="T118" fmla="*/ 12032 w 13623"/>
                <a:gd name="T119" fmla="*/ 808 h 1226"/>
                <a:gd name="T120" fmla="*/ 12733 w 13623"/>
                <a:gd name="T121" fmla="*/ 225 h 1226"/>
                <a:gd name="T122" fmla="*/ 12522 w 13623"/>
                <a:gd name="T123" fmla="*/ 973 h 1226"/>
                <a:gd name="T124" fmla="*/ 12096 w 13623"/>
                <a:gd name="T125" fmla="*/ 40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23" h="1226">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8"/>
            <p:cNvSpPr>
              <a:spLocks noEditPoints="1"/>
            </p:cNvSpPr>
            <p:nvPr userDrawn="1"/>
          </p:nvSpPr>
          <p:spPr bwMode="auto">
            <a:xfrm>
              <a:off x="3287713" y="3803650"/>
              <a:ext cx="6107112" cy="487363"/>
            </a:xfrm>
            <a:custGeom>
              <a:avLst/>
              <a:gdLst>
                <a:gd name="T0" fmla="*/ 15152 w 15388"/>
                <a:gd name="T1" fmla="*/ 107 h 1226"/>
                <a:gd name="T2" fmla="*/ 14897 w 15388"/>
                <a:gd name="T3" fmla="*/ 62 h 1226"/>
                <a:gd name="T4" fmla="*/ 15297 w 15388"/>
                <a:gd name="T5" fmla="*/ 915 h 1226"/>
                <a:gd name="T6" fmla="*/ 14811 w 15388"/>
                <a:gd name="T7" fmla="*/ 978 h 1226"/>
                <a:gd name="T8" fmla="*/ 301 w 15388"/>
                <a:gd name="T9" fmla="*/ 928 h 1226"/>
                <a:gd name="T10" fmla="*/ 629 w 15388"/>
                <a:gd name="T11" fmla="*/ 263 h 1226"/>
                <a:gd name="T12" fmla="*/ 586 w 15388"/>
                <a:gd name="T13" fmla="*/ 997 h 1226"/>
                <a:gd name="T14" fmla="*/ 103 w 15388"/>
                <a:gd name="T15" fmla="*/ 285 h 1226"/>
                <a:gd name="T16" fmla="*/ 892 w 15388"/>
                <a:gd name="T17" fmla="*/ 231 h 1226"/>
                <a:gd name="T18" fmla="*/ 1676 w 15388"/>
                <a:gd name="T19" fmla="*/ 301 h 1226"/>
                <a:gd name="T20" fmla="*/ 2161 w 15388"/>
                <a:gd name="T21" fmla="*/ 257 h 1226"/>
                <a:gd name="T22" fmla="*/ 1933 w 15388"/>
                <a:gd name="T23" fmla="*/ 958 h 1226"/>
                <a:gd name="T24" fmla="*/ 2205 w 15388"/>
                <a:gd name="T25" fmla="*/ 224 h 1226"/>
                <a:gd name="T26" fmla="*/ 2983 w 15388"/>
                <a:gd name="T27" fmla="*/ 224 h 1226"/>
                <a:gd name="T28" fmla="*/ 3368 w 15388"/>
                <a:gd name="T29" fmla="*/ 272 h 1226"/>
                <a:gd name="T30" fmla="*/ 3402 w 15388"/>
                <a:gd name="T31" fmla="*/ 631 h 1226"/>
                <a:gd name="T32" fmla="*/ 3138 w 15388"/>
                <a:gd name="T33" fmla="*/ 936 h 1226"/>
                <a:gd name="T34" fmla="*/ 4338 w 15388"/>
                <a:gd name="T35" fmla="*/ 331 h 1226"/>
                <a:gd name="T36" fmla="*/ 4248 w 15388"/>
                <a:gd name="T37" fmla="*/ 946 h 1226"/>
                <a:gd name="T38" fmla="*/ 4188 w 15388"/>
                <a:gd name="T39" fmla="*/ 303 h 1226"/>
                <a:gd name="T40" fmla="*/ 3818 w 15388"/>
                <a:gd name="T41" fmla="*/ 961 h 1226"/>
                <a:gd name="T42" fmla="*/ 4703 w 15388"/>
                <a:gd name="T43" fmla="*/ 975 h 1226"/>
                <a:gd name="T44" fmla="*/ 4567 w 15388"/>
                <a:gd name="T45" fmla="*/ 593 h 1226"/>
                <a:gd name="T46" fmla="*/ 4922 w 15388"/>
                <a:gd name="T47" fmla="*/ 235 h 1226"/>
                <a:gd name="T48" fmla="*/ 4593 w 15388"/>
                <a:gd name="T49" fmla="*/ 432 h 1226"/>
                <a:gd name="T50" fmla="*/ 4928 w 15388"/>
                <a:gd name="T51" fmla="*/ 949 h 1226"/>
                <a:gd name="T52" fmla="*/ 5311 w 15388"/>
                <a:gd name="T53" fmla="*/ 272 h 1226"/>
                <a:gd name="T54" fmla="*/ 5190 w 15388"/>
                <a:gd name="T55" fmla="*/ 746 h 1226"/>
                <a:gd name="T56" fmla="*/ 5832 w 15388"/>
                <a:gd name="T57" fmla="*/ 423 h 1226"/>
                <a:gd name="T58" fmla="*/ 5525 w 15388"/>
                <a:gd name="T59" fmla="*/ 285 h 1226"/>
                <a:gd name="T60" fmla="*/ 6777 w 15388"/>
                <a:gd name="T61" fmla="*/ 224 h 1226"/>
                <a:gd name="T62" fmla="*/ 6428 w 15388"/>
                <a:gd name="T63" fmla="*/ 969 h 1226"/>
                <a:gd name="T64" fmla="*/ 7298 w 15388"/>
                <a:gd name="T65" fmla="*/ 337 h 1226"/>
                <a:gd name="T66" fmla="*/ 8031 w 15388"/>
                <a:gd name="T67" fmla="*/ 593 h 1226"/>
                <a:gd name="T68" fmla="*/ 7269 w 15388"/>
                <a:gd name="T69" fmla="*/ 876 h 1226"/>
                <a:gd name="T70" fmla="*/ 7794 w 15388"/>
                <a:gd name="T71" fmla="*/ 927 h 1226"/>
                <a:gd name="T72" fmla="*/ 7477 w 15388"/>
                <a:gd name="T73" fmla="*/ 277 h 1226"/>
                <a:gd name="T74" fmla="*/ 8170 w 15388"/>
                <a:gd name="T75" fmla="*/ 966 h 1226"/>
                <a:gd name="T76" fmla="*/ 8410 w 15388"/>
                <a:gd name="T77" fmla="*/ 272 h 1226"/>
                <a:gd name="T78" fmla="*/ 8438 w 15388"/>
                <a:gd name="T79" fmla="*/ 632 h 1226"/>
                <a:gd name="T80" fmla="*/ 9021 w 15388"/>
                <a:gd name="T81" fmla="*/ 1220 h 1226"/>
                <a:gd name="T82" fmla="*/ 9001 w 15388"/>
                <a:gd name="T83" fmla="*/ 260 h 1226"/>
                <a:gd name="T84" fmla="*/ 9841 w 15388"/>
                <a:gd name="T85" fmla="*/ 589 h 1226"/>
                <a:gd name="T86" fmla="*/ 9659 w 15388"/>
                <a:gd name="T87" fmla="*/ 629 h 1226"/>
                <a:gd name="T88" fmla="*/ 10325 w 15388"/>
                <a:gd name="T89" fmla="*/ 271 h 1226"/>
                <a:gd name="T90" fmla="*/ 10623 w 15388"/>
                <a:gd name="T91" fmla="*/ 795 h 1226"/>
                <a:gd name="T92" fmla="*/ 11531 w 15388"/>
                <a:gd name="T93" fmla="*/ 1005 h 1226"/>
                <a:gd name="T94" fmla="*/ 11063 w 15388"/>
                <a:gd name="T95" fmla="*/ 701 h 1226"/>
                <a:gd name="T96" fmla="*/ 11132 w 15388"/>
                <a:gd name="T97" fmla="*/ 107 h 1226"/>
                <a:gd name="T98" fmla="*/ 11422 w 15388"/>
                <a:gd name="T99" fmla="*/ 62 h 1226"/>
                <a:gd name="T100" fmla="*/ 12115 w 15388"/>
                <a:gd name="T101" fmla="*/ 890 h 1226"/>
                <a:gd name="T102" fmla="*/ 11710 w 15388"/>
                <a:gd name="T103" fmla="*/ 444 h 1226"/>
                <a:gd name="T104" fmla="*/ 12127 w 15388"/>
                <a:gd name="T105" fmla="*/ 314 h 1226"/>
                <a:gd name="T106" fmla="*/ 11996 w 15388"/>
                <a:gd name="T107" fmla="*/ 553 h 1226"/>
                <a:gd name="T108" fmla="*/ 11852 w 15388"/>
                <a:gd name="T109" fmla="*/ 1024 h 1226"/>
                <a:gd name="T110" fmla="*/ 12917 w 15388"/>
                <a:gd name="T111" fmla="*/ 302 h 1226"/>
                <a:gd name="T112" fmla="*/ 12364 w 15388"/>
                <a:gd name="T113" fmla="*/ 969 h 1226"/>
                <a:gd name="T114" fmla="*/ 12515 w 15388"/>
                <a:gd name="T115" fmla="*/ 282 h 1226"/>
                <a:gd name="T116" fmla="*/ 13648 w 15388"/>
                <a:gd name="T117" fmla="*/ 475 h 1226"/>
                <a:gd name="T118" fmla="*/ 13423 w 15388"/>
                <a:gd name="T119" fmla="*/ 679 h 1226"/>
                <a:gd name="T120" fmla="*/ 14304 w 15388"/>
                <a:gd name="T121" fmla="*/ 957 h 1226"/>
                <a:gd name="T122" fmla="*/ 13970 w 15388"/>
                <a:gd name="T123" fmla="*/ 330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88" h="1226">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17" name="Group 16">
            <a:extLst>
              <a:ext uri="{C183D7F6-B498-43B3-948B-1728B52AA6E4}">
                <adec:decorative xmlns:adec="http://schemas.microsoft.com/office/drawing/2017/decorative" val="1"/>
              </a:ext>
            </a:extLst>
          </p:cNvPr>
          <p:cNvGrpSpPr/>
          <p:nvPr userDrawn="1"/>
        </p:nvGrpSpPr>
        <p:grpSpPr>
          <a:xfrm>
            <a:off x="0" y="6669360"/>
            <a:ext cx="12192000" cy="188639"/>
            <a:chOff x="2207568" y="692696"/>
            <a:chExt cx="2304256" cy="576064"/>
          </a:xfrm>
        </p:grpSpPr>
        <p:sp>
          <p:nvSpPr>
            <p:cNvPr id="18" name="Rectangle 17"/>
            <p:cNvSpPr/>
            <p:nvPr userDrawn="1"/>
          </p:nvSpPr>
          <p:spPr>
            <a:xfrm>
              <a:off x="2783632" y="692696"/>
              <a:ext cx="576064"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9" name="Rectangle 18"/>
            <p:cNvSpPr/>
            <p:nvPr userDrawn="1"/>
          </p:nvSpPr>
          <p:spPr>
            <a:xfrm>
              <a:off x="3359696" y="692696"/>
              <a:ext cx="576064" cy="5760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3" name="Rectangle 22"/>
            <p:cNvSpPr/>
            <p:nvPr userDrawn="1"/>
          </p:nvSpPr>
          <p:spPr>
            <a:xfrm>
              <a:off x="3935760" y="692696"/>
              <a:ext cx="576064" cy="5760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4" name="Rectangle 23"/>
            <p:cNvSpPr/>
            <p:nvPr userDrawn="1"/>
          </p:nvSpPr>
          <p:spPr>
            <a:xfrm>
              <a:off x="2207568" y="692696"/>
              <a:ext cx="576064" cy="5760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grpSp>
      <p:sp>
        <p:nvSpPr>
          <p:cNvPr id="25" name="Title 1">
            <a:extLst>
              <a:ext uri="{FF2B5EF4-FFF2-40B4-BE49-F238E27FC236}">
                <a16:creationId xmlns:a16="http://schemas.microsoft.com/office/drawing/2014/main" id="{95A08C59-4BC5-4041-B47F-FB7DDB3CCC22}"/>
              </a:ext>
            </a:extLst>
          </p:cNvPr>
          <p:cNvSpPr>
            <a:spLocks noGrp="1"/>
          </p:cNvSpPr>
          <p:nvPr>
            <p:ph type="ctrTitle"/>
          </p:nvPr>
        </p:nvSpPr>
        <p:spPr>
          <a:xfrm>
            <a:off x="479425" y="2636912"/>
            <a:ext cx="11233150" cy="2016224"/>
          </a:xfrm>
        </p:spPr>
        <p:txBody>
          <a:bodyPr anchor="ctr" anchorCtr="0"/>
          <a:lstStyle>
            <a:lvl1pPr algn="ctr">
              <a:defRPr sz="4000">
                <a:solidFill>
                  <a:schemeClr val="tx2"/>
                </a:solidFill>
              </a:defRPr>
            </a:lvl1pPr>
          </a:lstStyle>
          <a:p>
            <a:r>
              <a:rPr lang="en-US"/>
              <a:t>Click to edit Master title style</a:t>
            </a:r>
            <a:endParaRPr lang="fi-FI" dirty="0"/>
          </a:p>
        </p:txBody>
      </p:sp>
      <p:sp>
        <p:nvSpPr>
          <p:cNvPr id="26"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479425" y="4941168"/>
            <a:ext cx="11233150" cy="576064"/>
          </a:xfrm>
        </p:spPr>
        <p:txBody>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spTree>
    <p:extLst>
      <p:ext uri="{BB962C8B-B14F-4D97-AF65-F5344CB8AC3E}">
        <p14:creationId xmlns:p14="http://schemas.microsoft.com/office/powerpoint/2010/main" val="5395522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AF2FDC54-5C30-467B-8B3E-4C4988292949}"/>
              </a:ext>
            </a:extLst>
          </p:cNvPr>
          <p:cNvSpPr>
            <a:spLocks noGrp="1"/>
          </p:cNvSpPr>
          <p:nvPr>
            <p:ph idx="1"/>
          </p:nvPr>
        </p:nvSpPr>
        <p:spPr>
          <a:xfrm>
            <a:off x="479425" y="1773239"/>
            <a:ext cx="11229363"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p>
            <a:fld id="{1E0D9521-BE67-4899-9D66-A6004EC8346E}" type="datetime1">
              <a:rPr lang="fi-FI" smtClean="0"/>
              <a:t>2.5.2023</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p>
            <a:fld id="{9E548902-A2E1-4711-A467-290FB9FE5D63}" type="slidenum">
              <a:rPr lang="fi-FI" smtClean="0"/>
              <a:t>‹#›</a:t>
            </a:fld>
            <a:endParaRPr lang="fi-FI"/>
          </a:p>
        </p:txBody>
      </p:sp>
    </p:spTree>
    <p:extLst>
      <p:ext uri="{BB962C8B-B14F-4D97-AF65-F5344CB8AC3E}">
        <p14:creationId xmlns:p14="http://schemas.microsoft.com/office/powerpoint/2010/main" val="7434763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ext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p:txBody>
          <a:bodyPr/>
          <a:lstStyle/>
          <a:p>
            <a:r>
              <a:rPr lang="en-US"/>
              <a:t>Click to edit Master title style</a:t>
            </a:r>
            <a:endParaRPr lang="fi-FI"/>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p>
            <a:fld id="{A0E5F2A8-0E19-4A6C-8620-E482DF92A49E}" type="datetime1">
              <a:rPr lang="fi-FI" smtClean="0"/>
              <a:t>2.5.2023</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8" name="Text Placeholder 7"/>
          <p:cNvSpPr>
            <a:spLocks noGrp="1"/>
          </p:cNvSpPr>
          <p:nvPr>
            <p:ph type="body" sz="quarter" idx="13"/>
          </p:nvPr>
        </p:nvSpPr>
        <p:spPr>
          <a:xfrm>
            <a:off x="1055440" y="1773238"/>
            <a:ext cx="10657135"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2143770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
    <p:bg>
      <p:bgPr>
        <a:solidFill>
          <a:schemeClr val="accent2"/>
        </a:solidFill>
        <a:effectLst/>
      </p:bgPr>
    </p:bg>
    <p:spTree>
      <p:nvGrpSpPr>
        <p:cNvPr id="1" name=""/>
        <p:cNvGrpSpPr/>
        <p:nvPr/>
      </p:nvGrpSpPr>
      <p:grpSpPr>
        <a:xfrm>
          <a:off x="0" y="0"/>
          <a:ext cx="0" cy="0"/>
          <a:chOff x="0" y="0"/>
          <a:chExt cx="0" cy="0"/>
        </a:xfrm>
      </p:grpSpPr>
      <p:sp>
        <p:nvSpPr>
          <p:cNvPr id="10" name="Rectangle 9">
            <a:extLst>
              <a:ext uri="{C183D7F6-B498-43B3-948B-1728B52AA6E4}">
                <adec:decorative xmlns:adec="http://schemas.microsoft.com/office/drawing/2017/decorative" val="1"/>
              </a:ext>
            </a:extLst>
          </p:cNvPr>
          <p:cNvSpPr/>
          <p:nvPr userDrawn="1"/>
        </p:nvSpPr>
        <p:spPr>
          <a:xfrm>
            <a:off x="0" y="-2"/>
            <a:ext cx="7032104" cy="6858002"/>
          </a:xfrm>
          <a:custGeom>
            <a:avLst/>
            <a:gdLst/>
            <a:ahLst/>
            <a:cxnLst/>
            <a:rect l="l" t="t" r="r" b="b"/>
            <a:pathLst>
              <a:path w="7032104" h="6858002">
                <a:moveTo>
                  <a:pt x="5159896" y="0"/>
                </a:moveTo>
                <a:lnTo>
                  <a:pt x="7032104" y="0"/>
                </a:lnTo>
                <a:lnTo>
                  <a:pt x="5159896" y="6858001"/>
                </a:lnTo>
                <a:lnTo>
                  <a:pt x="5159896" y="6858002"/>
                </a:lnTo>
                <a:lnTo>
                  <a:pt x="0" y="6858002"/>
                </a:lnTo>
                <a:lnTo>
                  <a:pt x="0" y="2"/>
                </a:lnTo>
                <a:lnTo>
                  <a:pt x="5159896" y="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4" name="Date Placeholder 3">
            <a:extLst>
              <a:ext uri="{FF2B5EF4-FFF2-40B4-BE49-F238E27FC236}">
                <a16:creationId xmlns:a16="http://schemas.microsoft.com/office/drawing/2014/main" id="{F0C86691-418B-4EA7-8F64-B2E73D27B2FF}"/>
              </a:ext>
            </a:extLst>
          </p:cNvPr>
          <p:cNvSpPr>
            <a:spLocks noGrp="1"/>
          </p:cNvSpPr>
          <p:nvPr>
            <p:ph type="dt" sz="half" idx="10"/>
          </p:nvPr>
        </p:nvSpPr>
        <p:spPr/>
        <p:txBody>
          <a:bodyPr/>
          <a:lstStyle>
            <a:lvl1pPr>
              <a:defRPr>
                <a:solidFill>
                  <a:schemeClr val="bg1"/>
                </a:solidFill>
              </a:defRPr>
            </a:lvl1pPr>
          </a:lstStyle>
          <a:p>
            <a:fld id="{0B5DB4A7-9188-4095-84E1-E1DCB0ECE150}" type="datetime1">
              <a:rPr lang="fi-FI" smtClean="0"/>
              <a:t>2.5.2023</a:t>
            </a:fld>
            <a:endParaRPr lang="fi-FI"/>
          </a:p>
        </p:txBody>
      </p:sp>
      <p:sp>
        <p:nvSpPr>
          <p:cNvPr id="5" name="Footer Placeholder 4">
            <a:extLst>
              <a:ext uri="{FF2B5EF4-FFF2-40B4-BE49-F238E27FC236}">
                <a16:creationId xmlns:a16="http://schemas.microsoft.com/office/drawing/2014/main" id="{8D61999E-8363-4244-89A9-C47CF0DA7A55}"/>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6" name="Slide Number Placeholder 5">
            <a:extLst>
              <a:ext uri="{FF2B5EF4-FFF2-40B4-BE49-F238E27FC236}">
                <a16:creationId xmlns:a16="http://schemas.microsoft.com/office/drawing/2014/main" id="{3388E024-59BD-4906-B4AB-C5C287035F82}"/>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
        <p:nvSpPr>
          <p:cNvPr id="8" name="Title 1">
            <a:extLst>
              <a:ext uri="{FF2B5EF4-FFF2-40B4-BE49-F238E27FC236}">
                <a16:creationId xmlns:a16="http://schemas.microsoft.com/office/drawing/2014/main" id="{95A08C59-4BC5-4041-B47F-FB7DDB3CCC22}"/>
              </a:ext>
            </a:extLst>
          </p:cNvPr>
          <p:cNvSpPr>
            <a:spLocks noGrp="1"/>
          </p:cNvSpPr>
          <p:nvPr>
            <p:ph type="ctrTitle"/>
          </p:nvPr>
        </p:nvSpPr>
        <p:spPr>
          <a:xfrm>
            <a:off x="839787" y="2132856"/>
            <a:ext cx="4319587" cy="2015802"/>
          </a:xfrm>
        </p:spPr>
        <p:txBody>
          <a:bodyPr anchor="t" anchorCtr="0"/>
          <a:lstStyle>
            <a:lvl1pPr algn="l">
              <a:defRPr sz="4000">
                <a:solidFill>
                  <a:schemeClr val="bg1"/>
                </a:solidFill>
              </a:defRPr>
            </a:lvl1pPr>
          </a:lstStyle>
          <a:p>
            <a:r>
              <a:rPr lang="en-US"/>
              <a:t>Click to edit Master title style</a:t>
            </a:r>
            <a:endParaRPr lang="fi-FI" dirty="0"/>
          </a:p>
        </p:txBody>
      </p:sp>
      <p:sp>
        <p:nvSpPr>
          <p:cNvPr id="9"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839787" y="4436690"/>
            <a:ext cx="4319587" cy="576064"/>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grpSp>
        <p:nvGrpSpPr>
          <p:cNvPr id="19" name="Group 18">
            <a:extLst>
              <a:ext uri="{C183D7F6-B498-43B3-948B-1728B52AA6E4}">
                <adec:decorative xmlns:adec="http://schemas.microsoft.com/office/drawing/2017/decorative" val="1"/>
              </a:ext>
            </a:extLst>
          </p:cNvPr>
          <p:cNvGrpSpPr>
            <a:grpSpLocks noChangeAspect="1"/>
          </p:cNvGrpSpPr>
          <p:nvPr userDrawn="1"/>
        </p:nvGrpSpPr>
        <p:grpSpPr>
          <a:xfrm>
            <a:off x="628604" y="476672"/>
            <a:ext cx="1538760" cy="612000"/>
            <a:chOff x="911225" y="260350"/>
            <a:chExt cx="4183063" cy="1663700"/>
          </a:xfrm>
          <a:solidFill>
            <a:schemeClr val="bg1"/>
          </a:solidFill>
        </p:grpSpPr>
        <p:sp>
          <p:nvSpPr>
            <p:cNvPr id="20" name="Freeform 6"/>
            <p:cNvSpPr>
              <a:spLocks noEditPoints="1"/>
            </p:cNvSpPr>
            <p:nvPr userDrawn="1"/>
          </p:nvSpPr>
          <p:spPr bwMode="auto">
            <a:xfrm>
              <a:off x="911225" y="260350"/>
              <a:ext cx="733425" cy="1663700"/>
            </a:xfrm>
            <a:custGeom>
              <a:avLst/>
              <a:gdLst>
                <a:gd name="T0" fmla="*/ 1787 w 2771"/>
                <a:gd name="T1" fmla="*/ 532 h 6290"/>
                <a:gd name="T2" fmla="*/ 1814 w 2771"/>
                <a:gd name="T3" fmla="*/ 780 h 6290"/>
                <a:gd name="T4" fmla="*/ 1740 w 2771"/>
                <a:gd name="T5" fmla="*/ 1008 h 6290"/>
                <a:gd name="T6" fmla="*/ 1309 w 2771"/>
                <a:gd name="T7" fmla="*/ 1564 h 6290"/>
                <a:gd name="T8" fmla="*/ 966 w 2771"/>
                <a:gd name="T9" fmla="*/ 1982 h 6290"/>
                <a:gd name="T10" fmla="*/ 901 w 2771"/>
                <a:gd name="T11" fmla="*/ 2194 h 6290"/>
                <a:gd name="T12" fmla="*/ 750 w 2771"/>
                <a:gd name="T13" fmla="*/ 2538 h 6290"/>
                <a:gd name="T14" fmla="*/ 666 w 2771"/>
                <a:gd name="T15" fmla="*/ 2233 h 6290"/>
                <a:gd name="T16" fmla="*/ 660 w 2771"/>
                <a:gd name="T17" fmla="*/ 1957 h 6290"/>
                <a:gd name="T18" fmla="*/ 743 w 2771"/>
                <a:gd name="T19" fmla="*/ 1724 h 6290"/>
                <a:gd name="T20" fmla="*/ 1028 w 2771"/>
                <a:gd name="T21" fmla="*/ 1345 h 6290"/>
                <a:gd name="T22" fmla="*/ 1541 w 2771"/>
                <a:gd name="T23" fmla="*/ 699 h 6290"/>
                <a:gd name="T24" fmla="*/ 1567 w 2771"/>
                <a:gd name="T25" fmla="*/ 550 h 6290"/>
                <a:gd name="T26" fmla="*/ 1577 w 2771"/>
                <a:gd name="T27" fmla="*/ 363 h 6290"/>
                <a:gd name="T28" fmla="*/ 1002 w 2771"/>
                <a:gd name="T29" fmla="*/ 2416 h 6290"/>
                <a:gd name="T30" fmla="*/ 1015 w 2771"/>
                <a:gd name="T31" fmla="*/ 2158 h 6290"/>
                <a:gd name="T32" fmla="*/ 1169 w 2771"/>
                <a:gd name="T33" fmla="*/ 1909 h 6290"/>
                <a:gd name="T34" fmla="*/ 1700 w 2771"/>
                <a:gd name="T35" fmla="*/ 1369 h 6290"/>
                <a:gd name="T36" fmla="*/ 1899 w 2771"/>
                <a:gd name="T37" fmla="*/ 1094 h 6290"/>
                <a:gd name="T38" fmla="*/ 1910 w 2771"/>
                <a:gd name="T39" fmla="*/ 945 h 6290"/>
                <a:gd name="T40" fmla="*/ 2075 w 2771"/>
                <a:gd name="T41" fmla="*/ 826 h 6290"/>
                <a:gd name="T42" fmla="*/ 2173 w 2771"/>
                <a:gd name="T43" fmla="*/ 1072 h 6290"/>
                <a:gd name="T44" fmla="*/ 2153 w 2771"/>
                <a:gd name="T45" fmla="*/ 1312 h 6290"/>
                <a:gd name="T46" fmla="*/ 1994 w 2771"/>
                <a:gd name="T47" fmla="*/ 1534 h 6290"/>
                <a:gd name="T48" fmla="*/ 1376 w 2771"/>
                <a:gd name="T49" fmla="*/ 2199 h 6290"/>
                <a:gd name="T50" fmla="*/ 1326 w 2771"/>
                <a:gd name="T51" fmla="*/ 2332 h 6290"/>
                <a:gd name="T52" fmla="*/ 1358 w 2771"/>
                <a:gd name="T53" fmla="*/ 2556 h 6290"/>
                <a:gd name="T54" fmla="*/ 1478 w 2771"/>
                <a:gd name="T55" fmla="*/ 2602 h 6290"/>
                <a:gd name="T56" fmla="*/ 1443 w 2771"/>
                <a:gd name="T57" fmla="*/ 2353 h 6290"/>
                <a:gd name="T58" fmla="*/ 1530 w 2771"/>
                <a:gd name="T59" fmla="*/ 2193 h 6290"/>
                <a:gd name="T60" fmla="*/ 1991 w 2771"/>
                <a:gd name="T61" fmla="*/ 1814 h 6290"/>
                <a:gd name="T62" fmla="*/ 2095 w 2771"/>
                <a:gd name="T63" fmla="*/ 1648 h 6290"/>
                <a:gd name="T64" fmla="*/ 2243 w 2771"/>
                <a:gd name="T65" fmla="*/ 1479 h 6290"/>
                <a:gd name="T66" fmla="*/ 2321 w 2771"/>
                <a:gd name="T67" fmla="*/ 1719 h 6290"/>
                <a:gd name="T68" fmla="*/ 2270 w 2771"/>
                <a:gd name="T69" fmla="*/ 1936 h 6290"/>
                <a:gd name="T70" fmla="*/ 1856 w 2771"/>
                <a:gd name="T71" fmla="*/ 2322 h 6290"/>
                <a:gd name="T72" fmla="*/ 1745 w 2771"/>
                <a:gd name="T73" fmla="*/ 2466 h 6290"/>
                <a:gd name="T74" fmla="*/ 547 w 2771"/>
                <a:gd name="T75" fmla="*/ 1978 h 6290"/>
                <a:gd name="T76" fmla="*/ 456 w 2771"/>
                <a:gd name="T77" fmla="*/ 1712 h 6290"/>
                <a:gd name="T78" fmla="*/ 498 w 2771"/>
                <a:gd name="T79" fmla="*/ 1378 h 6290"/>
                <a:gd name="T80" fmla="*/ 779 w 2771"/>
                <a:gd name="T81" fmla="*/ 918 h 6290"/>
                <a:gd name="T82" fmla="*/ 1171 w 2771"/>
                <a:gd name="T83" fmla="*/ 333 h 6290"/>
                <a:gd name="T84" fmla="*/ 1177 w 2771"/>
                <a:gd name="T85" fmla="*/ 183 h 6290"/>
                <a:gd name="T86" fmla="*/ 1355 w 2771"/>
                <a:gd name="T87" fmla="*/ 80 h 6290"/>
                <a:gd name="T88" fmla="*/ 1434 w 2771"/>
                <a:gd name="T89" fmla="*/ 307 h 6290"/>
                <a:gd name="T90" fmla="*/ 1403 w 2771"/>
                <a:gd name="T91" fmla="*/ 540 h 6290"/>
                <a:gd name="T92" fmla="*/ 1163 w 2771"/>
                <a:gd name="T93" fmla="*/ 928 h 6290"/>
                <a:gd name="T94" fmla="*/ 696 w 2771"/>
                <a:gd name="T95" fmla="*/ 1569 h 6290"/>
                <a:gd name="T96" fmla="*/ 584 w 2771"/>
                <a:gd name="T97" fmla="*/ 1843 h 6290"/>
                <a:gd name="T98" fmla="*/ 1145 w 2771"/>
                <a:gd name="T99" fmla="*/ 5026 h 6290"/>
                <a:gd name="T100" fmla="*/ 1386 w 2771"/>
                <a:gd name="T101" fmla="*/ 3807 h 6290"/>
                <a:gd name="T102" fmla="*/ 1626 w 2771"/>
                <a:gd name="T103" fmla="*/ 5026 h 6290"/>
                <a:gd name="T104" fmla="*/ 1128 w 2771"/>
                <a:gd name="T105" fmla="*/ 3626 h 6290"/>
                <a:gd name="T106" fmla="*/ 762 w 2771"/>
                <a:gd name="T107" fmla="*/ 3520 h 6290"/>
                <a:gd name="T108" fmla="*/ 385 w 2771"/>
                <a:gd name="T109" fmla="*/ 3298 h 6290"/>
                <a:gd name="T110" fmla="*/ 68 w 2771"/>
                <a:gd name="T111" fmla="*/ 2980 h 6290"/>
                <a:gd name="T112" fmla="*/ 2707 w 2771"/>
                <a:gd name="T113" fmla="*/ 2978 h 6290"/>
                <a:gd name="T114" fmla="*/ 2468 w 2771"/>
                <a:gd name="T115" fmla="*/ 3244 h 6290"/>
                <a:gd name="T116" fmla="*/ 2090 w 2771"/>
                <a:gd name="T117" fmla="*/ 3494 h 6290"/>
                <a:gd name="T118" fmla="*/ 1676 w 2771"/>
                <a:gd name="T119" fmla="*/ 3624 h 6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1" h="629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1" name="Freeform 7"/>
            <p:cNvSpPr>
              <a:spLocks noEditPoints="1"/>
            </p:cNvSpPr>
            <p:nvPr userDrawn="1"/>
          </p:nvSpPr>
          <p:spPr bwMode="auto">
            <a:xfrm>
              <a:off x="1522413" y="1209675"/>
              <a:ext cx="3157538" cy="279400"/>
            </a:xfrm>
            <a:custGeom>
              <a:avLst/>
              <a:gdLst>
                <a:gd name="T0" fmla="*/ 11712 w 11936"/>
                <a:gd name="T1" fmla="*/ 812 h 1056"/>
                <a:gd name="T2" fmla="*/ 11676 w 11936"/>
                <a:gd name="T3" fmla="*/ 224 h 1056"/>
                <a:gd name="T4" fmla="*/ 11210 w 11936"/>
                <a:gd name="T5" fmla="*/ 450 h 1056"/>
                <a:gd name="T6" fmla="*/ 11830 w 11936"/>
                <a:gd name="T7" fmla="*/ 246 h 1056"/>
                <a:gd name="T8" fmla="*/ 11631 w 11936"/>
                <a:gd name="T9" fmla="*/ 879 h 1056"/>
                <a:gd name="T10" fmla="*/ 264 w 11936"/>
                <a:gd name="T11" fmla="*/ 213 h 1056"/>
                <a:gd name="T12" fmla="*/ 4 w 11936"/>
                <a:gd name="T13" fmla="*/ 1053 h 1056"/>
                <a:gd name="T14" fmla="*/ 33 w 11936"/>
                <a:gd name="T15" fmla="*/ 208 h 1056"/>
                <a:gd name="T16" fmla="*/ 742 w 11936"/>
                <a:gd name="T17" fmla="*/ 813 h 1056"/>
                <a:gd name="T18" fmla="*/ 452 w 11936"/>
                <a:gd name="T19" fmla="*/ 273 h 1056"/>
                <a:gd name="T20" fmla="*/ 1066 w 11936"/>
                <a:gd name="T21" fmla="*/ 218 h 1056"/>
                <a:gd name="T22" fmla="*/ 1492 w 11936"/>
                <a:gd name="T23" fmla="*/ 178 h 1056"/>
                <a:gd name="T24" fmla="*/ 1786 w 11936"/>
                <a:gd name="T25" fmla="*/ 832 h 1056"/>
                <a:gd name="T26" fmla="*/ 2358 w 11936"/>
                <a:gd name="T27" fmla="*/ 868 h 1056"/>
                <a:gd name="T28" fmla="*/ 1887 w 11936"/>
                <a:gd name="T29" fmla="*/ 1 h 1056"/>
                <a:gd name="T30" fmla="*/ 2051 w 11936"/>
                <a:gd name="T31" fmla="*/ 30 h 1056"/>
                <a:gd name="T32" fmla="*/ 2049 w 11936"/>
                <a:gd name="T33" fmla="*/ 61 h 1056"/>
                <a:gd name="T34" fmla="*/ 2766 w 11936"/>
                <a:gd name="T35" fmla="*/ 780 h 1056"/>
                <a:gd name="T36" fmla="*/ 2407 w 11936"/>
                <a:gd name="T37" fmla="*/ 434 h 1056"/>
                <a:gd name="T38" fmla="*/ 2833 w 11936"/>
                <a:gd name="T39" fmla="*/ 236 h 1056"/>
                <a:gd name="T40" fmla="*/ 2488 w 11936"/>
                <a:gd name="T41" fmla="*/ 315 h 1056"/>
                <a:gd name="T42" fmla="*/ 2880 w 11936"/>
                <a:gd name="T43" fmla="*/ 615 h 1056"/>
                <a:gd name="T44" fmla="*/ 3550 w 11936"/>
                <a:gd name="T45" fmla="*/ 865 h 1056"/>
                <a:gd name="T46" fmla="*/ 3019 w 11936"/>
                <a:gd name="T47" fmla="*/ 294 h 1056"/>
                <a:gd name="T48" fmla="*/ 3419 w 11936"/>
                <a:gd name="T49" fmla="*/ 206 h 1056"/>
                <a:gd name="T50" fmla="*/ 4265 w 11936"/>
                <a:gd name="T51" fmla="*/ 198 h 1056"/>
                <a:gd name="T52" fmla="*/ 3869 w 11936"/>
                <a:gd name="T53" fmla="*/ 834 h 1056"/>
                <a:gd name="T54" fmla="*/ 3763 w 11936"/>
                <a:gd name="T55" fmla="*/ 180 h 1056"/>
                <a:gd name="T56" fmla="*/ 4346 w 11936"/>
                <a:gd name="T57" fmla="*/ 846 h 1056"/>
                <a:gd name="T58" fmla="*/ 4502 w 11936"/>
                <a:gd name="T59" fmla="*/ 232 h 1056"/>
                <a:gd name="T60" fmla="*/ 4982 w 11936"/>
                <a:gd name="T61" fmla="*/ 805 h 1056"/>
                <a:gd name="T62" fmla="*/ 5396 w 11936"/>
                <a:gd name="T63" fmla="*/ 637 h 1056"/>
                <a:gd name="T64" fmla="*/ 5215 w 11936"/>
                <a:gd name="T65" fmla="*/ 84 h 1056"/>
                <a:gd name="T66" fmla="*/ 5430 w 11936"/>
                <a:gd name="T67" fmla="*/ 48 h 1056"/>
                <a:gd name="T68" fmla="*/ 5911 w 11936"/>
                <a:gd name="T69" fmla="*/ 838 h 1056"/>
                <a:gd name="T70" fmla="*/ 6329 w 11936"/>
                <a:gd name="T71" fmla="*/ 768 h 1056"/>
                <a:gd name="T72" fmla="*/ 6288 w 11936"/>
                <a:gd name="T73" fmla="*/ 871 h 1056"/>
                <a:gd name="T74" fmla="*/ 7142 w 11936"/>
                <a:gd name="T75" fmla="*/ 828 h 1056"/>
                <a:gd name="T76" fmla="*/ 6811 w 11936"/>
                <a:gd name="T77" fmla="*/ 247 h 1056"/>
                <a:gd name="T78" fmla="*/ 7926 w 11936"/>
                <a:gd name="T79" fmla="*/ 763 h 1056"/>
                <a:gd name="T80" fmla="*/ 7417 w 11936"/>
                <a:gd name="T81" fmla="*/ 208 h 1056"/>
                <a:gd name="T82" fmla="*/ 8118 w 11936"/>
                <a:gd name="T83" fmla="*/ 236 h 1056"/>
                <a:gd name="T84" fmla="*/ 8245 w 11936"/>
                <a:gd name="T85" fmla="*/ 831 h 1056"/>
                <a:gd name="T86" fmla="*/ 8676 w 11936"/>
                <a:gd name="T87" fmla="*/ 163 h 1056"/>
                <a:gd name="T88" fmla="*/ 9065 w 11936"/>
                <a:gd name="T89" fmla="*/ 646 h 1056"/>
                <a:gd name="T90" fmla="*/ 8413 w 11936"/>
                <a:gd name="T91" fmla="*/ 734 h 1056"/>
                <a:gd name="T92" fmla="*/ 8682 w 11936"/>
                <a:gd name="T93" fmla="*/ 838 h 1056"/>
                <a:gd name="T94" fmla="*/ 8960 w 11936"/>
                <a:gd name="T95" fmla="*/ 361 h 1056"/>
                <a:gd name="T96" fmla="*/ 8480 w 11936"/>
                <a:gd name="T97" fmla="*/ 366 h 1056"/>
                <a:gd name="T98" fmla="*/ 9231 w 11936"/>
                <a:gd name="T99" fmla="*/ 812 h 1056"/>
                <a:gd name="T100" fmla="*/ 9666 w 11936"/>
                <a:gd name="T101" fmla="*/ 242 h 1056"/>
                <a:gd name="T102" fmla="*/ 9385 w 11936"/>
                <a:gd name="T103" fmla="*/ 501 h 1056"/>
                <a:gd name="T104" fmla="*/ 9467 w 11936"/>
                <a:gd name="T105" fmla="*/ 223 h 1056"/>
                <a:gd name="T106" fmla="*/ 10030 w 11936"/>
                <a:gd name="T107" fmla="*/ 208 h 1056"/>
                <a:gd name="T108" fmla="*/ 10087 w 11936"/>
                <a:gd name="T109" fmla="*/ 799 h 1056"/>
                <a:gd name="T110" fmla="*/ 10462 w 11936"/>
                <a:gd name="T111" fmla="*/ 739 h 1056"/>
                <a:gd name="T112" fmla="*/ 10075 w 11936"/>
                <a:gd name="T113" fmla="*/ 382 h 1056"/>
                <a:gd name="T114" fmla="*/ 10467 w 11936"/>
                <a:gd name="T115" fmla="*/ 339 h 1056"/>
                <a:gd name="T116" fmla="*/ 10161 w 11936"/>
                <a:gd name="T117" fmla="*/ 374 h 1056"/>
                <a:gd name="T118" fmla="*/ 10549 w 11936"/>
                <a:gd name="T119" fmla="*/ 687 h 1056"/>
                <a:gd name="T120" fmla="*/ 10924 w 11936"/>
                <a:gd name="T121" fmla="*/ 780 h 1056"/>
                <a:gd name="T122" fmla="*/ 10641 w 11936"/>
                <a:gd name="T123" fmla="*/ 23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36" h="105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2" name="Freeform 8"/>
            <p:cNvSpPr>
              <a:spLocks noEditPoints="1"/>
            </p:cNvSpPr>
            <p:nvPr userDrawn="1"/>
          </p:nvSpPr>
          <p:spPr bwMode="auto">
            <a:xfrm>
              <a:off x="1525588" y="1557338"/>
              <a:ext cx="3568700" cy="279400"/>
            </a:xfrm>
            <a:custGeom>
              <a:avLst/>
              <a:gdLst>
                <a:gd name="T0" fmla="*/ 13182 w 13488"/>
                <a:gd name="T1" fmla="*/ 71 h 1056"/>
                <a:gd name="T2" fmla="*/ 13007 w 13488"/>
                <a:gd name="T3" fmla="*/ 96 h 1056"/>
                <a:gd name="T4" fmla="*/ 12786 w 13488"/>
                <a:gd name="T5" fmla="*/ 835 h 1056"/>
                <a:gd name="T6" fmla="*/ 13308 w 13488"/>
                <a:gd name="T7" fmla="*/ 797 h 1056"/>
                <a:gd name="T8" fmla="*/ 323 w 13488"/>
                <a:gd name="T9" fmla="*/ 820 h 1056"/>
                <a:gd name="T10" fmla="*/ 511 w 13488"/>
                <a:gd name="T11" fmla="*/ 210 h 1056"/>
                <a:gd name="T12" fmla="*/ 501 w 13488"/>
                <a:gd name="T13" fmla="*/ 869 h 1056"/>
                <a:gd name="T14" fmla="*/ 92 w 13488"/>
                <a:gd name="T15" fmla="*/ 232 h 1056"/>
                <a:gd name="T16" fmla="*/ 869 w 13488"/>
                <a:gd name="T17" fmla="*/ 799 h 1056"/>
                <a:gd name="T18" fmla="*/ 1571 w 13488"/>
                <a:gd name="T19" fmla="*/ 179 h 1056"/>
                <a:gd name="T20" fmla="*/ 1688 w 13488"/>
                <a:gd name="T21" fmla="*/ 220 h 1056"/>
                <a:gd name="T22" fmla="*/ 1900 w 13488"/>
                <a:gd name="T23" fmla="*/ 869 h 1056"/>
                <a:gd name="T24" fmla="*/ 2122 w 13488"/>
                <a:gd name="T25" fmla="*/ 283 h 1056"/>
                <a:gd name="T26" fmla="*/ 2853 w 13488"/>
                <a:gd name="T27" fmla="*/ 542 h 1056"/>
                <a:gd name="T28" fmla="*/ 2757 w 13488"/>
                <a:gd name="T29" fmla="*/ 779 h 1056"/>
                <a:gd name="T30" fmla="*/ 3115 w 13488"/>
                <a:gd name="T31" fmla="*/ 238 h 1056"/>
                <a:gd name="T32" fmla="*/ 2898 w 13488"/>
                <a:gd name="T33" fmla="*/ 540 h 1056"/>
                <a:gd name="T34" fmla="*/ 3687 w 13488"/>
                <a:gd name="T35" fmla="*/ 439 h 1056"/>
                <a:gd name="T36" fmla="*/ 3488 w 13488"/>
                <a:gd name="T37" fmla="*/ 832 h 1056"/>
                <a:gd name="T38" fmla="*/ 3273 w 13488"/>
                <a:gd name="T39" fmla="*/ 179 h 1056"/>
                <a:gd name="T40" fmla="*/ 3681 w 13488"/>
                <a:gd name="T41" fmla="*/ 504 h 1056"/>
                <a:gd name="T42" fmla="*/ 4305 w 13488"/>
                <a:gd name="T43" fmla="*/ 767 h 1056"/>
                <a:gd name="T44" fmla="*/ 3931 w 13488"/>
                <a:gd name="T45" fmla="*/ 384 h 1056"/>
                <a:gd name="T46" fmla="*/ 4313 w 13488"/>
                <a:gd name="T47" fmla="*/ 270 h 1056"/>
                <a:gd name="T48" fmla="*/ 4047 w 13488"/>
                <a:gd name="T49" fmla="*/ 428 h 1056"/>
                <a:gd name="T50" fmla="*/ 4323 w 13488"/>
                <a:gd name="T51" fmla="*/ 818 h 1056"/>
                <a:gd name="T52" fmla="*/ 4531 w 13488"/>
                <a:gd name="T53" fmla="*/ 220 h 1056"/>
                <a:gd name="T54" fmla="*/ 4742 w 13488"/>
                <a:gd name="T55" fmla="*/ 869 h 1056"/>
                <a:gd name="T56" fmla="*/ 5019 w 13488"/>
                <a:gd name="T57" fmla="*/ 754 h 1056"/>
                <a:gd name="T58" fmla="*/ 5265 w 13488"/>
                <a:gd name="T59" fmla="*/ 230 h 1056"/>
                <a:gd name="T60" fmla="*/ 5801 w 13488"/>
                <a:gd name="T61" fmla="*/ 835 h 1056"/>
                <a:gd name="T62" fmla="*/ 5379 w 13488"/>
                <a:gd name="T63" fmla="*/ 227 h 1056"/>
                <a:gd name="T64" fmla="*/ 6658 w 13488"/>
                <a:gd name="T65" fmla="*/ 162 h 1056"/>
                <a:gd name="T66" fmla="*/ 6954 w 13488"/>
                <a:gd name="T67" fmla="*/ 744 h 1056"/>
                <a:gd name="T68" fmla="*/ 6310 w 13488"/>
                <a:gd name="T69" fmla="*/ 604 h 1056"/>
                <a:gd name="T70" fmla="*/ 6812 w 13488"/>
                <a:gd name="T71" fmla="*/ 812 h 1056"/>
                <a:gd name="T72" fmla="*/ 6723 w 13488"/>
                <a:gd name="T73" fmla="*/ 209 h 1056"/>
                <a:gd name="T74" fmla="*/ 7545 w 13488"/>
                <a:gd name="T75" fmla="*/ 282 h 1056"/>
                <a:gd name="T76" fmla="*/ 7538 w 13488"/>
                <a:gd name="T77" fmla="*/ 518 h 1056"/>
                <a:gd name="T78" fmla="*/ 7085 w 13488"/>
                <a:gd name="T79" fmla="*/ 839 h 1056"/>
                <a:gd name="T80" fmla="*/ 8097 w 13488"/>
                <a:gd name="T81" fmla="*/ 218 h 1056"/>
                <a:gd name="T82" fmla="*/ 7875 w 13488"/>
                <a:gd name="T83" fmla="*/ 980 h 1056"/>
                <a:gd name="T84" fmla="*/ 8172 w 13488"/>
                <a:gd name="T85" fmla="*/ 210 h 1056"/>
                <a:gd name="T86" fmla="*/ 8681 w 13488"/>
                <a:gd name="T87" fmla="*/ 839 h 1056"/>
                <a:gd name="T88" fmla="*/ 8201 w 13488"/>
                <a:gd name="T89" fmla="*/ 197 h 1056"/>
                <a:gd name="T90" fmla="*/ 9048 w 13488"/>
                <a:gd name="T91" fmla="*/ 218 h 1056"/>
                <a:gd name="T92" fmla="*/ 9270 w 13488"/>
                <a:gd name="T93" fmla="*/ 778 h 1056"/>
                <a:gd name="T94" fmla="*/ 9825 w 13488"/>
                <a:gd name="T95" fmla="*/ 172 h 1056"/>
                <a:gd name="T96" fmla="*/ 9690 w 13488"/>
                <a:gd name="T97" fmla="*/ 600 h 1056"/>
                <a:gd name="T98" fmla="*/ 9703 w 13488"/>
                <a:gd name="T99" fmla="*/ 78 h 1056"/>
                <a:gd name="T100" fmla="*/ 9924 w 13488"/>
                <a:gd name="T101" fmla="*/ 96 h 1056"/>
                <a:gd name="T102" fmla="*/ 10590 w 13488"/>
                <a:gd name="T103" fmla="*/ 803 h 1056"/>
                <a:gd name="T104" fmla="*/ 10255 w 13488"/>
                <a:gd name="T105" fmla="*/ 434 h 1056"/>
                <a:gd name="T106" fmla="*/ 10674 w 13488"/>
                <a:gd name="T107" fmla="*/ 340 h 1056"/>
                <a:gd name="T108" fmla="*/ 10338 w 13488"/>
                <a:gd name="T109" fmla="*/ 388 h 1056"/>
                <a:gd name="T110" fmla="*/ 10695 w 13488"/>
                <a:gd name="T111" fmla="*/ 760 h 1056"/>
                <a:gd name="T112" fmla="*/ 10979 w 13488"/>
                <a:gd name="T113" fmla="*/ 827 h 1056"/>
                <a:gd name="T114" fmla="*/ 10914 w 13488"/>
                <a:gd name="T115" fmla="*/ 182 h 1056"/>
                <a:gd name="T116" fmla="*/ 11394 w 13488"/>
                <a:gd name="T117" fmla="*/ 810 h 1056"/>
                <a:gd name="T118" fmla="*/ 11863 w 13488"/>
                <a:gd name="T119" fmla="*/ 814 h 1056"/>
                <a:gd name="T120" fmla="*/ 11544 w 13488"/>
                <a:gd name="T121" fmla="*/ 247 h 1056"/>
                <a:gd name="T122" fmla="*/ 12709 w 13488"/>
                <a:gd name="T123" fmla="*/ 695 h 1056"/>
                <a:gd name="T124" fmla="*/ 12443 w 13488"/>
                <a:gd name="T125" fmla="*/ 21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88" h="1056">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39284715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chemeClr val="accent3"/>
        </a:solidFill>
        <a:effectLst/>
      </p:bgPr>
    </p:bg>
    <p:spTree>
      <p:nvGrpSpPr>
        <p:cNvPr id="1" name=""/>
        <p:cNvGrpSpPr/>
        <p:nvPr/>
      </p:nvGrpSpPr>
      <p:grpSpPr>
        <a:xfrm>
          <a:off x="0" y="0"/>
          <a:ext cx="0" cy="0"/>
          <a:chOff x="0" y="0"/>
          <a:chExt cx="0" cy="0"/>
        </a:xfrm>
      </p:grpSpPr>
      <p:sp>
        <p:nvSpPr>
          <p:cNvPr id="10" name="Rectangle 9">
            <a:extLst>
              <a:ext uri="{C183D7F6-B498-43B3-948B-1728B52AA6E4}">
                <adec:decorative xmlns:adec="http://schemas.microsoft.com/office/drawing/2017/decorative" val="1"/>
              </a:ext>
            </a:extLst>
          </p:cNvPr>
          <p:cNvSpPr/>
          <p:nvPr userDrawn="1"/>
        </p:nvSpPr>
        <p:spPr>
          <a:xfrm>
            <a:off x="0" y="-2"/>
            <a:ext cx="7032104" cy="6858002"/>
          </a:xfrm>
          <a:custGeom>
            <a:avLst/>
            <a:gdLst/>
            <a:ahLst/>
            <a:cxnLst/>
            <a:rect l="l" t="t" r="r" b="b"/>
            <a:pathLst>
              <a:path w="7032104" h="6858002">
                <a:moveTo>
                  <a:pt x="5159896" y="0"/>
                </a:moveTo>
                <a:lnTo>
                  <a:pt x="7032104" y="0"/>
                </a:lnTo>
                <a:lnTo>
                  <a:pt x="5159896" y="6858001"/>
                </a:lnTo>
                <a:lnTo>
                  <a:pt x="5159896" y="6858002"/>
                </a:lnTo>
                <a:lnTo>
                  <a:pt x="0" y="6858002"/>
                </a:lnTo>
                <a:lnTo>
                  <a:pt x="0" y="2"/>
                </a:lnTo>
                <a:lnTo>
                  <a:pt x="5159896" y="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4" name="Date Placeholder 3">
            <a:extLst>
              <a:ext uri="{FF2B5EF4-FFF2-40B4-BE49-F238E27FC236}">
                <a16:creationId xmlns:a16="http://schemas.microsoft.com/office/drawing/2014/main" id="{F0C86691-418B-4EA7-8F64-B2E73D27B2FF}"/>
              </a:ext>
            </a:extLst>
          </p:cNvPr>
          <p:cNvSpPr>
            <a:spLocks noGrp="1"/>
          </p:cNvSpPr>
          <p:nvPr>
            <p:ph type="dt" sz="half" idx="10"/>
          </p:nvPr>
        </p:nvSpPr>
        <p:spPr/>
        <p:txBody>
          <a:bodyPr/>
          <a:lstStyle>
            <a:lvl1pPr>
              <a:defRPr>
                <a:solidFill>
                  <a:schemeClr val="bg1"/>
                </a:solidFill>
              </a:defRPr>
            </a:lvl1pPr>
          </a:lstStyle>
          <a:p>
            <a:fld id="{53FC9E98-C3B4-4609-BD80-85D9B3F8898B}" type="datetime1">
              <a:rPr lang="fi-FI" smtClean="0"/>
              <a:t>2.5.2023</a:t>
            </a:fld>
            <a:endParaRPr lang="fi-FI"/>
          </a:p>
        </p:txBody>
      </p:sp>
      <p:sp>
        <p:nvSpPr>
          <p:cNvPr id="5" name="Footer Placeholder 4">
            <a:extLst>
              <a:ext uri="{FF2B5EF4-FFF2-40B4-BE49-F238E27FC236}">
                <a16:creationId xmlns:a16="http://schemas.microsoft.com/office/drawing/2014/main" id="{8D61999E-8363-4244-89A9-C47CF0DA7A55}"/>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6" name="Slide Number Placeholder 5">
            <a:extLst>
              <a:ext uri="{FF2B5EF4-FFF2-40B4-BE49-F238E27FC236}">
                <a16:creationId xmlns:a16="http://schemas.microsoft.com/office/drawing/2014/main" id="{3388E024-59BD-4906-B4AB-C5C287035F82}"/>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grpSp>
        <p:nvGrpSpPr>
          <p:cNvPr id="22" name="Group 21">
            <a:extLst>
              <a:ext uri="{C183D7F6-B498-43B3-948B-1728B52AA6E4}">
                <adec:decorative xmlns:adec="http://schemas.microsoft.com/office/drawing/2017/decorative" val="1"/>
              </a:ext>
            </a:extLst>
          </p:cNvPr>
          <p:cNvGrpSpPr>
            <a:grpSpLocks noChangeAspect="1"/>
          </p:cNvGrpSpPr>
          <p:nvPr userDrawn="1"/>
        </p:nvGrpSpPr>
        <p:grpSpPr>
          <a:xfrm>
            <a:off x="628604" y="476672"/>
            <a:ext cx="1538760" cy="612000"/>
            <a:chOff x="911225" y="260350"/>
            <a:chExt cx="4183063" cy="1663700"/>
          </a:xfrm>
          <a:solidFill>
            <a:schemeClr val="bg1"/>
          </a:solidFill>
        </p:grpSpPr>
        <p:sp>
          <p:nvSpPr>
            <p:cNvPr id="23" name="Freeform 6"/>
            <p:cNvSpPr>
              <a:spLocks noEditPoints="1"/>
            </p:cNvSpPr>
            <p:nvPr userDrawn="1"/>
          </p:nvSpPr>
          <p:spPr bwMode="auto">
            <a:xfrm>
              <a:off x="911225" y="260350"/>
              <a:ext cx="733425" cy="1663700"/>
            </a:xfrm>
            <a:custGeom>
              <a:avLst/>
              <a:gdLst>
                <a:gd name="T0" fmla="*/ 1787 w 2771"/>
                <a:gd name="T1" fmla="*/ 532 h 6290"/>
                <a:gd name="T2" fmla="*/ 1814 w 2771"/>
                <a:gd name="T3" fmla="*/ 780 h 6290"/>
                <a:gd name="T4" fmla="*/ 1740 w 2771"/>
                <a:gd name="T5" fmla="*/ 1008 h 6290"/>
                <a:gd name="T6" fmla="*/ 1309 w 2771"/>
                <a:gd name="T7" fmla="*/ 1564 h 6290"/>
                <a:gd name="T8" fmla="*/ 966 w 2771"/>
                <a:gd name="T9" fmla="*/ 1982 h 6290"/>
                <a:gd name="T10" fmla="*/ 901 w 2771"/>
                <a:gd name="T11" fmla="*/ 2194 h 6290"/>
                <a:gd name="T12" fmla="*/ 750 w 2771"/>
                <a:gd name="T13" fmla="*/ 2538 h 6290"/>
                <a:gd name="T14" fmla="*/ 666 w 2771"/>
                <a:gd name="T15" fmla="*/ 2233 h 6290"/>
                <a:gd name="T16" fmla="*/ 660 w 2771"/>
                <a:gd name="T17" fmla="*/ 1957 h 6290"/>
                <a:gd name="T18" fmla="*/ 743 w 2771"/>
                <a:gd name="T19" fmla="*/ 1724 h 6290"/>
                <a:gd name="T20" fmla="*/ 1028 w 2771"/>
                <a:gd name="T21" fmla="*/ 1345 h 6290"/>
                <a:gd name="T22" fmla="*/ 1541 w 2771"/>
                <a:gd name="T23" fmla="*/ 699 h 6290"/>
                <a:gd name="T24" fmla="*/ 1567 w 2771"/>
                <a:gd name="T25" fmla="*/ 550 h 6290"/>
                <a:gd name="T26" fmla="*/ 1577 w 2771"/>
                <a:gd name="T27" fmla="*/ 363 h 6290"/>
                <a:gd name="T28" fmla="*/ 1002 w 2771"/>
                <a:gd name="T29" fmla="*/ 2416 h 6290"/>
                <a:gd name="T30" fmla="*/ 1015 w 2771"/>
                <a:gd name="T31" fmla="*/ 2158 h 6290"/>
                <a:gd name="T32" fmla="*/ 1169 w 2771"/>
                <a:gd name="T33" fmla="*/ 1909 h 6290"/>
                <a:gd name="T34" fmla="*/ 1700 w 2771"/>
                <a:gd name="T35" fmla="*/ 1369 h 6290"/>
                <a:gd name="T36" fmla="*/ 1899 w 2771"/>
                <a:gd name="T37" fmla="*/ 1094 h 6290"/>
                <a:gd name="T38" fmla="*/ 1910 w 2771"/>
                <a:gd name="T39" fmla="*/ 945 h 6290"/>
                <a:gd name="T40" fmla="*/ 2075 w 2771"/>
                <a:gd name="T41" fmla="*/ 826 h 6290"/>
                <a:gd name="T42" fmla="*/ 2173 w 2771"/>
                <a:gd name="T43" fmla="*/ 1072 h 6290"/>
                <a:gd name="T44" fmla="*/ 2153 w 2771"/>
                <a:gd name="T45" fmla="*/ 1312 h 6290"/>
                <a:gd name="T46" fmla="*/ 1994 w 2771"/>
                <a:gd name="T47" fmla="*/ 1534 h 6290"/>
                <a:gd name="T48" fmla="*/ 1376 w 2771"/>
                <a:gd name="T49" fmla="*/ 2199 h 6290"/>
                <a:gd name="T50" fmla="*/ 1326 w 2771"/>
                <a:gd name="T51" fmla="*/ 2332 h 6290"/>
                <a:gd name="T52" fmla="*/ 1358 w 2771"/>
                <a:gd name="T53" fmla="*/ 2556 h 6290"/>
                <a:gd name="T54" fmla="*/ 1478 w 2771"/>
                <a:gd name="T55" fmla="*/ 2602 h 6290"/>
                <a:gd name="T56" fmla="*/ 1443 w 2771"/>
                <a:gd name="T57" fmla="*/ 2353 h 6290"/>
                <a:gd name="T58" fmla="*/ 1530 w 2771"/>
                <a:gd name="T59" fmla="*/ 2193 h 6290"/>
                <a:gd name="T60" fmla="*/ 1991 w 2771"/>
                <a:gd name="T61" fmla="*/ 1814 h 6290"/>
                <a:gd name="T62" fmla="*/ 2095 w 2771"/>
                <a:gd name="T63" fmla="*/ 1648 h 6290"/>
                <a:gd name="T64" fmla="*/ 2243 w 2771"/>
                <a:gd name="T65" fmla="*/ 1479 h 6290"/>
                <a:gd name="T66" fmla="*/ 2321 w 2771"/>
                <a:gd name="T67" fmla="*/ 1719 h 6290"/>
                <a:gd name="T68" fmla="*/ 2270 w 2771"/>
                <a:gd name="T69" fmla="*/ 1936 h 6290"/>
                <a:gd name="T70" fmla="*/ 1856 w 2771"/>
                <a:gd name="T71" fmla="*/ 2322 h 6290"/>
                <a:gd name="T72" fmla="*/ 1745 w 2771"/>
                <a:gd name="T73" fmla="*/ 2466 h 6290"/>
                <a:gd name="T74" fmla="*/ 547 w 2771"/>
                <a:gd name="T75" fmla="*/ 1978 h 6290"/>
                <a:gd name="T76" fmla="*/ 456 w 2771"/>
                <a:gd name="T77" fmla="*/ 1712 h 6290"/>
                <a:gd name="T78" fmla="*/ 498 w 2771"/>
                <a:gd name="T79" fmla="*/ 1378 h 6290"/>
                <a:gd name="T80" fmla="*/ 779 w 2771"/>
                <a:gd name="T81" fmla="*/ 918 h 6290"/>
                <a:gd name="T82" fmla="*/ 1171 w 2771"/>
                <a:gd name="T83" fmla="*/ 333 h 6290"/>
                <a:gd name="T84" fmla="*/ 1177 w 2771"/>
                <a:gd name="T85" fmla="*/ 183 h 6290"/>
                <a:gd name="T86" fmla="*/ 1355 w 2771"/>
                <a:gd name="T87" fmla="*/ 80 h 6290"/>
                <a:gd name="T88" fmla="*/ 1434 w 2771"/>
                <a:gd name="T89" fmla="*/ 307 h 6290"/>
                <a:gd name="T90" fmla="*/ 1403 w 2771"/>
                <a:gd name="T91" fmla="*/ 540 h 6290"/>
                <a:gd name="T92" fmla="*/ 1163 w 2771"/>
                <a:gd name="T93" fmla="*/ 928 h 6290"/>
                <a:gd name="T94" fmla="*/ 696 w 2771"/>
                <a:gd name="T95" fmla="*/ 1569 h 6290"/>
                <a:gd name="T96" fmla="*/ 584 w 2771"/>
                <a:gd name="T97" fmla="*/ 1843 h 6290"/>
                <a:gd name="T98" fmla="*/ 1145 w 2771"/>
                <a:gd name="T99" fmla="*/ 5026 h 6290"/>
                <a:gd name="T100" fmla="*/ 1386 w 2771"/>
                <a:gd name="T101" fmla="*/ 3807 h 6290"/>
                <a:gd name="T102" fmla="*/ 1626 w 2771"/>
                <a:gd name="T103" fmla="*/ 5026 h 6290"/>
                <a:gd name="T104" fmla="*/ 1128 w 2771"/>
                <a:gd name="T105" fmla="*/ 3626 h 6290"/>
                <a:gd name="T106" fmla="*/ 762 w 2771"/>
                <a:gd name="T107" fmla="*/ 3520 h 6290"/>
                <a:gd name="T108" fmla="*/ 385 w 2771"/>
                <a:gd name="T109" fmla="*/ 3298 h 6290"/>
                <a:gd name="T110" fmla="*/ 68 w 2771"/>
                <a:gd name="T111" fmla="*/ 2980 h 6290"/>
                <a:gd name="T112" fmla="*/ 2707 w 2771"/>
                <a:gd name="T113" fmla="*/ 2978 h 6290"/>
                <a:gd name="T114" fmla="*/ 2468 w 2771"/>
                <a:gd name="T115" fmla="*/ 3244 h 6290"/>
                <a:gd name="T116" fmla="*/ 2090 w 2771"/>
                <a:gd name="T117" fmla="*/ 3494 h 6290"/>
                <a:gd name="T118" fmla="*/ 1676 w 2771"/>
                <a:gd name="T119" fmla="*/ 3624 h 6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1" h="629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4" name="Freeform 7"/>
            <p:cNvSpPr>
              <a:spLocks noEditPoints="1"/>
            </p:cNvSpPr>
            <p:nvPr userDrawn="1"/>
          </p:nvSpPr>
          <p:spPr bwMode="auto">
            <a:xfrm>
              <a:off x="1522413" y="1209675"/>
              <a:ext cx="3157538" cy="279400"/>
            </a:xfrm>
            <a:custGeom>
              <a:avLst/>
              <a:gdLst>
                <a:gd name="T0" fmla="*/ 11712 w 11936"/>
                <a:gd name="T1" fmla="*/ 812 h 1056"/>
                <a:gd name="T2" fmla="*/ 11676 w 11936"/>
                <a:gd name="T3" fmla="*/ 224 h 1056"/>
                <a:gd name="T4" fmla="*/ 11210 w 11936"/>
                <a:gd name="T5" fmla="*/ 450 h 1056"/>
                <a:gd name="T6" fmla="*/ 11830 w 11936"/>
                <a:gd name="T7" fmla="*/ 246 h 1056"/>
                <a:gd name="T8" fmla="*/ 11631 w 11936"/>
                <a:gd name="T9" fmla="*/ 879 h 1056"/>
                <a:gd name="T10" fmla="*/ 264 w 11936"/>
                <a:gd name="T11" fmla="*/ 213 h 1056"/>
                <a:gd name="T12" fmla="*/ 4 w 11936"/>
                <a:gd name="T13" fmla="*/ 1053 h 1056"/>
                <a:gd name="T14" fmla="*/ 33 w 11936"/>
                <a:gd name="T15" fmla="*/ 208 h 1056"/>
                <a:gd name="T16" fmla="*/ 742 w 11936"/>
                <a:gd name="T17" fmla="*/ 813 h 1056"/>
                <a:gd name="T18" fmla="*/ 452 w 11936"/>
                <a:gd name="T19" fmla="*/ 273 h 1056"/>
                <a:gd name="T20" fmla="*/ 1066 w 11936"/>
                <a:gd name="T21" fmla="*/ 218 h 1056"/>
                <a:gd name="T22" fmla="*/ 1492 w 11936"/>
                <a:gd name="T23" fmla="*/ 178 h 1056"/>
                <a:gd name="T24" fmla="*/ 1786 w 11936"/>
                <a:gd name="T25" fmla="*/ 832 h 1056"/>
                <a:gd name="T26" fmla="*/ 2358 w 11936"/>
                <a:gd name="T27" fmla="*/ 868 h 1056"/>
                <a:gd name="T28" fmla="*/ 1887 w 11936"/>
                <a:gd name="T29" fmla="*/ 1 h 1056"/>
                <a:gd name="T30" fmla="*/ 2051 w 11936"/>
                <a:gd name="T31" fmla="*/ 30 h 1056"/>
                <a:gd name="T32" fmla="*/ 2049 w 11936"/>
                <a:gd name="T33" fmla="*/ 61 h 1056"/>
                <a:gd name="T34" fmla="*/ 2766 w 11936"/>
                <a:gd name="T35" fmla="*/ 780 h 1056"/>
                <a:gd name="T36" fmla="*/ 2407 w 11936"/>
                <a:gd name="T37" fmla="*/ 434 h 1056"/>
                <a:gd name="T38" fmla="*/ 2833 w 11936"/>
                <a:gd name="T39" fmla="*/ 236 h 1056"/>
                <a:gd name="T40" fmla="*/ 2488 w 11936"/>
                <a:gd name="T41" fmla="*/ 315 h 1056"/>
                <a:gd name="T42" fmla="*/ 2880 w 11936"/>
                <a:gd name="T43" fmla="*/ 615 h 1056"/>
                <a:gd name="T44" fmla="*/ 3550 w 11936"/>
                <a:gd name="T45" fmla="*/ 865 h 1056"/>
                <a:gd name="T46" fmla="*/ 3019 w 11936"/>
                <a:gd name="T47" fmla="*/ 294 h 1056"/>
                <a:gd name="T48" fmla="*/ 3419 w 11936"/>
                <a:gd name="T49" fmla="*/ 206 h 1056"/>
                <a:gd name="T50" fmla="*/ 4265 w 11936"/>
                <a:gd name="T51" fmla="*/ 198 h 1056"/>
                <a:gd name="T52" fmla="*/ 3869 w 11936"/>
                <a:gd name="T53" fmla="*/ 834 h 1056"/>
                <a:gd name="T54" fmla="*/ 3763 w 11936"/>
                <a:gd name="T55" fmla="*/ 180 h 1056"/>
                <a:gd name="T56" fmla="*/ 4346 w 11936"/>
                <a:gd name="T57" fmla="*/ 846 h 1056"/>
                <a:gd name="T58" fmla="*/ 4502 w 11936"/>
                <a:gd name="T59" fmla="*/ 232 h 1056"/>
                <a:gd name="T60" fmla="*/ 4982 w 11936"/>
                <a:gd name="T61" fmla="*/ 805 h 1056"/>
                <a:gd name="T62" fmla="*/ 5396 w 11936"/>
                <a:gd name="T63" fmla="*/ 637 h 1056"/>
                <a:gd name="T64" fmla="*/ 5215 w 11936"/>
                <a:gd name="T65" fmla="*/ 84 h 1056"/>
                <a:gd name="T66" fmla="*/ 5430 w 11936"/>
                <a:gd name="T67" fmla="*/ 48 h 1056"/>
                <a:gd name="T68" fmla="*/ 5911 w 11936"/>
                <a:gd name="T69" fmla="*/ 838 h 1056"/>
                <a:gd name="T70" fmla="*/ 6329 w 11936"/>
                <a:gd name="T71" fmla="*/ 768 h 1056"/>
                <a:gd name="T72" fmla="*/ 6288 w 11936"/>
                <a:gd name="T73" fmla="*/ 871 h 1056"/>
                <a:gd name="T74" fmla="*/ 7142 w 11936"/>
                <a:gd name="T75" fmla="*/ 828 h 1056"/>
                <a:gd name="T76" fmla="*/ 6811 w 11936"/>
                <a:gd name="T77" fmla="*/ 247 h 1056"/>
                <a:gd name="T78" fmla="*/ 7926 w 11936"/>
                <a:gd name="T79" fmla="*/ 763 h 1056"/>
                <a:gd name="T80" fmla="*/ 7417 w 11936"/>
                <a:gd name="T81" fmla="*/ 208 h 1056"/>
                <a:gd name="T82" fmla="*/ 8118 w 11936"/>
                <a:gd name="T83" fmla="*/ 236 h 1056"/>
                <a:gd name="T84" fmla="*/ 8245 w 11936"/>
                <a:gd name="T85" fmla="*/ 831 h 1056"/>
                <a:gd name="T86" fmla="*/ 8676 w 11936"/>
                <a:gd name="T87" fmla="*/ 163 h 1056"/>
                <a:gd name="T88" fmla="*/ 9065 w 11936"/>
                <a:gd name="T89" fmla="*/ 646 h 1056"/>
                <a:gd name="T90" fmla="*/ 8413 w 11936"/>
                <a:gd name="T91" fmla="*/ 734 h 1056"/>
                <a:gd name="T92" fmla="*/ 8682 w 11936"/>
                <a:gd name="T93" fmla="*/ 838 h 1056"/>
                <a:gd name="T94" fmla="*/ 8960 w 11936"/>
                <a:gd name="T95" fmla="*/ 361 h 1056"/>
                <a:gd name="T96" fmla="*/ 8480 w 11936"/>
                <a:gd name="T97" fmla="*/ 366 h 1056"/>
                <a:gd name="T98" fmla="*/ 9231 w 11936"/>
                <a:gd name="T99" fmla="*/ 812 h 1056"/>
                <a:gd name="T100" fmla="*/ 9666 w 11936"/>
                <a:gd name="T101" fmla="*/ 242 h 1056"/>
                <a:gd name="T102" fmla="*/ 9385 w 11936"/>
                <a:gd name="T103" fmla="*/ 501 h 1056"/>
                <a:gd name="T104" fmla="*/ 9467 w 11936"/>
                <a:gd name="T105" fmla="*/ 223 h 1056"/>
                <a:gd name="T106" fmla="*/ 10030 w 11936"/>
                <a:gd name="T107" fmla="*/ 208 h 1056"/>
                <a:gd name="T108" fmla="*/ 10087 w 11936"/>
                <a:gd name="T109" fmla="*/ 799 h 1056"/>
                <a:gd name="T110" fmla="*/ 10462 w 11936"/>
                <a:gd name="T111" fmla="*/ 739 h 1056"/>
                <a:gd name="T112" fmla="*/ 10075 w 11936"/>
                <a:gd name="T113" fmla="*/ 382 h 1056"/>
                <a:gd name="T114" fmla="*/ 10467 w 11936"/>
                <a:gd name="T115" fmla="*/ 339 h 1056"/>
                <a:gd name="T116" fmla="*/ 10161 w 11936"/>
                <a:gd name="T117" fmla="*/ 374 h 1056"/>
                <a:gd name="T118" fmla="*/ 10549 w 11936"/>
                <a:gd name="T119" fmla="*/ 687 h 1056"/>
                <a:gd name="T120" fmla="*/ 10924 w 11936"/>
                <a:gd name="T121" fmla="*/ 780 h 1056"/>
                <a:gd name="T122" fmla="*/ 10641 w 11936"/>
                <a:gd name="T123" fmla="*/ 23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36" h="105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5" name="Freeform 8"/>
            <p:cNvSpPr>
              <a:spLocks noEditPoints="1"/>
            </p:cNvSpPr>
            <p:nvPr userDrawn="1"/>
          </p:nvSpPr>
          <p:spPr bwMode="auto">
            <a:xfrm>
              <a:off x="1525588" y="1557338"/>
              <a:ext cx="3568700" cy="279400"/>
            </a:xfrm>
            <a:custGeom>
              <a:avLst/>
              <a:gdLst>
                <a:gd name="T0" fmla="*/ 13182 w 13488"/>
                <a:gd name="T1" fmla="*/ 71 h 1056"/>
                <a:gd name="T2" fmla="*/ 13007 w 13488"/>
                <a:gd name="T3" fmla="*/ 96 h 1056"/>
                <a:gd name="T4" fmla="*/ 12786 w 13488"/>
                <a:gd name="T5" fmla="*/ 835 h 1056"/>
                <a:gd name="T6" fmla="*/ 13308 w 13488"/>
                <a:gd name="T7" fmla="*/ 797 h 1056"/>
                <a:gd name="T8" fmla="*/ 323 w 13488"/>
                <a:gd name="T9" fmla="*/ 820 h 1056"/>
                <a:gd name="T10" fmla="*/ 511 w 13488"/>
                <a:gd name="T11" fmla="*/ 210 h 1056"/>
                <a:gd name="T12" fmla="*/ 501 w 13488"/>
                <a:gd name="T13" fmla="*/ 869 h 1056"/>
                <a:gd name="T14" fmla="*/ 92 w 13488"/>
                <a:gd name="T15" fmla="*/ 232 h 1056"/>
                <a:gd name="T16" fmla="*/ 869 w 13488"/>
                <a:gd name="T17" fmla="*/ 799 h 1056"/>
                <a:gd name="T18" fmla="*/ 1571 w 13488"/>
                <a:gd name="T19" fmla="*/ 179 h 1056"/>
                <a:gd name="T20" fmla="*/ 1688 w 13488"/>
                <a:gd name="T21" fmla="*/ 220 h 1056"/>
                <a:gd name="T22" fmla="*/ 1900 w 13488"/>
                <a:gd name="T23" fmla="*/ 869 h 1056"/>
                <a:gd name="T24" fmla="*/ 2122 w 13488"/>
                <a:gd name="T25" fmla="*/ 283 h 1056"/>
                <a:gd name="T26" fmla="*/ 2853 w 13488"/>
                <a:gd name="T27" fmla="*/ 542 h 1056"/>
                <a:gd name="T28" fmla="*/ 2757 w 13488"/>
                <a:gd name="T29" fmla="*/ 779 h 1056"/>
                <a:gd name="T30" fmla="*/ 3115 w 13488"/>
                <a:gd name="T31" fmla="*/ 238 h 1056"/>
                <a:gd name="T32" fmla="*/ 2898 w 13488"/>
                <a:gd name="T33" fmla="*/ 540 h 1056"/>
                <a:gd name="T34" fmla="*/ 3687 w 13488"/>
                <a:gd name="T35" fmla="*/ 439 h 1056"/>
                <a:gd name="T36" fmla="*/ 3488 w 13488"/>
                <a:gd name="T37" fmla="*/ 832 h 1056"/>
                <a:gd name="T38" fmla="*/ 3273 w 13488"/>
                <a:gd name="T39" fmla="*/ 179 h 1056"/>
                <a:gd name="T40" fmla="*/ 3681 w 13488"/>
                <a:gd name="T41" fmla="*/ 504 h 1056"/>
                <a:gd name="T42" fmla="*/ 4305 w 13488"/>
                <a:gd name="T43" fmla="*/ 767 h 1056"/>
                <a:gd name="T44" fmla="*/ 3931 w 13488"/>
                <a:gd name="T45" fmla="*/ 384 h 1056"/>
                <a:gd name="T46" fmla="*/ 4313 w 13488"/>
                <a:gd name="T47" fmla="*/ 270 h 1056"/>
                <a:gd name="T48" fmla="*/ 4047 w 13488"/>
                <a:gd name="T49" fmla="*/ 428 h 1056"/>
                <a:gd name="T50" fmla="*/ 4323 w 13488"/>
                <a:gd name="T51" fmla="*/ 818 h 1056"/>
                <a:gd name="T52" fmla="*/ 4531 w 13488"/>
                <a:gd name="T53" fmla="*/ 220 h 1056"/>
                <a:gd name="T54" fmla="*/ 4742 w 13488"/>
                <a:gd name="T55" fmla="*/ 869 h 1056"/>
                <a:gd name="T56" fmla="*/ 5019 w 13488"/>
                <a:gd name="T57" fmla="*/ 754 h 1056"/>
                <a:gd name="T58" fmla="*/ 5265 w 13488"/>
                <a:gd name="T59" fmla="*/ 230 h 1056"/>
                <a:gd name="T60" fmla="*/ 5801 w 13488"/>
                <a:gd name="T61" fmla="*/ 835 h 1056"/>
                <a:gd name="T62" fmla="*/ 5379 w 13488"/>
                <a:gd name="T63" fmla="*/ 227 h 1056"/>
                <a:gd name="T64" fmla="*/ 6658 w 13488"/>
                <a:gd name="T65" fmla="*/ 162 h 1056"/>
                <a:gd name="T66" fmla="*/ 6954 w 13488"/>
                <a:gd name="T67" fmla="*/ 744 h 1056"/>
                <a:gd name="T68" fmla="*/ 6310 w 13488"/>
                <a:gd name="T69" fmla="*/ 604 h 1056"/>
                <a:gd name="T70" fmla="*/ 6812 w 13488"/>
                <a:gd name="T71" fmla="*/ 812 h 1056"/>
                <a:gd name="T72" fmla="*/ 6723 w 13488"/>
                <a:gd name="T73" fmla="*/ 209 h 1056"/>
                <a:gd name="T74" fmla="*/ 7545 w 13488"/>
                <a:gd name="T75" fmla="*/ 282 h 1056"/>
                <a:gd name="T76" fmla="*/ 7538 w 13488"/>
                <a:gd name="T77" fmla="*/ 518 h 1056"/>
                <a:gd name="T78" fmla="*/ 7085 w 13488"/>
                <a:gd name="T79" fmla="*/ 839 h 1056"/>
                <a:gd name="T80" fmla="*/ 8097 w 13488"/>
                <a:gd name="T81" fmla="*/ 218 h 1056"/>
                <a:gd name="T82" fmla="*/ 7875 w 13488"/>
                <a:gd name="T83" fmla="*/ 980 h 1056"/>
                <a:gd name="T84" fmla="*/ 8172 w 13488"/>
                <a:gd name="T85" fmla="*/ 210 h 1056"/>
                <a:gd name="T86" fmla="*/ 8681 w 13488"/>
                <a:gd name="T87" fmla="*/ 839 h 1056"/>
                <a:gd name="T88" fmla="*/ 8201 w 13488"/>
                <a:gd name="T89" fmla="*/ 197 h 1056"/>
                <a:gd name="T90" fmla="*/ 9048 w 13488"/>
                <a:gd name="T91" fmla="*/ 218 h 1056"/>
                <a:gd name="T92" fmla="*/ 9270 w 13488"/>
                <a:gd name="T93" fmla="*/ 778 h 1056"/>
                <a:gd name="T94" fmla="*/ 9825 w 13488"/>
                <a:gd name="T95" fmla="*/ 172 h 1056"/>
                <a:gd name="T96" fmla="*/ 9690 w 13488"/>
                <a:gd name="T97" fmla="*/ 600 h 1056"/>
                <a:gd name="T98" fmla="*/ 9703 w 13488"/>
                <a:gd name="T99" fmla="*/ 78 h 1056"/>
                <a:gd name="T100" fmla="*/ 9924 w 13488"/>
                <a:gd name="T101" fmla="*/ 96 h 1056"/>
                <a:gd name="T102" fmla="*/ 10590 w 13488"/>
                <a:gd name="T103" fmla="*/ 803 h 1056"/>
                <a:gd name="T104" fmla="*/ 10255 w 13488"/>
                <a:gd name="T105" fmla="*/ 434 h 1056"/>
                <a:gd name="T106" fmla="*/ 10674 w 13488"/>
                <a:gd name="T107" fmla="*/ 340 h 1056"/>
                <a:gd name="T108" fmla="*/ 10338 w 13488"/>
                <a:gd name="T109" fmla="*/ 388 h 1056"/>
                <a:gd name="T110" fmla="*/ 10695 w 13488"/>
                <a:gd name="T111" fmla="*/ 760 h 1056"/>
                <a:gd name="T112" fmla="*/ 10979 w 13488"/>
                <a:gd name="T113" fmla="*/ 827 h 1056"/>
                <a:gd name="T114" fmla="*/ 10914 w 13488"/>
                <a:gd name="T115" fmla="*/ 182 h 1056"/>
                <a:gd name="T116" fmla="*/ 11394 w 13488"/>
                <a:gd name="T117" fmla="*/ 810 h 1056"/>
                <a:gd name="T118" fmla="*/ 11863 w 13488"/>
                <a:gd name="T119" fmla="*/ 814 h 1056"/>
                <a:gd name="T120" fmla="*/ 11544 w 13488"/>
                <a:gd name="T121" fmla="*/ 247 h 1056"/>
                <a:gd name="T122" fmla="*/ 12709 w 13488"/>
                <a:gd name="T123" fmla="*/ 695 h 1056"/>
                <a:gd name="T124" fmla="*/ 12443 w 13488"/>
                <a:gd name="T125" fmla="*/ 21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88" h="1056">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6" name="Title 1">
            <a:extLst>
              <a:ext uri="{FF2B5EF4-FFF2-40B4-BE49-F238E27FC236}">
                <a16:creationId xmlns:a16="http://schemas.microsoft.com/office/drawing/2014/main" id="{95A08C59-4BC5-4041-B47F-FB7DDB3CCC22}"/>
              </a:ext>
            </a:extLst>
          </p:cNvPr>
          <p:cNvSpPr>
            <a:spLocks noGrp="1"/>
          </p:cNvSpPr>
          <p:nvPr>
            <p:ph type="ctrTitle"/>
          </p:nvPr>
        </p:nvSpPr>
        <p:spPr>
          <a:xfrm>
            <a:off x="839787" y="2132856"/>
            <a:ext cx="4319587" cy="2015802"/>
          </a:xfrm>
        </p:spPr>
        <p:txBody>
          <a:bodyPr anchor="t" anchorCtr="0"/>
          <a:lstStyle>
            <a:lvl1pPr algn="l">
              <a:defRPr sz="4000">
                <a:solidFill>
                  <a:schemeClr val="bg1"/>
                </a:solidFill>
              </a:defRPr>
            </a:lvl1pPr>
          </a:lstStyle>
          <a:p>
            <a:r>
              <a:rPr lang="en-US"/>
              <a:t>Click to edit Master title style</a:t>
            </a:r>
            <a:endParaRPr lang="fi-FI" dirty="0"/>
          </a:p>
        </p:txBody>
      </p:sp>
      <p:sp>
        <p:nvSpPr>
          <p:cNvPr id="27"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839787" y="4436690"/>
            <a:ext cx="4319587" cy="576064"/>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spTree>
    <p:extLst>
      <p:ext uri="{BB962C8B-B14F-4D97-AF65-F5344CB8AC3E}">
        <p14:creationId xmlns:p14="http://schemas.microsoft.com/office/powerpoint/2010/main" val="12940143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Picture ">
    <p:bg>
      <p:bgPr>
        <a:solidFill>
          <a:schemeClr val="accent4"/>
        </a:solidFill>
        <a:effectLst/>
      </p:bgPr>
    </p:bg>
    <p:spTree>
      <p:nvGrpSpPr>
        <p:cNvPr id="1" name=""/>
        <p:cNvGrpSpPr/>
        <p:nvPr/>
      </p:nvGrpSpPr>
      <p:grpSpPr>
        <a:xfrm>
          <a:off x="0" y="0"/>
          <a:ext cx="0" cy="0"/>
          <a:chOff x="0" y="0"/>
          <a:chExt cx="0" cy="0"/>
        </a:xfrm>
      </p:grpSpPr>
      <p:sp>
        <p:nvSpPr>
          <p:cNvPr id="12" name="Picture Placeholder 2">
            <a:extLst>
              <a:ext uri="{C183D7F6-B498-43B3-948B-1728B52AA6E4}">
                <adec:decorative xmlns:adec="http://schemas.microsoft.com/office/drawing/2017/decorative" val="1"/>
              </a:ext>
            </a:extLst>
          </p:cNvPr>
          <p:cNvSpPr>
            <a:spLocks noGrp="1"/>
          </p:cNvSpPr>
          <p:nvPr>
            <p:ph type="pic" sz="quarter" idx="13"/>
          </p:nvPr>
        </p:nvSpPr>
        <p:spPr>
          <a:xfrm>
            <a:off x="5159896" y="0"/>
            <a:ext cx="7032104" cy="6858000"/>
          </a:xfrm>
          <a:custGeom>
            <a:avLst/>
            <a:gdLst/>
            <a:ahLst/>
            <a:cxnLst/>
            <a:rect l="l" t="t" r="r" b="b"/>
            <a:pathLst>
              <a:path w="7032104" h="6858000">
                <a:moveTo>
                  <a:pt x="1872208" y="0"/>
                </a:moveTo>
                <a:lnTo>
                  <a:pt x="7032104" y="0"/>
                </a:lnTo>
                <a:lnTo>
                  <a:pt x="7032104" y="6858000"/>
                </a:lnTo>
                <a:lnTo>
                  <a:pt x="0" y="6858000"/>
                </a:lnTo>
                <a:lnTo>
                  <a:pt x="0" y="6857999"/>
                </a:lnTo>
                <a:close/>
              </a:path>
            </a:pathLst>
          </a:custGeom>
          <a:solidFill>
            <a:schemeClr val="bg2"/>
          </a:solidFill>
        </p:spPr>
        <p:txBody>
          <a:bodyPr/>
          <a:lstStyle>
            <a:lvl1pPr marL="0" indent="0" algn="r">
              <a:buFontTx/>
              <a:buNone/>
              <a:defRPr sz="1200"/>
            </a:lvl1pPr>
          </a:lstStyle>
          <a:p>
            <a:r>
              <a:rPr lang="en-US"/>
              <a:t>Click icon to add picture</a:t>
            </a:r>
            <a:endParaRPr lang="fi-FI"/>
          </a:p>
        </p:txBody>
      </p:sp>
      <p:sp>
        <p:nvSpPr>
          <p:cNvPr id="4" name="Date Placeholder 3">
            <a:extLst>
              <a:ext uri="{FF2B5EF4-FFF2-40B4-BE49-F238E27FC236}">
                <a16:creationId xmlns:a16="http://schemas.microsoft.com/office/drawing/2014/main" id="{F0C86691-418B-4EA7-8F64-B2E73D27B2FF}"/>
              </a:ext>
            </a:extLst>
          </p:cNvPr>
          <p:cNvSpPr>
            <a:spLocks noGrp="1"/>
          </p:cNvSpPr>
          <p:nvPr>
            <p:ph type="dt" sz="half" idx="10"/>
          </p:nvPr>
        </p:nvSpPr>
        <p:spPr/>
        <p:txBody>
          <a:bodyPr/>
          <a:lstStyle>
            <a:lvl1pPr>
              <a:defRPr>
                <a:solidFill>
                  <a:schemeClr val="bg1"/>
                </a:solidFill>
              </a:defRPr>
            </a:lvl1pPr>
          </a:lstStyle>
          <a:p>
            <a:fld id="{D7C303AC-00DE-4A76-B195-7695749E5363}" type="datetime1">
              <a:rPr lang="fi-FI" smtClean="0"/>
              <a:t>2.5.2023</a:t>
            </a:fld>
            <a:endParaRPr lang="fi-FI"/>
          </a:p>
        </p:txBody>
      </p:sp>
      <p:sp>
        <p:nvSpPr>
          <p:cNvPr id="5" name="Footer Placeholder 4">
            <a:extLst>
              <a:ext uri="{FF2B5EF4-FFF2-40B4-BE49-F238E27FC236}">
                <a16:creationId xmlns:a16="http://schemas.microsoft.com/office/drawing/2014/main" id="{8D61999E-8363-4244-89A9-C47CF0DA7A55}"/>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6" name="Slide Number Placeholder 5">
            <a:extLst>
              <a:ext uri="{FF2B5EF4-FFF2-40B4-BE49-F238E27FC236}">
                <a16:creationId xmlns:a16="http://schemas.microsoft.com/office/drawing/2014/main" id="{3388E024-59BD-4906-B4AB-C5C287035F82}"/>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grpSp>
        <p:nvGrpSpPr>
          <p:cNvPr id="13" name="Group 12">
            <a:extLst>
              <a:ext uri="{C183D7F6-B498-43B3-948B-1728B52AA6E4}">
                <adec:decorative xmlns:adec="http://schemas.microsoft.com/office/drawing/2017/decorative" val="1"/>
              </a:ext>
            </a:extLst>
          </p:cNvPr>
          <p:cNvGrpSpPr>
            <a:grpSpLocks noChangeAspect="1"/>
          </p:cNvGrpSpPr>
          <p:nvPr userDrawn="1"/>
        </p:nvGrpSpPr>
        <p:grpSpPr>
          <a:xfrm>
            <a:off x="628604" y="476672"/>
            <a:ext cx="1538760" cy="612000"/>
            <a:chOff x="911225" y="260350"/>
            <a:chExt cx="4183063" cy="1663700"/>
          </a:xfrm>
          <a:solidFill>
            <a:schemeClr val="accent2"/>
          </a:solidFill>
        </p:grpSpPr>
        <p:sp>
          <p:nvSpPr>
            <p:cNvPr id="14" name="Freeform 6"/>
            <p:cNvSpPr>
              <a:spLocks noEditPoints="1"/>
            </p:cNvSpPr>
            <p:nvPr userDrawn="1"/>
          </p:nvSpPr>
          <p:spPr bwMode="auto">
            <a:xfrm>
              <a:off x="911225" y="260350"/>
              <a:ext cx="733425" cy="1663700"/>
            </a:xfrm>
            <a:custGeom>
              <a:avLst/>
              <a:gdLst>
                <a:gd name="T0" fmla="*/ 1787 w 2771"/>
                <a:gd name="T1" fmla="*/ 532 h 6290"/>
                <a:gd name="T2" fmla="*/ 1814 w 2771"/>
                <a:gd name="T3" fmla="*/ 780 h 6290"/>
                <a:gd name="T4" fmla="*/ 1740 w 2771"/>
                <a:gd name="T5" fmla="*/ 1008 h 6290"/>
                <a:gd name="T6" fmla="*/ 1309 w 2771"/>
                <a:gd name="T7" fmla="*/ 1564 h 6290"/>
                <a:gd name="T8" fmla="*/ 966 w 2771"/>
                <a:gd name="T9" fmla="*/ 1982 h 6290"/>
                <a:gd name="T10" fmla="*/ 901 w 2771"/>
                <a:gd name="T11" fmla="*/ 2194 h 6290"/>
                <a:gd name="T12" fmla="*/ 750 w 2771"/>
                <a:gd name="T13" fmla="*/ 2538 h 6290"/>
                <a:gd name="T14" fmla="*/ 666 w 2771"/>
                <a:gd name="T15" fmla="*/ 2233 h 6290"/>
                <a:gd name="T16" fmla="*/ 660 w 2771"/>
                <a:gd name="T17" fmla="*/ 1957 h 6290"/>
                <a:gd name="T18" fmla="*/ 743 w 2771"/>
                <a:gd name="T19" fmla="*/ 1724 h 6290"/>
                <a:gd name="T20" fmla="*/ 1028 w 2771"/>
                <a:gd name="T21" fmla="*/ 1345 h 6290"/>
                <a:gd name="T22" fmla="*/ 1541 w 2771"/>
                <a:gd name="T23" fmla="*/ 699 h 6290"/>
                <a:gd name="T24" fmla="*/ 1567 w 2771"/>
                <a:gd name="T25" fmla="*/ 550 h 6290"/>
                <a:gd name="T26" fmla="*/ 1577 w 2771"/>
                <a:gd name="T27" fmla="*/ 363 h 6290"/>
                <a:gd name="T28" fmla="*/ 1002 w 2771"/>
                <a:gd name="T29" fmla="*/ 2416 h 6290"/>
                <a:gd name="T30" fmla="*/ 1015 w 2771"/>
                <a:gd name="T31" fmla="*/ 2158 h 6290"/>
                <a:gd name="T32" fmla="*/ 1169 w 2771"/>
                <a:gd name="T33" fmla="*/ 1909 h 6290"/>
                <a:gd name="T34" fmla="*/ 1700 w 2771"/>
                <a:gd name="T35" fmla="*/ 1369 h 6290"/>
                <a:gd name="T36" fmla="*/ 1899 w 2771"/>
                <a:gd name="T37" fmla="*/ 1094 h 6290"/>
                <a:gd name="T38" fmla="*/ 1910 w 2771"/>
                <a:gd name="T39" fmla="*/ 945 h 6290"/>
                <a:gd name="T40" fmla="*/ 2075 w 2771"/>
                <a:gd name="T41" fmla="*/ 826 h 6290"/>
                <a:gd name="T42" fmla="*/ 2173 w 2771"/>
                <a:gd name="T43" fmla="*/ 1072 h 6290"/>
                <a:gd name="T44" fmla="*/ 2153 w 2771"/>
                <a:gd name="T45" fmla="*/ 1312 h 6290"/>
                <a:gd name="T46" fmla="*/ 1994 w 2771"/>
                <a:gd name="T47" fmla="*/ 1534 h 6290"/>
                <a:gd name="T48" fmla="*/ 1376 w 2771"/>
                <a:gd name="T49" fmla="*/ 2199 h 6290"/>
                <a:gd name="T50" fmla="*/ 1326 w 2771"/>
                <a:gd name="T51" fmla="*/ 2332 h 6290"/>
                <a:gd name="T52" fmla="*/ 1358 w 2771"/>
                <a:gd name="T53" fmla="*/ 2556 h 6290"/>
                <a:gd name="T54" fmla="*/ 1478 w 2771"/>
                <a:gd name="T55" fmla="*/ 2602 h 6290"/>
                <a:gd name="T56" fmla="*/ 1443 w 2771"/>
                <a:gd name="T57" fmla="*/ 2353 h 6290"/>
                <a:gd name="T58" fmla="*/ 1530 w 2771"/>
                <a:gd name="T59" fmla="*/ 2193 h 6290"/>
                <a:gd name="T60" fmla="*/ 1991 w 2771"/>
                <a:gd name="T61" fmla="*/ 1814 h 6290"/>
                <a:gd name="T62" fmla="*/ 2095 w 2771"/>
                <a:gd name="T63" fmla="*/ 1648 h 6290"/>
                <a:gd name="T64" fmla="*/ 2243 w 2771"/>
                <a:gd name="T65" fmla="*/ 1479 h 6290"/>
                <a:gd name="T66" fmla="*/ 2321 w 2771"/>
                <a:gd name="T67" fmla="*/ 1719 h 6290"/>
                <a:gd name="T68" fmla="*/ 2270 w 2771"/>
                <a:gd name="T69" fmla="*/ 1936 h 6290"/>
                <a:gd name="T70" fmla="*/ 1856 w 2771"/>
                <a:gd name="T71" fmla="*/ 2322 h 6290"/>
                <a:gd name="T72" fmla="*/ 1745 w 2771"/>
                <a:gd name="T73" fmla="*/ 2466 h 6290"/>
                <a:gd name="T74" fmla="*/ 547 w 2771"/>
                <a:gd name="T75" fmla="*/ 1978 h 6290"/>
                <a:gd name="T76" fmla="*/ 456 w 2771"/>
                <a:gd name="T77" fmla="*/ 1712 h 6290"/>
                <a:gd name="T78" fmla="*/ 498 w 2771"/>
                <a:gd name="T79" fmla="*/ 1378 h 6290"/>
                <a:gd name="T80" fmla="*/ 779 w 2771"/>
                <a:gd name="T81" fmla="*/ 918 h 6290"/>
                <a:gd name="T82" fmla="*/ 1171 w 2771"/>
                <a:gd name="T83" fmla="*/ 333 h 6290"/>
                <a:gd name="T84" fmla="*/ 1177 w 2771"/>
                <a:gd name="T85" fmla="*/ 183 h 6290"/>
                <a:gd name="T86" fmla="*/ 1355 w 2771"/>
                <a:gd name="T87" fmla="*/ 80 h 6290"/>
                <a:gd name="T88" fmla="*/ 1434 w 2771"/>
                <a:gd name="T89" fmla="*/ 307 h 6290"/>
                <a:gd name="T90" fmla="*/ 1403 w 2771"/>
                <a:gd name="T91" fmla="*/ 540 h 6290"/>
                <a:gd name="T92" fmla="*/ 1163 w 2771"/>
                <a:gd name="T93" fmla="*/ 928 h 6290"/>
                <a:gd name="T94" fmla="*/ 696 w 2771"/>
                <a:gd name="T95" fmla="*/ 1569 h 6290"/>
                <a:gd name="T96" fmla="*/ 584 w 2771"/>
                <a:gd name="T97" fmla="*/ 1843 h 6290"/>
                <a:gd name="T98" fmla="*/ 1145 w 2771"/>
                <a:gd name="T99" fmla="*/ 5026 h 6290"/>
                <a:gd name="T100" fmla="*/ 1386 w 2771"/>
                <a:gd name="T101" fmla="*/ 3807 h 6290"/>
                <a:gd name="T102" fmla="*/ 1626 w 2771"/>
                <a:gd name="T103" fmla="*/ 5026 h 6290"/>
                <a:gd name="T104" fmla="*/ 1128 w 2771"/>
                <a:gd name="T105" fmla="*/ 3626 h 6290"/>
                <a:gd name="T106" fmla="*/ 762 w 2771"/>
                <a:gd name="T107" fmla="*/ 3520 h 6290"/>
                <a:gd name="T108" fmla="*/ 385 w 2771"/>
                <a:gd name="T109" fmla="*/ 3298 h 6290"/>
                <a:gd name="T110" fmla="*/ 68 w 2771"/>
                <a:gd name="T111" fmla="*/ 2980 h 6290"/>
                <a:gd name="T112" fmla="*/ 2707 w 2771"/>
                <a:gd name="T113" fmla="*/ 2978 h 6290"/>
                <a:gd name="T114" fmla="*/ 2468 w 2771"/>
                <a:gd name="T115" fmla="*/ 3244 h 6290"/>
                <a:gd name="T116" fmla="*/ 2090 w 2771"/>
                <a:gd name="T117" fmla="*/ 3494 h 6290"/>
                <a:gd name="T118" fmla="*/ 1676 w 2771"/>
                <a:gd name="T119" fmla="*/ 3624 h 6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1" h="629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Freeform 7"/>
            <p:cNvSpPr>
              <a:spLocks noEditPoints="1"/>
            </p:cNvSpPr>
            <p:nvPr userDrawn="1"/>
          </p:nvSpPr>
          <p:spPr bwMode="auto">
            <a:xfrm>
              <a:off x="1522413" y="1209675"/>
              <a:ext cx="3157538" cy="279400"/>
            </a:xfrm>
            <a:custGeom>
              <a:avLst/>
              <a:gdLst>
                <a:gd name="T0" fmla="*/ 11712 w 11936"/>
                <a:gd name="T1" fmla="*/ 812 h 1056"/>
                <a:gd name="T2" fmla="*/ 11676 w 11936"/>
                <a:gd name="T3" fmla="*/ 224 h 1056"/>
                <a:gd name="T4" fmla="*/ 11210 w 11936"/>
                <a:gd name="T5" fmla="*/ 450 h 1056"/>
                <a:gd name="T6" fmla="*/ 11830 w 11936"/>
                <a:gd name="T7" fmla="*/ 246 h 1056"/>
                <a:gd name="T8" fmla="*/ 11631 w 11936"/>
                <a:gd name="T9" fmla="*/ 879 h 1056"/>
                <a:gd name="T10" fmla="*/ 264 w 11936"/>
                <a:gd name="T11" fmla="*/ 213 h 1056"/>
                <a:gd name="T12" fmla="*/ 4 w 11936"/>
                <a:gd name="T13" fmla="*/ 1053 h 1056"/>
                <a:gd name="T14" fmla="*/ 33 w 11936"/>
                <a:gd name="T15" fmla="*/ 208 h 1056"/>
                <a:gd name="T16" fmla="*/ 742 w 11936"/>
                <a:gd name="T17" fmla="*/ 813 h 1056"/>
                <a:gd name="T18" fmla="*/ 452 w 11936"/>
                <a:gd name="T19" fmla="*/ 273 h 1056"/>
                <a:gd name="T20" fmla="*/ 1066 w 11936"/>
                <a:gd name="T21" fmla="*/ 218 h 1056"/>
                <a:gd name="T22" fmla="*/ 1492 w 11936"/>
                <a:gd name="T23" fmla="*/ 178 h 1056"/>
                <a:gd name="T24" fmla="*/ 1786 w 11936"/>
                <a:gd name="T25" fmla="*/ 832 h 1056"/>
                <a:gd name="T26" fmla="*/ 2358 w 11936"/>
                <a:gd name="T27" fmla="*/ 868 h 1056"/>
                <a:gd name="T28" fmla="*/ 1887 w 11936"/>
                <a:gd name="T29" fmla="*/ 1 h 1056"/>
                <a:gd name="T30" fmla="*/ 2051 w 11936"/>
                <a:gd name="T31" fmla="*/ 30 h 1056"/>
                <a:gd name="T32" fmla="*/ 2049 w 11936"/>
                <a:gd name="T33" fmla="*/ 61 h 1056"/>
                <a:gd name="T34" fmla="*/ 2766 w 11936"/>
                <a:gd name="T35" fmla="*/ 780 h 1056"/>
                <a:gd name="T36" fmla="*/ 2407 w 11936"/>
                <a:gd name="T37" fmla="*/ 434 h 1056"/>
                <a:gd name="T38" fmla="*/ 2833 w 11936"/>
                <a:gd name="T39" fmla="*/ 236 h 1056"/>
                <a:gd name="T40" fmla="*/ 2488 w 11936"/>
                <a:gd name="T41" fmla="*/ 315 h 1056"/>
                <a:gd name="T42" fmla="*/ 2880 w 11936"/>
                <a:gd name="T43" fmla="*/ 615 h 1056"/>
                <a:gd name="T44" fmla="*/ 3550 w 11936"/>
                <a:gd name="T45" fmla="*/ 865 h 1056"/>
                <a:gd name="T46" fmla="*/ 3019 w 11936"/>
                <a:gd name="T47" fmla="*/ 294 h 1056"/>
                <a:gd name="T48" fmla="*/ 3419 w 11936"/>
                <a:gd name="T49" fmla="*/ 206 h 1056"/>
                <a:gd name="T50" fmla="*/ 4265 w 11936"/>
                <a:gd name="T51" fmla="*/ 198 h 1056"/>
                <a:gd name="T52" fmla="*/ 3869 w 11936"/>
                <a:gd name="T53" fmla="*/ 834 h 1056"/>
                <a:gd name="T54" fmla="*/ 3763 w 11936"/>
                <a:gd name="T55" fmla="*/ 180 h 1056"/>
                <a:gd name="T56" fmla="*/ 4346 w 11936"/>
                <a:gd name="T57" fmla="*/ 846 h 1056"/>
                <a:gd name="T58" fmla="*/ 4502 w 11936"/>
                <a:gd name="T59" fmla="*/ 232 h 1056"/>
                <a:gd name="T60" fmla="*/ 4982 w 11936"/>
                <a:gd name="T61" fmla="*/ 805 h 1056"/>
                <a:gd name="T62" fmla="*/ 5396 w 11936"/>
                <a:gd name="T63" fmla="*/ 637 h 1056"/>
                <a:gd name="T64" fmla="*/ 5215 w 11936"/>
                <a:gd name="T65" fmla="*/ 84 h 1056"/>
                <a:gd name="T66" fmla="*/ 5430 w 11936"/>
                <a:gd name="T67" fmla="*/ 48 h 1056"/>
                <a:gd name="T68" fmla="*/ 5911 w 11936"/>
                <a:gd name="T69" fmla="*/ 838 h 1056"/>
                <a:gd name="T70" fmla="*/ 6329 w 11936"/>
                <a:gd name="T71" fmla="*/ 768 h 1056"/>
                <a:gd name="T72" fmla="*/ 6288 w 11936"/>
                <a:gd name="T73" fmla="*/ 871 h 1056"/>
                <a:gd name="T74" fmla="*/ 7142 w 11936"/>
                <a:gd name="T75" fmla="*/ 828 h 1056"/>
                <a:gd name="T76" fmla="*/ 6811 w 11936"/>
                <a:gd name="T77" fmla="*/ 247 h 1056"/>
                <a:gd name="T78" fmla="*/ 7926 w 11936"/>
                <a:gd name="T79" fmla="*/ 763 h 1056"/>
                <a:gd name="T80" fmla="*/ 7417 w 11936"/>
                <a:gd name="T81" fmla="*/ 208 h 1056"/>
                <a:gd name="T82" fmla="*/ 8118 w 11936"/>
                <a:gd name="T83" fmla="*/ 236 h 1056"/>
                <a:gd name="T84" fmla="*/ 8245 w 11936"/>
                <a:gd name="T85" fmla="*/ 831 h 1056"/>
                <a:gd name="T86" fmla="*/ 8676 w 11936"/>
                <a:gd name="T87" fmla="*/ 163 h 1056"/>
                <a:gd name="T88" fmla="*/ 9065 w 11936"/>
                <a:gd name="T89" fmla="*/ 646 h 1056"/>
                <a:gd name="T90" fmla="*/ 8413 w 11936"/>
                <a:gd name="T91" fmla="*/ 734 h 1056"/>
                <a:gd name="T92" fmla="*/ 8682 w 11936"/>
                <a:gd name="T93" fmla="*/ 838 h 1056"/>
                <a:gd name="T94" fmla="*/ 8960 w 11936"/>
                <a:gd name="T95" fmla="*/ 361 h 1056"/>
                <a:gd name="T96" fmla="*/ 8480 w 11936"/>
                <a:gd name="T97" fmla="*/ 366 h 1056"/>
                <a:gd name="T98" fmla="*/ 9231 w 11936"/>
                <a:gd name="T99" fmla="*/ 812 h 1056"/>
                <a:gd name="T100" fmla="*/ 9666 w 11936"/>
                <a:gd name="T101" fmla="*/ 242 h 1056"/>
                <a:gd name="T102" fmla="*/ 9385 w 11936"/>
                <a:gd name="T103" fmla="*/ 501 h 1056"/>
                <a:gd name="T104" fmla="*/ 9467 w 11936"/>
                <a:gd name="T105" fmla="*/ 223 h 1056"/>
                <a:gd name="T106" fmla="*/ 10030 w 11936"/>
                <a:gd name="T107" fmla="*/ 208 h 1056"/>
                <a:gd name="T108" fmla="*/ 10087 w 11936"/>
                <a:gd name="T109" fmla="*/ 799 h 1056"/>
                <a:gd name="T110" fmla="*/ 10462 w 11936"/>
                <a:gd name="T111" fmla="*/ 739 h 1056"/>
                <a:gd name="T112" fmla="*/ 10075 w 11936"/>
                <a:gd name="T113" fmla="*/ 382 h 1056"/>
                <a:gd name="T114" fmla="*/ 10467 w 11936"/>
                <a:gd name="T115" fmla="*/ 339 h 1056"/>
                <a:gd name="T116" fmla="*/ 10161 w 11936"/>
                <a:gd name="T117" fmla="*/ 374 h 1056"/>
                <a:gd name="T118" fmla="*/ 10549 w 11936"/>
                <a:gd name="T119" fmla="*/ 687 h 1056"/>
                <a:gd name="T120" fmla="*/ 10924 w 11936"/>
                <a:gd name="T121" fmla="*/ 780 h 1056"/>
                <a:gd name="T122" fmla="*/ 10641 w 11936"/>
                <a:gd name="T123" fmla="*/ 23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36" h="105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Freeform 8"/>
            <p:cNvSpPr>
              <a:spLocks noEditPoints="1"/>
            </p:cNvSpPr>
            <p:nvPr userDrawn="1"/>
          </p:nvSpPr>
          <p:spPr bwMode="auto">
            <a:xfrm>
              <a:off x="1525588" y="1557338"/>
              <a:ext cx="3568700" cy="279400"/>
            </a:xfrm>
            <a:custGeom>
              <a:avLst/>
              <a:gdLst>
                <a:gd name="T0" fmla="*/ 13182 w 13488"/>
                <a:gd name="T1" fmla="*/ 71 h 1056"/>
                <a:gd name="T2" fmla="*/ 13007 w 13488"/>
                <a:gd name="T3" fmla="*/ 96 h 1056"/>
                <a:gd name="T4" fmla="*/ 12786 w 13488"/>
                <a:gd name="T5" fmla="*/ 835 h 1056"/>
                <a:gd name="T6" fmla="*/ 13308 w 13488"/>
                <a:gd name="T7" fmla="*/ 797 h 1056"/>
                <a:gd name="T8" fmla="*/ 323 w 13488"/>
                <a:gd name="T9" fmla="*/ 820 h 1056"/>
                <a:gd name="T10" fmla="*/ 511 w 13488"/>
                <a:gd name="T11" fmla="*/ 210 h 1056"/>
                <a:gd name="T12" fmla="*/ 501 w 13488"/>
                <a:gd name="T13" fmla="*/ 869 h 1056"/>
                <a:gd name="T14" fmla="*/ 92 w 13488"/>
                <a:gd name="T15" fmla="*/ 232 h 1056"/>
                <a:gd name="T16" fmla="*/ 869 w 13488"/>
                <a:gd name="T17" fmla="*/ 799 h 1056"/>
                <a:gd name="T18" fmla="*/ 1571 w 13488"/>
                <a:gd name="T19" fmla="*/ 179 h 1056"/>
                <a:gd name="T20" fmla="*/ 1688 w 13488"/>
                <a:gd name="T21" fmla="*/ 220 h 1056"/>
                <a:gd name="T22" fmla="*/ 1900 w 13488"/>
                <a:gd name="T23" fmla="*/ 869 h 1056"/>
                <a:gd name="T24" fmla="*/ 2122 w 13488"/>
                <a:gd name="T25" fmla="*/ 283 h 1056"/>
                <a:gd name="T26" fmla="*/ 2853 w 13488"/>
                <a:gd name="T27" fmla="*/ 542 h 1056"/>
                <a:gd name="T28" fmla="*/ 2757 w 13488"/>
                <a:gd name="T29" fmla="*/ 779 h 1056"/>
                <a:gd name="T30" fmla="*/ 3115 w 13488"/>
                <a:gd name="T31" fmla="*/ 238 h 1056"/>
                <a:gd name="T32" fmla="*/ 2898 w 13488"/>
                <a:gd name="T33" fmla="*/ 540 h 1056"/>
                <a:gd name="T34" fmla="*/ 3687 w 13488"/>
                <a:gd name="T35" fmla="*/ 439 h 1056"/>
                <a:gd name="T36" fmla="*/ 3488 w 13488"/>
                <a:gd name="T37" fmla="*/ 832 h 1056"/>
                <a:gd name="T38" fmla="*/ 3273 w 13488"/>
                <a:gd name="T39" fmla="*/ 179 h 1056"/>
                <a:gd name="T40" fmla="*/ 3681 w 13488"/>
                <a:gd name="T41" fmla="*/ 504 h 1056"/>
                <a:gd name="T42" fmla="*/ 4305 w 13488"/>
                <a:gd name="T43" fmla="*/ 767 h 1056"/>
                <a:gd name="T44" fmla="*/ 3931 w 13488"/>
                <a:gd name="T45" fmla="*/ 384 h 1056"/>
                <a:gd name="T46" fmla="*/ 4313 w 13488"/>
                <a:gd name="T47" fmla="*/ 270 h 1056"/>
                <a:gd name="T48" fmla="*/ 4047 w 13488"/>
                <a:gd name="T49" fmla="*/ 428 h 1056"/>
                <a:gd name="T50" fmla="*/ 4323 w 13488"/>
                <a:gd name="T51" fmla="*/ 818 h 1056"/>
                <a:gd name="T52" fmla="*/ 4531 w 13488"/>
                <a:gd name="T53" fmla="*/ 220 h 1056"/>
                <a:gd name="T54" fmla="*/ 4742 w 13488"/>
                <a:gd name="T55" fmla="*/ 869 h 1056"/>
                <a:gd name="T56" fmla="*/ 5019 w 13488"/>
                <a:gd name="T57" fmla="*/ 754 h 1056"/>
                <a:gd name="T58" fmla="*/ 5265 w 13488"/>
                <a:gd name="T59" fmla="*/ 230 h 1056"/>
                <a:gd name="T60" fmla="*/ 5801 w 13488"/>
                <a:gd name="T61" fmla="*/ 835 h 1056"/>
                <a:gd name="T62" fmla="*/ 5379 w 13488"/>
                <a:gd name="T63" fmla="*/ 227 h 1056"/>
                <a:gd name="T64" fmla="*/ 6658 w 13488"/>
                <a:gd name="T65" fmla="*/ 162 h 1056"/>
                <a:gd name="T66" fmla="*/ 6954 w 13488"/>
                <a:gd name="T67" fmla="*/ 744 h 1056"/>
                <a:gd name="T68" fmla="*/ 6310 w 13488"/>
                <a:gd name="T69" fmla="*/ 604 h 1056"/>
                <a:gd name="T70" fmla="*/ 6812 w 13488"/>
                <a:gd name="T71" fmla="*/ 812 h 1056"/>
                <a:gd name="T72" fmla="*/ 6723 w 13488"/>
                <a:gd name="T73" fmla="*/ 209 h 1056"/>
                <a:gd name="T74" fmla="*/ 7545 w 13488"/>
                <a:gd name="T75" fmla="*/ 282 h 1056"/>
                <a:gd name="T76" fmla="*/ 7538 w 13488"/>
                <a:gd name="T77" fmla="*/ 518 h 1056"/>
                <a:gd name="T78" fmla="*/ 7085 w 13488"/>
                <a:gd name="T79" fmla="*/ 839 h 1056"/>
                <a:gd name="T80" fmla="*/ 8097 w 13488"/>
                <a:gd name="T81" fmla="*/ 218 h 1056"/>
                <a:gd name="T82" fmla="*/ 7875 w 13488"/>
                <a:gd name="T83" fmla="*/ 980 h 1056"/>
                <a:gd name="T84" fmla="*/ 8172 w 13488"/>
                <a:gd name="T85" fmla="*/ 210 h 1056"/>
                <a:gd name="T86" fmla="*/ 8681 w 13488"/>
                <a:gd name="T87" fmla="*/ 839 h 1056"/>
                <a:gd name="T88" fmla="*/ 8201 w 13488"/>
                <a:gd name="T89" fmla="*/ 197 h 1056"/>
                <a:gd name="T90" fmla="*/ 9048 w 13488"/>
                <a:gd name="T91" fmla="*/ 218 h 1056"/>
                <a:gd name="T92" fmla="*/ 9270 w 13488"/>
                <a:gd name="T93" fmla="*/ 778 h 1056"/>
                <a:gd name="T94" fmla="*/ 9825 w 13488"/>
                <a:gd name="T95" fmla="*/ 172 h 1056"/>
                <a:gd name="T96" fmla="*/ 9690 w 13488"/>
                <a:gd name="T97" fmla="*/ 600 h 1056"/>
                <a:gd name="T98" fmla="*/ 9703 w 13488"/>
                <a:gd name="T99" fmla="*/ 78 h 1056"/>
                <a:gd name="T100" fmla="*/ 9924 w 13488"/>
                <a:gd name="T101" fmla="*/ 96 h 1056"/>
                <a:gd name="T102" fmla="*/ 10590 w 13488"/>
                <a:gd name="T103" fmla="*/ 803 h 1056"/>
                <a:gd name="T104" fmla="*/ 10255 w 13488"/>
                <a:gd name="T105" fmla="*/ 434 h 1056"/>
                <a:gd name="T106" fmla="*/ 10674 w 13488"/>
                <a:gd name="T107" fmla="*/ 340 h 1056"/>
                <a:gd name="T108" fmla="*/ 10338 w 13488"/>
                <a:gd name="T109" fmla="*/ 388 h 1056"/>
                <a:gd name="T110" fmla="*/ 10695 w 13488"/>
                <a:gd name="T111" fmla="*/ 760 h 1056"/>
                <a:gd name="T112" fmla="*/ 10979 w 13488"/>
                <a:gd name="T113" fmla="*/ 827 h 1056"/>
                <a:gd name="T114" fmla="*/ 10914 w 13488"/>
                <a:gd name="T115" fmla="*/ 182 h 1056"/>
                <a:gd name="T116" fmla="*/ 11394 w 13488"/>
                <a:gd name="T117" fmla="*/ 810 h 1056"/>
                <a:gd name="T118" fmla="*/ 11863 w 13488"/>
                <a:gd name="T119" fmla="*/ 814 h 1056"/>
                <a:gd name="T120" fmla="*/ 11544 w 13488"/>
                <a:gd name="T121" fmla="*/ 247 h 1056"/>
                <a:gd name="T122" fmla="*/ 12709 w 13488"/>
                <a:gd name="T123" fmla="*/ 695 h 1056"/>
                <a:gd name="T124" fmla="*/ 12443 w 13488"/>
                <a:gd name="T125" fmla="*/ 21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88" h="1056">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0" name="Title 1">
            <a:extLst>
              <a:ext uri="{FF2B5EF4-FFF2-40B4-BE49-F238E27FC236}">
                <a16:creationId xmlns:a16="http://schemas.microsoft.com/office/drawing/2014/main" id="{95A08C59-4BC5-4041-B47F-FB7DDB3CCC22}"/>
              </a:ext>
            </a:extLst>
          </p:cNvPr>
          <p:cNvSpPr>
            <a:spLocks noGrp="1"/>
          </p:cNvSpPr>
          <p:nvPr>
            <p:ph type="ctrTitle"/>
          </p:nvPr>
        </p:nvSpPr>
        <p:spPr>
          <a:xfrm>
            <a:off x="839787" y="2132856"/>
            <a:ext cx="4319587" cy="2015802"/>
          </a:xfrm>
        </p:spPr>
        <p:txBody>
          <a:bodyPr anchor="t" anchorCtr="0"/>
          <a:lstStyle>
            <a:lvl1pPr algn="l">
              <a:defRPr sz="4000">
                <a:solidFill>
                  <a:schemeClr val="accent2"/>
                </a:solidFill>
              </a:defRPr>
            </a:lvl1pPr>
          </a:lstStyle>
          <a:p>
            <a:r>
              <a:rPr lang="en-US"/>
              <a:t>Click to edit Master title style</a:t>
            </a:r>
            <a:endParaRPr lang="fi-FI" dirty="0"/>
          </a:p>
        </p:txBody>
      </p:sp>
      <p:sp>
        <p:nvSpPr>
          <p:cNvPr id="21"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839787" y="4436690"/>
            <a:ext cx="4319587" cy="576064"/>
          </a:xfrm>
        </p:spPr>
        <p:txBody>
          <a:bodyPr/>
          <a:lstStyle>
            <a:lvl1pPr marL="0" indent="0" algn="l">
              <a:buNone/>
              <a:defRPr sz="18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spTree>
    <p:extLst>
      <p:ext uri="{BB962C8B-B14F-4D97-AF65-F5344CB8AC3E}">
        <p14:creationId xmlns:p14="http://schemas.microsoft.com/office/powerpoint/2010/main" val="6908110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84E26E-2C1B-47B8-96CF-EBFB238779B0}"/>
              </a:ext>
            </a:extLst>
          </p:cNvPr>
          <p:cNvSpPr>
            <a:spLocks noGrp="1"/>
          </p:cNvSpPr>
          <p:nvPr>
            <p:ph type="title"/>
          </p:nvPr>
        </p:nvSpPr>
        <p:spPr>
          <a:xfrm>
            <a:off x="1343471" y="476250"/>
            <a:ext cx="10369103" cy="1080542"/>
          </a:xfrm>
          <a:prstGeom prst="rect">
            <a:avLst/>
          </a:prstGeom>
        </p:spPr>
        <p:txBody>
          <a:bodyPr vert="horz" lIns="0" tIns="0" rIns="0" bIns="0" rtlCol="0" anchor="t" anchorCtr="0">
            <a:noAutofit/>
          </a:bodyPr>
          <a:lstStyle/>
          <a:p>
            <a:r>
              <a:rPr lang="en-US"/>
              <a:t>Click to edit Master title style</a:t>
            </a:r>
            <a:endParaRPr lang="fi-FI" dirty="0"/>
          </a:p>
        </p:txBody>
      </p:sp>
      <p:sp>
        <p:nvSpPr>
          <p:cNvPr id="3" name="Text Placeholder 2">
            <a:extLst>
              <a:ext uri="{FF2B5EF4-FFF2-40B4-BE49-F238E27FC236}">
                <a16:creationId xmlns:a16="http://schemas.microsoft.com/office/drawing/2014/main" id="{DA53D799-2C68-4BBD-80F0-4448AC6E53AA}"/>
              </a:ext>
            </a:extLst>
          </p:cNvPr>
          <p:cNvSpPr>
            <a:spLocks noGrp="1"/>
          </p:cNvSpPr>
          <p:nvPr>
            <p:ph type="body" idx="1"/>
          </p:nvPr>
        </p:nvSpPr>
        <p:spPr>
          <a:xfrm>
            <a:off x="475638" y="1773239"/>
            <a:ext cx="11233150" cy="4392612"/>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Date Placeholder 3">
            <a:extLst>
              <a:ext uri="{FF2B5EF4-FFF2-40B4-BE49-F238E27FC236}">
                <a16:creationId xmlns:a16="http://schemas.microsoft.com/office/drawing/2014/main" id="{F009AB8C-3488-4A3F-940D-B8E97D0147EF}"/>
              </a:ext>
            </a:extLst>
          </p:cNvPr>
          <p:cNvSpPr>
            <a:spLocks noGrp="1"/>
          </p:cNvSpPr>
          <p:nvPr>
            <p:ph type="dt" sz="half" idx="2"/>
          </p:nvPr>
        </p:nvSpPr>
        <p:spPr>
          <a:xfrm>
            <a:off x="10344472" y="6381328"/>
            <a:ext cx="936104" cy="216471"/>
          </a:xfrm>
          <a:prstGeom prst="rect">
            <a:avLst/>
          </a:prstGeom>
        </p:spPr>
        <p:txBody>
          <a:bodyPr vert="horz" lIns="0" tIns="0" rIns="0" bIns="0" rtlCol="0" anchor="ctr" anchorCtr="0">
            <a:noAutofit/>
          </a:bodyPr>
          <a:lstStyle>
            <a:lvl1pPr algn="r">
              <a:defRPr sz="900" b="0" i="0" cap="all" spc="50" baseline="0">
                <a:solidFill>
                  <a:schemeClr val="tx2"/>
                </a:solidFill>
                <a:latin typeface="+mj-lt"/>
              </a:defRPr>
            </a:lvl1pPr>
          </a:lstStyle>
          <a:p>
            <a:fld id="{09E99790-A5AA-4C9F-86E4-F2AE5C5929B8}" type="datetime1">
              <a:rPr lang="fi-FI" smtClean="0"/>
              <a:t>2.5.2023</a:t>
            </a:fld>
            <a:endParaRPr lang="fi-FI" dirty="0"/>
          </a:p>
        </p:txBody>
      </p:sp>
      <p:sp>
        <p:nvSpPr>
          <p:cNvPr id="5" name="Footer Placeholder 4">
            <a:extLst>
              <a:ext uri="{FF2B5EF4-FFF2-40B4-BE49-F238E27FC236}">
                <a16:creationId xmlns:a16="http://schemas.microsoft.com/office/drawing/2014/main" id="{2A28E9E1-C972-497D-AF9A-7A5F005A27EA}"/>
              </a:ext>
            </a:extLst>
          </p:cNvPr>
          <p:cNvSpPr>
            <a:spLocks noGrp="1"/>
          </p:cNvSpPr>
          <p:nvPr>
            <p:ph type="ftr" sz="quarter" idx="3"/>
          </p:nvPr>
        </p:nvSpPr>
        <p:spPr>
          <a:xfrm>
            <a:off x="6096000" y="6381328"/>
            <a:ext cx="4248472" cy="216471"/>
          </a:xfrm>
          <a:prstGeom prst="rect">
            <a:avLst/>
          </a:prstGeom>
        </p:spPr>
        <p:txBody>
          <a:bodyPr vert="horz" lIns="0" tIns="0" rIns="0" bIns="0" rtlCol="0" anchor="ctr" anchorCtr="0">
            <a:noAutofit/>
          </a:bodyPr>
          <a:lstStyle>
            <a:lvl1pPr algn="r">
              <a:defRPr sz="900" b="0" i="0" cap="all" spc="50" baseline="0">
                <a:solidFill>
                  <a:schemeClr val="tx2"/>
                </a:solidFill>
                <a:latin typeface="+mj-lt"/>
              </a:defRPr>
            </a:lvl1pPr>
          </a:lstStyle>
          <a:p>
            <a:r>
              <a:rPr lang="fi-FI"/>
              <a:t>JYU Since 1863.</a:t>
            </a:r>
            <a:endParaRPr lang="fi-FI" dirty="0"/>
          </a:p>
        </p:txBody>
      </p:sp>
      <p:sp>
        <p:nvSpPr>
          <p:cNvPr id="6" name="Slide Number Placeholder 5">
            <a:extLst>
              <a:ext uri="{FF2B5EF4-FFF2-40B4-BE49-F238E27FC236}">
                <a16:creationId xmlns:a16="http://schemas.microsoft.com/office/drawing/2014/main" id="{3ABD12E0-B73B-476D-AC37-50C99E25F4B7}"/>
              </a:ext>
            </a:extLst>
          </p:cNvPr>
          <p:cNvSpPr>
            <a:spLocks noGrp="1"/>
          </p:cNvSpPr>
          <p:nvPr>
            <p:ph type="sldNum" sz="quarter" idx="4"/>
          </p:nvPr>
        </p:nvSpPr>
        <p:spPr>
          <a:xfrm>
            <a:off x="11280576" y="6381551"/>
            <a:ext cx="431998" cy="215801"/>
          </a:xfrm>
          <a:prstGeom prst="rect">
            <a:avLst/>
          </a:prstGeom>
        </p:spPr>
        <p:txBody>
          <a:bodyPr vert="horz" lIns="0" tIns="0" rIns="0" bIns="0" rtlCol="0" anchor="ctr" anchorCtr="0">
            <a:noAutofit/>
          </a:bodyPr>
          <a:lstStyle>
            <a:lvl1pPr algn="r">
              <a:defRPr sz="900" b="0" i="0" cap="all" spc="50" baseline="0">
                <a:solidFill>
                  <a:schemeClr val="tx2"/>
                </a:solidFill>
                <a:latin typeface="+mj-lt"/>
              </a:defRPr>
            </a:lvl1pPr>
          </a:lstStyle>
          <a:p>
            <a:fld id="{9E548902-A2E1-4711-A467-290FB9FE5D63}" type="slidenum">
              <a:rPr lang="fi-FI" smtClean="0"/>
              <a:pPr/>
              <a:t>‹#›</a:t>
            </a:fld>
            <a:endParaRPr lang="fi-FI" dirty="0"/>
          </a:p>
        </p:txBody>
      </p:sp>
      <p:sp>
        <p:nvSpPr>
          <p:cNvPr id="9" name="Rectangle 8">
            <a:extLst>
              <a:ext uri="{C183D7F6-B498-43B3-948B-1728B52AA6E4}">
                <adec:decorative xmlns:adec="http://schemas.microsoft.com/office/drawing/2017/decorative" val="1"/>
              </a:ext>
            </a:extLst>
          </p:cNvPr>
          <p:cNvSpPr/>
          <p:nvPr/>
        </p:nvSpPr>
        <p:spPr>
          <a:xfrm>
            <a:off x="0" y="6669360"/>
            <a:ext cx="12192000" cy="1886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22" name="Group 21">
            <a:extLst>
              <a:ext uri="{C183D7F6-B498-43B3-948B-1728B52AA6E4}">
                <adec:decorative xmlns:adec="http://schemas.microsoft.com/office/drawing/2017/decorative" val="1"/>
              </a:ext>
            </a:extLst>
          </p:cNvPr>
          <p:cNvGrpSpPr/>
          <p:nvPr/>
        </p:nvGrpSpPr>
        <p:grpSpPr>
          <a:xfrm>
            <a:off x="479376" y="0"/>
            <a:ext cx="575968" cy="1268760"/>
            <a:chOff x="5372826" y="1844824"/>
            <a:chExt cx="1457091" cy="3209730"/>
          </a:xfrm>
        </p:grpSpPr>
        <p:sp>
          <p:nvSpPr>
            <p:cNvPr id="15" name="Rectangle 14"/>
            <p:cNvSpPr/>
            <p:nvPr userDrawn="1"/>
          </p:nvSpPr>
          <p:spPr>
            <a:xfrm>
              <a:off x="5372826" y="1844824"/>
              <a:ext cx="1457091" cy="32097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4" name="Freeform 6"/>
            <p:cNvSpPr>
              <a:spLocks noChangeAspect="1" noEditPoints="1"/>
            </p:cNvSpPr>
            <p:nvPr userDrawn="1"/>
          </p:nvSpPr>
          <p:spPr bwMode="auto">
            <a:xfrm>
              <a:off x="5760666" y="3050717"/>
              <a:ext cx="681408" cy="1548248"/>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11" name="(c)" hidden="1"/>
          <p:cNvSpPr txBox="1"/>
          <p:nvPr userDrawn="1"/>
        </p:nvSpPr>
        <p:spPr>
          <a:xfrm>
            <a:off x="12031551" y="6877509"/>
            <a:ext cx="157094" cy="30778"/>
          </a:xfrm>
          <a:prstGeom prst="rect">
            <a:avLst/>
          </a:prstGeom>
          <a:noFill/>
        </p:spPr>
        <p:txBody>
          <a:bodyPr wrap="none" lIns="0" tIns="0" rIns="0" bIns="0"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i-FI" sz="200" dirty="0">
                <a:solidFill>
                  <a:schemeClr val="bg1"/>
                </a:solidFill>
                <a:latin typeface="+mn-lt"/>
              </a:rPr>
              <a:t>©grow. for</a:t>
            </a:r>
            <a:r>
              <a:rPr lang="fi-FI" sz="200" baseline="0" dirty="0">
                <a:solidFill>
                  <a:schemeClr val="bg1"/>
                </a:solidFill>
                <a:latin typeface="+mn-lt"/>
              </a:rPr>
              <a:t> jyo</a:t>
            </a:r>
            <a:endParaRPr lang="en-GB" sz="200" dirty="0" err="1">
              <a:solidFill>
                <a:schemeClr val="bg1"/>
              </a:solidFill>
              <a:latin typeface="+mn-lt"/>
            </a:endParaRPr>
          </a:p>
        </p:txBody>
      </p:sp>
      <p:pic>
        <p:nvPicPr>
          <p:cNvPr id="12" name="(logo)" descr="Z:\GRW (grow)\logot\copyright_grow.png" hidden="1"/>
          <p:cNvPicPr>
            <a:picLocks noChangeAspect="1" noChangeArrowheads="1"/>
          </p:cNvPicPr>
          <p:nvPr userDrawn="1"/>
        </p:nvPicPr>
        <p:blipFill>
          <a:blip r:embed="rId38" cstate="print">
            <a:extLst>
              <a:ext uri="{28A0092B-C50C-407E-A947-70E740481C1C}">
                <a14:useLocalDpi xmlns:a14="http://schemas.microsoft.com/office/drawing/2010/main" val="0"/>
              </a:ext>
            </a:extLst>
          </a:blip>
          <a:srcRect/>
          <a:stretch>
            <a:fillRect/>
          </a:stretch>
        </p:blipFill>
        <p:spPr bwMode="auto">
          <a:xfrm>
            <a:off x="3355" y="-50286"/>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37803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50" r:id="rId5"/>
    <p:sldLayoutId id="2147483674" r:id="rId6"/>
    <p:sldLayoutId id="2147483663" r:id="rId7"/>
    <p:sldLayoutId id="2147483651" r:id="rId8"/>
    <p:sldLayoutId id="2147483664" r:id="rId9"/>
    <p:sldLayoutId id="2147483667" r:id="rId10"/>
    <p:sldLayoutId id="2147483665" r:id="rId11"/>
    <p:sldLayoutId id="2147483666" r:id="rId12"/>
    <p:sldLayoutId id="2147483652" r:id="rId13"/>
    <p:sldLayoutId id="2147483653" r:id="rId14"/>
    <p:sldLayoutId id="2147483668" r:id="rId15"/>
    <p:sldLayoutId id="2147483670" r:id="rId16"/>
    <p:sldLayoutId id="2147483671" r:id="rId17"/>
    <p:sldLayoutId id="2147483672" r:id="rId18"/>
    <p:sldLayoutId id="2147483673" r:id="rId19"/>
    <p:sldLayoutId id="2147483669" r:id="rId20"/>
    <p:sldLayoutId id="2147483690" r:id="rId21"/>
    <p:sldLayoutId id="2147483691" r:id="rId22"/>
    <p:sldLayoutId id="2147483692" r:id="rId23"/>
    <p:sldLayoutId id="2147483683" r:id="rId24"/>
    <p:sldLayoutId id="2147483682" r:id="rId25"/>
    <p:sldLayoutId id="2147483684" r:id="rId26"/>
    <p:sldLayoutId id="2147483685" r:id="rId27"/>
    <p:sldLayoutId id="2147483679" r:id="rId28"/>
    <p:sldLayoutId id="2147483680" r:id="rId29"/>
    <p:sldLayoutId id="2147483681" r:id="rId30"/>
    <p:sldLayoutId id="2147483654" r:id="rId31"/>
    <p:sldLayoutId id="2147483655" r:id="rId32"/>
    <p:sldLayoutId id="2147483687" r:id="rId33"/>
    <p:sldLayoutId id="2147483689" r:id="rId34"/>
    <p:sldLayoutId id="2147483686" r:id="rId35"/>
    <p:sldLayoutId id="2147483688" r:id="rId3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l" defTabSz="914400" rtl="0" eaLnBrk="1" latinLnBrk="0" hangingPunct="1">
        <a:lnSpc>
          <a:spcPct val="90000"/>
        </a:lnSpc>
        <a:spcBef>
          <a:spcPct val="0"/>
        </a:spcBef>
        <a:buNone/>
        <a:defRPr sz="3200" b="1" kern="1200" spc="-20" baseline="0">
          <a:solidFill>
            <a:schemeClr val="accent2"/>
          </a:solidFill>
          <a:latin typeface="+mj-lt"/>
          <a:ea typeface="+mj-ea"/>
          <a:cs typeface="+mj-cs"/>
        </a:defRPr>
      </a:lvl1pPr>
    </p:titleStyle>
    <p:bodyStyle>
      <a:lvl1pPr marL="269875" indent="-269875" algn="l" defTabSz="914400" rtl="0" eaLnBrk="1" latinLnBrk="0" hangingPunct="1">
        <a:lnSpc>
          <a:spcPct val="120000"/>
        </a:lnSpc>
        <a:spcBef>
          <a:spcPts val="400"/>
        </a:spcBef>
        <a:buClr>
          <a:schemeClr val="accent1"/>
        </a:buClr>
        <a:buFont typeface="Wingdings" panose="05000000000000000000" pitchFamily="2" charset="2"/>
        <a:buChar char=""/>
        <a:defRPr sz="1800" kern="1200" spc="-20" baseline="0">
          <a:solidFill>
            <a:schemeClr val="tx1"/>
          </a:solidFill>
          <a:latin typeface="+mn-lt"/>
          <a:ea typeface="+mn-ea"/>
          <a:cs typeface="+mn-cs"/>
        </a:defRPr>
      </a:lvl1pPr>
      <a:lvl2pPr marL="541338" indent="-271463" algn="l" defTabSz="914400" rtl="0" eaLnBrk="1" latinLnBrk="0" hangingPunct="1">
        <a:lnSpc>
          <a:spcPct val="120000"/>
        </a:lnSpc>
        <a:spcBef>
          <a:spcPts val="400"/>
        </a:spcBef>
        <a:buClr>
          <a:schemeClr val="accent1"/>
        </a:buClr>
        <a:buFont typeface="Lato" panose="020F0502020204030203" pitchFamily="34" charset="0"/>
        <a:buChar char="–"/>
        <a:defRPr sz="1800" kern="1200" spc="-20" baseline="0">
          <a:solidFill>
            <a:schemeClr val="tx1"/>
          </a:solidFill>
          <a:latin typeface="+mn-lt"/>
          <a:ea typeface="+mn-ea"/>
          <a:cs typeface="+mn-cs"/>
        </a:defRPr>
      </a:lvl2pPr>
      <a:lvl3pPr marL="803275" indent="-261938" algn="l" defTabSz="914400" rtl="0" eaLnBrk="1" latinLnBrk="0" hangingPunct="1">
        <a:lnSpc>
          <a:spcPct val="120000"/>
        </a:lnSpc>
        <a:spcBef>
          <a:spcPts val="400"/>
        </a:spcBef>
        <a:buClr>
          <a:schemeClr val="accent1"/>
        </a:buClr>
        <a:buFont typeface="Wingdings" panose="05000000000000000000" pitchFamily="2" charset="2"/>
        <a:buChar char=""/>
        <a:defRPr sz="1800" kern="1200" spc="-20" baseline="0">
          <a:solidFill>
            <a:schemeClr val="tx1"/>
          </a:solidFill>
          <a:latin typeface="+mn-lt"/>
          <a:ea typeface="+mn-ea"/>
          <a:cs typeface="+mn-cs"/>
        </a:defRPr>
      </a:lvl3pPr>
      <a:lvl4pPr marL="1073150" indent="-269875" algn="l" defTabSz="914400" rtl="0" eaLnBrk="1" latinLnBrk="0" hangingPunct="1">
        <a:lnSpc>
          <a:spcPct val="120000"/>
        </a:lnSpc>
        <a:spcBef>
          <a:spcPts val="400"/>
        </a:spcBef>
        <a:buClr>
          <a:schemeClr val="accent1"/>
        </a:buClr>
        <a:buFont typeface="Wingdings" panose="05000000000000000000" pitchFamily="2" charset="2"/>
        <a:buChar char=""/>
        <a:defRPr sz="1800" kern="1200" spc="-20" baseline="0">
          <a:solidFill>
            <a:schemeClr val="tx1"/>
          </a:solidFill>
          <a:latin typeface="+mn-lt"/>
          <a:ea typeface="+mn-ea"/>
          <a:cs typeface="+mn-cs"/>
        </a:defRPr>
      </a:lvl4pPr>
      <a:lvl5pPr marL="1343025" indent="-269875" algn="l" defTabSz="914400" rtl="0" eaLnBrk="1" latinLnBrk="0" hangingPunct="1">
        <a:lnSpc>
          <a:spcPct val="120000"/>
        </a:lnSpc>
        <a:spcBef>
          <a:spcPts val="400"/>
        </a:spcBef>
        <a:buClr>
          <a:schemeClr val="accent1"/>
        </a:buClr>
        <a:buFont typeface="Wingdings" panose="05000000000000000000" pitchFamily="2" charset="2"/>
        <a:buChar char=""/>
        <a:defRPr sz="1800" kern="1200" spc="-20" baseline="0">
          <a:solidFill>
            <a:schemeClr val="tx1"/>
          </a:solidFill>
          <a:latin typeface="+mn-lt"/>
          <a:ea typeface="+mn-ea"/>
          <a:cs typeface="+mn-cs"/>
        </a:defRPr>
      </a:lvl5pPr>
      <a:lvl6pPr marL="1614488" indent="-271463" algn="l" defTabSz="914400" rtl="0" eaLnBrk="1" latinLnBrk="0" hangingPunct="1">
        <a:lnSpc>
          <a:spcPct val="120000"/>
        </a:lnSpc>
        <a:spcBef>
          <a:spcPts val="400"/>
        </a:spcBef>
        <a:buClr>
          <a:schemeClr val="accent1"/>
        </a:buClr>
        <a:buFont typeface="Wingdings" panose="05000000000000000000" pitchFamily="2" charset="2"/>
        <a:buChar char=""/>
        <a:defRPr sz="1800" kern="1200" spc="-20" baseline="0">
          <a:solidFill>
            <a:schemeClr val="tx1"/>
          </a:solidFill>
          <a:latin typeface="+mn-lt"/>
          <a:ea typeface="+mn-ea"/>
          <a:cs typeface="+mn-cs"/>
        </a:defRPr>
      </a:lvl6pPr>
      <a:lvl7pPr marL="1884363" indent="-269875" algn="l" defTabSz="914400" rtl="0" eaLnBrk="1" latinLnBrk="0" hangingPunct="1">
        <a:lnSpc>
          <a:spcPct val="120000"/>
        </a:lnSpc>
        <a:spcBef>
          <a:spcPts val="400"/>
        </a:spcBef>
        <a:buClr>
          <a:schemeClr val="accent1"/>
        </a:buClr>
        <a:buFont typeface="Wingdings" panose="05000000000000000000" pitchFamily="2" charset="2"/>
        <a:buChar char=""/>
        <a:defRPr sz="1800" kern="1200" spc="-20" baseline="0">
          <a:solidFill>
            <a:schemeClr val="tx1"/>
          </a:solidFill>
          <a:latin typeface="+mn-lt"/>
          <a:ea typeface="+mn-ea"/>
          <a:cs typeface="+mn-cs"/>
        </a:defRPr>
      </a:lvl7pPr>
      <a:lvl8pPr marL="2154238" indent="-269875" algn="l" defTabSz="914400" rtl="0" eaLnBrk="1" latinLnBrk="0" hangingPunct="1">
        <a:lnSpc>
          <a:spcPct val="120000"/>
        </a:lnSpc>
        <a:spcBef>
          <a:spcPts val="400"/>
        </a:spcBef>
        <a:buClr>
          <a:schemeClr val="accent1"/>
        </a:buClr>
        <a:buFont typeface="Wingdings" panose="05000000000000000000" pitchFamily="2" charset="2"/>
        <a:buChar char=""/>
        <a:defRPr sz="1800" kern="1200" spc="-20" baseline="0">
          <a:solidFill>
            <a:schemeClr val="tx1"/>
          </a:solidFill>
          <a:latin typeface="+mn-lt"/>
          <a:ea typeface="+mn-ea"/>
          <a:cs typeface="+mn-cs"/>
        </a:defRPr>
      </a:lvl8pPr>
      <a:lvl9pPr marL="2417763" indent="-263525" algn="l" defTabSz="914400" rtl="0" eaLnBrk="1" latinLnBrk="0" hangingPunct="1">
        <a:lnSpc>
          <a:spcPct val="120000"/>
        </a:lnSpc>
        <a:spcBef>
          <a:spcPts val="400"/>
        </a:spcBef>
        <a:buClr>
          <a:schemeClr val="accent1"/>
        </a:buClr>
        <a:buFont typeface="Wingdings" panose="05000000000000000000" pitchFamily="2" charset="2"/>
        <a:buChar char=""/>
        <a:defRPr sz="1800" kern="1200" spc="-20" baseline="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oleObject" Target="../embeddings/oleObject1.bin"/><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wmf"/></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jfi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image" Target="../media/image5.png"/><Relationship Id="rId16"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8DF0E-79CC-4AD4-9282-BDA7486609ED}"/>
              </a:ext>
            </a:extLst>
          </p:cNvPr>
          <p:cNvSpPr>
            <a:spLocks noGrp="1"/>
          </p:cNvSpPr>
          <p:nvPr>
            <p:ph type="ctrTitle"/>
          </p:nvPr>
        </p:nvSpPr>
        <p:spPr/>
        <p:txBody>
          <a:bodyPr/>
          <a:lstStyle/>
          <a:p>
            <a:r>
              <a:rPr lang="en-US" dirty="0"/>
              <a:t>Development of a </a:t>
            </a:r>
            <a:br>
              <a:rPr lang="en-US" dirty="0"/>
            </a:br>
            <a:r>
              <a:rPr lang="en-US" dirty="0"/>
              <a:t>Hot Cavity Catcher Laser Ion Source</a:t>
            </a:r>
            <a:endParaRPr lang="fi-FI" dirty="0"/>
          </a:p>
        </p:txBody>
      </p:sp>
      <p:sp>
        <p:nvSpPr>
          <p:cNvPr id="3" name="Subtitle 2">
            <a:extLst>
              <a:ext uri="{FF2B5EF4-FFF2-40B4-BE49-F238E27FC236}">
                <a16:creationId xmlns:a16="http://schemas.microsoft.com/office/drawing/2014/main" id="{936DCE36-DFEA-49B5-9C94-1C08F4DFCFA0}"/>
              </a:ext>
            </a:extLst>
          </p:cNvPr>
          <p:cNvSpPr>
            <a:spLocks noGrp="1"/>
          </p:cNvSpPr>
          <p:nvPr>
            <p:ph type="subTitle" idx="1"/>
          </p:nvPr>
        </p:nvSpPr>
        <p:spPr/>
        <p:txBody>
          <a:bodyPr/>
          <a:lstStyle/>
          <a:p>
            <a:r>
              <a:rPr lang="fi-FI" dirty="0" err="1"/>
              <a:t>Docent</a:t>
            </a:r>
            <a:r>
              <a:rPr lang="fi-FI" dirty="0"/>
              <a:t> Mikael Reponen – SMI, </a:t>
            </a:r>
            <a:r>
              <a:rPr lang="fi-FI" dirty="0" err="1"/>
              <a:t>Gießen</a:t>
            </a:r>
            <a:r>
              <a:rPr lang="fi-FI" dirty="0"/>
              <a:t>, Germany , 2023</a:t>
            </a:r>
          </a:p>
        </p:txBody>
      </p:sp>
      <p:sp>
        <p:nvSpPr>
          <p:cNvPr id="4" name="Date Placeholder 3">
            <a:extLst>
              <a:ext uri="{FF2B5EF4-FFF2-40B4-BE49-F238E27FC236}">
                <a16:creationId xmlns:a16="http://schemas.microsoft.com/office/drawing/2014/main" id="{5BC3BD7A-A09F-4D82-B119-CE3709359CA5}"/>
              </a:ext>
            </a:extLst>
          </p:cNvPr>
          <p:cNvSpPr>
            <a:spLocks noGrp="1"/>
          </p:cNvSpPr>
          <p:nvPr>
            <p:ph type="dt" sz="half" idx="10"/>
          </p:nvPr>
        </p:nvSpPr>
        <p:spPr/>
        <p:txBody>
          <a:bodyPr/>
          <a:lstStyle/>
          <a:p>
            <a:fld id="{67FC8AB4-BAF4-4D42-8872-AFDC24CCDD75}" type="datetime1">
              <a:rPr lang="fi-FI" smtClean="0"/>
              <a:t>2.5.2023</a:t>
            </a:fld>
            <a:endParaRPr lang="fi-FI" dirty="0"/>
          </a:p>
        </p:txBody>
      </p:sp>
      <p:sp>
        <p:nvSpPr>
          <p:cNvPr id="5" name="Footer Placeholder 4">
            <a:extLst>
              <a:ext uri="{FF2B5EF4-FFF2-40B4-BE49-F238E27FC236}">
                <a16:creationId xmlns:a16="http://schemas.microsoft.com/office/drawing/2014/main" id="{860F42CC-ED38-43FF-9EA2-1EE00D9D77EE}"/>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9CC9D064-1A71-4202-B860-A7740089B742}"/>
              </a:ext>
            </a:extLst>
          </p:cNvPr>
          <p:cNvSpPr>
            <a:spLocks noGrp="1"/>
          </p:cNvSpPr>
          <p:nvPr>
            <p:ph type="sldNum" sz="quarter" idx="12"/>
          </p:nvPr>
        </p:nvSpPr>
        <p:spPr/>
        <p:txBody>
          <a:bodyPr/>
          <a:lstStyle/>
          <a:p>
            <a:fld id="{9E548902-A2E1-4711-A467-290FB9FE5D63}" type="slidenum">
              <a:rPr lang="fi-FI" smtClean="0"/>
              <a:pPr/>
              <a:t>1</a:t>
            </a:fld>
            <a:endParaRPr lang="fi-FI"/>
          </a:p>
        </p:txBody>
      </p:sp>
    </p:spTree>
    <p:extLst>
      <p:ext uri="{BB962C8B-B14F-4D97-AF65-F5344CB8AC3E}">
        <p14:creationId xmlns:p14="http://schemas.microsoft.com/office/powerpoint/2010/main" val="252747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7BCA2-2EEB-15BC-93BC-189C4EE2B377}"/>
              </a:ext>
            </a:extLst>
          </p:cNvPr>
          <p:cNvSpPr>
            <a:spLocks noGrp="1"/>
          </p:cNvSpPr>
          <p:nvPr>
            <p:ph type="title"/>
          </p:nvPr>
        </p:nvSpPr>
        <p:spPr/>
        <p:txBody>
          <a:bodyPr/>
          <a:lstStyle/>
          <a:p>
            <a:r>
              <a:rPr lang="fi-FI" dirty="0"/>
              <a:t>Hot </a:t>
            </a:r>
            <a:r>
              <a:rPr lang="fi-FI" dirty="0" err="1"/>
              <a:t>Cavity</a:t>
            </a:r>
            <a:r>
              <a:rPr lang="fi-FI" dirty="0"/>
              <a:t> </a:t>
            </a:r>
            <a:r>
              <a:rPr lang="fi-FI" dirty="0" err="1"/>
              <a:t>Catcher</a:t>
            </a:r>
            <a:r>
              <a:rPr lang="fi-FI" dirty="0"/>
              <a:t> at IGISOL</a:t>
            </a:r>
            <a:br>
              <a:rPr lang="fi-FI" dirty="0"/>
            </a:br>
            <a:r>
              <a:rPr lang="fi-FI" sz="2000" dirty="0" err="1"/>
              <a:t>ver</a:t>
            </a:r>
            <a:r>
              <a:rPr lang="fi-FI" sz="2000" dirty="0"/>
              <a:t> 1.</a:t>
            </a:r>
            <a:endParaRPr lang="en-GB" dirty="0"/>
          </a:p>
        </p:txBody>
      </p:sp>
      <p:sp>
        <p:nvSpPr>
          <p:cNvPr id="3" name="Content Placeholder 2">
            <a:extLst>
              <a:ext uri="{FF2B5EF4-FFF2-40B4-BE49-F238E27FC236}">
                <a16:creationId xmlns:a16="http://schemas.microsoft.com/office/drawing/2014/main" id="{4583845D-0B86-8164-F99B-B41ACC7825AD}"/>
              </a:ext>
            </a:extLst>
          </p:cNvPr>
          <p:cNvSpPr>
            <a:spLocks noGrp="1"/>
          </p:cNvSpPr>
          <p:nvPr>
            <p:ph idx="1"/>
          </p:nvPr>
        </p:nvSpPr>
        <p:spPr>
          <a:xfrm>
            <a:off x="479425" y="1773239"/>
            <a:ext cx="6048623" cy="1439737"/>
          </a:xfrm>
        </p:spPr>
        <p:txBody>
          <a:bodyPr/>
          <a:lstStyle/>
          <a:p>
            <a:r>
              <a:rPr lang="en-US" dirty="0"/>
              <a:t>Two FEBIAD ion sources acquired from GSI in 2008-2009</a:t>
            </a:r>
          </a:p>
          <a:p>
            <a:pPr lvl="1"/>
            <a:r>
              <a:rPr lang="en-US" dirty="0"/>
              <a:t>We had difficulties in achieving a stable operation</a:t>
            </a:r>
          </a:p>
          <a:p>
            <a:pPr lvl="1"/>
            <a:r>
              <a:rPr lang="en-US" dirty="0"/>
              <a:t>Multiple melted components!</a:t>
            </a:r>
          </a:p>
          <a:p>
            <a:pPr lvl="1"/>
            <a:r>
              <a:rPr lang="en-US" dirty="0"/>
              <a:t>First offline RIS results</a:t>
            </a:r>
          </a:p>
          <a:p>
            <a:pPr marL="269875" lvl="1" indent="0">
              <a:buNone/>
            </a:pPr>
            <a:endParaRPr lang="en-US" dirty="0"/>
          </a:p>
        </p:txBody>
      </p:sp>
      <p:sp>
        <p:nvSpPr>
          <p:cNvPr id="4" name="Date Placeholder 3">
            <a:extLst>
              <a:ext uri="{FF2B5EF4-FFF2-40B4-BE49-F238E27FC236}">
                <a16:creationId xmlns:a16="http://schemas.microsoft.com/office/drawing/2014/main" id="{81662F0D-D88E-33C3-7920-0DC77011D5DF}"/>
              </a:ext>
            </a:extLst>
          </p:cNvPr>
          <p:cNvSpPr>
            <a:spLocks noGrp="1"/>
          </p:cNvSpPr>
          <p:nvPr>
            <p:ph type="dt" sz="half" idx="10"/>
          </p:nvPr>
        </p:nvSpPr>
        <p:spPr/>
        <p:txBody>
          <a:bodyPr/>
          <a:lstStyle/>
          <a:p>
            <a:fld id="{1E0D9521-BE67-4899-9D66-A6004EC8346E}" type="datetime1">
              <a:rPr lang="fi-FI" smtClean="0"/>
              <a:t>3.5.2023</a:t>
            </a:fld>
            <a:endParaRPr lang="fi-FI"/>
          </a:p>
        </p:txBody>
      </p:sp>
      <p:sp>
        <p:nvSpPr>
          <p:cNvPr id="5" name="Footer Placeholder 4">
            <a:extLst>
              <a:ext uri="{FF2B5EF4-FFF2-40B4-BE49-F238E27FC236}">
                <a16:creationId xmlns:a16="http://schemas.microsoft.com/office/drawing/2014/main" id="{C372D68D-D2A3-B2C7-47C1-60346A499870}"/>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0367BB60-72AE-DBC7-7CA0-43F0005FE65D}"/>
              </a:ext>
            </a:extLst>
          </p:cNvPr>
          <p:cNvSpPr>
            <a:spLocks noGrp="1"/>
          </p:cNvSpPr>
          <p:nvPr>
            <p:ph type="sldNum" sz="quarter" idx="12"/>
          </p:nvPr>
        </p:nvSpPr>
        <p:spPr/>
        <p:txBody>
          <a:bodyPr/>
          <a:lstStyle/>
          <a:p>
            <a:fld id="{9E548902-A2E1-4711-A467-290FB9FE5D63}" type="slidenum">
              <a:rPr lang="fi-FI" smtClean="0"/>
              <a:t>10</a:t>
            </a:fld>
            <a:endParaRPr lang="fi-FI"/>
          </a:p>
        </p:txBody>
      </p:sp>
      <p:graphicFrame>
        <p:nvGraphicFramePr>
          <p:cNvPr id="9" name="Object 6">
            <a:extLst>
              <a:ext uri="{FF2B5EF4-FFF2-40B4-BE49-F238E27FC236}">
                <a16:creationId xmlns:a16="http://schemas.microsoft.com/office/drawing/2014/main" id="{3A847184-DD35-1BAC-04A0-B3A674FD76DD}"/>
              </a:ext>
            </a:extLst>
          </p:cNvPr>
          <p:cNvGraphicFramePr>
            <a:graphicFrameLocks noChangeAspect="1"/>
          </p:cNvGraphicFramePr>
          <p:nvPr>
            <p:extLst>
              <p:ext uri="{D42A27DB-BD31-4B8C-83A1-F6EECF244321}">
                <p14:modId xmlns:p14="http://schemas.microsoft.com/office/powerpoint/2010/main" val="1754390039"/>
              </p:ext>
            </p:extLst>
          </p:nvPr>
        </p:nvGraphicFramePr>
        <p:xfrm>
          <a:off x="381451" y="3507908"/>
          <a:ext cx="3972278" cy="3248767"/>
        </p:xfrm>
        <a:graphic>
          <a:graphicData uri="http://schemas.openxmlformats.org/presentationml/2006/ole">
            <mc:AlternateContent xmlns:mc="http://schemas.openxmlformats.org/markup-compatibility/2006">
              <mc:Choice xmlns:v="urn:schemas-microsoft-com:vml" Requires="v">
                <p:oleObj name="Graph" r:id="rId3" imgW="3981907" imgH="3255264" progId="Origin50.Graph">
                  <p:embed/>
                </p:oleObj>
              </mc:Choice>
              <mc:Fallback>
                <p:oleObj name="Graph" r:id="rId3" imgW="3981907" imgH="3255264" progId="Origin50.Graph">
                  <p:embed/>
                  <p:pic>
                    <p:nvPicPr>
                      <p:cNvPr id="9220" name="Object 6">
                        <a:extLst>
                          <a:ext uri="{FF2B5EF4-FFF2-40B4-BE49-F238E27FC236}">
                            <a16:creationId xmlns:a16="http://schemas.microsoft.com/office/drawing/2014/main" id="{942B8C58-AEF8-85E6-2BC8-62938CF336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451" y="3507908"/>
                        <a:ext cx="3972278" cy="3248767"/>
                      </a:xfrm>
                      <a:prstGeom prst="rect">
                        <a:avLst/>
                      </a:prstGeom>
                      <a:noFill/>
                      <a:ln>
                        <a:noFill/>
                      </a:ln>
                      <a:effectLst/>
                    </p:spPr>
                  </p:pic>
                </p:oleObj>
              </mc:Fallback>
            </mc:AlternateContent>
          </a:graphicData>
        </a:graphic>
      </p:graphicFrame>
      <p:sp>
        <p:nvSpPr>
          <p:cNvPr id="10" name="Text Box 7">
            <a:extLst>
              <a:ext uri="{FF2B5EF4-FFF2-40B4-BE49-F238E27FC236}">
                <a16:creationId xmlns:a16="http://schemas.microsoft.com/office/drawing/2014/main" id="{2DA78348-BE0E-FACF-F22A-D5BEA7D28F9A}"/>
              </a:ext>
            </a:extLst>
          </p:cNvPr>
          <p:cNvSpPr txBox="1">
            <a:spLocks noChangeArrowheads="1"/>
          </p:cNvSpPr>
          <p:nvPr/>
        </p:nvSpPr>
        <p:spPr bwMode="auto">
          <a:xfrm>
            <a:off x="4780684" y="3140968"/>
            <a:ext cx="25691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solidFill>
                  <a:srgbClr val="0000FF"/>
                </a:solidFill>
                <a:latin typeface="Times New Roman" panose="02020603050405020304" pitchFamily="18" charset="0"/>
              </a:rPr>
              <a:t>Dipole mass scans over stable </a:t>
            </a:r>
            <a:r>
              <a:rPr lang="en-US" altLang="en-US" baseline="30000" dirty="0">
                <a:solidFill>
                  <a:srgbClr val="0000FF"/>
                </a:solidFill>
                <a:latin typeface="Times New Roman" panose="02020603050405020304" pitchFamily="18" charset="0"/>
              </a:rPr>
              <a:t>107,109</a:t>
            </a:r>
            <a:r>
              <a:rPr lang="en-US" altLang="en-US" dirty="0">
                <a:solidFill>
                  <a:srgbClr val="0000FF"/>
                </a:solidFill>
                <a:latin typeface="Times New Roman" panose="02020603050405020304" pitchFamily="18" charset="0"/>
              </a:rPr>
              <a:t>Ag</a:t>
            </a:r>
          </a:p>
        </p:txBody>
      </p:sp>
      <p:sp>
        <p:nvSpPr>
          <p:cNvPr id="11" name="Text Box 8">
            <a:extLst>
              <a:ext uri="{FF2B5EF4-FFF2-40B4-BE49-F238E27FC236}">
                <a16:creationId xmlns:a16="http://schemas.microsoft.com/office/drawing/2014/main" id="{92ACB11A-BC39-7BB1-0115-CA14A284DDF8}"/>
              </a:ext>
            </a:extLst>
          </p:cNvPr>
          <p:cNvSpPr txBox="1">
            <a:spLocks noChangeArrowheads="1"/>
          </p:cNvSpPr>
          <p:nvPr/>
        </p:nvSpPr>
        <p:spPr bwMode="auto">
          <a:xfrm>
            <a:off x="824969" y="3237434"/>
            <a:ext cx="358944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aseline="30000" dirty="0">
                <a:solidFill>
                  <a:srgbClr val="0000FF"/>
                </a:solidFill>
                <a:latin typeface="Times New Roman" panose="02020603050405020304" pitchFamily="18" charset="0"/>
              </a:rPr>
              <a:t>107</a:t>
            </a:r>
            <a:r>
              <a:rPr lang="en-US" altLang="en-US" dirty="0">
                <a:solidFill>
                  <a:srgbClr val="0000FF"/>
                </a:solidFill>
                <a:latin typeface="Times New Roman" panose="02020603050405020304" pitchFamily="18" charset="0"/>
              </a:rPr>
              <a:t>Ag first step wavelength</a:t>
            </a:r>
          </a:p>
          <a:p>
            <a:pPr algn="ctr" eaLnBrk="1" hangingPunct="1"/>
            <a:r>
              <a:rPr lang="en-US" altLang="en-US" dirty="0">
                <a:solidFill>
                  <a:srgbClr val="0000FF"/>
                </a:solidFill>
                <a:latin typeface="Times New Roman" panose="02020603050405020304" pitchFamily="18" charset="0"/>
              </a:rPr>
              <a:t>scan as function of oven temperature</a:t>
            </a:r>
          </a:p>
        </p:txBody>
      </p:sp>
      <p:pic>
        <p:nvPicPr>
          <p:cNvPr id="13" name="Picture 12">
            <a:extLst>
              <a:ext uri="{FF2B5EF4-FFF2-40B4-BE49-F238E27FC236}">
                <a16:creationId xmlns:a16="http://schemas.microsoft.com/office/drawing/2014/main" id="{A62338A7-A2E4-77D5-E06B-7E42345653D1}"/>
              </a:ext>
            </a:extLst>
          </p:cNvPr>
          <p:cNvPicPr>
            <a:picLocks noChangeAspect="1"/>
          </p:cNvPicPr>
          <p:nvPr/>
        </p:nvPicPr>
        <p:blipFill>
          <a:blip r:embed="rId5"/>
          <a:stretch>
            <a:fillRect/>
          </a:stretch>
        </p:blipFill>
        <p:spPr>
          <a:xfrm>
            <a:off x="4353729" y="4023789"/>
            <a:ext cx="2696739" cy="2116651"/>
          </a:xfrm>
          <a:prstGeom prst="rect">
            <a:avLst/>
          </a:prstGeom>
        </p:spPr>
      </p:pic>
      <p:pic>
        <p:nvPicPr>
          <p:cNvPr id="15" name="Picture 14">
            <a:extLst>
              <a:ext uri="{FF2B5EF4-FFF2-40B4-BE49-F238E27FC236}">
                <a16:creationId xmlns:a16="http://schemas.microsoft.com/office/drawing/2014/main" id="{EDF2E48B-106E-3C55-7122-2F90BB40973E}"/>
              </a:ext>
            </a:extLst>
          </p:cNvPr>
          <p:cNvPicPr>
            <a:picLocks noChangeAspect="1"/>
          </p:cNvPicPr>
          <p:nvPr/>
        </p:nvPicPr>
        <p:blipFill>
          <a:blip r:embed="rId6"/>
          <a:stretch>
            <a:fillRect/>
          </a:stretch>
        </p:blipFill>
        <p:spPr>
          <a:xfrm>
            <a:off x="8905017" y="3951581"/>
            <a:ext cx="2696739" cy="2154703"/>
          </a:xfrm>
          <a:prstGeom prst="rect">
            <a:avLst/>
          </a:prstGeom>
        </p:spPr>
      </p:pic>
      <p:sp>
        <p:nvSpPr>
          <p:cNvPr id="16" name="Text Box 7">
            <a:extLst>
              <a:ext uri="{FF2B5EF4-FFF2-40B4-BE49-F238E27FC236}">
                <a16:creationId xmlns:a16="http://schemas.microsoft.com/office/drawing/2014/main" id="{B908797B-5D10-79A1-B60B-37A6EA1A06E6}"/>
              </a:ext>
            </a:extLst>
          </p:cNvPr>
          <p:cNvSpPr txBox="1">
            <a:spLocks noChangeArrowheads="1"/>
          </p:cNvSpPr>
          <p:nvPr/>
        </p:nvSpPr>
        <p:spPr bwMode="auto">
          <a:xfrm>
            <a:off x="8905017" y="3212976"/>
            <a:ext cx="269673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solidFill>
                  <a:srgbClr val="0000FF"/>
                </a:solidFill>
                <a:latin typeface="Times New Roman" panose="02020603050405020304" pitchFamily="18" charset="0"/>
              </a:rPr>
              <a:t>Laser ionized </a:t>
            </a:r>
            <a:r>
              <a:rPr lang="en-US" altLang="en-US" baseline="30000" dirty="0">
                <a:solidFill>
                  <a:srgbClr val="0000FF"/>
                </a:solidFill>
                <a:latin typeface="Times New Roman" panose="02020603050405020304" pitchFamily="18" charset="0"/>
              </a:rPr>
              <a:t>107</a:t>
            </a:r>
            <a:r>
              <a:rPr lang="en-US" altLang="en-US" dirty="0">
                <a:solidFill>
                  <a:srgbClr val="0000FF"/>
                </a:solidFill>
                <a:latin typeface="Times New Roman" panose="02020603050405020304" pitchFamily="18" charset="0"/>
              </a:rPr>
              <a:t>Ag signal in crossed-beam geometry</a:t>
            </a:r>
          </a:p>
        </p:txBody>
      </p:sp>
      <p:pic>
        <p:nvPicPr>
          <p:cNvPr id="20" name="Picture 19">
            <a:extLst>
              <a:ext uri="{FF2B5EF4-FFF2-40B4-BE49-F238E27FC236}">
                <a16:creationId xmlns:a16="http://schemas.microsoft.com/office/drawing/2014/main" id="{E697E348-F9D9-BE19-688D-049EA93EB008}"/>
              </a:ext>
            </a:extLst>
          </p:cNvPr>
          <p:cNvPicPr>
            <a:picLocks noChangeAspect="1"/>
          </p:cNvPicPr>
          <p:nvPr/>
        </p:nvPicPr>
        <p:blipFill>
          <a:blip r:embed="rId7"/>
          <a:stretch>
            <a:fillRect/>
          </a:stretch>
        </p:blipFill>
        <p:spPr>
          <a:xfrm>
            <a:off x="9556614" y="1244437"/>
            <a:ext cx="1723962" cy="1968428"/>
          </a:xfrm>
          <a:prstGeom prst="rect">
            <a:avLst/>
          </a:prstGeom>
        </p:spPr>
      </p:pic>
      <p:sp>
        <p:nvSpPr>
          <p:cNvPr id="21" name="TextBox 20">
            <a:extLst>
              <a:ext uri="{FF2B5EF4-FFF2-40B4-BE49-F238E27FC236}">
                <a16:creationId xmlns:a16="http://schemas.microsoft.com/office/drawing/2014/main" id="{29880C6A-F327-960B-5502-2DF931620799}"/>
              </a:ext>
            </a:extLst>
          </p:cNvPr>
          <p:cNvSpPr txBox="1"/>
          <p:nvPr/>
        </p:nvSpPr>
        <p:spPr>
          <a:xfrm>
            <a:off x="4414413" y="6197436"/>
            <a:ext cx="5807968" cy="276999"/>
          </a:xfrm>
          <a:prstGeom prst="rect">
            <a:avLst/>
          </a:prstGeom>
          <a:noFill/>
        </p:spPr>
        <p:txBody>
          <a:bodyPr wrap="square">
            <a:spAutoFit/>
          </a:bodyPr>
          <a:lstStyle/>
          <a:p>
            <a:r>
              <a:rPr lang="fi-FI" sz="1200" dirty="0">
                <a:solidFill>
                  <a:srgbClr val="FF0000"/>
                </a:solidFill>
              </a:rPr>
              <a:t>M. Reponen </a:t>
            </a:r>
            <a:r>
              <a:rPr lang="fi-FI" sz="1200" i="1" dirty="0">
                <a:solidFill>
                  <a:srgbClr val="FF0000"/>
                </a:solidFill>
              </a:rPr>
              <a:t>et al.</a:t>
            </a:r>
            <a:r>
              <a:rPr lang="fi-FI" sz="1200" dirty="0">
                <a:solidFill>
                  <a:srgbClr val="FF0000"/>
                </a:solidFill>
              </a:rPr>
              <a:t>, </a:t>
            </a:r>
            <a:r>
              <a:rPr lang="fi-FI" sz="1200" dirty="0" err="1">
                <a:solidFill>
                  <a:srgbClr val="FF0000"/>
                </a:solidFill>
              </a:rPr>
              <a:t>Eur.</a:t>
            </a:r>
            <a:r>
              <a:rPr lang="fi-FI" sz="1200" dirty="0">
                <a:solidFill>
                  <a:srgbClr val="FF0000"/>
                </a:solidFill>
              </a:rPr>
              <a:t> </a:t>
            </a:r>
            <a:r>
              <a:rPr lang="fi-FI" sz="1200" dirty="0" err="1">
                <a:solidFill>
                  <a:srgbClr val="FF0000"/>
                </a:solidFill>
              </a:rPr>
              <a:t>Phys</a:t>
            </a:r>
            <a:r>
              <a:rPr lang="fi-FI" sz="1200" dirty="0">
                <a:solidFill>
                  <a:srgbClr val="FF0000"/>
                </a:solidFill>
              </a:rPr>
              <a:t>. J. A 42, 509–515 (2009)</a:t>
            </a:r>
            <a:endParaRPr lang="en-GB" sz="1200" dirty="0">
              <a:solidFill>
                <a:srgbClr val="FF0000"/>
              </a:solidFill>
            </a:endParaRPr>
          </a:p>
        </p:txBody>
      </p:sp>
      <p:pic>
        <p:nvPicPr>
          <p:cNvPr id="23" name="Picture 22" descr="A close-up of a pipe&#10;&#10;Description automatically generated with low confidence">
            <a:extLst>
              <a:ext uri="{FF2B5EF4-FFF2-40B4-BE49-F238E27FC236}">
                <a16:creationId xmlns:a16="http://schemas.microsoft.com/office/drawing/2014/main" id="{E848FE3E-5C8A-EB7C-762D-3023D5E8BA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0056" y="1126750"/>
            <a:ext cx="2483768" cy="1862826"/>
          </a:xfrm>
          <a:prstGeom prst="rect">
            <a:avLst/>
          </a:prstGeom>
        </p:spPr>
      </p:pic>
    </p:spTree>
    <p:extLst>
      <p:ext uri="{BB962C8B-B14F-4D97-AF65-F5344CB8AC3E}">
        <p14:creationId xmlns:p14="http://schemas.microsoft.com/office/powerpoint/2010/main" val="28131159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82AE6-4016-3F3D-BCF9-AB63EC999D3A}"/>
              </a:ext>
            </a:extLst>
          </p:cNvPr>
          <p:cNvSpPr>
            <a:spLocks noGrp="1"/>
          </p:cNvSpPr>
          <p:nvPr>
            <p:ph type="title"/>
          </p:nvPr>
        </p:nvSpPr>
        <p:spPr>
          <a:xfrm>
            <a:off x="1343447" y="476672"/>
            <a:ext cx="10369103" cy="1080542"/>
          </a:xfrm>
        </p:spPr>
        <p:txBody>
          <a:bodyPr/>
          <a:lstStyle/>
          <a:p>
            <a:r>
              <a:rPr lang="en-US" dirty="0"/>
              <a:t>Inductively Heated Hot Cavity Cather Laser Ion Source</a:t>
            </a:r>
            <a:br>
              <a:rPr lang="en-US" dirty="0"/>
            </a:br>
            <a:r>
              <a:rPr lang="en-US" sz="1800" dirty="0"/>
              <a:t>Ver. 3</a:t>
            </a:r>
            <a:endParaRPr lang="en-US" dirty="0"/>
          </a:p>
        </p:txBody>
      </p:sp>
      <p:sp>
        <p:nvSpPr>
          <p:cNvPr id="3" name="Content Placeholder 2">
            <a:extLst>
              <a:ext uri="{FF2B5EF4-FFF2-40B4-BE49-F238E27FC236}">
                <a16:creationId xmlns:a16="http://schemas.microsoft.com/office/drawing/2014/main" id="{9ED6F101-8BE5-48D0-542B-85BF6ABFEDC7}"/>
              </a:ext>
            </a:extLst>
          </p:cNvPr>
          <p:cNvSpPr>
            <a:spLocks noGrp="1"/>
          </p:cNvSpPr>
          <p:nvPr>
            <p:ph idx="1"/>
          </p:nvPr>
        </p:nvSpPr>
        <p:spPr>
          <a:xfrm>
            <a:off x="479425" y="1773239"/>
            <a:ext cx="3384327" cy="4392612"/>
          </a:xfrm>
        </p:spPr>
        <p:txBody>
          <a:bodyPr/>
          <a:lstStyle/>
          <a:p>
            <a:r>
              <a:rPr lang="en-US" dirty="0"/>
              <a:t>Made in collaboration with JYFL ACCLAB ion source team</a:t>
            </a:r>
          </a:p>
          <a:p>
            <a:r>
              <a:rPr lang="en-US" dirty="0"/>
              <a:t>Focus was to address the stability issues of FEBIAD and provide a better laser ionization geometry.</a:t>
            </a:r>
          </a:p>
          <a:p>
            <a:pPr lvl="1"/>
            <a:r>
              <a:rPr lang="en-US" dirty="0"/>
              <a:t>The first iteration was without a specific laser interaction region.</a:t>
            </a:r>
          </a:p>
          <a:p>
            <a:pPr lvl="1"/>
            <a:r>
              <a:rPr lang="en-US" dirty="0"/>
              <a:t>Laser ionization between the coil caused huge energy spread</a:t>
            </a:r>
          </a:p>
          <a:p>
            <a:pPr lvl="1"/>
            <a:r>
              <a:rPr lang="en-US" dirty="0"/>
              <a:t>Poor efficiency</a:t>
            </a:r>
          </a:p>
        </p:txBody>
      </p:sp>
      <p:sp>
        <p:nvSpPr>
          <p:cNvPr id="4" name="Date Placeholder 3">
            <a:extLst>
              <a:ext uri="{FF2B5EF4-FFF2-40B4-BE49-F238E27FC236}">
                <a16:creationId xmlns:a16="http://schemas.microsoft.com/office/drawing/2014/main" id="{C40F8218-FB96-E1C7-CE9A-6F60BC3FBCF3}"/>
              </a:ext>
            </a:extLst>
          </p:cNvPr>
          <p:cNvSpPr>
            <a:spLocks noGrp="1"/>
          </p:cNvSpPr>
          <p:nvPr>
            <p:ph type="dt" sz="half" idx="10"/>
          </p:nvPr>
        </p:nvSpPr>
        <p:spPr/>
        <p:txBody>
          <a:bodyPr/>
          <a:lstStyle/>
          <a:p>
            <a:fld id="{1E0D9521-BE67-4899-9D66-A6004EC8346E}" type="datetime1">
              <a:rPr lang="fi-FI" smtClean="0"/>
              <a:t>3.5.2023</a:t>
            </a:fld>
            <a:endParaRPr lang="fi-FI"/>
          </a:p>
        </p:txBody>
      </p:sp>
      <p:sp>
        <p:nvSpPr>
          <p:cNvPr id="5" name="Footer Placeholder 4">
            <a:extLst>
              <a:ext uri="{FF2B5EF4-FFF2-40B4-BE49-F238E27FC236}">
                <a16:creationId xmlns:a16="http://schemas.microsoft.com/office/drawing/2014/main" id="{93C8B576-3207-CB46-CB8F-000507D22A8C}"/>
              </a:ext>
            </a:extLst>
          </p:cNvPr>
          <p:cNvSpPr>
            <a:spLocks noGrp="1"/>
          </p:cNvSpPr>
          <p:nvPr>
            <p:ph type="ftr" sz="quarter" idx="11"/>
          </p:nvPr>
        </p:nvSpPr>
        <p:spPr/>
        <p:txBody>
          <a:bodyPr/>
          <a:lstStyle/>
          <a:p>
            <a:r>
              <a:rPr lang="fi-FI" dirty="0"/>
              <a:t>JYU </a:t>
            </a:r>
            <a:r>
              <a:rPr lang="fi-FI" dirty="0" err="1"/>
              <a:t>Since</a:t>
            </a:r>
            <a:r>
              <a:rPr lang="fi-FI" dirty="0"/>
              <a:t> 1863.</a:t>
            </a:r>
          </a:p>
        </p:txBody>
      </p:sp>
      <p:sp>
        <p:nvSpPr>
          <p:cNvPr id="6" name="Slide Number Placeholder 5">
            <a:extLst>
              <a:ext uri="{FF2B5EF4-FFF2-40B4-BE49-F238E27FC236}">
                <a16:creationId xmlns:a16="http://schemas.microsoft.com/office/drawing/2014/main" id="{491E8C65-98F6-C5B4-C252-5D0099F19BA9}"/>
              </a:ext>
            </a:extLst>
          </p:cNvPr>
          <p:cNvSpPr>
            <a:spLocks noGrp="1"/>
          </p:cNvSpPr>
          <p:nvPr>
            <p:ph type="sldNum" sz="quarter" idx="12"/>
          </p:nvPr>
        </p:nvSpPr>
        <p:spPr/>
        <p:txBody>
          <a:bodyPr/>
          <a:lstStyle/>
          <a:p>
            <a:fld id="{9E548902-A2E1-4711-A467-290FB9FE5D63}" type="slidenum">
              <a:rPr lang="fi-FI" smtClean="0"/>
              <a:t>11</a:t>
            </a:fld>
            <a:endParaRPr lang="fi-FI"/>
          </a:p>
        </p:txBody>
      </p:sp>
      <p:pic>
        <p:nvPicPr>
          <p:cNvPr id="10" name="Picture 9">
            <a:extLst>
              <a:ext uri="{FF2B5EF4-FFF2-40B4-BE49-F238E27FC236}">
                <a16:creationId xmlns:a16="http://schemas.microsoft.com/office/drawing/2014/main" id="{8C142B41-D862-83CF-FCB0-6058A46496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9776" y="1512912"/>
            <a:ext cx="2669105" cy="2001829"/>
          </a:xfrm>
          <a:prstGeom prst="rect">
            <a:avLst/>
          </a:prstGeom>
        </p:spPr>
      </p:pic>
      <p:pic>
        <p:nvPicPr>
          <p:cNvPr id="12" name="Picture 11" descr="A picture containing indoor&#10;&#10;Description automatically generated">
            <a:extLst>
              <a:ext uri="{FF2B5EF4-FFF2-40B4-BE49-F238E27FC236}">
                <a16:creationId xmlns:a16="http://schemas.microsoft.com/office/drawing/2014/main" id="{CE2E48B4-E8A3-46E2-337D-6D5BAAE4B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9540" y="3851183"/>
            <a:ext cx="3093229" cy="2319922"/>
          </a:xfrm>
          <a:prstGeom prst="rect">
            <a:avLst/>
          </a:prstGeom>
        </p:spPr>
      </p:pic>
      <p:pic>
        <p:nvPicPr>
          <p:cNvPr id="14" name="Picture 13">
            <a:extLst>
              <a:ext uri="{FF2B5EF4-FFF2-40B4-BE49-F238E27FC236}">
                <a16:creationId xmlns:a16="http://schemas.microsoft.com/office/drawing/2014/main" id="{82ED134E-D0E3-FEF5-1626-71BBD928552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468557" y="1260606"/>
            <a:ext cx="4185920" cy="2887186"/>
          </a:xfrm>
          <a:prstGeom prst="rect">
            <a:avLst/>
          </a:prstGeom>
        </p:spPr>
      </p:pic>
      <p:pic>
        <p:nvPicPr>
          <p:cNvPr id="16" name="Picture 15">
            <a:extLst>
              <a:ext uri="{FF2B5EF4-FFF2-40B4-BE49-F238E27FC236}">
                <a16:creationId xmlns:a16="http://schemas.microsoft.com/office/drawing/2014/main" id="{CB56D4D1-27D1-E5AC-299F-B2912CF32C8B}"/>
              </a:ext>
            </a:extLst>
          </p:cNvPr>
          <p:cNvPicPr>
            <a:picLocks noChangeAspect="1"/>
          </p:cNvPicPr>
          <p:nvPr/>
        </p:nvPicPr>
        <p:blipFill>
          <a:blip r:embed="rId5"/>
          <a:stretch>
            <a:fillRect/>
          </a:stretch>
        </p:blipFill>
        <p:spPr>
          <a:xfrm>
            <a:off x="7646709" y="4250323"/>
            <a:ext cx="4007768" cy="1544613"/>
          </a:xfrm>
          <a:prstGeom prst="rect">
            <a:avLst/>
          </a:prstGeom>
        </p:spPr>
      </p:pic>
      <p:sp>
        <p:nvSpPr>
          <p:cNvPr id="18" name="TextBox 17">
            <a:extLst>
              <a:ext uri="{FF2B5EF4-FFF2-40B4-BE49-F238E27FC236}">
                <a16:creationId xmlns:a16="http://schemas.microsoft.com/office/drawing/2014/main" id="{3A195615-287A-0CB1-F3D7-8885917F9059}"/>
              </a:ext>
            </a:extLst>
          </p:cNvPr>
          <p:cNvSpPr txBox="1"/>
          <p:nvPr/>
        </p:nvSpPr>
        <p:spPr>
          <a:xfrm>
            <a:off x="7572164" y="5804247"/>
            <a:ext cx="2232248" cy="577081"/>
          </a:xfrm>
          <a:prstGeom prst="rect">
            <a:avLst/>
          </a:prstGeom>
          <a:noFill/>
        </p:spPr>
        <p:txBody>
          <a:bodyPr wrap="square">
            <a:spAutoFit/>
          </a:bodyPr>
          <a:lstStyle/>
          <a:p>
            <a:pPr lvl="1"/>
            <a:r>
              <a:rPr lang="en-US" sz="1050" dirty="0"/>
              <a:t>Laser scan over the first resonant step. The FWHM </a:t>
            </a:r>
          </a:p>
          <a:p>
            <a:pPr lvl="1"/>
            <a:r>
              <a:rPr lang="en-US" sz="1050" dirty="0"/>
              <a:t>of the scan is 8.2 GHZ. </a:t>
            </a:r>
          </a:p>
        </p:txBody>
      </p:sp>
      <p:sp>
        <p:nvSpPr>
          <p:cNvPr id="20" name="TextBox 19">
            <a:extLst>
              <a:ext uri="{FF2B5EF4-FFF2-40B4-BE49-F238E27FC236}">
                <a16:creationId xmlns:a16="http://schemas.microsoft.com/office/drawing/2014/main" id="{E2D2C234-820A-28B9-BB09-F47AD7BF1D95}"/>
              </a:ext>
            </a:extLst>
          </p:cNvPr>
          <p:cNvSpPr txBox="1"/>
          <p:nvPr/>
        </p:nvSpPr>
        <p:spPr>
          <a:xfrm>
            <a:off x="9624392" y="5794936"/>
            <a:ext cx="2464025" cy="553998"/>
          </a:xfrm>
          <a:prstGeom prst="rect">
            <a:avLst/>
          </a:prstGeom>
          <a:noFill/>
        </p:spPr>
        <p:txBody>
          <a:bodyPr wrap="square">
            <a:spAutoFit/>
          </a:bodyPr>
          <a:lstStyle/>
          <a:p>
            <a:pPr lvl="1"/>
            <a:r>
              <a:rPr lang="en-US" sz="1000" dirty="0"/>
              <a:t>Catcher temperature as a function of the power drawn by </a:t>
            </a:r>
          </a:p>
          <a:p>
            <a:pPr lvl="1"/>
            <a:r>
              <a:rPr lang="en-US" sz="1000" dirty="0"/>
              <a:t>the RF supply.</a:t>
            </a:r>
            <a:endParaRPr lang="en-GB" sz="1000" dirty="0"/>
          </a:p>
        </p:txBody>
      </p:sp>
    </p:spTree>
    <p:extLst>
      <p:ext uri="{BB962C8B-B14F-4D97-AF65-F5344CB8AC3E}">
        <p14:creationId xmlns:p14="http://schemas.microsoft.com/office/powerpoint/2010/main" val="37616184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1E2C6-6D7C-D16F-0C74-EABCDA3FCD9B}"/>
              </a:ext>
            </a:extLst>
          </p:cNvPr>
          <p:cNvSpPr>
            <a:spLocks noGrp="1"/>
          </p:cNvSpPr>
          <p:nvPr>
            <p:ph type="title"/>
          </p:nvPr>
        </p:nvSpPr>
        <p:spPr/>
        <p:txBody>
          <a:bodyPr/>
          <a:lstStyle/>
          <a:p>
            <a:r>
              <a:rPr lang="en-US" dirty="0"/>
              <a:t>Inductively Heated Hot Cavity Cather Laser Ion Source</a:t>
            </a:r>
            <a:br>
              <a:rPr lang="en-US" dirty="0"/>
            </a:br>
            <a:r>
              <a:rPr lang="en-US" sz="1800" dirty="0"/>
              <a:t>Ver. 4</a:t>
            </a:r>
            <a:endParaRPr lang="en-GB" dirty="0"/>
          </a:p>
        </p:txBody>
      </p:sp>
      <p:sp>
        <p:nvSpPr>
          <p:cNvPr id="3" name="Content Placeholder 2">
            <a:extLst>
              <a:ext uri="{FF2B5EF4-FFF2-40B4-BE49-F238E27FC236}">
                <a16:creationId xmlns:a16="http://schemas.microsoft.com/office/drawing/2014/main" id="{344EE70C-0E5C-497A-2AD2-B12F818C87A8}"/>
              </a:ext>
            </a:extLst>
          </p:cNvPr>
          <p:cNvSpPr>
            <a:spLocks noGrp="1"/>
          </p:cNvSpPr>
          <p:nvPr>
            <p:ph idx="1"/>
          </p:nvPr>
        </p:nvSpPr>
        <p:spPr>
          <a:xfrm>
            <a:off x="479425" y="1773239"/>
            <a:ext cx="4824487" cy="1871785"/>
          </a:xfrm>
        </p:spPr>
        <p:txBody>
          <a:bodyPr/>
          <a:lstStyle/>
          <a:p>
            <a:r>
              <a:rPr lang="fi-FI" dirty="0" err="1"/>
              <a:t>Included</a:t>
            </a:r>
            <a:r>
              <a:rPr lang="fi-FI" dirty="0"/>
              <a:t> a </a:t>
            </a:r>
            <a:r>
              <a:rPr lang="fi-FI" dirty="0" err="1"/>
              <a:t>transfer</a:t>
            </a:r>
            <a:r>
              <a:rPr lang="fi-FI" dirty="0"/>
              <a:t> </a:t>
            </a:r>
            <a:r>
              <a:rPr lang="fi-FI" dirty="0" err="1"/>
              <a:t>tube</a:t>
            </a:r>
            <a:r>
              <a:rPr lang="fi-FI" dirty="0"/>
              <a:t> for laser </a:t>
            </a:r>
            <a:r>
              <a:rPr lang="fi-FI" dirty="0" err="1"/>
              <a:t>ionization</a:t>
            </a:r>
            <a:endParaRPr lang="fi-FI" dirty="0"/>
          </a:p>
          <a:p>
            <a:pPr lvl="1"/>
            <a:r>
              <a:rPr lang="fi-FI" dirty="0" err="1"/>
              <a:t>Inductively</a:t>
            </a:r>
            <a:r>
              <a:rPr lang="fi-FI" dirty="0"/>
              <a:t> </a:t>
            </a:r>
            <a:r>
              <a:rPr lang="fi-FI" dirty="0" err="1"/>
              <a:t>heated</a:t>
            </a:r>
            <a:endParaRPr lang="fi-FI" dirty="0"/>
          </a:p>
          <a:p>
            <a:r>
              <a:rPr lang="fi-FI" dirty="0" err="1"/>
              <a:t>Demonstrated</a:t>
            </a:r>
            <a:r>
              <a:rPr lang="fi-FI" dirty="0"/>
              <a:t> </a:t>
            </a:r>
            <a:r>
              <a:rPr lang="fi-FI" dirty="0" err="1"/>
              <a:t>the</a:t>
            </a:r>
            <a:r>
              <a:rPr lang="fi-FI" dirty="0"/>
              <a:t> </a:t>
            </a:r>
            <a:r>
              <a:rPr lang="fi-FI" dirty="0" err="1"/>
              <a:t>fast</a:t>
            </a:r>
            <a:r>
              <a:rPr lang="fi-FI" dirty="0"/>
              <a:t> </a:t>
            </a:r>
            <a:r>
              <a:rPr lang="fi-FI" dirty="0" err="1"/>
              <a:t>extraction</a:t>
            </a:r>
            <a:r>
              <a:rPr lang="fi-FI" dirty="0"/>
              <a:t> of </a:t>
            </a:r>
            <a:r>
              <a:rPr lang="fi-FI" dirty="0" err="1"/>
              <a:t>silver</a:t>
            </a:r>
            <a:endParaRPr lang="fi-FI" dirty="0"/>
          </a:p>
        </p:txBody>
      </p:sp>
      <p:sp>
        <p:nvSpPr>
          <p:cNvPr id="4" name="Date Placeholder 3">
            <a:extLst>
              <a:ext uri="{FF2B5EF4-FFF2-40B4-BE49-F238E27FC236}">
                <a16:creationId xmlns:a16="http://schemas.microsoft.com/office/drawing/2014/main" id="{827BE424-0788-73C8-721D-3E1221F15799}"/>
              </a:ext>
            </a:extLst>
          </p:cNvPr>
          <p:cNvSpPr>
            <a:spLocks noGrp="1"/>
          </p:cNvSpPr>
          <p:nvPr>
            <p:ph type="dt" sz="half" idx="10"/>
          </p:nvPr>
        </p:nvSpPr>
        <p:spPr/>
        <p:txBody>
          <a:bodyPr/>
          <a:lstStyle/>
          <a:p>
            <a:fld id="{1E0D9521-BE67-4899-9D66-A6004EC8346E}" type="datetime1">
              <a:rPr lang="fi-FI" smtClean="0"/>
              <a:t>4.5.2023</a:t>
            </a:fld>
            <a:endParaRPr lang="fi-FI"/>
          </a:p>
        </p:txBody>
      </p:sp>
      <p:sp>
        <p:nvSpPr>
          <p:cNvPr id="5" name="Footer Placeholder 4">
            <a:extLst>
              <a:ext uri="{FF2B5EF4-FFF2-40B4-BE49-F238E27FC236}">
                <a16:creationId xmlns:a16="http://schemas.microsoft.com/office/drawing/2014/main" id="{7C41A97B-998A-DA80-EBCF-4205B998AC86}"/>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72A3FAE1-5D3B-2237-A285-73EF97696D79}"/>
              </a:ext>
            </a:extLst>
          </p:cNvPr>
          <p:cNvSpPr>
            <a:spLocks noGrp="1"/>
          </p:cNvSpPr>
          <p:nvPr>
            <p:ph type="sldNum" sz="quarter" idx="12"/>
          </p:nvPr>
        </p:nvSpPr>
        <p:spPr/>
        <p:txBody>
          <a:bodyPr/>
          <a:lstStyle/>
          <a:p>
            <a:fld id="{9E548902-A2E1-4711-A467-290FB9FE5D63}" type="slidenum">
              <a:rPr lang="fi-FI" smtClean="0"/>
              <a:t>12</a:t>
            </a:fld>
            <a:endParaRPr lang="fi-FI"/>
          </a:p>
        </p:txBody>
      </p:sp>
      <p:sp>
        <p:nvSpPr>
          <p:cNvPr id="7" name="TextBox 6">
            <a:extLst>
              <a:ext uri="{FF2B5EF4-FFF2-40B4-BE49-F238E27FC236}">
                <a16:creationId xmlns:a16="http://schemas.microsoft.com/office/drawing/2014/main" id="{D5DAFD67-D724-2E79-3137-6531C473E160}"/>
              </a:ext>
            </a:extLst>
          </p:cNvPr>
          <p:cNvSpPr txBox="1"/>
          <p:nvPr/>
        </p:nvSpPr>
        <p:spPr>
          <a:xfrm>
            <a:off x="5343994" y="6381328"/>
            <a:ext cx="5807968" cy="276999"/>
          </a:xfrm>
          <a:prstGeom prst="rect">
            <a:avLst/>
          </a:prstGeom>
          <a:noFill/>
        </p:spPr>
        <p:txBody>
          <a:bodyPr wrap="square">
            <a:spAutoFit/>
          </a:bodyPr>
          <a:lstStyle/>
          <a:p>
            <a:r>
              <a:rPr lang="fi-FI" sz="1200" dirty="0">
                <a:solidFill>
                  <a:srgbClr val="FF0000"/>
                </a:solidFill>
              </a:rPr>
              <a:t>M. Reponen </a:t>
            </a:r>
            <a:r>
              <a:rPr lang="fi-FI" sz="1200" i="1" dirty="0">
                <a:solidFill>
                  <a:srgbClr val="FF0000"/>
                </a:solidFill>
              </a:rPr>
              <a:t>et al.</a:t>
            </a:r>
            <a:r>
              <a:rPr lang="fi-FI" sz="1200" dirty="0">
                <a:solidFill>
                  <a:srgbClr val="FF0000"/>
                </a:solidFill>
              </a:rPr>
              <a:t>, </a:t>
            </a:r>
            <a:r>
              <a:rPr lang="fi-FI" sz="1200" dirty="0" err="1">
                <a:solidFill>
                  <a:srgbClr val="FF0000"/>
                </a:solidFill>
              </a:rPr>
              <a:t>Rev</a:t>
            </a:r>
            <a:r>
              <a:rPr lang="fi-FI" sz="1200" dirty="0">
                <a:solidFill>
                  <a:srgbClr val="FF0000"/>
                </a:solidFill>
              </a:rPr>
              <a:t>. </a:t>
            </a:r>
            <a:r>
              <a:rPr lang="fi-FI" sz="1200" dirty="0" err="1">
                <a:solidFill>
                  <a:srgbClr val="FF0000"/>
                </a:solidFill>
              </a:rPr>
              <a:t>Sci</a:t>
            </a:r>
            <a:r>
              <a:rPr lang="fi-FI" sz="1200" dirty="0">
                <a:solidFill>
                  <a:srgbClr val="FF0000"/>
                </a:solidFill>
              </a:rPr>
              <a:t>. </a:t>
            </a:r>
            <a:r>
              <a:rPr lang="fi-FI" sz="1200" dirty="0" err="1">
                <a:solidFill>
                  <a:srgbClr val="FF0000"/>
                </a:solidFill>
              </a:rPr>
              <a:t>Instrum</a:t>
            </a:r>
            <a:r>
              <a:rPr lang="fi-FI" sz="1200" dirty="0">
                <a:solidFill>
                  <a:srgbClr val="FF0000"/>
                </a:solidFill>
              </a:rPr>
              <a:t>. 86, 123501 (2015)</a:t>
            </a:r>
            <a:endParaRPr lang="en-GB" sz="1200" dirty="0">
              <a:solidFill>
                <a:srgbClr val="FF0000"/>
              </a:solidFill>
            </a:endParaRPr>
          </a:p>
        </p:txBody>
      </p:sp>
      <p:pic>
        <p:nvPicPr>
          <p:cNvPr id="9" name="Picture 8">
            <a:extLst>
              <a:ext uri="{FF2B5EF4-FFF2-40B4-BE49-F238E27FC236}">
                <a16:creationId xmlns:a16="http://schemas.microsoft.com/office/drawing/2014/main" id="{7A987106-36EE-0639-34D2-EEF0FB1B160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973732" y="1570596"/>
            <a:ext cx="5838792" cy="3716808"/>
          </a:xfrm>
          <a:prstGeom prst="rect">
            <a:avLst/>
          </a:prstGeom>
        </p:spPr>
      </p:pic>
      <p:sp>
        <p:nvSpPr>
          <p:cNvPr id="11" name="TextBox 10">
            <a:extLst>
              <a:ext uri="{FF2B5EF4-FFF2-40B4-BE49-F238E27FC236}">
                <a16:creationId xmlns:a16="http://schemas.microsoft.com/office/drawing/2014/main" id="{33334138-B7D7-D028-B4A3-C85F1D8AF1B9}"/>
              </a:ext>
            </a:extLst>
          </p:cNvPr>
          <p:cNvSpPr txBox="1"/>
          <p:nvPr/>
        </p:nvSpPr>
        <p:spPr>
          <a:xfrm>
            <a:off x="5879976" y="5379110"/>
            <a:ext cx="6097064" cy="646331"/>
          </a:xfrm>
          <a:prstGeom prst="rect">
            <a:avLst/>
          </a:prstGeom>
          <a:noFill/>
        </p:spPr>
        <p:txBody>
          <a:bodyPr wrap="square">
            <a:spAutoFit/>
          </a:bodyPr>
          <a:lstStyle/>
          <a:p>
            <a:r>
              <a:rPr lang="en-GB" sz="1200" dirty="0"/>
              <a:t>1. SPIG entrance, 2. Ta transfer tube,</a:t>
            </a:r>
          </a:p>
          <a:p>
            <a:r>
              <a:rPr lang="en-GB" sz="1200" dirty="0"/>
              <a:t>3. Water-cooled heat shield, 4. Copper coil, 5. Graphite catcher, 6. Ta window, 7. Hot cavity, 8. Mo crucible, 9. Ni degrader foil.</a:t>
            </a:r>
          </a:p>
        </p:txBody>
      </p:sp>
      <p:pic>
        <p:nvPicPr>
          <p:cNvPr id="13" name="Picture 12">
            <a:extLst>
              <a:ext uri="{FF2B5EF4-FFF2-40B4-BE49-F238E27FC236}">
                <a16:creationId xmlns:a16="http://schemas.microsoft.com/office/drawing/2014/main" id="{24971B50-2735-AA4D-8325-4B56749E0236}"/>
              </a:ext>
            </a:extLst>
          </p:cNvPr>
          <p:cNvPicPr>
            <a:picLocks noChangeAspect="1"/>
          </p:cNvPicPr>
          <p:nvPr/>
        </p:nvPicPr>
        <p:blipFill>
          <a:blip r:embed="rId3"/>
          <a:stretch>
            <a:fillRect/>
          </a:stretch>
        </p:blipFill>
        <p:spPr>
          <a:xfrm>
            <a:off x="623392" y="3573016"/>
            <a:ext cx="3666667" cy="2238095"/>
          </a:xfrm>
          <a:prstGeom prst="rect">
            <a:avLst/>
          </a:prstGeom>
        </p:spPr>
      </p:pic>
      <p:sp>
        <p:nvSpPr>
          <p:cNvPr id="15" name="TextBox 14">
            <a:extLst>
              <a:ext uri="{FF2B5EF4-FFF2-40B4-BE49-F238E27FC236}">
                <a16:creationId xmlns:a16="http://schemas.microsoft.com/office/drawing/2014/main" id="{42D50AE2-3C29-049F-8E4B-DFC00E023B82}"/>
              </a:ext>
            </a:extLst>
          </p:cNvPr>
          <p:cNvSpPr txBox="1"/>
          <p:nvPr/>
        </p:nvSpPr>
        <p:spPr>
          <a:xfrm>
            <a:off x="449354" y="5919281"/>
            <a:ext cx="4518637" cy="938719"/>
          </a:xfrm>
          <a:prstGeom prst="rect">
            <a:avLst/>
          </a:prstGeom>
          <a:noFill/>
        </p:spPr>
        <p:txBody>
          <a:bodyPr wrap="square">
            <a:spAutoFit/>
          </a:bodyPr>
          <a:lstStyle/>
          <a:p>
            <a:r>
              <a:rPr lang="en-GB" sz="1100" dirty="0"/>
              <a:t> The mean delay time τ acquired via a fit for different catcher temperatures (measured at the window) and implantation depths. The error bars indicate one standard deviation of the implantation depth distribution. Errors associated with the delay time are within the data points.</a:t>
            </a:r>
          </a:p>
        </p:txBody>
      </p:sp>
    </p:spTree>
    <p:extLst>
      <p:ext uri="{BB962C8B-B14F-4D97-AF65-F5344CB8AC3E}">
        <p14:creationId xmlns:p14="http://schemas.microsoft.com/office/powerpoint/2010/main" val="11052273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3F0AC-5E67-E0EC-C74D-E6C6BC07E816}"/>
              </a:ext>
            </a:extLst>
          </p:cNvPr>
          <p:cNvSpPr>
            <a:spLocks noGrp="1"/>
          </p:cNvSpPr>
          <p:nvPr>
            <p:ph type="title"/>
          </p:nvPr>
        </p:nvSpPr>
        <p:spPr/>
        <p:txBody>
          <a:bodyPr/>
          <a:lstStyle/>
          <a:p>
            <a:r>
              <a:rPr lang="fi-FI" dirty="0" err="1"/>
              <a:t>Inductively</a:t>
            </a:r>
            <a:r>
              <a:rPr lang="fi-FI" dirty="0"/>
              <a:t> </a:t>
            </a:r>
            <a:r>
              <a:rPr lang="fi-FI" dirty="0" err="1"/>
              <a:t>Heated</a:t>
            </a:r>
            <a:r>
              <a:rPr lang="fi-FI" dirty="0"/>
              <a:t>  Hot </a:t>
            </a:r>
            <a:r>
              <a:rPr lang="fi-FI" dirty="0" err="1"/>
              <a:t>Cavity</a:t>
            </a:r>
            <a:r>
              <a:rPr lang="fi-FI" dirty="0"/>
              <a:t> </a:t>
            </a:r>
            <a:r>
              <a:rPr lang="fi-FI" dirty="0" err="1"/>
              <a:t>Cather</a:t>
            </a:r>
            <a:r>
              <a:rPr lang="fi-FI" dirty="0"/>
              <a:t> Laser </a:t>
            </a:r>
            <a:r>
              <a:rPr lang="fi-FI" dirty="0" err="1"/>
              <a:t>Ion</a:t>
            </a:r>
            <a:r>
              <a:rPr lang="fi-FI" dirty="0"/>
              <a:t> </a:t>
            </a:r>
            <a:r>
              <a:rPr lang="fi-FI" dirty="0" err="1"/>
              <a:t>Source</a:t>
            </a:r>
            <a:br>
              <a:rPr lang="fi-FI" dirty="0"/>
            </a:br>
            <a:r>
              <a:rPr lang="fi-FI" sz="2000" dirty="0" err="1"/>
              <a:t>ver</a:t>
            </a:r>
            <a:r>
              <a:rPr lang="fi-FI" sz="2000" dirty="0"/>
              <a:t> 5.</a:t>
            </a:r>
            <a:endParaRPr lang="en-GB" dirty="0"/>
          </a:p>
        </p:txBody>
      </p:sp>
      <p:sp>
        <p:nvSpPr>
          <p:cNvPr id="3" name="Content Placeholder 2">
            <a:extLst>
              <a:ext uri="{FF2B5EF4-FFF2-40B4-BE49-F238E27FC236}">
                <a16:creationId xmlns:a16="http://schemas.microsoft.com/office/drawing/2014/main" id="{68B55595-5553-CA22-1C50-477D9BCCDE3B}"/>
              </a:ext>
            </a:extLst>
          </p:cNvPr>
          <p:cNvSpPr>
            <a:spLocks noGrp="1"/>
          </p:cNvSpPr>
          <p:nvPr>
            <p:ph idx="1"/>
          </p:nvPr>
        </p:nvSpPr>
        <p:spPr>
          <a:xfrm>
            <a:off x="479426" y="1773239"/>
            <a:ext cx="4595272" cy="4824113"/>
          </a:xfrm>
        </p:spPr>
        <p:txBody>
          <a:bodyPr/>
          <a:lstStyle/>
          <a:p>
            <a:r>
              <a:rPr lang="en-US" dirty="0"/>
              <a:t>Separate heating for catcher and the transfer tube</a:t>
            </a:r>
          </a:p>
          <a:p>
            <a:pPr lvl="1"/>
            <a:r>
              <a:rPr lang="en-US" dirty="0"/>
              <a:t> Current flow through the whole crucible</a:t>
            </a:r>
          </a:p>
          <a:p>
            <a:pPr lvl="1"/>
            <a:r>
              <a:rPr lang="en-US" dirty="0"/>
              <a:t>Full Mo crucibles hard to manufacture</a:t>
            </a:r>
          </a:p>
          <a:p>
            <a:pPr lvl="2"/>
            <a:r>
              <a:rPr lang="en-US" dirty="0"/>
              <a:t>Deformation under heating an issues</a:t>
            </a:r>
          </a:p>
          <a:p>
            <a:pPr lvl="2"/>
            <a:endParaRPr lang="en-US" dirty="0"/>
          </a:p>
          <a:p>
            <a:pPr lvl="2"/>
            <a:endParaRPr lang="en-US" dirty="0"/>
          </a:p>
          <a:p>
            <a:pPr marL="541337" lvl="2" indent="0">
              <a:buNone/>
            </a:pPr>
            <a:endParaRPr lang="en-US" dirty="0"/>
          </a:p>
          <a:p>
            <a:endParaRPr lang="en-US" dirty="0"/>
          </a:p>
          <a:p>
            <a:r>
              <a:rPr lang="en-US" b="1" dirty="0"/>
              <a:t>First extraction of radioactive silver!</a:t>
            </a:r>
          </a:p>
          <a:p>
            <a:pPr lvl="1"/>
            <a:r>
              <a:rPr lang="en-US" b="1" baseline="30000" dirty="0"/>
              <a:t>99</a:t>
            </a:r>
            <a:r>
              <a:rPr lang="en-US" b="1" dirty="0"/>
              <a:t>Ag observed</a:t>
            </a:r>
          </a:p>
          <a:p>
            <a:pPr lvl="1"/>
            <a:r>
              <a:rPr lang="en-US" b="1" dirty="0"/>
              <a:t>Lasers scanning and ion detection arrangement was deemed poor.</a:t>
            </a:r>
          </a:p>
        </p:txBody>
      </p:sp>
      <p:sp>
        <p:nvSpPr>
          <p:cNvPr id="4" name="Date Placeholder 3">
            <a:extLst>
              <a:ext uri="{FF2B5EF4-FFF2-40B4-BE49-F238E27FC236}">
                <a16:creationId xmlns:a16="http://schemas.microsoft.com/office/drawing/2014/main" id="{BC7931BD-1C3E-7AAD-233F-4B6A8F2FF911}"/>
              </a:ext>
            </a:extLst>
          </p:cNvPr>
          <p:cNvSpPr>
            <a:spLocks noGrp="1"/>
          </p:cNvSpPr>
          <p:nvPr>
            <p:ph type="dt" sz="half" idx="10"/>
          </p:nvPr>
        </p:nvSpPr>
        <p:spPr/>
        <p:txBody>
          <a:bodyPr/>
          <a:lstStyle/>
          <a:p>
            <a:fld id="{1E0D9521-BE67-4899-9D66-A6004EC8346E}" type="datetime1">
              <a:rPr lang="fi-FI" smtClean="0"/>
              <a:t>10.5.2023</a:t>
            </a:fld>
            <a:endParaRPr lang="fi-FI"/>
          </a:p>
        </p:txBody>
      </p:sp>
      <p:sp>
        <p:nvSpPr>
          <p:cNvPr id="5" name="Footer Placeholder 4">
            <a:extLst>
              <a:ext uri="{FF2B5EF4-FFF2-40B4-BE49-F238E27FC236}">
                <a16:creationId xmlns:a16="http://schemas.microsoft.com/office/drawing/2014/main" id="{464A227D-CC13-395D-5412-447C33FA669E}"/>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8FAE3340-7319-9237-8593-ED3B53EF46BF}"/>
              </a:ext>
            </a:extLst>
          </p:cNvPr>
          <p:cNvSpPr>
            <a:spLocks noGrp="1"/>
          </p:cNvSpPr>
          <p:nvPr>
            <p:ph type="sldNum" sz="quarter" idx="12"/>
          </p:nvPr>
        </p:nvSpPr>
        <p:spPr/>
        <p:txBody>
          <a:bodyPr/>
          <a:lstStyle/>
          <a:p>
            <a:fld id="{9E548902-A2E1-4711-A467-290FB9FE5D63}" type="slidenum">
              <a:rPr lang="fi-FI" smtClean="0"/>
              <a:t>13</a:t>
            </a:fld>
            <a:endParaRPr lang="fi-FI"/>
          </a:p>
        </p:txBody>
      </p:sp>
      <p:pic>
        <p:nvPicPr>
          <p:cNvPr id="7" name="Picture 6">
            <a:extLst>
              <a:ext uri="{FF2B5EF4-FFF2-40B4-BE49-F238E27FC236}">
                <a16:creationId xmlns:a16="http://schemas.microsoft.com/office/drawing/2014/main" id="{15ABB741-4AFC-0572-1132-AAA5A79B2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511492" y="2830380"/>
            <a:ext cx="3891034" cy="2188707"/>
          </a:xfrm>
          <a:prstGeom prst="rect">
            <a:avLst/>
          </a:prstGeom>
        </p:spPr>
      </p:pic>
      <p:sp>
        <p:nvSpPr>
          <p:cNvPr id="8" name="Right Arrow 5">
            <a:extLst>
              <a:ext uri="{FF2B5EF4-FFF2-40B4-BE49-F238E27FC236}">
                <a16:creationId xmlns:a16="http://schemas.microsoft.com/office/drawing/2014/main" id="{04825DD0-6A64-E0E4-1F8B-C8B3B6A706E3}"/>
              </a:ext>
            </a:extLst>
          </p:cNvPr>
          <p:cNvSpPr/>
          <p:nvPr/>
        </p:nvSpPr>
        <p:spPr>
          <a:xfrm>
            <a:off x="8454421" y="3978073"/>
            <a:ext cx="574675" cy="2032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6">
            <a:extLst>
              <a:ext uri="{FF2B5EF4-FFF2-40B4-BE49-F238E27FC236}">
                <a16:creationId xmlns:a16="http://schemas.microsoft.com/office/drawing/2014/main" id="{22DD811F-2C00-B12E-A84E-40D567C6D084}"/>
              </a:ext>
            </a:extLst>
          </p:cNvPr>
          <p:cNvSpPr/>
          <p:nvPr/>
        </p:nvSpPr>
        <p:spPr>
          <a:xfrm rot="16200000">
            <a:off x="8759287" y="2992870"/>
            <a:ext cx="1077597" cy="203200"/>
          </a:xfrm>
          <a:prstGeom prst="rightArrow">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0" name="Right Arrow 7">
            <a:extLst>
              <a:ext uri="{FF2B5EF4-FFF2-40B4-BE49-F238E27FC236}">
                <a16:creationId xmlns:a16="http://schemas.microsoft.com/office/drawing/2014/main" id="{176F458C-C636-F5D4-F4E7-FE8715FD09F3}"/>
              </a:ext>
            </a:extLst>
          </p:cNvPr>
          <p:cNvSpPr/>
          <p:nvPr/>
        </p:nvSpPr>
        <p:spPr>
          <a:xfrm rot="5400000">
            <a:off x="8881782" y="3129396"/>
            <a:ext cx="1077597" cy="2032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BFCA91C5-F6A1-9162-105A-A8C417603395}"/>
              </a:ext>
            </a:extLst>
          </p:cNvPr>
          <p:cNvCxnSpPr>
            <a:cxnSpLocks/>
          </p:cNvCxnSpPr>
          <p:nvPr/>
        </p:nvCxnSpPr>
        <p:spPr>
          <a:xfrm flipH="1">
            <a:off x="9457009" y="2622883"/>
            <a:ext cx="1261743" cy="529689"/>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2" name="Straight Arrow Connector 11">
            <a:extLst>
              <a:ext uri="{FF2B5EF4-FFF2-40B4-BE49-F238E27FC236}">
                <a16:creationId xmlns:a16="http://schemas.microsoft.com/office/drawing/2014/main" id="{4CDFA138-A44D-DDD3-9F1F-6CBE5AE684C8}"/>
              </a:ext>
            </a:extLst>
          </p:cNvPr>
          <p:cNvCxnSpPr>
            <a:cxnSpLocks/>
            <a:endCxn id="9" idx="2"/>
          </p:cNvCxnSpPr>
          <p:nvPr/>
        </p:nvCxnSpPr>
        <p:spPr>
          <a:xfrm flipH="1">
            <a:off x="9399686" y="2288894"/>
            <a:ext cx="1319066" cy="368378"/>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3" name="Straight Arrow Connector 12">
            <a:extLst>
              <a:ext uri="{FF2B5EF4-FFF2-40B4-BE49-F238E27FC236}">
                <a16:creationId xmlns:a16="http://schemas.microsoft.com/office/drawing/2014/main" id="{728F548C-3F52-D681-AFBE-1D4463A6AFB4}"/>
              </a:ext>
            </a:extLst>
          </p:cNvPr>
          <p:cNvCxnSpPr>
            <a:cxnSpLocks/>
          </p:cNvCxnSpPr>
          <p:nvPr/>
        </p:nvCxnSpPr>
        <p:spPr>
          <a:xfrm flipH="1">
            <a:off x="9399687" y="3230996"/>
            <a:ext cx="1319065" cy="857504"/>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4" name="Straight Arrow Connector 13">
            <a:extLst>
              <a:ext uri="{FF2B5EF4-FFF2-40B4-BE49-F238E27FC236}">
                <a16:creationId xmlns:a16="http://schemas.microsoft.com/office/drawing/2014/main" id="{E0D54FC2-A765-B546-BCF2-0D64E5269B7F}"/>
              </a:ext>
            </a:extLst>
          </p:cNvPr>
          <p:cNvCxnSpPr>
            <a:cxnSpLocks/>
          </p:cNvCxnSpPr>
          <p:nvPr/>
        </p:nvCxnSpPr>
        <p:spPr>
          <a:xfrm flipH="1">
            <a:off x="9029096" y="2897274"/>
            <a:ext cx="1689656" cy="1210664"/>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5" name="TextBox 14">
            <a:extLst>
              <a:ext uri="{FF2B5EF4-FFF2-40B4-BE49-F238E27FC236}">
                <a16:creationId xmlns:a16="http://schemas.microsoft.com/office/drawing/2014/main" id="{48D80B4D-DBA7-A43D-99DB-47F5C05661D2}"/>
              </a:ext>
            </a:extLst>
          </p:cNvPr>
          <p:cNvSpPr txBox="1"/>
          <p:nvPr/>
        </p:nvSpPr>
        <p:spPr>
          <a:xfrm>
            <a:off x="10666124" y="2068617"/>
            <a:ext cx="1196975" cy="369332"/>
          </a:xfrm>
          <a:prstGeom prst="rect">
            <a:avLst/>
          </a:prstGeom>
          <a:noFill/>
        </p:spPr>
        <p:txBody>
          <a:bodyPr wrap="square" rtlCol="0">
            <a:spAutoFit/>
          </a:bodyPr>
          <a:lstStyle/>
          <a:p>
            <a:r>
              <a:rPr lang="fi-FI" dirty="0" err="1"/>
              <a:t>Beam</a:t>
            </a:r>
            <a:r>
              <a:rPr lang="fi-FI" dirty="0"/>
              <a:t> out</a:t>
            </a:r>
            <a:endParaRPr lang="en-US" dirty="0"/>
          </a:p>
        </p:txBody>
      </p:sp>
      <p:sp>
        <p:nvSpPr>
          <p:cNvPr id="16" name="TextBox 15">
            <a:extLst>
              <a:ext uri="{FF2B5EF4-FFF2-40B4-BE49-F238E27FC236}">
                <a16:creationId xmlns:a16="http://schemas.microsoft.com/office/drawing/2014/main" id="{95D1F8A5-DCCC-21C7-A5F6-704C68689DF2}"/>
              </a:ext>
            </a:extLst>
          </p:cNvPr>
          <p:cNvSpPr txBox="1"/>
          <p:nvPr/>
        </p:nvSpPr>
        <p:spPr>
          <a:xfrm>
            <a:off x="10673858" y="2427369"/>
            <a:ext cx="1196975" cy="369332"/>
          </a:xfrm>
          <a:prstGeom prst="rect">
            <a:avLst/>
          </a:prstGeom>
          <a:noFill/>
        </p:spPr>
        <p:txBody>
          <a:bodyPr wrap="square" rtlCol="0">
            <a:spAutoFit/>
          </a:bodyPr>
          <a:lstStyle/>
          <a:p>
            <a:r>
              <a:rPr lang="fi-FI" dirty="0"/>
              <a:t>Laser in</a:t>
            </a:r>
            <a:endParaRPr lang="en-US" dirty="0"/>
          </a:p>
        </p:txBody>
      </p:sp>
      <p:sp>
        <p:nvSpPr>
          <p:cNvPr id="17" name="Rectangle 16">
            <a:extLst>
              <a:ext uri="{FF2B5EF4-FFF2-40B4-BE49-F238E27FC236}">
                <a16:creationId xmlns:a16="http://schemas.microsoft.com/office/drawing/2014/main" id="{81294804-7AA6-31C7-7ED5-2325ABF71DA4}"/>
              </a:ext>
            </a:extLst>
          </p:cNvPr>
          <p:cNvSpPr/>
          <p:nvPr/>
        </p:nvSpPr>
        <p:spPr>
          <a:xfrm>
            <a:off x="10666124" y="2689753"/>
            <a:ext cx="1485150" cy="369332"/>
          </a:xfrm>
          <a:prstGeom prst="rect">
            <a:avLst/>
          </a:prstGeom>
        </p:spPr>
        <p:txBody>
          <a:bodyPr wrap="none">
            <a:spAutoFit/>
          </a:bodyPr>
          <a:lstStyle/>
          <a:p>
            <a:r>
              <a:rPr lang="fi-FI" dirty="0" err="1"/>
              <a:t>Primary</a:t>
            </a:r>
            <a:r>
              <a:rPr lang="fi-FI" dirty="0"/>
              <a:t> </a:t>
            </a:r>
            <a:r>
              <a:rPr lang="fi-FI" dirty="0" err="1"/>
              <a:t>beam</a:t>
            </a:r>
            <a:endParaRPr lang="en-US" dirty="0"/>
          </a:p>
        </p:txBody>
      </p:sp>
      <p:sp>
        <p:nvSpPr>
          <p:cNvPr id="18" name="TextBox 17">
            <a:extLst>
              <a:ext uri="{FF2B5EF4-FFF2-40B4-BE49-F238E27FC236}">
                <a16:creationId xmlns:a16="http://schemas.microsoft.com/office/drawing/2014/main" id="{BBB3C688-21B6-279D-DB65-554292C8432C}"/>
              </a:ext>
            </a:extLst>
          </p:cNvPr>
          <p:cNvSpPr txBox="1"/>
          <p:nvPr/>
        </p:nvSpPr>
        <p:spPr>
          <a:xfrm>
            <a:off x="10671778" y="3031356"/>
            <a:ext cx="1196975" cy="369332"/>
          </a:xfrm>
          <a:prstGeom prst="rect">
            <a:avLst/>
          </a:prstGeom>
          <a:noFill/>
        </p:spPr>
        <p:txBody>
          <a:bodyPr wrap="square" rtlCol="0">
            <a:spAutoFit/>
          </a:bodyPr>
          <a:lstStyle/>
          <a:p>
            <a:r>
              <a:rPr lang="fi-FI" dirty="0" err="1"/>
              <a:t>Catcher</a:t>
            </a:r>
            <a:endParaRPr lang="en-US" dirty="0"/>
          </a:p>
        </p:txBody>
      </p:sp>
      <p:pic>
        <p:nvPicPr>
          <p:cNvPr id="20" name="Picture 19" descr="A picture containing text, diagram, screenshot, line&#10;&#10;Description automatically generated">
            <a:extLst>
              <a:ext uri="{FF2B5EF4-FFF2-40B4-BE49-F238E27FC236}">
                <a16:creationId xmlns:a16="http://schemas.microsoft.com/office/drawing/2014/main" id="{3F386285-E5F8-C8A5-C0D5-32B13C652B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4699" y="4283511"/>
            <a:ext cx="3085121" cy="2313841"/>
          </a:xfrm>
          <a:prstGeom prst="rect">
            <a:avLst/>
          </a:prstGeom>
        </p:spPr>
      </p:pic>
      <p:pic>
        <p:nvPicPr>
          <p:cNvPr id="22" name="Picture 21" descr="A picture containing text, diagram, line, plot&#10;&#10;Description automatically generated">
            <a:extLst>
              <a:ext uri="{FF2B5EF4-FFF2-40B4-BE49-F238E27FC236}">
                <a16:creationId xmlns:a16="http://schemas.microsoft.com/office/drawing/2014/main" id="{2AF0CC33-4A58-385D-6750-FE6CCE3BA0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3639" y="1904369"/>
            <a:ext cx="3085122" cy="2313842"/>
          </a:xfrm>
          <a:prstGeom prst="rect">
            <a:avLst/>
          </a:prstGeom>
        </p:spPr>
      </p:pic>
      <p:sp>
        <p:nvSpPr>
          <p:cNvPr id="28" name="TextBox 27">
            <a:extLst>
              <a:ext uri="{FF2B5EF4-FFF2-40B4-BE49-F238E27FC236}">
                <a16:creationId xmlns:a16="http://schemas.microsoft.com/office/drawing/2014/main" id="{85C680BF-0CB0-7714-DCFD-7B33527B577C}"/>
              </a:ext>
            </a:extLst>
          </p:cNvPr>
          <p:cNvSpPr txBox="1"/>
          <p:nvPr/>
        </p:nvSpPr>
        <p:spPr>
          <a:xfrm>
            <a:off x="5447652" y="2084352"/>
            <a:ext cx="1008388" cy="646331"/>
          </a:xfrm>
          <a:prstGeom prst="rect">
            <a:avLst/>
          </a:prstGeom>
          <a:noFill/>
        </p:spPr>
        <p:txBody>
          <a:bodyPr wrap="square">
            <a:spAutoFit/>
          </a:bodyPr>
          <a:lstStyle/>
          <a:p>
            <a:r>
              <a:rPr lang="en-US" b="1" baseline="30000" dirty="0"/>
              <a:t>99</a:t>
            </a:r>
            <a:r>
              <a:rPr lang="en-US" b="1" dirty="0"/>
              <a:t>Ag gamma</a:t>
            </a:r>
            <a:endParaRPr lang="en-GB" dirty="0"/>
          </a:p>
        </p:txBody>
      </p:sp>
      <p:pic>
        <p:nvPicPr>
          <p:cNvPr id="30" name="Picture 29">
            <a:extLst>
              <a:ext uri="{FF2B5EF4-FFF2-40B4-BE49-F238E27FC236}">
                <a16:creationId xmlns:a16="http://schemas.microsoft.com/office/drawing/2014/main" id="{072A771D-6C50-D994-2ACD-2F588A9F5387}"/>
              </a:ext>
            </a:extLst>
          </p:cNvPr>
          <p:cNvPicPr>
            <a:picLocks noChangeAspect="1"/>
          </p:cNvPicPr>
          <p:nvPr/>
        </p:nvPicPr>
        <p:blipFill>
          <a:blip r:embed="rId5">
            <a:clrChange>
              <a:clrFrom>
                <a:srgbClr val="52576E"/>
              </a:clrFrom>
              <a:clrTo>
                <a:srgbClr val="52576E">
                  <a:alpha val="0"/>
                </a:srgbClr>
              </a:clrTo>
            </a:clrChange>
          </a:blip>
          <a:stretch>
            <a:fillRect/>
          </a:stretch>
        </p:blipFill>
        <p:spPr>
          <a:xfrm>
            <a:off x="989708" y="3503940"/>
            <a:ext cx="2846857" cy="1773061"/>
          </a:xfrm>
          <a:prstGeom prst="rect">
            <a:avLst/>
          </a:prstGeom>
        </p:spPr>
      </p:pic>
    </p:spTree>
    <p:extLst>
      <p:ext uri="{BB962C8B-B14F-4D97-AF65-F5344CB8AC3E}">
        <p14:creationId xmlns:p14="http://schemas.microsoft.com/office/powerpoint/2010/main" val="25428129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1C11952-F6A2-4F00-8381-9CA919336590}"/>
              </a:ext>
            </a:extLst>
          </p:cNvPr>
          <p:cNvSpPr>
            <a:spLocks noGrp="1"/>
          </p:cNvSpPr>
          <p:nvPr>
            <p:ph type="dt" sz="half" idx="10"/>
          </p:nvPr>
        </p:nvSpPr>
        <p:spPr/>
        <p:txBody>
          <a:bodyPr/>
          <a:lstStyle/>
          <a:p>
            <a:fld id="{1E0D9521-BE67-4899-9D66-A6004EC8346E}" type="datetime1">
              <a:rPr lang="fi-FI" smtClean="0"/>
              <a:t>2.5.2023</a:t>
            </a:fld>
            <a:endParaRPr lang="fi-FI"/>
          </a:p>
        </p:txBody>
      </p:sp>
      <p:sp>
        <p:nvSpPr>
          <p:cNvPr id="5" name="Footer Placeholder 4">
            <a:extLst>
              <a:ext uri="{FF2B5EF4-FFF2-40B4-BE49-F238E27FC236}">
                <a16:creationId xmlns:a16="http://schemas.microsoft.com/office/drawing/2014/main" id="{BEDF63D0-4720-45C2-A072-4F78C7942708}"/>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D6C14C15-00C2-4CD0-87B5-3779DC677B77}"/>
              </a:ext>
            </a:extLst>
          </p:cNvPr>
          <p:cNvSpPr>
            <a:spLocks noGrp="1"/>
          </p:cNvSpPr>
          <p:nvPr>
            <p:ph type="sldNum" sz="quarter" idx="12"/>
          </p:nvPr>
        </p:nvSpPr>
        <p:spPr/>
        <p:txBody>
          <a:bodyPr/>
          <a:lstStyle/>
          <a:p>
            <a:fld id="{9E548902-A2E1-4711-A467-290FB9FE5D63}" type="slidenum">
              <a:rPr lang="fi-FI" smtClean="0"/>
              <a:t>14</a:t>
            </a:fld>
            <a:endParaRPr lang="fi-FI"/>
          </a:p>
        </p:txBody>
      </p:sp>
      <p:pic>
        <p:nvPicPr>
          <p:cNvPr id="8" name="Picture 7" descr="Chart, line chart&#10;&#10;Description automatically generated">
            <a:extLst>
              <a:ext uri="{FF2B5EF4-FFF2-40B4-BE49-F238E27FC236}">
                <a16:creationId xmlns:a16="http://schemas.microsoft.com/office/drawing/2014/main" id="{2C5514BF-16D9-4321-91ED-1FEA6422E0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5753" y="2340951"/>
            <a:ext cx="3168456" cy="1953536"/>
          </a:xfrm>
          <a:prstGeom prst="rect">
            <a:avLst/>
          </a:prstGeom>
        </p:spPr>
      </p:pic>
      <p:pic>
        <p:nvPicPr>
          <p:cNvPr id="12" name="Picture 11" descr="Graphical user interface, text, application&#10;&#10;Description automatically generated">
            <a:extLst>
              <a:ext uri="{FF2B5EF4-FFF2-40B4-BE49-F238E27FC236}">
                <a16:creationId xmlns:a16="http://schemas.microsoft.com/office/drawing/2014/main" id="{668CB305-A2E1-43E0-BF23-534CB9AAA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0256" y="4173971"/>
            <a:ext cx="3188176" cy="1145808"/>
          </a:xfrm>
          <a:prstGeom prst="rect">
            <a:avLst/>
          </a:prstGeom>
        </p:spPr>
      </p:pic>
      <p:pic>
        <p:nvPicPr>
          <p:cNvPr id="14" name="Picture 13" descr="Chart&#10;&#10;Description automatically generated">
            <a:extLst>
              <a:ext uri="{FF2B5EF4-FFF2-40B4-BE49-F238E27FC236}">
                <a16:creationId xmlns:a16="http://schemas.microsoft.com/office/drawing/2014/main" id="{3CE09967-9A15-4CCE-A454-6CD9537DD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549" y="1484784"/>
            <a:ext cx="7404573" cy="4680521"/>
          </a:xfrm>
          <a:prstGeom prst="rect">
            <a:avLst/>
          </a:prstGeom>
        </p:spPr>
      </p:pic>
      <p:sp>
        <p:nvSpPr>
          <p:cNvPr id="13" name="Title 12">
            <a:extLst>
              <a:ext uri="{FF2B5EF4-FFF2-40B4-BE49-F238E27FC236}">
                <a16:creationId xmlns:a16="http://schemas.microsoft.com/office/drawing/2014/main" id="{0295D42E-EA18-9796-B40C-282012BB0D09}"/>
              </a:ext>
            </a:extLst>
          </p:cNvPr>
          <p:cNvSpPr>
            <a:spLocks noGrp="1"/>
          </p:cNvSpPr>
          <p:nvPr>
            <p:ph type="title"/>
          </p:nvPr>
        </p:nvSpPr>
        <p:spPr/>
        <p:txBody>
          <a:bodyPr/>
          <a:lstStyle/>
          <a:p>
            <a:r>
              <a:rPr lang="fi-FI" dirty="0" err="1"/>
              <a:t>Inductively</a:t>
            </a:r>
            <a:r>
              <a:rPr lang="fi-FI" dirty="0"/>
              <a:t> </a:t>
            </a:r>
            <a:r>
              <a:rPr lang="fi-FI" dirty="0" err="1"/>
              <a:t>Heated</a:t>
            </a:r>
            <a:r>
              <a:rPr lang="fi-FI" dirty="0"/>
              <a:t>  Hot </a:t>
            </a:r>
            <a:r>
              <a:rPr lang="fi-FI" dirty="0" err="1"/>
              <a:t>Cavity</a:t>
            </a:r>
            <a:r>
              <a:rPr lang="fi-FI" dirty="0"/>
              <a:t> </a:t>
            </a:r>
            <a:r>
              <a:rPr lang="fi-FI" dirty="0" err="1"/>
              <a:t>Cather</a:t>
            </a:r>
            <a:r>
              <a:rPr lang="fi-FI" dirty="0"/>
              <a:t> Laser </a:t>
            </a:r>
            <a:r>
              <a:rPr lang="fi-FI" dirty="0" err="1"/>
              <a:t>Ion</a:t>
            </a:r>
            <a:r>
              <a:rPr lang="fi-FI" dirty="0"/>
              <a:t> </a:t>
            </a:r>
            <a:r>
              <a:rPr lang="fi-FI" dirty="0" err="1"/>
              <a:t>Source</a:t>
            </a:r>
            <a:br>
              <a:rPr lang="fi-FI" dirty="0"/>
            </a:br>
            <a:r>
              <a:rPr lang="fi-FI" sz="2000" dirty="0" err="1"/>
              <a:t>ver</a:t>
            </a:r>
            <a:r>
              <a:rPr lang="fi-FI" sz="2000" dirty="0"/>
              <a:t> 5. -  </a:t>
            </a:r>
            <a:r>
              <a:rPr lang="fi-FI" sz="2000" dirty="0" err="1"/>
              <a:t>Combined</a:t>
            </a:r>
            <a:r>
              <a:rPr lang="fi-FI" sz="2000" dirty="0"/>
              <a:t> PI-ICR and Dual </a:t>
            </a:r>
            <a:r>
              <a:rPr lang="fi-FI" sz="2000" dirty="0" err="1"/>
              <a:t>Etalon</a:t>
            </a:r>
            <a:r>
              <a:rPr lang="fi-FI" sz="2000" dirty="0"/>
              <a:t> </a:t>
            </a:r>
            <a:r>
              <a:rPr lang="fi-FI" sz="2000" dirty="0" err="1"/>
              <a:t>lasers</a:t>
            </a:r>
            <a:endParaRPr lang="en-GB" dirty="0"/>
          </a:p>
        </p:txBody>
      </p:sp>
      <p:sp>
        <p:nvSpPr>
          <p:cNvPr id="16" name="TextBox 15">
            <a:extLst>
              <a:ext uri="{FF2B5EF4-FFF2-40B4-BE49-F238E27FC236}">
                <a16:creationId xmlns:a16="http://schemas.microsoft.com/office/drawing/2014/main" id="{B66EE902-37DC-4524-988C-A33C046AA6FE}"/>
              </a:ext>
            </a:extLst>
          </p:cNvPr>
          <p:cNvSpPr txBox="1"/>
          <p:nvPr/>
        </p:nvSpPr>
        <p:spPr>
          <a:xfrm>
            <a:off x="7930661" y="5372719"/>
            <a:ext cx="4248472" cy="338554"/>
          </a:xfrm>
          <a:prstGeom prst="rect">
            <a:avLst/>
          </a:prstGeom>
          <a:noFill/>
        </p:spPr>
        <p:txBody>
          <a:bodyPr wrap="square">
            <a:spAutoFit/>
          </a:bodyPr>
          <a:lstStyle/>
          <a:p>
            <a:r>
              <a:rPr lang="fi-FI" sz="1600" dirty="0">
                <a:solidFill>
                  <a:srgbClr val="FF0000"/>
                </a:solidFill>
              </a:rPr>
              <a:t>M. Reponen </a:t>
            </a:r>
            <a:r>
              <a:rPr lang="fi-FI" sz="1600" i="1" dirty="0">
                <a:solidFill>
                  <a:srgbClr val="FF0000"/>
                </a:solidFill>
              </a:rPr>
              <a:t>et al.</a:t>
            </a:r>
            <a:r>
              <a:rPr lang="fi-FI" sz="1600" dirty="0">
                <a:solidFill>
                  <a:srgbClr val="FF0000"/>
                </a:solidFill>
              </a:rPr>
              <a:t>, Nat. </a:t>
            </a:r>
            <a:r>
              <a:rPr lang="fi-FI" sz="1600" dirty="0" err="1">
                <a:solidFill>
                  <a:srgbClr val="FF0000"/>
                </a:solidFill>
              </a:rPr>
              <a:t>Comm</a:t>
            </a:r>
            <a:r>
              <a:rPr lang="fi-FI" sz="1600" dirty="0">
                <a:solidFill>
                  <a:srgbClr val="FF0000"/>
                </a:solidFill>
              </a:rPr>
              <a:t>. 12 (2021)</a:t>
            </a:r>
            <a:endParaRPr lang="en-GB" sz="1600" dirty="0">
              <a:solidFill>
                <a:srgbClr val="FF0000"/>
              </a:solidFill>
            </a:endParaRPr>
          </a:p>
        </p:txBody>
      </p:sp>
    </p:spTree>
    <p:extLst>
      <p:ext uri="{BB962C8B-B14F-4D97-AF65-F5344CB8AC3E}">
        <p14:creationId xmlns:p14="http://schemas.microsoft.com/office/powerpoint/2010/main" val="18805729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206A1-561B-496D-9D51-E5A1B51DA45A}"/>
              </a:ext>
            </a:extLst>
          </p:cNvPr>
          <p:cNvSpPr>
            <a:spLocks noGrp="1"/>
          </p:cNvSpPr>
          <p:nvPr>
            <p:ph type="title"/>
          </p:nvPr>
        </p:nvSpPr>
        <p:spPr/>
        <p:txBody>
          <a:bodyPr/>
          <a:lstStyle/>
          <a:p>
            <a:r>
              <a:rPr lang="fi-FI" dirty="0" err="1"/>
              <a:t>Inductively</a:t>
            </a:r>
            <a:r>
              <a:rPr lang="fi-FI" dirty="0"/>
              <a:t> </a:t>
            </a:r>
            <a:r>
              <a:rPr lang="fi-FI" dirty="0" err="1"/>
              <a:t>Heated</a:t>
            </a:r>
            <a:r>
              <a:rPr lang="fi-FI" dirty="0"/>
              <a:t>  Hot </a:t>
            </a:r>
            <a:r>
              <a:rPr lang="fi-FI" dirty="0" err="1"/>
              <a:t>Cavity</a:t>
            </a:r>
            <a:r>
              <a:rPr lang="fi-FI" dirty="0"/>
              <a:t> </a:t>
            </a:r>
            <a:r>
              <a:rPr lang="fi-FI" dirty="0" err="1"/>
              <a:t>Cather</a:t>
            </a:r>
            <a:r>
              <a:rPr lang="fi-FI" dirty="0"/>
              <a:t> Laser </a:t>
            </a:r>
            <a:r>
              <a:rPr lang="fi-FI" dirty="0" err="1"/>
              <a:t>Ion</a:t>
            </a:r>
            <a:r>
              <a:rPr lang="fi-FI" dirty="0"/>
              <a:t> </a:t>
            </a:r>
            <a:r>
              <a:rPr lang="fi-FI" dirty="0" err="1"/>
              <a:t>Source</a:t>
            </a:r>
            <a:br>
              <a:rPr lang="fi-FI" dirty="0"/>
            </a:br>
            <a:r>
              <a:rPr lang="fi-FI" sz="2000" dirty="0" err="1"/>
              <a:t>ver</a:t>
            </a:r>
            <a:r>
              <a:rPr lang="fi-FI" sz="2000" dirty="0"/>
              <a:t> 6.</a:t>
            </a:r>
            <a:endParaRPr lang="fi-FI" dirty="0"/>
          </a:p>
        </p:txBody>
      </p:sp>
      <p:sp>
        <p:nvSpPr>
          <p:cNvPr id="3" name="Content Placeholder 2">
            <a:extLst>
              <a:ext uri="{FF2B5EF4-FFF2-40B4-BE49-F238E27FC236}">
                <a16:creationId xmlns:a16="http://schemas.microsoft.com/office/drawing/2014/main" id="{2F966A81-003C-4282-946B-46649BBCD13E}"/>
              </a:ext>
            </a:extLst>
          </p:cNvPr>
          <p:cNvSpPr>
            <a:spLocks noGrp="1"/>
          </p:cNvSpPr>
          <p:nvPr>
            <p:ph idx="1"/>
          </p:nvPr>
        </p:nvSpPr>
        <p:spPr>
          <a:xfrm>
            <a:off x="479425" y="1773238"/>
            <a:ext cx="4896495" cy="2535923"/>
          </a:xfrm>
        </p:spPr>
        <p:txBody>
          <a:bodyPr/>
          <a:lstStyle/>
          <a:p>
            <a:r>
              <a:rPr lang="en-US" dirty="0"/>
              <a:t>A target ion source system for fusion-evaporation products</a:t>
            </a:r>
          </a:p>
          <a:p>
            <a:pPr lvl="1"/>
            <a:r>
              <a:rPr lang="en-US" dirty="0"/>
              <a:t>Efficient: 1 % for Ag and Pd</a:t>
            </a:r>
          </a:p>
          <a:p>
            <a:pPr lvl="1"/>
            <a:r>
              <a:rPr lang="en-US" dirty="0"/>
              <a:t>Fast: &lt;20 </a:t>
            </a:r>
            <a:r>
              <a:rPr lang="en-US" dirty="0" err="1"/>
              <a:t>ms</a:t>
            </a:r>
            <a:r>
              <a:rPr lang="en-US" dirty="0"/>
              <a:t> for Ag, less than 90 </a:t>
            </a:r>
            <a:r>
              <a:rPr lang="en-US" dirty="0" err="1"/>
              <a:t>ms</a:t>
            </a:r>
            <a:r>
              <a:rPr lang="en-US" dirty="0"/>
              <a:t> for Pd</a:t>
            </a:r>
          </a:p>
        </p:txBody>
      </p:sp>
      <p:sp>
        <p:nvSpPr>
          <p:cNvPr id="4" name="Date Placeholder 3">
            <a:extLst>
              <a:ext uri="{FF2B5EF4-FFF2-40B4-BE49-F238E27FC236}">
                <a16:creationId xmlns:a16="http://schemas.microsoft.com/office/drawing/2014/main" id="{CFD38028-CB92-4AFD-B0F4-CA4773131A03}"/>
              </a:ext>
            </a:extLst>
          </p:cNvPr>
          <p:cNvSpPr>
            <a:spLocks noGrp="1"/>
          </p:cNvSpPr>
          <p:nvPr>
            <p:ph type="dt" sz="half" idx="10"/>
          </p:nvPr>
        </p:nvSpPr>
        <p:spPr/>
        <p:txBody>
          <a:bodyPr/>
          <a:lstStyle/>
          <a:p>
            <a:fld id="{1E0D9521-BE67-4899-9D66-A6004EC8346E}" type="datetime1">
              <a:rPr lang="fi-FI" smtClean="0"/>
              <a:t>2.5.2023</a:t>
            </a:fld>
            <a:endParaRPr lang="fi-FI"/>
          </a:p>
        </p:txBody>
      </p:sp>
      <p:sp>
        <p:nvSpPr>
          <p:cNvPr id="5" name="Footer Placeholder 4">
            <a:extLst>
              <a:ext uri="{FF2B5EF4-FFF2-40B4-BE49-F238E27FC236}">
                <a16:creationId xmlns:a16="http://schemas.microsoft.com/office/drawing/2014/main" id="{5463AD05-7361-48CA-A2E9-D9AFB7C9EF4D}"/>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847AD984-0574-42E1-9FBD-F74F68E88274}"/>
              </a:ext>
            </a:extLst>
          </p:cNvPr>
          <p:cNvSpPr>
            <a:spLocks noGrp="1"/>
          </p:cNvSpPr>
          <p:nvPr>
            <p:ph type="sldNum" sz="quarter" idx="12"/>
          </p:nvPr>
        </p:nvSpPr>
        <p:spPr/>
        <p:txBody>
          <a:bodyPr/>
          <a:lstStyle/>
          <a:p>
            <a:fld id="{9E548902-A2E1-4711-A467-290FB9FE5D63}" type="slidenum">
              <a:rPr lang="fi-FI" smtClean="0"/>
              <a:t>15</a:t>
            </a:fld>
            <a:endParaRPr lang="fi-FI"/>
          </a:p>
        </p:txBody>
      </p:sp>
      <p:pic>
        <p:nvPicPr>
          <p:cNvPr id="8" name="Picture 7" descr="A picture containing night, light, dark&#10;&#10;Description automatically generated">
            <a:extLst>
              <a:ext uri="{FF2B5EF4-FFF2-40B4-BE49-F238E27FC236}">
                <a16:creationId xmlns:a16="http://schemas.microsoft.com/office/drawing/2014/main" id="{A31DBBB6-83B6-4419-9AF3-5296C6C65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054" y="3391238"/>
            <a:ext cx="4248472" cy="3186355"/>
          </a:xfrm>
          <a:prstGeom prst="rect">
            <a:avLst/>
          </a:prstGeom>
        </p:spPr>
      </p:pic>
      <p:pic>
        <p:nvPicPr>
          <p:cNvPr id="12" name="Picture 11" descr="A screenshot of a video game&#10;&#10;Description automatically generated">
            <a:extLst>
              <a:ext uri="{FF2B5EF4-FFF2-40B4-BE49-F238E27FC236}">
                <a16:creationId xmlns:a16="http://schemas.microsoft.com/office/drawing/2014/main" id="{07605D4B-2BC0-4D75-9FEB-480F256C52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6655" y="1939872"/>
            <a:ext cx="7294168" cy="3528392"/>
          </a:xfrm>
          <a:prstGeom prst="rect">
            <a:avLst/>
          </a:prstGeom>
        </p:spPr>
      </p:pic>
      <p:sp>
        <p:nvSpPr>
          <p:cNvPr id="11" name="TextBox 10">
            <a:extLst>
              <a:ext uri="{FF2B5EF4-FFF2-40B4-BE49-F238E27FC236}">
                <a16:creationId xmlns:a16="http://schemas.microsoft.com/office/drawing/2014/main" id="{F1228920-EA84-7BA1-3DF7-9F0ACBC6DF20}"/>
              </a:ext>
            </a:extLst>
          </p:cNvPr>
          <p:cNvSpPr txBox="1"/>
          <p:nvPr/>
        </p:nvSpPr>
        <p:spPr>
          <a:xfrm>
            <a:off x="7032104" y="5601630"/>
            <a:ext cx="2147900" cy="646331"/>
          </a:xfrm>
          <a:prstGeom prst="rect">
            <a:avLst/>
          </a:prstGeom>
          <a:noFill/>
        </p:spPr>
        <p:txBody>
          <a:bodyPr wrap="square">
            <a:spAutoFit/>
          </a:bodyPr>
          <a:lstStyle/>
          <a:p>
            <a:r>
              <a:rPr lang="en-US" baseline="30000" dirty="0"/>
              <a:t>14</a:t>
            </a:r>
            <a:r>
              <a:rPr lang="en-US" dirty="0"/>
              <a:t>N + </a:t>
            </a:r>
            <a:r>
              <a:rPr lang="en-US" baseline="30000" dirty="0"/>
              <a:t>nat./92</a:t>
            </a:r>
            <a:r>
              <a:rPr lang="en-US" dirty="0"/>
              <a:t>Mo</a:t>
            </a:r>
          </a:p>
          <a:p>
            <a:r>
              <a:rPr lang="en-US" baseline="30000" dirty="0"/>
              <a:t>40</a:t>
            </a:r>
            <a:r>
              <a:rPr lang="en-US" dirty="0"/>
              <a:t>Ca +  </a:t>
            </a:r>
            <a:r>
              <a:rPr lang="en-US" baseline="30000" dirty="0"/>
              <a:t>58/60</a:t>
            </a:r>
            <a:r>
              <a:rPr lang="en-US" dirty="0"/>
              <a:t>Ni</a:t>
            </a:r>
          </a:p>
        </p:txBody>
      </p:sp>
    </p:spTree>
    <p:extLst>
      <p:ext uri="{BB962C8B-B14F-4D97-AF65-F5344CB8AC3E}">
        <p14:creationId xmlns:p14="http://schemas.microsoft.com/office/powerpoint/2010/main" val="41692612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3C5CF-4703-0EA4-8A5B-B6CE23699EE0}"/>
              </a:ext>
            </a:extLst>
          </p:cNvPr>
          <p:cNvSpPr>
            <a:spLocks noGrp="1"/>
          </p:cNvSpPr>
          <p:nvPr>
            <p:ph type="title"/>
          </p:nvPr>
        </p:nvSpPr>
        <p:spPr/>
        <p:txBody>
          <a:bodyPr/>
          <a:lstStyle/>
          <a:p>
            <a:r>
              <a:rPr lang="en-US" dirty="0"/>
              <a:t>PI-ICR Assisted RIS and mass measurements beyond </a:t>
            </a:r>
            <a:r>
              <a:rPr lang="en-US" i="1" dirty="0"/>
              <a:t>N=</a:t>
            </a:r>
            <a:r>
              <a:rPr lang="en-US" dirty="0"/>
              <a:t>50</a:t>
            </a:r>
            <a:br>
              <a:rPr lang="en-US" dirty="0"/>
            </a:br>
            <a:endParaRPr lang="en-US" dirty="0"/>
          </a:p>
        </p:txBody>
      </p:sp>
      <p:sp>
        <p:nvSpPr>
          <p:cNvPr id="4" name="Date Placeholder 3">
            <a:extLst>
              <a:ext uri="{FF2B5EF4-FFF2-40B4-BE49-F238E27FC236}">
                <a16:creationId xmlns:a16="http://schemas.microsoft.com/office/drawing/2014/main" id="{89A8D792-007C-868F-48A1-01A918C820F0}"/>
              </a:ext>
            </a:extLst>
          </p:cNvPr>
          <p:cNvSpPr>
            <a:spLocks noGrp="1"/>
          </p:cNvSpPr>
          <p:nvPr>
            <p:ph type="dt" sz="half" idx="10"/>
          </p:nvPr>
        </p:nvSpPr>
        <p:spPr/>
        <p:txBody>
          <a:bodyPr/>
          <a:lstStyle/>
          <a:p>
            <a:fld id="{1E0D9521-BE67-4899-9D66-A6004EC8346E}" type="datetime1">
              <a:rPr lang="fi-FI" smtClean="0"/>
              <a:t>10.5.2023</a:t>
            </a:fld>
            <a:endParaRPr lang="fi-FI"/>
          </a:p>
        </p:txBody>
      </p:sp>
      <p:sp>
        <p:nvSpPr>
          <p:cNvPr id="5" name="Footer Placeholder 4">
            <a:extLst>
              <a:ext uri="{FF2B5EF4-FFF2-40B4-BE49-F238E27FC236}">
                <a16:creationId xmlns:a16="http://schemas.microsoft.com/office/drawing/2014/main" id="{43F6FDB2-E54E-9818-BF48-4BC710977F34}"/>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ADE0F096-6A26-7520-08B0-11FAD8491C72}"/>
              </a:ext>
            </a:extLst>
          </p:cNvPr>
          <p:cNvSpPr>
            <a:spLocks noGrp="1"/>
          </p:cNvSpPr>
          <p:nvPr>
            <p:ph type="sldNum" sz="quarter" idx="12"/>
          </p:nvPr>
        </p:nvSpPr>
        <p:spPr/>
        <p:txBody>
          <a:bodyPr/>
          <a:lstStyle/>
          <a:p>
            <a:fld id="{9E548902-A2E1-4711-A467-290FB9FE5D63}" type="slidenum">
              <a:rPr lang="fi-FI" smtClean="0"/>
              <a:t>16</a:t>
            </a:fld>
            <a:endParaRPr lang="fi-FI"/>
          </a:p>
        </p:txBody>
      </p:sp>
      <p:pic>
        <p:nvPicPr>
          <p:cNvPr id="8" name="Picture 7">
            <a:extLst>
              <a:ext uri="{FF2B5EF4-FFF2-40B4-BE49-F238E27FC236}">
                <a16:creationId xmlns:a16="http://schemas.microsoft.com/office/drawing/2014/main" id="{D4BD9FCE-2D46-0540-29A9-FCD2E6A35C5A}"/>
              </a:ext>
            </a:extLst>
          </p:cNvPr>
          <p:cNvPicPr>
            <a:picLocks noChangeAspect="1"/>
          </p:cNvPicPr>
          <p:nvPr/>
        </p:nvPicPr>
        <p:blipFill>
          <a:blip r:embed="rId2"/>
          <a:stretch>
            <a:fillRect/>
          </a:stretch>
        </p:blipFill>
        <p:spPr>
          <a:xfrm>
            <a:off x="235509" y="1518273"/>
            <a:ext cx="7452852" cy="4346155"/>
          </a:xfrm>
          <a:prstGeom prst="rect">
            <a:avLst/>
          </a:prstGeom>
        </p:spPr>
      </p:pic>
      <p:sp>
        <p:nvSpPr>
          <p:cNvPr id="9" name="Title 1">
            <a:extLst>
              <a:ext uri="{FF2B5EF4-FFF2-40B4-BE49-F238E27FC236}">
                <a16:creationId xmlns:a16="http://schemas.microsoft.com/office/drawing/2014/main" id="{C9A25068-2BE4-6E48-BC8F-0CB0447772C4}"/>
              </a:ext>
            </a:extLst>
          </p:cNvPr>
          <p:cNvSpPr txBox="1">
            <a:spLocks/>
          </p:cNvSpPr>
          <p:nvPr/>
        </p:nvSpPr>
        <p:spPr>
          <a:xfrm>
            <a:off x="1127472" y="1588097"/>
            <a:ext cx="10369103" cy="10805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spc="-20" baseline="0">
                <a:solidFill>
                  <a:schemeClr val="accent2"/>
                </a:solidFill>
                <a:latin typeface="+mj-lt"/>
                <a:ea typeface="+mj-ea"/>
                <a:cs typeface="+mj-cs"/>
              </a:defRPr>
            </a:lvl1pPr>
          </a:lstStyle>
          <a:p>
            <a:endParaRPr lang="fi-FI" dirty="0"/>
          </a:p>
        </p:txBody>
      </p:sp>
      <p:pic>
        <p:nvPicPr>
          <p:cNvPr id="10" name="Picture 9" descr="Graphical user interface, application&#10;&#10;Description automatically generated with medium confidence">
            <a:extLst>
              <a:ext uri="{FF2B5EF4-FFF2-40B4-BE49-F238E27FC236}">
                <a16:creationId xmlns:a16="http://schemas.microsoft.com/office/drawing/2014/main" id="{7A74E393-AB82-F483-8C5F-1B8E4B1EE4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6179" y="1124744"/>
            <a:ext cx="4677645" cy="3802754"/>
          </a:xfrm>
          <a:prstGeom prst="rect">
            <a:avLst/>
          </a:prstGeom>
        </p:spPr>
      </p:pic>
      <p:sp>
        <p:nvSpPr>
          <p:cNvPr id="11" name="TextBox 10">
            <a:extLst>
              <a:ext uri="{FF2B5EF4-FFF2-40B4-BE49-F238E27FC236}">
                <a16:creationId xmlns:a16="http://schemas.microsoft.com/office/drawing/2014/main" id="{FB152707-77FF-C8C0-023A-859903F7C2E7}"/>
              </a:ext>
            </a:extLst>
          </p:cNvPr>
          <p:cNvSpPr txBox="1"/>
          <p:nvPr/>
        </p:nvSpPr>
        <p:spPr>
          <a:xfrm>
            <a:off x="8609105" y="1791700"/>
            <a:ext cx="2880320" cy="584775"/>
          </a:xfrm>
          <a:prstGeom prst="rect">
            <a:avLst/>
          </a:prstGeom>
          <a:noFill/>
        </p:spPr>
        <p:txBody>
          <a:bodyPr wrap="square" rtlCol="0">
            <a:spAutoFit/>
          </a:bodyPr>
          <a:lstStyle/>
          <a:p>
            <a:r>
              <a:rPr lang="de-DE" sz="3200" i="1" dirty="0" err="1">
                <a:solidFill>
                  <a:srgbClr val="FF0000"/>
                </a:solidFill>
                <a:latin typeface="Times New Roman" panose="02020603050405020304" pitchFamily="18" charset="0"/>
                <a:cs typeface="Times New Roman" panose="02020603050405020304" pitchFamily="18" charset="0"/>
              </a:rPr>
              <a:t>Preliminary</a:t>
            </a:r>
            <a:r>
              <a:rPr lang="de-DE" sz="3200" i="1" dirty="0">
                <a:solidFill>
                  <a:srgbClr val="FF0000"/>
                </a:solidFill>
                <a:latin typeface="Times New Roman" panose="02020603050405020304" pitchFamily="18" charset="0"/>
                <a:cs typeface="Times New Roman" panose="02020603050405020304" pitchFamily="18" charset="0"/>
              </a:rPr>
              <a:t>!</a:t>
            </a:r>
          </a:p>
        </p:txBody>
      </p:sp>
      <p:pic>
        <p:nvPicPr>
          <p:cNvPr id="15" name="Picture 14">
            <a:extLst>
              <a:ext uri="{FF2B5EF4-FFF2-40B4-BE49-F238E27FC236}">
                <a16:creationId xmlns:a16="http://schemas.microsoft.com/office/drawing/2014/main" id="{1813FF4D-BAEA-9241-3EBE-A6A7A28967B9}"/>
              </a:ext>
            </a:extLst>
          </p:cNvPr>
          <p:cNvPicPr>
            <a:picLocks noChangeAspect="1"/>
          </p:cNvPicPr>
          <p:nvPr/>
        </p:nvPicPr>
        <p:blipFill>
          <a:blip r:embed="rId4"/>
          <a:stretch>
            <a:fillRect/>
          </a:stretch>
        </p:blipFill>
        <p:spPr>
          <a:xfrm>
            <a:off x="5295546" y="4994458"/>
            <a:ext cx="6896454" cy="1016052"/>
          </a:xfrm>
          <a:prstGeom prst="rect">
            <a:avLst/>
          </a:prstGeom>
        </p:spPr>
      </p:pic>
      <p:sp>
        <p:nvSpPr>
          <p:cNvPr id="17" name="TextBox 16">
            <a:extLst>
              <a:ext uri="{FF2B5EF4-FFF2-40B4-BE49-F238E27FC236}">
                <a16:creationId xmlns:a16="http://schemas.microsoft.com/office/drawing/2014/main" id="{36FC0A99-3718-F553-D5B3-E914D42DEDE9}"/>
              </a:ext>
            </a:extLst>
          </p:cNvPr>
          <p:cNvSpPr txBox="1"/>
          <p:nvPr/>
        </p:nvSpPr>
        <p:spPr>
          <a:xfrm>
            <a:off x="4943872" y="5895733"/>
            <a:ext cx="6197096" cy="369332"/>
          </a:xfrm>
          <a:prstGeom prst="rect">
            <a:avLst/>
          </a:prstGeom>
          <a:noFill/>
        </p:spPr>
        <p:txBody>
          <a:bodyPr wrap="square">
            <a:spAutoFit/>
          </a:bodyPr>
          <a:lstStyle/>
          <a:p>
            <a:r>
              <a:rPr lang="de-DE" sz="1800" i="1" dirty="0">
                <a:solidFill>
                  <a:srgbClr val="FF0000"/>
                </a:solidFill>
                <a:latin typeface="Times New Roman" panose="02020603050405020304" pitchFamily="18" charset="0"/>
                <a:cs typeface="Times New Roman" panose="02020603050405020304" pitchFamily="18" charset="0"/>
              </a:rPr>
              <a:t>Z. Ge, M. Reponen, in </a:t>
            </a:r>
            <a:r>
              <a:rPr lang="de-DE" sz="1800" i="1" dirty="0" err="1">
                <a:solidFill>
                  <a:srgbClr val="FF0000"/>
                </a:solidFill>
                <a:latin typeface="Times New Roman" panose="02020603050405020304" pitchFamily="18" charset="0"/>
                <a:cs typeface="Times New Roman" panose="02020603050405020304" pitchFamily="18" charset="0"/>
              </a:rPr>
              <a:t>preparation</a:t>
            </a:r>
            <a:endParaRPr lang="de-DE" sz="1800" i="1" dirty="0">
              <a:solidFill>
                <a:srgbClr val="FF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E5733430-4F00-7E9E-6329-7F11852BCD84}"/>
              </a:ext>
            </a:extLst>
          </p:cNvPr>
          <p:cNvSpPr txBox="1"/>
          <p:nvPr/>
        </p:nvSpPr>
        <p:spPr>
          <a:xfrm>
            <a:off x="8256240" y="1218654"/>
            <a:ext cx="3700251" cy="369332"/>
          </a:xfrm>
          <a:prstGeom prst="rect">
            <a:avLst/>
          </a:prstGeom>
          <a:noFill/>
        </p:spPr>
        <p:txBody>
          <a:bodyPr wrap="square">
            <a:spAutoFit/>
          </a:bodyPr>
          <a:lstStyle/>
          <a:p>
            <a:r>
              <a:rPr lang="de-DE" sz="1800" i="1" dirty="0">
                <a:solidFill>
                  <a:srgbClr val="FF0000"/>
                </a:solidFill>
                <a:latin typeface="Times New Roman" panose="02020603050405020304" pitchFamily="18" charset="0"/>
                <a:cs typeface="Times New Roman" panose="02020603050405020304" pitchFamily="18" charset="0"/>
              </a:rPr>
              <a:t>M. Reponen, in </a:t>
            </a:r>
            <a:r>
              <a:rPr lang="de-DE" sz="1800" i="1" dirty="0" err="1">
                <a:solidFill>
                  <a:srgbClr val="FF0000"/>
                </a:solidFill>
                <a:latin typeface="Times New Roman" panose="02020603050405020304" pitchFamily="18" charset="0"/>
                <a:cs typeface="Times New Roman" panose="02020603050405020304" pitchFamily="18" charset="0"/>
              </a:rPr>
              <a:t>preparation</a:t>
            </a:r>
            <a:endParaRPr lang="de-DE" sz="18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1899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00BE6EF-FD09-2BD3-D884-743AEF644DD5}"/>
              </a:ext>
            </a:extLst>
          </p:cNvPr>
          <p:cNvSpPr>
            <a:spLocks noGrp="1"/>
          </p:cNvSpPr>
          <p:nvPr>
            <p:ph type="dt" sz="half" idx="10"/>
          </p:nvPr>
        </p:nvSpPr>
        <p:spPr/>
        <p:txBody>
          <a:bodyPr/>
          <a:lstStyle/>
          <a:p>
            <a:fld id="{1E0D9521-BE67-4899-9D66-A6004EC8346E}" type="datetime1">
              <a:rPr lang="fi-FI" smtClean="0"/>
              <a:t>10.5.2023</a:t>
            </a:fld>
            <a:endParaRPr lang="fi-FI"/>
          </a:p>
        </p:txBody>
      </p:sp>
      <p:sp>
        <p:nvSpPr>
          <p:cNvPr id="5" name="Footer Placeholder 4">
            <a:extLst>
              <a:ext uri="{FF2B5EF4-FFF2-40B4-BE49-F238E27FC236}">
                <a16:creationId xmlns:a16="http://schemas.microsoft.com/office/drawing/2014/main" id="{FD0F6DCD-173F-012D-45EE-CAB65E7331A1}"/>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31F560D9-A4CB-4E68-0CE2-9201D9AC271C}"/>
              </a:ext>
            </a:extLst>
          </p:cNvPr>
          <p:cNvSpPr>
            <a:spLocks noGrp="1"/>
          </p:cNvSpPr>
          <p:nvPr>
            <p:ph type="sldNum" sz="quarter" idx="12"/>
          </p:nvPr>
        </p:nvSpPr>
        <p:spPr/>
        <p:txBody>
          <a:bodyPr/>
          <a:lstStyle/>
          <a:p>
            <a:fld id="{9E548902-A2E1-4711-A467-290FB9FE5D63}" type="slidenum">
              <a:rPr lang="fi-FI" smtClean="0"/>
              <a:t>17</a:t>
            </a:fld>
            <a:endParaRPr lang="fi-FI"/>
          </a:p>
        </p:txBody>
      </p:sp>
      <p:pic>
        <p:nvPicPr>
          <p:cNvPr id="7" name="Picture 6">
            <a:extLst>
              <a:ext uri="{FF2B5EF4-FFF2-40B4-BE49-F238E27FC236}">
                <a16:creationId xmlns:a16="http://schemas.microsoft.com/office/drawing/2014/main" id="{5D5EA2AD-AAFB-3A4F-92BC-735FC4F0BF79}"/>
              </a:ext>
            </a:extLst>
          </p:cNvPr>
          <p:cNvPicPr>
            <a:picLocks noGrp="1" noRot="1" noChangeAspect="1" noMove="1" noResize="1" noEditPoints="1" noAdjustHandles="1" noChangeArrowheads="1" noChangeShapeType="1" noCrop="1"/>
          </p:cNvPicPr>
          <p:nvPr/>
        </p:nvPicPr>
        <p:blipFill>
          <a:blip r:embed="rId2"/>
          <a:stretch>
            <a:fillRect/>
          </a:stretch>
        </p:blipFill>
        <p:spPr>
          <a:xfrm>
            <a:off x="1523492" y="620688"/>
            <a:ext cx="9289032" cy="5433970"/>
          </a:xfrm>
          <a:prstGeom prst="rect">
            <a:avLst/>
          </a:prstGeom>
        </p:spPr>
      </p:pic>
      <p:sp>
        <p:nvSpPr>
          <p:cNvPr id="10" name="Oval 9">
            <a:extLst>
              <a:ext uri="{FF2B5EF4-FFF2-40B4-BE49-F238E27FC236}">
                <a16:creationId xmlns:a16="http://schemas.microsoft.com/office/drawing/2014/main" id="{D5018BA6-48AB-FC5B-F2FB-DF000582B892}"/>
              </a:ext>
            </a:extLst>
          </p:cNvPr>
          <p:cNvSpPr/>
          <p:nvPr/>
        </p:nvSpPr>
        <p:spPr>
          <a:xfrm rot="3677042">
            <a:off x="7594982" y="3190217"/>
            <a:ext cx="941689" cy="1677262"/>
          </a:xfrm>
          <a:prstGeom prst="ellipse">
            <a:avLst/>
          </a:prstGeom>
          <a:noFill/>
          <a:ln w="76200">
            <a:solidFill>
              <a:schemeClr val="accent5">
                <a:lumMod val="1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861993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Content Placeholder 5" descr="A picture containing screenshot, diagram, plot, text&#10;&#10;Description automatically generated">
            <a:extLst>
              <a:ext uri="{FF2B5EF4-FFF2-40B4-BE49-F238E27FC236}">
                <a16:creationId xmlns:a16="http://schemas.microsoft.com/office/drawing/2014/main" id="{5D34336D-19B7-1F34-3618-BABEA0CB7F24}"/>
              </a:ext>
            </a:extLst>
          </p:cNvPr>
          <p:cNvPicPr>
            <a:picLocks noChangeAspect="1"/>
          </p:cNvPicPr>
          <p:nvPr/>
        </p:nvPicPr>
        <p:blipFill>
          <a:blip r:embed="rId3"/>
          <a:stretch>
            <a:fillRect/>
          </a:stretch>
        </p:blipFill>
        <p:spPr>
          <a:xfrm>
            <a:off x="8485811" y="1282810"/>
            <a:ext cx="3467320" cy="2600490"/>
          </a:xfrm>
          <a:prstGeom prst="rect">
            <a:avLst/>
          </a:prstGeom>
        </p:spPr>
      </p:pic>
      <p:pic>
        <p:nvPicPr>
          <p:cNvPr id="33" name="Content Placeholder 22" descr="A picture containing screenshot, text, diagram, plot&#10;&#10;Description automatically generated">
            <a:extLst>
              <a:ext uri="{FF2B5EF4-FFF2-40B4-BE49-F238E27FC236}">
                <a16:creationId xmlns:a16="http://schemas.microsoft.com/office/drawing/2014/main" id="{F35AD3C8-ADA4-53C6-C857-0CBA31461C18}"/>
              </a:ext>
            </a:extLst>
          </p:cNvPr>
          <p:cNvPicPr>
            <a:picLocks noChangeAspect="1"/>
          </p:cNvPicPr>
          <p:nvPr/>
        </p:nvPicPr>
        <p:blipFill>
          <a:blip r:embed="rId4"/>
          <a:stretch>
            <a:fillRect/>
          </a:stretch>
        </p:blipFill>
        <p:spPr>
          <a:xfrm>
            <a:off x="4856634" y="1255516"/>
            <a:ext cx="3467320" cy="2600490"/>
          </a:xfrm>
          <a:prstGeom prst="rect">
            <a:avLst/>
          </a:prstGeom>
        </p:spPr>
      </p:pic>
      <p:sp>
        <p:nvSpPr>
          <p:cNvPr id="2" name="Title 1">
            <a:extLst>
              <a:ext uri="{FF2B5EF4-FFF2-40B4-BE49-F238E27FC236}">
                <a16:creationId xmlns:a16="http://schemas.microsoft.com/office/drawing/2014/main" id="{42DC63CA-689B-F577-FF17-0D33CE3E1FD7}"/>
              </a:ext>
            </a:extLst>
          </p:cNvPr>
          <p:cNvSpPr>
            <a:spLocks noGrp="1"/>
          </p:cNvSpPr>
          <p:nvPr>
            <p:ph type="title"/>
          </p:nvPr>
        </p:nvSpPr>
        <p:spPr/>
        <p:txBody>
          <a:bodyPr/>
          <a:lstStyle/>
          <a:p>
            <a:r>
              <a:rPr lang="fi-FI" dirty="0" err="1"/>
              <a:t>Latest</a:t>
            </a:r>
            <a:r>
              <a:rPr lang="fi-FI" dirty="0"/>
              <a:t> </a:t>
            </a:r>
            <a:r>
              <a:rPr lang="fi-FI" dirty="0" err="1"/>
              <a:t>results</a:t>
            </a:r>
            <a:endParaRPr lang="en-GB" dirty="0"/>
          </a:p>
        </p:txBody>
      </p:sp>
      <p:sp>
        <p:nvSpPr>
          <p:cNvPr id="3" name="Content Placeholder 2">
            <a:extLst>
              <a:ext uri="{FF2B5EF4-FFF2-40B4-BE49-F238E27FC236}">
                <a16:creationId xmlns:a16="http://schemas.microsoft.com/office/drawing/2014/main" id="{B2424DC0-2BA6-BE13-203D-081A7539CD55}"/>
              </a:ext>
            </a:extLst>
          </p:cNvPr>
          <p:cNvSpPr>
            <a:spLocks noGrp="1"/>
          </p:cNvSpPr>
          <p:nvPr>
            <p:ph idx="1"/>
          </p:nvPr>
        </p:nvSpPr>
        <p:spPr>
          <a:xfrm>
            <a:off x="479425" y="1773239"/>
            <a:ext cx="4680471" cy="2340760"/>
          </a:xfrm>
        </p:spPr>
        <p:txBody>
          <a:bodyPr/>
          <a:lstStyle/>
          <a:p>
            <a:r>
              <a:rPr lang="en-US" dirty="0"/>
              <a:t>26.4-10.5 mass spectrometry of </a:t>
            </a:r>
            <a:r>
              <a:rPr lang="en-US" baseline="30000" dirty="0"/>
              <a:t>94</a:t>
            </a:r>
            <a:r>
              <a:rPr lang="en-US" dirty="0"/>
              <a:t>Ag</a:t>
            </a:r>
          </a:p>
          <a:p>
            <a:pPr lvl="1"/>
            <a:r>
              <a:rPr lang="en-US" dirty="0"/>
              <a:t>A 205 MeV </a:t>
            </a:r>
            <a:r>
              <a:rPr lang="en-US" baseline="30000" dirty="0"/>
              <a:t>40</a:t>
            </a:r>
            <a:r>
              <a:rPr lang="en-US" dirty="0"/>
              <a:t>Ca </a:t>
            </a:r>
          </a:p>
          <a:p>
            <a:pPr lvl="1"/>
            <a:r>
              <a:rPr lang="en-US" dirty="0"/>
              <a:t>2.2 mg/cm</a:t>
            </a:r>
            <a:r>
              <a:rPr lang="en-US" baseline="30000" dirty="0"/>
              <a:t>2</a:t>
            </a:r>
            <a:r>
              <a:rPr lang="en-US" dirty="0"/>
              <a:t> </a:t>
            </a:r>
            <a:r>
              <a:rPr lang="en-US" baseline="30000" dirty="0"/>
              <a:t>58</a:t>
            </a:r>
            <a:r>
              <a:rPr lang="en-US" dirty="0"/>
              <a:t>Ni  rotating target</a:t>
            </a:r>
          </a:p>
          <a:p>
            <a:pPr lvl="1"/>
            <a:r>
              <a:rPr lang="en-US" b="1" dirty="0"/>
              <a:t>1</a:t>
            </a:r>
            <a:r>
              <a:rPr lang="en-US" dirty="0"/>
              <a:t>, 2, 3, 4 µm Mo degrader set</a:t>
            </a:r>
          </a:p>
          <a:p>
            <a:r>
              <a:rPr lang="en-US" baseline="30000" dirty="0"/>
              <a:t>95</a:t>
            </a:r>
            <a:r>
              <a:rPr lang="en-US" dirty="0"/>
              <a:t>Ag clearly seen with MR-</a:t>
            </a:r>
            <a:r>
              <a:rPr lang="en-US" dirty="0" err="1"/>
              <a:t>ToF</a:t>
            </a:r>
            <a:endParaRPr lang="en-US" dirty="0"/>
          </a:p>
          <a:p>
            <a:r>
              <a:rPr lang="en-US" b="1" dirty="0"/>
              <a:t>Two states clearly observed at mass 94</a:t>
            </a:r>
          </a:p>
          <a:p>
            <a:pPr lvl="1"/>
            <a:endParaRPr lang="en-US" dirty="0"/>
          </a:p>
        </p:txBody>
      </p:sp>
      <p:sp>
        <p:nvSpPr>
          <p:cNvPr id="4" name="Date Placeholder 3">
            <a:extLst>
              <a:ext uri="{FF2B5EF4-FFF2-40B4-BE49-F238E27FC236}">
                <a16:creationId xmlns:a16="http://schemas.microsoft.com/office/drawing/2014/main" id="{CCB77D32-55CA-3F6A-0104-D5007C6DF485}"/>
              </a:ext>
            </a:extLst>
          </p:cNvPr>
          <p:cNvSpPr>
            <a:spLocks noGrp="1"/>
          </p:cNvSpPr>
          <p:nvPr>
            <p:ph type="dt" sz="half" idx="10"/>
          </p:nvPr>
        </p:nvSpPr>
        <p:spPr/>
        <p:txBody>
          <a:bodyPr/>
          <a:lstStyle/>
          <a:p>
            <a:fld id="{1E0D9521-BE67-4899-9D66-A6004EC8346E}" type="datetime1">
              <a:rPr lang="fi-FI" smtClean="0"/>
              <a:t>10.5.2023</a:t>
            </a:fld>
            <a:endParaRPr lang="fi-FI"/>
          </a:p>
        </p:txBody>
      </p:sp>
      <p:sp>
        <p:nvSpPr>
          <p:cNvPr id="5" name="Footer Placeholder 4">
            <a:extLst>
              <a:ext uri="{FF2B5EF4-FFF2-40B4-BE49-F238E27FC236}">
                <a16:creationId xmlns:a16="http://schemas.microsoft.com/office/drawing/2014/main" id="{EFB8B4E4-98CF-FA0B-C257-29262A416D97}"/>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55443DA2-76E7-7F51-E45C-1AB183E44276}"/>
              </a:ext>
            </a:extLst>
          </p:cNvPr>
          <p:cNvSpPr>
            <a:spLocks noGrp="1"/>
          </p:cNvSpPr>
          <p:nvPr>
            <p:ph type="sldNum" sz="quarter" idx="12"/>
          </p:nvPr>
        </p:nvSpPr>
        <p:spPr/>
        <p:txBody>
          <a:bodyPr/>
          <a:lstStyle/>
          <a:p>
            <a:fld id="{9E548902-A2E1-4711-A467-290FB9FE5D63}" type="slidenum">
              <a:rPr lang="fi-FI" smtClean="0"/>
              <a:t>18</a:t>
            </a:fld>
            <a:endParaRPr lang="fi-FI"/>
          </a:p>
        </p:txBody>
      </p:sp>
      <p:sp>
        <p:nvSpPr>
          <p:cNvPr id="8" name="TextBox 7">
            <a:extLst>
              <a:ext uri="{FF2B5EF4-FFF2-40B4-BE49-F238E27FC236}">
                <a16:creationId xmlns:a16="http://schemas.microsoft.com/office/drawing/2014/main" id="{743182B7-DCEE-9D9A-5F8A-6CD7FDEF3D94}"/>
              </a:ext>
            </a:extLst>
          </p:cNvPr>
          <p:cNvSpPr txBox="1"/>
          <p:nvPr/>
        </p:nvSpPr>
        <p:spPr>
          <a:xfrm>
            <a:off x="4655840" y="774468"/>
            <a:ext cx="7199170" cy="369332"/>
          </a:xfrm>
          <a:prstGeom prst="rect">
            <a:avLst/>
          </a:prstGeom>
          <a:noFill/>
        </p:spPr>
        <p:txBody>
          <a:bodyPr wrap="square" rtlCol="0">
            <a:spAutoFit/>
          </a:bodyPr>
          <a:lstStyle/>
          <a:p>
            <a:pPr algn="ctr"/>
            <a:r>
              <a:rPr lang="fi-FI" b="1" u="sng" dirty="0">
                <a:solidFill>
                  <a:srgbClr val="00B050"/>
                </a:solidFill>
              </a:rPr>
              <a:t>Laser </a:t>
            </a:r>
            <a:r>
              <a:rPr lang="fi-FI" b="1" u="sng" dirty="0" err="1">
                <a:solidFill>
                  <a:srgbClr val="00B050"/>
                </a:solidFill>
              </a:rPr>
              <a:t>wavelength</a:t>
            </a:r>
            <a:r>
              <a:rPr lang="fi-FI" b="1" u="sng" dirty="0">
                <a:solidFill>
                  <a:srgbClr val="00B050"/>
                </a:solidFill>
              </a:rPr>
              <a:t> set to 984.494 nm (JUN45 </a:t>
            </a:r>
            <a:r>
              <a:rPr lang="fi-FI" b="1" u="sng" dirty="0" err="1">
                <a:solidFill>
                  <a:srgbClr val="00B050"/>
                </a:solidFill>
              </a:rPr>
              <a:t>based</a:t>
            </a:r>
            <a:r>
              <a:rPr lang="fi-FI" b="1" u="sng" dirty="0">
                <a:solidFill>
                  <a:srgbClr val="00B050"/>
                </a:solidFill>
              </a:rPr>
              <a:t> </a:t>
            </a:r>
            <a:r>
              <a:rPr lang="fi-FI" b="1" u="sng" dirty="0" err="1">
                <a:solidFill>
                  <a:srgbClr val="00B050"/>
                </a:solidFill>
              </a:rPr>
              <a:t>estimate</a:t>
            </a:r>
            <a:r>
              <a:rPr lang="fi-FI" b="1" u="sng" dirty="0">
                <a:solidFill>
                  <a:srgbClr val="00B050"/>
                </a:solidFill>
              </a:rPr>
              <a:t> for 7+!)</a:t>
            </a:r>
          </a:p>
        </p:txBody>
      </p:sp>
      <p:pic>
        <p:nvPicPr>
          <p:cNvPr id="31" name="Picture 30">
            <a:extLst>
              <a:ext uri="{FF2B5EF4-FFF2-40B4-BE49-F238E27FC236}">
                <a16:creationId xmlns:a16="http://schemas.microsoft.com/office/drawing/2014/main" id="{83CE963A-CF74-CA59-04E9-B7F18A7B1C92}"/>
              </a:ext>
            </a:extLst>
          </p:cNvPr>
          <p:cNvPicPr>
            <a:picLocks noChangeAspect="1"/>
          </p:cNvPicPr>
          <p:nvPr/>
        </p:nvPicPr>
        <p:blipFill>
          <a:blip r:embed="rId5"/>
          <a:stretch>
            <a:fillRect/>
          </a:stretch>
        </p:blipFill>
        <p:spPr>
          <a:xfrm>
            <a:off x="626176" y="4819715"/>
            <a:ext cx="3281122" cy="1845632"/>
          </a:xfrm>
          <a:prstGeom prst="rect">
            <a:avLst/>
          </a:prstGeom>
        </p:spPr>
      </p:pic>
      <p:sp>
        <p:nvSpPr>
          <p:cNvPr id="9" name="TextBox 8">
            <a:extLst>
              <a:ext uri="{FF2B5EF4-FFF2-40B4-BE49-F238E27FC236}">
                <a16:creationId xmlns:a16="http://schemas.microsoft.com/office/drawing/2014/main" id="{61FA9010-C855-423C-9748-47583E13BE46}"/>
              </a:ext>
            </a:extLst>
          </p:cNvPr>
          <p:cNvSpPr txBox="1"/>
          <p:nvPr/>
        </p:nvSpPr>
        <p:spPr>
          <a:xfrm>
            <a:off x="4757655" y="3840017"/>
            <a:ext cx="7395839" cy="369332"/>
          </a:xfrm>
          <a:prstGeom prst="rect">
            <a:avLst/>
          </a:prstGeom>
          <a:noFill/>
        </p:spPr>
        <p:txBody>
          <a:bodyPr wrap="square" rtlCol="0">
            <a:spAutoFit/>
          </a:bodyPr>
          <a:lstStyle/>
          <a:p>
            <a:pPr algn="ctr"/>
            <a:r>
              <a:rPr lang="fi-FI" dirty="0">
                <a:solidFill>
                  <a:srgbClr val="FF0000"/>
                </a:solidFill>
              </a:rPr>
              <a:t>Laser </a:t>
            </a:r>
            <a:r>
              <a:rPr lang="fi-FI" dirty="0" err="1">
                <a:solidFill>
                  <a:srgbClr val="FF0000"/>
                </a:solidFill>
              </a:rPr>
              <a:t>wavelength</a:t>
            </a:r>
            <a:r>
              <a:rPr lang="fi-FI" dirty="0">
                <a:solidFill>
                  <a:srgbClr val="FF0000"/>
                </a:solidFill>
              </a:rPr>
              <a:t> set to 984.525 nm (JUN45 </a:t>
            </a:r>
            <a:r>
              <a:rPr lang="fi-FI" dirty="0" err="1">
                <a:solidFill>
                  <a:srgbClr val="FF0000"/>
                </a:solidFill>
              </a:rPr>
              <a:t>based</a:t>
            </a:r>
            <a:r>
              <a:rPr lang="fi-FI" dirty="0">
                <a:solidFill>
                  <a:srgbClr val="FF0000"/>
                </a:solidFill>
              </a:rPr>
              <a:t> </a:t>
            </a:r>
            <a:r>
              <a:rPr lang="fi-FI" dirty="0" err="1">
                <a:solidFill>
                  <a:srgbClr val="FF0000"/>
                </a:solidFill>
              </a:rPr>
              <a:t>estimate</a:t>
            </a:r>
            <a:r>
              <a:rPr lang="fi-FI" dirty="0">
                <a:solidFill>
                  <a:srgbClr val="FF0000"/>
                </a:solidFill>
              </a:rPr>
              <a:t> for </a:t>
            </a:r>
            <a:r>
              <a:rPr lang="fi-FI" b="1" dirty="0">
                <a:solidFill>
                  <a:srgbClr val="FF0000"/>
                </a:solidFill>
              </a:rPr>
              <a:t>21+ !)</a:t>
            </a:r>
            <a:endParaRPr lang="fi-FI" dirty="0">
              <a:solidFill>
                <a:srgbClr val="FF0000"/>
              </a:solidFill>
            </a:endParaRPr>
          </a:p>
        </p:txBody>
      </p:sp>
      <p:sp>
        <p:nvSpPr>
          <p:cNvPr id="12" name="TextBox 11">
            <a:extLst>
              <a:ext uri="{FF2B5EF4-FFF2-40B4-BE49-F238E27FC236}">
                <a16:creationId xmlns:a16="http://schemas.microsoft.com/office/drawing/2014/main" id="{A03B2C39-F735-F03C-3CAB-9E21BAF84BC9}"/>
              </a:ext>
            </a:extLst>
          </p:cNvPr>
          <p:cNvSpPr txBox="1"/>
          <p:nvPr/>
        </p:nvSpPr>
        <p:spPr>
          <a:xfrm>
            <a:off x="48957" y="4104233"/>
            <a:ext cx="4968552" cy="646331"/>
          </a:xfrm>
          <a:prstGeom prst="rect">
            <a:avLst/>
          </a:prstGeom>
          <a:noFill/>
        </p:spPr>
        <p:txBody>
          <a:bodyPr wrap="square">
            <a:spAutoFit/>
          </a:bodyPr>
          <a:lstStyle/>
          <a:p>
            <a:pPr lvl="1"/>
            <a:r>
              <a:rPr lang="en-US" b="1" dirty="0"/>
              <a:t>Mass peaks responds to lasers on/off and delays and first step laser frequency. </a:t>
            </a:r>
          </a:p>
        </p:txBody>
      </p:sp>
      <p:sp>
        <p:nvSpPr>
          <p:cNvPr id="20" name="TextBox 19">
            <a:extLst>
              <a:ext uri="{FF2B5EF4-FFF2-40B4-BE49-F238E27FC236}">
                <a16:creationId xmlns:a16="http://schemas.microsoft.com/office/drawing/2014/main" id="{05D9D1A0-E17F-3A1D-F052-D4539D5F9C1E}"/>
              </a:ext>
            </a:extLst>
          </p:cNvPr>
          <p:cNvSpPr txBox="1"/>
          <p:nvPr/>
        </p:nvSpPr>
        <p:spPr>
          <a:xfrm>
            <a:off x="4929052" y="1228699"/>
            <a:ext cx="2439004" cy="400110"/>
          </a:xfrm>
          <a:prstGeom prst="rect">
            <a:avLst/>
          </a:prstGeom>
          <a:noFill/>
        </p:spPr>
        <p:txBody>
          <a:bodyPr wrap="square">
            <a:spAutoFit/>
          </a:bodyPr>
          <a:lstStyle/>
          <a:p>
            <a:r>
              <a:rPr lang="de-DE" sz="2000" i="1" dirty="0" err="1">
                <a:solidFill>
                  <a:srgbClr val="FF0000"/>
                </a:solidFill>
                <a:latin typeface="Times New Roman" panose="02020603050405020304" pitchFamily="18" charset="0"/>
                <a:cs typeface="Times New Roman" panose="02020603050405020304" pitchFamily="18" charset="0"/>
              </a:rPr>
              <a:t>Preliminary</a:t>
            </a:r>
            <a:r>
              <a:rPr lang="de-DE" sz="2000" i="1" dirty="0">
                <a:solidFill>
                  <a:srgbClr val="FF0000"/>
                </a:solidFill>
                <a:latin typeface="Times New Roman" panose="02020603050405020304" pitchFamily="18" charset="0"/>
                <a:cs typeface="Times New Roman" panose="02020603050405020304" pitchFamily="18" charset="0"/>
              </a:rPr>
              <a:t>!</a:t>
            </a:r>
          </a:p>
        </p:txBody>
      </p:sp>
      <p:sp>
        <p:nvSpPr>
          <p:cNvPr id="21" name="TextBox 20">
            <a:extLst>
              <a:ext uri="{FF2B5EF4-FFF2-40B4-BE49-F238E27FC236}">
                <a16:creationId xmlns:a16="http://schemas.microsoft.com/office/drawing/2014/main" id="{706A74EF-34EC-1F7A-948C-382FDA7B3DFC}"/>
              </a:ext>
            </a:extLst>
          </p:cNvPr>
          <p:cNvSpPr txBox="1"/>
          <p:nvPr/>
        </p:nvSpPr>
        <p:spPr>
          <a:xfrm>
            <a:off x="8908811" y="1287732"/>
            <a:ext cx="2586643" cy="400110"/>
          </a:xfrm>
          <a:prstGeom prst="rect">
            <a:avLst/>
          </a:prstGeom>
          <a:noFill/>
        </p:spPr>
        <p:txBody>
          <a:bodyPr wrap="square">
            <a:spAutoFit/>
          </a:bodyPr>
          <a:lstStyle/>
          <a:p>
            <a:r>
              <a:rPr lang="de-DE" sz="2000" i="1" dirty="0" err="1">
                <a:solidFill>
                  <a:srgbClr val="FF0000"/>
                </a:solidFill>
                <a:latin typeface="Times New Roman" panose="02020603050405020304" pitchFamily="18" charset="0"/>
                <a:cs typeface="Times New Roman" panose="02020603050405020304" pitchFamily="18" charset="0"/>
              </a:rPr>
              <a:t>Preliminary</a:t>
            </a:r>
            <a:r>
              <a:rPr lang="de-DE" sz="2000" i="1" dirty="0">
                <a:solidFill>
                  <a:srgbClr val="FF0000"/>
                </a:solidFill>
                <a:latin typeface="Times New Roman" panose="02020603050405020304" pitchFamily="18" charset="0"/>
                <a:cs typeface="Times New Roman" panose="02020603050405020304" pitchFamily="18" charset="0"/>
              </a:rPr>
              <a:t>!</a:t>
            </a:r>
          </a:p>
        </p:txBody>
      </p:sp>
      <p:sp>
        <p:nvSpPr>
          <p:cNvPr id="22" name="TextBox 21">
            <a:extLst>
              <a:ext uri="{FF2B5EF4-FFF2-40B4-BE49-F238E27FC236}">
                <a16:creationId xmlns:a16="http://schemas.microsoft.com/office/drawing/2014/main" id="{1B0399F9-F4F6-4376-4A15-DE0C457502FB}"/>
              </a:ext>
            </a:extLst>
          </p:cNvPr>
          <p:cNvSpPr txBox="1"/>
          <p:nvPr/>
        </p:nvSpPr>
        <p:spPr>
          <a:xfrm>
            <a:off x="1631504" y="6004688"/>
            <a:ext cx="1535299" cy="369332"/>
          </a:xfrm>
          <a:prstGeom prst="rect">
            <a:avLst/>
          </a:prstGeom>
          <a:noFill/>
        </p:spPr>
        <p:txBody>
          <a:bodyPr wrap="square">
            <a:spAutoFit/>
          </a:bodyPr>
          <a:lstStyle/>
          <a:p>
            <a:r>
              <a:rPr lang="de-DE" sz="1800" i="1" dirty="0" err="1">
                <a:solidFill>
                  <a:srgbClr val="FF0000"/>
                </a:solidFill>
                <a:latin typeface="Times New Roman" panose="02020603050405020304" pitchFamily="18" charset="0"/>
                <a:cs typeface="Times New Roman" panose="02020603050405020304" pitchFamily="18" charset="0"/>
              </a:rPr>
              <a:t>Preliminary</a:t>
            </a:r>
            <a:r>
              <a:rPr lang="de-DE" sz="1800" i="1" dirty="0">
                <a:solidFill>
                  <a:srgbClr val="FF0000"/>
                </a:solidFill>
                <a:latin typeface="Times New Roman" panose="02020603050405020304" pitchFamily="18" charset="0"/>
                <a:cs typeface="Times New Roman" panose="02020603050405020304" pitchFamily="18" charset="0"/>
              </a:rPr>
              <a:t>!</a:t>
            </a:r>
          </a:p>
        </p:txBody>
      </p:sp>
      <p:sp>
        <p:nvSpPr>
          <p:cNvPr id="23" name="Oval 22">
            <a:extLst>
              <a:ext uri="{FF2B5EF4-FFF2-40B4-BE49-F238E27FC236}">
                <a16:creationId xmlns:a16="http://schemas.microsoft.com/office/drawing/2014/main" id="{3BD17823-4FC9-3200-35C1-B96EBC550110}"/>
              </a:ext>
            </a:extLst>
          </p:cNvPr>
          <p:cNvSpPr/>
          <p:nvPr/>
        </p:nvSpPr>
        <p:spPr>
          <a:xfrm>
            <a:off x="6308479" y="2696601"/>
            <a:ext cx="563630" cy="1080542"/>
          </a:xfrm>
          <a:prstGeom prst="ellipse">
            <a:avLst/>
          </a:prstGeom>
          <a:noFill/>
          <a:ln w="762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7BE9F003-4189-80F9-F774-3F9409A96EA9}"/>
              </a:ext>
            </a:extLst>
          </p:cNvPr>
          <p:cNvSpPr/>
          <p:nvPr/>
        </p:nvSpPr>
        <p:spPr>
          <a:xfrm>
            <a:off x="10274393" y="2669244"/>
            <a:ext cx="249526" cy="1068983"/>
          </a:xfrm>
          <a:prstGeom prst="ellipse">
            <a:avLst/>
          </a:prstGeom>
          <a:noFill/>
          <a:ln w="762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4" descr="A picture containing line, diagram, text, plot&#10;&#10;Description automatically generated">
            <a:extLst>
              <a:ext uri="{FF2B5EF4-FFF2-40B4-BE49-F238E27FC236}">
                <a16:creationId xmlns:a16="http://schemas.microsoft.com/office/drawing/2014/main" id="{288D9607-BB44-7E01-385C-E4E478436F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7254" y="4198059"/>
            <a:ext cx="2926080" cy="2194560"/>
          </a:xfrm>
          <a:prstGeom prst="rect">
            <a:avLst/>
          </a:prstGeom>
        </p:spPr>
      </p:pic>
      <p:pic>
        <p:nvPicPr>
          <p:cNvPr id="37" name="Picture 36" descr="A picture containing text, line, diagram, plot&#10;&#10;Description automatically generated">
            <a:extLst>
              <a:ext uri="{FF2B5EF4-FFF2-40B4-BE49-F238E27FC236}">
                <a16:creationId xmlns:a16="http://schemas.microsoft.com/office/drawing/2014/main" id="{7C4556B5-6091-CF0D-438C-9C35553226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7687" y="4209349"/>
            <a:ext cx="2926086" cy="2194565"/>
          </a:xfrm>
          <a:prstGeom prst="rect">
            <a:avLst/>
          </a:prstGeom>
        </p:spPr>
      </p:pic>
      <p:sp>
        <p:nvSpPr>
          <p:cNvPr id="39" name="TextBox 38">
            <a:extLst>
              <a:ext uri="{FF2B5EF4-FFF2-40B4-BE49-F238E27FC236}">
                <a16:creationId xmlns:a16="http://schemas.microsoft.com/office/drawing/2014/main" id="{001D0C75-327D-1DC4-4C67-3527DE56CFC3}"/>
              </a:ext>
            </a:extLst>
          </p:cNvPr>
          <p:cNvSpPr txBox="1"/>
          <p:nvPr/>
        </p:nvSpPr>
        <p:spPr>
          <a:xfrm>
            <a:off x="5879976" y="5417818"/>
            <a:ext cx="1872208" cy="369332"/>
          </a:xfrm>
          <a:prstGeom prst="rect">
            <a:avLst/>
          </a:prstGeom>
          <a:noFill/>
        </p:spPr>
        <p:txBody>
          <a:bodyPr wrap="square">
            <a:spAutoFit/>
          </a:bodyPr>
          <a:lstStyle/>
          <a:p>
            <a:r>
              <a:rPr lang="en-US" b="1" dirty="0"/>
              <a:t>1</a:t>
            </a:r>
            <a:r>
              <a:rPr lang="en-US" b="1" baseline="30000" dirty="0"/>
              <a:t>st</a:t>
            </a:r>
            <a:r>
              <a:rPr lang="en-US" b="1" dirty="0"/>
              <a:t> step: 328 nm</a:t>
            </a:r>
            <a:endParaRPr lang="en-GB" dirty="0"/>
          </a:p>
        </p:txBody>
      </p:sp>
      <p:sp>
        <p:nvSpPr>
          <p:cNvPr id="40" name="TextBox 39">
            <a:extLst>
              <a:ext uri="{FF2B5EF4-FFF2-40B4-BE49-F238E27FC236}">
                <a16:creationId xmlns:a16="http://schemas.microsoft.com/office/drawing/2014/main" id="{518F18EF-6C47-5359-B3F3-3DA1DB34B12C}"/>
              </a:ext>
            </a:extLst>
          </p:cNvPr>
          <p:cNvSpPr txBox="1"/>
          <p:nvPr/>
        </p:nvSpPr>
        <p:spPr>
          <a:xfrm>
            <a:off x="9552384" y="5531418"/>
            <a:ext cx="1943070" cy="646331"/>
          </a:xfrm>
          <a:prstGeom prst="rect">
            <a:avLst/>
          </a:prstGeom>
          <a:noFill/>
        </p:spPr>
        <p:txBody>
          <a:bodyPr wrap="square">
            <a:spAutoFit/>
          </a:bodyPr>
          <a:lstStyle/>
          <a:p>
            <a:r>
              <a:rPr lang="en-US" b="1" dirty="0"/>
              <a:t>Ionizing step: ~750-770 nm</a:t>
            </a:r>
            <a:endParaRPr lang="en-GB" dirty="0"/>
          </a:p>
        </p:txBody>
      </p:sp>
    </p:spTree>
    <p:extLst>
      <p:ext uri="{BB962C8B-B14F-4D97-AF65-F5344CB8AC3E}">
        <p14:creationId xmlns:p14="http://schemas.microsoft.com/office/powerpoint/2010/main" val="26388057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20" grpId="0"/>
      <p:bldP spid="21" grpId="0"/>
      <p:bldP spid="22" grpId="0"/>
      <p:bldP spid="23" grpId="0" animBg="1"/>
      <p:bldP spid="24" grpId="0" animBg="1"/>
      <p:bldP spid="39" grpId="0"/>
      <p:bldP spid="4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0BADF-C49F-4124-B1D7-680E0A95BFF5}"/>
              </a:ext>
            </a:extLst>
          </p:cNvPr>
          <p:cNvSpPr>
            <a:spLocks noGrp="1"/>
          </p:cNvSpPr>
          <p:nvPr>
            <p:ph type="title"/>
          </p:nvPr>
        </p:nvSpPr>
        <p:spPr/>
        <p:txBody>
          <a:bodyPr/>
          <a:lstStyle/>
          <a:p>
            <a:r>
              <a:rPr lang="fi-FI" dirty="0" err="1"/>
              <a:t>Summary</a:t>
            </a:r>
            <a:r>
              <a:rPr lang="fi-FI" dirty="0"/>
              <a:t> and Outlook</a:t>
            </a:r>
          </a:p>
        </p:txBody>
      </p:sp>
      <p:sp>
        <p:nvSpPr>
          <p:cNvPr id="4" name="Date Placeholder 3">
            <a:extLst>
              <a:ext uri="{FF2B5EF4-FFF2-40B4-BE49-F238E27FC236}">
                <a16:creationId xmlns:a16="http://schemas.microsoft.com/office/drawing/2014/main" id="{70F64F8B-A1A9-41E9-9333-37C2E49ECFC1}"/>
              </a:ext>
            </a:extLst>
          </p:cNvPr>
          <p:cNvSpPr>
            <a:spLocks noGrp="1"/>
          </p:cNvSpPr>
          <p:nvPr>
            <p:ph type="dt" sz="half" idx="10"/>
          </p:nvPr>
        </p:nvSpPr>
        <p:spPr/>
        <p:txBody>
          <a:bodyPr/>
          <a:lstStyle/>
          <a:p>
            <a:fld id="{1E0D9521-BE67-4899-9D66-A6004EC8346E}" type="datetime1">
              <a:rPr lang="fi-FI" smtClean="0"/>
              <a:t>8.5.2023</a:t>
            </a:fld>
            <a:endParaRPr lang="fi-FI"/>
          </a:p>
        </p:txBody>
      </p:sp>
      <p:sp>
        <p:nvSpPr>
          <p:cNvPr id="5" name="Footer Placeholder 4">
            <a:extLst>
              <a:ext uri="{FF2B5EF4-FFF2-40B4-BE49-F238E27FC236}">
                <a16:creationId xmlns:a16="http://schemas.microsoft.com/office/drawing/2014/main" id="{BED5BCF0-75D4-4CA0-B56A-C74798AD86B8}"/>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EDACF70E-EA57-4D0A-A086-E9CAD68DA0B7}"/>
              </a:ext>
            </a:extLst>
          </p:cNvPr>
          <p:cNvSpPr>
            <a:spLocks noGrp="1"/>
          </p:cNvSpPr>
          <p:nvPr>
            <p:ph type="sldNum" sz="quarter" idx="12"/>
          </p:nvPr>
        </p:nvSpPr>
        <p:spPr/>
        <p:txBody>
          <a:bodyPr/>
          <a:lstStyle/>
          <a:p>
            <a:fld id="{9E548902-A2E1-4711-A467-290FB9FE5D63}" type="slidenum">
              <a:rPr lang="fi-FI" smtClean="0"/>
              <a:t>19</a:t>
            </a:fld>
            <a:endParaRPr lang="fi-FI"/>
          </a:p>
        </p:txBody>
      </p:sp>
      <p:sp>
        <p:nvSpPr>
          <p:cNvPr id="13" name="TextBox 12">
            <a:extLst>
              <a:ext uri="{FF2B5EF4-FFF2-40B4-BE49-F238E27FC236}">
                <a16:creationId xmlns:a16="http://schemas.microsoft.com/office/drawing/2014/main" id="{EEB62D6E-A45F-4690-B08A-C42BB8EBCA19}"/>
              </a:ext>
            </a:extLst>
          </p:cNvPr>
          <p:cNvSpPr txBox="1"/>
          <p:nvPr/>
        </p:nvSpPr>
        <p:spPr>
          <a:xfrm>
            <a:off x="203768" y="2027087"/>
            <a:ext cx="6324254" cy="4524315"/>
          </a:xfrm>
          <a:prstGeom prst="rect">
            <a:avLst/>
          </a:prstGeom>
          <a:noFill/>
        </p:spPr>
        <p:txBody>
          <a:bodyPr wrap="square">
            <a:spAutoFit/>
          </a:bodyPr>
          <a:lstStyle/>
          <a:p>
            <a:pPr marL="285750" indent="-285750">
              <a:buFont typeface="Arial" panose="020B0604020202020204" pitchFamily="34" charset="0"/>
              <a:buChar char="•"/>
            </a:pPr>
            <a:r>
              <a:rPr lang="en-US" dirty="0"/>
              <a:t>Hot cavity + mass filters</a:t>
            </a:r>
          </a:p>
          <a:p>
            <a:pPr marL="742950" lvl="1" indent="-285750">
              <a:buFont typeface="Arial" panose="020B0604020202020204" pitchFamily="34" charset="0"/>
              <a:buChar char="•"/>
            </a:pPr>
            <a:r>
              <a:rPr lang="en-US" dirty="0"/>
              <a:t>Access to </a:t>
            </a:r>
            <a:r>
              <a:rPr lang="en-US" i="1" dirty="0"/>
              <a:t>N=Z</a:t>
            </a:r>
            <a:r>
              <a:rPr lang="en-US" dirty="0"/>
              <a:t> line!</a:t>
            </a:r>
          </a:p>
          <a:p>
            <a:pPr marL="1200150" lvl="2" indent="-285750">
              <a:buFont typeface="Arial" panose="020B0604020202020204" pitchFamily="34" charset="0"/>
              <a:buChar char="•"/>
            </a:pPr>
            <a:r>
              <a:rPr lang="en-US" baseline="30000" dirty="0"/>
              <a:t>94</a:t>
            </a:r>
            <a:r>
              <a:rPr lang="en-US" dirty="0"/>
              <a:t>Ag produced via </a:t>
            </a:r>
            <a:r>
              <a:rPr lang="en-US" baseline="30000" dirty="0"/>
              <a:t>40</a:t>
            </a:r>
            <a:r>
              <a:rPr lang="en-US" dirty="0"/>
              <a:t>Ca+</a:t>
            </a:r>
            <a:r>
              <a:rPr lang="en-US" baseline="30000" dirty="0"/>
              <a:t>58</a:t>
            </a:r>
            <a:r>
              <a:rPr lang="en-US" dirty="0"/>
              <a:t>Ni!</a:t>
            </a:r>
          </a:p>
          <a:p>
            <a:pPr marL="1200150" lvl="2" indent="-285750">
              <a:buFont typeface="Arial" panose="020B0604020202020204" pitchFamily="34" charset="0"/>
              <a:buChar char="•"/>
            </a:pPr>
            <a:r>
              <a:rPr lang="en-US" dirty="0"/>
              <a:t>MNT reactions possible pathway for Sn and In?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Research opportunities in the region below tin-100:</a:t>
            </a:r>
          </a:p>
          <a:p>
            <a:pPr marL="742950" lvl="1" indent="-285750">
              <a:buFont typeface="Arial" panose="020B0604020202020204" pitchFamily="34" charset="0"/>
              <a:buChar char="•"/>
            </a:pPr>
            <a:r>
              <a:rPr lang="en-US" dirty="0"/>
              <a:t>Laser spectroscopy</a:t>
            </a:r>
          </a:p>
          <a:p>
            <a:pPr marL="1200150" lvl="2" indent="-285750">
              <a:buFont typeface="Arial" panose="020B0604020202020204" pitchFamily="34" charset="0"/>
              <a:buChar char="•"/>
            </a:pPr>
            <a:r>
              <a:rPr lang="en-US" baseline="30000" dirty="0"/>
              <a:t>94</a:t>
            </a:r>
            <a:r>
              <a:rPr lang="en-US" dirty="0"/>
              <a:t>Ag will be next</a:t>
            </a:r>
          </a:p>
          <a:p>
            <a:pPr marL="742950" lvl="1" indent="-285750">
              <a:buFont typeface="Arial" panose="020B0604020202020204" pitchFamily="34" charset="0"/>
              <a:buChar char="•"/>
            </a:pPr>
            <a:r>
              <a:rPr lang="en-US" dirty="0"/>
              <a:t>Further mass measurements</a:t>
            </a:r>
          </a:p>
          <a:p>
            <a:pPr marL="1200150" lvl="2" indent="-285750">
              <a:buFont typeface="Arial" panose="020B0604020202020204" pitchFamily="34" charset="0"/>
              <a:buChar char="•"/>
            </a:pPr>
            <a:r>
              <a:rPr lang="en-US" dirty="0"/>
              <a:t>1 % HCLIS efficiency shown for Pd!</a:t>
            </a:r>
          </a:p>
          <a:p>
            <a:pPr marL="742950" lvl="1" indent="-285750">
              <a:buFont typeface="Arial" panose="020B0604020202020204" pitchFamily="34" charset="0"/>
              <a:buChar char="•"/>
            </a:pPr>
            <a:r>
              <a:rPr lang="en-US" dirty="0"/>
              <a:t>Decay spectroscopy with pure isomeric beams?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Hot cavity future activities</a:t>
            </a:r>
          </a:p>
          <a:p>
            <a:pPr marL="742950" lvl="1" indent="-285750">
              <a:buFont typeface="Arial" panose="020B0604020202020204" pitchFamily="34" charset="0"/>
              <a:buChar char="•"/>
            </a:pPr>
            <a:r>
              <a:rPr lang="en-US" dirty="0"/>
              <a:t>Characterize the latest catcher properly!</a:t>
            </a:r>
          </a:p>
          <a:p>
            <a:pPr marL="742950" lvl="1" indent="-285750">
              <a:buFont typeface="Arial" panose="020B0604020202020204" pitchFamily="34" charset="0"/>
              <a:buChar char="•"/>
            </a:pPr>
            <a:r>
              <a:rPr lang="en-US" dirty="0"/>
              <a:t>Improve efficiency</a:t>
            </a:r>
          </a:p>
          <a:p>
            <a:pPr marL="1200150" lvl="2" indent="-285750">
              <a:buFont typeface="Arial" panose="020B0604020202020204" pitchFamily="34" charset="0"/>
              <a:buChar char="•"/>
            </a:pPr>
            <a:r>
              <a:rPr lang="en-US" dirty="0"/>
              <a:t>Now factor or 20-30 away from GSI</a:t>
            </a:r>
          </a:p>
        </p:txBody>
      </p:sp>
      <p:pic>
        <p:nvPicPr>
          <p:cNvPr id="9" name="Picture 8">
            <a:extLst>
              <a:ext uri="{FF2B5EF4-FFF2-40B4-BE49-F238E27FC236}">
                <a16:creationId xmlns:a16="http://schemas.microsoft.com/office/drawing/2014/main" id="{9D5F0DE5-E8AC-C491-C749-8BBDCEB95576}"/>
              </a:ext>
            </a:extLst>
          </p:cNvPr>
          <p:cNvPicPr>
            <a:picLocks noChangeAspect="1"/>
          </p:cNvPicPr>
          <p:nvPr/>
        </p:nvPicPr>
        <p:blipFill>
          <a:blip r:embed="rId3"/>
          <a:stretch>
            <a:fillRect/>
          </a:stretch>
        </p:blipFill>
        <p:spPr>
          <a:xfrm>
            <a:off x="6528022" y="1391994"/>
            <a:ext cx="5182116" cy="3070473"/>
          </a:xfrm>
          <a:prstGeom prst="rect">
            <a:avLst/>
          </a:prstGeom>
        </p:spPr>
      </p:pic>
      <p:pic>
        <p:nvPicPr>
          <p:cNvPr id="15" name="Picture 14">
            <a:extLst>
              <a:ext uri="{FF2B5EF4-FFF2-40B4-BE49-F238E27FC236}">
                <a16:creationId xmlns:a16="http://schemas.microsoft.com/office/drawing/2014/main" id="{36C34DD2-B5A7-9CC2-A4B8-6D967F8DC9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34210" y="3871117"/>
            <a:ext cx="3574158" cy="2492657"/>
          </a:xfrm>
          <a:prstGeom prst="rect">
            <a:avLst/>
          </a:prstGeom>
        </p:spPr>
      </p:pic>
      <p:sp>
        <p:nvSpPr>
          <p:cNvPr id="17" name="TextBox 16">
            <a:extLst>
              <a:ext uri="{FF2B5EF4-FFF2-40B4-BE49-F238E27FC236}">
                <a16:creationId xmlns:a16="http://schemas.microsoft.com/office/drawing/2014/main" id="{81BF6D5D-96F7-25FF-110F-4F7F179A0CC9}"/>
              </a:ext>
            </a:extLst>
          </p:cNvPr>
          <p:cNvSpPr txBox="1"/>
          <p:nvPr/>
        </p:nvSpPr>
        <p:spPr>
          <a:xfrm>
            <a:off x="7873806" y="4093135"/>
            <a:ext cx="692860" cy="369332"/>
          </a:xfrm>
          <a:prstGeom prst="rect">
            <a:avLst/>
          </a:prstGeom>
          <a:noFill/>
        </p:spPr>
        <p:txBody>
          <a:bodyPr wrap="square">
            <a:spAutoFit/>
          </a:bodyPr>
          <a:lstStyle/>
          <a:p>
            <a:r>
              <a:rPr lang="en-US" dirty="0">
                <a:solidFill>
                  <a:srgbClr val="FF0000"/>
                </a:solidFill>
              </a:rPr>
              <a:t>21+</a:t>
            </a:r>
            <a:endParaRPr lang="en-GB" dirty="0">
              <a:solidFill>
                <a:srgbClr val="FF0000"/>
              </a:solidFill>
            </a:endParaRPr>
          </a:p>
        </p:txBody>
      </p:sp>
    </p:spTree>
    <p:extLst>
      <p:ext uri="{BB962C8B-B14F-4D97-AF65-F5344CB8AC3E}">
        <p14:creationId xmlns:p14="http://schemas.microsoft.com/office/powerpoint/2010/main" val="39697233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D29F604-EC56-2F2C-CF54-380D02C9FE52}"/>
              </a:ext>
            </a:extLst>
          </p:cNvPr>
          <p:cNvSpPr>
            <a:spLocks noGrp="1"/>
          </p:cNvSpPr>
          <p:nvPr>
            <p:ph type="title"/>
          </p:nvPr>
        </p:nvSpPr>
        <p:spPr>
          <a:xfrm>
            <a:off x="1343471" y="476250"/>
            <a:ext cx="10369103" cy="1080542"/>
          </a:xfrm>
        </p:spPr>
        <p:txBody>
          <a:bodyPr/>
          <a:lstStyle/>
          <a:p>
            <a:r>
              <a:rPr lang="en-US" dirty="0"/>
              <a:t>Outline</a:t>
            </a:r>
          </a:p>
        </p:txBody>
      </p:sp>
      <p:sp>
        <p:nvSpPr>
          <p:cNvPr id="13" name="Content Placeholder 2">
            <a:extLst>
              <a:ext uri="{FF2B5EF4-FFF2-40B4-BE49-F238E27FC236}">
                <a16:creationId xmlns:a16="http://schemas.microsoft.com/office/drawing/2014/main" id="{2D84413A-0769-BEFF-EBA6-E019B7E3B4CA}"/>
              </a:ext>
            </a:extLst>
          </p:cNvPr>
          <p:cNvSpPr>
            <a:spLocks noGrp="1"/>
          </p:cNvSpPr>
          <p:nvPr>
            <p:ph idx="1"/>
          </p:nvPr>
        </p:nvSpPr>
        <p:spPr>
          <a:xfrm>
            <a:off x="479425" y="1773239"/>
            <a:ext cx="4594689" cy="4392612"/>
          </a:xfrm>
        </p:spPr>
        <p:txBody>
          <a:bodyPr/>
          <a:lstStyle/>
          <a:p>
            <a:r>
              <a:rPr lang="en-US" dirty="0"/>
              <a:t>JYFL-ACCLAB </a:t>
            </a:r>
          </a:p>
          <a:p>
            <a:pPr lvl="1"/>
            <a:r>
              <a:rPr lang="en-US" dirty="0"/>
              <a:t>IGISOL</a:t>
            </a:r>
          </a:p>
          <a:p>
            <a:pPr lvl="2"/>
            <a:r>
              <a:rPr lang="en-US" dirty="0"/>
              <a:t>The IGISOL method</a:t>
            </a:r>
          </a:p>
          <a:p>
            <a:r>
              <a:rPr lang="en-US" dirty="0"/>
              <a:t>Laser setups and laser spectroscopy</a:t>
            </a:r>
          </a:p>
          <a:p>
            <a:r>
              <a:rPr lang="en-US" dirty="0"/>
              <a:t>Motivation</a:t>
            </a:r>
          </a:p>
          <a:p>
            <a:r>
              <a:rPr lang="en-US" dirty="0"/>
              <a:t>History</a:t>
            </a:r>
          </a:p>
          <a:p>
            <a:r>
              <a:rPr lang="en-US" dirty="0"/>
              <a:t>Recent results</a:t>
            </a:r>
          </a:p>
          <a:p>
            <a:r>
              <a:rPr lang="en-US" dirty="0"/>
              <a:t>Outlook</a:t>
            </a:r>
          </a:p>
        </p:txBody>
      </p:sp>
      <p:sp>
        <p:nvSpPr>
          <p:cNvPr id="2" name="Date Placeholder 1">
            <a:extLst>
              <a:ext uri="{FF2B5EF4-FFF2-40B4-BE49-F238E27FC236}">
                <a16:creationId xmlns:a16="http://schemas.microsoft.com/office/drawing/2014/main" id="{2F01E3D3-6544-41A7-ADFD-CE11BA39870C}"/>
              </a:ext>
            </a:extLst>
          </p:cNvPr>
          <p:cNvSpPr>
            <a:spLocks noGrp="1"/>
          </p:cNvSpPr>
          <p:nvPr>
            <p:ph type="dt" sz="half" idx="10"/>
          </p:nvPr>
        </p:nvSpPr>
        <p:spPr>
          <a:xfrm>
            <a:off x="10344472" y="6381328"/>
            <a:ext cx="936104" cy="216471"/>
          </a:xfrm>
        </p:spPr>
        <p:txBody>
          <a:bodyPr anchor="ctr">
            <a:normAutofit/>
          </a:bodyPr>
          <a:lstStyle/>
          <a:p>
            <a:pPr>
              <a:spcAft>
                <a:spcPts val="600"/>
              </a:spcAft>
            </a:pPr>
            <a:fld id="{59AA285B-F5FB-48E8-9E8F-9D20CFE3E443}" type="datetime1">
              <a:rPr lang="fi-FI" smtClean="0"/>
              <a:pPr>
                <a:spcAft>
                  <a:spcPts val="600"/>
                </a:spcAft>
              </a:pPr>
              <a:t>2.5.2023</a:t>
            </a:fld>
            <a:endParaRPr lang="fi-FI"/>
          </a:p>
        </p:txBody>
      </p:sp>
      <p:sp>
        <p:nvSpPr>
          <p:cNvPr id="3" name="Footer Placeholder 2">
            <a:extLst>
              <a:ext uri="{FF2B5EF4-FFF2-40B4-BE49-F238E27FC236}">
                <a16:creationId xmlns:a16="http://schemas.microsoft.com/office/drawing/2014/main" id="{2AF26637-A2B4-4C95-8A04-FEEF570A43A2}"/>
              </a:ext>
            </a:extLst>
          </p:cNvPr>
          <p:cNvSpPr>
            <a:spLocks noGrp="1"/>
          </p:cNvSpPr>
          <p:nvPr>
            <p:ph type="ftr" sz="quarter" idx="11"/>
          </p:nvPr>
        </p:nvSpPr>
        <p:spPr>
          <a:xfrm>
            <a:off x="6096000" y="6381328"/>
            <a:ext cx="4248472" cy="216471"/>
          </a:xfrm>
        </p:spPr>
        <p:txBody>
          <a:bodyPr anchor="ctr">
            <a:normAutofit/>
          </a:bodyPr>
          <a:lstStyle/>
          <a:p>
            <a:pPr>
              <a:spcAft>
                <a:spcPts val="600"/>
              </a:spcAft>
            </a:pPr>
            <a:r>
              <a:rPr lang="fi-FI"/>
              <a:t>JYU Since 1863.</a:t>
            </a:r>
          </a:p>
        </p:txBody>
      </p:sp>
      <p:sp>
        <p:nvSpPr>
          <p:cNvPr id="4" name="Slide Number Placeholder 3">
            <a:extLst>
              <a:ext uri="{FF2B5EF4-FFF2-40B4-BE49-F238E27FC236}">
                <a16:creationId xmlns:a16="http://schemas.microsoft.com/office/drawing/2014/main" id="{37E22553-AB29-4E5D-97DA-633035EB88DB}"/>
              </a:ext>
            </a:extLst>
          </p:cNvPr>
          <p:cNvSpPr>
            <a:spLocks noGrp="1"/>
          </p:cNvSpPr>
          <p:nvPr>
            <p:ph type="sldNum" sz="quarter" idx="12"/>
          </p:nvPr>
        </p:nvSpPr>
        <p:spPr>
          <a:xfrm>
            <a:off x="11280576" y="6381551"/>
            <a:ext cx="431998" cy="215801"/>
          </a:xfrm>
        </p:spPr>
        <p:txBody>
          <a:bodyPr anchor="ctr">
            <a:normAutofit/>
          </a:bodyPr>
          <a:lstStyle/>
          <a:p>
            <a:pPr>
              <a:spcAft>
                <a:spcPts val="600"/>
              </a:spcAft>
            </a:pPr>
            <a:fld id="{9E548902-A2E1-4711-A467-290FB9FE5D63}" type="slidenum">
              <a:rPr lang="fi-FI" smtClean="0"/>
              <a:pPr>
                <a:spcAft>
                  <a:spcPts val="600"/>
                </a:spcAft>
              </a:pPr>
              <a:t>2</a:t>
            </a:fld>
            <a:endParaRPr lang="fi-FI"/>
          </a:p>
        </p:txBody>
      </p:sp>
      <p:pic>
        <p:nvPicPr>
          <p:cNvPr id="8" name="Picture 7" descr="A picture containing indoor, cluttered, equipment, dirty&#10;&#10;Description automatically generated">
            <a:extLst>
              <a:ext uri="{FF2B5EF4-FFF2-40B4-BE49-F238E27FC236}">
                <a16:creationId xmlns:a16="http://schemas.microsoft.com/office/drawing/2014/main" id="{8C3E59C7-0E3D-4460-9256-58A7AE7EF4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0016" y="1153048"/>
            <a:ext cx="3744416" cy="4992555"/>
          </a:xfrm>
          <a:prstGeom prst="rect">
            <a:avLst/>
          </a:prstGeom>
        </p:spPr>
      </p:pic>
    </p:spTree>
    <p:extLst>
      <p:ext uri="{BB962C8B-B14F-4D97-AF65-F5344CB8AC3E}">
        <p14:creationId xmlns:p14="http://schemas.microsoft.com/office/powerpoint/2010/main" val="31297211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504444-617D-0E09-EFA2-57D7B6CC26CE}"/>
              </a:ext>
            </a:extLst>
          </p:cNvPr>
          <p:cNvSpPr>
            <a:spLocks noGrp="1"/>
          </p:cNvSpPr>
          <p:nvPr>
            <p:ph idx="1"/>
          </p:nvPr>
        </p:nvSpPr>
        <p:spPr>
          <a:xfrm>
            <a:off x="1991544" y="369936"/>
            <a:ext cx="8928943" cy="1151705"/>
          </a:xfrm>
        </p:spPr>
        <p:txBody>
          <a:bodyPr/>
          <a:lstStyle/>
          <a:p>
            <a:pPr marL="0" indent="0" algn="l">
              <a:buNone/>
            </a:pPr>
            <a:r>
              <a:rPr lang="en-GB" sz="6600" b="0" i="0" dirty="0">
                <a:solidFill>
                  <a:srgbClr val="202124"/>
                </a:solidFill>
                <a:effectLst/>
                <a:latin typeface="arial" panose="020B0604020202020204" pitchFamily="34" charset="0"/>
              </a:rPr>
              <a:t>Thank you for listening!</a:t>
            </a:r>
          </a:p>
        </p:txBody>
      </p:sp>
      <p:sp>
        <p:nvSpPr>
          <p:cNvPr id="4" name="Date Placeholder 3">
            <a:extLst>
              <a:ext uri="{FF2B5EF4-FFF2-40B4-BE49-F238E27FC236}">
                <a16:creationId xmlns:a16="http://schemas.microsoft.com/office/drawing/2014/main" id="{99E68B8F-CE1D-0241-2B4F-22263D7BB21E}"/>
              </a:ext>
            </a:extLst>
          </p:cNvPr>
          <p:cNvSpPr>
            <a:spLocks noGrp="1"/>
          </p:cNvSpPr>
          <p:nvPr>
            <p:ph type="dt" sz="half" idx="10"/>
          </p:nvPr>
        </p:nvSpPr>
        <p:spPr/>
        <p:txBody>
          <a:bodyPr/>
          <a:lstStyle/>
          <a:p>
            <a:fld id="{1E0D9521-BE67-4899-9D66-A6004EC8346E}" type="datetime1">
              <a:rPr lang="fi-FI" smtClean="0"/>
              <a:t>9.5.2023</a:t>
            </a:fld>
            <a:endParaRPr lang="fi-FI"/>
          </a:p>
        </p:txBody>
      </p:sp>
      <p:sp>
        <p:nvSpPr>
          <p:cNvPr id="5" name="Footer Placeholder 4">
            <a:extLst>
              <a:ext uri="{FF2B5EF4-FFF2-40B4-BE49-F238E27FC236}">
                <a16:creationId xmlns:a16="http://schemas.microsoft.com/office/drawing/2014/main" id="{0CB13648-9D28-7742-9929-9B486741FD49}"/>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A95130CE-7393-1B4C-DE67-9DDE10FF4E93}"/>
              </a:ext>
            </a:extLst>
          </p:cNvPr>
          <p:cNvSpPr>
            <a:spLocks noGrp="1"/>
          </p:cNvSpPr>
          <p:nvPr>
            <p:ph type="sldNum" sz="quarter" idx="12"/>
          </p:nvPr>
        </p:nvSpPr>
        <p:spPr/>
        <p:txBody>
          <a:bodyPr/>
          <a:lstStyle/>
          <a:p>
            <a:fld id="{9E548902-A2E1-4711-A467-290FB9FE5D63}" type="slidenum">
              <a:rPr lang="fi-FI" smtClean="0"/>
              <a:t>20</a:t>
            </a:fld>
            <a:endParaRPr lang="fi-FI"/>
          </a:p>
        </p:txBody>
      </p:sp>
      <p:sp>
        <p:nvSpPr>
          <p:cNvPr id="7" name="Content Placeholder 2">
            <a:extLst>
              <a:ext uri="{FF2B5EF4-FFF2-40B4-BE49-F238E27FC236}">
                <a16:creationId xmlns:a16="http://schemas.microsoft.com/office/drawing/2014/main" id="{2E1EE451-6483-3035-D3D8-35282C3EDA81}"/>
              </a:ext>
            </a:extLst>
          </p:cNvPr>
          <p:cNvSpPr txBox="1">
            <a:spLocks/>
          </p:cNvSpPr>
          <p:nvPr/>
        </p:nvSpPr>
        <p:spPr>
          <a:xfrm>
            <a:off x="81863" y="2376696"/>
            <a:ext cx="5294057" cy="2348448"/>
          </a:xfrm>
          <a:prstGeom prst="rect">
            <a:avLst/>
          </a:prstGeom>
        </p:spPr>
        <p:txBody>
          <a:bodyPr vert="horz" lIns="0" tIns="0" rIns="0" bIns="0" rtlCol="0" anchor="t" anchorCtr="0">
            <a:noAutofit/>
          </a:bodyPr>
          <a:lstStyle>
            <a:lvl1pPr marL="269875" indent="-269875" algn="l" defTabSz="914400" rtl="0" eaLnBrk="1" latinLnBrk="0" hangingPunct="1">
              <a:lnSpc>
                <a:spcPct val="120000"/>
              </a:lnSpc>
              <a:spcBef>
                <a:spcPts val="400"/>
              </a:spcBef>
              <a:buClr>
                <a:schemeClr val="accent1"/>
              </a:buClr>
              <a:buFont typeface="Wingdings" panose="05000000000000000000" pitchFamily="2" charset="2"/>
              <a:buChar char=""/>
              <a:defRPr sz="1800" kern="1200" spc="-20" baseline="0">
                <a:solidFill>
                  <a:schemeClr val="tx1"/>
                </a:solidFill>
                <a:latin typeface="+mn-lt"/>
                <a:ea typeface="+mn-ea"/>
                <a:cs typeface="+mn-cs"/>
              </a:defRPr>
            </a:lvl1pPr>
            <a:lvl2pPr marL="541338" indent="-271463" algn="l" defTabSz="914400" rtl="0" eaLnBrk="1" latinLnBrk="0" hangingPunct="1">
              <a:lnSpc>
                <a:spcPct val="120000"/>
              </a:lnSpc>
              <a:spcBef>
                <a:spcPts val="400"/>
              </a:spcBef>
              <a:buClr>
                <a:schemeClr val="accent1"/>
              </a:buClr>
              <a:buFont typeface="Lato" panose="020F0502020204030203" pitchFamily="34" charset="0"/>
              <a:buChar char="–"/>
              <a:defRPr sz="1800" kern="1200" spc="-20" baseline="0">
                <a:solidFill>
                  <a:schemeClr val="tx1"/>
                </a:solidFill>
                <a:latin typeface="+mn-lt"/>
                <a:ea typeface="+mn-ea"/>
                <a:cs typeface="+mn-cs"/>
              </a:defRPr>
            </a:lvl2pPr>
            <a:lvl3pPr marL="803275" indent="-261938" algn="l" defTabSz="914400" rtl="0" eaLnBrk="1" latinLnBrk="0" hangingPunct="1">
              <a:lnSpc>
                <a:spcPct val="120000"/>
              </a:lnSpc>
              <a:spcBef>
                <a:spcPts val="400"/>
              </a:spcBef>
              <a:buClr>
                <a:schemeClr val="accent1"/>
              </a:buClr>
              <a:buFont typeface="Wingdings" panose="05000000000000000000" pitchFamily="2" charset="2"/>
              <a:buChar char=""/>
              <a:defRPr sz="1800" kern="1200" spc="-20" baseline="0">
                <a:solidFill>
                  <a:schemeClr val="tx1"/>
                </a:solidFill>
                <a:latin typeface="+mn-lt"/>
                <a:ea typeface="+mn-ea"/>
                <a:cs typeface="+mn-cs"/>
              </a:defRPr>
            </a:lvl3pPr>
            <a:lvl4pPr marL="1073150" indent="-269875" algn="l" defTabSz="914400" rtl="0" eaLnBrk="1" latinLnBrk="0" hangingPunct="1">
              <a:lnSpc>
                <a:spcPct val="120000"/>
              </a:lnSpc>
              <a:spcBef>
                <a:spcPts val="400"/>
              </a:spcBef>
              <a:buClr>
                <a:schemeClr val="accent1"/>
              </a:buClr>
              <a:buFont typeface="Wingdings" panose="05000000000000000000" pitchFamily="2" charset="2"/>
              <a:buChar char=""/>
              <a:defRPr sz="1800" kern="1200" spc="-20" baseline="0">
                <a:solidFill>
                  <a:schemeClr val="tx1"/>
                </a:solidFill>
                <a:latin typeface="+mn-lt"/>
                <a:ea typeface="+mn-ea"/>
                <a:cs typeface="+mn-cs"/>
              </a:defRPr>
            </a:lvl4pPr>
            <a:lvl5pPr marL="1343025" indent="-269875" algn="l" defTabSz="914400" rtl="0" eaLnBrk="1" latinLnBrk="0" hangingPunct="1">
              <a:lnSpc>
                <a:spcPct val="120000"/>
              </a:lnSpc>
              <a:spcBef>
                <a:spcPts val="400"/>
              </a:spcBef>
              <a:buClr>
                <a:schemeClr val="accent1"/>
              </a:buClr>
              <a:buFont typeface="Wingdings" panose="05000000000000000000" pitchFamily="2" charset="2"/>
              <a:buChar char=""/>
              <a:defRPr sz="1800" kern="1200" spc="-20" baseline="0">
                <a:solidFill>
                  <a:schemeClr val="tx1"/>
                </a:solidFill>
                <a:latin typeface="+mn-lt"/>
                <a:ea typeface="+mn-ea"/>
                <a:cs typeface="+mn-cs"/>
              </a:defRPr>
            </a:lvl5pPr>
            <a:lvl6pPr marL="1614488" indent="-271463" algn="l" defTabSz="914400" rtl="0" eaLnBrk="1" latinLnBrk="0" hangingPunct="1">
              <a:lnSpc>
                <a:spcPct val="120000"/>
              </a:lnSpc>
              <a:spcBef>
                <a:spcPts val="400"/>
              </a:spcBef>
              <a:buClr>
                <a:schemeClr val="accent1"/>
              </a:buClr>
              <a:buFont typeface="Wingdings" panose="05000000000000000000" pitchFamily="2" charset="2"/>
              <a:buChar char=""/>
              <a:defRPr sz="1800" kern="1200" spc="-20" baseline="0">
                <a:solidFill>
                  <a:schemeClr val="tx1"/>
                </a:solidFill>
                <a:latin typeface="+mn-lt"/>
                <a:ea typeface="+mn-ea"/>
                <a:cs typeface="+mn-cs"/>
              </a:defRPr>
            </a:lvl6pPr>
            <a:lvl7pPr marL="1884363" indent="-269875" algn="l" defTabSz="914400" rtl="0" eaLnBrk="1" latinLnBrk="0" hangingPunct="1">
              <a:lnSpc>
                <a:spcPct val="120000"/>
              </a:lnSpc>
              <a:spcBef>
                <a:spcPts val="400"/>
              </a:spcBef>
              <a:buClr>
                <a:schemeClr val="accent1"/>
              </a:buClr>
              <a:buFont typeface="Wingdings" panose="05000000000000000000" pitchFamily="2" charset="2"/>
              <a:buChar char=""/>
              <a:defRPr sz="1800" kern="1200" spc="-20" baseline="0">
                <a:solidFill>
                  <a:schemeClr val="tx1"/>
                </a:solidFill>
                <a:latin typeface="+mn-lt"/>
                <a:ea typeface="+mn-ea"/>
                <a:cs typeface="+mn-cs"/>
              </a:defRPr>
            </a:lvl7pPr>
            <a:lvl8pPr marL="2154238" indent="-269875" algn="l" defTabSz="914400" rtl="0" eaLnBrk="1" latinLnBrk="0" hangingPunct="1">
              <a:lnSpc>
                <a:spcPct val="120000"/>
              </a:lnSpc>
              <a:spcBef>
                <a:spcPts val="400"/>
              </a:spcBef>
              <a:buClr>
                <a:schemeClr val="accent1"/>
              </a:buClr>
              <a:buFont typeface="Wingdings" panose="05000000000000000000" pitchFamily="2" charset="2"/>
              <a:buChar char=""/>
              <a:defRPr sz="1800" kern="1200" spc="-20" baseline="0">
                <a:solidFill>
                  <a:schemeClr val="tx1"/>
                </a:solidFill>
                <a:latin typeface="+mn-lt"/>
                <a:ea typeface="+mn-ea"/>
                <a:cs typeface="+mn-cs"/>
              </a:defRPr>
            </a:lvl8pPr>
            <a:lvl9pPr marL="2417763" indent="-263525" algn="l" defTabSz="914400" rtl="0" eaLnBrk="1" latinLnBrk="0" hangingPunct="1">
              <a:lnSpc>
                <a:spcPct val="120000"/>
              </a:lnSpc>
              <a:spcBef>
                <a:spcPts val="400"/>
              </a:spcBef>
              <a:buClr>
                <a:schemeClr val="accent1"/>
              </a:buClr>
              <a:buFont typeface="Wingdings" panose="05000000000000000000" pitchFamily="2" charset="2"/>
              <a:buChar char=""/>
              <a:defRPr sz="1800" kern="1200" spc="-20" baseline="0">
                <a:solidFill>
                  <a:schemeClr val="tx1"/>
                </a:solidFill>
                <a:latin typeface="+mn-lt"/>
                <a:ea typeface="+mn-ea"/>
                <a:cs typeface="+mn-cs"/>
              </a:defRPr>
            </a:lvl9pPr>
          </a:lstStyle>
          <a:p>
            <a:pPr marL="0" indent="0">
              <a:buNone/>
            </a:pPr>
            <a:r>
              <a:rPr lang="en-GB" sz="2400" b="1" u="sng" dirty="0">
                <a:effectLst/>
                <a:latin typeface="Arial" panose="020B0604020202020204" pitchFamily="34" charset="0"/>
              </a:rPr>
              <a:t>JYFL-ACCLAB</a:t>
            </a:r>
            <a:r>
              <a:rPr lang="en-GB" sz="2400" b="1" dirty="0">
                <a:effectLst/>
                <a:latin typeface="Arial" panose="020B0604020202020204" pitchFamily="34" charset="0"/>
              </a:rPr>
              <a:t>: </a:t>
            </a:r>
            <a:r>
              <a:rPr lang="en-GB" sz="2400" dirty="0">
                <a:effectLst/>
                <a:latin typeface="Arial" panose="020B0604020202020204" pitchFamily="34" charset="0"/>
              </a:rPr>
              <a:t>T. </a:t>
            </a:r>
            <a:r>
              <a:rPr lang="en-GB" sz="2400" dirty="0" err="1">
                <a:effectLst/>
                <a:latin typeface="Arial" panose="020B0604020202020204" pitchFamily="34" charset="0"/>
              </a:rPr>
              <a:t>Eronen</a:t>
            </a:r>
            <a:r>
              <a:rPr lang="en-GB" sz="2400" dirty="0">
                <a:effectLst/>
                <a:latin typeface="Arial" panose="020B0604020202020204" pitchFamily="34" charset="0"/>
              </a:rPr>
              <a:t>, A. </a:t>
            </a:r>
            <a:r>
              <a:rPr lang="en-GB" sz="2400" dirty="0" err="1">
                <a:latin typeface="Arial" panose="020B0604020202020204" pitchFamily="34" charset="0"/>
              </a:rPr>
              <a:t>Jaries</a:t>
            </a:r>
            <a:r>
              <a:rPr lang="en-GB" sz="2400" dirty="0">
                <a:latin typeface="Arial" panose="020B0604020202020204" pitchFamily="34" charset="0"/>
              </a:rPr>
              <a:t>, </a:t>
            </a:r>
            <a:r>
              <a:rPr lang="en-GB" sz="2400" dirty="0">
                <a:effectLst/>
                <a:latin typeface="Arial" panose="020B0604020202020204" pitchFamily="34" charset="0"/>
              </a:rPr>
              <a:t>A. </a:t>
            </a:r>
            <a:r>
              <a:rPr lang="en-GB" sz="2400" dirty="0" err="1">
                <a:effectLst/>
                <a:latin typeface="Arial" panose="020B0604020202020204" pitchFamily="34" charset="0"/>
              </a:rPr>
              <a:t>Kankainen</a:t>
            </a:r>
            <a:r>
              <a:rPr lang="en-GB" sz="2400" dirty="0">
                <a:effectLst/>
                <a:latin typeface="Arial" panose="020B0604020202020204" pitchFamily="34" charset="0"/>
              </a:rPr>
              <a:t>, S. </a:t>
            </a:r>
            <a:r>
              <a:rPr lang="en-GB" sz="2400" dirty="0" err="1">
                <a:effectLst/>
                <a:latin typeface="Arial" panose="020B0604020202020204" pitchFamily="34" charset="0"/>
              </a:rPr>
              <a:t>Kujanpää</a:t>
            </a:r>
            <a:r>
              <a:rPr lang="en-GB" sz="2400" dirty="0">
                <a:effectLst/>
                <a:latin typeface="Arial" panose="020B0604020202020204" pitchFamily="34" charset="0"/>
              </a:rPr>
              <a:t> I. D. Moore, S. </a:t>
            </a:r>
            <a:r>
              <a:rPr lang="en-GB" sz="2400" dirty="0" err="1">
                <a:effectLst/>
                <a:latin typeface="Arial" panose="020B0604020202020204" pitchFamily="34" charset="0"/>
              </a:rPr>
              <a:t>Nikas</a:t>
            </a:r>
            <a:r>
              <a:rPr lang="en-GB" sz="2400" dirty="0">
                <a:effectLst/>
                <a:latin typeface="Arial" panose="020B0604020202020204" pitchFamily="34" charset="0"/>
              </a:rPr>
              <a:t>, </a:t>
            </a:r>
            <a:r>
              <a:rPr lang="en-GB" sz="2400" dirty="0">
                <a:latin typeface="Arial" panose="020B0604020202020204" pitchFamily="34" charset="0"/>
              </a:rPr>
              <a:t>I. </a:t>
            </a:r>
            <a:r>
              <a:rPr lang="en-GB" sz="2400" dirty="0" err="1">
                <a:latin typeface="Arial" panose="020B0604020202020204" pitchFamily="34" charset="0"/>
              </a:rPr>
              <a:t>Pohjalainen</a:t>
            </a:r>
            <a:r>
              <a:rPr lang="en-GB" sz="2400" dirty="0">
                <a:latin typeface="Arial" panose="020B0604020202020204" pitchFamily="34" charset="0"/>
              </a:rPr>
              <a:t>,</a:t>
            </a:r>
            <a:r>
              <a:rPr lang="en-GB" sz="2400" dirty="0">
                <a:effectLst/>
                <a:latin typeface="Arial" panose="020B0604020202020204" pitchFamily="34" charset="0"/>
              </a:rPr>
              <a:t> A. </a:t>
            </a:r>
            <a:r>
              <a:rPr lang="en-GB" sz="2400" dirty="0" err="1">
                <a:effectLst/>
                <a:latin typeface="Arial" panose="020B0604020202020204" pitchFamily="34" charset="0"/>
              </a:rPr>
              <a:t>Raggio</a:t>
            </a:r>
            <a:r>
              <a:rPr lang="en-GB" sz="2400" dirty="0">
                <a:effectLst/>
                <a:latin typeface="Arial" panose="020B0604020202020204" pitchFamily="34" charset="0"/>
              </a:rPr>
              <a:t>, J. </a:t>
            </a:r>
            <a:r>
              <a:rPr lang="en-GB" sz="2400" dirty="0" err="1">
                <a:effectLst/>
                <a:latin typeface="Arial" panose="020B0604020202020204" pitchFamily="34" charset="0"/>
              </a:rPr>
              <a:t>Ruotsalainen</a:t>
            </a:r>
            <a:r>
              <a:rPr lang="en-GB" sz="2400" dirty="0">
                <a:effectLst/>
                <a:latin typeface="Arial" panose="020B0604020202020204" pitchFamily="34" charset="0"/>
              </a:rPr>
              <a:t>, M. </a:t>
            </a:r>
            <a:r>
              <a:rPr lang="en-GB" sz="2400" dirty="0" err="1">
                <a:effectLst/>
                <a:latin typeface="Arial" panose="020B0604020202020204" pitchFamily="34" charset="0"/>
              </a:rPr>
              <a:t>Stryjczyk</a:t>
            </a:r>
            <a:r>
              <a:rPr lang="en-GB" sz="2400" dirty="0">
                <a:latin typeface="Arial" panose="020B0604020202020204" pitchFamily="34" charset="0"/>
              </a:rPr>
              <a:t>, </a:t>
            </a:r>
            <a:r>
              <a:rPr lang="en-GB" sz="2400" dirty="0">
                <a:effectLst/>
                <a:latin typeface="Arial" panose="020B0604020202020204" pitchFamily="34" charset="0"/>
              </a:rPr>
              <a:t>V. Virtanen,</a:t>
            </a:r>
          </a:p>
          <a:p>
            <a:pPr marL="0" indent="0">
              <a:buNone/>
            </a:pPr>
            <a:r>
              <a:rPr lang="en-GB" sz="2400" u="sng" dirty="0">
                <a:effectLst/>
                <a:latin typeface="Arial" panose="020B0604020202020204" pitchFamily="34" charset="0"/>
              </a:rPr>
              <a:t>and the </a:t>
            </a:r>
            <a:r>
              <a:rPr lang="en-GB" sz="2400" b="1" u="sng" dirty="0">
                <a:effectLst/>
                <a:latin typeface="Arial" panose="020B0604020202020204" pitchFamily="34" charset="0"/>
              </a:rPr>
              <a:t>IGISOL</a:t>
            </a:r>
            <a:r>
              <a:rPr lang="en-GB" sz="2400" u="sng" dirty="0">
                <a:effectLst/>
                <a:latin typeface="Arial" panose="020B0604020202020204" pitchFamily="34" charset="0"/>
              </a:rPr>
              <a:t> group!</a:t>
            </a:r>
            <a:endParaRPr lang="en-GB" sz="2400" u="sng" dirty="0"/>
          </a:p>
        </p:txBody>
      </p:sp>
      <p:sp>
        <p:nvSpPr>
          <p:cNvPr id="9" name="TextBox 8">
            <a:extLst>
              <a:ext uri="{FF2B5EF4-FFF2-40B4-BE49-F238E27FC236}">
                <a16:creationId xmlns:a16="http://schemas.microsoft.com/office/drawing/2014/main" id="{D0EB4962-66B5-FB84-C96E-7B3AF9520985}"/>
              </a:ext>
            </a:extLst>
          </p:cNvPr>
          <p:cNvSpPr txBox="1"/>
          <p:nvPr/>
        </p:nvSpPr>
        <p:spPr>
          <a:xfrm>
            <a:off x="81863" y="6134083"/>
            <a:ext cx="2857374" cy="461665"/>
          </a:xfrm>
          <a:prstGeom prst="rect">
            <a:avLst/>
          </a:prstGeom>
          <a:noFill/>
        </p:spPr>
        <p:txBody>
          <a:bodyPr wrap="square">
            <a:spAutoFit/>
          </a:bodyPr>
          <a:lstStyle/>
          <a:p>
            <a:r>
              <a:rPr lang="en-GB" sz="2400" b="1" u="sng" dirty="0">
                <a:effectLst/>
                <a:latin typeface="Arial" panose="020B0604020202020204" pitchFamily="34" charset="0"/>
              </a:rPr>
              <a:t>GANIL</a:t>
            </a:r>
            <a:r>
              <a:rPr lang="en-GB" sz="2400" b="1" dirty="0">
                <a:effectLst/>
                <a:latin typeface="Arial" panose="020B0604020202020204" pitchFamily="34" charset="0"/>
              </a:rPr>
              <a:t>: </a:t>
            </a:r>
            <a:r>
              <a:rPr lang="en-GB" sz="2400" dirty="0">
                <a:effectLst/>
                <a:latin typeface="Arial" panose="020B0604020202020204" pitchFamily="34" charset="0"/>
              </a:rPr>
              <a:t>L. Caceres </a:t>
            </a:r>
            <a:endParaRPr lang="en-GB" sz="2400" dirty="0"/>
          </a:p>
        </p:txBody>
      </p:sp>
      <p:sp>
        <p:nvSpPr>
          <p:cNvPr id="11" name="TextBox 10">
            <a:extLst>
              <a:ext uri="{FF2B5EF4-FFF2-40B4-BE49-F238E27FC236}">
                <a16:creationId xmlns:a16="http://schemas.microsoft.com/office/drawing/2014/main" id="{7DBA77EA-A914-018B-9694-C6BE5DAF3D8F}"/>
              </a:ext>
            </a:extLst>
          </p:cNvPr>
          <p:cNvSpPr txBox="1"/>
          <p:nvPr/>
        </p:nvSpPr>
        <p:spPr>
          <a:xfrm>
            <a:off x="81863" y="5666432"/>
            <a:ext cx="3937494" cy="461665"/>
          </a:xfrm>
          <a:prstGeom prst="rect">
            <a:avLst/>
          </a:prstGeom>
          <a:noFill/>
        </p:spPr>
        <p:txBody>
          <a:bodyPr wrap="square">
            <a:spAutoFit/>
          </a:bodyPr>
          <a:lstStyle/>
          <a:p>
            <a:r>
              <a:rPr lang="en-GB" sz="2400" b="1" u="sng" dirty="0">
                <a:effectLst/>
                <a:latin typeface="Arial" panose="020B0604020202020204" pitchFamily="34" charset="0"/>
              </a:rPr>
              <a:t>Giessen</a:t>
            </a:r>
            <a:r>
              <a:rPr lang="en-GB" sz="2400" b="1" dirty="0">
                <a:effectLst/>
                <a:latin typeface="Arial" panose="020B0604020202020204" pitchFamily="34" charset="0"/>
              </a:rPr>
              <a:t>: </a:t>
            </a:r>
            <a:r>
              <a:rPr lang="en-GB" sz="2400" dirty="0">
                <a:effectLst/>
                <a:latin typeface="Arial" panose="020B0604020202020204" pitchFamily="34" charset="0"/>
              </a:rPr>
              <a:t>G. </a:t>
            </a:r>
            <a:r>
              <a:rPr lang="en-GB" sz="2400" dirty="0" err="1">
                <a:effectLst/>
                <a:latin typeface="Arial" panose="020B0604020202020204" pitchFamily="34" charset="0"/>
              </a:rPr>
              <a:t>Kripko-Koncz</a:t>
            </a:r>
            <a:endParaRPr lang="en-GB" sz="2400" dirty="0"/>
          </a:p>
        </p:txBody>
      </p:sp>
      <p:sp>
        <p:nvSpPr>
          <p:cNvPr id="13" name="TextBox 12">
            <a:extLst>
              <a:ext uri="{FF2B5EF4-FFF2-40B4-BE49-F238E27FC236}">
                <a16:creationId xmlns:a16="http://schemas.microsoft.com/office/drawing/2014/main" id="{5063F0DC-C468-A82E-99B8-C2F354C5630E}"/>
              </a:ext>
            </a:extLst>
          </p:cNvPr>
          <p:cNvSpPr txBox="1"/>
          <p:nvPr/>
        </p:nvSpPr>
        <p:spPr>
          <a:xfrm>
            <a:off x="81863" y="4731130"/>
            <a:ext cx="4081510" cy="461665"/>
          </a:xfrm>
          <a:prstGeom prst="rect">
            <a:avLst/>
          </a:prstGeom>
          <a:noFill/>
        </p:spPr>
        <p:txBody>
          <a:bodyPr wrap="square">
            <a:spAutoFit/>
          </a:bodyPr>
          <a:lstStyle/>
          <a:p>
            <a:r>
              <a:rPr lang="en-GB" sz="2400" b="1" u="sng" dirty="0">
                <a:effectLst/>
                <a:latin typeface="Arial" panose="020B0604020202020204" pitchFamily="34" charset="0"/>
              </a:rPr>
              <a:t>KU Leuven</a:t>
            </a:r>
            <a:r>
              <a:rPr lang="en-GB" sz="2400" b="1" dirty="0">
                <a:effectLst/>
                <a:latin typeface="Arial" panose="020B0604020202020204" pitchFamily="34" charset="0"/>
              </a:rPr>
              <a:t>: </a:t>
            </a:r>
            <a:r>
              <a:rPr lang="en-GB" sz="2400" dirty="0">
                <a:effectLst/>
                <a:latin typeface="Arial" panose="020B0604020202020204" pitchFamily="34" charset="0"/>
              </a:rPr>
              <a:t>R. P. de Groote</a:t>
            </a:r>
            <a:endParaRPr lang="en-GB" sz="2400" dirty="0"/>
          </a:p>
        </p:txBody>
      </p:sp>
      <p:sp>
        <p:nvSpPr>
          <p:cNvPr id="15" name="TextBox 14">
            <a:extLst>
              <a:ext uri="{FF2B5EF4-FFF2-40B4-BE49-F238E27FC236}">
                <a16:creationId xmlns:a16="http://schemas.microsoft.com/office/drawing/2014/main" id="{37C4AF1F-8134-9F8D-FB0C-0B574137A368}"/>
              </a:ext>
            </a:extLst>
          </p:cNvPr>
          <p:cNvSpPr txBox="1"/>
          <p:nvPr/>
        </p:nvSpPr>
        <p:spPr>
          <a:xfrm>
            <a:off x="81863" y="5198781"/>
            <a:ext cx="2209302" cy="461665"/>
          </a:xfrm>
          <a:prstGeom prst="rect">
            <a:avLst/>
          </a:prstGeom>
          <a:noFill/>
        </p:spPr>
        <p:txBody>
          <a:bodyPr wrap="square">
            <a:spAutoFit/>
          </a:bodyPr>
          <a:lstStyle/>
          <a:p>
            <a:r>
              <a:rPr lang="en-GB" sz="2400" b="1" u="sng" dirty="0">
                <a:effectLst/>
                <a:latin typeface="Arial" panose="020B0604020202020204" pitchFamily="34" charset="0"/>
              </a:rPr>
              <a:t>GSI</a:t>
            </a:r>
            <a:r>
              <a:rPr lang="en-GB" sz="2400" b="1" dirty="0">
                <a:effectLst/>
                <a:latin typeface="Arial" panose="020B0604020202020204" pitchFamily="34" charset="0"/>
              </a:rPr>
              <a:t>: </a:t>
            </a:r>
            <a:r>
              <a:rPr lang="en-GB" sz="2400" dirty="0">
                <a:effectLst/>
                <a:latin typeface="Arial" panose="020B0604020202020204" pitchFamily="34" charset="0"/>
              </a:rPr>
              <a:t>Z. Ge </a:t>
            </a:r>
            <a:endParaRPr lang="en-GB" sz="2400" dirty="0"/>
          </a:p>
        </p:txBody>
      </p:sp>
      <p:pic>
        <p:nvPicPr>
          <p:cNvPr id="17" name="Picture 16">
            <a:extLst>
              <a:ext uri="{FF2B5EF4-FFF2-40B4-BE49-F238E27FC236}">
                <a16:creationId xmlns:a16="http://schemas.microsoft.com/office/drawing/2014/main" id="{5AC32283-2254-3A6D-9092-703DAD512AED}"/>
              </a:ext>
            </a:extLst>
          </p:cNvPr>
          <p:cNvPicPr>
            <a:picLocks noChangeAspect="1"/>
          </p:cNvPicPr>
          <p:nvPr/>
        </p:nvPicPr>
        <p:blipFill>
          <a:blip r:embed="rId2"/>
          <a:stretch>
            <a:fillRect/>
          </a:stretch>
        </p:blipFill>
        <p:spPr>
          <a:xfrm>
            <a:off x="5519936" y="2469061"/>
            <a:ext cx="6552728" cy="3685910"/>
          </a:xfrm>
          <a:prstGeom prst="rect">
            <a:avLst/>
          </a:prstGeom>
        </p:spPr>
      </p:pic>
    </p:spTree>
    <p:extLst>
      <p:ext uri="{BB962C8B-B14F-4D97-AF65-F5344CB8AC3E}">
        <p14:creationId xmlns:p14="http://schemas.microsoft.com/office/powerpoint/2010/main" val="39174680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3A06C-8840-4CD0-9755-16FC5F8610C0}"/>
              </a:ext>
            </a:extLst>
          </p:cNvPr>
          <p:cNvSpPr>
            <a:spLocks noGrp="1"/>
          </p:cNvSpPr>
          <p:nvPr>
            <p:ph type="title"/>
          </p:nvPr>
        </p:nvSpPr>
        <p:spPr/>
        <p:txBody>
          <a:bodyPr/>
          <a:lstStyle/>
          <a:p>
            <a:r>
              <a:rPr lang="fi-FI" dirty="0" err="1"/>
              <a:t>University</a:t>
            </a:r>
            <a:r>
              <a:rPr lang="fi-FI" dirty="0"/>
              <a:t> of Jyväskylä </a:t>
            </a:r>
            <a:r>
              <a:rPr lang="fi-FI" dirty="0" err="1"/>
              <a:t>Accelerator</a:t>
            </a:r>
            <a:r>
              <a:rPr lang="fi-FI" dirty="0"/>
              <a:t> </a:t>
            </a:r>
            <a:r>
              <a:rPr lang="fi-FI" dirty="0" err="1"/>
              <a:t>Laboratory</a:t>
            </a:r>
            <a:endParaRPr lang="fi-FI" dirty="0"/>
          </a:p>
        </p:txBody>
      </p:sp>
      <p:sp>
        <p:nvSpPr>
          <p:cNvPr id="4" name="Date Placeholder 3">
            <a:extLst>
              <a:ext uri="{FF2B5EF4-FFF2-40B4-BE49-F238E27FC236}">
                <a16:creationId xmlns:a16="http://schemas.microsoft.com/office/drawing/2014/main" id="{01AC48FB-D470-4296-8F1E-76C2F61298C6}"/>
              </a:ext>
            </a:extLst>
          </p:cNvPr>
          <p:cNvSpPr>
            <a:spLocks noGrp="1"/>
          </p:cNvSpPr>
          <p:nvPr>
            <p:ph type="dt" sz="half" idx="10"/>
          </p:nvPr>
        </p:nvSpPr>
        <p:spPr/>
        <p:txBody>
          <a:bodyPr/>
          <a:lstStyle/>
          <a:p>
            <a:fld id="{1E0D9521-BE67-4899-9D66-A6004EC8346E}" type="datetime1">
              <a:rPr lang="fi-FI" smtClean="0"/>
              <a:t>2.5.2023</a:t>
            </a:fld>
            <a:endParaRPr lang="fi-FI"/>
          </a:p>
        </p:txBody>
      </p:sp>
      <p:sp>
        <p:nvSpPr>
          <p:cNvPr id="5" name="Footer Placeholder 4">
            <a:extLst>
              <a:ext uri="{FF2B5EF4-FFF2-40B4-BE49-F238E27FC236}">
                <a16:creationId xmlns:a16="http://schemas.microsoft.com/office/drawing/2014/main" id="{5E736B3A-F6B1-41E4-98F2-683D146C5FFC}"/>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E04CE55F-7155-4FE2-A176-14621A2EF4B2}"/>
              </a:ext>
            </a:extLst>
          </p:cNvPr>
          <p:cNvSpPr>
            <a:spLocks noGrp="1"/>
          </p:cNvSpPr>
          <p:nvPr>
            <p:ph type="sldNum" sz="quarter" idx="12"/>
          </p:nvPr>
        </p:nvSpPr>
        <p:spPr/>
        <p:txBody>
          <a:bodyPr/>
          <a:lstStyle/>
          <a:p>
            <a:fld id="{9E548902-A2E1-4711-A467-290FB9FE5D63}" type="slidenum">
              <a:rPr lang="fi-FI" smtClean="0"/>
              <a:t>3</a:t>
            </a:fld>
            <a:endParaRPr lang="fi-FI"/>
          </a:p>
        </p:txBody>
      </p:sp>
      <p:pic>
        <p:nvPicPr>
          <p:cNvPr id="8" name="Picture 7" descr="A body of water with buildings and trees in the background&#10;&#10;Description automatically generated with medium confidence">
            <a:extLst>
              <a:ext uri="{FF2B5EF4-FFF2-40B4-BE49-F238E27FC236}">
                <a16:creationId xmlns:a16="http://schemas.microsoft.com/office/drawing/2014/main" id="{690AE1A3-E654-4590-B435-D181637C7C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520" y="1340768"/>
            <a:ext cx="8142799" cy="5089249"/>
          </a:xfrm>
          <a:prstGeom prst="rect">
            <a:avLst/>
          </a:prstGeom>
        </p:spPr>
      </p:pic>
    </p:spTree>
    <p:extLst>
      <p:ext uri="{BB962C8B-B14F-4D97-AF65-F5344CB8AC3E}">
        <p14:creationId xmlns:p14="http://schemas.microsoft.com/office/powerpoint/2010/main" val="10258316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indoor, white, toy, sink&#10;&#10;Description automatically generated">
            <a:extLst>
              <a:ext uri="{FF2B5EF4-FFF2-40B4-BE49-F238E27FC236}">
                <a16:creationId xmlns:a16="http://schemas.microsoft.com/office/drawing/2014/main" id="{26E436FB-F2F3-DB32-9550-8341E768323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2416456" y="1029909"/>
            <a:ext cx="7911567" cy="5407337"/>
          </a:xfrm>
          <a:prstGeom prst="rect">
            <a:avLst/>
          </a:prstGeom>
        </p:spPr>
      </p:pic>
      <p:sp>
        <p:nvSpPr>
          <p:cNvPr id="2" name="Title 1">
            <a:extLst>
              <a:ext uri="{FF2B5EF4-FFF2-40B4-BE49-F238E27FC236}">
                <a16:creationId xmlns:a16="http://schemas.microsoft.com/office/drawing/2014/main" id="{4CC0D171-895F-49C9-9CA8-6E4169712AB9}"/>
              </a:ext>
            </a:extLst>
          </p:cNvPr>
          <p:cNvSpPr>
            <a:spLocks noGrp="1"/>
          </p:cNvSpPr>
          <p:nvPr>
            <p:ph type="title"/>
          </p:nvPr>
        </p:nvSpPr>
        <p:spPr/>
        <p:txBody>
          <a:bodyPr/>
          <a:lstStyle/>
          <a:p>
            <a:r>
              <a:rPr lang="fi-FI" dirty="0"/>
              <a:t>JYFL-ACCLAB</a:t>
            </a:r>
          </a:p>
        </p:txBody>
      </p:sp>
      <p:sp>
        <p:nvSpPr>
          <p:cNvPr id="4" name="Date Placeholder 3">
            <a:extLst>
              <a:ext uri="{FF2B5EF4-FFF2-40B4-BE49-F238E27FC236}">
                <a16:creationId xmlns:a16="http://schemas.microsoft.com/office/drawing/2014/main" id="{A1EC736A-E3A2-4A51-99FF-E6F2B92558EE}"/>
              </a:ext>
            </a:extLst>
          </p:cNvPr>
          <p:cNvSpPr>
            <a:spLocks noGrp="1"/>
          </p:cNvSpPr>
          <p:nvPr>
            <p:ph type="dt" sz="half" idx="10"/>
          </p:nvPr>
        </p:nvSpPr>
        <p:spPr/>
        <p:txBody>
          <a:bodyPr/>
          <a:lstStyle/>
          <a:p>
            <a:fld id="{1E0D9521-BE67-4899-9D66-A6004EC8346E}" type="datetime1">
              <a:rPr lang="fi-FI" smtClean="0"/>
              <a:t>2.5.2023</a:t>
            </a:fld>
            <a:endParaRPr lang="fi-FI" dirty="0"/>
          </a:p>
        </p:txBody>
      </p:sp>
      <p:sp>
        <p:nvSpPr>
          <p:cNvPr id="5" name="Footer Placeholder 4">
            <a:extLst>
              <a:ext uri="{FF2B5EF4-FFF2-40B4-BE49-F238E27FC236}">
                <a16:creationId xmlns:a16="http://schemas.microsoft.com/office/drawing/2014/main" id="{1B4AA7BE-26BA-4F59-83C4-5955265E06AA}"/>
              </a:ext>
            </a:extLst>
          </p:cNvPr>
          <p:cNvSpPr>
            <a:spLocks noGrp="1"/>
          </p:cNvSpPr>
          <p:nvPr>
            <p:ph type="ftr" sz="quarter" idx="11"/>
          </p:nvPr>
        </p:nvSpPr>
        <p:spPr/>
        <p:txBody>
          <a:bodyPr/>
          <a:lstStyle/>
          <a:p>
            <a:r>
              <a:rPr lang="fi-FI" dirty="0"/>
              <a:t>JYU </a:t>
            </a:r>
            <a:r>
              <a:rPr lang="fi-FI" dirty="0" err="1"/>
              <a:t>Since</a:t>
            </a:r>
            <a:r>
              <a:rPr lang="fi-FI" dirty="0"/>
              <a:t> 1863.</a:t>
            </a:r>
          </a:p>
        </p:txBody>
      </p:sp>
      <p:sp>
        <p:nvSpPr>
          <p:cNvPr id="6" name="Slide Number Placeholder 5">
            <a:extLst>
              <a:ext uri="{FF2B5EF4-FFF2-40B4-BE49-F238E27FC236}">
                <a16:creationId xmlns:a16="http://schemas.microsoft.com/office/drawing/2014/main" id="{4C771A9A-8E1F-4A2D-B16B-FDC1511FA3AB}"/>
              </a:ext>
            </a:extLst>
          </p:cNvPr>
          <p:cNvSpPr>
            <a:spLocks noGrp="1"/>
          </p:cNvSpPr>
          <p:nvPr>
            <p:ph type="sldNum" sz="quarter" idx="12"/>
          </p:nvPr>
        </p:nvSpPr>
        <p:spPr/>
        <p:txBody>
          <a:bodyPr/>
          <a:lstStyle/>
          <a:p>
            <a:fld id="{9E548902-A2E1-4711-A467-290FB9FE5D63}" type="slidenum">
              <a:rPr lang="fi-FI" smtClean="0"/>
              <a:t>4</a:t>
            </a:fld>
            <a:endParaRPr lang="fi-FI"/>
          </a:p>
        </p:txBody>
      </p:sp>
      <p:sp>
        <p:nvSpPr>
          <p:cNvPr id="7" name="Tekstiruutu 23">
            <a:extLst>
              <a:ext uri="{FF2B5EF4-FFF2-40B4-BE49-F238E27FC236}">
                <a16:creationId xmlns:a16="http://schemas.microsoft.com/office/drawing/2014/main" id="{56D6824E-6B75-4258-9692-A56E594DFE3C}"/>
              </a:ext>
            </a:extLst>
          </p:cNvPr>
          <p:cNvSpPr txBox="1"/>
          <p:nvPr/>
        </p:nvSpPr>
        <p:spPr>
          <a:xfrm>
            <a:off x="8760248" y="58288"/>
            <a:ext cx="3312366" cy="954107"/>
          </a:xfrm>
          <a:prstGeom prst="rect">
            <a:avLst/>
          </a:prstGeom>
          <a:solidFill>
            <a:srgbClr val="92D050">
              <a:alpha val="74902"/>
            </a:srgbClr>
          </a:solidFill>
          <a:ln w="28575">
            <a:solidFill>
              <a:srgbClr val="333C8D"/>
            </a:solidFill>
            <a:extLst>
              <a:ext uri="{C807C97D-BFC1-408E-A445-0C87EB9F89A2}">
                <ask:lineSketchStyleProps xmlns:ask="http://schemas.microsoft.com/office/drawing/2018/sketchyshapes" sd="3619630165">
                  <a:custGeom>
                    <a:avLst/>
                    <a:gdLst>
                      <a:gd name="connsiteX0" fmla="*/ 0 w 1317305"/>
                      <a:gd name="connsiteY0" fmla="*/ 0 h 307777"/>
                      <a:gd name="connsiteX1" fmla="*/ 1317305 w 1317305"/>
                      <a:gd name="connsiteY1" fmla="*/ 0 h 307777"/>
                      <a:gd name="connsiteX2" fmla="*/ 1317305 w 1317305"/>
                      <a:gd name="connsiteY2" fmla="*/ 307777 h 307777"/>
                      <a:gd name="connsiteX3" fmla="*/ 0 w 1317305"/>
                      <a:gd name="connsiteY3" fmla="*/ 307777 h 307777"/>
                      <a:gd name="connsiteX4" fmla="*/ 0 w 1317305"/>
                      <a:gd name="connsiteY4" fmla="*/ 0 h 30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7305" h="307777" fill="none" extrusionOk="0">
                        <a:moveTo>
                          <a:pt x="0" y="0"/>
                        </a:moveTo>
                        <a:cubicBezTo>
                          <a:pt x="284154" y="-118364"/>
                          <a:pt x="778799" y="74608"/>
                          <a:pt x="1317305" y="0"/>
                        </a:cubicBezTo>
                        <a:cubicBezTo>
                          <a:pt x="1334150" y="109050"/>
                          <a:pt x="1303256" y="274032"/>
                          <a:pt x="1317305" y="307777"/>
                        </a:cubicBezTo>
                        <a:cubicBezTo>
                          <a:pt x="1080582" y="370522"/>
                          <a:pt x="505806" y="286585"/>
                          <a:pt x="0" y="307777"/>
                        </a:cubicBezTo>
                        <a:cubicBezTo>
                          <a:pt x="-11411" y="185775"/>
                          <a:pt x="-16416" y="128809"/>
                          <a:pt x="0" y="0"/>
                        </a:cubicBezTo>
                        <a:close/>
                      </a:path>
                      <a:path w="1317305" h="307777" stroke="0" extrusionOk="0">
                        <a:moveTo>
                          <a:pt x="0" y="0"/>
                        </a:moveTo>
                        <a:cubicBezTo>
                          <a:pt x="482414" y="-29828"/>
                          <a:pt x="892658" y="-59017"/>
                          <a:pt x="1317305" y="0"/>
                        </a:cubicBezTo>
                        <a:cubicBezTo>
                          <a:pt x="1331481" y="109602"/>
                          <a:pt x="1323444" y="259235"/>
                          <a:pt x="1317305" y="307777"/>
                        </a:cubicBezTo>
                        <a:cubicBezTo>
                          <a:pt x="788078" y="290390"/>
                          <a:pt x="542236" y="411040"/>
                          <a:pt x="0" y="307777"/>
                        </a:cubicBezTo>
                        <a:cubicBezTo>
                          <a:pt x="5229" y="165106"/>
                          <a:pt x="-14098" y="108720"/>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1400" b="1" dirty="0">
                <a:solidFill>
                  <a:srgbClr val="333C8D"/>
                </a:solidFill>
                <a:cs typeface="Calibri" panose="020F0502020204030204" pitchFamily="34" charset="0"/>
              </a:rPr>
              <a:t>K130:</a:t>
            </a:r>
          </a:p>
          <a:p>
            <a:r>
              <a:rPr lang="en-US" sz="1400" dirty="0">
                <a:solidFill>
                  <a:srgbClr val="333C8D"/>
                </a:solidFill>
                <a:cs typeface="Calibri" panose="020F0502020204030204" pitchFamily="34" charset="0"/>
              </a:rPr>
              <a:t>Emax= 130 (q</a:t>
            </a:r>
            <a:r>
              <a:rPr lang="en-US" sz="1400" baseline="30000" dirty="0">
                <a:solidFill>
                  <a:srgbClr val="333C8D"/>
                </a:solidFill>
                <a:cs typeface="Calibri" panose="020F0502020204030204" pitchFamily="34" charset="0"/>
              </a:rPr>
              <a:t>2</a:t>
            </a:r>
            <a:r>
              <a:rPr lang="en-US" sz="1400" dirty="0">
                <a:solidFill>
                  <a:srgbClr val="333C8D"/>
                </a:solidFill>
                <a:cs typeface="Calibri" panose="020F0502020204030204" pitchFamily="34" charset="0"/>
              </a:rPr>
              <a:t>/A ) MeV</a:t>
            </a:r>
          </a:p>
          <a:p>
            <a:r>
              <a:rPr lang="en-US" sz="1400" dirty="0">
                <a:solidFill>
                  <a:srgbClr val="333C8D"/>
                </a:solidFill>
                <a:cs typeface="Calibri" panose="020F0502020204030204" pitchFamily="34" charset="0"/>
              </a:rPr>
              <a:t>Beams from p to Au</a:t>
            </a:r>
          </a:p>
          <a:p>
            <a:r>
              <a:rPr lang="en-US" sz="1400" dirty="0">
                <a:solidFill>
                  <a:srgbClr val="333C8D"/>
                </a:solidFill>
                <a:cs typeface="Calibri" panose="020F0502020204030204" pitchFamily="34" charset="0"/>
              </a:rPr>
              <a:t>Annual use: 6500-7000 h/year</a:t>
            </a:r>
          </a:p>
        </p:txBody>
      </p:sp>
      <p:sp>
        <p:nvSpPr>
          <p:cNvPr id="8" name="Tekstiruutu 23">
            <a:extLst>
              <a:ext uri="{FF2B5EF4-FFF2-40B4-BE49-F238E27FC236}">
                <a16:creationId xmlns:a16="http://schemas.microsoft.com/office/drawing/2014/main" id="{1108DC85-080F-481C-86E3-2A86548C2AE6}"/>
              </a:ext>
            </a:extLst>
          </p:cNvPr>
          <p:cNvSpPr txBox="1"/>
          <p:nvPr/>
        </p:nvSpPr>
        <p:spPr>
          <a:xfrm>
            <a:off x="10401368" y="3094704"/>
            <a:ext cx="1748004" cy="954107"/>
          </a:xfrm>
          <a:prstGeom prst="rect">
            <a:avLst/>
          </a:prstGeom>
          <a:solidFill>
            <a:srgbClr val="92D050">
              <a:alpha val="74902"/>
            </a:srgbClr>
          </a:solidFill>
          <a:ln w="28575">
            <a:solidFill>
              <a:srgbClr val="333C8D"/>
            </a:solidFill>
            <a:extLst>
              <a:ext uri="{C807C97D-BFC1-408E-A445-0C87EB9F89A2}">
                <ask:lineSketchStyleProps xmlns:ask="http://schemas.microsoft.com/office/drawing/2018/sketchyshapes" sd="3619630165">
                  <a:custGeom>
                    <a:avLst/>
                    <a:gdLst>
                      <a:gd name="connsiteX0" fmla="*/ 0 w 1317305"/>
                      <a:gd name="connsiteY0" fmla="*/ 0 h 307777"/>
                      <a:gd name="connsiteX1" fmla="*/ 1317305 w 1317305"/>
                      <a:gd name="connsiteY1" fmla="*/ 0 h 307777"/>
                      <a:gd name="connsiteX2" fmla="*/ 1317305 w 1317305"/>
                      <a:gd name="connsiteY2" fmla="*/ 307777 h 307777"/>
                      <a:gd name="connsiteX3" fmla="*/ 0 w 1317305"/>
                      <a:gd name="connsiteY3" fmla="*/ 307777 h 307777"/>
                      <a:gd name="connsiteX4" fmla="*/ 0 w 1317305"/>
                      <a:gd name="connsiteY4" fmla="*/ 0 h 30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7305" h="307777" fill="none" extrusionOk="0">
                        <a:moveTo>
                          <a:pt x="0" y="0"/>
                        </a:moveTo>
                        <a:cubicBezTo>
                          <a:pt x="284154" y="-118364"/>
                          <a:pt x="778799" y="74608"/>
                          <a:pt x="1317305" y="0"/>
                        </a:cubicBezTo>
                        <a:cubicBezTo>
                          <a:pt x="1334150" y="109050"/>
                          <a:pt x="1303256" y="274032"/>
                          <a:pt x="1317305" y="307777"/>
                        </a:cubicBezTo>
                        <a:cubicBezTo>
                          <a:pt x="1080582" y="370522"/>
                          <a:pt x="505806" y="286585"/>
                          <a:pt x="0" y="307777"/>
                        </a:cubicBezTo>
                        <a:cubicBezTo>
                          <a:pt x="-11411" y="185775"/>
                          <a:pt x="-16416" y="128809"/>
                          <a:pt x="0" y="0"/>
                        </a:cubicBezTo>
                        <a:close/>
                      </a:path>
                      <a:path w="1317305" h="307777" stroke="0" extrusionOk="0">
                        <a:moveTo>
                          <a:pt x="0" y="0"/>
                        </a:moveTo>
                        <a:cubicBezTo>
                          <a:pt x="482414" y="-29828"/>
                          <a:pt x="892658" y="-59017"/>
                          <a:pt x="1317305" y="0"/>
                        </a:cubicBezTo>
                        <a:cubicBezTo>
                          <a:pt x="1331481" y="109602"/>
                          <a:pt x="1323444" y="259235"/>
                          <a:pt x="1317305" y="307777"/>
                        </a:cubicBezTo>
                        <a:cubicBezTo>
                          <a:pt x="788078" y="290390"/>
                          <a:pt x="542236" y="411040"/>
                          <a:pt x="0" y="307777"/>
                        </a:cubicBezTo>
                        <a:cubicBezTo>
                          <a:pt x="5229" y="165106"/>
                          <a:pt x="-14098" y="108720"/>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wrap="square" rtlCol="0">
            <a:spAutoFit/>
          </a:bodyPr>
          <a:lstStyle/>
          <a:p>
            <a:r>
              <a:rPr lang="fi-FI" sz="1400" b="1" dirty="0" err="1">
                <a:solidFill>
                  <a:srgbClr val="333C8D"/>
                </a:solidFill>
                <a:cs typeface="Calibri" panose="020F0502020204030204" pitchFamily="34" charset="0"/>
              </a:rPr>
              <a:t>Ion</a:t>
            </a:r>
            <a:r>
              <a:rPr lang="fi-FI" sz="1400" b="1" dirty="0">
                <a:solidFill>
                  <a:srgbClr val="333C8D"/>
                </a:solidFill>
                <a:cs typeface="Calibri" panose="020F0502020204030204" pitchFamily="34" charset="0"/>
              </a:rPr>
              <a:t> </a:t>
            </a:r>
            <a:r>
              <a:rPr lang="fi-FI" sz="1400" b="1" dirty="0" err="1">
                <a:solidFill>
                  <a:srgbClr val="333C8D"/>
                </a:solidFill>
                <a:cs typeface="Calibri" panose="020F0502020204030204" pitchFamily="34" charset="0"/>
              </a:rPr>
              <a:t>sources</a:t>
            </a:r>
            <a:endParaRPr lang="fi-FI" sz="1400" b="1" dirty="0">
              <a:solidFill>
                <a:srgbClr val="333C8D"/>
              </a:solidFill>
              <a:cs typeface="Calibri" panose="020F0502020204030204" pitchFamily="34" charset="0"/>
            </a:endParaRPr>
          </a:p>
          <a:p>
            <a:r>
              <a:rPr lang="fr-FR" sz="1400" dirty="0">
                <a:solidFill>
                  <a:srgbClr val="333C8D"/>
                </a:solidFill>
                <a:cs typeface="Calibri" panose="020F0502020204030204" pitchFamily="34" charset="0"/>
              </a:rPr>
              <a:t>ECR: (6.5 GHz, 14 GHz, 18 GHz )</a:t>
            </a:r>
          </a:p>
          <a:p>
            <a:r>
              <a:rPr lang="fr-FR" sz="1400" dirty="0" err="1">
                <a:solidFill>
                  <a:srgbClr val="333C8D"/>
                </a:solidFill>
                <a:cs typeface="Calibri" panose="020F0502020204030204" pitchFamily="34" charset="0"/>
              </a:rPr>
              <a:t>Multicusp</a:t>
            </a:r>
            <a:r>
              <a:rPr lang="fr-FR" sz="1400" dirty="0">
                <a:solidFill>
                  <a:srgbClr val="333C8D"/>
                </a:solidFill>
                <a:cs typeface="Calibri" panose="020F0502020204030204" pitchFamily="34" charset="0"/>
              </a:rPr>
              <a:t>: (H-,D-)</a:t>
            </a:r>
            <a:endParaRPr lang="fi-FI" sz="1400" dirty="0">
              <a:solidFill>
                <a:srgbClr val="333C8D"/>
              </a:solidFill>
              <a:cs typeface="Calibri" panose="020F0502020204030204" pitchFamily="34" charset="0"/>
            </a:endParaRPr>
          </a:p>
        </p:txBody>
      </p:sp>
      <p:sp>
        <p:nvSpPr>
          <p:cNvPr id="13" name="Tekstiruutu 23">
            <a:extLst>
              <a:ext uri="{FF2B5EF4-FFF2-40B4-BE49-F238E27FC236}">
                <a16:creationId xmlns:a16="http://schemas.microsoft.com/office/drawing/2014/main" id="{D9C72CDE-0E3B-472B-903F-B14336E639ED}"/>
              </a:ext>
            </a:extLst>
          </p:cNvPr>
          <p:cNvSpPr txBox="1"/>
          <p:nvPr/>
        </p:nvSpPr>
        <p:spPr>
          <a:xfrm>
            <a:off x="1733242" y="3545494"/>
            <a:ext cx="2268787" cy="738664"/>
          </a:xfrm>
          <a:prstGeom prst="rect">
            <a:avLst/>
          </a:prstGeom>
          <a:solidFill>
            <a:srgbClr val="2C8FFF">
              <a:alpha val="74902"/>
            </a:srgbClr>
          </a:solidFill>
          <a:ln w="28575">
            <a:solidFill>
              <a:srgbClr val="333C8D"/>
            </a:solidFill>
            <a:extLst>
              <a:ext uri="{C807C97D-BFC1-408E-A445-0C87EB9F89A2}">
                <ask:lineSketchStyleProps xmlns:ask="http://schemas.microsoft.com/office/drawing/2018/sketchyshapes" sd="3619630165">
                  <a:custGeom>
                    <a:avLst/>
                    <a:gdLst>
                      <a:gd name="connsiteX0" fmla="*/ 0 w 1317305"/>
                      <a:gd name="connsiteY0" fmla="*/ 0 h 307777"/>
                      <a:gd name="connsiteX1" fmla="*/ 1317305 w 1317305"/>
                      <a:gd name="connsiteY1" fmla="*/ 0 h 307777"/>
                      <a:gd name="connsiteX2" fmla="*/ 1317305 w 1317305"/>
                      <a:gd name="connsiteY2" fmla="*/ 307777 h 307777"/>
                      <a:gd name="connsiteX3" fmla="*/ 0 w 1317305"/>
                      <a:gd name="connsiteY3" fmla="*/ 307777 h 307777"/>
                      <a:gd name="connsiteX4" fmla="*/ 0 w 1317305"/>
                      <a:gd name="connsiteY4" fmla="*/ 0 h 30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7305" h="307777" fill="none" extrusionOk="0">
                        <a:moveTo>
                          <a:pt x="0" y="0"/>
                        </a:moveTo>
                        <a:cubicBezTo>
                          <a:pt x="284154" y="-118364"/>
                          <a:pt x="778799" y="74608"/>
                          <a:pt x="1317305" y="0"/>
                        </a:cubicBezTo>
                        <a:cubicBezTo>
                          <a:pt x="1334150" y="109050"/>
                          <a:pt x="1303256" y="274032"/>
                          <a:pt x="1317305" y="307777"/>
                        </a:cubicBezTo>
                        <a:cubicBezTo>
                          <a:pt x="1080582" y="370522"/>
                          <a:pt x="505806" y="286585"/>
                          <a:pt x="0" y="307777"/>
                        </a:cubicBezTo>
                        <a:cubicBezTo>
                          <a:pt x="-11411" y="185775"/>
                          <a:pt x="-16416" y="128809"/>
                          <a:pt x="0" y="0"/>
                        </a:cubicBezTo>
                        <a:close/>
                      </a:path>
                      <a:path w="1317305" h="307777" stroke="0" extrusionOk="0">
                        <a:moveTo>
                          <a:pt x="0" y="0"/>
                        </a:moveTo>
                        <a:cubicBezTo>
                          <a:pt x="482414" y="-29828"/>
                          <a:pt x="892658" y="-59017"/>
                          <a:pt x="1317305" y="0"/>
                        </a:cubicBezTo>
                        <a:cubicBezTo>
                          <a:pt x="1331481" y="109602"/>
                          <a:pt x="1323444" y="259235"/>
                          <a:pt x="1317305" y="307777"/>
                        </a:cubicBezTo>
                        <a:cubicBezTo>
                          <a:pt x="788078" y="290390"/>
                          <a:pt x="542236" y="411040"/>
                          <a:pt x="0" y="307777"/>
                        </a:cubicBezTo>
                        <a:cubicBezTo>
                          <a:pt x="5229" y="165106"/>
                          <a:pt x="-14098" y="108720"/>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wrap="square" rtlCol="0">
            <a:spAutoFit/>
          </a:bodyPr>
          <a:lstStyle/>
          <a:p>
            <a:r>
              <a:rPr lang="fi-FI" sz="1400" b="1" dirty="0">
                <a:solidFill>
                  <a:schemeClr val="bg1">
                    <a:lumMod val="95000"/>
                  </a:schemeClr>
                </a:solidFill>
                <a:cs typeface="Calibri" panose="020F0502020204030204" pitchFamily="34" charset="0"/>
              </a:rPr>
              <a:t>RADEF</a:t>
            </a:r>
          </a:p>
          <a:p>
            <a:pPr marL="285750" indent="-285750">
              <a:buFont typeface="Arial" panose="020B0604020202020204" pitchFamily="34" charset="0"/>
              <a:buChar char="•"/>
            </a:pPr>
            <a:r>
              <a:rPr lang="fi-FI" sz="1400" dirty="0" err="1">
                <a:solidFill>
                  <a:schemeClr val="bg1">
                    <a:lumMod val="95000"/>
                  </a:schemeClr>
                </a:solidFill>
                <a:cs typeface="Calibri" panose="020F0502020204030204" pitchFamily="34" charset="0"/>
              </a:rPr>
              <a:t>Radiation</a:t>
            </a:r>
            <a:r>
              <a:rPr lang="fi-FI" sz="1400" dirty="0">
                <a:solidFill>
                  <a:schemeClr val="bg1">
                    <a:lumMod val="95000"/>
                  </a:schemeClr>
                </a:solidFill>
                <a:cs typeface="Calibri" panose="020F0502020204030204" pitchFamily="34" charset="0"/>
              </a:rPr>
              <a:t> </a:t>
            </a:r>
            <a:r>
              <a:rPr lang="fi-FI" sz="1400" dirty="0" err="1">
                <a:solidFill>
                  <a:schemeClr val="bg1">
                    <a:lumMod val="95000"/>
                  </a:schemeClr>
                </a:solidFill>
                <a:cs typeface="Calibri" panose="020F0502020204030204" pitchFamily="34" charset="0"/>
              </a:rPr>
              <a:t>effects</a:t>
            </a:r>
            <a:endParaRPr lang="fi-FI" sz="1400" dirty="0">
              <a:solidFill>
                <a:schemeClr val="bg1">
                  <a:lumMod val="95000"/>
                </a:schemeClr>
              </a:solidFill>
              <a:cs typeface="Calibri" panose="020F0502020204030204" pitchFamily="34" charset="0"/>
            </a:endParaRPr>
          </a:p>
          <a:p>
            <a:pPr marL="285750" indent="-285750">
              <a:buFont typeface="Arial" panose="020B0604020202020204" pitchFamily="34" charset="0"/>
              <a:buChar char="•"/>
            </a:pPr>
            <a:r>
              <a:rPr lang="fi-FI" sz="1400" dirty="0" err="1">
                <a:solidFill>
                  <a:schemeClr val="bg1">
                    <a:lumMod val="95000"/>
                  </a:schemeClr>
                </a:solidFill>
                <a:cs typeface="Calibri" panose="020F0502020204030204" pitchFamily="34" charset="0"/>
              </a:rPr>
              <a:t>Microfilters</a:t>
            </a:r>
            <a:endParaRPr lang="fi-FI" sz="1400" dirty="0">
              <a:solidFill>
                <a:schemeClr val="bg1">
                  <a:lumMod val="95000"/>
                </a:schemeClr>
              </a:solidFill>
              <a:cs typeface="Calibri" panose="020F0502020204030204" pitchFamily="34" charset="0"/>
            </a:endParaRPr>
          </a:p>
        </p:txBody>
      </p:sp>
      <p:sp>
        <p:nvSpPr>
          <p:cNvPr id="14" name="Tekstiruutu 23">
            <a:extLst>
              <a:ext uri="{FF2B5EF4-FFF2-40B4-BE49-F238E27FC236}">
                <a16:creationId xmlns:a16="http://schemas.microsoft.com/office/drawing/2014/main" id="{DF3BE46B-2B1F-4286-9AB2-2ADE89A2F4E7}"/>
              </a:ext>
            </a:extLst>
          </p:cNvPr>
          <p:cNvSpPr txBox="1"/>
          <p:nvPr/>
        </p:nvSpPr>
        <p:spPr>
          <a:xfrm>
            <a:off x="2436824" y="5212357"/>
            <a:ext cx="2257546" cy="1384995"/>
          </a:xfrm>
          <a:prstGeom prst="rect">
            <a:avLst/>
          </a:prstGeom>
          <a:solidFill>
            <a:srgbClr val="2C8FFF">
              <a:alpha val="74902"/>
            </a:srgbClr>
          </a:solidFill>
          <a:ln w="28575">
            <a:solidFill>
              <a:srgbClr val="333C8D"/>
            </a:solidFill>
            <a:extLst>
              <a:ext uri="{C807C97D-BFC1-408E-A445-0C87EB9F89A2}">
                <ask:lineSketchStyleProps xmlns:ask="http://schemas.microsoft.com/office/drawing/2018/sketchyshapes" sd="3619630165">
                  <a:custGeom>
                    <a:avLst/>
                    <a:gdLst>
                      <a:gd name="connsiteX0" fmla="*/ 0 w 1317305"/>
                      <a:gd name="connsiteY0" fmla="*/ 0 h 307777"/>
                      <a:gd name="connsiteX1" fmla="*/ 1317305 w 1317305"/>
                      <a:gd name="connsiteY1" fmla="*/ 0 h 307777"/>
                      <a:gd name="connsiteX2" fmla="*/ 1317305 w 1317305"/>
                      <a:gd name="connsiteY2" fmla="*/ 307777 h 307777"/>
                      <a:gd name="connsiteX3" fmla="*/ 0 w 1317305"/>
                      <a:gd name="connsiteY3" fmla="*/ 307777 h 307777"/>
                      <a:gd name="connsiteX4" fmla="*/ 0 w 1317305"/>
                      <a:gd name="connsiteY4" fmla="*/ 0 h 30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7305" h="307777" fill="none" extrusionOk="0">
                        <a:moveTo>
                          <a:pt x="0" y="0"/>
                        </a:moveTo>
                        <a:cubicBezTo>
                          <a:pt x="284154" y="-118364"/>
                          <a:pt x="778799" y="74608"/>
                          <a:pt x="1317305" y="0"/>
                        </a:cubicBezTo>
                        <a:cubicBezTo>
                          <a:pt x="1334150" y="109050"/>
                          <a:pt x="1303256" y="274032"/>
                          <a:pt x="1317305" y="307777"/>
                        </a:cubicBezTo>
                        <a:cubicBezTo>
                          <a:pt x="1080582" y="370522"/>
                          <a:pt x="505806" y="286585"/>
                          <a:pt x="0" y="307777"/>
                        </a:cubicBezTo>
                        <a:cubicBezTo>
                          <a:pt x="-11411" y="185775"/>
                          <a:pt x="-16416" y="128809"/>
                          <a:pt x="0" y="0"/>
                        </a:cubicBezTo>
                        <a:close/>
                      </a:path>
                      <a:path w="1317305" h="307777" stroke="0" extrusionOk="0">
                        <a:moveTo>
                          <a:pt x="0" y="0"/>
                        </a:moveTo>
                        <a:cubicBezTo>
                          <a:pt x="482414" y="-29828"/>
                          <a:pt x="892658" y="-59017"/>
                          <a:pt x="1317305" y="0"/>
                        </a:cubicBezTo>
                        <a:cubicBezTo>
                          <a:pt x="1331481" y="109602"/>
                          <a:pt x="1323444" y="259235"/>
                          <a:pt x="1317305" y="307777"/>
                        </a:cubicBezTo>
                        <a:cubicBezTo>
                          <a:pt x="788078" y="290390"/>
                          <a:pt x="542236" y="411040"/>
                          <a:pt x="0" y="307777"/>
                        </a:cubicBezTo>
                        <a:cubicBezTo>
                          <a:pt x="5229" y="165106"/>
                          <a:pt x="-14098" y="108720"/>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wrap="square" rtlCol="0">
            <a:spAutoFit/>
          </a:bodyPr>
          <a:lstStyle/>
          <a:p>
            <a:r>
              <a:rPr lang="fi-FI" sz="1400" b="1" dirty="0" err="1">
                <a:solidFill>
                  <a:schemeClr val="bg1">
                    <a:lumMod val="95000"/>
                  </a:schemeClr>
                </a:solidFill>
                <a:cs typeface="Calibri" panose="020F0502020204030204" pitchFamily="34" charset="0"/>
              </a:rPr>
              <a:t>Accelerator</a:t>
            </a:r>
            <a:r>
              <a:rPr lang="fi-FI" sz="1400" b="1" dirty="0">
                <a:solidFill>
                  <a:schemeClr val="bg1">
                    <a:lumMod val="95000"/>
                  </a:schemeClr>
                </a:solidFill>
                <a:cs typeface="Calibri" panose="020F0502020204030204" pitchFamily="34" charset="0"/>
              </a:rPr>
              <a:t> </a:t>
            </a:r>
            <a:r>
              <a:rPr lang="fi-FI" sz="1400" b="1" dirty="0" err="1">
                <a:solidFill>
                  <a:schemeClr val="bg1">
                    <a:lumMod val="95000"/>
                  </a:schemeClr>
                </a:solidFill>
                <a:cs typeface="Calibri" panose="020F0502020204030204" pitchFamily="34" charset="0"/>
              </a:rPr>
              <a:t>based</a:t>
            </a:r>
            <a:r>
              <a:rPr lang="fi-FI" sz="1400" b="1" dirty="0">
                <a:solidFill>
                  <a:schemeClr val="bg1">
                    <a:lumMod val="95000"/>
                  </a:schemeClr>
                </a:solidFill>
                <a:cs typeface="Calibri" panose="020F0502020204030204" pitchFamily="34" charset="0"/>
              </a:rPr>
              <a:t> </a:t>
            </a:r>
            <a:r>
              <a:rPr lang="fi-FI" sz="1400" b="1" dirty="0" err="1">
                <a:solidFill>
                  <a:schemeClr val="bg1">
                    <a:lumMod val="95000"/>
                  </a:schemeClr>
                </a:solidFill>
                <a:cs typeface="Calibri" panose="020F0502020204030204" pitchFamily="34" charset="0"/>
              </a:rPr>
              <a:t>material</a:t>
            </a:r>
            <a:r>
              <a:rPr lang="fi-FI" sz="1400" b="1" dirty="0">
                <a:solidFill>
                  <a:schemeClr val="bg1">
                    <a:lumMod val="95000"/>
                  </a:schemeClr>
                </a:solidFill>
                <a:cs typeface="Calibri" panose="020F0502020204030204" pitchFamily="34" charset="0"/>
              </a:rPr>
              <a:t> </a:t>
            </a:r>
            <a:r>
              <a:rPr lang="fi-FI" sz="1400" b="1" dirty="0" err="1">
                <a:solidFill>
                  <a:schemeClr val="bg1">
                    <a:lumMod val="95000"/>
                  </a:schemeClr>
                </a:solidFill>
                <a:cs typeface="Calibri" panose="020F0502020204030204" pitchFamily="34" charset="0"/>
              </a:rPr>
              <a:t>physics</a:t>
            </a:r>
            <a:endParaRPr lang="fi-FI" sz="1400" dirty="0">
              <a:solidFill>
                <a:schemeClr val="bg1">
                  <a:lumMod val="95000"/>
                </a:schemeClr>
              </a:solidFill>
              <a:cs typeface="Calibri" panose="020F0502020204030204" pitchFamily="34" charset="0"/>
            </a:endParaRPr>
          </a:p>
          <a:p>
            <a:pPr marL="285750" indent="-285750">
              <a:buFont typeface="Arial" panose="020B0604020202020204" pitchFamily="34" charset="0"/>
              <a:buChar char="•"/>
            </a:pPr>
            <a:r>
              <a:rPr lang="fi-FI" sz="1400" dirty="0" err="1">
                <a:solidFill>
                  <a:schemeClr val="bg1">
                    <a:lumMod val="95000"/>
                  </a:schemeClr>
                </a:solidFill>
                <a:cs typeface="Calibri" panose="020F0502020204030204" pitchFamily="34" charset="0"/>
              </a:rPr>
              <a:t>ToF</a:t>
            </a:r>
            <a:r>
              <a:rPr lang="fi-FI" sz="1400" dirty="0">
                <a:solidFill>
                  <a:schemeClr val="bg1">
                    <a:lumMod val="95000"/>
                  </a:schemeClr>
                </a:solidFill>
                <a:cs typeface="Calibri" panose="020F0502020204030204" pitchFamily="34" charset="0"/>
              </a:rPr>
              <a:t>-ERDA/RBS/PIXE</a:t>
            </a:r>
          </a:p>
          <a:p>
            <a:pPr marL="285750" indent="-285750">
              <a:buFont typeface="Arial" panose="020B0604020202020204" pitchFamily="34" charset="0"/>
              <a:buChar char="•"/>
            </a:pPr>
            <a:r>
              <a:rPr lang="fi-FI" sz="1400" dirty="0" err="1">
                <a:solidFill>
                  <a:schemeClr val="bg1">
                    <a:lumMod val="95000"/>
                  </a:schemeClr>
                </a:solidFill>
                <a:cs typeface="Calibri" panose="020F0502020204030204" pitchFamily="34" charset="0"/>
              </a:rPr>
              <a:t>Ion</a:t>
            </a:r>
            <a:r>
              <a:rPr lang="fi-FI" sz="1400" dirty="0">
                <a:solidFill>
                  <a:schemeClr val="bg1">
                    <a:lumMod val="95000"/>
                  </a:schemeClr>
                </a:solidFill>
                <a:cs typeface="Calibri" panose="020F0502020204030204" pitchFamily="34" charset="0"/>
              </a:rPr>
              <a:t> </a:t>
            </a:r>
            <a:r>
              <a:rPr lang="fi-FI" sz="1400" dirty="0" err="1">
                <a:solidFill>
                  <a:schemeClr val="bg1">
                    <a:lumMod val="95000"/>
                  </a:schemeClr>
                </a:solidFill>
                <a:cs typeface="Calibri" panose="020F0502020204030204" pitchFamily="34" charset="0"/>
              </a:rPr>
              <a:t>source</a:t>
            </a:r>
            <a:r>
              <a:rPr lang="fi-FI" sz="1400" dirty="0">
                <a:solidFill>
                  <a:schemeClr val="bg1">
                    <a:lumMod val="95000"/>
                  </a:schemeClr>
                </a:solidFill>
                <a:cs typeface="Calibri" panose="020F0502020204030204" pitchFamily="34" charset="0"/>
              </a:rPr>
              <a:t> </a:t>
            </a:r>
            <a:r>
              <a:rPr lang="fi-FI" sz="1400" dirty="0" err="1">
                <a:solidFill>
                  <a:schemeClr val="bg1">
                    <a:lumMod val="95000"/>
                  </a:schemeClr>
                </a:solidFill>
                <a:cs typeface="Calibri" panose="020F0502020204030204" pitchFamily="34" charset="0"/>
              </a:rPr>
              <a:t>development</a:t>
            </a:r>
            <a:r>
              <a:rPr lang="fi-FI" sz="1400" dirty="0">
                <a:solidFill>
                  <a:schemeClr val="bg1">
                    <a:lumMod val="95000"/>
                  </a:schemeClr>
                </a:solidFill>
                <a:cs typeface="Calibri" panose="020F0502020204030204" pitchFamily="34" charset="0"/>
              </a:rPr>
              <a:t> (</a:t>
            </a:r>
            <a:r>
              <a:rPr lang="fi-FI" sz="1400" dirty="0" err="1">
                <a:solidFill>
                  <a:schemeClr val="bg1">
                    <a:lumMod val="95000"/>
                  </a:schemeClr>
                </a:solidFill>
                <a:cs typeface="Calibri" panose="020F0502020204030204" pitchFamily="34" charset="0"/>
              </a:rPr>
              <a:t>Lasers</a:t>
            </a:r>
            <a:r>
              <a:rPr lang="fi-FI" sz="1400" dirty="0">
                <a:solidFill>
                  <a:schemeClr val="bg1">
                    <a:lumMod val="95000"/>
                  </a:schemeClr>
                </a:solidFill>
                <a:cs typeface="Calibri" panose="020F0502020204030204" pitchFamily="34" charset="0"/>
              </a:rPr>
              <a:t> + </a:t>
            </a:r>
            <a:r>
              <a:rPr lang="fi-FI" sz="1400" dirty="0" err="1">
                <a:solidFill>
                  <a:schemeClr val="bg1">
                    <a:lumMod val="95000"/>
                  </a:schemeClr>
                </a:solidFill>
                <a:cs typeface="Calibri" panose="020F0502020204030204" pitchFamily="34" charset="0"/>
              </a:rPr>
              <a:t>Cs</a:t>
            </a:r>
            <a:r>
              <a:rPr lang="fi-FI" sz="1400" dirty="0">
                <a:solidFill>
                  <a:schemeClr val="bg1">
                    <a:lumMod val="95000"/>
                  </a:schemeClr>
                </a:solidFill>
                <a:cs typeface="Calibri" panose="020F0502020204030204" pitchFamily="34" charset="0"/>
              </a:rPr>
              <a:t> </a:t>
            </a:r>
            <a:r>
              <a:rPr lang="fi-FI" sz="1400" dirty="0" err="1">
                <a:solidFill>
                  <a:schemeClr val="bg1">
                    <a:lumMod val="95000"/>
                  </a:schemeClr>
                </a:solidFill>
                <a:cs typeface="Calibri" panose="020F0502020204030204" pitchFamily="34" charset="0"/>
              </a:rPr>
              <a:t>sputtering</a:t>
            </a:r>
            <a:r>
              <a:rPr lang="fi-FI" sz="1400" dirty="0">
                <a:solidFill>
                  <a:schemeClr val="bg1">
                    <a:lumMod val="95000"/>
                  </a:schemeClr>
                </a:solidFill>
                <a:cs typeface="Calibri" panose="020F0502020204030204" pitchFamily="34" charset="0"/>
              </a:rPr>
              <a:t>)</a:t>
            </a:r>
          </a:p>
        </p:txBody>
      </p:sp>
      <p:sp>
        <p:nvSpPr>
          <p:cNvPr id="18" name="Tekstiruutu 23">
            <a:extLst>
              <a:ext uri="{FF2B5EF4-FFF2-40B4-BE49-F238E27FC236}">
                <a16:creationId xmlns:a16="http://schemas.microsoft.com/office/drawing/2014/main" id="{96D273A4-4FAB-4914-8966-28DF1F8C47D1}"/>
              </a:ext>
            </a:extLst>
          </p:cNvPr>
          <p:cNvSpPr txBox="1"/>
          <p:nvPr/>
        </p:nvSpPr>
        <p:spPr>
          <a:xfrm>
            <a:off x="6637642" y="58288"/>
            <a:ext cx="1440160" cy="523220"/>
          </a:xfrm>
          <a:prstGeom prst="rect">
            <a:avLst/>
          </a:prstGeom>
          <a:solidFill>
            <a:srgbClr val="92D050">
              <a:alpha val="74902"/>
            </a:srgbClr>
          </a:solidFill>
          <a:ln w="28575">
            <a:solidFill>
              <a:srgbClr val="333C8D"/>
            </a:solidFill>
            <a:extLst>
              <a:ext uri="{C807C97D-BFC1-408E-A445-0C87EB9F89A2}">
                <ask:lineSketchStyleProps xmlns:ask="http://schemas.microsoft.com/office/drawing/2018/sketchyshapes" sd="3619630165">
                  <a:custGeom>
                    <a:avLst/>
                    <a:gdLst>
                      <a:gd name="connsiteX0" fmla="*/ 0 w 1317305"/>
                      <a:gd name="connsiteY0" fmla="*/ 0 h 307777"/>
                      <a:gd name="connsiteX1" fmla="*/ 1317305 w 1317305"/>
                      <a:gd name="connsiteY1" fmla="*/ 0 h 307777"/>
                      <a:gd name="connsiteX2" fmla="*/ 1317305 w 1317305"/>
                      <a:gd name="connsiteY2" fmla="*/ 307777 h 307777"/>
                      <a:gd name="connsiteX3" fmla="*/ 0 w 1317305"/>
                      <a:gd name="connsiteY3" fmla="*/ 307777 h 307777"/>
                      <a:gd name="connsiteX4" fmla="*/ 0 w 1317305"/>
                      <a:gd name="connsiteY4" fmla="*/ 0 h 30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7305" h="307777" fill="none" extrusionOk="0">
                        <a:moveTo>
                          <a:pt x="0" y="0"/>
                        </a:moveTo>
                        <a:cubicBezTo>
                          <a:pt x="284154" y="-118364"/>
                          <a:pt x="778799" y="74608"/>
                          <a:pt x="1317305" y="0"/>
                        </a:cubicBezTo>
                        <a:cubicBezTo>
                          <a:pt x="1334150" y="109050"/>
                          <a:pt x="1303256" y="274032"/>
                          <a:pt x="1317305" y="307777"/>
                        </a:cubicBezTo>
                        <a:cubicBezTo>
                          <a:pt x="1080582" y="370522"/>
                          <a:pt x="505806" y="286585"/>
                          <a:pt x="0" y="307777"/>
                        </a:cubicBezTo>
                        <a:cubicBezTo>
                          <a:pt x="-11411" y="185775"/>
                          <a:pt x="-16416" y="128809"/>
                          <a:pt x="0" y="0"/>
                        </a:cubicBezTo>
                        <a:close/>
                      </a:path>
                      <a:path w="1317305" h="307777" stroke="0" extrusionOk="0">
                        <a:moveTo>
                          <a:pt x="0" y="0"/>
                        </a:moveTo>
                        <a:cubicBezTo>
                          <a:pt x="482414" y="-29828"/>
                          <a:pt x="892658" y="-59017"/>
                          <a:pt x="1317305" y="0"/>
                        </a:cubicBezTo>
                        <a:cubicBezTo>
                          <a:pt x="1331481" y="109602"/>
                          <a:pt x="1323444" y="259235"/>
                          <a:pt x="1317305" y="307777"/>
                        </a:cubicBezTo>
                        <a:cubicBezTo>
                          <a:pt x="788078" y="290390"/>
                          <a:pt x="542236" y="411040"/>
                          <a:pt x="0" y="307777"/>
                        </a:cubicBezTo>
                        <a:cubicBezTo>
                          <a:pt x="5229" y="165106"/>
                          <a:pt x="-14098" y="108720"/>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i-FI" sz="1400" b="1" dirty="0">
                <a:solidFill>
                  <a:srgbClr val="333C8D"/>
                </a:solidFill>
                <a:cs typeface="Calibri" panose="020F0502020204030204" pitchFamily="34" charset="0"/>
              </a:rPr>
              <a:t>MCC30</a:t>
            </a:r>
          </a:p>
          <a:p>
            <a:pPr algn="ctr"/>
            <a:r>
              <a:rPr lang="fi-FI" sz="1400" dirty="0" err="1">
                <a:solidFill>
                  <a:srgbClr val="333C8D"/>
                </a:solidFill>
                <a:cs typeface="Calibri" panose="020F0502020204030204" pitchFamily="34" charset="0"/>
              </a:rPr>
              <a:t>Emax</a:t>
            </a:r>
            <a:r>
              <a:rPr lang="fi-FI" sz="1400" dirty="0">
                <a:solidFill>
                  <a:srgbClr val="333C8D"/>
                </a:solidFill>
                <a:cs typeface="Calibri" panose="020F0502020204030204" pitchFamily="34" charset="0"/>
              </a:rPr>
              <a:t>=30 </a:t>
            </a:r>
            <a:r>
              <a:rPr lang="fi-FI" sz="1400" dirty="0" err="1">
                <a:solidFill>
                  <a:srgbClr val="333C8D"/>
                </a:solidFill>
                <a:cs typeface="Calibri" panose="020F0502020204030204" pitchFamily="34" charset="0"/>
              </a:rPr>
              <a:t>MeV</a:t>
            </a:r>
            <a:endParaRPr lang="fi-FI" sz="1400" dirty="0">
              <a:solidFill>
                <a:srgbClr val="333C8D"/>
              </a:solidFill>
              <a:cs typeface="Calibri" panose="020F0502020204030204" pitchFamily="34" charset="0"/>
            </a:endParaRPr>
          </a:p>
        </p:txBody>
      </p:sp>
      <p:sp>
        <p:nvSpPr>
          <p:cNvPr id="3" name="Tekstiruutu 23">
            <a:extLst>
              <a:ext uri="{FF2B5EF4-FFF2-40B4-BE49-F238E27FC236}">
                <a16:creationId xmlns:a16="http://schemas.microsoft.com/office/drawing/2014/main" id="{7A7E86EF-088E-5C5C-E5F5-3F49676BA922}"/>
              </a:ext>
            </a:extLst>
          </p:cNvPr>
          <p:cNvSpPr txBox="1"/>
          <p:nvPr/>
        </p:nvSpPr>
        <p:spPr>
          <a:xfrm>
            <a:off x="10456679" y="4722837"/>
            <a:ext cx="1692693" cy="523220"/>
          </a:xfrm>
          <a:prstGeom prst="rect">
            <a:avLst/>
          </a:prstGeom>
          <a:solidFill>
            <a:srgbClr val="92D050">
              <a:alpha val="74902"/>
            </a:srgbClr>
          </a:solidFill>
          <a:ln w="28575">
            <a:solidFill>
              <a:srgbClr val="333C8D"/>
            </a:solidFill>
            <a:extLst>
              <a:ext uri="{C807C97D-BFC1-408E-A445-0C87EB9F89A2}">
                <ask:lineSketchStyleProps xmlns:ask="http://schemas.microsoft.com/office/drawing/2018/sketchyshapes" sd="3619630165">
                  <a:custGeom>
                    <a:avLst/>
                    <a:gdLst>
                      <a:gd name="connsiteX0" fmla="*/ 0 w 1317305"/>
                      <a:gd name="connsiteY0" fmla="*/ 0 h 307777"/>
                      <a:gd name="connsiteX1" fmla="*/ 1317305 w 1317305"/>
                      <a:gd name="connsiteY1" fmla="*/ 0 h 307777"/>
                      <a:gd name="connsiteX2" fmla="*/ 1317305 w 1317305"/>
                      <a:gd name="connsiteY2" fmla="*/ 307777 h 307777"/>
                      <a:gd name="connsiteX3" fmla="*/ 0 w 1317305"/>
                      <a:gd name="connsiteY3" fmla="*/ 307777 h 307777"/>
                      <a:gd name="connsiteX4" fmla="*/ 0 w 1317305"/>
                      <a:gd name="connsiteY4" fmla="*/ 0 h 30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7305" h="307777" fill="none" extrusionOk="0">
                        <a:moveTo>
                          <a:pt x="0" y="0"/>
                        </a:moveTo>
                        <a:cubicBezTo>
                          <a:pt x="284154" y="-118364"/>
                          <a:pt x="778799" y="74608"/>
                          <a:pt x="1317305" y="0"/>
                        </a:cubicBezTo>
                        <a:cubicBezTo>
                          <a:pt x="1334150" y="109050"/>
                          <a:pt x="1303256" y="274032"/>
                          <a:pt x="1317305" y="307777"/>
                        </a:cubicBezTo>
                        <a:cubicBezTo>
                          <a:pt x="1080582" y="370522"/>
                          <a:pt x="505806" y="286585"/>
                          <a:pt x="0" y="307777"/>
                        </a:cubicBezTo>
                        <a:cubicBezTo>
                          <a:pt x="-11411" y="185775"/>
                          <a:pt x="-16416" y="128809"/>
                          <a:pt x="0" y="0"/>
                        </a:cubicBezTo>
                        <a:close/>
                      </a:path>
                      <a:path w="1317305" h="307777" stroke="0" extrusionOk="0">
                        <a:moveTo>
                          <a:pt x="0" y="0"/>
                        </a:moveTo>
                        <a:cubicBezTo>
                          <a:pt x="482414" y="-29828"/>
                          <a:pt x="892658" y="-59017"/>
                          <a:pt x="1317305" y="0"/>
                        </a:cubicBezTo>
                        <a:cubicBezTo>
                          <a:pt x="1331481" y="109602"/>
                          <a:pt x="1323444" y="259235"/>
                          <a:pt x="1317305" y="307777"/>
                        </a:cubicBezTo>
                        <a:cubicBezTo>
                          <a:pt x="788078" y="290390"/>
                          <a:pt x="542236" y="411040"/>
                          <a:pt x="0" y="307777"/>
                        </a:cubicBezTo>
                        <a:cubicBezTo>
                          <a:pt x="5229" y="165106"/>
                          <a:pt x="-14098" y="108720"/>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i-FI" sz="1400" b="1" dirty="0" err="1">
                <a:solidFill>
                  <a:srgbClr val="333C8D"/>
                </a:solidFill>
                <a:cs typeface="Calibri" panose="020F0502020204030204" pitchFamily="34" charset="0"/>
              </a:rPr>
              <a:t>Pelletron</a:t>
            </a:r>
            <a:endParaRPr lang="fi-FI" sz="1400" b="1" dirty="0">
              <a:solidFill>
                <a:srgbClr val="333C8D"/>
              </a:solidFill>
              <a:cs typeface="Calibri" panose="020F0502020204030204" pitchFamily="34" charset="0"/>
            </a:endParaRPr>
          </a:p>
          <a:p>
            <a:pPr algn="ctr"/>
            <a:r>
              <a:rPr lang="fi-FI" sz="1400" dirty="0">
                <a:solidFill>
                  <a:srgbClr val="333C8D"/>
                </a:solidFill>
                <a:cs typeface="Calibri" panose="020F0502020204030204" pitchFamily="34" charset="0"/>
              </a:rPr>
              <a:t>EMAX=1. 7 </a:t>
            </a:r>
            <a:r>
              <a:rPr lang="fi-FI" sz="1400" dirty="0" err="1">
                <a:solidFill>
                  <a:srgbClr val="333C8D"/>
                </a:solidFill>
                <a:cs typeface="Calibri" panose="020F0502020204030204" pitchFamily="34" charset="0"/>
              </a:rPr>
              <a:t>MeV</a:t>
            </a:r>
            <a:endParaRPr lang="fi-FI" sz="1400" dirty="0">
              <a:solidFill>
                <a:srgbClr val="333C8D"/>
              </a:solidFill>
              <a:cs typeface="Calibri" panose="020F0502020204030204" pitchFamily="34" charset="0"/>
            </a:endParaRPr>
          </a:p>
        </p:txBody>
      </p:sp>
      <p:sp>
        <p:nvSpPr>
          <p:cNvPr id="16" name="Tekstiruutu 23">
            <a:extLst>
              <a:ext uri="{FF2B5EF4-FFF2-40B4-BE49-F238E27FC236}">
                <a16:creationId xmlns:a16="http://schemas.microsoft.com/office/drawing/2014/main" id="{AFD5F755-A1CE-CD0F-0D3E-9D68CD7828E9}"/>
              </a:ext>
            </a:extLst>
          </p:cNvPr>
          <p:cNvSpPr txBox="1"/>
          <p:nvPr/>
        </p:nvSpPr>
        <p:spPr>
          <a:xfrm>
            <a:off x="4728791" y="60448"/>
            <a:ext cx="789597" cy="307777"/>
          </a:xfrm>
          <a:prstGeom prst="rect">
            <a:avLst/>
          </a:prstGeom>
          <a:solidFill>
            <a:srgbClr val="92D050">
              <a:alpha val="74902"/>
            </a:srgbClr>
          </a:solidFill>
          <a:ln w="28575">
            <a:solidFill>
              <a:srgbClr val="333C8D"/>
            </a:solidFill>
            <a:extLst>
              <a:ext uri="{C807C97D-BFC1-408E-A445-0C87EB9F89A2}">
                <ask:lineSketchStyleProps xmlns:ask="http://schemas.microsoft.com/office/drawing/2018/sketchyshapes" sd="3619630165">
                  <a:custGeom>
                    <a:avLst/>
                    <a:gdLst>
                      <a:gd name="connsiteX0" fmla="*/ 0 w 1317305"/>
                      <a:gd name="connsiteY0" fmla="*/ 0 h 307777"/>
                      <a:gd name="connsiteX1" fmla="*/ 1317305 w 1317305"/>
                      <a:gd name="connsiteY1" fmla="*/ 0 h 307777"/>
                      <a:gd name="connsiteX2" fmla="*/ 1317305 w 1317305"/>
                      <a:gd name="connsiteY2" fmla="*/ 307777 h 307777"/>
                      <a:gd name="connsiteX3" fmla="*/ 0 w 1317305"/>
                      <a:gd name="connsiteY3" fmla="*/ 307777 h 307777"/>
                      <a:gd name="connsiteX4" fmla="*/ 0 w 1317305"/>
                      <a:gd name="connsiteY4" fmla="*/ 0 h 30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7305" h="307777" fill="none" extrusionOk="0">
                        <a:moveTo>
                          <a:pt x="0" y="0"/>
                        </a:moveTo>
                        <a:cubicBezTo>
                          <a:pt x="284154" y="-118364"/>
                          <a:pt x="778799" y="74608"/>
                          <a:pt x="1317305" y="0"/>
                        </a:cubicBezTo>
                        <a:cubicBezTo>
                          <a:pt x="1334150" y="109050"/>
                          <a:pt x="1303256" y="274032"/>
                          <a:pt x="1317305" y="307777"/>
                        </a:cubicBezTo>
                        <a:cubicBezTo>
                          <a:pt x="1080582" y="370522"/>
                          <a:pt x="505806" y="286585"/>
                          <a:pt x="0" y="307777"/>
                        </a:cubicBezTo>
                        <a:cubicBezTo>
                          <a:pt x="-11411" y="185775"/>
                          <a:pt x="-16416" y="128809"/>
                          <a:pt x="0" y="0"/>
                        </a:cubicBezTo>
                        <a:close/>
                      </a:path>
                      <a:path w="1317305" h="307777" stroke="0" extrusionOk="0">
                        <a:moveTo>
                          <a:pt x="0" y="0"/>
                        </a:moveTo>
                        <a:cubicBezTo>
                          <a:pt x="482414" y="-29828"/>
                          <a:pt x="892658" y="-59017"/>
                          <a:pt x="1317305" y="0"/>
                        </a:cubicBezTo>
                        <a:cubicBezTo>
                          <a:pt x="1331481" y="109602"/>
                          <a:pt x="1323444" y="259235"/>
                          <a:pt x="1317305" y="307777"/>
                        </a:cubicBezTo>
                        <a:cubicBezTo>
                          <a:pt x="788078" y="290390"/>
                          <a:pt x="542236" y="411040"/>
                          <a:pt x="0" y="307777"/>
                        </a:cubicBezTo>
                        <a:cubicBezTo>
                          <a:pt x="5229" y="165106"/>
                          <a:pt x="-14098" y="108720"/>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i-FI" sz="1400" b="1" dirty="0">
                <a:solidFill>
                  <a:srgbClr val="333C8D"/>
                </a:solidFill>
                <a:cs typeface="Calibri" panose="020F0502020204030204" pitchFamily="34" charset="0"/>
              </a:rPr>
              <a:t>C-</a:t>
            </a:r>
            <a:r>
              <a:rPr lang="fi-FI" sz="1400" b="1" dirty="0" err="1">
                <a:solidFill>
                  <a:srgbClr val="333C8D"/>
                </a:solidFill>
                <a:cs typeface="Calibri" panose="020F0502020204030204" pitchFamily="34" charset="0"/>
              </a:rPr>
              <a:t>Linac</a:t>
            </a:r>
            <a:endParaRPr lang="fi-FI" sz="1400" b="1" dirty="0">
              <a:solidFill>
                <a:srgbClr val="333C8D"/>
              </a:solidFill>
              <a:cs typeface="Calibri" panose="020F0502020204030204" pitchFamily="34" charset="0"/>
            </a:endParaRPr>
          </a:p>
        </p:txBody>
      </p:sp>
      <p:sp>
        <p:nvSpPr>
          <p:cNvPr id="24" name="Tekstiruutu 23">
            <a:extLst>
              <a:ext uri="{FF2B5EF4-FFF2-40B4-BE49-F238E27FC236}">
                <a16:creationId xmlns:a16="http://schemas.microsoft.com/office/drawing/2014/main" id="{A4EFC0DE-B870-A4B4-71A1-F08861D405F8}"/>
              </a:ext>
            </a:extLst>
          </p:cNvPr>
          <p:cNvSpPr txBox="1"/>
          <p:nvPr/>
        </p:nvSpPr>
        <p:spPr>
          <a:xfrm>
            <a:off x="4130686" y="3627687"/>
            <a:ext cx="1192506" cy="738664"/>
          </a:xfrm>
          <a:prstGeom prst="rect">
            <a:avLst/>
          </a:prstGeom>
          <a:solidFill>
            <a:srgbClr val="FFFFFF">
              <a:alpha val="74902"/>
            </a:srgbClr>
          </a:solidFill>
          <a:ln w="28575">
            <a:solidFill>
              <a:schemeClr val="accent1"/>
            </a:solidFill>
            <a:extLst>
              <a:ext uri="{C807C97D-BFC1-408E-A445-0C87EB9F89A2}">
                <ask:lineSketchStyleProps xmlns:ask="http://schemas.microsoft.com/office/drawing/2018/sketchyshapes" sd="3619630165">
                  <a:custGeom>
                    <a:avLst/>
                    <a:gdLst>
                      <a:gd name="connsiteX0" fmla="*/ 0 w 1317305"/>
                      <a:gd name="connsiteY0" fmla="*/ 0 h 307777"/>
                      <a:gd name="connsiteX1" fmla="*/ 1317305 w 1317305"/>
                      <a:gd name="connsiteY1" fmla="*/ 0 h 307777"/>
                      <a:gd name="connsiteX2" fmla="*/ 1317305 w 1317305"/>
                      <a:gd name="connsiteY2" fmla="*/ 307777 h 307777"/>
                      <a:gd name="connsiteX3" fmla="*/ 0 w 1317305"/>
                      <a:gd name="connsiteY3" fmla="*/ 307777 h 307777"/>
                      <a:gd name="connsiteX4" fmla="*/ 0 w 1317305"/>
                      <a:gd name="connsiteY4" fmla="*/ 0 h 30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7305" h="307777" fill="none" extrusionOk="0">
                        <a:moveTo>
                          <a:pt x="0" y="0"/>
                        </a:moveTo>
                        <a:cubicBezTo>
                          <a:pt x="284154" y="-118364"/>
                          <a:pt x="778799" y="74608"/>
                          <a:pt x="1317305" y="0"/>
                        </a:cubicBezTo>
                        <a:cubicBezTo>
                          <a:pt x="1334150" y="109050"/>
                          <a:pt x="1303256" y="274032"/>
                          <a:pt x="1317305" y="307777"/>
                        </a:cubicBezTo>
                        <a:cubicBezTo>
                          <a:pt x="1080582" y="370522"/>
                          <a:pt x="505806" y="286585"/>
                          <a:pt x="0" y="307777"/>
                        </a:cubicBezTo>
                        <a:cubicBezTo>
                          <a:pt x="-11411" y="185775"/>
                          <a:pt x="-16416" y="128809"/>
                          <a:pt x="0" y="0"/>
                        </a:cubicBezTo>
                        <a:close/>
                      </a:path>
                      <a:path w="1317305" h="307777" stroke="0" extrusionOk="0">
                        <a:moveTo>
                          <a:pt x="0" y="0"/>
                        </a:moveTo>
                        <a:cubicBezTo>
                          <a:pt x="482414" y="-29828"/>
                          <a:pt x="892658" y="-59017"/>
                          <a:pt x="1317305" y="0"/>
                        </a:cubicBezTo>
                        <a:cubicBezTo>
                          <a:pt x="1331481" y="109602"/>
                          <a:pt x="1323444" y="259235"/>
                          <a:pt x="1317305" y="307777"/>
                        </a:cubicBezTo>
                        <a:cubicBezTo>
                          <a:pt x="788078" y="290390"/>
                          <a:pt x="542236" y="411040"/>
                          <a:pt x="0" y="307777"/>
                        </a:cubicBezTo>
                        <a:cubicBezTo>
                          <a:pt x="5229" y="165106"/>
                          <a:pt x="-14098" y="108720"/>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wrap="square" rtlCol="0">
            <a:spAutoFit/>
          </a:bodyPr>
          <a:lstStyle/>
          <a:p>
            <a:r>
              <a:rPr lang="fi-FI" sz="1400" b="1" dirty="0">
                <a:solidFill>
                  <a:srgbClr val="333C8D"/>
                </a:solidFill>
                <a:latin typeface="+mj-lt"/>
                <a:cs typeface="Calibri" panose="020F0502020204030204" pitchFamily="34" charset="0"/>
              </a:rPr>
              <a:t>LSC</a:t>
            </a:r>
          </a:p>
          <a:p>
            <a:pPr marL="285750" indent="-285750">
              <a:buFont typeface="Arial" panose="020B0604020202020204" pitchFamily="34" charset="0"/>
              <a:buChar char="•"/>
            </a:pPr>
            <a:r>
              <a:rPr lang="en-US" sz="1400" dirty="0">
                <a:solidFill>
                  <a:srgbClr val="333C8D"/>
                </a:solidFill>
                <a:cs typeface="Calibri" panose="020F0502020204030204" pitchFamily="34" charset="0"/>
              </a:rPr>
              <a:t>Nuclear reactions</a:t>
            </a:r>
            <a:endParaRPr lang="fi-FI" sz="1400" dirty="0">
              <a:solidFill>
                <a:srgbClr val="333C8D"/>
              </a:solidFill>
              <a:cs typeface="Calibri" panose="020F0502020204030204" pitchFamily="34" charset="0"/>
            </a:endParaRPr>
          </a:p>
        </p:txBody>
      </p:sp>
      <p:sp>
        <p:nvSpPr>
          <p:cNvPr id="9" name="Tekstiruutu 23">
            <a:extLst>
              <a:ext uri="{FF2B5EF4-FFF2-40B4-BE49-F238E27FC236}">
                <a16:creationId xmlns:a16="http://schemas.microsoft.com/office/drawing/2014/main" id="{8FF45818-6DC5-4FA9-BF2D-70F4ACA1629D}"/>
              </a:ext>
            </a:extLst>
          </p:cNvPr>
          <p:cNvSpPr txBox="1"/>
          <p:nvPr/>
        </p:nvSpPr>
        <p:spPr>
          <a:xfrm>
            <a:off x="5451849" y="3362931"/>
            <a:ext cx="2271220" cy="954107"/>
          </a:xfrm>
          <a:prstGeom prst="rect">
            <a:avLst/>
          </a:prstGeom>
          <a:solidFill>
            <a:srgbClr val="FFFFFF">
              <a:alpha val="74902"/>
            </a:srgbClr>
          </a:solidFill>
          <a:ln w="28575">
            <a:solidFill>
              <a:schemeClr val="accent1"/>
            </a:solidFill>
            <a:extLst>
              <a:ext uri="{C807C97D-BFC1-408E-A445-0C87EB9F89A2}">
                <ask:lineSketchStyleProps xmlns:ask="http://schemas.microsoft.com/office/drawing/2018/sketchyshapes" sd="3619630165">
                  <a:custGeom>
                    <a:avLst/>
                    <a:gdLst>
                      <a:gd name="connsiteX0" fmla="*/ 0 w 1317305"/>
                      <a:gd name="connsiteY0" fmla="*/ 0 h 307777"/>
                      <a:gd name="connsiteX1" fmla="*/ 1317305 w 1317305"/>
                      <a:gd name="connsiteY1" fmla="*/ 0 h 307777"/>
                      <a:gd name="connsiteX2" fmla="*/ 1317305 w 1317305"/>
                      <a:gd name="connsiteY2" fmla="*/ 307777 h 307777"/>
                      <a:gd name="connsiteX3" fmla="*/ 0 w 1317305"/>
                      <a:gd name="connsiteY3" fmla="*/ 307777 h 307777"/>
                      <a:gd name="connsiteX4" fmla="*/ 0 w 1317305"/>
                      <a:gd name="connsiteY4" fmla="*/ 0 h 30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7305" h="307777" fill="none" extrusionOk="0">
                        <a:moveTo>
                          <a:pt x="0" y="0"/>
                        </a:moveTo>
                        <a:cubicBezTo>
                          <a:pt x="284154" y="-118364"/>
                          <a:pt x="778799" y="74608"/>
                          <a:pt x="1317305" y="0"/>
                        </a:cubicBezTo>
                        <a:cubicBezTo>
                          <a:pt x="1334150" y="109050"/>
                          <a:pt x="1303256" y="274032"/>
                          <a:pt x="1317305" y="307777"/>
                        </a:cubicBezTo>
                        <a:cubicBezTo>
                          <a:pt x="1080582" y="370522"/>
                          <a:pt x="505806" y="286585"/>
                          <a:pt x="0" y="307777"/>
                        </a:cubicBezTo>
                        <a:cubicBezTo>
                          <a:pt x="-11411" y="185775"/>
                          <a:pt x="-16416" y="128809"/>
                          <a:pt x="0" y="0"/>
                        </a:cubicBezTo>
                        <a:close/>
                      </a:path>
                      <a:path w="1317305" h="307777" stroke="0" extrusionOk="0">
                        <a:moveTo>
                          <a:pt x="0" y="0"/>
                        </a:moveTo>
                        <a:cubicBezTo>
                          <a:pt x="482414" y="-29828"/>
                          <a:pt x="892658" y="-59017"/>
                          <a:pt x="1317305" y="0"/>
                        </a:cubicBezTo>
                        <a:cubicBezTo>
                          <a:pt x="1331481" y="109602"/>
                          <a:pt x="1323444" y="259235"/>
                          <a:pt x="1317305" y="307777"/>
                        </a:cubicBezTo>
                        <a:cubicBezTo>
                          <a:pt x="788078" y="290390"/>
                          <a:pt x="542236" y="411040"/>
                          <a:pt x="0" y="307777"/>
                        </a:cubicBezTo>
                        <a:cubicBezTo>
                          <a:pt x="5229" y="165106"/>
                          <a:pt x="-14098" y="108720"/>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wrap="square" rtlCol="0">
            <a:spAutoFit/>
          </a:bodyPr>
          <a:lstStyle/>
          <a:p>
            <a:r>
              <a:rPr lang="fi-FI" sz="1400" b="1" dirty="0">
                <a:solidFill>
                  <a:srgbClr val="333C8D"/>
                </a:solidFill>
                <a:latin typeface="+mj-lt"/>
                <a:cs typeface="Calibri" panose="020F0502020204030204" pitchFamily="34" charset="0"/>
              </a:rPr>
              <a:t>RITU/MARA/   MARA-LEB</a:t>
            </a:r>
          </a:p>
          <a:p>
            <a:pPr marL="285750" indent="-285750">
              <a:buFont typeface="Arial" panose="020B0604020202020204" pitchFamily="34" charset="0"/>
              <a:buChar char="•"/>
            </a:pPr>
            <a:r>
              <a:rPr lang="fi-FI" sz="1400" dirty="0" err="1">
                <a:solidFill>
                  <a:srgbClr val="333C8D"/>
                </a:solidFill>
                <a:cs typeface="Calibri" panose="020F0502020204030204" pitchFamily="34" charset="0"/>
              </a:rPr>
              <a:t>Nuclear</a:t>
            </a:r>
            <a:r>
              <a:rPr lang="fi-FI" sz="1400" dirty="0">
                <a:solidFill>
                  <a:srgbClr val="333C8D"/>
                </a:solidFill>
                <a:cs typeface="Calibri" panose="020F0502020204030204" pitchFamily="34" charset="0"/>
              </a:rPr>
              <a:t> </a:t>
            </a:r>
            <a:r>
              <a:rPr lang="fi-FI" sz="1400" dirty="0" err="1">
                <a:solidFill>
                  <a:srgbClr val="333C8D"/>
                </a:solidFill>
                <a:cs typeface="Calibri" panose="020F0502020204030204" pitchFamily="34" charset="0"/>
              </a:rPr>
              <a:t>spectroscopy</a:t>
            </a:r>
            <a:endParaRPr lang="fi-FI" sz="1400" dirty="0">
              <a:solidFill>
                <a:srgbClr val="333C8D"/>
              </a:solidFill>
              <a:cs typeface="Calibri" panose="020F0502020204030204" pitchFamily="34" charset="0"/>
            </a:endParaRPr>
          </a:p>
          <a:p>
            <a:pPr marL="285750" indent="-285750">
              <a:buFont typeface="Arial" panose="020B0604020202020204" pitchFamily="34" charset="0"/>
              <a:buChar char="•"/>
            </a:pPr>
            <a:r>
              <a:rPr lang="fi-FI" sz="1400" dirty="0">
                <a:solidFill>
                  <a:srgbClr val="333C8D"/>
                </a:solidFill>
                <a:cs typeface="Calibri" panose="020F0502020204030204" pitchFamily="34" charset="0"/>
              </a:rPr>
              <a:t>(Optical </a:t>
            </a:r>
            <a:r>
              <a:rPr lang="fi-FI" sz="1400" dirty="0" err="1">
                <a:solidFill>
                  <a:srgbClr val="333C8D"/>
                </a:solidFill>
                <a:cs typeface="Calibri" panose="020F0502020204030204" pitchFamily="34" charset="0"/>
              </a:rPr>
              <a:t>spectroscopy</a:t>
            </a:r>
            <a:r>
              <a:rPr lang="fi-FI" sz="1400" dirty="0">
                <a:solidFill>
                  <a:srgbClr val="333C8D"/>
                </a:solidFill>
                <a:cs typeface="Calibri" panose="020F0502020204030204" pitchFamily="34" charset="0"/>
              </a:rPr>
              <a:t>)</a:t>
            </a:r>
          </a:p>
        </p:txBody>
      </p:sp>
      <p:sp>
        <p:nvSpPr>
          <p:cNvPr id="55" name="Oval 4">
            <a:extLst>
              <a:ext uri="{FF2B5EF4-FFF2-40B4-BE49-F238E27FC236}">
                <a16:creationId xmlns:a16="http://schemas.microsoft.com/office/drawing/2014/main" id="{AFCDD26A-96A5-4048-3F8E-725A4692549B}"/>
              </a:ext>
            </a:extLst>
          </p:cNvPr>
          <p:cNvSpPr>
            <a:spLocks noChangeArrowheads="1"/>
          </p:cNvSpPr>
          <p:nvPr/>
        </p:nvSpPr>
        <p:spPr bwMode="auto">
          <a:xfrm>
            <a:off x="7714427" y="2401437"/>
            <a:ext cx="1076277" cy="979966"/>
          </a:xfrm>
          <a:prstGeom prst="ellipse">
            <a:avLst/>
          </a:prstGeom>
          <a:noFill/>
          <a:ln w="38100" algn="ctr">
            <a:solidFill>
              <a:schemeClr val="tx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002958"/>
                  </a:outerShdw>
                </a:effectLst>
              </a14:hiddenEffects>
            </a:ext>
          </a:extLst>
        </p:spPr>
        <p:txBody>
          <a:bodyPr vert="horz" wrap="square" lIns="36576" tIns="36576" rIns="36576" bIns="36576" numCol="1" anchor="t" anchorCtr="0" compatLnSpc="1">
            <a:prstTxWarp prst="textNoShape">
              <a:avLst/>
            </a:prstTxWarp>
          </a:bodyPr>
          <a:lstStyle/>
          <a:p>
            <a:endParaRPr lang="fi-FI"/>
          </a:p>
        </p:txBody>
      </p:sp>
      <p:cxnSp>
        <p:nvCxnSpPr>
          <p:cNvPr id="56" name="AutoShape 5">
            <a:extLst>
              <a:ext uri="{FF2B5EF4-FFF2-40B4-BE49-F238E27FC236}">
                <a16:creationId xmlns:a16="http://schemas.microsoft.com/office/drawing/2014/main" id="{A45E3C66-E021-5C73-F6AF-B1BA1929593E}"/>
              </a:ext>
            </a:extLst>
          </p:cNvPr>
          <p:cNvCxnSpPr>
            <a:cxnSpLocks noChangeShapeType="1"/>
            <a:stCxn id="8" idx="1"/>
            <a:endCxn id="55" idx="6"/>
          </p:cNvCxnSpPr>
          <p:nvPr/>
        </p:nvCxnSpPr>
        <p:spPr bwMode="auto">
          <a:xfrm rot="10800000">
            <a:off x="8790704" y="2891420"/>
            <a:ext cx="1610664" cy="680338"/>
          </a:xfrm>
          <a:prstGeom prst="bentConnector3">
            <a:avLst>
              <a:gd name="adj1" fmla="val 50000"/>
            </a:avLst>
          </a:prstGeom>
          <a:noFill/>
          <a:ln w="28575" algn="ctr">
            <a:solidFill>
              <a:schemeClr val="tx2"/>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2958"/>
                  </a:outerShdw>
                </a:effectLst>
              </a14:hiddenEffects>
            </a:ext>
          </a:extLst>
        </p:spPr>
      </p:cxnSp>
      <p:sp>
        <p:nvSpPr>
          <p:cNvPr id="63" name="Oval 4">
            <a:extLst>
              <a:ext uri="{FF2B5EF4-FFF2-40B4-BE49-F238E27FC236}">
                <a16:creationId xmlns:a16="http://schemas.microsoft.com/office/drawing/2014/main" id="{A87821E2-2327-067E-4409-21F60DDCF453}"/>
              </a:ext>
            </a:extLst>
          </p:cNvPr>
          <p:cNvSpPr>
            <a:spLocks noChangeArrowheads="1"/>
          </p:cNvSpPr>
          <p:nvPr/>
        </p:nvSpPr>
        <p:spPr bwMode="auto">
          <a:xfrm>
            <a:off x="7563114" y="1225433"/>
            <a:ext cx="1180522" cy="1112384"/>
          </a:xfrm>
          <a:prstGeom prst="ellipse">
            <a:avLst/>
          </a:prstGeom>
          <a:noFill/>
          <a:ln w="38100" algn="ctr">
            <a:solidFill>
              <a:schemeClr val="tx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002958"/>
                  </a:outerShdw>
                </a:effectLst>
              </a14:hiddenEffects>
            </a:ext>
          </a:extLst>
        </p:spPr>
        <p:txBody>
          <a:bodyPr vert="horz" wrap="square" lIns="36576" tIns="36576" rIns="36576" bIns="36576" numCol="1" anchor="t" anchorCtr="0" compatLnSpc="1">
            <a:prstTxWarp prst="textNoShape">
              <a:avLst/>
            </a:prstTxWarp>
          </a:bodyPr>
          <a:lstStyle/>
          <a:p>
            <a:endParaRPr lang="fi-FI"/>
          </a:p>
        </p:txBody>
      </p:sp>
      <p:cxnSp>
        <p:nvCxnSpPr>
          <p:cNvPr id="64" name="AutoShape 5">
            <a:extLst>
              <a:ext uri="{FF2B5EF4-FFF2-40B4-BE49-F238E27FC236}">
                <a16:creationId xmlns:a16="http://schemas.microsoft.com/office/drawing/2014/main" id="{2E93C8BB-BB8A-8BC6-47FB-CEFE110123EC}"/>
              </a:ext>
            </a:extLst>
          </p:cNvPr>
          <p:cNvCxnSpPr>
            <a:cxnSpLocks noChangeShapeType="1"/>
            <a:stCxn id="7" idx="2"/>
            <a:endCxn id="63" idx="0"/>
          </p:cNvCxnSpPr>
          <p:nvPr/>
        </p:nvCxnSpPr>
        <p:spPr bwMode="auto">
          <a:xfrm rot="5400000">
            <a:off x="9178384" y="-12614"/>
            <a:ext cx="213038" cy="2263056"/>
          </a:xfrm>
          <a:prstGeom prst="bentConnector3">
            <a:avLst>
              <a:gd name="adj1" fmla="val 50000"/>
            </a:avLst>
          </a:prstGeom>
          <a:noFill/>
          <a:ln w="28575" algn="ctr">
            <a:solidFill>
              <a:schemeClr val="tx2"/>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2958"/>
                  </a:outerShdw>
                </a:effectLst>
              </a14:hiddenEffects>
            </a:ext>
          </a:extLst>
        </p:spPr>
      </p:cxnSp>
      <p:sp>
        <p:nvSpPr>
          <p:cNvPr id="76" name="Oval 4">
            <a:extLst>
              <a:ext uri="{FF2B5EF4-FFF2-40B4-BE49-F238E27FC236}">
                <a16:creationId xmlns:a16="http://schemas.microsoft.com/office/drawing/2014/main" id="{CF5FC5CD-B4B0-EC92-7766-DBEAA205989F}"/>
              </a:ext>
            </a:extLst>
          </p:cNvPr>
          <p:cNvSpPr>
            <a:spLocks noChangeArrowheads="1"/>
          </p:cNvSpPr>
          <p:nvPr/>
        </p:nvSpPr>
        <p:spPr bwMode="auto">
          <a:xfrm>
            <a:off x="6621735" y="1682103"/>
            <a:ext cx="825967" cy="778294"/>
          </a:xfrm>
          <a:prstGeom prst="ellipse">
            <a:avLst/>
          </a:prstGeom>
          <a:noFill/>
          <a:ln w="38100" algn="ctr">
            <a:solidFill>
              <a:schemeClr val="tx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002958"/>
                  </a:outerShdw>
                </a:effectLst>
              </a14:hiddenEffects>
            </a:ext>
          </a:extLst>
        </p:spPr>
        <p:txBody>
          <a:bodyPr vert="horz" wrap="square" lIns="36576" tIns="36576" rIns="36576" bIns="36576" numCol="1" anchor="t" anchorCtr="0" compatLnSpc="1">
            <a:prstTxWarp prst="textNoShape">
              <a:avLst/>
            </a:prstTxWarp>
          </a:bodyPr>
          <a:lstStyle/>
          <a:p>
            <a:endParaRPr lang="fi-FI" dirty="0"/>
          </a:p>
        </p:txBody>
      </p:sp>
      <p:cxnSp>
        <p:nvCxnSpPr>
          <p:cNvPr id="77" name="AutoShape 5">
            <a:extLst>
              <a:ext uri="{FF2B5EF4-FFF2-40B4-BE49-F238E27FC236}">
                <a16:creationId xmlns:a16="http://schemas.microsoft.com/office/drawing/2014/main" id="{CB2D28B1-05D3-448D-8A3A-0E6C917D9A64}"/>
              </a:ext>
            </a:extLst>
          </p:cNvPr>
          <p:cNvCxnSpPr>
            <a:cxnSpLocks noChangeShapeType="1"/>
            <a:stCxn id="18" idx="2"/>
            <a:endCxn id="76" idx="0"/>
          </p:cNvCxnSpPr>
          <p:nvPr/>
        </p:nvCxnSpPr>
        <p:spPr bwMode="auto">
          <a:xfrm rot="5400000">
            <a:off x="6645924" y="970304"/>
            <a:ext cx="1100595" cy="323003"/>
          </a:xfrm>
          <a:prstGeom prst="bentConnector3">
            <a:avLst>
              <a:gd name="adj1" fmla="val 50000"/>
            </a:avLst>
          </a:prstGeom>
          <a:noFill/>
          <a:ln w="28575" algn="ctr">
            <a:solidFill>
              <a:schemeClr val="tx2"/>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2958"/>
                  </a:outerShdw>
                </a:effectLst>
              </a14:hiddenEffects>
            </a:ext>
          </a:extLst>
        </p:spPr>
      </p:cxnSp>
      <p:sp>
        <p:nvSpPr>
          <p:cNvPr id="89" name="Oval 4">
            <a:extLst>
              <a:ext uri="{FF2B5EF4-FFF2-40B4-BE49-F238E27FC236}">
                <a16:creationId xmlns:a16="http://schemas.microsoft.com/office/drawing/2014/main" id="{28B9AD8D-AA1B-9EBD-982B-D60E110AC502}"/>
              </a:ext>
            </a:extLst>
          </p:cNvPr>
          <p:cNvSpPr>
            <a:spLocks noChangeArrowheads="1"/>
          </p:cNvSpPr>
          <p:nvPr/>
        </p:nvSpPr>
        <p:spPr bwMode="auto">
          <a:xfrm>
            <a:off x="4738993" y="5599985"/>
            <a:ext cx="888547" cy="837261"/>
          </a:xfrm>
          <a:prstGeom prst="ellipse">
            <a:avLst/>
          </a:prstGeom>
          <a:noFill/>
          <a:ln w="38100" algn="ctr">
            <a:solidFill>
              <a:schemeClr val="tx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002958"/>
                  </a:outerShdw>
                </a:effectLst>
              </a14:hiddenEffects>
            </a:ext>
          </a:extLst>
        </p:spPr>
        <p:txBody>
          <a:bodyPr vert="horz" wrap="square" lIns="36576" tIns="36576" rIns="36576" bIns="36576" numCol="1" anchor="t" anchorCtr="0" compatLnSpc="1">
            <a:prstTxWarp prst="textNoShape">
              <a:avLst/>
            </a:prstTxWarp>
          </a:bodyPr>
          <a:lstStyle/>
          <a:p>
            <a:endParaRPr lang="fi-FI"/>
          </a:p>
        </p:txBody>
      </p:sp>
      <p:cxnSp>
        <p:nvCxnSpPr>
          <p:cNvPr id="90" name="AutoShape 5">
            <a:extLst>
              <a:ext uri="{FF2B5EF4-FFF2-40B4-BE49-F238E27FC236}">
                <a16:creationId xmlns:a16="http://schemas.microsoft.com/office/drawing/2014/main" id="{36FAF588-4F15-2A98-3FD4-79E6F10D858D}"/>
              </a:ext>
            </a:extLst>
          </p:cNvPr>
          <p:cNvCxnSpPr>
            <a:cxnSpLocks noChangeShapeType="1"/>
            <a:stCxn id="3" idx="1"/>
            <a:endCxn id="89" idx="6"/>
          </p:cNvCxnSpPr>
          <p:nvPr/>
        </p:nvCxnSpPr>
        <p:spPr bwMode="auto">
          <a:xfrm rot="10800000" flipV="1">
            <a:off x="5627541" y="4984446"/>
            <a:ext cx="4829139" cy="1034169"/>
          </a:xfrm>
          <a:prstGeom prst="bentConnector3">
            <a:avLst>
              <a:gd name="adj1" fmla="val 50000"/>
            </a:avLst>
          </a:prstGeom>
          <a:noFill/>
          <a:ln w="28575" algn="ctr">
            <a:solidFill>
              <a:schemeClr val="tx2"/>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2958"/>
                  </a:outerShdw>
                </a:effectLst>
              </a14:hiddenEffects>
            </a:ext>
          </a:extLst>
        </p:spPr>
      </p:cxnSp>
      <p:sp>
        <p:nvSpPr>
          <p:cNvPr id="98" name="Oval 4">
            <a:extLst>
              <a:ext uri="{FF2B5EF4-FFF2-40B4-BE49-F238E27FC236}">
                <a16:creationId xmlns:a16="http://schemas.microsoft.com/office/drawing/2014/main" id="{DD1F3D0C-4E29-258C-22ED-744C34809DDC}"/>
              </a:ext>
            </a:extLst>
          </p:cNvPr>
          <p:cNvSpPr>
            <a:spLocks noChangeArrowheads="1"/>
          </p:cNvSpPr>
          <p:nvPr/>
        </p:nvSpPr>
        <p:spPr bwMode="auto">
          <a:xfrm>
            <a:off x="2941867" y="2883946"/>
            <a:ext cx="549455" cy="517741"/>
          </a:xfrm>
          <a:prstGeom prst="ellipse">
            <a:avLst/>
          </a:prstGeom>
          <a:noFill/>
          <a:ln w="38100" algn="ctr">
            <a:solidFill>
              <a:schemeClr val="tx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002958"/>
                  </a:outerShdw>
                </a:effectLst>
              </a14:hiddenEffects>
            </a:ext>
          </a:extLst>
        </p:spPr>
        <p:txBody>
          <a:bodyPr vert="horz" wrap="square" lIns="36576" tIns="36576" rIns="36576" bIns="36576" numCol="1" anchor="t" anchorCtr="0" compatLnSpc="1">
            <a:prstTxWarp prst="textNoShape">
              <a:avLst/>
            </a:prstTxWarp>
          </a:bodyPr>
          <a:lstStyle/>
          <a:p>
            <a:endParaRPr lang="fi-FI"/>
          </a:p>
        </p:txBody>
      </p:sp>
      <p:cxnSp>
        <p:nvCxnSpPr>
          <p:cNvPr id="99" name="AutoShape 5">
            <a:extLst>
              <a:ext uri="{FF2B5EF4-FFF2-40B4-BE49-F238E27FC236}">
                <a16:creationId xmlns:a16="http://schemas.microsoft.com/office/drawing/2014/main" id="{00BA08DA-93A4-18E4-A708-1108FCCEC8EB}"/>
              </a:ext>
            </a:extLst>
          </p:cNvPr>
          <p:cNvCxnSpPr>
            <a:cxnSpLocks noChangeShapeType="1"/>
            <a:stCxn id="16" idx="2"/>
            <a:endCxn id="98" idx="0"/>
          </p:cNvCxnSpPr>
          <p:nvPr/>
        </p:nvCxnSpPr>
        <p:spPr bwMode="auto">
          <a:xfrm rot="5400000">
            <a:off x="2912233" y="672588"/>
            <a:ext cx="2515721" cy="1906995"/>
          </a:xfrm>
          <a:prstGeom prst="bentConnector3">
            <a:avLst>
              <a:gd name="adj1" fmla="val 50000"/>
            </a:avLst>
          </a:prstGeom>
          <a:noFill/>
          <a:ln w="28575" algn="ctr">
            <a:solidFill>
              <a:schemeClr val="tx2"/>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2958"/>
                  </a:outerShdw>
                </a:effectLst>
              </a14:hiddenEffects>
            </a:ext>
          </a:extLst>
        </p:spPr>
      </p:cxnSp>
      <p:sp>
        <p:nvSpPr>
          <p:cNvPr id="26" name="Tekstiruutu 23">
            <a:extLst>
              <a:ext uri="{FF2B5EF4-FFF2-40B4-BE49-F238E27FC236}">
                <a16:creationId xmlns:a16="http://schemas.microsoft.com/office/drawing/2014/main" id="{BD644A3C-C5DB-CE56-0AE5-BC4606A1B579}"/>
              </a:ext>
            </a:extLst>
          </p:cNvPr>
          <p:cNvSpPr txBox="1"/>
          <p:nvPr/>
        </p:nvSpPr>
        <p:spPr>
          <a:xfrm>
            <a:off x="3310052" y="1442940"/>
            <a:ext cx="2290069" cy="954107"/>
          </a:xfrm>
          <a:prstGeom prst="rect">
            <a:avLst/>
          </a:prstGeom>
          <a:solidFill>
            <a:srgbClr val="FFFFFF">
              <a:alpha val="74902"/>
            </a:srgbClr>
          </a:solidFill>
          <a:ln w="28575">
            <a:solidFill>
              <a:schemeClr val="accent1"/>
            </a:solidFill>
            <a:extLst>
              <a:ext uri="{C807C97D-BFC1-408E-A445-0C87EB9F89A2}">
                <ask:lineSketchStyleProps xmlns:ask="http://schemas.microsoft.com/office/drawing/2018/sketchyshapes" sd="3619630165">
                  <a:custGeom>
                    <a:avLst/>
                    <a:gdLst>
                      <a:gd name="connsiteX0" fmla="*/ 0 w 1317305"/>
                      <a:gd name="connsiteY0" fmla="*/ 0 h 307777"/>
                      <a:gd name="connsiteX1" fmla="*/ 1317305 w 1317305"/>
                      <a:gd name="connsiteY1" fmla="*/ 0 h 307777"/>
                      <a:gd name="connsiteX2" fmla="*/ 1317305 w 1317305"/>
                      <a:gd name="connsiteY2" fmla="*/ 307777 h 307777"/>
                      <a:gd name="connsiteX3" fmla="*/ 0 w 1317305"/>
                      <a:gd name="connsiteY3" fmla="*/ 307777 h 307777"/>
                      <a:gd name="connsiteX4" fmla="*/ 0 w 1317305"/>
                      <a:gd name="connsiteY4" fmla="*/ 0 h 30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7305" h="307777" fill="none" extrusionOk="0">
                        <a:moveTo>
                          <a:pt x="0" y="0"/>
                        </a:moveTo>
                        <a:cubicBezTo>
                          <a:pt x="284154" y="-118364"/>
                          <a:pt x="778799" y="74608"/>
                          <a:pt x="1317305" y="0"/>
                        </a:cubicBezTo>
                        <a:cubicBezTo>
                          <a:pt x="1334150" y="109050"/>
                          <a:pt x="1303256" y="274032"/>
                          <a:pt x="1317305" y="307777"/>
                        </a:cubicBezTo>
                        <a:cubicBezTo>
                          <a:pt x="1080582" y="370522"/>
                          <a:pt x="505806" y="286585"/>
                          <a:pt x="0" y="307777"/>
                        </a:cubicBezTo>
                        <a:cubicBezTo>
                          <a:pt x="-11411" y="185775"/>
                          <a:pt x="-16416" y="128809"/>
                          <a:pt x="0" y="0"/>
                        </a:cubicBezTo>
                        <a:close/>
                      </a:path>
                      <a:path w="1317305" h="307777" stroke="0" extrusionOk="0">
                        <a:moveTo>
                          <a:pt x="0" y="0"/>
                        </a:moveTo>
                        <a:cubicBezTo>
                          <a:pt x="482414" y="-29828"/>
                          <a:pt x="892658" y="-59017"/>
                          <a:pt x="1317305" y="0"/>
                        </a:cubicBezTo>
                        <a:cubicBezTo>
                          <a:pt x="1331481" y="109602"/>
                          <a:pt x="1323444" y="259235"/>
                          <a:pt x="1317305" y="307777"/>
                        </a:cubicBezTo>
                        <a:cubicBezTo>
                          <a:pt x="788078" y="290390"/>
                          <a:pt x="542236" y="411040"/>
                          <a:pt x="0" y="307777"/>
                        </a:cubicBezTo>
                        <a:cubicBezTo>
                          <a:pt x="5229" y="165106"/>
                          <a:pt x="-14098" y="108720"/>
                          <a:pt x="0" y="0"/>
                        </a:cubicBezTo>
                        <a:close/>
                      </a:path>
                    </a:pathLst>
                  </a:custGeom>
                  <ask:type>
                    <ask:lineSketchNone/>
                  </ask:type>
                </ask:lineSketchStyleProps>
              </a:ext>
            </a:extLst>
          </a:ln>
        </p:spPr>
        <p:style>
          <a:lnRef idx="0">
            <a:scrgbClr r="0" g="0" b="0"/>
          </a:lnRef>
          <a:fillRef idx="0">
            <a:scrgbClr r="0" g="0" b="0"/>
          </a:fillRef>
          <a:effectRef idx="0">
            <a:scrgbClr r="0" g="0" b="0"/>
          </a:effectRef>
          <a:fontRef idx="minor">
            <a:schemeClr val="lt1"/>
          </a:fontRef>
        </p:style>
        <p:txBody>
          <a:bodyPr wrap="square" rtlCol="0">
            <a:spAutoFit/>
          </a:bodyPr>
          <a:lstStyle/>
          <a:p>
            <a:r>
              <a:rPr lang="fi-FI" sz="1400" b="1" dirty="0">
                <a:solidFill>
                  <a:srgbClr val="333C8D"/>
                </a:solidFill>
                <a:latin typeface="+mj-lt"/>
                <a:cs typeface="Calibri" panose="020F0502020204030204" pitchFamily="34" charset="0"/>
              </a:rPr>
              <a:t>IGISOL</a:t>
            </a:r>
          </a:p>
          <a:p>
            <a:pPr marL="285750" indent="-285750">
              <a:buFont typeface="Arial" panose="020B0604020202020204" pitchFamily="34" charset="0"/>
              <a:buChar char="•"/>
            </a:pPr>
            <a:r>
              <a:rPr lang="fi-FI" sz="1400" dirty="0">
                <a:solidFill>
                  <a:srgbClr val="333C8D"/>
                </a:solidFill>
                <a:cs typeface="Calibri" panose="020F0502020204030204" pitchFamily="34" charset="0"/>
              </a:rPr>
              <a:t>Optical </a:t>
            </a:r>
            <a:r>
              <a:rPr lang="fi-FI" sz="1400" dirty="0" err="1">
                <a:solidFill>
                  <a:srgbClr val="333C8D"/>
                </a:solidFill>
                <a:cs typeface="Calibri" panose="020F0502020204030204" pitchFamily="34" charset="0"/>
              </a:rPr>
              <a:t>spectroscopy</a:t>
            </a:r>
            <a:endParaRPr lang="fi-FI" sz="1400" dirty="0">
              <a:solidFill>
                <a:srgbClr val="333C8D"/>
              </a:solidFill>
              <a:cs typeface="Calibri" panose="020F0502020204030204" pitchFamily="34" charset="0"/>
            </a:endParaRPr>
          </a:p>
          <a:p>
            <a:pPr marL="285750" indent="-285750">
              <a:buFont typeface="Arial" panose="020B0604020202020204" pitchFamily="34" charset="0"/>
              <a:buChar char="•"/>
            </a:pPr>
            <a:r>
              <a:rPr lang="fi-FI" sz="1400" dirty="0" err="1">
                <a:solidFill>
                  <a:srgbClr val="333C8D"/>
                </a:solidFill>
                <a:cs typeface="Calibri" panose="020F0502020204030204" pitchFamily="34" charset="0"/>
              </a:rPr>
              <a:t>Atomic</a:t>
            </a:r>
            <a:r>
              <a:rPr lang="fi-FI" sz="1400" dirty="0">
                <a:solidFill>
                  <a:srgbClr val="333C8D"/>
                </a:solidFill>
                <a:cs typeface="Calibri" panose="020F0502020204030204" pitchFamily="34" charset="0"/>
              </a:rPr>
              <a:t> </a:t>
            </a:r>
            <a:r>
              <a:rPr lang="fi-FI" sz="1400" dirty="0" err="1">
                <a:solidFill>
                  <a:srgbClr val="333C8D"/>
                </a:solidFill>
                <a:cs typeface="Calibri" panose="020F0502020204030204" pitchFamily="34" charset="0"/>
              </a:rPr>
              <a:t>masses</a:t>
            </a:r>
            <a:endParaRPr lang="fi-FI" sz="1400" dirty="0">
              <a:solidFill>
                <a:srgbClr val="333C8D"/>
              </a:solidFill>
              <a:cs typeface="Calibri" panose="020F0502020204030204" pitchFamily="34" charset="0"/>
            </a:endParaRPr>
          </a:p>
          <a:p>
            <a:pPr marL="285750" indent="-285750">
              <a:buFont typeface="Arial" panose="020B0604020202020204" pitchFamily="34" charset="0"/>
              <a:buChar char="•"/>
            </a:pPr>
            <a:r>
              <a:rPr lang="fi-FI" sz="1400" dirty="0" err="1">
                <a:solidFill>
                  <a:srgbClr val="333C8D"/>
                </a:solidFill>
                <a:cs typeface="Calibri" panose="020F0502020204030204" pitchFamily="34" charset="0"/>
              </a:rPr>
              <a:t>Decay</a:t>
            </a:r>
            <a:r>
              <a:rPr lang="fi-FI" sz="1400" dirty="0">
                <a:solidFill>
                  <a:srgbClr val="333C8D"/>
                </a:solidFill>
                <a:cs typeface="Calibri" panose="020F0502020204030204" pitchFamily="34" charset="0"/>
              </a:rPr>
              <a:t> </a:t>
            </a:r>
            <a:r>
              <a:rPr lang="fi-FI" sz="1400" dirty="0" err="1">
                <a:solidFill>
                  <a:srgbClr val="333C8D"/>
                </a:solidFill>
                <a:cs typeface="Calibri" panose="020F0502020204030204" pitchFamily="34" charset="0"/>
              </a:rPr>
              <a:t>spectroscopy</a:t>
            </a:r>
            <a:endParaRPr lang="fi-FI" sz="1400" dirty="0">
              <a:solidFill>
                <a:srgbClr val="333C8D"/>
              </a:solidFill>
              <a:cs typeface="Calibri" panose="020F0502020204030204" pitchFamily="34" charset="0"/>
            </a:endParaRPr>
          </a:p>
        </p:txBody>
      </p:sp>
    </p:spTree>
    <p:extLst>
      <p:ext uri="{BB962C8B-B14F-4D97-AF65-F5344CB8AC3E}">
        <p14:creationId xmlns:p14="http://schemas.microsoft.com/office/powerpoint/2010/main" val="363578790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P spid="14" grpId="0" animBg="1"/>
      <p:bldP spid="18" grpId="0" animBg="1"/>
      <p:bldP spid="3" grpId="0" animBg="1"/>
      <p:bldP spid="16" grpId="0" animBg="1"/>
      <p:bldP spid="24" grpId="0" animBg="1"/>
      <p:bldP spid="9" grpId="0" animBg="1"/>
      <p:bldP spid="55" grpId="0" animBg="1"/>
      <p:bldP spid="63" grpId="0" animBg="1"/>
      <p:bldP spid="76" grpId="0" animBg="1"/>
      <p:bldP spid="89" grpId="0" animBg="1"/>
      <p:bldP spid="98"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oy&#10;&#10;Description automatically generated">
            <a:extLst>
              <a:ext uri="{FF2B5EF4-FFF2-40B4-BE49-F238E27FC236}">
                <a16:creationId xmlns:a16="http://schemas.microsoft.com/office/drawing/2014/main" id="{3BA154A3-423D-4BB7-0530-8535F683CB00}"/>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3382"/>
          <a:stretch/>
        </p:blipFill>
        <p:spPr>
          <a:xfrm>
            <a:off x="0" y="332210"/>
            <a:ext cx="12160622" cy="5976664"/>
          </a:xfrm>
          <a:prstGeom prst="rect">
            <a:avLst/>
          </a:prstGeom>
        </p:spPr>
      </p:pic>
      <p:grpSp>
        <p:nvGrpSpPr>
          <p:cNvPr id="10" name="Group 9">
            <a:extLst>
              <a:ext uri="{FF2B5EF4-FFF2-40B4-BE49-F238E27FC236}">
                <a16:creationId xmlns:a16="http://schemas.microsoft.com/office/drawing/2014/main" id="{8D55E8C3-45D8-54DB-B731-86248A1E645F}"/>
              </a:ext>
            </a:extLst>
          </p:cNvPr>
          <p:cNvGrpSpPr/>
          <p:nvPr/>
        </p:nvGrpSpPr>
        <p:grpSpPr>
          <a:xfrm>
            <a:off x="47328" y="5044762"/>
            <a:ext cx="1664256" cy="1768614"/>
            <a:chOff x="19050" y="4293096"/>
            <a:chExt cx="1664256" cy="1768614"/>
          </a:xfrm>
        </p:grpSpPr>
        <p:sp>
          <p:nvSpPr>
            <p:cNvPr id="9" name="Text Box 2">
              <a:extLst>
                <a:ext uri="{FF2B5EF4-FFF2-40B4-BE49-F238E27FC236}">
                  <a16:creationId xmlns:a16="http://schemas.microsoft.com/office/drawing/2014/main" id="{09F09DAF-E79D-D909-EEA2-17902B6440CD}"/>
                </a:ext>
              </a:extLst>
            </p:cNvPr>
            <p:cNvSpPr txBox="1">
              <a:spLocks noChangeArrowheads="1"/>
            </p:cNvSpPr>
            <p:nvPr/>
          </p:nvSpPr>
          <p:spPr bwMode="auto">
            <a:xfrm>
              <a:off x="19050" y="4293096"/>
              <a:ext cx="1664256" cy="1768614"/>
            </a:xfrm>
            <a:prstGeom prst="rect">
              <a:avLst/>
            </a:prstGeom>
            <a:solidFill>
              <a:srgbClr val="FFFFFF">
                <a:alpha val="67000"/>
              </a:srgbClr>
            </a:solidFill>
            <a:ln w="25400" algn="ctr">
              <a:solidFill>
                <a:srgbClr val="FF6600"/>
              </a:solidFill>
              <a:miter lim="800000"/>
              <a:headEnd/>
              <a:tailEnd/>
            </a:ln>
            <a:effectLst/>
            <a:extLst>
              <a:ext uri="{AF507438-7753-43E0-B8FC-AC1667EBCBE1}">
                <a14:hiddenEffects xmlns:a14="http://schemas.microsoft.com/office/drawing/2010/main">
                  <a:effectLst>
                    <a:outerShdw dist="35921" dir="2700000" algn="ctr" rotWithShape="0">
                      <a:srgbClr val="002958"/>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i-FI" sz="2400" b="1" i="0" u="none" strike="noStrike" cap="none" normalizeH="0" baseline="0" dirty="0">
                  <a:ln>
                    <a:noFill/>
                  </a:ln>
                  <a:solidFill>
                    <a:srgbClr val="002958"/>
                  </a:solidFill>
                  <a:effectLst/>
                  <a:latin typeface="Aleo" panose="020F0802020204030203" pitchFamily="34" charset="0"/>
                </a:rPr>
                <a:t>IGISOL</a:t>
              </a: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050" b="1" i="0" u="none" strike="noStrike" cap="none" normalizeH="0" baseline="0" dirty="0" err="1">
                  <a:ln>
                    <a:noFill/>
                  </a:ln>
                  <a:solidFill>
                    <a:srgbClr val="FF6600"/>
                  </a:solidFill>
                  <a:effectLst/>
                  <a:latin typeface="Lato" panose="020F0502020204030203" pitchFamily="34" charset="0"/>
                </a:rPr>
                <a:t>Fast</a:t>
              </a:r>
              <a:r>
                <a:rPr kumimoji="0" lang="fi-FI" altLang="fi-FI" sz="1050" b="1" i="0" u="none" strike="noStrike" cap="none" normalizeH="0" baseline="0" dirty="0">
                  <a:ln>
                    <a:noFill/>
                  </a:ln>
                  <a:solidFill>
                    <a:srgbClr val="FF6600"/>
                  </a:solidFill>
                  <a:effectLst/>
                  <a:latin typeface="Lato" panose="020F0502020204030203" pitchFamily="34" charset="0"/>
                </a:rPr>
                <a:t> and </a:t>
              </a:r>
              <a:r>
                <a:rPr kumimoji="0" lang="fi-FI" altLang="fi-FI" sz="1050" b="1" i="0" u="none" strike="noStrike" cap="none" normalizeH="0" baseline="0" dirty="0" err="1">
                  <a:ln>
                    <a:noFill/>
                  </a:ln>
                  <a:solidFill>
                    <a:srgbClr val="FF6600"/>
                  </a:solidFill>
                  <a:effectLst/>
                  <a:latin typeface="Lato" panose="020F0502020204030203" pitchFamily="34" charset="0"/>
                </a:rPr>
                <a:t>chemically</a:t>
              </a:r>
              <a:r>
                <a:rPr kumimoji="0" lang="fi-FI" altLang="fi-FI" sz="1050" b="1" i="0" u="none" strike="noStrike" cap="none" normalizeH="0" baseline="0" dirty="0">
                  <a:ln>
                    <a:noFill/>
                  </a:ln>
                  <a:solidFill>
                    <a:srgbClr val="FF6600"/>
                  </a:solidFill>
                  <a:effectLst/>
                  <a:latin typeface="Lato" panose="020F0502020204030203" pitchFamily="34" charset="0"/>
                </a:rPr>
                <a:t> non-</a:t>
              </a:r>
              <a:r>
                <a:rPr kumimoji="0" lang="fi-FI" altLang="fi-FI" sz="1050" b="1" i="0" u="none" strike="noStrike" cap="none" normalizeH="0" baseline="0" dirty="0" err="1">
                  <a:ln>
                    <a:noFill/>
                  </a:ln>
                  <a:solidFill>
                    <a:srgbClr val="FF6600"/>
                  </a:solidFill>
                  <a:effectLst/>
                  <a:latin typeface="Lato" panose="020F0502020204030203" pitchFamily="34" charset="0"/>
                </a:rPr>
                <a:t>selective</a:t>
              </a:r>
              <a:r>
                <a:rPr kumimoji="0" lang="fi-FI" altLang="fi-FI" sz="1050" b="1" i="0" u="none" strike="noStrike" cap="none" normalizeH="0" baseline="0" dirty="0">
                  <a:ln>
                    <a:noFill/>
                  </a:ln>
                  <a:solidFill>
                    <a:srgbClr val="FF6600"/>
                  </a:solidFill>
                  <a:effectLst/>
                  <a:latin typeface="Lato" panose="020F0502020204030203" pitchFamily="34" charset="0"/>
                </a:rPr>
                <a:t> </a:t>
              </a:r>
              <a:r>
                <a:rPr kumimoji="0" lang="fi-FI" altLang="fi-FI" sz="1050" b="1" i="0" u="none" strike="noStrike" cap="none" normalizeH="0" baseline="0" dirty="0" err="1">
                  <a:ln>
                    <a:noFill/>
                  </a:ln>
                  <a:solidFill>
                    <a:srgbClr val="FF6600"/>
                  </a:solidFill>
                  <a:effectLst/>
                  <a:latin typeface="Lato" panose="020F0502020204030203" pitchFamily="34" charset="0"/>
                </a:rPr>
                <a:t>way</a:t>
              </a:r>
              <a:r>
                <a:rPr kumimoji="0" lang="fi-FI" altLang="fi-FI" sz="1050" b="1" i="0" u="none" strike="noStrike" cap="none" normalizeH="0" baseline="0" dirty="0">
                  <a:ln>
                    <a:noFill/>
                  </a:ln>
                  <a:solidFill>
                    <a:srgbClr val="FF6600"/>
                  </a:solidFill>
                  <a:effectLst/>
                  <a:latin typeface="Lato" panose="020F0502020204030203" pitchFamily="34" charset="0"/>
                </a:rPr>
                <a:t> to </a:t>
              </a:r>
              <a:r>
                <a:rPr kumimoji="0" lang="fi-FI" altLang="fi-FI" sz="1050" b="1" i="0" u="none" strike="noStrike" cap="none" normalizeH="0" baseline="0" dirty="0" err="1">
                  <a:ln>
                    <a:noFill/>
                  </a:ln>
                  <a:solidFill>
                    <a:srgbClr val="FF6600"/>
                  </a:solidFill>
                  <a:effectLst/>
                  <a:latin typeface="Lato" panose="020F0502020204030203" pitchFamily="34" charset="0"/>
                </a:rPr>
                <a:t>produce</a:t>
              </a:r>
              <a:r>
                <a:rPr kumimoji="0" lang="fi-FI" altLang="fi-FI" sz="1050" b="1" i="0" u="none" strike="noStrike" cap="none" normalizeH="0" baseline="0" dirty="0">
                  <a:ln>
                    <a:noFill/>
                  </a:ln>
                  <a:solidFill>
                    <a:srgbClr val="FF6600"/>
                  </a:solidFill>
                  <a:effectLst/>
                  <a:latin typeface="Lato" panose="020F0502020204030203" pitchFamily="34" charset="0"/>
                </a:rPr>
                <a:t> </a:t>
              </a:r>
              <a:r>
                <a:rPr kumimoji="0" lang="fi-FI" altLang="fi-FI" sz="1050" b="1" i="0" u="none" strike="noStrike" cap="none" normalizeH="0" baseline="0" dirty="0" err="1">
                  <a:ln>
                    <a:noFill/>
                  </a:ln>
                  <a:solidFill>
                    <a:srgbClr val="FF6600"/>
                  </a:solidFill>
                  <a:effectLst/>
                  <a:latin typeface="Lato" panose="020F0502020204030203" pitchFamily="34" charset="0"/>
                </a:rPr>
                <a:t>radioactive</a:t>
              </a:r>
              <a:r>
                <a:rPr kumimoji="0" lang="fi-FI" altLang="fi-FI" sz="1050" b="1" i="0" u="none" strike="noStrike" cap="none" normalizeH="0" baseline="0" dirty="0">
                  <a:ln>
                    <a:noFill/>
                  </a:ln>
                  <a:solidFill>
                    <a:srgbClr val="FF6600"/>
                  </a:solidFill>
                  <a:effectLst/>
                  <a:latin typeface="Lato" panose="020F0502020204030203" pitchFamily="34" charset="0"/>
                </a:rPr>
                <a:t> </a:t>
              </a:r>
              <a:r>
                <a:rPr kumimoji="0" lang="fi-FI" altLang="fi-FI" sz="1050" b="1" i="0" u="none" strike="noStrike" cap="none" normalizeH="0" baseline="0" dirty="0" err="1">
                  <a:ln>
                    <a:noFill/>
                  </a:ln>
                  <a:solidFill>
                    <a:srgbClr val="FF6600"/>
                  </a:solidFill>
                  <a:effectLst/>
                  <a:latin typeface="Lato" panose="020F0502020204030203" pitchFamily="34" charset="0"/>
                </a:rPr>
                <a:t>nuclei</a:t>
              </a:r>
              <a:r>
                <a:rPr kumimoji="0" lang="fi-FI" altLang="fi-FI" sz="1050" b="1" i="0" u="none" strike="noStrike" cap="none" normalizeH="0" baseline="0" dirty="0">
                  <a:ln>
                    <a:noFill/>
                  </a:ln>
                  <a:solidFill>
                    <a:srgbClr val="FF6600"/>
                  </a:solidFill>
                  <a:effectLst/>
                  <a:latin typeface="Lato" panose="020F0502020204030203" pitchFamily="34" charset="0"/>
                </a:rPr>
                <a:t>.</a:t>
              </a:r>
              <a:endParaRPr kumimoji="0" lang="fi-FI" altLang="fi-FI" sz="600" b="0" i="0" u="none" strike="noStrike" cap="none" normalizeH="0" baseline="0" dirty="0">
                <a:ln>
                  <a:noFill/>
                </a:ln>
                <a:solidFill>
                  <a:schemeClr val="tx1"/>
                </a:solidFill>
                <a:effectLst/>
                <a:latin typeface="Arial" panose="020B0604020202020204" pitchFamily="34" charset="0"/>
              </a:endParaRPr>
            </a:p>
          </p:txBody>
        </p:sp>
        <p:pic>
          <p:nvPicPr>
            <p:cNvPr id="1027" name="Picture 3">
              <a:extLst>
                <a:ext uri="{FF2B5EF4-FFF2-40B4-BE49-F238E27FC236}">
                  <a16:creationId xmlns:a16="http://schemas.microsoft.com/office/drawing/2014/main" id="{D408101C-C037-F185-3576-747B455E03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22" y="5240139"/>
              <a:ext cx="1656184" cy="821571"/>
            </a:xfrm>
            <a:prstGeom prst="rect">
              <a:avLst/>
            </a:prstGeom>
            <a:noFill/>
            <a:ln>
              <a:noFill/>
            </a:ln>
            <a:effectLst/>
            <a:extLst>
              <a:ext uri="{909E8E84-426E-40DD-AFC4-6F175D3DCCD1}">
                <a14:hiddenFill xmlns:a14="http://schemas.microsoft.com/office/drawing/2010/main">
                  <a:solidFill>
                    <a:srgbClr val="DC4F26"/>
                  </a:solidFill>
                </a14:hiddenFill>
              </a:ext>
              <a:ext uri="{91240B29-F687-4F45-9708-019B960494DF}">
                <a14:hiddenLine xmlns:a14="http://schemas.microsoft.com/office/drawing/2010/main" w="25400" algn="ctr">
                  <a:solidFill>
                    <a:srgbClr val="002958"/>
                  </a:solidFill>
                  <a:miter lim="800000"/>
                  <a:headEnd/>
                  <a:tailEnd/>
                </a14:hiddenLine>
              </a:ext>
              <a:ext uri="{AF507438-7753-43E0-B8FC-AC1667EBCBE1}">
                <a14:hiddenEffects xmlns:a14="http://schemas.microsoft.com/office/drawing/2010/main">
                  <a:effectLst>
                    <a:outerShdw dist="35921" dir="2700000" algn="ctr" rotWithShape="0">
                      <a:srgbClr val="002958"/>
                    </a:outerShdw>
                  </a:effectLst>
                </a14:hiddenEffects>
              </a:ext>
            </a:extLst>
          </p:spPr>
        </p:pic>
      </p:grpSp>
      <p:sp>
        <p:nvSpPr>
          <p:cNvPr id="11" name="Oval 4">
            <a:extLst>
              <a:ext uri="{FF2B5EF4-FFF2-40B4-BE49-F238E27FC236}">
                <a16:creationId xmlns:a16="http://schemas.microsoft.com/office/drawing/2014/main" id="{8EE77788-7C02-3FA5-01DD-D4275F6D209F}"/>
              </a:ext>
            </a:extLst>
          </p:cNvPr>
          <p:cNvSpPr>
            <a:spLocks noChangeArrowheads="1"/>
          </p:cNvSpPr>
          <p:nvPr/>
        </p:nvSpPr>
        <p:spPr bwMode="auto">
          <a:xfrm>
            <a:off x="983432" y="3572569"/>
            <a:ext cx="549455" cy="517741"/>
          </a:xfrm>
          <a:prstGeom prst="ellipse">
            <a:avLst/>
          </a:prstGeom>
          <a:noFill/>
          <a:ln w="38100" algn="ctr">
            <a:solidFill>
              <a:srgbClr val="FF6600"/>
            </a:solidFill>
            <a:round/>
            <a:headEnd/>
            <a:tailEnd/>
          </a:ln>
          <a:effectLst>
            <a:outerShdw blurRad="50800" algn="ctr" rotWithShape="0">
              <a:prstClr val="black"/>
            </a:outerShdw>
          </a:effectLst>
          <a:extLst>
            <a:ext uri="{909E8E84-426E-40DD-AFC4-6F175D3DCCD1}">
              <a14:hiddenFill xmlns:a14="http://schemas.microsoft.com/office/drawing/2010/main">
                <a:solidFill>
                  <a:srgbClr val="FFFFFF"/>
                </a:solidFill>
              </a14:hiddenFill>
            </a:ext>
          </a:extLst>
        </p:spPr>
        <p:txBody>
          <a:bodyPr vert="horz" wrap="square" lIns="36576" tIns="36576" rIns="36576" bIns="36576" numCol="1" anchor="t" anchorCtr="0" compatLnSpc="1">
            <a:prstTxWarp prst="textNoShape">
              <a:avLst/>
            </a:prstTxWarp>
          </a:bodyPr>
          <a:lstStyle/>
          <a:p>
            <a:endParaRPr lang="fi-FI"/>
          </a:p>
        </p:txBody>
      </p:sp>
      <p:cxnSp>
        <p:nvCxnSpPr>
          <p:cNvPr id="1029" name="AutoShape 5">
            <a:extLst>
              <a:ext uri="{FF2B5EF4-FFF2-40B4-BE49-F238E27FC236}">
                <a16:creationId xmlns:a16="http://schemas.microsoft.com/office/drawing/2014/main" id="{607986C9-866E-3A68-101A-76C8EC6781F7}"/>
              </a:ext>
            </a:extLst>
          </p:cNvPr>
          <p:cNvCxnSpPr>
            <a:cxnSpLocks noChangeShapeType="1"/>
          </p:cNvCxnSpPr>
          <p:nvPr/>
        </p:nvCxnSpPr>
        <p:spPr bwMode="auto">
          <a:xfrm rot="5400000" flipH="1" flipV="1">
            <a:off x="584788" y="4392516"/>
            <a:ext cx="954452" cy="378704"/>
          </a:xfrm>
          <a:prstGeom prst="bentConnector3">
            <a:avLst>
              <a:gd name="adj1" fmla="val 31638"/>
            </a:avLst>
          </a:prstGeom>
          <a:noFill/>
          <a:ln w="38100" algn="ctr">
            <a:solidFill>
              <a:srgbClr val="FFCC00"/>
            </a:solidFill>
            <a:miter lim="800000"/>
            <a:headEnd/>
            <a:tailEnd type="triangle" w="med" len="med"/>
          </a:ln>
          <a:effectLst>
            <a:outerShdw blurRad="50800" algn="ctr" rotWithShape="0">
              <a:prstClr val="black"/>
            </a:outerShdw>
          </a:effectLst>
          <a:extLst>
            <a:ext uri="{909E8E84-426E-40DD-AFC4-6F175D3DCCD1}">
              <a14:hiddenFill xmlns:a14="http://schemas.microsoft.com/office/drawing/2010/main">
                <a:noFill/>
              </a14:hiddenFill>
            </a:ext>
          </a:extLst>
        </p:spPr>
      </p:cxnSp>
      <p:pic>
        <p:nvPicPr>
          <p:cNvPr id="1030" name="Picture 6">
            <a:extLst>
              <a:ext uri="{FF2B5EF4-FFF2-40B4-BE49-F238E27FC236}">
                <a16:creationId xmlns:a16="http://schemas.microsoft.com/office/drawing/2014/main" id="{11191361-894C-A75C-E9FB-CDFC5642DA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826641" y="1360560"/>
            <a:ext cx="2834772" cy="1306250"/>
          </a:xfrm>
          <a:prstGeom prst="rect">
            <a:avLst/>
          </a:prstGeom>
          <a:noFill/>
          <a:ln>
            <a:noFill/>
          </a:ln>
          <a:effectLst/>
          <a:extLst>
            <a:ext uri="{909E8E84-426E-40DD-AFC4-6F175D3DCCD1}">
              <a14:hiddenFill xmlns:a14="http://schemas.microsoft.com/office/drawing/2010/main">
                <a:solidFill>
                  <a:srgbClr val="DC4F26"/>
                </a:solidFill>
              </a14:hiddenFill>
            </a:ext>
            <a:ext uri="{91240B29-F687-4F45-9708-019B960494DF}">
              <a14:hiddenLine xmlns:a14="http://schemas.microsoft.com/office/drawing/2010/main" w="25400" algn="ctr">
                <a:solidFill>
                  <a:srgbClr val="002958"/>
                </a:solidFill>
                <a:miter lim="800000"/>
                <a:headEnd/>
                <a:tailEnd/>
              </a14:hiddenLine>
            </a:ext>
            <a:ext uri="{AF507438-7753-43E0-B8FC-AC1667EBCBE1}">
              <a14:hiddenEffects xmlns:a14="http://schemas.microsoft.com/office/drawing/2010/main">
                <a:effectLst>
                  <a:outerShdw dist="35921" dir="2700000" algn="ctr" rotWithShape="0">
                    <a:srgbClr val="002958"/>
                  </a:outerShdw>
                </a:effectLst>
              </a14:hiddenEffects>
            </a:ext>
          </a:extLst>
        </p:spPr>
      </p:pic>
      <p:sp>
        <p:nvSpPr>
          <p:cNvPr id="21" name="Text Box 8">
            <a:extLst>
              <a:ext uri="{FF2B5EF4-FFF2-40B4-BE49-F238E27FC236}">
                <a16:creationId xmlns:a16="http://schemas.microsoft.com/office/drawing/2014/main" id="{22A89FFE-8B94-7AAA-F20D-58070833EBDB}"/>
              </a:ext>
            </a:extLst>
          </p:cNvPr>
          <p:cNvSpPr txBox="1">
            <a:spLocks noChangeArrowheads="1"/>
          </p:cNvSpPr>
          <p:nvPr/>
        </p:nvSpPr>
        <p:spPr bwMode="auto">
          <a:xfrm>
            <a:off x="1928572" y="4791558"/>
            <a:ext cx="1793606" cy="2021818"/>
          </a:xfrm>
          <a:prstGeom prst="rect">
            <a:avLst/>
          </a:prstGeom>
          <a:solidFill>
            <a:srgbClr val="FFFFFF">
              <a:alpha val="67000"/>
            </a:srgbClr>
          </a:solidFill>
          <a:ln w="25400" algn="ctr">
            <a:solidFill>
              <a:srgbClr val="FF6600"/>
            </a:solidFill>
            <a:miter lim="800000"/>
            <a:headEnd/>
            <a:tailEnd/>
          </a:ln>
          <a:effectLst/>
          <a:extLst>
            <a:ext uri="{AF507438-7753-43E0-B8FC-AC1667EBCBE1}">
              <a14:hiddenEffects xmlns:a14="http://schemas.microsoft.com/office/drawing/2010/main">
                <a:effectLst>
                  <a:outerShdw dist="35921" dir="2700000" algn="ctr" rotWithShape="0">
                    <a:srgbClr val="002958"/>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i-FI" sz="2400" b="0" i="0" u="none" strike="noStrike" cap="none" normalizeH="0" baseline="0" dirty="0">
                <a:ln>
                  <a:noFill/>
                </a:ln>
                <a:solidFill>
                  <a:srgbClr val="002958"/>
                </a:solidFill>
                <a:effectLst/>
                <a:latin typeface="Aleo" panose="020F0802020204030203" pitchFamily="34" charset="0"/>
              </a:rPr>
              <a:t>FURIOS</a:t>
            </a:r>
            <a:endParaRPr kumimoji="0" lang="fi-FI" altLang="fi-FI" sz="2400" b="0" i="0" u="none" strike="noStrike" cap="none" normalizeH="0" baseline="0" dirty="0">
              <a:ln>
                <a:noFill/>
              </a:ln>
              <a:solidFill>
                <a:srgbClr val="002958"/>
              </a:solidFill>
              <a:effectLst/>
              <a:latin typeface="Lato" panose="020F050202020403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i-FI" sz="1200" b="0" i="0" u="none" strike="noStrike" cap="none" normalizeH="0" baseline="0" dirty="0">
                <a:ln>
                  <a:noFill/>
                </a:ln>
                <a:solidFill>
                  <a:srgbClr val="002958"/>
                </a:solidFill>
                <a:effectLst/>
                <a:latin typeface="Aleo" panose="020F0802020204030203" pitchFamily="34" charset="0"/>
              </a:rPr>
              <a:t>(The Fast Universal </a:t>
            </a:r>
            <a:r>
              <a:rPr kumimoji="0" lang="en-US" altLang="fi-FI" sz="1200" b="0" i="0" u="none" strike="noStrike" cap="none" normalizeH="0" baseline="0" dirty="0" err="1">
                <a:ln>
                  <a:noFill/>
                </a:ln>
                <a:solidFill>
                  <a:srgbClr val="002958"/>
                </a:solidFill>
                <a:effectLst/>
                <a:latin typeface="Aleo" panose="020F0802020204030203" pitchFamily="34" charset="0"/>
              </a:rPr>
              <a:t>ResonantIOn</a:t>
            </a:r>
            <a:r>
              <a:rPr kumimoji="0" lang="en-US" altLang="fi-FI" sz="1200" b="0" i="0" u="none" strike="noStrike" cap="none" normalizeH="0" baseline="0" dirty="0">
                <a:ln>
                  <a:noFill/>
                </a:ln>
                <a:solidFill>
                  <a:srgbClr val="002958"/>
                </a:solidFill>
                <a:effectLst/>
                <a:latin typeface="Aleo" panose="020F0802020204030203" pitchFamily="34" charset="0"/>
              </a:rPr>
              <a:t> Source)</a:t>
            </a:r>
          </a:p>
          <a:p>
            <a:pPr marL="0" marR="0" lvl="0" indent="0" algn="l" defTabSz="914400" rtl="0" eaLnBrk="0" fontAlgn="base" latinLnBrk="0" hangingPunct="0">
              <a:lnSpc>
                <a:spcPct val="100000"/>
              </a:lnSpc>
              <a:spcBef>
                <a:spcPct val="0"/>
              </a:spcBef>
              <a:spcAft>
                <a:spcPct val="0"/>
              </a:spcAft>
              <a:buClrTx/>
              <a:buSzPts val="2000"/>
              <a:buFont typeface="Symbol" panose="05050102010706020507" pitchFamily="18" charset="2"/>
              <a:buChar char="·"/>
              <a:tabLst/>
            </a:pPr>
            <a:r>
              <a:rPr kumimoji="0" lang="fi-FI" altLang="fi-FI" sz="1050" b="0" i="0" u="none" strike="noStrike" cap="none" normalizeH="0" baseline="0" dirty="0">
                <a:ln>
                  <a:noFill/>
                </a:ln>
                <a:solidFill>
                  <a:srgbClr val="FF6600"/>
                </a:solidFill>
                <a:effectLst/>
                <a:latin typeface="Lato" panose="020F0502020204030203" pitchFamily="34" charset="0"/>
              </a:rPr>
              <a:t>A 10 kHz </a:t>
            </a:r>
            <a:r>
              <a:rPr kumimoji="0" lang="fi-FI" altLang="fi-FI" sz="1050" b="0" i="0" u="none" strike="noStrike" cap="none" normalizeH="0" baseline="0" dirty="0" err="1">
                <a:ln>
                  <a:noFill/>
                </a:ln>
                <a:solidFill>
                  <a:srgbClr val="FF6600"/>
                </a:solidFill>
                <a:effectLst/>
                <a:latin typeface="Lato" panose="020F0502020204030203" pitchFamily="34" charset="0"/>
              </a:rPr>
              <a:t>pulsed</a:t>
            </a:r>
            <a:r>
              <a:rPr kumimoji="0" lang="fi-FI" altLang="fi-FI" sz="1050" b="0" i="0" u="none" strike="noStrike" cap="none" normalizeH="0" baseline="0" dirty="0">
                <a:ln>
                  <a:noFill/>
                </a:ln>
                <a:solidFill>
                  <a:srgbClr val="FF6600"/>
                </a:solidFill>
                <a:effectLst/>
                <a:latin typeface="Lato" panose="020F0502020204030203" pitchFamily="34" charset="0"/>
              </a:rPr>
              <a:t> </a:t>
            </a:r>
            <a:r>
              <a:rPr kumimoji="0" lang="fi-FI" altLang="fi-FI" sz="1050" b="0" i="0" u="none" strike="noStrike" cap="none" normalizeH="0" baseline="0" dirty="0" err="1">
                <a:ln>
                  <a:noFill/>
                </a:ln>
                <a:solidFill>
                  <a:srgbClr val="FF6600"/>
                </a:solidFill>
                <a:effectLst/>
                <a:latin typeface="Lato" panose="020F0502020204030203" pitchFamily="34" charset="0"/>
              </a:rPr>
              <a:t>solid</a:t>
            </a:r>
            <a:r>
              <a:rPr kumimoji="0" lang="fi-FI" altLang="fi-FI" sz="1050" b="0" i="0" u="none" strike="noStrike" cap="none" normalizeH="0" baseline="0" dirty="0">
                <a:ln>
                  <a:noFill/>
                </a:ln>
                <a:solidFill>
                  <a:srgbClr val="FF6600"/>
                </a:solidFill>
                <a:effectLst/>
                <a:latin typeface="Lato" panose="020F0502020204030203" pitchFamily="34" charset="0"/>
              </a:rPr>
              <a:t>-state </a:t>
            </a:r>
            <a:r>
              <a:rPr kumimoji="0" lang="fi-FI" altLang="fi-FI" sz="1050" b="0" i="0" u="none" strike="noStrike" cap="none" normalizeH="0" baseline="0" dirty="0" err="1">
                <a:ln>
                  <a:noFill/>
                </a:ln>
                <a:solidFill>
                  <a:srgbClr val="FF6600"/>
                </a:solidFill>
                <a:effectLst/>
                <a:latin typeface="Lato" panose="020F0502020204030203" pitchFamily="34" charset="0"/>
              </a:rPr>
              <a:t>Titanium:sapphire</a:t>
            </a:r>
            <a:r>
              <a:rPr kumimoji="0" lang="fi-FI" altLang="fi-FI" sz="1050" b="0" i="0" u="none" strike="noStrike" cap="none" normalizeH="0" baseline="0" dirty="0">
                <a:ln>
                  <a:noFill/>
                </a:ln>
                <a:solidFill>
                  <a:srgbClr val="FF6600"/>
                </a:solidFill>
                <a:effectLst/>
                <a:latin typeface="Lato" panose="020F0502020204030203" pitchFamily="34" charset="0"/>
              </a:rPr>
              <a:t> laser </a:t>
            </a:r>
            <a:r>
              <a:rPr kumimoji="0" lang="fi-FI" altLang="fi-FI" sz="1050" b="0" i="0" u="none" strike="noStrike" cap="none" normalizeH="0" baseline="0" dirty="0" err="1">
                <a:ln>
                  <a:noFill/>
                </a:ln>
                <a:solidFill>
                  <a:srgbClr val="FF6600"/>
                </a:solidFill>
                <a:effectLst/>
                <a:latin typeface="Lato" panose="020F0502020204030203" pitchFamily="34" charset="0"/>
              </a:rPr>
              <a:t>system</a:t>
            </a:r>
            <a:r>
              <a:rPr kumimoji="0" lang="fi-FI" altLang="fi-FI" sz="1050" b="0" i="0" u="none" strike="noStrike" cap="none" normalizeH="0" baseline="0" dirty="0">
                <a:ln>
                  <a:noFill/>
                </a:ln>
                <a:solidFill>
                  <a:srgbClr val="FF6600"/>
                </a:solidFill>
                <a:effectLst/>
                <a:latin typeface="Lato" panose="020F0502020204030203"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050" b="1" i="0" u="none" strike="noStrike" cap="none" normalizeH="0" baseline="0" dirty="0" err="1">
                <a:ln>
                  <a:noFill/>
                </a:ln>
                <a:solidFill>
                  <a:srgbClr val="FF6600"/>
                </a:solidFill>
                <a:effectLst/>
                <a:latin typeface="Lato" panose="020F0502020204030203" pitchFamily="34" charset="0"/>
              </a:rPr>
              <a:t>Provides</a:t>
            </a:r>
            <a:r>
              <a:rPr kumimoji="0" lang="fi-FI" altLang="fi-FI" sz="1050" b="1" i="0" u="none" strike="noStrike" cap="none" normalizeH="0" baseline="0" dirty="0">
                <a:ln>
                  <a:noFill/>
                </a:ln>
                <a:solidFill>
                  <a:srgbClr val="FF6600"/>
                </a:solidFill>
                <a:effectLst/>
                <a:latin typeface="Lato" panose="020F0502020204030203" pitchFamily="34" charset="0"/>
              </a:rPr>
              <a:t> </a:t>
            </a:r>
            <a:r>
              <a:rPr kumimoji="0" lang="fi-FI" altLang="fi-FI" sz="1050" b="1" i="0" u="none" strike="noStrike" cap="none" normalizeH="0" baseline="0" dirty="0" err="1">
                <a:ln>
                  <a:noFill/>
                </a:ln>
                <a:solidFill>
                  <a:srgbClr val="FF6600"/>
                </a:solidFill>
                <a:effectLst/>
                <a:latin typeface="Lato" panose="020F0502020204030203" pitchFamily="34" charset="0"/>
              </a:rPr>
              <a:t>high-power</a:t>
            </a:r>
            <a:r>
              <a:rPr kumimoji="0" lang="fi-FI" altLang="fi-FI" sz="1050" b="1" i="0" u="none" strike="noStrike" cap="none" normalizeH="0" baseline="0" dirty="0">
                <a:ln>
                  <a:noFill/>
                </a:ln>
                <a:solidFill>
                  <a:srgbClr val="FF6600"/>
                </a:solidFill>
                <a:effectLst/>
                <a:latin typeface="Lato" panose="020F0502020204030203" pitchFamily="34" charset="0"/>
              </a:rPr>
              <a:t> laser </a:t>
            </a:r>
            <a:r>
              <a:rPr kumimoji="0" lang="fi-FI" altLang="fi-FI" sz="1050" b="1" i="0" u="none" strike="noStrike" cap="none" normalizeH="0" baseline="0" dirty="0" err="1">
                <a:ln>
                  <a:noFill/>
                </a:ln>
                <a:solidFill>
                  <a:srgbClr val="FF6600"/>
                </a:solidFill>
                <a:effectLst/>
                <a:latin typeface="Lato" panose="020F0502020204030203" pitchFamily="34" charset="0"/>
              </a:rPr>
              <a:t>beams</a:t>
            </a:r>
            <a:r>
              <a:rPr kumimoji="0" lang="fi-FI" altLang="fi-FI" sz="1050" b="1" i="0" u="none" strike="noStrike" cap="none" normalizeH="0" baseline="0" dirty="0">
                <a:ln>
                  <a:noFill/>
                </a:ln>
                <a:solidFill>
                  <a:srgbClr val="FF6600"/>
                </a:solidFill>
                <a:effectLst/>
                <a:latin typeface="Lato" panose="020F0502020204030203" pitchFamily="34" charset="0"/>
              </a:rPr>
              <a:t> for </a:t>
            </a:r>
            <a:r>
              <a:rPr kumimoji="0" lang="fi-FI" altLang="fi-FI" sz="1050" b="1" i="0" u="none" strike="noStrike" cap="none" normalizeH="0" baseline="0" dirty="0" err="1">
                <a:ln>
                  <a:noFill/>
                </a:ln>
                <a:solidFill>
                  <a:srgbClr val="FF6600"/>
                </a:solidFill>
                <a:effectLst/>
                <a:latin typeface="Lato" panose="020F0502020204030203" pitchFamily="34" charset="0"/>
              </a:rPr>
              <a:t>very</a:t>
            </a:r>
            <a:r>
              <a:rPr kumimoji="0" lang="fi-FI" altLang="fi-FI" sz="1050" b="1" i="0" u="none" strike="noStrike" cap="none" normalizeH="0" baseline="0" dirty="0">
                <a:ln>
                  <a:noFill/>
                </a:ln>
                <a:solidFill>
                  <a:srgbClr val="FF6600"/>
                </a:solidFill>
                <a:effectLst/>
                <a:latin typeface="Lato" panose="020F0502020204030203" pitchFamily="34" charset="0"/>
              </a:rPr>
              <a:t> </a:t>
            </a:r>
            <a:r>
              <a:rPr kumimoji="0" lang="fi-FI" altLang="fi-FI" sz="1050" b="1" i="0" u="none" strike="noStrike" cap="none" normalizeH="0" baseline="0" dirty="0" err="1">
                <a:ln>
                  <a:noFill/>
                </a:ln>
                <a:solidFill>
                  <a:srgbClr val="FF6600"/>
                </a:solidFill>
                <a:effectLst/>
                <a:latin typeface="Lato" panose="020F0502020204030203" pitchFamily="34" charset="0"/>
              </a:rPr>
              <a:t>sensitive</a:t>
            </a:r>
            <a:r>
              <a:rPr kumimoji="0" lang="fi-FI" altLang="fi-FI" sz="1050" b="1" i="0" u="none" strike="noStrike" cap="none" normalizeH="0" baseline="0" dirty="0">
                <a:ln>
                  <a:noFill/>
                </a:ln>
                <a:solidFill>
                  <a:srgbClr val="FF6600"/>
                </a:solidFill>
                <a:effectLst/>
                <a:latin typeface="Lato" panose="020F0502020204030203" pitchFamily="34" charset="0"/>
              </a:rPr>
              <a:t>  </a:t>
            </a:r>
            <a:r>
              <a:rPr kumimoji="0" lang="fi-FI" altLang="fi-FI" sz="1050" b="1" i="0" u="none" strike="noStrike" cap="none" normalizeH="0" baseline="0" dirty="0" err="1">
                <a:ln>
                  <a:noFill/>
                </a:ln>
                <a:solidFill>
                  <a:srgbClr val="FF6600"/>
                </a:solidFill>
                <a:effectLst/>
                <a:latin typeface="Lato" panose="020F0502020204030203" pitchFamily="34" charset="0"/>
              </a:rPr>
              <a:t>resonance</a:t>
            </a:r>
            <a:r>
              <a:rPr kumimoji="0" lang="fi-FI" altLang="fi-FI" sz="1050" b="1" i="0" u="none" strike="noStrike" cap="none" normalizeH="0" baseline="0" dirty="0">
                <a:ln>
                  <a:noFill/>
                </a:ln>
                <a:solidFill>
                  <a:srgbClr val="FF6600"/>
                </a:solidFill>
                <a:effectLst/>
                <a:latin typeface="Lato" panose="020F0502020204030203" pitchFamily="34" charset="0"/>
              </a:rPr>
              <a:t> </a:t>
            </a:r>
            <a:r>
              <a:rPr kumimoji="0" lang="fi-FI" altLang="fi-FI" sz="1050" b="1" i="0" u="none" strike="noStrike" cap="none" normalizeH="0" baseline="0" dirty="0" err="1">
                <a:ln>
                  <a:noFill/>
                </a:ln>
                <a:solidFill>
                  <a:srgbClr val="FF6600"/>
                </a:solidFill>
                <a:effectLst/>
                <a:latin typeface="Lato" panose="020F0502020204030203" pitchFamily="34" charset="0"/>
              </a:rPr>
              <a:t>ionization</a:t>
            </a:r>
            <a:r>
              <a:rPr kumimoji="0" lang="fi-FI" altLang="fi-FI" sz="1050" b="1" i="0" u="none" strike="noStrike" cap="none" normalizeH="0" baseline="0" dirty="0">
                <a:ln>
                  <a:noFill/>
                </a:ln>
                <a:solidFill>
                  <a:srgbClr val="FF6600"/>
                </a:solidFill>
                <a:effectLst/>
                <a:latin typeface="Lato" panose="020F0502020204030203" pitchFamily="34" charset="0"/>
              </a:rPr>
              <a:t> </a:t>
            </a:r>
            <a:r>
              <a:rPr kumimoji="0" lang="fi-FI" altLang="fi-FI" sz="1050" b="1" i="0" u="none" strike="noStrike" cap="none" normalizeH="0" baseline="0" dirty="0" err="1">
                <a:ln>
                  <a:noFill/>
                </a:ln>
                <a:solidFill>
                  <a:srgbClr val="FF6600"/>
                </a:solidFill>
                <a:effectLst/>
                <a:latin typeface="Lato" panose="020F0502020204030203" pitchFamily="34" charset="0"/>
              </a:rPr>
              <a:t>spectroscopy</a:t>
            </a:r>
            <a:r>
              <a:rPr kumimoji="0" lang="fi-FI" altLang="fi-FI" sz="1050" b="1" i="0" u="none" strike="noStrike" cap="none" normalizeH="0" baseline="0" dirty="0">
                <a:ln>
                  <a:noFill/>
                </a:ln>
                <a:solidFill>
                  <a:srgbClr val="FF6600"/>
                </a:solidFill>
                <a:effectLst/>
                <a:latin typeface="Lato" panose="020F0502020204030203" pitchFamily="34" charset="0"/>
              </a:rPr>
              <a:t> (RIS).</a:t>
            </a:r>
            <a:endParaRPr kumimoji="0" lang="fi-FI" altLang="fi-FI" sz="600" b="0" i="0" u="none" strike="noStrike" cap="none" normalizeH="0" baseline="0" dirty="0">
              <a:ln>
                <a:noFill/>
              </a:ln>
              <a:solidFill>
                <a:schemeClr val="tx1"/>
              </a:solidFill>
              <a:effectLst/>
              <a:latin typeface="Arial" panose="020B0604020202020204" pitchFamily="34" charset="0"/>
            </a:endParaRPr>
          </a:p>
        </p:txBody>
      </p:sp>
      <p:pic>
        <p:nvPicPr>
          <p:cNvPr id="1035" name="Picture 11">
            <a:extLst>
              <a:ext uri="{FF2B5EF4-FFF2-40B4-BE49-F238E27FC236}">
                <a16:creationId xmlns:a16="http://schemas.microsoft.com/office/drawing/2014/main" id="{E637E941-951D-4E4A-7940-E8687ED999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648535" y="1658014"/>
            <a:ext cx="2498775" cy="1188836"/>
          </a:xfrm>
          <a:prstGeom prst="rect">
            <a:avLst/>
          </a:prstGeom>
          <a:noFill/>
          <a:ln>
            <a:noFill/>
          </a:ln>
          <a:effectLst/>
          <a:extLst>
            <a:ext uri="{909E8E84-426E-40DD-AFC4-6F175D3DCCD1}">
              <a14:hiddenFill xmlns:a14="http://schemas.microsoft.com/office/drawing/2010/main">
                <a:solidFill>
                  <a:srgbClr val="DC4F26"/>
                </a:solidFill>
              </a14:hiddenFill>
            </a:ext>
            <a:ext uri="{91240B29-F687-4F45-9708-019B960494DF}">
              <a14:hiddenLine xmlns:a14="http://schemas.microsoft.com/office/drawing/2010/main" w="25400" algn="ctr">
                <a:solidFill>
                  <a:srgbClr val="002958"/>
                </a:solidFill>
                <a:miter lim="800000"/>
                <a:headEnd/>
                <a:tailEnd/>
              </a14:hiddenLine>
            </a:ext>
            <a:ext uri="{AF507438-7753-43E0-B8FC-AC1667EBCBE1}">
              <a14:hiddenEffects xmlns:a14="http://schemas.microsoft.com/office/drawing/2010/main">
                <a:effectLst>
                  <a:outerShdw dist="35921" dir="2700000" algn="ctr" rotWithShape="0">
                    <a:srgbClr val="002958"/>
                  </a:outerShdw>
                </a:effectLst>
              </a14:hiddenEffects>
            </a:ext>
          </a:extLst>
        </p:spPr>
      </p:pic>
      <p:sp>
        <p:nvSpPr>
          <p:cNvPr id="24" name="Oval 4">
            <a:extLst>
              <a:ext uri="{FF2B5EF4-FFF2-40B4-BE49-F238E27FC236}">
                <a16:creationId xmlns:a16="http://schemas.microsoft.com/office/drawing/2014/main" id="{01020FE0-620F-570E-0E97-3DA26AB60303}"/>
              </a:ext>
            </a:extLst>
          </p:cNvPr>
          <p:cNvSpPr>
            <a:spLocks noChangeArrowheads="1"/>
          </p:cNvSpPr>
          <p:nvPr/>
        </p:nvSpPr>
        <p:spPr bwMode="auto">
          <a:xfrm>
            <a:off x="2089176" y="3170129"/>
            <a:ext cx="549455" cy="517741"/>
          </a:xfrm>
          <a:prstGeom prst="ellipse">
            <a:avLst/>
          </a:prstGeom>
          <a:noFill/>
          <a:ln w="38100" algn="ctr">
            <a:solidFill>
              <a:srgbClr val="FF6600"/>
            </a:solidFill>
            <a:round/>
            <a:headEnd/>
            <a:tailEnd/>
          </a:ln>
          <a:effectLst>
            <a:outerShdw blurRad="50800" algn="ctr" rotWithShape="0">
              <a:prstClr val="black"/>
            </a:outerShdw>
          </a:effectLst>
          <a:extLst>
            <a:ext uri="{909E8E84-426E-40DD-AFC4-6F175D3DCCD1}">
              <a14:hiddenFill xmlns:a14="http://schemas.microsoft.com/office/drawing/2010/main">
                <a:solidFill>
                  <a:srgbClr val="FFFFFF"/>
                </a:solidFill>
              </a14:hiddenFill>
            </a:ext>
          </a:extLst>
        </p:spPr>
        <p:txBody>
          <a:bodyPr vert="horz" wrap="square" lIns="36576" tIns="36576" rIns="36576" bIns="36576" numCol="1" anchor="t" anchorCtr="0" compatLnSpc="1">
            <a:prstTxWarp prst="textNoShape">
              <a:avLst/>
            </a:prstTxWarp>
          </a:bodyPr>
          <a:lstStyle/>
          <a:p>
            <a:endParaRPr lang="fi-FI"/>
          </a:p>
        </p:txBody>
      </p:sp>
      <p:cxnSp>
        <p:nvCxnSpPr>
          <p:cNvPr id="26" name="AutoShape 5">
            <a:extLst>
              <a:ext uri="{FF2B5EF4-FFF2-40B4-BE49-F238E27FC236}">
                <a16:creationId xmlns:a16="http://schemas.microsoft.com/office/drawing/2014/main" id="{81878E40-FFCA-AAEB-9D5C-830B9C7FF8C9}"/>
              </a:ext>
            </a:extLst>
          </p:cNvPr>
          <p:cNvCxnSpPr>
            <a:cxnSpLocks noChangeShapeType="1"/>
            <a:endCxn id="24" idx="4"/>
          </p:cNvCxnSpPr>
          <p:nvPr/>
        </p:nvCxnSpPr>
        <p:spPr bwMode="auto">
          <a:xfrm rot="16200000" flipV="1">
            <a:off x="2057918" y="3993856"/>
            <a:ext cx="1103688" cy="491715"/>
          </a:xfrm>
          <a:prstGeom prst="bentConnector3">
            <a:avLst>
              <a:gd name="adj1" fmla="val 50000"/>
            </a:avLst>
          </a:prstGeom>
          <a:noFill/>
          <a:ln w="38100" algn="ctr">
            <a:solidFill>
              <a:srgbClr val="FFCC00"/>
            </a:solidFill>
            <a:miter lim="800000"/>
            <a:headEnd/>
            <a:tailEnd type="triangle" w="med" len="med"/>
          </a:ln>
          <a:effectLst>
            <a:outerShdw blurRad="50800" algn="ctr" rotWithShape="0">
              <a:prstClr val="black"/>
            </a:outerShdw>
          </a:effectLst>
          <a:extLst>
            <a:ext uri="{909E8E84-426E-40DD-AFC4-6F175D3DCCD1}">
              <a14:hiddenFill xmlns:a14="http://schemas.microsoft.com/office/drawing/2010/main">
                <a:noFill/>
              </a14:hiddenFill>
            </a:ext>
          </a:extLst>
        </p:spPr>
      </p:cxnSp>
      <p:grpSp>
        <p:nvGrpSpPr>
          <p:cNvPr id="53" name="Group 52">
            <a:extLst>
              <a:ext uri="{FF2B5EF4-FFF2-40B4-BE49-F238E27FC236}">
                <a16:creationId xmlns:a16="http://schemas.microsoft.com/office/drawing/2014/main" id="{A1DE7C36-0790-61C4-3202-2CE63ECBC391}"/>
              </a:ext>
            </a:extLst>
          </p:cNvPr>
          <p:cNvGrpSpPr/>
          <p:nvPr/>
        </p:nvGrpSpPr>
        <p:grpSpPr>
          <a:xfrm>
            <a:off x="3134560" y="3170129"/>
            <a:ext cx="2313368" cy="1050959"/>
            <a:chOff x="3134560" y="3170129"/>
            <a:chExt cx="2313368" cy="1050959"/>
          </a:xfrm>
        </p:grpSpPr>
        <p:sp>
          <p:nvSpPr>
            <p:cNvPr id="51" name="Text Box 12">
              <a:extLst>
                <a:ext uri="{FF2B5EF4-FFF2-40B4-BE49-F238E27FC236}">
                  <a16:creationId xmlns:a16="http://schemas.microsoft.com/office/drawing/2014/main" id="{7B56CA66-6529-4980-8290-EEA98ABD76F0}"/>
                </a:ext>
              </a:extLst>
            </p:cNvPr>
            <p:cNvSpPr txBox="1">
              <a:spLocks noChangeArrowheads="1"/>
            </p:cNvSpPr>
            <p:nvPr/>
          </p:nvSpPr>
          <p:spPr bwMode="auto">
            <a:xfrm>
              <a:off x="3134560" y="3170129"/>
              <a:ext cx="2313368" cy="1050959"/>
            </a:xfrm>
            <a:prstGeom prst="rect">
              <a:avLst/>
            </a:prstGeom>
            <a:solidFill>
              <a:srgbClr val="FFFFFF">
                <a:alpha val="67000"/>
              </a:srgbClr>
            </a:solidFill>
            <a:ln w="25400" algn="ctr">
              <a:solidFill>
                <a:srgbClr val="FF6600"/>
              </a:solidFill>
              <a:miter lim="800000"/>
              <a:headEnd/>
              <a:tailEnd/>
            </a:ln>
            <a:effectLst/>
            <a:extLst>
              <a:ext uri="{AF507438-7753-43E0-B8FC-AC1667EBCBE1}">
                <a14:hiddenEffects xmlns:a14="http://schemas.microsoft.com/office/drawing/2010/main">
                  <a:effectLst>
                    <a:outerShdw dist="35921" dir="2700000" algn="ctr" rotWithShape="0">
                      <a:srgbClr val="002958"/>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i-FI" sz="2400" b="0" i="0" u="none" strike="noStrike" cap="none" normalizeH="0" baseline="0" dirty="0">
                  <a:ln>
                    <a:noFill/>
                  </a:ln>
                  <a:solidFill>
                    <a:srgbClr val="002958"/>
                  </a:solidFill>
                  <a:effectLst/>
                  <a:latin typeface="Aleo" panose="020F0802020204030203" pitchFamily="34" charset="0"/>
                </a:rPr>
                <a:t>Atom Trap</a:t>
              </a:r>
            </a:p>
            <a:p>
              <a:pPr marL="0" marR="0" lvl="0" indent="0" algn="l" defTabSz="914400" rtl="0" eaLnBrk="0" fontAlgn="base" latinLnBrk="0" hangingPunct="0">
                <a:lnSpc>
                  <a:spcPct val="100000"/>
                </a:lnSpc>
                <a:spcBef>
                  <a:spcPct val="0"/>
                </a:spcBef>
                <a:spcAft>
                  <a:spcPct val="0"/>
                </a:spcAft>
                <a:buClrTx/>
                <a:buSzPts val="2000"/>
                <a:buFont typeface="Symbol" panose="05050102010706020507" pitchFamily="18" charset="2"/>
                <a:buChar char="·"/>
                <a:tabLst/>
              </a:pPr>
              <a:r>
                <a:rPr kumimoji="0" lang="fi-FI" altLang="fi-FI" sz="1050" b="0" i="0" u="none" strike="noStrike" cap="none" normalizeH="0" baseline="0" dirty="0" err="1">
                  <a:ln>
                    <a:noFill/>
                  </a:ln>
                  <a:solidFill>
                    <a:srgbClr val="FF6600"/>
                  </a:solidFill>
                  <a:effectLst/>
                  <a:latin typeface="Lato" panose="020F0502020204030203" pitchFamily="34" charset="0"/>
                </a:rPr>
                <a:t>Goal</a:t>
              </a:r>
              <a:r>
                <a:rPr kumimoji="0" lang="fi-FI" altLang="fi-FI" sz="1050" b="0" i="0" u="none" strike="noStrike" cap="none" normalizeH="0" baseline="0" dirty="0">
                  <a:ln>
                    <a:noFill/>
                  </a:ln>
                  <a:solidFill>
                    <a:srgbClr val="FF6600"/>
                  </a:solidFill>
                  <a:effectLst/>
                  <a:latin typeface="Lato" panose="020F0502020204030203" pitchFamily="34" charset="0"/>
                </a:rPr>
                <a:t>: </a:t>
              </a:r>
              <a:r>
                <a:rPr kumimoji="0" lang="fi-FI" altLang="fi-FI" sz="1050" b="0" i="0" u="none" strike="noStrike" cap="none" normalizeH="0" baseline="0" dirty="0" err="1">
                  <a:ln>
                    <a:noFill/>
                  </a:ln>
                  <a:solidFill>
                    <a:srgbClr val="FF6600"/>
                  </a:solidFill>
                  <a:effectLst/>
                  <a:latin typeface="Lato" panose="020F0502020204030203" pitchFamily="34" charset="0"/>
                </a:rPr>
                <a:t>Producing</a:t>
              </a:r>
              <a:r>
                <a:rPr kumimoji="0" lang="fi-FI" altLang="fi-FI" sz="1050" b="0" i="0" u="none" strike="noStrike" cap="none" normalizeH="0" baseline="0" dirty="0">
                  <a:ln>
                    <a:noFill/>
                  </a:ln>
                  <a:solidFill>
                    <a:srgbClr val="FF6600"/>
                  </a:solidFill>
                  <a:effectLst/>
                  <a:latin typeface="Lato" panose="020F0502020204030203" pitchFamily="34" charset="0"/>
                </a:rPr>
                <a:t> </a:t>
              </a:r>
              <a:r>
                <a:rPr kumimoji="0" lang="fi-FI" altLang="fi-FI" sz="1050" b="0" i="0" u="none" strike="noStrike" cap="none" normalizeH="0" baseline="0" dirty="0" err="1">
                  <a:ln>
                    <a:noFill/>
                  </a:ln>
                  <a:solidFill>
                    <a:srgbClr val="FF6600"/>
                  </a:solidFill>
                  <a:effectLst/>
                  <a:latin typeface="Lato" panose="020F0502020204030203" pitchFamily="34" charset="0"/>
                </a:rPr>
                <a:t>coherent</a:t>
              </a:r>
              <a:r>
                <a:rPr kumimoji="0" lang="fi-FI" altLang="fi-FI" sz="1050" b="0" i="0" u="none" strike="noStrike" cap="none" normalizeH="0" baseline="0" dirty="0">
                  <a:ln>
                    <a:noFill/>
                  </a:ln>
                  <a:solidFill>
                    <a:srgbClr val="FF6600"/>
                  </a:solidFill>
                  <a:effectLst/>
                  <a:latin typeface="Lato" panose="020F0502020204030203" pitchFamily="34" charset="0"/>
                </a:rPr>
                <a:t> gamma </a:t>
              </a:r>
              <a:r>
                <a:rPr kumimoji="0" lang="fi-FI" altLang="fi-FI" sz="1050" b="0" i="0" u="none" strike="noStrike" cap="none" normalizeH="0" baseline="0" dirty="0" err="1">
                  <a:ln>
                    <a:noFill/>
                  </a:ln>
                  <a:solidFill>
                    <a:srgbClr val="FF6600"/>
                  </a:solidFill>
                  <a:effectLst/>
                  <a:latin typeface="Lato" panose="020F0502020204030203" pitchFamily="34" charset="0"/>
                </a:rPr>
                <a:t>radiation</a:t>
              </a:r>
              <a:r>
                <a:rPr kumimoji="0" lang="fi-FI" altLang="fi-FI" sz="1050" b="0" i="0" u="none" strike="noStrike" cap="none" normalizeH="0" baseline="0" dirty="0">
                  <a:ln>
                    <a:noFill/>
                  </a:ln>
                  <a:solidFill>
                    <a:srgbClr val="FF6600"/>
                  </a:solidFill>
                  <a:effectLst/>
                  <a:latin typeface="Lato" panose="020F0502020204030203" pitchFamily="34" charset="0"/>
                </a:rPr>
                <a:t> via </a:t>
              </a:r>
              <a:r>
                <a:rPr kumimoji="0" lang="fi-FI" altLang="fi-FI" sz="1050" b="0" i="0" u="none" strike="noStrike" cap="none" normalizeH="0" baseline="0" dirty="0" err="1">
                  <a:ln>
                    <a:noFill/>
                  </a:ln>
                  <a:solidFill>
                    <a:srgbClr val="FF6600"/>
                  </a:solidFill>
                  <a:effectLst/>
                  <a:latin typeface="Lato" panose="020F0502020204030203" pitchFamily="34" charset="0"/>
                </a:rPr>
                <a:t>isomeric</a:t>
              </a:r>
              <a:r>
                <a:rPr kumimoji="0" lang="fi-FI" altLang="fi-FI" sz="1050" b="0" i="0" u="none" strike="noStrike" cap="none" normalizeH="0" baseline="0" dirty="0">
                  <a:ln>
                    <a:noFill/>
                  </a:ln>
                  <a:solidFill>
                    <a:srgbClr val="FF6600"/>
                  </a:solidFill>
                  <a:effectLst/>
                  <a:latin typeface="Lato" panose="020F0502020204030203" pitchFamily="34" charset="0"/>
                </a:rPr>
                <a:t> </a:t>
              </a:r>
              <a:r>
                <a:rPr kumimoji="0" lang="fi-FI" altLang="fi-FI" sz="1050" b="0" i="0" u="none" strike="noStrike" cap="none" normalizeH="0" baseline="0" dirty="0" err="1">
                  <a:ln>
                    <a:noFill/>
                  </a:ln>
                  <a:solidFill>
                    <a:srgbClr val="FF6600"/>
                  </a:solidFill>
                  <a:effectLst/>
                  <a:latin typeface="Lato" panose="020F0502020204030203" pitchFamily="34" charset="0"/>
                </a:rPr>
                <a:t>decay</a:t>
              </a:r>
              <a:r>
                <a:rPr kumimoji="0" lang="fi-FI" altLang="fi-FI" sz="1050" b="0" i="0" u="none" strike="noStrike" cap="none" normalizeH="0" baseline="0" dirty="0">
                  <a:ln>
                    <a:noFill/>
                  </a:ln>
                  <a:solidFill>
                    <a:srgbClr val="FF6600"/>
                  </a:solidFill>
                  <a:effectLst/>
                  <a:latin typeface="Lato" panose="020F0502020204030203" pitchFamily="34" charset="0"/>
                </a:rPr>
                <a:t> of </a:t>
              </a:r>
              <a:r>
                <a:rPr kumimoji="0" lang="fi-FI" altLang="fi-FI" sz="1050" b="0" i="0" u="none" strike="noStrike" cap="none" normalizeH="0" baseline="30000" dirty="0">
                  <a:ln>
                    <a:noFill/>
                  </a:ln>
                  <a:solidFill>
                    <a:srgbClr val="FF6600"/>
                  </a:solidFill>
                  <a:effectLst/>
                  <a:latin typeface="Lato" panose="020F0502020204030203" pitchFamily="34" charset="0"/>
                </a:rPr>
                <a:t>135m</a:t>
              </a:r>
              <a:r>
                <a:rPr kumimoji="0" lang="fi-FI" altLang="fi-FI" sz="1050" b="0" i="0" u="none" strike="noStrike" cap="none" normalizeH="0" baseline="0" dirty="0">
                  <a:ln>
                    <a:noFill/>
                  </a:ln>
                  <a:solidFill>
                    <a:srgbClr val="FF6600"/>
                  </a:solidFill>
                  <a:effectLst/>
                  <a:latin typeface="Lato" panose="020F0502020204030203" pitchFamily="34" charset="0"/>
                </a:rPr>
                <a:t>Cs in a </a:t>
              </a:r>
              <a:r>
                <a:rPr kumimoji="0" lang="fi-FI" altLang="fi-FI" sz="1050" b="0" i="0" u="none" strike="noStrike" cap="none" normalizeH="0" baseline="0" dirty="0" err="1">
                  <a:ln>
                    <a:noFill/>
                  </a:ln>
                  <a:solidFill>
                    <a:srgbClr val="FF6600"/>
                  </a:solidFill>
                  <a:effectLst/>
                  <a:latin typeface="Lato" panose="020F0502020204030203" pitchFamily="34" charset="0"/>
                </a:rPr>
                <a:t>Bose</a:t>
              </a:r>
              <a:r>
                <a:rPr kumimoji="0" lang="fi-FI" altLang="fi-FI" sz="1050" b="0" i="0" u="none" strike="noStrike" cap="none" normalizeH="0" baseline="0" dirty="0">
                  <a:ln>
                    <a:noFill/>
                  </a:ln>
                  <a:solidFill>
                    <a:srgbClr val="FF6600"/>
                  </a:solidFill>
                  <a:effectLst/>
                  <a:latin typeface="Lato" panose="020F0502020204030203" pitchFamily="34" charset="0"/>
                </a:rPr>
                <a:t>-Einstein </a:t>
              </a:r>
              <a:r>
                <a:rPr kumimoji="0" lang="fi-FI" altLang="fi-FI" sz="1050" b="0" i="0" u="none" strike="noStrike" cap="none" normalizeH="0" baseline="0" dirty="0" err="1">
                  <a:ln>
                    <a:noFill/>
                  </a:ln>
                  <a:solidFill>
                    <a:srgbClr val="FF6600"/>
                  </a:solidFill>
                  <a:effectLst/>
                  <a:latin typeface="Lato" panose="020F0502020204030203" pitchFamily="34" charset="0"/>
                </a:rPr>
                <a:t>condensate</a:t>
              </a:r>
              <a:r>
                <a:rPr kumimoji="0" lang="fi-FI" altLang="fi-FI" sz="1050" b="0" i="0" u="none" strike="noStrike" cap="none" normalizeH="0" baseline="0" dirty="0">
                  <a:ln>
                    <a:noFill/>
                  </a:ln>
                  <a:solidFill>
                    <a:srgbClr val="FF6600"/>
                  </a:solidFill>
                  <a:effectLst/>
                  <a:latin typeface="Lato" panose="020F0502020204030203" pitchFamily="34" charset="0"/>
                </a:rPr>
                <a:t>.</a:t>
              </a:r>
              <a:endParaRPr kumimoji="0" lang="fi-FI" altLang="fi-FI" sz="600" b="0" i="0" u="none" strike="noStrike" cap="none" normalizeH="0" baseline="0" dirty="0">
                <a:ln>
                  <a:noFill/>
                </a:ln>
                <a:solidFill>
                  <a:schemeClr val="tx1"/>
                </a:solidFill>
                <a:effectLst/>
                <a:latin typeface="Arial" panose="020B0604020202020204" pitchFamily="34" charset="0"/>
              </a:endParaRPr>
            </a:p>
          </p:txBody>
        </p:sp>
        <p:pic>
          <p:nvPicPr>
            <p:cNvPr id="1038" name="Picture 14">
              <a:extLst>
                <a:ext uri="{FF2B5EF4-FFF2-40B4-BE49-F238E27FC236}">
                  <a16:creationId xmlns:a16="http://schemas.microsoft.com/office/drawing/2014/main" id="{47665178-7746-25C6-3B01-981511DE96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7747" y="3296142"/>
              <a:ext cx="696464" cy="205678"/>
            </a:xfrm>
            <a:prstGeom prst="rect">
              <a:avLst/>
            </a:prstGeom>
            <a:noFill/>
            <a:ln>
              <a:noFill/>
            </a:ln>
            <a:effectLst/>
            <a:extLst>
              <a:ext uri="{909E8E84-426E-40DD-AFC4-6F175D3DCCD1}">
                <a14:hiddenFill xmlns:a14="http://schemas.microsoft.com/office/drawing/2010/main">
                  <a:solidFill>
                    <a:srgbClr val="DC4F26"/>
                  </a:solidFill>
                </a14:hiddenFill>
              </a:ext>
              <a:ext uri="{91240B29-F687-4F45-9708-019B960494DF}">
                <a14:hiddenLine xmlns:a14="http://schemas.microsoft.com/office/drawing/2010/main" w="25400" algn="ctr">
                  <a:solidFill>
                    <a:srgbClr val="002958"/>
                  </a:solidFill>
                  <a:miter lim="800000"/>
                  <a:headEnd/>
                  <a:tailEnd/>
                </a14:hiddenLine>
              </a:ext>
              <a:ext uri="{AF507438-7753-43E0-B8FC-AC1667EBCBE1}">
                <a14:hiddenEffects xmlns:a14="http://schemas.microsoft.com/office/drawing/2010/main">
                  <a:effectLst>
                    <a:outerShdw dist="35921" dir="2700000" algn="ctr" rotWithShape="0">
                      <a:srgbClr val="002958"/>
                    </a:outerShdw>
                  </a:effectLst>
                </a14:hiddenEffects>
              </a:ext>
            </a:extLst>
          </p:spPr>
        </p:pic>
      </p:grpSp>
      <p:sp>
        <p:nvSpPr>
          <p:cNvPr id="52" name="Oval 4">
            <a:extLst>
              <a:ext uri="{FF2B5EF4-FFF2-40B4-BE49-F238E27FC236}">
                <a16:creationId xmlns:a16="http://schemas.microsoft.com/office/drawing/2014/main" id="{64D049C1-8D30-0902-CD17-E43FBCEFB837}"/>
              </a:ext>
            </a:extLst>
          </p:cNvPr>
          <p:cNvSpPr>
            <a:spLocks noChangeArrowheads="1"/>
          </p:cNvSpPr>
          <p:nvPr/>
        </p:nvSpPr>
        <p:spPr bwMode="auto">
          <a:xfrm>
            <a:off x="6815434" y="1551814"/>
            <a:ext cx="549455" cy="517741"/>
          </a:xfrm>
          <a:prstGeom prst="ellipse">
            <a:avLst/>
          </a:prstGeom>
          <a:noFill/>
          <a:ln w="38100" algn="ctr">
            <a:solidFill>
              <a:srgbClr val="FF6600"/>
            </a:solidFill>
            <a:round/>
            <a:headEnd/>
            <a:tailEnd/>
          </a:ln>
          <a:effectLst>
            <a:outerShdw blurRad="50800" algn="ctr" rotWithShape="0">
              <a:prstClr val="black"/>
            </a:outerShdw>
          </a:effectLst>
          <a:extLst>
            <a:ext uri="{909E8E84-426E-40DD-AFC4-6F175D3DCCD1}">
              <a14:hiddenFill xmlns:a14="http://schemas.microsoft.com/office/drawing/2010/main">
                <a:solidFill>
                  <a:srgbClr val="FFFFFF"/>
                </a:solidFill>
              </a14:hiddenFill>
            </a:ext>
          </a:extLst>
        </p:spPr>
        <p:txBody>
          <a:bodyPr vert="horz" wrap="square" lIns="36576" tIns="36576" rIns="36576" bIns="36576" numCol="1" anchor="t" anchorCtr="0" compatLnSpc="1">
            <a:prstTxWarp prst="textNoShape">
              <a:avLst/>
            </a:prstTxWarp>
          </a:bodyPr>
          <a:lstStyle/>
          <a:p>
            <a:endParaRPr lang="fi-FI"/>
          </a:p>
        </p:txBody>
      </p:sp>
      <p:cxnSp>
        <p:nvCxnSpPr>
          <p:cNvPr id="54" name="AutoShape 5">
            <a:extLst>
              <a:ext uri="{FF2B5EF4-FFF2-40B4-BE49-F238E27FC236}">
                <a16:creationId xmlns:a16="http://schemas.microsoft.com/office/drawing/2014/main" id="{92BDA419-BB8D-0FE8-95AA-DC6CE1E696D3}"/>
              </a:ext>
            </a:extLst>
          </p:cNvPr>
          <p:cNvCxnSpPr>
            <a:cxnSpLocks noChangeShapeType="1"/>
            <a:stCxn id="51" idx="0"/>
            <a:endCxn id="52" idx="4"/>
          </p:cNvCxnSpPr>
          <p:nvPr/>
        </p:nvCxnSpPr>
        <p:spPr bwMode="auto">
          <a:xfrm rot="5400000" flipH="1" flipV="1">
            <a:off x="5140416" y="1220383"/>
            <a:ext cx="1100574" cy="2798918"/>
          </a:xfrm>
          <a:prstGeom prst="bentConnector3">
            <a:avLst>
              <a:gd name="adj1" fmla="val 79772"/>
            </a:avLst>
          </a:prstGeom>
          <a:noFill/>
          <a:ln w="38100" algn="ctr">
            <a:solidFill>
              <a:srgbClr val="FFCC00"/>
            </a:solidFill>
            <a:miter lim="800000"/>
            <a:headEnd/>
            <a:tailEnd type="triangle" w="med" len="med"/>
          </a:ln>
          <a:effectLst>
            <a:outerShdw blurRad="50800" algn="ctr" rotWithShape="0">
              <a:prstClr val="black"/>
            </a:outerShdw>
          </a:effectLst>
          <a:extLst>
            <a:ext uri="{909E8E84-426E-40DD-AFC4-6F175D3DCCD1}">
              <a14:hiddenFill xmlns:a14="http://schemas.microsoft.com/office/drawing/2010/main">
                <a:noFill/>
              </a14:hiddenFill>
            </a:ext>
          </a:extLst>
        </p:spPr>
      </p:cxnSp>
      <p:sp>
        <p:nvSpPr>
          <p:cNvPr id="59" name="Text Box 8">
            <a:extLst>
              <a:ext uri="{FF2B5EF4-FFF2-40B4-BE49-F238E27FC236}">
                <a16:creationId xmlns:a16="http://schemas.microsoft.com/office/drawing/2014/main" id="{793FAACE-3ADC-6EC1-F6E8-E3058C38556C}"/>
              </a:ext>
            </a:extLst>
          </p:cNvPr>
          <p:cNvSpPr txBox="1">
            <a:spLocks noChangeArrowheads="1"/>
          </p:cNvSpPr>
          <p:nvPr/>
        </p:nvSpPr>
        <p:spPr bwMode="auto">
          <a:xfrm>
            <a:off x="3561063" y="354642"/>
            <a:ext cx="2313368" cy="455584"/>
          </a:xfrm>
          <a:prstGeom prst="rect">
            <a:avLst/>
          </a:prstGeom>
          <a:solidFill>
            <a:srgbClr val="FFFFFF">
              <a:alpha val="67000"/>
            </a:srgbClr>
          </a:solidFill>
          <a:ln w="25400" algn="ctr">
            <a:solidFill>
              <a:srgbClr val="FF6600"/>
            </a:solidFill>
            <a:miter lim="800000"/>
            <a:headEnd/>
            <a:tailEnd/>
          </a:ln>
          <a:effectLst/>
          <a:extLst>
            <a:ext uri="{AF507438-7753-43E0-B8FC-AC1667EBCBE1}">
              <a14:hiddenEffects xmlns:a14="http://schemas.microsoft.com/office/drawing/2010/main">
                <a:effectLst>
                  <a:outerShdw dist="35921" dir="2700000" algn="ctr" rotWithShape="0">
                    <a:srgbClr val="002958"/>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2400" b="0" i="0" u="none" strike="noStrike" cap="none" normalizeH="0" baseline="0" dirty="0" err="1">
                <a:ln>
                  <a:noFill/>
                </a:ln>
                <a:solidFill>
                  <a:srgbClr val="002958"/>
                </a:solidFill>
                <a:effectLst/>
                <a:latin typeface="Aleo" panose="020F0802020204030203" pitchFamily="34" charset="0"/>
              </a:rPr>
              <a:t>Dipole</a:t>
            </a:r>
            <a:r>
              <a:rPr kumimoji="0" lang="fi-FI" altLang="fi-FI" sz="2400" b="0" i="0" u="none" strike="noStrike" cap="none" normalizeH="0" baseline="0" dirty="0">
                <a:ln>
                  <a:noFill/>
                </a:ln>
                <a:solidFill>
                  <a:srgbClr val="002958"/>
                </a:solidFill>
                <a:effectLst/>
                <a:latin typeface="Aleo" panose="020F0802020204030203" pitchFamily="34" charset="0"/>
              </a:rPr>
              <a:t> </a:t>
            </a:r>
            <a:r>
              <a:rPr kumimoji="0" lang="fi-FI" altLang="fi-FI" sz="2400" b="0" i="0" u="none" strike="noStrike" cap="none" normalizeH="0" baseline="0" dirty="0" err="1">
                <a:ln>
                  <a:noFill/>
                </a:ln>
                <a:solidFill>
                  <a:srgbClr val="002958"/>
                </a:solidFill>
                <a:effectLst/>
                <a:latin typeface="Aleo" panose="020F0802020204030203" pitchFamily="34" charset="0"/>
              </a:rPr>
              <a:t>magnet</a:t>
            </a:r>
            <a:endParaRPr kumimoji="0" lang="fi-FI" altLang="fi-FI" sz="600" b="0" i="0" u="none" strike="noStrike" cap="none" normalizeH="0" baseline="0" dirty="0">
              <a:ln>
                <a:noFill/>
              </a:ln>
              <a:solidFill>
                <a:schemeClr val="tx1"/>
              </a:solidFill>
              <a:effectLst/>
              <a:latin typeface="Arial" panose="020B0604020202020204" pitchFamily="34" charset="0"/>
            </a:endParaRPr>
          </a:p>
        </p:txBody>
      </p:sp>
      <p:sp>
        <p:nvSpPr>
          <p:cNvPr id="60" name="Oval 4">
            <a:extLst>
              <a:ext uri="{FF2B5EF4-FFF2-40B4-BE49-F238E27FC236}">
                <a16:creationId xmlns:a16="http://schemas.microsoft.com/office/drawing/2014/main" id="{5B40E9A3-356F-DDF7-1D69-286E3CAFF6C8}"/>
              </a:ext>
            </a:extLst>
          </p:cNvPr>
          <p:cNvSpPr>
            <a:spLocks noChangeArrowheads="1"/>
          </p:cNvSpPr>
          <p:nvPr/>
        </p:nvSpPr>
        <p:spPr bwMode="auto">
          <a:xfrm>
            <a:off x="4516524" y="1463063"/>
            <a:ext cx="549455" cy="517741"/>
          </a:xfrm>
          <a:prstGeom prst="ellipse">
            <a:avLst/>
          </a:prstGeom>
          <a:noFill/>
          <a:ln w="38100" algn="ctr">
            <a:solidFill>
              <a:srgbClr val="FF6600"/>
            </a:solidFill>
            <a:round/>
            <a:headEnd/>
            <a:tailEnd/>
          </a:ln>
          <a:effectLst>
            <a:outerShdw blurRad="50800" algn="ctr" rotWithShape="0">
              <a:prstClr val="black"/>
            </a:outerShdw>
          </a:effectLst>
          <a:extLst>
            <a:ext uri="{909E8E84-426E-40DD-AFC4-6F175D3DCCD1}">
              <a14:hiddenFill xmlns:a14="http://schemas.microsoft.com/office/drawing/2010/main">
                <a:solidFill>
                  <a:srgbClr val="FFFFFF"/>
                </a:solidFill>
              </a14:hiddenFill>
            </a:ext>
          </a:extLst>
        </p:spPr>
        <p:txBody>
          <a:bodyPr vert="horz" wrap="square" lIns="36576" tIns="36576" rIns="36576" bIns="36576" numCol="1" anchor="t" anchorCtr="0" compatLnSpc="1">
            <a:prstTxWarp prst="textNoShape">
              <a:avLst/>
            </a:prstTxWarp>
          </a:bodyPr>
          <a:lstStyle/>
          <a:p>
            <a:endParaRPr lang="fi-FI"/>
          </a:p>
        </p:txBody>
      </p:sp>
      <p:cxnSp>
        <p:nvCxnSpPr>
          <p:cNvPr id="61" name="AutoShape 5">
            <a:extLst>
              <a:ext uri="{FF2B5EF4-FFF2-40B4-BE49-F238E27FC236}">
                <a16:creationId xmlns:a16="http://schemas.microsoft.com/office/drawing/2014/main" id="{59EBD192-3469-DA32-E331-09C80B1BB953}"/>
              </a:ext>
            </a:extLst>
          </p:cNvPr>
          <p:cNvCxnSpPr>
            <a:cxnSpLocks noChangeShapeType="1"/>
            <a:stCxn id="59" idx="2"/>
            <a:endCxn id="60" idx="6"/>
          </p:cNvCxnSpPr>
          <p:nvPr/>
        </p:nvCxnSpPr>
        <p:spPr bwMode="auto">
          <a:xfrm rot="16200000" flipH="1">
            <a:off x="4436009" y="1091964"/>
            <a:ext cx="911708" cy="348232"/>
          </a:xfrm>
          <a:prstGeom prst="bentConnector4">
            <a:avLst>
              <a:gd name="adj1" fmla="val 35803"/>
              <a:gd name="adj2" fmla="val 397805"/>
            </a:avLst>
          </a:prstGeom>
          <a:noFill/>
          <a:ln w="38100" algn="ctr">
            <a:solidFill>
              <a:srgbClr val="FFCC00"/>
            </a:solidFill>
            <a:miter lim="800000"/>
            <a:headEnd/>
            <a:tailEnd type="triangle" w="med" len="med"/>
          </a:ln>
          <a:effectLst>
            <a:outerShdw blurRad="50800" algn="ctr" rotWithShape="0">
              <a:prstClr val="black"/>
            </a:outerShdw>
          </a:effectLst>
          <a:extLst>
            <a:ext uri="{909E8E84-426E-40DD-AFC4-6F175D3DCCD1}">
              <a14:hiddenFill xmlns:a14="http://schemas.microsoft.com/office/drawing/2010/main">
                <a:noFill/>
              </a14:hiddenFill>
            </a:ext>
          </a:extLst>
        </p:spPr>
      </p:cxnSp>
      <p:sp>
        <p:nvSpPr>
          <p:cNvPr id="1025" name="Text Box 8">
            <a:extLst>
              <a:ext uri="{FF2B5EF4-FFF2-40B4-BE49-F238E27FC236}">
                <a16:creationId xmlns:a16="http://schemas.microsoft.com/office/drawing/2014/main" id="{F9AE7251-ADB4-3F02-4027-F2B8CCDDC172}"/>
              </a:ext>
            </a:extLst>
          </p:cNvPr>
          <p:cNvSpPr txBox="1">
            <a:spLocks noChangeArrowheads="1"/>
          </p:cNvSpPr>
          <p:nvPr/>
        </p:nvSpPr>
        <p:spPr bwMode="auto">
          <a:xfrm>
            <a:off x="1687368" y="363075"/>
            <a:ext cx="1097050" cy="1164680"/>
          </a:xfrm>
          <a:prstGeom prst="rect">
            <a:avLst/>
          </a:prstGeom>
          <a:solidFill>
            <a:srgbClr val="FFFFFF">
              <a:alpha val="67000"/>
            </a:srgbClr>
          </a:solidFill>
          <a:ln w="25400" algn="ctr">
            <a:solidFill>
              <a:srgbClr val="FF6600"/>
            </a:solidFill>
            <a:miter lim="800000"/>
            <a:headEnd/>
            <a:tailEnd/>
          </a:ln>
          <a:effectLst/>
          <a:extLst>
            <a:ext uri="{AF507438-7753-43E0-B8FC-AC1667EBCBE1}">
              <a14:hiddenEffects xmlns:a14="http://schemas.microsoft.com/office/drawing/2010/main">
                <a:effectLst>
                  <a:outerShdw dist="35921" dir="2700000" algn="ctr" rotWithShape="0">
                    <a:srgbClr val="002958"/>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2400" b="0" i="0" u="none" strike="noStrike" cap="none" normalizeH="0" baseline="0" dirty="0" err="1">
                <a:ln>
                  <a:noFill/>
                </a:ln>
                <a:solidFill>
                  <a:srgbClr val="002958"/>
                </a:solidFill>
                <a:effectLst/>
                <a:latin typeface="Aleo" panose="020F0802020204030203" pitchFamily="34" charset="0"/>
              </a:rPr>
              <a:t>Offline</a:t>
            </a:r>
            <a:r>
              <a:rPr kumimoji="0" lang="fi-FI" altLang="fi-FI" sz="2400" b="0" i="0" u="none" strike="noStrike" cap="none" normalizeH="0" baseline="0" dirty="0">
                <a:ln>
                  <a:noFill/>
                </a:ln>
                <a:solidFill>
                  <a:srgbClr val="002958"/>
                </a:solidFill>
                <a:effectLst/>
                <a:latin typeface="Aleo" panose="020F0802020204030203" pitchFamily="34" charset="0"/>
              </a:rPr>
              <a:t> </a:t>
            </a:r>
            <a:r>
              <a:rPr kumimoji="0" lang="fi-FI" altLang="fi-FI" sz="2400" b="0" i="0" u="none" strike="noStrike" cap="none" normalizeH="0" baseline="0" dirty="0" err="1">
                <a:ln>
                  <a:noFill/>
                </a:ln>
                <a:solidFill>
                  <a:srgbClr val="002958"/>
                </a:solidFill>
                <a:effectLst/>
                <a:latin typeface="Aleo" panose="020F0802020204030203" pitchFamily="34" charset="0"/>
              </a:rPr>
              <a:t>ion</a:t>
            </a:r>
            <a:r>
              <a:rPr kumimoji="0" lang="fi-FI" altLang="fi-FI" sz="2400" b="0" i="0" u="none" strike="noStrike" cap="none" normalizeH="0" baseline="0" dirty="0">
                <a:ln>
                  <a:noFill/>
                </a:ln>
                <a:solidFill>
                  <a:srgbClr val="002958"/>
                </a:solidFill>
                <a:effectLst/>
                <a:latin typeface="Aleo" panose="020F0802020204030203" pitchFamily="34" charset="0"/>
              </a:rPr>
              <a:t> </a:t>
            </a:r>
            <a:r>
              <a:rPr kumimoji="0" lang="fi-FI" altLang="fi-FI" sz="2400" b="0" i="0" u="none" strike="noStrike" cap="none" normalizeH="0" baseline="0" dirty="0" err="1">
                <a:ln>
                  <a:noFill/>
                </a:ln>
                <a:solidFill>
                  <a:srgbClr val="002958"/>
                </a:solidFill>
                <a:effectLst/>
                <a:latin typeface="Aleo" panose="020F0802020204030203" pitchFamily="34" charset="0"/>
              </a:rPr>
              <a:t>source</a:t>
            </a:r>
            <a:endParaRPr kumimoji="0" lang="fi-FI" altLang="fi-FI" sz="600" b="0" i="0" u="none" strike="noStrike" cap="none" normalizeH="0" baseline="0" dirty="0">
              <a:ln>
                <a:noFill/>
              </a:ln>
              <a:solidFill>
                <a:schemeClr val="tx1"/>
              </a:solidFill>
              <a:effectLst/>
              <a:latin typeface="Arial" panose="020B0604020202020204" pitchFamily="34" charset="0"/>
            </a:endParaRPr>
          </a:p>
        </p:txBody>
      </p:sp>
      <p:sp>
        <p:nvSpPr>
          <p:cNvPr id="1026" name="Oval 4">
            <a:extLst>
              <a:ext uri="{FF2B5EF4-FFF2-40B4-BE49-F238E27FC236}">
                <a16:creationId xmlns:a16="http://schemas.microsoft.com/office/drawing/2014/main" id="{A44E18C9-92C0-BC92-18E1-929264AEA699}"/>
              </a:ext>
            </a:extLst>
          </p:cNvPr>
          <p:cNvSpPr>
            <a:spLocks noChangeArrowheads="1"/>
          </p:cNvSpPr>
          <p:nvPr/>
        </p:nvSpPr>
        <p:spPr bwMode="auto">
          <a:xfrm>
            <a:off x="3040028" y="1194611"/>
            <a:ext cx="549455" cy="517741"/>
          </a:xfrm>
          <a:prstGeom prst="ellipse">
            <a:avLst/>
          </a:prstGeom>
          <a:noFill/>
          <a:ln w="38100" algn="ctr">
            <a:solidFill>
              <a:srgbClr val="FF6600"/>
            </a:solidFill>
            <a:round/>
            <a:headEnd/>
            <a:tailEnd/>
          </a:ln>
          <a:effectLst>
            <a:outerShdw blurRad="50800" algn="ctr" rotWithShape="0">
              <a:prstClr val="black"/>
            </a:outerShdw>
          </a:effectLst>
          <a:extLst>
            <a:ext uri="{909E8E84-426E-40DD-AFC4-6F175D3DCCD1}">
              <a14:hiddenFill xmlns:a14="http://schemas.microsoft.com/office/drawing/2010/main">
                <a:solidFill>
                  <a:srgbClr val="FFFFFF"/>
                </a:solidFill>
              </a14:hiddenFill>
            </a:ext>
          </a:extLst>
        </p:spPr>
        <p:txBody>
          <a:bodyPr vert="horz" wrap="square" lIns="36576" tIns="36576" rIns="36576" bIns="36576" numCol="1" anchor="t" anchorCtr="0" compatLnSpc="1">
            <a:prstTxWarp prst="textNoShape">
              <a:avLst/>
            </a:prstTxWarp>
          </a:bodyPr>
          <a:lstStyle/>
          <a:p>
            <a:endParaRPr lang="fi-FI"/>
          </a:p>
        </p:txBody>
      </p:sp>
      <p:cxnSp>
        <p:nvCxnSpPr>
          <p:cNvPr id="1028" name="AutoShape 5">
            <a:extLst>
              <a:ext uri="{FF2B5EF4-FFF2-40B4-BE49-F238E27FC236}">
                <a16:creationId xmlns:a16="http://schemas.microsoft.com/office/drawing/2014/main" id="{8A783B20-EB7F-3AD3-7A38-7F7F5128B836}"/>
              </a:ext>
            </a:extLst>
          </p:cNvPr>
          <p:cNvCxnSpPr>
            <a:cxnSpLocks noChangeShapeType="1"/>
            <a:stCxn id="1025" idx="3"/>
            <a:endCxn id="1026" idx="0"/>
          </p:cNvCxnSpPr>
          <p:nvPr/>
        </p:nvCxnSpPr>
        <p:spPr bwMode="auto">
          <a:xfrm>
            <a:off x="2784418" y="945415"/>
            <a:ext cx="530338" cy="249196"/>
          </a:xfrm>
          <a:prstGeom prst="bentConnector2">
            <a:avLst/>
          </a:prstGeom>
          <a:noFill/>
          <a:ln w="38100" algn="ctr">
            <a:solidFill>
              <a:srgbClr val="FFCC00"/>
            </a:solidFill>
            <a:miter lim="800000"/>
            <a:headEnd/>
            <a:tailEnd type="triangle" w="med" len="med"/>
          </a:ln>
          <a:effectLst>
            <a:outerShdw blurRad="50800" algn="ctr" rotWithShape="0">
              <a:prstClr val="black"/>
            </a:outerShdw>
          </a:effectLst>
          <a:extLst>
            <a:ext uri="{909E8E84-426E-40DD-AFC4-6F175D3DCCD1}">
              <a14:hiddenFill xmlns:a14="http://schemas.microsoft.com/office/drawing/2010/main">
                <a:noFill/>
              </a14:hiddenFill>
            </a:ext>
          </a:extLst>
        </p:spPr>
      </p:cxnSp>
      <p:grpSp>
        <p:nvGrpSpPr>
          <p:cNvPr id="1045" name="Group 1044">
            <a:extLst>
              <a:ext uri="{FF2B5EF4-FFF2-40B4-BE49-F238E27FC236}">
                <a16:creationId xmlns:a16="http://schemas.microsoft.com/office/drawing/2014/main" id="{74E5BE49-1EB4-9ACE-DCA6-3608256081E0}"/>
              </a:ext>
            </a:extLst>
          </p:cNvPr>
          <p:cNvGrpSpPr/>
          <p:nvPr/>
        </p:nvGrpSpPr>
        <p:grpSpPr>
          <a:xfrm>
            <a:off x="3790132" y="4408363"/>
            <a:ext cx="2002238" cy="2405013"/>
            <a:chOff x="17463" y="15875"/>
            <a:chExt cx="2002238" cy="2405013"/>
          </a:xfrm>
        </p:grpSpPr>
        <p:sp>
          <p:nvSpPr>
            <p:cNvPr id="1043" name="Text Box 15">
              <a:extLst>
                <a:ext uri="{FF2B5EF4-FFF2-40B4-BE49-F238E27FC236}">
                  <a16:creationId xmlns:a16="http://schemas.microsoft.com/office/drawing/2014/main" id="{09A120AC-F453-7E76-8B36-CFF02D09F788}"/>
                </a:ext>
              </a:extLst>
            </p:cNvPr>
            <p:cNvSpPr txBox="1">
              <a:spLocks noChangeArrowheads="1"/>
            </p:cNvSpPr>
            <p:nvPr/>
          </p:nvSpPr>
          <p:spPr bwMode="auto">
            <a:xfrm>
              <a:off x="17463" y="15875"/>
              <a:ext cx="2002238" cy="2405013"/>
            </a:xfrm>
            <a:prstGeom prst="rect">
              <a:avLst/>
            </a:prstGeom>
            <a:solidFill>
              <a:srgbClr val="FFFFFF">
                <a:alpha val="67000"/>
              </a:srgbClr>
            </a:solidFill>
            <a:ln w="25400" algn="ctr">
              <a:solidFill>
                <a:srgbClr val="FF6600"/>
              </a:solidFill>
              <a:miter lim="800000"/>
              <a:headEnd/>
              <a:tailEnd/>
            </a:ln>
            <a:effectLst/>
            <a:extLst>
              <a:ext uri="{AF507438-7753-43E0-B8FC-AC1667EBCBE1}">
                <a14:hiddenEffects xmlns:a14="http://schemas.microsoft.com/office/drawing/2010/main">
                  <a:effectLst>
                    <a:outerShdw dist="35921" dir="2700000" algn="ctr" rotWithShape="0">
                      <a:srgbClr val="002958"/>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i-FI" sz="2400" b="0" i="0" u="none" strike="noStrike" cap="none" normalizeH="0" baseline="0" dirty="0">
                  <a:ln>
                    <a:noFill/>
                  </a:ln>
                  <a:solidFill>
                    <a:srgbClr val="002958"/>
                  </a:solidFill>
                  <a:effectLst/>
                  <a:latin typeface="Aleo" panose="020F0802020204030203" pitchFamily="34" charset="0"/>
                </a:rPr>
                <a:t>Spectroscopy beamline</a:t>
              </a:r>
            </a:p>
            <a:p>
              <a:pPr marL="0" marR="0" lvl="0" indent="0" algn="l" defTabSz="914400" rtl="0" eaLnBrk="0" fontAlgn="base" latinLnBrk="0" hangingPunct="0">
                <a:lnSpc>
                  <a:spcPct val="100000"/>
                </a:lnSpc>
                <a:spcBef>
                  <a:spcPct val="0"/>
                </a:spcBef>
                <a:spcAft>
                  <a:spcPct val="0"/>
                </a:spcAft>
                <a:buClrTx/>
                <a:buSzPts val="2000"/>
                <a:buFont typeface="Symbol" panose="05050102010706020507" pitchFamily="18" charset="2"/>
                <a:buChar char="·"/>
                <a:tabLst/>
              </a:pPr>
              <a:r>
                <a:rPr kumimoji="0" lang="fi-FI" altLang="fi-FI" sz="1050" b="0" i="0" u="none" strike="noStrike" cap="none" normalizeH="0" baseline="0" dirty="0" err="1">
                  <a:ln>
                    <a:noFill/>
                  </a:ln>
                  <a:solidFill>
                    <a:srgbClr val="FF6600"/>
                  </a:solidFill>
                  <a:effectLst/>
                  <a:latin typeface="Lato" panose="020F0502020204030203" pitchFamily="34" charset="0"/>
                </a:rPr>
                <a:t>Diagnostics</a:t>
              </a:r>
              <a:endParaRPr kumimoji="0" lang="fi-FI" altLang="fi-FI" sz="1050" b="0" i="0" u="none" strike="noStrike" cap="none" normalizeH="0" baseline="0" dirty="0">
                <a:ln>
                  <a:noFill/>
                </a:ln>
                <a:solidFill>
                  <a:srgbClr val="FF6600"/>
                </a:solidFill>
                <a:effectLst/>
                <a:latin typeface="Lato" panose="020F0502020204030203" pitchFamily="34" charset="0"/>
              </a:endParaRPr>
            </a:p>
            <a:p>
              <a:pPr marL="0" marR="0" lvl="0" indent="0" algn="l" defTabSz="914400" rtl="0" eaLnBrk="0" fontAlgn="base" latinLnBrk="0" hangingPunct="0">
                <a:lnSpc>
                  <a:spcPct val="100000"/>
                </a:lnSpc>
                <a:spcBef>
                  <a:spcPct val="0"/>
                </a:spcBef>
                <a:spcAft>
                  <a:spcPct val="0"/>
                </a:spcAft>
                <a:buClrTx/>
                <a:buSzPts val="2000"/>
                <a:buFont typeface="Symbol" panose="05050102010706020507" pitchFamily="18" charset="2"/>
                <a:buChar char="·"/>
                <a:tabLst/>
              </a:pPr>
              <a:r>
                <a:rPr kumimoji="0" lang="fi-FI" altLang="fi-FI" sz="1050" b="0" i="0" u="none" strike="noStrike" cap="none" normalizeH="0" baseline="0" dirty="0" err="1">
                  <a:ln>
                    <a:noFill/>
                  </a:ln>
                  <a:solidFill>
                    <a:srgbClr val="FF6600"/>
                  </a:solidFill>
                  <a:effectLst/>
                  <a:latin typeface="Lato" panose="020F0502020204030203" pitchFamily="34" charset="0"/>
                </a:rPr>
                <a:t>Nuclear</a:t>
              </a:r>
              <a:r>
                <a:rPr kumimoji="0" lang="fi-FI" altLang="fi-FI" sz="1050" b="0" i="0" u="none" strike="noStrike" cap="none" normalizeH="0" baseline="0" dirty="0">
                  <a:ln>
                    <a:noFill/>
                  </a:ln>
                  <a:solidFill>
                    <a:srgbClr val="FF6600"/>
                  </a:solidFill>
                  <a:effectLst/>
                  <a:latin typeface="Lato" panose="020F0502020204030203" pitchFamily="34" charset="0"/>
                </a:rPr>
                <a:t> </a:t>
              </a:r>
              <a:r>
                <a:rPr kumimoji="0" lang="fi-FI" altLang="fi-FI" sz="1050" b="0" i="0" u="none" strike="noStrike" cap="none" normalizeH="0" baseline="0" dirty="0" err="1">
                  <a:ln>
                    <a:noFill/>
                  </a:ln>
                  <a:solidFill>
                    <a:srgbClr val="FF6600"/>
                  </a:solidFill>
                  <a:effectLst/>
                  <a:latin typeface="Lato" panose="020F0502020204030203" pitchFamily="34" charset="0"/>
                </a:rPr>
                <a:t>decay</a:t>
              </a:r>
              <a:r>
                <a:rPr kumimoji="0" lang="fi-FI" altLang="fi-FI" sz="1050" b="0" i="0" u="none" strike="noStrike" cap="none" normalizeH="0" baseline="0" dirty="0">
                  <a:ln>
                    <a:noFill/>
                  </a:ln>
                  <a:solidFill>
                    <a:srgbClr val="FF6600"/>
                  </a:solidFill>
                  <a:effectLst/>
                  <a:latin typeface="Lato" panose="020F0502020204030203" pitchFamily="34" charset="0"/>
                </a:rPr>
                <a:t>   </a:t>
              </a:r>
              <a:r>
                <a:rPr kumimoji="0" lang="fi-FI" altLang="fi-FI" sz="1050" b="0" i="0" u="none" strike="noStrike" cap="none" normalizeH="0" baseline="0" dirty="0" err="1">
                  <a:ln>
                    <a:noFill/>
                  </a:ln>
                  <a:solidFill>
                    <a:srgbClr val="FF6600"/>
                  </a:solidFill>
                  <a:effectLst/>
                  <a:latin typeface="Lato" panose="020F0502020204030203" pitchFamily="34" charset="0"/>
                </a:rPr>
                <a:t>spectroscopy</a:t>
              </a:r>
              <a:endParaRPr kumimoji="0" lang="fi-FI" altLang="fi-FI" sz="1050" b="0" i="0" u="none" strike="noStrike" cap="none" normalizeH="0" baseline="0" dirty="0">
                <a:ln>
                  <a:noFill/>
                </a:ln>
                <a:solidFill>
                  <a:srgbClr val="FF6600"/>
                </a:solidFill>
                <a:effectLst/>
                <a:latin typeface="Lato" panose="020F0502020204030203" pitchFamily="34" charset="0"/>
              </a:endParaRPr>
            </a:p>
            <a:p>
              <a:pPr marL="0" marR="0" lvl="0" indent="0" algn="l" defTabSz="914400" rtl="0" eaLnBrk="0" fontAlgn="base" latinLnBrk="0" hangingPunct="0">
                <a:lnSpc>
                  <a:spcPct val="100000"/>
                </a:lnSpc>
                <a:spcBef>
                  <a:spcPct val="0"/>
                </a:spcBef>
                <a:spcAft>
                  <a:spcPct val="0"/>
                </a:spcAft>
                <a:buClrTx/>
                <a:buSzPts val="2000"/>
                <a:buFont typeface="Symbol" panose="05050102010706020507" pitchFamily="18" charset="2"/>
                <a:buChar char="·"/>
                <a:tabLst/>
              </a:pPr>
              <a:r>
                <a:rPr kumimoji="0" lang="fi-FI" altLang="fi-FI" sz="1050" b="0" i="0" u="none" strike="noStrike" cap="none" normalizeH="0" baseline="0" dirty="0" err="1">
                  <a:ln>
                    <a:noFill/>
                  </a:ln>
                  <a:solidFill>
                    <a:srgbClr val="FF6600"/>
                  </a:solidFill>
                  <a:effectLst/>
                  <a:latin typeface="Lato" panose="020F0502020204030203" pitchFamily="34" charset="0"/>
                </a:rPr>
                <a:t>Instrument</a:t>
              </a:r>
              <a:r>
                <a:rPr kumimoji="0" lang="fi-FI" altLang="fi-FI" sz="1050" b="0" i="0" u="none" strike="noStrike" cap="none" normalizeH="0" baseline="0" dirty="0">
                  <a:ln>
                    <a:noFill/>
                  </a:ln>
                  <a:solidFill>
                    <a:srgbClr val="FF6600"/>
                  </a:solidFill>
                  <a:effectLst/>
                  <a:latin typeface="Lato" panose="020F0502020204030203" pitchFamily="34" charset="0"/>
                </a:rPr>
                <a:t> </a:t>
              </a:r>
              <a:r>
                <a:rPr kumimoji="0" lang="fi-FI" altLang="fi-FI" sz="1050" b="0" i="0" u="none" strike="noStrike" cap="none" normalizeH="0" baseline="0" dirty="0" err="1">
                  <a:ln>
                    <a:noFill/>
                  </a:ln>
                  <a:solidFill>
                    <a:srgbClr val="FF6600"/>
                  </a:solidFill>
                  <a:effectLst/>
                  <a:latin typeface="Lato" panose="020F0502020204030203" pitchFamily="34" charset="0"/>
                </a:rPr>
                <a:t>development</a:t>
              </a:r>
              <a:endParaRPr kumimoji="0" lang="fi-FI" altLang="fi-FI" sz="600" b="0" i="0" u="none" strike="noStrike" cap="none" normalizeH="0" baseline="0" dirty="0">
                <a:ln>
                  <a:noFill/>
                </a:ln>
                <a:solidFill>
                  <a:schemeClr val="tx1"/>
                </a:solidFill>
                <a:effectLst/>
                <a:latin typeface="Arial" panose="020B0604020202020204" pitchFamily="34" charset="0"/>
              </a:endParaRPr>
            </a:p>
          </p:txBody>
        </p:sp>
        <p:pic>
          <p:nvPicPr>
            <p:cNvPr id="1044" name="Picture 16">
              <a:extLst>
                <a:ext uri="{FF2B5EF4-FFF2-40B4-BE49-F238E27FC236}">
                  <a16:creationId xmlns:a16="http://schemas.microsoft.com/office/drawing/2014/main" id="{62CA24B4-0566-3020-5757-76E46308B5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752" y="1321550"/>
              <a:ext cx="1611804" cy="1037398"/>
            </a:xfrm>
            <a:prstGeom prst="rect">
              <a:avLst/>
            </a:prstGeom>
            <a:noFill/>
            <a:ln>
              <a:noFill/>
            </a:ln>
            <a:effectLst/>
            <a:extLst>
              <a:ext uri="{909E8E84-426E-40DD-AFC4-6F175D3DCCD1}">
                <a14:hiddenFill xmlns:a14="http://schemas.microsoft.com/office/drawing/2010/main">
                  <a:solidFill>
                    <a:srgbClr val="DC4F26"/>
                  </a:solidFill>
                </a14:hiddenFill>
              </a:ext>
              <a:ext uri="{91240B29-F687-4F45-9708-019B960494DF}">
                <a14:hiddenLine xmlns:a14="http://schemas.microsoft.com/office/drawing/2010/main" w="25400" algn="ctr">
                  <a:solidFill>
                    <a:srgbClr val="002958"/>
                  </a:solidFill>
                  <a:miter lim="800000"/>
                  <a:headEnd/>
                  <a:tailEnd/>
                </a14:hiddenLine>
              </a:ext>
              <a:ext uri="{AF507438-7753-43E0-B8FC-AC1667EBCBE1}">
                <a14:hiddenEffects xmlns:a14="http://schemas.microsoft.com/office/drawing/2010/main">
                  <a:effectLst>
                    <a:outerShdw dist="35921" dir="2700000" algn="ctr" rotWithShape="0">
                      <a:srgbClr val="002958"/>
                    </a:outerShdw>
                  </a:effectLst>
                </a14:hiddenEffects>
              </a:ext>
            </a:extLst>
          </p:spPr>
        </p:pic>
      </p:grpSp>
      <p:sp>
        <p:nvSpPr>
          <p:cNvPr id="1046" name="Oval 4">
            <a:extLst>
              <a:ext uri="{FF2B5EF4-FFF2-40B4-BE49-F238E27FC236}">
                <a16:creationId xmlns:a16="http://schemas.microsoft.com/office/drawing/2014/main" id="{2218FE11-9462-656F-EDAF-392CD9978CC8}"/>
              </a:ext>
            </a:extLst>
          </p:cNvPr>
          <p:cNvSpPr>
            <a:spLocks noChangeArrowheads="1"/>
          </p:cNvSpPr>
          <p:nvPr/>
        </p:nvSpPr>
        <p:spPr bwMode="auto">
          <a:xfrm>
            <a:off x="6540706" y="2360971"/>
            <a:ext cx="549455" cy="517741"/>
          </a:xfrm>
          <a:prstGeom prst="ellipse">
            <a:avLst/>
          </a:prstGeom>
          <a:noFill/>
          <a:ln w="38100" algn="ctr">
            <a:solidFill>
              <a:srgbClr val="FF6600"/>
            </a:solidFill>
            <a:round/>
            <a:headEnd/>
            <a:tailEnd/>
          </a:ln>
          <a:effectLst>
            <a:outerShdw blurRad="50800" algn="ctr" rotWithShape="0">
              <a:prstClr val="black"/>
            </a:outerShdw>
          </a:effectLst>
          <a:extLst>
            <a:ext uri="{909E8E84-426E-40DD-AFC4-6F175D3DCCD1}">
              <a14:hiddenFill xmlns:a14="http://schemas.microsoft.com/office/drawing/2010/main">
                <a:solidFill>
                  <a:srgbClr val="FFFFFF"/>
                </a:solidFill>
              </a14:hiddenFill>
            </a:ext>
          </a:extLst>
        </p:spPr>
        <p:txBody>
          <a:bodyPr vert="horz" wrap="square" lIns="36576" tIns="36576" rIns="36576" bIns="36576" numCol="1" anchor="t" anchorCtr="0" compatLnSpc="1">
            <a:prstTxWarp prst="textNoShape">
              <a:avLst/>
            </a:prstTxWarp>
          </a:bodyPr>
          <a:lstStyle/>
          <a:p>
            <a:endParaRPr lang="fi-FI"/>
          </a:p>
        </p:txBody>
      </p:sp>
      <p:cxnSp>
        <p:nvCxnSpPr>
          <p:cNvPr id="1047" name="AutoShape 5">
            <a:extLst>
              <a:ext uri="{FF2B5EF4-FFF2-40B4-BE49-F238E27FC236}">
                <a16:creationId xmlns:a16="http://schemas.microsoft.com/office/drawing/2014/main" id="{7EDD06A3-40D2-65DB-9716-2FCD755BF8E3}"/>
              </a:ext>
            </a:extLst>
          </p:cNvPr>
          <p:cNvCxnSpPr>
            <a:cxnSpLocks noChangeShapeType="1"/>
            <a:stCxn id="1043" idx="3"/>
            <a:endCxn id="1046" idx="2"/>
          </p:cNvCxnSpPr>
          <p:nvPr/>
        </p:nvCxnSpPr>
        <p:spPr bwMode="auto">
          <a:xfrm flipV="1">
            <a:off x="5792370" y="2619842"/>
            <a:ext cx="748336" cy="2991028"/>
          </a:xfrm>
          <a:prstGeom prst="bentConnector3">
            <a:avLst>
              <a:gd name="adj1" fmla="val 50000"/>
            </a:avLst>
          </a:prstGeom>
          <a:noFill/>
          <a:ln w="38100" algn="ctr">
            <a:solidFill>
              <a:srgbClr val="FFCC00"/>
            </a:solidFill>
            <a:miter lim="800000"/>
            <a:headEnd/>
            <a:tailEnd type="triangle" w="med" len="med"/>
          </a:ln>
          <a:effectLst>
            <a:outerShdw blurRad="50800" algn="ctr" rotWithShape="0">
              <a:prstClr val="black"/>
            </a:outerShdw>
          </a:effectLst>
          <a:extLst>
            <a:ext uri="{909E8E84-426E-40DD-AFC4-6F175D3DCCD1}">
              <a14:hiddenFill xmlns:a14="http://schemas.microsoft.com/office/drawing/2010/main">
                <a:noFill/>
              </a14:hiddenFill>
            </a:ext>
          </a:extLst>
        </p:spPr>
      </p:cxnSp>
      <p:grpSp>
        <p:nvGrpSpPr>
          <p:cNvPr id="1055" name="Group 1054">
            <a:extLst>
              <a:ext uri="{FF2B5EF4-FFF2-40B4-BE49-F238E27FC236}">
                <a16:creationId xmlns:a16="http://schemas.microsoft.com/office/drawing/2014/main" id="{60F60423-EAE3-4084-66D6-2D4000453773}"/>
              </a:ext>
            </a:extLst>
          </p:cNvPr>
          <p:cNvGrpSpPr/>
          <p:nvPr/>
        </p:nvGrpSpPr>
        <p:grpSpPr>
          <a:xfrm>
            <a:off x="6285278" y="4153581"/>
            <a:ext cx="1794145" cy="2657688"/>
            <a:chOff x="20745" y="218917"/>
            <a:chExt cx="1794145" cy="2657688"/>
          </a:xfrm>
        </p:grpSpPr>
        <p:sp>
          <p:nvSpPr>
            <p:cNvPr id="1050" name="Text Box 17">
              <a:extLst>
                <a:ext uri="{FF2B5EF4-FFF2-40B4-BE49-F238E27FC236}">
                  <a16:creationId xmlns:a16="http://schemas.microsoft.com/office/drawing/2014/main" id="{B87B430E-B3BD-C6E7-69FB-5BE0DDA2A304}"/>
                </a:ext>
              </a:extLst>
            </p:cNvPr>
            <p:cNvSpPr txBox="1">
              <a:spLocks noChangeArrowheads="1"/>
            </p:cNvSpPr>
            <p:nvPr/>
          </p:nvSpPr>
          <p:spPr bwMode="auto">
            <a:xfrm>
              <a:off x="20745" y="218917"/>
              <a:ext cx="1794145" cy="2657688"/>
            </a:xfrm>
            <a:prstGeom prst="rect">
              <a:avLst/>
            </a:prstGeom>
            <a:solidFill>
              <a:srgbClr val="FFFFFF">
                <a:alpha val="67000"/>
              </a:srgbClr>
            </a:solidFill>
            <a:ln w="25400" algn="ctr">
              <a:solidFill>
                <a:srgbClr val="FF6600"/>
              </a:solidFill>
              <a:miter lim="800000"/>
              <a:headEnd/>
              <a:tailEnd/>
            </a:ln>
            <a:effectLst/>
            <a:extLst>
              <a:ext uri="{AF507438-7753-43E0-B8FC-AC1667EBCBE1}">
                <a14:hiddenEffects xmlns:a14="http://schemas.microsoft.com/office/drawing/2010/main">
                  <a:effectLst>
                    <a:outerShdw dist="35921" dir="2700000" algn="ctr" rotWithShape="0">
                      <a:srgbClr val="002958"/>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i-FI" sz="2400" b="0" i="0" u="none" strike="noStrike" cap="none" normalizeH="0" baseline="0" dirty="0">
                  <a:ln>
                    <a:noFill/>
                  </a:ln>
                  <a:solidFill>
                    <a:srgbClr val="002958"/>
                  </a:solidFill>
                  <a:effectLst/>
                  <a:latin typeface="Aleo" panose="020F0802020204030203" pitchFamily="34" charset="0"/>
                </a:rPr>
                <a:t>MORA</a:t>
              </a:r>
              <a:endParaRPr kumimoji="0" lang="fi-FI" altLang="fi-FI" sz="2400" b="0" i="0" u="none" strike="noStrike" cap="none" normalizeH="0" baseline="0" dirty="0">
                <a:ln>
                  <a:noFill/>
                </a:ln>
                <a:solidFill>
                  <a:srgbClr val="002958"/>
                </a:solidFill>
                <a:effectLst/>
                <a:latin typeface="Lato" panose="020F050202020403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i-FI" sz="1200" b="0" i="0" u="none" strike="noStrike" cap="none" normalizeH="0" baseline="0" dirty="0">
                  <a:ln>
                    <a:noFill/>
                  </a:ln>
                  <a:solidFill>
                    <a:srgbClr val="002958"/>
                  </a:solidFill>
                  <a:effectLst/>
                  <a:latin typeface="Aleo" panose="020F0802020204030203" pitchFamily="34" charset="0"/>
                </a:rPr>
                <a:t>(Matter's Origin from the </a:t>
              </a:r>
              <a:r>
                <a:rPr kumimoji="0" lang="en-US" altLang="fi-FI" sz="1200" b="0" i="0" u="none" strike="noStrike" cap="none" normalizeH="0" baseline="0" dirty="0" err="1">
                  <a:ln>
                    <a:noFill/>
                  </a:ln>
                  <a:solidFill>
                    <a:srgbClr val="002958"/>
                  </a:solidFill>
                  <a:effectLst/>
                  <a:latin typeface="Aleo" panose="020F0802020204030203" pitchFamily="34" charset="0"/>
                </a:rPr>
                <a:t>RadioActivity</a:t>
              </a:r>
              <a:r>
                <a:rPr kumimoji="0" lang="en-US" altLang="fi-FI" sz="1200" b="0" i="0" u="none" strike="noStrike" cap="none" normalizeH="0" baseline="0" dirty="0">
                  <a:ln>
                    <a:noFill/>
                  </a:ln>
                  <a:solidFill>
                    <a:srgbClr val="002958"/>
                  </a:solidFill>
                  <a:effectLst/>
                  <a:latin typeface="Aleo" panose="020F0802020204030203" pitchFamily="34" charset="0"/>
                </a:rPr>
                <a:t> of trapped </a:t>
              </a:r>
              <a:r>
                <a:rPr kumimoji="0" lang="en-US" altLang="fi-FI" sz="1200" b="0" i="0" u="none" strike="noStrike" cap="none" normalizeH="0" baseline="0" dirty="0" err="1">
                  <a:ln>
                    <a:noFill/>
                  </a:ln>
                  <a:solidFill>
                    <a:srgbClr val="002958"/>
                  </a:solidFill>
                  <a:effectLst/>
                  <a:latin typeface="Aleo" panose="020F0802020204030203" pitchFamily="34" charset="0"/>
                </a:rPr>
                <a:t>andoriented</a:t>
              </a:r>
              <a:r>
                <a:rPr kumimoji="0" lang="en-US" altLang="fi-FI" sz="1200" b="0" i="0" u="none" strike="noStrike" cap="none" normalizeH="0" baseline="0" dirty="0">
                  <a:ln>
                    <a:noFill/>
                  </a:ln>
                  <a:solidFill>
                    <a:srgbClr val="002958"/>
                  </a:solidFill>
                  <a:effectLst/>
                  <a:latin typeface="Aleo" panose="020F0802020204030203" pitchFamily="34" charset="0"/>
                </a:rPr>
                <a:t> ions)</a:t>
              </a: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050" b="0" i="0" u="none" strike="noStrike" cap="none" normalizeH="0" baseline="0" dirty="0" err="1">
                  <a:ln>
                    <a:noFill/>
                  </a:ln>
                  <a:solidFill>
                    <a:srgbClr val="FF6600"/>
                  </a:solidFill>
                  <a:effectLst/>
                  <a:latin typeface="Lato" panose="020F0502020204030203" pitchFamily="34" charset="0"/>
                </a:rPr>
                <a:t>Looking</a:t>
              </a:r>
              <a:r>
                <a:rPr kumimoji="0" lang="fi-FI" altLang="fi-FI" sz="1050" b="0" i="0" u="none" strike="noStrike" cap="none" normalizeH="0" baseline="0" dirty="0">
                  <a:ln>
                    <a:noFill/>
                  </a:ln>
                  <a:solidFill>
                    <a:srgbClr val="FF6600"/>
                  </a:solidFill>
                  <a:effectLst/>
                  <a:latin typeface="Lato" panose="020F0502020204030203" pitchFamily="34" charset="0"/>
                </a:rPr>
                <a:t> for CP </a:t>
              </a:r>
              <a:r>
                <a:rPr kumimoji="0" lang="fi-FI" altLang="fi-FI" sz="1050" b="0" i="0" u="none" strike="noStrike" cap="none" normalizeH="0" baseline="0" dirty="0" err="1">
                  <a:ln>
                    <a:noFill/>
                  </a:ln>
                  <a:solidFill>
                    <a:srgbClr val="FF6600"/>
                  </a:solidFill>
                  <a:effectLst/>
                  <a:latin typeface="Lato" panose="020F0502020204030203" pitchFamily="34" charset="0"/>
                </a:rPr>
                <a:t>violation</a:t>
              </a:r>
              <a:r>
                <a:rPr kumimoji="0" lang="fi-FI" altLang="fi-FI" sz="1050" b="0" i="0" u="none" strike="noStrike" cap="none" normalizeH="0" baseline="0" dirty="0">
                  <a:ln>
                    <a:noFill/>
                  </a:ln>
                  <a:solidFill>
                    <a:srgbClr val="FF6600"/>
                  </a:solidFill>
                  <a:effectLst/>
                  <a:latin typeface="Lato" panose="020F0502020204030203" pitchFamily="34" charset="0"/>
                </a:rPr>
                <a:t> in </a:t>
              </a:r>
              <a:r>
                <a:rPr kumimoji="0" lang="fi-FI" altLang="fi-FI" sz="1050" b="0" i="0" u="none" strike="noStrike" cap="none" normalizeH="0" baseline="0" dirty="0" err="1">
                  <a:ln>
                    <a:noFill/>
                  </a:ln>
                  <a:solidFill>
                    <a:srgbClr val="FF6600"/>
                  </a:solidFill>
                  <a:effectLst/>
                  <a:latin typeface="Lato" panose="020F0502020204030203" pitchFamily="34" charset="0"/>
                </a:rPr>
                <a:t>nuclear</a:t>
              </a:r>
              <a:r>
                <a:rPr kumimoji="0" lang="fi-FI" altLang="fi-FI" sz="1050" b="0" i="0" u="none" strike="noStrike" cap="none" normalizeH="0" baseline="0" dirty="0">
                  <a:ln>
                    <a:noFill/>
                  </a:ln>
                  <a:solidFill>
                    <a:srgbClr val="FF6600"/>
                  </a:solidFill>
                  <a:effectLst/>
                  <a:latin typeface="Lato" panose="020F0502020204030203" pitchFamily="34" charset="0"/>
                </a:rPr>
                <a:t> </a:t>
              </a:r>
              <a:r>
                <a:rPr kumimoji="0" lang="fi-FI" altLang="fi-FI" sz="1050" b="0" i="0" u="none" strike="noStrike" cap="none" normalizeH="0" baseline="0" dirty="0" err="1">
                  <a:ln>
                    <a:noFill/>
                  </a:ln>
                  <a:solidFill>
                    <a:srgbClr val="FF6600"/>
                  </a:solidFill>
                  <a:effectLst/>
                  <a:latin typeface="Lato" panose="020F0502020204030203" pitchFamily="34" charset="0"/>
                </a:rPr>
                <a:t>beta-decay</a:t>
              </a:r>
              <a:r>
                <a:rPr kumimoji="0" lang="fi-FI" altLang="fi-FI" sz="1050" b="0" i="0" u="none" strike="noStrike" cap="none" normalizeH="0" baseline="0" dirty="0">
                  <a:ln>
                    <a:noFill/>
                  </a:ln>
                  <a:solidFill>
                    <a:srgbClr val="FF6600"/>
                  </a:solidFill>
                  <a:effectLst/>
                  <a:latin typeface="Lato" panose="020F0502020204030203" pitchFamily="34" charset="0"/>
                </a:rPr>
                <a:t> via D </a:t>
              </a:r>
              <a:r>
                <a:rPr kumimoji="0" lang="fi-FI" altLang="fi-FI" sz="1050" b="0" i="0" u="none" strike="noStrike" cap="none" normalizeH="0" baseline="0" dirty="0" err="1">
                  <a:ln>
                    <a:noFill/>
                  </a:ln>
                  <a:solidFill>
                    <a:srgbClr val="FF6600"/>
                  </a:solidFill>
                  <a:effectLst/>
                  <a:latin typeface="Lato" panose="020F0502020204030203" pitchFamily="34" charset="0"/>
                </a:rPr>
                <a:t>correlation</a:t>
              </a:r>
              <a:r>
                <a:rPr kumimoji="0" lang="fi-FI" altLang="fi-FI" sz="1050" b="0" i="0" u="none" strike="noStrike" cap="none" normalizeH="0" baseline="0" dirty="0">
                  <a:ln>
                    <a:noFill/>
                  </a:ln>
                  <a:solidFill>
                    <a:srgbClr val="FF6600"/>
                  </a:solidFill>
                  <a:effectLst/>
                  <a:latin typeface="Lato" panose="020F0502020204030203" pitchFamily="34" charset="0"/>
                </a:rPr>
                <a:t> </a:t>
              </a:r>
              <a:r>
                <a:rPr kumimoji="0" lang="fi-FI" altLang="fi-FI" sz="1050" b="0" i="0" u="none" strike="noStrike" cap="none" normalizeH="0" baseline="0" dirty="0" err="1">
                  <a:ln>
                    <a:noFill/>
                  </a:ln>
                  <a:solidFill>
                    <a:srgbClr val="FF6600"/>
                  </a:solidFill>
                  <a:effectLst/>
                  <a:latin typeface="Lato" panose="020F0502020204030203" pitchFamily="34" charset="0"/>
                </a:rPr>
                <a:t>measurement</a:t>
              </a:r>
              <a:r>
                <a:rPr kumimoji="0" lang="fi-FI" altLang="fi-FI" sz="1050" b="0" i="0" u="none" strike="noStrike" cap="none" normalizeH="0" baseline="0" dirty="0">
                  <a:ln>
                    <a:noFill/>
                  </a:ln>
                  <a:solidFill>
                    <a:srgbClr val="FF6600"/>
                  </a:solidFill>
                  <a:effectLst/>
                  <a:latin typeface="Lato" panose="020F0502020204030203" pitchFamily="34" charset="0"/>
                </a:rPr>
                <a:t>.</a:t>
              </a:r>
              <a:endParaRPr kumimoji="0" lang="fi-FI" altLang="fi-FI" sz="600" b="0" i="0" u="none" strike="noStrike" cap="none" normalizeH="0" baseline="0" dirty="0">
                <a:ln>
                  <a:noFill/>
                </a:ln>
                <a:solidFill>
                  <a:schemeClr val="tx1"/>
                </a:solidFill>
                <a:effectLst/>
                <a:latin typeface="Arial" panose="020B0604020202020204" pitchFamily="34" charset="0"/>
              </a:endParaRPr>
            </a:p>
          </p:txBody>
        </p:sp>
        <p:pic>
          <p:nvPicPr>
            <p:cNvPr id="1051" name="Picture 18">
              <a:extLst>
                <a:ext uri="{FF2B5EF4-FFF2-40B4-BE49-F238E27FC236}">
                  <a16:creationId xmlns:a16="http://schemas.microsoft.com/office/drawing/2014/main" id="{13E19CA3-4822-AE57-D237-EA3E8B4E72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90" y="2124443"/>
              <a:ext cx="796366" cy="495066"/>
            </a:xfrm>
            <a:prstGeom prst="rect">
              <a:avLst/>
            </a:prstGeom>
            <a:noFill/>
            <a:ln>
              <a:noFill/>
            </a:ln>
            <a:effectLst/>
            <a:extLst>
              <a:ext uri="{909E8E84-426E-40DD-AFC4-6F175D3DCCD1}">
                <a14:hiddenFill xmlns:a14="http://schemas.microsoft.com/office/drawing/2010/main">
                  <a:solidFill>
                    <a:srgbClr val="DC4F26"/>
                  </a:solidFill>
                </a14:hiddenFill>
              </a:ext>
              <a:ext uri="{91240B29-F687-4F45-9708-019B960494DF}">
                <a14:hiddenLine xmlns:a14="http://schemas.microsoft.com/office/drawing/2010/main" w="25400" algn="ctr">
                  <a:solidFill>
                    <a:srgbClr val="002958"/>
                  </a:solidFill>
                  <a:miter lim="800000"/>
                  <a:headEnd/>
                  <a:tailEnd/>
                </a14:hiddenLine>
              </a:ext>
              <a:ext uri="{AF507438-7753-43E0-B8FC-AC1667EBCBE1}">
                <a14:hiddenEffects xmlns:a14="http://schemas.microsoft.com/office/drawing/2010/main">
                  <a:effectLst>
                    <a:outerShdw dist="35921" dir="2700000" algn="ctr" rotWithShape="0">
                      <a:srgbClr val="002958"/>
                    </a:outerShdw>
                  </a:effectLst>
                </a14:hiddenEffects>
              </a:ext>
            </a:extLst>
          </p:spPr>
        </p:pic>
        <p:pic>
          <p:nvPicPr>
            <p:cNvPr id="1052" name="Picture 19">
              <a:extLst>
                <a:ext uri="{FF2B5EF4-FFF2-40B4-BE49-F238E27FC236}">
                  <a16:creationId xmlns:a16="http://schemas.microsoft.com/office/drawing/2014/main" id="{B5627F37-0840-1681-9480-8DE0F4AD004C}"/>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328" y="1753490"/>
              <a:ext cx="1229896" cy="279709"/>
            </a:xfrm>
            <a:prstGeom prst="rect">
              <a:avLst/>
            </a:prstGeom>
            <a:noFill/>
            <a:ln>
              <a:noFill/>
            </a:ln>
            <a:effectLst/>
            <a:extLst>
              <a:ext uri="{909E8E84-426E-40DD-AFC4-6F175D3DCCD1}">
                <a14:hiddenFill xmlns:a14="http://schemas.microsoft.com/office/drawing/2010/main">
                  <a:solidFill>
                    <a:srgbClr val="DC4F26"/>
                  </a:solidFill>
                </a14:hiddenFill>
              </a:ext>
              <a:ext uri="{91240B29-F687-4F45-9708-019B960494DF}">
                <a14:hiddenLine xmlns:a14="http://schemas.microsoft.com/office/drawing/2010/main" w="25400" algn="ctr">
                  <a:solidFill>
                    <a:srgbClr val="002958"/>
                  </a:solidFill>
                  <a:miter lim="800000"/>
                  <a:headEnd/>
                  <a:tailEnd/>
                </a14:hiddenLine>
              </a:ext>
              <a:ext uri="{AF507438-7753-43E0-B8FC-AC1667EBCBE1}">
                <a14:hiddenEffects xmlns:a14="http://schemas.microsoft.com/office/drawing/2010/main">
                  <a:effectLst>
                    <a:outerShdw dist="35921" dir="2700000" algn="ctr" rotWithShape="0">
                      <a:srgbClr val="002958"/>
                    </a:outerShdw>
                  </a:effectLst>
                </a14:hiddenEffects>
              </a:ext>
            </a:extLst>
          </p:spPr>
        </p:pic>
        <p:pic>
          <p:nvPicPr>
            <p:cNvPr id="1053" name="Picture 20">
              <a:extLst>
                <a:ext uri="{FF2B5EF4-FFF2-40B4-BE49-F238E27FC236}">
                  <a16:creationId xmlns:a16="http://schemas.microsoft.com/office/drawing/2014/main" id="{1021FF96-4D27-93A6-91B8-177767C1490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3040" y="2125457"/>
              <a:ext cx="493037" cy="493037"/>
            </a:xfrm>
            <a:prstGeom prst="rect">
              <a:avLst/>
            </a:prstGeom>
            <a:noFill/>
            <a:ln>
              <a:noFill/>
            </a:ln>
            <a:effectLst/>
            <a:extLst>
              <a:ext uri="{909E8E84-426E-40DD-AFC4-6F175D3DCCD1}">
                <a14:hiddenFill xmlns:a14="http://schemas.microsoft.com/office/drawing/2010/main">
                  <a:solidFill>
                    <a:srgbClr val="DC4F26"/>
                  </a:solidFill>
                </a14:hiddenFill>
              </a:ext>
              <a:ext uri="{91240B29-F687-4F45-9708-019B960494DF}">
                <a14:hiddenLine xmlns:a14="http://schemas.microsoft.com/office/drawing/2010/main" w="25400" algn="ctr">
                  <a:solidFill>
                    <a:srgbClr val="002958"/>
                  </a:solidFill>
                  <a:miter lim="800000"/>
                  <a:headEnd/>
                  <a:tailEnd/>
                </a14:hiddenLine>
              </a:ext>
              <a:ext uri="{AF507438-7753-43E0-B8FC-AC1667EBCBE1}">
                <a14:hiddenEffects xmlns:a14="http://schemas.microsoft.com/office/drawing/2010/main">
                  <a:effectLst>
                    <a:outerShdw dist="35921" dir="2700000" algn="ctr" rotWithShape="0">
                      <a:srgbClr val="002958"/>
                    </a:outerShdw>
                  </a:effectLst>
                </a14:hiddenEffects>
              </a:ext>
            </a:extLst>
          </p:spPr>
        </p:pic>
      </p:grpSp>
      <p:sp>
        <p:nvSpPr>
          <p:cNvPr id="1056" name="Oval 4">
            <a:extLst>
              <a:ext uri="{FF2B5EF4-FFF2-40B4-BE49-F238E27FC236}">
                <a16:creationId xmlns:a16="http://schemas.microsoft.com/office/drawing/2014/main" id="{A42B22B1-E4EF-8CAB-CC1C-7C76E500B8D2}"/>
              </a:ext>
            </a:extLst>
          </p:cNvPr>
          <p:cNvSpPr>
            <a:spLocks noChangeArrowheads="1"/>
          </p:cNvSpPr>
          <p:nvPr/>
        </p:nvSpPr>
        <p:spPr bwMode="auto">
          <a:xfrm>
            <a:off x="8130623" y="4104643"/>
            <a:ext cx="781185" cy="736096"/>
          </a:xfrm>
          <a:prstGeom prst="ellipse">
            <a:avLst/>
          </a:prstGeom>
          <a:noFill/>
          <a:ln w="38100" algn="ctr">
            <a:solidFill>
              <a:srgbClr val="FF6600"/>
            </a:solidFill>
            <a:round/>
            <a:headEnd/>
            <a:tailEnd/>
          </a:ln>
          <a:effectLst>
            <a:outerShdw blurRad="50800" algn="ctr" rotWithShape="0">
              <a:prstClr val="black"/>
            </a:outerShdw>
          </a:effectLst>
          <a:extLst>
            <a:ext uri="{909E8E84-426E-40DD-AFC4-6F175D3DCCD1}">
              <a14:hiddenFill xmlns:a14="http://schemas.microsoft.com/office/drawing/2010/main">
                <a:solidFill>
                  <a:srgbClr val="FFFFFF"/>
                </a:solidFill>
              </a14:hiddenFill>
            </a:ext>
          </a:extLst>
        </p:spPr>
        <p:txBody>
          <a:bodyPr vert="horz" wrap="square" lIns="36576" tIns="36576" rIns="36576" bIns="36576" numCol="1" anchor="t" anchorCtr="0" compatLnSpc="1">
            <a:prstTxWarp prst="textNoShape">
              <a:avLst/>
            </a:prstTxWarp>
          </a:bodyPr>
          <a:lstStyle/>
          <a:p>
            <a:endParaRPr lang="fi-FI"/>
          </a:p>
        </p:txBody>
      </p:sp>
      <p:cxnSp>
        <p:nvCxnSpPr>
          <p:cNvPr id="1057" name="AutoShape 5">
            <a:extLst>
              <a:ext uri="{FF2B5EF4-FFF2-40B4-BE49-F238E27FC236}">
                <a16:creationId xmlns:a16="http://schemas.microsoft.com/office/drawing/2014/main" id="{67CCE0FB-C200-261B-187A-7C9C66553FA8}"/>
              </a:ext>
            </a:extLst>
          </p:cNvPr>
          <p:cNvCxnSpPr>
            <a:cxnSpLocks noChangeShapeType="1"/>
            <a:stCxn id="1050" idx="0"/>
            <a:endCxn id="1056" idx="0"/>
          </p:cNvCxnSpPr>
          <p:nvPr/>
        </p:nvCxnSpPr>
        <p:spPr bwMode="auto">
          <a:xfrm rot="5400000" flipH="1" flipV="1">
            <a:off x="7827314" y="3459680"/>
            <a:ext cx="48938" cy="1338865"/>
          </a:xfrm>
          <a:prstGeom prst="bentConnector3">
            <a:avLst>
              <a:gd name="adj1" fmla="val 567122"/>
            </a:avLst>
          </a:prstGeom>
          <a:noFill/>
          <a:ln w="38100" algn="ctr">
            <a:solidFill>
              <a:srgbClr val="FFCC00"/>
            </a:solidFill>
            <a:miter lim="800000"/>
            <a:headEnd/>
            <a:tailEnd type="triangle" w="med" len="med"/>
          </a:ln>
          <a:effectLst>
            <a:outerShdw blurRad="50800" algn="ctr" rotWithShape="0">
              <a:prstClr val="black"/>
            </a:outerShdw>
          </a:effectLst>
          <a:extLst>
            <a:ext uri="{909E8E84-426E-40DD-AFC4-6F175D3DCCD1}">
              <a14:hiddenFill xmlns:a14="http://schemas.microsoft.com/office/drawing/2010/main">
                <a:noFill/>
              </a14:hiddenFill>
            </a:ext>
          </a:extLst>
        </p:spPr>
      </p:cxnSp>
      <p:sp>
        <p:nvSpPr>
          <p:cNvPr id="1063" name="Text Box 22">
            <a:extLst>
              <a:ext uri="{FF2B5EF4-FFF2-40B4-BE49-F238E27FC236}">
                <a16:creationId xmlns:a16="http://schemas.microsoft.com/office/drawing/2014/main" id="{9668643D-06DB-CF5B-1E1E-A00BF2624AF5}"/>
              </a:ext>
            </a:extLst>
          </p:cNvPr>
          <p:cNvSpPr txBox="1">
            <a:spLocks noChangeArrowheads="1"/>
          </p:cNvSpPr>
          <p:nvPr/>
        </p:nvSpPr>
        <p:spPr bwMode="auto">
          <a:xfrm>
            <a:off x="6590900" y="3118083"/>
            <a:ext cx="1547980" cy="579398"/>
          </a:xfrm>
          <a:prstGeom prst="rect">
            <a:avLst/>
          </a:prstGeom>
          <a:solidFill>
            <a:srgbClr val="FFFFFF">
              <a:alpha val="67000"/>
            </a:srgbClr>
          </a:solidFill>
          <a:ln w="25400" algn="ctr">
            <a:solidFill>
              <a:srgbClr val="FF6600"/>
            </a:solidFill>
            <a:miter lim="800000"/>
            <a:headEnd/>
            <a:tailEnd/>
          </a:ln>
          <a:effectLst/>
          <a:extLst>
            <a:ext uri="{AF507438-7753-43E0-B8FC-AC1667EBCBE1}">
              <a14:hiddenEffects xmlns:a14="http://schemas.microsoft.com/office/drawing/2010/main">
                <a:effectLst>
                  <a:outerShdw dist="35921" dir="2700000" algn="ctr" rotWithShape="0">
                    <a:srgbClr val="002958"/>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i-FI" sz="2400" b="0" i="0" u="none" strike="noStrike" cap="none" normalizeH="0" baseline="0" dirty="0">
                <a:ln>
                  <a:noFill/>
                </a:ln>
                <a:solidFill>
                  <a:srgbClr val="002958"/>
                </a:solidFill>
                <a:effectLst/>
                <a:latin typeface="Aleo" panose="020F0802020204030203" pitchFamily="34" charset="0"/>
              </a:rPr>
              <a:t>MR-</a:t>
            </a:r>
            <a:r>
              <a:rPr kumimoji="0" lang="en-US" altLang="fi-FI" sz="2400" b="0" i="0" u="none" strike="noStrike" cap="none" normalizeH="0" baseline="0" dirty="0" err="1">
                <a:ln>
                  <a:noFill/>
                </a:ln>
                <a:solidFill>
                  <a:srgbClr val="002958"/>
                </a:solidFill>
                <a:effectLst/>
                <a:latin typeface="Aleo" panose="020F0802020204030203" pitchFamily="34" charset="0"/>
              </a:rPr>
              <a:t>ToF</a:t>
            </a:r>
            <a:endParaRPr kumimoji="0" lang="fi-FI" altLang="fi-FI" sz="2400" b="0" i="0" u="none" strike="noStrike" cap="none" normalizeH="0" baseline="0" dirty="0">
              <a:ln>
                <a:noFill/>
              </a:ln>
              <a:solidFill>
                <a:srgbClr val="002958"/>
              </a:solidFill>
              <a:effectLst/>
              <a:latin typeface="Lato" panose="020F0502020204030203" pitchFamily="34" charset="0"/>
            </a:endParaRPr>
          </a:p>
          <a:p>
            <a:pPr marL="0" marR="0" lvl="0" indent="0" algn="l" defTabSz="914400" rtl="0" eaLnBrk="0" fontAlgn="base" latinLnBrk="0" hangingPunct="0">
              <a:lnSpc>
                <a:spcPct val="100000"/>
              </a:lnSpc>
              <a:spcBef>
                <a:spcPct val="0"/>
              </a:spcBef>
              <a:spcAft>
                <a:spcPct val="0"/>
              </a:spcAft>
              <a:buClrTx/>
              <a:buSzPts val="2000"/>
              <a:buFont typeface="Symbol" panose="05050102010706020507" pitchFamily="18" charset="2"/>
              <a:buChar char="·"/>
              <a:tabLst/>
            </a:pPr>
            <a:r>
              <a:rPr kumimoji="0" lang="fi-FI" altLang="fi-FI" sz="1050" b="0" i="0" u="none" strike="noStrike" cap="none" normalizeH="0" baseline="0" dirty="0">
                <a:ln>
                  <a:noFill/>
                </a:ln>
                <a:solidFill>
                  <a:srgbClr val="FF6600"/>
                </a:solidFill>
                <a:effectLst/>
                <a:latin typeface="Lato" panose="020F0502020204030203" pitchFamily="34" charset="0"/>
              </a:rPr>
              <a:t>200 000 MRP </a:t>
            </a:r>
            <a:r>
              <a:rPr kumimoji="0" lang="fi-FI" altLang="fi-FI" sz="1050" b="0" i="0" u="none" strike="noStrike" cap="none" normalizeH="0" baseline="0" dirty="0" err="1">
                <a:ln>
                  <a:noFill/>
                </a:ln>
                <a:solidFill>
                  <a:srgbClr val="FF6600"/>
                </a:solidFill>
                <a:effectLst/>
                <a:latin typeface="Lato" panose="020F0502020204030203" pitchFamily="34" charset="0"/>
              </a:rPr>
              <a:t>so</a:t>
            </a:r>
            <a:r>
              <a:rPr kumimoji="0" lang="fi-FI" altLang="fi-FI" sz="1050" b="0" i="0" u="none" strike="noStrike" cap="none" normalizeH="0" baseline="0" dirty="0">
                <a:ln>
                  <a:noFill/>
                </a:ln>
                <a:solidFill>
                  <a:srgbClr val="FF6600"/>
                </a:solidFill>
                <a:effectLst/>
                <a:latin typeface="Lato" panose="020F0502020204030203" pitchFamily="34" charset="0"/>
              </a:rPr>
              <a:t> </a:t>
            </a:r>
            <a:r>
              <a:rPr kumimoji="0" lang="fi-FI" altLang="fi-FI" sz="1050" b="0" i="0" u="none" strike="noStrike" cap="none" normalizeH="0" baseline="0" dirty="0" err="1">
                <a:ln>
                  <a:noFill/>
                </a:ln>
                <a:solidFill>
                  <a:srgbClr val="FF6600"/>
                </a:solidFill>
                <a:effectLst/>
                <a:latin typeface="Lato" panose="020F0502020204030203" pitchFamily="34" charset="0"/>
              </a:rPr>
              <a:t>far</a:t>
            </a:r>
            <a:endParaRPr kumimoji="0" lang="fi-FI" altLang="fi-FI" sz="600" b="0" i="0" u="none" strike="noStrike" cap="none" normalizeH="0" baseline="0" dirty="0">
              <a:ln>
                <a:noFill/>
              </a:ln>
              <a:solidFill>
                <a:schemeClr val="tx1"/>
              </a:solidFill>
              <a:effectLst/>
              <a:latin typeface="Arial" panose="020B0604020202020204" pitchFamily="34" charset="0"/>
            </a:endParaRPr>
          </a:p>
        </p:txBody>
      </p:sp>
      <p:sp>
        <p:nvSpPr>
          <p:cNvPr id="1066" name="Oval 4">
            <a:extLst>
              <a:ext uri="{FF2B5EF4-FFF2-40B4-BE49-F238E27FC236}">
                <a16:creationId xmlns:a16="http://schemas.microsoft.com/office/drawing/2014/main" id="{A8CE905A-4285-FD74-4049-E57ACE61B256}"/>
              </a:ext>
            </a:extLst>
          </p:cNvPr>
          <p:cNvSpPr>
            <a:spLocks noChangeArrowheads="1"/>
          </p:cNvSpPr>
          <p:nvPr/>
        </p:nvSpPr>
        <p:spPr bwMode="auto">
          <a:xfrm>
            <a:off x="8514816" y="2896263"/>
            <a:ext cx="533512" cy="502718"/>
          </a:xfrm>
          <a:prstGeom prst="ellipse">
            <a:avLst/>
          </a:prstGeom>
          <a:noFill/>
          <a:ln w="38100" algn="ctr">
            <a:solidFill>
              <a:srgbClr val="FF6600"/>
            </a:solidFill>
            <a:round/>
            <a:headEnd/>
            <a:tailEnd/>
          </a:ln>
          <a:effectLst>
            <a:outerShdw blurRad="50800" algn="ctr" rotWithShape="0">
              <a:prstClr val="black"/>
            </a:outerShdw>
          </a:effectLst>
          <a:extLst>
            <a:ext uri="{909E8E84-426E-40DD-AFC4-6F175D3DCCD1}">
              <a14:hiddenFill xmlns:a14="http://schemas.microsoft.com/office/drawing/2010/main">
                <a:solidFill>
                  <a:srgbClr val="FFFFFF"/>
                </a:solidFill>
              </a14:hiddenFill>
            </a:ext>
          </a:extLst>
        </p:spPr>
        <p:txBody>
          <a:bodyPr vert="horz" wrap="square" lIns="36576" tIns="36576" rIns="36576" bIns="36576" numCol="1" anchor="t" anchorCtr="0" compatLnSpc="1">
            <a:prstTxWarp prst="textNoShape">
              <a:avLst/>
            </a:prstTxWarp>
          </a:bodyPr>
          <a:lstStyle/>
          <a:p>
            <a:endParaRPr lang="fi-FI"/>
          </a:p>
        </p:txBody>
      </p:sp>
      <p:cxnSp>
        <p:nvCxnSpPr>
          <p:cNvPr id="1067" name="AutoShape 5">
            <a:extLst>
              <a:ext uri="{FF2B5EF4-FFF2-40B4-BE49-F238E27FC236}">
                <a16:creationId xmlns:a16="http://schemas.microsoft.com/office/drawing/2014/main" id="{AE161880-B14E-32C9-FBBB-9A9FC7C9CA97}"/>
              </a:ext>
            </a:extLst>
          </p:cNvPr>
          <p:cNvCxnSpPr>
            <a:cxnSpLocks noChangeShapeType="1"/>
            <a:stCxn id="1063" idx="3"/>
            <a:endCxn id="1066" idx="2"/>
          </p:cNvCxnSpPr>
          <p:nvPr/>
        </p:nvCxnSpPr>
        <p:spPr bwMode="auto">
          <a:xfrm flipV="1">
            <a:off x="8138880" y="3147622"/>
            <a:ext cx="375936" cy="260160"/>
          </a:xfrm>
          <a:prstGeom prst="bentConnector3">
            <a:avLst>
              <a:gd name="adj1" fmla="val 50000"/>
            </a:avLst>
          </a:prstGeom>
          <a:noFill/>
          <a:ln w="38100" algn="ctr">
            <a:solidFill>
              <a:srgbClr val="FFCC00"/>
            </a:solidFill>
            <a:miter lim="800000"/>
            <a:headEnd/>
            <a:tailEnd type="triangle" w="med" len="med"/>
          </a:ln>
          <a:effectLst>
            <a:outerShdw blurRad="50800" algn="ctr" rotWithShape="0">
              <a:prstClr val="black"/>
            </a:outerShdw>
          </a:effectLst>
          <a:extLst>
            <a:ext uri="{909E8E84-426E-40DD-AFC4-6F175D3DCCD1}">
              <a14:hiddenFill xmlns:a14="http://schemas.microsoft.com/office/drawing/2010/main">
                <a:noFill/>
              </a14:hiddenFill>
            </a:ext>
          </a:extLst>
        </p:spPr>
      </p:cxnSp>
      <p:sp>
        <p:nvSpPr>
          <p:cNvPr id="1089" name="Text Box 22">
            <a:extLst>
              <a:ext uri="{FF2B5EF4-FFF2-40B4-BE49-F238E27FC236}">
                <a16:creationId xmlns:a16="http://schemas.microsoft.com/office/drawing/2014/main" id="{1B71870E-8148-39DB-39D9-3C8466668663}"/>
              </a:ext>
            </a:extLst>
          </p:cNvPr>
          <p:cNvSpPr txBox="1">
            <a:spLocks noChangeArrowheads="1"/>
          </p:cNvSpPr>
          <p:nvPr/>
        </p:nvSpPr>
        <p:spPr bwMode="auto">
          <a:xfrm>
            <a:off x="7364889" y="363075"/>
            <a:ext cx="2021183" cy="810922"/>
          </a:xfrm>
          <a:prstGeom prst="rect">
            <a:avLst/>
          </a:prstGeom>
          <a:solidFill>
            <a:srgbClr val="FFFFFF">
              <a:alpha val="67000"/>
            </a:srgbClr>
          </a:solidFill>
          <a:ln w="25400" algn="ctr">
            <a:solidFill>
              <a:srgbClr val="FF6600"/>
            </a:solidFill>
            <a:miter lim="800000"/>
            <a:headEnd/>
            <a:tailEnd/>
          </a:ln>
          <a:effectLst/>
          <a:extLst>
            <a:ext uri="{AF507438-7753-43E0-B8FC-AC1667EBCBE1}">
              <a14:hiddenEffects xmlns:a14="http://schemas.microsoft.com/office/drawing/2010/main">
                <a:effectLst>
                  <a:outerShdw dist="35921" dir="2700000" algn="ctr" rotWithShape="0">
                    <a:srgbClr val="002958"/>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i-FI" sz="2400" b="0" i="0" u="none" strike="noStrike" cap="none" normalizeH="0" baseline="0" dirty="0">
                <a:ln>
                  <a:noFill/>
                </a:ln>
                <a:solidFill>
                  <a:srgbClr val="002958"/>
                </a:solidFill>
                <a:effectLst/>
                <a:latin typeface="Aleo" panose="020F0802020204030203" pitchFamily="34" charset="0"/>
              </a:rPr>
              <a:t>RFQ Cooler-Buncher</a:t>
            </a:r>
            <a:endParaRPr kumimoji="0" lang="fi-FI" altLang="fi-FI" sz="2400" b="0" i="0" u="none" strike="noStrike" cap="none" normalizeH="0" baseline="0" dirty="0">
              <a:ln>
                <a:noFill/>
              </a:ln>
              <a:solidFill>
                <a:srgbClr val="002958"/>
              </a:solidFill>
              <a:effectLst/>
              <a:latin typeface="Lato" panose="020F0502020204030203" pitchFamily="34" charset="0"/>
            </a:endParaRPr>
          </a:p>
        </p:txBody>
      </p:sp>
      <p:sp>
        <p:nvSpPr>
          <p:cNvPr id="1090" name="Oval 4">
            <a:extLst>
              <a:ext uri="{FF2B5EF4-FFF2-40B4-BE49-F238E27FC236}">
                <a16:creationId xmlns:a16="http://schemas.microsoft.com/office/drawing/2014/main" id="{AC96BC5F-D60A-0804-ADE0-00D7A205C57C}"/>
              </a:ext>
            </a:extLst>
          </p:cNvPr>
          <p:cNvSpPr>
            <a:spLocks noChangeArrowheads="1"/>
          </p:cNvSpPr>
          <p:nvPr/>
        </p:nvSpPr>
        <p:spPr bwMode="auto">
          <a:xfrm>
            <a:off x="8378296" y="2243267"/>
            <a:ext cx="533512" cy="502718"/>
          </a:xfrm>
          <a:prstGeom prst="ellipse">
            <a:avLst/>
          </a:prstGeom>
          <a:noFill/>
          <a:ln w="38100" algn="ctr">
            <a:solidFill>
              <a:srgbClr val="FF6600"/>
            </a:solidFill>
            <a:round/>
            <a:headEnd/>
            <a:tailEnd/>
          </a:ln>
          <a:effectLst>
            <a:outerShdw blurRad="50800" algn="ctr" rotWithShape="0">
              <a:prstClr val="black"/>
            </a:outerShdw>
          </a:effectLst>
          <a:extLst>
            <a:ext uri="{909E8E84-426E-40DD-AFC4-6F175D3DCCD1}">
              <a14:hiddenFill xmlns:a14="http://schemas.microsoft.com/office/drawing/2010/main">
                <a:solidFill>
                  <a:srgbClr val="FFFFFF"/>
                </a:solidFill>
              </a14:hiddenFill>
            </a:ext>
          </a:extLst>
        </p:spPr>
        <p:txBody>
          <a:bodyPr vert="horz" wrap="square" lIns="36576" tIns="36576" rIns="36576" bIns="36576" numCol="1" anchor="t" anchorCtr="0" compatLnSpc="1">
            <a:prstTxWarp prst="textNoShape">
              <a:avLst/>
            </a:prstTxWarp>
          </a:bodyPr>
          <a:lstStyle/>
          <a:p>
            <a:endParaRPr lang="fi-FI"/>
          </a:p>
        </p:txBody>
      </p:sp>
      <p:cxnSp>
        <p:nvCxnSpPr>
          <p:cNvPr id="1091" name="AutoShape 5">
            <a:extLst>
              <a:ext uri="{FF2B5EF4-FFF2-40B4-BE49-F238E27FC236}">
                <a16:creationId xmlns:a16="http://schemas.microsoft.com/office/drawing/2014/main" id="{8DCFA83C-85D3-42E4-C686-4E6A36C1CCE0}"/>
              </a:ext>
            </a:extLst>
          </p:cNvPr>
          <p:cNvCxnSpPr>
            <a:cxnSpLocks noChangeShapeType="1"/>
            <a:stCxn id="1089" idx="2"/>
            <a:endCxn id="1090" idx="0"/>
          </p:cNvCxnSpPr>
          <p:nvPr/>
        </p:nvCxnSpPr>
        <p:spPr bwMode="auto">
          <a:xfrm rot="16200000" flipH="1">
            <a:off x="7975631" y="1573846"/>
            <a:ext cx="1069270" cy="269571"/>
          </a:xfrm>
          <a:prstGeom prst="bentConnector3">
            <a:avLst>
              <a:gd name="adj1" fmla="val 50000"/>
            </a:avLst>
          </a:prstGeom>
          <a:noFill/>
          <a:ln w="38100" algn="ctr">
            <a:solidFill>
              <a:srgbClr val="FFCC00"/>
            </a:solidFill>
            <a:miter lim="800000"/>
            <a:headEnd/>
            <a:tailEnd type="triangle" w="med" len="med"/>
          </a:ln>
          <a:effectLst>
            <a:outerShdw blurRad="50800" algn="ctr" rotWithShape="0">
              <a:prstClr val="black"/>
            </a:outerShdw>
          </a:effectLst>
          <a:extLst>
            <a:ext uri="{909E8E84-426E-40DD-AFC4-6F175D3DCCD1}">
              <a14:hiddenFill xmlns:a14="http://schemas.microsoft.com/office/drawing/2010/main">
                <a:noFill/>
              </a14:hiddenFill>
            </a:ext>
          </a:extLst>
        </p:spPr>
      </p:cxnSp>
      <p:grpSp>
        <p:nvGrpSpPr>
          <p:cNvPr id="1099" name="Group 1098">
            <a:extLst>
              <a:ext uri="{FF2B5EF4-FFF2-40B4-BE49-F238E27FC236}">
                <a16:creationId xmlns:a16="http://schemas.microsoft.com/office/drawing/2014/main" id="{450242F4-2456-9875-9B02-4A480667CAF7}"/>
              </a:ext>
            </a:extLst>
          </p:cNvPr>
          <p:cNvGrpSpPr/>
          <p:nvPr/>
        </p:nvGrpSpPr>
        <p:grpSpPr>
          <a:xfrm>
            <a:off x="9879590" y="354642"/>
            <a:ext cx="2084336" cy="1577591"/>
            <a:chOff x="1085266" y="-402843"/>
            <a:chExt cx="2084336" cy="1577591"/>
          </a:xfrm>
        </p:grpSpPr>
        <p:sp>
          <p:nvSpPr>
            <p:cNvPr id="1094" name="Text Box 24">
              <a:extLst>
                <a:ext uri="{FF2B5EF4-FFF2-40B4-BE49-F238E27FC236}">
                  <a16:creationId xmlns:a16="http://schemas.microsoft.com/office/drawing/2014/main" id="{74DDF8EC-7F50-862D-E3FD-326310E313AC}"/>
                </a:ext>
              </a:extLst>
            </p:cNvPr>
            <p:cNvSpPr txBox="1">
              <a:spLocks noChangeArrowheads="1"/>
            </p:cNvSpPr>
            <p:nvPr/>
          </p:nvSpPr>
          <p:spPr bwMode="auto">
            <a:xfrm>
              <a:off x="1085266" y="-402843"/>
              <a:ext cx="2084336" cy="1577591"/>
            </a:xfrm>
            <a:prstGeom prst="rect">
              <a:avLst/>
            </a:prstGeom>
            <a:solidFill>
              <a:srgbClr val="FFFFFF">
                <a:alpha val="67000"/>
              </a:srgbClr>
            </a:solidFill>
            <a:ln w="25400" algn="ctr">
              <a:solidFill>
                <a:srgbClr val="FF6600"/>
              </a:solidFill>
              <a:miter lim="800000"/>
              <a:headEnd/>
              <a:tailEnd/>
            </a:ln>
            <a:effectLst/>
            <a:extLst>
              <a:ext uri="{AF507438-7753-43E0-B8FC-AC1667EBCBE1}">
                <a14:hiddenEffects xmlns:a14="http://schemas.microsoft.com/office/drawing/2010/main">
                  <a:effectLst>
                    <a:outerShdw dist="35921" dir="2700000" algn="ctr" rotWithShape="0">
                      <a:srgbClr val="002958"/>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i-FI" sz="2400" b="1" i="0" u="none" strike="noStrike" cap="none" normalizeH="0" baseline="0" dirty="0">
                  <a:ln>
                    <a:noFill/>
                  </a:ln>
                  <a:solidFill>
                    <a:srgbClr val="002958"/>
                  </a:solidFill>
                  <a:effectLst/>
                  <a:latin typeface="Aleo" panose="020F0802020204030203" pitchFamily="34" charset="0"/>
                </a:rPr>
                <a:t>Collinear laser spectroscopy</a:t>
              </a:r>
            </a:p>
          </p:txBody>
        </p:sp>
        <p:pic>
          <p:nvPicPr>
            <p:cNvPr id="1095" name="Picture 25">
              <a:extLst>
                <a:ext uri="{FF2B5EF4-FFF2-40B4-BE49-F238E27FC236}">
                  <a16:creationId xmlns:a16="http://schemas.microsoft.com/office/drawing/2014/main" id="{11B373AD-34BE-9B8E-B633-6ED529CBA388}"/>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t="2234" b="2234"/>
            <a:stretch>
              <a:fillRect/>
            </a:stretch>
          </p:blipFill>
          <p:spPr bwMode="auto">
            <a:xfrm>
              <a:off x="1085266" y="663580"/>
              <a:ext cx="1982979" cy="502718"/>
            </a:xfrm>
            <a:prstGeom prst="rect">
              <a:avLst/>
            </a:prstGeom>
            <a:noFill/>
            <a:ln>
              <a:noFill/>
            </a:ln>
            <a:effectLst/>
            <a:extLst>
              <a:ext uri="{909E8E84-426E-40DD-AFC4-6F175D3DCCD1}">
                <a14:hiddenFill xmlns:a14="http://schemas.microsoft.com/office/drawing/2010/main">
                  <a:solidFill>
                    <a:srgbClr val="DC4F26"/>
                  </a:solidFill>
                </a14:hiddenFill>
              </a:ext>
              <a:ext uri="{91240B29-F687-4F45-9708-019B960494DF}">
                <a14:hiddenLine xmlns:a14="http://schemas.microsoft.com/office/drawing/2010/main" w="25400" algn="ctr">
                  <a:solidFill>
                    <a:srgbClr val="002958"/>
                  </a:solidFill>
                  <a:miter lim="800000"/>
                  <a:headEnd/>
                  <a:tailEnd/>
                </a14:hiddenLine>
              </a:ext>
              <a:ext uri="{AF507438-7753-43E0-B8FC-AC1667EBCBE1}">
                <a14:hiddenEffects xmlns:a14="http://schemas.microsoft.com/office/drawing/2010/main">
                  <a:effectLst>
                    <a:outerShdw dist="35921" dir="2700000" algn="ctr" rotWithShape="0">
                      <a:srgbClr val="002958"/>
                    </a:outerShdw>
                  </a:effectLst>
                </a14:hiddenEffects>
              </a:ext>
            </a:extLst>
          </p:spPr>
        </p:pic>
        <p:pic>
          <p:nvPicPr>
            <p:cNvPr id="1096" name="Picture 26">
              <a:extLst>
                <a:ext uri="{FF2B5EF4-FFF2-40B4-BE49-F238E27FC236}">
                  <a16:creationId xmlns:a16="http://schemas.microsoft.com/office/drawing/2014/main" id="{A2AB01E7-9F93-5034-5CB3-39951970764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77628" y="-285757"/>
              <a:ext cx="598711" cy="249141"/>
            </a:xfrm>
            <a:prstGeom prst="rect">
              <a:avLst/>
            </a:prstGeom>
            <a:noFill/>
            <a:ln>
              <a:noFill/>
            </a:ln>
            <a:effectLst/>
            <a:extLst>
              <a:ext uri="{909E8E84-426E-40DD-AFC4-6F175D3DCCD1}">
                <a14:hiddenFill xmlns:a14="http://schemas.microsoft.com/office/drawing/2010/main">
                  <a:solidFill>
                    <a:srgbClr val="DC4F26"/>
                  </a:solidFill>
                </a14:hiddenFill>
              </a:ext>
              <a:ext uri="{91240B29-F687-4F45-9708-019B960494DF}">
                <a14:hiddenLine xmlns:a14="http://schemas.microsoft.com/office/drawing/2010/main" w="25400" algn="ctr">
                  <a:solidFill>
                    <a:srgbClr val="002958"/>
                  </a:solidFill>
                  <a:miter lim="800000"/>
                  <a:headEnd/>
                  <a:tailEnd/>
                </a14:hiddenLine>
              </a:ext>
              <a:ext uri="{AF507438-7753-43E0-B8FC-AC1667EBCBE1}">
                <a14:hiddenEffects xmlns:a14="http://schemas.microsoft.com/office/drawing/2010/main">
                  <a:effectLst>
                    <a:outerShdw dist="35921" dir="2700000" algn="ctr" rotWithShape="0">
                      <a:srgbClr val="002958"/>
                    </a:outerShdw>
                  </a:effectLst>
                </a14:hiddenEffects>
              </a:ext>
            </a:extLst>
          </p:spPr>
        </p:pic>
        <p:pic>
          <p:nvPicPr>
            <p:cNvPr id="1097" name="Picture 27">
              <a:extLst>
                <a:ext uri="{FF2B5EF4-FFF2-40B4-BE49-F238E27FC236}">
                  <a16:creationId xmlns:a16="http://schemas.microsoft.com/office/drawing/2014/main" id="{DE69F839-30DA-F0D2-67B9-2D284AFBD82B}"/>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21404" y="106328"/>
              <a:ext cx="695495" cy="207153"/>
            </a:xfrm>
            <a:prstGeom prst="rect">
              <a:avLst/>
            </a:prstGeom>
            <a:noFill/>
            <a:ln>
              <a:noFill/>
            </a:ln>
            <a:effectLst/>
            <a:extLst>
              <a:ext uri="{909E8E84-426E-40DD-AFC4-6F175D3DCCD1}">
                <a14:hiddenFill xmlns:a14="http://schemas.microsoft.com/office/drawing/2010/main">
                  <a:solidFill>
                    <a:srgbClr val="DC4F26"/>
                  </a:solidFill>
                </a14:hiddenFill>
              </a:ext>
              <a:ext uri="{91240B29-F687-4F45-9708-019B960494DF}">
                <a14:hiddenLine xmlns:a14="http://schemas.microsoft.com/office/drawing/2010/main" w="25400" algn="ctr">
                  <a:solidFill>
                    <a:srgbClr val="002958"/>
                  </a:solidFill>
                  <a:miter lim="800000"/>
                  <a:headEnd/>
                  <a:tailEnd/>
                </a14:hiddenLine>
              </a:ext>
              <a:ext uri="{AF507438-7753-43E0-B8FC-AC1667EBCBE1}">
                <a14:hiddenEffects xmlns:a14="http://schemas.microsoft.com/office/drawing/2010/main">
                  <a:effectLst>
                    <a:outerShdw dist="35921" dir="2700000" algn="ctr" rotWithShape="0">
                      <a:srgbClr val="002958"/>
                    </a:outerShdw>
                  </a:effectLst>
                </a14:hiddenEffects>
              </a:ext>
            </a:extLst>
          </p:spPr>
        </p:pic>
      </p:grpSp>
      <p:sp>
        <p:nvSpPr>
          <p:cNvPr id="1100" name="Oval 4">
            <a:extLst>
              <a:ext uri="{FF2B5EF4-FFF2-40B4-BE49-F238E27FC236}">
                <a16:creationId xmlns:a16="http://schemas.microsoft.com/office/drawing/2014/main" id="{3E08D3C5-4FCD-2786-9097-F87878648BB6}"/>
              </a:ext>
            </a:extLst>
          </p:cNvPr>
          <p:cNvSpPr>
            <a:spLocks noChangeArrowheads="1"/>
          </p:cNvSpPr>
          <p:nvPr/>
        </p:nvSpPr>
        <p:spPr bwMode="auto">
          <a:xfrm>
            <a:off x="11047385" y="2512410"/>
            <a:ext cx="533512" cy="502718"/>
          </a:xfrm>
          <a:prstGeom prst="ellipse">
            <a:avLst/>
          </a:prstGeom>
          <a:noFill/>
          <a:ln w="38100" algn="ctr">
            <a:solidFill>
              <a:srgbClr val="FF6600"/>
            </a:solidFill>
            <a:round/>
            <a:headEnd/>
            <a:tailEnd/>
          </a:ln>
          <a:effectLst>
            <a:outerShdw blurRad="50800" algn="ctr" rotWithShape="0">
              <a:prstClr val="black"/>
            </a:outerShdw>
          </a:effectLst>
          <a:extLst>
            <a:ext uri="{909E8E84-426E-40DD-AFC4-6F175D3DCCD1}">
              <a14:hiddenFill xmlns:a14="http://schemas.microsoft.com/office/drawing/2010/main">
                <a:solidFill>
                  <a:srgbClr val="FFFFFF"/>
                </a:solidFill>
              </a14:hiddenFill>
            </a:ext>
          </a:extLst>
        </p:spPr>
        <p:txBody>
          <a:bodyPr vert="horz" wrap="square" lIns="36576" tIns="36576" rIns="36576" bIns="36576" numCol="1" anchor="t" anchorCtr="0" compatLnSpc="1">
            <a:prstTxWarp prst="textNoShape">
              <a:avLst/>
            </a:prstTxWarp>
          </a:bodyPr>
          <a:lstStyle/>
          <a:p>
            <a:endParaRPr lang="fi-FI"/>
          </a:p>
        </p:txBody>
      </p:sp>
      <p:cxnSp>
        <p:nvCxnSpPr>
          <p:cNvPr id="1101" name="AutoShape 5">
            <a:extLst>
              <a:ext uri="{FF2B5EF4-FFF2-40B4-BE49-F238E27FC236}">
                <a16:creationId xmlns:a16="http://schemas.microsoft.com/office/drawing/2014/main" id="{5B80EBE5-5AB3-9F3E-B3AC-E5E56A013DC6}"/>
              </a:ext>
            </a:extLst>
          </p:cNvPr>
          <p:cNvCxnSpPr>
            <a:cxnSpLocks noChangeShapeType="1"/>
            <a:stCxn id="1095" idx="2"/>
            <a:endCxn id="1100" idx="0"/>
          </p:cNvCxnSpPr>
          <p:nvPr/>
        </p:nvCxnSpPr>
        <p:spPr bwMode="auto">
          <a:xfrm rot="16200000" flipH="1">
            <a:off x="10798297" y="1996565"/>
            <a:ext cx="588627" cy="443061"/>
          </a:xfrm>
          <a:prstGeom prst="bentConnector3">
            <a:avLst>
              <a:gd name="adj1" fmla="val 50000"/>
            </a:avLst>
          </a:prstGeom>
          <a:noFill/>
          <a:ln w="38100" algn="ctr">
            <a:solidFill>
              <a:srgbClr val="FFCC00"/>
            </a:solidFill>
            <a:miter lim="800000"/>
            <a:headEnd/>
            <a:tailEnd type="triangle" w="med" len="med"/>
          </a:ln>
          <a:effectLst>
            <a:outerShdw blurRad="50800" algn="ctr" rotWithShape="0">
              <a:prstClr val="black"/>
            </a:outerShdw>
          </a:effectLst>
          <a:extLst>
            <a:ext uri="{909E8E84-426E-40DD-AFC4-6F175D3DCCD1}">
              <a14:hiddenFill xmlns:a14="http://schemas.microsoft.com/office/drawing/2010/main">
                <a:noFill/>
              </a14:hiddenFill>
            </a:ext>
          </a:extLst>
        </p:spPr>
      </p:cxnSp>
      <p:grpSp>
        <p:nvGrpSpPr>
          <p:cNvPr id="1108" name="Group 1107">
            <a:extLst>
              <a:ext uri="{FF2B5EF4-FFF2-40B4-BE49-F238E27FC236}">
                <a16:creationId xmlns:a16="http://schemas.microsoft.com/office/drawing/2014/main" id="{731CB6FF-9561-426E-8283-FB79DCED4A12}"/>
              </a:ext>
            </a:extLst>
          </p:cNvPr>
          <p:cNvGrpSpPr/>
          <p:nvPr/>
        </p:nvGrpSpPr>
        <p:grpSpPr>
          <a:xfrm>
            <a:off x="8175428" y="4919117"/>
            <a:ext cx="2303747" cy="1892152"/>
            <a:chOff x="60157" y="-3705223"/>
            <a:chExt cx="2303747" cy="2117851"/>
          </a:xfrm>
        </p:grpSpPr>
        <p:sp>
          <p:nvSpPr>
            <p:cNvPr id="1104" name="Text Box 29">
              <a:extLst>
                <a:ext uri="{FF2B5EF4-FFF2-40B4-BE49-F238E27FC236}">
                  <a16:creationId xmlns:a16="http://schemas.microsoft.com/office/drawing/2014/main" id="{D20CAF02-9495-F0F8-3612-06992C89A807}"/>
                </a:ext>
              </a:extLst>
            </p:cNvPr>
            <p:cNvSpPr txBox="1">
              <a:spLocks noChangeArrowheads="1"/>
            </p:cNvSpPr>
            <p:nvPr/>
          </p:nvSpPr>
          <p:spPr bwMode="auto">
            <a:xfrm>
              <a:off x="60157" y="-3705223"/>
              <a:ext cx="2303747" cy="2117851"/>
            </a:xfrm>
            <a:prstGeom prst="rect">
              <a:avLst/>
            </a:prstGeom>
            <a:solidFill>
              <a:srgbClr val="FFFFFF">
                <a:alpha val="67000"/>
              </a:srgbClr>
            </a:solidFill>
            <a:ln w="25400" algn="ctr">
              <a:solidFill>
                <a:srgbClr val="FF6600"/>
              </a:solidFill>
              <a:miter lim="800000"/>
              <a:headEnd/>
              <a:tailEnd/>
            </a:ln>
            <a:effectLst/>
            <a:extLst>
              <a:ext uri="{AF507438-7753-43E0-B8FC-AC1667EBCBE1}">
                <a14:hiddenEffects xmlns:a14="http://schemas.microsoft.com/office/drawing/2010/main">
                  <a:effectLst>
                    <a:outerShdw dist="35921" dir="2700000" algn="ctr" rotWithShape="0">
                      <a:srgbClr val="002958"/>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i-FI" sz="2400" b="0" i="0" u="none" strike="noStrike" cap="none" normalizeH="0" baseline="0" dirty="0">
                  <a:ln>
                    <a:noFill/>
                  </a:ln>
                  <a:solidFill>
                    <a:srgbClr val="002958"/>
                  </a:solidFill>
                  <a:effectLst/>
                  <a:latin typeface="Aleo" panose="020F0802020204030203" pitchFamily="34" charset="0"/>
                </a:rPr>
                <a:t>RAPTOR</a:t>
              </a:r>
              <a:endParaRPr kumimoji="0" lang="fi-FI" altLang="fi-FI" sz="2400" b="0" i="0" u="none" strike="noStrike" cap="none" normalizeH="0" baseline="0" dirty="0">
                <a:ln>
                  <a:noFill/>
                </a:ln>
                <a:solidFill>
                  <a:srgbClr val="002958"/>
                </a:solidFill>
                <a:effectLst/>
                <a:latin typeface="Lato" panose="020F050202020403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200" b="0" i="0" u="none" strike="noStrike" cap="none" normalizeH="0" baseline="0" dirty="0">
                  <a:ln>
                    <a:noFill/>
                  </a:ln>
                  <a:solidFill>
                    <a:srgbClr val="002958"/>
                  </a:solidFill>
                  <a:effectLst/>
                  <a:latin typeface="Aleo" panose="020F0802020204030203" pitchFamily="34" charset="0"/>
                </a:rPr>
                <a:t>(</a:t>
              </a:r>
              <a:r>
                <a:rPr kumimoji="0" lang="fi-FI" altLang="fi-FI" sz="1200" b="0" i="0" u="none" strike="noStrike" cap="none" normalizeH="0" baseline="0" dirty="0" err="1">
                  <a:ln>
                    <a:noFill/>
                  </a:ln>
                  <a:solidFill>
                    <a:srgbClr val="002958"/>
                  </a:solidFill>
                  <a:effectLst/>
                  <a:latin typeface="Aleo" panose="020F0802020204030203" pitchFamily="34" charset="0"/>
                </a:rPr>
                <a:t>Resonance</a:t>
              </a:r>
              <a:r>
                <a:rPr kumimoji="0" lang="fi-FI" altLang="fi-FI" sz="1200" b="0" i="0" u="none" strike="noStrike" cap="none" normalizeH="0" baseline="0" dirty="0">
                  <a:ln>
                    <a:noFill/>
                  </a:ln>
                  <a:solidFill>
                    <a:srgbClr val="002958"/>
                  </a:solidFill>
                  <a:effectLst/>
                  <a:latin typeface="Aleo" panose="020F0802020204030203" pitchFamily="34" charset="0"/>
                </a:rPr>
                <a:t> </a:t>
              </a:r>
              <a:r>
                <a:rPr kumimoji="0" lang="fi-FI" altLang="fi-FI" sz="1200" b="0" i="0" u="none" strike="noStrike" cap="none" normalizeH="0" baseline="0" dirty="0" err="1">
                  <a:ln>
                    <a:noFill/>
                  </a:ln>
                  <a:solidFill>
                    <a:srgbClr val="002958"/>
                  </a:solidFill>
                  <a:effectLst/>
                  <a:latin typeface="Aleo" panose="020F0802020204030203" pitchFamily="34" charset="0"/>
                </a:rPr>
                <a:t>ionization</a:t>
              </a:r>
              <a:r>
                <a:rPr kumimoji="0" lang="fi-FI" altLang="fi-FI" sz="1200" b="0" i="0" u="none" strike="noStrike" cap="none" normalizeH="0" baseline="0" dirty="0">
                  <a:ln>
                    <a:noFill/>
                  </a:ln>
                  <a:solidFill>
                    <a:srgbClr val="002958"/>
                  </a:solidFill>
                  <a:effectLst/>
                  <a:latin typeface="Aleo" panose="020F0802020204030203" pitchFamily="34" charset="0"/>
                </a:rPr>
                <a:t> </a:t>
              </a:r>
              <a:r>
                <a:rPr kumimoji="0" lang="fi-FI" altLang="fi-FI" sz="1200" b="0" i="0" u="none" strike="noStrike" cap="none" normalizeH="0" baseline="0" dirty="0" err="1">
                  <a:ln>
                    <a:noFill/>
                  </a:ln>
                  <a:solidFill>
                    <a:srgbClr val="002958"/>
                  </a:solidFill>
                  <a:effectLst/>
                  <a:latin typeface="Aleo" panose="020F0802020204030203" pitchFamily="34" charset="0"/>
                </a:rPr>
                <a:t>spectroscopy</a:t>
              </a:r>
              <a:r>
                <a:rPr kumimoji="0" lang="fi-FI" altLang="fi-FI" sz="1200" b="0" i="0" u="none" strike="noStrike" cap="none" normalizeH="0" baseline="0" dirty="0">
                  <a:ln>
                    <a:noFill/>
                  </a:ln>
                  <a:solidFill>
                    <a:srgbClr val="002958"/>
                  </a:solidFill>
                  <a:effectLst/>
                  <a:latin typeface="Aleo" panose="020F0802020204030203" pitchFamily="34" charset="0"/>
                </a:rPr>
                <a:t> And </a:t>
              </a:r>
              <a:r>
                <a:rPr kumimoji="0" lang="fi-FI" altLang="fi-FI" sz="1200" b="0" i="0" u="none" strike="noStrike" cap="none" normalizeH="0" baseline="0" dirty="0" err="1">
                  <a:ln>
                    <a:noFill/>
                  </a:ln>
                  <a:solidFill>
                    <a:srgbClr val="002958"/>
                  </a:solidFill>
                  <a:effectLst/>
                  <a:latin typeface="Aleo" panose="020F0802020204030203" pitchFamily="34" charset="0"/>
                </a:rPr>
                <a:t>Purification</a:t>
              </a:r>
              <a:r>
                <a:rPr kumimoji="0" lang="fi-FI" altLang="fi-FI" sz="1200" b="0" i="0" u="none" strike="noStrike" cap="none" normalizeH="0" baseline="0" dirty="0">
                  <a:ln>
                    <a:noFill/>
                  </a:ln>
                  <a:solidFill>
                    <a:srgbClr val="002958"/>
                  </a:solidFill>
                  <a:effectLst/>
                  <a:latin typeface="Aleo" panose="020F0802020204030203" pitchFamily="34" charset="0"/>
                </a:rPr>
                <a:t> </a:t>
              </a:r>
              <a:r>
                <a:rPr kumimoji="0" lang="fi-FI" altLang="fi-FI" sz="1200" b="0" i="0" u="none" strike="noStrike" cap="none" normalizeH="0" baseline="0" dirty="0" err="1">
                  <a:ln>
                    <a:noFill/>
                  </a:ln>
                  <a:solidFill>
                    <a:srgbClr val="002958"/>
                  </a:solidFill>
                  <a:effectLst/>
                  <a:latin typeface="Aleo" panose="020F0802020204030203" pitchFamily="34" charset="0"/>
                </a:rPr>
                <a:t>Traps</a:t>
              </a:r>
              <a:r>
                <a:rPr kumimoji="0" lang="fi-FI" altLang="fi-FI" sz="1200" b="0" i="0" u="none" strike="noStrike" cap="none" normalizeH="0" baseline="0" dirty="0">
                  <a:ln>
                    <a:noFill/>
                  </a:ln>
                  <a:solidFill>
                    <a:srgbClr val="002958"/>
                  </a:solidFill>
                  <a:effectLst/>
                  <a:latin typeface="Aleo" panose="020F0802020204030203" pitchFamily="34" charset="0"/>
                </a:rPr>
                <a:t> for </a:t>
              </a:r>
              <a:r>
                <a:rPr kumimoji="0" lang="fi-FI" altLang="fi-FI" sz="1200" b="0" i="0" u="none" strike="noStrike" cap="none" normalizeH="0" baseline="0" dirty="0" err="1">
                  <a:ln>
                    <a:noFill/>
                  </a:ln>
                  <a:solidFill>
                    <a:srgbClr val="002958"/>
                  </a:solidFill>
                  <a:effectLst/>
                  <a:latin typeface="Aleo" panose="020F0802020204030203" pitchFamily="34" charset="0"/>
                </a:rPr>
                <a:t>spectRoscopy</a:t>
              </a:r>
              <a:r>
                <a:rPr kumimoji="0" lang="fi-FI" altLang="fi-FI" sz="1200" b="0" i="0" u="none" strike="noStrike" cap="none" normalizeH="0" baseline="0" dirty="0">
                  <a:ln>
                    <a:noFill/>
                  </a:ln>
                  <a:solidFill>
                    <a:srgbClr val="002958"/>
                  </a:solidFill>
                  <a:effectLst/>
                  <a:latin typeface="Aleo" panose="020F0802020204030203" pitchFamily="34" charset="0"/>
                </a:rPr>
                <a:t>)</a:t>
              </a:r>
            </a:p>
            <a:p>
              <a:pPr marL="0" marR="0" lvl="0" indent="0" algn="l" defTabSz="914400" rtl="0" eaLnBrk="0" fontAlgn="base" latinLnBrk="0" hangingPunct="0">
                <a:lnSpc>
                  <a:spcPct val="100000"/>
                </a:lnSpc>
                <a:spcBef>
                  <a:spcPct val="0"/>
                </a:spcBef>
                <a:spcAft>
                  <a:spcPct val="0"/>
                </a:spcAft>
                <a:buClrTx/>
                <a:buSzPts val="2000"/>
                <a:tabLst/>
              </a:pPr>
              <a:endParaRPr kumimoji="0" lang="fi-FI" altLang="fi-FI" sz="1050" b="0" i="0" u="none" strike="noStrike" cap="none" normalizeH="0" baseline="0" dirty="0">
                <a:ln>
                  <a:noFill/>
                </a:ln>
                <a:solidFill>
                  <a:srgbClr val="FF6600"/>
                </a:solidFill>
                <a:effectLst/>
                <a:latin typeface="Lato" panose="020F0502020204030203" pitchFamily="34" charset="0"/>
              </a:endParaRPr>
            </a:p>
          </p:txBody>
        </p:sp>
        <p:pic>
          <p:nvPicPr>
            <p:cNvPr id="1105" name="Picture 30">
              <a:extLst>
                <a:ext uri="{FF2B5EF4-FFF2-40B4-BE49-F238E27FC236}">
                  <a16:creationId xmlns:a16="http://schemas.microsoft.com/office/drawing/2014/main" id="{0285C352-20B9-773D-D831-717CAA0855F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2457" y="-2803524"/>
              <a:ext cx="2142624" cy="1194388"/>
            </a:xfrm>
            <a:prstGeom prst="rect">
              <a:avLst/>
            </a:prstGeom>
            <a:noFill/>
            <a:ln>
              <a:noFill/>
            </a:ln>
            <a:effectLst/>
            <a:extLst>
              <a:ext uri="{909E8E84-426E-40DD-AFC4-6F175D3DCCD1}">
                <a14:hiddenFill xmlns:a14="http://schemas.microsoft.com/office/drawing/2010/main">
                  <a:solidFill>
                    <a:srgbClr val="DC4F26"/>
                  </a:solidFill>
                </a14:hiddenFill>
              </a:ext>
              <a:ext uri="{91240B29-F687-4F45-9708-019B960494DF}">
                <a14:hiddenLine xmlns:a14="http://schemas.microsoft.com/office/drawing/2010/main" w="25400" algn="ctr">
                  <a:solidFill>
                    <a:srgbClr val="002958"/>
                  </a:solidFill>
                  <a:miter lim="800000"/>
                  <a:headEnd/>
                  <a:tailEnd/>
                </a14:hiddenLine>
              </a:ext>
              <a:ext uri="{AF507438-7753-43E0-B8FC-AC1667EBCBE1}">
                <a14:hiddenEffects xmlns:a14="http://schemas.microsoft.com/office/drawing/2010/main">
                  <a:effectLst>
                    <a:outerShdw dist="35921" dir="2700000" algn="ctr" rotWithShape="0">
                      <a:srgbClr val="002958"/>
                    </a:outerShdw>
                  </a:effectLst>
                </a14:hiddenEffects>
              </a:ext>
            </a:extLst>
          </p:spPr>
        </p:pic>
        <p:pic>
          <p:nvPicPr>
            <p:cNvPr id="1106" name="Picture 31">
              <a:extLst>
                <a:ext uri="{FF2B5EF4-FFF2-40B4-BE49-F238E27FC236}">
                  <a16:creationId xmlns:a16="http://schemas.microsoft.com/office/drawing/2014/main" id="{81585464-38AF-98D3-67FD-2A522FAE9CC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3655" y="-2611377"/>
              <a:ext cx="523370" cy="342397"/>
            </a:xfrm>
            <a:prstGeom prst="rect">
              <a:avLst/>
            </a:prstGeom>
            <a:noFill/>
            <a:ln>
              <a:noFill/>
            </a:ln>
            <a:effectLst/>
            <a:extLst>
              <a:ext uri="{909E8E84-426E-40DD-AFC4-6F175D3DCCD1}">
                <a14:hiddenFill xmlns:a14="http://schemas.microsoft.com/office/drawing/2010/main">
                  <a:solidFill>
                    <a:srgbClr val="DC4F26"/>
                  </a:solidFill>
                </a14:hiddenFill>
              </a:ext>
              <a:ext uri="{91240B29-F687-4F45-9708-019B960494DF}">
                <a14:hiddenLine xmlns:a14="http://schemas.microsoft.com/office/drawing/2010/main" w="25400" algn="ctr">
                  <a:solidFill>
                    <a:srgbClr val="002958"/>
                  </a:solidFill>
                  <a:miter lim="800000"/>
                  <a:headEnd/>
                  <a:tailEnd/>
                </a14:hiddenLine>
              </a:ext>
              <a:ext uri="{AF507438-7753-43E0-B8FC-AC1667EBCBE1}">
                <a14:hiddenEffects xmlns:a14="http://schemas.microsoft.com/office/drawing/2010/main">
                  <a:effectLst>
                    <a:outerShdw dist="35921" dir="2700000" algn="ctr" rotWithShape="0">
                      <a:srgbClr val="002958"/>
                    </a:outerShdw>
                  </a:effectLst>
                </a14:hiddenEffects>
              </a:ext>
            </a:extLst>
          </p:spPr>
        </p:pic>
        <p:pic>
          <p:nvPicPr>
            <p:cNvPr id="1107" name="Picture 32">
              <a:extLst>
                <a:ext uri="{FF2B5EF4-FFF2-40B4-BE49-F238E27FC236}">
                  <a16:creationId xmlns:a16="http://schemas.microsoft.com/office/drawing/2014/main" id="{BCF37CD7-AD19-86FB-BE6F-6A7E52C2BEC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39596" y="-3637167"/>
              <a:ext cx="402509" cy="200943"/>
            </a:xfrm>
            <a:prstGeom prst="rect">
              <a:avLst/>
            </a:prstGeom>
            <a:noFill/>
            <a:ln>
              <a:noFill/>
            </a:ln>
            <a:effectLst/>
            <a:extLst>
              <a:ext uri="{909E8E84-426E-40DD-AFC4-6F175D3DCCD1}">
                <a14:hiddenFill xmlns:a14="http://schemas.microsoft.com/office/drawing/2010/main">
                  <a:solidFill>
                    <a:srgbClr val="DC4F26"/>
                  </a:solidFill>
                </a14:hiddenFill>
              </a:ext>
              <a:ext uri="{91240B29-F687-4F45-9708-019B960494DF}">
                <a14:hiddenLine xmlns:a14="http://schemas.microsoft.com/office/drawing/2010/main" w="25400" algn="ctr">
                  <a:solidFill>
                    <a:srgbClr val="002958"/>
                  </a:solidFill>
                  <a:miter lim="800000"/>
                  <a:headEnd/>
                  <a:tailEnd/>
                </a14:hiddenLine>
              </a:ext>
              <a:ext uri="{AF507438-7753-43E0-B8FC-AC1667EBCBE1}">
                <a14:hiddenEffects xmlns:a14="http://schemas.microsoft.com/office/drawing/2010/main">
                  <a:effectLst>
                    <a:outerShdw dist="35921" dir="2700000" algn="ctr" rotWithShape="0">
                      <a:srgbClr val="002958"/>
                    </a:outerShdw>
                  </a:effectLst>
                </a14:hiddenEffects>
              </a:ext>
            </a:extLst>
          </p:spPr>
        </p:pic>
      </p:grpSp>
      <p:sp>
        <p:nvSpPr>
          <p:cNvPr id="1109" name="Oval 4">
            <a:extLst>
              <a:ext uri="{FF2B5EF4-FFF2-40B4-BE49-F238E27FC236}">
                <a16:creationId xmlns:a16="http://schemas.microsoft.com/office/drawing/2014/main" id="{FC04CC0E-F00B-7B3D-FAE1-E15090C1B5CF}"/>
              </a:ext>
            </a:extLst>
          </p:cNvPr>
          <p:cNvSpPr>
            <a:spLocks noChangeArrowheads="1"/>
          </p:cNvSpPr>
          <p:nvPr/>
        </p:nvSpPr>
        <p:spPr bwMode="auto">
          <a:xfrm>
            <a:off x="9079442" y="3044783"/>
            <a:ext cx="533512" cy="502718"/>
          </a:xfrm>
          <a:prstGeom prst="ellipse">
            <a:avLst/>
          </a:prstGeom>
          <a:noFill/>
          <a:ln w="38100" algn="ctr">
            <a:solidFill>
              <a:srgbClr val="FF6600"/>
            </a:solidFill>
            <a:round/>
            <a:headEnd/>
            <a:tailEnd/>
          </a:ln>
          <a:effectLst>
            <a:outerShdw blurRad="50800" algn="ctr" rotWithShape="0">
              <a:prstClr val="black"/>
            </a:outerShdw>
          </a:effectLst>
          <a:extLst>
            <a:ext uri="{909E8E84-426E-40DD-AFC4-6F175D3DCCD1}">
              <a14:hiddenFill xmlns:a14="http://schemas.microsoft.com/office/drawing/2010/main">
                <a:solidFill>
                  <a:srgbClr val="FFFFFF"/>
                </a:solidFill>
              </a14:hiddenFill>
            </a:ext>
          </a:extLst>
        </p:spPr>
        <p:txBody>
          <a:bodyPr vert="horz" wrap="square" lIns="36576" tIns="36576" rIns="36576" bIns="36576" numCol="1" anchor="t" anchorCtr="0" compatLnSpc="1">
            <a:prstTxWarp prst="textNoShape">
              <a:avLst/>
            </a:prstTxWarp>
          </a:bodyPr>
          <a:lstStyle/>
          <a:p>
            <a:endParaRPr lang="fi-FI"/>
          </a:p>
        </p:txBody>
      </p:sp>
      <p:cxnSp>
        <p:nvCxnSpPr>
          <p:cNvPr id="1110" name="AutoShape 5">
            <a:extLst>
              <a:ext uri="{FF2B5EF4-FFF2-40B4-BE49-F238E27FC236}">
                <a16:creationId xmlns:a16="http://schemas.microsoft.com/office/drawing/2014/main" id="{B277FD35-9EA7-2582-1113-52AA2F596EF6}"/>
              </a:ext>
            </a:extLst>
          </p:cNvPr>
          <p:cNvCxnSpPr>
            <a:cxnSpLocks noChangeShapeType="1"/>
            <a:stCxn id="1104" idx="0"/>
            <a:endCxn id="1109" idx="6"/>
          </p:cNvCxnSpPr>
          <p:nvPr/>
        </p:nvCxnSpPr>
        <p:spPr bwMode="auto">
          <a:xfrm rot="5400000" flipH="1" flipV="1">
            <a:off x="8658641" y="3964804"/>
            <a:ext cx="1622975" cy="285652"/>
          </a:xfrm>
          <a:prstGeom prst="bentConnector4">
            <a:avLst>
              <a:gd name="adj1" fmla="val 42256"/>
              <a:gd name="adj2" fmla="val 180027"/>
            </a:avLst>
          </a:prstGeom>
          <a:noFill/>
          <a:ln w="38100" algn="ctr">
            <a:solidFill>
              <a:srgbClr val="FFCC00"/>
            </a:solidFill>
            <a:miter lim="800000"/>
            <a:headEnd/>
            <a:tailEnd type="triangle" w="med" len="med"/>
          </a:ln>
          <a:effectLst>
            <a:outerShdw blurRad="50800" algn="ctr" rotWithShape="0">
              <a:prstClr val="black"/>
            </a:outerShdw>
          </a:effectLst>
          <a:extLst>
            <a:ext uri="{909E8E84-426E-40DD-AFC4-6F175D3DCCD1}">
              <a14:hiddenFill xmlns:a14="http://schemas.microsoft.com/office/drawing/2010/main">
                <a:noFill/>
              </a14:hiddenFill>
            </a:ext>
          </a:extLst>
        </p:spPr>
      </p:cxnSp>
      <p:grpSp>
        <p:nvGrpSpPr>
          <p:cNvPr id="1116" name="Group 1115">
            <a:extLst>
              <a:ext uri="{FF2B5EF4-FFF2-40B4-BE49-F238E27FC236}">
                <a16:creationId xmlns:a16="http://schemas.microsoft.com/office/drawing/2014/main" id="{183919A5-AB4B-2AE2-1690-E3FE5619EE13}"/>
              </a:ext>
            </a:extLst>
          </p:cNvPr>
          <p:cNvGrpSpPr/>
          <p:nvPr/>
        </p:nvGrpSpPr>
        <p:grpSpPr>
          <a:xfrm>
            <a:off x="10541641" y="5301208"/>
            <a:ext cx="1603031" cy="1510062"/>
            <a:chOff x="10510289" y="5301208"/>
            <a:chExt cx="1603031" cy="1510062"/>
          </a:xfrm>
        </p:grpSpPr>
        <p:sp>
          <p:nvSpPr>
            <p:cNvPr id="1114" name="Text Box 33">
              <a:extLst>
                <a:ext uri="{FF2B5EF4-FFF2-40B4-BE49-F238E27FC236}">
                  <a16:creationId xmlns:a16="http://schemas.microsoft.com/office/drawing/2014/main" id="{76AE6589-DA0D-0ADA-24BD-933B0843C032}"/>
                </a:ext>
              </a:extLst>
            </p:cNvPr>
            <p:cNvSpPr txBox="1">
              <a:spLocks noChangeArrowheads="1"/>
            </p:cNvSpPr>
            <p:nvPr/>
          </p:nvSpPr>
          <p:spPr bwMode="auto">
            <a:xfrm>
              <a:off x="10510289" y="5301208"/>
              <a:ext cx="1603031" cy="1510062"/>
            </a:xfrm>
            <a:prstGeom prst="rect">
              <a:avLst/>
            </a:prstGeom>
            <a:solidFill>
              <a:srgbClr val="FFFFFF">
                <a:alpha val="67000"/>
              </a:srgbClr>
            </a:solidFill>
            <a:ln w="25400" algn="ctr">
              <a:solidFill>
                <a:srgbClr val="FF6600"/>
              </a:solidFill>
              <a:miter lim="800000"/>
              <a:headEnd/>
              <a:tailEnd/>
            </a:ln>
            <a:effectLst/>
            <a:extLst>
              <a:ext uri="{AF507438-7753-43E0-B8FC-AC1667EBCBE1}">
                <a14:hiddenEffects xmlns:a14="http://schemas.microsoft.com/office/drawing/2010/main">
                  <a:effectLst>
                    <a:outerShdw dist="35921" dir="2700000" algn="ctr" rotWithShape="0">
                      <a:srgbClr val="002958"/>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i-FI" sz="2400" b="0" i="0" u="none" strike="noStrike" cap="none" normalizeH="0" baseline="0" dirty="0">
                  <a:ln>
                    <a:noFill/>
                  </a:ln>
                  <a:solidFill>
                    <a:srgbClr val="002958"/>
                  </a:solidFill>
                  <a:effectLst/>
                  <a:latin typeface="Aleo" panose="020F0802020204030203" pitchFamily="34" charset="0"/>
                </a:rPr>
                <a:t>JYFLTRAP</a:t>
              </a:r>
              <a:endParaRPr kumimoji="0" lang="fi-FI" altLang="fi-FI" sz="2400" b="0" i="0" u="none" strike="noStrike" cap="none" normalizeH="0" baseline="0" dirty="0">
                <a:ln>
                  <a:noFill/>
                </a:ln>
                <a:solidFill>
                  <a:srgbClr val="002958"/>
                </a:solidFill>
                <a:effectLst/>
                <a:latin typeface="Lato" panose="020F050202020403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200" b="0" i="0" u="none" strike="noStrike" cap="none" normalizeH="0" baseline="0" dirty="0">
                  <a:ln>
                    <a:noFill/>
                  </a:ln>
                  <a:solidFill>
                    <a:srgbClr val="002958"/>
                  </a:solidFill>
                  <a:effectLst/>
                  <a:latin typeface="Aleo" panose="020F0802020204030203" pitchFamily="34" charset="0"/>
                </a:rPr>
                <a:t>(</a:t>
              </a:r>
              <a:r>
                <a:rPr kumimoji="0" lang="fi-FI" altLang="fi-FI" sz="1200" b="0" i="0" u="none" strike="noStrike" cap="none" normalizeH="0" baseline="0" dirty="0" err="1">
                  <a:ln>
                    <a:noFill/>
                  </a:ln>
                  <a:solidFill>
                    <a:srgbClr val="002958"/>
                  </a:solidFill>
                  <a:effectLst/>
                  <a:latin typeface="Aleo" panose="020F0802020204030203" pitchFamily="34" charset="0"/>
                </a:rPr>
                <a:t>Penning</a:t>
              </a:r>
              <a:r>
                <a:rPr kumimoji="0" lang="fi-FI" altLang="fi-FI" sz="1200" b="0" i="0" u="none" strike="noStrike" cap="none" normalizeH="0" baseline="0" dirty="0">
                  <a:ln>
                    <a:noFill/>
                  </a:ln>
                  <a:solidFill>
                    <a:srgbClr val="002958"/>
                  </a:solidFill>
                  <a:effectLst/>
                  <a:latin typeface="Aleo" panose="020F0802020204030203" pitchFamily="34" charset="0"/>
                </a:rPr>
                <a:t> trap </a:t>
              </a:r>
              <a:r>
                <a:rPr kumimoji="0" lang="fi-FI" altLang="fi-FI" sz="1200" b="0" i="0" u="none" strike="noStrike" cap="none" normalizeH="0" baseline="0" dirty="0" err="1">
                  <a:ln>
                    <a:noFill/>
                  </a:ln>
                  <a:solidFill>
                    <a:srgbClr val="002958"/>
                  </a:solidFill>
                  <a:effectLst/>
                  <a:latin typeface="Aleo" panose="020F0802020204030203" pitchFamily="34" charset="0"/>
                </a:rPr>
                <a:t>mass</a:t>
              </a:r>
              <a:r>
                <a:rPr kumimoji="0" lang="fi-FI" altLang="fi-FI" sz="1200" b="0" i="0" u="none" strike="noStrike" cap="none" normalizeH="0" baseline="0" dirty="0">
                  <a:ln>
                    <a:noFill/>
                  </a:ln>
                  <a:solidFill>
                    <a:srgbClr val="002958"/>
                  </a:solidFill>
                  <a:effectLst/>
                  <a:latin typeface="Aleo" panose="020F0802020204030203" pitchFamily="34" charset="0"/>
                </a:rPr>
                <a:t> </a:t>
              </a:r>
              <a:r>
                <a:rPr kumimoji="0" lang="fi-FI" altLang="fi-FI" sz="1200" b="0" i="0" u="none" strike="noStrike" cap="none" normalizeH="0" baseline="0" dirty="0" err="1">
                  <a:ln>
                    <a:noFill/>
                  </a:ln>
                  <a:solidFill>
                    <a:srgbClr val="002958"/>
                  </a:solidFill>
                  <a:effectLst/>
                  <a:latin typeface="Aleo" panose="020F0802020204030203" pitchFamily="34" charset="0"/>
                </a:rPr>
                <a:t>spectrometer</a:t>
              </a:r>
              <a:r>
                <a:rPr kumimoji="0" lang="fi-FI" altLang="fi-FI" sz="1200" b="0" i="0" u="none" strike="noStrike" cap="none" normalizeH="0" baseline="0" dirty="0">
                  <a:ln>
                    <a:noFill/>
                  </a:ln>
                  <a:solidFill>
                    <a:srgbClr val="002958"/>
                  </a:solidFill>
                  <a:effectLst/>
                  <a:latin typeface="Aleo" panose="020F0802020204030203" pitchFamily="34" charset="0"/>
                </a:rPr>
                <a:t>)</a:t>
              </a:r>
            </a:p>
          </p:txBody>
        </p:sp>
        <p:pic>
          <p:nvPicPr>
            <p:cNvPr id="1115" name="Picture 34">
              <a:extLst>
                <a:ext uri="{FF2B5EF4-FFF2-40B4-BE49-F238E27FC236}">
                  <a16:creationId xmlns:a16="http://schemas.microsoft.com/office/drawing/2014/main" id="{3A3CE0DB-EBB1-5016-BEAA-4689A23A87D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l="7736" t="6999" r="4126" b="5548"/>
            <a:stretch>
              <a:fillRect/>
            </a:stretch>
          </p:blipFill>
          <p:spPr bwMode="auto">
            <a:xfrm>
              <a:off x="10591475" y="6130471"/>
              <a:ext cx="1456630" cy="679155"/>
            </a:xfrm>
            <a:prstGeom prst="rect">
              <a:avLst/>
            </a:prstGeom>
            <a:noFill/>
            <a:ln>
              <a:noFill/>
            </a:ln>
            <a:effectLst/>
            <a:extLst>
              <a:ext uri="{909E8E84-426E-40DD-AFC4-6F175D3DCCD1}">
                <a14:hiddenFill xmlns:a14="http://schemas.microsoft.com/office/drawing/2010/main">
                  <a:solidFill>
                    <a:srgbClr val="DC4F26"/>
                  </a:solidFill>
                </a14:hiddenFill>
              </a:ext>
              <a:ext uri="{91240B29-F687-4F45-9708-019B960494DF}">
                <a14:hiddenLine xmlns:a14="http://schemas.microsoft.com/office/drawing/2010/main" w="25400" algn="ctr">
                  <a:solidFill>
                    <a:srgbClr val="002958"/>
                  </a:solidFill>
                  <a:miter lim="800000"/>
                  <a:headEnd/>
                  <a:tailEnd/>
                </a14:hiddenLine>
              </a:ext>
              <a:ext uri="{AF507438-7753-43E0-B8FC-AC1667EBCBE1}">
                <a14:hiddenEffects xmlns:a14="http://schemas.microsoft.com/office/drawing/2010/main">
                  <a:effectLst>
                    <a:outerShdw dist="35921" dir="2700000" algn="ctr" rotWithShape="0">
                      <a:srgbClr val="002958"/>
                    </a:outerShdw>
                  </a:effectLst>
                </a14:hiddenEffects>
              </a:ext>
            </a:extLst>
          </p:spPr>
        </p:pic>
      </p:grpSp>
      <p:sp>
        <p:nvSpPr>
          <p:cNvPr id="1117" name="Oval 4">
            <a:extLst>
              <a:ext uri="{FF2B5EF4-FFF2-40B4-BE49-F238E27FC236}">
                <a16:creationId xmlns:a16="http://schemas.microsoft.com/office/drawing/2014/main" id="{2EAD3802-7857-8481-1130-CA9679B9848F}"/>
              </a:ext>
            </a:extLst>
          </p:cNvPr>
          <p:cNvSpPr>
            <a:spLocks noChangeArrowheads="1"/>
          </p:cNvSpPr>
          <p:nvPr/>
        </p:nvSpPr>
        <p:spPr bwMode="auto">
          <a:xfrm>
            <a:off x="9912604" y="3407782"/>
            <a:ext cx="1012872" cy="1021828"/>
          </a:xfrm>
          <a:prstGeom prst="ellipse">
            <a:avLst/>
          </a:prstGeom>
          <a:noFill/>
          <a:ln w="38100" algn="ctr">
            <a:solidFill>
              <a:srgbClr val="FF6600"/>
            </a:solidFill>
            <a:round/>
            <a:headEnd/>
            <a:tailEnd/>
          </a:ln>
          <a:effectLst>
            <a:outerShdw blurRad="50800" algn="ctr" rotWithShape="0">
              <a:prstClr val="black"/>
            </a:outerShdw>
          </a:effectLst>
          <a:extLst>
            <a:ext uri="{909E8E84-426E-40DD-AFC4-6F175D3DCCD1}">
              <a14:hiddenFill xmlns:a14="http://schemas.microsoft.com/office/drawing/2010/main">
                <a:solidFill>
                  <a:srgbClr val="FFFFFF"/>
                </a:solidFill>
              </a14:hiddenFill>
            </a:ext>
          </a:extLst>
        </p:spPr>
        <p:txBody>
          <a:bodyPr vert="horz" wrap="square" lIns="36576" tIns="36576" rIns="36576" bIns="36576" numCol="1" anchor="t" anchorCtr="0" compatLnSpc="1">
            <a:prstTxWarp prst="textNoShape">
              <a:avLst/>
            </a:prstTxWarp>
          </a:bodyPr>
          <a:lstStyle/>
          <a:p>
            <a:endParaRPr lang="fi-FI"/>
          </a:p>
        </p:txBody>
      </p:sp>
      <p:cxnSp>
        <p:nvCxnSpPr>
          <p:cNvPr id="1118" name="AutoShape 5">
            <a:extLst>
              <a:ext uri="{FF2B5EF4-FFF2-40B4-BE49-F238E27FC236}">
                <a16:creationId xmlns:a16="http://schemas.microsoft.com/office/drawing/2014/main" id="{34518F22-C436-EB65-F9B3-D68D7B4BE1E2}"/>
              </a:ext>
            </a:extLst>
          </p:cNvPr>
          <p:cNvCxnSpPr>
            <a:cxnSpLocks noChangeShapeType="1"/>
            <a:stCxn id="1114" idx="0"/>
            <a:endCxn id="1117" idx="4"/>
          </p:cNvCxnSpPr>
          <p:nvPr/>
        </p:nvCxnSpPr>
        <p:spPr bwMode="auto">
          <a:xfrm rot="16200000" flipV="1">
            <a:off x="10445300" y="4403350"/>
            <a:ext cx="871598" cy="924117"/>
          </a:xfrm>
          <a:prstGeom prst="bentConnector3">
            <a:avLst>
              <a:gd name="adj1" fmla="val 50000"/>
            </a:avLst>
          </a:prstGeom>
          <a:noFill/>
          <a:ln w="38100" algn="ctr">
            <a:solidFill>
              <a:srgbClr val="FFCC00"/>
            </a:solidFill>
            <a:miter lim="800000"/>
            <a:headEnd/>
            <a:tailEnd type="triangle" w="med" len="med"/>
          </a:ln>
          <a:effectLst>
            <a:outerShdw blurRad="50800" algn="ctr" rotWithShape="0">
              <a:prstClr val="black"/>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9700061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4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4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4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8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9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09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09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10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10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06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06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06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055"/>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05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05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10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110"/>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108"/>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117"/>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118"/>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P spid="24" grpId="0" animBg="1"/>
      <p:bldP spid="52" grpId="0" animBg="1"/>
      <p:bldP spid="59" grpId="0" animBg="1"/>
      <p:bldP spid="60" grpId="0" animBg="1"/>
      <p:bldP spid="1025" grpId="0" animBg="1"/>
      <p:bldP spid="1026" grpId="0" animBg="1"/>
      <p:bldP spid="1046" grpId="0" animBg="1"/>
      <p:bldP spid="1056" grpId="0" animBg="1"/>
      <p:bldP spid="1063" grpId="0" animBg="1"/>
      <p:bldP spid="1066" grpId="0" animBg="1"/>
      <p:bldP spid="1089" grpId="0" animBg="1"/>
      <p:bldP spid="1090" grpId="0" animBg="1"/>
      <p:bldP spid="1100" grpId="0" animBg="1"/>
      <p:bldP spid="1109" grpId="0" animBg="1"/>
      <p:bldP spid="11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5DB1F-31B0-2F26-BEE9-BC9F0F4AD882}"/>
              </a:ext>
            </a:extLst>
          </p:cNvPr>
          <p:cNvSpPr>
            <a:spLocks noGrp="1"/>
          </p:cNvSpPr>
          <p:nvPr>
            <p:ph type="title"/>
          </p:nvPr>
        </p:nvSpPr>
        <p:spPr/>
        <p:txBody>
          <a:bodyPr/>
          <a:lstStyle/>
          <a:p>
            <a:r>
              <a:rPr lang="fi-FI" dirty="0"/>
              <a:t>HCLIS </a:t>
            </a:r>
            <a:r>
              <a:rPr lang="fi-FI" dirty="0" err="1"/>
              <a:t>motivation</a:t>
            </a:r>
            <a:r>
              <a:rPr lang="fi-FI" dirty="0"/>
              <a:t> – </a:t>
            </a:r>
            <a:r>
              <a:rPr lang="fi-FI" baseline="30000" dirty="0"/>
              <a:t>94</a:t>
            </a:r>
            <a:r>
              <a:rPr lang="fi-FI" dirty="0"/>
              <a:t>Ag</a:t>
            </a:r>
            <a:endParaRPr lang="en-GB" dirty="0"/>
          </a:p>
        </p:txBody>
      </p:sp>
      <p:sp>
        <p:nvSpPr>
          <p:cNvPr id="4" name="Date Placeholder 3">
            <a:extLst>
              <a:ext uri="{FF2B5EF4-FFF2-40B4-BE49-F238E27FC236}">
                <a16:creationId xmlns:a16="http://schemas.microsoft.com/office/drawing/2014/main" id="{C3C10ECB-043A-C82D-FD68-7C08DF93325F}"/>
              </a:ext>
            </a:extLst>
          </p:cNvPr>
          <p:cNvSpPr>
            <a:spLocks noGrp="1"/>
          </p:cNvSpPr>
          <p:nvPr>
            <p:ph type="dt" sz="half" idx="10"/>
          </p:nvPr>
        </p:nvSpPr>
        <p:spPr/>
        <p:txBody>
          <a:bodyPr/>
          <a:lstStyle/>
          <a:p>
            <a:fld id="{1E0D9521-BE67-4899-9D66-A6004EC8346E}" type="datetime1">
              <a:rPr lang="fi-FI" smtClean="0"/>
              <a:t>4.5.2023</a:t>
            </a:fld>
            <a:endParaRPr lang="fi-FI"/>
          </a:p>
        </p:txBody>
      </p:sp>
      <p:sp>
        <p:nvSpPr>
          <p:cNvPr id="5" name="Footer Placeholder 4">
            <a:extLst>
              <a:ext uri="{FF2B5EF4-FFF2-40B4-BE49-F238E27FC236}">
                <a16:creationId xmlns:a16="http://schemas.microsoft.com/office/drawing/2014/main" id="{2E4E04B4-B4BD-BAC4-10FC-1E28727AFDC3}"/>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46B10652-35D3-0CCC-EA5E-802E05EB0E99}"/>
              </a:ext>
            </a:extLst>
          </p:cNvPr>
          <p:cNvSpPr>
            <a:spLocks noGrp="1"/>
          </p:cNvSpPr>
          <p:nvPr>
            <p:ph type="sldNum" sz="quarter" idx="12"/>
          </p:nvPr>
        </p:nvSpPr>
        <p:spPr/>
        <p:txBody>
          <a:bodyPr/>
          <a:lstStyle/>
          <a:p>
            <a:fld id="{9E548902-A2E1-4711-A467-290FB9FE5D63}" type="slidenum">
              <a:rPr lang="fi-FI" smtClean="0"/>
              <a:t>6</a:t>
            </a:fld>
            <a:endParaRPr lang="fi-FI"/>
          </a:p>
        </p:txBody>
      </p:sp>
      <p:sp>
        <p:nvSpPr>
          <p:cNvPr id="9" name="Content Placeholder 2">
            <a:extLst>
              <a:ext uri="{FF2B5EF4-FFF2-40B4-BE49-F238E27FC236}">
                <a16:creationId xmlns:a16="http://schemas.microsoft.com/office/drawing/2014/main" id="{E3130AC8-5E13-B970-D22F-7AEC268C7BC8}"/>
              </a:ext>
            </a:extLst>
          </p:cNvPr>
          <p:cNvSpPr>
            <a:spLocks noGrp="1"/>
          </p:cNvSpPr>
          <p:nvPr>
            <p:ph idx="1"/>
          </p:nvPr>
        </p:nvSpPr>
        <p:spPr>
          <a:xfrm>
            <a:off x="839416" y="1388110"/>
            <a:ext cx="6630704" cy="1156886"/>
          </a:xfrm>
        </p:spPr>
        <p:txBody>
          <a:bodyPr>
            <a:normAutofit/>
          </a:bodyPr>
          <a:lstStyle/>
          <a:p>
            <a:r>
              <a:rPr lang="en-GB" dirty="0"/>
              <a:t>Measurement of </a:t>
            </a:r>
            <a:r>
              <a:rPr lang="en-GB" baseline="30000" dirty="0"/>
              <a:t>92</a:t>
            </a:r>
            <a:r>
              <a:rPr lang="en-GB" dirty="0"/>
              <a:t>Rh, </a:t>
            </a:r>
            <a:r>
              <a:rPr lang="en-GB" baseline="30000" dirty="0"/>
              <a:t>94</a:t>
            </a:r>
            <a:r>
              <a:rPr lang="en-GB" dirty="0"/>
              <a:t>Pd mass with JYFLTRAP at IGISOL</a:t>
            </a:r>
          </a:p>
          <a:p>
            <a:pPr lvl="1"/>
            <a:r>
              <a:rPr lang="en-US" baseline="30000" dirty="0"/>
              <a:t>94</a:t>
            </a:r>
            <a:r>
              <a:rPr lang="en-US" dirty="0"/>
              <a:t>Ag mass</a:t>
            </a:r>
          </a:p>
          <a:p>
            <a:pPr lvl="1"/>
            <a:r>
              <a:rPr lang="en-US" dirty="0"/>
              <a:t>1 proton and 2 proton separation energy</a:t>
            </a:r>
          </a:p>
        </p:txBody>
      </p:sp>
      <p:sp>
        <p:nvSpPr>
          <p:cNvPr id="10" name="TextBox 9">
            <a:extLst>
              <a:ext uri="{FF2B5EF4-FFF2-40B4-BE49-F238E27FC236}">
                <a16:creationId xmlns:a16="http://schemas.microsoft.com/office/drawing/2014/main" id="{DD8A71B9-89F5-8D54-7316-2E7FE41F6DF1}"/>
              </a:ext>
            </a:extLst>
          </p:cNvPr>
          <p:cNvSpPr txBox="1"/>
          <p:nvPr/>
        </p:nvSpPr>
        <p:spPr>
          <a:xfrm>
            <a:off x="1651342" y="6173756"/>
            <a:ext cx="4444658" cy="297325"/>
          </a:xfrm>
          <a:prstGeom prst="rect">
            <a:avLst/>
          </a:prstGeom>
          <a:noFill/>
        </p:spPr>
        <p:txBody>
          <a:bodyPr wrap="square" rtlCol="0">
            <a:spAutoFit/>
          </a:bodyPr>
          <a:lstStyle/>
          <a:p>
            <a:r>
              <a:rPr lang="en-US" sz="1332" dirty="0"/>
              <a:t>A. </a:t>
            </a:r>
            <a:r>
              <a:rPr lang="en-US" sz="1332" dirty="0" err="1"/>
              <a:t>Kankainen</a:t>
            </a:r>
            <a:r>
              <a:rPr lang="en-US" sz="1332" dirty="0"/>
              <a:t> </a:t>
            </a:r>
            <a:r>
              <a:rPr lang="en-GB" sz="1332" i="1" dirty="0"/>
              <a:t>et al.</a:t>
            </a:r>
            <a:r>
              <a:rPr lang="en-GB" sz="1332" dirty="0"/>
              <a:t>, </a:t>
            </a:r>
            <a:r>
              <a:rPr lang="pl-PL" sz="1332" dirty="0" err="1"/>
              <a:t>Phys</a:t>
            </a:r>
            <a:r>
              <a:rPr lang="pl-PL" sz="1332" dirty="0"/>
              <a:t>. </a:t>
            </a:r>
            <a:r>
              <a:rPr lang="pl-PL" sz="1332" dirty="0" err="1"/>
              <a:t>Rev</a:t>
            </a:r>
            <a:r>
              <a:rPr lang="pl-PL" sz="1332" dirty="0"/>
              <a:t>. </a:t>
            </a:r>
            <a:r>
              <a:rPr lang="pl-PL" sz="1332" dirty="0" err="1"/>
              <a:t>Lett</a:t>
            </a:r>
            <a:r>
              <a:rPr lang="pl-PL" sz="1332" dirty="0"/>
              <a:t>. </a:t>
            </a:r>
            <a:r>
              <a:rPr lang="pl-PL" sz="1332" b="1" dirty="0"/>
              <a:t>101</a:t>
            </a:r>
            <a:r>
              <a:rPr lang="pl-PL" sz="1332" dirty="0"/>
              <a:t> (2008) 142503</a:t>
            </a:r>
          </a:p>
        </p:txBody>
      </p:sp>
      <p:pic>
        <p:nvPicPr>
          <p:cNvPr id="11" name="Picture 10" descr="94Ag mass measurement, Kankainen, Phys. Rev. Lett. 101 (2008) 142503.pdf">
            <a:extLst>
              <a:ext uri="{FF2B5EF4-FFF2-40B4-BE49-F238E27FC236}">
                <a16:creationId xmlns:a16="http://schemas.microsoft.com/office/drawing/2014/main" id="{D71A07B1-CB8B-989A-7118-E3966FFB906D}"/>
              </a:ext>
            </a:extLst>
          </p:cNvPr>
          <p:cNvPicPr>
            <a:picLocks noChangeAspect="1"/>
          </p:cNvPicPr>
          <p:nvPr/>
        </p:nvPicPr>
        <p:blipFill rotWithShape="1">
          <a:blip r:embed="rId2">
            <a:extLst>
              <a:ext uri="{28A0092B-C50C-407E-A947-70E740481C1C}">
                <a14:useLocalDpi xmlns:a14="http://schemas.microsoft.com/office/drawing/2010/main" val="0"/>
              </a:ext>
            </a:extLst>
          </a:blip>
          <a:srcRect l="13837" t="60842" r="53850" b="23147"/>
          <a:stretch/>
        </p:blipFill>
        <p:spPr>
          <a:xfrm>
            <a:off x="1559496" y="2582543"/>
            <a:ext cx="4342303" cy="3044777"/>
          </a:xfrm>
          <a:prstGeom prst="rect">
            <a:avLst/>
          </a:prstGeom>
        </p:spPr>
      </p:pic>
      <p:sp>
        <p:nvSpPr>
          <p:cNvPr id="12" name="TextBox 11">
            <a:extLst>
              <a:ext uri="{FF2B5EF4-FFF2-40B4-BE49-F238E27FC236}">
                <a16:creationId xmlns:a16="http://schemas.microsoft.com/office/drawing/2014/main" id="{F0F194CB-2D13-EB77-2192-EAAB3729466F}"/>
              </a:ext>
            </a:extLst>
          </p:cNvPr>
          <p:cNvSpPr txBox="1"/>
          <p:nvPr/>
        </p:nvSpPr>
        <p:spPr>
          <a:xfrm>
            <a:off x="8112223" y="2304327"/>
            <a:ext cx="2910156" cy="1166281"/>
          </a:xfrm>
          <a:prstGeom prst="rect">
            <a:avLst/>
          </a:prstGeom>
          <a:noFill/>
        </p:spPr>
        <p:txBody>
          <a:bodyPr wrap="square" rtlCol="0">
            <a:spAutoFit/>
          </a:bodyPr>
          <a:lstStyle/>
          <a:p>
            <a:r>
              <a:rPr lang="en-US" sz="1713" dirty="0">
                <a:solidFill>
                  <a:srgbClr val="FF0000"/>
                </a:solidFill>
              </a:rPr>
              <a:t>Two-proton separation energy </a:t>
            </a:r>
          </a:p>
          <a:p>
            <a:r>
              <a:rPr lang="en-US" sz="1713" dirty="0">
                <a:solidFill>
                  <a:srgbClr val="FF0000"/>
                </a:solidFill>
              </a:rPr>
              <a:t>and two-proton decay data</a:t>
            </a:r>
          </a:p>
          <a:p>
            <a:r>
              <a:rPr lang="en-US" sz="920" dirty="0">
                <a:solidFill>
                  <a:srgbClr val="FF0000"/>
                </a:solidFill>
              </a:rPr>
              <a:t>[6] I. </a:t>
            </a:r>
            <a:r>
              <a:rPr lang="en-US" sz="920" dirty="0" err="1">
                <a:solidFill>
                  <a:srgbClr val="FF0000"/>
                </a:solidFill>
              </a:rPr>
              <a:t>Muhka</a:t>
            </a:r>
            <a:r>
              <a:rPr lang="en-US" sz="920" dirty="0">
                <a:solidFill>
                  <a:srgbClr val="FF0000"/>
                </a:solidFill>
              </a:rPr>
              <a:t> et al., Nature 439, 298 (2006)</a:t>
            </a:r>
          </a:p>
          <a:p>
            <a:r>
              <a:rPr lang="en-US" sz="920" dirty="0">
                <a:solidFill>
                  <a:srgbClr val="FF0000"/>
                </a:solidFill>
              </a:rPr>
              <a:t>[23] D. Kast et al., Z. Phys A 356, 363 (1997)</a:t>
            </a:r>
          </a:p>
        </p:txBody>
      </p:sp>
      <p:sp>
        <p:nvSpPr>
          <p:cNvPr id="13" name="TextBox 12">
            <a:extLst>
              <a:ext uri="{FF2B5EF4-FFF2-40B4-BE49-F238E27FC236}">
                <a16:creationId xmlns:a16="http://schemas.microsoft.com/office/drawing/2014/main" id="{182C6B31-3F6D-9776-169F-D80A7088829E}"/>
              </a:ext>
            </a:extLst>
          </p:cNvPr>
          <p:cNvSpPr txBox="1"/>
          <p:nvPr/>
        </p:nvSpPr>
        <p:spPr>
          <a:xfrm>
            <a:off x="8112223" y="3575841"/>
            <a:ext cx="2936253" cy="1285224"/>
          </a:xfrm>
          <a:prstGeom prst="rect">
            <a:avLst/>
          </a:prstGeom>
          <a:noFill/>
        </p:spPr>
        <p:txBody>
          <a:bodyPr wrap="square" rtlCol="0">
            <a:spAutoFit/>
          </a:bodyPr>
          <a:lstStyle/>
          <a:p>
            <a:r>
              <a:rPr lang="en-US" sz="1713" dirty="0">
                <a:solidFill>
                  <a:srgbClr val="0000FF"/>
                </a:solidFill>
              </a:rPr>
              <a:t>One-proton separation energy </a:t>
            </a:r>
          </a:p>
          <a:p>
            <a:r>
              <a:rPr lang="en-US" sz="1713" dirty="0">
                <a:solidFill>
                  <a:srgbClr val="0000FF"/>
                </a:solidFill>
              </a:rPr>
              <a:t>and one-proton decay data</a:t>
            </a:r>
          </a:p>
          <a:p>
            <a:r>
              <a:rPr lang="en-US" sz="900" dirty="0">
                <a:solidFill>
                  <a:srgbClr val="0000FF"/>
                </a:solidFill>
              </a:rPr>
              <a:t>[24] G. Audi et al., </a:t>
            </a:r>
            <a:r>
              <a:rPr lang="en-US" sz="900" dirty="0" err="1">
                <a:solidFill>
                  <a:srgbClr val="0000FF"/>
                </a:solidFill>
              </a:rPr>
              <a:t>Nucl</a:t>
            </a:r>
            <a:r>
              <a:rPr lang="en-US" sz="900" dirty="0">
                <a:solidFill>
                  <a:srgbClr val="0000FF"/>
                </a:solidFill>
              </a:rPr>
              <a:t>. Phys A 729, 3 (2003)</a:t>
            </a:r>
          </a:p>
          <a:p>
            <a:endParaRPr lang="en-US" sz="1713" dirty="0">
              <a:solidFill>
                <a:srgbClr val="0000FF"/>
              </a:solidFill>
            </a:endParaRPr>
          </a:p>
        </p:txBody>
      </p:sp>
      <p:sp>
        <p:nvSpPr>
          <p:cNvPr id="14" name="TextBox 13">
            <a:extLst>
              <a:ext uri="{FF2B5EF4-FFF2-40B4-BE49-F238E27FC236}">
                <a16:creationId xmlns:a16="http://schemas.microsoft.com/office/drawing/2014/main" id="{D2695A92-AC4C-A3AC-AD3E-F800A0F29F4A}"/>
              </a:ext>
            </a:extLst>
          </p:cNvPr>
          <p:cNvSpPr txBox="1"/>
          <p:nvPr/>
        </p:nvSpPr>
        <p:spPr>
          <a:xfrm>
            <a:off x="1651342" y="5873584"/>
            <a:ext cx="4444658" cy="297325"/>
          </a:xfrm>
          <a:prstGeom prst="rect">
            <a:avLst/>
          </a:prstGeom>
          <a:noFill/>
        </p:spPr>
        <p:txBody>
          <a:bodyPr wrap="square" rtlCol="0">
            <a:spAutoFit/>
          </a:bodyPr>
          <a:lstStyle/>
          <a:p>
            <a:r>
              <a:rPr lang="en-GB" sz="1332" dirty="0"/>
              <a:t>D. G. Jenkins, </a:t>
            </a:r>
            <a:r>
              <a:rPr lang="pl-PL" sz="1332" dirty="0" err="1"/>
              <a:t>Phys</a:t>
            </a:r>
            <a:r>
              <a:rPr lang="pl-PL" sz="1332" dirty="0"/>
              <a:t>. </a:t>
            </a:r>
            <a:r>
              <a:rPr lang="pl-PL" sz="1332" dirty="0" err="1"/>
              <a:t>Rev</a:t>
            </a:r>
            <a:r>
              <a:rPr lang="pl-PL" sz="1332" dirty="0"/>
              <a:t>. C </a:t>
            </a:r>
            <a:r>
              <a:rPr lang="pl-PL" sz="1332" b="1" dirty="0"/>
              <a:t>80</a:t>
            </a:r>
            <a:r>
              <a:rPr lang="pl-PL" sz="1332" dirty="0"/>
              <a:t> (2009) 054303</a:t>
            </a:r>
          </a:p>
        </p:txBody>
      </p:sp>
      <p:sp>
        <p:nvSpPr>
          <p:cNvPr id="15" name="TextBox 14">
            <a:extLst>
              <a:ext uri="{FF2B5EF4-FFF2-40B4-BE49-F238E27FC236}">
                <a16:creationId xmlns:a16="http://schemas.microsoft.com/office/drawing/2014/main" id="{D986A82B-1929-501F-3942-ACBEB41C9D69}"/>
              </a:ext>
            </a:extLst>
          </p:cNvPr>
          <p:cNvSpPr txBox="1"/>
          <p:nvPr/>
        </p:nvSpPr>
        <p:spPr>
          <a:xfrm>
            <a:off x="7824192" y="4964930"/>
            <a:ext cx="4009073" cy="856388"/>
          </a:xfrm>
          <a:prstGeom prst="rect">
            <a:avLst/>
          </a:prstGeom>
          <a:noFill/>
        </p:spPr>
        <p:txBody>
          <a:bodyPr wrap="square" rtlCol="0">
            <a:spAutoFit/>
          </a:bodyPr>
          <a:lstStyle/>
          <a:p>
            <a:r>
              <a:rPr lang="fi-FI" sz="1655" dirty="0"/>
              <a:t>AME 2003 Ex = 6500(2000)# </a:t>
            </a:r>
            <a:r>
              <a:rPr lang="fi-FI" sz="1655" dirty="0" err="1"/>
              <a:t>keV</a:t>
            </a:r>
            <a:r>
              <a:rPr lang="fi-FI" sz="1655" dirty="0"/>
              <a:t> (21</a:t>
            </a:r>
            <a:r>
              <a:rPr lang="fi-FI" sz="1655" baseline="30000" dirty="0"/>
              <a:t>+</a:t>
            </a:r>
            <a:r>
              <a:rPr lang="fi-FI" sz="1655" dirty="0"/>
              <a:t>)</a:t>
            </a:r>
          </a:p>
          <a:p>
            <a:r>
              <a:rPr lang="fi-FI" sz="1655" dirty="0"/>
              <a:t>AME 2021 Ex = 6500(550)# </a:t>
            </a:r>
            <a:r>
              <a:rPr lang="fi-FI" sz="1655" dirty="0" err="1"/>
              <a:t>keV</a:t>
            </a:r>
            <a:r>
              <a:rPr lang="fi-FI" sz="1655" dirty="0"/>
              <a:t> (21</a:t>
            </a:r>
            <a:r>
              <a:rPr lang="fi-FI" sz="1655" baseline="30000" dirty="0"/>
              <a:t>+</a:t>
            </a:r>
            <a:r>
              <a:rPr lang="fi-FI" sz="1655" dirty="0"/>
              <a:t>)</a:t>
            </a:r>
          </a:p>
          <a:p>
            <a:r>
              <a:rPr lang="fi-FI" sz="1655" dirty="0"/>
              <a:t>AME 2021 Ex = 1350(400)# </a:t>
            </a:r>
            <a:r>
              <a:rPr lang="fi-FI" sz="1655" dirty="0" err="1"/>
              <a:t>keV</a:t>
            </a:r>
            <a:r>
              <a:rPr lang="fi-FI" sz="1655" dirty="0"/>
              <a:t> (7</a:t>
            </a:r>
            <a:r>
              <a:rPr lang="fi-FI" sz="1655" baseline="30000" dirty="0"/>
              <a:t>+</a:t>
            </a:r>
            <a:r>
              <a:rPr lang="fi-FI" sz="1655" dirty="0"/>
              <a:t>)</a:t>
            </a:r>
          </a:p>
        </p:txBody>
      </p:sp>
    </p:spTree>
    <p:extLst>
      <p:ext uri="{BB962C8B-B14F-4D97-AF65-F5344CB8AC3E}">
        <p14:creationId xmlns:p14="http://schemas.microsoft.com/office/powerpoint/2010/main" val="3376803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BEBE5-6001-B3B1-8228-5488ABBCD9FF}"/>
              </a:ext>
            </a:extLst>
          </p:cNvPr>
          <p:cNvSpPr>
            <a:spLocks noGrp="1"/>
          </p:cNvSpPr>
          <p:nvPr>
            <p:ph type="title"/>
          </p:nvPr>
        </p:nvSpPr>
        <p:spPr/>
        <p:txBody>
          <a:bodyPr/>
          <a:lstStyle/>
          <a:p>
            <a:r>
              <a:rPr lang="fi-FI" dirty="0"/>
              <a:t>Hot </a:t>
            </a:r>
            <a:r>
              <a:rPr lang="fi-FI" dirty="0" err="1"/>
              <a:t>cavity</a:t>
            </a:r>
            <a:r>
              <a:rPr lang="fi-FI" dirty="0"/>
              <a:t> </a:t>
            </a:r>
            <a:r>
              <a:rPr lang="fi-FI" dirty="0" err="1"/>
              <a:t>ion</a:t>
            </a:r>
            <a:r>
              <a:rPr lang="fi-FI" dirty="0"/>
              <a:t> </a:t>
            </a:r>
            <a:r>
              <a:rPr lang="fi-FI" dirty="0" err="1"/>
              <a:t>source</a:t>
            </a:r>
            <a:r>
              <a:rPr lang="fi-FI" dirty="0"/>
              <a:t> </a:t>
            </a:r>
            <a:r>
              <a:rPr lang="fi-FI" dirty="0" err="1"/>
              <a:t>origins</a:t>
            </a:r>
            <a:endParaRPr lang="en-GB" dirty="0"/>
          </a:p>
        </p:txBody>
      </p:sp>
      <p:sp>
        <p:nvSpPr>
          <p:cNvPr id="3" name="Content Placeholder 2">
            <a:extLst>
              <a:ext uri="{FF2B5EF4-FFF2-40B4-BE49-F238E27FC236}">
                <a16:creationId xmlns:a16="http://schemas.microsoft.com/office/drawing/2014/main" id="{3AB18A28-5739-8857-45B3-0E4AFBF14F7D}"/>
              </a:ext>
            </a:extLst>
          </p:cNvPr>
          <p:cNvSpPr>
            <a:spLocks noGrp="1"/>
          </p:cNvSpPr>
          <p:nvPr>
            <p:ph idx="1"/>
          </p:nvPr>
        </p:nvSpPr>
        <p:spPr>
          <a:xfrm>
            <a:off x="479425" y="1773238"/>
            <a:ext cx="5616575" cy="4824113"/>
          </a:xfrm>
        </p:spPr>
        <p:txBody>
          <a:bodyPr/>
          <a:lstStyle/>
          <a:p>
            <a:r>
              <a:rPr lang="en-US" dirty="0"/>
              <a:t>GSI Catcher-Ion-Source-System</a:t>
            </a:r>
          </a:p>
          <a:p>
            <a:pPr lvl="1"/>
            <a:r>
              <a:rPr lang="en-US" dirty="0"/>
              <a:t>FEBIAD</a:t>
            </a:r>
          </a:p>
          <a:p>
            <a:pPr lvl="1"/>
            <a:r>
              <a:rPr lang="en-US" dirty="0"/>
              <a:t>Surface ionization</a:t>
            </a:r>
          </a:p>
          <a:p>
            <a:r>
              <a:rPr lang="en-US" dirty="0"/>
              <a:t>Used to produce a lot of isotopes in the immediate region below tin-100</a:t>
            </a:r>
          </a:p>
          <a:p>
            <a:pPr lvl="1"/>
            <a:r>
              <a:rPr lang="en-US" b="1" dirty="0"/>
              <a:t>Very efficient!</a:t>
            </a:r>
          </a:p>
          <a:p>
            <a:pPr lvl="1"/>
            <a:r>
              <a:rPr lang="en-US" b="1" dirty="0"/>
              <a:t>Very fast</a:t>
            </a:r>
          </a:p>
          <a:p>
            <a:r>
              <a:rPr lang="en-US" dirty="0"/>
              <a:t>Some laser ion source work done already</a:t>
            </a:r>
          </a:p>
          <a:p>
            <a:pPr marL="0" indent="0">
              <a:buNone/>
            </a:pPr>
            <a:r>
              <a:rPr lang="en-US" baseline="30000" dirty="0"/>
              <a:t>101</a:t>
            </a:r>
            <a:r>
              <a:rPr lang="en-US" dirty="0"/>
              <a:t>Sn: </a:t>
            </a:r>
            <a:r>
              <a:rPr lang="fr-FR" sz="1200" dirty="0"/>
              <a:t>Z </a:t>
            </a:r>
            <a:r>
              <a:rPr lang="fr-FR" sz="1200" dirty="0" err="1"/>
              <a:t>Janas</a:t>
            </a:r>
            <a:r>
              <a:rPr lang="fr-FR" sz="1200" dirty="0"/>
              <a:t> et al 1995 Phys. </a:t>
            </a:r>
            <a:r>
              <a:rPr lang="fr-FR" sz="1200" dirty="0" err="1"/>
              <a:t>Scr</a:t>
            </a:r>
            <a:r>
              <a:rPr lang="fr-FR" sz="1200" dirty="0"/>
              <a:t>. 262 (1995)</a:t>
            </a:r>
            <a:endParaRPr lang="en-US" sz="1200" dirty="0"/>
          </a:p>
          <a:p>
            <a:pPr marL="0" indent="0">
              <a:buNone/>
            </a:pPr>
            <a:r>
              <a:rPr lang="en-US" baseline="30000" dirty="0"/>
              <a:t>100</a:t>
            </a:r>
            <a:r>
              <a:rPr lang="en-US" dirty="0"/>
              <a:t>In: </a:t>
            </a:r>
            <a:r>
              <a:rPr lang="en-US" sz="1200" dirty="0"/>
              <a:t>W. </a:t>
            </a:r>
            <a:r>
              <a:rPr lang="en-US" sz="1200" dirty="0" err="1"/>
              <a:t>Kurcewicz</a:t>
            </a:r>
            <a:r>
              <a:rPr lang="en-US" sz="1200" dirty="0"/>
              <a:t>, Z. Phys. A - Atoms and Nuclei 308, 21-31 (1982) </a:t>
            </a:r>
          </a:p>
          <a:p>
            <a:pPr marL="0" indent="0">
              <a:buNone/>
            </a:pPr>
            <a:r>
              <a:rPr lang="en-US" baseline="30000" dirty="0"/>
              <a:t>97</a:t>
            </a:r>
            <a:r>
              <a:rPr lang="en-US" dirty="0"/>
              <a:t>Cd: </a:t>
            </a:r>
            <a:r>
              <a:rPr lang="en-US" sz="1200" dirty="0"/>
              <a:t>K. Schmidt, Nuclear Physics A 624 185-209 (1997) </a:t>
            </a:r>
          </a:p>
          <a:p>
            <a:pPr marL="0" indent="0">
              <a:buNone/>
            </a:pPr>
            <a:r>
              <a:rPr lang="en-US" baseline="30000" dirty="0"/>
              <a:t>94</a:t>
            </a:r>
            <a:r>
              <a:rPr lang="en-US" dirty="0"/>
              <a:t>Ag: </a:t>
            </a:r>
            <a:r>
              <a:rPr lang="en-US" sz="1200" dirty="0"/>
              <a:t>I. Mukha, </a:t>
            </a:r>
            <a:r>
              <a:rPr lang="fr-FR" sz="1200" dirty="0"/>
              <a:t>Nature volume 439, 298–302 (2006)</a:t>
            </a:r>
            <a:endParaRPr lang="en-US" sz="1200" dirty="0"/>
          </a:p>
          <a:p>
            <a:pPr marL="0" indent="0">
              <a:buNone/>
            </a:pPr>
            <a:r>
              <a:rPr lang="en-US" baseline="30000" dirty="0"/>
              <a:t>93</a:t>
            </a:r>
            <a:r>
              <a:rPr lang="en-US" dirty="0"/>
              <a:t>Pd: </a:t>
            </a:r>
            <a:r>
              <a:rPr lang="en-US" sz="1200" dirty="0"/>
              <a:t>K. Schmidt, Eur. Phys. J. A 8, 303–306 (2000)</a:t>
            </a:r>
          </a:p>
          <a:p>
            <a:pPr marL="0" indent="0">
              <a:buNone/>
            </a:pPr>
            <a:endParaRPr lang="en-US" dirty="0"/>
          </a:p>
        </p:txBody>
      </p:sp>
      <p:sp>
        <p:nvSpPr>
          <p:cNvPr id="4" name="Date Placeholder 3">
            <a:extLst>
              <a:ext uri="{FF2B5EF4-FFF2-40B4-BE49-F238E27FC236}">
                <a16:creationId xmlns:a16="http://schemas.microsoft.com/office/drawing/2014/main" id="{DA2F506C-58FB-0733-8A7B-B55DE779788F}"/>
              </a:ext>
            </a:extLst>
          </p:cNvPr>
          <p:cNvSpPr>
            <a:spLocks noGrp="1"/>
          </p:cNvSpPr>
          <p:nvPr>
            <p:ph type="dt" sz="half" idx="10"/>
          </p:nvPr>
        </p:nvSpPr>
        <p:spPr/>
        <p:txBody>
          <a:bodyPr/>
          <a:lstStyle/>
          <a:p>
            <a:fld id="{1E0D9521-BE67-4899-9D66-A6004EC8346E}" type="datetime1">
              <a:rPr lang="fi-FI" smtClean="0"/>
              <a:t>3.5.2023</a:t>
            </a:fld>
            <a:endParaRPr lang="fi-FI"/>
          </a:p>
        </p:txBody>
      </p:sp>
      <p:sp>
        <p:nvSpPr>
          <p:cNvPr id="5" name="Footer Placeholder 4">
            <a:extLst>
              <a:ext uri="{FF2B5EF4-FFF2-40B4-BE49-F238E27FC236}">
                <a16:creationId xmlns:a16="http://schemas.microsoft.com/office/drawing/2014/main" id="{4F71EFF1-CFE4-2880-C2F0-2B88081593A4}"/>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7402476B-E4E8-F3C0-5423-EDD005D46352}"/>
              </a:ext>
            </a:extLst>
          </p:cNvPr>
          <p:cNvSpPr>
            <a:spLocks noGrp="1"/>
          </p:cNvSpPr>
          <p:nvPr>
            <p:ph type="sldNum" sz="quarter" idx="12"/>
          </p:nvPr>
        </p:nvSpPr>
        <p:spPr/>
        <p:txBody>
          <a:bodyPr/>
          <a:lstStyle/>
          <a:p>
            <a:fld id="{9E548902-A2E1-4711-A467-290FB9FE5D63}" type="slidenum">
              <a:rPr lang="fi-FI" smtClean="0"/>
              <a:t>7</a:t>
            </a:fld>
            <a:endParaRPr lang="fi-FI"/>
          </a:p>
        </p:txBody>
      </p:sp>
      <p:pic>
        <p:nvPicPr>
          <p:cNvPr id="8" name="Picture 7">
            <a:extLst>
              <a:ext uri="{FF2B5EF4-FFF2-40B4-BE49-F238E27FC236}">
                <a16:creationId xmlns:a16="http://schemas.microsoft.com/office/drawing/2014/main" id="{6CE56D6B-6DAA-2950-AF53-3ACE640AABB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88088" y="1016521"/>
            <a:ext cx="4104407" cy="5165466"/>
          </a:xfrm>
          <a:prstGeom prst="rect">
            <a:avLst/>
          </a:prstGeom>
        </p:spPr>
      </p:pic>
      <p:sp>
        <p:nvSpPr>
          <p:cNvPr id="10" name="TextBox 9">
            <a:extLst>
              <a:ext uri="{FF2B5EF4-FFF2-40B4-BE49-F238E27FC236}">
                <a16:creationId xmlns:a16="http://schemas.microsoft.com/office/drawing/2014/main" id="{513513F2-CBA5-6194-19D5-DC081828F096}"/>
              </a:ext>
            </a:extLst>
          </p:cNvPr>
          <p:cNvSpPr txBox="1"/>
          <p:nvPr/>
        </p:nvSpPr>
        <p:spPr>
          <a:xfrm>
            <a:off x="6384032" y="6143158"/>
            <a:ext cx="5807968" cy="276999"/>
          </a:xfrm>
          <a:prstGeom prst="rect">
            <a:avLst/>
          </a:prstGeom>
          <a:noFill/>
        </p:spPr>
        <p:txBody>
          <a:bodyPr wrap="square">
            <a:spAutoFit/>
          </a:bodyPr>
          <a:lstStyle/>
          <a:p>
            <a:r>
              <a:rPr lang="en-GB" sz="1200" dirty="0">
                <a:solidFill>
                  <a:srgbClr val="FF0000"/>
                </a:solidFill>
              </a:rPr>
              <a:t>R. Kirchner et al. Ion sources for the GSI on-line separator  NIM </a:t>
            </a:r>
            <a:r>
              <a:rPr lang="en-US" sz="1200" dirty="0">
                <a:solidFill>
                  <a:srgbClr val="FF0000"/>
                </a:solidFill>
              </a:rPr>
              <a:t>186, 1–2, (1981)</a:t>
            </a:r>
            <a:endParaRPr lang="en-GB" sz="1200" dirty="0">
              <a:solidFill>
                <a:srgbClr val="FF0000"/>
              </a:solidFill>
            </a:endParaRPr>
          </a:p>
        </p:txBody>
      </p:sp>
    </p:spTree>
    <p:extLst>
      <p:ext uri="{BB962C8B-B14F-4D97-AF65-F5344CB8AC3E}">
        <p14:creationId xmlns:p14="http://schemas.microsoft.com/office/powerpoint/2010/main" val="1738426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111BDB8F-7D7E-1934-2D33-63F5FF1BAE2E}"/>
              </a:ext>
            </a:extLst>
          </p:cNvPr>
          <p:cNvSpPr/>
          <p:nvPr/>
        </p:nvSpPr>
        <p:spPr>
          <a:xfrm>
            <a:off x="8012627" y="1206568"/>
            <a:ext cx="1728192" cy="1137942"/>
          </a:xfrm>
          <a:prstGeom prst="rect">
            <a:avLst/>
          </a:prstGeom>
          <a:gradFill>
            <a:gsLst>
              <a:gs pos="0">
                <a:schemeClr val="bg2"/>
              </a:gs>
              <a:gs pos="100000">
                <a:schemeClr val="accent5">
                  <a:lumMod val="75000"/>
                </a:schemeClr>
              </a:gs>
            </a:gsLst>
            <a:lin ang="54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C697B0-3E85-AAAE-E7FA-891F733555AA}"/>
              </a:ext>
            </a:extLst>
          </p:cNvPr>
          <p:cNvSpPr>
            <a:spLocks noGrp="1"/>
          </p:cNvSpPr>
          <p:nvPr>
            <p:ph type="title"/>
          </p:nvPr>
        </p:nvSpPr>
        <p:spPr/>
        <p:txBody>
          <a:bodyPr/>
          <a:lstStyle/>
          <a:p>
            <a:r>
              <a:rPr lang="en-US" dirty="0"/>
              <a:t>Ionization method: Laser resonance ionization</a:t>
            </a:r>
          </a:p>
        </p:txBody>
      </p:sp>
      <p:sp>
        <p:nvSpPr>
          <p:cNvPr id="3" name="Content Placeholder 2">
            <a:extLst>
              <a:ext uri="{FF2B5EF4-FFF2-40B4-BE49-F238E27FC236}">
                <a16:creationId xmlns:a16="http://schemas.microsoft.com/office/drawing/2014/main" id="{51F5BBF4-2806-F6ED-B608-1A7DF563E984}"/>
              </a:ext>
            </a:extLst>
          </p:cNvPr>
          <p:cNvSpPr>
            <a:spLocks noGrp="1"/>
          </p:cNvSpPr>
          <p:nvPr>
            <p:ph idx="1"/>
          </p:nvPr>
        </p:nvSpPr>
        <p:spPr>
          <a:xfrm>
            <a:off x="480913" y="1784907"/>
            <a:ext cx="5903672" cy="3410135"/>
          </a:xfrm>
        </p:spPr>
        <p:txBody>
          <a:bodyPr/>
          <a:lstStyle/>
          <a:p>
            <a:r>
              <a:rPr lang="en-US" sz="2000" dirty="0"/>
              <a:t>Each element have their unique atomic structure - “fingerprint”.</a:t>
            </a:r>
          </a:p>
          <a:p>
            <a:r>
              <a:rPr lang="en-US" sz="2000" dirty="0"/>
              <a:t>Multiple laser beams overlapped with atoms to stepwise excite and ionize</a:t>
            </a:r>
          </a:p>
          <a:p>
            <a:pPr lvl="1"/>
            <a:r>
              <a:rPr lang="en-US" sz="2000" dirty="0"/>
              <a:t>Efficient! As high as &gt;50%, typically a few %</a:t>
            </a:r>
          </a:p>
          <a:p>
            <a:r>
              <a:rPr lang="en-US" sz="2000" dirty="0"/>
              <a:t>A  great method for sensitive laser spectroscopy</a:t>
            </a:r>
          </a:p>
          <a:p>
            <a:pPr lvl="1"/>
            <a:r>
              <a:rPr lang="en-US" sz="2000" dirty="0"/>
              <a:t>Resolution highly environment dependent.</a:t>
            </a:r>
          </a:p>
        </p:txBody>
      </p:sp>
      <p:sp>
        <p:nvSpPr>
          <p:cNvPr id="4" name="Date Placeholder 3">
            <a:extLst>
              <a:ext uri="{FF2B5EF4-FFF2-40B4-BE49-F238E27FC236}">
                <a16:creationId xmlns:a16="http://schemas.microsoft.com/office/drawing/2014/main" id="{3E98C030-B4A4-BDF2-577E-E10A4850EC75}"/>
              </a:ext>
            </a:extLst>
          </p:cNvPr>
          <p:cNvSpPr>
            <a:spLocks noGrp="1"/>
          </p:cNvSpPr>
          <p:nvPr>
            <p:ph type="dt" sz="half" idx="10"/>
          </p:nvPr>
        </p:nvSpPr>
        <p:spPr/>
        <p:txBody>
          <a:bodyPr/>
          <a:lstStyle/>
          <a:p>
            <a:fld id="{1E0D9521-BE67-4899-9D66-A6004EC8346E}" type="datetime1">
              <a:rPr lang="fi-FI" smtClean="0"/>
              <a:t>10.5.2023</a:t>
            </a:fld>
            <a:endParaRPr lang="fi-FI"/>
          </a:p>
        </p:txBody>
      </p:sp>
      <p:sp>
        <p:nvSpPr>
          <p:cNvPr id="5" name="Footer Placeholder 4">
            <a:extLst>
              <a:ext uri="{FF2B5EF4-FFF2-40B4-BE49-F238E27FC236}">
                <a16:creationId xmlns:a16="http://schemas.microsoft.com/office/drawing/2014/main" id="{06456327-DF57-C1C9-6695-F923D9ECA8A9}"/>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41E09E90-F883-E99E-CC52-B575B1FC4FFB}"/>
              </a:ext>
            </a:extLst>
          </p:cNvPr>
          <p:cNvSpPr>
            <a:spLocks noGrp="1"/>
          </p:cNvSpPr>
          <p:nvPr>
            <p:ph type="sldNum" sz="quarter" idx="12"/>
          </p:nvPr>
        </p:nvSpPr>
        <p:spPr/>
        <p:txBody>
          <a:bodyPr/>
          <a:lstStyle/>
          <a:p>
            <a:fld id="{9E548902-A2E1-4711-A467-290FB9FE5D63}" type="slidenum">
              <a:rPr lang="fi-FI" smtClean="0"/>
              <a:t>8</a:t>
            </a:fld>
            <a:endParaRPr lang="fi-FI"/>
          </a:p>
        </p:txBody>
      </p:sp>
      <p:cxnSp>
        <p:nvCxnSpPr>
          <p:cNvPr id="7" name="Straight Connector 6">
            <a:extLst>
              <a:ext uri="{FF2B5EF4-FFF2-40B4-BE49-F238E27FC236}">
                <a16:creationId xmlns:a16="http://schemas.microsoft.com/office/drawing/2014/main" id="{C6DB1284-5FFD-BB81-F79B-91C968B43DAE}"/>
              </a:ext>
            </a:extLst>
          </p:cNvPr>
          <p:cNvCxnSpPr>
            <a:cxnSpLocks/>
          </p:cNvCxnSpPr>
          <p:nvPr/>
        </p:nvCxnSpPr>
        <p:spPr>
          <a:xfrm>
            <a:off x="8005988" y="6016917"/>
            <a:ext cx="1728192" cy="0"/>
          </a:xfrm>
          <a:prstGeom prst="line">
            <a:avLst/>
          </a:prstGeom>
          <a:ln w="38100">
            <a:solidFill>
              <a:schemeClr val="accent2"/>
            </a:solidFill>
          </a:ln>
          <a:effectLst>
            <a:glow rad="228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4B166EA-8FB7-369A-ED2E-EA048BEDD786}"/>
              </a:ext>
            </a:extLst>
          </p:cNvPr>
          <p:cNvCxnSpPr>
            <a:cxnSpLocks/>
          </p:cNvCxnSpPr>
          <p:nvPr/>
        </p:nvCxnSpPr>
        <p:spPr>
          <a:xfrm>
            <a:off x="8005988" y="4504750"/>
            <a:ext cx="1728192" cy="0"/>
          </a:xfrm>
          <a:prstGeom prst="line">
            <a:avLst/>
          </a:prstGeom>
          <a:ln w="38100">
            <a:solidFill>
              <a:schemeClr val="accent2"/>
            </a:solidFill>
          </a:ln>
          <a:effectLst>
            <a:glow rad="228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70555C-1AE1-4D8C-DC84-2AB151192968}"/>
              </a:ext>
            </a:extLst>
          </p:cNvPr>
          <p:cNvCxnSpPr>
            <a:cxnSpLocks/>
          </p:cNvCxnSpPr>
          <p:nvPr/>
        </p:nvCxnSpPr>
        <p:spPr>
          <a:xfrm>
            <a:off x="8005988" y="3235033"/>
            <a:ext cx="1728192" cy="0"/>
          </a:xfrm>
          <a:prstGeom prst="line">
            <a:avLst/>
          </a:prstGeom>
          <a:ln w="38100">
            <a:solidFill>
              <a:schemeClr val="accent2"/>
            </a:solidFill>
          </a:ln>
          <a:effectLst>
            <a:glow rad="228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8CF9C95C-F821-FBCC-8C20-186D6B1818F1}"/>
              </a:ext>
            </a:extLst>
          </p:cNvPr>
          <p:cNvGrpSpPr/>
          <p:nvPr/>
        </p:nvGrpSpPr>
        <p:grpSpPr>
          <a:xfrm>
            <a:off x="8005988" y="2299504"/>
            <a:ext cx="1728192" cy="405045"/>
            <a:chOff x="10106316" y="2159859"/>
            <a:chExt cx="1728192" cy="405045"/>
          </a:xfrm>
          <a:effectLst>
            <a:glow rad="101600">
              <a:schemeClr val="accent4">
                <a:satMod val="175000"/>
                <a:alpha val="40000"/>
              </a:schemeClr>
            </a:glow>
          </a:effectLst>
        </p:grpSpPr>
        <p:cxnSp>
          <p:nvCxnSpPr>
            <p:cNvPr id="21" name="Straight Connector 20">
              <a:extLst>
                <a:ext uri="{FF2B5EF4-FFF2-40B4-BE49-F238E27FC236}">
                  <a16:creationId xmlns:a16="http://schemas.microsoft.com/office/drawing/2014/main" id="{E6B6B825-E212-F5E8-A44D-12F2669F49F6}"/>
                </a:ext>
              </a:extLst>
            </p:cNvPr>
            <p:cNvCxnSpPr>
              <a:cxnSpLocks/>
            </p:cNvCxnSpPr>
            <p:nvPr/>
          </p:nvCxnSpPr>
          <p:spPr>
            <a:xfrm>
              <a:off x="10106316" y="2186862"/>
              <a:ext cx="1728192" cy="0"/>
            </a:xfrm>
            <a:prstGeom prst="line">
              <a:avLst/>
            </a:prstGeom>
            <a:ln w="9525">
              <a:solidFill>
                <a:schemeClr val="accent2"/>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2463FF6-078A-580F-17CA-51983C281110}"/>
                </a:ext>
              </a:extLst>
            </p:cNvPr>
            <p:cNvCxnSpPr>
              <a:cxnSpLocks/>
            </p:cNvCxnSpPr>
            <p:nvPr/>
          </p:nvCxnSpPr>
          <p:spPr>
            <a:xfrm>
              <a:off x="10106316" y="2276872"/>
              <a:ext cx="1728192" cy="0"/>
            </a:xfrm>
            <a:prstGeom prst="line">
              <a:avLst/>
            </a:prstGeom>
            <a:ln w="9525">
              <a:solidFill>
                <a:schemeClr val="accent2"/>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B66872A-74FD-F250-04D2-2ED4A9A30694}"/>
                </a:ext>
              </a:extLst>
            </p:cNvPr>
            <p:cNvCxnSpPr>
              <a:cxnSpLocks/>
            </p:cNvCxnSpPr>
            <p:nvPr/>
          </p:nvCxnSpPr>
          <p:spPr>
            <a:xfrm>
              <a:off x="10106316" y="2564904"/>
              <a:ext cx="1728192" cy="0"/>
            </a:xfrm>
            <a:prstGeom prst="line">
              <a:avLst/>
            </a:prstGeom>
            <a:ln w="9525">
              <a:solidFill>
                <a:schemeClr val="accent2"/>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68FA175-097F-C696-4867-A331F58E0667}"/>
                </a:ext>
              </a:extLst>
            </p:cNvPr>
            <p:cNvCxnSpPr>
              <a:cxnSpLocks/>
            </p:cNvCxnSpPr>
            <p:nvPr/>
          </p:nvCxnSpPr>
          <p:spPr>
            <a:xfrm>
              <a:off x="10106316" y="2213865"/>
              <a:ext cx="1728192" cy="0"/>
            </a:xfrm>
            <a:prstGeom prst="line">
              <a:avLst/>
            </a:prstGeom>
            <a:ln w="9525">
              <a:solidFill>
                <a:schemeClr val="accent2"/>
              </a:solidFill>
            </a:ln>
            <a:effectLst/>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E61E5A8-8DAA-13EE-47C2-934A25660D7B}"/>
                </a:ext>
              </a:extLst>
            </p:cNvPr>
            <p:cNvCxnSpPr>
              <a:cxnSpLocks/>
            </p:cNvCxnSpPr>
            <p:nvPr/>
          </p:nvCxnSpPr>
          <p:spPr>
            <a:xfrm>
              <a:off x="10106316" y="2348880"/>
              <a:ext cx="1728192" cy="0"/>
            </a:xfrm>
            <a:prstGeom prst="line">
              <a:avLst/>
            </a:prstGeom>
            <a:ln w="9525">
              <a:solidFill>
                <a:schemeClr val="accent2"/>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9CF3081-64ED-0A04-D88D-6B16880A9F50}"/>
                </a:ext>
              </a:extLst>
            </p:cNvPr>
            <p:cNvCxnSpPr>
              <a:cxnSpLocks/>
            </p:cNvCxnSpPr>
            <p:nvPr/>
          </p:nvCxnSpPr>
          <p:spPr>
            <a:xfrm>
              <a:off x="10106316" y="2420888"/>
              <a:ext cx="1728192" cy="0"/>
            </a:xfrm>
            <a:prstGeom prst="line">
              <a:avLst/>
            </a:prstGeom>
            <a:ln w="9525">
              <a:solidFill>
                <a:schemeClr val="accent2"/>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D9386CF-6F37-E467-206E-6FFBC4B1817D}"/>
                </a:ext>
              </a:extLst>
            </p:cNvPr>
            <p:cNvCxnSpPr>
              <a:cxnSpLocks/>
            </p:cNvCxnSpPr>
            <p:nvPr/>
          </p:nvCxnSpPr>
          <p:spPr>
            <a:xfrm>
              <a:off x="10106316" y="2240868"/>
              <a:ext cx="1728192" cy="0"/>
            </a:xfrm>
            <a:prstGeom prst="line">
              <a:avLst/>
            </a:prstGeom>
            <a:ln w="9525">
              <a:solidFill>
                <a:schemeClr val="accent2"/>
              </a:solidFill>
            </a:ln>
            <a:effectLst/>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CC99AF3-3786-BCC5-0813-20738B1BC995}"/>
                </a:ext>
              </a:extLst>
            </p:cNvPr>
            <p:cNvCxnSpPr>
              <a:cxnSpLocks/>
            </p:cNvCxnSpPr>
            <p:nvPr/>
          </p:nvCxnSpPr>
          <p:spPr>
            <a:xfrm>
              <a:off x="10106316" y="2159859"/>
              <a:ext cx="1728192" cy="0"/>
            </a:xfrm>
            <a:prstGeom prst="line">
              <a:avLst/>
            </a:prstGeom>
            <a:ln w="9525">
              <a:solidFill>
                <a:schemeClr val="accent2"/>
              </a:solidFill>
            </a:ln>
            <a:effectLst/>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DFACE8FF-B761-8BE3-E785-350F2197C2F7}"/>
              </a:ext>
            </a:extLst>
          </p:cNvPr>
          <p:cNvGrpSpPr/>
          <p:nvPr/>
        </p:nvGrpSpPr>
        <p:grpSpPr>
          <a:xfrm>
            <a:off x="8916927" y="4581687"/>
            <a:ext cx="624743" cy="1363222"/>
            <a:chOff x="8124839" y="4638322"/>
            <a:chExt cx="624743" cy="1363222"/>
          </a:xfrm>
        </p:grpSpPr>
        <p:sp>
          <p:nvSpPr>
            <p:cNvPr id="12" name="Arrow: Up 11">
              <a:extLst>
                <a:ext uri="{FF2B5EF4-FFF2-40B4-BE49-F238E27FC236}">
                  <a16:creationId xmlns:a16="http://schemas.microsoft.com/office/drawing/2014/main" id="{E3B0E4E0-20C7-9606-3419-D9179D758C61}"/>
                </a:ext>
              </a:extLst>
            </p:cNvPr>
            <p:cNvSpPr/>
            <p:nvPr/>
          </p:nvSpPr>
          <p:spPr>
            <a:xfrm>
              <a:off x="8124839" y="4638322"/>
              <a:ext cx="624743" cy="1363222"/>
            </a:xfrm>
            <a:prstGeom prst="upArrow">
              <a:avLst/>
            </a:prstGeom>
            <a:solidFill>
              <a:srgbClr val="7030A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15B1380-6AD2-D38E-6664-128D5DED53AF}"/>
                </a:ext>
              </a:extLst>
            </p:cNvPr>
            <p:cNvSpPr txBox="1"/>
            <p:nvPr/>
          </p:nvSpPr>
          <p:spPr>
            <a:xfrm>
              <a:off x="8226068" y="5135267"/>
              <a:ext cx="422284" cy="369332"/>
            </a:xfrm>
            <a:prstGeom prst="rect">
              <a:avLst/>
            </a:prstGeom>
            <a:noFill/>
          </p:spPr>
          <p:txBody>
            <a:bodyPr wrap="square">
              <a:spAutoFit/>
            </a:bodyPr>
            <a:lstStyle/>
            <a:p>
              <a:r>
                <a:rPr lang="el-GR" b="1" dirty="0">
                  <a:solidFill>
                    <a:schemeClr val="bg2"/>
                  </a:solidFill>
                </a:rPr>
                <a:t>λ</a:t>
              </a:r>
              <a:r>
                <a:rPr lang="fi-FI" b="1" baseline="-25000" dirty="0">
                  <a:solidFill>
                    <a:schemeClr val="bg2"/>
                  </a:solidFill>
                </a:rPr>
                <a:t>1</a:t>
              </a:r>
              <a:endParaRPr lang="en-US" b="1" dirty="0">
                <a:solidFill>
                  <a:schemeClr val="bg2"/>
                </a:solidFill>
              </a:endParaRPr>
            </a:p>
          </p:txBody>
        </p:sp>
      </p:grpSp>
      <p:grpSp>
        <p:nvGrpSpPr>
          <p:cNvPr id="56" name="Group 55">
            <a:extLst>
              <a:ext uri="{FF2B5EF4-FFF2-40B4-BE49-F238E27FC236}">
                <a16:creationId xmlns:a16="http://schemas.microsoft.com/office/drawing/2014/main" id="{CCF58A68-4E2D-3052-3C05-46CFBECBAF8F}"/>
              </a:ext>
            </a:extLst>
          </p:cNvPr>
          <p:cNvGrpSpPr/>
          <p:nvPr/>
        </p:nvGrpSpPr>
        <p:grpSpPr>
          <a:xfrm>
            <a:off x="8938662" y="3307042"/>
            <a:ext cx="581273" cy="1120773"/>
            <a:chOff x="8146574" y="3363677"/>
            <a:chExt cx="581273" cy="1120773"/>
          </a:xfrm>
        </p:grpSpPr>
        <p:sp>
          <p:nvSpPr>
            <p:cNvPr id="13" name="Arrow: Up 12">
              <a:extLst>
                <a:ext uri="{FF2B5EF4-FFF2-40B4-BE49-F238E27FC236}">
                  <a16:creationId xmlns:a16="http://schemas.microsoft.com/office/drawing/2014/main" id="{7E12F579-4E14-5C90-F40D-FF379166E5D9}"/>
                </a:ext>
              </a:extLst>
            </p:cNvPr>
            <p:cNvSpPr/>
            <p:nvPr/>
          </p:nvSpPr>
          <p:spPr>
            <a:xfrm>
              <a:off x="8146574" y="3363677"/>
              <a:ext cx="581273" cy="1120773"/>
            </a:xfrm>
            <a:prstGeom prst="upArrow">
              <a:avLst/>
            </a:prstGeom>
            <a:solidFill>
              <a:srgbClr val="00B0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D1DE3AA-947C-D957-C71A-D72934361AB6}"/>
                </a:ext>
              </a:extLst>
            </p:cNvPr>
            <p:cNvSpPr txBox="1"/>
            <p:nvPr/>
          </p:nvSpPr>
          <p:spPr>
            <a:xfrm>
              <a:off x="8226068" y="3739397"/>
              <a:ext cx="422284" cy="369332"/>
            </a:xfrm>
            <a:prstGeom prst="rect">
              <a:avLst/>
            </a:prstGeom>
            <a:noFill/>
          </p:spPr>
          <p:txBody>
            <a:bodyPr wrap="square">
              <a:spAutoFit/>
            </a:bodyPr>
            <a:lstStyle/>
            <a:p>
              <a:r>
                <a:rPr lang="el-GR" b="1" dirty="0">
                  <a:solidFill>
                    <a:schemeClr val="bg2"/>
                  </a:solidFill>
                </a:rPr>
                <a:t>λ</a:t>
              </a:r>
              <a:r>
                <a:rPr lang="fi-FI" b="1" baseline="-25000" dirty="0">
                  <a:solidFill>
                    <a:schemeClr val="bg2"/>
                  </a:solidFill>
                </a:rPr>
                <a:t>2</a:t>
              </a:r>
              <a:endParaRPr lang="en-US" b="1" dirty="0">
                <a:solidFill>
                  <a:schemeClr val="bg2"/>
                </a:solidFill>
              </a:endParaRPr>
            </a:p>
          </p:txBody>
        </p:sp>
      </p:grpSp>
      <p:sp>
        <p:nvSpPr>
          <p:cNvPr id="37" name="TextBox 36">
            <a:extLst>
              <a:ext uri="{FF2B5EF4-FFF2-40B4-BE49-F238E27FC236}">
                <a16:creationId xmlns:a16="http://schemas.microsoft.com/office/drawing/2014/main" id="{32184B9A-AB83-B302-E75C-CAD4C7027740}"/>
              </a:ext>
            </a:extLst>
          </p:cNvPr>
          <p:cNvSpPr txBox="1"/>
          <p:nvPr/>
        </p:nvSpPr>
        <p:spPr>
          <a:xfrm>
            <a:off x="7181825" y="5872900"/>
            <a:ext cx="624743" cy="307777"/>
          </a:xfrm>
          <a:prstGeom prst="rect">
            <a:avLst/>
          </a:prstGeom>
          <a:noFill/>
        </p:spPr>
        <p:txBody>
          <a:bodyPr wrap="square">
            <a:spAutoFit/>
          </a:bodyPr>
          <a:lstStyle/>
          <a:p>
            <a:r>
              <a:rPr lang="fi-FI" sz="1400" b="1" dirty="0">
                <a:solidFill>
                  <a:schemeClr val="tx2"/>
                </a:solidFill>
              </a:rPr>
              <a:t>0 </a:t>
            </a:r>
            <a:r>
              <a:rPr lang="fi-FI" sz="1400" b="1" dirty="0" err="1">
                <a:solidFill>
                  <a:schemeClr val="tx2"/>
                </a:solidFill>
              </a:rPr>
              <a:t>eV</a:t>
            </a:r>
            <a:endParaRPr lang="en-US" sz="1400" b="1" dirty="0">
              <a:solidFill>
                <a:schemeClr val="tx2"/>
              </a:solidFill>
            </a:endParaRPr>
          </a:p>
        </p:txBody>
      </p:sp>
      <p:sp>
        <p:nvSpPr>
          <p:cNvPr id="39" name="TextBox 38">
            <a:extLst>
              <a:ext uri="{FF2B5EF4-FFF2-40B4-BE49-F238E27FC236}">
                <a16:creationId xmlns:a16="http://schemas.microsoft.com/office/drawing/2014/main" id="{1548359B-C850-ED89-108E-FAA8C1940B47}"/>
              </a:ext>
            </a:extLst>
          </p:cNvPr>
          <p:cNvSpPr txBox="1"/>
          <p:nvPr/>
        </p:nvSpPr>
        <p:spPr>
          <a:xfrm>
            <a:off x="9734180" y="4347393"/>
            <a:ext cx="1584176" cy="307777"/>
          </a:xfrm>
          <a:prstGeom prst="rect">
            <a:avLst/>
          </a:prstGeom>
          <a:noFill/>
        </p:spPr>
        <p:txBody>
          <a:bodyPr wrap="square">
            <a:spAutoFit/>
          </a:bodyPr>
          <a:lstStyle/>
          <a:p>
            <a:r>
              <a:rPr lang="fi-FI" sz="1400" b="1" dirty="0">
                <a:solidFill>
                  <a:schemeClr val="tx2"/>
                </a:solidFill>
              </a:rPr>
              <a:t>1</a:t>
            </a:r>
            <a:r>
              <a:rPr lang="fi-FI" sz="1400" b="1" baseline="30000" dirty="0">
                <a:solidFill>
                  <a:schemeClr val="tx2"/>
                </a:solidFill>
              </a:rPr>
              <a:t>st</a:t>
            </a:r>
            <a:r>
              <a:rPr lang="fi-FI" sz="1400" b="1" dirty="0">
                <a:solidFill>
                  <a:schemeClr val="tx2"/>
                </a:solidFill>
              </a:rPr>
              <a:t> </a:t>
            </a:r>
            <a:r>
              <a:rPr lang="fi-FI" sz="1400" b="1" dirty="0" err="1">
                <a:solidFill>
                  <a:schemeClr val="tx2"/>
                </a:solidFill>
              </a:rPr>
              <a:t>excited</a:t>
            </a:r>
            <a:r>
              <a:rPr lang="fi-FI" sz="1400" b="1" dirty="0">
                <a:solidFill>
                  <a:schemeClr val="tx2"/>
                </a:solidFill>
              </a:rPr>
              <a:t> state</a:t>
            </a:r>
            <a:endParaRPr lang="en-US" sz="1400" b="1" dirty="0">
              <a:solidFill>
                <a:schemeClr val="tx2"/>
              </a:solidFill>
            </a:endParaRPr>
          </a:p>
        </p:txBody>
      </p:sp>
      <p:sp>
        <p:nvSpPr>
          <p:cNvPr id="40" name="TextBox 39">
            <a:extLst>
              <a:ext uri="{FF2B5EF4-FFF2-40B4-BE49-F238E27FC236}">
                <a16:creationId xmlns:a16="http://schemas.microsoft.com/office/drawing/2014/main" id="{2FDC709E-A77C-C266-936B-29F81608E4A6}"/>
              </a:ext>
            </a:extLst>
          </p:cNvPr>
          <p:cNvSpPr txBox="1"/>
          <p:nvPr/>
        </p:nvSpPr>
        <p:spPr>
          <a:xfrm>
            <a:off x="9734180" y="3081144"/>
            <a:ext cx="1728192" cy="307777"/>
          </a:xfrm>
          <a:prstGeom prst="rect">
            <a:avLst/>
          </a:prstGeom>
          <a:noFill/>
        </p:spPr>
        <p:txBody>
          <a:bodyPr wrap="square">
            <a:spAutoFit/>
          </a:bodyPr>
          <a:lstStyle/>
          <a:p>
            <a:r>
              <a:rPr lang="fi-FI" sz="1400" b="1" dirty="0">
                <a:solidFill>
                  <a:schemeClr val="tx2"/>
                </a:solidFill>
              </a:rPr>
              <a:t>2</a:t>
            </a:r>
            <a:r>
              <a:rPr lang="fi-FI" sz="1400" b="1" baseline="30000" dirty="0">
                <a:solidFill>
                  <a:schemeClr val="tx2"/>
                </a:solidFill>
              </a:rPr>
              <a:t>nd</a:t>
            </a:r>
            <a:r>
              <a:rPr lang="fi-FI" sz="1400" b="1" dirty="0">
                <a:solidFill>
                  <a:schemeClr val="tx2"/>
                </a:solidFill>
              </a:rPr>
              <a:t> </a:t>
            </a:r>
            <a:r>
              <a:rPr lang="fi-FI" sz="1400" b="1" dirty="0" err="1">
                <a:solidFill>
                  <a:schemeClr val="tx2"/>
                </a:solidFill>
              </a:rPr>
              <a:t>excited</a:t>
            </a:r>
            <a:r>
              <a:rPr lang="fi-FI" sz="1400" b="1" dirty="0">
                <a:solidFill>
                  <a:schemeClr val="tx2"/>
                </a:solidFill>
              </a:rPr>
              <a:t> state</a:t>
            </a:r>
            <a:endParaRPr lang="en-US" sz="1400" b="1" dirty="0">
              <a:solidFill>
                <a:schemeClr val="tx2"/>
              </a:solidFill>
            </a:endParaRPr>
          </a:p>
        </p:txBody>
      </p:sp>
      <p:cxnSp>
        <p:nvCxnSpPr>
          <p:cNvPr id="19" name="Straight Connector 18">
            <a:extLst>
              <a:ext uri="{FF2B5EF4-FFF2-40B4-BE49-F238E27FC236}">
                <a16:creationId xmlns:a16="http://schemas.microsoft.com/office/drawing/2014/main" id="{13101D8B-2016-8722-5D07-752C035E8663}"/>
              </a:ext>
            </a:extLst>
          </p:cNvPr>
          <p:cNvCxnSpPr>
            <a:cxnSpLocks/>
          </p:cNvCxnSpPr>
          <p:nvPr/>
        </p:nvCxnSpPr>
        <p:spPr>
          <a:xfrm>
            <a:off x="8005988" y="2272501"/>
            <a:ext cx="1728192" cy="0"/>
          </a:xfrm>
          <a:prstGeom prst="line">
            <a:avLst/>
          </a:prstGeom>
          <a:ln w="38100">
            <a:solidFill>
              <a:schemeClr val="accent2"/>
            </a:solidFill>
          </a:ln>
          <a:effectLst>
            <a:glow rad="228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ACD83C53-0699-1B65-5F01-EF9C60732121}"/>
              </a:ext>
            </a:extLst>
          </p:cNvPr>
          <p:cNvSpPr txBox="1"/>
          <p:nvPr/>
        </p:nvSpPr>
        <p:spPr>
          <a:xfrm>
            <a:off x="9734180" y="2108740"/>
            <a:ext cx="1906436" cy="307777"/>
          </a:xfrm>
          <a:prstGeom prst="rect">
            <a:avLst/>
          </a:prstGeom>
          <a:noFill/>
        </p:spPr>
        <p:txBody>
          <a:bodyPr wrap="square">
            <a:spAutoFit/>
          </a:bodyPr>
          <a:lstStyle/>
          <a:p>
            <a:r>
              <a:rPr lang="fi-FI" sz="1400" b="1" dirty="0" err="1">
                <a:solidFill>
                  <a:schemeClr val="tx2"/>
                </a:solidFill>
              </a:rPr>
              <a:t>Ionization</a:t>
            </a:r>
            <a:r>
              <a:rPr lang="fi-FI" sz="1400" b="1" dirty="0">
                <a:solidFill>
                  <a:schemeClr val="tx2"/>
                </a:solidFill>
              </a:rPr>
              <a:t> </a:t>
            </a:r>
            <a:r>
              <a:rPr lang="fi-FI" sz="1400" b="1" dirty="0" err="1">
                <a:solidFill>
                  <a:schemeClr val="tx2"/>
                </a:solidFill>
              </a:rPr>
              <a:t>potential</a:t>
            </a:r>
            <a:endParaRPr lang="en-US" sz="1400" b="1" dirty="0">
              <a:solidFill>
                <a:schemeClr val="tx2"/>
              </a:solidFill>
            </a:endParaRPr>
          </a:p>
        </p:txBody>
      </p:sp>
      <p:sp>
        <p:nvSpPr>
          <p:cNvPr id="42" name="TextBox 41">
            <a:extLst>
              <a:ext uri="{FF2B5EF4-FFF2-40B4-BE49-F238E27FC236}">
                <a16:creationId xmlns:a16="http://schemas.microsoft.com/office/drawing/2014/main" id="{A6D43A39-3577-EFEE-917C-66500241A256}"/>
              </a:ext>
            </a:extLst>
          </p:cNvPr>
          <p:cNvSpPr txBox="1"/>
          <p:nvPr/>
        </p:nvSpPr>
        <p:spPr>
          <a:xfrm>
            <a:off x="9734180" y="2473151"/>
            <a:ext cx="1508613" cy="307777"/>
          </a:xfrm>
          <a:prstGeom prst="rect">
            <a:avLst/>
          </a:prstGeom>
          <a:noFill/>
        </p:spPr>
        <p:txBody>
          <a:bodyPr wrap="square">
            <a:spAutoFit/>
          </a:bodyPr>
          <a:lstStyle/>
          <a:p>
            <a:r>
              <a:rPr lang="fi-FI" sz="1400" b="1" dirty="0" err="1">
                <a:solidFill>
                  <a:schemeClr val="tx2"/>
                </a:solidFill>
              </a:rPr>
              <a:t>Rydberg</a:t>
            </a:r>
            <a:r>
              <a:rPr lang="fi-FI" sz="1400" b="1" dirty="0">
                <a:solidFill>
                  <a:schemeClr val="tx2"/>
                </a:solidFill>
              </a:rPr>
              <a:t> </a:t>
            </a:r>
            <a:r>
              <a:rPr lang="fi-FI" sz="1400" b="1" dirty="0" err="1">
                <a:solidFill>
                  <a:schemeClr val="tx2"/>
                </a:solidFill>
              </a:rPr>
              <a:t>states</a:t>
            </a:r>
            <a:endParaRPr lang="en-US" sz="1400" b="1" dirty="0">
              <a:solidFill>
                <a:schemeClr val="tx2"/>
              </a:solidFill>
            </a:endParaRPr>
          </a:p>
        </p:txBody>
      </p:sp>
      <p:cxnSp>
        <p:nvCxnSpPr>
          <p:cNvPr id="43" name="Straight Connector 42">
            <a:extLst>
              <a:ext uri="{FF2B5EF4-FFF2-40B4-BE49-F238E27FC236}">
                <a16:creationId xmlns:a16="http://schemas.microsoft.com/office/drawing/2014/main" id="{6F8BE6D5-173D-5635-2C7D-AE0ACB60A799}"/>
              </a:ext>
            </a:extLst>
          </p:cNvPr>
          <p:cNvCxnSpPr>
            <a:cxnSpLocks/>
          </p:cNvCxnSpPr>
          <p:nvPr/>
        </p:nvCxnSpPr>
        <p:spPr>
          <a:xfrm>
            <a:off x="8008119" y="1700808"/>
            <a:ext cx="1728192" cy="0"/>
          </a:xfrm>
          <a:prstGeom prst="line">
            <a:avLst/>
          </a:prstGeom>
          <a:ln w="152400">
            <a:solidFill>
              <a:schemeClr val="accent2"/>
            </a:solidFill>
          </a:ln>
          <a:effectLst>
            <a:softEdge rad="31750"/>
          </a:effectLst>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F860790C-8CC6-14D9-D21C-19C0A347A25E}"/>
              </a:ext>
            </a:extLst>
          </p:cNvPr>
          <p:cNvSpPr txBox="1"/>
          <p:nvPr/>
        </p:nvSpPr>
        <p:spPr>
          <a:xfrm>
            <a:off x="9734180" y="1825079"/>
            <a:ext cx="1906436" cy="307777"/>
          </a:xfrm>
          <a:prstGeom prst="rect">
            <a:avLst/>
          </a:prstGeom>
          <a:noFill/>
        </p:spPr>
        <p:txBody>
          <a:bodyPr wrap="square">
            <a:spAutoFit/>
          </a:bodyPr>
          <a:lstStyle/>
          <a:p>
            <a:r>
              <a:rPr lang="fi-FI" sz="1400" b="1" dirty="0" err="1">
                <a:solidFill>
                  <a:schemeClr val="tx2"/>
                </a:solidFill>
              </a:rPr>
              <a:t>Continuum</a:t>
            </a:r>
            <a:endParaRPr lang="en-US" sz="1400" b="1" dirty="0">
              <a:solidFill>
                <a:schemeClr val="tx2"/>
              </a:solidFill>
            </a:endParaRPr>
          </a:p>
        </p:txBody>
      </p:sp>
      <p:sp>
        <p:nvSpPr>
          <p:cNvPr id="47" name="TextBox 46">
            <a:extLst>
              <a:ext uri="{FF2B5EF4-FFF2-40B4-BE49-F238E27FC236}">
                <a16:creationId xmlns:a16="http://schemas.microsoft.com/office/drawing/2014/main" id="{4924B2E2-91BB-C9D8-811A-67E4F231760A}"/>
              </a:ext>
            </a:extLst>
          </p:cNvPr>
          <p:cNvSpPr txBox="1"/>
          <p:nvPr/>
        </p:nvSpPr>
        <p:spPr>
          <a:xfrm>
            <a:off x="9734180" y="1537047"/>
            <a:ext cx="1906436" cy="307777"/>
          </a:xfrm>
          <a:prstGeom prst="rect">
            <a:avLst/>
          </a:prstGeom>
          <a:noFill/>
        </p:spPr>
        <p:txBody>
          <a:bodyPr wrap="square">
            <a:spAutoFit/>
          </a:bodyPr>
          <a:lstStyle/>
          <a:p>
            <a:r>
              <a:rPr lang="fi-FI" sz="1400" b="1" dirty="0" err="1">
                <a:solidFill>
                  <a:schemeClr val="tx2"/>
                </a:solidFill>
              </a:rPr>
              <a:t>Autoionizing</a:t>
            </a:r>
            <a:r>
              <a:rPr lang="fi-FI" sz="1400" b="1" dirty="0">
                <a:solidFill>
                  <a:schemeClr val="tx2"/>
                </a:solidFill>
              </a:rPr>
              <a:t> state</a:t>
            </a:r>
            <a:endParaRPr lang="en-US" sz="1400" b="1" dirty="0">
              <a:solidFill>
                <a:schemeClr val="tx2"/>
              </a:solidFill>
            </a:endParaRPr>
          </a:p>
        </p:txBody>
      </p:sp>
      <p:sp>
        <p:nvSpPr>
          <p:cNvPr id="48" name="TextBox 47">
            <a:extLst>
              <a:ext uri="{FF2B5EF4-FFF2-40B4-BE49-F238E27FC236}">
                <a16:creationId xmlns:a16="http://schemas.microsoft.com/office/drawing/2014/main" id="{37FEA3A0-78E6-1297-DFF7-4DCC726C75AF}"/>
              </a:ext>
            </a:extLst>
          </p:cNvPr>
          <p:cNvSpPr txBox="1"/>
          <p:nvPr/>
        </p:nvSpPr>
        <p:spPr>
          <a:xfrm>
            <a:off x="9734180" y="5847283"/>
            <a:ext cx="1296144" cy="307777"/>
          </a:xfrm>
          <a:prstGeom prst="rect">
            <a:avLst/>
          </a:prstGeom>
          <a:noFill/>
        </p:spPr>
        <p:txBody>
          <a:bodyPr wrap="square">
            <a:spAutoFit/>
          </a:bodyPr>
          <a:lstStyle/>
          <a:p>
            <a:r>
              <a:rPr lang="fi-FI" sz="1400" b="1" dirty="0" err="1">
                <a:solidFill>
                  <a:schemeClr val="tx2"/>
                </a:solidFill>
              </a:rPr>
              <a:t>Ground</a:t>
            </a:r>
            <a:r>
              <a:rPr lang="fi-FI" sz="1400" b="1" dirty="0">
                <a:solidFill>
                  <a:schemeClr val="tx2"/>
                </a:solidFill>
              </a:rPr>
              <a:t> state</a:t>
            </a:r>
            <a:endParaRPr lang="en-US" sz="1400" b="1" dirty="0">
              <a:solidFill>
                <a:schemeClr val="tx2"/>
              </a:solidFill>
            </a:endParaRPr>
          </a:p>
        </p:txBody>
      </p:sp>
      <p:sp>
        <p:nvSpPr>
          <p:cNvPr id="49" name="TextBox 48">
            <a:extLst>
              <a:ext uri="{FF2B5EF4-FFF2-40B4-BE49-F238E27FC236}">
                <a16:creationId xmlns:a16="http://schemas.microsoft.com/office/drawing/2014/main" id="{ED29D964-7D7D-D2C2-C705-AE50FC1776D5}"/>
              </a:ext>
            </a:extLst>
          </p:cNvPr>
          <p:cNvSpPr txBox="1"/>
          <p:nvPr/>
        </p:nvSpPr>
        <p:spPr>
          <a:xfrm>
            <a:off x="7181825" y="2091669"/>
            <a:ext cx="824163" cy="307777"/>
          </a:xfrm>
          <a:prstGeom prst="rect">
            <a:avLst/>
          </a:prstGeom>
          <a:noFill/>
        </p:spPr>
        <p:txBody>
          <a:bodyPr wrap="square">
            <a:spAutoFit/>
          </a:bodyPr>
          <a:lstStyle/>
          <a:p>
            <a:r>
              <a:rPr lang="fi-FI" sz="1400" b="1" dirty="0">
                <a:solidFill>
                  <a:schemeClr val="tx2"/>
                </a:solidFill>
              </a:rPr>
              <a:t>~5-9 </a:t>
            </a:r>
            <a:r>
              <a:rPr lang="fi-FI" sz="1400" b="1" dirty="0" err="1">
                <a:solidFill>
                  <a:schemeClr val="tx2"/>
                </a:solidFill>
              </a:rPr>
              <a:t>eV</a:t>
            </a:r>
            <a:endParaRPr lang="en-US" sz="1400" b="1" dirty="0">
              <a:solidFill>
                <a:schemeClr val="tx2"/>
              </a:solidFill>
            </a:endParaRPr>
          </a:p>
        </p:txBody>
      </p:sp>
      <p:grpSp>
        <p:nvGrpSpPr>
          <p:cNvPr id="58" name="Group 57">
            <a:extLst>
              <a:ext uri="{FF2B5EF4-FFF2-40B4-BE49-F238E27FC236}">
                <a16:creationId xmlns:a16="http://schemas.microsoft.com/office/drawing/2014/main" id="{EB0B0B7F-8657-4E47-E4AC-0F5A3C0DFD3C}"/>
              </a:ext>
            </a:extLst>
          </p:cNvPr>
          <p:cNvGrpSpPr/>
          <p:nvPr/>
        </p:nvGrpSpPr>
        <p:grpSpPr>
          <a:xfrm>
            <a:off x="8290178" y="980728"/>
            <a:ext cx="671185" cy="1295187"/>
            <a:chOff x="7498090" y="1037363"/>
            <a:chExt cx="671185" cy="1295187"/>
          </a:xfrm>
        </p:grpSpPr>
        <p:sp>
          <p:nvSpPr>
            <p:cNvPr id="51" name="Lightning Bolt 50">
              <a:extLst>
                <a:ext uri="{FF2B5EF4-FFF2-40B4-BE49-F238E27FC236}">
                  <a16:creationId xmlns:a16="http://schemas.microsoft.com/office/drawing/2014/main" id="{310C6454-BA70-F17C-5A95-D9C6416447C8}"/>
                </a:ext>
              </a:extLst>
            </p:cNvPr>
            <p:cNvSpPr/>
            <p:nvPr/>
          </p:nvSpPr>
          <p:spPr>
            <a:xfrm rot="8757033" flipH="1" flipV="1">
              <a:off x="7766025" y="1252008"/>
              <a:ext cx="403250" cy="1080542"/>
            </a:xfrm>
            <a:prstGeom prst="lightningBolt">
              <a:avLst/>
            </a:prstGeom>
            <a:solidFill>
              <a:schemeClr val="accent5">
                <a:lumMod val="10000"/>
              </a:schemeClr>
            </a:solidFill>
            <a:ln>
              <a:noFill/>
            </a:ln>
            <a:effectLst>
              <a:innerShdw blurRad="127000">
                <a:schemeClr val="bg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6C71ED44-5920-C1C3-A828-CD7308E44E13}"/>
                </a:ext>
              </a:extLst>
            </p:cNvPr>
            <p:cNvSpPr txBox="1"/>
            <p:nvPr/>
          </p:nvSpPr>
          <p:spPr>
            <a:xfrm>
              <a:off x="7498090" y="1037363"/>
              <a:ext cx="360066" cy="307777"/>
            </a:xfrm>
            <a:prstGeom prst="rect">
              <a:avLst/>
            </a:prstGeom>
            <a:noFill/>
          </p:spPr>
          <p:txBody>
            <a:bodyPr wrap="square">
              <a:spAutoFit/>
            </a:bodyPr>
            <a:lstStyle/>
            <a:p>
              <a:r>
                <a:rPr lang="fi-FI" sz="1400" b="1" dirty="0">
                  <a:solidFill>
                    <a:schemeClr val="tx2"/>
                  </a:solidFill>
                </a:rPr>
                <a:t>e</a:t>
              </a:r>
              <a:r>
                <a:rPr lang="fi-FI" sz="1400" b="1" baseline="30000" dirty="0">
                  <a:solidFill>
                    <a:schemeClr val="tx2"/>
                  </a:solidFill>
                </a:rPr>
                <a:t>-</a:t>
              </a:r>
              <a:endParaRPr lang="en-US" sz="1400" b="1" baseline="30000" dirty="0">
                <a:solidFill>
                  <a:schemeClr val="tx2"/>
                </a:solidFill>
              </a:endParaRPr>
            </a:p>
          </p:txBody>
        </p:sp>
      </p:grpSp>
      <p:sp>
        <p:nvSpPr>
          <p:cNvPr id="53" name="TextBox 52">
            <a:extLst>
              <a:ext uri="{FF2B5EF4-FFF2-40B4-BE49-F238E27FC236}">
                <a16:creationId xmlns:a16="http://schemas.microsoft.com/office/drawing/2014/main" id="{2DD1F2EC-D0C8-161F-97FD-D9269E9DA57C}"/>
              </a:ext>
            </a:extLst>
          </p:cNvPr>
          <p:cNvSpPr txBox="1"/>
          <p:nvPr/>
        </p:nvSpPr>
        <p:spPr>
          <a:xfrm>
            <a:off x="7181825" y="5182155"/>
            <a:ext cx="1296144" cy="307777"/>
          </a:xfrm>
          <a:prstGeom prst="rect">
            <a:avLst/>
          </a:prstGeom>
          <a:noFill/>
        </p:spPr>
        <p:txBody>
          <a:bodyPr wrap="square">
            <a:spAutoFit/>
          </a:bodyPr>
          <a:lstStyle/>
          <a:p>
            <a:r>
              <a:rPr lang="el-GR" sz="1400" b="1" dirty="0">
                <a:solidFill>
                  <a:schemeClr val="tx2"/>
                </a:solidFill>
              </a:rPr>
              <a:t>σ</a:t>
            </a:r>
            <a:r>
              <a:rPr lang="fi-FI" sz="1400" b="1" baseline="-25000" dirty="0">
                <a:solidFill>
                  <a:schemeClr val="tx2"/>
                </a:solidFill>
              </a:rPr>
              <a:t>R</a:t>
            </a:r>
            <a:r>
              <a:rPr lang="fi-FI" sz="1400" b="1" dirty="0">
                <a:solidFill>
                  <a:schemeClr val="tx2"/>
                </a:solidFill>
              </a:rPr>
              <a:t>~ 10</a:t>
            </a:r>
            <a:r>
              <a:rPr lang="fi-FI" sz="1400" b="1" baseline="30000" dirty="0">
                <a:solidFill>
                  <a:schemeClr val="tx2"/>
                </a:solidFill>
              </a:rPr>
              <a:t>-12</a:t>
            </a:r>
            <a:r>
              <a:rPr lang="fi-FI" sz="1400" b="1" dirty="0">
                <a:solidFill>
                  <a:schemeClr val="tx2"/>
                </a:solidFill>
              </a:rPr>
              <a:t> cm</a:t>
            </a:r>
            <a:r>
              <a:rPr lang="fi-FI" sz="1400" b="1" baseline="30000" dirty="0">
                <a:solidFill>
                  <a:schemeClr val="tx2"/>
                </a:solidFill>
              </a:rPr>
              <a:t>2</a:t>
            </a:r>
            <a:endParaRPr lang="en-US" sz="1400" b="1" baseline="30000" dirty="0">
              <a:solidFill>
                <a:schemeClr val="tx2"/>
              </a:solidFill>
            </a:endParaRPr>
          </a:p>
        </p:txBody>
      </p:sp>
      <p:sp>
        <p:nvSpPr>
          <p:cNvPr id="54" name="TextBox 53">
            <a:extLst>
              <a:ext uri="{FF2B5EF4-FFF2-40B4-BE49-F238E27FC236}">
                <a16:creationId xmlns:a16="http://schemas.microsoft.com/office/drawing/2014/main" id="{0FDC644C-9DA0-81C0-762C-E4515688DF13}"/>
              </a:ext>
            </a:extLst>
          </p:cNvPr>
          <p:cNvSpPr txBox="1"/>
          <p:nvPr/>
        </p:nvSpPr>
        <p:spPr>
          <a:xfrm>
            <a:off x="7181825" y="2808597"/>
            <a:ext cx="1296144" cy="307777"/>
          </a:xfrm>
          <a:prstGeom prst="rect">
            <a:avLst/>
          </a:prstGeom>
          <a:noFill/>
        </p:spPr>
        <p:txBody>
          <a:bodyPr wrap="square">
            <a:spAutoFit/>
          </a:bodyPr>
          <a:lstStyle/>
          <a:p>
            <a:r>
              <a:rPr lang="el-GR" sz="1400" b="1" dirty="0">
                <a:solidFill>
                  <a:schemeClr val="tx2"/>
                </a:solidFill>
              </a:rPr>
              <a:t>σ</a:t>
            </a:r>
            <a:r>
              <a:rPr lang="fi-FI" sz="1400" b="1" baseline="-25000" dirty="0">
                <a:solidFill>
                  <a:schemeClr val="tx2"/>
                </a:solidFill>
              </a:rPr>
              <a:t>I</a:t>
            </a:r>
            <a:r>
              <a:rPr lang="fi-FI" sz="1400" b="1" dirty="0">
                <a:solidFill>
                  <a:schemeClr val="tx2"/>
                </a:solidFill>
              </a:rPr>
              <a:t>~ 10</a:t>
            </a:r>
            <a:r>
              <a:rPr lang="fi-FI" sz="1400" b="1" baseline="30000" dirty="0">
                <a:solidFill>
                  <a:schemeClr val="tx2"/>
                </a:solidFill>
              </a:rPr>
              <a:t>-17</a:t>
            </a:r>
            <a:r>
              <a:rPr lang="fi-FI" sz="1400" b="1" dirty="0">
                <a:solidFill>
                  <a:schemeClr val="tx2"/>
                </a:solidFill>
              </a:rPr>
              <a:t> cm</a:t>
            </a:r>
            <a:r>
              <a:rPr lang="fi-FI" sz="1400" b="1" baseline="30000" dirty="0">
                <a:solidFill>
                  <a:schemeClr val="tx2"/>
                </a:solidFill>
              </a:rPr>
              <a:t>2</a:t>
            </a:r>
            <a:endParaRPr lang="en-US" sz="1400" b="1" baseline="30000" dirty="0">
              <a:solidFill>
                <a:schemeClr val="tx2"/>
              </a:solidFill>
            </a:endParaRPr>
          </a:p>
        </p:txBody>
      </p:sp>
      <p:grpSp>
        <p:nvGrpSpPr>
          <p:cNvPr id="57" name="Group 56">
            <a:extLst>
              <a:ext uri="{FF2B5EF4-FFF2-40B4-BE49-F238E27FC236}">
                <a16:creationId xmlns:a16="http://schemas.microsoft.com/office/drawing/2014/main" id="{EEB625F5-8D3F-4D2C-3395-C92BB3B3C654}"/>
              </a:ext>
            </a:extLst>
          </p:cNvPr>
          <p:cNvGrpSpPr/>
          <p:nvPr/>
        </p:nvGrpSpPr>
        <p:grpSpPr>
          <a:xfrm>
            <a:off x="8908367" y="2056478"/>
            <a:ext cx="641863" cy="1129783"/>
            <a:chOff x="8116279" y="2113113"/>
            <a:chExt cx="641863" cy="1129783"/>
          </a:xfrm>
        </p:grpSpPr>
        <p:sp>
          <p:nvSpPr>
            <p:cNvPr id="14" name="Arrow: Up 13">
              <a:extLst>
                <a:ext uri="{FF2B5EF4-FFF2-40B4-BE49-F238E27FC236}">
                  <a16:creationId xmlns:a16="http://schemas.microsoft.com/office/drawing/2014/main" id="{CD39879F-0E67-5D28-93EF-BDD6A366F8F6}"/>
                </a:ext>
              </a:extLst>
            </p:cNvPr>
            <p:cNvSpPr/>
            <p:nvPr/>
          </p:nvSpPr>
          <p:spPr>
            <a:xfrm>
              <a:off x="8116279" y="2113113"/>
              <a:ext cx="641863" cy="1129783"/>
            </a:xfrm>
            <a:prstGeom prst="upArrow">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B773435-46F3-7644-BCA8-6252C05625BC}"/>
                </a:ext>
              </a:extLst>
            </p:cNvPr>
            <p:cNvSpPr txBox="1"/>
            <p:nvPr/>
          </p:nvSpPr>
          <p:spPr>
            <a:xfrm>
              <a:off x="8226068" y="2493338"/>
              <a:ext cx="422284" cy="369332"/>
            </a:xfrm>
            <a:prstGeom prst="rect">
              <a:avLst/>
            </a:prstGeom>
            <a:noFill/>
          </p:spPr>
          <p:txBody>
            <a:bodyPr wrap="square">
              <a:spAutoFit/>
            </a:bodyPr>
            <a:lstStyle/>
            <a:p>
              <a:r>
                <a:rPr lang="el-GR" b="1" dirty="0">
                  <a:solidFill>
                    <a:schemeClr val="bg2"/>
                  </a:solidFill>
                </a:rPr>
                <a:t>λ</a:t>
              </a:r>
              <a:r>
                <a:rPr lang="fi-FI" b="1" baseline="-25000" dirty="0">
                  <a:solidFill>
                    <a:schemeClr val="bg2"/>
                  </a:solidFill>
                </a:rPr>
                <a:t>3</a:t>
              </a:r>
              <a:endParaRPr lang="en-US" b="1" baseline="-25000" dirty="0">
                <a:solidFill>
                  <a:schemeClr val="bg2"/>
                </a:solidFill>
              </a:endParaRPr>
            </a:p>
          </p:txBody>
        </p:sp>
      </p:grpSp>
      <p:sp>
        <p:nvSpPr>
          <p:cNvPr id="11" name="TextBox 10">
            <a:extLst>
              <a:ext uri="{FF2B5EF4-FFF2-40B4-BE49-F238E27FC236}">
                <a16:creationId xmlns:a16="http://schemas.microsoft.com/office/drawing/2014/main" id="{77FDC4FF-B6C3-BA1A-6AC0-D62963C77B5A}"/>
              </a:ext>
            </a:extLst>
          </p:cNvPr>
          <p:cNvSpPr txBox="1"/>
          <p:nvPr/>
        </p:nvSpPr>
        <p:spPr>
          <a:xfrm>
            <a:off x="220221" y="5319521"/>
            <a:ext cx="6097508" cy="830997"/>
          </a:xfrm>
          <a:prstGeom prst="rect">
            <a:avLst/>
          </a:prstGeom>
          <a:noFill/>
        </p:spPr>
        <p:txBody>
          <a:bodyPr wrap="square">
            <a:spAutoFit/>
          </a:bodyPr>
          <a:lstStyle/>
          <a:p>
            <a:pPr lvl="1"/>
            <a:r>
              <a:rPr lang="en-US" sz="2400" b="1" dirty="0"/>
              <a:t>We chose resonance ionization to gain a huge improvement in selectivity!</a:t>
            </a:r>
          </a:p>
        </p:txBody>
      </p:sp>
    </p:spTree>
    <p:extLst>
      <p:ext uri="{BB962C8B-B14F-4D97-AF65-F5344CB8AC3E}">
        <p14:creationId xmlns:p14="http://schemas.microsoft.com/office/powerpoint/2010/main" val="954060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3" end="3"/>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37" grpId="0"/>
      <p:bldP spid="39" grpId="0"/>
      <p:bldP spid="40" grpId="0"/>
      <p:bldP spid="41" grpId="0"/>
      <p:bldP spid="42" grpId="0"/>
      <p:bldP spid="46" grpId="0"/>
      <p:bldP spid="47" grpId="0"/>
      <p:bldP spid="48" grpId="0"/>
      <p:bldP spid="49" grpId="0"/>
      <p:bldP spid="53" grpId="0"/>
      <p:bldP spid="5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9245C-A209-920E-63F7-391BB641EF7F}"/>
              </a:ext>
            </a:extLst>
          </p:cNvPr>
          <p:cNvSpPr>
            <a:spLocks noGrp="1"/>
          </p:cNvSpPr>
          <p:nvPr>
            <p:ph type="title"/>
          </p:nvPr>
        </p:nvSpPr>
        <p:spPr/>
        <p:txBody>
          <a:bodyPr/>
          <a:lstStyle/>
          <a:p>
            <a:r>
              <a:rPr lang="fi-FI" dirty="0"/>
              <a:t>Hot </a:t>
            </a:r>
            <a:r>
              <a:rPr lang="fi-FI" dirty="0" err="1"/>
              <a:t>Cavity</a:t>
            </a:r>
            <a:r>
              <a:rPr lang="fi-FI" dirty="0"/>
              <a:t> </a:t>
            </a:r>
            <a:r>
              <a:rPr lang="fi-FI" dirty="0" err="1"/>
              <a:t>Catcher</a:t>
            </a:r>
            <a:r>
              <a:rPr lang="fi-FI" dirty="0"/>
              <a:t> at IGISOL</a:t>
            </a:r>
            <a:br>
              <a:rPr lang="fi-FI" dirty="0"/>
            </a:br>
            <a:r>
              <a:rPr lang="fi-FI" sz="2000" dirty="0" err="1"/>
              <a:t>ver</a:t>
            </a:r>
            <a:r>
              <a:rPr lang="fi-FI" sz="2000" dirty="0"/>
              <a:t> 0.</a:t>
            </a:r>
            <a:endParaRPr lang="en-GB" dirty="0"/>
          </a:p>
        </p:txBody>
      </p:sp>
      <p:sp>
        <p:nvSpPr>
          <p:cNvPr id="3" name="Content Placeholder 2">
            <a:extLst>
              <a:ext uri="{FF2B5EF4-FFF2-40B4-BE49-F238E27FC236}">
                <a16:creationId xmlns:a16="http://schemas.microsoft.com/office/drawing/2014/main" id="{493AA291-A10B-686E-9BA4-F50B6A6325F5}"/>
              </a:ext>
            </a:extLst>
          </p:cNvPr>
          <p:cNvSpPr>
            <a:spLocks noGrp="1"/>
          </p:cNvSpPr>
          <p:nvPr>
            <p:ph idx="1"/>
          </p:nvPr>
        </p:nvSpPr>
        <p:spPr>
          <a:xfrm>
            <a:off x="665200" y="1788020"/>
            <a:ext cx="3960391" cy="1440160"/>
          </a:xfrm>
        </p:spPr>
        <p:txBody>
          <a:bodyPr/>
          <a:lstStyle/>
          <a:p>
            <a:r>
              <a:rPr lang="fi-FI" dirty="0" err="1"/>
              <a:t>The</a:t>
            </a:r>
            <a:r>
              <a:rPr lang="fi-FI" dirty="0"/>
              <a:t> </a:t>
            </a:r>
            <a:r>
              <a:rPr lang="fi-FI" dirty="0" err="1"/>
              <a:t>hot</a:t>
            </a:r>
            <a:r>
              <a:rPr lang="fi-FI" dirty="0"/>
              <a:t> </a:t>
            </a:r>
            <a:r>
              <a:rPr lang="fi-FI" dirty="0" err="1"/>
              <a:t>cavity</a:t>
            </a:r>
            <a:r>
              <a:rPr lang="fi-FI" dirty="0"/>
              <a:t> </a:t>
            </a:r>
            <a:r>
              <a:rPr lang="fi-FI" dirty="0" err="1"/>
              <a:t>project</a:t>
            </a:r>
            <a:r>
              <a:rPr lang="fi-FI" dirty="0"/>
              <a:t> at IGISOL </a:t>
            </a:r>
            <a:r>
              <a:rPr lang="fi-FI" dirty="0" err="1"/>
              <a:t>started</a:t>
            </a:r>
            <a:r>
              <a:rPr lang="fi-FI" dirty="0"/>
              <a:t> in 2007.</a:t>
            </a:r>
          </a:p>
          <a:p>
            <a:pPr lvl="1"/>
            <a:r>
              <a:rPr lang="fi-FI" dirty="0" err="1"/>
              <a:t>First</a:t>
            </a:r>
            <a:r>
              <a:rPr lang="fi-FI" dirty="0"/>
              <a:t> </a:t>
            </a:r>
            <a:r>
              <a:rPr lang="fi-FI" dirty="0" err="1"/>
              <a:t>iterations</a:t>
            </a:r>
            <a:r>
              <a:rPr lang="fi-FI" dirty="0"/>
              <a:t> </a:t>
            </a:r>
            <a:r>
              <a:rPr lang="fi-FI" dirty="0" err="1"/>
              <a:t>were</a:t>
            </a:r>
            <a:r>
              <a:rPr lang="fi-FI" dirty="0"/>
              <a:t> </a:t>
            </a:r>
            <a:r>
              <a:rPr lang="fi-FI" dirty="0" err="1"/>
              <a:t>primary-beam</a:t>
            </a:r>
            <a:r>
              <a:rPr lang="fi-FI" dirty="0"/>
              <a:t> </a:t>
            </a:r>
            <a:r>
              <a:rPr lang="fi-FI" dirty="0" err="1"/>
              <a:t>heated</a:t>
            </a:r>
            <a:r>
              <a:rPr lang="fi-FI" dirty="0"/>
              <a:t> </a:t>
            </a:r>
            <a:r>
              <a:rPr lang="fi-FI" dirty="0" err="1"/>
              <a:t>catchers</a:t>
            </a:r>
            <a:endParaRPr lang="fi-FI" dirty="0"/>
          </a:p>
        </p:txBody>
      </p:sp>
      <p:sp>
        <p:nvSpPr>
          <p:cNvPr id="4" name="Date Placeholder 3">
            <a:extLst>
              <a:ext uri="{FF2B5EF4-FFF2-40B4-BE49-F238E27FC236}">
                <a16:creationId xmlns:a16="http://schemas.microsoft.com/office/drawing/2014/main" id="{4DC1A1C2-B16E-8052-41C6-9D00FDF12438}"/>
              </a:ext>
            </a:extLst>
          </p:cNvPr>
          <p:cNvSpPr>
            <a:spLocks noGrp="1"/>
          </p:cNvSpPr>
          <p:nvPr>
            <p:ph type="dt" sz="half" idx="10"/>
          </p:nvPr>
        </p:nvSpPr>
        <p:spPr/>
        <p:txBody>
          <a:bodyPr/>
          <a:lstStyle/>
          <a:p>
            <a:fld id="{1E0D9521-BE67-4899-9D66-A6004EC8346E}" type="datetime1">
              <a:rPr lang="fi-FI" smtClean="0"/>
              <a:t>3.5.2023</a:t>
            </a:fld>
            <a:endParaRPr lang="fi-FI"/>
          </a:p>
        </p:txBody>
      </p:sp>
      <p:sp>
        <p:nvSpPr>
          <p:cNvPr id="5" name="Footer Placeholder 4">
            <a:extLst>
              <a:ext uri="{FF2B5EF4-FFF2-40B4-BE49-F238E27FC236}">
                <a16:creationId xmlns:a16="http://schemas.microsoft.com/office/drawing/2014/main" id="{CBED8DE4-85A7-1EE7-ED73-E50A2D172EF9}"/>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EA40B016-A02F-A480-4F1B-BE9F43D9DAA4}"/>
              </a:ext>
            </a:extLst>
          </p:cNvPr>
          <p:cNvSpPr>
            <a:spLocks noGrp="1"/>
          </p:cNvSpPr>
          <p:nvPr>
            <p:ph type="sldNum" sz="quarter" idx="12"/>
          </p:nvPr>
        </p:nvSpPr>
        <p:spPr/>
        <p:txBody>
          <a:bodyPr/>
          <a:lstStyle/>
          <a:p>
            <a:fld id="{9E548902-A2E1-4711-A467-290FB9FE5D63}" type="slidenum">
              <a:rPr lang="fi-FI" smtClean="0"/>
              <a:t>9</a:t>
            </a:fld>
            <a:endParaRPr lang="fi-FI"/>
          </a:p>
        </p:txBody>
      </p:sp>
      <p:pic>
        <p:nvPicPr>
          <p:cNvPr id="8" name="Picture 7" descr="A picture containing indoor, device, dirty, miller&#10;&#10;Description automatically generated">
            <a:extLst>
              <a:ext uri="{FF2B5EF4-FFF2-40B4-BE49-F238E27FC236}">
                <a16:creationId xmlns:a16="http://schemas.microsoft.com/office/drawing/2014/main" id="{4CB8A3C8-A965-7F9C-9F31-DB5DE2CFD3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200" y="3431562"/>
            <a:ext cx="3933021" cy="2949766"/>
          </a:xfrm>
          <a:prstGeom prst="rect">
            <a:avLst/>
          </a:prstGeom>
        </p:spPr>
      </p:pic>
      <p:sp>
        <p:nvSpPr>
          <p:cNvPr id="9" name="TextBox 8">
            <a:extLst>
              <a:ext uri="{FF2B5EF4-FFF2-40B4-BE49-F238E27FC236}">
                <a16:creationId xmlns:a16="http://schemas.microsoft.com/office/drawing/2014/main" id="{F3A3DD2A-817D-2F28-E0A6-FFBC44C1A06C}"/>
              </a:ext>
            </a:extLst>
          </p:cNvPr>
          <p:cNvSpPr txBox="1"/>
          <p:nvPr/>
        </p:nvSpPr>
        <p:spPr>
          <a:xfrm>
            <a:off x="5698023" y="6047403"/>
            <a:ext cx="4680520" cy="261610"/>
          </a:xfrm>
          <a:prstGeom prst="rect">
            <a:avLst/>
          </a:prstGeom>
          <a:noFill/>
        </p:spPr>
        <p:txBody>
          <a:bodyPr wrap="square" rtlCol="0">
            <a:spAutoFit/>
          </a:bodyPr>
          <a:lstStyle/>
          <a:p>
            <a:r>
              <a:rPr lang="fi-FI" sz="1050" dirty="0">
                <a:solidFill>
                  <a:srgbClr val="FF0000"/>
                </a:solidFill>
              </a:rPr>
              <a:t>T. </a:t>
            </a:r>
            <a:r>
              <a:rPr lang="fi-FI" sz="1050" dirty="0" err="1">
                <a:solidFill>
                  <a:srgbClr val="FF0000"/>
                </a:solidFill>
              </a:rPr>
              <a:t>Kessler</a:t>
            </a:r>
            <a:r>
              <a:rPr lang="fi-FI" sz="1050" dirty="0">
                <a:solidFill>
                  <a:srgbClr val="FF0000"/>
                </a:solidFill>
              </a:rPr>
              <a:t>, I.D Moore</a:t>
            </a:r>
            <a:endParaRPr lang="en-GB" sz="1050" dirty="0">
              <a:solidFill>
                <a:srgbClr val="FF0000"/>
              </a:solidFill>
            </a:endParaRPr>
          </a:p>
        </p:txBody>
      </p:sp>
      <p:pic>
        <p:nvPicPr>
          <p:cNvPr id="11" name="Picture 10">
            <a:extLst>
              <a:ext uri="{FF2B5EF4-FFF2-40B4-BE49-F238E27FC236}">
                <a16:creationId xmlns:a16="http://schemas.microsoft.com/office/drawing/2014/main" id="{E3765B1A-637E-506E-8897-70A43F21781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12660" y="1963557"/>
            <a:ext cx="7387822" cy="3172354"/>
          </a:xfrm>
          <a:prstGeom prst="rect">
            <a:avLst/>
          </a:prstGeom>
        </p:spPr>
      </p:pic>
      <p:sp>
        <p:nvSpPr>
          <p:cNvPr id="13" name="TextBox 12">
            <a:extLst>
              <a:ext uri="{FF2B5EF4-FFF2-40B4-BE49-F238E27FC236}">
                <a16:creationId xmlns:a16="http://schemas.microsoft.com/office/drawing/2014/main" id="{3E8A0502-2821-7350-C212-C67F2DE35258}"/>
              </a:ext>
            </a:extLst>
          </p:cNvPr>
          <p:cNvSpPr txBox="1"/>
          <p:nvPr/>
        </p:nvSpPr>
        <p:spPr>
          <a:xfrm>
            <a:off x="5615510" y="5329109"/>
            <a:ext cx="6097064" cy="577081"/>
          </a:xfrm>
          <a:prstGeom prst="rect">
            <a:avLst/>
          </a:prstGeom>
          <a:noFill/>
        </p:spPr>
        <p:txBody>
          <a:bodyPr wrap="square">
            <a:spAutoFit/>
          </a:bodyPr>
          <a:lstStyle/>
          <a:p>
            <a:r>
              <a:rPr lang="en-GB" sz="1050" i="1" dirty="0"/>
              <a:t>“PRIMARY BEAM HEATED CATCHER </a:t>
            </a:r>
          </a:p>
          <a:p>
            <a:r>
              <a:rPr lang="en-GB" sz="1050" i="1" dirty="0"/>
              <a:t>The first tests  of a hot cavity involved direct heating of a graphite catcher using a </a:t>
            </a:r>
            <a:r>
              <a:rPr lang="en-GB" sz="1050" i="1" baseline="30000" dirty="0"/>
              <a:t>40</a:t>
            </a:r>
            <a:r>
              <a:rPr lang="en-GB" sz="1050" i="1" dirty="0"/>
              <a:t>Ca</a:t>
            </a:r>
            <a:r>
              <a:rPr lang="en-GB" sz="1050" i="1" baseline="30000" dirty="0"/>
              <a:t>8+</a:t>
            </a:r>
            <a:r>
              <a:rPr lang="en-GB" sz="1050" i="1" dirty="0"/>
              <a:t> primary beam. A beam intensity of 125 </a:t>
            </a:r>
            <a:r>
              <a:rPr lang="en-GB" sz="1050" i="1" dirty="0" err="1"/>
              <a:t>pnA</a:t>
            </a:r>
            <a:r>
              <a:rPr lang="en-GB" sz="1050" i="1" dirty="0"/>
              <a:t> provided a heating power of ~19 W on the catcher. </a:t>
            </a:r>
          </a:p>
        </p:txBody>
      </p:sp>
    </p:spTree>
    <p:extLst>
      <p:ext uri="{BB962C8B-B14F-4D97-AF65-F5344CB8AC3E}">
        <p14:creationId xmlns:p14="http://schemas.microsoft.com/office/powerpoint/2010/main" val="40295456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theme/theme1.xml><?xml version="1.0" encoding="utf-8"?>
<a:theme xmlns:a="http://schemas.openxmlformats.org/drawingml/2006/main" name="JYO">
  <a:themeElements>
    <a:clrScheme name="JYO 2020">
      <a:dk1>
        <a:srgbClr val="000000"/>
      </a:dk1>
      <a:lt1>
        <a:sysClr val="window" lastClr="FFFFFF"/>
      </a:lt1>
      <a:dk2>
        <a:srgbClr val="002957"/>
      </a:dk2>
      <a:lt2>
        <a:srgbClr val="EFEFEF"/>
      </a:lt2>
      <a:accent1>
        <a:srgbClr val="F1563F"/>
      </a:accent1>
      <a:accent2>
        <a:srgbClr val="002957"/>
      </a:accent2>
      <a:accent3>
        <a:srgbClr val="C29A5B"/>
      </a:accent3>
      <a:accent4>
        <a:srgbClr val="C7C9C8"/>
      </a:accent4>
      <a:accent5>
        <a:srgbClr val="E3E4E4"/>
      </a:accent5>
      <a:accent6>
        <a:srgbClr val="8094AB"/>
      </a:accent6>
      <a:hlink>
        <a:srgbClr val="F1563F"/>
      </a:hlink>
      <a:folHlink>
        <a:srgbClr val="F1563F"/>
      </a:folHlink>
    </a:clrScheme>
    <a:fontScheme name="JYO brand">
      <a:majorFont>
        <a:latin typeface="Ale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jyu.potx" id="{0DFE65F5-F1E1-403F-8A93-29D28E6C8532}" vid="{5D28690B-7111-41DF-9F1C-51C9F5A3512A}"/>
    </a:ext>
  </a:extLst>
</a:theme>
</file>

<file path=ppt/theme/theme2.xml><?xml version="1.0" encoding="utf-8"?>
<a:theme xmlns:a="http://schemas.openxmlformats.org/drawingml/2006/main" name="Office Theme">
  <a:themeElements>
    <a:clrScheme name="JYO 2020">
      <a:dk1>
        <a:srgbClr val="000000"/>
      </a:dk1>
      <a:lt1>
        <a:sysClr val="window" lastClr="FFFFFF"/>
      </a:lt1>
      <a:dk2>
        <a:srgbClr val="002957"/>
      </a:dk2>
      <a:lt2>
        <a:srgbClr val="EFEFEF"/>
      </a:lt2>
      <a:accent1>
        <a:srgbClr val="F1563F"/>
      </a:accent1>
      <a:accent2>
        <a:srgbClr val="002957"/>
      </a:accent2>
      <a:accent3>
        <a:srgbClr val="C29A5B"/>
      </a:accent3>
      <a:accent4>
        <a:srgbClr val="C7C9C8"/>
      </a:accent4>
      <a:accent5>
        <a:srgbClr val="E3E4E4"/>
      </a:accent5>
      <a:accent6>
        <a:srgbClr val="8094AB"/>
      </a:accent6>
      <a:hlink>
        <a:srgbClr val="F1563F"/>
      </a:hlink>
      <a:folHlink>
        <a:srgbClr val="F1563F"/>
      </a:folHlink>
    </a:clrScheme>
    <a:fontScheme name="JYO brand">
      <a:majorFont>
        <a:latin typeface="Aleo"/>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JYO 2020">
      <a:dk1>
        <a:srgbClr val="000000"/>
      </a:dk1>
      <a:lt1>
        <a:sysClr val="window" lastClr="FFFFFF"/>
      </a:lt1>
      <a:dk2>
        <a:srgbClr val="002957"/>
      </a:dk2>
      <a:lt2>
        <a:srgbClr val="EFEFEF"/>
      </a:lt2>
      <a:accent1>
        <a:srgbClr val="F1563F"/>
      </a:accent1>
      <a:accent2>
        <a:srgbClr val="002957"/>
      </a:accent2>
      <a:accent3>
        <a:srgbClr val="C29A5B"/>
      </a:accent3>
      <a:accent4>
        <a:srgbClr val="C7C9C8"/>
      </a:accent4>
      <a:accent5>
        <a:srgbClr val="E3E4E4"/>
      </a:accent5>
      <a:accent6>
        <a:srgbClr val="8094AB"/>
      </a:accent6>
      <a:hlink>
        <a:srgbClr val="F1563F"/>
      </a:hlink>
      <a:folHlink>
        <a:srgbClr val="F1563F"/>
      </a:folHlink>
    </a:clrScheme>
    <a:fontScheme name="JYO brand">
      <a:majorFont>
        <a:latin typeface="Aleo"/>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2020 JYU Template</Template>
  <TotalTime>27915</TotalTime>
  <Words>1669</Words>
  <Application>Microsoft Office PowerPoint</Application>
  <PresentationFormat>Widescreen</PresentationFormat>
  <Paragraphs>290</Paragraphs>
  <Slides>20</Slides>
  <Notes>5</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30" baseType="lpstr">
      <vt:lpstr>Aleo</vt:lpstr>
      <vt:lpstr>Arial</vt:lpstr>
      <vt:lpstr>Arial</vt:lpstr>
      <vt:lpstr>Lato</vt:lpstr>
      <vt:lpstr>Lato Black</vt:lpstr>
      <vt:lpstr>Symbol</vt:lpstr>
      <vt:lpstr>Times New Roman</vt:lpstr>
      <vt:lpstr>Wingdings</vt:lpstr>
      <vt:lpstr>JYO</vt:lpstr>
      <vt:lpstr>Origin Graph</vt:lpstr>
      <vt:lpstr>Development of a  Hot Cavity Catcher Laser Ion Source</vt:lpstr>
      <vt:lpstr>Outline</vt:lpstr>
      <vt:lpstr>University of Jyväskylä Accelerator Laboratory</vt:lpstr>
      <vt:lpstr>JYFL-ACCLAB</vt:lpstr>
      <vt:lpstr>PowerPoint Presentation</vt:lpstr>
      <vt:lpstr>HCLIS motivation – 94Ag</vt:lpstr>
      <vt:lpstr>Hot cavity ion source origins</vt:lpstr>
      <vt:lpstr>Ionization method: Laser resonance ionization</vt:lpstr>
      <vt:lpstr>Hot Cavity Catcher at IGISOL ver 0.</vt:lpstr>
      <vt:lpstr>Hot Cavity Catcher at IGISOL ver 1.</vt:lpstr>
      <vt:lpstr>Inductively Heated Hot Cavity Cather Laser Ion Source Ver. 3</vt:lpstr>
      <vt:lpstr>Inductively Heated Hot Cavity Cather Laser Ion Source Ver. 4</vt:lpstr>
      <vt:lpstr>Inductively Heated  Hot Cavity Cather Laser Ion Source ver 5.</vt:lpstr>
      <vt:lpstr>Inductively Heated  Hot Cavity Cather Laser Ion Source ver 5. -  Combined PI-ICR and Dual Etalon lasers</vt:lpstr>
      <vt:lpstr>Inductively Heated  Hot Cavity Cather Laser Ion Source ver 6.</vt:lpstr>
      <vt:lpstr>PI-ICR Assisted RIS and mass measurements beyond N=50 </vt:lpstr>
      <vt:lpstr>PowerPoint Presentation</vt:lpstr>
      <vt:lpstr>Latest results</vt:lpstr>
      <vt:lpstr>Summary and Outlook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Reponen, Mikael</dc:creator>
  <cp:lastModifiedBy>Reponen, Mikael</cp:lastModifiedBy>
  <cp:revision>226</cp:revision>
  <dcterms:created xsi:type="dcterms:W3CDTF">2022-10-28T18:29:20Z</dcterms:created>
  <dcterms:modified xsi:type="dcterms:W3CDTF">2023-05-10T14:51:19Z</dcterms:modified>
</cp:coreProperties>
</file>