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347" r:id="rId3"/>
    <p:sldId id="348" r:id="rId4"/>
    <p:sldId id="359" r:id="rId5"/>
    <p:sldId id="368" r:id="rId6"/>
    <p:sldId id="375" r:id="rId7"/>
    <p:sldId id="294" r:id="rId8"/>
    <p:sldId id="376" r:id="rId9"/>
    <p:sldId id="378" r:id="rId10"/>
    <p:sldId id="370" r:id="rId11"/>
    <p:sldId id="383" r:id="rId12"/>
    <p:sldId id="385" r:id="rId13"/>
    <p:sldId id="384" r:id="rId14"/>
    <p:sldId id="381" r:id="rId15"/>
    <p:sldId id="382" r:id="rId16"/>
    <p:sldId id="357" r:id="rId17"/>
    <p:sldId id="298" r:id="rId18"/>
    <p:sldId id="302" r:id="rId19"/>
    <p:sldId id="377" r:id="rId20"/>
    <p:sldId id="380" r:id="rId21"/>
    <p:sldId id="379" r:id="rId22"/>
    <p:sldId id="288" r:id="rId23"/>
    <p:sldId id="306" r:id="rId24"/>
  </p:sldIdLst>
  <p:sldSz cx="9144000" cy="6858000" type="screen4x3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FF"/>
    <a:srgbClr val="EB820A"/>
    <a:srgbClr val="000000"/>
    <a:srgbClr val="B7B7B7"/>
    <a:srgbClr val="D5D5D5"/>
    <a:srgbClr val="878FA7"/>
    <a:srgbClr val="8793B5"/>
    <a:srgbClr val="717DA3"/>
    <a:srgbClr val="C8C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0"/>
    <p:restoredTop sz="91338"/>
  </p:normalViewPr>
  <p:slideViewPr>
    <p:cSldViewPr>
      <p:cViewPr varScale="1">
        <p:scale>
          <a:sx n="112" d="100"/>
          <a:sy n="112" d="100"/>
        </p:scale>
        <p:origin x="169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EAF1B-A469-7E40-959A-81566041632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FA71A-2831-8043-B1F3-07DA0A25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FA71A-2831-8043-B1F3-07DA0A251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2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4E-567F-4AAC-A4F6-F3362B21827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950720" y="38862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2514600" y="39624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0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/>
              <a:t>Some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1219201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/>
              <a:t>Some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219201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9E6E-6D90-4877-9F73-B125D557F5EA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0414E-567F-4AAC-A4F6-F3362B2182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:\Users\pcollon\Dropbox\Highlights\Template\10460028274_64489cca04_o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"/>
          <a:stretch/>
        </p:blipFill>
        <p:spPr bwMode="auto">
          <a:xfrm>
            <a:off x="0" y="0"/>
            <a:ext cx="1188720" cy="6248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76200" y="76200"/>
            <a:ext cx="1066800" cy="6096000"/>
          </a:xfrm>
          <a:prstGeom prst="rect">
            <a:avLst/>
          </a:prstGeom>
          <a:solidFill>
            <a:srgbClr val="D5D5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88720" y="9144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88720" y="9906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-28573"/>
            <a:ext cx="1219200" cy="6324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gradFill flip="none" rotWithShape="1">
            <a:gsLst>
              <a:gs pos="85000">
                <a:srgbClr val="878FA7"/>
              </a:gs>
              <a:gs pos="75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" name="Picture 6" descr="http://onmessage.nd.edu/assets/41621/1_university_mark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990" y="6119830"/>
            <a:ext cx="2209800" cy="649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6018531"/>
            <a:ext cx="762000" cy="76327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097280" y="6321625"/>
            <a:ext cx="5760720" cy="30777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SMI-23 conference, May 8,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98978-EC1C-5445-A78A-42524163E0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1" y="126600"/>
            <a:ext cx="823899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354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Franklin Gothic Book"/>
          <a:ea typeface="+mj-ea"/>
          <a:cs typeface="Franklin Gothic Book"/>
        </a:defRPr>
      </a:lvl1pPr>
    </p:titleStyle>
    <p:bodyStyle>
      <a:lvl1pPr marL="342883" indent="-342883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13" indent="-285736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2943" indent="-228589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120" indent="-228589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297" indent="-228589" algn="l" defTabSz="914354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477D5-FD27-DC4B-8ACF-14C35A17E5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79" y="3748470"/>
            <a:ext cx="5358619" cy="2266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8AC79-9EEF-8146-B6D3-34F2606C8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61979">
            <a:off x="432005" y="1921181"/>
            <a:ext cx="4802200" cy="2420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40A47F-CDC9-E94B-A0B6-3F4AF8044E21}"/>
              </a:ext>
            </a:extLst>
          </p:cNvPr>
          <p:cNvCxnSpPr>
            <a:cxnSpLocks/>
          </p:cNvCxnSpPr>
          <p:nvPr/>
        </p:nvCxnSpPr>
        <p:spPr>
          <a:xfrm>
            <a:off x="4507169" y="2315716"/>
            <a:ext cx="773958" cy="17113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2684585" y="1111450"/>
            <a:ext cx="4528640" cy="584541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r>
              <a:rPr lang="en-US" dirty="0">
                <a:solidFill>
                  <a:srgbClr val="EB820A"/>
                </a:solidFill>
              </a:rPr>
              <a:t>The N = 126 Factory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67000" y="5181600"/>
            <a:ext cx="4876800" cy="990600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r>
              <a:rPr lang="en-US" sz="2400" dirty="0" err="1">
                <a:solidFill>
                  <a:srgbClr val="0000FF"/>
                </a:solidFill>
              </a:rPr>
              <a:t>Maxime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Brodeur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University of Notre Dame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AF2CA-839F-9546-A999-5F8946327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949" y="2209800"/>
            <a:ext cx="336804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83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10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stubby catcher guts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3BC29-90F7-2B40-B536-61DB62C93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552331"/>
            <a:ext cx="7162800" cy="4556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A8FED4-6573-6740-AA0A-C02DB0EB3C15}"/>
              </a:ext>
            </a:extLst>
          </p:cNvPr>
          <p:cNvSpPr txBox="1"/>
          <p:nvPr/>
        </p:nvSpPr>
        <p:spPr>
          <a:xfrm>
            <a:off x="1235047" y="1154668"/>
            <a:ext cx="348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Thermalize MNT reaction products </a:t>
            </a:r>
          </a:p>
        </p:txBody>
      </p:sp>
    </p:spTree>
    <p:extLst>
      <p:ext uri="{BB962C8B-B14F-4D97-AF65-F5344CB8AC3E}">
        <p14:creationId xmlns:p14="http://schemas.microsoft.com/office/powerpoint/2010/main" val="249847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E14C8E2-31E0-5413-189F-E1B31713160F}"/>
              </a:ext>
            </a:extLst>
          </p:cNvPr>
          <p:cNvGrpSpPr/>
          <p:nvPr/>
        </p:nvGrpSpPr>
        <p:grpSpPr>
          <a:xfrm>
            <a:off x="3200400" y="3808571"/>
            <a:ext cx="5791200" cy="2820829"/>
            <a:chOff x="3077193" y="3787230"/>
            <a:chExt cx="5791200" cy="28208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916519-3ACC-AA59-A72B-CA5D17555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93" y="3897205"/>
              <a:ext cx="5791200" cy="271085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246D1A-0AB7-8AF8-CB20-9C172268291F}"/>
                </a:ext>
              </a:extLst>
            </p:cNvPr>
            <p:cNvSpPr/>
            <p:nvPr/>
          </p:nvSpPr>
          <p:spPr>
            <a:xfrm>
              <a:off x="3077193" y="3882861"/>
              <a:ext cx="3247407" cy="80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FE00E4-9FF3-14D6-C81C-269159C5A1F3}"/>
                </a:ext>
              </a:extLst>
            </p:cNvPr>
            <p:cNvSpPr/>
            <p:nvPr/>
          </p:nvSpPr>
          <p:spPr>
            <a:xfrm>
              <a:off x="5302229" y="3787230"/>
              <a:ext cx="3247407" cy="175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864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curved RFQ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C16C4-2D99-A444-B3BC-2C6FC51F69A8}"/>
              </a:ext>
            </a:extLst>
          </p:cNvPr>
          <p:cNvSpPr/>
          <p:nvPr/>
        </p:nvSpPr>
        <p:spPr>
          <a:xfrm>
            <a:off x="5486400" y="5605789"/>
            <a:ext cx="781588" cy="947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B2276D-C75A-536C-CDE7-31756E799FB5}"/>
              </a:ext>
            </a:extLst>
          </p:cNvPr>
          <p:cNvSpPr/>
          <p:nvPr/>
        </p:nvSpPr>
        <p:spPr>
          <a:xfrm>
            <a:off x="457200" y="1157245"/>
            <a:ext cx="3846551" cy="414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90 degrees curved RFQ ion guide.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E0967A-1C35-D264-27AD-92016EE3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1" y="3429000"/>
            <a:ext cx="2443285" cy="3115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2E20C4-3110-DE34-5C13-15D842DCA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31" y="1704457"/>
            <a:ext cx="3390057" cy="1632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AD16B8-5CD9-F76D-47E8-D3B9F83CF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398909"/>
            <a:ext cx="2571316" cy="18181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E5B8445-A10C-C671-C22B-CADB77EB987D}"/>
              </a:ext>
            </a:extLst>
          </p:cNvPr>
          <p:cNvGrpSpPr/>
          <p:nvPr/>
        </p:nvGrpSpPr>
        <p:grpSpPr>
          <a:xfrm>
            <a:off x="5257800" y="1157245"/>
            <a:ext cx="3886200" cy="2067118"/>
            <a:chOff x="5257800" y="1157245"/>
            <a:chExt cx="3886200" cy="20671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6FA56-7F73-25D0-050F-57BFD6753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0" y="1692601"/>
              <a:ext cx="3846551" cy="153176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6CF350-EFBF-B305-EEF4-1C911D96F290}"/>
                </a:ext>
              </a:extLst>
            </p:cNvPr>
            <p:cNvSpPr/>
            <p:nvPr/>
          </p:nvSpPr>
          <p:spPr>
            <a:xfrm>
              <a:off x="5297449" y="1157245"/>
              <a:ext cx="3846551" cy="41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Accelerating section.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07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E14C8E2-31E0-5413-189F-E1B31713160F}"/>
              </a:ext>
            </a:extLst>
          </p:cNvPr>
          <p:cNvGrpSpPr/>
          <p:nvPr/>
        </p:nvGrpSpPr>
        <p:grpSpPr>
          <a:xfrm>
            <a:off x="3200400" y="3808571"/>
            <a:ext cx="5791200" cy="2820829"/>
            <a:chOff x="3077193" y="3787230"/>
            <a:chExt cx="5791200" cy="28208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916519-3ACC-AA59-A72B-CA5D17555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93" y="3897205"/>
              <a:ext cx="5791200" cy="271085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246D1A-0AB7-8AF8-CB20-9C172268291F}"/>
                </a:ext>
              </a:extLst>
            </p:cNvPr>
            <p:cNvSpPr/>
            <p:nvPr/>
          </p:nvSpPr>
          <p:spPr>
            <a:xfrm>
              <a:off x="3077193" y="3882861"/>
              <a:ext cx="3247407" cy="80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FE00E4-9FF3-14D6-C81C-269159C5A1F3}"/>
                </a:ext>
              </a:extLst>
            </p:cNvPr>
            <p:cNvSpPr/>
            <p:nvPr/>
          </p:nvSpPr>
          <p:spPr>
            <a:xfrm>
              <a:off x="5302229" y="3787230"/>
              <a:ext cx="3247407" cy="175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864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N = 126 beam factory: Magnet</a:t>
            </a:r>
          </a:p>
        </p:txBody>
      </p:sp>
      <p:pic>
        <p:nvPicPr>
          <p:cNvPr id="1026" name="Picture 2" descr="Image result for mass analyzing magnet">
            <a:extLst>
              <a:ext uri="{FF2B5EF4-FFF2-40B4-BE49-F238E27FC236}">
                <a16:creationId xmlns:a16="http://schemas.microsoft.com/office/drawing/2014/main" id="{EC280CF6-A9EF-4348-8639-AA5564D6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800" y="1412125"/>
            <a:ext cx="171932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CC16C4-2D99-A444-B3BC-2C6FC51F69A8}"/>
              </a:ext>
            </a:extLst>
          </p:cNvPr>
          <p:cNvSpPr/>
          <p:nvPr/>
        </p:nvSpPr>
        <p:spPr>
          <a:xfrm>
            <a:off x="6267988" y="5605789"/>
            <a:ext cx="590012" cy="947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B2276D-C75A-536C-CDE7-31756E799FB5}"/>
              </a:ext>
            </a:extLst>
          </p:cNvPr>
          <p:cNvSpPr/>
          <p:nvPr/>
        </p:nvSpPr>
        <p:spPr>
          <a:xfrm>
            <a:off x="1207769" y="1066801"/>
            <a:ext cx="6892803" cy="470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Dipole magnet with R~1,500 to separate non-isobars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216D0-27D5-9197-7FB1-996A833B86B1}"/>
              </a:ext>
            </a:extLst>
          </p:cNvPr>
          <p:cNvGrpSpPr/>
          <p:nvPr/>
        </p:nvGrpSpPr>
        <p:grpSpPr>
          <a:xfrm>
            <a:off x="25502" y="1537723"/>
            <a:ext cx="2545228" cy="3292038"/>
            <a:chOff x="25502" y="1537723"/>
            <a:chExt cx="2545228" cy="32920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6B2F2-31D1-3C32-9170-DEB0990F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309803" y="1949228"/>
              <a:ext cx="3292038" cy="24690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5568AE-31A4-BD23-163A-57773B7131EC}"/>
                </a:ext>
              </a:extLst>
            </p:cNvPr>
            <p:cNvSpPr/>
            <p:nvPr/>
          </p:nvSpPr>
          <p:spPr>
            <a:xfrm>
              <a:off x="25502" y="3644140"/>
              <a:ext cx="1143000" cy="8660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4810399-AA65-15EE-56DC-258F3CE92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453" y="1633354"/>
            <a:ext cx="2806547" cy="1946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F5DDF-B2A1-0440-842C-C0624226A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743" y="2166051"/>
            <a:ext cx="2020345" cy="20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3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24841B-BA58-2B24-4290-75CB6FAECE8B}"/>
              </a:ext>
            </a:extLst>
          </p:cNvPr>
          <p:cNvGrpSpPr/>
          <p:nvPr/>
        </p:nvGrpSpPr>
        <p:grpSpPr>
          <a:xfrm>
            <a:off x="3200400" y="3808571"/>
            <a:ext cx="5791200" cy="2820829"/>
            <a:chOff x="3077193" y="3787230"/>
            <a:chExt cx="5791200" cy="28208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600A44-0221-730A-EBD8-66DE671C9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93" y="3897205"/>
              <a:ext cx="5791200" cy="271085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3459A0-9F8C-857D-65F2-65EBCB05E88D}"/>
                </a:ext>
              </a:extLst>
            </p:cNvPr>
            <p:cNvSpPr/>
            <p:nvPr/>
          </p:nvSpPr>
          <p:spPr>
            <a:xfrm>
              <a:off x="3077193" y="3882861"/>
              <a:ext cx="3247407" cy="80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BA012B-ED4C-64E1-9A25-8F4C8EDBA06B}"/>
                </a:ext>
              </a:extLst>
            </p:cNvPr>
            <p:cNvSpPr/>
            <p:nvPr/>
          </p:nvSpPr>
          <p:spPr>
            <a:xfrm>
              <a:off x="5302229" y="3787230"/>
              <a:ext cx="3247407" cy="175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864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cooler-buncher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C16C4-2D99-A444-B3BC-2C6FC51F69A8}"/>
              </a:ext>
            </a:extLst>
          </p:cNvPr>
          <p:cNvSpPr/>
          <p:nvPr/>
        </p:nvSpPr>
        <p:spPr>
          <a:xfrm>
            <a:off x="6400800" y="4321311"/>
            <a:ext cx="472436" cy="1241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5A54F4-1909-BF74-9030-0CA14390EEBE}"/>
              </a:ext>
            </a:extLst>
          </p:cNvPr>
          <p:cNvSpPr txBox="1"/>
          <p:nvPr/>
        </p:nvSpPr>
        <p:spPr>
          <a:xfrm>
            <a:off x="6022378" y="1249937"/>
            <a:ext cx="30454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 and bunch the RIBs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FRIB EBIT cooler-buncher design. Other copies for </a:t>
            </a:r>
            <a:r>
              <a:rPr lang="en-US" dirty="0" err="1"/>
              <a:t>BearTrap</a:t>
            </a:r>
            <a:r>
              <a:rPr lang="en-US" dirty="0"/>
              <a:t> and St. Benedict at ND (</a:t>
            </a:r>
            <a:r>
              <a:rPr lang="en-US" dirty="0">
                <a:solidFill>
                  <a:srgbClr val="FF0000"/>
                </a:solidFill>
              </a:rPr>
              <a:t>see R. </a:t>
            </a:r>
            <a:r>
              <a:rPr lang="en-US" dirty="0" err="1">
                <a:solidFill>
                  <a:srgbClr val="FF0000"/>
                </a:solidFill>
              </a:rPr>
              <a:t>Zite</a:t>
            </a:r>
            <a:r>
              <a:rPr lang="en-US" dirty="0">
                <a:solidFill>
                  <a:srgbClr val="FF0000"/>
                </a:solidFill>
              </a:rPr>
              <a:t> talk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 cooling &amp; bunching sections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A71B1B-C77D-8EC4-72BC-161B0249B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96893"/>
            <a:ext cx="5946178" cy="36700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28DB49-E970-7E5C-B473-925CF39EEB75}"/>
              </a:ext>
            </a:extLst>
          </p:cNvPr>
          <p:cNvSpPr txBox="1"/>
          <p:nvPr/>
        </p:nvSpPr>
        <p:spPr>
          <a:xfrm>
            <a:off x="94593" y="4862615"/>
            <a:ext cx="47611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A.A Valverde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NIM B </a:t>
            </a:r>
            <a:r>
              <a:rPr lang="en-US" b="1" dirty="0">
                <a:solidFill>
                  <a:srgbClr val="0432FF"/>
                </a:solidFill>
              </a:rPr>
              <a:t>463</a:t>
            </a:r>
            <a:r>
              <a:rPr lang="en-US" dirty="0">
                <a:solidFill>
                  <a:srgbClr val="0432FF"/>
                </a:solidFill>
              </a:rPr>
              <a:t>, 330 (2020)</a:t>
            </a:r>
          </a:p>
        </p:txBody>
      </p:sp>
    </p:spTree>
    <p:extLst>
      <p:ext uri="{BB962C8B-B14F-4D97-AF65-F5344CB8AC3E}">
        <p14:creationId xmlns:p14="http://schemas.microsoft.com/office/powerpoint/2010/main" val="3142285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9530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N = 126 Factory RFQ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FDEFA1-7EE9-EF40-A4C4-4CAB2AA56565}"/>
              </a:ext>
            </a:extLst>
          </p:cNvPr>
          <p:cNvSpPr txBox="1"/>
          <p:nvPr/>
        </p:nvSpPr>
        <p:spPr>
          <a:xfrm>
            <a:off x="232824" y="1100666"/>
            <a:ext cx="2815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Flared entrance section for larger acceptance</a:t>
            </a:r>
          </a:p>
        </p:txBody>
      </p:sp>
      <p:pic>
        <p:nvPicPr>
          <p:cNvPr id="4" name="Picture 3" descr="A picture containing machine, indoor, engineering, auto part&#10;&#10;Description automatically generated">
            <a:extLst>
              <a:ext uri="{FF2B5EF4-FFF2-40B4-BE49-F238E27FC236}">
                <a16:creationId xmlns:a16="http://schemas.microsoft.com/office/drawing/2014/main" id="{FE0752FA-73FE-03DB-78CA-50167C258C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5879" y="2680088"/>
            <a:ext cx="4449513" cy="2209800"/>
          </a:xfrm>
          <a:prstGeom prst="rect">
            <a:avLst/>
          </a:prstGeom>
        </p:spPr>
      </p:pic>
      <p:pic>
        <p:nvPicPr>
          <p:cNvPr id="3" name="Picture 2" descr="C:\Users\Adrian\Dropbox\Dissertation\ForSpringer\Ch5\ValverdeF5.7aInjCS.png">
            <a:extLst>
              <a:ext uri="{FF2B5EF4-FFF2-40B4-BE49-F238E27FC236}">
                <a16:creationId xmlns:a16="http://schemas.microsoft.com/office/drawing/2014/main" id="{8AC7DFC5-7C1D-0F7F-2811-5703DD16E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95" y="1889341"/>
            <a:ext cx="2900403" cy="20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rian\Dropbox\Dissertation\ForSpringer\Ch5\ValverdeF5.7bInjPhoto.png">
            <a:extLst>
              <a:ext uri="{FF2B5EF4-FFF2-40B4-BE49-F238E27FC236}">
                <a16:creationId xmlns:a16="http://schemas.microsoft.com/office/drawing/2014/main" id="{4F674233-6813-21C2-54B0-21955492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26" y="4076300"/>
            <a:ext cx="2935572" cy="20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8107A3-B6DC-BFBE-A9B4-3A20E1F46550}"/>
              </a:ext>
            </a:extLst>
          </p:cNvPr>
          <p:cNvGrpSpPr/>
          <p:nvPr/>
        </p:nvGrpSpPr>
        <p:grpSpPr>
          <a:xfrm>
            <a:off x="3053862" y="1114699"/>
            <a:ext cx="3881976" cy="5502898"/>
            <a:chOff x="3053862" y="1114699"/>
            <a:chExt cx="3881976" cy="55028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C86CB5-BA07-E346-98D3-4B53B9A2D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1400" y="5029200"/>
              <a:ext cx="2819400" cy="15883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9C0E13-6229-8866-E89D-3814E5152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1746997"/>
              <a:ext cx="2851966" cy="32060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1F274A-2EAB-9421-E285-E13A90B2FE82}"/>
                </a:ext>
              </a:extLst>
            </p:cNvPr>
            <p:cNvSpPr txBox="1"/>
            <p:nvPr/>
          </p:nvSpPr>
          <p:spPr>
            <a:xfrm>
              <a:off x="3053862" y="1114699"/>
              <a:ext cx="38819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High-power RF applied on backbone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Cross-cut DC electrodes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0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9BF3E0-DF94-1B23-55C9-E58E352120A0}"/>
              </a:ext>
            </a:extLst>
          </p:cNvPr>
          <p:cNvGrpSpPr/>
          <p:nvPr/>
        </p:nvGrpSpPr>
        <p:grpSpPr>
          <a:xfrm>
            <a:off x="3200400" y="3808571"/>
            <a:ext cx="5791200" cy="2820829"/>
            <a:chOff x="3077193" y="3787230"/>
            <a:chExt cx="5791200" cy="28208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460136-AFC4-E1AD-7692-5D055A9BB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93" y="3897205"/>
              <a:ext cx="5791200" cy="271085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9BA295-D24F-2103-7049-B6F7E450DD3F}"/>
                </a:ext>
              </a:extLst>
            </p:cNvPr>
            <p:cNvSpPr/>
            <p:nvPr/>
          </p:nvSpPr>
          <p:spPr>
            <a:xfrm>
              <a:off x="3077193" y="3882861"/>
              <a:ext cx="3247407" cy="80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967CA8-3C03-2695-DBE0-4FAC58505CAB}"/>
                </a:ext>
              </a:extLst>
            </p:cNvPr>
            <p:cNvSpPr/>
            <p:nvPr/>
          </p:nvSpPr>
          <p:spPr>
            <a:xfrm>
              <a:off x="5302229" y="3787230"/>
              <a:ext cx="3247407" cy="175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10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MRTOF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8934F0-EE44-F249-AFDC-482B67D33803}"/>
              </a:ext>
            </a:extLst>
          </p:cNvPr>
          <p:cNvSpPr/>
          <p:nvPr/>
        </p:nvSpPr>
        <p:spPr>
          <a:xfrm>
            <a:off x="1207770" y="1122836"/>
            <a:ext cx="6717030" cy="7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Separate contaminants by their TOF between electrostatic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Could also be used for mass measurements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5CCE9B-2BAB-D409-A8FD-3A34756F4507}"/>
              </a:ext>
            </a:extLst>
          </p:cNvPr>
          <p:cNvGrpSpPr/>
          <p:nvPr/>
        </p:nvGrpSpPr>
        <p:grpSpPr>
          <a:xfrm>
            <a:off x="182935" y="2053683"/>
            <a:ext cx="8489908" cy="3508917"/>
            <a:chOff x="182935" y="2053683"/>
            <a:chExt cx="8489908" cy="35089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EB29C6-A84C-1F96-8C39-2742275289F9}"/>
                </a:ext>
              </a:extLst>
            </p:cNvPr>
            <p:cNvSpPr/>
            <p:nvPr/>
          </p:nvSpPr>
          <p:spPr>
            <a:xfrm>
              <a:off x="7294978" y="4307999"/>
              <a:ext cx="1377865" cy="12546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6F571-D5B9-7ECE-3726-E04C60A7C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935" y="2053683"/>
              <a:ext cx="5303466" cy="313838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D3417E-8B47-64E2-9198-D4F8A5304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481210"/>
            <a:ext cx="4043246" cy="8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42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228600"/>
            <a:ext cx="5599785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MRTOF test setup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D8B69-95E1-5449-95CD-2606485C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60" y="4112230"/>
            <a:ext cx="4886093" cy="1085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B7B711-9B77-5B4C-9D5B-9724C528785A}"/>
              </a:ext>
            </a:extLst>
          </p:cNvPr>
          <p:cNvSpPr txBox="1"/>
          <p:nvPr/>
        </p:nvSpPr>
        <p:spPr>
          <a:xfrm>
            <a:off x="1174595" y="1143000"/>
            <a:ext cx="380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Assembled and tested at Notre Dame.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4CDAF0-5EA5-C040-88A2-F9449EA9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99" y="1600200"/>
            <a:ext cx="5587085" cy="2385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464F1-F33E-F698-8CFD-A9446F2635CB}"/>
              </a:ext>
            </a:extLst>
          </p:cNvPr>
          <p:cNvSpPr txBox="1"/>
          <p:nvPr/>
        </p:nvSpPr>
        <p:spPr>
          <a:xfrm>
            <a:off x="1219199" y="5357391"/>
            <a:ext cx="39969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B.E. Schultz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NIM B </a:t>
            </a:r>
            <a:r>
              <a:rPr lang="en-US" b="1" dirty="0">
                <a:solidFill>
                  <a:srgbClr val="0432FF"/>
                </a:solidFill>
              </a:rPr>
              <a:t>376</a:t>
            </a:r>
            <a:r>
              <a:rPr lang="en-US" dirty="0">
                <a:solidFill>
                  <a:srgbClr val="0432FF"/>
                </a:solidFill>
              </a:rPr>
              <a:t>, 251 (2016)</a:t>
            </a:r>
          </a:p>
          <a:p>
            <a:r>
              <a:rPr lang="en-US" dirty="0">
                <a:solidFill>
                  <a:srgbClr val="0432FF"/>
                </a:solidFill>
              </a:rPr>
              <a:t>J. Kelly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NIM B </a:t>
            </a:r>
            <a:r>
              <a:rPr lang="en-US" b="1" dirty="0">
                <a:solidFill>
                  <a:srgbClr val="0432FF"/>
                </a:solidFill>
              </a:rPr>
              <a:t>463</a:t>
            </a:r>
            <a:r>
              <a:rPr lang="en-US" dirty="0">
                <a:solidFill>
                  <a:srgbClr val="0432FF"/>
                </a:solidFill>
              </a:rPr>
              <a:t>, 485 (2020)</a:t>
            </a:r>
          </a:p>
        </p:txBody>
      </p:sp>
    </p:spTree>
    <p:extLst>
      <p:ext uri="{BB962C8B-B14F-4D97-AF65-F5344CB8AC3E}">
        <p14:creationId xmlns:p14="http://schemas.microsoft.com/office/powerpoint/2010/main" val="39721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Off-line test setup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4D258-F2B4-AE48-AB93-778B3F871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8534400" cy="126238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260173-720A-E642-A976-19A71C94F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14600"/>
            <a:ext cx="1134319" cy="91440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C54D983-90E1-CC48-8309-9DB4CA7C9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52" y="2180167"/>
            <a:ext cx="1423116" cy="129540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952CF934-53CA-5E43-9A7B-AC8BD7C03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2438400"/>
            <a:ext cx="4495800" cy="999067"/>
          </a:xfrm>
          <a:prstGeom prst="rect">
            <a:avLst/>
          </a:prstGeom>
        </p:spPr>
      </p:pic>
      <p:sp>
        <p:nvSpPr>
          <p:cNvPr id="122" name="Right Brace 121">
            <a:extLst>
              <a:ext uri="{FF2B5EF4-FFF2-40B4-BE49-F238E27FC236}">
                <a16:creationId xmlns:a16="http://schemas.microsoft.com/office/drawing/2014/main" id="{35DAF9C2-6ACF-C44C-A430-284C5A705555}"/>
              </a:ext>
            </a:extLst>
          </p:cNvPr>
          <p:cNvSpPr/>
          <p:nvPr/>
        </p:nvSpPr>
        <p:spPr>
          <a:xfrm rot="5400000">
            <a:off x="6354445" y="1075055"/>
            <a:ext cx="283209" cy="2400300"/>
          </a:xfrm>
          <a:prstGeom prst="rightBrace">
            <a:avLst>
              <a:gd name="adj1" fmla="val 8333"/>
              <a:gd name="adj2" fmla="val 4947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A970592-8811-A942-90EB-B20C370690C9}"/>
              </a:ext>
            </a:extLst>
          </p:cNvPr>
          <p:cNvCxnSpPr/>
          <p:nvPr/>
        </p:nvCxnSpPr>
        <p:spPr>
          <a:xfrm>
            <a:off x="838200" y="2057400"/>
            <a:ext cx="9906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2E50B2EC-2D14-C94A-8C6D-27409EBAFEC3}"/>
              </a:ext>
            </a:extLst>
          </p:cNvPr>
          <p:cNvCxnSpPr>
            <a:cxnSpLocks/>
          </p:cNvCxnSpPr>
          <p:nvPr/>
        </p:nvCxnSpPr>
        <p:spPr>
          <a:xfrm>
            <a:off x="627208" y="2057400"/>
            <a:ext cx="528573" cy="60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04B5B3A-879A-814B-9C66-CC11F182A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114800"/>
            <a:ext cx="4639576" cy="1490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4915C-0675-D267-D220-EAB713F27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3505200"/>
            <a:ext cx="4038600" cy="25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Resolving power and efficiency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B4F38-D7BA-8E26-1193-4D5D98EC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862" y="1181663"/>
            <a:ext cx="4295526" cy="2829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AA0B9-B448-11C3-E9AF-F52E73B45887}"/>
              </a:ext>
            </a:extLst>
          </p:cNvPr>
          <p:cNvSpPr txBox="1"/>
          <p:nvPr/>
        </p:nvSpPr>
        <p:spPr>
          <a:xfrm>
            <a:off x="7135826" y="1331283"/>
            <a:ext cx="15568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400 loops</a:t>
            </a:r>
          </a:p>
          <a:p>
            <a:r>
              <a:rPr lang="en-US" dirty="0"/>
              <a:t>FWHM = 75 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CB859C-16AE-2079-29AA-457902E6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4" y="1181663"/>
            <a:ext cx="4219326" cy="5447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114E4-2F99-FCE0-7109-301849D8ABD4}"/>
              </a:ext>
            </a:extLst>
          </p:cNvPr>
          <p:cNvSpPr txBox="1"/>
          <p:nvPr/>
        </p:nvSpPr>
        <p:spPr>
          <a:xfrm>
            <a:off x="1671022" y="2286000"/>
            <a:ext cx="197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Overlapping </a:t>
            </a:r>
            <a:r>
              <a:rPr lang="en-US" baseline="30000" dirty="0"/>
              <a:t>85,87</a:t>
            </a:r>
            <a:r>
              <a:rPr lang="en-US" dirty="0"/>
              <a:t>Rb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AD3B92-3441-AA3F-6BBA-6272661BD371}"/>
              </a:ext>
            </a:extLst>
          </p:cNvPr>
          <p:cNvCxnSpPr>
            <a:cxnSpLocks/>
          </p:cNvCxnSpPr>
          <p:nvPr/>
        </p:nvCxnSpPr>
        <p:spPr>
          <a:xfrm flipH="1">
            <a:off x="1371600" y="2655332"/>
            <a:ext cx="990600" cy="545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9575C5-C5F8-0ABE-0BF6-623491EBAA26}"/>
              </a:ext>
            </a:extLst>
          </p:cNvPr>
          <p:cNvCxnSpPr>
            <a:cxnSpLocks/>
          </p:cNvCxnSpPr>
          <p:nvPr/>
        </p:nvCxnSpPr>
        <p:spPr>
          <a:xfrm>
            <a:off x="2457941" y="2655332"/>
            <a:ext cx="1151785" cy="709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F5FCA4-7021-FF41-4651-D5E034FE1374}"/>
              </a:ext>
            </a:extLst>
          </p:cNvPr>
          <p:cNvSpPr txBox="1"/>
          <p:nvPr/>
        </p:nvSpPr>
        <p:spPr>
          <a:xfrm>
            <a:off x="4572000" y="4169780"/>
            <a:ext cx="4295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losses occur in the first 5 loops.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Efficiency limited by acceptance of large angular spread BNG-produced bunches.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Resolving power limited by power supply stability and possibly bunch-production method.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1B0427-5875-CE9D-7E31-0DE01B5964FB}"/>
              </a:ext>
            </a:extLst>
          </p:cNvPr>
          <p:cNvSpPr txBox="1"/>
          <p:nvPr/>
        </p:nvSpPr>
        <p:spPr>
          <a:xfrm>
            <a:off x="4583723" y="5924106"/>
            <a:ext cx="3790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B. Liu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NIM A </a:t>
            </a:r>
            <a:r>
              <a:rPr lang="en-US" b="1" dirty="0">
                <a:solidFill>
                  <a:srgbClr val="0432FF"/>
                </a:solidFill>
              </a:rPr>
              <a:t>985</a:t>
            </a:r>
            <a:r>
              <a:rPr lang="en-US" dirty="0">
                <a:solidFill>
                  <a:srgbClr val="0432FF"/>
                </a:solidFill>
              </a:rPr>
              <a:t>, 164679 (2021)</a:t>
            </a:r>
          </a:p>
        </p:txBody>
      </p:sp>
    </p:spTree>
    <p:extLst>
      <p:ext uri="{BB962C8B-B14F-4D97-AF65-F5344CB8AC3E}">
        <p14:creationId xmlns:p14="http://schemas.microsoft.com/office/powerpoint/2010/main" val="1006835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F2B4-CD6E-6746-B56B-0C265ADA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MR-TOF optimization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F2C4E34-8C51-7E40-8BD0-6DC79B216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760" y="2488055"/>
            <a:ext cx="3297699" cy="212632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C68A0D6-EC40-FB4B-B6A0-783AF652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97" y="5269468"/>
            <a:ext cx="4426056" cy="667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764710-A1DA-BB41-89A6-FFEEA3E7CDF7}"/>
              </a:ext>
            </a:extLst>
          </p:cNvPr>
          <p:cNvSpPr txBox="1"/>
          <p:nvPr/>
        </p:nvSpPr>
        <p:spPr>
          <a:xfrm>
            <a:off x="1189463" y="1160468"/>
            <a:ext cx="6659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Optimized ion optics for MR-TOF using beams from cooler </a:t>
            </a:r>
            <a:r>
              <a:rPr lang="en-US" dirty="0" err="1"/>
              <a:t>buncher</a:t>
            </a:r>
            <a:r>
              <a:rPr lang="en-US" dirty="0"/>
              <a:t> at N=126 Factory using a particle swarm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Resolving power reaching 100,000 can be obtained.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79140-5443-AB45-B3A3-BA0DC8F4D2CA}"/>
              </a:ext>
            </a:extLst>
          </p:cNvPr>
          <p:cNvSpPr txBox="1"/>
          <p:nvPr/>
        </p:nvSpPr>
        <p:spPr>
          <a:xfrm>
            <a:off x="5440490" y="4035251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Liu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C957D-4C73-3C1A-BA46-DB1A5EE43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415" y="2532894"/>
            <a:ext cx="2381405" cy="3369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62EDDE-4BE3-E716-1DB2-4EE377AFA2DF}"/>
              </a:ext>
            </a:extLst>
          </p:cNvPr>
          <p:cNvSpPr txBox="1"/>
          <p:nvPr/>
        </p:nvSpPr>
        <p:spPr>
          <a:xfrm rot="16200000">
            <a:off x="5763126" y="4326993"/>
            <a:ext cx="16446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Cooler-buncher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0F4EB-96EC-1227-97CE-3A40D0C2A1EF}"/>
              </a:ext>
            </a:extLst>
          </p:cNvPr>
          <p:cNvSpPr txBox="1"/>
          <p:nvPr/>
        </p:nvSpPr>
        <p:spPr>
          <a:xfrm rot="5400000">
            <a:off x="7458344" y="3800744"/>
            <a:ext cx="86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MRTOF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0EBD102-5DBC-3F98-7CFA-517A42AF8694}"/>
              </a:ext>
            </a:extLst>
          </p:cNvPr>
          <p:cNvSpPr/>
          <p:nvPr/>
        </p:nvSpPr>
        <p:spPr>
          <a:xfrm>
            <a:off x="6382662" y="2090662"/>
            <a:ext cx="1407717" cy="1502357"/>
          </a:xfrm>
          <a:prstGeom prst="arc">
            <a:avLst>
              <a:gd name="adj1" fmla="val 10781483"/>
              <a:gd name="adj2" fmla="val 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B2B12-0B74-7D10-D6C0-B7B3E10CF34F}"/>
              </a:ext>
            </a:extLst>
          </p:cNvPr>
          <p:cNvSpPr txBox="1"/>
          <p:nvPr/>
        </p:nvSpPr>
        <p:spPr>
          <a:xfrm>
            <a:off x="6750737" y="1916668"/>
            <a:ext cx="7168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9E716D-5E81-B46C-21F5-76E167912165}"/>
              </a:ext>
            </a:extLst>
          </p:cNvPr>
          <p:cNvGrpSpPr/>
          <p:nvPr/>
        </p:nvGrpSpPr>
        <p:grpSpPr>
          <a:xfrm>
            <a:off x="8377496" y="5269468"/>
            <a:ext cx="537904" cy="369332"/>
            <a:chOff x="8301296" y="4739123"/>
            <a:chExt cx="537904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C21C50-7586-29D3-E749-C85EF6B55B4E}"/>
                </a:ext>
              </a:extLst>
            </p:cNvPr>
            <p:cNvSpPr txBox="1"/>
            <p:nvPr/>
          </p:nvSpPr>
          <p:spPr>
            <a:xfrm>
              <a:off x="8301296" y="4739123"/>
              <a:ext cx="537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CPT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A47DA4-A457-BFC7-91BA-7AE3154E56FA}"/>
                </a:ext>
              </a:extLst>
            </p:cNvPr>
            <p:cNvCxnSpPr/>
            <p:nvPr/>
          </p:nvCxnSpPr>
          <p:spPr>
            <a:xfrm>
              <a:off x="8377496" y="5105400"/>
              <a:ext cx="381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164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B1638-C0F5-C74B-BA90-6519C67C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What is known?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CF905-2DA1-9E4E-AC00-C3BE05643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" y="1050342"/>
            <a:ext cx="9144000" cy="500849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2DE84CA-0768-BD47-97EB-5F563513FE1E}"/>
              </a:ext>
            </a:extLst>
          </p:cNvPr>
          <p:cNvSpPr/>
          <p:nvPr/>
        </p:nvSpPr>
        <p:spPr>
          <a:xfrm>
            <a:off x="5575300" y="2451100"/>
            <a:ext cx="152400" cy="15240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F630D-851B-A046-9293-6D4B7D150AAC}"/>
              </a:ext>
            </a:extLst>
          </p:cNvPr>
          <p:cNvSpPr txBox="1"/>
          <p:nvPr/>
        </p:nvSpPr>
        <p:spPr>
          <a:xfrm>
            <a:off x="5083716" y="217369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5D60B2-041C-4D4C-B14E-2535FE45AD4B}"/>
              </a:ext>
            </a:extLst>
          </p:cNvPr>
          <p:cNvGrpSpPr/>
          <p:nvPr/>
        </p:nvGrpSpPr>
        <p:grpSpPr>
          <a:xfrm>
            <a:off x="1449256" y="1310490"/>
            <a:ext cx="5415704" cy="2733209"/>
            <a:chOff x="1449256" y="1310490"/>
            <a:chExt cx="5415704" cy="27332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8E9BB75-832D-5742-A8E3-706ABAEC28A7}"/>
                </a:ext>
              </a:extLst>
            </p:cNvPr>
            <p:cNvGrpSpPr/>
            <p:nvPr/>
          </p:nvGrpSpPr>
          <p:grpSpPr>
            <a:xfrm>
              <a:off x="1449256" y="2526268"/>
              <a:ext cx="3155179" cy="1517431"/>
              <a:chOff x="1449256" y="2526268"/>
              <a:chExt cx="3155179" cy="15174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2DA775-619D-7E4F-965F-1180446CE48A}"/>
                  </a:ext>
                </a:extLst>
              </p:cNvPr>
              <p:cNvSpPr/>
              <p:nvPr/>
            </p:nvSpPr>
            <p:spPr>
              <a:xfrm rot="19740743">
                <a:off x="3569242" y="3320461"/>
                <a:ext cx="1035193" cy="239733"/>
              </a:xfrm>
              <a:prstGeom prst="ellipse">
                <a:avLst/>
              </a:prstGeom>
              <a:solidFill>
                <a:srgbClr val="B7B7B7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FF2BFAC-8664-9F4E-B2F5-E5744B8E5068}"/>
                  </a:ext>
                </a:extLst>
              </p:cNvPr>
              <p:cNvSpPr/>
              <p:nvPr/>
            </p:nvSpPr>
            <p:spPr>
              <a:xfrm rot="19740743">
                <a:off x="2609475" y="3803966"/>
                <a:ext cx="1035193" cy="239733"/>
              </a:xfrm>
              <a:prstGeom prst="ellipse">
                <a:avLst/>
              </a:prstGeom>
              <a:solidFill>
                <a:srgbClr val="B7B7B7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6C581F-F301-4848-B67D-D2400B87265E}"/>
                  </a:ext>
                </a:extLst>
              </p:cNvPr>
              <p:cNvSpPr txBox="1"/>
              <p:nvPr/>
            </p:nvSpPr>
            <p:spPr>
              <a:xfrm>
                <a:off x="1449256" y="2526268"/>
                <a:ext cx="1412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Fission peaks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F211D6A4-4C81-9149-B418-AE564076F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8400" y="2879689"/>
                <a:ext cx="656279" cy="108271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D7A1B31-E629-2344-B02C-22DB40441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2474" y="2879689"/>
                <a:ext cx="1664364" cy="560638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904F777-29B3-464F-8060-36394FAD98DB}"/>
                </a:ext>
              </a:extLst>
            </p:cNvPr>
            <p:cNvGrpSpPr/>
            <p:nvPr/>
          </p:nvGrpSpPr>
          <p:grpSpPr>
            <a:xfrm>
              <a:off x="5682640" y="1310490"/>
              <a:ext cx="1182320" cy="814146"/>
              <a:chOff x="5682640" y="1310490"/>
              <a:chExt cx="1182320" cy="81414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B7B2C6-A51F-A848-9C18-8F09B172398F}"/>
                  </a:ext>
                </a:extLst>
              </p:cNvPr>
              <p:cNvSpPr txBox="1"/>
              <p:nvPr/>
            </p:nvSpPr>
            <p:spPr>
              <a:xfrm>
                <a:off x="6019800" y="1310490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252</a:t>
                </a:r>
                <a:r>
                  <a:rPr lang="en-US" dirty="0"/>
                  <a:t>Cf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79AA9E9-A457-4447-AE4E-046DFF9FD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3200" y="1600200"/>
                <a:ext cx="311760" cy="310926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F36243-D123-7E42-B249-FEE9B2D63520}"/>
                  </a:ext>
                </a:extLst>
              </p:cNvPr>
              <p:cNvSpPr txBox="1"/>
              <p:nvPr/>
            </p:nvSpPr>
            <p:spPr>
              <a:xfrm>
                <a:off x="5682640" y="1524000"/>
                <a:ext cx="567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238</a:t>
                </a:r>
                <a:r>
                  <a:rPr lang="en-US" dirty="0"/>
                  <a:t>U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CCB6889-E4D1-184C-AFBE-9004D5C626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6040" y="1813710"/>
                <a:ext cx="311760" cy="310926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1C2D023-E4EB-F94A-BF7E-557EA4A13399}"/>
              </a:ext>
            </a:extLst>
          </p:cNvPr>
          <p:cNvGrpSpPr/>
          <p:nvPr/>
        </p:nvGrpSpPr>
        <p:grpSpPr>
          <a:xfrm>
            <a:off x="6570315" y="1893332"/>
            <a:ext cx="1649847" cy="395429"/>
            <a:chOff x="6570315" y="1893332"/>
            <a:chExt cx="1649847" cy="3954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04090E-F324-A44D-B594-FA83F17F8088}"/>
                </a:ext>
              </a:extLst>
            </p:cNvPr>
            <p:cNvSpPr txBox="1"/>
            <p:nvPr/>
          </p:nvSpPr>
          <p:spPr>
            <a:xfrm>
              <a:off x="7118194" y="1893332"/>
              <a:ext cx="1101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Actanides</a:t>
              </a:r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66C7861-E9E7-114B-B867-5E5C80EA5E90}"/>
                </a:ext>
              </a:extLst>
            </p:cNvPr>
            <p:cNvSpPr/>
            <p:nvPr/>
          </p:nvSpPr>
          <p:spPr>
            <a:xfrm rot="20103767">
              <a:off x="6570315" y="1910156"/>
              <a:ext cx="625715" cy="378605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F694E9-15E9-D646-91A0-BCB235B4FA95}"/>
              </a:ext>
            </a:extLst>
          </p:cNvPr>
          <p:cNvGrpSpPr/>
          <p:nvPr/>
        </p:nvGrpSpPr>
        <p:grpSpPr>
          <a:xfrm>
            <a:off x="5457539" y="2601636"/>
            <a:ext cx="1226141" cy="521539"/>
            <a:chOff x="5457539" y="2601636"/>
            <a:chExt cx="1226141" cy="5215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4996D3-E015-6B44-9ACE-C47CE4D0E4B8}"/>
                </a:ext>
              </a:extLst>
            </p:cNvPr>
            <p:cNvSpPr txBox="1"/>
            <p:nvPr/>
          </p:nvSpPr>
          <p:spPr>
            <a:xfrm>
              <a:off x="5777663" y="2753843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 = 126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2AFB25-E824-B243-9654-BC0C7B185669}"/>
                </a:ext>
              </a:extLst>
            </p:cNvPr>
            <p:cNvSpPr/>
            <p:nvPr/>
          </p:nvSpPr>
          <p:spPr>
            <a:xfrm rot="20103767">
              <a:off x="5457539" y="2601636"/>
              <a:ext cx="486286" cy="332081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80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F2B4-CD6E-6746-B56B-0C265ADA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Experiments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764710-A1DA-BB41-89A6-FFEEA3E7CDF7}"/>
              </a:ext>
            </a:extLst>
          </p:cNvPr>
          <p:cNvSpPr txBox="1"/>
          <p:nvPr/>
        </p:nvSpPr>
        <p:spPr>
          <a:xfrm>
            <a:off x="1189463" y="1078468"/>
            <a:ext cx="627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CPT will be the 1</a:t>
            </a:r>
            <a:r>
              <a:rPr lang="en-US" baseline="30000" dirty="0"/>
              <a:t>st</a:t>
            </a:r>
            <a:r>
              <a:rPr lang="en-US" dirty="0"/>
              <a:t> experiment to receive N=126 Factory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plans to have the </a:t>
            </a:r>
            <a:r>
              <a:rPr lang="en-US" dirty="0" err="1"/>
              <a:t>Xarray</a:t>
            </a:r>
            <a:r>
              <a:rPr lang="en-US" dirty="0"/>
              <a:t> decay station coupled to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to suggestions/ideas from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0667A-C58F-3233-9CF6-63F66460C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49465" y="2965513"/>
            <a:ext cx="3717354" cy="22717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652159-7B9B-8EAF-28D6-113613B2372B}"/>
              </a:ext>
            </a:extLst>
          </p:cNvPr>
          <p:cNvGrpSpPr/>
          <p:nvPr/>
        </p:nvGrpSpPr>
        <p:grpSpPr>
          <a:xfrm>
            <a:off x="990600" y="2519065"/>
            <a:ext cx="5791200" cy="2820829"/>
            <a:chOff x="3077193" y="3787230"/>
            <a:chExt cx="5791200" cy="28208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90A01B-93A6-4BC4-85CA-03F55F4AC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93" y="3897205"/>
              <a:ext cx="5791200" cy="271085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B99B67-21B9-A730-D8BF-70236AEBD72D}"/>
                </a:ext>
              </a:extLst>
            </p:cNvPr>
            <p:cNvSpPr/>
            <p:nvPr/>
          </p:nvSpPr>
          <p:spPr>
            <a:xfrm>
              <a:off x="3077193" y="3882861"/>
              <a:ext cx="3247407" cy="80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F964C8-91FB-BDCA-D120-3D89A2B59E29}"/>
                </a:ext>
              </a:extLst>
            </p:cNvPr>
            <p:cNvSpPr/>
            <p:nvPr/>
          </p:nvSpPr>
          <p:spPr>
            <a:xfrm>
              <a:off x="5302229" y="3787230"/>
              <a:ext cx="3247407" cy="175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0310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F2B4-CD6E-6746-B56B-0C265ADA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Status of CPT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764710-A1DA-BB41-89A6-FFEEA3E7CDF7}"/>
              </a:ext>
            </a:extLst>
          </p:cNvPr>
          <p:cNvSpPr txBox="1"/>
          <p:nvPr/>
        </p:nvSpPr>
        <p:spPr>
          <a:xfrm>
            <a:off x="1189462" y="1078468"/>
            <a:ext cx="742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CPT is undergoing its 3</a:t>
            </a:r>
            <a:r>
              <a:rPr lang="en-US" baseline="30000" dirty="0"/>
              <a:t>rd</a:t>
            </a:r>
            <a:r>
              <a:rPr lang="en-US" dirty="0"/>
              <a:t> move.</a:t>
            </a:r>
          </a:p>
          <a:p>
            <a:r>
              <a:rPr lang="en-US" dirty="0"/>
              <a:t>To make room for </a:t>
            </a:r>
            <a:r>
              <a:rPr lang="en-US" dirty="0" err="1"/>
              <a:t>nuCARIBU</a:t>
            </a:r>
            <a:r>
              <a:rPr lang="en-US" dirty="0"/>
              <a:t> upgrade (J. Clark talk) and use at N=126 Factory.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B00DA-9D91-483E-E919-84C0B5F14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391" y="1946265"/>
            <a:ext cx="2798219" cy="2098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8AD4-7CFC-21EC-F849-220F3E6BB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86756" y="3005430"/>
            <a:ext cx="4308464" cy="21901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B8DFF0-C7F6-F007-2348-22DA0D4A4C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0238" y="1829427"/>
            <a:ext cx="2516509" cy="2750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52AC05-943D-7F03-A5BD-CB39AE11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83050" y="4136473"/>
            <a:ext cx="2220818" cy="2190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F64CE8-AA8C-8395-AB5E-1C839939F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48" y="45720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1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Conclusion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01615" y="1219200"/>
            <a:ext cx="7713785" cy="4343400"/>
          </a:xfrm>
        </p:spPr>
        <p:txBody>
          <a:bodyPr>
            <a:normAutofit/>
          </a:bodyPr>
          <a:lstStyle/>
          <a:p>
            <a:r>
              <a:rPr lang="en-US" sz="1800" dirty="0"/>
              <a:t>The ANL N = 126 Factory aim to produce nuclei of importance for the r-process that are difficult of access: N = 126 shell, after fission peaks, and actinides.</a:t>
            </a:r>
          </a:p>
          <a:p>
            <a:r>
              <a:rPr lang="en-US" sz="1800" dirty="0"/>
              <a:t>Features a stubby catcher to thermalize large-angle MNT products. </a:t>
            </a:r>
            <a:r>
              <a:rPr lang="en-US" sz="1800" dirty="0">
                <a:solidFill>
                  <a:srgbClr val="FF0000"/>
                </a:solidFill>
              </a:rPr>
              <a:t>Electrodes all assembled. Cask in place in N126 room.</a:t>
            </a:r>
          </a:p>
          <a:p>
            <a:r>
              <a:rPr lang="en-US" sz="1800" dirty="0"/>
              <a:t>Followed by 90 degrees-curved RFQ ion guide and acceleration section. </a:t>
            </a:r>
            <a:r>
              <a:rPr lang="en-US" sz="1800" dirty="0">
                <a:solidFill>
                  <a:srgbClr val="FF0000"/>
                </a:solidFill>
              </a:rPr>
              <a:t>Electrodes all assembled. </a:t>
            </a:r>
            <a:endParaRPr lang="en-US" sz="1800" dirty="0"/>
          </a:p>
          <a:p>
            <a:r>
              <a:rPr lang="en-US" sz="1800" dirty="0"/>
              <a:t>RFQ cooler-buncher based on design from FRIB EBIT cooler-buncher. </a:t>
            </a:r>
            <a:r>
              <a:rPr lang="en-US" sz="1800" dirty="0">
                <a:solidFill>
                  <a:srgbClr val="FF0000"/>
                </a:solidFill>
              </a:rPr>
              <a:t>Installed in the N=126 Factory beam line.</a:t>
            </a:r>
          </a:p>
          <a:p>
            <a:r>
              <a:rPr lang="en-US" sz="1800" dirty="0"/>
              <a:t>The MR-</a:t>
            </a:r>
            <a:r>
              <a:rPr lang="en-US" sz="1800" dirty="0" err="1"/>
              <a:t>ToF</a:t>
            </a:r>
            <a:r>
              <a:rPr lang="en-US" sz="1800" dirty="0"/>
              <a:t> has been commissioned off-line at Notre Dame and mass resolving powers reaching 70,000 has been observed. </a:t>
            </a:r>
            <a:r>
              <a:rPr lang="en-US" sz="1800" dirty="0">
                <a:solidFill>
                  <a:srgbClr val="FF0000"/>
                </a:solidFill>
              </a:rPr>
              <a:t>Installed in the after </a:t>
            </a:r>
            <a:r>
              <a:rPr lang="en-US" sz="1800" dirty="0" err="1">
                <a:solidFill>
                  <a:srgbClr val="FF0000"/>
                </a:solidFill>
              </a:rPr>
              <a:t>BearTrap</a:t>
            </a:r>
            <a:r>
              <a:rPr lang="en-US" sz="1800" dirty="0">
                <a:solidFill>
                  <a:srgbClr val="FF0000"/>
                </a:solidFill>
              </a:rPr>
              <a:t> cooler-buncher for on-line commissioning.</a:t>
            </a:r>
            <a:endParaRPr lang="en-US" sz="1800" dirty="0"/>
          </a:p>
          <a:p>
            <a:r>
              <a:rPr lang="en-US" sz="1800" dirty="0"/>
              <a:t>CPT is out of CARIBU room and will be installed in N126 room Fall 2023.</a:t>
            </a:r>
          </a:p>
          <a:p>
            <a:r>
              <a:rPr lang="en-US" sz="1800" dirty="0"/>
              <a:t>First beams expected late 2023.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169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20E16C-DA8A-716A-0049-2B70B42B09EE}"/>
              </a:ext>
            </a:extLst>
          </p:cNvPr>
          <p:cNvGrpSpPr/>
          <p:nvPr/>
        </p:nvGrpSpPr>
        <p:grpSpPr>
          <a:xfrm>
            <a:off x="1295400" y="4917085"/>
            <a:ext cx="3939473" cy="874115"/>
            <a:chOff x="2473174" y="2659659"/>
            <a:chExt cx="3939473" cy="874115"/>
          </a:xfrm>
        </p:grpSpPr>
        <p:pic>
          <p:nvPicPr>
            <p:cNvPr id="4" name="Picture 2" descr="University of Manitoba Logo">
              <a:extLst>
                <a:ext uri="{FF2B5EF4-FFF2-40B4-BE49-F238E27FC236}">
                  <a16:creationId xmlns:a16="http://schemas.microsoft.com/office/drawing/2014/main" id="{281CBEE3-5CA0-0532-EFD3-9328B0F6F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3174" y="2659659"/>
              <a:ext cx="1805400" cy="874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ED1DD3-56BC-8AA5-AA30-EE1AEE9BF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62" y="2659660"/>
              <a:ext cx="152628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K.S. Sharma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378FF9-6675-B3E6-E83E-764825B9EF1C}"/>
              </a:ext>
            </a:extLst>
          </p:cNvPr>
          <p:cNvGrpSpPr/>
          <p:nvPr/>
        </p:nvGrpSpPr>
        <p:grpSpPr>
          <a:xfrm>
            <a:off x="1219200" y="1219200"/>
            <a:ext cx="4146496" cy="1815882"/>
            <a:chOff x="2349039" y="918469"/>
            <a:chExt cx="4146496" cy="1815882"/>
          </a:xfrm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0784F6C8-6014-13B4-A821-C084EA113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039" y="918628"/>
              <a:ext cx="2053671" cy="76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Image result for university of chicago  logo">
              <a:extLst>
                <a:ext uri="{FF2B5EF4-FFF2-40B4-BE49-F238E27FC236}">
                  <a16:creationId xmlns:a16="http://schemas.microsoft.com/office/drawing/2014/main" id="{398B6A85-B901-A510-85D2-7C2876C79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131" y="1777732"/>
              <a:ext cx="2039486" cy="43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42ADF7-070F-D5C6-596D-17267174A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362" y="918469"/>
              <a:ext cx="1609173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92D05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D.P. Burdette,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J.A. Clark,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R. </a:t>
              </a:r>
              <a:r>
                <a:rPr lang="en-GB" altLang="en-US" sz="1600" b="1" dirty="0" err="1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Knaack</a:t>
              </a:r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,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G. Savard, </a:t>
              </a:r>
            </a:p>
            <a:p>
              <a:pPr eaLnBrk="1" hangingPunct="1"/>
              <a:r>
                <a:rPr lang="en-US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L. Varriano, 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B.J. </a:t>
              </a:r>
              <a:r>
                <a:rPr lang="en-GB" altLang="en-US" sz="1600" b="1" dirty="0" err="1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Zabransky</a:t>
              </a:r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, 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92D05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A.A. Valverde</a:t>
              </a:r>
              <a:endParaRPr lang="en-CA" altLang="en-US" sz="1600" b="1" dirty="0">
                <a:solidFill>
                  <a:srgbClr val="92D05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857EAB-3EF5-EEB0-8C6D-6C3CB53F2DF6}"/>
              </a:ext>
            </a:extLst>
          </p:cNvPr>
          <p:cNvGrpSpPr/>
          <p:nvPr/>
        </p:nvGrpSpPr>
        <p:grpSpPr>
          <a:xfrm>
            <a:off x="1506723" y="3125461"/>
            <a:ext cx="3858973" cy="1569660"/>
            <a:chOff x="890037" y="3907192"/>
            <a:chExt cx="3858973" cy="1569660"/>
          </a:xfrm>
        </p:grpSpPr>
        <p:pic>
          <p:nvPicPr>
            <p:cNvPr id="12" name="Picture 3" descr="C:\Users\Adrian\Desktop\ND_Beamer_Template-master\ND_Logos\academic_mark\ND_mark_blue_L.png">
              <a:extLst>
                <a:ext uri="{FF2B5EF4-FFF2-40B4-BE49-F238E27FC236}">
                  <a16:creationId xmlns:a16="http://schemas.microsoft.com/office/drawing/2014/main" id="{8737A37F-343D-8CD2-FEF5-49DA48CA8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037" y="4295626"/>
              <a:ext cx="1946108" cy="45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BFE4FA-6986-A7CB-3A2E-28179F72E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746" y="3907192"/>
              <a:ext cx="1625264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9144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3716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8288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286000" indent="-4572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hangingPunct="1"/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M. </a:t>
              </a:r>
              <a:r>
                <a:rPr lang="en-GB" altLang="en-US" sz="1600" b="1" dirty="0" err="1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Brodeur</a:t>
              </a:r>
              <a:r>
                <a:rPr lang="en-GB" altLang="en-US" sz="1600" b="1" dirty="0">
                  <a:solidFill>
                    <a:srgbClr val="0070C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A. </a:t>
              </a:r>
              <a:r>
                <a:rPr lang="en-GB" altLang="en-US" sz="1600" b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Houff</a:t>
              </a:r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B. Liu,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S. Porter,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F. Rivero,</a:t>
              </a:r>
            </a:p>
            <a:p>
              <a:pPr marL="0" indent="0" eaLnBrk="1" hangingPunct="1"/>
              <a:r>
                <a:rPr lang="en-GB" altLang="en-US" sz="1600" b="1" dirty="0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R. </a:t>
              </a:r>
              <a:r>
                <a:rPr lang="en-GB" altLang="en-US" sz="1600" b="1" dirty="0" err="1">
                  <a:solidFill>
                    <a:srgbClr val="FF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Zite</a:t>
              </a:r>
              <a:endParaRPr lang="en-GB" altLang="en-US" sz="16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23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C33443-63D4-F44C-9F91-C941AA773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782" y="2722016"/>
            <a:ext cx="5935825" cy="3316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1EE0A-D452-1D4E-945D-320D9795E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Cross-sections…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CCD08C-C03F-F940-BB4C-E5ED486DCF85}"/>
              </a:ext>
            </a:extLst>
          </p:cNvPr>
          <p:cNvGrpSpPr/>
          <p:nvPr/>
        </p:nvGrpSpPr>
        <p:grpSpPr>
          <a:xfrm>
            <a:off x="1143000" y="1066800"/>
            <a:ext cx="3559294" cy="3136900"/>
            <a:chOff x="1143000" y="1066800"/>
            <a:chExt cx="3559294" cy="31369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77E87B-37A5-3247-B649-C58CA267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1066800"/>
              <a:ext cx="3559294" cy="31369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4D1B94-628F-524A-A311-91A751535A63}"/>
                </a:ext>
              </a:extLst>
            </p:cNvPr>
            <p:cNvSpPr/>
            <p:nvPr/>
          </p:nvSpPr>
          <p:spPr>
            <a:xfrm>
              <a:off x="1803808" y="1720927"/>
              <a:ext cx="1349974" cy="1367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F0D2E6-C953-7E44-904E-3B059D1647DC}"/>
                </a:ext>
              </a:extLst>
            </p:cNvPr>
            <p:cNvSpPr/>
            <p:nvPr/>
          </p:nvSpPr>
          <p:spPr>
            <a:xfrm>
              <a:off x="2362200" y="1828800"/>
              <a:ext cx="1349974" cy="376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7746C5-FEBD-B945-A260-0A89AD336FDC}"/>
                </a:ext>
              </a:extLst>
            </p:cNvPr>
            <p:cNvSpPr/>
            <p:nvPr/>
          </p:nvSpPr>
          <p:spPr>
            <a:xfrm>
              <a:off x="3814590" y="1999501"/>
              <a:ext cx="605010" cy="667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77E87DA-39D7-C544-92D8-A65D57BBAEDC}"/>
              </a:ext>
            </a:extLst>
          </p:cNvPr>
          <p:cNvSpPr/>
          <p:nvPr/>
        </p:nvSpPr>
        <p:spPr>
          <a:xfrm>
            <a:off x="5703849" y="3581400"/>
            <a:ext cx="440474" cy="2124306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46E33-382A-D048-B51F-F3A34C9D0C1B}"/>
              </a:ext>
            </a:extLst>
          </p:cNvPr>
          <p:cNvSpPr txBox="1"/>
          <p:nvPr/>
        </p:nvSpPr>
        <p:spPr>
          <a:xfrm>
            <a:off x="2943021" y="1219200"/>
            <a:ext cx="1286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Franklin Gothic Book"/>
                <a:cs typeface="Franklin Gothic Book"/>
              </a:rPr>
              <a:t>Fragmentation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DEF8E2-3536-9149-B4CF-902E8C6F84B3}"/>
              </a:ext>
            </a:extLst>
          </p:cNvPr>
          <p:cNvSpPr/>
          <p:nvPr/>
        </p:nvSpPr>
        <p:spPr>
          <a:xfrm>
            <a:off x="3145586" y="4837493"/>
            <a:ext cx="440474" cy="443328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F73176-FCEC-BF41-8680-075191AD996F}"/>
              </a:ext>
            </a:extLst>
          </p:cNvPr>
          <p:cNvGrpSpPr/>
          <p:nvPr/>
        </p:nvGrpSpPr>
        <p:grpSpPr>
          <a:xfrm>
            <a:off x="1143000" y="1068659"/>
            <a:ext cx="4358309" cy="4960212"/>
            <a:chOff x="1143000" y="1068659"/>
            <a:chExt cx="4358309" cy="49602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058E37-4D4A-7843-9E0F-8EFF31507EB8}"/>
                </a:ext>
              </a:extLst>
            </p:cNvPr>
            <p:cNvGrpSpPr/>
            <p:nvPr/>
          </p:nvGrpSpPr>
          <p:grpSpPr>
            <a:xfrm>
              <a:off x="1219200" y="1068659"/>
              <a:ext cx="3559294" cy="3136900"/>
              <a:chOff x="5174533" y="1079810"/>
              <a:chExt cx="3559294" cy="31369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8FF0578-86C6-0E4E-9A5D-555AC61F6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4533" y="1079810"/>
                <a:ext cx="3559294" cy="31369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112532-E007-6A4B-847C-81B066B4088C}"/>
                  </a:ext>
                </a:extLst>
              </p:cNvPr>
              <p:cNvSpPr txBox="1"/>
              <p:nvPr/>
            </p:nvSpPr>
            <p:spPr>
              <a:xfrm>
                <a:off x="5741231" y="3016403"/>
                <a:ext cx="12811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ranklin Gothic Book"/>
                    <a:cs typeface="Franklin Gothic Book"/>
                  </a:rPr>
                  <a:t>MNT reactions</a:t>
                </a:r>
              </a:p>
              <a:p>
                <a:r>
                  <a:rPr lang="en-US" sz="1400" dirty="0">
                    <a:latin typeface="Franklin Gothic Book"/>
                    <a:cs typeface="Franklin Gothic Book"/>
                  </a:rPr>
                  <a:t>(calculation)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247D56-A3EF-4F41-AACC-B2E1EBCF34D5}"/>
                  </a:ext>
                </a:extLst>
              </p:cNvPr>
              <p:cNvSpPr txBox="1"/>
              <p:nvPr/>
            </p:nvSpPr>
            <p:spPr>
              <a:xfrm>
                <a:off x="5755476" y="1537388"/>
                <a:ext cx="1349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3366FF"/>
                    </a:solidFill>
                    <a:latin typeface="Franklin Gothic Book"/>
                    <a:cs typeface="Franklin Gothic Book"/>
                  </a:rPr>
                  <a:t>MNT reactions</a:t>
                </a:r>
              </a:p>
              <a:p>
                <a:r>
                  <a:rPr lang="en-US" sz="1400" dirty="0">
                    <a:solidFill>
                      <a:srgbClr val="3366FF"/>
                    </a:solidFill>
                    <a:latin typeface="Franklin Gothic Book"/>
                    <a:cs typeface="Franklin Gothic Book"/>
                  </a:rPr>
                  <a:t>(measurement)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AF4368-9E05-9D4C-B733-71C269629C75}"/>
                  </a:ext>
                </a:extLst>
              </p:cNvPr>
              <p:cNvSpPr txBox="1"/>
              <p:nvPr/>
            </p:nvSpPr>
            <p:spPr>
              <a:xfrm>
                <a:off x="6941664" y="1227272"/>
                <a:ext cx="12860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Franklin Gothic Book"/>
                    <a:cs typeface="Franklin Gothic Book"/>
                  </a:rPr>
                  <a:t>Fragmentation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80EBD5-0481-2248-A4CB-8697767EAD9A}"/>
                </a:ext>
              </a:extLst>
            </p:cNvPr>
            <p:cNvSpPr txBox="1"/>
            <p:nvPr/>
          </p:nvSpPr>
          <p:spPr>
            <a:xfrm>
              <a:off x="1143000" y="5382540"/>
              <a:ext cx="435830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136</a:t>
              </a:r>
              <a:r>
                <a:rPr lang="en-US" dirty="0"/>
                <a:t>Xe + </a:t>
              </a:r>
              <a:r>
                <a:rPr lang="en-US" baseline="30000" dirty="0"/>
                <a:t>198</a:t>
              </a:r>
              <a:r>
                <a:rPr lang="en-US" dirty="0"/>
                <a:t>Pt at 10 MeV/u</a:t>
              </a:r>
            </a:p>
            <a:p>
              <a:r>
                <a:rPr lang="en-US" dirty="0"/>
                <a:t>(best multi-nucleon transfer (MNT) reaction)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EA461CA-9D34-E84E-96D0-BF98A56A96B6}"/>
              </a:ext>
            </a:extLst>
          </p:cNvPr>
          <p:cNvSpPr txBox="1"/>
          <p:nvPr/>
        </p:nvSpPr>
        <p:spPr>
          <a:xfrm>
            <a:off x="1295400" y="4203370"/>
            <a:ext cx="34830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Franklin Gothic Book"/>
                <a:cs typeface="Franklin Gothic Book"/>
              </a:rPr>
              <a:t>Hirayama </a:t>
            </a:r>
            <a:r>
              <a:rPr lang="en-US" sz="1400" i="1" dirty="0">
                <a:solidFill>
                  <a:srgbClr val="0432FF"/>
                </a:solidFill>
                <a:latin typeface="Franklin Gothic Book"/>
                <a:cs typeface="Franklin Gothic Book"/>
              </a:rPr>
              <a:t>et al</a:t>
            </a:r>
            <a:r>
              <a:rPr lang="en-US" sz="1400" dirty="0">
                <a:solidFill>
                  <a:srgbClr val="0432FF"/>
                </a:solidFill>
                <a:latin typeface="Franklin Gothic Book"/>
                <a:cs typeface="Franklin Gothic Book"/>
              </a:rPr>
              <a:t>., EPJ Web Conferences </a:t>
            </a:r>
            <a:r>
              <a:rPr lang="en-US" sz="1400" b="1" dirty="0">
                <a:solidFill>
                  <a:srgbClr val="0432FF"/>
                </a:solidFill>
                <a:latin typeface="Franklin Gothic Book"/>
                <a:cs typeface="Franklin Gothic Book"/>
              </a:rPr>
              <a:t>109,</a:t>
            </a:r>
            <a:r>
              <a:rPr lang="en-US" sz="1400" dirty="0">
                <a:solidFill>
                  <a:srgbClr val="0432FF"/>
                </a:solidFill>
                <a:latin typeface="Franklin Gothic Book"/>
                <a:cs typeface="Franklin Gothic Book"/>
              </a:rPr>
              <a:t> 08001 (2016)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A0A663-A073-D44A-B9DD-4BC8D1D36BA6}"/>
              </a:ext>
            </a:extLst>
          </p:cNvPr>
          <p:cNvSpPr txBox="1"/>
          <p:nvPr/>
        </p:nvSpPr>
        <p:spPr>
          <a:xfrm>
            <a:off x="4834504" y="1129759"/>
            <a:ext cx="331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 + </a:t>
            </a:r>
            <a:r>
              <a:rPr lang="en-US" baseline="30000" dirty="0"/>
              <a:t>9</a:t>
            </a:r>
            <a:r>
              <a:rPr lang="en-US" dirty="0"/>
              <a:t>Be at 1 GeV/u</a:t>
            </a:r>
          </a:p>
          <a:p>
            <a:r>
              <a:rPr lang="en-US" dirty="0"/>
              <a:t>(fragmentation reaction with best cross-sections for N = 126)</a:t>
            </a:r>
          </a:p>
        </p:txBody>
      </p:sp>
    </p:spTree>
    <p:extLst>
      <p:ext uri="{BB962C8B-B14F-4D97-AF65-F5344CB8AC3E}">
        <p14:creationId xmlns:p14="http://schemas.microsoft.com/office/powerpoint/2010/main" val="132718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B77D-9980-2046-B373-859AEC4E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Production of N = 126 nuclei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7FC2A-B569-6140-9939-E8A92860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36680"/>
            <a:ext cx="6299200" cy="472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094995-F06D-9D4B-8D8C-C7FDC0C12E7F}"/>
              </a:ext>
            </a:extLst>
          </p:cNvPr>
          <p:cNvSpPr/>
          <p:nvPr/>
        </p:nvSpPr>
        <p:spPr>
          <a:xfrm>
            <a:off x="6009640" y="5572780"/>
            <a:ext cx="3043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Calculations by </a:t>
            </a:r>
            <a:r>
              <a:rPr lang="en-US" sz="1400" dirty="0">
                <a:solidFill>
                  <a:srgbClr val="FF0000"/>
                </a:solidFill>
              </a:rPr>
              <a:t>James Kelly</a:t>
            </a:r>
            <a:r>
              <a:rPr lang="en-US" sz="1400" dirty="0">
                <a:solidFill>
                  <a:srgbClr val="0000FF"/>
                </a:solidFill>
              </a:rPr>
              <a:t> done using: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http://</a:t>
            </a:r>
            <a:r>
              <a:rPr lang="en-US" sz="1400" dirty="0" err="1">
                <a:solidFill>
                  <a:srgbClr val="0000FF"/>
                </a:solidFill>
              </a:rPr>
              <a:t>nrv.jinr.ru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nrv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webnrv</a:t>
            </a:r>
            <a:r>
              <a:rPr lang="en-US" sz="1400" dirty="0">
                <a:solidFill>
                  <a:srgbClr val="0000FF"/>
                </a:solidFill>
              </a:rPr>
              <a:t>/grazing/</a:t>
            </a:r>
          </a:p>
        </p:txBody>
      </p:sp>
    </p:spTree>
    <p:extLst>
      <p:ext uri="{BB962C8B-B14F-4D97-AF65-F5344CB8AC3E}">
        <p14:creationId xmlns:p14="http://schemas.microsoft.com/office/powerpoint/2010/main" val="156971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6FC6F-0056-0947-8755-CB12F4907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839" y="1139598"/>
            <a:ext cx="7495961" cy="4804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51593-B44B-CC40-A38B-B587D6D8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Near the heavy fission peak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72B764-A878-724F-8732-7CBC432D661C}"/>
              </a:ext>
            </a:extLst>
          </p:cNvPr>
          <p:cNvSpPr txBox="1"/>
          <p:nvPr/>
        </p:nvSpPr>
        <p:spPr>
          <a:xfrm>
            <a:off x="8655700" y="2591547"/>
            <a:ext cx="3994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Er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6F21E6-7BB6-4A49-B22F-0148D25DC28A}"/>
              </a:ext>
            </a:extLst>
          </p:cNvPr>
          <p:cNvSpPr txBox="1"/>
          <p:nvPr/>
        </p:nvSpPr>
        <p:spPr>
          <a:xfrm>
            <a:off x="8638509" y="3148341"/>
            <a:ext cx="4571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Dy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7BF05-F89C-9A4E-8A4C-D470FD0D46D5}"/>
              </a:ext>
            </a:extLst>
          </p:cNvPr>
          <p:cNvSpPr txBox="1"/>
          <p:nvPr/>
        </p:nvSpPr>
        <p:spPr>
          <a:xfrm>
            <a:off x="8626486" y="3692435"/>
            <a:ext cx="4812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Gd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03575-8FD8-D549-9527-21C19FA2F418}"/>
              </a:ext>
            </a:extLst>
          </p:cNvPr>
          <p:cNvSpPr txBox="1"/>
          <p:nvPr/>
        </p:nvSpPr>
        <p:spPr>
          <a:xfrm>
            <a:off x="8651209" y="2048592"/>
            <a:ext cx="4443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Yb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4CD39-5C75-1146-9731-4A73EDC5C618}"/>
              </a:ext>
            </a:extLst>
          </p:cNvPr>
          <p:cNvSpPr txBox="1"/>
          <p:nvPr/>
        </p:nvSpPr>
        <p:spPr>
          <a:xfrm>
            <a:off x="8635527" y="4260790"/>
            <a:ext cx="5084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9EDA31-E1E2-8A47-A315-BA2FB75C700C}"/>
              </a:ext>
            </a:extLst>
          </p:cNvPr>
          <p:cNvSpPr txBox="1"/>
          <p:nvPr/>
        </p:nvSpPr>
        <p:spPr>
          <a:xfrm>
            <a:off x="8635054" y="4787900"/>
            <a:ext cx="48442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8DF515-B78A-B44B-AF25-5CD723B8C360}"/>
              </a:ext>
            </a:extLst>
          </p:cNvPr>
          <p:cNvSpPr txBox="1"/>
          <p:nvPr/>
        </p:nvSpPr>
        <p:spPr>
          <a:xfrm>
            <a:off x="7184115" y="1026714"/>
            <a:ext cx="16696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136</a:t>
            </a:r>
            <a:r>
              <a:rPr lang="en-US" sz="2400" dirty="0"/>
              <a:t>Xe +</a:t>
            </a:r>
            <a:r>
              <a:rPr lang="en-US" sz="2400" baseline="30000" dirty="0"/>
              <a:t>164</a:t>
            </a:r>
            <a:r>
              <a:rPr lang="en-US" sz="2400" dirty="0"/>
              <a:t>Dy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5030C0-DE80-DA42-B396-093BD9B1E0AD}"/>
              </a:ext>
            </a:extLst>
          </p:cNvPr>
          <p:cNvGrpSpPr/>
          <p:nvPr/>
        </p:nvGrpSpPr>
        <p:grpSpPr>
          <a:xfrm>
            <a:off x="1701800" y="1268968"/>
            <a:ext cx="4546600" cy="3813018"/>
            <a:chOff x="1778000" y="1268968"/>
            <a:chExt cx="4546600" cy="38130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CCE059-8908-DF45-A9CE-70DC5B9E4FCF}"/>
                </a:ext>
              </a:extLst>
            </p:cNvPr>
            <p:cNvGrpSpPr/>
            <p:nvPr/>
          </p:nvGrpSpPr>
          <p:grpSpPr>
            <a:xfrm>
              <a:off x="1778000" y="1268968"/>
              <a:ext cx="2554129" cy="369332"/>
              <a:chOff x="1778000" y="1268968"/>
              <a:chExt cx="2554129" cy="369332"/>
            </a:xfrm>
          </p:grpSpPr>
          <p:sp>
            <p:nvSpPr>
              <p:cNvPr id="9" name="5-Point Star 8">
                <a:extLst>
                  <a:ext uri="{FF2B5EF4-FFF2-40B4-BE49-F238E27FC236}">
                    <a16:creationId xmlns:a16="http://schemas.microsoft.com/office/drawing/2014/main" id="{E4587812-07B5-5442-90DA-D9C84DAD87ED}"/>
                  </a:ext>
                </a:extLst>
              </p:cNvPr>
              <p:cNvSpPr/>
              <p:nvPr/>
            </p:nvSpPr>
            <p:spPr>
              <a:xfrm>
                <a:off x="1778000" y="1349890"/>
                <a:ext cx="228600" cy="223461"/>
              </a:xfrm>
              <a:prstGeom prst="star5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A623BD-D8C8-3344-ADDC-17C1CA32B9AE}"/>
                  </a:ext>
                </a:extLst>
              </p:cNvPr>
              <p:cNvSpPr txBox="1"/>
              <p:nvPr/>
            </p:nvSpPr>
            <p:spPr>
              <a:xfrm>
                <a:off x="2062149" y="1268968"/>
                <a:ext cx="22699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Done at JYFLTRAP/CPT</a:t>
                </a:r>
              </a:p>
            </p:txBody>
          </p:sp>
        </p:grpSp>
        <p:sp>
          <p:nvSpPr>
            <p:cNvPr id="24" name="5-Point Star 23">
              <a:extLst>
                <a:ext uri="{FF2B5EF4-FFF2-40B4-BE49-F238E27FC236}">
                  <a16:creationId xmlns:a16="http://schemas.microsoft.com/office/drawing/2014/main" id="{0A74A664-63C7-F14F-9BEB-C7E297B84B44}"/>
                </a:ext>
              </a:extLst>
            </p:cNvPr>
            <p:cNvSpPr/>
            <p:nvPr/>
          </p:nvSpPr>
          <p:spPr>
            <a:xfrm>
              <a:off x="5334000" y="3760064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27C39210-2681-A942-A25E-0BD369758964}"/>
                </a:ext>
              </a:extLst>
            </p:cNvPr>
            <p:cNvSpPr/>
            <p:nvPr/>
          </p:nvSpPr>
          <p:spPr>
            <a:xfrm>
              <a:off x="5575300" y="37643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>
              <a:extLst>
                <a:ext uri="{FF2B5EF4-FFF2-40B4-BE49-F238E27FC236}">
                  <a16:creationId xmlns:a16="http://schemas.microsoft.com/office/drawing/2014/main" id="{318ED57E-2A62-4D41-8CDC-E78530E033B6}"/>
                </a:ext>
              </a:extLst>
            </p:cNvPr>
            <p:cNvSpPr/>
            <p:nvPr/>
          </p:nvSpPr>
          <p:spPr>
            <a:xfrm>
              <a:off x="5829300" y="37643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444DF37A-78D2-6443-8E58-B826B157EE64}"/>
                </a:ext>
              </a:extLst>
            </p:cNvPr>
            <p:cNvSpPr/>
            <p:nvPr/>
          </p:nvSpPr>
          <p:spPr>
            <a:xfrm>
              <a:off x="6096000" y="3759200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>
              <a:extLst>
                <a:ext uri="{FF2B5EF4-FFF2-40B4-BE49-F238E27FC236}">
                  <a16:creationId xmlns:a16="http://schemas.microsoft.com/office/drawing/2014/main" id="{4D968F96-C68F-EE46-9E79-AB6DB238CD83}"/>
                </a:ext>
              </a:extLst>
            </p:cNvPr>
            <p:cNvSpPr/>
            <p:nvPr/>
          </p:nvSpPr>
          <p:spPr>
            <a:xfrm>
              <a:off x="5588000" y="40310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>
              <a:extLst>
                <a:ext uri="{FF2B5EF4-FFF2-40B4-BE49-F238E27FC236}">
                  <a16:creationId xmlns:a16="http://schemas.microsoft.com/office/drawing/2014/main" id="{BE681D53-7BF6-1241-9F56-A688E62B50BC}"/>
                </a:ext>
              </a:extLst>
            </p:cNvPr>
            <p:cNvSpPr/>
            <p:nvPr/>
          </p:nvSpPr>
          <p:spPr>
            <a:xfrm>
              <a:off x="5829300" y="40310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E6C1D51C-4BE2-504D-A075-5BD8F8E97A7F}"/>
                </a:ext>
              </a:extLst>
            </p:cNvPr>
            <p:cNvSpPr/>
            <p:nvPr/>
          </p:nvSpPr>
          <p:spPr>
            <a:xfrm>
              <a:off x="5842000" y="3492500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>
              <a:extLst>
                <a:ext uri="{FF2B5EF4-FFF2-40B4-BE49-F238E27FC236}">
                  <a16:creationId xmlns:a16="http://schemas.microsoft.com/office/drawing/2014/main" id="{B6B57A39-316E-D042-BBAA-B2BAE1123445}"/>
                </a:ext>
              </a:extLst>
            </p:cNvPr>
            <p:cNvSpPr/>
            <p:nvPr/>
          </p:nvSpPr>
          <p:spPr>
            <a:xfrm>
              <a:off x="6096000" y="3492500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>
              <a:extLst>
                <a:ext uri="{FF2B5EF4-FFF2-40B4-BE49-F238E27FC236}">
                  <a16:creationId xmlns:a16="http://schemas.microsoft.com/office/drawing/2014/main" id="{3F872F36-C1AD-6248-BA14-35E59D49E2DC}"/>
                </a:ext>
              </a:extLst>
            </p:cNvPr>
            <p:cNvSpPr/>
            <p:nvPr/>
          </p:nvSpPr>
          <p:spPr>
            <a:xfrm>
              <a:off x="5334000" y="4306164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>
              <a:extLst>
                <a:ext uri="{FF2B5EF4-FFF2-40B4-BE49-F238E27FC236}">
                  <a16:creationId xmlns:a16="http://schemas.microsoft.com/office/drawing/2014/main" id="{3C325FC0-2DF4-DD45-9373-3CAB97AF91F0}"/>
                </a:ext>
              </a:extLst>
            </p:cNvPr>
            <p:cNvSpPr/>
            <p:nvPr/>
          </p:nvSpPr>
          <p:spPr>
            <a:xfrm>
              <a:off x="5575300" y="43104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>
              <a:extLst>
                <a:ext uri="{FF2B5EF4-FFF2-40B4-BE49-F238E27FC236}">
                  <a16:creationId xmlns:a16="http://schemas.microsoft.com/office/drawing/2014/main" id="{B701B40E-F905-5148-9EE4-667648B29A53}"/>
                </a:ext>
              </a:extLst>
            </p:cNvPr>
            <p:cNvSpPr/>
            <p:nvPr/>
          </p:nvSpPr>
          <p:spPr>
            <a:xfrm>
              <a:off x="5829300" y="43104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>
              <a:extLst>
                <a:ext uri="{FF2B5EF4-FFF2-40B4-BE49-F238E27FC236}">
                  <a16:creationId xmlns:a16="http://schemas.microsoft.com/office/drawing/2014/main" id="{032A6480-8DDF-8D41-A429-299B326B8692}"/>
                </a:ext>
              </a:extLst>
            </p:cNvPr>
            <p:cNvSpPr/>
            <p:nvPr/>
          </p:nvSpPr>
          <p:spPr>
            <a:xfrm>
              <a:off x="5092700" y="45771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DD83CB6E-359B-9A4B-91AD-EA8C9C38C07B}"/>
                </a:ext>
              </a:extLst>
            </p:cNvPr>
            <p:cNvSpPr/>
            <p:nvPr/>
          </p:nvSpPr>
          <p:spPr>
            <a:xfrm>
              <a:off x="5334000" y="4577139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5-Point Star 37">
              <a:extLst>
                <a:ext uri="{FF2B5EF4-FFF2-40B4-BE49-F238E27FC236}">
                  <a16:creationId xmlns:a16="http://schemas.microsoft.com/office/drawing/2014/main" id="{DC575F91-4AA8-7D42-B1F9-81CF0363E04D}"/>
                </a:ext>
              </a:extLst>
            </p:cNvPr>
            <p:cNvSpPr/>
            <p:nvPr/>
          </p:nvSpPr>
          <p:spPr>
            <a:xfrm>
              <a:off x="4826000" y="4854250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>
              <a:extLst>
                <a:ext uri="{FF2B5EF4-FFF2-40B4-BE49-F238E27FC236}">
                  <a16:creationId xmlns:a16="http://schemas.microsoft.com/office/drawing/2014/main" id="{A78B0F50-ABA8-ED41-AD12-54473B0B8C97}"/>
                </a:ext>
              </a:extLst>
            </p:cNvPr>
            <p:cNvSpPr/>
            <p:nvPr/>
          </p:nvSpPr>
          <p:spPr>
            <a:xfrm>
              <a:off x="5067300" y="4858525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>
              <a:extLst>
                <a:ext uri="{FF2B5EF4-FFF2-40B4-BE49-F238E27FC236}">
                  <a16:creationId xmlns:a16="http://schemas.microsoft.com/office/drawing/2014/main" id="{F14BFCF5-05DD-5B43-9840-D3E64DF37361}"/>
                </a:ext>
              </a:extLst>
            </p:cNvPr>
            <p:cNvSpPr/>
            <p:nvPr/>
          </p:nvSpPr>
          <p:spPr>
            <a:xfrm>
              <a:off x="5321300" y="4858525"/>
              <a:ext cx="228600" cy="22346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DB51D7C-EA0B-1E4F-BB83-C7E10912B9BA}"/>
              </a:ext>
            </a:extLst>
          </p:cNvPr>
          <p:cNvSpPr txBox="1"/>
          <p:nvPr/>
        </p:nvSpPr>
        <p:spPr>
          <a:xfrm>
            <a:off x="7624055" y="1718195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AME16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1F496A-7F40-5E43-B636-B6C764C41E7E}"/>
              </a:ext>
            </a:extLst>
          </p:cNvPr>
          <p:cNvGrpSpPr/>
          <p:nvPr/>
        </p:nvGrpSpPr>
        <p:grpSpPr>
          <a:xfrm>
            <a:off x="1676400" y="1612799"/>
            <a:ext cx="4267200" cy="2138453"/>
            <a:chOff x="1752600" y="1612799"/>
            <a:chExt cx="4267200" cy="21384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E114A4-FA41-E844-B348-60AB2EEEEA83}"/>
                </a:ext>
              </a:extLst>
            </p:cNvPr>
            <p:cNvGrpSpPr/>
            <p:nvPr/>
          </p:nvGrpSpPr>
          <p:grpSpPr>
            <a:xfrm>
              <a:off x="1752600" y="1612799"/>
              <a:ext cx="4267200" cy="1831323"/>
              <a:chOff x="0" y="2387600"/>
              <a:chExt cx="9144000" cy="272922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2074E49-75B4-F944-B1F5-B764E7A1F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798" y="2387600"/>
                <a:ext cx="8910204" cy="214485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B86F8C1-6063-0C49-8FF6-BEBC1A895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495800"/>
                <a:ext cx="9144000" cy="62102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C01D07B-EE6F-B240-BBD1-8BABB9B03252}"/>
                </a:ext>
              </a:extLst>
            </p:cNvPr>
            <p:cNvSpPr txBox="1"/>
            <p:nvPr/>
          </p:nvSpPr>
          <p:spPr>
            <a:xfrm>
              <a:off x="1781999" y="3412698"/>
              <a:ext cx="34120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M. </a:t>
              </a:r>
              <a:r>
                <a:rPr lang="en-US" sz="1600" dirty="0" err="1">
                  <a:solidFill>
                    <a:srgbClr val="0432FF"/>
                  </a:solidFill>
                </a:rPr>
                <a:t>Vilen</a:t>
              </a:r>
              <a:r>
                <a:rPr lang="en-US" sz="1600" dirty="0">
                  <a:solidFill>
                    <a:srgbClr val="0432FF"/>
                  </a:solidFill>
                </a:rPr>
                <a:t> </a:t>
              </a:r>
              <a:r>
                <a:rPr lang="en-US" sz="1600" i="1" dirty="0">
                  <a:solidFill>
                    <a:srgbClr val="0432FF"/>
                  </a:solidFill>
                </a:rPr>
                <a:t>et al</a:t>
              </a:r>
              <a:r>
                <a:rPr lang="en-US" sz="1600" dirty="0">
                  <a:solidFill>
                    <a:srgbClr val="0432FF"/>
                  </a:solidFill>
                </a:rPr>
                <a:t>., PRL </a:t>
              </a:r>
              <a:r>
                <a:rPr lang="en-US" sz="1600" b="1" dirty="0">
                  <a:solidFill>
                    <a:srgbClr val="0432FF"/>
                  </a:solidFill>
                </a:rPr>
                <a:t>120</a:t>
              </a:r>
              <a:r>
                <a:rPr lang="en-US" sz="1600" dirty="0">
                  <a:solidFill>
                    <a:srgbClr val="0432FF"/>
                  </a:solidFill>
                </a:rPr>
                <a:t>, 262701 (2018)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7C55419-E776-9943-B60B-541BF80A1DDA}"/>
              </a:ext>
            </a:extLst>
          </p:cNvPr>
          <p:cNvGrpSpPr/>
          <p:nvPr/>
        </p:nvGrpSpPr>
        <p:grpSpPr>
          <a:xfrm>
            <a:off x="4233709" y="2054871"/>
            <a:ext cx="3367247" cy="1669664"/>
            <a:chOff x="4309909" y="2054871"/>
            <a:chExt cx="3367247" cy="166966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CEA1EE6-C83F-9349-978E-453AD93BC088}"/>
                </a:ext>
              </a:extLst>
            </p:cNvPr>
            <p:cNvSpPr/>
            <p:nvPr/>
          </p:nvSpPr>
          <p:spPr>
            <a:xfrm rot="1539381">
              <a:off x="4309909" y="2054871"/>
              <a:ext cx="1617978" cy="609600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807E612-74EF-704F-AB60-FEC46F4BCF94}"/>
                </a:ext>
              </a:extLst>
            </p:cNvPr>
            <p:cNvSpPr/>
            <p:nvPr/>
          </p:nvSpPr>
          <p:spPr>
            <a:xfrm rot="19094439">
              <a:off x="6075794" y="2598841"/>
              <a:ext cx="1601362" cy="1125694"/>
            </a:xfrm>
            <a:prstGeom prst="ellipse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A94ACF2-40C4-0446-83D9-E897D87A7D4C}"/>
              </a:ext>
            </a:extLst>
          </p:cNvPr>
          <p:cNvSpPr/>
          <p:nvPr/>
        </p:nvSpPr>
        <p:spPr>
          <a:xfrm>
            <a:off x="6176841" y="5599470"/>
            <a:ext cx="2967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Calculations done using: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http://</a:t>
            </a:r>
            <a:r>
              <a:rPr lang="en-US" sz="1400" dirty="0" err="1">
                <a:solidFill>
                  <a:srgbClr val="0000FF"/>
                </a:solidFill>
              </a:rPr>
              <a:t>nrv.jinr.ru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nrv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webnrv</a:t>
            </a:r>
            <a:r>
              <a:rPr lang="en-US" sz="1400" dirty="0">
                <a:solidFill>
                  <a:srgbClr val="0000FF"/>
                </a:solidFill>
              </a:rPr>
              <a:t>/grazing/</a:t>
            </a:r>
          </a:p>
        </p:txBody>
      </p:sp>
    </p:spTree>
    <p:extLst>
      <p:ext uri="{BB962C8B-B14F-4D97-AF65-F5344CB8AC3E}">
        <p14:creationId xmlns:p14="http://schemas.microsoft.com/office/powerpoint/2010/main" val="317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&#10;&#10;Description automatically generated">
            <a:extLst>
              <a:ext uri="{FF2B5EF4-FFF2-40B4-BE49-F238E27FC236}">
                <a16:creationId xmlns:a16="http://schemas.microsoft.com/office/drawing/2014/main" id="{882B0132-8818-484E-AE24-12BE4763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143001"/>
            <a:ext cx="7784166" cy="49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EEE31-A172-064D-8A39-4923F185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From Mg to </a:t>
            </a:r>
            <a:r>
              <a:rPr lang="en-US" dirty="0" err="1"/>
              <a:t>Cf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84488-8481-DA46-ACA6-A5F45CDD56D5}"/>
              </a:ext>
            </a:extLst>
          </p:cNvPr>
          <p:cNvSpPr txBox="1"/>
          <p:nvPr/>
        </p:nvSpPr>
        <p:spPr>
          <a:xfrm>
            <a:off x="1828800" y="1208047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</a:t>
            </a:r>
            <a:r>
              <a:rPr lang="en-US" dirty="0" err="1"/>
              <a:t>p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baseline="30000" dirty="0"/>
              <a:t>136</a:t>
            </a:r>
            <a:r>
              <a:rPr lang="en-US" dirty="0"/>
              <a:t>Xe at 9 MeV/u on different targets (</a:t>
            </a:r>
            <a:r>
              <a:rPr lang="en-US" baseline="30000" dirty="0"/>
              <a:t>26</a:t>
            </a:r>
            <a:r>
              <a:rPr lang="en-US" dirty="0"/>
              <a:t>Mg to </a:t>
            </a:r>
            <a:r>
              <a:rPr lang="en-US" baseline="30000" dirty="0"/>
              <a:t>252</a:t>
            </a:r>
            <a:r>
              <a:rPr lang="en-US" dirty="0"/>
              <a:t>Cf)</a:t>
            </a:r>
          </a:p>
          <a:p>
            <a:r>
              <a:rPr lang="en-US" dirty="0"/>
              <a:t>Target thickness 10 mg/cm</a:t>
            </a:r>
            <a:r>
              <a:rPr lang="en-US" baseline="30000" dirty="0"/>
              <a:t>2</a:t>
            </a:r>
            <a:r>
              <a:rPr lang="en-US" dirty="0"/>
              <a:t> or 50 </a:t>
            </a:r>
            <a:r>
              <a:rPr lang="en-US" dirty="0" err="1"/>
              <a:t>mCi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limit.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DA18F-161D-A84F-95A3-D37804BD7A54}"/>
              </a:ext>
            </a:extLst>
          </p:cNvPr>
          <p:cNvSpPr txBox="1"/>
          <p:nvPr/>
        </p:nvSpPr>
        <p:spPr>
          <a:xfrm>
            <a:off x="1836234" y="2136877"/>
            <a:ext cx="323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lines: AME20 known masses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4F5EF-6E28-674A-B570-109C45D84D3F}"/>
              </a:ext>
            </a:extLst>
          </p:cNvPr>
          <p:cNvSpPr/>
          <p:nvPr/>
        </p:nvSpPr>
        <p:spPr>
          <a:xfrm>
            <a:off x="4343400" y="5029200"/>
            <a:ext cx="2967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Calculations by </a:t>
            </a:r>
            <a:r>
              <a:rPr lang="en-US" sz="1400" dirty="0" err="1">
                <a:solidFill>
                  <a:srgbClr val="FF0000"/>
                </a:solidFill>
              </a:rPr>
              <a:t>Biying</a:t>
            </a:r>
            <a:r>
              <a:rPr lang="en-US" sz="1400" dirty="0">
                <a:solidFill>
                  <a:srgbClr val="FF0000"/>
                </a:solidFill>
              </a:rPr>
              <a:t> Liu</a:t>
            </a:r>
            <a:r>
              <a:rPr lang="en-US" sz="1400" dirty="0">
                <a:solidFill>
                  <a:srgbClr val="0000FF"/>
                </a:solidFill>
              </a:rPr>
              <a:t> done using: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http://</a:t>
            </a:r>
            <a:r>
              <a:rPr lang="en-US" sz="1400" dirty="0" err="1">
                <a:solidFill>
                  <a:srgbClr val="0000FF"/>
                </a:solidFill>
              </a:rPr>
              <a:t>nrv.jinr.ru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nrv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webnrv</a:t>
            </a:r>
            <a:r>
              <a:rPr lang="en-US" sz="1400" dirty="0">
                <a:solidFill>
                  <a:srgbClr val="0000FF"/>
                </a:solidFill>
              </a:rPr>
              <a:t>/grazing/</a:t>
            </a:r>
          </a:p>
        </p:txBody>
      </p:sp>
    </p:spTree>
    <p:extLst>
      <p:ext uri="{BB962C8B-B14F-4D97-AF65-F5344CB8AC3E}">
        <p14:creationId xmlns:p14="http://schemas.microsoft.com/office/powerpoint/2010/main" val="1165753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10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N = 126 factory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F70A0-4D74-7849-A958-7BBA8D545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100254"/>
            <a:ext cx="7261981" cy="49371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8934F0-EE44-F249-AFDC-482B67D33803}"/>
              </a:ext>
            </a:extLst>
          </p:cNvPr>
          <p:cNvSpPr/>
          <p:nvPr/>
        </p:nvSpPr>
        <p:spPr>
          <a:xfrm>
            <a:off x="1219200" y="1066800"/>
            <a:ext cx="27051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81378-0492-F546-8CB9-30327D0D486B}"/>
              </a:ext>
            </a:extLst>
          </p:cNvPr>
          <p:cNvSpPr/>
          <p:nvPr/>
        </p:nvSpPr>
        <p:spPr>
          <a:xfrm>
            <a:off x="5775402" y="1202752"/>
            <a:ext cx="2911398" cy="486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B3AF73-E32D-C646-99A0-DE90FD14F3DE}"/>
              </a:ext>
            </a:extLst>
          </p:cNvPr>
          <p:cNvSpPr/>
          <p:nvPr/>
        </p:nvSpPr>
        <p:spPr>
          <a:xfrm>
            <a:off x="6248400" y="1546303"/>
            <a:ext cx="24384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argonne national laboratory logo">
            <a:extLst>
              <a:ext uri="{FF2B5EF4-FFF2-40B4-BE49-F238E27FC236}">
                <a16:creationId xmlns:a16="http://schemas.microsoft.com/office/drawing/2014/main" id="{9581752C-1B9C-4E42-88EF-EAF89072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135055"/>
            <a:ext cx="2102005" cy="73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985E92-10B3-8426-70C0-5670A7DAC551}"/>
              </a:ext>
            </a:extLst>
          </p:cNvPr>
          <p:cNvSpPr txBox="1"/>
          <p:nvPr/>
        </p:nvSpPr>
        <p:spPr>
          <a:xfrm>
            <a:off x="3589219" y="1202752"/>
            <a:ext cx="4761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G. Savard </a:t>
            </a:r>
            <a:r>
              <a:rPr lang="en-US" i="1" dirty="0">
                <a:solidFill>
                  <a:srgbClr val="0432FF"/>
                </a:solidFill>
              </a:rPr>
              <a:t>et al</a:t>
            </a:r>
            <a:r>
              <a:rPr lang="en-US" dirty="0">
                <a:solidFill>
                  <a:srgbClr val="0432FF"/>
                </a:solidFill>
              </a:rPr>
              <a:t>., NIM B </a:t>
            </a:r>
            <a:r>
              <a:rPr lang="en-US" b="1" dirty="0">
                <a:solidFill>
                  <a:srgbClr val="0432FF"/>
                </a:solidFill>
              </a:rPr>
              <a:t>463</a:t>
            </a:r>
            <a:r>
              <a:rPr lang="en-US" dirty="0">
                <a:solidFill>
                  <a:srgbClr val="0432FF"/>
                </a:solidFill>
              </a:rPr>
              <a:t>, 330 (2020)</a:t>
            </a:r>
          </a:p>
        </p:txBody>
      </p:sp>
    </p:spTree>
    <p:extLst>
      <p:ext uri="{BB962C8B-B14F-4D97-AF65-F5344CB8AC3E}">
        <p14:creationId xmlns:p14="http://schemas.microsoft.com/office/powerpoint/2010/main" val="197460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C2B2-D884-5141-89FC-A5204545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Area 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DC7B7-3881-9043-B631-13B1F493C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654" y="1185747"/>
            <a:ext cx="3726429" cy="480938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732242-C97D-0445-9AC6-C26A531E5577}"/>
              </a:ext>
            </a:extLst>
          </p:cNvPr>
          <p:cNvSpPr/>
          <p:nvPr/>
        </p:nvSpPr>
        <p:spPr>
          <a:xfrm>
            <a:off x="5741083" y="4090128"/>
            <a:ext cx="10668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C207B-8A22-3744-A55E-41980A47AEAA}"/>
              </a:ext>
            </a:extLst>
          </p:cNvPr>
          <p:cNvSpPr txBox="1"/>
          <p:nvPr/>
        </p:nvSpPr>
        <p:spPr>
          <a:xfrm>
            <a:off x="6356477" y="4983253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Gas cell</a:t>
            </a:r>
          </a:p>
        </p:txBody>
      </p:sp>
      <p:pic>
        <p:nvPicPr>
          <p:cNvPr id="5" name="Picture 4" descr="A picture containing engineering, industry, machine, pipe&#10;&#10;Description automatically generated">
            <a:extLst>
              <a:ext uri="{FF2B5EF4-FFF2-40B4-BE49-F238E27FC236}">
                <a16:creationId xmlns:a16="http://schemas.microsoft.com/office/drawing/2014/main" id="{19D0595C-15A7-3544-D40B-BA0D6AA51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94479" y="1784650"/>
            <a:ext cx="4791224" cy="35934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2DF890-22CC-9C5C-44C5-612F94FCB3F0}"/>
              </a:ext>
            </a:extLst>
          </p:cNvPr>
          <p:cNvGrpSpPr/>
          <p:nvPr/>
        </p:nvGrpSpPr>
        <p:grpSpPr>
          <a:xfrm>
            <a:off x="1138355" y="4324562"/>
            <a:ext cx="7138043" cy="1212689"/>
            <a:chOff x="1138355" y="4324562"/>
            <a:chExt cx="7138043" cy="12126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2E6051-DF0A-A8A7-00A5-AEF00B2B277D}"/>
                </a:ext>
              </a:extLst>
            </p:cNvPr>
            <p:cNvSpPr txBox="1"/>
            <p:nvPr/>
          </p:nvSpPr>
          <p:spPr>
            <a:xfrm>
              <a:off x="1138355" y="4324562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Gas cell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96BE11-5E82-F3D6-E6B1-204B6A296193}"/>
                </a:ext>
              </a:extLst>
            </p:cNvPr>
            <p:cNvSpPr txBox="1"/>
            <p:nvPr/>
          </p:nvSpPr>
          <p:spPr>
            <a:xfrm>
              <a:off x="7373587" y="5167919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Gas cell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052973-7061-4207-AC86-0D338814C57A}"/>
              </a:ext>
            </a:extLst>
          </p:cNvPr>
          <p:cNvGrpSpPr/>
          <p:nvPr/>
        </p:nvGrpSpPr>
        <p:grpSpPr>
          <a:xfrm>
            <a:off x="3733800" y="4186062"/>
            <a:ext cx="2743200" cy="646331"/>
            <a:chOff x="3733800" y="4186062"/>
            <a:chExt cx="2743200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9EF7E5-DA26-E79A-2780-8B5E60AB38B3}"/>
                </a:ext>
              </a:extLst>
            </p:cNvPr>
            <p:cNvSpPr txBox="1"/>
            <p:nvPr/>
          </p:nvSpPr>
          <p:spPr>
            <a:xfrm>
              <a:off x="4514421" y="4186062"/>
              <a:ext cx="90281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Dipole magnet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D59867-B7D9-B3F8-4BE7-39E2E4AE8B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3800" y="4419600"/>
              <a:ext cx="692832" cy="896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EC8B1D-3F2F-E7A9-656B-9DAC6279E4C9}"/>
                </a:ext>
              </a:extLst>
            </p:cNvPr>
            <p:cNvCxnSpPr>
              <a:cxnSpLocks/>
            </p:cNvCxnSpPr>
            <p:nvPr/>
          </p:nvCxnSpPr>
          <p:spPr>
            <a:xfrm>
              <a:off x="5417232" y="4509227"/>
              <a:ext cx="1059768" cy="1846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A93C85-FB8E-40E7-A2AB-1515292E8CB9}"/>
              </a:ext>
            </a:extLst>
          </p:cNvPr>
          <p:cNvGrpSpPr/>
          <p:nvPr/>
        </p:nvGrpSpPr>
        <p:grpSpPr>
          <a:xfrm>
            <a:off x="3752421" y="2221298"/>
            <a:ext cx="4019979" cy="923330"/>
            <a:chOff x="3523821" y="4186062"/>
            <a:chExt cx="4019979" cy="923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0A04E0-738B-404E-BE3E-F85776166DB7}"/>
                </a:ext>
              </a:extLst>
            </p:cNvPr>
            <p:cNvSpPr txBox="1"/>
            <p:nvPr/>
          </p:nvSpPr>
          <p:spPr>
            <a:xfrm>
              <a:off x="4514421" y="4186062"/>
              <a:ext cx="105976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RFQ cooler-buncher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D8C016-F5E1-8FEF-09B7-82440B154A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3821" y="4419600"/>
              <a:ext cx="902811" cy="516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8E717E0-D688-DEA5-1673-8DE5A3E235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4189" y="4186062"/>
              <a:ext cx="1969611" cy="3693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9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A615EC1-C3F1-35A0-E7AD-251FC64B7E30}"/>
              </a:ext>
            </a:extLst>
          </p:cNvPr>
          <p:cNvGrpSpPr/>
          <p:nvPr/>
        </p:nvGrpSpPr>
        <p:grpSpPr>
          <a:xfrm>
            <a:off x="3200400" y="3808571"/>
            <a:ext cx="5791200" cy="2820829"/>
            <a:chOff x="3077193" y="3787230"/>
            <a:chExt cx="5791200" cy="28208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569FDD8-02CD-0219-AAAD-CF9F9745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7193" y="3897205"/>
              <a:ext cx="5791200" cy="271085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9D4CB9-0EAB-F1F0-C805-800B07D7EAAD}"/>
                </a:ext>
              </a:extLst>
            </p:cNvPr>
            <p:cNvSpPr/>
            <p:nvPr/>
          </p:nvSpPr>
          <p:spPr>
            <a:xfrm>
              <a:off x="3077193" y="3882861"/>
              <a:ext cx="3247407" cy="807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DB2D6DA-4B70-1EEE-52E1-FB4FAE639D9A}"/>
                </a:ext>
              </a:extLst>
            </p:cNvPr>
            <p:cNvSpPr/>
            <p:nvPr/>
          </p:nvSpPr>
          <p:spPr>
            <a:xfrm>
              <a:off x="5302229" y="3787230"/>
              <a:ext cx="3247407" cy="175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5410200" cy="609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stubby catcher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8934F0-EE44-F249-AFDC-482B67D33803}"/>
              </a:ext>
            </a:extLst>
          </p:cNvPr>
          <p:cNvSpPr/>
          <p:nvPr/>
        </p:nvSpPr>
        <p:spPr>
          <a:xfrm>
            <a:off x="1207769" y="1066800"/>
            <a:ext cx="6892803" cy="974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Stubby catcher</a:t>
            </a:r>
            <a:r>
              <a:rPr lang="en-US" dirty="0">
                <a:solidFill>
                  <a:schemeClr val="tx1"/>
                </a:solidFill>
              </a:rPr>
              <a:t> of large angle MNT reaction products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Thermalize in 50-100 mbar helium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Transported with DC + RF and extracted by gas flow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126D2D-D480-8157-0C18-7FC69C9A84C8}"/>
              </a:ext>
            </a:extLst>
          </p:cNvPr>
          <p:cNvSpPr/>
          <p:nvPr/>
        </p:nvSpPr>
        <p:spPr>
          <a:xfrm>
            <a:off x="3733800" y="5314438"/>
            <a:ext cx="1766906" cy="1238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B5DA31-563B-1A1D-AD65-2E058501CF7E}"/>
              </a:ext>
            </a:extLst>
          </p:cNvPr>
          <p:cNvGrpSpPr/>
          <p:nvPr/>
        </p:nvGrpSpPr>
        <p:grpSpPr>
          <a:xfrm>
            <a:off x="120744" y="2151628"/>
            <a:ext cx="5334000" cy="2763258"/>
            <a:chOff x="1400969" y="1511950"/>
            <a:chExt cx="7382224" cy="3669650"/>
          </a:xfrm>
          <a:solidFill>
            <a:schemeClr val="bg1"/>
          </a:solidFill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5BEF7A-E385-AF10-D439-0C011D0E3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477"/>
            <a:stretch/>
          </p:blipFill>
          <p:spPr>
            <a:xfrm>
              <a:off x="1400969" y="1511950"/>
              <a:ext cx="7041190" cy="3669650"/>
            </a:xfrm>
            <a:prstGeom prst="rect">
              <a:avLst/>
            </a:prstGeom>
            <a:grpFill/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409127-681B-0D52-6311-898C83C4DE5A}"/>
                </a:ext>
              </a:extLst>
            </p:cNvPr>
            <p:cNvSpPr/>
            <p:nvPr/>
          </p:nvSpPr>
          <p:spPr>
            <a:xfrm>
              <a:off x="5230361" y="4066361"/>
              <a:ext cx="361018" cy="42813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D39634-5664-54A9-FBF6-D2551F1F6B42}"/>
                </a:ext>
              </a:extLst>
            </p:cNvPr>
            <p:cNvSpPr/>
            <p:nvPr/>
          </p:nvSpPr>
          <p:spPr>
            <a:xfrm>
              <a:off x="8001000" y="2971800"/>
              <a:ext cx="669759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098F9B-88E4-E56E-D6D1-14B971582AAF}"/>
                </a:ext>
              </a:extLst>
            </p:cNvPr>
            <p:cNvSpPr/>
            <p:nvPr/>
          </p:nvSpPr>
          <p:spPr>
            <a:xfrm>
              <a:off x="7747000" y="3429000"/>
              <a:ext cx="669759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13B85F-3A60-8AE8-2581-79FAE7B3AF73}"/>
                </a:ext>
              </a:extLst>
            </p:cNvPr>
            <p:cNvSpPr/>
            <p:nvPr/>
          </p:nvSpPr>
          <p:spPr>
            <a:xfrm>
              <a:off x="7239000" y="3505200"/>
              <a:ext cx="1177759" cy="63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6822763-5DC5-9F05-7BEA-648525C55AA9}"/>
                </a:ext>
              </a:extLst>
            </p:cNvPr>
            <p:cNvSpPr/>
            <p:nvPr/>
          </p:nvSpPr>
          <p:spPr>
            <a:xfrm>
              <a:off x="5105400" y="2806700"/>
              <a:ext cx="2819400" cy="749841"/>
            </a:xfrm>
            <a:custGeom>
              <a:avLst/>
              <a:gdLst>
                <a:gd name="connsiteX0" fmla="*/ 0 w 2819400"/>
                <a:gd name="connsiteY0" fmla="*/ 25400 h 749841"/>
                <a:gd name="connsiteX1" fmla="*/ 114300 w 2819400"/>
                <a:gd name="connsiteY1" fmla="*/ 12700 h 749841"/>
                <a:gd name="connsiteX2" fmla="*/ 190500 w 2819400"/>
                <a:gd name="connsiteY2" fmla="*/ 0 h 749841"/>
                <a:gd name="connsiteX3" fmla="*/ 749300 w 2819400"/>
                <a:gd name="connsiteY3" fmla="*/ 12700 h 749841"/>
                <a:gd name="connsiteX4" fmla="*/ 825500 w 2819400"/>
                <a:gd name="connsiteY4" fmla="*/ 38100 h 749841"/>
                <a:gd name="connsiteX5" fmla="*/ 863600 w 2819400"/>
                <a:gd name="connsiteY5" fmla="*/ 63500 h 749841"/>
                <a:gd name="connsiteX6" fmla="*/ 939800 w 2819400"/>
                <a:gd name="connsiteY6" fmla="*/ 88900 h 749841"/>
                <a:gd name="connsiteX7" fmla="*/ 977900 w 2819400"/>
                <a:gd name="connsiteY7" fmla="*/ 101600 h 749841"/>
                <a:gd name="connsiteX8" fmla="*/ 1054100 w 2819400"/>
                <a:gd name="connsiteY8" fmla="*/ 127000 h 749841"/>
                <a:gd name="connsiteX9" fmla="*/ 1092200 w 2819400"/>
                <a:gd name="connsiteY9" fmla="*/ 139700 h 749841"/>
                <a:gd name="connsiteX10" fmla="*/ 1143000 w 2819400"/>
                <a:gd name="connsiteY10" fmla="*/ 152400 h 749841"/>
                <a:gd name="connsiteX11" fmla="*/ 1219200 w 2819400"/>
                <a:gd name="connsiteY11" fmla="*/ 190500 h 749841"/>
                <a:gd name="connsiteX12" fmla="*/ 1295400 w 2819400"/>
                <a:gd name="connsiteY12" fmla="*/ 241300 h 749841"/>
                <a:gd name="connsiteX13" fmla="*/ 1333500 w 2819400"/>
                <a:gd name="connsiteY13" fmla="*/ 266700 h 749841"/>
                <a:gd name="connsiteX14" fmla="*/ 1384300 w 2819400"/>
                <a:gd name="connsiteY14" fmla="*/ 292100 h 749841"/>
                <a:gd name="connsiteX15" fmla="*/ 1422400 w 2819400"/>
                <a:gd name="connsiteY15" fmla="*/ 304800 h 749841"/>
                <a:gd name="connsiteX16" fmla="*/ 1460500 w 2819400"/>
                <a:gd name="connsiteY16" fmla="*/ 330200 h 749841"/>
                <a:gd name="connsiteX17" fmla="*/ 1536700 w 2819400"/>
                <a:gd name="connsiteY17" fmla="*/ 393700 h 749841"/>
                <a:gd name="connsiteX18" fmla="*/ 1612900 w 2819400"/>
                <a:gd name="connsiteY18" fmla="*/ 419100 h 749841"/>
                <a:gd name="connsiteX19" fmla="*/ 1689100 w 2819400"/>
                <a:gd name="connsiteY19" fmla="*/ 457200 h 749841"/>
                <a:gd name="connsiteX20" fmla="*/ 1727200 w 2819400"/>
                <a:gd name="connsiteY20" fmla="*/ 482600 h 749841"/>
                <a:gd name="connsiteX21" fmla="*/ 1803400 w 2819400"/>
                <a:gd name="connsiteY21" fmla="*/ 508000 h 749841"/>
                <a:gd name="connsiteX22" fmla="*/ 1955800 w 2819400"/>
                <a:gd name="connsiteY22" fmla="*/ 609600 h 749841"/>
                <a:gd name="connsiteX23" fmla="*/ 1993900 w 2819400"/>
                <a:gd name="connsiteY23" fmla="*/ 635000 h 749841"/>
                <a:gd name="connsiteX24" fmla="*/ 2032000 w 2819400"/>
                <a:gd name="connsiteY24" fmla="*/ 660400 h 749841"/>
                <a:gd name="connsiteX25" fmla="*/ 2070100 w 2819400"/>
                <a:gd name="connsiteY25" fmla="*/ 673100 h 749841"/>
                <a:gd name="connsiteX26" fmla="*/ 2146300 w 2819400"/>
                <a:gd name="connsiteY26" fmla="*/ 711200 h 749841"/>
                <a:gd name="connsiteX27" fmla="*/ 2476500 w 2819400"/>
                <a:gd name="connsiteY27" fmla="*/ 736600 h 749841"/>
                <a:gd name="connsiteX28" fmla="*/ 2819400 w 2819400"/>
                <a:gd name="connsiteY28" fmla="*/ 749300 h 74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19400" h="749841">
                  <a:moveTo>
                    <a:pt x="0" y="25400"/>
                  </a:moveTo>
                  <a:cubicBezTo>
                    <a:pt x="38100" y="21167"/>
                    <a:pt x="76302" y="17766"/>
                    <a:pt x="114300" y="12700"/>
                  </a:cubicBezTo>
                  <a:cubicBezTo>
                    <a:pt x="139824" y="9297"/>
                    <a:pt x="164750" y="0"/>
                    <a:pt x="190500" y="0"/>
                  </a:cubicBezTo>
                  <a:cubicBezTo>
                    <a:pt x="376815" y="0"/>
                    <a:pt x="563033" y="8467"/>
                    <a:pt x="749300" y="12700"/>
                  </a:cubicBezTo>
                  <a:cubicBezTo>
                    <a:pt x="774700" y="21167"/>
                    <a:pt x="803223" y="23248"/>
                    <a:pt x="825500" y="38100"/>
                  </a:cubicBezTo>
                  <a:cubicBezTo>
                    <a:pt x="838200" y="46567"/>
                    <a:pt x="849652" y="57301"/>
                    <a:pt x="863600" y="63500"/>
                  </a:cubicBezTo>
                  <a:cubicBezTo>
                    <a:pt x="888066" y="74374"/>
                    <a:pt x="914400" y="80433"/>
                    <a:pt x="939800" y="88900"/>
                  </a:cubicBezTo>
                  <a:lnTo>
                    <a:pt x="977900" y="101600"/>
                  </a:lnTo>
                  <a:lnTo>
                    <a:pt x="1054100" y="127000"/>
                  </a:lnTo>
                  <a:cubicBezTo>
                    <a:pt x="1066800" y="131233"/>
                    <a:pt x="1079213" y="136453"/>
                    <a:pt x="1092200" y="139700"/>
                  </a:cubicBezTo>
                  <a:lnTo>
                    <a:pt x="1143000" y="152400"/>
                  </a:lnTo>
                  <a:cubicBezTo>
                    <a:pt x="1312140" y="265160"/>
                    <a:pt x="1061459" y="102866"/>
                    <a:pt x="1219200" y="190500"/>
                  </a:cubicBezTo>
                  <a:cubicBezTo>
                    <a:pt x="1245885" y="205325"/>
                    <a:pt x="1270000" y="224367"/>
                    <a:pt x="1295400" y="241300"/>
                  </a:cubicBezTo>
                  <a:cubicBezTo>
                    <a:pt x="1308100" y="249767"/>
                    <a:pt x="1319848" y="259874"/>
                    <a:pt x="1333500" y="266700"/>
                  </a:cubicBezTo>
                  <a:cubicBezTo>
                    <a:pt x="1350433" y="275167"/>
                    <a:pt x="1366899" y="284642"/>
                    <a:pt x="1384300" y="292100"/>
                  </a:cubicBezTo>
                  <a:cubicBezTo>
                    <a:pt x="1396605" y="297373"/>
                    <a:pt x="1410426" y="298813"/>
                    <a:pt x="1422400" y="304800"/>
                  </a:cubicBezTo>
                  <a:cubicBezTo>
                    <a:pt x="1436052" y="311626"/>
                    <a:pt x="1448774" y="320429"/>
                    <a:pt x="1460500" y="330200"/>
                  </a:cubicBezTo>
                  <a:cubicBezTo>
                    <a:pt x="1494680" y="358684"/>
                    <a:pt x="1496159" y="375682"/>
                    <a:pt x="1536700" y="393700"/>
                  </a:cubicBezTo>
                  <a:cubicBezTo>
                    <a:pt x="1561166" y="404574"/>
                    <a:pt x="1590623" y="404248"/>
                    <a:pt x="1612900" y="419100"/>
                  </a:cubicBezTo>
                  <a:cubicBezTo>
                    <a:pt x="1722089" y="491893"/>
                    <a:pt x="1583940" y="404620"/>
                    <a:pt x="1689100" y="457200"/>
                  </a:cubicBezTo>
                  <a:cubicBezTo>
                    <a:pt x="1702752" y="464026"/>
                    <a:pt x="1713252" y="476401"/>
                    <a:pt x="1727200" y="482600"/>
                  </a:cubicBezTo>
                  <a:cubicBezTo>
                    <a:pt x="1751666" y="493474"/>
                    <a:pt x="1781123" y="493148"/>
                    <a:pt x="1803400" y="508000"/>
                  </a:cubicBezTo>
                  <a:lnTo>
                    <a:pt x="1955800" y="609600"/>
                  </a:lnTo>
                  <a:lnTo>
                    <a:pt x="1993900" y="635000"/>
                  </a:lnTo>
                  <a:cubicBezTo>
                    <a:pt x="2006600" y="643467"/>
                    <a:pt x="2017520" y="655573"/>
                    <a:pt x="2032000" y="660400"/>
                  </a:cubicBezTo>
                  <a:cubicBezTo>
                    <a:pt x="2044700" y="664633"/>
                    <a:pt x="2058126" y="667113"/>
                    <a:pt x="2070100" y="673100"/>
                  </a:cubicBezTo>
                  <a:cubicBezTo>
                    <a:pt x="2113983" y="695041"/>
                    <a:pt x="2098417" y="703220"/>
                    <a:pt x="2146300" y="711200"/>
                  </a:cubicBezTo>
                  <a:cubicBezTo>
                    <a:pt x="2239545" y="726741"/>
                    <a:pt x="2396672" y="731278"/>
                    <a:pt x="2476500" y="736600"/>
                  </a:cubicBezTo>
                  <a:cubicBezTo>
                    <a:pt x="2735183" y="753846"/>
                    <a:pt x="2549369" y="749300"/>
                    <a:pt x="2819400" y="749300"/>
                  </a:cubicBezTo>
                </a:path>
              </a:pathLst>
            </a:custGeom>
            <a:grp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4659D-8189-1333-9303-CB42C2BA6241}"/>
                </a:ext>
              </a:extLst>
            </p:cNvPr>
            <p:cNvSpPr txBox="1"/>
            <p:nvPr/>
          </p:nvSpPr>
          <p:spPr>
            <a:xfrm>
              <a:off x="8007018" y="2850118"/>
              <a:ext cx="77617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orifice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D083B51-2D49-D32F-59DE-58DA75A959B5}"/>
                </a:ext>
              </a:extLst>
            </p:cNvPr>
            <p:cNvCxnSpPr/>
            <p:nvPr/>
          </p:nvCxnSpPr>
          <p:spPr>
            <a:xfrm flipH="1">
              <a:off x="7794459" y="3098800"/>
              <a:ext cx="244641" cy="368300"/>
            </a:xfrm>
            <a:prstGeom prst="straightConnector1">
              <a:avLst/>
            </a:prstGeom>
            <a:grpFill/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0624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91232</TotalTime>
  <Words>816</Words>
  <Application>Microsoft Macintosh PowerPoint</Application>
  <PresentationFormat>On-screen Show (4:3)</PresentationFormat>
  <Paragraphs>128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Franklin Gothic Book</vt:lpstr>
      <vt:lpstr>Symbol</vt:lpstr>
      <vt:lpstr>Times New Roman</vt:lpstr>
      <vt:lpstr>Office Theme</vt:lpstr>
      <vt:lpstr>PowerPoint Presentation</vt:lpstr>
      <vt:lpstr>What is known?</vt:lpstr>
      <vt:lpstr>Cross-sections…</vt:lpstr>
      <vt:lpstr>Production of N = 126 nuclei</vt:lpstr>
      <vt:lpstr>Near the heavy fission peak</vt:lpstr>
      <vt:lpstr>From Mg to Cf</vt:lpstr>
      <vt:lpstr>The N = 126 factory</vt:lpstr>
      <vt:lpstr>Area 126</vt:lpstr>
      <vt:lpstr>The stubby catcher</vt:lpstr>
      <vt:lpstr>The stubby catcher guts</vt:lpstr>
      <vt:lpstr>The curved RFQ</vt:lpstr>
      <vt:lpstr>The N = 126 beam factory: Magnet</vt:lpstr>
      <vt:lpstr>The cooler-buncher</vt:lpstr>
      <vt:lpstr>The N = 126 Factory RFQ</vt:lpstr>
      <vt:lpstr>The MRTOF</vt:lpstr>
      <vt:lpstr>The MRTOF test setup</vt:lpstr>
      <vt:lpstr>Off-line test setup</vt:lpstr>
      <vt:lpstr>Resolving power and efficiency</vt:lpstr>
      <vt:lpstr>MR-TOF optimization</vt:lpstr>
      <vt:lpstr>Experiments</vt:lpstr>
      <vt:lpstr>Status of CPT</vt:lpstr>
      <vt:lpstr>Conclusion</vt:lpstr>
      <vt:lpstr>Acknowledgements</vt:lpstr>
    </vt:vector>
  </TitlesOfParts>
  <Company>University of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pcollon</dc:creator>
  <cp:lastModifiedBy>Maxime Brodeur</cp:lastModifiedBy>
  <cp:revision>502</cp:revision>
  <cp:lastPrinted>2019-12-02T00:38:26Z</cp:lastPrinted>
  <dcterms:created xsi:type="dcterms:W3CDTF">2015-04-17T16:10:06Z</dcterms:created>
  <dcterms:modified xsi:type="dcterms:W3CDTF">2023-05-10T11:18:59Z</dcterms:modified>
</cp:coreProperties>
</file>