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30"/>
  </p:notesMasterIdLst>
  <p:sldIdLst>
    <p:sldId id="262" r:id="rId2"/>
    <p:sldId id="348" r:id="rId3"/>
    <p:sldId id="349" r:id="rId4"/>
    <p:sldId id="350" r:id="rId5"/>
    <p:sldId id="353" r:id="rId6"/>
    <p:sldId id="355" r:id="rId7"/>
    <p:sldId id="380" r:id="rId8"/>
    <p:sldId id="359" r:id="rId9"/>
    <p:sldId id="361" r:id="rId10"/>
    <p:sldId id="395" r:id="rId11"/>
    <p:sldId id="369" r:id="rId12"/>
    <p:sldId id="381" r:id="rId13"/>
    <p:sldId id="372" r:id="rId14"/>
    <p:sldId id="358" r:id="rId15"/>
    <p:sldId id="374" r:id="rId16"/>
    <p:sldId id="382" r:id="rId17"/>
    <p:sldId id="383" r:id="rId18"/>
    <p:sldId id="386" r:id="rId19"/>
    <p:sldId id="396" r:id="rId20"/>
    <p:sldId id="385" r:id="rId21"/>
    <p:sldId id="378" r:id="rId22"/>
    <p:sldId id="389" r:id="rId23"/>
    <p:sldId id="390" r:id="rId24"/>
    <p:sldId id="391" r:id="rId25"/>
    <p:sldId id="393" r:id="rId26"/>
    <p:sldId id="376" r:id="rId27"/>
    <p:sldId id="377" r:id="rId28"/>
    <p:sldId id="394" r:id="rId2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8FAADC"/>
    <a:srgbClr val="E7E6E6"/>
    <a:srgbClr val="92D050"/>
    <a:srgbClr val="A9D18E"/>
    <a:srgbClr val="7030A0"/>
    <a:srgbClr val="002060"/>
    <a:srgbClr val="00B050"/>
    <a:srgbClr val="2E75B6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840" autoAdjust="0"/>
  </p:normalViewPr>
  <p:slideViewPr>
    <p:cSldViewPr>
      <p:cViewPr varScale="1">
        <p:scale>
          <a:sx n="94" d="100"/>
          <a:sy n="94" d="100"/>
        </p:scale>
        <p:origin x="1003" y="7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43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10/05/2023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6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0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emf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2093640"/>
            <a:ext cx="10772776" cy="1152128"/>
          </a:xfrm>
          <a:prstGeom prst="rect">
            <a:avLst/>
          </a:prstGeom>
          <a:solidFill>
            <a:srgbClr val="99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381672"/>
            <a:ext cx="10772775" cy="523220"/>
          </a:xfrm>
          <a:prstGeom prst="rect">
            <a:avLst/>
          </a:prstGeom>
          <a:solidFill>
            <a:srgbClr val="EB67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Manipulation of (radioactive) ions for laser spectroscopy</a:t>
            </a:r>
            <a:endParaRPr lang="fr-FR" sz="28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3461792"/>
            <a:ext cx="1077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Vladimir Manea</a:t>
            </a:r>
            <a:endParaRPr lang="fr-FR" b="1" dirty="0"/>
          </a:p>
          <a:p>
            <a:pPr algn="ctr"/>
            <a:r>
              <a:rPr lang="fr-FR" sz="1600" dirty="0" smtClean="0"/>
              <a:t>IJCLab, Orsay, 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8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/>
          <p:cNvSpPr/>
          <p:nvPr/>
        </p:nvSpPr>
        <p:spPr>
          <a:xfrm>
            <a:off x="2372149" y="2464064"/>
            <a:ext cx="1223909" cy="1839975"/>
          </a:xfrm>
          <a:custGeom>
            <a:avLst/>
            <a:gdLst>
              <a:gd name="connsiteX0" fmla="*/ 73987 w 1477980"/>
              <a:gd name="connsiteY0" fmla="*/ 1539694 h 1832924"/>
              <a:gd name="connsiteX1" fmla="*/ 99387 w 1477980"/>
              <a:gd name="connsiteY1" fmla="*/ 132534 h 1832924"/>
              <a:gd name="connsiteX2" fmla="*/ 1354147 w 1477980"/>
              <a:gd name="connsiteY2" fmla="*/ 56334 h 1832924"/>
              <a:gd name="connsiteX3" fmla="*/ 1349067 w 1477980"/>
              <a:gd name="connsiteY3" fmla="*/ 107134 h 1832924"/>
              <a:gd name="connsiteX4" fmla="*/ 622627 w 1477980"/>
              <a:gd name="connsiteY4" fmla="*/ 422094 h 1832924"/>
              <a:gd name="connsiteX5" fmla="*/ 510867 w 1477980"/>
              <a:gd name="connsiteY5" fmla="*/ 1697174 h 1832924"/>
              <a:gd name="connsiteX6" fmla="*/ 38427 w 1477980"/>
              <a:gd name="connsiteY6" fmla="*/ 1778454 h 1832924"/>
              <a:gd name="connsiteX7" fmla="*/ 73987 w 1477980"/>
              <a:gd name="connsiteY7" fmla="*/ 1539694 h 1832924"/>
              <a:gd name="connsiteX0" fmla="*/ 73987 w 1477980"/>
              <a:gd name="connsiteY0" fmla="*/ 1539694 h 1829853"/>
              <a:gd name="connsiteX1" fmla="*/ 99387 w 1477980"/>
              <a:gd name="connsiteY1" fmla="*/ 132534 h 1829853"/>
              <a:gd name="connsiteX2" fmla="*/ 1354147 w 1477980"/>
              <a:gd name="connsiteY2" fmla="*/ 56334 h 1829853"/>
              <a:gd name="connsiteX3" fmla="*/ 1349067 w 1477980"/>
              <a:gd name="connsiteY3" fmla="*/ 107134 h 1829853"/>
              <a:gd name="connsiteX4" fmla="*/ 622627 w 1477980"/>
              <a:gd name="connsiteY4" fmla="*/ 422094 h 1829853"/>
              <a:gd name="connsiteX5" fmla="*/ 587067 w 1477980"/>
              <a:gd name="connsiteY5" fmla="*/ 1692094 h 1829853"/>
              <a:gd name="connsiteX6" fmla="*/ 38427 w 1477980"/>
              <a:gd name="connsiteY6" fmla="*/ 1778454 h 1829853"/>
              <a:gd name="connsiteX7" fmla="*/ 73987 w 1477980"/>
              <a:gd name="connsiteY7" fmla="*/ 1539694 h 1829853"/>
              <a:gd name="connsiteX0" fmla="*/ 35680 w 1505713"/>
              <a:gd name="connsiteY0" fmla="*/ 1452665 h 1828974"/>
              <a:gd name="connsiteX1" fmla="*/ 127120 w 1505713"/>
              <a:gd name="connsiteY1" fmla="*/ 126785 h 1828974"/>
              <a:gd name="connsiteX2" fmla="*/ 1381880 w 1505713"/>
              <a:gd name="connsiteY2" fmla="*/ 50585 h 1828974"/>
              <a:gd name="connsiteX3" fmla="*/ 1376800 w 1505713"/>
              <a:gd name="connsiteY3" fmla="*/ 101385 h 1828974"/>
              <a:gd name="connsiteX4" fmla="*/ 650360 w 1505713"/>
              <a:gd name="connsiteY4" fmla="*/ 416345 h 1828974"/>
              <a:gd name="connsiteX5" fmla="*/ 614800 w 1505713"/>
              <a:gd name="connsiteY5" fmla="*/ 1686345 h 1828974"/>
              <a:gd name="connsiteX6" fmla="*/ 66160 w 1505713"/>
              <a:gd name="connsiteY6" fmla="*/ 1772705 h 1828974"/>
              <a:gd name="connsiteX7" fmla="*/ 35680 w 1505713"/>
              <a:gd name="connsiteY7" fmla="*/ 1452665 h 1828974"/>
              <a:gd name="connsiteX0" fmla="*/ 42604 w 1512637"/>
              <a:gd name="connsiteY0" fmla="*/ 1452665 h 1828974"/>
              <a:gd name="connsiteX1" fmla="*/ 134044 w 1512637"/>
              <a:gd name="connsiteY1" fmla="*/ 126785 h 1828974"/>
              <a:gd name="connsiteX2" fmla="*/ 1388804 w 1512637"/>
              <a:gd name="connsiteY2" fmla="*/ 50585 h 1828974"/>
              <a:gd name="connsiteX3" fmla="*/ 1383724 w 1512637"/>
              <a:gd name="connsiteY3" fmla="*/ 101385 h 1828974"/>
              <a:gd name="connsiteX4" fmla="*/ 657284 w 1512637"/>
              <a:gd name="connsiteY4" fmla="*/ 416345 h 1828974"/>
              <a:gd name="connsiteX5" fmla="*/ 621724 w 1512637"/>
              <a:gd name="connsiteY5" fmla="*/ 1686345 h 1828974"/>
              <a:gd name="connsiteX6" fmla="*/ 73084 w 1512637"/>
              <a:gd name="connsiteY6" fmla="*/ 1772705 h 1828974"/>
              <a:gd name="connsiteX7" fmla="*/ 42604 w 1512637"/>
              <a:gd name="connsiteY7" fmla="*/ 1452665 h 1828974"/>
              <a:gd name="connsiteX0" fmla="*/ 42604 w 1512637"/>
              <a:gd name="connsiteY0" fmla="*/ 1452665 h 1828974"/>
              <a:gd name="connsiteX1" fmla="*/ 134044 w 1512637"/>
              <a:gd name="connsiteY1" fmla="*/ 126785 h 1828974"/>
              <a:gd name="connsiteX2" fmla="*/ 1388804 w 1512637"/>
              <a:gd name="connsiteY2" fmla="*/ 50585 h 1828974"/>
              <a:gd name="connsiteX3" fmla="*/ 1383724 w 1512637"/>
              <a:gd name="connsiteY3" fmla="*/ 101385 h 1828974"/>
              <a:gd name="connsiteX4" fmla="*/ 657284 w 1512637"/>
              <a:gd name="connsiteY4" fmla="*/ 416345 h 1828974"/>
              <a:gd name="connsiteX5" fmla="*/ 621724 w 1512637"/>
              <a:gd name="connsiteY5" fmla="*/ 1686345 h 1828974"/>
              <a:gd name="connsiteX6" fmla="*/ 73084 w 1512637"/>
              <a:gd name="connsiteY6" fmla="*/ 1772705 h 1828974"/>
              <a:gd name="connsiteX7" fmla="*/ 42604 w 1512637"/>
              <a:gd name="connsiteY7" fmla="*/ 1452665 h 1828974"/>
              <a:gd name="connsiteX0" fmla="*/ 42604 w 1518389"/>
              <a:gd name="connsiteY0" fmla="*/ 1452665 h 1828974"/>
              <a:gd name="connsiteX1" fmla="*/ 134044 w 1518389"/>
              <a:gd name="connsiteY1" fmla="*/ 126785 h 1828974"/>
              <a:gd name="connsiteX2" fmla="*/ 1388804 w 1518389"/>
              <a:gd name="connsiteY2" fmla="*/ 50585 h 1828974"/>
              <a:gd name="connsiteX3" fmla="*/ 1383724 w 1518389"/>
              <a:gd name="connsiteY3" fmla="*/ 101385 h 1828974"/>
              <a:gd name="connsiteX4" fmla="*/ 657284 w 1518389"/>
              <a:gd name="connsiteY4" fmla="*/ 416345 h 1828974"/>
              <a:gd name="connsiteX5" fmla="*/ 621724 w 1518389"/>
              <a:gd name="connsiteY5" fmla="*/ 1686345 h 1828974"/>
              <a:gd name="connsiteX6" fmla="*/ 73084 w 1518389"/>
              <a:gd name="connsiteY6" fmla="*/ 1772705 h 1828974"/>
              <a:gd name="connsiteX7" fmla="*/ 42604 w 1518389"/>
              <a:gd name="connsiteY7" fmla="*/ 1452665 h 1828974"/>
              <a:gd name="connsiteX0" fmla="*/ 40929 w 1494831"/>
              <a:gd name="connsiteY0" fmla="*/ 1456184 h 1832493"/>
              <a:gd name="connsiteX1" fmla="*/ 132369 w 1494831"/>
              <a:gd name="connsiteY1" fmla="*/ 130304 h 1832493"/>
              <a:gd name="connsiteX2" fmla="*/ 1361729 w 1494831"/>
              <a:gd name="connsiteY2" fmla="*/ 46484 h 1832493"/>
              <a:gd name="connsiteX3" fmla="*/ 1382049 w 1494831"/>
              <a:gd name="connsiteY3" fmla="*/ 104904 h 1832493"/>
              <a:gd name="connsiteX4" fmla="*/ 655609 w 1494831"/>
              <a:gd name="connsiteY4" fmla="*/ 419864 h 1832493"/>
              <a:gd name="connsiteX5" fmla="*/ 620049 w 1494831"/>
              <a:gd name="connsiteY5" fmla="*/ 1689864 h 1832493"/>
              <a:gd name="connsiteX6" fmla="*/ 71409 w 1494831"/>
              <a:gd name="connsiteY6" fmla="*/ 1776224 h 1832493"/>
              <a:gd name="connsiteX7" fmla="*/ 40929 w 1494831"/>
              <a:gd name="connsiteY7" fmla="*/ 1456184 h 1832493"/>
              <a:gd name="connsiteX0" fmla="*/ 40929 w 1496872"/>
              <a:gd name="connsiteY0" fmla="*/ 1464574 h 1840883"/>
              <a:gd name="connsiteX1" fmla="*/ 132369 w 1496872"/>
              <a:gd name="connsiteY1" fmla="*/ 138694 h 1840883"/>
              <a:gd name="connsiteX2" fmla="*/ 1361729 w 1496872"/>
              <a:gd name="connsiteY2" fmla="*/ 54874 h 1840883"/>
              <a:gd name="connsiteX3" fmla="*/ 1382049 w 1496872"/>
              <a:gd name="connsiteY3" fmla="*/ 113294 h 1840883"/>
              <a:gd name="connsiteX4" fmla="*/ 655609 w 1496872"/>
              <a:gd name="connsiteY4" fmla="*/ 428254 h 1840883"/>
              <a:gd name="connsiteX5" fmla="*/ 620049 w 1496872"/>
              <a:gd name="connsiteY5" fmla="*/ 1698254 h 1840883"/>
              <a:gd name="connsiteX6" fmla="*/ 71409 w 1496872"/>
              <a:gd name="connsiteY6" fmla="*/ 1784614 h 1840883"/>
              <a:gd name="connsiteX7" fmla="*/ 40929 w 1496872"/>
              <a:gd name="connsiteY7" fmla="*/ 1464574 h 1840883"/>
              <a:gd name="connsiteX0" fmla="*/ 40929 w 1503068"/>
              <a:gd name="connsiteY0" fmla="*/ 1464574 h 1840883"/>
              <a:gd name="connsiteX1" fmla="*/ 132369 w 1503068"/>
              <a:gd name="connsiteY1" fmla="*/ 138694 h 1840883"/>
              <a:gd name="connsiteX2" fmla="*/ 1361729 w 1503068"/>
              <a:gd name="connsiteY2" fmla="*/ 54874 h 1840883"/>
              <a:gd name="connsiteX3" fmla="*/ 1382049 w 1503068"/>
              <a:gd name="connsiteY3" fmla="*/ 113294 h 1840883"/>
              <a:gd name="connsiteX4" fmla="*/ 655609 w 1503068"/>
              <a:gd name="connsiteY4" fmla="*/ 428254 h 1840883"/>
              <a:gd name="connsiteX5" fmla="*/ 620049 w 1503068"/>
              <a:gd name="connsiteY5" fmla="*/ 1698254 h 1840883"/>
              <a:gd name="connsiteX6" fmla="*/ 71409 w 1503068"/>
              <a:gd name="connsiteY6" fmla="*/ 1784614 h 1840883"/>
              <a:gd name="connsiteX7" fmla="*/ 40929 w 1503068"/>
              <a:gd name="connsiteY7" fmla="*/ 1464574 h 1840883"/>
              <a:gd name="connsiteX0" fmla="*/ 38169 w 1484702"/>
              <a:gd name="connsiteY0" fmla="*/ 1425938 h 1802247"/>
              <a:gd name="connsiteX1" fmla="*/ 342969 w 1484702"/>
              <a:gd name="connsiteY1" fmla="*/ 150858 h 1802247"/>
              <a:gd name="connsiteX2" fmla="*/ 1358969 w 1484702"/>
              <a:gd name="connsiteY2" fmla="*/ 16238 h 1802247"/>
              <a:gd name="connsiteX3" fmla="*/ 1379289 w 1484702"/>
              <a:gd name="connsiteY3" fmla="*/ 74658 h 1802247"/>
              <a:gd name="connsiteX4" fmla="*/ 652849 w 1484702"/>
              <a:gd name="connsiteY4" fmla="*/ 389618 h 1802247"/>
              <a:gd name="connsiteX5" fmla="*/ 617289 w 1484702"/>
              <a:gd name="connsiteY5" fmla="*/ 1659618 h 1802247"/>
              <a:gd name="connsiteX6" fmla="*/ 68649 w 1484702"/>
              <a:gd name="connsiteY6" fmla="*/ 1745978 h 1802247"/>
              <a:gd name="connsiteX7" fmla="*/ 38169 w 1484702"/>
              <a:gd name="connsiteY7" fmla="*/ 1425938 h 1802247"/>
              <a:gd name="connsiteX0" fmla="*/ 119998 w 1439531"/>
              <a:gd name="connsiteY0" fmla="*/ 1436700 h 1802233"/>
              <a:gd name="connsiteX1" fmla="*/ 297798 w 1439531"/>
              <a:gd name="connsiteY1" fmla="*/ 151460 h 1802233"/>
              <a:gd name="connsiteX2" fmla="*/ 1313798 w 1439531"/>
              <a:gd name="connsiteY2" fmla="*/ 16840 h 1802233"/>
              <a:gd name="connsiteX3" fmla="*/ 1334118 w 1439531"/>
              <a:gd name="connsiteY3" fmla="*/ 75260 h 1802233"/>
              <a:gd name="connsiteX4" fmla="*/ 607678 w 1439531"/>
              <a:gd name="connsiteY4" fmla="*/ 390220 h 1802233"/>
              <a:gd name="connsiteX5" fmla="*/ 572118 w 1439531"/>
              <a:gd name="connsiteY5" fmla="*/ 1660220 h 1802233"/>
              <a:gd name="connsiteX6" fmla="*/ 23478 w 1439531"/>
              <a:gd name="connsiteY6" fmla="*/ 1746580 h 1802233"/>
              <a:gd name="connsiteX7" fmla="*/ 119998 w 1439531"/>
              <a:gd name="connsiteY7" fmla="*/ 1436700 h 1802233"/>
              <a:gd name="connsiteX0" fmla="*/ 208271 w 1426204"/>
              <a:gd name="connsiteY0" fmla="*/ 1431319 h 1802240"/>
              <a:gd name="connsiteX1" fmla="*/ 284471 w 1426204"/>
              <a:gd name="connsiteY1" fmla="*/ 151159 h 1802240"/>
              <a:gd name="connsiteX2" fmla="*/ 1300471 w 1426204"/>
              <a:gd name="connsiteY2" fmla="*/ 16539 h 1802240"/>
              <a:gd name="connsiteX3" fmla="*/ 1320791 w 1426204"/>
              <a:gd name="connsiteY3" fmla="*/ 74959 h 1802240"/>
              <a:gd name="connsiteX4" fmla="*/ 594351 w 1426204"/>
              <a:gd name="connsiteY4" fmla="*/ 389919 h 1802240"/>
              <a:gd name="connsiteX5" fmla="*/ 558791 w 1426204"/>
              <a:gd name="connsiteY5" fmla="*/ 1659919 h 1802240"/>
              <a:gd name="connsiteX6" fmla="*/ 10151 w 1426204"/>
              <a:gd name="connsiteY6" fmla="*/ 1746279 h 1802240"/>
              <a:gd name="connsiteX7" fmla="*/ 208271 w 1426204"/>
              <a:gd name="connsiteY7" fmla="*/ 1431319 h 1802240"/>
              <a:gd name="connsiteX0" fmla="*/ 28568 w 1246501"/>
              <a:gd name="connsiteY0" fmla="*/ 1431319 h 1802240"/>
              <a:gd name="connsiteX1" fmla="*/ 104768 w 1246501"/>
              <a:gd name="connsiteY1" fmla="*/ 151159 h 1802240"/>
              <a:gd name="connsiteX2" fmla="*/ 1120768 w 1246501"/>
              <a:gd name="connsiteY2" fmla="*/ 16539 h 1802240"/>
              <a:gd name="connsiteX3" fmla="*/ 1141088 w 1246501"/>
              <a:gd name="connsiteY3" fmla="*/ 74959 h 1802240"/>
              <a:gd name="connsiteX4" fmla="*/ 414648 w 1246501"/>
              <a:gd name="connsiteY4" fmla="*/ 389919 h 1802240"/>
              <a:gd name="connsiteX5" fmla="*/ 379088 w 1246501"/>
              <a:gd name="connsiteY5" fmla="*/ 1659919 h 1802240"/>
              <a:gd name="connsiteX6" fmla="*/ 69208 w 1246501"/>
              <a:gd name="connsiteY6" fmla="*/ 1746279 h 1802240"/>
              <a:gd name="connsiteX7" fmla="*/ 28568 w 1246501"/>
              <a:gd name="connsiteY7" fmla="*/ 1431319 h 1802240"/>
              <a:gd name="connsiteX0" fmla="*/ 28568 w 1247942"/>
              <a:gd name="connsiteY0" fmla="*/ 1431319 h 1802240"/>
              <a:gd name="connsiteX1" fmla="*/ 104768 w 1247942"/>
              <a:gd name="connsiteY1" fmla="*/ 151159 h 1802240"/>
              <a:gd name="connsiteX2" fmla="*/ 1120768 w 1247942"/>
              <a:gd name="connsiteY2" fmla="*/ 16539 h 1802240"/>
              <a:gd name="connsiteX3" fmla="*/ 1141088 w 1247942"/>
              <a:gd name="connsiteY3" fmla="*/ 74959 h 1802240"/>
              <a:gd name="connsiteX4" fmla="*/ 414648 w 1247942"/>
              <a:gd name="connsiteY4" fmla="*/ 389919 h 1802240"/>
              <a:gd name="connsiteX5" fmla="*/ 379088 w 1247942"/>
              <a:gd name="connsiteY5" fmla="*/ 1659919 h 1802240"/>
              <a:gd name="connsiteX6" fmla="*/ 69208 w 1247942"/>
              <a:gd name="connsiteY6" fmla="*/ 1746279 h 1802240"/>
              <a:gd name="connsiteX7" fmla="*/ 28568 w 1247942"/>
              <a:gd name="connsiteY7" fmla="*/ 1431319 h 1802240"/>
              <a:gd name="connsiteX0" fmla="*/ 28568 w 1256567"/>
              <a:gd name="connsiteY0" fmla="*/ 1438920 h 1809841"/>
              <a:gd name="connsiteX1" fmla="*/ 104768 w 1256567"/>
              <a:gd name="connsiteY1" fmla="*/ 158760 h 1809841"/>
              <a:gd name="connsiteX2" fmla="*/ 1120768 w 1256567"/>
              <a:gd name="connsiteY2" fmla="*/ 24140 h 1809841"/>
              <a:gd name="connsiteX3" fmla="*/ 1141088 w 1256567"/>
              <a:gd name="connsiteY3" fmla="*/ 82560 h 1809841"/>
              <a:gd name="connsiteX4" fmla="*/ 414648 w 1256567"/>
              <a:gd name="connsiteY4" fmla="*/ 397520 h 1809841"/>
              <a:gd name="connsiteX5" fmla="*/ 379088 w 1256567"/>
              <a:gd name="connsiteY5" fmla="*/ 1667520 h 1809841"/>
              <a:gd name="connsiteX6" fmla="*/ 69208 w 1256567"/>
              <a:gd name="connsiteY6" fmla="*/ 1753880 h 1809841"/>
              <a:gd name="connsiteX7" fmla="*/ 28568 w 1256567"/>
              <a:gd name="connsiteY7" fmla="*/ 1438920 h 1809841"/>
              <a:gd name="connsiteX0" fmla="*/ 23603 w 1251602"/>
              <a:gd name="connsiteY0" fmla="*/ 1416924 h 1787845"/>
              <a:gd name="connsiteX1" fmla="*/ 29255 w 1251602"/>
              <a:gd name="connsiteY1" fmla="*/ 856754 h 1787845"/>
              <a:gd name="connsiteX2" fmla="*/ 99803 w 1251602"/>
              <a:gd name="connsiteY2" fmla="*/ 136764 h 1787845"/>
              <a:gd name="connsiteX3" fmla="*/ 1115803 w 1251602"/>
              <a:gd name="connsiteY3" fmla="*/ 2144 h 1787845"/>
              <a:gd name="connsiteX4" fmla="*/ 1136123 w 1251602"/>
              <a:gd name="connsiteY4" fmla="*/ 60564 h 1787845"/>
              <a:gd name="connsiteX5" fmla="*/ 409683 w 1251602"/>
              <a:gd name="connsiteY5" fmla="*/ 375524 h 1787845"/>
              <a:gd name="connsiteX6" fmla="*/ 374123 w 1251602"/>
              <a:gd name="connsiteY6" fmla="*/ 1645524 h 1787845"/>
              <a:gd name="connsiteX7" fmla="*/ 64243 w 1251602"/>
              <a:gd name="connsiteY7" fmla="*/ 1731884 h 1787845"/>
              <a:gd name="connsiteX8" fmla="*/ 23603 w 1251602"/>
              <a:gd name="connsiteY8" fmla="*/ 1416924 h 1787845"/>
              <a:gd name="connsiteX0" fmla="*/ 4225 w 1218761"/>
              <a:gd name="connsiteY0" fmla="*/ 1417436 h 1788357"/>
              <a:gd name="connsiteX1" fmla="*/ 9877 w 1218761"/>
              <a:gd name="connsiteY1" fmla="*/ 857266 h 1788357"/>
              <a:gd name="connsiteX2" fmla="*/ 159673 w 1218761"/>
              <a:gd name="connsiteY2" fmla="*/ 131180 h 1788357"/>
              <a:gd name="connsiteX3" fmla="*/ 1096425 w 1218761"/>
              <a:gd name="connsiteY3" fmla="*/ 2656 h 1788357"/>
              <a:gd name="connsiteX4" fmla="*/ 1116745 w 1218761"/>
              <a:gd name="connsiteY4" fmla="*/ 61076 h 1788357"/>
              <a:gd name="connsiteX5" fmla="*/ 390305 w 1218761"/>
              <a:gd name="connsiteY5" fmla="*/ 376036 h 1788357"/>
              <a:gd name="connsiteX6" fmla="*/ 354745 w 1218761"/>
              <a:gd name="connsiteY6" fmla="*/ 1646036 h 1788357"/>
              <a:gd name="connsiteX7" fmla="*/ 44865 w 1218761"/>
              <a:gd name="connsiteY7" fmla="*/ 1732396 h 1788357"/>
              <a:gd name="connsiteX8" fmla="*/ 4225 w 1218761"/>
              <a:gd name="connsiteY8" fmla="*/ 1417436 h 1788357"/>
              <a:gd name="connsiteX0" fmla="*/ 11831 w 1214175"/>
              <a:gd name="connsiteY0" fmla="*/ 1386956 h 1790216"/>
              <a:gd name="connsiteX1" fmla="*/ 5291 w 1214175"/>
              <a:gd name="connsiteY1" fmla="*/ 857266 h 1790216"/>
              <a:gd name="connsiteX2" fmla="*/ 155087 w 1214175"/>
              <a:gd name="connsiteY2" fmla="*/ 131180 h 1790216"/>
              <a:gd name="connsiteX3" fmla="*/ 1091839 w 1214175"/>
              <a:gd name="connsiteY3" fmla="*/ 2656 h 1790216"/>
              <a:gd name="connsiteX4" fmla="*/ 1112159 w 1214175"/>
              <a:gd name="connsiteY4" fmla="*/ 61076 h 1790216"/>
              <a:gd name="connsiteX5" fmla="*/ 385719 w 1214175"/>
              <a:gd name="connsiteY5" fmla="*/ 376036 h 1790216"/>
              <a:gd name="connsiteX6" fmla="*/ 350159 w 1214175"/>
              <a:gd name="connsiteY6" fmla="*/ 1646036 h 1790216"/>
              <a:gd name="connsiteX7" fmla="*/ 40279 w 1214175"/>
              <a:gd name="connsiteY7" fmla="*/ 1732396 h 1790216"/>
              <a:gd name="connsiteX8" fmla="*/ 11831 w 1214175"/>
              <a:gd name="connsiteY8" fmla="*/ 1386956 h 1790216"/>
              <a:gd name="connsiteX0" fmla="*/ 11831 w 1218138"/>
              <a:gd name="connsiteY0" fmla="*/ 1386346 h 1789606"/>
              <a:gd name="connsiteX1" fmla="*/ 5291 w 1218138"/>
              <a:gd name="connsiteY1" fmla="*/ 856656 h 1789606"/>
              <a:gd name="connsiteX2" fmla="*/ 155087 w 1218138"/>
              <a:gd name="connsiteY2" fmla="*/ 130570 h 1789606"/>
              <a:gd name="connsiteX3" fmla="*/ 1091839 w 1218138"/>
              <a:gd name="connsiteY3" fmla="*/ 2046 h 1789606"/>
              <a:gd name="connsiteX4" fmla="*/ 1112159 w 1218138"/>
              <a:gd name="connsiteY4" fmla="*/ 60466 h 1789606"/>
              <a:gd name="connsiteX5" fmla="*/ 385719 w 1218138"/>
              <a:gd name="connsiteY5" fmla="*/ 375426 h 1789606"/>
              <a:gd name="connsiteX6" fmla="*/ 350159 w 1218138"/>
              <a:gd name="connsiteY6" fmla="*/ 1645426 h 1789606"/>
              <a:gd name="connsiteX7" fmla="*/ 40279 w 1218138"/>
              <a:gd name="connsiteY7" fmla="*/ 1731786 h 1789606"/>
              <a:gd name="connsiteX8" fmla="*/ 11831 w 1218138"/>
              <a:gd name="connsiteY8" fmla="*/ 1386346 h 1789606"/>
              <a:gd name="connsiteX0" fmla="*/ 11831 w 1227387"/>
              <a:gd name="connsiteY0" fmla="*/ 1385029 h 1788289"/>
              <a:gd name="connsiteX1" fmla="*/ 5291 w 1227387"/>
              <a:gd name="connsiteY1" fmla="*/ 855339 h 1788289"/>
              <a:gd name="connsiteX2" fmla="*/ 155087 w 1227387"/>
              <a:gd name="connsiteY2" fmla="*/ 129253 h 1788289"/>
              <a:gd name="connsiteX3" fmla="*/ 1091839 w 1227387"/>
              <a:gd name="connsiteY3" fmla="*/ 729 h 1788289"/>
              <a:gd name="connsiteX4" fmla="*/ 1112159 w 1227387"/>
              <a:gd name="connsiteY4" fmla="*/ 59149 h 1788289"/>
              <a:gd name="connsiteX5" fmla="*/ 385719 w 1227387"/>
              <a:gd name="connsiteY5" fmla="*/ 374109 h 1788289"/>
              <a:gd name="connsiteX6" fmla="*/ 350159 w 1227387"/>
              <a:gd name="connsiteY6" fmla="*/ 1644109 h 1788289"/>
              <a:gd name="connsiteX7" fmla="*/ 40279 w 1227387"/>
              <a:gd name="connsiteY7" fmla="*/ 1730469 h 1788289"/>
              <a:gd name="connsiteX8" fmla="*/ 11831 w 1227387"/>
              <a:gd name="connsiteY8" fmla="*/ 1385029 h 1788289"/>
              <a:gd name="connsiteX0" fmla="*/ 11831 w 1226444"/>
              <a:gd name="connsiteY0" fmla="*/ 1385095 h 1788355"/>
              <a:gd name="connsiteX1" fmla="*/ 5291 w 1226444"/>
              <a:gd name="connsiteY1" fmla="*/ 855405 h 1788355"/>
              <a:gd name="connsiteX2" fmla="*/ 155087 w 1226444"/>
              <a:gd name="connsiteY2" fmla="*/ 129319 h 1788355"/>
              <a:gd name="connsiteX3" fmla="*/ 1091839 w 1226444"/>
              <a:gd name="connsiteY3" fmla="*/ 795 h 1788355"/>
              <a:gd name="connsiteX4" fmla="*/ 1112159 w 1226444"/>
              <a:gd name="connsiteY4" fmla="*/ 59215 h 1788355"/>
              <a:gd name="connsiteX5" fmla="*/ 385719 w 1226444"/>
              <a:gd name="connsiteY5" fmla="*/ 374175 h 1788355"/>
              <a:gd name="connsiteX6" fmla="*/ 350159 w 1226444"/>
              <a:gd name="connsiteY6" fmla="*/ 1644175 h 1788355"/>
              <a:gd name="connsiteX7" fmla="*/ 40279 w 1226444"/>
              <a:gd name="connsiteY7" fmla="*/ 1730535 h 1788355"/>
              <a:gd name="connsiteX8" fmla="*/ 11831 w 1226444"/>
              <a:gd name="connsiteY8" fmla="*/ 1385095 h 1788355"/>
              <a:gd name="connsiteX0" fmla="*/ 11831 w 1217237"/>
              <a:gd name="connsiteY0" fmla="*/ 1422849 h 1826109"/>
              <a:gd name="connsiteX1" fmla="*/ 5291 w 1217237"/>
              <a:gd name="connsiteY1" fmla="*/ 893159 h 1826109"/>
              <a:gd name="connsiteX2" fmla="*/ 170327 w 1217237"/>
              <a:gd name="connsiteY2" fmla="*/ 75633 h 1826109"/>
              <a:gd name="connsiteX3" fmla="*/ 1091839 w 1217237"/>
              <a:gd name="connsiteY3" fmla="*/ 38549 h 1826109"/>
              <a:gd name="connsiteX4" fmla="*/ 1112159 w 1217237"/>
              <a:gd name="connsiteY4" fmla="*/ 96969 h 1826109"/>
              <a:gd name="connsiteX5" fmla="*/ 385719 w 1217237"/>
              <a:gd name="connsiteY5" fmla="*/ 411929 h 1826109"/>
              <a:gd name="connsiteX6" fmla="*/ 350159 w 1217237"/>
              <a:gd name="connsiteY6" fmla="*/ 1681929 h 1826109"/>
              <a:gd name="connsiteX7" fmla="*/ 40279 w 1217237"/>
              <a:gd name="connsiteY7" fmla="*/ 1768289 h 1826109"/>
              <a:gd name="connsiteX8" fmla="*/ 11831 w 1217237"/>
              <a:gd name="connsiteY8" fmla="*/ 1422849 h 1826109"/>
              <a:gd name="connsiteX0" fmla="*/ 11831 w 1210811"/>
              <a:gd name="connsiteY0" fmla="*/ 1432381 h 1835641"/>
              <a:gd name="connsiteX1" fmla="*/ 5291 w 1210811"/>
              <a:gd name="connsiteY1" fmla="*/ 902691 h 1835641"/>
              <a:gd name="connsiteX2" fmla="*/ 170327 w 1210811"/>
              <a:gd name="connsiteY2" fmla="*/ 85165 h 1835641"/>
              <a:gd name="connsiteX3" fmla="*/ 1101999 w 1210811"/>
              <a:gd name="connsiteY3" fmla="*/ 27761 h 1835641"/>
              <a:gd name="connsiteX4" fmla="*/ 1112159 w 1210811"/>
              <a:gd name="connsiteY4" fmla="*/ 106501 h 1835641"/>
              <a:gd name="connsiteX5" fmla="*/ 385719 w 1210811"/>
              <a:gd name="connsiteY5" fmla="*/ 421461 h 1835641"/>
              <a:gd name="connsiteX6" fmla="*/ 350159 w 1210811"/>
              <a:gd name="connsiteY6" fmla="*/ 1691461 h 1835641"/>
              <a:gd name="connsiteX7" fmla="*/ 40279 w 1210811"/>
              <a:gd name="connsiteY7" fmla="*/ 1777821 h 1835641"/>
              <a:gd name="connsiteX8" fmla="*/ 11831 w 1210811"/>
              <a:gd name="connsiteY8" fmla="*/ 1432381 h 1835641"/>
              <a:gd name="connsiteX0" fmla="*/ 11831 w 1226112"/>
              <a:gd name="connsiteY0" fmla="*/ 1432381 h 1835641"/>
              <a:gd name="connsiteX1" fmla="*/ 5291 w 1226112"/>
              <a:gd name="connsiteY1" fmla="*/ 902691 h 1835641"/>
              <a:gd name="connsiteX2" fmla="*/ 170327 w 1226112"/>
              <a:gd name="connsiteY2" fmla="*/ 85165 h 1835641"/>
              <a:gd name="connsiteX3" fmla="*/ 1101999 w 1226112"/>
              <a:gd name="connsiteY3" fmla="*/ 27761 h 1835641"/>
              <a:gd name="connsiteX4" fmla="*/ 1112159 w 1226112"/>
              <a:gd name="connsiteY4" fmla="*/ 106501 h 1835641"/>
              <a:gd name="connsiteX5" fmla="*/ 385719 w 1226112"/>
              <a:gd name="connsiteY5" fmla="*/ 421461 h 1835641"/>
              <a:gd name="connsiteX6" fmla="*/ 350159 w 1226112"/>
              <a:gd name="connsiteY6" fmla="*/ 1691461 h 1835641"/>
              <a:gd name="connsiteX7" fmla="*/ 40279 w 1226112"/>
              <a:gd name="connsiteY7" fmla="*/ 1777821 h 1835641"/>
              <a:gd name="connsiteX8" fmla="*/ 11831 w 1226112"/>
              <a:gd name="connsiteY8" fmla="*/ 1432381 h 1835641"/>
              <a:gd name="connsiteX0" fmla="*/ 11831 w 1232084"/>
              <a:gd name="connsiteY0" fmla="*/ 1432381 h 1835641"/>
              <a:gd name="connsiteX1" fmla="*/ 5291 w 1232084"/>
              <a:gd name="connsiteY1" fmla="*/ 902691 h 1835641"/>
              <a:gd name="connsiteX2" fmla="*/ 170327 w 1232084"/>
              <a:gd name="connsiteY2" fmla="*/ 85165 h 1835641"/>
              <a:gd name="connsiteX3" fmla="*/ 1101999 w 1232084"/>
              <a:gd name="connsiteY3" fmla="*/ 27761 h 1835641"/>
              <a:gd name="connsiteX4" fmla="*/ 1112159 w 1232084"/>
              <a:gd name="connsiteY4" fmla="*/ 106501 h 1835641"/>
              <a:gd name="connsiteX5" fmla="*/ 385719 w 1232084"/>
              <a:gd name="connsiteY5" fmla="*/ 421461 h 1835641"/>
              <a:gd name="connsiteX6" fmla="*/ 350159 w 1232084"/>
              <a:gd name="connsiteY6" fmla="*/ 1691461 h 1835641"/>
              <a:gd name="connsiteX7" fmla="*/ 40279 w 1232084"/>
              <a:gd name="connsiteY7" fmla="*/ 1777821 h 1835641"/>
              <a:gd name="connsiteX8" fmla="*/ 11831 w 1232084"/>
              <a:gd name="connsiteY8" fmla="*/ 1432381 h 1835641"/>
              <a:gd name="connsiteX0" fmla="*/ 11831 w 1180407"/>
              <a:gd name="connsiteY0" fmla="*/ 1436331 h 1839591"/>
              <a:gd name="connsiteX1" fmla="*/ 5291 w 1180407"/>
              <a:gd name="connsiteY1" fmla="*/ 906641 h 1839591"/>
              <a:gd name="connsiteX2" fmla="*/ 170327 w 1180407"/>
              <a:gd name="connsiteY2" fmla="*/ 89115 h 1839591"/>
              <a:gd name="connsiteX3" fmla="*/ 1042944 w 1180407"/>
              <a:gd name="connsiteY3" fmla="*/ 24091 h 1839591"/>
              <a:gd name="connsiteX4" fmla="*/ 1112159 w 1180407"/>
              <a:gd name="connsiteY4" fmla="*/ 110451 h 1839591"/>
              <a:gd name="connsiteX5" fmla="*/ 385719 w 1180407"/>
              <a:gd name="connsiteY5" fmla="*/ 425411 h 1839591"/>
              <a:gd name="connsiteX6" fmla="*/ 350159 w 1180407"/>
              <a:gd name="connsiteY6" fmla="*/ 1695411 h 1839591"/>
              <a:gd name="connsiteX7" fmla="*/ 40279 w 1180407"/>
              <a:gd name="connsiteY7" fmla="*/ 1781771 h 1839591"/>
              <a:gd name="connsiteX8" fmla="*/ 11831 w 1180407"/>
              <a:gd name="connsiteY8" fmla="*/ 1436331 h 1839591"/>
              <a:gd name="connsiteX0" fmla="*/ 11831 w 1221141"/>
              <a:gd name="connsiteY0" fmla="*/ 1431428 h 1834688"/>
              <a:gd name="connsiteX1" fmla="*/ 5291 w 1221141"/>
              <a:gd name="connsiteY1" fmla="*/ 901738 h 1834688"/>
              <a:gd name="connsiteX2" fmla="*/ 170327 w 1221141"/>
              <a:gd name="connsiteY2" fmla="*/ 84212 h 1834688"/>
              <a:gd name="connsiteX3" fmla="*/ 1119144 w 1221141"/>
              <a:gd name="connsiteY3" fmla="*/ 28713 h 1834688"/>
              <a:gd name="connsiteX4" fmla="*/ 1112159 w 1221141"/>
              <a:gd name="connsiteY4" fmla="*/ 105548 h 1834688"/>
              <a:gd name="connsiteX5" fmla="*/ 385719 w 1221141"/>
              <a:gd name="connsiteY5" fmla="*/ 420508 h 1834688"/>
              <a:gd name="connsiteX6" fmla="*/ 350159 w 1221141"/>
              <a:gd name="connsiteY6" fmla="*/ 1690508 h 1834688"/>
              <a:gd name="connsiteX7" fmla="*/ 40279 w 1221141"/>
              <a:gd name="connsiteY7" fmla="*/ 1776868 h 1834688"/>
              <a:gd name="connsiteX8" fmla="*/ 11831 w 1221141"/>
              <a:gd name="connsiteY8" fmla="*/ 1431428 h 1834688"/>
              <a:gd name="connsiteX0" fmla="*/ 11831 w 1203933"/>
              <a:gd name="connsiteY0" fmla="*/ 1436715 h 1839975"/>
              <a:gd name="connsiteX1" fmla="*/ 5291 w 1203933"/>
              <a:gd name="connsiteY1" fmla="*/ 907025 h 1839975"/>
              <a:gd name="connsiteX2" fmla="*/ 170327 w 1203933"/>
              <a:gd name="connsiteY2" fmla="*/ 89499 h 1839975"/>
              <a:gd name="connsiteX3" fmla="*/ 1119144 w 1203933"/>
              <a:gd name="connsiteY3" fmla="*/ 34000 h 1839975"/>
              <a:gd name="connsiteX4" fmla="*/ 1112159 w 1203933"/>
              <a:gd name="connsiteY4" fmla="*/ 110835 h 1839975"/>
              <a:gd name="connsiteX5" fmla="*/ 385719 w 1203933"/>
              <a:gd name="connsiteY5" fmla="*/ 425795 h 1839975"/>
              <a:gd name="connsiteX6" fmla="*/ 350159 w 1203933"/>
              <a:gd name="connsiteY6" fmla="*/ 1695795 h 1839975"/>
              <a:gd name="connsiteX7" fmla="*/ 40279 w 1203933"/>
              <a:gd name="connsiteY7" fmla="*/ 1782155 h 1839975"/>
              <a:gd name="connsiteX8" fmla="*/ 11831 w 1203933"/>
              <a:gd name="connsiteY8" fmla="*/ 1436715 h 1839975"/>
              <a:gd name="connsiteX0" fmla="*/ 11831 w 1219341"/>
              <a:gd name="connsiteY0" fmla="*/ 1436715 h 1839975"/>
              <a:gd name="connsiteX1" fmla="*/ 5291 w 1219341"/>
              <a:gd name="connsiteY1" fmla="*/ 907025 h 1839975"/>
              <a:gd name="connsiteX2" fmla="*/ 170327 w 1219341"/>
              <a:gd name="connsiteY2" fmla="*/ 89499 h 1839975"/>
              <a:gd name="connsiteX3" fmla="*/ 1119144 w 1219341"/>
              <a:gd name="connsiteY3" fmla="*/ 34000 h 1839975"/>
              <a:gd name="connsiteX4" fmla="*/ 1112159 w 1219341"/>
              <a:gd name="connsiteY4" fmla="*/ 110835 h 1839975"/>
              <a:gd name="connsiteX5" fmla="*/ 385719 w 1219341"/>
              <a:gd name="connsiteY5" fmla="*/ 425795 h 1839975"/>
              <a:gd name="connsiteX6" fmla="*/ 350159 w 1219341"/>
              <a:gd name="connsiteY6" fmla="*/ 1695795 h 1839975"/>
              <a:gd name="connsiteX7" fmla="*/ 40279 w 1219341"/>
              <a:gd name="connsiteY7" fmla="*/ 1782155 h 1839975"/>
              <a:gd name="connsiteX8" fmla="*/ 11831 w 1219341"/>
              <a:gd name="connsiteY8" fmla="*/ 1436715 h 1839975"/>
              <a:gd name="connsiteX0" fmla="*/ 11831 w 1223909"/>
              <a:gd name="connsiteY0" fmla="*/ 1436715 h 1839975"/>
              <a:gd name="connsiteX1" fmla="*/ 5291 w 1223909"/>
              <a:gd name="connsiteY1" fmla="*/ 907025 h 1839975"/>
              <a:gd name="connsiteX2" fmla="*/ 170327 w 1223909"/>
              <a:gd name="connsiteY2" fmla="*/ 89499 h 1839975"/>
              <a:gd name="connsiteX3" fmla="*/ 1119144 w 1223909"/>
              <a:gd name="connsiteY3" fmla="*/ 34000 h 1839975"/>
              <a:gd name="connsiteX4" fmla="*/ 1112159 w 1223909"/>
              <a:gd name="connsiteY4" fmla="*/ 110835 h 1839975"/>
              <a:gd name="connsiteX5" fmla="*/ 385719 w 1223909"/>
              <a:gd name="connsiteY5" fmla="*/ 425795 h 1839975"/>
              <a:gd name="connsiteX6" fmla="*/ 350159 w 1223909"/>
              <a:gd name="connsiteY6" fmla="*/ 1695795 h 1839975"/>
              <a:gd name="connsiteX7" fmla="*/ 40279 w 1223909"/>
              <a:gd name="connsiteY7" fmla="*/ 1782155 h 1839975"/>
              <a:gd name="connsiteX8" fmla="*/ 11831 w 1223909"/>
              <a:gd name="connsiteY8" fmla="*/ 1436715 h 18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09" h="1839975">
                <a:moveTo>
                  <a:pt x="11831" y="1436715"/>
                </a:moveTo>
                <a:cubicBezTo>
                  <a:pt x="6000" y="1290860"/>
                  <a:pt x="-7409" y="1120385"/>
                  <a:pt x="5291" y="907025"/>
                </a:cubicBezTo>
                <a:cubicBezTo>
                  <a:pt x="17991" y="693665"/>
                  <a:pt x="-15315" y="235003"/>
                  <a:pt x="170327" y="89499"/>
                </a:cubicBezTo>
                <a:cubicBezTo>
                  <a:pt x="355969" y="-56005"/>
                  <a:pt x="1005987" y="15204"/>
                  <a:pt x="1119144" y="34000"/>
                </a:cubicBezTo>
                <a:cubicBezTo>
                  <a:pt x="1232301" y="52796"/>
                  <a:pt x="1285831" y="76016"/>
                  <a:pt x="1112159" y="110835"/>
                </a:cubicBezTo>
                <a:cubicBezTo>
                  <a:pt x="938487" y="145654"/>
                  <a:pt x="522879" y="227675"/>
                  <a:pt x="385719" y="425795"/>
                </a:cubicBezTo>
                <a:cubicBezTo>
                  <a:pt x="248559" y="623915"/>
                  <a:pt x="447526" y="1469735"/>
                  <a:pt x="350159" y="1695795"/>
                </a:cubicBezTo>
                <a:cubicBezTo>
                  <a:pt x="252792" y="1921855"/>
                  <a:pt x="96667" y="1825335"/>
                  <a:pt x="40279" y="1782155"/>
                </a:cubicBezTo>
                <a:cubicBezTo>
                  <a:pt x="-16109" y="1738975"/>
                  <a:pt x="17662" y="1582570"/>
                  <a:pt x="11831" y="1436715"/>
                </a:cubicBez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8116" y="5722985"/>
            <a:ext cx="4896544" cy="322263"/>
          </a:xfrm>
        </p:spPr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design for fusion-</a:t>
            </a:r>
            <a:r>
              <a:rPr lang="fr-FR" sz="2000" dirty="0" err="1" smtClean="0"/>
              <a:t>evaporation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01812" y="1252930"/>
            <a:ext cx="5289827" cy="3682754"/>
            <a:chOff x="201812" y="1235182"/>
            <a:chExt cx="5289827" cy="3682754"/>
          </a:xfrm>
        </p:grpSpPr>
        <p:grpSp>
          <p:nvGrpSpPr>
            <p:cNvPr id="61" name="Groupe 60"/>
            <p:cNvGrpSpPr/>
            <p:nvPr/>
          </p:nvGrpSpPr>
          <p:grpSpPr>
            <a:xfrm>
              <a:off x="201812" y="2175630"/>
              <a:ext cx="5289827" cy="2742306"/>
              <a:chOff x="1281931" y="2192026"/>
              <a:chExt cx="5289827" cy="2742306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1281931" y="3097718"/>
                <a:ext cx="1823200" cy="563728"/>
                <a:chOff x="1197565" y="2831280"/>
                <a:chExt cx="1823200" cy="563728"/>
              </a:xfrm>
            </p:grpSpPr>
            <p:sp>
              <p:nvSpPr>
                <p:cNvPr id="11" name="Flèche droite 10"/>
                <p:cNvSpPr/>
                <p:nvPr/>
              </p:nvSpPr>
              <p:spPr>
                <a:xfrm>
                  <a:off x="1235497" y="2831280"/>
                  <a:ext cx="1785268" cy="563728"/>
                </a:xfrm>
                <a:prstGeom prst="rightArrow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1197565" y="2942720"/>
                  <a:ext cx="17465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/>
                    <a:t>Radioactive nuclei</a:t>
                  </a:r>
                  <a:endParaRPr lang="fr-FR" sz="1400" dirty="0"/>
                </a:p>
              </p:txBody>
            </p:sp>
          </p:grpSp>
          <p:sp>
            <p:nvSpPr>
              <p:cNvPr id="14" name="Ellipse 13"/>
              <p:cNvSpPr/>
              <p:nvPr/>
            </p:nvSpPr>
            <p:spPr>
              <a:xfrm>
                <a:off x="3539345" y="3068535"/>
                <a:ext cx="192335" cy="56007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538248" y="4657333"/>
                <a:ext cx="1507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Ar at 100-500 mbar</a:t>
                </a:r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rapèze 32"/>
              <p:cNvSpPr/>
              <p:nvPr/>
            </p:nvSpPr>
            <p:spPr>
              <a:xfrm rot="16200000">
                <a:off x="5146816" y="1986542"/>
                <a:ext cx="119103" cy="1080120"/>
              </a:xfrm>
              <a:prstGeom prst="trapezoid">
                <a:avLst>
                  <a:gd name="adj" fmla="val 3992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415672" y="2192026"/>
                <a:ext cx="1156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Supersonic jet</a:t>
                </a:r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 flipH="1" flipV="1">
                <a:off x="3739766" y="2681354"/>
                <a:ext cx="1443405" cy="453433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Flèche droite 65"/>
            <p:cNvSpPr/>
            <p:nvPr/>
          </p:nvSpPr>
          <p:spPr>
            <a:xfrm rot="5400000">
              <a:off x="3279899" y="1759240"/>
              <a:ext cx="1768662" cy="720545"/>
            </a:xfrm>
            <a:prstGeom prst="rightArrow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232097" y="847751"/>
            <a:ext cx="43143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Critical performance </a:t>
            </a:r>
            <a:r>
              <a:rPr lang="fr-FR" sz="1400" dirty="0" err="1" smtClean="0"/>
              <a:t>criteria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u="sng" dirty="0" smtClean="0"/>
              <a:t>Chemical </a:t>
            </a:r>
            <a:r>
              <a:rPr lang="fr-FR" sz="1400" u="sng" dirty="0" err="1" smtClean="0"/>
              <a:t>survival</a:t>
            </a:r>
            <a:r>
              <a:rPr lang="fr-FR" sz="1400" u="sng" dirty="0" smtClean="0"/>
              <a:t>/</a:t>
            </a:r>
            <a:r>
              <a:rPr lang="fr-FR" sz="1400" u="sng" dirty="0" err="1" smtClean="0"/>
              <a:t>neutralization</a:t>
            </a:r>
            <a:r>
              <a:rPr lang="fr-FR" sz="1400" u="sng" dirty="0" smtClean="0"/>
              <a:t> </a:t>
            </a:r>
            <a:r>
              <a:rPr lang="fr-FR" sz="1400" u="sng" dirty="0"/>
              <a:t>efficiency </a:t>
            </a:r>
            <a:endParaRPr lang="fr-FR" sz="1400" u="sng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6666133" y="1493710"/>
            <a:ext cx="3853909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Chemistry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a </a:t>
            </a:r>
            <a:r>
              <a:rPr lang="fr-FR" sz="1400" dirty="0" err="1" smtClean="0"/>
              <a:t>loss</a:t>
            </a:r>
            <a:r>
              <a:rPr lang="fr-FR" sz="1400" dirty="0" smtClean="0"/>
              <a:t> </a:t>
            </a:r>
            <a:r>
              <a:rPr lang="fr-FR" sz="1400" dirty="0" err="1" smtClean="0"/>
              <a:t>mechanism</a:t>
            </a:r>
            <a:r>
              <a:rPr lang="fr-FR" sz="1400" dirty="0" smtClean="0"/>
              <a:t>: </a:t>
            </a:r>
          </a:p>
          <a:p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dirty="0" err="1" smtClean="0"/>
              <a:t>ultrapure</a:t>
            </a:r>
            <a:r>
              <a:rPr lang="fr-FR" sz="1400" dirty="0" smtClean="0"/>
              <a:t> buffer gas </a:t>
            </a:r>
            <a:r>
              <a:rPr lang="fr-FR" sz="1400" dirty="0" err="1" smtClean="0"/>
              <a:t>needed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Resonance-ionization</a:t>
            </a:r>
            <a:r>
              <a:rPr lang="fr-FR" sz="1400" dirty="0" smtClean="0"/>
              <a:t> </a:t>
            </a:r>
            <a:r>
              <a:rPr lang="fr-FR" sz="1400" dirty="0" err="1" smtClean="0"/>
              <a:t>spectroscopy</a:t>
            </a:r>
            <a:r>
              <a:rPr lang="fr-FR" sz="1400" dirty="0" smtClean="0"/>
              <a:t>:</a:t>
            </a:r>
          </a:p>
          <a:p>
            <a:pPr marL="1290638" lvl="2" indent="-285750">
              <a:buFont typeface="Wingdings" panose="05000000000000000000" pitchFamily="2" charset="2"/>
              <a:buChar char="à"/>
            </a:pPr>
            <a:r>
              <a:rPr lang="fr-FR" sz="1400" dirty="0" err="1" smtClean="0"/>
              <a:t>neutral</a:t>
            </a:r>
            <a:r>
              <a:rPr lang="fr-FR" sz="1400" dirty="0" smtClean="0"/>
              <a:t> </a:t>
            </a:r>
            <a:r>
              <a:rPr lang="fr-FR" sz="1400" dirty="0" err="1" smtClean="0"/>
              <a:t>atom</a:t>
            </a:r>
            <a:r>
              <a:rPr lang="fr-FR" sz="1400" dirty="0" smtClean="0"/>
              <a:t> </a:t>
            </a:r>
            <a:r>
              <a:rPr lang="fr-FR" sz="1400" dirty="0" err="1" smtClean="0"/>
              <a:t>highly</a:t>
            </a:r>
            <a:r>
              <a:rPr lang="fr-FR" sz="1400" dirty="0" smtClean="0"/>
              <a:t> </a:t>
            </a:r>
            <a:r>
              <a:rPr lang="fr-FR" sz="1400" dirty="0" err="1" smtClean="0"/>
              <a:t>preferable</a:t>
            </a:r>
            <a:endParaRPr lang="fr-FR" sz="1400" dirty="0" smtClean="0"/>
          </a:p>
          <a:p>
            <a:pPr marL="1290638" lvl="2" indent="-285750">
              <a:buFont typeface="Wingdings" panose="05000000000000000000" pitchFamily="2" charset="2"/>
              <a:buChar char="à"/>
            </a:pPr>
            <a:r>
              <a:rPr lang="fr-FR" sz="1400" dirty="0"/>
              <a:t>u</a:t>
            </a:r>
            <a:r>
              <a:rPr lang="fr-FR" sz="1400" dirty="0" smtClean="0"/>
              <a:t>se Ar as buffer gas</a:t>
            </a:r>
            <a:endParaRPr lang="fr-FR" sz="14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65" y="3739505"/>
            <a:ext cx="1474396" cy="1088914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3668037" y="3277840"/>
            <a:ext cx="21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After</a:t>
            </a:r>
            <a:r>
              <a:rPr lang="fr-FR" sz="1200" dirty="0" smtClean="0"/>
              <a:t> </a:t>
            </a:r>
            <a:r>
              <a:rPr lang="fr-FR" sz="1200" dirty="0" err="1" smtClean="0"/>
              <a:t>thermalization</a:t>
            </a:r>
            <a:r>
              <a:rPr lang="fr-FR" sz="1200" dirty="0" smtClean="0"/>
              <a:t> charge exchange not possible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09" y="3099070"/>
            <a:ext cx="2525379" cy="818081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280834" y="2791442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Three</a:t>
            </a:r>
            <a:r>
              <a:rPr lang="fr-FR" sz="1200" dirty="0" smtClean="0"/>
              <a:t>-body </a:t>
            </a:r>
            <a:r>
              <a:rPr lang="fr-FR" sz="1200" dirty="0" err="1" smtClean="0"/>
              <a:t>recombination</a:t>
            </a:r>
            <a:endParaRPr lang="fr-FR" sz="1200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23" y="4281757"/>
            <a:ext cx="3467881" cy="1093323"/>
          </a:xfrm>
          <a:prstGeom prst="rect">
            <a:avLst/>
          </a:prstGeom>
        </p:spPr>
      </p:pic>
      <p:sp>
        <p:nvSpPr>
          <p:cNvPr id="109" name="ZoneTexte 108"/>
          <p:cNvSpPr txBox="1"/>
          <p:nvPr/>
        </p:nvSpPr>
        <p:spPr>
          <a:xfrm>
            <a:off x="6410920" y="4121173"/>
            <a:ext cx="20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Dissociative </a:t>
            </a:r>
            <a:r>
              <a:rPr lang="fr-FR" sz="1200" dirty="0" err="1" smtClean="0"/>
              <a:t>recombination</a:t>
            </a:r>
            <a:endParaRPr lang="fr-FR" sz="1200" dirty="0" smtClean="0"/>
          </a:p>
        </p:txBody>
      </p:sp>
      <p:sp>
        <p:nvSpPr>
          <p:cNvPr id="110" name="Forme libre 109"/>
          <p:cNvSpPr/>
          <p:nvPr/>
        </p:nvSpPr>
        <p:spPr>
          <a:xfrm>
            <a:off x="2459225" y="3699347"/>
            <a:ext cx="597317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2549304" y="3694267"/>
            <a:ext cx="499878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112"/>
          <p:cNvSpPr/>
          <p:nvPr/>
        </p:nvSpPr>
        <p:spPr>
          <a:xfrm>
            <a:off x="2653449" y="3699347"/>
            <a:ext cx="401807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lèche droite 113"/>
          <p:cNvSpPr/>
          <p:nvPr/>
        </p:nvSpPr>
        <p:spPr>
          <a:xfrm rot="10800000">
            <a:off x="1816573" y="2490539"/>
            <a:ext cx="3974767" cy="78350"/>
          </a:xfrm>
          <a:prstGeom prst="rightArrow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 flipV="1">
            <a:off x="1684425" y="2664958"/>
            <a:ext cx="773704" cy="66721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4" y="1543371"/>
            <a:ext cx="1496840" cy="128222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67910" y="1164455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Ion </a:t>
            </a:r>
            <a:r>
              <a:rPr lang="fr-FR" sz="1200" dirty="0" err="1" smtClean="0"/>
              <a:t>stopping</a:t>
            </a:r>
            <a:r>
              <a:rPr lang="fr-FR" sz="1200" dirty="0" smtClean="0"/>
              <a:t> </a:t>
            </a:r>
            <a:r>
              <a:rPr lang="fr-FR" sz="1200" dirty="0" err="1" smtClean="0"/>
              <a:t>generates</a:t>
            </a:r>
            <a:r>
              <a:rPr lang="fr-FR" sz="1200" dirty="0" smtClean="0"/>
              <a:t> plasma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4933" y="5042858"/>
            <a:ext cx="304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 fraction of the ions </a:t>
            </a:r>
            <a:r>
              <a:rPr lang="fr-FR" sz="1200" dirty="0" err="1" smtClean="0"/>
              <a:t>will</a:t>
            </a:r>
            <a:r>
              <a:rPr lang="fr-FR" sz="1200" dirty="0" smtClean="0"/>
              <a:t> charge exchange </a:t>
            </a:r>
            <a:r>
              <a:rPr lang="fr-FR" sz="1200" dirty="0" err="1" smtClean="0"/>
              <a:t>while</a:t>
            </a:r>
            <a:r>
              <a:rPr lang="fr-FR" sz="1200" dirty="0" smtClean="0"/>
              <a:t> </a:t>
            </a:r>
            <a:r>
              <a:rPr lang="fr-FR" sz="1200" dirty="0" err="1" smtClean="0"/>
              <a:t>being</a:t>
            </a:r>
            <a:r>
              <a:rPr lang="fr-FR" sz="1200" dirty="0" smtClean="0"/>
              <a:t> </a:t>
            </a:r>
            <a:r>
              <a:rPr lang="fr-FR" sz="1200" dirty="0" err="1" smtClean="0"/>
              <a:t>slowed</a:t>
            </a:r>
            <a:r>
              <a:rPr lang="fr-FR" sz="1200" dirty="0" smtClean="0"/>
              <a:t> down.</a:t>
            </a:r>
            <a:endParaRPr lang="fr-FR" sz="1200" dirty="0"/>
          </a:p>
        </p:txBody>
      </p:sp>
      <p:cxnSp>
        <p:nvCxnSpPr>
          <p:cNvPr id="43" name="Connecteur droit 42"/>
          <p:cNvCxnSpPr>
            <a:stCxn id="14" idx="2"/>
            <a:endCxn id="19" idx="0"/>
          </p:cNvCxnSpPr>
          <p:nvPr/>
        </p:nvCxnSpPr>
        <p:spPr>
          <a:xfrm flipH="1">
            <a:off x="1497356" y="3349924"/>
            <a:ext cx="961870" cy="74553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" y="4095462"/>
            <a:ext cx="1687508" cy="928715"/>
          </a:xfrm>
          <a:prstGeom prst="rect">
            <a:avLst/>
          </a:prstGeom>
        </p:spPr>
      </p:pic>
      <p:cxnSp>
        <p:nvCxnSpPr>
          <p:cNvPr id="47" name="Connecteur droit 46"/>
          <p:cNvCxnSpPr/>
          <p:nvPr/>
        </p:nvCxnSpPr>
        <p:spPr>
          <a:xfrm>
            <a:off x="2651561" y="3349730"/>
            <a:ext cx="1031573" cy="12029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486592" y="866327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Gas </a:t>
            </a:r>
            <a:r>
              <a:rPr lang="fr-FR" sz="1200" dirty="0" smtClean="0">
                <a:solidFill>
                  <a:srgbClr val="7030A0"/>
                </a:solidFill>
              </a:rPr>
              <a:t>jet laser </a:t>
            </a:r>
            <a:r>
              <a:rPr lang="fr-FR" sz="1200" dirty="0" err="1">
                <a:solidFill>
                  <a:srgbClr val="7030A0"/>
                </a:solidFill>
              </a:rPr>
              <a:t>probing</a:t>
            </a:r>
            <a:endParaRPr lang="fr-FR" sz="1200" dirty="0">
              <a:solidFill>
                <a:srgbClr val="7030A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806362"/>
            <a:ext cx="693558" cy="1215209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8975054" y="3239192"/>
            <a:ext cx="1693699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Strong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dependence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on ion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beam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intensity</a:t>
            </a:r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8975053" y="3786113"/>
            <a:ext cx="169370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electrical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field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</a:rPr>
              <a:t>neutralization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 area.</a:t>
            </a:r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 descr="gas_cell_flo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 l="24625" t="14584" r="27250" b="16626"/>
          <a:stretch>
            <a:fillRect/>
          </a:stretch>
        </p:blipFill>
        <p:spPr>
          <a:xfrm rot="15036737" flipH="1">
            <a:off x="3529204" y="3821749"/>
            <a:ext cx="1917341" cy="1394430"/>
          </a:xfrm>
        </p:spPr>
      </p:pic>
      <p:sp>
        <p:nvSpPr>
          <p:cNvPr id="16" name="Forme libre 15"/>
          <p:cNvSpPr/>
          <p:nvPr/>
        </p:nvSpPr>
        <p:spPr>
          <a:xfrm>
            <a:off x="2372149" y="2464064"/>
            <a:ext cx="1223909" cy="1839975"/>
          </a:xfrm>
          <a:custGeom>
            <a:avLst/>
            <a:gdLst>
              <a:gd name="connsiteX0" fmla="*/ 73987 w 1477980"/>
              <a:gd name="connsiteY0" fmla="*/ 1539694 h 1832924"/>
              <a:gd name="connsiteX1" fmla="*/ 99387 w 1477980"/>
              <a:gd name="connsiteY1" fmla="*/ 132534 h 1832924"/>
              <a:gd name="connsiteX2" fmla="*/ 1354147 w 1477980"/>
              <a:gd name="connsiteY2" fmla="*/ 56334 h 1832924"/>
              <a:gd name="connsiteX3" fmla="*/ 1349067 w 1477980"/>
              <a:gd name="connsiteY3" fmla="*/ 107134 h 1832924"/>
              <a:gd name="connsiteX4" fmla="*/ 622627 w 1477980"/>
              <a:gd name="connsiteY4" fmla="*/ 422094 h 1832924"/>
              <a:gd name="connsiteX5" fmla="*/ 510867 w 1477980"/>
              <a:gd name="connsiteY5" fmla="*/ 1697174 h 1832924"/>
              <a:gd name="connsiteX6" fmla="*/ 38427 w 1477980"/>
              <a:gd name="connsiteY6" fmla="*/ 1778454 h 1832924"/>
              <a:gd name="connsiteX7" fmla="*/ 73987 w 1477980"/>
              <a:gd name="connsiteY7" fmla="*/ 1539694 h 1832924"/>
              <a:gd name="connsiteX0" fmla="*/ 73987 w 1477980"/>
              <a:gd name="connsiteY0" fmla="*/ 1539694 h 1829853"/>
              <a:gd name="connsiteX1" fmla="*/ 99387 w 1477980"/>
              <a:gd name="connsiteY1" fmla="*/ 132534 h 1829853"/>
              <a:gd name="connsiteX2" fmla="*/ 1354147 w 1477980"/>
              <a:gd name="connsiteY2" fmla="*/ 56334 h 1829853"/>
              <a:gd name="connsiteX3" fmla="*/ 1349067 w 1477980"/>
              <a:gd name="connsiteY3" fmla="*/ 107134 h 1829853"/>
              <a:gd name="connsiteX4" fmla="*/ 622627 w 1477980"/>
              <a:gd name="connsiteY4" fmla="*/ 422094 h 1829853"/>
              <a:gd name="connsiteX5" fmla="*/ 587067 w 1477980"/>
              <a:gd name="connsiteY5" fmla="*/ 1692094 h 1829853"/>
              <a:gd name="connsiteX6" fmla="*/ 38427 w 1477980"/>
              <a:gd name="connsiteY6" fmla="*/ 1778454 h 1829853"/>
              <a:gd name="connsiteX7" fmla="*/ 73987 w 1477980"/>
              <a:gd name="connsiteY7" fmla="*/ 1539694 h 1829853"/>
              <a:gd name="connsiteX0" fmla="*/ 35680 w 1505713"/>
              <a:gd name="connsiteY0" fmla="*/ 1452665 h 1828974"/>
              <a:gd name="connsiteX1" fmla="*/ 127120 w 1505713"/>
              <a:gd name="connsiteY1" fmla="*/ 126785 h 1828974"/>
              <a:gd name="connsiteX2" fmla="*/ 1381880 w 1505713"/>
              <a:gd name="connsiteY2" fmla="*/ 50585 h 1828974"/>
              <a:gd name="connsiteX3" fmla="*/ 1376800 w 1505713"/>
              <a:gd name="connsiteY3" fmla="*/ 101385 h 1828974"/>
              <a:gd name="connsiteX4" fmla="*/ 650360 w 1505713"/>
              <a:gd name="connsiteY4" fmla="*/ 416345 h 1828974"/>
              <a:gd name="connsiteX5" fmla="*/ 614800 w 1505713"/>
              <a:gd name="connsiteY5" fmla="*/ 1686345 h 1828974"/>
              <a:gd name="connsiteX6" fmla="*/ 66160 w 1505713"/>
              <a:gd name="connsiteY6" fmla="*/ 1772705 h 1828974"/>
              <a:gd name="connsiteX7" fmla="*/ 35680 w 1505713"/>
              <a:gd name="connsiteY7" fmla="*/ 1452665 h 1828974"/>
              <a:gd name="connsiteX0" fmla="*/ 42604 w 1512637"/>
              <a:gd name="connsiteY0" fmla="*/ 1452665 h 1828974"/>
              <a:gd name="connsiteX1" fmla="*/ 134044 w 1512637"/>
              <a:gd name="connsiteY1" fmla="*/ 126785 h 1828974"/>
              <a:gd name="connsiteX2" fmla="*/ 1388804 w 1512637"/>
              <a:gd name="connsiteY2" fmla="*/ 50585 h 1828974"/>
              <a:gd name="connsiteX3" fmla="*/ 1383724 w 1512637"/>
              <a:gd name="connsiteY3" fmla="*/ 101385 h 1828974"/>
              <a:gd name="connsiteX4" fmla="*/ 657284 w 1512637"/>
              <a:gd name="connsiteY4" fmla="*/ 416345 h 1828974"/>
              <a:gd name="connsiteX5" fmla="*/ 621724 w 1512637"/>
              <a:gd name="connsiteY5" fmla="*/ 1686345 h 1828974"/>
              <a:gd name="connsiteX6" fmla="*/ 73084 w 1512637"/>
              <a:gd name="connsiteY6" fmla="*/ 1772705 h 1828974"/>
              <a:gd name="connsiteX7" fmla="*/ 42604 w 1512637"/>
              <a:gd name="connsiteY7" fmla="*/ 1452665 h 1828974"/>
              <a:gd name="connsiteX0" fmla="*/ 42604 w 1512637"/>
              <a:gd name="connsiteY0" fmla="*/ 1452665 h 1828974"/>
              <a:gd name="connsiteX1" fmla="*/ 134044 w 1512637"/>
              <a:gd name="connsiteY1" fmla="*/ 126785 h 1828974"/>
              <a:gd name="connsiteX2" fmla="*/ 1388804 w 1512637"/>
              <a:gd name="connsiteY2" fmla="*/ 50585 h 1828974"/>
              <a:gd name="connsiteX3" fmla="*/ 1383724 w 1512637"/>
              <a:gd name="connsiteY3" fmla="*/ 101385 h 1828974"/>
              <a:gd name="connsiteX4" fmla="*/ 657284 w 1512637"/>
              <a:gd name="connsiteY4" fmla="*/ 416345 h 1828974"/>
              <a:gd name="connsiteX5" fmla="*/ 621724 w 1512637"/>
              <a:gd name="connsiteY5" fmla="*/ 1686345 h 1828974"/>
              <a:gd name="connsiteX6" fmla="*/ 73084 w 1512637"/>
              <a:gd name="connsiteY6" fmla="*/ 1772705 h 1828974"/>
              <a:gd name="connsiteX7" fmla="*/ 42604 w 1512637"/>
              <a:gd name="connsiteY7" fmla="*/ 1452665 h 1828974"/>
              <a:gd name="connsiteX0" fmla="*/ 42604 w 1518389"/>
              <a:gd name="connsiteY0" fmla="*/ 1452665 h 1828974"/>
              <a:gd name="connsiteX1" fmla="*/ 134044 w 1518389"/>
              <a:gd name="connsiteY1" fmla="*/ 126785 h 1828974"/>
              <a:gd name="connsiteX2" fmla="*/ 1388804 w 1518389"/>
              <a:gd name="connsiteY2" fmla="*/ 50585 h 1828974"/>
              <a:gd name="connsiteX3" fmla="*/ 1383724 w 1518389"/>
              <a:gd name="connsiteY3" fmla="*/ 101385 h 1828974"/>
              <a:gd name="connsiteX4" fmla="*/ 657284 w 1518389"/>
              <a:gd name="connsiteY4" fmla="*/ 416345 h 1828974"/>
              <a:gd name="connsiteX5" fmla="*/ 621724 w 1518389"/>
              <a:gd name="connsiteY5" fmla="*/ 1686345 h 1828974"/>
              <a:gd name="connsiteX6" fmla="*/ 73084 w 1518389"/>
              <a:gd name="connsiteY6" fmla="*/ 1772705 h 1828974"/>
              <a:gd name="connsiteX7" fmla="*/ 42604 w 1518389"/>
              <a:gd name="connsiteY7" fmla="*/ 1452665 h 1828974"/>
              <a:gd name="connsiteX0" fmla="*/ 40929 w 1494831"/>
              <a:gd name="connsiteY0" fmla="*/ 1456184 h 1832493"/>
              <a:gd name="connsiteX1" fmla="*/ 132369 w 1494831"/>
              <a:gd name="connsiteY1" fmla="*/ 130304 h 1832493"/>
              <a:gd name="connsiteX2" fmla="*/ 1361729 w 1494831"/>
              <a:gd name="connsiteY2" fmla="*/ 46484 h 1832493"/>
              <a:gd name="connsiteX3" fmla="*/ 1382049 w 1494831"/>
              <a:gd name="connsiteY3" fmla="*/ 104904 h 1832493"/>
              <a:gd name="connsiteX4" fmla="*/ 655609 w 1494831"/>
              <a:gd name="connsiteY4" fmla="*/ 419864 h 1832493"/>
              <a:gd name="connsiteX5" fmla="*/ 620049 w 1494831"/>
              <a:gd name="connsiteY5" fmla="*/ 1689864 h 1832493"/>
              <a:gd name="connsiteX6" fmla="*/ 71409 w 1494831"/>
              <a:gd name="connsiteY6" fmla="*/ 1776224 h 1832493"/>
              <a:gd name="connsiteX7" fmla="*/ 40929 w 1494831"/>
              <a:gd name="connsiteY7" fmla="*/ 1456184 h 1832493"/>
              <a:gd name="connsiteX0" fmla="*/ 40929 w 1496872"/>
              <a:gd name="connsiteY0" fmla="*/ 1464574 h 1840883"/>
              <a:gd name="connsiteX1" fmla="*/ 132369 w 1496872"/>
              <a:gd name="connsiteY1" fmla="*/ 138694 h 1840883"/>
              <a:gd name="connsiteX2" fmla="*/ 1361729 w 1496872"/>
              <a:gd name="connsiteY2" fmla="*/ 54874 h 1840883"/>
              <a:gd name="connsiteX3" fmla="*/ 1382049 w 1496872"/>
              <a:gd name="connsiteY3" fmla="*/ 113294 h 1840883"/>
              <a:gd name="connsiteX4" fmla="*/ 655609 w 1496872"/>
              <a:gd name="connsiteY4" fmla="*/ 428254 h 1840883"/>
              <a:gd name="connsiteX5" fmla="*/ 620049 w 1496872"/>
              <a:gd name="connsiteY5" fmla="*/ 1698254 h 1840883"/>
              <a:gd name="connsiteX6" fmla="*/ 71409 w 1496872"/>
              <a:gd name="connsiteY6" fmla="*/ 1784614 h 1840883"/>
              <a:gd name="connsiteX7" fmla="*/ 40929 w 1496872"/>
              <a:gd name="connsiteY7" fmla="*/ 1464574 h 1840883"/>
              <a:gd name="connsiteX0" fmla="*/ 40929 w 1503068"/>
              <a:gd name="connsiteY0" fmla="*/ 1464574 h 1840883"/>
              <a:gd name="connsiteX1" fmla="*/ 132369 w 1503068"/>
              <a:gd name="connsiteY1" fmla="*/ 138694 h 1840883"/>
              <a:gd name="connsiteX2" fmla="*/ 1361729 w 1503068"/>
              <a:gd name="connsiteY2" fmla="*/ 54874 h 1840883"/>
              <a:gd name="connsiteX3" fmla="*/ 1382049 w 1503068"/>
              <a:gd name="connsiteY3" fmla="*/ 113294 h 1840883"/>
              <a:gd name="connsiteX4" fmla="*/ 655609 w 1503068"/>
              <a:gd name="connsiteY4" fmla="*/ 428254 h 1840883"/>
              <a:gd name="connsiteX5" fmla="*/ 620049 w 1503068"/>
              <a:gd name="connsiteY5" fmla="*/ 1698254 h 1840883"/>
              <a:gd name="connsiteX6" fmla="*/ 71409 w 1503068"/>
              <a:gd name="connsiteY6" fmla="*/ 1784614 h 1840883"/>
              <a:gd name="connsiteX7" fmla="*/ 40929 w 1503068"/>
              <a:gd name="connsiteY7" fmla="*/ 1464574 h 1840883"/>
              <a:gd name="connsiteX0" fmla="*/ 38169 w 1484702"/>
              <a:gd name="connsiteY0" fmla="*/ 1425938 h 1802247"/>
              <a:gd name="connsiteX1" fmla="*/ 342969 w 1484702"/>
              <a:gd name="connsiteY1" fmla="*/ 150858 h 1802247"/>
              <a:gd name="connsiteX2" fmla="*/ 1358969 w 1484702"/>
              <a:gd name="connsiteY2" fmla="*/ 16238 h 1802247"/>
              <a:gd name="connsiteX3" fmla="*/ 1379289 w 1484702"/>
              <a:gd name="connsiteY3" fmla="*/ 74658 h 1802247"/>
              <a:gd name="connsiteX4" fmla="*/ 652849 w 1484702"/>
              <a:gd name="connsiteY4" fmla="*/ 389618 h 1802247"/>
              <a:gd name="connsiteX5" fmla="*/ 617289 w 1484702"/>
              <a:gd name="connsiteY5" fmla="*/ 1659618 h 1802247"/>
              <a:gd name="connsiteX6" fmla="*/ 68649 w 1484702"/>
              <a:gd name="connsiteY6" fmla="*/ 1745978 h 1802247"/>
              <a:gd name="connsiteX7" fmla="*/ 38169 w 1484702"/>
              <a:gd name="connsiteY7" fmla="*/ 1425938 h 1802247"/>
              <a:gd name="connsiteX0" fmla="*/ 119998 w 1439531"/>
              <a:gd name="connsiteY0" fmla="*/ 1436700 h 1802233"/>
              <a:gd name="connsiteX1" fmla="*/ 297798 w 1439531"/>
              <a:gd name="connsiteY1" fmla="*/ 151460 h 1802233"/>
              <a:gd name="connsiteX2" fmla="*/ 1313798 w 1439531"/>
              <a:gd name="connsiteY2" fmla="*/ 16840 h 1802233"/>
              <a:gd name="connsiteX3" fmla="*/ 1334118 w 1439531"/>
              <a:gd name="connsiteY3" fmla="*/ 75260 h 1802233"/>
              <a:gd name="connsiteX4" fmla="*/ 607678 w 1439531"/>
              <a:gd name="connsiteY4" fmla="*/ 390220 h 1802233"/>
              <a:gd name="connsiteX5" fmla="*/ 572118 w 1439531"/>
              <a:gd name="connsiteY5" fmla="*/ 1660220 h 1802233"/>
              <a:gd name="connsiteX6" fmla="*/ 23478 w 1439531"/>
              <a:gd name="connsiteY6" fmla="*/ 1746580 h 1802233"/>
              <a:gd name="connsiteX7" fmla="*/ 119998 w 1439531"/>
              <a:gd name="connsiteY7" fmla="*/ 1436700 h 1802233"/>
              <a:gd name="connsiteX0" fmla="*/ 208271 w 1426204"/>
              <a:gd name="connsiteY0" fmla="*/ 1431319 h 1802240"/>
              <a:gd name="connsiteX1" fmla="*/ 284471 w 1426204"/>
              <a:gd name="connsiteY1" fmla="*/ 151159 h 1802240"/>
              <a:gd name="connsiteX2" fmla="*/ 1300471 w 1426204"/>
              <a:gd name="connsiteY2" fmla="*/ 16539 h 1802240"/>
              <a:gd name="connsiteX3" fmla="*/ 1320791 w 1426204"/>
              <a:gd name="connsiteY3" fmla="*/ 74959 h 1802240"/>
              <a:gd name="connsiteX4" fmla="*/ 594351 w 1426204"/>
              <a:gd name="connsiteY4" fmla="*/ 389919 h 1802240"/>
              <a:gd name="connsiteX5" fmla="*/ 558791 w 1426204"/>
              <a:gd name="connsiteY5" fmla="*/ 1659919 h 1802240"/>
              <a:gd name="connsiteX6" fmla="*/ 10151 w 1426204"/>
              <a:gd name="connsiteY6" fmla="*/ 1746279 h 1802240"/>
              <a:gd name="connsiteX7" fmla="*/ 208271 w 1426204"/>
              <a:gd name="connsiteY7" fmla="*/ 1431319 h 1802240"/>
              <a:gd name="connsiteX0" fmla="*/ 28568 w 1246501"/>
              <a:gd name="connsiteY0" fmla="*/ 1431319 h 1802240"/>
              <a:gd name="connsiteX1" fmla="*/ 104768 w 1246501"/>
              <a:gd name="connsiteY1" fmla="*/ 151159 h 1802240"/>
              <a:gd name="connsiteX2" fmla="*/ 1120768 w 1246501"/>
              <a:gd name="connsiteY2" fmla="*/ 16539 h 1802240"/>
              <a:gd name="connsiteX3" fmla="*/ 1141088 w 1246501"/>
              <a:gd name="connsiteY3" fmla="*/ 74959 h 1802240"/>
              <a:gd name="connsiteX4" fmla="*/ 414648 w 1246501"/>
              <a:gd name="connsiteY4" fmla="*/ 389919 h 1802240"/>
              <a:gd name="connsiteX5" fmla="*/ 379088 w 1246501"/>
              <a:gd name="connsiteY5" fmla="*/ 1659919 h 1802240"/>
              <a:gd name="connsiteX6" fmla="*/ 69208 w 1246501"/>
              <a:gd name="connsiteY6" fmla="*/ 1746279 h 1802240"/>
              <a:gd name="connsiteX7" fmla="*/ 28568 w 1246501"/>
              <a:gd name="connsiteY7" fmla="*/ 1431319 h 1802240"/>
              <a:gd name="connsiteX0" fmla="*/ 28568 w 1247942"/>
              <a:gd name="connsiteY0" fmla="*/ 1431319 h 1802240"/>
              <a:gd name="connsiteX1" fmla="*/ 104768 w 1247942"/>
              <a:gd name="connsiteY1" fmla="*/ 151159 h 1802240"/>
              <a:gd name="connsiteX2" fmla="*/ 1120768 w 1247942"/>
              <a:gd name="connsiteY2" fmla="*/ 16539 h 1802240"/>
              <a:gd name="connsiteX3" fmla="*/ 1141088 w 1247942"/>
              <a:gd name="connsiteY3" fmla="*/ 74959 h 1802240"/>
              <a:gd name="connsiteX4" fmla="*/ 414648 w 1247942"/>
              <a:gd name="connsiteY4" fmla="*/ 389919 h 1802240"/>
              <a:gd name="connsiteX5" fmla="*/ 379088 w 1247942"/>
              <a:gd name="connsiteY5" fmla="*/ 1659919 h 1802240"/>
              <a:gd name="connsiteX6" fmla="*/ 69208 w 1247942"/>
              <a:gd name="connsiteY6" fmla="*/ 1746279 h 1802240"/>
              <a:gd name="connsiteX7" fmla="*/ 28568 w 1247942"/>
              <a:gd name="connsiteY7" fmla="*/ 1431319 h 1802240"/>
              <a:gd name="connsiteX0" fmla="*/ 28568 w 1256567"/>
              <a:gd name="connsiteY0" fmla="*/ 1438920 h 1809841"/>
              <a:gd name="connsiteX1" fmla="*/ 104768 w 1256567"/>
              <a:gd name="connsiteY1" fmla="*/ 158760 h 1809841"/>
              <a:gd name="connsiteX2" fmla="*/ 1120768 w 1256567"/>
              <a:gd name="connsiteY2" fmla="*/ 24140 h 1809841"/>
              <a:gd name="connsiteX3" fmla="*/ 1141088 w 1256567"/>
              <a:gd name="connsiteY3" fmla="*/ 82560 h 1809841"/>
              <a:gd name="connsiteX4" fmla="*/ 414648 w 1256567"/>
              <a:gd name="connsiteY4" fmla="*/ 397520 h 1809841"/>
              <a:gd name="connsiteX5" fmla="*/ 379088 w 1256567"/>
              <a:gd name="connsiteY5" fmla="*/ 1667520 h 1809841"/>
              <a:gd name="connsiteX6" fmla="*/ 69208 w 1256567"/>
              <a:gd name="connsiteY6" fmla="*/ 1753880 h 1809841"/>
              <a:gd name="connsiteX7" fmla="*/ 28568 w 1256567"/>
              <a:gd name="connsiteY7" fmla="*/ 1438920 h 1809841"/>
              <a:gd name="connsiteX0" fmla="*/ 23603 w 1251602"/>
              <a:gd name="connsiteY0" fmla="*/ 1416924 h 1787845"/>
              <a:gd name="connsiteX1" fmla="*/ 29255 w 1251602"/>
              <a:gd name="connsiteY1" fmla="*/ 856754 h 1787845"/>
              <a:gd name="connsiteX2" fmla="*/ 99803 w 1251602"/>
              <a:gd name="connsiteY2" fmla="*/ 136764 h 1787845"/>
              <a:gd name="connsiteX3" fmla="*/ 1115803 w 1251602"/>
              <a:gd name="connsiteY3" fmla="*/ 2144 h 1787845"/>
              <a:gd name="connsiteX4" fmla="*/ 1136123 w 1251602"/>
              <a:gd name="connsiteY4" fmla="*/ 60564 h 1787845"/>
              <a:gd name="connsiteX5" fmla="*/ 409683 w 1251602"/>
              <a:gd name="connsiteY5" fmla="*/ 375524 h 1787845"/>
              <a:gd name="connsiteX6" fmla="*/ 374123 w 1251602"/>
              <a:gd name="connsiteY6" fmla="*/ 1645524 h 1787845"/>
              <a:gd name="connsiteX7" fmla="*/ 64243 w 1251602"/>
              <a:gd name="connsiteY7" fmla="*/ 1731884 h 1787845"/>
              <a:gd name="connsiteX8" fmla="*/ 23603 w 1251602"/>
              <a:gd name="connsiteY8" fmla="*/ 1416924 h 1787845"/>
              <a:gd name="connsiteX0" fmla="*/ 4225 w 1218761"/>
              <a:gd name="connsiteY0" fmla="*/ 1417436 h 1788357"/>
              <a:gd name="connsiteX1" fmla="*/ 9877 w 1218761"/>
              <a:gd name="connsiteY1" fmla="*/ 857266 h 1788357"/>
              <a:gd name="connsiteX2" fmla="*/ 159673 w 1218761"/>
              <a:gd name="connsiteY2" fmla="*/ 131180 h 1788357"/>
              <a:gd name="connsiteX3" fmla="*/ 1096425 w 1218761"/>
              <a:gd name="connsiteY3" fmla="*/ 2656 h 1788357"/>
              <a:gd name="connsiteX4" fmla="*/ 1116745 w 1218761"/>
              <a:gd name="connsiteY4" fmla="*/ 61076 h 1788357"/>
              <a:gd name="connsiteX5" fmla="*/ 390305 w 1218761"/>
              <a:gd name="connsiteY5" fmla="*/ 376036 h 1788357"/>
              <a:gd name="connsiteX6" fmla="*/ 354745 w 1218761"/>
              <a:gd name="connsiteY6" fmla="*/ 1646036 h 1788357"/>
              <a:gd name="connsiteX7" fmla="*/ 44865 w 1218761"/>
              <a:gd name="connsiteY7" fmla="*/ 1732396 h 1788357"/>
              <a:gd name="connsiteX8" fmla="*/ 4225 w 1218761"/>
              <a:gd name="connsiteY8" fmla="*/ 1417436 h 1788357"/>
              <a:gd name="connsiteX0" fmla="*/ 11831 w 1214175"/>
              <a:gd name="connsiteY0" fmla="*/ 1386956 h 1790216"/>
              <a:gd name="connsiteX1" fmla="*/ 5291 w 1214175"/>
              <a:gd name="connsiteY1" fmla="*/ 857266 h 1790216"/>
              <a:gd name="connsiteX2" fmla="*/ 155087 w 1214175"/>
              <a:gd name="connsiteY2" fmla="*/ 131180 h 1790216"/>
              <a:gd name="connsiteX3" fmla="*/ 1091839 w 1214175"/>
              <a:gd name="connsiteY3" fmla="*/ 2656 h 1790216"/>
              <a:gd name="connsiteX4" fmla="*/ 1112159 w 1214175"/>
              <a:gd name="connsiteY4" fmla="*/ 61076 h 1790216"/>
              <a:gd name="connsiteX5" fmla="*/ 385719 w 1214175"/>
              <a:gd name="connsiteY5" fmla="*/ 376036 h 1790216"/>
              <a:gd name="connsiteX6" fmla="*/ 350159 w 1214175"/>
              <a:gd name="connsiteY6" fmla="*/ 1646036 h 1790216"/>
              <a:gd name="connsiteX7" fmla="*/ 40279 w 1214175"/>
              <a:gd name="connsiteY7" fmla="*/ 1732396 h 1790216"/>
              <a:gd name="connsiteX8" fmla="*/ 11831 w 1214175"/>
              <a:gd name="connsiteY8" fmla="*/ 1386956 h 1790216"/>
              <a:gd name="connsiteX0" fmla="*/ 11831 w 1218138"/>
              <a:gd name="connsiteY0" fmla="*/ 1386346 h 1789606"/>
              <a:gd name="connsiteX1" fmla="*/ 5291 w 1218138"/>
              <a:gd name="connsiteY1" fmla="*/ 856656 h 1789606"/>
              <a:gd name="connsiteX2" fmla="*/ 155087 w 1218138"/>
              <a:gd name="connsiteY2" fmla="*/ 130570 h 1789606"/>
              <a:gd name="connsiteX3" fmla="*/ 1091839 w 1218138"/>
              <a:gd name="connsiteY3" fmla="*/ 2046 h 1789606"/>
              <a:gd name="connsiteX4" fmla="*/ 1112159 w 1218138"/>
              <a:gd name="connsiteY4" fmla="*/ 60466 h 1789606"/>
              <a:gd name="connsiteX5" fmla="*/ 385719 w 1218138"/>
              <a:gd name="connsiteY5" fmla="*/ 375426 h 1789606"/>
              <a:gd name="connsiteX6" fmla="*/ 350159 w 1218138"/>
              <a:gd name="connsiteY6" fmla="*/ 1645426 h 1789606"/>
              <a:gd name="connsiteX7" fmla="*/ 40279 w 1218138"/>
              <a:gd name="connsiteY7" fmla="*/ 1731786 h 1789606"/>
              <a:gd name="connsiteX8" fmla="*/ 11831 w 1218138"/>
              <a:gd name="connsiteY8" fmla="*/ 1386346 h 1789606"/>
              <a:gd name="connsiteX0" fmla="*/ 11831 w 1227387"/>
              <a:gd name="connsiteY0" fmla="*/ 1385029 h 1788289"/>
              <a:gd name="connsiteX1" fmla="*/ 5291 w 1227387"/>
              <a:gd name="connsiteY1" fmla="*/ 855339 h 1788289"/>
              <a:gd name="connsiteX2" fmla="*/ 155087 w 1227387"/>
              <a:gd name="connsiteY2" fmla="*/ 129253 h 1788289"/>
              <a:gd name="connsiteX3" fmla="*/ 1091839 w 1227387"/>
              <a:gd name="connsiteY3" fmla="*/ 729 h 1788289"/>
              <a:gd name="connsiteX4" fmla="*/ 1112159 w 1227387"/>
              <a:gd name="connsiteY4" fmla="*/ 59149 h 1788289"/>
              <a:gd name="connsiteX5" fmla="*/ 385719 w 1227387"/>
              <a:gd name="connsiteY5" fmla="*/ 374109 h 1788289"/>
              <a:gd name="connsiteX6" fmla="*/ 350159 w 1227387"/>
              <a:gd name="connsiteY6" fmla="*/ 1644109 h 1788289"/>
              <a:gd name="connsiteX7" fmla="*/ 40279 w 1227387"/>
              <a:gd name="connsiteY7" fmla="*/ 1730469 h 1788289"/>
              <a:gd name="connsiteX8" fmla="*/ 11831 w 1227387"/>
              <a:gd name="connsiteY8" fmla="*/ 1385029 h 1788289"/>
              <a:gd name="connsiteX0" fmla="*/ 11831 w 1226444"/>
              <a:gd name="connsiteY0" fmla="*/ 1385095 h 1788355"/>
              <a:gd name="connsiteX1" fmla="*/ 5291 w 1226444"/>
              <a:gd name="connsiteY1" fmla="*/ 855405 h 1788355"/>
              <a:gd name="connsiteX2" fmla="*/ 155087 w 1226444"/>
              <a:gd name="connsiteY2" fmla="*/ 129319 h 1788355"/>
              <a:gd name="connsiteX3" fmla="*/ 1091839 w 1226444"/>
              <a:gd name="connsiteY3" fmla="*/ 795 h 1788355"/>
              <a:gd name="connsiteX4" fmla="*/ 1112159 w 1226444"/>
              <a:gd name="connsiteY4" fmla="*/ 59215 h 1788355"/>
              <a:gd name="connsiteX5" fmla="*/ 385719 w 1226444"/>
              <a:gd name="connsiteY5" fmla="*/ 374175 h 1788355"/>
              <a:gd name="connsiteX6" fmla="*/ 350159 w 1226444"/>
              <a:gd name="connsiteY6" fmla="*/ 1644175 h 1788355"/>
              <a:gd name="connsiteX7" fmla="*/ 40279 w 1226444"/>
              <a:gd name="connsiteY7" fmla="*/ 1730535 h 1788355"/>
              <a:gd name="connsiteX8" fmla="*/ 11831 w 1226444"/>
              <a:gd name="connsiteY8" fmla="*/ 1385095 h 1788355"/>
              <a:gd name="connsiteX0" fmla="*/ 11831 w 1217237"/>
              <a:gd name="connsiteY0" fmla="*/ 1422849 h 1826109"/>
              <a:gd name="connsiteX1" fmla="*/ 5291 w 1217237"/>
              <a:gd name="connsiteY1" fmla="*/ 893159 h 1826109"/>
              <a:gd name="connsiteX2" fmla="*/ 170327 w 1217237"/>
              <a:gd name="connsiteY2" fmla="*/ 75633 h 1826109"/>
              <a:gd name="connsiteX3" fmla="*/ 1091839 w 1217237"/>
              <a:gd name="connsiteY3" fmla="*/ 38549 h 1826109"/>
              <a:gd name="connsiteX4" fmla="*/ 1112159 w 1217237"/>
              <a:gd name="connsiteY4" fmla="*/ 96969 h 1826109"/>
              <a:gd name="connsiteX5" fmla="*/ 385719 w 1217237"/>
              <a:gd name="connsiteY5" fmla="*/ 411929 h 1826109"/>
              <a:gd name="connsiteX6" fmla="*/ 350159 w 1217237"/>
              <a:gd name="connsiteY6" fmla="*/ 1681929 h 1826109"/>
              <a:gd name="connsiteX7" fmla="*/ 40279 w 1217237"/>
              <a:gd name="connsiteY7" fmla="*/ 1768289 h 1826109"/>
              <a:gd name="connsiteX8" fmla="*/ 11831 w 1217237"/>
              <a:gd name="connsiteY8" fmla="*/ 1422849 h 1826109"/>
              <a:gd name="connsiteX0" fmla="*/ 11831 w 1210811"/>
              <a:gd name="connsiteY0" fmla="*/ 1432381 h 1835641"/>
              <a:gd name="connsiteX1" fmla="*/ 5291 w 1210811"/>
              <a:gd name="connsiteY1" fmla="*/ 902691 h 1835641"/>
              <a:gd name="connsiteX2" fmla="*/ 170327 w 1210811"/>
              <a:gd name="connsiteY2" fmla="*/ 85165 h 1835641"/>
              <a:gd name="connsiteX3" fmla="*/ 1101999 w 1210811"/>
              <a:gd name="connsiteY3" fmla="*/ 27761 h 1835641"/>
              <a:gd name="connsiteX4" fmla="*/ 1112159 w 1210811"/>
              <a:gd name="connsiteY4" fmla="*/ 106501 h 1835641"/>
              <a:gd name="connsiteX5" fmla="*/ 385719 w 1210811"/>
              <a:gd name="connsiteY5" fmla="*/ 421461 h 1835641"/>
              <a:gd name="connsiteX6" fmla="*/ 350159 w 1210811"/>
              <a:gd name="connsiteY6" fmla="*/ 1691461 h 1835641"/>
              <a:gd name="connsiteX7" fmla="*/ 40279 w 1210811"/>
              <a:gd name="connsiteY7" fmla="*/ 1777821 h 1835641"/>
              <a:gd name="connsiteX8" fmla="*/ 11831 w 1210811"/>
              <a:gd name="connsiteY8" fmla="*/ 1432381 h 1835641"/>
              <a:gd name="connsiteX0" fmla="*/ 11831 w 1226112"/>
              <a:gd name="connsiteY0" fmla="*/ 1432381 h 1835641"/>
              <a:gd name="connsiteX1" fmla="*/ 5291 w 1226112"/>
              <a:gd name="connsiteY1" fmla="*/ 902691 h 1835641"/>
              <a:gd name="connsiteX2" fmla="*/ 170327 w 1226112"/>
              <a:gd name="connsiteY2" fmla="*/ 85165 h 1835641"/>
              <a:gd name="connsiteX3" fmla="*/ 1101999 w 1226112"/>
              <a:gd name="connsiteY3" fmla="*/ 27761 h 1835641"/>
              <a:gd name="connsiteX4" fmla="*/ 1112159 w 1226112"/>
              <a:gd name="connsiteY4" fmla="*/ 106501 h 1835641"/>
              <a:gd name="connsiteX5" fmla="*/ 385719 w 1226112"/>
              <a:gd name="connsiteY5" fmla="*/ 421461 h 1835641"/>
              <a:gd name="connsiteX6" fmla="*/ 350159 w 1226112"/>
              <a:gd name="connsiteY6" fmla="*/ 1691461 h 1835641"/>
              <a:gd name="connsiteX7" fmla="*/ 40279 w 1226112"/>
              <a:gd name="connsiteY7" fmla="*/ 1777821 h 1835641"/>
              <a:gd name="connsiteX8" fmla="*/ 11831 w 1226112"/>
              <a:gd name="connsiteY8" fmla="*/ 1432381 h 1835641"/>
              <a:gd name="connsiteX0" fmla="*/ 11831 w 1232084"/>
              <a:gd name="connsiteY0" fmla="*/ 1432381 h 1835641"/>
              <a:gd name="connsiteX1" fmla="*/ 5291 w 1232084"/>
              <a:gd name="connsiteY1" fmla="*/ 902691 h 1835641"/>
              <a:gd name="connsiteX2" fmla="*/ 170327 w 1232084"/>
              <a:gd name="connsiteY2" fmla="*/ 85165 h 1835641"/>
              <a:gd name="connsiteX3" fmla="*/ 1101999 w 1232084"/>
              <a:gd name="connsiteY3" fmla="*/ 27761 h 1835641"/>
              <a:gd name="connsiteX4" fmla="*/ 1112159 w 1232084"/>
              <a:gd name="connsiteY4" fmla="*/ 106501 h 1835641"/>
              <a:gd name="connsiteX5" fmla="*/ 385719 w 1232084"/>
              <a:gd name="connsiteY5" fmla="*/ 421461 h 1835641"/>
              <a:gd name="connsiteX6" fmla="*/ 350159 w 1232084"/>
              <a:gd name="connsiteY6" fmla="*/ 1691461 h 1835641"/>
              <a:gd name="connsiteX7" fmla="*/ 40279 w 1232084"/>
              <a:gd name="connsiteY7" fmla="*/ 1777821 h 1835641"/>
              <a:gd name="connsiteX8" fmla="*/ 11831 w 1232084"/>
              <a:gd name="connsiteY8" fmla="*/ 1432381 h 1835641"/>
              <a:gd name="connsiteX0" fmla="*/ 11831 w 1180407"/>
              <a:gd name="connsiteY0" fmla="*/ 1436331 h 1839591"/>
              <a:gd name="connsiteX1" fmla="*/ 5291 w 1180407"/>
              <a:gd name="connsiteY1" fmla="*/ 906641 h 1839591"/>
              <a:gd name="connsiteX2" fmla="*/ 170327 w 1180407"/>
              <a:gd name="connsiteY2" fmla="*/ 89115 h 1839591"/>
              <a:gd name="connsiteX3" fmla="*/ 1042944 w 1180407"/>
              <a:gd name="connsiteY3" fmla="*/ 24091 h 1839591"/>
              <a:gd name="connsiteX4" fmla="*/ 1112159 w 1180407"/>
              <a:gd name="connsiteY4" fmla="*/ 110451 h 1839591"/>
              <a:gd name="connsiteX5" fmla="*/ 385719 w 1180407"/>
              <a:gd name="connsiteY5" fmla="*/ 425411 h 1839591"/>
              <a:gd name="connsiteX6" fmla="*/ 350159 w 1180407"/>
              <a:gd name="connsiteY6" fmla="*/ 1695411 h 1839591"/>
              <a:gd name="connsiteX7" fmla="*/ 40279 w 1180407"/>
              <a:gd name="connsiteY7" fmla="*/ 1781771 h 1839591"/>
              <a:gd name="connsiteX8" fmla="*/ 11831 w 1180407"/>
              <a:gd name="connsiteY8" fmla="*/ 1436331 h 1839591"/>
              <a:gd name="connsiteX0" fmla="*/ 11831 w 1221141"/>
              <a:gd name="connsiteY0" fmla="*/ 1431428 h 1834688"/>
              <a:gd name="connsiteX1" fmla="*/ 5291 w 1221141"/>
              <a:gd name="connsiteY1" fmla="*/ 901738 h 1834688"/>
              <a:gd name="connsiteX2" fmla="*/ 170327 w 1221141"/>
              <a:gd name="connsiteY2" fmla="*/ 84212 h 1834688"/>
              <a:gd name="connsiteX3" fmla="*/ 1119144 w 1221141"/>
              <a:gd name="connsiteY3" fmla="*/ 28713 h 1834688"/>
              <a:gd name="connsiteX4" fmla="*/ 1112159 w 1221141"/>
              <a:gd name="connsiteY4" fmla="*/ 105548 h 1834688"/>
              <a:gd name="connsiteX5" fmla="*/ 385719 w 1221141"/>
              <a:gd name="connsiteY5" fmla="*/ 420508 h 1834688"/>
              <a:gd name="connsiteX6" fmla="*/ 350159 w 1221141"/>
              <a:gd name="connsiteY6" fmla="*/ 1690508 h 1834688"/>
              <a:gd name="connsiteX7" fmla="*/ 40279 w 1221141"/>
              <a:gd name="connsiteY7" fmla="*/ 1776868 h 1834688"/>
              <a:gd name="connsiteX8" fmla="*/ 11831 w 1221141"/>
              <a:gd name="connsiteY8" fmla="*/ 1431428 h 1834688"/>
              <a:gd name="connsiteX0" fmla="*/ 11831 w 1203933"/>
              <a:gd name="connsiteY0" fmla="*/ 1436715 h 1839975"/>
              <a:gd name="connsiteX1" fmla="*/ 5291 w 1203933"/>
              <a:gd name="connsiteY1" fmla="*/ 907025 h 1839975"/>
              <a:gd name="connsiteX2" fmla="*/ 170327 w 1203933"/>
              <a:gd name="connsiteY2" fmla="*/ 89499 h 1839975"/>
              <a:gd name="connsiteX3" fmla="*/ 1119144 w 1203933"/>
              <a:gd name="connsiteY3" fmla="*/ 34000 h 1839975"/>
              <a:gd name="connsiteX4" fmla="*/ 1112159 w 1203933"/>
              <a:gd name="connsiteY4" fmla="*/ 110835 h 1839975"/>
              <a:gd name="connsiteX5" fmla="*/ 385719 w 1203933"/>
              <a:gd name="connsiteY5" fmla="*/ 425795 h 1839975"/>
              <a:gd name="connsiteX6" fmla="*/ 350159 w 1203933"/>
              <a:gd name="connsiteY6" fmla="*/ 1695795 h 1839975"/>
              <a:gd name="connsiteX7" fmla="*/ 40279 w 1203933"/>
              <a:gd name="connsiteY7" fmla="*/ 1782155 h 1839975"/>
              <a:gd name="connsiteX8" fmla="*/ 11831 w 1203933"/>
              <a:gd name="connsiteY8" fmla="*/ 1436715 h 1839975"/>
              <a:gd name="connsiteX0" fmla="*/ 11831 w 1219341"/>
              <a:gd name="connsiteY0" fmla="*/ 1436715 h 1839975"/>
              <a:gd name="connsiteX1" fmla="*/ 5291 w 1219341"/>
              <a:gd name="connsiteY1" fmla="*/ 907025 h 1839975"/>
              <a:gd name="connsiteX2" fmla="*/ 170327 w 1219341"/>
              <a:gd name="connsiteY2" fmla="*/ 89499 h 1839975"/>
              <a:gd name="connsiteX3" fmla="*/ 1119144 w 1219341"/>
              <a:gd name="connsiteY3" fmla="*/ 34000 h 1839975"/>
              <a:gd name="connsiteX4" fmla="*/ 1112159 w 1219341"/>
              <a:gd name="connsiteY4" fmla="*/ 110835 h 1839975"/>
              <a:gd name="connsiteX5" fmla="*/ 385719 w 1219341"/>
              <a:gd name="connsiteY5" fmla="*/ 425795 h 1839975"/>
              <a:gd name="connsiteX6" fmla="*/ 350159 w 1219341"/>
              <a:gd name="connsiteY6" fmla="*/ 1695795 h 1839975"/>
              <a:gd name="connsiteX7" fmla="*/ 40279 w 1219341"/>
              <a:gd name="connsiteY7" fmla="*/ 1782155 h 1839975"/>
              <a:gd name="connsiteX8" fmla="*/ 11831 w 1219341"/>
              <a:gd name="connsiteY8" fmla="*/ 1436715 h 1839975"/>
              <a:gd name="connsiteX0" fmla="*/ 11831 w 1223909"/>
              <a:gd name="connsiteY0" fmla="*/ 1436715 h 1839975"/>
              <a:gd name="connsiteX1" fmla="*/ 5291 w 1223909"/>
              <a:gd name="connsiteY1" fmla="*/ 907025 h 1839975"/>
              <a:gd name="connsiteX2" fmla="*/ 170327 w 1223909"/>
              <a:gd name="connsiteY2" fmla="*/ 89499 h 1839975"/>
              <a:gd name="connsiteX3" fmla="*/ 1119144 w 1223909"/>
              <a:gd name="connsiteY3" fmla="*/ 34000 h 1839975"/>
              <a:gd name="connsiteX4" fmla="*/ 1112159 w 1223909"/>
              <a:gd name="connsiteY4" fmla="*/ 110835 h 1839975"/>
              <a:gd name="connsiteX5" fmla="*/ 385719 w 1223909"/>
              <a:gd name="connsiteY5" fmla="*/ 425795 h 1839975"/>
              <a:gd name="connsiteX6" fmla="*/ 350159 w 1223909"/>
              <a:gd name="connsiteY6" fmla="*/ 1695795 h 1839975"/>
              <a:gd name="connsiteX7" fmla="*/ 40279 w 1223909"/>
              <a:gd name="connsiteY7" fmla="*/ 1782155 h 1839975"/>
              <a:gd name="connsiteX8" fmla="*/ 11831 w 1223909"/>
              <a:gd name="connsiteY8" fmla="*/ 1436715 h 18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09" h="1839975">
                <a:moveTo>
                  <a:pt x="11831" y="1436715"/>
                </a:moveTo>
                <a:cubicBezTo>
                  <a:pt x="6000" y="1290860"/>
                  <a:pt x="-7409" y="1120385"/>
                  <a:pt x="5291" y="907025"/>
                </a:cubicBezTo>
                <a:cubicBezTo>
                  <a:pt x="17991" y="693665"/>
                  <a:pt x="-15315" y="235003"/>
                  <a:pt x="170327" y="89499"/>
                </a:cubicBezTo>
                <a:cubicBezTo>
                  <a:pt x="355969" y="-56005"/>
                  <a:pt x="1005987" y="15204"/>
                  <a:pt x="1119144" y="34000"/>
                </a:cubicBezTo>
                <a:cubicBezTo>
                  <a:pt x="1232301" y="52796"/>
                  <a:pt x="1285831" y="76016"/>
                  <a:pt x="1112159" y="110835"/>
                </a:cubicBezTo>
                <a:cubicBezTo>
                  <a:pt x="938487" y="145654"/>
                  <a:pt x="522879" y="227675"/>
                  <a:pt x="385719" y="425795"/>
                </a:cubicBezTo>
                <a:cubicBezTo>
                  <a:pt x="248559" y="623915"/>
                  <a:pt x="447526" y="1469735"/>
                  <a:pt x="350159" y="1695795"/>
                </a:cubicBezTo>
                <a:cubicBezTo>
                  <a:pt x="252792" y="1921855"/>
                  <a:pt x="96667" y="1825335"/>
                  <a:pt x="40279" y="1782155"/>
                </a:cubicBezTo>
                <a:cubicBezTo>
                  <a:pt x="-16109" y="1738975"/>
                  <a:pt x="17662" y="1582570"/>
                  <a:pt x="11831" y="1436715"/>
                </a:cubicBez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8116" y="5722985"/>
            <a:ext cx="4896544" cy="322263"/>
          </a:xfrm>
        </p:spPr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design for fusion-</a:t>
            </a:r>
            <a:r>
              <a:rPr lang="fr-FR" sz="2000" dirty="0" err="1" smtClean="0"/>
              <a:t>evaporation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01812" y="1252929"/>
            <a:ext cx="5289827" cy="3682755"/>
            <a:chOff x="201812" y="1235181"/>
            <a:chExt cx="5289827" cy="3682755"/>
          </a:xfrm>
        </p:grpSpPr>
        <p:grpSp>
          <p:nvGrpSpPr>
            <p:cNvPr id="61" name="Groupe 60"/>
            <p:cNvGrpSpPr/>
            <p:nvPr/>
          </p:nvGrpSpPr>
          <p:grpSpPr>
            <a:xfrm>
              <a:off x="201812" y="2175630"/>
              <a:ext cx="5289827" cy="2742306"/>
              <a:chOff x="1281931" y="2192026"/>
              <a:chExt cx="5289827" cy="2742306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1281931" y="3097718"/>
                <a:ext cx="1823200" cy="563728"/>
                <a:chOff x="1197565" y="2831280"/>
                <a:chExt cx="1823200" cy="563728"/>
              </a:xfrm>
            </p:grpSpPr>
            <p:sp>
              <p:nvSpPr>
                <p:cNvPr id="11" name="Flèche droite 10"/>
                <p:cNvSpPr/>
                <p:nvPr/>
              </p:nvSpPr>
              <p:spPr>
                <a:xfrm>
                  <a:off x="1235497" y="2831280"/>
                  <a:ext cx="1785268" cy="563728"/>
                </a:xfrm>
                <a:prstGeom prst="rightArrow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1197565" y="2942720"/>
                  <a:ext cx="17465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/>
                    <a:t>Radioactive nuclei</a:t>
                  </a:r>
                  <a:endParaRPr lang="fr-FR" sz="1400" dirty="0"/>
                </a:p>
              </p:txBody>
            </p:sp>
          </p:grpSp>
          <p:sp>
            <p:nvSpPr>
              <p:cNvPr id="14" name="Ellipse 13"/>
              <p:cNvSpPr/>
              <p:nvPr/>
            </p:nvSpPr>
            <p:spPr>
              <a:xfrm>
                <a:off x="3539345" y="3068535"/>
                <a:ext cx="192335" cy="56007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538248" y="4657333"/>
                <a:ext cx="1507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Ar at 100-500 mbar</a:t>
                </a:r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rapèze 32"/>
              <p:cNvSpPr/>
              <p:nvPr/>
            </p:nvSpPr>
            <p:spPr>
              <a:xfrm rot="16200000">
                <a:off x="5146816" y="1985018"/>
                <a:ext cx="119103" cy="1080120"/>
              </a:xfrm>
              <a:prstGeom prst="trapezoid">
                <a:avLst>
                  <a:gd name="adj" fmla="val 3992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415672" y="2192026"/>
                <a:ext cx="1156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Supersonic jet</a:t>
                </a:r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6" name="Flèche droite 65"/>
            <p:cNvSpPr/>
            <p:nvPr/>
          </p:nvSpPr>
          <p:spPr>
            <a:xfrm rot="5400000">
              <a:off x="3279899" y="1759239"/>
              <a:ext cx="1768662" cy="720545"/>
            </a:xfrm>
            <a:prstGeom prst="rightArrow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0" name="Forme libre 109"/>
          <p:cNvSpPr/>
          <p:nvPr/>
        </p:nvSpPr>
        <p:spPr>
          <a:xfrm>
            <a:off x="2459225" y="3699347"/>
            <a:ext cx="597317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2549304" y="3694267"/>
            <a:ext cx="499878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112"/>
          <p:cNvSpPr/>
          <p:nvPr/>
        </p:nvSpPr>
        <p:spPr>
          <a:xfrm>
            <a:off x="2653449" y="3699347"/>
            <a:ext cx="401807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lèche droite 113"/>
          <p:cNvSpPr/>
          <p:nvPr/>
        </p:nvSpPr>
        <p:spPr>
          <a:xfrm rot="10800000">
            <a:off x="1816573" y="2490539"/>
            <a:ext cx="3974767" cy="78350"/>
          </a:xfrm>
          <a:prstGeom prst="rightArrow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 flipV="1">
            <a:off x="1281931" y="2021571"/>
            <a:ext cx="1176198" cy="131060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2712736" y="3357455"/>
            <a:ext cx="1091220" cy="69999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486592" y="866327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Gas </a:t>
            </a:r>
            <a:r>
              <a:rPr lang="fr-FR" sz="1200" dirty="0" smtClean="0">
                <a:solidFill>
                  <a:srgbClr val="7030A0"/>
                </a:solidFill>
              </a:rPr>
              <a:t>jet laser </a:t>
            </a:r>
            <a:r>
              <a:rPr lang="fr-FR" sz="1200" dirty="0" err="1">
                <a:solidFill>
                  <a:srgbClr val="7030A0"/>
                </a:solidFill>
              </a:rPr>
              <a:t>probing</a:t>
            </a:r>
            <a:endParaRPr lang="fr-FR" sz="1200" dirty="0">
              <a:solidFill>
                <a:srgbClr val="7030A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806362"/>
            <a:ext cx="693558" cy="1215209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1519660" y="1662421"/>
            <a:ext cx="152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30000" dirty="0"/>
              <a:t>3</a:t>
            </a:r>
            <a:r>
              <a:rPr lang="en-US" sz="1200" dirty="0"/>
              <a:t> beam size </a:t>
            </a:r>
            <a:r>
              <a:rPr lang="en-US" sz="1200" dirty="0" smtClean="0"/>
              <a:t>in </a:t>
            </a:r>
            <a:r>
              <a:rPr lang="en-US" sz="1200" dirty="0"/>
              <a:t>convergent mode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43" y="1389601"/>
            <a:ext cx="1283651" cy="1856981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6232097" y="847751"/>
            <a:ext cx="431433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Critical performance </a:t>
            </a:r>
            <a:r>
              <a:rPr lang="fr-FR" sz="1400" dirty="0" err="1" smtClean="0"/>
              <a:t>criteria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dirty="0"/>
              <a:t>Chemical </a:t>
            </a:r>
            <a:r>
              <a:rPr lang="fr-FR" sz="1400" dirty="0" err="1"/>
              <a:t>survival</a:t>
            </a:r>
            <a:r>
              <a:rPr lang="fr-FR" sz="1400" dirty="0"/>
              <a:t>/</a:t>
            </a:r>
            <a:r>
              <a:rPr lang="fr-FR" sz="1400" dirty="0" err="1"/>
              <a:t>neutralization</a:t>
            </a:r>
            <a:r>
              <a:rPr lang="fr-FR" sz="1400" dirty="0"/>
              <a:t> efficiency 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u="sng" dirty="0" smtClean="0"/>
              <a:t>Stopping efficiency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u="sng" dirty="0" smtClean="0"/>
              <a:t>Extraction </a:t>
            </a:r>
            <a:r>
              <a:rPr lang="fr-FR" sz="1400" u="sng" dirty="0" err="1" smtClean="0"/>
              <a:t>efficiency</a:t>
            </a:r>
            <a:r>
              <a:rPr lang="fr-FR" sz="1400" u="sng" dirty="0" smtClean="0"/>
              <a:t> and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/>
              <p:cNvSpPr txBox="1"/>
              <p:nvPr/>
            </p:nvSpPr>
            <p:spPr>
              <a:xfrm>
                <a:off x="6232097" y="1972460"/>
                <a:ext cx="4314332" cy="138499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sz="1400" dirty="0" smtClean="0"/>
                  <a:t>No </a:t>
                </a:r>
                <a:r>
                  <a:rPr lang="fr-FR" sz="1400" dirty="0" err="1" smtClean="0"/>
                  <a:t>electrical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field</a:t>
                </a:r>
                <a:endParaRPr lang="fr-FR" sz="1400" dirty="0" smtClean="0"/>
              </a:p>
              <a:p>
                <a:pPr marL="787400" lvl="1" indent="-285750">
                  <a:buFont typeface="Wingdings" panose="05000000000000000000" pitchFamily="2" charset="2"/>
                  <a:buChar char="Ø"/>
                </a:pPr>
                <a:r>
                  <a:rPr lang="fr-FR" sz="1400" dirty="0" smtClean="0"/>
                  <a:t>Extraction </a:t>
                </a:r>
                <a:r>
                  <a:rPr lang="fr-FR" sz="1400" dirty="0" err="1" smtClean="0"/>
                  <a:t>velocity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gas </a:t>
                </a:r>
                <a:r>
                  <a:rPr lang="fr-FR" sz="1400" dirty="0" err="1" smtClean="0"/>
                  <a:t>velocity</a:t>
                </a:r>
                <a:endParaRPr lang="fr-FR" sz="1400" dirty="0" smtClean="0"/>
              </a:p>
              <a:p>
                <a:pPr marL="787400" lvl="1" indent="-285750">
                  <a:buFont typeface="Wingdings" panose="05000000000000000000" pitchFamily="2" charset="2"/>
                  <a:buChar char="Ø"/>
                </a:pPr>
                <a:r>
                  <a:rPr lang="fr-FR" sz="1400" dirty="0" err="1" smtClean="0"/>
                  <a:t>Minimize</a:t>
                </a:r>
                <a:r>
                  <a:rPr lang="fr-FR" sz="1400" dirty="0" smtClean="0"/>
                  <a:t> volume </a:t>
                </a:r>
                <a:r>
                  <a:rPr lang="fr-FR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1400" dirty="0" err="1" smtClean="0">
                    <a:sym typeface="Wingdings" panose="05000000000000000000" pitchFamily="2" charset="2"/>
                  </a:rPr>
                  <a:t>reduce</a:t>
                </a:r>
                <a:r>
                  <a:rPr lang="fr-FR" sz="1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400" dirty="0" smtClean="0"/>
                  <a:t>extraction time</a:t>
                </a:r>
              </a:p>
              <a:p>
                <a:pPr marL="787400" lvl="1" indent="-285750">
                  <a:buFont typeface="Wingdings" panose="05000000000000000000" pitchFamily="2" charset="2"/>
                  <a:buChar char="Ø"/>
                </a:pPr>
                <a:r>
                  <a:rPr lang="fr-FR" sz="1400" dirty="0" err="1" smtClean="0"/>
                  <a:t>Increase</a:t>
                </a:r>
                <a:r>
                  <a:rPr lang="fr-FR" sz="1400" dirty="0" smtClean="0"/>
                  <a:t> pressure (≈ 500 mbar)</a:t>
                </a:r>
              </a:p>
              <a:p>
                <a:pPr lvl="2" indent="0"/>
                <a:r>
                  <a:rPr lang="fr-FR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1400" dirty="0" err="1" smtClean="0">
                    <a:sym typeface="Wingdings" panose="05000000000000000000" pitchFamily="2" charset="2"/>
                  </a:rPr>
                  <a:t>i</a:t>
                </a:r>
                <a:r>
                  <a:rPr lang="fr-FR" sz="1400" dirty="0" err="1" smtClean="0"/>
                  <a:t>ncrease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stopping</a:t>
                </a:r>
                <a:r>
                  <a:rPr lang="fr-FR" sz="1400" dirty="0" smtClean="0"/>
                  <a:t> power, </a:t>
                </a:r>
              </a:p>
              <a:p>
                <a:pPr lvl="2" indent="0"/>
                <a:r>
                  <a:rPr lang="fr-FR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1400" dirty="0" err="1">
                    <a:sym typeface="Wingdings" panose="05000000000000000000" pitchFamily="2" charset="2"/>
                  </a:rPr>
                  <a:t>r</a:t>
                </a:r>
                <a:r>
                  <a:rPr lang="fr-FR" sz="1400" dirty="0" err="1" smtClean="0">
                    <a:sym typeface="Wingdings" panose="05000000000000000000" pitchFamily="2" charset="2"/>
                  </a:rPr>
                  <a:t>educe</a:t>
                </a:r>
                <a:r>
                  <a:rPr lang="fr-FR" sz="14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400" dirty="0" smtClean="0"/>
                  <a:t>diffusion effect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097" y="1972460"/>
                <a:ext cx="4314332" cy="1384995"/>
              </a:xfrm>
              <a:prstGeom prst="rect">
                <a:avLst/>
              </a:prstGeom>
              <a:blipFill>
                <a:blip r:embed="rId5"/>
                <a:stretch>
                  <a:fillRect l="-141" t="-881" r="-282" b="-3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87" y="3969110"/>
            <a:ext cx="2096893" cy="1601199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150842" y="4797469"/>
            <a:ext cx="43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Stopping </a:t>
            </a:r>
            <a:r>
              <a:rPr lang="fr-FR" sz="1200" dirty="0" err="1" smtClean="0"/>
              <a:t>efficiency</a:t>
            </a:r>
            <a:r>
              <a:rPr lang="fr-FR" sz="1200" dirty="0" smtClean="0"/>
              <a:t> 100% (for fusion-</a:t>
            </a:r>
            <a:r>
              <a:rPr lang="fr-FR" sz="1200" dirty="0" err="1" smtClean="0"/>
              <a:t>evaporation</a:t>
            </a:r>
            <a:r>
              <a:rPr lang="fr-FR" sz="1200" dirty="0" smtClean="0"/>
              <a:t> </a:t>
            </a:r>
            <a:r>
              <a:rPr lang="fr-FR" sz="1200" dirty="0" err="1" smtClean="0"/>
              <a:t>products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Extraction </a:t>
            </a:r>
            <a:r>
              <a:rPr lang="fr-FR" sz="1200" dirty="0" err="1" smtClean="0"/>
              <a:t>efficiencies</a:t>
            </a:r>
            <a:r>
              <a:rPr lang="fr-FR" sz="1200" dirty="0" smtClean="0"/>
              <a:t> &gt; 50 % for 500 mbar pressure (</a:t>
            </a:r>
            <a:r>
              <a:rPr lang="fr-FR" sz="1200" dirty="0" err="1" smtClean="0"/>
              <a:t>depending</a:t>
            </a:r>
            <a:r>
              <a:rPr lang="fr-FR" sz="1200" dirty="0" smtClean="0"/>
              <a:t> on diffusion coefficient)</a:t>
            </a:r>
            <a:endParaRPr lang="fr-FR" sz="1200" dirty="0"/>
          </a:p>
        </p:txBody>
      </p:sp>
      <p:graphicFrame>
        <p:nvGraphicFramePr>
          <p:cNvPr id="83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09614"/>
              </p:ext>
            </p:extLst>
          </p:nvPr>
        </p:nvGraphicFramePr>
        <p:xfrm>
          <a:off x="7042571" y="3595302"/>
          <a:ext cx="1994394" cy="104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 err="1" smtClean="0"/>
                        <a:t>Nozzle</a:t>
                      </a:r>
                      <a:r>
                        <a:rPr lang="nl-BE" sz="1200" dirty="0" smtClean="0"/>
                        <a:t> diameter</a:t>
                      </a:r>
                      <a:endParaRPr lang="nl-BE" sz="1200" dirty="0"/>
                    </a:p>
                  </a:txBody>
                  <a:tcPr marL="74518" marR="74518" marT="37259" marB="372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Extraction time</a:t>
                      </a:r>
                      <a:endParaRPr lang="nl-BE" sz="1200" dirty="0"/>
                    </a:p>
                  </a:txBody>
                  <a:tcPr marL="74518" marR="74518" marT="37259" marB="372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d=1 mm</a:t>
                      </a:r>
                      <a:endParaRPr lang="nl-BE" sz="1200" dirty="0"/>
                    </a:p>
                  </a:txBody>
                  <a:tcPr marL="74518" marR="74518" marT="37259" marB="3725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630 ms</a:t>
                      </a:r>
                      <a:endParaRPr lang="nl-BE" sz="1200" dirty="0"/>
                    </a:p>
                  </a:txBody>
                  <a:tcPr marL="74518" marR="74518" marT="37259" marB="372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d=1.5 mm</a:t>
                      </a:r>
                      <a:endParaRPr lang="nl-BE" sz="1200" dirty="0"/>
                    </a:p>
                  </a:txBody>
                  <a:tcPr marL="74518" marR="74518" marT="37259" marB="37259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280 ms</a:t>
                      </a:r>
                      <a:endParaRPr lang="nl-BE" sz="1200" dirty="0"/>
                    </a:p>
                  </a:txBody>
                  <a:tcPr marL="74518" marR="74518" marT="37259" marB="372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9370669" y="3850983"/>
                <a:ext cx="7308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669" y="3850983"/>
                <a:ext cx="730841" cy="578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ZoneTexte 83"/>
          <p:cNvSpPr txBox="1"/>
          <p:nvPr/>
        </p:nvSpPr>
        <p:spPr>
          <a:xfrm>
            <a:off x="3097254" y="3090137"/>
            <a:ext cx="336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Optimization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geometry</a:t>
            </a:r>
            <a:r>
              <a:rPr lang="fr-FR" sz="1200" dirty="0" smtClean="0"/>
              <a:t> performed in COMSOL (E. </a:t>
            </a:r>
            <a:r>
              <a:rPr lang="fr-FR" sz="1200" dirty="0" err="1" smtClean="0"/>
              <a:t>Mogilevsky</a:t>
            </a:r>
            <a:r>
              <a:rPr lang="fr-FR" sz="1200" dirty="0" smtClean="0"/>
              <a:t> et al., KU Leuven)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7045716" y="4021025"/>
            <a:ext cx="199439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8116" y="5722985"/>
            <a:ext cx="4896544" cy="322263"/>
          </a:xfrm>
        </p:spPr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ro-RO" sz="2000" dirty="0" smtClean="0"/>
              <a:t>Super/hypersonic gas-jet optim</a:t>
            </a:r>
            <a:r>
              <a:rPr lang="fr-FR" sz="2000" dirty="0" err="1" smtClean="0"/>
              <a:t>ization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2290043" y="869504"/>
            <a:ext cx="165618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Mach </a:t>
            </a:r>
            <a:r>
              <a:rPr lang="fr-FR" sz="1400" dirty="0" err="1" smtClean="0"/>
              <a:t>number</a:t>
            </a:r>
            <a:r>
              <a:rPr lang="fr-FR" sz="1400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234259" y="711736"/>
                <a:ext cx="1784143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𝑠𝑜𝑢𝑛𝑑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@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59" y="711736"/>
                <a:ext cx="1784143" cy="623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1569963" y="1520847"/>
            <a:ext cx="518457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Super/</a:t>
            </a:r>
            <a:r>
              <a:rPr lang="fr-FR" sz="1400" dirty="0" err="1" smtClean="0"/>
              <a:t>hypersonic</a:t>
            </a:r>
            <a:r>
              <a:rPr lang="fr-FR" sz="1400" dirty="0" smtClean="0"/>
              <a:t> jet = cold jet 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dirty="0" err="1" smtClean="0">
                <a:sym typeface="Wingdings" panose="05000000000000000000" pitchFamily="2" charset="2"/>
              </a:rPr>
              <a:t>low</a:t>
            </a:r>
            <a:r>
              <a:rPr lang="fr-FR" sz="1400" dirty="0" smtClean="0">
                <a:sym typeface="Wingdings" panose="05000000000000000000" pitchFamily="2" charset="2"/>
              </a:rPr>
              <a:t> Doppler </a:t>
            </a:r>
            <a:r>
              <a:rPr lang="fr-FR" sz="1400" dirty="0" err="1" smtClean="0">
                <a:sym typeface="Wingdings" panose="05000000000000000000" pitchFamily="2" charset="2"/>
              </a:rPr>
              <a:t>broadening</a:t>
            </a:r>
            <a:endParaRPr lang="fr-FR" sz="1400" dirty="0" smtClean="0">
              <a:sym typeface="Wingdings" panose="05000000000000000000" pitchFamily="2" charset="2"/>
            </a:endParaRPr>
          </a:p>
        </p:txBody>
      </p:sp>
      <p:pic>
        <p:nvPicPr>
          <p:cNvPr id="41" name="Picture Placeholder 4" descr="Photos">
            <a:extLst>
              <a:ext uri="{FF2B5EF4-FFF2-40B4-BE49-F238E27FC236}">
                <a16:creationId xmlns:a16="http://schemas.microsoft.com/office/drawing/2014/main" id="{FF82A23C-7F91-412F-AE30-DA9AA830B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8574" r="9088" b="4114"/>
          <a:stretch/>
        </p:blipFill>
        <p:spPr>
          <a:xfrm>
            <a:off x="5259244" y="3029743"/>
            <a:ext cx="1590677" cy="1634736"/>
          </a:xfrm>
          <a:prstGeom prst="rect">
            <a:avLst/>
          </a:prstGeom>
        </p:spPr>
      </p:pic>
      <p:grpSp>
        <p:nvGrpSpPr>
          <p:cNvPr id="42" name="Group 25">
            <a:extLst>
              <a:ext uri="{FF2B5EF4-FFF2-40B4-BE49-F238E27FC236}">
                <a16:creationId xmlns:a16="http://schemas.microsoft.com/office/drawing/2014/main" id="{B017E703-40A6-41B9-9FCB-56ACF6C2D94E}"/>
              </a:ext>
            </a:extLst>
          </p:cNvPr>
          <p:cNvGrpSpPr/>
          <p:nvPr/>
        </p:nvGrpSpPr>
        <p:grpSpPr>
          <a:xfrm>
            <a:off x="7258595" y="764229"/>
            <a:ext cx="3156548" cy="1839122"/>
            <a:chOff x="3089019" y="484988"/>
            <a:chExt cx="6787496" cy="3952990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889F3BD8-7579-400F-9F01-53C2B4CED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084" y="484988"/>
              <a:ext cx="6539431" cy="395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1EF08276-8FE8-458D-94C1-7687E6004483}"/>
                </a:ext>
              </a:extLst>
            </p:cNvPr>
            <p:cNvSpPr txBox="1"/>
            <p:nvPr/>
          </p:nvSpPr>
          <p:spPr>
            <a:xfrm rot="16200000">
              <a:off x="2145290" y="2364583"/>
              <a:ext cx="2357128" cy="4696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+mj-lt"/>
                  <a:ea typeface="Verdana" panose="020B0604030504040204" pitchFamily="34" charset="0"/>
                </a:rPr>
                <a:t>Radial distance (mm)</a:t>
              </a: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-21210" y="5412804"/>
            <a:ext cx="3780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R. Ferrer et al., Phys. Rev. Res 3</a:t>
            </a:r>
            <a:r>
              <a:rPr lang="en-US" sz="1000" dirty="0">
                <a:latin typeface="+mn-lt"/>
              </a:rPr>
              <a:t>, 043041 (2021)</a:t>
            </a:r>
            <a:endParaRPr lang="fr-FR" sz="1000" dirty="0"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555" y="2815336"/>
            <a:ext cx="3747104" cy="2180059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849883" y="2341847"/>
            <a:ext cx="4895686" cy="2851885"/>
            <a:chOff x="613573" y="2296617"/>
            <a:chExt cx="4895686" cy="2851885"/>
          </a:xfrm>
        </p:grpSpPr>
        <p:grpSp>
          <p:nvGrpSpPr>
            <p:cNvPr id="10" name="Groupe 9"/>
            <p:cNvGrpSpPr/>
            <p:nvPr/>
          </p:nvGrpSpPr>
          <p:grpSpPr>
            <a:xfrm>
              <a:off x="613573" y="2373953"/>
              <a:ext cx="3660481" cy="2774549"/>
              <a:chOff x="1107875" y="2296289"/>
              <a:chExt cx="3660481" cy="2774549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875" y="2296289"/>
                <a:ext cx="3660481" cy="2774549"/>
              </a:xfrm>
              <a:prstGeom prst="rect">
                <a:avLst/>
              </a:prstGeom>
            </p:spPr>
          </p:pic>
          <p:cxnSp>
            <p:nvCxnSpPr>
              <p:cNvPr id="4" name="Connecteur droit 3"/>
              <p:cNvCxnSpPr/>
              <p:nvPr/>
            </p:nvCxnSpPr>
            <p:spPr>
              <a:xfrm>
                <a:off x="3555707" y="2303909"/>
                <a:ext cx="0" cy="264773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ZoneTexte 2"/>
            <p:cNvSpPr txBox="1"/>
            <p:nvPr/>
          </p:nvSpPr>
          <p:spPr>
            <a:xfrm>
              <a:off x="3367326" y="2296617"/>
              <a:ext cx="21419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/>
                <a:t>Color</a:t>
              </a:r>
              <a:r>
                <a:rPr lang="fr-FR" sz="1000" dirty="0" smtClean="0"/>
                <a:t> code: Doppler FWHM (MHz)</a:t>
              </a:r>
              <a:endParaRPr lang="fr-FR" sz="10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034782" y="4663331"/>
            <a:ext cx="203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 = 8.1 de Laval </a:t>
            </a:r>
            <a:r>
              <a:rPr lang="fr-FR" sz="1200" dirty="0" err="1" smtClean="0"/>
              <a:t>nozzle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25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35" y="2393554"/>
            <a:ext cx="3879374" cy="2933364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8116" y="5722985"/>
            <a:ext cx="4896544" cy="322263"/>
          </a:xfrm>
        </p:spPr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ro-RO" sz="2000" dirty="0" smtClean="0"/>
              <a:t>Super/hypersonic gas-jet optim</a:t>
            </a:r>
            <a:r>
              <a:rPr lang="fr-FR" sz="2000" dirty="0" err="1" smtClean="0"/>
              <a:t>ization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2290043" y="869504"/>
            <a:ext cx="165618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Mach </a:t>
            </a:r>
            <a:r>
              <a:rPr lang="fr-FR" sz="1400" dirty="0" err="1" smtClean="0"/>
              <a:t>number</a:t>
            </a:r>
            <a:r>
              <a:rPr lang="fr-FR" sz="1400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234259" y="711736"/>
                <a:ext cx="1784143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𝑠𝑜𝑢𝑛𝑑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@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59" y="711736"/>
                <a:ext cx="1784143" cy="623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1569963" y="1520847"/>
            <a:ext cx="518457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Super/</a:t>
            </a:r>
            <a:r>
              <a:rPr lang="fr-FR" sz="1400" dirty="0" err="1" smtClean="0"/>
              <a:t>hypersonic</a:t>
            </a:r>
            <a:r>
              <a:rPr lang="fr-FR" sz="1400" dirty="0" smtClean="0"/>
              <a:t> jet = cold jet 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dirty="0" err="1" smtClean="0">
                <a:sym typeface="Wingdings" panose="05000000000000000000" pitchFamily="2" charset="2"/>
              </a:rPr>
              <a:t>low</a:t>
            </a:r>
            <a:r>
              <a:rPr lang="fr-FR" sz="1400" dirty="0" smtClean="0">
                <a:sym typeface="Wingdings" panose="05000000000000000000" pitchFamily="2" charset="2"/>
              </a:rPr>
              <a:t> Doppler </a:t>
            </a:r>
            <a:r>
              <a:rPr lang="fr-FR" sz="1400" dirty="0" err="1" smtClean="0">
                <a:sym typeface="Wingdings" panose="05000000000000000000" pitchFamily="2" charset="2"/>
              </a:rPr>
              <a:t>broadening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>
                <a:sym typeface="Wingdings" panose="05000000000000000000" pitchFamily="2" charset="2"/>
              </a:rPr>
              <a:t>Homogeneous</a:t>
            </a:r>
            <a:r>
              <a:rPr lang="fr-FR" sz="1400" dirty="0" smtClean="0">
                <a:sym typeface="Wingdings" panose="05000000000000000000" pitchFamily="2" charset="2"/>
              </a:rPr>
              <a:t> jet  no Doppler </a:t>
            </a:r>
            <a:r>
              <a:rPr lang="fr-FR" sz="1400" dirty="0" err="1" smtClean="0">
                <a:sym typeface="Wingdings" panose="05000000000000000000" pitchFamily="2" charset="2"/>
              </a:rPr>
              <a:t>smearing</a:t>
            </a:r>
            <a:r>
              <a:rPr lang="fr-FR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But </a:t>
            </a:r>
            <a:r>
              <a:rPr lang="fr-FR" sz="1400" dirty="0" err="1" smtClean="0"/>
              <a:t>requires</a:t>
            </a:r>
            <a:r>
              <a:rPr lang="fr-FR" sz="1400" dirty="0" smtClean="0"/>
              <a:t> pressure </a:t>
            </a:r>
            <a:r>
              <a:rPr lang="fr-FR" sz="1400" dirty="0" err="1" smtClean="0"/>
              <a:t>matching</a:t>
            </a:r>
            <a:endParaRPr lang="fr-FR" sz="1400" dirty="0" smtClean="0"/>
          </a:p>
        </p:txBody>
      </p:sp>
      <p:pic>
        <p:nvPicPr>
          <p:cNvPr id="41" name="Picture Placeholder 4" descr="Photos">
            <a:extLst>
              <a:ext uri="{FF2B5EF4-FFF2-40B4-BE49-F238E27FC236}">
                <a16:creationId xmlns:a16="http://schemas.microsoft.com/office/drawing/2014/main" id="{FF82A23C-7F91-412F-AE30-DA9AA830B6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8574" r="9088" b="4114"/>
          <a:stretch/>
        </p:blipFill>
        <p:spPr>
          <a:xfrm>
            <a:off x="5259244" y="3029743"/>
            <a:ext cx="1590677" cy="1634736"/>
          </a:xfrm>
          <a:prstGeom prst="rect">
            <a:avLst/>
          </a:prstGeom>
        </p:spPr>
      </p:pic>
      <p:grpSp>
        <p:nvGrpSpPr>
          <p:cNvPr id="42" name="Group 25">
            <a:extLst>
              <a:ext uri="{FF2B5EF4-FFF2-40B4-BE49-F238E27FC236}">
                <a16:creationId xmlns:a16="http://schemas.microsoft.com/office/drawing/2014/main" id="{B017E703-40A6-41B9-9FCB-56ACF6C2D94E}"/>
              </a:ext>
            </a:extLst>
          </p:cNvPr>
          <p:cNvGrpSpPr/>
          <p:nvPr/>
        </p:nvGrpSpPr>
        <p:grpSpPr>
          <a:xfrm>
            <a:off x="7258595" y="764229"/>
            <a:ext cx="3156548" cy="1839122"/>
            <a:chOff x="3089019" y="484988"/>
            <a:chExt cx="6787496" cy="3952990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889F3BD8-7579-400F-9F01-53C2B4CED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084" y="484988"/>
              <a:ext cx="6539431" cy="395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1EF08276-8FE8-458D-94C1-7687E6004483}"/>
                </a:ext>
              </a:extLst>
            </p:cNvPr>
            <p:cNvSpPr txBox="1"/>
            <p:nvPr/>
          </p:nvSpPr>
          <p:spPr>
            <a:xfrm rot="16200000">
              <a:off x="2145290" y="2364583"/>
              <a:ext cx="2357128" cy="4696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+mj-lt"/>
                  <a:ea typeface="Verdana" panose="020B0604030504040204" pitchFamily="34" charset="0"/>
                </a:rPr>
                <a:t>Radial distance (mm)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555" y="2815336"/>
            <a:ext cx="3747104" cy="21800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406008"/>
            <a:ext cx="33044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Yu. </a:t>
            </a:r>
            <a:r>
              <a:rPr lang="en-US" sz="1000" dirty="0" err="1">
                <a:latin typeface="+mn-lt"/>
              </a:rPr>
              <a:t>Kudryavtsev</a:t>
            </a:r>
            <a:r>
              <a:rPr lang="en-US" sz="1000" dirty="0">
                <a:latin typeface="+mn-lt"/>
              </a:rPr>
              <a:t> et </a:t>
            </a:r>
            <a:r>
              <a:rPr lang="en-US" sz="1000" dirty="0" smtClean="0">
                <a:latin typeface="+mn-lt"/>
              </a:rPr>
              <a:t>al., NIMB 297, 7–22 </a:t>
            </a:r>
            <a:r>
              <a:rPr lang="en-US" sz="1000" dirty="0">
                <a:latin typeface="+mn-lt"/>
              </a:rPr>
              <a:t>(2013) </a:t>
            </a:r>
            <a:endParaRPr lang="fr-FR" sz="10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18498" y="5126934"/>
            <a:ext cx="316835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S</a:t>
            </a:r>
            <a:r>
              <a:rPr lang="fr-FR" sz="1400" baseline="30000" dirty="0" smtClean="0"/>
              <a:t>3</a:t>
            </a:r>
            <a:r>
              <a:rPr lang="fr-FR" sz="1400" dirty="0" smtClean="0"/>
              <a:t>-LEB </a:t>
            </a:r>
            <a:r>
              <a:rPr lang="fr-FR" sz="1400" dirty="0" err="1" smtClean="0"/>
              <a:t>limited</a:t>
            </a:r>
            <a:r>
              <a:rPr lang="fr-FR" sz="1400" dirty="0" smtClean="0"/>
              <a:t> to 1.5 mm for Ar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34782" y="4663331"/>
            <a:ext cx="203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 = 8.1 de Laval </a:t>
            </a:r>
            <a:r>
              <a:rPr lang="fr-FR" sz="1200" dirty="0" err="1" smtClean="0"/>
              <a:t>nozzle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561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/>
          <p:cNvSpPr txBox="1"/>
          <p:nvPr/>
        </p:nvSpPr>
        <p:spPr>
          <a:xfrm>
            <a:off x="2364305" y="797496"/>
            <a:ext cx="682681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Extraction time is a limitation for short-lived isotopes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Most time is “lost” in the stopping region which is far from the exit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/>
              <a:t>gas-cell</a:t>
            </a:r>
            <a:r>
              <a:rPr lang="fr-FR" dirty="0"/>
              <a:t> extraction time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87116" y="1517576"/>
            <a:ext cx="3382558" cy="3859083"/>
            <a:chOff x="1936390" y="1470299"/>
            <a:chExt cx="3382558" cy="385908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8"/>
            <a:stretch/>
          </p:blipFill>
          <p:spPr>
            <a:xfrm>
              <a:off x="1936390" y="1721946"/>
              <a:ext cx="3026290" cy="3607436"/>
            </a:xfrm>
            <a:prstGeom prst="rect">
              <a:avLst/>
            </a:prstGeom>
          </p:spPr>
        </p:pic>
        <p:sp>
          <p:nvSpPr>
            <p:cNvPr id="4" name="Accolade fermante 3"/>
            <p:cNvSpPr/>
            <p:nvPr/>
          </p:nvSpPr>
          <p:spPr>
            <a:xfrm>
              <a:off x="4018235" y="2979420"/>
              <a:ext cx="92755" cy="47244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avec flèche 7"/>
            <p:cNvCxnSpPr>
              <a:stCxn id="4" idx="1"/>
              <a:endCxn id="19" idx="2"/>
            </p:cNvCxnSpPr>
            <p:nvPr/>
          </p:nvCxnSpPr>
          <p:spPr>
            <a:xfrm flipV="1">
              <a:off x="4110990" y="2956395"/>
              <a:ext cx="748538" cy="2592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400107" y="2648618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≈ 400 ms</a:t>
              </a:r>
              <a:endParaRPr lang="fr-FR" sz="1400" dirty="0"/>
            </a:p>
          </p:txBody>
        </p:sp>
        <p:sp>
          <p:nvSpPr>
            <p:cNvPr id="41" name="Accolade fermante 40"/>
            <p:cNvSpPr/>
            <p:nvPr/>
          </p:nvSpPr>
          <p:spPr>
            <a:xfrm rot="13356014">
              <a:off x="3728462" y="2328416"/>
              <a:ext cx="92755" cy="66424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3445329" y="2000250"/>
              <a:ext cx="212866" cy="5562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2922382" y="1671578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≈ 250 ms</a:t>
              </a:r>
              <a:endParaRPr lang="fr-FR" sz="1400" dirty="0"/>
            </a:p>
          </p:txBody>
        </p:sp>
        <p:sp>
          <p:nvSpPr>
            <p:cNvPr id="48" name="Accolade fermante 47"/>
            <p:cNvSpPr/>
            <p:nvPr/>
          </p:nvSpPr>
          <p:spPr>
            <a:xfrm rot="16200000">
              <a:off x="4455714" y="1981695"/>
              <a:ext cx="45719" cy="51451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110462" y="1470299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≈</a:t>
              </a:r>
              <a:r>
                <a:rPr lang="fr-FR" sz="1400" dirty="0" smtClean="0"/>
                <a:t> 25 ms</a:t>
              </a:r>
              <a:endParaRPr lang="fr-FR" sz="1400" dirty="0"/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H="1">
              <a:off x="4485796" y="1763486"/>
              <a:ext cx="45383" cy="3529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lèche droite 35"/>
          <p:cNvSpPr/>
          <p:nvPr/>
        </p:nvSpPr>
        <p:spPr>
          <a:xfrm>
            <a:off x="455767" y="3200252"/>
            <a:ext cx="1785268" cy="5637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17835" y="3311692"/>
            <a:ext cx="1746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Radioactive nuclei</a:t>
            </a:r>
            <a:endParaRPr lang="fr-FR" sz="1400" dirty="0"/>
          </a:p>
        </p:txBody>
      </p:sp>
      <p:sp>
        <p:nvSpPr>
          <p:cNvPr id="45" name="Forme libre 44"/>
          <p:cNvSpPr/>
          <p:nvPr/>
        </p:nvSpPr>
        <p:spPr>
          <a:xfrm>
            <a:off x="2415771" y="2663608"/>
            <a:ext cx="1045333" cy="1113451"/>
          </a:xfrm>
          <a:custGeom>
            <a:avLst/>
            <a:gdLst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235386 w 1082920"/>
              <a:gd name="connsiteY7" fmla="*/ 507363 h 1187745"/>
              <a:gd name="connsiteX8" fmla="*/ 178236 w 1082920"/>
              <a:gd name="connsiteY8" fmla="*/ 556893 h 1187745"/>
              <a:gd name="connsiteX9" fmla="*/ 227766 w 1082920"/>
              <a:gd name="connsiteY9" fmla="*/ 1174113 h 1187745"/>
              <a:gd name="connsiteX10" fmla="*/ 10596 w 1082920"/>
              <a:gd name="connsiteY10" fmla="*/ 945513 h 1187745"/>
              <a:gd name="connsiteX11" fmla="*/ 41076 w 1082920"/>
              <a:gd name="connsiteY11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178236 w 1082920"/>
              <a:gd name="connsiteY7" fmla="*/ 55689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189666 w 1082920"/>
              <a:gd name="connsiteY7" fmla="*/ 66357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189666 w 1082920"/>
              <a:gd name="connsiteY7" fmla="*/ 66357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201096 w 1082920"/>
              <a:gd name="connsiteY7" fmla="*/ 64833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37392 w 1079236"/>
              <a:gd name="connsiteY0" fmla="*/ 495933 h 1079190"/>
              <a:gd name="connsiteX1" fmla="*/ 113592 w 1079236"/>
              <a:gd name="connsiteY1" fmla="*/ 263523 h 1079190"/>
              <a:gd name="connsiteX2" fmla="*/ 410772 w 1079236"/>
              <a:gd name="connsiteY2" fmla="*/ 23493 h 1079190"/>
              <a:gd name="connsiteX3" fmla="*/ 1008942 w 1079236"/>
              <a:gd name="connsiteY3" fmla="*/ 12063 h 1079190"/>
              <a:gd name="connsiteX4" fmla="*/ 1016562 w 1079236"/>
              <a:gd name="connsiteY4" fmla="*/ 50163 h 1079190"/>
              <a:gd name="connsiteX5" fmla="*/ 551742 w 1079236"/>
              <a:gd name="connsiteY5" fmla="*/ 57783 h 1079190"/>
              <a:gd name="connsiteX6" fmla="*/ 227892 w 1079236"/>
              <a:gd name="connsiteY6" fmla="*/ 309243 h 1079190"/>
              <a:gd name="connsiteX7" fmla="*/ 197412 w 1079236"/>
              <a:gd name="connsiteY7" fmla="*/ 648333 h 1079190"/>
              <a:gd name="connsiteX8" fmla="*/ 166932 w 1079236"/>
              <a:gd name="connsiteY8" fmla="*/ 1056003 h 1079190"/>
              <a:gd name="connsiteX9" fmla="*/ 6912 w 1079236"/>
              <a:gd name="connsiteY9" fmla="*/ 945513 h 1079190"/>
              <a:gd name="connsiteX10" fmla="*/ 37392 w 1079236"/>
              <a:gd name="connsiteY10" fmla="*/ 495933 h 1079190"/>
              <a:gd name="connsiteX0" fmla="*/ 40543 w 1082387"/>
              <a:gd name="connsiteY0" fmla="*/ 495933 h 1018964"/>
              <a:gd name="connsiteX1" fmla="*/ 116743 w 1082387"/>
              <a:gd name="connsiteY1" fmla="*/ 263523 h 1018964"/>
              <a:gd name="connsiteX2" fmla="*/ 413923 w 1082387"/>
              <a:gd name="connsiteY2" fmla="*/ 23493 h 1018964"/>
              <a:gd name="connsiteX3" fmla="*/ 1012093 w 1082387"/>
              <a:gd name="connsiteY3" fmla="*/ 12063 h 1018964"/>
              <a:gd name="connsiteX4" fmla="*/ 1019713 w 1082387"/>
              <a:gd name="connsiteY4" fmla="*/ 50163 h 1018964"/>
              <a:gd name="connsiteX5" fmla="*/ 554893 w 1082387"/>
              <a:gd name="connsiteY5" fmla="*/ 57783 h 1018964"/>
              <a:gd name="connsiteX6" fmla="*/ 231043 w 1082387"/>
              <a:gd name="connsiteY6" fmla="*/ 309243 h 1018964"/>
              <a:gd name="connsiteX7" fmla="*/ 200563 w 1082387"/>
              <a:gd name="connsiteY7" fmla="*/ 648333 h 1018964"/>
              <a:gd name="connsiteX8" fmla="*/ 215803 w 1082387"/>
              <a:gd name="connsiteY8" fmla="*/ 979803 h 1018964"/>
              <a:gd name="connsiteX9" fmla="*/ 10063 w 1082387"/>
              <a:gd name="connsiteY9" fmla="*/ 945513 h 1018964"/>
              <a:gd name="connsiteX10" fmla="*/ 40543 w 1082387"/>
              <a:gd name="connsiteY10" fmla="*/ 495933 h 1018964"/>
              <a:gd name="connsiteX0" fmla="*/ 34870 w 1076714"/>
              <a:gd name="connsiteY0" fmla="*/ 495933 h 1109656"/>
              <a:gd name="connsiteX1" fmla="*/ 111070 w 1076714"/>
              <a:gd name="connsiteY1" fmla="*/ 263523 h 1109656"/>
              <a:gd name="connsiteX2" fmla="*/ 408250 w 1076714"/>
              <a:gd name="connsiteY2" fmla="*/ 23493 h 1109656"/>
              <a:gd name="connsiteX3" fmla="*/ 1006420 w 1076714"/>
              <a:gd name="connsiteY3" fmla="*/ 12063 h 1109656"/>
              <a:gd name="connsiteX4" fmla="*/ 1014040 w 1076714"/>
              <a:gd name="connsiteY4" fmla="*/ 50163 h 1109656"/>
              <a:gd name="connsiteX5" fmla="*/ 549220 w 1076714"/>
              <a:gd name="connsiteY5" fmla="*/ 57783 h 1109656"/>
              <a:gd name="connsiteX6" fmla="*/ 225370 w 1076714"/>
              <a:gd name="connsiteY6" fmla="*/ 309243 h 1109656"/>
              <a:gd name="connsiteX7" fmla="*/ 194890 w 1076714"/>
              <a:gd name="connsiteY7" fmla="*/ 648333 h 1109656"/>
              <a:gd name="connsiteX8" fmla="*/ 210130 w 1076714"/>
              <a:gd name="connsiteY8" fmla="*/ 979803 h 1109656"/>
              <a:gd name="connsiteX9" fmla="*/ 126311 w 1076714"/>
              <a:gd name="connsiteY9" fmla="*/ 1109343 h 1109656"/>
              <a:gd name="connsiteX10" fmla="*/ 4390 w 1076714"/>
              <a:gd name="connsiteY10" fmla="*/ 945513 h 1109656"/>
              <a:gd name="connsiteX11" fmla="*/ 34870 w 1076714"/>
              <a:gd name="connsiteY11" fmla="*/ 495933 h 1109656"/>
              <a:gd name="connsiteX0" fmla="*/ 2501 w 1044345"/>
              <a:gd name="connsiteY0" fmla="*/ 495933 h 1109656"/>
              <a:gd name="connsiteX1" fmla="*/ 78701 w 1044345"/>
              <a:gd name="connsiteY1" fmla="*/ 263523 h 1109656"/>
              <a:gd name="connsiteX2" fmla="*/ 375881 w 1044345"/>
              <a:gd name="connsiteY2" fmla="*/ 23493 h 1109656"/>
              <a:gd name="connsiteX3" fmla="*/ 974051 w 1044345"/>
              <a:gd name="connsiteY3" fmla="*/ 12063 h 1109656"/>
              <a:gd name="connsiteX4" fmla="*/ 981671 w 1044345"/>
              <a:gd name="connsiteY4" fmla="*/ 50163 h 1109656"/>
              <a:gd name="connsiteX5" fmla="*/ 516851 w 1044345"/>
              <a:gd name="connsiteY5" fmla="*/ 57783 h 1109656"/>
              <a:gd name="connsiteX6" fmla="*/ 193001 w 1044345"/>
              <a:gd name="connsiteY6" fmla="*/ 309243 h 1109656"/>
              <a:gd name="connsiteX7" fmla="*/ 162521 w 1044345"/>
              <a:gd name="connsiteY7" fmla="*/ 648333 h 1109656"/>
              <a:gd name="connsiteX8" fmla="*/ 177761 w 1044345"/>
              <a:gd name="connsiteY8" fmla="*/ 979803 h 1109656"/>
              <a:gd name="connsiteX9" fmla="*/ 93942 w 1044345"/>
              <a:gd name="connsiteY9" fmla="*/ 1109343 h 1109656"/>
              <a:gd name="connsiteX10" fmla="*/ 25361 w 1044345"/>
              <a:gd name="connsiteY10" fmla="*/ 953133 h 1109656"/>
              <a:gd name="connsiteX11" fmla="*/ 2501 w 1044345"/>
              <a:gd name="connsiteY11" fmla="*/ 495933 h 1109656"/>
              <a:gd name="connsiteX0" fmla="*/ 6645 w 1048489"/>
              <a:gd name="connsiteY0" fmla="*/ 495933 h 1109656"/>
              <a:gd name="connsiteX1" fmla="*/ 82845 w 1048489"/>
              <a:gd name="connsiteY1" fmla="*/ 263523 h 1109656"/>
              <a:gd name="connsiteX2" fmla="*/ 380025 w 1048489"/>
              <a:gd name="connsiteY2" fmla="*/ 23493 h 1109656"/>
              <a:gd name="connsiteX3" fmla="*/ 978195 w 1048489"/>
              <a:gd name="connsiteY3" fmla="*/ 12063 h 1109656"/>
              <a:gd name="connsiteX4" fmla="*/ 985815 w 1048489"/>
              <a:gd name="connsiteY4" fmla="*/ 50163 h 1109656"/>
              <a:gd name="connsiteX5" fmla="*/ 520995 w 1048489"/>
              <a:gd name="connsiteY5" fmla="*/ 57783 h 1109656"/>
              <a:gd name="connsiteX6" fmla="*/ 197145 w 1048489"/>
              <a:gd name="connsiteY6" fmla="*/ 309243 h 1109656"/>
              <a:gd name="connsiteX7" fmla="*/ 166665 w 1048489"/>
              <a:gd name="connsiteY7" fmla="*/ 648333 h 1109656"/>
              <a:gd name="connsiteX8" fmla="*/ 181905 w 1048489"/>
              <a:gd name="connsiteY8" fmla="*/ 979803 h 1109656"/>
              <a:gd name="connsiteX9" fmla="*/ 98086 w 1048489"/>
              <a:gd name="connsiteY9" fmla="*/ 1109343 h 1109656"/>
              <a:gd name="connsiteX10" fmla="*/ 14265 w 1048489"/>
              <a:gd name="connsiteY10" fmla="*/ 949323 h 1109656"/>
              <a:gd name="connsiteX11" fmla="*/ 6645 w 1048489"/>
              <a:gd name="connsiteY11" fmla="*/ 495933 h 1109656"/>
              <a:gd name="connsiteX0" fmla="*/ 50042 w 1034736"/>
              <a:gd name="connsiteY0" fmla="*/ 522603 h 1109656"/>
              <a:gd name="connsiteX1" fmla="*/ 69092 w 1034736"/>
              <a:gd name="connsiteY1" fmla="*/ 263523 h 1109656"/>
              <a:gd name="connsiteX2" fmla="*/ 366272 w 1034736"/>
              <a:gd name="connsiteY2" fmla="*/ 23493 h 1109656"/>
              <a:gd name="connsiteX3" fmla="*/ 964442 w 1034736"/>
              <a:gd name="connsiteY3" fmla="*/ 12063 h 1109656"/>
              <a:gd name="connsiteX4" fmla="*/ 972062 w 1034736"/>
              <a:gd name="connsiteY4" fmla="*/ 50163 h 1109656"/>
              <a:gd name="connsiteX5" fmla="*/ 507242 w 1034736"/>
              <a:gd name="connsiteY5" fmla="*/ 57783 h 1109656"/>
              <a:gd name="connsiteX6" fmla="*/ 183392 w 1034736"/>
              <a:gd name="connsiteY6" fmla="*/ 309243 h 1109656"/>
              <a:gd name="connsiteX7" fmla="*/ 152912 w 1034736"/>
              <a:gd name="connsiteY7" fmla="*/ 648333 h 1109656"/>
              <a:gd name="connsiteX8" fmla="*/ 168152 w 1034736"/>
              <a:gd name="connsiteY8" fmla="*/ 979803 h 1109656"/>
              <a:gd name="connsiteX9" fmla="*/ 84333 w 1034736"/>
              <a:gd name="connsiteY9" fmla="*/ 1109343 h 1109656"/>
              <a:gd name="connsiteX10" fmla="*/ 512 w 1034736"/>
              <a:gd name="connsiteY10" fmla="*/ 949323 h 1109656"/>
              <a:gd name="connsiteX11" fmla="*/ 50042 w 1034736"/>
              <a:gd name="connsiteY11" fmla="*/ 522603 h 1109656"/>
              <a:gd name="connsiteX0" fmla="*/ 13837 w 1040441"/>
              <a:gd name="connsiteY0" fmla="*/ 682623 h 1109656"/>
              <a:gd name="connsiteX1" fmla="*/ 74797 w 1040441"/>
              <a:gd name="connsiteY1" fmla="*/ 263523 h 1109656"/>
              <a:gd name="connsiteX2" fmla="*/ 371977 w 1040441"/>
              <a:gd name="connsiteY2" fmla="*/ 23493 h 1109656"/>
              <a:gd name="connsiteX3" fmla="*/ 970147 w 1040441"/>
              <a:gd name="connsiteY3" fmla="*/ 12063 h 1109656"/>
              <a:gd name="connsiteX4" fmla="*/ 977767 w 1040441"/>
              <a:gd name="connsiteY4" fmla="*/ 50163 h 1109656"/>
              <a:gd name="connsiteX5" fmla="*/ 512947 w 1040441"/>
              <a:gd name="connsiteY5" fmla="*/ 57783 h 1109656"/>
              <a:gd name="connsiteX6" fmla="*/ 189097 w 1040441"/>
              <a:gd name="connsiteY6" fmla="*/ 309243 h 1109656"/>
              <a:gd name="connsiteX7" fmla="*/ 158617 w 1040441"/>
              <a:gd name="connsiteY7" fmla="*/ 648333 h 1109656"/>
              <a:gd name="connsiteX8" fmla="*/ 173857 w 1040441"/>
              <a:gd name="connsiteY8" fmla="*/ 979803 h 1109656"/>
              <a:gd name="connsiteX9" fmla="*/ 90038 w 1040441"/>
              <a:gd name="connsiteY9" fmla="*/ 1109343 h 1109656"/>
              <a:gd name="connsiteX10" fmla="*/ 6217 w 1040441"/>
              <a:gd name="connsiteY10" fmla="*/ 949323 h 1109656"/>
              <a:gd name="connsiteX11" fmla="*/ 13837 w 1040441"/>
              <a:gd name="connsiteY11" fmla="*/ 682623 h 1109656"/>
              <a:gd name="connsiteX0" fmla="*/ 6645 w 1048489"/>
              <a:gd name="connsiteY0" fmla="*/ 720723 h 1109656"/>
              <a:gd name="connsiteX1" fmla="*/ 82845 w 1048489"/>
              <a:gd name="connsiteY1" fmla="*/ 263523 h 1109656"/>
              <a:gd name="connsiteX2" fmla="*/ 380025 w 1048489"/>
              <a:gd name="connsiteY2" fmla="*/ 23493 h 1109656"/>
              <a:gd name="connsiteX3" fmla="*/ 978195 w 1048489"/>
              <a:gd name="connsiteY3" fmla="*/ 12063 h 1109656"/>
              <a:gd name="connsiteX4" fmla="*/ 985815 w 1048489"/>
              <a:gd name="connsiteY4" fmla="*/ 50163 h 1109656"/>
              <a:gd name="connsiteX5" fmla="*/ 520995 w 1048489"/>
              <a:gd name="connsiteY5" fmla="*/ 57783 h 1109656"/>
              <a:gd name="connsiteX6" fmla="*/ 197145 w 1048489"/>
              <a:gd name="connsiteY6" fmla="*/ 309243 h 1109656"/>
              <a:gd name="connsiteX7" fmla="*/ 166665 w 1048489"/>
              <a:gd name="connsiteY7" fmla="*/ 648333 h 1109656"/>
              <a:gd name="connsiteX8" fmla="*/ 181905 w 1048489"/>
              <a:gd name="connsiteY8" fmla="*/ 979803 h 1109656"/>
              <a:gd name="connsiteX9" fmla="*/ 98086 w 1048489"/>
              <a:gd name="connsiteY9" fmla="*/ 1109343 h 1109656"/>
              <a:gd name="connsiteX10" fmla="*/ 14265 w 1048489"/>
              <a:gd name="connsiteY10" fmla="*/ 949323 h 1109656"/>
              <a:gd name="connsiteX11" fmla="*/ 6645 w 1048489"/>
              <a:gd name="connsiteY11" fmla="*/ 720723 h 1109656"/>
              <a:gd name="connsiteX0" fmla="*/ 6645 w 1048489"/>
              <a:gd name="connsiteY0" fmla="*/ 720723 h 1109656"/>
              <a:gd name="connsiteX1" fmla="*/ 82845 w 1048489"/>
              <a:gd name="connsiteY1" fmla="*/ 263523 h 1109656"/>
              <a:gd name="connsiteX2" fmla="*/ 380025 w 1048489"/>
              <a:gd name="connsiteY2" fmla="*/ 23493 h 1109656"/>
              <a:gd name="connsiteX3" fmla="*/ 978195 w 1048489"/>
              <a:gd name="connsiteY3" fmla="*/ 12063 h 1109656"/>
              <a:gd name="connsiteX4" fmla="*/ 985815 w 1048489"/>
              <a:gd name="connsiteY4" fmla="*/ 50163 h 1109656"/>
              <a:gd name="connsiteX5" fmla="*/ 520995 w 1048489"/>
              <a:gd name="connsiteY5" fmla="*/ 57783 h 1109656"/>
              <a:gd name="connsiteX6" fmla="*/ 197145 w 1048489"/>
              <a:gd name="connsiteY6" fmla="*/ 309243 h 1109656"/>
              <a:gd name="connsiteX7" fmla="*/ 166665 w 1048489"/>
              <a:gd name="connsiteY7" fmla="*/ 648333 h 1109656"/>
              <a:gd name="connsiteX8" fmla="*/ 181905 w 1048489"/>
              <a:gd name="connsiteY8" fmla="*/ 979803 h 1109656"/>
              <a:gd name="connsiteX9" fmla="*/ 98086 w 1048489"/>
              <a:gd name="connsiteY9" fmla="*/ 1109343 h 1109656"/>
              <a:gd name="connsiteX10" fmla="*/ 14265 w 1048489"/>
              <a:gd name="connsiteY10" fmla="*/ 987423 h 1109656"/>
              <a:gd name="connsiteX11" fmla="*/ 6645 w 1048489"/>
              <a:gd name="connsiteY11" fmla="*/ 720723 h 1109656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66149 w 1047973"/>
              <a:gd name="connsiteY7" fmla="*/ 64833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66149 w 1047973"/>
              <a:gd name="connsiteY7" fmla="*/ 64833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54719 w 1047973"/>
              <a:gd name="connsiteY7" fmla="*/ 71691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77579 w 1047973"/>
              <a:gd name="connsiteY7" fmla="*/ 71691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5229 w 1050883"/>
              <a:gd name="connsiteY0" fmla="*/ 732153 h 1113451"/>
              <a:gd name="connsiteX1" fmla="*/ 85239 w 1050883"/>
              <a:gd name="connsiteY1" fmla="*/ 263523 h 1113451"/>
              <a:gd name="connsiteX2" fmla="*/ 382419 w 1050883"/>
              <a:gd name="connsiteY2" fmla="*/ 23493 h 1113451"/>
              <a:gd name="connsiteX3" fmla="*/ 980589 w 1050883"/>
              <a:gd name="connsiteY3" fmla="*/ 12063 h 1113451"/>
              <a:gd name="connsiteX4" fmla="*/ 988209 w 1050883"/>
              <a:gd name="connsiteY4" fmla="*/ 50163 h 1113451"/>
              <a:gd name="connsiteX5" fmla="*/ 523389 w 1050883"/>
              <a:gd name="connsiteY5" fmla="*/ 57783 h 1113451"/>
              <a:gd name="connsiteX6" fmla="*/ 199539 w 1050883"/>
              <a:gd name="connsiteY6" fmla="*/ 309243 h 1113451"/>
              <a:gd name="connsiteX7" fmla="*/ 180489 w 1050883"/>
              <a:gd name="connsiteY7" fmla="*/ 716913 h 1113451"/>
              <a:gd name="connsiteX8" fmla="*/ 184299 w 1050883"/>
              <a:gd name="connsiteY8" fmla="*/ 979803 h 1113451"/>
              <a:gd name="connsiteX9" fmla="*/ 89050 w 1050883"/>
              <a:gd name="connsiteY9" fmla="*/ 1113153 h 1113451"/>
              <a:gd name="connsiteX10" fmla="*/ 16659 w 1050883"/>
              <a:gd name="connsiteY10" fmla="*/ 987423 h 1113451"/>
              <a:gd name="connsiteX11" fmla="*/ 5229 w 1050883"/>
              <a:gd name="connsiteY11" fmla="*/ 732153 h 1113451"/>
              <a:gd name="connsiteX0" fmla="*/ 15608 w 1038402"/>
              <a:gd name="connsiteY0" fmla="*/ 751203 h 1113451"/>
              <a:gd name="connsiteX1" fmla="*/ 72758 w 1038402"/>
              <a:gd name="connsiteY1" fmla="*/ 263523 h 1113451"/>
              <a:gd name="connsiteX2" fmla="*/ 369938 w 1038402"/>
              <a:gd name="connsiteY2" fmla="*/ 23493 h 1113451"/>
              <a:gd name="connsiteX3" fmla="*/ 968108 w 1038402"/>
              <a:gd name="connsiteY3" fmla="*/ 12063 h 1113451"/>
              <a:gd name="connsiteX4" fmla="*/ 975728 w 1038402"/>
              <a:gd name="connsiteY4" fmla="*/ 50163 h 1113451"/>
              <a:gd name="connsiteX5" fmla="*/ 510908 w 1038402"/>
              <a:gd name="connsiteY5" fmla="*/ 57783 h 1113451"/>
              <a:gd name="connsiteX6" fmla="*/ 187058 w 1038402"/>
              <a:gd name="connsiteY6" fmla="*/ 309243 h 1113451"/>
              <a:gd name="connsiteX7" fmla="*/ 168008 w 1038402"/>
              <a:gd name="connsiteY7" fmla="*/ 716913 h 1113451"/>
              <a:gd name="connsiteX8" fmla="*/ 171818 w 1038402"/>
              <a:gd name="connsiteY8" fmla="*/ 979803 h 1113451"/>
              <a:gd name="connsiteX9" fmla="*/ 76569 w 1038402"/>
              <a:gd name="connsiteY9" fmla="*/ 1113153 h 1113451"/>
              <a:gd name="connsiteX10" fmla="*/ 4178 w 1038402"/>
              <a:gd name="connsiteY10" fmla="*/ 987423 h 1113451"/>
              <a:gd name="connsiteX11" fmla="*/ 15608 w 1038402"/>
              <a:gd name="connsiteY11" fmla="*/ 751203 h 1113451"/>
              <a:gd name="connsiteX0" fmla="*/ 7299 w 1045333"/>
              <a:gd name="connsiteY0" fmla="*/ 766443 h 1113451"/>
              <a:gd name="connsiteX1" fmla="*/ 79689 w 1045333"/>
              <a:gd name="connsiteY1" fmla="*/ 263523 h 1113451"/>
              <a:gd name="connsiteX2" fmla="*/ 376869 w 1045333"/>
              <a:gd name="connsiteY2" fmla="*/ 23493 h 1113451"/>
              <a:gd name="connsiteX3" fmla="*/ 975039 w 1045333"/>
              <a:gd name="connsiteY3" fmla="*/ 12063 h 1113451"/>
              <a:gd name="connsiteX4" fmla="*/ 982659 w 1045333"/>
              <a:gd name="connsiteY4" fmla="*/ 50163 h 1113451"/>
              <a:gd name="connsiteX5" fmla="*/ 517839 w 1045333"/>
              <a:gd name="connsiteY5" fmla="*/ 57783 h 1113451"/>
              <a:gd name="connsiteX6" fmla="*/ 193989 w 1045333"/>
              <a:gd name="connsiteY6" fmla="*/ 309243 h 1113451"/>
              <a:gd name="connsiteX7" fmla="*/ 174939 w 1045333"/>
              <a:gd name="connsiteY7" fmla="*/ 716913 h 1113451"/>
              <a:gd name="connsiteX8" fmla="*/ 178749 w 1045333"/>
              <a:gd name="connsiteY8" fmla="*/ 979803 h 1113451"/>
              <a:gd name="connsiteX9" fmla="*/ 83500 w 1045333"/>
              <a:gd name="connsiteY9" fmla="*/ 1113153 h 1113451"/>
              <a:gd name="connsiteX10" fmla="*/ 11109 w 1045333"/>
              <a:gd name="connsiteY10" fmla="*/ 987423 h 1113451"/>
              <a:gd name="connsiteX11" fmla="*/ 7299 w 1045333"/>
              <a:gd name="connsiteY11" fmla="*/ 766443 h 11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5333" h="1113451">
                <a:moveTo>
                  <a:pt x="7299" y="766443"/>
                </a:moveTo>
                <a:cubicBezTo>
                  <a:pt x="18729" y="645793"/>
                  <a:pt x="18094" y="387348"/>
                  <a:pt x="79689" y="263523"/>
                </a:cubicBezTo>
                <a:cubicBezTo>
                  <a:pt x="141284" y="139698"/>
                  <a:pt x="227644" y="65403"/>
                  <a:pt x="376869" y="23493"/>
                </a:cubicBezTo>
                <a:cubicBezTo>
                  <a:pt x="526094" y="-18417"/>
                  <a:pt x="874074" y="7618"/>
                  <a:pt x="975039" y="12063"/>
                </a:cubicBezTo>
                <a:cubicBezTo>
                  <a:pt x="1076004" y="16508"/>
                  <a:pt x="1058859" y="42543"/>
                  <a:pt x="982659" y="50163"/>
                </a:cubicBezTo>
                <a:cubicBezTo>
                  <a:pt x="906459" y="57783"/>
                  <a:pt x="649284" y="14603"/>
                  <a:pt x="517839" y="57783"/>
                </a:cubicBezTo>
                <a:cubicBezTo>
                  <a:pt x="386394" y="100963"/>
                  <a:pt x="251139" y="199388"/>
                  <a:pt x="193989" y="309243"/>
                </a:cubicBezTo>
                <a:cubicBezTo>
                  <a:pt x="136839" y="419098"/>
                  <a:pt x="158429" y="605153"/>
                  <a:pt x="174939" y="716913"/>
                </a:cubicBezTo>
                <a:cubicBezTo>
                  <a:pt x="191449" y="828673"/>
                  <a:pt x="194624" y="918208"/>
                  <a:pt x="178749" y="979803"/>
                </a:cubicBezTo>
                <a:cubicBezTo>
                  <a:pt x="162874" y="1041398"/>
                  <a:pt x="117790" y="1118868"/>
                  <a:pt x="83500" y="1113153"/>
                </a:cubicBezTo>
                <a:cubicBezTo>
                  <a:pt x="49210" y="1107438"/>
                  <a:pt x="23809" y="1045208"/>
                  <a:pt x="11109" y="987423"/>
                </a:cubicBezTo>
                <a:cubicBezTo>
                  <a:pt x="-1591" y="929638"/>
                  <a:pt x="-4131" y="887093"/>
                  <a:pt x="7299" y="76644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415771" y="3216985"/>
            <a:ext cx="192335" cy="5600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71657" y="2121142"/>
            <a:ext cx="1126586" cy="1502114"/>
          </a:xfrm>
          <a:prstGeom prst="rect">
            <a:avLst/>
          </a:prstGeom>
        </p:spPr>
      </p:pic>
      <p:grpSp>
        <p:nvGrpSpPr>
          <p:cNvPr id="94" name="Groupe 93"/>
          <p:cNvGrpSpPr/>
          <p:nvPr/>
        </p:nvGrpSpPr>
        <p:grpSpPr>
          <a:xfrm>
            <a:off x="5442061" y="2055024"/>
            <a:ext cx="1589316" cy="1806248"/>
            <a:chOff x="2372129" y="1445568"/>
            <a:chExt cx="3366707" cy="3826242"/>
          </a:xfrm>
        </p:grpSpPr>
        <p:grpSp>
          <p:nvGrpSpPr>
            <p:cNvPr id="95" name="Groupe 94"/>
            <p:cNvGrpSpPr/>
            <p:nvPr/>
          </p:nvGrpSpPr>
          <p:grpSpPr>
            <a:xfrm>
              <a:off x="2613368" y="1445568"/>
              <a:ext cx="3125468" cy="3826242"/>
              <a:chOff x="2613368" y="1445568"/>
              <a:chExt cx="3125468" cy="3826242"/>
            </a:xfrm>
          </p:grpSpPr>
          <p:pic>
            <p:nvPicPr>
              <p:cNvPr id="97" name="Image 9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84"/>
              <a:stretch/>
            </p:blipFill>
            <p:spPr>
              <a:xfrm>
                <a:off x="2613368" y="1445568"/>
                <a:ext cx="3125468" cy="3826242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3111835" y="1680333"/>
                <a:ext cx="10642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/>
                  <a:t>Ar, 500 </a:t>
                </a:r>
                <a:r>
                  <a:rPr lang="fr-FR" sz="1200" dirty="0"/>
                  <a:t>mbar</a:t>
                </a:r>
              </a:p>
            </p:txBody>
          </p:sp>
        </p:grpSp>
        <p:pic>
          <p:nvPicPr>
            <p:cNvPr id="96" name="Image 9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745"/>
            <a:stretch/>
          </p:blipFill>
          <p:spPr>
            <a:xfrm>
              <a:off x="2372129" y="1497341"/>
              <a:ext cx="3125468" cy="260657"/>
            </a:xfrm>
            <a:prstGeom prst="rect">
              <a:avLst/>
            </a:prstGeom>
          </p:spPr>
        </p:pic>
      </p:grpSp>
      <p:sp>
        <p:nvSpPr>
          <p:cNvPr id="99" name="ZoneTexte 98"/>
          <p:cNvSpPr txBox="1"/>
          <p:nvPr/>
        </p:nvSpPr>
        <p:spPr>
          <a:xfrm>
            <a:off x="3982644" y="1635510"/>
            <a:ext cx="659928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Have exit closer to stopping volume: simulated limit 130 </a:t>
            </a:r>
            <a:r>
              <a:rPr lang="en-US" sz="1400" dirty="0" err="1" smtClean="0"/>
              <a:t>ms</a:t>
            </a:r>
            <a:r>
              <a:rPr lang="en-US" sz="1400" dirty="0"/>
              <a:t> for 1 mm exit </a:t>
            </a:r>
            <a:r>
              <a:rPr lang="en-US" sz="1400" dirty="0" smtClean="0"/>
              <a:t>hole</a:t>
            </a:r>
            <a:endParaRPr lang="en-US" sz="1400" dirty="0"/>
          </a:p>
        </p:txBody>
      </p:sp>
      <p:cxnSp>
        <p:nvCxnSpPr>
          <p:cNvPr id="100" name="Connecteur droit 99"/>
          <p:cNvCxnSpPr/>
          <p:nvPr/>
        </p:nvCxnSpPr>
        <p:spPr>
          <a:xfrm flipH="1">
            <a:off x="2675251" y="3147921"/>
            <a:ext cx="1438707" cy="55068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219661" y="2490393"/>
            <a:ext cx="336227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Challenging stopping volume</a:t>
            </a:r>
          </a:p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Gas-cell spectroscopy difficult </a:t>
            </a:r>
          </a:p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High-power probing only transversal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64305" y="2983679"/>
            <a:ext cx="310946" cy="119819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/>
          <p:cNvSpPr txBox="1"/>
          <p:nvPr/>
        </p:nvSpPr>
        <p:spPr>
          <a:xfrm>
            <a:off x="2364305" y="797496"/>
            <a:ext cx="682681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Extraction time is a limitation for short-lived isotopes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Most time is “lost” in the stopping region which is far from the exit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/>
              <a:t>gas-cell</a:t>
            </a:r>
            <a:r>
              <a:rPr lang="fr-FR" dirty="0"/>
              <a:t> extraction time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87116" y="1517576"/>
            <a:ext cx="3382558" cy="3859083"/>
            <a:chOff x="1936390" y="1470299"/>
            <a:chExt cx="3382558" cy="385908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8"/>
            <a:stretch/>
          </p:blipFill>
          <p:spPr>
            <a:xfrm>
              <a:off x="1936390" y="1721946"/>
              <a:ext cx="3026290" cy="3607436"/>
            </a:xfrm>
            <a:prstGeom prst="rect">
              <a:avLst/>
            </a:prstGeom>
          </p:spPr>
        </p:pic>
        <p:sp>
          <p:nvSpPr>
            <p:cNvPr id="4" name="Accolade fermante 3"/>
            <p:cNvSpPr/>
            <p:nvPr/>
          </p:nvSpPr>
          <p:spPr>
            <a:xfrm>
              <a:off x="4018235" y="2979420"/>
              <a:ext cx="92755" cy="47244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avec flèche 7"/>
            <p:cNvCxnSpPr>
              <a:stCxn id="4" idx="1"/>
              <a:endCxn id="19" idx="2"/>
            </p:cNvCxnSpPr>
            <p:nvPr/>
          </p:nvCxnSpPr>
          <p:spPr>
            <a:xfrm flipV="1">
              <a:off x="4110990" y="2956395"/>
              <a:ext cx="748538" cy="2592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400107" y="2648618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≈ 400 ms</a:t>
              </a:r>
              <a:endParaRPr lang="fr-FR" sz="1400" dirty="0"/>
            </a:p>
          </p:txBody>
        </p:sp>
        <p:sp>
          <p:nvSpPr>
            <p:cNvPr id="41" name="Accolade fermante 40"/>
            <p:cNvSpPr/>
            <p:nvPr/>
          </p:nvSpPr>
          <p:spPr>
            <a:xfrm rot="13356014">
              <a:off x="3728462" y="2328416"/>
              <a:ext cx="92755" cy="66424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3445329" y="2000250"/>
              <a:ext cx="212866" cy="5562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2922382" y="1671578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≈ 250 ms</a:t>
              </a:r>
              <a:endParaRPr lang="fr-FR" sz="1400" dirty="0"/>
            </a:p>
          </p:txBody>
        </p:sp>
        <p:sp>
          <p:nvSpPr>
            <p:cNvPr id="48" name="Accolade fermante 47"/>
            <p:cNvSpPr/>
            <p:nvPr/>
          </p:nvSpPr>
          <p:spPr>
            <a:xfrm rot="16200000">
              <a:off x="4455714" y="1981695"/>
              <a:ext cx="45719" cy="51451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110462" y="1470299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≈</a:t>
              </a:r>
              <a:r>
                <a:rPr lang="fr-FR" sz="1400" dirty="0" smtClean="0"/>
                <a:t> 25 ms</a:t>
              </a:r>
              <a:endParaRPr lang="fr-FR" sz="1400" dirty="0"/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H="1">
              <a:off x="4485796" y="1763486"/>
              <a:ext cx="45383" cy="3529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lèche droite 35"/>
          <p:cNvSpPr/>
          <p:nvPr/>
        </p:nvSpPr>
        <p:spPr>
          <a:xfrm>
            <a:off x="455767" y="3200252"/>
            <a:ext cx="1785268" cy="5637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17835" y="3311692"/>
            <a:ext cx="1746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Radioactive nuclei</a:t>
            </a:r>
            <a:endParaRPr lang="fr-FR" sz="1400" dirty="0"/>
          </a:p>
        </p:txBody>
      </p:sp>
      <p:sp>
        <p:nvSpPr>
          <p:cNvPr id="45" name="Forme libre 44"/>
          <p:cNvSpPr/>
          <p:nvPr/>
        </p:nvSpPr>
        <p:spPr>
          <a:xfrm>
            <a:off x="2415771" y="2663608"/>
            <a:ext cx="1045333" cy="1113451"/>
          </a:xfrm>
          <a:custGeom>
            <a:avLst/>
            <a:gdLst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235386 w 1082920"/>
              <a:gd name="connsiteY7" fmla="*/ 507363 h 1187745"/>
              <a:gd name="connsiteX8" fmla="*/ 178236 w 1082920"/>
              <a:gd name="connsiteY8" fmla="*/ 556893 h 1187745"/>
              <a:gd name="connsiteX9" fmla="*/ 227766 w 1082920"/>
              <a:gd name="connsiteY9" fmla="*/ 1174113 h 1187745"/>
              <a:gd name="connsiteX10" fmla="*/ 10596 w 1082920"/>
              <a:gd name="connsiteY10" fmla="*/ 945513 h 1187745"/>
              <a:gd name="connsiteX11" fmla="*/ 41076 w 1082920"/>
              <a:gd name="connsiteY11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178236 w 1082920"/>
              <a:gd name="connsiteY7" fmla="*/ 55689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189666 w 1082920"/>
              <a:gd name="connsiteY7" fmla="*/ 66357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189666 w 1082920"/>
              <a:gd name="connsiteY7" fmla="*/ 66357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41076 w 1082920"/>
              <a:gd name="connsiteY0" fmla="*/ 495933 h 1187745"/>
              <a:gd name="connsiteX1" fmla="*/ 117276 w 1082920"/>
              <a:gd name="connsiteY1" fmla="*/ 263523 h 1187745"/>
              <a:gd name="connsiteX2" fmla="*/ 414456 w 1082920"/>
              <a:gd name="connsiteY2" fmla="*/ 23493 h 1187745"/>
              <a:gd name="connsiteX3" fmla="*/ 1012626 w 1082920"/>
              <a:gd name="connsiteY3" fmla="*/ 12063 h 1187745"/>
              <a:gd name="connsiteX4" fmla="*/ 1020246 w 1082920"/>
              <a:gd name="connsiteY4" fmla="*/ 50163 h 1187745"/>
              <a:gd name="connsiteX5" fmla="*/ 555426 w 1082920"/>
              <a:gd name="connsiteY5" fmla="*/ 57783 h 1187745"/>
              <a:gd name="connsiteX6" fmla="*/ 231576 w 1082920"/>
              <a:gd name="connsiteY6" fmla="*/ 309243 h 1187745"/>
              <a:gd name="connsiteX7" fmla="*/ 201096 w 1082920"/>
              <a:gd name="connsiteY7" fmla="*/ 648333 h 1187745"/>
              <a:gd name="connsiteX8" fmla="*/ 227766 w 1082920"/>
              <a:gd name="connsiteY8" fmla="*/ 1174113 h 1187745"/>
              <a:gd name="connsiteX9" fmla="*/ 10596 w 1082920"/>
              <a:gd name="connsiteY9" fmla="*/ 945513 h 1187745"/>
              <a:gd name="connsiteX10" fmla="*/ 41076 w 1082920"/>
              <a:gd name="connsiteY10" fmla="*/ 495933 h 1187745"/>
              <a:gd name="connsiteX0" fmla="*/ 37392 w 1079236"/>
              <a:gd name="connsiteY0" fmla="*/ 495933 h 1079190"/>
              <a:gd name="connsiteX1" fmla="*/ 113592 w 1079236"/>
              <a:gd name="connsiteY1" fmla="*/ 263523 h 1079190"/>
              <a:gd name="connsiteX2" fmla="*/ 410772 w 1079236"/>
              <a:gd name="connsiteY2" fmla="*/ 23493 h 1079190"/>
              <a:gd name="connsiteX3" fmla="*/ 1008942 w 1079236"/>
              <a:gd name="connsiteY3" fmla="*/ 12063 h 1079190"/>
              <a:gd name="connsiteX4" fmla="*/ 1016562 w 1079236"/>
              <a:gd name="connsiteY4" fmla="*/ 50163 h 1079190"/>
              <a:gd name="connsiteX5" fmla="*/ 551742 w 1079236"/>
              <a:gd name="connsiteY5" fmla="*/ 57783 h 1079190"/>
              <a:gd name="connsiteX6" fmla="*/ 227892 w 1079236"/>
              <a:gd name="connsiteY6" fmla="*/ 309243 h 1079190"/>
              <a:gd name="connsiteX7" fmla="*/ 197412 w 1079236"/>
              <a:gd name="connsiteY7" fmla="*/ 648333 h 1079190"/>
              <a:gd name="connsiteX8" fmla="*/ 166932 w 1079236"/>
              <a:gd name="connsiteY8" fmla="*/ 1056003 h 1079190"/>
              <a:gd name="connsiteX9" fmla="*/ 6912 w 1079236"/>
              <a:gd name="connsiteY9" fmla="*/ 945513 h 1079190"/>
              <a:gd name="connsiteX10" fmla="*/ 37392 w 1079236"/>
              <a:gd name="connsiteY10" fmla="*/ 495933 h 1079190"/>
              <a:gd name="connsiteX0" fmla="*/ 40543 w 1082387"/>
              <a:gd name="connsiteY0" fmla="*/ 495933 h 1018964"/>
              <a:gd name="connsiteX1" fmla="*/ 116743 w 1082387"/>
              <a:gd name="connsiteY1" fmla="*/ 263523 h 1018964"/>
              <a:gd name="connsiteX2" fmla="*/ 413923 w 1082387"/>
              <a:gd name="connsiteY2" fmla="*/ 23493 h 1018964"/>
              <a:gd name="connsiteX3" fmla="*/ 1012093 w 1082387"/>
              <a:gd name="connsiteY3" fmla="*/ 12063 h 1018964"/>
              <a:gd name="connsiteX4" fmla="*/ 1019713 w 1082387"/>
              <a:gd name="connsiteY4" fmla="*/ 50163 h 1018964"/>
              <a:gd name="connsiteX5" fmla="*/ 554893 w 1082387"/>
              <a:gd name="connsiteY5" fmla="*/ 57783 h 1018964"/>
              <a:gd name="connsiteX6" fmla="*/ 231043 w 1082387"/>
              <a:gd name="connsiteY6" fmla="*/ 309243 h 1018964"/>
              <a:gd name="connsiteX7" fmla="*/ 200563 w 1082387"/>
              <a:gd name="connsiteY7" fmla="*/ 648333 h 1018964"/>
              <a:gd name="connsiteX8" fmla="*/ 215803 w 1082387"/>
              <a:gd name="connsiteY8" fmla="*/ 979803 h 1018964"/>
              <a:gd name="connsiteX9" fmla="*/ 10063 w 1082387"/>
              <a:gd name="connsiteY9" fmla="*/ 945513 h 1018964"/>
              <a:gd name="connsiteX10" fmla="*/ 40543 w 1082387"/>
              <a:gd name="connsiteY10" fmla="*/ 495933 h 1018964"/>
              <a:gd name="connsiteX0" fmla="*/ 34870 w 1076714"/>
              <a:gd name="connsiteY0" fmla="*/ 495933 h 1109656"/>
              <a:gd name="connsiteX1" fmla="*/ 111070 w 1076714"/>
              <a:gd name="connsiteY1" fmla="*/ 263523 h 1109656"/>
              <a:gd name="connsiteX2" fmla="*/ 408250 w 1076714"/>
              <a:gd name="connsiteY2" fmla="*/ 23493 h 1109656"/>
              <a:gd name="connsiteX3" fmla="*/ 1006420 w 1076714"/>
              <a:gd name="connsiteY3" fmla="*/ 12063 h 1109656"/>
              <a:gd name="connsiteX4" fmla="*/ 1014040 w 1076714"/>
              <a:gd name="connsiteY4" fmla="*/ 50163 h 1109656"/>
              <a:gd name="connsiteX5" fmla="*/ 549220 w 1076714"/>
              <a:gd name="connsiteY5" fmla="*/ 57783 h 1109656"/>
              <a:gd name="connsiteX6" fmla="*/ 225370 w 1076714"/>
              <a:gd name="connsiteY6" fmla="*/ 309243 h 1109656"/>
              <a:gd name="connsiteX7" fmla="*/ 194890 w 1076714"/>
              <a:gd name="connsiteY7" fmla="*/ 648333 h 1109656"/>
              <a:gd name="connsiteX8" fmla="*/ 210130 w 1076714"/>
              <a:gd name="connsiteY8" fmla="*/ 979803 h 1109656"/>
              <a:gd name="connsiteX9" fmla="*/ 126311 w 1076714"/>
              <a:gd name="connsiteY9" fmla="*/ 1109343 h 1109656"/>
              <a:gd name="connsiteX10" fmla="*/ 4390 w 1076714"/>
              <a:gd name="connsiteY10" fmla="*/ 945513 h 1109656"/>
              <a:gd name="connsiteX11" fmla="*/ 34870 w 1076714"/>
              <a:gd name="connsiteY11" fmla="*/ 495933 h 1109656"/>
              <a:gd name="connsiteX0" fmla="*/ 2501 w 1044345"/>
              <a:gd name="connsiteY0" fmla="*/ 495933 h 1109656"/>
              <a:gd name="connsiteX1" fmla="*/ 78701 w 1044345"/>
              <a:gd name="connsiteY1" fmla="*/ 263523 h 1109656"/>
              <a:gd name="connsiteX2" fmla="*/ 375881 w 1044345"/>
              <a:gd name="connsiteY2" fmla="*/ 23493 h 1109656"/>
              <a:gd name="connsiteX3" fmla="*/ 974051 w 1044345"/>
              <a:gd name="connsiteY3" fmla="*/ 12063 h 1109656"/>
              <a:gd name="connsiteX4" fmla="*/ 981671 w 1044345"/>
              <a:gd name="connsiteY4" fmla="*/ 50163 h 1109656"/>
              <a:gd name="connsiteX5" fmla="*/ 516851 w 1044345"/>
              <a:gd name="connsiteY5" fmla="*/ 57783 h 1109656"/>
              <a:gd name="connsiteX6" fmla="*/ 193001 w 1044345"/>
              <a:gd name="connsiteY6" fmla="*/ 309243 h 1109656"/>
              <a:gd name="connsiteX7" fmla="*/ 162521 w 1044345"/>
              <a:gd name="connsiteY7" fmla="*/ 648333 h 1109656"/>
              <a:gd name="connsiteX8" fmla="*/ 177761 w 1044345"/>
              <a:gd name="connsiteY8" fmla="*/ 979803 h 1109656"/>
              <a:gd name="connsiteX9" fmla="*/ 93942 w 1044345"/>
              <a:gd name="connsiteY9" fmla="*/ 1109343 h 1109656"/>
              <a:gd name="connsiteX10" fmla="*/ 25361 w 1044345"/>
              <a:gd name="connsiteY10" fmla="*/ 953133 h 1109656"/>
              <a:gd name="connsiteX11" fmla="*/ 2501 w 1044345"/>
              <a:gd name="connsiteY11" fmla="*/ 495933 h 1109656"/>
              <a:gd name="connsiteX0" fmla="*/ 6645 w 1048489"/>
              <a:gd name="connsiteY0" fmla="*/ 495933 h 1109656"/>
              <a:gd name="connsiteX1" fmla="*/ 82845 w 1048489"/>
              <a:gd name="connsiteY1" fmla="*/ 263523 h 1109656"/>
              <a:gd name="connsiteX2" fmla="*/ 380025 w 1048489"/>
              <a:gd name="connsiteY2" fmla="*/ 23493 h 1109656"/>
              <a:gd name="connsiteX3" fmla="*/ 978195 w 1048489"/>
              <a:gd name="connsiteY3" fmla="*/ 12063 h 1109656"/>
              <a:gd name="connsiteX4" fmla="*/ 985815 w 1048489"/>
              <a:gd name="connsiteY4" fmla="*/ 50163 h 1109656"/>
              <a:gd name="connsiteX5" fmla="*/ 520995 w 1048489"/>
              <a:gd name="connsiteY5" fmla="*/ 57783 h 1109656"/>
              <a:gd name="connsiteX6" fmla="*/ 197145 w 1048489"/>
              <a:gd name="connsiteY6" fmla="*/ 309243 h 1109656"/>
              <a:gd name="connsiteX7" fmla="*/ 166665 w 1048489"/>
              <a:gd name="connsiteY7" fmla="*/ 648333 h 1109656"/>
              <a:gd name="connsiteX8" fmla="*/ 181905 w 1048489"/>
              <a:gd name="connsiteY8" fmla="*/ 979803 h 1109656"/>
              <a:gd name="connsiteX9" fmla="*/ 98086 w 1048489"/>
              <a:gd name="connsiteY9" fmla="*/ 1109343 h 1109656"/>
              <a:gd name="connsiteX10" fmla="*/ 14265 w 1048489"/>
              <a:gd name="connsiteY10" fmla="*/ 949323 h 1109656"/>
              <a:gd name="connsiteX11" fmla="*/ 6645 w 1048489"/>
              <a:gd name="connsiteY11" fmla="*/ 495933 h 1109656"/>
              <a:gd name="connsiteX0" fmla="*/ 50042 w 1034736"/>
              <a:gd name="connsiteY0" fmla="*/ 522603 h 1109656"/>
              <a:gd name="connsiteX1" fmla="*/ 69092 w 1034736"/>
              <a:gd name="connsiteY1" fmla="*/ 263523 h 1109656"/>
              <a:gd name="connsiteX2" fmla="*/ 366272 w 1034736"/>
              <a:gd name="connsiteY2" fmla="*/ 23493 h 1109656"/>
              <a:gd name="connsiteX3" fmla="*/ 964442 w 1034736"/>
              <a:gd name="connsiteY3" fmla="*/ 12063 h 1109656"/>
              <a:gd name="connsiteX4" fmla="*/ 972062 w 1034736"/>
              <a:gd name="connsiteY4" fmla="*/ 50163 h 1109656"/>
              <a:gd name="connsiteX5" fmla="*/ 507242 w 1034736"/>
              <a:gd name="connsiteY5" fmla="*/ 57783 h 1109656"/>
              <a:gd name="connsiteX6" fmla="*/ 183392 w 1034736"/>
              <a:gd name="connsiteY6" fmla="*/ 309243 h 1109656"/>
              <a:gd name="connsiteX7" fmla="*/ 152912 w 1034736"/>
              <a:gd name="connsiteY7" fmla="*/ 648333 h 1109656"/>
              <a:gd name="connsiteX8" fmla="*/ 168152 w 1034736"/>
              <a:gd name="connsiteY8" fmla="*/ 979803 h 1109656"/>
              <a:gd name="connsiteX9" fmla="*/ 84333 w 1034736"/>
              <a:gd name="connsiteY9" fmla="*/ 1109343 h 1109656"/>
              <a:gd name="connsiteX10" fmla="*/ 512 w 1034736"/>
              <a:gd name="connsiteY10" fmla="*/ 949323 h 1109656"/>
              <a:gd name="connsiteX11" fmla="*/ 50042 w 1034736"/>
              <a:gd name="connsiteY11" fmla="*/ 522603 h 1109656"/>
              <a:gd name="connsiteX0" fmla="*/ 13837 w 1040441"/>
              <a:gd name="connsiteY0" fmla="*/ 682623 h 1109656"/>
              <a:gd name="connsiteX1" fmla="*/ 74797 w 1040441"/>
              <a:gd name="connsiteY1" fmla="*/ 263523 h 1109656"/>
              <a:gd name="connsiteX2" fmla="*/ 371977 w 1040441"/>
              <a:gd name="connsiteY2" fmla="*/ 23493 h 1109656"/>
              <a:gd name="connsiteX3" fmla="*/ 970147 w 1040441"/>
              <a:gd name="connsiteY3" fmla="*/ 12063 h 1109656"/>
              <a:gd name="connsiteX4" fmla="*/ 977767 w 1040441"/>
              <a:gd name="connsiteY4" fmla="*/ 50163 h 1109656"/>
              <a:gd name="connsiteX5" fmla="*/ 512947 w 1040441"/>
              <a:gd name="connsiteY5" fmla="*/ 57783 h 1109656"/>
              <a:gd name="connsiteX6" fmla="*/ 189097 w 1040441"/>
              <a:gd name="connsiteY6" fmla="*/ 309243 h 1109656"/>
              <a:gd name="connsiteX7" fmla="*/ 158617 w 1040441"/>
              <a:gd name="connsiteY7" fmla="*/ 648333 h 1109656"/>
              <a:gd name="connsiteX8" fmla="*/ 173857 w 1040441"/>
              <a:gd name="connsiteY8" fmla="*/ 979803 h 1109656"/>
              <a:gd name="connsiteX9" fmla="*/ 90038 w 1040441"/>
              <a:gd name="connsiteY9" fmla="*/ 1109343 h 1109656"/>
              <a:gd name="connsiteX10" fmla="*/ 6217 w 1040441"/>
              <a:gd name="connsiteY10" fmla="*/ 949323 h 1109656"/>
              <a:gd name="connsiteX11" fmla="*/ 13837 w 1040441"/>
              <a:gd name="connsiteY11" fmla="*/ 682623 h 1109656"/>
              <a:gd name="connsiteX0" fmla="*/ 6645 w 1048489"/>
              <a:gd name="connsiteY0" fmla="*/ 720723 h 1109656"/>
              <a:gd name="connsiteX1" fmla="*/ 82845 w 1048489"/>
              <a:gd name="connsiteY1" fmla="*/ 263523 h 1109656"/>
              <a:gd name="connsiteX2" fmla="*/ 380025 w 1048489"/>
              <a:gd name="connsiteY2" fmla="*/ 23493 h 1109656"/>
              <a:gd name="connsiteX3" fmla="*/ 978195 w 1048489"/>
              <a:gd name="connsiteY3" fmla="*/ 12063 h 1109656"/>
              <a:gd name="connsiteX4" fmla="*/ 985815 w 1048489"/>
              <a:gd name="connsiteY4" fmla="*/ 50163 h 1109656"/>
              <a:gd name="connsiteX5" fmla="*/ 520995 w 1048489"/>
              <a:gd name="connsiteY5" fmla="*/ 57783 h 1109656"/>
              <a:gd name="connsiteX6" fmla="*/ 197145 w 1048489"/>
              <a:gd name="connsiteY6" fmla="*/ 309243 h 1109656"/>
              <a:gd name="connsiteX7" fmla="*/ 166665 w 1048489"/>
              <a:gd name="connsiteY7" fmla="*/ 648333 h 1109656"/>
              <a:gd name="connsiteX8" fmla="*/ 181905 w 1048489"/>
              <a:gd name="connsiteY8" fmla="*/ 979803 h 1109656"/>
              <a:gd name="connsiteX9" fmla="*/ 98086 w 1048489"/>
              <a:gd name="connsiteY9" fmla="*/ 1109343 h 1109656"/>
              <a:gd name="connsiteX10" fmla="*/ 14265 w 1048489"/>
              <a:gd name="connsiteY10" fmla="*/ 949323 h 1109656"/>
              <a:gd name="connsiteX11" fmla="*/ 6645 w 1048489"/>
              <a:gd name="connsiteY11" fmla="*/ 720723 h 1109656"/>
              <a:gd name="connsiteX0" fmla="*/ 6645 w 1048489"/>
              <a:gd name="connsiteY0" fmla="*/ 720723 h 1109656"/>
              <a:gd name="connsiteX1" fmla="*/ 82845 w 1048489"/>
              <a:gd name="connsiteY1" fmla="*/ 263523 h 1109656"/>
              <a:gd name="connsiteX2" fmla="*/ 380025 w 1048489"/>
              <a:gd name="connsiteY2" fmla="*/ 23493 h 1109656"/>
              <a:gd name="connsiteX3" fmla="*/ 978195 w 1048489"/>
              <a:gd name="connsiteY3" fmla="*/ 12063 h 1109656"/>
              <a:gd name="connsiteX4" fmla="*/ 985815 w 1048489"/>
              <a:gd name="connsiteY4" fmla="*/ 50163 h 1109656"/>
              <a:gd name="connsiteX5" fmla="*/ 520995 w 1048489"/>
              <a:gd name="connsiteY5" fmla="*/ 57783 h 1109656"/>
              <a:gd name="connsiteX6" fmla="*/ 197145 w 1048489"/>
              <a:gd name="connsiteY6" fmla="*/ 309243 h 1109656"/>
              <a:gd name="connsiteX7" fmla="*/ 166665 w 1048489"/>
              <a:gd name="connsiteY7" fmla="*/ 648333 h 1109656"/>
              <a:gd name="connsiteX8" fmla="*/ 181905 w 1048489"/>
              <a:gd name="connsiteY8" fmla="*/ 979803 h 1109656"/>
              <a:gd name="connsiteX9" fmla="*/ 98086 w 1048489"/>
              <a:gd name="connsiteY9" fmla="*/ 1109343 h 1109656"/>
              <a:gd name="connsiteX10" fmla="*/ 14265 w 1048489"/>
              <a:gd name="connsiteY10" fmla="*/ 987423 h 1109656"/>
              <a:gd name="connsiteX11" fmla="*/ 6645 w 1048489"/>
              <a:gd name="connsiteY11" fmla="*/ 720723 h 1109656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66149 w 1047973"/>
              <a:gd name="connsiteY7" fmla="*/ 64833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66149 w 1047973"/>
              <a:gd name="connsiteY7" fmla="*/ 64833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54719 w 1047973"/>
              <a:gd name="connsiteY7" fmla="*/ 71691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6129 w 1047973"/>
              <a:gd name="connsiteY0" fmla="*/ 720723 h 1113451"/>
              <a:gd name="connsiteX1" fmla="*/ 82329 w 1047973"/>
              <a:gd name="connsiteY1" fmla="*/ 263523 h 1113451"/>
              <a:gd name="connsiteX2" fmla="*/ 379509 w 1047973"/>
              <a:gd name="connsiteY2" fmla="*/ 23493 h 1113451"/>
              <a:gd name="connsiteX3" fmla="*/ 977679 w 1047973"/>
              <a:gd name="connsiteY3" fmla="*/ 12063 h 1113451"/>
              <a:gd name="connsiteX4" fmla="*/ 985299 w 1047973"/>
              <a:gd name="connsiteY4" fmla="*/ 50163 h 1113451"/>
              <a:gd name="connsiteX5" fmla="*/ 520479 w 1047973"/>
              <a:gd name="connsiteY5" fmla="*/ 57783 h 1113451"/>
              <a:gd name="connsiteX6" fmla="*/ 196629 w 1047973"/>
              <a:gd name="connsiteY6" fmla="*/ 309243 h 1113451"/>
              <a:gd name="connsiteX7" fmla="*/ 177579 w 1047973"/>
              <a:gd name="connsiteY7" fmla="*/ 716913 h 1113451"/>
              <a:gd name="connsiteX8" fmla="*/ 181389 w 1047973"/>
              <a:gd name="connsiteY8" fmla="*/ 979803 h 1113451"/>
              <a:gd name="connsiteX9" fmla="*/ 86140 w 1047973"/>
              <a:gd name="connsiteY9" fmla="*/ 1113153 h 1113451"/>
              <a:gd name="connsiteX10" fmla="*/ 13749 w 1047973"/>
              <a:gd name="connsiteY10" fmla="*/ 987423 h 1113451"/>
              <a:gd name="connsiteX11" fmla="*/ 6129 w 1047973"/>
              <a:gd name="connsiteY11" fmla="*/ 720723 h 1113451"/>
              <a:gd name="connsiteX0" fmla="*/ 5229 w 1050883"/>
              <a:gd name="connsiteY0" fmla="*/ 732153 h 1113451"/>
              <a:gd name="connsiteX1" fmla="*/ 85239 w 1050883"/>
              <a:gd name="connsiteY1" fmla="*/ 263523 h 1113451"/>
              <a:gd name="connsiteX2" fmla="*/ 382419 w 1050883"/>
              <a:gd name="connsiteY2" fmla="*/ 23493 h 1113451"/>
              <a:gd name="connsiteX3" fmla="*/ 980589 w 1050883"/>
              <a:gd name="connsiteY3" fmla="*/ 12063 h 1113451"/>
              <a:gd name="connsiteX4" fmla="*/ 988209 w 1050883"/>
              <a:gd name="connsiteY4" fmla="*/ 50163 h 1113451"/>
              <a:gd name="connsiteX5" fmla="*/ 523389 w 1050883"/>
              <a:gd name="connsiteY5" fmla="*/ 57783 h 1113451"/>
              <a:gd name="connsiteX6" fmla="*/ 199539 w 1050883"/>
              <a:gd name="connsiteY6" fmla="*/ 309243 h 1113451"/>
              <a:gd name="connsiteX7" fmla="*/ 180489 w 1050883"/>
              <a:gd name="connsiteY7" fmla="*/ 716913 h 1113451"/>
              <a:gd name="connsiteX8" fmla="*/ 184299 w 1050883"/>
              <a:gd name="connsiteY8" fmla="*/ 979803 h 1113451"/>
              <a:gd name="connsiteX9" fmla="*/ 89050 w 1050883"/>
              <a:gd name="connsiteY9" fmla="*/ 1113153 h 1113451"/>
              <a:gd name="connsiteX10" fmla="*/ 16659 w 1050883"/>
              <a:gd name="connsiteY10" fmla="*/ 987423 h 1113451"/>
              <a:gd name="connsiteX11" fmla="*/ 5229 w 1050883"/>
              <a:gd name="connsiteY11" fmla="*/ 732153 h 1113451"/>
              <a:gd name="connsiteX0" fmla="*/ 15608 w 1038402"/>
              <a:gd name="connsiteY0" fmla="*/ 751203 h 1113451"/>
              <a:gd name="connsiteX1" fmla="*/ 72758 w 1038402"/>
              <a:gd name="connsiteY1" fmla="*/ 263523 h 1113451"/>
              <a:gd name="connsiteX2" fmla="*/ 369938 w 1038402"/>
              <a:gd name="connsiteY2" fmla="*/ 23493 h 1113451"/>
              <a:gd name="connsiteX3" fmla="*/ 968108 w 1038402"/>
              <a:gd name="connsiteY3" fmla="*/ 12063 h 1113451"/>
              <a:gd name="connsiteX4" fmla="*/ 975728 w 1038402"/>
              <a:gd name="connsiteY4" fmla="*/ 50163 h 1113451"/>
              <a:gd name="connsiteX5" fmla="*/ 510908 w 1038402"/>
              <a:gd name="connsiteY5" fmla="*/ 57783 h 1113451"/>
              <a:gd name="connsiteX6" fmla="*/ 187058 w 1038402"/>
              <a:gd name="connsiteY6" fmla="*/ 309243 h 1113451"/>
              <a:gd name="connsiteX7" fmla="*/ 168008 w 1038402"/>
              <a:gd name="connsiteY7" fmla="*/ 716913 h 1113451"/>
              <a:gd name="connsiteX8" fmla="*/ 171818 w 1038402"/>
              <a:gd name="connsiteY8" fmla="*/ 979803 h 1113451"/>
              <a:gd name="connsiteX9" fmla="*/ 76569 w 1038402"/>
              <a:gd name="connsiteY9" fmla="*/ 1113153 h 1113451"/>
              <a:gd name="connsiteX10" fmla="*/ 4178 w 1038402"/>
              <a:gd name="connsiteY10" fmla="*/ 987423 h 1113451"/>
              <a:gd name="connsiteX11" fmla="*/ 15608 w 1038402"/>
              <a:gd name="connsiteY11" fmla="*/ 751203 h 1113451"/>
              <a:gd name="connsiteX0" fmla="*/ 7299 w 1045333"/>
              <a:gd name="connsiteY0" fmla="*/ 766443 h 1113451"/>
              <a:gd name="connsiteX1" fmla="*/ 79689 w 1045333"/>
              <a:gd name="connsiteY1" fmla="*/ 263523 h 1113451"/>
              <a:gd name="connsiteX2" fmla="*/ 376869 w 1045333"/>
              <a:gd name="connsiteY2" fmla="*/ 23493 h 1113451"/>
              <a:gd name="connsiteX3" fmla="*/ 975039 w 1045333"/>
              <a:gd name="connsiteY3" fmla="*/ 12063 h 1113451"/>
              <a:gd name="connsiteX4" fmla="*/ 982659 w 1045333"/>
              <a:gd name="connsiteY4" fmla="*/ 50163 h 1113451"/>
              <a:gd name="connsiteX5" fmla="*/ 517839 w 1045333"/>
              <a:gd name="connsiteY5" fmla="*/ 57783 h 1113451"/>
              <a:gd name="connsiteX6" fmla="*/ 193989 w 1045333"/>
              <a:gd name="connsiteY6" fmla="*/ 309243 h 1113451"/>
              <a:gd name="connsiteX7" fmla="*/ 174939 w 1045333"/>
              <a:gd name="connsiteY7" fmla="*/ 716913 h 1113451"/>
              <a:gd name="connsiteX8" fmla="*/ 178749 w 1045333"/>
              <a:gd name="connsiteY8" fmla="*/ 979803 h 1113451"/>
              <a:gd name="connsiteX9" fmla="*/ 83500 w 1045333"/>
              <a:gd name="connsiteY9" fmla="*/ 1113153 h 1113451"/>
              <a:gd name="connsiteX10" fmla="*/ 11109 w 1045333"/>
              <a:gd name="connsiteY10" fmla="*/ 987423 h 1113451"/>
              <a:gd name="connsiteX11" fmla="*/ 7299 w 1045333"/>
              <a:gd name="connsiteY11" fmla="*/ 766443 h 111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5333" h="1113451">
                <a:moveTo>
                  <a:pt x="7299" y="766443"/>
                </a:moveTo>
                <a:cubicBezTo>
                  <a:pt x="18729" y="645793"/>
                  <a:pt x="18094" y="387348"/>
                  <a:pt x="79689" y="263523"/>
                </a:cubicBezTo>
                <a:cubicBezTo>
                  <a:pt x="141284" y="139698"/>
                  <a:pt x="227644" y="65403"/>
                  <a:pt x="376869" y="23493"/>
                </a:cubicBezTo>
                <a:cubicBezTo>
                  <a:pt x="526094" y="-18417"/>
                  <a:pt x="874074" y="7618"/>
                  <a:pt x="975039" y="12063"/>
                </a:cubicBezTo>
                <a:cubicBezTo>
                  <a:pt x="1076004" y="16508"/>
                  <a:pt x="1058859" y="42543"/>
                  <a:pt x="982659" y="50163"/>
                </a:cubicBezTo>
                <a:cubicBezTo>
                  <a:pt x="906459" y="57783"/>
                  <a:pt x="649284" y="14603"/>
                  <a:pt x="517839" y="57783"/>
                </a:cubicBezTo>
                <a:cubicBezTo>
                  <a:pt x="386394" y="100963"/>
                  <a:pt x="251139" y="199388"/>
                  <a:pt x="193989" y="309243"/>
                </a:cubicBezTo>
                <a:cubicBezTo>
                  <a:pt x="136839" y="419098"/>
                  <a:pt x="158429" y="605153"/>
                  <a:pt x="174939" y="716913"/>
                </a:cubicBezTo>
                <a:cubicBezTo>
                  <a:pt x="191449" y="828673"/>
                  <a:pt x="194624" y="918208"/>
                  <a:pt x="178749" y="979803"/>
                </a:cubicBezTo>
                <a:cubicBezTo>
                  <a:pt x="162874" y="1041398"/>
                  <a:pt x="117790" y="1118868"/>
                  <a:pt x="83500" y="1113153"/>
                </a:cubicBezTo>
                <a:cubicBezTo>
                  <a:pt x="49210" y="1107438"/>
                  <a:pt x="23809" y="1045208"/>
                  <a:pt x="11109" y="987423"/>
                </a:cubicBezTo>
                <a:cubicBezTo>
                  <a:pt x="-1591" y="929638"/>
                  <a:pt x="-4131" y="887093"/>
                  <a:pt x="7299" y="76644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415771" y="3216985"/>
            <a:ext cx="192335" cy="5600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71657" y="2121142"/>
            <a:ext cx="1126586" cy="1502114"/>
          </a:xfrm>
          <a:prstGeom prst="rect">
            <a:avLst/>
          </a:prstGeom>
        </p:spPr>
      </p:pic>
      <p:grpSp>
        <p:nvGrpSpPr>
          <p:cNvPr id="49" name="Groupe 48"/>
          <p:cNvGrpSpPr/>
          <p:nvPr/>
        </p:nvGrpSpPr>
        <p:grpSpPr>
          <a:xfrm>
            <a:off x="5442061" y="2055024"/>
            <a:ext cx="1589316" cy="1806248"/>
            <a:chOff x="2372129" y="1445568"/>
            <a:chExt cx="3366707" cy="3826242"/>
          </a:xfrm>
        </p:grpSpPr>
        <p:grpSp>
          <p:nvGrpSpPr>
            <p:cNvPr id="52" name="Groupe 51"/>
            <p:cNvGrpSpPr/>
            <p:nvPr/>
          </p:nvGrpSpPr>
          <p:grpSpPr>
            <a:xfrm>
              <a:off x="2613368" y="1445568"/>
              <a:ext cx="3125468" cy="3826242"/>
              <a:chOff x="2613368" y="1445568"/>
              <a:chExt cx="3125468" cy="3826242"/>
            </a:xfrm>
          </p:grpSpPr>
          <p:pic>
            <p:nvPicPr>
              <p:cNvPr id="57" name="Image 5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84"/>
              <a:stretch/>
            </p:blipFill>
            <p:spPr>
              <a:xfrm>
                <a:off x="2613368" y="1445568"/>
                <a:ext cx="3125468" cy="3826242"/>
              </a:xfrm>
              <a:prstGeom prst="rect">
                <a:avLst/>
              </a:prstGeom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3111835" y="1680333"/>
                <a:ext cx="10642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/>
                  <a:t>Ar, 500 </a:t>
                </a:r>
                <a:r>
                  <a:rPr lang="fr-FR" sz="1200" dirty="0"/>
                  <a:t>mbar</a:t>
                </a:r>
              </a:p>
            </p:txBody>
          </p:sp>
        </p:grpSp>
        <p:pic>
          <p:nvPicPr>
            <p:cNvPr id="53" name="Imag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745"/>
            <a:stretch/>
          </p:blipFill>
          <p:spPr>
            <a:xfrm>
              <a:off x="2372129" y="1497341"/>
              <a:ext cx="3125468" cy="260657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364305" y="2983679"/>
            <a:ext cx="310946" cy="119819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>
            <a:endCxn id="24" idx="3"/>
          </p:cNvCxnSpPr>
          <p:nvPr/>
        </p:nvCxnSpPr>
        <p:spPr>
          <a:xfrm flipH="1">
            <a:off x="2675251" y="3147921"/>
            <a:ext cx="1438708" cy="4348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3982645" y="1635510"/>
            <a:ext cx="666032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Have exit closer to stopping volume: simulated limit 130 </a:t>
            </a:r>
            <a:r>
              <a:rPr lang="en-US" sz="1400" dirty="0" err="1" smtClean="0"/>
              <a:t>ms</a:t>
            </a:r>
            <a:r>
              <a:rPr lang="en-US" sz="1400" dirty="0" smtClean="0"/>
              <a:t> for 1 mm exit hole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219661" y="2490393"/>
            <a:ext cx="336227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Challenging stopping volume</a:t>
            </a:r>
          </a:p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Gas-cell spectroscopy difficult </a:t>
            </a:r>
          </a:p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High-power probing only transversal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884179" y="4118539"/>
            <a:ext cx="4550455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Boost extraction from slow volume by electrical field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4248665" y="4266323"/>
            <a:ext cx="1542588" cy="1265098"/>
            <a:chOff x="7700884" y="2566427"/>
            <a:chExt cx="2251307" cy="1846329"/>
          </a:xfrm>
        </p:grpSpPr>
        <p:grpSp>
          <p:nvGrpSpPr>
            <p:cNvPr id="34" name="Groupe 33"/>
            <p:cNvGrpSpPr/>
            <p:nvPr/>
          </p:nvGrpSpPr>
          <p:grpSpPr>
            <a:xfrm>
              <a:off x="7700884" y="2566427"/>
              <a:ext cx="917045" cy="1846329"/>
              <a:chOff x="7518831" y="2443038"/>
              <a:chExt cx="917045" cy="1846329"/>
            </a:xfrm>
            <a:solidFill>
              <a:srgbClr val="C5E0B4">
                <a:alpha val="50196"/>
              </a:srgbClr>
            </a:solidFill>
          </p:grpSpPr>
          <p:sp>
            <p:nvSpPr>
              <p:cNvPr id="44" name="Organigramme : Disque magnétique 43"/>
              <p:cNvSpPr/>
              <p:nvPr/>
            </p:nvSpPr>
            <p:spPr>
              <a:xfrm>
                <a:off x="7521476" y="2443038"/>
                <a:ext cx="914400" cy="612648"/>
              </a:xfrm>
              <a:prstGeom prst="flowChartMagneticDisk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Organigramme : Disque magnétique 53"/>
              <p:cNvSpPr/>
              <p:nvPr/>
            </p:nvSpPr>
            <p:spPr>
              <a:xfrm>
                <a:off x="7521476" y="2852185"/>
                <a:ext cx="914400" cy="612648"/>
              </a:xfrm>
              <a:prstGeom prst="flowChartMagneticDisk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Organigramme : Disque magnétique 54"/>
              <p:cNvSpPr/>
              <p:nvPr/>
            </p:nvSpPr>
            <p:spPr>
              <a:xfrm>
                <a:off x="7518831" y="3263785"/>
                <a:ext cx="914400" cy="612648"/>
              </a:xfrm>
              <a:prstGeom prst="flowChartMagneticDisk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rganigramme : Disque magnétique 59"/>
              <p:cNvSpPr/>
              <p:nvPr/>
            </p:nvSpPr>
            <p:spPr>
              <a:xfrm>
                <a:off x="7518831" y="3676719"/>
                <a:ext cx="914400" cy="612648"/>
              </a:xfrm>
              <a:prstGeom prst="flowChartMagneticDisk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5" name="Flèche vers le bas 34"/>
            <p:cNvSpPr/>
            <p:nvPr/>
          </p:nvSpPr>
          <p:spPr>
            <a:xfrm flipV="1">
              <a:off x="8925020" y="2590919"/>
              <a:ext cx="720080" cy="173119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9596003" y="3395687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E</a:t>
              </a:r>
              <a:endParaRPr lang="fr-FR" b="1" dirty="0"/>
            </a:p>
          </p:txBody>
        </p:sp>
      </p:grpSp>
      <p:cxnSp>
        <p:nvCxnSpPr>
          <p:cNvPr id="61" name="Connecteur droit 60"/>
          <p:cNvCxnSpPr/>
          <p:nvPr/>
        </p:nvCxnSpPr>
        <p:spPr>
          <a:xfrm flipH="1" flipV="1">
            <a:off x="2675251" y="3718433"/>
            <a:ext cx="1438707" cy="111026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122266" y="4642488"/>
            <a:ext cx="331236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↓"/>
            </a:pPr>
            <a:r>
              <a:rPr lang="en-US" sz="1400" dirty="0" smtClean="0"/>
              <a:t>Neutralization becomes a challenge</a:t>
            </a:r>
          </a:p>
        </p:txBody>
      </p:sp>
    </p:spTree>
    <p:extLst>
      <p:ext uri="{BB962C8B-B14F-4D97-AF65-F5344CB8AC3E}">
        <p14:creationId xmlns:p14="http://schemas.microsoft.com/office/powerpoint/2010/main" val="23943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/>
              <a:t>gas-cell</a:t>
            </a:r>
            <a:r>
              <a:rPr lang="fr-FR" dirty="0"/>
              <a:t> extraction time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85377" y="3386361"/>
            <a:ext cx="361170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Extract</a:t>
            </a:r>
            <a:r>
              <a:rPr lang="fr-F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ions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quickly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fr-F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stopping</a:t>
            </a:r>
            <a:r>
              <a:rPr lang="fr-F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volume by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electrical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gradient</a:t>
            </a:r>
            <a:endParaRPr lang="fr-FR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6898555" y="3489605"/>
            <a:ext cx="316835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q"/>
              <a:defRPr/>
            </a:pPr>
            <a:r>
              <a:rPr lang="fr-FR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Neutralize</a:t>
            </a:r>
            <a:r>
              <a:rPr lang="fr-F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fast</a:t>
            </a:r>
            <a:r>
              <a:rPr lang="fr-F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flow </a:t>
            </a:r>
            <a:r>
              <a:rPr lang="fr-FR" sz="1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near</a:t>
            </a:r>
            <a:r>
              <a:rPr lang="fr-FR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exit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815008" y="2112487"/>
            <a:ext cx="3315795" cy="667302"/>
            <a:chOff x="3511964" y="2659039"/>
            <a:chExt cx="5548541" cy="667302"/>
          </a:xfrm>
        </p:grpSpPr>
        <p:sp>
          <p:nvSpPr>
            <p:cNvPr id="37" name="Forme libre 36"/>
            <p:cNvSpPr/>
            <p:nvPr/>
          </p:nvSpPr>
          <p:spPr>
            <a:xfrm>
              <a:off x="3511964" y="2659039"/>
              <a:ext cx="5548541" cy="667302"/>
            </a:xfrm>
            <a:custGeom>
              <a:avLst/>
              <a:gdLst>
                <a:gd name="connsiteX0" fmla="*/ 0 w 2819400"/>
                <a:gd name="connsiteY0" fmla="*/ 53340 h 1310640"/>
                <a:gd name="connsiteX1" fmla="*/ 1348740 w 2819400"/>
                <a:gd name="connsiteY1" fmla="*/ 434340 h 1310640"/>
                <a:gd name="connsiteX2" fmla="*/ 2788920 w 2819400"/>
                <a:gd name="connsiteY2" fmla="*/ 0 h 1310640"/>
                <a:gd name="connsiteX3" fmla="*/ 2819400 w 2819400"/>
                <a:gd name="connsiteY3" fmla="*/ 1242060 h 1310640"/>
                <a:gd name="connsiteX4" fmla="*/ 1402080 w 2819400"/>
                <a:gd name="connsiteY4" fmla="*/ 861060 h 1310640"/>
                <a:gd name="connsiteX5" fmla="*/ 91440 w 2819400"/>
                <a:gd name="connsiteY5" fmla="*/ 1310640 h 1310640"/>
                <a:gd name="connsiteX6" fmla="*/ 0 w 2819400"/>
                <a:gd name="connsiteY6" fmla="*/ 53340 h 1310640"/>
                <a:gd name="connsiteX0" fmla="*/ 0 w 2819400"/>
                <a:gd name="connsiteY0" fmla="*/ 74218 h 1331518"/>
                <a:gd name="connsiteX1" fmla="*/ 1348740 w 2819400"/>
                <a:gd name="connsiteY1" fmla="*/ 455218 h 1331518"/>
                <a:gd name="connsiteX2" fmla="*/ 2788920 w 2819400"/>
                <a:gd name="connsiteY2" fmla="*/ 20878 h 1331518"/>
                <a:gd name="connsiteX3" fmla="*/ 2819400 w 2819400"/>
                <a:gd name="connsiteY3" fmla="*/ 1262938 h 1331518"/>
                <a:gd name="connsiteX4" fmla="*/ 1402080 w 2819400"/>
                <a:gd name="connsiteY4" fmla="*/ 881938 h 1331518"/>
                <a:gd name="connsiteX5" fmla="*/ 91440 w 2819400"/>
                <a:gd name="connsiteY5" fmla="*/ 1331518 h 1331518"/>
                <a:gd name="connsiteX6" fmla="*/ 0 w 2819400"/>
                <a:gd name="connsiteY6" fmla="*/ 74218 h 1331518"/>
                <a:gd name="connsiteX0" fmla="*/ 0 w 2819400"/>
                <a:gd name="connsiteY0" fmla="*/ 74218 h 1351995"/>
                <a:gd name="connsiteX1" fmla="*/ 1348740 w 2819400"/>
                <a:gd name="connsiteY1" fmla="*/ 455218 h 1351995"/>
                <a:gd name="connsiteX2" fmla="*/ 2788920 w 2819400"/>
                <a:gd name="connsiteY2" fmla="*/ 20878 h 1351995"/>
                <a:gd name="connsiteX3" fmla="*/ 2819400 w 2819400"/>
                <a:gd name="connsiteY3" fmla="*/ 1262938 h 1351995"/>
                <a:gd name="connsiteX4" fmla="*/ 1402080 w 2819400"/>
                <a:gd name="connsiteY4" fmla="*/ 881938 h 1351995"/>
                <a:gd name="connsiteX5" fmla="*/ 91440 w 2819400"/>
                <a:gd name="connsiteY5" fmla="*/ 1331518 h 1351995"/>
                <a:gd name="connsiteX6" fmla="*/ 0 w 2819400"/>
                <a:gd name="connsiteY6" fmla="*/ 74218 h 1351995"/>
                <a:gd name="connsiteX0" fmla="*/ 0 w 3040380"/>
                <a:gd name="connsiteY0" fmla="*/ 26661 h 1304438"/>
                <a:gd name="connsiteX1" fmla="*/ 1348740 w 3040380"/>
                <a:gd name="connsiteY1" fmla="*/ 407661 h 1304438"/>
                <a:gd name="connsiteX2" fmla="*/ 3040380 w 3040380"/>
                <a:gd name="connsiteY2" fmla="*/ 186681 h 1304438"/>
                <a:gd name="connsiteX3" fmla="*/ 2819400 w 3040380"/>
                <a:gd name="connsiteY3" fmla="*/ 1215381 h 1304438"/>
                <a:gd name="connsiteX4" fmla="*/ 1402080 w 3040380"/>
                <a:gd name="connsiteY4" fmla="*/ 834381 h 1304438"/>
                <a:gd name="connsiteX5" fmla="*/ 91440 w 3040380"/>
                <a:gd name="connsiteY5" fmla="*/ 1283961 h 1304438"/>
                <a:gd name="connsiteX6" fmla="*/ 0 w 3040380"/>
                <a:gd name="connsiteY6" fmla="*/ 26661 h 1304438"/>
                <a:gd name="connsiteX0" fmla="*/ 0 w 3040380"/>
                <a:gd name="connsiteY0" fmla="*/ 26661 h 1305629"/>
                <a:gd name="connsiteX1" fmla="*/ 1348740 w 3040380"/>
                <a:gd name="connsiteY1" fmla="*/ 407661 h 1305629"/>
                <a:gd name="connsiteX2" fmla="*/ 3040380 w 3040380"/>
                <a:gd name="connsiteY2" fmla="*/ 186681 h 1305629"/>
                <a:gd name="connsiteX3" fmla="*/ 3032760 w 3040380"/>
                <a:gd name="connsiteY3" fmla="*/ 986781 h 1305629"/>
                <a:gd name="connsiteX4" fmla="*/ 1402080 w 3040380"/>
                <a:gd name="connsiteY4" fmla="*/ 834381 h 1305629"/>
                <a:gd name="connsiteX5" fmla="*/ 91440 w 3040380"/>
                <a:gd name="connsiteY5" fmla="*/ 1283961 h 1305629"/>
                <a:gd name="connsiteX6" fmla="*/ 0 w 3040380"/>
                <a:gd name="connsiteY6" fmla="*/ 26661 h 1305629"/>
                <a:gd name="connsiteX0" fmla="*/ 0 w 3078480"/>
                <a:gd name="connsiteY0" fmla="*/ 28244 h 1307212"/>
                <a:gd name="connsiteX1" fmla="*/ 1348740 w 3078480"/>
                <a:gd name="connsiteY1" fmla="*/ 409244 h 1307212"/>
                <a:gd name="connsiteX2" fmla="*/ 3078480 w 3078480"/>
                <a:gd name="connsiteY2" fmla="*/ 401624 h 1307212"/>
                <a:gd name="connsiteX3" fmla="*/ 3032760 w 3078480"/>
                <a:gd name="connsiteY3" fmla="*/ 988364 h 1307212"/>
                <a:gd name="connsiteX4" fmla="*/ 1402080 w 3078480"/>
                <a:gd name="connsiteY4" fmla="*/ 835964 h 1307212"/>
                <a:gd name="connsiteX5" fmla="*/ 91440 w 3078480"/>
                <a:gd name="connsiteY5" fmla="*/ 1285544 h 1307212"/>
                <a:gd name="connsiteX6" fmla="*/ 0 w 3078480"/>
                <a:gd name="connsiteY6" fmla="*/ 28244 h 1307212"/>
                <a:gd name="connsiteX0" fmla="*/ 0 w 3078480"/>
                <a:gd name="connsiteY0" fmla="*/ 28244 h 1307639"/>
                <a:gd name="connsiteX1" fmla="*/ 1348740 w 3078480"/>
                <a:gd name="connsiteY1" fmla="*/ 409244 h 1307639"/>
                <a:gd name="connsiteX2" fmla="*/ 3078480 w 3078480"/>
                <a:gd name="connsiteY2" fmla="*/ 401624 h 1307639"/>
                <a:gd name="connsiteX3" fmla="*/ 3070860 w 3078480"/>
                <a:gd name="connsiteY3" fmla="*/ 912164 h 1307639"/>
                <a:gd name="connsiteX4" fmla="*/ 1402080 w 3078480"/>
                <a:gd name="connsiteY4" fmla="*/ 835964 h 1307639"/>
                <a:gd name="connsiteX5" fmla="*/ 91440 w 3078480"/>
                <a:gd name="connsiteY5" fmla="*/ 1285544 h 1307639"/>
                <a:gd name="connsiteX6" fmla="*/ 0 w 3078480"/>
                <a:gd name="connsiteY6" fmla="*/ 28244 h 1307639"/>
                <a:gd name="connsiteX0" fmla="*/ 0 w 3048000"/>
                <a:gd name="connsiteY0" fmla="*/ 105273 h 965568"/>
                <a:gd name="connsiteX1" fmla="*/ 1318260 w 3048000"/>
                <a:gd name="connsiteY1" fmla="*/ 67173 h 965568"/>
                <a:gd name="connsiteX2" fmla="*/ 3048000 w 3048000"/>
                <a:gd name="connsiteY2" fmla="*/ 59553 h 965568"/>
                <a:gd name="connsiteX3" fmla="*/ 3040380 w 3048000"/>
                <a:gd name="connsiteY3" fmla="*/ 570093 h 965568"/>
                <a:gd name="connsiteX4" fmla="*/ 1371600 w 3048000"/>
                <a:gd name="connsiteY4" fmla="*/ 493893 h 965568"/>
                <a:gd name="connsiteX5" fmla="*/ 60960 w 3048000"/>
                <a:gd name="connsiteY5" fmla="*/ 943473 h 965568"/>
                <a:gd name="connsiteX6" fmla="*/ 0 w 3048000"/>
                <a:gd name="connsiteY6" fmla="*/ 105273 h 965568"/>
                <a:gd name="connsiteX0" fmla="*/ 0 w 3048000"/>
                <a:gd name="connsiteY0" fmla="*/ 105273 h 619266"/>
                <a:gd name="connsiteX1" fmla="*/ 1318260 w 3048000"/>
                <a:gd name="connsiteY1" fmla="*/ 67173 h 619266"/>
                <a:gd name="connsiteX2" fmla="*/ 3048000 w 3048000"/>
                <a:gd name="connsiteY2" fmla="*/ 59553 h 619266"/>
                <a:gd name="connsiteX3" fmla="*/ 3040380 w 3048000"/>
                <a:gd name="connsiteY3" fmla="*/ 570093 h 619266"/>
                <a:gd name="connsiteX4" fmla="*/ 1371600 w 3048000"/>
                <a:gd name="connsiteY4" fmla="*/ 493893 h 619266"/>
                <a:gd name="connsiteX5" fmla="*/ 30480 w 3048000"/>
                <a:gd name="connsiteY5" fmla="*/ 547233 h 619266"/>
                <a:gd name="connsiteX6" fmla="*/ 0 w 3048000"/>
                <a:gd name="connsiteY6" fmla="*/ 105273 h 619266"/>
                <a:gd name="connsiteX0" fmla="*/ 0 w 3048000"/>
                <a:gd name="connsiteY0" fmla="*/ 105273 h 619266"/>
                <a:gd name="connsiteX1" fmla="*/ 1318260 w 3048000"/>
                <a:gd name="connsiteY1" fmla="*/ 67173 h 619266"/>
                <a:gd name="connsiteX2" fmla="*/ 3048000 w 3048000"/>
                <a:gd name="connsiteY2" fmla="*/ 59553 h 619266"/>
                <a:gd name="connsiteX3" fmla="*/ 3040380 w 3048000"/>
                <a:gd name="connsiteY3" fmla="*/ 570093 h 619266"/>
                <a:gd name="connsiteX4" fmla="*/ 1371600 w 3048000"/>
                <a:gd name="connsiteY4" fmla="*/ 493893 h 619266"/>
                <a:gd name="connsiteX5" fmla="*/ 30480 w 3048000"/>
                <a:gd name="connsiteY5" fmla="*/ 547233 h 619266"/>
                <a:gd name="connsiteX6" fmla="*/ 0 w 3048000"/>
                <a:gd name="connsiteY6" fmla="*/ 105273 h 619266"/>
                <a:gd name="connsiteX0" fmla="*/ 0 w 3048000"/>
                <a:gd name="connsiteY0" fmla="*/ 105273 h 619266"/>
                <a:gd name="connsiteX1" fmla="*/ 1318260 w 3048000"/>
                <a:gd name="connsiteY1" fmla="*/ 67173 h 619266"/>
                <a:gd name="connsiteX2" fmla="*/ 3048000 w 3048000"/>
                <a:gd name="connsiteY2" fmla="*/ 59553 h 619266"/>
                <a:gd name="connsiteX3" fmla="*/ 3040380 w 3048000"/>
                <a:gd name="connsiteY3" fmla="*/ 570093 h 619266"/>
                <a:gd name="connsiteX4" fmla="*/ 1371600 w 3048000"/>
                <a:gd name="connsiteY4" fmla="*/ 493893 h 619266"/>
                <a:gd name="connsiteX5" fmla="*/ 30480 w 3048000"/>
                <a:gd name="connsiteY5" fmla="*/ 547233 h 619266"/>
                <a:gd name="connsiteX6" fmla="*/ 0 w 3048000"/>
                <a:gd name="connsiteY6" fmla="*/ 105273 h 619266"/>
                <a:gd name="connsiteX0" fmla="*/ 0 w 3048000"/>
                <a:gd name="connsiteY0" fmla="*/ 45720 h 559713"/>
                <a:gd name="connsiteX1" fmla="*/ 1318260 w 3048000"/>
                <a:gd name="connsiteY1" fmla="*/ 7620 h 559713"/>
                <a:gd name="connsiteX2" fmla="*/ 3048000 w 3048000"/>
                <a:gd name="connsiteY2" fmla="*/ 0 h 559713"/>
                <a:gd name="connsiteX3" fmla="*/ 3040380 w 3048000"/>
                <a:gd name="connsiteY3" fmla="*/ 510540 h 559713"/>
                <a:gd name="connsiteX4" fmla="*/ 1371600 w 3048000"/>
                <a:gd name="connsiteY4" fmla="*/ 434340 h 559713"/>
                <a:gd name="connsiteX5" fmla="*/ 30480 w 3048000"/>
                <a:gd name="connsiteY5" fmla="*/ 487680 h 559713"/>
                <a:gd name="connsiteX6" fmla="*/ 0 w 3048000"/>
                <a:gd name="connsiteY6" fmla="*/ 45720 h 559713"/>
                <a:gd name="connsiteX0" fmla="*/ 0 w 3048000"/>
                <a:gd name="connsiteY0" fmla="*/ 45720 h 510540"/>
                <a:gd name="connsiteX1" fmla="*/ 1318260 w 3048000"/>
                <a:gd name="connsiteY1" fmla="*/ 7620 h 510540"/>
                <a:gd name="connsiteX2" fmla="*/ 3048000 w 3048000"/>
                <a:gd name="connsiteY2" fmla="*/ 0 h 510540"/>
                <a:gd name="connsiteX3" fmla="*/ 3040380 w 3048000"/>
                <a:gd name="connsiteY3" fmla="*/ 510540 h 510540"/>
                <a:gd name="connsiteX4" fmla="*/ 1371600 w 3048000"/>
                <a:gd name="connsiteY4" fmla="*/ 434340 h 510540"/>
                <a:gd name="connsiteX5" fmla="*/ 30480 w 3048000"/>
                <a:gd name="connsiteY5" fmla="*/ 487680 h 510540"/>
                <a:gd name="connsiteX6" fmla="*/ 0 w 3048000"/>
                <a:gd name="connsiteY6" fmla="*/ 45720 h 510540"/>
                <a:gd name="connsiteX0" fmla="*/ 0 w 3048000"/>
                <a:gd name="connsiteY0" fmla="*/ 45720 h 510540"/>
                <a:gd name="connsiteX1" fmla="*/ 578176 w 3048000"/>
                <a:gd name="connsiteY1" fmla="*/ 43219 h 510540"/>
                <a:gd name="connsiteX2" fmla="*/ 1318260 w 3048000"/>
                <a:gd name="connsiteY2" fmla="*/ 7620 h 510540"/>
                <a:gd name="connsiteX3" fmla="*/ 3048000 w 3048000"/>
                <a:gd name="connsiteY3" fmla="*/ 0 h 510540"/>
                <a:gd name="connsiteX4" fmla="*/ 3040380 w 3048000"/>
                <a:gd name="connsiteY4" fmla="*/ 510540 h 510540"/>
                <a:gd name="connsiteX5" fmla="*/ 1371600 w 3048000"/>
                <a:gd name="connsiteY5" fmla="*/ 434340 h 510540"/>
                <a:gd name="connsiteX6" fmla="*/ 30480 w 3048000"/>
                <a:gd name="connsiteY6" fmla="*/ 487680 h 510540"/>
                <a:gd name="connsiteX7" fmla="*/ 0 w 3048000"/>
                <a:gd name="connsiteY7" fmla="*/ 45720 h 510540"/>
                <a:gd name="connsiteX0" fmla="*/ 0 w 3450619"/>
                <a:gd name="connsiteY0" fmla="*/ 11799 h 697867"/>
                <a:gd name="connsiteX1" fmla="*/ 980795 w 3450619"/>
                <a:gd name="connsiteY1" fmla="*/ 230546 h 697867"/>
                <a:gd name="connsiteX2" fmla="*/ 1720879 w 3450619"/>
                <a:gd name="connsiteY2" fmla="*/ 194947 h 697867"/>
                <a:gd name="connsiteX3" fmla="*/ 3450619 w 3450619"/>
                <a:gd name="connsiteY3" fmla="*/ 187327 h 697867"/>
                <a:gd name="connsiteX4" fmla="*/ 3442999 w 3450619"/>
                <a:gd name="connsiteY4" fmla="*/ 697867 h 697867"/>
                <a:gd name="connsiteX5" fmla="*/ 1774219 w 3450619"/>
                <a:gd name="connsiteY5" fmla="*/ 621667 h 697867"/>
                <a:gd name="connsiteX6" fmla="*/ 433099 w 3450619"/>
                <a:gd name="connsiteY6" fmla="*/ 675007 h 697867"/>
                <a:gd name="connsiteX7" fmla="*/ 0 w 3450619"/>
                <a:gd name="connsiteY7" fmla="*/ 11799 h 697867"/>
                <a:gd name="connsiteX0" fmla="*/ 0 w 3450619"/>
                <a:gd name="connsiteY0" fmla="*/ 11799 h 918444"/>
                <a:gd name="connsiteX1" fmla="*/ 980795 w 3450619"/>
                <a:gd name="connsiteY1" fmla="*/ 230546 h 918444"/>
                <a:gd name="connsiteX2" fmla="*/ 1720879 w 3450619"/>
                <a:gd name="connsiteY2" fmla="*/ 194947 h 918444"/>
                <a:gd name="connsiteX3" fmla="*/ 3450619 w 3450619"/>
                <a:gd name="connsiteY3" fmla="*/ 187327 h 918444"/>
                <a:gd name="connsiteX4" fmla="*/ 3442999 w 3450619"/>
                <a:gd name="connsiteY4" fmla="*/ 697867 h 918444"/>
                <a:gd name="connsiteX5" fmla="*/ 1774219 w 3450619"/>
                <a:gd name="connsiteY5" fmla="*/ 621667 h 918444"/>
                <a:gd name="connsiteX6" fmla="*/ 25629 w 3450619"/>
                <a:gd name="connsiteY6" fmla="*/ 918381 h 918444"/>
                <a:gd name="connsiteX7" fmla="*/ 0 w 3450619"/>
                <a:gd name="connsiteY7" fmla="*/ 11799 h 918444"/>
                <a:gd name="connsiteX0" fmla="*/ 0 w 3450619"/>
                <a:gd name="connsiteY0" fmla="*/ 11799 h 952942"/>
                <a:gd name="connsiteX1" fmla="*/ 980795 w 3450619"/>
                <a:gd name="connsiteY1" fmla="*/ 230546 h 952942"/>
                <a:gd name="connsiteX2" fmla="*/ 1720879 w 3450619"/>
                <a:gd name="connsiteY2" fmla="*/ 194947 h 952942"/>
                <a:gd name="connsiteX3" fmla="*/ 3450619 w 3450619"/>
                <a:gd name="connsiteY3" fmla="*/ 187327 h 952942"/>
                <a:gd name="connsiteX4" fmla="*/ 3442999 w 3450619"/>
                <a:gd name="connsiteY4" fmla="*/ 697867 h 952942"/>
                <a:gd name="connsiteX5" fmla="*/ 1774219 w 3450619"/>
                <a:gd name="connsiteY5" fmla="*/ 621667 h 952942"/>
                <a:gd name="connsiteX6" fmla="*/ 990496 w 3450619"/>
                <a:gd name="connsiteY6" fmla="*/ 750479 h 952942"/>
                <a:gd name="connsiteX7" fmla="*/ 25629 w 3450619"/>
                <a:gd name="connsiteY7" fmla="*/ 918381 h 952942"/>
                <a:gd name="connsiteX8" fmla="*/ 0 w 3450619"/>
                <a:gd name="connsiteY8" fmla="*/ 11799 h 952942"/>
                <a:gd name="connsiteX0" fmla="*/ 0 w 3450619"/>
                <a:gd name="connsiteY0" fmla="*/ 11799 h 952942"/>
                <a:gd name="connsiteX1" fmla="*/ 980795 w 3450619"/>
                <a:gd name="connsiteY1" fmla="*/ 230546 h 952942"/>
                <a:gd name="connsiteX2" fmla="*/ 1720879 w 3450619"/>
                <a:gd name="connsiteY2" fmla="*/ 194947 h 952942"/>
                <a:gd name="connsiteX3" fmla="*/ 3450619 w 3450619"/>
                <a:gd name="connsiteY3" fmla="*/ 187327 h 952942"/>
                <a:gd name="connsiteX4" fmla="*/ 3442999 w 3450619"/>
                <a:gd name="connsiteY4" fmla="*/ 697867 h 952942"/>
                <a:gd name="connsiteX5" fmla="*/ 1774219 w 3450619"/>
                <a:gd name="connsiteY5" fmla="*/ 621667 h 952942"/>
                <a:gd name="connsiteX6" fmla="*/ 990496 w 3450619"/>
                <a:gd name="connsiteY6" fmla="*/ 750479 h 952942"/>
                <a:gd name="connsiteX7" fmla="*/ 25629 w 3450619"/>
                <a:gd name="connsiteY7" fmla="*/ 918381 h 952942"/>
                <a:gd name="connsiteX8" fmla="*/ 0 w 3450619"/>
                <a:gd name="connsiteY8" fmla="*/ 11799 h 952942"/>
                <a:gd name="connsiteX0" fmla="*/ 0 w 3450619"/>
                <a:gd name="connsiteY0" fmla="*/ 11799 h 952942"/>
                <a:gd name="connsiteX1" fmla="*/ 980795 w 3450619"/>
                <a:gd name="connsiteY1" fmla="*/ 230546 h 952942"/>
                <a:gd name="connsiteX2" fmla="*/ 1720879 w 3450619"/>
                <a:gd name="connsiteY2" fmla="*/ 194947 h 952942"/>
                <a:gd name="connsiteX3" fmla="*/ 3450619 w 3450619"/>
                <a:gd name="connsiteY3" fmla="*/ 187327 h 952942"/>
                <a:gd name="connsiteX4" fmla="*/ 3442999 w 3450619"/>
                <a:gd name="connsiteY4" fmla="*/ 697867 h 952942"/>
                <a:gd name="connsiteX5" fmla="*/ 1774219 w 3450619"/>
                <a:gd name="connsiteY5" fmla="*/ 621667 h 952942"/>
                <a:gd name="connsiteX6" fmla="*/ 990496 w 3450619"/>
                <a:gd name="connsiteY6" fmla="*/ 750479 h 952942"/>
                <a:gd name="connsiteX7" fmla="*/ 25629 w 3450619"/>
                <a:gd name="connsiteY7" fmla="*/ 918381 h 952942"/>
                <a:gd name="connsiteX8" fmla="*/ 0 w 3450619"/>
                <a:gd name="connsiteY8" fmla="*/ 11799 h 952942"/>
                <a:gd name="connsiteX0" fmla="*/ 0 w 3450619"/>
                <a:gd name="connsiteY0" fmla="*/ 11799 h 946435"/>
                <a:gd name="connsiteX1" fmla="*/ 980795 w 3450619"/>
                <a:gd name="connsiteY1" fmla="*/ 230546 h 946435"/>
                <a:gd name="connsiteX2" fmla="*/ 1720879 w 3450619"/>
                <a:gd name="connsiteY2" fmla="*/ 194947 h 946435"/>
                <a:gd name="connsiteX3" fmla="*/ 3450619 w 3450619"/>
                <a:gd name="connsiteY3" fmla="*/ 187327 h 946435"/>
                <a:gd name="connsiteX4" fmla="*/ 3442999 w 3450619"/>
                <a:gd name="connsiteY4" fmla="*/ 697867 h 946435"/>
                <a:gd name="connsiteX5" fmla="*/ 1774219 w 3450619"/>
                <a:gd name="connsiteY5" fmla="*/ 621667 h 946435"/>
                <a:gd name="connsiteX6" fmla="*/ 990496 w 3450619"/>
                <a:gd name="connsiteY6" fmla="*/ 673042 h 946435"/>
                <a:gd name="connsiteX7" fmla="*/ 25629 w 3450619"/>
                <a:gd name="connsiteY7" fmla="*/ 918381 h 946435"/>
                <a:gd name="connsiteX8" fmla="*/ 0 w 3450619"/>
                <a:gd name="connsiteY8" fmla="*/ 11799 h 946435"/>
                <a:gd name="connsiteX0" fmla="*/ 0 w 3450619"/>
                <a:gd name="connsiteY0" fmla="*/ 11799 h 946435"/>
                <a:gd name="connsiteX1" fmla="*/ 980795 w 3450619"/>
                <a:gd name="connsiteY1" fmla="*/ 230546 h 946435"/>
                <a:gd name="connsiteX2" fmla="*/ 1720879 w 3450619"/>
                <a:gd name="connsiteY2" fmla="*/ 194947 h 946435"/>
                <a:gd name="connsiteX3" fmla="*/ 3450619 w 3450619"/>
                <a:gd name="connsiteY3" fmla="*/ 187327 h 946435"/>
                <a:gd name="connsiteX4" fmla="*/ 3442999 w 3450619"/>
                <a:gd name="connsiteY4" fmla="*/ 697867 h 946435"/>
                <a:gd name="connsiteX5" fmla="*/ 1774219 w 3450619"/>
                <a:gd name="connsiteY5" fmla="*/ 621667 h 946435"/>
                <a:gd name="connsiteX6" fmla="*/ 990496 w 3450619"/>
                <a:gd name="connsiteY6" fmla="*/ 673042 h 946435"/>
                <a:gd name="connsiteX7" fmla="*/ 25629 w 3450619"/>
                <a:gd name="connsiteY7" fmla="*/ 918381 h 946435"/>
                <a:gd name="connsiteX8" fmla="*/ 0 w 3450619"/>
                <a:gd name="connsiteY8" fmla="*/ 11799 h 946435"/>
                <a:gd name="connsiteX0" fmla="*/ 0 w 3450619"/>
                <a:gd name="connsiteY0" fmla="*/ 14944 h 949580"/>
                <a:gd name="connsiteX1" fmla="*/ 980795 w 3450619"/>
                <a:gd name="connsiteY1" fmla="*/ 233691 h 949580"/>
                <a:gd name="connsiteX2" fmla="*/ 1720879 w 3450619"/>
                <a:gd name="connsiteY2" fmla="*/ 198092 h 949580"/>
                <a:gd name="connsiteX3" fmla="*/ 3450619 w 3450619"/>
                <a:gd name="connsiteY3" fmla="*/ 190472 h 949580"/>
                <a:gd name="connsiteX4" fmla="*/ 3442999 w 3450619"/>
                <a:gd name="connsiteY4" fmla="*/ 701012 h 949580"/>
                <a:gd name="connsiteX5" fmla="*/ 1774219 w 3450619"/>
                <a:gd name="connsiteY5" fmla="*/ 624812 h 949580"/>
                <a:gd name="connsiteX6" fmla="*/ 990496 w 3450619"/>
                <a:gd name="connsiteY6" fmla="*/ 676187 h 949580"/>
                <a:gd name="connsiteX7" fmla="*/ 25629 w 3450619"/>
                <a:gd name="connsiteY7" fmla="*/ 921526 h 949580"/>
                <a:gd name="connsiteX8" fmla="*/ 0 w 3450619"/>
                <a:gd name="connsiteY8" fmla="*/ 14944 h 949580"/>
                <a:gd name="connsiteX0" fmla="*/ 0 w 3450619"/>
                <a:gd name="connsiteY0" fmla="*/ 23647 h 958283"/>
                <a:gd name="connsiteX1" fmla="*/ 980795 w 3450619"/>
                <a:gd name="connsiteY1" fmla="*/ 242394 h 958283"/>
                <a:gd name="connsiteX2" fmla="*/ 1720879 w 3450619"/>
                <a:gd name="connsiteY2" fmla="*/ 206795 h 958283"/>
                <a:gd name="connsiteX3" fmla="*/ 3450619 w 3450619"/>
                <a:gd name="connsiteY3" fmla="*/ 199175 h 958283"/>
                <a:gd name="connsiteX4" fmla="*/ 3442999 w 3450619"/>
                <a:gd name="connsiteY4" fmla="*/ 709715 h 958283"/>
                <a:gd name="connsiteX5" fmla="*/ 1774219 w 3450619"/>
                <a:gd name="connsiteY5" fmla="*/ 633515 h 958283"/>
                <a:gd name="connsiteX6" fmla="*/ 990496 w 3450619"/>
                <a:gd name="connsiteY6" fmla="*/ 684890 h 958283"/>
                <a:gd name="connsiteX7" fmla="*/ 25629 w 3450619"/>
                <a:gd name="connsiteY7" fmla="*/ 930229 h 958283"/>
                <a:gd name="connsiteX8" fmla="*/ 0 w 3450619"/>
                <a:gd name="connsiteY8" fmla="*/ 23647 h 958283"/>
                <a:gd name="connsiteX0" fmla="*/ 0 w 3450619"/>
                <a:gd name="connsiteY0" fmla="*/ 26265 h 960901"/>
                <a:gd name="connsiteX1" fmla="*/ 980795 w 3450619"/>
                <a:gd name="connsiteY1" fmla="*/ 245012 h 960901"/>
                <a:gd name="connsiteX2" fmla="*/ 1720879 w 3450619"/>
                <a:gd name="connsiteY2" fmla="*/ 209413 h 960901"/>
                <a:gd name="connsiteX3" fmla="*/ 3450619 w 3450619"/>
                <a:gd name="connsiteY3" fmla="*/ 201793 h 960901"/>
                <a:gd name="connsiteX4" fmla="*/ 3442999 w 3450619"/>
                <a:gd name="connsiteY4" fmla="*/ 712333 h 960901"/>
                <a:gd name="connsiteX5" fmla="*/ 1774219 w 3450619"/>
                <a:gd name="connsiteY5" fmla="*/ 636133 h 960901"/>
                <a:gd name="connsiteX6" fmla="*/ 990496 w 3450619"/>
                <a:gd name="connsiteY6" fmla="*/ 687508 h 960901"/>
                <a:gd name="connsiteX7" fmla="*/ 25629 w 3450619"/>
                <a:gd name="connsiteY7" fmla="*/ 932847 h 960901"/>
                <a:gd name="connsiteX8" fmla="*/ 0 w 3450619"/>
                <a:gd name="connsiteY8" fmla="*/ 26265 h 960901"/>
                <a:gd name="connsiteX0" fmla="*/ 0 w 3450619"/>
                <a:gd name="connsiteY0" fmla="*/ 26265 h 960901"/>
                <a:gd name="connsiteX1" fmla="*/ 980795 w 3450619"/>
                <a:gd name="connsiteY1" fmla="*/ 245012 h 960901"/>
                <a:gd name="connsiteX2" fmla="*/ 1720879 w 3450619"/>
                <a:gd name="connsiteY2" fmla="*/ 209413 h 960901"/>
                <a:gd name="connsiteX3" fmla="*/ 3450619 w 3450619"/>
                <a:gd name="connsiteY3" fmla="*/ 201793 h 960901"/>
                <a:gd name="connsiteX4" fmla="*/ 3442999 w 3450619"/>
                <a:gd name="connsiteY4" fmla="*/ 712333 h 960901"/>
                <a:gd name="connsiteX5" fmla="*/ 1774219 w 3450619"/>
                <a:gd name="connsiteY5" fmla="*/ 636133 h 960901"/>
                <a:gd name="connsiteX6" fmla="*/ 990496 w 3450619"/>
                <a:gd name="connsiteY6" fmla="*/ 687508 h 960901"/>
                <a:gd name="connsiteX7" fmla="*/ 25629 w 3450619"/>
                <a:gd name="connsiteY7" fmla="*/ 932847 h 960901"/>
                <a:gd name="connsiteX8" fmla="*/ 0 w 3450619"/>
                <a:gd name="connsiteY8" fmla="*/ 26265 h 960901"/>
                <a:gd name="connsiteX0" fmla="*/ 0 w 3450619"/>
                <a:gd name="connsiteY0" fmla="*/ 26265 h 960902"/>
                <a:gd name="connsiteX1" fmla="*/ 980795 w 3450619"/>
                <a:gd name="connsiteY1" fmla="*/ 245012 h 960902"/>
                <a:gd name="connsiteX2" fmla="*/ 1720879 w 3450619"/>
                <a:gd name="connsiteY2" fmla="*/ 209413 h 960902"/>
                <a:gd name="connsiteX3" fmla="*/ 3450619 w 3450619"/>
                <a:gd name="connsiteY3" fmla="*/ 201793 h 960902"/>
                <a:gd name="connsiteX4" fmla="*/ 3442999 w 3450619"/>
                <a:gd name="connsiteY4" fmla="*/ 712333 h 960902"/>
                <a:gd name="connsiteX5" fmla="*/ 1774219 w 3450619"/>
                <a:gd name="connsiteY5" fmla="*/ 636133 h 960902"/>
                <a:gd name="connsiteX6" fmla="*/ 990496 w 3450619"/>
                <a:gd name="connsiteY6" fmla="*/ 687508 h 960902"/>
                <a:gd name="connsiteX7" fmla="*/ 25629 w 3450619"/>
                <a:gd name="connsiteY7" fmla="*/ 932847 h 960902"/>
                <a:gd name="connsiteX8" fmla="*/ 0 w 3450619"/>
                <a:gd name="connsiteY8" fmla="*/ 26265 h 960902"/>
                <a:gd name="connsiteX0" fmla="*/ 0 w 3450619"/>
                <a:gd name="connsiteY0" fmla="*/ 26265 h 964290"/>
                <a:gd name="connsiteX1" fmla="*/ 980795 w 3450619"/>
                <a:gd name="connsiteY1" fmla="*/ 245012 h 964290"/>
                <a:gd name="connsiteX2" fmla="*/ 1720879 w 3450619"/>
                <a:gd name="connsiteY2" fmla="*/ 209413 h 964290"/>
                <a:gd name="connsiteX3" fmla="*/ 3450619 w 3450619"/>
                <a:gd name="connsiteY3" fmla="*/ 201793 h 964290"/>
                <a:gd name="connsiteX4" fmla="*/ 3442999 w 3450619"/>
                <a:gd name="connsiteY4" fmla="*/ 712333 h 964290"/>
                <a:gd name="connsiteX5" fmla="*/ 1774219 w 3450619"/>
                <a:gd name="connsiteY5" fmla="*/ 636133 h 964290"/>
                <a:gd name="connsiteX6" fmla="*/ 956540 w 3450619"/>
                <a:gd name="connsiteY6" fmla="*/ 731757 h 964290"/>
                <a:gd name="connsiteX7" fmla="*/ 25629 w 3450619"/>
                <a:gd name="connsiteY7" fmla="*/ 932847 h 964290"/>
                <a:gd name="connsiteX8" fmla="*/ 0 w 3450619"/>
                <a:gd name="connsiteY8" fmla="*/ 26265 h 964290"/>
                <a:gd name="connsiteX0" fmla="*/ 0 w 3450619"/>
                <a:gd name="connsiteY0" fmla="*/ 26265 h 964290"/>
                <a:gd name="connsiteX1" fmla="*/ 980795 w 3450619"/>
                <a:gd name="connsiteY1" fmla="*/ 245013 h 964290"/>
                <a:gd name="connsiteX2" fmla="*/ 1720879 w 3450619"/>
                <a:gd name="connsiteY2" fmla="*/ 209413 h 964290"/>
                <a:gd name="connsiteX3" fmla="*/ 3450619 w 3450619"/>
                <a:gd name="connsiteY3" fmla="*/ 201793 h 964290"/>
                <a:gd name="connsiteX4" fmla="*/ 3442999 w 3450619"/>
                <a:gd name="connsiteY4" fmla="*/ 712333 h 964290"/>
                <a:gd name="connsiteX5" fmla="*/ 1774219 w 3450619"/>
                <a:gd name="connsiteY5" fmla="*/ 636133 h 964290"/>
                <a:gd name="connsiteX6" fmla="*/ 956540 w 3450619"/>
                <a:gd name="connsiteY6" fmla="*/ 731757 h 964290"/>
                <a:gd name="connsiteX7" fmla="*/ 25629 w 3450619"/>
                <a:gd name="connsiteY7" fmla="*/ 932847 h 964290"/>
                <a:gd name="connsiteX8" fmla="*/ 0 w 3450619"/>
                <a:gd name="connsiteY8" fmla="*/ 26265 h 964290"/>
                <a:gd name="connsiteX0" fmla="*/ 0 w 3450619"/>
                <a:gd name="connsiteY0" fmla="*/ 30739 h 968764"/>
                <a:gd name="connsiteX1" fmla="*/ 932287 w 3450619"/>
                <a:gd name="connsiteY1" fmla="*/ 194174 h 968764"/>
                <a:gd name="connsiteX2" fmla="*/ 1720879 w 3450619"/>
                <a:gd name="connsiteY2" fmla="*/ 213887 h 968764"/>
                <a:gd name="connsiteX3" fmla="*/ 3450619 w 3450619"/>
                <a:gd name="connsiteY3" fmla="*/ 206267 h 968764"/>
                <a:gd name="connsiteX4" fmla="*/ 3442999 w 3450619"/>
                <a:gd name="connsiteY4" fmla="*/ 716807 h 968764"/>
                <a:gd name="connsiteX5" fmla="*/ 1774219 w 3450619"/>
                <a:gd name="connsiteY5" fmla="*/ 640607 h 968764"/>
                <a:gd name="connsiteX6" fmla="*/ 956540 w 3450619"/>
                <a:gd name="connsiteY6" fmla="*/ 736231 h 968764"/>
                <a:gd name="connsiteX7" fmla="*/ 25629 w 3450619"/>
                <a:gd name="connsiteY7" fmla="*/ 937321 h 968764"/>
                <a:gd name="connsiteX8" fmla="*/ 0 w 3450619"/>
                <a:gd name="connsiteY8" fmla="*/ 30739 h 96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619" h="968764">
                  <a:moveTo>
                    <a:pt x="0" y="30739"/>
                  </a:moveTo>
                  <a:cubicBezTo>
                    <a:pt x="159194" y="-83900"/>
                    <a:pt x="702875" y="156274"/>
                    <a:pt x="932287" y="194174"/>
                  </a:cubicBezTo>
                  <a:cubicBezTo>
                    <a:pt x="1161699" y="232074"/>
                    <a:pt x="1301157" y="211872"/>
                    <a:pt x="1720879" y="213887"/>
                  </a:cubicBezTo>
                  <a:lnTo>
                    <a:pt x="3450619" y="206267"/>
                  </a:lnTo>
                  <a:lnTo>
                    <a:pt x="3442999" y="716807"/>
                  </a:lnTo>
                  <a:cubicBezTo>
                    <a:pt x="3105179" y="662197"/>
                    <a:pt x="2275869" y="644417"/>
                    <a:pt x="1774219" y="640607"/>
                  </a:cubicBezTo>
                  <a:cubicBezTo>
                    <a:pt x="1365469" y="649376"/>
                    <a:pt x="1247972" y="686779"/>
                    <a:pt x="956540" y="736231"/>
                  </a:cubicBezTo>
                  <a:cubicBezTo>
                    <a:pt x="703915" y="785684"/>
                    <a:pt x="190712" y="1060434"/>
                    <a:pt x="25629" y="937321"/>
                  </a:cubicBezTo>
                  <a:lnTo>
                    <a:pt x="0" y="30739"/>
                  </a:lnTo>
                  <a:close/>
                </a:path>
              </a:pathLst>
            </a:cu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640854" y="2807299"/>
              <a:ext cx="5314072" cy="103296"/>
            </a:xfrm>
            <a:custGeom>
              <a:avLst/>
              <a:gdLst>
                <a:gd name="connsiteX0" fmla="*/ 0 w 2705100"/>
                <a:gd name="connsiteY0" fmla="*/ 84399 h 84399"/>
                <a:gd name="connsiteX1" fmla="*/ 1394460 w 2705100"/>
                <a:gd name="connsiteY1" fmla="*/ 579 h 84399"/>
                <a:gd name="connsiteX2" fmla="*/ 2705100 w 2705100"/>
                <a:gd name="connsiteY2" fmla="*/ 53919 h 84399"/>
                <a:gd name="connsiteX0" fmla="*/ 0 w 4030980"/>
                <a:gd name="connsiteY0" fmla="*/ 83820 h 83820"/>
                <a:gd name="connsiteX1" fmla="*/ 1394460 w 4030980"/>
                <a:gd name="connsiteY1" fmla="*/ 0 h 83820"/>
                <a:gd name="connsiteX2" fmla="*/ 4030980 w 4030980"/>
                <a:gd name="connsiteY2" fmla="*/ 45720 h 83820"/>
                <a:gd name="connsiteX0" fmla="*/ 0 w 4030980"/>
                <a:gd name="connsiteY0" fmla="*/ 60960 h 60960"/>
                <a:gd name="connsiteX1" fmla="*/ 2179320 w 4030980"/>
                <a:gd name="connsiteY1" fmla="*/ 0 h 60960"/>
                <a:gd name="connsiteX2" fmla="*/ 4030980 w 4030980"/>
                <a:gd name="connsiteY2" fmla="*/ 22860 h 60960"/>
                <a:gd name="connsiteX0" fmla="*/ 0 w 7714768"/>
                <a:gd name="connsiteY0" fmla="*/ 5875 h 155838"/>
                <a:gd name="connsiteX1" fmla="*/ 5863108 w 7714768"/>
                <a:gd name="connsiteY1" fmla="*/ 132978 h 155838"/>
                <a:gd name="connsiteX2" fmla="*/ 7714768 w 7714768"/>
                <a:gd name="connsiteY2" fmla="*/ 155838 h 155838"/>
                <a:gd name="connsiteX0" fmla="*/ 0 w 7714768"/>
                <a:gd name="connsiteY0" fmla="*/ 0 h 149963"/>
                <a:gd name="connsiteX1" fmla="*/ 2213429 w 7714768"/>
                <a:gd name="connsiteY1" fmla="*/ 133811 h 149963"/>
                <a:gd name="connsiteX2" fmla="*/ 5863108 w 7714768"/>
                <a:gd name="connsiteY2" fmla="*/ 127103 h 149963"/>
                <a:gd name="connsiteX3" fmla="*/ 7714768 w 7714768"/>
                <a:gd name="connsiteY3" fmla="*/ 149963 h 14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4768" h="149963">
                  <a:moveTo>
                    <a:pt x="0" y="0"/>
                  </a:moveTo>
                  <a:cubicBezTo>
                    <a:pt x="372592" y="2021"/>
                    <a:pt x="1236244" y="112627"/>
                    <a:pt x="2213429" y="133811"/>
                  </a:cubicBezTo>
                  <a:cubicBezTo>
                    <a:pt x="3190614" y="154995"/>
                    <a:pt x="4949906" y="104130"/>
                    <a:pt x="5863108" y="127103"/>
                  </a:cubicBezTo>
                  <a:lnTo>
                    <a:pt x="7714768" y="149963"/>
                  </a:lnTo>
                </a:path>
              </a:pathLst>
            </a:custGeom>
            <a:noFill/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3702184" y="3013002"/>
              <a:ext cx="5238102" cy="174488"/>
            </a:xfrm>
            <a:custGeom>
              <a:avLst/>
              <a:gdLst>
                <a:gd name="connsiteX0" fmla="*/ 0 w 2705100"/>
                <a:gd name="connsiteY0" fmla="*/ 84399 h 84399"/>
                <a:gd name="connsiteX1" fmla="*/ 1394460 w 2705100"/>
                <a:gd name="connsiteY1" fmla="*/ 579 h 84399"/>
                <a:gd name="connsiteX2" fmla="*/ 2705100 w 2705100"/>
                <a:gd name="connsiteY2" fmla="*/ 53919 h 84399"/>
                <a:gd name="connsiteX0" fmla="*/ 0 w 2705100"/>
                <a:gd name="connsiteY0" fmla="*/ 44667 h 44667"/>
                <a:gd name="connsiteX1" fmla="*/ 1394460 w 2705100"/>
                <a:gd name="connsiteY1" fmla="*/ 14187 h 44667"/>
                <a:gd name="connsiteX2" fmla="*/ 2705100 w 2705100"/>
                <a:gd name="connsiteY2" fmla="*/ 14187 h 44667"/>
                <a:gd name="connsiteX0" fmla="*/ 0 w 3964940"/>
                <a:gd name="connsiteY0" fmla="*/ 32066 h 32066"/>
                <a:gd name="connsiteX1" fmla="*/ 1394460 w 3964940"/>
                <a:gd name="connsiteY1" fmla="*/ 1586 h 32066"/>
                <a:gd name="connsiteX2" fmla="*/ 3964940 w 3964940"/>
                <a:gd name="connsiteY2" fmla="*/ 32066 h 32066"/>
                <a:gd name="connsiteX0" fmla="*/ 0 w 7604479"/>
                <a:gd name="connsiteY0" fmla="*/ 253311 h 253311"/>
                <a:gd name="connsiteX1" fmla="*/ 5033999 w 7604479"/>
                <a:gd name="connsiteY1" fmla="*/ 1586 h 253311"/>
                <a:gd name="connsiteX2" fmla="*/ 7604479 w 7604479"/>
                <a:gd name="connsiteY2" fmla="*/ 32066 h 253311"/>
                <a:gd name="connsiteX0" fmla="*/ 0 w 7604479"/>
                <a:gd name="connsiteY0" fmla="*/ 253311 h 253311"/>
                <a:gd name="connsiteX1" fmla="*/ 2577952 w 7604479"/>
                <a:gd name="connsiteY1" fmla="*/ 56423 h 253311"/>
                <a:gd name="connsiteX2" fmla="*/ 5033999 w 7604479"/>
                <a:gd name="connsiteY2" fmla="*/ 1586 h 253311"/>
                <a:gd name="connsiteX3" fmla="*/ 7604479 w 7604479"/>
                <a:gd name="connsiteY3" fmla="*/ 32066 h 25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4479" h="253311">
                  <a:moveTo>
                    <a:pt x="0" y="253311"/>
                  </a:moveTo>
                  <a:cubicBezTo>
                    <a:pt x="464690" y="229715"/>
                    <a:pt x="1738952" y="98377"/>
                    <a:pt x="2577952" y="56423"/>
                  </a:cubicBezTo>
                  <a:cubicBezTo>
                    <a:pt x="3416952" y="14469"/>
                    <a:pt x="4231276" y="14864"/>
                    <a:pt x="5033999" y="1586"/>
                  </a:cubicBezTo>
                  <a:cubicBezTo>
                    <a:pt x="5484849" y="-3494"/>
                    <a:pt x="7174584" y="2856"/>
                    <a:pt x="7604479" y="32066"/>
                  </a:cubicBezTo>
                </a:path>
              </a:pathLst>
            </a:custGeom>
            <a:noFill/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3716824" y="2949151"/>
              <a:ext cx="5238102" cy="47666"/>
            </a:xfrm>
            <a:custGeom>
              <a:avLst/>
              <a:gdLst>
                <a:gd name="connsiteX0" fmla="*/ 0 w 2705100"/>
                <a:gd name="connsiteY0" fmla="*/ 84399 h 84399"/>
                <a:gd name="connsiteX1" fmla="*/ 1394460 w 2705100"/>
                <a:gd name="connsiteY1" fmla="*/ 579 h 84399"/>
                <a:gd name="connsiteX2" fmla="*/ 2705100 w 2705100"/>
                <a:gd name="connsiteY2" fmla="*/ 53919 h 84399"/>
                <a:gd name="connsiteX0" fmla="*/ 0 w 2705100"/>
                <a:gd name="connsiteY0" fmla="*/ 44667 h 44667"/>
                <a:gd name="connsiteX1" fmla="*/ 1394460 w 2705100"/>
                <a:gd name="connsiteY1" fmla="*/ 14187 h 44667"/>
                <a:gd name="connsiteX2" fmla="*/ 2705100 w 2705100"/>
                <a:gd name="connsiteY2" fmla="*/ 14187 h 44667"/>
                <a:gd name="connsiteX0" fmla="*/ 0 w 3964940"/>
                <a:gd name="connsiteY0" fmla="*/ 32066 h 32066"/>
                <a:gd name="connsiteX1" fmla="*/ 1394460 w 3964940"/>
                <a:gd name="connsiteY1" fmla="*/ 1586 h 32066"/>
                <a:gd name="connsiteX2" fmla="*/ 3964940 w 3964940"/>
                <a:gd name="connsiteY2" fmla="*/ 32066 h 32066"/>
                <a:gd name="connsiteX0" fmla="*/ 0 w 7604479"/>
                <a:gd name="connsiteY0" fmla="*/ 253311 h 253311"/>
                <a:gd name="connsiteX1" fmla="*/ 5033999 w 7604479"/>
                <a:gd name="connsiteY1" fmla="*/ 1586 h 253311"/>
                <a:gd name="connsiteX2" fmla="*/ 7604479 w 7604479"/>
                <a:gd name="connsiteY2" fmla="*/ 32066 h 253311"/>
                <a:gd name="connsiteX0" fmla="*/ 0 w 7604479"/>
                <a:gd name="connsiteY0" fmla="*/ 253311 h 253311"/>
                <a:gd name="connsiteX1" fmla="*/ 2577952 w 7604479"/>
                <a:gd name="connsiteY1" fmla="*/ 56423 h 253311"/>
                <a:gd name="connsiteX2" fmla="*/ 5033999 w 7604479"/>
                <a:gd name="connsiteY2" fmla="*/ 1586 h 253311"/>
                <a:gd name="connsiteX3" fmla="*/ 7604479 w 7604479"/>
                <a:gd name="connsiteY3" fmla="*/ 32066 h 253311"/>
                <a:gd name="connsiteX0" fmla="*/ 0 w 7604479"/>
                <a:gd name="connsiteY0" fmla="*/ 253311 h 253311"/>
                <a:gd name="connsiteX1" fmla="*/ 2566890 w 7604479"/>
                <a:gd name="connsiteY1" fmla="*/ 200233 h 253311"/>
                <a:gd name="connsiteX2" fmla="*/ 5033999 w 7604479"/>
                <a:gd name="connsiteY2" fmla="*/ 1586 h 253311"/>
                <a:gd name="connsiteX3" fmla="*/ 7604479 w 7604479"/>
                <a:gd name="connsiteY3" fmla="*/ 32066 h 253311"/>
                <a:gd name="connsiteX0" fmla="*/ 0 w 7604479"/>
                <a:gd name="connsiteY0" fmla="*/ 224257 h 224257"/>
                <a:gd name="connsiteX1" fmla="*/ 2566890 w 7604479"/>
                <a:gd name="connsiteY1" fmla="*/ 171179 h 224257"/>
                <a:gd name="connsiteX2" fmla="*/ 5033999 w 7604479"/>
                <a:gd name="connsiteY2" fmla="*/ 171652 h 224257"/>
                <a:gd name="connsiteX3" fmla="*/ 7604479 w 7604479"/>
                <a:gd name="connsiteY3" fmla="*/ 3012 h 224257"/>
                <a:gd name="connsiteX0" fmla="*/ 0 w 7637666"/>
                <a:gd name="connsiteY0" fmla="*/ 69010 h 69010"/>
                <a:gd name="connsiteX1" fmla="*/ 2566890 w 7637666"/>
                <a:gd name="connsiteY1" fmla="*/ 15932 h 69010"/>
                <a:gd name="connsiteX2" fmla="*/ 5033999 w 7637666"/>
                <a:gd name="connsiteY2" fmla="*/ 16405 h 69010"/>
                <a:gd name="connsiteX3" fmla="*/ 7637666 w 7637666"/>
                <a:gd name="connsiteY3" fmla="*/ 46886 h 69010"/>
                <a:gd name="connsiteX0" fmla="*/ 0 w 7637666"/>
                <a:gd name="connsiteY0" fmla="*/ 54191 h 65829"/>
                <a:gd name="connsiteX1" fmla="*/ 2589015 w 7637666"/>
                <a:gd name="connsiteY1" fmla="*/ 50893 h 65829"/>
                <a:gd name="connsiteX2" fmla="*/ 5033999 w 7637666"/>
                <a:gd name="connsiteY2" fmla="*/ 1586 h 65829"/>
                <a:gd name="connsiteX3" fmla="*/ 7637666 w 7637666"/>
                <a:gd name="connsiteY3" fmla="*/ 32067 h 65829"/>
                <a:gd name="connsiteX0" fmla="*/ 0 w 7637666"/>
                <a:gd name="connsiteY0" fmla="*/ 54190 h 54189"/>
                <a:gd name="connsiteX1" fmla="*/ 2589015 w 7637666"/>
                <a:gd name="connsiteY1" fmla="*/ 50892 h 54189"/>
                <a:gd name="connsiteX2" fmla="*/ 5033999 w 7637666"/>
                <a:gd name="connsiteY2" fmla="*/ 1585 h 54189"/>
                <a:gd name="connsiteX3" fmla="*/ 7637666 w 7637666"/>
                <a:gd name="connsiteY3" fmla="*/ 32066 h 54189"/>
                <a:gd name="connsiteX0" fmla="*/ 0 w 7637666"/>
                <a:gd name="connsiteY0" fmla="*/ 54190 h 54190"/>
                <a:gd name="connsiteX1" fmla="*/ 2589015 w 7637666"/>
                <a:gd name="connsiteY1" fmla="*/ 50892 h 54190"/>
                <a:gd name="connsiteX2" fmla="*/ 5033999 w 7637666"/>
                <a:gd name="connsiteY2" fmla="*/ 1585 h 54190"/>
                <a:gd name="connsiteX3" fmla="*/ 7637666 w 7637666"/>
                <a:gd name="connsiteY3" fmla="*/ 32066 h 54190"/>
                <a:gd name="connsiteX0" fmla="*/ 0 w 7637666"/>
                <a:gd name="connsiteY0" fmla="*/ 54190 h 54190"/>
                <a:gd name="connsiteX1" fmla="*/ 2583484 w 7637666"/>
                <a:gd name="connsiteY1" fmla="*/ 28767 h 54190"/>
                <a:gd name="connsiteX2" fmla="*/ 5033999 w 7637666"/>
                <a:gd name="connsiteY2" fmla="*/ 1585 h 54190"/>
                <a:gd name="connsiteX3" fmla="*/ 7637666 w 7637666"/>
                <a:gd name="connsiteY3" fmla="*/ 32066 h 54190"/>
                <a:gd name="connsiteX0" fmla="*/ 0 w 7637666"/>
                <a:gd name="connsiteY0" fmla="*/ 54190 h 54190"/>
                <a:gd name="connsiteX1" fmla="*/ 2583484 w 7637666"/>
                <a:gd name="connsiteY1" fmla="*/ 28767 h 54190"/>
                <a:gd name="connsiteX2" fmla="*/ 5033999 w 7637666"/>
                <a:gd name="connsiteY2" fmla="*/ 1585 h 54190"/>
                <a:gd name="connsiteX3" fmla="*/ 7637666 w 7637666"/>
                <a:gd name="connsiteY3" fmla="*/ 32066 h 54190"/>
                <a:gd name="connsiteX0" fmla="*/ 0 w 7637666"/>
                <a:gd name="connsiteY0" fmla="*/ 54190 h 54190"/>
                <a:gd name="connsiteX1" fmla="*/ 2583484 w 7637666"/>
                <a:gd name="connsiteY1" fmla="*/ 28767 h 54190"/>
                <a:gd name="connsiteX2" fmla="*/ 5033999 w 7637666"/>
                <a:gd name="connsiteY2" fmla="*/ 1585 h 54190"/>
                <a:gd name="connsiteX3" fmla="*/ 7637666 w 7637666"/>
                <a:gd name="connsiteY3" fmla="*/ 32066 h 54190"/>
                <a:gd name="connsiteX0" fmla="*/ 0 w 7637666"/>
                <a:gd name="connsiteY0" fmla="*/ 69198 h 69198"/>
                <a:gd name="connsiteX1" fmla="*/ 2583484 w 7637666"/>
                <a:gd name="connsiteY1" fmla="*/ 43775 h 69198"/>
                <a:gd name="connsiteX2" fmla="*/ 5028467 w 7637666"/>
                <a:gd name="connsiteY2" fmla="*/ 0 h 69198"/>
                <a:gd name="connsiteX3" fmla="*/ 7637666 w 7637666"/>
                <a:gd name="connsiteY3" fmla="*/ 47074 h 69198"/>
                <a:gd name="connsiteX0" fmla="*/ 0 w 7604479"/>
                <a:gd name="connsiteY0" fmla="*/ 69198 h 69198"/>
                <a:gd name="connsiteX1" fmla="*/ 2583484 w 7604479"/>
                <a:gd name="connsiteY1" fmla="*/ 43775 h 69198"/>
                <a:gd name="connsiteX2" fmla="*/ 5028467 w 7604479"/>
                <a:gd name="connsiteY2" fmla="*/ 0 h 69198"/>
                <a:gd name="connsiteX3" fmla="*/ 7604479 w 7604479"/>
                <a:gd name="connsiteY3" fmla="*/ 36012 h 6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4479" h="69198">
                  <a:moveTo>
                    <a:pt x="0" y="69198"/>
                  </a:moveTo>
                  <a:cubicBezTo>
                    <a:pt x="464690" y="45602"/>
                    <a:pt x="1788734" y="47011"/>
                    <a:pt x="2583484" y="43775"/>
                  </a:cubicBezTo>
                  <a:cubicBezTo>
                    <a:pt x="3422484" y="12883"/>
                    <a:pt x="4225744" y="13278"/>
                    <a:pt x="5028467" y="0"/>
                  </a:cubicBezTo>
                  <a:lnTo>
                    <a:pt x="7604479" y="36012"/>
                  </a:lnTo>
                </a:path>
              </a:pathLst>
            </a:custGeom>
            <a:noFill/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5462829" y="2836072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4888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C5E0B4"/>
                </a:solidFill>
                <a:cs typeface="Arial" charset="0"/>
              </a:rPr>
              <a:t>Fast gas flow</a:t>
            </a:r>
            <a:endParaRPr lang="fr-FR" sz="2000" dirty="0">
              <a:solidFill>
                <a:srgbClr val="C5E0B4"/>
              </a:solidFill>
              <a:cs typeface="Arial" charset="0"/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3224934" y="937397"/>
            <a:ext cx="1840161" cy="1885553"/>
            <a:chOff x="767649" y="1635347"/>
            <a:chExt cx="1840161" cy="1885553"/>
          </a:xfrm>
        </p:grpSpPr>
        <p:sp>
          <p:nvSpPr>
            <p:cNvPr id="97" name="Flèche vers le bas 96"/>
            <p:cNvSpPr/>
            <p:nvPr/>
          </p:nvSpPr>
          <p:spPr>
            <a:xfrm rot="5400000" flipV="1">
              <a:off x="1475598" y="1368264"/>
              <a:ext cx="609039" cy="1587716"/>
            </a:xfrm>
            <a:prstGeom prst="downArrow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559061" y="1635347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dirty="0" smtClean="0">
                  <a:solidFill>
                    <a:prstClr val="black"/>
                  </a:solidFill>
                  <a:cs typeface="Arial" charset="0"/>
                </a:rPr>
                <a:t>E</a:t>
              </a:r>
              <a:endParaRPr lang="fr-FR" sz="20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9" name="Groupe 98"/>
            <p:cNvGrpSpPr/>
            <p:nvPr/>
          </p:nvGrpSpPr>
          <p:grpSpPr>
            <a:xfrm rot="5400000">
              <a:off x="1229207" y="2142297"/>
              <a:ext cx="917045" cy="1840161"/>
              <a:chOff x="943611" y="2186188"/>
              <a:chExt cx="917045" cy="1840161"/>
            </a:xfrm>
          </p:grpSpPr>
          <p:grpSp>
            <p:nvGrpSpPr>
              <p:cNvPr id="100" name="Groupe 99"/>
              <p:cNvGrpSpPr/>
              <p:nvPr/>
            </p:nvGrpSpPr>
            <p:grpSpPr>
              <a:xfrm>
                <a:off x="943611" y="2186188"/>
                <a:ext cx="917045" cy="1840161"/>
                <a:chOff x="7518831" y="2443038"/>
                <a:chExt cx="917045" cy="1840161"/>
              </a:xfrm>
              <a:solidFill>
                <a:srgbClr val="C5E0B4">
                  <a:alpha val="50196"/>
                </a:srgbClr>
              </a:solidFill>
            </p:grpSpPr>
            <p:sp>
              <p:nvSpPr>
                <p:cNvPr id="109" name="Organigramme : Disque magnétique 108"/>
                <p:cNvSpPr/>
                <p:nvPr/>
              </p:nvSpPr>
              <p:spPr>
                <a:xfrm>
                  <a:off x="7521476" y="2443038"/>
                  <a:ext cx="914400" cy="612648"/>
                </a:xfrm>
                <a:prstGeom prst="flowChartMagneticDisk">
                  <a:avLst/>
                </a:prstGeom>
                <a:grp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rganigramme : Disque magnétique 109"/>
                <p:cNvSpPr/>
                <p:nvPr/>
              </p:nvSpPr>
              <p:spPr>
                <a:xfrm>
                  <a:off x="7521476" y="2852185"/>
                  <a:ext cx="914400" cy="612648"/>
                </a:xfrm>
                <a:prstGeom prst="flowChartMagneticDisk">
                  <a:avLst/>
                </a:prstGeom>
                <a:grp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rganigramme : Disque magnétique 110"/>
                <p:cNvSpPr/>
                <p:nvPr/>
              </p:nvSpPr>
              <p:spPr>
                <a:xfrm>
                  <a:off x="7518831" y="3263789"/>
                  <a:ext cx="914400" cy="612648"/>
                </a:xfrm>
                <a:prstGeom prst="flowChartMagneticDisk">
                  <a:avLst/>
                </a:prstGeom>
                <a:grp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rganigramme : Disque magnétique 111"/>
                <p:cNvSpPr/>
                <p:nvPr/>
              </p:nvSpPr>
              <p:spPr>
                <a:xfrm>
                  <a:off x="7518831" y="3670551"/>
                  <a:ext cx="914400" cy="612648"/>
                </a:xfrm>
                <a:prstGeom prst="flowChartMagneticDisk">
                  <a:avLst/>
                </a:prstGeom>
                <a:grp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" name="Ellipse 100"/>
              <p:cNvSpPr/>
              <p:nvPr/>
            </p:nvSpPr>
            <p:spPr>
              <a:xfrm>
                <a:off x="1374358" y="3033925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484427" y="2961925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1245227" y="2970939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lèche vers le bas 103"/>
              <p:cNvSpPr/>
              <p:nvPr/>
            </p:nvSpPr>
            <p:spPr>
              <a:xfrm flipV="1">
                <a:off x="1305265" y="2360925"/>
                <a:ext cx="215162" cy="540000"/>
              </a:xfrm>
              <a:prstGeom prst="downArrow">
                <a:avLst/>
              </a:prstGeom>
              <a:solidFill>
                <a:srgbClr val="FFE699"/>
              </a:solidFill>
              <a:ln w="28575" cap="flat" cmpd="sng" algn="ctr">
                <a:solidFill>
                  <a:srgbClr val="41719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1281227" y="3051339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1467489" y="3069925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1363362" y="3114939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1361627" y="2941882"/>
                <a:ext cx="72000" cy="72000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>
            <a:off x="5255528" y="2186586"/>
            <a:ext cx="487701" cy="447026"/>
            <a:chOff x="2714604" y="2571006"/>
            <a:chExt cx="487701" cy="447026"/>
          </a:xfrm>
        </p:grpSpPr>
        <p:sp>
          <p:nvSpPr>
            <p:cNvPr id="26" name="Ellipse 25"/>
            <p:cNvSpPr/>
            <p:nvPr/>
          </p:nvSpPr>
          <p:spPr>
            <a:xfrm rot="5400000">
              <a:off x="2837327" y="2825176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 rot="5400000">
              <a:off x="2885905" y="2571006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 rot="5400000">
              <a:off x="2837327" y="2946032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 rot="5400000">
              <a:off x="2826970" y="2697472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2933295" y="2710830"/>
              <a:ext cx="259419" cy="53784"/>
            </a:xfrm>
            <a:custGeom>
              <a:avLst/>
              <a:gdLst>
                <a:gd name="connsiteX0" fmla="*/ 0 w 392430"/>
                <a:gd name="connsiteY0" fmla="*/ 0 h 163897"/>
                <a:gd name="connsiteX1" fmla="*/ 160020 w 392430"/>
                <a:gd name="connsiteY1" fmla="*/ 137160 h 163897"/>
                <a:gd name="connsiteX2" fmla="*/ 392430 w 392430"/>
                <a:gd name="connsiteY2" fmla="*/ 163830 h 16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430" h="163897">
                  <a:moveTo>
                    <a:pt x="0" y="0"/>
                  </a:moveTo>
                  <a:cubicBezTo>
                    <a:pt x="47307" y="54927"/>
                    <a:pt x="94615" y="109855"/>
                    <a:pt x="160020" y="137160"/>
                  </a:cubicBezTo>
                  <a:cubicBezTo>
                    <a:pt x="225425" y="164465"/>
                    <a:pt x="308927" y="164147"/>
                    <a:pt x="392430" y="16383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 flipV="1">
              <a:off x="2932108" y="2855016"/>
              <a:ext cx="259419" cy="45719"/>
            </a:xfrm>
            <a:custGeom>
              <a:avLst/>
              <a:gdLst>
                <a:gd name="connsiteX0" fmla="*/ 0 w 392430"/>
                <a:gd name="connsiteY0" fmla="*/ 0 h 163897"/>
                <a:gd name="connsiteX1" fmla="*/ 160020 w 392430"/>
                <a:gd name="connsiteY1" fmla="*/ 137160 h 163897"/>
                <a:gd name="connsiteX2" fmla="*/ 392430 w 392430"/>
                <a:gd name="connsiteY2" fmla="*/ 163830 h 16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430" h="163897">
                  <a:moveTo>
                    <a:pt x="0" y="0"/>
                  </a:moveTo>
                  <a:cubicBezTo>
                    <a:pt x="47307" y="54927"/>
                    <a:pt x="94615" y="109855"/>
                    <a:pt x="160020" y="137160"/>
                  </a:cubicBezTo>
                  <a:cubicBezTo>
                    <a:pt x="225425" y="164465"/>
                    <a:pt x="308927" y="164147"/>
                    <a:pt x="392430" y="16383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2981325" y="2609850"/>
              <a:ext cx="220980" cy="76200"/>
            </a:xfrm>
            <a:custGeom>
              <a:avLst/>
              <a:gdLst>
                <a:gd name="connsiteX0" fmla="*/ 0 w 220980"/>
                <a:gd name="connsiteY0" fmla="*/ 0 h 76200"/>
                <a:gd name="connsiteX1" fmla="*/ 104775 w 220980"/>
                <a:gd name="connsiteY1" fmla="*/ 57150 h 76200"/>
                <a:gd name="connsiteX2" fmla="*/ 220980 w 220980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" h="76200">
                  <a:moveTo>
                    <a:pt x="0" y="0"/>
                  </a:moveTo>
                  <a:cubicBezTo>
                    <a:pt x="33972" y="22225"/>
                    <a:pt x="67945" y="44450"/>
                    <a:pt x="104775" y="57150"/>
                  </a:cubicBezTo>
                  <a:cubicBezTo>
                    <a:pt x="141605" y="69850"/>
                    <a:pt x="181292" y="73025"/>
                    <a:pt x="220980" y="762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V="1">
              <a:off x="2974887" y="2937414"/>
              <a:ext cx="220980" cy="76200"/>
            </a:xfrm>
            <a:custGeom>
              <a:avLst/>
              <a:gdLst>
                <a:gd name="connsiteX0" fmla="*/ 0 w 220980"/>
                <a:gd name="connsiteY0" fmla="*/ 0 h 76200"/>
                <a:gd name="connsiteX1" fmla="*/ 104775 w 220980"/>
                <a:gd name="connsiteY1" fmla="*/ 57150 h 76200"/>
                <a:gd name="connsiteX2" fmla="*/ 220980 w 220980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" h="76200">
                  <a:moveTo>
                    <a:pt x="0" y="0"/>
                  </a:moveTo>
                  <a:cubicBezTo>
                    <a:pt x="33972" y="22225"/>
                    <a:pt x="67945" y="44450"/>
                    <a:pt x="104775" y="57150"/>
                  </a:cubicBezTo>
                  <a:cubicBezTo>
                    <a:pt x="141605" y="69850"/>
                    <a:pt x="181292" y="73025"/>
                    <a:pt x="220980" y="762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 rot="5400000">
              <a:off x="2756145" y="2573203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 rot="5400000">
              <a:off x="2720145" y="2761020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 rot="5400000">
              <a:off x="2714604" y="2897176"/>
              <a:ext cx="72000" cy="7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998118" y="2203942"/>
            <a:ext cx="338240" cy="275837"/>
            <a:chOff x="2910016" y="3930425"/>
            <a:chExt cx="338240" cy="275837"/>
          </a:xfrm>
        </p:grpSpPr>
        <p:sp>
          <p:nvSpPr>
            <p:cNvPr id="115" name="Ellipse 114"/>
            <p:cNvSpPr/>
            <p:nvPr/>
          </p:nvSpPr>
          <p:spPr>
            <a:xfrm>
              <a:off x="2910016" y="3983904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974330" y="3930425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006384" y="4025062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3067056" y="3944825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2938115" y="4091335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3048101" y="4065480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3034483" y="4132493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3095155" y="4052256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3062416" y="4136304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3126730" y="4082825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3158784" y="4177462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3219456" y="4097225"/>
              <a:ext cx="28800" cy="28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0" name="Flèche vers le bas 129"/>
          <p:cNvSpPr/>
          <p:nvPr/>
        </p:nvSpPr>
        <p:spPr>
          <a:xfrm rot="16200000" flipH="1" flipV="1">
            <a:off x="3559199" y="2119636"/>
            <a:ext cx="215162" cy="540000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4171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299568" y="1432405"/>
            <a:ext cx="2643548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Electrons are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removed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stopping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volume by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electrical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field</a:t>
            </a:r>
            <a:endParaRPr lang="fr-FR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5684736" y="1192750"/>
            <a:ext cx="241098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Transfer ions to a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without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electrical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field</a:t>
            </a:r>
            <a:endParaRPr lang="fr-FR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4" name="Ellipse 133"/>
          <p:cNvSpPr/>
          <p:nvPr/>
        </p:nvSpPr>
        <p:spPr>
          <a:xfrm rot="5400000">
            <a:off x="7834659" y="2385674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Ellipse 134"/>
          <p:cNvSpPr/>
          <p:nvPr/>
        </p:nvSpPr>
        <p:spPr>
          <a:xfrm rot="5400000">
            <a:off x="7926074" y="2359906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Ellipse 135"/>
          <p:cNvSpPr/>
          <p:nvPr/>
        </p:nvSpPr>
        <p:spPr>
          <a:xfrm rot="5400000">
            <a:off x="7929782" y="2437360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Ellipse 136"/>
          <p:cNvSpPr/>
          <p:nvPr/>
        </p:nvSpPr>
        <p:spPr>
          <a:xfrm rot="5400000">
            <a:off x="7980328" y="2359428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Ellipse 137"/>
          <p:cNvSpPr/>
          <p:nvPr/>
        </p:nvSpPr>
        <p:spPr>
          <a:xfrm rot="5400000">
            <a:off x="8031284" y="2402002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Ellipse 138"/>
          <p:cNvSpPr/>
          <p:nvPr/>
        </p:nvSpPr>
        <p:spPr>
          <a:xfrm rot="5400000">
            <a:off x="8266715" y="2376234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Ellipse 139"/>
          <p:cNvSpPr/>
          <p:nvPr/>
        </p:nvSpPr>
        <p:spPr>
          <a:xfrm rot="5400000">
            <a:off x="8126407" y="2453688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Ellipse 140"/>
          <p:cNvSpPr/>
          <p:nvPr/>
        </p:nvSpPr>
        <p:spPr>
          <a:xfrm rot="5400000">
            <a:off x="8176953" y="2375756"/>
            <a:ext cx="72000" cy="72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6202913" y="2218342"/>
            <a:ext cx="1215222" cy="4506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143"/>
          <p:cNvCxnSpPr>
            <a:stCxn id="142" idx="5"/>
            <a:endCxn id="114" idx="0"/>
          </p:cNvCxnSpPr>
          <p:nvPr/>
        </p:nvCxnSpPr>
        <p:spPr>
          <a:xfrm>
            <a:off x="7240170" y="2602998"/>
            <a:ext cx="1242561" cy="88660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>
            <a:endCxn id="133" idx="1"/>
          </p:cNvCxnSpPr>
          <p:nvPr/>
        </p:nvCxnSpPr>
        <p:spPr>
          <a:xfrm flipV="1">
            <a:off x="5414251" y="1454360"/>
            <a:ext cx="270485" cy="6581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>
            <a:stCxn id="12" idx="0"/>
          </p:cNvCxnSpPr>
          <p:nvPr/>
        </p:nvCxnSpPr>
        <p:spPr>
          <a:xfrm flipV="1">
            <a:off x="4091232" y="2452914"/>
            <a:ext cx="473334" cy="933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>
            <a:stCxn id="131" idx="3"/>
            <a:endCxn id="130" idx="2"/>
          </p:cNvCxnSpPr>
          <p:nvPr/>
        </p:nvCxnSpPr>
        <p:spPr>
          <a:xfrm>
            <a:off x="2943116" y="1801737"/>
            <a:ext cx="453664" cy="587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54"/>
          <p:cNvSpPr txBox="1"/>
          <p:nvPr/>
        </p:nvSpPr>
        <p:spPr>
          <a:xfrm>
            <a:off x="8302715" y="1561134"/>
            <a:ext cx="233582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q"/>
              <a:defRPr/>
            </a:pPr>
            <a:r>
              <a:rPr lang="fr-FR" sz="1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Extract</a:t>
            </a:r>
            <a:r>
              <a:rPr lang="fr-FR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gas flow</a:t>
            </a:r>
            <a:endParaRPr lang="fr-FR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156" name="Connecteur droit 155"/>
          <p:cNvCxnSpPr/>
          <p:nvPr/>
        </p:nvCxnSpPr>
        <p:spPr>
          <a:xfrm flipH="1">
            <a:off x="9106110" y="1905905"/>
            <a:ext cx="552204" cy="52387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lèche vers le bas 157"/>
          <p:cNvSpPr/>
          <p:nvPr/>
        </p:nvSpPr>
        <p:spPr>
          <a:xfrm rot="5400000" flipV="1">
            <a:off x="8688004" y="2174233"/>
            <a:ext cx="215162" cy="540000"/>
          </a:xfrm>
          <a:prstGeom prst="downArrow">
            <a:avLst/>
          </a:prstGeom>
          <a:solidFill>
            <a:srgbClr val="92D050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48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ZoneTexte 160"/>
              <p:cNvSpPr txBox="1"/>
              <p:nvPr/>
            </p:nvSpPr>
            <p:spPr>
              <a:xfrm>
                <a:off x="3907011" y="4318608"/>
                <a:ext cx="2841034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𝑒𝑥𝑡𝑟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𝑒𝑙𝑒𝑐𝑡𝑟𝑖𝑐𝑎𝑙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1" name="ZoneTexte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11" y="4318608"/>
                <a:ext cx="2841034" cy="332399"/>
              </a:xfrm>
              <a:prstGeom prst="rect">
                <a:avLst/>
              </a:prstGeom>
              <a:blipFill>
                <a:blip r:embed="rId2"/>
                <a:stretch>
                  <a:fillRect l="-1502" r="-858" b="-2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2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RADRIS/JETRIS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676" y="1212596"/>
            <a:ext cx="3895968" cy="160493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5" y="2124184"/>
            <a:ext cx="2601498" cy="2366318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2002011" y="829700"/>
            <a:ext cx="663762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Laser spectroscopy on superheavy elements at GSI/SHIP: 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122481" y="2889877"/>
            <a:ext cx="523245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JETRIS setup: attract beam on filament for neutralization, re-evaporate and extract by flow in gas jet</a:t>
            </a:r>
          </a:p>
        </p:txBody>
      </p:sp>
      <p:sp>
        <p:nvSpPr>
          <p:cNvPr id="91" name="Rechteck 7"/>
          <p:cNvSpPr/>
          <p:nvPr/>
        </p:nvSpPr>
        <p:spPr bwMode="auto">
          <a:xfrm>
            <a:off x="0" y="5027502"/>
            <a:ext cx="59750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  <a:cs typeface="Arial" panose="020B0604020202020204" pitchFamily="34" charset="0"/>
              </a:rPr>
              <a:t>H. </a:t>
            </a:r>
            <a:r>
              <a:rPr lang="en-GB" sz="1000" dirty="0" err="1">
                <a:latin typeface="+mn-lt"/>
                <a:cs typeface="Arial" panose="020B0604020202020204" pitchFamily="34" charset="0"/>
              </a:rPr>
              <a:t>Backe</a:t>
            </a:r>
            <a:r>
              <a:rPr lang="en-GB" sz="1000" dirty="0">
                <a:latin typeface="+mn-lt"/>
                <a:cs typeface="Arial" panose="020B0604020202020204" pitchFamily="34" charset="0"/>
              </a:rPr>
              <a:t> et al., Eur. Phys. J.  D 45, 99 (2007</a:t>
            </a:r>
            <a:r>
              <a:rPr lang="en-GB" sz="1000" dirty="0" smtClean="0">
                <a:latin typeface="+mn-lt"/>
                <a:cs typeface="Arial" panose="020B0604020202020204" pitchFamily="34" charset="0"/>
              </a:rPr>
              <a:t>)</a:t>
            </a:r>
            <a:endParaRPr sz="10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000" dirty="0">
                <a:latin typeface="+mn-lt"/>
                <a:cs typeface="Arial" panose="020B0604020202020204" pitchFamily="34" charset="0"/>
              </a:rPr>
              <a:t>F. </a:t>
            </a:r>
            <a:r>
              <a:rPr lang="en-GB" sz="1000" dirty="0" err="1">
                <a:latin typeface="+mn-lt"/>
                <a:cs typeface="Arial" panose="020B0604020202020204" pitchFamily="34" charset="0"/>
              </a:rPr>
              <a:t>Lautenschläger</a:t>
            </a:r>
            <a:r>
              <a:rPr lang="en-GB" sz="1000" dirty="0">
                <a:latin typeface="+mn-lt"/>
                <a:cs typeface="Arial" panose="020B0604020202020204" pitchFamily="34" charset="0"/>
              </a:rPr>
              <a:t> et al., NIMB 383, 115 (2016</a:t>
            </a:r>
            <a:r>
              <a:rPr lang="en-GB" sz="1000" dirty="0" smtClean="0">
                <a:latin typeface="+mn-lt"/>
                <a:cs typeface="Arial" panose="020B0604020202020204" pitchFamily="34" charset="0"/>
              </a:rPr>
              <a:t>)</a:t>
            </a:r>
            <a:endParaRPr sz="10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000" dirty="0">
                <a:latin typeface="+mn-lt"/>
                <a:cs typeface="Arial" panose="020B0604020202020204" pitchFamily="34" charset="0"/>
              </a:rPr>
              <a:t>M. </a:t>
            </a:r>
            <a:r>
              <a:rPr lang="en-GB" sz="1000" dirty="0" err="1">
                <a:latin typeface="+mn-lt"/>
                <a:cs typeface="Arial" panose="020B0604020202020204" pitchFamily="34" charset="0"/>
              </a:rPr>
              <a:t>Laatiaoui</a:t>
            </a:r>
            <a:r>
              <a:rPr lang="en-GB" sz="1000" dirty="0">
                <a:latin typeface="+mn-lt"/>
                <a:cs typeface="Arial" panose="020B0604020202020204" pitchFamily="34" charset="0"/>
              </a:rPr>
              <a:t> et al., Nature 538, 495–498 (2016</a:t>
            </a:r>
            <a:r>
              <a:rPr lang="en-GB" sz="1000" dirty="0" smtClean="0">
                <a:latin typeface="+mn-lt"/>
                <a:cs typeface="Arial" panose="020B0604020202020204" pitchFamily="34" charset="0"/>
              </a:rPr>
              <a:t>) </a:t>
            </a:r>
            <a:endParaRPr sz="10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000" dirty="0">
                <a:latin typeface="+mn-lt"/>
                <a:cs typeface="Arial" panose="020B0604020202020204" pitchFamily="34" charset="0"/>
              </a:rPr>
              <a:t>J. </a:t>
            </a:r>
            <a:r>
              <a:rPr lang="en-GB" sz="1000" dirty="0" err="1">
                <a:latin typeface="+mn-lt"/>
                <a:cs typeface="Arial" panose="020B0604020202020204" pitchFamily="34" charset="0"/>
              </a:rPr>
              <a:t>Warbinek</a:t>
            </a:r>
            <a:r>
              <a:rPr lang="en-GB" sz="1000" dirty="0">
                <a:latin typeface="+mn-lt"/>
                <a:cs typeface="Arial" panose="020B0604020202020204" pitchFamily="34" charset="0"/>
              </a:rPr>
              <a:t> et al., Atoms 10, 41 (2022</a:t>
            </a:r>
            <a:r>
              <a:rPr lang="en-GB" sz="1000" dirty="0" smtClean="0">
                <a:latin typeface="+mn-lt"/>
                <a:cs typeface="Arial" panose="020B0604020202020204" pitchFamily="34" charset="0"/>
              </a:rPr>
              <a:t>)</a:t>
            </a:r>
            <a:endParaRPr sz="10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974" y="1261498"/>
            <a:ext cx="3773294" cy="738664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RADRIS: using filament for collection and neutralization in the gas </a:t>
            </a:r>
            <a:r>
              <a:rPr lang="en-US" sz="1400" dirty="0" smtClean="0"/>
              <a:t>cell, followed by re-evaporation</a:t>
            </a:r>
            <a:endParaRPr lang="en-US" sz="1400" dirty="0"/>
          </a:p>
        </p:txBody>
      </p:sp>
      <p:pic>
        <p:nvPicPr>
          <p:cNvPr id="94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22291" y="3690777"/>
            <a:ext cx="2979646" cy="1665479"/>
          </a:xfrm>
          <a:prstGeom prst="rect">
            <a:avLst/>
          </a:prstGeom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897208" y="5164397"/>
            <a:ext cx="1784389" cy="5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95"/>
          <p:cNvSpPr/>
          <p:nvPr/>
        </p:nvSpPr>
        <p:spPr>
          <a:xfrm>
            <a:off x="4698547" y="5388397"/>
            <a:ext cx="2907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/>
              <a:t>S. Raeder et al., NIM B 463, 272-276 (2020</a:t>
            </a:r>
            <a:r>
              <a:rPr lang="da-DK" sz="1000" dirty="0" smtClean="0"/>
              <a:t>)</a:t>
            </a:r>
            <a:endParaRPr lang="da-DK" sz="1000" dirty="0"/>
          </a:p>
        </p:txBody>
      </p:sp>
      <p:sp>
        <p:nvSpPr>
          <p:cNvPr id="113" name="ZoneTexte 112"/>
          <p:cNvSpPr txBox="1"/>
          <p:nvPr/>
        </p:nvSpPr>
        <p:spPr>
          <a:xfrm>
            <a:off x="7677034" y="3960073"/>
            <a:ext cx="293418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First on-line in-jet spectroscopy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7677034" y="4481745"/>
            <a:ext cx="2934184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Critical filament focusing and trade-off of efficiency with extraction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1851" y="4528868"/>
            <a:ext cx="3053050" cy="411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Talks</a:t>
            </a:r>
            <a:r>
              <a:rPr lang="fr-FR" sz="1400" dirty="0" smtClean="0">
                <a:solidFill>
                  <a:srgbClr val="FF0000"/>
                </a:solidFill>
              </a:rPr>
              <a:t> by Danny </a:t>
            </a:r>
            <a:r>
              <a:rPr lang="fr-FR" sz="1400" dirty="0" err="1" smtClean="0">
                <a:solidFill>
                  <a:srgbClr val="FF0000"/>
                </a:solidFill>
              </a:rPr>
              <a:t>Münzberg</a:t>
            </a:r>
            <a:r>
              <a:rPr lang="fr-FR" sz="1400" dirty="0" smtClean="0">
                <a:solidFill>
                  <a:srgbClr val="FF0000"/>
                </a:solidFill>
              </a:rPr>
              <a:t>, Rafael Ferrer and </a:t>
            </a:r>
            <a:r>
              <a:rPr lang="fr-FR" sz="1400" dirty="0" err="1" smtClean="0">
                <a:solidFill>
                  <a:srgbClr val="FF0000"/>
                </a:solidFill>
              </a:rPr>
              <a:t>Sebastian</a:t>
            </a:r>
            <a:r>
              <a:rPr lang="fr-FR" sz="1400" dirty="0" smtClean="0">
                <a:solidFill>
                  <a:srgbClr val="FF0000"/>
                </a:solidFill>
              </a:rPr>
              <a:t> Raeder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78676" y="5301046"/>
            <a:ext cx="2210386" cy="4115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Talk by </a:t>
            </a:r>
            <a:r>
              <a:rPr lang="fr-FR" sz="1400" dirty="0" err="1" smtClean="0">
                <a:solidFill>
                  <a:srgbClr val="FF0000"/>
                </a:solidFill>
              </a:rPr>
              <a:t>Fedor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Ivandikov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neutralization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2345891" y="756983"/>
            <a:ext cx="575063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Other approaches can aim to induce neutralization in the free flow, without collection.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541587" y="1269679"/>
            <a:ext cx="9185545" cy="3544203"/>
            <a:chOff x="419188" y="1301552"/>
            <a:chExt cx="9185545" cy="3544203"/>
          </a:xfrm>
        </p:grpSpPr>
        <p:grpSp>
          <p:nvGrpSpPr>
            <p:cNvPr id="17" name="Groupe 16"/>
            <p:cNvGrpSpPr/>
            <p:nvPr/>
          </p:nvGrpSpPr>
          <p:grpSpPr>
            <a:xfrm>
              <a:off x="1724214" y="1301552"/>
              <a:ext cx="7356998" cy="2648156"/>
              <a:chOff x="2013671" y="982983"/>
              <a:chExt cx="7356998" cy="2648156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2013671" y="1229544"/>
                <a:ext cx="7356998" cy="2298785"/>
                <a:chOff x="3224934" y="937397"/>
                <a:chExt cx="7356998" cy="2298785"/>
              </a:xfrm>
            </p:grpSpPr>
            <p:sp>
              <p:nvSpPr>
                <p:cNvPr id="22" name="ZoneTexte 21"/>
                <p:cNvSpPr txBox="1"/>
                <p:nvPr/>
              </p:nvSpPr>
              <p:spPr>
                <a:xfrm>
                  <a:off x="5462829" y="2836072"/>
                  <a:ext cx="16946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04888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 dirty="0" smtClean="0">
                      <a:solidFill>
                        <a:srgbClr val="C5E0B4"/>
                      </a:solidFill>
                      <a:cs typeface="Arial" charset="0"/>
                    </a:rPr>
                    <a:t>Fast gas flow</a:t>
                  </a:r>
                  <a:endParaRPr lang="fr-FR" sz="2000" dirty="0">
                    <a:solidFill>
                      <a:srgbClr val="C5E0B4"/>
                    </a:solidFill>
                    <a:cs typeface="Arial" charset="0"/>
                  </a:endParaRPr>
                </a:p>
              </p:txBody>
            </p:sp>
            <p:grpSp>
              <p:nvGrpSpPr>
                <p:cNvPr id="23" name="Groupe 22"/>
                <p:cNvGrpSpPr/>
                <p:nvPr/>
              </p:nvGrpSpPr>
              <p:grpSpPr>
                <a:xfrm>
                  <a:off x="3224934" y="937397"/>
                  <a:ext cx="1840161" cy="1885553"/>
                  <a:chOff x="767649" y="1635347"/>
                  <a:chExt cx="1840161" cy="1885553"/>
                </a:xfrm>
              </p:grpSpPr>
              <p:sp>
                <p:nvSpPr>
                  <p:cNvPr id="125" name="Flèche vers le bas 124"/>
                  <p:cNvSpPr/>
                  <p:nvPr/>
                </p:nvSpPr>
                <p:spPr>
                  <a:xfrm rot="5400000" flipV="1">
                    <a:off x="1475598" y="1368264"/>
                    <a:ext cx="609039" cy="1587716"/>
                  </a:xfrm>
                  <a:prstGeom prst="downArrow">
                    <a:avLst/>
                  </a:prstGeom>
                  <a:solidFill>
                    <a:srgbClr val="ED7D31">
                      <a:lumMod val="40000"/>
                      <a:lumOff val="60000"/>
                    </a:srgbClr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ZoneTexte 125"/>
                  <p:cNvSpPr txBox="1"/>
                  <p:nvPr/>
                </p:nvSpPr>
                <p:spPr>
                  <a:xfrm>
                    <a:off x="1559061" y="1635347"/>
                    <a:ext cx="3561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004888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2000" b="1" dirty="0" smtClean="0">
                        <a:solidFill>
                          <a:prstClr val="black"/>
                        </a:solidFill>
                        <a:cs typeface="Arial" charset="0"/>
                      </a:rPr>
                      <a:t>E</a:t>
                    </a:r>
                    <a:endParaRPr lang="fr-FR" sz="2000" b="1" dirty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127" name="Groupe 126"/>
                  <p:cNvGrpSpPr/>
                  <p:nvPr/>
                </p:nvGrpSpPr>
                <p:grpSpPr>
                  <a:xfrm rot="5400000">
                    <a:off x="1229207" y="2142297"/>
                    <a:ext cx="917045" cy="1840161"/>
                    <a:chOff x="943611" y="2186188"/>
                    <a:chExt cx="917045" cy="1840161"/>
                  </a:xfrm>
                </p:grpSpPr>
                <p:grpSp>
                  <p:nvGrpSpPr>
                    <p:cNvPr id="128" name="Groupe 127"/>
                    <p:cNvGrpSpPr/>
                    <p:nvPr/>
                  </p:nvGrpSpPr>
                  <p:grpSpPr>
                    <a:xfrm>
                      <a:off x="943611" y="2186188"/>
                      <a:ext cx="917045" cy="1840161"/>
                      <a:chOff x="7518831" y="2443038"/>
                      <a:chExt cx="917045" cy="1840161"/>
                    </a:xfrm>
                    <a:solidFill>
                      <a:srgbClr val="C5E0B4">
                        <a:alpha val="50196"/>
                      </a:srgbClr>
                    </a:solidFill>
                  </p:grpSpPr>
                  <p:sp>
                    <p:nvSpPr>
                      <p:cNvPr id="137" name="Organigramme : Disque magnétique 136"/>
                      <p:cNvSpPr/>
                      <p:nvPr/>
                    </p:nvSpPr>
                    <p:spPr>
                      <a:xfrm>
                        <a:off x="7521476" y="2443038"/>
                        <a:ext cx="914400" cy="612648"/>
                      </a:xfrm>
                      <a:prstGeom prst="flowChartMagneticDisk">
                        <a:avLst/>
                      </a:prstGeom>
                      <a:grp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004888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Organigramme : Disque magnétique 137"/>
                      <p:cNvSpPr/>
                      <p:nvPr/>
                    </p:nvSpPr>
                    <p:spPr>
                      <a:xfrm>
                        <a:off x="7521476" y="2852185"/>
                        <a:ext cx="914400" cy="612648"/>
                      </a:xfrm>
                      <a:prstGeom prst="flowChartMagneticDisk">
                        <a:avLst/>
                      </a:prstGeom>
                      <a:grp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004888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Organigramme : Disque magnétique 138"/>
                      <p:cNvSpPr/>
                      <p:nvPr/>
                    </p:nvSpPr>
                    <p:spPr>
                      <a:xfrm>
                        <a:off x="7518831" y="3263789"/>
                        <a:ext cx="914400" cy="612648"/>
                      </a:xfrm>
                      <a:prstGeom prst="flowChartMagneticDisk">
                        <a:avLst/>
                      </a:prstGeom>
                      <a:grp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004888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Organigramme : Disque magnétique 139"/>
                      <p:cNvSpPr/>
                      <p:nvPr/>
                    </p:nvSpPr>
                    <p:spPr>
                      <a:xfrm>
                        <a:off x="7518831" y="3670551"/>
                        <a:ext cx="914400" cy="612648"/>
                      </a:xfrm>
                      <a:prstGeom prst="flowChartMagneticDisk">
                        <a:avLst/>
                      </a:prstGeom>
                      <a:grp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1004888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29" name="Ellipse 128"/>
                    <p:cNvSpPr/>
                    <p:nvPr/>
                  </p:nvSpPr>
                  <p:spPr>
                    <a:xfrm>
                      <a:off x="1374358" y="3033925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Ellipse 129"/>
                    <p:cNvSpPr/>
                    <p:nvPr/>
                  </p:nvSpPr>
                  <p:spPr>
                    <a:xfrm>
                      <a:off x="1484427" y="2961925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1" name="Ellipse 130"/>
                    <p:cNvSpPr/>
                    <p:nvPr/>
                  </p:nvSpPr>
                  <p:spPr>
                    <a:xfrm>
                      <a:off x="1245227" y="2970939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Flèche vers le bas 131"/>
                    <p:cNvSpPr/>
                    <p:nvPr/>
                  </p:nvSpPr>
                  <p:spPr>
                    <a:xfrm flipV="1">
                      <a:off x="1305265" y="2360925"/>
                      <a:ext cx="215162" cy="540000"/>
                    </a:xfrm>
                    <a:prstGeom prst="downArrow">
                      <a:avLst/>
                    </a:prstGeom>
                    <a:solidFill>
                      <a:srgbClr val="FFE699"/>
                    </a:solidFill>
                    <a:ln w="28575" cap="flat" cmpd="sng" algn="ctr">
                      <a:solidFill>
                        <a:srgbClr val="41719C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Ellipse 132"/>
                    <p:cNvSpPr/>
                    <p:nvPr/>
                  </p:nvSpPr>
                  <p:spPr>
                    <a:xfrm>
                      <a:off x="1281227" y="3051339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" name="Ellipse 133"/>
                    <p:cNvSpPr/>
                    <p:nvPr/>
                  </p:nvSpPr>
                  <p:spPr>
                    <a:xfrm>
                      <a:off x="1467489" y="3069925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5" name="Ellipse 134"/>
                    <p:cNvSpPr/>
                    <p:nvPr/>
                  </p:nvSpPr>
                  <p:spPr>
                    <a:xfrm>
                      <a:off x="1363362" y="3114939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Ellipse 135"/>
                    <p:cNvSpPr/>
                    <p:nvPr/>
                  </p:nvSpPr>
                  <p:spPr>
                    <a:xfrm>
                      <a:off x="1361627" y="2941882"/>
                      <a:ext cx="72000" cy="72000"/>
                    </a:xfrm>
                    <a:prstGeom prst="ellipse">
                      <a:avLst/>
                    </a:prstGeom>
                    <a:solidFill>
                      <a:srgbClr val="FFC000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04888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4" name="Groupe 23"/>
                <p:cNvGrpSpPr/>
                <p:nvPr/>
              </p:nvGrpSpPr>
              <p:grpSpPr>
                <a:xfrm>
                  <a:off x="5255528" y="2186586"/>
                  <a:ext cx="487701" cy="447026"/>
                  <a:chOff x="2714604" y="2571006"/>
                  <a:chExt cx="487701" cy="447026"/>
                </a:xfrm>
              </p:grpSpPr>
              <p:sp>
                <p:nvSpPr>
                  <p:cNvPr id="112" name="Ellipse 111"/>
                  <p:cNvSpPr/>
                  <p:nvPr/>
                </p:nvSpPr>
                <p:spPr>
                  <a:xfrm rot="5400000">
                    <a:off x="2837327" y="2825176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Ellipse 113"/>
                  <p:cNvSpPr/>
                  <p:nvPr/>
                </p:nvSpPr>
                <p:spPr>
                  <a:xfrm rot="5400000">
                    <a:off x="2885905" y="2571006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Ellipse 114"/>
                  <p:cNvSpPr/>
                  <p:nvPr/>
                </p:nvSpPr>
                <p:spPr>
                  <a:xfrm rot="5400000">
                    <a:off x="2837327" y="2946032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Ellipse 116"/>
                  <p:cNvSpPr/>
                  <p:nvPr/>
                </p:nvSpPr>
                <p:spPr>
                  <a:xfrm rot="5400000">
                    <a:off x="2826970" y="2697472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orme libre 117"/>
                  <p:cNvSpPr/>
                  <p:nvPr/>
                </p:nvSpPr>
                <p:spPr>
                  <a:xfrm>
                    <a:off x="2933295" y="2710830"/>
                    <a:ext cx="259419" cy="53784"/>
                  </a:xfrm>
                  <a:custGeom>
                    <a:avLst/>
                    <a:gdLst>
                      <a:gd name="connsiteX0" fmla="*/ 0 w 392430"/>
                      <a:gd name="connsiteY0" fmla="*/ 0 h 163897"/>
                      <a:gd name="connsiteX1" fmla="*/ 160020 w 392430"/>
                      <a:gd name="connsiteY1" fmla="*/ 137160 h 163897"/>
                      <a:gd name="connsiteX2" fmla="*/ 392430 w 392430"/>
                      <a:gd name="connsiteY2" fmla="*/ 163830 h 163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2430" h="163897">
                        <a:moveTo>
                          <a:pt x="0" y="0"/>
                        </a:moveTo>
                        <a:cubicBezTo>
                          <a:pt x="47307" y="54927"/>
                          <a:pt x="94615" y="109855"/>
                          <a:pt x="160020" y="137160"/>
                        </a:cubicBezTo>
                        <a:cubicBezTo>
                          <a:pt x="225425" y="164465"/>
                          <a:pt x="308927" y="164147"/>
                          <a:pt x="392430" y="16383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9" name="Forme libre 118"/>
                  <p:cNvSpPr/>
                  <p:nvPr/>
                </p:nvSpPr>
                <p:spPr>
                  <a:xfrm flipV="1">
                    <a:off x="2932108" y="2855016"/>
                    <a:ext cx="259419" cy="45719"/>
                  </a:xfrm>
                  <a:custGeom>
                    <a:avLst/>
                    <a:gdLst>
                      <a:gd name="connsiteX0" fmla="*/ 0 w 392430"/>
                      <a:gd name="connsiteY0" fmla="*/ 0 h 163897"/>
                      <a:gd name="connsiteX1" fmla="*/ 160020 w 392430"/>
                      <a:gd name="connsiteY1" fmla="*/ 137160 h 163897"/>
                      <a:gd name="connsiteX2" fmla="*/ 392430 w 392430"/>
                      <a:gd name="connsiteY2" fmla="*/ 163830 h 163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2430" h="163897">
                        <a:moveTo>
                          <a:pt x="0" y="0"/>
                        </a:moveTo>
                        <a:cubicBezTo>
                          <a:pt x="47307" y="54927"/>
                          <a:pt x="94615" y="109855"/>
                          <a:pt x="160020" y="137160"/>
                        </a:cubicBezTo>
                        <a:cubicBezTo>
                          <a:pt x="225425" y="164465"/>
                          <a:pt x="308927" y="164147"/>
                          <a:pt x="392430" y="16383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0" name="Forme libre 119"/>
                  <p:cNvSpPr/>
                  <p:nvPr/>
                </p:nvSpPr>
                <p:spPr>
                  <a:xfrm>
                    <a:off x="2981325" y="2609850"/>
                    <a:ext cx="220980" cy="76200"/>
                  </a:xfrm>
                  <a:custGeom>
                    <a:avLst/>
                    <a:gdLst>
                      <a:gd name="connsiteX0" fmla="*/ 0 w 220980"/>
                      <a:gd name="connsiteY0" fmla="*/ 0 h 76200"/>
                      <a:gd name="connsiteX1" fmla="*/ 104775 w 220980"/>
                      <a:gd name="connsiteY1" fmla="*/ 57150 h 76200"/>
                      <a:gd name="connsiteX2" fmla="*/ 220980 w 220980"/>
                      <a:gd name="connsiteY2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0980" h="76200">
                        <a:moveTo>
                          <a:pt x="0" y="0"/>
                        </a:moveTo>
                        <a:cubicBezTo>
                          <a:pt x="33972" y="22225"/>
                          <a:pt x="67945" y="44450"/>
                          <a:pt x="104775" y="57150"/>
                        </a:cubicBezTo>
                        <a:cubicBezTo>
                          <a:pt x="141605" y="69850"/>
                          <a:pt x="181292" y="73025"/>
                          <a:pt x="220980" y="7620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1" name="Forme libre 120"/>
                  <p:cNvSpPr/>
                  <p:nvPr/>
                </p:nvSpPr>
                <p:spPr>
                  <a:xfrm flipV="1">
                    <a:off x="2974887" y="2937414"/>
                    <a:ext cx="220980" cy="76200"/>
                  </a:xfrm>
                  <a:custGeom>
                    <a:avLst/>
                    <a:gdLst>
                      <a:gd name="connsiteX0" fmla="*/ 0 w 220980"/>
                      <a:gd name="connsiteY0" fmla="*/ 0 h 76200"/>
                      <a:gd name="connsiteX1" fmla="*/ 104775 w 220980"/>
                      <a:gd name="connsiteY1" fmla="*/ 57150 h 76200"/>
                      <a:gd name="connsiteX2" fmla="*/ 220980 w 220980"/>
                      <a:gd name="connsiteY2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0980" h="76200">
                        <a:moveTo>
                          <a:pt x="0" y="0"/>
                        </a:moveTo>
                        <a:cubicBezTo>
                          <a:pt x="33972" y="22225"/>
                          <a:pt x="67945" y="44450"/>
                          <a:pt x="104775" y="57150"/>
                        </a:cubicBezTo>
                        <a:cubicBezTo>
                          <a:pt x="141605" y="69850"/>
                          <a:pt x="181292" y="73025"/>
                          <a:pt x="220980" y="7620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2" name="Ellipse 121"/>
                  <p:cNvSpPr/>
                  <p:nvPr/>
                </p:nvSpPr>
                <p:spPr>
                  <a:xfrm rot="5400000">
                    <a:off x="2756145" y="2573203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Ellipse 122"/>
                  <p:cNvSpPr/>
                  <p:nvPr/>
                </p:nvSpPr>
                <p:spPr>
                  <a:xfrm rot="5400000">
                    <a:off x="2720145" y="2761020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Ellipse 123"/>
                  <p:cNvSpPr/>
                  <p:nvPr/>
                </p:nvSpPr>
                <p:spPr>
                  <a:xfrm rot="5400000">
                    <a:off x="2714604" y="2897176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e 24"/>
                <p:cNvGrpSpPr/>
                <p:nvPr/>
              </p:nvGrpSpPr>
              <p:grpSpPr>
                <a:xfrm>
                  <a:off x="3998118" y="2203942"/>
                  <a:ext cx="338240" cy="275837"/>
                  <a:chOff x="2910016" y="3930425"/>
                  <a:chExt cx="338240" cy="275837"/>
                </a:xfrm>
              </p:grpSpPr>
              <p:sp>
                <p:nvSpPr>
                  <p:cNvPr id="100" name="Ellipse 99"/>
                  <p:cNvSpPr/>
                  <p:nvPr/>
                </p:nvSpPr>
                <p:spPr>
                  <a:xfrm>
                    <a:off x="2910016" y="3983904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1" name="Ellipse 100"/>
                  <p:cNvSpPr/>
                  <p:nvPr/>
                </p:nvSpPr>
                <p:spPr>
                  <a:xfrm>
                    <a:off x="2974330" y="3930425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2" name="Ellipse 101"/>
                  <p:cNvSpPr/>
                  <p:nvPr/>
                </p:nvSpPr>
                <p:spPr>
                  <a:xfrm>
                    <a:off x="3006384" y="4025062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3" name="Ellipse 102"/>
                  <p:cNvSpPr/>
                  <p:nvPr/>
                </p:nvSpPr>
                <p:spPr>
                  <a:xfrm>
                    <a:off x="3067056" y="3944825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4" name="Ellipse 103"/>
                  <p:cNvSpPr/>
                  <p:nvPr/>
                </p:nvSpPr>
                <p:spPr>
                  <a:xfrm>
                    <a:off x="2938115" y="4091335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5" name="Ellipse 104"/>
                  <p:cNvSpPr/>
                  <p:nvPr/>
                </p:nvSpPr>
                <p:spPr>
                  <a:xfrm>
                    <a:off x="3048101" y="4065480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6" name="Ellipse 105"/>
                  <p:cNvSpPr/>
                  <p:nvPr/>
                </p:nvSpPr>
                <p:spPr>
                  <a:xfrm>
                    <a:off x="3034483" y="4132493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7" name="Ellipse 106"/>
                  <p:cNvSpPr/>
                  <p:nvPr/>
                </p:nvSpPr>
                <p:spPr>
                  <a:xfrm>
                    <a:off x="3095155" y="4052256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Ellipse 107"/>
                  <p:cNvSpPr/>
                  <p:nvPr/>
                </p:nvSpPr>
                <p:spPr>
                  <a:xfrm>
                    <a:off x="3062416" y="4136304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9" name="Ellipse 108"/>
                  <p:cNvSpPr/>
                  <p:nvPr/>
                </p:nvSpPr>
                <p:spPr>
                  <a:xfrm>
                    <a:off x="3126730" y="4082825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Ellipse 109"/>
                  <p:cNvSpPr/>
                  <p:nvPr/>
                </p:nvSpPr>
                <p:spPr>
                  <a:xfrm>
                    <a:off x="3158784" y="4177462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1" name="Ellipse 110"/>
                  <p:cNvSpPr/>
                  <p:nvPr/>
                </p:nvSpPr>
                <p:spPr>
                  <a:xfrm>
                    <a:off x="3219456" y="4097225"/>
                    <a:ext cx="28800" cy="28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6" name="Flèche vers le bas 25"/>
                <p:cNvSpPr/>
                <p:nvPr/>
              </p:nvSpPr>
              <p:spPr>
                <a:xfrm rot="16200000" flipH="1" flipV="1">
                  <a:off x="3559199" y="2119636"/>
                  <a:ext cx="215162" cy="540000"/>
                </a:xfrm>
                <a:prstGeom prst="downArrow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41719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e libre 26"/>
                <p:cNvSpPr/>
                <p:nvPr/>
              </p:nvSpPr>
              <p:spPr>
                <a:xfrm>
                  <a:off x="5834890" y="2120858"/>
                  <a:ext cx="4747042" cy="667302"/>
                </a:xfrm>
                <a:custGeom>
                  <a:avLst/>
                  <a:gdLst>
                    <a:gd name="connsiteX0" fmla="*/ 0 w 2819400"/>
                    <a:gd name="connsiteY0" fmla="*/ 53340 h 1310640"/>
                    <a:gd name="connsiteX1" fmla="*/ 1348740 w 2819400"/>
                    <a:gd name="connsiteY1" fmla="*/ 434340 h 1310640"/>
                    <a:gd name="connsiteX2" fmla="*/ 2788920 w 2819400"/>
                    <a:gd name="connsiteY2" fmla="*/ 0 h 1310640"/>
                    <a:gd name="connsiteX3" fmla="*/ 2819400 w 2819400"/>
                    <a:gd name="connsiteY3" fmla="*/ 1242060 h 1310640"/>
                    <a:gd name="connsiteX4" fmla="*/ 1402080 w 2819400"/>
                    <a:gd name="connsiteY4" fmla="*/ 861060 h 1310640"/>
                    <a:gd name="connsiteX5" fmla="*/ 91440 w 2819400"/>
                    <a:gd name="connsiteY5" fmla="*/ 1310640 h 1310640"/>
                    <a:gd name="connsiteX6" fmla="*/ 0 w 2819400"/>
                    <a:gd name="connsiteY6" fmla="*/ 53340 h 1310640"/>
                    <a:gd name="connsiteX0" fmla="*/ 0 w 2819400"/>
                    <a:gd name="connsiteY0" fmla="*/ 74218 h 1331518"/>
                    <a:gd name="connsiteX1" fmla="*/ 1348740 w 2819400"/>
                    <a:gd name="connsiteY1" fmla="*/ 455218 h 1331518"/>
                    <a:gd name="connsiteX2" fmla="*/ 2788920 w 2819400"/>
                    <a:gd name="connsiteY2" fmla="*/ 20878 h 1331518"/>
                    <a:gd name="connsiteX3" fmla="*/ 2819400 w 2819400"/>
                    <a:gd name="connsiteY3" fmla="*/ 1262938 h 1331518"/>
                    <a:gd name="connsiteX4" fmla="*/ 1402080 w 2819400"/>
                    <a:gd name="connsiteY4" fmla="*/ 881938 h 1331518"/>
                    <a:gd name="connsiteX5" fmla="*/ 91440 w 2819400"/>
                    <a:gd name="connsiteY5" fmla="*/ 1331518 h 1331518"/>
                    <a:gd name="connsiteX6" fmla="*/ 0 w 2819400"/>
                    <a:gd name="connsiteY6" fmla="*/ 74218 h 1331518"/>
                    <a:gd name="connsiteX0" fmla="*/ 0 w 2819400"/>
                    <a:gd name="connsiteY0" fmla="*/ 74218 h 1351995"/>
                    <a:gd name="connsiteX1" fmla="*/ 1348740 w 2819400"/>
                    <a:gd name="connsiteY1" fmla="*/ 455218 h 1351995"/>
                    <a:gd name="connsiteX2" fmla="*/ 2788920 w 2819400"/>
                    <a:gd name="connsiteY2" fmla="*/ 20878 h 1351995"/>
                    <a:gd name="connsiteX3" fmla="*/ 2819400 w 2819400"/>
                    <a:gd name="connsiteY3" fmla="*/ 1262938 h 1351995"/>
                    <a:gd name="connsiteX4" fmla="*/ 1402080 w 2819400"/>
                    <a:gd name="connsiteY4" fmla="*/ 881938 h 1351995"/>
                    <a:gd name="connsiteX5" fmla="*/ 91440 w 2819400"/>
                    <a:gd name="connsiteY5" fmla="*/ 1331518 h 1351995"/>
                    <a:gd name="connsiteX6" fmla="*/ 0 w 2819400"/>
                    <a:gd name="connsiteY6" fmla="*/ 74218 h 1351995"/>
                    <a:gd name="connsiteX0" fmla="*/ 0 w 3040380"/>
                    <a:gd name="connsiteY0" fmla="*/ 26661 h 1304438"/>
                    <a:gd name="connsiteX1" fmla="*/ 1348740 w 3040380"/>
                    <a:gd name="connsiteY1" fmla="*/ 407661 h 1304438"/>
                    <a:gd name="connsiteX2" fmla="*/ 3040380 w 3040380"/>
                    <a:gd name="connsiteY2" fmla="*/ 186681 h 1304438"/>
                    <a:gd name="connsiteX3" fmla="*/ 2819400 w 3040380"/>
                    <a:gd name="connsiteY3" fmla="*/ 1215381 h 1304438"/>
                    <a:gd name="connsiteX4" fmla="*/ 1402080 w 3040380"/>
                    <a:gd name="connsiteY4" fmla="*/ 834381 h 1304438"/>
                    <a:gd name="connsiteX5" fmla="*/ 91440 w 3040380"/>
                    <a:gd name="connsiteY5" fmla="*/ 1283961 h 1304438"/>
                    <a:gd name="connsiteX6" fmla="*/ 0 w 3040380"/>
                    <a:gd name="connsiteY6" fmla="*/ 26661 h 1304438"/>
                    <a:gd name="connsiteX0" fmla="*/ 0 w 3040380"/>
                    <a:gd name="connsiteY0" fmla="*/ 26661 h 1305629"/>
                    <a:gd name="connsiteX1" fmla="*/ 1348740 w 3040380"/>
                    <a:gd name="connsiteY1" fmla="*/ 407661 h 1305629"/>
                    <a:gd name="connsiteX2" fmla="*/ 3040380 w 3040380"/>
                    <a:gd name="connsiteY2" fmla="*/ 186681 h 1305629"/>
                    <a:gd name="connsiteX3" fmla="*/ 3032760 w 3040380"/>
                    <a:gd name="connsiteY3" fmla="*/ 986781 h 1305629"/>
                    <a:gd name="connsiteX4" fmla="*/ 1402080 w 3040380"/>
                    <a:gd name="connsiteY4" fmla="*/ 834381 h 1305629"/>
                    <a:gd name="connsiteX5" fmla="*/ 91440 w 3040380"/>
                    <a:gd name="connsiteY5" fmla="*/ 1283961 h 1305629"/>
                    <a:gd name="connsiteX6" fmla="*/ 0 w 3040380"/>
                    <a:gd name="connsiteY6" fmla="*/ 26661 h 1305629"/>
                    <a:gd name="connsiteX0" fmla="*/ 0 w 3078480"/>
                    <a:gd name="connsiteY0" fmla="*/ 28244 h 1307212"/>
                    <a:gd name="connsiteX1" fmla="*/ 1348740 w 3078480"/>
                    <a:gd name="connsiteY1" fmla="*/ 409244 h 1307212"/>
                    <a:gd name="connsiteX2" fmla="*/ 3078480 w 3078480"/>
                    <a:gd name="connsiteY2" fmla="*/ 401624 h 1307212"/>
                    <a:gd name="connsiteX3" fmla="*/ 3032760 w 3078480"/>
                    <a:gd name="connsiteY3" fmla="*/ 988364 h 1307212"/>
                    <a:gd name="connsiteX4" fmla="*/ 1402080 w 3078480"/>
                    <a:gd name="connsiteY4" fmla="*/ 835964 h 1307212"/>
                    <a:gd name="connsiteX5" fmla="*/ 91440 w 3078480"/>
                    <a:gd name="connsiteY5" fmla="*/ 1285544 h 1307212"/>
                    <a:gd name="connsiteX6" fmla="*/ 0 w 3078480"/>
                    <a:gd name="connsiteY6" fmla="*/ 28244 h 1307212"/>
                    <a:gd name="connsiteX0" fmla="*/ 0 w 3078480"/>
                    <a:gd name="connsiteY0" fmla="*/ 28244 h 1307639"/>
                    <a:gd name="connsiteX1" fmla="*/ 1348740 w 3078480"/>
                    <a:gd name="connsiteY1" fmla="*/ 409244 h 1307639"/>
                    <a:gd name="connsiteX2" fmla="*/ 3078480 w 3078480"/>
                    <a:gd name="connsiteY2" fmla="*/ 401624 h 1307639"/>
                    <a:gd name="connsiteX3" fmla="*/ 3070860 w 3078480"/>
                    <a:gd name="connsiteY3" fmla="*/ 912164 h 1307639"/>
                    <a:gd name="connsiteX4" fmla="*/ 1402080 w 3078480"/>
                    <a:gd name="connsiteY4" fmla="*/ 835964 h 1307639"/>
                    <a:gd name="connsiteX5" fmla="*/ 91440 w 3078480"/>
                    <a:gd name="connsiteY5" fmla="*/ 1285544 h 1307639"/>
                    <a:gd name="connsiteX6" fmla="*/ 0 w 3078480"/>
                    <a:gd name="connsiteY6" fmla="*/ 28244 h 1307639"/>
                    <a:gd name="connsiteX0" fmla="*/ 0 w 3048000"/>
                    <a:gd name="connsiteY0" fmla="*/ 105273 h 965568"/>
                    <a:gd name="connsiteX1" fmla="*/ 1318260 w 3048000"/>
                    <a:gd name="connsiteY1" fmla="*/ 67173 h 965568"/>
                    <a:gd name="connsiteX2" fmla="*/ 3048000 w 3048000"/>
                    <a:gd name="connsiteY2" fmla="*/ 59553 h 965568"/>
                    <a:gd name="connsiteX3" fmla="*/ 3040380 w 3048000"/>
                    <a:gd name="connsiteY3" fmla="*/ 570093 h 965568"/>
                    <a:gd name="connsiteX4" fmla="*/ 1371600 w 3048000"/>
                    <a:gd name="connsiteY4" fmla="*/ 493893 h 965568"/>
                    <a:gd name="connsiteX5" fmla="*/ 60960 w 3048000"/>
                    <a:gd name="connsiteY5" fmla="*/ 943473 h 965568"/>
                    <a:gd name="connsiteX6" fmla="*/ 0 w 3048000"/>
                    <a:gd name="connsiteY6" fmla="*/ 105273 h 965568"/>
                    <a:gd name="connsiteX0" fmla="*/ 0 w 3048000"/>
                    <a:gd name="connsiteY0" fmla="*/ 105273 h 619266"/>
                    <a:gd name="connsiteX1" fmla="*/ 1318260 w 3048000"/>
                    <a:gd name="connsiteY1" fmla="*/ 67173 h 619266"/>
                    <a:gd name="connsiteX2" fmla="*/ 3048000 w 3048000"/>
                    <a:gd name="connsiteY2" fmla="*/ 59553 h 619266"/>
                    <a:gd name="connsiteX3" fmla="*/ 3040380 w 3048000"/>
                    <a:gd name="connsiteY3" fmla="*/ 570093 h 619266"/>
                    <a:gd name="connsiteX4" fmla="*/ 1371600 w 3048000"/>
                    <a:gd name="connsiteY4" fmla="*/ 493893 h 619266"/>
                    <a:gd name="connsiteX5" fmla="*/ 30480 w 3048000"/>
                    <a:gd name="connsiteY5" fmla="*/ 547233 h 619266"/>
                    <a:gd name="connsiteX6" fmla="*/ 0 w 3048000"/>
                    <a:gd name="connsiteY6" fmla="*/ 105273 h 619266"/>
                    <a:gd name="connsiteX0" fmla="*/ 0 w 3048000"/>
                    <a:gd name="connsiteY0" fmla="*/ 105273 h 619266"/>
                    <a:gd name="connsiteX1" fmla="*/ 1318260 w 3048000"/>
                    <a:gd name="connsiteY1" fmla="*/ 67173 h 619266"/>
                    <a:gd name="connsiteX2" fmla="*/ 3048000 w 3048000"/>
                    <a:gd name="connsiteY2" fmla="*/ 59553 h 619266"/>
                    <a:gd name="connsiteX3" fmla="*/ 3040380 w 3048000"/>
                    <a:gd name="connsiteY3" fmla="*/ 570093 h 619266"/>
                    <a:gd name="connsiteX4" fmla="*/ 1371600 w 3048000"/>
                    <a:gd name="connsiteY4" fmla="*/ 493893 h 619266"/>
                    <a:gd name="connsiteX5" fmla="*/ 30480 w 3048000"/>
                    <a:gd name="connsiteY5" fmla="*/ 547233 h 619266"/>
                    <a:gd name="connsiteX6" fmla="*/ 0 w 3048000"/>
                    <a:gd name="connsiteY6" fmla="*/ 105273 h 619266"/>
                    <a:gd name="connsiteX0" fmla="*/ 0 w 3048000"/>
                    <a:gd name="connsiteY0" fmla="*/ 105273 h 619266"/>
                    <a:gd name="connsiteX1" fmla="*/ 1318260 w 3048000"/>
                    <a:gd name="connsiteY1" fmla="*/ 67173 h 619266"/>
                    <a:gd name="connsiteX2" fmla="*/ 3048000 w 3048000"/>
                    <a:gd name="connsiteY2" fmla="*/ 59553 h 619266"/>
                    <a:gd name="connsiteX3" fmla="*/ 3040380 w 3048000"/>
                    <a:gd name="connsiteY3" fmla="*/ 570093 h 619266"/>
                    <a:gd name="connsiteX4" fmla="*/ 1371600 w 3048000"/>
                    <a:gd name="connsiteY4" fmla="*/ 493893 h 619266"/>
                    <a:gd name="connsiteX5" fmla="*/ 30480 w 3048000"/>
                    <a:gd name="connsiteY5" fmla="*/ 547233 h 619266"/>
                    <a:gd name="connsiteX6" fmla="*/ 0 w 3048000"/>
                    <a:gd name="connsiteY6" fmla="*/ 105273 h 619266"/>
                    <a:gd name="connsiteX0" fmla="*/ 0 w 3048000"/>
                    <a:gd name="connsiteY0" fmla="*/ 45720 h 559713"/>
                    <a:gd name="connsiteX1" fmla="*/ 1318260 w 3048000"/>
                    <a:gd name="connsiteY1" fmla="*/ 7620 h 559713"/>
                    <a:gd name="connsiteX2" fmla="*/ 3048000 w 3048000"/>
                    <a:gd name="connsiteY2" fmla="*/ 0 h 559713"/>
                    <a:gd name="connsiteX3" fmla="*/ 3040380 w 3048000"/>
                    <a:gd name="connsiteY3" fmla="*/ 510540 h 559713"/>
                    <a:gd name="connsiteX4" fmla="*/ 1371600 w 3048000"/>
                    <a:gd name="connsiteY4" fmla="*/ 434340 h 559713"/>
                    <a:gd name="connsiteX5" fmla="*/ 30480 w 3048000"/>
                    <a:gd name="connsiteY5" fmla="*/ 487680 h 559713"/>
                    <a:gd name="connsiteX6" fmla="*/ 0 w 3048000"/>
                    <a:gd name="connsiteY6" fmla="*/ 45720 h 559713"/>
                    <a:gd name="connsiteX0" fmla="*/ 0 w 3048000"/>
                    <a:gd name="connsiteY0" fmla="*/ 45720 h 510540"/>
                    <a:gd name="connsiteX1" fmla="*/ 1318260 w 3048000"/>
                    <a:gd name="connsiteY1" fmla="*/ 7620 h 510540"/>
                    <a:gd name="connsiteX2" fmla="*/ 3048000 w 3048000"/>
                    <a:gd name="connsiteY2" fmla="*/ 0 h 510540"/>
                    <a:gd name="connsiteX3" fmla="*/ 3040380 w 3048000"/>
                    <a:gd name="connsiteY3" fmla="*/ 510540 h 510540"/>
                    <a:gd name="connsiteX4" fmla="*/ 1371600 w 3048000"/>
                    <a:gd name="connsiteY4" fmla="*/ 434340 h 510540"/>
                    <a:gd name="connsiteX5" fmla="*/ 30480 w 3048000"/>
                    <a:gd name="connsiteY5" fmla="*/ 487680 h 510540"/>
                    <a:gd name="connsiteX6" fmla="*/ 0 w 3048000"/>
                    <a:gd name="connsiteY6" fmla="*/ 45720 h 510540"/>
                    <a:gd name="connsiteX0" fmla="*/ 0 w 3048000"/>
                    <a:gd name="connsiteY0" fmla="*/ 45720 h 510540"/>
                    <a:gd name="connsiteX1" fmla="*/ 578176 w 3048000"/>
                    <a:gd name="connsiteY1" fmla="*/ 43219 h 510540"/>
                    <a:gd name="connsiteX2" fmla="*/ 1318260 w 3048000"/>
                    <a:gd name="connsiteY2" fmla="*/ 7620 h 510540"/>
                    <a:gd name="connsiteX3" fmla="*/ 3048000 w 3048000"/>
                    <a:gd name="connsiteY3" fmla="*/ 0 h 510540"/>
                    <a:gd name="connsiteX4" fmla="*/ 3040380 w 3048000"/>
                    <a:gd name="connsiteY4" fmla="*/ 510540 h 510540"/>
                    <a:gd name="connsiteX5" fmla="*/ 1371600 w 3048000"/>
                    <a:gd name="connsiteY5" fmla="*/ 434340 h 510540"/>
                    <a:gd name="connsiteX6" fmla="*/ 30480 w 3048000"/>
                    <a:gd name="connsiteY6" fmla="*/ 487680 h 510540"/>
                    <a:gd name="connsiteX7" fmla="*/ 0 w 3048000"/>
                    <a:gd name="connsiteY7" fmla="*/ 45720 h 510540"/>
                    <a:gd name="connsiteX0" fmla="*/ 0 w 3450619"/>
                    <a:gd name="connsiteY0" fmla="*/ 11799 h 697867"/>
                    <a:gd name="connsiteX1" fmla="*/ 980795 w 3450619"/>
                    <a:gd name="connsiteY1" fmla="*/ 230546 h 697867"/>
                    <a:gd name="connsiteX2" fmla="*/ 1720879 w 3450619"/>
                    <a:gd name="connsiteY2" fmla="*/ 194947 h 697867"/>
                    <a:gd name="connsiteX3" fmla="*/ 3450619 w 3450619"/>
                    <a:gd name="connsiteY3" fmla="*/ 187327 h 697867"/>
                    <a:gd name="connsiteX4" fmla="*/ 3442999 w 3450619"/>
                    <a:gd name="connsiteY4" fmla="*/ 697867 h 697867"/>
                    <a:gd name="connsiteX5" fmla="*/ 1774219 w 3450619"/>
                    <a:gd name="connsiteY5" fmla="*/ 621667 h 697867"/>
                    <a:gd name="connsiteX6" fmla="*/ 433099 w 3450619"/>
                    <a:gd name="connsiteY6" fmla="*/ 675007 h 697867"/>
                    <a:gd name="connsiteX7" fmla="*/ 0 w 3450619"/>
                    <a:gd name="connsiteY7" fmla="*/ 11799 h 697867"/>
                    <a:gd name="connsiteX0" fmla="*/ 0 w 3450619"/>
                    <a:gd name="connsiteY0" fmla="*/ 11799 h 918444"/>
                    <a:gd name="connsiteX1" fmla="*/ 980795 w 3450619"/>
                    <a:gd name="connsiteY1" fmla="*/ 230546 h 918444"/>
                    <a:gd name="connsiteX2" fmla="*/ 1720879 w 3450619"/>
                    <a:gd name="connsiteY2" fmla="*/ 194947 h 918444"/>
                    <a:gd name="connsiteX3" fmla="*/ 3450619 w 3450619"/>
                    <a:gd name="connsiteY3" fmla="*/ 187327 h 918444"/>
                    <a:gd name="connsiteX4" fmla="*/ 3442999 w 3450619"/>
                    <a:gd name="connsiteY4" fmla="*/ 697867 h 918444"/>
                    <a:gd name="connsiteX5" fmla="*/ 1774219 w 3450619"/>
                    <a:gd name="connsiteY5" fmla="*/ 621667 h 918444"/>
                    <a:gd name="connsiteX6" fmla="*/ 25629 w 3450619"/>
                    <a:gd name="connsiteY6" fmla="*/ 918381 h 918444"/>
                    <a:gd name="connsiteX7" fmla="*/ 0 w 3450619"/>
                    <a:gd name="connsiteY7" fmla="*/ 11799 h 918444"/>
                    <a:gd name="connsiteX0" fmla="*/ 0 w 3450619"/>
                    <a:gd name="connsiteY0" fmla="*/ 11799 h 952942"/>
                    <a:gd name="connsiteX1" fmla="*/ 980795 w 3450619"/>
                    <a:gd name="connsiteY1" fmla="*/ 230546 h 952942"/>
                    <a:gd name="connsiteX2" fmla="*/ 1720879 w 3450619"/>
                    <a:gd name="connsiteY2" fmla="*/ 194947 h 952942"/>
                    <a:gd name="connsiteX3" fmla="*/ 3450619 w 3450619"/>
                    <a:gd name="connsiteY3" fmla="*/ 187327 h 952942"/>
                    <a:gd name="connsiteX4" fmla="*/ 3442999 w 3450619"/>
                    <a:gd name="connsiteY4" fmla="*/ 697867 h 952942"/>
                    <a:gd name="connsiteX5" fmla="*/ 1774219 w 3450619"/>
                    <a:gd name="connsiteY5" fmla="*/ 621667 h 952942"/>
                    <a:gd name="connsiteX6" fmla="*/ 990496 w 3450619"/>
                    <a:gd name="connsiteY6" fmla="*/ 750479 h 952942"/>
                    <a:gd name="connsiteX7" fmla="*/ 25629 w 3450619"/>
                    <a:gd name="connsiteY7" fmla="*/ 918381 h 952942"/>
                    <a:gd name="connsiteX8" fmla="*/ 0 w 3450619"/>
                    <a:gd name="connsiteY8" fmla="*/ 11799 h 952942"/>
                    <a:gd name="connsiteX0" fmla="*/ 0 w 3450619"/>
                    <a:gd name="connsiteY0" fmla="*/ 11799 h 952942"/>
                    <a:gd name="connsiteX1" fmla="*/ 980795 w 3450619"/>
                    <a:gd name="connsiteY1" fmla="*/ 230546 h 952942"/>
                    <a:gd name="connsiteX2" fmla="*/ 1720879 w 3450619"/>
                    <a:gd name="connsiteY2" fmla="*/ 194947 h 952942"/>
                    <a:gd name="connsiteX3" fmla="*/ 3450619 w 3450619"/>
                    <a:gd name="connsiteY3" fmla="*/ 187327 h 952942"/>
                    <a:gd name="connsiteX4" fmla="*/ 3442999 w 3450619"/>
                    <a:gd name="connsiteY4" fmla="*/ 697867 h 952942"/>
                    <a:gd name="connsiteX5" fmla="*/ 1774219 w 3450619"/>
                    <a:gd name="connsiteY5" fmla="*/ 621667 h 952942"/>
                    <a:gd name="connsiteX6" fmla="*/ 990496 w 3450619"/>
                    <a:gd name="connsiteY6" fmla="*/ 750479 h 952942"/>
                    <a:gd name="connsiteX7" fmla="*/ 25629 w 3450619"/>
                    <a:gd name="connsiteY7" fmla="*/ 918381 h 952942"/>
                    <a:gd name="connsiteX8" fmla="*/ 0 w 3450619"/>
                    <a:gd name="connsiteY8" fmla="*/ 11799 h 952942"/>
                    <a:gd name="connsiteX0" fmla="*/ 0 w 3450619"/>
                    <a:gd name="connsiteY0" fmla="*/ 11799 h 952942"/>
                    <a:gd name="connsiteX1" fmla="*/ 980795 w 3450619"/>
                    <a:gd name="connsiteY1" fmla="*/ 230546 h 952942"/>
                    <a:gd name="connsiteX2" fmla="*/ 1720879 w 3450619"/>
                    <a:gd name="connsiteY2" fmla="*/ 194947 h 952942"/>
                    <a:gd name="connsiteX3" fmla="*/ 3450619 w 3450619"/>
                    <a:gd name="connsiteY3" fmla="*/ 187327 h 952942"/>
                    <a:gd name="connsiteX4" fmla="*/ 3442999 w 3450619"/>
                    <a:gd name="connsiteY4" fmla="*/ 697867 h 952942"/>
                    <a:gd name="connsiteX5" fmla="*/ 1774219 w 3450619"/>
                    <a:gd name="connsiteY5" fmla="*/ 621667 h 952942"/>
                    <a:gd name="connsiteX6" fmla="*/ 990496 w 3450619"/>
                    <a:gd name="connsiteY6" fmla="*/ 750479 h 952942"/>
                    <a:gd name="connsiteX7" fmla="*/ 25629 w 3450619"/>
                    <a:gd name="connsiteY7" fmla="*/ 918381 h 952942"/>
                    <a:gd name="connsiteX8" fmla="*/ 0 w 3450619"/>
                    <a:gd name="connsiteY8" fmla="*/ 11799 h 952942"/>
                    <a:gd name="connsiteX0" fmla="*/ 0 w 3450619"/>
                    <a:gd name="connsiteY0" fmla="*/ 11799 h 946435"/>
                    <a:gd name="connsiteX1" fmla="*/ 980795 w 3450619"/>
                    <a:gd name="connsiteY1" fmla="*/ 230546 h 946435"/>
                    <a:gd name="connsiteX2" fmla="*/ 1720879 w 3450619"/>
                    <a:gd name="connsiteY2" fmla="*/ 194947 h 946435"/>
                    <a:gd name="connsiteX3" fmla="*/ 3450619 w 3450619"/>
                    <a:gd name="connsiteY3" fmla="*/ 187327 h 946435"/>
                    <a:gd name="connsiteX4" fmla="*/ 3442999 w 3450619"/>
                    <a:gd name="connsiteY4" fmla="*/ 697867 h 946435"/>
                    <a:gd name="connsiteX5" fmla="*/ 1774219 w 3450619"/>
                    <a:gd name="connsiteY5" fmla="*/ 621667 h 946435"/>
                    <a:gd name="connsiteX6" fmla="*/ 990496 w 3450619"/>
                    <a:gd name="connsiteY6" fmla="*/ 673042 h 946435"/>
                    <a:gd name="connsiteX7" fmla="*/ 25629 w 3450619"/>
                    <a:gd name="connsiteY7" fmla="*/ 918381 h 946435"/>
                    <a:gd name="connsiteX8" fmla="*/ 0 w 3450619"/>
                    <a:gd name="connsiteY8" fmla="*/ 11799 h 946435"/>
                    <a:gd name="connsiteX0" fmla="*/ 0 w 3450619"/>
                    <a:gd name="connsiteY0" fmla="*/ 11799 h 946435"/>
                    <a:gd name="connsiteX1" fmla="*/ 980795 w 3450619"/>
                    <a:gd name="connsiteY1" fmla="*/ 230546 h 946435"/>
                    <a:gd name="connsiteX2" fmla="*/ 1720879 w 3450619"/>
                    <a:gd name="connsiteY2" fmla="*/ 194947 h 946435"/>
                    <a:gd name="connsiteX3" fmla="*/ 3450619 w 3450619"/>
                    <a:gd name="connsiteY3" fmla="*/ 187327 h 946435"/>
                    <a:gd name="connsiteX4" fmla="*/ 3442999 w 3450619"/>
                    <a:gd name="connsiteY4" fmla="*/ 697867 h 946435"/>
                    <a:gd name="connsiteX5" fmla="*/ 1774219 w 3450619"/>
                    <a:gd name="connsiteY5" fmla="*/ 621667 h 946435"/>
                    <a:gd name="connsiteX6" fmla="*/ 990496 w 3450619"/>
                    <a:gd name="connsiteY6" fmla="*/ 673042 h 946435"/>
                    <a:gd name="connsiteX7" fmla="*/ 25629 w 3450619"/>
                    <a:gd name="connsiteY7" fmla="*/ 918381 h 946435"/>
                    <a:gd name="connsiteX8" fmla="*/ 0 w 3450619"/>
                    <a:gd name="connsiteY8" fmla="*/ 11799 h 946435"/>
                    <a:gd name="connsiteX0" fmla="*/ 0 w 3450619"/>
                    <a:gd name="connsiteY0" fmla="*/ 14944 h 949580"/>
                    <a:gd name="connsiteX1" fmla="*/ 980795 w 3450619"/>
                    <a:gd name="connsiteY1" fmla="*/ 233691 h 949580"/>
                    <a:gd name="connsiteX2" fmla="*/ 1720879 w 3450619"/>
                    <a:gd name="connsiteY2" fmla="*/ 198092 h 949580"/>
                    <a:gd name="connsiteX3" fmla="*/ 3450619 w 3450619"/>
                    <a:gd name="connsiteY3" fmla="*/ 190472 h 949580"/>
                    <a:gd name="connsiteX4" fmla="*/ 3442999 w 3450619"/>
                    <a:gd name="connsiteY4" fmla="*/ 701012 h 949580"/>
                    <a:gd name="connsiteX5" fmla="*/ 1774219 w 3450619"/>
                    <a:gd name="connsiteY5" fmla="*/ 624812 h 949580"/>
                    <a:gd name="connsiteX6" fmla="*/ 990496 w 3450619"/>
                    <a:gd name="connsiteY6" fmla="*/ 676187 h 949580"/>
                    <a:gd name="connsiteX7" fmla="*/ 25629 w 3450619"/>
                    <a:gd name="connsiteY7" fmla="*/ 921526 h 949580"/>
                    <a:gd name="connsiteX8" fmla="*/ 0 w 3450619"/>
                    <a:gd name="connsiteY8" fmla="*/ 14944 h 949580"/>
                    <a:gd name="connsiteX0" fmla="*/ 0 w 3450619"/>
                    <a:gd name="connsiteY0" fmla="*/ 23647 h 958283"/>
                    <a:gd name="connsiteX1" fmla="*/ 980795 w 3450619"/>
                    <a:gd name="connsiteY1" fmla="*/ 242394 h 958283"/>
                    <a:gd name="connsiteX2" fmla="*/ 1720879 w 3450619"/>
                    <a:gd name="connsiteY2" fmla="*/ 206795 h 958283"/>
                    <a:gd name="connsiteX3" fmla="*/ 3450619 w 3450619"/>
                    <a:gd name="connsiteY3" fmla="*/ 199175 h 958283"/>
                    <a:gd name="connsiteX4" fmla="*/ 3442999 w 3450619"/>
                    <a:gd name="connsiteY4" fmla="*/ 709715 h 958283"/>
                    <a:gd name="connsiteX5" fmla="*/ 1774219 w 3450619"/>
                    <a:gd name="connsiteY5" fmla="*/ 633515 h 958283"/>
                    <a:gd name="connsiteX6" fmla="*/ 990496 w 3450619"/>
                    <a:gd name="connsiteY6" fmla="*/ 684890 h 958283"/>
                    <a:gd name="connsiteX7" fmla="*/ 25629 w 3450619"/>
                    <a:gd name="connsiteY7" fmla="*/ 930229 h 958283"/>
                    <a:gd name="connsiteX8" fmla="*/ 0 w 3450619"/>
                    <a:gd name="connsiteY8" fmla="*/ 23647 h 958283"/>
                    <a:gd name="connsiteX0" fmla="*/ 0 w 3450619"/>
                    <a:gd name="connsiteY0" fmla="*/ 26265 h 960901"/>
                    <a:gd name="connsiteX1" fmla="*/ 980795 w 3450619"/>
                    <a:gd name="connsiteY1" fmla="*/ 245012 h 960901"/>
                    <a:gd name="connsiteX2" fmla="*/ 1720879 w 3450619"/>
                    <a:gd name="connsiteY2" fmla="*/ 209413 h 960901"/>
                    <a:gd name="connsiteX3" fmla="*/ 3450619 w 3450619"/>
                    <a:gd name="connsiteY3" fmla="*/ 201793 h 960901"/>
                    <a:gd name="connsiteX4" fmla="*/ 3442999 w 3450619"/>
                    <a:gd name="connsiteY4" fmla="*/ 712333 h 960901"/>
                    <a:gd name="connsiteX5" fmla="*/ 1774219 w 3450619"/>
                    <a:gd name="connsiteY5" fmla="*/ 636133 h 960901"/>
                    <a:gd name="connsiteX6" fmla="*/ 990496 w 3450619"/>
                    <a:gd name="connsiteY6" fmla="*/ 687508 h 960901"/>
                    <a:gd name="connsiteX7" fmla="*/ 25629 w 3450619"/>
                    <a:gd name="connsiteY7" fmla="*/ 932847 h 960901"/>
                    <a:gd name="connsiteX8" fmla="*/ 0 w 3450619"/>
                    <a:gd name="connsiteY8" fmla="*/ 26265 h 960901"/>
                    <a:gd name="connsiteX0" fmla="*/ 0 w 3450619"/>
                    <a:gd name="connsiteY0" fmla="*/ 26265 h 960901"/>
                    <a:gd name="connsiteX1" fmla="*/ 980795 w 3450619"/>
                    <a:gd name="connsiteY1" fmla="*/ 245012 h 960901"/>
                    <a:gd name="connsiteX2" fmla="*/ 1720879 w 3450619"/>
                    <a:gd name="connsiteY2" fmla="*/ 209413 h 960901"/>
                    <a:gd name="connsiteX3" fmla="*/ 3450619 w 3450619"/>
                    <a:gd name="connsiteY3" fmla="*/ 201793 h 960901"/>
                    <a:gd name="connsiteX4" fmla="*/ 3442999 w 3450619"/>
                    <a:gd name="connsiteY4" fmla="*/ 712333 h 960901"/>
                    <a:gd name="connsiteX5" fmla="*/ 1774219 w 3450619"/>
                    <a:gd name="connsiteY5" fmla="*/ 636133 h 960901"/>
                    <a:gd name="connsiteX6" fmla="*/ 990496 w 3450619"/>
                    <a:gd name="connsiteY6" fmla="*/ 687508 h 960901"/>
                    <a:gd name="connsiteX7" fmla="*/ 25629 w 3450619"/>
                    <a:gd name="connsiteY7" fmla="*/ 932847 h 960901"/>
                    <a:gd name="connsiteX8" fmla="*/ 0 w 3450619"/>
                    <a:gd name="connsiteY8" fmla="*/ 26265 h 960901"/>
                    <a:gd name="connsiteX0" fmla="*/ 0 w 3450619"/>
                    <a:gd name="connsiteY0" fmla="*/ 26265 h 960902"/>
                    <a:gd name="connsiteX1" fmla="*/ 980795 w 3450619"/>
                    <a:gd name="connsiteY1" fmla="*/ 245012 h 960902"/>
                    <a:gd name="connsiteX2" fmla="*/ 1720879 w 3450619"/>
                    <a:gd name="connsiteY2" fmla="*/ 209413 h 960902"/>
                    <a:gd name="connsiteX3" fmla="*/ 3450619 w 3450619"/>
                    <a:gd name="connsiteY3" fmla="*/ 201793 h 960902"/>
                    <a:gd name="connsiteX4" fmla="*/ 3442999 w 3450619"/>
                    <a:gd name="connsiteY4" fmla="*/ 712333 h 960902"/>
                    <a:gd name="connsiteX5" fmla="*/ 1774219 w 3450619"/>
                    <a:gd name="connsiteY5" fmla="*/ 636133 h 960902"/>
                    <a:gd name="connsiteX6" fmla="*/ 990496 w 3450619"/>
                    <a:gd name="connsiteY6" fmla="*/ 687508 h 960902"/>
                    <a:gd name="connsiteX7" fmla="*/ 25629 w 3450619"/>
                    <a:gd name="connsiteY7" fmla="*/ 932847 h 960902"/>
                    <a:gd name="connsiteX8" fmla="*/ 0 w 3450619"/>
                    <a:gd name="connsiteY8" fmla="*/ 26265 h 960902"/>
                    <a:gd name="connsiteX0" fmla="*/ 0 w 3450619"/>
                    <a:gd name="connsiteY0" fmla="*/ 26265 h 964290"/>
                    <a:gd name="connsiteX1" fmla="*/ 980795 w 3450619"/>
                    <a:gd name="connsiteY1" fmla="*/ 245012 h 964290"/>
                    <a:gd name="connsiteX2" fmla="*/ 1720879 w 3450619"/>
                    <a:gd name="connsiteY2" fmla="*/ 209413 h 964290"/>
                    <a:gd name="connsiteX3" fmla="*/ 3450619 w 3450619"/>
                    <a:gd name="connsiteY3" fmla="*/ 201793 h 964290"/>
                    <a:gd name="connsiteX4" fmla="*/ 3442999 w 3450619"/>
                    <a:gd name="connsiteY4" fmla="*/ 712333 h 964290"/>
                    <a:gd name="connsiteX5" fmla="*/ 1774219 w 3450619"/>
                    <a:gd name="connsiteY5" fmla="*/ 636133 h 964290"/>
                    <a:gd name="connsiteX6" fmla="*/ 956540 w 3450619"/>
                    <a:gd name="connsiteY6" fmla="*/ 731757 h 964290"/>
                    <a:gd name="connsiteX7" fmla="*/ 25629 w 3450619"/>
                    <a:gd name="connsiteY7" fmla="*/ 932847 h 964290"/>
                    <a:gd name="connsiteX8" fmla="*/ 0 w 3450619"/>
                    <a:gd name="connsiteY8" fmla="*/ 26265 h 964290"/>
                    <a:gd name="connsiteX0" fmla="*/ 0 w 3450619"/>
                    <a:gd name="connsiteY0" fmla="*/ 26265 h 964290"/>
                    <a:gd name="connsiteX1" fmla="*/ 980795 w 3450619"/>
                    <a:gd name="connsiteY1" fmla="*/ 245013 h 964290"/>
                    <a:gd name="connsiteX2" fmla="*/ 1720879 w 3450619"/>
                    <a:gd name="connsiteY2" fmla="*/ 209413 h 964290"/>
                    <a:gd name="connsiteX3" fmla="*/ 3450619 w 3450619"/>
                    <a:gd name="connsiteY3" fmla="*/ 201793 h 964290"/>
                    <a:gd name="connsiteX4" fmla="*/ 3442999 w 3450619"/>
                    <a:gd name="connsiteY4" fmla="*/ 712333 h 964290"/>
                    <a:gd name="connsiteX5" fmla="*/ 1774219 w 3450619"/>
                    <a:gd name="connsiteY5" fmla="*/ 636133 h 964290"/>
                    <a:gd name="connsiteX6" fmla="*/ 956540 w 3450619"/>
                    <a:gd name="connsiteY6" fmla="*/ 731757 h 964290"/>
                    <a:gd name="connsiteX7" fmla="*/ 25629 w 3450619"/>
                    <a:gd name="connsiteY7" fmla="*/ 932847 h 964290"/>
                    <a:gd name="connsiteX8" fmla="*/ 0 w 3450619"/>
                    <a:gd name="connsiteY8" fmla="*/ 26265 h 964290"/>
                    <a:gd name="connsiteX0" fmla="*/ 0 w 3450619"/>
                    <a:gd name="connsiteY0" fmla="*/ 30739 h 968764"/>
                    <a:gd name="connsiteX1" fmla="*/ 932287 w 3450619"/>
                    <a:gd name="connsiteY1" fmla="*/ 194174 h 968764"/>
                    <a:gd name="connsiteX2" fmla="*/ 1720879 w 3450619"/>
                    <a:gd name="connsiteY2" fmla="*/ 213887 h 968764"/>
                    <a:gd name="connsiteX3" fmla="*/ 3450619 w 3450619"/>
                    <a:gd name="connsiteY3" fmla="*/ 206267 h 968764"/>
                    <a:gd name="connsiteX4" fmla="*/ 3442999 w 3450619"/>
                    <a:gd name="connsiteY4" fmla="*/ 716807 h 968764"/>
                    <a:gd name="connsiteX5" fmla="*/ 1774219 w 3450619"/>
                    <a:gd name="connsiteY5" fmla="*/ 640607 h 968764"/>
                    <a:gd name="connsiteX6" fmla="*/ 956540 w 3450619"/>
                    <a:gd name="connsiteY6" fmla="*/ 736231 h 968764"/>
                    <a:gd name="connsiteX7" fmla="*/ 25629 w 3450619"/>
                    <a:gd name="connsiteY7" fmla="*/ 937321 h 968764"/>
                    <a:gd name="connsiteX8" fmla="*/ 0 w 3450619"/>
                    <a:gd name="connsiteY8" fmla="*/ 30739 h 968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50619" h="968764">
                      <a:moveTo>
                        <a:pt x="0" y="30739"/>
                      </a:moveTo>
                      <a:cubicBezTo>
                        <a:pt x="159194" y="-83900"/>
                        <a:pt x="702875" y="156274"/>
                        <a:pt x="932287" y="194174"/>
                      </a:cubicBezTo>
                      <a:cubicBezTo>
                        <a:pt x="1161699" y="232074"/>
                        <a:pt x="1301157" y="211872"/>
                        <a:pt x="1720879" y="213887"/>
                      </a:cubicBezTo>
                      <a:lnTo>
                        <a:pt x="3450619" y="206267"/>
                      </a:lnTo>
                      <a:lnTo>
                        <a:pt x="3442999" y="716807"/>
                      </a:lnTo>
                      <a:cubicBezTo>
                        <a:pt x="3105179" y="662197"/>
                        <a:pt x="2275869" y="644417"/>
                        <a:pt x="1774219" y="640607"/>
                      </a:cubicBezTo>
                      <a:cubicBezTo>
                        <a:pt x="1365469" y="649376"/>
                        <a:pt x="1247972" y="686779"/>
                        <a:pt x="956540" y="736231"/>
                      </a:cubicBezTo>
                      <a:cubicBezTo>
                        <a:pt x="703915" y="785684"/>
                        <a:pt x="190712" y="1060434"/>
                        <a:pt x="25629" y="937321"/>
                      </a:cubicBezTo>
                      <a:lnTo>
                        <a:pt x="0" y="30739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e libre 27"/>
                <p:cNvSpPr/>
                <p:nvPr/>
              </p:nvSpPr>
              <p:spPr>
                <a:xfrm>
                  <a:off x="5963780" y="2269118"/>
                  <a:ext cx="4546442" cy="103296"/>
                </a:xfrm>
                <a:custGeom>
                  <a:avLst/>
                  <a:gdLst>
                    <a:gd name="connsiteX0" fmla="*/ 0 w 2705100"/>
                    <a:gd name="connsiteY0" fmla="*/ 84399 h 84399"/>
                    <a:gd name="connsiteX1" fmla="*/ 1394460 w 2705100"/>
                    <a:gd name="connsiteY1" fmla="*/ 579 h 84399"/>
                    <a:gd name="connsiteX2" fmla="*/ 2705100 w 2705100"/>
                    <a:gd name="connsiteY2" fmla="*/ 53919 h 84399"/>
                    <a:gd name="connsiteX0" fmla="*/ 0 w 4030980"/>
                    <a:gd name="connsiteY0" fmla="*/ 83820 h 83820"/>
                    <a:gd name="connsiteX1" fmla="*/ 1394460 w 4030980"/>
                    <a:gd name="connsiteY1" fmla="*/ 0 h 83820"/>
                    <a:gd name="connsiteX2" fmla="*/ 4030980 w 4030980"/>
                    <a:gd name="connsiteY2" fmla="*/ 45720 h 83820"/>
                    <a:gd name="connsiteX0" fmla="*/ 0 w 4030980"/>
                    <a:gd name="connsiteY0" fmla="*/ 60960 h 60960"/>
                    <a:gd name="connsiteX1" fmla="*/ 2179320 w 4030980"/>
                    <a:gd name="connsiteY1" fmla="*/ 0 h 60960"/>
                    <a:gd name="connsiteX2" fmla="*/ 4030980 w 4030980"/>
                    <a:gd name="connsiteY2" fmla="*/ 22860 h 60960"/>
                    <a:gd name="connsiteX0" fmla="*/ 0 w 7714768"/>
                    <a:gd name="connsiteY0" fmla="*/ 5875 h 155838"/>
                    <a:gd name="connsiteX1" fmla="*/ 5863108 w 7714768"/>
                    <a:gd name="connsiteY1" fmla="*/ 132978 h 155838"/>
                    <a:gd name="connsiteX2" fmla="*/ 7714768 w 7714768"/>
                    <a:gd name="connsiteY2" fmla="*/ 155838 h 155838"/>
                    <a:gd name="connsiteX0" fmla="*/ 0 w 7714768"/>
                    <a:gd name="connsiteY0" fmla="*/ 0 h 149963"/>
                    <a:gd name="connsiteX1" fmla="*/ 2213429 w 7714768"/>
                    <a:gd name="connsiteY1" fmla="*/ 133811 h 149963"/>
                    <a:gd name="connsiteX2" fmla="*/ 5863108 w 7714768"/>
                    <a:gd name="connsiteY2" fmla="*/ 127103 h 149963"/>
                    <a:gd name="connsiteX3" fmla="*/ 7714768 w 7714768"/>
                    <a:gd name="connsiteY3" fmla="*/ 149963 h 149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14768" h="149963">
                      <a:moveTo>
                        <a:pt x="0" y="0"/>
                      </a:moveTo>
                      <a:cubicBezTo>
                        <a:pt x="372592" y="2021"/>
                        <a:pt x="1236244" y="112627"/>
                        <a:pt x="2213429" y="133811"/>
                      </a:cubicBezTo>
                      <a:cubicBezTo>
                        <a:pt x="3190614" y="154995"/>
                        <a:pt x="4949906" y="104130"/>
                        <a:pt x="5863108" y="127103"/>
                      </a:cubicBezTo>
                      <a:lnTo>
                        <a:pt x="7714768" y="149963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70AD4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e libre 28"/>
                <p:cNvSpPr/>
                <p:nvPr/>
              </p:nvSpPr>
              <p:spPr>
                <a:xfrm>
                  <a:off x="6025110" y="2474821"/>
                  <a:ext cx="4481446" cy="174488"/>
                </a:xfrm>
                <a:custGeom>
                  <a:avLst/>
                  <a:gdLst>
                    <a:gd name="connsiteX0" fmla="*/ 0 w 2705100"/>
                    <a:gd name="connsiteY0" fmla="*/ 84399 h 84399"/>
                    <a:gd name="connsiteX1" fmla="*/ 1394460 w 2705100"/>
                    <a:gd name="connsiteY1" fmla="*/ 579 h 84399"/>
                    <a:gd name="connsiteX2" fmla="*/ 2705100 w 2705100"/>
                    <a:gd name="connsiteY2" fmla="*/ 53919 h 84399"/>
                    <a:gd name="connsiteX0" fmla="*/ 0 w 2705100"/>
                    <a:gd name="connsiteY0" fmla="*/ 44667 h 44667"/>
                    <a:gd name="connsiteX1" fmla="*/ 1394460 w 2705100"/>
                    <a:gd name="connsiteY1" fmla="*/ 14187 h 44667"/>
                    <a:gd name="connsiteX2" fmla="*/ 2705100 w 2705100"/>
                    <a:gd name="connsiteY2" fmla="*/ 14187 h 44667"/>
                    <a:gd name="connsiteX0" fmla="*/ 0 w 3964940"/>
                    <a:gd name="connsiteY0" fmla="*/ 32066 h 32066"/>
                    <a:gd name="connsiteX1" fmla="*/ 1394460 w 3964940"/>
                    <a:gd name="connsiteY1" fmla="*/ 1586 h 32066"/>
                    <a:gd name="connsiteX2" fmla="*/ 3964940 w 3964940"/>
                    <a:gd name="connsiteY2" fmla="*/ 32066 h 32066"/>
                    <a:gd name="connsiteX0" fmla="*/ 0 w 7604479"/>
                    <a:gd name="connsiteY0" fmla="*/ 253311 h 253311"/>
                    <a:gd name="connsiteX1" fmla="*/ 5033999 w 7604479"/>
                    <a:gd name="connsiteY1" fmla="*/ 1586 h 253311"/>
                    <a:gd name="connsiteX2" fmla="*/ 7604479 w 7604479"/>
                    <a:gd name="connsiteY2" fmla="*/ 32066 h 253311"/>
                    <a:gd name="connsiteX0" fmla="*/ 0 w 7604479"/>
                    <a:gd name="connsiteY0" fmla="*/ 253311 h 253311"/>
                    <a:gd name="connsiteX1" fmla="*/ 2577952 w 7604479"/>
                    <a:gd name="connsiteY1" fmla="*/ 56423 h 253311"/>
                    <a:gd name="connsiteX2" fmla="*/ 5033999 w 7604479"/>
                    <a:gd name="connsiteY2" fmla="*/ 1586 h 253311"/>
                    <a:gd name="connsiteX3" fmla="*/ 7604479 w 7604479"/>
                    <a:gd name="connsiteY3" fmla="*/ 32066 h 25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4479" h="253311">
                      <a:moveTo>
                        <a:pt x="0" y="253311"/>
                      </a:moveTo>
                      <a:cubicBezTo>
                        <a:pt x="464690" y="229715"/>
                        <a:pt x="1738952" y="98377"/>
                        <a:pt x="2577952" y="56423"/>
                      </a:cubicBezTo>
                      <a:cubicBezTo>
                        <a:pt x="3416952" y="14469"/>
                        <a:pt x="4231276" y="14864"/>
                        <a:pt x="5033999" y="1586"/>
                      </a:cubicBezTo>
                      <a:cubicBezTo>
                        <a:pt x="5484849" y="-3494"/>
                        <a:pt x="7174584" y="2856"/>
                        <a:pt x="7604479" y="32066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70AD4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e libre 29"/>
                <p:cNvSpPr/>
                <p:nvPr/>
              </p:nvSpPr>
              <p:spPr>
                <a:xfrm>
                  <a:off x="6039750" y="2410970"/>
                  <a:ext cx="4481446" cy="47666"/>
                </a:xfrm>
                <a:custGeom>
                  <a:avLst/>
                  <a:gdLst>
                    <a:gd name="connsiteX0" fmla="*/ 0 w 2705100"/>
                    <a:gd name="connsiteY0" fmla="*/ 84399 h 84399"/>
                    <a:gd name="connsiteX1" fmla="*/ 1394460 w 2705100"/>
                    <a:gd name="connsiteY1" fmla="*/ 579 h 84399"/>
                    <a:gd name="connsiteX2" fmla="*/ 2705100 w 2705100"/>
                    <a:gd name="connsiteY2" fmla="*/ 53919 h 84399"/>
                    <a:gd name="connsiteX0" fmla="*/ 0 w 2705100"/>
                    <a:gd name="connsiteY0" fmla="*/ 44667 h 44667"/>
                    <a:gd name="connsiteX1" fmla="*/ 1394460 w 2705100"/>
                    <a:gd name="connsiteY1" fmla="*/ 14187 h 44667"/>
                    <a:gd name="connsiteX2" fmla="*/ 2705100 w 2705100"/>
                    <a:gd name="connsiteY2" fmla="*/ 14187 h 44667"/>
                    <a:gd name="connsiteX0" fmla="*/ 0 w 3964940"/>
                    <a:gd name="connsiteY0" fmla="*/ 32066 h 32066"/>
                    <a:gd name="connsiteX1" fmla="*/ 1394460 w 3964940"/>
                    <a:gd name="connsiteY1" fmla="*/ 1586 h 32066"/>
                    <a:gd name="connsiteX2" fmla="*/ 3964940 w 3964940"/>
                    <a:gd name="connsiteY2" fmla="*/ 32066 h 32066"/>
                    <a:gd name="connsiteX0" fmla="*/ 0 w 7604479"/>
                    <a:gd name="connsiteY0" fmla="*/ 253311 h 253311"/>
                    <a:gd name="connsiteX1" fmla="*/ 5033999 w 7604479"/>
                    <a:gd name="connsiteY1" fmla="*/ 1586 h 253311"/>
                    <a:gd name="connsiteX2" fmla="*/ 7604479 w 7604479"/>
                    <a:gd name="connsiteY2" fmla="*/ 32066 h 253311"/>
                    <a:gd name="connsiteX0" fmla="*/ 0 w 7604479"/>
                    <a:gd name="connsiteY0" fmla="*/ 253311 h 253311"/>
                    <a:gd name="connsiteX1" fmla="*/ 2577952 w 7604479"/>
                    <a:gd name="connsiteY1" fmla="*/ 56423 h 253311"/>
                    <a:gd name="connsiteX2" fmla="*/ 5033999 w 7604479"/>
                    <a:gd name="connsiteY2" fmla="*/ 1586 h 253311"/>
                    <a:gd name="connsiteX3" fmla="*/ 7604479 w 7604479"/>
                    <a:gd name="connsiteY3" fmla="*/ 32066 h 253311"/>
                    <a:gd name="connsiteX0" fmla="*/ 0 w 7604479"/>
                    <a:gd name="connsiteY0" fmla="*/ 253311 h 253311"/>
                    <a:gd name="connsiteX1" fmla="*/ 2566890 w 7604479"/>
                    <a:gd name="connsiteY1" fmla="*/ 200233 h 253311"/>
                    <a:gd name="connsiteX2" fmla="*/ 5033999 w 7604479"/>
                    <a:gd name="connsiteY2" fmla="*/ 1586 h 253311"/>
                    <a:gd name="connsiteX3" fmla="*/ 7604479 w 7604479"/>
                    <a:gd name="connsiteY3" fmla="*/ 32066 h 253311"/>
                    <a:gd name="connsiteX0" fmla="*/ 0 w 7604479"/>
                    <a:gd name="connsiteY0" fmla="*/ 224257 h 224257"/>
                    <a:gd name="connsiteX1" fmla="*/ 2566890 w 7604479"/>
                    <a:gd name="connsiteY1" fmla="*/ 171179 h 224257"/>
                    <a:gd name="connsiteX2" fmla="*/ 5033999 w 7604479"/>
                    <a:gd name="connsiteY2" fmla="*/ 171652 h 224257"/>
                    <a:gd name="connsiteX3" fmla="*/ 7604479 w 7604479"/>
                    <a:gd name="connsiteY3" fmla="*/ 3012 h 224257"/>
                    <a:gd name="connsiteX0" fmla="*/ 0 w 7637666"/>
                    <a:gd name="connsiteY0" fmla="*/ 69010 h 69010"/>
                    <a:gd name="connsiteX1" fmla="*/ 2566890 w 7637666"/>
                    <a:gd name="connsiteY1" fmla="*/ 15932 h 69010"/>
                    <a:gd name="connsiteX2" fmla="*/ 5033999 w 7637666"/>
                    <a:gd name="connsiteY2" fmla="*/ 16405 h 69010"/>
                    <a:gd name="connsiteX3" fmla="*/ 7637666 w 7637666"/>
                    <a:gd name="connsiteY3" fmla="*/ 46886 h 69010"/>
                    <a:gd name="connsiteX0" fmla="*/ 0 w 7637666"/>
                    <a:gd name="connsiteY0" fmla="*/ 54191 h 65829"/>
                    <a:gd name="connsiteX1" fmla="*/ 2589015 w 7637666"/>
                    <a:gd name="connsiteY1" fmla="*/ 50893 h 65829"/>
                    <a:gd name="connsiteX2" fmla="*/ 5033999 w 7637666"/>
                    <a:gd name="connsiteY2" fmla="*/ 1586 h 65829"/>
                    <a:gd name="connsiteX3" fmla="*/ 7637666 w 7637666"/>
                    <a:gd name="connsiteY3" fmla="*/ 32067 h 65829"/>
                    <a:gd name="connsiteX0" fmla="*/ 0 w 7637666"/>
                    <a:gd name="connsiteY0" fmla="*/ 54190 h 54189"/>
                    <a:gd name="connsiteX1" fmla="*/ 2589015 w 7637666"/>
                    <a:gd name="connsiteY1" fmla="*/ 50892 h 54189"/>
                    <a:gd name="connsiteX2" fmla="*/ 5033999 w 7637666"/>
                    <a:gd name="connsiteY2" fmla="*/ 1585 h 54189"/>
                    <a:gd name="connsiteX3" fmla="*/ 7637666 w 7637666"/>
                    <a:gd name="connsiteY3" fmla="*/ 32066 h 54189"/>
                    <a:gd name="connsiteX0" fmla="*/ 0 w 7637666"/>
                    <a:gd name="connsiteY0" fmla="*/ 54190 h 54190"/>
                    <a:gd name="connsiteX1" fmla="*/ 2589015 w 7637666"/>
                    <a:gd name="connsiteY1" fmla="*/ 50892 h 54190"/>
                    <a:gd name="connsiteX2" fmla="*/ 5033999 w 7637666"/>
                    <a:gd name="connsiteY2" fmla="*/ 1585 h 54190"/>
                    <a:gd name="connsiteX3" fmla="*/ 7637666 w 7637666"/>
                    <a:gd name="connsiteY3" fmla="*/ 32066 h 54190"/>
                    <a:gd name="connsiteX0" fmla="*/ 0 w 7637666"/>
                    <a:gd name="connsiteY0" fmla="*/ 54190 h 54190"/>
                    <a:gd name="connsiteX1" fmla="*/ 2583484 w 7637666"/>
                    <a:gd name="connsiteY1" fmla="*/ 28767 h 54190"/>
                    <a:gd name="connsiteX2" fmla="*/ 5033999 w 7637666"/>
                    <a:gd name="connsiteY2" fmla="*/ 1585 h 54190"/>
                    <a:gd name="connsiteX3" fmla="*/ 7637666 w 7637666"/>
                    <a:gd name="connsiteY3" fmla="*/ 32066 h 54190"/>
                    <a:gd name="connsiteX0" fmla="*/ 0 w 7637666"/>
                    <a:gd name="connsiteY0" fmla="*/ 54190 h 54190"/>
                    <a:gd name="connsiteX1" fmla="*/ 2583484 w 7637666"/>
                    <a:gd name="connsiteY1" fmla="*/ 28767 h 54190"/>
                    <a:gd name="connsiteX2" fmla="*/ 5033999 w 7637666"/>
                    <a:gd name="connsiteY2" fmla="*/ 1585 h 54190"/>
                    <a:gd name="connsiteX3" fmla="*/ 7637666 w 7637666"/>
                    <a:gd name="connsiteY3" fmla="*/ 32066 h 54190"/>
                    <a:gd name="connsiteX0" fmla="*/ 0 w 7637666"/>
                    <a:gd name="connsiteY0" fmla="*/ 54190 h 54190"/>
                    <a:gd name="connsiteX1" fmla="*/ 2583484 w 7637666"/>
                    <a:gd name="connsiteY1" fmla="*/ 28767 h 54190"/>
                    <a:gd name="connsiteX2" fmla="*/ 5033999 w 7637666"/>
                    <a:gd name="connsiteY2" fmla="*/ 1585 h 54190"/>
                    <a:gd name="connsiteX3" fmla="*/ 7637666 w 7637666"/>
                    <a:gd name="connsiteY3" fmla="*/ 32066 h 54190"/>
                    <a:gd name="connsiteX0" fmla="*/ 0 w 7637666"/>
                    <a:gd name="connsiteY0" fmla="*/ 69198 h 69198"/>
                    <a:gd name="connsiteX1" fmla="*/ 2583484 w 7637666"/>
                    <a:gd name="connsiteY1" fmla="*/ 43775 h 69198"/>
                    <a:gd name="connsiteX2" fmla="*/ 5028467 w 7637666"/>
                    <a:gd name="connsiteY2" fmla="*/ 0 h 69198"/>
                    <a:gd name="connsiteX3" fmla="*/ 7637666 w 7637666"/>
                    <a:gd name="connsiteY3" fmla="*/ 47074 h 69198"/>
                    <a:gd name="connsiteX0" fmla="*/ 0 w 7604479"/>
                    <a:gd name="connsiteY0" fmla="*/ 69198 h 69198"/>
                    <a:gd name="connsiteX1" fmla="*/ 2583484 w 7604479"/>
                    <a:gd name="connsiteY1" fmla="*/ 43775 h 69198"/>
                    <a:gd name="connsiteX2" fmla="*/ 5028467 w 7604479"/>
                    <a:gd name="connsiteY2" fmla="*/ 0 h 69198"/>
                    <a:gd name="connsiteX3" fmla="*/ 7604479 w 7604479"/>
                    <a:gd name="connsiteY3" fmla="*/ 36012 h 69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4479" h="69198">
                      <a:moveTo>
                        <a:pt x="0" y="69198"/>
                      </a:moveTo>
                      <a:cubicBezTo>
                        <a:pt x="464690" y="45602"/>
                        <a:pt x="1788734" y="47011"/>
                        <a:pt x="2583484" y="43775"/>
                      </a:cubicBezTo>
                      <a:cubicBezTo>
                        <a:pt x="3422484" y="12883"/>
                        <a:pt x="4225744" y="13278"/>
                        <a:pt x="5028467" y="0"/>
                      </a:cubicBezTo>
                      <a:lnTo>
                        <a:pt x="7604479" y="36012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70AD47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1" name="Picture 2" descr="Radioactivité — Wikipédia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78394" y="1070160"/>
                  <a:ext cx="467635" cy="409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Forme libre 31"/>
                <p:cNvSpPr/>
                <p:nvPr/>
              </p:nvSpPr>
              <p:spPr>
                <a:xfrm>
                  <a:off x="7810339" y="1956572"/>
                  <a:ext cx="822185" cy="999851"/>
                </a:xfrm>
                <a:custGeom>
                  <a:avLst/>
                  <a:gdLst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277585 w 2016578"/>
                    <a:gd name="connsiteY1" fmla="*/ 1363435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23001"/>
                    <a:gd name="connsiteY0" fmla="*/ 89807 h 2743200"/>
                    <a:gd name="connsiteX1" fmla="*/ 277585 w 2023001"/>
                    <a:gd name="connsiteY1" fmla="*/ 1363435 h 2743200"/>
                    <a:gd name="connsiteX2" fmla="*/ 375557 w 2023001"/>
                    <a:gd name="connsiteY2" fmla="*/ 2743200 h 2743200"/>
                    <a:gd name="connsiteX3" fmla="*/ 2016578 w 2023001"/>
                    <a:gd name="connsiteY3" fmla="*/ 2204357 h 2743200"/>
                    <a:gd name="connsiteX4" fmla="*/ 922564 w 2023001"/>
                    <a:gd name="connsiteY4" fmla="*/ 1379764 h 2743200"/>
                    <a:gd name="connsiteX5" fmla="*/ 334735 w 2023001"/>
                    <a:gd name="connsiteY5" fmla="*/ 0 h 2743200"/>
                    <a:gd name="connsiteX6" fmla="*/ 0 w 2023001"/>
                    <a:gd name="connsiteY6" fmla="*/ 89807 h 2743200"/>
                    <a:gd name="connsiteX0" fmla="*/ 0 w 2024065"/>
                    <a:gd name="connsiteY0" fmla="*/ 89807 h 2743200"/>
                    <a:gd name="connsiteX1" fmla="*/ 277585 w 2024065"/>
                    <a:gd name="connsiteY1" fmla="*/ 1363435 h 2743200"/>
                    <a:gd name="connsiteX2" fmla="*/ 375557 w 2024065"/>
                    <a:gd name="connsiteY2" fmla="*/ 2743200 h 2743200"/>
                    <a:gd name="connsiteX3" fmla="*/ 2016578 w 2024065"/>
                    <a:gd name="connsiteY3" fmla="*/ 2204357 h 2743200"/>
                    <a:gd name="connsiteX4" fmla="*/ 1061357 w 2024065"/>
                    <a:gd name="connsiteY4" fmla="*/ 1102178 h 2743200"/>
                    <a:gd name="connsiteX5" fmla="*/ 334735 w 2024065"/>
                    <a:gd name="connsiteY5" fmla="*/ 0 h 2743200"/>
                    <a:gd name="connsiteX6" fmla="*/ 0 w 2024065"/>
                    <a:gd name="connsiteY6" fmla="*/ 89807 h 2743200"/>
                    <a:gd name="connsiteX0" fmla="*/ 0 w 2024065"/>
                    <a:gd name="connsiteY0" fmla="*/ 89807 h 2743200"/>
                    <a:gd name="connsiteX1" fmla="*/ 277585 w 2024065"/>
                    <a:gd name="connsiteY1" fmla="*/ 1363435 h 2743200"/>
                    <a:gd name="connsiteX2" fmla="*/ 375557 w 2024065"/>
                    <a:gd name="connsiteY2" fmla="*/ 2743200 h 2743200"/>
                    <a:gd name="connsiteX3" fmla="*/ 2016578 w 2024065"/>
                    <a:gd name="connsiteY3" fmla="*/ 2204357 h 2743200"/>
                    <a:gd name="connsiteX4" fmla="*/ 1061357 w 2024065"/>
                    <a:gd name="connsiteY4" fmla="*/ 1102178 h 2743200"/>
                    <a:gd name="connsiteX5" fmla="*/ 334735 w 2024065"/>
                    <a:gd name="connsiteY5" fmla="*/ 0 h 2743200"/>
                    <a:gd name="connsiteX6" fmla="*/ 0 w 2024065"/>
                    <a:gd name="connsiteY6" fmla="*/ 89807 h 2743200"/>
                    <a:gd name="connsiteX0" fmla="*/ 0 w 2024018"/>
                    <a:gd name="connsiteY0" fmla="*/ 89807 h 2743200"/>
                    <a:gd name="connsiteX1" fmla="*/ 277585 w 2024018"/>
                    <a:gd name="connsiteY1" fmla="*/ 1363435 h 2743200"/>
                    <a:gd name="connsiteX2" fmla="*/ 375557 w 2024018"/>
                    <a:gd name="connsiteY2" fmla="*/ 2743200 h 2743200"/>
                    <a:gd name="connsiteX3" fmla="*/ 2016578 w 2024018"/>
                    <a:gd name="connsiteY3" fmla="*/ 2204357 h 2743200"/>
                    <a:gd name="connsiteX4" fmla="*/ 1061357 w 2024018"/>
                    <a:gd name="connsiteY4" fmla="*/ 1102178 h 2743200"/>
                    <a:gd name="connsiteX5" fmla="*/ 367392 w 2024018"/>
                    <a:gd name="connsiteY5" fmla="*/ 0 h 2743200"/>
                    <a:gd name="connsiteX6" fmla="*/ 0 w 2024018"/>
                    <a:gd name="connsiteY6" fmla="*/ 89807 h 2743200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375557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375557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530678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530678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16578"/>
                    <a:gd name="connsiteY0" fmla="*/ 114300 h 2767693"/>
                    <a:gd name="connsiteX1" fmla="*/ 277585 w 2016578"/>
                    <a:gd name="connsiteY1" fmla="*/ 1387928 h 2767693"/>
                    <a:gd name="connsiteX2" fmla="*/ 530678 w 2016578"/>
                    <a:gd name="connsiteY2" fmla="*/ 2767693 h 2767693"/>
                    <a:gd name="connsiteX3" fmla="*/ 2016578 w 2016578"/>
                    <a:gd name="connsiteY3" fmla="*/ 2228850 h 2767693"/>
                    <a:gd name="connsiteX4" fmla="*/ 1061357 w 2016578"/>
                    <a:gd name="connsiteY4" fmla="*/ 1126671 h 2767693"/>
                    <a:gd name="connsiteX5" fmla="*/ 351063 w 2016578"/>
                    <a:gd name="connsiteY5" fmla="*/ 0 h 2767693"/>
                    <a:gd name="connsiteX6" fmla="*/ 0 w 2016578"/>
                    <a:gd name="connsiteY6" fmla="*/ 114300 h 2767693"/>
                    <a:gd name="connsiteX0" fmla="*/ 0 w 2016578"/>
                    <a:gd name="connsiteY0" fmla="*/ 114300 h 2767693"/>
                    <a:gd name="connsiteX1" fmla="*/ 277585 w 2016578"/>
                    <a:gd name="connsiteY1" fmla="*/ 1387928 h 2767693"/>
                    <a:gd name="connsiteX2" fmla="*/ 530678 w 2016578"/>
                    <a:gd name="connsiteY2" fmla="*/ 2767693 h 2767693"/>
                    <a:gd name="connsiteX3" fmla="*/ 2016578 w 2016578"/>
                    <a:gd name="connsiteY3" fmla="*/ 2228850 h 2767693"/>
                    <a:gd name="connsiteX4" fmla="*/ 1061357 w 2016578"/>
                    <a:gd name="connsiteY4" fmla="*/ 1126671 h 2767693"/>
                    <a:gd name="connsiteX5" fmla="*/ 351063 w 2016578"/>
                    <a:gd name="connsiteY5" fmla="*/ 0 h 2767693"/>
                    <a:gd name="connsiteX6" fmla="*/ 0 w 2016578"/>
                    <a:gd name="connsiteY6" fmla="*/ 114300 h 2767693"/>
                    <a:gd name="connsiteX0" fmla="*/ 0 w 1957523"/>
                    <a:gd name="connsiteY0" fmla="*/ 367665 h 2767693"/>
                    <a:gd name="connsiteX1" fmla="*/ 218530 w 1957523"/>
                    <a:gd name="connsiteY1" fmla="*/ 1387928 h 2767693"/>
                    <a:gd name="connsiteX2" fmla="*/ 471623 w 1957523"/>
                    <a:gd name="connsiteY2" fmla="*/ 2767693 h 2767693"/>
                    <a:gd name="connsiteX3" fmla="*/ 1957523 w 1957523"/>
                    <a:gd name="connsiteY3" fmla="*/ 2228850 h 2767693"/>
                    <a:gd name="connsiteX4" fmla="*/ 1002302 w 1957523"/>
                    <a:gd name="connsiteY4" fmla="*/ 1126671 h 2767693"/>
                    <a:gd name="connsiteX5" fmla="*/ 292008 w 1957523"/>
                    <a:gd name="connsiteY5" fmla="*/ 0 h 2767693"/>
                    <a:gd name="connsiteX6" fmla="*/ 0 w 1957523"/>
                    <a:gd name="connsiteY6" fmla="*/ 367665 h 2767693"/>
                    <a:gd name="connsiteX0" fmla="*/ 0 w 1957523"/>
                    <a:gd name="connsiteY0" fmla="*/ 177165 h 2577193"/>
                    <a:gd name="connsiteX1" fmla="*/ 218530 w 1957523"/>
                    <a:gd name="connsiteY1" fmla="*/ 1197428 h 2577193"/>
                    <a:gd name="connsiteX2" fmla="*/ 471623 w 1957523"/>
                    <a:gd name="connsiteY2" fmla="*/ 2577193 h 2577193"/>
                    <a:gd name="connsiteX3" fmla="*/ 1957523 w 1957523"/>
                    <a:gd name="connsiteY3" fmla="*/ 2038350 h 2577193"/>
                    <a:gd name="connsiteX4" fmla="*/ 1002302 w 1957523"/>
                    <a:gd name="connsiteY4" fmla="*/ 936171 h 2577193"/>
                    <a:gd name="connsiteX5" fmla="*/ 419643 w 1957523"/>
                    <a:gd name="connsiteY5" fmla="*/ 0 h 2577193"/>
                    <a:gd name="connsiteX6" fmla="*/ 0 w 1957523"/>
                    <a:gd name="connsiteY6" fmla="*/ 177165 h 2577193"/>
                    <a:gd name="connsiteX0" fmla="*/ 0 w 1957523"/>
                    <a:gd name="connsiteY0" fmla="*/ 177165 h 2577193"/>
                    <a:gd name="connsiteX1" fmla="*/ 218530 w 1957523"/>
                    <a:gd name="connsiteY1" fmla="*/ 1197428 h 2577193"/>
                    <a:gd name="connsiteX2" fmla="*/ 471623 w 1957523"/>
                    <a:gd name="connsiteY2" fmla="*/ 2577193 h 2577193"/>
                    <a:gd name="connsiteX3" fmla="*/ 1957523 w 1957523"/>
                    <a:gd name="connsiteY3" fmla="*/ 2038350 h 2577193"/>
                    <a:gd name="connsiteX4" fmla="*/ 1037862 w 1957523"/>
                    <a:gd name="connsiteY4" fmla="*/ 936171 h 2577193"/>
                    <a:gd name="connsiteX5" fmla="*/ 419643 w 1957523"/>
                    <a:gd name="connsiteY5" fmla="*/ 0 h 2577193"/>
                    <a:gd name="connsiteX6" fmla="*/ 0 w 1957523"/>
                    <a:gd name="connsiteY6" fmla="*/ 177165 h 2577193"/>
                    <a:gd name="connsiteX0" fmla="*/ 0 w 1957523"/>
                    <a:gd name="connsiteY0" fmla="*/ 177165 h 2038350"/>
                    <a:gd name="connsiteX1" fmla="*/ 218530 w 1957523"/>
                    <a:gd name="connsiteY1" fmla="*/ 1197428 h 2038350"/>
                    <a:gd name="connsiteX2" fmla="*/ 375103 w 1957523"/>
                    <a:gd name="connsiteY2" fmla="*/ 2003153 h 2038350"/>
                    <a:gd name="connsiteX3" fmla="*/ 1957523 w 1957523"/>
                    <a:gd name="connsiteY3" fmla="*/ 2038350 h 2038350"/>
                    <a:gd name="connsiteX4" fmla="*/ 1037862 w 1957523"/>
                    <a:gd name="connsiteY4" fmla="*/ 936171 h 2038350"/>
                    <a:gd name="connsiteX5" fmla="*/ 419643 w 1957523"/>
                    <a:gd name="connsiteY5" fmla="*/ 0 h 2038350"/>
                    <a:gd name="connsiteX6" fmla="*/ 0 w 1957523"/>
                    <a:gd name="connsiteY6" fmla="*/ 177165 h 2038350"/>
                    <a:gd name="connsiteX0" fmla="*/ 0 w 1586683"/>
                    <a:gd name="connsiteY0" fmla="*/ 177165 h 2003153"/>
                    <a:gd name="connsiteX1" fmla="*/ 218530 w 1586683"/>
                    <a:gd name="connsiteY1" fmla="*/ 1197428 h 2003153"/>
                    <a:gd name="connsiteX2" fmla="*/ 375103 w 1586683"/>
                    <a:gd name="connsiteY2" fmla="*/ 2003153 h 2003153"/>
                    <a:gd name="connsiteX3" fmla="*/ 1586683 w 1586683"/>
                    <a:gd name="connsiteY3" fmla="*/ 1560830 h 2003153"/>
                    <a:gd name="connsiteX4" fmla="*/ 1037862 w 1586683"/>
                    <a:gd name="connsiteY4" fmla="*/ 936171 h 2003153"/>
                    <a:gd name="connsiteX5" fmla="*/ 419643 w 1586683"/>
                    <a:gd name="connsiteY5" fmla="*/ 0 h 2003153"/>
                    <a:gd name="connsiteX6" fmla="*/ 0 w 1586683"/>
                    <a:gd name="connsiteY6" fmla="*/ 177165 h 2003153"/>
                    <a:gd name="connsiteX0" fmla="*/ 0 w 1586683"/>
                    <a:gd name="connsiteY0" fmla="*/ 177165 h 2003153"/>
                    <a:gd name="connsiteX1" fmla="*/ 218530 w 1586683"/>
                    <a:gd name="connsiteY1" fmla="*/ 1197428 h 2003153"/>
                    <a:gd name="connsiteX2" fmla="*/ 375103 w 1586683"/>
                    <a:gd name="connsiteY2" fmla="*/ 2003153 h 2003153"/>
                    <a:gd name="connsiteX3" fmla="*/ 1586683 w 1586683"/>
                    <a:gd name="connsiteY3" fmla="*/ 1560830 h 2003153"/>
                    <a:gd name="connsiteX4" fmla="*/ 854982 w 1586683"/>
                    <a:gd name="connsiteY4" fmla="*/ 646611 h 2003153"/>
                    <a:gd name="connsiteX5" fmla="*/ 419643 w 1586683"/>
                    <a:gd name="connsiteY5" fmla="*/ 0 h 2003153"/>
                    <a:gd name="connsiteX6" fmla="*/ 0 w 1586683"/>
                    <a:gd name="connsiteY6" fmla="*/ 177165 h 2003153"/>
                    <a:gd name="connsiteX0" fmla="*/ 0 w 1403803"/>
                    <a:gd name="connsiteY0" fmla="*/ 177165 h 2003153"/>
                    <a:gd name="connsiteX1" fmla="*/ 218530 w 1403803"/>
                    <a:gd name="connsiteY1" fmla="*/ 1197428 h 2003153"/>
                    <a:gd name="connsiteX2" fmla="*/ 375103 w 1403803"/>
                    <a:gd name="connsiteY2" fmla="*/ 2003153 h 2003153"/>
                    <a:gd name="connsiteX3" fmla="*/ 1403803 w 1403803"/>
                    <a:gd name="connsiteY3" fmla="*/ 1367790 h 2003153"/>
                    <a:gd name="connsiteX4" fmla="*/ 854982 w 1403803"/>
                    <a:gd name="connsiteY4" fmla="*/ 646611 h 2003153"/>
                    <a:gd name="connsiteX5" fmla="*/ 419643 w 1403803"/>
                    <a:gd name="connsiteY5" fmla="*/ 0 h 2003153"/>
                    <a:gd name="connsiteX6" fmla="*/ 0 w 1403803"/>
                    <a:gd name="connsiteY6" fmla="*/ 177165 h 2003153"/>
                    <a:gd name="connsiteX0" fmla="*/ 0 w 1403803"/>
                    <a:gd name="connsiteY0" fmla="*/ 177165 h 2003153"/>
                    <a:gd name="connsiteX1" fmla="*/ 218530 w 1403803"/>
                    <a:gd name="connsiteY1" fmla="*/ 1197428 h 2003153"/>
                    <a:gd name="connsiteX2" fmla="*/ 375103 w 1403803"/>
                    <a:gd name="connsiteY2" fmla="*/ 2003153 h 2003153"/>
                    <a:gd name="connsiteX3" fmla="*/ 1403803 w 1403803"/>
                    <a:gd name="connsiteY3" fmla="*/ 1367790 h 2003153"/>
                    <a:gd name="connsiteX4" fmla="*/ 854982 w 1403803"/>
                    <a:gd name="connsiteY4" fmla="*/ 646611 h 2003153"/>
                    <a:gd name="connsiteX5" fmla="*/ 419643 w 1403803"/>
                    <a:gd name="connsiteY5" fmla="*/ 0 h 2003153"/>
                    <a:gd name="connsiteX6" fmla="*/ 0 w 1403803"/>
                    <a:gd name="connsiteY6" fmla="*/ 177165 h 2003153"/>
                    <a:gd name="connsiteX0" fmla="*/ 0 w 1403803"/>
                    <a:gd name="connsiteY0" fmla="*/ 177165 h 1850753"/>
                    <a:gd name="connsiteX1" fmla="*/ 218530 w 1403803"/>
                    <a:gd name="connsiteY1" fmla="*/ 1197428 h 1850753"/>
                    <a:gd name="connsiteX2" fmla="*/ 476703 w 1403803"/>
                    <a:gd name="connsiteY2" fmla="*/ 1850753 h 1850753"/>
                    <a:gd name="connsiteX3" fmla="*/ 1403803 w 1403803"/>
                    <a:gd name="connsiteY3" fmla="*/ 1367790 h 1850753"/>
                    <a:gd name="connsiteX4" fmla="*/ 854982 w 1403803"/>
                    <a:gd name="connsiteY4" fmla="*/ 646611 h 1850753"/>
                    <a:gd name="connsiteX5" fmla="*/ 419643 w 1403803"/>
                    <a:gd name="connsiteY5" fmla="*/ 0 h 1850753"/>
                    <a:gd name="connsiteX6" fmla="*/ 0 w 1403803"/>
                    <a:gd name="connsiteY6" fmla="*/ 177165 h 1850753"/>
                    <a:gd name="connsiteX0" fmla="*/ 0 w 1403803"/>
                    <a:gd name="connsiteY0" fmla="*/ 177165 h 1850753"/>
                    <a:gd name="connsiteX1" fmla="*/ 274410 w 1403803"/>
                    <a:gd name="connsiteY1" fmla="*/ 989148 h 1850753"/>
                    <a:gd name="connsiteX2" fmla="*/ 476703 w 1403803"/>
                    <a:gd name="connsiteY2" fmla="*/ 1850753 h 1850753"/>
                    <a:gd name="connsiteX3" fmla="*/ 1403803 w 1403803"/>
                    <a:gd name="connsiteY3" fmla="*/ 1367790 h 1850753"/>
                    <a:gd name="connsiteX4" fmla="*/ 854982 w 1403803"/>
                    <a:gd name="connsiteY4" fmla="*/ 646611 h 1850753"/>
                    <a:gd name="connsiteX5" fmla="*/ 419643 w 1403803"/>
                    <a:gd name="connsiteY5" fmla="*/ 0 h 1850753"/>
                    <a:gd name="connsiteX6" fmla="*/ 0 w 1403803"/>
                    <a:gd name="connsiteY6" fmla="*/ 177165 h 1850753"/>
                    <a:gd name="connsiteX0" fmla="*/ 0 w 1403803"/>
                    <a:gd name="connsiteY0" fmla="*/ 177165 h 1830433"/>
                    <a:gd name="connsiteX1" fmla="*/ 274410 w 1403803"/>
                    <a:gd name="connsiteY1" fmla="*/ 989148 h 1830433"/>
                    <a:gd name="connsiteX2" fmla="*/ 502103 w 1403803"/>
                    <a:gd name="connsiteY2" fmla="*/ 1830433 h 1830433"/>
                    <a:gd name="connsiteX3" fmla="*/ 1403803 w 1403803"/>
                    <a:gd name="connsiteY3" fmla="*/ 1367790 h 1830433"/>
                    <a:gd name="connsiteX4" fmla="*/ 854982 w 1403803"/>
                    <a:gd name="connsiteY4" fmla="*/ 646611 h 1830433"/>
                    <a:gd name="connsiteX5" fmla="*/ 419643 w 1403803"/>
                    <a:gd name="connsiteY5" fmla="*/ 0 h 1830433"/>
                    <a:gd name="connsiteX6" fmla="*/ 0 w 1403803"/>
                    <a:gd name="connsiteY6" fmla="*/ 177165 h 1830433"/>
                    <a:gd name="connsiteX0" fmla="*/ 0 w 1403803"/>
                    <a:gd name="connsiteY0" fmla="*/ 177165 h 1830433"/>
                    <a:gd name="connsiteX1" fmla="*/ 274410 w 1403803"/>
                    <a:gd name="connsiteY1" fmla="*/ 989148 h 1830433"/>
                    <a:gd name="connsiteX2" fmla="*/ 502103 w 1403803"/>
                    <a:gd name="connsiteY2" fmla="*/ 1830433 h 1830433"/>
                    <a:gd name="connsiteX3" fmla="*/ 1403803 w 1403803"/>
                    <a:gd name="connsiteY3" fmla="*/ 1367790 h 1830433"/>
                    <a:gd name="connsiteX4" fmla="*/ 854982 w 1403803"/>
                    <a:gd name="connsiteY4" fmla="*/ 646611 h 1830433"/>
                    <a:gd name="connsiteX5" fmla="*/ 419643 w 1403803"/>
                    <a:gd name="connsiteY5" fmla="*/ 0 h 1830433"/>
                    <a:gd name="connsiteX6" fmla="*/ 0 w 1403803"/>
                    <a:gd name="connsiteY6" fmla="*/ 177165 h 1830433"/>
                    <a:gd name="connsiteX0" fmla="*/ 0 w 1403803"/>
                    <a:gd name="connsiteY0" fmla="*/ 177165 h 1606419"/>
                    <a:gd name="connsiteX1" fmla="*/ 274410 w 1403803"/>
                    <a:gd name="connsiteY1" fmla="*/ 989148 h 1606419"/>
                    <a:gd name="connsiteX2" fmla="*/ 438495 w 1403803"/>
                    <a:gd name="connsiteY2" fmla="*/ 1606419 h 1606419"/>
                    <a:gd name="connsiteX3" fmla="*/ 1403803 w 1403803"/>
                    <a:gd name="connsiteY3" fmla="*/ 1367790 h 1606419"/>
                    <a:gd name="connsiteX4" fmla="*/ 854982 w 1403803"/>
                    <a:gd name="connsiteY4" fmla="*/ 646611 h 1606419"/>
                    <a:gd name="connsiteX5" fmla="*/ 419643 w 1403803"/>
                    <a:gd name="connsiteY5" fmla="*/ 0 h 1606419"/>
                    <a:gd name="connsiteX6" fmla="*/ 0 w 1403803"/>
                    <a:gd name="connsiteY6" fmla="*/ 177165 h 1606419"/>
                    <a:gd name="connsiteX0" fmla="*/ 0 w 1243398"/>
                    <a:gd name="connsiteY0" fmla="*/ 177165 h 1606419"/>
                    <a:gd name="connsiteX1" fmla="*/ 274410 w 1243398"/>
                    <a:gd name="connsiteY1" fmla="*/ 989148 h 1606419"/>
                    <a:gd name="connsiteX2" fmla="*/ 438495 w 1243398"/>
                    <a:gd name="connsiteY2" fmla="*/ 1606419 h 1606419"/>
                    <a:gd name="connsiteX3" fmla="*/ 1243398 w 1243398"/>
                    <a:gd name="connsiteY3" fmla="*/ 1154838 h 1606419"/>
                    <a:gd name="connsiteX4" fmla="*/ 854982 w 1243398"/>
                    <a:gd name="connsiteY4" fmla="*/ 646611 h 1606419"/>
                    <a:gd name="connsiteX5" fmla="*/ 419643 w 1243398"/>
                    <a:gd name="connsiteY5" fmla="*/ 0 h 1606419"/>
                    <a:gd name="connsiteX6" fmla="*/ 0 w 1243398"/>
                    <a:gd name="connsiteY6" fmla="*/ 177165 h 1606419"/>
                    <a:gd name="connsiteX0" fmla="*/ 0 w 1243398"/>
                    <a:gd name="connsiteY0" fmla="*/ 177165 h 1556638"/>
                    <a:gd name="connsiteX1" fmla="*/ 274410 w 1243398"/>
                    <a:gd name="connsiteY1" fmla="*/ 989148 h 1556638"/>
                    <a:gd name="connsiteX2" fmla="*/ 488276 w 1243398"/>
                    <a:gd name="connsiteY2" fmla="*/ 1556638 h 1556638"/>
                    <a:gd name="connsiteX3" fmla="*/ 1243398 w 1243398"/>
                    <a:gd name="connsiteY3" fmla="*/ 1154838 h 1556638"/>
                    <a:gd name="connsiteX4" fmla="*/ 854982 w 1243398"/>
                    <a:gd name="connsiteY4" fmla="*/ 646611 h 1556638"/>
                    <a:gd name="connsiteX5" fmla="*/ 419643 w 1243398"/>
                    <a:gd name="connsiteY5" fmla="*/ 0 h 1556638"/>
                    <a:gd name="connsiteX6" fmla="*/ 0 w 1243398"/>
                    <a:gd name="connsiteY6" fmla="*/ 177165 h 1556638"/>
                    <a:gd name="connsiteX0" fmla="*/ 0 w 1243398"/>
                    <a:gd name="connsiteY0" fmla="*/ 177165 h 1556638"/>
                    <a:gd name="connsiteX1" fmla="*/ 274410 w 1243398"/>
                    <a:gd name="connsiteY1" fmla="*/ 989148 h 1556638"/>
                    <a:gd name="connsiteX2" fmla="*/ 488276 w 1243398"/>
                    <a:gd name="connsiteY2" fmla="*/ 1556638 h 1556638"/>
                    <a:gd name="connsiteX3" fmla="*/ 1243398 w 1243398"/>
                    <a:gd name="connsiteY3" fmla="*/ 1154838 h 1556638"/>
                    <a:gd name="connsiteX4" fmla="*/ 854982 w 1243398"/>
                    <a:gd name="connsiteY4" fmla="*/ 646611 h 1556638"/>
                    <a:gd name="connsiteX5" fmla="*/ 419643 w 1243398"/>
                    <a:gd name="connsiteY5" fmla="*/ 0 h 1556638"/>
                    <a:gd name="connsiteX6" fmla="*/ 0 w 1243398"/>
                    <a:gd name="connsiteY6" fmla="*/ 177165 h 1556638"/>
                    <a:gd name="connsiteX0" fmla="*/ 0 w 1243398"/>
                    <a:gd name="connsiteY0" fmla="*/ 177165 h 1556638"/>
                    <a:gd name="connsiteX1" fmla="*/ 274410 w 1243398"/>
                    <a:gd name="connsiteY1" fmla="*/ 989148 h 1556638"/>
                    <a:gd name="connsiteX2" fmla="*/ 488276 w 1243398"/>
                    <a:gd name="connsiteY2" fmla="*/ 1556638 h 1556638"/>
                    <a:gd name="connsiteX3" fmla="*/ 1243398 w 1243398"/>
                    <a:gd name="connsiteY3" fmla="*/ 1154838 h 1556638"/>
                    <a:gd name="connsiteX4" fmla="*/ 854982 w 1243398"/>
                    <a:gd name="connsiteY4" fmla="*/ 646611 h 1556638"/>
                    <a:gd name="connsiteX5" fmla="*/ 419643 w 1243398"/>
                    <a:gd name="connsiteY5" fmla="*/ 0 h 1556638"/>
                    <a:gd name="connsiteX6" fmla="*/ 0 w 1243398"/>
                    <a:gd name="connsiteY6" fmla="*/ 177165 h 1556638"/>
                    <a:gd name="connsiteX0" fmla="*/ 0 w 1243398"/>
                    <a:gd name="connsiteY0" fmla="*/ 177165 h 1556638"/>
                    <a:gd name="connsiteX1" fmla="*/ 257817 w 1243398"/>
                    <a:gd name="connsiteY1" fmla="*/ 908945 h 1556638"/>
                    <a:gd name="connsiteX2" fmla="*/ 488276 w 1243398"/>
                    <a:gd name="connsiteY2" fmla="*/ 1556638 h 1556638"/>
                    <a:gd name="connsiteX3" fmla="*/ 1243398 w 1243398"/>
                    <a:gd name="connsiteY3" fmla="*/ 1154838 h 1556638"/>
                    <a:gd name="connsiteX4" fmla="*/ 854982 w 1243398"/>
                    <a:gd name="connsiteY4" fmla="*/ 646611 h 1556638"/>
                    <a:gd name="connsiteX5" fmla="*/ 419643 w 1243398"/>
                    <a:gd name="connsiteY5" fmla="*/ 0 h 1556638"/>
                    <a:gd name="connsiteX6" fmla="*/ 0 w 1243398"/>
                    <a:gd name="connsiteY6" fmla="*/ 177165 h 1556638"/>
                    <a:gd name="connsiteX0" fmla="*/ 0 w 1193617"/>
                    <a:gd name="connsiteY0" fmla="*/ 177165 h 1556638"/>
                    <a:gd name="connsiteX1" fmla="*/ 257817 w 1193617"/>
                    <a:gd name="connsiteY1" fmla="*/ 908945 h 1556638"/>
                    <a:gd name="connsiteX2" fmla="*/ 488276 w 1193617"/>
                    <a:gd name="connsiteY2" fmla="*/ 1556638 h 1556638"/>
                    <a:gd name="connsiteX3" fmla="*/ 1193617 w 1193617"/>
                    <a:gd name="connsiteY3" fmla="*/ 1091229 h 1556638"/>
                    <a:gd name="connsiteX4" fmla="*/ 854982 w 1193617"/>
                    <a:gd name="connsiteY4" fmla="*/ 646611 h 1556638"/>
                    <a:gd name="connsiteX5" fmla="*/ 419643 w 1193617"/>
                    <a:gd name="connsiteY5" fmla="*/ 0 h 1556638"/>
                    <a:gd name="connsiteX6" fmla="*/ 0 w 1193617"/>
                    <a:gd name="connsiteY6" fmla="*/ 177165 h 1556638"/>
                    <a:gd name="connsiteX0" fmla="*/ 0 w 1193617"/>
                    <a:gd name="connsiteY0" fmla="*/ 177165 h 1556638"/>
                    <a:gd name="connsiteX1" fmla="*/ 257817 w 1193617"/>
                    <a:gd name="connsiteY1" fmla="*/ 908945 h 1556638"/>
                    <a:gd name="connsiteX2" fmla="*/ 488276 w 1193617"/>
                    <a:gd name="connsiteY2" fmla="*/ 1556638 h 1556638"/>
                    <a:gd name="connsiteX3" fmla="*/ 1193617 w 1193617"/>
                    <a:gd name="connsiteY3" fmla="*/ 1091229 h 1556638"/>
                    <a:gd name="connsiteX4" fmla="*/ 755420 w 1193617"/>
                    <a:gd name="connsiteY4" fmla="*/ 500035 h 1556638"/>
                    <a:gd name="connsiteX5" fmla="*/ 419643 w 1193617"/>
                    <a:gd name="connsiteY5" fmla="*/ 0 h 1556638"/>
                    <a:gd name="connsiteX6" fmla="*/ 0 w 1193617"/>
                    <a:gd name="connsiteY6" fmla="*/ 177165 h 1556638"/>
                    <a:gd name="connsiteX0" fmla="*/ 0 w 1193617"/>
                    <a:gd name="connsiteY0" fmla="*/ 177165 h 1556638"/>
                    <a:gd name="connsiteX1" fmla="*/ 210802 w 1193617"/>
                    <a:gd name="connsiteY1" fmla="*/ 776196 h 1556638"/>
                    <a:gd name="connsiteX2" fmla="*/ 488276 w 1193617"/>
                    <a:gd name="connsiteY2" fmla="*/ 1556638 h 1556638"/>
                    <a:gd name="connsiteX3" fmla="*/ 1193617 w 1193617"/>
                    <a:gd name="connsiteY3" fmla="*/ 1091229 h 1556638"/>
                    <a:gd name="connsiteX4" fmla="*/ 755420 w 1193617"/>
                    <a:gd name="connsiteY4" fmla="*/ 500035 h 1556638"/>
                    <a:gd name="connsiteX5" fmla="*/ 419643 w 1193617"/>
                    <a:gd name="connsiteY5" fmla="*/ 0 h 1556638"/>
                    <a:gd name="connsiteX6" fmla="*/ 0 w 1193617"/>
                    <a:gd name="connsiteY6" fmla="*/ 177165 h 1556638"/>
                    <a:gd name="connsiteX0" fmla="*/ 0 w 1193617"/>
                    <a:gd name="connsiteY0" fmla="*/ 177165 h 1451545"/>
                    <a:gd name="connsiteX1" fmla="*/ 210802 w 1193617"/>
                    <a:gd name="connsiteY1" fmla="*/ 776196 h 1451545"/>
                    <a:gd name="connsiteX2" fmla="*/ 452323 w 1193617"/>
                    <a:gd name="connsiteY2" fmla="*/ 1451545 h 1451545"/>
                    <a:gd name="connsiteX3" fmla="*/ 1193617 w 1193617"/>
                    <a:gd name="connsiteY3" fmla="*/ 1091229 h 1451545"/>
                    <a:gd name="connsiteX4" fmla="*/ 755420 w 1193617"/>
                    <a:gd name="connsiteY4" fmla="*/ 500035 h 1451545"/>
                    <a:gd name="connsiteX5" fmla="*/ 419643 w 1193617"/>
                    <a:gd name="connsiteY5" fmla="*/ 0 h 1451545"/>
                    <a:gd name="connsiteX6" fmla="*/ 0 w 1193617"/>
                    <a:gd name="connsiteY6" fmla="*/ 177165 h 1451545"/>
                    <a:gd name="connsiteX0" fmla="*/ 0 w 1193617"/>
                    <a:gd name="connsiteY0" fmla="*/ 177165 h 1451545"/>
                    <a:gd name="connsiteX1" fmla="*/ 210802 w 1193617"/>
                    <a:gd name="connsiteY1" fmla="*/ 776196 h 1451545"/>
                    <a:gd name="connsiteX2" fmla="*/ 452323 w 1193617"/>
                    <a:gd name="connsiteY2" fmla="*/ 1451545 h 1451545"/>
                    <a:gd name="connsiteX3" fmla="*/ 1193617 w 1193617"/>
                    <a:gd name="connsiteY3" fmla="*/ 1091229 h 1451545"/>
                    <a:gd name="connsiteX4" fmla="*/ 755420 w 1193617"/>
                    <a:gd name="connsiteY4" fmla="*/ 500035 h 1451545"/>
                    <a:gd name="connsiteX5" fmla="*/ 419643 w 1193617"/>
                    <a:gd name="connsiteY5" fmla="*/ 0 h 1451545"/>
                    <a:gd name="connsiteX6" fmla="*/ 0 w 1193617"/>
                    <a:gd name="connsiteY6" fmla="*/ 177165 h 1451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3617" h="1451545">
                      <a:moveTo>
                        <a:pt x="0" y="177165"/>
                      </a:moveTo>
                      <a:cubicBezTo>
                        <a:pt x="75193" y="428897"/>
                        <a:pt x="135415" y="563799"/>
                        <a:pt x="210802" y="776196"/>
                      </a:cubicBezTo>
                      <a:cubicBezTo>
                        <a:pt x="286189" y="988593"/>
                        <a:pt x="355075" y="1187486"/>
                        <a:pt x="452323" y="1451545"/>
                      </a:cubicBezTo>
                      <a:cubicBezTo>
                        <a:pt x="752890" y="1297331"/>
                        <a:pt x="893050" y="1245443"/>
                        <a:pt x="1193617" y="1091229"/>
                      </a:cubicBezTo>
                      <a:cubicBezTo>
                        <a:pt x="884917" y="716307"/>
                        <a:pt x="919447" y="728000"/>
                        <a:pt x="755420" y="500035"/>
                      </a:cubicBezTo>
                      <a:cubicBezTo>
                        <a:pt x="591393" y="272070"/>
                        <a:pt x="573404" y="214993"/>
                        <a:pt x="419643" y="0"/>
                      </a:cubicBezTo>
                      <a:lnTo>
                        <a:pt x="0" y="177165"/>
                      </a:lnTo>
                      <a:close/>
                    </a:path>
                  </a:pathLst>
                </a:custGeom>
                <a:solidFill>
                  <a:srgbClr val="FFD966">
                    <a:alpha val="50196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Connecteur droit 32"/>
                <p:cNvCxnSpPr/>
                <p:nvPr/>
              </p:nvCxnSpPr>
              <p:spPr>
                <a:xfrm flipV="1">
                  <a:off x="7471152" y="2084605"/>
                  <a:ext cx="339849" cy="13521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Connecteur droit 33"/>
                <p:cNvCxnSpPr/>
                <p:nvPr/>
              </p:nvCxnSpPr>
              <p:spPr>
                <a:xfrm flipV="1">
                  <a:off x="8098343" y="1829291"/>
                  <a:ext cx="339849" cy="13521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5" name="Forme libre 34"/>
                <p:cNvSpPr/>
                <p:nvPr/>
              </p:nvSpPr>
              <p:spPr>
                <a:xfrm>
                  <a:off x="7584440" y="1656415"/>
                  <a:ext cx="620420" cy="470954"/>
                </a:xfrm>
                <a:custGeom>
                  <a:avLst/>
                  <a:gdLst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408214 w 2016578"/>
                    <a:gd name="connsiteY1" fmla="*/ 1412421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16578"/>
                    <a:gd name="connsiteY0" fmla="*/ 89807 h 2743200"/>
                    <a:gd name="connsiteX1" fmla="*/ 277585 w 2016578"/>
                    <a:gd name="connsiteY1" fmla="*/ 1363435 h 2743200"/>
                    <a:gd name="connsiteX2" fmla="*/ 375557 w 2016578"/>
                    <a:gd name="connsiteY2" fmla="*/ 2743200 h 2743200"/>
                    <a:gd name="connsiteX3" fmla="*/ 2016578 w 2016578"/>
                    <a:gd name="connsiteY3" fmla="*/ 2204357 h 2743200"/>
                    <a:gd name="connsiteX4" fmla="*/ 922564 w 2016578"/>
                    <a:gd name="connsiteY4" fmla="*/ 1379764 h 2743200"/>
                    <a:gd name="connsiteX5" fmla="*/ 334735 w 2016578"/>
                    <a:gd name="connsiteY5" fmla="*/ 0 h 2743200"/>
                    <a:gd name="connsiteX6" fmla="*/ 0 w 2016578"/>
                    <a:gd name="connsiteY6" fmla="*/ 89807 h 2743200"/>
                    <a:gd name="connsiteX0" fmla="*/ 0 w 2023001"/>
                    <a:gd name="connsiteY0" fmla="*/ 89807 h 2743200"/>
                    <a:gd name="connsiteX1" fmla="*/ 277585 w 2023001"/>
                    <a:gd name="connsiteY1" fmla="*/ 1363435 h 2743200"/>
                    <a:gd name="connsiteX2" fmla="*/ 375557 w 2023001"/>
                    <a:gd name="connsiteY2" fmla="*/ 2743200 h 2743200"/>
                    <a:gd name="connsiteX3" fmla="*/ 2016578 w 2023001"/>
                    <a:gd name="connsiteY3" fmla="*/ 2204357 h 2743200"/>
                    <a:gd name="connsiteX4" fmla="*/ 922564 w 2023001"/>
                    <a:gd name="connsiteY4" fmla="*/ 1379764 h 2743200"/>
                    <a:gd name="connsiteX5" fmla="*/ 334735 w 2023001"/>
                    <a:gd name="connsiteY5" fmla="*/ 0 h 2743200"/>
                    <a:gd name="connsiteX6" fmla="*/ 0 w 2023001"/>
                    <a:gd name="connsiteY6" fmla="*/ 89807 h 2743200"/>
                    <a:gd name="connsiteX0" fmla="*/ 0 w 2024065"/>
                    <a:gd name="connsiteY0" fmla="*/ 89807 h 2743200"/>
                    <a:gd name="connsiteX1" fmla="*/ 277585 w 2024065"/>
                    <a:gd name="connsiteY1" fmla="*/ 1363435 h 2743200"/>
                    <a:gd name="connsiteX2" fmla="*/ 375557 w 2024065"/>
                    <a:gd name="connsiteY2" fmla="*/ 2743200 h 2743200"/>
                    <a:gd name="connsiteX3" fmla="*/ 2016578 w 2024065"/>
                    <a:gd name="connsiteY3" fmla="*/ 2204357 h 2743200"/>
                    <a:gd name="connsiteX4" fmla="*/ 1061357 w 2024065"/>
                    <a:gd name="connsiteY4" fmla="*/ 1102178 h 2743200"/>
                    <a:gd name="connsiteX5" fmla="*/ 334735 w 2024065"/>
                    <a:gd name="connsiteY5" fmla="*/ 0 h 2743200"/>
                    <a:gd name="connsiteX6" fmla="*/ 0 w 2024065"/>
                    <a:gd name="connsiteY6" fmla="*/ 89807 h 2743200"/>
                    <a:gd name="connsiteX0" fmla="*/ 0 w 2024065"/>
                    <a:gd name="connsiteY0" fmla="*/ 89807 h 2743200"/>
                    <a:gd name="connsiteX1" fmla="*/ 277585 w 2024065"/>
                    <a:gd name="connsiteY1" fmla="*/ 1363435 h 2743200"/>
                    <a:gd name="connsiteX2" fmla="*/ 375557 w 2024065"/>
                    <a:gd name="connsiteY2" fmla="*/ 2743200 h 2743200"/>
                    <a:gd name="connsiteX3" fmla="*/ 2016578 w 2024065"/>
                    <a:gd name="connsiteY3" fmla="*/ 2204357 h 2743200"/>
                    <a:gd name="connsiteX4" fmla="*/ 1061357 w 2024065"/>
                    <a:gd name="connsiteY4" fmla="*/ 1102178 h 2743200"/>
                    <a:gd name="connsiteX5" fmla="*/ 334735 w 2024065"/>
                    <a:gd name="connsiteY5" fmla="*/ 0 h 2743200"/>
                    <a:gd name="connsiteX6" fmla="*/ 0 w 2024065"/>
                    <a:gd name="connsiteY6" fmla="*/ 89807 h 2743200"/>
                    <a:gd name="connsiteX0" fmla="*/ 0 w 2024018"/>
                    <a:gd name="connsiteY0" fmla="*/ 89807 h 2743200"/>
                    <a:gd name="connsiteX1" fmla="*/ 277585 w 2024018"/>
                    <a:gd name="connsiteY1" fmla="*/ 1363435 h 2743200"/>
                    <a:gd name="connsiteX2" fmla="*/ 375557 w 2024018"/>
                    <a:gd name="connsiteY2" fmla="*/ 2743200 h 2743200"/>
                    <a:gd name="connsiteX3" fmla="*/ 2016578 w 2024018"/>
                    <a:gd name="connsiteY3" fmla="*/ 2204357 h 2743200"/>
                    <a:gd name="connsiteX4" fmla="*/ 1061357 w 2024018"/>
                    <a:gd name="connsiteY4" fmla="*/ 1102178 h 2743200"/>
                    <a:gd name="connsiteX5" fmla="*/ 367392 w 2024018"/>
                    <a:gd name="connsiteY5" fmla="*/ 0 h 2743200"/>
                    <a:gd name="connsiteX6" fmla="*/ 0 w 2024018"/>
                    <a:gd name="connsiteY6" fmla="*/ 89807 h 2743200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375557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375557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530678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24041"/>
                    <a:gd name="connsiteY0" fmla="*/ 114300 h 2767693"/>
                    <a:gd name="connsiteX1" fmla="*/ 277585 w 2024041"/>
                    <a:gd name="connsiteY1" fmla="*/ 1387928 h 2767693"/>
                    <a:gd name="connsiteX2" fmla="*/ 530678 w 2024041"/>
                    <a:gd name="connsiteY2" fmla="*/ 2767693 h 2767693"/>
                    <a:gd name="connsiteX3" fmla="*/ 2016578 w 2024041"/>
                    <a:gd name="connsiteY3" fmla="*/ 2228850 h 2767693"/>
                    <a:gd name="connsiteX4" fmla="*/ 1061357 w 2024041"/>
                    <a:gd name="connsiteY4" fmla="*/ 1126671 h 2767693"/>
                    <a:gd name="connsiteX5" fmla="*/ 351063 w 2024041"/>
                    <a:gd name="connsiteY5" fmla="*/ 0 h 2767693"/>
                    <a:gd name="connsiteX6" fmla="*/ 0 w 2024041"/>
                    <a:gd name="connsiteY6" fmla="*/ 114300 h 2767693"/>
                    <a:gd name="connsiteX0" fmla="*/ 0 w 2016578"/>
                    <a:gd name="connsiteY0" fmla="*/ 114300 h 2767693"/>
                    <a:gd name="connsiteX1" fmla="*/ 277585 w 2016578"/>
                    <a:gd name="connsiteY1" fmla="*/ 1387928 h 2767693"/>
                    <a:gd name="connsiteX2" fmla="*/ 530678 w 2016578"/>
                    <a:gd name="connsiteY2" fmla="*/ 2767693 h 2767693"/>
                    <a:gd name="connsiteX3" fmla="*/ 2016578 w 2016578"/>
                    <a:gd name="connsiteY3" fmla="*/ 2228850 h 2767693"/>
                    <a:gd name="connsiteX4" fmla="*/ 1061357 w 2016578"/>
                    <a:gd name="connsiteY4" fmla="*/ 1126671 h 2767693"/>
                    <a:gd name="connsiteX5" fmla="*/ 351063 w 2016578"/>
                    <a:gd name="connsiteY5" fmla="*/ 0 h 2767693"/>
                    <a:gd name="connsiteX6" fmla="*/ 0 w 2016578"/>
                    <a:gd name="connsiteY6" fmla="*/ 114300 h 2767693"/>
                    <a:gd name="connsiteX0" fmla="*/ 0 w 2016578"/>
                    <a:gd name="connsiteY0" fmla="*/ 114300 h 2767693"/>
                    <a:gd name="connsiteX1" fmla="*/ 277585 w 2016578"/>
                    <a:gd name="connsiteY1" fmla="*/ 1387928 h 2767693"/>
                    <a:gd name="connsiteX2" fmla="*/ 530678 w 2016578"/>
                    <a:gd name="connsiteY2" fmla="*/ 2767693 h 2767693"/>
                    <a:gd name="connsiteX3" fmla="*/ 2016578 w 2016578"/>
                    <a:gd name="connsiteY3" fmla="*/ 2228850 h 2767693"/>
                    <a:gd name="connsiteX4" fmla="*/ 1061357 w 2016578"/>
                    <a:gd name="connsiteY4" fmla="*/ 1126671 h 2767693"/>
                    <a:gd name="connsiteX5" fmla="*/ 351063 w 2016578"/>
                    <a:gd name="connsiteY5" fmla="*/ 0 h 2767693"/>
                    <a:gd name="connsiteX6" fmla="*/ 0 w 2016578"/>
                    <a:gd name="connsiteY6" fmla="*/ 114300 h 2767693"/>
                    <a:gd name="connsiteX0" fmla="*/ 0 w 1957523"/>
                    <a:gd name="connsiteY0" fmla="*/ 367665 h 2767693"/>
                    <a:gd name="connsiteX1" fmla="*/ 218530 w 1957523"/>
                    <a:gd name="connsiteY1" fmla="*/ 1387928 h 2767693"/>
                    <a:gd name="connsiteX2" fmla="*/ 471623 w 1957523"/>
                    <a:gd name="connsiteY2" fmla="*/ 2767693 h 2767693"/>
                    <a:gd name="connsiteX3" fmla="*/ 1957523 w 1957523"/>
                    <a:gd name="connsiteY3" fmla="*/ 2228850 h 2767693"/>
                    <a:gd name="connsiteX4" fmla="*/ 1002302 w 1957523"/>
                    <a:gd name="connsiteY4" fmla="*/ 1126671 h 2767693"/>
                    <a:gd name="connsiteX5" fmla="*/ 292008 w 1957523"/>
                    <a:gd name="connsiteY5" fmla="*/ 0 h 2767693"/>
                    <a:gd name="connsiteX6" fmla="*/ 0 w 1957523"/>
                    <a:gd name="connsiteY6" fmla="*/ 367665 h 2767693"/>
                    <a:gd name="connsiteX0" fmla="*/ 0 w 1957523"/>
                    <a:gd name="connsiteY0" fmla="*/ 177165 h 2577193"/>
                    <a:gd name="connsiteX1" fmla="*/ 218530 w 1957523"/>
                    <a:gd name="connsiteY1" fmla="*/ 1197428 h 2577193"/>
                    <a:gd name="connsiteX2" fmla="*/ 471623 w 1957523"/>
                    <a:gd name="connsiteY2" fmla="*/ 2577193 h 2577193"/>
                    <a:gd name="connsiteX3" fmla="*/ 1957523 w 1957523"/>
                    <a:gd name="connsiteY3" fmla="*/ 2038350 h 2577193"/>
                    <a:gd name="connsiteX4" fmla="*/ 1002302 w 1957523"/>
                    <a:gd name="connsiteY4" fmla="*/ 936171 h 2577193"/>
                    <a:gd name="connsiteX5" fmla="*/ 419643 w 1957523"/>
                    <a:gd name="connsiteY5" fmla="*/ 0 h 2577193"/>
                    <a:gd name="connsiteX6" fmla="*/ 0 w 1957523"/>
                    <a:gd name="connsiteY6" fmla="*/ 177165 h 2577193"/>
                    <a:gd name="connsiteX0" fmla="*/ 0 w 1957523"/>
                    <a:gd name="connsiteY0" fmla="*/ 177165 h 2577193"/>
                    <a:gd name="connsiteX1" fmla="*/ 218530 w 1957523"/>
                    <a:gd name="connsiteY1" fmla="*/ 1197428 h 2577193"/>
                    <a:gd name="connsiteX2" fmla="*/ 471623 w 1957523"/>
                    <a:gd name="connsiteY2" fmla="*/ 2577193 h 2577193"/>
                    <a:gd name="connsiteX3" fmla="*/ 1957523 w 1957523"/>
                    <a:gd name="connsiteY3" fmla="*/ 2038350 h 2577193"/>
                    <a:gd name="connsiteX4" fmla="*/ 1037862 w 1957523"/>
                    <a:gd name="connsiteY4" fmla="*/ 936171 h 2577193"/>
                    <a:gd name="connsiteX5" fmla="*/ 419643 w 1957523"/>
                    <a:gd name="connsiteY5" fmla="*/ 0 h 2577193"/>
                    <a:gd name="connsiteX6" fmla="*/ 0 w 1957523"/>
                    <a:gd name="connsiteY6" fmla="*/ 177165 h 2577193"/>
                    <a:gd name="connsiteX0" fmla="*/ 0 w 1957523"/>
                    <a:gd name="connsiteY0" fmla="*/ 177165 h 2038350"/>
                    <a:gd name="connsiteX1" fmla="*/ 218530 w 1957523"/>
                    <a:gd name="connsiteY1" fmla="*/ 1197428 h 2038350"/>
                    <a:gd name="connsiteX2" fmla="*/ 375103 w 1957523"/>
                    <a:gd name="connsiteY2" fmla="*/ 2003153 h 2038350"/>
                    <a:gd name="connsiteX3" fmla="*/ 1957523 w 1957523"/>
                    <a:gd name="connsiteY3" fmla="*/ 2038350 h 2038350"/>
                    <a:gd name="connsiteX4" fmla="*/ 1037862 w 1957523"/>
                    <a:gd name="connsiteY4" fmla="*/ 936171 h 2038350"/>
                    <a:gd name="connsiteX5" fmla="*/ 419643 w 1957523"/>
                    <a:gd name="connsiteY5" fmla="*/ 0 h 2038350"/>
                    <a:gd name="connsiteX6" fmla="*/ 0 w 1957523"/>
                    <a:gd name="connsiteY6" fmla="*/ 177165 h 2038350"/>
                    <a:gd name="connsiteX0" fmla="*/ 0 w 1586683"/>
                    <a:gd name="connsiteY0" fmla="*/ 177165 h 2003153"/>
                    <a:gd name="connsiteX1" fmla="*/ 218530 w 1586683"/>
                    <a:gd name="connsiteY1" fmla="*/ 1197428 h 2003153"/>
                    <a:gd name="connsiteX2" fmla="*/ 375103 w 1586683"/>
                    <a:gd name="connsiteY2" fmla="*/ 2003153 h 2003153"/>
                    <a:gd name="connsiteX3" fmla="*/ 1586683 w 1586683"/>
                    <a:gd name="connsiteY3" fmla="*/ 1560830 h 2003153"/>
                    <a:gd name="connsiteX4" fmla="*/ 1037862 w 1586683"/>
                    <a:gd name="connsiteY4" fmla="*/ 936171 h 2003153"/>
                    <a:gd name="connsiteX5" fmla="*/ 419643 w 1586683"/>
                    <a:gd name="connsiteY5" fmla="*/ 0 h 2003153"/>
                    <a:gd name="connsiteX6" fmla="*/ 0 w 1586683"/>
                    <a:gd name="connsiteY6" fmla="*/ 177165 h 2003153"/>
                    <a:gd name="connsiteX0" fmla="*/ 0 w 1586683"/>
                    <a:gd name="connsiteY0" fmla="*/ 177165 h 2003153"/>
                    <a:gd name="connsiteX1" fmla="*/ 218530 w 1586683"/>
                    <a:gd name="connsiteY1" fmla="*/ 1197428 h 2003153"/>
                    <a:gd name="connsiteX2" fmla="*/ 375103 w 1586683"/>
                    <a:gd name="connsiteY2" fmla="*/ 2003153 h 2003153"/>
                    <a:gd name="connsiteX3" fmla="*/ 1586683 w 1586683"/>
                    <a:gd name="connsiteY3" fmla="*/ 1560830 h 2003153"/>
                    <a:gd name="connsiteX4" fmla="*/ 854982 w 1586683"/>
                    <a:gd name="connsiteY4" fmla="*/ 646611 h 2003153"/>
                    <a:gd name="connsiteX5" fmla="*/ 419643 w 1586683"/>
                    <a:gd name="connsiteY5" fmla="*/ 0 h 2003153"/>
                    <a:gd name="connsiteX6" fmla="*/ 0 w 1586683"/>
                    <a:gd name="connsiteY6" fmla="*/ 177165 h 2003153"/>
                    <a:gd name="connsiteX0" fmla="*/ 0 w 1403803"/>
                    <a:gd name="connsiteY0" fmla="*/ 177165 h 2003153"/>
                    <a:gd name="connsiteX1" fmla="*/ 218530 w 1403803"/>
                    <a:gd name="connsiteY1" fmla="*/ 1197428 h 2003153"/>
                    <a:gd name="connsiteX2" fmla="*/ 375103 w 1403803"/>
                    <a:gd name="connsiteY2" fmla="*/ 2003153 h 2003153"/>
                    <a:gd name="connsiteX3" fmla="*/ 1403803 w 1403803"/>
                    <a:gd name="connsiteY3" fmla="*/ 1367790 h 2003153"/>
                    <a:gd name="connsiteX4" fmla="*/ 854982 w 1403803"/>
                    <a:gd name="connsiteY4" fmla="*/ 646611 h 2003153"/>
                    <a:gd name="connsiteX5" fmla="*/ 419643 w 1403803"/>
                    <a:gd name="connsiteY5" fmla="*/ 0 h 2003153"/>
                    <a:gd name="connsiteX6" fmla="*/ 0 w 1403803"/>
                    <a:gd name="connsiteY6" fmla="*/ 177165 h 2003153"/>
                    <a:gd name="connsiteX0" fmla="*/ 0 w 1403803"/>
                    <a:gd name="connsiteY0" fmla="*/ 177165 h 2003153"/>
                    <a:gd name="connsiteX1" fmla="*/ 218530 w 1403803"/>
                    <a:gd name="connsiteY1" fmla="*/ 1197428 h 2003153"/>
                    <a:gd name="connsiteX2" fmla="*/ 375103 w 1403803"/>
                    <a:gd name="connsiteY2" fmla="*/ 2003153 h 2003153"/>
                    <a:gd name="connsiteX3" fmla="*/ 1403803 w 1403803"/>
                    <a:gd name="connsiteY3" fmla="*/ 1367790 h 2003153"/>
                    <a:gd name="connsiteX4" fmla="*/ 854982 w 1403803"/>
                    <a:gd name="connsiteY4" fmla="*/ 646611 h 2003153"/>
                    <a:gd name="connsiteX5" fmla="*/ 419643 w 1403803"/>
                    <a:gd name="connsiteY5" fmla="*/ 0 h 2003153"/>
                    <a:gd name="connsiteX6" fmla="*/ 0 w 1403803"/>
                    <a:gd name="connsiteY6" fmla="*/ 177165 h 2003153"/>
                    <a:gd name="connsiteX0" fmla="*/ 0 w 1403803"/>
                    <a:gd name="connsiteY0" fmla="*/ 177165 h 1850753"/>
                    <a:gd name="connsiteX1" fmla="*/ 218530 w 1403803"/>
                    <a:gd name="connsiteY1" fmla="*/ 1197428 h 1850753"/>
                    <a:gd name="connsiteX2" fmla="*/ 476703 w 1403803"/>
                    <a:gd name="connsiteY2" fmla="*/ 1850753 h 1850753"/>
                    <a:gd name="connsiteX3" fmla="*/ 1403803 w 1403803"/>
                    <a:gd name="connsiteY3" fmla="*/ 1367790 h 1850753"/>
                    <a:gd name="connsiteX4" fmla="*/ 854982 w 1403803"/>
                    <a:gd name="connsiteY4" fmla="*/ 646611 h 1850753"/>
                    <a:gd name="connsiteX5" fmla="*/ 419643 w 1403803"/>
                    <a:gd name="connsiteY5" fmla="*/ 0 h 1850753"/>
                    <a:gd name="connsiteX6" fmla="*/ 0 w 1403803"/>
                    <a:gd name="connsiteY6" fmla="*/ 177165 h 1850753"/>
                    <a:gd name="connsiteX0" fmla="*/ 0 w 1403803"/>
                    <a:gd name="connsiteY0" fmla="*/ 177165 h 1850753"/>
                    <a:gd name="connsiteX1" fmla="*/ 274410 w 1403803"/>
                    <a:gd name="connsiteY1" fmla="*/ 989148 h 1850753"/>
                    <a:gd name="connsiteX2" fmla="*/ 476703 w 1403803"/>
                    <a:gd name="connsiteY2" fmla="*/ 1850753 h 1850753"/>
                    <a:gd name="connsiteX3" fmla="*/ 1403803 w 1403803"/>
                    <a:gd name="connsiteY3" fmla="*/ 1367790 h 1850753"/>
                    <a:gd name="connsiteX4" fmla="*/ 854982 w 1403803"/>
                    <a:gd name="connsiteY4" fmla="*/ 646611 h 1850753"/>
                    <a:gd name="connsiteX5" fmla="*/ 419643 w 1403803"/>
                    <a:gd name="connsiteY5" fmla="*/ 0 h 1850753"/>
                    <a:gd name="connsiteX6" fmla="*/ 0 w 1403803"/>
                    <a:gd name="connsiteY6" fmla="*/ 177165 h 1850753"/>
                    <a:gd name="connsiteX0" fmla="*/ 0 w 1403803"/>
                    <a:gd name="connsiteY0" fmla="*/ 177165 h 1830433"/>
                    <a:gd name="connsiteX1" fmla="*/ 274410 w 1403803"/>
                    <a:gd name="connsiteY1" fmla="*/ 989148 h 1830433"/>
                    <a:gd name="connsiteX2" fmla="*/ 502103 w 1403803"/>
                    <a:gd name="connsiteY2" fmla="*/ 1830433 h 1830433"/>
                    <a:gd name="connsiteX3" fmla="*/ 1403803 w 1403803"/>
                    <a:gd name="connsiteY3" fmla="*/ 1367790 h 1830433"/>
                    <a:gd name="connsiteX4" fmla="*/ 854982 w 1403803"/>
                    <a:gd name="connsiteY4" fmla="*/ 646611 h 1830433"/>
                    <a:gd name="connsiteX5" fmla="*/ 419643 w 1403803"/>
                    <a:gd name="connsiteY5" fmla="*/ 0 h 1830433"/>
                    <a:gd name="connsiteX6" fmla="*/ 0 w 1403803"/>
                    <a:gd name="connsiteY6" fmla="*/ 177165 h 1830433"/>
                    <a:gd name="connsiteX0" fmla="*/ 0 w 1403803"/>
                    <a:gd name="connsiteY0" fmla="*/ 177165 h 1830433"/>
                    <a:gd name="connsiteX1" fmla="*/ 274410 w 1403803"/>
                    <a:gd name="connsiteY1" fmla="*/ 989148 h 1830433"/>
                    <a:gd name="connsiteX2" fmla="*/ 502103 w 1403803"/>
                    <a:gd name="connsiteY2" fmla="*/ 1830433 h 1830433"/>
                    <a:gd name="connsiteX3" fmla="*/ 1403803 w 1403803"/>
                    <a:gd name="connsiteY3" fmla="*/ 1367790 h 1830433"/>
                    <a:gd name="connsiteX4" fmla="*/ 854982 w 1403803"/>
                    <a:gd name="connsiteY4" fmla="*/ 646611 h 1830433"/>
                    <a:gd name="connsiteX5" fmla="*/ 419643 w 1403803"/>
                    <a:gd name="connsiteY5" fmla="*/ 0 h 1830433"/>
                    <a:gd name="connsiteX6" fmla="*/ 0 w 1403803"/>
                    <a:gd name="connsiteY6" fmla="*/ 177165 h 1830433"/>
                    <a:gd name="connsiteX0" fmla="*/ 0 w 1403803"/>
                    <a:gd name="connsiteY0" fmla="*/ 288925 h 1942193"/>
                    <a:gd name="connsiteX1" fmla="*/ 274410 w 1403803"/>
                    <a:gd name="connsiteY1" fmla="*/ 1100908 h 1942193"/>
                    <a:gd name="connsiteX2" fmla="*/ 502103 w 1403803"/>
                    <a:gd name="connsiteY2" fmla="*/ 1942193 h 1942193"/>
                    <a:gd name="connsiteX3" fmla="*/ 1403803 w 1403803"/>
                    <a:gd name="connsiteY3" fmla="*/ 1479550 h 1942193"/>
                    <a:gd name="connsiteX4" fmla="*/ 854982 w 1403803"/>
                    <a:gd name="connsiteY4" fmla="*/ 758371 h 1942193"/>
                    <a:gd name="connsiteX5" fmla="*/ 678723 w 1403803"/>
                    <a:gd name="connsiteY5" fmla="*/ 0 h 1942193"/>
                    <a:gd name="connsiteX6" fmla="*/ 0 w 1403803"/>
                    <a:gd name="connsiteY6" fmla="*/ 288925 h 1942193"/>
                    <a:gd name="connsiteX0" fmla="*/ 0 w 1403803"/>
                    <a:gd name="connsiteY0" fmla="*/ 288925 h 1942193"/>
                    <a:gd name="connsiteX1" fmla="*/ 274410 w 1403803"/>
                    <a:gd name="connsiteY1" fmla="*/ 1100908 h 1942193"/>
                    <a:gd name="connsiteX2" fmla="*/ 502103 w 1403803"/>
                    <a:gd name="connsiteY2" fmla="*/ 1942193 h 1942193"/>
                    <a:gd name="connsiteX3" fmla="*/ 1403803 w 1403803"/>
                    <a:gd name="connsiteY3" fmla="*/ 1479550 h 1942193"/>
                    <a:gd name="connsiteX4" fmla="*/ 1053102 w 1403803"/>
                    <a:gd name="connsiteY4" fmla="*/ 727891 h 1942193"/>
                    <a:gd name="connsiteX5" fmla="*/ 678723 w 1403803"/>
                    <a:gd name="connsiteY5" fmla="*/ 0 h 1942193"/>
                    <a:gd name="connsiteX6" fmla="*/ 0 w 1403803"/>
                    <a:gd name="connsiteY6" fmla="*/ 288925 h 1942193"/>
                    <a:gd name="connsiteX0" fmla="*/ 0 w 1556203"/>
                    <a:gd name="connsiteY0" fmla="*/ 288925 h 1942193"/>
                    <a:gd name="connsiteX1" fmla="*/ 274410 w 1556203"/>
                    <a:gd name="connsiteY1" fmla="*/ 1100908 h 1942193"/>
                    <a:gd name="connsiteX2" fmla="*/ 502103 w 1556203"/>
                    <a:gd name="connsiteY2" fmla="*/ 1942193 h 1942193"/>
                    <a:gd name="connsiteX3" fmla="*/ 1556203 w 1556203"/>
                    <a:gd name="connsiteY3" fmla="*/ 1393190 h 1942193"/>
                    <a:gd name="connsiteX4" fmla="*/ 1053102 w 1556203"/>
                    <a:gd name="connsiteY4" fmla="*/ 727891 h 1942193"/>
                    <a:gd name="connsiteX5" fmla="*/ 678723 w 1556203"/>
                    <a:gd name="connsiteY5" fmla="*/ 0 h 1942193"/>
                    <a:gd name="connsiteX6" fmla="*/ 0 w 1556203"/>
                    <a:gd name="connsiteY6" fmla="*/ 288925 h 1942193"/>
                    <a:gd name="connsiteX0" fmla="*/ 0 w 1053102"/>
                    <a:gd name="connsiteY0" fmla="*/ 288925 h 1942193"/>
                    <a:gd name="connsiteX1" fmla="*/ 274410 w 1053102"/>
                    <a:gd name="connsiteY1" fmla="*/ 1100908 h 1942193"/>
                    <a:gd name="connsiteX2" fmla="*/ 502103 w 1053102"/>
                    <a:gd name="connsiteY2" fmla="*/ 1942193 h 1942193"/>
                    <a:gd name="connsiteX3" fmla="*/ 1053102 w 1053102"/>
                    <a:gd name="connsiteY3" fmla="*/ 727891 h 1942193"/>
                    <a:gd name="connsiteX4" fmla="*/ 678723 w 1053102"/>
                    <a:gd name="connsiteY4" fmla="*/ 0 h 1942193"/>
                    <a:gd name="connsiteX5" fmla="*/ 0 w 1053102"/>
                    <a:gd name="connsiteY5" fmla="*/ 288925 h 1942193"/>
                    <a:gd name="connsiteX0" fmla="*/ 0 w 1053102"/>
                    <a:gd name="connsiteY0" fmla="*/ 288925 h 1113459"/>
                    <a:gd name="connsiteX1" fmla="*/ 274410 w 1053102"/>
                    <a:gd name="connsiteY1" fmla="*/ 1100908 h 1113459"/>
                    <a:gd name="connsiteX2" fmla="*/ 1053102 w 1053102"/>
                    <a:gd name="connsiteY2" fmla="*/ 727891 h 1113459"/>
                    <a:gd name="connsiteX3" fmla="*/ 678723 w 1053102"/>
                    <a:gd name="connsiteY3" fmla="*/ 0 h 1113459"/>
                    <a:gd name="connsiteX4" fmla="*/ 0 w 1053102"/>
                    <a:gd name="connsiteY4" fmla="*/ 288925 h 1113459"/>
                    <a:gd name="connsiteX0" fmla="*/ 0 w 1053102"/>
                    <a:gd name="connsiteY0" fmla="*/ 288925 h 1113459"/>
                    <a:gd name="connsiteX1" fmla="*/ 274410 w 1053102"/>
                    <a:gd name="connsiteY1" fmla="*/ 1100908 h 1113459"/>
                    <a:gd name="connsiteX2" fmla="*/ 1053102 w 1053102"/>
                    <a:gd name="connsiteY2" fmla="*/ 727891 h 1113459"/>
                    <a:gd name="connsiteX3" fmla="*/ 678723 w 1053102"/>
                    <a:gd name="connsiteY3" fmla="*/ 0 h 1113459"/>
                    <a:gd name="connsiteX4" fmla="*/ 0 w 1053102"/>
                    <a:gd name="connsiteY4" fmla="*/ 288925 h 1113459"/>
                    <a:gd name="connsiteX0" fmla="*/ 0 w 1053102"/>
                    <a:gd name="connsiteY0" fmla="*/ 288925 h 1100908"/>
                    <a:gd name="connsiteX1" fmla="*/ 274410 w 1053102"/>
                    <a:gd name="connsiteY1" fmla="*/ 1100908 h 1100908"/>
                    <a:gd name="connsiteX2" fmla="*/ 1053102 w 1053102"/>
                    <a:gd name="connsiteY2" fmla="*/ 727891 h 1100908"/>
                    <a:gd name="connsiteX3" fmla="*/ 678723 w 1053102"/>
                    <a:gd name="connsiteY3" fmla="*/ 0 h 1100908"/>
                    <a:gd name="connsiteX4" fmla="*/ 0 w 1053102"/>
                    <a:gd name="connsiteY4" fmla="*/ 288925 h 1100908"/>
                    <a:gd name="connsiteX0" fmla="*/ 0 w 1053102"/>
                    <a:gd name="connsiteY0" fmla="*/ 288925 h 1100908"/>
                    <a:gd name="connsiteX1" fmla="*/ 274410 w 1053102"/>
                    <a:gd name="connsiteY1" fmla="*/ 1100908 h 1100908"/>
                    <a:gd name="connsiteX2" fmla="*/ 1053102 w 1053102"/>
                    <a:gd name="connsiteY2" fmla="*/ 727891 h 1100908"/>
                    <a:gd name="connsiteX3" fmla="*/ 678723 w 1053102"/>
                    <a:gd name="connsiteY3" fmla="*/ 0 h 1100908"/>
                    <a:gd name="connsiteX4" fmla="*/ 0 w 1053102"/>
                    <a:gd name="connsiteY4" fmla="*/ 288925 h 1100908"/>
                    <a:gd name="connsiteX0" fmla="*/ 0 w 1053102"/>
                    <a:gd name="connsiteY0" fmla="*/ 288925 h 1100908"/>
                    <a:gd name="connsiteX1" fmla="*/ 274410 w 1053102"/>
                    <a:gd name="connsiteY1" fmla="*/ 1100908 h 1100908"/>
                    <a:gd name="connsiteX2" fmla="*/ 1053102 w 1053102"/>
                    <a:gd name="connsiteY2" fmla="*/ 727891 h 1100908"/>
                    <a:gd name="connsiteX3" fmla="*/ 678723 w 1053102"/>
                    <a:gd name="connsiteY3" fmla="*/ 0 h 1100908"/>
                    <a:gd name="connsiteX4" fmla="*/ 0 w 1053102"/>
                    <a:gd name="connsiteY4" fmla="*/ 288925 h 1100908"/>
                    <a:gd name="connsiteX0" fmla="*/ 0 w 1053102"/>
                    <a:gd name="connsiteY0" fmla="*/ 288925 h 1100908"/>
                    <a:gd name="connsiteX1" fmla="*/ 274410 w 1053102"/>
                    <a:gd name="connsiteY1" fmla="*/ 1100908 h 1100908"/>
                    <a:gd name="connsiteX2" fmla="*/ 1053102 w 1053102"/>
                    <a:gd name="connsiteY2" fmla="*/ 727891 h 1100908"/>
                    <a:gd name="connsiteX3" fmla="*/ 678723 w 1053102"/>
                    <a:gd name="connsiteY3" fmla="*/ 0 h 1100908"/>
                    <a:gd name="connsiteX4" fmla="*/ 0 w 1053102"/>
                    <a:gd name="connsiteY4" fmla="*/ 288925 h 1100908"/>
                    <a:gd name="connsiteX0" fmla="*/ 0 w 1053102"/>
                    <a:gd name="connsiteY0" fmla="*/ 288925 h 760108"/>
                    <a:gd name="connsiteX1" fmla="*/ 125820 w 1053102"/>
                    <a:gd name="connsiteY1" fmla="*/ 689428 h 760108"/>
                    <a:gd name="connsiteX2" fmla="*/ 1053102 w 1053102"/>
                    <a:gd name="connsiteY2" fmla="*/ 727891 h 760108"/>
                    <a:gd name="connsiteX3" fmla="*/ 678723 w 1053102"/>
                    <a:gd name="connsiteY3" fmla="*/ 0 h 760108"/>
                    <a:gd name="connsiteX4" fmla="*/ 0 w 1053102"/>
                    <a:gd name="connsiteY4" fmla="*/ 288925 h 760108"/>
                    <a:gd name="connsiteX0" fmla="*/ 0 w 887367"/>
                    <a:gd name="connsiteY0" fmla="*/ 288925 h 689428"/>
                    <a:gd name="connsiteX1" fmla="*/ 125820 w 887367"/>
                    <a:gd name="connsiteY1" fmla="*/ 689428 h 689428"/>
                    <a:gd name="connsiteX2" fmla="*/ 887367 w 887367"/>
                    <a:gd name="connsiteY2" fmla="*/ 373561 h 689428"/>
                    <a:gd name="connsiteX3" fmla="*/ 678723 w 887367"/>
                    <a:gd name="connsiteY3" fmla="*/ 0 h 689428"/>
                    <a:gd name="connsiteX4" fmla="*/ 0 w 887367"/>
                    <a:gd name="connsiteY4" fmla="*/ 288925 h 689428"/>
                    <a:gd name="connsiteX0" fmla="*/ 0 w 887367"/>
                    <a:gd name="connsiteY0" fmla="*/ 288925 h 689428"/>
                    <a:gd name="connsiteX1" fmla="*/ 125820 w 887367"/>
                    <a:gd name="connsiteY1" fmla="*/ 689428 h 689428"/>
                    <a:gd name="connsiteX2" fmla="*/ 887367 w 887367"/>
                    <a:gd name="connsiteY2" fmla="*/ 373561 h 689428"/>
                    <a:gd name="connsiteX3" fmla="*/ 678723 w 887367"/>
                    <a:gd name="connsiteY3" fmla="*/ 0 h 689428"/>
                    <a:gd name="connsiteX4" fmla="*/ 0 w 887367"/>
                    <a:gd name="connsiteY4" fmla="*/ 288925 h 689428"/>
                    <a:gd name="connsiteX0" fmla="*/ 0 w 887367"/>
                    <a:gd name="connsiteY0" fmla="*/ 288925 h 689428"/>
                    <a:gd name="connsiteX1" fmla="*/ 125820 w 887367"/>
                    <a:gd name="connsiteY1" fmla="*/ 689428 h 689428"/>
                    <a:gd name="connsiteX2" fmla="*/ 887367 w 887367"/>
                    <a:gd name="connsiteY2" fmla="*/ 373561 h 689428"/>
                    <a:gd name="connsiteX3" fmla="*/ 678723 w 887367"/>
                    <a:gd name="connsiteY3" fmla="*/ 0 h 689428"/>
                    <a:gd name="connsiteX4" fmla="*/ 0 w 887367"/>
                    <a:gd name="connsiteY4" fmla="*/ 288925 h 689428"/>
                    <a:gd name="connsiteX0" fmla="*/ 0 w 887367"/>
                    <a:gd name="connsiteY0" fmla="*/ 288925 h 689428"/>
                    <a:gd name="connsiteX1" fmla="*/ 125820 w 887367"/>
                    <a:gd name="connsiteY1" fmla="*/ 689428 h 689428"/>
                    <a:gd name="connsiteX2" fmla="*/ 887367 w 887367"/>
                    <a:gd name="connsiteY2" fmla="*/ 373561 h 689428"/>
                    <a:gd name="connsiteX3" fmla="*/ 678723 w 887367"/>
                    <a:gd name="connsiteY3" fmla="*/ 0 h 689428"/>
                    <a:gd name="connsiteX4" fmla="*/ 0 w 887367"/>
                    <a:gd name="connsiteY4" fmla="*/ 288925 h 689428"/>
                    <a:gd name="connsiteX0" fmla="*/ 0 w 887367"/>
                    <a:gd name="connsiteY0" fmla="*/ 288925 h 672283"/>
                    <a:gd name="connsiteX1" fmla="*/ 123915 w 887367"/>
                    <a:gd name="connsiteY1" fmla="*/ 672283 h 672283"/>
                    <a:gd name="connsiteX2" fmla="*/ 887367 w 887367"/>
                    <a:gd name="connsiteY2" fmla="*/ 373561 h 672283"/>
                    <a:gd name="connsiteX3" fmla="*/ 678723 w 887367"/>
                    <a:gd name="connsiteY3" fmla="*/ 0 h 672283"/>
                    <a:gd name="connsiteX4" fmla="*/ 0 w 887367"/>
                    <a:gd name="connsiteY4" fmla="*/ 288925 h 672283"/>
                    <a:gd name="connsiteX0" fmla="*/ 0 w 874032"/>
                    <a:gd name="connsiteY0" fmla="*/ 288925 h 672283"/>
                    <a:gd name="connsiteX1" fmla="*/ 123915 w 874032"/>
                    <a:gd name="connsiteY1" fmla="*/ 672283 h 672283"/>
                    <a:gd name="connsiteX2" fmla="*/ 874032 w 874032"/>
                    <a:gd name="connsiteY2" fmla="*/ 367846 h 672283"/>
                    <a:gd name="connsiteX3" fmla="*/ 678723 w 874032"/>
                    <a:gd name="connsiteY3" fmla="*/ 0 h 672283"/>
                    <a:gd name="connsiteX4" fmla="*/ 0 w 874032"/>
                    <a:gd name="connsiteY4" fmla="*/ 288925 h 672283"/>
                    <a:gd name="connsiteX0" fmla="*/ 0 w 874032"/>
                    <a:gd name="connsiteY0" fmla="*/ 288925 h 672283"/>
                    <a:gd name="connsiteX1" fmla="*/ 123915 w 874032"/>
                    <a:gd name="connsiteY1" fmla="*/ 672283 h 672283"/>
                    <a:gd name="connsiteX2" fmla="*/ 874032 w 874032"/>
                    <a:gd name="connsiteY2" fmla="*/ 367846 h 672283"/>
                    <a:gd name="connsiteX3" fmla="*/ 678723 w 874032"/>
                    <a:gd name="connsiteY3" fmla="*/ 0 h 672283"/>
                    <a:gd name="connsiteX4" fmla="*/ 0 w 874032"/>
                    <a:gd name="connsiteY4" fmla="*/ 288925 h 672283"/>
                    <a:gd name="connsiteX0" fmla="*/ 0 w 874032"/>
                    <a:gd name="connsiteY0" fmla="*/ 288925 h 672283"/>
                    <a:gd name="connsiteX1" fmla="*/ 123915 w 874032"/>
                    <a:gd name="connsiteY1" fmla="*/ 672283 h 672283"/>
                    <a:gd name="connsiteX2" fmla="*/ 874032 w 874032"/>
                    <a:gd name="connsiteY2" fmla="*/ 367846 h 672283"/>
                    <a:gd name="connsiteX3" fmla="*/ 678723 w 874032"/>
                    <a:gd name="connsiteY3" fmla="*/ 0 h 672283"/>
                    <a:gd name="connsiteX4" fmla="*/ 0 w 874032"/>
                    <a:gd name="connsiteY4" fmla="*/ 288925 h 672283"/>
                    <a:gd name="connsiteX0" fmla="*/ 0 w 900702"/>
                    <a:gd name="connsiteY0" fmla="*/ 298450 h 672283"/>
                    <a:gd name="connsiteX1" fmla="*/ 150585 w 900702"/>
                    <a:gd name="connsiteY1" fmla="*/ 672283 h 672283"/>
                    <a:gd name="connsiteX2" fmla="*/ 900702 w 900702"/>
                    <a:gd name="connsiteY2" fmla="*/ 367846 h 672283"/>
                    <a:gd name="connsiteX3" fmla="*/ 705393 w 900702"/>
                    <a:gd name="connsiteY3" fmla="*/ 0 h 672283"/>
                    <a:gd name="connsiteX4" fmla="*/ 0 w 900702"/>
                    <a:gd name="connsiteY4" fmla="*/ 298450 h 672283"/>
                    <a:gd name="connsiteX0" fmla="*/ 0 w 900702"/>
                    <a:gd name="connsiteY0" fmla="*/ 298450 h 672283"/>
                    <a:gd name="connsiteX1" fmla="*/ 150585 w 900702"/>
                    <a:gd name="connsiteY1" fmla="*/ 672283 h 672283"/>
                    <a:gd name="connsiteX2" fmla="*/ 900702 w 900702"/>
                    <a:gd name="connsiteY2" fmla="*/ 367846 h 672283"/>
                    <a:gd name="connsiteX3" fmla="*/ 705393 w 900702"/>
                    <a:gd name="connsiteY3" fmla="*/ 0 h 672283"/>
                    <a:gd name="connsiteX4" fmla="*/ 0 w 900702"/>
                    <a:gd name="connsiteY4" fmla="*/ 298450 h 672283"/>
                    <a:gd name="connsiteX0" fmla="*/ 0 w 900702"/>
                    <a:gd name="connsiteY0" fmla="*/ 298450 h 683713"/>
                    <a:gd name="connsiteX1" fmla="*/ 158205 w 900702"/>
                    <a:gd name="connsiteY1" fmla="*/ 683713 h 683713"/>
                    <a:gd name="connsiteX2" fmla="*/ 900702 w 900702"/>
                    <a:gd name="connsiteY2" fmla="*/ 367846 h 683713"/>
                    <a:gd name="connsiteX3" fmla="*/ 705393 w 900702"/>
                    <a:gd name="connsiteY3" fmla="*/ 0 h 683713"/>
                    <a:gd name="connsiteX4" fmla="*/ 0 w 900702"/>
                    <a:gd name="connsiteY4" fmla="*/ 298450 h 683713"/>
                    <a:gd name="connsiteX0" fmla="*/ 0 w 900702"/>
                    <a:gd name="connsiteY0" fmla="*/ 298450 h 683713"/>
                    <a:gd name="connsiteX1" fmla="*/ 158205 w 900702"/>
                    <a:gd name="connsiteY1" fmla="*/ 683713 h 683713"/>
                    <a:gd name="connsiteX2" fmla="*/ 900702 w 900702"/>
                    <a:gd name="connsiteY2" fmla="*/ 367846 h 683713"/>
                    <a:gd name="connsiteX3" fmla="*/ 705393 w 900702"/>
                    <a:gd name="connsiteY3" fmla="*/ 0 h 683713"/>
                    <a:gd name="connsiteX4" fmla="*/ 0 w 900702"/>
                    <a:gd name="connsiteY4" fmla="*/ 298450 h 683713"/>
                    <a:gd name="connsiteX0" fmla="*/ 0 w 900702"/>
                    <a:gd name="connsiteY0" fmla="*/ 298450 h 683713"/>
                    <a:gd name="connsiteX1" fmla="*/ 158205 w 900702"/>
                    <a:gd name="connsiteY1" fmla="*/ 683713 h 683713"/>
                    <a:gd name="connsiteX2" fmla="*/ 900702 w 900702"/>
                    <a:gd name="connsiteY2" fmla="*/ 367846 h 683713"/>
                    <a:gd name="connsiteX3" fmla="*/ 705393 w 900702"/>
                    <a:gd name="connsiteY3" fmla="*/ 0 h 683713"/>
                    <a:gd name="connsiteX4" fmla="*/ 0 w 900702"/>
                    <a:gd name="connsiteY4" fmla="*/ 298450 h 683713"/>
                    <a:gd name="connsiteX0" fmla="*/ 0 w 900702"/>
                    <a:gd name="connsiteY0" fmla="*/ 298450 h 683713"/>
                    <a:gd name="connsiteX1" fmla="*/ 158205 w 900702"/>
                    <a:gd name="connsiteY1" fmla="*/ 683713 h 683713"/>
                    <a:gd name="connsiteX2" fmla="*/ 900702 w 900702"/>
                    <a:gd name="connsiteY2" fmla="*/ 367846 h 683713"/>
                    <a:gd name="connsiteX3" fmla="*/ 705393 w 900702"/>
                    <a:gd name="connsiteY3" fmla="*/ 0 h 683713"/>
                    <a:gd name="connsiteX4" fmla="*/ 0 w 900702"/>
                    <a:gd name="connsiteY4" fmla="*/ 298450 h 6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0702" h="683713">
                      <a:moveTo>
                        <a:pt x="0" y="298450"/>
                      </a:moveTo>
                      <a:cubicBezTo>
                        <a:pt x="81643" y="494937"/>
                        <a:pt x="104820" y="521561"/>
                        <a:pt x="158205" y="683713"/>
                      </a:cubicBezTo>
                      <a:cubicBezTo>
                        <a:pt x="338167" y="612729"/>
                        <a:pt x="766007" y="429411"/>
                        <a:pt x="900702" y="367846"/>
                      </a:cubicBezTo>
                      <a:cubicBezTo>
                        <a:pt x="848435" y="267093"/>
                        <a:pt x="811529" y="201658"/>
                        <a:pt x="705393" y="0"/>
                      </a:cubicBezTo>
                      <a:lnTo>
                        <a:pt x="0" y="298450"/>
                      </a:lnTo>
                      <a:close/>
                    </a:path>
                  </a:pathLst>
                </a:custGeom>
                <a:solidFill>
                  <a:srgbClr val="FFD966">
                    <a:alpha val="50196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rganigramme : Disque magnétique 35"/>
                <p:cNvSpPr/>
                <p:nvPr/>
              </p:nvSpPr>
              <p:spPr>
                <a:xfrm rot="20425793">
                  <a:off x="7545092" y="1580912"/>
                  <a:ext cx="540173" cy="303477"/>
                </a:xfrm>
                <a:prstGeom prst="flowChartMagneticDisk">
                  <a:avLst/>
                </a:prstGeom>
                <a:solidFill>
                  <a:srgbClr val="E8BF28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8082409" y="240562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7994830" y="237152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8050837" y="2474697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Ellipse 39"/>
                <p:cNvSpPr/>
                <p:nvPr/>
              </p:nvSpPr>
              <p:spPr>
                <a:xfrm>
                  <a:off x="8171368" y="236324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8273853" y="2375369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8143632" y="245987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8243470" y="245987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8350549" y="2457797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8114364" y="255454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8218673" y="2542207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8330206" y="254024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e libre 47"/>
                <p:cNvSpPr/>
                <p:nvPr/>
              </p:nvSpPr>
              <p:spPr>
                <a:xfrm>
                  <a:off x="8709322" y="1967727"/>
                  <a:ext cx="553748" cy="283451"/>
                </a:xfrm>
                <a:custGeom>
                  <a:avLst/>
                  <a:gdLst>
                    <a:gd name="connsiteX0" fmla="*/ 0 w 803910"/>
                    <a:gd name="connsiteY0" fmla="*/ 15240 h 411504"/>
                    <a:gd name="connsiteX1" fmla="*/ 419100 w 803910"/>
                    <a:gd name="connsiteY1" fmla="*/ 411480 h 411504"/>
                    <a:gd name="connsiteX2" fmla="*/ 803910 w 803910"/>
                    <a:gd name="connsiteY2" fmla="*/ 0 h 41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3910" h="411504">
                      <a:moveTo>
                        <a:pt x="0" y="15240"/>
                      </a:moveTo>
                      <a:cubicBezTo>
                        <a:pt x="142557" y="214630"/>
                        <a:pt x="285115" y="414020"/>
                        <a:pt x="419100" y="411480"/>
                      </a:cubicBezTo>
                      <a:cubicBezTo>
                        <a:pt x="553085" y="408940"/>
                        <a:pt x="678497" y="204470"/>
                        <a:pt x="803910" y="0"/>
                      </a:cubicBezTo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 flipV="1">
                  <a:off x="8699615" y="2588937"/>
                  <a:ext cx="553748" cy="283451"/>
                </a:xfrm>
                <a:custGeom>
                  <a:avLst/>
                  <a:gdLst>
                    <a:gd name="connsiteX0" fmla="*/ 0 w 803910"/>
                    <a:gd name="connsiteY0" fmla="*/ 15240 h 411504"/>
                    <a:gd name="connsiteX1" fmla="*/ 419100 w 803910"/>
                    <a:gd name="connsiteY1" fmla="*/ 411480 h 411504"/>
                    <a:gd name="connsiteX2" fmla="*/ 803910 w 803910"/>
                    <a:gd name="connsiteY2" fmla="*/ 0 h 41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3910" h="411504">
                      <a:moveTo>
                        <a:pt x="0" y="15240"/>
                      </a:moveTo>
                      <a:cubicBezTo>
                        <a:pt x="142557" y="214630"/>
                        <a:pt x="285115" y="414020"/>
                        <a:pt x="419100" y="411480"/>
                      </a:cubicBezTo>
                      <a:cubicBezTo>
                        <a:pt x="553085" y="408940"/>
                        <a:pt x="678497" y="204470"/>
                        <a:pt x="803910" y="0"/>
                      </a:cubicBezTo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8701528" y="2309324"/>
                  <a:ext cx="595205" cy="238018"/>
                </a:xfrm>
                <a:prstGeom prst="ellipse">
                  <a:avLst/>
                </a:prstGeom>
                <a:solidFill>
                  <a:srgbClr val="7030A0">
                    <a:alpha val="50196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Ellipse 50"/>
                <p:cNvSpPr/>
                <p:nvPr/>
              </p:nvSpPr>
              <p:spPr>
                <a:xfrm>
                  <a:off x="8844161" y="2375232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Ellipse 51"/>
                <p:cNvSpPr/>
                <p:nvPr/>
              </p:nvSpPr>
              <p:spPr>
                <a:xfrm>
                  <a:off x="8788062" y="2419989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8868959" y="2446205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8915175" y="2385982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8936956" y="2335720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8961754" y="2431379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8994752" y="237919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Ellipse 57"/>
                <p:cNvSpPr/>
                <p:nvPr/>
              </p:nvSpPr>
              <p:spPr>
                <a:xfrm>
                  <a:off x="9044293" y="2348119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8936956" y="2476327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9058048" y="242559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>
                  <a:off x="9107933" y="2368237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9019549" y="248990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>
                  <a:off x="9095534" y="2480719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Ellipse 63"/>
                <p:cNvSpPr/>
                <p:nvPr/>
              </p:nvSpPr>
              <p:spPr>
                <a:xfrm>
                  <a:off x="9141583" y="2425591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9200705" y="2402545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>
                  <a:off x="8809357" y="2478289"/>
                  <a:ext cx="24797" cy="24797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Ellipse 66"/>
                <p:cNvSpPr/>
                <p:nvPr/>
              </p:nvSpPr>
              <p:spPr>
                <a:xfrm>
                  <a:off x="9634723" y="2537159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9787420" y="2543114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9784238" y="2350318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9802167" y="2458000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9744430" y="2415945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9873106" y="2518076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9869207" y="2384915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9958792" y="2467389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9609923" y="2434510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9709837" y="2492187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9655398" y="2351770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orme libre 77"/>
                <p:cNvSpPr/>
                <p:nvPr/>
              </p:nvSpPr>
              <p:spPr>
                <a:xfrm>
                  <a:off x="9482960" y="1534430"/>
                  <a:ext cx="499463" cy="666597"/>
                </a:xfrm>
                <a:custGeom>
                  <a:avLst/>
                  <a:gdLst>
                    <a:gd name="connsiteX0" fmla="*/ 0 w 716280"/>
                    <a:gd name="connsiteY0" fmla="*/ 0 h 967740"/>
                    <a:gd name="connsiteX1" fmla="*/ 716280 w 716280"/>
                    <a:gd name="connsiteY1" fmla="*/ 0 h 967740"/>
                    <a:gd name="connsiteX2" fmla="*/ 716280 w 716280"/>
                    <a:gd name="connsiteY2" fmla="*/ 754380 h 967740"/>
                    <a:gd name="connsiteX3" fmla="*/ 480060 w 716280"/>
                    <a:gd name="connsiteY3" fmla="*/ 754380 h 967740"/>
                    <a:gd name="connsiteX4" fmla="*/ 480060 w 716280"/>
                    <a:gd name="connsiteY4" fmla="*/ 967740 h 967740"/>
                    <a:gd name="connsiteX5" fmla="*/ 289560 w 716280"/>
                    <a:gd name="connsiteY5" fmla="*/ 967740 h 967740"/>
                    <a:gd name="connsiteX6" fmla="*/ 289560 w 716280"/>
                    <a:gd name="connsiteY6" fmla="*/ 754380 h 967740"/>
                    <a:gd name="connsiteX7" fmla="*/ 7620 w 716280"/>
                    <a:gd name="connsiteY7" fmla="*/ 754380 h 967740"/>
                    <a:gd name="connsiteX8" fmla="*/ 7620 w 716280"/>
                    <a:gd name="connsiteY8" fmla="*/ 7620 h 96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6280" h="967740">
                      <a:moveTo>
                        <a:pt x="0" y="0"/>
                      </a:moveTo>
                      <a:lnTo>
                        <a:pt x="716280" y="0"/>
                      </a:lnTo>
                      <a:lnTo>
                        <a:pt x="716280" y="754380"/>
                      </a:lnTo>
                      <a:lnTo>
                        <a:pt x="480060" y="754380"/>
                      </a:lnTo>
                      <a:lnTo>
                        <a:pt x="480060" y="967740"/>
                      </a:lnTo>
                      <a:lnTo>
                        <a:pt x="289560" y="967740"/>
                      </a:lnTo>
                      <a:lnTo>
                        <a:pt x="289560" y="754380"/>
                      </a:lnTo>
                      <a:lnTo>
                        <a:pt x="7620" y="754380"/>
                      </a:lnTo>
                      <a:lnTo>
                        <a:pt x="7620" y="7620"/>
                      </a:lnTo>
                    </a:path>
                  </a:pathLst>
                </a:custGeom>
                <a:solidFill>
                  <a:srgbClr val="FFC000">
                    <a:lumMod val="60000"/>
                    <a:lumOff val="40000"/>
                  </a:srgbClr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Ellipse 78"/>
                <p:cNvSpPr/>
                <p:nvPr/>
              </p:nvSpPr>
              <p:spPr>
                <a:xfrm>
                  <a:off x="9685037" y="2280107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Ellipse 79"/>
                <p:cNvSpPr/>
                <p:nvPr/>
              </p:nvSpPr>
              <p:spPr>
                <a:xfrm>
                  <a:off x="9756982" y="2284298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Ellipse 80"/>
                <p:cNvSpPr/>
                <p:nvPr/>
              </p:nvSpPr>
              <p:spPr>
                <a:xfrm>
                  <a:off x="9728578" y="2205963"/>
                  <a:ext cx="49600" cy="495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oupe 81"/>
                <p:cNvGrpSpPr/>
                <p:nvPr/>
              </p:nvGrpSpPr>
              <p:grpSpPr>
                <a:xfrm>
                  <a:off x="6282141" y="1890974"/>
                  <a:ext cx="1140056" cy="1004483"/>
                  <a:chOff x="574688" y="2118424"/>
                  <a:chExt cx="1140056" cy="1004483"/>
                </a:xfrm>
              </p:grpSpPr>
              <p:sp>
                <p:nvSpPr>
                  <p:cNvPr id="83" name="Forme libre 82"/>
                  <p:cNvSpPr/>
                  <p:nvPr/>
                </p:nvSpPr>
                <p:spPr>
                  <a:xfrm>
                    <a:off x="1070110" y="2693358"/>
                    <a:ext cx="149212" cy="429549"/>
                  </a:xfrm>
                  <a:custGeom>
                    <a:avLst/>
                    <a:gdLst>
                      <a:gd name="connsiteX0" fmla="*/ 0 w 365760"/>
                      <a:gd name="connsiteY0" fmla="*/ 548640 h 563880"/>
                      <a:gd name="connsiteX1" fmla="*/ 0 w 365760"/>
                      <a:gd name="connsiteY1" fmla="*/ 66040 h 563880"/>
                      <a:gd name="connsiteX2" fmla="*/ 66040 w 365760"/>
                      <a:gd name="connsiteY2" fmla="*/ 0 h 563880"/>
                      <a:gd name="connsiteX3" fmla="*/ 127000 w 365760"/>
                      <a:gd name="connsiteY3" fmla="*/ 60960 h 563880"/>
                      <a:gd name="connsiteX4" fmla="*/ 182880 w 365760"/>
                      <a:gd name="connsiteY4" fmla="*/ 5080 h 563880"/>
                      <a:gd name="connsiteX5" fmla="*/ 254000 w 365760"/>
                      <a:gd name="connsiteY5" fmla="*/ 76200 h 563880"/>
                      <a:gd name="connsiteX6" fmla="*/ 314960 w 365760"/>
                      <a:gd name="connsiteY6" fmla="*/ 15240 h 563880"/>
                      <a:gd name="connsiteX7" fmla="*/ 365760 w 365760"/>
                      <a:gd name="connsiteY7" fmla="*/ 66040 h 563880"/>
                      <a:gd name="connsiteX8" fmla="*/ 365760 w 365760"/>
                      <a:gd name="connsiteY8" fmla="*/ 563880 h 563880"/>
                      <a:gd name="connsiteX0" fmla="*/ 0 w 370728"/>
                      <a:gd name="connsiteY0" fmla="*/ 548640 h 548640"/>
                      <a:gd name="connsiteX1" fmla="*/ 0 w 370728"/>
                      <a:gd name="connsiteY1" fmla="*/ 66040 h 548640"/>
                      <a:gd name="connsiteX2" fmla="*/ 66040 w 370728"/>
                      <a:gd name="connsiteY2" fmla="*/ 0 h 548640"/>
                      <a:gd name="connsiteX3" fmla="*/ 127000 w 370728"/>
                      <a:gd name="connsiteY3" fmla="*/ 60960 h 548640"/>
                      <a:gd name="connsiteX4" fmla="*/ 182880 w 370728"/>
                      <a:gd name="connsiteY4" fmla="*/ 5080 h 548640"/>
                      <a:gd name="connsiteX5" fmla="*/ 254000 w 370728"/>
                      <a:gd name="connsiteY5" fmla="*/ 76200 h 548640"/>
                      <a:gd name="connsiteX6" fmla="*/ 314960 w 370728"/>
                      <a:gd name="connsiteY6" fmla="*/ 15240 h 548640"/>
                      <a:gd name="connsiteX7" fmla="*/ 365760 w 370728"/>
                      <a:gd name="connsiteY7" fmla="*/ 66040 h 548640"/>
                      <a:gd name="connsiteX8" fmla="*/ 370728 w 370728"/>
                      <a:gd name="connsiteY8" fmla="*/ 542925 h 548640"/>
                      <a:gd name="connsiteX0" fmla="*/ 0 w 365760"/>
                      <a:gd name="connsiteY0" fmla="*/ 548640 h 548640"/>
                      <a:gd name="connsiteX1" fmla="*/ 0 w 365760"/>
                      <a:gd name="connsiteY1" fmla="*/ 66040 h 548640"/>
                      <a:gd name="connsiteX2" fmla="*/ 66040 w 365760"/>
                      <a:gd name="connsiteY2" fmla="*/ 0 h 548640"/>
                      <a:gd name="connsiteX3" fmla="*/ 127000 w 365760"/>
                      <a:gd name="connsiteY3" fmla="*/ 60960 h 548640"/>
                      <a:gd name="connsiteX4" fmla="*/ 182880 w 365760"/>
                      <a:gd name="connsiteY4" fmla="*/ 5080 h 548640"/>
                      <a:gd name="connsiteX5" fmla="*/ 254000 w 365760"/>
                      <a:gd name="connsiteY5" fmla="*/ 76200 h 548640"/>
                      <a:gd name="connsiteX6" fmla="*/ 314960 w 365760"/>
                      <a:gd name="connsiteY6" fmla="*/ 15240 h 548640"/>
                      <a:gd name="connsiteX7" fmla="*/ 365760 w 365760"/>
                      <a:gd name="connsiteY7" fmla="*/ 66040 h 548640"/>
                      <a:gd name="connsiteX8" fmla="*/ 355825 w 365760"/>
                      <a:gd name="connsiteY8" fmla="*/ 539115 h 548640"/>
                      <a:gd name="connsiteX0" fmla="*/ 0 w 365760"/>
                      <a:gd name="connsiteY0" fmla="*/ 548640 h 548640"/>
                      <a:gd name="connsiteX1" fmla="*/ 0 w 365760"/>
                      <a:gd name="connsiteY1" fmla="*/ 66040 h 548640"/>
                      <a:gd name="connsiteX2" fmla="*/ 66040 w 365760"/>
                      <a:gd name="connsiteY2" fmla="*/ 0 h 548640"/>
                      <a:gd name="connsiteX3" fmla="*/ 127000 w 365760"/>
                      <a:gd name="connsiteY3" fmla="*/ 60960 h 548640"/>
                      <a:gd name="connsiteX4" fmla="*/ 182880 w 365760"/>
                      <a:gd name="connsiteY4" fmla="*/ 5080 h 548640"/>
                      <a:gd name="connsiteX5" fmla="*/ 254000 w 365760"/>
                      <a:gd name="connsiteY5" fmla="*/ 76200 h 548640"/>
                      <a:gd name="connsiteX6" fmla="*/ 314961 w 365760"/>
                      <a:gd name="connsiteY6" fmla="*/ 1905 h 548640"/>
                      <a:gd name="connsiteX7" fmla="*/ 365760 w 365760"/>
                      <a:gd name="connsiteY7" fmla="*/ 66040 h 548640"/>
                      <a:gd name="connsiteX8" fmla="*/ 355825 w 365760"/>
                      <a:gd name="connsiteY8" fmla="*/ 539115 h 548640"/>
                      <a:gd name="connsiteX0" fmla="*/ 0 w 365760"/>
                      <a:gd name="connsiteY0" fmla="*/ 548640 h 548640"/>
                      <a:gd name="connsiteX1" fmla="*/ 0 w 365760"/>
                      <a:gd name="connsiteY1" fmla="*/ 66040 h 548640"/>
                      <a:gd name="connsiteX2" fmla="*/ 66040 w 365760"/>
                      <a:gd name="connsiteY2" fmla="*/ 0 h 548640"/>
                      <a:gd name="connsiteX3" fmla="*/ 127000 w 365760"/>
                      <a:gd name="connsiteY3" fmla="*/ 60960 h 548640"/>
                      <a:gd name="connsiteX4" fmla="*/ 182880 w 365760"/>
                      <a:gd name="connsiteY4" fmla="*/ 5080 h 548640"/>
                      <a:gd name="connsiteX5" fmla="*/ 254000 w 365760"/>
                      <a:gd name="connsiteY5" fmla="*/ 64770 h 548640"/>
                      <a:gd name="connsiteX6" fmla="*/ 314961 w 365760"/>
                      <a:gd name="connsiteY6" fmla="*/ 1905 h 548640"/>
                      <a:gd name="connsiteX7" fmla="*/ 365760 w 365760"/>
                      <a:gd name="connsiteY7" fmla="*/ 66040 h 548640"/>
                      <a:gd name="connsiteX8" fmla="*/ 355825 w 365760"/>
                      <a:gd name="connsiteY8" fmla="*/ 539115 h 548640"/>
                      <a:gd name="connsiteX0" fmla="*/ 0 w 365760"/>
                      <a:gd name="connsiteY0" fmla="*/ 539115 h 539115"/>
                      <a:gd name="connsiteX1" fmla="*/ 0 w 365760"/>
                      <a:gd name="connsiteY1" fmla="*/ 66040 h 539115"/>
                      <a:gd name="connsiteX2" fmla="*/ 66040 w 365760"/>
                      <a:gd name="connsiteY2" fmla="*/ 0 h 539115"/>
                      <a:gd name="connsiteX3" fmla="*/ 127000 w 365760"/>
                      <a:gd name="connsiteY3" fmla="*/ 60960 h 539115"/>
                      <a:gd name="connsiteX4" fmla="*/ 182880 w 365760"/>
                      <a:gd name="connsiteY4" fmla="*/ 5080 h 539115"/>
                      <a:gd name="connsiteX5" fmla="*/ 254000 w 365760"/>
                      <a:gd name="connsiteY5" fmla="*/ 64770 h 539115"/>
                      <a:gd name="connsiteX6" fmla="*/ 314961 w 365760"/>
                      <a:gd name="connsiteY6" fmla="*/ 1905 h 539115"/>
                      <a:gd name="connsiteX7" fmla="*/ 365760 w 365760"/>
                      <a:gd name="connsiteY7" fmla="*/ 66040 h 539115"/>
                      <a:gd name="connsiteX8" fmla="*/ 355825 w 365760"/>
                      <a:gd name="connsiteY8" fmla="*/ 539115 h 53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5760" h="539115">
                        <a:moveTo>
                          <a:pt x="0" y="539115"/>
                        </a:moveTo>
                        <a:lnTo>
                          <a:pt x="0" y="66040"/>
                        </a:lnTo>
                        <a:lnTo>
                          <a:pt x="66040" y="0"/>
                        </a:lnTo>
                        <a:lnTo>
                          <a:pt x="127000" y="60960"/>
                        </a:lnTo>
                        <a:lnTo>
                          <a:pt x="182880" y="5080"/>
                        </a:lnTo>
                        <a:lnTo>
                          <a:pt x="254000" y="64770"/>
                        </a:lnTo>
                        <a:lnTo>
                          <a:pt x="314961" y="1905"/>
                        </a:lnTo>
                        <a:lnTo>
                          <a:pt x="365760" y="66040"/>
                        </a:lnTo>
                        <a:lnTo>
                          <a:pt x="355825" y="539115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4" name="Ellipse 83"/>
                  <p:cNvSpPr/>
                  <p:nvPr/>
                </p:nvSpPr>
                <p:spPr>
                  <a:xfrm rot="5400000">
                    <a:off x="892075" y="2701463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Ellipse 84"/>
                  <p:cNvSpPr/>
                  <p:nvPr/>
                </p:nvSpPr>
                <p:spPr>
                  <a:xfrm rot="5400000">
                    <a:off x="1021745" y="2595029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Ellipse 85"/>
                  <p:cNvSpPr/>
                  <p:nvPr/>
                </p:nvSpPr>
                <p:spPr>
                  <a:xfrm rot="5400000">
                    <a:off x="987198" y="2677831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Ellipse 86"/>
                  <p:cNvSpPr/>
                  <p:nvPr/>
                </p:nvSpPr>
                <p:spPr>
                  <a:xfrm rot="5400000">
                    <a:off x="930772" y="2594098"/>
                    <a:ext cx="72000" cy="72000"/>
                  </a:xfrm>
                  <a:prstGeom prst="ellipse">
                    <a:avLst/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Ellipse 91"/>
                  <p:cNvSpPr/>
                  <p:nvPr/>
                </p:nvSpPr>
                <p:spPr>
                  <a:xfrm rot="5400000">
                    <a:off x="1237132" y="2628127"/>
                    <a:ext cx="72000" cy="72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rgbClr val="00B05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Ellipse 92"/>
                  <p:cNvSpPr/>
                  <p:nvPr/>
                </p:nvSpPr>
                <p:spPr>
                  <a:xfrm rot="5400000">
                    <a:off x="1472563" y="2602359"/>
                    <a:ext cx="72000" cy="72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rgbClr val="00B05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Ellipse 96"/>
                  <p:cNvSpPr/>
                  <p:nvPr/>
                </p:nvSpPr>
                <p:spPr>
                  <a:xfrm rot="5400000">
                    <a:off x="1332255" y="2679813"/>
                    <a:ext cx="72000" cy="72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rgbClr val="00B05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Ellipse 97"/>
                  <p:cNvSpPr/>
                  <p:nvPr/>
                </p:nvSpPr>
                <p:spPr>
                  <a:xfrm rot="5400000">
                    <a:off x="1382801" y="2601881"/>
                    <a:ext cx="72000" cy="72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rgbClr val="00B05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04888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ZoneTexte 98"/>
                  <p:cNvSpPr txBox="1"/>
                  <p:nvPr/>
                </p:nvSpPr>
                <p:spPr>
                  <a:xfrm>
                    <a:off x="574688" y="2118424"/>
                    <a:ext cx="114005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Hot filament</a:t>
                    </a:r>
                    <a:endParaRPr lang="fr-FR" sz="1400" dirty="0"/>
                  </a:p>
                </p:txBody>
              </p:sp>
            </p:grpSp>
          </p:grpSp>
          <p:sp>
            <p:nvSpPr>
              <p:cNvPr id="19" name="ZoneTexte 18"/>
              <p:cNvSpPr txBox="1"/>
              <p:nvPr/>
            </p:nvSpPr>
            <p:spPr>
              <a:xfrm>
                <a:off x="5755237" y="982983"/>
                <a:ext cx="1140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Beta source</a:t>
                </a:r>
                <a:endParaRPr lang="fr-FR" sz="1400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6703618" y="3323362"/>
                <a:ext cx="2044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Intense electron source</a:t>
                </a:r>
                <a:endParaRPr lang="fr-FR" sz="1400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8054960" y="1396767"/>
                <a:ext cx="974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/>
                  <a:t>Impurities</a:t>
                </a:r>
                <a:endParaRPr lang="fr-FR" sz="1400" dirty="0"/>
              </a:p>
            </p:txBody>
          </p:sp>
        </p:grpSp>
        <p:sp>
          <p:nvSpPr>
            <p:cNvPr id="3" name="Ellipse 2"/>
            <p:cNvSpPr/>
            <p:nvPr/>
          </p:nvSpPr>
          <p:spPr>
            <a:xfrm>
              <a:off x="3658195" y="2597696"/>
              <a:ext cx="127852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419188" y="4322535"/>
              <a:ext cx="5006868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 smtClean="0"/>
                <a:t>Transfer from electrical region to flow is not trivial</a:t>
              </a:r>
            </a:p>
          </p:txBody>
        </p:sp>
        <p:cxnSp>
          <p:nvCxnSpPr>
            <p:cNvPr id="5" name="Connecteur droit 4"/>
            <p:cNvCxnSpPr>
              <a:stCxn id="3" idx="3"/>
              <a:endCxn id="141" idx="0"/>
            </p:cNvCxnSpPr>
            <p:nvPr/>
          </p:nvCxnSpPr>
          <p:spPr>
            <a:xfrm flipH="1">
              <a:off x="2922622" y="3335248"/>
              <a:ext cx="922809" cy="9872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ZoneTexte 141"/>
            <p:cNvSpPr txBox="1"/>
            <p:nvPr/>
          </p:nvSpPr>
          <p:spPr>
            <a:xfrm>
              <a:off x="6254246" y="4322535"/>
              <a:ext cx="3350487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 smtClean="0"/>
                <a:t>Time scale of neutralization process will limit the total extraction time.</a:t>
              </a:r>
            </a:p>
          </p:txBody>
        </p:sp>
      </p:grpSp>
      <p:sp>
        <p:nvSpPr>
          <p:cNvPr id="144" name="ZoneTexte 143"/>
          <p:cNvSpPr txBox="1"/>
          <p:nvPr/>
        </p:nvSpPr>
        <p:spPr>
          <a:xfrm>
            <a:off x="973992" y="5037333"/>
            <a:ext cx="53578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FRIENDS</a:t>
            </a:r>
            <a:r>
              <a:rPr lang="en-US" sz="1400" baseline="30000" dirty="0" smtClean="0"/>
              <a:t>3 </a:t>
            </a:r>
            <a:r>
              <a:rPr lang="en-US" sz="1400" dirty="0" smtClean="0"/>
              <a:t>project at </a:t>
            </a:r>
            <a:r>
              <a:rPr lang="en-US" sz="1400" dirty="0" err="1" smtClean="0"/>
              <a:t>IJCLab</a:t>
            </a:r>
            <a:r>
              <a:rPr lang="en-US" sz="1400" dirty="0" smtClean="0"/>
              <a:t>/GANIL: construct a demonstrator for systematically studying the relevant phenomena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70518" y="5127687"/>
            <a:ext cx="1868241" cy="348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Talk by Wenling Dong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748441" y="1289456"/>
            <a:ext cx="30523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  <a:sym typeface="+mn-ea"/>
              </a:rPr>
              <a:t>R. Ferrer et al., </a:t>
            </a:r>
            <a:r>
              <a:rPr lang="en-US" sz="1000" dirty="0" err="1">
                <a:latin typeface="+mn-lt"/>
                <a:sym typeface="+mn-ea"/>
              </a:rPr>
              <a:t>Nucl</a:t>
            </a:r>
            <a:r>
              <a:rPr lang="en-US" sz="1000" dirty="0">
                <a:latin typeface="+mn-lt"/>
                <a:sym typeface="+mn-ea"/>
              </a:rPr>
              <a:t>. Instr. Meth. B 317, 570-581 (2013</a:t>
            </a:r>
            <a:r>
              <a:rPr lang="en-US" sz="1000" dirty="0" smtClean="0">
                <a:latin typeface="+mn-lt"/>
                <a:sym typeface="+mn-ea"/>
              </a:rPr>
              <a:t>)</a:t>
            </a:r>
            <a:endParaRPr lang="en-US" sz="1000" dirty="0"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r>
              <a:rPr lang="fr-FR" dirty="0" smtClean="0"/>
              <a:t>: ion </a:t>
            </a:r>
            <a:r>
              <a:rPr lang="fr-FR" dirty="0" err="1" smtClean="0"/>
              <a:t>chromatography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2952860" y="1012890"/>
            <a:ext cx="5616624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New project to perform laser resonance chromatography (LRC):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Optically pump ions into metastable state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Detect laser resonance via ion chromatography </a:t>
            </a:r>
          </a:p>
          <a:p>
            <a:pPr lvl="1" indent="0"/>
            <a:r>
              <a:rPr lang="en-US" sz="1400" dirty="0" smtClean="0"/>
              <a:t>(= change in mobility when in metastable state)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A single laser is required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34393" y="2525688"/>
            <a:ext cx="5772038" cy="1946723"/>
            <a:chOff x="285217" y="2007569"/>
            <a:chExt cx="5772038" cy="1946723"/>
          </a:xfrm>
        </p:grpSpPr>
        <p:sp>
          <p:nvSpPr>
            <p:cNvPr id="145" name="Rectangle 144"/>
            <p:cNvSpPr/>
            <p:nvPr/>
          </p:nvSpPr>
          <p:spPr>
            <a:xfrm>
              <a:off x="3118572" y="3554182"/>
              <a:ext cx="28681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dirty="0" smtClean="0"/>
                <a:t>M. </a:t>
              </a:r>
              <a:r>
                <a:rPr lang="fr-FR" sz="1000" dirty="0" err="1" smtClean="0"/>
                <a:t>Laatiaoui</a:t>
              </a:r>
              <a:r>
                <a:rPr lang="fr-FR" sz="1000" dirty="0" smtClean="0"/>
                <a:t> et al., PRL 125</a:t>
              </a:r>
              <a:r>
                <a:rPr lang="fr-FR" sz="1000" dirty="0"/>
                <a:t>, 023002 (2020</a:t>
              </a:r>
              <a:r>
                <a:rPr lang="fr-FR" sz="1000" dirty="0" smtClean="0"/>
                <a:t>)</a:t>
              </a:r>
            </a:p>
            <a:p>
              <a:r>
                <a:rPr lang="fr-FR" sz="1000" dirty="0" smtClean="0"/>
                <a:t>E. </a:t>
              </a:r>
              <a:r>
                <a:rPr lang="fr-FR" sz="1000" dirty="0"/>
                <a:t>Romero </a:t>
              </a:r>
              <a:r>
                <a:rPr lang="fr-FR" sz="1000" dirty="0" err="1" smtClean="0"/>
                <a:t>Romero</a:t>
              </a:r>
              <a:r>
                <a:rPr lang="fr-FR" sz="1000" dirty="0" smtClean="0"/>
                <a:t> et al., </a:t>
              </a:r>
              <a:r>
                <a:rPr lang="fr-FR" sz="1000" dirty="0" err="1" smtClean="0"/>
                <a:t>Atoms</a:t>
              </a:r>
              <a:r>
                <a:rPr lang="fr-FR" sz="1000" dirty="0"/>
                <a:t> </a:t>
              </a:r>
              <a:r>
                <a:rPr lang="fr-FR" sz="1000" dirty="0" smtClean="0"/>
                <a:t>10, 87 (2022)</a:t>
              </a:r>
              <a:endParaRPr lang="da-DK" sz="1000" dirty="0"/>
            </a:p>
          </p:txBody>
        </p:sp>
        <p:pic>
          <p:nvPicPr>
            <p:cNvPr id="146" name="Image 1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217" y="2007569"/>
              <a:ext cx="5772038" cy="1538503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020" y="2468871"/>
            <a:ext cx="3024336" cy="2093047"/>
          </a:xfrm>
          <a:prstGeom prst="rect">
            <a:avLst/>
          </a:prstGeom>
        </p:spPr>
      </p:pic>
      <p:grpSp>
        <p:nvGrpSpPr>
          <p:cNvPr id="91" name="Groupe 90"/>
          <p:cNvGrpSpPr/>
          <p:nvPr/>
        </p:nvGrpSpPr>
        <p:grpSpPr>
          <a:xfrm>
            <a:off x="8554739" y="2721034"/>
            <a:ext cx="2259341" cy="1840884"/>
            <a:chOff x="8410723" y="2354567"/>
            <a:chExt cx="2259341" cy="1840884"/>
          </a:xfrm>
        </p:grpSpPr>
        <p:grpSp>
          <p:nvGrpSpPr>
            <p:cNvPr id="15" name="Groupe 14"/>
            <p:cNvGrpSpPr/>
            <p:nvPr/>
          </p:nvGrpSpPr>
          <p:grpSpPr>
            <a:xfrm>
              <a:off x="8410723" y="2354567"/>
              <a:ext cx="2259341" cy="1840884"/>
              <a:chOff x="5971290" y="3383630"/>
              <a:chExt cx="2235839" cy="1821735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110886" y="3383630"/>
                <a:ext cx="2096243" cy="182173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971290" y="4718405"/>
                <a:ext cx="499637" cy="401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8" name="ZoneTexte 87"/>
            <p:cNvSpPr txBox="1"/>
            <p:nvPr/>
          </p:nvSpPr>
          <p:spPr>
            <a:xfrm>
              <a:off x="9418835" y="2525688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Sc</a:t>
              </a:r>
              <a:r>
                <a:rPr lang="fr-FR" sz="1600" baseline="30000" dirty="0"/>
                <a:t>+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080257" y="2589580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33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Outline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57995" y="1805608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r>
              <a:rPr lang="fr-FR" dirty="0" smtClean="0"/>
              <a:t> of laser </a:t>
            </a:r>
            <a:r>
              <a:rPr lang="fr-FR" dirty="0" err="1" smtClean="0"/>
              <a:t>spectroscopy</a:t>
            </a:r>
            <a:r>
              <a:rPr lang="fr-FR" dirty="0" smtClean="0"/>
              <a:t> at </a:t>
            </a:r>
            <a:r>
              <a:rPr lang="fr-FR" dirty="0" err="1" smtClean="0"/>
              <a:t>accelerator</a:t>
            </a:r>
            <a:r>
              <a:rPr lang="fr-FR" dirty="0" smtClean="0"/>
              <a:t> </a:t>
            </a:r>
            <a:r>
              <a:rPr lang="fr-FR" dirty="0" err="1" smtClean="0"/>
              <a:t>facilities</a:t>
            </a:r>
            <a:endParaRPr lang="fr-FR" dirty="0" smtClean="0"/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dirty="0" err="1" smtClean="0"/>
              <a:t>Collinear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dirty="0" smtClean="0"/>
              <a:t>Hot-</a:t>
            </a:r>
            <a:r>
              <a:rPr lang="fr-FR" dirty="0" err="1" smtClean="0"/>
              <a:t>cavity</a:t>
            </a:r>
            <a:r>
              <a:rPr lang="fr-FR" dirty="0" smtClean="0"/>
              <a:t> and </a:t>
            </a:r>
            <a:r>
              <a:rPr lang="fr-FR" dirty="0" err="1" smtClean="0"/>
              <a:t>gas-cell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 smtClean="0"/>
          </a:p>
          <a:p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Gas</a:t>
            </a:r>
            <a:r>
              <a:rPr lang="fr-FR" dirty="0" smtClean="0"/>
              <a:t>-jet laser </a:t>
            </a:r>
            <a:r>
              <a:rPr lang="fr-FR" dirty="0" err="1" smtClean="0"/>
              <a:t>spectroscopy</a:t>
            </a:r>
            <a:endParaRPr lang="fr-FR" dirty="0" smtClean="0"/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dirty="0" smtClean="0"/>
              <a:t>Main concepts</a:t>
            </a: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dirty="0" err="1" smtClean="0"/>
              <a:t>Improving</a:t>
            </a:r>
            <a:r>
              <a:rPr lang="fr-FR" dirty="0" smtClean="0"/>
              <a:t> extraction time and </a:t>
            </a:r>
            <a:r>
              <a:rPr lang="fr-FR" dirty="0" err="1" smtClean="0"/>
              <a:t>neutralization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Trap-assisted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0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traps</a:t>
            </a:r>
            <a:r>
              <a:rPr lang="fr-FR" dirty="0" smtClean="0"/>
              <a:t> for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938116" y="1110485"/>
            <a:ext cx="323833" cy="3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Lucida Sans" charset="0"/>
                <a:ea typeface="MS PGothic" charset="0"/>
                <a:cs typeface="MS PGothic" charset="0"/>
              </a:rPr>
              <a:t>U</a:t>
            </a:r>
            <a:endParaRPr lang="en-GB" sz="1800" b="1" dirty="0">
              <a:solidFill>
                <a:srgbClr val="FF0000"/>
              </a:solidFill>
              <a:latin typeface="Lucida Sans" charset="0"/>
              <a:ea typeface="MS PGothic" charset="0"/>
              <a:cs typeface="MS PGothic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501006" y="1318272"/>
            <a:ext cx="1162067" cy="1683567"/>
            <a:chOff x="1696382" y="2094131"/>
            <a:chExt cx="1793154" cy="2597868"/>
          </a:xfrm>
        </p:grpSpPr>
        <p:sp>
          <p:nvSpPr>
            <p:cNvPr id="12" name="Freeform 16"/>
            <p:cNvSpPr/>
            <p:nvPr/>
          </p:nvSpPr>
          <p:spPr bwMode="auto">
            <a:xfrm>
              <a:off x="1707072" y="2094131"/>
              <a:ext cx="1782464" cy="203754"/>
            </a:xfrm>
            <a:custGeom>
              <a:avLst/>
              <a:gdLst>
                <a:gd name="connsiteX0" fmla="*/ 0 w 1897856"/>
                <a:gd name="connsiteY0" fmla="*/ 0 h 709614"/>
                <a:gd name="connsiteX1" fmla="*/ 978693 w 1897856"/>
                <a:gd name="connsiteY1" fmla="*/ 709613 h 709614"/>
                <a:gd name="connsiteX2" fmla="*/ 1897856 w 1897856"/>
                <a:gd name="connsiteY2" fmla="*/ 4763 h 709614"/>
                <a:gd name="connsiteX0" fmla="*/ 0 w 1897856"/>
                <a:gd name="connsiteY0" fmla="*/ 0 h 690564"/>
                <a:gd name="connsiteX1" fmla="*/ 954880 w 1897856"/>
                <a:gd name="connsiteY1" fmla="*/ 690563 h 690564"/>
                <a:gd name="connsiteX2" fmla="*/ 1897856 w 1897856"/>
                <a:gd name="connsiteY2" fmla="*/ 4763 h 690564"/>
                <a:gd name="connsiteX0" fmla="*/ 0 w 1669256"/>
                <a:gd name="connsiteY0" fmla="*/ 20637 h 711225"/>
                <a:gd name="connsiteX1" fmla="*/ 954880 w 1669256"/>
                <a:gd name="connsiteY1" fmla="*/ 711200 h 711225"/>
                <a:gd name="connsiteX2" fmla="*/ 1669256 w 1669256"/>
                <a:gd name="connsiteY2" fmla="*/ 0 h 711225"/>
                <a:gd name="connsiteX0" fmla="*/ 0 w 1669256"/>
                <a:gd name="connsiteY0" fmla="*/ 20637 h 711225"/>
                <a:gd name="connsiteX1" fmla="*/ 954880 w 1669256"/>
                <a:gd name="connsiteY1" fmla="*/ 711200 h 711225"/>
                <a:gd name="connsiteX2" fmla="*/ 1669256 w 1669256"/>
                <a:gd name="connsiteY2" fmla="*/ 0 h 711225"/>
                <a:gd name="connsiteX0" fmla="*/ 0 w 1541076"/>
                <a:gd name="connsiteY0" fmla="*/ 7937 h 711203"/>
                <a:gd name="connsiteX1" fmla="*/ 826700 w 1541076"/>
                <a:gd name="connsiteY1" fmla="*/ 711200 h 711203"/>
                <a:gd name="connsiteX2" fmla="*/ 1541076 w 1541076"/>
                <a:gd name="connsiteY2" fmla="*/ 0 h 711203"/>
                <a:gd name="connsiteX0" fmla="*/ 0 w 1541076"/>
                <a:gd name="connsiteY0" fmla="*/ 7937 h 711204"/>
                <a:gd name="connsiteX1" fmla="*/ 826700 w 1541076"/>
                <a:gd name="connsiteY1" fmla="*/ 711200 h 711204"/>
                <a:gd name="connsiteX2" fmla="*/ 1541076 w 1541076"/>
                <a:gd name="connsiteY2" fmla="*/ 0 h 711204"/>
                <a:gd name="connsiteX0" fmla="*/ 0 w 1541076"/>
                <a:gd name="connsiteY0" fmla="*/ 7937 h 711204"/>
                <a:gd name="connsiteX1" fmla="*/ 826700 w 1541076"/>
                <a:gd name="connsiteY1" fmla="*/ 711200 h 711204"/>
                <a:gd name="connsiteX2" fmla="*/ 1541076 w 1541076"/>
                <a:gd name="connsiteY2" fmla="*/ 0 h 711204"/>
                <a:gd name="connsiteX0" fmla="*/ 0 w 1541076"/>
                <a:gd name="connsiteY0" fmla="*/ 7937 h 711264"/>
                <a:gd name="connsiteX1" fmla="*/ 826700 w 1541076"/>
                <a:gd name="connsiteY1" fmla="*/ 711200 h 711264"/>
                <a:gd name="connsiteX2" fmla="*/ 1541076 w 1541076"/>
                <a:gd name="connsiteY2" fmla="*/ 0 h 711264"/>
                <a:gd name="connsiteX0" fmla="*/ 0 w 1541076"/>
                <a:gd name="connsiteY0" fmla="*/ 7937 h 711264"/>
                <a:gd name="connsiteX1" fmla="*/ 826700 w 1541076"/>
                <a:gd name="connsiteY1" fmla="*/ 711200 h 711264"/>
                <a:gd name="connsiteX2" fmla="*/ 1541076 w 1541076"/>
                <a:gd name="connsiteY2" fmla="*/ 0 h 711264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78006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78006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2858"/>
                <a:gd name="connsiteX1" fmla="*/ 780060 w 1541076"/>
                <a:gd name="connsiteY1" fmla="*/ 711200 h 712858"/>
                <a:gd name="connsiteX2" fmla="*/ 1541076 w 1541076"/>
                <a:gd name="connsiteY2" fmla="*/ 0 h 712858"/>
                <a:gd name="connsiteX0" fmla="*/ 0 w 1541076"/>
                <a:gd name="connsiteY0" fmla="*/ 7937 h 712858"/>
                <a:gd name="connsiteX1" fmla="*/ 780060 w 1541076"/>
                <a:gd name="connsiteY1" fmla="*/ 711200 h 712858"/>
                <a:gd name="connsiteX2" fmla="*/ 1541076 w 1541076"/>
                <a:gd name="connsiteY2" fmla="*/ 0 h 712858"/>
                <a:gd name="connsiteX0" fmla="*/ 0 w 1541076"/>
                <a:gd name="connsiteY0" fmla="*/ 7937 h 711994"/>
                <a:gd name="connsiteX1" fmla="*/ 780060 w 1541076"/>
                <a:gd name="connsiteY1" fmla="*/ 711200 h 711994"/>
                <a:gd name="connsiteX2" fmla="*/ 1541076 w 1541076"/>
                <a:gd name="connsiteY2" fmla="*/ 0 h 711994"/>
                <a:gd name="connsiteX0" fmla="*/ 0 w 1541076"/>
                <a:gd name="connsiteY0" fmla="*/ 7937 h 711994"/>
                <a:gd name="connsiteX1" fmla="*/ 780060 w 1541076"/>
                <a:gd name="connsiteY1" fmla="*/ 711200 h 711994"/>
                <a:gd name="connsiteX2" fmla="*/ 1541076 w 1541076"/>
                <a:gd name="connsiteY2" fmla="*/ 0 h 711994"/>
                <a:gd name="connsiteX0" fmla="*/ 0 w 1541076"/>
                <a:gd name="connsiteY0" fmla="*/ 7937 h 714736"/>
                <a:gd name="connsiteX1" fmla="*/ 780060 w 1541076"/>
                <a:gd name="connsiteY1" fmla="*/ 711200 h 714736"/>
                <a:gd name="connsiteX2" fmla="*/ 1541076 w 1541076"/>
                <a:gd name="connsiteY2" fmla="*/ 0 h 714736"/>
                <a:gd name="connsiteX0" fmla="*/ 0 w 1541076"/>
                <a:gd name="connsiteY0" fmla="*/ 7937 h 711994"/>
                <a:gd name="connsiteX1" fmla="*/ 780060 w 1541076"/>
                <a:gd name="connsiteY1" fmla="*/ 711200 h 711994"/>
                <a:gd name="connsiteX2" fmla="*/ 1541076 w 1541076"/>
                <a:gd name="connsiteY2" fmla="*/ 0 h 711994"/>
                <a:gd name="connsiteX0" fmla="*/ 0 w 1541076"/>
                <a:gd name="connsiteY0" fmla="*/ 7937 h 711242"/>
                <a:gd name="connsiteX1" fmla="*/ 780060 w 1541076"/>
                <a:gd name="connsiteY1" fmla="*/ 711200 h 711242"/>
                <a:gd name="connsiteX2" fmla="*/ 1541076 w 1541076"/>
                <a:gd name="connsiteY2" fmla="*/ 0 h 711242"/>
                <a:gd name="connsiteX0" fmla="*/ 0 w 1541076"/>
                <a:gd name="connsiteY0" fmla="*/ 7937 h 711239"/>
                <a:gd name="connsiteX1" fmla="*/ 780060 w 1541076"/>
                <a:gd name="connsiteY1" fmla="*/ 711200 h 711239"/>
                <a:gd name="connsiteX2" fmla="*/ 1541076 w 1541076"/>
                <a:gd name="connsiteY2" fmla="*/ 0 h 7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076" h="711239">
                  <a:moveTo>
                    <a:pt x="0" y="7937"/>
                  </a:moveTo>
                  <a:cubicBezTo>
                    <a:pt x="276813" y="422671"/>
                    <a:pt x="561351" y="707101"/>
                    <a:pt x="780060" y="711200"/>
                  </a:cubicBezTo>
                  <a:cubicBezTo>
                    <a:pt x="998769" y="715299"/>
                    <a:pt x="1315622" y="397178"/>
                    <a:pt x="154107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Lucida Sans"/>
                <a:cs typeface="Lucida Sans"/>
              </a:endParaRPr>
            </a:p>
          </p:txBody>
        </p:sp>
        <p:cxnSp>
          <p:nvCxnSpPr>
            <p:cNvPr id="13" name="Straight Arrow Connector 8"/>
            <p:cNvCxnSpPr/>
            <p:nvPr/>
          </p:nvCxnSpPr>
          <p:spPr>
            <a:xfrm flipV="1">
              <a:off x="2218475" y="2474973"/>
              <a:ext cx="0" cy="1905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9"/>
            <p:cNvCxnSpPr/>
            <p:nvPr/>
          </p:nvCxnSpPr>
          <p:spPr>
            <a:xfrm flipV="1">
              <a:off x="2370875" y="2474973"/>
              <a:ext cx="0" cy="1905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0"/>
            <p:cNvCxnSpPr/>
            <p:nvPr/>
          </p:nvCxnSpPr>
          <p:spPr>
            <a:xfrm flipV="1">
              <a:off x="2523275" y="2474973"/>
              <a:ext cx="0" cy="1905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1"/>
            <p:cNvCxnSpPr/>
            <p:nvPr/>
          </p:nvCxnSpPr>
          <p:spPr>
            <a:xfrm flipV="1">
              <a:off x="2675675" y="2474973"/>
              <a:ext cx="0" cy="1905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2"/>
            <p:cNvCxnSpPr/>
            <p:nvPr/>
          </p:nvCxnSpPr>
          <p:spPr>
            <a:xfrm flipV="1">
              <a:off x="2828075" y="2474973"/>
              <a:ext cx="0" cy="1905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3"/>
            <p:cNvCxnSpPr/>
            <p:nvPr/>
          </p:nvCxnSpPr>
          <p:spPr>
            <a:xfrm flipV="1">
              <a:off x="2980475" y="2474973"/>
              <a:ext cx="0" cy="1905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1696382" y="2548068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Lucida Sans" charset="0"/>
                  <a:ea typeface="MS PGothic" charset="0"/>
                  <a:cs typeface="MS PGothic" charset="0"/>
                </a:rPr>
                <a:t>B</a:t>
              </a:r>
              <a:endParaRPr lang="en-GB" sz="1800" b="1" dirty="0">
                <a:solidFill>
                  <a:srgbClr val="FF0000"/>
                </a:solidFill>
                <a:latin typeface="Lucida San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 rot="10800000">
              <a:off x="1707072" y="4488245"/>
              <a:ext cx="1782464" cy="203754"/>
            </a:xfrm>
            <a:custGeom>
              <a:avLst/>
              <a:gdLst>
                <a:gd name="connsiteX0" fmla="*/ 0 w 1897856"/>
                <a:gd name="connsiteY0" fmla="*/ 0 h 709614"/>
                <a:gd name="connsiteX1" fmla="*/ 978693 w 1897856"/>
                <a:gd name="connsiteY1" fmla="*/ 709613 h 709614"/>
                <a:gd name="connsiteX2" fmla="*/ 1897856 w 1897856"/>
                <a:gd name="connsiteY2" fmla="*/ 4763 h 709614"/>
                <a:gd name="connsiteX0" fmla="*/ 0 w 1897856"/>
                <a:gd name="connsiteY0" fmla="*/ 0 h 690564"/>
                <a:gd name="connsiteX1" fmla="*/ 954880 w 1897856"/>
                <a:gd name="connsiteY1" fmla="*/ 690563 h 690564"/>
                <a:gd name="connsiteX2" fmla="*/ 1897856 w 1897856"/>
                <a:gd name="connsiteY2" fmla="*/ 4763 h 690564"/>
                <a:gd name="connsiteX0" fmla="*/ 0 w 1669256"/>
                <a:gd name="connsiteY0" fmla="*/ 20637 h 711225"/>
                <a:gd name="connsiteX1" fmla="*/ 954880 w 1669256"/>
                <a:gd name="connsiteY1" fmla="*/ 711200 h 711225"/>
                <a:gd name="connsiteX2" fmla="*/ 1669256 w 1669256"/>
                <a:gd name="connsiteY2" fmla="*/ 0 h 711225"/>
                <a:gd name="connsiteX0" fmla="*/ 0 w 1669256"/>
                <a:gd name="connsiteY0" fmla="*/ 20637 h 711225"/>
                <a:gd name="connsiteX1" fmla="*/ 954880 w 1669256"/>
                <a:gd name="connsiteY1" fmla="*/ 711200 h 711225"/>
                <a:gd name="connsiteX2" fmla="*/ 1669256 w 1669256"/>
                <a:gd name="connsiteY2" fmla="*/ 0 h 711225"/>
                <a:gd name="connsiteX0" fmla="*/ 0 w 1541076"/>
                <a:gd name="connsiteY0" fmla="*/ 7937 h 711203"/>
                <a:gd name="connsiteX1" fmla="*/ 826700 w 1541076"/>
                <a:gd name="connsiteY1" fmla="*/ 711200 h 711203"/>
                <a:gd name="connsiteX2" fmla="*/ 1541076 w 1541076"/>
                <a:gd name="connsiteY2" fmla="*/ 0 h 711203"/>
                <a:gd name="connsiteX0" fmla="*/ 0 w 1541076"/>
                <a:gd name="connsiteY0" fmla="*/ 7937 h 711204"/>
                <a:gd name="connsiteX1" fmla="*/ 826700 w 1541076"/>
                <a:gd name="connsiteY1" fmla="*/ 711200 h 711204"/>
                <a:gd name="connsiteX2" fmla="*/ 1541076 w 1541076"/>
                <a:gd name="connsiteY2" fmla="*/ 0 h 711204"/>
                <a:gd name="connsiteX0" fmla="*/ 0 w 1541076"/>
                <a:gd name="connsiteY0" fmla="*/ 7937 h 711204"/>
                <a:gd name="connsiteX1" fmla="*/ 826700 w 1541076"/>
                <a:gd name="connsiteY1" fmla="*/ 711200 h 711204"/>
                <a:gd name="connsiteX2" fmla="*/ 1541076 w 1541076"/>
                <a:gd name="connsiteY2" fmla="*/ 0 h 711204"/>
                <a:gd name="connsiteX0" fmla="*/ 0 w 1541076"/>
                <a:gd name="connsiteY0" fmla="*/ 7937 h 711264"/>
                <a:gd name="connsiteX1" fmla="*/ 826700 w 1541076"/>
                <a:gd name="connsiteY1" fmla="*/ 711200 h 711264"/>
                <a:gd name="connsiteX2" fmla="*/ 1541076 w 1541076"/>
                <a:gd name="connsiteY2" fmla="*/ 0 h 711264"/>
                <a:gd name="connsiteX0" fmla="*/ 0 w 1541076"/>
                <a:gd name="connsiteY0" fmla="*/ 7937 h 711264"/>
                <a:gd name="connsiteX1" fmla="*/ 826700 w 1541076"/>
                <a:gd name="connsiteY1" fmla="*/ 711200 h 711264"/>
                <a:gd name="connsiteX2" fmla="*/ 1541076 w 1541076"/>
                <a:gd name="connsiteY2" fmla="*/ 0 h 711264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82670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78006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1251"/>
                <a:gd name="connsiteX1" fmla="*/ 780060 w 1541076"/>
                <a:gd name="connsiteY1" fmla="*/ 711200 h 711251"/>
                <a:gd name="connsiteX2" fmla="*/ 1541076 w 1541076"/>
                <a:gd name="connsiteY2" fmla="*/ 0 h 711251"/>
                <a:gd name="connsiteX0" fmla="*/ 0 w 1541076"/>
                <a:gd name="connsiteY0" fmla="*/ 7937 h 712858"/>
                <a:gd name="connsiteX1" fmla="*/ 780060 w 1541076"/>
                <a:gd name="connsiteY1" fmla="*/ 711200 h 712858"/>
                <a:gd name="connsiteX2" fmla="*/ 1541076 w 1541076"/>
                <a:gd name="connsiteY2" fmla="*/ 0 h 712858"/>
                <a:gd name="connsiteX0" fmla="*/ 0 w 1541076"/>
                <a:gd name="connsiteY0" fmla="*/ 7937 h 712858"/>
                <a:gd name="connsiteX1" fmla="*/ 780060 w 1541076"/>
                <a:gd name="connsiteY1" fmla="*/ 711200 h 712858"/>
                <a:gd name="connsiteX2" fmla="*/ 1541076 w 1541076"/>
                <a:gd name="connsiteY2" fmla="*/ 0 h 712858"/>
                <a:gd name="connsiteX0" fmla="*/ 0 w 1541076"/>
                <a:gd name="connsiteY0" fmla="*/ 7937 h 711994"/>
                <a:gd name="connsiteX1" fmla="*/ 780060 w 1541076"/>
                <a:gd name="connsiteY1" fmla="*/ 711200 h 711994"/>
                <a:gd name="connsiteX2" fmla="*/ 1541076 w 1541076"/>
                <a:gd name="connsiteY2" fmla="*/ 0 h 711994"/>
                <a:gd name="connsiteX0" fmla="*/ 0 w 1541076"/>
                <a:gd name="connsiteY0" fmla="*/ 7937 h 711994"/>
                <a:gd name="connsiteX1" fmla="*/ 780060 w 1541076"/>
                <a:gd name="connsiteY1" fmla="*/ 711200 h 711994"/>
                <a:gd name="connsiteX2" fmla="*/ 1541076 w 1541076"/>
                <a:gd name="connsiteY2" fmla="*/ 0 h 711994"/>
                <a:gd name="connsiteX0" fmla="*/ 0 w 1541076"/>
                <a:gd name="connsiteY0" fmla="*/ 7937 h 714736"/>
                <a:gd name="connsiteX1" fmla="*/ 780060 w 1541076"/>
                <a:gd name="connsiteY1" fmla="*/ 711200 h 714736"/>
                <a:gd name="connsiteX2" fmla="*/ 1541076 w 1541076"/>
                <a:gd name="connsiteY2" fmla="*/ 0 h 714736"/>
                <a:gd name="connsiteX0" fmla="*/ 0 w 1541076"/>
                <a:gd name="connsiteY0" fmla="*/ 7937 h 711994"/>
                <a:gd name="connsiteX1" fmla="*/ 780060 w 1541076"/>
                <a:gd name="connsiteY1" fmla="*/ 711200 h 711994"/>
                <a:gd name="connsiteX2" fmla="*/ 1541076 w 1541076"/>
                <a:gd name="connsiteY2" fmla="*/ 0 h 711994"/>
                <a:gd name="connsiteX0" fmla="*/ 0 w 1541076"/>
                <a:gd name="connsiteY0" fmla="*/ 7937 h 711242"/>
                <a:gd name="connsiteX1" fmla="*/ 780060 w 1541076"/>
                <a:gd name="connsiteY1" fmla="*/ 711200 h 711242"/>
                <a:gd name="connsiteX2" fmla="*/ 1541076 w 1541076"/>
                <a:gd name="connsiteY2" fmla="*/ 0 h 711242"/>
                <a:gd name="connsiteX0" fmla="*/ 0 w 1541076"/>
                <a:gd name="connsiteY0" fmla="*/ 7937 h 711239"/>
                <a:gd name="connsiteX1" fmla="*/ 780060 w 1541076"/>
                <a:gd name="connsiteY1" fmla="*/ 711200 h 711239"/>
                <a:gd name="connsiteX2" fmla="*/ 1541076 w 1541076"/>
                <a:gd name="connsiteY2" fmla="*/ 0 h 7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076" h="711239">
                  <a:moveTo>
                    <a:pt x="0" y="7937"/>
                  </a:moveTo>
                  <a:cubicBezTo>
                    <a:pt x="276813" y="422671"/>
                    <a:pt x="561351" y="707101"/>
                    <a:pt x="780060" y="711200"/>
                  </a:cubicBezTo>
                  <a:cubicBezTo>
                    <a:pt x="998769" y="715299"/>
                    <a:pt x="1315622" y="397178"/>
                    <a:pt x="154107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Lucida Sans"/>
                <a:cs typeface="Lucida San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60537" y="1278184"/>
            <a:ext cx="1127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Penning trap</a:t>
            </a:r>
          </a:p>
        </p:txBody>
      </p:sp>
      <p:pic>
        <p:nvPicPr>
          <p:cNvPr id="22" name="Picture 36">
            <a:extLst>
              <a:ext uri="{FF2B5EF4-FFF2-40B4-BE49-F238E27FC236}">
                <a16:creationId xmlns:a16="http://schemas.microsoft.com/office/drawing/2014/main" id="{6A10B5A2-18B9-448E-B5DD-7C406EF0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r="31122"/>
          <a:stretch>
            <a:fillRect/>
          </a:stretch>
        </p:blipFill>
        <p:spPr bwMode="auto">
          <a:xfrm>
            <a:off x="1225149" y="1600304"/>
            <a:ext cx="917918" cy="140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31">
            <a:extLst>
              <a:ext uri="{FF2B5EF4-FFF2-40B4-BE49-F238E27FC236}">
                <a16:creationId xmlns:a16="http://schemas.microsoft.com/office/drawing/2014/main" id="{7A473A85-C046-4B08-B33D-14D0D7758B3B}"/>
              </a:ext>
            </a:extLst>
          </p:cNvPr>
          <p:cNvSpPr/>
          <p:nvPr/>
        </p:nvSpPr>
        <p:spPr>
          <a:xfrm>
            <a:off x="2924114" y="2137788"/>
            <a:ext cx="274868" cy="11620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6"/>
          <p:cNvSpPr/>
          <p:nvPr/>
        </p:nvSpPr>
        <p:spPr>
          <a:xfrm>
            <a:off x="3175786" y="2182353"/>
            <a:ext cx="36576" cy="36576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Lucida Sans"/>
              <a:cs typeface="Lucida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67474" y="2030494"/>
                <a:ext cx="1297535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3978B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1400" b="1" i="1" baseline="-25000" smtClean="0">
                          <a:solidFill>
                            <a:srgbClr val="3978B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fr-FR" sz="1400" b="1" i="1" smtClean="0">
                          <a:solidFill>
                            <a:srgbClr val="3978B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1" i="1">
                                  <a:solidFill>
                                    <a:srgbClr val="3978B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400" b="1" i="1">
                                      <a:solidFill>
                                        <a:srgbClr val="3978B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1">
                                      <a:solidFill>
                                        <a:srgbClr val="3978B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fr-FR" sz="1400" b="1" i="1">
                                      <a:solidFill>
                                        <a:srgbClr val="3978B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𝒊𝒐𝒏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fr-FR" sz="1400" b="1" i="1" baseline="-25000" dirty="0">
                  <a:solidFill>
                    <a:srgbClr val="3978BC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74" y="2030494"/>
                <a:ext cx="1297535" cy="312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rme libre 25"/>
          <p:cNvSpPr/>
          <p:nvPr/>
        </p:nvSpPr>
        <p:spPr>
          <a:xfrm>
            <a:off x="1393414" y="3406893"/>
            <a:ext cx="2751455" cy="838835"/>
          </a:xfrm>
          <a:custGeom>
            <a:avLst/>
            <a:gdLst>
              <a:gd name="connsiteX0" fmla="*/ 0 w 2402840"/>
              <a:gd name="connsiteY0" fmla="*/ 431800 h 726440"/>
              <a:gd name="connsiteX1" fmla="*/ 467360 w 2402840"/>
              <a:gd name="connsiteY1" fmla="*/ 726440 h 726440"/>
              <a:gd name="connsiteX2" fmla="*/ 2087880 w 2402840"/>
              <a:gd name="connsiteY2" fmla="*/ 457200 h 726440"/>
              <a:gd name="connsiteX3" fmla="*/ 2402840 w 2402840"/>
              <a:gd name="connsiteY3" fmla="*/ 0 h 726440"/>
              <a:gd name="connsiteX0" fmla="*/ 0 w 2338070"/>
              <a:gd name="connsiteY0" fmla="*/ 521335 h 726440"/>
              <a:gd name="connsiteX1" fmla="*/ 402590 w 2338070"/>
              <a:gd name="connsiteY1" fmla="*/ 726440 h 726440"/>
              <a:gd name="connsiteX2" fmla="*/ 2023110 w 2338070"/>
              <a:gd name="connsiteY2" fmla="*/ 457200 h 726440"/>
              <a:gd name="connsiteX3" fmla="*/ 2338070 w 2338070"/>
              <a:gd name="connsiteY3" fmla="*/ 0 h 726440"/>
              <a:gd name="connsiteX0" fmla="*/ 0 w 2338070"/>
              <a:gd name="connsiteY0" fmla="*/ 521335 h 753110"/>
              <a:gd name="connsiteX1" fmla="*/ 398780 w 2338070"/>
              <a:gd name="connsiteY1" fmla="*/ 753110 h 753110"/>
              <a:gd name="connsiteX2" fmla="*/ 2023110 w 2338070"/>
              <a:gd name="connsiteY2" fmla="*/ 457200 h 753110"/>
              <a:gd name="connsiteX3" fmla="*/ 2338070 w 2338070"/>
              <a:gd name="connsiteY3" fmla="*/ 0 h 753110"/>
              <a:gd name="connsiteX0" fmla="*/ 0 w 2338070"/>
              <a:gd name="connsiteY0" fmla="*/ 521335 h 753110"/>
              <a:gd name="connsiteX1" fmla="*/ 398780 w 2338070"/>
              <a:gd name="connsiteY1" fmla="*/ 753110 h 753110"/>
              <a:gd name="connsiteX2" fmla="*/ 1973580 w 2338070"/>
              <a:gd name="connsiteY2" fmla="*/ 501015 h 753110"/>
              <a:gd name="connsiteX3" fmla="*/ 2338070 w 2338070"/>
              <a:gd name="connsiteY3" fmla="*/ 0 h 753110"/>
              <a:gd name="connsiteX0" fmla="*/ 0 w 2227580"/>
              <a:gd name="connsiteY0" fmla="*/ 357505 h 589280"/>
              <a:gd name="connsiteX1" fmla="*/ 398780 w 2227580"/>
              <a:gd name="connsiteY1" fmla="*/ 589280 h 589280"/>
              <a:gd name="connsiteX2" fmla="*/ 1973580 w 2227580"/>
              <a:gd name="connsiteY2" fmla="*/ 337185 h 589280"/>
              <a:gd name="connsiteX3" fmla="*/ 2227580 w 2227580"/>
              <a:gd name="connsiteY3" fmla="*/ 0 h 589280"/>
              <a:gd name="connsiteX0" fmla="*/ 0 w 2421890"/>
              <a:gd name="connsiteY0" fmla="*/ 607060 h 838835"/>
              <a:gd name="connsiteX1" fmla="*/ 398780 w 2421890"/>
              <a:gd name="connsiteY1" fmla="*/ 838835 h 838835"/>
              <a:gd name="connsiteX2" fmla="*/ 1973580 w 2421890"/>
              <a:gd name="connsiteY2" fmla="*/ 586740 h 838835"/>
              <a:gd name="connsiteX3" fmla="*/ 2421890 w 2421890"/>
              <a:gd name="connsiteY3" fmla="*/ 0 h 838835"/>
              <a:gd name="connsiteX0" fmla="*/ 0 w 2751455"/>
              <a:gd name="connsiteY0" fmla="*/ 416560 h 838835"/>
              <a:gd name="connsiteX1" fmla="*/ 728345 w 2751455"/>
              <a:gd name="connsiteY1" fmla="*/ 838835 h 838835"/>
              <a:gd name="connsiteX2" fmla="*/ 2303145 w 2751455"/>
              <a:gd name="connsiteY2" fmla="*/ 586740 h 838835"/>
              <a:gd name="connsiteX3" fmla="*/ 2751455 w 2751455"/>
              <a:gd name="connsiteY3" fmla="*/ 0 h 8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455" h="838835">
                <a:moveTo>
                  <a:pt x="0" y="416560"/>
                </a:moveTo>
                <a:lnTo>
                  <a:pt x="728345" y="838835"/>
                </a:lnTo>
                <a:lnTo>
                  <a:pt x="2303145" y="586740"/>
                </a:lnTo>
                <a:lnTo>
                  <a:pt x="27514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6"/>
          <p:cNvSpPr/>
          <p:nvPr/>
        </p:nvSpPr>
        <p:spPr>
          <a:xfrm>
            <a:off x="1684812" y="3976508"/>
            <a:ext cx="36576" cy="36576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Lucida Sans"/>
              <a:cs typeface="Lucida Sans"/>
            </a:endParaRPr>
          </a:p>
        </p:txBody>
      </p:sp>
      <p:pic>
        <p:nvPicPr>
          <p:cNvPr id="28" name="Picture 38">
            <a:extLst>
              <a:ext uri="{FF2B5EF4-FFF2-40B4-BE49-F238E27FC236}">
                <a16:creationId xmlns:a16="http://schemas.microsoft.com/office/drawing/2014/main" id="{C8382F07-79E9-4411-AF20-2C0354EF9C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27779"/>
          <a:stretch>
            <a:fillRect/>
          </a:stretch>
        </p:blipFill>
        <p:spPr bwMode="auto">
          <a:xfrm rot="168856">
            <a:off x="1425675" y="3964860"/>
            <a:ext cx="3146986" cy="10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60527" y="5032092"/>
            <a:ext cx="3724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Multi-</a:t>
            </a:r>
            <a:r>
              <a:rPr lang="fr-FR" sz="1200" b="1" dirty="0" err="1"/>
              <a:t>reflection</a:t>
            </a:r>
            <a:r>
              <a:rPr lang="fr-FR" sz="1200" b="1" dirty="0"/>
              <a:t> time-of-flight mass spectrometer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116938" y="3601499"/>
                <a:ext cx="1502719" cy="315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3978BC"/>
                          </a:solidFill>
                          <a:latin typeface="Cambria Math" panose="02040503050406030204" pitchFamily="18" charset="0"/>
                        </a:rPr>
                        <m:t>𝑻𝑶𝑭</m:t>
                      </m:r>
                      <m:r>
                        <a:rPr lang="fr-FR" sz="1400" b="1" i="0" smtClean="0">
                          <a:solidFill>
                            <a:srgbClr val="3978BC"/>
                          </a:solidFill>
                          <a:latin typeface="Cambria Math" panose="02040503050406030204" pitchFamily="18" charset="0"/>
                        </a:rPr>
                        <m:t> ~</m:t>
                      </m:r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1" i="1">
                                  <a:solidFill>
                                    <a:srgbClr val="3978B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400" b="1" i="1">
                                      <a:solidFill>
                                        <a:srgbClr val="3978B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1">
                                      <a:solidFill>
                                        <a:srgbClr val="3978BC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fr-FR" sz="1400" b="1" i="1">
                                      <a:solidFill>
                                        <a:srgbClr val="3978B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𝒊𝒐𝒏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400" b="1" i="1" smtClean="0">
                              <a:solidFill>
                                <a:srgbClr val="3978B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1400" b="1" i="1" baseline="-25000" dirty="0">
                  <a:solidFill>
                    <a:srgbClr val="3978BC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38" y="3601499"/>
                <a:ext cx="1502719" cy="315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8598925" y="3190075"/>
            <a:ext cx="2247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n-lt"/>
              </a:rPr>
              <a:t>S</a:t>
            </a:r>
            <a:r>
              <a:rPr lang="en-US" sz="1000" dirty="0">
                <a:latin typeface="+mn-lt"/>
              </a:rPr>
              <a:t>. Eliseev </a:t>
            </a:r>
            <a:r>
              <a:rPr lang="en-US" sz="1000" dirty="0" smtClean="0">
                <a:latin typeface="+mn-lt"/>
              </a:rPr>
              <a:t>et </a:t>
            </a:r>
            <a:r>
              <a:rPr lang="en-US" sz="1000" dirty="0">
                <a:latin typeface="+mn-lt"/>
              </a:rPr>
              <a:t>al., PRL 110, 082501 (2013</a:t>
            </a:r>
            <a:r>
              <a:rPr lang="en-US" sz="1000" dirty="0" smtClean="0">
                <a:latin typeface="+mn-lt"/>
              </a:rPr>
              <a:t>)</a:t>
            </a:r>
            <a:endParaRPr lang="en-US" sz="1000" dirty="0">
              <a:latin typeface="+mn-lt"/>
            </a:endParaRPr>
          </a:p>
        </p:txBody>
      </p:sp>
      <p:grpSp>
        <p:nvGrpSpPr>
          <p:cNvPr id="42" name="Group 2">
            <a:extLst>
              <a:ext uri="{FF2B5EF4-FFF2-40B4-BE49-F238E27FC236}">
                <a16:creationId xmlns:a16="http://schemas.microsoft.com/office/drawing/2014/main" id="{0C3D42D9-3346-485E-B20C-B86BD5778419}"/>
              </a:ext>
            </a:extLst>
          </p:cNvPr>
          <p:cNvGrpSpPr/>
          <p:nvPr/>
        </p:nvGrpSpPr>
        <p:grpSpPr>
          <a:xfrm>
            <a:off x="5225292" y="3433460"/>
            <a:ext cx="2240860" cy="2073765"/>
            <a:chOff x="96703" y="2068413"/>
            <a:chExt cx="4475297" cy="4141586"/>
          </a:xfrm>
        </p:grpSpPr>
        <p:pic>
          <p:nvPicPr>
            <p:cNvPr id="43" name="Picture 5">
              <a:extLst>
                <a:ext uri="{FF2B5EF4-FFF2-40B4-BE49-F238E27FC236}">
                  <a16:creationId xmlns:a16="http://schemas.microsoft.com/office/drawing/2014/main" id="{346542AC-E7B3-4498-82C2-ABCFDF733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3" y="2068413"/>
              <a:ext cx="4475297" cy="4141586"/>
            </a:xfrm>
            <a:prstGeom prst="rect">
              <a:avLst/>
            </a:prstGeom>
          </p:spPr>
        </p:pic>
        <p:sp>
          <p:nvSpPr>
            <p:cNvPr id="44" name="TextBox 1">
              <a:extLst>
                <a:ext uri="{FF2B5EF4-FFF2-40B4-BE49-F238E27FC236}">
                  <a16:creationId xmlns:a16="http://schemas.microsoft.com/office/drawing/2014/main" id="{656876E0-CCA3-4738-89C7-E4F257AB8ACF}"/>
                </a:ext>
              </a:extLst>
            </p:cNvPr>
            <p:cNvSpPr txBox="1"/>
            <p:nvPr/>
          </p:nvSpPr>
          <p:spPr>
            <a:xfrm>
              <a:off x="3217763" y="2871883"/>
              <a:ext cx="942175" cy="470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b="1" baseline="30000" dirty="0"/>
                <a:t>101</a:t>
              </a:r>
              <a:r>
                <a:rPr lang="ro-RO" sz="1200" b="1" dirty="0"/>
                <a:t>In</a:t>
              </a:r>
              <a:r>
                <a:rPr lang="ro-RO" sz="1200" b="1" baseline="30000" dirty="0"/>
                <a:t>+</a:t>
              </a:r>
              <a:endParaRPr lang="en-US" sz="1200" b="1" baseline="30000" dirty="0"/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12568063-8005-4975-A909-675A2FAB2FA6}"/>
                </a:ext>
              </a:extLst>
            </p:cNvPr>
            <p:cNvSpPr txBox="1"/>
            <p:nvPr/>
          </p:nvSpPr>
          <p:spPr>
            <a:xfrm>
              <a:off x="1457937" y="2073437"/>
              <a:ext cx="1241537" cy="470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b="1" baseline="30000" dirty="0"/>
                <a:t>82</a:t>
              </a:r>
              <a:r>
                <a:rPr lang="ro-RO" sz="1200" b="1" dirty="0"/>
                <a:t>Sr</a:t>
              </a:r>
              <a:r>
                <a:rPr lang="ro-RO" sz="1200" b="1" baseline="30000" dirty="0"/>
                <a:t>19</a:t>
              </a:r>
              <a:r>
                <a:rPr lang="ro-RO" sz="1200" b="1" dirty="0"/>
                <a:t>F</a:t>
              </a:r>
              <a:r>
                <a:rPr lang="ro-RO" sz="1200" b="1" baseline="30000" dirty="0"/>
                <a:t>+</a:t>
              </a:r>
              <a:endParaRPr lang="en-US" sz="1200" b="1" baseline="30000" dirty="0"/>
            </a:p>
          </p:txBody>
        </p:sp>
      </p:grpSp>
      <p:pic>
        <p:nvPicPr>
          <p:cNvPr id="46" name="Picture 10">
            <a:extLst>
              <a:ext uri="{FF2B5EF4-FFF2-40B4-BE49-F238E27FC236}">
                <a16:creationId xmlns:a16="http://schemas.microsoft.com/office/drawing/2014/main" id="{EFED42A6-1E92-477F-B19E-2507232014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18" y="1175803"/>
            <a:ext cx="2387344" cy="17745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161" y="1148610"/>
            <a:ext cx="2067199" cy="189401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527025" y="807260"/>
            <a:ext cx="3119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+mn-lt"/>
              </a:rPr>
              <a:t>M. </a:t>
            </a:r>
            <a:r>
              <a:rPr lang="en-US" sz="1000" dirty="0" err="1" smtClean="0">
                <a:latin typeface="+mn-lt"/>
              </a:rPr>
              <a:t>Mougeot</a:t>
            </a:r>
            <a:r>
              <a:rPr lang="en-US" sz="1000" dirty="0" smtClean="0">
                <a:latin typeface="+mn-lt"/>
              </a:rPr>
              <a:t> et al., Nature Physics </a:t>
            </a:r>
            <a:r>
              <a:rPr lang="nl-NL" sz="1000" dirty="0" smtClean="0">
                <a:latin typeface="+mn-lt"/>
              </a:rPr>
              <a:t>17, 1099–1103</a:t>
            </a:r>
            <a:r>
              <a:rPr lang="en-US" sz="1000" dirty="0" smtClean="0">
                <a:latin typeface="+mn-lt"/>
              </a:rPr>
              <a:t> (2021)</a:t>
            </a:r>
            <a:endParaRPr lang="en-US" sz="1000" dirty="0"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82383" y="2988111"/>
            <a:ext cx="2932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Phase-</a:t>
            </a:r>
            <a:r>
              <a:rPr lang="fr-FR" sz="1000" dirty="0" err="1" smtClean="0"/>
              <a:t>imaging</a:t>
            </a:r>
            <a:r>
              <a:rPr lang="fr-FR" sz="1000" dirty="0" smtClean="0"/>
              <a:t> ion-cyclotron </a:t>
            </a:r>
            <a:r>
              <a:rPr lang="fr-FR" sz="1000" dirty="0" err="1" smtClean="0"/>
              <a:t>resonance</a:t>
            </a:r>
            <a:r>
              <a:rPr lang="fr-FR" sz="1000" dirty="0" smtClean="0"/>
              <a:t> (PI-ICR)</a:t>
            </a:r>
            <a:endParaRPr lang="fr-FR" sz="1000" dirty="0"/>
          </a:p>
        </p:txBody>
      </p:sp>
      <p:sp>
        <p:nvSpPr>
          <p:cNvPr id="49" name="Rectangle 48"/>
          <p:cNvSpPr/>
          <p:nvPr/>
        </p:nvSpPr>
        <p:spPr>
          <a:xfrm>
            <a:off x="4940289" y="2988112"/>
            <a:ext cx="29642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/>
              <a:t>Time-of-flight ion-cyclotron </a:t>
            </a:r>
            <a:r>
              <a:rPr lang="fr-FR" sz="1000" dirty="0" err="1" smtClean="0"/>
              <a:t>resonance</a:t>
            </a:r>
            <a:r>
              <a:rPr lang="fr-FR" sz="1000" dirty="0" smtClean="0"/>
              <a:t> (TOF-ICR)</a:t>
            </a:r>
            <a:endParaRPr lang="fr-FR" sz="1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7711425" y="4147862"/>
            <a:ext cx="282466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Ion traps can be very useful tools for mass-tagged ion counting</a:t>
            </a:r>
          </a:p>
        </p:txBody>
      </p:sp>
    </p:spTree>
    <p:extLst>
      <p:ext uri="{BB962C8B-B14F-4D97-AF65-F5344CB8AC3E}">
        <p14:creationId xmlns:p14="http://schemas.microsoft.com/office/powerpoint/2010/main" val="25679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4 -0.00026 C -0.00014 0.0055 -0.00618 0.00812 -0.01267 0.00812 C -0.01945 0.00812 -0.02372 0.0055 -0.02372 -0.00026 C -0.02372 -0.00734 -0.01842 -0.01048 -0.01164 -0.01048 C -0.00515 -0.01048 -0.00014 -0.00734 -0.00014 -0.00026 Z " pathEditMode="relative" rAng="5400000" ptsTypes="AAA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" y="-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666E-6 -3.7726E-6 C 0.01031 0.01048 0.0277 0.03197 0.04008 0.04297 C 0.07972 0.02987 0.14353 0.01153 0.18435 0.00053 C 0.19791 -0.02777 0.20527 -0.04977 0.21264 -0.06392 " pathEditMode="relative" rAng="21060000" ptsTypes="A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1" y="-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650074" y="1863508"/>
            <a:ext cx="3296154" cy="3038712"/>
            <a:chOff x="286112" y="1592322"/>
            <a:chExt cx="4341920" cy="4002799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112" y="1607329"/>
              <a:ext cx="4341920" cy="398779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86112" y="1592322"/>
              <a:ext cx="189108" cy="258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Decay</a:t>
            </a:r>
            <a:r>
              <a:rPr lang="fr-FR" dirty="0" smtClean="0"/>
              <a:t> and </a:t>
            </a:r>
            <a:r>
              <a:rPr lang="fr-FR" dirty="0" err="1" smtClean="0"/>
              <a:t>trap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291" y="3577239"/>
            <a:ext cx="2797425" cy="18633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619" y="1877615"/>
            <a:ext cx="3168352" cy="35226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744" y="1874901"/>
            <a:ext cx="2805972" cy="17023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30364" y="896037"/>
            <a:ext cx="486763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Combination</a:t>
            </a:r>
            <a:r>
              <a:rPr lang="fr-FR" sz="1200" dirty="0" smtClean="0"/>
              <a:t> of MR-TOF MS and </a:t>
            </a:r>
            <a:r>
              <a:rPr lang="fr-FR" sz="1200" dirty="0" err="1" smtClean="0"/>
              <a:t>decay</a:t>
            </a:r>
            <a:r>
              <a:rPr lang="fr-FR" sz="1200" dirty="0" smtClean="0"/>
              <a:t> station </a:t>
            </a:r>
            <a:r>
              <a:rPr lang="fr-FR" sz="1200" dirty="0" err="1" smtClean="0"/>
              <a:t>used</a:t>
            </a:r>
            <a:r>
              <a:rPr lang="fr-FR" sz="1200" dirty="0" smtClean="0"/>
              <a:t> at ISOLDE for in-source laser </a:t>
            </a:r>
            <a:r>
              <a:rPr lang="fr-FR" sz="1200" dirty="0" err="1" smtClean="0"/>
              <a:t>spectroscopy</a:t>
            </a:r>
            <a:r>
              <a:rPr lang="fr-FR" sz="1200" dirty="0" smtClean="0"/>
              <a:t> of </a:t>
            </a:r>
            <a:r>
              <a:rPr lang="fr-FR" sz="1200" dirty="0" err="1" smtClean="0"/>
              <a:t>heavy</a:t>
            </a:r>
            <a:r>
              <a:rPr lang="fr-FR" sz="1200" dirty="0" smtClean="0"/>
              <a:t> </a:t>
            </a:r>
            <a:r>
              <a:rPr lang="fr-FR" sz="1200" dirty="0" err="1" smtClean="0"/>
              <a:t>nuclei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current</a:t>
            </a:r>
            <a:r>
              <a:rPr lang="fr-FR" sz="1200" dirty="0" smtClean="0"/>
              <a:t> 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of MR-TOF MS, </a:t>
            </a:r>
            <a:r>
              <a:rPr lang="fr-FR" sz="1200" dirty="0" err="1" smtClean="0"/>
              <a:t>isomeric</a:t>
            </a:r>
            <a:r>
              <a:rPr lang="fr-FR" sz="1200" dirty="0" smtClean="0"/>
              <a:t> </a:t>
            </a:r>
            <a:r>
              <a:rPr lang="fr-FR" sz="1200" dirty="0" err="1" smtClean="0"/>
              <a:t>separation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possible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973790"/>
            <a:ext cx="3520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R. N. Wolf </a:t>
            </a:r>
            <a:r>
              <a:rPr lang="fr-FR" sz="1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et al.</a:t>
            </a:r>
            <a:r>
              <a:rPr lang="fr-FR" sz="1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Int. J. Mass </a:t>
            </a:r>
            <a:r>
              <a:rPr lang="fr-FR" sz="10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Spectrom</a:t>
            </a:r>
            <a:r>
              <a:rPr lang="fr-FR" sz="1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349-350, 123-133 (2013</a:t>
            </a:r>
            <a:r>
              <a:rPr lang="fr-FR" sz="1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S. </a:t>
            </a:r>
            <a:r>
              <a:rPr lang="en-US" sz="1000" dirty="0" err="1" smtClean="0">
                <a:latin typeface="+mn-lt"/>
              </a:rPr>
              <a:t>Sels</a:t>
            </a:r>
            <a:r>
              <a:rPr lang="en-US" sz="1000" dirty="0" smtClean="0">
                <a:latin typeface="+mn-lt"/>
              </a:rPr>
              <a:t> et al., Phys. Rev. C </a:t>
            </a:r>
            <a:r>
              <a:rPr lang="en-US" sz="1000" dirty="0">
                <a:latin typeface="+mn-lt"/>
              </a:rPr>
              <a:t>99, 044306 (2019</a:t>
            </a:r>
            <a:r>
              <a:rPr lang="en-US" sz="1000" dirty="0" smtClean="0">
                <a:latin typeface="+mn-lt"/>
              </a:rPr>
              <a:t>)</a:t>
            </a:r>
          </a:p>
          <a:p>
            <a:r>
              <a:rPr lang="en-US" sz="1000" dirty="0" smtClean="0">
                <a:latin typeface="+mn-lt"/>
              </a:rPr>
              <a:t>T. Day </a:t>
            </a:r>
            <a:r>
              <a:rPr lang="en-US" sz="1000" dirty="0" err="1" smtClean="0">
                <a:latin typeface="+mn-lt"/>
              </a:rPr>
              <a:t>Goodacre</a:t>
            </a:r>
            <a:r>
              <a:rPr lang="en-US" sz="1000" dirty="0">
                <a:latin typeface="+mn-lt"/>
              </a:rPr>
              <a:t> et al., </a:t>
            </a:r>
            <a:r>
              <a:rPr lang="en-US" sz="1000" dirty="0" smtClean="0">
                <a:latin typeface="+mn-lt"/>
              </a:rPr>
              <a:t>Phys. Rev. Lett. 126</a:t>
            </a:r>
            <a:r>
              <a:rPr lang="en-US" sz="1000" dirty="0">
                <a:latin typeface="+mn-lt"/>
              </a:rPr>
              <a:t>, 032502 (2021)</a:t>
            </a:r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T. Day </a:t>
            </a:r>
            <a:r>
              <a:rPr lang="en-US" sz="1000" dirty="0" err="1" smtClean="0">
                <a:latin typeface="+mn-lt"/>
              </a:rPr>
              <a:t>Goodacre</a:t>
            </a:r>
            <a:r>
              <a:rPr lang="en-US" sz="1000" dirty="0" smtClean="0">
                <a:latin typeface="+mn-lt"/>
              </a:rPr>
              <a:t> et al</a:t>
            </a:r>
            <a:r>
              <a:rPr lang="en-US" sz="1000" dirty="0">
                <a:latin typeface="+mn-lt"/>
              </a:rPr>
              <a:t>., </a:t>
            </a:r>
            <a:r>
              <a:rPr lang="en-US" sz="1000" dirty="0" smtClean="0">
                <a:latin typeface="+mn-lt"/>
              </a:rPr>
              <a:t>Phys. Rev. C </a:t>
            </a:r>
            <a:r>
              <a:rPr lang="en-US" sz="1000" dirty="0">
                <a:latin typeface="+mn-lt"/>
              </a:rPr>
              <a:t>104, 054322 (2021)</a:t>
            </a:r>
            <a:endParaRPr lang="fr-FR" sz="1000" dirty="0">
              <a:latin typeface="+mn-lt"/>
            </a:endParaRPr>
          </a:p>
        </p:txBody>
      </p:sp>
      <p:pic>
        <p:nvPicPr>
          <p:cNvPr id="16" name="Bild 2" descr="rilis_logo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03" y="946618"/>
            <a:ext cx="956092" cy="717070"/>
          </a:xfrm>
          <a:prstGeom prst="rect">
            <a:avLst/>
          </a:prstGeom>
        </p:spPr>
      </p:pic>
      <p:pic>
        <p:nvPicPr>
          <p:cNvPr id="1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6" y="996996"/>
            <a:ext cx="856993" cy="616314"/>
          </a:xfrm>
          <a:prstGeom prst="rect">
            <a:avLst/>
          </a:prstGeom>
        </p:spPr>
      </p:pic>
      <p:pic>
        <p:nvPicPr>
          <p:cNvPr id="18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787" y="912773"/>
            <a:ext cx="678149" cy="78476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E9F4B64-7001-48DB-8E92-2FD91781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851" y="1365602"/>
            <a:ext cx="2010389" cy="43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Penning-trap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85" y="1337041"/>
            <a:ext cx="5796582" cy="31729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22172" y="784797"/>
            <a:ext cx="734962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Penning</a:t>
            </a:r>
            <a:r>
              <a:rPr lang="fr-FR" sz="1200" dirty="0" smtClean="0"/>
              <a:t> </a:t>
            </a:r>
            <a:r>
              <a:rPr lang="fr-FR" sz="1200" dirty="0" err="1" smtClean="0"/>
              <a:t>traps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used</a:t>
            </a:r>
            <a:r>
              <a:rPr lang="fr-FR" sz="1200" dirty="0" smtClean="0"/>
              <a:t> for high-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mass </a:t>
            </a:r>
            <a:r>
              <a:rPr lang="fr-FR" sz="1200" dirty="0" err="1" smtClean="0"/>
              <a:t>tagging</a:t>
            </a:r>
            <a:r>
              <a:rPr lang="fr-FR" sz="1200" dirty="0" smtClean="0"/>
              <a:t> </a:t>
            </a:r>
            <a:r>
              <a:rPr lang="fr-FR" sz="1200" dirty="0" err="1" smtClean="0"/>
              <a:t>either</a:t>
            </a:r>
            <a:r>
              <a:rPr lang="fr-FR" sz="1200" dirty="0" smtClean="0"/>
              <a:t> in PI-ICR or TOF-ICR mode.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61285" y="4613920"/>
            <a:ext cx="521739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/>
              <a:t>The </a:t>
            </a:r>
            <a:r>
              <a:rPr lang="fr-FR" sz="1200" dirty="0" err="1"/>
              <a:t>linearity</a:t>
            </a:r>
            <a:r>
              <a:rPr lang="fr-FR" sz="1200" dirty="0"/>
              <a:t> of </a:t>
            </a:r>
            <a:r>
              <a:rPr lang="fr-FR" sz="1200" dirty="0" err="1"/>
              <a:t>counting</a:t>
            </a:r>
            <a:r>
              <a:rPr lang="fr-FR" sz="1200" dirty="0"/>
              <a:t> </a:t>
            </a:r>
            <a:r>
              <a:rPr lang="fr-FR" sz="1200" dirty="0" err="1"/>
              <a:t>can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a </a:t>
            </a:r>
            <a:r>
              <a:rPr lang="fr-FR" sz="1200" dirty="0" smtClean="0"/>
              <a:t>limitation </a:t>
            </a:r>
            <a:r>
              <a:rPr lang="fr-FR" sz="1200" dirty="0" err="1" smtClean="0"/>
              <a:t>especially</a:t>
            </a:r>
            <a:r>
              <a:rPr lang="fr-FR" sz="1200" dirty="0" smtClean="0"/>
              <a:t> in PI-ICR mode (but </a:t>
            </a:r>
            <a:r>
              <a:rPr lang="fr-FR" sz="1200" dirty="0" err="1" smtClean="0"/>
              <a:t>also</a:t>
            </a:r>
            <a:r>
              <a:rPr lang="fr-FR" sz="1200" dirty="0" smtClean="0"/>
              <a:t> high-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MR-TOF mode).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761285" y="1340901"/>
            <a:ext cx="422423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Early</a:t>
            </a:r>
            <a:r>
              <a:rPr lang="fr-FR" sz="1200" dirty="0" smtClean="0"/>
              <a:t> (</a:t>
            </a:r>
            <a:r>
              <a:rPr lang="fr-FR" sz="1200" dirty="0" err="1" smtClean="0"/>
              <a:t>failed</a:t>
            </a:r>
            <a:r>
              <a:rPr lang="fr-FR" sz="1200" dirty="0" smtClean="0"/>
              <a:t>) </a:t>
            </a:r>
            <a:r>
              <a:rPr lang="fr-FR" sz="1200" dirty="0" err="1" smtClean="0"/>
              <a:t>attempt</a:t>
            </a:r>
            <a:r>
              <a:rPr lang="fr-FR" sz="1200" dirty="0" smtClean="0"/>
              <a:t> of in-source laser </a:t>
            </a:r>
            <a:r>
              <a:rPr lang="fr-FR" sz="1200" dirty="0" err="1" smtClean="0"/>
              <a:t>spectroscopy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PI-ICR </a:t>
            </a:r>
            <a:r>
              <a:rPr lang="fr-FR" sz="1200" dirty="0" err="1" smtClean="0"/>
              <a:t>detection</a:t>
            </a:r>
            <a:r>
              <a:rPr lang="fr-FR" sz="1200" dirty="0" smtClean="0"/>
              <a:t> at ISOLTRAP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40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Penning-trap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22172" y="784797"/>
            <a:ext cx="734962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Penning</a:t>
            </a:r>
            <a:r>
              <a:rPr lang="fr-FR" sz="1200" dirty="0" smtClean="0"/>
              <a:t> </a:t>
            </a:r>
            <a:r>
              <a:rPr lang="fr-FR" sz="1200" dirty="0" err="1" smtClean="0"/>
              <a:t>traps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used</a:t>
            </a:r>
            <a:r>
              <a:rPr lang="fr-FR" sz="1200" dirty="0" smtClean="0"/>
              <a:t> for high-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mass </a:t>
            </a:r>
            <a:r>
              <a:rPr lang="fr-FR" sz="1200" dirty="0" err="1" smtClean="0"/>
              <a:t>tagging</a:t>
            </a:r>
            <a:r>
              <a:rPr lang="fr-FR" sz="1200" dirty="0" smtClean="0"/>
              <a:t> </a:t>
            </a:r>
            <a:r>
              <a:rPr lang="fr-FR" sz="1200" dirty="0" err="1" smtClean="0"/>
              <a:t>either</a:t>
            </a:r>
            <a:r>
              <a:rPr lang="fr-FR" sz="1200" dirty="0" smtClean="0"/>
              <a:t> in PI-ICR or TOF-ICR mode.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65152" y="1315992"/>
            <a:ext cx="583264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For TOF-ICR, one </a:t>
            </a:r>
            <a:r>
              <a:rPr lang="fr-FR" sz="1200" dirty="0" err="1" smtClean="0"/>
              <a:t>needs</a:t>
            </a:r>
            <a:r>
              <a:rPr lang="fr-FR" sz="1200" dirty="0" smtClean="0"/>
              <a:t> to </a:t>
            </a:r>
            <a:r>
              <a:rPr lang="fr-FR" sz="1200" dirty="0" err="1" smtClean="0"/>
              <a:t>convert</a:t>
            </a:r>
            <a:r>
              <a:rPr lang="fr-FR" sz="1200" dirty="0" smtClean="0"/>
              <a:t> the ICR data in count-rate </a:t>
            </a:r>
            <a:r>
              <a:rPr lang="fr-FR" sz="1200" dirty="0" err="1" smtClean="0"/>
              <a:t>separation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2618931" y="2128194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464818" y="2109540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42085" y="2202309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429444" y="2247374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077554" y="2679260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77764" y="2766806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331974" y="2760226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236044" y="2664045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123764" y="2594697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713979" y="2018621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35936" y="1676854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Kinetic</a:t>
            </a:r>
            <a:r>
              <a:rPr lang="fr-FR" sz="1200" dirty="0" smtClean="0"/>
              <a:t> </a:t>
            </a:r>
            <a:r>
              <a:rPr lang="fr-FR" sz="1200" dirty="0" err="1" smtClean="0"/>
              <a:t>energy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1974" y="1850848"/>
            <a:ext cx="1670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Ions </a:t>
            </a:r>
            <a:r>
              <a:rPr lang="fr-FR" sz="1000" dirty="0" err="1" smtClean="0">
                <a:solidFill>
                  <a:schemeClr val="accent2">
                    <a:lumMod val="75000"/>
                  </a:schemeClr>
                </a:solidFill>
              </a:rPr>
              <a:t>excited</a:t>
            </a:r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 on </a:t>
            </a:r>
            <a:r>
              <a:rPr lang="fr-FR" sz="1000" dirty="0" err="1" smtClean="0">
                <a:solidFill>
                  <a:schemeClr val="accent2">
                    <a:lumMod val="75000"/>
                  </a:schemeClr>
                </a:solidFill>
              </a:rPr>
              <a:t>resonance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814760" y="2879949"/>
            <a:ext cx="1670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</a:rPr>
              <a:t>Ions </a:t>
            </a:r>
            <a:r>
              <a:rPr lang="fr-FR" sz="1000" dirty="0" err="1" smtClean="0">
                <a:solidFill>
                  <a:schemeClr val="accent5">
                    <a:lumMod val="75000"/>
                  </a:schemeClr>
                </a:solidFill>
              </a:rPr>
              <a:t>excited</a:t>
            </a:r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</a:rPr>
              <a:t> off </a:t>
            </a:r>
            <a:r>
              <a:rPr lang="fr-FR" sz="1000" dirty="0" err="1" smtClean="0">
                <a:solidFill>
                  <a:schemeClr val="accent5">
                    <a:lumMod val="75000"/>
                  </a:schemeClr>
                </a:solidFill>
              </a:rPr>
              <a:t>resonance</a:t>
            </a:r>
            <a:endParaRPr lang="fr-FR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930756" y="2988021"/>
            <a:ext cx="284085" cy="431592"/>
            <a:chOff x="8626747" y="2165648"/>
            <a:chExt cx="267488" cy="406378"/>
          </a:xfrm>
        </p:grpSpPr>
        <p:sp>
          <p:nvSpPr>
            <p:cNvPr id="33" name="Rectangle 32"/>
            <p:cNvSpPr/>
            <p:nvPr/>
          </p:nvSpPr>
          <p:spPr>
            <a:xfrm>
              <a:off x="8626747" y="2165648"/>
              <a:ext cx="45719" cy="406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7723" y="2165648"/>
              <a:ext cx="45719" cy="406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isocèle 34"/>
            <p:cNvSpPr/>
            <p:nvPr/>
          </p:nvSpPr>
          <p:spPr>
            <a:xfrm rot="5400000">
              <a:off x="8651032" y="2307101"/>
              <a:ext cx="362934" cy="12347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3267674" y="2803686"/>
            <a:ext cx="2504781" cy="379176"/>
          </a:xfrm>
          <a:custGeom>
            <a:avLst/>
            <a:gdLst>
              <a:gd name="connsiteX0" fmla="*/ 0 w 2870200"/>
              <a:gd name="connsiteY0" fmla="*/ 29329 h 334129"/>
              <a:gd name="connsiteX1" fmla="*/ 1539240 w 2870200"/>
              <a:gd name="connsiteY1" fmla="*/ 29329 h 334129"/>
              <a:gd name="connsiteX2" fmla="*/ 2870200 w 2870200"/>
              <a:gd name="connsiteY2" fmla="*/ 334129 h 334129"/>
              <a:gd name="connsiteX0" fmla="*/ 0 w 2870200"/>
              <a:gd name="connsiteY0" fmla="*/ 5928 h 310728"/>
              <a:gd name="connsiteX1" fmla="*/ 1559560 w 2870200"/>
              <a:gd name="connsiteY1" fmla="*/ 92688 h 310728"/>
              <a:gd name="connsiteX2" fmla="*/ 2870200 w 2870200"/>
              <a:gd name="connsiteY2" fmla="*/ 310728 h 310728"/>
              <a:gd name="connsiteX0" fmla="*/ 0 w 2926080"/>
              <a:gd name="connsiteY0" fmla="*/ 0 h 196350"/>
              <a:gd name="connsiteX1" fmla="*/ 1559560 w 2926080"/>
              <a:gd name="connsiteY1" fmla="*/ 8676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559560 w 2926080"/>
              <a:gd name="connsiteY1" fmla="*/ 8676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57960 w 2926080"/>
              <a:gd name="connsiteY1" fmla="*/ 58873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57960 w 2926080"/>
              <a:gd name="connsiteY1" fmla="*/ 58873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68120 w 2926080"/>
              <a:gd name="connsiteY1" fmla="*/ 4338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68120 w 2926080"/>
              <a:gd name="connsiteY1" fmla="*/ 43380 h 196350"/>
              <a:gd name="connsiteX2" fmla="*/ 2926080 w 2926080"/>
              <a:gd name="connsiteY2" fmla="*/ 196350 h 196350"/>
              <a:gd name="connsiteX0" fmla="*/ 0 w 2962125"/>
              <a:gd name="connsiteY0" fmla="*/ 0 h 241681"/>
              <a:gd name="connsiteX1" fmla="*/ 1504165 w 2962125"/>
              <a:gd name="connsiteY1" fmla="*/ 88711 h 241681"/>
              <a:gd name="connsiteX2" fmla="*/ 2962125 w 2962125"/>
              <a:gd name="connsiteY2" fmla="*/ 241681 h 241681"/>
              <a:gd name="connsiteX0" fmla="*/ 0 w 2962125"/>
              <a:gd name="connsiteY0" fmla="*/ 0 h 241681"/>
              <a:gd name="connsiteX1" fmla="*/ 1504165 w 2962125"/>
              <a:gd name="connsiteY1" fmla="*/ 88711 h 241681"/>
              <a:gd name="connsiteX2" fmla="*/ 2962125 w 2962125"/>
              <a:gd name="connsiteY2" fmla="*/ 241681 h 24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125" h="241681">
                <a:moveTo>
                  <a:pt x="0" y="0"/>
                </a:moveTo>
                <a:cubicBezTo>
                  <a:pt x="465343" y="23094"/>
                  <a:pt x="1010478" y="48431"/>
                  <a:pt x="1504165" y="88711"/>
                </a:cubicBezTo>
                <a:cubicBezTo>
                  <a:pt x="1997852" y="128991"/>
                  <a:pt x="2500268" y="179751"/>
                  <a:pt x="2962125" y="24168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3101033" y="2594697"/>
            <a:ext cx="432048" cy="210365"/>
          </a:xfrm>
          <a:prstGeom prst="rightArrow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3470525" y="2249743"/>
            <a:ext cx="432048" cy="210365"/>
          </a:xfrm>
          <a:prstGeom prst="rightArrow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EFED42A6-1E92-477F-B19E-250723201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6" y="3633894"/>
            <a:ext cx="2387344" cy="17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Penning-trap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22172" y="784797"/>
            <a:ext cx="734962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Penning</a:t>
            </a:r>
            <a:r>
              <a:rPr lang="fr-FR" sz="1200" dirty="0" smtClean="0"/>
              <a:t> </a:t>
            </a:r>
            <a:r>
              <a:rPr lang="fr-FR" sz="1200" dirty="0" err="1" smtClean="0"/>
              <a:t>traps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used</a:t>
            </a:r>
            <a:r>
              <a:rPr lang="fr-FR" sz="1200" dirty="0" smtClean="0"/>
              <a:t> for high-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mass </a:t>
            </a:r>
            <a:r>
              <a:rPr lang="fr-FR" sz="1200" dirty="0" err="1" smtClean="0"/>
              <a:t>tagging</a:t>
            </a:r>
            <a:r>
              <a:rPr lang="fr-FR" sz="1200" dirty="0" smtClean="0"/>
              <a:t> </a:t>
            </a:r>
            <a:r>
              <a:rPr lang="fr-FR" sz="1200" dirty="0" err="1" smtClean="0"/>
              <a:t>either</a:t>
            </a:r>
            <a:r>
              <a:rPr lang="fr-FR" sz="1200" dirty="0" smtClean="0"/>
              <a:t> in PI-ICR or TOF-ICR mode.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65152" y="1315992"/>
            <a:ext cx="583264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For TOF-ICR, one </a:t>
            </a:r>
            <a:r>
              <a:rPr lang="fr-FR" sz="1200" dirty="0" err="1" smtClean="0"/>
              <a:t>needs</a:t>
            </a:r>
            <a:r>
              <a:rPr lang="fr-FR" sz="1200" dirty="0" smtClean="0"/>
              <a:t> to </a:t>
            </a:r>
            <a:r>
              <a:rPr lang="fr-FR" sz="1200" dirty="0" err="1" smtClean="0"/>
              <a:t>convert</a:t>
            </a:r>
            <a:r>
              <a:rPr lang="fr-FR" sz="1200" dirty="0" smtClean="0"/>
              <a:t> the ICR data in count-rate </a:t>
            </a:r>
            <a:r>
              <a:rPr lang="fr-FR" sz="1200" dirty="0" err="1" smtClean="0"/>
              <a:t>separation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2618931" y="2128194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464818" y="2109540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42085" y="2202309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429444" y="2247374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077554" y="2679260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77764" y="2766806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331974" y="2760226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236044" y="2664045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123764" y="2594697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713979" y="2018621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35936" y="1676854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Kinetic</a:t>
            </a:r>
            <a:r>
              <a:rPr lang="fr-FR" sz="1200" dirty="0" smtClean="0"/>
              <a:t> </a:t>
            </a:r>
            <a:r>
              <a:rPr lang="fr-FR" sz="1200" dirty="0" err="1" smtClean="0"/>
              <a:t>energy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1974" y="1850848"/>
            <a:ext cx="1670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Ions </a:t>
            </a:r>
            <a:r>
              <a:rPr lang="fr-FR" sz="1000" dirty="0" err="1" smtClean="0">
                <a:solidFill>
                  <a:schemeClr val="accent2">
                    <a:lumMod val="75000"/>
                  </a:schemeClr>
                </a:solidFill>
              </a:rPr>
              <a:t>excited</a:t>
            </a:r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 on </a:t>
            </a:r>
            <a:r>
              <a:rPr lang="fr-FR" sz="1000" dirty="0" err="1" smtClean="0">
                <a:solidFill>
                  <a:schemeClr val="accent2">
                    <a:lumMod val="75000"/>
                  </a:schemeClr>
                </a:solidFill>
              </a:rPr>
              <a:t>resonance</a:t>
            </a:r>
            <a:endParaRPr lang="fr-F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814760" y="2879949"/>
            <a:ext cx="1670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</a:rPr>
              <a:t>Ions </a:t>
            </a:r>
            <a:r>
              <a:rPr lang="fr-FR" sz="1000" dirty="0" err="1" smtClean="0">
                <a:solidFill>
                  <a:schemeClr val="accent5">
                    <a:lumMod val="75000"/>
                  </a:schemeClr>
                </a:solidFill>
              </a:rPr>
              <a:t>excited</a:t>
            </a:r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</a:rPr>
              <a:t> off </a:t>
            </a:r>
            <a:r>
              <a:rPr lang="fr-FR" sz="1000" dirty="0" err="1" smtClean="0">
                <a:solidFill>
                  <a:schemeClr val="accent5">
                    <a:lumMod val="75000"/>
                  </a:schemeClr>
                </a:solidFill>
              </a:rPr>
              <a:t>resonance</a:t>
            </a:r>
            <a:endParaRPr lang="fr-FR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930756" y="2988021"/>
            <a:ext cx="284085" cy="431592"/>
            <a:chOff x="8626747" y="2165648"/>
            <a:chExt cx="267488" cy="406378"/>
          </a:xfrm>
        </p:grpSpPr>
        <p:sp>
          <p:nvSpPr>
            <p:cNvPr id="33" name="Rectangle 32"/>
            <p:cNvSpPr/>
            <p:nvPr/>
          </p:nvSpPr>
          <p:spPr>
            <a:xfrm>
              <a:off x="8626747" y="2165648"/>
              <a:ext cx="45719" cy="406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7723" y="2165648"/>
              <a:ext cx="45719" cy="406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isocèle 34"/>
            <p:cNvSpPr/>
            <p:nvPr/>
          </p:nvSpPr>
          <p:spPr>
            <a:xfrm rot="5400000">
              <a:off x="8651032" y="2307101"/>
              <a:ext cx="362934" cy="12347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3267674" y="2523484"/>
            <a:ext cx="2504781" cy="659377"/>
          </a:xfrm>
          <a:custGeom>
            <a:avLst/>
            <a:gdLst>
              <a:gd name="connsiteX0" fmla="*/ 0 w 2870200"/>
              <a:gd name="connsiteY0" fmla="*/ 29329 h 334129"/>
              <a:gd name="connsiteX1" fmla="*/ 1539240 w 2870200"/>
              <a:gd name="connsiteY1" fmla="*/ 29329 h 334129"/>
              <a:gd name="connsiteX2" fmla="*/ 2870200 w 2870200"/>
              <a:gd name="connsiteY2" fmla="*/ 334129 h 334129"/>
              <a:gd name="connsiteX0" fmla="*/ 0 w 2870200"/>
              <a:gd name="connsiteY0" fmla="*/ 5928 h 310728"/>
              <a:gd name="connsiteX1" fmla="*/ 1559560 w 2870200"/>
              <a:gd name="connsiteY1" fmla="*/ 92688 h 310728"/>
              <a:gd name="connsiteX2" fmla="*/ 2870200 w 2870200"/>
              <a:gd name="connsiteY2" fmla="*/ 310728 h 310728"/>
              <a:gd name="connsiteX0" fmla="*/ 0 w 2926080"/>
              <a:gd name="connsiteY0" fmla="*/ 0 h 196350"/>
              <a:gd name="connsiteX1" fmla="*/ 1559560 w 2926080"/>
              <a:gd name="connsiteY1" fmla="*/ 8676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559560 w 2926080"/>
              <a:gd name="connsiteY1" fmla="*/ 8676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57960 w 2926080"/>
              <a:gd name="connsiteY1" fmla="*/ 58873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57960 w 2926080"/>
              <a:gd name="connsiteY1" fmla="*/ 58873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68120 w 2926080"/>
              <a:gd name="connsiteY1" fmla="*/ 4338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68120 w 2926080"/>
              <a:gd name="connsiteY1" fmla="*/ 43380 h 196350"/>
              <a:gd name="connsiteX2" fmla="*/ 2926080 w 2926080"/>
              <a:gd name="connsiteY2" fmla="*/ 196350 h 196350"/>
              <a:gd name="connsiteX0" fmla="*/ 0 w 2962125"/>
              <a:gd name="connsiteY0" fmla="*/ 0 h 241681"/>
              <a:gd name="connsiteX1" fmla="*/ 1504165 w 2962125"/>
              <a:gd name="connsiteY1" fmla="*/ 88711 h 241681"/>
              <a:gd name="connsiteX2" fmla="*/ 2962125 w 2962125"/>
              <a:gd name="connsiteY2" fmla="*/ 241681 h 241681"/>
              <a:gd name="connsiteX0" fmla="*/ 0 w 2962125"/>
              <a:gd name="connsiteY0" fmla="*/ 0 h 241681"/>
              <a:gd name="connsiteX1" fmla="*/ 1504165 w 2962125"/>
              <a:gd name="connsiteY1" fmla="*/ 88711 h 241681"/>
              <a:gd name="connsiteX2" fmla="*/ 2962125 w 2962125"/>
              <a:gd name="connsiteY2" fmla="*/ 241681 h 241681"/>
              <a:gd name="connsiteX0" fmla="*/ 0 w 2962125"/>
              <a:gd name="connsiteY0" fmla="*/ 180169 h 421850"/>
              <a:gd name="connsiteX1" fmla="*/ 1504165 w 2962125"/>
              <a:gd name="connsiteY1" fmla="*/ 268880 h 421850"/>
              <a:gd name="connsiteX2" fmla="*/ 1953397 w 2962125"/>
              <a:gd name="connsiteY2" fmla="*/ 1738 h 421850"/>
              <a:gd name="connsiteX3" fmla="*/ 2962125 w 2962125"/>
              <a:gd name="connsiteY3" fmla="*/ 421850 h 421850"/>
              <a:gd name="connsiteX0" fmla="*/ 0 w 2962125"/>
              <a:gd name="connsiteY0" fmla="*/ 178596 h 420277"/>
              <a:gd name="connsiteX1" fmla="*/ 1504165 w 2962125"/>
              <a:gd name="connsiteY1" fmla="*/ 267307 h 420277"/>
              <a:gd name="connsiteX2" fmla="*/ 1953397 w 2962125"/>
              <a:gd name="connsiteY2" fmla="*/ 165 h 420277"/>
              <a:gd name="connsiteX3" fmla="*/ 2458031 w 2962125"/>
              <a:gd name="connsiteY3" fmla="*/ 279922 h 420277"/>
              <a:gd name="connsiteX4" fmla="*/ 2962125 w 2962125"/>
              <a:gd name="connsiteY4" fmla="*/ 420277 h 42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2125" h="420277">
                <a:moveTo>
                  <a:pt x="0" y="178596"/>
                </a:moveTo>
                <a:cubicBezTo>
                  <a:pt x="465343" y="201690"/>
                  <a:pt x="1178599" y="297045"/>
                  <a:pt x="1504165" y="267307"/>
                </a:cubicBezTo>
                <a:cubicBezTo>
                  <a:pt x="1829731" y="237569"/>
                  <a:pt x="1780001" y="7129"/>
                  <a:pt x="1953397" y="165"/>
                </a:cubicBezTo>
                <a:cubicBezTo>
                  <a:pt x="2126793" y="-6799"/>
                  <a:pt x="2289910" y="209903"/>
                  <a:pt x="2458031" y="279922"/>
                </a:cubicBezTo>
                <a:cubicBezTo>
                  <a:pt x="2626152" y="349941"/>
                  <a:pt x="2892528" y="387818"/>
                  <a:pt x="2962125" y="42027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5242371" y="2280471"/>
            <a:ext cx="432048" cy="210365"/>
          </a:xfrm>
          <a:prstGeom prst="rightArrow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Demi-tour 2"/>
          <p:cNvSpPr/>
          <p:nvPr/>
        </p:nvSpPr>
        <p:spPr>
          <a:xfrm rot="5400000">
            <a:off x="4268832" y="2584158"/>
            <a:ext cx="396975" cy="423821"/>
          </a:xfrm>
          <a:prstGeom prst="uturnArrow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319" y="3482261"/>
            <a:ext cx="2988673" cy="21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Penning-trap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22172" y="784797"/>
            <a:ext cx="7349627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err="1" smtClean="0"/>
              <a:t>Penning</a:t>
            </a:r>
            <a:r>
              <a:rPr lang="fr-FR" sz="1200" dirty="0" smtClean="0"/>
              <a:t> </a:t>
            </a:r>
            <a:r>
              <a:rPr lang="fr-FR" sz="1200" dirty="0" err="1" smtClean="0"/>
              <a:t>traps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also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used</a:t>
            </a:r>
            <a:r>
              <a:rPr lang="fr-FR" sz="1200" dirty="0" smtClean="0"/>
              <a:t> for high-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mass </a:t>
            </a:r>
            <a:r>
              <a:rPr lang="fr-FR" sz="1200" dirty="0" err="1" smtClean="0"/>
              <a:t>tagging</a:t>
            </a:r>
            <a:r>
              <a:rPr lang="fr-FR" sz="1200" dirty="0" smtClean="0"/>
              <a:t> </a:t>
            </a:r>
            <a:r>
              <a:rPr lang="fr-FR" sz="1200" dirty="0" err="1" smtClean="0"/>
              <a:t>either</a:t>
            </a:r>
            <a:r>
              <a:rPr lang="fr-FR" sz="1200" dirty="0" smtClean="0"/>
              <a:t> in PI-ICR or TOF-ICR mode.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65152" y="1315992"/>
            <a:ext cx="583264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For TOF-ICR, one </a:t>
            </a:r>
            <a:r>
              <a:rPr lang="fr-FR" sz="1200" dirty="0" err="1" smtClean="0"/>
              <a:t>needs</a:t>
            </a:r>
            <a:r>
              <a:rPr lang="fr-FR" sz="1200" dirty="0" smtClean="0"/>
              <a:t> to </a:t>
            </a:r>
            <a:r>
              <a:rPr lang="fr-FR" sz="1200" dirty="0" err="1" smtClean="0"/>
              <a:t>convert</a:t>
            </a:r>
            <a:r>
              <a:rPr lang="fr-FR" sz="1200" dirty="0" smtClean="0"/>
              <a:t> the ICR data in count-rate </a:t>
            </a:r>
            <a:r>
              <a:rPr lang="fr-FR" sz="1200" dirty="0" err="1" smtClean="0"/>
              <a:t>separation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2618931" y="2128194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464818" y="2109540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542085" y="2202309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429444" y="2247374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077554" y="2679260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77764" y="2766806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331974" y="2760226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236044" y="2664045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123764" y="2594697"/>
            <a:ext cx="108000" cy="10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713979" y="2018621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35936" y="1676854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Kinetic</a:t>
            </a:r>
            <a:r>
              <a:rPr lang="fr-FR" sz="1200" dirty="0" smtClean="0"/>
              <a:t> </a:t>
            </a:r>
            <a:r>
              <a:rPr lang="fr-FR" sz="1200" dirty="0" err="1" smtClean="0"/>
              <a:t>energy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1974" y="1850848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>
                <a:solidFill>
                  <a:schemeClr val="accent2">
                    <a:lumMod val="75000"/>
                  </a:schemeClr>
                </a:solidFill>
              </a:rPr>
              <a:t>201m</a:t>
            </a:r>
            <a:r>
              <a:rPr lang="fr-FR" sz="1000" dirty="0" smtClean="0">
                <a:solidFill>
                  <a:schemeClr val="accent2">
                    <a:lumMod val="75000"/>
                  </a:schemeClr>
                </a:solidFill>
              </a:rPr>
              <a:t>Bi</a:t>
            </a:r>
            <a:endParaRPr lang="fr-FR" sz="10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184386" y="2916869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aseline="30000" dirty="0" smtClean="0">
                <a:solidFill>
                  <a:schemeClr val="accent5">
                    <a:lumMod val="75000"/>
                  </a:schemeClr>
                </a:solidFill>
              </a:rPr>
              <a:t>201g</a:t>
            </a:r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</a:rPr>
              <a:t>Bi</a:t>
            </a:r>
            <a:endParaRPr lang="fr-FR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930756" y="2988021"/>
            <a:ext cx="284085" cy="431592"/>
            <a:chOff x="8626747" y="2165648"/>
            <a:chExt cx="267488" cy="406378"/>
          </a:xfrm>
        </p:grpSpPr>
        <p:sp>
          <p:nvSpPr>
            <p:cNvPr id="33" name="Rectangle 32"/>
            <p:cNvSpPr/>
            <p:nvPr/>
          </p:nvSpPr>
          <p:spPr>
            <a:xfrm>
              <a:off x="8626747" y="2165648"/>
              <a:ext cx="45719" cy="406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7723" y="2165648"/>
              <a:ext cx="45719" cy="406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isocèle 34"/>
            <p:cNvSpPr/>
            <p:nvPr/>
          </p:nvSpPr>
          <p:spPr>
            <a:xfrm rot="5400000">
              <a:off x="8651032" y="2307101"/>
              <a:ext cx="362934" cy="12347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Forme libre 36"/>
          <p:cNvSpPr/>
          <p:nvPr/>
        </p:nvSpPr>
        <p:spPr>
          <a:xfrm>
            <a:off x="3267674" y="2523484"/>
            <a:ext cx="2504781" cy="659377"/>
          </a:xfrm>
          <a:custGeom>
            <a:avLst/>
            <a:gdLst>
              <a:gd name="connsiteX0" fmla="*/ 0 w 2870200"/>
              <a:gd name="connsiteY0" fmla="*/ 29329 h 334129"/>
              <a:gd name="connsiteX1" fmla="*/ 1539240 w 2870200"/>
              <a:gd name="connsiteY1" fmla="*/ 29329 h 334129"/>
              <a:gd name="connsiteX2" fmla="*/ 2870200 w 2870200"/>
              <a:gd name="connsiteY2" fmla="*/ 334129 h 334129"/>
              <a:gd name="connsiteX0" fmla="*/ 0 w 2870200"/>
              <a:gd name="connsiteY0" fmla="*/ 5928 h 310728"/>
              <a:gd name="connsiteX1" fmla="*/ 1559560 w 2870200"/>
              <a:gd name="connsiteY1" fmla="*/ 92688 h 310728"/>
              <a:gd name="connsiteX2" fmla="*/ 2870200 w 2870200"/>
              <a:gd name="connsiteY2" fmla="*/ 310728 h 310728"/>
              <a:gd name="connsiteX0" fmla="*/ 0 w 2926080"/>
              <a:gd name="connsiteY0" fmla="*/ 0 h 196350"/>
              <a:gd name="connsiteX1" fmla="*/ 1559560 w 2926080"/>
              <a:gd name="connsiteY1" fmla="*/ 8676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559560 w 2926080"/>
              <a:gd name="connsiteY1" fmla="*/ 8676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57960 w 2926080"/>
              <a:gd name="connsiteY1" fmla="*/ 58873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57960 w 2926080"/>
              <a:gd name="connsiteY1" fmla="*/ 58873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68120 w 2926080"/>
              <a:gd name="connsiteY1" fmla="*/ 43380 h 196350"/>
              <a:gd name="connsiteX2" fmla="*/ 2926080 w 2926080"/>
              <a:gd name="connsiteY2" fmla="*/ 196350 h 196350"/>
              <a:gd name="connsiteX0" fmla="*/ 0 w 2926080"/>
              <a:gd name="connsiteY0" fmla="*/ 0 h 196350"/>
              <a:gd name="connsiteX1" fmla="*/ 1468120 w 2926080"/>
              <a:gd name="connsiteY1" fmla="*/ 43380 h 196350"/>
              <a:gd name="connsiteX2" fmla="*/ 2926080 w 2926080"/>
              <a:gd name="connsiteY2" fmla="*/ 196350 h 196350"/>
              <a:gd name="connsiteX0" fmla="*/ 0 w 2962125"/>
              <a:gd name="connsiteY0" fmla="*/ 0 h 241681"/>
              <a:gd name="connsiteX1" fmla="*/ 1504165 w 2962125"/>
              <a:gd name="connsiteY1" fmla="*/ 88711 h 241681"/>
              <a:gd name="connsiteX2" fmla="*/ 2962125 w 2962125"/>
              <a:gd name="connsiteY2" fmla="*/ 241681 h 241681"/>
              <a:gd name="connsiteX0" fmla="*/ 0 w 2962125"/>
              <a:gd name="connsiteY0" fmla="*/ 0 h 241681"/>
              <a:gd name="connsiteX1" fmla="*/ 1504165 w 2962125"/>
              <a:gd name="connsiteY1" fmla="*/ 88711 h 241681"/>
              <a:gd name="connsiteX2" fmla="*/ 2962125 w 2962125"/>
              <a:gd name="connsiteY2" fmla="*/ 241681 h 241681"/>
              <a:gd name="connsiteX0" fmla="*/ 0 w 2962125"/>
              <a:gd name="connsiteY0" fmla="*/ 180169 h 421850"/>
              <a:gd name="connsiteX1" fmla="*/ 1504165 w 2962125"/>
              <a:gd name="connsiteY1" fmla="*/ 268880 h 421850"/>
              <a:gd name="connsiteX2" fmla="*/ 1953397 w 2962125"/>
              <a:gd name="connsiteY2" fmla="*/ 1738 h 421850"/>
              <a:gd name="connsiteX3" fmla="*/ 2962125 w 2962125"/>
              <a:gd name="connsiteY3" fmla="*/ 421850 h 421850"/>
              <a:gd name="connsiteX0" fmla="*/ 0 w 2962125"/>
              <a:gd name="connsiteY0" fmla="*/ 178596 h 420277"/>
              <a:gd name="connsiteX1" fmla="*/ 1504165 w 2962125"/>
              <a:gd name="connsiteY1" fmla="*/ 267307 h 420277"/>
              <a:gd name="connsiteX2" fmla="*/ 1953397 w 2962125"/>
              <a:gd name="connsiteY2" fmla="*/ 165 h 420277"/>
              <a:gd name="connsiteX3" fmla="*/ 2458031 w 2962125"/>
              <a:gd name="connsiteY3" fmla="*/ 279922 h 420277"/>
              <a:gd name="connsiteX4" fmla="*/ 2962125 w 2962125"/>
              <a:gd name="connsiteY4" fmla="*/ 420277 h 42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2125" h="420277">
                <a:moveTo>
                  <a:pt x="0" y="178596"/>
                </a:moveTo>
                <a:cubicBezTo>
                  <a:pt x="465343" y="201690"/>
                  <a:pt x="1178599" y="297045"/>
                  <a:pt x="1504165" y="267307"/>
                </a:cubicBezTo>
                <a:cubicBezTo>
                  <a:pt x="1829731" y="237569"/>
                  <a:pt x="1780001" y="7129"/>
                  <a:pt x="1953397" y="165"/>
                </a:cubicBezTo>
                <a:cubicBezTo>
                  <a:pt x="2126793" y="-6799"/>
                  <a:pt x="2289910" y="209903"/>
                  <a:pt x="2458031" y="279922"/>
                </a:cubicBezTo>
                <a:cubicBezTo>
                  <a:pt x="2626152" y="349941"/>
                  <a:pt x="2892528" y="387818"/>
                  <a:pt x="2962125" y="42027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5242371" y="2280471"/>
            <a:ext cx="432048" cy="210365"/>
          </a:xfrm>
          <a:prstGeom prst="rightArrow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Demi-tour 2"/>
          <p:cNvSpPr/>
          <p:nvPr/>
        </p:nvSpPr>
        <p:spPr>
          <a:xfrm rot="5400000">
            <a:off x="4268832" y="2584158"/>
            <a:ext cx="396975" cy="423821"/>
          </a:xfrm>
          <a:prstGeom prst="uturnArrow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6911462" y="2490836"/>
            <a:ext cx="3883839" cy="2951417"/>
            <a:chOff x="7574954" y="3460688"/>
            <a:chExt cx="2740250" cy="208237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4954" y="3460688"/>
              <a:ext cx="2740250" cy="2082378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8088035" y="3821832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baseline="30000" dirty="0" smtClean="0"/>
                <a:t>201m</a:t>
              </a:r>
              <a:r>
                <a:rPr lang="fr-FR" sz="1400" b="1" dirty="0" smtClean="0"/>
                <a:t>Bi</a:t>
              </a:r>
              <a:endParaRPr lang="fr-FR" sz="1400" b="1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-138293" y="3346739"/>
            <a:ext cx="3091765" cy="2365930"/>
            <a:chOff x="7391755" y="1083368"/>
            <a:chExt cx="3106649" cy="2377320"/>
          </a:xfrm>
        </p:grpSpPr>
        <p:pic>
          <p:nvPicPr>
            <p:cNvPr id="19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755" y="1083368"/>
              <a:ext cx="3106649" cy="2377320"/>
            </a:xfrm>
            <a:prstGeom prst="rect">
              <a:avLst/>
            </a:prstGeom>
          </p:spPr>
        </p:pic>
        <p:cxnSp>
          <p:nvCxnSpPr>
            <p:cNvPr id="30" name="Connecteur droit 29"/>
            <p:cNvCxnSpPr/>
            <p:nvPr/>
          </p:nvCxnSpPr>
          <p:spPr>
            <a:xfrm>
              <a:off x="8647067" y="2627871"/>
              <a:ext cx="0" cy="393379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8633991" y="2821371"/>
              <a:ext cx="14686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chemeClr val="accent2">
                      <a:lumMod val="75000"/>
                    </a:schemeClr>
                  </a:solidFill>
                </a:rPr>
                <a:t>Excite this frequency</a:t>
              </a:r>
              <a:endParaRPr lang="fr-FR" sz="1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587521" y="1418468"/>
            <a:ext cx="912262" cy="908342"/>
            <a:chOff x="6927779" y="941512"/>
            <a:chExt cx="1043384" cy="1043384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7779" y="941512"/>
              <a:ext cx="1043384" cy="1043384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7272191" y="1463204"/>
              <a:ext cx="346443" cy="52169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2688234" y="4183173"/>
            <a:ext cx="42834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In-source laser </a:t>
            </a:r>
            <a:r>
              <a:rPr lang="fr-FR" sz="1200" dirty="0" err="1" smtClean="0"/>
              <a:t>spectroscopy</a:t>
            </a:r>
            <a:r>
              <a:rPr lang="fr-FR" sz="1200" dirty="0" smtClean="0"/>
              <a:t> of the 1/2</a:t>
            </a:r>
            <a:r>
              <a:rPr lang="fr-FR" sz="1200" baseline="30000" dirty="0" smtClean="0"/>
              <a:t>+</a:t>
            </a:r>
            <a:r>
              <a:rPr lang="fr-FR" sz="1200" dirty="0" smtClean="0"/>
              <a:t> </a:t>
            </a:r>
            <a:r>
              <a:rPr lang="fr-FR" sz="1200" dirty="0" err="1" smtClean="0"/>
              <a:t>isomer</a:t>
            </a:r>
            <a:r>
              <a:rPr lang="fr-FR" sz="1200" dirty="0" smtClean="0"/>
              <a:t> in </a:t>
            </a:r>
            <a:r>
              <a:rPr lang="fr-FR" sz="1200" baseline="30000" dirty="0" smtClean="0"/>
              <a:t>201</a:t>
            </a:r>
            <a:r>
              <a:rPr lang="fr-FR" sz="1200" dirty="0" smtClean="0"/>
              <a:t>Bi </a:t>
            </a:r>
            <a:r>
              <a:rPr lang="fr-FR" sz="1200" dirty="0" err="1" smtClean="0"/>
              <a:t>while</a:t>
            </a:r>
            <a:r>
              <a:rPr lang="fr-FR" sz="1200" dirty="0" smtClean="0"/>
              <a:t> </a:t>
            </a:r>
            <a:r>
              <a:rPr lang="fr-FR" sz="1200" dirty="0" err="1" smtClean="0"/>
              <a:t>blocking</a:t>
            </a:r>
            <a:r>
              <a:rPr lang="fr-FR" sz="1200" dirty="0" smtClean="0"/>
              <a:t> </a:t>
            </a:r>
            <a:r>
              <a:rPr lang="fr-FR" sz="1200" dirty="0" err="1" smtClean="0"/>
              <a:t>away</a:t>
            </a:r>
            <a:r>
              <a:rPr lang="fr-FR" sz="1200" dirty="0" smtClean="0"/>
              <a:t> the </a:t>
            </a:r>
            <a:r>
              <a:rPr lang="fr-FR" sz="1200" dirty="0" err="1" smtClean="0"/>
              <a:t>ground</a:t>
            </a:r>
            <a:r>
              <a:rPr lang="fr-FR" sz="1200" dirty="0" smtClean="0"/>
              <a:t> state (306.8 nm).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/>
              <a:t>Pile-up </a:t>
            </a:r>
            <a:r>
              <a:rPr lang="fr-FR" sz="1200" dirty="0" err="1" smtClean="0"/>
              <a:t>effect</a:t>
            </a:r>
            <a:r>
              <a:rPr lang="fr-FR" sz="1200" dirty="0" smtClean="0"/>
              <a:t> </a:t>
            </a:r>
            <a:r>
              <a:rPr lang="fr-FR" sz="1200" dirty="0" err="1" smtClean="0"/>
              <a:t>less</a:t>
            </a:r>
            <a:r>
              <a:rPr lang="fr-FR" sz="1200" dirty="0" smtClean="0"/>
              <a:t> </a:t>
            </a:r>
            <a:r>
              <a:rPr lang="fr-FR" sz="1200" dirty="0" err="1" smtClean="0"/>
              <a:t>problematic</a:t>
            </a:r>
            <a:r>
              <a:rPr lang="fr-FR" sz="1200" dirty="0" smtClean="0"/>
              <a:t> </a:t>
            </a:r>
            <a:r>
              <a:rPr lang="fr-FR" sz="1200" dirty="0" err="1" smtClean="0"/>
              <a:t>because</a:t>
            </a:r>
            <a:r>
              <a:rPr lang="fr-FR" sz="1200" dirty="0" smtClean="0"/>
              <a:t> of large TOF distribution.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253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PI-ICR </a:t>
            </a:r>
            <a:r>
              <a:rPr lang="fr-FR" dirty="0" err="1" smtClean="0"/>
              <a:t>assisted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FCA6422-EB04-42A1-B92A-7F1E945E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" y="1475961"/>
            <a:ext cx="5812108" cy="3850729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BCC828BF-2A94-40D0-8C1D-064B84A4B520}"/>
              </a:ext>
            </a:extLst>
          </p:cNvPr>
          <p:cNvSpPr txBox="1"/>
          <p:nvPr/>
        </p:nvSpPr>
        <p:spPr>
          <a:xfrm>
            <a:off x="70409" y="5457370"/>
            <a:ext cx="93081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0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Reponen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R.P. de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Groote, 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1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12, 4596 (2021)</a:t>
            </a:r>
            <a:endParaRPr lang="LID4096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iversity of Jyväskylä — Jyväskylän yliop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55" y="951241"/>
            <a:ext cx="1634180" cy="9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584188" y="941512"/>
            <a:ext cx="55752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Use of the PI-ICR technique for in-source laser </a:t>
            </a:r>
            <a:r>
              <a:rPr lang="fr-FR" sz="1400" dirty="0" err="1" smtClean="0"/>
              <a:t>spectroscopy</a:t>
            </a:r>
            <a:r>
              <a:rPr lang="fr-FR" sz="1400" dirty="0"/>
              <a:t> </a:t>
            </a:r>
            <a:r>
              <a:rPr lang="fr-FR" sz="1400" dirty="0" smtClean="0"/>
              <a:t>of neutron-</a:t>
            </a:r>
            <a:r>
              <a:rPr lang="fr-FR" sz="1400" dirty="0" err="1" smtClean="0"/>
              <a:t>deficient</a:t>
            </a:r>
            <a:r>
              <a:rPr lang="fr-FR" sz="1400" dirty="0" smtClean="0"/>
              <a:t> Ag at IGISOL.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466507" y="2839402"/>
            <a:ext cx="4032448" cy="2022577"/>
            <a:chOff x="6682531" y="2784917"/>
            <a:chExt cx="5026429" cy="2521134"/>
          </a:xfrm>
        </p:grpSpPr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id="{B2D4CA0B-9C43-4140-9FA2-4E8D1C6C4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9278"/>
            <a:stretch/>
          </p:blipFill>
          <p:spPr>
            <a:xfrm>
              <a:off x="6682531" y="3029744"/>
              <a:ext cx="5026429" cy="227630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826547" y="2784917"/>
              <a:ext cx="301620" cy="338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552727" y="2316182"/>
            <a:ext cx="39462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Determining</a:t>
            </a:r>
            <a:r>
              <a:rPr lang="fr-FR" sz="1400" dirty="0" smtClean="0"/>
              <a:t> the charge </a:t>
            </a:r>
            <a:r>
              <a:rPr lang="fr-FR" sz="1400" dirty="0" err="1" smtClean="0"/>
              <a:t>radii</a:t>
            </a:r>
            <a:r>
              <a:rPr lang="fr-FR" sz="1400" dirty="0" smtClean="0"/>
              <a:t> of Ag isotopes </a:t>
            </a:r>
            <a:r>
              <a:rPr lang="fr-FR" sz="1400" dirty="0" err="1" smtClean="0"/>
              <a:t>below</a:t>
            </a:r>
            <a:r>
              <a:rPr lang="fr-FR" sz="1400" dirty="0" smtClean="0"/>
              <a:t> the N = 50 </a:t>
            </a:r>
            <a:r>
              <a:rPr lang="fr-FR" sz="1400" dirty="0" err="1" smtClean="0"/>
              <a:t>shell</a:t>
            </a:r>
            <a:r>
              <a:rPr lang="fr-FR" sz="1400" dirty="0" smtClean="0"/>
              <a:t> </a:t>
            </a:r>
            <a:r>
              <a:rPr lang="fr-FR" sz="1400" dirty="0" err="1" smtClean="0"/>
              <a:t>closure</a:t>
            </a:r>
            <a:r>
              <a:rPr lang="fr-FR" sz="1400" dirty="0" smtClean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6627" y="4825164"/>
            <a:ext cx="2384219" cy="411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Talk by Mikael </a:t>
            </a:r>
            <a:r>
              <a:rPr lang="fr-FR" sz="1400" dirty="0" err="1" smtClean="0">
                <a:solidFill>
                  <a:srgbClr val="FF0000"/>
                </a:solidFill>
              </a:rPr>
              <a:t>Reponen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760639" cy="43204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Collinear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line at </a:t>
            </a:r>
            <a:r>
              <a:rPr lang="fr-FR" dirty="0" err="1" smtClean="0"/>
              <a:t>intermediate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/>
          </a:p>
        </p:txBody>
      </p:sp>
      <p:pic>
        <p:nvPicPr>
          <p:cNvPr id="44" name="Picture 2" descr="Image result for marie curie actions IF logo">
            <a:extLst>
              <a:ext uri="{FF2B5EF4-FFF2-40B4-BE49-F238E27FC236}">
                <a16:creationId xmlns:a16="http://schemas.microsoft.com/office/drawing/2014/main" id="{16739631-FD6B-4245-91D0-0439F8B8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6" y="1525258"/>
            <a:ext cx="1273861" cy="77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258631" y="1085528"/>
            <a:ext cx="6323302" cy="4053768"/>
            <a:chOff x="3946226" y="941512"/>
            <a:chExt cx="7290344" cy="4673723"/>
          </a:xfrm>
        </p:grpSpPr>
        <p:grpSp>
          <p:nvGrpSpPr>
            <p:cNvPr id="2" name="Groupe 1"/>
            <p:cNvGrpSpPr/>
            <p:nvPr/>
          </p:nvGrpSpPr>
          <p:grpSpPr>
            <a:xfrm>
              <a:off x="3946226" y="941512"/>
              <a:ext cx="7290344" cy="4673723"/>
              <a:chOff x="3946226" y="941512"/>
              <a:chExt cx="7290344" cy="4673723"/>
            </a:xfrm>
          </p:grpSpPr>
          <p:grpSp>
            <p:nvGrpSpPr>
              <p:cNvPr id="34" name="Group 4">
                <a:extLst>
                  <a:ext uri="{FF2B5EF4-FFF2-40B4-BE49-F238E27FC236}">
                    <a16:creationId xmlns:a16="http://schemas.microsoft.com/office/drawing/2014/main" id="{F4DE569A-CF30-44B2-81E6-BF9F065A9B42}"/>
                  </a:ext>
                </a:extLst>
              </p:cNvPr>
              <p:cNvGrpSpPr/>
              <p:nvPr/>
            </p:nvGrpSpPr>
            <p:grpSpPr>
              <a:xfrm>
                <a:off x="3946226" y="941512"/>
                <a:ext cx="7290344" cy="4673723"/>
                <a:chOff x="4540396" y="1426126"/>
                <a:chExt cx="7290344" cy="4673723"/>
              </a:xfrm>
            </p:grpSpPr>
            <p:grpSp>
              <p:nvGrpSpPr>
                <p:cNvPr id="35" name="Group 5">
                  <a:extLst>
                    <a:ext uri="{FF2B5EF4-FFF2-40B4-BE49-F238E27FC236}">
                      <a16:creationId xmlns:a16="http://schemas.microsoft.com/office/drawing/2014/main" id="{5C0EBC02-40B3-4634-9909-2CF75EFC2B38}"/>
                    </a:ext>
                  </a:extLst>
                </p:cNvPr>
                <p:cNvGrpSpPr/>
                <p:nvPr/>
              </p:nvGrpSpPr>
              <p:grpSpPr>
                <a:xfrm>
                  <a:off x="4540396" y="1426126"/>
                  <a:ext cx="7290344" cy="4673723"/>
                  <a:chOff x="4892734" y="1375793"/>
                  <a:chExt cx="7290344" cy="4673723"/>
                </a:xfrm>
              </p:grpSpPr>
              <p:grpSp>
                <p:nvGrpSpPr>
                  <p:cNvPr id="37" name="Group 7">
                    <a:extLst>
                      <a:ext uri="{FF2B5EF4-FFF2-40B4-BE49-F238E27FC236}">
                        <a16:creationId xmlns:a16="http://schemas.microsoft.com/office/drawing/2014/main" id="{E56CDA0C-A8C2-4418-B886-AD0511CCA557}"/>
                      </a:ext>
                    </a:extLst>
                  </p:cNvPr>
                  <p:cNvGrpSpPr/>
                  <p:nvPr/>
                </p:nvGrpSpPr>
                <p:grpSpPr>
                  <a:xfrm>
                    <a:off x="4892734" y="1375793"/>
                    <a:ext cx="6297924" cy="4673723"/>
                    <a:chOff x="4697407" y="1085137"/>
                    <a:chExt cx="7164371" cy="5316718"/>
                  </a:xfrm>
                </p:grpSpPr>
                <p:pic>
                  <p:nvPicPr>
                    <p:cNvPr id="39" name="Picture 9">
                      <a:extLst>
                        <a:ext uri="{FF2B5EF4-FFF2-40B4-BE49-F238E27FC236}">
                          <a16:creationId xmlns:a16="http://schemas.microsoft.com/office/drawing/2014/main" id="{B4A36ECB-53E4-4EC5-9AFE-C37365C6431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33016" t="13629" r="8221" b="6477"/>
                    <a:stretch/>
                  </p:blipFill>
                  <p:spPr>
                    <a:xfrm>
                      <a:off x="4697407" y="1085137"/>
                      <a:ext cx="7164371" cy="53167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TextBox 10">
                      <a:extLst>
                        <a:ext uri="{FF2B5EF4-FFF2-40B4-BE49-F238E27FC236}">
                          <a16:creationId xmlns:a16="http://schemas.microsoft.com/office/drawing/2014/main" id="{673F0BFC-068B-4F1A-BF9B-D3F5DF36B0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4106" y="2168932"/>
                      <a:ext cx="1194595" cy="403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cs typeface="+mn-cs"/>
                        </a:rPr>
                        <a:t>Buncher</a:t>
                      </a:r>
                    </a:p>
                  </p:txBody>
                </p:sp>
                <p:sp>
                  <p:nvSpPr>
                    <p:cNvPr id="41" name="Rectangle: Rounded Corners 11">
                      <a:extLst>
                        <a:ext uri="{FF2B5EF4-FFF2-40B4-BE49-F238E27FC236}">
                          <a16:creationId xmlns:a16="http://schemas.microsoft.com/office/drawing/2014/main" id="{5178B135-482F-49E2-8402-C57C7B2F4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5051" y="1883623"/>
                      <a:ext cx="533401" cy="3621562"/>
                    </a:xfrm>
                    <a:prstGeom prst="round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6350" cap="flat" cmpd="sng" algn="ctr">
                      <a:solidFill>
                        <a:srgbClr val="DCE7F0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" name="TextBox 12">
                      <a:extLst>
                        <a:ext uri="{FF2B5EF4-FFF2-40B4-BE49-F238E27FC236}">
                          <a16:creationId xmlns:a16="http://schemas.microsoft.com/office/drawing/2014/main" id="{407C8AD9-CE0E-448C-BAC2-DF36FBC431F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532712" y="3521213"/>
                      <a:ext cx="1698079" cy="4201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cs typeface="+mn-cs"/>
                        </a:rPr>
                        <a:t>MR-TOF MS</a:t>
                      </a:r>
                    </a:p>
                  </p:txBody>
                </p:sp>
              </p:grpSp>
              <p:sp>
                <p:nvSpPr>
                  <p:cNvPr id="38" name="Rectangle: Rounded Corners 8">
                    <a:extLst>
                      <a:ext uri="{FF2B5EF4-FFF2-40B4-BE49-F238E27FC236}">
                        <a16:creationId xmlns:a16="http://schemas.microsoft.com/office/drawing/2014/main" id="{20273A08-1E05-4059-8C52-74CB69644020}"/>
                      </a:ext>
                    </a:extLst>
                  </p:cNvPr>
                  <p:cNvSpPr/>
                  <p:nvPr/>
                </p:nvSpPr>
                <p:spPr>
                  <a:xfrm>
                    <a:off x="11129877" y="4776030"/>
                    <a:ext cx="1053201" cy="1273486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6350" cap="flat" cmpd="sng" algn="ctr">
                    <a:solidFill>
                      <a:srgbClr val="DCE7F0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" name="TextBox 6">
                  <a:extLst>
                    <a:ext uri="{FF2B5EF4-FFF2-40B4-BE49-F238E27FC236}">
                      <a16:creationId xmlns:a16="http://schemas.microsoft.com/office/drawing/2014/main" id="{6438ADEB-3294-4333-9596-E382E6AB7C28}"/>
                    </a:ext>
                  </a:extLst>
                </p:cNvPr>
                <p:cNvSpPr txBox="1"/>
                <p:nvPr/>
              </p:nvSpPr>
              <p:spPr>
                <a:xfrm>
                  <a:off x="10850335" y="5226464"/>
                  <a:ext cx="93968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5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Penning </a:t>
                  </a:r>
                  <a:br>
                    <a:rPr kumimoji="0" lang="en-GB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5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</a:br>
                  <a:r>
                    <a:rPr kumimoji="0" lang="en-GB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5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Traps</a:t>
                  </a:r>
                </a:p>
              </p:txBody>
            </p:sp>
          </p:grpSp>
          <p:grpSp>
            <p:nvGrpSpPr>
              <p:cNvPr id="45" name="Group 15">
                <a:extLst>
                  <a:ext uri="{FF2B5EF4-FFF2-40B4-BE49-F238E27FC236}">
                    <a16:creationId xmlns:a16="http://schemas.microsoft.com/office/drawing/2014/main" id="{9C4D2FD3-1A30-48EB-9009-56B28B1D4062}"/>
                  </a:ext>
                </a:extLst>
              </p:cNvPr>
              <p:cNvGrpSpPr/>
              <p:nvPr/>
            </p:nvGrpSpPr>
            <p:grpSpPr>
              <a:xfrm>
                <a:off x="4996334" y="1437651"/>
                <a:ext cx="5389208" cy="3733008"/>
                <a:chOff x="5847127" y="1862137"/>
                <a:chExt cx="5389208" cy="3733008"/>
              </a:xfrm>
            </p:grpSpPr>
            <p:cxnSp>
              <p:nvCxnSpPr>
                <p:cNvPr id="46" name="Straight Connector 16">
                  <a:extLst>
                    <a:ext uri="{FF2B5EF4-FFF2-40B4-BE49-F238E27FC236}">
                      <a16:creationId xmlns:a16="http://schemas.microsoft.com/office/drawing/2014/main" id="{3B31C4DD-7C3C-4D26-B372-C295345BC657}"/>
                    </a:ext>
                  </a:extLst>
                </p:cNvPr>
                <p:cNvCxnSpPr/>
                <p:nvPr/>
              </p:nvCxnSpPr>
              <p:spPr>
                <a:xfrm>
                  <a:off x="5847127" y="1862356"/>
                  <a:ext cx="228180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05497398-602E-4734-A9F8-9C5BFC65E202}"/>
                    </a:ext>
                  </a:extLst>
                </p:cNvPr>
                <p:cNvSpPr/>
                <p:nvPr/>
              </p:nvSpPr>
              <p:spPr>
                <a:xfrm>
                  <a:off x="7920329" y="1862137"/>
                  <a:ext cx="409575" cy="428625"/>
                </a:xfrm>
                <a:prstGeom prst="arc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4D5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" name="Straight Connector 18">
                  <a:extLst>
                    <a:ext uri="{FF2B5EF4-FFF2-40B4-BE49-F238E27FC236}">
                      <a16:creationId xmlns:a16="http://schemas.microsoft.com/office/drawing/2014/main" id="{35F813C9-F6CE-4863-A008-0E6BD48CA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29904" y="2076451"/>
                  <a:ext cx="0" cy="32924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C6E0238B-67FC-49A1-B2C2-EF35110DAD09}"/>
                    </a:ext>
                  </a:extLst>
                </p:cNvPr>
                <p:cNvSpPr/>
                <p:nvPr/>
              </p:nvSpPr>
              <p:spPr>
                <a:xfrm rot="10800000">
                  <a:off x="8331998" y="5166519"/>
                  <a:ext cx="409575" cy="428625"/>
                </a:xfrm>
                <a:prstGeom prst="arc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F4D5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0" name="Straight Connector 20">
                  <a:extLst>
                    <a:ext uri="{FF2B5EF4-FFF2-40B4-BE49-F238E27FC236}">
                      <a16:creationId xmlns:a16="http://schemas.microsoft.com/office/drawing/2014/main" id="{432B77D6-321A-4A08-AB91-0E53304410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33460" y="5595145"/>
                  <a:ext cx="27028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arrow" w="med" len="med"/>
                </a:ln>
                <a:effectLst/>
              </p:spPr>
            </p:cxnSp>
          </p:grpSp>
        </p:grpSp>
        <p:sp>
          <p:nvSpPr>
            <p:cNvPr id="51" name="Right Brace 1">
              <a:extLst>
                <a:ext uri="{FF2B5EF4-FFF2-40B4-BE49-F238E27FC236}">
                  <a16:creationId xmlns:a16="http://schemas.microsoft.com/office/drawing/2014/main" id="{E95B7803-FE72-4921-950B-574D450A9C64}"/>
                </a:ext>
              </a:extLst>
            </p:cNvPr>
            <p:cNvSpPr/>
            <p:nvPr/>
          </p:nvSpPr>
          <p:spPr>
            <a:xfrm>
              <a:off x="8265660" y="1651965"/>
              <a:ext cx="334922" cy="2799524"/>
            </a:xfrm>
            <a:prstGeom prst="rightBrace">
              <a:avLst>
                <a:gd name="adj1" fmla="val 57973"/>
                <a:gd name="adj2" fmla="val 50000"/>
              </a:avLst>
            </a:prstGeom>
            <a:noFill/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0" cap="none" spc="0" normalizeH="0" baseline="0" noProof="0" smtClean="0">
                <a:ln>
                  <a:noFill/>
                </a:ln>
                <a:solidFill>
                  <a:srgbClr val="2F4D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extBox 2">
              <a:extLst>
                <a:ext uri="{FF2B5EF4-FFF2-40B4-BE49-F238E27FC236}">
                  <a16:creationId xmlns:a16="http://schemas.microsoft.com/office/drawing/2014/main" id="{57FF7B01-1F57-441D-A451-0E23A1583D78}"/>
                </a:ext>
              </a:extLst>
            </p:cNvPr>
            <p:cNvSpPr txBox="1"/>
            <p:nvPr/>
          </p:nvSpPr>
          <p:spPr>
            <a:xfrm>
              <a:off x="8617353" y="2897838"/>
              <a:ext cx="1590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4D5D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CRIS technique</a:t>
              </a:r>
              <a:endParaRPr kumimoji="0" lang="LID4096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F4D5D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276276" y="2382483"/>
            <a:ext cx="3804732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RAPTOR:  </a:t>
            </a:r>
            <a:r>
              <a:rPr lang="en-US" sz="1400" dirty="0"/>
              <a:t>“RIS And Purification Traps for </a:t>
            </a:r>
            <a:r>
              <a:rPr lang="en-US" sz="1400" dirty="0" err="1"/>
              <a:t>Optimised</a:t>
            </a:r>
            <a:r>
              <a:rPr lang="en-US" sz="1400" dirty="0"/>
              <a:t> spectroscopy</a:t>
            </a:r>
            <a:r>
              <a:rPr lang="en-US" sz="1400" dirty="0" smtClean="0"/>
              <a:t>”</a:t>
            </a:r>
            <a:r>
              <a:rPr lang="fr-FR" sz="1400" dirty="0" smtClean="0"/>
              <a:t>: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dirty="0" err="1" smtClean="0"/>
              <a:t>Neutralization</a:t>
            </a:r>
            <a:r>
              <a:rPr lang="fr-FR" sz="1400" dirty="0" smtClean="0"/>
              <a:t> in charge-exchange </a:t>
            </a:r>
            <a:r>
              <a:rPr lang="fr-FR" sz="1400" dirty="0" err="1" smtClean="0"/>
              <a:t>cell</a:t>
            </a:r>
            <a:endParaRPr lang="fr-FR" sz="1400" dirty="0" smtClean="0"/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Collinear laser resonance ionization </a:t>
            </a:r>
            <a:r>
              <a:rPr lang="en-US" sz="1400" dirty="0" smtClean="0"/>
              <a:t>spectroscopy with few </a:t>
            </a:r>
            <a:r>
              <a:rPr lang="en-US" sz="1400" dirty="0" err="1" smtClean="0"/>
              <a:t>keV</a:t>
            </a:r>
            <a:r>
              <a:rPr lang="en-US" sz="1400" dirty="0" smtClean="0"/>
              <a:t> beams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≈ 100 MHz resolution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Coupling to ion traps for mass tagging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5349931" y="5231779"/>
            <a:ext cx="2384219" cy="411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Talk by Mikael </a:t>
            </a:r>
            <a:r>
              <a:rPr lang="fr-FR" sz="1400" dirty="0" err="1" smtClean="0">
                <a:solidFill>
                  <a:srgbClr val="FF0000"/>
                </a:solidFill>
              </a:rPr>
              <a:t>Reponen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289" y="5413074"/>
            <a:ext cx="2345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Slide </a:t>
            </a:r>
            <a:r>
              <a:rPr lang="fr-FR" sz="1100" i="1" dirty="0" err="1" smtClean="0"/>
              <a:t>courtesy</a:t>
            </a:r>
            <a:r>
              <a:rPr lang="fr-FR" sz="1100" i="1" dirty="0" smtClean="0"/>
              <a:t> of Ruben de Groote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122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57995" y="957265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err="1" smtClean="0"/>
              <a:t>Gas</a:t>
            </a:r>
            <a:r>
              <a:rPr lang="fr-FR" sz="1800" dirty="0" smtClean="0"/>
              <a:t>-jet laser </a:t>
            </a:r>
            <a:r>
              <a:rPr lang="fr-FR" sz="1800" dirty="0" err="1" smtClean="0"/>
              <a:t>spectroscopy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promising</a:t>
            </a:r>
            <a:r>
              <a:rPr lang="fr-FR" sz="1800" dirty="0" smtClean="0"/>
              <a:t> </a:t>
            </a:r>
            <a:r>
              <a:rPr lang="fr-FR" sz="1800" dirty="0" err="1" smtClean="0"/>
              <a:t>emerging</a:t>
            </a:r>
            <a:r>
              <a:rPr lang="fr-FR" sz="1800" dirty="0" smtClean="0"/>
              <a:t> technique at </a:t>
            </a:r>
            <a:r>
              <a:rPr lang="fr-FR" sz="1800" dirty="0" err="1" smtClean="0"/>
              <a:t>various</a:t>
            </a:r>
            <a:r>
              <a:rPr lang="fr-FR" sz="1800" dirty="0" smtClean="0"/>
              <a:t> </a:t>
            </a:r>
            <a:r>
              <a:rPr lang="fr-FR" sz="1800" dirty="0" err="1" smtClean="0"/>
              <a:t>accelerator</a:t>
            </a:r>
            <a:r>
              <a:rPr lang="fr-FR" sz="1800" dirty="0" smtClean="0"/>
              <a:t> </a:t>
            </a:r>
            <a:r>
              <a:rPr lang="fr-FR" sz="1800" dirty="0" err="1" smtClean="0"/>
              <a:t>facilities</a:t>
            </a:r>
            <a:r>
              <a:rPr lang="fr-FR" sz="1800" dirty="0" smtClean="0"/>
              <a:t>.</a:t>
            </a: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 err="1" smtClean="0"/>
              <a:t>Different</a:t>
            </a:r>
            <a:r>
              <a:rPr lang="fr-FR" sz="1800" dirty="0" smtClean="0"/>
              <a:t> </a:t>
            </a:r>
            <a:r>
              <a:rPr lang="fr-FR" sz="1800" dirty="0" err="1" smtClean="0"/>
              <a:t>geometries</a:t>
            </a:r>
            <a:r>
              <a:rPr lang="fr-FR" sz="1800" dirty="0" smtClean="0"/>
              <a:t> and </a:t>
            </a:r>
            <a:r>
              <a:rPr lang="fr-FR" sz="1800" dirty="0" err="1" smtClean="0"/>
              <a:t>approaches</a:t>
            </a:r>
            <a:r>
              <a:rPr lang="fr-FR" sz="1800" dirty="0" smtClean="0"/>
              <a:t> are </a:t>
            </a:r>
            <a:r>
              <a:rPr lang="fr-FR" sz="1800" dirty="0" err="1" smtClean="0"/>
              <a:t>being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r>
              <a:rPr lang="fr-FR" sz="1800" dirty="0" smtClean="0"/>
              <a:t>, </a:t>
            </a:r>
            <a:r>
              <a:rPr lang="fr-FR" sz="1800" dirty="0" err="1" smtClean="0"/>
              <a:t>commissioned</a:t>
            </a:r>
            <a:r>
              <a:rPr lang="fr-FR" sz="1800" dirty="0" smtClean="0"/>
              <a:t> or </a:t>
            </a:r>
            <a:r>
              <a:rPr lang="fr-FR" sz="1800" dirty="0" err="1" smtClean="0"/>
              <a:t>developed</a:t>
            </a:r>
            <a:endParaRPr lang="fr-FR" sz="1800" dirty="0" smtClean="0"/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 smtClean="0"/>
              <a:t>Extraction time and (</a:t>
            </a:r>
            <a:r>
              <a:rPr lang="fr-FR" sz="1800" dirty="0" err="1" smtClean="0"/>
              <a:t>neutralization</a:t>
            </a:r>
            <a:r>
              <a:rPr lang="fr-FR" sz="1800" dirty="0" smtClean="0"/>
              <a:t>) </a:t>
            </a:r>
            <a:r>
              <a:rPr lang="fr-FR" sz="1800" dirty="0" err="1" smtClean="0"/>
              <a:t>efficiency</a:t>
            </a:r>
            <a:r>
              <a:rPr lang="fr-FR" sz="1800" dirty="0" smtClean="0"/>
              <a:t> are important topics of </a:t>
            </a:r>
            <a:r>
              <a:rPr lang="fr-FR" sz="1800" dirty="0" err="1" smtClean="0"/>
              <a:t>development</a:t>
            </a:r>
            <a:endParaRPr lang="fr-FR" sz="1800" dirty="0" smtClean="0"/>
          </a:p>
          <a:p>
            <a:endParaRPr lang="fr-FR" sz="1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/>
              <a:t>Ion </a:t>
            </a:r>
            <a:r>
              <a:rPr lang="fr-FR" sz="1800" dirty="0" err="1" smtClean="0"/>
              <a:t>traps</a:t>
            </a:r>
            <a:r>
              <a:rPr lang="fr-FR" sz="1800" dirty="0"/>
              <a:t> </a:t>
            </a:r>
            <a:r>
              <a:rPr lang="fr-FR" sz="1800" dirty="0" err="1" smtClean="0"/>
              <a:t>greatly</a:t>
            </a:r>
            <a:r>
              <a:rPr lang="fr-FR" sz="1800" dirty="0" smtClean="0"/>
              <a:t> </a:t>
            </a:r>
            <a:r>
              <a:rPr lang="fr-FR" sz="1800" dirty="0" err="1" smtClean="0"/>
              <a:t>increase</a:t>
            </a:r>
            <a:r>
              <a:rPr lang="fr-FR" sz="1800" dirty="0" smtClean="0"/>
              <a:t> </a:t>
            </a:r>
            <a:r>
              <a:rPr lang="fr-FR" sz="1800" dirty="0" err="1" smtClean="0"/>
              <a:t>sensitivity</a:t>
            </a:r>
            <a:r>
              <a:rPr lang="fr-FR" sz="1800" dirty="0" smtClean="0"/>
              <a:t> of laser </a:t>
            </a:r>
            <a:r>
              <a:rPr lang="fr-FR" sz="1800" dirty="0" err="1" smtClean="0"/>
              <a:t>spectroscopy</a:t>
            </a:r>
            <a:r>
              <a:rPr lang="fr-FR" sz="1800" dirty="0" smtClean="0"/>
              <a:t> </a:t>
            </a:r>
            <a:r>
              <a:rPr lang="fr-FR" sz="1800" dirty="0" err="1" smtClean="0"/>
              <a:t>across</a:t>
            </a:r>
            <a:r>
              <a:rPr lang="fr-FR" sz="1800" dirty="0" smtClean="0"/>
              <a:t> the </a:t>
            </a:r>
            <a:r>
              <a:rPr lang="fr-FR" sz="1800" dirty="0" err="1" smtClean="0"/>
              <a:t>nuclear</a:t>
            </a:r>
            <a:r>
              <a:rPr lang="fr-FR" sz="1800" dirty="0" smtClean="0"/>
              <a:t> chart.</a:t>
            </a: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 err="1" smtClean="0"/>
              <a:t>Several</a:t>
            </a:r>
            <a:r>
              <a:rPr lang="fr-FR" sz="1800" dirty="0" smtClean="0"/>
              <a:t> in-source/in-</a:t>
            </a:r>
            <a:r>
              <a:rPr lang="fr-FR" sz="1800" dirty="0" err="1" smtClean="0"/>
              <a:t>gas</a:t>
            </a:r>
            <a:r>
              <a:rPr lang="fr-FR" sz="1800" dirty="0" smtClean="0"/>
              <a:t> laser </a:t>
            </a:r>
            <a:r>
              <a:rPr lang="fr-FR" sz="1800" dirty="0" err="1" smtClean="0"/>
              <a:t>spectroscopy</a:t>
            </a:r>
            <a:r>
              <a:rPr lang="fr-FR" sz="1800" dirty="0"/>
              <a:t> </a:t>
            </a:r>
            <a:r>
              <a:rPr lang="fr-FR" sz="1800" dirty="0" err="1" smtClean="0"/>
              <a:t>facilities</a:t>
            </a:r>
            <a:r>
              <a:rPr lang="fr-FR" sz="1800" dirty="0" smtClean="0"/>
              <a:t> </a:t>
            </a:r>
            <a:r>
              <a:rPr lang="fr-FR" sz="1800" dirty="0" err="1" smtClean="0"/>
              <a:t>start</a:t>
            </a:r>
            <a:r>
              <a:rPr lang="fr-FR" sz="1800" dirty="0" smtClean="0"/>
              <a:t> </a:t>
            </a:r>
            <a:r>
              <a:rPr lang="fr-FR" sz="1800" dirty="0" err="1" smtClean="0"/>
              <a:t>exploiting</a:t>
            </a:r>
            <a:r>
              <a:rPr lang="fr-FR" sz="1800" dirty="0" smtClean="0"/>
              <a:t> or </a:t>
            </a:r>
            <a:r>
              <a:rPr lang="fr-FR" sz="1800" dirty="0" err="1" smtClean="0"/>
              <a:t>implementing</a:t>
            </a:r>
            <a:r>
              <a:rPr lang="fr-FR" sz="1800" dirty="0" smtClean="0"/>
              <a:t> </a:t>
            </a:r>
            <a:r>
              <a:rPr lang="fr-FR" sz="1800" dirty="0" err="1" smtClean="0"/>
              <a:t>them</a:t>
            </a:r>
            <a:endParaRPr lang="fr-FR" sz="1800" dirty="0" smtClean="0"/>
          </a:p>
          <a:p>
            <a:pPr marL="844550" lvl="1" indent="-342900">
              <a:buFont typeface="Courier New" panose="02070309020205020404" pitchFamily="49" charset="0"/>
              <a:buChar char="o"/>
            </a:pPr>
            <a:endParaRPr lang="fr-FR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approaches</a:t>
            </a:r>
            <a:r>
              <a:rPr lang="fr-FR" sz="1800" dirty="0" smtClean="0"/>
              <a:t> </a:t>
            </a:r>
            <a:r>
              <a:rPr lang="fr-FR" sz="1800" dirty="0" err="1" smtClean="0"/>
              <a:t>being</a:t>
            </a:r>
            <a:r>
              <a:rPr lang="fr-FR" sz="1800" dirty="0" smtClean="0"/>
              <a:t> </a:t>
            </a:r>
            <a:r>
              <a:rPr lang="fr-FR" sz="1800" dirty="0" err="1" smtClean="0"/>
              <a:t>developped</a:t>
            </a:r>
            <a:r>
              <a:rPr lang="fr-FR" sz="1800" dirty="0" smtClean="0"/>
              <a:t> (</a:t>
            </a:r>
            <a:r>
              <a:rPr lang="fr-FR" sz="1800" dirty="0" err="1" smtClean="0"/>
              <a:t>e.g</a:t>
            </a:r>
            <a:r>
              <a:rPr lang="fr-FR" sz="1800" dirty="0" smtClean="0"/>
              <a:t>. in-</a:t>
            </a:r>
            <a:r>
              <a:rPr lang="fr-FR" sz="1800" dirty="0" err="1" smtClean="0"/>
              <a:t>trap</a:t>
            </a:r>
            <a:r>
              <a:rPr lang="fr-FR" sz="1800" dirty="0" smtClean="0"/>
              <a:t> laser </a:t>
            </a:r>
            <a:r>
              <a:rPr lang="fr-FR" sz="1800" dirty="0" err="1" smtClean="0"/>
              <a:t>spectroscopy</a:t>
            </a:r>
            <a:r>
              <a:rPr lang="fr-FR" sz="1800" dirty="0" smtClean="0"/>
              <a:t>, </a:t>
            </a:r>
            <a:r>
              <a:rPr lang="fr-FR" sz="1800" dirty="0" smtClean="0">
                <a:sym typeface="Wingdings" panose="05000000000000000000" pitchFamily="2" charset="2"/>
              </a:rPr>
              <a:t>ion </a:t>
            </a:r>
            <a:r>
              <a:rPr lang="fr-FR" sz="1800" dirty="0" err="1" smtClean="0">
                <a:sym typeface="Wingdings" panose="05000000000000000000" pitchFamily="2" charset="2"/>
              </a:rPr>
              <a:t>cooling</a:t>
            </a:r>
            <a:r>
              <a:rPr lang="fr-FR" sz="1800" dirty="0">
                <a:sym typeface="Wingdings" panose="05000000000000000000" pitchFamily="2" charset="2"/>
              </a:rPr>
              <a:t>  </a:t>
            </a:r>
            <a:r>
              <a:rPr lang="fr-FR" sz="1800" dirty="0" smtClean="0">
                <a:sym typeface="Wingdings" panose="05000000000000000000" pitchFamily="2" charset="2"/>
              </a:rPr>
              <a:t>MIRACLS </a:t>
            </a:r>
            <a:r>
              <a:rPr lang="fr-FR" sz="1800" dirty="0" err="1" smtClean="0">
                <a:sym typeface="Wingdings" panose="05000000000000000000" pitchFamily="2" charset="2"/>
              </a:rPr>
              <a:t>project</a:t>
            </a:r>
            <a:r>
              <a:rPr lang="fr-FR" sz="1800" dirty="0" smtClean="0">
                <a:sym typeface="Wingdings" panose="05000000000000000000" pitchFamily="2" charset="2"/>
              </a:rPr>
              <a:t>)</a:t>
            </a:r>
            <a:endParaRPr lang="fr-FR" sz="1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250483" y="4891803"/>
            <a:ext cx="2384219" cy="411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Talk by Stephan </a:t>
            </a:r>
            <a:r>
              <a:rPr lang="fr-FR" sz="1400" dirty="0" err="1" smtClean="0">
                <a:solidFill>
                  <a:srgbClr val="FF0000"/>
                </a:solidFill>
              </a:rPr>
              <a:t>Ettenauer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123" y="5437821"/>
            <a:ext cx="4154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555555"/>
                </a:solidFill>
                <a:latin typeface="+mn-lt"/>
              </a:rPr>
              <a:t>S. Sels, F. M. </a:t>
            </a:r>
            <a:r>
              <a:rPr lang="fr-FR" sz="1200" dirty="0" err="1" smtClean="0">
                <a:solidFill>
                  <a:srgbClr val="555555"/>
                </a:solidFill>
                <a:latin typeface="+mn-lt"/>
              </a:rPr>
              <a:t>Maier</a:t>
            </a:r>
            <a:r>
              <a:rPr lang="fr-FR" sz="1200" dirty="0" smtClean="0">
                <a:solidFill>
                  <a:srgbClr val="555555"/>
                </a:solidFill>
                <a:latin typeface="+mn-lt"/>
              </a:rPr>
              <a:t> et al.,  </a:t>
            </a:r>
            <a:r>
              <a:rPr lang="en-US" sz="1200" dirty="0">
                <a:latin typeface="+mn-lt"/>
              </a:rPr>
              <a:t>Phys. Rev. Research </a:t>
            </a:r>
            <a:r>
              <a:rPr lang="en-US" sz="1200" b="1" dirty="0">
                <a:latin typeface="+mn-lt"/>
              </a:rPr>
              <a:t>4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033229  (2022)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Laser spectroscopy of exotic nuclei</a:t>
            </a:r>
            <a:endParaRPr lang="fr-FR" sz="2800" dirty="0"/>
          </a:p>
        </p:txBody>
      </p:sp>
      <p:grpSp>
        <p:nvGrpSpPr>
          <p:cNvPr id="2" name="Groupe 1"/>
          <p:cNvGrpSpPr/>
          <p:nvPr/>
        </p:nvGrpSpPr>
        <p:grpSpPr>
          <a:xfrm>
            <a:off x="2074019" y="954179"/>
            <a:ext cx="7141230" cy="3148072"/>
            <a:chOff x="225544" y="1131125"/>
            <a:chExt cx="7141230" cy="3148072"/>
          </a:xfrm>
        </p:grpSpPr>
        <p:sp>
          <p:nvSpPr>
            <p:cNvPr id="92" name="ZoneTexte 91"/>
            <p:cNvSpPr txBox="1"/>
            <p:nvPr/>
          </p:nvSpPr>
          <p:spPr>
            <a:xfrm>
              <a:off x="6277694" y="1131125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4F81BD"/>
                  </a:solidFill>
                </a:rPr>
                <a:t>I</a:t>
              </a:r>
              <a:r>
                <a:rPr lang="fr-FR" sz="1600" dirty="0" smtClean="0">
                  <a:solidFill>
                    <a:srgbClr val="4F81BD"/>
                  </a:solidFill>
                </a:rPr>
                <a:t>, </a:t>
              </a:r>
              <a:r>
                <a:rPr lang="fr-FR" sz="1600" b="1" i="1" dirty="0" smtClean="0">
                  <a:solidFill>
                    <a:srgbClr val="4F81BD"/>
                  </a:solidFill>
                </a:rPr>
                <a:t>µ</a:t>
              </a:r>
              <a:r>
                <a:rPr lang="fr-FR" sz="1600" dirty="0" smtClean="0">
                  <a:solidFill>
                    <a:srgbClr val="4F81BD"/>
                  </a:solidFill>
                </a:rPr>
                <a:t>, </a:t>
              </a:r>
              <a:r>
                <a:rPr lang="fr-FR" sz="1600" b="1" i="1" dirty="0" smtClean="0">
                  <a:solidFill>
                    <a:srgbClr val="4F81BD"/>
                  </a:solidFill>
                </a:rPr>
                <a:t>Q</a:t>
              </a:r>
              <a:endParaRPr lang="fr-FR" sz="1600" b="1" i="1" dirty="0">
                <a:solidFill>
                  <a:srgbClr val="4F81BD"/>
                </a:solidFill>
              </a:endParaRPr>
            </a:p>
          </p:txBody>
        </p:sp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04" y="1524764"/>
              <a:ext cx="933655" cy="889357"/>
            </a:xfrm>
            <a:prstGeom prst="rect">
              <a:avLst/>
            </a:prstGeom>
          </p:spPr>
        </p:pic>
        <p:pic>
          <p:nvPicPr>
            <p:cNvPr id="163" name="Image 1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229" y="1731248"/>
              <a:ext cx="522545" cy="494834"/>
            </a:xfrm>
            <a:prstGeom prst="rect">
              <a:avLst/>
            </a:prstGeom>
          </p:spPr>
        </p:pic>
        <p:pic>
          <p:nvPicPr>
            <p:cNvPr id="164" name="Image 1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822" y="3096374"/>
              <a:ext cx="608097" cy="540026"/>
            </a:xfrm>
            <a:prstGeom prst="rect">
              <a:avLst/>
            </a:prstGeom>
          </p:spPr>
        </p:pic>
        <p:sp>
          <p:nvSpPr>
            <p:cNvPr id="169" name="Arc 168">
              <a:extLst>
                <a:ext uri="{FF2B5EF4-FFF2-40B4-BE49-F238E27FC236}">
                  <a16:creationId xmlns:a16="http://schemas.microsoft.com/office/drawing/2014/main" id="{6181747D-1E3D-4ED4-B795-4F88F317695C}"/>
                </a:ext>
              </a:extLst>
            </p:cNvPr>
            <p:cNvSpPr/>
            <p:nvPr/>
          </p:nvSpPr>
          <p:spPr>
            <a:xfrm flipV="1">
              <a:off x="1174296" y="2736166"/>
              <a:ext cx="2051409" cy="420285"/>
            </a:xfrm>
            <a:prstGeom prst="arc">
              <a:avLst>
                <a:gd name="adj1" fmla="val 7489823"/>
                <a:gd name="adj2" fmla="val 3126075"/>
              </a:avLst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0" name="Connecteur droit 96">
              <a:extLst>
                <a:ext uri="{FF2B5EF4-FFF2-40B4-BE49-F238E27FC236}">
                  <a16:creationId xmlns:a16="http://schemas.microsoft.com/office/drawing/2014/main" id="{588B9F4F-4D3D-424A-982F-C3E4870477A9}"/>
                </a:ext>
              </a:extLst>
            </p:cNvPr>
            <p:cNvCxnSpPr/>
            <p:nvPr/>
          </p:nvCxnSpPr>
          <p:spPr>
            <a:xfrm>
              <a:off x="2924894" y="2967847"/>
              <a:ext cx="5301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53">
              <a:extLst>
                <a:ext uri="{FF2B5EF4-FFF2-40B4-BE49-F238E27FC236}">
                  <a16:creationId xmlns:a16="http://schemas.microsoft.com/office/drawing/2014/main" id="{8C5891D2-D058-4CC2-BD65-91313A95E86E}"/>
                </a:ext>
              </a:extLst>
            </p:cNvPr>
            <p:cNvSpPr/>
            <p:nvPr/>
          </p:nvSpPr>
          <p:spPr>
            <a:xfrm>
              <a:off x="3182802" y="2950367"/>
              <a:ext cx="55981" cy="55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>
                <a:rot lat="0" lon="0" rev="9000000"/>
              </a:lightRig>
            </a:scene3d>
            <a:sp3d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2" name="Groupe 215">
              <a:extLst>
                <a:ext uri="{FF2B5EF4-FFF2-40B4-BE49-F238E27FC236}">
                  <a16:creationId xmlns:a16="http://schemas.microsoft.com/office/drawing/2014/main" id="{26F59058-0697-485E-A974-213AFE3C43CF}"/>
                </a:ext>
              </a:extLst>
            </p:cNvPr>
            <p:cNvGrpSpPr/>
            <p:nvPr/>
          </p:nvGrpSpPr>
          <p:grpSpPr>
            <a:xfrm flipH="1">
              <a:off x="3427118" y="2496796"/>
              <a:ext cx="755951" cy="1449964"/>
              <a:chOff x="1831975" y="4533638"/>
              <a:chExt cx="917575" cy="1759968"/>
            </a:xfrm>
          </p:grpSpPr>
          <p:cxnSp>
            <p:nvCxnSpPr>
              <p:cNvPr id="173" name="Connecteur droit 105">
                <a:extLst>
                  <a:ext uri="{FF2B5EF4-FFF2-40B4-BE49-F238E27FC236}">
                    <a16:creationId xmlns:a16="http://schemas.microsoft.com/office/drawing/2014/main" id="{65E139DB-59FF-4CF1-ABFA-195999935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1976" y="4550984"/>
                <a:ext cx="6434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06">
                <a:extLst>
                  <a:ext uri="{FF2B5EF4-FFF2-40B4-BE49-F238E27FC236}">
                    <a16:creationId xmlns:a16="http://schemas.microsoft.com/office/drawing/2014/main" id="{767B6391-9B39-402F-89C3-5BF4934C7F62}"/>
                  </a:ext>
                </a:extLst>
              </p:cNvPr>
              <p:cNvCxnSpPr/>
              <p:nvPr/>
            </p:nvCxnSpPr>
            <p:spPr>
              <a:xfrm>
                <a:off x="1831975" y="4935977"/>
                <a:ext cx="6434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cteur droit 107">
                <a:extLst>
                  <a:ext uri="{FF2B5EF4-FFF2-40B4-BE49-F238E27FC236}">
                    <a16:creationId xmlns:a16="http://schemas.microsoft.com/office/drawing/2014/main" id="{AA405AE0-3B71-4293-80E8-542754DB35CB}"/>
                  </a:ext>
                </a:extLst>
              </p:cNvPr>
              <p:cNvCxnSpPr/>
              <p:nvPr/>
            </p:nvCxnSpPr>
            <p:spPr>
              <a:xfrm>
                <a:off x="1863483" y="5551049"/>
                <a:ext cx="6434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08">
                <a:extLst>
                  <a:ext uri="{FF2B5EF4-FFF2-40B4-BE49-F238E27FC236}">
                    <a16:creationId xmlns:a16="http://schemas.microsoft.com/office/drawing/2014/main" id="{EA81E54C-8653-483B-8296-A0B374AE0BE1}"/>
                  </a:ext>
                </a:extLst>
              </p:cNvPr>
              <p:cNvCxnSpPr/>
              <p:nvPr/>
            </p:nvCxnSpPr>
            <p:spPr>
              <a:xfrm>
                <a:off x="2472265" y="4545202"/>
                <a:ext cx="247253" cy="574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16">
                <a:extLst>
                  <a:ext uri="{FF2B5EF4-FFF2-40B4-BE49-F238E27FC236}">
                    <a16:creationId xmlns:a16="http://schemas.microsoft.com/office/drawing/2014/main" id="{58510EEB-34C2-44E7-9A74-62F767311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8182" y="4933354"/>
                <a:ext cx="291368" cy="17522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necteur droit 121">
                <a:extLst>
                  <a:ext uri="{FF2B5EF4-FFF2-40B4-BE49-F238E27FC236}">
                    <a16:creationId xmlns:a16="http://schemas.microsoft.com/office/drawing/2014/main" id="{A6920350-F496-464C-B147-0652D5C68E0D}"/>
                  </a:ext>
                </a:extLst>
              </p:cNvPr>
              <p:cNvCxnSpPr/>
              <p:nvPr/>
            </p:nvCxnSpPr>
            <p:spPr>
              <a:xfrm flipV="1">
                <a:off x="2486422" y="5094372"/>
                <a:ext cx="228636" cy="46687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54">
                <a:extLst>
                  <a:ext uri="{FF2B5EF4-FFF2-40B4-BE49-F238E27FC236}">
                    <a16:creationId xmlns:a16="http://schemas.microsoft.com/office/drawing/2014/main" id="{D7D07915-2A0D-4802-BAEF-BC14CA970C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60095" y="5551046"/>
                <a:ext cx="0" cy="742560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54">
                <a:extLst>
                  <a:ext uri="{FF2B5EF4-FFF2-40B4-BE49-F238E27FC236}">
                    <a16:creationId xmlns:a16="http://schemas.microsoft.com/office/drawing/2014/main" id="{6802B8B6-CA8D-4DD4-B410-802A11DEF2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49704" y="4940601"/>
                <a:ext cx="0" cy="1340828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cteur droit 129">
                <a:extLst>
                  <a:ext uri="{FF2B5EF4-FFF2-40B4-BE49-F238E27FC236}">
                    <a16:creationId xmlns:a16="http://schemas.microsoft.com/office/drawing/2014/main" id="{2DFE13A2-8293-4F04-90C1-65B2B67A5B66}"/>
                  </a:ext>
                </a:extLst>
              </p:cNvPr>
              <p:cNvCxnSpPr/>
              <p:nvPr/>
            </p:nvCxnSpPr>
            <p:spPr>
              <a:xfrm>
                <a:off x="1880827" y="6290982"/>
                <a:ext cx="6434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54">
                <a:extLst>
                  <a:ext uri="{FF2B5EF4-FFF2-40B4-BE49-F238E27FC236}">
                    <a16:creationId xmlns:a16="http://schemas.microsoft.com/office/drawing/2014/main" id="{C3E2C7F7-D482-4D59-B366-D8D6D4D2E5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39312" y="4533638"/>
                <a:ext cx="0" cy="1757341"/>
              </a:xfrm>
              <a:prstGeom prst="straightConnector1">
                <a:avLst/>
              </a:prstGeom>
              <a:ln w="28575">
                <a:solidFill>
                  <a:srgbClr val="A2A2F4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e 179">
              <a:extLst>
                <a:ext uri="{FF2B5EF4-FFF2-40B4-BE49-F238E27FC236}">
                  <a16:creationId xmlns:a16="http://schemas.microsoft.com/office/drawing/2014/main" id="{288F7F73-6A6B-499B-9886-ADCE7270B1F1}"/>
                </a:ext>
              </a:extLst>
            </p:cNvPr>
            <p:cNvGrpSpPr/>
            <p:nvPr/>
          </p:nvGrpSpPr>
          <p:grpSpPr>
            <a:xfrm rot="5400000">
              <a:off x="4200640" y="2344396"/>
              <a:ext cx="1905000" cy="1295400"/>
              <a:chOff x="1828800" y="4953000"/>
              <a:chExt cx="1905000" cy="1295400"/>
            </a:xfrm>
          </p:grpSpPr>
          <p:cxnSp>
            <p:nvCxnSpPr>
              <p:cNvPr id="184" name="Connecteur droit avec flèche 154">
                <a:extLst>
                  <a:ext uri="{FF2B5EF4-FFF2-40B4-BE49-F238E27FC236}">
                    <a16:creationId xmlns:a16="http://schemas.microsoft.com/office/drawing/2014/main" id="{A5ED946F-4621-4DA7-BC2D-BD4921FDC978}"/>
                  </a:ext>
                </a:extLst>
              </p:cNvPr>
              <p:cNvCxnSpPr/>
              <p:nvPr/>
            </p:nvCxnSpPr>
            <p:spPr>
              <a:xfrm rot="16200000" flipV="1">
                <a:off x="2781300" y="5219700"/>
                <a:ext cx="0" cy="1905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cteur droit avec flèche 184">
                <a:extLst>
                  <a:ext uri="{FF2B5EF4-FFF2-40B4-BE49-F238E27FC236}">
                    <a16:creationId xmlns:a16="http://schemas.microsoft.com/office/drawing/2014/main" id="{8BC1AD59-3EB6-4C2E-B9F5-EDAF96F8D19B}"/>
                  </a:ext>
                </a:extLst>
              </p:cNvPr>
              <p:cNvCxnSpPr/>
              <p:nvPr/>
            </p:nvCxnSpPr>
            <p:spPr>
              <a:xfrm flipV="1">
                <a:off x="3581400" y="4953000"/>
                <a:ext cx="0" cy="1295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Forme libre 178">
              <a:extLst>
                <a:ext uri="{FF2B5EF4-FFF2-40B4-BE49-F238E27FC236}">
                  <a16:creationId xmlns:a16="http://schemas.microsoft.com/office/drawing/2014/main" id="{8BE3A91D-2A46-4553-BF6F-AEEC875C1B94}"/>
                </a:ext>
              </a:extLst>
            </p:cNvPr>
            <p:cNvSpPr/>
            <p:nvPr/>
          </p:nvSpPr>
          <p:spPr>
            <a:xfrm rot="5400000">
              <a:off x="4263638" y="2579214"/>
              <a:ext cx="1635736" cy="773191"/>
            </a:xfrm>
            <a:custGeom>
              <a:avLst/>
              <a:gdLst>
                <a:gd name="connsiteX0" fmla="*/ 0 w 952500"/>
                <a:gd name="connsiteY0" fmla="*/ 580390 h 725170"/>
                <a:gd name="connsiteX1" fmla="*/ 198120 w 952500"/>
                <a:gd name="connsiteY1" fmla="*/ 588010 h 725170"/>
                <a:gd name="connsiteX2" fmla="*/ 297180 w 952500"/>
                <a:gd name="connsiteY2" fmla="*/ 24130 h 725170"/>
                <a:gd name="connsiteX3" fmla="*/ 396240 w 952500"/>
                <a:gd name="connsiteY3" fmla="*/ 595630 h 725170"/>
                <a:gd name="connsiteX4" fmla="*/ 487680 w 952500"/>
                <a:gd name="connsiteY4" fmla="*/ 130810 h 725170"/>
                <a:gd name="connsiteX5" fmla="*/ 579120 w 952500"/>
                <a:gd name="connsiteY5" fmla="*/ 626110 h 725170"/>
                <a:gd name="connsiteX6" fmla="*/ 670560 w 952500"/>
                <a:gd name="connsiteY6" fmla="*/ 1270 h 725170"/>
                <a:gd name="connsiteX7" fmla="*/ 746760 w 952500"/>
                <a:gd name="connsiteY7" fmla="*/ 618490 h 725170"/>
                <a:gd name="connsiteX8" fmla="*/ 952500 w 952500"/>
                <a:gd name="connsiteY8" fmla="*/ 641350 h 725170"/>
                <a:gd name="connsiteX0" fmla="*/ 0 w 952500"/>
                <a:gd name="connsiteY0" fmla="*/ 580390 h 725170"/>
                <a:gd name="connsiteX1" fmla="*/ 198120 w 952500"/>
                <a:gd name="connsiteY1" fmla="*/ 588010 h 725170"/>
                <a:gd name="connsiteX2" fmla="*/ 297180 w 952500"/>
                <a:gd name="connsiteY2" fmla="*/ 24130 h 725170"/>
                <a:gd name="connsiteX3" fmla="*/ 396240 w 952500"/>
                <a:gd name="connsiteY3" fmla="*/ 595630 h 725170"/>
                <a:gd name="connsiteX4" fmla="*/ 487680 w 952500"/>
                <a:gd name="connsiteY4" fmla="*/ 130810 h 725170"/>
                <a:gd name="connsiteX5" fmla="*/ 579120 w 952500"/>
                <a:gd name="connsiteY5" fmla="*/ 626110 h 725170"/>
                <a:gd name="connsiteX6" fmla="*/ 670560 w 952500"/>
                <a:gd name="connsiteY6" fmla="*/ 1270 h 725170"/>
                <a:gd name="connsiteX7" fmla="*/ 746760 w 952500"/>
                <a:gd name="connsiteY7" fmla="*/ 618490 h 725170"/>
                <a:gd name="connsiteX8" fmla="*/ 952500 w 952500"/>
                <a:gd name="connsiteY8" fmla="*/ 641350 h 725170"/>
                <a:gd name="connsiteX0" fmla="*/ 0 w 952500"/>
                <a:gd name="connsiteY0" fmla="*/ 580390 h 725170"/>
                <a:gd name="connsiteX1" fmla="*/ 198120 w 952500"/>
                <a:gd name="connsiteY1" fmla="*/ 588010 h 725170"/>
                <a:gd name="connsiteX2" fmla="*/ 297180 w 952500"/>
                <a:gd name="connsiteY2" fmla="*/ 24130 h 725170"/>
                <a:gd name="connsiteX3" fmla="*/ 396240 w 952500"/>
                <a:gd name="connsiteY3" fmla="*/ 595630 h 725170"/>
                <a:gd name="connsiteX4" fmla="*/ 487680 w 952500"/>
                <a:gd name="connsiteY4" fmla="*/ 130810 h 725170"/>
                <a:gd name="connsiteX5" fmla="*/ 579120 w 952500"/>
                <a:gd name="connsiteY5" fmla="*/ 626110 h 725170"/>
                <a:gd name="connsiteX6" fmla="*/ 670560 w 952500"/>
                <a:gd name="connsiteY6" fmla="*/ 1270 h 725170"/>
                <a:gd name="connsiteX7" fmla="*/ 746760 w 952500"/>
                <a:gd name="connsiteY7" fmla="*/ 618490 h 725170"/>
                <a:gd name="connsiteX8" fmla="*/ 952500 w 952500"/>
                <a:gd name="connsiteY8" fmla="*/ 641350 h 725170"/>
                <a:gd name="connsiteX0" fmla="*/ 0 w 952500"/>
                <a:gd name="connsiteY0" fmla="*/ 580390 h 725170"/>
                <a:gd name="connsiteX1" fmla="*/ 198120 w 952500"/>
                <a:gd name="connsiteY1" fmla="*/ 588010 h 725170"/>
                <a:gd name="connsiteX2" fmla="*/ 297180 w 952500"/>
                <a:gd name="connsiteY2" fmla="*/ 24130 h 725170"/>
                <a:gd name="connsiteX3" fmla="*/ 396240 w 952500"/>
                <a:gd name="connsiteY3" fmla="*/ 595630 h 725170"/>
                <a:gd name="connsiteX4" fmla="*/ 487680 w 952500"/>
                <a:gd name="connsiteY4" fmla="*/ 130810 h 725170"/>
                <a:gd name="connsiteX5" fmla="*/ 579120 w 952500"/>
                <a:gd name="connsiteY5" fmla="*/ 626110 h 725170"/>
                <a:gd name="connsiteX6" fmla="*/ 670560 w 952500"/>
                <a:gd name="connsiteY6" fmla="*/ 1270 h 725170"/>
                <a:gd name="connsiteX7" fmla="*/ 746760 w 952500"/>
                <a:gd name="connsiteY7" fmla="*/ 618490 h 725170"/>
                <a:gd name="connsiteX8" fmla="*/ 952500 w 952500"/>
                <a:gd name="connsiteY8" fmla="*/ 641350 h 725170"/>
                <a:gd name="connsiteX0" fmla="*/ 0 w 952500"/>
                <a:gd name="connsiteY0" fmla="*/ 580390 h 725170"/>
                <a:gd name="connsiteX1" fmla="*/ 198120 w 952500"/>
                <a:gd name="connsiteY1" fmla="*/ 588010 h 725170"/>
                <a:gd name="connsiteX2" fmla="*/ 297180 w 952500"/>
                <a:gd name="connsiteY2" fmla="*/ 24130 h 725170"/>
                <a:gd name="connsiteX3" fmla="*/ 396240 w 952500"/>
                <a:gd name="connsiteY3" fmla="*/ 595630 h 725170"/>
                <a:gd name="connsiteX4" fmla="*/ 487680 w 952500"/>
                <a:gd name="connsiteY4" fmla="*/ 130810 h 725170"/>
                <a:gd name="connsiteX5" fmla="*/ 579120 w 952500"/>
                <a:gd name="connsiteY5" fmla="*/ 626110 h 725170"/>
                <a:gd name="connsiteX6" fmla="*/ 670560 w 952500"/>
                <a:gd name="connsiteY6" fmla="*/ 1270 h 725170"/>
                <a:gd name="connsiteX7" fmla="*/ 746760 w 952500"/>
                <a:gd name="connsiteY7" fmla="*/ 618490 h 725170"/>
                <a:gd name="connsiteX8" fmla="*/ 952500 w 952500"/>
                <a:gd name="connsiteY8" fmla="*/ 641350 h 725170"/>
                <a:gd name="connsiteX0" fmla="*/ 0 w 952500"/>
                <a:gd name="connsiteY0" fmla="*/ 580390 h 725170"/>
                <a:gd name="connsiteX1" fmla="*/ 198120 w 952500"/>
                <a:gd name="connsiteY1" fmla="*/ 588010 h 725170"/>
                <a:gd name="connsiteX2" fmla="*/ 297180 w 952500"/>
                <a:gd name="connsiteY2" fmla="*/ 24130 h 725170"/>
                <a:gd name="connsiteX3" fmla="*/ 396240 w 952500"/>
                <a:gd name="connsiteY3" fmla="*/ 595630 h 725170"/>
                <a:gd name="connsiteX4" fmla="*/ 487680 w 952500"/>
                <a:gd name="connsiteY4" fmla="*/ 130810 h 725170"/>
                <a:gd name="connsiteX5" fmla="*/ 579120 w 952500"/>
                <a:gd name="connsiteY5" fmla="*/ 626110 h 725170"/>
                <a:gd name="connsiteX6" fmla="*/ 670560 w 952500"/>
                <a:gd name="connsiteY6" fmla="*/ 1270 h 725170"/>
                <a:gd name="connsiteX7" fmla="*/ 746760 w 952500"/>
                <a:gd name="connsiteY7" fmla="*/ 618490 h 725170"/>
                <a:gd name="connsiteX8" fmla="*/ 952500 w 952500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881062"/>
                <a:gd name="connsiteX1" fmla="*/ 202882 w 957262"/>
                <a:gd name="connsiteY1" fmla="*/ 588010 h 881062"/>
                <a:gd name="connsiteX2" fmla="*/ 301942 w 957262"/>
                <a:gd name="connsiteY2" fmla="*/ 24130 h 881062"/>
                <a:gd name="connsiteX3" fmla="*/ 401002 w 957262"/>
                <a:gd name="connsiteY3" fmla="*/ 595630 h 881062"/>
                <a:gd name="connsiteX4" fmla="*/ 492442 w 957262"/>
                <a:gd name="connsiteY4" fmla="*/ 130810 h 881062"/>
                <a:gd name="connsiteX5" fmla="*/ 583882 w 957262"/>
                <a:gd name="connsiteY5" fmla="*/ 626110 h 881062"/>
                <a:gd name="connsiteX6" fmla="*/ 675322 w 957262"/>
                <a:gd name="connsiteY6" fmla="*/ 1270 h 881062"/>
                <a:gd name="connsiteX7" fmla="*/ 751522 w 957262"/>
                <a:gd name="connsiteY7" fmla="*/ 618490 h 881062"/>
                <a:gd name="connsiteX8" fmla="*/ 957262 w 957262"/>
                <a:gd name="connsiteY8" fmla="*/ 641350 h 881062"/>
                <a:gd name="connsiteX0" fmla="*/ 0 w 957262"/>
                <a:gd name="connsiteY0" fmla="*/ 625634 h 881062"/>
                <a:gd name="connsiteX1" fmla="*/ 202882 w 957262"/>
                <a:gd name="connsiteY1" fmla="*/ 588010 h 881062"/>
                <a:gd name="connsiteX2" fmla="*/ 301942 w 957262"/>
                <a:gd name="connsiteY2" fmla="*/ 24130 h 881062"/>
                <a:gd name="connsiteX3" fmla="*/ 401002 w 957262"/>
                <a:gd name="connsiteY3" fmla="*/ 595630 h 881062"/>
                <a:gd name="connsiteX4" fmla="*/ 492442 w 957262"/>
                <a:gd name="connsiteY4" fmla="*/ 130810 h 881062"/>
                <a:gd name="connsiteX5" fmla="*/ 583882 w 957262"/>
                <a:gd name="connsiteY5" fmla="*/ 626110 h 881062"/>
                <a:gd name="connsiteX6" fmla="*/ 675322 w 957262"/>
                <a:gd name="connsiteY6" fmla="*/ 1270 h 881062"/>
                <a:gd name="connsiteX7" fmla="*/ 751522 w 957262"/>
                <a:gd name="connsiteY7" fmla="*/ 618490 h 881062"/>
                <a:gd name="connsiteX8" fmla="*/ 957262 w 957262"/>
                <a:gd name="connsiteY8" fmla="*/ 641350 h 881062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583882 w 957262"/>
                <a:gd name="connsiteY5" fmla="*/ 626110 h 725170"/>
                <a:gd name="connsiteX6" fmla="*/ 675322 w 957262"/>
                <a:gd name="connsiteY6" fmla="*/ 1270 h 725170"/>
                <a:gd name="connsiteX7" fmla="*/ 751522 w 957262"/>
                <a:gd name="connsiteY7" fmla="*/ 618490 h 725170"/>
                <a:gd name="connsiteX8" fmla="*/ 957262 w 957262"/>
                <a:gd name="connsiteY8" fmla="*/ 641350 h 725170"/>
                <a:gd name="connsiteX0" fmla="*/ 0 w 957262"/>
                <a:gd name="connsiteY0" fmla="*/ 625634 h 725170"/>
                <a:gd name="connsiteX1" fmla="*/ 202882 w 957262"/>
                <a:gd name="connsiteY1" fmla="*/ 588010 h 725170"/>
                <a:gd name="connsiteX2" fmla="*/ 301942 w 957262"/>
                <a:gd name="connsiteY2" fmla="*/ 24130 h 725170"/>
                <a:gd name="connsiteX3" fmla="*/ 401002 w 957262"/>
                <a:gd name="connsiteY3" fmla="*/ 595630 h 725170"/>
                <a:gd name="connsiteX4" fmla="*/ 492442 w 957262"/>
                <a:gd name="connsiteY4" fmla="*/ 130810 h 725170"/>
                <a:gd name="connsiteX5" fmla="*/ 478631 w 957262"/>
                <a:gd name="connsiteY5" fmla="*/ 572770 h 725170"/>
                <a:gd name="connsiteX6" fmla="*/ 583882 w 957262"/>
                <a:gd name="connsiteY6" fmla="*/ 626110 h 725170"/>
                <a:gd name="connsiteX7" fmla="*/ 675322 w 957262"/>
                <a:gd name="connsiteY7" fmla="*/ 1270 h 725170"/>
                <a:gd name="connsiteX8" fmla="*/ 751522 w 957262"/>
                <a:gd name="connsiteY8" fmla="*/ 618490 h 725170"/>
                <a:gd name="connsiteX9" fmla="*/ 957262 w 957262"/>
                <a:gd name="connsiteY9" fmla="*/ 641350 h 725170"/>
                <a:gd name="connsiteX0" fmla="*/ 0 w 957262"/>
                <a:gd name="connsiteY0" fmla="*/ 631984 h 731520"/>
                <a:gd name="connsiteX1" fmla="*/ 202882 w 957262"/>
                <a:gd name="connsiteY1" fmla="*/ 594360 h 731520"/>
                <a:gd name="connsiteX2" fmla="*/ 301942 w 957262"/>
                <a:gd name="connsiteY2" fmla="*/ 30480 h 731520"/>
                <a:gd name="connsiteX3" fmla="*/ 401002 w 957262"/>
                <a:gd name="connsiteY3" fmla="*/ 601980 h 731520"/>
                <a:gd name="connsiteX4" fmla="*/ 492442 w 957262"/>
                <a:gd name="connsiteY4" fmla="*/ 137160 h 731520"/>
                <a:gd name="connsiteX5" fmla="*/ 478631 w 957262"/>
                <a:gd name="connsiteY5" fmla="*/ 579120 h 731520"/>
                <a:gd name="connsiteX6" fmla="*/ 583882 w 957262"/>
                <a:gd name="connsiteY6" fmla="*/ 632460 h 731520"/>
                <a:gd name="connsiteX7" fmla="*/ 658118 w 957262"/>
                <a:gd name="connsiteY7" fmla="*/ 579120 h 731520"/>
                <a:gd name="connsiteX8" fmla="*/ 675322 w 957262"/>
                <a:gd name="connsiteY8" fmla="*/ 7620 h 731520"/>
                <a:gd name="connsiteX9" fmla="*/ 751522 w 957262"/>
                <a:gd name="connsiteY9" fmla="*/ 624840 h 731520"/>
                <a:gd name="connsiteX10" fmla="*/ 957262 w 957262"/>
                <a:gd name="connsiteY10" fmla="*/ 647700 h 731520"/>
                <a:gd name="connsiteX0" fmla="*/ 0 w 957262"/>
                <a:gd name="connsiteY0" fmla="*/ 631984 h 731520"/>
                <a:gd name="connsiteX1" fmla="*/ 202882 w 957262"/>
                <a:gd name="connsiteY1" fmla="*/ 594360 h 731520"/>
                <a:gd name="connsiteX2" fmla="*/ 301942 w 957262"/>
                <a:gd name="connsiteY2" fmla="*/ 30480 h 731520"/>
                <a:gd name="connsiteX3" fmla="*/ 401002 w 957262"/>
                <a:gd name="connsiteY3" fmla="*/ 601980 h 731520"/>
                <a:gd name="connsiteX4" fmla="*/ 492442 w 957262"/>
                <a:gd name="connsiteY4" fmla="*/ 137160 h 731520"/>
                <a:gd name="connsiteX5" fmla="*/ 478631 w 957262"/>
                <a:gd name="connsiteY5" fmla="*/ 579120 h 731520"/>
                <a:gd name="connsiteX6" fmla="*/ 538460 w 957262"/>
                <a:gd name="connsiteY6" fmla="*/ 655320 h 731520"/>
                <a:gd name="connsiteX7" fmla="*/ 658118 w 957262"/>
                <a:gd name="connsiteY7" fmla="*/ 579120 h 731520"/>
                <a:gd name="connsiteX8" fmla="*/ 675322 w 957262"/>
                <a:gd name="connsiteY8" fmla="*/ 7620 h 731520"/>
                <a:gd name="connsiteX9" fmla="*/ 751522 w 957262"/>
                <a:gd name="connsiteY9" fmla="*/ 624840 h 731520"/>
                <a:gd name="connsiteX10" fmla="*/ 957262 w 957262"/>
                <a:gd name="connsiteY10" fmla="*/ 647700 h 731520"/>
                <a:gd name="connsiteX0" fmla="*/ 0 w 957262"/>
                <a:gd name="connsiteY0" fmla="*/ 631984 h 731520"/>
                <a:gd name="connsiteX1" fmla="*/ 202882 w 957262"/>
                <a:gd name="connsiteY1" fmla="*/ 594360 h 731520"/>
                <a:gd name="connsiteX2" fmla="*/ 301942 w 957262"/>
                <a:gd name="connsiteY2" fmla="*/ 30480 h 731520"/>
                <a:gd name="connsiteX3" fmla="*/ 401002 w 957262"/>
                <a:gd name="connsiteY3" fmla="*/ 601980 h 731520"/>
                <a:gd name="connsiteX4" fmla="*/ 450063 w 957262"/>
                <a:gd name="connsiteY4" fmla="*/ 16510 h 731520"/>
                <a:gd name="connsiteX5" fmla="*/ 478631 w 957262"/>
                <a:gd name="connsiteY5" fmla="*/ 579120 h 731520"/>
                <a:gd name="connsiteX6" fmla="*/ 538460 w 957262"/>
                <a:gd name="connsiteY6" fmla="*/ 655320 h 731520"/>
                <a:gd name="connsiteX7" fmla="*/ 658118 w 957262"/>
                <a:gd name="connsiteY7" fmla="*/ 579120 h 731520"/>
                <a:gd name="connsiteX8" fmla="*/ 675322 w 957262"/>
                <a:gd name="connsiteY8" fmla="*/ 7620 h 731520"/>
                <a:gd name="connsiteX9" fmla="*/ 751522 w 957262"/>
                <a:gd name="connsiteY9" fmla="*/ 624840 h 731520"/>
                <a:gd name="connsiteX10" fmla="*/ 957262 w 957262"/>
                <a:gd name="connsiteY10" fmla="*/ 647700 h 731520"/>
                <a:gd name="connsiteX0" fmla="*/ 0 w 957262"/>
                <a:gd name="connsiteY0" fmla="*/ 663734 h 763270"/>
                <a:gd name="connsiteX1" fmla="*/ 202882 w 957262"/>
                <a:gd name="connsiteY1" fmla="*/ 626110 h 763270"/>
                <a:gd name="connsiteX2" fmla="*/ 239316 w 957262"/>
                <a:gd name="connsiteY2" fmla="*/ 1270 h 763270"/>
                <a:gd name="connsiteX3" fmla="*/ 401002 w 957262"/>
                <a:gd name="connsiteY3" fmla="*/ 633730 h 763270"/>
                <a:gd name="connsiteX4" fmla="*/ 450063 w 957262"/>
                <a:gd name="connsiteY4" fmla="*/ 48260 h 763270"/>
                <a:gd name="connsiteX5" fmla="*/ 478631 w 957262"/>
                <a:gd name="connsiteY5" fmla="*/ 610870 h 763270"/>
                <a:gd name="connsiteX6" fmla="*/ 538460 w 957262"/>
                <a:gd name="connsiteY6" fmla="*/ 687070 h 763270"/>
                <a:gd name="connsiteX7" fmla="*/ 658118 w 957262"/>
                <a:gd name="connsiteY7" fmla="*/ 610870 h 763270"/>
                <a:gd name="connsiteX8" fmla="*/ 675322 w 957262"/>
                <a:gd name="connsiteY8" fmla="*/ 39370 h 763270"/>
                <a:gd name="connsiteX9" fmla="*/ 751522 w 957262"/>
                <a:gd name="connsiteY9" fmla="*/ 656590 h 763270"/>
                <a:gd name="connsiteX10" fmla="*/ 957262 w 957262"/>
                <a:gd name="connsiteY10" fmla="*/ 679450 h 763270"/>
                <a:gd name="connsiteX0" fmla="*/ 0 w 957262"/>
                <a:gd name="connsiteY0" fmla="*/ 672624 h 801370"/>
                <a:gd name="connsiteX1" fmla="*/ 202882 w 957262"/>
                <a:gd name="connsiteY1" fmla="*/ 635000 h 801370"/>
                <a:gd name="connsiteX2" fmla="*/ 239316 w 957262"/>
                <a:gd name="connsiteY2" fmla="*/ 10160 h 801370"/>
                <a:gd name="connsiteX3" fmla="*/ 299144 w 957262"/>
                <a:gd name="connsiteY3" fmla="*/ 695960 h 801370"/>
                <a:gd name="connsiteX4" fmla="*/ 401002 w 957262"/>
                <a:gd name="connsiteY4" fmla="*/ 642620 h 801370"/>
                <a:gd name="connsiteX5" fmla="*/ 450063 w 957262"/>
                <a:gd name="connsiteY5" fmla="*/ 57150 h 801370"/>
                <a:gd name="connsiteX6" fmla="*/ 478631 w 957262"/>
                <a:gd name="connsiteY6" fmla="*/ 619760 h 801370"/>
                <a:gd name="connsiteX7" fmla="*/ 538460 w 957262"/>
                <a:gd name="connsiteY7" fmla="*/ 695960 h 801370"/>
                <a:gd name="connsiteX8" fmla="*/ 658118 w 957262"/>
                <a:gd name="connsiteY8" fmla="*/ 619760 h 801370"/>
                <a:gd name="connsiteX9" fmla="*/ 675322 w 957262"/>
                <a:gd name="connsiteY9" fmla="*/ 48260 h 801370"/>
                <a:gd name="connsiteX10" fmla="*/ 751522 w 957262"/>
                <a:gd name="connsiteY10" fmla="*/ 665480 h 801370"/>
                <a:gd name="connsiteX11" fmla="*/ 957262 w 957262"/>
                <a:gd name="connsiteY11" fmla="*/ 688340 h 801370"/>
                <a:gd name="connsiteX0" fmla="*/ 0 w 957262"/>
                <a:gd name="connsiteY0" fmla="*/ 672624 h 772160"/>
                <a:gd name="connsiteX1" fmla="*/ 202882 w 957262"/>
                <a:gd name="connsiteY1" fmla="*/ 635000 h 772160"/>
                <a:gd name="connsiteX2" fmla="*/ 239316 w 957262"/>
                <a:gd name="connsiteY2" fmla="*/ 10160 h 772160"/>
                <a:gd name="connsiteX3" fmla="*/ 299144 w 957262"/>
                <a:gd name="connsiteY3" fmla="*/ 695960 h 772160"/>
                <a:gd name="connsiteX4" fmla="*/ 401002 w 957262"/>
                <a:gd name="connsiteY4" fmla="*/ 642620 h 772160"/>
                <a:gd name="connsiteX5" fmla="*/ 450063 w 957262"/>
                <a:gd name="connsiteY5" fmla="*/ 57150 h 772160"/>
                <a:gd name="connsiteX6" fmla="*/ 478631 w 957262"/>
                <a:gd name="connsiteY6" fmla="*/ 619760 h 772160"/>
                <a:gd name="connsiteX7" fmla="*/ 538460 w 957262"/>
                <a:gd name="connsiteY7" fmla="*/ 695960 h 772160"/>
                <a:gd name="connsiteX8" fmla="*/ 658118 w 957262"/>
                <a:gd name="connsiteY8" fmla="*/ 619760 h 772160"/>
                <a:gd name="connsiteX9" fmla="*/ 675322 w 957262"/>
                <a:gd name="connsiteY9" fmla="*/ 48260 h 772160"/>
                <a:gd name="connsiteX10" fmla="*/ 751522 w 957262"/>
                <a:gd name="connsiteY10" fmla="*/ 665480 h 772160"/>
                <a:gd name="connsiteX11" fmla="*/ 957262 w 957262"/>
                <a:gd name="connsiteY11" fmla="*/ 688340 h 772160"/>
                <a:gd name="connsiteX0" fmla="*/ 0 w 957262"/>
                <a:gd name="connsiteY0" fmla="*/ 672624 h 772160"/>
                <a:gd name="connsiteX1" fmla="*/ 119658 w 957262"/>
                <a:gd name="connsiteY1" fmla="*/ 695960 h 772160"/>
                <a:gd name="connsiteX2" fmla="*/ 202882 w 957262"/>
                <a:gd name="connsiteY2" fmla="*/ 635000 h 772160"/>
                <a:gd name="connsiteX3" fmla="*/ 239316 w 957262"/>
                <a:gd name="connsiteY3" fmla="*/ 10160 h 772160"/>
                <a:gd name="connsiteX4" fmla="*/ 299144 w 957262"/>
                <a:gd name="connsiteY4" fmla="*/ 695960 h 772160"/>
                <a:gd name="connsiteX5" fmla="*/ 401002 w 957262"/>
                <a:gd name="connsiteY5" fmla="*/ 642620 h 772160"/>
                <a:gd name="connsiteX6" fmla="*/ 450063 w 957262"/>
                <a:gd name="connsiteY6" fmla="*/ 57150 h 772160"/>
                <a:gd name="connsiteX7" fmla="*/ 478631 w 957262"/>
                <a:gd name="connsiteY7" fmla="*/ 619760 h 772160"/>
                <a:gd name="connsiteX8" fmla="*/ 538460 w 957262"/>
                <a:gd name="connsiteY8" fmla="*/ 695960 h 772160"/>
                <a:gd name="connsiteX9" fmla="*/ 658118 w 957262"/>
                <a:gd name="connsiteY9" fmla="*/ 619760 h 772160"/>
                <a:gd name="connsiteX10" fmla="*/ 675322 w 957262"/>
                <a:gd name="connsiteY10" fmla="*/ 48260 h 772160"/>
                <a:gd name="connsiteX11" fmla="*/ 751522 w 957262"/>
                <a:gd name="connsiteY11" fmla="*/ 665480 h 772160"/>
                <a:gd name="connsiteX12" fmla="*/ 957262 w 957262"/>
                <a:gd name="connsiteY12" fmla="*/ 688340 h 772160"/>
                <a:gd name="connsiteX0" fmla="*/ 0 w 957262"/>
                <a:gd name="connsiteY0" fmla="*/ 672624 h 772160"/>
                <a:gd name="connsiteX1" fmla="*/ 119658 w 957262"/>
                <a:gd name="connsiteY1" fmla="*/ 695960 h 772160"/>
                <a:gd name="connsiteX2" fmla="*/ 202882 w 957262"/>
                <a:gd name="connsiteY2" fmla="*/ 635000 h 772160"/>
                <a:gd name="connsiteX3" fmla="*/ 239316 w 957262"/>
                <a:gd name="connsiteY3" fmla="*/ 10160 h 772160"/>
                <a:gd name="connsiteX4" fmla="*/ 299144 w 957262"/>
                <a:gd name="connsiteY4" fmla="*/ 695960 h 772160"/>
                <a:gd name="connsiteX5" fmla="*/ 401002 w 957262"/>
                <a:gd name="connsiteY5" fmla="*/ 642620 h 772160"/>
                <a:gd name="connsiteX6" fmla="*/ 450063 w 957262"/>
                <a:gd name="connsiteY6" fmla="*/ 57150 h 772160"/>
                <a:gd name="connsiteX7" fmla="*/ 478631 w 957262"/>
                <a:gd name="connsiteY7" fmla="*/ 619760 h 772160"/>
                <a:gd name="connsiteX8" fmla="*/ 538460 w 957262"/>
                <a:gd name="connsiteY8" fmla="*/ 695960 h 772160"/>
                <a:gd name="connsiteX9" fmla="*/ 658118 w 957262"/>
                <a:gd name="connsiteY9" fmla="*/ 619760 h 772160"/>
                <a:gd name="connsiteX10" fmla="*/ 675322 w 957262"/>
                <a:gd name="connsiteY10" fmla="*/ 48260 h 772160"/>
                <a:gd name="connsiteX11" fmla="*/ 751522 w 957262"/>
                <a:gd name="connsiteY11" fmla="*/ 665480 h 772160"/>
                <a:gd name="connsiteX12" fmla="*/ 957262 w 957262"/>
                <a:gd name="connsiteY12" fmla="*/ 688340 h 772160"/>
                <a:gd name="connsiteX0" fmla="*/ 0 w 957262"/>
                <a:gd name="connsiteY0" fmla="*/ 672624 h 772160"/>
                <a:gd name="connsiteX1" fmla="*/ 119658 w 957262"/>
                <a:gd name="connsiteY1" fmla="*/ 695960 h 772160"/>
                <a:gd name="connsiteX2" fmla="*/ 202882 w 957262"/>
                <a:gd name="connsiteY2" fmla="*/ 635000 h 772160"/>
                <a:gd name="connsiteX3" fmla="*/ 239316 w 957262"/>
                <a:gd name="connsiteY3" fmla="*/ 10160 h 772160"/>
                <a:gd name="connsiteX4" fmla="*/ 299144 w 957262"/>
                <a:gd name="connsiteY4" fmla="*/ 695960 h 772160"/>
                <a:gd name="connsiteX5" fmla="*/ 401002 w 957262"/>
                <a:gd name="connsiteY5" fmla="*/ 642620 h 772160"/>
                <a:gd name="connsiteX6" fmla="*/ 450063 w 957262"/>
                <a:gd name="connsiteY6" fmla="*/ 57150 h 772160"/>
                <a:gd name="connsiteX7" fmla="*/ 478631 w 957262"/>
                <a:gd name="connsiteY7" fmla="*/ 619760 h 772160"/>
                <a:gd name="connsiteX8" fmla="*/ 538460 w 957262"/>
                <a:gd name="connsiteY8" fmla="*/ 695960 h 772160"/>
                <a:gd name="connsiteX9" fmla="*/ 658118 w 957262"/>
                <a:gd name="connsiteY9" fmla="*/ 619760 h 772160"/>
                <a:gd name="connsiteX10" fmla="*/ 675322 w 957262"/>
                <a:gd name="connsiteY10" fmla="*/ 48260 h 772160"/>
                <a:gd name="connsiteX11" fmla="*/ 751522 w 957262"/>
                <a:gd name="connsiteY11" fmla="*/ 665480 h 772160"/>
                <a:gd name="connsiteX12" fmla="*/ 957262 w 957262"/>
                <a:gd name="connsiteY12" fmla="*/ 688340 h 772160"/>
                <a:gd name="connsiteX0" fmla="*/ 0 w 957262"/>
                <a:gd name="connsiteY0" fmla="*/ 672624 h 772160"/>
                <a:gd name="connsiteX1" fmla="*/ 119658 w 957262"/>
                <a:gd name="connsiteY1" fmla="*/ 695960 h 772160"/>
                <a:gd name="connsiteX2" fmla="*/ 202882 w 957262"/>
                <a:gd name="connsiteY2" fmla="*/ 635000 h 772160"/>
                <a:gd name="connsiteX3" fmla="*/ 239316 w 957262"/>
                <a:gd name="connsiteY3" fmla="*/ 10160 h 772160"/>
                <a:gd name="connsiteX4" fmla="*/ 299144 w 957262"/>
                <a:gd name="connsiteY4" fmla="*/ 695960 h 772160"/>
                <a:gd name="connsiteX5" fmla="*/ 401002 w 957262"/>
                <a:gd name="connsiteY5" fmla="*/ 642620 h 772160"/>
                <a:gd name="connsiteX6" fmla="*/ 450063 w 957262"/>
                <a:gd name="connsiteY6" fmla="*/ 57150 h 772160"/>
                <a:gd name="connsiteX7" fmla="*/ 478631 w 957262"/>
                <a:gd name="connsiteY7" fmla="*/ 619760 h 772160"/>
                <a:gd name="connsiteX8" fmla="*/ 538460 w 957262"/>
                <a:gd name="connsiteY8" fmla="*/ 695960 h 772160"/>
                <a:gd name="connsiteX9" fmla="*/ 658118 w 957262"/>
                <a:gd name="connsiteY9" fmla="*/ 619760 h 772160"/>
                <a:gd name="connsiteX10" fmla="*/ 675322 w 957262"/>
                <a:gd name="connsiteY10" fmla="*/ 48260 h 772160"/>
                <a:gd name="connsiteX11" fmla="*/ 751522 w 957262"/>
                <a:gd name="connsiteY11" fmla="*/ 665480 h 772160"/>
                <a:gd name="connsiteX12" fmla="*/ 957262 w 957262"/>
                <a:gd name="connsiteY12" fmla="*/ 688340 h 772160"/>
                <a:gd name="connsiteX0" fmla="*/ 0 w 957262"/>
                <a:gd name="connsiteY0" fmla="*/ 672624 h 772160"/>
                <a:gd name="connsiteX1" fmla="*/ 119658 w 957262"/>
                <a:gd name="connsiteY1" fmla="*/ 695960 h 772160"/>
                <a:gd name="connsiteX2" fmla="*/ 202882 w 957262"/>
                <a:gd name="connsiteY2" fmla="*/ 635000 h 772160"/>
                <a:gd name="connsiteX3" fmla="*/ 239316 w 957262"/>
                <a:gd name="connsiteY3" fmla="*/ 10160 h 772160"/>
                <a:gd name="connsiteX4" fmla="*/ 299144 w 957262"/>
                <a:gd name="connsiteY4" fmla="*/ 695960 h 772160"/>
                <a:gd name="connsiteX5" fmla="*/ 401002 w 957262"/>
                <a:gd name="connsiteY5" fmla="*/ 642620 h 772160"/>
                <a:gd name="connsiteX6" fmla="*/ 450063 w 957262"/>
                <a:gd name="connsiteY6" fmla="*/ 57150 h 772160"/>
                <a:gd name="connsiteX7" fmla="*/ 478631 w 957262"/>
                <a:gd name="connsiteY7" fmla="*/ 619760 h 772160"/>
                <a:gd name="connsiteX8" fmla="*/ 538460 w 957262"/>
                <a:gd name="connsiteY8" fmla="*/ 695960 h 772160"/>
                <a:gd name="connsiteX9" fmla="*/ 658118 w 957262"/>
                <a:gd name="connsiteY9" fmla="*/ 619760 h 772160"/>
                <a:gd name="connsiteX10" fmla="*/ 675322 w 957262"/>
                <a:gd name="connsiteY10" fmla="*/ 48260 h 772160"/>
                <a:gd name="connsiteX11" fmla="*/ 751522 w 957262"/>
                <a:gd name="connsiteY11" fmla="*/ 665480 h 772160"/>
                <a:gd name="connsiteX12" fmla="*/ 957262 w 957262"/>
                <a:gd name="connsiteY12" fmla="*/ 688340 h 772160"/>
                <a:gd name="connsiteX0" fmla="*/ 0 w 957262"/>
                <a:gd name="connsiteY0" fmla="*/ 662611 h 722842"/>
                <a:gd name="connsiteX1" fmla="*/ 119658 w 957262"/>
                <a:gd name="connsiteY1" fmla="*/ 685947 h 722842"/>
                <a:gd name="connsiteX2" fmla="*/ 202882 w 957262"/>
                <a:gd name="connsiteY2" fmla="*/ 624987 h 722842"/>
                <a:gd name="connsiteX3" fmla="*/ 239316 w 957262"/>
                <a:gd name="connsiteY3" fmla="*/ 147 h 722842"/>
                <a:gd name="connsiteX4" fmla="*/ 299144 w 957262"/>
                <a:gd name="connsiteY4" fmla="*/ 685947 h 722842"/>
                <a:gd name="connsiteX5" fmla="*/ 401002 w 957262"/>
                <a:gd name="connsiteY5" fmla="*/ 632607 h 722842"/>
                <a:gd name="connsiteX6" fmla="*/ 450063 w 957262"/>
                <a:gd name="connsiteY6" fmla="*/ 47137 h 722842"/>
                <a:gd name="connsiteX7" fmla="*/ 478631 w 957262"/>
                <a:gd name="connsiteY7" fmla="*/ 609747 h 722842"/>
                <a:gd name="connsiteX8" fmla="*/ 538460 w 957262"/>
                <a:gd name="connsiteY8" fmla="*/ 685947 h 722842"/>
                <a:gd name="connsiteX9" fmla="*/ 658118 w 957262"/>
                <a:gd name="connsiteY9" fmla="*/ 609747 h 722842"/>
                <a:gd name="connsiteX10" fmla="*/ 675322 w 957262"/>
                <a:gd name="connsiteY10" fmla="*/ 38247 h 722842"/>
                <a:gd name="connsiteX11" fmla="*/ 751522 w 957262"/>
                <a:gd name="connsiteY11" fmla="*/ 655467 h 722842"/>
                <a:gd name="connsiteX12" fmla="*/ 957262 w 957262"/>
                <a:gd name="connsiteY12" fmla="*/ 678327 h 722842"/>
                <a:gd name="connsiteX0" fmla="*/ 0 w 957262"/>
                <a:gd name="connsiteY0" fmla="*/ 662611 h 722842"/>
                <a:gd name="connsiteX1" fmla="*/ 119658 w 957262"/>
                <a:gd name="connsiteY1" fmla="*/ 685947 h 722842"/>
                <a:gd name="connsiteX2" fmla="*/ 202882 w 957262"/>
                <a:gd name="connsiteY2" fmla="*/ 624987 h 722842"/>
                <a:gd name="connsiteX3" fmla="*/ 239316 w 957262"/>
                <a:gd name="connsiteY3" fmla="*/ 147 h 722842"/>
                <a:gd name="connsiteX4" fmla="*/ 299144 w 957262"/>
                <a:gd name="connsiteY4" fmla="*/ 685947 h 722842"/>
                <a:gd name="connsiteX5" fmla="*/ 401002 w 957262"/>
                <a:gd name="connsiteY5" fmla="*/ 632607 h 722842"/>
                <a:gd name="connsiteX6" fmla="*/ 450063 w 957262"/>
                <a:gd name="connsiteY6" fmla="*/ 47137 h 722842"/>
                <a:gd name="connsiteX7" fmla="*/ 478631 w 957262"/>
                <a:gd name="connsiteY7" fmla="*/ 609747 h 722842"/>
                <a:gd name="connsiteX8" fmla="*/ 538460 w 957262"/>
                <a:gd name="connsiteY8" fmla="*/ 685947 h 722842"/>
                <a:gd name="connsiteX9" fmla="*/ 658118 w 957262"/>
                <a:gd name="connsiteY9" fmla="*/ 609747 h 722842"/>
                <a:gd name="connsiteX10" fmla="*/ 675322 w 957262"/>
                <a:gd name="connsiteY10" fmla="*/ 38247 h 722842"/>
                <a:gd name="connsiteX11" fmla="*/ 751522 w 957262"/>
                <a:gd name="connsiteY11" fmla="*/ 655467 h 722842"/>
                <a:gd name="connsiteX12" fmla="*/ 957262 w 957262"/>
                <a:gd name="connsiteY12" fmla="*/ 678327 h 722842"/>
                <a:gd name="connsiteX0" fmla="*/ 0 w 957262"/>
                <a:gd name="connsiteY0" fmla="*/ 662611 h 722842"/>
                <a:gd name="connsiteX1" fmla="*/ 119658 w 957262"/>
                <a:gd name="connsiteY1" fmla="*/ 685947 h 722842"/>
                <a:gd name="connsiteX2" fmla="*/ 202882 w 957262"/>
                <a:gd name="connsiteY2" fmla="*/ 624987 h 722842"/>
                <a:gd name="connsiteX3" fmla="*/ 239316 w 957262"/>
                <a:gd name="connsiteY3" fmla="*/ 147 h 722842"/>
                <a:gd name="connsiteX4" fmla="*/ 299144 w 957262"/>
                <a:gd name="connsiteY4" fmla="*/ 685947 h 722842"/>
                <a:gd name="connsiteX5" fmla="*/ 401002 w 957262"/>
                <a:gd name="connsiteY5" fmla="*/ 632607 h 722842"/>
                <a:gd name="connsiteX6" fmla="*/ 450063 w 957262"/>
                <a:gd name="connsiteY6" fmla="*/ 47137 h 722842"/>
                <a:gd name="connsiteX7" fmla="*/ 478631 w 957262"/>
                <a:gd name="connsiteY7" fmla="*/ 609747 h 722842"/>
                <a:gd name="connsiteX8" fmla="*/ 538460 w 957262"/>
                <a:gd name="connsiteY8" fmla="*/ 685947 h 722842"/>
                <a:gd name="connsiteX9" fmla="*/ 658118 w 957262"/>
                <a:gd name="connsiteY9" fmla="*/ 609747 h 722842"/>
                <a:gd name="connsiteX10" fmla="*/ 675322 w 957262"/>
                <a:gd name="connsiteY10" fmla="*/ 38247 h 722842"/>
                <a:gd name="connsiteX11" fmla="*/ 751522 w 957262"/>
                <a:gd name="connsiteY11" fmla="*/ 655467 h 722842"/>
                <a:gd name="connsiteX12" fmla="*/ 957262 w 957262"/>
                <a:gd name="connsiteY12" fmla="*/ 678327 h 722842"/>
                <a:gd name="connsiteX0" fmla="*/ 0 w 957262"/>
                <a:gd name="connsiteY0" fmla="*/ 662611 h 722842"/>
                <a:gd name="connsiteX1" fmla="*/ 119658 w 957262"/>
                <a:gd name="connsiteY1" fmla="*/ 685947 h 722842"/>
                <a:gd name="connsiteX2" fmla="*/ 202882 w 957262"/>
                <a:gd name="connsiteY2" fmla="*/ 624987 h 722842"/>
                <a:gd name="connsiteX3" fmla="*/ 239316 w 957262"/>
                <a:gd name="connsiteY3" fmla="*/ 147 h 722842"/>
                <a:gd name="connsiteX4" fmla="*/ 299144 w 957262"/>
                <a:gd name="connsiteY4" fmla="*/ 685947 h 722842"/>
                <a:gd name="connsiteX5" fmla="*/ 401002 w 957262"/>
                <a:gd name="connsiteY5" fmla="*/ 632607 h 722842"/>
                <a:gd name="connsiteX6" fmla="*/ 450063 w 957262"/>
                <a:gd name="connsiteY6" fmla="*/ 47137 h 722842"/>
                <a:gd name="connsiteX7" fmla="*/ 478631 w 957262"/>
                <a:gd name="connsiteY7" fmla="*/ 609747 h 722842"/>
                <a:gd name="connsiteX8" fmla="*/ 538460 w 957262"/>
                <a:gd name="connsiteY8" fmla="*/ 685947 h 722842"/>
                <a:gd name="connsiteX9" fmla="*/ 658118 w 957262"/>
                <a:gd name="connsiteY9" fmla="*/ 609747 h 722842"/>
                <a:gd name="connsiteX10" fmla="*/ 675322 w 957262"/>
                <a:gd name="connsiteY10" fmla="*/ 38247 h 722842"/>
                <a:gd name="connsiteX11" fmla="*/ 751522 w 957262"/>
                <a:gd name="connsiteY11" fmla="*/ 655467 h 722842"/>
                <a:gd name="connsiteX12" fmla="*/ 957262 w 957262"/>
                <a:gd name="connsiteY12" fmla="*/ 678327 h 722842"/>
                <a:gd name="connsiteX0" fmla="*/ 0 w 957262"/>
                <a:gd name="connsiteY0" fmla="*/ 662600 h 722831"/>
                <a:gd name="connsiteX1" fmla="*/ 119658 w 957262"/>
                <a:gd name="connsiteY1" fmla="*/ 685936 h 722831"/>
                <a:gd name="connsiteX2" fmla="*/ 202882 w 957262"/>
                <a:gd name="connsiteY2" fmla="*/ 624976 h 722831"/>
                <a:gd name="connsiteX3" fmla="*/ 239316 w 957262"/>
                <a:gd name="connsiteY3" fmla="*/ 136 h 722831"/>
                <a:gd name="connsiteX4" fmla="*/ 299144 w 957262"/>
                <a:gd name="connsiteY4" fmla="*/ 685936 h 722831"/>
                <a:gd name="connsiteX5" fmla="*/ 401002 w 957262"/>
                <a:gd name="connsiteY5" fmla="*/ 632596 h 722831"/>
                <a:gd name="connsiteX6" fmla="*/ 450063 w 957262"/>
                <a:gd name="connsiteY6" fmla="*/ 47126 h 722831"/>
                <a:gd name="connsiteX7" fmla="*/ 478631 w 957262"/>
                <a:gd name="connsiteY7" fmla="*/ 609736 h 722831"/>
                <a:gd name="connsiteX8" fmla="*/ 538460 w 957262"/>
                <a:gd name="connsiteY8" fmla="*/ 685936 h 722831"/>
                <a:gd name="connsiteX9" fmla="*/ 658118 w 957262"/>
                <a:gd name="connsiteY9" fmla="*/ 609736 h 722831"/>
                <a:gd name="connsiteX10" fmla="*/ 675322 w 957262"/>
                <a:gd name="connsiteY10" fmla="*/ 38236 h 722831"/>
                <a:gd name="connsiteX11" fmla="*/ 751522 w 957262"/>
                <a:gd name="connsiteY11" fmla="*/ 655456 h 722831"/>
                <a:gd name="connsiteX12" fmla="*/ 957262 w 957262"/>
                <a:gd name="connsiteY12" fmla="*/ 678316 h 722831"/>
                <a:gd name="connsiteX0" fmla="*/ 0 w 960851"/>
                <a:gd name="connsiteY0" fmla="*/ 681650 h 722831"/>
                <a:gd name="connsiteX1" fmla="*/ 123247 w 960851"/>
                <a:gd name="connsiteY1" fmla="*/ 685936 h 722831"/>
                <a:gd name="connsiteX2" fmla="*/ 206471 w 960851"/>
                <a:gd name="connsiteY2" fmla="*/ 624976 h 722831"/>
                <a:gd name="connsiteX3" fmla="*/ 242905 w 960851"/>
                <a:gd name="connsiteY3" fmla="*/ 136 h 722831"/>
                <a:gd name="connsiteX4" fmla="*/ 302733 w 960851"/>
                <a:gd name="connsiteY4" fmla="*/ 685936 h 722831"/>
                <a:gd name="connsiteX5" fmla="*/ 404591 w 960851"/>
                <a:gd name="connsiteY5" fmla="*/ 632596 h 722831"/>
                <a:gd name="connsiteX6" fmla="*/ 453652 w 960851"/>
                <a:gd name="connsiteY6" fmla="*/ 47126 h 722831"/>
                <a:gd name="connsiteX7" fmla="*/ 482220 w 960851"/>
                <a:gd name="connsiteY7" fmla="*/ 609736 h 722831"/>
                <a:gd name="connsiteX8" fmla="*/ 542049 w 960851"/>
                <a:gd name="connsiteY8" fmla="*/ 685936 h 722831"/>
                <a:gd name="connsiteX9" fmla="*/ 661707 w 960851"/>
                <a:gd name="connsiteY9" fmla="*/ 609736 h 722831"/>
                <a:gd name="connsiteX10" fmla="*/ 678911 w 960851"/>
                <a:gd name="connsiteY10" fmla="*/ 38236 h 722831"/>
                <a:gd name="connsiteX11" fmla="*/ 755111 w 960851"/>
                <a:gd name="connsiteY11" fmla="*/ 655456 h 722831"/>
                <a:gd name="connsiteX12" fmla="*/ 960851 w 960851"/>
                <a:gd name="connsiteY12" fmla="*/ 678316 h 722831"/>
                <a:gd name="connsiteX0" fmla="*/ 0 w 960851"/>
                <a:gd name="connsiteY0" fmla="*/ 681650 h 722831"/>
                <a:gd name="connsiteX1" fmla="*/ 123247 w 960851"/>
                <a:gd name="connsiteY1" fmla="*/ 685936 h 722831"/>
                <a:gd name="connsiteX2" fmla="*/ 206471 w 960851"/>
                <a:gd name="connsiteY2" fmla="*/ 624976 h 722831"/>
                <a:gd name="connsiteX3" fmla="*/ 242905 w 960851"/>
                <a:gd name="connsiteY3" fmla="*/ 136 h 722831"/>
                <a:gd name="connsiteX4" fmla="*/ 302733 w 960851"/>
                <a:gd name="connsiteY4" fmla="*/ 685936 h 722831"/>
                <a:gd name="connsiteX5" fmla="*/ 404591 w 960851"/>
                <a:gd name="connsiteY5" fmla="*/ 632596 h 722831"/>
                <a:gd name="connsiteX6" fmla="*/ 453652 w 960851"/>
                <a:gd name="connsiteY6" fmla="*/ 47126 h 722831"/>
                <a:gd name="connsiteX7" fmla="*/ 482220 w 960851"/>
                <a:gd name="connsiteY7" fmla="*/ 609736 h 722831"/>
                <a:gd name="connsiteX8" fmla="*/ 542049 w 960851"/>
                <a:gd name="connsiteY8" fmla="*/ 685936 h 722831"/>
                <a:gd name="connsiteX9" fmla="*/ 661707 w 960851"/>
                <a:gd name="connsiteY9" fmla="*/ 609736 h 722831"/>
                <a:gd name="connsiteX10" fmla="*/ 678911 w 960851"/>
                <a:gd name="connsiteY10" fmla="*/ 38236 h 722831"/>
                <a:gd name="connsiteX11" fmla="*/ 755111 w 960851"/>
                <a:gd name="connsiteY11" fmla="*/ 655456 h 722831"/>
                <a:gd name="connsiteX12" fmla="*/ 960851 w 960851"/>
                <a:gd name="connsiteY12" fmla="*/ 678316 h 722831"/>
                <a:gd name="connsiteX0" fmla="*/ 0 w 960851"/>
                <a:gd name="connsiteY0" fmla="*/ 681650 h 722831"/>
                <a:gd name="connsiteX1" fmla="*/ 123247 w 960851"/>
                <a:gd name="connsiteY1" fmla="*/ 685936 h 722831"/>
                <a:gd name="connsiteX2" fmla="*/ 206471 w 960851"/>
                <a:gd name="connsiteY2" fmla="*/ 624976 h 722831"/>
                <a:gd name="connsiteX3" fmla="*/ 242905 w 960851"/>
                <a:gd name="connsiteY3" fmla="*/ 136 h 722831"/>
                <a:gd name="connsiteX4" fmla="*/ 302733 w 960851"/>
                <a:gd name="connsiteY4" fmla="*/ 685936 h 722831"/>
                <a:gd name="connsiteX5" fmla="*/ 404591 w 960851"/>
                <a:gd name="connsiteY5" fmla="*/ 632596 h 722831"/>
                <a:gd name="connsiteX6" fmla="*/ 453652 w 960851"/>
                <a:gd name="connsiteY6" fmla="*/ 47126 h 722831"/>
                <a:gd name="connsiteX7" fmla="*/ 482220 w 960851"/>
                <a:gd name="connsiteY7" fmla="*/ 609736 h 722831"/>
                <a:gd name="connsiteX8" fmla="*/ 542049 w 960851"/>
                <a:gd name="connsiteY8" fmla="*/ 685936 h 722831"/>
                <a:gd name="connsiteX9" fmla="*/ 661707 w 960851"/>
                <a:gd name="connsiteY9" fmla="*/ 609736 h 722831"/>
                <a:gd name="connsiteX10" fmla="*/ 678911 w 960851"/>
                <a:gd name="connsiteY10" fmla="*/ 38236 h 722831"/>
                <a:gd name="connsiteX11" fmla="*/ 755111 w 960851"/>
                <a:gd name="connsiteY11" fmla="*/ 655456 h 722831"/>
                <a:gd name="connsiteX12" fmla="*/ 960851 w 960851"/>
                <a:gd name="connsiteY12" fmla="*/ 678316 h 722831"/>
                <a:gd name="connsiteX0" fmla="*/ 0 w 960851"/>
                <a:gd name="connsiteY0" fmla="*/ 681650 h 722831"/>
                <a:gd name="connsiteX1" fmla="*/ 123247 w 960851"/>
                <a:gd name="connsiteY1" fmla="*/ 685936 h 722831"/>
                <a:gd name="connsiteX2" fmla="*/ 206471 w 960851"/>
                <a:gd name="connsiteY2" fmla="*/ 624976 h 722831"/>
                <a:gd name="connsiteX3" fmla="*/ 242905 w 960851"/>
                <a:gd name="connsiteY3" fmla="*/ 136 h 722831"/>
                <a:gd name="connsiteX4" fmla="*/ 302733 w 960851"/>
                <a:gd name="connsiteY4" fmla="*/ 685936 h 722831"/>
                <a:gd name="connsiteX5" fmla="*/ 404591 w 960851"/>
                <a:gd name="connsiteY5" fmla="*/ 632596 h 722831"/>
                <a:gd name="connsiteX6" fmla="*/ 453652 w 960851"/>
                <a:gd name="connsiteY6" fmla="*/ 47126 h 722831"/>
                <a:gd name="connsiteX7" fmla="*/ 482220 w 960851"/>
                <a:gd name="connsiteY7" fmla="*/ 609736 h 722831"/>
                <a:gd name="connsiteX8" fmla="*/ 542049 w 960851"/>
                <a:gd name="connsiteY8" fmla="*/ 685936 h 722831"/>
                <a:gd name="connsiteX9" fmla="*/ 661707 w 960851"/>
                <a:gd name="connsiteY9" fmla="*/ 609736 h 722831"/>
                <a:gd name="connsiteX10" fmla="*/ 678911 w 960851"/>
                <a:gd name="connsiteY10" fmla="*/ 38236 h 722831"/>
                <a:gd name="connsiteX11" fmla="*/ 755111 w 960851"/>
                <a:gd name="connsiteY11" fmla="*/ 655456 h 722831"/>
                <a:gd name="connsiteX12" fmla="*/ 960851 w 960851"/>
                <a:gd name="connsiteY12" fmla="*/ 678316 h 722831"/>
                <a:gd name="connsiteX0" fmla="*/ 0 w 960851"/>
                <a:gd name="connsiteY0" fmla="*/ 681650 h 722831"/>
                <a:gd name="connsiteX1" fmla="*/ 123247 w 960851"/>
                <a:gd name="connsiteY1" fmla="*/ 685936 h 722831"/>
                <a:gd name="connsiteX2" fmla="*/ 206471 w 960851"/>
                <a:gd name="connsiteY2" fmla="*/ 624976 h 722831"/>
                <a:gd name="connsiteX3" fmla="*/ 242905 w 960851"/>
                <a:gd name="connsiteY3" fmla="*/ 136 h 722831"/>
                <a:gd name="connsiteX4" fmla="*/ 302733 w 960851"/>
                <a:gd name="connsiteY4" fmla="*/ 685936 h 722831"/>
                <a:gd name="connsiteX5" fmla="*/ 404591 w 960851"/>
                <a:gd name="connsiteY5" fmla="*/ 632596 h 722831"/>
                <a:gd name="connsiteX6" fmla="*/ 453652 w 960851"/>
                <a:gd name="connsiteY6" fmla="*/ 47126 h 722831"/>
                <a:gd name="connsiteX7" fmla="*/ 482220 w 960851"/>
                <a:gd name="connsiteY7" fmla="*/ 624976 h 722831"/>
                <a:gd name="connsiteX8" fmla="*/ 542049 w 960851"/>
                <a:gd name="connsiteY8" fmla="*/ 685936 h 722831"/>
                <a:gd name="connsiteX9" fmla="*/ 661707 w 960851"/>
                <a:gd name="connsiteY9" fmla="*/ 609736 h 722831"/>
                <a:gd name="connsiteX10" fmla="*/ 678911 w 960851"/>
                <a:gd name="connsiteY10" fmla="*/ 38236 h 722831"/>
                <a:gd name="connsiteX11" fmla="*/ 755111 w 960851"/>
                <a:gd name="connsiteY11" fmla="*/ 655456 h 722831"/>
                <a:gd name="connsiteX12" fmla="*/ 960851 w 960851"/>
                <a:gd name="connsiteY12" fmla="*/ 678316 h 722831"/>
                <a:gd name="connsiteX0" fmla="*/ 0 w 960851"/>
                <a:gd name="connsiteY0" fmla="*/ 681515 h 722696"/>
                <a:gd name="connsiteX1" fmla="*/ 123247 w 960851"/>
                <a:gd name="connsiteY1" fmla="*/ 685801 h 722696"/>
                <a:gd name="connsiteX2" fmla="*/ 206471 w 960851"/>
                <a:gd name="connsiteY2" fmla="*/ 624841 h 722696"/>
                <a:gd name="connsiteX3" fmla="*/ 242905 w 960851"/>
                <a:gd name="connsiteY3" fmla="*/ 1 h 722696"/>
                <a:gd name="connsiteX4" fmla="*/ 302733 w 960851"/>
                <a:gd name="connsiteY4" fmla="*/ 685801 h 722696"/>
                <a:gd name="connsiteX5" fmla="*/ 404591 w 960851"/>
                <a:gd name="connsiteY5" fmla="*/ 632461 h 722696"/>
                <a:gd name="connsiteX6" fmla="*/ 453652 w 960851"/>
                <a:gd name="connsiteY6" fmla="*/ 46991 h 722696"/>
                <a:gd name="connsiteX7" fmla="*/ 482220 w 960851"/>
                <a:gd name="connsiteY7" fmla="*/ 624841 h 722696"/>
                <a:gd name="connsiteX8" fmla="*/ 542049 w 960851"/>
                <a:gd name="connsiteY8" fmla="*/ 685801 h 722696"/>
                <a:gd name="connsiteX9" fmla="*/ 661707 w 960851"/>
                <a:gd name="connsiteY9" fmla="*/ 609601 h 722696"/>
                <a:gd name="connsiteX10" fmla="*/ 678911 w 960851"/>
                <a:gd name="connsiteY10" fmla="*/ 38101 h 722696"/>
                <a:gd name="connsiteX11" fmla="*/ 755111 w 960851"/>
                <a:gd name="connsiteY11" fmla="*/ 655321 h 722696"/>
                <a:gd name="connsiteX12" fmla="*/ 960851 w 960851"/>
                <a:gd name="connsiteY12" fmla="*/ 678181 h 722696"/>
                <a:gd name="connsiteX0" fmla="*/ 0 w 960851"/>
                <a:gd name="connsiteY0" fmla="*/ 681515 h 722696"/>
                <a:gd name="connsiteX1" fmla="*/ 123247 w 960851"/>
                <a:gd name="connsiteY1" fmla="*/ 685801 h 722696"/>
                <a:gd name="connsiteX2" fmla="*/ 206471 w 960851"/>
                <a:gd name="connsiteY2" fmla="*/ 624841 h 722696"/>
                <a:gd name="connsiteX3" fmla="*/ 242905 w 960851"/>
                <a:gd name="connsiteY3" fmla="*/ 1 h 722696"/>
                <a:gd name="connsiteX4" fmla="*/ 284784 w 960851"/>
                <a:gd name="connsiteY4" fmla="*/ 628651 h 722696"/>
                <a:gd name="connsiteX5" fmla="*/ 404591 w 960851"/>
                <a:gd name="connsiteY5" fmla="*/ 632461 h 722696"/>
                <a:gd name="connsiteX6" fmla="*/ 453652 w 960851"/>
                <a:gd name="connsiteY6" fmla="*/ 46991 h 722696"/>
                <a:gd name="connsiteX7" fmla="*/ 482220 w 960851"/>
                <a:gd name="connsiteY7" fmla="*/ 624841 h 722696"/>
                <a:gd name="connsiteX8" fmla="*/ 542049 w 960851"/>
                <a:gd name="connsiteY8" fmla="*/ 685801 h 722696"/>
                <a:gd name="connsiteX9" fmla="*/ 661707 w 960851"/>
                <a:gd name="connsiteY9" fmla="*/ 609601 h 722696"/>
                <a:gd name="connsiteX10" fmla="*/ 678911 w 960851"/>
                <a:gd name="connsiteY10" fmla="*/ 38101 h 722696"/>
                <a:gd name="connsiteX11" fmla="*/ 755111 w 960851"/>
                <a:gd name="connsiteY11" fmla="*/ 655321 h 722696"/>
                <a:gd name="connsiteX12" fmla="*/ 960851 w 960851"/>
                <a:gd name="connsiteY12" fmla="*/ 678181 h 722696"/>
                <a:gd name="connsiteX0" fmla="*/ 0 w 960851"/>
                <a:gd name="connsiteY0" fmla="*/ 681515 h 722696"/>
                <a:gd name="connsiteX1" fmla="*/ 123247 w 960851"/>
                <a:gd name="connsiteY1" fmla="*/ 685801 h 722696"/>
                <a:gd name="connsiteX2" fmla="*/ 206471 w 960851"/>
                <a:gd name="connsiteY2" fmla="*/ 624841 h 722696"/>
                <a:gd name="connsiteX3" fmla="*/ 242905 w 960851"/>
                <a:gd name="connsiteY3" fmla="*/ 1 h 722696"/>
                <a:gd name="connsiteX4" fmla="*/ 284784 w 960851"/>
                <a:gd name="connsiteY4" fmla="*/ 628651 h 722696"/>
                <a:gd name="connsiteX5" fmla="*/ 404591 w 960851"/>
                <a:gd name="connsiteY5" fmla="*/ 632461 h 722696"/>
                <a:gd name="connsiteX6" fmla="*/ 453652 w 960851"/>
                <a:gd name="connsiteY6" fmla="*/ 46991 h 722696"/>
                <a:gd name="connsiteX7" fmla="*/ 482220 w 960851"/>
                <a:gd name="connsiteY7" fmla="*/ 624841 h 722696"/>
                <a:gd name="connsiteX8" fmla="*/ 542049 w 960851"/>
                <a:gd name="connsiteY8" fmla="*/ 685801 h 722696"/>
                <a:gd name="connsiteX9" fmla="*/ 661707 w 960851"/>
                <a:gd name="connsiteY9" fmla="*/ 609601 h 722696"/>
                <a:gd name="connsiteX10" fmla="*/ 678911 w 960851"/>
                <a:gd name="connsiteY10" fmla="*/ 38101 h 722696"/>
                <a:gd name="connsiteX11" fmla="*/ 755111 w 960851"/>
                <a:gd name="connsiteY11" fmla="*/ 655321 h 722696"/>
                <a:gd name="connsiteX12" fmla="*/ 960851 w 960851"/>
                <a:gd name="connsiteY12" fmla="*/ 678181 h 722696"/>
                <a:gd name="connsiteX0" fmla="*/ 0 w 960851"/>
                <a:gd name="connsiteY0" fmla="*/ 681515 h 722696"/>
                <a:gd name="connsiteX1" fmla="*/ 123247 w 960851"/>
                <a:gd name="connsiteY1" fmla="*/ 685801 h 722696"/>
                <a:gd name="connsiteX2" fmla="*/ 206471 w 960851"/>
                <a:gd name="connsiteY2" fmla="*/ 624841 h 722696"/>
                <a:gd name="connsiteX3" fmla="*/ 242905 w 960851"/>
                <a:gd name="connsiteY3" fmla="*/ 1 h 722696"/>
                <a:gd name="connsiteX4" fmla="*/ 284784 w 960851"/>
                <a:gd name="connsiteY4" fmla="*/ 628651 h 722696"/>
                <a:gd name="connsiteX5" fmla="*/ 404591 w 960851"/>
                <a:gd name="connsiteY5" fmla="*/ 632461 h 722696"/>
                <a:gd name="connsiteX6" fmla="*/ 453652 w 960851"/>
                <a:gd name="connsiteY6" fmla="*/ 46991 h 722696"/>
                <a:gd name="connsiteX7" fmla="*/ 482220 w 960851"/>
                <a:gd name="connsiteY7" fmla="*/ 624841 h 722696"/>
                <a:gd name="connsiteX8" fmla="*/ 579143 w 960851"/>
                <a:gd name="connsiteY8" fmla="*/ 685801 h 722696"/>
                <a:gd name="connsiteX9" fmla="*/ 661707 w 960851"/>
                <a:gd name="connsiteY9" fmla="*/ 609601 h 722696"/>
                <a:gd name="connsiteX10" fmla="*/ 678911 w 960851"/>
                <a:gd name="connsiteY10" fmla="*/ 38101 h 722696"/>
                <a:gd name="connsiteX11" fmla="*/ 755111 w 960851"/>
                <a:gd name="connsiteY11" fmla="*/ 655321 h 722696"/>
                <a:gd name="connsiteX12" fmla="*/ 960851 w 960851"/>
                <a:gd name="connsiteY12" fmla="*/ 678181 h 722696"/>
                <a:gd name="connsiteX0" fmla="*/ 0 w 960851"/>
                <a:gd name="connsiteY0" fmla="*/ 681515 h 722696"/>
                <a:gd name="connsiteX1" fmla="*/ 123247 w 960851"/>
                <a:gd name="connsiteY1" fmla="*/ 685801 h 722696"/>
                <a:gd name="connsiteX2" fmla="*/ 206471 w 960851"/>
                <a:gd name="connsiteY2" fmla="*/ 624841 h 722696"/>
                <a:gd name="connsiteX3" fmla="*/ 242905 w 960851"/>
                <a:gd name="connsiteY3" fmla="*/ 1 h 722696"/>
                <a:gd name="connsiteX4" fmla="*/ 284784 w 960851"/>
                <a:gd name="connsiteY4" fmla="*/ 628651 h 722696"/>
                <a:gd name="connsiteX5" fmla="*/ 349400 w 960851"/>
                <a:gd name="connsiteY5" fmla="*/ 688975 h 722696"/>
                <a:gd name="connsiteX6" fmla="*/ 404591 w 960851"/>
                <a:gd name="connsiteY6" fmla="*/ 632461 h 722696"/>
                <a:gd name="connsiteX7" fmla="*/ 453652 w 960851"/>
                <a:gd name="connsiteY7" fmla="*/ 46991 h 722696"/>
                <a:gd name="connsiteX8" fmla="*/ 482220 w 960851"/>
                <a:gd name="connsiteY8" fmla="*/ 624841 h 722696"/>
                <a:gd name="connsiteX9" fmla="*/ 579143 w 960851"/>
                <a:gd name="connsiteY9" fmla="*/ 685801 h 722696"/>
                <a:gd name="connsiteX10" fmla="*/ 661707 w 960851"/>
                <a:gd name="connsiteY10" fmla="*/ 609601 h 722696"/>
                <a:gd name="connsiteX11" fmla="*/ 678911 w 960851"/>
                <a:gd name="connsiteY11" fmla="*/ 38101 h 722696"/>
                <a:gd name="connsiteX12" fmla="*/ 755111 w 960851"/>
                <a:gd name="connsiteY12" fmla="*/ 655321 h 722696"/>
                <a:gd name="connsiteX13" fmla="*/ 960851 w 960851"/>
                <a:gd name="connsiteY13" fmla="*/ 678181 h 722696"/>
                <a:gd name="connsiteX0" fmla="*/ 0 w 960851"/>
                <a:gd name="connsiteY0" fmla="*/ 681515 h 722696"/>
                <a:gd name="connsiteX1" fmla="*/ 123247 w 960851"/>
                <a:gd name="connsiteY1" fmla="*/ 685801 h 722696"/>
                <a:gd name="connsiteX2" fmla="*/ 206471 w 960851"/>
                <a:gd name="connsiteY2" fmla="*/ 624841 h 722696"/>
                <a:gd name="connsiteX3" fmla="*/ 242905 w 960851"/>
                <a:gd name="connsiteY3" fmla="*/ 1 h 722696"/>
                <a:gd name="connsiteX4" fmla="*/ 284784 w 960851"/>
                <a:gd name="connsiteY4" fmla="*/ 628651 h 722696"/>
                <a:gd name="connsiteX5" fmla="*/ 345810 w 960851"/>
                <a:gd name="connsiteY5" fmla="*/ 706120 h 722696"/>
                <a:gd name="connsiteX6" fmla="*/ 404591 w 960851"/>
                <a:gd name="connsiteY6" fmla="*/ 632461 h 722696"/>
                <a:gd name="connsiteX7" fmla="*/ 453652 w 960851"/>
                <a:gd name="connsiteY7" fmla="*/ 46991 h 722696"/>
                <a:gd name="connsiteX8" fmla="*/ 482220 w 960851"/>
                <a:gd name="connsiteY8" fmla="*/ 624841 h 722696"/>
                <a:gd name="connsiteX9" fmla="*/ 579143 w 960851"/>
                <a:gd name="connsiteY9" fmla="*/ 685801 h 722696"/>
                <a:gd name="connsiteX10" fmla="*/ 661707 w 960851"/>
                <a:gd name="connsiteY10" fmla="*/ 609601 h 722696"/>
                <a:gd name="connsiteX11" fmla="*/ 678911 w 960851"/>
                <a:gd name="connsiteY11" fmla="*/ 38101 h 722696"/>
                <a:gd name="connsiteX12" fmla="*/ 755111 w 960851"/>
                <a:gd name="connsiteY12" fmla="*/ 655321 h 722696"/>
                <a:gd name="connsiteX13" fmla="*/ 960851 w 960851"/>
                <a:gd name="connsiteY13" fmla="*/ 678181 h 722696"/>
                <a:gd name="connsiteX0" fmla="*/ 0 w 960851"/>
                <a:gd name="connsiteY0" fmla="*/ 681515 h 712475"/>
                <a:gd name="connsiteX1" fmla="*/ 123247 w 960851"/>
                <a:gd name="connsiteY1" fmla="*/ 685801 h 712475"/>
                <a:gd name="connsiteX2" fmla="*/ 206471 w 960851"/>
                <a:gd name="connsiteY2" fmla="*/ 624841 h 712475"/>
                <a:gd name="connsiteX3" fmla="*/ 242905 w 960851"/>
                <a:gd name="connsiteY3" fmla="*/ 1 h 712475"/>
                <a:gd name="connsiteX4" fmla="*/ 284784 w 960851"/>
                <a:gd name="connsiteY4" fmla="*/ 628651 h 712475"/>
                <a:gd name="connsiteX5" fmla="*/ 345810 w 960851"/>
                <a:gd name="connsiteY5" fmla="*/ 706120 h 712475"/>
                <a:gd name="connsiteX6" fmla="*/ 404591 w 960851"/>
                <a:gd name="connsiteY6" fmla="*/ 632461 h 712475"/>
                <a:gd name="connsiteX7" fmla="*/ 453652 w 960851"/>
                <a:gd name="connsiteY7" fmla="*/ 46991 h 712475"/>
                <a:gd name="connsiteX8" fmla="*/ 482220 w 960851"/>
                <a:gd name="connsiteY8" fmla="*/ 624841 h 712475"/>
                <a:gd name="connsiteX9" fmla="*/ 579143 w 960851"/>
                <a:gd name="connsiteY9" fmla="*/ 685801 h 712475"/>
                <a:gd name="connsiteX10" fmla="*/ 661707 w 960851"/>
                <a:gd name="connsiteY10" fmla="*/ 609601 h 712475"/>
                <a:gd name="connsiteX11" fmla="*/ 678911 w 960851"/>
                <a:gd name="connsiteY11" fmla="*/ 38101 h 712475"/>
                <a:gd name="connsiteX12" fmla="*/ 743146 w 960851"/>
                <a:gd name="connsiteY12" fmla="*/ 605791 h 712475"/>
                <a:gd name="connsiteX13" fmla="*/ 960851 w 960851"/>
                <a:gd name="connsiteY13" fmla="*/ 678181 h 712475"/>
                <a:gd name="connsiteX0" fmla="*/ 0 w 960851"/>
                <a:gd name="connsiteY0" fmla="*/ 681515 h 712475"/>
                <a:gd name="connsiteX1" fmla="*/ 123247 w 960851"/>
                <a:gd name="connsiteY1" fmla="*/ 685801 h 712475"/>
                <a:gd name="connsiteX2" fmla="*/ 206471 w 960851"/>
                <a:gd name="connsiteY2" fmla="*/ 624841 h 712475"/>
                <a:gd name="connsiteX3" fmla="*/ 242905 w 960851"/>
                <a:gd name="connsiteY3" fmla="*/ 1 h 712475"/>
                <a:gd name="connsiteX4" fmla="*/ 284784 w 960851"/>
                <a:gd name="connsiteY4" fmla="*/ 628651 h 712475"/>
                <a:gd name="connsiteX5" fmla="*/ 345810 w 960851"/>
                <a:gd name="connsiteY5" fmla="*/ 706120 h 712475"/>
                <a:gd name="connsiteX6" fmla="*/ 404591 w 960851"/>
                <a:gd name="connsiteY6" fmla="*/ 632461 h 712475"/>
                <a:gd name="connsiteX7" fmla="*/ 453652 w 960851"/>
                <a:gd name="connsiteY7" fmla="*/ 46991 h 712475"/>
                <a:gd name="connsiteX8" fmla="*/ 482220 w 960851"/>
                <a:gd name="connsiteY8" fmla="*/ 624841 h 712475"/>
                <a:gd name="connsiteX9" fmla="*/ 579143 w 960851"/>
                <a:gd name="connsiteY9" fmla="*/ 685801 h 712475"/>
                <a:gd name="connsiteX10" fmla="*/ 661707 w 960851"/>
                <a:gd name="connsiteY10" fmla="*/ 609601 h 712475"/>
                <a:gd name="connsiteX11" fmla="*/ 678911 w 960851"/>
                <a:gd name="connsiteY11" fmla="*/ 38101 h 712475"/>
                <a:gd name="connsiteX12" fmla="*/ 743146 w 960851"/>
                <a:gd name="connsiteY12" fmla="*/ 605791 h 712475"/>
                <a:gd name="connsiteX13" fmla="*/ 960851 w 960851"/>
                <a:gd name="connsiteY13" fmla="*/ 678181 h 712475"/>
                <a:gd name="connsiteX0" fmla="*/ 0 w 958459"/>
                <a:gd name="connsiteY0" fmla="*/ 681515 h 712475"/>
                <a:gd name="connsiteX1" fmla="*/ 123247 w 958459"/>
                <a:gd name="connsiteY1" fmla="*/ 685801 h 712475"/>
                <a:gd name="connsiteX2" fmla="*/ 206471 w 958459"/>
                <a:gd name="connsiteY2" fmla="*/ 624841 h 712475"/>
                <a:gd name="connsiteX3" fmla="*/ 242905 w 958459"/>
                <a:gd name="connsiteY3" fmla="*/ 1 h 712475"/>
                <a:gd name="connsiteX4" fmla="*/ 284784 w 958459"/>
                <a:gd name="connsiteY4" fmla="*/ 628651 h 712475"/>
                <a:gd name="connsiteX5" fmla="*/ 345810 w 958459"/>
                <a:gd name="connsiteY5" fmla="*/ 706120 h 712475"/>
                <a:gd name="connsiteX6" fmla="*/ 404591 w 958459"/>
                <a:gd name="connsiteY6" fmla="*/ 632461 h 712475"/>
                <a:gd name="connsiteX7" fmla="*/ 453652 w 958459"/>
                <a:gd name="connsiteY7" fmla="*/ 46991 h 712475"/>
                <a:gd name="connsiteX8" fmla="*/ 482220 w 958459"/>
                <a:gd name="connsiteY8" fmla="*/ 624841 h 712475"/>
                <a:gd name="connsiteX9" fmla="*/ 579143 w 958459"/>
                <a:gd name="connsiteY9" fmla="*/ 685801 h 712475"/>
                <a:gd name="connsiteX10" fmla="*/ 661707 w 958459"/>
                <a:gd name="connsiteY10" fmla="*/ 609601 h 712475"/>
                <a:gd name="connsiteX11" fmla="*/ 678911 w 958459"/>
                <a:gd name="connsiteY11" fmla="*/ 38101 h 712475"/>
                <a:gd name="connsiteX12" fmla="*/ 743146 w 958459"/>
                <a:gd name="connsiteY12" fmla="*/ 605791 h 712475"/>
                <a:gd name="connsiteX13" fmla="*/ 958459 w 958459"/>
                <a:gd name="connsiteY13" fmla="*/ 693421 h 712475"/>
                <a:gd name="connsiteX0" fmla="*/ 0 w 958459"/>
                <a:gd name="connsiteY0" fmla="*/ 681515 h 712475"/>
                <a:gd name="connsiteX1" fmla="*/ 100512 w 958459"/>
                <a:gd name="connsiteY1" fmla="*/ 678181 h 712475"/>
                <a:gd name="connsiteX2" fmla="*/ 206471 w 958459"/>
                <a:gd name="connsiteY2" fmla="*/ 624841 h 712475"/>
                <a:gd name="connsiteX3" fmla="*/ 242905 w 958459"/>
                <a:gd name="connsiteY3" fmla="*/ 1 h 712475"/>
                <a:gd name="connsiteX4" fmla="*/ 284784 w 958459"/>
                <a:gd name="connsiteY4" fmla="*/ 628651 h 712475"/>
                <a:gd name="connsiteX5" fmla="*/ 345810 w 958459"/>
                <a:gd name="connsiteY5" fmla="*/ 706120 h 712475"/>
                <a:gd name="connsiteX6" fmla="*/ 404591 w 958459"/>
                <a:gd name="connsiteY6" fmla="*/ 632461 h 712475"/>
                <a:gd name="connsiteX7" fmla="*/ 453652 w 958459"/>
                <a:gd name="connsiteY7" fmla="*/ 46991 h 712475"/>
                <a:gd name="connsiteX8" fmla="*/ 482220 w 958459"/>
                <a:gd name="connsiteY8" fmla="*/ 624841 h 712475"/>
                <a:gd name="connsiteX9" fmla="*/ 579143 w 958459"/>
                <a:gd name="connsiteY9" fmla="*/ 685801 h 712475"/>
                <a:gd name="connsiteX10" fmla="*/ 661707 w 958459"/>
                <a:gd name="connsiteY10" fmla="*/ 609601 h 712475"/>
                <a:gd name="connsiteX11" fmla="*/ 678911 w 958459"/>
                <a:gd name="connsiteY11" fmla="*/ 38101 h 712475"/>
                <a:gd name="connsiteX12" fmla="*/ 743146 w 958459"/>
                <a:gd name="connsiteY12" fmla="*/ 605791 h 712475"/>
                <a:gd name="connsiteX13" fmla="*/ 958459 w 958459"/>
                <a:gd name="connsiteY13" fmla="*/ 693421 h 712475"/>
                <a:gd name="connsiteX0" fmla="*/ 0 w 958459"/>
                <a:gd name="connsiteY0" fmla="*/ 681515 h 712475"/>
                <a:gd name="connsiteX1" fmla="*/ 100512 w 958459"/>
                <a:gd name="connsiteY1" fmla="*/ 678181 h 712475"/>
                <a:gd name="connsiteX2" fmla="*/ 206471 w 958459"/>
                <a:gd name="connsiteY2" fmla="*/ 624841 h 712475"/>
                <a:gd name="connsiteX3" fmla="*/ 242905 w 958459"/>
                <a:gd name="connsiteY3" fmla="*/ 1 h 712475"/>
                <a:gd name="connsiteX4" fmla="*/ 284784 w 958459"/>
                <a:gd name="connsiteY4" fmla="*/ 628651 h 712475"/>
                <a:gd name="connsiteX5" fmla="*/ 345810 w 958459"/>
                <a:gd name="connsiteY5" fmla="*/ 706120 h 712475"/>
                <a:gd name="connsiteX6" fmla="*/ 404591 w 958459"/>
                <a:gd name="connsiteY6" fmla="*/ 632461 h 712475"/>
                <a:gd name="connsiteX7" fmla="*/ 453652 w 958459"/>
                <a:gd name="connsiteY7" fmla="*/ 46991 h 712475"/>
                <a:gd name="connsiteX8" fmla="*/ 482220 w 958459"/>
                <a:gd name="connsiteY8" fmla="*/ 624841 h 712475"/>
                <a:gd name="connsiteX9" fmla="*/ 579143 w 958459"/>
                <a:gd name="connsiteY9" fmla="*/ 685801 h 712475"/>
                <a:gd name="connsiteX10" fmla="*/ 661707 w 958459"/>
                <a:gd name="connsiteY10" fmla="*/ 609601 h 712475"/>
                <a:gd name="connsiteX11" fmla="*/ 678911 w 958459"/>
                <a:gd name="connsiteY11" fmla="*/ 38101 h 712475"/>
                <a:gd name="connsiteX12" fmla="*/ 743146 w 958459"/>
                <a:gd name="connsiteY12" fmla="*/ 605791 h 712475"/>
                <a:gd name="connsiteX13" fmla="*/ 958459 w 958459"/>
                <a:gd name="connsiteY13" fmla="*/ 693421 h 712475"/>
                <a:gd name="connsiteX0" fmla="*/ 0 w 958459"/>
                <a:gd name="connsiteY0" fmla="*/ 681515 h 712475"/>
                <a:gd name="connsiteX1" fmla="*/ 100512 w 958459"/>
                <a:gd name="connsiteY1" fmla="*/ 678181 h 712475"/>
                <a:gd name="connsiteX2" fmla="*/ 206471 w 958459"/>
                <a:gd name="connsiteY2" fmla="*/ 624841 h 712475"/>
                <a:gd name="connsiteX3" fmla="*/ 242905 w 958459"/>
                <a:gd name="connsiteY3" fmla="*/ 1 h 712475"/>
                <a:gd name="connsiteX4" fmla="*/ 284784 w 958459"/>
                <a:gd name="connsiteY4" fmla="*/ 628651 h 712475"/>
                <a:gd name="connsiteX5" fmla="*/ 345810 w 958459"/>
                <a:gd name="connsiteY5" fmla="*/ 706120 h 712475"/>
                <a:gd name="connsiteX6" fmla="*/ 404591 w 958459"/>
                <a:gd name="connsiteY6" fmla="*/ 632461 h 712475"/>
                <a:gd name="connsiteX7" fmla="*/ 453652 w 958459"/>
                <a:gd name="connsiteY7" fmla="*/ 46991 h 712475"/>
                <a:gd name="connsiteX8" fmla="*/ 482220 w 958459"/>
                <a:gd name="connsiteY8" fmla="*/ 624841 h 712475"/>
                <a:gd name="connsiteX9" fmla="*/ 579143 w 958459"/>
                <a:gd name="connsiteY9" fmla="*/ 685801 h 712475"/>
                <a:gd name="connsiteX10" fmla="*/ 661707 w 958459"/>
                <a:gd name="connsiteY10" fmla="*/ 609601 h 712475"/>
                <a:gd name="connsiteX11" fmla="*/ 678911 w 958459"/>
                <a:gd name="connsiteY11" fmla="*/ 38101 h 712475"/>
                <a:gd name="connsiteX12" fmla="*/ 743146 w 958459"/>
                <a:gd name="connsiteY12" fmla="*/ 605791 h 712475"/>
                <a:gd name="connsiteX13" fmla="*/ 958459 w 958459"/>
                <a:gd name="connsiteY13" fmla="*/ 693421 h 712475"/>
                <a:gd name="connsiteX0" fmla="*/ 0 w 958459"/>
                <a:gd name="connsiteY0" fmla="*/ 681569 h 712529"/>
                <a:gd name="connsiteX1" fmla="*/ 100512 w 958459"/>
                <a:gd name="connsiteY1" fmla="*/ 678235 h 712529"/>
                <a:gd name="connsiteX2" fmla="*/ 206471 w 958459"/>
                <a:gd name="connsiteY2" fmla="*/ 592510 h 712529"/>
                <a:gd name="connsiteX3" fmla="*/ 242905 w 958459"/>
                <a:gd name="connsiteY3" fmla="*/ 55 h 712529"/>
                <a:gd name="connsiteX4" fmla="*/ 284784 w 958459"/>
                <a:gd name="connsiteY4" fmla="*/ 628705 h 712529"/>
                <a:gd name="connsiteX5" fmla="*/ 345810 w 958459"/>
                <a:gd name="connsiteY5" fmla="*/ 706174 h 712529"/>
                <a:gd name="connsiteX6" fmla="*/ 404591 w 958459"/>
                <a:gd name="connsiteY6" fmla="*/ 632515 h 712529"/>
                <a:gd name="connsiteX7" fmla="*/ 453652 w 958459"/>
                <a:gd name="connsiteY7" fmla="*/ 47045 h 712529"/>
                <a:gd name="connsiteX8" fmla="*/ 482220 w 958459"/>
                <a:gd name="connsiteY8" fmla="*/ 624895 h 712529"/>
                <a:gd name="connsiteX9" fmla="*/ 579143 w 958459"/>
                <a:gd name="connsiteY9" fmla="*/ 685855 h 712529"/>
                <a:gd name="connsiteX10" fmla="*/ 661707 w 958459"/>
                <a:gd name="connsiteY10" fmla="*/ 609655 h 712529"/>
                <a:gd name="connsiteX11" fmla="*/ 678911 w 958459"/>
                <a:gd name="connsiteY11" fmla="*/ 38155 h 712529"/>
                <a:gd name="connsiteX12" fmla="*/ 743146 w 958459"/>
                <a:gd name="connsiteY12" fmla="*/ 605845 h 712529"/>
                <a:gd name="connsiteX13" fmla="*/ 958459 w 958459"/>
                <a:gd name="connsiteY13" fmla="*/ 693475 h 712529"/>
                <a:gd name="connsiteX0" fmla="*/ 0 w 958459"/>
                <a:gd name="connsiteY0" fmla="*/ 681569 h 712529"/>
                <a:gd name="connsiteX1" fmla="*/ 100512 w 958459"/>
                <a:gd name="connsiteY1" fmla="*/ 678235 h 712529"/>
                <a:gd name="connsiteX2" fmla="*/ 206471 w 958459"/>
                <a:gd name="connsiteY2" fmla="*/ 592510 h 712529"/>
                <a:gd name="connsiteX3" fmla="*/ 242905 w 958459"/>
                <a:gd name="connsiteY3" fmla="*/ 55 h 712529"/>
                <a:gd name="connsiteX4" fmla="*/ 284784 w 958459"/>
                <a:gd name="connsiteY4" fmla="*/ 628705 h 712529"/>
                <a:gd name="connsiteX5" fmla="*/ 345810 w 958459"/>
                <a:gd name="connsiteY5" fmla="*/ 706174 h 712529"/>
                <a:gd name="connsiteX6" fmla="*/ 404591 w 958459"/>
                <a:gd name="connsiteY6" fmla="*/ 632515 h 712529"/>
                <a:gd name="connsiteX7" fmla="*/ 453652 w 958459"/>
                <a:gd name="connsiteY7" fmla="*/ 47045 h 712529"/>
                <a:gd name="connsiteX8" fmla="*/ 482220 w 958459"/>
                <a:gd name="connsiteY8" fmla="*/ 624895 h 712529"/>
                <a:gd name="connsiteX9" fmla="*/ 579143 w 958459"/>
                <a:gd name="connsiteY9" fmla="*/ 685855 h 712529"/>
                <a:gd name="connsiteX10" fmla="*/ 661707 w 958459"/>
                <a:gd name="connsiteY10" fmla="*/ 609655 h 712529"/>
                <a:gd name="connsiteX11" fmla="*/ 678911 w 958459"/>
                <a:gd name="connsiteY11" fmla="*/ 38155 h 712529"/>
                <a:gd name="connsiteX12" fmla="*/ 743146 w 958459"/>
                <a:gd name="connsiteY12" fmla="*/ 605845 h 712529"/>
                <a:gd name="connsiteX13" fmla="*/ 958459 w 958459"/>
                <a:gd name="connsiteY13" fmla="*/ 693475 h 712529"/>
                <a:gd name="connsiteX0" fmla="*/ 0 w 958459"/>
                <a:gd name="connsiteY0" fmla="*/ 681569 h 712529"/>
                <a:gd name="connsiteX1" fmla="*/ 100512 w 958459"/>
                <a:gd name="connsiteY1" fmla="*/ 678235 h 712529"/>
                <a:gd name="connsiteX2" fmla="*/ 206471 w 958459"/>
                <a:gd name="connsiteY2" fmla="*/ 592510 h 712529"/>
                <a:gd name="connsiteX3" fmla="*/ 242905 w 958459"/>
                <a:gd name="connsiteY3" fmla="*/ 55 h 712529"/>
                <a:gd name="connsiteX4" fmla="*/ 284784 w 958459"/>
                <a:gd name="connsiteY4" fmla="*/ 628705 h 712529"/>
                <a:gd name="connsiteX5" fmla="*/ 345810 w 958459"/>
                <a:gd name="connsiteY5" fmla="*/ 706174 h 712529"/>
                <a:gd name="connsiteX6" fmla="*/ 404591 w 958459"/>
                <a:gd name="connsiteY6" fmla="*/ 632515 h 712529"/>
                <a:gd name="connsiteX7" fmla="*/ 453652 w 958459"/>
                <a:gd name="connsiteY7" fmla="*/ 47045 h 712529"/>
                <a:gd name="connsiteX8" fmla="*/ 482220 w 958459"/>
                <a:gd name="connsiteY8" fmla="*/ 624895 h 712529"/>
                <a:gd name="connsiteX9" fmla="*/ 579143 w 958459"/>
                <a:gd name="connsiteY9" fmla="*/ 685855 h 712529"/>
                <a:gd name="connsiteX10" fmla="*/ 661707 w 958459"/>
                <a:gd name="connsiteY10" fmla="*/ 609655 h 712529"/>
                <a:gd name="connsiteX11" fmla="*/ 678911 w 958459"/>
                <a:gd name="connsiteY11" fmla="*/ 38155 h 712529"/>
                <a:gd name="connsiteX12" fmla="*/ 743146 w 958459"/>
                <a:gd name="connsiteY12" fmla="*/ 605845 h 712529"/>
                <a:gd name="connsiteX13" fmla="*/ 958459 w 958459"/>
                <a:gd name="connsiteY13" fmla="*/ 693475 h 712529"/>
                <a:gd name="connsiteX0" fmla="*/ 0 w 958459"/>
                <a:gd name="connsiteY0" fmla="*/ 681515 h 712106"/>
                <a:gd name="connsiteX1" fmla="*/ 100512 w 958459"/>
                <a:gd name="connsiteY1" fmla="*/ 678181 h 712106"/>
                <a:gd name="connsiteX2" fmla="*/ 206471 w 958459"/>
                <a:gd name="connsiteY2" fmla="*/ 592456 h 712106"/>
                <a:gd name="connsiteX3" fmla="*/ 242905 w 958459"/>
                <a:gd name="connsiteY3" fmla="*/ 1 h 712106"/>
                <a:gd name="connsiteX4" fmla="*/ 281195 w 958459"/>
                <a:gd name="connsiteY4" fmla="*/ 594361 h 712106"/>
                <a:gd name="connsiteX5" fmla="*/ 345810 w 958459"/>
                <a:gd name="connsiteY5" fmla="*/ 706120 h 712106"/>
                <a:gd name="connsiteX6" fmla="*/ 404591 w 958459"/>
                <a:gd name="connsiteY6" fmla="*/ 632461 h 712106"/>
                <a:gd name="connsiteX7" fmla="*/ 453652 w 958459"/>
                <a:gd name="connsiteY7" fmla="*/ 46991 h 712106"/>
                <a:gd name="connsiteX8" fmla="*/ 482220 w 958459"/>
                <a:gd name="connsiteY8" fmla="*/ 624841 h 712106"/>
                <a:gd name="connsiteX9" fmla="*/ 579143 w 958459"/>
                <a:gd name="connsiteY9" fmla="*/ 685801 h 712106"/>
                <a:gd name="connsiteX10" fmla="*/ 661707 w 958459"/>
                <a:gd name="connsiteY10" fmla="*/ 609601 h 712106"/>
                <a:gd name="connsiteX11" fmla="*/ 678911 w 958459"/>
                <a:gd name="connsiteY11" fmla="*/ 38101 h 712106"/>
                <a:gd name="connsiteX12" fmla="*/ 743146 w 958459"/>
                <a:gd name="connsiteY12" fmla="*/ 605791 h 712106"/>
                <a:gd name="connsiteX13" fmla="*/ 958459 w 958459"/>
                <a:gd name="connsiteY13" fmla="*/ 693421 h 712106"/>
                <a:gd name="connsiteX0" fmla="*/ 0 w 958459"/>
                <a:gd name="connsiteY0" fmla="*/ 681515 h 712106"/>
                <a:gd name="connsiteX1" fmla="*/ 100512 w 958459"/>
                <a:gd name="connsiteY1" fmla="*/ 678181 h 712106"/>
                <a:gd name="connsiteX2" fmla="*/ 206471 w 958459"/>
                <a:gd name="connsiteY2" fmla="*/ 592456 h 712106"/>
                <a:gd name="connsiteX3" fmla="*/ 242905 w 958459"/>
                <a:gd name="connsiteY3" fmla="*/ 1 h 712106"/>
                <a:gd name="connsiteX4" fmla="*/ 281195 w 958459"/>
                <a:gd name="connsiteY4" fmla="*/ 594361 h 712106"/>
                <a:gd name="connsiteX5" fmla="*/ 345810 w 958459"/>
                <a:gd name="connsiteY5" fmla="*/ 706120 h 712106"/>
                <a:gd name="connsiteX6" fmla="*/ 404591 w 958459"/>
                <a:gd name="connsiteY6" fmla="*/ 632461 h 712106"/>
                <a:gd name="connsiteX7" fmla="*/ 453652 w 958459"/>
                <a:gd name="connsiteY7" fmla="*/ 46991 h 712106"/>
                <a:gd name="connsiteX8" fmla="*/ 482220 w 958459"/>
                <a:gd name="connsiteY8" fmla="*/ 624841 h 712106"/>
                <a:gd name="connsiteX9" fmla="*/ 579143 w 958459"/>
                <a:gd name="connsiteY9" fmla="*/ 685801 h 712106"/>
                <a:gd name="connsiteX10" fmla="*/ 661707 w 958459"/>
                <a:gd name="connsiteY10" fmla="*/ 609601 h 712106"/>
                <a:gd name="connsiteX11" fmla="*/ 678911 w 958459"/>
                <a:gd name="connsiteY11" fmla="*/ 38101 h 712106"/>
                <a:gd name="connsiteX12" fmla="*/ 743146 w 958459"/>
                <a:gd name="connsiteY12" fmla="*/ 605791 h 712106"/>
                <a:gd name="connsiteX13" fmla="*/ 958459 w 958459"/>
                <a:gd name="connsiteY13" fmla="*/ 693421 h 712106"/>
                <a:gd name="connsiteX0" fmla="*/ 0 w 958459"/>
                <a:gd name="connsiteY0" fmla="*/ 681515 h 719126"/>
                <a:gd name="connsiteX1" fmla="*/ 100512 w 958459"/>
                <a:gd name="connsiteY1" fmla="*/ 678181 h 719126"/>
                <a:gd name="connsiteX2" fmla="*/ 206471 w 958459"/>
                <a:gd name="connsiteY2" fmla="*/ 592456 h 719126"/>
                <a:gd name="connsiteX3" fmla="*/ 242905 w 958459"/>
                <a:gd name="connsiteY3" fmla="*/ 1 h 719126"/>
                <a:gd name="connsiteX4" fmla="*/ 281195 w 958459"/>
                <a:gd name="connsiteY4" fmla="*/ 594361 h 719126"/>
                <a:gd name="connsiteX5" fmla="*/ 349400 w 958459"/>
                <a:gd name="connsiteY5" fmla="*/ 715645 h 719126"/>
                <a:gd name="connsiteX6" fmla="*/ 404591 w 958459"/>
                <a:gd name="connsiteY6" fmla="*/ 632461 h 719126"/>
                <a:gd name="connsiteX7" fmla="*/ 453652 w 958459"/>
                <a:gd name="connsiteY7" fmla="*/ 46991 h 719126"/>
                <a:gd name="connsiteX8" fmla="*/ 482220 w 958459"/>
                <a:gd name="connsiteY8" fmla="*/ 624841 h 719126"/>
                <a:gd name="connsiteX9" fmla="*/ 579143 w 958459"/>
                <a:gd name="connsiteY9" fmla="*/ 685801 h 719126"/>
                <a:gd name="connsiteX10" fmla="*/ 661707 w 958459"/>
                <a:gd name="connsiteY10" fmla="*/ 609601 h 719126"/>
                <a:gd name="connsiteX11" fmla="*/ 678911 w 958459"/>
                <a:gd name="connsiteY11" fmla="*/ 38101 h 719126"/>
                <a:gd name="connsiteX12" fmla="*/ 743146 w 958459"/>
                <a:gd name="connsiteY12" fmla="*/ 605791 h 719126"/>
                <a:gd name="connsiteX13" fmla="*/ 958459 w 958459"/>
                <a:gd name="connsiteY13" fmla="*/ 693421 h 719126"/>
                <a:gd name="connsiteX0" fmla="*/ 0 w 958459"/>
                <a:gd name="connsiteY0" fmla="*/ 681515 h 716248"/>
                <a:gd name="connsiteX1" fmla="*/ 100512 w 958459"/>
                <a:gd name="connsiteY1" fmla="*/ 678181 h 716248"/>
                <a:gd name="connsiteX2" fmla="*/ 206471 w 958459"/>
                <a:gd name="connsiteY2" fmla="*/ 592456 h 716248"/>
                <a:gd name="connsiteX3" fmla="*/ 242905 w 958459"/>
                <a:gd name="connsiteY3" fmla="*/ 1 h 716248"/>
                <a:gd name="connsiteX4" fmla="*/ 281195 w 958459"/>
                <a:gd name="connsiteY4" fmla="*/ 594361 h 716248"/>
                <a:gd name="connsiteX5" fmla="*/ 349400 w 958459"/>
                <a:gd name="connsiteY5" fmla="*/ 715645 h 716248"/>
                <a:gd name="connsiteX6" fmla="*/ 404591 w 958459"/>
                <a:gd name="connsiteY6" fmla="*/ 632461 h 716248"/>
                <a:gd name="connsiteX7" fmla="*/ 453652 w 958459"/>
                <a:gd name="connsiteY7" fmla="*/ 46991 h 716248"/>
                <a:gd name="connsiteX8" fmla="*/ 482220 w 958459"/>
                <a:gd name="connsiteY8" fmla="*/ 624841 h 716248"/>
                <a:gd name="connsiteX9" fmla="*/ 579143 w 958459"/>
                <a:gd name="connsiteY9" fmla="*/ 685801 h 716248"/>
                <a:gd name="connsiteX10" fmla="*/ 661707 w 958459"/>
                <a:gd name="connsiteY10" fmla="*/ 609601 h 716248"/>
                <a:gd name="connsiteX11" fmla="*/ 678911 w 958459"/>
                <a:gd name="connsiteY11" fmla="*/ 38101 h 716248"/>
                <a:gd name="connsiteX12" fmla="*/ 743146 w 958459"/>
                <a:gd name="connsiteY12" fmla="*/ 605791 h 716248"/>
                <a:gd name="connsiteX13" fmla="*/ 958459 w 958459"/>
                <a:gd name="connsiteY13" fmla="*/ 693421 h 716248"/>
                <a:gd name="connsiteX0" fmla="*/ 0 w 958459"/>
                <a:gd name="connsiteY0" fmla="*/ 681515 h 716248"/>
                <a:gd name="connsiteX1" fmla="*/ 100512 w 958459"/>
                <a:gd name="connsiteY1" fmla="*/ 678181 h 716248"/>
                <a:gd name="connsiteX2" fmla="*/ 206471 w 958459"/>
                <a:gd name="connsiteY2" fmla="*/ 592456 h 716248"/>
                <a:gd name="connsiteX3" fmla="*/ 242905 w 958459"/>
                <a:gd name="connsiteY3" fmla="*/ 1 h 716248"/>
                <a:gd name="connsiteX4" fmla="*/ 281195 w 958459"/>
                <a:gd name="connsiteY4" fmla="*/ 594361 h 716248"/>
                <a:gd name="connsiteX5" fmla="*/ 349400 w 958459"/>
                <a:gd name="connsiteY5" fmla="*/ 715645 h 716248"/>
                <a:gd name="connsiteX6" fmla="*/ 404591 w 958459"/>
                <a:gd name="connsiteY6" fmla="*/ 632461 h 716248"/>
                <a:gd name="connsiteX7" fmla="*/ 453652 w 958459"/>
                <a:gd name="connsiteY7" fmla="*/ 46991 h 716248"/>
                <a:gd name="connsiteX8" fmla="*/ 482220 w 958459"/>
                <a:gd name="connsiteY8" fmla="*/ 624841 h 716248"/>
                <a:gd name="connsiteX9" fmla="*/ 579143 w 958459"/>
                <a:gd name="connsiteY9" fmla="*/ 685801 h 716248"/>
                <a:gd name="connsiteX10" fmla="*/ 661707 w 958459"/>
                <a:gd name="connsiteY10" fmla="*/ 609601 h 716248"/>
                <a:gd name="connsiteX11" fmla="*/ 678911 w 958459"/>
                <a:gd name="connsiteY11" fmla="*/ 38101 h 716248"/>
                <a:gd name="connsiteX12" fmla="*/ 743146 w 958459"/>
                <a:gd name="connsiteY12" fmla="*/ 605791 h 716248"/>
                <a:gd name="connsiteX13" fmla="*/ 958459 w 958459"/>
                <a:gd name="connsiteY13" fmla="*/ 693421 h 716248"/>
                <a:gd name="connsiteX0" fmla="*/ 0 w 958459"/>
                <a:gd name="connsiteY0" fmla="*/ 681515 h 715645"/>
                <a:gd name="connsiteX1" fmla="*/ 100512 w 958459"/>
                <a:gd name="connsiteY1" fmla="*/ 678181 h 715645"/>
                <a:gd name="connsiteX2" fmla="*/ 206471 w 958459"/>
                <a:gd name="connsiteY2" fmla="*/ 592456 h 715645"/>
                <a:gd name="connsiteX3" fmla="*/ 242905 w 958459"/>
                <a:gd name="connsiteY3" fmla="*/ 1 h 715645"/>
                <a:gd name="connsiteX4" fmla="*/ 281195 w 958459"/>
                <a:gd name="connsiteY4" fmla="*/ 594361 h 715645"/>
                <a:gd name="connsiteX5" fmla="*/ 349400 w 958459"/>
                <a:gd name="connsiteY5" fmla="*/ 715645 h 715645"/>
                <a:gd name="connsiteX6" fmla="*/ 404591 w 958459"/>
                <a:gd name="connsiteY6" fmla="*/ 632461 h 715645"/>
                <a:gd name="connsiteX7" fmla="*/ 453652 w 958459"/>
                <a:gd name="connsiteY7" fmla="*/ 46991 h 715645"/>
                <a:gd name="connsiteX8" fmla="*/ 482220 w 958459"/>
                <a:gd name="connsiteY8" fmla="*/ 624841 h 715645"/>
                <a:gd name="connsiteX9" fmla="*/ 579143 w 958459"/>
                <a:gd name="connsiteY9" fmla="*/ 685801 h 715645"/>
                <a:gd name="connsiteX10" fmla="*/ 661707 w 958459"/>
                <a:gd name="connsiteY10" fmla="*/ 609601 h 715645"/>
                <a:gd name="connsiteX11" fmla="*/ 678911 w 958459"/>
                <a:gd name="connsiteY11" fmla="*/ 38101 h 715645"/>
                <a:gd name="connsiteX12" fmla="*/ 743146 w 958459"/>
                <a:gd name="connsiteY12" fmla="*/ 605791 h 715645"/>
                <a:gd name="connsiteX13" fmla="*/ 958459 w 958459"/>
                <a:gd name="connsiteY13" fmla="*/ 693421 h 715645"/>
                <a:gd name="connsiteX0" fmla="*/ 0 w 958459"/>
                <a:gd name="connsiteY0" fmla="*/ 681515 h 718031"/>
                <a:gd name="connsiteX1" fmla="*/ 100512 w 958459"/>
                <a:gd name="connsiteY1" fmla="*/ 678181 h 718031"/>
                <a:gd name="connsiteX2" fmla="*/ 206471 w 958459"/>
                <a:gd name="connsiteY2" fmla="*/ 592456 h 718031"/>
                <a:gd name="connsiteX3" fmla="*/ 242905 w 958459"/>
                <a:gd name="connsiteY3" fmla="*/ 1 h 718031"/>
                <a:gd name="connsiteX4" fmla="*/ 281195 w 958459"/>
                <a:gd name="connsiteY4" fmla="*/ 594361 h 718031"/>
                <a:gd name="connsiteX5" fmla="*/ 349400 w 958459"/>
                <a:gd name="connsiteY5" fmla="*/ 715645 h 718031"/>
                <a:gd name="connsiteX6" fmla="*/ 404591 w 958459"/>
                <a:gd name="connsiteY6" fmla="*/ 632461 h 718031"/>
                <a:gd name="connsiteX7" fmla="*/ 453652 w 958459"/>
                <a:gd name="connsiteY7" fmla="*/ 46991 h 718031"/>
                <a:gd name="connsiteX8" fmla="*/ 482220 w 958459"/>
                <a:gd name="connsiteY8" fmla="*/ 624841 h 718031"/>
                <a:gd name="connsiteX9" fmla="*/ 579143 w 958459"/>
                <a:gd name="connsiteY9" fmla="*/ 685801 h 718031"/>
                <a:gd name="connsiteX10" fmla="*/ 661707 w 958459"/>
                <a:gd name="connsiteY10" fmla="*/ 609601 h 718031"/>
                <a:gd name="connsiteX11" fmla="*/ 678911 w 958459"/>
                <a:gd name="connsiteY11" fmla="*/ 38101 h 718031"/>
                <a:gd name="connsiteX12" fmla="*/ 743146 w 958459"/>
                <a:gd name="connsiteY12" fmla="*/ 605791 h 718031"/>
                <a:gd name="connsiteX13" fmla="*/ 958459 w 958459"/>
                <a:gd name="connsiteY13" fmla="*/ 693421 h 718031"/>
                <a:gd name="connsiteX0" fmla="*/ 0 w 958459"/>
                <a:gd name="connsiteY0" fmla="*/ 681515 h 716248"/>
                <a:gd name="connsiteX1" fmla="*/ 100512 w 958459"/>
                <a:gd name="connsiteY1" fmla="*/ 678181 h 716248"/>
                <a:gd name="connsiteX2" fmla="*/ 206471 w 958459"/>
                <a:gd name="connsiteY2" fmla="*/ 592456 h 716248"/>
                <a:gd name="connsiteX3" fmla="*/ 242905 w 958459"/>
                <a:gd name="connsiteY3" fmla="*/ 1 h 716248"/>
                <a:gd name="connsiteX4" fmla="*/ 281195 w 958459"/>
                <a:gd name="connsiteY4" fmla="*/ 594361 h 716248"/>
                <a:gd name="connsiteX5" fmla="*/ 349400 w 958459"/>
                <a:gd name="connsiteY5" fmla="*/ 715645 h 716248"/>
                <a:gd name="connsiteX6" fmla="*/ 404591 w 958459"/>
                <a:gd name="connsiteY6" fmla="*/ 632461 h 716248"/>
                <a:gd name="connsiteX7" fmla="*/ 453652 w 958459"/>
                <a:gd name="connsiteY7" fmla="*/ 46991 h 716248"/>
                <a:gd name="connsiteX8" fmla="*/ 482220 w 958459"/>
                <a:gd name="connsiteY8" fmla="*/ 624841 h 716248"/>
                <a:gd name="connsiteX9" fmla="*/ 579143 w 958459"/>
                <a:gd name="connsiteY9" fmla="*/ 685801 h 716248"/>
                <a:gd name="connsiteX10" fmla="*/ 661707 w 958459"/>
                <a:gd name="connsiteY10" fmla="*/ 609601 h 716248"/>
                <a:gd name="connsiteX11" fmla="*/ 678911 w 958459"/>
                <a:gd name="connsiteY11" fmla="*/ 38101 h 716248"/>
                <a:gd name="connsiteX12" fmla="*/ 743146 w 958459"/>
                <a:gd name="connsiteY12" fmla="*/ 605791 h 716248"/>
                <a:gd name="connsiteX13" fmla="*/ 958459 w 958459"/>
                <a:gd name="connsiteY13" fmla="*/ 693421 h 716248"/>
                <a:gd name="connsiteX0" fmla="*/ 0 w 958459"/>
                <a:gd name="connsiteY0" fmla="*/ 681515 h 715838"/>
                <a:gd name="connsiteX1" fmla="*/ 100512 w 958459"/>
                <a:gd name="connsiteY1" fmla="*/ 678181 h 715838"/>
                <a:gd name="connsiteX2" fmla="*/ 206471 w 958459"/>
                <a:gd name="connsiteY2" fmla="*/ 592456 h 715838"/>
                <a:gd name="connsiteX3" fmla="*/ 242905 w 958459"/>
                <a:gd name="connsiteY3" fmla="*/ 1 h 715838"/>
                <a:gd name="connsiteX4" fmla="*/ 281195 w 958459"/>
                <a:gd name="connsiteY4" fmla="*/ 594361 h 715838"/>
                <a:gd name="connsiteX5" fmla="*/ 349400 w 958459"/>
                <a:gd name="connsiteY5" fmla="*/ 715645 h 715838"/>
                <a:gd name="connsiteX6" fmla="*/ 404591 w 958459"/>
                <a:gd name="connsiteY6" fmla="*/ 632461 h 715838"/>
                <a:gd name="connsiteX7" fmla="*/ 453652 w 958459"/>
                <a:gd name="connsiteY7" fmla="*/ 46991 h 715838"/>
                <a:gd name="connsiteX8" fmla="*/ 482220 w 958459"/>
                <a:gd name="connsiteY8" fmla="*/ 624841 h 715838"/>
                <a:gd name="connsiteX9" fmla="*/ 579143 w 958459"/>
                <a:gd name="connsiteY9" fmla="*/ 685801 h 715838"/>
                <a:gd name="connsiteX10" fmla="*/ 661707 w 958459"/>
                <a:gd name="connsiteY10" fmla="*/ 609601 h 715838"/>
                <a:gd name="connsiteX11" fmla="*/ 678911 w 958459"/>
                <a:gd name="connsiteY11" fmla="*/ 38101 h 715838"/>
                <a:gd name="connsiteX12" fmla="*/ 743146 w 958459"/>
                <a:gd name="connsiteY12" fmla="*/ 605791 h 715838"/>
                <a:gd name="connsiteX13" fmla="*/ 958459 w 958459"/>
                <a:gd name="connsiteY13" fmla="*/ 693421 h 715838"/>
                <a:gd name="connsiteX0" fmla="*/ 0 w 958459"/>
                <a:gd name="connsiteY0" fmla="*/ 681515 h 715838"/>
                <a:gd name="connsiteX1" fmla="*/ 100512 w 958459"/>
                <a:gd name="connsiteY1" fmla="*/ 678181 h 715838"/>
                <a:gd name="connsiteX2" fmla="*/ 206471 w 958459"/>
                <a:gd name="connsiteY2" fmla="*/ 592456 h 715838"/>
                <a:gd name="connsiteX3" fmla="*/ 242905 w 958459"/>
                <a:gd name="connsiteY3" fmla="*/ 1 h 715838"/>
                <a:gd name="connsiteX4" fmla="*/ 281195 w 958459"/>
                <a:gd name="connsiteY4" fmla="*/ 594361 h 715838"/>
                <a:gd name="connsiteX5" fmla="*/ 349400 w 958459"/>
                <a:gd name="connsiteY5" fmla="*/ 715645 h 715838"/>
                <a:gd name="connsiteX6" fmla="*/ 404591 w 958459"/>
                <a:gd name="connsiteY6" fmla="*/ 632461 h 715838"/>
                <a:gd name="connsiteX7" fmla="*/ 453652 w 958459"/>
                <a:gd name="connsiteY7" fmla="*/ 46991 h 715838"/>
                <a:gd name="connsiteX8" fmla="*/ 482220 w 958459"/>
                <a:gd name="connsiteY8" fmla="*/ 624841 h 715838"/>
                <a:gd name="connsiteX9" fmla="*/ 579143 w 958459"/>
                <a:gd name="connsiteY9" fmla="*/ 685801 h 715838"/>
                <a:gd name="connsiteX10" fmla="*/ 661707 w 958459"/>
                <a:gd name="connsiteY10" fmla="*/ 609601 h 715838"/>
                <a:gd name="connsiteX11" fmla="*/ 678911 w 958459"/>
                <a:gd name="connsiteY11" fmla="*/ 38101 h 715838"/>
                <a:gd name="connsiteX12" fmla="*/ 743146 w 958459"/>
                <a:gd name="connsiteY12" fmla="*/ 605791 h 715838"/>
                <a:gd name="connsiteX13" fmla="*/ 958459 w 958459"/>
                <a:gd name="connsiteY13" fmla="*/ 693421 h 715838"/>
                <a:gd name="connsiteX0" fmla="*/ 0 w 958459"/>
                <a:gd name="connsiteY0" fmla="*/ 681515 h 715838"/>
                <a:gd name="connsiteX1" fmla="*/ 100512 w 958459"/>
                <a:gd name="connsiteY1" fmla="*/ 678181 h 715838"/>
                <a:gd name="connsiteX2" fmla="*/ 206471 w 958459"/>
                <a:gd name="connsiteY2" fmla="*/ 592456 h 715838"/>
                <a:gd name="connsiteX3" fmla="*/ 242905 w 958459"/>
                <a:gd name="connsiteY3" fmla="*/ 1 h 715838"/>
                <a:gd name="connsiteX4" fmla="*/ 281195 w 958459"/>
                <a:gd name="connsiteY4" fmla="*/ 594361 h 715838"/>
                <a:gd name="connsiteX5" fmla="*/ 349400 w 958459"/>
                <a:gd name="connsiteY5" fmla="*/ 715645 h 715838"/>
                <a:gd name="connsiteX6" fmla="*/ 404591 w 958459"/>
                <a:gd name="connsiteY6" fmla="*/ 632461 h 715838"/>
                <a:gd name="connsiteX7" fmla="*/ 453652 w 958459"/>
                <a:gd name="connsiteY7" fmla="*/ 46991 h 715838"/>
                <a:gd name="connsiteX8" fmla="*/ 482220 w 958459"/>
                <a:gd name="connsiteY8" fmla="*/ 624841 h 715838"/>
                <a:gd name="connsiteX9" fmla="*/ 579143 w 958459"/>
                <a:gd name="connsiteY9" fmla="*/ 685801 h 715838"/>
                <a:gd name="connsiteX10" fmla="*/ 661707 w 958459"/>
                <a:gd name="connsiteY10" fmla="*/ 609601 h 715838"/>
                <a:gd name="connsiteX11" fmla="*/ 678911 w 958459"/>
                <a:gd name="connsiteY11" fmla="*/ 38101 h 715838"/>
                <a:gd name="connsiteX12" fmla="*/ 743146 w 958459"/>
                <a:gd name="connsiteY12" fmla="*/ 605791 h 715838"/>
                <a:gd name="connsiteX13" fmla="*/ 958459 w 958459"/>
                <a:gd name="connsiteY13" fmla="*/ 693421 h 715838"/>
                <a:gd name="connsiteX0" fmla="*/ 0 w 958459"/>
                <a:gd name="connsiteY0" fmla="*/ 681515 h 715838"/>
                <a:gd name="connsiteX1" fmla="*/ 100512 w 958459"/>
                <a:gd name="connsiteY1" fmla="*/ 678181 h 715838"/>
                <a:gd name="connsiteX2" fmla="*/ 206471 w 958459"/>
                <a:gd name="connsiteY2" fmla="*/ 592456 h 715838"/>
                <a:gd name="connsiteX3" fmla="*/ 242905 w 958459"/>
                <a:gd name="connsiteY3" fmla="*/ 1 h 715838"/>
                <a:gd name="connsiteX4" fmla="*/ 281195 w 958459"/>
                <a:gd name="connsiteY4" fmla="*/ 594361 h 715838"/>
                <a:gd name="connsiteX5" fmla="*/ 349400 w 958459"/>
                <a:gd name="connsiteY5" fmla="*/ 715645 h 715838"/>
                <a:gd name="connsiteX6" fmla="*/ 404591 w 958459"/>
                <a:gd name="connsiteY6" fmla="*/ 632461 h 715838"/>
                <a:gd name="connsiteX7" fmla="*/ 453652 w 958459"/>
                <a:gd name="connsiteY7" fmla="*/ 46991 h 715838"/>
                <a:gd name="connsiteX8" fmla="*/ 487006 w 958459"/>
                <a:gd name="connsiteY8" fmla="*/ 636271 h 715838"/>
                <a:gd name="connsiteX9" fmla="*/ 579143 w 958459"/>
                <a:gd name="connsiteY9" fmla="*/ 685801 h 715838"/>
                <a:gd name="connsiteX10" fmla="*/ 661707 w 958459"/>
                <a:gd name="connsiteY10" fmla="*/ 609601 h 715838"/>
                <a:gd name="connsiteX11" fmla="*/ 678911 w 958459"/>
                <a:gd name="connsiteY11" fmla="*/ 38101 h 715838"/>
                <a:gd name="connsiteX12" fmla="*/ 743146 w 958459"/>
                <a:gd name="connsiteY12" fmla="*/ 605791 h 715838"/>
                <a:gd name="connsiteX13" fmla="*/ 958459 w 958459"/>
                <a:gd name="connsiteY13" fmla="*/ 693421 h 715838"/>
                <a:gd name="connsiteX0" fmla="*/ 0 w 958459"/>
                <a:gd name="connsiteY0" fmla="*/ 681515 h 715838"/>
                <a:gd name="connsiteX1" fmla="*/ 100512 w 958459"/>
                <a:gd name="connsiteY1" fmla="*/ 678181 h 715838"/>
                <a:gd name="connsiteX2" fmla="*/ 206471 w 958459"/>
                <a:gd name="connsiteY2" fmla="*/ 592456 h 715838"/>
                <a:gd name="connsiteX3" fmla="*/ 242905 w 958459"/>
                <a:gd name="connsiteY3" fmla="*/ 1 h 715838"/>
                <a:gd name="connsiteX4" fmla="*/ 281195 w 958459"/>
                <a:gd name="connsiteY4" fmla="*/ 594361 h 715838"/>
                <a:gd name="connsiteX5" fmla="*/ 349400 w 958459"/>
                <a:gd name="connsiteY5" fmla="*/ 715645 h 715838"/>
                <a:gd name="connsiteX6" fmla="*/ 404591 w 958459"/>
                <a:gd name="connsiteY6" fmla="*/ 632461 h 715838"/>
                <a:gd name="connsiteX7" fmla="*/ 453652 w 958459"/>
                <a:gd name="connsiteY7" fmla="*/ 46991 h 715838"/>
                <a:gd name="connsiteX8" fmla="*/ 487006 w 958459"/>
                <a:gd name="connsiteY8" fmla="*/ 636271 h 715838"/>
                <a:gd name="connsiteX9" fmla="*/ 579143 w 958459"/>
                <a:gd name="connsiteY9" fmla="*/ 685801 h 715838"/>
                <a:gd name="connsiteX10" fmla="*/ 661707 w 958459"/>
                <a:gd name="connsiteY10" fmla="*/ 609601 h 715838"/>
                <a:gd name="connsiteX11" fmla="*/ 678911 w 958459"/>
                <a:gd name="connsiteY11" fmla="*/ 38101 h 715838"/>
                <a:gd name="connsiteX12" fmla="*/ 743146 w 958459"/>
                <a:gd name="connsiteY12" fmla="*/ 605791 h 715838"/>
                <a:gd name="connsiteX13" fmla="*/ 958459 w 958459"/>
                <a:gd name="connsiteY13" fmla="*/ 693421 h 715838"/>
                <a:gd name="connsiteX0" fmla="*/ 0 w 958459"/>
                <a:gd name="connsiteY0" fmla="*/ 681515 h 715838"/>
                <a:gd name="connsiteX1" fmla="*/ 100512 w 958459"/>
                <a:gd name="connsiteY1" fmla="*/ 678181 h 715838"/>
                <a:gd name="connsiteX2" fmla="*/ 206471 w 958459"/>
                <a:gd name="connsiteY2" fmla="*/ 592456 h 715838"/>
                <a:gd name="connsiteX3" fmla="*/ 242905 w 958459"/>
                <a:gd name="connsiteY3" fmla="*/ 1 h 715838"/>
                <a:gd name="connsiteX4" fmla="*/ 281195 w 958459"/>
                <a:gd name="connsiteY4" fmla="*/ 594361 h 715838"/>
                <a:gd name="connsiteX5" fmla="*/ 349400 w 958459"/>
                <a:gd name="connsiteY5" fmla="*/ 715645 h 715838"/>
                <a:gd name="connsiteX6" fmla="*/ 404591 w 958459"/>
                <a:gd name="connsiteY6" fmla="*/ 632461 h 715838"/>
                <a:gd name="connsiteX7" fmla="*/ 453652 w 958459"/>
                <a:gd name="connsiteY7" fmla="*/ 46991 h 715838"/>
                <a:gd name="connsiteX8" fmla="*/ 487006 w 958459"/>
                <a:gd name="connsiteY8" fmla="*/ 636271 h 715838"/>
                <a:gd name="connsiteX9" fmla="*/ 579143 w 958459"/>
                <a:gd name="connsiteY9" fmla="*/ 685801 h 715838"/>
                <a:gd name="connsiteX10" fmla="*/ 661707 w 958459"/>
                <a:gd name="connsiteY10" fmla="*/ 609601 h 715838"/>
                <a:gd name="connsiteX11" fmla="*/ 678911 w 958459"/>
                <a:gd name="connsiteY11" fmla="*/ 38101 h 715838"/>
                <a:gd name="connsiteX12" fmla="*/ 743146 w 958459"/>
                <a:gd name="connsiteY12" fmla="*/ 605791 h 715838"/>
                <a:gd name="connsiteX13" fmla="*/ 958459 w 958459"/>
                <a:gd name="connsiteY13" fmla="*/ 693421 h 715838"/>
                <a:gd name="connsiteX0" fmla="*/ 0 w 958459"/>
                <a:gd name="connsiteY0" fmla="*/ 681515 h 715730"/>
                <a:gd name="connsiteX1" fmla="*/ 100512 w 958459"/>
                <a:gd name="connsiteY1" fmla="*/ 678181 h 715730"/>
                <a:gd name="connsiteX2" fmla="*/ 206471 w 958459"/>
                <a:gd name="connsiteY2" fmla="*/ 592456 h 715730"/>
                <a:gd name="connsiteX3" fmla="*/ 242905 w 958459"/>
                <a:gd name="connsiteY3" fmla="*/ 1 h 715730"/>
                <a:gd name="connsiteX4" fmla="*/ 281195 w 958459"/>
                <a:gd name="connsiteY4" fmla="*/ 594361 h 715730"/>
                <a:gd name="connsiteX5" fmla="*/ 349400 w 958459"/>
                <a:gd name="connsiteY5" fmla="*/ 715645 h 715730"/>
                <a:gd name="connsiteX6" fmla="*/ 409377 w 958459"/>
                <a:gd name="connsiteY6" fmla="*/ 607061 h 715730"/>
                <a:gd name="connsiteX7" fmla="*/ 453652 w 958459"/>
                <a:gd name="connsiteY7" fmla="*/ 46991 h 715730"/>
                <a:gd name="connsiteX8" fmla="*/ 487006 w 958459"/>
                <a:gd name="connsiteY8" fmla="*/ 636271 h 715730"/>
                <a:gd name="connsiteX9" fmla="*/ 579143 w 958459"/>
                <a:gd name="connsiteY9" fmla="*/ 685801 h 715730"/>
                <a:gd name="connsiteX10" fmla="*/ 661707 w 958459"/>
                <a:gd name="connsiteY10" fmla="*/ 609601 h 715730"/>
                <a:gd name="connsiteX11" fmla="*/ 678911 w 958459"/>
                <a:gd name="connsiteY11" fmla="*/ 38101 h 715730"/>
                <a:gd name="connsiteX12" fmla="*/ 743146 w 958459"/>
                <a:gd name="connsiteY12" fmla="*/ 605791 h 715730"/>
                <a:gd name="connsiteX13" fmla="*/ 958459 w 958459"/>
                <a:gd name="connsiteY13" fmla="*/ 693421 h 715730"/>
                <a:gd name="connsiteX0" fmla="*/ 0 w 958459"/>
                <a:gd name="connsiteY0" fmla="*/ 681515 h 715864"/>
                <a:gd name="connsiteX1" fmla="*/ 100512 w 958459"/>
                <a:gd name="connsiteY1" fmla="*/ 678181 h 715864"/>
                <a:gd name="connsiteX2" fmla="*/ 206471 w 958459"/>
                <a:gd name="connsiteY2" fmla="*/ 592456 h 715864"/>
                <a:gd name="connsiteX3" fmla="*/ 242905 w 958459"/>
                <a:gd name="connsiteY3" fmla="*/ 1 h 715864"/>
                <a:gd name="connsiteX4" fmla="*/ 281195 w 958459"/>
                <a:gd name="connsiteY4" fmla="*/ 594361 h 715864"/>
                <a:gd name="connsiteX5" fmla="*/ 349400 w 958459"/>
                <a:gd name="connsiteY5" fmla="*/ 715645 h 715864"/>
                <a:gd name="connsiteX6" fmla="*/ 409377 w 958459"/>
                <a:gd name="connsiteY6" fmla="*/ 607061 h 715864"/>
                <a:gd name="connsiteX7" fmla="*/ 455248 w 958459"/>
                <a:gd name="connsiteY7" fmla="*/ 120651 h 715864"/>
                <a:gd name="connsiteX8" fmla="*/ 487006 w 958459"/>
                <a:gd name="connsiteY8" fmla="*/ 636271 h 715864"/>
                <a:gd name="connsiteX9" fmla="*/ 579143 w 958459"/>
                <a:gd name="connsiteY9" fmla="*/ 685801 h 715864"/>
                <a:gd name="connsiteX10" fmla="*/ 661707 w 958459"/>
                <a:gd name="connsiteY10" fmla="*/ 609601 h 715864"/>
                <a:gd name="connsiteX11" fmla="*/ 678911 w 958459"/>
                <a:gd name="connsiteY11" fmla="*/ 38101 h 715864"/>
                <a:gd name="connsiteX12" fmla="*/ 743146 w 958459"/>
                <a:gd name="connsiteY12" fmla="*/ 605791 h 715864"/>
                <a:gd name="connsiteX13" fmla="*/ 958459 w 958459"/>
                <a:gd name="connsiteY13" fmla="*/ 693421 h 715864"/>
                <a:gd name="connsiteX0" fmla="*/ 0 w 958459"/>
                <a:gd name="connsiteY0" fmla="*/ 681515 h 715864"/>
                <a:gd name="connsiteX1" fmla="*/ 100512 w 958459"/>
                <a:gd name="connsiteY1" fmla="*/ 678181 h 715864"/>
                <a:gd name="connsiteX2" fmla="*/ 206471 w 958459"/>
                <a:gd name="connsiteY2" fmla="*/ 592456 h 715864"/>
                <a:gd name="connsiteX3" fmla="*/ 242905 w 958459"/>
                <a:gd name="connsiteY3" fmla="*/ 1 h 715864"/>
                <a:gd name="connsiteX4" fmla="*/ 281195 w 958459"/>
                <a:gd name="connsiteY4" fmla="*/ 594361 h 715864"/>
                <a:gd name="connsiteX5" fmla="*/ 349400 w 958459"/>
                <a:gd name="connsiteY5" fmla="*/ 715645 h 715864"/>
                <a:gd name="connsiteX6" fmla="*/ 409377 w 958459"/>
                <a:gd name="connsiteY6" fmla="*/ 607061 h 715864"/>
                <a:gd name="connsiteX7" fmla="*/ 455248 w 958459"/>
                <a:gd name="connsiteY7" fmla="*/ 120651 h 715864"/>
                <a:gd name="connsiteX8" fmla="*/ 482220 w 958459"/>
                <a:gd name="connsiteY8" fmla="*/ 598171 h 715864"/>
                <a:gd name="connsiteX9" fmla="*/ 579143 w 958459"/>
                <a:gd name="connsiteY9" fmla="*/ 685801 h 715864"/>
                <a:gd name="connsiteX10" fmla="*/ 661707 w 958459"/>
                <a:gd name="connsiteY10" fmla="*/ 609601 h 715864"/>
                <a:gd name="connsiteX11" fmla="*/ 678911 w 958459"/>
                <a:gd name="connsiteY11" fmla="*/ 38101 h 715864"/>
                <a:gd name="connsiteX12" fmla="*/ 743146 w 958459"/>
                <a:gd name="connsiteY12" fmla="*/ 605791 h 715864"/>
                <a:gd name="connsiteX13" fmla="*/ 958459 w 958459"/>
                <a:gd name="connsiteY13" fmla="*/ 693421 h 715864"/>
                <a:gd name="connsiteX0" fmla="*/ 0 w 958459"/>
                <a:gd name="connsiteY0" fmla="*/ 681515 h 715864"/>
                <a:gd name="connsiteX1" fmla="*/ 100512 w 958459"/>
                <a:gd name="connsiteY1" fmla="*/ 678181 h 715864"/>
                <a:gd name="connsiteX2" fmla="*/ 206471 w 958459"/>
                <a:gd name="connsiteY2" fmla="*/ 592456 h 715864"/>
                <a:gd name="connsiteX3" fmla="*/ 242905 w 958459"/>
                <a:gd name="connsiteY3" fmla="*/ 1 h 715864"/>
                <a:gd name="connsiteX4" fmla="*/ 281195 w 958459"/>
                <a:gd name="connsiteY4" fmla="*/ 594361 h 715864"/>
                <a:gd name="connsiteX5" fmla="*/ 349400 w 958459"/>
                <a:gd name="connsiteY5" fmla="*/ 715645 h 715864"/>
                <a:gd name="connsiteX6" fmla="*/ 409377 w 958459"/>
                <a:gd name="connsiteY6" fmla="*/ 607061 h 715864"/>
                <a:gd name="connsiteX7" fmla="*/ 455248 w 958459"/>
                <a:gd name="connsiteY7" fmla="*/ 120651 h 715864"/>
                <a:gd name="connsiteX8" fmla="*/ 482220 w 958459"/>
                <a:gd name="connsiteY8" fmla="*/ 598171 h 715864"/>
                <a:gd name="connsiteX9" fmla="*/ 579143 w 958459"/>
                <a:gd name="connsiteY9" fmla="*/ 685801 h 715864"/>
                <a:gd name="connsiteX10" fmla="*/ 660112 w 958459"/>
                <a:gd name="connsiteY10" fmla="*/ 609601 h 715864"/>
                <a:gd name="connsiteX11" fmla="*/ 678911 w 958459"/>
                <a:gd name="connsiteY11" fmla="*/ 38101 h 715864"/>
                <a:gd name="connsiteX12" fmla="*/ 743146 w 958459"/>
                <a:gd name="connsiteY12" fmla="*/ 605791 h 715864"/>
                <a:gd name="connsiteX13" fmla="*/ 958459 w 958459"/>
                <a:gd name="connsiteY13" fmla="*/ 693421 h 71586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206471 w 958459"/>
                <a:gd name="connsiteY2" fmla="*/ 592456 h 715944"/>
                <a:gd name="connsiteX3" fmla="*/ 242905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88611 w 958459"/>
                <a:gd name="connsiteY2" fmla="*/ 590551 h 715944"/>
                <a:gd name="connsiteX3" fmla="*/ 242905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88611 w 958459"/>
                <a:gd name="connsiteY2" fmla="*/ 590551 h 715944"/>
                <a:gd name="connsiteX3" fmla="*/ 229510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88611 w 958459"/>
                <a:gd name="connsiteY2" fmla="*/ 590551 h 715944"/>
                <a:gd name="connsiteX3" fmla="*/ 212767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77448 w 958459"/>
                <a:gd name="connsiteY2" fmla="*/ 598171 h 715944"/>
                <a:gd name="connsiteX3" fmla="*/ 212767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77448 w 958459"/>
                <a:gd name="connsiteY2" fmla="*/ 598171 h 715944"/>
                <a:gd name="connsiteX3" fmla="*/ 212767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77448 w 958459"/>
                <a:gd name="connsiteY2" fmla="*/ 598171 h 715944"/>
                <a:gd name="connsiteX3" fmla="*/ 212767 w 958459"/>
                <a:gd name="connsiteY3" fmla="*/ 1 h 715944"/>
                <a:gd name="connsiteX4" fmla="*/ 28119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944"/>
                <a:gd name="connsiteX1" fmla="*/ 100512 w 958459"/>
                <a:gd name="connsiteY1" fmla="*/ 678181 h 715944"/>
                <a:gd name="connsiteX2" fmla="*/ 177448 w 958459"/>
                <a:gd name="connsiteY2" fmla="*/ 598171 h 715944"/>
                <a:gd name="connsiteX3" fmla="*/ 212767 w 958459"/>
                <a:gd name="connsiteY3" fmla="*/ 1 h 715944"/>
                <a:gd name="connsiteX4" fmla="*/ 263335 w 958459"/>
                <a:gd name="connsiteY4" fmla="*/ 594361 h 715944"/>
                <a:gd name="connsiteX5" fmla="*/ 349400 w 958459"/>
                <a:gd name="connsiteY5" fmla="*/ 715645 h 715944"/>
                <a:gd name="connsiteX6" fmla="*/ 409377 w 958459"/>
                <a:gd name="connsiteY6" fmla="*/ 607061 h 715944"/>
                <a:gd name="connsiteX7" fmla="*/ 445676 w 958459"/>
                <a:gd name="connsiteY7" fmla="*/ 90171 h 715944"/>
                <a:gd name="connsiteX8" fmla="*/ 482220 w 958459"/>
                <a:gd name="connsiteY8" fmla="*/ 598171 h 715944"/>
                <a:gd name="connsiteX9" fmla="*/ 579143 w 958459"/>
                <a:gd name="connsiteY9" fmla="*/ 685801 h 715944"/>
                <a:gd name="connsiteX10" fmla="*/ 660112 w 958459"/>
                <a:gd name="connsiteY10" fmla="*/ 609601 h 715944"/>
                <a:gd name="connsiteX11" fmla="*/ 678911 w 958459"/>
                <a:gd name="connsiteY11" fmla="*/ 38101 h 715944"/>
                <a:gd name="connsiteX12" fmla="*/ 743146 w 958459"/>
                <a:gd name="connsiteY12" fmla="*/ 605791 h 715944"/>
                <a:gd name="connsiteX13" fmla="*/ 958459 w 958459"/>
                <a:gd name="connsiteY13" fmla="*/ 693421 h 715944"/>
                <a:gd name="connsiteX0" fmla="*/ 0 w 958459"/>
                <a:gd name="connsiteY0" fmla="*/ 681515 h 715715"/>
                <a:gd name="connsiteX1" fmla="*/ 100512 w 958459"/>
                <a:gd name="connsiteY1" fmla="*/ 678181 h 715715"/>
                <a:gd name="connsiteX2" fmla="*/ 177448 w 958459"/>
                <a:gd name="connsiteY2" fmla="*/ 598171 h 715715"/>
                <a:gd name="connsiteX3" fmla="*/ 212767 w 958459"/>
                <a:gd name="connsiteY3" fmla="*/ 1 h 715715"/>
                <a:gd name="connsiteX4" fmla="*/ 258870 w 958459"/>
                <a:gd name="connsiteY4" fmla="*/ 601981 h 715715"/>
                <a:gd name="connsiteX5" fmla="*/ 349400 w 958459"/>
                <a:gd name="connsiteY5" fmla="*/ 715645 h 715715"/>
                <a:gd name="connsiteX6" fmla="*/ 409377 w 958459"/>
                <a:gd name="connsiteY6" fmla="*/ 607061 h 715715"/>
                <a:gd name="connsiteX7" fmla="*/ 445676 w 958459"/>
                <a:gd name="connsiteY7" fmla="*/ 90171 h 715715"/>
                <a:gd name="connsiteX8" fmla="*/ 482220 w 958459"/>
                <a:gd name="connsiteY8" fmla="*/ 598171 h 715715"/>
                <a:gd name="connsiteX9" fmla="*/ 579143 w 958459"/>
                <a:gd name="connsiteY9" fmla="*/ 685801 h 715715"/>
                <a:gd name="connsiteX10" fmla="*/ 660112 w 958459"/>
                <a:gd name="connsiteY10" fmla="*/ 609601 h 715715"/>
                <a:gd name="connsiteX11" fmla="*/ 678911 w 958459"/>
                <a:gd name="connsiteY11" fmla="*/ 38101 h 715715"/>
                <a:gd name="connsiteX12" fmla="*/ 743146 w 958459"/>
                <a:gd name="connsiteY12" fmla="*/ 605791 h 715715"/>
                <a:gd name="connsiteX13" fmla="*/ 958459 w 958459"/>
                <a:gd name="connsiteY13" fmla="*/ 693421 h 715715"/>
                <a:gd name="connsiteX0" fmla="*/ 0 w 958459"/>
                <a:gd name="connsiteY0" fmla="*/ 681515 h 715722"/>
                <a:gd name="connsiteX1" fmla="*/ 100512 w 958459"/>
                <a:gd name="connsiteY1" fmla="*/ 678181 h 715722"/>
                <a:gd name="connsiteX2" fmla="*/ 177448 w 958459"/>
                <a:gd name="connsiteY2" fmla="*/ 598171 h 715722"/>
                <a:gd name="connsiteX3" fmla="*/ 212767 w 958459"/>
                <a:gd name="connsiteY3" fmla="*/ 1 h 715722"/>
                <a:gd name="connsiteX4" fmla="*/ 258870 w 958459"/>
                <a:gd name="connsiteY4" fmla="*/ 601981 h 715722"/>
                <a:gd name="connsiteX5" fmla="*/ 349400 w 958459"/>
                <a:gd name="connsiteY5" fmla="*/ 715645 h 715722"/>
                <a:gd name="connsiteX6" fmla="*/ 409377 w 958459"/>
                <a:gd name="connsiteY6" fmla="*/ 607061 h 715722"/>
                <a:gd name="connsiteX7" fmla="*/ 416654 w 958459"/>
                <a:gd name="connsiteY7" fmla="*/ 84456 h 715722"/>
                <a:gd name="connsiteX8" fmla="*/ 482220 w 958459"/>
                <a:gd name="connsiteY8" fmla="*/ 598171 h 715722"/>
                <a:gd name="connsiteX9" fmla="*/ 579143 w 958459"/>
                <a:gd name="connsiteY9" fmla="*/ 685801 h 715722"/>
                <a:gd name="connsiteX10" fmla="*/ 660112 w 958459"/>
                <a:gd name="connsiteY10" fmla="*/ 609601 h 715722"/>
                <a:gd name="connsiteX11" fmla="*/ 678911 w 958459"/>
                <a:gd name="connsiteY11" fmla="*/ 38101 h 715722"/>
                <a:gd name="connsiteX12" fmla="*/ 743146 w 958459"/>
                <a:gd name="connsiteY12" fmla="*/ 605791 h 715722"/>
                <a:gd name="connsiteX13" fmla="*/ 958459 w 958459"/>
                <a:gd name="connsiteY13" fmla="*/ 693421 h 715722"/>
                <a:gd name="connsiteX0" fmla="*/ 0 w 958459"/>
                <a:gd name="connsiteY0" fmla="*/ 681515 h 715725"/>
                <a:gd name="connsiteX1" fmla="*/ 100512 w 958459"/>
                <a:gd name="connsiteY1" fmla="*/ 678181 h 715725"/>
                <a:gd name="connsiteX2" fmla="*/ 177448 w 958459"/>
                <a:gd name="connsiteY2" fmla="*/ 598171 h 715725"/>
                <a:gd name="connsiteX3" fmla="*/ 212767 w 958459"/>
                <a:gd name="connsiteY3" fmla="*/ 1 h 715725"/>
                <a:gd name="connsiteX4" fmla="*/ 258870 w 958459"/>
                <a:gd name="connsiteY4" fmla="*/ 601981 h 715725"/>
                <a:gd name="connsiteX5" fmla="*/ 349400 w 958459"/>
                <a:gd name="connsiteY5" fmla="*/ 715645 h 715725"/>
                <a:gd name="connsiteX6" fmla="*/ 409377 w 958459"/>
                <a:gd name="connsiteY6" fmla="*/ 607061 h 715725"/>
                <a:gd name="connsiteX7" fmla="*/ 397678 w 958459"/>
                <a:gd name="connsiteY7" fmla="*/ 82551 h 715725"/>
                <a:gd name="connsiteX8" fmla="*/ 482220 w 958459"/>
                <a:gd name="connsiteY8" fmla="*/ 598171 h 715725"/>
                <a:gd name="connsiteX9" fmla="*/ 579143 w 958459"/>
                <a:gd name="connsiteY9" fmla="*/ 685801 h 715725"/>
                <a:gd name="connsiteX10" fmla="*/ 660112 w 958459"/>
                <a:gd name="connsiteY10" fmla="*/ 609601 h 715725"/>
                <a:gd name="connsiteX11" fmla="*/ 678911 w 958459"/>
                <a:gd name="connsiteY11" fmla="*/ 38101 h 715725"/>
                <a:gd name="connsiteX12" fmla="*/ 743146 w 958459"/>
                <a:gd name="connsiteY12" fmla="*/ 605791 h 715725"/>
                <a:gd name="connsiteX13" fmla="*/ 958459 w 958459"/>
                <a:gd name="connsiteY13" fmla="*/ 693421 h 715725"/>
                <a:gd name="connsiteX0" fmla="*/ 0 w 958459"/>
                <a:gd name="connsiteY0" fmla="*/ 681515 h 716069"/>
                <a:gd name="connsiteX1" fmla="*/ 100512 w 958459"/>
                <a:gd name="connsiteY1" fmla="*/ 678181 h 716069"/>
                <a:gd name="connsiteX2" fmla="*/ 177448 w 958459"/>
                <a:gd name="connsiteY2" fmla="*/ 598171 h 716069"/>
                <a:gd name="connsiteX3" fmla="*/ 212767 w 958459"/>
                <a:gd name="connsiteY3" fmla="*/ 1 h 716069"/>
                <a:gd name="connsiteX4" fmla="*/ 258870 w 958459"/>
                <a:gd name="connsiteY4" fmla="*/ 601981 h 716069"/>
                <a:gd name="connsiteX5" fmla="*/ 349400 w 958459"/>
                <a:gd name="connsiteY5" fmla="*/ 715645 h 716069"/>
                <a:gd name="connsiteX6" fmla="*/ 373658 w 958459"/>
                <a:gd name="connsiteY6" fmla="*/ 612776 h 716069"/>
                <a:gd name="connsiteX7" fmla="*/ 397678 w 958459"/>
                <a:gd name="connsiteY7" fmla="*/ 82551 h 716069"/>
                <a:gd name="connsiteX8" fmla="*/ 482220 w 958459"/>
                <a:gd name="connsiteY8" fmla="*/ 598171 h 716069"/>
                <a:gd name="connsiteX9" fmla="*/ 579143 w 958459"/>
                <a:gd name="connsiteY9" fmla="*/ 685801 h 716069"/>
                <a:gd name="connsiteX10" fmla="*/ 660112 w 958459"/>
                <a:gd name="connsiteY10" fmla="*/ 609601 h 716069"/>
                <a:gd name="connsiteX11" fmla="*/ 678911 w 958459"/>
                <a:gd name="connsiteY11" fmla="*/ 38101 h 716069"/>
                <a:gd name="connsiteX12" fmla="*/ 743146 w 958459"/>
                <a:gd name="connsiteY12" fmla="*/ 605791 h 716069"/>
                <a:gd name="connsiteX13" fmla="*/ 958459 w 958459"/>
                <a:gd name="connsiteY13" fmla="*/ 693421 h 716069"/>
                <a:gd name="connsiteX0" fmla="*/ 0 w 958459"/>
                <a:gd name="connsiteY0" fmla="*/ 681515 h 716069"/>
                <a:gd name="connsiteX1" fmla="*/ 100512 w 958459"/>
                <a:gd name="connsiteY1" fmla="*/ 678181 h 716069"/>
                <a:gd name="connsiteX2" fmla="*/ 177448 w 958459"/>
                <a:gd name="connsiteY2" fmla="*/ 598171 h 716069"/>
                <a:gd name="connsiteX3" fmla="*/ 212767 w 958459"/>
                <a:gd name="connsiteY3" fmla="*/ 1 h 716069"/>
                <a:gd name="connsiteX4" fmla="*/ 258870 w 958459"/>
                <a:gd name="connsiteY4" fmla="*/ 601981 h 716069"/>
                <a:gd name="connsiteX5" fmla="*/ 349400 w 958459"/>
                <a:gd name="connsiteY5" fmla="*/ 715645 h 716069"/>
                <a:gd name="connsiteX6" fmla="*/ 373658 w 958459"/>
                <a:gd name="connsiteY6" fmla="*/ 612776 h 716069"/>
                <a:gd name="connsiteX7" fmla="*/ 397678 w 958459"/>
                <a:gd name="connsiteY7" fmla="*/ 82551 h 716069"/>
                <a:gd name="connsiteX8" fmla="*/ 440920 w 958459"/>
                <a:gd name="connsiteY8" fmla="*/ 603886 h 716069"/>
                <a:gd name="connsiteX9" fmla="*/ 579143 w 958459"/>
                <a:gd name="connsiteY9" fmla="*/ 685801 h 716069"/>
                <a:gd name="connsiteX10" fmla="*/ 660112 w 958459"/>
                <a:gd name="connsiteY10" fmla="*/ 609601 h 716069"/>
                <a:gd name="connsiteX11" fmla="*/ 678911 w 958459"/>
                <a:gd name="connsiteY11" fmla="*/ 38101 h 716069"/>
                <a:gd name="connsiteX12" fmla="*/ 743146 w 958459"/>
                <a:gd name="connsiteY12" fmla="*/ 605791 h 716069"/>
                <a:gd name="connsiteX13" fmla="*/ 958459 w 958459"/>
                <a:gd name="connsiteY13" fmla="*/ 693421 h 716069"/>
                <a:gd name="connsiteX0" fmla="*/ 0 w 958459"/>
                <a:gd name="connsiteY0" fmla="*/ 681515 h 710619"/>
                <a:gd name="connsiteX1" fmla="*/ 100512 w 958459"/>
                <a:gd name="connsiteY1" fmla="*/ 678181 h 710619"/>
                <a:gd name="connsiteX2" fmla="*/ 177448 w 958459"/>
                <a:gd name="connsiteY2" fmla="*/ 598171 h 710619"/>
                <a:gd name="connsiteX3" fmla="*/ 212767 w 958459"/>
                <a:gd name="connsiteY3" fmla="*/ 1 h 710619"/>
                <a:gd name="connsiteX4" fmla="*/ 258870 w 958459"/>
                <a:gd name="connsiteY4" fmla="*/ 601981 h 710619"/>
                <a:gd name="connsiteX5" fmla="*/ 324843 w 958459"/>
                <a:gd name="connsiteY5" fmla="*/ 709930 h 710619"/>
                <a:gd name="connsiteX6" fmla="*/ 373658 w 958459"/>
                <a:gd name="connsiteY6" fmla="*/ 612776 h 710619"/>
                <a:gd name="connsiteX7" fmla="*/ 397678 w 958459"/>
                <a:gd name="connsiteY7" fmla="*/ 82551 h 710619"/>
                <a:gd name="connsiteX8" fmla="*/ 440920 w 958459"/>
                <a:gd name="connsiteY8" fmla="*/ 603886 h 710619"/>
                <a:gd name="connsiteX9" fmla="*/ 579143 w 958459"/>
                <a:gd name="connsiteY9" fmla="*/ 685801 h 710619"/>
                <a:gd name="connsiteX10" fmla="*/ 660112 w 958459"/>
                <a:gd name="connsiteY10" fmla="*/ 609601 h 710619"/>
                <a:gd name="connsiteX11" fmla="*/ 678911 w 958459"/>
                <a:gd name="connsiteY11" fmla="*/ 38101 h 710619"/>
                <a:gd name="connsiteX12" fmla="*/ 743146 w 958459"/>
                <a:gd name="connsiteY12" fmla="*/ 605791 h 710619"/>
                <a:gd name="connsiteX13" fmla="*/ 958459 w 958459"/>
                <a:gd name="connsiteY13" fmla="*/ 693421 h 710619"/>
                <a:gd name="connsiteX0" fmla="*/ 0 w 958459"/>
                <a:gd name="connsiteY0" fmla="*/ 681515 h 710619"/>
                <a:gd name="connsiteX1" fmla="*/ 100512 w 958459"/>
                <a:gd name="connsiteY1" fmla="*/ 678181 h 710619"/>
                <a:gd name="connsiteX2" fmla="*/ 177448 w 958459"/>
                <a:gd name="connsiteY2" fmla="*/ 598171 h 710619"/>
                <a:gd name="connsiteX3" fmla="*/ 212767 w 958459"/>
                <a:gd name="connsiteY3" fmla="*/ 1 h 710619"/>
                <a:gd name="connsiteX4" fmla="*/ 258870 w 958459"/>
                <a:gd name="connsiteY4" fmla="*/ 601981 h 710619"/>
                <a:gd name="connsiteX5" fmla="*/ 324843 w 958459"/>
                <a:gd name="connsiteY5" fmla="*/ 709930 h 710619"/>
                <a:gd name="connsiteX6" fmla="*/ 373658 w 958459"/>
                <a:gd name="connsiteY6" fmla="*/ 612776 h 710619"/>
                <a:gd name="connsiteX7" fmla="*/ 397678 w 958459"/>
                <a:gd name="connsiteY7" fmla="*/ 82551 h 710619"/>
                <a:gd name="connsiteX8" fmla="*/ 440920 w 958459"/>
                <a:gd name="connsiteY8" fmla="*/ 603886 h 710619"/>
                <a:gd name="connsiteX9" fmla="*/ 579143 w 958459"/>
                <a:gd name="connsiteY9" fmla="*/ 685801 h 710619"/>
                <a:gd name="connsiteX10" fmla="*/ 660112 w 958459"/>
                <a:gd name="connsiteY10" fmla="*/ 609601 h 710619"/>
                <a:gd name="connsiteX11" fmla="*/ 703470 w 958459"/>
                <a:gd name="connsiteY11" fmla="*/ 36196 h 710619"/>
                <a:gd name="connsiteX12" fmla="*/ 743146 w 958459"/>
                <a:gd name="connsiteY12" fmla="*/ 605791 h 710619"/>
                <a:gd name="connsiteX13" fmla="*/ 958459 w 958459"/>
                <a:gd name="connsiteY13" fmla="*/ 693421 h 710619"/>
                <a:gd name="connsiteX0" fmla="*/ 0 w 958459"/>
                <a:gd name="connsiteY0" fmla="*/ 681515 h 710619"/>
                <a:gd name="connsiteX1" fmla="*/ 100512 w 958459"/>
                <a:gd name="connsiteY1" fmla="*/ 678181 h 710619"/>
                <a:gd name="connsiteX2" fmla="*/ 177448 w 958459"/>
                <a:gd name="connsiteY2" fmla="*/ 598171 h 710619"/>
                <a:gd name="connsiteX3" fmla="*/ 212767 w 958459"/>
                <a:gd name="connsiteY3" fmla="*/ 1 h 710619"/>
                <a:gd name="connsiteX4" fmla="*/ 258870 w 958459"/>
                <a:gd name="connsiteY4" fmla="*/ 601981 h 710619"/>
                <a:gd name="connsiteX5" fmla="*/ 324843 w 958459"/>
                <a:gd name="connsiteY5" fmla="*/ 709930 h 710619"/>
                <a:gd name="connsiteX6" fmla="*/ 373658 w 958459"/>
                <a:gd name="connsiteY6" fmla="*/ 612776 h 710619"/>
                <a:gd name="connsiteX7" fmla="*/ 397678 w 958459"/>
                <a:gd name="connsiteY7" fmla="*/ 82551 h 710619"/>
                <a:gd name="connsiteX8" fmla="*/ 440920 w 958459"/>
                <a:gd name="connsiteY8" fmla="*/ 603886 h 710619"/>
                <a:gd name="connsiteX9" fmla="*/ 579143 w 958459"/>
                <a:gd name="connsiteY9" fmla="*/ 685801 h 710619"/>
                <a:gd name="connsiteX10" fmla="*/ 660112 w 958459"/>
                <a:gd name="connsiteY10" fmla="*/ 609601 h 710619"/>
                <a:gd name="connsiteX11" fmla="*/ 699007 w 958459"/>
                <a:gd name="connsiteY11" fmla="*/ 34291 h 710619"/>
                <a:gd name="connsiteX12" fmla="*/ 743146 w 958459"/>
                <a:gd name="connsiteY12" fmla="*/ 605791 h 710619"/>
                <a:gd name="connsiteX13" fmla="*/ 958459 w 958459"/>
                <a:gd name="connsiteY13" fmla="*/ 693421 h 710619"/>
                <a:gd name="connsiteX0" fmla="*/ 0 w 958459"/>
                <a:gd name="connsiteY0" fmla="*/ 681515 h 710619"/>
                <a:gd name="connsiteX1" fmla="*/ 100512 w 958459"/>
                <a:gd name="connsiteY1" fmla="*/ 678181 h 710619"/>
                <a:gd name="connsiteX2" fmla="*/ 177448 w 958459"/>
                <a:gd name="connsiteY2" fmla="*/ 598171 h 710619"/>
                <a:gd name="connsiteX3" fmla="*/ 212767 w 958459"/>
                <a:gd name="connsiteY3" fmla="*/ 1 h 710619"/>
                <a:gd name="connsiteX4" fmla="*/ 258870 w 958459"/>
                <a:gd name="connsiteY4" fmla="*/ 601981 h 710619"/>
                <a:gd name="connsiteX5" fmla="*/ 324843 w 958459"/>
                <a:gd name="connsiteY5" fmla="*/ 709930 h 710619"/>
                <a:gd name="connsiteX6" fmla="*/ 373658 w 958459"/>
                <a:gd name="connsiteY6" fmla="*/ 612776 h 710619"/>
                <a:gd name="connsiteX7" fmla="*/ 397678 w 958459"/>
                <a:gd name="connsiteY7" fmla="*/ 82551 h 710619"/>
                <a:gd name="connsiteX8" fmla="*/ 440920 w 958459"/>
                <a:gd name="connsiteY8" fmla="*/ 603886 h 710619"/>
                <a:gd name="connsiteX9" fmla="*/ 550122 w 958459"/>
                <a:gd name="connsiteY9" fmla="*/ 693421 h 710619"/>
                <a:gd name="connsiteX10" fmla="*/ 660112 w 958459"/>
                <a:gd name="connsiteY10" fmla="*/ 609601 h 710619"/>
                <a:gd name="connsiteX11" fmla="*/ 699007 w 958459"/>
                <a:gd name="connsiteY11" fmla="*/ 34291 h 710619"/>
                <a:gd name="connsiteX12" fmla="*/ 743146 w 958459"/>
                <a:gd name="connsiteY12" fmla="*/ 605791 h 710619"/>
                <a:gd name="connsiteX13" fmla="*/ 958459 w 958459"/>
                <a:gd name="connsiteY13" fmla="*/ 693421 h 710619"/>
                <a:gd name="connsiteX0" fmla="*/ 0 w 958459"/>
                <a:gd name="connsiteY0" fmla="*/ 743745 h 772849"/>
                <a:gd name="connsiteX1" fmla="*/ 100512 w 958459"/>
                <a:gd name="connsiteY1" fmla="*/ 740411 h 772849"/>
                <a:gd name="connsiteX2" fmla="*/ 177448 w 958459"/>
                <a:gd name="connsiteY2" fmla="*/ 660401 h 772849"/>
                <a:gd name="connsiteX3" fmla="*/ 212767 w 958459"/>
                <a:gd name="connsiteY3" fmla="*/ 62231 h 772849"/>
                <a:gd name="connsiteX4" fmla="*/ 258870 w 958459"/>
                <a:gd name="connsiteY4" fmla="*/ 664211 h 772849"/>
                <a:gd name="connsiteX5" fmla="*/ 324843 w 958459"/>
                <a:gd name="connsiteY5" fmla="*/ 772160 h 772849"/>
                <a:gd name="connsiteX6" fmla="*/ 373658 w 958459"/>
                <a:gd name="connsiteY6" fmla="*/ 675006 h 772849"/>
                <a:gd name="connsiteX7" fmla="*/ 397678 w 958459"/>
                <a:gd name="connsiteY7" fmla="*/ 144781 h 772849"/>
                <a:gd name="connsiteX8" fmla="*/ 440920 w 958459"/>
                <a:gd name="connsiteY8" fmla="*/ 666116 h 772849"/>
                <a:gd name="connsiteX9" fmla="*/ 550122 w 958459"/>
                <a:gd name="connsiteY9" fmla="*/ 755651 h 772849"/>
                <a:gd name="connsiteX10" fmla="*/ 660112 w 958459"/>
                <a:gd name="connsiteY10" fmla="*/ 671831 h 772849"/>
                <a:gd name="connsiteX11" fmla="*/ 696032 w 958459"/>
                <a:gd name="connsiteY11" fmla="*/ 0 h 772849"/>
                <a:gd name="connsiteX12" fmla="*/ 743146 w 958459"/>
                <a:gd name="connsiteY12" fmla="*/ 668021 h 772849"/>
                <a:gd name="connsiteX13" fmla="*/ 958459 w 958459"/>
                <a:gd name="connsiteY13" fmla="*/ 755651 h 772849"/>
                <a:gd name="connsiteX0" fmla="*/ 0 w 958459"/>
                <a:gd name="connsiteY0" fmla="*/ 743745 h 772849"/>
                <a:gd name="connsiteX1" fmla="*/ 100512 w 958459"/>
                <a:gd name="connsiteY1" fmla="*/ 740411 h 772849"/>
                <a:gd name="connsiteX2" fmla="*/ 177448 w 958459"/>
                <a:gd name="connsiteY2" fmla="*/ 660401 h 772849"/>
                <a:gd name="connsiteX3" fmla="*/ 212767 w 958459"/>
                <a:gd name="connsiteY3" fmla="*/ 62231 h 772849"/>
                <a:gd name="connsiteX4" fmla="*/ 258870 w 958459"/>
                <a:gd name="connsiteY4" fmla="*/ 664211 h 772849"/>
                <a:gd name="connsiteX5" fmla="*/ 324843 w 958459"/>
                <a:gd name="connsiteY5" fmla="*/ 772160 h 772849"/>
                <a:gd name="connsiteX6" fmla="*/ 373658 w 958459"/>
                <a:gd name="connsiteY6" fmla="*/ 675006 h 772849"/>
                <a:gd name="connsiteX7" fmla="*/ 397678 w 958459"/>
                <a:gd name="connsiteY7" fmla="*/ 144781 h 772849"/>
                <a:gd name="connsiteX8" fmla="*/ 440920 w 958459"/>
                <a:gd name="connsiteY8" fmla="*/ 666116 h 772849"/>
                <a:gd name="connsiteX9" fmla="*/ 550122 w 958459"/>
                <a:gd name="connsiteY9" fmla="*/ 755651 h 772849"/>
                <a:gd name="connsiteX10" fmla="*/ 660112 w 958459"/>
                <a:gd name="connsiteY10" fmla="*/ 671831 h 772849"/>
                <a:gd name="connsiteX11" fmla="*/ 696032 w 958459"/>
                <a:gd name="connsiteY11" fmla="*/ 0 h 772849"/>
                <a:gd name="connsiteX12" fmla="*/ 743146 w 958459"/>
                <a:gd name="connsiteY12" fmla="*/ 668021 h 772849"/>
                <a:gd name="connsiteX13" fmla="*/ 958459 w 958459"/>
                <a:gd name="connsiteY13" fmla="*/ 755651 h 772849"/>
                <a:gd name="connsiteX0" fmla="*/ 0 w 958459"/>
                <a:gd name="connsiteY0" fmla="*/ 743745 h 773191"/>
                <a:gd name="connsiteX1" fmla="*/ 100512 w 958459"/>
                <a:gd name="connsiteY1" fmla="*/ 740411 h 773191"/>
                <a:gd name="connsiteX2" fmla="*/ 177448 w 958459"/>
                <a:gd name="connsiteY2" fmla="*/ 660401 h 773191"/>
                <a:gd name="connsiteX3" fmla="*/ 212767 w 958459"/>
                <a:gd name="connsiteY3" fmla="*/ 62231 h 773191"/>
                <a:gd name="connsiteX4" fmla="*/ 258870 w 958459"/>
                <a:gd name="connsiteY4" fmla="*/ 664211 h 773191"/>
                <a:gd name="connsiteX5" fmla="*/ 324843 w 958459"/>
                <a:gd name="connsiteY5" fmla="*/ 772160 h 773191"/>
                <a:gd name="connsiteX6" fmla="*/ 373658 w 958459"/>
                <a:gd name="connsiteY6" fmla="*/ 675006 h 773191"/>
                <a:gd name="connsiteX7" fmla="*/ 397680 w 958459"/>
                <a:gd name="connsiteY7" fmla="*/ 119381 h 773191"/>
                <a:gd name="connsiteX8" fmla="*/ 440920 w 958459"/>
                <a:gd name="connsiteY8" fmla="*/ 666116 h 773191"/>
                <a:gd name="connsiteX9" fmla="*/ 550122 w 958459"/>
                <a:gd name="connsiteY9" fmla="*/ 755651 h 773191"/>
                <a:gd name="connsiteX10" fmla="*/ 660112 w 958459"/>
                <a:gd name="connsiteY10" fmla="*/ 671831 h 773191"/>
                <a:gd name="connsiteX11" fmla="*/ 696032 w 958459"/>
                <a:gd name="connsiteY11" fmla="*/ 0 h 773191"/>
                <a:gd name="connsiteX12" fmla="*/ 743146 w 958459"/>
                <a:gd name="connsiteY12" fmla="*/ 668021 h 773191"/>
                <a:gd name="connsiteX13" fmla="*/ 958459 w 958459"/>
                <a:gd name="connsiteY13" fmla="*/ 755651 h 773191"/>
                <a:gd name="connsiteX0" fmla="*/ 0 w 958459"/>
                <a:gd name="connsiteY0" fmla="*/ 743745 h 773191"/>
                <a:gd name="connsiteX1" fmla="*/ 100512 w 958459"/>
                <a:gd name="connsiteY1" fmla="*/ 740411 h 773191"/>
                <a:gd name="connsiteX2" fmla="*/ 177448 w 958459"/>
                <a:gd name="connsiteY2" fmla="*/ 660401 h 773191"/>
                <a:gd name="connsiteX3" fmla="*/ 215745 w 958459"/>
                <a:gd name="connsiteY3" fmla="*/ 199391 h 773191"/>
                <a:gd name="connsiteX4" fmla="*/ 258870 w 958459"/>
                <a:gd name="connsiteY4" fmla="*/ 664211 h 773191"/>
                <a:gd name="connsiteX5" fmla="*/ 324843 w 958459"/>
                <a:gd name="connsiteY5" fmla="*/ 772160 h 773191"/>
                <a:gd name="connsiteX6" fmla="*/ 373658 w 958459"/>
                <a:gd name="connsiteY6" fmla="*/ 675006 h 773191"/>
                <a:gd name="connsiteX7" fmla="*/ 397680 w 958459"/>
                <a:gd name="connsiteY7" fmla="*/ 119381 h 773191"/>
                <a:gd name="connsiteX8" fmla="*/ 440920 w 958459"/>
                <a:gd name="connsiteY8" fmla="*/ 666116 h 773191"/>
                <a:gd name="connsiteX9" fmla="*/ 550122 w 958459"/>
                <a:gd name="connsiteY9" fmla="*/ 755651 h 773191"/>
                <a:gd name="connsiteX10" fmla="*/ 660112 w 958459"/>
                <a:gd name="connsiteY10" fmla="*/ 671831 h 773191"/>
                <a:gd name="connsiteX11" fmla="*/ 696032 w 958459"/>
                <a:gd name="connsiteY11" fmla="*/ 0 h 773191"/>
                <a:gd name="connsiteX12" fmla="*/ 743146 w 958459"/>
                <a:gd name="connsiteY12" fmla="*/ 668021 h 773191"/>
                <a:gd name="connsiteX13" fmla="*/ 958459 w 958459"/>
                <a:gd name="connsiteY13" fmla="*/ 755651 h 773191"/>
                <a:gd name="connsiteX0" fmla="*/ 0 w 958459"/>
                <a:gd name="connsiteY0" fmla="*/ 743745 h 773191"/>
                <a:gd name="connsiteX1" fmla="*/ 100512 w 958459"/>
                <a:gd name="connsiteY1" fmla="*/ 740411 h 773191"/>
                <a:gd name="connsiteX2" fmla="*/ 177448 w 958459"/>
                <a:gd name="connsiteY2" fmla="*/ 660401 h 773191"/>
                <a:gd name="connsiteX3" fmla="*/ 206817 w 958459"/>
                <a:gd name="connsiteY3" fmla="*/ 240031 h 773191"/>
                <a:gd name="connsiteX4" fmla="*/ 258870 w 958459"/>
                <a:gd name="connsiteY4" fmla="*/ 664211 h 773191"/>
                <a:gd name="connsiteX5" fmla="*/ 324843 w 958459"/>
                <a:gd name="connsiteY5" fmla="*/ 772160 h 773191"/>
                <a:gd name="connsiteX6" fmla="*/ 373658 w 958459"/>
                <a:gd name="connsiteY6" fmla="*/ 675006 h 773191"/>
                <a:gd name="connsiteX7" fmla="*/ 397680 w 958459"/>
                <a:gd name="connsiteY7" fmla="*/ 119381 h 773191"/>
                <a:gd name="connsiteX8" fmla="*/ 440920 w 958459"/>
                <a:gd name="connsiteY8" fmla="*/ 666116 h 773191"/>
                <a:gd name="connsiteX9" fmla="*/ 550122 w 958459"/>
                <a:gd name="connsiteY9" fmla="*/ 755651 h 773191"/>
                <a:gd name="connsiteX10" fmla="*/ 660112 w 958459"/>
                <a:gd name="connsiteY10" fmla="*/ 671831 h 773191"/>
                <a:gd name="connsiteX11" fmla="*/ 696032 w 958459"/>
                <a:gd name="connsiteY11" fmla="*/ 0 h 773191"/>
                <a:gd name="connsiteX12" fmla="*/ 743146 w 958459"/>
                <a:gd name="connsiteY12" fmla="*/ 668021 h 773191"/>
                <a:gd name="connsiteX13" fmla="*/ 958459 w 958459"/>
                <a:gd name="connsiteY13" fmla="*/ 755651 h 7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459" h="773191">
                  <a:moveTo>
                    <a:pt x="0" y="743745"/>
                  </a:moveTo>
                  <a:cubicBezTo>
                    <a:pt x="52650" y="742634"/>
                    <a:pt x="65355" y="740967"/>
                    <a:pt x="100512" y="740411"/>
                  </a:cubicBezTo>
                  <a:cubicBezTo>
                    <a:pt x="135669" y="739855"/>
                    <a:pt x="159731" y="743798"/>
                    <a:pt x="177448" y="660401"/>
                  </a:cubicBezTo>
                  <a:cubicBezTo>
                    <a:pt x="195165" y="577004"/>
                    <a:pt x="193247" y="239396"/>
                    <a:pt x="206817" y="240031"/>
                  </a:cubicBezTo>
                  <a:cubicBezTo>
                    <a:pt x="220387" y="240666"/>
                    <a:pt x="239199" y="575523"/>
                    <a:pt x="258870" y="664211"/>
                  </a:cubicBezTo>
                  <a:cubicBezTo>
                    <a:pt x="278541" y="752899"/>
                    <a:pt x="305712" y="770361"/>
                    <a:pt x="324843" y="772160"/>
                  </a:cubicBezTo>
                  <a:cubicBezTo>
                    <a:pt x="343974" y="773959"/>
                    <a:pt x="361519" y="783802"/>
                    <a:pt x="373658" y="675006"/>
                  </a:cubicBezTo>
                  <a:cubicBezTo>
                    <a:pt x="385797" y="566210"/>
                    <a:pt x="386470" y="120863"/>
                    <a:pt x="397680" y="119381"/>
                  </a:cubicBezTo>
                  <a:cubicBezTo>
                    <a:pt x="408890" y="117899"/>
                    <a:pt x="415513" y="560071"/>
                    <a:pt x="440920" y="666116"/>
                  </a:cubicBezTo>
                  <a:cubicBezTo>
                    <a:pt x="466327" y="772161"/>
                    <a:pt x="513589" y="754698"/>
                    <a:pt x="550122" y="755651"/>
                  </a:cubicBezTo>
                  <a:cubicBezTo>
                    <a:pt x="586655" y="756604"/>
                    <a:pt x="635794" y="797773"/>
                    <a:pt x="660112" y="671831"/>
                  </a:cubicBezTo>
                  <a:cubicBezTo>
                    <a:pt x="684430" y="545889"/>
                    <a:pt x="682193" y="635"/>
                    <a:pt x="696032" y="0"/>
                  </a:cubicBezTo>
                  <a:cubicBezTo>
                    <a:pt x="709871" y="-635"/>
                    <a:pt x="696156" y="561341"/>
                    <a:pt x="743146" y="668021"/>
                  </a:cubicBezTo>
                  <a:cubicBezTo>
                    <a:pt x="790136" y="774701"/>
                    <a:pt x="868317" y="751841"/>
                    <a:pt x="958459" y="75565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ZoneTexte 235">
              <a:extLst>
                <a:ext uri="{FF2B5EF4-FFF2-40B4-BE49-F238E27FC236}">
                  <a16:creationId xmlns:a16="http://schemas.microsoft.com/office/drawing/2014/main" id="{99007566-0CED-4739-A873-A717BAAC10FD}"/>
                </a:ext>
              </a:extLst>
            </p:cNvPr>
            <p:cNvSpPr txBox="1"/>
            <p:nvPr/>
          </p:nvSpPr>
          <p:spPr>
            <a:xfrm>
              <a:off x="4376453" y="3940643"/>
              <a:ext cx="1817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Ion/photon number</a:t>
              </a:r>
              <a:endParaRPr lang="fr-FR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9" name="Group 195">
              <a:extLst>
                <a:ext uri="{FF2B5EF4-FFF2-40B4-BE49-F238E27FC236}">
                  <a16:creationId xmlns:a16="http://schemas.microsoft.com/office/drawing/2014/main" id="{E13DC8F2-6BC0-47A2-B693-8EB3A4E90993}"/>
                </a:ext>
              </a:extLst>
            </p:cNvPr>
            <p:cNvGrpSpPr/>
            <p:nvPr/>
          </p:nvGrpSpPr>
          <p:grpSpPr>
            <a:xfrm rot="6469186">
              <a:off x="2686342" y="3542288"/>
              <a:ext cx="839636" cy="98701"/>
              <a:chOff x="1600732" y="3248717"/>
              <a:chExt cx="1137864" cy="152289"/>
            </a:xfrm>
          </p:grpSpPr>
          <p:sp>
            <p:nvSpPr>
              <p:cNvPr id="191" name="Freeform 196">
                <a:extLst>
                  <a:ext uri="{FF2B5EF4-FFF2-40B4-BE49-F238E27FC236}">
                    <a16:creationId xmlns:a16="http://schemas.microsoft.com/office/drawing/2014/main" id="{2A455DDE-9470-46CC-B20C-5E6D36609641}"/>
                  </a:ext>
                </a:extLst>
              </p:cNvPr>
              <p:cNvSpPr/>
              <p:nvPr/>
            </p:nvSpPr>
            <p:spPr>
              <a:xfrm>
                <a:off x="1600732" y="3248717"/>
                <a:ext cx="595844" cy="15022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9050">
                <a:solidFill>
                  <a:srgbClr val="A2A2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7">
                <a:extLst>
                  <a:ext uri="{FF2B5EF4-FFF2-40B4-BE49-F238E27FC236}">
                    <a16:creationId xmlns:a16="http://schemas.microsoft.com/office/drawing/2014/main" id="{364E7BDB-EB16-4839-86A5-821E972E46D2}"/>
                  </a:ext>
                </a:extLst>
              </p:cNvPr>
              <p:cNvSpPr/>
              <p:nvPr/>
            </p:nvSpPr>
            <p:spPr>
              <a:xfrm>
                <a:off x="2142752" y="3250775"/>
                <a:ext cx="595844" cy="150231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9050">
                <a:solidFill>
                  <a:srgbClr val="A2A2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ZoneTexte 155">
              <a:extLst>
                <a:ext uri="{FF2B5EF4-FFF2-40B4-BE49-F238E27FC236}">
                  <a16:creationId xmlns:a16="http://schemas.microsoft.com/office/drawing/2014/main" id="{C8C2CC26-9588-4EFE-88F0-EE9D1B022222}"/>
                </a:ext>
              </a:extLst>
            </p:cNvPr>
            <p:cNvSpPr txBox="1"/>
            <p:nvPr/>
          </p:nvSpPr>
          <p:spPr>
            <a:xfrm>
              <a:off x="3149177" y="341004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A2A2F4"/>
                  </a:solidFill>
                  <a:latin typeface="Symbol" pitchFamily="18" charset="2"/>
                </a:rPr>
                <a:t>l</a:t>
              </a:r>
              <a:endParaRPr lang="fr-FR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3" name="Connecteur droit avec flèche 266">
              <a:extLst>
                <a:ext uri="{FF2B5EF4-FFF2-40B4-BE49-F238E27FC236}">
                  <a16:creationId xmlns:a16="http://schemas.microsoft.com/office/drawing/2014/main" id="{DE55D4C4-BCD0-4D2D-90B0-452AFB0E4D39}"/>
                </a:ext>
              </a:extLst>
            </p:cNvPr>
            <p:cNvCxnSpPr>
              <a:cxnSpLocks/>
            </p:cNvCxnSpPr>
            <p:nvPr/>
          </p:nvCxnSpPr>
          <p:spPr>
            <a:xfrm>
              <a:off x="5572240" y="2826105"/>
              <a:ext cx="0" cy="5165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Freeform: Shape 32">
              <a:extLst>
                <a:ext uri="{FF2B5EF4-FFF2-40B4-BE49-F238E27FC236}">
                  <a16:creationId xmlns:a16="http://schemas.microsoft.com/office/drawing/2014/main" id="{CA618446-C522-441B-8DA6-6830C6F6927D}"/>
                </a:ext>
              </a:extLst>
            </p:cNvPr>
            <p:cNvSpPr/>
            <p:nvPr/>
          </p:nvSpPr>
          <p:spPr>
            <a:xfrm>
              <a:off x="1368736" y="2119804"/>
              <a:ext cx="836487" cy="1636680"/>
            </a:xfrm>
            <a:custGeom>
              <a:avLst/>
              <a:gdLst>
                <a:gd name="connsiteX0" fmla="*/ 589281 w 666636"/>
                <a:gd name="connsiteY0" fmla="*/ 467430 h 1112929"/>
                <a:gd name="connsiteX1" fmla="*/ 589281 w 666636"/>
                <a:gd name="connsiteY1" fmla="*/ 345510 h 1112929"/>
                <a:gd name="connsiteX2" fmla="*/ 599441 w 666636"/>
                <a:gd name="connsiteY2" fmla="*/ 70 h 1112929"/>
                <a:gd name="connsiteX3" fmla="*/ 1 w 666636"/>
                <a:gd name="connsiteY3" fmla="*/ 375990 h 1112929"/>
                <a:gd name="connsiteX4" fmla="*/ 594361 w 666636"/>
                <a:gd name="connsiteY4" fmla="*/ 1107510 h 1112929"/>
                <a:gd name="connsiteX5" fmla="*/ 635001 w 666636"/>
                <a:gd name="connsiteY5" fmla="*/ 650310 h 1112929"/>
                <a:gd name="connsiteX0" fmla="*/ 589281 w 666636"/>
                <a:gd name="connsiteY0" fmla="*/ 469429 h 1110881"/>
                <a:gd name="connsiteX1" fmla="*/ 589281 w 666636"/>
                <a:gd name="connsiteY1" fmla="*/ 347509 h 1110881"/>
                <a:gd name="connsiteX2" fmla="*/ 599441 w 666636"/>
                <a:gd name="connsiteY2" fmla="*/ 2069 h 1110881"/>
                <a:gd name="connsiteX3" fmla="*/ 1 w 666636"/>
                <a:gd name="connsiteY3" fmla="*/ 525309 h 1110881"/>
                <a:gd name="connsiteX4" fmla="*/ 594361 w 666636"/>
                <a:gd name="connsiteY4" fmla="*/ 1109509 h 1110881"/>
                <a:gd name="connsiteX5" fmla="*/ 635001 w 666636"/>
                <a:gd name="connsiteY5" fmla="*/ 652309 h 1110881"/>
                <a:gd name="connsiteX0" fmla="*/ 589332 w 666687"/>
                <a:gd name="connsiteY0" fmla="*/ 469429 h 1110881"/>
                <a:gd name="connsiteX1" fmla="*/ 589332 w 666687"/>
                <a:gd name="connsiteY1" fmla="*/ 347509 h 1110881"/>
                <a:gd name="connsiteX2" fmla="*/ 599492 w 666687"/>
                <a:gd name="connsiteY2" fmla="*/ 2069 h 1110881"/>
                <a:gd name="connsiteX3" fmla="*/ 52 w 666687"/>
                <a:gd name="connsiteY3" fmla="*/ 525309 h 1110881"/>
                <a:gd name="connsiteX4" fmla="*/ 594412 w 666687"/>
                <a:gd name="connsiteY4" fmla="*/ 1109509 h 1110881"/>
                <a:gd name="connsiteX5" fmla="*/ 635052 w 666687"/>
                <a:gd name="connsiteY5" fmla="*/ 652309 h 1110881"/>
                <a:gd name="connsiteX0" fmla="*/ 589332 w 666687"/>
                <a:gd name="connsiteY0" fmla="*/ 480061 h 1121513"/>
                <a:gd name="connsiteX1" fmla="*/ 589332 w 666687"/>
                <a:gd name="connsiteY1" fmla="*/ 358141 h 1121513"/>
                <a:gd name="connsiteX2" fmla="*/ 599492 w 666687"/>
                <a:gd name="connsiteY2" fmla="*/ 12701 h 1121513"/>
                <a:gd name="connsiteX3" fmla="*/ 52 w 666687"/>
                <a:gd name="connsiteY3" fmla="*/ 535941 h 1121513"/>
                <a:gd name="connsiteX4" fmla="*/ 594412 w 666687"/>
                <a:gd name="connsiteY4" fmla="*/ 1120141 h 1121513"/>
                <a:gd name="connsiteX5" fmla="*/ 635052 w 666687"/>
                <a:gd name="connsiteY5" fmla="*/ 662941 h 1121513"/>
                <a:gd name="connsiteX0" fmla="*/ 589539 w 666894"/>
                <a:gd name="connsiteY0" fmla="*/ 472875 h 1114327"/>
                <a:gd name="connsiteX1" fmla="*/ 589539 w 666894"/>
                <a:gd name="connsiteY1" fmla="*/ 350955 h 1114327"/>
                <a:gd name="connsiteX2" fmla="*/ 518419 w 666894"/>
                <a:gd name="connsiteY2" fmla="*/ 5515 h 1114327"/>
                <a:gd name="connsiteX3" fmla="*/ 259 w 666894"/>
                <a:gd name="connsiteY3" fmla="*/ 528755 h 1114327"/>
                <a:gd name="connsiteX4" fmla="*/ 594619 w 666894"/>
                <a:gd name="connsiteY4" fmla="*/ 1112955 h 1114327"/>
                <a:gd name="connsiteX5" fmla="*/ 635259 w 666894"/>
                <a:gd name="connsiteY5" fmla="*/ 655755 h 1114327"/>
                <a:gd name="connsiteX0" fmla="*/ 589557 w 666912"/>
                <a:gd name="connsiteY0" fmla="*/ 478989 h 1120441"/>
                <a:gd name="connsiteX1" fmla="*/ 589557 w 666912"/>
                <a:gd name="connsiteY1" fmla="*/ 357069 h 1120441"/>
                <a:gd name="connsiteX2" fmla="*/ 518437 w 666912"/>
                <a:gd name="connsiteY2" fmla="*/ 11629 h 1120441"/>
                <a:gd name="connsiteX3" fmla="*/ 277 w 666912"/>
                <a:gd name="connsiteY3" fmla="*/ 534869 h 1120441"/>
                <a:gd name="connsiteX4" fmla="*/ 594637 w 666912"/>
                <a:gd name="connsiteY4" fmla="*/ 1119069 h 1120441"/>
                <a:gd name="connsiteX5" fmla="*/ 635277 w 666912"/>
                <a:gd name="connsiteY5" fmla="*/ 661869 h 1120441"/>
                <a:gd name="connsiteX0" fmla="*/ 590644 w 667999"/>
                <a:gd name="connsiteY0" fmla="*/ 474010 h 1115462"/>
                <a:gd name="connsiteX1" fmla="*/ 590644 w 667999"/>
                <a:gd name="connsiteY1" fmla="*/ 352090 h 1115462"/>
                <a:gd name="connsiteX2" fmla="*/ 438244 w 667999"/>
                <a:gd name="connsiteY2" fmla="*/ 11730 h 1115462"/>
                <a:gd name="connsiteX3" fmla="*/ 1364 w 667999"/>
                <a:gd name="connsiteY3" fmla="*/ 529890 h 1115462"/>
                <a:gd name="connsiteX4" fmla="*/ 595724 w 667999"/>
                <a:gd name="connsiteY4" fmla="*/ 1114090 h 1115462"/>
                <a:gd name="connsiteX5" fmla="*/ 636364 w 667999"/>
                <a:gd name="connsiteY5" fmla="*/ 656890 h 1115462"/>
                <a:gd name="connsiteX0" fmla="*/ 591067 w 668422"/>
                <a:gd name="connsiteY0" fmla="*/ 501094 h 1142546"/>
                <a:gd name="connsiteX1" fmla="*/ 591067 w 668422"/>
                <a:gd name="connsiteY1" fmla="*/ 379174 h 1142546"/>
                <a:gd name="connsiteX2" fmla="*/ 438667 w 668422"/>
                <a:gd name="connsiteY2" fmla="*/ 38814 h 1142546"/>
                <a:gd name="connsiteX3" fmla="*/ 1787 w 668422"/>
                <a:gd name="connsiteY3" fmla="*/ 556974 h 1142546"/>
                <a:gd name="connsiteX4" fmla="*/ 596147 w 668422"/>
                <a:gd name="connsiteY4" fmla="*/ 1141174 h 1142546"/>
                <a:gd name="connsiteX5" fmla="*/ 636787 w 668422"/>
                <a:gd name="connsiteY5" fmla="*/ 683974 h 1142546"/>
                <a:gd name="connsiteX0" fmla="*/ 591067 w 668422"/>
                <a:gd name="connsiteY0" fmla="*/ 501094 h 1142546"/>
                <a:gd name="connsiteX1" fmla="*/ 591067 w 668422"/>
                <a:gd name="connsiteY1" fmla="*/ 379174 h 1142546"/>
                <a:gd name="connsiteX2" fmla="*/ 438667 w 668422"/>
                <a:gd name="connsiteY2" fmla="*/ 38814 h 1142546"/>
                <a:gd name="connsiteX3" fmla="*/ 1787 w 668422"/>
                <a:gd name="connsiteY3" fmla="*/ 556974 h 1142546"/>
                <a:gd name="connsiteX4" fmla="*/ 596147 w 668422"/>
                <a:gd name="connsiteY4" fmla="*/ 1141174 h 1142546"/>
                <a:gd name="connsiteX5" fmla="*/ 636787 w 668422"/>
                <a:gd name="connsiteY5" fmla="*/ 683974 h 1142546"/>
                <a:gd name="connsiteX6" fmla="*/ 591067 w 668422"/>
                <a:gd name="connsiteY6" fmla="*/ 501094 h 1142546"/>
                <a:gd name="connsiteX0" fmla="*/ 636787 w 668422"/>
                <a:gd name="connsiteY0" fmla="*/ 683974 h 1142546"/>
                <a:gd name="connsiteX1" fmla="*/ 591067 w 668422"/>
                <a:gd name="connsiteY1" fmla="*/ 379174 h 1142546"/>
                <a:gd name="connsiteX2" fmla="*/ 438667 w 668422"/>
                <a:gd name="connsiteY2" fmla="*/ 38814 h 1142546"/>
                <a:gd name="connsiteX3" fmla="*/ 1787 w 668422"/>
                <a:gd name="connsiteY3" fmla="*/ 556974 h 1142546"/>
                <a:gd name="connsiteX4" fmla="*/ 596147 w 668422"/>
                <a:gd name="connsiteY4" fmla="*/ 1141174 h 1142546"/>
                <a:gd name="connsiteX5" fmla="*/ 636787 w 668422"/>
                <a:gd name="connsiteY5" fmla="*/ 683974 h 1142546"/>
                <a:gd name="connsiteX0" fmla="*/ 596147 w 644637"/>
                <a:gd name="connsiteY0" fmla="*/ 1141174 h 1142631"/>
                <a:gd name="connsiteX1" fmla="*/ 591067 w 644637"/>
                <a:gd name="connsiteY1" fmla="*/ 379174 h 1142631"/>
                <a:gd name="connsiteX2" fmla="*/ 438667 w 644637"/>
                <a:gd name="connsiteY2" fmla="*/ 38814 h 1142631"/>
                <a:gd name="connsiteX3" fmla="*/ 1787 w 644637"/>
                <a:gd name="connsiteY3" fmla="*/ 556974 h 1142631"/>
                <a:gd name="connsiteX4" fmla="*/ 596147 w 644637"/>
                <a:gd name="connsiteY4" fmla="*/ 1141174 h 1142631"/>
                <a:gd name="connsiteX0" fmla="*/ 595720 w 652937"/>
                <a:gd name="connsiteY0" fmla="*/ 1102415 h 1102470"/>
                <a:gd name="connsiteX1" fmla="*/ 611595 w 652937"/>
                <a:gd name="connsiteY1" fmla="*/ 485195 h 1102470"/>
                <a:gd name="connsiteX2" fmla="*/ 438240 w 652937"/>
                <a:gd name="connsiteY2" fmla="*/ 55 h 1102470"/>
                <a:gd name="connsiteX3" fmla="*/ 1360 w 652937"/>
                <a:gd name="connsiteY3" fmla="*/ 518215 h 1102470"/>
                <a:gd name="connsiteX4" fmla="*/ 595720 w 652937"/>
                <a:gd name="connsiteY4" fmla="*/ 1102415 h 1102470"/>
                <a:gd name="connsiteX0" fmla="*/ 595720 w 646618"/>
                <a:gd name="connsiteY0" fmla="*/ 1102439 h 1102494"/>
                <a:gd name="connsiteX1" fmla="*/ 611595 w 646618"/>
                <a:gd name="connsiteY1" fmla="*/ 485219 h 1102494"/>
                <a:gd name="connsiteX2" fmla="*/ 438240 w 646618"/>
                <a:gd name="connsiteY2" fmla="*/ 79 h 1102494"/>
                <a:gd name="connsiteX3" fmla="*/ 1360 w 646618"/>
                <a:gd name="connsiteY3" fmla="*/ 518239 h 1102494"/>
                <a:gd name="connsiteX4" fmla="*/ 595720 w 646618"/>
                <a:gd name="connsiteY4" fmla="*/ 1102439 h 1102494"/>
                <a:gd name="connsiteX0" fmla="*/ 595720 w 652937"/>
                <a:gd name="connsiteY0" fmla="*/ 1102433 h 1102488"/>
                <a:gd name="connsiteX1" fmla="*/ 611595 w 652937"/>
                <a:gd name="connsiteY1" fmla="*/ 485213 h 1102488"/>
                <a:gd name="connsiteX2" fmla="*/ 438240 w 652937"/>
                <a:gd name="connsiteY2" fmla="*/ 73 h 1102488"/>
                <a:gd name="connsiteX3" fmla="*/ 1360 w 652937"/>
                <a:gd name="connsiteY3" fmla="*/ 518233 h 1102488"/>
                <a:gd name="connsiteX4" fmla="*/ 595720 w 652937"/>
                <a:gd name="connsiteY4" fmla="*/ 1102433 h 1102488"/>
                <a:gd name="connsiteX0" fmla="*/ 596051 w 653268"/>
                <a:gd name="connsiteY0" fmla="*/ 1104077 h 1104132"/>
                <a:gd name="connsiteX1" fmla="*/ 611926 w 653268"/>
                <a:gd name="connsiteY1" fmla="*/ 486857 h 1104132"/>
                <a:gd name="connsiteX2" fmla="*/ 438571 w 653268"/>
                <a:gd name="connsiteY2" fmla="*/ 1717 h 1104132"/>
                <a:gd name="connsiteX3" fmla="*/ 1691 w 653268"/>
                <a:gd name="connsiteY3" fmla="*/ 519877 h 1104132"/>
                <a:gd name="connsiteX4" fmla="*/ 596051 w 653268"/>
                <a:gd name="connsiteY4" fmla="*/ 1104077 h 1104132"/>
                <a:gd name="connsiteX0" fmla="*/ 462968 w 610548"/>
                <a:gd name="connsiteY0" fmla="*/ 982066 h 982139"/>
                <a:gd name="connsiteX1" fmla="*/ 610288 w 610548"/>
                <a:gd name="connsiteY1" fmla="*/ 486766 h 982139"/>
                <a:gd name="connsiteX2" fmla="*/ 436933 w 610548"/>
                <a:gd name="connsiteY2" fmla="*/ 1626 h 982139"/>
                <a:gd name="connsiteX3" fmla="*/ 53 w 610548"/>
                <a:gd name="connsiteY3" fmla="*/ 519786 h 982139"/>
                <a:gd name="connsiteX4" fmla="*/ 462968 w 610548"/>
                <a:gd name="connsiteY4" fmla="*/ 982066 h 982139"/>
                <a:gd name="connsiteX0" fmla="*/ 462968 w 613582"/>
                <a:gd name="connsiteY0" fmla="*/ 982066 h 982139"/>
                <a:gd name="connsiteX1" fmla="*/ 610288 w 613582"/>
                <a:gd name="connsiteY1" fmla="*/ 486766 h 982139"/>
                <a:gd name="connsiteX2" fmla="*/ 436933 w 613582"/>
                <a:gd name="connsiteY2" fmla="*/ 1626 h 982139"/>
                <a:gd name="connsiteX3" fmla="*/ 53 w 613582"/>
                <a:gd name="connsiteY3" fmla="*/ 519786 h 982139"/>
                <a:gd name="connsiteX4" fmla="*/ 462968 w 613582"/>
                <a:gd name="connsiteY4" fmla="*/ 982066 h 982139"/>
                <a:gd name="connsiteX0" fmla="*/ 352482 w 499997"/>
                <a:gd name="connsiteY0" fmla="*/ 980525 h 980617"/>
                <a:gd name="connsiteX1" fmla="*/ 499802 w 499997"/>
                <a:gd name="connsiteY1" fmla="*/ 485225 h 980617"/>
                <a:gd name="connsiteX2" fmla="*/ 326447 w 499997"/>
                <a:gd name="connsiteY2" fmla="*/ 85 h 980617"/>
                <a:gd name="connsiteX3" fmla="*/ 57 w 499997"/>
                <a:gd name="connsiteY3" fmla="*/ 522055 h 980617"/>
                <a:gd name="connsiteX4" fmla="*/ 352482 w 499997"/>
                <a:gd name="connsiteY4" fmla="*/ 980525 h 980617"/>
                <a:gd name="connsiteX0" fmla="*/ 352540 w 500055"/>
                <a:gd name="connsiteY0" fmla="*/ 980525 h 980772"/>
                <a:gd name="connsiteX1" fmla="*/ 499860 w 500055"/>
                <a:gd name="connsiteY1" fmla="*/ 485225 h 980772"/>
                <a:gd name="connsiteX2" fmla="*/ 326505 w 500055"/>
                <a:gd name="connsiteY2" fmla="*/ 85 h 980772"/>
                <a:gd name="connsiteX3" fmla="*/ 115 w 500055"/>
                <a:gd name="connsiteY3" fmla="*/ 522055 h 980772"/>
                <a:gd name="connsiteX4" fmla="*/ 352540 w 500055"/>
                <a:gd name="connsiteY4" fmla="*/ 980525 h 980772"/>
                <a:gd name="connsiteX0" fmla="*/ 352576 w 500091"/>
                <a:gd name="connsiteY0" fmla="*/ 980450 h 980697"/>
                <a:gd name="connsiteX1" fmla="*/ 499896 w 500091"/>
                <a:gd name="connsiteY1" fmla="*/ 485150 h 980697"/>
                <a:gd name="connsiteX2" fmla="*/ 326541 w 500091"/>
                <a:gd name="connsiteY2" fmla="*/ 10 h 980697"/>
                <a:gd name="connsiteX3" fmla="*/ 151 w 500091"/>
                <a:gd name="connsiteY3" fmla="*/ 521980 h 980697"/>
                <a:gd name="connsiteX4" fmla="*/ 352576 w 500091"/>
                <a:gd name="connsiteY4" fmla="*/ 980450 h 980697"/>
                <a:gd name="connsiteX0" fmla="*/ 352576 w 500617"/>
                <a:gd name="connsiteY0" fmla="*/ 980450 h 980697"/>
                <a:gd name="connsiteX1" fmla="*/ 499896 w 500617"/>
                <a:gd name="connsiteY1" fmla="*/ 485150 h 980697"/>
                <a:gd name="connsiteX2" fmla="*/ 326541 w 500617"/>
                <a:gd name="connsiteY2" fmla="*/ 10 h 980697"/>
                <a:gd name="connsiteX3" fmla="*/ 151 w 500617"/>
                <a:gd name="connsiteY3" fmla="*/ 521980 h 980697"/>
                <a:gd name="connsiteX4" fmla="*/ 352576 w 500617"/>
                <a:gd name="connsiteY4" fmla="*/ 980450 h 980697"/>
                <a:gd name="connsiteX0" fmla="*/ 352431 w 500472"/>
                <a:gd name="connsiteY0" fmla="*/ 980447 h 980601"/>
                <a:gd name="connsiteX1" fmla="*/ 499751 w 500472"/>
                <a:gd name="connsiteY1" fmla="*/ 485147 h 980601"/>
                <a:gd name="connsiteX2" fmla="*/ 326396 w 500472"/>
                <a:gd name="connsiteY2" fmla="*/ 7 h 980601"/>
                <a:gd name="connsiteX3" fmla="*/ 6 w 500472"/>
                <a:gd name="connsiteY3" fmla="*/ 521977 h 980601"/>
                <a:gd name="connsiteX4" fmla="*/ 352431 w 500472"/>
                <a:gd name="connsiteY4" fmla="*/ 980447 h 980601"/>
                <a:gd name="connsiteX0" fmla="*/ 352431 w 500472"/>
                <a:gd name="connsiteY0" fmla="*/ 980465 h 981556"/>
                <a:gd name="connsiteX1" fmla="*/ 499751 w 500472"/>
                <a:gd name="connsiteY1" fmla="*/ 485165 h 981556"/>
                <a:gd name="connsiteX2" fmla="*/ 326396 w 500472"/>
                <a:gd name="connsiteY2" fmla="*/ 25 h 981556"/>
                <a:gd name="connsiteX3" fmla="*/ 6 w 500472"/>
                <a:gd name="connsiteY3" fmla="*/ 521995 h 981556"/>
                <a:gd name="connsiteX4" fmla="*/ 352431 w 500472"/>
                <a:gd name="connsiteY4" fmla="*/ 980465 h 981556"/>
                <a:gd name="connsiteX0" fmla="*/ 299154 w 500206"/>
                <a:gd name="connsiteY0" fmla="*/ 978540 h 978632"/>
                <a:gd name="connsiteX1" fmla="*/ 499814 w 500206"/>
                <a:gd name="connsiteY1" fmla="*/ 485145 h 978632"/>
                <a:gd name="connsiteX2" fmla="*/ 326459 w 500206"/>
                <a:gd name="connsiteY2" fmla="*/ 5 h 978632"/>
                <a:gd name="connsiteX3" fmla="*/ 69 w 500206"/>
                <a:gd name="connsiteY3" fmla="*/ 521975 h 978632"/>
                <a:gd name="connsiteX4" fmla="*/ 299154 w 500206"/>
                <a:gd name="connsiteY4" fmla="*/ 978540 h 978632"/>
                <a:gd name="connsiteX0" fmla="*/ 299172 w 500009"/>
                <a:gd name="connsiteY0" fmla="*/ 978540 h 978632"/>
                <a:gd name="connsiteX1" fmla="*/ 499832 w 500009"/>
                <a:gd name="connsiteY1" fmla="*/ 485145 h 978632"/>
                <a:gd name="connsiteX2" fmla="*/ 275042 w 500009"/>
                <a:gd name="connsiteY2" fmla="*/ 5 h 978632"/>
                <a:gd name="connsiteX3" fmla="*/ 87 w 500009"/>
                <a:gd name="connsiteY3" fmla="*/ 521975 h 978632"/>
                <a:gd name="connsiteX4" fmla="*/ 299172 w 500009"/>
                <a:gd name="connsiteY4" fmla="*/ 978540 h 978632"/>
                <a:gd name="connsiteX0" fmla="*/ 299172 w 499946"/>
                <a:gd name="connsiteY0" fmla="*/ 978540 h 978553"/>
                <a:gd name="connsiteX1" fmla="*/ 499832 w 499946"/>
                <a:gd name="connsiteY1" fmla="*/ 485145 h 978553"/>
                <a:gd name="connsiteX2" fmla="*/ 275042 w 499946"/>
                <a:gd name="connsiteY2" fmla="*/ 5 h 978553"/>
                <a:gd name="connsiteX3" fmla="*/ 87 w 499946"/>
                <a:gd name="connsiteY3" fmla="*/ 521975 h 978553"/>
                <a:gd name="connsiteX4" fmla="*/ 299172 w 499946"/>
                <a:gd name="connsiteY4" fmla="*/ 978540 h 978553"/>
                <a:gd name="connsiteX0" fmla="*/ 299172 w 499946"/>
                <a:gd name="connsiteY0" fmla="*/ 978540 h 978553"/>
                <a:gd name="connsiteX1" fmla="*/ 499832 w 499946"/>
                <a:gd name="connsiteY1" fmla="*/ 485145 h 978553"/>
                <a:gd name="connsiteX2" fmla="*/ 275042 w 499946"/>
                <a:gd name="connsiteY2" fmla="*/ 5 h 978553"/>
                <a:gd name="connsiteX3" fmla="*/ 87 w 499946"/>
                <a:gd name="connsiteY3" fmla="*/ 521975 h 978553"/>
                <a:gd name="connsiteX4" fmla="*/ 299172 w 499946"/>
                <a:gd name="connsiteY4" fmla="*/ 978540 h 978553"/>
                <a:gd name="connsiteX0" fmla="*/ 299172 w 499981"/>
                <a:gd name="connsiteY0" fmla="*/ 978540 h 978584"/>
                <a:gd name="connsiteX1" fmla="*/ 499832 w 499981"/>
                <a:gd name="connsiteY1" fmla="*/ 485145 h 978584"/>
                <a:gd name="connsiteX2" fmla="*/ 275042 w 499981"/>
                <a:gd name="connsiteY2" fmla="*/ 5 h 978584"/>
                <a:gd name="connsiteX3" fmla="*/ 87 w 499981"/>
                <a:gd name="connsiteY3" fmla="*/ 521975 h 978584"/>
                <a:gd name="connsiteX4" fmla="*/ 299172 w 499981"/>
                <a:gd name="connsiteY4" fmla="*/ 978540 h 978584"/>
                <a:gd name="connsiteX0" fmla="*/ 299220 w 500029"/>
                <a:gd name="connsiteY0" fmla="*/ 978540 h 978584"/>
                <a:gd name="connsiteX1" fmla="*/ 499880 w 500029"/>
                <a:gd name="connsiteY1" fmla="*/ 485145 h 978584"/>
                <a:gd name="connsiteX2" fmla="*/ 275090 w 500029"/>
                <a:gd name="connsiteY2" fmla="*/ 5 h 978584"/>
                <a:gd name="connsiteX3" fmla="*/ 135 w 500029"/>
                <a:gd name="connsiteY3" fmla="*/ 521975 h 978584"/>
                <a:gd name="connsiteX4" fmla="*/ 299220 w 500029"/>
                <a:gd name="connsiteY4" fmla="*/ 978540 h 978584"/>
                <a:gd name="connsiteX0" fmla="*/ 299220 w 500293"/>
                <a:gd name="connsiteY0" fmla="*/ 978540 h 978584"/>
                <a:gd name="connsiteX1" fmla="*/ 499880 w 500293"/>
                <a:gd name="connsiteY1" fmla="*/ 485145 h 978584"/>
                <a:gd name="connsiteX2" fmla="*/ 275090 w 500293"/>
                <a:gd name="connsiteY2" fmla="*/ 5 h 978584"/>
                <a:gd name="connsiteX3" fmla="*/ 135 w 500293"/>
                <a:gd name="connsiteY3" fmla="*/ 521975 h 978584"/>
                <a:gd name="connsiteX4" fmla="*/ 299220 w 500293"/>
                <a:gd name="connsiteY4" fmla="*/ 978540 h 978584"/>
                <a:gd name="connsiteX0" fmla="*/ 299281 w 500354"/>
                <a:gd name="connsiteY0" fmla="*/ 978536 h 978580"/>
                <a:gd name="connsiteX1" fmla="*/ 499941 w 500354"/>
                <a:gd name="connsiteY1" fmla="*/ 485141 h 978580"/>
                <a:gd name="connsiteX2" fmla="*/ 275151 w 500354"/>
                <a:gd name="connsiteY2" fmla="*/ 1 h 978580"/>
                <a:gd name="connsiteX3" fmla="*/ 196 w 500354"/>
                <a:gd name="connsiteY3" fmla="*/ 521971 h 978580"/>
                <a:gd name="connsiteX4" fmla="*/ 299281 w 500354"/>
                <a:gd name="connsiteY4" fmla="*/ 978536 h 978580"/>
                <a:gd name="connsiteX0" fmla="*/ 299202 w 500275"/>
                <a:gd name="connsiteY0" fmla="*/ 978539 h 978583"/>
                <a:gd name="connsiteX1" fmla="*/ 499862 w 500275"/>
                <a:gd name="connsiteY1" fmla="*/ 485144 h 978583"/>
                <a:gd name="connsiteX2" fmla="*/ 275072 w 500275"/>
                <a:gd name="connsiteY2" fmla="*/ 4 h 978583"/>
                <a:gd name="connsiteX3" fmla="*/ 117 w 500275"/>
                <a:gd name="connsiteY3" fmla="*/ 521974 h 978583"/>
                <a:gd name="connsiteX4" fmla="*/ 299202 w 500275"/>
                <a:gd name="connsiteY4" fmla="*/ 978539 h 978583"/>
                <a:gd name="connsiteX0" fmla="*/ 299086 w 500159"/>
                <a:gd name="connsiteY0" fmla="*/ 978541 h 978617"/>
                <a:gd name="connsiteX1" fmla="*/ 499746 w 500159"/>
                <a:gd name="connsiteY1" fmla="*/ 485146 h 978617"/>
                <a:gd name="connsiteX2" fmla="*/ 274956 w 500159"/>
                <a:gd name="connsiteY2" fmla="*/ 6 h 978617"/>
                <a:gd name="connsiteX3" fmla="*/ 1 w 500159"/>
                <a:gd name="connsiteY3" fmla="*/ 521976 h 978617"/>
                <a:gd name="connsiteX4" fmla="*/ 299086 w 500159"/>
                <a:gd name="connsiteY4" fmla="*/ 978541 h 97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159" h="978617">
                  <a:moveTo>
                    <a:pt x="299086" y="978541"/>
                  </a:moveTo>
                  <a:cubicBezTo>
                    <a:pt x="481437" y="974308"/>
                    <a:pt x="503768" y="648235"/>
                    <a:pt x="499746" y="485146"/>
                  </a:cubicBezTo>
                  <a:cubicBezTo>
                    <a:pt x="495724" y="322057"/>
                    <a:pt x="453497" y="1488"/>
                    <a:pt x="274956" y="6"/>
                  </a:cubicBezTo>
                  <a:cubicBezTo>
                    <a:pt x="96415" y="-1476"/>
                    <a:pt x="-211" y="233157"/>
                    <a:pt x="1" y="521976"/>
                  </a:cubicBezTo>
                  <a:cubicBezTo>
                    <a:pt x="213" y="810795"/>
                    <a:pt x="116735" y="982774"/>
                    <a:pt x="299086" y="978541"/>
                  </a:cubicBezTo>
                  <a:close/>
                </a:path>
              </a:pathLst>
            </a:custGeom>
            <a:noFill/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: Shape 33">
              <a:extLst>
                <a:ext uri="{FF2B5EF4-FFF2-40B4-BE49-F238E27FC236}">
                  <a16:creationId xmlns:a16="http://schemas.microsoft.com/office/drawing/2014/main" id="{04621393-D2C4-40EB-905B-6F41690DC511}"/>
                </a:ext>
              </a:extLst>
            </p:cNvPr>
            <p:cNvSpPr/>
            <p:nvPr/>
          </p:nvSpPr>
          <p:spPr>
            <a:xfrm flipH="1">
              <a:off x="2215807" y="2111199"/>
              <a:ext cx="836487" cy="1636680"/>
            </a:xfrm>
            <a:custGeom>
              <a:avLst/>
              <a:gdLst>
                <a:gd name="connsiteX0" fmla="*/ 589281 w 666636"/>
                <a:gd name="connsiteY0" fmla="*/ 467430 h 1112929"/>
                <a:gd name="connsiteX1" fmla="*/ 589281 w 666636"/>
                <a:gd name="connsiteY1" fmla="*/ 345510 h 1112929"/>
                <a:gd name="connsiteX2" fmla="*/ 599441 w 666636"/>
                <a:gd name="connsiteY2" fmla="*/ 70 h 1112929"/>
                <a:gd name="connsiteX3" fmla="*/ 1 w 666636"/>
                <a:gd name="connsiteY3" fmla="*/ 375990 h 1112929"/>
                <a:gd name="connsiteX4" fmla="*/ 594361 w 666636"/>
                <a:gd name="connsiteY4" fmla="*/ 1107510 h 1112929"/>
                <a:gd name="connsiteX5" fmla="*/ 635001 w 666636"/>
                <a:gd name="connsiteY5" fmla="*/ 650310 h 1112929"/>
                <a:gd name="connsiteX0" fmla="*/ 589281 w 666636"/>
                <a:gd name="connsiteY0" fmla="*/ 469429 h 1110881"/>
                <a:gd name="connsiteX1" fmla="*/ 589281 w 666636"/>
                <a:gd name="connsiteY1" fmla="*/ 347509 h 1110881"/>
                <a:gd name="connsiteX2" fmla="*/ 599441 w 666636"/>
                <a:gd name="connsiteY2" fmla="*/ 2069 h 1110881"/>
                <a:gd name="connsiteX3" fmla="*/ 1 w 666636"/>
                <a:gd name="connsiteY3" fmla="*/ 525309 h 1110881"/>
                <a:gd name="connsiteX4" fmla="*/ 594361 w 666636"/>
                <a:gd name="connsiteY4" fmla="*/ 1109509 h 1110881"/>
                <a:gd name="connsiteX5" fmla="*/ 635001 w 666636"/>
                <a:gd name="connsiteY5" fmla="*/ 652309 h 1110881"/>
                <a:gd name="connsiteX0" fmla="*/ 589332 w 666687"/>
                <a:gd name="connsiteY0" fmla="*/ 469429 h 1110881"/>
                <a:gd name="connsiteX1" fmla="*/ 589332 w 666687"/>
                <a:gd name="connsiteY1" fmla="*/ 347509 h 1110881"/>
                <a:gd name="connsiteX2" fmla="*/ 599492 w 666687"/>
                <a:gd name="connsiteY2" fmla="*/ 2069 h 1110881"/>
                <a:gd name="connsiteX3" fmla="*/ 52 w 666687"/>
                <a:gd name="connsiteY3" fmla="*/ 525309 h 1110881"/>
                <a:gd name="connsiteX4" fmla="*/ 594412 w 666687"/>
                <a:gd name="connsiteY4" fmla="*/ 1109509 h 1110881"/>
                <a:gd name="connsiteX5" fmla="*/ 635052 w 666687"/>
                <a:gd name="connsiteY5" fmla="*/ 652309 h 1110881"/>
                <a:gd name="connsiteX0" fmla="*/ 589332 w 666687"/>
                <a:gd name="connsiteY0" fmla="*/ 480061 h 1121513"/>
                <a:gd name="connsiteX1" fmla="*/ 589332 w 666687"/>
                <a:gd name="connsiteY1" fmla="*/ 358141 h 1121513"/>
                <a:gd name="connsiteX2" fmla="*/ 599492 w 666687"/>
                <a:gd name="connsiteY2" fmla="*/ 12701 h 1121513"/>
                <a:gd name="connsiteX3" fmla="*/ 52 w 666687"/>
                <a:gd name="connsiteY3" fmla="*/ 535941 h 1121513"/>
                <a:gd name="connsiteX4" fmla="*/ 594412 w 666687"/>
                <a:gd name="connsiteY4" fmla="*/ 1120141 h 1121513"/>
                <a:gd name="connsiteX5" fmla="*/ 635052 w 666687"/>
                <a:gd name="connsiteY5" fmla="*/ 662941 h 1121513"/>
                <a:gd name="connsiteX0" fmla="*/ 589539 w 666894"/>
                <a:gd name="connsiteY0" fmla="*/ 472875 h 1114327"/>
                <a:gd name="connsiteX1" fmla="*/ 589539 w 666894"/>
                <a:gd name="connsiteY1" fmla="*/ 350955 h 1114327"/>
                <a:gd name="connsiteX2" fmla="*/ 518419 w 666894"/>
                <a:gd name="connsiteY2" fmla="*/ 5515 h 1114327"/>
                <a:gd name="connsiteX3" fmla="*/ 259 w 666894"/>
                <a:gd name="connsiteY3" fmla="*/ 528755 h 1114327"/>
                <a:gd name="connsiteX4" fmla="*/ 594619 w 666894"/>
                <a:gd name="connsiteY4" fmla="*/ 1112955 h 1114327"/>
                <a:gd name="connsiteX5" fmla="*/ 635259 w 666894"/>
                <a:gd name="connsiteY5" fmla="*/ 655755 h 1114327"/>
                <a:gd name="connsiteX0" fmla="*/ 589557 w 666912"/>
                <a:gd name="connsiteY0" fmla="*/ 478989 h 1120441"/>
                <a:gd name="connsiteX1" fmla="*/ 589557 w 666912"/>
                <a:gd name="connsiteY1" fmla="*/ 357069 h 1120441"/>
                <a:gd name="connsiteX2" fmla="*/ 518437 w 666912"/>
                <a:gd name="connsiteY2" fmla="*/ 11629 h 1120441"/>
                <a:gd name="connsiteX3" fmla="*/ 277 w 666912"/>
                <a:gd name="connsiteY3" fmla="*/ 534869 h 1120441"/>
                <a:gd name="connsiteX4" fmla="*/ 594637 w 666912"/>
                <a:gd name="connsiteY4" fmla="*/ 1119069 h 1120441"/>
                <a:gd name="connsiteX5" fmla="*/ 635277 w 666912"/>
                <a:gd name="connsiteY5" fmla="*/ 661869 h 1120441"/>
                <a:gd name="connsiteX0" fmla="*/ 590644 w 667999"/>
                <a:gd name="connsiteY0" fmla="*/ 474010 h 1115462"/>
                <a:gd name="connsiteX1" fmla="*/ 590644 w 667999"/>
                <a:gd name="connsiteY1" fmla="*/ 352090 h 1115462"/>
                <a:gd name="connsiteX2" fmla="*/ 438244 w 667999"/>
                <a:gd name="connsiteY2" fmla="*/ 11730 h 1115462"/>
                <a:gd name="connsiteX3" fmla="*/ 1364 w 667999"/>
                <a:gd name="connsiteY3" fmla="*/ 529890 h 1115462"/>
                <a:gd name="connsiteX4" fmla="*/ 595724 w 667999"/>
                <a:gd name="connsiteY4" fmla="*/ 1114090 h 1115462"/>
                <a:gd name="connsiteX5" fmla="*/ 636364 w 667999"/>
                <a:gd name="connsiteY5" fmla="*/ 656890 h 1115462"/>
                <a:gd name="connsiteX0" fmla="*/ 591067 w 668422"/>
                <a:gd name="connsiteY0" fmla="*/ 501094 h 1142546"/>
                <a:gd name="connsiteX1" fmla="*/ 591067 w 668422"/>
                <a:gd name="connsiteY1" fmla="*/ 379174 h 1142546"/>
                <a:gd name="connsiteX2" fmla="*/ 438667 w 668422"/>
                <a:gd name="connsiteY2" fmla="*/ 38814 h 1142546"/>
                <a:gd name="connsiteX3" fmla="*/ 1787 w 668422"/>
                <a:gd name="connsiteY3" fmla="*/ 556974 h 1142546"/>
                <a:gd name="connsiteX4" fmla="*/ 596147 w 668422"/>
                <a:gd name="connsiteY4" fmla="*/ 1141174 h 1142546"/>
                <a:gd name="connsiteX5" fmla="*/ 636787 w 668422"/>
                <a:gd name="connsiteY5" fmla="*/ 683974 h 1142546"/>
                <a:gd name="connsiteX0" fmla="*/ 591067 w 668422"/>
                <a:gd name="connsiteY0" fmla="*/ 501094 h 1142546"/>
                <a:gd name="connsiteX1" fmla="*/ 591067 w 668422"/>
                <a:gd name="connsiteY1" fmla="*/ 379174 h 1142546"/>
                <a:gd name="connsiteX2" fmla="*/ 438667 w 668422"/>
                <a:gd name="connsiteY2" fmla="*/ 38814 h 1142546"/>
                <a:gd name="connsiteX3" fmla="*/ 1787 w 668422"/>
                <a:gd name="connsiteY3" fmla="*/ 556974 h 1142546"/>
                <a:gd name="connsiteX4" fmla="*/ 596147 w 668422"/>
                <a:gd name="connsiteY4" fmla="*/ 1141174 h 1142546"/>
                <a:gd name="connsiteX5" fmla="*/ 636787 w 668422"/>
                <a:gd name="connsiteY5" fmla="*/ 683974 h 1142546"/>
                <a:gd name="connsiteX6" fmla="*/ 591067 w 668422"/>
                <a:gd name="connsiteY6" fmla="*/ 501094 h 1142546"/>
                <a:gd name="connsiteX0" fmla="*/ 636787 w 668422"/>
                <a:gd name="connsiteY0" fmla="*/ 683974 h 1142546"/>
                <a:gd name="connsiteX1" fmla="*/ 591067 w 668422"/>
                <a:gd name="connsiteY1" fmla="*/ 379174 h 1142546"/>
                <a:gd name="connsiteX2" fmla="*/ 438667 w 668422"/>
                <a:gd name="connsiteY2" fmla="*/ 38814 h 1142546"/>
                <a:gd name="connsiteX3" fmla="*/ 1787 w 668422"/>
                <a:gd name="connsiteY3" fmla="*/ 556974 h 1142546"/>
                <a:gd name="connsiteX4" fmla="*/ 596147 w 668422"/>
                <a:gd name="connsiteY4" fmla="*/ 1141174 h 1142546"/>
                <a:gd name="connsiteX5" fmla="*/ 636787 w 668422"/>
                <a:gd name="connsiteY5" fmla="*/ 683974 h 1142546"/>
                <a:gd name="connsiteX0" fmla="*/ 596147 w 644637"/>
                <a:gd name="connsiteY0" fmla="*/ 1141174 h 1142631"/>
                <a:gd name="connsiteX1" fmla="*/ 591067 w 644637"/>
                <a:gd name="connsiteY1" fmla="*/ 379174 h 1142631"/>
                <a:gd name="connsiteX2" fmla="*/ 438667 w 644637"/>
                <a:gd name="connsiteY2" fmla="*/ 38814 h 1142631"/>
                <a:gd name="connsiteX3" fmla="*/ 1787 w 644637"/>
                <a:gd name="connsiteY3" fmla="*/ 556974 h 1142631"/>
                <a:gd name="connsiteX4" fmla="*/ 596147 w 644637"/>
                <a:gd name="connsiteY4" fmla="*/ 1141174 h 1142631"/>
                <a:gd name="connsiteX0" fmla="*/ 595720 w 652937"/>
                <a:gd name="connsiteY0" fmla="*/ 1102415 h 1102470"/>
                <a:gd name="connsiteX1" fmla="*/ 611595 w 652937"/>
                <a:gd name="connsiteY1" fmla="*/ 485195 h 1102470"/>
                <a:gd name="connsiteX2" fmla="*/ 438240 w 652937"/>
                <a:gd name="connsiteY2" fmla="*/ 55 h 1102470"/>
                <a:gd name="connsiteX3" fmla="*/ 1360 w 652937"/>
                <a:gd name="connsiteY3" fmla="*/ 518215 h 1102470"/>
                <a:gd name="connsiteX4" fmla="*/ 595720 w 652937"/>
                <a:gd name="connsiteY4" fmla="*/ 1102415 h 1102470"/>
                <a:gd name="connsiteX0" fmla="*/ 595720 w 646618"/>
                <a:gd name="connsiteY0" fmla="*/ 1102439 h 1102494"/>
                <a:gd name="connsiteX1" fmla="*/ 611595 w 646618"/>
                <a:gd name="connsiteY1" fmla="*/ 485219 h 1102494"/>
                <a:gd name="connsiteX2" fmla="*/ 438240 w 646618"/>
                <a:gd name="connsiteY2" fmla="*/ 79 h 1102494"/>
                <a:gd name="connsiteX3" fmla="*/ 1360 w 646618"/>
                <a:gd name="connsiteY3" fmla="*/ 518239 h 1102494"/>
                <a:gd name="connsiteX4" fmla="*/ 595720 w 646618"/>
                <a:gd name="connsiteY4" fmla="*/ 1102439 h 1102494"/>
                <a:gd name="connsiteX0" fmla="*/ 595720 w 652937"/>
                <a:gd name="connsiteY0" fmla="*/ 1102433 h 1102488"/>
                <a:gd name="connsiteX1" fmla="*/ 611595 w 652937"/>
                <a:gd name="connsiteY1" fmla="*/ 485213 h 1102488"/>
                <a:gd name="connsiteX2" fmla="*/ 438240 w 652937"/>
                <a:gd name="connsiteY2" fmla="*/ 73 h 1102488"/>
                <a:gd name="connsiteX3" fmla="*/ 1360 w 652937"/>
                <a:gd name="connsiteY3" fmla="*/ 518233 h 1102488"/>
                <a:gd name="connsiteX4" fmla="*/ 595720 w 652937"/>
                <a:gd name="connsiteY4" fmla="*/ 1102433 h 1102488"/>
                <a:gd name="connsiteX0" fmla="*/ 596051 w 653268"/>
                <a:gd name="connsiteY0" fmla="*/ 1104077 h 1104132"/>
                <a:gd name="connsiteX1" fmla="*/ 611926 w 653268"/>
                <a:gd name="connsiteY1" fmla="*/ 486857 h 1104132"/>
                <a:gd name="connsiteX2" fmla="*/ 438571 w 653268"/>
                <a:gd name="connsiteY2" fmla="*/ 1717 h 1104132"/>
                <a:gd name="connsiteX3" fmla="*/ 1691 w 653268"/>
                <a:gd name="connsiteY3" fmla="*/ 519877 h 1104132"/>
                <a:gd name="connsiteX4" fmla="*/ 596051 w 653268"/>
                <a:gd name="connsiteY4" fmla="*/ 1104077 h 1104132"/>
                <a:gd name="connsiteX0" fmla="*/ 462968 w 610548"/>
                <a:gd name="connsiteY0" fmla="*/ 982066 h 982139"/>
                <a:gd name="connsiteX1" fmla="*/ 610288 w 610548"/>
                <a:gd name="connsiteY1" fmla="*/ 486766 h 982139"/>
                <a:gd name="connsiteX2" fmla="*/ 436933 w 610548"/>
                <a:gd name="connsiteY2" fmla="*/ 1626 h 982139"/>
                <a:gd name="connsiteX3" fmla="*/ 53 w 610548"/>
                <a:gd name="connsiteY3" fmla="*/ 519786 h 982139"/>
                <a:gd name="connsiteX4" fmla="*/ 462968 w 610548"/>
                <a:gd name="connsiteY4" fmla="*/ 982066 h 982139"/>
                <a:gd name="connsiteX0" fmla="*/ 462968 w 613582"/>
                <a:gd name="connsiteY0" fmla="*/ 982066 h 982139"/>
                <a:gd name="connsiteX1" fmla="*/ 610288 w 613582"/>
                <a:gd name="connsiteY1" fmla="*/ 486766 h 982139"/>
                <a:gd name="connsiteX2" fmla="*/ 436933 w 613582"/>
                <a:gd name="connsiteY2" fmla="*/ 1626 h 982139"/>
                <a:gd name="connsiteX3" fmla="*/ 53 w 613582"/>
                <a:gd name="connsiteY3" fmla="*/ 519786 h 982139"/>
                <a:gd name="connsiteX4" fmla="*/ 462968 w 613582"/>
                <a:gd name="connsiteY4" fmla="*/ 982066 h 982139"/>
                <a:gd name="connsiteX0" fmla="*/ 352482 w 499997"/>
                <a:gd name="connsiteY0" fmla="*/ 980525 h 980617"/>
                <a:gd name="connsiteX1" fmla="*/ 499802 w 499997"/>
                <a:gd name="connsiteY1" fmla="*/ 485225 h 980617"/>
                <a:gd name="connsiteX2" fmla="*/ 326447 w 499997"/>
                <a:gd name="connsiteY2" fmla="*/ 85 h 980617"/>
                <a:gd name="connsiteX3" fmla="*/ 57 w 499997"/>
                <a:gd name="connsiteY3" fmla="*/ 522055 h 980617"/>
                <a:gd name="connsiteX4" fmla="*/ 352482 w 499997"/>
                <a:gd name="connsiteY4" fmla="*/ 980525 h 980617"/>
                <a:gd name="connsiteX0" fmla="*/ 352540 w 500055"/>
                <a:gd name="connsiteY0" fmla="*/ 980525 h 980772"/>
                <a:gd name="connsiteX1" fmla="*/ 499860 w 500055"/>
                <a:gd name="connsiteY1" fmla="*/ 485225 h 980772"/>
                <a:gd name="connsiteX2" fmla="*/ 326505 w 500055"/>
                <a:gd name="connsiteY2" fmla="*/ 85 h 980772"/>
                <a:gd name="connsiteX3" fmla="*/ 115 w 500055"/>
                <a:gd name="connsiteY3" fmla="*/ 522055 h 980772"/>
                <a:gd name="connsiteX4" fmla="*/ 352540 w 500055"/>
                <a:gd name="connsiteY4" fmla="*/ 980525 h 980772"/>
                <a:gd name="connsiteX0" fmla="*/ 352576 w 500091"/>
                <a:gd name="connsiteY0" fmla="*/ 980450 h 980697"/>
                <a:gd name="connsiteX1" fmla="*/ 499896 w 500091"/>
                <a:gd name="connsiteY1" fmla="*/ 485150 h 980697"/>
                <a:gd name="connsiteX2" fmla="*/ 326541 w 500091"/>
                <a:gd name="connsiteY2" fmla="*/ 10 h 980697"/>
                <a:gd name="connsiteX3" fmla="*/ 151 w 500091"/>
                <a:gd name="connsiteY3" fmla="*/ 521980 h 980697"/>
                <a:gd name="connsiteX4" fmla="*/ 352576 w 500091"/>
                <a:gd name="connsiteY4" fmla="*/ 980450 h 980697"/>
                <a:gd name="connsiteX0" fmla="*/ 352576 w 500617"/>
                <a:gd name="connsiteY0" fmla="*/ 980450 h 980697"/>
                <a:gd name="connsiteX1" fmla="*/ 499896 w 500617"/>
                <a:gd name="connsiteY1" fmla="*/ 485150 h 980697"/>
                <a:gd name="connsiteX2" fmla="*/ 326541 w 500617"/>
                <a:gd name="connsiteY2" fmla="*/ 10 h 980697"/>
                <a:gd name="connsiteX3" fmla="*/ 151 w 500617"/>
                <a:gd name="connsiteY3" fmla="*/ 521980 h 980697"/>
                <a:gd name="connsiteX4" fmla="*/ 352576 w 500617"/>
                <a:gd name="connsiteY4" fmla="*/ 980450 h 980697"/>
                <a:gd name="connsiteX0" fmla="*/ 352431 w 500472"/>
                <a:gd name="connsiteY0" fmla="*/ 980447 h 980601"/>
                <a:gd name="connsiteX1" fmla="*/ 499751 w 500472"/>
                <a:gd name="connsiteY1" fmla="*/ 485147 h 980601"/>
                <a:gd name="connsiteX2" fmla="*/ 326396 w 500472"/>
                <a:gd name="connsiteY2" fmla="*/ 7 h 980601"/>
                <a:gd name="connsiteX3" fmla="*/ 6 w 500472"/>
                <a:gd name="connsiteY3" fmla="*/ 521977 h 980601"/>
                <a:gd name="connsiteX4" fmla="*/ 352431 w 500472"/>
                <a:gd name="connsiteY4" fmla="*/ 980447 h 980601"/>
                <a:gd name="connsiteX0" fmla="*/ 352431 w 500472"/>
                <a:gd name="connsiteY0" fmla="*/ 980465 h 981556"/>
                <a:gd name="connsiteX1" fmla="*/ 499751 w 500472"/>
                <a:gd name="connsiteY1" fmla="*/ 485165 h 981556"/>
                <a:gd name="connsiteX2" fmla="*/ 326396 w 500472"/>
                <a:gd name="connsiteY2" fmla="*/ 25 h 981556"/>
                <a:gd name="connsiteX3" fmla="*/ 6 w 500472"/>
                <a:gd name="connsiteY3" fmla="*/ 521995 h 981556"/>
                <a:gd name="connsiteX4" fmla="*/ 352431 w 500472"/>
                <a:gd name="connsiteY4" fmla="*/ 980465 h 981556"/>
                <a:gd name="connsiteX0" fmla="*/ 299154 w 500206"/>
                <a:gd name="connsiteY0" fmla="*/ 978540 h 978632"/>
                <a:gd name="connsiteX1" fmla="*/ 499814 w 500206"/>
                <a:gd name="connsiteY1" fmla="*/ 485145 h 978632"/>
                <a:gd name="connsiteX2" fmla="*/ 326459 w 500206"/>
                <a:gd name="connsiteY2" fmla="*/ 5 h 978632"/>
                <a:gd name="connsiteX3" fmla="*/ 69 w 500206"/>
                <a:gd name="connsiteY3" fmla="*/ 521975 h 978632"/>
                <a:gd name="connsiteX4" fmla="*/ 299154 w 500206"/>
                <a:gd name="connsiteY4" fmla="*/ 978540 h 978632"/>
                <a:gd name="connsiteX0" fmla="*/ 299172 w 500009"/>
                <a:gd name="connsiteY0" fmla="*/ 978540 h 978632"/>
                <a:gd name="connsiteX1" fmla="*/ 499832 w 500009"/>
                <a:gd name="connsiteY1" fmla="*/ 485145 h 978632"/>
                <a:gd name="connsiteX2" fmla="*/ 275042 w 500009"/>
                <a:gd name="connsiteY2" fmla="*/ 5 h 978632"/>
                <a:gd name="connsiteX3" fmla="*/ 87 w 500009"/>
                <a:gd name="connsiteY3" fmla="*/ 521975 h 978632"/>
                <a:gd name="connsiteX4" fmla="*/ 299172 w 500009"/>
                <a:gd name="connsiteY4" fmla="*/ 978540 h 978632"/>
                <a:gd name="connsiteX0" fmla="*/ 299172 w 499946"/>
                <a:gd name="connsiteY0" fmla="*/ 978540 h 978553"/>
                <a:gd name="connsiteX1" fmla="*/ 499832 w 499946"/>
                <a:gd name="connsiteY1" fmla="*/ 485145 h 978553"/>
                <a:gd name="connsiteX2" fmla="*/ 275042 w 499946"/>
                <a:gd name="connsiteY2" fmla="*/ 5 h 978553"/>
                <a:gd name="connsiteX3" fmla="*/ 87 w 499946"/>
                <a:gd name="connsiteY3" fmla="*/ 521975 h 978553"/>
                <a:gd name="connsiteX4" fmla="*/ 299172 w 499946"/>
                <a:gd name="connsiteY4" fmla="*/ 978540 h 978553"/>
                <a:gd name="connsiteX0" fmla="*/ 299172 w 499946"/>
                <a:gd name="connsiteY0" fmla="*/ 978540 h 978553"/>
                <a:gd name="connsiteX1" fmla="*/ 499832 w 499946"/>
                <a:gd name="connsiteY1" fmla="*/ 485145 h 978553"/>
                <a:gd name="connsiteX2" fmla="*/ 275042 w 499946"/>
                <a:gd name="connsiteY2" fmla="*/ 5 h 978553"/>
                <a:gd name="connsiteX3" fmla="*/ 87 w 499946"/>
                <a:gd name="connsiteY3" fmla="*/ 521975 h 978553"/>
                <a:gd name="connsiteX4" fmla="*/ 299172 w 499946"/>
                <a:gd name="connsiteY4" fmla="*/ 978540 h 978553"/>
                <a:gd name="connsiteX0" fmla="*/ 299172 w 499981"/>
                <a:gd name="connsiteY0" fmla="*/ 978540 h 978584"/>
                <a:gd name="connsiteX1" fmla="*/ 499832 w 499981"/>
                <a:gd name="connsiteY1" fmla="*/ 485145 h 978584"/>
                <a:gd name="connsiteX2" fmla="*/ 275042 w 499981"/>
                <a:gd name="connsiteY2" fmla="*/ 5 h 978584"/>
                <a:gd name="connsiteX3" fmla="*/ 87 w 499981"/>
                <a:gd name="connsiteY3" fmla="*/ 521975 h 978584"/>
                <a:gd name="connsiteX4" fmla="*/ 299172 w 499981"/>
                <a:gd name="connsiteY4" fmla="*/ 978540 h 978584"/>
                <a:gd name="connsiteX0" fmla="*/ 299220 w 500029"/>
                <a:gd name="connsiteY0" fmla="*/ 978540 h 978584"/>
                <a:gd name="connsiteX1" fmla="*/ 499880 w 500029"/>
                <a:gd name="connsiteY1" fmla="*/ 485145 h 978584"/>
                <a:gd name="connsiteX2" fmla="*/ 275090 w 500029"/>
                <a:gd name="connsiteY2" fmla="*/ 5 h 978584"/>
                <a:gd name="connsiteX3" fmla="*/ 135 w 500029"/>
                <a:gd name="connsiteY3" fmla="*/ 521975 h 978584"/>
                <a:gd name="connsiteX4" fmla="*/ 299220 w 500029"/>
                <a:gd name="connsiteY4" fmla="*/ 978540 h 978584"/>
                <a:gd name="connsiteX0" fmla="*/ 299220 w 500293"/>
                <a:gd name="connsiteY0" fmla="*/ 978540 h 978584"/>
                <a:gd name="connsiteX1" fmla="*/ 499880 w 500293"/>
                <a:gd name="connsiteY1" fmla="*/ 485145 h 978584"/>
                <a:gd name="connsiteX2" fmla="*/ 275090 w 500293"/>
                <a:gd name="connsiteY2" fmla="*/ 5 h 978584"/>
                <a:gd name="connsiteX3" fmla="*/ 135 w 500293"/>
                <a:gd name="connsiteY3" fmla="*/ 521975 h 978584"/>
                <a:gd name="connsiteX4" fmla="*/ 299220 w 500293"/>
                <a:gd name="connsiteY4" fmla="*/ 978540 h 978584"/>
                <a:gd name="connsiteX0" fmla="*/ 299281 w 500354"/>
                <a:gd name="connsiteY0" fmla="*/ 978536 h 978580"/>
                <a:gd name="connsiteX1" fmla="*/ 499941 w 500354"/>
                <a:gd name="connsiteY1" fmla="*/ 485141 h 978580"/>
                <a:gd name="connsiteX2" fmla="*/ 275151 w 500354"/>
                <a:gd name="connsiteY2" fmla="*/ 1 h 978580"/>
                <a:gd name="connsiteX3" fmla="*/ 196 w 500354"/>
                <a:gd name="connsiteY3" fmla="*/ 521971 h 978580"/>
                <a:gd name="connsiteX4" fmla="*/ 299281 w 500354"/>
                <a:gd name="connsiteY4" fmla="*/ 978536 h 978580"/>
                <a:gd name="connsiteX0" fmla="*/ 299202 w 500275"/>
                <a:gd name="connsiteY0" fmla="*/ 978539 h 978583"/>
                <a:gd name="connsiteX1" fmla="*/ 499862 w 500275"/>
                <a:gd name="connsiteY1" fmla="*/ 485144 h 978583"/>
                <a:gd name="connsiteX2" fmla="*/ 275072 w 500275"/>
                <a:gd name="connsiteY2" fmla="*/ 4 h 978583"/>
                <a:gd name="connsiteX3" fmla="*/ 117 w 500275"/>
                <a:gd name="connsiteY3" fmla="*/ 521974 h 978583"/>
                <a:gd name="connsiteX4" fmla="*/ 299202 w 500275"/>
                <a:gd name="connsiteY4" fmla="*/ 978539 h 978583"/>
                <a:gd name="connsiteX0" fmla="*/ 299086 w 500159"/>
                <a:gd name="connsiteY0" fmla="*/ 978541 h 978617"/>
                <a:gd name="connsiteX1" fmla="*/ 499746 w 500159"/>
                <a:gd name="connsiteY1" fmla="*/ 485146 h 978617"/>
                <a:gd name="connsiteX2" fmla="*/ 274956 w 500159"/>
                <a:gd name="connsiteY2" fmla="*/ 6 h 978617"/>
                <a:gd name="connsiteX3" fmla="*/ 1 w 500159"/>
                <a:gd name="connsiteY3" fmla="*/ 521976 h 978617"/>
                <a:gd name="connsiteX4" fmla="*/ 299086 w 500159"/>
                <a:gd name="connsiteY4" fmla="*/ 978541 h 97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159" h="978617">
                  <a:moveTo>
                    <a:pt x="299086" y="978541"/>
                  </a:moveTo>
                  <a:cubicBezTo>
                    <a:pt x="481437" y="974308"/>
                    <a:pt x="503768" y="648235"/>
                    <a:pt x="499746" y="485146"/>
                  </a:cubicBezTo>
                  <a:cubicBezTo>
                    <a:pt x="495724" y="322057"/>
                    <a:pt x="453497" y="1488"/>
                    <a:pt x="274956" y="6"/>
                  </a:cubicBezTo>
                  <a:cubicBezTo>
                    <a:pt x="96415" y="-1476"/>
                    <a:pt x="-211" y="233157"/>
                    <a:pt x="1" y="521976"/>
                  </a:cubicBezTo>
                  <a:cubicBezTo>
                    <a:pt x="213" y="810795"/>
                    <a:pt x="116735" y="982774"/>
                    <a:pt x="299086" y="978541"/>
                  </a:cubicBezTo>
                  <a:close/>
                </a:path>
              </a:pathLst>
            </a:custGeom>
            <a:noFill/>
            <a:ln w="9525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25">
              <a:extLst>
                <a:ext uri="{FF2B5EF4-FFF2-40B4-BE49-F238E27FC236}">
                  <a16:creationId xmlns:a16="http://schemas.microsoft.com/office/drawing/2014/main" id="{09FF0545-BD30-44B1-AB46-99313C5CE809}"/>
                </a:ext>
              </a:extLst>
            </p:cNvPr>
            <p:cNvCxnSpPr>
              <a:cxnSpLocks/>
            </p:cNvCxnSpPr>
            <p:nvPr/>
          </p:nvCxnSpPr>
          <p:spPr>
            <a:xfrm>
              <a:off x="4220718" y="2510131"/>
              <a:ext cx="13515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26">
              <a:extLst>
                <a:ext uri="{FF2B5EF4-FFF2-40B4-BE49-F238E27FC236}">
                  <a16:creationId xmlns:a16="http://schemas.microsoft.com/office/drawing/2014/main" id="{D0A9AC56-2865-4459-89EC-BC3CC6C1F8EE}"/>
                </a:ext>
              </a:extLst>
            </p:cNvPr>
            <p:cNvCxnSpPr>
              <a:cxnSpLocks/>
            </p:cNvCxnSpPr>
            <p:nvPr/>
          </p:nvCxnSpPr>
          <p:spPr>
            <a:xfrm>
              <a:off x="4183068" y="2831185"/>
              <a:ext cx="138917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27">
              <a:extLst>
                <a:ext uri="{FF2B5EF4-FFF2-40B4-BE49-F238E27FC236}">
                  <a16:creationId xmlns:a16="http://schemas.microsoft.com/office/drawing/2014/main" id="{8342FBB5-BB99-4894-A812-3325D9C6F6DB}"/>
                </a:ext>
              </a:extLst>
            </p:cNvPr>
            <p:cNvCxnSpPr>
              <a:cxnSpLocks/>
            </p:cNvCxnSpPr>
            <p:nvPr/>
          </p:nvCxnSpPr>
          <p:spPr>
            <a:xfrm>
              <a:off x="4157111" y="3334996"/>
              <a:ext cx="14151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avec flèche 266">
              <a:extLst>
                <a:ext uri="{FF2B5EF4-FFF2-40B4-BE49-F238E27FC236}">
                  <a16:creationId xmlns:a16="http://schemas.microsoft.com/office/drawing/2014/main" id="{635DDA69-D295-46E5-A119-C092D1DD5BDF}"/>
                </a:ext>
              </a:extLst>
            </p:cNvPr>
            <p:cNvCxnSpPr>
              <a:cxnSpLocks/>
            </p:cNvCxnSpPr>
            <p:nvPr/>
          </p:nvCxnSpPr>
          <p:spPr>
            <a:xfrm>
              <a:off x="5572240" y="2506323"/>
              <a:ext cx="0" cy="3197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ZoneTexte 236">
              <a:extLst>
                <a:ext uri="{FF2B5EF4-FFF2-40B4-BE49-F238E27FC236}">
                  <a16:creationId xmlns:a16="http://schemas.microsoft.com/office/drawing/2014/main" id="{E2A30932-8930-448D-9486-A33C90B30FBA}"/>
                </a:ext>
              </a:extLst>
            </p:cNvPr>
            <p:cNvSpPr txBox="1"/>
            <p:nvPr/>
          </p:nvSpPr>
          <p:spPr>
            <a:xfrm>
              <a:off x="3892048" y="1661592"/>
              <a:ext cx="1301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Wavenumber</a:t>
              </a:r>
              <a:endParaRPr lang="fr-FR" sz="16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C20A3EB-F2AE-47F9-90CF-F241426706F2}"/>
                </a:ext>
              </a:extLst>
            </p:cNvPr>
            <p:cNvSpPr/>
            <p:nvPr/>
          </p:nvSpPr>
          <p:spPr>
            <a:xfrm>
              <a:off x="3111673" y="2596250"/>
              <a:ext cx="4379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FR" sz="2000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fr-FR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202" name="Groupe 201"/>
            <p:cNvGrpSpPr/>
            <p:nvPr/>
          </p:nvGrpSpPr>
          <p:grpSpPr>
            <a:xfrm>
              <a:off x="1925443" y="2694494"/>
              <a:ext cx="559408" cy="451263"/>
              <a:chOff x="3211984" y="2019192"/>
              <a:chExt cx="634335" cy="511705"/>
            </a:xfrm>
          </p:grpSpPr>
          <p:sp>
            <p:nvSpPr>
              <p:cNvPr id="203" name="Shape 629">
                <a:extLst>
                  <a:ext uri="{FF2B5EF4-FFF2-40B4-BE49-F238E27FC236}">
                    <a16:creationId xmlns:a16="http://schemas.microsoft.com/office/drawing/2014/main" id="{33EEE292-53AB-44DF-BF5F-1B7421FBC240}"/>
                  </a:ext>
                </a:extLst>
              </p:cNvPr>
              <p:cNvSpPr/>
              <p:nvPr/>
            </p:nvSpPr>
            <p:spPr>
              <a:xfrm rot="6114066">
                <a:off x="3359987" y="202777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" name="Shape 629">
                <a:extLst>
                  <a:ext uri="{FF2B5EF4-FFF2-40B4-BE49-F238E27FC236}">
                    <a16:creationId xmlns:a16="http://schemas.microsoft.com/office/drawing/2014/main" id="{0EB2F25F-C56C-4BBB-9839-4637C379852A}"/>
                  </a:ext>
                </a:extLst>
              </p:cNvPr>
              <p:cNvSpPr/>
              <p:nvPr/>
            </p:nvSpPr>
            <p:spPr>
              <a:xfrm rot="2672034">
                <a:off x="3347752" y="2322046"/>
                <a:ext cx="182880" cy="182880"/>
              </a:xfrm>
              <a:prstGeom prst="ellipse">
                <a:avLst/>
              </a:pr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" name="Shape 629">
                <a:extLst>
                  <a:ext uri="{FF2B5EF4-FFF2-40B4-BE49-F238E27FC236}">
                    <a16:creationId xmlns:a16="http://schemas.microsoft.com/office/drawing/2014/main" id="{0EB2F25F-C56C-4BBB-9839-4637C379852A}"/>
                  </a:ext>
                </a:extLst>
              </p:cNvPr>
              <p:cNvSpPr/>
              <p:nvPr/>
            </p:nvSpPr>
            <p:spPr>
              <a:xfrm rot="2672034">
                <a:off x="3622310" y="2186006"/>
                <a:ext cx="182880" cy="182880"/>
              </a:xfrm>
              <a:prstGeom prst="ellipse">
                <a:avLst/>
              </a:pr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" name="Shape 629">
                <a:extLst>
                  <a:ext uri="{FF2B5EF4-FFF2-40B4-BE49-F238E27FC236}">
                    <a16:creationId xmlns:a16="http://schemas.microsoft.com/office/drawing/2014/main" id="{0EB2F25F-C56C-4BBB-9839-4637C379852A}"/>
                  </a:ext>
                </a:extLst>
              </p:cNvPr>
              <p:cNvSpPr/>
              <p:nvPr/>
            </p:nvSpPr>
            <p:spPr>
              <a:xfrm rot="2672034">
                <a:off x="3394839" y="2165022"/>
                <a:ext cx="182880" cy="182880"/>
              </a:xfrm>
              <a:prstGeom prst="ellipse">
                <a:avLst/>
              </a:pr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" name="Shape 629">
                <a:extLst>
                  <a:ext uri="{FF2B5EF4-FFF2-40B4-BE49-F238E27FC236}">
                    <a16:creationId xmlns:a16="http://schemas.microsoft.com/office/drawing/2014/main" id="{0EB2F25F-C56C-4BBB-9839-4637C379852A}"/>
                  </a:ext>
                </a:extLst>
              </p:cNvPr>
              <p:cNvSpPr/>
              <p:nvPr/>
            </p:nvSpPr>
            <p:spPr>
              <a:xfrm rot="2672034">
                <a:off x="3535671" y="2348017"/>
                <a:ext cx="182880" cy="182880"/>
              </a:xfrm>
              <a:prstGeom prst="ellipse">
                <a:avLst/>
              </a:pr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" name="Shape 629">
                <a:extLst>
                  <a:ext uri="{FF2B5EF4-FFF2-40B4-BE49-F238E27FC236}">
                    <a16:creationId xmlns:a16="http://schemas.microsoft.com/office/drawing/2014/main" id="{33EEE292-53AB-44DF-BF5F-1B7421FBC240}"/>
                  </a:ext>
                </a:extLst>
              </p:cNvPr>
              <p:cNvSpPr/>
              <p:nvPr/>
            </p:nvSpPr>
            <p:spPr>
              <a:xfrm rot="6114066">
                <a:off x="3211984" y="219859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397686">
                <a:off x="3335971" y="2359070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Shape 629">
                <a:extLst>
                  <a:ext uri="{FF2B5EF4-FFF2-40B4-BE49-F238E27FC236}">
                    <a16:creationId xmlns:a16="http://schemas.microsoft.com/office/drawing/2014/main" id="{0EB2F25F-C56C-4BBB-9839-4637C379852A}"/>
                  </a:ext>
                </a:extLst>
              </p:cNvPr>
              <p:cNvSpPr/>
              <p:nvPr/>
            </p:nvSpPr>
            <p:spPr>
              <a:xfrm rot="2672034">
                <a:off x="3517598" y="2019192"/>
                <a:ext cx="182880" cy="182880"/>
              </a:xfrm>
              <a:prstGeom prst="ellipse">
                <a:avLst/>
              </a:prstGeom>
              <a:solidFill>
                <a:srgbClr val="4F81BD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9835921">
                <a:off x="3349668" y="2168292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Shape 629">
                <a:extLst>
                  <a:ext uri="{FF2B5EF4-FFF2-40B4-BE49-F238E27FC236}">
                    <a16:creationId xmlns:a16="http://schemas.microsoft.com/office/drawing/2014/main" id="{33EEE292-53AB-44DF-BF5F-1B7421FBC240}"/>
                  </a:ext>
                </a:extLst>
              </p:cNvPr>
              <p:cNvSpPr/>
              <p:nvPr/>
            </p:nvSpPr>
            <p:spPr>
              <a:xfrm rot="6114066">
                <a:off x="3663439" y="214826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8652977">
                <a:off x="3595371" y="2341939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2448090">
                <a:off x="3623317" y="2178002"/>
                <a:ext cx="190864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Shape 629">
                <a:extLst>
                  <a:ext uri="{FF2B5EF4-FFF2-40B4-BE49-F238E27FC236}">
                    <a16:creationId xmlns:a16="http://schemas.microsoft.com/office/drawing/2014/main" id="{33EEE292-53AB-44DF-BF5F-1B7421FBC240}"/>
                  </a:ext>
                </a:extLst>
              </p:cNvPr>
              <p:cNvSpPr/>
              <p:nvPr/>
            </p:nvSpPr>
            <p:spPr>
              <a:xfrm rot="6114066">
                <a:off x="3413531" y="219744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C0504D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21130410">
                <a:off x="3520325" y="2254922"/>
                <a:ext cx="221488" cy="48585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3242561">
                <a:off x="3441739" y="2344890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8740758">
                <a:off x="3464110" y="2164364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8727864">
                <a:off x="3272016" y="2161441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162">
                <a:extLst>
                  <a:ext uri="{FF2B5EF4-FFF2-40B4-BE49-F238E27FC236}">
                    <a16:creationId xmlns:a16="http://schemas.microsoft.com/office/drawing/2014/main" id="{2F425F2C-B960-4005-BE97-ED755BF962E6}"/>
                  </a:ext>
                </a:extLst>
              </p:cNvPr>
              <p:cNvSpPr/>
              <p:nvPr/>
            </p:nvSpPr>
            <p:spPr>
              <a:xfrm rot="184681">
                <a:off x="3433618" y="2061296"/>
                <a:ext cx="203855" cy="45719"/>
              </a:xfrm>
              <a:custGeom>
                <a:avLst/>
                <a:gdLst>
                  <a:gd name="connsiteX0" fmla="*/ 0 w 1371600"/>
                  <a:gd name="connsiteY0" fmla="*/ 0 h 447789"/>
                  <a:gd name="connsiteX1" fmla="*/ 200025 w 1371600"/>
                  <a:gd name="connsiteY1" fmla="*/ 447675 h 447789"/>
                  <a:gd name="connsiteX2" fmla="*/ 409575 w 1371600"/>
                  <a:gd name="connsiteY2" fmla="*/ 47625 h 447789"/>
                  <a:gd name="connsiteX3" fmla="*/ 581025 w 1371600"/>
                  <a:gd name="connsiteY3" fmla="*/ 438150 h 447789"/>
                  <a:gd name="connsiteX4" fmla="*/ 790575 w 1371600"/>
                  <a:gd name="connsiteY4" fmla="*/ 66675 h 447789"/>
                  <a:gd name="connsiteX5" fmla="*/ 971550 w 1371600"/>
                  <a:gd name="connsiteY5" fmla="*/ 447675 h 447789"/>
                  <a:gd name="connsiteX6" fmla="*/ 1152525 w 1371600"/>
                  <a:gd name="connsiteY6" fmla="*/ 38100 h 447789"/>
                  <a:gd name="connsiteX7" fmla="*/ 1371600 w 1371600"/>
                  <a:gd name="connsiteY7" fmla="*/ 438150 h 447789"/>
                  <a:gd name="connsiteX0" fmla="*/ 0 w 1314450"/>
                  <a:gd name="connsiteY0" fmla="*/ 0 h 447789"/>
                  <a:gd name="connsiteX1" fmla="*/ 200025 w 1314450"/>
                  <a:gd name="connsiteY1" fmla="*/ 447675 h 447789"/>
                  <a:gd name="connsiteX2" fmla="*/ 409575 w 1314450"/>
                  <a:gd name="connsiteY2" fmla="*/ 47625 h 447789"/>
                  <a:gd name="connsiteX3" fmla="*/ 581025 w 1314450"/>
                  <a:gd name="connsiteY3" fmla="*/ 438150 h 447789"/>
                  <a:gd name="connsiteX4" fmla="*/ 790575 w 1314450"/>
                  <a:gd name="connsiteY4" fmla="*/ 66675 h 447789"/>
                  <a:gd name="connsiteX5" fmla="*/ 971550 w 1314450"/>
                  <a:gd name="connsiteY5" fmla="*/ 447675 h 447789"/>
                  <a:gd name="connsiteX6" fmla="*/ 1152525 w 1314450"/>
                  <a:gd name="connsiteY6" fmla="*/ 38100 h 447789"/>
                  <a:gd name="connsiteX7" fmla="*/ 1314450 w 1314450"/>
                  <a:gd name="connsiteY7" fmla="*/ 438150 h 447789"/>
                  <a:gd name="connsiteX0" fmla="*/ 0 w 1238250"/>
                  <a:gd name="connsiteY0" fmla="*/ 29059 h 409633"/>
                  <a:gd name="connsiteX1" fmla="*/ 123825 w 1238250"/>
                  <a:gd name="connsiteY1" fmla="*/ 409586 h 409633"/>
                  <a:gd name="connsiteX2" fmla="*/ 333375 w 1238250"/>
                  <a:gd name="connsiteY2" fmla="*/ 9536 h 409633"/>
                  <a:gd name="connsiteX3" fmla="*/ 504825 w 1238250"/>
                  <a:gd name="connsiteY3" fmla="*/ 400061 h 409633"/>
                  <a:gd name="connsiteX4" fmla="*/ 714375 w 1238250"/>
                  <a:gd name="connsiteY4" fmla="*/ 28586 h 409633"/>
                  <a:gd name="connsiteX5" fmla="*/ 895350 w 1238250"/>
                  <a:gd name="connsiteY5" fmla="*/ 409586 h 409633"/>
                  <a:gd name="connsiteX6" fmla="*/ 1076325 w 1238250"/>
                  <a:gd name="connsiteY6" fmla="*/ 11 h 409633"/>
                  <a:gd name="connsiteX7" fmla="*/ 1238250 w 1238250"/>
                  <a:gd name="connsiteY7" fmla="*/ 400061 h 409633"/>
                  <a:gd name="connsiteX0" fmla="*/ 0 w 1238250"/>
                  <a:gd name="connsiteY0" fmla="*/ 29058 h 409632"/>
                  <a:gd name="connsiteX1" fmla="*/ 123825 w 1238250"/>
                  <a:gd name="connsiteY1" fmla="*/ 409585 h 409632"/>
                  <a:gd name="connsiteX2" fmla="*/ 333375 w 1238250"/>
                  <a:gd name="connsiteY2" fmla="*/ 9535 h 409632"/>
                  <a:gd name="connsiteX3" fmla="*/ 504825 w 1238250"/>
                  <a:gd name="connsiteY3" fmla="*/ 400060 h 409632"/>
                  <a:gd name="connsiteX4" fmla="*/ 704850 w 1238250"/>
                  <a:gd name="connsiteY4" fmla="*/ 17394 h 409632"/>
                  <a:gd name="connsiteX5" fmla="*/ 895350 w 1238250"/>
                  <a:gd name="connsiteY5" fmla="*/ 409585 h 409632"/>
                  <a:gd name="connsiteX6" fmla="*/ 1076325 w 1238250"/>
                  <a:gd name="connsiteY6" fmla="*/ 10 h 409632"/>
                  <a:gd name="connsiteX7" fmla="*/ 1238250 w 1238250"/>
                  <a:gd name="connsiteY7" fmla="*/ 400060 h 40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0" h="409632">
                    <a:moveTo>
                      <a:pt x="0" y="29058"/>
                    </a:moveTo>
                    <a:cubicBezTo>
                      <a:pt x="65881" y="248927"/>
                      <a:pt x="68263" y="412839"/>
                      <a:pt x="123825" y="409585"/>
                    </a:cubicBezTo>
                    <a:cubicBezTo>
                      <a:pt x="179387" y="406331"/>
                      <a:pt x="269875" y="11122"/>
                      <a:pt x="333375" y="9535"/>
                    </a:cubicBezTo>
                    <a:cubicBezTo>
                      <a:pt x="396875" y="7948"/>
                      <a:pt x="442913" y="398750"/>
                      <a:pt x="504825" y="400060"/>
                    </a:cubicBezTo>
                    <a:cubicBezTo>
                      <a:pt x="566737" y="401370"/>
                      <a:pt x="639763" y="15807"/>
                      <a:pt x="704850" y="17394"/>
                    </a:cubicBezTo>
                    <a:cubicBezTo>
                      <a:pt x="769937" y="18981"/>
                      <a:pt x="833438" y="412482"/>
                      <a:pt x="895350" y="409585"/>
                    </a:cubicBezTo>
                    <a:cubicBezTo>
                      <a:pt x="957262" y="406688"/>
                      <a:pt x="1019175" y="1598"/>
                      <a:pt x="1076325" y="10"/>
                    </a:cubicBezTo>
                    <a:cubicBezTo>
                      <a:pt x="1133475" y="-1577"/>
                      <a:pt x="1162050" y="199241"/>
                      <a:pt x="1238250" y="40006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e 220"/>
            <p:cNvGrpSpPr/>
            <p:nvPr/>
          </p:nvGrpSpPr>
          <p:grpSpPr>
            <a:xfrm>
              <a:off x="225544" y="2125865"/>
              <a:ext cx="718923" cy="1951533"/>
              <a:chOff x="7788116" y="1592707"/>
              <a:chExt cx="994077" cy="2698445"/>
            </a:xfrm>
          </p:grpSpPr>
          <p:sp>
            <p:nvSpPr>
              <p:cNvPr id="222" name="ZoneTexte 221"/>
              <p:cNvSpPr txBox="1"/>
              <p:nvPr/>
            </p:nvSpPr>
            <p:spPr>
              <a:xfrm>
                <a:off x="7788116" y="3085213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b="1" dirty="0" smtClean="0">
                    <a:solidFill>
                      <a:srgbClr val="4F81BD"/>
                    </a:solidFill>
                  </a:rPr>
                  <a:t>I</a:t>
                </a:r>
                <a:endParaRPr lang="fr-FR" sz="1800" b="1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23" name="ZoneTexte 222"/>
              <p:cNvSpPr txBox="1"/>
              <p:nvPr/>
            </p:nvSpPr>
            <p:spPr>
              <a:xfrm>
                <a:off x="8457801" y="386886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 smtClean="0">
                    <a:solidFill>
                      <a:srgbClr val="00B050"/>
                    </a:solidFill>
                  </a:rPr>
                  <a:t>J</a:t>
                </a:r>
                <a:endParaRPr lang="fr-FR" sz="18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24" name="Connecteur droit avec flèche 223"/>
              <p:cNvCxnSpPr/>
              <p:nvPr/>
            </p:nvCxnSpPr>
            <p:spPr>
              <a:xfrm flipH="1" flipV="1">
                <a:off x="8339334" y="1938576"/>
                <a:ext cx="442859" cy="17690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cteur droit avec flèche 224"/>
              <p:cNvCxnSpPr/>
              <p:nvPr/>
            </p:nvCxnSpPr>
            <p:spPr>
              <a:xfrm flipV="1">
                <a:off x="7912509" y="1925713"/>
                <a:ext cx="422842" cy="5994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necteur droit avec flèche 225"/>
              <p:cNvCxnSpPr/>
              <p:nvPr/>
            </p:nvCxnSpPr>
            <p:spPr>
              <a:xfrm flipH="1" flipV="1">
                <a:off x="7902501" y="2522071"/>
                <a:ext cx="442859" cy="1769081"/>
              </a:xfrm>
              <a:prstGeom prst="straightConnector1">
                <a:avLst/>
              </a:prstGeom>
              <a:ln w="28575">
                <a:solidFill>
                  <a:srgbClr val="4F81BD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cteur droit avec flèche 226"/>
              <p:cNvCxnSpPr/>
              <p:nvPr/>
            </p:nvCxnSpPr>
            <p:spPr>
              <a:xfrm flipV="1">
                <a:off x="8349267" y="3682976"/>
                <a:ext cx="422842" cy="59946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necteur droit avec flèche 227"/>
              <p:cNvCxnSpPr/>
              <p:nvPr/>
            </p:nvCxnSpPr>
            <p:spPr>
              <a:xfrm flipV="1">
                <a:off x="8338715" y="1934344"/>
                <a:ext cx="0" cy="234058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ZoneTexte 228"/>
              <p:cNvSpPr txBox="1"/>
              <p:nvPr/>
            </p:nvSpPr>
            <p:spPr>
              <a:xfrm>
                <a:off x="8262262" y="1592707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 smtClean="0">
                    <a:solidFill>
                      <a:srgbClr val="FF0000"/>
                    </a:solidFill>
                  </a:rPr>
                  <a:t>F</a:t>
                </a:r>
                <a:endParaRPr lang="fr-FR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1" name="ZoneTexte 230"/>
            <p:cNvSpPr txBox="1"/>
            <p:nvPr/>
          </p:nvSpPr>
          <p:spPr>
            <a:xfrm>
              <a:off x="6731284" y="2796305"/>
              <a:ext cx="580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4F81BD"/>
                  </a:solidFill>
                </a:rPr>
                <a:t>&lt;r</a:t>
              </a:r>
              <a:r>
                <a:rPr lang="fr-FR" sz="1600" b="1" i="1" baseline="30000" dirty="0" smtClean="0">
                  <a:solidFill>
                    <a:srgbClr val="4F81BD"/>
                  </a:solidFill>
                </a:rPr>
                <a:t>2</a:t>
              </a:r>
              <a:r>
                <a:rPr lang="fr-FR" sz="1600" b="1" i="1" dirty="0" smtClean="0">
                  <a:solidFill>
                    <a:srgbClr val="4F81BD"/>
                  </a:solidFill>
                </a:rPr>
                <a:t>&gt;</a:t>
              </a:r>
              <a:endParaRPr lang="fr-FR" sz="1600" b="1" i="1" dirty="0">
                <a:solidFill>
                  <a:srgbClr val="4F81BD"/>
                </a:solidFill>
              </a:endParaRPr>
            </a:p>
          </p:txBody>
        </p:sp>
        <p:cxnSp>
          <p:nvCxnSpPr>
            <p:cNvPr id="232" name="Straight Connector 27">
              <a:extLst>
                <a:ext uri="{FF2B5EF4-FFF2-40B4-BE49-F238E27FC236}">
                  <a16:creationId xmlns:a16="http://schemas.microsoft.com/office/drawing/2014/main" id="{8342FBB5-BB99-4894-A812-3325D9C6F6DB}"/>
                </a:ext>
              </a:extLst>
            </p:cNvPr>
            <p:cNvCxnSpPr>
              <a:cxnSpLocks/>
            </p:cNvCxnSpPr>
            <p:nvPr/>
          </p:nvCxnSpPr>
          <p:spPr>
            <a:xfrm>
              <a:off x="3497079" y="2965786"/>
              <a:ext cx="32991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Forme libre 235"/>
            <p:cNvSpPr/>
            <p:nvPr/>
          </p:nvSpPr>
          <p:spPr>
            <a:xfrm>
              <a:off x="5715000" y="2468880"/>
              <a:ext cx="936631" cy="396240"/>
            </a:xfrm>
            <a:custGeom>
              <a:avLst/>
              <a:gdLst>
                <a:gd name="connsiteX0" fmla="*/ 929640 w 936631"/>
                <a:gd name="connsiteY0" fmla="*/ 0 h 396240"/>
                <a:gd name="connsiteX1" fmla="*/ 800100 w 936631"/>
                <a:gd name="connsiteY1" fmla="*/ 281940 h 396240"/>
                <a:gd name="connsiteX2" fmla="*/ 0 w 936631"/>
                <a:gd name="connsiteY2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31" h="396240">
                  <a:moveTo>
                    <a:pt x="929640" y="0"/>
                  </a:moveTo>
                  <a:cubicBezTo>
                    <a:pt x="942340" y="107950"/>
                    <a:pt x="955040" y="215900"/>
                    <a:pt x="800100" y="281940"/>
                  </a:cubicBezTo>
                  <a:cubicBezTo>
                    <a:pt x="645160" y="347980"/>
                    <a:pt x="322580" y="372110"/>
                    <a:pt x="0" y="396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3327906" y="4388007"/>
            <a:ext cx="4380567" cy="95410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Key parameters when working with rare isotopes:</a:t>
            </a:r>
          </a:p>
          <a:p>
            <a:pPr marL="787400" lvl="1" indent="-285750" defTabSz="3429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Resolution</a:t>
            </a:r>
          </a:p>
          <a:p>
            <a:pPr marL="787400" lvl="1" indent="-285750" defTabSz="3429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Efficiency</a:t>
            </a:r>
          </a:p>
          <a:p>
            <a:pPr marL="787400" lvl="1" indent="-285750" defTabSz="3429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Sensitivity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2223045" y="864904"/>
            <a:ext cx="5485428" cy="30777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Exploits the hyperfine interaction to extract nuclear observables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582352" y="81873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Laser </a:t>
            </a:r>
            <a:r>
              <a:rPr lang="fr-FR" sz="2800" dirty="0" err="1" smtClean="0"/>
              <a:t>spectroscopy</a:t>
            </a:r>
            <a:r>
              <a:rPr lang="fr-FR" sz="2800" dirty="0" smtClean="0"/>
              <a:t> of </a:t>
            </a:r>
            <a:r>
              <a:rPr lang="fr-FR" sz="2800" dirty="0" err="1" smtClean="0"/>
              <a:t>exotic</a:t>
            </a:r>
            <a:r>
              <a:rPr lang="fr-FR" sz="2800" dirty="0" smtClean="0"/>
              <a:t> nuclei</a:t>
            </a:r>
            <a:endParaRPr lang="fr-FR" sz="2800" dirty="0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6197346" y="768892"/>
            <a:ext cx="4410350" cy="1384995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</a:rPr>
              <a:t>Collinear laser spectroscopy:</a:t>
            </a:r>
          </a:p>
          <a:p>
            <a:pPr marL="787400" lvl="1" indent="-285750" defTabSz="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Resolution:</a:t>
            </a:r>
          </a:p>
          <a:p>
            <a:pPr marL="1290638" lvl="2" indent="-285750" defTabSz="34290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&gt; 30 </a:t>
            </a:r>
            <a:r>
              <a:rPr lang="en-US" sz="1400" dirty="0" err="1">
                <a:solidFill>
                  <a:srgbClr val="000000"/>
                </a:solidFill>
              </a:rPr>
              <a:t>keV</a:t>
            </a:r>
            <a:r>
              <a:rPr lang="en-US" sz="1400" dirty="0">
                <a:solidFill>
                  <a:srgbClr val="000000"/>
                </a:solidFill>
              </a:rPr>
              <a:t> acceleration: ~ 10 </a:t>
            </a:r>
            <a:r>
              <a:rPr lang="en-US" sz="1400" dirty="0" smtClean="0">
                <a:solidFill>
                  <a:srgbClr val="000000"/>
                </a:solidFill>
              </a:rPr>
              <a:t>MHz</a:t>
            </a:r>
          </a:p>
          <a:p>
            <a:pPr marL="787400" lvl="1" indent="-285750" defTabSz="34290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</a:rPr>
              <a:t>Sensitivity: </a:t>
            </a:r>
          </a:p>
          <a:p>
            <a:pPr marL="1290638" lvl="2" indent="-285750" defTabSz="3429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≈10</a:t>
            </a:r>
            <a:r>
              <a:rPr lang="en-US" sz="1400" baseline="30000" dirty="0" smtClean="0">
                <a:solidFill>
                  <a:srgbClr val="000000"/>
                </a:solidFill>
              </a:rPr>
              <a:t>3 </a:t>
            </a:r>
            <a:r>
              <a:rPr lang="en-US" sz="1400" dirty="0" smtClean="0">
                <a:solidFill>
                  <a:srgbClr val="000000"/>
                </a:solidFill>
              </a:rPr>
              <a:t>pps for fluorescence</a:t>
            </a:r>
          </a:p>
          <a:p>
            <a:pPr marL="1290638" lvl="2" indent="-285750" defTabSz="34290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≈10 pps for RIS</a:t>
            </a:r>
          </a:p>
        </p:txBody>
      </p:sp>
      <p:cxnSp>
        <p:nvCxnSpPr>
          <p:cNvPr id="144" name="Straight Connector 14">
            <a:extLst>
              <a:ext uri="{FF2B5EF4-FFF2-40B4-BE49-F238E27FC236}">
                <a16:creationId xmlns:a16="http://schemas.microsoft.com/office/drawing/2014/main" id="{67D54110-FBBA-4D78-99A5-8351F4E82EBD}"/>
              </a:ext>
            </a:extLst>
          </p:cNvPr>
          <p:cNvCxnSpPr/>
          <p:nvPr/>
        </p:nvCxnSpPr>
        <p:spPr>
          <a:xfrm flipV="1">
            <a:off x="1048820" y="3321390"/>
            <a:ext cx="2370025" cy="624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2">
            <a:extLst>
              <a:ext uri="{FF2B5EF4-FFF2-40B4-BE49-F238E27FC236}">
                <a16:creationId xmlns:a16="http://schemas.microsoft.com/office/drawing/2014/main" id="{EEE46B8F-D94C-41EC-91D9-A135AFCD2D01}"/>
              </a:ext>
            </a:extLst>
          </p:cNvPr>
          <p:cNvSpPr/>
          <p:nvPr/>
        </p:nvSpPr>
        <p:spPr>
          <a:xfrm>
            <a:off x="393782" y="1997001"/>
            <a:ext cx="1295146" cy="1323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01812" y="1517576"/>
            <a:ext cx="1780602" cy="452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A</a:t>
            </a:r>
            <a:r>
              <a:rPr lang="fr-FR" sz="1800" b="1" dirty="0" smtClean="0"/>
              <a:t>ccelerator</a:t>
            </a:r>
            <a:endParaRPr lang="fr-FR" sz="1800" b="1" dirty="0"/>
          </a:p>
        </p:txBody>
      </p:sp>
      <p:sp>
        <p:nvSpPr>
          <p:cNvPr id="5" name="Forme libre 4"/>
          <p:cNvSpPr/>
          <p:nvPr/>
        </p:nvSpPr>
        <p:spPr>
          <a:xfrm>
            <a:off x="3408174" y="2576300"/>
            <a:ext cx="1032936" cy="740728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Forme libre 146"/>
          <p:cNvSpPr/>
          <p:nvPr/>
        </p:nvSpPr>
        <p:spPr>
          <a:xfrm flipV="1">
            <a:off x="3418845" y="3328722"/>
            <a:ext cx="1181893" cy="1409283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1924913" y="3084708"/>
            <a:ext cx="1158413" cy="26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srgbClr val="FF0000"/>
                </a:solidFill>
              </a:rPr>
              <a:t>l</a:t>
            </a:r>
            <a:r>
              <a:rPr lang="fr-FR" sz="800" b="1" dirty="0" smtClean="0">
                <a:solidFill>
                  <a:srgbClr val="FF0000"/>
                </a:solidFill>
              </a:rPr>
              <a:t>ight projectiles</a:t>
            </a:r>
            <a:endParaRPr lang="fr-FR" sz="800" b="1" dirty="0">
              <a:solidFill>
                <a:srgbClr val="FF0000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935157" y="3348501"/>
            <a:ext cx="1252625" cy="26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heavy projectiles</a:t>
            </a:r>
            <a:endParaRPr lang="fr-FR" sz="800" b="1" dirty="0">
              <a:solidFill>
                <a:srgbClr val="FF0000"/>
              </a:solidFill>
            </a:endParaRPr>
          </a:p>
        </p:txBody>
      </p:sp>
      <p:grpSp>
        <p:nvGrpSpPr>
          <p:cNvPr id="157" name="Groupe 156"/>
          <p:cNvGrpSpPr/>
          <p:nvPr/>
        </p:nvGrpSpPr>
        <p:grpSpPr>
          <a:xfrm rot="5400000" flipV="1">
            <a:off x="4507147" y="1987408"/>
            <a:ext cx="484283" cy="225763"/>
            <a:chOff x="4700216" y="2849744"/>
            <a:chExt cx="971117" cy="45271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B72421A-1052-45D4-A416-26F21C33F53B}"/>
                </a:ext>
              </a:extLst>
            </p:cNvPr>
            <p:cNvSpPr/>
            <p:nvPr/>
          </p:nvSpPr>
          <p:spPr>
            <a:xfrm>
              <a:off x="5110931" y="3062125"/>
              <a:ext cx="107161" cy="240333"/>
            </a:xfrm>
            <a:prstGeom prst="rect">
              <a:avLst/>
            </a:prstGeom>
            <a:solidFill>
              <a:srgbClr val="DBDBD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B78F0EB-2DDA-4A79-BA25-9CBFF1FA7102}"/>
                </a:ext>
              </a:extLst>
            </p:cNvPr>
            <p:cNvSpPr/>
            <p:nvPr/>
          </p:nvSpPr>
          <p:spPr>
            <a:xfrm rot="16200000">
              <a:off x="5077873" y="2472087"/>
              <a:ext cx="215804" cy="971117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4068591" y="3223392"/>
            <a:ext cx="2362192" cy="2250571"/>
            <a:chOff x="4470855" y="3194953"/>
            <a:chExt cx="2279378" cy="1838074"/>
          </a:xfrm>
        </p:grpSpPr>
        <p:sp>
          <p:nvSpPr>
            <p:cNvPr id="155" name="Arc plein 154"/>
            <p:cNvSpPr/>
            <p:nvPr/>
          </p:nvSpPr>
          <p:spPr>
            <a:xfrm rot="12900280">
              <a:off x="4470855" y="3194953"/>
              <a:ext cx="1368152" cy="1368152"/>
            </a:xfrm>
            <a:prstGeom prst="blockArc">
              <a:avLst>
                <a:gd name="adj1" fmla="val 10800000"/>
                <a:gd name="adj2" fmla="val 14012725"/>
                <a:gd name="adj3" fmla="val 2313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8" name="Arc plein 157"/>
            <p:cNvSpPr/>
            <p:nvPr/>
          </p:nvSpPr>
          <p:spPr>
            <a:xfrm rot="2181971">
              <a:off x="5382081" y="3664875"/>
              <a:ext cx="1368152" cy="1368152"/>
            </a:xfrm>
            <a:prstGeom prst="blockArc">
              <a:avLst>
                <a:gd name="adj1" fmla="val 10800000"/>
                <a:gd name="adj2" fmla="val 14012725"/>
                <a:gd name="adj3" fmla="val 2313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31" name="Groupe 230"/>
          <p:cNvGrpSpPr/>
          <p:nvPr/>
        </p:nvGrpSpPr>
        <p:grpSpPr>
          <a:xfrm>
            <a:off x="5809830" y="3793933"/>
            <a:ext cx="555495" cy="478860"/>
            <a:chOff x="6154088" y="4180257"/>
            <a:chExt cx="312419" cy="269318"/>
          </a:xfrm>
        </p:grpSpPr>
        <p:sp>
          <p:nvSpPr>
            <p:cNvPr id="169" name="Forme libre 168"/>
            <p:cNvSpPr/>
            <p:nvPr/>
          </p:nvSpPr>
          <p:spPr>
            <a:xfrm>
              <a:off x="6168369" y="4180257"/>
              <a:ext cx="298138" cy="269318"/>
            </a:xfrm>
            <a:custGeom>
              <a:avLst/>
              <a:gdLst>
                <a:gd name="connsiteX0" fmla="*/ 0 w 649605"/>
                <a:gd name="connsiteY0" fmla="*/ 0 h 375285"/>
                <a:gd name="connsiteX1" fmla="*/ 649605 w 649605"/>
                <a:gd name="connsiteY1" fmla="*/ 0 h 375285"/>
                <a:gd name="connsiteX2" fmla="*/ 649605 w 649605"/>
                <a:gd name="connsiteY2" fmla="*/ 375285 h 375285"/>
                <a:gd name="connsiteX3" fmla="*/ 3810 w 649605"/>
                <a:gd name="connsiteY3" fmla="*/ 375285 h 3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605" h="375285">
                  <a:moveTo>
                    <a:pt x="0" y="0"/>
                  </a:moveTo>
                  <a:lnTo>
                    <a:pt x="649605" y="0"/>
                  </a:lnTo>
                  <a:lnTo>
                    <a:pt x="649605" y="375285"/>
                  </a:lnTo>
                  <a:lnTo>
                    <a:pt x="3810" y="375285"/>
                  </a:lnTo>
                </a:path>
              </a:pathLst>
            </a:custGeom>
            <a:solidFill>
              <a:srgbClr val="D9D9D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2" name="Connecteur droit 171"/>
            <p:cNvCxnSpPr>
              <a:stCxn id="169" idx="0"/>
              <a:endCxn id="169" idx="0"/>
            </p:cNvCxnSpPr>
            <p:nvPr/>
          </p:nvCxnSpPr>
          <p:spPr>
            <a:xfrm>
              <a:off x="6168369" y="418025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>
              <a:stCxn id="169" idx="0"/>
            </p:cNvCxnSpPr>
            <p:nvPr/>
          </p:nvCxnSpPr>
          <p:spPr>
            <a:xfrm>
              <a:off x="6168369" y="4180257"/>
              <a:ext cx="0" cy="82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/>
            <p:nvPr/>
          </p:nvCxnSpPr>
          <p:spPr>
            <a:xfrm>
              <a:off x="6168369" y="4367077"/>
              <a:ext cx="0" cy="82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Forme libre 183"/>
            <p:cNvSpPr/>
            <p:nvPr/>
          </p:nvSpPr>
          <p:spPr>
            <a:xfrm>
              <a:off x="6169243" y="4260075"/>
              <a:ext cx="48087" cy="0"/>
            </a:xfrm>
            <a:custGeom>
              <a:avLst/>
              <a:gdLst>
                <a:gd name="connsiteX0" fmla="*/ 0 w 104775"/>
                <a:gd name="connsiteY0" fmla="*/ 0 h 0"/>
                <a:gd name="connsiteX1" fmla="*/ 104775 w 1047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>
                  <a:moveTo>
                    <a:pt x="0" y="0"/>
                  </a:moveTo>
                  <a:lnTo>
                    <a:pt x="1047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Forme libre 184"/>
            <p:cNvSpPr/>
            <p:nvPr/>
          </p:nvSpPr>
          <p:spPr>
            <a:xfrm>
              <a:off x="6169243" y="4367077"/>
              <a:ext cx="48087" cy="0"/>
            </a:xfrm>
            <a:custGeom>
              <a:avLst/>
              <a:gdLst>
                <a:gd name="connsiteX0" fmla="*/ 0 w 104775"/>
                <a:gd name="connsiteY0" fmla="*/ 0 h 0"/>
                <a:gd name="connsiteX1" fmla="*/ 104775 w 1047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>
                  <a:moveTo>
                    <a:pt x="0" y="0"/>
                  </a:moveTo>
                  <a:lnTo>
                    <a:pt x="1047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7" name="Connecteur droit 186"/>
            <p:cNvCxnSpPr>
              <a:stCxn id="184" idx="1"/>
            </p:cNvCxnSpPr>
            <p:nvPr/>
          </p:nvCxnSpPr>
          <p:spPr>
            <a:xfrm>
              <a:off x="6217330" y="4260075"/>
              <a:ext cx="0" cy="107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6154088" y="4265544"/>
              <a:ext cx="63241" cy="98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9" name="Groupe 228"/>
            <p:cNvGrpSpPr/>
            <p:nvPr/>
          </p:nvGrpSpPr>
          <p:grpSpPr>
            <a:xfrm>
              <a:off x="6196302" y="4187725"/>
              <a:ext cx="251999" cy="255201"/>
              <a:chOff x="6842051" y="4037856"/>
              <a:chExt cx="267709" cy="232084"/>
            </a:xfrm>
          </p:grpSpPr>
          <p:grpSp>
            <p:nvGrpSpPr>
              <p:cNvPr id="217" name="Groupe 216"/>
              <p:cNvGrpSpPr/>
              <p:nvPr/>
            </p:nvGrpSpPr>
            <p:grpSpPr>
              <a:xfrm>
                <a:off x="6842051" y="4037856"/>
                <a:ext cx="267258" cy="110123"/>
                <a:chOff x="6610523" y="3928368"/>
                <a:chExt cx="458718" cy="325512"/>
              </a:xfrm>
            </p:grpSpPr>
            <p:cxnSp>
              <p:nvCxnSpPr>
                <p:cNvPr id="193" name="Connecteur droit 192"/>
                <p:cNvCxnSpPr/>
                <p:nvPr/>
              </p:nvCxnSpPr>
              <p:spPr>
                <a:xfrm>
                  <a:off x="6894813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cteur droit 193"/>
                <p:cNvCxnSpPr/>
                <p:nvPr/>
              </p:nvCxnSpPr>
              <p:spPr>
                <a:xfrm>
                  <a:off x="6826547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necteur droit 194"/>
                <p:cNvCxnSpPr/>
                <p:nvPr/>
              </p:nvCxnSpPr>
              <p:spPr>
                <a:xfrm>
                  <a:off x="6610523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necteur droit 195"/>
                <p:cNvCxnSpPr/>
                <p:nvPr/>
              </p:nvCxnSpPr>
              <p:spPr>
                <a:xfrm>
                  <a:off x="6682531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necteur droit 196"/>
                <p:cNvCxnSpPr/>
                <p:nvPr/>
              </p:nvCxnSpPr>
              <p:spPr>
                <a:xfrm>
                  <a:off x="6754539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6927383" y="3928866"/>
                  <a:ext cx="1102" cy="944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Connecteur droit 200"/>
                <p:cNvCxnSpPr/>
                <p:nvPr/>
              </p:nvCxnSpPr>
              <p:spPr>
                <a:xfrm flipH="1">
                  <a:off x="6962775" y="3929605"/>
                  <a:ext cx="168" cy="149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/>
                <p:cNvCxnSpPr/>
                <p:nvPr/>
              </p:nvCxnSpPr>
              <p:spPr>
                <a:xfrm flipH="1">
                  <a:off x="6997065" y="3930273"/>
                  <a:ext cx="1438" cy="20167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/>
                <p:cNvCxnSpPr/>
                <p:nvPr/>
              </p:nvCxnSpPr>
              <p:spPr>
                <a:xfrm flipH="1">
                  <a:off x="7031355" y="3932178"/>
                  <a:ext cx="0" cy="2550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cteur droit 208"/>
                <p:cNvCxnSpPr/>
                <p:nvPr/>
              </p:nvCxnSpPr>
              <p:spPr>
                <a:xfrm>
                  <a:off x="7069241" y="3932286"/>
                  <a:ext cx="0" cy="3215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e 217"/>
              <p:cNvGrpSpPr/>
              <p:nvPr/>
            </p:nvGrpSpPr>
            <p:grpSpPr>
              <a:xfrm flipV="1">
                <a:off x="6842502" y="4159817"/>
                <a:ext cx="267258" cy="110123"/>
                <a:chOff x="6610523" y="3928368"/>
                <a:chExt cx="458718" cy="325512"/>
              </a:xfrm>
            </p:grpSpPr>
            <p:cxnSp>
              <p:nvCxnSpPr>
                <p:cNvPr id="219" name="Connecteur droit 218"/>
                <p:cNvCxnSpPr/>
                <p:nvPr/>
              </p:nvCxnSpPr>
              <p:spPr>
                <a:xfrm>
                  <a:off x="6894813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eur droit 219"/>
                <p:cNvCxnSpPr/>
                <p:nvPr/>
              </p:nvCxnSpPr>
              <p:spPr>
                <a:xfrm>
                  <a:off x="6826547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cteur droit 220"/>
                <p:cNvCxnSpPr/>
                <p:nvPr/>
              </p:nvCxnSpPr>
              <p:spPr>
                <a:xfrm>
                  <a:off x="6610523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eur droit 221"/>
                <p:cNvCxnSpPr/>
                <p:nvPr/>
              </p:nvCxnSpPr>
              <p:spPr>
                <a:xfrm>
                  <a:off x="6682531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eur droit 222"/>
                <p:cNvCxnSpPr/>
                <p:nvPr/>
              </p:nvCxnSpPr>
              <p:spPr>
                <a:xfrm>
                  <a:off x="6754539" y="3928368"/>
                  <a:ext cx="0" cy="47471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Connecteur droit 223"/>
                <p:cNvCxnSpPr/>
                <p:nvPr/>
              </p:nvCxnSpPr>
              <p:spPr>
                <a:xfrm>
                  <a:off x="6927383" y="3928866"/>
                  <a:ext cx="1102" cy="944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cteur droit 224"/>
                <p:cNvCxnSpPr/>
                <p:nvPr/>
              </p:nvCxnSpPr>
              <p:spPr>
                <a:xfrm flipH="1">
                  <a:off x="6962775" y="3929605"/>
                  <a:ext cx="168" cy="149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Connecteur droit 225"/>
                <p:cNvCxnSpPr/>
                <p:nvPr/>
              </p:nvCxnSpPr>
              <p:spPr>
                <a:xfrm flipH="1">
                  <a:off x="6997065" y="3930273"/>
                  <a:ext cx="1438" cy="20167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Connecteur droit 226"/>
                <p:cNvCxnSpPr/>
                <p:nvPr/>
              </p:nvCxnSpPr>
              <p:spPr>
                <a:xfrm flipH="1">
                  <a:off x="7031355" y="3932178"/>
                  <a:ext cx="0" cy="2550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cteur droit 227"/>
                <p:cNvCxnSpPr/>
                <p:nvPr/>
              </p:nvCxnSpPr>
              <p:spPr>
                <a:xfrm>
                  <a:off x="7069241" y="3932286"/>
                  <a:ext cx="0" cy="3215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2" name="Forme libre 241"/>
          <p:cNvSpPr/>
          <p:nvPr/>
        </p:nvSpPr>
        <p:spPr>
          <a:xfrm>
            <a:off x="6433421" y="3714410"/>
            <a:ext cx="285488" cy="324604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6" name="Groupe 255"/>
          <p:cNvGrpSpPr/>
          <p:nvPr/>
        </p:nvGrpSpPr>
        <p:grpSpPr>
          <a:xfrm>
            <a:off x="6827085" y="3611329"/>
            <a:ext cx="607022" cy="210455"/>
            <a:chOff x="6978855" y="3617764"/>
            <a:chExt cx="1190337" cy="412692"/>
          </a:xfrm>
        </p:grpSpPr>
        <p:sp>
          <p:nvSpPr>
            <p:cNvPr id="244" name="Rectangle 243"/>
            <p:cNvSpPr/>
            <p:nvPr/>
          </p:nvSpPr>
          <p:spPr>
            <a:xfrm>
              <a:off x="6978855" y="361776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193056" y="361776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403738" y="361776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614420" y="361776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819798" y="361776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8025176" y="361776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978855" y="392122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193056" y="392122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403738" y="392122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614420" y="392122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819798" y="392122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8025176" y="3921224"/>
              <a:ext cx="144016" cy="1092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2" name="Forme libre 311"/>
          <p:cNvSpPr/>
          <p:nvPr/>
        </p:nvSpPr>
        <p:spPr>
          <a:xfrm flipV="1">
            <a:off x="6433421" y="3401720"/>
            <a:ext cx="285488" cy="312689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Rectangle 320"/>
          <p:cNvSpPr/>
          <p:nvPr/>
        </p:nvSpPr>
        <p:spPr>
          <a:xfrm rot="3329331">
            <a:off x="8434770" y="4023918"/>
            <a:ext cx="529007" cy="210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2" name="Ellipse 321"/>
          <p:cNvSpPr/>
          <p:nvPr/>
        </p:nvSpPr>
        <p:spPr>
          <a:xfrm rot="3329331">
            <a:off x="8451619" y="4057370"/>
            <a:ext cx="503006" cy="1547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7" name="Groupe 366"/>
          <p:cNvGrpSpPr/>
          <p:nvPr/>
        </p:nvGrpSpPr>
        <p:grpSpPr>
          <a:xfrm>
            <a:off x="8598438" y="2561686"/>
            <a:ext cx="45719" cy="2952196"/>
            <a:chOff x="8713805" y="3354908"/>
            <a:chExt cx="73737" cy="1705877"/>
          </a:xfrm>
        </p:grpSpPr>
        <p:sp>
          <p:nvSpPr>
            <p:cNvPr id="319" name="Rectangle 318"/>
            <p:cNvSpPr/>
            <p:nvPr/>
          </p:nvSpPr>
          <p:spPr>
            <a:xfrm rot="3329331">
              <a:off x="7914123" y="4172348"/>
              <a:ext cx="1690859" cy="55979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Rectangle 319"/>
            <p:cNvSpPr/>
            <p:nvPr/>
          </p:nvSpPr>
          <p:spPr>
            <a:xfrm rot="3329331">
              <a:off x="7896365" y="4187366"/>
              <a:ext cx="1690859" cy="55979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3" name="Rectangle 322"/>
          <p:cNvSpPr/>
          <p:nvPr/>
        </p:nvSpPr>
        <p:spPr>
          <a:xfrm>
            <a:off x="4683033" y="4510871"/>
            <a:ext cx="22040" cy="352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7" name="Groupe 326"/>
          <p:cNvGrpSpPr/>
          <p:nvPr/>
        </p:nvGrpSpPr>
        <p:grpSpPr>
          <a:xfrm rot="5400000">
            <a:off x="4628335" y="2731559"/>
            <a:ext cx="241907" cy="357144"/>
            <a:chOff x="4992296" y="2716678"/>
            <a:chExt cx="251469" cy="352104"/>
          </a:xfrm>
        </p:grpSpPr>
        <p:grpSp>
          <p:nvGrpSpPr>
            <p:cNvPr id="301" name="Groupe 300"/>
            <p:cNvGrpSpPr/>
            <p:nvPr/>
          </p:nvGrpSpPr>
          <p:grpSpPr>
            <a:xfrm rot="16200000">
              <a:off x="4941979" y="2766995"/>
              <a:ext cx="352104" cy="251469"/>
              <a:chOff x="5113020" y="1246955"/>
              <a:chExt cx="457200" cy="393885"/>
            </a:xfrm>
          </p:grpSpPr>
          <p:sp>
            <p:nvSpPr>
              <p:cNvPr id="300" name="Forme libre 299"/>
              <p:cNvSpPr/>
              <p:nvPr/>
            </p:nvSpPr>
            <p:spPr>
              <a:xfrm>
                <a:off x="5113020" y="1252220"/>
                <a:ext cx="457200" cy="388620"/>
              </a:xfrm>
              <a:custGeom>
                <a:avLst/>
                <a:gdLst>
                  <a:gd name="connsiteX0" fmla="*/ 2540 w 457200"/>
                  <a:gd name="connsiteY0" fmla="*/ 0 h 388620"/>
                  <a:gd name="connsiteX1" fmla="*/ 266700 w 457200"/>
                  <a:gd name="connsiteY1" fmla="*/ 0 h 388620"/>
                  <a:gd name="connsiteX2" fmla="*/ 457200 w 457200"/>
                  <a:gd name="connsiteY2" fmla="*/ 190500 h 388620"/>
                  <a:gd name="connsiteX3" fmla="*/ 259080 w 457200"/>
                  <a:gd name="connsiteY3" fmla="*/ 388620 h 388620"/>
                  <a:gd name="connsiteX4" fmla="*/ 0 w 457200"/>
                  <a:gd name="connsiteY4" fmla="*/ 388620 h 388620"/>
                  <a:gd name="connsiteX0" fmla="*/ 2540 w 457200"/>
                  <a:gd name="connsiteY0" fmla="*/ 0 h 388620"/>
                  <a:gd name="connsiteX1" fmla="*/ 266700 w 457200"/>
                  <a:gd name="connsiteY1" fmla="*/ 0 h 388620"/>
                  <a:gd name="connsiteX2" fmla="*/ 457200 w 457200"/>
                  <a:gd name="connsiteY2" fmla="*/ 190500 h 388620"/>
                  <a:gd name="connsiteX3" fmla="*/ 259080 w 457200"/>
                  <a:gd name="connsiteY3" fmla="*/ 388620 h 388620"/>
                  <a:gd name="connsiteX4" fmla="*/ 0 w 457200"/>
                  <a:gd name="connsiteY4" fmla="*/ 388620 h 388620"/>
                  <a:gd name="connsiteX5" fmla="*/ 2540 w 457200"/>
                  <a:gd name="connsiteY5" fmla="*/ 0 h 3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388620">
                    <a:moveTo>
                      <a:pt x="2540" y="0"/>
                    </a:moveTo>
                    <a:lnTo>
                      <a:pt x="266700" y="0"/>
                    </a:lnTo>
                    <a:lnTo>
                      <a:pt x="457200" y="190500"/>
                    </a:lnTo>
                    <a:lnTo>
                      <a:pt x="259080" y="388620"/>
                    </a:lnTo>
                    <a:lnTo>
                      <a:pt x="0" y="38862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67" name="Connecteur droit 266"/>
              <p:cNvCxnSpPr/>
              <p:nvPr/>
            </p:nvCxnSpPr>
            <p:spPr>
              <a:xfrm>
                <a:off x="5115996" y="1246955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4" name="Rectangle 323"/>
            <p:cNvSpPr/>
            <p:nvPr/>
          </p:nvSpPr>
          <p:spPr>
            <a:xfrm>
              <a:off x="5015100" y="2884424"/>
              <a:ext cx="18000" cy="143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8" name="Forme libre 327"/>
          <p:cNvSpPr/>
          <p:nvPr/>
        </p:nvSpPr>
        <p:spPr>
          <a:xfrm>
            <a:off x="4434554" y="2574683"/>
            <a:ext cx="244914" cy="210105"/>
          </a:xfrm>
          <a:custGeom>
            <a:avLst/>
            <a:gdLst>
              <a:gd name="connsiteX0" fmla="*/ 0 w 156210"/>
              <a:gd name="connsiteY0" fmla="*/ 25041 h 345081"/>
              <a:gd name="connsiteX1" fmla="*/ 129540 w 156210"/>
              <a:gd name="connsiteY1" fmla="*/ 32661 h 345081"/>
              <a:gd name="connsiteX2" fmla="*/ 156210 w 156210"/>
              <a:gd name="connsiteY2" fmla="*/ 345081 h 345081"/>
              <a:gd name="connsiteX0" fmla="*/ 0 w 156214"/>
              <a:gd name="connsiteY0" fmla="*/ 3264 h 323304"/>
              <a:gd name="connsiteX1" fmla="*/ 133350 w 156214"/>
              <a:gd name="connsiteY1" fmla="*/ 136614 h 323304"/>
              <a:gd name="connsiteX2" fmla="*/ 156210 w 156214"/>
              <a:gd name="connsiteY2" fmla="*/ 323304 h 323304"/>
              <a:gd name="connsiteX0" fmla="*/ 0 w 156214"/>
              <a:gd name="connsiteY0" fmla="*/ 0 h 320040"/>
              <a:gd name="connsiteX1" fmla="*/ 133350 w 156214"/>
              <a:gd name="connsiteY1" fmla="*/ 133350 h 320040"/>
              <a:gd name="connsiteX2" fmla="*/ 156210 w 156214"/>
              <a:gd name="connsiteY2" fmla="*/ 320040 h 320040"/>
              <a:gd name="connsiteX0" fmla="*/ 0 w 162435"/>
              <a:gd name="connsiteY0" fmla="*/ 0 h 320040"/>
              <a:gd name="connsiteX1" fmla="*/ 148590 w 162435"/>
              <a:gd name="connsiteY1" fmla="*/ 129540 h 320040"/>
              <a:gd name="connsiteX2" fmla="*/ 156210 w 162435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29540 h 320040"/>
              <a:gd name="connsiteX2" fmla="*/ 156210 w 163631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10490 h 320040"/>
              <a:gd name="connsiteX2" fmla="*/ 156210 w 163631"/>
              <a:gd name="connsiteY2" fmla="*/ 320040 h 320040"/>
              <a:gd name="connsiteX0" fmla="*/ 0 w 173453"/>
              <a:gd name="connsiteY0" fmla="*/ 0 h 320040"/>
              <a:gd name="connsiteX1" fmla="*/ 148590 w 173453"/>
              <a:gd name="connsiteY1" fmla="*/ 110490 h 320040"/>
              <a:gd name="connsiteX2" fmla="*/ 171450 w 173453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09 h 320040"/>
              <a:gd name="connsiteX2" fmla="*/ 171450 w 172562"/>
              <a:gd name="connsiteY2" fmla="*/ 320040 h 320040"/>
              <a:gd name="connsiteX0" fmla="*/ 0 w 171950"/>
              <a:gd name="connsiteY0" fmla="*/ 0 h 320040"/>
              <a:gd name="connsiteX1" fmla="*/ 131445 w 171950"/>
              <a:gd name="connsiteY1" fmla="*/ 59748 h 320040"/>
              <a:gd name="connsiteX2" fmla="*/ 171450 w 171950"/>
              <a:gd name="connsiteY2" fmla="*/ 320040 h 320040"/>
              <a:gd name="connsiteX0" fmla="*/ 0 w 202142"/>
              <a:gd name="connsiteY0" fmla="*/ 0 h 329585"/>
              <a:gd name="connsiteX1" fmla="*/ 131445 w 202142"/>
              <a:gd name="connsiteY1" fmla="*/ 59748 h 329585"/>
              <a:gd name="connsiteX2" fmla="*/ 201930 w 202142"/>
              <a:gd name="connsiteY2" fmla="*/ 329585 h 329585"/>
              <a:gd name="connsiteX0" fmla="*/ 0 w 201930"/>
              <a:gd name="connsiteY0" fmla="*/ 0 h 329585"/>
              <a:gd name="connsiteX1" fmla="*/ 131445 w 201930"/>
              <a:gd name="connsiteY1" fmla="*/ 59748 h 329585"/>
              <a:gd name="connsiteX2" fmla="*/ 201930 w 201930"/>
              <a:gd name="connsiteY2" fmla="*/ 329585 h 329585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1145 h 430949"/>
              <a:gd name="connsiteX1" fmla="*/ 131445 w 200025"/>
              <a:gd name="connsiteY1" fmla="*/ 60893 h 430949"/>
              <a:gd name="connsiteX2" fmla="*/ 200025 w 200025"/>
              <a:gd name="connsiteY2" fmla="*/ 430949 h 430949"/>
              <a:gd name="connsiteX0" fmla="*/ 0 w 200025"/>
              <a:gd name="connsiteY0" fmla="*/ 15 h 429819"/>
              <a:gd name="connsiteX1" fmla="*/ 152400 w 200025"/>
              <a:gd name="connsiteY1" fmla="*/ 121803 h 429819"/>
              <a:gd name="connsiteX2" fmla="*/ 200025 w 200025"/>
              <a:gd name="connsiteY2" fmla="*/ 429819 h 429819"/>
              <a:gd name="connsiteX0" fmla="*/ 0 w 200025"/>
              <a:gd name="connsiteY0" fmla="*/ 70 h 429874"/>
              <a:gd name="connsiteX1" fmla="*/ 140970 w 200025"/>
              <a:gd name="connsiteY1" fmla="*/ 78907 h 429874"/>
              <a:gd name="connsiteX2" fmla="*/ 200025 w 200025"/>
              <a:gd name="connsiteY2" fmla="*/ 429874 h 42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429874">
                <a:moveTo>
                  <a:pt x="0" y="70"/>
                </a:moveTo>
                <a:cubicBezTo>
                  <a:pt x="51752" y="-892"/>
                  <a:pt x="107633" y="7273"/>
                  <a:pt x="140970" y="78907"/>
                </a:cubicBezTo>
                <a:cubicBezTo>
                  <a:pt x="174308" y="150541"/>
                  <a:pt x="199707" y="271583"/>
                  <a:pt x="200025" y="42987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0" name="Forme libre 329"/>
          <p:cNvSpPr/>
          <p:nvPr/>
        </p:nvSpPr>
        <p:spPr>
          <a:xfrm flipV="1">
            <a:off x="4434554" y="2361921"/>
            <a:ext cx="244914" cy="210105"/>
          </a:xfrm>
          <a:custGeom>
            <a:avLst/>
            <a:gdLst>
              <a:gd name="connsiteX0" fmla="*/ 0 w 156210"/>
              <a:gd name="connsiteY0" fmla="*/ 25041 h 345081"/>
              <a:gd name="connsiteX1" fmla="*/ 129540 w 156210"/>
              <a:gd name="connsiteY1" fmla="*/ 32661 h 345081"/>
              <a:gd name="connsiteX2" fmla="*/ 156210 w 156210"/>
              <a:gd name="connsiteY2" fmla="*/ 345081 h 345081"/>
              <a:gd name="connsiteX0" fmla="*/ 0 w 156214"/>
              <a:gd name="connsiteY0" fmla="*/ 3264 h 323304"/>
              <a:gd name="connsiteX1" fmla="*/ 133350 w 156214"/>
              <a:gd name="connsiteY1" fmla="*/ 136614 h 323304"/>
              <a:gd name="connsiteX2" fmla="*/ 156210 w 156214"/>
              <a:gd name="connsiteY2" fmla="*/ 323304 h 323304"/>
              <a:gd name="connsiteX0" fmla="*/ 0 w 156214"/>
              <a:gd name="connsiteY0" fmla="*/ 0 h 320040"/>
              <a:gd name="connsiteX1" fmla="*/ 133350 w 156214"/>
              <a:gd name="connsiteY1" fmla="*/ 133350 h 320040"/>
              <a:gd name="connsiteX2" fmla="*/ 156210 w 156214"/>
              <a:gd name="connsiteY2" fmla="*/ 320040 h 320040"/>
              <a:gd name="connsiteX0" fmla="*/ 0 w 162435"/>
              <a:gd name="connsiteY0" fmla="*/ 0 h 320040"/>
              <a:gd name="connsiteX1" fmla="*/ 148590 w 162435"/>
              <a:gd name="connsiteY1" fmla="*/ 129540 h 320040"/>
              <a:gd name="connsiteX2" fmla="*/ 156210 w 162435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29540 h 320040"/>
              <a:gd name="connsiteX2" fmla="*/ 156210 w 163631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10490 h 320040"/>
              <a:gd name="connsiteX2" fmla="*/ 156210 w 163631"/>
              <a:gd name="connsiteY2" fmla="*/ 320040 h 320040"/>
              <a:gd name="connsiteX0" fmla="*/ 0 w 173453"/>
              <a:gd name="connsiteY0" fmla="*/ 0 h 320040"/>
              <a:gd name="connsiteX1" fmla="*/ 148590 w 173453"/>
              <a:gd name="connsiteY1" fmla="*/ 110490 h 320040"/>
              <a:gd name="connsiteX2" fmla="*/ 171450 w 173453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09 h 320040"/>
              <a:gd name="connsiteX2" fmla="*/ 171450 w 172562"/>
              <a:gd name="connsiteY2" fmla="*/ 320040 h 320040"/>
              <a:gd name="connsiteX0" fmla="*/ 0 w 171950"/>
              <a:gd name="connsiteY0" fmla="*/ 0 h 320040"/>
              <a:gd name="connsiteX1" fmla="*/ 131445 w 171950"/>
              <a:gd name="connsiteY1" fmla="*/ 59748 h 320040"/>
              <a:gd name="connsiteX2" fmla="*/ 171450 w 171950"/>
              <a:gd name="connsiteY2" fmla="*/ 320040 h 320040"/>
              <a:gd name="connsiteX0" fmla="*/ 0 w 202142"/>
              <a:gd name="connsiteY0" fmla="*/ 0 h 329585"/>
              <a:gd name="connsiteX1" fmla="*/ 131445 w 202142"/>
              <a:gd name="connsiteY1" fmla="*/ 59748 h 329585"/>
              <a:gd name="connsiteX2" fmla="*/ 201930 w 202142"/>
              <a:gd name="connsiteY2" fmla="*/ 329585 h 329585"/>
              <a:gd name="connsiteX0" fmla="*/ 0 w 201930"/>
              <a:gd name="connsiteY0" fmla="*/ 0 h 329585"/>
              <a:gd name="connsiteX1" fmla="*/ 131445 w 201930"/>
              <a:gd name="connsiteY1" fmla="*/ 59748 h 329585"/>
              <a:gd name="connsiteX2" fmla="*/ 201930 w 201930"/>
              <a:gd name="connsiteY2" fmla="*/ 329585 h 329585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1145 h 430949"/>
              <a:gd name="connsiteX1" fmla="*/ 131445 w 200025"/>
              <a:gd name="connsiteY1" fmla="*/ 60893 h 430949"/>
              <a:gd name="connsiteX2" fmla="*/ 200025 w 200025"/>
              <a:gd name="connsiteY2" fmla="*/ 430949 h 430949"/>
              <a:gd name="connsiteX0" fmla="*/ 0 w 200025"/>
              <a:gd name="connsiteY0" fmla="*/ 15 h 429819"/>
              <a:gd name="connsiteX1" fmla="*/ 152400 w 200025"/>
              <a:gd name="connsiteY1" fmla="*/ 121803 h 429819"/>
              <a:gd name="connsiteX2" fmla="*/ 200025 w 200025"/>
              <a:gd name="connsiteY2" fmla="*/ 429819 h 429819"/>
              <a:gd name="connsiteX0" fmla="*/ 0 w 200025"/>
              <a:gd name="connsiteY0" fmla="*/ 70 h 429874"/>
              <a:gd name="connsiteX1" fmla="*/ 140970 w 200025"/>
              <a:gd name="connsiteY1" fmla="*/ 78907 h 429874"/>
              <a:gd name="connsiteX2" fmla="*/ 200025 w 200025"/>
              <a:gd name="connsiteY2" fmla="*/ 429874 h 42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429874">
                <a:moveTo>
                  <a:pt x="0" y="70"/>
                </a:moveTo>
                <a:cubicBezTo>
                  <a:pt x="51752" y="-892"/>
                  <a:pt x="107633" y="7273"/>
                  <a:pt x="140970" y="78907"/>
                </a:cubicBezTo>
                <a:cubicBezTo>
                  <a:pt x="174308" y="150541"/>
                  <a:pt x="199707" y="271583"/>
                  <a:pt x="200025" y="42987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1" name="Forme libre 330"/>
          <p:cNvSpPr/>
          <p:nvPr/>
        </p:nvSpPr>
        <p:spPr>
          <a:xfrm>
            <a:off x="5017903" y="2454660"/>
            <a:ext cx="285488" cy="459042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2" name="Forme libre 331"/>
          <p:cNvSpPr/>
          <p:nvPr/>
        </p:nvSpPr>
        <p:spPr>
          <a:xfrm flipV="1">
            <a:off x="4994331" y="2083841"/>
            <a:ext cx="309059" cy="370817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5" name="Groupe 334"/>
          <p:cNvGrpSpPr/>
          <p:nvPr/>
        </p:nvGrpSpPr>
        <p:grpSpPr>
          <a:xfrm>
            <a:off x="4910880" y="2356933"/>
            <a:ext cx="1971503" cy="1157344"/>
            <a:chOff x="5390286" y="2503975"/>
            <a:chExt cx="1334333" cy="783302"/>
          </a:xfrm>
        </p:grpSpPr>
        <p:sp>
          <p:nvSpPr>
            <p:cNvPr id="154" name="Arc plein 153"/>
            <p:cNvSpPr/>
            <p:nvPr/>
          </p:nvSpPr>
          <p:spPr>
            <a:xfrm flipV="1">
              <a:off x="5974655" y="2537313"/>
              <a:ext cx="749964" cy="749964"/>
            </a:xfrm>
            <a:prstGeom prst="blockArc">
              <a:avLst>
                <a:gd name="adj1" fmla="val 10800000"/>
                <a:gd name="adj2" fmla="val 16209411"/>
                <a:gd name="adj3" fmla="val 2215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33" name="Arc plein 332"/>
            <p:cNvSpPr/>
            <p:nvPr/>
          </p:nvSpPr>
          <p:spPr>
            <a:xfrm rot="10800000" flipV="1">
              <a:off x="5390286" y="2503975"/>
              <a:ext cx="749964" cy="749964"/>
            </a:xfrm>
            <a:prstGeom prst="blockArc">
              <a:avLst>
                <a:gd name="adj1" fmla="val 10800000"/>
                <a:gd name="adj2" fmla="val 16209411"/>
                <a:gd name="adj3" fmla="val 2215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36" name="ZoneTexte 335"/>
          <p:cNvSpPr txBox="1"/>
          <p:nvPr/>
        </p:nvSpPr>
        <p:spPr>
          <a:xfrm>
            <a:off x="4133442" y="1407725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err="1" smtClean="0"/>
              <a:t>Thick</a:t>
            </a:r>
            <a:r>
              <a:rPr lang="fr-FR" sz="1000" dirty="0" smtClean="0"/>
              <a:t> </a:t>
            </a:r>
            <a:r>
              <a:rPr lang="fr-FR" sz="1000" dirty="0" err="1" smtClean="0"/>
              <a:t>target</a:t>
            </a:r>
            <a:r>
              <a:rPr lang="fr-FR" sz="1000" dirty="0" smtClean="0"/>
              <a:t> </a:t>
            </a:r>
          </a:p>
          <a:p>
            <a:pPr algn="ctr"/>
            <a:r>
              <a:rPr lang="fr-FR" sz="1000" dirty="0"/>
              <a:t>(ISOLDE, </a:t>
            </a:r>
            <a:r>
              <a:rPr lang="fr-FR" sz="1000" dirty="0" smtClean="0"/>
              <a:t>ISAC)</a:t>
            </a:r>
            <a:endParaRPr lang="fr-FR" sz="1000" dirty="0"/>
          </a:p>
        </p:txBody>
      </p:sp>
      <p:sp>
        <p:nvSpPr>
          <p:cNvPr id="338" name="ZoneTexte 337"/>
          <p:cNvSpPr txBox="1"/>
          <p:nvPr/>
        </p:nvSpPr>
        <p:spPr>
          <a:xfrm>
            <a:off x="4022715" y="3080955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Thin</a:t>
            </a:r>
            <a:r>
              <a:rPr lang="fr-FR" sz="1000" dirty="0" smtClean="0"/>
              <a:t> </a:t>
            </a:r>
            <a:r>
              <a:rPr lang="fr-FR" sz="1000" dirty="0" err="1" smtClean="0"/>
              <a:t>target</a:t>
            </a:r>
            <a:r>
              <a:rPr lang="fr-FR" sz="1000" dirty="0" smtClean="0"/>
              <a:t> in gas </a:t>
            </a:r>
            <a:r>
              <a:rPr lang="fr-FR" sz="1000" dirty="0" err="1" smtClean="0"/>
              <a:t>cell</a:t>
            </a:r>
            <a:r>
              <a:rPr lang="fr-FR" sz="1000" dirty="0" smtClean="0"/>
              <a:t> </a:t>
            </a:r>
          </a:p>
          <a:p>
            <a:pPr algn="ctr"/>
            <a:r>
              <a:rPr lang="fr-FR" sz="1000" dirty="0" smtClean="0"/>
              <a:t>(IGISOL)</a:t>
            </a:r>
            <a:endParaRPr lang="fr-FR" sz="1000" dirty="0"/>
          </a:p>
        </p:txBody>
      </p:sp>
      <p:sp>
        <p:nvSpPr>
          <p:cNvPr id="340" name="ZoneTexte 339"/>
          <p:cNvSpPr txBox="1"/>
          <p:nvPr/>
        </p:nvSpPr>
        <p:spPr>
          <a:xfrm>
            <a:off x="4132151" y="4982855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Thin</a:t>
            </a:r>
            <a:r>
              <a:rPr lang="fr-FR" sz="1000" dirty="0" smtClean="0"/>
              <a:t> </a:t>
            </a:r>
            <a:r>
              <a:rPr lang="fr-FR" sz="1000" dirty="0" err="1" smtClean="0"/>
              <a:t>target</a:t>
            </a:r>
            <a:r>
              <a:rPr lang="fr-FR" sz="1000" dirty="0" smtClean="0"/>
              <a:t> in flight</a:t>
            </a:r>
          </a:p>
          <a:p>
            <a:pPr algn="ctr"/>
            <a:r>
              <a:rPr lang="fr-FR" sz="1000" dirty="0" smtClean="0"/>
              <a:t>(NSCL)</a:t>
            </a:r>
            <a:endParaRPr lang="fr-FR" sz="1000" dirty="0"/>
          </a:p>
        </p:txBody>
      </p:sp>
      <p:sp>
        <p:nvSpPr>
          <p:cNvPr id="341" name="ZoneTexte 340"/>
          <p:cNvSpPr txBox="1"/>
          <p:nvPr/>
        </p:nvSpPr>
        <p:spPr>
          <a:xfrm rot="19256733">
            <a:off x="4516360" y="3931678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In-flight separator</a:t>
            </a:r>
            <a:endParaRPr lang="fr-FR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2" name="ZoneTexte 341"/>
          <p:cNvSpPr txBox="1"/>
          <p:nvPr/>
        </p:nvSpPr>
        <p:spPr>
          <a:xfrm rot="3481886">
            <a:off x="5459743" y="2625880"/>
            <a:ext cx="1609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70C0"/>
                </a:solidFill>
              </a:rPr>
              <a:t>High resolution separator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343" name="ZoneTexte 342"/>
          <p:cNvSpPr txBox="1"/>
          <p:nvPr/>
        </p:nvSpPr>
        <p:spPr>
          <a:xfrm>
            <a:off x="5095892" y="1862368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2E75B6"/>
                </a:solidFill>
              </a:rPr>
              <a:t>&gt;30 keV beam</a:t>
            </a:r>
            <a:endParaRPr lang="fr-FR" sz="1000" dirty="0">
              <a:solidFill>
                <a:srgbClr val="2E75B6"/>
              </a:solidFill>
            </a:endParaRPr>
          </a:p>
        </p:txBody>
      </p:sp>
      <p:sp>
        <p:nvSpPr>
          <p:cNvPr id="344" name="ZoneTexte 343"/>
          <p:cNvSpPr txBox="1"/>
          <p:nvPr/>
        </p:nvSpPr>
        <p:spPr>
          <a:xfrm>
            <a:off x="6584842" y="3871572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Cooler-buncher</a:t>
            </a:r>
            <a:endParaRPr lang="fr-FR" sz="1000" dirty="0"/>
          </a:p>
        </p:txBody>
      </p:sp>
      <p:sp>
        <p:nvSpPr>
          <p:cNvPr id="345" name="ZoneTexte 344"/>
          <p:cNvSpPr txBox="1"/>
          <p:nvPr/>
        </p:nvSpPr>
        <p:spPr>
          <a:xfrm>
            <a:off x="8679594" y="374155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Neutralization</a:t>
            </a:r>
            <a:r>
              <a:rPr lang="fr-FR" sz="1000" dirty="0" smtClean="0"/>
              <a:t> </a:t>
            </a:r>
          </a:p>
          <a:p>
            <a:pPr algn="ctr"/>
            <a:r>
              <a:rPr lang="fr-FR" sz="1000" dirty="0" err="1" smtClean="0"/>
              <a:t>vapor</a:t>
            </a:r>
            <a:r>
              <a:rPr lang="fr-FR" sz="1000" dirty="0" smtClean="0"/>
              <a:t> </a:t>
            </a:r>
            <a:r>
              <a:rPr lang="fr-FR" sz="1000" dirty="0" err="1" smtClean="0"/>
              <a:t>cell</a:t>
            </a:r>
            <a:endParaRPr lang="fr-FR" sz="1000" dirty="0"/>
          </a:p>
        </p:txBody>
      </p:sp>
      <p:sp>
        <p:nvSpPr>
          <p:cNvPr id="346" name="ZoneTexte 345"/>
          <p:cNvSpPr txBox="1"/>
          <p:nvPr/>
        </p:nvSpPr>
        <p:spPr>
          <a:xfrm>
            <a:off x="6623980" y="4309751"/>
            <a:ext cx="209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/>
              <a:t>Collinear</a:t>
            </a:r>
            <a:r>
              <a:rPr lang="fr-FR" sz="1000" dirty="0" smtClean="0"/>
              <a:t> laser </a:t>
            </a:r>
            <a:r>
              <a:rPr lang="fr-FR" sz="1000" dirty="0" err="1" smtClean="0"/>
              <a:t>spectroscopy</a:t>
            </a:r>
            <a:r>
              <a:rPr lang="fr-FR" sz="1000" dirty="0" smtClean="0"/>
              <a:t> (fluorescence, RIS)</a:t>
            </a:r>
            <a:endParaRPr lang="fr-FR" sz="1000" dirty="0"/>
          </a:p>
        </p:txBody>
      </p:sp>
      <p:sp>
        <p:nvSpPr>
          <p:cNvPr id="351" name="Forme libre 350"/>
          <p:cNvSpPr/>
          <p:nvPr/>
        </p:nvSpPr>
        <p:spPr>
          <a:xfrm>
            <a:off x="7560175" y="3714015"/>
            <a:ext cx="2297430" cy="1326913"/>
          </a:xfrm>
          <a:custGeom>
            <a:avLst/>
            <a:gdLst>
              <a:gd name="connsiteX0" fmla="*/ 0 w 1417320"/>
              <a:gd name="connsiteY0" fmla="*/ 78089 h 889619"/>
              <a:gd name="connsiteX1" fmla="*/ 582930 w 1417320"/>
              <a:gd name="connsiteY1" fmla="*/ 78089 h 889619"/>
              <a:gd name="connsiteX2" fmla="*/ 1417320 w 1417320"/>
              <a:gd name="connsiteY2" fmla="*/ 889619 h 889619"/>
              <a:gd name="connsiteX0" fmla="*/ 0 w 1417320"/>
              <a:gd name="connsiteY0" fmla="*/ 15262 h 826792"/>
              <a:gd name="connsiteX1" fmla="*/ 862330 w 1417320"/>
              <a:gd name="connsiteY1" fmla="*/ 254022 h 826792"/>
              <a:gd name="connsiteX2" fmla="*/ 1417320 w 1417320"/>
              <a:gd name="connsiteY2" fmla="*/ 826792 h 826792"/>
              <a:gd name="connsiteX0" fmla="*/ 0 w 1417320"/>
              <a:gd name="connsiteY0" fmla="*/ 18901 h 830431"/>
              <a:gd name="connsiteX1" fmla="*/ 902970 w 1417320"/>
              <a:gd name="connsiteY1" fmla="*/ 211941 h 830431"/>
              <a:gd name="connsiteX2" fmla="*/ 1417320 w 1417320"/>
              <a:gd name="connsiteY2" fmla="*/ 830431 h 830431"/>
              <a:gd name="connsiteX0" fmla="*/ 0 w 1417320"/>
              <a:gd name="connsiteY0" fmla="*/ 31 h 811561"/>
              <a:gd name="connsiteX1" fmla="*/ 902970 w 1417320"/>
              <a:gd name="connsiteY1" fmla="*/ 193071 h 811561"/>
              <a:gd name="connsiteX2" fmla="*/ 1417320 w 1417320"/>
              <a:gd name="connsiteY2" fmla="*/ 811561 h 811561"/>
              <a:gd name="connsiteX0" fmla="*/ 0 w 1417320"/>
              <a:gd name="connsiteY0" fmla="*/ 468 h 811998"/>
              <a:gd name="connsiteX1" fmla="*/ 902970 w 1417320"/>
              <a:gd name="connsiteY1" fmla="*/ 193508 h 811998"/>
              <a:gd name="connsiteX2" fmla="*/ 1417320 w 1417320"/>
              <a:gd name="connsiteY2" fmla="*/ 811998 h 811998"/>
              <a:gd name="connsiteX0" fmla="*/ 0 w 1417320"/>
              <a:gd name="connsiteY0" fmla="*/ 640 h 812170"/>
              <a:gd name="connsiteX1" fmla="*/ 902970 w 1417320"/>
              <a:gd name="connsiteY1" fmla="*/ 193680 h 812170"/>
              <a:gd name="connsiteX2" fmla="*/ 1417320 w 1417320"/>
              <a:gd name="connsiteY2" fmla="*/ 812170 h 812170"/>
              <a:gd name="connsiteX0" fmla="*/ 0 w 1417320"/>
              <a:gd name="connsiteY0" fmla="*/ 640 h 812170"/>
              <a:gd name="connsiteX1" fmla="*/ 902970 w 1417320"/>
              <a:gd name="connsiteY1" fmla="*/ 193680 h 812170"/>
              <a:gd name="connsiteX2" fmla="*/ 1417320 w 1417320"/>
              <a:gd name="connsiteY2" fmla="*/ 812170 h 812170"/>
              <a:gd name="connsiteX0" fmla="*/ 0 w 1733550"/>
              <a:gd name="connsiteY0" fmla="*/ 2787 h 1271517"/>
              <a:gd name="connsiteX1" fmla="*/ 902970 w 1733550"/>
              <a:gd name="connsiteY1" fmla="*/ 195827 h 1271517"/>
              <a:gd name="connsiteX2" fmla="*/ 1733550 w 1733550"/>
              <a:gd name="connsiteY2" fmla="*/ 1271517 h 1271517"/>
              <a:gd name="connsiteX0" fmla="*/ 0 w 1733550"/>
              <a:gd name="connsiteY0" fmla="*/ 2787 h 1271517"/>
              <a:gd name="connsiteX1" fmla="*/ 902970 w 1733550"/>
              <a:gd name="connsiteY1" fmla="*/ 195827 h 1271517"/>
              <a:gd name="connsiteX2" fmla="*/ 1733550 w 1733550"/>
              <a:gd name="connsiteY2" fmla="*/ 1271517 h 1271517"/>
              <a:gd name="connsiteX0" fmla="*/ 0 w 1733550"/>
              <a:gd name="connsiteY0" fmla="*/ 1331 h 1270061"/>
              <a:gd name="connsiteX1" fmla="*/ 902970 w 1733550"/>
              <a:gd name="connsiteY1" fmla="*/ 194371 h 1270061"/>
              <a:gd name="connsiteX2" fmla="*/ 1538105 w 1733550"/>
              <a:gd name="connsiteY2" fmla="*/ 1128793 h 1270061"/>
              <a:gd name="connsiteX3" fmla="*/ 1733550 w 1733550"/>
              <a:gd name="connsiteY3" fmla="*/ 1270061 h 1270061"/>
              <a:gd name="connsiteX0" fmla="*/ 0 w 2247900"/>
              <a:gd name="connsiteY0" fmla="*/ 1331 h 1334831"/>
              <a:gd name="connsiteX1" fmla="*/ 902970 w 2247900"/>
              <a:gd name="connsiteY1" fmla="*/ 194371 h 1334831"/>
              <a:gd name="connsiteX2" fmla="*/ 1538105 w 2247900"/>
              <a:gd name="connsiteY2" fmla="*/ 1128793 h 1334831"/>
              <a:gd name="connsiteX3" fmla="*/ 2247900 w 2247900"/>
              <a:gd name="connsiteY3" fmla="*/ 1334831 h 1334831"/>
              <a:gd name="connsiteX0" fmla="*/ 0 w 2247900"/>
              <a:gd name="connsiteY0" fmla="*/ 1331 h 1334831"/>
              <a:gd name="connsiteX1" fmla="*/ 902970 w 2247900"/>
              <a:gd name="connsiteY1" fmla="*/ 194371 h 1334831"/>
              <a:gd name="connsiteX2" fmla="*/ 1538105 w 2247900"/>
              <a:gd name="connsiteY2" fmla="*/ 1128793 h 1334831"/>
              <a:gd name="connsiteX3" fmla="*/ 2247900 w 2247900"/>
              <a:gd name="connsiteY3" fmla="*/ 1334831 h 1334831"/>
              <a:gd name="connsiteX0" fmla="*/ 0 w 2297430"/>
              <a:gd name="connsiteY0" fmla="*/ 1331 h 1327211"/>
              <a:gd name="connsiteX1" fmla="*/ 902970 w 2297430"/>
              <a:gd name="connsiteY1" fmla="*/ 194371 h 1327211"/>
              <a:gd name="connsiteX2" fmla="*/ 1538105 w 2297430"/>
              <a:gd name="connsiteY2" fmla="*/ 1128793 h 1327211"/>
              <a:gd name="connsiteX3" fmla="*/ 2297430 w 2297430"/>
              <a:gd name="connsiteY3" fmla="*/ 1327211 h 1327211"/>
              <a:gd name="connsiteX0" fmla="*/ 0 w 2297430"/>
              <a:gd name="connsiteY0" fmla="*/ 1033 h 1326913"/>
              <a:gd name="connsiteX1" fmla="*/ 902970 w 2297430"/>
              <a:gd name="connsiteY1" fmla="*/ 194073 h 1326913"/>
              <a:gd name="connsiteX2" fmla="*/ 1610495 w 2297430"/>
              <a:gd name="connsiteY2" fmla="*/ 1071345 h 1326913"/>
              <a:gd name="connsiteX3" fmla="*/ 2297430 w 2297430"/>
              <a:gd name="connsiteY3" fmla="*/ 1326913 h 132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430" h="1326913">
                <a:moveTo>
                  <a:pt x="0" y="1033"/>
                </a:moveTo>
                <a:cubicBezTo>
                  <a:pt x="401955" y="-5635"/>
                  <a:pt x="634554" y="15688"/>
                  <a:pt x="902970" y="194073"/>
                </a:cubicBezTo>
                <a:cubicBezTo>
                  <a:pt x="1171386" y="372458"/>
                  <a:pt x="1472065" y="892063"/>
                  <a:pt x="1610495" y="1071345"/>
                </a:cubicBezTo>
                <a:cubicBezTo>
                  <a:pt x="1748925" y="1250627"/>
                  <a:pt x="2015936" y="1277333"/>
                  <a:pt x="2297430" y="1326913"/>
                </a:cubicBezTo>
              </a:path>
            </a:pathLst>
          </a:custGeom>
          <a:noFill/>
          <a:ln w="95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2" name="Ellipse 351"/>
          <p:cNvSpPr/>
          <p:nvPr/>
        </p:nvSpPr>
        <p:spPr>
          <a:xfrm>
            <a:off x="7664909" y="3671686"/>
            <a:ext cx="149241" cy="873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Ellipse 354"/>
          <p:cNvSpPr/>
          <p:nvPr/>
        </p:nvSpPr>
        <p:spPr>
          <a:xfrm rot="3034332">
            <a:off x="8604175" y="4079488"/>
            <a:ext cx="149241" cy="873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7" name="Organigramme : Connecteur page suivante 356"/>
          <p:cNvSpPr/>
          <p:nvPr/>
        </p:nvSpPr>
        <p:spPr>
          <a:xfrm rot="14013672">
            <a:off x="9434368" y="4281780"/>
            <a:ext cx="216024" cy="316793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8" name="Organigramme : Connecteur page suivante 357"/>
          <p:cNvSpPr/>
          <p:nvPr/>
        </p:nvSpPr>
        <p:spPr>
          <a:xfrm rot="3196739">
            <a:off x="8651541" y="4794271"/>
            <a:ext cx="216024" cy="316793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0" name="Freeform 196">
            <a:extLst>
              <a:ext uri="{FF2B5EF4-FFF2-40B4-BE49-F238E27FC236}">
                <a16:creationId xmlns:a16="http://schemas.microsoft.com/office/drawing/2014/main" id="{2A455DDE-9470-46CC-B20C-5E6D36609641}"/>
              </a:ext>
            </a:extLst>
          </p:cNvPr>
          <p:cNvSpPr/>
          <p:nvPr/>
        </p:nvSpPr>
        <p:spPr>
          <a:xfrm rot="8455898">
            <a:off x="9257325" y="4514808"/>
            <a:ext cx="207401" cy="92338"/>
          </a:xfrm>
          <a:custGeom>
            <a:avLst/>
            <a:gdLst>
              <a:gd name="connsiteX0" fmla="*/ 0 w 1371600"/>
              <a:gd name="connsiteY0" fmla="*/ 0 h 447789"/>
              <a:gd name="connsiteX1" fmla="*/ 200025 w 1371600"/>
              <a:gd name="connsiteY1" fmla="*/ 447675 h 447789"/>
              <a:gd name="connsiteX2" fmla="*/ 409575 w 1371600"/>
              <a:gd name="connsiteY2" fmla="*/ 47625 h 447789"/>
              <a:gd name="connsiteX3" fmla="*/ 581025 w 1371600"/>
              <a:gd name="connsiteY3" fmla="*/ 438150 h 447789"/>
              <a:gd name="connsiteX4" fmla="*/ 790575 w 1371600"/>
              <a:gd name="connsiteY4" fmla="*/ 66675 h 447789"/>
              <a:gd name="connsiteX5" fmla="*/ 971550 w 1371600"/>
              <a:gd name="connsiteY5" fmla="*/ 447675 h 447789"/>
              <a:gd name="connsiteX6" fmla="*/ 1152525 w 1371600"/>
              <a:gd name="connsiteY6" fmla="*/ 38100 h 447789"/>
              <a:gd name="connsiteX7" fmla="*/ 1371600 w 1371600"/>
              <a:gd name="connsiteY7" fmla="*/ 438150 h 447789"/>
              <a:gd name="connsiteX0" fmla="*/ 0 w 1314450"/>
              <a:gd name="connsiteY0" fmla="*/ 0 h 447789"/>
              <a:gd name="connsiteX1" fmla="*/ 200025 w 1314450"/>
              <a:gd name="connsiteY1" fmla="*/ 447675 h 447789"/>
              <a:gd name="connsiteX2" fmla="*/ 409575 w 1314450"/>
              <a:gd name="connsiteY2" fmla="*/ 47625 h 447789"/>
              <a:gd name="connsiteX3" fmla="*/ 581025 w 1314450"/>
              <a:gd name="connsiteY3" fmla="*/ 438150 h 447789"/>
              <a:gd name="connsiteX4" fmla="*/ 790575 w 1314450"/>
              <a:gd name="connsiteY4" fmla="*/ 66675 h 447789"/>
              <a:gd name="connsiteX5" fmla="*/ 971550 w 1314450"/>
              <a:gd name="connsiteY5" fmla="*/ 447675 h 447789"/>
              <a:gd name="connsiteX6" fmla="*/ 1152525 w 1314450"/>
              <a:gd name="connsiteY6" fmla="*/ 38100 h 447789"/>
              <a:gd name="connsiteX7" fmla="*/ 1314450 w 1314450"/>
              <a:gd name="connsiteY7" fmla="*/ 438150 h 447789"/>
              <a:gd name="connsiteX0" fmla="*/ 0 w 1238250"/>
              <a:gd name="connsiteY0" fmla="*/ 29059 h 409633"/>
              <a:gd name="connsiteX1" fmla="*/ 123825 w 1238250"/>
              <a:gd name="connsiteY1" fmla="*/ 409586 h 409633"/>
              <a:gd name="connsiteX2" fmla="*/ 333375 w 1238250"/>
              <a:gd name="connsiteY2" fmla="*/ 9536 h 409633"/>
              <a:gd name="connsiteX3" fmla="*/ 504825 w 1238250"/>
              <a:gd name="connsiteY3" fmla="*/ 400061 h 409633"/>
              <a:gd name="connsiteX4" fmla="*/ 714375 w 1238250"/>
              <a:gd name="connsiteY4" fmla="*/ 28586 h 409633"/>
              <a:gd name="connsiteX5" fmla="*/ 895350 w 1238250"/>
              <a:gd name="connsiteY5" fmla="*/ 409586 h 409633"/>
              <a:gd name="connsiteX6" fmla="*/ 1076325 w 1238250"/>
              <a:gd name="connsiteY6" fmla="*/ 11 h 409633"/>
              <a:gd name="connsiteX7" fmla="*/ 1238250 w 1238250"/>
              <a:gd name="connsiteY7" fmla="*/ 400061 h 409633"/>
              <a:gd name="connsiteX0" fmla="*/ 0 w 1238250"/>
              <a:gd name="connsiteY0" fmla="*/ 29058 h 409632"/>
              <a:gd name="connsiteX1" fmla="*/ 123825 w 1238250"/>
              <a:gd name="connsiteY1" fmla="*/ 409585 h 409632"/>
              <a:gd name="connsiteX2" fmla="*/ 333375 w 1238250"/>
              <a:gd name="connsiteY2" fmla="*/ 9535 h 409632"/>
              <a:gd name="connsiteX3" fmla="*/ 504825 w 1238250"/>
              <a:gd name="connsiteY3" fmla="*/ 400060 h 409632"/>
              <a:gd name="connsiteX4" fmla="*/ 704850 w 1238250"/>
              <a:gd name="connsiteY4" fmla="*/ 17394 h 409632"/>
              <a:gd name="connsiteX5" fmla="*/ 895350 w 1238250"/>
              <a:gd name="connsiteY5" fmla="*/ 409585 h 409632"/>
              <a:gd name="connsiteX6" fmla="*/ 1076325 w 1238250"/>
              <a:gd name="connsiteY6" fmla="*/ 10 h 409632"/>
              <a:gd name="connsiteX7" fmla="*/ 1238250 w 1238250"/>
              <a:gd name="connsiteY7" fmla="*/ 400060 h 40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250" h="409632">
                <a:moveTo>
                  <a:pt x="0" y="29058"/>
                </a:moveTo>
                <a:cubicBezTo>
                  <a:pt x="65881" y="248927"/>
                  <a:pt x="68263" y="412839"/>
                  <a:pt x="123825" y="409585"/>
                </a:cubicBezTo>
                <a:cubicBezTo>
                  <a:pt x="179387" y="406331"/>
                  <a:pt x="269875" y="11122"/>
                  <a:pt x="333375" y="9535"/>
                </a:cubicBezTo>
                <a:cubicBezTo>
                  <a:pt x="396875" y="7948"/>
                  <a:pt x="442913" y="398750"/>
                  <a:pt x="504825" y="400060"/>
                </a:cubicBezTo>
                <a:cubicBezTo>
                  <a:pt x="566737" y="401370"/>
                  <a:pt x="639763" y="15807"/>
                  <a:pt x="704850" y="17394"/>
                </a:cubicBezTo>
                <a:cubicBezTo>
                  <a:pt x="769937" y="18981"/>
                  <a:pt x="833438" y="412482"/>
                  <a:pt x="895350" y="409585"/>
                </a:cubicBezTo>
                <a:cubicBezTo>
                  <a:pt x="957262" y="406688"/>
                  <a:pt x="1019175" y="1598"/>
                  <a:pt x="1076325" y="10"/>
                </a:cubicBezTo>
                <a:cubicBezTo>
                  <a:pt x="1133475" y="-1577"/>
                  <a:pt x="1162050" y="199241"/>
                  <a:pt x="1238250" y="400060"/>
                </a:cubicBezTo>
              </a:path>
            </a:pathLst>
          </a:custGeom>
          <a:noFill/>
          <a:ln w="19050">
            <a:solidFill>
              <a:srgbClr val="A2A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196">
            <a:extLst>
              <a:ext uri="{FF2B5EF4-FFF2-40B4-BE49-F238E27FC236}">
                <a16:creationId xmlns:a16="http://schemas.microsoft.com/office/drawing/2014/main" id="{2A455DDE-9470-46CC-B20C-5E6D36609641}"/>
              </a:ext>
            </a:extLst>
          </p:cNvPr>
          <p:cNvSpPr/>
          <p:nvPr/>
        </p:nvSpPr>
        <p:spPr>
          <a:xfrm rot="8455898">
            <a:off x="8805676" y="4801688"/>
            <a:ext cx="207401" cy="92338"/>
          </a:xfrm>
          <a:custGeom>
            <a:avLst/>
            <a:gdLst>
              <a:gd name="connsiteX0" fmla="*/ 0 w 1371600"/>
              <a:gd name="connsiteY0" fmla="*/ 0 h 447789"/>
              <a:gd name="connsiteX1" fmla="*/ 200025 w 1371600"/>
              <a:gd name="connsiteY1" fmla="*/ 447675 h 447789"/>
              <a:gd name="connsiteX2" fmla="*/ 409575 w 1371600"/>
              <a:gd name="connsiteY2" fmla="*/ 47625 h 447789"/>
              <a:gd name="connsiteX3" fmla="*/ 581025 w 1371600"/>
              <a:gd name="connsiteY3" fmla="*/ 438150 h 447789"/>
              <a:gd name="connsiteX4" fmla="*/ 790575 w 1371600"/>
              <a:gd name="connsiteY4" fmla="*/ 66675 h 447789"/>
              <a:gd name="connsiteX5" fmla="*/ 971550 w 1371600"/>
              <a:gd name="connsiteY5" fmla="*/ 447675 h 447789"/>
              <a:gd name="connsiteX6" fmla="*/ 1152525 w 1371600"/>
              <a:gd name="connsiteY6" fmla="*/ 38100 h 447789"/>
              <a:gd name="connsiteX7" fmla="*/ 1371600 w 1371600"/>
              <a:gd name="connsiteY7" fmla="*/ 438150 h 447789"/>
              <a:gd name="connsiteX0" fmla="*/ 0 w 1314450"/>
              <a:gd name="connsiteY0" fmla="*/ 0 h 447789"/>
              <a:gd name="connsiteX1" fmla="*/ 200025 w 1314450"/>
              <a:gd name="connsiteY1" fmla="*/ 447675 h 447789"/>
              <a:gd name="connsiteX2" fmla="*/ 409575 w 1314450"/>
              <a:gd name="connsiteY2" fmla="*/ 47625 h 447789"/>
              <a:gd name="connsiteX3" fmla="*/ 581025 w 1314450"/>
              <a:gd name="connsiteY3" fmla="*/ 438150 h 447789"/>
              <a:gd name="connsiteX4" fmla="*/ 790575 w 1314450"/>
              <a:gd name="connsiteY4" fmla="*/ 66675 h 447789"/>
              <a:gd name="connsiteX5" fmla="*/ 971550 w 1314450"/>
              <a:gd name="connsiteY5" fmla="*/ 447675 h 447789"/>
              <a:gd name="connsiteX6" fmla="*/ 1152525 w 1314450"/>
              <a:gd name="connsiteY6" fmla="*/ 38100 h 447789"/>
              <a:gd name="connsiteX7" fmla="*/ 1314450 w 1314450"/>
              <a:gd name="connsiteY7" fmla="*/ 438150 h 447789"/>
              <a:gd name="connsiteX0" fmla="*/ 0 w 1238250"/>
              <a:gd name="connsiteY0" fmla="*/ 29059 h 409633"/>
              <a:gd name="connsiteX1" fmla="*/ 123825 w 1238250"/>
              <a:gd name="connsiteY1" fmla="*/ 409586 h 409633"/>
              <a:gd name="connsiteX2" fmla="*/ 333375 w 1238250"/>
              <a:gd name="connsiteY2" fmla="*/ 9536 h 409633"/>
              <a:gd name="connsiteX3" fmla="*/ 504825 w 1238250"/>
              <a:gd name="connsiteY3" fmla="*/ 400061 h 409633"/>
              <a:gd name="connsiteX4" fmla="*/ 714375 w 1238250"/>
              <a:gd name="connsiteY4" fmla="*/ 28586 h 409633"/>
              <a:gd name="connsiteX5" fmla="*/ 895350 w 1238250"/>
              <a:gd name="connsiteY5" fmla="*/ 409586 h 409633"/>
              <a:gd name="connsiteX6" fmla="*/ 1076325 w 1238250"/>
              <a:gd name="connsiteY6" fmla="*/ 11 h 409633"/>
              <a:gd name="connsiteX7" fmla="*/ 1238250 w 1238250"/>
              <a:gd name="connsiteY7" fmla="*/ 400061 h 409633"/>
              <a:gd name="connsiteX0" fmla="*/ 0 w 1238250"/>
              <a:gd name="connsiteY0" fmla="*/ 29058 h 409632"/>
              <a:gd name="connsiteX1" fmla="*/ 123825 w 1238250"/>
              <a:gd name="connsiteY1" fmla="*/ 409585 h 409632"/>
              <a:gd name="connsiteX2" fmla="*/ 333375 w 1238250"/>
              <a:gd name="connsiteY2" fmla="*/ 9535 h 409632"/>
              <a:gd name="connsiteX3" fmla="*/ 504825 w 1238250"/>
              <a:gd name="connsiteY3" fmla="*/ 400060 h 409632"/>
              <a:gd name="connsiteX4" fmla="*/ 704850 w 1238250"/>
              <a:gd name="connsiteY4" fmla="*/ 17394 h 409632"/>
              <a:gd name="connsiteX5" fmla="*/ 895350 w 1238250"/>
              <a:gd name="connsiteY5" fmla="*/ 409585 h 409632"/>
              <a:gd name="connsiteX6" fmla="*/ 1076325 w 1238250"/>
              <a:gd name="connsiteY6" fmla="*/ 10 h 409632"/>
              <a:gd name="connsiteX7" fmla="*/ 1238250 w 1238250"/>
              <a:gd name="connsiteY7" fmla="*/ 400060 h 40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8250" h="409632">
                <a:moveTo>
                  <a:pt x="0" y="29058"/>
                </a:moveTo>
                <a:cubicBezTo>
                  <a:pt x="65881" y="248927"/>
                  <a:pt x="68263" y="412839"/>
                  <a:pt x="123825" y="409585"/>
                </a:cubicBezTo>
                <a:cubicBezTo>
                  <a:pt x="179387" y="406331"/>
                  <a:pt x="269875" y="11122"/>
                  <a:pt x="333375" y="9535"/>
                </a:cubicBezTo>
                <a:cubicBezTo>
                  <a:pt x="396875" y="7948"/>
                  <a:pt x="442913" y="398750"/>
                  <a:pt x="504825" y="400060"/>
                </a:cubicBezTo>
                <a:cubicBezTo>
                  <a:pt x="566737" y="401370"/>
                  <a:pt x="639763" y="15807"/>
                  <a:pt x="704850" y="17394"/>
                </a:cubicBezTo>
                <a:cubicBezTo>
                  <a:pt x="769937" y="18981"/>
                  <a:pt x="833438" y="412482"/>
                  <a:pt x="895350" y="409585"/>
                </a:cubicBezTo>
                <a:cubicBezTo>
                  <a:pt x="957262" y="406688"/>
                  <a:pt x="1019175" y="1598"/>
                  <a:pt x="1076325" y="10"/>
                </a:cubicBezTo>
                <a:cubicBezTo>
                  <a:pt x="1133475" y="-1577"/>
                  <a:pt x="1162050" y="199241"/>
                  <a:pt x="1238250" y="400060"/>
                </a:cubicBezTo>
              </a:path>
            </a:pathLst>
          </a:custGeom>
          <a:noFill/>
          <a:ln w="19050">
            <a:solidFill>
              <a:srgbClr val="A2A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Ellipse 362"/>
          <p:cNvSpPr/>
          <p:nvPr/>
        </p:nvSpPr>
        <p:spPr>
          <a:xfrm rot="3034332">
            <a:off x="9010782" y="4648597"/>
            <a:ext cx="149241" cy="873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4" name="ZoneTexte 363"/>
          <p:cNvSpPr txBox="1"/>
          <p:nvPr/>
        </p:nvSpPr>
        <p:spPr>
          <a:xfrm>
            <a:off x="8097373" y="5105542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Photomultipliers</a:t>
            </a:r>
            <a:endParaRPr lang="fr-FR" sz="1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9852281" y="4825949"/>
            <a:ext cx="638581" cy="387143"/>
            <a:chOff x="9852281" y="4825949"/>
            <a:chExt cx="638581" cy="387143"/>
          </a:xfrm>
        </p:grpSpPr>
        <p:grpSp>
          <p:nvGrpSpPr>
            <p:cNvPr id="350" name="Groupe 349"/>
            <p:cNvGrpSpPr/>
            <p:nvPr/>
          </p:nvGrpSpPr>
          <p:grpSpPr>
            <a:xfrm rot="820875">
              <a:off x="9852281" y="4930812"/>
              <a:ext cx="185804" cy="282280"/>
              <a:chOff x="8626747" y="2165648"/>
              <a:chExt cx="267488" cy="406378"/>
            </a:xfrm>
          </p:grpSpPr>
          <p:sp>
            <p:nvSpPr>
              <p:cNvPr id="347" name="Rectangle 346"/>
              <p:cNvSpPr/>
              <p:nvPr/>
            </p:nvSpPr>
            <p:spPr>
              <a:xfrm>
                <a:off x="8626747" y="2165648"/>
                <a:ext cx="45719" cy="4063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8697723" y="2165648"/>
                <a:ext cx="45719" cy="4063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9" name="Triangle isocèle 348"/>
              <p:cNvSpPr/>
              <p:nvPr/>
            </p:nvSpPr>
            <p:spPr>
              <a:xfrm rot="5400000">
                <a:off x="8651032" y="2307101"/>
                <a:ext cx="362934" cy="12347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5" name="ZoneTexte 364"/>
            <p:cNvSpPr txBox="1"/>
            <p:nvPr/>
          </p:nvSpPr>
          <p:spPr>
            <a:xfrm>
              <a:off x="10020862" y="4825949"/>
              <a:ext cx="47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MCP</a:t>
              </a:r>
              <a:endParaRPr lang="fr-FR" sz="1000" dirty="0"/>
            </a:p>
          </p:txBody>
        </p:sp>
      </p:grpSp>
      <p:sp>
        <p:nvSpPr>
          <p:cNvPr id="368" name="Ellipse 367"/>
          <p:cNvSpPr/>
          <p:nvPr/>
        </p:nvSpPr>
        <p:spPr>
          <a:xfrm rot="974971">
            <a:off x="9564747" y="4954964"/>
            <a:ext cx="149241" cy="873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0" name="ZoneTexte 369"/>
          <p:cNvSpPr txBox="1"/>
          <p:nvPr/>
        </p:nvSpPr>
        <p:spPr>
          <a:xfrm>
            <a:off x="9443464" y="4724746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ions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372" name="ZoneTexte 371"/>
          <p:cNvSpPr txBox="1"/>
          <p:nvPr/>
        </p:nvSpPr>
        <p:spPr>
          <a:xfrm>
            <a:off x="7537729" y="3460773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ions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373" name="ZoneTexte 372"/>
          <p:cNvSpPr txBox="1"/>
          <p:nvPr/>
        </p:nvSpPr>
        <p:spPr>
          <a:xfrm>
            <a:off x="4526654" y="279655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He</a:t>
            </a:r>
            <a:endParaRPr lang="fr-FR" sz="1000" dirty="0"/>
          </a:p>
        </p:txBody>
      </p:sp>
      <p:sp>
        <p:nvSpPr>
          <p:cNvPr id="374" name="ZoneTexte 373"/>
          <p:cNvSpPr txBox="1"/>
          <p:nvPr/>
        </p:nvSpPr>
        <p:spPr>
          <a:xfrm>
            <a:off x="5913059" y="39093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He</a:t>
            </a:r>
            <a:endParaRPr lang="fr-FR" sz="1000" dirty="0"/>
          </a:p>
        </p:txBody>
      </p:sp>
      <p:sp>
        <p:nvSpPr>
          <p:cNvPr id="377" name="ZoneTexte 376"/>
          <p:cNvSpPr txBox="1"/>
          <p:nvPr/>
        </p:nvSpPr>
        <p:spPr>
          <a:xfrm>
            <a:off x="8115972" y="4027943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rgbClr val="F4B183"/>
                </a:solidFill>
              </a:rPr>
              <a:t>atoms</a:t>
            </a:r>
            <a:endParaRPr lang="fr-FR" sz="1000" dirty="0">
              <a:solidFill>
                <a:srgbClr val="F4B18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ZoneTexte 379"/>
              <p:cNvSpPr txBox="1"/>
              <p:nvPr/>
            </p:nvSpPr>
            <p:spPr>
              <a:xfrm>
                <a:off x="8300617" y="3032330"/>
                <a:ext cx="1436739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𝑚𝐸</m:t>
                              </m:r>
                            </m:e>
                          </m:rad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80" name="ZoneTexte 3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17" y="3032330"/>
                <a:ext cx="1436739" cy="508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399" y="5447819"/>
            <a:ext cx="32495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  <a:cs typeface="Calibri" panose="020F0502020204030204" pitchFamily="34" charset="0"/>
              </a:rPr>
              <a:t>X. F. Yang et al., </a:t>
            </a:r>
            <a:r>
              <a:rPr lang="en-US" sz="1000" dirty="0" err="1">
                <a:latin typeface="+mn-lt"/>
                <a:cs typeface="Calibri" panose="020F0502020204030204" pitchFamily="34" charset="0"/>
              </a:rPr>
              <a:t>Prog</a:t>
            </a:r>
            <a:r>
              <a:rPr lang="en-US" sz="1000" dirty="0">
                <a:latin typeface="+mn-lt"/>
                <a:cs typeface="Calibri" panose="020F0502020204030204" pitchFamily="34" charset="0"/>
              </a:rPr>
              <a:t>. Part. </a:t>
            </a:r>
            <a:r>
              <a:rPr lang="en-US" sz="1000" dirty="0" err="1">
                <a:latin typeface="+mn-lt"/>
                <a:cs typeface="Calibri" panose="020F0502020204030204" pitchFamily="34" charset="0"/>
              </a:rPr>
              <a:t>Nucl</a:t>
            </a:r>
            <a:r>
              <a:rPr lang="en-US" sz="1000" dirty="0">
                <a:latin typeface="+mn-lt"/>
                <a:cs typeface="Calibri" panose="020F0502020204030204" pitchFamily="34" charset="0"/>
              </a:rPr>
              <a:t>. </a:t>
            </a:r>
            <a:r>
              <a:rPr lang="en-US" sz="1000" dirty="0" smtClean="0">
                <a:latin typeface="+mn-lt"/>
                <a:cs typeface="Calibri" panose="020F0502020204030204" pitchFamily="34" charset="0"/>
              </a:rPr>
              <a:t>Phys., 129, 104005 (2023)</a:t>
            </a:r>
            <a:endParaRPr lang="en-US" sz="10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982728" y="1123527"/>
            <a:ext cx="2334622" cy="1139376"/>
            <a:chOff x="7349106" y="3714759"/>
            <a:chExt cx="2780731" cy="1357093"/>
          </a:xfrm>
        </p:grpSpPr>
        <p:grpSp>
          <p:nvGrpSpPr>
            <p:cNvPr id="18" name="Groupe 17"/>
            <p:cNvGrpSpPr/>
            <p:nvPr/>
          </p:nvGrpSpPr>
          <p:grpSpPr>
            <a:xfrm>
              <a:off x="7402611" y="3714759"/>
              <a:ext cx="2727226" cy="1293258"/>
              <a:chOff x="7402611" y="3714759"/>
              <a:chExt cx="2727226" cy="1293258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2"/>
              <a:srcRect l="29654" b="12335"/>
              <a:stretch/>
            </p:blipFill>
            <p:spPr>
              <a:xfrm>
                <a:off x="7402611" y="3714759"/>
                <a:ext cx="2727226" cy="1293258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8088037" y="4719984"/>
                <a:ext cx="1089791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7349106" y="4588693"/>
              <a:ext cx="537219" cy="48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58199" y="4023758"/>
              <a:ext cx="537218" cy="346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286" y="3508857"/>
            <a:ext cx="2313860" cy="1913316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Laser (</a:t>
            </a:r>
            <a:r>
              <a:rPr lang="fr-FR" sz="2800" dirty="0" err="1" smtClean="0"/>
              <a:t>spectroscopy</a:t>
            </a:r>
            <a:r>
              <a:rPr lang="fr-FR" sz="2800" dirty="0" smtClean="0"/>
              <a:t>) ion sources</a:t>
            </a:r>
            <a:endParaRPr lang="fr-FR" sz="2800" dirty="0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350384" y="4118202"/>
            <a:ext cx="2947530" cy="1015663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00000"/>
                </a:solidFill>
              </a:rPr>
              <a:t>The most direct form of laser spectroscopy, but broadening mechanisms:</a:t>
            </a:r>
          </a:p>
          <a:p>
            <a:pPr marL="787400" lvl="1" indent="-285750" defTabSz="34290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000000"/>
                </a:solidFill>
              </a:rPr>
              <a:t>Doppler broadening</a:t>
            </a:r>
          </a:p>
          <a:p>
            <a:pPr marL="787400" lvl="1" indent="-285750" defTabSz="34290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000000"/>
                </a:solidFill>
              </a:rPr>
              <a:t>Collisional broadening</a:t>
            </a:r>
          </a:p>
        </p:txBody>
      </p:sp>
      <p:cxnSp>
        <p:nvCxnSpPr>
          <p:cNvPr id="144" name="Straight Connector 14">
            <a:extLst>
              <a:ext uri="{FF2B5EF4-FFF2-40B4-BE49-F238E27FC236}">
                <a16:creationId xmlns:a16="http://schemas.microsoft.com/office/drawing/2014/main" id="{67D54110-FBBA-4D78-99A5-8351F4E82EBD}"/>
              </a:ext>
            </a:extLst>
          </p:cNvPr>
          <p:cNvCxnSpPr/>
          <p:nvPr/>
        </p:nvCxnSpPr>
        <p:spPr>
          <a:xfrm flipV="1">
            <a:off x="1048820" y="3319248"/>
            <a:ext cx="2370025" cy="624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2">
            <a:extLst>
              <a:ext uri="{FF2B5EF4-FFF2-40B4-BE49-F238E27FC236}">
                <a16:creationId xmlns:a16="http://schemas.microsoft.com/office/drawing/2014/main" id="{EEE46B8F-D94C-41EC-91D9-A135AFCD2D01}"/>
              </a:ext>
            </a:extLst>
          </p:cNvPr>
          <p:cNvSpPr/>
          <p:nvPr/>
        </p:nvSpPr>
        <p:spPr>
          <a:xfrm>
            <a:off x="393782" y="1994859"/>
            <a:ext cx="1295146" cy="1323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01812" y="1517576"/>
            <a:ext cx="1780602" cy="452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A</a:t>
            </a:r>
            <a:r>
              <a:rPr lang="fr-FR" sz="1800" b="1" dirty="0" smtClean="0"/>
              <a:t>ccelerator</a:t>
            </a:r>
            <a:endParaRPr lang="fr-FR" sz="1800" b="1" dirty="0"/>
          </a:p>
        </p:txBody>
      </p:sp>
      <p:sp>
        <p:nvSpPr>
          <p:cNvPr id="5" name="Forme libre 4"/>
          <p:cNvSpPr/>
          <p:nvPr/>
        </p:nvSpPr>
        <p:spPr>
          <a:xfrm>
            <a:off x="3408174" y="2576300"/>
            <a:ext cx="1032936" cy="740728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1982414" y="3055454"/>
            <a:ext cx="1158413" cy="26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solidFill>
                  <a:srgbClr val="FF0000"/>
                </a:solidFill>
              </a:rPr>
              <a:t>l</a:t>
            </a:r>
            <a:r>
              <a:rPr lang="fr-FR" sz="800" b="1" dirty="0" smtClean="0">
                <a:solidFill>
                  <a:srgbClr val="FF0000"/>
                </a:solidFill>
              </a:rPr>
              <a:t>ight projectiles</a:t>
            </a:r>
            <a:endParaRPr lang="fr-FR" sz="800" b="1" dirty="0">
              <a:solidFill>
                <a:srgbClr val="FF0000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935157" y="3346359"/>
            <a:ext cx="1252625" cy="26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heavy projectiles</a:t>
            </a:r>
            <a:endParaRPr lang="fr-FR" sz="800" b="1" dirty="0">
              <a:solidFill>
                <a:srgbClr val="FF0000"/>
              </a:solidFill>
            </a:endParaRPr>
          </a:p>
        </p:txBody>
      </p:sp>
      <p:grpSp>
        <p:nvGrpSpPr>
          <p:cNvPr id="157" name="Groupe 156"/>
          <p:cNvGrpSpPr/>
          <p:nvPr/>
        </p:nvGrpSpPr>
        <p:grpSpPr>
          <a:xfrm rot="5400000" flipV="1">
            <a:off x="4507147" y="1987408"/>
            <a:ext cx="484283" cy="225763"/>
            <a:chOff x="4700216" y="2849744"/>
            <a:chExt cx="971117" cy="45271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B72421A-1052-45D4-A416-26F21C33F53B}"/>
                </a:ext>
              </a:extLst>
            </p:cNvPr>
            <p:cNvSpPr/>
            <p:nvPr/>
          </p:nvSpPr>
          <p:spPr>
            <a:xfrm>
              <a:off x="5110931" y="3062125"/>
              <a:ext cx="107161" cy="240333"/>
            </a:xfrm>
            <a:prstGeom prst="rect">
              <a:avLst/>
            </a:prstGeom>
            <a:solidFill>
              <a:srgbClr val="DBDBD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B78F0EB-2DDA-4A79-BA25-9CBFF1FA7102}"/>
                </a:ext>
              </a:extLst>
            </p:cNvPr>
            <p:cNvSpPr/>
            <p:nvPr/>
          </p:nvSpPr>
          <p:spPr>
            <a:xfrm rot="16200000">
              <a:off x="5077873" y="2472087"/>
              <a:ext cx="215804" cy="971117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7" name="Groupe 326"/>
          <p:cNvGrpSpPr/>
          <p:nvPr/>
        </p:nvGrpSpPr>
        <p:grpSpPr>
          <a:xfrm rot="5400000">
            <a:off x="4628335" y="2731559"/>
            <a:ext cx="241907" cy="357144"/>
            <a:chOff x="4992296" y="2716678"/>
            <a:chExt cx="251469" cy="352104"/>
          </a:xfrm>
        </p:grpSpPr>
        <p:grpSp>
          <p:nvGrpSpPr>
            <p:cNvPr id="301" name="Groupe 300"/>
            <p:cNvGrpSpPr/>
            <p:nvPr/>
          </p:nvGrpSpPr>
          <p:grpSpPr>
            <a:xfrm rot="16200000">
              <a:off x="4941979" y="2766995"/>
              <a:ext cx="352104" cy="251469"/>
              <a:chOff x="5113020" y="1246955"/>
              <a:chExt cx="457200" cy="393885"/>
            </a:xfrm>
          </p:grpSpPr>
          <p:sp>
            <p:nvSpPr>
              <p:cNvPr id="300" name="Forme libre 299"/>
              <p:cNvSpPr/>
              <p:nvPr/>
            </p:nvSpPr>
            <p:spPr>
              <a:xfrm>
                <a:off x="5113020" y="1252220"/>
                <a:ext cx="457200" cy="388620"/>
              </a:xfrm>
              <a:custGeom>
                <a:avLst/>
                <a:gdLst>
                  <a:gd name="connsiteX0" fmla="*/ 2540 w 457200"/>
                  <a:gd name="connsiteY0" fmla="*/ 0 h 388620"/>
                  <a:gd name="connsiteX1" fmla="*/ 266700 w 457200"/>
                  <a:gd name="connsiteY1" fmla="*/ 0 h 388620"/>
                  <a:gd name="connsiteX2" fmla="*/ 457200 w 457200"/>
                  <a:gd name="connsiteY2" fmla="*/ 190500 h 388620"/>
                  <a:gd name="connsiteX3" fmla="*/ 259080 w 457200"/>
                  <a:gd name="connsiteY3" fmla="*/ 388620 h 388620"/>
                  <a:gd name="connsiteX4" fmla="*/ 0 w 457200"/>
                  <a:gd name="connsiteY4" fmla="*/ 388620 h 388620"/>
                  <a:gd name="connsiteX0" fmla="*/ 2540 w 457200"/>
                  <a:gd name="connsiteY0" fmla="*/ 0 h 388620"/>
                  <a:gd name="connsiteX1" fmla="*/ 266700 w 457200"/>
                  <a:gd name="connsiteY1" fmla="*/ 0 h 388620"/>
                  <a:gd name="connsiteX2" fmla="*/ 457200 w 457200"/>
                  <a:gd name="connsiteY2" fmla="*/ 190500 h 388620"/>
                  <a:gd name="connsiteX3" fmla="*/ 259080 w 457200"/>
                  <a:gd name="connsiteY3" fmla="*/ 388620 h 388620"/>
                  <a:gd name="connsiteX4" fmla="*/ 0 w 457200"/>
                  <a:gd name="connsiteY4" fmla="*/ 388620 h 388620"/>
                  <a:gd name="connsiteX5" fmla="*/ 2540 w 457200"/>
                  <a:gd name="connsiteY5" fmla="*/ 0 h 3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388620">
                    <a:moveTo>
                      <a:pt x="2540" y="0"/>
                    </a:moveTo>
                    <a:lnTo>
                      <a:pt x="266700" y="0"/>
                    </a:lnTo>
                    <a:lnTo>
                      <a:pt x="457200" y="190500"/>
                    </a:lnTo>
                    <a:lnTo>
                      <a:pt x="259080" y="388620"/>
                    </a:lnTo>
                    <a:lnTo>
                      <a:pt x="0" y="38862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67" name="Connecteur droit 266"/>
              <p:cNvCxnSpPr/>
              <p:nvPr/>
            </p:nvCxnSpPr>
            <p:spPr>
              <a:xfrm>
                <a:off x="5115996" y="1246955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4" name="Rectangle 323"/>
            <p:cNvSpPr/>
            <p:nvPr/>
          </p:nvSpPr>
          <p:spPr>
            <a:xfrm>
              <a:off x="5015100" y="2884424"/>
              <a:ext cx="18000" cy="143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8" name="Forme libre 327"/>
          <p:cNvSpPr/>
          <p:nvPr/>
        </p:nvSpPr>
        <p:spPr>
          <a:xfrm>
            <a:off x="4434554" y="2574683"/>
            <a:ext cx="244914" cy="210105"/>
          </a:xfrm>
          <a:custGeom>
            <a:avLst/>
            <a:gdLst>
              <a:gd name="connsiteX0" fmla="*/ 0 w 156210"/>
              <a:gd name="connsiteY0" fmla="*/ 25041 h 345081"/>
              <a:gd name="connsiteX1" fmla="*/ 129540 w 156210"/>
              <a:gd name="connsiteY1" fmla="*/ 32661 h 345081"/>
              <a:gd name="connsiteX2" fmla="*/ 156210 w 156210"/>
              <a:gd name="connsiteY2" fmla="*/ 345081 h 345081"/>
              <a:gd name="connsiteX0" fmla="*/ 0 w 156214"/>
              <a:gd name="connsiteY0" fmla="*/ 3264 h 323304"/>
              <a:gd name="connsiteX1" fmla="*/ 133350 w 156214"/>
              <a:gd name="connsiteY1" fmla="*/ 136614 h 323304"/>
              <a:gd name="connsiteX2" fmla="*/ 156210 w 156214"/>
              <a:gd name="connsiteY2" fmla="*/ 323304 h 323304"/>
              <a:gd name="connsiteX0" fmla="*/ 0 w 156214"/>
              <a:gd name="connsiteY0" fmla="*/ 0 h 320040"/>
              <a:gd name="connsiteX1" fmla="*/ 133350 w 156214"/>
              <a:gd name="connsiteY1" fmla="*/ 133350 h 320040"/>
              <a:gd name="connsiteX2" fmla="*/ 156210 w 156214"/>
              <a:gd name="connsiteY2" fmla="*/ 320040 h 320040"/>
              <a:gd name="connsiteX0" fmla="*/ 0 w 162435"/>
              <a:gd name="connsiteY0" fmla="*/ 0 h 320040"/>
              <a:gd name="connsiteX1" fmla="*/ 148590 w 162435"/>
              <a:gd name="connsiteY1" fmla="*/ 129540 h 320040"/>
              <a:gd name="connsiteX2" fmla="*/ 156210 w 162435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29540 h 320040"/>
              <a:gd name="connsiteX2" fmla="*/ 156210 w 163631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10490 h 320040"/>
              <a:gd name="connsiteX2" fmla="*/ 156210 w 163631"/>
              <a:gd name="connsiteY2" fmla="*/ 320040 h 320040"/>
              <a:gd name="connsiteX0" fmla="*/ 0 w 173453"/>
              <a:gd name="connsiteY0" fmla="*/ 0 h 320040"/>
              <a:gd name="connsiteX1" fmla="*/ 148590 w 173453"/>
              <a:gd name="connsiteY1" fmla="*/ 110490 h 320040"/>
              <a:gd name="connsiteX2" fmla="*/ 171450 w 173453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09 h 320040"/>
              <a:gd name="connsiteX2" fmla="*/ 171450 w 172562"/>
              <a:gd name="connsiteY2" fmla="*/ 320040 h 320040"/>
              <a:gd name="connsiteX0" fmla="*/ 0 w 171950"/>
              <a:gd name="connsiteY0" fmla="*/ 0 h 320040"/>
              <a:gd name="connsiteX1" fmla="*/ 131445 w 171950"/>
              <a:gd name="connsiteY1" fmla="*/ 59748 h 320040"/>
              <a:gd name="connsiteX2" fmla="*/ 171450 w 171950"/>
              <a:gd name="connsiteY2" fmla="*/ 320040 h 320040"/>
              <a:gd name="connsiteX0" fmla="*/ 0 w 202142"/>
              <a:gd name="connsiteY0" fmla="*/ 0 h 329585"/>
              <a:gd name="connsiteX1" fmla="*/ 131445 w 202142"/>
              <a:gd name="connsiteY1" fmla="*/ 59748 h 329585"/>
              <a:gd name="connsiteX2" fmla="*/ 201930 w 202142"/>
              <a:gd name="connsiteY2" fmla="*/ 329585 h 329585"/>
              <a:gd name="connsiteX0" fmla="*/ 0 w 201930"/>
              <a:gd name="connsiteY0" fmla="*/ 0 h 329585"/>
              <a:gd name="connsiteX1" fmla="*/ 131445 w 201930"/>
              <a:gd name="connsiteY1" fmla="*/ 59748 h 329585"/>
              <a:gd name="connsiteX2" fmla="*/ 201930 w 201930"/>
              <a:gd name="connsiteY2" fmla="*/ 329585 h 329585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1145 h 430949"/>
              <a:gd name="connsiteX1" fmla="*/ 131445 w 200025"/>
              <a:gd name="connsiteY1" fmla="*/ 60893 h 430949"/>
              <a:gd name="connsiteX2" fmla="*/ 200025 w 200025"/>
              <a:gd name="connsiteY2" fmla="*/ 430949 h 430949"/>
              <a:gd name="connsiteX0" fmla="*/ 0 w 200025"/>
              <a:gd name="connsiteY0" fmla="*/ 15 h 429819"/>
              <a:gd name="connsiteX1" fmla="*/ 152400 w 200025"/>
              <a:gd name="connsiteY1" fmla="*/ 121803 h 429819"/>
              <a:gd name="connsiteX2" fmla="*/ 200025 w 200025"/>
              <a:gd name="connsiteY2" fmla="*/ 429819 h 429819"/>
              <a:gd name="connsiteX0" fmla="*/ 0 w 200025"/>
              <a:gd name="connsiteY0" fmla="*/ 70 h 429874"/>
              <a:gd name="connsiteX1" fmla="*/ 140970 w 200025"/>
              <a:gd name="connsiteY1" fmla="*/ 78907 h 429874"/>
              <a:gd name="connsiteX2" fmla="*/ 200025 w 200025"/>
              <a:gd name="connsiteY2" fmla="*/ 429874 h 42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429874">
                <a:moveTo>
                  <a:pt x="0" y="70"/>
                </a:moveTo>
                <a:cubicBezTo>
                  <a:pt x="51752" y="-892"/>
                  <a:pt x="107633" y="7273"/>
                  <a:pt x="140970" y="78907"/>
                </a:cubicBezTo>
                <a:cubicBezTo>
                  <a:pt x="174308" y="150541"/>
                  <a:pt x="199707" y="271583"/>
                  <a:pt x="200025" y="42987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0" name="Forme libre 329"/>
          <p:cNvSpPr/>
          <p:nvPr/>
        </p:nvSpPr>
        <p:spPr>
          <a:xfrm flipV="1">
            <a:off x="4434554" y="2361921"/>
            <a:ext cx="244914" cy="210105"/>
          </a:xfrm>
          <a:custGeom>
            <a:avLst/>
            <a:gdLst>
              <a:gd name="connsiteX0" fmla="*/ 0 w 156210"/>
              <a:gd name="connsiteY0" fmla="*/ 25041 h 345081"/>
              <a:gd name="connsiteX1" fmla="*/ 129540 w 156210"/>
              <a:gd name="connsiteY1" fmla="*/ 32661 h 345081"/>
              <a:gd name="connsiteX2" fmla="*/ 156210 w 156210"/>
              <a:gd name="connsiteY2" fmla="*/ 345081 h 345081"/>
              <a:gd name="connsiteX0" fmla="*/ 0 w 156214"/>
              <a:gd name="connsiteY0" fmla="*/ 3264 h 323304"/>
              <a:gd name="connsiteX1" fmla="*/ 133350 w 156214"/>
              <a:gd name="connsiteY1" fmla="*/ 136614 h 323304"/>
              <a:gd name="connsiteX2" fmla="*/ 156210 w 156214"/>
              <a:gd name="connsiteY2" fmla="*/ 323304 h 323304"/>
              <a:gd name="connsiteX0" fmla="*/ 0 w 156214"/>
              <a:gd name="connsiteY0" fmla="*/ 0 h 320040"/>
              <a:gd name="connsiteX1" fmla="*/ 133350 w 156214"/>
              <a:gd name="connsiteY1" fmla="*/ 133350 h 320040"/>
              <a:gd name="connsiteX2" fmla="*/ 156210 w 156214"/>
              <a:gd name="connsiteY2" fmla="*/ 320040 h 320040"/>
              <a:gd name="connsiteX0" fmla="*/ 0 w 162435"/>
              <a:gd name="connsiteY0" fmla="*/ 0 h 320040"/>
              <a:gd name="connsiteX1" fmla="*/ 148590 w 162435"/>
              <a:gd name="connsiteY1" fmla="*/ 129540 h 320040"/>
              <a:gd name="connsiteX2" fmla="*/ 156210 w 162435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29540 h 320040"/>
              <a:gd name="connsiteX2" fmla="*/ 156210 w 163631"/>
              <a:gd name="connsiteY2" fmla="*/ 320040 h 320040"/>
              <a:gd name="connsiteX0" fmla="*/ 0 w 163631"/>
              <a:gd name="connsiteY0" fmla="*/ 0 h 320040"/>
              <a:gd name="connsiteX1" fmla="*/ 148590 w 163631"/>
              <a:gd name="connsiteY1" fmla="*/ 110490 h 320040"/>
              <a:gd name="connsiteX2" fmla="*/ 156210 w 163631"/>
              <a:gd name="connsiteY2" fmla="*/ 320040 h 320040"/>
              <a:gd name="connsiteX0" fmla="*/ 0 w 173453"/>
              <a:gd name="connsiteY0" fmla="*/ 0 h 320040"/>
              <a:gd name="connsiteX1" fmla="*/ 148590 w 173453"/>
              <a:gd name="connsiteY1" fmla="*/ 110490 h 320040"/>
              <a:gd name="connsiteX2" fmla="*/ 171450 w 173453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10 h 320040"/>
              <a:gd name="connsiteX2" fmla="*/ 171450 w 172562"/>
              <a:gd name="connsiteY2" fmla="*/ 320040 h 320040"/>
              <a:gd name="connsiteX0" fmla="*/ 0 w 172562"/>
              <a:gd name="connsiteY0" fmla="*/ 0 h 320040"/>
              <a:gd name="connsiteX1" fmla="*/ 142875 w 172562"/>
              <a:gd name="connsiteY1" fmla="*/ 83609 h 320040"/>
              <a:gd name="connsiteX2" fmla="*/ 171450 w 172562"/>
              <a:gd name="connsiteY2" fmla="*/ 320040 h 320040"/>
              <a:gd name="connsiteX0" fmla="*/ 0 w 171950"/>
              <a:gd name="connsiteY0" fmla="*/ 0 h 320040"/>
              <a:gd name="connsiteX1" fmla="*/ 131445 w 171950"/>
              <a:gd name="connsiteY1" fmla="*/ 59748 h 320040"/>
              <a:gd name="connsiteX2" fmla="*/ 171450 w 171950"/>
              <a:gd name="connsiteY2" fmla="*/ 320040 h 320040"/>
              <a:gd name="connsiteX0" fmla="*/ 0 w 202142"/>
              <a:gd name="connsiteY0" fmla="*/ 0 h 329585"/>
              <a:gd name="connsiteX1" fmla="*/ 131445 w 202142"/>
              <a:gd name="connsiteY1" fmla="*/ 59748 h 329585"/>
              <a:gd name="connsiteX2" fmla="*/ 201930 w 202142"/>
              <a:gd name="connsiteY2" fmla="*/ 329585 h 329585"/>
              <a:gd name="connsiteX0" fmla="*/ 0 w 201930"/>
              <a:gd name="connsiteY0" fmla="*/ 0 h 329585"/>
              <a:gd name="connsiteX1" fmla="*/ 131445 w 201930"/>
              <a:gd name="connsiteY1" fmla="*/ 59748 h 329585"/>
              <a:gd name="connsiteX2" fmla="*/ 201930 w 201930"/>
              <a:gd name="connsiteY2" fmla="*/ 329585 h 329585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0 h 429804"/>
              <a:gd name="connsiteX1" fmla="*/ 131445 w 200025"/>
              <a:gd name="connsiteY1" fmla="*/ 59748 h 429804"/>
              <a:gd name="connsiteX2" fmla="*/ 200025 w 200025"/>
              <a:gd name="connsiteY2" fmla="*/ 429804 h 429804"/>
              <a:gd name="connsiteX0" fmla="*/ 0 w 200025"/>
              <a:gd name="connsiteY0" fmla="*/ 1145 h 430949"/>
              <a:gd name="connsiteX1" fmla="*/ 131445 w 200025"/>
              <a:gd name="connsiteY1" fmla="*/ 60893 h 430949"/>
              <a:gd name="connsiteX2" fmla="*/ 200025 w 200025"/>
              <a:gd name="connsiteY2" fmla="*/ 430949 h 430949"/>
              <a:gd name="connsiteX0" fmla="*/ 0 w 200025"/>
              <a:gd name="connsiteY0" fmla="*/ 15 h 429819"/>
              <a:gd name="connsiteX1" fmla="*/ 152400 w 200025"/>
              <a:gd name="connsiteY1" fmla="*/ 121803 h 429819"/>
              <a:gd name="connsiteX2" fmla="*/ 200025 w 200025"/>
              <a:gd name="connsiteY2" fmla="*/ 429819 h 429819"/>
              <a:gd name="connsiteX0" fmla="*/ 0 w 200025"/>
              <a:gd name="connsiteY0" fmla="*/ 70 h 429874"/>
              <a:gd name="connsiteX1" fmla="*/ 140970 w 200025"/>
              <a:gd name="connsiteY1" fmla="*/ 78907 h 429874"/>
              <a:gd name="connsiteX2" fmla="*/ 200025 w 200025"/>
              <a:gd name="connsiteY2" fmla="*/ 429874 h 42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429874">
                <a:moveTo>
                  <a:pt x="0" y="70"/>
                </a:moveTo>
                <a:cubicBezTo>
                  <a:pt x="51752" y="-892"/>
                  <a:pt x="107633" y="7273"/>
                  <a:pt x="140970" y="78907"/>
                </a:cubicBezTo>
                <a:cubicBezTo>
                  <a:pt x="174308" y="150541"/>
                  <a:pt x="199707" y="271583"/>
                  <a:pt x="200025" y="42987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1" name="Forme libre 330"/>
          <p:cNvSpPr/>
          <p:nvPr/>
        </p:nvSpPr>
        <p:spPr>
          <a:xfrm>
            <a:off x="5017903" y="2454660"/>
            <a:ext cx="285488" cy="459042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2" name="Forme libre 331"/>
          <p:cNvSpPr/>
          <p:nvPr/>
        </p:nvSpPr>
        <p:spPr>
          <a:xfrm flipV="1">
            <a:off x="4994331" y="2083841"/>
            <a:ext cx="309059" cy="370817"/>
          </a:xfrm>
          <a:custGeom>
            <a:avLst/>
            <a:gdLst>
              <a:gd name="connsiteX0" fmla="*/ 0 w 1455420"/>
              <a:gd name="connsiteY0" fmla="*/ 1341120 h 1341120"/>
              <a:gd name="connsiteX1" fmla="*/ 556260 w 1455420"/>
              <a:gd name="connsiteY1" fmla="*/ 1089660 h 1341120"/>
              <a:gd name="connsiteX2" fmla="*/ 998220 w 1455420"/>
              <a:gd name="connsiteY2" fmla="*/ 190500 h 1341120"/>
              <a:gd name="connsiteX3" fmla="*/ 1455420 w 1455420"/>
              <a:gd name="connsiteY3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1341120">
                <a:moveTo>
                  <a:pt x="0" y="1341120"/>
                </a:moveTo>
                <a:cubicBezTo>
                  <a:pt x="194945" y="1311275"/>
                  <a:pt x="389890" y="1281430"/>
                  <a:pt x="556260" y="1089660"/>
                </a:cubicBezTo>
                <a:cubicBezTo>
                  <a:pt x="722630" y="897890"/>
                  <a:pt x="848360" y="372110"/>
                  <a:pt x="998220" y="190500"/>
                </a:cubicBezTo>
                <a:cubicBezTo>
                  <a:pt x="1148080" y="8890"/>
                  <a:pt x="1301750" y="4445"/>
                  <a:pt x="1455420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5" name="Groupe 334"/>
          <p:cNvGrpSpPr/>
          <p:nvPr/>
        </p:nvGrpSpPr>
        <p:grpSpPr>
          <a:xfrm>
            <a:off x="4910880" y="2356933"/>
            <a:ext cx="1971503" cy="1157344"/>
            <a:chOff x="5390286" y="2503975"/>
            <a:chExt cx="1334333" cy="783302"/>
          </a:xfrm>
        </p:grpSpPr>
        <p:sp>
          <p:nvSpPr>
            <p:cNvPr id="154" name="Arc plein 153"/>
            <p:cNvSpPr/>
            <p:nvPr/>
          </p:nvSpPr>
          <p:spPr>
            <a:xfrm flipV="1">
              <a:off x="5974655" y="2537313"/>
              <a:ext cx="749964" cy="749964"/>
            </a:xfrm>
            <a:prstGeom prst="blockArc">
              <a:avLst>
                <a:gd name="adj1" fmla="val 10800000"/>
                <a:gd name="adj2" fmla="val 16209411"/>
                <a:gd name="adj3" fmla="val 2215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33" name="Arc plein 332"/>
            <p:cNvSpPr/>
            <p:nvPr/>
          </p:nvSpPr>
          <p:spPr>
            <a:xfrm rot="10800000" flipV="1">
              <a:off x="5390286" y="2503975"/>
              <a:ext cx="749964" cy="749964"/>
            </a:xfrm>
            <a:prstGeom prst="blockArc">
              <a:avLst>
                <a:gd name="adj1" fmla="val 10800000"/>
                <a:gd name="adj2" fmla="val 16209411"/>
                <a:gd name="adj3" fmla="val 2215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36" name="ZoneTexte 335"/>
          <p:cNvSpPr txBox="1"/>
          <p:nvPr/>
        </p:nvSpPr>
        <p:spPr>
          <a:xfrm>
            <a:off x="3991578" y="1407725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err="1" smtClean="0"/>
              <a:t>Thick</a:t>
            </a:r>
            <a:r>
              <a:rPr lang="fr-FR" sz="1000" dirty="0" smtClean="0"/>
              <a:t> </a:t>
            </a:r>
            <a:r>
              <a:rPr lang="fr-FR" sz="1000" dirty="0" err="1" smtClean="0"/>
              <a:t>target</a:t>
            </a:r>
            <a:r>
              <a:rPr lang="fr-FR" sz="1000" dirty="0" smtClean="0"/>
              <a:t> </a:t>
            </a:r>
          </a:p>
          <a:p>
            <a:pPr algn="ctr"/>
            <a:r>
              <a:rPr lang="fr-FR" sz="1000" dirty="0" smtClean="0"/>
              <a:t>(ISOLDE, ISAC, IRIS)</a:t>
            </a:r>
            <a:endParaRPr lang="fr-FR" sz="1000" dirty="0"/>
          </a:p>
        </p:txBody>
      </p:sp>
      <p:sp>
        <p:nvSpPr>
          <p:cNvPr id="338" name="ZoneTexte 337"/>
          <p:cNvSpPr txBox="1"/>
          <p:nvPr/>
        </p:nvSpPr>
        <p:spPr>
          <a:xfrm>
            <a:off x="4022715" y="3080955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Thin</a:t>
            </a:r>
            <a:r>
              <a:rPr lang="fr-FR" sz="1000" dirty="0" smtClean="0"/>
              <a:t> </a:t>
            </a:r>
            <a:r>
              <a:rPr lang="fr-FR" sz="1000" dirty="0" err="1" smtClean="0"/>
              <a:t>target</a:t>
            </a:r>
            <a:r>
              <a:rPr lang="fr-FR" sz="1000" dirty="0" smtClean="0"/>
              <a:t> in gas </a:t>
            </a:r>
            <a:r>
              <a:rPr lang="fr-FR" sz="1000" dirty="0" err="1" smtClean="0"/>
              <a:t>cell</a:t>
            </a:r>
            <a:r>
              <a:rPr lang="fr-FR" sz="1000" dirty="0" smtClean="0"/>
              <a:t> </a:t>
            </a:r>
          </a:p>
          <a:p>
            <a:pPr algn="ctr"/>
            <a:r>
              <a:rPr lang="fr-FR" sz="1000" dirty="0" smtClean="0"/>
              <a:t>(IGISOL, LISOL)</a:t>
            </a:r>
            <a:endParaRPr lang="fr-FR" sz="1000" dirty="0"/>
          </a:p>
        </p:txBody>
      </p:sp>
      <p:sp>
        <p:nvSpPr>
          <p:cNvPr id="342" name="ZoneTexte 341"/>
          <p:cNvSpPr txBox="1"/>
          <p:nvPr/>
        </p:nvSpPr>
        <p:spPr>
          <a:xfrm rot="3481886">
            <a:off x="5459743" y="2625880"/>
            <a:ext cx="1609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70C0"/>
                </a:solidFill>
              </a:rPr>
              <a:t>High resolution separator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343" name="ZoneTexte 342"/>
          <p:cNvSpPr txBox="1"/>
          <p:nvPr/>
        </p:nvSpPr>
        <p:spPr>
          <a:xfrm>
            <a:off x="5095892" y="1862368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2E75B6"/>
                </a:solidFill>
              </a:rPr>
              <a:t>&gt;30 keV beam</a:t>
            </a:r>
            <a:endParaRPr lang="fr-FR" sz="1000" dirty="0">
              <a:solidFill>
                <a:srgbClr val="2E75B6"/>
              </a:solidFill>
            </a:endParaRPr>
          </a:p>
        </p:txBody>
      </p:sp>
      <p:sp>
        <p:nvSpPr>
          <p:cNvPr id="373" name="ZoneTexte 372"/>
          <p:cNvSpPr txBox="1"/>
          <p:nvPr/>
        </p:nvSpPr>
        <p:spPr>
          <a:xfrm>
            <a:off x="4526654" y="279655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He</a:t>
            </a:r>
            <a:endParaRPr lang="fr-FR" sz="10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6401530" y="3389784"/>
            <a:ext cx="569033" cy="0"/>
          </a:xfrm>
          <a:prstGeom prst="line">
            <a:avLst/>
          </a:prstGeom>
          <a:ln w="1270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3230565" y="5392586"/>
            <a:ext cx="2829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V. N. </a:t>
            </a:r>
            <a:r>
              <a:rPr lang="fr-FR" sz="1000" dirty="0" err="1" smtClean="0">
                <a:solidFill>
                  <a:prstClr val="black"/>
                </a:solidFill>
                <a:latin typeface="Calibri"/>
              </a:rPr>
              <a:t>Fedosseev</a:t>
            </a: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 et al., Phys</a:t>
            </a:r>
            <a:r>
              <a:rPr lang="fr-FR" sz="1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fr-FR" sz="1000" dirty="0" err="1">
                <a:solidFill>
                  <a:prstClr val="black"/>
                </a:solidFill>
                <a:latin typeface="Calibri"/>
              </a:rPr>
              <a:t>Scr</a:t>
            </a:r>
            <a:r>
              <a:rPr lang="fr-FR" sz="1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fr-FR" sz="1000" b="1" dirty="0" smtClean="0">
                <a:solidFill>
                  <a:prstClr val="black"/>
                </a:solidFill>
                <a:latin typeface="Calibri"/>
              </a:rPr>
              <a:t>85</a:t>
            </a:r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, 058104 </a:t>
            </a:r>
            <a:r>
              <a:rPr lang="fr-FR" sz="1000" dirty="0">
                <a:solidFill>
                  <a:prstClr val="black"/>
                </a:solidFill>
                <a:latin typeface="Calibri"/>
              </a:rPr>
              <a:t>(2012)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1943960" y="903286"/>
            <a:ext cx="2598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r-FR" sz="1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B. A. Marsh </a:t>
            </a:r>
            <a:r>
              <a:rPr lang="fr-FR" sz="1000" i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et al.</a:t>
            </a:r>
            <a:r>
              <a:rPr lang="fr-FR" sz="1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US" sz="1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NIM B 317, 550–556 </a:t>
            </a:r>
            <a:r>
              <a:rPr lang="en-US" sz="1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(2013</a:t>
            </a:r>
            <a:r>
              <a:rPr lang="en-US" sz="1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127" y="3192046"/>
            <a:ext cx="3049770" cy="2265051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7265406" y="776356"/>
            <a:ext cx="3268892" cy="2371790"/>
            <a:chOff x="7265406" y="776356"/>
            <a:chExt cx="3268892" cy="237179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5406" y="776356"/>
              <a:ext cx="3268892" cy="237179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7834660" y="105264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baseline="30000" dirty="0" smtClean="0"/>
                <a:t>63</a:t>
              </a:r>
              <a:r>
                <a:rPr lang="fr-FR" sz="1600" b="1" dirty="0" smtClean="0"/>
                <a:t>Cu</a:t>
              </a:r>
              <a:endParaRPr lang="fr-FR" sz="1600" b="1" dirty="0"/>
            </a:p>
          </p:txBody>
        </p:sp>
      </p:grpSp>
      <p:sp>
        <p:nvSpPr>
          <p:cNvPr id="27" name="Forme libre 26"/>
          <p:cNvSpPr/>
          <p:nvPr/>
        </p:nvSpPr>
        <p:spPr>
          <a:xfrm>
            <a:off x="9043555" y="4583574"/>
            <a:ext cx="1167368" cy="628767"/>
          </a:xfrm>
          <a:custGeom>
            <a:avLst/>
            <a:gdLst>
              <a:gd name="connsiteX0" fmla="*/ 0 w 1046480"/>
              <a:gd name="connsiteY0" fmla="*/ 1097280 h 1097280"/>
              <a:gd name="connsiteX1" fmla="*/ 0 w 1046480"/>
              <a:gd name="connsiteY1" fmla="*/ 0 h 1097280"/>
              <a:gd name="connsiteX2" fmla="*/ 1046480 w 104648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480" h="1097280">
                <a:moveTo>
                  <a:pt x="0" y="1097280"/>
                </a:moveTo>
                <a:lnTo>
                  <a:pt x="0" y="0"/>
                </a:lnTo>
                <a:lnTo>
                  <a:pt x="1046480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660445" y="1631710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λ</a:t>
            </a:r>
            <a:r>
              <a:rPr lang="fr-FR" sz="1200" dirty="0" smtClean="0"/>
              <a:t> = 327 nm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4757714" y="882999"/>
            <a:ext cx="1728192" cy="374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Talk by </a:t>
            </a:r>
            <a:r>
              <a:rPr lang="fr-FR" sz="1400" dirty="0" smtClean="0">
                <a:solidFill>
                  <a:srgbClr val="FF0000"/>
                </a:solidFill>
              </a:rPr>
              <a:t>Klaus Wendt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In-</a:t>
            </a:r>
            <a:r>
              <a:rPr lang="fr-FR" dirty="0" err="1" smtClean="0"/>
              <a:t>gas</a:t>
            </a:r>
            <a:r>
              <a:rPr lang="fr-FR" dirty="0" smtClean="0"/>
              <a:t>-jet laser spectroscopy at LISOL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250483" y="1261533"/>
            <a:ext cx="4328160" cy="2101726"/>
            <a:chOff x="2114828" y="982512"/>
            <a:chExt cx="3714901" cy="1700869"/>
          </a:xfrm>
        </p:grpSpPr>
        <p:grpSp>
          <p:nvGrpSpPr>
            <p:cNvPr id="10" name="Groupe 9"/>
            <p:cNvGrpSpPr/>
            <p:nvPr/>
          </p:nvGrpSpPr>
          <p:grpSpPr>
            <a:xfrm>
              <a:off x="2224277" y="982512"/>
              <a:ext cx="3605452" cy="1700869"/>
              <a:chOff x="1890030" y="954609"/>
              <a:chExt cx="3605452" cy="1700869"/>
            </a:xfrm>
          </p:grpSpPr>
          <p:pic>
            <p:nvPicPr>
              <p:cNvPr id="12" name="Image 11" descr="Ac_gasjetvsgascell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030" y="1118185"/>
                <a:ext cx="3605452" cy="153729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388123" y="954609"/>
                <a:ext cx="313505" cy="293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114828" y="1147721"/>
              <a:ext cx="313505" cy="293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31"/>
          <a:stretch/>
        </p:blipFill>
        <p:spPr>
          <a:xfrm>
            <a:off x="1962082" y="797213"/>
            <a:ext cx="4527024" cy="353613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289AAC5-4DE6-4314-B7CF-301248AC0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91"/>
          <a:stretch/>
        </p:blipFill>
        <p:spPr bwMode="auto">
          <a:xfrm>
            <a:off x="2689601" y="4251670"/>
            <a:ext cx="4531247" cy="8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BDB83D-357C-4620-B08C-CD610317CEF4}"/>
              </a:ext>
            </a:extLst>
          </p:cNvPr>
          <p:cNvSpPr/>
          <p:nvPr/>
        </p:nvSpPr>
        <p:spPr>
          <a:xfrm>
            <a:off x="7323781" y="3832984"/>
            <a:ext cx="3226148" cy="738664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1400" dirty="0" err="1" smtClean="0">
                <a:solidFill>
                  <a:srgbClr val="000000"/>
                </a:solidFill>
              </a:rPr>
              <a:t>Probing</a:t>
            </a:r>
            <a:r>
              <a:rPr lang="fr-FR" sz="1400" dirty="0" smtClean="0">
                <a:solidFill>
                  <a:srgbClr val="000000"/>
                </a:solidFill>
              </a:rPr>
              <a:t> in the </a:t>
            </a:r>
            <a:r>
              <a:rPr lang="fr-FR" sz="1400" dirty="0" err="1" smtClean="0">
                <a:solidFill>
                  <a:srgbClr val="000000"/>
                </a:solidFill>
              </a:rPr>
              <a:t>supersonic</a:t>
            </a:r>
            <a:r>
              <a:rPr lang="fr-FR" sz="1400" dirty="0" smtClean="0">
                <a:solidFill>
                  <a:srgbClr val="000000"/>
                </a:solidFill>
              </a:rPr>
              <a:t> gas jet</a:t>
            </a:r>
          </a:p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1400" dirty="0" err="1" smtClean="0">
                <a:solidFill>
                  <a:srgbClr val="000000"/>
                </a:solidFill>
              </a:rPr>
              <a:t>Low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temperature</a:t>
            </a:r>
            <a:r>
              <a:rPr lang="fr-FR" sz="1400" dirty="0" smtClean="0">
                <a:solidFill>
                  <a:srgbClr val="000000"/>
                </a:solidFill>
              </a:rPr>
              <a:t> and </a:t>
            </a:r>
            <a:r>
              <a:rPr lang="fr-FR" sz="1400" dirty="0" err="1" smtClean="0">
                <a:solidFill>
                  <a:srgbClr val="000000"/>
                </a:solidFill>
              </a:rPr>
              <a:t>density</a:t>
            </a:r>
            <a:endParaRPr lang="fr-FR" sz="1400" dirty="0" smtClean="0">
              <a:solidFill>
                <a:srgbClr val="000000"/>
              </a:solidFill>
            </a:endParaRPr>
          </a:p>
          <a:p>
            <a:pPr marL="285750" indent="-28575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sz="1400" dirty="0" err="1" smtClean="0">
                <a:solidFill>
                  <a:srgbClr val="000000"/>
                </a:solidFill>
              </a:rPr>
              <a:t>Resolution</a:t>
            </a:r>
            <a:r>
              <a:rPr lang="fr-FR" sz="1400" dirty="0" smtClean="0">
                <a:solidFill>
                  <a:srgbClr val="000000"/>
                </a:solidFill>
              </a:rPr>
              <a:t> 400-600 MHz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408" y="5104008"/>
            <a:ext cx="28167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r-FR" sz="1000" dirty="0">
                <a:solidFill>
                  <a:prstClr val="black"/>
                </a:solidFill>
                <a:latin typeface="Calibri"/>
              </a:rPr>
              <a:t>R. Ferrer, Nature </a:t>
            </a:r>
            <a:r>
              <a:rPr lang="fr-FR" sz="1000" dirty="0" err="1">
                <a:solidFill>
                  <a:prstClr val="black"/>
                </a:solidFill>
                <a:latin typeface="Calibri"/>
              </a:rPr>
              <a:t>Comm</a:t>
            </a:r>
            <a:r>
              <a:rPr lang="fr-FR" sz="1000" dirty="0">
                <a:solidFill>
                  <a:prstClr val="black"/>
                </a:solidFill>
                <a:latin typeface="Calibri"/>
              </a:rPr>
              <a:t>. 8 14520 (2017) </a:t>
            </a:r>
            <a:endParaRPr lang="fr-FR" sz="1000" dirty="0" smtClean="0">
              <a:solidFill>
                <a:prstClr val="black"/>
              </a:solidFill>
              <a:latin typeface="Calibri"/>
            </a:endParaRPr>
          </a:p>
          <a:p>
            <a:pPr defTabSz="457189"/>
            <a:r>
              <a:rPr lang="fr-FR" sz="1000" dirty="0" smtClean="0">
                <a:solidFill>
                  <a:prstClr val="black"/>
                </a:solidFill>
                <a:latin typeface="Calibri"/>
              </a:rPr>
              <a:t>C. Granados et al.,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Phys. Rev. C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96, 054331 (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2017)</a:t>
            </a:r>
          </a:p>
          <a:p>
            <a:pPr defTabSz="457189"/>
            <a:r>
              <a:rPr lang="en-US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A. </a:t>
            </a:r>
            <a:r>
              <a:rPr lang="en-US" sz="1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Zadvornaya</a:t>
            </a:r>
            <a:r>
              <a:rPr lang="en-US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et al. Phys. Rev. X 8, 041008 (2018</a:t>
            </a:r>
            <a:r>
              <a:rPr lang="en-US" sz="1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fr-FR" sz="1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6" y="2937210"/>
            <a:ext cx="1508176" cy="75911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1812" y="2512334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Louvain-la-Neuve facility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6" y="4044576"/>
            <a:ext cx="1366146" cy="70496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" y="4004466"/>
            <a:ext cx="1425947" cy="395700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1065907" y="1279053"/>
            <a:ext cx="916045" cy="1220600"/>
            <a:chOff x="1065907" y="1373560"/>
            <a:chExt cx="916045" cy="122060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5907" y="1373560"/>
              <a:ext cx="834077" cy="12206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65907" y="1373560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37936" y="1898448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37451" y="2373696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Bild 3">
            <a:extLst>
              <a:ext uri="{FF2B5EF4-FFF2-40B4-BE49-F238E27FC236}">
                <a16:creationId xmlns:a16="http://schemas.microsoft.com/office/drawing/2014/main" id="{55EA9F2F-9E45-47BA-AED7-B934C525E5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7"/>
          <a:stretch/>
        </p:blipFill>
        <p:spPr>
          <a:xfrm>
            <a:off x="6504920" y="652680"/>
            <a:ext cx="736345" cy="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SMI Conference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Gas-cell</a:t>
            </a:r>
            <a:r>
              <a:rPr lang="fr-FR" dirty="0" smtClean="0"/>
              <a:t> laser </a:t>
            </a:r>
            <a:r>
              <a:rPr lang="fr-FR" dirty="0" err="1" smtClean="0"/>
              <a:t>spectroscopy</a:t>
            </a:r>
            <a:r>
              <a:rPr lang="fr-FR" dirty="0" smtClean="0"/>
              <a:t> setups 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142528" y="884719"/>
            <a:ext cx="2468715" cy="2288272"/>
            <a:chOff x="3347993" y="704584"/>
            <a:chExt cx="2468715" cy="228827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7993" y="704584"/>
              <a:ext cx="2285870" cy="200991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366998" y="2746635"/>
              <a:ext cx="24497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T. Sonoda et al., NIMB 295, 1-10 (2013)</a:t>
              </a:r>
              <a:endParaRPr lang="fr-FR" sz="10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388626" y="965912"/>
            <a:ext cx="2808312" cy="2250655"/>
            <a:chOff x="451063" y="1320387"/>
            <a:chExt cx="2808312" cy="2250655"/>
          </a:xfrm>
        </p:grpSpPr>
        <p:sp>
          <p:nvSpPr>
            <p:cNvPr id="5" name="Rectangle 4"/>
            <p:cNvSpPr/>
            <p:nvPr/>
          </p:nvSpPr>
          <p:spPr>
            <a:xfrm>
              <a:off x="451063" y="3324821"/>
              <a:ext cx="280831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Y. </a:t>
              </a:r>
              <a:r>
                <a:rPr lang="en-US" sz="1000" dirty="0" smtClean="0"/>
                <a:t>Hirayama et al., </a:t>
              </a:r>
              <a:r>
                <a:rPr lang="en-US" sz="1000" dirty="0"/>
                <a:t>NIMB </a:t>
              </a:r>
              <a:r>
                <a:rPr lang="en-US" sz="1000" dirty="0" smtClean="0"/>
                <a:t>412, 11–18 </a:t>
              </a:r>
              <a:r>
                <a:rPr lang="en-US" sz="1000" dirty="0"/>
                <a:t>(2017) </a:t>
              </a:r>
              <a:endParaRPr lang="fr-FR" sz="100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697455" y="1320387"/>
              <a:ext cx="2189506" cy="1934693"/>
              <a:chOff x="3339996" y="3225280"/>
              <a:chExt cx="2189506" cy="1934693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9996" y="3225280"/>
                <a:ext cx="2189506" cy="1934693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381767" y="3225280"/>
                <a:ext cx="216024" cy="236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4020682" y="3557430"/>
            <a:ext cx="3083890" cy="1943841"/>
            <a:chOff x="3514179" y="3520456"/>
            <a:chExt cx="3083890" cy="1943841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514179" y="3520456"/>
              <a:ext cx="2979646" cy="166547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690435" y="5218076"/>
              <a:ext cx="2907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000" dirty="0"/>
                <a:t>S. Raeder et al., NIM B 463, 272-276 (2020</a:t>
              </a:r>
              <a:r>
                <a:rPr lang="da-DK" sz="1000" dirty="0" smtClean="0"/>
                <a:t>)</a:t>
              </a:r>
              <a:endParaRPr lang="da-DK" sz="10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794711" y="857338"/>
            <a:ext cx="2907634" cy="2353566"/>
            <a:chOff x="6150983" y="759489"/>
            <a:chExt cx="2907634" cy="2353566"/>
          </a:xfrm>
        </p:grpSpPr>
        <p:pic>
          <p:nvPicPr>
            <p:cNvPr id="1026" name="Picture 2" descr="https://ars.els-cdn.com/content/image/1-s2.0-S0168583X23000964-gr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128" y="759489"/>
              <a:ext cx="1544857" cy="20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150983" y="2866834"/>
              <a:ext cx="2907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000" dirty="0" smtClean="0"/>
                <a:t>A. Zadvornaya et </a:t>
              </a:r>
              <a:r>
                <a:rPr lang="da-DK" sz="1000" dirty="0"/>
                <a:t>al., NIM B </a:t>
              </a:r>
              <a:r>
                <a:rPr lang="fr-FR" sz="1000" dirty="0" smtClean="0"/>
                <a:t>539</a:t>
              </a:r>
              <a:r>
                <a:rPr lang="fr-FR" sz="1000" dirty="0"/>
                <a:t>, </a:t>
              </a:r>
              <a:r>
                <a:rPr lang="fr-FR" sz="1000" dirty="0" smtClean="0"/>
                <a:t>33-42 (2023</a:t>
              </a:r>
              <a:r>
                <a:rPr lang="fr-FR" sz="1000" dirty="0"/>
                <a:t>)</a:t>
              </a:r>
              <a:endParaRPr lang="da-DK" sz="10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7104572" y="3317678"/>
            <a:ext cx="2932213" cy="2079880"/>
            <a:chOff x="6823775" y="3228285"/>
            <a:chExt cx="2932213" cy="207988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8"/>
            <a:stretch/>
          </p:blipFill>
          <p:spPr>
            <a:xfrm>
              <a:off x="7480853" y="3228285"/>
              <a:ext cx="1538263" cy="183365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823775" y="5061944"/>
              <a:ext cx="293221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A. </a:t>
              </a:r>
              <a:r>
                <a:rPr lang="en-US" sz="1000" dirty="0" err="1" smtClean="0"/>
                <a:t>Ajayakumar</a:t>
              </a:r>
              <a:r>
                <a:rPr lang="en-US" sz="1000" dirty="0" smtClean="0"/>
                <a:t> et al</a:t>
              </a:r>
              <a:r>
                <a:rPr lang="en-US" sz="1000" dirty="0"/>
                <a:t>., </a:t>
              </a:r>
              <a:r>
                <a:rPr lang="en-US" sz="1000" dirty="0" smtClean="0"/>
                <a:t>NIMB 539, 102–107 </a:t>
              </a:r>
              <a:r>
                <a:rPr lang="en-US" sz="1000" dirty="0"/>
                <a:t>(2023)</a:t>
              </a:r>
              <a:endParaRPr lang="fr-FR" sz="10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9372320" y="377904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</a:t>
            </a:r>
            <a:r>
              <a:rPr lang="fr-FR" b="1" baseline="30000" dirty="0" smtClean="0"/>
              <a:t>3</a:t>
            </a:r>
            <a:r>
              <a:rPr lang="fr-FR" b="1" dirty="0" smtClean="0"/>
              <a:t>-LEB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026698" y="1782014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MARA-LEB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151977" y="3858714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JETRIS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810323" y="599785"/>
            <a:ext cx="922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PALIS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221273" y="62640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KISS</a:t>
            </a:r>
            <a:endParaRPr lang="fr-FR" b="1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056" y="3485274"/>
            <a:ext cx="2015154" cy="1832981"/>
          </a:xfrm>
          <a:prstGeom prst="rect">
            <a:avLst/>
          </a:prstGeom>
        </p:spPr>
      </p:pic>
      <p:sp>
        <p:nvSpPr>
          <p:cNvPr id="31" name="Rechteck 7"/>
          <p:cNvSpPr/>
          <p:nvPr/>
        </p:nvSpPr>
        <p:spPr bwMode="auto">
          <a:xfrm>
            <a:off x="579652" y="5275412"/>
            <a:ext cx="3014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Laatiaoui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 et al., Nature 538, 495–498 (2016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450" y="3209026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RADRIS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31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design for fusion-</a:t>
            </a:r>
            <a:r>
              <a:rPr lang="fr-FR" sz="2000" dirty="0" err="1" smtClean="0"/>
              <a:t>evaporation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1" name="ZoneTexte 110"/>
          <p:cNvSpPr txBox="1"/>
          <p:nvPr/>
        </p:nvSpPr>
        <p:spPr>
          <a:xfrm>
            <a:off x="6232097" y="847751"/>
            <a:ext cx="431433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Critical performance </a:t>
            </a:r>
            <a:r>
              <a:rPr lang="fr-FR" sz="1400" dirty="0" err="1" smtClean="0"/>
              <a:t>criteria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dirty="0"/>
              <a:t>Chemical </a:t>
            </a:r>
            <a:r>
              <a:rPr lang="fr-FR" sz="1400" dirty="0" err="1"/>
              <a:t>survival</a:t>
            </a:r>
            <a:r>
              <a:rPr lang="fr-FR" sz="1400" dirty="0"/>
              <a:t>/</a:t>
            </a:r>
            <a:r>
              <a:rPr lang="fr-FR" sz="1400" dirty="0" err="1"/>
              <a:t>neutralization</a:t>
            </a:r>
            <a:r>
              <a:rPr lang="fr-FR" sz="1400" dirty="0"/>
              <a:t> efficiency 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Stopping efficiency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Extraction </a:t>
            </a:r>
            <a:r>
              <a:rPr lang="fr-FR" sz="1400" dirty="0" err="1" smtClean="0"/>
              <a:t>efficiency</a:t>
            </a:r>
            <a:r>
              <a:rPr lang="fr-FR" sz="1400" dirty="0" smtClean="0"/>
              <a:t> and time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01812" y="806362"/>
            <a:ext cx="5878134" cy="4739574"/>
            <a:chOff x="201812" y="806362"/>
            <a:chExt cx="5878134" cy="4739574"/>
          </a:xfrm>
        </p:grpSpPr>
        <p:grpSp>
          <p:nvGrpSpPr>
            <p:cNvPr id="112" name="Groupe 111"/>
            <p:cNvGrpSpPr/>
            <p:nvPr/>
          </p:nvGrpSpPr>
          <p:grpSpPr>
            <a:xfrm>
              <a:off x="201812" y="866327"/>
              <a:ext cx="5655580" cy="4679609"/>
              <a:chOff x="201812" y="866327"/>
              <a:chExt cx="5655580" cy="4679609"/>
            </a:xfrm>
          </p:grpSpPr>
          <p:grpSp>
            <p:nvGrpSpPr>
              <p:cNvPr id="113" name="Groupe 112"/>
              <p:cNvGrpSpPr/>
              <p:nvPr/>
            </p:nvGrpSpPr>
            <p:grpSpPr>
              <a:xfrm>
                <a:off x="201812" y="1602262"/>
                <a:ext cx="5655580" cy="3607436"/>
                <a:chOff x="1281931" y="1618658"/>
                <a:chExt cx="5655580" cy="3607436"/>
              </a:xfrm>
            </p:grpSpPr>
            <p:grpSp>
              <p:nvGrpSpPr>
                <p:cNvPr id="129" name="Groupe 128"/>
                <p:cNvGrpSpPr/>
                <p:nvPr/>
              </p:nvGrpSpPr>
              <p:grpSpPr>
                <a:xfrm>
                  <a:off x="1281931" y="1618658"/>
                  <a:ext cx="3542704" cy="3607436"/>
                  <a:chOff x="1197565" y="1352220"/>
                  <a:chExt cx="3542704" cy="3607436"/>
                </a:xfrm>
              </p:grpSpPr>
              <p:pic>
                <p:nvPicPr>
                  <p:cNvPr id="140" name="Image 139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2888"/>
                  <a:stretch/>
                </p:blipFill>
                <p:spPr>
                  <a:xfrm>
                    <a:off x="1713979" y="1352220"/>
                    <a:ext cx="3026290" cy="3607436"/>
                  </a:xfrm>
                  <a:prstGeom prst="rect">
                    <a:avLst/>
                  </a:prstGeom>
                </p:spPr>
              </p:pic>
              <p:sp>
                <p:nvSpPr>
                  <p:cNvPr id="141" name="Flèche droite 140"/>
                  <p:cNvSpPr/>
                  <p:nvPr/>
                </p:nvSpPr>
                <p:spPr>
                  <a:xfrm>
                    <a:off x="1235497" y="2831280"/>
                    <a:ext cx="1785268" cy="563728"/>
                  </a:xfrm>
                  <a:prstGeom prst="right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2" name="ZoneTexte 141"/>
                  <p:cNvSpPr txBox="1"/>
                  <p:nvPr/>
                </p:nvSpPr>
                <p:spPr>
                  <a:xfrm>
                    <a:off x="1197565" y="2942720"/>
                    <a:ext cx="174656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dirty="0" smtClean="0"/>
                      <a:t>Radioactive nuclei</a:t>
                    </a:r>
                    <a:endParaRPr lang="fr-FR" sz="1400" dirty="0"/>
                  </a:p>
                </p:txBody>
              </p:sp>
            </p:grpSp>
            <p:sp>
              <p:nvSpPr>
                <p:cNvPr id="130" name="Forme libre 129"/>
                <p:cNvSpPr/>
                <p:nvPr/>
              </p:nvSpPr>
              <p:spPr>
                <a:xfrm>
                  <a:off x="3547431" y="2517777"/>
                  <a:ext cx="1045333" cy="1113451"/>
                </a:xfrm>
                <a:custGeom>
                  <a:avLst/>
                  <a:gdLst>
                    <a:gd name="connsiteX0" fmla="*/ 41076 w 1082920"/>
                    <a:gd name="connsiteY0" fmla="*/ 495933 h 1187745"/>
                    <a:gd name="connsiteX1" fmla="*/ 117276 w 1082920"/>
                    <a:gd name="connsiteY1" fmla="*/ 263523 h 1187745"/>
                    <a:gd name="connsiteX2" fmla="*/ 414456 w 1082920"/>
                    <a:gd name="connsiteY2" fmla="*/ 23493 h 1187745"/>
                    <a:gd name="connsiteX3" fmla="*/ 1012626 w 1082920"/>
                    <a:gd name="connsiteY3" fmla="*/ 12063 h 1187745"/>
                    <a:gd name="connsiteX4" fmla="*/ 1020246 w 1082920"/>
                    <a:gd name="connsiteY4" fmla="*/ 50163 h 1187745"/>
                    <a:gd name="connsiteX5" fmla="*/ 555426 w 1082920"/>
                    <a:gd name="connsiteY5" fmla="*/ 57783 h 1187745"/>
                    <a:gd name="connsiteX6" fmla="*/ 231576 w 1082920"/>
                    <a:gd name="connsiteY6" fmla="*/ 309243 h 1187745"/>
                    <a:gd name="connsiteX7" fmla="*/ 235386 w 1082920"/>
                    <a:gd name="connsiteY7" fmla="*/ 507363 h 1187745"/>
                    <a:gd name="connsiteX8" fmla="*/ 178236 w 1082920"/>
                    <a:gd name="connsiteY8" fmla="*/ 556893 h 1187745"/>
                    <a:gd name="connsiteX9" fmla="*/ 227766 w 1082920"/>
                    <a:gd name="connsiteY9" fmla="*/ 1174113 h 1187745"/>
                    <a:gd name="connsiteX10" fmla="*/ 10596 w 1082920"/>
                    <a:gd name="connsiteY10" fmla="*/ 945513 h 1187745"/>
                    <a:gd name="connsiteX11" fmla="*/ 41076 w 1082920"/>
                    <a:gd name="connsiteY11" fmla="*/ 495933 h 1187745"/>
                    <a:gd name="connsiteX0" fmla="*/ 41076 w 1082920"/>
                    <a:gd name="connsiteY0" fmla="*/ 495933 h 1187745"/>
                    <a:gd name="connsiteX1" fmla="*/ 117276 w 1082920"/>
                    <a:gd name="connsiteY1" fmla="*/ 263523 h 1187745"/>
                    <a:gd name="connsiteX2" fmla="*/ 414456 w 1082920"/>
                    <a:gd name="connsiteY2" fmla="*/ 23493 h 1187745"/>
                    <a:gd name="connsiteX3" fmla="*/ 1012626 w 1082920"/>
                    <a:gd name="connsiteY3" fmla="*/ 12063 h 1187745"/>
                    <a:gd name="connsiteX4" fmla="*/ 1020246 w 1082920"/>
                    <a:gd name="connsiteY4" fmla="*/ 50163 h 1187745"/>
                    <a:gd name="connsiteX5" fmla="*/ 555426 w 1082920"/>
                    <a:gd name="connsiteY5" fmla="*/ 57783 h 1187745"/>
                    <a:gd name="connsiteX6" fmla="*/ 231576 w 1082920"/>
                    <a:gd name="connsiteY6" fmla="*/ 309243 h 1187745"/>
                    <a:gd name="connsiteX7" fmla="*/ 178236 w 1082920"/>
                    <a:gd name="connsiteY7" fmla="*/ 556893 h 1187745"/>
                    <a:gd name="connsiteX8" fmla="*/ 227766 w 1082920"/>
                    <a:gd name="connsiteY8" fmla="*/ 1174113 h 1187745"/>
                    <a:gd name="connsiteX9" fmla="*/ 10596 w 1082920"/>
                    <a:gd name="connsiteY9" fmla="*/ 945513 h 1187745"/>
                    <a:gd name="connsiteX10" fmla="*/ 41076 w 1082920"/>
                    <a:gd name="connsiteY10" fmla="*/ 495933 h 1187745"/>
                    <a:gd name="connsiteX0" fmla="*/ 41076 w 1082920"/>
                    <a:gd name="connsiteY0" fmla="*/ 495933 h 1187745"/>
                    <a:gd name="connsiteX1" fmla="*/ 117276 w 1082920"/>
                    <a:gd name="connsiteY1" fmla="*/ 263523 h 1187745"/>
                    <a:gd name="connsiteX2" fmla="*/ 414456 w 1082920"/>
                    <a:gd name="connsiteY2" fmla="*/ 23493 h 1187745"/>
                    <a:gd name="connsiteX3" fmla="*/ 1012626 w 1082920"/>
                    <a:gd name="connsiteY3" fmla="*/ 12063 h 1187745"/>
                    <a:gd name="connsiteX4" fmla="*/ 1020246 w 1082920"/>
                    <a:gd name="connsiteY4" fmla="*/ 50163 h 1187745"/>
                    <a:gd name="connsiteX5" fmla="*/ 555426 w 1082920"/>
                    <a:gd name="connsiteY5" fmla="*/ 57783 h 1187745"/>
                    <a:gd name="connsiteX6" fmla="*/ 231576 w 1082920"/>
                    <a:gd name="connsiteY6" fmla="*/ 309243 h 1187745"/>
                    <a:gd name="connsiteX7" fmla="*/ 189666 w 1082920"/>
                    <a:gd name="connsiteY7" fmla="*/ 663573 h 1187745"/>
                    <a:gd name="connsiteX8" fmla="*/ 227766 w 1082920"/>
                    <a:gd name="connsiteY8" fmla="*/ 1174113 h 1187745"/>
                    <a:gd name="connsiteX9" fmla="*/ 10596 w 1082920"/>
                    <a:gd name="connsiteY9" fmla="*/ 945513 h 1187745"/>
                    <a:gd name="connsiteX10" fmla="*/ 41076 w 1082920"/>
                    <a:gd name="connsiteY10" fmla="*/ 495933 h 1187745"/>
                    <a:gd name="connsiteX0" fmla="*/ 41076 w 1082920"/>
                    <a:gd name="connsiteY0" fmla="*/ 495933 h 1187745"/>
                    <a:gd name="connsiteX1" fmla="*/ 117276 w 1082920"/>
                    <a:gd name="connsiteY1" fmla="*/ 263523 h 1187745"/>
                    <a:gd name="connsiteX2" fmla="*/ 414456 w 1082920"/>
                    <a:gd name="connsiteY2" fmla="*/ 23493 h 1187745"/>
                    <a:gd name="connsiteX3" fmla="*/ 1012626 w 1082920"/>
                    <a:gd name="connsiteY3" fmla="*/ 12063 h 1187745"/>
                    <a:gd name="connsiteX4" fmla="*/ 1020246 w 1082920"/>
                    <a:gd name="connsiteY4" fmla="*/ 50163 h 1187745"/>
                    <a:gd name="connsiteX5" fmla="*/ 555426 w 1082920"/>
                    <a:gd name="connsiteY5" fmla="*/ 57783 h 1187745"/>
                    <a:gd name="connsiteX6" fmla="*/ 231576 w 1082920"/>
                    <a:gd name="connsiteY6" fmla="*/ 309243 h 1187745"/>
                    <a:gd name="connsiteX7" fmla="*/ 189666 w 1082920"/>
                    <a:gd name="connsiteY7" fmla="*/ 663573 h 1187745"/>
                    <a:gd name="connsiteX8" fmla="*/ 227766 w 1082920"/>
                    <a:gd name="connsiteY8" fmla="*/ 1174113 h 1187745"/>
                    <a:gd name="connsiteX9" fmla="*/ 10596 w 1082920"/>
                    <a:gd name="connsiteY9" fmla="*/ 945513 h 1187745"/>
                    <a:gd name="connsiteX10" fmla="*/ 41076 w 1082920"/>
                    <a:gd name="connsiteY10" fmla="*/ 495933 h 1187745"/>
                    <a:gd name="connsiteX0" fmla="*/ 41076 w 1082920"/>
                    <a:gd name="connsiteY0" fmla="*/ 495933 h 1187745"/>
                    <a:gd name="connsiteX1" fmla="*/ 117276 w 1082920"/>
                    <a:gd name="connsiteY1" fmla="*/ 263523 h 1187745"/>
                    <a:gd name="connsiteX2" fmla="*/ 414456 w 1082920"/>
                    <a:gd name="connsiteY2" fmla="*/ 23493 h 1187745"/>
                    <a:gd name="connsiteX3" fmla="*/ 1012626 w 1082920"/>
                    <a:gd name="connsiteY3" fmla="*/ 12063 h 1187745"/>
                    <a:gd name="connsiteX4" fmla="*/ 1020246 w 1082920"/>
                    <a:gd name="connsiteY4" fmla="*/ 50163 h 1187745"/>
                    <a:gd name="connsiteX5" fmla="*/ 555426 w 1082920"/>
                    <a:gd name="connsiteY5" fmla="*/ 57783 h 1187745"/>
                    <a:gd name="connsiteX6" fmla="*/ 231576 w 1082920"/>
                    <a:gd name="connsiteY6" fmla="*/ 309243 h 1187745"/>
                    <a:gd name="connsiteX7" fmla="*/ 201096 w 1082920"/>
                    <a:gd name="connsiteY7" fmla="*/ 648333 h 1187745"/>
                    <a:gd name="connsiteX8" fmla="*/ 227766 w 1082920"/>
                    <a:gd name="connsiteY8" fmla="*/ 1174113 h 1187745"/>
                    <a:gd name="connsiteX9" fmla="*/ 10596 w 1082920"/>
                    <a:gd name="connsiteY9" fmla="*/ 945513 h 1187745"/>
                    <a:gd name="connsiteX10" fmla="*/ 41076 w 1082920"/>
                    <a:gd name="connsiteY10" fmla="*/ 495933 h 1187745"/>
                    <a:gd name="connsiteX0" fmla="*/ 37392 w 1079236"/>
                    <a:gd name="connsiteY0" fmla="*/ 495933 h 1079190"/>
                    <a:gd name="connsiteX1" fmla="*/ 113592 w 1079236"/>
                    <a:gd name="connsiteY1" fmla="*/ 263523 h 1079190"/>
                    <a:gd name="connsiteX2" fmla="*/ 410772 w 1079236"/>
                    <a:gd name="connsiteY2" fmla="*/ 23493 h 1079190"/>
                    <a:gd name="connsiteX3" fmla="*/ 1008942 w 1079236"/>
                    <a:gd name="connsiteY3" fmla="*/ 12063 h 1079190"/>
                    <a:gd name="connsiteX4" fmla="*/ 1016562 w 1079236"/>
                    <a:gd name="connsiteY4" fmla="*/ 50163 h 1079190"/>
                    <a:gd name="connsiteX5" fmla="*/ 551742 w 1079236"/>
                    <a:gd name="connsiteY5" fmla="*/ 57783 h 1079190"/>
                    <a:gd name="connsiteX6" fmla="*/ 227892 w 1079236"/>
                    <a:gd name="connsiteY6" fmla="*/ 309243 h 1079190"/>
                    <a:gd name="connsiteX7" fmla="*/ 197412 w 1079236"/>
                    <a:gd name="connsiteY7" fmla="*/ 648333 h 1079190"/>
                    <a:gd name="connsiteX8" fmla="*/ 166932 w 1079236"/>
                    <a:gd name="connsiteY8" fmla="*/ 1056003 h 1079190"/>
                    <a:gd name="connsiteX9" fmla="*/ 6912 w 1079236"/>
                    <a:gd name="connsiteY9" fmla="*/ 945513 h 1079190"/>
                    <a:gd name="connsiteX10" fmla="*/ 37392 w 1079236"/>
                    <a:gd name="connsiteY10" fmla="*/ 495933 h 1079190"/>
                    <a:gd name="connsiteX0" fmla="*/ 40543 w 1082387"/>
                    <a:gd name="connsiteY0" fmla="*/ 495933 h 1018964"/>
                    <a:gd name="connsiteX1" fmla="*/ 116743 w 1082387"/>
                    <a:gd name="connsiteY1" fmla="*/ 263523 h 1018964"/>
                    <a:gd name="connsiteX2" fmla="*/ 413923 w 1082387"/>
                    <a:gd name="connsiteY2" fmla="*/ 23493 h 1018964"/>
                    <a:gd name="connsiteX3" fmla="*/ 1012093 w 1082387"/>
                    <a:gd name="connsiteY3" fmla="*/ 12063 h 1018964"/>
                    <a:gd name="connsiteX4" fmla="*/ 1019713 w 1082387"/>
                    <a:gd name="connsiteY4" fmla="*/ 50163 h 1018964"/>
                    <a:gd name="connsiteX5" fmla="*/ 554893 w 1082387"/>
                    <a:gd name="connsiteY5" fmla="*/ 57783 h 1018964"/>
                    <a:gd name="connsiteX6" fmla="*/ 231043 w 1082387"/>
                    <a:gd name="connsiteY6" fmla="*/ 309243 h 1018964"/>
                    <a:gd name="connsiteX7" fmla="*/ 200563 w 1082387"/>
                    <a:gd name="connsiteY7" fmla="*/ 648333 h 1018964"/>
                    <a:gd name="connsiteX8" fmla="*/ 215803 w 1082387"/>
                    <a:gd name="connsiteY8" fmla="*/ 979803 h 1018964"/>
                    <a:gd name="connsiteX9" fmla="*/ 10063 w 1082387"/>
                    <a:gd name="connsiteY9" fmla="*/ 945513 h 1018964"/>
                    <a:gd name="connsiteX10" fmla="*/ 40543 w 1082387"/>
                    <a:gd name="connsiteY10" fmla="*/ 495933 h 1018964"/>
                    <a:gd name="connsiteX0" fmla="*/ 34870 w 1076714"/>
                    <a:gd name="connsiteY0" fmla="*/ 495933 h 1109656"/>
                    <a:gd name="connsiteX1" fmla="*/ 111070 w 1076714"/>
                    <a:gd name="connsiteY1" fmla="*/ 263523 h 1109656"/>
                    <a:gd name="connsiteX2" fmla="*/ 408250 w 1076714"/>
                    <a:gd name="connsiteY2" fmla="*/ 23493 h 1109656"/>
                    <a:gd name="connsiteX3" fmla="*/ 1006420 w 1076714"/>
                    <a:gd name="connsiteY3" fmla="*/ 12063 h 1109656"/>
                    <a:gd name="connsiteX4" fmla="*/ 1014040 w 1076714"/>
                    <a:gd name="connsiteY4" fmla="*/ 50163 h 1109656"/>
                    <a:gd name="connsiteX5" fmla="*/ 549220 w 1076714"/>
                    <a:gd name="connsiteY5" fmla="*/ 57783 h 1109656"/>
                    <a:gd name="connsiteX6" fmla="*/ 225370 w 1076714"/>
                    <a:gd name="connsiteY6" fmla="*/ 309243 h 1109656"/>
                    <a:gd name="connsiteX7" fmla="*/ 194890 w 1076714"/>
                    <a:gd name="connsiteY7" fmla="*/ 648333 h 1109656"/>
                    <a:gd name="connsiteX8" fmla="*/ 210130 w 1076714"/>
                    <a:gd name="connsiteY8" fmla="*/ 979803 h 1109656"/>
                    <a:gd name="connsiteX9" fmla="*/ 126311 w 1076714"/>
                    <a:gd name="connsiteY9" fmla="*/ 1109343 h 1109656"/>
                    <a:gd name="connsiteX10" fmla="*/ 4390 w 1076714"/>
                    <a:gd name="connsiteY10" fmla="*/ 945513 h 1109656"/>
                    <a:gd name="connsiteX11" fmla="*/ 34870 w 1076714"/>
                    <a:gd name="connsiteY11" fmla="*/ 495933 h 1109656"/>
                    <a:gd name="connsiteX0" fmla="*/ 2501 w 1044345"/>
                    <a:gd name="connsiteY0" fmla="*/ 495933 h 1109656"/>
                    <a:gd name="connsiteX1" fmla="*/ 78701 w 1044345"/>
                    <a:gd name="connsiteY1" fmla="*/ 263523 h 1109656"/>
                    <a:gd name="connsiteX2" fmla="*/ 375881 w 1044345"/>
                    <a:gd name="connsiteY2" fmla="*/ 23493 h 1109656"/>
                    <a:gd name="connsiteX3" fmla="*/ 974051 w 1044345"/>
                    <a:gd name="connsiteY3" fmla="*/ 12063 h 1109656"/>
                    <a:gd name="connsiteX4" fmla="*/ 981671 w 1044345"/>
                    <a:gd name="connsiteY4" fmla="*/ 50163 h 1109656"/>
                    <a:gd name="connsiteX5" fmla="*/ 516851 w 1044345"/>
                    <a:gd name="connsiteY5" fmla="*/ 57783 h 1109656"/>
                    <a:gd name="connsiteX6" fmla="*/ 193001 w 1044345"/>
                    <a:gd name="connsiteY6" fmla="*/ 309243 h 1109656"/>
                    <a:gd name="connsiteX7" fmla="*/ 162521 w 1044345"/>
                    <a:gd name="connsiteY7" fmla="*/ 648333 h 1109656"/>
                    <a:gd name="connsiteX8" fmla="*/ 177761 w 1044345"/>
                    <a:gd name="connsiteY8" fmla="*/ 979803 h 1109656"/>
                    <a:gd name="connsiteX9" fmla="*/ 93942 w 1044345"/>
                    <a:gd name="connsiteY9" fmla="*/ 1109343 h 1109656"/>
                    <a:gd name="connsiteX10" fmla="*/ 25361 w 1044345"/>
                    <a:gd name="connsiteY10" fmla="*/ 953133 h 1109656"/>
                    <a:gd name="connsiteX11" fmla="*/ 2501 w 1044345"/>
                    <a:gd name="connsiteY11" fmla="*/ 495933 h 1109656"/>
                    <a:gd name="connsiteX0" fmla="*/ 6645 w 1048489"/>
                    <a:gd name="connsiteY0" fmla="*/ 495933 h 1109656"/>
                    <a:gd name="connsiteX1" fmla="*/ 82845 w 1048489"/>
                    <a:gd name="connsiteY1" fmla="*/ 263523 h 1109656"/>
                    <a:gd name="connsiteX2" fmla="*/ 380025 w 1048489"/>
                    <a:gd name="connsiteY2" fmla="*/ 23493 h 1109656"/>
                    <a:gd name="connsiteX3" fmla="*/ 978195 w 1048489"/>
                    <a:gd name="connsiteY3" fmla="*/ 12063 h 1109656"/>
                    <a:gd name="connsiteX4" fmla="*/ 985815 w 1048489"/>
                    <a:gd name="connsiteY4" fmla="*/ 50163 h 1109656"/>
                    <a:gd name="connsiteX5" fmla="*/ 520995 w 1048489"/>
                    <a:gd name="connsiteY5" fmla="*/ 57783 h 1109656"/>
                    <a:gd name="connsiteX6" fmla="*/ 197145 w 1048489"/>
                    <a:gd name="connsiteY6" fmla="*/ 309243 h 1109656"/>
                    <a:gd name="connsiteX7" fmla="*/ 166665 w 1048489"/>
                    <a:gd name="connsiteY7" fmla="*/ 648333 h 1109656"/>
                    <a:gd name="connsiteX8" fmla="*/ 181905 w 1048489"/>
                    <a:gd name="connsiteY8" fmla="*/ 979803 h 1109656"/>
                    <a:gd name="connsiteX9" fmla="*/ 98086 w 1048489"/>
                    <a:gd name="connsiteY9" fmla="*/ 1109343 h 1109656"/>
                    <a:gd name="connsiteX10" fmla="*/ 14265 w 1048489"/>
                    <a:gd name="connsiteY10" fmla="*/ 949323 h 1109656"/>
                    <a:gd name="connsiteX11" fmla="*/ 6645 w 1048489"/>
                    <a:gd name="connsiteY11" fmla="*/ 495933 h 1109656"/>
                    <a:gd name="connsiteX0" fmla="*/ 50042 w 1034736"/>
                    <a:gd name="connsiteY0" fmla="*/ 522603 h 1109656"/>
                    <a:gd name="connsiteX1" fmla="*/ 69092 w 1034736"/>
                    <a:gd name="connsiteY1" fmla="*/ 263523 h 1109656"/>
                    <a:gd name="connsiteX2" fmla="*/ 366272 w 1034736"/>
                    <a:gd name="connsiteY2" fmla="*/ 23493 h 1109656"/>
                    <a:gd name="connsiteX3" fmla="*/ 964442 w 1034736"/>
                    <a:gd name="connsiteY3" fmla="*/ 12063 h 1109656"/>
                    <a:gd name="connsiteX4" fmla="*/ 972062 w 1034736"/>
                    <a:gd name="connsiteY4" fmla="*/ 50163 h 1109656"/>
                    <a:gd name="connsiteX5" fmla="*/ 507242 w 1034736"/>
                    <a:gd name="connsiteY5" fmla="*/ 57783 h 1109656"/>
                    <a:gd name="connsiteX6" fmla="*/ 183392 w 1034736"/>
                    <a:gd name="connsiteY6" fmla="*/ 309243 h 1109656"/>
                    <a:gd name="connsiteX7" fmla="*/ 152912 w 1034736"/>
                    <a:gd name="connsiteY7" fmla="*/ 648333 h 1109656"/>
                    <a:gd name="connsiteX8" fmla="*/ 168152 w 1034736"/>
                    <a:gd name="connsiteY8" fmla="*/ 979803 h 1109656"/>
                    <a:gd name="connsiteX9" fmla="*/ 84333 w 1034736"/>
                    <a:gd name="connsiteY9" fmla="*/ 1109343 h 1109656"/>
                    <a:gd name="connsiteX10" fmla="*/ 512 w 1034736"/>
                    <a:gd name="connsiteY10" fmla="*/ 949323 h 1109656"/>
                    <a:gd name="connsiteX11" fmla="*/ 50042 w 1034736"/>
                    <a:gd name="connsiteY11" fmla="*/ 522603 h 1109656"/>
                    <a:gd name="connsiteX0" fmla="*/ 13837 w 1040441"/>
                    <a:gd name="connsiteY0" fmla="*/ 682623 h 1109656"/>
                    <a:gd name="connsiteX1" fmla="*/ 74797 w 1040441"/>
                    <a:gd name="connsiteY1" fmla="*/ 263523 h 1109656"/>
                    <a:gd name="connsiteX2" fmla="*/ 371977 w 1040441"/>
                    <a:gd name="connsiteY2" fmla="*/ 23493 h 1109656"/>
                    <a:gd name="connsiteX3" fmla="*/ 970147 w 1040441"/>
                    <a:gd name="connsiteY3" fmla="*/ 12063 h 1109656"/>
                    <a:gd name="connsiteX4" fmla="*/ 977767 w 1040441"/>
                    <a:gd name="connsiteY4" fmla="*/ 50163 h 1109656"/>
                    <a:gd name="connsiteX5" fmla="*/ 512947 w 1040441"/>
                    <a:gd name="connsiteY5" fmla="*/ 57783 h 1109656"/>
                    <a:gd name="connsiteX6" fmla="*/ 189097 w 1040441"/>
                    <a:gd name="connsiteY6" fmla="*/ 309243 h 1109656"/>
                    <a:gd name="connsiteX7" fmla="*/ 158617 w 1040441"/>
                    <a:gd name="connsiteY7" fmla="*/ 648333 h 1109656"/>
                    <a:gd name="connsiteX8" fmla="*/ 173857 w 1040441"/>
                    <a:gd name="connsiteY8" fmla="*/ 979803 h 1109656"/>
                    <a:gd name="connsiteX9" fmla="*/ 90038 w 1040441"/>
                    <a:gd name="connsiteY9" fmla="*/ 1109343 h 1109656"/>
                    <a:gd name="connsiteX10" fmla="*/ 6217 w 1040441"/>
                    <a:gd name="connsiteY10" fmla="*/ 949323 h 1109656"/>
                    <a:gd name="connsiteX11" fmla="*/ 13837 w 1040441"/>
                    <a:gd name="connsiteY11" fmla="*/ 682623 h 1109656"/>
                    <a:gd name="connsiteX0" fmla="*/ 6645 w 1048489"/>
                    <a:gd name="connsiteY0" fmla="*/ 720723 h 1109656"/>
                    <a:gd name="connsiteX1" fmla="*/ 82845 w 1048489"/>
                    <a:gd name="connsiteY1" fmla="*/ 263523 h 1109656"/>
                    <a:gd name="connsiteX2" fmla="*/ 380025 w 1048489"/>
                    <a:gd name="connsiteY2" fmla="*/ 23493 h 1109656"/>
                    <a:gd name="connsiteX3" fmla="*/ 978195 w 1048489"/>
                    <a:gd name="connsiteY3" fmla="*/ 12063 h 1109656"/>
                    <a:gd name="connsiteX4" fmla="*/ 985815 w 1048489"/>
                    <a:gd name="connsiteY4" fmla="*/ 50163 h 1109656"/>
                    <a:gd name="connsiteX5" fmla="*/ 520995 w 1048489"/>
                    <a:gd name="connsiteY5" fmla="*/ 57783 h 1109656"/>
                    <a:gd name="connsiteX6" fmla="*/ 197145 w 1048489"/>
                    <a:gd name="connsiteY6" fmla="*/ 309243 h 1109656"/>
                    <a:gd name="connsiteX7" fmla="*/ 166665 w 1048489"/>
                    <a:gd name="connsiteY7" fmla="*/ 648333 h 1109656"/>
                    <a:gd name="connsiteX8" fmla="*/ 181905 w 1048489"/>
                    <a:gd name="connsiteY8" fmla="*/ 979803 h 1109656"/>
                    <a:gd name="connsiteX9" fmla="*/ 98086 w 1048489"/>
                    <a:gd name="connsiteY9" fmla="*/ 1109343 h 1109656"/>
                    <a:gd name="connsiteX10" fmla="*/ 14265 w 1048489"/>
                    <a:gd name="connsiteY10" fmla="*/ 949323 h 1109656"/>
                    <a:gd name="connsiteX11" fmla="*/ 6645 w 1048489"/>
                    <a:gd name="connsiteY11" fmla="*/ 720723 h 1109656"/>
                    <a:gd name="connsiteX0" fmla="*/ 6645 w 1048489"/>
                    <a:gd name="connsiteY0" fmla="*/ 720723 h 1109656"/>
                    <a:gd name="connsiteX1" fmla="*/ 82845 w 1048489"/>
                    <a:gd name="connsiteY1" fmla="*/ 263523 h 1109656"/>
                    <a:gd name="connsiteX2" fmla="*/ 380025 w 1048489"/>
                    <a:gd name="connsiteY2" fmla="*/ 23493 h 1109656"/>
                    <a:gd name="connsiteX3" fmla="*/ 978195 w 1048489"/>
                    <a:gd name="connsiteY3" fmla="*/ 12063 h 1109656"/>
                    <a:gd name="connsiteX4" fmla="*/ 985815 w 1048489"/>
                    <a:gd name="connsiteY4" fmla="*/ 50163 h 1109656"/>
                    <a:gd name="connsiteX5" fmla="*/ 520995 w 1048489"/>
                    <a:gd name="connsiteY5" fmla="*/ 57783 h 1109656"/>
                    <a:gd name="connsiteX6" fmla="*/ 197145 w 1048489"/>
                    <a:gd name="connsiteY6" fmla="*/ 309243 h 1109656"/>
                    <a:gd name="connsiteX7" fmla="*/ 166665 w 1048489"/>
                    <a:gd name="connsiteY7" fmla="*/ 648333 h 1109656"/>
                    <a:gd name="connsiteX8" fmla="*/ 181905 w 1048489"/>
                    <a:gd name="connsiteY8" fmla="*/ 979803 h 1109656"/>
                    <a:gd name="connsiteX9" fmla="*/ 98086 w 1048489"/>
                    <a:gd name="connsiteY9" fmla="*/ 1109343 h 1109656"/>
                    <a:gd name="connsiteX10" fmla="*/ 14265 w 1048489"/>
                    <a:gd name="connsiteY10" fmla="*/ 987423 h 1109656"/>
                    <a:gd name="connsiteX11" fmla="*/ 6645 w 1048489"/>
                    <a:gd name="connsiteY11" fmla="*/ 720723 h 1109656"/>
                    <a:gd name="connsiteX0" fmla="*/ 6129 w 1047973"/>
                    <a:gd name="connsiteY0" fmla="*/ 720723 h 1113451"/>
                    <a:gd name="connsiteX1" fmla="*/ 82329 w 1047973"/>
                    <a:gd name="connsiteY1" fmla="*/ 263523 h 1113451"/>
                    <a:gd name="connsiteX2" fmla="*/ 379509 w 1047973"/>
                    <a:gd name="connsiteY2" fmla="*/ 23493 h 1113451"/>
                    <a:gd name="connsiteX3" fmla="*/ 977679 w 1047973"/>
                    <a:gd name="connsiteY3" fmla="*/ 12063 h 1113451"/>
                    <a:gd name="connsiteX4" fmla="*/ 985299 w 1047973"/>
                    <a:gd name="connsiteY4" fmla="*/ 50163 h 1113451"/>
                    <a:gd name="connsiteX5" fmla="*/ 520479 w 1047973"/>
                    <a:gd name="connsiteY5" fmla="*/ 57783 h 1113451"/>
                    <a:gd name="connsiteX6" fmla="*/ 196629 w 1047973"/>
                    <a:gd name="connsiteY6" fmla="*/ 309243 h 1113451"/>
                    <a:gd name="connsiteX7" fmla="*/ 166149 w 1047973"/>
                    <a:gd name="connsiteY7" fmla="*/ 648333 h 1113451"/>
                    <a:gd name="connsiteX8" fmla="*/ 181389 w 1047973"/>
                    <a:gd name="connsiteY8" fmla="*/ 979803 h 1113451"/>
                    <a:gd name="connsiteX9" fmla="*/ 86140 w 1047973"/>
                    <a:gd name="connsiteY9" fmla="*/ 1113153 h 1113451"/>
                    <a:gd name="connsiteX10" fmla="*/ 13749 w 1047973"/>
                    <a:gd name="connsiteY10" fmla="*/ 987423 h 1113451"/>
                    <a:gd name="connsiteX11" fmla="*/ 6129 w 1047973"/>
                    <a:gd name="connsiteY11" fmla="*/ 720723 h 1113451"/>
                    <a:gd name="connsiteX0" fmla="*/ 6129 w 1047973"/>
                    <a:gd name="connsiteY0" fmla="*/ 720723 h 1113451"/>
                    <a:gd name="connsiteX1" fmla="*/ 82329 w 1047973"/>
                    <a:gd name="connsiteY1" fmla="*/ 263523 h 1113451"/>
                    <a:gd name="connsiteX2" fmla="*/ 379509 w 1047973"/>
                    <a:gd name="connsiteY2" fmla="*/ 23493 h 1113451"/>
                    <a:gd name="connsiteX3" fmla="*/ 977679 w 1047973"/>
                    <a:gd name="connsiteY3" fmla="*/ 12063 h 1113451"/>
                    <a:gd name="connsiteX4" fmla="*/ 985299 w 1047973"/>
                    <a:gd name="connsiteY4" fmla="*/ 50163 h 1113451"/>
                    <a:gd name="connsiteX5" fmla="*/ 520479 w 1047973"/>
                    <a:gd name="connsiteY5" fmla="*/ 57783 h 1113451"/>
                    <a:gd name="connsiteX6" fmla="*/ 196629 w 1047973"/>
                    <a:gd name="connsiteY6" fmla="*/ 309243 h 1113451"/>
                    <a:gd name="connsiteX7" fmla="*/ 166149 w 1047973"/>
                    <a:gd name="connsiteY7" fmla="*/ 648333 h 1113451"/>
                    <a:gd name="connsiteX8" fmla="*/ 181389 w 1047973"/>
                    <a:gd name="connsiteY8" fmla="*/ 979803 h 1113451"/>
                    <a:gd name="connsiteX9" fmla="*/ 86140 w 1047973"/>
                    <a:gd name="connsiteY9" fmla="*/ 1113153 h 1113451"/>
                    <a:gd name="connsiteX10" fmla="*/ 13749 w 1047973"/>
                    <a:gd name="connsiteY10" fmla="*/ 987423 h 1113451"/>
                    <a:gd name="connsiteX11" fmla="*/ 6129 w 1047973"/>
                    <a:gd name="connsiteY11" fmla="*/ 720723 h 1113451"/>
                    <a:gd name="connsiteX0" fmla="*/ 6129 w 1047973"/>
                    <a:gd name="connsiteY0" fmla="*/ 720723 h 1113451"/>
                    <a:gd name="connsiteX1" fmla="*/ 82329 w 1047973"/>
                    <a:gd name="connsiteY1" fmla="*/ 263523 h 1113451"/>
                    <a:gd name="connsiteX2" fmla="*/ 379509 w 1047973"/>
                    <a:gd name="connsiteY2" fmla="*/ 23493 h 1113451"/>
                    <a:gd name="connsiteX3" fmla="*/ 977679 w 1047973"/>
                    <a:gd name="connsiteY3" fmla="*/ 12063 h 1113451"/>
                    <a:gd name="connsiteX4" fmla="*/ 985299 w 1047973"/>
                    <a:gd name="connsiteY4" fmla="*/ 50163 h 1113451"/>
                    <a:gd name="connsiteX5" fmla="*/ 520479 w 1047973"/>
                    <a:gd name="connsiteY5" fmla="*/ 57783 h 1113451"/>
                    <a:gd name="connsiteX6" fmla="*/ 196629 w 1047973"/>
                    <a:gd name="connsiteY6" fmla="*/ 309243 h 1113451"/>
                    <a:gd name="connsiteX7" fmla="*/ 154719 w 1047973"/>
                    <a:gd name="connsiteY7" fmla="*/ 716913 h 1113451"/>
                    <a:gd name="connsiteX8" fmla="*/ 181389 w 1047973"/>
                    <a:gd name="connsiteY8" fmla="*/ 979803 h 1113451"/>
                    <a:gd name="connsiteX9" fmla="*/ 86140 w 1047973"/>
                    <a:gd name="connsiteY9" fmla="*/ 1113153 h 1113451"/>
                    <a:gd name="connsiteX10" fmla="*/ 13749 w 1047973"/>
                    <a:gd name="connsiteY10" fmla="*/ 987423 h 1113451"/>
                    <a:gd name="connsiteX11" fmla="*/ 6129 w 1047973"/>
                    <a:gd name="connsiteY11" fmla="*/ 720723 h 1113451"/>
                    <a:gd name="connsiteX0" fmla="*/ 6129 w 1047973"/>
                    <a:gd name="connsiteY0" fmla="*/ 720723 h 1113451"/>
                    <a:gd name="connsiteX1" fmla="*/ 82329 w 1047973"/>
                    <a:gd name="connsiteY1" fmla="*/ 263523 h 1113451"/>
                    <a:gd name="connsiteX2" fmla="*/ 379509 w 1047973"/>
                    <a:gd name="connsiteY2" fmla="*/ 23493 h 1113451"/>
                    <a:gd name="connsiteX3" fmla="*/ 977679 w 1047973"/>
                    <a:gd name="connsiteY3" fmla="*/ 12063 h 1113451"/>
                    <a:gd name="connsiteX4" fmla="*/ 985299 w 1047973"/>
                    <a:gd name="connsiteY4" fmla="*/ 50163 h 1113451"/>
                    <a:gd name="connsiteX5" fmla="*/ 520479 w 1047973"/>
                    <a:gd name="connsiteY5" fmla="*/ 57783 h 1113451"/>
                    <a:gd name="connsiteX6" fmla="*/ 196629 w 1047973"/>
                    <a:gd name="connsiteY6" fmla="*/ 309243 h 1113451"/>
                    <a:gd name="connsiteX7" fmla="*/ 177579 w 1047973"/>
                    <a:gd name="connsiteY7" fmla="*/ 716913 h 1113451"/>
                    <a:gd name="connsiteX8" fmla="*/ 181389 w 1047973"/>
                    <a:gd name="connsiteY8" fmla="*/ 979803 h 1113451"/>
                    <a:gd name="connsiteX9" fmla="*/ 86140 w 1047973"/>
                    <a:gd name="connsiteY9" fmla="*/ 1113153 h 1113451"/>
                    <a:gd name="connsiteX10" fmla="*/ 13749 w 1047973"/>
                    <a:gd name="connsiteY10" fmla="*/ 987423 h 1113451"/>
                    <a:gd name="connsiteX11" fmla="*/ 6129 w 1047973"/>
                    <a:gd name="connsiteY11" fmla="*/ 720723 h 1113451"/>
                    <a:gd name="connsiteX0" fmla="*/ 5229 w 1050883"/>
                    <a:gd name="connsiteY0" fmla="*/ 732153 h 1113451"/>
                    <a:gd name="connsiteX1" fmla="*/ 85239 w 1050883"/>
                    <a:gd name="connsiteY1" fmla="*/ 263523 h 1113451"/>
                    <a:gd name="connsiteX2" fmla="*/ 382419 w 1050883"/>
                    <a:gd name="connsiteY2" fmla="*/ 23493 h 1113451"/>
                    <a:gd name="connsiteX3" fmla="*/ 980589 w 1050883"/>
                    <a:gd name="connsiteY3" fmla="*/ 12063 h 1113451"/>
                    <a:gd name="connsiteX4" fmla="*/ 988209 w 1050883"/>
                    <a:gd name="connsiteY4" fmla="*/ 50163 h 1113451"/>
                    <a:gd name="connsiteX5" fmla="*/ 523389 w 1050883"/>
                    <a:gd name="connsiteY5" fmla="*/ 57783 h 1113451"/>
                    <a:gd name="connsiteX6" fmla="*/ 199539 w 1050883"/>
                    <a:gd name="connsiteY6" fmla="*/ 309243 h 1113451"/>
                    <a:gd name="connsiteX7" fmla="*/ 180489 w 1050883"/>
                    <a:gd name="connsiteY7" fmla="*/ 716913 h 1113451"/>
                    <a:gd name="connsiteX8" fmla="*/ 184299 w 1050883"/>
                    <a:gd name="connsiteY8" fmla="*/ 979803 h 1113451"/>
                    <a:gd name="connsiteX9" fmla="*/ 89050 w 1050883"/>
                    <a:gd name="connsiteY9" fmla="*/ 1113153 h 1113451"/>
                    <a:gd name="connsiteX10" fmla="*/ 16659 w 1050883"/>
                    <a:gd name="connsiteY10" fmla="*/ 987423 h 1113451"/>
                    <a:gd name="connsiteX11" fmla="*/ 5229 w 1050883"/>
                    <a:gd name="connsiteY11" fmla="*/ 732153 h 1113451"/>
                    <a:gd name="connsiteX0" fmla="*/ 15608 w 1038402"/>
                    <a:gd name="connsiteY0" fmla="*/ 751203 h 1113451"/>
                    <a:gd name="connsiteX1" fmla="*/ 72758 w 1038402"/>
                    <a:gd name="connsiteY1" fmla="*/ 263523 h 1113451"/>
                    <a:gd name="connsiteX2" fmla="*/ 369938 w 1038402"/>
                    <a:gd name="connsiteY2" fmla="*/ 23493 h 1113451"/>
                    <a:gd name="connsiteX3" fmla="*/ 968108 w 1038402"/>
                    <a:gd name="connsiteY3" fmla="*/ 12063 h 1113451"/>
                    <a:gd name="connsiteX4" fmla="*/ 975728 w 1038402"/>
                    <a:gd name="connsiteY4" fmla="*/ 50163 h 1113451"/>
                    <a:gd name="connsiteX5" fmla="*/ 510908 w 1038402"/>
                    <a:gd name="connsiteY5" fmla="*/ 57783 h 1113451"/>
                    <a:gd name="connsiteX6" fmla="*/ 187058 w 1038402"/>
                    <a:gd name="connsiteY6" fmla="*/ 309243 h 1113451"/>
                    <a:gd name="connsiteX7" fmla="*/ 168008 w 1038402"/>
                    <a:gd name="connsiteY7" fmla="*/ 716913 h 1113451"/>
                    <a:gd name="connsiteX8" fmla="*/ 171818 w 1038402"/>
                    <a:gd name="connsiteY8" fmla="*/ 979803 h 1113451"/>
                    <a:gd name="connsiteX9" fmla="*/ 76569 w 1038402"/>
                    <a:gd name="connsiteY9" fmla="*/ 1113153 h 1113451"/>
                    <a:gd name="connsiteX10" fmla="*/ 4178 w 1038402"/>
                    <a:gd name="connsiteY10" fmla="*/ 987423 h 1113451"/>
                    <a:gd name="connsiteX11" fmla="*/ 15608 w 1038402"/>
                    <a:gd name="connsiteY11" fmla="*/ 751203 h 1113451"/>
                    <a:gd name="connsiteX0" fmla="*/ 7299 w 1045333"/>
                    <a:gd name="connsiteY0" fmla="*/ 766443 h 1113451"/>
                    <a:gd name="connsiteX1" fmla="*/ 79689 w 1045333"/>
                    <a:gd name="connsiteY1" fmla="*/ 263523 h 1113451"/>
                    <a:gd name="connsiteX2" fmla="*/ 376869 w 1045333"/>
                    <a:gd name="connsiteY2" fmla="*/ 23493 h 1113451"/>
                    <a:gd name="connsiteX3" fmla="*/ 975039 w 1045333"/>
                    <a:gd name="connsiteY3" fmla="*/ 12063 h 1113451"/>
                    <a:gd name="connsiteX4" fmla="*/ 982659 w 1045333"/>
                    <a:gd name="connsiteY4" fmla="*/ 50163 h 1113451"/>
                    <a:gd name="connsiteX5" fmla="*/ 517839 w 1045333"/>
                    <a:gd name="connsiteY5" fmla="*/ 57783 h 1113451"/>
                    <a:gd name="connsiteX6" fmla="*/ 193989 w 1045333"/>
                    <a:gd name="connsiteY6" fmla="*/ 309243 h 1113451"/>
                    <a:gd name="connsiteX7" fmla="*/ 174939 w 1045333"/>
                    <a:gd name="connsiteY7" fmla="*/ 716913 h 1113451"/>
                    <a:gd name="connsiteX8" fmla="*/ 178749 w 1045333"/>
                    <a:gd name="connsiteY8" fmla="*/ 979803 h 1113451"/>
                    <a:gd name="connsiteX9" fmla="*/ 83500 w 1045333"/>
                    <a:gd name="connsiteY9" fmla="*/ 1113153 h 1113451"/>
                    <a:gd name="connsiteX10" fmla="*/ 11109 w 1045333"/>
                    <a:gd name="connsiteY10" fmla="*/ 987423 h 1113451"/>
                    <a:gd name="connsiteX11" fmla="*/ 7299 w 1045333"/>
                    <a:gd name="connsiteY11" fmla="*/ 766443 h 11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5333" h="1113451">
                      <a:moveTo>
                        <a:pt x="7299" y="766443"/>
                      </a:moveTo>
                      <a:cubicBezTo>
                        <a:pt x="18729" y="645793"/>
                        <a:pt x="18094" y="387348"/>
                        <a:pt x="79689" y="263523"/>
                      </a:cubicBezTo>
                      <a:cubicBezTo>
                        <a:pt x="141284" y="139698"/>
                        <a:pt x="227644" y="65403"/>
                        <a:pt x="376869" y="23493"/>
                      </a:cubicBezTo>
                      <a:cubicBezTo>
                        <a:pt x="526094" y="-18417"/>
                        <a:pt x="874074" y="7618"/>
                        <a:pt x="975039" y="12063"/>
                      </a:cubicBezTo>
                      <a:cubicBezTo>
                        <a:pt x="1076004" y="16508"/>
                        <a:pt x="1058859" y="42543"/>
                        <a:pt x="982659" y="50163"/>
                      </a:cubicBezTo>
                      <a:cubicBezTo>
                        <a:pt x="906459" y="57783"/>
                        <a:pt x="649284" y="14603"/>
                        <a:pt x="517839" y="57783"/>
                      </a:cubicBezTo>
                      <a:cubicBezTo>
                        <a:pt x="386394" y="100963"/>
                        <a:pt x="251139" y="199388"/>
                        <a:pt x="193989" y="309243"/>
                      </a:cubicBezTo>
                      <a:cubicBezTo>
                        <a:pt x="136839" y="419098"/>
                        <a:pt x="158429" y="605153"/>
                        <a:pt x="174939" y="716913"/>
                      </a:cubicBezTo>
                      <a:cubicBezTo>
                        <a:pt x="191449" y="828673"/>
                        <a:pt x="194624" y="918208"/>
                        <a:pt x="178749" y="979803"/>
                      </a:cubicBezTo>
                      <a:cubicBezTo>
                        <a:pt x="162874" y="1041398"/>
                        <a:pt x="117790" y="1118868"/>
                        <a:pt x="83500" y="1113153"/>
                      </a:cubicBezTo>
                      <a:cubicBezTo>
                        <a:pt x="49210" y="1107438"/>
                        <a:pt x="23809" y="1045208"/>
                        <a:pt x="11109" y="987423"/>
                      </a:cubicBezTo>
                      <a:cubicBezTo>
                        <a:pt x="-1591" y="929638"/>
                        <a:pt x="-4131" y="887093"/>
                        <a:pt x="7299" y="766443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1" name="Ellipse 130"/>
                <p:cNvSpPr/>
                <p:nvPr/>
              </p:nvSpPr>
              <p:spPr>
                <a:xfrm>
                  <a:off x="3539345" y="3068535"/>
                  <a:ext cx="192335" cy="560074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32" name="Connecteur droit 131"/>
                <p:cNvCxnSpPr>
                  <a:endCxn id="131" idx="6"/>
                </p:cNvCxnSpPr>
                <p:nvPr/>
              </p:nvCxnSpPr>
              <p:spPr>
                <a:xfrm flipH="1" flipV="1">
                  <a:off x="3731680" y="3348572"/>
                  <a:ext cx="1571438" cy="46140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ZoneTexte 132"/>
                <p:cNvSpPr txBox="1"/>
                <p:nvPr/>
              </p:nvSpPr>
              <p:spPr>
                <a:xfrm>
                  <a:off x="4374485" y="4298147"/>
                  <a:ext cx="20942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Buffer gas at 100-500 mbar</a:t>
                  </a:r>
                  <a:endParaRPr lang="fr-FR" sz="1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4" name="Trapèze 133"/>
                <p:cNvSpPr/>
                <p:nvPr/>
              </p:nvSpPr>
              <p:spPr>
                <a:xfrm rot="16200000">
                  <a:off x="5146816" y="2004322"/>
                  <a:ext cx="119103" cy="1080120"/>
                </a:xfrm>
                <a:prstGeom prst="trapezoid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5" name="Forme libre 134"/>
                <p:cNvSpPr/>
                <p:nvPr/>
              </p:nvSpPr>
              <p:spPr>
                <a:xfrm>
                  <a:off x="3602499" y="4007717"/>
                  <a:ext cx="739558" cy="945737"/>
                </a:xfrm>
                <a:custGeom>
                  <a:avLst/>
                  <a:gdLst>
                    <a:gd name="connsiteX0" fmla="*/ 797546 w 856332"/>
                    <a:gd name="connsiteY0" fmla="*/ 121920 h 621649"/>
                    <a:gd name="connsiteX1" fmla="*/ 785354 w 856332"/>
                    <a:gd name="connsiteY1" fmla="*/ 512064 h 621649"/>
                    <a:gd name="connsiteX2" fmla="*/ 90410 w 856332"/>
                    <a:gd name="connsiteY2" fmla="*/ 585216 h 621649"/>
                    <a:gd name="connsiteX3" fmla="*/ 29450 w 856332"/>
                    <a:gd name="connsiteY3" fmla="*/ 0 h 621649"/>
                    <a:gd name="connsiteX0" fmla="*/ 866472 w 898128"/>
                    <a:gd name="connsiteY0" fmla="*/ 133350 h 621285"/>
                    <a:gd name="connsiteX1" fmla="*/ 785354 w 898128"/>
                    <a:gd name="connsiteY1" fmla="*/ 512064 h 621285"/>
                    <a:gd name="connsiteX2" fmla="*/ 90410 w 898128"/>
                    <a:gd name="connsiteY2" fmla="*/ 585216 h 621285"/>
                    <a:gd name="connsiteX3" fmla="*/ 29450 w 898128"/>
                    <a:gd name="connsiteY3" fmla="*/ 0 h 621285"/>
                    <a:gd name="connsiteX0" fmla="*/ 866472 w 881252"/>
                    <a:gd name="connsiteY0" fmla="*/ 133350 h 621285"/>
                    <a:gd name="connsiteX1" fmla="*/ 785354 w 881252"/>
                    <a:gd name="connsiteY1" fmla="*/ 512064 h 621285"/>
                    <a:gd name="connsiteX2" fmla="*/ 90410 w 881252"/>
                    <a:gd name="connsiteY2" fmla="*/ 585216 h 621285"/>
                    <a:gd name="connsiteX3" fmla="*/ 29450 w 881252"/>
                    <a:gd name="connsiteY3" fmla="*/ 0 h 621285"/>
                    <a:gd name="connsiteX0" fmla="*/ 892319 w 900676"/>
                    <a:gd name="connsiteY0" fmla="*/ 140970 h 621046"/>
                    <a:gd name="connsiteX1" fmla="*/ 785354 w 900676"/>
                    <a:gd name="connsiteY1" fmla="*/ 512064 h 621046"/>
                    <a:gd name="connsiteX2" fmla="*/ 90410 w 900676"/>
                    <a:gd name="connsiteY2" fmla="*/ 585216 h 621046"/>
                    <a:gd name="connsiteX3" fmla="*/ 29450 w 900676"/>
                    <a:gd name="connsiteY3" fmla="*/ 0 h 621046"/>
                    <a:gd name="connsiteX0" fmla="*/ 892319 w 893110"/>
                    <a:gd name="connsiteY0" fmla="*/ 140970 h 621046"/>
                    <a:gd name="connsiteX1" fmla="*/ 785354 w 893110"/>
                    <a:gd name="connsiteY1" fmla="*/ 512064 h 621046"/>
                    <a:gd name="connsiteX2" fmla="*/ 90410 w 893110"/>
                    <a:gd name="connsiteY2" fmla="*/ 585216 h 621046"/>
                    <a:gd name="connsiteX3" fmla="*/ 29450 w 893110"/>
                    <a:gd name="connsiteY3" fmla="*/ 0 h 621046"/>
                    <a:gd name="connsiteX0" fmla="*/ 888011 w 889572"/>
                    <a:gd name="connsiteY0" fmla="*/ 34290 h 624610"/>
                    <a:gd name="connsiteX1" fmla="*/ 785354 w 889572"/>
                    <a:gd name="connsiteY1" fmla="*/ 512064 h 624610"/>
                    <a:gd name="connsiteX2" fmla="*/ 90410 w 889572"/>
                    <a:gd name="connsiteY2" fmla="*/ 585216 h 624610"/>
                    <a:gd name="connsiteX3" fmla="*/ 29450 w 889572"/>
                    <a:gd name="connsiteY3" fmla="*/ 0 h 624610"/>
                    <a:gd name="connsiteX0" fmla="*/ 889230 w 897863"/>
                    <a:gd name="connsiteY0" fmla="*/ 34290 h 635731"/>
                    <a:gd name="connsiteX1" fmla="*/ 808113 w 897863"/>
                    <a:gd name="connsiteY1" fmla="*/ 542544 h 635731"/>
                    <a:gd name="connsiteX2" fmla="*/ 91629 w 897863"/>
                    <a:gd name="connsiteY2" fmla="*/ 585216 h 635731"/>
                    <a:gd name="connsiteX3" fmla="*/ 30669 w 897863"/>
                    <a:gd name="connsiteY3" fmla="*/ 0 h 635731"/>
                    <a:gd name="connsiteX0" fmla="*/ 889476 w 899966"/>
                    <a:gd name="connsiteY0" fmla="*/ 34290 h 647836"/>
                    <a:gd name="connsiteX1" fmla="*/ 812667 w 899966"/>
                    <a:gd name="connsiteY1" fmla="*/ 569214 h 647836"/>
                    <a:gd name="connsiteX2" fmla="*/ 91875 w 899966"/>
                    <a:gd name="connsiteY2" fmla="*/ 585216 h 647836"/>
                    <a:gd name="connsiteX3" fmla="*/ 30915 w 899966"/>
                    <a:gd name="connsiteY3" fmla="*/ 0 h 647836"/>
                    <a:gd name="connsiteX0" fmla="*/ 872209 w 872209"/>
                    <a:gd name="connsiteY0" fmla="*/ 34290 h 637176"/>
                    <a:gd name="connsiteX1" fmla="*/ 795400 w 872209"/>
                    <a:gd name="connsiteY1" fmla="*/ 569214 h 637176"/>
                    <a:gd name="connsiteX2" fmla="*/ 408650 w 872209"/>
                    <a:gd name="connsiteY2" fmla="*/ 606551 h 637176"/>
                    <a:gd name="connsiteX3" fmla="*/ 74608 w 872209"/>
                    <a:gd name="connsiteY3" fmla="*/ 585216 h 637176"/>
                    <a:gd name="connsiteX4" fmla="*/ 13648 w 872209"/>
                    <a:gd name="connsiteY4" fmla="*/ 0 h 637176"/>
                    <a:gd name="connsiteX0" fmla="*/ 872209 w 872209"/>
                    <a:gd name="connsiteY0" fmla="*/ 34290 h 637176"/>
                    <a:gd name="connsiteX1" fmla="*/ 791092 w 872209"/>
                    <a:gd name="connsiteY1" fmla="*/ 546354 h 637176"/>
                    <a:gd name="connsiteX2" fmla="*/ 408650 w 872209"/>
                    <a:gd name="connsiteY2" fmla="*/ 606551 h 637176"/>
                    <a:gd name="connsiteX3" fmla="*/ 74608 w 872209"/>
                    <a:gd name="connsiteY3" fmla="*/ 585216 h 637176"/>
                    <a:gd name="connsiteX4" fmla="*/ 13648 w 872209"/>
                    <a:gd name="connsiteY4" fmla="*/ 0 h 637176"/>
                    <a:gd name="connsiteX0" fmla="*/ 872209 w 872209"/>
                    <a:gd name="connsiteY0" fmla="*/ 34290 h 637176"/>
                    <a:gd name="connsiteX1" fmla="*/ 791092 w 872209"/>
                    <a:gd name="connsiteY1" fmla="*/ 546354 h 637176"/>
                    <a:gd name="connsiteX2" fmla="*/ 408650 w 872209"/>
                    <a:gd name="connsiteY2" fmla="*/ 606551 h 637176"/>
                    <a:gd name="connsiteX3" fmla="*/ 74608 w 872209"/>
                    <a:gd name="connsiteY3" fmla="*/ 585216 h 637176"/>
                    <a:gd name="connsiteX4" fmla="*/ 13648 w 872209"/>
                    <a:gd name="connsiteY4" fmla="*/ 0 h 637176"/>
                    <a:gd name="connsiteX0" fmla="*/ 872209 w 872209"/>
                    <a:gd name="connsiteY0" fmla="*/ 34290 h 637176"/>
                    <a:gd name="connsiteX1" fmla="*/ 821247 w 872209"/>
                    <a:gd name="connsiteY1" fmla="*/ 546354 h 637176"/>
                    <a:gd name="connsiteX2" fmla="*/ 408650 w 872209"/>
                    <a:gd name="connsiteY2" fmla="*/ 606551 h 637176"/>
                    <a:gd name="connsiteX3" fmla="*/ 74608 w 872209"/>
                    <a:gd name="connsiteY3" fmla="*/ 585216 h 637176"/>
                    <a:gd name="connsiteX4" fmla="*/ 13648 w 872209"/>
                    <a:gd name="connsiteY4" fmla="*/ 0 h 637176"/>
                    <a:gd name="connsiteX0" fmla="*/ 872086 w 875258"/>
                    <a:gd name="connsiteY0" fmla="*/ 34290 h 631292"/>
                    <a:gd name="connsiteX1" fmla="*/ 821124 w 875258"/>
                    <a:gd name="connsiteY1" fmla="*/ 546354 h 631292"/>
                    <a:gd name="connsiteX2" fmla="*/ 404219 w 875258"/>
                    <a:gd name="connsiteY2" fmla="*/ 591311 h 631292"/>
                    <a:gd name="connsiteX3" fmla="*/ 74485 w 875258"/>
                    <a:gd name="connsiteY3" fmla="*/ 585216 h 631292"/>
                    <a:gd name="connsiteX4" fmla="*/ 13525 w 875258"/>
                    <a:gd name="connsiteY4" fmla="*/ 0 h 631292"/>
                    <a:gd name="connsiteX0" fmla="*/ 866268 w 869441"/>
                    <a:gd name="connsiteY0" fmla="*/ 34290 h 602678"/>
                    <a:gd name="connsiteX1" fmla="*/ 815306 w 869441"/>
                    <a:gd name="connsiteY1" fmla="*/ 546354 h 602678"/>
                    <a:gd name="connsiteX2" fmla="*/ 398401 w 869441"/>
                    <a:gd name="connsiteY2" fmla="*/ 591311 h 602678"/>
                    <a:gd name="connsiteX3" fmla="*/ 68667 w 869441"/>
                    <a:gd name="connsiteY3" fmla="*/ 585216 h 602678"/>
                    <a:gd name="connsiteX4" fmla="*/ 7707 w 869441"/>
                    <a:gd name="connsiteY4" fmla="*/ 0 h 602678"/>
                    <a:gd name="connsiteX0" fmla="*/ 865172 w 868345"/>
                    <a:gd name="connsiteY0" fmla="*/ 34290 h 602678"/>
                    <a:gd name="connsiteX1" fmla="*/ 814210 w 868345"/>
                    <a:gd name="connsiteY1" fmla="*/ 546354 h 602678"/>
                    <a:gd name="connsiteX2" fmla="*/ 397305 w 868345"/>
                    <a:gd name="connsiteY2" fmla="*/ 591311 h 602678"/>
                    <a:gd name="connsiteX3" fmla="*/ 84802 w 868345"/>
                    <a:gd name="connsiteY3" fmla="*/ 569976 h 602678"/>
                    <a:gd name="connsiteX4" fmla="*/ 6611 w 868345"/>
                    <a:gd name="connsiteY4" fmla="*/ 0 h 602678"/>
                    <a:gd name="connsiteX0" fmla="*/ 865908 w 869081"/>
                    <a:gd name="connsiteY0" fmla="*/ 34290 h 602678"/>
                    <a:gd name="connsiteX1" fmla="*/ 814946 w 869081"/>
                    <a:gd name="connsiteY1" fmla="*/ 546354 h 602678"/>
                    <a:gd name="connsiteX2" fmla="*/ 398041 w 869081"/>
                    <a:gd name="connsiteY2" fmla="*/ 591311 h 602678"/>
                    <a:gd name="connsiteX3" fmla="*/ 85538 w 869081"/>
                    <a:gd name="connsiteY3" fmla="*/ 569976 h 602678"/>
                    <a:gd name="connsiteX4" fmla="*/ 7347 w 869081"/>
                    <a:gd name="connsiteY4" fmla="*/ 0 h 602678"/>
                    <a:gd name="connsiteX0" fmla="*/ 868896 w 873199"/>
                    <a:gd name="connsiteY0" fmla="*/ 34290 h 622454"/>
                    <a:gd name="connsiteX1" fmla="*/ 817934 w 873199"/>
                    <a:gd name="connsiteY1" fmla="*/ 546354 h 622454"/>
                    <a:gd name="connsiteX2" fmla="*/ 379489 w 873199"/>
                    <a:gd name="connsiteY2" fmla="*/ 595121 h 622454"/>
                    <a:gd name="connsiteX3" fmla="*/ 88526 w 873199"/>
                    <a:gd name="connsiteY3" fmla="*/ 569976 h 622454"/>
                    <a:gd name="connsiteX4" fmla="*/ 10335 w 873199"/>
                    <a:gd name="connsiteY4" fmla="*/ 0 h 622454"/>
                    <a:gd name="connsiteX0" fmla="*/ 876609 w 880911"/>
                    <a:gd name="connsiteY0" fmla="*/ 34290 h 604791"/>
                    <a:gd name="connsiteX1" fmla="*/ 825647 w 880911"/>
                    <a:gd name="connsiteY1" fmla="*/ 546354 h 604791"/>
                    <a:gd name="connsiteX2" fmla="*/ 387202 w 880911"/>
                    <a:gd name="connsiteY2" fmla="*/ 595121 h 604791"/>
                    <a:gd name="connsiteX3" fmla="*/ 57468 w 880911"/>
                    <a:gd name="connsiteY3" fmla="*/ 474726 h 604791"/>
                    <a:gd name="connsiteX4" fmla="*/ 18048 w 880911"/>
                    <a:gd name="connsiteY4" fmla="*/ 0 h 604791"/>
                    <a:gd name="connsiteX0" fmla="*/ 873620 w 882402"/>
                    <a:gd name="connsiteY0" fmla="*/ 34290 h 600660"/>
                    <a:gd name="connsiteX1" fmla="*/ 822658 w 882402"/>
                    <a:gd name="connsiteY1" fmla="*/ 546354 h 600660"/>
                    <a:gd name="connsiteX2" fmla="*/ 306672 w 882402"/>
                    <a:gd name="connsiteY2" fmla="*/ 587501 h 600660"/>
                    <a:gd name="connsiteX3" fmla="*/ 54479 w 882402"/>
                    <a:gd name="connsiteY3" fmla="*/ 474726 h 600660"/>
                    <a:gd name="connsiteX4" fmla="*/ 15059 w 882402"/>
                    <a:gd name="connsiteY4" fmla="*/ 0 h 600660"/>
                    <a:gd name="connsiteX0" fmla="*/ 873620 w 882403"/>
                    <a:gd name="connsiteY0" fmla="*/ 34290 h 607006"/>
                    <a:gd name="connsiteX1" fmla="*/ 822658 w 882403"/>
                    <a:gd name="connsiteY1" fmla="*/ 546354 h 607006"/>
                    <a:gd name="connsiteX2" fmla="*/ 306672 w 882403"/>
                    <a:gd name="connsiteY2" fmla="*/ 598931 h 607006"/>
                    <a:gd name="connsiteX3" fmla="*/ 54479 w 882403"/>
                    <a:gd name="connsiteY3" fmla="*/ 474726 h 607006"/>
                    <a:gd name="connsiteX4" fmla="*/ 15059 w 882403"/>
                    <a:gd name="connsiteY4" fmla="*/ 0 h 607006"/>
                    <a:gd name="connsiteX0" fmla="*/ 858722 w 867505"/>
                    <a:gd name="connsiteY0" fmla="*/ 34290 h 607006"/>
                    <a:gd name="connsiteX1" fmla="*/ 807760 w 867505"/>
                    <a:gd name="connsiteY1" fmla="*/ 546354 h 607006"/>
                    <a:gd name="connsiteX2" fmla="*/ 291774 w 867505"/>
                    <a:gd name="connsiteY2" fmla="*/ 598931 h 607006"/>
                    <a:gd name="connsiteX3" fmla="*/ 39581 w 867505"/>
                    <a:gd name="connsiteY3" fmla="*/ 474726 h 607006"/>
                    <a:gd name="connsiteX4" fmla="*/ 46224 w 867505"/>
                    <a:gd name="connsiteY4" fmla="*/ 217932 h 607006"/>
                    <a:gd name="connsiteX5" fmla="*/ 161 w 867505"/>
                    <a:gd name="connsiteY5" fmla="*/ 0 h 607006"/>
                    <a:gd name="connsiteX0" fmla="*/ 834579 w 843362"/>
                    <a:gd name="connsiteY0" fmla="*/ 255270 h 827986"/>
                    <a:gd name="connsiteX1" fmla="*/ 783617 w 843362"/>
                    <a:gd name="connsiteY1" fmla="*/ 767334 h 827986"/>
                    <a:gd name="connsiteX2" fmla="*/ 267631 w 843362"/>
                    <a:gd name="connsiteY2" fmla="*/ 819911 h 827986"/>
                    <a:gd name="connsiteX3" fmla="*/ 15438 w 843362"/>
                    <a:gd name="connsiteY3" fmla="*/ 695706 h 827986"/>
                    <a:gd name="connsiteX4" fmla="*/ 22081 w 843362"/>
                    <a:gd name="connsiteY4" fmla="*/ 438912 h 827986"/>
                    <a:gd name="connsiteX5" fmla="*/ 27712 w 843362"/>
                    <a:gd name="connsiteY5" fmla="*/ 0 h 827986"/>
                    <a:gd name="connsiteX0" fmla="*/ 834579 w 843362"/>
                    <a:gd name="connsiteY0" fmla="*/ 255270 h 827986"/>
                    <a:gd name="connsiteX1" fmla="*/ 783617 w 843362"/>
                    <a:gd name="connsiteY1" fmla="*/ 767334 h 827986"/>
                    <a:gd name="connsiteX2" fmla="*/ 267631 w 843362"/>
                    <a:gd name="connsiteY2" fmla="*/ 819911 h 827986"/>
                    <a:gd name="connsiteX3" fmla="*/ 15438 w 843362"/>
                    <a:gd name="connsiteY3" fmla="*/ 695706 h 827986"/>
                    <a:gd name="connsiteX4" fmla="*/ 22081 w 843362"/>
                    <a:gd name="connsiteY4" fmla="*/ 438912 h 827986"/>
                    <a:gd name="connsiteX5" fmla="*/ 27712 w 843362"/>
                    <a:gd name="connsiteY5" fmla="*/ 0 h 827986"/>
                    <a:gd name="connsiteX0" fmla="*/ 819167 w 827950"/>
                    <a:gd name="connsiteY0" fmla="*/ 255270 h 827986"/>
                    <a:gd name="connsiteX1" fmla="*/ 768205 w 827950"/>
                    <a:gd name="connsiteY1" fmla="*/ 767334 h 827986"/>
                    <a:gd name="connsiteX2" fmla="*/ 252219 w 827950"/>
                    <a:gd name="connsiteY2" fmla="*/ 819911 h 827986"/>
                    <a:gd name="connsiteX3" fmla="*/ 26 w 827950"/>
                    <a:gd name="connsiteY3" fmla="*/ 695706 h 827986"/>
                    <a:gd name="connsiteX4" fmla="*/ 6669 w 827950"/>
                    <a:gd name="connsiteY4" fmla="*/ 438912 h 827986"/>
                    <a:gd name="connsiteX5" fmla="*/ 12300 w 827950"/>
                    <a:gd name="connsiteY5" fmla="*/ 0 h 827986"/>
                    <a:gd name="connsiteX0" fmla="*/ 814826 w 823609"/>
                    <a:gd name="connsiteY0" fmla="*/ 255270 h 827986"/>
                    <a:gd name="connsiteX1" fmla="*/ 763864 w 823609"/>
                    <a:gd name="connsiteY1" fmla="*/ 767334 h 827986"/>
                    <a:gd name="connsiteX2" fmla="*/ 247878 w 823609"/>
                    <a:gd name="connsiteY2" fmla="*/ 819911 h 827986"/>
                    <a:gd name="connsiteX3" fmla="*/ 12916 w 823609"/>
                    <a:gd name="connsiteY3" fmla="*/ 707136 h 827986"/>
                    <a:gd name="connsiteX4" fmla="*/ 2328 w 823609"/>
                    <a:gd name="connsiteY4" fmla="*/ 438912 h 827986"/>
                    <a:gd name="connsiteX5" fmla="*/ 7959 w 823609"/>
                    <a:gd name="connsiteY5" fmla="*/ 0 h 827986"/>
                    <a:gd name="connsiteX0" fmla="*/ 819955 w 828738"/>
                    <a:gd name="connsiteY0" fmla="*/ 255270 h 827986"/>
                    <a:gd name="connsiteX1" fmla="*/ 768993 w 828738"/>
                    <a:gd name="connsiteY1" fmla="*/ 767334 h 827986"/>
                    <a:gd name="connsiteX2" fmla="*/ 253007 w 828738"/>
                    <a:gd name="connsiteY2" fmla="*/ 819911 h 827986"/>
                    <a:gd name="connsiteX3" fmla="*/ 18045 w 828738"/>
                    <a:gd name="connsiteY3" fmla="*/ 707136 h 827986"/>
                    <a:gd name="connsiteX4" fmla="*/ 11765 w 828738"/>
                    <a:gd name="connsiteY4" fmla="*/ 438912 h 827986"/>
                    <a:gd name="connsiteX5" fmla="*/ 13088 w 828738"/>
                    <a:gd name="connsiteY5" fmla="*/ 0 h 827986"/>
                    <a:gd name="connsiteX0" fmla="*/ 819955 w 828738"/>
                    <a:gd name="connsiteY0" fmla="*/ 255270 h 827986"/>
                    <a:gd name="connsiteX1" fmla="*/ 768993 w 828738"/>
                    <a:gd name="connsiteY1" fmla="*/ 767334 h 827986"/>
                    <a:gd name="connsiteX2" fmla="*/ 253007 w 828738"/>
                    <a:gd name="connsiteY2" fmla="*/ 819911 h 827986"/>
                    <a:gd name="connsiteX3" fmla="*/ 18045 w 828738"/>
                    <a:gd name="connsiteY3" fmla="*/ 707136 h 827986"/>
                    <a:gd name="connsiteX4" fmla="*/ 11765 w 828738"/>
                    <a:gd name="connsiteY4" fmla="*/ 438912 h 827986"/>
                    <a:gd name="connsiteX5" fmla="*/ 13088 w 828738"/>
                    <a:gd name="connsiteY5" fmla="*/ 0 h 827986"/>
                    <a:gd name="connsiteX0" fmla="*/ 823321 w 832104"/>
                    <a:gd name="connsiteY0" fmla="*/ 255270 h 827986"/>
                    <a:gd name="connsiteX1" fmla="*/ 772359 w 832104"/>
                    <a:gd name="connsiteY1" fmla="*/ 767334 h 827986"/>
                    <a:gd name="connsiteX2" fmla="*/ 256373 w 832104"/>
                    <a:gd name="connsiteY2" fmla="*/ 819911 h 827986"/>
                    <a:gd name="connsiteX3" fmla="*/ 21411 w 832104"/>
                    <a:gd name="connsiteY3" fmla="*/ 707136 h 827986"/>
                    <a:gd name="connsiteX4" fmla="*/ 15131 w 832104"/>
                    <a:gd name="connsiteY4" fmla="*/ 438912 h 827986"/>
                    <a:gd name="connsiteX5" fmla="*/ 16454 w 832104"/>
                    <a:gd name="connsiteY5" fmla="*/ 0 h 827986"/>
                    <a:gd name="connsiteX0" fmla="*/ 823321 w 832104"/>
                    <a:gd name="connsiteY0" fmla="*/ 255270 h 827986"/>
                    <a:gd name="connsiteX1" fmla="*/ 772359 w 832104"/>
                    <a:gd name="connsiteY1" fmla="*/ 767334 h 827986"/>
                    <a:gd name="connsiteX2" fmla="*/ 256373 w 832104"/>
                    <a:gd name="connsiteY2" fmla="*/ 819911 h 827986"/>
                    <a:gd name="connsiteX3" fmla="*/ 21411 w 832104"/>
                    <a:gd name="connsiteY3" fmla="*/ 707136 h 827986"/>
                    <a:gd name="connsiteX4" fmla="*/ 15131 w 832104"/>
                    <a:gd name="connsiteY4" fmla="*/ 438912 h 827986"/>
                    <a:gd name="connsiteX5" fmla="*/ 16454 w 832104"/>
                    <a:gd name="connsiteY5" fmla="*/ 0 h 827986"/>
                    <a:gd name="connsiteX0" fmla="*/ 814434 w 823217"/>
                    <a:gd name="connsiteY0" fmla="*/ 255270 h 827986"/>
                    <a:gd name="connsiteX1" fmla="*/ 763472 w 823217"/>
                    <a:gd name="connsiteY1" fmla="*/ 767334 h 827986"/>
                    <a:gd name="connsiteX2" fmla="*/ 247486 w 823217"/>
                    <a:gd name="connsiteY2" fmla="*/ 819911 h 827986"/>
                    <a:gd name="connsiteX3" fmla="*/ 12524 w 823217"/>
                    <a:gd name="connsiteY3" fmla="*/ 707136 h 827986"/>
                    <a:gd name="connsiteX4" fmla="*/ 6244 w 823217"/>
                    <a:gd name="connsiteY4" fmla="*/ 438912 h 827986"/>
                    <a:gd name="connsiteX5" fmla="*/ 7567 w 823217"/>
                    <a:gd name="connsiteY5" fmla="*/ 0 h 827986"/>
                    <a:gd name="connsiteX0" fmla="*/ 827414 w 836197"/>
                    <a:gd name="connsiteY0" fmla="*/ 255270 h 827986"/>
                    <a:gd name="connsiteX1" fmla="*/ 776452 w 836197"/>
                    <a:gd name="connsiteY1" fmla="*/ 767334 h 827986"/>
                    <a:gd name="connsiteX2" fmla="*/ 260466 w 836197"/>
                    <a:gd name="connsiteY2" fmla="*/ 819911 h 827986"/>
                    <a:gd name="connsiteX3" fmla="*/ 25504 w 836197"/>
                    <a:gd name="connsiteY3" fmla="*/ 707136 h 827986"/>
                    <a:gd name="connsiteX4" fmla="*/ 10608 w 836197"/>
                    <a:gd name="connsiteY4" fmla="*/ 385572 h 827986"/>
                    <a:gd name="connsiteX5" fmla="*/ 20547 w 836197"/>
                    <a:gd name="connsiteY5" fmla="*/ 0 h 82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6197" h="827986">
                      <a:moveTo>
                        <a:pt x="827414" y="255270"/>
                      </a:moveTo>
                      <a:cubicBezTo>
                        <a:pt x="824245" y="411734"/>
                        <a:pt x="870943" y="673227"/>
                        <a:pt x="776452" y="767334"/>
                      </a:cubicBezTo>
                      <a:cubicBezTo>
                        <a:pt x="681961" y="861441"/>
                        <a:pt x="380598" y="817244"/>
                        <a:pt x="260466" y="819911"/>
                      </a:cubicBezTo>
                      <a:cubicBezTo>
                        <a:pt x="140334" y="822578"/>
                        <a:pt x="67147" y="779526"/>
                        <a:pt x="25504" y="707136"/>
                      </a:cubicBezTo>
                      <a:cubicBezTo>
                        <a:pt x="-16139" y="634746"/>
                        <a:pt x="4254" y="476123"/>
                        <a:pt x="10608" y="385572"/>
                      </a:cubicBezTo>
                      <a:cubicBezTo>
                        <a:pt x="16962" y="295021"/>
                        <a:pt x="17455" y="36957"/>
                        <a:pt x="20547" y="0"/>
                      </a:cubicBezTo>
                    </a:path>
                  </a:pathLst>
                </a:custGeom>
                <a:noFill/>
                <a:ln w="28575">
                  <a:solidFill>
                    <a:srgbClr val="A9D18E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6" name="ZoneTexte 135"/>
                <p:cNvSpPr txBox="1"/>
                <p:nvPr/>
              </p:nvSpPr>
              <p:spPr>
                <a:xfrm>
                  <a:off x="4534392" y="3787970"/>
                  <a:ext cx="18726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Stopping, thermalization </a:t>
                  </a:r>
                </a:p>
                <a:p>
                  <a:pPr algn="ctr"/>
                  <a:r>
                    <a:rPr lang="fr-FR" sz="1200" dirty="0" smtClean="0"/>
                    <a:t>and </a:t>
                  </a:r>
                  <a:r>
                    <a:rPr lang="fr-FR" sz="1200" dirty="0" err="1" smtClean="0"/>
                    <a:t>neutralization</a:t>
                  </a:r>
                  <a:endParaRPr lang="fr-FR" sz="1200" dirty="0"/>
                </a:p>
              </p:txBody>
            </p:sp>
            <p:sp>
              <p:nvSpPr>
                <p:cNvPr id="137" name="ZoneTexte 136"/>
                <p:cNvSpPr txBox="1"/>
                <p:nvPr/>
              </p:nvSpPr>
              <p:spPr>
                <a:xfrm>
                  <a:off x="5415672" y="2192026"/>
                  <a:ext cx="11560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Supersonic jet</a:t>
                  </a:r>
                  <a:endParaRPr lang="fr-FR" sz="1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38" name="Connecteur droit 137"/>
                <p:cNvCxnSpPr/>
                <p:nvPr/>
              </p:nvCxnSpPr>
              <p:spPr>
                <a:xfrm flipH="1" flipV="1">
                  <a:off x="3739766" y="2681354"/>
                  <a:ext cx="1443405" cy="45343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ZoneTexte 138"/>
                <p:cNvSpPr txBox="1"/>
                <p:nvPr/>
              </p:nvSpPr>
              <p:spPr>
                <a:xfrm>
                  <a:off x="4935040" y="3132022"/>
                  <a:ext cx="20024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Extraction by gas flow </a:t>
                  </a:r>
                  <a:r>
                    <a:rPr lang="fr-FR" sz="1200" dirty="0" err="1" smtClean="0"/>
                    <a:t>only</a:t>
                  </a:r>
                  <a:endParaRPr lang="fr-FR" sz="1200" dirty="0"/>
                </a:p>
              </p:txBody>
            </p:sp>
          </p:grpSp>
          <p:cxnSp>
            <p:nvCxnSpPr>
              <p:cNvPr id="114" name="Connecteur droit 113"/>
              <p:cNvCxnSpPr>
                <a:stCxn id="115" idx="2"/>
              </p:cNvCxnSpPr>
              <p:nvPr/>
            </p:nvCxnSpPr>
            <p:spPr>
              <a:xfrm>
                <a:off x="1799864" y="2044047"/>
                <a:ext cx="790447" cy="473004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ZoneTexte 114"/>
              <p:cNvSpPr txBox="1"/>
              <p:nvPr/>
            </p:nvSpPr>
            <p:spPr>
              <a:xfrm>
                <a:off x="689919" y="1582382"/>
                <a:ext cx="221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/>
                  <a:t>Decoupling</a:t>
                </a:r>
                <a:r>
                  <a:rPr lang="fr-FR" sz="1200" dirty="0" smtClean="0"/>
                  <a:t> of laser axis </a:t>
                </a:r>
                <a:r>
                  <a:rPr lang="fr-FR" sz="1200" dirty="0" err="1" smtClean="0"/>
                  <a:t>from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spectrometer</a:t>
                </a:r>
                <a:r>
                  <a:rPr lang="fr-FR" sz="1200" dirty="0" smtClean="0"/>
                  <a:t> axis</a:t>
                </a:r>
                <a:endParaRPr lang="fr-FR" sz="1200" dirty="0"/>
              </a:p>
            </p:txBody>
          </p:sp>
          <p:sp>
            <p:nvSpPr>
              <p:cNvPr id="116" name="ZoneTexte 115"/>
              <p:cNvSpPr txBox="1"/>
              <p:nvPr/>
            </p:nvSpPr>
            <p:spPr>
              <a:xfrm>
                <a:off x="884110" y="5268937"/>
                <a:ext cx="28632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/>
                  <a:t>Shown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is</a:t>
                </a:r>
                <a:r>
                  <a:rPr lang="fr-FR" sz="1200" dirty="0" smtClean="0"/>
                  <a:t> S</a:t>
                </a:r>
                <a:r>
                  <a:rPr lang="fr-FR" sz="1200" baseline="30000" dirty="0" smtClean="0"/>
                  <a:t>3</a:t>
                </a:r>
                <a:r>
                  <a:rPr lang="fr-FR" sz="1200" dirty="0" smtClean="0"/>
                  <a:t>-LEB/MARA-LEB </a:t>
                </a:r>
                <a:r>
                  <a:rPr lang="fr-FR" sz="1200" dirty="0" err="1" smtClean="0"/>
                  <a:t>geometry</a:t>
                </a:r>
                <a:endParaRPr lang="fr-FR" sz="1200" dirty="0"/>
              </a:p>
            </p:txBody>
          </p:sp>
          <p:sp>
            <p:nvSpPr>
              <p:cNvPr id="117" name="Flèche droite 116"/>
              <p:cNvSpPr/>
              <p:nvPr/>
            </p:nvSpPr>
            <p:spPr>
              <a:xfrm rot="5400000">
                <a:off x="3279899" y="1759239"/>
                <a:ext cx="1768662" cy="720545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Flèche droite 117"/>
              <p:cNvSpPr/>
              <p:nvPr/>
            </p:nvSpPr>
            <p:spPr>
              <a:xfrm rot="10800000">
                <a:off x="1786854" y="2489451"/>
                <a:ext cx="3974767" cy="7835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9" name="Groupe 118"/>
              <p:cNvGrpSpPr/>
              <p:nvPr/>
            </p:nvGrpSpPr>
            <p:grpSpPr>
              <a:xfrm>
                <a:off x="3387968" y="2479984"/>
                <a:ext cx="98624" cy="98624"/>
                <a:chOff x="6970563" y="2233228"/>
                <a:chExt cx="207787" cy="207787"/>
              </a:xfrm>
            </p:grpSpPr>
            <p:sp>
              <p:nvSpPr>
                <p:cNvPr id="126" name="Ellipse 125"/>
                <p:cNvSpPr/>
                <p:nvPr/>
              </p:nvSpPr>
              <p:spPr>
                <a:xfrm>
                  <a:off x="6970563" y="2233228"/>
                  <a:ext cx="207787" cy="207787"/>
                </a:xfrm>
                <a:prstGeom prst="ellipse">
                  <a:avLst/>
                </a:prstGeom>
                <a:solidFill>
                  <a:srgbClr val="7030A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7" name="Connecteur droit 126"/>
                <p:cNvCxnSpPr>
                  <a:stCxn id="126" idx="7"/>
                  <a:endCxn id="126" idx="3"/>
                </p:cNvCxnSpPr>
                <p:nvPr/>
              </p:nvCxnSpPr>
              <p:spPr>
                <a:xfrm flipH="1">
                  <a:off x="7000993" y="2263658"/>
                  <a:ext cx="146927" cy="146927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>
                  <a:stCxn id="126" idx="1"/>
                  <a:endCxn id="126" idx="5"/>
                </p:cNvCxnSpPr>
                <p:nvPr/>
              </p:nvCxnSpPr>
              <p:spPr>
                <a:xfrm>
                  <a:off x="7000993" y="2263658"/>
                  <a:ext cx="146927" cy="146927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Rectangle 119"/>
              <p:cNvSpPr/>
              <p:nvPr/>
            </p:nvSpPr>
            <p:spPr>
              <a:xfrm>
                <a:off x="2215845" y="1263178"/>
                <a:ext cx="16674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>
                    <a:solidFill>
                      <a:srgbClr val="7030A0"/>
                    </a:solidFill>
                  </a:rPr>
                  <a:t>Gas </a:t>
                </a:r>
                <a:r>
                  <a:rPr lang="fr-FR" sz="1200" dirty="0" err="1" smtClean="0">
                    <a:solidFill>
                      <a:srgbClr val="7030A0"/>
                    </a:solidFill>
                  </a:rPr>
                  <a:t>cell</a:t>
                </a:r>
                <a:r>
                  <a:rPr lang="fr-FR" sz="1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1200" dirty="0">
                    <a:solidFill>
                      <a:srgbClr val="7030A0"/>
                    </a:solidFill>
                  </a:rPr>
                  <a:t>laser </a:t>
                </a:r>
                <a:r>
                  <a:rPr lang="fr-FR" sz="1200" dirty="0" err="1">
                    <a:solidFill>
                      <a:srgbClr val="7030A0"/>
                    </a:solidFill>
                  </a:rPr>
                  <a:t>probing</a:t>
                </a:r>
                <a:endParaRPr lang="fr-FR" sz="12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21" name="Connecteur droit 120"/>
              <p:cNvCxnSpPr>
                <a:stCxn id="120" idx="2"/>
                <a:endCxn id="126" idx="1"/>
              </p:cNvCxnSpPr>
              <p:nvPr/>
            </p:nvCxnSpPr>
            <p:spPr>
              <a:xfrm>
                <a:off x="3049567" y="1540177"/>
                <a:ext cx="352844" cy="95425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/>
              <p:cNvSpPr/>
              <p:nvPr/>
            </p:nvSpPr>
            <p:spPr>
              <a:xfrm>
                <a:off x="3486592" y="866327"/>
                <a:ext cx="160011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>
                    <a:solidFill>
                      <a:srgbClr val="7030A0"/>
                    </a:solidFill>
                  </a:rPr>
                  <a:t>Gas </a:t>
                </a:r>
                <a:r>
                  <a:rPr lang="fr-FR" sz="1200" dirty="0" smtClean="0">
                    <a:solidFill>
                      <a:srgbClr val="7030A0"/>
                    </a:solidFill>
                  </a:rPr>
                  <a:t>jet laser </a:t>
                </a:r>
                <a:r>
                  <a:rPr lang="fr-FR" sz="1200" dirty="0" err="1">
                    <a:solidFill>
                      <a:srgbClr val="7030A0"/>
                    </a:solidFill>
                  </a:rPr>
                  <a:t>probing</a:t>
                </a:r>
                <a:endParaRPr lang="fr-FR" sz="12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23" name="Connecteur droit 122"/>
              <p:cNvCxnSpPr/>
              <p:nvPr/>
            </p:nvCxnSpPr>
            <p:spPr>
              <a:xfrm>
                <a:off x="2362051" y="3057561"/>
                <a:ext cx="0" cy="578178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V="1">
                <a:off x="1580806" y="3311422"/>
                <a:ext cx="733088" cy="1110003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ZoneTexte 124"/>
              <p:cNvSpPr txBox="1"/>
              <p:nvPr/>
            </p:nvSpPr>
            <p:spPr>
              <a:xfrm>
                <a:off x="919701" y="4420776"/>
                <a:ext cx="12961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/>
                  <a:t>Thin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window</a:t>
                </a:r>
                <a:endParaRPr lang="fr-FR" sz="1200" dirty="0"/>
              </a:p>
            </p:txBody>
          </p:sp>
        </p:grpSp>
        <p:pic>
          <p:nvPicPr>
            <p:cNvPr id="144" name="Image 14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88" y="806362"/>
              <a:ext cx="693558" cy="1215209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3952445" y="5227354"/>
            <a:ext cx="3561444" cy="348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Talks</a:t>
            </a:r>
            <a:r>
              <a:rPr lang="fr-FR" sz="1400" dirty="0" smtClean="0">
                <a:solidFill>
                  <a:srgbClr val="FF0000"/>
                </a:solidFill>
              </a:rPr>
              <a:t> by </a:t>
            </a:r>
            <a:r>
              <a:rPr lang="fr-FR" sz="1400" dirty="0">
                <a:solidFill>
                  <a:srgbClr val="FF0000"/>
                </a:solidFill>
              </a:rPr>
              <a:t>Jorge Moreno and Nathalie </a:t>
            </a:r>
            <a:r>
              <a:rPr lang="fr-FR" sz="1400" dirty="0" err="1" smtClean="0">
                <a:solidFill>
                  <a:srgbClr val="FF0000"/>
                </a:solidFill>
              </a:rPr>
              <a:t>Lecesne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4230" y="352643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E&lt; 1 MeV/u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557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/>
          <p:cNvSpPr/>
          <p:nvPr/>
        </p:nvSpPr>
        <p:spPr>
          <a:xfrm>
            <a:off x="2372149" y="2464064"/>
            <a:ext cx="1223909" cy="1839975"/>
          </a:xfrm>
          <a:custGeom>
            <a:avLst/>
            <a:gdLst>
              <a:gd name="connsiteX0" fmla="*/ 73987 w 1477980"/>
              <a:gd name="connsiteY0" fmla="*/ 1539694 h 1832924"/>
              <a:gd name="connsiteX1" fmla="*/ 99387 w 1477980"/>
              <a:gd name="connsiteY1" fmla="*/ 132534 h 1832924"/>
              <a:gd name="connsiteX2" fmla="*/ 1354147 w 1477980"/>
              <a:gd name="connsiteY2" fmla="*/ 56334 h 1832924"/>
              <a:gd name="connsiteX3" fmla="*/ 1349067 w 1477980"/>
              <a:gd name="connsiteY3" fmla="*/ 107134 h 1832924"/>
              <a:gd name="connsiteX4" fmla="*/ 622627 w 1477980"/>
              <a:gd name="connsiteY4" fmla="*/ 422094 h 1832924"/>
              <a:gd name="connsiteX5" fmla="*/ 510867 w 1477980"/>
              <a:gd name="connsiteY5" fmla="*/ 1697174 h 1832924"/>
              <a:gd name="connsiteX6" fmla="*/ 38427 w 1477980"/>
              <a:gd name="connsiteY6" fmla="*/ 1778454 h 1832924"/>
              <a:gd name="connsiteX7" fmla="*/ 73987 w 1477980"/>
              <a:gd name="connsiteY7" fmla="*/ 1539694 h 1832924"/>
              <a:gd name="connsiteX0" fmla="*/ 73987 w 1477980"/>
              <a:gd name="connsiteY0" fmla="*/ 1539694 h 1829853"/>
              <a:gd name="connsiteX1" fmla="*/ 99387 w 1477980"/>
              <a:gd name="connsiteY1" fmla="*/ 132534 h 1829853"/>
              <a:gd name="connsiteX2" fmla="*/ 1354147 w 1477980"/>
              <a:gd name="connsiteY2" fmla="*/ 56334 h 1829853"/>
              <a:gd name="connsiteX3" fmla="*/ 1349067 w 1477980"/>
              <a:gd name="connsiteY3" fmla="*/ 107134 h 1829853"/>
              <a:gd name="connsiteX4" fmla="*/ 622627 w 1477980"/>
              <a:gd name="connsiteY4" fmla="*/ 422094 h 1829853"/>
              <a:gd name="connsiteX5" fmla="*/ 587067 w 1477980"/>
              <a:gd name="connsiteY5" fmla="*/ 1692094 h 1829853"/>
              <a:gd name="connsiteX6" fmla="*/ 38427 w 1477980"/>
              <a:gd name="connsiteY6" fmla="*/ 1778454 h 1829853"/>
              <a:gd name="connsiteX7" fmla="*/ 73987 w 1477980"/>
              <a:gd name="connsiteY7" fmla="*/ 1539694 h 1829853"/>
              <a:gd name="connsiteX0" fmla="*/ 35680 w 1505713"/>
              <a:gd name="connsiteY0" fmla="*/ 1452665 h 1828974"/>
              <a:gd name="connsiteX1" fmla="*/ 127120 w 1505713"/>
              <a:gd name="connsiteY1" fmla="*/ 126785 h 1828974"/>
              <a:gd name="connsiteX2" fmla="*/ 1381880 w 1505713"/>
              <a:gd name="connsiteY2" fmla="*/ 50585 h 1828974"/>
              <a:gd name="connsiteX3" fmla="*/ 1376800 w 1505713"/>
              <a:gd name="connsiteY3" fmla="*/ 101385 h 1828974"/>
              <a:gd name="connsiteX4" fmla="*/ 650360 w 1505713"/>
              <a:gd name="connsiteY4" fmla="*/ 416345 h 1828974"/>
              <a:gd name="connsiteX5" fmla="*/ 614800 w 1505713"/>
              <a:gd name="connsiteY5" fmla="*/ 1686345 h 1828974"/>
              <a:gd name="connsiteX6" fmla="*/ 66160 w 1505713"/>
              <a:gd name="connsiteY6" fmla="*/ 1772705 h 1828974"/>
              <a:gd name="connsiteX7" fmla="*/ 35680 w 1505713"/>
              <a:gd name="connsiteY7" fmla="*/ 1452665 h 1828974"/>
              <a:gd name="connsiteX0" fmla="*/ 42604 w 1512637"/>
              <a:gd name="connsiteY0" fmla="*/ 1452665 h 1828974"/>
              <a:gd name="connsiteX1" fmla="*/ 134044 w 1512637"/>
              <a:gd name="connsiteY1" fmla="*/ 126785 h 1828974"/>
              <a:gd name="connsiteX2" fmla="*/ 1388804 w 1512637"/>
              <a:gd name="connsiteY2" fmla="*/ 50585 h 1828974"/>
              <a:gd name="connsiteX3" fmla="*/ 1383724 w 1512637"/>
              <a:gd name="connsiteY3" fmla="*/ 101385 h 1828974"/>
              <a:gd name="connsiteX4" fmla="*/ 657284 w 1512637"/>
              <a:gd name="connsiteY4" fmla="*/ 416345 h 1828974"/>
              <a:gd name="connsiteX5" fmla="*/ 621724 w 1512637"/>
              <a:gd name="connsiteY5" fmla="*/ 1686345 h 1828974"/>
              <a:gd name="connsiteX6" fmla="*/ 73084 w 1512637"/>
              <a:gd name="connsiteY6" fmla="*/ 1772705 h 1828974"/>
              <a:gd name="connsiteX7" fmla="*/ 42604 w 1512637"/>
              <a:gd name="connsiteY7" fmla="*/ 1452665 h 1828974"/>
              <a:gd name="connsiteX0" fmla="*/ 42604 w 1512637"/>
              <a:gd name="connsiteY0" fmla="*/ 1452665 h 1828974"/>
              <a:gd name="connsiteX1" fmla="*/ 134044 w 1512637"/>
              <a:gd name="connsiteY1" fmla="*/ 126785 h 1828974"/>
              <a:gd name="connsiteX2" fmla="*/ 1388804 w 1512637"/>
              <a:gd name="connsiteY2" fmla="*/ 50585 h 1828974"/>
              <a:gd name="connsiteX3" fmla="*/ 1383724 w 1512637"/>
              <a:gd name="connsiteY3" fmla="*/ 101385 h 1828974"/>
              <a:gd name="connsiteX4" fmla="*/ 657284 w 1512637"/>
              <a:gd name="connsiteY4" fmla="*/ 416345 h 1828974"/>
              <a:gd name="connsiteX5" fmla="*/ 621724 w 1512637"/>
              <a:gd name="connsiteY5" fmla="*/ 1686345 h 1828974"/>
              <a:gd name="connsiteX6" fmla="*/ 73084 w 1512637"/>
              <a:gd name="connsiteY6" fmla="*/ 1772705 h 1828974"/>
              <a:gd name="connsiteX7" fmla="*/ 42604 w 1512637"/>
              <a:gd name="connsiteY7" fmla="*/ 1452665 h 1828974"/>
              <a:gd name="connsiteX0" fmla="*/ 42604 w 1518389"/>
              <a:gd name="connsiteY0" fmla="*/ 1452665 h 1828974"/>
              <a:gd name="connsiteX1" fmla="*/ 134044 w 1518389"/>
              <a:gd name="connsiteY1" fmla="*/ 126785 h 1828974"/>
              <a:gd name="connsiteX2" fmla="*/ 1388804 w 1518389"/>
              <a:gd name="connsiteY2" fmla="*/ 50585 h 1828974"/>
              <a:gd name="connsiteX3" fmla="*/ 1383724 w 1518389"/>
              <a:gd name="connsiteY3" fmla="*/ 101385 h 1828974"/>
              <a:gd name="connsiteX4" fmla="*/ 657284 w 1518389"/>
              <a:gd name="connsiteY4" fmla="*/ 416345 h 1828974"/>
              <a:gd name="connsiteX5" fmla="*/ 621724 w 1518389"/>
              <a:gd name="connsiteY5" fmla="*/ 1686345 h 1828974"/>
              <a:gd name="connsiteX6" fmla="*/ 73084 w 1518389"/>
              <a:gd name="connsiteY6" fmla="*/ 1772705 h 1828974"/>
              <a:gd name="connsiteX7" fmla="*/ 42604 w 1518389"/>
              <a:gd name="connsiteY7" fmla="*/ 1452665 h 1828974"/>
              <a:gd name="connsiteX0" fmla="*/ 40929 w 1494831"/>
              <a:gd name="connsiteY0" fmla="*/ 1456184 h 1832493"/>
              <a:gd name="connsiteX1" fmla="*/ 132369 w 1494831"/>
              <a:gd name="connsiteY1" fmla="*/ 130304 h 1832493"/>
              <a:gd name="connsiteX2" fmla="*/ 1361729 w 1494831"/>
              <a:gd name="connsiteY2" fmla="*/ 46484 h 1832493"/>
              <a:gd name="connsiteX3" fmla="*/ 1382049 w 1494831"/>
              <a:gd name="connsiteY3" fmla="*/ 104904 h 1832493"/>
              <a:gd name="connsiteX4" fmla="*/ 655609 w 1494831"/>
              <a:gd name="connsiteY4" fmla="*/ 419864 h 1832493"/>
              <a:gd name="connsiteX5" fmla="*/ 620049 w 1494831"/>
              <a:gd name="connsiteY5" fmla="*/ 1689864 h 1832493"/>
              <a:gd name="connsiteX6" fmla="*/ 71409 w 1494831"/>
              <a:gd name="connsiteY6" fmla="*/ 1776224 h 1832493"/>
              <a:gd name="connsiteX7" fmla="*/ 40929 w 1494831"/>
              <a:gd name="connsiteY7" fmla="*/ 1456184 h 1832493"/>
              <a:gd name="connsiteX0" fmla="*/ 40929 w 1496872"/>
              <a:gd name="connsiteY0" fmla="*/ 1464574 h 1840883"/>
              <a:gd name="connsiteX1" fmla="*/ 132369 w 1496872"/>
              <a:gd name="connsiteY1" fmla="*/ 138694 h 1840883"/>
              <a:gd name="connsiteX2" fmla="*/ 1361729 w 1496872"/>
              <a:gd name="connsiteY2" fmla="*/ 54874 h 1840883"/>
              <a:gd name="connsiteX3" fmla="*/ 1382049 w 1496872"/>
              <a:gd name="connsiteY3" fmla="*/ 113294 h 1840883"/>
              <a:gd name="connsiteX4" fmla="*/ 655609 w 1496872"/>
              <a:gd name="connsiteY4" fmla="*/ 428254 h 1840883"/>
              <a:gd name="connsiteX5" fmla="*/ 620049 w 1496872"/>
              <a:gd name="connsiteY5" fmla="*/ 1698254 h 1840883"/>
              <a:gd name="connsiteX6" fmla="*/ 71409 w 1496872"/>
              <a:gd name="connsiteY6" fmla="*/ 1784614 h 1840883"/>
              <a:gd name="connsiteX7" fmla="*/ 40929 w 1496872"/>
              <a:gd name="connsiteY7" fmla="*/ 1464574 h 1840883"/>
              <a:gd name="connsiteX0" fmla="*/ 40929 w 1503068"/>
              <a:gd name="connsiteY0" fmla="*/ 1464574 h 1840883"/>
              <a:gd name="connsiteX1" fmla="*/ 132369 w 1503068"/>
              <a:gd name="connsiteY1" fmla="*/ 138694 h 1840883"/>
              <a:gd name="connsiteX2" fmla="*/ 1361729 w 1503068"/>
              <a:gd name="connsiteY2" fmla="*/ 54874 h 1840883"/>
              <a:gd name="connsiteX3" fmla="*/ 1382049 w 1503068"/>
              <a:gd name="connsiteY3" fmla="*/ 113294 h 1840883"/>
              <a:gd name="connsiteX4" fmla="*/ 655609 w 1503068"/>
              <a:gd name="connsiteY4" fmla="*/ 428254 h 1840883"/>
              <a:gd name="connsiteX5" fmla="*/ 620049 w 1503068"/>
              <a:gd name="connsiteY5" fmla="*/ 1698254 h 1840883"/>
              <a:gd name="connsiteX6" fmla="*/ 71409 w 1503068"/>
              <a:gd name="connsiteY6" fmla="*/ 1784614 h 1840883"/>
              <a:gd name="connsiteX7" fmla="*/ 40929 w 1503068"/>
              <a:gd name="connsiteY7" fmla="*/ 1464574 h 1840883"/>
              <a:gd name="connsiteX0" fmla="*/ 38169 w 1484702"/>
              <a:gd name="connsiteY0" fmla="*/ 1425938 h 1802247"/>
              <a:gd name="connsiteX1" fmla="*/ 342969 w 1484702"/>
              <a:gd name="connsiteY1" fmla="*/ 150858 h 1802247"/>
              <a:gd name="connsiteX2" fmla="*/ 1358969 w 1484702"/>
              <a:gd name="connsiteY2" fmla="*/ 16238 h 1802247"/>
              <a:gd name="connsiteX3" fmla="*/ 1379289 w 1484702"/>
              <a:gd name="connsiteY3" fmla="*/ 74658 h 1802247"/>
              <a:gd name="connsiteX4" fmla="*/ 652849 w 1484702"/>
              <a:gd name="connsiteY4" fmla="*/ 389618 h 1802247"/>
              <a:gd name="connsiteX5" fmla="*/ 617289 w 1484702"/>
              <a:gd name="connsiteY5" fmla="*/ 1659618 h 1802247"/>
              <a:gd name="connsiteX6" fmla="*/ 68649 w 1484702"/>
              <a:gd name="connsiteY6" fmla="*/ 1745978 h 1802247"/>
              <a:gd name="connsiteX7" fmla="*/ 38169 w 1484702"/>
              <a:gd name="connsiteY7" fmla="*/ 1425938 h 1802247"/>
              <a:gd name="connsiteX0" fmla="*/ 119998 w 1439531"/>
              <a:gd name="connsiteY0" fmla="*/ 1436700 h 1802233"/>
              <a:gd name="connsiteX1" fmla="*/ 297798 w 1439531"/>
              <a:gd name="connsiteY1" fmla="*/ 151460 h 1802233"/>
              <a:gd name="connsiteX2" fmla="*/ 1313798 w 1439531"/>
              <a:gd name="connsiteY2" fmla="*/ 16840 h 1802233"/>
              <a:gd name="connsiteX3" fmla="*/ 1334118 w 1439531"/>
              <a:gd name="connsiteY3" fmla="*/ 75260 h 1802233"/>
              <a:gd name="connsiteX4" fmla="*/ 607678 w 1439531"/>
              <a:gd name="connsiteY4" fmla="*/ 390220 h 1802233"/>
              <a:gd name="connsiteX5" fmla="*/ 572118 w 1439531"/>
              <a:gd name="connsiteY5" fmla="*/ 1660220 h 1802233"/>
              <a:gd name="connsiteX6" fmla="*/ 23478 w 1439531"/>
              <a:gd name="connsiteY6" fmla="*/ 1746580 h 1802233"/>
              <a:gd name="connsiteX7" fmla="*/ 119998 w 1439531"/>
              <a:gd name="connsiteY7" fmla="*/ 1436700 h 1802233"/>
              <a:gd name="connsiteX0" fmla="*/ 208271 w 1426204"/>
              <a:gd name="connsiteY0" fmla="*/ 1431319 h 1802240"/>
              <a:gd name="connsiteX1" fmla="*/ 284471 w 1426204"/>
              <a:gd name="connsiteY1" fmla="*/ 151159 h 1802240"/>
              <a:gd name="connsiteX2" fmla="*/ 1300471 w 1426204"/>
              <a:gd name="connsiteY2" fmla="*/ 16539 h 1802240"/>
              <a:gd name="connsiteX3" fmla="*/ 1320791 w 1426204"/>
              <a:gd name="connsiteY3" fmla="*/ 74959 h 1802240"/>
              <a:gd name="connsiteX4" fmla="*/ 594351 w 1426204"/>
              <a:gd name="connsiteY4" fmla="*/ 389919 h 1802240"/>
              <a:gd name="connsiteX5" fmla="*/ 558791 w 1426204"/>
              <a:gd name="connsiteY5" fmla="*/ 1659919 h 1802240"/>
              <a:gd name="connsiteX6" fmla="*/ 10151 w 1426204"/>
              <a:gd name="connsiteY6" fmla="*/ 1746279 h 1802240"/>
              <a:gd name="connsiteX7" fmla="*/ 208271 w 1426204"/>
              <a:gd name="connsiteY7" fmla="*/ 1431319 h 1802240"/>
              <a:gd name="connsiteX0" fmla="*/ 28568 w 1246501"/>
              <a:gd name="connsiteY0" fmla="*/ 1431319 h 1802240"/>
              <a:gd name="connsiteX1" fmla="*/ 104768 w 1246501"/>
              <a:gd name="connsiteY1" fmla="*/ 151159 h 1802240"/>
              <a:gd name="connsiteX2" fmla="*/ 1120768 w 1246501"/>
              <a:gd name="connsiteY2" fmla="*/ 16539 h 1802240"/>
              <a:gd name="connsiteX3" fmla="*/ 1141088 w 1246501"/>
              <a:gd name="connsiteY3" fmla="*/ 74959 h 1802240"/>
              <a:gd name="connsiteX4" fmla="*/ 414648 w 1246501"/>
              <a:gd name="connsiteY4" fmla="*/ 389919 h 1802240"/>
              <a:gd name="connsiteX5" fmla="*/ 379088 w 1246501"/>
              <a:gd name="connsiteY5" fmla="*/ 1659919 h 1802240"/>
              <a:gd name="connsiteX6" fmla="*/ 69208 w 1246501"/>
              <a:gd name="connsiteY6" fmla="*/ 1746279 h 1802240"/>
              <a:gd name="connsiteX7" fmla="*/ 28568 w 1246501"/>
              <a:gd name="connsiteY7" fmla="*/ 1431319 h 1802240"/>
              <a:gd name="connsiteX0" fmla="*/ 28568 w 1247942"/>
              <a:gd name="connsiteY0" fmla="*/ 1431319 h 1802240"/>
              <a:gd name="connsiteX1" fmla="*/ 104768 w 1247942"/>
              <a:gd name="connsiteY1" fmla="*/ 151159 h 1802240"/>
              <a:gd name="connsiteX2" fmla="*/ 1120768 w 1247942"/>
              <a:gd name="connsiteY2" fmla="*/ 16539 h 1802240"/>
              <a:gd name="connsiteX3" fmla="*/ 1141088 w 1247942"/>
              <a:gd name="connsiteY3" fmla="*/ 74959 h 1802240"/>
              <a:gd name="connsiteX4" fmla="*/ 414648 w 1247942"/>
              <a:gd name="connsiteY4" fmla="*/ 389919 h 1802240"/>
              <a:gd name="connsiteX5" fmla="*/ 379088 w 1247942"/>
              <a:gd name="connsiteY5" fmla="*/ 1659919 h 1802240"/>
              <a:gd name="connsiteX6" fmla="*/ 69208 w 1247942"/>
              <a:gd name="connsiteY6" fmla="*/ 1746279 h 1802240"/>
              <a:gd name="connsiteX7" fmla="*/ 28568 w 1247942"/>
              <a:gd name="connsiteY7" fmla="*/ 1431319 h 1802240"/>
              <a:gd name="connsiteX0" fmla="*/ 28568 w 1256567"/>
              <a:gd name="connsiteY0" fmla="*/ 1438920 h 1809841"/>
              <a:gd name="connsiteX1" fmla="*/ 104768 w 1256567"/>
              <a:gd name="connsiteY1" fmla="*/ 158760 h 1809841"/>
              <a:gd name="connsiteX2" fmla="*/ 1120768 w 1256567"/>
              <a:gd name="connsiteY2" fmla="*/ 24140 h 1809841"/>
              <a:gd name="connsiteX3" fmla="*/ 1141088 w 1256567"/>
              <a:gd name="connsiteY3" fmla="*/ 82560 h 1809841"/>
              <a:gd name="connsiteX4" fmla="*/ 414648 w 1256567"/>
              <a:gd name="connsiteY4" fmla="*/ 397520 h 1809841"/>
              <a:gd name="connsiteX5" fmla="*/ 379088 w 1256567"/>
              <a:gd name="connsiteY5" fmla="*/ 1667520 h 1809841"/>
              <a:gd name="connsiteX6" fmla="*/ 69208 w 1256567"/>
              <a:gd name="connsiteY6" fmla="*/ 1753880 h 1809841"/>
              <a:gd name="connsiteX7" fmla="*/ 28568 w 1256567"/>
              <a:gd name="connsiteY7" fmla="*/ 1438920 h 1809841"/>
              <a:gd name="connsiteX0" fmla="*/ 23603 w 1251602"/>
              <a:gd name="connsiteY0" fmla="*/ 1416924 h 1787845"/>
              <a:gd name="connsiteX1" fmla="*/ 29255 w 1251602"/>
              <a:gd name="connsiteY1" fmla="*/ 856754 h 1787845"/>
              <a:gd name="connsiteX2" fmla="*/ 99803 w 1251602"/>
              <a:gd name="connsiteY2" fmla="*/ 136764 h 1787845"/>
              <a:gd name="connsiteX3" fmla="*/ 1115803 w 1251602"/>
              <a:gd name="connsiteY3" fmla="*/ 2144 h 1787845"/>
              <a:gd name="connsiteX4" fmla="*/ 1136123 w 1251602"/>
              <a:gd name="connsiteY4" fmla="*/ 60564 h 1787845"/>
              <a:gd name="connsiteX5" fmla="*/ 409683 w 1251602"/>
              <a:gd name="connsiteY5" fmla="*/ 375524 h 1787845"/>
              <a:gd name="connsiteX6" fmla="*/ 374123 w 1251602"/>
              <a:gd name="connsiteY6" fmla="*/ 1645524 h 1787845"/>
              <a:gd name="connsiteX7" fmla="*/ 64243 w 1251602"/>
              <a:gd name="connsiteY7" fmla="*/ 1731884 h 1787845"/>
              <a:gd name="connsiteX8" fmla="*/ 23603 w 1251602"/>
              <a:gd name="connsiteY8" fmla="*/ 1416924 h 1787845"/>
              <a:gd name="connsiteX0" fmla="*/ 4225 w 1218761"/>
              <a:gd name="connsiteY0" fmla="*/ 1417436 h 1788357"/>
              <a:gd name="connsiteX1" fmla="*/ 9877 w 1218761"/>
              <a:gd name="connsiteY1" fmla="*/ 857266 h 1788357"/>
              <a:gd name="connsiteX2" fmla="*/ 159673 w 1218761"/>
              <a:gd name="connsiteY2" fmla="*/ 131180 h 1788357"/>
              <a:gd name="connsiteX3" fmla="*/ 1096425 w 1218761"/>
              <a:gd name="connsiteY3" fmla="*/ 2656 h 1788357"/>
              <a:gd name="connsiteX4" fmla="*/ 1116745 w 1218761"/>
              <a:gd name="connsiteY4" fmla="*/ 61076 h 1788357"/>
              <a:gd name="connsiteX5" fmla="*/ 390305 w 1218761"/>
              <a:gd name="connsiteY5" fmla="*/ 376036 h 1788357"/>
              <a:gd name="connsiteX6" fmla="*/ 354745 w 1218761"/>
              <a:gd name="connsiteY6" fmla="*/ 1646036 h 1788357"/>
              <a:gd name="connsiteX7" fmla="*/ 44865 w 1218761"/>
              <a:gd name="connsiteY7" fmla="*/ 1732396 h 1788357"/>
              <a:gd name="connsiteX8" fmla="*/ 4225 w 1218761"/>
              <a:gd name="connsiteY8" fmla="*/ 1417436 h 1788357"/>
              <a:gd name="connsiteX0" fmla="*/ 11831 w 1214175"/>
              <a:gd name="connsiteY0" fmla="*/ 1386956 h 1790216"/>
              <a:gd name="connsiteX1" fmla="*/ 5291 w 1214175"/>
              <a:gd name="connsiteY1" fmla="*/ 857266 h 1790216"/>
              <a:gd name="connsiteX2" fmla="*/ 155087 w 1214175"/>
              <a:gd name="connsiteY2" fmla="*/ 131180 h 1790216"/>
              <a:gd name="connsiteX3" fmla="*/ 1091839 w 1214175"/>
              <a:gd name="connsiteY3" fmla="*/ 2656 h 1790216"/>
              <a:gd name="connsiteX4" fmla="*/ 1112159 w 1214175"/>
              <a:gd name="connsiteY4" fmla="*/ 61076 h 1790216"/>
              <a:gd name="connsiteX5" fmla="*/ 385719 w 1214175"/>
              <a:gd name="connsiteY5" fmla="*/ 376036 h 1790216"/>
              <a:gd name="connsiteX6" fmla="*/ 350159 w 1214175"/>
              <a:gd name="connsiteY6" fmla="*/ 1646036 h 1790216"/>
              <a:gd name="connsiteX7" fmla="*/ 40279 w 1214175"/>
              <a:gd name="connsiteY7" fmla="*/ 1732396 h 1790216"/>
              <a:gd name="connsiteX8" fmla="*/ 11831 w 1214175"/>
              <a:gd name="connsiteY8" fmla="*/ 1386956 h 1790216"/>
              <a:gd name="connsiteX0" fmla="*/ 11831 w 1218138"/>
              <a:gd name="connsiteY0" fmla="*/ 1386346 h 1789606"/>
              <a:gd name="connsiteX1" fmla="*/ 5291 w 1218138"/>
              <a:gd name="connsiteY1" fmla="*/ 856656 h 1789606"/>
              <a:gd name="connsiteX2" fmla="*/ 155087 w 1218138"/>
              <a:gd name="connsiteY2" fmla="*/ 130570 h 1789606"/>
              <a:gd name="connsiteX3" fmla="*/ 1091839 w 1218138"/>
              <a:gd name="connsiteY3" fmla="*/ 2046 h 1789606"/>
              <a:gd name="connsiteX4" fmla="*/ 1112159 w 1218138"/>
              <a:gd name="connsiteY4" fmla="*/ 60466 h 1789606"/>
              <a:gd name="connsiteX5" fmla="*/ 385719 w 1218138"/>
              <a:gd name="connsiteY5" fmla="*/ 375426 h 1789606"/>
              <a:gd name="connsiteX6" fmla="*/ 350159 w 1218138"/>
              <a:gd name="connsiteY6" fmla="*/ 1645426 h 1789606"/>
              <a:gd name="connsiteX7" fmla="*/ 40279 w 1218138"/>
              <a:gd name="connsiteY7" fmla="*/ 1731786 h 1789606"/>
              <a:gd name="connsiteX8" fmla="*/ 11831 w 1218138"/>
              <a:gd name="connsiteY8" fmla="*/ 1386346 h 1789606"/>
              <a:gd name="connsiteX0" fmla="*/ 11831 w 1227387"/>
              <a:gd name="connsiteY0" fmla="*/ 1385029 h 1788289"/>
              <a:gd name="connsiteX1" fmla="*/ 5291 w 1227387"/>
              <a:gd name="connsiteY1" fmla="*/ 855339 h 1788289"/>
              <a:gd name="connsiteX2" fmla="*/ 155087 w 1227387"/>
              <a:gd name="connsiteY2" fmla="*/ 129253 h 1788289"/>
              <a:gd name="connsiteX3" fmla="*/ 1091839 w 1227387"/>
              <a:gd name="connsiteY3" fmla="*/ 729 h 1788289"/>
              <a:gd name="connsiteX4" fmla="*/ 1112159 w 1227387"/>
              <a:gd name="connsiteY4" fmla="*/ 59149 h 1788289"/>
              <a:gd name="connsiteX5" fmla="*/ 385719 w 1227387"/>
              <a:gd name="connsiteY5" fmla="*/ 374109 h 1788289"/>
              <a:gd name="connsiteX6" fmla="*/ 350159 w 1227387"/>
              <a:gd name="connsiteY6" fmla="*/ 1644109 h 1788289"/>
              <a:gd name="connsiteX7" fmla="*/ 40279 w 1227387"/>
              <a:gd name="connsiteY7" fmla="*/ 1730469 h 1788289"/>
              <a:gd name="connsiteX8" fmla="*/ 11831 w 1227387"/>
              <a:gd name="connsiteY8" fmla="*/ 1385029 h 1788289"/>
              <a:gd name="connsiteX0" fmla="*/ 11831 w 1226444"/>
              <a:gd name="connsiteY0" fmla="*/ 1385095 h 1788355"/>
              <a:gd name="connsiteX1" fmla="*/ 5291 w 1226444"/>
              <a:gd name="connsiteY1" fmla="*/ 855405 h 1788355"/>
              <a:gd name="connsiteX2" fmla="*/ 155087 w 1226444"/>
              <a:gd name="connsiteY2" fmla="*/ 129319 h 1788355"/>
              <a:gd name="connsiteX3" fmla="*/ 1091839 w 1226444"/>
              <a:gd name="connsiteY3" fmla="*/ 795 h 1788355"/>
              <a:gd name="connsiteX4" fmla="*/ 1112159 w 1226444"/>
              <a:gd name="connsiteY4" fmla="*/ 59215 h 1788355"/>
              <a:gd name="connsiteX5" fmla="*/ 385719 w 1226444"/>
              <a:gd name="connsiteY5" fmla="*/ 374175 h 1788355"/>
              <a:gd name="connsiteX6" fmla="*/ 350159 w 1226444"/>
              <a:gd name="connsiteY6" fmla="*/ 1644175 h 1788355"/>
              <a:gd name="connsiteX7" fmla="*/ 40279 w 1226444"/>
              <a:gd name="connsiteY7" fmla="*/ 1730535 h 1788355"/>
              <a:gd name="connsiteX8" fmla="*/ 11831 w 1226444"/>
              <a:gd name="connsiteY8" fmla="*/ 1385095 h 1788355"/>
              <a:gd name="connsiteX0" fmla="*/ 11831 w 1217237"/>
              <a:gd name="connsiteY0" fmla="*/ 1422849 h 1826109"/>
              <a:gd name="connsiteX1" fmla="*/ 5291 w 1217237"/>
              <a:gd name="connsiteY1" fmla="*/ 893159 h 1826109"/>
              <a:gd name="connsiteX2" fmla="*/ 170327 w 1217237"/>
              <a:gd name="connsiteY2" fmla="*/ 75633 h 1826109"/>
              <a:gd name="connsiteX3" fmla="*/ 1091839 w 1217237"/>
              <a:gd name="connsiteY3" fmla="*/ 38549 h 1826109"/>
              <a:gd name="connsiteX4" fmla="*/ 1112159 w 1217237"/>
              <a:gd name="connsiteY4" fmla="*/ 96969 h 1826109"/>
              <a:gd name="connsiteX5" fmla="*/ 385719 w 1217237"/>
              <a:gd name="connsiteY5" fmla="*/ 411929 h 1826109"/>
              <a:gd name="connsiteX6" fmla="*/ 350159 w 1217237"/>
              <a:gd name="connsiteY6" fmla="*/ 1681929 h 1826109"/>
              <a:gd name="connsiteX7" fmla="*/ 40279 w 1217237"/>
              <a:gd name="connsiteY7" fmla="*/ 1768289 h 1826109"/>
              <a:gd name="connsiteX8" fmla="*/ 11831 w 1217237"/>
              <a:gd name="connsiteY8" fmla="*/ 1422849 h 1826109"/>
              <a:gd name="connsiteX0" fmla="*/ 11831 w 1210811"/>
              <a:gd name="connsiteY0" fmla="*/ 1432381 h 1835641"/>
              <a:gd name="connsiteX1" fmla="*/ 5291 w 1210811"/>
              <a:gd name="connsiteY1" fmla="*/ 902691 h 1835641"/>
              <a:gd name="connsiteX2" fmla="*/ 170327 w 1210811"/>
              <a:gd name="connsiteY2" fmla="*/ 85165 h 1835641"/>
              <a:gd name="connsiteX3" fmla="*/ 1101999 w 1210811"/>
              <a:gd name="connsiteY3" fmla="*/ 27761 h 1835641"/>
              <a:gd name="connsiteX4" fmla="*/ 1112159 w 1210811"/>
              <a:gd name="connsiteY4" fmla="*/ 106501 h 1835641"/>
              <a:gd name="connsiteX5" fmla="*/ 385719 w 1210811"/>
              <a:gd name="connsiteY5" fmla="*/ 421461 h 1835641"/>
              <a:gd name="connsiteX6" fmla="*/ 350159 w 1210811"/>
              <a:gd name="connsiteY6" fmla="*/ 1691461 h 1835641"/>
              <a:gd name="connsiteX7" fmla="*/ 40279 w 1210811"/>
              <a:gd name="connsiteY7" fmla="*/ 1777821 h 1835641"/>
              <a:gd name="connsiteX8" fmla="*/ 11831 w 1210811"/>
              <a:gd name="connsiteY8" fmla="*/ 1432381 h 1835641"/>
              <a:gd name="connsiteX0" fmla="*/ 11831 w 1226112"/>
              <a:gd name="connsiteY0" fmla="*/ 1432381 h 1835641"/>
              <a:gd name="connsiteX1" fmla="*/ 5291 w 1226112"/>
              <a:gd name="connsiteY1" fmla="*/ 902691 h 1835641"/>
              <a:gd name="connsiteX2" fmla="*/ 170327 w 1226112"/>
              <a:gd name="connsiteY2" fmla="*/ 85165 h 1835641"/>
              <a:gd name="connsiteX3" fmla="*/ 1101999 w 1226112"/>
              <a:gd name="connsiteY3" fmla="*/ 27761 h 1835641"/>
              <a:gd name="connsiteX4" fmla="*/ 1112159 w 1226112"/>
              <a:gd name="connsiteY4" fmla="*/ 106501 h 1835641"/>
              <a:gd name="connsiteX5" fmla="*/ 385719 w 1226112"/>
              <a:gd name="connsiteY5" fmla="*/ 421461 h 1835641"/>
              <a:gd name="connsiteX6" fmla="*/ 350159 w 1226112"/>
              <a:gd name="connsiteY6" fmla="*/ 1691461 h 1835641"/>
              <a:gd name="connsiteX7" fmla="*/ 40279 w 1226112"/>
              <a:gd name="connsiteY7" fmla="*/ 1777821 h 1835641"/>
              <a:gd name="connsiteX8" fmla="*/ 11831 w 1226112"/>
              <a:gd name="connsiteY8" fmla="*/ 1432381 h 1835641"/>
              <a:gd name="connsiteX0" fmla="*/ 11831 w 1232084"/>
              <a:gd name="connsiteY0" fmla="*/ 1432381 h 1835641"/>
              <a:gd name="connsiteX1" fmla="*/ 5291 w 1232084"/>
              <a:gd name="connsiteY1" fmla="*/ 902691 h 1835641"/>
              <a:gd name="connsiteX2" fmla="*/ 170327 w 1232084"/>
              <a:gd name="connsiteY2" fmla="*/ 85165 h 1835641"/>
              <a:gd name="connsiteX3" fmla="*/ 1101999 w 1232084"/>
              <a:gd name="connsiteY3" fmla="*/ 27761 h 1835641"/>
              <a:gd name="connsiteX4" fmla="*/ 1112159 w 1232084"/>
              <a:gd name="connsiteY4" fmla="*/ 106501 h 1835641"/>
              <a:gd name="connsiteX5" fmla="*/ 385719 w 1232084"/>
              <a:gd name="connsiteY5" fmla="*/ 421461 h 1835641"/>
              <a:gd name="connsiteX6" fmla="*/ 350159 w 1232084"/>
              <a:gd name="connsiteY6" fmla="*/ 1691461 h 1835641"/>
              <a:gd name="connsiteX7" fmla="*/ 40279 w 1232084"/>
              <a:gd name="connsiteY7" fmla="*/ 1777821 h 1835641"/>
              <a:gd name="connsiteX8" fmla="*/ 11831 w 1232084"/>
              <a:gd name="connsiteY8" fmla="*/ 1432381 h 1835641"/>
              <a:gd name="connsiteX0" fmla="*/ 11831 w 1180407"/>
              <a:gd name="connsiteY0" fmla="*/ 1436331 h 1839591"/>
              <a:gd name="connsiteX1" fmla="*/ 5291 w 1180407"/>
              <a:gd name="connsiteY1" fmla="*/ 906641 h 1839591"/>
              <a:gd name="connsiteX2" fmla="*/ 170327 w 1180407"/>
              <a:gd name="connsiteY2" fmla="*/ 89115 h 1839591"/>
              <a:gd name="connsiteX3" fmla="*/ 1042944 w 1180407"/>
              <a:gd name="connsiteY3" fmla="*/ 24091 h 1839591"/>
              <a:gd name="connsiteX4" fmla="*/ 1112159 w 1180407"/>
              <a:gd name="connsiteY4" fmla="*/ 110451 h 1839591"/>
              <a:gd name="connsiteX5" fmla="*/ 385719 w 1180407"/>
              <a:gd name="connsiteY5" fmla="*/ 425411 h 1839591"/>
              <a:gd name="connsiteX6" fmla="*/ 350159 w 1180407"/>
              <a:gd name="connsiteY6" fmla="*/ 1695411 h 1839591"/>
              <a:gd name="connsiteX7" fmla="*/ 40279 w 1180407"/>
              <a:gd name="connsiteY7" fmla="*/ 1781771 h 1839591"/>
              <a:gd name="connsiteX8" fmla="*/ 11831 w 1180407"/>
              <a:gd name="connsiteY8" fmla="*/ 1436331 h 1839591"/>
              <a:gd name="connsiteX0" fmla="*/ 11831 w 1221141"/>
              <a:gd name="connsiteY0" fmla="*/ 1431428 h 1834688"/>
              <a:gd name="connsiteX1" fmla="*/ 5291 w 1221141"/>
              <a:gd name="connsiteY1" fmla="*/ 901738 h 1834688"/>
              <a:gd name="connsiteX2" fmla="*/ 170327 w 1221141"/>
              <a:gd name="connsiteY2" fmla="*/ 84212 h 1834688"/>
              <a:gd name="connsiteX3" fmla="*/ 1119144 w 1221141"/>
              <a:gd name="connsiteY3" fmla="*/ 28713 h 1834688"/>
              <a:gd name="connsiteX4" fmla="*/ 1112159 w 1221141"/>
              <a:gd name="connsiteY4" fmla="*/ 105548 h 1834688"/>
              <a:gd name="connsiteX5" fmla="*/ 385719 w 1221141"/>
              <a:gd name="connsiteY5" fmla="*/ 420508 h 1834688"/>
              <a:gd name="connsiteX6" fmla="*/ 350159 w 1221141"/>
              <a:gd name="connsiteY6" fmla="*/ 1690508 h 1834688"/>
              <a:gd name="connsiteX7" fmla="*/ 40279 w 1221141"/>
              <a:gd name="connsiteY7" fmla="*/ 1776868 h 1834688"/>
              <a:gd name="connsiteX8" fmla="*/ 11831 w 1221141"/>
              <a:gd name="connsiteY8" fmla="*/ 1431428 h 1834688"/>
              <a:gd name="connsiteX0" fmla="*/ 11831 w 1203933"/>
              <a:gd name="connsiteY0" fmla="*/ 1436715 h 1839975"/>
              <a:gd name="connsiteX1" fmla="*/ 5291 w 1203933"/>
              <a:gd name="connsiteY1" fmla="*/ 907025 h 1839975"/>
              <a:gd name="connsiteX2" fmla="*/ 170327 w 1203933"/>
              <a:gd name="connsiteY2" fmla="*/ 89499 h 1839975"/>
              <a:gd name="connsiteX3" fmla="*/ 1119144 w 1203933"/>
              <a:gd name="connsiteY3" fmla="*/ 34000 h 1839975"/>
              <a:gd name="connsiteX4" fmla="*/ 1112159 w 1203933"/>
              <a:gd name="connsiteY4" fmla="*/ 110835 h 1839975"/>
              <a:gd name="connsiteX5" fmla="*/ 385719 w 1203933"/>
              <a:gd name="connsiteY5" fmla="*/ 425795 h 1839975"/>
              <a:gd name="connsiteX6" fmla="*/ 350159 w 1203933"/>
              <a:gd name="connsiteY6" fmla="*/ 1695795 h 1839975"/>
              <a:gd name="connsiteX7" fmla="*/ 40279 w 1203933"/>
              <a:gd name="connsiteY7" fmla="*/ 1782155 h 1839975"/>
              <a:gd name="connsiteX8" fmla="*/ 11831 w 1203933"/>
              <a:gd name="connsiteY8" fmla="*/ 1436715 h 1839975"/>
              <a:gd name="connsiteX0" fmla="*/ 11831 w 1219341"/>
              <a:gd name="connsiteY0" fmla="*/ 1436715 h 1839975"/>
              <a:gd name="connsiteX1" fmla="*/ 5291 w 1219341"/>
              <a:gd name="connsiteY1" fmla="*/ 907025 h 1839975"/>
              <a:gd name="connsiteX2" fmla="*/ 170327 w 1219341"/>
              <a:gd name="connsiteY2" fmla="*/ 89499 h 1839975"/>
              <a:gd name="connsiteX3" fmla="*/ 1119144 w 1219341"/>
              <a:gd name="connsiteY3" fmla="*/ 34000 h 1839975"/>
              <a:gd name="connsiteX4" fmla="*/ 1112159 w 1219341"/>
              <a:gd name="connsiteY4" fmla="*/ 110835 h 1839975"/>
              <a:gd name="connsiteX5" fmla="*/ 385719 w 1219341"/>
              <a:gd name="connsiteY5" fmla="*/ 425795 h 1839975"/>
              <a:gd name="connsiteX6" fmla="*/ 350159 w 1219341"/>
              <a:gd name="connsiteY6" fmla="*/ 1695795 h 1839975"/>
              <a:gd name="connsiteX7" fmla="*/ 40279 w 1219341"/>
              <a:gd name="connsiteY7" fmla="*/ 1782155 h 1839975"/>
              <a:gd name="connsiteX8" fmla="*/ 11831 w 1219341"/>
              <a:gd name="connsiteY8" fmla="*/ 1436715 h 1839975"/>
              <a:gd name="connsiteX0" fmla="*/ 11831 w 1223909"/>
              <a:gd name="connsiteY0" fmla="*/ 1436715 h 1839975"/>
              <a:gd name="connsiteX1" fmla="*/ 5291 w 1223909"/>
              <a:gd name="connsiteY1" fmla="*/ 907025 h 1839975"/>
              <a:gd name="connsiteX2" fmla="*/ 170327 w 1223909"/>
              <a:gd name="connsiteY2" fmla="*/ 89499 h 1839975"/>
              <a:gd name="connsiteX3" fmla="*/ 1119144 w 1223909"/>
              <a:gd name="connsiteY3" fmla="*/ 34000 h 1839975"/>
              <a:gd name="connsiteX4" fmla="*/ 1112159 w 1223909"/>
              <a:gd name="connsiteY4" fmla="*/ 110835 h 1839975"/>
              <a:gd name="connsiteX5" fmla="*/ 385719 w 1223909"/>
              <a:gd name="connsiteY5" fmla="*/ 425795 h 1839975"/>
              <a:gd name="connsiteX6" fmla="*/ 350159 w 1223909"/>
              <a:gd name="connsiteY6" fmla="*/ 1695795 h 1839975"/>
              <a:gd name="connsiteX7" fmla="*/ 40279 w 1223909"/>
              <a:gd name="connsiteY7" fmla="*/ 1782155 h 1839975"/>
              <a:gd name="connsiteX8" fmla="*/ 11831 w 1223909"/>
              <a:gd name="connsiteY8" fmla="*/ 1436715 h 18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09" h="1839975">
                <a:moveTo>
                  <a:pt x="11831" y="1436715"/>
                </a:moveTo>
                <a:cubicBezTo>
                  <a:pt x="6000" y="1290860"/>
                  <a:pt x="-7409" y="1120385"/>
                  <a:pt x="5291" y="907025"/>
                </a:cubicBezTo>
                <a:cubicBezTo>
                  <a:pt x="17991" y="693665"/>
                  <a:pt x="-15315" y="235003"/>
                  <a:pt x="170327" y="89499"/>
                </a:cubicBezTo>
                <a:cubicBezTo>
                  <a:pt x="355969" y="-56005"/>
                  <a:pt x="1005987" y="15204"/>
                  <a:pt x="1119144" y="34000"/>
                </a:cubicBezTo>
                <a:cubicBezTo>
                  <a:pt x="1232301" y="52796"/>
                  <a:pt x="1285831" y="76016"/>
                  <a:pt x="1112159" y="110835"/>
                </a:cubicBezTo>
                <a:cubicBezTo>
                  <a:pt x="938487" y="145654"/>
                  <a:pt x="522879" y="227675"/>
                  <a:pt x="385719" y="425795"/>
                </a:cubicBezTo>
                <a:cubicBezTo>
                  <a:pt x="248559" y="623915"/>
                  <a:pt x="447526" y="1469735"/>
                  <a:pt x="350159" y="1695795"/>
                </a:cubicBezTo>
                <a:cubicBezTo>
                  <a:pt x="252792" y="1921855"/>
                  <a:pt x="96667" y="1825335"/>
                  <a:pt x="40279" y="1782155"/>
                </a:cubicBezTo>
                <a:cubicBezTo>
                  <a:pt x="-16109" y="1738975"/>
                  <a:pt x="17662" y="1582570"/>
                  <a:pt x="11831" y="1436715"/>
                </a:cubicBez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10/05/2023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8116" y="5722985"/>
            <a:ext cx="4896544" cy="322263"/>
          </a:xfrm>
        </p:spPr>
        <p:txBody>
          <a:bodyPr/>
          <a:lstStyle/>
          <a:p>
            <a:r>
              <a:rPr lang="en-US" smtClean="0"/>
              <a:t>SMI Conference 2023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 </a:t>
            </a:r>
            <a:r>
              <a:rPr lang="fr-FR" sz="2000" dirty="0" err="1" smtClean="0"/>
              <a:t>dedicated</a:t>
            </a:r>
            <a:r>
              <a:rPr lang="fr-FR" sz="2000" dirty="0" smtClean="0"/>
              <a:t> design for fusion-</a:t>
            </a:r>
            <a:r>
              <a:rPr lang="fr-FR" sz="2000" dirty="0" err="1" smtClean="0"/>
              <a:t>evaporation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01812" y="1252930"/>
            <a:ext cx="5289827" cy="3682754"/>
            <a:chOff x="201812" y="1235182"/>
            <a:chExt cx="5289827" cy="3682754"/>
          </a:xfrm>
        </p:grpSpPr>
        <p:grpSp>
          <p:nvGrpSpPr>
            <p:cNvPr id="61" name="Groupe 60"/>
            <p:cNvGrpSpPr/>
            <p:nvPr/>
          </p:nvGrpSpPr>
          <p:grpSpPr>
            <a:xfrm>
              <a:off x="201812" y="2175630"/>
              <a:ext cx="5289827" cy="2742306"/>
              <a:chOff x="1281931" y="2192026"/>
              <a:chExt cx="5289827" cy="2742306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1281931" y="3097718"/>
                <a:ext cx="1823200" cy="563728"/>
                <a:chOff x="1197565" y="2831280"/>
                <a:chExt cx="1823200" cy="563728"/>
              </a:xfrm>
            </p:grpSpPr>
            <p:sp>
              <p:nvSpPr>
                <p:cNvPr id="11" name="Flèche droite 10"/>
                <p:cNvSpPr/>
                <p:nvPr/>
              </p:nvSpPr>
              <p:spPr>
                <a:xfrm>
                  <a:off x="1235497" y="2831280"/>
                  <a:ext cx="1785268" cy="563728"/>
                </a:xfrm>
                <a:prstGeom prst="rightArrow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1197565" y="2942720"/>
                  <a:ext cx="17465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/>
                    <a:t>Radioactive nuclei</a:t>
                  </a:r>
                  <a:endParaRPr lang="fr-FR" sz="1400" dirty="0"/>
                </a:p>
              </p:txBody>
            </p:sp>
          </p:grpSp>
          <p:sp>
            <p:nvSpPr>
              <p:cNvPr id="14" name="Ellipse 13"/>
              <p:cNvSpPr/>
              <p:nvPr/>
            </p:nvSpPr>
            <p:spPr>
              <a:xfrm>
                <a:off x="3539345" y="3068535"/>
                <a:ext cx="192335" cy="56007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538248" y="4657333"/>
                <a:ext cx="1507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Ar at 100-500 mbar</a:t>
                </a:r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rapèze 32"/>
              <p:cNvSpPr/>
              <p:nvPr/>
            </p:nvSpPr>
            <p:spPr>
              <a:xfrm rot="16200000">
                <a:off x="5146816" y="1986542"/>
                <a:ext cx="119103" cy="1080120"/>
              </a:xfrm>
              <a:prstGeom prst="trapezoid">
                <a:avLst>
                  <a:gd name="adj" fmla="val 39928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415672" y="2192026"/>
                <a:ext cx="1156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Supersonic jet</a:t>
                </a:r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 flipH="1" flipV="1">
                <a:off x="3739766" y="2681354"/>
                <a:ext cx="1443405" cy="453433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Flèche droite 65"/>
            <p:cNvSpPr/>
            <p:nvPr/>
          </p:nvSpPr>
          <p:spPr>
            <a:xfrm rot="5400000">
              <a:off x="3279899" y="1759240"/>
              <a:ext cx="1768662" cy="720545"/>
            </a:xfrm>
            <a:prstGeom prst="rightArrow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232097" y="847751"/>
            <a:ext cx="43143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Critical performance </a:t>
            </a:r>
            <a:r>
              <a:rPr lang="fr-FR" sz="1400" dirty="0" err="1" smtClean="0"/>
              <a:t>criteria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400" u="sng" dirty="0" smtClean="0"/>
              <a:t>Chemical </a:t>
            </a:r>
            <a:r>
              <a:rPr lang="fr-FR" sz="1400" u="sng" dirty="0" err="1" smtClean="0"/>
              <a:t>survival</a:t>
            </a:r>
            <a:r>
              <a:rPr lang="fr-FR" sz="1400" u="sng" dirty="0" smtClean="0"/>
              <a:t>/</a:t>
            </a:r>
            <a:r>
              <a:rPr lang="fr-FR" sz="1400" u="sng" dirty="0" err="1" smtClean="0"/>
              <a:t>neutralization</a:t>
            </a:r>
            <a:r>
              <a:rPr lang="fr-FR" sz="1400" u="sng" dirty="0" smtClean="0"/>
              <a:t> </a:t>
            </a:r>
            <a:r>
              <a:rPr lang="fr-FR" sz="1400" u="sng" dirty="0"/>
              <a:t>efficiency </a:t>
            </a:r>
            <a:endParaRPr lang="fr-FR" sz="1400" u="sng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6666133" y="1493710"/>
            <a:ext cx="3853909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Chemistry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a </a:t>
            </a:r>
            <a:r>
              <a:rPr lang="fr-FR" sz="1400" dirty="0" err="1" smtClean="0"/>
              <a:t>loss</a:t>
            </a:r>
            <a:r>
              <a:rPr lang="fr-FR" sz="1400" dirty="0" smtClean="0"/>
              <a:t> </a:t>
            </a:r>
            <a:r>
              <a:rPr lang="fr-FR" sz="1400" dirty="0" err="1" smtClean="0"/>
              <a:t>mechanism</a:t>
            </a:r>
            <a:r>
              <a:rPr lang="fr-FR" sz="1400" dirty="0" smtClean="0"/>
              <a:t>: </a:t>
            </a:r>
          </a:p>
          <a:p>
            <a:r>
              <a:rPr lang="fr-FR" sz="1400" dirty="0">
                <a:sym typeface="Wingdings" panose="05000000000000000000" pitchFamily="2" charset="2"/>
              </a:rPr>
              <a:t>	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dirty="0" err="1" smtClean="0"/>
              <a:t>ultrapure</a:t>
            </a:r>
            <a:r>
              <a:rPr lang="fr-FR" sz="1400" dirty="0" smtClean="0"/>
              <a:t> buffer gas </a:t>
            </a:r>
            <a:r>
              <a:rPr lang="fr-FR" sz="1400" dirty="0" err="1" smtClean="0"/>
              <a:t>needed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Resonance-ionization</a:t>
            </a:r>
            <a:r>
              <a:rPr lang="fr-FR" sz="1400" dirty="0" smtClean="0"/>
              <a:t> </a:t>
            </a:r>
            <a:r>
              <a:rPr lang="fr-FR" sz="1400" dirty="0" err="1" smtClean="0"/>
              <a:t>spectroscopy</a:t>
            </a:r>
            <a:r>
              <a:rPr lang="fr-FR" sz="1400" dirty="0" smtClean="0"/>
              <a:t>:</a:t>
            </a:r>
          </a:p>
          <a:p>
            <a:pPr marL="1290638" lvl="2" indent="-285750">
              <a:buFont typeface="Wingdings" panose="05000000000000000000" pitchFamily="2" charset="2"/>
              <a:buChar char="à"/>
            </a:pPr>
            <a:r>
              <a:rPr lang="fr-FR" sz="1400" dirty="0" err="1" smtClean="0"/>
              <a:t>neutral</a:t>
            </a:r>
            <a:r>
              <a:rPr lang="fr-FR" sz="1400" dirty="0" smtClean="0"/>
              <a:t> </a:t>
            </a:r>
            <a:r>
              <a:rPr lang="fr-FR" sz="1400" dirty="0" err="1" smtClean="0"/>
              <a:t>atom</a:t>
            </a:r>
            <a:r>
              <a:rPr lang="fr-FR" sz="1400" dirty="0" smtClean="0"/>
              <a:t> </a:t>
            </a:r>
            <a:r>
              <a:rPr lang="fr-FR" sz="1400" dirty="0" err="1" smtClean="0"/>
              <a:t>highly</a:t>
            </a:r>
            <a:r>
              <a:rPr lang="fr-FR" sz="1400" dirty="0" smtClean="0"/>
              <a:t> </a:t>
            </a:r>
            <a:r>
              <a:rPr lang="fr-FR" sz="1400" dirty="0" err="1" smtClean="0"/>
              <a:t>preferable</a:t>
            </a:r>
            <a:endParaRPr lang="fr-FR" sz="1400" dirty="0" smtClean="0"/>
          </a:p>
          <a:p>
            <a:pPr marL="1290638" lvl="2" indent="-285750">
              <a:buFont typeface="Wingdings" panose="05000000000000000000" pitchFamily="2" charset="2"/>
              <a:buChar char="à"/>
            </a:pPr>
            <a:r>
              <a:rPr lang="fr-FR" sz="1400" dirty="0"/>
              <a:t>u</a:t>
            </a:r>
            <a:r>
              <a:rPr lang="fr-FR" sz="1400" dirty="0" smtClean="0"/>
              <a:t>se Ar as buffer gas</a:t>
            </a:r>
            <a:endParaRPr lang="fr-FR" sz="14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65" y="3739505"/>
            <a:ext cx="1474396" cy="1088914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3668037" y="3277840"/>
            <a:ext cx="21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After</a:t>
            </a:r>
            <a:r>
              <a:rPr lang="fr-FR" sz="1200" dirty="0" smtClean="0"/>
              <a:t> </a:t>
            </a:r>
            <a:r>
              <a:rPr lang="fr-FR" sz="1200" dirty="0" err="1" smtClean="0"/>
              <a:t>thermalization</a:t>
            </a:r>
            <a:r>
              <a:rPr lang="fr-FR" sz="1200" dirty="0" smtClean="0"/>
              <a:t> charge exchange not possible</a:t>
            </a:r>
          </a:p>
        </p:txBody>
      </p:sp>
      <p:sp>
        <p:nvSpPr>
          <p:cNvPr id="110" name="Forme libre 109"/>
          <p:cNvSpPr/>
          <p:nvPr/>
        </p:nvSpPr>
        <p:spPr>
          <a:xfrm>
            <a:off x="2459225" y="3699347"/>
            <a:ext cx="597317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2549304" y="3694267"/>
            <a:ext cx="499878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112"/>
          <p:cNvSpPr/>
          <p:nvPr/>
        </p:nvSpPr>
        <p:spPr>
          <a:xfrm>
            <a:off x="2653449" y="3699347"/>
            <a:ext cx="401807" cy="945737"/>
          </a:xfrm>
          <a:custGeom>
            <a:avLst/>
            <a:gdLst>
              <a:gd name="connsiteX0" fmla="*/ 797546 w 856332"/>
              <a:gd name="connsiteY0" fmla="*/ 121920 h 621649"/>
              <a:gd name="connsiteX1" fmla="*/ 785354 w 856332"/>
              <a:gd name="connsiteY1" fmla="*/ 512064 h 621649"/>
              <a:gd name="connsiteX2" fmla="*/ 90410 w 856332"/>
              <a:gd name="connsiteY2" fmla="*/ 585216 h 621649"/>
              <a:gd name="connsiteX3" fmla="*/ 29450 w 856332"/>
              <a:gd name="connsiteY3" fmla="*/ 0 h 621649"/>
              <a:gd name="connsiteX0" fmla="*/ 866472 w 898128"/>
              <a:gd name="connsiteY0" fmla="*/ 133350 h 621285"/>
              <a:gd name="connsiteX1" fmla="*/ 785354 w 898128"/>
              <a:gd name="connsiteY1" fmla="*/ 512064 h 621285"/>
              <a:gd name="connsiteX2" fmla="*/ 90410 w 898128"/>
              <a:gd name="connsiteY2" fmla="*/ 585216 h 621285"/>
              <a:gd name="connsiteX3" fmla="*/ 29450 w 898128"/>
              <a:gd name="connsiteY3" fmla="*/ 0 h 621285"/>
              <a:gd name="connsiteX0" fmla="*/ 866472 w 881252"/>
              <a:gd name="connsiteY0" fmla="*/ 133350 h 621285"/>
              <a:gd name="connsiteX1" fmla="*/ 785354 w 881252"/>
              <a:gd name="connsiteY1" fmla="*/ 512064 h 621285"/>
              <a:gd name="connsiteX2" fmla="*/ 90410 w 881252"/>
              <a:gd name="connsiteY2" fmla="*/ 585216 h 621285"/>
              <a:gd name="connsiteX3" fmla="*/ 29450 w 881252"/>
              <a:gd name="connsiteY3" fmla="*/ 0 h 621285"/>
              <a:gd name="connsiteX0" fmla="*/ 892319 w 900676"/>
              <a:gd name="connsiteY0" fmla="*/ 140970 h 621046"/>
              <a:gd name="connsiteX1" fmla="*/ 785354 w 900676"/>
              <a:gd name="connsiteY1" fmla="*/ 512064 h 621046"/>
              <a:gd name="connsiteX2" fmla="*/ 90410 w 900676"/>
              <a:gd name="connsiteY2" fmla="*/ 585216 h 621046"/>
              <a:gd name="connsiteX3" fmla="*/ 29450 w 900676"/>
              <a:gd name="connsiteY3" fmla="*/ 0 h 621046"/>
              <a:gd name="connsiteX0" fmla="*/ 892319 w 893110"/>
              <a:gd name="connsiteY0" fmla="*/ 140970 h 621046"/>
              <a:gd name="connsiteX1" fmla="*/ 785354 w 893110"/>
              <a:gd name="connsiteY1" fmla="*/ 512064 h 621046"/>
              <a:gd name="connsiteX2" fmla="*/ 90410 w 893110"/>
              <a:gd name="connsiteY2" fmla="*/ 585216 h 621046"/>
              <a:gd name="connsiteX3" fmla="*/ 29450 w 893110"/>
              <a:gd name="connsiteY3" fmla="*/ 0 h 621046"/>
              <a:gd name="connsiteX0" fmla="*/ 888011 w 889572"/>
              <a:gd name="connsiteY0" fmla="*/ 34290 h 624610"/>
              <a:gd name="connsiteX1" fmla="*/ 785354 w 889572"/>
              <a:gd name="connsiteY1" fmla="*/ 512064 h 624610"/>
              <a:gd name="connsiteX2" fmla="*/ 90410 w 889572"/>
              <a:gd name="connsiteY2" fmla="*/ 585216 h 624610"/>
              <a:gd name="connsiteX3" fmla="*/ 29450 w 889572"/>
              <a:gd name="connsiteY3" fmla="*/ 0 h 624610"/>
              <a:gd name="connsiteX0" fmla="*/ 889230 w 897863"/>
              <a:gd name="connsiteY0" fmla="*/ 34290 h 635731"/>
              <a:gd name="connsiteX1" fmla="*/ 808113 w 897863"/>
              <a:gd name="connsiteY1" fmla="*/ 542544 h 635731"/>
              <a:gd name="connsiteX2" fmla="*/ 91629 w 897863"/>
              <a:gd name="connsiteY2" fmla="*/ 585216 h 635731"/>
              <a:gd name="connsiteX3" fmla="*/ 30669 w 897863"/>
              <a:gd name="connsiteY3" fmla="*/ 0 h 635731"/>
              <a:gd name="connsiteX0" fmla="*/ 889476 w 899966"/>
              <a:gd name="connsiteY0" fmla="*/ 34290 h 647836"/>
              <a:gd name="connsiteX1" fmla="*/ 812667 w 899966"/>
              <a:gd name="connsiteY1" fmla="*/ 569214 h 647836"/>
              <a:gd name="connsiteX2" fmla="*/ 91875 w 899966"/>
              <a:gd name="connsiteY2" fmla="*/ 585216 h 647836"/>
              <a:gd name="connsiteX3" fmla="*/ 30915 w 899966"/>
              <a:gd name="connsiteY3" fmla="*/ 0 h 647836"/>
              <a:gd name="connsiteX0" fmla="*/ 872209 w 872209"/>
              <a:gd name="connsiteY0" fmla="*/ 34290 h 637176"/>
              <a:gd name="connsiteX1" fmla="*/ 795400 w 872209"/>
              <a:gd name="connsiteY1" fmla="*/ 56921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791092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209 w 872209"/>
              <a:gd name="connsiteY0" fmla="*/ 34290 h 637176"/>
              <a:gd name="connsiteX1" fmla="*/ 821247 w 872209"/>
              <a:gd name="connsiteY1" fmla="*/ 546354 h 637176"/>
              <a:gd name="connsiteX2" fmla="*/ 408650 w 872209"/>
              <a:gd name="connsiteY2" fmla="*/ 606551 h 637176"/>
              <a:gd name="connsiteX3" fmla="*/ 74608 w 872209"/>
              <a:gd name="connsiteY3" fmla="*/ 585216 h 637176"/>
              <a:gd name="connsiteX4" fmla="*/ 13648 w 872209"/>
              <a:gd name="connsiteY4" fmla="*/ 0 h 637176"/>
              <a:gd name="connsiteX0" fmla="*/ 872086 w 875258"/>
              <a:gd name="connsiteY0" fmla="*/ 34290 h 631292"/>
              <a:gd name="connsiteX1" fmla="*/ 821124 w 875258"/>
              <a:gd name="connsiteY1" fmla="*/ 546354 h 631292"/>
              <a:gd name="connsiteX2" fmla="*/ 404219 w 875258"/>
              <a:gd name="connsiteY2" fmla="*/ 591311 h 631292"/>
              <a:gd name="connsiteX3" fmla="*/ 74485 w 875258"/>
              <a:gd name="connsiteY3" fmla="*/ 585216 h 631292"/>
              <a:gd name="connsiteX4" fmla="*/ 13525 w 875258"/>
              <a:gd name="connsiteY4" fmla="*/ 0 h 631292"/>
              <a:gd name="connsiteX0" fmla="*/ 866268 w 869441"/>
              <a:gd name="connsiteY0" fmla="*/ 34290 h 602678"/>
              <a:gd name="connsiteX1" fmla="*/ 815306 w 869441"/>
              <a:gd name="connsiteY1" fmla="*/ 546354 h 602678"/>
              <a:gd name="connsiteX2" fmla="*/ 398401 w 869441"/>
              <a:gd name="connsiteY2" fmla="*/ 591311 h 602678"/>
              <a:gd name="connsiteX3" fmla="*/ 68667 w 869441"/>
              <a:gd name="connsiteY3" fmla="*/ 585216 h 602678"/>
              <a:gd name="connsiteX4" fmla="*/ 7707 w 869441"/>
              <a:gd name="connsiteY4" fmla="*/ 0 h 602678"/>
              <a:gd name="connsiteX0" fmla="*/ 865172 w 868345"/>
              <a:gd name="connsiteY0" fmla="*/ 34290 h 602678"/>
              <a:gd name="connsiteX1" fmla="*/ 814210 w 868345"/>
              <a:gd name="connsiteY1" fmla="*/ 546354 h 602678"/>
              <a:gd name="connsiteX2" fmla="*/ 397305 w 868345"/>
              <a:gd name="connsiteY2" fmla="*/ 591311 h 602678"/>
              <a:gd name="connsiteX3" fmla="*/ 84802 w 868345"/>
              <a:gd name="connsiteY3" fmla="*/ 569976 h 602678"/>
              <a:gd name="connsiteX4" fmla="*/ 6611 w 868345"/>
              <a:gd name="connsiteY4" fmla="*/ 0 h 602678"/>
              <a:gd name="connsiteX0" fmla="*/ 865908 w 869081"/>
              <a:gd name="connsiteY0" fmla="*/ 34290 h 602678"/>
              <a:gd name="connsiteX1" fmla="*/ 814946 w 869081"/>
              <a:gd name="connsiteY1" fmla="*/ 546354 h 602678"/>
              <a:gd name="connsiteX2" fmla="*/ 398041 w 869081"/>
              <a:gd name="connsiteY2" fmla="*/ 591311 h 602678"/>
              <a:gd name="connsiteX3" fmla="*/ 85538 w 869081"/>
              <a:gd name="connsiteY3" fmla="*/ 569976 h 602678"/>
              <a:gd name="connsiteX4" fmla="*/ 7347 w 869081"/>
              <a:gd name="connsiteY4" fmla="*/ 0 h 602678"/>
              <a:gd name="connsiteX0" fmla="*/ 868896 w 873199"/>
              <a:gd name="connsiteY0" fmla="*/ 34290 h 622454"/>
              <a:gd name="connsiteX1" fmla="*/ 817934 w 873199"/>
              <a:gd name="connsiteY1" fmla="*/ 546354 h 622454"/>
              <a:gd name="connsiteX2" fmla="*/ 379489 w 873199"/>
              <a:gd name="connsiteY2" fmla="*/ 595121 h 622454"/>
              <a:gd name="connsiteX3" fmla="*/ 88526 w 873199"/>
              <a:gd name="connsiteY3" fmla="*/ 569976 h 622454"/>
              <a:gd name="connsiteX4" fmla="*/ 10335 w 873199"/>
              <a:gd name="connsiteY4" fmla="*/ 0 h 622454"/>
              <a:gd name="connsiteX0" fmla="*/ 876609 w 880911"/>
              <a:gd name="connsiteY0" fmla="*/ 34290 h 604791"/>
              <a:gd name="connsiteX1" fmla="*/ 825647 w 880911"/>
              <a:gd name="connsiteY1" fmla="*/ 546354 h 604791"/>
              <a:gd name="connsiteX2" fmla="*/ 387202 w 880911"/>
              <a:gd name="connsiteY2" fmla="*/ 595121 h 604791"/>
              <a:gd name="connsiteX3" fmla="*/ 57468 w 880911"/>
              <a:gd name="connsiteY3" fmla="*/ 474726 h 604791"/>
              <a:gd name="connsiteX4" fmla="*/ 18048 w 880911"/>
              <a:gd name="connsiteY4" fmla="*/ 0 h 604791"/>
              <a:gd name="connsiteX0" fmla="*/ 873620 w 882402"/>
              <a:gd name="connsiteY0" fmla="*/ 34290 h 600660"/>
              <a:gd name="connsiteX1" fmla="*/ 822658 w 882402"/>
              <a:gd name="connsiteY1" fmla="*/ 546354 h 600660"/>
              <a:gd name="connsiteX2" fmla="*/ 306672 w 882402"/>
              <a:gd name="connsiteY2" fmla="*/ 587501 h 600660"/>
              <a:gd name="connsiteX3" fmla="*/ 54479 w 882402"/>
              <a:gd name="connsiteY3" fmla="*/ 474726 h 600660"/>
              <a:gd name="connsiteX4" fmla="*/ 15059 w 882402"/>
              <a:gd name="connsiteY4" fmla="*/ 0 h 600660"/>
              <a:gd name="connsiteX0" fmla="*/ 873620 w 882403"/>
              <a:gd name="connsiteY0" fmla="*/ 34290 h 607006"/>
              <a:gd name="connsiteX1" fmla="*/ 822658 w 882403"/>
              <a:gd name="connsiteY1" fmla="*/ 546354 h 607006"/>
              <a:gd name="connsiteX2" fmla="*/ 306672 w 882403"/>
              <a:gd name="connsiteY2" fmla="*/ 598931 h 607006"/>
              <a:gd name="connsiteX3" fmla="*/ 54479 w 882403"/>
              <a:gd name="connsiteY3" fmla="*/ 474726 h 607006"/>
              <a:gd name="connsiteX4" fmla="*/ 15059 w 882403"/>
              <a:gd name="connsiteY4" fmla="*/ 0 h 607006"/>
              <a:gd name="connsiteX0" fmla="*/ 858722 w 867505"/>
              <a:gd name="connsiteY0" fmla="*/ 34290 h 607006"/>
              <a:gd name="connsiteX1" fmla="*/ 807760 w 867505"/>
              <a:gd name="connsiteY1" fmla="*/ 546354 h 607006"/>
              <a:gd name="connsiteX2" fmla="*/ 291774 w 867505"/>
              <a:gd name="connsiteY2" fmla="*/ 598931 h 607006"/>
              <a:gd name="connsiteX3" fmla="*/ 39581 w 867505"/>
              <a:gd name="connsiteY3" fmla="*/ 474726 h 607006"/>
              <a:gd name="connsiteX4" fmla="*/ 46224 w 867505"/>
              <a:gd name="connsiteY4" fmla="*/ 217932 h 607006"/>
              <a:gd name="connsiteX5" fmla="*/ 161 w 867505"/>
              <a:gd name="connsiteY5" fmla="*/ 0 h 60700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34579 w 843362"/>
              <a:gd name="connsiteY0" fmla="*/ 255270 h 827986"/>
              <a:gd name="connsiteX1" fmla="*/ 783617 w 843362"/>
              <a:gd name="connsiteY1" fmla="*/ 767334 h 827986"/>
              <a:gd name="connsiteX2" fmla="*/ 267631 w 843362"/>
              <a:gd name="connsiteY2" fmla="*/ 819911 h 827986"/>
              <a:gd name="connsiteX3" fmla="*/ 15438 w 843362"/>
              <a:gd name="connsiteY3" fmla="*/ 695706 h 827986"/>
              <a:gd name="connsiteX4" fmla="*/ 22081 w 843362"/>
              <a:gd name="connsiteY4" fmla="*/ 438912 h 827986"/>
              <a:gd name="connsiteX5" fmla="*/ 27712 w 843362"/>
              <a:gd name="connsiteY5" fmla="*/ 0 h 827986"/>
              <a:gd name="connsiteX0" fmla="*/ 819167 w 827950"/>
              <a:gd name="connsiteY0" fmla="*/ 255270 h 827986"/>
              <a:gd name="connsiteX1" fmla="*/ 768205 w 827950"/>
              <a:gd name="connsiteY1" fmla="*/ 767334 h 827986"/>
              <a:gd name="connsiteX2" fmla="*/ 252219 w 827950"/>
              <a:gd name="connsiteY2" fmla="*/ 819911 h 827986"/>
              <a:gd name="connsiteX3" fmla="*/ 26 w 827950"/>
              <a:gd name="connsiteY3" fmla="*/ 695706 h 827986"/>
              <a:gd name="connsiteX4" fmla="*/ 6669 w 827950"/>
              <a:gd name="connsiteY4" fmla="*/ 438912 h 827986"/>
              <a:gd name="connsiteX5" fmla="*/ 12300 w 827950"/>
              <a:gd name="connsiteY5" fmla="*/ 0 h 827986"/>
              <a:gd name="connsiteX0" fmla="*/ 814826 w 823609"/>
              <a:gd name="connsiteY0" fmla="*/ 255270 h 827986"/>
              <a:gd name="connsiteX1" fmla="*/ 763864 w 823609"/>
              <a:gd name="connsiteY1" fmla="*/ 767334 h 827986"/>
              <a:gd name="connsiteX2" fmla="*/ 247878 w 823609"/>
              <a:gd name="connsiteY2" fmla="*/ 819911 h 827986"/>
              <a:gd name="connsiteX3" fmla="*/ 12916 w 823609"/>
              <a:gd name="connsiteY3" fmla="*/ 707136 h 827986"/>
              <a:gd name="connsiteX4" fmla="*/ 2328 w 823609"/>
              <a:gd name="connsiteY4" fmla="*/ 438912 h 827986"/>
              <a:gd name="connsiteX5" fmla="*/ 7959 w 823609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19955 w 828738"/>
              <a:gd name="connsiteY0" fmla="*/ 255270 h 827986"/>
              <a:gd name="connsiteX1" fmla="*/ 768993 w 828738"/>
              <a:gd name="connsiteY1" fmla="*/ 767334 h 827986"/>
              <a:gd name="connsiteX2" fmla="*/ 253007 w 828738"/>
              <a:gd name="connsiteY2" fmla="*/ 819911 h 827986"/>
              <a:gd name="connsiteX3" fmla="*/ 18045 w 828738"/>
              <a:gd name="connsiteY3" fmla="*/ 707136 h 827986"/>
              <a:gd name="connsiteX4" fmla="*/ 11765 w 828738"/>
              <a:gd name="connsiteY4" fmla="*/ 438912 h 827986"/>
              <a:gd name="connsiteX5" fmla="*/ 13088 w 828738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23321 w 832104"/>
              <a:gd name="connsiteY0" fmla="*/ 255270 h 827986"/>
              <a:gd name="connsiteX1" fmla="*/ 772359 w 832104"/>
              <a:gd name="connsiteY1" fmla="*/ 767334 h 827986"/>
              <a:gd name="connsiteX2" fmla="*/ 256373 w 832104"/>
              <a:gd name="connsiteY2" fmla="*/ 819911 h 827986"/>
              <a:gd name="connsiteX3" fmla="*/ 21411 w 832104"/>
              <a:gd name="connsiteY3" fmla="*/ 707136 h 827986"/>
              <a:gd name="connsiteX4" fmla="*/ 15131 w 832104"/>
              <a:gd name="connsiteY4" fmla="*/ 438912 h 827986"/>
              <a:gd name="connsiteX5" fmla="*/ 16454 w 832104"/>
              <a:gd name="connsiteY5" fmla="*/ 0 h 827986"/>
              <a:gd name="connsiteX0" fmla="*/ 814434 w 823217"/>
              <a:gd name="connsiteY0" fmla="*/ 255270 h 827986"/>
              <a:gd name="connsiteX1" fmla="*/ 763472 w 823217"/>
              <a:gd name="connsiteY1" fmla="*/ 767334 h 827986"/>
              <a:gd name="connsiteX2" fmla="*/ 247486 w 823217"/>
              <a:gd name="connsiteY2" fmla="*/ 819911 h 827986"/>
              <a:gd name="connsiteX3" fmla="*/ 12524 w 823217"/>
              <a:gd name="connsiteY3" fmla="*/ 707136 h 827986"/>
              <a:gd name="connsiteX4" fmla="*/ 6244 w 823217"/>
              <a:gd name="connsiteY4" fmla="*/ 438912 h 827986"/>
              <a:gd name="connsiteX5" fmla="*/ 7567 w 823217"/>
              <a:gd name="connsiteY5" fmla="*/ 0 h 827986"/>
              <a:gd name="connsiteX0" fmla="*/ 827414 w 836197"/>
              <a:gd name="connsiteY0" fmla="*/ 255270 h 827986"/>
              <a:gd name="connsiteX1" fmla="*/ 776452 w 836197"/>
              <a:gd name="connsiteY1" fmla="*/ 767334 h 827986"/>
              <a:gd name="connsiteX2" fmla="*/ 260466 w 836197"/>
              <a:gd name="connsiteY2" fmla="*/ 819911 h 827986"/>
              <a:gd name="connsiteX3" fmla="*/ 25504 w 836197"/>
              <a:gd name="connsiteY3" fmla="*/ 707136 h 827986"/>
              <a:gd name="connsiteX4" fmla="*/ 10608 w 836197"/>
              <a:gd name="connsiteY4" fmla="*/ 385572 h 827986"/>
              <a:gd name="connsiteX5" fmla="*/ 20547 w 836197"/>
              <a:gd name="connsiteY5" fmla="*/ 0 h 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197" h="827986">
                <a:moveTo>
                  <a:pt x="827414" y="255270"/>
                </a:moveTo>
                <a:cubicBezTo>
                  <a:pt x="824245" y="411734"/>
                  <a:pt x="870943" y="673227"/>
                  <a:pt x="776452" y="767334"/>
                </a:cubicBezTo>
                <a:cubicBezTo>
                  <a:pt x="681961" y="861441"/>
                  <a:pt x="380598" y="817244"/>
                  <a:pt x="260466" y="819911"/>
                </a:cubicBezTo>
                <a:cubicBezTo>
                  <a:pt x="140334" y="822578"/>
                  <a:pt x="67147" y="779526"/>
                  <a:pt x="25504" y="707136"/>
                </a:cubicBezTo>
                <a:cubicBezTo>
                  <a:pt x="-16139" y="634746"/>
                  <a:pt x="4254" y="476123"/>
                  <a:pt x="10608" y="385572"/>
                </a:cubicBezTo>
                <a:cubicBezTo>
                  <a:pt x="16962" y="295021"/>
                  <a:pt x="17455" y="36957"/>
                  <a:pt x="2054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lèche droite 113"/>
          <p:cNvSpPr/>
          <p:nvPr/>
        </p:nvSpPr>
        <p:spPr>
          <a:xfrm rot="10800000">
            <a:off x="1816573" y="2490539"/>
            <a:ext cx="3974767" cy="78350"/>
          </a:xfrm>
          <a:prstGeom prst="rightArrow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 flipV="1">
            <a:off x="1684425" y="2664958"/>
            <a:ext cx="773704" cy="66721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4" y="1543371"/>
            <a:ext cx="1496840" cy="128222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67910" y="1164455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Ion </a:t>
            </a:r>
            <a:r>
              <a:rPr lang="fr-FR" sz="1200" dirty="0" err="1" smtClean="0"/>
              <a:t>stopping</a:t>
            </a:r>
            <a:r>
              <a:rPr lang="fr-FR" sz="1200" dirty="0" smtClean="0"/>
              <a:t> </a:t>
            </a:r>
            <a:r>
              <a:rPr lang="fr-FR" sz="1200" dirty="0" err="1" smtClean="0"/>
              <a:t>generates</a:t>
            </a:r>
            <a:r>
              <a:rPr lang="fr-FR" sz="1200" dirty="0" smtClean="0"/>
              <a:t> plasma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4933" y="5042858"/>
            <a:ext cx="304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 fraction of the ions </a:t>
            </a:r>
            <a:r>
              <a:rPr lang="fr-FR" sz="1200" dirty="0" err="1" smtClean="0"/>
              <a:t>will</a:t>
            </a:r>
            <a:r>
              <a:rPr lang="fr-FR" sz="1200" dirty="0" smtClean="0"/>
              <a:t> charge exchange </a:t>
            </a:r>
            <a:r>
              <a:rPr lang="fr-FR" sz="1200" dirty="0" err="1" smtClean="0"/>
              <a:t>while</a:t>
            </a:r>
            <a:r>
              <a:rPr lang="fr-FR" sz="1200" dirty="0" smtClean="0"/>
              <a:t> </a:t>
            </a:r>
            <a:r>
              <a:rPr lang="fr-FR" sz="1200" dirty="0" err="1" smtClean="0"/>
              <a:t>being</a:t>
            </a:r>
            <a:r>
              <a:rPr lang="fr-FR" sz="1200" dirty="0" smtClean="0"/>
              <a:t> </a:t>
            </a:r>
            <a:r>
              <a:rPr lang="fr-FR" sz="1200" dirty="0" err="1" smtClean="0"/>
              <a:t>slowed</a:t>
            </a:r>
            <a:r>
              <a:rPr lang="fr-FR" sz="1200" dirty="0" smtClean="0"/>
              <a:t> down.</a:t>
            </a:r>
            <a:endParaRPr lang="fr-FR" sz="1200" dirty="0"/>
          </a:p>
        </p:txBody>
      </p:sp>
      <p:cxnSp>
        <p:nvCxnSpPr>
          <p:cNvPr id="43" name="Connecteur droit 42"/>
          <p:cNvCxnSpPr>
            <a:stCxn id="14" idx="2"/>
            <a:endCxn id="19" idx="0"/>
          </p:cNvCxnSpPr>
          <p:nvPr/>
        </p:nvCxnSpPr>
        <p:spPr>
          <a:xfrm flipH="1">
            <a:off x="1497356" y="3349924"/>
            <a:ext cx="961870" cy="74553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" y="4095462"/>
            <a:ext cx="1687508" cy="928715"/>
          </a:xfrm>
          <a:prstGeom prst="rect">
            <a:avLst/>
          </a:prstGeom>
        </p:spPr>
      </p:pic>
      <p:cxnSp>
        <p:nvCxnSpPr>
          <p:cNvPr id="47" name="Connecteur droit 46"/>
          <p:cNvCxnSpPr/>
          <p:nvPr/>
        </p:nvCxnSpPr>
        <p:spPr>
          <a:xfrm>
            <a:off x="2651561" y="3349730"/>
            <a:ext cx="1031573" cy="12029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486592" y="866327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Gas </a:t>
            </a:r>
            <a:r>
              <a:rPr lang="fr-FR" sz="1200" dirty="0" smtClean="0">
                <a:solidFill>
                  <a:srgbClr val="7030A0"/>
                </a:solidFill>
              </a:rPr>
              <a:t>jet laser </a:t>
            </a:r>
            <a:r>
              <a:rPr lang="fr-FR" sz="1200" dirty="0" err="1">
                <a:solidFill>
                  <a:srgbClr val="7030A0"/>
                </a:solidFill>
              </a:rPr>
              <a:t>probing</a:t>
            </a:r>
            <a:endParaRPr lang="fr-FR" sz="1200" dirty="0">
              <a:solidFill>
                <a:srgbClr val="7030A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806362"/>
            <a:ext cx="693558" cy="12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27756</TotalTime>
  <Words>2110</Words>
  <Application>Microsoft Office PowerPoint</Application>
  <PresentationFormat>Personnalisé</PresentationFormat>
  <Paragraphs>427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Cambria Math</vt:lpstr>
      <vt:lpstr>Courier New</vt:lpstr>
      <vt:lpstr>Lucida Sans</vt:lpstr>
      <vt:lpstr>Symbol</vt:lpstr>
      <vt:lpstr>Verdana</vt:lpstr>
      <vt:lpstr>Wingdings</vt:lpstr>
      <vt:lpstr>1_modele-IJCLAb-powerpoint</vt:lpstr>
      <vt:lpstr>Présentation PowerPoint</vt:lpstr>
      <vt:lpstr>Outline</vt:lpstr>
      <vt:lpstr>Laser spectroscopy of exotic nuclei</vt:lpstr>
      <vt:lpstr>Laser spectroscopy of exotic nuclei</vt:lpstr>
      <vt:lpstr>Laser (spectroscopy) ion sources</vt:lpstr>
      <vt:lpstr>In-gas-jet laser spectroscopy at LISOL</vt:lpstr>
      <vt:lpstr>Gas-cell laser spectroscopy setups </vt:lpstr>
      <vt:lpstr>A dedicated design for fusion-evaporation products </vt:lpstr>
      <vt:lpstr>A dedicated design for fusion-evaporation products </vt:lpstr>
      <vt:lpstr>A dedicated design for fusion-evaporation products </vt:lpstr>
      <vt:lpstr>A dedicated design for fusion-evaporation products </vt:lpstr>
      <vt:lpstr>Super/hypersonic gas-jet optimization</vt:lpstr>
      <vt:lpstr>Super/hypersonic gas-jet optimization</vt:lpstr>
      <vt:lpstr>Further reduce gas-cell extraction time</vt:lpstr>
      <vt:lpstr>Further reduce gas-cell extraction time</vt:lpstr>
      <vt:lpstr>Further reduce gas-cell extraction time</vt:lpstr>
      <vt:lpstr>The RADRIS/JETRIS approach</vt:lpstr>
      <vt:lpstr>Exploring other neutralization approaches</vt:lpstr>
      <vt:lpstr>Exploring other approaches: ion chromatography </vt:lpstr>
      <vt:lpstr>Ion traps for laser spectroscopy</vt:lpstr>
      <vt:lpstr>Decay and trap assisted laser spectroscopy</vt:lpstr>
      <vt:lpstr>Penning-trap assisted laser spectroscopy</vt:lpstr>
      <vt:lpstr>Penning-trap assisted laser spectroscopy</vt:lpstr>
      <vt:lpstr>Penning-trap assisted laser spectroscopy</vt:lpstr>
      <vt:lpstr>Penning-trap assisted laser spectroscopy</vt:lpstr>
      <vt:lpstr>PI-ICR assisted laser spectroscopy</vt:lpstr>
      <vt:lpstr>Collinear spectroscopy line at intermediate energy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vladimir MANEA</cp:lastModifiedBy>
  <cp:revision>2381</cp:revision>
  <dcterms:created xsi:type="dcterms:W3CDTF">2011-03-09T16:37:49Z</dcterms:created>
  <dcterms:modified xsi:type="dcterms:W3CDTF">2023-05-10T07:20:42Z</dcterms:modified>
</cp:coreProperties>
</file>