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4" r:id="rId1"/>
  </p:sldMasterIdLst>
  <p:notesMasterIdLst>
    <p:notesMasterId r:id="rId28"/>
  </p:notesMasterIdLst>
  <p:sldIdLst>
    <p:sldId id="279" r:id="rId2"/>
    <p:sldId id="285" r:id="rId3"/>
    <p:sldId id="278" r:id="rId4"/>
    <p:sldId id="320" r:id="rId5"/>
    <p:sldId id="319" r:id="rId6"/>
    <p:sldId id="286" r:id="rId7"/>
    <p:sldId id="339" r:id="rId8"/>
    <p:sldId id="340" r:id="rId9"/>
    <p:sldId id="338" r:id="rId10"/>
    <p:sldId id="329" r:id="rId11"/>
    <p:sldId id="298" r:id="rId12"/>
    <p:sldId id="309" r:id="rId13"/>
    <p:sldId id="311" r:id="rId14"/>
    <p:sldId id="303" r:id="rId15"/>
    <p:sldId id="304" r:id="rId16"/>
    <p:sldId id="305" r:id="rId17"/>
    <p:sldId id="331" r:id="rId18"/>
    <p:sldId id="330" r:id="rId19"/>
    <p:sldId id="328" r:id="rId20"/>
    <p:sldId id="327" r:id="rId21"/>
    <p:sldId id="342" r:id="rId22"/>
    <p:sldId id="307" r:id="rId23"/>
    <p:sldId id="341" r:id="rId24"/>
    <p:sldId id="333" r:id="rId25"/>
    <p:sldId id="334" r:id="rId26"/>
    <p:sldId id="322" r:id="rId27"/>
  </p:sldIdLst>
  <p:sldSz cx="10080625" cy="7559675"/>
  <p:notesSz cx="7772400" cy="100584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BBE0E3"/>
    <a:srgbClr val="FFFFFF"/>
    <a:srgbClr val="FF6600"/>
    <a:srgbClr val="CCCCCC"/>
    <a:srgbClr val="FFFF99"/>
    <a:srgbClr val="0000FF"/>
    <a:srgbClr val="6C0000"/>
    <a:srgbClr val="CCFFCC"/>
    <a:srgbClr val="33CC33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286" autoAdjust="0"/>
    <p:restoredTop sz="94810" autoAdjust="0"/>
  </p:normalViewPr>
  <p:slideViewPr>
    <p:cSldViewPr>
      <p:cViewPr>
        <p:scale>
          <a:sx n="70" d="100"/>
          <a:sy n="70" d="100"/>
        </p:scale>
        <p:origin x="-931" y="101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image" Target="../media/image39.emf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92B21B3C-6087-4785-9DEE-01B75F81A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F43AA776-D83F-4D68-A85D-A69881B3BE09}" type="slidenum">
              <a:rPr lang="en-US" smtClean="0">
                <a:latin typeface="Times New Roman" pitchFamily="18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4</a:t>
            </a:fld>
            <a:endParaRPr lang="en-US" smtClean="0"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F43AA776-D83F-4D68-A85D-A69881B3BE09}" type="slidenum">
              <a:rPr lang="en-US" smtClean="0">
                <a:latin typeface="Times New Roman" pitchFamily="18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5</a:t>
            </a:fld>
            <a:endParaRPr lang="en-US" smtClean="0"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F43AA776-D83F-4D68-A85D-A69881B3BE09}" type="slidenum">
              <a:rPr lang="en-US" smtClean="0">
                <a:latin typeface="Times New Roman" pitchFamily="18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9</a:t>
            </a:fld>
            <a:endParaRPr lang="en-US" smtClean="0"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 txBox="1">
            <a:spLocks noGrp="1"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0A91628D-762E-4695-B64F-1A1F30D9A4F0}" type="slidenum">
              <a:rPr lang="en-US" sz="14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pPr algn="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17</a:t>
            </a:fld>
            <a:endParaRPr lang="en-US" sz="1400">
              <a:solidFill>
                <a:srgbClr val="000000"/>
              </a:solidFill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 txBox="1">
            <a:spLocks noGrp="1"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0A91628D-762E-4695-B64F-1A1F30D9A4F0}" type="slidenum">
              <a:rPr lang="en-US" sz="14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pPr algn="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18</a:t>
            </a:fld>
            <a:endParaRPr lang="en-US" sz="1400">
              <a:solidFill>
                <a:srgbClr val="000000"/>
              </a:solidFill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 txBox="1">
            <a:spLocks noGrp="1"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0A91628D-762E-4695-B64F-1A1F30D9A4F0}" type="slidenum">
              <a:rPr lang="en-US" sz="14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pPr algn="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19</a:t>
            </a:fld>
            <a:endParaRPr lang="en-US" sz="1400">
              <a:solidFill>
                <a:srgbClr val="000000"/>
              </a:solidFill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 txBox="1">
            <a:spLocks noGrp="1"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0A91628D-762E-4695-B64F-1A1F30D9A4F0}" type="slidenum">
              <a:rPr lang="en-US" sz="14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pPr algn="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20</a:t>
            </a:fld>
            <a:endParaRPr lang="en-US" sz="1400">
              <a:solidFill>
                <a:srgbClr val="000000"/>
              </a:solidFill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 txBox="1">
            <a:spLocks noGrp="1"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0A91628D-762E-4695-B64F-1A1F30D9A4F0}" type="slidenum">
              <a:rPr lang="en-US" sz="14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pPr algn="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26</a:t>
            </a:fld>
            <a:endParaRPr lang="en-US" sz="1400">
              <a:solidFill>
                <a:srgbClr val="000000"/>
              </a:solidFill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EE16A-8EEC-484C-A6B9-C3C692C7E59C}" type="datetimeFigureOut">
              <a:rPr lang="it-IT"/>
              <a:pPr>
                <a:defRPr/>
              </a:pPr>
              <a:t>13/06/2012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56EB5-BA85-4B82-8AE6-111FDC7D49D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6A880-4CB3-454D-9D43-4F86F60546C3}" type="datetimeFigureOut">
              <a:rPr lang="it-IT"/>
              <a:pPr>
                <a:defRPr/>
              </a:pPr>
              <a:t>13/06/2012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1FDD2-27CD-4E3E-B93A-E5DA8BD4631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1F121-BD96-4ECA-854D-CBDBF3718BDA}" type="datetimeFigureOut">
              <a:rPr lang="it-IT"/>
              <a:pPr>
                <a:defRPr/>
              </a:pPr>
              <a:t>13/06/2012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41D9A-BC9D-401E-A7BE-B0773A2804D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16513" y="1763713"/>
            <a:ext cx="4460875" cy="2417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16513" y="4333875"/>
            <a:ext cx="4460875" cy="2419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04825" y="6884988"/>
            <a:ext cx="2351088" cy="5238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A63C1B-5281-41B0-BB3D-899A1F83F10D}" type="datetimeFigureOut">
              <a:rPr lang="it-IT"/>
              <a:pPr>
                <a:defRPr/>
              </a:pPr>
              <a:t>13/06/2012</a:t>
            </a:fld>
            <a:endParaRPr lang="it-I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44875" y="6884988"/>
            <a:ext cx="3190875" cy="523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224713" y="6884988"/>
            <a:ext cx="2352675" cy="5238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A2986D-9667-46AC-9D31-B04705B4FCC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FA018-BF0B-454E-BB93-F7B0ADD1A0C3}" type="datetimeFigureOut">
              <a:rPr lang="it-IT"/>
              <a:pPr>
                <a:defRPr/>
              </a:pPr>
              <a:t>13/06/2012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681A2-39B2-4D29-93A1-18538F429B7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A6AA8-71DF-4D4B-A7DA-2F171042E1D1}" type="datetimeFigureOut">
              <a:rPr lang="it-IT"/>
              <a:pPr>
                <a:defRPr/>
              </a:pPr>
              <a:t>13/06/2012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2985A-FC83-4D72-902A-83AF23F1CD7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902BC-DE75-4731-9137-D94440B41459}" type="datetimeFigureOut">
              <a:rPr lang="it-IT"/>
              <a:pPr>
                <a:defRPr/>
              </a:pPr>
              <a:t>13/06/2012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2898A-0F80-46B4-8307-21B455D0063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DEA7C-783F-49DE-9624-3AB055136CDA}" type="datetimeFigureOut">
              <a:rPr lang="it-IT"/>
              <a:pPr>
                <a:defRPr/>
              </a:pPr>
              <a:t>13/06/2012</a:t>
            </a:fld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11FDF-7BAC-4E1B-8630-FDEF54643C1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85BC0-ACD7-4695-92DF-B0BFC899C76B}" type="datetimeFigureOut">
              <a:rPr lang="it-IT"/>
              <a:pPr>
                <a:defRPr/>
              </a:pPr>
              <a:t>13/06/2012</a:t>
            </a:fld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2D957-8C5D-469C-83E3-A1CC2A1222E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CF800-E4DB-49B5-A01F-3437AF9F33F0}" type="datetimeFigureOut">
              <a:rPr lang="it-IT"/>
              <a:pPr>
                <a:defRPr/>
              </a:pPr>
              <a:t>13/06/2012</a:t>
            </a:fld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7855E-3BE7-42D2-9823-A99F65C37E6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417E2-1584-41D2-85D4-FB24033F30DF}" type="datetimeFigureOut">
              <a:rPr lang="it-IT"/>
              <a:pPr>
                <a:defRPr/>
              </a:pPr>
              <a:t>13/06/2012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CF27C-147D-44C9-AE6B-5EEA27C4984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697E6-6A46-4BB6-9A5A-B4146E2D3ABC}" type="datetimeFigureOut">
              <a:rPr lang="it-IT"/>
              <a:pPr>
                <a:defRPr/>
              </a:pPr>
              <a:t>13/06/2012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6F2AA-D0AE-4330-B425-AB7117C5206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189" tIns="50097" rIns="100189" bIns="500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189" tIns="50097" rIns="100189" bIns="500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825" y="6884988"/>
            <a:ext cx="2351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189" tIns="50097" rIns="100189" bIns="50097" numCol="1" anchor="t" anchorCtr="0" compatLnSpc="1">
            <a:prstTxWarp prst="textNoShape">
              <a:avLst/>
            </a:prstTxWarp>
          </a:bodyPr>
          <a:lstStyle>
            <a:lvl1pPr>
              <a:defRPr sz="1500">
                <a:latin typeface="Arial" charset="0"/>
              </a:defRPr>
            </a:lvl1pPr>
          </a:lstStyle>
          <a:p>
            <a:pPr>
              <a:defRPr/>
            </a:pPr>
            <a:fld id="{14C821A3-C3D5-444D-9D1F-5B18E4C43468}" type="datetimeFigureOut">
              <a:rPr lang="it-IT"/>
              <a:pPr>
                <a:defRPr/>
              </a:pPr>
              <a:t>13/06/2012</a:t>
            </a:fld>
            <a:endParaRPr lang="it-IT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875" y="6884988"/>
            <a:ext cx="3190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189" tIns="50097" rIns="100189" bIns="50097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713" y="6884988"/>
            <a:ext cx="2352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189" tIns="50097" rIns="100189" bIns="50097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Arial" charset="0"/>
              </a:defRPr>
            </a:lvl1pPr>
          </a:lstStyle>
          <a:p>
            <a:pPr>
              <a:defRPr/>
            </a:pPr>
            <a:fld id="{06690F31-4D64-4EDB-A159-3ADD9D662D8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2pPr>
      <a:lvl3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3pPr>
      <a:lvl4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4pPr>
      <a:lvl5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5pPr>
      <a:lvl6pPr marL="4572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6pPr>
      <a:lvl7pPr marL="9144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7pPr>
      <a:lvl8pPr marL="13716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8pPr>
      <a:lvl9pPr marL="18288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9pPr>
    </p:titleStyle>
    <p:bodyStyle>
      <a:lvl1pPr marL="377825" indent="-377825" algn="l" defTabSz="100806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19150" indent="-315913" algn="l" defTabSz="1008063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60475" indent="-252413" algn="l" defTabSz="100806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63713" indent="-252413" algn="l" defTabSz="100806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68538" indent="-252413" algn="l" defTabSz="10080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25738" indent="-252413" algn="l" defTabSz="10080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182938" indent="-252413" algn="l" defTabSz="10080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40138" indent="-252413" algn="l" defTabSz="10080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097338" indent="-252413" algn="l" defTabSz="10080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45.png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0" y="-30163"/>
            <a:ext cx="10091738" cy="190500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1951038"/>
            <a:ext cx="10080625" cy="1219200"/>
          </a:xfrm>
          <a:prstGeom prst="rect">
            <a:avLst/>
          </a:prstGeom>
          <a:gradFill rotWithShape="1">
            <a:gsLst>
              <a:gs pos="0">
                <a:srgbClr val="3333CC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76225" y="7034213"/>
            <a:ext cx="36528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 defTabSz="503238">
              <a:spcBef>
                <a:spcPct val="50000"/>
              </a:spcBef>
            </a:pPr>
            <a:endParaRPr lang="it-IT" sz="2600">
              <a:latin typeface="Times New Roman" pitchFamily="18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719262" y="3592532"/>
            <a:ext cx="6908800" cy="40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 algn="ctr" defTabSz="503238">
              <a:spcBef>
                <a:spcPct val="50000"/>
              </a:spcBef>
            </a:pPr>
            <a:r>
              <a:rPr lang="en-US" sz="2000" dirty="0">
                <a:latin typeface="Cambria" pitchFamily="18" charset="0"/>
                <a:ea typeface="Verdana" pitchFamily="34" charset="0"/>
                <a:cs typeface="Verdana" pitchFamily="34" charset="0"/>
              </a:rPr>
              <a:t>Alberto </a:t>
            </a:r>
            <a:r>
              <a:rPr lang="en-US" sz="2000" dirty="0" err="1">
                <a:latin typeface="Cambria" pitchFamily="18" charset="0"/>
                <a:ea typeface="Verdana" pitchFamily="34" charset="0"/>
                <a:cs typeface="Verdana" pitchFamily="34" charset="0"/>
              </a:rPr>
              <a:t>Pullia</a:t>
            </a:r>
            <a:endParaRPr lang="en-US" sz="2000" dirty="0"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3798" name="Picture 6" descr="logoinf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366713"/>
            <a:ext cx="1666875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4564063" y="287338"/>
            <a:ext cx="3414712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 defTabSz="503238">
              <a:spcBef>
                <a:spcPct val="50000"/>
              </a:spcBef>
            </a:pPr>
            <a:r>
              <a:rPr lang="en-US" sz="2900" dirty="0"/>
              <a:t>INFN - Milano University of Milano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4564063" y="1241425"/>
            <a:ext cx="3254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 defTabSz="503238">
              <a:spcBef>
                <a:spcPct val="50000"/>
              </a:spcBef>
            </a:pPr>
            <a:r>
              <a:rPr lang="en-US" sz="2200"/>
              <a:t>Department of Physics</a:t>
            </a: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-65088" y="1795463"/>
            <a:ext cx="10274301" cy="238125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50000">
                <a:srgbClr val="0066FF"/>
              </a:gs>
              <a:gs pos="100000">
                <a:srgbClr val="CCCCFF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 rot="5400000">
            <a:off x="-532606" y="1815307"/>
            <a:ext cx="1587500" cy="119062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50000">
                <a:srgbClr val="0066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 rot="5400000">
            <a:off x="-346870" y="2291556"/>
            <a:ext cx="1587500" cy="11906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50000">
                <a:srgbClr val="0066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328612" y="5780087"/>
            <a:ext cx="2667000" cy="93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  <p:txBody>
          <a:bodyPr wrap="square" lIns="100794" tIns="50397" rIns="100794" bIns="50397">
            <a:spAutoFit/>
          </a:bodyPr>
          <a:lstStyle/>
          <a:p>
            <a:pPr algn="ctr" defTabSz="503238"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12th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AGATA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Week </a:t>
            </a:r>
            <a:b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June 11-13, 2012 </a:t>
            </a:r>
            <a:b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GSI Germany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7440612" y="6364287"/>
            <a:ext cx="2106613" cy="378777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  <p:txBody>
          <a:bodyPr wrap="square" lIns="100794" tIns="50397" rIns="100794" bIns="50397">
            <a:spAutoFit/>
          </a:bodyPr>
          <a:lstStyle/>
          <a:p>
            <a:pPr algn="ctr" defTabSz="503238">
              <a:spcBef>
                <a:spcPct val="50000"/>
              </a:spcBef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June 13,  2012 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3808" name="Picture 16" descr="agata010205-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8420" t="6717" r="21053" b="9213"/>
          <a:stretch>
            <a:fillRect/>
          </a:stretch>
        </p:blipFill>
        <p:spPr bwMode="auto">
          <a:xfrm>
            <a:off x="8135938" y="0"/>
            <a:ext cx="194468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1706562" y="2535237"/>
            <a:ext cx="6908800" cy="108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100794" tIns="50397" rIns="100794" bIns="50397">
            <a:spAutoFit/>
          </a:bodyPr>
          <a:lstStyle/>
          <a:p>
            <a:pPr algn="ctr" defTabSz="503238"/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“DIGI-OPT12” digitizer 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for AGATA and 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GALILEO</a:t>
            </a:r>
            <a:r>
              <a:rPr lang="en-US" sz="3200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*</a:t>
            </a:r>
            <a:endParaRPr lang="en-US" sz="3200" baseline="300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3810" name="Picture 18" descr="logo unimi traslucid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100" y="169863"/>
            <a:ext cx="1458913" cy="1546225"/>
          </a:xfrm>
          <a:prstGeom prst="rect">
            <a:avLst/>
          </a:prstGeom>
          <a:noFill/>
        </p:spPr>
      </p:pic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128712" y="4064377"/>
            <a:ext cx="8001000" cy="47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0794" tIns="50397" rIns="100794" bIns="50397">
            <a:spAutoFit/>
          </a:bodyPr>
          <a:lstStyle/>
          <a:p>
            <a:pPr algn="ctr" defTabSz="503238">
              <a:spcBef>
                <a:spcPct val="50000"/>
              </a:spcBef>
            </a:pP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*Technical details in white paper:</a:t>
            </a:r>
            <a:r>
              <a:rPr lang="en-US" sz="1200" dirty="0" smtClean="0">
                <a:latin typeface="Cambria" pitchFamily="18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200" dirty="0" smtClean="0">
                <a:latin typeface="Cambria" pitchFamily="18" charset="0"/>
                <a:ea typeface="Verdana" pitchFamily="34" charset="0"/>
                <a:cs typeface="Verdana" pitchFamily="34" charset="0"/>
              </a:rPr>
            </a:br>
            <a:r>
              <a:rPr lang="en-US" sz="1200" dirty="0" smtClean="0">
                <a:latin typeface="Cambria" pitchFamily="18" charset="0"/>
                <a:ea typeface="Verdana" pitchFamily="34" charset="0"/>
                <a:cs typeface="Verdana" pitchFamily="34" charset="0"/>
              </a:rPr>
              <a:t>“DIGI-OPT12: 12-channel 14/16-bit 100/125-MS/s Digitizer with Optical Output for AGATA/GALILEO” version 1.5 </a:t>
            </a:r>
            <a:endParaRPr lang="en-US" sz="1200" dirty="0"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3813" name="Picture 21" descr="DSC00199"/>
          <p:cNvPicPr>
            <a:picLocks noChangeAspect="1" noChangeArrowheads="1"/>
          </p:cNvPicPr>
          <p:nvPr/>
        </p:nvPicPr>
        <p:blipFill>
          <a:blip r:embed="rId5" cstate="print">
            <a:lum bright="26000" contrast="20000"/>
          </a:blip>
          <a:srcRect l="5481" r="6505" b="6496"/>
          <a:stretch>
            <a:fillRect/>
          </a:stretch>
        </p:blipFill>
        <p:spPr bwMode="auto">
          <a:xfrm>
            <a:off x="3609690" y="4802186"/>
            <a:ext cx="3030822" cy="231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22" name="Straight Connector 21"/>
          <p:cNvCxnSpPr/>
          <p:nvPr/>
        </p:nvCxnSpPr>
        <p:spPr bwMode="auto">
          <a:xfrm>
            <a:off x="284162" y="6705599"/>
            <a:ext cx="2700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auto">
          <a:xfrm>
            <a:off x="7440612" y="6764337"/>
            <a:ext cx="21336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TextBox 53"/>
          <p:cNvSpPr txBox="1">
            <a:spLocks noChangeArrowheads="1"/>
          </p:cNvSpPr>
          <p:nvPr/>
        </p:nvSpPr>
        <p:spPr bwMode="auto">
          <a:xfrm>
            <a:off x="0" y="0"/>
            <a:ext cx="10080625" cy="1169988"/>
          </a:xfrm>
          <a:prstGeom prst="rect">
            <a:avLst/>
          </a:prstGeom>
          <a:gradFill rotWithShape="1">
            <a:gsLst>
              <a:gs pos="0">
                <a:srgbClr val="3333CC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0892" tIns="118800" rIns="90892" bIns="766800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card – top view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8" name="Rounded Rectangle 87"/>
          <p:cNvSpPr/>
          <p:nvPr/>
        </p:nvSpPr>
        <p:spPr bwMode="auto">
          <a:xfrm>
            <a:off x="684212" y="1335087"/>
            <a:ext cx="8578850" cy="5511800"/>
          </a:xfrm>
          <a:prstGeom prst="roundRect">
            <a:avLst>
              <a:gd name="adj" fmla="val 4035"/>
            </a:avLst>
          </a:prstGeom>
          <a:solidFill>
            <a:schemeClr val="bg1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651" name="Rectangle 35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0" tIns="144000" rIns="0" bIns="3600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1650" name="AutoShape 34"/>
          <p:cNvSpPr>
            <a:spLocks noChangeAspect="1" noChangeArrowheads="1" noTextEdit="1"/>
          </p:cNvSpPr>
          <p:nvPr/>
        </p:nvSpPr>
        <p:spPr bwMode="auto">
          <a:xfrm>
            <a:off x="2268537" y="2001837"/>
            <a:ext cx="5838825" cy="3829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11649" name="Picture 33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2268537" y="2001837"/>
            <a:ext cx="5745480" cy="3829050"/>
          </a:xfrm>
          <a:prstGeom prst="rect">
            <a:avLst/>
          </a:prstGeom>
          <a:noFill/>
        </p:spPr>
      </p:pic>
      <p:grpSp>
        <p:nvGrpSpPr>
          <p:cNvPr id="2" name="Group 93"/>
          <p:cNvGrpSpPr/>
          <p:nvPr/>
        </p:nvGrpSpPr>
        <p:grpSpPr>
          <a:xfrm>
            <a:off x="5354002" y="1813151"/>
            <a:ext cx="676908" cy="3922486"/>
            <a:chOff x="3709352" y="1013051"/>
            <a:chExt cx="676908" cy="3922486"/>
          </a:xfrm>
        </p:grpSpPr>
        <p:sp>
          <p:nvSpPr>
            <p:cNvPr id="111643" name="AutoShape 27"/>
            <p:cNvSpPr>
              <a:spLocks noChangeArrowheads="1"/>
            </p:cNvSpPr>
            <p:nvPr/>
          </p:nvSpPr>
          <p:spPr bwMode="auto">
            <a:xfrm>
              <a:off x="3709352" y="1316017"/>
              <a:ext cx="561975" cy="3619520"/>
            </a:xfrm>
            <a:prstGeom prst="roundRect">
              <a:avLst>
                <a:gd name="adj" fmla="val 16667"/>
              </a:avLst>
            </a:prstGeom>
            <a:solidFill>
              <a:srgbClr val="FF6600">
                <a:alpha val="2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prstShdw prst="shdw17" dist="17961" dir="2700000">
                <a:srgbClr val="000000"/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1642" name="AutoShape 26"/>
            <p:cNvSpPr>
              <a:spLocks noChangeArrowheads="1"/>
            </p:cNvSpPr>
            <p:nvPr/>
          </p:nvSpPr>
          <p:spPr bwMode="auto">
            <a:xfrm>
              <a:off x="3941760" y="1013051"/>
              <a:ext cx="444500" cy="355600"/>
            </a:xfrm>
            <a:prstGeom prst="roundRect">
              <a:avLst>
                <a:gd name="adj" fmla="val 20801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900" b="1" i="0" u="none" strike="noStrike" cap="none" normalizeH="0" baseline="0" dirty="0" smtClean="0">
                  <a:ln>
                    <a:noFill/>
                  </a:ln>
                  <a:solidFill>
                    <a:srgbClr val="6C0000"/>
                  </a:solidFill>
                  <a:effectLst/>
                  <a:latin typeface="Comic Sans MS" pitchFamily="66" charset="0"/>
                  <a:ea typeface="Times New Roman" pitchFamily="18" charset="0"/>
                  <a:cs typeface="Arial" pitchFamily="34" charset="0"/>
                </a:rPr>
                <a:t>EMI filters</a:t>
              </a:r>
              <a:endParaRPr kumimoji="0" lang="it-IT" sz="900" b="0" i="0" u="none" strike="noStrike" cap="none" normalizeH="0" baseline="0" dirty="0" smtClean="0">
                <a:ln>
                  <a:noFill/>
                </a:ln>
                <a:solidFill>
                  <a:srgbClr val="6C0000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3" name="Group 95"/>
          <p:cNvGrpSpPr/>
          <p:nvPr/>
        </p:nvGrpSpPr>
        <p:grpSpPr>
          <a:xfrm>
            <a:off x="6159817" y="3869062"/>
            <a:ext cx="767080" cy="542835"/>
            <a:chOff x="4515167" y="3068962"/>
            <a:chExt cx="767080" cy="542835"/>
          </a:xfrm>
        </p:grpSpPr>
        <p:sp>
          <p:nvSpPr>
            <p:cNvPr id="111637" name="AutoShape 21"/>
            <p:cNvSpPr>
              <a:spLocks noChangeArrowheads="1"/>
            </p:cNvSpPr>
            <p:nvPr/>
          </p:nvSpPr>
          <p:spPr bwMode="auto">
            <a:xfrm>
              <a:off x="4720272" y="3154673"/>
              <a:ext cx="561975" cy="457124"/>
            </a:xfrm>
            <a:prstGeom prst="roundRect">
              <a:avLst>
                <a:gd name="adj" fmla="val 16667"/>
              </a:avLst>
            </a:prstGeom>
            <a:solidFill>
              <a:srgbClr val="FF6600">
                <a:alpha val="20000"/>
              </a:srgbClr>
            </a:solidFill>
            <a:ln w="57150">
              <a:solidFill>
                <a:srgbClr val="FFFFFF"/>
              </a:solidFill>
              <a:round/>
              <a:headEnd/>
              <a:tailEnd/>
            </a:ln>
            <a:effectLst>
              <a:prstShdw prst="shdw17" dist="17961" dir="2700000">
                <a:srgbClr val="000000"/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1636" name="AutoShape 20"/>
            <p:cNvSpPr>
              <a:spLocks noChangeArrowheads="1"/>
            </p:cNvSpPr>
            <p:nvPr/>
          </p:nvSpPr>
          <p:spPr bwMode="auto">
            <a:xfrm>
              <a:off x="4515167" y="3068962"/>
              <a:ext cx="319405" cy="310825"/>
            </a:xfrm>
            <a:prstGeom prst="roundRect">
              <a:avLst>
                <a:gd name="adj" fmla="val 20801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900" b="1" i="0" u="none" strike="noStrike" cap="none" normalizeH="0" baseline="0" dirty="0" smtClean="0">
                  <a:ln>
                    <a:noFill/>
                  </a:ln>
                  <a:solidFill>
                    <a:srgbClr val="6C0000"/>
                  </a:solidFill>
                  <a:effectLst/>
                  <a:latin typeface="Comic Sans MS" pitchFamily="66" charset="0"/>
                  <a:ea typeface="Times New Roman" pitchFamily="18" charset="0"/>
                  <a:cs typeface="Arial" pitchFamily="34" charset="0"/>
                </a:rPr>
                <a:t>clock distr</a:t>
              </a:r>
              <a:endParaRPr kumimoji="0" lang="it-IT" sz="900" b="0" i="0" u="none" strike="noStrike" cap="none" normalizeH="0" baseline="0" dirty="0" smtClean="0">
                <a:ln>
                  <a:noFill/>
                </a:ln>
                <a:solidFill>
                  <a:srgbClr val="6C0000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4" name="Group 90"/>
          <p:cNvGrpSpPr/>
          <p:nvPr/>
        </p:nvGrpSpPr>
        <p:grpSpPr>
          <a:xfrm>
            <a:off x="3754437" y="2090737"/>
            <a:ext cx="1508125" cy="3597934"/>
            <a:chOff x="2109787" y="1290637"/>
            <a:chExt cx="1508125" cy="3597934"/>
          </a:xfrm>
        </p:grpSpPr>
        <p:sp>
          <p:nvSpPr>
            <p:cNvPr id="111629" name="AutoShape 13"/>
            <p:cNvSpPr>
              <a:spLocks noChangeArrowheads="1"/>
            </p:cNvSpPr>
            <p:nvPr/>
          </p:nvSpPr>
          <p:spPr bwMode="auto">
            <a:xfrm>
              <a:off x="2109787" y="1290637"/>
              <a:ext cx="1143000" cy="3597934"/>
            </a:xfrm>
            <a:prstGeom prst="roundRect">
              <a:avLst>
                <a:gd name="adj" fmla="val 16667"/>
              </a:avLst>
            </a:prstGeom>
            <a:solidFill>
              <a:srgbClr val="FF6600">
                <a:alpha val="2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prstShdw prst="shdw17" dist="17961" dir="2700000">
                <a:srgbClr val="000000">
                  <a:alpha val="50000"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1628" name="AutoShape 12"/>
            <p:cNvSpPr>
              <a:spLocks noChangeArrowheads="1"/>
            </p:cNvSpPr>
            <p:nvPr/>
          </p:nvSpPr>
          <p:spPr bwMode="auto">
            <a:xfrm>
              <a:off x="2955607" y="1471648"/>
              <a:ext cx="662305" cy="352389"/>
            </a:xfrm>
            <a:prstGeom prst="roundRect">
              <a:avLst>
                <a:gd name="adj" fmla="val 20801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900" b="1" i="0" u="none" strike="noStrike" cap="none" normalizeH="0" baseline="0" dirty="0" smtClean="0">
                  <a:ln>
                    <a:noFill/>
                  </a:ln>
                  <a:solidFill>
                    <a:srgbClr val="6C0000"/>
                  </a:solidFill>
                  <a:effectLst/>
                  <a:latin typeface="Comic Sans MS" pitchFamily="66" charset="0"/>
                  <a:ea typeface="Times New Roman" pitchFamily="18" charset="0"/>
                  <a:cs typeface="Arial" pitchFamily="34" charset="0"/>
                </a:rPr>
                <a:t>analog front end</a:t>
              </a:r>
              <a:endParaRPr kumimoji="0" lang="it-IT" sz="900" b="0" i="0" u="none" strike="noStrike" cap="none" normalizeH="0" baseline="0" dirty="0" smtClean="0">
                <a:ln>
                  <a:noFill/>
                </a:ln>
                <a:solidFill>
                  <a:srgbClr val="6C0000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5" name="Group 94"/>
          <p:cNvGrpSpPr/>
          <p:nvPr/>
        </p:nvGrpSpPr>
        <p:grpSpPr>
          <a:xfrm>
            <a:off x="5903912" y="5460743"/>
            <a:ext cx="825500" cy="630494"/>
            <a:chOff x="4259262" y="4660643"/>
            <a:chExt cx="825500" cy="630494"/>
          </a:xfrm>
        </p:grpSpPr>
        <p:sp>
          <p:nvSpPr>
            <p:cNvPr id="111619" name="AutoShape 3"/>
            <p:cNvSpPr>
              <a:spLocks noChangeArrowheads="1"/>
            </p:cNvSpPr>
            <p:nvPr/>
          </p:nvSpPr>
          <p:spPr bwMode="auto">
            <a:xfrm>
              <a:off x="4394517" y="4660643"/>
              <a:ext cx="595630" cy="301575"/>
            </a:xfrm>
            <a:prstGeom prst="roundRect">
              <a:avLst>
                <a:gd name="adj" fmla="val 16667"/>
              </a:avLst>
            </a:prstGeom>
            <a:solidFill>
              <a:srgbClr val="FF6600">
                <a:alpha val="20000"/>
              </a:srgbClr>
            </a:solidFill>
            <a:ln w="57150">
              <a:solidFill>
                <a:srgbClr val="FFFFFF"/>
              </a:solidFill>
              <a:round/>
              <a:headEnd/>
              <a:tailEnd/>
            </a:ln>
            <a:effectLst>
              <a:prstShdw prst="shdw17" dist="17961" dir="2700000">
                <a:srgbClr val="000000">
                  <a:alpha val="50000"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1618" name="AutoShape 2"/>
            <p:cNvSpPr>
              <a:spLocks noChangeArrowheads="1"/>
            </p:cNvSpPr>
            <p:nvPr/>
          </p:nvSpPr>
          <p:spPr bwMode="auto">
            <a:xfrm>
              <a:off x="4259262" y="4961030"/>
              <a:ext cx="825500" cy="330107"/>
            </a:xfrm>
            <a:prstGeom prst="roundRect">
              <a:avLst>
                <a:gd name="adj" fmla="val 20801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900" b="1" i="0" u="none" strike="noStrike" cap="none" normalizeH="0" baseline="0" dirty="0" smtClean="0">
                  <a:ln>
                    <a:noFill/>
                  </a:ln>
                  <a:solidFill>
                    <a:srgbClr val="6C0000"/>
                  </a:solidFill>
                  <a:effectLst/>
                  <a:latin typeface="Comic Sans MS" pitchFamily="66" charset="0"/>
                  <a:ea typeface="Verdana" pitchFamily="34" charset="0"/>
                  <a:cs typeface="Verdana" pitchFamily="34" charset="0"/>
                </a:rPr>
                <a:t>ADC, CK, TX manual reset</a:t>
              </a:r>
              <a:endParaRPr kumimoji="0" lang="it-IT" sz="900" b="0" i="0" u="none" strike="noStrike" cap="none" normalizeH="0" baseline="0" dirty="0" smtClean="0">
                <a:ln>
                  <a:noFill/>
                </a:ln>
                <a:solidFill>
                  <a:srgbClr val="6C0000"/>
                </a:solidFill>
                <a:effectLst/>
                <a:latin typeface="Comic Sans MS" pitchFamily="66" charset="0"/>
                <a:ea typeface="Verdana" pitchFamily="34" charset="0"/>
                <a:cs typeface="Verdana" pitchFamily="34" charset="0"/>
              </a:endParaRPr>
            </a:p>
          </p:txBody>
        </p:sp>
      </p:grpSp>
      <p:cxnSp>
        <p:nvCxnSpPr>
          <p:cNvPr id="49" name="Straight Arrow Connector 48"/>
          <p:cNvCxnSpPr/>
          <p:nvPr/>
        </p:nvCxnSpPr>
        <p:spPr bwMode="auto">
          <a:xfrm>
            <a:off x="2587095" y="6405760"/>
            <a:ext cx="5184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4462462" y="6405760"/>
            <a:ext cx="1155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160 mm</a:t>
            </a:r>
            <a:endParaRPr lang="it-IT" sz="1400" dirty="0"/>
          </a:p>
        </p:txBody>
      </p:sp>
      <p:cxnSp>
        <p:nvCxnSpPr>
          <p:cNvPr id="52" name="Straight Arrow Connector 51"/>
          <p:cNvCxnSpPr/>
          <p:nvPr/>
        </p:nvCxnSpPr>
        <p:spPr bwMode="auto">
          <a:xfrm rot="16200000">
            <a:off x="-671594" y="3906227"/>
            <a:ext cx="3780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817562" y="3379787"/>
            <a:ext cx="400110" cy="9491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1400" dirty="0" smtClean="0"/>
              <a:t>120 mm</a:t>
            </a:r>
            <a:endParaRPr lang="it-IT" sz="1400" dirty="0"/>
          </a:p>
        </p:txBody>
      </p:sp>
      <p:cxnSp>
        <p:nvCxnSpPr>
          <p:cNvPr id="55" name="Straight Connector 54"/>
          <p:cNvCxnSpPr/>
          <p:nvPr/>
        </p:nvCxnSpPr>
        <p:spPr bwMode="auto">
          <a:xfrm rot="10800000">
            <a:off x="1331913" y="2027238"/>
            <a:ext cx="120015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 rot="10800000">
            <a:off x="1323446" y="5797021"/>
            <a:ext cx="120015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 rot="5400000">
            <a:off x="6906811" y="5448693"/>
            <a:ext cx="1728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 rot="5400000">
            <a:off x="2361562" y="6078693"/>
            <a:ext cx="468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Line 10"/>
          <p:cNvSpPr>
            <a:spLocks noChangeShapeType="1"/>
          </p:cNvSpPr>
          <p:nvPr/>
        </p:nvSpPr>
        <p:spPr bwMode="auto">
          <a:xfrm flipH="1">
            <a:off x="7188728" y="2179637"/>
            <a:ext cx="474133" cy="31115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5" name="Text Box 11"/>
          <p:cNvSpPr txBox="1">
            <a:spLocks noChangeArrowheads="1"/>
          </p:cNvSpPr>
          <p:nvPr/>
        </p:nvSpPr>
        <p:spPr bwMode="auto">
          <a:xfrm>
            <a:off x="7662862" y="1957387"/>
            <a:ext cx="1377950" cy="4308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dirty="0" smtClean="0">
                <a:latin typeface="Arial Rounded MT Bold" pitchFamily="34" charset="0"/>
                <a:ea typeface="Verdana" pitchFamily="34" charset="0"/>
                <a:cs typeface="Verdana" pitchFamily="34" charset="0"/>
              </a:rPr>
              <a:t>Power (3.3V</a:t>
            </a:r>
            <a:r>
              <a:rPr lang="it-IT" sz="1200" dirty="0">
                <a:latin typeface="Arial Rounded MT Bold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it-IT" sz="1200" dirty="0" smtClean="0">
                <a:latin typeface="Arial Rounded MT Bold" pitchFamily="34" charset="0"/>
                <a:ea typeface="Verdana" pitchFamily="34" charset="0"/>
                <a:cs typeface="Verdana" pitchFamily="34" charset="0"/>
              </a:rPr>
              <a:t>2V) </a:t>
            </a:r>
            <a:r>
              <a:rPr lang="it-IT" sz="900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via backplane</a:t>
            </a:r>
            <a:endParaRPr lang="it-IT" sz="900" b="1" dirty="0"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7" name="Text Box 5"/>
          <p:cNvSpPr txBox="1">
            <a:spLocks noChangeArrowheads="1"/>
          </p:cNvSpPr>
          <p:nvPr/>
        </p:nvSpPr>
        <p:spPr bwMode="auto">
          <a:xfrm>
            <a:off x="8018462" y="5386784"/>
            <a:ext cx="1111250" cy="615553"/>
          </a:xfrm>
          <a:prstGeom prst="rect">
            <a:avLst/>
          </a:prstGeom>
          <a:solidFill>
            <a:srgbClr val="FFFFFF">
              <a:alpha val="8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dirty="0" smtClean="0">
                <a:latin typeface="Arial Rounded MT Bold" pitchFamily="34" charset="0"/>
                <a:ea typeface="Verdana" pitchFamily="34" charset="0"/>
                <a:cs typeface="Verdana" pitchFamily="34" charset="0"/>
              </a:rPr>
              <a:t>ck</a:t>
            </a:r>
            <a:r>
              <a:rPr lang="it-IT" sz="1200" dirty="0">
                <a:latin typeface="Arial Rounded MT Bold" pitchFamily="34" charset="0"/>
                <a:ea typeface="Verdana" pitchFamily="34" charset="0"/>
                <a:cs typeface="Verdana" pitchFamily="34" charset="0"/>
              </a:rPr>
              <a:t>, sync, </a:t>
            </a:r>
            <a:r>
              <a:rPr lang="it-IT" sz="1200" dirty="0" smtClean="0">
                <a:latin typeface="Arial Rounded MT Bold" pitchFamily="34" charset="0"/>
                <a:ea typeface="Verdana" pitchFamily="34" charset="0"/>
                <a:cs typeface="Verdana" pitchFamily="34" charset="0"/>
              </a:rPr>
              <a:t>test i2c, spi </a:t>
            </a:r>
            <a:br>
              <a:rPr lang="it-IT" sz="1200" dirty="0" smtClean="0">
                <a:latin typeface="Arial Rounded MT Bold" pitchFamily="34" charset="0"/>
                <a:ea typeface="Verdana" pitchFamily="34" charset="0"/>
                <a:cs typeface="Verdana" pitchFamily="34" charset="0"/>
              </a:rPr>
            </a:br>
            <a:r>
              <a:rPr lang="it-IT" sz="900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via backplane</a:t>
            </a:r>
            <a:endParaRPr lang="it-IT" sz="900" b="1" dirty="0"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9" name="Text Box 5"/>
          <p:cNvSpPr txBox="1">
            <a:spLocks noChangeArrowheads="1"/>
          </p:cNvSpPr>
          <p:nvPr/>
        </p:nvSpPr>
        <p:spPr bwMode="auto">
          <a:xfrm>
            <a:off x="8019368" y="3801609"/>
            <a:ext cx="1111250" cy="430887"/>
          </a:xfrm>
          <a:prstGeom prst="rect">
            <a:avLst/>
          </a:prstGeom>
          <a:solidFill>
            <a:srgbClr val="FFFFFF">
              <a:alpha val="69804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dirty="0" smtClean="0">
                <a:latin typeface="Arial Rounded MT Bold" pitchFamily="34" charset="0"/>
                <a:ea typeface="Verdana" pitchFamily="34" charset="0"/>
                <a:cs typeface="Verdana" pitchFamily="34" charset="0"/>
              </a:rPr>
              <a:t>All signals </a:t>
            </a:r>
            <a:r>
              <a:rPr lang="it-IT" sz="900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via mini-HDMI</a:t>
            </a:r>
            <a:endParaRPr lang="it-IT" sz="900" b="1" dirty="0"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8" name="Line 4"/>
          <p:cNvSpPr>
            <a:spLocks noChangeShapeType="1"/>
          </p:cNvSpPr>
          <p:nvPr/>
        </p:nvSpPr>
        <p:spPr bwMode="auto">
          <a:xfrm flipH="1">
            <a:off x="7662862" y="4046537"/>
            <a:ext cx="355600" cy="13335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0" name="Text Box 5"/>
          <p:cNvSpPr txBox="1">
            <a:spLocks noChangeArrowheads="1"/>
          </p:cNvSpPr>
          <p:nvPr/>
        </p:nvSpPr>
        <p:spPr bwMode="auto">
          <a:xfrm>
            <a:off x="1395412" y="4080688"/>
            <a:ext cx="800100" cy="276999"/>
          </a:xfrm>
          <a:prstGeom prst="rect">
            <a:avLst/>
          </a:prstGeom>
          <a:solidFill>
            <a:srgbClr val="FFFFFF">
              <a:alpha val="69804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dirty="0" smtClean="0">
                <a:latin typeface="Arial Rounded MT Bold" pitchFamily="34" charset="0"/>
                <a:ea typeface="Verdana" pitchFamily="34" charset="0"/>
                <a:cs typeface="Verdana" pitchFamily="34" charset="0"/>
              </a:rPr>
              <a:t>MDR in</a:t>
            </a:r>
            <a:endParaRPr lang="it-IT" sz="1200" dirty="0">
              <a:latin typeface="Arial Rounded MT Bold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1" name="Line 4"/>
          <p:cNvSpPr>
            <a:spLocks noChangeShapeType="1"/>
          </p:cNvSpPr>
          <p:nvPr/>
        </p:nvSpPr>
        <p:spPr bwMode="auto">
          <a:xfrm flipV="1">
            <a:off x="1795462" y="3490459"/>
            <a:ext cx="565150" cy="600528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3" name="Line 4"/>
          <p:cNvSpPr>
            <a:spLocks noChangeShapeType="1"/>
          </p:cNvSpPr>
          <p:nvPr/>
        </p:nvSpPr>
        <p:spPr bwMode="auto">
          <a:xfrm>
            <a:off x="1795462" y="4357687"/>
            <a:ext cx="565150" cy="676474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6" name="Line 4"/>
          <p:cNvSpPr>
            <a:spLocks noChangeShapeType="1"/>
          </p:cNvSpPr>
          <p:nvPr/>
        </p:nvSpPr>
        <p:spPr bwMode="auto">
          <a:xfrm flipH="1" flipV="1">
            <a:off x="7085012" y="5202237"/>
            <a:ext cx="933450" cy="48895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4" name="Line 10"/>
          <p:cNvSpPr>
            <a:spLocks noChangeShapeType="1"/>
          </p:cNvSpPr>
          <p:nvPr/>
        </p:nvSpPr>
        <p:spPr bwMode="auto">
          <a:xfrm flipH="1">
            <a:off x="6196012" y="1868487"/>
            <a:ext cx="666750" cy="66675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5" name="Text Box 11"/>
          <p:cNvSpPr txBox="1">
            <a:spLocks noChangeArrowheads="1"/>
          </p:cNvSpPr>
          <p:nvPr/>
        </p:nvSpPr>
        <p:spPr bwMode="auto">
          <a:xfrm>
            <a:off x="6862762" y="1446665"/>
            <a:ext cx="1333500" cy="41549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dirty="0" smtClean="0">
                <a:latin typeface="Arial Rounded MT Bold" pitchFamily="34" charset="0"/>
                <a:ea typeface="Verdana" pitchFamily="34" charset="0"/>
                <a:cs typeface="Aharoni" pitchFamily="2" charset="-79"/>
              </a:rPr>
              <a:t>Power (3.3V</a:t>
            </a:r>
            <a:r>
              <a:rPr lang="it-IT" sz="1200" dirty="0">
                <a:latin typeface="Arial Rounded MT Bold" pitchFamily="34" charset="0"/>
                <a:ea typeface="Verdana" pitchFamily="34" charset="0"/>
                <a:cs typeface="Aharoni" pitchFamily="2" charset="-79"/>
              </a:rPr>
              <a:t>, </a:t>
            </a:r>
            <a:r>
              <a:rPr lang="it-IT" sz="1200" dirty="0" smtClean="0">
                <a:latin typeface="Arial Rounded MT Bold" pitchFamily="34" charset="0"/>
                <a:ea typeface="Verdana" pitchFamily="34" charset="0"/>
                <a:cs typeface="Aharoni" pitchFamily="2" charset="-79"/>
              </a:rPr>
              <a:t>2V) </a:t>
            </a:r>
            <a:r>
              <a:rPr lang="it-IT" sz="900" b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via screw header</a:t>
            </a:r>
            <a:endParaRPr lang="it-IT" sz="900" b="1" dirty="0"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7" name="Text Box 5"/>
          <p:cNvSpPr txBox="1">
            <a:spLocks noChangeArrowheads="1"/>
          </p:cNvSpPr>
          <p:nvPr/>
        </p:nvSpPr>
        <p:spPr bwMode="auto">
          <a:xfrm>
            <a:off x="7974012" y="2979737"/>
            <a:ext cx="1022350" cy="415498"/>
          </a:xfrm>
          <a:prstGeom prst="rect">
            <a:avLst/>
          </a:prstGeom>
          <a:solidFill>
            <a:srgbClr val="FFFFFF">
              <a:alpha val="69804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dirty="0" smtClean="0">
                <a:latin typeface="Arial Rounded MT Bold" pitchFamily="34" charset="0"/>
                <a:ea typeface="Verdana" pitchFamily="34" charset="0"/>
                <a:cs typeface="Verdana" pitchFamily="34" charset="0"/>
              </a:rPr>
              <a:t>SNAP12 TX </a:t>
            </a:r>
            <a:r>
              <a:rPr lang="it-IT" sz="900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(not connected)</a:t>
            </a:r>
            <a:endParaRPr lang="it-IT" sz="900" b="1" dirty="0"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80" name="Straight Arrow Connector 79"/>
          <p:cNvCxnSpPr>
            <a:stCxn id="77" idx="1"/>
          </p:cNvCxnSpPr>
          <p:nvPr/>
        </p:nvCxnSpPr>
        <p:spPr bwMode="auto">
          <a:xfrm rot="10800000" flipV="1">
            <a:off x="7173912" y="3187486"/>
            <a:ext cx="800100" cy="41455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grpSp>
        <p:nvGrpSpPr>
          <p:cNvPr id="6" name="Group 105"/>
          <p:cNvGrpSpPr/>
          <p:nvPr/>
        </p:nvGrpSpPr>
        <p:grpSpPr>
          <a:xfrm>
            <a:off x="2906712" y="2357437"/>
            <a:ext cx="1289050" cy="3361073"/>
            <a:chOff x="2906712" y="2357437"/>
            <a:chExt cx="1289050" cy="3361073"/>
          </a:xfrm>
        </p:grpSpPr>
        <p:cxnSp>
          <p:nvCxnSpPr>
            <p:cNvPr id="89" name="Straight Arrow Connector 88"/>
            <p:cNvCxnSpPr/>
            <p:nvPr/>
          </p:nvCxnSpPr>
          <p:spPr bwMode="auto">
            <a:xfrm>
              <a:off x="3573462" y="3424237"/>
              <a:ext cx="622300" cy="1588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99" name="Straight Arrow Connector 98"/>
            <p:cNvCxnSpPr/>
            <p:nvPr/>
          </p:nvCxnSpPr>
          <p:spPr bwMode="auto">
            <a:xfrm>
              <a:off x="3573462" y="5113337"/>
              <a:ext cx="622300" cy="1588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grpSp>
          <p:nvGrpSpPr>
            <p:cNvPr id="7" name="Group 99"/>
            <p:cNvGrpSpPr/>
            <p:nvPr/>
          </p:nvGrpSpPr>
          <p:grpSpPr>
            <a:xfrm>
              <a:off x="3201987" y="2357437"/>
              <a:ext cx="904875" cy="3361073"/>
              <a:chOff x="1557337" y="1557337"/>
              <a:chExt cx="904875" cy="3361073"/>
            </a:xfrm>
          </p:grpSpPr>
          <p:sp>
            <p:nvSpPr>
              <p:cNvPr id="111635" name="AutoShape 19"/>
              <p:cNvSpPr>
                <a:spLocks noChangeArrowheads="1"/>
              </p:cNvSpPr>
              <p:nvPr/>
            </p:nvSpPr>
            <p:spPr bwMode="auto">
              <a:xfrm>
                <a:off x="1557337" y="1887423"/>
                <a:ext cx="352425" cy="3030987"/>
              </a:xfrm>
              <a:prstGeom prst="roundRect">
                <a:avLst>
                  <a:gd name="adj" fmla="val 16667"/>
                </a:avLst>
              </a:prstGeom>
              <a:solidFill>
                <a:srgbClr val="FF6600">
                  <a:alpha val="20000"/>
                </a:srgbClr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>
                <a:prstShdw prst="shdw17" dist="17961" dir="2700000">
                  <a:srgbClr val="000000"/>
                </a:prst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1634" name="AutoShape 18"/>
              <p:cNvSpPr>
                <a:spLocks noChangeArrowheads="1"/>
              </p:cNvSpPr>
              <p:nvPr/>
            </p:nvSpPr>
            <p:spPr bwMode="auto">
              <a:xfrm>
                <a:off x="1773237" y="1557337"/>
                <a:ext cx="688975" cy="471727"/>
              </a:xfrm>
              <a:prstGeom prst="roundRect">
                <a:avLst>
                  <a:gd name="adj" fmla="val 20801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900" b="1" i="0" u="none" strike="noStrike" cap="none" normalizeH="0" baseline="0" dirty="0" smtClean="0">
                    <a:ln>
                      <a:noFill/>
                    </a:ln>
                    <a:solidFill>
                      <a:srgbClr val="6C0000"/>
                    </a:solidFill>
                    <a:effectLst/>
                    <a:latin typeface="Comic Sans MS" pitchFamily="66" charset="0"/>
                    <a:ea typeface="Verdana" pitchFamily="34" charset="0"/>
                    <a:cs typeface="Verdana" pitchFamily="34" charset="0"/>
                  </a:rPr>
                  <a:t>conn’s for core/segm mezzanine</a:t>
                </a:r>
              </a:p>
            </p:txBody>
          </p:sp>
          <p:sp>
            <p:nvSpPr>
              <p:cNvPr id="111622" name="AutoShape 6"/>
              <p:cNvSpPr>
                <a:spLocks noChangeArrowheads="1"/>
              </p:cNvSpPr>
              <p:nvPr/>
            </p:nvSpPr>
            <p:spPr bwMode="auto">
              <a:xfrm>
                <a:off x="1624647" y="2407402"/>
                <a:ext cx="178435" cy="156184"/>
              </a:xfrm>
              <a:prstGeom prst="roundRect">
                <a:avLst>
                  <a:gd name="adj" fmla="val 20801"/>
                </a:avLst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000000"/>
                </a:prstShdw>
              </a:effec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9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J5</a:t>
                </a:r>
                <a:endParaRPr kumimoji="0" lang="it-IT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1621" name="AutoShape 5"/>
              <p:cNvSpPr>
                <a:spLocks noChangeArrowheads="1"/>
              </p:cNvSpPr>
              <p:nvPr/>
            </p:nvSpPr>
            <p:spPr bwMode="auto">
              <a:xfrm>
                <a:off x="1632267" y="3413075"/>
                <a:ext cx="178435" cy="156184"/>
              </a:xfrm>
              <a:prstGeom prst="roundRect">
                <a:avLst>
                  <a:gd name="adj" fmla="val 20801"/>
                </a:avLst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000000"/>
                </a:prstShdw>
              </a:effec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J6</a:t>
                </a:r>
                <a:endParaRPr kumimoji="0" lang="it-IT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1620" name="AutoShape 4"/>
              <p:cNvSpPr>
                <a:spLocks noChangeArrowheads="1"/>
              </p:cNvSpPr>
              <p:nvPr/>
            </p:nvSpPr>
            <p:spPr bwMode="auto">
              <a:xfrm>
                <a:off x="1632267" y="4312086"/>
                <a:ext cx="178435" cy="156184"/>
              </a:xfrm>
              <a:prstGeom prst="roundRect">
                <a:avLst>
                  <a:gd name="adj" fmla="val 20801"/>
                </a:avLst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000000"/>
                </a:prstShdw>
              </a:effec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J7</a:t>
                </a:r>
                <a:endParaRPr kumimoji="0" lang="it-IT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cxnSp>
          <p:nvCxnSpPr>
            <p:cNvPr id="84" name="Straight Arrow Connector 83"/>
            <p:cNvCxnSpPr/>
            <p:nvPr/>
          </p:nvCxnSpPr>
          <p:spPr bwMode="auto">
            <a:xfrm>
              <a:off x="2906712" y="3424237"/>
              <a:ext cx="311150" cy="1588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5" name="Straight Arrow Connector 84"/>
            <p:cNvCxnSpPr/>
            <p:nvPr/>
          </p:nvCxnSpPr>
          <p:spPr bwMode="auto">
            <a:xfrm>
              <a:off x="2906712" y="5111749"/>
              <a:ext cx="311150" cy="1588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6" name="Straight Arrow Connector 85"/>
            <p:cNvCxnSpPr/>
            <p:nvPr/>
          </p:nvCxnSpPr>
          <p:spPr bwMode="auto">
            <a:xfrm flipV="1">
              <a:off x="3573462" y="2935287"/>
              <a:ext cx="488950" cy="487362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92" name="Straight Arrow Connector 91"/>
            <p:cNvCxnSpPr/>
            <p:nvPr/>
          </p:nvCxnSpPr>
          <p:spPr bwMode="auto">
            <a:xfrm rot="16200000" flipH="1">
              <a:off x="3573462" y="3424237"/>
              <a:ext cx="488950" cy="488950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98" name="Straight Arrow Connector 97"/>
            <p:cNvCxnSpPr/>
            <p:nvPr/>
          </p:nvCxnSpPr>
          <p:spPr bwMode="auto">
            <a:xfrm flipV="1">
              <a:off x="3573462" y="4624387"/>
              <a:ext cx="488950" cy="487362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100" name="Straight Arrow Connector 99"/>
            <p:cNvCxnSpPr/>
            <p:nvPr/>
          </p:nvCxnSpPr>
          <p:spPr bwMode="auto">
            <a:xfrm rot="16200000" flipH="1">
              <a:off x="3573462" y="5113337"/>
              <a:ext cx="488950" cy="488950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</p:grpSp>
      <p:grpSp>
        <p:nvGrpSpPr>
          <p:cNvPr id="8" name="Group 110"/>
          <p:cNvGrpSpPr/>
          <p:nvPr/>
        </p:nvGrpSpPr>
        <p:grpSpPr>
          <a:xfrm>
            <a:off x="4784498" y="1957387"/>
            <a:ext cx="708569" cy="3722914"/>
            <a:chOff x="4784498" y="1957387"/>
            <a:chExt cx="708569" cy="3722914"/>
          </a:xfrm>
        </p:grpSpPr>
        <p:sp>
          <p:nvSpPr>
            <p:cNvPr id="111645" name="AutoShape 29"/>
            <p:cNvSpPr>
              <a:spLocks noChangeArrowheads="1"/>
            </p:cNvSpPr>
            <p:nvPr/>
          </p:nvSpPr>
          <p:spPr bwMode="auto">
            <a:xfrm>
              <a:off x="4792662" y="5223177"/>
              <a:ext cx="561975" cy="457124"/>
            </a:xfrm>
            <a:prstGeom prst="roundRect">
              <a:avLst>
                <a:gd name="adj" fmla="val 16667"/>
              </a:avLst>
            </a:prstGeom>
            <a:solidFill>
              <a:srgbClr val="FF6600">
                <a:alpha val="2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prstShdw prst="shdw17" dist="17961" dir="2700000">
                <a:srgbClr val="000000"/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8" name="AutoShape 29"/>
            <p:cNvSpPr>
              <a:spLocks noChangeArrowheads="1"/>
            </p:cNvSpPr>
            <p:nvPr/>
          </p:nvSpPr>
          <p:spPr bwMode="auto">
            <a:xfrm>
              <a:off x="4789487" y="2089905"/>
              <a:ext cx="561975" cy="457124"/>
            </a:xfrm>
            <a:prstGeom prst="roundRect">
              <a:avLst>
                <a:gd name="adj" fmla="val 16667"/>
              </a:avLst>
            </a:prstGeom>
            <a:solidFill>
              <a:srgbClr val="FF6600">
                <a:alpha val="2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prstShdw prst="shdw17" dist="17961" dir="2700000">
                <a:srgbClr val="000000"/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9" name="AutoShape 29"/>
            <p:cNvSpPr>
              <a:spLocks noChangeArrowheads="1"/>
            </p:cNvSpPr>
            <p:nvPr/>
          </p:nvSpPr>
          <p:spPr bwMode="auto">
            <a:xfrm>
              <a:off x="4792662" y="4046537"/>
              <a:ext cx="561975" cy="889000"/>
            </a:xfrm>
            <a:prstGeom prst="roundRect">
              <a:avLst>
                <a:gd name="adj" fmla="val 16667"/>
              </a:avLst>
            </a:prstGeom>
            <a:solidFill>
              <a:srgbClr val="FF6600">
                <a:alpha val="2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prstShdw prst="shdw17" dist="17961" dir="2700000">
                <a:srgbClr val="000000"/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0" name="AutoShape 29"/>
            <p:cNvSpPr>
              <a:spLocks noChangeArrowheads="1"/>
            </p:cNvSpPr>
            <p:nvPr/>
          </p:nvSpPr>
          <p:spPr bwMode="auto">
            <a:xfrm>
              <a:off x="4784498" y="2835501"/>
              <a:ext cx="561975" cy="889000"/>
            </a:xfrm>
            <a:prstGeom prst="roundRect">
              <a:avLst>
                <a:gd name="adj" fmla="val 16667"/>
              </a:avLst>
            </a:prstGeom>
            <a:solidFill>
              <a:srgbClr val="FF6600">
                <a:alpha val="2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prstShdw prst="shdw17" dist="17961" dir="2700000">
                <a:srgbClr val="000000"/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1644" name="AutoShape 28"/>
            <p:cNvSpPr>
              <a:spLocks noChangeArrowheads="1"/>
            </p:cNvSpPr>
            <p:nvPr/>
          </p:nvSpPr>
          <p:spPr bwMode="auto">
            <a:xfrm>
              <a:off x="5173662" y="1957387"/>
              <a:ext cx="319405" cy="311150"/>
            </a:xfrm>
            <a:prstGeom prst="roundRect">
              <a:avLst>
                <a:gd name="adj" fmla="val 20801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900" b="1" i="0" u="none" strike="noStrike" cap="none" normalizeH="0" baseline="0" dirty="0" smtClean="0">
                  <a:ln>
                    <a:noFill/>
                  </a:ln>
                  <a:solidFill>
                    <a:srgbClr val="6C0000"/>
                  </a:solidFill>
                  <a:effectLst/>
                  <a:latin typeface="Comic Sans MS" pitchFamily="66" charset="0"/>
                  <a:ea typeface="Times New Roman" pitchFamily="18" charset="0"/>
                  <a:cs typeface="Arial" pitchFamily="34" charset="0"/>
                </a:rPr>
                <a:t>ADC dual</a:t>
              </a:r>
              <a:endParaRPr kumimoji="0" lang="it-IT" sz="900" b="0" i="0" u="none" strike="noStrike" cap="none" normalizeH="0" baseline="0" dirty="0" smtClean="0">
                <a:ln>
                  <a:noFill/>
                </a:ln>
                <a:solidFill>
                  <a:srgbClr val="6C0000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9" name="Group 113"/>
          <p:cNvGrpSpPr/>
          <p:nvPr/>
        </p:nvGrpSpPr>
        <p:grpSpPr>
          <a:xfrm>
            <a:off x="4506912" y="2490787"/>
            <a:ext cx="742950" cy="2755900"/>
            <a:chOff x="4506912" y="2490787"/>
            <a:chExt cx="742950" cy="2755900"/>
          </a:xfrm>
        </p:grpSpPr>
        <p:sp>
          <p:nvSpPr>
            <p:cNvPr id="111627" name="AutoShape 11"/>
            <p:cNvSpPr>
              <a:spLocks noChangeArrowheads="1"/>
            </p:cNvSpPr>
            <p:nvPr/>
          </p:nvSpPr>
          <p:spPr bwMode="auto">
            <a:xfrm>
              <a:off x="4897437" y="3677959"/>
              <a:ext cx="342900" cy="342843"/>
            </a:xfrm>
            <a:prstGeom prst="roundRect">
              <a:avLst>
                <a:gd name="adj" fmla="val 16667"/>
              </a:avLst>
            </a:prstGeom>
            <a:solidFill>
              <a:srgbClr val="FF6600">
                <a:alpha val="2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prstShdw prst="shdw17" dist="17961" dir="2700000">
                <a:srgbClr val="000000">
                  <a:alpha val="50000"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1626" name="AutoShape 10"/>
            <p:cNvSpPr>
              <a:spLocks noChangeArrowheads="1"/>
            </p:cNvSpPr>
            <p:nvPr/>
          </p:nvSpPr>
          <p:spPr bwMode="auto">
            <a:xfrm>
              <a:off x="4506912" y="3563678"/>
              <a:ext cx="481330" cy="349509"/>
            </a:xfrm>
            <a:prstGeom prst="roundRect">
              <a:avLst>
                <a:gd name="adj" fmla="val 20801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900" b="1" i="0" u="none" strike="noStrike" cap="none" normalizeH="0" baseline="0" dirty="0" smtClean="0">
                  <a:ln>
                    <a:noFill/>
                  </a:ln>
                  <a:solidFill>
                    <a:srgbClr val="6C0000"/>
                  </a:solidFill>
                  <a:effectLst/>
                  <a:latin typeface="Comic Sans MS" pitchFamily="66" charset="0"/>
                  <a:ea typeface="Times New Roman" pitchFamily="18" charset="0"/>
                  <a:cs typeface="Arial" pitchFamily="34" charset="0"/>
                </a:rPr>
                <a:t>quad digi-pot</a:t>
              </a:r>
              <a:endParaRPr kumimoji="0" lang="it-IT" sz="900" b="0" i="0" u="none" strike="noStrike" cap="none" normalizeH="0" baseline="0" dirty="0" smtClean="0">
                <a:ln>
                  <a:noFill/>
                </a:ln>
                <a:solidFill>
                  <a:srgbClr val="6C0000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12" name="AutoShape 11"/>
            <p:cNvSpPr>
              <a:spLocks noChangeArrowheads="1"/>
            </p:cNvSpPr>
            <p:nvPr/>
          </p:nvSpPr>
          <p:spPr bwMode="auto">
            <a:xfrm>
              <a:off x="4906962" y="4903844"/>
              <a:ext cx="342900" cy="342843"/>
            </a:xfrm>
            <a:prstGeom prst="roundRect">
              <a:avLst>
                <a:gd name="adj" fmla="val 16667"/>
              </a:avLst>
            </a:prstGeom>
            <a:solidFill>
              <a:srgbClr val="FF6600">
                <a:alpha val="2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prstShdw prst="shdw17" dist="17961" dir="2700000">
                <a:srgbClr val="000000">
                  <a:alpha val="50000"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3" name="AutoShape 11"/>
            <p:cNvSpPr>
              <a:spLocks noChangeArrowheads="1"/>
            </p:cNvSpPr>
            <p:nvPr/>
          </p:nvSpPr>
          <p:spPr bwMode="auto">
            <a:xfrm>
              <a:off x="4906962" y="2490787"/>
              <a:ext cx="342900" cy="342843"/>
            </a:xfrm>
            <a:prstGeom prst="roundRect">
              <a:avLst>
                <a:gd name="adj" fmla="val 16667"/>
              </a:avLst>
            </a:prstGeom>
            <a:solidFill>
              <a:srgbClr val="FF6600">
                <a:alpha val="2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prstShdw prst="shdw17" dist="17961" dir="2700000">
                <a:srgbClr val="000000">
                  <a:alpha val="50000"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10" name="Group 117"/>
          <p:cNvGrpSpPr/>
          <p:nvPr/>
        </p:nvGrpSpPr>
        <p:grpSpPr>
          <a:xfrm>
            <a:off x="1951037" y="1957387"/>
            <a:ext cx="1117600" cy="889000"/>
            <a:chOff x="1951037" y="1957387"/>
            <a:chExt cx="1117600" cy="889000"/>
          </a:xfrm>
        </p:grpSpPr>
        <p:sp>
          <p:nvSpPr>
            <p:cNvPr id="116" name="AutoShape 21"/>
            <p:cNvSpPr>
              <a:spLocks noChangeArrowheads="1"/>
            </p:cNvSpPr>
            <p:nvPr/>
          </p:nvSpPr>
          <p:spPr bwMode="auto">
            <a:xfrm>
              <a:off x="2506662" y="2389263"/>
              <a:ext cx="561975" cy="457124"/>
            </a:xfrm>
            <a:prstGeom prst="roundRect">
              <a:avLst>
                <a:gd name="adj" fmla="val 16667"/>
              </a:avLst>
            </a:prstGeom>
            <a:solidFill>
              <a:srgbClr val="FF6600">
                <a:alpha val="2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prstShdw prst="shdw17" dist="17961" dir="2700000">
                <a:srgbClr val="000000"/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7" name="AutoShape 18"/>
            <p:cNvSpPr>
              <a:spLocks noChangeArrowheads="1"/>
            </p:cNvSpPr>
            <p:nvPr/>
          </p:nvSpPr>
          <p:spPr bwMode="auto">
            <a:xfrm>
              <a:off x="1951037" y="1957387"/>
              <a:ext cx="688975" cy="471727"/>
            </a:xfrm>
            <a:prstGeom prst="roundRect">
              <a:avLst>
                <a:gd name="adj" fmla="val 20801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900" b="1" i="0" u="none" strike="noStrike" cap="none" normalizeH="0" baseline="0" dirty="0" smtClean="0">
                  <a:ln>
                    <a:noFill/>
                  </a:ln>
                  <a:solidFill>
                    <a:srgbClr val="6C0000"/>
                  </a:solidFill>
                  <a:effectLst/>
                  <a:latin typeface="Comic Sans MS" pitchFamily="66" charset="0"/>
                  <a:ea typeface="Verdana" pitchFamily="34" charset="0"/>
                  <a:cs typeface="Verdana" pitchFamily="34" charset="0"/>
                </a:rPr>
                <a:t>Optional fast out with LLD</a:t>
              </a:r>
            </a:p>
          </p:txBody>
        </p:sp>
      </p:grpSp>
      <p:grpSp>
        <p:nvGrpSpPr>
          <p:cNvPr id="11" name="Group 130"/>
          <p:cNvGrpSpPr/>
          <p:nvPr/>
        </p:nvGrpSpPr>
        <p:grpSpPr>
          <a:xfrm>
            <a:off x="2328862" y="1646237"/>
            <a:ext cx="5556250" cy="3941761"/>
            <a:chOff x="2328862" y="1646237"/>
            <a:chExt cx="5556250" cy="3941761"/>
          </a:xfrm>
        </p:grpSpPr>
        <p:grpSp>
          <p:nvGrpSpPr>
            <p:cNvPr id="12" name="Group 128"/>
            <p:cNvGrpSpPr/>
            <p:nvPr/>
          </p:nvGrpSpPr>
          <p:grpSpPr>
            <a:xfrm>
              <a:off x="2373312" y="2001837"/>
              <a:ext cx="5511800" cy="3586161"/>
              <a:chOff x="2373312" y="2001837"/>
              <a:chExt cx="5511800" cy="3586161"/>
            </a:xfrm>
          </p:grpSpPr>
          <p:sp>
            <p:nvSpPr>
              <p:cNvPr id="119" name="Oval 118"/>
              <p:cNvSpPr/>
              <p:nvPr/>
            </p:nvSpPr>
            <p:spPr bwMode="auto">
              <a:xfrm>
                <a:off x="2373312" y="2001837"/>
                <a:ext cx="533400" cy="533400"/>
              </a:xfrm>
              <a:prstGeom prst="ellipse">
                <a:avLst/>
              </a:prstGeom>
              <a:noFill/>
              <a:ln w="222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0" name="Oval 119"/>
              <p:cNvSpPr/>
              <p:nvPr/>
            </p:nvSpPr>
            <p:spPr bwMode="auto">
              <a:xfrm>
                <a:off x="7618412" y="3824287"/>
                <a:ext cx="266700" cy="222250"/>
              </a:xfrm>
              <a:prstGeom prst="ellipse">
                <a:avLst/>
              </a:prstGeom>
              <a:noFill/>
              <a:ln w="222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 bwMode="auto">
              <a:xfrm>
                <a:off x="7618412" y="4357687"/>
                <a:ext cx="266700" cy="222250"/>
              </a:xfrm>
              <a:prstGeom prst="ellipse">
                <a:avLst/>
              </a:prstGeom>
              <a:noFill/>
              <a:ln w="222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 bwMode="auto">
              <a:xfrm>
                <a:off x="5238747" y="2222504"/>
                <a:ext cx="266700" cy="400050"/>
              </a:xfrm>
              <a:prstGeom prst="ellipse">
                <a:avLst/>
              </a:prstGeom>
              <a:noFill/>
              <a:ln w="222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 bwMode="auto">
              <a:xfrm>
                <a:off x="5237164" y="2871785"/>
                <a:ext cx="266700" cy="400050"/>
              </a:xfrm>
              <a:prstGeom prst="ellipse">
                <a:avLst/>
              </a:prstGeom>
              <a:noFill/>
              <a:ln w="222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4" name="Oval 123"/>
              <p:cNvSpPr/>
              <p:nvPr/>
            </p:nvSpPr>
            <p:spPr bwMode="auto">
              <a:xfrm>
                <a:off x="5238747" y="3379787"/>
                <a:ext cx="266700" cy="400050"/>
              </a:xfrm>
              <a:prstGeom prst="ellipse">
                <a:avLst/>
              </a:prstGeom>
              <a:noFill/>
              <a:ln w="222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 bwMode="auto">
              <a:xfrm>
                <a:off x="5243510" y="4056063"/>
                <a:ext cx="266700" cy="400050"/>
              </a:xfrm>
              <a:prstGeom prst="ellipse">
                <a:avLst/>
              </a:prstGeom>
              <a:noFill/>
              <a:ln w="222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 bwMode="auto">
              <a:xfrm>
                <a:off x="5248273" y="4527544"/>
                <a:ext cx="266700" cy="400050"/>
              </a:xfrm>
              <a:prstGeom prst="ellipse">
                <a:avLst/>
              </a:prstGeom>
              <a:noFill/>
              <a:ln w="222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7" name="Oval 126"/>
              <p:cNvSpPr/>
              <p:nvPr/>
            </p:nvSpPr>
            <p:spPr bwMode="auto">
              <a:xfrm>
                <a:off x="5246690" y="5187948"/>
                <a:ext cx="266700" cy="400050"/>
              </a:xfrm>
              <a:prstGeom prst="ellipse">
                <a:avLst/>
              </a:prstGeom>
              <a:noFill/>
              <a:ln w="222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30" name="AutoShape 18"/>
            <p:cNvSpPr>
              <a:spLocks noChangeArrowheads="1"/>
            </p:cNvSpPr>
            <p:nvPr/>
          </p:nvSpPr>
          <p:spPr bwMode="auto">
            <a:xfrm>
              <a:off x="2328862" y="1646237"/>
              <a:ext cx="688975" cy="205027"/>
            </a:xfrm>
            <a:prstGeom prst="roundRect">
              <a:avLst>
                <a:gd name="adj" fmla="val 20801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omic Sans MS" pitchFamily="66" charset="0"/>
                  <a:ea typeface="Verdana" pitchFamily="34" charset="0"/>
                  <a:cs typeface="Verdana" pitchFamily="34" charset="0"/>
                </a:rPr>
                <a:t>LEDs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2595562" y="2046287"/>
            <a:ext cx="1155700" cy="3733800"/>
            <a:chOff x="2595562" y="2046287"/>
            <a:chExt cx="1155700" cy="3733800"/>
          </a:xfrm>
        </p:grpSpPr>
        <p:sp>
          <p:nvSpPr>
            <p:cNvPr id="81" name="Rectangle 80"/>
            <p:cNvSpPr/>
            <p:nvPr/>
          </p:nvSpPr>
          <p:spPr bwMode="auto">
            <a:xfrm>
              <a:off x="2595562" y="2046287"/>
              <a:ext cx="1155700" cy="37338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2595562" y="2846387"/>
              <a:ext cx="222250" cy="2711450"/>
            </a:xfrm>
            <a:prstGeom prst="rect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53"/>
          <p:cNvSpPr txBox="1">
            <a:spLocks noChangeArrowheads="1"/>
          </p:cNvSpPr>
          <p:nvPr/>
        </p:nvSpPr>
        <p:spPr bwMode="auto">
          <a:xfrm>
            <a:off x="0" y="0"/>
            <a:ext cx="10080625" cy="1169988"/>
          </a:xfrm>
          <a:prstGeom prst="rect">
            <a:avLst/>
          </a:prstGeom>
          <a:gradFill rotWithShape="1">
            <a:gsLst>
              <a:gs pos="0">
                <a:srgbClr val="3333CC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0892" tIns="118800" rIns="90892" bIns="766800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Principal properties of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DIGI-OPT12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card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838200"/>
            <a:ext cx="9540875" cy="6827838"/>
          </a:xfrm>
        </p:spPr>
        <p:txBody>
          <a:bodyPr/>
          <a:lstStyle/>
          <a:p>
            <a:pPr>
              <a:lnSpc>
                <a:spcPct val="170000"/>
              </a:lnSpc>
              <a:buClr>
                <a:srgbClr val="009900"/>
              </a:buClr>
              <a:buSzPct val="150000"/>
              <a:buFont typeface="Wingdings" pitchFamily="2" charset="2"/>
              <a:buChar char="ü"/>
            </a:pPr>
            <a:r>
              <a:rPr lang="it-IT" sz="1600" dirty="0" smtClean="0">
                <a:latin typeface="Comic Sans MS" pitchFamily="66" charset="0"/>
              </a:rPr>
              <a:t>14 (or 16) bits, 100MS/s (up to 125) - coding (8b/10b) and SER integrated in ADC chip</a:t>
            </a:r>
          </a:p>
          <a:p>
            <a:pPr>
              <a:lnSpc>
                <a:spcPct val="170000"/>
              </a:lnSpc>
              <a:buClr>
                <a:srgbClr val="009900"/>
              </a:buClr>
              <a:buSzPct val="150000"/>
              <a:buFont typeface="Wingdings" pitchFamily="2" charset="2"/>
              <a:buChar char="ü"/>
            </a:pPr>
            <a:r>
              <a:rPr lang="it-IT" sz="1600" dirty="0" smtClean="0">
                <a:latin typeface="Comic Sans MS" pitchFamily="66" charset="0"/>
              </a:rPr>
              <a:t>Optical output signals (SNAP12, 1 fiber per analog channel)     </a:t>
            </a:r>
          </a:p>
          <a:p>
            <a:pPr>
              <a:lnSpc>
                <a:spcPct val="170000"/>
              </a:lnSpc>
              <a:buClr>
                <a:srgbClr val="009900"/>
              </a:buClr>
              <a:buSzPct val="150000"/>
              <a:buFont typeface="Wingdings" pitchFamily="2" charset="2"/>
              <a:buChar char="ü"/>
            </a:pPr>
            <a:r>
              <a:rPr lang="it-IT" sz="1600" dirty="0" smtClean="0">
                <a:latin typeface="Comic Sans MS" pitchFamily="66" charset="0"/>
              </a:rPr>
              <a:t>Compact (120mm x 160mm) and low power (</a:t>
            </a:r>
            <a:r>
              <a:rPr lang="en-US" sz="1600" dirty="0" smtClean="0">
                <a:latin typeface="Comic Sans MS" pitchFamily="66" charset="0"/>
                <a:cs typeface="Arial" pitchFamily="34" charset="0"/>
              </a:rPr>
              <a:t>~</a:t>
            </a:r>
            <a:r>
              <a:rPr lang="it-IT" sz="1600" dirty="0" smtClean="0">
                <a:latin typeface="Comic Sans MS" pitchFamily="66" charset="0"/>
              </a:rPr>
              <a:t>10W including laser)     </a:t>
            </a:r>
          </a:p>
          <a:p>
            <a:pPr>
              <a:lnSpc>
                <a:spcPct val="170000"/>
              </a:lnSpc>
              <a:buClr>
                <a:srgbClr val="009900"/>
              </a:buClr>
              <a:buSzPct val="150000"/>
              <a:buFont typeface="Wingdings" pitchFamily="2" charset="2"/>
              <a:buChar char="ü"/>
            </a:pPr>
            <a:r>
              <a:rPr lang="it-IT" sz="1600" dirty="0" smtClean="0">
                <a:latin typeface="Comic Sans MS" pitchFamily="66" charset="0"/>
              </a:rPr>
              <a:t>Wide choice of factory-set configurations including:     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it-IT" sz="1500" dirty="0" smtClean="0">
                <a:latin typeface="Comic Sans MS" pitchFamily="66" charset="0"/>
              </a:rPr>
              <a:t>			</a:t>
            </a:r>
            <a:r>
              <a:rPr lang="it-IT" sz="1500" dirty="0" smtClean="0">
                <a:solidFill>
                  <a:schemeClr val="accent2"/>
                </a:solidFill>
                <a:latin typeface="Comic Sans MS" pitchFamily="66" charset="0"/>
                <a:sym typeface="Wingdings 2" pitchFamily="18" charset="2"/>
              </a:rPr>
              <a:t> </a:t>
            </a:r>
            <a:r>
              <a:rPr lang="it-IT" sz="1500" dirty="0" smtClean="0">
                <a:solidFill>
                  <a:schemeClr val="accent2"/>
                </a:solidFill>
                <a:latin typeface="Comic Sans MS" pitchFamily="66" charset="0"/>
              </a:rPr>
              <a:t>differential (AGATA) or single-ended input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it-IT" sz="1500" dirty="0" smtClean="0">
                <a:solidFill>
                  <a:schemeClr val="accent2"/>
                </a:solidFill>
                <a:latin typeface="Comic Sans MS" pitchFamily="66" charset="0"/>
              </a:rPr>
              <a:t>			</a:t>
            </a:r>
            <a:r>
              <a:rPr lang="it-IT" sz="1500" dirty="0" smtClean="0">
                <a:solidFill>
                  <a:schemeClr val="accent2"/>
                </a:solidFill>
                <a:latin typeface="Comic Sans MS" pitchFamily="66" charset="0"/>
                <a:sym typeface="Wingdings 2" pitchFamily="18" charset="2"/>
              </a:rPr>
              <a:t> </a:t>
            </a:r>
            <a:r>
              <a:rPr lang="it-IT" sz="1500" dirty="0" smtClean="0">
                <a:solidFill>
                  <a:schemeClr val="accent2"/>
                </a:solidFill>
                <a:latin typeface="Comic Sans MS" pitchFamily="66" charset="0"/>
              </a:rPr>
              <a:t>segment or core configuration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it-IT" sz="1500" dirty="0" smtClean="0">
                <a:solidFill>
                  <a:schemeClr val="accent2"/>
                </a:solidFill>
                <a:latin typeface="Comic Sans MS" pitchFamily="66" charset="0"/>
              </a:rPr>
              <a:t>			</a:t>
            </a:r>
            <a:r>
              <a:rPr lang="it-IT" sz="1500" dirty="0" smtClean="0">
                <a:solidFill>
                  <a:schemeClr val="accent2"/>
                </a:solidFill>
                <a:latin typeface="Comic Sans MS" pitchFamily="66" charset="0"/>
                <a:sym typeface="Wingdings 2" pitchFamily="18" charset="2"/>
              </a:rPr>
              <a:t> </a:t>
            </a:r>
            <a:r>
              <a:rPr lang="it-IT" sz="1500" dirty="0" smtClean="0">
                <a:solidFill>
                  <a:schemeClr val="accent2"/>
                </a:solidFill>
                <a:latin typeface="Comic Sans MS" pitchFamily="66" charset="0"/>
              </a:rPr>
              <a:t>AC or DC coupling with or without active input stage (4 setups)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it-IT" sz="1500" dirty="0" smtClean="0">
                <a:solidFill>
                  <a:schemeClr val="accent2"/>
                </a:solidFill>
                <a:latin typeface="Comic Sans MS" pitchFamily="66" charset="0"/>
              </a:rPr>
              <a:t>			</a:t>
            </a:r>
            <a:r>
              <a:rPr lang="it-IT" sz="1500" dirty="0" smtClean="0">
                <a:solidFill>
                  <a:schemeClr val="accent2"/>
                </a:solidFill>
                <a:latin typeface="Comic Sans MS" pitchFamily="66" charset="0"/>
                <a:sym typeface="Wingdings 2" pitchFamily="18" charset="2"/>
              </a:rPr>
              <a:t> </a:t>
            </a:r>
            <a:r>
              <a:rPr lang="it-IT" sz="1500" dirty="0" smtClean="0">
                <a:solidFill>
                  <a:schemeClr val="accent2"/>
                </a:solidFill>
                <a:latin typeface="Comic Sans MS" pitchFamily="66" charset="0"/>
              </a:rPr>
              <a:t>preset value of common-mode DC voltage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it-IT" sz="1500" dirty="0" smtClean="0">
                <a:solidFill>
                  <a:schemeClr val="accent2"/>
                </a:solidFill>
                <a:latin typeface="Comic Sans MS" pitchFamily="66" charset="0"/>
              </a:rPr>
              <a:t>			</a:t>
            </a:r>
            <a:r>
              <a:rPr lang="it-IT" sz="1500" dirty="0" smtClean="0">
                <a:solidFill>
                  <a:schemeClr val="accent2"/>
                </a:solidFill>
                <a:latin typeface="Comic Sans MS" pitchFamily="66" charset="0"/>
                <a:sym typeface="Wingdings 2" pitchFamily="18" charset="2"/>
              </a:rPr>
              <a:t> </a:t>
            </a:r>
            <a:r>
              <a:rPr lang="it-IT" sz="1500" dirty="0" smtClean="0">
                <a:solidFill>
                  <a:schemeClr val="accent2"/>
                </a:solidFill>
                <a:latin typeface="Comic Sans MS" pitchFamily="66" charset="0"/>
              </a:rPr>
              <a:t>preset parameters of antialiasing filters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it-IT" sz="1500" dirty="0" smtClean="0">
                <a:solidFill>
                  <a:schemeClr val="accent2"/>
                </a:solidFill>
                <a:latin typeface="Comic Sans MS" pitchFamily="66" charset="0"/>
              </a:rPr>
              <a:t>			</a:t>
            </a:r>
            <a:r>
              <a:rPr lang="it-IT" sz="1500" dirty="0" smtClean="0">
                <a:solidFill>
                  <a:schemeClr val="accent2"/>
                </a:solidFill>
                <a:latin typeface="Comic Sans MS" pitchFamily="66" charset="0"/>
                <a:sym typeface="Wingdings 2" pitchFamily="18" charset="2"/>
              </a:rPr>
              <a:t> on-board </a:t>
            </a:r>
            <a:r>
              <a:rPr lang="it-IT" sz="1500" dirty="0" smtClean="0">
                <a:solidFill>
                  <a:schemeClr val="accent2"/>
                </a:solidFill>
                <a:latin typeface="Comic Sans MS" pitchFamily="66" charset="0"/>
              </a:rPr>
              <a:t>clock distribution with or without PLL conditioning</a:t>
            </a:r>
          </a:p>
          <a:p>
            <a:pPr>
              <a:lnSpc>
                <a:spcPct val="170000"/>
              </a:lnSpc>
              <a:buClr>
                <a:srgbClr val="009900"/>
              </a:buClr>
              <a:buSzPct val="150000"/>
              <a:buFont typeface="Wingdings" pitchFamily="2" charset="2"/>
              <a:buChar char="ü"/>
            </a:pPr>
            <a:r>
              <a:rPr lang="it-IT" sz="1600" dirty="0" smtClean="0">
                <a:latin typeface="Comic Sans MS" pitchFamily="66" charset="0"/>
              </a:rPr>
              <a:t>End-termination for both differential and common-mode signal components     </a:t>
            </a:r>
          </a:p>
          <a:p>
            <a:pPr>
              <a:lnSpc>
                <a:spcPct val="170000"/>
              </a:lnSpc>
              <a:buClr>
                <a:srgbClr val="009900"/>
              </a:buClr>
              <a:buSzPct val="150000"/>
              <a:buFont typeface="Wingdings" pitchFamily="2" charset="2"/>
              <a:buChar char="ü"/>
            </a:pPr>
            <a:r>
              <a:rPr lang="it-IT" sz="1600" dirty="0" smtClean="0">
                <a:latin typeface="Comic Sans MS" pitchFamily="66" charset="0"/>
              </a:rPr>
              <a:t>Remotely-controlled adjustment of DC offset     </a:t>
            </a:r>
          </a:p>
          <a:p>
            <a:pPr>
              <a:lnSpc>
                <a:spcPct val="170000"/>
              </a:lnSpc>
              <a:buClr>
                <a:srgbClr val="009900"/>
              </a:buClr>
              <a:buSzPct val="150000"/>
              <a:buFont typeface="Wingdings" pitchFamily="2" charset="2"/>
              <a:buChar char="ü"/>
            </a:pPr>
            <a:r>
              <a:rPr lang="it-IT" sz="1600" dirty="0" smtClean="0">
                <a:latin typeface="Comic Sans MS" pitchFamily="66" charset="0"/>
              </a:rPr>
              <a:t>Remotely-controlled selection of energy range (5 or 20 MeV)     </a:t>
            </a:r>
          </a:p>
          <a:p>
            <a:pPr>
              <a:lnSpc>
                <a:spcPct val="170000"/>
              </a:lnSpc>
              <a:buClr>
                <a:srgbClr val="009900"/>
              </a:buClr>
              <a:buSzPct val="150000"/>
              <a:buFont typeface="Wingdings" pitchFamily="2" charset="2"/>
              <a:buChar char="ü"/>
            </a:pPr>
            <a:r>
              <a:rPr lang="it-IT" sz="1600" dirty="0" smtClean="0">
                <a:latin typeface="Comic Sans MS" pitchFamily="66" charset="0"/>
              </a:rPr>
              <a:t>Remotely-controlled setting of ADC and clock-distribution chip parameters     </a:t>
            </a:r>
          </a:p>
          <a:p>
            <a:pPr>
              <a:lnSpc>
                <a:spcPct val="170000"/>
              </a:lnSpc>
              <a:buClr>
                <a:srgbClr val="009900"/>
              </a:buClr>
              <a:buSzPct val="150000"/>
              <a:buFont typeface="Wingdings" pitchFamily="2" charset="2"/>
              <a:buChar char="ü"/>
            </a:pPr>
            <a:r>
              <a:rPr lang="it-IT" sz="1600" dirty="0" smtClean="0">
                <a:latin typeface="Comic Sans MS" pitchFamily="66" charset="0"/>
              </a:rPr>
              <a:t>Multiplexed test-pattern input for time synchronization of ADCs     </a:t>
            </a:r>
          </a:p>
          <a:p>
            <a:pPr>
              <a:lnSpc>
                <a:spcPct val="170000"/>
              </a:lnSpc>
              <a:buClr>
                <a:srgbClr val="009900"/>
              </a:buClr>
              <a:buSzPct val="150000"/>
              <a:buFont typeface="Wingdings" pitchFamily="2" charset="2"/>
              <a:buChar char="ü"/>
            </a:pPr>
            <a:r>
              <a:rPr lang="it-IT" sz="1600" dirty="0" smtClean="0">
                <a:latin typeface="Comic Sans MS" pitchFamily="66" charset="0"/>
              </a:rPr>
              <a:t>Optional interleaved mode (e.g. 6chs@200MS/s, 4chs@300MS/s, etc)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7" dur="indefinite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8" dur="indefinite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9" dur="indefinite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3" dur="indefinite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14" dur="indefinite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15" dur="indefinite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0" dur="indefinite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21" dur="indefinite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22" dur="indefinite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23" dur="indefinite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7" dur="indefinite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28" dur="indefinite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29" dur="indefinite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30" dur="indefinite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4" dur="indefinite" fill="hold"/>
                                        <p:tgtEl>
                                          <p:spTgt spid="7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35" dur="indefinite" fill="hold"/>
                                        <p:tgtEl>
                                          <p:spTgt spid="7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7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37" dur="indefinite" fill="hold"/>
                                        <p:tgtEl>
                                          <p:spTgt spid="7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1" dur="indefinite" fill="hold"/>
                                        <p:tgtEl>
                                          <p:spTgt spid="70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42" dur="indefinite" fill="hold"/>
                                        <p:tgtEl>
                                          <p:spTgt spid="70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43" dur="indefinite" fill="hold"/>
                                        <p:tgtEl>
                                          <p:spTgt spid="70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44" dur="indefinite" fill="hold"/>
                                        <p:tgtEl>
                                          <p:spTgt spid="70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8" dur="indefinite" fill="hold"/>
                                        <p:tgtEl>
                                          <p:spTgt spid="70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49" dur="indefinite" fill="hold"/>
                                        <p:tgtEl>
                                          <p:spTgt spid="70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50" dur="indefinite" fill="hold"/>
                                        <p:tgtEl>
                                          <p:spTgt spid="70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51" dur="indefinite" fill="hold"/>
                                        <p:tgtEl>
                                          <p:spTgt spid="70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5" dur="indefinite" fill="hold"/>
                                        <p:tgtEl>
                                          <p:spTgt spid="706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56" dur="indefinite" fill="hold"/>
                                        <p:tgtEl>
                                          <p:spTgt spid="706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57" dur="indefinite" fill="hold"/>
                                        <p:tgtEl>
                                          <p:spTgt spid="706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58" dur="indefinite" fill="hold"/>
                                        <p:tgtEl>
                                          <p:spTgt spid="706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2" dur="indefinite" fill="hold"/>
                                        <p:tgtEl>
                                          <p:spTgt spid="706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63" dur="indefinite" fill="hold"/>
                                        <p:tgtEl>
                                          <p:spTgt spid="706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64" dur="indefinite" fill="hold"/>
                                        <p:tgtEl>
                                          <p:spTgt spid="706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65" dur="indefinite" fill="hold"/>
                                        <p:tgtEl>
                                          <p:spTgt spid="706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9" dur="indefinite" fill="hold"/>
                                        <p:tgtEl>
                                          <p:spTgt spid="706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70" dur="indefinite" fill="hold"/>
                                        <p:tgtEl>
                                          <p:spTgt spid="706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71" dur="indefinite" fill="hold"/>
                                        <p:tgtEl>
                                          <p:spTgt spid="706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72" dur="indefinite" fill="hold"/>
                                        <p:tgtEl>
                                          <p:spTgt spid="706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Box 53"/>
          <p:cNvSpPr txBox="1">
            <a:spLocks noChangeArrowheads="1"/>
          </p:cNvSpPr>
          <p:nvPr/>
        </p:nvSpPr>
        <p:spPr bwMode="auto">
          <a:xfrm>
            <a:off x="0" y="0"/>
            <a:ext cx="10080625" cy="1169988"/>
          </a:xfrm>
          <a:prstGeom prst="rect">
            <a:avLst/>
          </a:prstGeom>
          <a:gradFill rotWithShape="1">
            <a:gsLst>
              <a:gs pos="0">
                <a:srgbClr val="3333CC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0892" tIns="118800" rIns="90892" bIns="766800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Clocking the ADCs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913" y="1204913"/>
            <a:ext cx="5105400" cy="37909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1924" name="Rectangle 68"/>
          <p:cNvSpPr>
            <a:spLocks noChangeArrowheads="1"/>
          </p:cNvSpPr>
          <p:nvPr/>
        </p:nvSpPr>
        <p:spPr bwMode="auto">
          <a:xfrm>
            <a:off x="620713" y="712787"/>
            <a:ext cx="89154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82945" tIns="41473" rIns="82945" bIns="41473">
            <a:spAutoFit/>
          </a:bodyPr>
          <a:lstStyle/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400" b="1" dirty="0">
                <a:solidFill>
                  <a:srgbClr val="FF0000"/>
                </a:solidFill>
                <a:latin typeface="Comic Sans MS" pitchFamily="66" charset="0"/>
              </a:rPr>
              <a:t>Clock jitter is the key parameter </a:t>
            </a:r>
            <a:r>
              <a:rPr 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to </a:t>
            </a:r>
            <a:r>
              <a:rPr lang="en-US" sz="1400" b="1" dirty="0">
                <a:solidFill>
                  <a:srgbClr val="FF0000"/>
                </a:solidFill>
                <a:latin typeface="Comic Sans MS" pitchFamily="66" charset="0"/>
              </a:rPr>
              <a:t>achieving a good SNR/ENOB in the digitized signal</a:t>
            </a:r>
          </a:p>
        </p:txBody>
      </p:sp>
      <p:sp>
        <p:nvSpPr>
          <p:cNvPr id="81925" name="Rectangle 68"/>
          <p:cNvSpPr>
            <a:spLocks noChangeArrowheads="1"/>
          </p:cNvSpPr>
          <p:nvPr/>
        </p:nvSpPr>
        <p:spPr bwMode="auto">
          <a:xfrm>
            <a:off x="6069013" y="1417638"/>
            <a:ext cx="3816349" cy="5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defTabSz="914400">
              <a:tabLst>
                <a:tab pos="655638" algn="l"/>
                <a:tab pos="1312863" algn="l"/>
              </a:tabLst>
            </a:pPr>
            <a:r>
              <a:rPr lang="en-US" sz="1400" b="1" dirty="0" err="1">
                <a:solidFill>
                  <a:schemeClr val="accent2"/>
                </a:solidFill>
              </a:rPr>
              <a:t>t</a:t>
            </a:r>
            <a:r>
              <a:rPr lang="en-US" sz="1400" b="1" baseline="-14000" dirty="0" err="1">
                <a:solidFill>
                  <a:schemeClr val="accent2"/>
                </a:solidFill>
              </a:rPr>
              <a:t>J</a:t>
            </a:r>
            <a:r>
              <a:rPr lang="en-US" sz="1400" b="1" dirty="0">
                <a:solidFill>
                  <a:schemeClr val="accent2"/>
                </a:solidFill>
              </a:rPr>
              <a:t> </a:t>
            </a:r>
            <a:r>
              <a:rPr lang="en-US" sz="1400" dirty="0">
                <a:solidFill>
                  <a:schemeClr val="accent2"/>
                </a:solidFill>
              </a:rPr>
              <a:t>= </a:t>
            </a:r>
            <a:r>
              <a:rPr lang="en-US" sz="1400" dirty="0" err="1">
                <a:solidFill>
                  <a:schemeClr val="accent2"/>
                </a:solidFill>
              </a:rPr>
              <a:t>rms</a:t>
            </a:r>
            <a:r>
              <a:rPr lang="en-US" sz="1400" dirty="0">
                <a:solidFill>
                  <a:schemeClr val="accent2"/>
                </a:solidFill>
              </a:rPr>
              <a:t> jitter on sampling clock</a:t>
            </a:r>
            <a:r>
              <a:rPr lang="en-US" sz="1400" b="1" dirty="0">
                <a:solidFill>
                  <a:schemeClr val="accent2"/>
                </a:solidFill>
              </a:rPr>
              <a:t> </a:t>
            </a:r>
            <a:br>
              <a:rPr lang="en-US" sz="1400" b="1" dirty="0">
                <a:solidFill>
                  <a:schemeClr val="accent2"/>
                </a:solidFill>
              </a:rPr>
            </a:br>
            <a:r>
              <a:rPr lang="en-US" sz="1400" b="1" dirty="0" err="1">
                <a:solidFill>
                  <a:schemeClr val="accent2"/>
                </a:solidFill>
              </a:rPr>
              <a:t>f</a:t>
            </a:r>
            <a:r>
              <a:rPr lang="en-US" sz="1400" b="1" baseline="-14000" dirty="0" err="1">
                <a:solidFill>
                  <a:schemeClr val="accent2"/>
                </a:solidFill>
              </a:rPr>
              <a:t>A</a:t>
            </a:r>
            <a:r>
              <a:rPr lang="en-US" sz="1400" b="1" dirty="0">
                <a:solidFill>
                  <a:schemeClr val="accent2"/>
                </a:solidFill>
              </a:rPr>
              <a:t> </a:t>
            </a:r>
            <a:r>
              <a:rPr lang="en-US" sz="1400" dirty="0">
                <a:solidFill>
                  <a:schemeClr val="accent2"/>
                </a:solidFill>
              </a:rPr>
              <a:t>= highest analog frequency being digitized</a:t>
            </a: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3592513" y="1395413"/>
            <a:ext cx="1462087" cy="500062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1927" name="Line 7"/>
          <p:cNvSpPr>
            <a:spLocks noChangeShapeType="1"/>
          </p:cNvSpPr>
          <p:nvPr/>
        </p:nvSpPr>
        <p:spPr bwMode="auto">
          <a:xfrm>
            <a:off x="6062662" y="1433513"/>
            <a:ext cx="0" cy="4572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>
            <a:off x="5062085" y="1624013"/>
            <a:ext cx="1008000" cy="0"/>
          </a:xfrm>
          <a:prstGeom prst="line">
            <a:avLst/>
          </a:prstGeom>
          <a:noFill/>
          <a:ln w="25400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1929" name="Oval 9"/>
          <p:cNvSpPr>
            <a:spLocks noChangeArrowheads="1"/>
          </p:cNvSpPr>
          <p:nvPr/>
        </p:nvSpPr>
        <p:spPr bwMode="auto">
          <a:xfrm>
            <a:off x="3338513" y="2205038"/>
            <a:ext cx="838200" cy="1169987"/>
          </a:xfrm>
          <a:prstGeom prst="ellipse">
            <a:avLst/>
          </a:prstGeom>
          <a:noFill/>
          <a:ln w="25400" algn="ctr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1930" name="Rectangle 68"/>
          <p:cNvSpPr>
            <a:spLocks noChangeArrowheads="1"/>
          </p:cNvSpPr>
          <p:nvPr/>
        </p:nvSpPr>
        <p:spPr bwMode="auto">
          <a:xfrm>
            <a:off x="544513" y="5307013"/>
            <a:ext cx="8915400" cy="1933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b">
              <a:rot lat="0" lon="0" rev="4800000"/>
            </a:lightRig>
          </a:scene3d>
          <a:sp3d prstMaterial="matte">
            <a:bevelT w="127000" h="63500"/>
          </a:sp3d>
        </p:spPr>
        <p:txBody>
          <a:bodyPr lIns="190800" tIns="115200" rIns="190800" bIns="115200">
            <a:spAutoFit/>
            <a:flatTx/>
          </a:bodyPr>
          <a:lstStyle/>
          <a:p>
            <a:pPr marL="177800" indent="-177800" defTabSz="914400">
              <a:tabLst>
                <a:tab pos="655638" algn="l"/>
                <a:tab pos="1312863" algn="l"/>
              </a:tabLst>
            </a:pPr>
            <a:r>
              <a:rPr lang="en-US" sz="1600" b="1" u="sng" dirty="0">
                <a:latin typeface="Comic Sans MS" pitchFamily="66" charset="0"/>
              </a:rPr>
              <a:t>Noise of on-board clock-distribution chip (</a:t>
            </a:r>
            <a:r>
              <a:rPr lang="en-US" sz="1600" b="1" u="sng" dirty="0">
                <a:solidFill>
                  <a:srgbClr val="CC3300"/>
                </a:solidFill>
                <a:latin typeface="Comic Sans MS" pitchFamily="66" charset="0"/>
              </a:rPr>
              <a:t>AD9522-3 </a:t>
            </a:r>
            <a:r>
              <a:rPr lang="en-US" sz="1600" b="1" u="sng" dirty="0">
                <a:latin typeface="Comic Sans MS" pitchFamily="66" charset="0"/>
              </a:rPr>
              <a:t>or pin-compatible </a:t>
            </a:r>
            <a:r>
              <a:rPr lang="en-US" sz="1600" b="1" u="sng" dirty="0">
                <a:solidFill>
                  <a:srgbClr val="CC3300"/>
                </a:solidFill>
                <a:latin typeface="Comic Sans MS" pitchFamily="66" charset="0"/>
              </a:rPr>
              <a:t>AD9520-3</a:t>
            </a:r>
            <a:r>
              <a:rPr lang="en-US" sz="1600" b="1" u="sng" dirty="0">
                <a:latin typeface="Comic Sans MS" pitchFamily="66" charset="0"/>
              </a:rPr>
              <a:t>):</a:t>
            </a:r>
          </a:p>
          <a:p>
            <a:pPr marL="177800" indent="-177800" defTabSz="914400">
              <a:spcBef>
                <a:spcPct val="40000"/>
              </a:spcBef>
              <a:buFont typeface="Wingdings 2" pitchFamily="18" charset="2"/>
              <a:buChar char=""/>
              <a:tabLst>
                <a:tab pos="655638" algn="l"/>
                <a:tab pos="1312863" algn="l"/>
              </a:tabLst>
            </a:pPr>
            <a:r>
              <a:rPr lang="en-US" sz="1400" b="1" dirty="0">
                <a:latin typeface="Comic Sans MS" pitchFamily="66" charset="0"/>
              </a:rPr>
              <a:t>Additive clock jitter:</a:t>
            </a:r>
            <a:r>
              <a:rPr lang="en-US" sz="1400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1400" b="1" dirty="0">
                <a:latin typeface="Comic Sans MS" pitchFamily="66" charset="0"/>
              </a:rPr>
              <a:t>&lt; 260fs</a:t>
            </a:r>
          </a:p>
          <a:p>
            <a:pPr marL="177800" indent="-177800" defTabSz="914400">
              <a:buFont typeface="Wingdings 2" pitchFamily="18" charset="2"/>
              <a:buNone/>
              <a:tabLst>
                <a:tab pos="655638" algn="l"/>
                <a:tab pos="1312863" algn="l"/>
              </a:tabLst>
            </a:pPr>
            <a:r>
              <a:rPr lang="en-US" sz="1400" dirty="0">
                <a:solidFill>
                  <a:schemeClr val="accent2"/>
                </a:solidFill>
                <a:latin typeface="Comic Sans MS" pitchFamily="66" charset="0"/>
              </a:rPr>
              <a:t>	clock distribution only, PLL off</a:t>
            </a:r>
            <a:endParaRPr lang="en-US" sz="1400" b="1" dirty="0">
              <a:solidFill>
                <a:srgbClr val="FF3300"/>
              </a:solidFill>
              <a:latin typeface="Comic Sans MS" pitchFamily="66" charset="0"/>
            </a:endParaRPr>
          </a:p>
          <a:p>
            <a:pPr marL="177800" indent="-177800" defTabSz="914400">
              <a:spcBef>
                <a:spcPct val="20000"/>
              </a:spcBef>
              <a:buFont typeface="Wingdings 2" pitchFamily="18" charset="2"/>
              <a:buChar char=""/>
              <a:tabLst>
                <a:tab pos="655638" algn="l"/>
                <a:tab pos="1312863" algn="l"/>
              </a:tabLst>
            </a:pPr>
            <a:r>
              <a:rPr lang="en-US" sz="1400" b="1" dirty="0">
                <a:latin typeface="Comic Sans MS" pitchFamily="66" charset="0"/>
              </a:rPr>
              <a:t>Absolute jitter 1:</a:t>
            </a:r>
            <a:r>
              <a:rPr lang="en-US" sz="1400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1400" b="1" dirty="0">
                <a:latin typeface="Comic Sans MS" pitchFamily="66" charset="0"/>
              </a:rPr>
              <a:t>~ 300fs</a:t>
            </a:r>
          </a:p>
          <a:p>
            <a:pPr marL="177800" indent="-177800" defTabSz="914400">
              <a:buFont typeface="Wingdings 2" pitchFamily="18" charset="2"/>
              <a:buNone/>
              <a:tabLst>
                <a:tab pos="655638" algn="l"/>
                <a:tab pos="1312863" algn="l"/>
              </a:tabLst>
            </a:pPr>
            <a:r>
              <a:rPr lang="en-US" sz="1400" dirty="0">
                <a:solidFill>
                  <a:schemeClr val="accent2"/>
                </a:solidFill>
                <a:latin typeface="Comic Sans MS" pitchFamily="66" charset="0"/>
              </a:rPr>
              <a:t> 	in 12kHz-20MHz BW, with clean clock input. PLL on, with loop BW of 55kHz.</a:t>
            </a:r>
          </a:p>
          <a:p>
            <a:pPr marL="177800" indent="-177800" defTabSz="914400">
              <a:spcBef>
                <a:spcPct val="20000"/>
              </a:spcBef>
              <a:buFont typeface="Wingdings 2" pitchFamily="18" charset="2"/>
              <a:buChar char=""/>
              <a:tabLst>
                <a:tab pos="655638" algn="l"/>
                <a:tab pos="1312863" algn="l"/>
              </a:tabLst>
            </a:pPr>
            <a:r>
              <a:rPr lang="en-US" sz="1400" b="1" dirty="0">
                <a:latin typeface="Comic Sans MS" pitchFamily="66" charset="0"/>
              </a:rPr>
              <a:t>Absolute jitter 2:</a:t>
            </a:r>
            <a:r>
              <a:rPr lang="en-US" sz="1400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1400" b="1" dirty="0">
                <a:latin typeface="Comic Sans MS" pitchFamily="66" charset="0"/>
              </a:rPr>
              <a:t>~ 400fs</a:t>
            </a:r>
          </a:p>
          <a:p>
            <a:pPr marL="177800" indent="-177800" defTabSz="914400">
              <a:buFont typeface="Wingdings 2" pitchFamily="18" charset="2"/>
              <a:buNone/>
              <a:tabLst>
                <a:tab pos="655638" algn="l"/>
                <a:tab pos="1312863" algn="l"/>
              </a:tabLst>
            </a:pPr>
            <a:r>
              <a:rPr lang="en-US" sz="1400" dirty="0">
                <a:solidFill>
                  <a:schemeClr val="accent2"/>
                </a:solidFill>
                <a:latin typeface="Comic Sans MS" pitchFamily="66" charset="0"/>
              </a:rPr>
              <a:t> 	in 12kHz-20MHz BW, with jittery clock input. PLL on, with loop BW of 2kHz. </a:t>
            </a:r>
          </a:p>
        </p:txBody>
      </p:sp>
      <p:sp>
        <p:nvSpPr>
          <p:cNvPr id="81931" name="Rectangle 68"/>
          <p:cNvSpPr>
            <a:spLocks noChangeArrowheads="1"/>
          </p:cNvSpPr>
          <p:nvPr/>
        </p:nvSpPr>
        <p:spPr bwMode="auto">
          <a:xfrm>
            <a:off x="6488113" y="2408238"/>
            <a:ext cx="3048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600" b="1" dirty="0">
                <a:latin typeface="Comic Sans MS" pitchFamily="66" charset="0"/>
              </a:rPr>
              <a:t>Required clock jitter as a function of </a:t>
            </a:r>
            <a:r>
              <a:rPr lang="en-US" sz="1600" b="1" dirty="0" err="1">
                <a:latin typeface="Comic Sans MS" pitchFamily="66" charset="0"/>
              </a:rPr>
              <a:t>f</a:t>
            </a:r>
            <a:r>
              <a:rPr lang="en-US" sz="1600" b="1" baseline="-16000" dirty="0" err="1">
                <a:latin typeface="Comic Sans MS" pitchFamily="66" charset="0"/>
              </a:rPr>
              <a:t>A</a:t>
            </a:r>
            <a:r>
              <a:rPr lang="en-US" sz="1600" b="1" dirty="0">
                <a:latin typeface="Comic Sans MS" pitchFamily="66" charset="0"/>
              </a:rPr>
              <a:t> and ENOB </a:t>
            </a:r>
          </a:p>
        </p:txBody>
      </p:sp>
      <p:sp>
        <p:nvSpPr>
          <p:cNvPr id="81932" name="AutoShape 12"/>
          <p:cNvSpPr>
            <a:spLocks noChangeArrowheads="1"/>
          </p:cNvSpPr>
          <p:nvPr/>
        </p:nvSpPr>
        <p:spPr bwMode="auto">
          <a:xfrm>
            <a:off x="6030913" y="2560638"/>
            <a:ext cx="533400" cy="304800"/>
          </a:xfrm>
          <a:prstGeom prst="leftArrow">
            <a:avLst>
              <a:gd name="adj1" fmla="val 50000"/>
              <a:gd name="adj2" fmla="val 43750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1933" name="Rectangle 13"/>
          <p:cNvSpPr>
            <a:spLocks noChangeArrowheads="1"/>
          </p:cNvSpPr>
          <p:nvPr/>
        </p:nvSpPr>
        <p:spPr bwMode="auto">
          <a:xfrm>
            <a:off x="2754313" y="5756275"/>
            <a:ext cx="838200" cy="228600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1934" name="Rectangle 14"/>
          <p:cNvSpPr>
            <a:spLocks noChangeArrowheads="1"/>
          </p:cNvSpPr>
          <p:nvPr/>
        </p:nvSpPr>
        <p:spPr bwMode="auto">
          <a:xfrm>
            <a:off x="2474913" y="6226175"/>
            <a:ext cx="838200" cy="228600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1935" name="Rectangle 15"/>
          <p:cNvSpPr>
            <a:spLocks noChangeArrowheads="1"/>
          </p:cNvSpPr>
          <p:nvPr/>
        </p:nvSpPr>
        <p:spPr bwMode="auto">
          <a:xfrm>
            <a:off x="2474913" y="6683375"/>
            <a:ext cx="838200" cy="228600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1936" name="Rectangle 68"/>
          <p:cNvSpPr>
            <a:spLocks noChangeArrowheads="1"/>
          </p:cNvSpPr>
          <p:nvPr/>
        </p:nvSpPr>
        <p:spPr bwMode="auto">
          <a:xfrm>
            <a:off x="5986462" y="3852863"/>
            <a:ext cx="3810000" cy="94297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82945" tIns="41473" rIns="82945" bIns="41473">
            <a:spAutoFit/>
          </a:bodyPr>
          <a:lstStyle/>
          <a:p>
            <a:pPr algn="just" defTabSz="914400">
              <a:tabLst>
                <a:tab pos="655638" algn="l"/>
                <a:tab pos="1312863" algn="l"/>
              </a:tabLst>
            </a:pPr>
            <a:r>
              <a:rPr lang="en-US" sz="1400" b="1" dirty="0">
                <a:latin typeface="Comic Sans MS" pitchFamily="66" charset="0"/>
              </a:rPr>
              <a:t>Use of a high-quality clock distribution chip is the key to get the lowest jitter. Our choice is Analog Devices AD9522-3, with an embedded PLL (on/off options).</a:t>
            </a:r>
          </a:p>
        </p:txBody>
      </p:sp>
      <p:sp>
        <p:nvSpPr>
          <p:cNvPr id="81937" name="AutoShape 17"/>
          <p:cNvSpPr>
            <a:spLocks noChangeArrowheads="1"/>
          </p:cNvSpPr>
          <p:nvPr/>
        </p:nvSpPr>
        <p:spPr bwMode="auto">
          <a:xfrm rot="-5400000">
            <a:off x="7440613" y="3208338"/>
            <a:ext cx="533400" cy="304800"/>
          </a:xfrm>
          <a:prstGeom prst="leftArrow">
            <a:avLst>
              <a:gd name="adj1" fmla="val 50000"/>
              <a:gd name="adj2" fmla="val 43750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1938" name="Line 18"/>
          <p:cNvSpPr>
            <a:spLocks noChangeShapeType="1"/>
          </p:cNvSpPr>
          <p:nvPr/>
        </p:nvSpPr>
        <p:spPr bwMode="auto">
          <a:xfrm flipV="1">
            <a:off x="1844675" y="1376363"/>
            <a:ext cx="0" cy="324000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lIns="0" tIns="144000" rIns="0" bIns="36000">
            <a:spAutoFit/>
          </a:bodyPr>
          <a:lstStyle/>
          <a:p>
            <a:endParaRPr lang="it-IT" dirty="0"/>
          </a:p>
        </p:txBody>
      </p:sp>
      <p:sp>
        <p:nvSpPr>
          <p:cNvPr id="81939" name="Rectangle 68"/>
          <p:cNvSpPr>
            <a:spLocks noChangeArrowheads="1"/>
          </p:cNvSpPr>
          <p:nvPr/>
        </p:nvSpPr>
        <p:spPr bwMode="auto">
          <a:xfrm>
            <a:off x="1262062" y="4883378"/>
            <a:ext cx="1169987" cy="295275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defTabSz="914400">
              <a:tabLst>
                <a:tab pos="655638" algn="l"/>
                <a:tab pos="1312863" algn="l"/>
              </a:tabLst>
            </a:pPr>
            <a:r>
              <a:rPr lang="en-US" sz="1400" b="1" dirty="0" err="1">
                <a:solidFill>
                  <a:schemeClr val="accent2"/>
                </a:solidFill>
              </a:rPr>
              <a:t>f</a:t>
            </a:r>
            <a:r>
              <a:rPr lang="en-US" sz="1400" b="1" baseline="-14000" dirty="0" err="1">
                <a:solidFill>
                  <a:schemeClr val="accent2"/>
                </a:solidFill>
              </a:rPr>
              <a:t>A</a:t>
            </a:r>
            <a:r>
              <a:rPr lang="en-US" sz="1400" b="1" dirty="0">
                <a:solidFill>
                  <a:schemeClr val="accent2"/>
                </a:solidFill>
              </a:rPr>
              <a:t> </a:t>
            </a:r>
            <a:r>
              <a:rPr lang="en-US" sz="1400" dirty="0">
                <a:solidFill>
                  <a:schemeClr val="accent2"/>
                </a:solidFill>
              </a:rPr>
              <a:t>in AGATA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 rot="5400000" flipH="1" flipV="1">
            <a:off x="1727156" y="4773568"/>
            <a:ext cx="230274" cy="476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TextBox 53"/>
          <p:cNvSpPr txBox="1">
            <a:spLocks noChangeArrowheads="1"/>
          </p:cNvSpPr>
          <p:nvPr/>
        </p:nvSpPr>
        <p:spPr bwMode="auto">
          <a:xfrm>
            <a:off x="0" y="0"/>
            <a:ext cx="10080625" cy="1169988"/>
          </a:xfrm>
          <a:prstGeom prst="rect">
            <a:avLst/>
          </a:prstGeom>
          <a:gradFill rotWithShape="1">
            <a:gsLst>
              <a:gs pos="0">
                <a:srgbClr val="3333CC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0892" tIns="118800" rIns="90892" bIns="766800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System architecture: input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stage and offset circuit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66" name="Rectangle 6"/>
          <p:cNvSpPr>
            <a:spLocks noChangeArrowheads="1"/>
          </p:cNvSpPr>
          <p:nvPr/>
        </p:nvSpPr>
        <p:spPr bwMode="auto">
          <a:xfrm>
            <a:off x="4443412" y="3917949"/>
            <a:ext cx="5130800" cy="3240088"/>
          </a:xfrm>
          <a:prstGeom prst="rect">
            <a:avLst/>
          </a:prstGeom>
          <a:solidFill>
            <a:srgbClr val="FFFFCC"/>
          </a:solidFill>
          <a:ln w="762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367" name="Text Box 322"/>
          <p:cNvSpPr txBox="1">
            <a:spLocks noChangeArrowheads="1"/>
          </p:cNvSpPr>
          <p:nvPr/>
        </p:nvSpPr>
        <p:spPr bwMode="auto">
          <a:xfrm>
            <a:off x="5162549" y="6662737"/>
            <a:ext cx="3900488" cy="265112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>
                <a:latin typeface="Comic Sans MS" pitchFamily="66" charset="0"/>
              </a:rPr>
              <a:t>Offset provided through an i2c digipot and opamps</a:t>
            </a:r>
          </a:p>
        </p:txBody>
      </p:sp>
      <p:sp>
        <p:nvSpPr>
          <p:cNvPr id="368" name="Rectangle 357"/>
          <p:cNvSpPr>
            <a:spLocks noChangeArrowheads="1"/>
          </p:cNvSpPr>
          <p:nvPr/>
        </p:nvSpPr>
        <p:spPr bwMode="auto">
          <a:xfrm rot="-5400000">
            <a:off x="5518943" y="5415756"/>
            <a:ext cx="180975" cy="90487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cxnSp>
        <p:nvCxnSpPr>
          <p:cNvPr id="369" name="AutoShape 358"/>
          <p:cNvCxnSpPr>
            <a:cxnSpLocks noChangeShapeType="1"/>
            <a:endCxn id="368" idx="1"/>
          </p:cNvCxnSpPr>
          <p:nvPr/>
        </p:nvCxnSpPr>
        <p:spPr bwMode="auto">
          <a:xfrm flipH="1" flipV="1">
            <a:off x="5608637" y="5562599"/>
            <a:ext cx="158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370" name="Group 359"/>
          <p:cNvGrpSpPr>
            <a:grpSpLocks/>
          </p:cNvGrpSpPr>
          <p:nvPr/>
        </p:nvGrpSpPr>
        <p:grpSpPr bwMode="auto">
          <a:xfrm rot="-5400000">
            <a:off x="5563393" y="5776118"/>
            <a:ext cx="92075" cy="179387"/>
            <a:chOff x="283" y="680"/>
            <a:chExt cx="58" cy="113"/>
          </a:xfrm>
        </p:grpSpPr>
        <p:sp>
          <p:nvSpPr>
            <p:cNvPr id="371" name="Line 360"/>
            <p:cNvSpPr>
              <a:spLocks noChangeShapeType="1"/>
            </p:cNvSpPr>
            <p:nvPr/>
          </p:nvSpPr>
          <p:spPr bwMode="auto">
            <a:xfrm flipV="1">
              <a:off x="311" y="708"/>
              <a:ext cx="0" cy="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72" name="Line 361"/>
            <p:cNvSpPr>
              <a:spLocks noChangeShapeType="1"/>
            </p:cNvSpPr>
            <p:nvPr/>
          </p:nvSpPr>
          <p:spPr bwMode="auto">
            <a:xfrm flipV="1">
              <a:off x="283" y="722"/>
              <a:ext cx="0" cy="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73" name="Rectangle 362"/>
            <p:cNvSpPr>
              <a:spLocks noChangeArrowheads="1"/>
            </p:cNvSpPr>
            <p:nvPr/>
          </p:nvSpPr>
          <p:spPr bwMode="auto">
            <a:xfrm>
              <a:off x="340" y="680"/>
              <a:ext cx="1" cy="113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74" name="Rectangle 364"/>
          <p:cNvSpPr>
            <a:spLocks noChangeArrowheads="1"/>
          </p:cNvSpPr>
          <p:nvPr/>
        </p:nvSpPr>
        <p:spPr bwMode="auto">
          <a:xfrm>
            <a:off x="5519737" y="5100637"/>
            <a:ext cx="180975" cy="1587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cxnSp>
        <p:nvCxnSpPr>
          <p:cNvPr id="375" name="AutoShape 365"/>
          <p:cNvCxnSpPr>
            <a:cxnSpLocks noChangeShapeType="1"/>
            <a:stCxn id="368" idx="3"/>
            <a:endCxn id="374" idx="2"/>
          </p:cNvCxnSpPr>
          <p:nvPr/>
        </p:nvCxnSpPr>
        <p:spPr bwMode="auto">
          <a:xfrm flipV="1">
            <a:off x="5608637" y="5111749"/>
            <a:ext cx="1587" cy="250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376" name="Group 367"/>
          <p:cNvGrpSpPr>
            <a:grpSpLocks/>
          </p:cNvGrpSpPr>
          <p:nvPr/>
        </p:nvGrpSpPr>
        <p:grpSpPr bwMode="auto">
          <a:xfrm>
            <a:off x="6916737" y="5416549"/>
            <a:ext cx="314325" cy="269875"/>
            <a:chOff x="1049" y="822"/>
            <a:chExt cx="198" cy="170"/>
          </a:xfrm>
        </p:grpSpPr>
        <p:sp>
          <p:nvSpPr>
            <p:cNvPr id="377" name="AutoShape 368"/>
            <p:cNvSpPr>
              <a:spLocks noChangeArrowheads="1"/>
            </p:cNvSpPr>
            <p:nvPr/>
          </p:nvSpPr>
          <p:spPr bwMode="auto">
            <a:xfrm rot="5400000">
              <a:off x="1063" y="808"/>
              <a:ext cx="170" cy="198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78" name="Rectangle 369"/>
            <p:cNvSpPr>
              <a:spLocks noChangeArrowheads="1"/>
            </p:cNvSpPr>
            <p:nvPr/>
          </p:nvSpPr>
          <p:spPr bwMode="auto">
            <a:xfrm>
              <a:off x="1049" y="822"/>
              <a:ext cx="28" cy="5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79" name="Rectangle 370"/>
            <p:cNvSpPr>
              <a:spLocks noChangeArrowheads="1"/>
            </p:cNvSpPr>
            <p:nvPr/>
          </p:nvSpPr>
          <p:spPr bwMode="auto">
            <a:xfrm>
              <a:off x="1049" y="935"/>
              <a:ext cx="28" cy="5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80" name="Rectangle 371"/>
          <p:cNvSpPr>
            <a:spLocks noChangeArrowheads="1"/>
          </p:cNvSpPr>
          <p:nvPr/>
        </p:nvSpPr>
        <p:spPr bwMode="auto">
          <a:xfrm>
            <a:off x="7051674" y="5762624"/>
            <a:ext cx="180975" cy="90488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cxnSp>
        <p:nvCxnSpPr>
          <p:cNvPr id="381" name="AutoShape 376"/>
          <p:cNvCxnSpPr>
            <a:cxnSpLocks noChangeShapeType="1"/>
            <a:endCxn id="380" idx="1"/>
          </p:cNvCxnSpPr>
          <p:nvPr/>
        </p:nvCxnSpPr>
        <p:spPr bwMode="auto">
          <a:xfrm rot="10800000" flipH="1" flipV="1">
            <a:off x="6916737" y="5640387"/>
            <a:ext cx="125412" cy="168275"/>
          </a:xfrm>
          <a:prstGeom prst="bentConnector3">
            <a:avLst>
              <a:gd name="adj1" fmla="val -182278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382" name="AutoShape 377"/>
          <p:cNvCxnSpPr>
            <a:cxnSpLocks noChangeShapeType="1"/>
            <a:stCxn id="380" idx="3"/>
            <a:endCxn id="384" idx="4"/>
          </p:cNvCxnSpPr>
          <p:nvPr/>
        </p:nvCxnSpPr>
        <p:spPr bwMode="auto">
          <a:xfrm flipV="1">
            <a:off x="7242174" y="5595937"/>
            <a:ext cx="171450" cy="212725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383" name="AutoShape 378"/>
          <p:cNvCxnSpPr>
            <a:cxnSpLocks noChangeShapeType="1"/>
            <a:stCxn id="384" idx="0"/>
            <a:endCxn id="386" idx="1"/>
          </p:cNvCxnSpPr>
          <p:nvPr/>
        </p:nvCxnSpPr>
        <p:spPr bwMode="auto">
          <a:xfrm rot="5400000" flipH="1">
            <a:off x="6642893" y="4734718"/>
            <a:ext cx="584200" cy="957262"/>
          </a:xfrm>
          <a:prstGeom prst="bentConnector4">
            <a:avLst>
              <a:gd name="adj1" fmla="val 39944"/>
              <a:gd name="adj2" fmla="val 11575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384" name="Oval 379"/>
          <p:cNvSpPr>
            <a:spLocks noChangeArrowheads="1"/>
          </p:cNvSpPr>
          <p:nvPr/>
        </p:nvSpPr>
        <p:spPr bwMode="auto">
          <a:xfrm>
            <a:off x="7367587" y="5505449"/>
            <a:ext cx="90487" cy="90488"/>
          </a:xfrm>
          <a:prstGeom prst="ellipse">
            <a:avLst/>
          </a:prstGeom>
          <a:solidFill>
            <a:schemeClr val="tx1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cxnSp>
        <p:nvCxnSpPr>
          <p:cNvPr id="385" name="AutoShape 380"/>
          <p:cNvCxnSpPr>
            <a:cxnSpLocks noChangeShapeType="1"/>
            <a:endCxn id="368" idx="2"/>
          </p:cNvCxnSpPr>
          <p:nvPr/>
        </p:nvCxnSpPr>
        <p:spPr bwMode="auto">
          <a:xfrm flipH="1">
            <a:off x="5664199" y="5460999"/>
            <a:ext cx="1252538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86" name="Rectangle 381"/>
          <p:cNvSpPr>
            <a:spLocks noChangeArrowheads="1"/>
          </p:cNvSpPr>
          <p:nvPr/>
        </p:nvSpPr>
        <p:spPr bwMode="auto">
          <a:xfrm>
            <a:off x="6465887" y="4875212"/>
            <a:ext cx="180975" cy="90487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387" name="Group 382"/>
          <p:cNvGrpSpPr>
            <a:grpSpLocks/>
          </p:cNvGrpSpPr>
          <p:nvPr/>
        </p:nvGrpSpPr>
        <p:grpSpPr bwMode="auto">
          <a:xfrm>
            <a:off x="6916737" y="4695824"/>
            <a:ext cx="314325" cy="269875"/>
            <a:chOff x="1049" y="822"/>
            <a:chExt cx="198" cy="170"/>
          </a:xfrm>
        </p:grpSpPr>
        <p:sp>
          <p:nvSpPr>
            <p:cNvPr id="388" name="AutoShape 383"/>
            <p:cNvSpPr>
              <a:spLocks noChangeArrowheads="1"/>
            </p:cNvSpPr>
            <p:nvPr/>
          </p:nvSpPr>
          <p:spPr bwMode="auto">
            <a:xfrm rot="5400000">
              <a:off x="1063" y="808"/>
              <a:ext cx="170" cy="198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89" name="Rectangle 384"/>
            <p:cNvSpPr>
              <a:spLocks noChangeArrowheads="1"/>
            </p:cNvSpPr>
            <p:nvPr/>
          </p:nvSpPr>
          <p:spPr bwMode="auto">
            <a:xfrm>
              <a:off x="1049" y="822"/>
              <a:ext cx="28" cy="5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90" name="Rectangle 385"/>
            <p:cNvSpPr>
              <a:spLocks noChangeArrowheads="1"/>
            </p:cNvSpPr>
            <p:nvPr/>
          </p:nvSpPr>
          <p:spPr bwMode="auto">
            <a:xfrm>
              <a:off x="1049" y="935"/>
              <a:ext cx="28" cy="5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91" name="Rectangle 386"/>
          <p:cNvSpPr>
            <a:spLocks noChangeArrowheads="1"/>
          </p:cNvSpPr>
          <p:nvPr/>
        </p:nvSpPr>
        <p:spPr bwMode="auto">
          <a:xfrm>
            <a:off x="7053262" y="5041899"/>
            <a:ext cx="180975" cy="90488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392" name="Group 387"/>
          <p:cNvGrpSpPr>
            <a:grpSpLocks/>
          </p:cNvGrpSpPr>
          <p:nvPr/>
        </p:nvGrpSpPr>
        <p:grpSpPr bwMode="auto">
          <a:xfrm>
            <a:off x="6637337" y="4876846"/>
            <a:ext cx="269875" cy="44451"/>
            <a:chOff x="907" y="1304"/>
            <a:chExt cx="170" cy="28"/>
          </a:xfrm>
        </p:grpSpPr>
        <p:cxnSp>
          <p:nvCxnSpPr>
            <p:cNvPr id="393" name="AutoShape 388"/>
            <p:cNvCxnSpPr>
              <a:cxnSpLocks noChangeShapeType="1"/>
              <a:stCxn id="386" idx="3"/>
              <a:endCxn id="390" idx="1"/>
            </p:cNvCxnSpPr>
            <p:nvPr/>
          </p:nvCxnSpPr>
          <p:spPr bwMode="auto">
            <a:xfrm flipV="1">
              <a:off x="907" y="1331"/>
              <a:ext cx="170" cy="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394" name="Rectangle 389"/>
            <p:cNvSpPr>
              <a:spLocks noChangeArrowheads="1"/>
            </p:cNvSpPr>
            <p:nvPr/>
          </p:nvSpPr>
          <p:spPr bwMode="auto">
            <a:xfrm>
              <a:off x="964" y="1304"/>
              <a:ext cx="57" cy="2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95" name="Oval 390"/>
          <p:cNvSpPr>
            <a:spLocks noChangeArrowheads="1"/>
          </p:cNvSpPr>
          <p:nvPr/>
        </p:nvSpPr>
        <p:spPr bwMode="auto">
          <a:xfrm>
            <a:off x="6780212" y="4875212"/>
            <a:ext cx="90487" cy="90487"/>
          </a:xfrm>
          <a:prstGeom prst="ellipse">
            <a:avLst/>
          </a:prstGeom>
          <a:solidFill>
            <a:schemeClr val="tx1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cxnSp>
        <p:nvCxnSpPr>
          <p:cNvPr id="396" name="AutoShape 391"/>
          <p:cNvCxnSpPr>
            <a:cxnSpLocks noChangeShapeType="1"/>
            <a:stCxn id="395" idx="4"/>
            <a:endCxn id="391" idx="1"/>
          </p:cNvCxnSpPr>
          <p:nvPr/>
        </p:nvCxnSpPr>
        <p:spPr bwMode="auto">
          <a:xfrm rot="16200000" flipH="1">
            <a:off x="6873874" y="4918074"/>
            <a:ext cx="122238" cy="217488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397" name="Oval 392"/>
          <p:cNvSpPr>
            <a:spLocks noChangeArrowheads="1"/>
          </p:cNvSpPr>
          <p:nvPr/>
        </p:nvSpPr>
        <p:spPr bwMode="auto">
          <a:xfrm>
            <a:off x="7365999" y="4786312"/>
            <a:ext cx="90488" cy="90487"/>
          </a:xfrm>
          <a:prstGeom prst="ellipse">
            <a:avLst/>
          </a:prstGeom>
          <a:solidFill>
            <a:schemeClr val="tx1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cxnSp>
        <p:nvCxnSpPr>
          <p:cNvPr id="398" name="AutoShape 393"/>
          <p:cNvCxnSpPr>
            <a:cxnSpLocks noChangeShapeType="1"/>
            <a:stCxn id="391" idx="3"/>
            <a:endCxn id="397" idx="4"/>
          </p:cNvCxnSpPr>
          <p:nvPr/>
        </p:nvCxnSpPr>
        <p:spPr bwMode="auto">
          <a:xfrm flipV="1">
            <a:off x="7243762" y="4876799"/>
            <a:ext cx="168275" cy="211138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399" name="Rectangle 394"/>
          <p:cNvSpPr>
            <a:spLocks noChangeArrowheads="1"/>
          </p:cNvSpPr>
          <p:nvPr/>
        </p:nvSpPr>
        <p:spPr bwMode="auto">
          <a:xfrm>
            <a:off x="6421437" y="4606924"/>
            <a:ext cx="180975" cy="1588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cxnSp>
        <p:nvCxnSpPr>
          <p:cNvPr id="400" name="AutoShape 395"/>
          <p:cNvCxnSpPr>
            <a:cxnSpLocks noChangeShapeType="1"/>
            <a:stCxn id="399" idx="2"/>
          </p:cNvCxnSpPr>
          <p:nvPr/>
        </p:nvCxnSpPr>
        <p:spPr bwMode="auto">
          <a:xfrm rot="16200000" flipH="1">
            <a:off x="6653212" y="4476749"/>
            <a:ext cx="122237" cy="404813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401" name="Text Box 396"/>
          <p:cNvSpPr txBox="1">
            <a:spLocks noChangeArrowheads="1"/>
          </p:cNvSpPr>
          <p:nvPr/>
        </p:nvSpPr>
        <p:spPr bwMode="auto">
          <a:xfrm>
            <a:off x="6286499" y="4411662"/>
            <a:ext cx="812800" cy="2254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000" b="1"/>
              <a:t>1.5 V</a:t>
            </a:r>
            <a:endParaRPr lang="it-IT" sz="1000" b="1">
              <a:latin typeface="Symbol" pitchFamily="18" charset="2"/>
            </a:endParaRPr>
          </a:p>
        </p:txBody>
      </p:sp>
      <p:sp>
        <p:nvSpPr>
          <p:cNvPr id="402" name="Text Box 397"/>
          <p:cNvSpPr txBox="1">
            <a:spLocks noChangeArrowheads="1"/>
          </p:cNvSpPr>
          <p:nvPr/>
        </p:nvSpPr>
        <p:spPr bwMode="auto">
          <a:xfrm>
            <a:off x="5460999" y="4875212"/>
            <a:ext cx="404813" cy="2254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000" b="1"/>
              <a:t>3.0 V</a:t>
            </a:r>
            <a:endParaRPr lang="it-IT" sz="1000" b="1">
              <a:latin typeface="Symbol" pitchFamily="18" charset="2"/>
            </a:endParaRPr>
          </a:p>
        </p:txBody>
      </p:sp>
      <p:sp>
        <p:nvSpPr>
          <p:cNvPr id="403" name="Oval 398"/>
          <p:cNvSpPr>
            <a:spLocks noChangeArrowheads="1"/>
          </p:cNvSpPr>
          <p:nvPr/>
        </p:nvSpPr>
        <p:spPr bwMode="auto">
          <a:xfrm>
            <a:off x="7951787" y="4786312"/>
            <a:ext cx="90487" cy="90487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04" name="Oval 399"/>
          <p:cNvSpPr>
            <a:spLocks noChangeArrowheads="1"/>
          </p:cNvSpPr>
          <p:nvPr/>
        </p:nvSpPr>
        <p:spPr bwMode="auto">
          <a:xfrm>
            <a:off x="7951787" y="5505449"/>
            <a:ext cx="90487" cy="90488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cxnSp>
        <p:nvCxnSpPr>
          <p:cNvPr id="405" name="AutoShape 400"/>
          <p:cNvCxnSpPr>
            <a:cxnSpLocks noChangeShapeType="1"/>
            <a:endCxn id="403" idx="2"/>
          </p:cNvCxnSpPr>
          <p:nvPr/>
        </p:nvCxnSpPr>
        <p:spPr bwMode="auto">
          <a:xfrm>
            <a:off x="7240587" y="4830762"/>
            <a:ext cx="701675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06" name="AutoShape 402"/>
          <p:cNvCxnSpPr>
            <a:cxnSpLocks noChangeShapeType="1"/>
            <a:stCxn id="384" idx="6"/>
            <a:endCxn id="404" idx="2"/>
          </p:cNvCxnSpPr>
          <p:nvPr/>
        </p:nvCxnSpPr>
        <p:spPr bwMode="auto">
          <a:xfrm>
            <a:off x="7458074" y="5551487"/>
            <a:ext cx="48418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07" name="AutoShape 403"/>
          <p:cNvCxnSpPr>
            <a:cxnSpLocks noChangeShapeType="1"/>
            <a:endCxn id="384" idx="2"/>
          </p:cNvCxnSpPr>
          <p:nvPr/>
        </p:nvCxnSpPr>
        <p:spPr bwMode="auto">
          <a:xfrm>
            <a:off x="7240587" y="5551487"/>
            <a:ext cx="1270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08" name="Rectangle 404"/>
          <p:cNvSpPr>
            <a:spLocks noChangeArrowheads="1"/>
          </p:cNvSpPr>
          <p:nvPr/>
        </p:nvSpPr>
        <p:spPr bwMode="auto">
          <a:xfrm>
            <a:off x="5384799" y="5235574"/>
            <a:ext cx="495300" cy="450850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lIns="0" tIns="144000" rIns="0" bIns="36000" anchor="ctr">
            <a:spAutoFit/>
          </a:bodyPr>
          <a:lstStyle/>
          <a:p>
            <a:endParaRPr lang="it-IT"/>
          </a:p>
        </p:txBody>
      </p:sp>
      <p:sp>
        <p:nvSpPr>
          <p:cNvPr id="409" name="Text Box 405"/>
          <p:cNvSpPr txBox="1">
            <a:spLocks noChangeArrowheads="1"/>
          </p:cNvSpPr>
          <p:nvPr/>
        </p:nvSpPr>
        <p:spPr bwMode="auto">
          <a:xfrm>
            <a:off x="5883274" y="5775324"/>
            <a:ext cx="947738" cy="3778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b="1">
                <a:latin typeface="Comic Sans MS" pitchFamily="66" charset="0"/>
              </a:rPr>
              <a:t>Digipot </a:t>
            </a:r>
            <a:br>
              <a:rPr lang="it-IT" sz="1000" b="1">
                <a:latin typeface="Comic Sans MS" pitchFamily="66" charset="0"/>
              </a:rPr>
            </a:br>
            <a:r>
              <a:rPr lang="it-IT" sz="1000" b="1">
                <a:latin typeface="Comic Sans MS" pitchFamily="66" charset="0"/>
              </a:rPr>
              <a:t>256 positions</a:t>
            </a:r>
          </a:p>
        </p:txBody>
      </p:sp>
      <p:sp>
        <p:nvSpPr>
          <p:cNvPr id="410" name="Line 406"/>
          <p:cNvSpPr>
            <a:spLocks noChangeShapeType="1"/>
          </p:cNvSpPr>
          <p:nvPr/>
        </p:nvSpPr>
        <p:spPr bwMode="auto">
          <a:xfrm>
            <a:off x="5880099" y="5686424"/>
            <a:ext cx="180975" cy="179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144000" rIns="0" bIns="36000">
            <a:spAutoFit/>
          </a:bodyPr>
          <a:lstStyle/>
          <a:p>
            <a:endParaRPr lang="it-IT"/>
          </a:p>
        </p:txBody>
      </p:sp>
      <p:sp>
        <p:nvSpPr>
          <p:cNvPr id="411" name="Line 407"/>
          <p:cNvSpPr>
            <a:spLocks noChangeShapeType="1"/>
          </p:cNvSpPr>
          <p:nvPr/>
        </p:nvSpPr>
        <p:spPr bwMode="auto">
          <a:xfrm flipH="1">
            <a:off x="5160962" y="5505449"/>
            <a:ext cx="2238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144000" rIns="0" bIns="36000">
            <a:spAutoFit/>
          </a:bodyPr>
          <a:lstStyle/>
          <a:p>
            <a:endParaRPr lang="it-IT"/>
          </a:p>
        </p:txBody>
      </p:sp>
      <p:sp>
        <p:nvSpPr>
          <p:cNvPr id="412" name="Line 408"/>
          <p:cNvSpPr>
            <a:spLocks noChangeShapeType="1"/>
          </p:cNvSpPr>
          <p:nvPr/>
        </p:nvSpPr>
        <p:spPr bwMode="auto">
          <a:xfrm flipH="1">
            <a:off x="5160962" y="5416549"/>
            <a:ext cx="2238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144000" rIns="0" bIns="36000">
            <a:spAutoFit/>
          </a:bodyPr>
          <a:lstStyle/>
          <a:p>
            <a:endParaRPr lang="it-IT"/>
          </a:p>
        </p:txBody>
      </p:sp>
      <p:sp>
        <p:nvSpPr>
          <p:cNvPr id="413" name="Text Box 409"/>
          <p:cNvSpPr txBox="1">
            <a:spLocks noChangeArrowheads="1"/>
          </p:cNvSpPr>
          <p:nvPr/>
        </p:nvSpPr>
        <p:spPr bwMode="auto">
          <a:xfrm>
            <a:off x="4621212" y="5340349"/>
            <a:ext cx="541337" cy="2254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b="1">
                <a:latin typeface="Comic Sans MS" pitchFamily="66" charset="0"/>
              </a:rPr>
              <a:t>i2c</a:t>
            </a:r>
          </a:p>
        </p:txBody>
      </p:sp>
      <p:sp>
        <p:nvSpPr>
          <p:cNvPr id="414" name="Text Box 410"/>
          <p:cNvSpPr txBox="1">
            <a:spLocks noChangeArrowheads="1"/>
          </p:cNvSpPr>
          <p:nvPr/>
        </p:nvSpPr>
        <p:spPr bwMode="auto">
          <a:xfrm>
            <a:off x="8080374" y="5435599"/>
            <a:ext cx="812800" cy="2254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000" b="1"/>
              <a:t>DC - </a:t>
            </a:r>
            <a:r>
              <a:rPr lang="it-IT" sz="1000" b="1">
                <a:solidFill>
                  <a:srgbClr val="FF3300"/>
                </a:solidFill>
              </a:rPr>
              <a:t>os</a:t>
            </a:r>
            <a:endParaRPr lang="it-IT" sz="1000" b="1">
              <a:solidFill>
                <a:srgbClr val="FF3300"/>
              </a:solidFill>
              <a:latin typeface="Symbol" pitchFamily="18" charset="2"/>
            </a:endParaRPr>
          </a:p>
        </p:txBody>
      </p:sp>
      <p:sp>
        <p:nvSpPr>
          <p:cNvPr id="415" name="Text Box 411"/>
          <p:cNvSpPr txBox="1">
            <a:spLocks noChangeArrowheads="1"/>
          </p:cNvSpPr>
          <p:nvPr/>
        </p:nvSpPr>
        <p:spPr bwMode="auto">
          <a:xfrm>
            <a:off x="8081962" y="4721224"/>
            <a:ext cx="812800" cy="2254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000" b="1"/>
              <a:t>DC + </a:t>
            </a:r>
            <a:r>
              <a:rPr lang="it-IT" sz="1000" b="1">
                <a:solidFill>
                  <a:srgbClr val="FF3300"/>
                </a:solidFill>
              </a:rPr>
              <a:t>os</a:t>
            </a:r>
            <a:endParaRPr lang="it-IT" sz="1000" b="1">
              <a:solidFill>
                <a:srgbClr val="FF3300"/>
              </a:solidFill>
              <a:latin typeface="Symbol" pitchFamily="18" charset="2"/>
            </a:endParaRPr>
          </a:p>
        </p:txBody>
      </p:sp>
      <p:grpSp>
        <p:nvGrpSpPr>
          <p:cNvPr id="84556" name="Group 588"/>
          <p:cNvGrpSpPr>
            <a:grpSpLocks/>
          </p:cNvGrpSpPr>
          <p:nvPr/>
        </p:nvGrpSpPr>
        <p:grpSpPr bwMode="auto">
          <a:xfrm>
            <a:off x="639762" y="1379537"/>
            <a:ext cx="5446712" cy="3059113"/>
            <a:chOff x="113" y="397"/>
            <a:chExt cx="3431" cy="1927"/>
          </a:xfrm>
        </p:grpSpPr>
        <p:sp>
          <p:nvSpPr>
            <p:cNvPr id="84462" name="Rectangle 494"/>
            <p:cNvSpPr>
              <a:spLocks noChangeArrowheads="1"/>
            </p:cNvSpPr>
            <p:nvPr/>
          </p:nvSpPr>
          <p:spPr bwMode="auto">
            <a:xfrm>
              <a:off x="113" y="397"/>
              <a:ext cx="3260" cy="1927"/>
            </a:xfrm>
            <a:prstGeom prst="rect">
              <a:avLst/>
            </a:prstGeom>
            <a:solidFill>
              <a:srgbClr val="FFFFCC"/>
            </a:solidFill>
            <a:ln w="76200" algn="ctr">
              <a:solidFill>
                <a:srgbClr val="FF33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4147" name="Line 179"/>
            <p:cNvSpPr>
              <a:spLocks noChangeShapeType="1"/>
            </p:cNvSpPr>
            <p:nvPr/>
          </p:nvSpPr>
          <p:spPr bwMode="auto">
            <a:xfrm>
              <a:off x="2467" y="1445"/>
              <a:ext cx="2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4148" name="Line 180"/>
            <p:cNvSpPr>
              <a:spLocks noChangeShapeType="1"/>
            </p:cNvSpPr>
            <p:nvPr/>
          </p:nvSpPr>
          <p:spPr bwMode="auto">
            <a:xfrm>
              <a:off x="2467" y="1332"/>
              <a:ext cx="2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4149" name="Line 181"/>
            <p:cNvSpPr>
              <a:spLocks noChangeShapeType="1"/>
            </p:cNvSpPr>
            <p:nvPr/>
          </p:nvSpPr>
          <p:spPr bwMode="auto">
            <a:xfrm>
              <a:off x="2467" y="1162"/>
              <a:ext cx="2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4150" name="Line 182"/>
            <p:cNvSpPr>
              <a:spLocks noChangeShapeType="1"/>
            </p:cNvSpPr>
            <p:nvPr/>
          </p:nvSpPr>
          <p:spPr bwMode="auto">
            <a:xfrm>
              <a:off x="2467" y="1049"/>
              <a:ext cx="2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4065" name="Rectangle 97"/>
            <p:cNvSpPr>
              <a:spLocks noChangeArrowheads="1"/>
            </p:cNvSpPr>
            <p:nvPr/>
          </p:nvSpPr>
          <p:spPr bwMode="auto">
            <a:xfrm>
              <a:off x="907" y="1216"/>
              <a:ext cx="114" cy="57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4066" name="Rectangle 98"/>
            <p:cNvSpPr>
              <a:spLocks noChangeArrowheads="1"/>
            </p:cNvSpPr>
            <p:nvPr/>
          </p:nvSpPr>
          <p:spPr bwMode="auto">
            <a:xfrm rot="-5400000">
              <a:off x="1048" y="1329"/>
              <a:ext cx="114" cy="57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4067" name="Rectangle 99"/>
            <p:cNvSpPr>
              <a:spLocks noChangeArrowheads="1"/>
            </p:cNvSpPr>
            <p:nvPr/>
          </p:nvSpPr>
          <p:spPr bwMode="auto">
            <a:xfrm rot="-5400000">
              <a:off x="1049" y="1103"/>
              <a:ext cx="114" cy="57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cxnSp>
          <p:nvCxnSpPr>
            <p:cNvPr id="84068" name="AutoShape 100"/>
            <p:cNvCxnSpPr>
              <a:cxnSpLocks noChangeShapeType="1"/>
              <a:stCxn id="84067" idx="1"/>
              <a:endCxn id="84066" idx="3"/>
            </p:cNvCxnSpPr>
            <p:nvPr/>
          </p:nvCxnSpPr>
          <p:spPr bwMode="auto">
            <a:xfrm flipH="1">
              <a:off x="1104" y="1196"/>
              <a:ext cx="1" cy="1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grpSp>
          <p:nvGrpSpPr>
            <p:cNvPr id="84075" name="Group 107"/>
            <p:cNvGrpSpPr>
              <a:grpSpLocks/>
            </p:cNvGrpSpPr>
            <p:nvPr/>
          </p:nvGrpSpPr>
          <p:grpSpPr bwMode="auto">
            <a:xfrm>
              <a:off x="765" y="1188"/>
              <a:ext cx="58" cy="113"/>
              <a:chOff x="283" y="680"/>
              <a:chExt cx="58" cy="113"/>
            </a:xfrm>
          </p:grpSpPr>
          <p:sp>
            <p:nvSpPr>
              <p:cNvPr id="84063" name="Line 95"/>
              <p:cNvSpPr>
                <a:spLocks noChangeShapeType="1"/>
              </p:cNvSpPr>
              <p:nvPr/>
            </p:nvSpPr>
            <p:spPr bwMode="auto">
              <a:xfrm flipV="1">
                <a:off x="311" y="708"/>
                <a:ext cx="0" cy="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064" name="Line 96"/>
              <p:cNvSpPr>
                <a:spLocks noChangeShapeType="1"/>
              </p:cNvSpPr>
              <p:nvPr/>
            </p:nvSpPr>
            <p:spPr bwMode="auto">
              <a:xfrm flipV="1">
                <a:off x="283" y="722"/>
                <a:ext cx="0" cy="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074" name="Rectangle 106"/>
              <p:cNvSpPr>
                <a:spLocks noChangeArrowheads="1"/>
              </p:cNvSpPr>
              <p:nvPr/>
            </p:nvSpPr>
            <p:spPr bwMode="auto">
              <a:xfrm>
                <a:off x="340" y="680"/>
                <a:ext cx="1" cy="113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cxnSp>
          <p:nvCxnSpPr>
            <p:cNvPr id="84076" name="AutoShape 108"/>
            <p:cNvCxnSpPr>
              <a:cxnSpLocks noChangeShapeType="1"/>
              <a:stCxn id="84065" idx="1"/>
              <a:endCxn id="84074" idx="3"/>
            </p:cNvCxnSpPr>
            <p:nvPr/>
          </p:nvCxnSpPr>
          <p:spPr bwMode="auto">
            <a:xfrm flipH="1">
              <a:off x="829" y="1245"/>
              <a:ext cx="72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4077" name="AutoShape 109"/>
            <p:cNvCxnSpPr>
              <a:cxnSpLocks noChangeShapeType="1"/>
              <a:stCxn id="84066" idx="1"/>
            </p:cNvCxnSpPr>
            <p:nvPr/>
          </p:nvCxnSpPr>
          <p:spPr bwMode="auto">
            <a:xfrm rot="16200000" flipV="1">
              <a:off x="835" y="1153"/>
              <a:ext cx="86" cy="452"/>
            </a:xfrm>
            <a:prstGeom prst="bentConnector4">
              <a:avLst>
                <a:gd name="adj1" fmla="val -95352"/>
                <a:gd name="adj2" fmla="val 87606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84078" name="AutoShape 110"/>
            <p:cNvCxnSpPr>
              <a:cxnSpLocks noChangeShapeType="1"/>
              <a:stCxn id="84067" idx="3"/>
            </p:cNvCxnSpPr>
            <p:nvPr/>
          </p:nvCxnSpPr>
          <p:spPr bwMode="auto">
            <a:xfrm rot="16200000" flipH="1" flipV="1">
              <a:off x="837" y="885"/>
              <a:ext cx="84" cy="453"/>
            </a:xfrm>
            <a:prstGeom prst="bentConnector4">
              <a:avLst>
                <a:gd name="adj1" fmla="val -94051"/>
                <a:gd name="adj2" fmla="val 87417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84079" name="Rectangle 111"/>
            <p:cNvSpPr>
              <a:spLocks noChangeArrowheads="1"/>
            </p:cNvSpPr>
            <p:nvPr/>
          </p:nvSpPr>
          <p:spPr bwMode="auto">
            <a:xfrm>
              <a:off x="1247" y="962"/>
              <a:ext cx="114" cy="57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4080" name="Rectangle 112"/>
            <p:cNvSpPr>
              <a:spLocks noChangeArrowheads="1"/>
            </p:cNvSpPr>
            <p:nvPr/>
          </p:nvSpPr>
          <p:spPr bwMode="auto">
            <a:xfrm>
              <a:off x="1247" y="1472"/>
              <a:ext cx="114" cy="57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84087" name="Group 119"/>
            <p:cNvGrpSpPr>
              <a:grpSpLocks/>
            </p:cNvGrpSpPr>
            <p:nvPr/>
          </p:nvGrpSpPr>
          <p:grpSpPr bwMode="auto">
            <a:xfrm>
              <a:off x="1531" y="963"/>
              <a:ext cx="198" cy="170"/>
              <a:chOff x="1049" y="822"/>
              <a:chExt cx="198" cy="170"/>
            </a:xfrm>
          </p:grpSpPr>
          <p:sp>
            <p:nvSpPr>
              <p:cNvPr id="84083" name="AutoShape 115"/>
              <p:cNvSpPr>
                <a:spLocks noChangeArrowheads="1"/>
              </p:cNvSpPr>
              <p:nvPr/>
            </p:nvSpPr>
            <p:spPr bwMode="auto">
              <a:xfrm rot="5400000">
                <a:off x="1063" y="808"/>
                <a:ext cx="170" cy="198"/>
              </a:xfrm>
              <a:prstGeom prst="triangle">
                <a:avLst>
                  <a:gd name="adj" fmla="val 50000"/>
                </a:avLst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4085" name="Rectangle 117"/>
              <p:cNvSpPr>
                <a:spLocks noChangeArrowheads="1"/>
              </p:cNvSpPr>
              <p:nvPr/>
            </p:nvSpPr>
            <p:spPr bwMode="auto">
              <a:xfrm>
                <a:off x="1049" y="822"/>
                <a:ext cx="28" cy="56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4086" name="Rectangle 118"/>
              <p:cNvSpPr>
                <a:spLocks noChangeArrowheads="1"/>
              </p:cNvSpPr>
              <p:nvPr/>
            </p:nvSpPr>
            <p:spPr bwMode="auto">
              <a:xfrm>
                <a:off x="1049" y="935"/>
                <a:ext cx="28" cy="56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84089" name="Group 121"/>
            <p:cNvGrpSpPr>
              <a:grpSpLocks/>
            </p:cNvGrpSpPr>
            <p:nvPr/>
          </p:nvGrpSpPr>
          <p:grpSpPr bwMode="auto">
            <a:xfrm>
              <a:off x="1531" y="1359"/>
              <a:ext cx="198" cy="170"/>
              <a:chOff x="1049" y="822"/>
              <a:chExt cx="198" cy="170"/>
            </a:xfrm>
          </p:grpSpPr>
          <p:sp>
            <p:nvSpPr>
              <p:cNvPr id="84090" name="AutoShape 122"/>
              <p:cNvSpPr>
                <a:spLocks noChangeArrowheads="1"/>
              </p:cNvSpPr>
              <p:nvPr/>
            </p:nvSpPr>
            <p:spPr bwMode="auto">
              <a:xfrm rot="5400000">
                <a:off x="1063" y="808"/>
                <a:ext cx="170" cy="198"/>
              </a:xfrm>
              <a:prstGeom prst="triangle">
                <a:avLst>
                  <a:gd name="adj" fmla="val 50000"/>
                </a:avLst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4091" name="Rectangle 123"/>
              <p:cNvSpPr>
                <a:spLocks noChangeArrowheads="1"/>
              </p:cNvSpPr>
              <p:nvPr/>
            </p:nvSpPr>
            <p:spPr bwMode="auto">
              <a:xfrm>
                <a:off x="1049" y="822"/>
                <a:ext cx="28" cy="56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4092" name="Rectangle 124"/>
              <p:cNvSpPr>
                <a:spLocks noChangeArrowheads="1"/>
              </p:cNvSpPr>
              <p:nvPr/>
            </p:nvSpPr>
            <p:spPr bwMode="auto">
              <a:xfrm>
                <a:off x="1049" y="935"/>
                <a:ext cx="28" cy="56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84094" name="Rectangle 126"/>
            <p:cNvSpPr>
              <a:spLocks noChangeArrowheads="1"/>
            </p:cNvSpPr>
            <p:nvPr/>
          </p:nvSpPr>
          <p:spPr bwMode="auto">
            <a:xfrm>
              <a:off x="1587" y="849"/>
              <a:ext cx="114" cy="57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4095" name="Rectangle 127"/>
            <p:cNvSpPr>
              <a:spLocks noChangeArrowheads="1"/>
            </p:cNvSpPr>
            <p:nvPr/>
          </p:nvSpPr>
          <p:spPr bwMode="auto">
            <a:xfrm>
              <a:off x="1587" y="1557"/>
              <a:ext cx="114" cy="57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cxnSp>
          <p:nvCxnSpPr>
            <p:cNvPr id="84088" name="AutoShape 120"/>
            <p:cNvCxnSpPr>
              <a:cxnSpLocks noChangeShapeType="1"/>
            </p:cNvCxnSpPr>
            <p:nvPr/>
          </p:nvCxnSpPr>
          <p:spPr bwMode="auto">
            <a:xfrm>
              <a:off x="1361" y="991"/>
              <a:ext cx="17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grpSp>
          <p:nvGrpSpPr>
            <p:cNvPr id="84102" name="Group 134"/>
            <p:cNvGrpSpPr>
              <a:grpSpLocks/>
            </p:cNvGrpSpPr>
            <p:nvPr/>
          </p:nvGrpSpPr>
          <p:grpSpPr bwMode="auto">
            <a:xfrm>
              <a:off x="1361" y="1473"/>
              <a:ext cx="170" cy="28"/>
              <a:chOff x="879" y="1304"/>
              <a:chExt cx="170" cy="28"/>
            </a:xfrm>
          </p:grpSpPr>
          <p:cxnSp>
            <p:nvCxnSpPr>
              <p:cNvPr id="84093" name="AutoShape 125"/>
              <p:cNvCxnSpPr>
                <a:cxnSpLocks noChangeShapeType="1"/>
                <a:stCxn id="84080" idx="3"/>
                <a:endCxn id="84092" idx="1"/>
              </p:cNvCxnSpPr>
              <p:nvPr/>
            </p:nvCxnSpPr>
            <p:spPr bwMode="auto">
              <a:xfrm flipV="1">
                <a:off x="879" y="1331"/>
                <a:ext cx="170" cy="1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84100" name="Rectangle 132"/>
              <p:cNvSpPr>
                <a:spLocks noChangeArrowheads="1"/>
              </p:cNvSpPr>
              <p:nvPr/>
            </p:nvSpPr>
            <p:spPr bwMode="auto">
              <a:xfrm>
                <a:off x="964" y="1304"/>
                <a:ext cx="57" cy="28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84104" name="Rectangle 136"/>
            <p:cNvSpPr>
              <a:spLocks noChangeArrowheads="1"/>
            </p:cNvSpPr>
            <p:nvPr/>
          </p:nvSpPr>
          <p:spPr bwMode="auto">
            <a:xfrm rot="-5400000">
              <a:off x="1983" y="906"/>
              <a:ext cx="114" cy="58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4105" name="Rectangle 137"/>
            <p:cNvSpPr>
              <a:spLocks noChangeArrowheads="1"/>
            </p:cNvSpPr>
            <p:nvPr/>
          </p:nvSpPr>
          <p:spPr bwMode="auto">
            <a:xfrm rot="-5400000">
              <a:off x="1982" y="680"/>
              <a:ext cx="113" cy="5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cxnSp>
          <p:nvCxnSpPr>
            <p:cNvPr id="84108" name="AutoShape 140"/>
            <p:cNvCxnSpPr>
              <a:cxnSpLocks noChangeShapeType="1"/>
              <a:stCxn id="84104" idx="3"/>
              <a:endCxn id="84105" idx="1"/>
            </p:cNvCxnSpPr>
            <p:nvPr/>
          </p:nvCxnSpPr>
          <p:spPr bwMode="auto">
            <a:xfrm flipV="1">
              <a:off x="2040" y="771"/>
              <a:ext cx="0" cy="10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84109" name="Rectangle 141"/>
            <p:cNvSpPr>
              <a:spLocks noChangeArrowheads="1"/>
            </p:cNvSpPr>
            <p:nvPr/>
          </p:nvSpPr>
          <p:spPr bwMode="auto">
            <a:xfrm>
              <a:off x="1984" y="566"/>
              <a:ext cx="114" cy="1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cxnSp>
          <p:nvCxnSpPr>
            <p:cNvPr id="84110" name="AutoShape 142"/>
            <p:cNvCxnSpPr>
              <a:cxnSpLocks noChangeShapeType="1"/>
              <a:stCxn id="84105" idx="3"/>
              <a:endCxn id="84109" idx="2"/>
            </p:cNvCxnSpPr>
            <p:nvPr/>
          </p:nvCxnSpPr>
          <p:spPr bwMode="auto">
            <a:xfrm flipV="1">
              <a:off x="2040" y="573"/>
              <a:ext cx="1" cy="7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4111" name="AutoShape 143"/>
            <p:cNvCxnSpPr>
              <a:cxnSpLocks noChangeShapeType="1"/>
              <a:stCxn id="84083" idx="0"/>
              <a:endCxn id="84104" idx="1"/>
            </p:cNvCxnSpPr>
            <p:nvPr/>
          </p:nvCxnSpPr>
          <p:spPr bwMode="auto">
            <a:xfrm flipV="1">
              <a:off x="1735" y="998"/>
              <a:ext cx="305" cy="5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84112" name="Oval 144"/>
            <p:cNvSpPr>
              <a:spLocks noChangeArrowheads="1"/>
            </p:cNvSpPr>
            <p:nvPr/>
          </p:nvSpPr>
          <p:spPr bwMode="auto">
            <a:xfrm>
              <a:off x="1814" y="1019"/>
              <a:ext cx="57" cy="57"/>
            </a:xfrm>
            <a:prstGeom prst="ellipse">
              <a:avLst/>
            </a:prstGeom>
            <a:solidFill>
              <a:schemeClr val="tx1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cxnSp>
          <p:nvCxnSpPr>
            <p:cNvPr id="84113" name="AutoShape 145"/>
            <p:cNvCxnSpPr>
              <a:cxnSpLocks noChangeShapeType="1"/>
              <a:stCxn id="84094" idx="3"/>
              <a:endCxn id="84112" idx="0"/>
            </p:cNvCxnSpPr>
            <p:nvPr/>
          </p:nvCxnSpPr>
          <p:spPr bwMode="auto">
            <a:xfrm>
              <a:off x="1707" y="878"/>
              <a:ext cx="136" cy="141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84114" name="Oval 146"/>
            <p:cNvSpPr>
              <a:spLocks noChangeArrowheads="1"/>
            </p:cNvSpPr>
            <p:nvPr/>
          </p:nvSpPr>
          <p:spPr bwMode="auto">
            <a:xfrm>
              <a:off x="1446" y="963"/>
              <a:ext cx="57" cy="57"/>
            </a:xfrm>
            <a:prstGeom prst="ellipse">
              <a:avLst/>
            </a:prstGeom>
            <a:solidFill>
              <a:schemeClr val="tx1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cxnSp>
          <p:nvCxnSpPr>
            <p:cNvPr id="84115" name="AutoShape 147"/>
            <p:cNvCxnSpPr>
              <a:cxnSpLocks noChangeShapeType="1"/>
              <a:stCxn id="84094" idx="1"/>
              <a:endCxn id="84114" idx="0"/>
            </p:cNvCxnSpPr>
            <p:nvPr/>
          </p:nvCxnSpPr>
          <p:spPr bwMode="auto">
            <a:xfrm rot="10800000" flipV="1">
              <a:off x="1475" y="878"/>
              <a:ext cx="106" cy="85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84116" name="Oval 148"/>
            <p:cNvSpPr>
              <a:spLocks noChangeArrowheads="1"/>
            </p:cNvSpPr>
            <p:nvPr/>
          </p:nvSpPr>
          <p:spPr bwMode="auto">
            <a:xfrm>
              <a:off x="1075" y="1216"/>
              <a:ext cx="57" cy="57"/>
            </a:xfrm>
            <a:prstGeom prst="ellipse">
              <a:avLst/>
            </a:prstGeom>
            <a:solidFill>
              <a:schemeClr val="tx1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cxnSp>
          <p:nvCxnSpPr>
            <p:cNvPr id="84117" name="AutoShape 149"/>
            <p:cNvCxnSpPr>
              <a:cxnSpLocks noChangeShapeType="1"/>
              <a:stCxn id="84065" idx="3"/>
              <a:endCxn id="84116" idx="2"/>
            </p:cNvCxnSpPr>
            <p:nvPr/>
          </p:nvCxnSpPr>
          <p:spPr bwMode="auto">
            <a:xfrm>
              <a:off x="1027" y="1245"/>
              <a:ext cx="48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84118" name="Oval 150"/>
            <p:cNvSpPr>
              <a:spLocks noChangeArrowheads="1"/>
            </p:cNvSpPr>
            <p:nvPr/>
          </p:nvSpPr>
          <p:spPr bwMode="auto">
            <a:xfrm>
              <a:off x="1077" y="1474"/>
              <a:ext cx="57" cy="57"/>
            </a:xfrm>
            <a:prstGeom prst="ellipse">
              <a:avLst/>
            </a:prstGeom>
            <a:solidFill>
              <a:schemeClr val="tx1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cxnSp>
          <p:nvCxnSpPr>
            <p:cNvPr id="84119" name="AutoShape 151"/>
            <p:cNvCxnSpPr>
              <a:cxnSpLocks noChangeShapeType="1"/>
              <a:stCxn id="84080" idx="1"/>
              <a:endCxn id="84118" idx="6"/>
            </p:cNvCxnSpPr>
            <p:nvPr/>
          </p:nvCxnSpPr>
          <p:spPr bwMode="auto">
            <a:xfrm flipH="1">
              <a:off x="1134" y="1501"/>
              <a:ext cx="107" cy="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84120" name="Oval 152"/>
            <p:cNvSpPr>
              <a:spLocks noChangeArrowheads="1"/>
            </p:cNvSpPr>
            <p:nvPr/>
          </p:nvSpPr>
          <p:spPr bwMode="auto">
            <a:xfrm>
              <a:off x="1077" y="962"/>
              <a:ext cx="57" cy="57"/>
            </a:xfrm>
            <a:prstGeom prst="ellipse">
              <a:avLst/>
            </a:prstGeom>
            <a:solidFill>
              <a:schemeClr val="tx1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cxnSp>
          <p:nvCxnSpPr>
            <p:cNvPr id="84121" name="AutoShape 153"/>
            <p:cNvCxnSpPr>
              <a:cxnSpLocks noChangeShapeType="1"/>
              <a:stCxn id="84120" idx="6"/>
              <a:endCxn id="84079" idx="1"/>
            </p:cNvCxnSpPr>
            <p:nvPr/>
          </p:nvCxnSpPr>
          <p:spPr bwMode="auto">
            <a:xfrm>
              <a:off x="1134" y="991"/>
              <a:ext cx="107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84122" name="Oval 154"/>
            <p:cNvSpPr>
              <a:spLocks noChangeArrowheads="1"/>
            </p:cNvSpPr>
            <p:nvPr/>
          </p:nvSpPr>
          <p:spPr bwMode="auto">
            <a:xfrm>
              <a:off x="1445" y="1472"/>
              <a:ext cx="57" cy="57"/>
            </a:xfrm>
            <a:prstGeom prst="ellipse">
              <a:avLst/>
            </a:prstGeom>
            <a:solidFill>
              <a:schemeClr val="tx1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cxnSp>
          <p:nvCxnSpPr>
            <p:cNvPr id="84123" name="AutoShape 155"/>
            <p:cNvCxnSpPr>
              <a:cxnSpLocks noChangeShapeType="1"/>
              <a:stCxn id="84122" idx="4"/>
              <a:endCxn id="84095" idx="1"/>
            </p:cNvCxnSpPr>
            <p:nvPr/>
          </p:nvCxnSpPr>
          <p:spPr bwMode="auto">
            <a:xfrm rot="16200000" flipH="1">
              <a:off x="1499" y="1504"/>
              <a:ext cx="57" cy="107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84124" name="Oval 156"/>
            <p:cNvSpPr>
              <a:spLocks noChangeArrowheads="1"/>
            </p:cNvSpPr>
            <p:nvPr/>
          </p:nvSpPr>
          <p:spPr bwMode="auto">
            <a:xfrm>
              <a:off x="1814" y="1416"/>
              <a:ext cx="57" cy="57"/>
            </a:xfrm>
            <a:prstGeom prst="ellipse">
              <a:avLst/>
            </a:prstGeom>
            <a:solidFill>
              <a:schemeClr val="tx1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cxnSp>
          <p:nvCxnSpPr>
            <p:cNvPr id="84125" name="AutoShape 157"/>
            <p:cNvCxnSpPr>
              <a:cxnSpLocks noChangeShapeType="1"/>
              <a:stCxn id="84095" idx="3"/>
              <a:endCxn id="84124" idx="4"/>
            </p:cNvCxnSpPr>
            <p:nvPr/>
          </p:nvCxnSpPr>
          <p:spPr bwMode="auto">
            <a:xfrm flipV="1">
              <a:off x="1707" y="1473"/>
              <a:ext cx="136" cy="113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84126" name="Rectangle 158"/>
            <p:cNvSpPr>
              <a:spLocks noChangeArrowheads="1"/>
            </p:cNvSpPr>
            <p:nvPr/>
          </p:nvSpPr>
          <p:spPr bwMode="auto">
            <a:xfrm rot="-5400000">
              <a:off x="1983" y="1756"/>
              <a:ext cx="114" cy="58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4127" name="Rectangle 159"/>
            <p:cNvSpPr>
              <a:spLocks noChangeArrowheads="1"/>
            </p:cNvSpPr>
            <p:nvPr/>
          </p:nvSpPr>
          <p:spPr bwMode="auto">
            <a:xfrm rot="-5400000">
              <a:off x="1982" y="1530"/>
              <a:ext cx="113" cy="5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cxnSp>
          <p:nvCxnSpPr>
            <p:cNvPr id="84128" name="AutoShape 160"/>
            <p:cNvCxnSpPr>
              <a:cxnSpLocks noChangeShapeType="1"/>
              <a:stCxn id="84126" idx="3"/>
              <a:endCxn id="84127" idx="1"/>
            </p:cNvCxnSpPr>
            <p:nvPr/>
          </p:nvCxnSpPr>
          <p:spPr bwMode="auto">
            <a:xfrm flipV="1">
              <a:off x="2040" y="1621"/>
              <a:ext cx="0" cy="10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84131" name="Rectangle 163"/>
            <p:cNvSpPr>
              <a:spLocks noChangeArrowheads="1"/>
            </p:cNvSpPr>
            <p:nvPr/>
          </p:nvSpPr>
          <p:spPr bwMode="auto">
            <a:xfrm>
              <a:off x="1984" y="1926"/>
              <a:ext cx="114" cy="1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cxnSp>
          <p:nvCxnSpPr>
            <p:cNvPr id="84132" name="AutoShape 164"/>
            <p:cNvCxnSpPr>
              <a:cxnSpLocks noChangeShapeType="1"/>
              <a:stCxn id="84131" idx="0"/>
              <a:endCxn id="84126" idx="1"/>
            </p:cNvCxnSpPr>
            <p:nvPr/>
          </p:nvCxnSpPr>
          <p:spPr bwMode="auto">
            <a:xfrm flipH="1" flipV="1">
              <a:off x="2040" y="1848"/>
              <a:ext cx="1" cy="7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4133" name="AutoShape 165"/>
            <p:cNvCxnSpPr>
              <a:cxnSpLocks noChangeShapeType="1"/>
              <a:stCxn id="84090" idx="0"/>
              <a:endCxn id="84127" idx="3"/>
            </p:cNvCxnSpPr>
            <p:nvPr/>
          </p:nvCxnSpPr>
          <p:spPr bwMode="auto">
            <a:xfrm>
              <a:off x="1735" y="1444"/>
              <a:ext cx="305" cy="52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84134" name="Oval 166"/>
            <p:cNvSpPr>
              <a:spLocks noChangeArrowheads="1"/>
            </p:cNvSpPr>
            <p:nvPr/>
          </p:nvSpPr>
          <p:spPr bwMode="auto">
            <a:xfrm>
              <a:off x="2012" y="1416"/>
              <a:ext cx="57" cy="57"/>
            </a:xfrm>
            <a:prstGeom prst="ellipse">
              <a:avLst/>
            </a:prstGeom>
            <a:solidFill>
              <a:schemeClr val="tx1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4135" name="Oval 167"/>
            <p:cNvSpPr>
              <a:spLocks noChangeArrowheads="1"/>
            </p:cNvSpPr>
            <p:nvPr/>
          </p:nvSpPr>
          <p:spPr bwMode="auto">
            <a:xfrm>
              <a:off x="2012" y="1019"/>
              <a:ext cx="57" cy="57"/>
            </a:xfrm>
            <a:prstGeom prst="ellipse">
              <a:avLst/>
            </a:prstGeom>
            <a:solidFill>
              <a:schemeClr val="tx1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4136" name="Oval 168"/>
            <p:cNvSpPr>
              <a:spLocks noChangeArrowheads="1"/>
            </p:cNvSpPr>
            <p:nvPr/>
          </p:nvSpPr>
          <p:spPr bwMode="auto">
            <a:xfrm>
              <a:off x="2012" y="1643"/>
              <a:ext cx="57" cy="57"/>
            </a:xfrm>
            <a:prstGeom prst="ellipse">
              <a:avLst/>
            </a:prstGeom>
            <a:solidFill>
              <a:schemeClr val="tx1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4137" name="Oval 169"/>
            <p:cNvSpPr>
              <a:spLocks noChangeArrowheads="1"/>
            </p:cNvSpPr>
            <p:nvPr/>
          </p:nvSpPr>
          <p:spPr bwMode="auto">
            <a:xfrm>
              <a:off x="2012" y="793"/>
              <a:ext cx="57" cy="57"/>
            </a:xfrm>
            <a:prstGeom prst="ellipse">
              <a:avLst/>
            </a:prstGeom>
            <a:solidFill>
              <a:schemeClr val="tx1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4141" name="Oval 173"/>
            <p:cNvSpPr>
              <a:spLocks noChangeArrowheads="1"/>
            </p:cNvSpPr>
            <p:nvPr/>
          </p:nvSpPr>
          <p:spPr bwMode="auto">
            <a:xfrm>
              <a:off x="2438" y="1020"/>
              <a:ext cx="57" cy="57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4142" name="Oval 174"/>
            <p:cNvSpPr>
              <a:spLocks noChangeArrowheads="1"/>
            </p:cNvSpPr>
            <p:nvPr/>
          </p:nvSpPr>
          <p:spPr bwMode="auto">
            <a:xfrm>
              <a:off x="2438" y="1133"/>
              <a:ext cx="57" cy="57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cxnSp>
          <p:nvCxnSpPr>
            <p:cNvPr id="84143" name="AutoShape 175"/>
            <p:cNvCxnSpPr>
              <a:cxnSpLocks noChangeShapeType="1"/>
              <a:stCxn id="84134" idx="6"/>
              <a:endCxn id="84153" idx="2"/>
            </p:cNvCxnSpPr>
            <p:nvPr/>
          </p:nvCxnSpPr>
          <p:spPr bwMode="auto">
            <a:xfrm>
              <a:off x="2069" y="1445"/>
              <a:ext cx="363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4145" name="AutoShape 177"/>
            <p:cNvCxnSpPr>
              <a:cxnSpLocks noChangeShapeType="1"/>
              <a:stCxn id="84137" idx="6"/>
              <a:endCxn id="84141" idx="2"/>
            </p:cNvCxnSpPr>
            <p:nvPr/>
          </p:nvCxnSpPr>
          <p:spPr bwMode="auto">
            <a:xfrm>
              <a:off x="2069" y="822"/>
              <a:ext cx="363" cy="227"/>
            </a:xfrm>
            <a:prstGeom prst="bentConnector3">
              <a:avLst>
                <a:gd name="adj1" fmla="val 5069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84146" name="AutoShape 178"/>
            <p:cNvCxnSpPr>
              <a:cxnSpLocks noChangeShapeType="1"/>
              <a:stCxn id="84136" idx="6"/>
              <a:endCxn id="84142" idx="2"/>
            </p:cNvCxnSpPr>
            <p:nvPr/>
          </p:nvCxnSpPr>
          <p:spPr bwMode="auto">
            <a:xfrm flipV="1">
              <a:off x="2069" y="1162"/>
              <a:ext cx="363" cy="510"/>
            </a:xfrm>
            <a:prstGeom prst="bentConnector3">
              <a:avLst>
                <a:gd name="adj1" fmla="val 5069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84152" name="Oval 184"/>
            <p:cNvSpPr>
              <a:spLocks noChangeArrowheads="1"/>
            </p:cNvSpPr>
            <p:nvPr/>
          </p:nvSpPr>
          <p:spPr bwMode="auto">
            <a:xfrm>
              <a:off x="2438" y="1302"/>
              <a:ext cx="57" cy="57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4153" name="Oval 185"/>
            <p:cNvSpPr>
              <a:spLocks noChangeArrowheads="1"/>
            </p:cNvSpPr>
            <p:nvPr/>
          </p:nvSpPr>
          <p:spPr bwMode="auto">
            <a:xfrm>
              <a:off x="2438" y="1416"/>
              <a:ext cx="57" cy="57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cxnSp>
          <p:nvCxnSpPr>
            <p:cNvPr id="84155" name="AutoShape 187"/>
            <p:cNvCxnSpPr>
              <a:cxnSpLocks noChangeShapeType="1"/>
              <a:stCxn id="84135" idx="4"/>
              <a:endCxn id="84152" idx="2"/>
            </p:cNvCxnSpPr>
            <p:nvPr/>
          </p:nvCxnSpPr>
          <p:spPr bwMode="auto">
            <a:xfrm rot="16200000" flipH="1">
              <a:off x="2109" y="1008"/>
              <a:ext cx="255" cy="391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84156" name="Rectangle 188"/>
            <p:cNvSpPr>
              <a:spLocks noChangeArrowheads="1"/>
            </p:cNvSpPr>
            <p:nvPr/>
          </p:nvSpPr>
          <p:spPr bwMode="auto">
            <a:xfrm>
              <a:off x="1332" y="1190"/>
              <a:ext cx="114" cy="1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4157" name="Rectangle 189"/>
            <p:cNvSpPr>
              <a:spLocks noChangeArrowheads="1"/>
            </p:cNvSpPr>
            <p:nvPr/>
          </p:nvSpPr>
          <p:spPr bwMode="auto">
            <a:xfrm>
              <a:off x="1219" y="1303"/>
              <a:ext cx="114" cy="1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cxnSp>
          <p:nvCxnSpPr>
            <p:cNvPr id="84158" name="AutoShape 190"/>
            <p:cNvCxnSpPr>
              <a:cxnSpLocks noChangeShapeType="1"/>
              <a:stCxn id="84157" idx="2"/>
              <a:endCxn id="84091" idx="1"/>
            </p:cNvCxnSpPr>
            <p:nvPr/>
          </p:nvCxnSpPr>
          <p:spPr bwMode="auto">
            <a:xfrm rot="16200000" flipH="1">
              <a:off x="1365" y="1221"/>
              <a:ext cx="77" cy="255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84159" name="AutoShape 191"/>
            <p:cNvCxnSpPr>
              <a:cxnSpLocks noChangeShapeType="1"/>
              <a:stCxn id="84156" idx="0"/>
              <a:endCxn id="84086" idx="1"/>
            </p:cNvCxnSpPr>
            <p:nvPr/>
          </p:nvCxnSpPr>
          <p:spPr bwMode="auto">
            <a:xfrm rot="16200000">
              <a:off x="1420" y="1073"/>
              <a:ext cx="80" cy="142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84160" name="Text Box 192"/>
            <p:cNvSpPr txBox="1">
              <a:spLocks noChangeArrowheads="1"/>
            </p:cNvSpPr>
            <p:nvPr/>
          </p:nvSpPr>
          <p:spPr bwMode="auto">
            <a:xfrm>
              <a:off x="1446" y="1115"/>
              <a:ext cx="539" cy="14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000" b="1"/>
                <a:t>(DC </a:t>
              </a:r>
              <a:r>
                <a:rPr lang="it-IT" sz="1000" b="1">
                  <a:solidFill>
                    <a:srgbClr val="FF3300"/>
                  </a:solidFill>
                </a:rPr>
                <a:t>– os</a:t>
              </a:r>
              <a:r>
                <a:rPr lang="it-IT" sz="1000" b="1"/>
                <a:t>) / 2</a:t>
              </a:r>
            </a:p>
          </p:txBody>
        </p:sp>
        <p:sp>
          <p:nvSpPr>
            <p:cNvPr id="84161" name="Text Box 193"/>
            <p:cNvSpPr txBox="1">
              <a:spLocks noChangeArrowheads="1"/>
            </p:cNvSpPr>
            <p:nvPr/>
          </p:nvSpPr>
          <p:spPr bwMode="auto">
            <a:xfrm>
              <a:off x="1333" y="1237"/>
              <a:ext cx="512" cy="14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000" b="1"/>
                <a:t>(DC </a:t>
              </a:r>
              <a:r>
                <a:rPr lang="it-IT" sz="1000" b="1">
                  <a:solidFill>
                    <a:srgbClr val="FF3300"/>
                  </a:solidFill>
                </a:rPr>
                <a:t>+ os</a:t>
              </a:r>
              <a:r>
                <a:rPr lang="it-IT" sz="1000" b="1"/>
                <a:t>) / 2</a:t>
              </a:r>
              <a:endParaRPr lang="it-IT" sz="1000" b="1">
                <a:latin typeface="Symbol" pitchFamily="18" charset="2"/>
              </a:endParaRPr>
            </a:p>
          </p:txBody>
        </p:sp>
        <p:sp>
          <p:nvSpPr>
            <p:cNvPr id="84162" name="Text Box 194"/>
            <p:cNvSpPr txBox="1">
              <a:spLocks noChangeArrowheads="1"/>
            </p:cNvSpPr>
            <p:nvPr/>
          </p:nvSpPr>
          <p:spPr bwMode="auto">
            <a:xfrm>
              <a:off x="2126" y="1848"/>
              <a:ext cx="539" cy="14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000" b="1"/>
                <a:t>DC </a:t>
              </a:r>
              <a:r>
                <a:rPr lang="it-IT" sz="1000" b="1">
                  <a:solidFill>
                    <a:srgbClr val="FF3300"/>
                  </a:solidFill>
                </a:rPr>
                <a:t>+ os</a:t>
              </a:r>
              <a:endParaRPr lang="it-IT" sz="1000" b="1"/>
            </a:p>
          </p:txBody>
        </p:sp>
        <p:sp>
          <p:nvSpPr>
            <p:cNvPr id="84163" name="Text Box 195"/>
            <p:cNvSpPr txBox="1">
              <a:spLocks noChangeArrowheads="1"/>
            </p:cNvSpPr>
            <p:nvPr/>
          </p:nvSpPr>
          <p:spPr bwMode="auto">
            <a:xfrm>
              <a:off x="2125" y="481"/>
              <a:ext cx="512" cy="14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000" b="1"/>
                <a:t>DC </a:t>
              </a:r>
              <a:r>
                <a:rPr lang="it-IT" sz="1000" b="1">
                  <a:solidFill>
                    <a:srgbClr val="FF3300"/>
                  </a:solidFill>
                </a:rPr>
                <a:t>- os</a:t>
              </a:r>
              <a:endParaRPr lang="it-IT" sz="1000" b="1">
                <a:latin typeface="Symbol" pitchFamily="18" charset="2"/>
              </a:endParaRPr>
            </a:p>
          </p:txBody>
        </p:sp>
        <p:sp>
          <p:nvSpPr>
            <p:cNvPr id="84164" name="Text Box 196"/>
            <p:cNvSpPr txBox="1">
              <a:spLocks noChangeArrowheads="1"/>
            </p:cNvSpPr>
            <p:nvPr/>
          </p:nvSpPr>
          <p:spPr bwMode="auto">
            <a:xfrm>
              <a:off x="170" y="1190"/>
              <a:ext cx="453" cy="352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144000" rIns="0" bIns="360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200">
                  <a:latin typeface="Comic Sans MS" pitchFamily="66" charset="0"/>
                </a:rPr>
                <a:t>from preamp</a:t>
              </a:r>
            </a:p>
          </p:txBody>
        </p:sp>
        <p:sp>
          <p:nvSpPr>
            <p:cNvPr id="84165" name="AutoShape 197"/>
            <p:cNvSpPr>
              <a:spLocks/>
            </p:cNvSpPr>
            <p:nvPr/>
          </p:nvSpPr>
          <p:spPr bwMode="auto">
            <a:xfrm>
              <a:off x="2778" y="1019"/>
              <a:ext cx="85" cy="177"/>
            </a:xfrm>
            <a:prstGeom prst="rightBrace">
              <a:avLst>
                <a:gd name="adj1" fmla="val 17353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4166" name="AutoShape 198"/>
            <p:cNvSpPr>
              <a:spLocks/>
            </p:cNvSpPr>
            <p:nvPr/>
          </p:nvSpPr>
          <p:spPr bwMode="auto">
            <a:xfrm>
              <a:off x="2778" y="1302"/>
              <a:ext cx="85" cy="177"/>
            </a:xfrm>
            <a:prstGeom prst="rightBrace">
              <a:avLst>
                <a:gd name="adj1" fmla="val 17353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4167" name="Text Box 199"/>
            <p:cNvSpPr txBox="1">
              <a:spLocks noChangeArrowheads="1"/>
            </p:cNvSpPr>
            <p:nvPr/>
          </p:nvSpPr>
          <p:spPr bwMode="auto">
            <a:xfrm>
              <a:off x="2665" y="932"/>
              <a:ext cx="879" cy="23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it-IT" sz="1200">
                  <a:solidFill>
                    <a:schemeClr val="accent2"/>
                  </a:solidFill>
                  <a:latin typeface="Comic Sans MS" pitchFamily="66" charset="0"/>
                </a:rPr>
                <a:t>“20 Mev”</a:t>
              </a:r>
              <a:br>
                <a:rPr lang="it-IT" sz="1200">
                  <a:solidFill>
                    <a:schemeClr val="accent2"/>
                  </a:solidFill>
                  <a:latin typeface="Comic Sans MS" pitchFamily="66" charset="0"/>
                </a:rPr>
              </a:br>
              <a:r>
                <a:rPr lang="it-IT" sz="1200">
                  <a:solidFill>
                    <a:schemeClr val="accent2"/>
                  </a:solidFill>
                  <a:latin typeface="Comic Sans MS" pitchFamily="66" charset="0"/>
                </a:rPr>
                <a:t>range</a:t>
              </a:r>
            </a:p>
          </p:txBody>
        </p:sp>
        <p:sp>
          <p:nvSpPr>
            <p:cNvPr id="84168" name="Text Box 200"/>
            <p:cNvSpPr txBox="1">
              <a:spLocks noChangeArrowheads="1"/>
            </p:cNvSpPr>
            <p:nvPr/>
          </p:nvSpPr>
          <p:spPr bwMode="auto">
            <a:xfrm>
              <a:off x="2637" y="1219"/>
              <a:ext cx="879" cy="23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it-IT" sz="1200">
                  <a:solidFill>
                    <a:srgbClr val="008000"/>
                  </a:solidFill>
                  <a:latin typeface="Comic Sans MS" pitchFamily="66" charset="0"/>
                </a:rPr>
                <a:t>“5 Mev”</a:t>
              </a:r>
              <a:br>
                <a:rPr lang="it-IT" sz="1200">
                  <a:solidFill>
                    <a:srgbClr val="008000"/>
                  </a:solidFill>
                  <a:latin typeface="Comic Sans MS" pitchFamily="66" charset="0"/>
                </a:rPr>
              </a:br>
              <a:r>
                <a:rPr lang="it-IT" sz="1200">
                  <a:solidFill>
                    <a:srgbClr val="008000"/>
                  </a:solidFill>
                  <a:latin typeface="Comic Sans MS" pitchFamily="66" charset="0"/>
                </a:rPr>
                <a:t>range</a:t>
              </a:r>
            </a:p>
          </p:txBody>
        </p:sp>
        <p:sp>
          <p:nvSpPr>
            <p:cNvPr id="84516" name="Text Box 548"/>
            <p:cNvSpPr txBox="1">
              <a:spLocks noChangeArrowheads="1"/>
            </p:cNvSpPr>
            <p:nvPr/>
          </p:nvSpPr>
          <p:spPr bwMode="auto">
            <a:xfrm>
              <a:off x="208" y="2053"/>
              <a:ext cx="2513" cy="167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6000" tIns="36000" rIns="36000" bIns="360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200">
                  <a:latin typeface="Comic Sans MS" pitchFamily="66" charset="0"/>
                </a:rPr>
                <a:t>DC coupling, active input stage - </a:t>
              </a:r>
              <a:r>
                <a:rPr lang="it-IT" sz="1200">
                  <a:solidFill>
                    <a:srgbClr val="CC3300"/>
                  </a:solidFill>
                  <a:latin typeface="Comic Sans MS" pitchFamily="66" charset="0"/>
                </a:rPr>
                <a:t>default setup</a:t>
              </a:r>
            </a:p>
          </p:txBody>
        </p:sp>
        <p:sp>
          <p:nvSpPr>
            <p:cNvPr id="84520" name="Line 552"/>
            <p:cNvSpPr>
              <a:spLocks noChangeShapeType="1"/>
            </p:cNvSpPr>
            <p:nvPr/>
          </p:nvSpPr>
          <p:spPr bwMode="auto">
            <a:xfrm>
              <a:off x="227" y="1247"/>
              <a:ext cx="36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4521" name="Text Box 553"/>
            <p:cNvSpPr txBox="1">
              <a:spLocks noChangeArrowheads="1"/>
            </p:cNvSpPr>
            <p:nvPr/>
          </p:nvSpPr>
          <p:spPr bwMode="auto">
            <a:xfrm>
              <a:off x="2551" y="1531"/>
              <a:ext cx="539" cy="23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6000" tIns="144000" rIns="36000" bIns="360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200">
                  <a:latin typeface="Comic Sans MS" pitchFamily="66" charset="0"/>
                </a:rPr>
                <a:t>to ADC</a:t>
              </a:r>
            </a:p>
          </p:txBody>
        </p:sp>
        <p:sp>
          <p:nvSpPr>
            <p:cNvPr id="84522" name="Line 554"/>
            <p:cNvSpPr>
              <a:spLocks noChangeShapeType="1"/>
            </p:cNvSpPr>
            <p:nvPr/>
          </p:nvSpPr>
          <p:spPr bwMode="auto">
            <a:xfrm>
              <a:off x="2636" y="1586"/>
              <a:ext cx="36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4543" name="Text Box 575"/>
            <p:cNvSpPr txBox="1">
              <a:spLocks noChangeArrowheads="1"/>
            </p:cNvSpPr>
            <p:nvPr/>
          </p:nvSpPr>
          <p:spPr bwMode="auto">
            <a:xfrm>
              <a:off x="652" y="850"/>
              <a:ext cx="255" cy="14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000" b="1"/>
                <a:t>In –</a:t>
              </a:r>
            </a:p>
          </p:txBody>
        </p:sp>
        <p:sp>
          <p:nvSpPr>
            <p:cNvPr id="84544" name="Text Box 576"/>
            <p:cNvSpPr txBox="1">
              <a:spLocks noChangeArrowheads="1"/>
            </p:cNvSpPr>
            <p:nvPr/>
          </p:nvSpPr>
          <p:spPr bwMode="auto">
            <a:xfrm>
              <a:off x="652" y="1531"/>
              <a:ext cx="255" cy="14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000" b="1"/>
                <a:t>In +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62"/>
          <p:cNvSpPr/>
          <p:nvPr/>
        </p:nvSpPr>
        <p:spPr bwMode="auto">
          <a:xfrm>
            <a:off x="3823522" y="3028382"/>
            <a:ext cx="829440" cy="6221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tabLst>
                <a:tab pos="656650" algn="l"/>
                <a:tab pos="1313299" algn="l"/>
              </a:tabLst>
              <a:defRPr/>
            </a:pPr>
            <a:endParaRPr lang="en-US" sz="1100" dirty="0">
              <a:latin typeface="Comic Sans MS" pitchFamily="66" charset="0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tabLst>
                <a:tab pos="656650" algn="l"/>
                <a:tab pos="1313299" algn="l"/>
              </a:tabLst>
              <a:defRPr/>
            </a:pPr>
            <a:endParaRPr lang="en-US" sz="1100" dirty="0">
              <a:latin typeface="Comic Sans MS" pitchFamily="66" charset="0"/>
            </a:endParaRPr>
          </a:p>
        </p:txBody>
      </p:sp>
      <p:sp>
        <p:nvSpPr>
          <p:cNvPr id="75781" name="TextBox 53"/>
          <p:cNvSpPr txBox="1">
            <a:spLocks noChangeArrowheads="1"/>
          </p:cNvSpPr>
          <p:nvPr/>
        </p:nvSpPr>
        <p:spPr bwMode="auto">
          <a:xfrm>
            <a:off x="0" y="0"/>
            <a:ext cx="10080625" cy="1169988"/>
          </a:xfrm>
          <a:prstGeom prst="rect">
            <a:avLst/>
          </a:prstGeom>
          <a:gradFill rotWithShape="1">
            <a:gsLst>
              <a:gs pos="0">
                <a:srgbClr val="3333CC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0892" tIns="118800" rIns="90892" bIns="766800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System architecture: signal path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9" name="Rectangle 62"/>
          <p:cNvSpPr/>
          <p:nvPr/>
        </p:nvSpPr>
        <p:spPr bwMode="auto">
          <a:xfrm>
            <a:off x="4938714" y="2857495"/>
            <a:ext cx="829440" cy="6221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tabLst>
                <a:tab pos="656650" algn="l"/>
                <a:tab pos="1313299" algn="l"/>
              </a:tabLst>
              <a:defRPr/>
            </a:pPr>
            <a:endParaRPr lang="en-US" sz="1100" dirty="0">
              <a:latin typeface="Comic Sans MS" pitchFamily="66" charset="0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tabLst>
                <a:tab pos="656650" algn="l"/>
                <a:tab pos="1313299" algn="l"/>
              </a:tabLst>
              <a:defRPr/>
            </a:pPr>
            <a:endParaRPr lang="en-US" sz="1100" dirty="0">
              <a:latin typeface="Comic Sans MS" pitchFamily="66" charset="0"/>
            </a:endParaRPr>
          </a:p>
        </p:txBody>
      </p:sp>
      <p:cxnSp>
        <p:nvCxnSpPr>
          <p:cNvPr id="75785" name="Straight Connector 70"/>
          <p:cNvCxnSpPr>
            <a:cxnSpLocks noChangeShapeType="1"/>
          </p:cNvCxnSpPr>
          <p:nvPr/>
        </p:nvCxnSpPr>
        <p:spPr bwMode="auto">
          <a:xfrm rot="10800000">
            <a:off x="4724400" y="2509838"/>
            <a:ext cx="500063" cy="1587"/>
          </a:xfrm>
          <a:prstGeom prst="lin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33" name="Oval 32"/>
          <p:cNvSpPr/>
          <p:nvPr/>
        </p:nvSpPr>
        <p:spPr bwMode="auto">
          <a:xfrm>
            <a:off x="509558" y="3097509"/>
            <a:ext cx="138240" cy="138255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 defTabSz="414726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US" sz="1600" dirty="0">
              <a:latin typeface="Arial" charset="0"/>
            </a:endParaRPr>
          </a:p>
        </p:txBody>
      </p:sp>
      <p:cxnSp>
        <p:nvCxnSpPr>
          <p:cNvPr id="75789" name="Straight Arrow Connector 34"/>
          <p:cNvCxnSpPr>
            <a:cxnSpLocks noChangeShapeType="1"/>
          </p:cNvCxnSpPr>
          <p:nvPr/>
        </p:nvCxnSpPr>
        <p:spPr bwMode="auto">
          <a:xfrm flipV="1">
            <a:off x="647700" y="3167063"/>
            <a:ext cx="622300" cy="0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</p:spPr>
      </p:cxnSp>
      <p:grpSp>
        <p:nvGrpSpPr>
          <p:cNvPr id="37" name="Oval 36"/>
          <p:cNvGrpSpPr>
            <a:grpSpLocks/>
          </p:cNvGrpSpPr>
          <p:nvPr/>
        </p:nvGrpSpPr>
        <p:grpSpPr bwMode="auto">
          <a:xfrm>
            <a:off x="1243013" y="2938463"/>
            <a:ext cx="457200" cy="444500"/>
            <a:chOff x="687" y="1755"/>
            <a:chExt cx="288" cy="280"/>
          </a:xfrm>
        </p:grpSpPr>
        <p:pic>
          <p:nvPicPr>
            <p:cNvPr id="75791" name="Oval 36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7" y="1755"/>
              <a:ext cx="288" cy="280"/>
            </a:xfrm>
            <a:prstGeom prst="rect">
              <a:avLst/>
            </a:prstGeom>
            <a:noFill/>
          </p:spPr>
        </p:pic>
        <p:sp>
          <p:nvSpPr>
            <p:cNvPr id="75792" name="Text Box 16"/>
            <p:cNvSpPr txBox="1">
              <a:spLocks noChangeArrowheads="1"/>
            </p:cNvSpPr>
            <p:nvPr/>
          </p:nvSpPr>
          <p:spPr bwMode="auto">
            <a:xfrm>
              <a:off x="742" y="1806"/>
              <a:ext cx="185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41473" rIns="82945" bIns="41473" anchor="ctr"/>
            <a:lstStyle/>
            <a:p>
              <a:pPr algn="ctr" defTabSz="414338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en-US" sz="3300">
                  <a:latin typeface="Calibri" pitchFamily="34" charset="0"/>
                </a:rPr>
                <a:t>+</a:t>
              </a:r>
              <a:endParaRPr lang="en-US" sz="3300"/>
            </a:p>
          </p:txBody>
        </p:sp>
      </p:grpSp>
      <p:sp>
        <p:nvSpPr>
          <p:cNvPr id="40" name="Rectangle 39"/>
          <p:cNvSpPr/>
          <p:nvPr/>
        </p:nvSpPr>
        <p:spPr bwMode="auto">
          <a:xfrm>
            <a:off x="924278" y="3788781"/>
            <a:ext cx="1105920" cy="622145"/>
          </a:xfrm>
          <a:prstGeom prst="rect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 anchor="ctr"/>
          <a:lstStyle/>
          <a:p>
            <a:pPr algn="ctr" defTabSz="914400">
              <a:tabLst>
                <a:tab pos="655638" algn="l"/>
                <a:tab pos="1312863" algn="l"/>
              </a:tabLst>
            </a:pPr>
            <a:endParaRPr lang="en-US" sz="1100">
              <a:latin typeface="Comic Sans MS" pitchFamily="66" charset="0"/>
            </a:endParaRPr>
          </a:p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100" b="1">
                <a:latin typeface="Comic Sans MS" pitchFamily="66" charset="0"/>
              </a:rPr>
              <a:t>Offset</a:t>
            </a:r>
          </a:p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100" b="1">
                <a:latin typeface="Comic Sans MS" pitchFamily="66" charset="0"/>
              </a:rPr>
              <a:t>Regulation</a:t>
            </a:r>
          </a:p>
          <a:p>
            <a:pPr defTabSz="914400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655638" algn="l"/>
                <a:tab pos="1312863" algn="l"/>
              </a:tabLst>
            </a:pPr>
            <a:endParaRPr lang="en-US" sz="1600"/>
          </a:p>
        </p:txBody>
      </p:sp>
      <p:sp>
        <p:nvSpPr>
          <p:cNvPr id="42" name="Rectangle 41"/>
          <p:cNvSpPr/>
          <p:nvPr/>
        </p:nvSpPr>
        <p:spPr bwMode="auto">
          <a:xfrm>
            <a:off x="2375798" y="2821000"/>
            <a:ext cx="1036800" cy="691273"/>
          </a:xfrm>
          <a:prstGeom prst="rect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 anchor="ctr"/>
          <a:lstStyle/>
          <a:p>
            <a:pPr algn="ctr" defTabSz="914400">
              <a:tabLst>
                <a:tab pos="655638" algn="l"/>
                <a:tab pos="1312863" algn="l"/>
              </a:tabLst>
            </a:pPr>
            <a:endParaRPr lang="en-US" sz="1100">
              <a:latin typeface="Comic Sans MS" pitchFamily="66" charset="0"/>
            </a:endParaRPr>
          </a:p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100" b="1">
                <a:latin typeface="Comic Sans MS" pitchFamily="66" charset="0"/>
              </a:rPr>
              <a:t>Fast</a:t>
            </a:r>
          </a:p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100" b="1">
                <a:latin typeface="Comic Sans MS" pitchFamily="66" charset="0"/>
              </a:rPr>
              <a:t>Amplifier</a:t>
            </a:r>
          </a:p>
          <a:p>
            <a:pPr defTabSz="914400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655638" algn="l"/>
                <a:tab pos="1312863" algn="l"/>
              </a:tabLst>
            </a:pPr>
            <a:endParaRPr lang="en-US" sz="1600"/>
          </a:p>
        </p:txBody>
      </p:sp>
      <p:grpSp>
        <p:nvGrpSpPr>
          <p:cNvPr id="44" name="Right Arrow 43"/>
          <p:cNvGrpSpPr>
            <a:grpSpLocks/>
          </p:cNvGrpSpPr>
          <p:nvPr/>
        </p:nvGrpSpPr>
        <p:grpSpPr bwMode="auto">
          <a:xfrm>
            <a:off x="5194300" y="3481388"/>
            <a:ext cx="268288" cy="620712"/>
            <a:chOff x="3176" y="2097"/>
            <a:chExt cx="169" cy="391"/>
          </a:xfrm>
        </p:grpSpPr>
        <p:pic>
          <p:nvPicPr>
            <p:cNvPr id="75800" name="Right Arrow 4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76" y="2097"/>
              <a:ext cx="169" cy="391"/>
            </a:xfrm>
            <a:prstGeom prst="rect">
              <a:avLst/>
            </a:prstGeom>
            <a:noFill/>
          </p:spPr>
        </p:pic>
        <p:sp>
          <p:nvSpPr>
            <p:cNvPr id="75801" name="Text Box 25"/>
            <p:cNvSpPr txBox="1">
              <a:spLocks noChangeArrowheads="1"/>
            </p:cNvSpPr>
            <p:nvPr/>
          </p:nvSpPr>
          <p:spPr bwMode="auto">
            <a:xfrm rot="16200000">
              <a:off x="3095" y="2280"/>
              <a:ext cx="330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82945" tIns="41473" rIns="82945" bIns="41473"/>
            <a:lstStyle/>
            <a:p>
              <a:pPr defTabSz="414338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en-US" sz="1600"/>
            </a:p>
          </p:txBody>
        </p:sp>
      </p:grpSp>
      <p:grpSp>
        <p:nvGrpSpPr>
          <p:cNvPr id="45" name="Right Arrow 44"/>
          <p:cNvGrpSpPr>
            <a:grpSpLocks/>
          </p:cNvGrpSpPr>
          <p:nvPr/>
        </p:nvGrpSpPr>
        <p:grpSpPr bwMode="auto">
          <a:xfrm>
            <a:off x="1371600" y="4383088"/>
            <a:ext cx="274638" cy="566737"/>
            <a:chOff x="768" y="2665"/>
            <a:chExt cx="173" cy="357"/>
          </a:xfrm>
        </p:grpSpPr>
        <p:pic>
          <p:nvPicPr>
            <p:cNvPr id="75803" name="Right Arrow 44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8" y="2665"/>
              <a:ext cx="173" cy="357"/>
            </a:xfrm>
            <a:prstGeom prst="rect">
              <a:avLst/>
            </a:prstGeom>
            <a:noFill/>
          </p:spPr>
        </p:pic>
        <p:sp>
          <p:nvSpPr>
            <p:cNvPr id="75804" name="Text Box 28"/>
            <p:cNvSpPr txBox="1">
              <a:spLocks noChangeArrowheads="1"/>
            </p:cNvSpPr>
            <p:nvPr/>
          </p:nvSpPr>
          <p:spPr bwMode="auto">
            <a:xfrm rot="16200000">
              <a:off x="709" y="2830"/>
              <a:ext cx="294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82945" tIns="41473" rIns="82945" bIns="41473"/>
            <a:lstStyle/>
            <a:p>
              <a:pPr defTabSz="414338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en-US" sz="1600"/>
            </a:p>
          </p:txBody>
        </p:sp>
      </p:grpSp>
      <p:cxnSp>
        <p:nvCxnSpPr>
          <p:cNvPr id="75805" name="Straight Arrow Connector 52"/>
          <p:cNvCxnSpPr>
            <a:cxnSpLocks noChangeShapeType="1"/>
          </p:cNvCxnSpPr>
          <p:nvPr/>
        </p:nvCxnSpPr>
        <p:spPr bwMode="auto">
          <a:xfrm flipV="1">
            <a:off x="1684338" y="3167063"/>
            <a:ext cx="692150" cy="0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</p:spPr>
      </p:cxnSp>
      <p:grpSp>
        <p:nvGrpSpPr>
          <p:cNvPr id="54" name="Trapezoid 53"/>
          <p:cNvGrpSpPr>
            <a:grpSpLocks/>
          </p:cNvGrpSpPr>
          <p:nvPr/>
        </p:nvGrpSpPr>
        <p:grpSpPr bwMode="auto">
          <a:xfrm>
            <a:off x="7107238" y="2749550"/>
            <a:ext cx="793750" cy="858838"/>
            <a:chOff x="4381" y="1636"/>
            <a:chExt cx="500" cy="541"/>
          </a:xfrm>
        </p:grpSpPr>
        <p:pic>
          <p:nvPicPr>
            <p:cNvPr id="75807" name="Trapezoid 53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81" y="1636"/>
              <a:ext cx="500" cy="541"/>
            </a:xfrm>
            <a:prstGeom prst="rect">
              <a:avLst/>
            </a:prstGeom>
            <a:noFill/>
          </p:spPr>
        </p:pic>
        <p:sp>
          <p:nvSpPr>
            <p:cNvPr id="75808" name="Text Box 32"/>
            <p:cNvSpPr txBox="1">
              <a:spLocks noChangeArrowheads="1"/>
            </p:cNvSpPr>
            <p:nvPr/>
          </p:nvSpPr>
          <p:spPr bwMode="auto">
            <a:xfrm rot="5400000">
              <a:off x="4415" y="1705"/>
              <a:ext cx="363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lIns="82945" tIns="41473" rIns="82945" bIns="41473"/>
            <a:lstStyle/>
            <a:p>
              <a:pPr defTabSz="914400"/>
              <a:endParaRPr lang="en-US">
                <a:latin typeface="Calibri" pitchFamily="34" charset="0"/>
              </a:endParaRPr>
            </a:p>
          </p:txBody>
        </p:sp>
      </p:grpSp>
      <p:sp>
        <p:nvSpPr>
          <p:cNvPr id="75809" name="TextBox 34"/>
          <p:cNvSpPr txBox="1">
            <a:spLocks noChangeArrowheads="1"/>
          </p:cNvSpPr>
          <p:nvPr/>
        </p:nvSpPr>
        <p:spPr bwMode="auto">
          <a:xfrm>
            <a:off x="7173913" y="3003550"/>
            <a:ext cx="56673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defTabSz="914400"/>
            <a:r>
              <a:rPr lang="en-US">
                <a:solidFill>
                  <a:schemeClr val="bg1"/>
                </a:solidFill>
                <a:latin typeface="Calibri" pitchFamily="34" charset="0"/>
              </a:rPr>
              <a:t>ADC</a:t>
            </a:r>
          </a:p>
        </p:txBody>
      </p:sp>
      <p:cxnSp>
        <p:nvCxnSpPr>
          <p:cNvPr id="75810" name="Straight Arrow Connector 55"/>
          <p:cNvCxnSpPr>
            <a:cxnSpLocks noChangeShapeType="1"/>
          </p:cNvCxnSpPr>
          <p:nvPr/>
        </p:nvCxnSpPr>
        <p:spPr bwMode="auto">
          <a:xfrm rot="5400000" flipH="1" flipV="1">
            <a:off x="1270000" y="3581400"/>
            <a:ext cx="414338" cy="1588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75811" name="Straight Arrow Connector 56"/>
          <p:cNvCxnSpPr>
            <a:cxnSpLocks noChangeShapeType="1"/>
          </p:cNvCxnSpPr>
          <p:nvPr/>
        </p:nvCxnSpPr>
        <p:spPr bwMode="auto">
          <a:xfrm>
            <a:off x="3619500" y="3511550"/>
            <a:ext cx="415925" cy="1588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58" name="Rectangle 57"/>
          <p:cNvSpPr/>
          <p:nvPr/>
        </p:nvSpPr>
        <p:spPr bwMode="auto">
          <a:xfrm>
            <a:off x="6021788" y="2974389"/>
            <a:ext cx="829440" cy="414764"/>
          </a:xfrm>
          <a:prstGeom prst="rect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 anchor="ctr"/>
          <a:lstStyle/>
          <a:p>
            <a:pPr algn="ctr" defTabSz="914400">
              <a:tabLst>
                <a:tab pos="655638" algn="l"/>
                <a:tab pos="1312863" algn="l"/>
              </a:tabLst>
            </a:pPr>
            <a:endParaRPr lang="en-US" sz="1100">
              <a:latin typeface="Comic Sans MS" pitchFamily="66" charset="0"/>
            </a:endParaRPr>
          </a:p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100" b="1">
                <a:latin typeface="Comic Sans MS" pitchFamily="66" charset="0"/>
              </a:rPr>
              <a:t>Antialias</a:t>
            </a:r>
          </a:p>
          <a:p>
            <a:pPr defTabSz="914400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655638" algn="l"/>
                <a:tab pos="1312863" algn="l"/>
              </a:tabLst>
            </a:pPr>
            <a:endParaRPr lang="en-US" sz="1600"/>
          </a:p>
        </p:txBody>
      </p:sp>
      <p:cxnSp>
        <p:nvCxnSpPr>
          <p:cNvPr id="75815" name="Straight Arrow Connector 58"/>
          <p:cNvCxnSpPr>
            <a:cxnSpLocks noChangeShapeType="1"/>
          </p:cNvCxnSpPr>
          <p:nvPr/>
        </p:nvCxnSpPr>
        <p:spPr bwMode="auto">
          <a:xfrm flipV="1">
            <a:off x="3413125" y="3167063"/>
            <a:ext cx="622300" cy="0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</p:spPr>
      </p:cxnSp>
      <p:grpSp>
        <p:nvGrpSpPr>
          <p:cNvPr id="61" name="Right Arrow 60"/>
          <p:cNvGrpSpPr>
            <a:grpSpLocks/>
          </p:cNvGrpSpPr>
          <p:nvPr/>
        </p:nvGrpSpPr>
        <p:grpSpPr bwMode="auto">
          <a:xfrm>
            <a:off x="4071938" y="3621088"/>
            <a:ext cx="268287" cy="622300"/>
            <a:chOff x="2469" y="2185"/>
            <a:chExt cx="169" cy="392"/>
          </a:xfrm>
        </p:grpSpPr>
        <p:pic>
          <p:nvPicPr>
            <p:cNvPr id="75817" name="Right Arrow 60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69" y="2185"/>
              <a:ext cx="169" cy="392"/>
            </a:xfrm>
            <a:prstGeom prst="rect">
              <a:avLst/>
            </a:prstGeom>
            <a:noFill/>
          </p:spPr>
        </p:pic>
        <p:sp>
          <p:nvSpPr>
            <p:cNvPr id="75818" name="Text Box 42"/>
            <p:cNvSpPr txBox="1">
              <a:spLocks noChangeArrowheads="1"/>
            </p:cNvSpPr>
            <p:nvPr/>
          </p:nvSpPr>
          <p:spPr bwMode="auto">
            <a:xfrm rot="16200000">
              <a:off x="2389" y="2369"/>
              <a:ext cx="330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82945" tIns="41473" rIns="82945" bIns="41473"/>
            <a:lstStyle/>
            <a:p>
              <a:pPr defTabSz="414338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en-US" sz="1600"/>
            </a:p>
          </p:txBody>
        </p:sp>
      </p:grpSp>
      <p:cxnSp>
        <p:nvCxnSpPr>
          <p:cNvPr id="75819" name="Straight Arrow Connector 66"/>
          <p:cNvCxnSpPr>
            <a:cxnSpLocks noChangeShapeType="1"/>
          </p:cNvCxnSpPr>
          <p:nvPr/>
        </p:nvCxnSpPr>
        <p:spPr bwMode="auto">
          <a:xfrm>
            <a:off x="6869113" y="3170238"/>
            <a:ext cx="277812" cy="1587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75820" name="Straight Connector 70"/>
          <p:cNvCxnSpPr>
            <a:cxnSpLocks noChangeShapeType="1"/>
          </p:cNvCxnSpPr>
          <p:nvPr/>
        </p:nvCxnSpPr>
        <p:spPr bwMode="auto">
          <a:xfrm rot="5400000">
            <a:off x="3067050" y="4065588"/>
            <a:ext cx="1106487" cy="1588"/>
          </a:xfrm>
          <a:prstGeom prst="lin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5821" name="Straight Connector 71"/>
          <p:cNvCxnSpPr>
            <a:cxnSpLocks noChangeShapeType="1"/>
          </p:cNvCxnSpPr>
          <p:nvPr/>
        </p:nvCxnSpPr>
        <p:spPr bwMode="auto">
          <a:xfrm rot="10800000">
            <a:off x="2306638" y="4618038"/>
            <a:ext cx="1312862" cy="1587"/>
          </a:xfrm>
          <a:prstGeom prst="lin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75" name="Flowchart: Off-page Connector 74"/>
          <p:cNvSpPr/>
          <p:nvPr/>
        </p:nvSpPr>
        <p:spPr bwMode="auto">
          <a:xfrm rot="16200000">
            <a:off x="8406407" y="2732490"/>
            <a:ext cx="414762" cy="898560"/>
          </a:xfrm>
          <a:prstGeom prst="flowChartOffpageConnector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5825" name="TextBox 37"/>
          <p:cNvSpPr txBox="1">
            <a:spLocks noChangeArrowheads="1"/>
          </p:cNvSpPr>
          <p:nvPr/>
        </p:nvSpPr>
        <p:spPr bwMode="auto">
          <a:xfrm>
            <a:off x="8234363" y="3043238"/>
            <a:ext cx="758825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defTabSz="914400"/>
            <a:r>
              <a:rPr lang="en-US" sz="1300">
                <a:solidFill>
                  <a:schemeClr val="bg1"/>
                </a:solidFill>
                <a:latin typeface="Calibri" pitchFamily="34" charset="0"/>
              </a:rPr>
              <a:t>Laser</a:t>
            </a:r>
          </a:p>
        </p:txBody>
      </p:sp>
      <p:sp>
        <p:nvSpPr>
          <p:cNvPr id="78" name="Right Arrow 77"/>
          <p:cNvSpPr/>
          <p:nvPr/>
        </p:nvSpPr>
        <p:spPr bwMode="auto">
          <a:xfrm>
            <a:off x="7888028" y="3043516"/>
            <a:ext cx="276480" cy="276509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 defTabSz="414726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US" sz="1600" dirty="0">
              <a:latin typeface="Arial" charset="0"/>
            </a:endParaRPr>
          </a:p>
        </p:txBody>
      </p:sp>
      <p:grpSp>
        <p:nvGrpSpPr>
          <p:cNvPr id="79" name="Right Arrow 78"/>
          <p:cNvGrpSpPr>
            <a:grpSpLocks/>
          </p:cNvGrpSpPr>
          <p:nvPr/>
        </p:nvGrpSpPr>
        <p:grpSpPr bwMode="auto">
          <a:xfrm>
            <a:off x="7370763" y="3432175"/>
            <a:ext cx="268287" cy="622300"/>
            <a:chOff x="4547" y="2066"/>
            <a:chExt cx="169" cy="392"/>
          </a:xfrm>
        </p:grpSpPr>
        <p:pic>
          <p:nvPicPr>
            <p:cNvPr id="75830" name="Right Arrow 78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47" y="2066"/>
              <a:ext cx="169" cy="392"/>
            </a:xfrm>
            <a:prstGeom prst="rect">
              <a:avLst/>
            </a:prstGeom>
            <a:noFill/>
          </p:spPr>
        </p:pic>
        <p:sp>
          <p:nvSpPr>
            <p:cNvPr id="75831" name="Text Box 55"/>
            <p:cNvSpPr txBox="1">
              <a:spLocks noChangeArrowheads="1"/>
            </p:cNvSpPr>
            <p:nvPr/>
          </p:nvSpPr>
          <p:spPr bwMode="auto">
            <a:xfrm rot="16200000">
              <a:off x="4468" y="2248"/>
              <a:ext cx="330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82945" tIns="41473" rIns="82945" bIns="41473"/>
            <a:lstStyle/>
            <a:p>
              <a:pPr defTabSz="414338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en-US" sz="1600"/>
            </a:p>
          </p:txBody>
        </p:sp>
      </p:grpSp>
      <p:cxnSp>
        <p:nvCxnSpPr>
          <p:cNvPr id="75832" name="Straight Arrow Connector 65"/>
          <p:cNvCxnSpPr>
            <a:cxnSpLocks noChangeShapeType="1"/>
          </p:cNvCxnSpPr>
          <p:nvPr/>
        </p:nvCxnSpPr>
        <p:spPr bwMode="auto">
          <a:xfrm>
            <a:off x="4576763" y="3346450"/>
            <a:ext cx="571500" cy="1588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75833" name="Straight Arrow Connector 65"/>
          <p:cNvCxnSpPr>
            <a:cxnSpLocks noChangeShapeType="1"/>
          </p:cNvCxnSpPr>
          <p:nvPr/>
        </p:nvCxnSpPr>
        <p:spPr bwMode="auto">
          <a:xfrm>
            <a:off x="5607050" y="3181350"/>
            <a:ext cx="415925" cy="1588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50" name="Rectangle 57"/>
          <p:cNvSpPr/>
          <p:nvPr/>
        </p:nvSpPr>
        <p:spPr bwMode="auto">
          <a:xfrm>
            <a:off x="3938582" y="2295516"/>
            <a:ext cx="829440" cy="414764"/>
          </a:xfrm>
          <a:prstGeom prst="rect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 anchor="ctr"/>
          <a:lstStyle/>
          <a:p>
            <a:pPr algn="ctr" defTabSz="914400">
              <a:tabLst>
                <a:tab pos="655638" algn="l"/>
                <a:tab pos="1312863" algn="l"/>
              </a:tabLst>
            </a:pPr>
            <a:endParaRPr lang="en-US" sz="1100">
              <a:latin typeface="Comic Sans MS" pitchFamily="66" charset="0"/>
            </a:endParaRPr>
          </a:p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100" b="1">
                <a:latin typeface="Comic Sans MS" pitchFamily="66" charset="0"/>
              </a:rPr>
              <a:t>Divider</a:t>
            </a:r>
          </a:p>
          <a:p>
            <a:pPr defTabSz="914400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655638" algn="l"/>
                <a:tab pos="1312863" algn="l"/>
              </a:tabLst>
            </a:pPr>
            <a:endParaRPr lang="en-US" sz="1600"/>
          </a:p>
        </p:txBody>
      </p:sp>
      <p:cxnSp>
        <p:nvCxnSpPr>
          <p:cNvPr id="75837" name="Straight Arrow Connector 56"/>
          <p:cNvCxnSpPr>
            <a:cxnSpLocks noChangeShapeType="1"/>
          </p:cNvCxnSpPr>
          <p:nvPr/>
        </p:nvCxnSpPr>
        <p:spPr bwMode="auto">
          <a:xfrm>
            <a:off x="3581400" y="2509838"/>
            <a:ext cx="357188" cy="1587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75838" name="Straight Connector 70"/>
          <p:cNvCxnSpPr>
            <a:cxnSpLocks noChangeShapeType="1"/>
          </p:cNvCxnSpPr>
          <p:nvPr/>
        </p:nvCxnSpPr>
        <p:spPr bwMode="auto">
          <a:xfrm rot="16200000" flipH="1">
            <a:off x="3259931" y="2831307"/>
            <a:ext cx="642937" cy="0"/>
          </a:xfrm>
          <a:prstGeom prst="lin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5839" name="Straight Arrow Connector 56"/>
          <p:cNvCxnSpPr>
            <a:cxnSpLocks noChangeShapeType="1"/>
          </p:cNvCxnSpPr>
          <p:nvPr/>
        </p:nvCxnSpPr>
        <p:spPr bwMode="auto">
          <a:xfrm rot="16200000" flipH="1">
            <a:off x="5000625" y="2733676"/>
            <a:ext cx="447675" cy="0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5840" name="Oval 20"/>
          <p:cNvSpPr>
            <a:spLocks noChangeArrowheads="1"/>
          </p:cNvSpPr>
          <p:nvPr/>
        </p:nvSpPr>
        <p:spPr bwMode="auto">
          <a:xfrm>
            <a:off x="4030663" y="3097213"/>
            <a:ext cx="138112" cy="138112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defTabSz="414338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/>
          </a:p>
        </p:txBody>
      </p:sp>
      <p:sp>
        <p:nvSpPr>
          <p:cNvPr id="75841" name="Oval 21"/>
          <p:cNvSpPr>
            <a:spLocks noChangeArrowheads="1"/>
          </p:cNvSpPr>
          <p:nvPr/>
        </p:nvSpPr>
        <p:spPr bwMode="auto">
          <a:xfrm>
            <a:off x="4435475" y="3271838"/>
            <a:ext cx="138113" cy="138112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defTabSz="414338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/>
          </a:p>
        </p:txBody>
      </p:sp>
      <p:sp>
        <p:nvSpPr>
          <p:cNvPr id="75842" name="Oval 26"/>
          <p:cNvSpPr>
            <a:spLocks noChangeArrowheads="1"/>
          </p:cNvSpPr>
          <p:nvPr/>
        </p:nvSpPr>
        <p:spPr bwMode="auto">
          <a:xfrm>
            <a:off x="4030663" y="3443288"/>
            <a:ext cx="138112" cy="138112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defTabSz="414338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/>
          </a:p>
        </p:txBody>
      </p:sp>
      <p:cxnSp>
        <p:nvCxnSpPr>
          <p:cNvPr id="75843" name="Straight Connector 28"/>
          <p:cNvCxnSpPr>
            <a:cxnSpLocks noChangeShapeType="1"/>
            <a:stCxn id="75841" idx="2"/>
          </p:cNvCxnSpPr>
          <p:nvPr/>
        </p:nvCxnSpPr>
        <p:spPr bwMode="auto">
          <a:xfrm rot="10800000">
            <a:off x="4003675" y="3248025"/>
            <a:ext cx="431800" cy="93663"/>
          </a:xfrm>
          <a:prstGeom prst="line">
            <a:avLst/>
          </a:prstGeom>
          <a:noFill/>
          <a:ln w="539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75844" name="Oval 20"/>
          <p:cNvSpPr>
            <a:spLocks noChangeArrowheads="1"/>
          </p:cNvSpPr>
          <p:nvPr/>
        </p:nvSpPr>
        <p:spPr bwMode="auto">
          <a:xfrm>
            <a:off x="5146675" y="2927350"/>
            <a:ext cx="138113" cy="138113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defTabSz="414338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/>
          </a:p>
        </p:txBody>
      </p:sp>
      <p:sp>
        <p:nvSpPr>
          <p:cNvPr id="75845" name="Oval 21"/>
          <p:cNvSpPr>
            <a:spLocks noChangeArrowheads="1"/>
          </p:cNvSpPr>
          <p:nvPr/>
        </p:nvSpPr>
        <p:spPr bwMode="auto">
          <a:xfrm>
            <a:off x="5549900" y="3100388"/>
            <a:ext cx="138113" cy="138112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defTabSz="414338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/>
          </a:p>
        </p:txBody>
      </p:sp>
      <p:sp>
        <p:nvSpPr>
          <p:cNvPr id="75846" name="Oval 26"/>
          <p:cNvSpPr>
            <a:spLocks noChangeArrowheads="1"/>
          </p:cNvSpPr>
          <p:nvPr/>
        </p:nvSpPr>
        <p:spPr bwMode="auto">
          <a:xfrm>
            <a:off x="5146675" y="3271838"/>
            <a:ext cx="138113" cy="138112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defTabSz="414338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/>
          </a:p>
        </p:txBody>
      </p:sp>
      <p:cxnSp>
        <p:nvCxnSpPr>
          <p:cNvPr id="75847" name="Straight Connector 28"/>
          <p:cNvCxnSpPr>
            <a:cxnSpLocks noChangeShapeType="1"/>
            <a:stCxn id="75845" idx="2"/>
          </p:cNvCxnSpPr>
          <p:nvPr/>
        </p:nvCxnSpPr>
        <p:spPr bwMode="auto">
          <a:xfrm rot="10800000">
            <a:off x="5081588" y="3081338"/>
            <a:ext cx="468312" cy="88900"/>
          </a:xfrm>
          <a:prstGeom prst="line">
            <a:avLst/>
          </a:prstGeom>
          <a:noFill/>
          <a:ln w="539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75848" name="Freeform 72"/>
          <p:cNvSpPr>
            <a:spLocks/>
          </p:cNvSpPr>
          <p:nvPr/>
        </p:nvSpPr>
        <p:spPr bwMode="auto">
          <a:xfrm>
            <a:off x="1266825" y="2032000"/>
            <a:ext cx="6858000" cy="560388"/>
          </a:xfrm>
          <a:custGeom>
            <a:avLst/>
            <a:gdLst/>
            <a:ahLst/>
            <a:cxnLst>
              <a:cxn ang="0">
                <a:pos x="0" y="352"/>
              </a:cxn>
              <a:cxn ang="0">
                <a:pos x="1140" y="352"/>
              </a:cxn>
              <a:cxn ang="0">
                <a:pos x="1425" y="9"/>
              </a:cxn>
              <a:cxn ang="0">
                <a:pos x="2488" y="0"/>
              </a:cxn>
              <a:cxn ang="0">
                <a:pos x="2833" y="329"/>
              </a:cxn>
              <a:cxn ang="0">
                <a:pos x="4320" y="316"/>
              </a:cxn>
            </a:cxnLst>
            <a:rect l="0" t="0" r="r" b="b"/>
            <a:pathLst>
              <a:path w="4320" h="353">
                <a:moveTo>
                  <a:pt x="0" y="352"/>
                </a:moveTo>
                <a:cubicBezTo>
                  <a:pt x="190" y="352"/>
                  <a:pt x="889" y="351"/>
                  <a:pt x="1140" y="352"/>
                </a:cubicBezTo>
                <a:cubicBezTo>
                  <a:pt x="1391" y="353"/>
                  <a:pt x="1178" y="9"/>
                  <a:pt x="1425" y="9"/>
                </a:cubicBezTo>
                <a:cubicBezTo>
                  <a:pt x="1672" y="9"/>
                  <a:pt x="2268" y="0"/>
                  <a:pt x="2488" y="0"/>
                </a:cubicBezTo>
                <a:cubicBezTo>
                  <a:pt x="2708" y="0"/>
                  <a:pt x="2495" y="329"/>
                  <a:pt x="2833" y="329"/>
                </a:cubicBezTo>
                <a:cubicBezTo>
                  <a:pt x="3171" y="329"/>
                  <a:pt x="4010" y="319"/>
                  <a:pt x="4320" y="316"/>
                </a:cubicBezTo>
              </a:path>
            </a:pathLst>
          </a:custGeom>
          <a:noFill/>
          <a:ln w="57150" cap="flat" cmpd="sng">
            <a:solidFill>
              <a:schemeClr val="accent2"/>
            </a:solidFill>
            <a:prstDash val="sysDot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5849" name="Rectangle 68"/>
          <p:cNvSpPr>
            <a:spLocks noChangeArrowheads="1"/>
          </p:cNvSpPr>
          <p:nvPr/>
        </p:nvSpPr>
        <p:spPr bwMode="auto">
          <a:xfrm>
            <a:off x="3868738" y="4291013"/>
            <a:ext cx="6858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400" b="1" dirty="0">
                <a:latin typeface="Comic Sans MS" pitchFamily="66" charset="0"/>
              </a:rPr>
              <a:t>High</a:t>
            </a:r>
          </a:p>
        </p:txBody>
      </p:sp>
      <p:sp>
        <p:nvSpPr>
          <p:cNvPr id="75850" name="Rectangle 68"/>
          <p:cNvSpPr>
            <a:spLocks noChangeArrowheads="1"/>
          </p:cNvSpPr>
          <p:nvPr/>
        </p:nvSpPr>
        <p:spPr bwMode="auto">
          <a:xfrm>
            <a:off x="4983163" y="4160838"/>
            <a:ext cx="6858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400" b="1">
                <a:latin typeface="Comic Sans MS" pitchFamily="66" charset="0"/>
              </a:rPr>
              <a:t>High</a:t>
            </a:r>
          </a:p>
        </p:txBody>
      </p:sp>
      <p:sp>
        <p:nvSpPr>
          <p:cNvPr id="75851" name="Rectangle 68"/>
          <p:cNvSpPr>
            <a:spLocks noChangeArrowheads="1"/>
          </p:cNvSpPr>
          <p:nvPr/>
        </p:nvSpPr>
        <p:spPr bwMode="auto">
          <a:xfrm>
            <a:off x="1239838" y="4975225"/>
            <a:ext cx="52387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100" b="1">
                <a:latin typeface="Comic Sans MS" pitchFamily="66" charset="0"/>
              </a:rPr>
              <a:t>i2c</a:t>
            </a:r>
          </a:p>
        </p:txBody>
      </p:sp>
      <p:sp>
        <p:nvSpPr>
          <p:cNvPr id="75852" name="Rectangle 68"/>
          <p:cNvSpPr>
            <a:spLocks noChangeArrowheads="1"/>
          </p:cNvSpPr>
          <p:nvPr/>
        </p:nvSpPr>
        <p:spPr bwMode="auto">
          <a:xfrm>
            <a:off x="7250113" y="4084638"/>
            <a:ext cx="52387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100" b="1">
                <a:latin typeface="Comic Sans MS" pitchFamily="66" charset="0"/>
              </a:rPr>
              <a:t>spi</a:t>
            </a:r>
          </a:p>
        </p:txBody>
      </p:sp>
      <p:sp>
        <p:nvSpPr>
          <p:cNvPr id="75853" name="Rectangle 33"/>
          <p:cNvSpPr>
            <a:spLocks noChangeArrowheads="1"/>
          </p:cNvSpPr>
          <p:nvPr/>
        </p:nvSpPr>
        <p:spPr bwMode="auto">
          <a:xfrm>
            <a:off x="239713" y="2322513"/>
            <a:ext cx="103663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400" b="1">
                <a:solidFill>
                  <a:srgbClr val="FF0000"/>
                </a:solidFill>
                <a:latin typeface="Comic Sans MS" pitchFamily="66" charset="0"/>
              </a:rPr>
              <a:t>Detector signal</a:t>
            </a:r>
          </a:p>
        </p:txBody>
      </p:sp>
      <p:sp>
        <p:nvSpPr>
          <p:cNvPr id="75855" name="Rectangle 68"/>
          <p:cNvSpPr>
            <a:spLocks noChangeArrowheads="1"/>
          </p:cNvSpPr>
          <p:nvPr/>
        </p:nvSpPr>
        <p:spPr bwMode="auto">
          <a:xfrm>
            <a:off x="468313" y="6218238"/>
            <a:ext cx="91440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400" b="1">
                <a:latin typeface="Comic Sans MS" pitchFamily="66" charset="0"/>
              </a:rPr>
              <a:t>Signal path for </a:t>
            </a:r>
            <a:r>
              <a:rPr lang="en-US" sz="1400" b="1">
                <a:solidFill>
                  <a:schemeClr val="accent2"/>
                </a:solidFill>
                <a:latin typeface="Comic Sans MS" pitchFamily="66" charset="0"/>
              </a:rPr>
              <a:t>“20 MeV” range </a:t>
            </a:r>
            <a:r>
              <a:rPr lang="en-US" sz="1400" b="1">
                <a:latin typeface="Comic Sans MS" pitchFamily="66" charset="0"/>
              </a:rPr>
              <a:t>measurements </a:t>
            </a:r>
            <a:r>
              <a:rPr lang="en-US" sz="1400">
                <a:latin typeface="Comic Sans MS" pitchFamily="66" charset="0"/>
              </a:rPr>
              <a:t>(-25% DC offset required to get the full range)</a:t>
            </a:r>
          </a:p>
        </p:txBody>
      </p:sp>
      <p:sp>
        <p:nvSpPr>
          <p:cNvPr id="75857" name="Rectangle 81"/>
          <p:cNvSpPr>
            <a:spLocks noChangeArrowheads="1"/>
          </p:cNvSpPr>
          <p:nvPr/>
        </p:nvSpPr>
        <p:spPr bwMode="auto">
          <a:xfrm>
            <a:off x="239713" y="2230438"/>
            <a:ext cx="990600" cy="685800"/>
          </a:xfrm>
          <a:prstGeom prst="rect">
            <a:avLst/>
          </a:prstGeom>
          <a:noFill/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5858" name="Rectangle 68"/>
          <p:cNvSpPr>
            <a:spLocks noChangeArrowheads="1"/>
          </p:cNvSpPr>
          <p:nvPr/>
        </p:nvSpPr>
        <p:spPr bwMode="auto">
          <a:xfrm>
            <a:off x="2177369" y="4643438"/>
            <a:ext cx="103663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400" b="1" dirty="0">
                <a:latin typeface="Comic Sans MS" pitchFamily="66" charset="0"/>
              </a:rPr>
              <a:t>Test Pattern</a:t>
            </a:r>
          </a:p>
        </p:txBody>
      </p:sp>
      <p:sp>
        <p:nvSpPr>
          <p:cNvPr id="64" name="Left Brace 63"/>
          <p:cNvSpPr/>
          <p:nvPr/>
        </p:nvSpPr>
        <p:spPr bwMode="auto">
          <a:xfrm rot="16200000">
            <a:off x="4662487" y="3979862"/>
            <a:ext cx="222250" cy="1511300"/>
          </a:xfrm>
          <a:prstGeom prst="leftBrac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AutoShape 80"/>
          <p:cNvSpPr>
            <a:spLocks noChangeArrowheads="1"/>
          </p:cNvSpPr>
          <p:nvPr/>
        </p:nvSpPr>
        <p:spPr bwMode="auto">
          <a:xfrm>
            <a:off x="4617584" y="4958215"/>
            <a:ext cx="304800" cy="457200"/>
          </a:xfrm>
          <a:prstGeom prst="upArrow">
            <a:avLst>
              <a:gd name="adj1" fmla="val 50000"/>
              <a:gd name="adj2" fmla="val 37500"/>
            </a:avLst>
          </a:pr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6" name="Rectangle 68"/>
          <p:cNvSpPr>
            <a:spLocks noChangeArrowheads="1"/>
          </p:cNvSpPr>
          <p:nvPr/>
        </p:nvSpPr>
        <p:spPr bwMode="auto">
          <a:xfrm>
            <a:off x="4329112" y="5440362"/>
            <a:ext cx="918936" cy="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400" b="1" dirty="0" smtClean="0">
                <a:latin typeface="Comic Sans MS" pitchFamily="66" charset="0"/>
              </a:rPr>
              <a:t>i2c I/O</a:t>
            </a:r>
            <a:endParaRPr lang="en-US" sz="1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62"/>
          <p:cNvSpPr/>
          <p:nvPr/>
        </p:nvSpPr>
        <p:spPr bwMode="auto">
          <a:xfrm>
            <a:off x="3823522" y="3028382"/>
            <a:ext cx="829440" cy="6221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tabLst>
                <a:tab pos="656650" algn="l"/>
                <a:tab pos="1313299" algn="l"/>
              </a:tabLst>
              <a:defRPr/>
            </a:pPr>
            <a:endParaRPr lang="en-US" sz="1100" dirty="0">
              <a:latin typeface="Comic Sans MS" pitchFamily="66" charset="0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tabLst>
                <a:tab pos="656650" algn="l"/>
                <a:tab pos="1313299" algn="l"/>
              </a:tabLst>
              <a:defRPr/>
            </a:pPr>
            <a:endParaRPr lang="en-US" sz="1100" dirty="0">
              <a:latin typeface="Comic Sans MS" pitchFamily="66" charset="0"/>
            </a:endParaRPr>
          </a:p>
        </p:txBody>
      </p:sp>
      <p:sp>
        <p:nvSpPr>
          <p:cNvPr id="76805" name="TextBox 53"/>
          <p:cNvSpPr txBox="1">
            <a:spLocks noChangeArrowheads="1"/>
          </p:cNvSpPr>
          <p:nvPr/>
        </p:nvSpPr>
        <p:spPr bwMode="auto">
          <a:xfrm>
            <a:off x="0" y="0"/>
            <a:ext cx="10080625" cy="1169988"/>
          </a:xfrm>
          <a:prstGeom prst="rect">
            <a:avLst/>
          </a:prstGeom>
          <a:gradFill rotWithShape="1">
            <a:gsLst>
              <a:gs pos="0">
                <a:srgbClr val="3333CC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0892" tIns="118800" rIns="90892" bIns="766800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System architecture: signal path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5" name="Rectangle 62"/>
          <p:cNvSpPr/>
          <p:nvPr/>
        </p:nvSpPr>
        <p:spPr bwMode="auto">
          <a:xfrm>
            <a:off x="4938714" y="2857495"/>
            <a:ext cx="829440" cy="6221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tabLst>
                <a:tab pos="656650" algn="l"/>
                <a:tab pos="1313299" algn="l"/>
              </a:tabLst>
              <a:defRPr/>
            </a:pPr>
            <a:endParaRPr lang="en-US" sz="1100" dirty="0">
              <a:latin typeface="Comic Sans MS" pitchFamily="66" charset="0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tabLst>
                <a:tab pos="656650" algn="l"/>
                <a:tab pos="1313299" algn="l"/>
              </a:tabLst>
              <a:defRPr/>
            </a:pPr>
            <a:endParaRPr lang="en-US" sz="1100" dirty="0">
              <a:latin typeface="Comic Sans MS" pitchFamily="66" charset="0"/>
            </a:endParaRPr>
          </a:p>
        </p:txBody>
      </p:sp>
      <p:cxnSp>
        <p:nvCxnSpPr>
          <p:cNvPr id="76809" name="Straight Connector 70"/>
          <p:cNvCxnSpPr>
            <a:cxnSpLocks noChangeShapeType="1"/>
          </p:cNvCxnSpPr>
          <p:nvPr/>
        </p:nvCxnSpPr>
        <p:spPr bwMode="auto">
          <a:xfrm rot="10800000">
            <a:off x="4724400" y="2509838"/>
            <a:ext cx="500063" cy="1587"/>
          </a:xfrm>
          <a:prstGeom prst="lin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33" name="Oval 32"/>
          <p:cNvSpPr/>
          <p:nvPr/>
        </p:nvSpPr>
        <p:spPr bwMode="auto">
          <a:xfrm>
            <a:off x="509558" y="3097509"/>
            <a:ext cx="138240" cy="138255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 defTabSz="414726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US" sz="1600" dirty="0">
              <a:latin typeface="Arial" charset="0"/>
            </a:endParaRPr>
          </a:p>
        </p:txBody>
      </p:sp>
      <p:cxnSp>
        <p:nvCxnSpPr>
          <p:cNvPr id="76813" name="Straight Arrow Connector 34"/>
          <p:cNvCxnSpPr>
            <a:cxnSpLocks noChangeShapeType="1"/>
          </p:cNvCxnSpPr>
          <p:nvPr/>
        </p:nvCxnSpPr>
        <p:spPr bwMode="auto">
          <a:xfrm flipV="1">
            <a:off x="647700" y="3167063"/>
            <a:ext cx="622300" cy="0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</p:spPr>
      </p:cxnSp>
      <p:grpSp>
        <p:nvGrpSpPr>
          <p:cNvPr id="37" name="Oval 36"/>
          <p:cNvGrpSpPr>
            <a:grpSpLocks/>
          </p:cNvGrpSpPr>
          <p:nvPr/>
        </p:nvGrpSpPr>
        <p:grpSpPr bwMode="auto">
          <a:xfrm>
            <a:off x="1243013" y="2938463"/>
            <a:ext cx="457200" cy="444500"/>
            <a:chOff x="687" y="1755"/>
            <a:chExt cx="288" cy="280"/>
          </a:xfrm>
        </p:grpSpPr>
        <p:pic>
          <p:nvPicPr>
            <p:cNvPr id="76815" name="Oval 36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7" y="1755"/>
              <a:ext cx="288" cy="280"/>
            </a:xfrm>
            <a:prstGeom prst="rect">
              <a:avLst/>
            </a:prstGeom>
            <a:noFill/>
          </p:spPr>
        </p:pic>
        <p:sp>
          <p:nvSpPr>
            <p:cNvPr id="76816" name="Text Box 16"/>
            <p:cNvSpPr txBox="1">
              <a:spLocks noChangeArrowheads="1"/>
            </p:cNvSpPr>
            <p:nvPr/>
          </p:nvSpPr>
          <p:spPr bwMode="auto">
            <a:xfrm>
              <a:off x="742" y="1806"/>
              <a:ext cx="185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41473" rIns="82945" bIns="41473" anchor="ctr"/>
            <a:lstStyle/>
            <a:p>
              <a:pPr algn="ctr" defTabSz="414338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en-US" sz="3300">
                  <a:latin typeface="Calibri" pitchFamily="34" charset="0"/>
                </a:rPr>
                <a:t>+</a:t>
              </a:r>
              <a:endParaRPr lang="en-US" sz="3300"/>
            </a:p>
          </p:txBody>
        </p:sp>
      </p:grpSp>
      <p:sp>
        <p:nvSpPr>
          <p:cNvPr id="40" name="Rectangle 39"/>
          <p:cNvSpPr/>
          <p:nvPr/>
        </p:nvSpPr>
        <p:spPr bwMode="auto">
          <a:xfrm>
            <a:off x="924278" y="3788781"/>
            <a:ext cx="1105920" cy="622145"/>
          </a:xfrm>
          <a:prstGeom prst="rect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 anchor="ctr"/>
          <a:lstStyle/>
          <a:p>
            <a:pPr algn="ctr" defTabSz="914400">
              <a:tabLst>
                <a:tab pos="655638" algn="l"/>
                <a:tab pos="1312863" algn="l"/>
              </a:tabLst>
            </a:pPr>
            <a:endParaRPr lang="en-US" sz="1100" b="1">
              <a:latin typeface="Comic Sans MS" pitchFamily="66" charset="0"/>
            </a:endParaRPr>
          </a:p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100" b="1">
                <a:latin typeface="Comic Sans MS" pitchFamily="66" charset="0"/>
              </a:rPr>
              <a:t>Offset</a:t>
            </a:r>
          </a:p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100" b="1">
                <a:latin typeface="Comic Sans MS" pitchFamily="66" charset="0"/>
              </a:rPr>
              <a:t>Regulation</a:t>
            </a:r>
          </a:p>
          <a:p>
            <a:pPr defTabSz="914400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655638" algn="l"/>
                <a:tab pos="1312863" algn="l"/>
              </a:tabLst>
            </a:pPr>
            <a:endParaRPr lang="en-US" sz="1600" b="1"/>
          </a:p>
        </p:txBody>
      </p:sp>
      <p:sp>
        <p:nvSpPr>
          <p:cNvPr id="42" name="Rectangle 41"/>
          <p:cNvSpPr/>
          <p:nvPr/>
        </p:nvSpPr>
        <p:spPr bwMode="auto">
          <a:xfrm>
            <a:off x="2375798" y="2821000"/>
            <a:ext cx="1036800" cy="691273"/>
          </a:xfrm>
          <a:prstGeom prst="rect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 anchor="ctr"/>
          <a:lstStyle/>
          <a:p>
            <a:pPr algn="ctr" defTabSz="914400">
              <a:tabLst>
                <a:tab pos="655638" algn="l"/>
                <a:tab pos="1312863" algn="l"/>
              </a:tabLst>
            </a:pPr>
            <a:endParaRPr lang="en-US" sz="1100" b="1">
              <a:latin typeface="Comic Sans MS" pitchFamily="66" charset="0"/>
            </a:endParaRPr>
          </a:p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100" b="1">
                <a:latin typeface="Comic Sans MS" pitchFamily="66" charset="0"/>
              </a:rPr>
              <a:t>Fast</a:t>
            </a:r>
          </a:p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100" b="1">
                <a:latin typeface="Comic Sans MS" pitchFamily="66" charset="0"/>
              </a:rPr>
              <a:t>Amplifier</a:t>
            </a:r>
          </a:p>
          <a:p>
            <a:pPr defTabSz="914400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655638" algn="l"/>
                <a:tab pos="1312863" algn="l"/>
              </a:tabLst>
            </a:pPr>
            <a:endParaRPr lang="en-US" sz="1600" b="1"/>
          </a:p>
        </p:txBody>
      </p:sp>
      <p:grpSp>
        <p:nvGrpSpPr>
          <p:cNvPr id="44" name="Right Arrow 43"/>
          <p:cNvGrpSpPr>
            <a:grpSpLocks/>
          </p:cNvGrpSpPr>
          <p:nvPr/>
        </p:nvGrpSpPr>
        <p:grpSpPr bwMode="auto">
          <a:xfrm>
            <a:off x="5194300" y="3481388"/>
            <a:ext cx="268288" cy="620712"/>
            <a:chOff x="3176" y="2097"/>
            <a:chExt cx="169" cy="391"/>
          </a:xfrm>
        </p:grpSpPr>
        <p:pic>
          <p:nvPicPr>
            <p:cNvPr id="76824" name="Right Arrow 4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76" y="2097"/>
              <a:ext cx="169" cy="391"/>
            </a:xfrm>
            <a:prstGeom prst="rect">
              <a:avLst/>
            </a:prstGeom>
            <a:noFill/>
          </p:spPr>
        </p:pic>
        <p:sp>
          <p:nvSpPr>
            <p:cNvPr id="76825" name="Text Box 25"/>
            <p:cNvSpPr txBox="1">
              <a:spLocks noChangeArrowheads="1"/>
            </p:cNvSpPr>
            <p:nvPr/>
          </p:nvSpPr>
          <p:spPr bwMode="auto">
            <a:xfrm rot="16200000">
              <a:off x="3095" y="2280"/>
              <a:ext cx="330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82945" tIns="41473" rIns="82945" bIns="41473"/>
            <a:lstStyle/>
            <a:p>
              <a:pPr defTabSz="414338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en-US" sz="1600"/>
            </a:p>
          </p:txBody>
        </p:sp>
      </p:grpSp>
      <p:grpSp>
        <p:nvGrpSpPr>
          <p:cNvPr id="45" name="Right Arrow 44"/>
          <p:cNvGrpSpPr>
            <a:grpSpLocks/>
          </p:cNvGrpSpPr>
          <p:nvPr/>
        </p:nvGrpSpPr>
        <p:grpSpPr bwMode="auto">
          <a:xfrm>
            <a:off x="1371600" y="4383088"/>
            <a:ext cx="274638" cy="566737"/>
            <a:chOff x="768" y="2665"/>
            <a:chExt cx="173" cy="357"/>
          </a:xfrm>
        </p:grpSpPr>
        <p:pic>
          <p:nvPicPr>
            <p:cNvPr id="76827" name="Right Arrow 44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8" y="2665"/>
              <a:ext cx="173" cy="357"/>
            </a:xfrm>
            <a:prstGeom prst="rect">
              <a:avLst/>
            </a:prstGeom>
            <a:noFill/>
          </p:spPr>
        </p:pic>
        <p:sp>
          <p:nvSpPr>
            <p:cNvPr id="76828" name="Text Box 28"/>
            <p:cNvSpPr txBox="1">
              <a:spLocks noChangeArrowheads="1"/>
            </p:cNvSpPr>
            <p:nvPr/>
          </p:nvSpPr>
          <p:spPr bwMode="auto">
            <a:xfrm rot="16200000">
              <a:off x="709" y="2830"/>
              <a:ext cx="294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82945" tIns="41473" rIns="82945" bIns="41473"/>
            <a:lstStyle/>
            <a:p>
              <a:pPr defTabSz="414338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en-US" sz="1600"/>
            </a:p>
          </p:txBody>
        </p:sp>
      </p:grpSp>
      <p:cxnSp>
        <p:nvCxnSpPr>
          <p:cNvPr id="76829" name="Straight Arrow Connector 52"/>
          <p:cNvCxnSpPr>
            <a:cxnSpLocks noChangeShapeType="1"/>
          </p:cNvCxnSpPr>
          <p:nvPr/>
        </p:nvCxnSpPr>
        <p:spPr bwMode="auto">
          <a:xfrm flipV="1">
            <a:off x="1684338" y="3167063"/>
            <a:ext cx="692150" cy="0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</p:spPr>
      </p:cxnSp>
      <p:grpSp>
        <p:nvGrpSpPr>
          <p:cNvPr id="54" name="Trapezoid 53"/>
          <p:cNvGrpSpPr>
            <a:grpSpLocks/>
          </p:cNvGrpSpPr>
          <p:nvPr/>
        </p:nvGrpSpPr>
        <p:grpSpPr bwMode="auto">
          <a:xfrm>
            <a:off x="7107238" y="2749550"/>
            <a:ext cx="793750" cy="858838"/>
            <a:chOff x="4381" y="1636"/>
            <a:chExt cx="500" cy="541"/>
          </a:xfrm>
        </p:grpSpPr>
        <p:pic>
          <p:nvPicPr>
            <p:cNvPr id="76831" name="Trapezoid 53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81" y="1636"/>
              <a:ext cx="500" cy="541"/>
            </a:xfrm>
            <a:prstGeom prst="rect">
              <a:avLst/>
            </a:prstGeom>
            <a:noFill/>
          </p:spPr>
        </p:pic>
        <p:sp>
          <p:nvSpPr>
            <p:cNvPr id="76832" name="Text Box 32"/>
            <p:cNvSpPr txBox="1">
              <a:spLocks noChangeArrowheads="1"/>
            </p:cNvSpPr>
            <p:nvPr/>
          </p:nvSpPr>
          <p:spPr bwMode="auto">
            <a:xfrm rot="5400000">
              <a:off x="4415" y="1705"/>
              <a:ext cx="363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lIns="82945" tIns="41473" rIns="82945" bIns="41473"/>
            <a:lstStyle/>
            <a:p>
              <a:pPr defTabSz="914400"/>
              <a:endParaRPr lang="en-US">
                <a:latin typeface="Calibri" pitchFamily="34" charset="0"/>
              </a:endParaRPr>
            </a:p>
          </p:txBody>
        </p:sp>
      </p:grpSp>
      <p:sp>
        <p:nvSpPr>
          <p:cNvPr id="76833" name="TextBox 34"/>
          <p:cNvSpPr txBox="1">
            <a:spLocks noChangeArrowheads="1"/>
          </p:cNvSpPr>
          <p:nvPr/>
        </p:nvSpPr>
        <p:spPr bwMode="auto">
          <a:xfrm>
            <a:off x="7173913" y="3003550"/>
            <a:ext cx="56673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defTabSz="914400"/>
            <a:r>
              <a:rPr lang="en-US">
                <a:solidFill>
                  <a:schemeClr val="bg1"/>
                </a:solidFill>
                <a:latin typeface="Calibri" pitchFamily="34" charset="0"/>
              </a:rPr>
              <a:t>ADC</a:t>
            </a:r>
          </a:p>
        </p:txBody>
      </p:sp>
      <p:cxnSp>
        <p:nvCxnSpPr>
          <p:cNvPr id="76834" name="Straight Arrow Connector 55"/>
          <p:cNvCxnSpPr>
            <a:cxnSpLocks noChangeShapeType="1"/>
          </p:cNvCxnSpPr>
          <p:nvPr/>
        </p:nvCxnSpPr>
        <p:spPr bwMode="auto">
          <a:xfrm rot="5400000" flipH="1" flipV="1">
            <a:off x="1270000" y="3581400"/>
            <a:ext cx="414338" cy="1588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76835" name="Straight Arrow Connector 56"/>
          <p:cNvCxnSpPr>
            <a:cxnSpLocks noChangeShapeType="1"/>
          </p:cNvCxnSpPr>
          <p:nvPr/>
        </p:nvCxnSpPr>
        <p:spPr bwMode="auto">
          <a:xfrm>
            <a:off x="3619500" y="3511550"/>
            <a:ext cx="415925" cy="1588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58" name="Rectangle 57"/>
          <p:cNvSpPr/>
          <p:nvPr/>
        </p:nvSpPr>
        <p:spPr bwMode="auto">
          <a:xfrm>
            <a:off x="6021788" y="2974389"/>
            <a:ext cx="829440" cy="414764"/>
          </a:xfrm>
          <a:prstGeom prst="rect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 anchor="ctr"/>
          <a:lstStyle/>
          <a:p>
            <a:pPr algn="ctr" defTabSz="914400">
              <a:tabLst>
                <a:tab pos="655638" algn="l"/>
                <a:tab pos="1312863" algn="l"/>
              </a:tabLst>
            </a:pPr>
            <a:endParaRPr lang="en-US" sz="1100" b="1">
              <a:latin typeface="Comic Sans MS" pitchFamily="66" charset="0"/>
            </a:endParaRPr>
          </a:p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100" b="1">
                <a:latin typeface="Comic Sans MS" pitchFamily="66" charset="0"/>
              </a:rPr>
              <a:t>Antialias</a:t>
            </a:r>
          </a:p>
          <a:p>
            <a:pPr defTabSz="914400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655638" algn="l"/>
                <a:tab pos="1312863" algn="l"/>
              </a:tabLst>
            </a:pPr>
            <a:endParaRPr lang="en-US" sz="1600" b="1"/>
          </a:p>
        </p:txBody>
      </p:sp>
      <p:cxnSp>
        <p:nvCxnSpPr>
          <p:cNvPr id="76839" name="Straight Arrow Connector 58"/>
          <p:cNvCxnSpPr>
            <a:cxnSpLocks noChangeShapeType="1"/>
          </p:cNvCxnSpPr>
          <p:nvPr/>
        </p:nvCxnSpPr>
        <p:spPr bwMode="auto">
          <a:xfrm flipV="1">
            <a:off x="3413125" y="3167063"/>
            <a:ext cx="622300" cy="0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</p:spPr>
      </p:cxnSp>
      <p:grpSp>
        <p:nvGrpSpPr>
          <p:cNvPr id="61" name="Right Arrow 60"/>
          <p:cNvGrpSpPr>
            <a:grpSpLocks/>
          </p:cNvGrpSpPr>
          <p:nvPr/>
        </p:nvGrpSpPr>
        <p:grpSpPr bwMode="auto">
          <a:xfrm>
            <a:off x="4071938" y="3621088"/>
            <a:ext cx="268287" cy="622300"/>
            <a:chOff x="2469" y="2185"/>
            <a:chExt cx="169" cy="392"/>
          </a:xfrm>
        </p:grpSpPr>
        <p:pic>
          <p:nvPicPr>
            <p:cNvPr id="76841" name="Right Arrow 60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69" y="2185"/>
              <a:ext cx="169" cy="392"/>
            </a:xfrm>
            <a:prstGeom prst="rect">
              <a:avLst/>
            </a:prstGeom>
            <a:noFill/>
          </p:spPr>
        </p:pic>
        <p:sp>
          <p:nvSpPr>
            <p:cNvPr id="76842" name="Text Box 42"/>
            <p:cNvSpPr txBox="1">
              <a:spLocks noChangeArrowheads="1"/>
            </p:cNvSpPr>
            <p:nvPr/>
          </p:nvSpPr>
          <p:spPr bwMode="auto">
            <a:xfrm rot="16200000">
              <a:off x="2389" y="2369"/>
              <a:ext cx="330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82945" tIns="41473" rIns="82945" bIns="41473"/>
            <a:lstStyle/>
            <a:p>
              <a:pPr defTabSz="414338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en-US" sz="1600"/>
            </a:p>
          </p:txBody>
        </p:sp>
      </p:grpSp>
      <p:cxnSp>
        <p:nvCxnSpPr>
          <p:cNvPr id="76843" name="Straight Arrow Connector 66"/>
          <p:cNvCxnSpPr>
            <a:cxnSpLocks noChangeShapeType="1"/>
          </p:cNvCxnSpPr>
          <p:nvPr/>
        </p:nvCxnSpPr>
        <p:spPr bwMode="auto">
          <a:xfrm>
            <a:off x="6869113" y="3170238"/>
            <a:ext cx="277812" cy="1587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76844" name="Straight Connector 70"/>
          <p:cNvCxnSpPr>
            <a:cxnSpLocks noChangeShapeType="1"/>
          </p:cNvCxnSpPr>
          <p:nvPr/>
        </p:nvCxnSpPr>
        <p:spPr bwMode="auto">
          <a:xfrm rot="5400000">
            <a:off x="3067050" y="4065588"/>
            <a:ext cx="1106487" cy="1588"/>
          </a:xfrm>
          <a:prstGeom prst="lin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6845" name="Straight Connector 71"/>
          <p:cNvCxnSpPr>
            <a:cxnSpLocks noChangeShapeType="1"/>
          </p:cNvCxnSpPr>
          <p:nvPr/>
        </p:nvCxnSpPr>
        <p:spPr bwMode="auto">
          <a:xfrm rot="10800000">
            <a:off x="2306638" y="4618038"/>
            <a:ext cx="1312862" cy="1587"/>
          </a:xfrm>
          <a:prstGeom prst="lin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75" name="Flowchart: Off-page Connector 74"/>
          <p:cNvSpPr/>
          <p:nvPr/>
        </p:nvSpPr>
        <p:spPr bwMode="auto">
          <a:xfrm rot="16200000">
            <a:off x="8406407" y="2732490"/>
            <a:ext cx="414762" cy="898560"/>
          </a:xfrm>
          <a:prstGeom prst="flowChartOffpageConnector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6849" name="TextBox 37"/>
          <p:cNvSpPr txBox="1">
            <a:spLocks noChangeArrowheads="1"/>
          </p:cNvSpPr>
          <p:nvPr/>
        </p:nvSpPr>
        <p:spPr bwMode="auto">
          <a:xfrm>
            <a:off x="8234363" y="3043238"/>
            <a:ext cx="758825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defTabSz="914400"/>
            <a:r>
              <a:rPr lang="en-US" sz="1300">
                <a:solidFill>
                  <a:schemeClr val="bg1"/>
                </a:solidFill>
                <a:latin typeface="Calibri" pitchFamily="34" charset="0"/>
              </a:rPr>
              <a:t>Laser</a:t>
            </a:r>
          </a:p>
        </p:txBody>
      </p:sp>
      <p:sp>
        <p:nvSpPr>
          <p:cNvPr id="78" name="Right Arrow 77"/>
          <p:cNvSpPr/>
          <p:nvPr/>
        </p:nvSpPr>
        <p:spPr bwMode="auto">
          <a:xfrm>
            <a:off x="7888028" y="3043516"/>
            <a:ext cx="276480" cy="276509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 defTabSz="414726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US" sz="1600" dirty="0">
              <a:latin typeface="Arial" charset="0"/>
            </a:endParaRPr>
          </a:p>
        </p:txBody>
      </p:sp>
      <p:grpSp>
        <p:nvGrpSpPr>
          <p:cNvPr id="79" name="Right Arrow 78"/>
          <p:cNvGrpSpPr>
            <a:grpSpLocks/>
          </p:cNvGrpSpPr>
          <p:nvPr/>
        </p:nvGrpSpPr>
        <p:grpSpPr bwMode="auto">
          <a:xfrm>
            <a:off x="7370763" y="3432175"/>
            <a:ext cx="268287" cy="622300"/>
            <a:chOff x="4547" y="2066"/>
            <a:chExt cx="169" cy="392"/>
          </a:xfrm>
        </p:grpSpPr>
        <p:pic>
          <p:nvPicPr>
            <p:cNvPr id="76854" name="Right Arrow 78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47" y="2066"/>
              <a:ext cx="169" cy="392"/>
            </a:xfrm>
            <a:prstGeom prst="rect">
              <a:avLst/>
            </a:prstGeom>
            <a:noFill/>
          </p:spPr>
        </p:pic>
        <p:sp>
          <p:nvSpPr>
            <p:cNvPr id="76855" name="Text Box 55"/>
            <p:cNvSpPr txBox="1">
              <a:spLocks noChangeArrowheads="1"/>
            </p:cNvSpPr>
            <p:nvPr/>
          </p:nvSpPr>
          <p:spPr bwMode="auto">
            <a:xfrm rot="16200000">
              <a:off x="4468" y="2248"/>
              <a:ext cx="330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82945" tIns="41473" rIns="82945" bIns="41473"/>
            <a:lstStyle/>
            <a:p>
              <a:pPr defTabSz="414338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en-US" sz="1600"/>
            </a:p>
          </p:txBody>
        </p:sp>
      </p:grpSp>
      <p:cxnSp>
        <p:nvCxnSpPr>
          <p:cNvPr id="76856" name="Straight Arrow Connector 65"/>
          <p:cNvCxnSpPr>
            <a:cxnSpLocks noChangeShapeType="1"/>
          </p:cNvCxnSpPr>
          <p:nvPr/>
        </p:nvCxnSpPr>
        <p:spPr bwMode="auto">
          <a:xfrm>
            <a:off x="4576763" y="3346450"/>
            <a:ext cx="571500" cy="1588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76857" name="Straight Arrow Connector 65"/>
          <p:cNvCxnSpPr>
            <a:cxnSpLocks noChangeShapeType="1"/>
          </p:cNvCxnSpPr>
          <p:nvPr/>
        </p:nvCxnSpPr>
        <p:spPr bwMode="auto">
          <a:xfrm>
            <a:off x="5607050" y="3181350"/>
            <a:ext cx="415925" cy="1588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50" name="Rectangle 57"/>
          <p:cNvSpPr/>
          <p:nvPr/>
        </p:nvSpPr>
        <p:spPr bwMode="auto">
          <a:xfrm>
            <a:off x="3938582" y="2295516"/>
            <a:ext cx="829440" cy="414764"/>
          </a:xfrm>
          <a:prstGeom prst="rect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 anchor="ctr"/>
          <a:lstStyle/>
          <a:p>
            <a:pPr algn="ctr" defTabSz="914400">
              <a:tabLst>
                <a:tab pos="655638" algn="l"/>
                <a:tab pos="1312863" algn="l"/>
              </a:tabLst>
            </a:pPr>
            <a:endParaRPr lang="en-US" sz="1100" b="1">
              <a:latin typeface="Comic Sans MS" pitchFamily="66" charset="0"/>
            </a:endParaRPr>
          </a:p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100" b="1">
                <a:latin typeface="Comic Sans MS" pitchFamily="66" charset="0"/>
              </a:rPr>
              <a:t>Divider</a:t>
            </a:r>
          </a:p>
          <a:p>
            <a:pPr defTabSz="914400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655638" algn="l"/>
                <a:tab pos="1312863" algn="l"/>
              </a:tabLst>
            </a:pPr>
            <a:endParaRPr lang="en-US" sz="1600" b="1"/>
          </a:p>
        </p:txBody>
      </p:sp>
      <p:cxnSp>
        <p:nvCxnSpPr>
          <p:cNvPr id="76861" name="Straight Arrow Connector 56"/>
          <p:cNvCxnSpPr>
            <a:cxnSpLocks noChangeShapeType="1"/>
          </p:cNvCxnSpPr>
          <p:nvPr/>
        </p:nvCxnSpPr>
        <p:spPr bwMode="auto">
          <a:xfrm>
            <a:off x="3581400" y="2509838"/>
            <a:ext cx="357188" cy="1587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76862" name="Straight Connector 70"/>
          <p:cNvCxnSpPr>
            <a:cxnSpLocks noChangeShapeType="1"/>
          </p:cNvCxnSpPr>
          <p:nvPr/>
        </p:nvCxnSpPr>
        <p:spPr bwMode="auto">
          <a:xfrm rot="16200000" flipH="1">
            <a:off x="3259931" y="2831307"/>
            <a:ext cx="642937" cy="0"/>
          </a:xfrm>
          <a:prstGeom prst="lin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6863" name="Straight Arrow Connector 56"/>
          <p:cNvCxnSpPr>
            <a:cxnSpLocks noChangeShapeType="1"/>
          </p:cNvCxnSpPr>
          <p:nvPr/>
        </p:nvCxnSpPr>
        <p:spPr bwMode="auto">
          <a:xfrm rot="16200000" flipH="1">
            <a:off x="5000625" y="2733676"/>
            <a:ext cx="447675" cy="0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6864" name="Oval 20"/>
          <p:cNvSpPr>
            <a:spLocks noChangeArrowheads="1"/>
          </p:cNvSpPr>
          <p:nvPr/>
        </p:nvSpPr>
        <p:spPr bwMode="auto">
          <a:xfrm>
            <a:off x="5146675" y="2927350"/>
            <a:ext cx="138113" cy="138113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defTabSz="414338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/>
          </a:p>
        </p:txBody>
      </p:sp>
      <p:sp>
        <p:nvSpPr>
          <p:cNvPr id="76865" name="Oval 21"/>
          <p:cNvSpPr>
            <a:spLocks noChangeArrowheads="1"/>
          </p:cNvSpPr>
          <p:nvPr/>
        </p:nvSpPr>
        <p:spPr bwMode="auto">
          <a:xfrm>
            <a:off x="5549900" y="3100388"/>
            <a:ext cx="138113" cy="138112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defTabSz="414338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/>
          </a:p>
        </p:txBody>
      </p:sp>
      <p:sp>
        <p:nvSpPr>
          <p:cNvPr id="76866" name="Oval 26"/>
          <p:cNvSpPr>
            <a:spLocks noChangeArrowheads="1"/>
          </p:cNvSpPr>
          <p:nvPr/>
        </p:nvSpPr>
        <p:spPr bwMode="auto">
          <a:xfrm>
            <a:off x="5146675" y="3271838"/>
            <a:ext cx="138113" cy="138112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defTabSz="414338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/>
          </a:p>
        </p:txBody>
      </p:sp>
      <p:cxnSp>
        <p:nvCxnSpPr>
          <p:cNvPr id="76867" name="Straight Connector 28"/>
          <p:cNvCxnSpPr>
            <a:cxnSpLocks noChangeShapeType="1"/>
            <a:stCxn id="76865" idx="2"/>
          </p:cNvCxnSpPr>
          <p:nvPr/>
        </p:nvCxnSpPr>
        <p:spPr bwMode="auto">
          <a:xfrm rot="10800000" flipV="1">
            <a:off x="5124450" y="3170238"/>
            <a:ext cx="425450" cy="95250"/>
          </a:xfrm>
          <a:prstGeom prst="line">
            <a:avLst/>
          </a:prstGeom>
          <a:noFill/>
          <a:ln w="539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76868" name="Oval 20"/>
          <p:cNvSpPr>
            <a:spLocks noChangeArrowheads="1"/>
          </p:cNvSpPr>
          <p:nvPr/>
        </p:nvSpPr>
        <p:spPr bwMode="auto">
          <a:xfrm>
            <a:off x="4030663" y="3097213"/>
            <a:ext cx="138112" cy="138112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defTabSz="414338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/>
          </a:p>
        </p:txBody>
      </p:sp>
      <p:sp>
        <p:nvSpPr>
          <p:cNvPr id="76869" name="Oval 21"/>
          <p:cNvSpPr>
            <a:spLocks noChangeArrowheads="1"/>
          </p:cNvSpPr>
          <p:nvPr/>
        </p:nvSpPr>
        <p:spPr bwMode="auto">
          <a:xfrm>
            <a:off x="4435475" y="3271838"/>
            <a:ext cx="138113" cy="138112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defTabSz="414338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/>
          </a:p>
        </p:txBody>
      </p:sp>
      <p:sp>
        <p:nvSpPr>
          <p:cNvPr id="76870" name="Oval 26"/>
          <p:cNvSpPr>
            <a:spLocks noChangeArrowheads="1"/>
          </p:cNvSpPr>
          <p:nvPr/>
        </p:nvSpPr>
        <p:spPr bwMode="auto">
          <a:xfrm>
            <a:off x="4030663" y="3443288"/>
            <a:ext cx="138112" cy="138112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defTabSz="414338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/>
          </a:p>
        </p:txBody>
      </p:sp>
      <p:cxnSp>
        <p:nvCxnSpPr>
          <p:cNvPr id="76871" name="Straight Connector 28"/>
          <p:cNvCxnSpPr>
            <a:cxnSpLocks noChangeShapeType="1"/>
            <a:stCxn id="76869" idx="2"/>
          </p:cNvCxnSpPr>
          <p:nvPr/>
        </p:nvCxnSpPr>
        <p:spPr bwMode="auto">
          <a:xfrm rot="10800000">
            <a:off x="4003675" y="3248025"/>
            <a:ext cx="431800" cy="93663"/>
          </a:xfrm>
          <a:prstGeom prst="line">
            <a:avLst/>
          </a:prstGeom>
          <a:noFill/>
          <a:ln w="539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76872" name="Freeform 72"/>
          <p:cNvSpPr>
            <a:spLocks/>
          </p:cNvSpPr>
          <p:nvPr/>
        </p:nvSpPr>
        <p:spPr bwMode="auto">
          <a:xfrm>
            <a:off x="1219200" y="2543175"/>
            <a:ext cx="6924675" cy="933450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1332" y="30"/>
              </a:cxn>
              <a:cxn ang="0">
                <a:pos x="1632" y="492"/>
              </a:cxn>
              <a:cxn ang="0">
                <a:pos x="2694" y="588"/>
              </a:cxn>
              <a:cxn ang="0">
                <a:pos x="3378" y="12"/>
              </a:cxn>
              <a:cxn ang="0">
                <a:pos x="4362" y="0"/>
              </a:cxn>
            </a:cxnLst>
            <a:rect l="0" t="0" r="r" b="b"/>
            <a:pathLst>
              <a:path w="4362" h="588">
                <a:moveTo>
                  <a:pt x="0" y="30"/>
                </a:moveTo>
                <a:cubicBezTo>
                  <a:pt x="222" y="30"/>
                  <a:pt x="1092" y="30"/>
                  <a:pt x="1332" y="30"/>
                </a:cubicBezTo>
                <a:cubicBezTo>
                  <a:pt x="1572" y="30"/>
                  <a:pt x="1374" y="432"/>
                  <a:pt x="1632" y="492"/>
                </a:cubicBezTo>
                <a:cubicBezTo>
                  <a:pt x="1890" y="552"/>
                  <a:pt x="2474" y="588"/>
                  <a:pt x="2694" y="588"/>
                </a:cubicBezTo>
                <a:cubicBezTo>
                  <a:pt x="2914" y="588"/>
                  <a:pt x="3040" y="12"/>
                  <a:pt x="3378" y="12"/>
                </a:cubicBezTo>
                <a:cubicBezTo>
                  <a:pt x="3716" y="12"/>
                  <a:pt x="4157" y="2"/>
                  <a:pt x="4362" y="0"/>
                </a:cubicBezTo>
              </a:path>
            </a:pathLst>
          </a:custGeom>
          <a:noFill/>
          <a:ln w="57150" cap="flat" cmpd="sng">
            <a:solidFill>
              <a:srgbClr val="008000"/>
            </a:solidFill>
            <a:prstDash val="sysDot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6873" name="Rectangle 68"/>
          <p:cNvSpPr>
            <a:spLocks noChangeArrowheads="1"/>
          </p:cNvSpPr>
          <p:nvPr/>
        </p:nvSpPr>
        <p:spPr bwMode="auto">
          <a:xfrm>
            <a:off x="3868738" y="4291013"/>
            <a:ext cx="6858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400" b="1" dirty="0">
                <a:latin typeface="Comic Sans MS" pitchFamily="66" charset="0"/>
              </a:rPr>
              <a:t>High</a:t>
            </a:r>
          </a:p>
        </p:txBody>
      </p:sp>
      <p:sp>
        <p:nvSpPr>
          <p:cNvPr id="76874" name="Rectangle 68"/>
          <p:cNvSpPr>
            <a:spLocks noChangeArrowheads="1"/>
          </p:cNvSpPr>
          <p:nvPr/>
        </p:nvSpPr>
        <p:spPr bwMode="auto">
          <a:xfrm>
            <a:off x="4983163" y="4160838"/>
            <a:ext cx="6858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400" b="1">
                <a:latin typeface="Comic Sans MS" pitchFamily="66" charset="0"/>
              </a:rPr>
              <a:t>Low</a:t>
            </a:r>
          </a:p>
        </p:txBody>
      </p:sp>
      <p:sp>
        <p:nvSpPr>
          <p:cNvPr id="76875" name="Rectangle 68"/>
          <p:cNvSpPr>
            <a:spLocks noChangeArrowheads="1"/>
          </p:cNvSpPr>
          <p:nvPr/>
        </p:nvSpPr>
        <p:spPr bwMode="auto">
          <a:xfrm>
            <a:off x="1239838" y="4975225"/>
            <a:ext cx="52387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100" b="1">
                <a:latin typeface="Comic Sans MS" pitchFamily="66" charset="0"/>
              </a:rPr>
              <a:t>i2c</a:t>
            </a:r>
          </a:p>
        </p:txBody>
      </p:sp>
      <p:sp>
        <p:nvSpPr>
          <p:cNvPr id="76876" name="Rectangle 68"/>
          <p:cNvSpPr>
            <a:spLocks noChangeArrowheads="1"/>
          </p:cNvSpPr>
          <p:nvPr/>
        </p:nvSpPr>
        <p:spPr bwMode="auto">
          <a:xfrm>
            <a:off x="7250113" y="4084638"/>
            <a:ext cx="52387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100" b="1">
                <a:latin typeface="Comic Sans MS" pitchFamily="66" charset="0"/>
              </a:rPr>
              <a:t>spi</a:t>
            </a:r>
          </a:p>
        </p:txBody>
      </p:sp>
      <p:sp>
        <p:nvSpPr>
          <p:cNvPr id="76877" name="Rectangle 33"/>
          <p:cNvSpPr>
            <a:spLocks noChangeArrowheads="1"/>
          </p:cNvSpPr>
          <p:nvPr/>
        </p:nvSpPr>
        <p:spPr bwMode="auto">
          <a:xfrm>
            <a:off x="239713" y="2322513"/>
            <a:ext cx="103663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400" b="1">
                <a:solidFill>
                  <a:srgbClr val="FF0000"/>
                </a:solidFill>
                <a:latin typeface="Comic Sans MS" pitchFamily="66" charset="0"/>
              </a:rPr>
              <a:t>Detector signal</a:t>
            </a:r>
          </a:p>
        </p:txBody>
      </p:sp>
      <p:sp>
        <p:nvSpPr>
          <p:cNvPr id="76879" name="Rectangle 68"/>
          <p:cNvSpPr>
            <a:spLocks noChangeArrowheads="1"/>
          </p:cNvSpPr>
          <p:nvPr/>
        </p:nvSpPr>
        <p:spPr bwMode="auto">
          <a:xfrm>
            <a:off x="1687513" y="6218238"/>
            <a:ext cx="62484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400" b="1">
                <a:latin typeface="Comic Sans MS" pitchFamily="66" charset="0"/>
              </a:rPr>
              <a:t>Signal path for </a:t>
            </a:r>
            <a:r>
              <a:rPr lang="en-US" sz="1400" b="1">
                <a:solidFill>
                  <a:srgbClr val="008000"/>
                </a:solidFill>
                <a:latin typeface="Comic Sans MS" pitchFamily="66" charset="0"/>
              </a:rPr>
              <a:t>“5 MeV” range</a:t>
            </a:r>
            <a:r>
              <a:rPr lang="en-US" sz="1400" b="1">
                <a:latin typeface="Comic Sans MS" pitchFamily="66" charset="0"/>
              </a:rPr>
              <a:t> measurements</a:t>
            </a:r>
          </a:p>
        </p:txBody>
      </p:sp>
      <p:sp>
        <p:nvSpPr>
          <p:cNvPr id="76881" name="Rectangle 81"/>
          <p:cNvSpPr>
            <a:spLocks noChangeArrowheads="1"/>
          </p:cNvSpPr>
          <p:nvPr/>
        </p:nvSpPr>
        <p:spPr bwMode="auto">
          <a:xfrm>
            <a:off x="239713" y="2230438"/>
            <a:ext cx="990600" cy="685800"/>
          </a:xfrm>
          <a:prstGeom prst="rect">
            <a:avLst/>
          </a:prstGeom>
          <a:noFill/>
          <a:ln w="38100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882" name="Rectangle 68"/>
          <p:cNvSpPr>
            <a:spLocks noChangeArrowheads="1"/>
          </p:cNvSpPr>
          <p:nvPr/>
        </p:nvSpPr>
        <p:spPr bwMode="auto">
          <a:xfrm>
            <a:off x="2177369" y="4643438"/>
            <a:ext cx="103663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400" b="1" dirty="0">
                <a:latin typeface="Comic Sans MS" pitchFamily="66" charset="0"/>
              </a:rPr>
              <a:t>Test Pattern</a:t>
            </a:r>
          </a:p>
        </p:txBody>
      </p:sp>
      <p:sp>
        <p:nvSpPr>
          <p:cNvPr id="64" name="Left Brace 63"/>
          <p:cNvSpPr/>
          <p:nvPr/>
        </p:nvSpPr>
        <p:spPr bwMode="auto">
          <a:xfrm rot="16200000">
            <a:off x="4662487" y="3979862"/>
            <a:ext cx="222250" cy="1511300"/>
          </a:xfrm>
          <a:prstGeom prst="leftBrac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AutoShape 80"/>
          <p:cNvSpPr>
            <a:spLocks noChangeArrowheads="1"/>
          </p:cNvSpPr>
          <p:nvPr/>
        </p:nvSpPr>
        <p:spPr bwMode="auto">
          <a:xfrm>
            <a:off x="4617584" y="4958215"/>
            <a:ext cx="304800" cy="457200"/>
          </a:xfrm>
          <a:prstGeom prst="upArrow">
            <a:avLst>
              <a:gd name="adj1" fmla="val 50000"/>
              <a:gd name="adj2" fmla="val 37500"/>
            </a:avLst>
          </a:pr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" name="Rectangle 68"/>
          <p:cNvSpPr>
            <a:spLocks noChangeArrowheads="1"/>
          </p:cNvSpPr>
          <p:nvPr/>
        </p:nvSpPr>
        <p:spPr bwMode="auto">
          <a:xfrm>
            <a:off x="4329112" y="5440362"/>
            <a:ext cx="918936" cy="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400" b="1" dirty="0" smtClean="0">
                <a:latin typeface="Comic Sans MS" pitchFamily="66" charset="0"/>
              </a:rPr>
              <a:t>i2c I/O</a:t>
            </a:r>
            <a:endParaRPr lang="en-US" sz="1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Box 53"/>
          <p:cNvSpPr txBox="1">
            <a:spLocks noChangeArrowheads="1"/>
          </p:cNvSpPr>
          <p:nvPr/>
        </p:nvSpPr>
        <p:spPr bwMode="auto">
          <a:xfrm>
            <a:off x="0" y="0"/>
            <a:ext cx="10080625" cy="1169988"/>
          </a:xfrm>
          <a:prstGeom prst="rect">
            <a:avLst/>
          </a:prstGeom>
          <a:gradFill rotWithShape="1">
            <a:gsLst>
              <a:gs pos="0">
                <a:srgbClr val="3333CC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0892" tIns="118800" rIns="90892" bIns="766800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System architecture: signal path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5" name="Rectangle 62"/>
          <p:cNvSpPr/>
          <p:nvPr/>
        </p:nvSpPr>
        <p:spPr bwMode="auto">
          <a:xfrm>
            <a:off x="4938714" y="2857495"/>
            <a:ext cx="829440" cy="6221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tabLst>
                <a:tab pos="656650" algn="l"/>
                <a:tab pos="1313299" algn="l"/>
              </a:tabLst>
              <a:defRPr/>
            </a:pPr>
            <a:endParaRPr lang="en-US" sz="1100" dirty="0">
              <a:latin typeface="Comic Sans MS" pitchFamily="66" charset="0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tabLst>
                <a:tab pos="656650" algn="l"/>
                <a:tab pos="1313299" algn="l"/>
              </a:tabLst>
              <a:defRPr/>
            </a:pPr>
            <a:endParaRPr lang="en-US" sz="1100" dirty="0">
              <a:latin typeface="Comic Sans MS" pitchFamily="66" charset="0"/>
            </a:endParaRPr>
          </a:p>
        </p:txBody>
      </p:sp>
      <p:sp>
        <p:nvSpPr>
          <p:cNvPr id="84" name="Rectangle 62"/>
          <p:cNvSpPr/>
          <p:nvPr/>
        </p:nvSpPr>
        <p:spPr bwMode="auto">
          <a:xfrm>
            <a:off x="3823522" y="3028382"/>
            <a:ext cx="829440" cy="6221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tabLst>
                <a:tab pos="656650" algn="l"/>
                <a:tab pos="1313299" algn="l"/>
              </a:tabLst>
              <a:defRPr/>
            </a:pPr>
            <a:endParaRPr lang="en-US" sz="1100" dirty="0">
              <a:latin typeface="Comic Sans MS" pitchFamily="66" charset="0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tabLst>
                <a:tab pos="656650" algn="l"/>
                <a:tab pos="1313299" algn="l"/>
              </a:tabLst>
              <a:defRPr/>
            </a:pPr>
            <a:endParaRPr lang="en-US" sz="1100" dirty="0">
              <a:latin typeface="Comic Sans MS" pitchFamily="66" charset="0"/>
            </a:endParaRPr>
          </a:p>
        </p:txBody>
      </p:sp>
      <p:cxnSp>
        <p:nvCxnSpPr>
          <p:cNvPr id="77833" name="Straight Connector 70"/>
          <p:cNvCxnSpPr>
            <a:cxnSpLocks noChangeShapeType="1"/>
          </p:cNvCxnSpPr>
          <p:nvPr/>
        </p:nvCxnSpPr>
        <p:spPr bwMode="auto">
          <a:xfrm rot="10800000">
            <a:off x="4724400" y="2509838"/>
            <a:ext cx="500063" cy="1587"/>
          </a:xfrm>
          <a:prstGeom prst="lin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33" name="Oval 32"/>
          <p:cNvSpPr/>
          <p:nvPr/>
        </p:nvSpPr>
        <p:spPr bwMode="auto">
          <a:xfrm>
            <a:off x="509558" y="3097509"/>
            <a:ext cx="138240" cy="138255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 defTabSz="414726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US" sz="1600" dirty="0">
              <a:latin typeface="Arial" charset="0"/>
            </a:endParaRPr>
          </a:p>
        </p:txBody>
      </p:sp>
      <p:cxnSp>
        <p:nvCxnSpPr>
          <p:cNvPr id="77837" name="Straight Arrow Connector 34"/>
          <p:cNvCxnSpPr>
            <a:cxnSpLocks noChangeShapeType="1"/>
          </p:cNvCxnSpPr>
          <p:nvPr/>
        </p:nvCxnSpPr>
        <p:spPr bwMode="auto">
          <a:xfrm flipV="1">
            <a:off x="647700" y="3167063"/>
            <a:ext cx="622300" cy="0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</p:spPr>
      </p:cxnSp>
      <p:grpSp>
        <p:nvGrpSpPr>
          <p:cNvPr id="37" name="Oval 36"/>
          <p:cNvGrpSpPr>
            <a:grpSpLocks/>
          </p:cNvGrpSpPr>
          <p:nvPr/>
        </p:nvGrpSpPr>
        <p:grpSpPr bwMode="auto">
          <a:xfrm>
            <a:off x="1243013" y="2938463"/>
            <a:ext cx="457200" cy="444500"/>
            <a:chOff x="687" y="1755"/>
            <a:chExt cx="288" cy="280"/>
          </a:xfrm>
        </p:grpSpPr>
        <p:pic>
          <p:nvPicPr>
            <p:cNvPr id="77839" name="Oval 36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7" y="1755"/>
              <a:ext cx="288" cy="280"/>
            </a:xfrm>
            <a:prstGeom prst="rect">
              <a:avLst/>
            </a:prstGeom>
            <a:noFill/>
          </p:spPr>
        </p:pic>
        <p:sp>
          <p:nvSpPr>
            <p:cNvPr id="77840" name="Text Box 16"/>
            <p:cNvSpPr txBox="1">
              <a:spLocks noChangeArrowheads="1"/>
            </p:cNvSpPr>
            <p:nvPr/>
          </p:nvSpPr>
          <p:spPr bwMode="auto">
            <a:xfrm>
              <a:off x="742" y="1806"/>
              <a:ext cx="185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41473" rIns="82945" bIns="41473" anchor="ctr"/>
            <a:lstStyle/>
            <a:p>
              <a:pPr algn="ctr" defTabSz="414338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en-US" sz="3300">
                  <a:latin typeface="Calibri" pitchFamily="34" charset="0"/>
                </a:rPr>
                <a:t>+</a:t>
              </a:r>
              <a:endParaRPr lang="en-US" sz="3300"/>
            </a:p>
          </p:txBody>
        </p:sp>
      </p:grpSp>
      <p:sp>
        <p:nvSpPr>
          <p:cNvPr id="40" name="Rectangle 39"/>
          <p:cNvSpPr/>
          <p:nvPr/>
        </p:nvSpPr>
        <p:spPr bwMode="auto">
          <a:xfrm>
            <a:off x="924278" y="3788781"/>
            <a:ext cx="1105920" cy="622145"/>
          </a:xfrm>
          <a:prstGeom prst="rect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 anchor="ctr"/>
          <a:lstStyle/>
          <a:p>
            <a:pPr algn="ctr" defTabSz="914400">
              <a:tabLst>
                <a:tab pos="655638" algn="l"/>
                <a:tab pos="1312863" algn="l"/>
              </a:tabLst>
            </a:pPr>
            <a:endParaRPr lang="en-US" sz="1100" b="1">
              <a:latin typeface="Comic Sans MS" pitchFamily="66" charset="0"/>
            </a:endParaRPr>
          </a:p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100" b="1">
                <a:latin typeface="Comic Sans MS" pitchFamily="66" charset="0"/>
              </a:rPr>
              <a:t>Offset</a:t>
            </a:r>
          </a:p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100" b="1">
                <a:latin typeface="Comic Sans MS" pitchFamily="66" charset="0"/>
              </a:rPr>
              <a:t>Regulation</a:t>
            </a:r>
          </a:p>
          <a:p>
            <a:pPr defTabSz="914400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655638" algn="l"/>
                <a:tab pos="1312863" algn="l"/>
              </a:tabLst>
            </a:pPr>
            <a:endParaRPr lang="en-US" sz="1600" b="1"/>
          </a:p>
        </p:txBody>
      </p:sp>
      <p:sp>
        <p:nvSpPr>
          <p:cNvPr id="42" name="Rectangle 41"/>
          <p:cNvSpPr/>
          <p:nvPr/>
        </p:nvSpPr>
        <p:spPr bwMode="auto">
          <a:xfrm>
            <a:off x="2375798" y="2821000"/>
            <a:ext cx="1036800" cy="691273"/>
          </a:xfrm>
          <a:prstGeom prst="rect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 anchor="ctr"/>
          <a:lstStyle/>
          <a:p>
            <a:pPr algn="ctr" defTabSz="914400">
              <a:tabLst>
                <a:tab pos="655638" algn="l"/>
                <a:tab pos="1312863" algn="l"/>
              </a:tabLst>
            </a:pPr>
            <a:endParaRPr lang="en-US" sz="1100" b="1">
              <a:latin typeface="Comic Sans MS" pitchFamily="66" charset="0"/>
            </a:endParaRPr>
          </a:p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100" b="1">
                <a:latin typeface="Comic Sans MS" pitchFamily="66" charset="0"/>
              </a:rPr>
              <a:t>Fast</a:t>
            </a:r>
          </a:p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100" b="1">
                <a:latin typeface="Comic Sans MS" pitchFamily="66" charset="0"/>
              </a:rPr>
              <a:t>Amplifier</a:t>
            </a:r>
          </a:p>
          <a:p>
            <a:pPr defTabSz="914400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655638" algn="l"/>
                <a:tab pos="1312863" algn="l"/>
              </a:tabLst>
            </a:pPr>
            <a:endParaRPr lang="en-US" sz="1600" b="1"/>
          </a:p>
        </p:txBody>
      </p:sp>
      <p:grpSp>
        <p:nvGrpSpPr>
          <p:cNvPr id="44" name="Right Arrow 43"/>
          <p:cNvGrpSpPr>
            <a:grpSpLocks/>
          </p:cNvGrpSpPr>
          <p:nvPr/>
        </p:nvGrpSpPr>
        <p:grpSpPr bwMode="auto">
          <a:xfrm>
            <a:off x="5194300" y="3481388"/>
            <a:ext cx="268288" cy="620712"/>
            <a:chOff x="3176" y="2097"/>
            <a:chExt cx="169" cy="391"/>
          </a:xfrm>
        </p:grpSpPr>
        <p:pic>
          <p:nvPicPr>
            <p:cNvPr id="77848" name="Right Arrow 4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76" y="2097"/>
              <a:ext cx="169" cy="391"/>
            </a:xfrm>
            <a:prstGeom prst="rect">
              <a:avLst/>
            </a:prstGeom>
            <a:noFill/>
          </p:spPr>
        </p:pic>
        <p:sp>
          <p:nvSpPr>
            <p:cNvPr id="77849" name="Text Box 25"/>
            <p:cNvSpPr txBox="1">
              <a:spLocks noChangeArrowheads="1"/>
            </p:cNvSpPr>
            <p:nvPr/>
          </p:nvSpPr>
          <p:spPr bwMode="auto">
            <a:xfrm rot="16200000">
              <a:off x="3095" y="2280"/>
              <a:ext cx="330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82945" tIns="41473" rIns="82945" bIns="41473"/>
            <a:lstStyle/>
            <a:p>
              <a:pPr defTabSz="414338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en-US" sz="1600"/>
            </a:p>
          </p:txBody>
        </p:sp>
      </p:grpSp>
      <p:grpSp>
        <p:nvGrpSpPr>
          <p:cNvPr id="45" name="Right Arrow 44"/>
          <p:cNvGrpSpPr>
            <a:grpSpLocks/>
          </p:cNvGrpSpPr>
          <p:nvPr/>
        </p:nvGrpSpPr>
        <p:grpSpPr bwMode="auto">
          <a:xfrm>
            <a:off x="1371600" y="4383088"/>
            <a:ext cx="274638" cy="566737"/>
            <a:chOff x="768" y="2665"/>
            <a:chExt cx="173" cy="357"/>
          </a:xfrm>
        </p:grpSpPr>
        <p:pic>
          <p:nvPicPr>
            <p:cNvPr id="77851" name="Right Arrow 44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8" y="2665"/>
              <a:ext cx="173" cy="357"/>
            </a:xfrm>
            <a:prstGeom prst="rect">
              <a:avLst/>
            </a:prstGeom>
            <a:noFill/>
          </p:spPr>
        </p:pic>
        <p:sp>
          <p:nvSpPr>
            <p:cNvPr id="77852" name="Text Box 28"/>
            <p:cNvSpPr txBox="1">
              <a:spLocks noChangeArrowheads="1"/>
            </p:cNvSpPr>
            <p:nvPr/>
          </p:nvSpPr>
          <p:spPr bwMode="auto">
            <a:xfrm rot="16200000">
              <a:off x="709" y="2830"/>
              <a:ext cx="294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82945" tIns="41473" rIns="82945" bIns="41473"/>
            <a:lstStyle/>
            <a:p>
              <a:pPr defTabSz="414338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en-US" sz="1600"/>
            </a:p>
          </p:txBody>
        </p:sp>
      </p:grpSp>
      <p:cxnSp>
        <p:nvCxnSpPr>
          <p:cNvPr id="77853" name="Straight Arrow Connector 52"/>
          <p:cNvCxnSpPr>
            <a:cxnSpLocks noChangeShapeType="1"/>
          </p:cNvCxnSpPr>
          <p:nvPr/>
        </p:nvCxnSpPr>
        <p:spPr bwMode="auto">
          <a:xfrm flipV="1">
            <a:off x="1684338" y="3167063"/>
            <a:ext cx="692150" cy="0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</p:spPr>
      </p:cxnSp>
      <p:grpSp>
        <p:nvGrpSpPr>
          <p:cNvPr id="54" name="Trapezoid 53"/>
          <p:cNvGrpSpPr>
            <a:grpSpLocks/>
          </p:cNvGrpSpPr>
          <p:nvPr/>
        </p:nvGrpSpPr>
        <p:grpSpPr bwMode="auto">
          <a:xfrm>
            <a:off x="7107238" y="2749550"/>
            <a:ext cx="793750" cy="858838"/>
            <a:chOff x="4381" y="1636"/>
            <a:chExt cx="500" cy="541"/>
          </a:xfrm>
        </p:grpSpPr>
        <p:pic>
          <p:nvPicPr>
            <p:cNvPr id="77855" name="Trapezoid 53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81" y="1636"/>
              <a:ext cx="500" cy="541"/>
            </a:xfrm>
            <a:prstGeom prst="rect">
              <a:avLst/>
            </a:prstGeom>
            <a:noFill/>
          </p:spPr>
        </p:pic>
        <p:sp>
          <p:nvSpPr>
            <p:cNvPr id="77856" name="Text Box 32"/>
            <p:cNvSpPr txBox="1">
              <a:spLocks noChangeArrowheads="1"/>
            </p:cNvSpPr>
            <p:nvPr/>
          </p:nvSpPr>
          <p:spPr bwMode="auto">
            <a:xfrm rot="5400000">
              <a:off x="4415" y="1705"/>
              <a:ext cx="363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lIns="82945" tIns="41473" rIns="82945" bIns="41473"/>
            <a:lstStyle/>
            <a:p>
              <a:pPr defTabSz="914400"/>
              <a:endParaRPr lang="en-US">
                <a:latin typeface="Calibri" pitchFamily="34" charset="0"/>
              </a:endParaRPr>
            </a:p>
          </p:txBody>
        </p:sp>
      </p:grpSp>
      <p:sp>
        <p:nvSpPr>
          <p:cNvPr id="77857" name="TextBox 34"/>
          <p:cNvSpPr txBox="1">
            <a:spLocks noChangeArrowheads="1"/>
          </p:cNvSpPr>
          <p:nvPr/>
        </p:nvSpPr>
        <p:spPr bwMode="auto">
          <a:xfrm>
            <a:off x="7173913" y="3003550"/>
            <a:ext cx="56673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defTabSz="914400"/>
            <a:r>
              <a:rPr lang="en-US">
                <a:solidFill>
                  <a:schemeClr val="bg1"/>
                </a:solidFill>
                <a:latin typeface="Calibri" pitchFamily="34" charset="0"/>
              </a:rPr>
              <a:t>ADC</a:t>
            </a:r>
          </a:p>
        </p:txBody>
      </p:sp>
      <p:cxnSp>
        <p:nvCxnSpPr>
          <p:cNvPr id="77858" name="Straight Arrow Connector 55"/>
          <p:cNvCxnSpPr>
            <a:cxnSpLocks noChangeShapeType="1"/>
          </p:cNvCxnSpPr>
          <p:nvPr/>
        </p:nvCxnSpPr>
        <p:spPr bwMode="auto">
          <a:xfrm rot="5400000" flipH="1" flipV="1">
            <a:off x="1270000" y="3581400"/>
            <a:ext cx="414338" cy="1588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77859" name="Straight Arrow Connector 56"/>
          <p:cNvCxnSpPr>
            <a:cxnSpLocks noChangeShapeType="1"/>
          </p:cNvCxnSpPr>
          <p:nvPr/>
        </p:nvCxnSpPr>
        <p:spPr bwMode="auto">
          <a:xfrm>
            <a:off x="3619500" y="3511550"/>
            <a:ext cx="415925" cy="1588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58" name="Rectangle 57"/>
          <p:cNvSpPr/>
          <p:nvPr/>
        </p:nvSpPr>
        <p:spPr bwMode="auto">
          <a:xfrm>
            <a:off x="6021788" y="2974389"/>
            <a:ext cx="829440" cy="414764"/>
          </a:xfrm>
          <a:prstGeom prst="rect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 anchor="ctr"/>
          <a:lstStyle/>
          <a:p>
            <a:pPr algn="ctr" defTabSz="914400">
              <a:tabLst>
                <a:tab pos="655638" algn="l"/>
                <a:tab pos="1312863" algn="l"/>
              </a:tabLst>
            </a:pPr>
            <a:endParaRPr lang="en-US" sz="1100" b="1">
              <a:latin typeface="Comic Sans MS" pitchFamily="66" charset="0"/>
            </a:endParaRPr>
          </a:p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100" b="1">
                <a:latin typeface="Comic Sans MS" pitchFamily="66" charset="0"/>
              </a:rPr>
              <a:t>Antialias</a:t>
            </a:r>
          </a:p>
          <a:p>
            <a:pPr defTabSz="914400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655638" algn="l"/>
                <a:tab pos="1312863" algn="l"/>
              </a:tabLst>
            </a:pPr>
            <a:endParaRPr lang="en-US" sz="1600" b="1"/>
          </a:p>
        </p:txBody>
      </p:sp>
      <p:cxnSp>
        <p:nvCxnSpPr>
          <p:cNvPr id="77863" name="Straight Arrow Connector 58"/>
          <p:cNvCxnSpPr>
            <a:cxnSpLocks noChangeShapeType="1"/>
          </p:cNvCxnSpPr>
          <p:nvPr/>
        </p:nvCxnSpPr>
        <p:spPr bwMode="auto">
          <a:xfrm flipV="1">
            <a:off x="3413125" y="3167063"/>
            <a:ext cx="622300" cy="0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</p:spPr>
      </p:cxnSp>
      <p:grpSp>
        <p:nvGrpSpPr>
          <p:cNvPr id="61" name="Right Arrow 60"/>
          <p:cNvGrpSpPr>
            <a:grpSpLocks/>
          </p:cNvGrpSpPr>
          <p:nvPr/>
        </p:nvGrpSpPr>
        <p:grpSpPr bwMode="auto">
          <a:xfrm>
            <a:off x="4071938" y="3621088"/>
            <a:ext cx="268287" cy="622300"/>
            <a:chOff x="2469" y="2185"/>
            <a:chExt cx="169" cy="392"/>
          </a:xfrm>
        </p:grpSpPr>
        <p:pic>
          <p:nvPicPr>
            <p:cNvPr id="77865" name="Right Arrow 60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69" y="2185"/>
              <a:ext cx="169" cy="392"/>
            </a:xfrm>
            <a:prstGeom prst="rect">
              <a:avLst/>
            </a:prstGeom>
            <a:noFill/>
          </p:spPr>
        </p:pic>
        <p:sp>
          <p:nvSpPr>
            <p:cNvPr id="77866" name="Text Box 42"/>
            <p:cNvSpPr txBox="1">
              <a:spLocks noChangeArrowheads="1"/>
            </p:cNvSpPr>
            <p:nvPr/>
          </p:nvSpPr>
          <p:spPr bwMode="auto">
            <a:xfrm rot="16200000">
              <a:off x="2389" y="2369"/>
              <a:ext cx="330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82945" tIns="41473" rIns="82945" bIns="41473"/>
            <a:lstStyle/>
            <a:p>
              <a:pPr defTabSz="414338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en-US" sz="1600"/>
            </a:p>
          </p:txBody>
        </p:sp>
      </p:grpSp>
      <p:cxnSp>
        <p:nvCxnSpPr>
          <p:cNvPr id="77867" name="Straight Arrow Connector 66"/>
          <p:cNvCxnSpPr>
            <a:cxnSpLocks noChangeShapeType="1"/>
          </p:cNvCxnSpPr>
          <p:nvPr/>
        </p:nvCxnSpPr>
        <p:spPr bwMode="auto">
          <a:xfrm>
            <a:off x="6869113" y="3170238"/>
            <a:ext cx="277812" cy="1587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7868" name="Rectangle 68"/>
          <p:cNvSpPr>
            <a:spLocks noChangeArrowheads="1"/>
          </p:cNvSpPr>
          <p:nvPr/>
        </p:nvSpPr>
        <p:spPr bwMode="auto">
          <a:xfrm>
            <a:off x="2122939" y="4643438"/>
            <a:ext cx="103663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400" b="1" dirty="0">
                <a:solidFill>
                  <a:srgbClr val="FF0000"/>
                </a:solidFill>
                <a:latin typeface="Comic Sans MS" pitchFamily="66" charset="0"/>
              </a:rPr>
              <a:t>Test Pattern</a:t>
            </a:r>
          </a:p>
        </p:txBody>
      </p:sp>
      <p:cxnSp>
        <p:nvCxnSpPr>
          <p:cNvPr id="77869" name="Straight Connector 70"/>
          <p:cNvCxnSpPr>
            <a:cxnSpLocks noChangeShapeType="1"/>
          </p:cNvCxnSpPr>
          <p:nvPr/>
        </p:nvCxnSpPr>
        <p:spPr bwMode="auto">
          <a:xfrm rot="5400000">
            <a:off x="3067050" y="4065588"/>
            <a:ext cx="1106487" cy="1588"/>
          </a:xfrm>
          <a:prstGeom prst="lin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7870" name="Straight Connector 71"/>
          <p:cNvCxnSpPr>
            <a:cxnSpLocks noChangeShapeType="1"/>
          </p:cNvCxnSpPr>
          <p:nvPr/>
        </p:nvCxnSpPr>
        <p:spPr bwMode="auto">
          <a:xfrm rot="10800000">
            <a:off x="2306638" y="4618038"/>
            <a:ext cx="1312862" cy="1587"/>
          </a:xfrm>
          <a:prstGeom prst="lin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75" name="Flowchart: Off-page Connector 74"/>
          <p:cNvSpPr/>
          <p:nvPr/>
        </p:nvSpPr>
        <p:spPr bwMode="auto">
          <a:xfrm rot="16200000">
            <a:off x="8406407" y="2732490"/>
            <a:ext cx="414762" cy="898560"/>
          </a:xfrm>
          <a:prstGeom prst="flowChartOffpageConnector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7874" name="TextBox 37"/>
          <p:cNvSpPr txBox="1">
            <a:spLocks noChangeArrowheads="1"/>
          </p:cNvSpPr>
          <p:nvPr/>
        </p:nvSpPr>
        <p:spPr bwMode="auto">
          <a:xfrm>
            <a:off x="8234363" y="3043238"/>
            <a:ext cx="758825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defTabSz="914400"/>
            <a:r>
              <a:rPr lang="en-US" sz="1300">
                <a:solidFill>
                  <a:schemeClr val="bg1"/>
                </a:solidFill>
                <a:latin typeface="Calibri" pitchFamily="34" charset="0"/>
              </a:rPr>
              <a:t>Laser</a:t>
            </a:r>
          </a:p>
        </p:txBody>
      </p:sp>
      <p:sp>
        <p:nvSpPr>
          <p:cNvPr id="78" name="Right Arrow 77"/>
          <p:cNvSpPr/>
          <p:nvPr/>
        </p:nvSpPr>
        <p:spPr bwMode="auto">
          <a:xfrm>
            <a:off x="7888028" y="3043516"/>
            <a:ext cx="276480" cy="276509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 defTabSz="414726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US" sz="1600" dirty="0">
              <a:latin typeface="Arial" charset="0"/>
            </a:endParaRPr>
          </a:p>
        </p:txBody>
      </p:sp>
      <p:grpSp>
        <p:nvGrpSpPr>
          <p:cNvPr id="79" name="Right Arrow 78"/>
          <p:cNvGrpSpPr>
            <a:grpSpLocks/>
          </p:cNvGrpSpPr>
          <p:nvPr/>
        </p:nvGrpSpPr>
        <p:grpSpPr bwMode="auto">
          <a:xfrm>
            <a:off x="7370763" y="3432175"/>
            <a:ext cx="268287" cy="622300"/>
            <a:chOff x="4547" y="2066"/>
            <a:chExt cx="169" cy="392"/>
          </a:xfrm>
        </p:grpSpPr>
        <p:pic>
          <p:nvPicPr>
            <p:cNvPr id="77879" name="Right Arrow 78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47" y="2066"/>
              <a:ext cx="169" cy="392"/>
            </a:xfrm>
            <a:prstGeom prst="rect">
              <a:avLst/>
            </a:prstGeom>
            <a:noFill/>
          </p:spPr>
        </p:pic>
        <p:sp>
          <p:nvSpPr>
            <p:cNvPr id="77880" name="Text Box 56"/>
            <p:cNvSpPr txBox="1">
              <a:spLocks noChangeArrowheads="1"/>
            </p:cNvSpPr>
            <p:nvPr/>
          </p:nvSpPr>
          <p:spPr bwMode="auto">
            <a:xfrm rot="16200000">
              <a:off x="4468" y="2248"/>
              <a:ext cx="330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82945" tIns="41473" rIns="82945" bIns="41473"/>
            <a:lstStyle/>
            <a:p>
              <a:pPr defTabSz="414338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en-US" sz="1600"/>
            </a:p>
          </p:txBody>
        </p:sp>
      </p:grpSp>
      <p:cxnSp>
        <p:nvCxnSpPr>
          <p:cNvPr id="77881" name="Straight Arrow Connector 65"/>
          <p:cNvCxnSpPr>
            <a:cxnSpLocks noChangeShapeType="1"/>
          </p:cNvCxnSpPr>
          <p:nvPr/>
        </p:nvCxnSpPr>
        <p:spPr bwMode="auto">
          <a:xfrm>
            <a:off x="4576763" y="3346450"/>
            <a:ext cx="571500" cy="1588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77882" name="Straight Arrow Connector 65"/>
          <p:cNvCxnSpPr>
            <a:cxnSpLocks noChangeShapeType="1"/>
          </p:cNvCxnSpPr>
          <p:nvPr/>
        </p:nvCxnSpPr>
        <p:spPr bwMode="auto">
          <a:xfrm>
            <a:off x="5607050" y="3181350"/>
            <a:ext cx="415925" cy="1588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50" name="Rectangle 57"/>
          <p:cNvSpPr/>
          <p:nvPr/>
        </p:nvSpPr>
        <p:spPr bwMode="auto">
          <a:xfrm>
            <a:off x="3938582" y="2295516"/>
            <a:ext cx="829440" cy="414764"/>
          </a:xfrm>
          <a:prstGeom prst="rect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 anchor="ctr"/>
          <a:lstStyle/>
          <a:p>
            <a:pPr algn="ctr" defTabSz="914400">
              <a:tabLst>
                <a:tab pos="655638" algn="l"/>
                <a:tab pos="1312863" algn="l"/>
              </a:tabLst>
            </a:pPr>
            <a:endParaRPr lang="en-US" sz="1100" b="1">
              <a:latin typeface="Comic Sans MS" pitchFamily="66" charset="0"/>
            </a:endParaRPr>
          </a:p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100" b="1">
                <a:latin typeface="Comic Sans MS" pitchFamily="66" charset="0"/>
              </a:rPr>
              <a:t>Divider</a:t>
            </a:r>
          </a:p>
          <a:p>
            <a:pPr defTabSz="914400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655638" algn="l"/>
                <a:tab pos="1312863" algn="l"/>
              </a:tabLst>
            </a:pPr>
            <a:endParaRPr lang="en-US" sz="1600" b="1"/>
          </a:p>
        </p:txBody>
      </p:sp>
      <p:cxnSp>
        <p:nvCxnSpPr>
          <p:cNvPr id="77886" name="Straight Arrow Connector 56"/>
          <p:cNvCxnSpPr>
            <a:cxnSpLocks noChangeShapeType="1"/>
          </p:cNvCxnSpPr>
          <p:nvPr/>
        </p:nvCxnSpPr>
        <p:spPr bwMode="auto">
          <a:xfrm>
            <a:off x="3581400" y="2509838"/>
            <a:ext cx="357188" cy="1587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77887" name="Straight Connector 70"/>
          <p:cNvCxnSpPr>
            <a:cxnSpLocks noChangeShapeType="1"/>
          </p:cNvCxnSpPr>
          <p:nvPr/>
        </p:nvCxnSpPr>
        <p:spPr bwMode="auto">
          <a:xfrm rot="16200000" flipH="1">
            <a:off x="3259931" y="2831307"/>
            <a:ext cx="642937" cy="0"/>
          </a:xfrm>
          <a:prstGeom prst="lin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7888" name="Straight Arrow Connector 56"/>
          <p:cNvCxnSpPr>
            <a:cxnSpLocks noChangeShapeType="1"/>
          </p:cNvCxnSpPr>
          <p:nvPr/>
        </p:nvCxnSpPr>
        <p:spPr bwMode="auto">
          <a:xfrm rot="16200000" flipH="1">
            <a:off x="5000625" y="2733676"/>
            <a:ext cx="447675" cy="0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7889" name="Oval 20"/>
          <p:cNvSpPr>
            <a:spLocks noChangeArrowheads="1"/>
          </p:cNvSpPr>
          <p:nvPr/>
        </p:nvSpPr>
        <p:spPr bwMode="auto">
          <a:xfrm>
            <a:off x="4030663" y="3097213"/>
            <a:ext cx="138112" cy="138112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defTabSz="414338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/>
          </a:p>
        </p:txBody>
      </p:sp>
      <p:sp>
        <p:nvSpPr>
          <p:cNvPr id="77890" name="Oval 21"/>
          <p:cNvSpPr>
            <a:spLocks noChangeArrowheads="1"/>
          </p:cNvSpPr>
          <p:nvPr/>
        </p:nvSpPr>
        <p:spPr bwMode="auto">
          <a:xfrm>
            <a:off x="4435475" y="3271838"/>
            <a:ext cx="138113" cy="138112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defTabSz="414338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/>
          </a:p>
        </p:txBody>
      </p:sp>
      <p:sp>
        <p:nvSpPr>
          <p:cNvPr id="77891" name="Oval 26"/>
          <p:cNvSpPr>
            <a:spLocks noChangeArrowheads="1"/>
          </p:cNvSpPr>
          <p:nvPr/>
        </p:nvSpPr>
        <p:spPr bwMode="auto">
          <a:xfrm>
            <a:off x="4030663" y="3443288"/>
            <a:ext cx="138112" cy="138112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defTabSz="414338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/>
          </a:p>
        </p:txBody>
      </p:sp>
      <p:cxnSp>
        <p:nvCxnSpPr>
          <p:cNvPr id="77892" name="Straight Connector 28"/>
          <p:cNvCxnSpPr>
            <a:cxnSpLocks noChangeShapeType="1"/>
            <a:stCxn id="77890" idx="2"/>
          </p:cNvCxnSpPr>
          <p:nvPr/>
        </p:nvCxnSpPr>
        <p:spPr bwMode="auto">
          <a:xfrm rot="10800000" flipV="1">
            <a:off x="4010025" y="3341688"/>
            <a:ext cx="425450" cy="98425"/>
          </a:xfrm>
          <a:prstGeom prst="line">
            <a:avLst/>
          </a:prstGeom>
          <a:noFill/>
          <a:ln w="539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77893" name="Oval 20"/>
          <p:cNvSpPr>
            <a:spLocks noChangeArrowheads="1"/>
          </p:cNvSpPr>
          <p:nvPr/>
        </p:nvSpPr>
        <p:spPr bwMode="auto">
          <a:xfrm>
            <a:off x="5146675" y="2927350"/>
            <a:ext cx="138113" cy="138113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defTabSz="414338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/>
          </a:p>
        </p:txBody>
      </p:sp>
      <p:sp>
        <p:nvSpPr>
          <p:cNvPr id="77894" name="Oval 21"/>
          <p:cNvSpPr>
            <a:spLocks noChangeArrowheads="1"/>
          </p:cNvSpPr>
          <p:nvPr/>
        </p:nvSpPr>
        <p:spPr bwMode="auto">
          <a:xfrm>
            <a:off x="5549900" y="3100388"/>
            <a:ext cx="138113" cy="138112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defTabSz="414338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/>
          </a:p>
        </p:txBody>
      </p:sp>
      <p:sp>
        <p:nvSpPr>
          <p:cNvPr id="77895" name="Oval 26"/>
          <p:cNvSpPr>
            <a:spLocks noChangeArrowheads="1"/>
          </p:cNvSpPr>
          <p:nvPr/>
        </p:nvSpPr>
        <p:spPr bwMode="auto">
          <a:xfrm>
            <a:off x="5146675" y="3271838"/>
            <a:ext cx="138113" cy="138112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defTabSz="414338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/>
          </a:p>
        </p:txBody>
      </p:sp>
      <p:cxnSp>
        <p:nvCxnSpPr>
          <p:cNvPr id="77896" name="Straight Connector 28"/>
          <p:cNvCxnSpPr>
            <a:cxnSpLocks noChangeShapeType="1"/>
            <a:stCxn id="77894" idx="2"/>
          </p:cNvCxnSpPr>
          <p:nvPr/>
        </p:nvCxnSpPr>
        <p:spPr bwMode="auto">
          <a:xfrm rot="10800000" flipV="1">
            <a:off x="5124450" y="3170238"/>
            <a:ext cx="425450" cy="95250"/>
          </a:xfrm>
          <a:prstGeom prst="line">
            <a:avLst/>
          </a:prstGeom>
          <a:noFill/>
          <a:ln w="539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77897" name="Freeform 73"/>
          <p:cNvSpPr>
            <a:spLocks/>
          </p:cNvSpPr>
          <p:nvPr/>
        </p:nvSpPr>
        <p:spPr bwMode="auto">
          <a:xfrm>
            <a:off x="3181350" y="3848100"/>
            <a:ext cx="4905375" cy="1000125"/>
          </a:xfrm>
          <a:custGeom>
            <a:avLst/>
            <a:gdLst/>
            <a:ahLst/>
            <a:cxnLst>
              <a:cxn ang="0">
                <a:pos x="0" y="630"/>
              </a:cxn>
              <a:cxn ang="0">
                <a:pos x="294" y="630"/>
              </a:cxn>
              <a:cxn ang="0">
                <a:pos x="549" y="14"/>
              </a:cxn>
              <a:cxn ang="0">
                <a:pos x="1612" y="5"/>
              </a:cxn>
              <a:cxn ang="0">
                <a:pos x="3090" y="0"/>
              </a:cxn>
            </a:cxnLst>
            <a:rect l="0" t="0" r="r" b="b"/>
            <a:pathLst>
              <a:path w="3090" h="630">
                <a:moveTo>
                  <a:pt x="0" y="630"/>
                </a:moveTo>
                <a:cubicBezTo>
                  <a:pt x="50" y="630"/>
                  <a:pt x="60" y="630"/>
                  <a:pt x="294" y="630"/>
                </a:cubicBezTo>
                <a:cubicBezTo>
                  <a:pt x="528" y="630"/>
                  <a:pt x="302" y="14"/>
                  <a:pt x="549" y="14"/>
                </a:cubicBezTo>
                <a:cubicBezTo>
                  <a:pt x="796" y="14"/>
                  <a:pt x="1172" y="6"/>
                  <a:pt x="1612" y="5"/>
                </a:cubicBezTo>
                <a:cubicBezTo>
                  <a:pt x="2052" y="4"/>
                  <a:pt x="2782" y="1"/>
                  <a:pt x="3090" y="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ysDot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7898" name="Rectangle 68"/>
          <p:cNvSpPr>
            <a:spLocks noChangeArrowheads="1"/>
          </p:cNvSpPr>
          <p:nvPr/>
        </p:nvSpPr>
        <p:spPr bwMode="auto">
          <a:xfrm>
            <a:off x="3868738" y="4291013"/>
            <a:ext cx="6858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400" b="1">
                <a:latin typeface="Comic Sans MS" pitchFamily="66" charset="0"/>
              </a:rPr>
              <a:t>Low</a:t>
            </a:r>
          </a:p>
        </p:txBody>
      </p:sp>
      <p:sp>
        <p:nvSpPr>
          <p:cNvPr id="77899" name="Rectangle 68"/>
          <p:cNvSpPr>
            <a:spLocks noChangeArrowheads="1"/>
          </p:cNvSpPr>
          <p:nvPr/>
        </p:nvSpPr>
        <p:spPr bwMode="auto">
          <a:xfrm>
            <a:off x="4983163" y="4160838"/>
            <a:ext cx="6858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400" b="1">
                <a:latin typeface="Comic Sans MS" pitchFamily="66" charset="0"/>
              </a:rPr>
              <a:t>Low</a:t>
            </a:r>
          </a:p>
        </p:txBody>
      </p:sp>
      <p:sp>
        <p:nvSpPr>
          <p:cNvPr id="77900" name="Rectangle 68"/>
          <p:cNvSpPr>
            <a:spLocks noChangeArrowheads="1"/>
          </p:cNvSpPr>
          <p:nvPr/>
        </p:nvSpPr>
        <p:spPr bwMode="auto">
          <a:xfrm>
            <a:off x="1239838" y="4975225"/>
            <a:ext cx="52387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100" b="1">
                <a:latin typeface="Comic Sans MS" pitchFamily="66" charset="0"/>
              </a:rPr>
              <a:t>i2c</a:t>
            </a:r>
          </a:p>
        </p:txBody>
      </p:sp>
      <p:sp>
        <p:nvSpPr>
          <p:cNvPr id="77901" name="Rectangle 68"/>
          <p:cNvSpPr>
            <a:spLocks noChangeArrowheads="1"/>
          </p:cNvSpPr>
          <p:nvPr/>
        </p:nvSpPr>
        <p:spPr bwMode="auto">
          <a:xfrm>
            <a:off x="7250113" y="4084638"/>
            <a:ext cx="52387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100" b="1">
                <a:latin typeface="Comic Sans MS" pitchFamily="66" charset="0"/>
              </a:rPr>
              <a:t>spi</a:t>
            </a:r>
          </a:p>
        </p:txBody>
      </p:sp>
      <p:sp>
        <p:nvSpPr>
          <p:cNvPr id="77902" name="Rectangle 33"/>
          <p:cNvSpPr>
            <a:spLocks noChangeArrowheads="1"/>
          </p:cNvSpPr>
          <p:nvPr/>
        </p:nvSpPr>
        <p:spPr bwMode="auto">
          <a:xfrm>
            <a:off x="239713" y="2322513"/>
            <a:ext cx="103663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400" b="1">
                <a:solidFill>
                  <a:schemeClr val="accent2"/>
                </a:solidFill>
                <a:latin typeface="Comic Sans MS" pitchFamily="66" charset="0"/>
              </a:rPr>
              <a:t>Detector signal</a:t>
            </a:r>
          </a:p>
        </p:txBody>
      </p:sp>
      <p:sp>
        <p:nvSpPr>
          <p:cNvPr id="77903" name="Rectangle 68"/>
          <p:cNvSpPr>
            <a:spLocks noChangeArrowheads="1"/>
          </p:cNvSpPr>
          <p:nvPr/>
        </p:nvSpPr>
        <p:spPr bwMode="auto">
          <a:xfrm>
            <a:off x="1687513" y="6218238"/>
            <a:ext cx="62484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400" b="1">
                <a:latin typeface="Comic Sans MS" pitchFamily="66" charset="0"/>
              </a:rPr>
              <a:t>Signal path for </a:t>
            </a:r>
            <a:r>
              <a:rPr lang="en-US" sz="1400" b="1">
                <a:solidFill>
                  <a:srgbClr val="FF0000"/>
                </a:solidFill>
                <a:latin typeface="Comic Sans MS" pitchFamily="66" charset="0"/>
              </a:rPr>
              <a:t>time calibration/synchronization</a:t>
            </a:r>
          </a:p>
        </p:txBody>
      </p:sp>
      <p:sp>
        <p:nvSpPr>
          <p:cNvPr id="77905" name="Freeform 81"/>
          <p:cNvSpPr>
            <a:spLocks/>
          </p:cNvSpPr>
          <p:nvPr/>
        </p:nvSpPr>
        <p:spPr bwMode="auto">
          <a:xfrm>
            <a:off x="7783513" y="4084638"/>
            <a:ext cx="1968500" cy="550862"/>
          </a:xfrm>
          <a:custGeom>
            <a:avLst/>
            <a:gdLst/>
            <a:ahLst/>
            <a:cxnLst>
              <a:cxn ang="0">
                <a:pos x="0" y="347"/>
              </a:cxn>
              <a:cxn ang="0">
                <a:pos x="316" y="347"/>
              </a:cxn>
              <a:cxn ang="0">
                <a:pos x="317" y="0"/>
              </a:cxn>
              <a:cxn ang="0">
                <a:pos x="829" y="0"/>
              </a:cxn>
              <a:cxn ang="0">
                <a:pos x="829" y="347"/>
              </a:cxn>
              <a:cxn ang="0">
                <a:pos x="1240" y="347"/>
              </a:cxn>
            </a:cxnLst>
            <a:rect l="0" t="0" r="r" b="b"/>
            <a:pathLst>
              <a:path w="1240" h="347">
                <a:moveTo>
                  <a:pt x="0" y="347"/>
                </a:moveTo>
                <a:lnTo>
                  <a:pt x="316" y="347"/>
                </a:lnTo>
                <a:lnTo>
                  <a:pt x="317" y="0"/>
                </a:lnTo>
                <a:lnTo>
                  <a:pt x="829" y="0"/>
                </a:lnTo>
                <a:lnTo>
                  <a:pt x="829" y="347"/>
                </a:lnTo>
                <a:lnTo>
                  <a:pt x="1240" y="347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7906" name="Freeform 82"/>
          <p:cNvSpPr>
            <a:spLocks/>
          </p:cNvSpPr>
          <p:nvPr/>
        </p:nvSpPr>
        <p:spPr bwMode="auto">
          <a:xfrm>
            <a:off x="7707313" y="4111625"/>
            <a:ext cx="1968500" cy="550863"/>
          </a:xfrm>
          <a:custGeom>
            <a:avLst/>
            <a:gdLst/>
            <a:ahLst/>
            <a:cxnLst>
              <a:cxn ang="0">
                <a:pos x="0" y="347"/>
              </a:cxn>
              <a:cxn ang="0">
                <a:pos x="316" y="347"/>
              </a:cxn>
              <a:cxn ang="0">
                <a:pos x="317" y="0"/>
              </a:cxn>
              <a:cxn ang="0">
                <a:pos x="829" y="0"/>
              </a:cxn>
              <a:cxn ang="0">
                <a:pos x="829" y="347"/>
              </a:cxn>
              <a:cxn ang="0">
                <a:pos x="1240" y="347"/>
              </a:cxn>
            </a:cxnLst>
            <a:rect l="0" t="0" r="r" b="b"/>
            <a:pathLst>
              <a:path w="1240" h="347">
                <a:moveTo>
                  <a:pt x="0" y="347"/>
                </a:moveTo>
                <a:lnTo>
                  <a:pt x="316" y="347"/>
                </a:lnTo>
                <a:lnTo>
                  <a:pt x="317" y="0"/>
                </a:lnTo>
                <a:lnTo>
                  <a:pt x="829" y="0"/>
                </a:lnTo>
                <a:lnTo>
                  <a:pt x="829" y="347"/>
                </a:lnTo>
                <a:lnTo>
                  <a:pt x="1240" y="347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7907" name="Freeform 83"/>
          <p:cNvSpPr>
            <a:spLocks/>
          </p:cNvSpPr>
          <p:nvPr/>
        </p:nvSpPr>
        <p:spPr bwMode="auto">
          <a:xfrm>
            <a:off x="7631113" y="4135438"/>
            <a:ext cx="1968500" cy="550862"/>
          </a:xfrm>
          <a:custGeom>
            <a:avLst/>
            <a:gdLst/>
            <a:ahLst/>
            <a:cxnLst>
              <a:cxn ang="0">
                <a:pos x="0" y="347"/>
              </a:cxn>
              <a:cxn ang="0">
                <a:pos x="316" y="347"/>
              </a:cxn>
              <a:cxn ang="0">
                <a:pos x="317" y="0"/>
              </a:cxn>
              <a:cxn ang="0">
                <a:pos x="829" y="0"/>
              </a:cxn>
              <a:cxn ang="0">
                <a:pos x="829" y="347"/>
              </a:cxn>
              <a:cxn ang="0">
                <a:pos x="1240" y="347"/>
              </a:cxn>
            </a:cxnLst>
            <a:rect l="0" t="0" r="r" b="b"/>
            <a:pathLst>
              <a:path w="1240" h="347">
                <a:moveTo>
                  <a:pt x="0" y="347"/>
                </a:moveTo>
                <a:lnTo>
                  <a:pt x="316" y="347"/>
                </a:lnTo>
                <a:lnTo>
                  <a:pt x="317" y="0"/>
                </a:lnTo>
                <a:lnTo>
                  <a:pt x="829" y="0"/>
                </a:lnTo>
                <a:lnTo>
                  <a:pt x="829" y="347"/>
                </a:lnTo>
                <a:lnTo>
                  <a:pt x="1240" y="347"/>
                </a:lnTo>
              </a:path>
            </a:pathLst>
          </a:custGeom>
          <a:noFill/>
          <a:ln w="28575" cap="flat" cmpd="sng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7908" name="Freeform 84"/>
          <p:cNvSpPr>
            <a:spLocks/>
          </p:cNvSpPr>
          <p:nvPr/>
        </p:nvSpPr>
        <p:spPr bwMode="auto">
          <a:xfrm>
            <a:off x="7707313" y="5075238"/>
            <a:ext cx="1968500" cy="550862"/>
          </a:xfrm>
          <a:custGeom>
            <a:avLst/>
            <a:gdLst/>
            <a:ahLst/>
            <a:cxnLst>
              <a:cxn ang="0">
                <a:pos x="0" y="347"/>
              </a:cxn>
              <a:cxn ang="0">
                <a:pos x="316" y="347"/>
              </a:cxn>
              <a:cxn ang="0">
                <a:pos x="317" y="0"/>
              </a:cxn>
              <a:cxn ang="0">
                <a:pos x="829" y="0"/>
              </a:cxn>
              <a:cxn ang="0">
                <a:pos x="829" y="347"/>
              </a:cxn>
              <a:cxn ang="0">
                <a:pos x="1240" y="347"/>
              </a:cxn>
            </a:cxnLst>
            <a:rect l="0" t="0" r="r" b="b"/>
            <a:pathLst>
              <a:path w="1240" h="347">
                <a:moveTo>
                  <a:pt x="0" y="347"/>
                </a:moveTo>
                <a:lnTo>
                  <a:pt x="316" y="347"/>
                </a:lnTo>
                <a:lnTo>
                  <a:pt x="317" y="0"/>
                </a:lnTo>
                <a:lnTo>
                  <a:pt x="829" y="0"/>
                </a:lnTo>
                <a:lnTo>
                  <a:pt x="829" y="347"/>
                </a:lnTo>
                <a:lnTo>
                  <a:pt x="1240" y="347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7909" name="Freeform 85"/>
          <p:cNvSpPr>
            <a:spLocks/>
          </p:cNvSpPr>
          <p:nvPr/>
        </p:nvSpPr>
        <p:spPr bwMode="auto">
          <a:xfrm>
            <a:off x="7707313" y="5102225"/>
            <a:ext cx="1968500" cy="550863"/>
          </a:xfrm>
          <a:custGeom>
            <a:avLst/>
            <a:gdLst/>
            <a:ahLst/>
            <a:cxnLst>
              <a:cxn ang="0">
                <a:pos x="0" y="347"/>
              </a:cxn>
              <a:cxn ang="0">
                <a:pos x="316" y="347"/>
              </a:cxn>
              <a:cxn ang="0">
                <a:pos x="317" y="0"/>
              </a:cxn>
              <a:cxn ang="0">
                <a:pos x="829" y="0"/>
              </a:cxn>
              <a:cxn ang="0">
                <a:pos x="829" y="347"/>
              </a:cxn>
              <a:cxn ang="0">
                <a:pos x="1240" y="347"/>
              </a:cxn>
            </a:cxnLst>
            <a:rect l="0" t="0" r="r" b="b"/>
            <a:pathLst>
              <a:path w="1240" h="347">
                <a:moveTo>
                  <a:pt x="0" y="347"/>
                </a:moveTo>
                <a:lnTo>
                  <a:pt x="316" y="347"/>
                </a:lnTo>
                <a:lnTo>
                  <a:pt x="317" y="0"/>
                </a:lnTo>
                <a:lnTo>
                  <a:pt x="829" y="0"/>
                </a:lnTo>
                <a:lnTo>
                  <a:pt x="829" y="347"/>
                </a:lnTo>
                <a:lnTo>
                  <a:pt x="1240" y="347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7910" name="Freeform 86"/>
          <p:cNvSpPr>
            <a:spLocks/>
          </p:cNvSpPr>
          <p:nvPr/>
        </p:nvSpPr>
        <p:spPr bwMode="auto">
          <a:xfrm>
            <a:off x="7720013" y="5126038"/>
            <a:ext cx="1968500" cy="550862"/>
          </a:xfrm>
          <a:custGeom>
            <a:avLst/>
            <a:gdLst/>
            <a:ahLst/>
            <a:cxnLst>
              <a:cxn ang="0">
                <a:pos x="0" y="347"/>
              </a:cxn>
              <a:cxn ang="0">
                <a:pos x="316" y="347"/>
              </a:cxn>
              <a:cxn ang="0">
                <a:pos x="317" y="0"/>
              </a:cxn>
              <a:cxn ang="0">
                <a:pos x="829" y="0"/>
              </a:cxn>
              <a:cxn ang="0">
                <a:pos x="829" y="347"/>
              </a:cxn>
              <a:cxn ang="0">
                <a:pos x="1240" y="347"/>
              </a:cxn>
            </a:cxnLst>
            <a:rect l="0" t="0" r="r" b="b"/>
            <a:pathLst>
              <a:path w="1240" h="347">
                <a:moveTo>
                  <a:pt x="0" y="347"/>
                </a:moveTo>
                <a:lnTo>
                  <a:pt x="316" y="347"/>
                </a:lnTo>
                <a:lnTo>
                  <a:pt x="317" y="0"/>
                </a:lnTo>
                <a:lnTo>
                  <a:pt x="829" y="0"/>
                </a:lnTo>
                <a:lnTo>
                  <a:pt x="829" y="347"/>
                </a:lnTo>
                <a:lnTo>
                  <a:pt x="1240" y="347"/>
                </a:lnTo>
              </a:path>
            </a:pathLst>
          </a:custGeom>
          <a:noFill/>
          <a:ln w="28575" cap="flat" cmpd="sng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7911" name="AutoShape 87"/>
          <p:cNvSpPr>
            <a:spLocks noChangeArrowheads="1"/>
          </p:cNvSpPr>
          <p:nvPr/>
        </p:nvSpPr>
        <p:spPr bwMode="auto">
          <a:xfrm flipV="1">
            <a:off x="8545513" y="4694238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912" name="Rectangle 88"/>
          <p:cNvSpPr>
            <a:spLocks noChangeArrowheads="1"/>
          </p:cNvSpPr>
          <p:nvPr/>
        </p:nvSpPr>
        <p:spPr bwMode="auto">
          <a:xfrm>
            <a:off x="2144713" y="4503738"/>
            <a:ext cx="990600" cy="685800"/>
          </a:xfrm>
          <a:prstGeom prst="rect">
            <a:avLst/>
          </a:prstGeom>
          <a:noFill/>
          <a:ln w="38100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913" name="Rectangle 68"/>
          <p:cNvSpPr>
            <a:spLocks noChangeArrowheads="1"/>
          </p:cNvSpPr>
          <p:nvPr/>
        </p:nvSpPr>
        <p:spPr bwMode="auto">
          <a:xfrm>
            <a:off x="8686800" y="4694238"/>
            <a:ext cx="138271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400" b="1">
                <a:latin typeface="Comic Sans MS" pitchFamily="66" charset="0"/>
              </a:rPr>
              <a:t>Damiano alg.</a:t>
            </a:r>
          </a:p>
        </p:txBody>
      </p:sp>
      <p:sp>
        <p:nvSpPr>
          <p:cNvPr id="72" name="Left Brace 71"/>
          <p:cNvSpPr/>
          <p:nvPr/>
        </p:nvSpPr>
        <p:spPr bwMode="auto">
          <a:xfrm rot="16200000">
            <a:off x="4662487" y="3979862"/>
            <a:ext cx="222250" cy="1511300"/>
          </a:xfrm>
          <a:prstGeom prst="leftBrac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AutoShape 80"/>
          <p:cNvSpPr>
            <a:spLocks noChangeArrowheads="1"/>
          </p:cNvSpPr>
          <p:nvPr/>
        </p:nvSpPr>
        <p:spPr bwMode="auto">
          <a:xfrm>
            <a:off x="4617584" y="4958215"/>
            <a:ext cx="304800" cy="457200"/>
          </a:xfrm>
          <a:prstGeom prst="upArrow">
            <a:avLst>
              <a:gd name="adj1" fmla="val 50000"/>
              <a:gd name="adj2" fmla="val 37500"/>
            </a:avLst>
          </a:pr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4" name="Rectangle 68"/>
          <p:cNvSpPr>
            <a:spLocks noChangeArrowheads="1"/>
          </p:cNvSpPr>
          <p:nvPr/>
        </p:nvSpPr>
        <p:spPr bwMode="auto">
          <a:xfrm>
            <a:off x="4329112" y="5440362"/>
            <a:ext cx="918936" cy="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400" b="1" dirty="0" smtClean="0">
                <a:latin typeface="Comic Sans MS" pitchFamily="66" charset="0"/>
              </a:rPr>
              <a:t>i2c I/O</a:t>
            </a:r>
            <a:endParaRPr lang="en-US" sz="1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53"/>
          <p:cNvSpPr txBox="1">
            <a:spLocks noChangeArrowheads="1"/>
          </p:cNvSpPr>
          <p:nvPr/>
        </p:nvSpPr>
        <p:spPr bwMode="auto">
          <a:xfrm>
            <a:off x="0" y="-11113"/>
            <a:ext cx="10080625" cy="1123951"/>
          </a:xfrm>
          <a:prstGeom prst="rect">
            <a:avLst/>
          </a:prstGeom>
          <a:gradFill rotWithShape="1">
            <a:gsLst>
              <a:gs pos="0">
                <a:srgbClr val="3333CC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0892" tIns="118800" rIns="90892" bIns="720000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Setup for testing the DIGI-OPT12 card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1" name="Picture 10" descr="DSC002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962" y="1157287"/>
            <a:ext cx="7395634" cy="554672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Oval 3"/>
          <p:cNvSpPr/>
          <p:nvPr/>
        </p:nvSpPr>
        <p:spPr bwMode="auto">
          <a:xfrm>
            <a:off x="6596062" y="2757487"/>
            <a:ext cx="2711450" cy="2755900"/>
          </a:xfrm>
          <a:prstGeom prst="ellipse">
            <a:avLst/>
          </a:prstGeom>
          <a:noFill/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084512" y="1210481"/>
            <a:ext cx="2178050" cy="2213756"/>
          </a:xfrm>
          <a:prstGeom prst="ellipse">
            <a:avLst/>
          </a:prstGeom>
          <a:noFill/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68"/>
          <p:cNvSpPr>
            <a:spLocks noChangeArrowheads="1"/>
          </p:cNvSpPr>
          <p:nvPr/>
        </p:nvSpPr>
        <p:spPr bwMode="auto">
          <a:xfrm>
            <a:off x="7218362" y="2902787"/>
            <a:ext cx="1289050" cy="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i2c from PC</a:t>
            </a:r>
            <a:endParaRPr lang="en-US" sz="1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68"/>
          <p:cNvSpPr>
            <a:spLocks noChangeArrowheads="1"/>
          </p:cNvSpPr>
          <p:nvPr/>
        </p:nvSpPr>
        <p:spPr bwMode="auto">
          <a:xfrm>
            <a:off x="3706812" y="1258137"/>
            <a:ext cx="933450" cy="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power</a:t>
            </a:r>
            <a:endParaRPr lang="en-US" sz="1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840162" y="4455331"/>
            <a:ext cx="1822450" cy="1858156"/>
          </a:xfrm>
          <a:prstGeom prst="ellipse">
            <a:avLst/>
          </a:prstGeom>
          <a:noFill/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68"/>
          <p:cNvSpPr>
            <a:spLocks noChangeArrowheads="1"/>
          </p:cNvSpPr>
          <p:nvPr/>
        </p:nvSpPr>
        <p:spPr bwMode="auto">
          <a:xfrm>
            <a:off x="4062412" y="5646737"/>
            <a:ext cx="1289050" cy="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DIGI-OPT12</a:t>
            </a:r>
            <a:endParaRPr lang="en-US" sz="1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240462" y="1566081"/>
            <a:ext cx="1466850" cy="1413656"/>
          </a:xfrm>
          <a:prstGeom prst="ellipse">
            <a:avLst/>
          </a:prstGeom>
          <a:noFill/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68"/>
          <p:cNvSpPr>
            <a:spLocks noChangeArrowheads="1"/>
          </p:cNvSpPr>
          <p:nvPr/>
        </p:nvSpPr>
        <p:spPr bwMode="auto">
          <a:xfrm>
            <a:off x="6507162" y="1601787"/>
            <a:ext cx="933450" cy="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clock</a:t>
            </a:r>
            <a:endParaRPr lang="en-US" sz="1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53"/>
          <p:cNvSpPr txBox="1">
            <a:spLocks noChangeArrowheads="1"/>
          </p:cNvSpPr>
          <p:nvPr/>
        </p:nvSpPr>
        <p:spPr bwMode="auto">
          <a:xfrm>
            <a:off x="0" y="-11113"/>
            <a:ext cx="10080625" cy="1123951"/>
          </a:xfrm>
          <a:prstGeom prst="rect">
            <a:avLst/>
          </a:prstGeom>
          <a:gradFill rotWithShape="1">
            <a:gsLst>
              <a:gs pos="0">
                <a:srgbClr val="3333CC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0892" tIns="118800" rIns="90892" bIns="720000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Heat dissipation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0964" name="TextBox 42"/>
          <p:cNvSpPr txBox="1">
            <a:spLocks noChangeArrowheads="1"/>
          </p:cNvSpPr>
          <p:nvPr/>
        </p:nvSpPr>
        <p:spPr bwMode="auto">
          <a:xfrm>
            <a:off x="150812" y="4227540"/>
            <a:ext cx="9752013" cy="32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892" tIns="45448" rIns="90892" bIns="45448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latin typeface="Comic Sans MS" pitchFamily="66" charset="0"/>
              </a:rPr>
              <a:t>The card on the test bench with tiny heat sinks on the ADCs. </a:t>
            </a:r>
            <a:r>
              <a:rPr lang="en-US" sz="1600" dirty="0" err="1" smtClean="0">
                <a:latin typeface="Comic Sans MS" pitchFamily="66" charset="0"/>
              </a:rPr>
              <a:t>Thermographic</a:t>
            </a:r>
            <a:r>
              <a:rPr lang="en-US" sz="1600" dirty="0" smtClean="0">
                <a:latin typeface="Comic Sans MS" pitchFamily="66" charset="0"/>
              </a:rPr>
              <a:t> picture below</a:t>
            </a:r>
            <a:endParaRPr lang="en-US" sz="1600" dirty="0">
              <a:latin typeface="Comic Sans MS" pitchFamily="66" charset="0"/>
            </a:endParaRPr>
          </a:p>
        </p:txBody>
      </p:sp>
      <p:pic>
        <p:nvPicPr>
          <p:cNvPr id="7" name="Picture 6" descr="DSC002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312" y="801687"/>
            <a:ext cx="4207933" cy="31559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Picture 7" descr="DSC00229.JPG"/>
          <p:cNvPicPr>
            <a:picLocks noChangeAspect="1"/>
          </p:cNvPicPr>
          <p:nvPr/>
        </p:nvPicPr>
        <p:blipFill>
          <a:blip r:embed="rId4" cstate="print"/>
          <a:srcRect b="-1715"/>
          <a:stretch>
            <a:fillRect/>
          </a:stretch>
        </p:blipFill>
        <p:spPr>
          <a:xfrm>
            <a:off x="5262562" y="801687"/>
            <a:ext cx="4195233" cy="3200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Picture 8" descr="Fan_x_notebook_under_and_6dissipators_01.BMP"/>
          <p:cNvPicPr>
            <a:picLocks noChangeAspect="1"/>
          </p:cNvPicPr>
          <p:nvPr/>
        </p:nvPicPr>
        <p:blipFill>
          <a:blip r:embed="rId5"/>
          <a:srcRect l="7292" b="37847"/>
          <a:stretch>
            <a:fillRect/>
          </a:stretch>
        </p:blipFill>
        <p:spPr>
          <a:xfrm>
            <a:off x="5218112" y="4713487"/>
            <a:ext cx="4596577" cy="2311200"/>
          </a:xfrm>
          <a:prstGeom prst="rect">
            <a:avLst/>
          </a:prstGeom>
        </p:spPr>
      </p:pic>
      <p:pic>
        <p:nvPicPr>
          <p:cNvPr id="10" name="Picture 9" descr="Fanless_6dissipators.BMP"/>
          <p:cNvPicPr>
            <a:picLocks noChangeAspect="1"/>
          </p:cNvPicPr>
          <p:nvPr/>
        </p:nvPicPr>
        <p:blipFill>
          <a:blip r:embed="rId6"/>
          <a:srcRect l="5469" b="38021"/>
          <a:stretch>
            <a:fillRect/>
          </a:stretch>
        </p:blipFill>
        <p:spPr>
          <a:xfrm>
            <a:off x="295368" y="4713287"/>
            <a:ext cx="4700494" cy="2311400"/>
          </a:xfrm>
          <a:prstGeom prst="rect">
            <a:avLst/>
          </a:prstGeom>
        </p:spPr>
      </p:pic>
      <p:sp>
        <p:nvSpPr>
          <p:cNvPr id="11" name="TextBox 42"/>
          <p:cNvSpPr txBox="1">
            <a:spLocks noChangeArrowheads="1"/>
          </p:cNvSpPr>
          <p:nvPr/>
        </p:nvSpPr>
        <p:spPr bwMode="auto">
          <a:xfrm>
            <a:off x="303212" y="7103980"/>
            <a:ext cx="4692649" cy="32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892" tIns="45448" rIns="90892" bIns="45448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latin typeface="Comic Sans MS" pitchFamily="66" charset="0"/>
              </a:rPr>
              <a:t>Fan-less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2" name="TextBox 42"/>
          <p:cNvSpPr txBox="1">
            <a:spLocks noChangeArrowheads="1"/>
          </p:cNvSpPr>
          <p:nvPr/>
        </p:nvSpPr>
        <p:spPr bwMode="auto">
          <a:xfrm>
            <a:off x="5192713" y="7113587"/>
            <a:ext cx="4692649" cy="32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892" tIns="45448" rIns="90892" bIns="45448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latin typeface="Comic Sans MS" pitchFamily="66" charset="0"/>
              </a:rPr>
              <a:t>With USB powered fan for notebooks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529012" y="2357437"/>
            <a:ext cx="666750" cy="533400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1217612" y="2935287"/>
            <a:ext cx="97790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68"/>
          <p:cNvSpPr>
            <a:spLocks noChangeArrowheads="1"/>
          </p:cNvSpPr>
          <p:nvPr/>
        </p:nvSpPr>
        <p:spPr bwMode="auto">
          <a:xfrm>
            <a:off x="3440112" y="3335337"/>
            <a:ext cx="1333500" cy="5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Fischer tiny heat sink</a:t>
            </a:r>
            <a:endParaRPr lang="en-US" sz="1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1" name="Straight Connector 20"/>
          <p:cNvCxnSpPr>
            <a:stCxn id="14" idx="0"/>
          </p:cNvCxnSpPr>
          <p:nvPr/>
        </p:nvCxnSpPr>
        <p:spPr bwMode="auto">
          <a:xfrm rot="16200000" flipV="1">
            <a:off x="3817938" y="3046413"/>
            <a:ext cx="444500" cy="13334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10800000">
            <a:off x="8596312" y="3132137"/>
            <a:ext cx="844550" cy="4254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Rectangle 68"/>
          <p:cNvSpPr>
            <a:spLocks noChangeArrowheads="1"/>
          </p:cNvSpPr>
          <p:nvPr/>
        </p:nvSpPr>
        <p:spPr bwMode="auto">
          <a:xfrm>
            <a:off x="8640762" y="2935287"/>
            <a:ext cx="577850" cy="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CK</a:t>
            </a:r>
            <a:endParaRPr lang="en-US" sz="1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Rectangle 68"/>
          <p:cNvSpPr>
            <a:spLocks noChangeArrowheads="1"/>
          </p:cNvSpPr>
          <p:nvPr/>
        </p:nvSpPr>
        <p:spPr bwMode="auto">
          <a:xfrm>
            <a:off x="1128712" y="2991687"/>
            <a:ext cx="577850" cy="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</a:t>
            </a:r>
            <a:endParaRPr lang="en-US" sz="1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rot="5400000">
            <a:off x="3662362" y="1201737"/>
            <a:ext cx="577850" cy="1333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Rectangle 68"/>
          <p:cNvSpPr>
            <a:spLocks noChangeArrowheads="1"/>
          </p:cNvSpPr>
          <p:nvPr/>
        </p:nvSpPr>
        <p:spPr bwMode="auto">
          <a:xfrm>
            <a:off x="3440112" y="1112837"/>
            <a:ext cx="577850" cy="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i2c</a:t>
            </a:r>
            <a:endParaRPr lang="en-US" sz="1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 flipV="1">
            <a:off x="2017712" y="1335087"/>
            <a:ext cx="533400" cy="889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le 68"/>
          <p:cNvSpPr>
            <a:spLocks noChangeArrowheads="1"/>
          </p:cNvSpPr>
          <p:nvPr/>
        </p:nvSpPr>
        <p:spPr bwMode="auto">
          <a:xfrm>
            <a:off x="1706562" y="1023937"/>
            <a:ext cx="1244600" cy="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2.0V, 3.3V</a:t>
            </a:r>
            <a:endParaRPr lang="en-US" sz="1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3" name="Straight Connector 32"/>
          <p:cNvCxnSpPr>
            <a:stCxn id="42" idx="0"/>
          </p:cNvCxnSpPr>
          <p:nvPr/>
        </p:nvCxnSpPr>
        <p:spPr bwMode="auto">
          <a:xfrm rot="5400000" flipH="1" flipV="1">
            <a:off x="6462716" y="2890841"/>
            <a:ext cx="755643" cy="1333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42" name="Rectangle 68"/>
          <p:cNvSpPr>
            <a:spLocks noChangeArrowheads="1"/>
          </p:cNvSpPr>
          <p:nvPr/>
        </p:nvSpPr>
        <p:spPr bwMode="auto">
          <a:xfrm>
            <a:off x="6329362" y="3335337"/>
            <a:ext cx="889000" cy="5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PLL lock LEDs</a:t>
            </a:r>
            <a:endParaRPr lang="en-US" sz="1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4" name="Straight Connector 43"/>
          <p:cNvCxnSpPr>
            <a:stCxn id="42" idx="0"/>
          </p:cNvCxnSpPr>
          <p:nvPr/>
        </p:nvCxnSpPr>
        <p:spPr bwMode="auto">
          <a:xfrm rot="5400000" flipH="1" flipV="1">
            <a:off x="6507165" y="2624142"/>
            <a:ext cx="977893" cy="44449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6" name="Straight Connector 45"/>
          <p:cNvCxnSpPr>
            <a:stCxn id="42" idx="0"/>
          </p:cNvCxnSpPr>
          <p:nvPr/>
        </p:nvCxnSpPr>
        <p:spPr bwMode="auto">
          <a:xfrm rot="5400000" flipH="1" flipV="1">
            <a:off x="6551615" y="2401892"/>
            <a:ext cx="1155693" cy="71119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9" name="Straight Connector 48"/>
          <p:cNvCxnSpPr>
            <a:stCxn id="42" idx="0"/>
          </p:cNvCxnSpPr>
          <p:nvPr/>
        </p:nvCxnSpPr>
        <p:spPr bwMode="auto">
          <a:xfrm rot="5400000" flipH="1" flipV="1">
            <a:off x="6618291" y="2157416"/>
            <a:ext cx="1333493" cy="10223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5" name="Straight Connector 54"/>
          <p:cNvCxnSpPr>
            <a:stCxn id="42" idx="0"/>
          </p:cNvCxnSpPr>
          <p:nvPr/>
        </p:nvCxnSpPr>
        <p:spPr bwMode="auto">
          <a:xfrm rot="5400000" flipH="1" flipV="1">
            <a:off x="6651627" y="1946276"/>
            <a:ext cx="1511297" cy="126682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7" name="Straight Connector 56"/>
          <p:cNvCxnSpPr>
            <a:stCxn id="42" idx="0"/>
          </p:cNvCxnSpPr>
          <p:nvPr/>
        </p:nvCxnSpPr>
        <p:spPr bwMode="auto">
          <a:xfrm rot="5400000" flipH="1" flipV="1">
            <a:off x="6696077" y="1724026"/>
            <a:ext cx="1689097" cy="153352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53"/>
          <p:cNvSpPr txBox="1">
            <a:spLocks noChangeArrowheads="1"/>
          </p:cNvSpPr>
          <p:nvPr/>
        </p:nvSpPr>
        <p:spPr bwMode="auto">
          <a:xfrm>
            <a:off x="0" y="-11113"/>
            <a:ext cx="10080625" cy="1123951"/>
          </a:xfrm>
          <a:prstGeom prst="rect">
            <a:avLst/>
          </a:prstGeom>
          <a:gradFill rotWithShape="1">
            <a:gsLst>
              <a:gs pos="0">
                <a:srgbClr val="3333CC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0892" tIns="118800" rIns="90892" bIns="720000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Clock signals captured at the ADC’s input pins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3" descr="clock 100MHz.bmp"/>
          <p:cNvPicPr>
            <a:picLocks noChangeAspect="1"/>
          </p:cNvPicPr>
          <p:nvPr/>
        </p:nvPicPr>
        <p:blipFill>
          <a:blip r:embed="rId3">
            <a:lum bright="10000" contrast="-10000"/>
          </a:blip>
          <a:stretch>
            <a:fillRect/>
          </a:stretch>
        </p:blipFill>
        <p:spPr>
          <a:xfrm>
            <a:off x="1991887" y="1493518"/>
            <a:ext cx="6096851" cy="457263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sp>
        <p:nvSpPr>
          <p:cNvPr id="5" name="TextBox 42"/>
          <p:cNvSpPr txBox="1">
            <a:spLocks noChangeArrowheads="1"/>
          </p:cNvSpPr>
          <p:nvPr/>
        </p:nvSpPr>
        <p:spPr bwMode="auto">
          <a:xfrm>
            <a:off x="1973262" y="6624637"/>
            <a:ext cx="6134099" cy="32075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0892" tIns="45448" rIns="90892" bIns="45448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latin typeface="Comic Sans MS" pitchFamily="66" charset="0"/>
              </a:rPr>
              <a:t>Clock signal @ 100 MHz is clean and symmetric !!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6" name="TextBox 42"/>
          <p:cNvSpPr txBox="1">
            <a:spLocks noChangeArrowheads="1"/>
          </p:cNvSpPr>
          <p:nvPr/>
        </p:nvSpPr>
        <p:spPr bwMode="auto">
          <a:xfrm>
            <a:off x="303212" y="890587"/>
            <a:ext cx="9582150" cy="32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892" tIns="45448" rIns="90892" bIns="45448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latin typeface="Comic Sans MS" pitchFamily="66" charset="0"/>
              </a:rPr>
              <a:t>The clock signals are provided to the ADCs through the on board clock-distribution chip</a:t>
            </a:r>
            <a:endParaRPr lang="en-US" sz="16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Box 53"/>
          <p:cNvSpPr txBox="1">
            <a:spLocks noChangeArrowheads="1"/>
          </p:cNvSpPr>
          <p:nvPr/>
        </p:nvSpPr>
        <p:spPr bwMode="auto">
          <a:xfrm>
            <a:off x="0" y="-11113"/>
            <a:ext cx="10080625" cy="1160463"/>
          </a:xfrm>
          <a:prstGeom prst="rect">
            <a:avLst/>
          </a:prstGeom>
          <a:gradFill rotWithShape="1">
            <a:gsLst>
              <a:gs pos="0">
                <a:srgbClr val="3333CC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0892" tIns="154800" rIns="90892" bIns="720000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Mi-Pd group technical meetings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from late 2010 to now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40049" y="801687"/>
            <a:ext cx="5300663" cy="6267450"/>
          </a:xfrm>
        </p:spPr>
        <p:txBody>
          <a:bodyPr/>
          <a:lstStyle/>
          <a:p>
            <a:pPr marL="404813" indent="-404813">
              <a:lnSpc>
                <a:spcPct val="140000"/>
              </a:lnSpc>
              <a:buFontTx/>
              <a:buAutoNum type="arabicParenR"/>
              <a:tabLst>
                <a:tab pos="1436688" algn="l"/>
                <a:tab pos="2511425" algn="l"/>
              </a:tabLst>
            </a:pPr>
            <a:r>
              <a:rPr lang="it-IT" sz="2000" dirty="0" smtClean="0">
                <a:solidFill>
                  <a:srgbClr val="0000FF"/>
                </a:solidFill>
                <a:latin typeface="Comic Sans MS" pitchFamily="66" charset="0"/>
              </a:rPr>
              <a:t>Oct. 6,	2010  -	Legnaro</a:t>
            </a:r>
          </a:p>
          <a:p>
            <a:pPr marL="404813" indent="-404813">
              <a:lnSpc>
                <a:spcPct val="140000"/>
              </a:lnSpc>
              <a:buFontTx/>
              <a:buAutoNum type="arabicParenR"/>
              <a:tabLst>
                <a:tab pos="1436688" algn="l"/>
                <a:tab pos="2511425" algn="l"/>
              </a:tabLst>
            </a:pPr>
            <a:r>
              <a:rPr lang="it-IT" sz="2000" dirty="0" smtClean="0">
                <a:solidFill>
                  <a:srgbClr val="0000FF"/>
                </a:solidFill>
                <a:latin typeface="Comic Sans MS" pitchFamily="66" charset="0"/>
              </a:rPr>
              <a:t>Dec. 15,	2010  -	Padova</a:t>
            </a:r>
          </a:p>
          <a:p>
            <a:pPr marL="404813" indent="-404813">
              <a:lnSpc>
                <a:spcPct val="140000"/>
              </a:lnSpc>
              <a:buFontTx/>
              <a:buAutoNum type="arabicParenR"/>
              <a:tabLst>
                <a:tab pos="1436688" algn="l"/>
                <a:tab pos="2511425" algn="l"/>
              </a:tabLst>
            </a:pPr>
            <a:r>
              <a:rPr lang="it-IT" sz="2000" dirty="0" smtClean="0">
                <a:solidFill>
                  <a:srgbClr val="0000FF"/>
                </a:solidFill>
                <a:latin typeface="Comic Sans MS" pitchFamily="66" charset="0"/>
              </a:rPr>
              <a:t>Febr. 1,	2011  -	Legnaro</a:t>
            </a:r>
          </a:p>
          <a:p>
            <a:pPr marL="404813" indent="-404813">
              <a:lnSpc>
                <a:spcPct val="140000"/>
              </a:lnSpc>
              <a:buFontTx/>
              <a:buAutoNum type="arabicParenR"/>
              <a:tabLst>
                <a:tab pos="1436688" algn="l"/>
                <a:tab pos="2511425" algn="l"/>
              </a:tabLst>
            </a:pPr>
            <a:r>
              <a:rPr lang="it-IT" sz="2000" dirty="0" smtClean="0">
                <a:solidFill>
                  <a:srgbClr val="0000FF"/>
                </a:solidFill>
                <a:latin typeface="Comic Sans MS" pitchFamily="66" charset="0"/>
              </a:rPr>
              <a:t>March 1	2011  -	Padova</a:t>
            </a:r>
          </a:p>
          <a:p>
            <a:pPr marL="404813" indent="-404813">
              <a:lnSpc>
                <a:spcPct val="140000"/>
              </a:lnSpc>
              <a:buFontTx/>
              <a:buAutoNum type="arabicParenR"/>
              <a:tabLst>
                <a:tab pos="1436688" algn="l"/>
                <a:tab pos="2511425" algn="l"/>
              </a:tabLst>
            </a:pPr>
            <a:r>
              <a:rPr lang="it-IT" sz="2000" dirty="0" smtClean="0">
                <a:solidFill>
                  <a:srgbClr val="0000FF"/>
                </a:solidFill>
                <a:latin typeface="Comic Sans MS" pitchFamily="66" charset="0"/>
              </a:rPr>
              <a:t>Apr. 21,	2011  -	Padova </a:t>
            </a:r>
          </a:p>
          <a:p>
            <a:pPr marL="404813" indent="-404813">
              <a:lnSpc>
                <a:spcPct val="140000"/>
              </a:lnSpc>
              <a:buFontTx/>
              <a:buAutoNum type="arabicParenR"/>
              <a:tabLst>
                <a:tab pos="1436688" algn="l"/>
                <a:tab pos="2511425" algn="l"/>
              </a:tabLst>
            </a:pPr>
            <a:r>
              <a:rPr lang="it-IT" sz="2000" dirty="0" smtClean="0">
                <a:solidFill>
                  <a:srgbClr val="0000FF"/>
                </a:solidFill>
                <a:latin typeface="Comic Sans MS" pitchFamily="66" charset="0"/>
              </a:rPr>
              <a:t>May 5,	2011  -	Legnaro</a:t>
            </a:r>
          </a:p>
          <a:p>
            <a:pPr marL="404813" indent="-404813">
              <a:lnSpc>
                <a:spcPct val="140000"/>
              </a:lnSpc>
              <a:buFontTx/>
              <a:buAutoNum type="arabicParenR"/>
              <a:tabLst>
                <a:tab pos="1436688" algn="l"/>
                <a:tab pos="2511425" algn="l"/>
              </a:tabLst>
            </a:pPr>
            <a:r>
              <a:rPr lang="it-IT" sz="2000" dirty="0" smtClean="0">
                <a:solidFill>
                  <a:srgbClr val="0000FF"/>
                </a:solidFill>
                <a:latin typeface="Comic Sans MS" pitchFamily="66" charset="0"/>
              </a:rPr>
              <a:t>June 21	2011   -	Padova</a:t>
            </a:r>
          </a:p>
          <a:p>
            <a:pPr marL="404813" indent="-404813">
              <a:lnSpc>
                <a:spcPct val="140000"/>
              </a:lnSpc>
              <a:buFontTx/>
              <a:buAutoNum type="arabicParenR"/>
              <a:tabLst>
                <a:tab pos="1436688" algn="l"/>
                <a:tab pos="2511425" algn="l"/>
              </a:tabLst>
            </a:pPr>
            <a:r>
              <a:rPr lang="it-IT" sz="2000" dirty="0" smtClean="0">
                <a:solidFill>
                  <a:srgbClr val="0000FF"/>
                </a:solidFill>
                <a:latin typeface="Comic Sans MS" pitchFamily="66" charset="0"/>
              </a:rPr>
              <a:t>July 19,	2011   -	Legnaro</a:t>
            </a:r>
          </a:p>
          <a:p>
            <a:pPr marL="404813" indent="-404813">
              <a:lnSpc>
                <a:spcPct val="140000"/>
              </a:lnSpc>
              <a:buFontTx/>
              <a:buAutoNum type="arabicParenR"/>
              <a:tabLst>
                <a:tab pos="1436688" algn="l"/>
                <a:tab pos="2511425" algn="l"/>
              </a:tabLst>
            </a:pPr>
            <a:r>
              <a:rPr lang="it-IT" sz="2000" dirty="0" smtClean="0">
                <a:solidFill>
                  <a:srgbClr val="0000FF"/>
                </a:solidFill>
                <a:latin typeface="Comic Sans MS" pitchFamily="66" charset="0"/>
              </a:rPr>
              <a:t>Oct. 13, 2011   -   Legnaro</a:t>
            </a:r>
          </a:p>
          <a:p>
            <a:pPr marL="404813" indent="-404813">
              <a:lnSpc>
                <a:spcPct val="140000"/>
              </a:lnSpc>
              <a:buFontTx/>
              <a:buAutoNum type="arabicParenR"/>
              <a:tabLst>
                <a:tab pos="1436688" algn="l"/>
                <a:tab pos="2511425" algn="l"/>
              </a:tabLst>
            </a:pPr>
            <a:r>
              <a:rPr lang="it-IT" sz="2000" dirty="0" smtClean="0">
                <a:solidFill>
                  <a:srgbClr val="0000FF"/>
                </a:solidFill>
                <a:latin typeface="Comic Sans MS" pitchFamily="66" charset="0"/>
              </a:rPr>
              <a:t> Dec. 21, 2011  -   Legnaro</a:t>
            </a:r>
          </a:p>
          <a:p>
            <a:pPr marL="404813" indent="-404813">
              <a:lnSpc>
                <a:spcPct val="140000"/>
              </a:lnSpc>
              <a:buFontTx/>
              <a:buAutoNum type="arabicParenR"/>
              <a:tabLst>
                <a:tab pos="1436688" algn="l"/>
                <a:tab pos="2511425" algn="l"/>
              </a:tabLst>
            </a:pPr>
            <a:r>
              <a:rPr lang="it-IT" sz="2000" dirty="0" smtClean="0">
                <a:solidFill>
                  <a:srgbClr val="0000FF"/>
                </a:solidFill>
                <a:latin typeface="Comic Sans MS" pitchFamily="66" charset="0"/>
              </a:rPr>
              <a:t> Jan. 17, 2012  -   Legnaro</a:t>
            </a:r>
          </a:p>
          <a:p>
            <a:pPr marL="404813" indent="-404813">
              <a:lnSpc>
                <a:spcPct val="140000"/>
              </a:lnSpc>
              <a:buFontTx/>
              <a:buAutoNum type="arabicParenR"/>
              <a:tabLst>
                <a:tab pos="1436688" algn="l"/>
                <a:tab pos="2511425" algn="l"/>
              </a:tabLst>
            </a:pPr>
            <a:r>
              <a:rPr lang="it-IT" sz="2000" dirty="0" smtClean="0">
                <a:solidFill>
                  <a:srgbClr val="0000FF"/>
                </a:solidFill>
                <a:latin typeface="Comic Sans MS" pitchFamily="66" charset="0"/>
              </a:rPr>
              <a:t> Apr. 27, 2012 -   Legnaro</a:t>
            </a:r>
          </a:p>
          <a:p>
            <a:pPr marL="404813" indent="-404813">
              <a:lnSpc>
                <a:spcPct val="140000"/>
              </a:lnSpc>
              <a:buFontTx/>
              <a:buAutoNum type="arabicParenR"/>
              <a:tabLst>
                <a:tab pos="1436688" algn="l"/>
                <a:tab pos="2511425" algn="l"/>
              </a:tabLst>
            </a:pPr>
            <a:r>
              <a:rPr lang="it-IT" sz="2000" dirty="0" smtClean="0">
                <a:solidFill>
                  <a:srgbClr val="0000FF"/>
                </a:solidFill>
                <a:latin typeface="Comic Sans MS" pitchFamily="66" charset="0"/>
              </a:rPr>
              <a:t> May 16, 2012  -   Padova</a:t>
            </a:r>
          </a:p>
          <a:p>
            <a:pPr marL="404813" indent="-404813">
              <a:lnSpc>
                <a:spcPct val="140000"/>
              </a:lnSpc>
              <a:buFontTx/>
              <a:buAutoNum type="arabicParenR"/>
              <a:tabLst>
                <a:tab pos="1436688" algn="l"/>
                <a:tab pos="2511425" algn="l"/>
              </a:tabLst>
            </a:pPr>
            <a:endParaRPr lang="it-IT" sz="2000" dirty="0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45063" name="Picture 7" descr="C:\Program Files (x86)\Microsoft Office\MEDIA\CAGCAT10\j023301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1110" y="2587294"/>
            <a:ext cx="2574202" cy="2614943"/>
          </a:xfrm>
          <a:prstGeom prst="rect">
            <a:avLst/>
          </a:prstGeom>
          <a:noFill/>
        </p:spPr>
      </p:pic>
      <p:pic>
        <p:nvPicPr>
          <p:cNvPr id="45065" name="Picture 9" descr="http://1.bp.blogspot.com/_ue2_vDGeEV8/TR9sLi4e60I/AAAAAAAAFLo/7GBCLM5cRV4/s1600/train+clip+ar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" y="4535487"/>
            <a:ext cx="2239962" cy="1015449"/>
          </a:xfrm>
          <a:prstGeom prst="rect">
            <a:avLst/>
          </a:prstGeom>
          <a:noFill/>
        </p:spPr>
      </p:pic>
      <p:pic>
        <p:nvPicPr>
          <p:cNvPr id="45067" name="Picture 11" descr="http://1.bp.blogspot.com/_ue2_vDGeEV8/TR9sLi4e60I/AAAAAAAAFLo/7GBCLM5cRV4/s1600/train+clip+ar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29280" y="2224087"/>
            <a:ext cx="2210732" cy="1002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53"/>
          <p:cNvSpPr txBox="1">
            <a:spLocks noChangeArrowheads="1"/>
          </p:cNvSpPr>
          <p:nvPr/>
        </p:nvSpPr>
        <p:spPr bwMode="auto">
          <a:xfrm>
            <a:off x="0" y="-11113"/>
            <a:ext cx="10080625" cy="1123951"/>
          </a:xfrm>
          <a:prstGeom prst="rect">
            <a:avLst/>
          </a:prstGeom>
          <a:gradFill rotWithShape="1">
            <a:gsLst>
              <a:gs pos="0">
                <a:srgbClr val="3333CC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0892" tIns="118800" rIns="90892" bIns="720000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Eye diagrams of the 12 high-frequency digital signals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3" descr="occhio_ch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26" y="1601970"/>
            <a:ext cx="1954286" cy="1466667"/>
          </a:xfrm>
          <a:prstGeom prst="rect">
            <a:avLst/>
          </a:prstGeom>
        </p:spPr>
      </p:pic>
      <p:pic>
        <p:nvPicPr>
          <p:cNvPr id="5" name="Picture 4" descr="occhio_ch2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8226" y="1601970"/>
            <a:ext cx="1983532" cy="1488616"/>
          </a:xfrm>
          <a:prstGeom prst="rect">
            <a:avLst/>
          </a:prstGeom>
        </p:spPr>
      </p:pic>
      <p:pic>
        <p:nvPicPr>
          <p:cNvPr id="6" name="Picture 5" descr="occhio_ch3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0726" y="1646420"/>
            <a:ext cx="1954286" cy="1466667"/>
          </a:xfrm>
          <a:prstGeom prst="rect">
            <a:avLst/>
          </a:prstGeom>
        </p:spPr>
      </p:pic>
      <p:pic>
        <p:nvPicPr>
          <p:cNvPr id="7" name="Picture 6" descr="occhio_ch4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2126" y="1646420"/>
            <a:ext cx="1954286" cy="1466667"/>
          </a:xfrm>
          <a:prstGeom prst="rect">
            <a:avLst/>
          </a:prstGeom>
        </p:spPr>
      </p:pic>
      <p:pic>
        <p:nvPicPr>
          <p:cNvPr id="8" name="Picture 7" descr="occhio_ch5.bm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176" y="3335520"/>
            <a:ext cx="1954286" cy="1466667"/>
          </a:xfrm>
          <a:prstGeom prst="rect">
            <a:avLst/>
          </a:prstGeom>
        </p:spPr>
      </p:pic>
      <p:pic>
        <p:nvPicPr>
          <p:cNvPr id="9" name="Picture 8" descr="occhio_ch6.bmp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7126" y="3335520"/>
            <a:ext cx="1954286" cy="1466667"/>
          </a:xfrm>
          <a:prstGeom prst="rect">
            <a:avLst/>
          </a:prstGeom>
        </p:spPr>
      </p:pic>
      <p:pic>
        <p:nvPicPr>
          <p:cNvPr id="10" name="Picture 9" descr="occhio_ch7.bmp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9626" y="3335520"/>
            <a:ext cx="1954286" cy="1466667"/>
          </a:xfrm>
          <a:prstGeom prst="rect">
            <a:avLst/>
          </a:prstGeom>
        </p:spPr>
      </p:pic>
      <p:pic>
        <p:nvPicPr>
          <p:cNvPr id="12" name="Picture 11" descr="occhio_ch8.bmp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31026" y="3379970"/>
            <a:ext cx="1954286" cy="1466667"/>
          </a:xfrm>
          <a:prstGeom prst="rect">
            <a:avLst/>
          </a:prstGeom>
        </p:spPr>
      </p:pic>
      <p:pic>
        <p:nvPicPr>
          <p:cNvPr id="13" name="Picture 12" descr="occhio_ch9.bmp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4626" y="5157970"/>
            <a:ext cx="1954286" cy="1466667"/>
          </a:xfrm>
          <a:prstGeom prst="rect">
            <a:avLst/>
          </a:prstGeom>
        </p:spPr>
      </p:pic>
      <p:pic>
        <p:nvPicPr>
          <p:cNvPr id="14" name="Picture 13" descr="occhio_ch10.bmp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6026" y="5157970"/>
            <a:ext cx="1954286" cy="1466667"/>
          </a:xfrm>
          <a:prstGeom prst="rect">
            <a:avLst/>
          </a:prstGeom>
        </p:spPr>
      </p:pic>
      <p:pic>
        <p:nvPicPr>
          <p:cNvPr id="15" name="Picture 14" descr="occhio_ch11.bmp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8526" y="5113520"/>
            <a:ext cx="1954286" cy="1466667"/>
          </a:xfrm>
          <a:prstGeom prst="rect">
            <a:avLst/>
          </a:prstGeom>
        </p:spPr>
      </p:pic>
      <p:pic>
        <p:nvPicPr>
          <p:cNvPr id="16" name="Picture 15" descr="occhio_ch12.bmp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75476" y="5157970"/>
            <a:ext cx="1954286" cy="1466667"/>
          </a:xfrm>
          <a:prstGeom prst="rect">
            <a:avLst/>
          </a:prstGeom>
        </p:spPr>
      </p:pic>
      <p:sp>
        <p:nvSpPr>
          <p:cNvPr id="17" name="TextBox 42"/>
          <p:cNvSpPr txBox="1">
            <a:spLocks noChangeArrowheads="1"/>
          </p:cNvSpPr>
          <p:nvPr/>
        </p:nvSpPr>
        <p:spPr bwMode="auto">
          <a:xfrm>
            <a:off x="1751013" y="6846887"/>
            <a:ext cx="6934200" cy="32075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0892" tIns="45448" rIns="90892" bIns="45448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latin typeface="Comic Sans MS" pitchFamily="66" charset="0"/>
              </a:rPr>
              <a:t>Data stream = 2 </a:t>
            </a:r>
            <a:r>
              <a:rPr lang="en-US" sz="1600" dirty="0" err="1" smtClean="0">
                <a:latin typeface="Comic Sans MS" pitchFamily="66" charset="0"/>
              </a:rPr>
              <a:t>Gbps</a:t>
            </a:r>
            <a:r>
              <a:rPr lang="en-US" sz="1600" dirty="0" smtClean="0">
                <a:latin typeface="Comic Sans MS" pitchFamily="66" charset="0"/>
              </a:rPr>
              <a:t> per lane.  Eye diagrams are nicely open !!</a:t>
            </a:r>
            <a:endParaRPr lang="en-US" sz="1600" dirty="0">
              <a:latin typeface="Comic Sans MS" pitchFamily="66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rot="5400000" flipH="1" flipV="1">
            <a:off x="684212" y="1779587"/>
            <a:ext cx="977900" cy="158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rot="5400000" flipH="1" flipV="1">
            <a:off x="1750218" y="1778793"/>
            <a:ext cx="977900" cy="158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42"/>
          <p:cNvSpPr txBox="1">
            <a:spLocks noChangeArrowheads="1"/>
          </p:cNvSpPr>
          <p:nvPr/>
        </p:nvSpPr>
        <p:spPr bwMode="auto">
          <a:xfrm>
            <a:off x="1173162" y="1246187"/>
            <a:ext cx="1111250" cy="29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0892" tIns="45448" rIns="90892" bIns="45448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dirty="0" smtClean="0">
                <a:latin typeface="Comic Sans MS" pitchFamily="66" charset="0"/>
              </a:rPr>
              <a:t>500 </a:t>
            </a:r>
            <a:r>
              <a:rPr lang="en-US" sz="1400" dirty="0" err="1" smtClean="0">
                <a:latin typeface="Comic Sans MS" pitchFamily="66" charset="0"/>
              </a:rPr>
              <a:t>ps</a:t>
            </a:r>
            <a:endParaRPr lang="en-US" sz="1400" dirty="0">
              <a:latin typeface="Comic Sans MS" pitchFamily="66" charset="0"/>
            </a:endParaRPr>
          </a:p>
        </p:txBody>
      </p:sp>
      <p:cxnSp>
        <p:nvCxnSpPr>
          <p:cNvPr id="23" name="Straight Arrow Connector 22"/>
          <p:cNvCxnSpPr>
            <a:endCxn id="21" idx="1"/>
          </p:cNvCxnSpPr>
          <p:nvPr/>
        </p:nvCxnSpPr>
        <p:spPr bwMode="auto">
          <a:xfrm>
            <a:off x="805543" y="1387021"/>
            <a:ext cx="367619" cy="524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>
            <a:off x="2239962" y="1390423"/>
            <a:ext cx="367619" cy="524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42"/>
          <p:cNvSpPr txBox="1">
            <a:spLocks noChangeArrowheads="1"/>
          </p:cNvSpPr>
          <p:nvPr/>
        </p:nvSpPr>
        <p:spPr bwMode="auto">
          <a:xfrm>
            <a:off x="239712" y="747630"/>
            <a:ext cx="9582150" cy="32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892" tIns="45448" rIns="90892" bIns="45448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latin typeface="Comic Sans MS" pitchFamily="66" charset="0"/>
              </a:rPr>
              <a:t>The 12 encoded/serialized </a:t>
            </a:r>
            <a:r>
              <a:rPr lang="en-US" sz="1600" dirty="0" err="1" smtClean="0">
                <a:latin typeface="Comic Sans MS" pitchFamily="66" charset="0"/>
              </a:rPr>
              <a:t>datastreams</a:t>
            </a:r>
            <a:r>
              <a:rPr lang="en-US" sz="1600" dirty="0" smtClean="0">
                <a:latin typeface="Comic Sans MS" pitchFamily="66" charset="0"/>
              </a:rPr>
              <a:t> are provided to the optical TX at high frequency</a:t>
            </a:r>
            <a:endParaRPr lang="en-US" sz="16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Box 53"/>
          <p:cNvSpPr txBox="1">
            <a:spLocks noChangeArrowheads="1"/>
          </p:cNvSpPr>
          <p:nvPr/>
        </p:nvSpPr>
        <p:spPr bwMode="auto">
          <a:xfrm>
            <a:off x="0" y="0"/>
            <a:ext cx="10080625" cy="1169988"/>
          </a:xfrm>
          <a:prstGeom prst="rect">
            <a:avLst/>
          </a:prstGeom>
          <a:gradFill rotWithShape="1">
            <a:gsLst>
              <a:gs pos="0">
                <a:srgbClr val="3333CC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0892" tIns="118800" rIns="90892" bIns="766800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Specifications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graphicFrame>
        <p:nvGraphicFramePr>
          <p:cNvPr id="93245" name="Group 61"/>
          <p:cNvGraphicFramePr>
            <a:graphicFrameLocks noGrp="1"/>
          </p:cNvGraphicFramePr>
          <p:nvPr/>
        </p:nvGraphicFramePr>
        <p:xfrm>
          <a:off x="225425" y="1281113"/>
          <a:ext cx="9675813" cy="5125710"/>
        </p:xfrm>
        <a:graphic>
          <a:graphicData uri="http://schemas.openxmlformats.org/drawingml/2006/table">
            <a:tbl>
              <a:tblPr/>
              <a:tblGrid>
                <a:gridCol w="1528763"/>
                <a:gridCol w="8147050"/>
              </a:tblGrid>
              <a:tr h="263525">
                <a:tc>
                  <a:txBody>
                    <a:bodyPr/>
                    <a:lstStyle/>
                    <a:p>
                      <a:pPr marL="0" marR="0" lvl="0" indent="0" algn="ctr" defTabSz="10080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ADC</a:t>
                      </a:r>
                    </a:p>
                  </a:txBody>
                  <a:tcPr marL="0" marR="0" marT="54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14 or 16</a:t>
                      </a:r>
                      <a:r>
                        <a:rPr kumimoji="0" lang="it-IT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*</a:t>
                      </a: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bit, 100MS/s with JESD204A (8b/10b) and SER  interface</a:t>
                      </a:r>
                    </a:p>
                  </a:txBody>
                  <a:tcPr marL="144000" marR="54000" marT="54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10080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Channels</a:t>
                      </a:r>
                    </a:p>
                  </a:txBody>
                  <a:tcPr marL="0" marR="0" marT="54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 per card</a:t>
                      </a:r>
                    </a:p>
                  </a:txBody>
                  <a:tcPr marL="144000" marR="54000" marT="54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10080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Analog input</a:t>
                      </a:r>
                    </a:p>
                  </a:txBody>
                  <a:tcPr marL="0" marR="0" marT="54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Differential, MDR connectors as specified in AGATA preamp white paper v. 3.2</a:t>
                      </a:r>
                    </a:p>
                  </a:txBody>
                  <a:tcPr marL="144000" marR="54000" marT="54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10080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Configurations</a:t>
                      </a:r>
                    </a:p>
                  </a:txBody>
                  <a:tcPr marL="0" marR="0" marT="54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“Segment mode” (default, 12 chs) or “Core mode” by insertion of passive piggyback PCB (3 chs + spares)</a:t>
                      </a:r>
                    </a:p>
                  </a:txBody>
                  <a:tcPr marL="144000" marR="54000" marT="54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10080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Clock input</a:t>
                      </a:r>
                    </a:p>
                  </a:txBody>
                  <a:tcPr marL="0" marR="0" marT="54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Differential LVPECL through mini-HDMI or backplane</a:t>
                      </a:r>
                    </a:p>
                  </a:txBody>
                  <a:tcPr marL="144000" marR="54000" marT="54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10080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Sync and test pattern input</a:t>
                      </a:r>
                    </a:p>
                  </a:txBody>
                  <a:tcPr marL="0" marR="0" marT="54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Single-ended LVCMOS with static toggle  through e-SATA connector</a:t>
                      </a:r>
                    </a:p>
                  </a:txBody>
                  <a:tcPr marL="144000" marR="54000" marT="54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10080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Control input</a:t>
                      </a:r>
                    </a:p>
                  </a:txBody>
                  <a:tcPr marL="0" marR="0" marT="54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I2C and 3-wire SPI through mini-HDMI (HDMI type C) connector</a:t>
                      </a:r>
                    </a:p>
                  </a:txBody>
                  <a:tcPr marL="144000" marR="54000" marT="54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10080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Output</a:t>
                      </a:r>
                    </a:p>
                  </a:txBody>
                  <a:tcPr marL="0" marR="0" marT="54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Optical, 1 fiber each digitized channel (see datasheet of ReflexPhotonics SN-T12-C00601 SNAP12)</a:t>
                      </a:r>
                    </a:p>
                  </a:txBody>
                  <a:tcPr marL="144000" marR="54000" marT="54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10080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Power Supply</a:t>
                      </a:r>
                    </a:p>
                  </a:txBody>
                  <a:tcPr marL="0" marR="0" marT="54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3.3V @ 2.5A and 2.0V @ 0.6A</a:t>
                      </a:r>
                    </a:p>
                  </a:txBody>
                  <a:tcPr marL="144000" marR="54000" marT="54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10080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Power cons</a:t>
                      </a:r>
                    </a:p>
                  </a:txBody>
                  <a:tcPr marL="0" marR="0" marT="54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~ 10W per card</a:t>
                      </a:r>
                    </a:p>
                  </a:txBody>
                  <a:tcPr marL="144000" marR="54000" marT="54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10080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Size of card</a:t>
                      </a:r>
                    </a:p>
                  </a:txBody>
                  <a:tcPr marL="0" marR="0" marT="54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120mm x 160mm</a:t>
                      </a:r>
                    </a:p>
                  </a:txBody>
                  <a:tcPr marL="144000" marR="54000" marT="54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10080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Range control</a:t>
                      </a:r>
                    </a:p>
                  </a:txBody>
                  <a:tcPr marL="0" marR="0" marT="54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Remotely controlled range selection: (a) “20 MeV range” (with 25% offset displacement) and (b) “5 MeV range” </a:t>
                      </a:r>
                    </a:p>
                  </a:txBody>
                  <a:tcPr marL="144000" marR="54000" marT="54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10080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Offset control</a:t>
                      </a:r>
                    </a:p>
                  </a:txBody>
                  <a:tcPr marL="0" marR="0" marT="54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Remotely controlled within +-30% of full swing</a:t>
                      </a:r>
                    </a:p>
                  </a:txBody>
                  <a:tcPr marL="144000" marR="54000" marT="54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10080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ADC param control</a:t>
                      </a:r>
                    </a:p>
                  </a:txBody>
                  <a:tcPr marL="0" marR="0" marT="54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Remotely controlled full set of ADC and JESD204A parameters (see datasheet of NXP ADC1413D)</a:t>
                      </a:r>
                    </a:p>
                  </a:txBody>
                  <a:tcPr marL="144000" marR="54000" marT="54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10080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Clock param control</a:t>
                      </a:r>
                    </a:p>
                  </a:txBody>
                  <a:tcPr marL="0" marR="0" marT="54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Remotely controlled full set of clock-distribution parameters, includind switching on the embedded PLL for zero-delay option (see datasheet of AD9522-3)</a:t>
                      </a:r>
                    </a:p>
                  </a:txBody>
                  <a:tcPr marL="144000" marR="54000" marT="54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10080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Pulser param control</a:t>
                      </a:r>
                    </a:p>
                  </a:txBody>
                  <a:tcPr marL="0" marR="0" marT="54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Remotely controlled full set of pulser parameters in “Core mode” (see AGATA preamp white paper v. 3.2) </a:t>
                      </a:r>
                    </a:p>
                  </a:txBody>
                  <a:tcPr marL="144000" marR="54000" marT="54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10080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Options</a:t>
                      </a:r>
                    </a:p>
                  </a:txBody>
                  <a:tcPr marL="0" marR="0" marT="54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Interleaved mode (e.g.  6 equivalent channels @ 200MS/s), single-ended analog inputs, built-in clock generation</a:t>
                      </a:r>
                    </a:p>
                  </a:txBody>
                  <a:tcPr marL="144000" marR="54000" marT="54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95262" y="623887"/>
            <a:ext cx="9734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See also white paper:</a:t>
            </a:r>
            <a:r>
              <a:rPr lang="en-US" sz="1400" dirty="0" smtClean="0">
                <a:latin typeface="Cambria" pitchFamily="18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400" dirty="0" smtClean="0">
                <a:latin typeface="Cambria" pitchFamily="18" charset="0"/>
                <a:ea typeface="Verdana" pitchFamily="34" charset="0"/>
                <a:cs typeface="Verdana" pitchFamily="34" charset="0"/>
              </a:rPr>
            </a:br>
            <a:r>
              <a:rPr lang="en-US" sz="1400" dirty="0" smtClean="0">
                <a:latin typeface="Cambria" pitchFamily="18" charset="0"/>
                <a:ea typeface="Verdana" pitchFamily="34" charset="0"/>
                <a:cs typeface="Verdana" pitchFamily="34" charset="0"/>
              </a:rPr>
              <a:t>“DIGI-OPT12: 12-channel 14/16-bit 100/125-MS/s Digitizer with Optical Output for AGATA/GALILEO” version 1.5 (or later) </a:t>
            </a:r>
            <a:endParaRPr lang="it-IT" sz="1400" dirty="0"/>
          </a:p>
        </p:txBody>
      </p:sp>
      <p:sp>
        <p:nvSpPr>
          <p:cNvPr id="5" name="TextBox 42"/>
          <p:cNvSpPr txBox="1">
            <a:spLocks noChangeArrowheads="1"/>
          </p:cNvSpPr>
          <p:nvPr/>
        </p:nvSpPr>
        <p:spPr bwMode="auto">
          <a:xfrm>
            <a:off x="239712" y="6446837"/>
            <a:ext cx="9645650" cy="26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0892" tIns="45448" rIns="90892" bIns="45448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 baseline="30000" dirty="0" smtClean="0">
                <a:latin typeface="Comic Sans MS" pitchFamily="66" charset="0"/>
              </a:rPr>
              <a:t>*</a:t>
            </a:r>
            <a:r>
              <a:rPr lang="en-US" sz="1200" dirty="0" smtClean="0">
                <a:latin typeface="Comic Sans MS" pitchFamily="66" charset="0"/>
              </a:rPr>
              <a:t>Pin-to-pin compatible ADC, mod. ADC1613D, is available with a maximum sampling frequency of 125 MHz</a:t>
            </a:r>
            <a:endParaRPr lang="en-US" sz="1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39712" y="5265737"/>
            <a:ext cx="9601200" cy="1022350"/>
          </a:xfrm>
          <a:prstGeom prst="rect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874" name="TextBox 53"/>
          <p:cNvSpPr txBox="1">
            <a:spLocks noChangeArrowheads="1"/>
          </p:cNvSpPr>
          <p:nvPr/>
        </p:nvSpPr>
        <p:spPr bwMode="auto">
          <a:xfrm>
            <a:off x="0" y="0"/>
            <a:ext cx="10080625" cy="1169988"/>
          </a:xfrm>
          <a:prstGeom prst="rect">
            <a:avLst/>
          </a:prstGeom>
          <a:gradFill rotWithShape="1">
            <a:gsLst>
              <a:gs pos="0">
                <a:srgbClr val="3333CC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0892" tIns="118800" rIns="90892" bIns="766800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Road map and conclusion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5913" y="890587"/>
            <a:ext cx="9529762" cy="5378450"/>
          </a:xfrm>
        </p:spPr>
        <p:txBody>
          <a:bodyPr/>
          <a:lstStyle/>
          <a:p>
            <a:r>
              <a:rPr lang="it-IT" sz="1800" b="1" dirty="0" smtClean="0"/>
              <a:t>April - June 2011</a:t>
            </a:r>
            <a:r>
              <a:rPr lang="it-IT" sz="1800" dirty="0" smtClean="0"/>
              <a:t> </a:t>
            </a:r>
          </a:p>
          <a:p>
            <a:pPr>
              <a:buFontTx/>
              <a:buNone/>
            </a:pPr>
            <a:r>
              <a:rPr lang="it-IT" sz="1800" dirty="0" smtClean="0"/>
              <a:t>		ADC1413D semi-qualified @ Padova</a:t>
            </a:r>
          </a:p>
          <a:p>
            <a:pPr>
              <a:buFontTx/>
              <a:buNone/>
            </a:pPr>
            <a:r>
              <a:rPr lang="it-IT" sz="1800" dirty="0" smtClean="0"/>
              <a:t>		Damiano algorithm for cancellation of random latencies of ADC/state machine</a:t>
            </a:r>
          </a:p>
          <a:p>
            <a:pPr>
              <a:spcBef>
                <a:spcPct val="80000"/>
              </a:spcBef>
            </a:pPr>
            <a:r>
              <a:rPr lang="it-IT" sz="1800" b="1" dirty="0" smtClean="0"/>
              <a:t>June 2011</a:t>
            </a:r>
          </a:p>
          <a:p>
            <a:pPr>
              <a:buFontTx/>
              <a:buNone/>
            </a:pPr>
            <a:r>
              <a:rPr lang="it-IT" sz="1800" dirty="0" smtClean="0"/>
              <a:t>		Schematic diagram completed (in Orcad Capture)</a:t>
            </a:r>
          </a:p>
          <a:p>
            <a:pPr>
              <a:spcBef>
                <a:spcPct val="80000"/>
              </a:spcBef>
            </a:pPr>
            <a:r>
              <a:rPr lang="it-IT" sz="1800" b="1" dirty="0" smtClean="0"/>
              <a:t>July - September 2011</a:t>
            </a:r>
          </a:p>
          <a:p>
            <a:pPr>
              <a:buFontTx/>
              <a:buNone/>
            </a:pPr>
            <a:r>
              <a:rPr lang="it-IT" sz="1800" dirty="0" smtClean="0"/>
              <a:t>		Translation of schematics in other CADs (Orcad ConceptHDL, Zuken Cadstar)</a:t>
            </a:r>
          </a:p>
          <a:p>
            <a:pPr>
              <a:spcBef>
                <a:spcPct val="80000"/>
              </a:spcBef>
            </a:pPr>
            <a:r>
              <a:rPr lang="it-IT" sz="1800" b="1" dirty="0" smtClean="0"/>
              <a:t>September - December 2011</a:t>
            </a:r>
          </a:p>
          <a:p>
            <a:pPr>
              <a:buFontTx/>
              <a:buNone/>
            </a:pPr>
            <a:r>
              <a:rPr lang="it-IT" sz="1800" dirty="0" smtClean="0"/>
              <a:t>		Layout synthesys</a:t>
            </a:r>
          </a:p>
          <a:p>
            <a:pPr>
              <a:spcBef>
                <a:spcPct val="80000"/>
              </a:spcBef>
            </a:pPr>
            <a:r>
              <a:rPr lang="it-IT" sz="1800" b="1" dirty="0" smtClean="0"/>
              <a:t>Spring 2012</a:t>
            </a:r>
          </a:p>
          <a:p>
            <a:pPr>
              <a:buFontTx/>
              <a:buNone/>
            </a:pPr>
            <a:r>
              <a:rPr lang="it-IT" sz="1800" dirty="0" smtClean="0"/>
              <a:t>		</a:t>
            </a:r>
            <a:r>
              <a:rPr lang="it-IT" sz="1800" dirty="0" smtClean="0">
                <a:solidFill>
                  <a:srgbClr val="FF3300"/>
                </a:solidFill>
              </a:rPr>
              <a:t>First prototypes ready for testing</a:t>
            </a:r>
          </a:p>
          <a:p>
            <a:pPr>
              <a:spcBef>
                <a:spcPct val="80000"/>
              </a:spcBef>
            </a:pPr>
            <a:r>
              <a:rPr lang="it-IT" sz="1800" b="1" dirty="0" smtClean="0"/>
              <a:t>Spring-summer-autumn 2012</a:t>
            </a:r>
          </a:p>
          <a:p>
            <a:pPr>
              <a:buFontTx/>
              <a:buNone/>
            </a:pPr>
            <a:r>
              <a:rPr lang="it-IT" sz="1800" dirty="0" smtClean="0"/>
              <a:t>		Tests, qualification, preproduction for GALILEO</a:t>
            </a:r>
          </a:p>
          <a:p>
            <a:pPr>
              <a:buFontTx/>
              <a:buNone/>
            </a:pPr>
            <a:endParaRPr lang="it-IT" sz="1800" dirty="0" smtClean="0">
              <a:solidFill>
                <a:srgbClr val="FF3300"/>
              </a:solidFill>
            </a:endParaRPr>
          </a:p>
          <a:p>
            <a:pPr>
              <a:buFontTx/>
              <a:buNone/>
            </a:pPr>
            <a:r>
              <a:rPr lang="it-IT" sz="1800" dirty="0" smtClean="0"/>
              <a:t>		</a:t>
            </a:r>
          </a:p>
          <a:p>
            <a:pPr>
              <a:buFontTx/>
              <a:buNone/>
            </a:pPr>
            <a:endParaRPr lang="it-IT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53"/>
          <p:cNvSpPr txBox="1">
            <a:spLocks noChangeArrowheads="1"/>
          </p:cNvSpPr>
          <p:nvPr/>
        </p:nvSpPr>
        <p:spPr bwMode="auto">
          <a:xfrm>
            <a:off x="0" y="-11113"/>
            <a:ext cx="10080625" cy="1123951"/>
          </a:xfrm>
          <a:prstGeom prst="rect">
            <a:avLst/>
          </a:prstGeom>
          <a:gradFill rotWithShape="1">
            <a:gsLst>
              <a:gs pos="0">
                <a:srgbClr val="3333CC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0892" tIns="118800" rIns="90892" bIns="720000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>
                <a:solidFill>
                  <a:schemeClr val="bg1"/>
                </a:solidFill>
                <a:latin typeface="Comic Sans MS" pitchFamily="66" charset="0"/>
              </a:rPr>
              <a:t>ADC card mounting:</a:t>
            </a:r>
            <a:r>
              <a:rPr lang="en-US" sz="2000" b="1">
                <a:latin typeface="Comic Sans MS" pitchFamily="66" charset="0"/>
              </a:rPr>
              <a:t> </a:t>
            </a:r>
            <a:r>
              <a:rPr lang="en-US" sz="2000" b="1">
                <a:solidFill>
                  <a:schemeClr val="bg1"/>
                </a:solidFill>
                <a:latin typeface="Comic Sans MS" pitchFamily="66" charset="0"/>
              </a:rPr>
              <a:t>fully stacked or paired-and-stacked</a:t>
            </a: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239713" y="1112838"/>
            <a:ext cx="4191000" cy="5181600"/>
          </a:xfrm>
          <a:prstGeom prst="rect">
            <a:avLst/>
          </a:prstGeom>
          <a:solidFill>
            <a:srgbClr val="EAEAEA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it-IT"/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913" y="1722438"/>
            <a:ext cx="4114800" cy="33988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4811713" y="1112838"/>
            <a:ext cx="4953000" cy="5181600"/>
          </a:xfrm>
          <a:prstGeom prst="rect">
            <a:avLst/>
          </a:prstGeom>
          <a:solidFill>
            <a:srgbClr val="EAEAEA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it-IT"/>
          </a:p>
        </p:txBody>
      </p:sp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6638" y="1246188"/>
            <a:ext cx="5146675" cy="39052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sp>
        <p:nvSpPr>
          <p:cNvPr id="71716" name="Rectangle 36"/>
          <p:cNvSpPr>
            <a:spLocks noChangeArrowheads="1"/>
          </p:cNvSpPr>
          <p:nvPr/>
        </p:nvSpPr>
        <p:spPr bwMode="auto">
          <a:xfrm>
            <a:off x="6175067" y="5559866"/>
            <a:ext cx="2383475" cy="589753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b">
              <a:rot lat="0" lon="0" rev="8700000"/>
            </a:lightRig>
          </a:scene3d>
          <a:sp3d>
            <a:bevelT w="114300" h="50800" prst="coolSlant"/>
          </a:sp3d>
        </p:spPr>
        <p:txBody>
          <a:bodyPr wrap="none" lIns="82945" tIns="41473" rIns="82945" bIns="41473" anchor="ctr"/>
          <a:lstStyle/>
          <a:p>
            <a:pPr algn="ctr" defTabSz="914400"/>
            <a:r>
              <a:rPr lang="it-IT" sz="1600" b="1">
                <a:latin typeface="Comic Sans MS" pitchFamily="66" charset="0"/>
              </a:rPr>
              <a:t>Paired and stacked</a:t>
            </a:r>
          </a:p>
        </p:txBody>
      </p:sp>
      <p:sp>
        <p:nvSpPr>
          <p:cNvPr id="2" name="Rectangle 36"/>
          <p:cNvSpPr>
            <a:spLocks noChangeArrowheads="1"/>
          </p:cNvSpPr>
          <p:nvPr/>
        </p:nvSpPr>
        <p:spPr bwMode="auto">
          <a:xfrm>
            <a:off x="1281793" y="5559866"/>
            <a:ext cx="1805663" cy="589753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b">
              <a:rot lat="0" lon="0" rev="8700000"/>
            </a:lightRig>
          </a:scene3d>
          <a:sp3d>
            <a:bevelT w="114300" h="50800" prst="coolSlant"/>
          </a:sp3d>
        </p:spPr>
        <p:txBody>
          <a:bodyPr wrap="none" lIns="82945" tIns="41473" rIns="82945" bIns="41473" anchor="ctr"/>
          <a:lstStyle/>
          <a:p>
            <a:pPr algn="ctr" defTabSz="914400"/>
            <a:r>
              <a:rPr lang="it-IT" sz="1600" b="1">
                <a:latin typeface="Comic Sans MS" pitchFamily="66" charset="0"/>
              </a:rPr>
              <a:t>Fully stacked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Box 53"/>
          <p:cNvSpPr txBox="1">
            <a:spLocks noChangeArrowheads="1"/>
          </p:cNvSpPr>
          <p:nvPr/>
        </p:nvSpPr>
        <p:spPr bwMode="auto">
          <a:xfrm>
            <a:off x="0" y="0"/>
            <a:ext cx="10080625" cy="1169988"/>
          </a:xfrm>
          <a:prstGeom prst="rect">
            <a:avLst/>
          </a:prstGeom>
          <a:gradFill rotWithShape="1">
            <a:gsLst>
              <a:gs pos="0">
                <a:srgbClr val="3333CC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0882" tIns="118787" rIns="90882" bIns="766720">
            <a:spAutoFit/>
          </a:bodyPr>
          <a:lstStyle/>
          <a:p>
            <a:pPr algn="ctr" defTabSz="10080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System architecture: the board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407" y="868598"/>
            <a:ext cx="9114356" cy="587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powder">
            <a:bevelT w="203200" h="50800" prst="softRound"/>
          </a:sp3d>
        </p:spPr>
      </p:pic>
      <p:cxnSp>
        <p:nvCxnSpPr>
          <p:cNvPr id="6" name="Connettore 1 5"/>
          <p:cNvCxnSpPr>
            <a:cxnSpLocks noChangeShapeType="1"/>
          </p:cNvCxnSpPr>
          <p:nvPr/>
        </p:nvCxnSpPr>
        <p:spPr bwMode="auto">
          <a:xfrm rot="16200000" flipH="1">
            <a:off x="3447256" y="1119982"/>
            <a:ext cx="714375" cy="642938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7" name="Connettore 1 6"/>
          <p:cNvCxnSpPr>
            <a:cxnSpLocks noChangeShapeType="1"/>
          </p:cNvCxnSpPr>
          <p:nvPr/>
        </p:nvCxnSpPr>
        <p:spPr bwMode="auto">
          <a:xfrm rot="16200000" flipH="1">
            <a:off x="1847056" y="4229894"/>
            <a:ext cx="714375" cy="642938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8" name="Connettore 1 7"/>
          <p:cNvCxnSpPr>
            <a:cxnSpLocks noChangeShapeType="1"/>
          </p:cNvCxnSpPr>
          <p:nvPr/>
        </p:nvCxnSpPr>
        <p:spPr bwMode="auto">
          <a:xfrm rot="16200000" flipH="1">
            <a:off x="3018631" y="1048544"/>
            <a:ext cx="714375" cy="642938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9" name="Connettore 1 8"/>
          <p:cNvCxnSpPr>
            <a:cxnSpLocks noChangeShapeType="1"/>
          </p:cNvCxnSpPr>
          <p:nvPr/>
        </p:nvCxnSpPr>
        <p:spPr bwMode="auto">
          <a:xfrm rot="16200000" flipH="1">
            <a:off x="1346994" y="4087019"/>
            <a:ext cx="714375" cy="642937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 rot="180000">
            <a:off x="1842664" y="250445"/>
            <a:ext cx="908752" cy="42167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77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b"/>
          </a:scene3d>
          <a:sp3d prstMaterial="powder">
            <a:bevelT w="203200" h="12700" prst="coolSlant"/>
          </a:sp3d>
        </p:spPr>
      </p:pic>
      <p:sp>
        <p:nvSpPr>
          <p:cNvPr id="87049" name="AutoShape 9"/>
          <p:cNvSpPr>
            <a:spLocks noChangeArrowheads="1"/>
          </p:cNvSpPr>
          <p:nvPr/>
        </p:nvSpPr>
        <p:spPr bwMode="auto">
          <a:xfrm rot="933709">
            <a:off x="3294063" y="2192338"/>
            <a:ext cx="317500" cy="238125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7053" name="AutoShape 13"/>
          <p:cNvSpPr>
            <a:spLocks noChangeArrowheads="1"/>
          </p:cNvSpPr>
          <p:nvPr/>
        </p:nvSpPr>
        <p:spPr bwMode="auto">
          <a:xfrm rot="933709">
            <a:off x="2260600" y="4176713"/>
            <a:ext cx="319088" cy="238125"/>
          </a:xfrm>
          <a:prstGeom prst="rightArrow">
            <a:avLst>
              <a:gd name="adj1" fmla="val 50000"/>
              <a:gd name="adj2" fmla="val 33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7057" name="Line 17"/>
          <p:cNvSpPr>
            <a:spLocks noChangeShapeType="1"/>
          </p:cNvSpPr>
          <p:nvPr/>
        </p:nvSpPr>
        <p:spPr bwMode="auto">
          <a:xfrm>
            <a:off x="392113" y="3551238"/>
            <a:ext cx="533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7058" name="Text Box 18"/>
          <p:cNvSpPr txBox="1">
            <a:spLocks noChangeArrowheads="1"/>
          </p:cNvSpPr>
          <p:nvPr/>
        </p:nvSpPr>
        <p:spPr bwMode="auto">
          <a:xfrm rot="876142">
            <a:off x="239713" y="3246438"/>
            <a:ext cx="10668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>
                <a:latin typeface="Comic Sans MS" pitchFamily="66" charset="0"/>
              </a:rPr>
              <a:t>Analog  in</a:t>
            </a:r>
          </a:p>
        </p:txBody>
      </p:sp>
      <p:sp>
        <p:nvSpPr>
          <p:cNvPr id="87059" name="Line 19"/>
          <p:cNvSpPr>
            <a:spLocks noChangeShapeType="1"/>
          </p:cNvSpPr>
          <p:nvPr/>
        </p:nvSpPr>
        <p:spPr bwMode="auto">
          <a:xfrm>
            <a:off x="1230313" y="1874838"/>
            <a:ext cx="533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7060" name="Text Box 20"/>
          <p:cNvSpPr txBox="1">
            <a:spLocks noChangeArrowheads="1"/>
          </p:cNvSpPr>
          <p:nvPr/>
        </p:nvSpPr>
        <p:spPr bwMode="auto">
          <a:xfrm rot="876142">
            <a:off x="1077913" y="1598613"/>
            <a:ext cx="10668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>
                <a:latin typeface="Comic Sans MS" pitchFamily="66" charset="0"/>
              </a:rPr>
              <a:t>Analog  in</a:t>
            </a:r>
          </a:p>
        </p:txBody>
      </p:sp>
      <p:sp>
        <p:nvSpPr>
          <p:cNvPr id="87061" name="Line 21"/>
          <p:cNvSpPr>
            <a:spLocks noChangeShapeType="1"/>
          </p:cNvSpPr>
          <p:nvPr/>
        </p:nvSpPr>
        <p:spPr bwMode="auto">
          <a:xfrm flipV="1">
            <a:off x="944563" y="4724400"/>
            <a:ext cx="0" cy="1755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7062" name="Line 22"/>
          <p:cNvSpPr>
            <a:spLocks noChangeShapeType="1"/>
          </p:cNvSpPr>
          <p:nvPr/>
        </p:nvSpPr>
        <p:spPr bwMode="auto">
          <a:xfrm flipV="1">
            <a:off x="944563" y="4140200"/>
            <a:ext cx="315912" cy="584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7063" name="AutoShape 23"/>
          <p:cNvSpPr>
            <a:spLocks noChangeArrowheads="1"/>
          </p:cNvSpPr>
          <p:nvPr/>
        </p:nvSpPr>
        <p:spPr bwMode="auto">
          <a:xfrm>
            <a:off x="179388" y="6570663"/>
            <a:ext cx="3781425" cy="76517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it-IT" sz="1400" dirty="0">
                <a:latin typeface="Comic Sans MS" pitchFamily="66" charset="0"/>
              </a:rPr>
              <a:t>The path from the MDRs to the ADCs goes</a:t>
            </a:r>
            <a:br>
              <a:rPr lang="it-IT" sz="1400" dirty="0">
                <a:latin typeface="Comic Sans MS" pitchFamily="66" charset="0"/>
              </a:rPr>
            </a:br>
            <a:r>
              <a:rPr lang="it-IT" sz="1400" dirty="0">
                <a:latin typeface="Comic Sans MS" pitchFamily="66" charset="0"/>
              </a:rPr>
              <a:t>through a </a:t>
            </a:r>
            <a:r>
              <a:rPr lang="it-IT" sz="1400" dirty="0" smtClean="0">
                <a:latin typeface="Comic Sans MS" pitchFamily="66" charset="0"/>
              </a:rPr>
              <a:t>mezzanine card</a:t>
            </a:r>
            <a:r>
              <a:rPr lang="it-IT" sz="1400" dirty="0">
                <a:latin typeface="Comic Sans MS" pitchFamily="66" charset="0"/>
              </a:rPr>
              <a:t/>
            </a:r>
            <a:br>
              <a:rPr lang="it-IT" sz="1400" dirty="0">
                <a:latin typeface="Comic Sans MS" pitchFamily="66" charset="0"/>
              </a:rPr>
            </a:br>
            <a:r>
              <a:rPr lang="it-IT" sz="1400" dirty="0">
                <a:latin typeface="Comic Sans MS" pitchFamily="66" charset="0"/>
                <a:sym typeface="Wingdings" pitchFamily="2" charset="2"/>
              </a:rPr>
              <a:t></a:t>
            </a:r>
            <a:r>
              <a:rPr lang="it-IT" sz="1400" dirty="0">
                <a:latin typeface="Comic Sans MS" pitchFamily="66" charset="0"/>
              </a:rPr>
              <a:t> easy segment or core configuration</a:t>
            </a:r>
          </a:p>
        </p:txBody>
      </p:sp>
      <p:pic>
        <p:nvPicPr>
          <p:cNvPr id="87064" name="Picture 24"/>
          <p:cNvPicPr>
            <a:picLocks noChangeAspect="1" noChangeArrowheads="1"/>
          </p:cNvPicPr>
          <p:nvPr/>
        </p:nvPicPr>
        <p:blipFill>
          <a:blip r:embed="rId4">
            <a:lum bright="2000"/>
          </a:blip>
          <a:srcRect/>
          <a:stretch>
            <a:fillRect/>
          </a:stretch>
        </p:blipFill>
        <p:spPr bwMode="auto">
          <a:xfrm>
            <a:off x="5006975" y="539750"/>
            <a:ext cx="1158875" cy="693738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7065" name="Line 25"/>
          <p:cNvSpPr>
            <a:spLocks noChangeShapeType="1"/>
          </p:cNvSpPr>
          <p:nvPr/>
        </p:nvSpPr>
        <p:spPr bwMode="auto">
          <a:xfrm flipH="1">
            <a:off x="4410075" y="900113"/>
            <a:ext cx="585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144000" rIns="0" bIns="36000">
            <a:spAutoFit/>
          </a:bodyPr>
          <a:lstStyle/>
          <a:p>
            <a:endParaRPr lang="it-IT"/>
          </a:p>
        </p:txBody>
      </p:sp>
      <p:sp>
        <p:nvSpPr>
          <p:cNvPr id="87066" name="Line 26"/>
          <p:cNvSpPr>
            <a:spLocks noChangeShapeType="1"/>
          </p:cNvSpPr>
          <p:nvPr/>
        </p:nvSpPr>
        <p:spPr bwMode="auto">
          <a:xfrm flipH="1">
            <a:off x="4005263" y="900113"/>
            <a:ext cx="404812" cy="944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lIns="0" tIns="144000" rIns="0" bIns="36000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Box 53"/>
          <p:cNvSpPr txBox="1">
            <a:spLocks noChangeArrowheads="1"/>
          </p:cNvSpPr>
          <p:nvPr/>
        </p:nvSpPr>
        <p:spPr bwMode="auto">
          <a:xfrm>
            <a:off x="0" y="0"/>
            <a:ext cx="10080625" cy="1169988"/>
          </a:xfrm>
          <a:prstGeom prst="rect">
            <a:avLst/>
          </a:prstGeom>
          <a:gradFill rotWithShape="1">
            <a:gsLst>
              <a:gs pos="0">
                <a:srgbClr val="3333CC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0882" tIns="118787" rIns="90882" bIns="766720">
            <a:spAutoFit/>
          </a:bodyPr>
          <a:lstStyle/>
          <a:p>
            <a:pPr algn="ctr" defTabSz="10080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System architecture: the board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819" y="867010"/>
            <a:ext cx="9114357" cy="587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powder">
            <a:bevelT w="203200" h="50800" prst="softRound"/>
          </a:sp3d>
        </p:spPr>
      </p:pic>
      <p:sp>
        <p:nvSpPr>
          <p:cNvPr id="88071" name="Line 7"/>
          <p:cNvSpPr>
            <a:spLocks noChangeShapeType="1"/>
          </p:cNvSpPr>
          <p:nvPr/>
        </p:nvSpPr>
        <p:spPr bwMode="auto">
          <a:xfrm>
            <a:off x="392113" y="3551238"/>
            <a:ext cx="533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 rot="876142">
            <a:off x="239713" y="3246438"/>
            <a:ext cx="10668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>
                <a:latin typeface="Comic Sans MS" pitchFamily="66" charset="0"/>
              </a:rPr>
              <a:t>Analog  in</a:t>
            </a:r>
          </a:p>
        </p:txBody>
      </p:sp>
      <p:sp>
        <p:nvSpPr>
          <p:cNvPr id="88073" name="Line 9"/>
          <p:cNvSpPr>
            <a:spLocks noChangeShapeType="1"/>
          </p:cNvSpPr>
          <p:nvPr/>
        </p:nvSpPr>
        <p:spPr bwMode="auto">
          <a:xfrm>
            <a:off x="1230313" y="1874838"/>
            <a:ext cx="533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 rot="876142">
            <a:off x="1077913" y="1598613"/>
            <a:ext cx="10668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>
                <a:latin typeface="Comic Sans MS" pitchFamily="66" charset="0"/>
              </a:rPr>
              <a:t>Analog  in</a:t>
            </a:r>
          </a:p>
        </p:txBody>
      </p:sp>
      <p:sp>
        <p:nvSpPr>
          <p:cNvPr id="88075" name="Line 11"/>
          <p:cNvSpPr>
            <a:spLocks noChangeShapeType="1"/>
          </p:cNvSpPr>
          <p:nvPr/>
        </p:nvSpPr>
        <p:spPr bwMode="auto">
          <a:xfrm flipV="1">
            <a:off x="944563" y="5084763"/>
            <a:ext cx="1169987" cy="1395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88077" name="Picture 13"/>
          <p:cNvPicPr>
            <a:picLocks noChangeAspect="1" noChangeArrowheads="1"/>
          </p:cNvPicPr>
          <p:nvPr/>
        </p:nvPicPr>
        <p:blipFill>
          <a:blip r:embed="rId3">
            <a:lum bright="2000"/>
          </a:blip>
          <a:srcRect/>
          <a:stretch>
            <a:fillRect/>
          </a:stretch>
        </p:blipFill>
        <p:spPr bwMode="auto">
          <a:xfrm>
            <a:off x="5006975" y="539750"/>
            <a:ext cx="1158875" cy="693738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8078" name="Line 14"/>
          <p:cNvSpPr>
            <a:spLocks noChangeShapeType="1"/>
          </p:cNvSpPr>
          <p:nvPr/>
        </p:nvSpPr>
        <p:spPr bwMode="auto">
          <a:xfrm flipH="1">
            <a:off x="4410075" y="900113"/>
            <a:ext cx="585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144000" rIns="0" bIns="36000">
            <a:spAutoFit/>
          </a:bodyPr>
          <a:lstStyle/>
          <a:p>
            <a:endParaRPr lang="it-IT"/>
          </a:p>
        </p:txBody>
      </p:sp>
      <p:sp>
        <p:nvSpPr>
          <p:cNvPr id="88079" name="Line 15"/>
          <p:cNvSpPr>
            <a:spLocks noChangeShapeType="1"/>
          </p:cNvSpPr>
          <p:nvPr/>
        </p:nvSpPr>
        <p:spPr bwMode="auto">
          <a:xfrm flipH="1">
            <a:off x="4005263" y="900113"/>
            <a:ext cx="404812" cy="944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lIns="0" tIns="144000" rIns="0" bIns="36000">
            <a:spAutoFit/>
          </a:bodyPr>
          <a:lstStyle/>
          <a:p>
            <a:endParaRPr lang="it-IT"/>
          </a:p>
        </p:txBody>
      </p:sp>
      <p:sp>
        <p:nvSpPr>
          <p:cNvPr id="88080" name="AutoShape 16"/>
          <p:cNvSpPr>
            <a:spLocks noChangeArrowheads="1"/>
          </p:cNvSpPr>
          <p:nvPr/>
        </p:nvSpPr>
        <p:spPr bwMode="auto">
          <a:xfrm>
            <a:off x="179388" y="6570663"/>
            <a:ext cx="3781425" cy="76517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it-IT" sz="1400" dirty="0">
                <a:latin typeface="Comic Sans MS" pitchFamily="66" charset="0"/>
              </a:rPr>
              <a:t>The path from the MDRs to the ADCs goes</a:t>
            </a:r>
            <a:br>
              <a:rPr lang="it-IT" sz="1400" dirty="0">
                <a:latin typeface="Comic Sans MS" pitchFamily="66" charset="0"/>
              </a:rPr>
            </a:br>
            <a:r>
              <a:rPr lang="it-IT" sz="1400" dirty="0">
                <a:latin typeface="Comic Sans MS" pitchFamily="66" charset="0"/>
              </a:rPr>
              <a:t>through a </a:t>
            </a:r>
            <a:r>
              <a:rPr lang="it-IT" sz="1400" dirty="0" smtClean="0">
                <a:latin typeface="Comic Sans MS" pitchFamily="66" charset="0"/>
              </a:rPr>
              <a:t>mezzanine card</a:t>
            </a:r>
            <a:r>
              <a:rPr lang="it-IT" sz="1400" dirty="0">
                <a:latin typeface="Comic Sans MS" pitchFamily="66" charset="0"/>
              </a:rPr>
              <a:t/>
            </a:r>
            <a:br>
              <a:rPr lang="it-IT" sz="1400" dirty="0">
                <a:latin typeface="Comic Sans MS" pitchFamily="66" charset="0"/>
              </a:rPr>
            </a:br>
            <a:r>
              <a:rPr lang="it-IT" sz="1400" dirty="0">
                <a:latin typeface="Comic Sans MS" pitchFamily="66" charset="0"/>
                <a:sym typeface="Wingdings" pitchFamily="2" charset="2"/>
              </a:rPr>
              <a:t></a:t>
            </a:r>
            <a:r>
              <a:rPr lang="it-IT" sz="1400" dirty="0">
                <a:latin typeface="Comic Sans MS" pitchFamily="66" charset="0"/>
              </a:rPr>
              <a:t> easy segment or core configuration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659063" y="1795463"/>
            <a:ext cx="1746250" cy="3333750"/>
            <a:chOff x="1675" y="1131"/>
            <a:chExt cx="1100" cy="2100"/>
          </a:xfrm>
        </p:grpSpPr>
        <p:sp>
          <p:nvSpPr>
            <p:cNvPr id="88082" name="Line 18"/>
            <p:cNvSpPr>
              <a:spLocks noChangeShapeType="1"/>
            </p:cNvSpPr>
            <p:nvPr/>
          </p:nvSpPr>
          <p:spPr bwMode="auto">
            <a:xfrm flipV="1">
              <a:off x="2525" y="1131"/>
              <a:ext cx="250" cy="1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8083" name="Line 19"/>
            <p:cNvSpPr>
              <a:spLocks noChangeShapeType="1"/>
            </p:cNvSpPr>
            <p:nvPr/>
          </p:nvSpPr>
          <p:spPr bwMode="auto">
            <a:xfrm>
              <a:off x="2475" y="1431"/>
              <a:ext cx="15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8084" name="Line 20"/>
            <p:cNvSpPr>
              <a:spLocks noChangeShapeType="1"/>
            </p:cNvSpPr>
            <p:nvPr/>
          </p:nvSpPr>
          <p:spPr bwMode="auto">
            <a:xfrm flipH="1">
              <a:off x="2375" y="1531"/>
              <a:ext cx="50" cy="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8085" name="Line 21"/>
            <p:cNvSpPr>
              <a:spLocks noChangeShapeType="1"/>
            </p:cNvSpPr>
            <p:nvPr/>
          </p:nvSpPr>
          <p:spPr bwMode="auto">
            <a:xfrm flipV="1">
              <a:off x="1825" y="2481"/>
              <a:ext cx="250" cy="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8086" name="Line 22"/>
            <p:cNvSpPr>
              <a:spLocks noChangeShapeType="1"/>
            </p:cNvSpPr>
            <p:nvPr/>
          </p:nvSpPr>
          <p:spPr bwMode="auto">
            <a:xfrm>
              <a:off x="1775" y="2781"/>
              <a:ext cx="15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8087" name="Line 23"/>
            <p:cNvSpPr>
              <a:spLocks noChangeShapeType="1"/>
            </p:cNvSpPr>
            <p:nvPr/>
          </p:nvSpPr>
          <p:spPr bwMode="auto">
            <a:xfrm flipH="1">
              <a:off x="1675" y="2881"/>
              <a:ext cx="50" cy="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8088" name="AutoShape 24"/>
          <p:cNvSpPr>
            <a:spLocks noChangeArrowheads="1"/>
          </p:cNvSpPr>
          <p:nvPr/>
        </p:nvSpPr>
        <p:spPr bwMode="auto">
          <a:xfrm rot="933709">
            <a:off x="3294063" y="2192338"/>
            <a:ext cx="317500" cy="238125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8089" name="AutoShape 25"/>
          <p:cNvSpPr>
            <a:spLocks noChangeArrowheads="1"/>
          </p:cNvSpPr>
          <p:nvPr/>
        </p:nvSpPr>
        <p:spPr bwMode="auto">
          <a:xfrm rot="933709">
            <a:off x="2260600" y="4176713"/>
            <a:ext cx="319088" cy="238125"/>
          </a:xfrm>
          <a:prstGeom prst="rightArrow">
            <a:avLst>
              <a:gd name="adj1" fmla="val 50000"/>
              <a:gd name="adj2" fmla="val 33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3" name="Rectangle 17"/>
          <p:cNvGrpSpPr>
            <a:grpSpLocks/>
          </p:cNvGrpSpPr>
          <p:nvPr/>
        </p:nvGrpSpPr>
        <p:grpSpPr bwMode="auto">
          <a:xfrm>
            <a:off x="1793875" y="1504950"/>
            <a:ext cx="2701925" cy="3897313"/>
            <a:chOff x="1025" y="860"/>
            <a:chExt cx="1544" cy="2227"/>
          </a:xfrm>
        </p:grpSpPr>
        <p:pic>
          <p:nvPicPr>
            <p:cNvPr id="88069" name="Rectangle 17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25" y="860"/>
              <a:ext cx="1544" cy="2227"/>
            </a:xfrm>
            <a:prstGeom prst="rect">
              <a:avLst/>
            </a:prstGeom>
            <a:noFill/>
          </p:spPr>
        </p:pic>
        <p:sp>
          <p:nvSpPr>
            <p:cNvPr id="88070" name="Text Box 6"/>
            <p:cNvSpPr txBox="1">
              <a:spLocks noChangeArrowheads="1"/>
            </p:cNvSpPr>
            <p:nvPr/>
          </p:nvSpPr>
          <p:spPr bwMode="auto">
            <a:xfrm rot="184788">
              <a:off x="1636" y="728"/>
              <a:ext cx="360" cy="2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0" tIns="45716" rIns="91430" bIns="45716" anchor="ctr"/>
            <a:lstStyle/>
            <a:p>
              <a:pPr defTabSz="1008063"/>
              <a:endParaRPr lang="it-IT" sz="200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53"/>
          <p:cNvSpPr txBox="1">
            <a:spLocks noChangeArrowheads="1"/>
          </p:cNvSpPr>
          <p:nvPr/>
        </p:nvSpPr>
        <p:spPr bwMode="auto">
          <a:xfrm>
            <a:off x="0" y="-11113"/>
            <a:ext cx="10080625" cy="1123951"/>
          </a:xfrm>
          <a:prstGeom prst="rect">
            <a:avLst/>
          </a:prstGeom>
          <a:gradFill rotWithShape="1">
            <a:gsLst>
              <a:gs pos="0">
                <a:srgbClr val="3333CC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0892" tIns="118800" rIns="90892" bIns="720000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Clock-Distribution and Control Unit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1038" name="Rectangle 78"/>
          <p:cNvSpPr>
            <a:spLocks noChangeArrowheads="1"/>
          </p:cNvSpPr>
          <p:nvPr/>
        </p:nvSpPr>
        <p:spPr bwMode="auto">
          <a:xfrm>
            <a:off x="1349375" y="1709738"/>
            <a:ext cx="7335838" cy="43211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5400" algn="ctr">
            <a:miter lim="800000"/>
            <a:headEnd/>
            <a:tailEnd/>
          </a:ln>
          <a:effectLst/>
        </p:spPr>
        <p:txBody>
          <a:bodyPr wrap="none" anchor="ctr">
            <a:flatTx/>
          </a:bodyPr>
          <a:lstStyle/>
          <a:p>
            <a:endParaRPr lang="it-IT"/>
          </a:p>
        </p:txBody>
      </p:sp>
      <p:sp>
        <p:nvSpPr>
          <p:cNvPr id="40963" name="TextBox 131"/>
          <p:cNvSpPr txBox="1">
            <a:spLocks noChangeArrowheads="1"/>
          </p:cNvSpPr>
          <p:nvPr/>
        </p:nvSpPr>
        <p:spPr bwMode="auto">
          <a:xfrm rot="-5400000">
            <a:off x="394494" y="3250406"/>
            <a:ext cx="25336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892" tIns="45448" rIns="90892" bIns="45448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 b="1">
                <a:latin typeface="Comic Sans MS" pitchFamily="66" charset="0"/>
              </a:rPr>
              <a:t>ADC Units Clock &amp; Slow Control</a:t>
            </a:r>
          </a:p>
        </p:txBody>
      </p:sp>
      <p:sp>
        <p:nvSpPr>
          <p:cNvPr id="40964" name="TextBox 42"/>
          <p:cNvSpPr txBox="1">
            <a:spLocks noChangeArrowheads="1"/>
          </p:cNvSpPr>
          <p:nvPr/>
        </p:nvSpPr>
        <p:spPr bwMode="auto">
          <a:xfrm>
            <a:off x="6975475" y="2700338"/>
            <a:ext cx="1049338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892" tIns="45448" rIns="90892" bIns="45448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 b="1">
                <a:latin typeface="Comic Sans MS" pitchFamily="66" charset="0"/>
              </a:rPr>
              <a:t>clock, 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 b="1">
                <a:latin typeface="Comic Sans MS" pitchFamily="66" charset="0"/>
              </a:rPr>
              <a:t>sync/test, 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 b="1">
                <a:latin typeface="Comic Sans MS" pitchFamily="66" charset="0"/>
              </a:rPr>
              <a:t>slow control</a:t>
            </a: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5163" y="1979613"/>
            <a:ext cx="6416675" cy="36814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1" name="Picture 15" descr="Z:\cloudedge-category-149x149.jpg"/>
          <p:cNvPicPr>
            <a:picLocks noChangeAspect="1" noChangeArrowheads="1"/>
          </p:cNvPicPr>
          <p:nvPr/>
        </p:nvPicPr>
        <p:blipFill>
          <a:blip r:embed="rId2"/>
          <a:srcRect t="30243" b="26553"/>
          <a:stretch>
            <a:fillRect/>
          </a:stretch>
        </p:blipFill>
        <p:spPr bwMode="auto">
          <a:xfrm>
            <a:off x="8178800" y="3467100"/>
            <a:ext cx="17637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95" name="Oval 48"/>
          <p:cNvSpPr>
            <a:spLocks noChangeArrowheads="1"/>
          </p:cNvSpPr>
          <p:nvPr/>
        </p:nvSpPr>
        <p:spPr bwMode="auto">
          <a:xfrm>
            <a:off x="8216900" y="3328988"/>
            <a:ext cx="152400" cy="152400"/>
          </a:xfrm>
          <a:prstGeom prst="ellips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2801" name="Freeform 33"/>
          <p:cNvSpPr>
            <a:spLocks noChangeArrowheads="1"/>
          </p:cNvSpPr>
          <p:nvPr/>
        </p:nvSpPr>
        <p:spPr bwMode="auto">
          <a:xfrm>
            <a:off x="6991350" y="2544763"/>
            <a:ext cx="1458913" cy="3897312"/>
          </a:xfrm>
          <a:custGeom>
            <a:avLst/>
            <a:gdLst>
              <a:gd name="T0" fmla="*/ 0 w 1457303"/>
              <a:gd name="T1" fmla="*/ 3898899 h 3896521"/>
              <a:gd name="T2" fmla="*/ 639564 w 1457303"/>
              <a:gd name="T3" fmla="*/ 3219827 h 3896521"/>
              <a:gd name="T4" fmla="*/ 1212327 w 1457303"/>
              <a:gd name="T5" fmla="*/ 913370 h 3896521"/>
              <a:gd name="T6" fmla="*/ 1403248 w 1457303"/>
              <a:gd name="T7" fmla="*/ 141374 h 3896521"/>
              <a:gd name="T8" fmla="*/ 1460524 w 1457303"/>
              <a:gd name="T9" fmla="*/ 65126 h 38965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7303"/>
              <a:gd name="T16" fmla="*/ 0 h 3896521"/>
              <a:gd name="T17" fmla="*/ 1457303 w 1457303"/>
              <a:gd name="T18" fmla="*/ 3896521 h 38965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7303" h="3896521">
                <a:moveTo>
                  <a:pt x="0" y="3896521"/>
                </a:moveTo>
                <a:cubicBezTo>
                  <a:pt x="210344" y="3802858"/>
                  <a:pt x="436544" y="3715147"/>
                  <a:pt x="638153" y="3217862"/>
                </a:cubicBezTo>
                <a:cubicBezTo>
                  <a:pt x="839762" y="2720577"/>
                  <a:pt x="1082653" y="1425574"/>
                  <a:pt x="1209653" y="912812"/>
                </a:cubicBezTo>
                <a:cubicBezTo>
                  <a:pt x="1336653" y="400050"/>
                  <a:pt x="1358878" y="282574"/>
                  <a:pt x="1400153" y="141287"/>
                </a:cubicBezTo>
                <a:cubicBezTo>
                  <a:pt x="1441428" y="0"/>
                  <a:pt x="1449365" y="32543"/>
                  <a:pt x="1457303" y="65087"/>
                </a:cubicBezTo>
              </a:path>
            </a:pathLst>
          </a:custGeom>
          <a:noFill/>
          <a:ln w="19050" algn="ctr">
            <a:solidFill>
              <a:srgbClr val="0000FF"/>
            </a:solidFill>
            <a:round/>
            <a:headEnd/>
            <a:tailEnd/>
          </a:ln>
        </p:spPr>
        <p:txBody>
          <a:bodyPr lIns="90892" tIns="45448" rIns="90892" bIns="45448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2800" name="Freeform 29"/>
          <p:cNvSpPr>
            <a:spLocks noChangeArrowheads="1"/>
          </p:cNvSpPr>
          <p:nvPr/>
        </p:nvSpPr>
        <p:spPr bwMode="auto">
          <a:xfrm>
            <a:off x="6992938" y="2468563"/>
            <a:ext cx="1457325" cy="2871787"/>
          </a:xfrm>
          <a:custGeom>
            <a:avLst/>
            <a:gdLst>
              <a:gd name="T0" fmla="*/ 0 w 1456511"/>
              <a:gd name="T1" fmla="*/ 2607157 h 2871258"/>
              <a:gd name="T2" fmla="*/ 333114 w 1456511"/>
              <a:gd name="T3" fmla="*/ 2515064 h 2871258"/>
              <a:gd name="T4" fmla="*/ 991433 w 1456511"/>
              <a:gd name="T5" fmla="*/ 466811 h 2871258"/>
              <a:gd name="T6" fmla="*/ 1458934 w 1456511"/>
              <a:gd name="T7" fmla="*/ 0 h 2871258"/>
              <a:gd name="T8" fmla="*/ 0 60000 65536"/>
              <a:gd name="T9" fmla="*/ 0 60000 65536"/>
              <a:gd name="T10" fmla="*/ 0 60000 65536"/>
              <a:gd name="T11" fmla="*/ 0 60000 65536"/>
              <a:gd name="T12" fmla="*/ 0 w 1456511"/>
              <a:gd name="T13" fmla="*/ 0 h 2871258"/>
              <a:gd name="T14" fmla="*/ 1456511 w 1456511"/>
              <a:gd name="T15" fmla="*/ 2871258 h 28712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56511" h="2871258">
                <a:moveTo>
                  <a:pt x="0" y="2606676"/>
                </a:moveTo>
                <a:cubicBezTo>
                  <a:pt x="76200" y="2749551"/>
                  <a:pt x="167597" y="2871258"/>
                  <a:pt x="332561" y="2514600"/>
                </a:cubicBezTo>
                <a:cubicBezTo>
                  <a:pt x="497525" y="2157942"/>
                  <a:pt x="802461" y="885825"/>
                  <a:pt x="989786" y="466725"/>
                </a:cubicBezTo>
                <a:cubicBezTo>
                  <a:pt x="1177111" y="47625"/>
                  <a:pt x="1316811" y="23812"/>
                  <a:pt x="1456511" y="0"/>
                </a:cubicBezTo>
              </a:path>
            </a:pathLst>
          </a:custGeom>
          <a:noFill/>
          <a:ln w="19050" algn="ctr">
            <a:solidFill>
              <a:srgbClr val="0000FF"/>
            </a:solidFill>
            <a:round/>
            <a:headEnd/>
            <a:tailEnd/>
          </a:ln>
        </p:spPr>
        <p:txBody>
          <a:bodyPr lIns="90892" tIns="45448" rIns="90892" bIns="45448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2799" name="Freeform 30"/>
          <p:cNvSpPr>
            <a:spLocks noChangeArrowheads="1"/>
          </p:cNvSpPr>
          <p:nvPr/>
        </p:nvSpPr>
        <p:spPr bwMode="auto">
          <a:xfrm>
            <a:off x="7010400" y="2316163"/>
            <a:ext cx="1409700" cy="1647825"/>
          </a:xfrm>
          <a:custGeom>
            <a:avLst/>
            <a:gdLst>
              <a:gd name="T0" fmla="*/ 0 w 1409700"/>
              <a:gd name="T1" fmla="*/ 1381125 h 1647825"/>
              <a:gd name="T2" fmla="*/ 200025 w 1409700"/>
              <a:gd name="T3" fmla="*/ 1457325 h 1647825"/>
              <a:gd name="T4" fmla="*/ 952500 w 1409700"/>
              <a:gd name="T5" fmla="*/ 238125 h 1647825"/>
              <a:gd name="T6" fmla="*/ 1409700 w 1409700"/>
              <a:gd name="T7" fmla="*/ 28575 h 1647825"/>
              <a:gd name="T8" fmla="*/ 0 60000 65536"/>
              <a:gd name="T9" fmla="*/ 0 60000 65536"/>
              <a:gd name="T10" fmla="*/ 0 60000 65536"/>
              <a:gd name="T11" fmla="*/ 0 60000 65536"/>
              <a:gd name="T12" fmla="*/ 0 w 1409700"/>
              <a:gd name="T13" fmla="*/ 0 h 1647825"/>
              <a:gd name="T14" fmla="*/ 1409700 w 1409700"/>
              <a:gd name="T15" fmla="*/ 1647825 h 1647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09700" h="1647825">
                <a:moveTo>
                  <a:pt x="0" y="1381125"/>
                </a:moveTo>
                <a:cubicBezTo>
                  <a:pt x="20637" y="1514475"/>
                  <a:pt x="41275" y="1647825"/>
                  <a:pt x="200025" y="1457325"/>
                </a:cubicBezTo>
                <a:cubicBezTo>
                  <a:pt x="358775" y="1266825"/>
                  <a:pt x="750888" y="476250"/>
                  <a:pt x="952500" y="238125"/>
                </a:cubicBezTo>
                <a:cubicBezTo>
                  <a:pt x="1154113" y="0"/>
                  <a:pt x="1281906" y="14287"/>
                  <a:pt x="1409700" y="28575"/>
                </a:cubicBezTo>
              </a:path>
            </a:pathLst>
          </a:custGeom>
          <a:noFill/>
          <a:ln w="19050" algn="ctr">
            <a:solidFill>
              <a:srgbClr val="0000FF"/>
            </a:solidFill>
            <a:round/>
            <a:headEnd/>
            <a:tailEnd/>
          </a:ln>
        </p:spPr>
        <p:txBody>
          <a:bodyPr lIns="90892" tIns="45448" rIns="90892" bIns="45448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2847" name="TextBox 53"/>
          <p:cNvSpPr txBox="1">
            <a:spLocks noChangeArrowheads="1"/>
          </p:cNvSpPr>
          <p:nvPr/>
        </p:nvSpPr>
        <p:spPr bwMode="auto">
          <a:xfrm>
            <a:off x="0" y="-30163"/>
            <a:ext cx="10080625" cy="1123951"/>
          </a:xfrm>
          <a:prstGeom prst="rect">
            <a:avLst/>
          </a:prstGeom>
          <a:gradFill rotWithShape="1">
            <a:gsLst>
              <a:gs pos="0">
                <a:srgbClr val="3333CC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0892" tIns="118800" rIns="90892" bIns="720000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System parts and connections (1 AGATA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crystal)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2779" name="Picture 13" descr="Z:\Screenshot-Allegro 3D Viewer.png"/>
          <p:cNvPicPr>
            <a:picLocks noChangeAspect="1" noChangeArrowheads="1"/>
          </p:cNvPicPr>
          <p:nvPr/>
        </p:nvPicPr>
        <p:blipFill>
          <a:blip r:embed="rId3"/>
          <a:srcRect l="14166" t="6059" r="11081" b="3114"/>
          <a:stretch>
            <a:fillRect/>
          </a:stretch>
        </p:blipFill>
        <p:spPr bwMode="auto">
          <a:xfrm>
            <a:off x="8393113" y="1409700"/>
            <a:ext cx="14478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17" descr="Z:\precn_t3400_right_500.jpg"/>
          <p:cNvPicPr>
            <a:picLocks noChangeAspect="1" noChangeArrowheads="1"/>
          </p:cNvPicPr>
          <p:nvPr/>
        </p:nvPicPr>
        <p:blipFill>
          <a:blip r:embed="rId4"/>
          <a:srcRect l="22433" t="21567" r="21567" b="3233"/>
          <a:stretch>
            <a:fillRect/>
          </a:stretch>
        </p:blipFill>
        <p:spPr bwMode="auto">
          <a:xfrm>
            <a:off x="8316913" y="4552950"/>
            <a:ext cx="6096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12"/>
          <p:cNvPicPr>
            <a:picLocks noChangeAspect="1" noChangeArrowheads="1"/>
          </p:cNvPicPr>
          <p:nvPr/>
        </p:nvPicPr>
        <p:blipFill>
          <a:blip r:embed="rId5"/>
          <a:srcRect l="13718" t="3493" r="14957" b="2219"/>
          <a:stretch>
            <a:fillRect/>
          </a:stretch>
        </p:blipFill>
        <p:spPr bwMode="auto">
          <a:xfrm>
            <a:off x="544513" y="3695700"/>
            <a:ext cx="1541462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72" name="Freeform 13"/>
          <p:cNvSpPr>
            <a:spLocks noChangeArrowheads="1"/>
          </p:cNvSpPr>
          <p:nvPr/>
        </p:nvSpPr>
        <p:spPr bwMode="auto">
          <a:xfrm>
            <a:off x="1058863" y="1905000"/>
            <a:ext cx="3903662" cy="2449513"/>
          </a:xfrm>
          <a:custGeom>
            <a:avLst/>
            <a:gdLst>
              <a:gd name="T0" fmla="*/ 3903662 w 3903662"/>
              <a:gd name="T1" fmla="*/ 1639887 h 2449512"/>
              <a:gd name="T2" fmla="*/ 617537 w 3903662"/>
              <a:gd name="T3" fmla="*/ 134937 h 2449512"/>
              <a:gd name="T4" fmla="*/ 198437 w 3903662"/>
              <a:gd name="T5" fmla="*/ 2449512 h 2449512"/>
              <a:gd name="T6" fmla="*/ 0 60000 65536"/>
              <a:gd name="T7" fmla="*/ 0 60000 65536"/>
              <a:gd name="T8" fmla="*/ 0 60000 65536"/>
              <a:gd name="T9" fmla="*/ 0 w 3903662"/>
              <a:gd name="T10" fmla="*/ 0 h 2449512"/>
              <a:gd name="T11" fmla="*/ 3903662 w 3903662"/>
              <a:gd name="T12" fmla="*/ 2449512 h 24495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03662" h="2449512">
                <a:moveTo>
                  <a:pt x="3903662" y="1639887"/>
                </a:moveTo>
                <a:cubicBezTo>
                  <a:pt x="2569368" y="819943"/>
                  <a:pt x="1235074" y="0"/>
                  <a:pt x="617537" y="134937"/>
                </a:cubicBezTo>
                <a:cubicBezTo>
                  <a:pt x="0" y="269874"/>
                  <a:pt x="99218" y="1359693"/>
                  <a:pt x="198437" y="2449512"/>
                </a:cubicBezTo>
              </a:path>
            </a:pathLst>
          </a:custGeom>
          <a:noFill/>
          <a:ln w="25400" algn="ctr">
            <a:solidFill>
              <a:srgbClr val="47FFD1"/>
            </a:solidFill>
            <a:round/>
            <a:headEnd/>
            <a:tailEnd/>
          </a:ln>
        </p:spPr>
        <p:txBody>
          <a:bodyPr lIns="90892" tIns="45448" rIns="90892" bIns="45448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2773" name="Freeform 16"/>
          <p:cNvSpPr>
            <a:spLocks noChangeArrowheads="1"/>
          </p:cNvSpPr>
          <p:nvPr/>
        </p:nvSpPr>
        <p:spPr bwMode="auto">
          <a:xfrm>
            <a:off x="1146175" y="2200275"/>
            <a:ext cx="3835400" cy="2182813"/>
          </a:xfrm>
          <a:custGeom>
            <a:avLst/>
            <a:gdLst>
              <a:gd name="T0" fmla="*/ 3835400 w 3835400"/>
              <a:gd name="T1" fmla="*/ 1658937 h 2182812"/>
              <a:gd name="T2" fmla="*/ 606425 w 3835400"/>
              <a:gd name="T3" fmla="*/ 87312 h 2182812"/>
              <a:gd name="T4" fmla="*/ 196850 w 3835400"/>
              <a:gd name="T5" fmla="*/ 2182812 h 2182812"/>
              <a:gd name="T6" fmla="*/ 0 60000 65536"/>
              <a:gd name="T7" fmla="*/ 0 60000 65536"/>
              <a:gd name="T8" fmla="*/ 0 60000 65536"/>
              <a:gd name="T9" fmla="*/ 0 w 3835400"/>
              <a:gd name="T10" fmla="*/ 0 h 2182812"/>
              <a:gd name="T11" fmla="*/ 3835400 w 3835400"/>
              <a:gd name="T12" fmla="*/ 2182812 h 21828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35400" h="2182812">
                <a:moveTo>
                  <a:pt x="3835400" y="1658937"/>
                </a:moveTo>
                <a:cubicBezTo>
                  <a:pt x="2524125" y="829468"/>
                  <a:pt x="1212850" y="0"/>
                  <a:pt x="606425" y="87312"/>
                </a:cubicBezTo>
                <a:cubicBezTo>
                  <a:pt x="0" y="174624"/>
                  <a:pt x="98425" y="1178718"/>
                  <a:pt x="196850" y="2182812"/>
                </a:cubicBezTo>
              </a:path>
            </a:pathLst>
          </a:custGeom>
          <a:noFill/>
          <a:ln w="25400" algn="ctr">
            <a:solidFill>
              <a:srgbClr val="47FFD1"/>
            </a:solidFill>
            <a:round/>
            <a:headEnd/>
            <a:tailEnd/>
          </a:ln>
        </p:spPr>
        <p:txBody>
          <a:bodyPr lIns="90892" tIns="45448" rIns="90892" bIns="45448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2774" name="Freeform 17"/>
          <p:cNvSpPr>
            <a:spLocks noChangeArrowheads="1"/>
          </p:cNvSpPr>
          <p:nvPr/>
        </p:nvSpPr>
        <p:spPr bwMode="auto">
          <a:xfrm>
            <a:off x="1428750" y="2852738"/>
            <a:ext cx="3571875" cy="2092325"/>
          </a:xfrm>
          <a:custGeom>
            <a:avLst/>
            <a:gdLst>
              <a:gd name="T0" fmla="*/ 3571875 w 3571875"/>
              <a:gd name="T1" fmla="*/ 2092325 h 2092325"/>
              <a:gd name="T2" fmla="*/ 1162053 w 3571875"/>
              <a:gd name="T3" fmla="*/ 92075 h 2092325"/>
              <a:gd name="T4" fmla="*/ 0 w 3571875"/>
              <a:gd name="T5" fmla="*/ 1539875 h 2092325"/>
              <a:gd name="T6" fmla="*/ 0 60000 65536"/>
              <a:gd name="T7" fmla="*/ 0 60000 65536"/>
              <a:gd name="T8" fmla="*/ 0 60000 65536"/>
              <a:gd name="T9" fmla="*/ 0 w 3571875"/>
              <a:gd name="T10" fmla="*/ 0 h 2092325"/>
              <a:gd name="T11" fmla="*/ 3571875 w 3571875"/>
              <a:gd name="T12" fmla="*/ 2092325 h 20923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71875" h="2092325">
                <a:moveTo>
                  <a:pt x="3571875" y="2092325"/>
                </a:moveTo>
                <a:cubicBezTo>
                  <a:pt x="2664619" y="1138237"/>
                  <a:pt x="1757363" y="184150"/>
                  <a:pt x="1162050" y="92075"/>
                </a:cubicBezTo>
                <a:cubicBezTo>
                  <a:pt x="566737" y="0"/>
                  <a:pt x="283368" y="769937"/>
                  <a:pt x="0" y="1539875"/>
                </a:cubicBezTo>
              </a:path>
            </a:pathLst>
          </a:custGeom>
          <a:noFill/>
          <a:ln w="25400" algn="ctr">
            <a:solidFill>
              <a:srgbClr val="47FFD1"/>
            </a:solidFill>
            <a:round/>
            <a:headEnd/>
            <a:tailEnd/>
          </a:ln>
        </p:spPr>
        <p:txBody>
          <a:bodyPr lIns="90892" tIns="45448" rIns="90892" bIns="45448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2775" name="Freeform 19"/>
          <p:cNvSpPr>
            <a:spLocks noChangeArrowheads="1"/>
          </p:cNvSpPr>
          <p:nvPr/>
        </p:nvSpPr>
        <p:spPr bwMode="auto">
          <a:xfrm>
            <a:off x="1493838" y="3251200"/>
            <a:ext cx="3487737" cy="1960563"/>
          </a:xfrm>
          <a:custGeom>
            <a:avLst/>
            <a:gdLst>
              <a:gd name="T0" fmla="*/ 3489324 w 3486150"/>
              <a:gd name="T1" fmla="*/ 1960562 h 1960562"/>
              <a:gd name="T2" fmla="*/ 1172643 w 3486150"/>
              <a:gd name="T3" fmla="*/ 131762 h 1960562"/>
              <a:gd name="T4" fmla="*/ 0 w 3486150"/>
              <a:gd name="T5" fmla="*/ 1169987 h 1960562"/>
              <a:gd name="T6" fmla="*/ 0 60000 65536"/>
              <a:gd name="T7" fmla="*/ 0 60000 65536"/>
              <a:gd name="T8" fmla="*/ 0 60000 65536"/>
              <a:gd name="T9" fmla="*/ 0 w 3486150"/>
              <a:gd name="T10" fmla="*/ 0 h 1960562"/>
              <a:gd name="T11" fmla="*/ 3486150 w 3486150"/>
              <a:gd name="T12" fmla="*/ 1960562 h 19605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86150" h="1960562">
                <a:moveTo>
                  <a:pt x="3486150" y="1960562"/>
                </a:moveTo>
                <a:cubicBezTo>
                  <a:pt x="2619375" y="1112043"/>
                  <a:pt x="1752600" y="263524"/>
                  <a:pt x="1171575" y="131762"/>
                </a:cubicBezTo>
                <a:cubicBezTo>
                  <a:pt x="590550" y="0"/>
                  <a:pt x="295275" y="584993"/>
                  <a:pt x="0" y="1169987"/>
                </a:cubicBezTo>
              </a:path>
            </a:pathLst>
          </a:custGeom>
          <a:noFill/>
          <a:ln w="25400" algn="ctr">
            <a:solidFill>
              <a:srgbClr val="47FFD1"/>
            </a:solidFill>
            <a:round/>
            <a:headEnd/>
            <a:tailEnd/>
          </a:ln>
        </p:spPr>
        <p:txBody>
          <a:bodyPr lIns="90892" tIns="45448" rIns="90892" bIns="45448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2776" name="Freeform 20"/>
          <p:cNvSpPr>
            <a:spLocks noChangeArrowheads="1"/>
          </p:cNvSpPr>
          <p:nvPr/>
        </p:nvSpPr>
        <p:spPr bwMode="auto">
          <a:xfrm>
            <a:off x="1552575" y="3702050"/>
            <a:ext cx="3409950" cy="2566988"/>
          </a:xfrm>
          <a:custGeom>
            <a:avLst/>
            <a:gdLst>
              <a:gd name="T0" fmla="*/ 3409950 w 3409950"/>
              <a:gd name="T1" fmla="*/ 2566987 h 2566987"/>
              <a:gd name="T2" fmla="*/ 1943100 w 3409950"/>
              <a:gd name="T3" fmla="*/ 1376365 h 2566987"/>
              <a:gd name="T4" fmla="*/ 1104900 w 3409950"/>
              <a:gd name="T5" fmla="*/ 109537 h 2566987"/>
              <a:gd name="T6" fmla="*/ 0 w 3409950"/>
              <a:gd name="T7" fmla="*/ 719137 h 2566987"/>
              <a:gd name="T8" fmla="*/ 0 60000 65536"/>
              <a:gd name="T9" fmla="*/ 0 60000 65536"/>
              <a:gd name="T10" fmla="*/ 0 60000 65536"/>
              <a:gd name="T11" fmla="*/ 0 60000 65536"/>
              <a:gd name="T12" fmla="*/ 0 w 3409950"/>
              <a:gd name="T13" fmla="*/ 0 h 2566987"/>
              <a:gd name="T14" fmla="*/ 3409950 w 3409950"/>
              <a:gd name="T15" fmla="*/ 2566987 h 25669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09950" h="2566987">
                <a:moveTo>
                  <a:pt x="3409950" y="2566987"/>
                </a:moveTo>
                <a:cubicBezTo>
                  <a:pt x="2868612" y="2176462"/>
                  <a:pt x="2327275" y="1785937"/>
                  <a:pt x="1943100" y="1376362"/>
                </a:cubicBezTo>
                <a:cubicBezTo>
                  <a:pt x="1558925" y="966787"/>
                  <a:pt x="1428750" y="219074"/>
                  <a:pt x="1104900" y="109537"/>
                </a:cubicBezTo>
                <a:cubicBezTo>
                  <a:pt x="781050" y="0"/>
                  <a:pt x="390525" y="359568"/>
                  <a:pt x="0" y="719137"/>
                </a:cubicBezTo>
              </a:path>
            </a:pathLst>
          </a:custGeom>
          <a:noFill/>
          <a:ln w="25400" algn="ctr">
            <a:solidFill>
              <a:srgbClr val="47FFD1"/>
            </a:solidFill>
            <a:round/>
            <a:headEnd/>
            <a:tailEnd/>
          </a:ln>
        </p:spPr>
        <p:txBody>
          <a:bodyPr lIns="90892" tIns="45448" rIns="90892" bIns="45448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2777" name="Freeform 21"/>
          <p:cNvSpPr>
            <a:spLocks noChangeArrowheads="1"/>
          </p:cNvSpPr>
          <p:nvPr/>
        </p:nvSpPr>
        <p:spPr bwMode="auto">
          <a:xfrm>
            <a:off x="1619250" y="4062413"/>
            <a:ext cx="3362325" cy="2530475"/>
          </a:xfrm>
          <a:custGeom>
            <a:avLst/>
            <a:gdLst>
              <a:gd name="T0" fmla="*/ 3362325 w 3362325"/>
              <a:gd name="T1" fmla="*/ 2530475 h 2530475"/>
              <a:gd name="T2" fmla="*/ 1276353 w 3362325"/>
              <a:gd name="T3" fmla="*/ 720725 h 2530475"/>
              <a:gd name="T4" fmla="*/ 781050 w 3362325"/>
              <a:gd name="T5" fmla="*/ 53975 h 2530475"/>
              <a:gd name="T6" fmla="*/ 0 w 3362325"/>
              <a:gd name="T7" fmla="*/ 396875 h 2530475"/>
              <a:gd name="T8" fmla="*/ 0 60000 65536"/>
              <a:gd name="T9" fmla="*/ 0 60000 65536"/>
              <a:gd name="T10" fmla="*/ 0 60000 65536"/>
              <a:gd name="T11" fmla="*/ 0 60000 65536"/>
              <a:gd name="T12" fmla="*/ 0 w 3362325"/>
              <a:gd name="T13" fmla="*/ 0 h 2530475"/>
              <a:gd name="T14" fmla="*/ 3362325 w 3362325"/>
              <a:gd name="T15" fmla="*/ 2530475 h 25304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2325" h="2530475">
                <a:moveTo>
                  <a:pt x="3362325" y="2530475"/>
                </a:moveTo>
                <a:cubicBezTo>
                  <a:pt x="2534443" y="1831975"/>
                  <a:pt x="1706562" y="1133475"/>
                  <a:pt x="1276350" y="720725"/>
                </a:cubicBezTo>
                <a:cubicBezTo>
                  <a:pt x="846138" y="307975"/>
                  <a:pt x="993775" y="107950"/>
                  <a:pt x="781050" y="53975"/>
                </a:cubicBezTo>
                <a:cubicBezTo>
                  <a:pt x="568325" y="0"/>
                  <a:pt x="284162" y="198437"/>
                  <a:pt x="0" y="396875"/>
                </a:cubicBezTo>
              </a:path>
            </a:pathLst>
          </a:custGeom>
          <a:noFill/>
          <a:ln w="25400" algn="ctr">
            <a:solidFill>
              <a:srgbClr val="47FFD1"/>
            </a:solidFill>
            <a:round/>
            <a:headEnd/>
            <a:tailEnd/>
          </a:ln>
        </p:spPr>
        <p:txBody>
          <a:bodyPr lIns="90892" tIns="45448" rIns="90892" bIns="45448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2778" name="Freeform 22"/>
          <p:cNvSpPr>
            <a:spLocks noChangeArrowheads="1"/>
          </p:cNvSpPr>
          <p:nvPr/>
        </p:nvSpPr>
        <p:spPr bwMode="auto">
          <a:xfrm>
            <a:off x="7011988" y="7116763"/>
            <a:ext cx="542925" cy="115887"/>
          </a:xfrm>
          <a:custGeom>
            <a:avLst/>
            <a:gdLst>
              <a:gd name="T0" fmla="*/ 583901 w 504825"/>
              <a:gd name="T1" fmla="*/ 0 h 212765"/>
              <a:gd name="T2" fmla="*/ 341527 w 504825"/>
              <a:gd name="T3" fmla="*/ 55568 h 212765"/>
              <a:gd name="T4" fmla="*/ 0 w 504825"/>
              <a:gd name="T5" fmla="*/ 47052 h 212765"/>
              <a:gd name="T6" fmla="*/ 0 60000 65536"/>
              <a:gd name="T7" fmla="*/ 0 60000 65536"/>
              <a:gd name="T8" fmla="*/ 0 60000 65536"/>
              <a:gd name="T9" fmla="*/ 0 w 504825"/>
              <a:gd name="T10" fmla="*/ 0 h 212765"/>
              <a:gd name="T11" fmla="*/ 504825 w 504825"/>
              <a:gd name="T12" fmla="*/ 212765 h 2127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4825" h="212765">
                <a:moveTo>
                  <a:pt x="504825" y="0"/>
                </a:moveTo>
                <a:cubicBezTo>
                  <a:pt x="442119" y="34131"/>
                  <a:pt x="379413" y="160138"/>
                  <a:pt x="295275" y="186451"/>
                </a:cubicBezTo>
                <a:cubicBezTo>
                  <a:pt x="211137" y="212764"/>
                  <a:pt x="105569" y="176132"/>
                  <a:pt x="0" y="157876"/>
                </a:cubicBezTo>
              </a:path>
            </a:pathLst>
          </a:custGeom>
          <a:noFill/>
          <a:ln w="22225" algn="ctr">
            <a:solidFill>
              <a:srgbClr val="FF0000"/>
            </a:solidFill>
            <a:round/>
            <a:headEnd/>
            <a:tailEnd/>
          </a:ln>
        </p:spPr>
        <p:txBody>
          <a:bodyPr lIns="90892" tIns="45448" rIns="90892" bIns="45448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pic>
        <p:nvPicPr>
          <p:cNvPr id="32783" name="Picture 16" descr="Z:\30fp_front_120x1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07463" y="4594225"/>
            <a:ext cx="9334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2" name="Curved Connector 41"/>
          <p:cNvCxnSpPr/>
          <p:nvPr/>
        </p:nvCxnSpPr>
        <p:spPr bwMode="auto">
          <a:xfrm rot="5400000">
            <a:off x="8621713" y="4152900"/>
            <a:ext cx="533400" cy="381000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31750" cap="flat" cmpd="sng" algn="ctr">
            <a:solidFill>
              <a:srgbClr val="FF6600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pic>
        <p:nvPicPr>
          <p:cNvPr id="32785" name="Picture 18" descr="Z:\Gammaspektrum_Uranerz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02713" y="46863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6" name="Freeform 37"/>
          <p:cNvSpPr>
            <a:spLocks/>
          </p:cNvSpPr>
          <p:nvPr/>
        </p:nvSpPr>
        <p:spPr bwMode="auto">
          <a:xfrm>
            <a:off x="1092200" y="1852613"/>
            <a:ext cx="3889375" cy="2511425"/>
          </a:xfrm>
          <a:custGeom>
            <a:avLst/>
            <a:gdLst>
              <a:gd name="T0" fmla="*/ 88900 w 2450"/>
              <a:gd name="T1" fmla="*/ 2511425 h 1582"/>
              <a:gd name="T2" fmla="*/ 12700 w 2450"/>
              <a:gd name="T3" fmla="*/ 1577975 h 1582"/>
              <a:gd name="T4" fmla="*/ 98425 w 2450"/>
              <a:gd name="T5" fmla="*/ 434975 h 1582"/>
              <a:gd name="T6" fmla="*/ 603250 w 2450"/>
              <a:gd name="T7" fmla="*/ 44450 h 1582"/>
              <a:gd name="T8" fmla="*/ 1870075 w 2450"/>
              <a:gd name="T9" fmla="*/ 168275 h 1582"/>
              <a:gd name="T10" fmla="*/ 3889375 w 2450"/>
              <a:gd name="T11" fmla="*/ 615950 h 15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50"/>
              <a:gd name="T19" fmla="*/ 0 h 1582"/>
              <a:gd name="T20" fmla="*/ 2450 w 2450"/>
              <a:gd name="T21" fmla="*/ 1582 h 158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50" h="1582">
                <a:moveTo>
                  <a:pt x="56" y="1582"/>
                </a:moveTo>
                <a:cubicBezTo>
                  <a:pt x="48" y="1484"/>
                  <a:pt x="7" y="1212"/>
                  <a:pt x="8" y="994"/>
                </a:cubicBezTo>
                <a:cubicBezTo>
                  <a:pt x="9" y="776"/>
                  <a:pt x="0" y="435"/>
                  <a:pt x="62" y="274"/>
                </a:cubicBezTo>
                <a:cubicBezTo>
                  <a:pt x="124" y="113"/>
                  <a:pt x="194" y="56"/>
                  <a:pt x="380" y="28"/>
                </a:cubicBezTo>
                <a:cubicBezTo>
                  <a:pt x="566" y="0"/>
                  <a:pt x="833" y="46"/>
                  <a:pt x="1178" y="106"/>
                </a:cubicBezTo>
                <a:cubicBezTo>
                  <a:pt x="1523" y="166"/>
                  <a:pt x="2185" y="329"/>
                  <a:pt x="2450" y="388"/>
                </a:cubicBezTo>
              </a:path>
            </a:pathLst>
          </a:custGeom>
          <a:noFill/>
          <a:ln w="25400">
            <a:solidFill>
              <a:srgbClr val="47FFD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2787" name="Freeform 38"/>
          <p:cNvSpPr>
            <a:spLocks/>
          </p:cNvSpPr>
          <p:nvPr/>
        </p:nvSpPr>
        <p:spPr bwMode="auto">
          <a:xfrm>
            <a:off x="2852738" y="855663"/>
            <a:ext cx="2265362" cy="6061075"/>
          </a:xfrm>
          <a:custGeom>
            <a:avLst/>
            <a:gdLst>
              <a:gd name="T0" fmla="*/ 2147483647 w 1427"/>
              <a:gd name="T1" fmla="*/ 2147483647 h 3818"/>
              <a:gd name="T2" fmla="*/ 1595257611 w 1427"/>
              <a:gd name="T3" fmla="*/ 2147483647 h 3818"/>
              <a:gd name="T4" fmla="*/ 624998597 w 1427"/>
              <a:gd name="T5" fmla="*/ 2147483647 h 3818"/>
              <a:gd name="T6" fmla="*/ 186491507 w 1427"/>
              <a:gd name="T7" fmla="*/ 2147483647 h 3818"/>
              <a:gd name="T8" fmla="*/ 50403109 w 1427"/>
              <a:gd name="T9" fmla="*/ 2147483647 h 3818"/>
              <a:gd name="T10" fmla="*/ 491429597 w 1427"/>
              <a:gd name="T11" fmla="*/ 1471771270 h 3818"/>
              <a:gd name="T12" fmla="*/ 1670862653 w 1427"/>
              <a:gd name="T13" fmla="*/ 488910386 h 3818"/>
              <a:gd name="T14" fmla="*/ 2147483647 w 1427"/>
              <a:gd name="T15" fmla="*/ 0 h 38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27"/>
              <a:gd name="T25" fmla="*/ 0 h 3818"/>
              <a:gd name="T26" fmla="*/ 1427 w 1427"/>
              <a:gd name="T27" fmla="*/ 3818 h 38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27" h="3818">
                <a:moveTo>
                  <a:pt x="1317" y="3818"/>
                </a:moveTo>
                <a:cubicBezTo>
                  <a:pt x="1199" y="3708"/>
                  <a:pt x="811" y="3335"/>
                  <a:pt x="633" y="3116"/>
                </a:cubicBezTo>
                <a:cubicBezTo>
                  <a:pt x="455" y="2897"/>
                  <a:pt x="341" y="2706"/>
                  <a:pt x="248" y="2504"/>
                </a:cubicBezTo>
                <a:cubicBezTo>
                  <a:pt x="155" y="2302"/>
                  <a:pt x="112" y="2116"/>
                  <a:pt x="74" y="1904"/>
                </a:cubicBezTo>
                <a:cubicBezTo>
                  <a:pt x="36" y="1692"/>
                  <a:pt x="0" y="1452"/>
                  <a:pt x="20" y="1232"/>
                </a:cubicBezTo>
                <a:cubicBezTo>
                  <a:pt x="40" y="1012"/>
                  <a:pt x="88" y="757"/>
                  <a:pt x="195" y="584"/>
                </a:cubicBezTo>
                <a:cubicBezTo>
                  <a:pt x="302" y="411"/>
                  <a:pt x="458" y="291"/>
                  <a:pt x="663" y="194"/>
                </a:cubicBezTo>
                <a:cubicBezTo>
                  <a:pt x="868" y="97"/>
                  <a:pt x="1268" y="40"/>
                  <a:pt x="1427" y="0"/>
                </a:cubicBezTo>
              </a:path>
            </a:pathLst>
          </a:custGeom>
          <a:noFill/>
          <a:ln w="31750">
            <a:solidFill>
              <a:srgbClr val="A6A6A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2788" name="Freeform 39"/>
          <p:cNvSpPr>
            <a:spLocks/>
          </p:cNvSpPr>
          <p:nvPr/>
        </p:nvSpPr>
        <p:spPr bwMode="auto">
          <a:xfrm>
            <a:off x="3021013" y="1008063"/>
            <a:ext cx="2135187" cy="4862512"/>
          </a:xfrm>
          <a:custGeom>
            <a:avLst/>
            <a:gdLst>
              <a:gd name="T0" fmla="*/ 2147483647 w 1345"/>
              <a:gd name="T1" fmla="*/ 2147483647 h 3063"/>
              <a:gd name="T2" fmla="*/ 1842233119 w 1345"/>
              <a:gd name="T3" fmla="*/ 2147483647 h 3063"/>
              <a:gd name="T4" fmla="*/ 693041960 w 1345"/>
              <a:gd name="T5" fmla="*/ 2147483647 h 3063"/>
              <a:gd name="T6" fmla="*/ 224293078 w 1345"/>
              <a:gd name="T7" fmla="*/ 2147483647 h 3063"/>
              <a:gd name="T8" fmla="*/ 27720921 w 1345"/>
              <a:gd name="T9" fmla="*/ 2147483647 h 3063"/>
              <a:gd name="T10" fmla="*/ 390623291 w 1345"/>
              <a:gd name="T11" fmla="*/ 1562496934 h 3063"/>
              <a:gd name="T12" fmla="*/ 1418846725 w 1345"/>
              <a:gd name="T13" fmla="*/ 534273208 h 3063"/>
              <a:gd name="T14" fmla="*/ 2147483647 w 1345"/>
              <a:gd name="T15" fmla="*/ 0 h 30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45"/>
              <a:gd name="T25" fmla="*/ 0 h 3063"/>
              <a:gd name="T26" fmla="*/ 1345 w 1345"/>
              <a:gd name="T27" fmla="*/ 3063 h 306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45" h="3063">
                <a:moveTo>
                  <a:pt x="1212" y="2865"/>
                </a:moveTo>
                <a:cubicBezTo>
                  <a:pt x="1129" y="2895"/>
                  <a:pt x="887" y="3063"/>
                  <a:pt x="731" y="3002"/>
                </a:cubicBezTo>
                <a:cubicBezTo>
                  <a:pt x="575" y="2941"/>
                  <a:pt x="382" y="2686"/>
                  <a:pt x="275" y="2498"/>
                </a:cubicBezTo>
                <a:cubicBezTo>
                  <a:pt x="168" y="2310"/>
                  <a:pt x="133" y="2085"/>
                  <a:pt x="89" y="1874"/>
                </a:cubicBezTo>
                <a:cubicBezTo>
                  <a:pt x="45" y="1663"/>
                  <a:pt x="0" y="1441"/>
                  <a:pt x="11" y="1232"/>
                </a:cubicBezTo>
                <a:cubicBezTo>
                  <a:pt x="22" y="1023"/>
                  <a:pt x="63" y="790"/>
                  <a:pt x="155" y="620"/>
                </a:cubicBezTo>
                <a:cubicBezTo>
                  <a:pt x="247" y="450"/>
                  <a:pt x="365" y="315"/>
                  <a:pt x="563" y="212"/>
                </a:cubicBezTo>
                <a:cubicBezTo>
                  <a:pt x="761" y="109"/>
                  <a:pt x="1182" y="44"/>
                  <a:pt x="1345" y="0"/>
                </a:cubicBezTo>
              </a:path>
            </a:pathLst>
          </a:custGeom>
          <a:noFill/>
          <a:ln w="31750">
            <a:solidFill>
              <a:srgbClr val="A6A6A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2789" name="Freeform 40"/>
          <p:cNvSpPr>
            <a:spLocks/>
          </p:cNvSpPr>
          <p:nvPr/>
        </p:nvSpPr>
        <p:spPr bwMode="auto">
          <a:xfrm>
            <a:off x="3182938" y="1173163"/>
            <a:ext cx="1947862" cy="3962400"/>
          </a:xfrm>
          <a:custGeom>
            <a:avLst/>
            <a:gdLst>
              <a:gd name="T0" fmla="*/ 2147483647 w 1227"/>
              <a:gd name="T1" fmla="*/ 2147483647 h 2496"/>
              <a:gd name="T2" fmla="*/ 1252516439 w 1227"/>
              <a:gd name="T3" fmla="*/ 2147483647 h 2496"/>
              <a:gd name="T4" fmla="*/ 299897703 w 1227"/>
              <a:gd name="T5" fmla="*/ 2147483647 h 2496"/>
              <a:gd name="T6" fmla="*/ 133567450 w 1227"/>
              <a:gd name="T7" fmla="*/ 1980842831 h 2496"/>
              <a:gd name="T8" fmla="*/ 1101307163 w 1227"/>
              <a:gd name="T9" fmla="*/ 559474667 h 2496"/>
              <a:gd name="T10" fmla="*/ 2147483647 w 1227"/>
              <a:gd name="T11" fmla="*/ 0 h 24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27"/>
              <a:gd name="T19" fmla="*/ 0 h 2496"/>
              <a:gd name="T20" fmla="*/ 1227 w 1227"/>
              <a:gd name="T21" fmla="*/ 2496 h 24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27" h="2496">
                <a:moveTo>
                  <a:pt x="1117" y="1892"/>
                </a:moveTo>
                <a:cubicBezTo>
                  <a:pt x="1012" y="1997"/>
                  <a:pt x="663" y="2496"/>
                  <a:pt x="497" y="2478"/>
                </a:cubicBezTo>
                <a:cubicBezTo>
                  <a:pt x="331" y="2460"/>
                  <a:pt x="193" y="2064"/>
                  <a:pt x="119" y="1782"/>
                </a:cubicBezTo>
                <a:cubicBezTo>
                  <a:pt x="45" y="1500"/>
                  <a:pt x="0" y="1046"/>
                  <a:pt x="53" y="786"/>
                </a:cubicBezTo>
                <a:cubicBezTo>
                  <a:pt x="106" y="526"/>
                  <a:pt x="241" y="353"/>
                  <a:pt x="437" y="222"/>
                </a:cubicBezTo>
                <a:cubicBezTo>
                  <a:pt x="633" y="91"/>
                  <a:pt x="1063" y="46"/>
                  <a:pt x="1227" y="0"/>
                </a:cubicBezTo>
              </a:path>
            </a:pathLst>
          </a:custGeom>
          <a:noFill/>
          <a:ln w="31750">
            <a:solidFill>
              <a:srgbClr val="A6A6A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2790" name="Freeform 41"/>
          <p:cNvSpPr>
            <a:spLocks/>
          </p:cNvSpPr>
          <p:nvPr/>
        </p:nvSpPr>
        <p:spPr bwMode="auto">
          <a:xfrm>
            <a:off x="3327400" y="1363663"/>
            <a:ext cx="1778000" cy="3344862"/>
          </a:xfrm>
          <a:custGeom>
            <a:avLst/>
            <a:gdLst>
              <a:gd name="T0" fmla="*/ 2147483647 w 1120"/>
              <a:gd name="T1" fmla="*/ 2147483647 h 2107"/>
              <a:gd name="T2" fmla="*/ 1628020625 w 1120"/>
              <a:gd name="T3" fmla="*/ 2147483647 h 2107"/>
              <a:gd name="T4" fmla="*/ 2127011741 w 1120"/>
              <a:gd name="T5" fmla="*/ 2147483647 h 2107"/>
              <a:gd name="T6" fmla="*/ 1854834985 w 1120"/>
              <a:gd name="T7" fmla="*/ 2147483647 h 2107"/>
              <a:gd name="T8" fmla="*/ 1234876421 w 1120"/>
              <a:gd name="T9" fmla="*/ 2147483647 h 2107"/>
              <a:gd name="T10" fmla="*/ 599797124 w 1120"/>
              <a:gd name="T11" fmla="*/ 2147483647 h 2107"/>
              <a:gd name="T12" fmla="*/ 55443438 w 1120"/>
              <a:gd name="T13" fmla="*/ 2147173245 h 2107"/>
              <a:gd name="T14" fmla="*/ 932457803 w 1120"/>
              <a:gd name="T15" fmla="*/ 498990979 h 2107"/>
              <a:gd name="T16" fmla="*/ 2147483647 w 1120"/>
              <a:gd name="T17" fmla="*/ 0 h 210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20"/>
              <a:gd name="T28" fmla="*/ 0 h 2107"/>
              <a:gd name="T29" fmla="*/ 1120 w 1120"/>
              <a:gd name="T30" fmla="*/ 2107 h 210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20" h="2107">
                <a:moveTo>
                  <a:pt x="1023" y="920"/>
                </a:moveTo>
                <a:cubicBezTo>
                  <a:pt x="958" y="921"/>
                  <a:pt x="676" y="801"/>
                  <a:pt x="646" y="870"/>
                </a:cubicBezTo>
                <a:cubicBezTo>
                  <a:pt x="616" y="939"/>
                  <a:pt x="829" y="1168"/>
                  <a:pt x="844" y="1332"/>
                </a:cubicBezTo>
                <a:cubicBezTo>
                  <a:pt x="859" y="1496"/>
                  <a:pt x="795" y="1726"/>
                  <a:pt x="736" y="1854"/>
                </a:cubicBezTo>
                <a:cubicBezTo>
                  <a:pt x="677" y="1982"/>
                  <a:pt x="573" y="2093"/>
                  <a:pt x="490" y="2100"/>
                </a:cubicBezTo>
                <a:cubicBezTo>
                  <a:pt x="407" y="2107"/>
                  <a:pt x="316" y="2104"/>
                  <a:pt x="238" y="1896"/>
                </a:cubicBezTo>
                <a:cubicBezTo>
                  <a:pt x="160" y="1688"/>
                  <a:pt x="0" y="1135"/>
                  <a:pt x="22" y="852"/>
                </a:cubicBezTo>
                <a:cubicBezTo>
                  <a:pt x="44" y="569"/>
                  <a:pt x="187" y="340"/>
                  <a:pt x="370" y="198"/>
                </a:cubicBezTo>
                <a:cubicBezTo>
                  <a:pt x="553" y="56"/>
                  <a:pt x="964" y="41"/>
                  <a:pt x="1120" y="0"/>
                </a:cubicBezTo>
              </a:path>
            </a:pathLst>
          </a:custGeom>
          <a:noFill/>
          <a:ln w="31750">
            <a:solidFill>
              <a:srgbClr val="A6A6A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2791" name="Freeform 44"/>
          <p:cNvSpPr>
            <a:spLocks/>
          </p:cNvSpPr>
          <p:nvPr/>
        </p:nvSpPr>
        <p:spPr bwMode="auto">
          <a:xfrm>
            <a:off x="6989763" y="1855788"/>
            <a:ext cx="1150937" cy="650875"/>
          </a:xfrm>
          <a:custGeom>
            <a:avLst/>
            <a:gdLst>
              <a:gd name="T0" fmla="*/ 0 w 725"/>
              <a:gd name="T1" fmla="*/ 793849975 h 410"/>
              <a:gd name="T2" fmla="*/ 546872889 w 725"/>
              <a:gd name="T3" fmla="*/ 924898259 h 410"/>
              <a:gd name="T4" fmla="*/ 1020662097 w 725"/>
              <a:gd name="T5" fmla="*/ 146169069 h 410"/>
              <a:gd name="T6" fmla="*/ 1827111872 w 725"/>
              <a:gd name="T7" fmla="*/ 45362811 h 410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410"/>
              <a:gd name="T14" fmla="*/ 725 w 725"/>
              <a:gd name="T15" fmla="*/ 410 h 4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410">
                <a:moveTo>
                  <a:pt x="0" y="315"/>
                </a:moveTo>
                <a:cubicBezTo>
                  <a:pt x="35" y="327"/>
                  <a:pt x="150" y="410"/>
                  <a:pt x="217" y="367"/>
                </a:cubicBezTo>
                <a:cubicBezTo>
                  <a:pt x="284" y="324"/>
                  <a:pt x="320" y="116"/>
                  <a:pt x="405" y="58"/>
                </a:cubicBezTo>
                <a:cubicBezTo>
                  <a:pt x="490" y="0"/>
                  <a:pt x="658" y="26"/>
                  <a:pt x="725" y="18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2792" name="Oval 45"/>
          <p:cNvSpPr>
            <a:spLocks noChangeArrowheads="1"/>
          </p:cNvSpPr>
          <p:nvPr/>
        </p:nvSpPr>
        <p:spPr bwMode="auto">
          <a:xfrm>
            <a:off x="7554913" y="1485900"/>
            <a:ext cx="152400" cy="152400"/>
          </a:xfrm>
          <a:prstGeom prst="ellips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2793" name="Oval 46"/>
          <p:cNvSpPr>
            <a:spLocks noChangeArrowheads="1"/>
          </p:cNvSpPr>
          <p:nvPr/>
        </p:nvSpPr>
        <p:spPr bwMode="auto">
          <a:xfrm>
            <a:off x="7862888" y="2643188"/>
            <a:ext cx="153987" cy="152400"/>
          </a:xfrm>
          <a:prstGeom prst="ellips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2794" name="Oval 47"/>
          <p:cNvSpPr>
            <a:spLocks noChangeArrowheads="1"/>
          </p:cNvSpPr>
          <p:nvPr/>
        </p:nvSpPr>
        <p:spPr bwMode="auto">
          <a:xfrm>
            <a:off x="7966075" y="2909888"/>
            <a:ext cx="150813" cy="152400"/>
          </a:xfrm>
          <a:prstGeom prst="ellips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2796" name="Oval 51"/>
          <p:cNvSpPr>
            <a:spLocks noChangeArrowheads="1"/>
          </p:cNvSpPr>
          <p:nvPr/>
        </p:nvSpPr>
        <p:spPr bwMode="auto">
          <a:xfrm>
            <a:off x="7567613" y="1968500"/>
            <a:ext cx="152400" cy="152400"/>
          </a:xfrm>
          <a:prstGeom prst="ellips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2798" name="TextBox 61"/>
          <p:cNvSpPr txBox="1">
            <a:spLocks noChangeArrowheads="1"/>
          </p:cNvSpPr>
          <p:nvPr/>
        </p:nvSpPr>
        <p:spPr bwMode="auto">
          <a:xfrm>
            <a:off x="4505325" y="2108200"/>
            <a:ext cx="468313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892" tIns="45448" rIns="90892" bIns="45448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800" b="1">
                <a:solidFill>
                  <a:schemeClr val="accent2"/>
                </a:solidFill>
                <a:latin typeface="Comic Sans MS" pitchFamily="66" charset="0"/>
              </a:rPr>
              <a:t>Spare</a:t>
            </a:r>
          </a:p>
        </p:txBody>
      </p:sp>
      <p:sp>
        <p:nvSpPr>
          <p:cNvPr id="32802" name="Freeform 52"/>
          <p:cNvSpPr>
            <a:spLocks/>
          </p:cNvSpPr>
          <p:nvPr/>
        </p:nvSpPr>
        <p:spPr bwMode="auto">
          <a:xfrm>
            <a:off x="7173913" y="1641475"/>
            <a:ext cx="503237" cy="4557713"/>
          </a:xfrm>
          <a:custGeom>
            <a:avLst/>
            <a:gdLst>
              <a:gd name="T0" fmla="*/ 436562 w 317"/>
              <a:gd name="T1" fmla="*/ 4484687 h 2871"/>
              <a:gd name="T2" fmla="*/ 341312 w 317"/>
              <a:gd name="T3" fmla="*/ 4294187 h 2871"/>
              <a:gd name="T4" fmla="*/ 484187 w 317"/>
              <a:gd name="T5" fmla="*/ 2903537 h 2871"/>
              <a:gd name="T6" fmla="*/ 455612 w 317"/>
              <a:gd name="T7" fmla="*/ 1779587 h 2871"/>
              <a:gd name="T8" fmla="*/ 352425 w 317"/>
              <a:gd name="T9" fmla="*/ 552450 h 2871"/>
              <a:gd name="T10" fmla="*/ 246062 w 317"/>
              <a:gd name="T11" fmla="*/ 85725 h 2871"/>
              <a:gd name="T12" fmla="*/ 0 w 317"/>
              <a:gd name="T13" fmla="*/ 41275 h 28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7"/>
              <a:gd name="T22" fmla="*/ 0 h 2871"/>
              <a:gd name="T23" fmla="*/ 317 w 317"/>
              <a:gd name="T24" fmla="*/ 2871 h 28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7" h="2871">
                <a:moveTo>
                  <a:pt x="275" y="2825"/>
                </a:moveTo>
                <a:cubicBezTo>
                  <a:pt x="265" y="2805"/>
                  <a:pt x="210" y="2871"/>
                  <a:pt x="215" y="2705"/>
                </a:cubicBezTo>
                <a:cubicBezTo>
                  <a:pt x="220" y="2539"/>
                  <a:pt x="293" y="2093"/>
                  <a:pt x="305" y="1829"/>
                </a:cubicBezTo>
                <a:cubicBezTo>
                  <a:pt x="317" y="1565"/>
                  <a:pt x="301" y="1368"/>
                  <a:pt x="287" y="1121"/>
                </a:cubicBezTo>
                <a:cubicBezTo>
                  <a:pt x="273" y="874"/>
                  <a:pt x="244" y="526"/>
                  <a:pt x="222" y="348"/>
                </a:cubicBezTo>
                <a:cubicBezTo>
                  <a:pt x="200" y="170"/>
                  <a:pt x="193" y="108"/>
                  <a:pt x="155" y="54"/>
                </a:cubicBezTo>
                <a:cubicBezTo>
                  <a:pt x="118" y="0"/>
                  <a:pt x="32" y="32"/>
                  <a:pt x="0" y="26"/>
                </a:cubicBez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2803" name="Freeform 36"/>
          <p:cNvSpPr>
            <a:spLocks/>
          </p:cNvSpPr>
          <p:nvPr/>
        </p:nvSpPr>
        <p:spPr bwMode="auto">
          <a:xfrm>
            <a:off x="7045325" y="3063875"/>
            <a:ext cx="523875" cy="3333750"/>
          </a:xfrm>
          <a:custGeom>
            <a:avLst/>
            <a:gdLst>
              <a:gd name="T0" fmla="*/ 834298693 w 329"/>
              <a:gd name="T1" fmla="*/ 2147483647 h 2099"/>
              <a:gd name="T2" fmla="*/ 590856141 w 329"/>
              <a:gd name="T3" fmla="*/ 2147483647 h 2099"/>
              <a:gd name="T4" fmla="*/ 621285464 w 329"/>
              <a:gd name="T5" fmla="*/ 2147483647 h 2099"/>
              <a:gd name="T6" fmla="*/ 699898532 w 329"/>
              <a:gd name="T7" fmla="*/ 2147483647 h 2099"/>
              <a:gd name="T8" fmla="*/ 575641479 w 329"/>
              <a:gd name="T9" fmla="*/ 872794482 h 2099"/>
              <a:gd name="T10" fmla="*/ 408273729 w 329"/>
              <a:gd name="T11" fmla="*/ 131170901 h 2099"/>
              <a:gd name="T12" fmla="*/ 0 w 329"/>
              <a:gd name="T13" fmla="*/ 83243676 h 20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9"/>
              <a:gd name="T22" fmla="*/ 0 h 2099"/>
              <a:gd name="T23" fmla="*/ 329 w 329"/>
              <a:gd name="T24" fmla="*/ 2099 h 209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9" h="2099">
                <a:moveTo>
                  <a:pt x="329" y="2083"/>
                </a:moveTo>
                <a:cubicBezTo>
                  <a:pt x="294" y="2083"/>
                  <a:pt x="247" y="2099"/>
                  <a:pt x="233" y="2051"/>
                </a:cubicBezTo>
                <a:cubicBezTo>
                  <a:pt x="219" y="2003"/>
                  <a:pt x="238" y="1949"/>
                  <a:pt x="245" y="1792"/>
                </a:cubicBezTo>
                <a:cubicBezTo>
                  <a:pt x="252" y="1635"/>
                  <a:pt x="279" y="1352"/>
                  <a:pt x="276" y="1111"/>
                </a:cubicBezTo>
                <a:cubicBezTo>
                  <a:pt x="273" y="870"/>
                  <a:pt x="246" y="522"/>
                  <a:pt x="227" y="346"/>
                </a:cubicBezTo>
                <a:cubicBezTo>
                  <a:pt x="208" y="170"/>
                  <a:pt x="199" y="104"/>
                  <a:pt x="161" y="52"/>
                </a:cubicBezTo>
                <a:cubicBezTo>
                  <a:pt x="123" y="0"/>
                  <a:pt x="32" y="39"/>
                  <a:pt x="0" y="33"/>
                </a:cubicBez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2804" name="Freeform 24"/>
          <p:cNvSpPr>
            <a:spLocks noChangeArrowheads="1"/>
          </p:cNvSpPr>
          <p:nvPr/>
        </p:nvSpPr>
        <p:spPr bwMode="auto">
          <a:xfrm>
            <a:off x="7021513" y="4481513"/>
            <a:ext cx="541337" cy="2143125"/>
          </a:xfrm>
          <a:custGeom>
            <a:avLst/>
            <a:gdLst>
              <a:gd name="T0" fmla="*/ 551180 w 531671"/>
              <a:gd name="T1" fmla="*/ 2105918 h 2181797"/>
              <a:gd name="T2" fmla="*/ 347518 w 531671"/>
              <a:gd name="T3" fmla="*/ 1762107 h 2181797"/>
              <a:gd name="T4" fmla="*/ 355482 w 531671"/>
              <a:gd name="T5" fmla="*/ 349362 h 2181797"/>
              <a:gd name="T6" fmla="*/ 0 w 531671"/>
              <a:gd name="T7" fmla="*/ 0 h 2181797"/>
              <a:gd name="T8" fmla="*/ 0 60000 65536"/>
              <a:gd name="T9" fmla="*/ 0 60000 65536"/>
              <a:gd name="T10" fmla="*/ 0 60000 65536"/>
              <a:gd name="T11" fmla="*/ 0 60000 65536"/>
              <a:gd name="T12" fmla="*/ 0 w 531671"/>
              <a:gd name="T13" fmla="*/ 0 h 2181797"/>
              <a:gd name="T14" fmla="*/ 531671 w 531671"/>
              <a:gd name="T15" fmla="*/ 2181797 h 21817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1671" h="2181797">
                <a:moveTo>
                  <a:pt x="531671" y="2181797"/>
                </a:moveTo>
                <a:cubicBezTo>
                  <a:pt x="440267" y="2174535"/>
                  <a:pt x="365381" y="2128232"/>
                  <a:pt x="335218" y="1825597"/>
                </a:cubicBezTo>
                <a:cubicBezTo>
                  <a:pt x="305316" y="1523362"/>
                  <a:pt x="401368" y="713875"/>
                  <a:pt x="342900" y="361950"/>
                </a:cubicBezTo>
                <a:cubicBezTo>
                  <a:pt x="288925" y="49212"/>
                  <a:pt x="144462" y="24606"/>
                  <a:pt x="0" y="0"/>
                </a:cubicBezTo>
              </a:path>
            </a:pathLst>
          </a:custGeom>
          <a:noFill/>
          <a:ln w="22225" algn="ctr">
            <a:solidFill>
              <a:srgbClr val="FF0000"/>
            </a:solidFill>
            <a:round/>
            <a:headEnd/>
            <a:tailEnd/>
          </a:ln>
        </p:spPr>
        <p:txBody>
          <a:bodyPr lIns="90892" tIns="45448" rIns="90892" bIns="45448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2805" name="Freeform 23"/>
          <p:cNvSpPr>
            <a:spLocks noChangeArrowheads="1"/>
          </p:cNvSpPr>
          <p:nvPr/>
        </p:nvSpPr>
        <p:spPr bwMode="auto">
          <a:xfrm>
            <a:off x="7002463" y="5848350"/>
            <a:ext cx="565150" cy="1001713"/>
          </a:xfrm>
          <a:custGeom>
            <a:avLst/>
            <a:gdLst>
              <a:gd name="T0" fmla="*/ 565150 w 565149"/>
              <a:gd name="T1" fmla="*/ 1001712 h 1001713"/>
              <a:gd name="T2" fmla="*/ 265112 w 565149"/>
              <a:gd name="T3" fmla="*/ 793748 h 1001713"/>
              <a:gd name="T4" fmla="*/ 161925 w 565149"/>
              <a:gd name="T5" fmla="*/ 438150 h 1001713"/>
              <a:gd name="T6" fmla="*/ 228600 w 565149"/>
              <a:gd name="T7" fmla="*/ 123825 h 1001713"/>
              <a:gd name="T8" fmla="*/ 0 w 565149"/>
              <a:gd name="T9" fmla="*/ 0 h 10017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5149"/>
              <a:gd name="T16" fmla="*/ 0 h 1001713"/>
              <a:gd name="T17" fmla="*/ 565149 w 565149"/>
              <a:gd name="T18" fmla="*/ 1001713 h 10017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5149" h="1001713">
                <a:moveTo>
                  <a:pt x="565149" y="1001713"/>
                </a:moveTo>
                <a:cubicBezTo>
                  <a:pt x="404946" y="990074"/>
                  <a:pt x="332316" y="887676"/>
                  <a:pt x="265112" y="793749"/>
                </a:cubicBezTo>
                <a:cubicBezTo>
                  <a:pt x="197908" y="699822"/>
                  <a:pt x="168010" y="549804"/>
                  <a:pt x="161925" y="438150"/>
                </a:cubicBezTo>
                <a:cubicBezTo>
                  <a:pt x="155840" y="326496"/>
                  <a:pt x="255588" y="196850"/>
                  <a:pt x="228600" y="123825"/>
                </a:cubicBezTo>
                <a:cubicBezTo>
                  <a:pt x="201613" y="50800"/>
                  <a:pt x="100806" y="25400"/>
                  <a:pt x="0" y="0"/>
                </a:cubicBezTo>
              </a:path>
            </a:pathLst>
          </a:custGeom>
          <a:noFill/>
          <a:ln w="22225" algn="ctr">
            <a:solidFill>
              <a:srgbClr val="FF0000"/>
            </a:solidFill>
            <a:round/>
            <a:headEnd/>
            <a:tailEnd/>
          </a:ln>
        </p:spPr>
        <p:txBody>
          <a:bodyPr lIns="90892" tIns="45448" rIns="90892" bIns="45448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pic>
        <p:nvPicPr>
          <p:cNvPr id="32807" name="Picture 13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32363" y="6118225"/>
            <a:ext cx="2120900" cy="1284288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</p:pic>
      <p:pic>
        <p:nvPicPr>
          <p:cNvPr id="32808" name="Picture 13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32363" y="4762500"/>
            <a:ext cx="2120900" cy="1284288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</p:pic>
      <p:pic>
        <p:nvPicPr>
          <p:cNvPr id="32809" name="Picture 14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32363" y="3390900"/>
            <a:ext cx="2120900" cy="1284288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</p:pic>
      <p:pic>
        <p:nvPicPr>
          <p:cNvPr id="32810" name="Picture 14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32363" y="2030413"/>
            <a:ext cx="2120900" cy="128428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</p:pic>
      <p:pic>
        <p:nvPicPr>
          <p:cNvPr id="32811" name="Picture 4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49838" y="638175"/>
            <a:ext cx="2116137" cy="121126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</p:pic>
      <p:pic>
        <p:nvPicPr>
          <p:cNvPr id="32812" name="Picture 4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54913" y="5922963"/>
            <a:ext cx="2297112" cy="135413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</p:pic>
      <p:grpSp>
        <p:nvGrpSpPr>
          <p:cNvPr id="32815" name="Group 47"/>
          <p:cNvGrpSpPr>
            <a:grpSpLocks/>
          </p:cNvGrpSpPr>
          <p:nvPr/>
        </p:nvGrpSpPr>
        <p:grpSpPr bwMode="auto">
          <a:xfrm>
            <a:off x="673100" y="1679576"/>
            <a:ext cx="1303338" cy="2654300"/>
            <a:chOff x="424" y="871"/>
            <a:chExt cx="821" cy="1672"/>
          </a:xfrm>
        </p:grpSpPr>
        <p:sp>
          <p:nvSpPr>
            <p:cNvPr id="32813" name="TextBox 61"/>
            <p:cNvSpPr txBox="1">
              <a:spLocks noChangeArrowheads="1"/>
            </p:cNvSpPr>
            <p:nvPr/>
          </p:nvSpPr>
          <p:spPr bwMode="auto">
            <a:xfrm>
              <a:off x="424" y="871"/>
              <a:ext cx="567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892" tIns="45448" rIns="90892" bIns="45448"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000" b="1" dirty="0">
                  <a:solidFill>
                    <a:schemeClr val="accent2"/>
                  </a:solidFill>
                  <a:latin typeface="Comic Sans MS" pitchFamily="66" charset="0"/>
                </a:rPr>
                <a:t>MDR cables</a:t>
              </a:r>
            </a:p>
          </p:txBody>
        </p:sp>
        <p:sp>
          <p:nvSpPr>
            <p:cNvPr id="32814" name="Oval 46"/>
            <p:cNvSpPr>
              <a:spLocks noChangeArrowheads="1"/>
            </p:cNvSpPr>
            <p:nvPr/>
          </p:nvSpPr>
          <p:spPr bwMode="auto">
            <a:xfrm rot="-1465898">
              <a:off x="1005" y="959"/>
              <a:ext cx="240" cy="1584"/>
            </a:xfrm>
            <a:prstGeom prst="ellips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2836" name="Group 68"/>
          <p:cNvGrpSpPr>
            <a:grpSpLocks/>
          </p:cNvGrpSpPr>
          <p:nvPr/>
        </p:nvGrpSpPr>
        <p:grpSpPr bwMode="auto">
          <a:xfrm>
            <a:off x="8080375" y="657226"/>
            <a:ext cx="1943100" cy="2208213"/>
            <a:chOff x="5090" y="270"/>
            <a:chExt cx="1224" cy="1391"/>
          </a:xfrm>
        </p:grpSpPr>
        <p:sp>
          <p:nvSpPr>
            <p:cNvPr id="32834" name="Rectangle 66"/>
            <p:cNvSpPr>
              <a:spLocks noChangeArrowheads="1"/>
            </p:cNvSpPr>
            <p:nvPr/>
          </p:nvSpPr>
          <p:spPr bwMode="auto">
            <a:xfrm>
              <a:off x="5191" y="605"/>
              <a:ext cx="1056" cy="105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835" name="TextBox 61"/>
            <p:cNvSpPr txBox="1">
              <a:spLocks noChangeArrowheads="1"/>
            </p:cNvSpPr>
            <p:nvPr/>
          </p:nvSpPr>
          <p:spPr bwMode="auto">
            <a:xfrm>
              <a:off x="5090" y="270"/>
              <a:ext cx="1224" cy="292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892" tIns="45448" rIns="90892" bIns="45448"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400" b="1" dirty="0">
                  <a:latin typeface="Comic Sans MS" pitchFamily="66" charset="0"/>
                </a:rPr>
                <a:t>Pre-processing Card</a:t>
              </a:r>
            </a:p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200" u="sng" dirty="0" err="1" smtClean="0">
                  <a:latin typeface="Comic Sans MS" pitchFamily="66" charset="0"/>
                </a:rPr>
                <a:t>Padova</a:t>
              </a:r>
              <a:endParaRPr lang="en-US" sz="1200" u="sng" dirty="0">
                <a:latin typeface="Comic Sans MS" pitchFamily="66" charset="0"/>
              </a:endParaRPr>
            </a:p>
          </p:txBody>
        </p:sp>
      </p:grpSp>
      <p:sp>
        <p:nvSpPr>
          <p:cNvPr id="32838" name="TextBox 61"/>
          <p:cNvSpPr txBox="1">
            <a:spLocks noChangeArrowheads="1"/>
          </p:cNvSpPr>
          <p:nvPr/>
        </p:nvSpPr>
        <p:spPr bwMode="auto">
          <a:xfrm>
            <a:off x="7183438" y="931863"/>
            <a:ext cx="4365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892" tIns="45448" rIns="90892" bIns="45448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800" b="1" dirty="0">
                <a:solidFill>
                  <a:schemeClr val="accent2"/>
                </a:solidFill>
                <a:latin typeface="Comic Sans MS" pitchFamily="66" charset="0"/>
              </a:rPr>
              <a:t>GTS 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800" b="1" dirty="0">
                <a:solidFill>
                  <a:schemeClr val="accent2"/>
                </a:solidFill>
                <a:latin typeface="Comic Sans MS" pitchFamily="66" charset="0"/>
              </a:rPr>
              <a:t>link</a:t>
            </a:r>
          </a:p>
        </p:txBody>
      </p:sp>
      <p:sp>
        <p:nvSpPr>
          <p:cNvPr id="32839" name="Oval 51"/>
          <p:cNvSpPr>
            <a:spLocks noChangeArrowheads="1"/>
          </p:cNvSpPr>
          <p:nvPr/>
        </p:nvSpPr>
        <p:spPr bwMode="auto">
          <a:xfrm>
            <a:off x="7675563" y="1157288"/>
            <a:ext cx="152400" cy="152400"/>
          </a:xfrm>
          <a:prstGeom prst="ellips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32843" name="Group 75"/>
          <p:cNvGrpSpPr>
            <a:grpSpLocks/>
          </p:cNvGrpSpPr>
          <p:nvPr/>
        </p:nvGrpSpPr>
        <p:grpSpPr bwMode="auto">
          <a:xfrm>
            <a:off x="7767639" y="3424239"/>
            <a:ext cx="2741613" cy="2316164"/>
            <a:chOff x="4893" y="1970"/>
            <a:chExt cx="1727" cy="1459"/>
          </a:xfrm>
        </p:grpSpPr>
        <p:sp>
          <p:nvSpPr>
            <p:cNvPr id="32841" name="Rectangle 73"/>
            <p:cNvSpPr>
              <a:spLocks noChangeArrowheads="1"/>
            </p:cNvSpPr>
            <p:nvPr/>
          </p:nvSpPr>
          <p:spPr bwMode="auto">
            <a:xfrm>
              <a:off x="5140" y="1970"/>
              <a:ext cx="1152" cy="1275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842" name="TextBox 61"/>
            <p:cNvSpPr txBox="1">
              <a:spLocks noChangeArrowheads="1"/>
            </p:cNvSpPr>
            <p:nvPr/>
          </p:nvSpPr>
          <p:spPr bwMode="auto">
            <a:xfrm>
              <a:off x="4893" y="3245"/>
              <a:ext cx="1727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892" tIns="45448" rIns="90892" bIns="45448"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400" b="1" dirty="0">
                  <a:latin typeface="Comic Sans MS" pitchFamily="66" charset="0"/>
                </a:rPr>
                <a:t>PC + </a:t>
              </a:r>
              <a:r>
                <a:rPr lang="en-US" sz="1400" b="1" dirty="0" err="1">
                  <a:latin typeface="Comic Sans MS" pitchFamily="66" charset="0"/>
                </a:rPr>
                <a:t>PCIe</a:t>
              </a:r>
              <a:r>
                <a:rPr lang="en-US" sz="1400" b="1" dirty="0">
                  <a:latin typeface="Comic Sans MS" pitchFamily="66" charset="0"/>
                </a:rPr>
                <a:t> expansion box     </a:t>
              </a:r>
            </a:p>
          </p:txBody>
        </p:sp>
      </p:grpSp>
      <p:sp>
        <p:nvSpPr>
          <p:cNvPr id="32850" name="Line 82"/>
          <p:cNvSpPr>
            <a:spLocks noChangeShapeType="1"/>
          </p:cNvSpPr>
          <p:nvPr/>
        </p:nvSpPr>
        <p:spPr bwMode="auto">
          <a:xfrm flipV="1">
            <a:off x="7935913" y="1951038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2849" name="TextBox 61"/>
          <p:cNvSpPr txBox="1">
            <a:spLocks noChangeArrowheads="1"/>
          </p:cNvSpPr>
          <p:nvPr/>
        </p:nvSpPr>
        <p:spPr bwMode="auto">
          <a:xfrm>
            <a:off x="7708900" y="2154238"/>
            <a:ext cx="476250" cy="1635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54000" tIns="10800" rIns="54000" bIns="10800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000" b="1" dirty="0">
                <a:solidFill>
                  <a:schemeClr val="accent2"/>
                </a:solidFill>
                <a:latin typeface="Comic Sans MS" pitchFamily="66" charset="0"/>
              </a:rPr>
              <a:t>fibers</a:t>
            </a:r>
          </a:p>
        </p:txBody>
      </p:sp>
      <p:grpSp>
        <p:nvGrpSpPr>
          <p:cNvPr id="32858" name="Group 90"/>
          <p:cNvGrpSpPr>
            <a:grpSpLocks/>
          </p:cNvGrpSpPr>
          <p:nvPr/>
        </p:nvGrpSpPr>
        <p:grpSpPr bwMode="auto">
          <a:xfrm>
            <a:off x="3014663" y="542925"/>
            <a:ext cx="4219575" cy="1371600"/>
            <a:chOff x="1899" y="342"/>
            <a:chExt cx="2658" cy="864"/>
          </a:xfrm>
        </p:grpSpPr>
        <p:sp>
          <p:nvSpPr>
            <p:cNvPr id="32822" name="Rectangle 54"/>
            <p:cNvSpPr>
              <a:spLocks noChangeArrowheads="1"/>
            </p:cNvSpPr>
            <p:nvPr/>
          </p:nvSpPr>
          <p:spPr bwMode="auto">
            <a:xfrm>
              <a:off x="2980" y="342"/>
              <a:ext cx="1577" cy="86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857" name="AutoShape 89"/>
            <p:cNvSpPr>
              <a:spLocks noChangeArrowheads="1"/>
            </p:cNvSpPr>
            <p:nvPr/>
          </p:nvSpPr>
          <p:spPr bwMode="auto">
            <a:xfrm>
              <a:off x="1899" y="547"/>
              <a:ext cx="1043" cy="535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49020"/>
              </a:schemeClr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144000" rIns="0" bIns="36000" anchor="ctr"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400" b="1" dirty="0">
                  <a:latin typeface="Comic Sans MS" pitchFamily="66" charset="0"/>
                </a:rPr>
                <a:t>Clock-Distribution</a:t>
              </a:r>
            </a:p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400" b="1" dirty="0">
                  <a:latin typeface="Comic Sans MS" pitchFamily="66" charset="0"/>
                </a:rPr>
                <a:t>and Control Unit</a:t>
              </a:r>
            </a:p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200" u="sng" dirty="0" err="1">
                  <a:latin typeface="Comic Sans MS" pitchFamily="66" charset="0"/>
                </a:rPr>
                <a:t>Padova</a:t>
              </a:r>
              <a:endParaRPr lang="it-IT" dirty="0"/>
            </a:p>
          </p:txBody>
        </p:sp>
      </p:grpSp>
      <p:cxnSp>
        <p:nvCxnSpPr>
          <p:cNvPr id="39" name="Curved Connector 38"/>
          <p:cNvCxnSpPr/>
          <p:nvPr/>
        </p:nvCxnSpPr>
        <p:spPr bwMode="auto">
          <a:xfrm rot="16200000" flipH="1">
            <a:off x="8545513" y="3009900"/>
            <a:ext cx="838200" cy="228600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31750" cap="flat" cmpd="sng" algn="ctr">
            <a:solidFill>
              <a:srgbClr val="FF6600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32797" name="Freeform 131"/>
          <p:cNvSpPr>
            <a:spLocks/>
          </p:cNvSpPr>
          <p:nvPr/>
        </p:nvSpPr>
        <p:spPr bwMode="auto">
          <a:xfrm>
            <a:off x="7021513" y="1181100"/>
            <a:ext cx="1398587" cy="1001713"/>
          </a:xfrm>
          <a:custGeom>
            <a:avLst/>
            <a:gdLst>
              <a:gd name="T0" fmla="*/ 0 w 881"/>
              <a:gd name="T1" fmla="*/ 0 h 631"/>
              <a:gd name="T2" fmla="*/ 333375 w 881"/>
              <a:gd name="T3" fmla="*/ 114300 h 631"/>
              <a:gd name="T4" fmla="*/ 512762 w 881"/>
              <a:gd name="T5" fmla="*/ 403225 h 631"/>
              <a:gd name="T6" fmla="*/ 788987 w 881"/>
              <a:gd name="T7" fmla="*/ 574675 h 631"/>
              <a:gd name="T8" fmla="*/ 1065212 w 881"/>
              <a:gd name="T9" fmla="*/ 650875 h 631"/>
              <a:gd name="T10" fmla="*/ 1398587 w 881"/>
              <a:gd name="T11" fmla="*/ 1001712 h 6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81"/>
              <a:gd name="T19" fmla="*/ 0 h 631"/>
              <a:gd name="T20" fmla="*/ 881 w 881"/>
              <a:gd name="T21" fmla="*/ 631 h 63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81" h="631">
                <a:moveTo>
                  <a:pt x="0" y="0"/>
                </a:moveTo>
                <a:cubicBezTo>
                  <a:pt x="35" y="13"/>
                  <a:pt x="156" y="30"/>
                  <a:pt x="210" y="72"/>
                </a:cubicBezTo>
                <a:cubicBezTo>
                  <a:pt x="264" y="114"/>
                  <a:pt x="275" y="206"/>
                  <a:pt x="323" y="254"/>
                </a:cubicBezTo>
                <a:cubicBezTo>
                  <a:pt x="371" y="302"/>
                  <a:pt x="439" y="336"/>
                  <a:pt x="497" y="362"/>
                </a:cubicBezTo>
                <a:cubicBezTo>
                  <a:pt x="555" y="388"/>
                  <a:pt x="607" y="365"/>
                  <a:pt x="671" y="410"/>
                </a:cubicBezTo>
                <a:cubicBezTo>
                  <a:pt x="735" y="455"/>
                  <a:pt x="837" y="585"/>
                  <a:pt x="881" y="631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2837" name="Freeform 69"/>
          <p:cNvSpPr>
            <a:spLocks/>
          </p:cNvSpPr>
          <p:nvPr/>
        </p:nvSpPr>
        <p:spPr bwMode="auto">
          <a:xfrm>
            <a:off x="7480300" y="1104900"/>
            <a:ext cx="965200" cy="908050"/>
          </a:xfrm>
          <a:custGeom>
            <a:avLst/>
            <a:gdLst/>
            <a:ahLst/>
            <a:cxnLst>
              <a:cxn ang="0">
                <a:pos x="608" y="572"/>
              </a:cxn>
              <a:cxn ang="0">
                <a:pos x="380" y="360"/>
              </a:cxn>
              <a:cxn ang="0">
                <a:pos x="188" y="268"/>
              </a:cxn>
              <a:cxn ang="0">
                <a:pos x="160" y="152"/>
              </a:cxn>
              <a:cxn ang="0">
                <a:pos x="0" y="0"/>
              </a:cxn>
            </a:cxnLst>
            <a:rect l="0" t="0" r="r" b="b"/>
            <a:pathLst>
              <a:path w="608" h="572">
                <a:moveTo>
                  <a:pt x="608" y="572"/>
                </a:moveTo>
                <a:cubicBezTo>
                  <a:pt x="532" y="544"/>
                  <a:pt x="432" y="372"/>
                  <a:pt x="380" y="360"/>
                </a:cubicBezTo>
                <a:cubicBezTo>
                  <a:pt x="328" y="348"/>
                  <a:pt x="199" y="317"/>
                  <a:pt x="188" y="268"/>
                </a:cubicBezTo>
                <a:cubicBezTo>
                  <a:pt x="177" y="219"/>
                  <a:pt x="186" y="191"/>
                  <a:pt x="160" y="152"/>
                </a:cubicBezTo>
                <a:cubicBezTo>
                  <a:pt x="118" y="104"/>
                  <a:pt x="56" y="16"/>
                  <a:pt x="0" y="0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it-IT"/>
          </a:p>
        </p:txBody>
      </p:sp>
      <p:grpSp>
        <p:nvGrpSpPr>
          <p:cNvPr id="78" name="Group 77"/>
          <p:cNvGrpSpPr/>
          <p:nvPr/>
        </p:nvGrpSpPr>
        <p:grpSpPr>
          <a:xfrm>
            <a:off x="2417762" y="1974850"/>
            <a:ext cx="4799697" cy="5486400"/>
            <a:chOff x="2417762" y="1974850"/>
            <a:chExt cx="4799697" cy="5486400"/>
          </a:xfrm>
        </p:grpSpPr>
        <p:sp>
          <p:nvSpPr>
            <p:cNvPr id="32816" name="Rectangle 48"/>
            <p:cNvSpPr>
              <a:spLocks noChangeArrowheads="1"/>
            </p:cNvSpPr>
            <p:nvPr/>
          </p:nvSpPr>
          <p:spPr bwMode="auto">
            <a:xfrm>
              <a:off x="4811713" y="3346450"/>
              <a:ext cx="2286000" cy="4114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817" name="TextBox 61"/>
            <p:cNvSpPr txBox="1">
              <a:spLocks noChangeArrowheads="1"/>
            </p:cNvSpPr>
            <p:nvPr/>
          </p:nvSpPr>
          <p:spPr bwMode="auto">
            <a:xfrm>
              <a:off x="2417762" y="6389688"/>
              <a:ext cx="2200275" cy="658813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45448" rIns="0" bIns="45448"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400" b="1" dirty="0">
                  <a:latin typeface="Comic Sans MS" pitchFamily="66" charset="0"/>
                </a:rPr>
                <a:t>3 Segment ADC Modules </a:t>
              </a:r>
            </a:p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400" b="1" dirty="0">
                  <a:latin typeface="Comic Sans MS" pitchFamily="66" charset="0"/>
                </a:rPr>
                <a:t>(12 channels each)</a:t>
              </a:r>
            </a:p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200" u="sng" dirty="0">
                  <a:latin typeface="Comic Sans MS" pitchFamily="66" charset="0"/>
                </a:rPr>
                <a:t>Milano</a:t>
              </a:r>
            </a:p>
          </p:txBody>
        </p:sp>
        <p:sp>
          <p:nvSpPr>
            <p:cNvPr id="67" name="AutoShape 87"/>
            <p:cNvSpPr>
              <a:spLocks noChangeArrowheads="1"/>
            </p:cNvSpPr>
            <p:nvPr/>
          </p:nvSpPr>
          <p:spPr bwMode="auto">
            <a:xfrm>
              <a:off x="3136899" y="2090737"/>
              <a:ext cx="1147763" cy="1139825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60000"/>
              </a:schemeClr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144000" rIns="0" bIns="36000" anchor="ctr"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400" b="1" dirty="0">
                  <a:latin typeface="Comic Sans MS" pitchFamily="66" charset="0"/>
                </a:rPr>
                <a:t>Core ADC</a:t>
              </a:r>
            </a:p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400" b="1" dirty="0">
                  <a:latin typeface="Comic Sans MS" pitchFamily="66" charset="0"/>
                </a:rPr>
                <a:t>Module</a:t>
              </a:r>
            </a:p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400" b="1" dirty="0">
                  <a:latin typeface="Comic Sans MS" pitchFamily="66" charset="0"/>
                </a:rPr>
                <a:t>(same HW)</a:t>
              </a:r>
            </a:p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200" u="sng" dirty="0">
                  <a:latin typeface="Comic Sans MS" pitchFamily="66" charset="0"/>
                </a:rPr>
                <a:t>Milano</a:t>
              </a:r>
              <a:endParaRPr lang="it-IT" sz="1200" u="sng" dirty="0">
                <a:latin typeface="Comic Sans MS" pitchFamily="66" charset="0"/>
              </a:endParaRPr>
            </a:p>
          </p:txBody>
        </p:sp>
        <p:sp>
          <p:nvSpPr>
            <p:cNvPr id="68" name="Rectangle 51"/>
            <p:cNvSpPr>
              <a:spLocks noChangeArrowheads="1"/>
            </p:cNvSpPr>
            <p:nvPr/>
          </p:nvSpPr>
          <p:spPr bwMode="auto">
            <a:xfrm>
              <a:off x="4551362" y="1974850"/>
              <a:ext cx="2666097" cy="13716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cxnSp>
          <p:nvCxnSpPr>
            <p:cNvPr id="71" name="Straight Connector 70"/>
            <p:cNvCxnSpPr>
              <a:stCxn id="32817" idx="3"/>
            </p:cNvCxnSpPr>
            <p:nvPr/>
          </p:nvCxnSpPr>
          <p:spPr bwMode="auto">
            <a:xfrm flipV="1">
              <a:off x="4618037" y="6713537"/>
              <a:ext cx="200025" cy="555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>
              <a:stCxn id="67" idx="3"/>
              <a:endCxn id="68" idx="1"/>
            </p:cNvCxnSpPr>
            <p:nvPr/>
          </p:nvCxnSpPr>
          <p:spPr bwMode="auto">
            <a:xfrm>
              <a:off x="4284662" y="2660650"/>
              <a:ext cx="266700" cy="158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9" name="TextBox 53"/>
          <p:cNvSpPr txBox="1">
            <a:spLocks noChangeArrowheads="1"/>
          </p:cNvSpPr>
          <p:nvPr/>
        </p:nvSpPr>
        <p:spPr bwMode="auto">
          <a:xfrm>
            <a:off x="0" y="0"/>
            <a:ext cx="10080625" cy="1425575"/>
          </a:xfrm>
          <a:prstGeom prst="rect">
            <a:avLst/>
          </a:prstGeom>
          <a:gradFill rotWithShape="1">
            <a:gsLst>
              <a:gs pos="0">
                <a:srgbClr val="3333CC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0892" tIns="118800" rIns="90892" bIns="766800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Backplane-ready design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328612" y="1335087"/>
            <a:ext cx="4711700" cy="440055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115"/>
          <p:cNvGrpSpPr/>
          <p:nvPr/>
        </p:nvGrpSpPr>
        <p:grpSpPr>
          <a:xfrm>
            <a:off x="2987965" y="2299133"/>
            <a:ext cx="2266950" cy="933450"/>
            <a:chOff x="6196012" y="3068637"/>
            <a:chExt cx="2266950" cy="933450"/>
          </a:xfrm>
          <a:scene3d>
            <a:camera prst="orthographicFront">
              <a:rot lat="18600000" lon="2220000" rev="3600000"/>
            </a:camera>
            <a:lightRig rig="threePt" dir="t"/>
          </a:scene3d>
        </p:grpSpPr>
        <p:sp>
          <p:nvSpPr>
            <p:cNvPr id="96" name="Rectangle 95"/>
            <p:cNvSpPr/>
            <p:nvPr/>
          </p:nvSpPr>
          <p:spPr bwMode="auto">
            <a:xfrm>
              <a:off x="6196012" y="3068637"/>
              <a:ext cx="2266950" cy="933450"/>
            </a:xfrm>
            <a:prstGeom prst="rect">
              <a:avLst/>
            </a:prstGeom>
            <a:solidFill>
              <a:srgbClr val="33CC33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p3d>
              <a:bevelT w="0" h="0"/>
              <a:bevelB w="0" h="317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6373812" y="3735387"/>
              <a:ext cx="45719" cy="177800"/>
            </a:xfrm>
            <a:prstGeom prst="rect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6861493" y="3735387"/>
              <a:ext cx="45719" cy="177800"/>
            </a:xfrm>
            <a:prstGeom prst="rect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7350443" y="3735387"/>
              <a:ext cx="45719" cy="177800"/>
            </a:xfrm>
            <a:prstGeom prst="rect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6373812" y="3157537"/>
              <a:ext cx="45719" cy="177800"/>
            </a:xfrm>
            <a:prstGeom prst="rect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6861493" y="3157537"/>
              <a:ext cx="45719" cy="177800"/>
            </a:xfrm>
            <a:prstGeom prst="rect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7350443" y="3157537"/>
              <a:ext cx="45719" cy="177800"/>
            </a:xfrm>
            <a:prstGeom prst="rect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7839393" y="3735387"/>
              <a:ext cx="45719" cy="177800"/>
            </a:xfrm>
            <a:prstGeom prst="rect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7839393" y="3157537"/>
              <a:ext cx="45719" cy="177800"/>
            </a:xfrm>
            <a:prstGeom prst="rect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125" name="TextBox 61"/>
          <p:cNvSpPr txBox="1">
            <a:spLocks noChangeArrowheads="1"/>
          </p:cNvSpPr>
          <p:nvPr/>
        </p:nvSpPr>
        <p:spPr bwMode="auto">
          <a:xfrm>
            <a:off x="3617912" y="4446587"/>
            <a:ext cx="1289050" cy="606925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wrap="square" lIns="90892" tIns="45448" rIns="90892" bIns="45448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 b="1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1200" b="1" dirty="0" smtClean="0">
                <a:solidFill>
                  <a:schemeClr val="accent2"/>
                </a:solidFill>
                <a:latin typeface="Comic Sans MS" pitchFamily="66" charset="0"/>
              </a:rPr>
              <a:t>Backplane for clock, control signals and PS</a:t>
            </a:r>
            <a:endParaRPr lang="en-US" sz="12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113" y="2720679"/>
            <a:ext cx="3798887" cy="229299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18600000" lon="18600000" rev="3600000"/>
            </a:camera>
            <a:lightRig rig="twoPt" dir="t"/>
          </a:scene3d>
          <a:sp3d extrusionH="38100" prstMaterial="softEdge">
            <a:bevelT w="260350" h="50800"/>
            <a:bevelB/>
          </a:sp3d>
        </p:spPr>
      </p:pic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0" y="2286941"/>
            <a:ext cx="3798887" cy="229299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18600000" lon="18600000" rev="3600000"/>
            </a:camera>
            <a:lightRig rig="twoPt" dir="t"/>
          </a:scene3d>
          <a:sp3d extrusionH="38100" prstMaterial="softEdge">
            <a:bevelT w="260350" h="50800"/>
            <a:bevelB/>
          </a:sp3d>
        </p:spPr>
      </p:pic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113" y="1824037"/>
            <a:ext cx="3798887" cy="229299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18600000" lon="18600000" rev="3600000"/>
            </a:camera>
            <a:lightRig rig="twoPt" dir="t"/>
          </a:scene3d>
          <a:sp3d extrusionH="38100" prstMaterial="softEdge">
            <a:bevelT w="260350" h="50800"/>
            <a:bevelB/>
          </a:sp3d>
        </p:spPr>
      </p:pic>
      <p:cxnSp>
        <p:nvCxnSpPr>
          <p:cNvPr id="110" name="Straight Connector 109"/>
          <p:cNvCxnSpPr/>
          <p:nvPr/>
        </p:nvCxnSpPr>
        <p:spPr bwMode="auto">
          <a:xfrm flipV="1">
            <a:off x="3896360" y="3724564"/>
            <a:ext cx="369542" cy="1089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pic>
        <p:nvPicPr>
          <p:cNvPr id="1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0" y="1379537"/>
            <a:ext cx="3798887" cy="229299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18600000" lon="18600000" rev="3600000"/>
            </a:camera>
            <a:lightRig rig="twoPt" dir="t"/>
          </a:scene3d>
          <a:sp3d extrusionH="38100" prstMaterial="softEdge">
            <a:bevelT w="260350" h="50800"/>
            <a:bevelB/>
          </a:sp3d>
        </p:spPr>
      </p:pic>
      <p:pic>
        <p:nvPicPr>
          <p:cNvPr id="110594" name="Picture 2" descr="DSC00199"/>
          <p:cNvPicPr>
            <a:picLocks noChangeAspect="1" noChangeArrowheads="1"/>
          </p:cNvPicPr>
          <p:nvPr/>
        </p:nvPicPr>
        <p:blipFill>
          <a:blip r:embed="rId4">
            <a:lum bright="26000" contrast="20000"/>
          </a:blip>
          <a:srcRect l="5481" r="6505" b="6496"/>
          <a:stretch>
            <a:fillRect/>
          </a:stretch>
        </p:blipFill>
        <p:spPr bwMode="auto">
          <a:xfrm>
            <a:off x="5440362" y="3735387"/>
            <a:ext cx="419417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cxnSp>
        <p:nvCxnSpPr>
          <p:cNvPr id="26" name="Straight Connector 25"/>
          <p:cNvCxnSpPr/>
          <p:nvPr/>
        </p:nvCxnSpPr>
        <p:spPr bwMode="auto">
          <a:xfrm flipV="1">
            <a:off x="3911600" y="3290887"/>
            <a:ext cx="369542" cy="1089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3890731" y="2819429"/>
            <a:ext cx="369542" cy="1089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3911600" y="2378218"/>
            <a:ext cx="369542" cy="1089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3586508" y="2179637"/>
            <a:ext cx="369542" cy="1089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61"/>
          <p:cNvSpPr txBox="1">
            <a:spLocks noChangeArrowheads="1"/>
          </p:cNvSpPr>
          <p:nvPr/>
        </p:nvSpPr>
        <p:spPr bwMode="auto">
          <a:xfrm>
            <a:off x="8470228" y="2766776"/>
            <a:ext cx="1037960" cy="4352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892" tIns="45448" rIns="90892" bIns="45448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 b="1" dirty="0">
                <a:latin typeface="Comic Sans MS" pitchFamily="66" charset="0"/>
              </a:rPr>
              <a:t> </a:t>
            </a:r>
            <a:r>
              <a:rPr lang="en-US" sz="1200" b="1" dirty="0" smtClean="0">
                <a:latin typeface="Comic Sans MS" pitchFamily="66" charset="0"/>
              </a:rPr>
              <a:t>Backplane 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 b="1" dirty="0" smtClean="0">
                <a:latin typeface="Comic Sans MS" pitchFamily="66" charset="0"/>
              </a:rPr>
              <a:t>connectors</a:t>
            </a:r>
            <a:endParaRPr lang="en-US" sz="1200" dirty="0">
              <a:latin typeface="Comic Sans MS" pitchFamily="66" charset="0"/>
            </a:endParaRPr>
          </a:p>
        </p:txBody>
      </p:sp>
      <p:cxnSp>
        <p:nvCxnSpPr>
          <p:cNvPr id="32" name="Straight Connector 31"/>
          <p:cNvCxnSpPr>
            <a:stCxn id="30" idx="2"/>
          </p:cNvCxnSpPr>
          <p:nvPr/>
        </p:nvCxnSpPr>
        <p:spPr bwMode="auto">
          <a:xfrm rot="5400000">
            <a:off x="8170460" y="3094439"/>
            <a:ext cx="711200" cy="92629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4" name="Straight Connector 33"/>
          <p:cNvCxnSpPr>
            <a:stCxn id="30" idx="2"/>
          </p:cNvCxnSpPr>
          <p:nvPr/>
        </p:nvCxnSpPr>
        <p:spPr bwMode="auto">
          <a:xfrm rot="16200000" flipH="1">
            <a:off x="8592735" y="3598460"/>
            <a:ext cx="1111250" cy="31830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5" name="Rectangle 68"/>
          <p:cNvSpPr>
            <a:spLocks noChangeArrowheads="1"/>
          </p:cNvSpPr>
          <p:nvPr/>
        </p:nvSpPr>
        <p:spPr bwMode="auto">
          <a:xfrm>
            <a:off x="2316162" y="6443399"/>
            <a:ext cx="2355850" cy="314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2945" tIns="41473" rIns="82945" bIns="41473">
            <a:spAutoFit/>
          </a:bodyPr>
          <a:lstStyle/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500" b="1" dirty="0" smtClean="0">
                <a:latin typeface="Comic Sans MS" pitchFamily="66" charset="0"/>
              </a:rPr>
              <a:t>Conceptual design</a:t>
            </a:r>
            <a:endParaRPr lang="en-US" sz="1500" b="1" dirty="0">
              <a:latin typeface="Comic Sans MS" pitchFamily="66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 flipV="1">
            <a:off x="3317648" y="5938837"/>
            <a:ext cx="355600" cy="444500"/>
          </a:xfrm>
          <a:prstGeom prst="down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6164262" y="3087687"/>
            <a:ext cx="355600" cy="488950"/>
          </a:xfrm>
          <a:prstGeom prst="down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tangle 68"/>
          <p:cNvSpPr>
            <a:spLocks noChangeArrowheads="1"/>
          </p:cNvSpPr>
          <p:nvPr/>
        </p:nvSpPr>
        <p:spPr bwMode="auto">
          <a:xfrm>
            <a:off x="995362" y="801687"/>
            <a:ext cx="8623300" cy="299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82945" tIns="41473" rIns="82945" bIns="41473">
            <a:spAutoFit/>
          </a:bodyPr>
          <a:lstStyle/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400" dirty="0" smtClean="0">
                <a:latin typeface="Arial Rounded MT Bold" pitchFamily="34" charset="0"/>
              </a:rPr>
              <a:t>Use of a backplane is foreseen in AGATA, which greatly reduces cable burden</a:t>
            </a:r>
            <a:endParaRPr lang="en-US" sz="1400" dirty="0">
              <a:latin typeface="Arial Rounded MT Bold" pitchFamily="34" charset="0"/>
            </a:endParaRPr>
          </a:p>
        </p:txBody>
      </p:sp>
      <p:sp>
        <p:nvSpPr>
          <p:cNvPr id="44" name="TextBox 61"/>
          <p:cNvSpPr txBox="1">
            <a:spLocks noChangeArrowheads="1"/>
          </p:cNvSpPr>
          <p:nvPr/>
        </p:nvSpPr>
        <p:spPr bwMode="auto">
          <a:xfrm>
            <a:off x="461962" y="5198826"/>
            <a:ext cx="960438" cy="4352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0892" tIns="45448" rIns="90892" bIns="45448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 b="1" dirty="0">
                <a:latin typeface="Comic Sans MS" pitchFamily="66" charset="0"/>
              </a:rPr>
              <a:t> </a:t>
            </a:r>
            <a:r>
              <a:rPr lang="en-US" sz="1200" b="1" dirty="0" smtClean="0">
                <a:latin typeface="Comic Sans MS" pitchFamily="66" charset="0"/>
              </a:rPr>
              <a:t>MDR connectors</a:t>
            </a:r>
            <a:endParaRPr lang="en-US" sz="1200" dirty="0">
              <a:latin typeface="Comic Sans MS" pitchFamily="66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 bwMode="auto">
          <a:xfrm rot="5400000" flipH="1" flipV="1">
            <a:off x="667544" y="4890293"/>
            <a:ext cx="5334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0" name="Straight Arrow Connector 39"/>
          <p:cNvCxnSpPr>
            <a:stCxn id="33" idx="2"/>
          </p:cNvCxnSpPr>
          <p:nvPr/>
        </p:nvCxnSpPr>
        <p:spPr bwMode="auto">
          <a:xfrm rot="5400000">
            <a:off x="4345362" y="1262437"/>
            <a:ext cx="1123200" cy="800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5307012" y="1112837"/>
            <a:ext cx="2978150" cy="20891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6" name="Rectangle 68"/>
          <p:cNvSpPr>
            <a:spLocks noChangeArrowheads="1"/>
          </p:cNvSpPr>
          <p:nvPr/>
        </p:nvSpPr>
        <p:spPr bwMode="auto">
          <a:xfrm>
            <a:off x="5484812" y="2713037"/>
            <a:ext cx="1733550" cy="314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2945" tIns="41473" rIns="82945" bIns="41473">
            <a:spAutoFit/>
          </a:bodyPr>
          <a:lstStyle/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500" b="1" dirty="0" smtClean="0">
                <a:latin typeface="Comic Sans MS" pitchFamily="66" charset="0"/>
              </a:rPr>
              <a:t>Real thing</a:t>
            </a:r>
            <a:endParaRPr lang="en-US" sz="1500" b="1" dirty="0">
              <a:latin typeface="Comic Sans MS" pitchFamily="66" charset="0"/>
            </a:endParaRPr>
          </a:p>
        </p:txBody>
      </p:sp>
      <p:sp>
        <p:nvSpPr>
          <p:cNvPr id="45" name="TextBox 61"/>
          <p:cNvSpPr txBox="1">
            <a:spLocks noChangeArrowheads="1"/>
          </p:cNvSpPr>
          <p:nvPr/>
        </p:nvSpPr>
        <p:spPr bwMode="auto">
          <a:xfrm>
            <a:off x="5529262" y="6411676"/>
            <a:ext cx="960438" cy="4352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0892" tIns="45448" rIns="90892" bIns="45448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 b="1" dirty="0">
                <a:latin typeface="Comic Sans MS" pitchFamily="66" charset="0"/>
              </a:rPr>
              <a:t> </a:t>
            </a:r>
            <a:r>
              <a:rPr lang="en-US" sz="1200" b="1" dirty="0" smtClean="0">
                <a:latin typeface="Comic Sans MS" pitchFamily="66" charset="0"/>
              </a:rPr>
              <a:t>MDR connectors</a:t>
            </a:r>
            <a:endParaRPr lang="en-US" sz="1200" dirty="0">
              <a:latin typeface="Comic Sans MS" pitchFamily="66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 bwMode="auto">
          <a:xfrm rot="5400000" flipH="1" flipV="1">
            <a:off x="5734844" y="6103143"/>
            <a:ext cx="5334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41" name="Oval 40"/>
          <p:cNvSpPr/>
          <p:nvPr/>
        </p:nvSpPr>
        <p:spPr bwMode="auto">
          <a:xfrm>
            <a:off x="3440112" y="1290637"/>
            <a:ext cx="1377950" cy="2978150"/>
          </a:xfrm>
          <a:prstGeom prst="ellipse">
            <a:avLst/>
          </a:prstGeom>
          <a:noFill/>
          <a:ln w="222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9" name="Straight Arrow Connector 118"/>
          <p:cNvCxnSpPr/>
          <p:nvPr/>
        </p:nvCxnSpPr>
        <p:spPr bwMode="auto">
          <a:xfrm rot="5400000" flipH="1" flipV="1">
            <a:off x="4085431" y="4232927"/>
            <a:ext cx="40005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TextBox 42"/>
          <p:cNvSpPr txBox="1">
            <a:spLocks noChangeArrowheads="1"/>
          </p:cNvSpPr>
          <p:nvPr/>
        </p:nvSpPr>
        <p:spPr bwMode="auto">
          <a:xfrm>
            <a:off x="8458199" y="2033586"/>
            <a:ext cx="10271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892" tIns="45448" rIns="90892" bIns="45448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 b="1" dirty="0">
                <a:solidFill>
                  <a:schemeClr val="accent2"/>
                </a:solidFill>
                <a:latin typeface="Comic Sans MS" pitchFamily="66" charset="0"/>
              </a:rPr>
              <a:t>Optical 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 b="1" dirty="0">
                <a:solidFill>
                  <a:schemeClr val="accent2"/>
                </a:solidFill>
                <a:latin typeface="Comic Sans MS" pitchFamily="66" charset="0"/>
              </a:rPr>
              <a:t>transmitter</a:t>
            </a:r>
          </a:p>
        </p:txBody>
      </p:sp>
      <p:sp>
        <p:nvSpPr>
          <p:cNvPr id="4119" name="TextBox 53"/>
          <p:cNvSpPr txBox="1">
            <a:spLocks noChangeArrowheads="1"/>
          </p:cNvSpPr>
          <p:nvPr/>
        </p:nvSpPr>
        <p:spPr bwMode="auto">
          <a:xfrm>
            <a:off x="0" y="0"/>
            <a:ext cx="10080625" cy="1425575"/>
          </a:xfrm>
          <a:prstGeom prst="rect">
            <a:avLst/>
          </a:prstGeom>
          <a:gradFill rotWithShape="1">
            <a:gsLst>
              <a:gs pos="0">
                <a:srgbClr val="3333CC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0892" tIns="118800" rIns="90892" bIns="766800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ADC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card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(this presentation)</a:t>
            </a:r>
          </a:p>
        </p:txBody>
      </p:sp>
      <p:sp>
        <p:nvSpPr>
          <p:cNvPr id="4123" name="TextBox 57"/>
          <p:cNvSpPr txBox="1">
            <a:spLocks noChangeArrowheads="1"/>
          </p:cNvSpPr>
          <p:nvPr/>
        </p:nvSpPr>
        <p:spPr bwMode="auto">
          <a:xfrm>
            <a:off x="441324" y="2020886"/>
            <a:ext cx="16652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892" tIns="45448" rIns="90892" bIns="45448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 b="1" dirty="0">
                <a:solidFill>
                  <a:schemeClr val="accent2"/>
                </a:solidFill>
                <a:latin typeface="Comic Sans MS" pitchFamily="66" charset="0"/>
              </a:rPr>
              <a:t>MDR Connector #1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 dirty="0">
                <a:solidFill>
                  <a:schemeClr val="accent2"/>
                </a:solidFill>
                <a:latin typeface="Comic Sans MS" pitchFamily="66" charset="0"/>
              </a:rPr>
              <a:t>6 segments or 1 core</a:t>
            </a:r>
          </a:p>
        </p:txBody>
      </p:sp>
      <p:sp>
        <p:nvSpPr>
          <p:cNvPr id="4124" name="TextBox 60"/>
          <p:cNvSpPr txBox="1">
            <a:spLocks noChangeArrowheads="1"/>
          </p:cNvSpPr>
          <p:nvPr/>
        </p:nvSpPr>
        <p:spPr bwMode="auto">
          <a:xfrm>
            <a:off x="441324" y="3879849"/>
            <a:ext cx="16652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892" tIns="45448" rIns="90892" bIns="45448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 b="1">
                <a:solidFill>
                  <a:schemeClr val="accent2"/>
                </a:solidFill>
                <a:latin typeface="Comic Sans MS" pitchFamily="66" charset="0"/>
              </a:rPr>
              <a:t>MDR Connector #2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>
                <a:solidFill>
                  <a:schemeClr val="accent2"/>
                </a:solidFill>
                <a:latin typeface="Comic Sans MS" pitchFamily="66" charset="0"/>
              </a:rPr>
              <a:t>6 segments or 1 core</a:t>
            </a:r>
          </a:p>
        </p:txBody>
      </p:sp>
      <p:sp>
        <p:nvSpPr>
          <p:cNvPr id="4125" name="TextBox 61"/>
          <p:cNvSpPr txBox="1">
            <a:spLocks noChangeArrowheads="1"/>
          </p:cNvSpPr>
          <p:nvPr/>
        </p:nvSpPr>
        <p:spPr bwMode="auto">
          <a:xfrm>
            <a:off x="8018462" y="3234857"/>
            <a:ext cx="1270396" cy="56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892" tIns="45448" rIns="90892" bIns="45448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z="1100" b="1" dirty="0" smtClean="0">
                <a:solidFill>
                  <a:schemeClr val="accent2"/>
                </a:solidFill>
                <a:latin typeface="Comic Sans MS" pitchFamily="66" charset="0"/>
              </a:rPr>
              <a:t>TE 6469028-1 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z="1100" b="1" dirty="0" smtClean="0">
                <a:solidFill>
                  <a:schemeClr val="accent2"/>
                </a:solidFill>
                <a:latin typeface="Comic Sans MS" pitchFamily="66" charset="0"/>
              </a:rPr>
              <a:t>and/or 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z="1100" b="1" dirty="0" smtClean="0">
                <a:solidFill>
                  <a:schemeClr val="accent2"/>
                </a:solidFill>
                <a:latin typeface="Comic Sans MS" pitchFamily="66" charset="0"/>
              </a:rPr>
              <a:t>mini-HDMI</a:t>
            </a:r>
          </a:p>
        </p:txBody>
      </p:sp>
      <p:sp>
        <p:nvSpPr>
          <p:cNvPr id="4193" name="Line 97"/>
          <p:cNvSpPr>
            <a:spLocks noChangeShapeType="1"/>
          </p:cNvSpPr>
          <p:nvPr/>
        </p:nvSpPr>
        <p:spPr bwMode="auto">
          <a:xfrm flipH="1">
            <a:off x="7202487" y="3422648"/>
            <a:ext cx="6746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lIns="0" tIns="144000" rIns="0" bIns="36000">
            <a:spAutoFit/>
          </a:bodyPr>
          <a:lstStyle/>
          <a:p>
            <a:endParaRPr lang="it-IT"/>
          </a:p>
        </p:txBody>
      </p:sp>
      <p:sp>
        <p:nvSpPr>
          <p:cNvPr id="4194" name="Line 98"/>
          <p:cNvSpPr>
            <a:spLocks noChangeShapeType="1"/>
          </p:cNvSpPr>
          <p:nvPr/>
        </p:nvSpPr>
        <p:spPr bwMode="auto">
          <a:xfrm flipH="1">
            <a:off x="7218362" y="3632198"/>
            <a:ext cx="674687" cy="0"/>
          </a:xfrm>
          <a:prstGeom prst="line">
            <a:avLst/>
          </a:prstGeom>
          <a:ln w="12700">
            <a:headEnd type="stealth" w="lg" len="lg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0" tIns="144000" rIns="0" bIns="36000">
            <a:spAutoFit/>
          </a:bodyPr>
          <a:lstStyle/>
          <a:p>
            <a:endParaRPr lang="it-IT">
              <a:ln>
                <a:solidFill>
                  <a:schemeClr val="tx1"/>
                </a:solidFill>
                <a:headEnd type="stealth"/>
                <a:tailEnd type="stealth"/>
              </a:ln>
            </a:endParaRPr>
          </a:p>
        </p:txBody>
      </p:sp>
      <p:sp>
        <p:nvSpPr>
          <p:cNvPr id="4195" name="TextBox 42"/>
          <p:cNvSpPr txBox="1">
            <a:spLocks noChangeArrowheads="1"/>
          </p:cNvSpPr>
          <p:nvPr/>
        </p:nvSpPr>
        <p:spPr bwMode="auto">
          <a:xfrm>
            <a:off x="7307262" y="3176586"/>
            <a:ext cx="48101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892" tIns="45448" rIns="90892" bIns="45448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000" b="1">
                <a:latin typeface="Comic Sans MS" pitchFamily="66" charset="0"/>
              </a:rPr>
              <a:t>clock</a:t>
            </a:r>
          </a:p>
        </p:txBody>
      </p:sp>
      <p:sp>
        <p:nvSpPr>
          <p:cNvPr id="4196" name="TextBox 42"/>
          <p:cNvSpPr txBox="1">
            <a:spLocks noChangeArrowheads="1"/>
          </p:cNvSpPr>
          <p:nvPr/>
        </p:nvSpPr>
        <p:spPr bwMode="auto">
          <a:xfrm>
            <a:off x="7129462" y="3709986"/>
            <a:ext cx="94615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892" tIns="45448" rIns="90892" bIns="45448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000" b="1" dirty="0">
                <a:latin typeface="Comic Sans MS" pitchFamily="66" charset="0"/>
              </a:rPr>
              <a:t>Slow Control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2062162" y="1290637"/>
            <a:ext cx="6430963" cy="3733800"/>
            <a:chOff x="1884362" y="2027238"/>
            <a:chExt cx="6430963" cy="3733800"/>
          </a:xfrm>
        </p:grpSpPr>
        <p:grpSp>
          <p:nvGrpSpPr>
            <p:cNvPr id="2" name="Group 95"/>
            <p:cNvGrpSpPr>
              <a:grpSpLocks/>
            </p:cNvGrpSpPr>
            <p:nvPr/>
          </p:nvGrpSpPr>
          <p:grpSpPr bwMode="auto">
            <a:xfrm>
              <a:off x="1884362" y="2027238"/>
              <a:ext cx="6430963" cy="3733800"/>
              <a:chOff x="1380" y="1277"/>
              <a:chExt cx="4051" cy="2352"/>
            </a:xfrm>
          </p:grpSpPr>
          <p:sp>
            <p:nvSpPr>
              <p:cNvPr id="89" name="Arrotonda singolo angolo rettangolo 88"/>
              <p:cNvSpPr/>
              <p:nvPr/>
            </p:nvSpPr>
            <p:spPr bwMode="auto">
              <a:xfrm>
                <a:off x="1879" y="1277"/>
                <a:ext cx="2544" cy="2352"/>
              </a:xfrm>
              <a:prstGeom prst="round1Rect">
                <a:avLst/>
              </a:prstGeom>
              <a:solidFill>
                <a:srgbClr val="66FFFF"/>
              </a:solidFill>
              <a:ln w="3175">
                <a:headEnd type="none" w="med" len="med"/>
                <a:tailEnd type="none" w="med" len="med"/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contourW="6350">
                <a:bevelT w="63500" h="254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defTabSz="914400">
                  <a:defRPr/>
                </a:pPr>
                <a:endParaRPr lang="it-IT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" name="Flowchart: Alternate Process 43"/>
              <p:cNvGrpSpPr>
                <a:grpSpLocks/>
              </p:cNvGrpSpPr>
              <p:nvPr/>
            </p:nvGrpSpPr>
            <p:grpSpPr bwMode="auto">
              <a:xfrm>
                <a:off x="2250" y="2599"/>
                <a:ext cx="1701" cy="499"/>
                <a:chOff x="2538" y="2369"/>
                <a:chExt cx="1701" cy="499"/>
              </a:xfrm>
            </p:grpSpPr>
            <p:pic>
              <p:nvPicPr>
                <p:cNvPr id="4188" name="Flowchart: Alternate Process 43"/>
                <p:cNvPicPr>
                  <a:picLocks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2538" y="2369"/>
                  <a:ext cx="1701" cy="4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189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2574" y="2404"/>
                  <a:ext cx="1634" cy="4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892" tIns="45448" rIns="90892" bIns="45448"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</p:grpSp>
          <p:grpSp>
            <p:nvGrpSpPr>
              <p:cNvPr id="4" name="Rectangle 3"/>
              <p:cNvGrpSpPr>
                <a:grpSpLocks/>
              </p:cNvGrpSpPr>
              <p:nvPr/>
            </p:nvGrpSpPr>
            <p:grpSpPr bwMode="auto">
              <a:xfrm>
                <a:off x="2250" y="1409"/>
                <a:ext cx="691" cy="883"/>
                <a:chOff x="2538" y="1409"/>
                <a:chExt cx="691" cy="883"/>
              </a:xfrm>
            </p:grpSpPr>
            <p:pic>
              <p:nvPicPr>
                <p:cNvPr id="4186" name="Rectangle 3"/>
                <p:cNvPicPr>
                  <a:picLocks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538" y="1409"/>
                  <a:ext cx="691" cy="8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187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551" y="1421"/>
                  <a:ext cx="672" cy="8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89459" tIns="56141" rIns="89459" bIns="44734" anchor="ctr"/>
                <a:lstStyle/>
                <a:p>
                  <a:pPr algn="ctr"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tabLst>
                      <a:tab pos="723900" algn="l"/>
                      <a:tab pos="1447800" algn="l"/>
                    </a:tabLst>
                  </a:pPr>
                  <a:r>
                    <a:rPr lang="en-US" sz="1300">
                      <a:solidFill>
                        <a:schemeClr val="bg1"/>
                      </a:solidFill>
                    </a:rPr>
                    <a:t>Analog</a:t>
                  </a:r>
                </a:p>
                <a:p>
                  <a:pPr algn="ctr"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tabLst>
                      <a:tab pos="723900" algn="l"/>
                      <a:tab pos="1447800" algn="l"/>
                    </a:tabLst>
                  </a:pPr>
                  <a:r>
                    <a:rPr lang="en-US" sz="1300">
                      <a:solidFill>
                        <a:schemeClr val="bg1"/>
                      </a:solidFill>
                    </a:rPr>
                    <a:t>Signal </a:t>
                  </a:r>
                </a:p>
                <a:p>
                  <a:pPr algn="ctr"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tabLst>
                      <a:tab pos="723900" algn="l"/>
                      <a:tab pos="1447800" algn="l"/>
                    </a:tabLst>
                  </a:pPr>
                  <a:r>
                    <a:rPr lang="en-US" sz="1300">
                      <a:solidFill>
                        <a:schemeClr val="bg1"/>
                      </a:solidFill>
                    </a:rPr>
                    <a:t>Conditioner</a:t>
                  </a:r>
                </a:p>
              </p:txBody>
            </p:sp>
          </p:grpSp>
          <p:grpSp>
            <p:nvGrpSpPr>
              <p:cNvPr id="5" name="Snip Same Side Corner Rectangle 21"/>
              <p:cNvGrpSpPr>
                <a:grpSpLocks/>
              </p:cNvGrpSpPr>
              <p:nvPr/>
            </p:nvGrpSpPr>
            <p:grpSpPr bwMode="auto">
              <a:xfrm>
                <a:off x="1476" y="1594"/>
                <a:ext cx="211" cy="499"/>
                <a:chOff x="1482" y="1313"/>
                <a:chExt cx="211" cy="499"/>
              </a:xfrm>
            </p:grpSpPr>
            <p:pic>
              <p:nvPicPr>
                <p:cNvPr id="4184" name="Snip Same Side Corner Rectangle 21"/>
                <p:cNvPicPr>
                  <a:picLocks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482" y="1313"/>
                  <a:ext cx="211" cy="4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185" name="Text Box 9"/>
                <p:cNvSpPr txBox="1">
                  <a:spLocks noChangeArrowheads="1"/>
                </p:cNvSpPr>
                <p:nvPr/>
              </p:nvSpPr>
              <p:spPr bwMode="auto">
                <a:xfrm rot="5400000">
                  <a:off x="1359" y="1477"/>
                  <a:ext cx="448" cy="1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vert="eaVert" lIns="90892" tIns="45448" rIns="90892" bIns="45448"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</p:grpSp>
          <p:grpSp>
            <p:nvGrpSpPr>
              <p:cNvPr id="6" name="Rectangle 22"/>
              <p:cNvGrpSpPr>
                <a:grpSpLocks/>
              </p:cNvGrpSpPr>
              <p:nvPr/>
            </p:nvGrpSpPr>
            <p:grpSpPr bwMode="auto">
              <a:xfrm>
                <a:off x="1380" y="1643"/>
                <a:ext cx="116" cy="404"/>
                <a:chOff x="1386" y="1363"/>
                <a:chExt cx="115" cy="403"/>
              </a:xfrm>
            </p:grpSpPr>
            <p:pic>
              <p:nvPicPr>
                <p:cNvPr id="4182" name="Rectangle 22"/>
                <p:cNvPicPr>
                  <a:picLocks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386" y="1363"/>
                  <a:ext cx="115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183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399" y="1373"/>
                  <a:ext cx="96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892" tIns="45448" rIns="90892" bIns="45448"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</p:grpSp>
          <p:grpSp>
            <p:nvGrpSpPr>
              <p:cNvPr id="7" name="Rectangle 25"/>
              <p:cNvGrpSpPr>
                <a:grpSpLocks/>
              </p:cNvGrpSpPr>
              <p:nvPr/>
            </p:nvGrpSpPr>
            <p:grpSpPr bwMode="auto">
              <a:xfrm>
                <a:off x="1668" y="1786"/>
                <a:ext cx="601" cy="115"/>
                <a:chOff x="1674" y="1505"/>
                <a:chExt cx="883" cy="115"/>
              </a:xfrm>
            </p:grpSpPr>
            <p:pic>
              <p:nvPicPr>
                <p:cNvPr id="4180" name="Rectangle 25"/>
                <p:cNvPicPr>
                  <a:picLocks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674" y="1505"/>
                  <a:ext cx="883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181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687" y="1517"/>
                  <a:ext cx="864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892" tIns="45448" rIns="90892" bIns="45448"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</p:grpSp>
          <p:grpSp>
            <p:nvGrpSpPr>
              <p:cNvPr id="8" name="Snip Same Side Corner Rectangle 26"/>
              <p:cNvGrpSpPr>
                <a:grpSpLocks/>
              </p:cNvGrpSpPr>
              <p:nvPr/>
            </p:nvGrpSpPr>
            <p:grpSpPr bwMode="auto">
              <a:xfrm>
                <a:off x="1476" y="2813"/>
                <a:ext cx="211" cy="499"/>
                <a:chOff x="1482" y="1889"/>
                <a:chExt cx="211" cy="499"/>
              </a:xfrm>
            </p:grpSpPr>
            <p:pic>
              <p:nvPicPr>
                <p:cNvPr id="4178" name="Snip Same Side Corner Rectangle 26"/>
                <p:cNvPicPr>
                  <a:picLocks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1482" y="1889"/>
                  <a:ext cx="211" cy="4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179" name="Text Box 18"/>
                <p:cNvSpPr txBox="1">
                  <a:spLocks noChangeArrowheads="1"/>
                </p:cNvSpPr>
                <p:nvPr/>
              </p:nvSpPr>
              <p:spPr bwMode="auto">
                <a:xfrm rot="5400000">
                  <a:off x="1359" y="2053"/>
                  <a:ext cx="448" cy="1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vert="eaVert" lIns="90892" tIns="45448" rIns="90892" bIns="45448"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</p:grpSp>
          <p:grpSp>
            <p:nvGrpSpPr>
              <p:cNvPr id="9" name="Rectangle 27"/>
              <p:cNvGrpSpPr>
                <a:grpSpLocks/>
              </p:cNvGrpSpPr>
              <p:nvPr/>
            </p:nvGrpSpPr>
            <p:grpSpPr bwMode="auto">
              <a:xfrm>
                <a:off x="1380" y="2863"/>
                <a:ext cx="116" cy="403"/>
                <a:chOff x="1386" y="1939"/>
                <a:chExt cx="115" cy="403"/>
              </a:xfrm>
            </p:grpSpPr>
            <p:pic>
              <p:nvPicPr>
                <p:cNvPr id="4176" name="Rectangle 27"/>
                <p:cNvPicPr>
                  <a:picLocks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386" y="1939"/>
                  <a:ext cx="115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17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399" y="1949"/>
                  <a:ext cx="96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892" tIns="45448" rIns="90892" bIns="45448"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</p:grpSp>
          <p:grpSp>
            <p:nvGrpSpPr>
              <p:cNvPr id="10" name="Down Arrow 32"/>
              <p:cNvGrpSpPr>
                <a:grpSpLocks/>
              </p:cNvGrpSpPr>
              <p:nvPr/>
            </p:nvGrpSpPr>
            <p:grpSpPr bwMode="auto">
              <a:xfrm>
                <a:off x="2922" y="1696"/>
                <a:ext cx="499" cy="308"/>
                <a:chOff x="3210" y="1697"/>
                <a:chExt cx="499" cy="307"/>
              </a:xfrm>
            </p:grpSpPr>
            <p:pic>
              <p:nvPicPr>
                <p:cNvPr id="4174" name="Down Arrow 32"/>
                <p:cNvPicPr>
                  <a:picLocks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3210" y="1697"/>
                  <a:ext cx="499" cy="3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175" name="Text Box 24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3355" y="1649"/>
                  <a:ext cx="144" cy="4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lIns="90892" tIns="45448" rIns="90892" bIns="45448"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</p:grpSp>
          <p:grpSp>
            <p:nvGrpSpPr>
              <p:cNvPr id="11" name="Trapezoid 33"/>
              <p:cNvGrpSpPr>
                <a:grpSpLocks/>
              </p:cNvGrpSpPr>
              <p:nvPr/>
            </p:nvGrpSpPr>
            <p:grpSpPr bwMode="auto">
              <a:xfrm>
                <a:off x="3402" y="1555"/>
                <a:ext cx="549" cy="595"/>
                <a:chOff x="3690" y="1555"/>
                <a:chExt cx="549" cy="595"/>
              </a:xfrm>
            </p:grpSpPr>
            <p:pic>
              <p:nvPicPr>
                <p:cNvPr id="4172" name="Trapezoid 33"/>
                <p:cNvPicPr>
                  <a:picLocks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3690" y="1555"/>
                  <a:ext cx="549" cy="5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173" name="Text Box 27"/>
                <p:cNvSpPr txBox="1">
                  <a:spLocks noChangeArrowheads="1"/>
                </p:cNvSpPr>
                <p:nvPr/>
              </p:nvSpPr>
              <p:spPr bwMode="auto">
                <a:xfrm rot="5400000">
                  <a:off x="3727" y="1629"/>
                  <a:ext cx="400" cy="4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vert="eaVert" lIns="90892" tIns="45448" rIns="90892" bIns="45448"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</p:grpSp>
          <p:sp>
            <p:nvSpPr>
              <p:cNvPr id="4110" name="TextBox 34"/>
              <p:cNvSpPr txBox="1">
                <a:spLocks noChangeArrowheads="1"/>
              </p:cNvSpPr>
              <p:nvPr/>
            </p:nvSpPr>
            <p:spPr bwMode="auto">
              <a:xfrm>
                <a:off x="3415" y="1757"/>
                <a:ext cx="490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892" tIns="45448" rIns="90892" bIns="45448">
                <a:spAutoFit/>
              </a:bodyPr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>
                    <a:solidFill>
                      <a:schemeClr val="bg1"/>
                    </a:solidFill>
                  </a:rPr>
                  <a:t>ADCs</a:t>
                </a:r>
              </a:p>
            </p:txBody>
          </p:sp>
          <p:grpSp>
            <p:nvGrpSpPr>
              <p:cNvPr id="12" name="Down Arrow 35"/>
              <p:cNvGrpSpPr>
                <a:grpSpLocks/>
              </p:cNvGrpSpPr>
              <p:nvPr/>
            </p:nvGrpSpPr>
            <p:grpSpPr bwMode="auto">
              <a:xfrm>
                <a:off x="3932" y="1696"/>
                <a:ext cx="875" cy="308"/>
                <a:chOff x="4220" y="1697"/>
                <a:chExt cx="499" cy="307"/>
              </a:xfrm>
            </p:grpSpPr>
            <p:pic>
              <p:nvPicPr>
                <p:cNvPr id="4170" name="Down Arrow 35"/>
                <p:cNvPicPr>
                  <a:picLocks noChangeArrowheads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4220" y="1697"/>
                  <a:ext cx="499" cy="3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171" name="Text Box 31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4363" y="1649"/>
                  <a:ext cx="144" cy="4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lIns="90892" tIns="45448" rIns="90892" bIns="45448"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</p:grpSp>
          <p:pic>
            <p:nvPicPr>
              <p:cNvPr id="4112" name="Flowchart: Off-page Connector 36"/>
              <p:cNvPicPr>
                <a:picLocks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790" y="1696"/>
                <a:ext cx="641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3" name="Rectangle 3"/>
              <p:cNvGrpSpPr>
                <a:grpSpLocks/>
              </p:cNvGrpSpPr>
              <p:nvPr/>
            </p:nvGrpSpPr>
            <p:grpSpPr bwMode="auto">
              <a:xfrm>
                <a:off x="3108" y="2745"/>
                <a:ext cx="691" cy="257"/>
                <a:chOff x="3356" y="2515"/>
                <a:chExt cx="691" cy="257"/>
              </a:xfrm>
            </p:grpSpPr>
            <p:pic>
              <p:nvPicPr>
                <p:cNvPr id="4168" name="Rectangle 3"/>
                <p:cNvPicPr>
                  <a:picLocks noChangeArrowheads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3356" y="2515"/>
                  <a:ext cx="691" cy="2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169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367" y="2525"/>
                  <a:ext cx="672" cy="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89459" tIns="56141" rIns="89459" bIns="44734" anchor="ctr"/>
                <a:lstStyle/>
                <a:p>
                  <a:pPr algn="ctr"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tabLst>
                      <a:tab pos="723900" algn="l"/>
                      <a:tab pos="1447800" algn="l"/>
                    </a:tabLst>
                  </a:pPr>
                  <a:r>
                    <a:rPr lang="en-US" sz="1300" dirty="0">
                      <a:solidFill>
                        <a:schemeClr val="bg1"/>
                      </a:solidFill>
                    </a:rPr>
                    <a:t>I2C </a:t>
                  </a:r>
                  <a:r>
                    <a:rPr lang="en-US" sz="1300" dirty="0" smtClean="0">
                      <a:solidFill>
                        <a:schemeClr val="bg1"/>
                      </a:solidFill>
                    </a:rPr>
                    <a:t>devices</a:t>
                  </a:r>
                  <a:endParaRPr lang="en-US" sz="13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15" name="TextBox 44"/>
              <p:cNvSpPr txBox="1">
                <a:spLocks noChangeArrowheads="1"/>
              </p:cNvSpPr>
              <p:nvPr/>
            </p:nvSpPr>
            <p:spPr bwMode="auto">
              <a:xfrm>
                <a:off x="2599" y="2611"/>
                <a:ext cx="895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892" tIns="45448" rIns="90892" bIns="45448">
                <a:spAutoFit/>
              </a:bodyPr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200" b="1">
                    <a:solidFill>
                      <a:schemeClr val="accent2"/>
                    </a:solidFill>
                    <a:latin typeface="Comic Sans MS" pitchFamily="66" charset="0"/>
                  </a:rPr>
                  <a:t>Slow control unit</a:t>
                </a:r>
              </a:p>
            </p:txBody>
          </p:sp>
          <p:grpSp>
            <p:nvGrpSpPr>
              <p:cNvPr id="14" name="Flowchart: Alternate Process 45"/>
              <p:cNvGrpSpPr>
                <a:grpSpLocks/>
              </p:cNvGrpSpPr>
              <p:nvPr/>
            </p:nvGrpSpPr>
            <p:grpSpPr bwMode="auto">
              <a:xfrm>
                <a:off x="2250" y="3129"/>
                <a:ext cx="1701" cy="404"/>
                <a:chOff x="2538" y="2899"/>
                <a:chExt cx="1701" cy="403"/>
              </a:xfrm>
            </p:grpSpPr>
            <p:pic>
              <p:nvPicPr>
                <p:cNvPr id="4166" name="Flowchart: Alternate Process 45"/>
                <p:cNvPicPr>
                  <a:picLocks noChangeArrowheads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2538" y="2899"/>
                  <a:ext cx="1701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167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2570" y="2928"/>
                  <a:ext cx="1642" cy="3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892" tIns="45448" rIns="90892" bIns="45448" anchor="ctr"/>
                <a:lstStyle/>
                <a:p>
                  <a:pPr algn="ctr"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>
                      <a:solidFill>
                        <a:schemeClr val="bg1"/>
                      </a:solidFill>
                    </a:rPr>
                    <a:t>Power Supply</a:t>
                  </a:r>
                </a:p>
                <a:p>
                  <a:pPr algn="ctr"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>
                      <a:solidFill>
                        <a:schemeClr val="bg1"/>
                      </a:solidFill>
                    </a:rPr>
                    <a:t>conditioner</a:t>
                  </a:r>
                </a:p>
              </p:txBody>
            </p:sp>
          </p:grpSp>
          <p:grpSp>
            <p:nvGrpSpPr>
              <p:cNvPr id="15" name="Rectangle 3"/>
              <p:cNvGrpSpPr>
                <a:grpSpLocks/>
              </p:cNvGrpSpPr>
              <p:nvPr/>
            </p:nvGrpSpPr>
            <p:grpSpPr bwMode="auto">
              <a:xfrm>
                <a:off x="2386" y="2745"/>
                <a:ext cx="691" cy="257"/>
                <a:chOff x="2634" y="2515"/>
                <a:chExt cx="691" cy="257"/>
              </a:xfrm>
            </p:grpSpPr>
            <p:pic>
              <p:nvPicPr>
                <p:cNvPr id="4164" name="Rectangle 3"/>
                <p:cNvPicPr>
                  <a:picLocks noChangeArrowheads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2634" y="2515"/>
                  <a:ext cx="691" cy="2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165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2647" y="2525"/>
                  <a:ext cx="672" cy="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89459" tIns="56141" rIns="89459" bIns="44734" anchor="ctr"/>
                <a:lstStyle/>
                <a:p>
                  <a:pPr algn="ctr"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tabLst>
                      <a:tab pos="723900" algn="l"/>
                      <a:tab pos="1447800" algn="l"/>
                    </a:tabLst>
                  </a:pPr>
                  <a:r>
                    <a:rPr lang="en-US" sz="1300" dirty="0">
                      <a:solidFill>
                        <a:schemeClr val="bg1"/>
                      </a:solidFill>
                    </a:rPr>
                    <a:t>SPI </a:t>
                  </a:r>
                  <a:r>
                    <a:rPr lang="en-US" sz="1300" dirty="0" smtClean="0">
                      <a:solidFill>
                        <a:schemeClr val="bg1"/>
                      </a:solidFill>
                    </a:rPr>
                    <a:t>devices</a:t>
                  </a:r>
                  <a:endParaRPr lang="en-US" sz="13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6" name="Rectangle 49"/>
              <p:cNvGrpSpPr>
                <a:grpSpLocks/>
              </p:cNvGrpSpPr>
              <p:nvPr/>
            </p:nvGrpSpPr>
            <p:grpSpPr bwMode="auto">
              <a:xfrm>
                <a:off x="3933" y="2657"/>
                <a:ext cx="834" cy="115"/>
                <a:chOff x="1674" y="2561"/>
                <a:chExt cx="877" cy="115"/>
              </a:xfrm>
            </p:grpSpPr>
            <p:pic>
              <p:nvPicPr>
                <p:cNvPr id="4162" name="Rectangle 49"/>
                <p:cNvPicPr>
                  <a:picLocks noChangeArrowheads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1674" y="2561"/>
                  <a:ext cx="405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163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1687" y="2573"/>
                  <a:ext cx="864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892" tIns="45448" rIns="90892" bIns="45448"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</p:grpSp>
          <p:grpSp>
            <p:nvGrpSpPr>
              <p:cNvPr id="17" name="Snip Same Side Corner Rectangle 54"/>
              <p:cNvGrpSpPr>
                <a:grpSpLocks/>
              </p:cNvGrpSpPr>
              <p:nvPr/>
            </p:nvGrpSpPr>
            <p:grpSpPr bwMode="auto">
              <a:xfrm>
                <a:off x="4258" y="3175"/>
                <a:ext cx="687" cy="307"/>
                <a:chOff x="4600" y="2945"/>
                <a:chExt cx="687" cy="307"/>
              </a:xfrm>
            </p:grpSpPr>
            <p:pic>
              <p:nvPicPr>
                <p:cNvPr id="4160" name="Snip Same Side Corner Rectangle 54"/>
                <p:cNvPicPr>
                  <a:picLocks noChangeArrowheads="1"/>
                </p:cNvPicPr>
                <p:nvPr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4600" y="2945"/>
                  <a:ext cx="261" cy="3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161" name="Text Box 62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5053" y="2991"/>
                  <a:ext cx="248" cy="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lIns="90892" tIns="45448" rIns="90892" bIns="45448"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</p:grpSp>
          <p:grpSp>
            <p:nvGrpSpPr>
              <p:cNvPr id="18" name="Rectangle 55"/>
              <p:cNvGrpSpPr>
                <a:grpSpLocks/>
              </p:cNvGrpSpPr>
              <p:nvPr/>
            </p:nvGrpSpPr>
            <p:grpSpPr bwMode="auto">
              <a:xfrm>
                <a:off x="4502" y="3225"/>
                <a:ext cx="575" cy="211"/>
                <a:chOff x="4844" y="2995"/>
                <a:chExt cx="575" cy="211"/>
              </a:xfrm>
            </p:grpSpPr>
            <p:pic>
              <p:nvPicPr>
                <p:cNvPr id="4158" name="Rectangle 55"/>
                <p:cNvPicPr>
                  <a:picLocks noChangeArrowheads="1"/>
                </p:cNvPicPr>
                <p:nvPr/>
              </p:nvPicPr>
              <p:blipFill>
                <a:blip r:embed="rId17"/>
                <a:srcRect/>
                <a:stretch>
                  <a:fillRect/>
                </a:stretch>
              </p:blipFill>
              <p:spPr bwMode="auto">
                <a:xfrm>
                  <a:off x="4844" y="2995"/>
                  <a:ext cx="45" cy="2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159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5287" y="3005"/>
                  <a:ext cx="13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892" tIns="45448" rIns="90892" bIns="45448"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</p:grpSp>
          <p:grpSp>
            <p:nvGrpSpPr>
              <p:cNvPr id="19" name="Rectangle 56"/>
              <p:cNvGrpSpPr>
                <a:grpSpLocks/>
              </p:cNvGrpSpPr>
              <p:nvPr/>
            </p:nvGrpSpPr>
            <p:grpSpPr bwMode="auto">
              <a:xfrm>
                <a:off x="3932" y="3271"/>
                <a:ext cx="770" cy="118"/>
                <a:chOff x="4223" y="3041"/>
                <a:chExt cx="824" cy="118"/>
              </a:xfrm>
            </p:grpSpPr>
            <p:pic>
              <p:nvPicPr>
                <p:cNvPr id="4156" name="Rectangle 56"/>
                <p:cNvPicPr>
                  <a:picLocks noChangeArrowheads="1"/>
                </p:cNvPicPr>
                <p:nvPr/>
              </p:nvPicPr>
              <p:blipFill>
                <a:blip r:embed="rId18"/>
                <a:srcRect/>
                <a:stretch>
                  <a:fillRect/>
                </a:stretch>
              </p:blipFill>
              <p:spPr bwMode="auto">
                <a:xfrm>
                  <a:off x="4223" y="3041"/>
                  <a:ext cx="364" cy="1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157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4231" y="3053"/>
                  <a:ext cx="816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892" tIns="45448" rIns="90892" bIns="45448"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</p:grpSp>
          <p:pic>
            <p:nvPicPr>
              <p:cNvPr id="4154" name="Rectangle 49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3634" y="2469"/>
                <a:ext cx="465" cy="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27" name="Text Box 99"/>
              <p:cNvSpPr txBox="1">
                <a:spLocks noChangeArrowheads="1"/>
              </p:cNvSpPr>
              <p:nvPr/>
            </p:nvSpPr>
            <p:spPr bwMode="auto">
              <a:xfrm>
                <a:off x="4807" y="1751"/>
                <a:ext cx="576" cy="192"/>
              </a:xfrm>
              <a:prstGeom prst="rect">
                <a:avLst/>
              </a:prstGeom>
              <a:noFill/>
              <a:ln w="222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4400">
                  <a:spcBef>
                    <a:spcPct val="50000"/>
                  </a:spcBef>
                </a:pPr>
                <a:r>
                  <a:rPr lang="it-IT" sz="1400" dirty="0">
                    <a:solidFill>
                      <a:schemeClr val="bg1"/>
                    </a:solidFill>
                  </a:rPr>
                  <a:t>Snap12</a:t>
                </a:r>
              </a:p>
            </p:txBody>
          </p:sp>
          <p:grpSp>
            <p:nvGrpSpPr>
              <p:cNvPr id="21" name="Rectangle 49"/>
              <p:cNvGrpSpPr>
                <a:grpSpLocks/>
              </p:cNvGrpSpPr>
              <p:nvPr/>
            </p:nvGrpSpPr>
            <p:grpSpPr bwMode="auto">
              <a:xfrm rot="-5400000">
                <a:off x="3391" y="2274"/>
                <a:ext cx="448" cy="62"/>
                <a:chOff x="1674" y="2561"/>
                <a:chExt cx="883" cy="115"/>
              </a:xfrm>
            </p:grpSpPr>
            <p:pic>
              <p:nvPicPr>
                <p:cNvPr id="4152" name="Rectangle 49"/>
                <p:cNvPicPr>
                  <a:picLocks noChangeArrowheads="1"/>
                </p:cNvPicPr>
                <p:nvPr/>
              </p:nvPicPr>
              <p:blipFill>
                <a:blip r:embed="rId19"/>
                <a:srcRect/>
                <a:stretch>
                  <a:fillRect/>
                </a:stretch>
              </p:blipFill>
              <p:spPr bwMode="auto">
                <a:xfrm>
                  <a:off x="1674" y="2561"/>
                  <a:ext cx="883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153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1687" y="2573"/>
                  <a:ext cx="864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lIns="90892" tIns="45448" rIns="90892" bIns="45448"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</p:grpSp>
          <p:sp>
            <p:nvSpPr>
              <p:cNvPr id="4129" name="TextBox 44"/>
              <p:cNvSpPr txBox="1">
                <a:spLocks noChangeArrowheads="1"/>
              </p:cNvSpPr>
              <p:nvPr/>
            </p:nvSpPr>
            <p:spPr bwMode="auto">
              <a:xfrm>
                <a:off x="3625" y="2340"/>
                <a:ext cx="769" cy="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892" tIns="45448" rIns="90892" bIns="45448">
                <a:spAutoFit/>
              </a:bodyPr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000" b="1" dirty="0">
                    <a:latin typeface="Comic Sans MS" pitchFamily="66" charset="0"/>
                  </a:rPr>
                  <a:t>clock, sync, test</a:t>
                </a:r>
              </a:p>
            </p:txBody>
          </p:sp>
          <p:sp>
            <p:nvSpPr>
              <p:cNvPr id="4130" name="TextBox 44"/>
              <p:cNvSpPr txBox="1">
                <a:spLocks noChangeArrowheads="1"/>
              </p:cNvSpPr>
              <p:nvPr/>
            </p:nvSpPr>
            <p:spPr bwMode="auto">
              <a:xfrm>
                <a:off x="3991" y="2739"/>
                <a:ext cx="404" cy="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892" tIns="45448" rIns="90892" bIns="45448">
                <a:spAutoFit/>
              </a:bodyPr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000" b="1">
                    <a:latin typeface="Comic Sans MS" pitchFamily="66" charset="0"/>
                  </a:rPr>
                  <a:t>i2c, spi</a:t>
                </a:r>
              </a:p>
            </p:txBody>
          </p:sp>
          <p:grpSp>
            <p:nvGrpSpPr>
              <p:cNvPr id="22" name="Snip Same Side Corner Rectangle 47"/>
              <p:cNvGrpSpPr>
                <a:grpSpLocks/>
              </p:cNvGrpSpPr>
              <p:nvPr/>
            </p:nvGrpSpPr>
            <p:grpSpPr bwMode="auto">
              <a:xfrm rot="10800000" flipH="1">
                <a:off x="4308" y="2585"/>
                <a:ext cx="640" cy="206"/>
                <a:chOff x="1031" y="2493"/>
                <a:chExt cx="640" cy="314"/>
              </a:xfrm>
            </p:grpSpPr>
            <p:pic>
              <p:nvPicPr>
                <p:cNvPr id="4150" name="Snip Same Side Corner Rectangle 47"/>
                <p:cNvPicPr>
                  <a:picLocks noChangeArrowheads="1"/>
                </p:cNvPicPr>
                <p:nvPr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1031" y="2500"/>
                  <a:ext cx="211" cy="3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151" name="Text Box 52"/>
                <p:cNvSpPr txBox="1">
                  <a:spLocks noChangeArrowheads="1"/>
                </p:cNvSpPr>
                <p:nvPr/>
              </p:nvSpPr>
              <p:spPr bwMode="auto">
                <a:xfrm rot="5400000">
                  <a:off x="1455" y="2533"/>
                  <a:ext cx="256" cy="1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vert="eaVert" lIns="90892" tIns="45448" rIns="90892" bIns="45448"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</p:grpSp>
          <p:pic>
            <p:nvPicPr>
              <p:cNvPr id="4148" name="Rectangle 48"/>
              <p:cNvPicPr>
                <a:picLocks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4498" y="2636"/>
                <a:ext cx="45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47" name="Text Box 94"/>
              <p:cNvSpPr txBox="1">
                <a:spLocks noChangeArrowheads="1"/>
              </p:cNvSpPr>
              <p:nvPr/>
            </p:nvSpPr>
            <p:spPr bwMode="auto">
              <a:xfrm rot="5400000" flipH="1">
                <a:off x="4772" y="2409"/>
                <a:ext cx="176" cy="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lIns="90892" tIns="45448" rIns="90892" bIns="45448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4145" name="Text Box 97"/>
              <p:cNvSpPr txBox="1">
                <a:spLocks noChangeArrowheads="1"/>
              </p:cNvSpPr>
              <p:nvPr/>
            </p:nvSpPr>
            <p:spPr bwMode="auto">
              <a:xfrm>
                <a:off x="4964" y="2447"/>
                <a:ext cx="97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892" tIns="45448" rIns="90892" bIns="45448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90" name="Rettangolo 89"/>
              <p:cNvSpPr/>
              <p:nvPr/>
            </p:nvSpPr>
            <p:spPr bwMode="auto">
              <a:xfrm>
                <a:off x="1979" y="1997"/>
                <a:ext cx="288" cy="96"/>
              </a:xfrm>
              <a:prstGeom prst="rect">
                <a:avLst/>
              </a:prstGeom>
              <a:solidFill>
                <a:schemeClr val="accent1"/>
              </a:solidFill>
              <a:ln w="222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defTabSz="914400">
                  <a:defRPr/>
                </a:pPr>
                <a:endParaRPr lang="it-IT">
                  <a:latin typeface="Arial" charset="0"/>
                </a:endParaRPr>
              </a:p>
            </p:txBody>
          </p:sp>
          <p:sp>
            <p:nvSpPr>
              <p:cNvPr id="99" name="Rettangolo 98"/>
              <p:cNvSpPr/>
              <p:nvPr/>
            </p:nvSpPr>
            <p:spPr bwMode="auto">
              <a:xfrm rot="5400000" flipH="1">
                <a:off x="1571" y="2501"/>
                <a:ext cx="912" cy="96"/>
              </a:xfrm>
              <a:prstGeom prst="rect">
                <a:avLst/>
              </a:prstGeom>
              <a:solidFill>
                <a:schemeClr val="accent1"/>
              </a:solidFill>
              <a:ln w="222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defTabSz="914400">
                  <a:defRPr/>
                </a:pPr>
                <a:endParaRPr lang="it-IT">
                  <a:latin typeface="Arial" charset="0"/>
                </a:endParaRPr>
              </a:p>
            </p:txBody>
          </p:sp>
          <p:sp>
            <p:nvSpPr>
              <p:cNvPr id="93" name="Rettangolo 92"/>
              <p:cNvSpPr/>
              <p:nvPr/>
            </p:nvSpPr>
            <p:spPr bwMode="auto">
              <a:xfrm>
                <a:off x="1680" y="3005"/>
                <a:ext cx="391" cy="96"/>
              </a:xfrm>
              <a:prstGeom prst="rect">
                <a:avLst/>
              </a:prstGeom>
              <a:solidFill>
                <a:schemeClr val="accent1"/>
              </a:solidFill>
              <a:ln w="222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defTabSz="914400">
                  <a:defRPr/>
                </a:pPr>
                <a:endParaRPr lang="it-IT">
                  <a:latin typeface="Arial" charset="0"/>
                </a:endParaRPr>
              </a:p>
            </p:txBody>
          </p:sp>
        </p:grpSp>
        <p:pic>
          <p:nvPicPr>
            <p:cNvPr id="91" name="Rectangle 49"/>
            <p:cNvPicPr>
              <a:picLocks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6185430" y="4144961"/>
              <a:ext cx="360000" cy="98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4" name="Rectangle 49"/>
            <p:cNvPicPr>
              <a:picLocks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 rot="16200000">
              <a:off x="6111291" y="3994625"/>
              <a:ext cx="234000" cy="98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7" name="Line 97"/>
          <p:cNvSpPr>
            <a:spLocks noChangeShapeType="1"/>
          </p:cNvSpPr>
          <p:nvPr/>
        </p:nvSpPr>
        <p:spPr bwMode="auto">
          <a:xfrm flipH="1">
            <a:off x="7173912" y="4433886"/>
            <a:ext cx="6746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lIns="0" tIns="144000" rIns="0" bIns="36000">
            <a:spAutoFit/>
          </a:bodyPr>
          <a:lstStyle/>
          <a:p>
            <a:endParaRPr lang="it-IT"/>
          </a:p>
        </p:txBody>
      </p:sp>
      <p:sp>
        <p:nvSpPr>
          <p:cNvPr id="98" name="Line 98"/>
          <p:cNvSpPr>
            <a:spLocks noChangeShapeType="1"/>
          </p:cNvSpPr>
          <p:nvPr/>
        </p:nvSpPr>
        <p:spPr bwMode="auto">
          <a:xfrm flipH="1">
            <a:off x="7189787" y="4643436"/>
            <a:ext cx="674687" cy="0"/>
          </a:xfrm>
          <a:prstGeom prst="line">
            <a:avLst/>
          </a:prstGeom>
          <a:ln w="12700">
            <a:headEnd type="none" w="lg" len="lg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0" tIns="144000" rIns="0" bIns="36000">
            <a:spAutoFit/>
          </a:bodyPr>
          <a:lstStyle/>
          <a:p>
            <a:endParaRPr lang="it-IT">
              <a:ln>
                <a:solidFill>
                  <a:schemeClr val="tx1"/>
                </a:solidFill>
                <a:headEnd type="stealth"/>
                <a:tailEnd type="stealth"/>
              </a:ln>
            </a:endParaRPr>
          </a:p>
        </p:txBody>
      </p:sp>
      <p:sp>
        <p:nvSpPr>
          <p:cNvPr id="100" name="TextBox 42"/>
          <p:cNvSpPr txBox="1">
            <a:spLocks noChangeArrowheads="1"/>
          </p:cNvSpPr>
          <p:nvPr/>
        </p:nvSpPr>
        <p:spPr bwMode="auto">
          <a:xfrm>
            <a:off x="7278687" y="4187824"/>
            <a:ext cx="561868" cy="23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892" tIns="45448" rIns="90892" bIns="45448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000" b="1" dirty="0" smtClean="0">
                <a:latin typeface="Comic Sans MS" pitchFamily="66" charset="0"/>
              </a:rPr>
              <a:t>+2.0V</a:t>
            </a:r>
            <a:endParaRPr lang="en-US" sz="1000" b="1" dirty="0">
              <a:latin typeface="Comic Sans MS" pitchFamily="66" charset="0"/>
            </a:endParaRPr>
          </a:p>
        </p:txBody>
      </p:sp>
      <p:sp>
        <p:nvSpPr>
          <p:cNvPr id="101" name="TextBox 42"/>
          <p:cNvSpPr txBox="1">
            <a:spLocks noChangeArrowheads="1"/>
          </p:cNvSpPr>
          <p:nvPr/>
        </p:nvSpPr>
        <p:spPr bwMode="auto">
          <a:xfrm>
            <a:off x="7262812" y="4675236"/>
            <a:ext cx="561869" cy="23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892" tIns="45448" rIns="90892" bIns="45448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000" b="1" dirty="0" smtClean="0">
                <a:latin typeface="Comic Sans MS" pitchFamily="66" charset="0"/>
              </a:rPr>
              <a:t>+3.3V</a:t>
            </a:r>
            <a:endParaRPr lang="en-US" sz="1000" b="1" dirty="0">
              <a:latin typeface="Comic Sans MS" pitchFamily="66" charset="0"/>
            </a:endParaRPr>
          </a:p>
        </p:txBody>
      </p:sp>
      <p:sp>
        <p:nvSpPr>
          <p:cNvPr id="102" name="TextBox 61"/>
          <p:cNvSpPr txBox="1">
            <a:spLocks noChangeArrowheads="1"/>
          </p:cNvSpPr>
          <p:nvPr/>
        </p:nvSpPr>
        <p:spPr bwMode="auto">
          <a:xfrm>
            <a:off x="7885112" y="4243386"/>
            <a:ext cx="1307265" cy="56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892" tIns="45448" rIns="90892" bIns="45448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z="1100" b="1" dirty="0" smtClean="0">
                <a:solidFill>
                  <a:schemeClr val="accent2"/>
                </a:solidFill>
                <a:latin typeface="Comic Sans MS" pitchFamily="66" charset="0"/>
              </a:rPr>
              <a:t>TE 120955-1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100" b="1" dirty="0" smtClean="0">
                <a:solidFill>
                  <a:schemeClr val="accent2"/>
                </a:solidFill>
                <a:latin typeface="Comic Sans MS" pitchFamily="66" charset="0"/>
              </a:rPr>
              <a:t>and/or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100" b="1" dirty="0" smtClean="0">
                <a:solidFill>
                  <a:schemeClr val="accent2"/>
                </a:solidFill>
                <a:latin typeface="Comic Sans MS" pitchFamily="66" charset="0"/>
              </a:rPr>
              <a:t>screw connector</a:t>
            </a:r>
          </a:p>
        </p:txBody>
      </p:sp>
      <p:sp>
        <p:nvSpPr>
          <p:cNvPr id="103" name="Rectangle 68"/>
          <p:cNvSpPr>
            <a:spLocks noChangeArrowheads="1"/>
          </p:cNvSpPr>
          <p:nvPr/>
        </p:nvSpPr>
        <p:spPr bwMode="auto">
          <a:xfrm>
            <a:off x="1262062" y="5468937"/>
            <a:ext cx="3378200" cy="106864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wrap="square" lIns="82945" tIns="41473" rIns="82945" bIns="41473">
            <a:spAutoFit/>
          </a:bodyPr>
          <a:lstStyle/>
          <a:p>
            <a:pPr defTabSz="914400">
              <a:buFont typeface="Wingdings" pitchFamily="2" charset="2"/>
              <a:buChar char="§"/>
              <a:tabLst>
                <a:tab pos="655638" algn="l"/>
                <a:tab pos="1312863" algn="l"/>
              </a:tabLst>
            </a:pP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 Low noise</a:t>
            </a:r>
          </a:p>
          <a:p>
            <a:pPr defTabSz="914400">
              <a:buFont typeface="Wingdings" pitchFamily="2" charset="2"/>
              <a:buChar char="§"/>
              <a:tabLst>
                <a:tab pos="655638" algn="l"/>
                <a:tab pos="1312863" algn="l"/>
              </a:tabLst>
            </a:pP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 Minimum power consumption </a:t>
            </a:r>
          </a:p>
          <a:p>
            <a:pPr defTabSz="914400">
              <a:buFont typeface="Wingdings" pitchFamily="2" charset="2"/>
              <a:buChar char="§"/>
              <a:tabLst>
                <a:tab pos="655638" algn="l"/>
                <a:tab pos="1312863" algn="l"/>
              </a:tabLst>
            </a:pPr>
            <a:r>
              <a:rPr lang="en-US" sz="1600" dirty="0" smtClean="0">
                <a:latin typeface="Comic Sans MS" pitchFamily="66" charset="0"/>
              </a:rPr>
              <a:t>  High integration</a:t>
            </a:r>
          </a:p>
          <a:p>
            <a:pPr defTabSz="914400">
              <a:buFont typeface="Wingdings" pitchFamily="2" charset="2"/>
              <a:buChar char="§"/>
              <a:tabLst>
                <a:tab pos="655638" algn="l"/>
                <a:tab pos="1312863" algn="l"/>
              </a:tabLst>
            </a:pPr>
            <a:r>
              <a:rPr lang="en-US" sz="1600" dirty="0" smtClean="0">
                <a:latin typeface="Comic Sans MS" pitchFamily="66" charset="0"/>
              </a:rPr>
              <a:t>  High flexibility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04" name="Rectangle 68"/>
          <p:cNvSpPr>
            <a:spLocks noChangeArrowheads="1"/>
          </p:cNvSpPr>
          <p:nvPr/>
        </p:nvSpPr>
        <p:spPr bwMode="auto">
          <a:xfrm>
            <a:off x="506412" y="6846887"/>
            <a:ext cx="5689600" cy="3299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82945" tIns="41473" rIns="82945" bIns="41473">
            <a:spAutoFit/>
          </a:bodyPr>
          <a:lstStyle/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600" b="1" dirty="0" smtClean="0">
                <a:solidFill>
                  <a:srgbClr val="C00000"/>
                </a:solidFill>
                <a:latin typeface="Comic Sans MS" pitchFamily="66" charset="0"/>
              </a:rPr>
              <a:t>ADC with integrated JESD204A encoder/</a:t>
            </a:r>
            <a:r>
              <a:rPr lang="en-US" sz="1600" b="1" dirty="0" err="1" smtClean="0">
                <a:solidFill>
                  <a:srgbClr val="C00000"/>
                </a:solidFill>
                <a:latin typeface="Comic Sans MS" pitchFamily="66" charset="0"/>
              </a:rPr>
              <a:t>serializer</a:t>
            </a:r>
            <a:endParaRPr lang="en-US" sz="1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5" name="Rectangle 68"/>
          <p:cNvSpPr>
            <a:spLocks noChangeArrowheads="1"/>
          </p:cNvSpPr>
          <p:nvPr/>
        </p:nvSpPr>
        <p:spPr bwMode="auto">
          <a:xfrm>
            <a:off x="639762" y="5138960"/>
            <a:ext cx="1466850" cy="32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r" defTabSz="914400">
              <a:tabLst>
                <a:tab pos="655638" algn="l"/>
                <a:tab pos="1312863" algn="l"/>
              </a:tabLst>
            </a:pPr>
            <a:r>
              <a:rPr lang="en-US" sz="1600" b="1" dirty="0" smtClean="0">
                <a:latin typeface="+mn-lt"/>
                <a:ea typeface="Verdana" pitchFamily="34" charset="0"/>
                <a:cs typeface="Verdana" pitchFamily="34" charset="0"/>
              </a:rPr>
              <a:t>Key words:</a:t>
            </a:r>
            <a:endParaRPr lang="en-US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6" name="Rectangle 68"/>
          <p:cNvSpPr>
            <a:spLocks noChangeArrowheads="1"/>
          </p:cNvSpPr>
          <p:nvPr/>
        </p:nvSpPr>
        <p:spPr bwMode="auto">
          <a:xfrm>
            <a:off x="7459662" y="6846887"/>
            <a:ext cx="2025650" cy="32997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82945" tIns="41473" rIns="82945" bIns="41473">
            <a:spAutoFit/>
          </a:bodyPr>
          <a:lstStyle/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600" b="1" dirty="0" smtClean="0">
                <a:solidFill>
                  <a:srgbClr val="C00000"/>
                </a:solidFill>
                <a:latin typeface="Comic Sans MS" pitchFamily="66" charset="0"/>
              </a:rPr>
              <a:t>FPGA-less design! </a:t>
            </a:r>
            <a:endParaRPr lang="en-US" sz="1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7" name="Right Arrow 106"/>
          <p:cNvSpPr/>
          <p:nvPr/>
        </p:nvSpPr>
        <p:spPr bwMode="auto">
          <a:xfrm>
            <a:off x="6596062" y="6846887"/>
            <a:ext cx="488950" cy="31115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20" name="TextBox 53"/>
          <p:cNvSpPr txBox="1">
            <a:spLocks noChangeArrowheads="1"/>
          </p:cNvSpPr>
          <p:nvPr/>
        </p:nvSpPr>
        <p:spPr bwMode="auto">
          <a:xfrm>
            <a:off x="0" y="0"/>
            <a:ext cx="10080625" cy="1169988"/>
          </a:xfrm>
          <a:prstGeom prst="rect">
            <a:avLst/>
          </a:prstGeom>
          <a:gradFill rotWithShape="1">
            <a:gsLst>
              <a:gs pos="0">
                <a:srgbClr val="3333CC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0892" tIns="118800" rIns="90892" bIns="766800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Detailed schematic diagram of ADC card (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ver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3.6)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46121" name="Object 41"/>
          <p:cNvGraphicFramePr>
            <a:graphicFrameLocks noChangeAspect="1"/>
          </p:cNvGraphicFramePr>
          <p:nvPr/>
        </p:nvGraphicFramePr>
        <p:xfrm>
          <a:off x="163513" y="655638"/>
          <a:ext cx="5127625" cy="3425825"/>
        </p:xfrm>
        <a:graphic>
          <a:graphicData uri="http://schemas.openxmlformats.org/presentationml/2006/ole">
            <p:oleObj spid="_x0000_s46121" name="Acrobat Document" r:id="rId3" imgW="7578000" imgH="5355000" progId="AcroExch.Document.7">
              <p:embed/>
            </p:oleObj>
          </a:graphicData>
        </a:graphic>
      </p:graphicFrame>
      <p:graphicFrame>
        <p:nvGraphicFramePr>
          <p:cNvPr id="46129" name="Object 49"/>
          <p:cNvGraphicFramePr>
            <a:graphicFrameLocks noChangeAspect="1"/>
          </p:cNvGraphicFramePr>
          <p:nvPr/>
        </p:nvGraphicFramePr>
        <p:xfrm>
          <a:off x="847725" y="935037"/>
          <a:ext cx="4821238" cy="3400425"/>
        </p:xfrm>
        <a:graphic>
          <a:graphicData uri="http://schemas.openxmlformats.org/presentationml/2006/ole">
            <p:oleObj spid="_x0000_s46129" name="Acrobat Document" r:id="rId4" imgW="8019048" imgH="5668166" progId="AcroExch.Document.7">
              <p:embed/>
            </p:oleObj>
          </a:graphicData>
        </a:graphic>
      </p:graphicFrame>
      <p:graphicFrame>
        <p:nvGraphicFramePr>
          <p:cNvPr id="46128" name="Object 48"/>
          <p:cNvGraphicFramePr>
            <a:graphicFrameLocks noChangeAspect="1"/>
          </p:cNvGraphicFramePr>
          <p:nvPr/>
        </p:nvGraphicFramePr>
        <p:xfrm>
          <a:off x="1611313" y="1157287"/>
          <a:ext cx="5127625" cy="3419475"/>
        </p:xfrm>
        <a:graphic>
          <a:graphicData uri="http://schemas.openxmlformats.org/presentationml/2006/ole">
            <p:oleObj spid="_x0000_s46128" name="Acrobat Document" r:id="rId5" imgW="7578000" imgH="5355000" progId="AcroExch.Document.7">
              <p:embed/>
            </p:oleObj>
          </a:graphicData>
        </a:graphic>
      </p:graphicFrame>
      <p:graphicFrame>
        <p:nvGraphicFramePr>
          <p:cNvPr id="46127" name="Object 47"/>
          <p:cNvGraphicFramePr>
            <a:graphicFrameLocks noChangeAspect="1"/>
          </p:cNvGraphicFramePr>
          <p:nvPr/>
        </p:nvGraphicFramePr>
        <p:xfrm>
          <a:off x="2220913" y="1379537"/>
          <a:ext cx="5127625" cy="3419475"/>
        </p:xfrm>
        <a:graphic>
          <a:graphicData uri="http://schemas.openxmlformats.org/presentationml/2006/ole">
            <p:oleObj spid="_x0000_s46127" name="Acrobat Document" r:id="rId6" imgW="7578000" imgH="5355000" progId="AcroExch.Document.7">
              <p:embed/>
            </p:oleObj>
          </a:graphicData>
        </a:graphic>
      </p:graphicFrame>
      <p:graphicFrame>
        <p:nvGraphicFramePr>
          <p:cNvPr id="46125" name="Object 45"/>
          <p:cNvGraphicFramePr>
            <a:graphicFrameLocks noChangeAspect="1"/>
          </p:cNvGraphicFramePr>
          <p:nvPr/>
        </p:nvGraphicFramePr>
        <p:xfrm>
          <a:off x="2830513" y="1601787"/>
          <a:ext cx="5127625" cy="3435350"/>
        </p:xfrm>
        <a:graphic>
          <a:graphicData uri="http://schemas.openxmlformats.org/presentationml/2006/ole">
            <p:oleObj spid="_x0000_s46125" name="Acrobat Document" r:id="rId7" imgW="7578000" imgH="5355000" progId="AcroExch.Document.7">
              <p:embed/>
            </p:oleObj>
          </a:graphicData>
        </a:graphic>
      </p:graphicFrame>
      <p:graphicFrame>
        <p:nvGraphicFramePr>
          <p:cNvPr id="46115" name="Object 35"/>
          <p:cNvGraphicFramePr>
            <a:graphicFrameLocks noChangeAspect="1"/>
          </p:cNvGraphicFramePr>
          <p:nvPr>
            <p:ph sz="half" idx="1"/>
          </p:nvPr>
        </p:nvGraphicFramePr>
        <p:xfrm>
          <a:off x="3440113" y="1868487"/>
          <a:ext cx="5095875" cy="3405187"/>
        </p:xfrm>
        <a:graphic>
          <a:graphicData uri="http://schemas.openxmlformats.org/presentationml/2006/ole">
            <p:oleObj spid="_x0000_s46115" name="Acrobat Document" r:id="rId8" imgW="7578000" imgH="5355000" progId="AcroExch.Document.7">
              <p:embed/>
            </p:oleObj>
          </a:graphicData>
        </a:graphic>
      </p:graphicFrame>
      <p:graphicFrame>
        <p:nvGraphicFramePr>
          <p:cNvPr id="46118" name="Object 38"/>
          <p:cNvGraphicFramePr>
            <a:graphicFrameLocks noChangeAspect="1"/>
          </p:cNvGraphicFramePr>
          <p:nvPr/>
        </p:nvGraphicFramePr>
        <p:xfrm>
          <a:off x="4125913" y="2108200"/>
          <a:ext cx="5095875" cy="3405187"/>
        </p:xfrm>
        <a:graphic>
          <a:graphicData uri="http://schemas.openxmlformats.org/presentationml/2006/ole">
            <p:oleObj spid="_x0000_s46118" name="Acrobat Document" r:id="rId9" imgW="7578000" imgH="5355000" progId="AcroExch.Document.7">
              <p:embed/>
            </p:oleObj>
          </a:graphicData>
        </a:graphic>
      </p:graphicFrame>
      <p:graphicFrame>
        <p:nvGraphicFramePr>
          <p:cNvPr id="46119" name="Object 39"/>
          <p:cNvGraphicFramePr>
            <a:graphicFrameLocks noChangeAspect="1"/>
          </p:cNvGraphicFramePr>
          <p:nvPr/>
        </p:nvGraphicFramePr>
        <p:xfrm>
          <a:off x="4887913" y="2330450"/>
          <a:ext cx="5095875" cy="3405187"/>
        </p:xfrm>
        <a:graphic>
          <a:graphicData uri="http://schemas.openxmlformats.org/presentationml/2006/ole">
            <p:oleObj spid="_x0000_s46119" name="Acrobat Document" r:id="rId10" imgW="7578000" imgH="5355000" progId="AcroExch.Document.7">
              <p:embed/>
            </p:oleObj>
          </a:graphicData>
        </a:graphic>
      </p:graphicFrame>
      <p:sp>
        <p:nvSpPr>
          <p:cNvPr id="11" name="Rectangle 68"/>
          <p:cNvSpPr>
            <a:spLocks noChangeArrowheads="1"/>
          </p:cNvSpPr>
          <p:nvPr/>
        </p:nvSpPr>
        <p:spPr bwMode="auto">
          <a:xfrm>
            <a:off x="7840662" y="668337"/>
            <a:ext cx="2044700" cy="57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Design completed in July 2011</a:t>
            </a:r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6130" name="Picture 5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3212" y="5380037"/>
            <a:ext cx="278130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68"/>
          <p:cNvSpPr>
            <a:spLocks noChangeArrowheads="1"/>
          </p:cNvSpPr>
          <p:nvPr/>
        </p:nvSpPr>
        <p:spPr bwMode="auto">
          <a:xfrm>
            <a:off x="4151312" y="6270688"/>
            <a:ext cx="2044700" cy="57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Layout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completed in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January 2012</a:t>
            </a:r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 rot="2175603">
            <a:off x="7630834" y="1028462"/>
            <a:ext cx="311150" cy="444500"/>
          </a:xfrm>
          <a:prstGeom prst="downArrow">
            <a:avLst/>
          </a:prstGeom>
          <a:solidFill>
            <a:srgbClr val="FF0000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 flipH="1">
            <a:off x="3484562" y="6357937"/>
            <a:ext cx="488950" cy="355600"/>
          </a:xfrm>
          <a:prstGeom prst="rightArrow">
            <a:avLst/>
          </a:prstGeom>
          <a:solidFill>
            <a:srgbClr val="FF0000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2" name="TextBox 53"/>
          <p:cNvSpPr txBox="1">
            <a:spLocks noChangeArrowheads="1"/>
          </p:cNvSpPr>
          <p:nvPr/>
        </p:nvSpPr>
        <p:spPr bwMode="auto">
          <a:xfrm>
            <a:off x="0" y="0"/>
            <a:ext cx="10080625" cy="1123950"/>
          </a:xfrm>
          <a:prstGeom prst="rect">
            <a:avLst/>
          </a:prstGeom>
          <a:gradFill rotWithShape="1">
            <a:gsLst>
              <a:gs pos="0">
                <a:srgbClr val="3333CC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0892" tIns="118800" rIns="90892" bIns="720000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DIGI-OPT12 card -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ver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3.6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7595" name="Rectangle 68"/>
          <p:cNvSpPr>
            <a:spLocks noChangeArrowheads="1"/>
          </p:cNvSpPr>
          <p:nvPr/>
        </p:nvSpPr>
        <p:spPr bwMode="auto">
          <a:xfrm>
            <a:off x="2640012" y="5691187"/>
            <a:ext cx="4533900" cy="329977"/>
          </a:xfrm>
          <a:prstGeom prst="rect">
            <a:avLst/>
          </a:prstGeom>
          <a:solidFill>
            <a:srgbClr val="FFFF66"/>
          </a:solidFill>
          <a:ln w="190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2945" tIns="41473" rIns="82945" bIns="41473">
            <a:spAutoFit/>
          </a:bodyPr>
          <a:lstStyle/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It’s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just a little bit larger than a 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CD-ROM</a:t>
            </a:r>
          </a:p>
        </p:txBody>
      </p:sp>
      <p:pic>
        <p:nvPicPr>
          <p:cNvPr id="10" name="Picture 9" descr="DSC00248.JPG"/>
          <p:cNvPicPr>
            <a:picLocks noChangeAspect="1"/>
          </p:cNvPicPr>
          <p:nvPr/>
        </p:nvPicPr>
        <p:blipFill>
          <a:blip r:embed="rId2"/>
          <a:srcRect l="6197" t="11567" r="7052" b="23989"/>
          <a:stretch>
            <a:fillRect/>
          </a:stretch>
        </p:blipFill>
        <p:spPr>
          <a:xfrm>
            <a:off x="1884362" y="1557337"/>
            <a:ext cx="6223000" cy="3467100"/>
          </a:xfrm>
          <a:prstGeom prst="rect">
            <a:avLst/>
          </a:prstGeom>
          <a:ln w="7620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5" name="Rectangle 68"/>
          <p:cNvSpPr>
            <a:spLocks noChangeArrowheads="1"/>
          </p:cNvSpPr>
          <p:nvPr/>
        </p:nvSpPr>
        <p:spPr bwMode="auto">
          <a:xfrm>
            <a:off x="773112" y="1005110"/>
            <a:ext cx="8445500" cy="32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first card has been delivered on April 2012</a:t>
            </a:r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4" name="TextBox 53"/>
          <p:cNvSpPr txBox="1">
            <a:spLocks noChangeArrowheads="1"/>
          </p:cNvSpPr>
          <p:nvPr/>
        </p:nvSpPr>
        <p:spPr bwMode="auto">
          <a:xfrm>
            <a:off x="0" y="0"/>
            <a:ext cx="10080625" cy="1123950"/>
          </a:xfrm>
          <a:prstGeom prst="rect">
            <a:avLst/>
          </a:prstGeom>
          <a:gradFill rotWithShape="1">
            <a:gsLst>
              <a:gs pos="0">
                <a:srgbClr val="3333CC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0892" tIns="118800" rIns="90892" bIns="720000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Size of a single ADC card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1839912" y="668337"/>
            <a:ext cx="7023100" cy="6711950"/>
          </a:xfrm>
          <a:prstGeom prst="roundRect">
            <a:avLst>
              <a:gd name="adj" fmla="val 7699"/>
            </a:avLst>
          </a:prstGeom>
          <a:solidFill>
            <a:schemeClr val="bg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0906" name="Picture 10" descr="image0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9063"/>
          <a:stretch>
            <a:fillRect/>
          </a:stretch>
        </p:blipFill>
        <p:spPr bwMode="auto">
          <a:xfrm>
            <a:off x="2017712" y="874712"/>
            <a:ext cx="6223000" cy="3705225"/>
          </a:xfrm>
          <a:prstGeom prst="rect">
            <a:avLst/>
          </a:prstGeom>
          <a:noFill/>
        </p:spPr>
      </p:pic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>
            <a:lum bright="4000"/>
          </a:blip>
          <a:srcRect/>
          <a:stretch>
            <a:fillRect/>
          </a:stretch>
        </p:blipFill>
        <p:spPr bwMode="auto">
          <a:xfrm>
            <a:off x="4151312" y="5247426"/>
            <a:ext cx="2603500" cy="173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73562" y="4846577"/>
            <a:ext cx="19431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DIGI-OPT12</a:t>
            </a:r>
            <a:endParaRPr lang="it-IT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884612" y="4846637"/>
            <a:ext cx="2933700" cy="2266950"/>
          </a:xfrm>
          <a:prstGeom prst="rect">
            <a:avLst/>
          </a:prstGeom>
          <a:noFill/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9" name="TextBox 53"/>
          <p:cNvSpPr txBox="1">
            <a:spLocks noChangeArrowheads="1"/>
          </p:cNvSpPr>
          <p:nvPr/>
        </p:nvSpPr>
        <p:spPr bwMode="auto">
          <a:xfrm>
            <a:off x="0" y="0"/>
            <a:ext cx="10080625" cy="1425575"/>
          </a:xfrm>
          <a:prstGeom prst="rect">
            <a:avLst/>
          </a:prstGeom>
          <a:gradFill rotWithShape="1">
            <a:gsLst>
              <a:gs pos="0">
                <a:srgbClr val="3333CC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0892" tIns="118800" rIns="90892" bIns="766800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Set of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thre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piled up cards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0594" name="Picture 2" descr="DSC00199"/>
          <p:cNvPicPr>
            <a:picLocks noChangeAspect="1" noChangeArrowheads="1"/>
          </p:cNvPicPr>
          <p:nvPr/>
        </p:nvPicPr>
        <p:blipFill>
          <a:blip r:embed="rId3">
            <a:lum bright="26000" contrast="20000"/>
          </a:blip>
          <a:srcRect l="5481" r="6505" b="6496"/>
          <a:stretch>
            <a:fillRect/>
          </a:stretch>
        </p:blipFill>
        <p:spPr bwMode="auto">
          <a:xfrm>
            <a:off x="550862" y="1468437"/>
            <a:ext cx="419417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sp>
        <p:nvSpPr>
          <p:cNvPr id="30" name="TextBox 61"/>
          <p:cNvSpPr txBox="1">
            <a:spLocks noChangeArrowheads="1"/>
          </p:cNvSpPr>
          <p:nvPr/>
        </p:nvSpPr>
        <p:spPr bwMode="auto">
          <a:xfrm>
            <a:off x="5040312" y="1468437"/>
            <a:ext cx="1037960" cy="4352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892" tIns="45448" rIns="90892" bIns="45448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 b="1" dirty="0">
                <a:latin typeface="Comic Sans MS" pitchFamily="66" charset="0"/>
              </a:rPr>
              <a:t> </a:t>
            </a:r>
            <a:r>
              <a:rPr lang="en-US" sz="1200" b="1" dirty="0" smtClean="0">
                <a:latin typeface="Comic Sans MS" pitchFamily="66" charset="0"/>
              </a:rPr>
              <a:t>Backplane 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 b="1" dirty="0" smtClean="0">
                <a:latin typeface="Comic Sans MS" pitchFamily="66" charset="0"/>
              </a:rPr>
              <a:t>connectors</a:t>
            </a:r>
            <a:endParaRPr lang="en-US" sz="1200" dirty="0">
              <a:latin typeface="Comic Sans MS" pitchFamily="66" charset="0"/>
            </a:endParaRPr>
          </a:p>
        </p:txBody>
      </p:sp>
      <p:sp>
        <p:nvSpPr>
          <p:cNvPr id="45" name="TextBox 61"/>
          <p:cNvSpPr txBox="1">
            <a:spLocks noChangeArrowheads="1"/>
          </p:cNvSpPr>
          <p:nvPr/>
        </p:nvSpPr>
        <p:spPr bwMode="auto">
          <a:xfrm>
            <a:off x="639762" y="4891087"/>
            <a:ext cx="960438" cy="4352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0892" tIns="45448" rIns="90892" bIns="45448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 b="1" dirty="0">
                <a:latin typeface="Comic Sans MS" pitchFamily="66" charset="0"/>
              </a:rPr>
              <a:t> </a:t>
            </a:r>
            <a:r>
              <a:rPr lang="en-US" sz="1200" b="1" dirty="0" smtClean="0">
                <a:latin typeface="Comic Sans MS" pitchFamily="66" charset="0"/>
              </a:rPr>
              <a:t>MDR connectors</a:t>
            </a:r>
            <a:endParaRPr lang="en-US" sz="1200" dirty="0">
              <a:latin typeface="Comic Sans MS" pitchFamily="66" charset="0"/>
            </a:endParaRPr>
          </a:p>
        </p:txBody>
      </p:sp>
      <p:cxnSp>
        <p:nvCxnSpPr>
          <p:cNvPr id="46" name="Straight Arrow Connector 45"/>
          <p:cNvCxnSpPr>
            <a:stCxn id="45" idx="0"/>
          </p:cNvCxnSpPr>
          <p:nvPr/>
        </p:nvCxnSpPr>
        <p:spPr bwMode="auto">
          <a:xfrm rot="16200000" flipV="1">
            <a:off x="456010" y="4227115"/>
            <a:ext cx="1320800" cy="71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7" name="Straight Arrow Connector 46"/>
          <p:cNvCxnSpPr>
            <a:stCxn id="30" idx="1"/>
          </p:cNvCxnSpPr>
          <p:nvPr/>
        </p:nvCxnSpPr>
        <p:spPr bwMode="auto">
          <a:xfrm rot="10800000">
            <a:off x="3440112" y="1646239"/>
            <a:ext cx="1600200" cy="3980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9" name="Straight Arrow Connector 48"/>
          <p:cNvCxnSpPr>
            <a:stCxn id="30" idx="1"/>
          </p:cNvCxnSpPr>
          <p:nvPr/>
        </p:nvCxnSpPr>
        <p:spPr bwMode="auto">
          <a:xfrm rot="10800000" flipV="1">
            <a:off x="4506912" y="1686042"/>
            <a:ext cx="533400" cy="1824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pic>
        <p:nvPicPr>
          <p:cNvPr id="68610" name="Picture 2" descr="DSC00203"/>
          <p:cNvPicPr>
            <a:picLocks noChangeAspect="1" noChangeArrowheads="1"/>
          </p:cNvPicPr>
          <p:nvPr/>
        </p:nvPicPr>
        <p:blipFill>
          <a:blip r:embed="rId4">
            <a:lum bright="26000" contrast="20000"/>
          </a:blip>
          <a:srcRect l="7973" r="6699" b="7861"/>
          <a:stretch>
            <a:fillRect/>
          </a:stretch>
        </p:blipFill>
        <p:spPr bwMode="auto">
          <a:xfrm>
            <a:off x="5418137" y="3602037"/>
            <a:ext cx="40671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 rotWithShape="0">
              <a:srgbClr val="000000">
                <a:alpha val="30000"/>
              </a:srgbClr>
            </a:outerShdw>
          </a:effectLst>
        </p:spPr>
      </p:pic>
      <p:sp>
        <p:nvSpPr>
          <p:cNvPr id="51" name="TextBox 61"/>
          <p:cNvSpPr txBox="1">
            <a:spLocks noChangeArrowheads="1"/>
          </p:cNvSpPr>
          <p:nvPr/>
        </p:nvSpPr>
        <p:spPr bwMode="auto">
          <a:xfrm>
            <a:off x="4062412" y="6278326"/>
            <a:ext cx="1037960" cy="4352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892" tIns="45448" rIns="90892" bIns="45448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 b="1" dirty="0">
                <a:latin typeface="Comic Sans MS" pitchFamily="66" charset="0"/>
              </a:rPr>
              <a:t> </a:t>
            </a:r>
            <a:r>
              <a:rPr lang="en-US" sz="1200" b="1" dirty="0" smtClean="0">
                <a:latin typeface="Comic Sans MS" pitchFamily="66" charset="0"/>
              </a:rPr>
              <a:t>Backplane 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 b="1" dirty="0" smtClean="0">
                <a:latin typeface="Comic Sans MS" pitchFamily="66" charset="0"/>
              </a:rPr>
              <a:t>connectors</a:t>
            </a:r>
            <a:endParaRPr lang="en-US" sz="1200" dirty="0">
              <a:latin typeface="Comic Sans MS" pitchFamily="66" charset="0"/>
            </a:endParaRPr>
          </a:p>
        </p:txBody>
      </p:sp>
      <p:cxnSp>
        <p:nvCxnSpPr>
          <p:cNvPr id="52" name="Straight Arrow Connector 51"/>
          <p:cNvCxnSpPr>
            <a:stCxn id="51" idx="3"/>
          </p:cNvCxnSpPr>
          <p:nvPr/>
        </p:nvCxnSpPr>
        <p:spPr bwMode="auto">
          <a:xfrm flipV="1">
            <a:off x="5100372" y="4935537"/>
            <a:ext cx="562240" cy="156039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4" name="Straight Arrow Connector 53"/>
          <p:cNvCxnSpPr>
            <a:stCxn id="51" idx="3"/>
          </p:cNvCxnSpPr>
          <p:nvPr/>
        </p:nvCxnSpPr>
        <p:spPr bwMode="auto">
          <a:xfrm flipV="1">
            <a:off x="5100372" y="6046788"/>
            <a:ext cx="1984641" cy="4491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59" name="TextBox 61"/>
          <p:cNvSpPr txBox="1">
            <a:spLocks noChangeArrowheads="1"/>
          </p:cNvSpPr>
          <p:nvPr/>
        </p:nvSpPr>
        <p:spPr bwMode="auto">
          <a:xfrm>
            <a:off x="7796212" y="2579687"/>
            <a:ext cx="960438" cy="4352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0892" tIns="45448" rIns="90892" bIns="45448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 b="1" dirty="0">
                <a:latin typeface="Comic Sans MS" pitchFamily="66" charset="0"/>
              </a:rPr>
              <a:t> </a:t>
            </a:r>
            <a:r>
              <a:rPr lang="en-US" sz="1200" b="1" dirty="0" smtClean="0">
                <a:latin typeface="Comic Sans MS" pitchFamily="66" charset="0"/>
              </a:rPr>
              <a:t>MDR connectors</a:t>
            </a:r>
            <a:endParaRPr lang="en-US" sz="1200" dirty="0">
              <a:latin typeface="Comic Sans MS" pitchFamily="66" charset="0"/>
            </a:endParaRPr>
          </a:p>
        </p:txBody>
      </p:sp>
      <p:cxnSp>
        <p:nvCxnSpPr>
          <p:cNvPr id="60" name="Straight Arrow Connector 59"/>
          <p:cNvCxnSpPr>
            <a:stCxn id="59" idx="2"/>
          </p:cNvCxnSpPr>
          <p:nvPr/>
        </p:nvCxnSpPr>
        <p:spPr bwMode="auto">
          <a:xfrm rot="16200000" flipH="1">
            <a:off x="7876102" y="3415227"/>
            <a:ext cx="809390" cy="87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5" name="Rectangle 68"/>
          <p:cNvSpPr>
            <a:spLocks noChangeArrowheads="1"/>
          </p:cNvSpPr>
          <p:nvPr/>
        </p:nvSpPr>
        <p:spPr bwMode="auto">
          <a:xfrm>
            <a:off x="2995612" y="4294410"/>
            <a:ext cx="1689100" cy="32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Front view</a:t>
            </a:r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ectangle 68"/>
          <p:cNvSpPr>
            <a:spLocks noChangeArrowheads="1"/>
          </p:cNvSpPr>
          <p:nvPr/>
        </p:nvSpPr>
        <p:spPr bwMode="auto">
          <a:xfrm>
            <a:off x="7974012" y="6349996"/>
            <a:ext cx="1689100" cy="32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 defTabSz="914400">
              <a:tabLst>
                <a:tab pos="655638" algn="l"/>
                <a:tab pos="1312863" algn="l"/>
              </a:tabLst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Rear view</a:t>
            </a:r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5845</TotalTime>
  <Words>1194</Words>
  <PresentationFormat>Custom</PresentationFormat>
  <Paragraphs>339</Paragraphs>
  <Slides>26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1_Default Design</vt:lpstr>
      <vt:lpstr>Acrobat 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isocrate</dc:creator>
  <cp:lastModifiedBy>alpullia</cp:lastModifiedBy>
  <cp:revision>492</cp:revision>
  <cp:lastPrinted>1601-01-01T00:00:00Z</cp:lastPrinted>
  <dcterms:created xsi:type="dcterms:W3CDTF">2011-06-22T08:21:56Z</dcterms:created>
  <dcterms:modified xsi:type="dcterms:W3CDTF">2012-06-13T10:06:42Z</dcterms:modified>
</cp:coreProperties>
</file>