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70" r:id="rId7"/>
    <p:sldId id="266" r:id="rId8"/>
    <p:sldId id="271" r:id="rId9"/>
    <p:sldId id="265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57ED-1065-4C7F-9FBD-01606C6C3882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0473-26FC-4E60-A9ED-06857BF033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21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57ED-1065-4C7F-9FBD-01606C6C3882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0473-26FC-4E60-A9ED-06857BF033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79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57ED-1065-4C7F-9FBD-01606C6C3882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0473-26FC-4E60-A9ED-06857BF033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05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57ED-1065-4C7F-9FBD-01606C6C3882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0473-26FC-4E60-A9ED-06857BF033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58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57ED-1065-4C7F-9FBD-01606C6C3882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0473-26FC-4E60-A9ED-06857BF033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27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57ED-1065-4C7F-9FBD-01606C6C3882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0473-26FC-4E60-A9ED-06857BF033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74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57ED-1065-4C7F-9FBD-01606C6C3882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0473-26FC-4E60-A9ED-06857BF033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98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57ED-1065-4C7F-9FBD-01606C6C3882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0473-26FC-4E60-A9ED-06857BF033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57ED-1065-4C7F-9FBD-01606C6C3882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0473-26FC-4E60-A9ED-06857BF033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64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57ED-1065-4C7F-9FBD-01606C6C3882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0473-26FC-4E60-A9ED-06857BF033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76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57ED-1065-4C7F-9FBD-01606C6C3882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0473-26FC-4E60-A9ED-06857BF033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94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957ED-1065-4C7F-9FBD-01606C6C3882}" type="datetimeFigureOut">
              <a:rPr lang="en-GB" smtClean="0"/>
              <a:t>15/06/2022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90473-26FC-4E60-A9ED-06857BF0336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40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sbf2020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sbf2020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ventos.cdti.es/attendance/event/index/35626/?private_ticket_codes=41g1j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ventos.cdti.es/mt/bsbf202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Kick-off</a:t>
            </a:r>
            <a:br>
              <a:rPr lang="en-GB" sz="4800" b="1" dirty="0" smtClean="0"/>
            </a:br>
            <a:r>
              <a:rPr lang="en-GB" sz="4800" b="1" dirty="0" smtClean="0"/>
              <a:t>FAIR’s contribution to the Big Science Business Forum (BSBF)</a:t>
            </a:r>
            <a:endParaRPr lang="en-GB" sz="48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/>
              <a:t> </a:t>
            </a:r>
            <a:r>
              <a:rPr lang="en-GB" dirty="0" smtClean="0"/>
              <a:t>to 7</a:t>
            </a:r>
            <a:r>
              <a:rPr lang="en-GB" baseline="30000" dirty="0" smtClean="0"/>
              <a:t>th</a:t>
            </a:r>
            <a:r>
              <a:rPr lang="en-GB" dirty="0" smtClean="0"/>
              <a:t>  October 2022</a:t>
            </a:r>
          </a:p>
          <a:p>
            <a:r>
              <a:rPr lang="en-GB" dirty="0" smtClean="0"/>
              <a:t>Granada</a:t>
            </a:r>
          </a:p>
          <a:p>
            <a:r>
              <a:rPr lang="en-GB" dirty="0" smtClean="0">
                <a:hlinkClick r:id="rId2"/>
              </a:rPr>
              <a:t>www.bsbf2020.org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5696" y="5068390"/>
            <a:ext cx="9445258" cy="157421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8634" y="317855"/>
            <a:ext cx="1276486" cy="80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09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6. Travel package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IOP will offer a complete travel package from Frankfurt to Granada and back, with hotel. Any deviation from this package </a:t>
            </a:r>
            <a:r>
              <a:rPr lang="en-GB" dirty="0" smtClean="0">
                <a:sym typeface="Wingdings" panose="05000000000000000000" pitchFamily="2" charset="2"/>
              </a:rPr>
              <a:t> please book your flights and hotel yourself.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Things like event registration and travel applications will be discussed at a later date.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Cost centres are 772300 and 870017 (TBC)</a:t>
            </a:r>
            <a:endParaRPr lang="en-GB" dirty="0"/>
          </a:p>
        </p:txBody>
      </p:sp>
      <p:sp>
        <p:nvSpPr>
          <p:cNvPr id="4" name="Stern mit 12 Zacken 3"/>
          <p:cNvSpPr/>
          <p:nvPr/>
        </p:nvSpPr>
        <p:spPr>
          <a:xfrm>
            <a:off x="7347857" y="3999457"/>
            <a:ext cx="3102430" cy="2177506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Just for information. No action needed yet.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1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7. Communication in Granada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suggest a WhatsApp group just for the duration of the event (unless you prefer Telegram).</a:t>
            </a:r>
          </a:p>
          <a:p>
            <a:r>
              <a:rPr lang="en-GB" dirty="0" smtClean="0"/>
              <a:t>Opt-in basis.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tern mit 12 Zacken 3"/>
          <p:cNvSpPr/>
          <p:nvPr/>
        </p:nvSpPr>
        <p:spPr>
          <a:xfrm>
            <a:off x="7903029" y="275523"/>
            <a:ext cx="2122714" cy="1482634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 action needed yet.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35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8. Topics for next time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Let’s have a few more briefing meetings; say one in August and two in September</a:t>
            </a:r>
          </a:p>
          <a:p>
            <a:r>
              <a:rPr lang="en-GB" dirty="0" smtClean="0"/>
              <a:t>The exact composition of the delegation is TBC</a:t>
            </a:r>
          </a:p>
          <a:p>
            <a:r>
              <a:rPr lang="en-GB" dirty="0" smtClean="0"/>
              <a:t>What else?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 All questions: s.utermann@gsi.de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196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is BSBF and what do we want from it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to expect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Disseminating a coherent </a:t>
            </a:r>
            <a:r>
              <a:rPr lang="en-US" dirty="0" smtClean="0"/>
              <a:t>message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FAIR’s contributions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B2B </a:t>
            </a:r>
            <a:r>
              <a:rPr lang="en-US" dirty="0" smtClean="0"/>
              <a:t>meetings coordination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Travel </a:t>
            </a:r>
            <a:r>
              <a:rPr lang="en-US" dirty="0" smtClean="0"/>
              <a:t>package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Communication on site in Granada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Topics for next time</a:t>
            </a:r>
          </a:p>
        </p:txBody>
      </p:sp>
    </p:spTree>
    <p:extLst>
      <p:ext uri="{BB962C8B-B14F-4D97-AF65-F5344CB8AC3E}">
        <p14:creationId xmlns:p14="http://schemas.microsoft.com/office/powerpoint/2010/main" val="108057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1. What is BSBF and what do we want from it?</a:t>
            </a:r>
            <a:endParaRPr lang="en-GB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43191"/>
            <a:ext cx="10515601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BSBF is a one-stop shop in which Big Science presents its consolidated procurement/in-kind/TT/R&amp;D needs for the next five years. It is not just a trade fair or an IPAC</a:t>
            </a:r>
          </a:p>
          <a:p>
            <a:r>
              <a:rPr lang="en-GB" dirty="0" smtClean="0"/>
              <a:t>The first was in Copenhagen in 2018. The second was scheduled for 2020 and will take place in 2022</a:t>
            </a:r>
          </a:p>
          <a:p>
            <a:r>
              <a:rPr lang="en-GB" dirty="0" smtClean="0"/>
              <a:t>We want to </a:t>
            </a:r>
          </a:p>
          <a:p>
            <a:pPr lvl="1"/>
            <a:r>
              <a:rPr lang="en-GB" dirty="0" smtClean="0"/>
              <a:t>present FAIR’s needs to an assembled audience of expert suppliers</a:t>
            </a:r>
          </a:p>
          <a:p>
            <a:pPr lvl="1"/>
            <a:r>
              <a:rPr lang="en-GB" dirty="0" smtClean="0"/>
              <a:t>show suppliers that Big Science is an attractive and accessible market</a:t>
            </a:r>
          </a:p>
          <a:p>
            <a:pPr lvl="1"/>
            <a:r>
              <a:rPr lang="en-GB" dirty="0" smtClean="0"/>
              <a:t>carry out market research and find new partners</a:t>
            </a:r>
          </a:p>
          <a:p>
            <a:pPr lvl="1"/>
            <a:r>
              <a:rPr lang="en-GB" dirty="0" smtClean="0"/>
              <a:t>represent FAIR on the international stage</a:t>
            </a:r>
          </a:p>
          <a:p>
            <a:pPr lvl="1"/>
            <a:r>
              <a:rPr lang="en-GB" dirty="0" smtClean="0"/>
              <a:t>exchange experiences and network with our Big Science peers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rain our industry liaison officers (ILOs)</a:t>
            </a:r>
            <a:endParaRPr lang="en-GB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7714" y="3356316"/>
            <a:ext cx="5256302" cy="87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52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What to expect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Plenary sessions: one to introduce the co-organising big science organisations (COBSOs) and one entitled “how to do business with big science”</a:t>
            </a:r>
          </a:p>
          <a:p>
            <a:r>
              <a:rPr lang="en-GB" dirty="0" smtClean="0"/>
              <a:t>Parallel session by technical division, in which COBSOs present their needs</a:t>
            </a:r>
          </a:p>
          <a:p>
            <a:r>
              <a:rPr lang="en-GB" dirty="0" smtClean="0"/>
              <a:t>A TT track</a:t>
            </a:r>
          </a:p>
          <a:p>
            <a:r>
              <a:rPr lang="en-GB" dirty="0" smtClean="0"/>
              <a:t>An SME track</a:t>
            </a:r>
          </a:p>
          <a:p>
            <a:r>
              <a:rPr lang="en-GB" dirty="0" smtClean="0"/>
              <a:t>Lots of companies with Big Science experience</a:t>
            </a:r>
          </a:p>
          <a:p>
            <a:r>
              <a:rPr lang="en-GB" dirty="0" smtClean="0"/>
              <a:t>An exhibition (FAIR has a booth)</a:t>
            </a:r>
          </a:p>
          <a:p>
            <a:r>
              <a:rPr lang="en-GB" dirty="0" smtClean="0"/>
              <a:t>B2B individual meetings</a:t>
            </a:r>
          </a:p>
          <a:p>
            <a:r>
              <a:rPr lang="en-GB" dirty="0" smtClean="0"/>
              <a:t>Satellite events for ILOs and women in Big Science</a:t>
            </a:r>
          </a:p>
          <a:p>
            <a:r>
              <a:rPr lang="en-GB" dirty="0" smtClean="0">
                <a:hlinkClick r:id="rId2"/>
              </a:rPr>
              <a:t>www.bsbf2020.org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40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What to expect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meeting is hard work. It is neither a technical conference nor a trade fair, though it contains elements of both</a:t>
            </a:r>
          </a:p>
          <a:p>
            <a:r>
              <a:rPr lang="en-GB" dirty="0" smtClean="0"/>
              <a:t>The most important part is the B2B (business-to-business) meetings (I already have 7 lined up). Last time, we had meetings back-to-back.</a:t>
            </a:r>
          </a:p>
          <a:p>
            <a:r>
              <a:rPr lang="en-GB" dirty="0" smtClean="0"/>
              <a:t>The second most important part is communicating our needs coherently, through</a:t>
            </a:r>
          </a:p>
          <a:p>
            <a:pPr lvl="1"/>
            <a:r>
              <a:rPr lang="en-GB" dirty="0" smtClean="0"/>
              <a:t>the procurement handbook (done)</a:t>
            </a:r>
          </a:p>
          <a:p>
            <a:pPr lvl="1"/>
            <a:r>
              <a:rPr lang="en-GB" dirty="0" smtClean="0"/>
              <a:t>our technical session talks</a:t>
            </a:r>
          </a:p>
          <a:p>
            <a:pPr lvl="1"/>
            <a:r>
              <a:rPr lang="en-GB" dirty="0" smtClean="0"/>
              <a:t>the materials on our booth</a:t>
            </a:r>
          </a:p>
          <a:p>
            <a:pPr lvl="1"/>
            <a:r>
              <a:rPr lang="en-GB" dirty="0" smtClean="0"/>
              <a:t>the TT track and satellite events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2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Disseminating a coherent message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What can we do to disseminate a coherent message and not contradict one another?</a:t>
            </a:r>
          </a:p>
          <a:p>
            <a:r>
              <a:rPr lang="en-GB" dirty="0" smtClean="0"/>
              <a:t>Coordination of the FAIR delegation by Sonia</a:t>
            </a:r>
          </a:p>
          <a:p>
            <a:r>
              <a:rPr lang="en-GB" dirty="0" smtClean="0"/>
              <a:t>Series of briefings in the next month</a:t>
            </a:r>
          </a:p>
          <a:p>
            <a:r>
              <a:rPr lang="en-GB" dirty="0" smtClean="0"/>
              <a:t>Common materials (e.g. slide template, some introductory slides, procurement process, responsible contact people)… what else might you want?</a:t>
            </a:r>
          </a:p>
          <a:p>
            <a:r>
              <a:rPr lang="en-GB" dirty="0" smtClean="0"/>
              <a:t>Concerted approach to the B2B meetings</a:t>
            </a:r>
          </a:p>
          <a:p>
            <a:r>
              <a:rPr lang="en-GB" dirty="0" smtClean="0"/>
              <a:t>A rota for staffing the booth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tern mit 12 Zacken 3"/>
          <p:cNvSpPr/>
          <p:nvPr/>
        </p:nvSpPr>
        <p:spPr>
          <a:xfrm>
            <a:off x="7197634" y="4611188"/>
            <a:ext cx="3468189" cy="27432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 have a task list, but most of it is for me to do and we don’t have time for it in this meeting.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37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FAIR’s contributions</a:t>
            </a:r>
            <a:endParaRPr lang="en-GB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838200" y="1690688"/>
          <a:ext cx="10515600" cy="4086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097">
                  <a:extLst>
                    <a:ext uri="{9D8B030D-6E8A-4147-A177-3AD203B41FA5}">
                      <a16:colId xmlns:a16="http://schemas.microsoft.com/office/drawing/2014/main" val="3000583891"/>
                    </a:ext>
                  </a:extLst>
                </a:gridCol>
                <a:gridCol w="3154680">
                  <a:extLst>
                    <a:ext uri="{9D8B030D-6E8A-4147-A177-3AD203B41FA5}">
                      <a16:colId xmlns:a16="http://schemas.microsoft.com/office/drawing/2014/main" val="3528858680"/>
                    </a:ext>
                  </a:extLst>
                </a:gridCol>
                <a:gridCol w="1559923">
                  <a:extLst>
                    <a:ext uri="{9D8B030D-6E8A-4147-A177-3AD203B41FA5}">
                      <a16:colId xmlns:a16="http://schemas.microsoft.com/office/drawing/2014/main" val="192554973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4169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Session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FAIR speaker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172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Plenary session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Jörg</a:t>
                      </a:r>
                      <a:r>
                        <a:rPr lang="en-GB" dirty="0" smtClean="0"/>
                        <a:t> Blaurock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05.10.2022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TBC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962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Electrical, power and RF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David Urner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05.10.2022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807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Diagnostics and detectors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Marcus Schwickert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05.10.2022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755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Building construction</a:t>
                      </a:r>
                      <a:r>
                        <a:rPr lang="en-GB" baseline="0" dirty="0" smtClean="0"/>
                        <a:t> and safety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TBC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05.10.2022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this needed?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966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Plenary session</a:t>
                      </a:r>
                      <a:r>
                        <a:rPr lang="en-GB" baseline="0" dirty="0" smtClean="0"/>
                        <a:t>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TBC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06.10.2022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590260"/>
                  </a:ext>
                </a:extLst>
              </a:tr>
              <a:tr h="377644">
                <a:tc>
                  <a:txBody>
                    <a:bodyPr/>
                    <a:lstStyle/>
                    <a:p>
                      <a:r>
                        <a:rPr lang="en-GB" dirty="0" smtClean="0"/>
                        <a:t>Precision and large</a:t>
                      </a:r>
                      <a:r>
                        <a:rPr lang="en-GB" baseline="0" dirty="0" smtClean="0"/>
                        <a:t> mechanics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Christina Will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06.10.2022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591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Control &amp; CODAC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TBC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06.10.2022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Is this needed?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112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Vacuum</a:t>
                      </a:r>
                      <a:r>
                        <a:rPr lang="en-GB" baseline="0" dirty="0" smtClean="0"/>
                        <a:t> and cryogenics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Andreas </a:t>
                      </a:r>
                      <a:r>
                        <a:rPr lang="en-GB" dirty="0" err="1" smtClean="0"/>
                        <a:t>Krämer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06.10.2022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329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Superconducting magnets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Christian Roux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06.10.2022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776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Remote handling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Christos </a:t>
                      </a:r>
                      <a:r>
                        <a:rPr lang="en-GB" dirty="0" err="1" smtClean="0"/>
                        <a:t>Karagiannis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06.10.2022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841743"/>
                  </a:ext>
                </a:extLst>
              </a:tr>
            </a:tbl>
          </a:graphicData>
        </a:graphic>
      </p:graphicFrame>
      <p:sp>
        <p:nvSpPr>
          <p:cNvPr id="6" name="Stern mit 12 Zacken 5"/>
          <p:cNvSpPr/>
          <p:nvPr/>
        </p:nvSpPr>
        <p:spPr>
          <a:xfrm>
            <a:off x="8419012" y="4565468"/>
            <a:ext cx="2788920" cy="2292532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We will discuss the exact speakers and delegation at a later date</a:t>
            </a:r>
            <a:endParaRPr lang="en-GB" sz="1600" dirty="0"/>
          </a:p>
        </p:txBody>
      </p:sp>
      <p:sp>
        <p:nvSpPr>
          <p:cNvPr id="7" name="Stern mit 12 Zacken 6"/>
          <p:cNvSpPr/>
          <p:nvPr/>
        </p:nvSpPr>
        <p:spPr>
          <a:xfrm>
            <a:off x="6096000" y="156754"/>
            <a:ext cx="2094411" cy="1425054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 action needed yet.</a:t>
            </a:r>
            <a:endParaRPr lang="en-GB" dirty="0"/>
          </a:p>
        </p:txBody>
      </p:sp>
      <p:sp>
        <p:nvSpPr>
          <p:cNvPr id="3" name="Textfeld 2"/>
          <p:cNvSpPr txBox="1"/>
          <p:nvPr/>
        </p:nvSpPr>
        <p:spPr>
          <a:xfrm>
            <a:off x="293914" y="6048103"/>
            <a:ext cx="8233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hlinkClick r:id="rId2"/>
              </a:rPr>
              <a:t>https://eventos.cdti.es/attendance/event/index/35626/?private_ticket_codes=41g1j5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293914" y="5763368"/>
            <a:ext cx="2785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FAIR’s registration voucher: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6061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FAIR’s contributions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Procurement handbook – done (G. Harks, M. Spatar, T. Engert, S. Utermann)</a:t>
            </a:r>
          </a:p>
          <a:p>
            <a:r>
              <a:rPr lang="en-GB" dirty="0" smtClean="0"/>
              <a:t>A booth in the exhibition </a:t>
            </a:r>
          </a:p>
          <a:p>
            <a:r>
              <a:rPr lang="en-GB" dirty="0" smtClean="0"/>
              <a:t>Printed materials (TT, PEK, IOP, OEA)</a:t>
            </a:r>
          </a:p>
          <a:p>
            <a:r>
              <a:rPr lang="en-GB" dirty="0" smtClean="0"/>
              <a:t>TT posters and meetings (4 proposals (done): M. Bauer and T. Engert)</a:t>
            </a:r>
          </a:p>
          <a:p>
            <a:r>
              <a:rPr lang="en-GB" dirty="0" smtClean="0"/>
              <a:t>SME track nominees (2 people, TBC)</a:t>
            </a:r>
          </a:p>
          <a:p>
            <a:r>
              <a:rPr lang="en-GB" dirty="0" smtClean="0"/>
              <a:t>B2B meetings (everyone)</a:t>
            </a:r>
          </a:p>
          <a:p>
            <a:r>
              <a:rPr lang="en-GB" dirty="0" smtClean="0"/>
              <a:t>Promoting the event (OEA)</a:t>
            </a:r>
          </a:p>
          <a:p>
            <a:r>
              <a:rPr lang="en-GB" dirty="0" smtClean="0"/>
              <a:t>ENRIITC satellite event (S. Utermann)</a:t>
            </a:r>
          </a:p>
          <a:p>
            <a:r>
              <a:rPr lang="en-GB" dirty="0" smtClean="0"/>
              <a:t>Women in Big Science satellite event (B. Kindler, S. Utermann)</a:t>
            </a:r>
          </a:p>
          <a:p>
            <a:endParaRPr lang="en-GB" dirty="0"/>
          </a:p>
        </p:txBody>
      </p:sp>
      <p:sp>
        <p:nvSpPr>
          <p:cNvPr id="6" name="Stern mit 12 Zacken 5"/>
          <p:cNvSpPr/>
          <p:nvPr/>
        </p:nvSpPr>
        <p:spPr>
          <a:xfrm>
            <a:off x="6250577" y="3664131"/>
            <a:ext cx="3102430" cy="2177506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Just for information. No need/time to discuss these today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7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 B2B meetings coordination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Meetings are booked here: </a:t>
            </a:r>
            <a:r>
              <a:rPr lang="en-GB" dirty="0" smtClean="0">
                <a:hlinkClick r:id="rId2"/>
              </a:rPr>
              <a:t>https://eventos.cdti.es/mt/bsbf2022</a:t>
            </a:r>
            <a:endParaRPr lang="en-GB" dirty="0" smtClean="0"/>
          </a:p>
          <a:p>
            <a:r>
              <a:rPr lang="en-GB" dirty="0" smtClean="0"/>
              <a:t>How do we avoid repetition of effort?</a:t>
            </a:r>
          </a:p>
          <a:p>
            <a:pPr lvl="1"/>
            <a:r>
              <a:rPr lang="en-GB" dirty="0" smtClean="0"/>
              <a:t>Sonia prepares a list of suggestions</a:t>
            </a:r>
          </a:p>
          <a:p>
            <a:pPr lvl="1"/>
            <a:r>
              <a:rPr lang="en-GB" dirty="0" smtClean="0"/>
              <a:t>Sonia curates a central B2B meetings list</a:t>
            </a:r>
          </a:p>
          <a:p>
            <a:pPr lvl="1"/>
            <a:r>
              <a:rPr lang="en-GB" dirty="0" smtClean="0"/>
              <a:t>Obviously you can meet anyone you want for whatever reason you want.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3170" y="4270902"/>
            <a:ext cx="7777299" cy="1802919"/>
          </a:xfrm>
          <a:prstGeom prst="rect">
            <a:avLst/>
          </a:prstGeom>
        </p:spPr>
      </p:pic>
      <p:sp>
        <p:nvSpPr>
          <p:cNvPr id="5" name="Stern mit 12 Zacken 4"/>
          <p:cNvSpPr/>
          <p:nvPr/>
        </p:nvSpPr>
        <p:spPr>
          <a:xfrm>
            <a:off x="411479" y="4345623"/>
            <a:ext cx="2155372" cy="183134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Example: Sonia’s meetings</a:t>
            </a:r>
            <a:endParaRPr lang="en-GB" dirty="0"/>
          </a:p>
        </p:txBody>
      </p:sp>
      <p:sp>
        <p:nvSpPr>
          <p:cNvPr id="6" name="Stern mit 12 Zacken 5"/>
          <p:cNvSpPr/>
          <p:nvPr/>
        </p:nvSpPr>
        <p:spPr>
          <a:xfrm>
            <a:off x="7903029" y="275523"/>
            <a:ext cx="2122714" cy="1482634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 action needed yet.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55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845</Words>
  <Application>Microsoft Office PowerPoint</Application>
  <PresentationFormat>Breitbild</PresentationFormat>
  <Paragraphs>125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</vt:lpstr>
      <vt:lpstr>Kick-off FAIR’s contribution to the Big Science Business Forum (BSBF)</vt:lpstr>
      <vt:lpstr>Agenda</vt:lpstr>
      <vt:lpstr>1. What is BSBF and what do we want from it?</vt:lpstr>
      <vt:lpstr>2. What to expect</vt:lpstr>
      <vt:lpstr>2. What to expect</vt:lpstr>
      <vt:lpstr>3. Disseminating a coherent message</vt:lpstr>
      <vt:lpstr>4. FAIR’s contributions</vt:lpstr>
      <vt:lpstr>4. FAIR’s contributions</vt:lpstr>
      <vt:lpstr>5. B2B meetings coordination</vt:lpstr>
      <vt:lpstr>6. Travel package</vt:lpstr>
      <vt:lpstr>7. Communication in Granada</vt:lpstr>
      <vt:lpstr>8. Topics for next time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Kick-off FAIR’s contribution to the Big Science Business Forum (BSBF)</dc:title>
  <dc:creator>Utermann, Sonia Dr.</dc:creator>
  <cp:lastModifiedBy>Utermann, Sonia Dr.</cp:lastModifiedBy>
  <cp:revision>12</cp:revision>
  <dcterms:created xsi:type="dcterms:W3CDTF">2022-06-14T12:23:36Z</dcterms:created>
  <dcterms:modified xsi:type="dcterms:W3CDTF">2022-06-20T08:05:32Z</dcterms:modified>
</cp:coreProperties>
</file>