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292" r:id="rId3"/>
    <p:sldId id="257" r:id="rId4"/>
    <p:sldId id="259" r:id="rId5"/>
    <p:sldId id="260" r:id="rId6"/>
    <p:sldId id="258" r:id="rId7"/>
    <p:sldId id="262" r:id="rId8"/>
    <p:sldId id="264" r:id="rId9"/>
    <p:sldId id="265" r:id="rId10"/>
    <p:sldId id="266" r:id="rId11"/>
    <p:sldId id="267" r:id="rId12"/>
    <p:sldId id="263" r:id="rId13"/>
    <p:sldId id="293" r:id="rId14"/>
    <p:sldId id="268" r:id="rId15"/>
    <p:sldId id="290" r:id="rId16"/>
    <p:sldId id="269" r:id="rId17"/>
    <p:sldId id="270" r:id="rId18"/>
    <p:sldId id="276" r:id="rId19"/>
    <p:sldId id="277" r:id="rId20"/>
    <p:sldId id="271" r:id="rId21"/>
    <p:sldId id="274" r:id="rId22"/>
    <p:sldId id="275" r:id="rId23"/>
    <p:sldId id="279" r:id="rId24"/>
    <p:sldId id="280" r:id="rId25"/>
    <p:sldId id="281" r:id="rId26"/>
    <p:sldId id="294" r:id="rId27"/>
    <p:sldId id="282" r:id="rId28"/>
    <p:sldId id="291" r:id="rId29"/>
    <p:sldId id="305" r:id="rId30"/>
    <p:sldId id="306" r:id="rId31"/>
    <p:sldId id="296" r:id="rId32"/>
    <p:sldId id="297" r:id="rId33"/>
    <p:sldId id="298" r:id="rId34"/>
    <p:sldId id="299" r:id="rId35"/>
    <p:sldId id="300" r:id="rId36"/>
    <p:sldId id="301" r:id="rId37"/>
    <p:sldId id="303" r:id="rId38"/>
    <p:sldId id="302" r:id="rId39"/>
    <p:sldId id="304" r:id="rId40"/>
    <p:sldId id="307" r:id="rId41"/>
    <p:sldId id="261" r:id="rId42"/>
    <p:sldId id="295" r:id="rId43"/>
    <p:sldId id="308" r:id="rId44"/>
    <p:sldId id="284" r:id="rId45"/>
    <p:sldId id="285" r:id="rId46"/>
    <p:sldId id="309" r:id="rId47"/>
    <p:sldId id="310" r:id="rId48"/>
    <p:sldId id="311" r:id="rId49"/>
    <p:sldId id="312" r:id="rId50"/>
    <p:sldId id="313" r:id="rId51"/>
    <p:sldId id="272" r:id="rId52"/>
    <p:sldId id="314" r:id="rId53"/>
    <p:sldId id="289" r:id="rId54"/>
    <p:sldId id="315" r:id="rId55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FF2600"/>
    <a:srgbClr val="009999"/>
    <a:srgbClr val="00CC99"/>
    <a:srgbClr val="00FF99"/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55" autoAdjust="0"/>
    <p:restoredTop sz="94655" autoAdjust="0"/>
  </p:normalViewPr>
  <p:slideViewPr>
    <p:cSldViewPr snapToGrid="0" snapToObjects="1">
      <p:cViewPr varScale="1">
        <p:scale>
          <a:sx n="161" d="100"/>
          <a:sy n="161" d="100"/>
        </p:scale>
        <p:origin x="208" y="9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knie\AppData\Local\Microsoft\Windows\INetCache\Content.Outlook\8GJGKEAU\E-p-Brh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knie\AppData\Local\Microsoft\Windows\INetCache\Content.Outlook\8GJGKEAU\E-p-Brh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knie\AppData\Local\Microsoft\Windows\INetCache\Content.Outlook\8GJGKEAU\E-p-Brh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WINFILESVD\FAIRTD_SR$root\kknie\Eigene%20Dateien\Excel\Pbar%20Sim\Yield-MARS-Fluka-DupDen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WINFILESVD\FAIRTD_SR$root\kknie\Eigene%20Dateien\Excel\Pbar%20Sim\Yield-MARS-Fluka-DupDen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/WINFILESVD\FAIRTD_SR$root\kknie\Eigene%20Dateien\Excel\Pbar%20Sim\Yield-MARS-Fluka-DupDen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/WINFILESVD\FAIRTD_SR$root\kknie\Eigene%20Dateien\Excel\Pbar%20Sim\Yield-MARS-Fluka-DupDen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803149606299212E-2"/>
          <c:y val="7.407407407407407E-2"/>
          <c:w val="0.90286351706036749"/>
          <c:h val="0.8416746864975212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'[E-p-Brho.xlsx]Tabelle1'!$G$4:$G$22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'[E-p-Brho.xlsx]Tabelle1'!$H$4:$H$22</c:f>
              <c:numCache>
                <c:formatCode>0.000</c:formatCode>
                <c:ptCount val="19"/>
                <c:pt idx="0">
                  <c:v>2.5281479387092838</c:v>
                </c:pt>
                <c:pt idx="1">
                  <c:v>2.8753316330468732</c:v>
                </c:pt>
                <c:pt idx="2">
                  <c:v>3.1848912069331345</c:v>
                </c:pt>
                <c:pt idx="3">
                  <c:v>3.4669196702548501</c:v>
                </c:pt>
                <c:pt idx="4">
                  <c:v>3.7276711228325925</c:v>
                </c:pt>
                <c:pt idx="5">
                  <c:v>3.9713388170741615</c:v>
                </c:pt>
                <c:pt idx="6">
                  <c:v>4.2008965709714872</c:v>
                </c:pt>
                <c:pt idx="7">
                  <c:v>4.4185441041139333</c:v>
                </c:pt>
                <c:pt idx="8">
                  <c:v>4.6259628187005566</c:v>
                </c:pt>
                <c:pt idx="9">
                  <c:v>4.8244721991115256</c:v>
                </c:pt>
                <c:pt idx="10">
                  <c:v>5.0151303073798594</c:v>
                </c:pt>
                <c:pt idx="11">
                  <c:v>5.1988010156188897</c:v>
                </c:pt>
                <c:pt idx="12">
                  <c:v>5.3762005170938334</c:v>
                </c:pt>
                <c:pt idx="13">
                  <c:v>5.5479304249422592</c:v>
                </c:pt>
                <c:pt idx="14">
                  <c:v>5.7145019030533177</c:v>
                </c:pt>
                <c:pt idx="15">
                  <c:v>5.8763536312921119</c:v>
                </c:pt>
                <c:pt idx="16">
                  <c:v>6.0338654277337005</c:v>
                </c:pt>
                <c:pt idx="17">
                  <c:v>6.1873687460826181</c:v>
                </c:pt>
                <c:pt idx="18">
                  <c:v>6.3371548821217862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D6-47F6-9886-8E1ACCEBAD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9903592"/>
        <c:axId val="368926584"/>
      </c:scatterChart>
      <c:valAx>
        <c:axId val="329903592"/>
        <c:scaling>
          <c:orientation val="minMax"/>
          <c:max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68926584"/>
        <c:crosses val="autoZero"/>
        <c:crossBetween val="midCat"/>
      </c:valAx>
      <c:valAx>
        <c:axId val="3689265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9903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803149606299212E-2"/>
          <c:y val="7.407407407407407E-2"/>
          <c:w val="0.90286351706036749"/>
          <c:h val="0.8416746864975212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'[E-p-Brho.xlsx]Tabelle1'!$G$4:$G$22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'[E-p-Brho.xlsx]Tabelle1'!$H$4:$H$22</c:f>
              <c:numCache>
                <c:formatCode>0.000</c:formatCode>
                <c:ptCount val="19"/>
                <c:pt idx="0">
                  <c:v>2.5281479387092838</c:v>
                </c:pt>
                <c:pt idx="1">
                  <c:v>2.8753316330468732</c:v>
                </c:pt>
                <c:pt idx="2">
                  <c:v>3.1848912069331345</c:v>
                </c:pt>
                <c:pt idx="3">
                  <c:v>3.4669196702548501</c:v>
                </c:pt>
                <c:pt idx="4">
                  <c:v>3.7276711228325925</c:v>
                </c:pt>
                <c:pt idx="5">
                  <c:v>3.9713388170741615</c:v>
                </c:pt>
                <c:pt idx="6">
                  <c:v>4.2008965709714872</c:v>
                </c:pt>
                <c:pt idx="7">
                  <c:v>4.4185441041139333</c:v>
                </c:pt>
                <c:pt idx="8">
                  <c:v>4.6259628187005566</c:v>
                </c:pt>
                <c:pt idx="9">
                  <c:v>4.8244721991115256</c:v>
                </c:pt>
                <c:pt idx="10">
                  <c:v>5.0151303073798594</c:v>
                </c:pt>
                <c:pt idx="11">
                  <c:v>5.1988010156188897</c:v>
                </c:pt>
                <c:pt idx="12">
                  <c:v>5.3762005170938334</c:v>
                </c:pt>
                <c:pt idx="13">
                  <c:v>5.5479304249422592</c:v>
                </c:pt>
                <c:pt idx="14">
                  <c:v>5.7145019030533177</c:v>
                </c:pt>
                <c:pt idx="15">
                  <c:v>5.8763536312921119</c:v>
                </c:pt>
                <c:pt idx="16">
                  <c:v>6.0338654277337005</c:v>
                </c:pt>
                <c:pt idx="17">
                  <c:v>6.1873687460826181</c:v>
                </c:pt>
                <c:pt idx="18">
                  <c:v>6.3371548821217862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D6-47F6-9886-8E1ACCEBADF5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'[E-p-Brho.xlsx]Tabelle1'!$G$4:$G$22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'[E-p-Brho.xlsx]Tabelle1'!$I$4:$I$22</c:f>
              <c:numCache>
                <c:formatCode>General</c:formatCode>
                <c:ptCount val="19"/>
                <c:pt idx="0">
                  <c:v>0.65214793870928389</c:v>
                </c:pt>
                <c:pt idx="1">
                  <c:v>0.99933163304687334</c:v>
                </c:pt>
                <c:pt idx="2">
                  <c:v>1.3088912069331347</c:v>
                </c:pt>
                <c:pt idx="3">
                  <c:v>1.5909196702548503</c:v>
                </c:pt>
                <c:pt idx="4">
                  <c:v>1.8516711228325926</c:v>
                </c:pt>
                <c:pt idx="5">
                  <c:v>2.0953388170741616</c:v>
                </c:pt>
                <c:pt idx="6">
                  <c:v>2.3248965709714873</c:v>
                </c:pt>
                <c:pt idx="7">
                  <c:v>2.5425441041139334</c:v>
                </c:pt>
                <c:pt idx="8">
                  <c:v>2.7499628187005567</c:v>
                </c:pt>
                <c:pt idx="9">
                  <c:v>2.9484721991115257</c:v>
                </c:pt>
                <c:pt idx="10">
                  <c:v>3.1391303073798595</c:v>
                </c:pt>
                <c:pt idx="11">
                  <c:v>3.3228010156188899</c:v>
                </c:pt>
                <c:pt idx="12">
                  <c:v>3.5002005170938335</c:v>
                </c:pt>
                <c:pt idx="13">
                  <c:v>3.6719304249422593</c:v>
                </c:pt>
                <c:pt idx="14">
                  <c:v>3.8385019030533178</c:v>
                </c:pt>
                <c:pt idx="15">
                  <c:v>4.0003536312921124</c:v>
                </c:pt>
                <c:pt idx="16">
                  <c:v>4.1578654277337002</c:v>
                </c:pt>
                <c:pt idx="17">
                  <c:v>4.3113687460826178</c:v>
                </c:pt>
                <c:pt idx="18">
                  <c:v>4.4611548821217859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4D6-47F6-9886-8E1ACCEBAD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9903592"/>
        <c:axId val="368926584"/>
      </c:scatterChart>
      <c:valAx>
        <c:axId val="329903592"/>
        <c:scaling>
          <c:orientation val="minMax"/>
          <c:max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68926584"/>
        <c:crosses val="autoZero"/>
        <c:crossBetween val="midCat"/>
      </c:valAx>
      <c:valAx>
        <c:axId val="3689265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9903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803149606299212E-2"/>
          <c:y val="7.407407407407407E-2"/>
          <c:w val="0.90286351706036749"/>
          <c:h val="0.8416746864975212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'[E-p-Brho.xlsx]Tabelle1'!$G$4:$G$22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'[E-p-Brho.xlsx]Tabelle1'!$H$4:$H$22</c:f>
              <c:numCache>
                <c:formatCode>0.000</c:formatCode>
                <c:ptCount val="19"/>
                <c:pt idx="0">
                  <c:v>2.5281479387092838</c:v>
                </c:pt>
                <c:pt idx="1">
                  <c:v>2.8753316330468732</c:v>
                </c:pt>
                <c:pt idx="2">
                  <c:v>3.1848912069331345</c:v>
                </c:pt>
                <c:pt idx="3">
                  <c:v>3.4669196702548501</c:v>
                </c:pt>
                <c:pt idx="4">
                  <c:v>3.7276711228325925</c:v>
                </c:pt>
                <c:pt idx="5">
                  <c:v>3.9713388170741615</c:v>
                </c:pt>
                <c:pt idx="6">
                  <c:v>4.2008965709714872</c:v>
                </c:pt>
                <c:pt idx="7">
                  <c:v>4.4185441041139333</c:v>
                </c:pt>
                <c:pt idx="8">
                  <c:v>4.6259628187005566</c:v>
                </c:pt>
                <c:pt idx="9">
                  <c:v>4.8244721991115256</c:v>
                </c:pt>
                <c:pt idx="10">
                  <c:v>5.0151303073798594</c:v>
                </c:pt>
                <c:pt idx="11">
                  <c:v>5.1988010156188897</c:v>
                </c:pt>
                <c:pt idx="12">
                  <c:v>5.3762005170938334</c:v>
                </c:pt>
                <c:pt idx="13">
                  <c:v>5.5479304249422592</c:v>
                </c:pt>
                <c:pt idx="14">
                  <c:v>5.7145019030533177</c:v>
                </c:pt>
                <c:pt idx="15">
                  <c:v>5.8763536312921119</c:v>
                </c:pt>
                <c:pt idx="16">
                  <c:v>6.0338654277337005</c:v>
                </c:pt>
                <c:pt idx="17">
                  <c:v>6.1873687460826181</c:v>
                </c:pt>
                <c:pt idx="18">
                  <c:v>6.3371548821217862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D6-47F6-9886-8E1ACCEBADF5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'[E-p-Brho.xlsx]Tabelle1'!$G$4:$G$22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'[E-p-Brho.xlsx]Tabelle1'!$I$4:$I$22</c:f>
              <c:numCache>
                <c:formatCode>General</c:formatCode>
                <c:ptCount val="19"/>
                <c:pt idx="0">
                  <c:v>0.65214793870928389</c:v>
                </c:pt>
                <c:pt idx="1">
                  <c:v>0.99933163304687334</c:v>
                </c:pt>
                <c:pt idx="2">
                  <c:v>1.3088912069331347</c:v>
                </c:pt>
                <c:pt idx="3">
                  <c:v>1.5909196702548503</c:v>
                </c:pt>
                <c:pt idx="4">
                  <c:v>1.8516711228325926</c:v>
                </c:pt>
                <c:pt idx="5">
                  <c:v>2.0953388170741616</c:v>
                </c:pt>
                <c:pt idx="6">
                  <c:v>2.3248965709714873</c:v>
                </c:pt>
                <c:pt idx="7">
                  <c:v>2.5425441041139334</c:v>
                </c:pt>
                <c:pt idx="8">
                  <c:v>2.7499628187005567</c:v>
                </c:pt>
                <c:pt idx="9">
                  <c:v>2.9484721991115257</c:v>
                </c:pt>
                <c:pt idx="10">
                  <c:v>3.1391303073798595</c:v>
                </c:pt>
                <c:pt idx="11">
                  <c:v>3.3228010156188899</c:v>
                </c:pt>
                <c:pt idx="12">
                  <c:v>3.5002005170938335</c:v>
                </c:pt>
                <c:pt idx="13">
                  <c:v>3.6719304249422593</c:v>
                </c:pt>
                <c:pt idx="14">
                  <c:v>3.8385019030533178</c:v>
                </c:pt>
                <c:pt idx="15">
                  <c:v>4.0003536312921124</c:v>
                </c:pt>
                <c:pt idx="16">
                  <c:v>4.1578654277337002</c:v>
                </c:pt>
                <c:pt idx="17">
                  <c:v>4.3113687460826178</c:v>
                </c:pt>
                <c:pt idx="18">
                  <c:v>4.4611548821217859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4D6-47F6-9886-8E1ACCEBADF5}"/>
            </c:ext>
          </c:extLst>
        </c:ser>
        <c:ser>
          <c:idx val="2"/>
          <c:order val="2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'[E-p-Brho.xlsx]Tabelle1'!$G$4:$G$22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'[E-p-Brho.xlsx]Tabelle1'!$J$4:$J$22</c:f>
              <c:numCache>
                <c:formatCode>General</c:formatCode>
                <c:ptCount val="19"/>
                <c:pt idx="0">
                  <c:v>-1.223852061290716</c:v>
                </c:pt>
                <c:pt idx="1">
                  <c:v>-0.87666836695312655</c:v>
                </c:pt>
                <c:pt idx="2">
                  <c:v>-0.56710879306686524</c:v>
                </c:pt>
                <c:pt idx="3">
                  <c:v>-0.28508032974514963</c:v>
                </c:pt>
                <c:pt idx="4">
                  <c:v>-2.4328877167407281E-2</c:v>
                </c:pt>
                <c:pt idx="5">
                  <c:v>0.2193388170741617</c:v>
                </c:pt>
                <c:pt idx="6">
                  <c:v>0.44889657097148739</c:v>
                </c:pt>
                <c:pt idx="7">
                  <c:v>0.6665441041139335</c:v>
                </c:pt>
                <c:pt idx="8">
                  <c:v>0.87396281870055681</c:v>
                </c:pt>
                <c:pt idx="9">
                  <c:v>1.0724721991115258</c:v>
                </c:pt>
                <c:pt idx="10">
                  <c:v>1.2631303073798597</c:v>
                </c:pt>
                <c:pt idx="11">
                  <c:v>1.44680101561889</c:v>
                </c:pt>
                <c:pt idx="12">
                  <c:v>1.6242005170938336</c:v>
                </c:pt>
                <c:pt idx="13">
                  <c:v>1.7959304249422594</c:v>
                </c:pt>
                <c:pt idx="14">
                  <c:v>1.962501903053318</c:v>
                </c:pt>
                <c:pt idx="15">
                  <c:v>2.1243536312921125</c:v>
                </c:pt>
                <c:pt idx="16">
                  <c:v>2.2818654277337003</c:v>
                </c:pt>
                <c:pt idx="17">
                  <c:v>2.4353687460826179</c:v>
                </c:pt>
                <c:pt idx="18">
                  <c:v>2.585154882121786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4D6-47F6-9886-8E1ACCEBAD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9903592"/>
        <c:axId val="368926584"/>
      </c:scatterChart>
      <c:valAx>
        <c:axId val="329903592"/>
        <c:scaling>
          <c:orientation val="minMax"/>
          <c:max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68926584"/>
        <c:crosses val="autoZero"/>
        <c:crossBetween val="midCat"/>
      </c:valAx>
      <c:valAx>
        <c:axId val="3689265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9903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de-DE" err="1">
                <a:solidFill>
                  <a:srgbClr val="FF0000"/>
                </a:solidFill>
              </a:rPr>
              <a:t>Cu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target</a:t>
            </a:r>
            <a:r>
              <a:rPr lang="de-DE">
                <a:solidFill>
                  <a:srgbClr val="FF0000"/>
                </a:solidFill>
              </a:rPr>
              <a:t>,</a:t>
            </a:r>
            <a:r>
              <a:rPr lang="de-DE" baseline="0">
                <a:solidFill>
                  <a:srgbClr val="FF0000"/>
                </a:solidFill>
              </a:rPr>
              <a:t> </a:t>
            </a:r>
            <a:r>
              <a:rPr lang="de-DE"/>
              <a:t>0 - 80 </a:t>
            </a:r>
            <a:r>
              <a:rPr lang="de-DE" err="1"/>
              <a:t>mrad</a:t>
            </a:r>
            <a:r>
              <a:rPr lang="de-DE"/>
              <a:t>,</a:t>
            </a:r>
            <a:r>
              <a:rPr lang="de-DE" baseline="0"/>
              <a:t> </a:t>
            </a:r>
            <a:r>
              <a:rPr lang="de-DE"/>
              <a:t>3.82 </a:t>
            </a:r>
            <a:r>
              <a:rPr lang="de-DE" err="1"/>
              <a:t>GeV</a:t>
            </a:r>
            <a:r>
              <a:rPr lang="de-DE"/>
              <a:t>/c +- 3%</a:t>
            </a:r>
          </a:p>
        </c:rich>
      </c:tx>
      <c:layout>
        <c:manualLayout>
          <c:xMode val="edge"/>
          <c:yMode val="edge"/>
          <c:x val="0.25268572825577629"/>
          <c:y val="4.88492694565667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0561130736586961"/>
          <c:y val="0.11080711354309165"/>
          <c:w val="0.75779384240244019"/>
          <c:h val="0.7858837583737488"/>
        </c:manualLayout>
      </c:layout>
      <c:scatterChart>
        <c:scatterStyle val="lineMarker"/>
        <c:varyColors val="0"/>
        <c:ser>
          <c:idx val="0"/>
          <c:order val="0"/>
          <c:tx>
            <c:v>no absorbtion</c:v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0-60A6-7949-B0AE-87953DADD2D1}"/>
              </c:ext>
            </c:extLst>
          </c:dPt>
          <c:xVal>
            <c:numRef>
              <c:f>summary!$Z$8:$Z$9</c:f>
              <c:numCache>
                <c:formatCode>General</c:formatCode>
                <c:ptCount val="2"/>
                <c:pt idx="0">
                  <c:v>0</c:v>
                </c:pt>
                <c:pt idx="1">
                  <c:v>20</c:v>
                </c:pt>
              </c:numCache>
            </c:numRef>
          </c:xVal>
          <c:yVal>
            <c:numRef>
              <c:f>summary!$AA$8:$AA$9</c:f>
              <c:numCache>
                <c:formatCode>General</c:formatCode>
                <c:ptCount val="2"/>
                <c:pt idx="0">
                  <c:v>0</c:v>
                </c:pt>
                <c:pt idx="1">
                  <c:v>9.2E-5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0A6-7949-B0AE-87953DADD2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159872"/>
        <c:axId val="104272640"/>
      </c:scatterChart>
      <c:valAx>
        <c:axId val="104159872"/>
        <c:scaling>
          <c:orientation val="minMax"/>
          <c:max val="26"/>
          <c:min val="0"/>
        </c:scaling>
        <c:delete val="0"/>
        <c:axPos val="b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 err="1"/>
                  <a:t>target</a:t>
                </a:r>
                <a:r>
                  <a:rPr lang="de-DE"/>
                  <a:t> </a:t>
                </a:r>
                <a:r>
                  <a:rPr lang="de-DE" err="1"/>
                  <a:t>length</a:t>
                </a:r>
                <a:r>
                  <a:rPr lang="de-DE"/>
                  <a:t> [cm]</a:t>
                </a:r>
              </a:p>
            </c:rich>
          </c:tx>
          <c:layout>
            <c:manualLayout>
              <c:xMode val="edge"/>
              <c:yMode val="edge"/>
              <c:x val="0.47857142857142859"/>
              <c:y val="0.9548563611491107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04272640"/>
        <c:crosses val="autoZero"/>
        <c:crossBetween val="midCat"/>
        <c:majorUnit val="2"/>
        <c:minorUnit val="1"/>
      </c:valAx>
      <c:valAx>
        <c:axId val="104272640"/>
        <c:scaling>
          <c:orientation val="minMax"/>
          <c:max val="6.9999999999999994E-5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Collectible pbars [1/prim]</a:t>
                </a:r>
              </a:p>
            </c:rich>
          </c:tx>
          <c:layout>
            <c:manualLayout>
              <c:xMode val="edge"/>
              <c:yMode val="edge"/>
              <c:x val="1.369047619047619E-2"/>
              <c:y val="0.37893296853625169"/>
            </c:manualLayout>
          </c:layout>
          <c:overlay val="0"/>
          <c:spPr>
            <a:noFill/>
            <a:ln w="25400">
              <a:noFill/>
            </a:ln>
          </c:spPr>
        </c:title>
        <c:numFmt formatCode="0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04159872"/>
        <c:crosses val="autoZero"/>
        <c:crossBetween val="midCat"/>
        <c:majorUnit val="1.0000000000000001E-5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61130736586961"/>
          <c:y val="0.11080711354309165"/>
          <c:w val="0.75779384240244019"/>
          <c:h val="0.7858837583737488"/>
        </c:manualLayout>
      </c:layout>
      <c:scatterChart>
        <c:scatterStyle val="lineMarker"/>
        <c:varyColors val="0"/>
        <c:ser>
          <c:idx val="0"/>
          <c:order val="0"/>
          <c:tx>
            <c:v>no absorbtion</c:v>
          </c:tx>
          <c:spPr>
            <a:ln w="25400">
              <a:solidFill>
                <a:schemeClr val="bg1">
                  <a:lumMod val="85000"/>
                </a:schemeClr>
              </a:solidFill>
              <a:prstDash val="solid"/>
            </a:ln>
          </c:spPr>
          <c:marker>
            <c:symbol val="none"/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0-4573-434B-AA4C-747858C5C528}"/>
              </c:ext>
            </c:extLst>
          </c:dPt>
          <c:xVal>
            <c:numRef>
              <c:f>summary!$Z$8:$Z$9</c:f>
              <c:numCache>
                <c:formatCode>General</c:formatCode>
                <c:ptCount val="2"/>
                <c:pt idx="0">
                  <c:v>0</c:v>
                </c:pt>
                <c:pt idx="1">
                  <c:v>20</c:v>
                </c:pt>
              </c:numCache>
            </c:numRef>
          </c:xVal>
          <c:yVal>
            <c:numRef>
              <c:f>summary!$AA$8:$AA$9</c:f>
              <c:numCache>
                <c:formatCode>General</c:formatCode>
                <c:ptCount val="2"/>
                <c:pt idx="0">
                  <c:v>0</c:v>
                </c:pt>
                <c:pt idx="1">
                  <c:v>9.2E-5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573-434B-AA4C-747858C5C528}"/>
            </c:ext>
          </c:extLst>
        </c:ser>
        <c:ser>
          <c:idx val="1"/>
          <c:order val="1"/>
          <c:tx>
            <c:v>MARS Cu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'0-80 mrad'!$A$24:$A$35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25</c:v>
                </c:pt>
                <c:pt idx="11">
                  <c:v>30</c:v>
                </c:pt>
              </c:numCache>
            </c:numRef>
          </c:xVal>
          <c:yVal>
            <c:numRef>
              <c:f>'0-80 mrad'!$F$24:$F$35</c:f>
              <c:numCache>
                <c:formatCode>0.0E+00</c:formatCode>
                <c:ptCount val="12"/>
                <c:pt idx="0">
                  <c:v>8.6838825500000013E-6</c:v>
                </c:pt>
                <c:pt idx="1">
                  <c:v>1.472519E-5</c:v>
                </c:pt>
                <c:pt idx="2">
                  <c:v>2.0600478057499995E-5</c:v>
                </c:pt>
                <c:pt idx="3">
                  <c:v>2.3909340000000004E-5</c:v>
                </c:pt>
                <c:pt idx="4">
                  <c:v>2.4388254999999995E-5</c:v>
                </c:pt>
                <c:pt idx="5">
                  <c:v>2.7256813127499995E-5</c:v>
                </c:pt>
                <c:pt idx="6">
                  <c:v>2.7770299999999997E-5</c:v>
                </c:pt>
                <c:pt idx="7">
                  <c:v>2.9150324999999993E-5</c:v>
                </c:pt>
                <c:pt idx="8">
                  <c:v>3.0920933217750013E-5</c:v>
                </c:pt>
                <c:pt idx="9">
                  <c:v>3.0795650520250025E-5</c:v>
                </c:pt>
                <c:pt idx="10">
                  <c:v>2.8393695491749994E-5</c:v>
                </c:pt>
                <c:pt idx="11">
                  <c:v>2.8516148834499984E-5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573-434B-AA4C-747858C5C5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266624"/>
        <c:axId val="106268544"/>
      </c:scatterChart>
      <c:valAx>
        <c:axId val="106266624"/>
        <c:scaling>
          <c:orientation val="minMax"/>
          <c:max val="26"/>
          <c:min val="0"/>
        </c:scaling>
        <c:delete val="0"/>
        <c:axPos val="b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 err="1"/>
                  <a:t>target</a:t>
                </a:r>
                <a:r>
                  <a:rPr lang="de-DE"/>
                  <a:t> </a:t>
                </a:r>
                <a:r>
                  <a:rPr lang="de-DE" err="1"/>
                  <a:t>length</a:t>
                </a:r>
                <a:r>
                  <a:rPr lang="de-DE"/>
                  <a:t> [cm]</a:t>
                </a:r>
              </a:p>
            </c:rich>
          </c:tx>
          <c:layout>
            <c:manualLayout>
              <c:xMode val="edge"/>
              <c:yMode val="edge"/>
              <c:x val="0.47857142857142859"/>
              <c:y val="0.9548563611491107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06268544"/>
        <c:crosses val="autoZero"/>
        <c:crossBetween val="midCat"/>
        <c:majorUnit val="2"/>
        <c:minorUnit val="1"/>
      </c:valAx>
      <c:valAx>
        <c:axId val="106268544"/>
        <c:scaling>
          <c:orientation val="minMax"/>
          <c:max val="6.9999999999999994E-5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Collectible pbars [1/prim]</a:t>
                </a:r>
              </a:p>
            </c:rich>
          </c:tx>
          <c:layout>
            <c:manualLayout>
              <c:xMode val="edge"/>
              <c:yMode val="edge"/>
              <c:x val="1.369047619047619E-2"/>
              <c:y val="0.37893296853625169"/>
            </c:manualLayout>
          </c:layout>
          <c:overlay val="0"/>
          <c:spPr>
            <a:noFill/>
            <a:ln w="25400">
              <a:noFill/>
            </a:ln>
          </c:spPr>
        </c:title>
        <c:numFmt formatCode="0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06266624"/>
        <c:crosses val="autoZero"/>
        <c:crossBetween val="midCat"/>
        <c:majorUnit val="1.0000000000000001E-5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5579671184681321"/>
          <c:y val="0.13269493844049249"/>
          <c:w val="0.29509627824744283"/>
          <c:h val="0.21925195055132474"/>
        </c:manualLayout>
      </c:layout>
      <c:overlay val="0"/>
      <c:spPr>
        <a:solidFill>
          <a:srgbClr val="FFFFFF"/>
        </a:solidFill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de-DE" err="1">
                <a:solidFill>
                  <a:srgbClr val="FF0000"/>
                </a:solidFill>
              </a:rPr>
              <a:t>Cu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target</a:t>
            </a:r>
            <a:r>
              <a:rPr lang="de-DE">
                <a:solidFill>
                  <a:srgbClr val="FF0000"/>
                </a:solidFill>
              </a:rPr>
              <a:t>,</a:t>
            </a:r>
            <a:r>
              <a:rPr lang="de-DE" baseline="0">
                <a:solidFill>
                  <a:srgbClr val="FF0000"/>
                </a:solidFill>
              </a:rPr>
              <a:t> </a:t>
            </a:r>
            <a:r>
              <a:rPr lang="de-DE"/>
              <a:t>0 - 80 </a:t>
            </a:r>
            <a:r>
              <a:rPr lang="de-DE" err="1"/>
              <a:t>mrad</a:t>
            </a:r>
            <a:r>
              <a:rPr lang="de-DE"/>
              <a:t>, 3.82 </a:t>
            </a:r>
            <a:r>
              <a:rPr lang="de-DE" err="1"/>
              <a:t>GeV</a:t>
            </a:r>
            <a:r>
              <a:rPr lang="de-DE"/>
              <a:t>/c +- 3%</a:t>
            </a:r>
          </a:p>
        </c:rich>
      </c:tx>
      <c:layout>
        <c:manualLayout>
          <c:xMode val="edge"/>
          <c:yMode val="edge"/>
          <c:x val="0.24424196108400448"/>
          <c:y val="4.565153677493299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0561130736586961"/>
          <c:y val="0.11080711354309165"/>
          <c:w val="0.75779384240244019"/>
          <c:h val="0.7858837583737488"/>
        </c:manualLayout>
      </c:layout>
      <c:scatterChart>
        <c:scatterStyle val="lineMarker"/>
        <c:varyColors val="0"/>
        <c:ser>
          <c:idx val="0"/>
          <c:order val="0"/>
          <c:tx>
            <c:v>no absorbtion</c:v>
          </c:tx>
          <c:spPr>
            <a:ln w="25400">
              <a:solidFill>
                <a:schemeClr val="bg1">
                  <a:lumMod val="85000"/>
                </a:schemeClr>
              </a:solidFill>
              <a:prstDash val="solid"/>
            </a:ln>
          </c:spPr>
          <c:marker>
            <c:symbol val="none"/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0-47A3-C148-A542-2CE08A32D1D4}"/>
              </c:ext>
            </c:extLst>
          </c:dPt>
          <c:xVal>
            <c:numRef>
              <c:f>summary!$Z$8:$Z$9</c:f>
              <c:numCache>
                <c:formatCode>General</c:formatCode>
                <c:ptCount val="2"/>
                <c:pt idx="0">
                  <c:v>0</c:v>
                </c:pt>
                <c:pt idx="1">
                  <c:v>20</c:v>
                </c:pt>
              </c:numCache>
            </c:numRef>
          </c:xVal>
          <c:yVal>
            <c:numRef>
              <c:f>summary!$AA$8:$AA$9</c:f>
              <c:numCache>
                <c:formatCode>General</c:formatCode>
                <c:ptCount val="2"/>
                <c:pt idx="0">
                  <c:v>0</c:v>
                </c:pt>
                <c:pt idx="1">
                  <c:v>9.2E-5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7A3-C148-A542-2CE08A32D1D4}"/>
            </c:ext>
          </c:extLst>
        </c:ser>
        <c:ser>
          <c:idx val="1"/>
          <c:order val="1"/>
          <c:tx>
            <c:v>MARS Cu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'0-80 mrad'!$A$24:$A$35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25</c:v>
                </c:pt>
                <c:pt idx="11">
                  <c:v>30</c:v>
                </c:pt>
              </c:numCache>
            </c:numRef>
          </c:xVal>
          <c:yVal>
            <c:numRef>
              <c:f>'0-80 mrad'!$F$24:$F$35</c:f>
              <c:numCache>
                <c:formatCode>0.0E+00</c:formatCode>
                <c:ptCount val="12"/>
                <c:pt idx="0">
                  <c:v>8.6838825500000013E-6</c:v>
                </c:pt>
                <c:pt idx="1">
                  <c:v>1.472519E-5</c:v>
                </c:pt>
                <c:pt idx="2">
                  <c:v>2.0600478057499995E-5</c:v>
                </c:pt>
                <c:pt idx="3">
                  <c:v>2.3909340000000004E-5</c:v>
                </c:pt>
                <c:pt idx="4">
                  <c:v>2.4388254999999995E-5</c:v>
                </c:pt>
                <c:pt idx="5">
                  <c:v>2.7256813127499995E-5</c:v>
                </c:pt>
                <c:pt idx="6">
                  <c:v>2.7770299999999997E-5</c:v>
                </c:pt>
                <c:pt idx="7">
                  <c:v>2.9150324999999993E-5</c:v>
                </c:pt>
                <c:pt idx="8">
                  <c:v>3.0920933217750013E-5</c:v>
                </c:pt>
                <c:pt idx="9">
                  <c:v>3.0795650520250025E-5</c:v>
                </c:pt>
                <c:pt idx="10">
                  <c:v>2.8393695491749994E-5</c:v>
                </c:pt>
                <c:pt idx="11">
                  <c:v>2.8516148834499984E-5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7A3-C148-A542-2CE08A32D1D4}"/>
            </c:ext>
          </c:extLst>
        </c:ser>
        <c:ser>
          <c:idx val="2"/>
          <c:order val="2"/>
          <c:tx>
            <c:v>MARS graphite</c:v>
          </c:tx>
          <c:spPr>
            <a:ln>
              <a:noFill/>
            </a:ln>
          </c:spPr>
          <c:marker>
            <c:symbol val="diamond"/>
            <c:size val="9"/>
            <c:spPr>
              <a:solidFill>
                <a:srgbClr val="FF0000"/>
              </a:solidFill>
            </c:spPr>
          </c:marker>
          <c:xVal>
            <c:numRef>
              <c:f>summary!$A$5:$A$14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20</c:v>
                </c:pt>
              </c:numCache>
            </c:numRef>
          </c:xVal>
          <c:yVal>
            <c:numRef>
              <c:f>summary!$B$5:$B$14</c:f>
              <c:numCache>
                <c:formatCode>0.00E+00</c:formatCode>
                <c:ptCount val="10"/>
                <c:pt idx="0">
                  <c:v>1.42E-5</c:v>
                </c:pt>
                <c:pt idx="1">
                  <c:v>2.0100000000000001E-5</c:v>
                </c:pt>
                <c:pt idx="2">
                  <c:v>2.5000000000000001E-5</c:v>
                </c:pt>
                <c:pt idx="3">
                  <c:v>2.6999999999999999E-5</c:v>
                </c:pt>
                <c:pt idx="4">
                  <c:v>2.9200000000000002E-5</c:v>
                </c:pt>
                <c:pt idx="5">
                  <c:v>3.1600000000000002E-5</c:v>
                </c:pt>
                <c:pt idx="6">
                  <c:v>3.3099999999999998E-5</c:v>
                </c:pt>
                <c:pt idx="7">
                  <c:v>3.54E-5</c:v>
                </c:pt>
                <c:pt idx="8">
                  <c:v>3.6699999999999998E-5</c:v>
                </c:pt>
                <c:pt idx="9">
                  <c:v>3.9900000000000001E-5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7A3-C148-A542-2CE08A32D1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142592"/>
        <c:axId val="112157440"/>
      </c:scatterChart>
      <c:valAx>
        <c:axId val="112142592"/>
        <c:scaling>
          <c:orientation val="minMax"/>
          <c:max val="26"/>
          <c:min val="0"/>
        </c:scaling>
        <c:delete val="0"/>
        <c:axPos val="b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 err="1"/>
                  <a:t>target</a:t>
                </a:r>
                <a:r>
                  <a:rPr lang="de-DE"/>
                  <a:t> </a:t>
                </a:r>
                <a:r>
                  <a:rPr lang="de-DE" err="1"/>
                  <a:t>length</a:t>
                </a:r>
                <a:r>
                  <a:rPr lang="de-DE"/>
                  <a:t> [cm]</a:t>
                </a:r>
              </a:p>
            </c:rich>
          </c:tx>
          <c:layout>
            <c:manualLayout>
              <c:xMode val="edge"/>
              <c:yMode val="edge"/>
              <c:x val="0.47857142857142859"/>
              <c:y val="0.9548563611491107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12157440"/>
        <c:crosses val="autoZero"/>
        <c:crossBetween val="midCat"/>
        <c:majorUnit val="2"/>
        <c:minorUnit val="1"/>
      </c:valAx>
      <c:valAx>
        <c:axId val="112157440"/>
        <c:scaling>
          <c:orientation val="minMax"/>
          <c:max val="6.9999999999999994E-5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Collectible pbars [1/prim]</a:t>
                </a:r>
              </a:p>
            </c:rich>
          </c:tx>
          <c:layout>
            <c:manualLayout>
              <c:xMode val="edge"/>
              <c:yMode val="edge"/>
              <c:x val="1.369047619047619E-2"/>
              <c:y val="0.37893296853625169"/>
            </c:manualLayout>
          </c:layout>
          <c:overlay val="0"/>
          <c:spPr>
            <a:noFill/>
            <a:ln w="25400">
              <a:noFill/>
            </a:ln>
          </c:spPr>
        </c:title>
        <c:numFmt formatCode="0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12142592"/>
        <c:crosses val="autoZero"/>
        <c:crossBetween val="midCat"/>
        <c:majorUnit val="1.0000000000000001E-5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5579671184681321"/>
          <c:y val="0.13269493844049249"/>
          <c:w val="0.29509627824744283"/>
          <c:h val="0.21925195055132474"/>
        </c:manualLayout>
      </c:layout>
      <c:overlay val="0"/>
      <c:spPr>
        <a:solidFill>
          <a:srgbClr val="FFFFFF"/>
        </a:solidFill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de-DE" dirty="0" err="1">
                <a:solidFill>
                  <a:srgbClr val="FF0000"/>
                </a:solidFill>
              </a:rPr>
              <a:t>Cu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target</a:t>
            </a:r>
            <a:r>
              <a:rPr lang="de-DE" dirty="0">
                <a:solidFill>
                  <a:srgbClr val="FF0000"/>
                </a:solidFill>
              </a:rPr>
              <a:t>,</a:t>
            </a:r>
            <a:r>
              <a:rPr lang="de-DE" baseline="0" dirty="0">
                <a:solidFill>
                  <a:srgbClr val="FF0000"/>
                </a:solidFill>
              </a:rPr>
              <a:t> </a:t>
            </a:r>
            <a:r>
              <a:rPr lang="de-DE" dirty="0"/>
              <a:t>0 - 80 </a:t>
            </a:r>
            <a:r>
              <a:rPr lang="de-DE" dirty="0" err="1"/>
              <a:t>mrad</a:t>
            </a:r>
            <a:r>
              <a:rPr lang="de-DE" dirty="0"/>
              <a:t>,</a:t>
            </a:r>
            <a:r>
              <a:rPr lang="de-DE" baseline="0" dirty="0"/>
              <a:t> </a:t>
            </a:r>
            <a:r>
              <a:rPr lang="de-DE" dirty="0"/>
              <a:t>3.82 </a:t>
            </a:r>
            <a:r>
              <a:rPr lang="de-DE" dirty="0" err="1"/>
              <a:t>GeV</a:t>
            </a:r>
            <a:r>
              <a:rPr lang="de-DE" dirty="0"/>
              <a:t>/c +- 3%</a:t>
            </a:r>
          </a:p>
        </c:rich>
      </c:tx>
      <c:layout>
        <c:manualLayout>
          <c:xMode val="edge"/>
          <c:yMode val="edge"/>
          <c:x val="0.26447890226455817"/>
          <c:y val="2.966287336676432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0561130736586961"/>
          <c:y val="0.11080711354309165"/>
          <c:w val="0.75779384240244019"/>
          <c:h val="0.7858837583737488"/>
        </c:manualLayout>
      </c:layout>
      <c:scatterChart>
        <c:scatterStyle val="lineMarker"/>
        <c:varyColors val="0"/>
        <c:ser>
          <c:idx val="0"/>
          <c:order val="0"/>
          <c:tx>
            <c:v>no absorbtion</c:v>
          </c:tx>
          <c:spPr>
            <a:ln w="25400">
              <a:solidFill>
                <a:schemeClr val="bg1">
                  <a:lumMod val="85000"/>
                </a:schemeClr>
              </a:solidFill>
              <a:prstDash val="solid"/>
            </a:ln>
          </c:spPr>
          <c:marker>
            <c:symbol val="none"/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0-1D2D-3B45-BCB6-DCF86C9F1FEE}"/>
              </c:ext>
            </c:extLst>
          </c:dPt>
          <c:xVal>
            <c:numRef>
              <c:f>summary!$Z$8:$Z$9</c:f>
              <c:numCache>
                <c:formatCode>General</c:formatCode>
                <c:ptCount val="2"/>
                <c:pt idx="0">
                  <c:v>0</c:v>
                </c:pt>
                <c:pt idx="1">
                  <c:v>20</c:v>
                </c:pt>
              </c:numCache>
            </c:numRef>
          </c:xVal>
          <c:yVal>
            <c:numRef>
              <c:f>summary!$AA$8:$AA$9</c:f>
              <c:numCache>
                <c:formatCode>General</c:formatCode>
                <c:ptCount val="2"/>
                <c:pt idx="0">
                  <c:v>0</c:v>
                </c:pt>
                <c:pt idx="1">
                  <c:v>9.2E-5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D2D-3B45-BCB6-DCF86C9F1FEE}"/>
            </c:ext>
          </c:extLst>
        </c:ser>
        <c:ser>
          <c:idx val="1"/>
          <c:order val="1"/>
          <c:tx>
            <c:v>MARS Cu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  <a:prstDash val="solid"/>
              </a:ln>
            </c:spPr>
          </c:marker>
          <c:xVal>
            <c:numRef>
              <c:f>'0-80 mrad'!$A$24:$A$35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25</c:v>
                </c:pt>
                <c:pt idx="11">
                  <c:v>30</c:v>
                </c:pt>
              </c:numCache>
            </c:numRef>
          </c:xVal>
          <c:yVal>
            <c:numRef>
              <c:f>'0-80 mrad'!$F$24:$F$35</c:f>
              <c:numCache>
                <c:formatCode>0.0E+00</c:formatCode>
                <c:ptCount val="12"/>
                <c:pt idx="0">
                  <c:v>8.6838825500000013E-6</c:v>
                </c:pt>
                <c:pt idx="1">
                  <c:v>1.472519E-5</c:v>
                </c:pt>
                <c:pt idx="2">
                  <c:v>2.0600478057499995E-5</c:v>
                </c:pt>
                <c:pt idx="3">
                  <c:v>2.3909340000000004E-5</c:v>
                </c:pt>
                <c:pt idx="4">
                  <c:v>2.4388254999999995E-5</c:v>
                </c:pt>
                <c:pt idx="5">
                  <c:v>2.7256813127499995E-5</c:v>
                </c:pt>
                <c:pt idx="6">
                  <c:v>2.7770299999999997E-5</c:v>
                </c:pt>
                <c:pt idx="7">
                  <c:v>2.9150324999999993E-5</c:v>
                </c:pt>
                <c:pt idx="8">
                  <c:v>3.0920933217750013E-5</c:v>
                </c:pt>
                <c:pt idx="9">
                  <c:v>3.0795650520250025E-5</c:v>
                </c:pt>
                <c:pt idx="10">
                  <c:v>2.8393695491749994E-5</c:v>
                </c:pt>
                <c:pt idx="11">
                  <c:v>2.8516148834499984E-5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D2D-3B45-BCB6-DCF86C9F1FEE}"/>
            </c:ext>
          </c:extLst>
        </c:ser>
        <c:ser>
          <c:idx val="2"/>
          <c:order val="2"/>
          <c:tx>
            <c:v>MARS graphite</c:v>
          </c:tx>
          <c:spPr>
            <a:ln>
              <a:noFill/>
            </a:ln>
          </c:spPr>
          <c:marker>
            <c:symbol val="diamond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summary!$A$5:$A$14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20</c:v>
                </c:pt>
              </c:numCache>
            </c:numRef>
          </c:xVal>
          <c:yVal>
            <c:numRef>
              <c:f>summary!$B$5:$B$14</c:f>
              <c:numCache>
                <c:formatCode>0.00E+00</c:formatCode>
                <c:ptCount val="10"/>
                <c:pt idx="0">
                  <c:v>1.42E-5</c:v>
                </c:pt>
                <c:pt idx="1">
                  <c:v>2.0100000000000001E-5</c:v>
                </c:pt>
                <c:pt idx="2">
                  <c:v>2.5000000000000001E-5</c:v>
                </c:pt>
                <c:pt idx="3">
                  <c:v>2.6999999999999999E-5</c:v>
                </c:pt>
                <c:pt idx="4">
                  <c:v>2.9200000000000002E-5</c:v>
                </c:pt>
                <c:pt idx="5">
                  <c:v>3.1600000000000002E-5</c:v>
                </c:pt>
                <c:pt idx="6">
                  <c:v>3.3099999999999998E-5</c:v>
                </c:pt>
                <c:pt idx="7">
                  <c:v>3.54E-5</c:v>
                </c:pt>
                <c:pt idx="8">
                  <c:v>3.6699999999999998E-5</c:v>
                </c:pt>
                <c:pt idx="9">
                  <c:v>3.9900000000000001E-5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D2D-3B45-BCB6-DCF86C9F1FEE}"/>
            </c:ext>
          </c:extLst>
        </c:ser>
        <c:ser>
          <c:idx val="4"/>
          <c:order val="3"/>
          <c:tx>
            <c:v>MARS Yield</c:v>
          </c:tx>
          <c:spPr>
            <a:ln>
              <a:noFill/>
            </a:ln>
          </c:spPr>
          <c:marker>
            <c:symbol val="circle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summary!$A$5:$A$14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20</c:v>
                </c:pt>
              </c:numCache>
            </c:numRef>
          </c:xVal>
          <c:yVal>
            <c:numRef>
              <c:f>summary!$C$5:$C$14</c:f>
              <c:numCache>
                <c:formatCode>0.00E+00</c:formatCode>
                <c:ptCount val="10"/>
                <c:pt idx="0">
                  <c:v>1.2300000000000001E-5</c:v>
                </c:pt>
                <c:pt idx="1">
                  <c:v>1.6399999999999999E-5</c:v>
                </c:pt>
                <c:pt idx="2">
                  <c:v>1.9000000000000001E-5</c:v>
                </c:pt>
                <c:pt idx="3">
                  <c:v>1.9700000000000001E-5</c:v>
                </c:pt>
                <c:pt idx="4">
                  <c:v>2.05E-5</c:v>
                </c:pt>
                <c:pt idx="5">
                  <c:v>2.0800000000000001E-5</c:v>
                </c:pt>
                <c:pt idx="6">
                  <c:v>2.09E-5</c:v>
                </c:pt>
                <c:pt idx="7">
                  <c:v>2.0699999999999998E-5</c:v>
                </c:pt>
                <c:pt idx="8">
                  <c:v>1.9400000000000001E-5</c:v>
                </c:pt>
                <c:pt idx="9">
                  <c:v>1.73E-5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1D2D-3B45-BCB6-DCF86C9F1F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886912"/>
        <c:axId val="114905856"/>
      </c:scatterChart>
      <c:valAx>
        <c:axId val="114886912"/>
        <c:scaling>
          <c:orientation val="minMax"/>
          <c:max val="26"/>
          <c:min val="0"/>
        </c:scaling>
        <c:delete val="0"/>
        <c:axPos val="b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 err="1"/>
                  <a:t>target</a:t>
                </a:r>
                <a:r>
                  <a:rPr lang="de-DE"/>
                  <a:t> </a:t>
                </a:r>
                <a:r>
                  <a:rPr lang="de-DE" err="1"/>
                  <a:t>length</a:t>
                </a:r>
                <a:r>
                  <a:rPr lang="de-DE"/>
                  <a:t> [cm]</a:t>
                </a:r>
              </a:p>
            </c:rich>
          </c:tx>
          <c:layout>
            <c:manualLayout>
              <c:xMode val="edge"/>
              <c:yMode val="edge"/>
              <c:x val="0.47857142857142859"/>
              <c:y val="0.9548563611491107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14905856"/>
        <c:crosses val="autoZero"/>
        <c:crossBetween val="midCat"/>
        <c:majorUnit val="2"/>
        <c:minorUnit val="1"/>
      </c:valAx>
      <c:valAx>
        <c:axId val="114905856"/>
        <c:scaling>
          <c:orientation val="minMax"/>
          <c:max val="6.9999999999999994E-5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 err="1"/>
                  <a:t>Collectible</a:t>
                </a:r>
                <a:r>
                  <a:rPr lang="de-DE"/>
                  <a:t> </a:t>
                </a:r>
                <a:r>
                  <a:rPr lang="de-DE" err="1"/>
                  <a:t>pbar</a:t>
                </a:r>
                <a:r>
                  <a:rPr lang="de-DE"/>
                  <a:t> / </a:t>
                </a:r>
                <a:r>
                  <a:rPr lang="de-DE" err="1"/>
                  <a:t>Yield</a:t>
                </a:r>
                <a:r>
                  <a:rPr lang="de-DE"/>
                  <a:t> [1/prim]</a:t>
                </a:r>
              </a:p>
            </c:rich>
          </c:tx>
          <c:layout>
            <c:manualLayout>
              <c:xMode val="edge"/>
              <c:yMode val="edge"/>
              <c:x val="1.0803269375171783E-2"/>
              <c:y val="0.30458558701126143"/>
            </c:manualLayout>
          </c:layout>
          <c:overlay val="0"/>
          <c:spPr>
            <a:noFill/>
            <a:ln w="25400">
              <a:noFill/>
            </a:ln>
          </c:spPr>
        </c:title>
        <c:numFmt formatCode="0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14886912"/>
        <c:crosses val="autoZero"/>
        <c:crossBetween val="midCat"/>
        <c:majorUnit val="1.0000000000000001E-5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5579671184681321"/>
          <c:y val="0.13269493844049249"/>
          <c:w val="0.29509627824744283"/>
          <c:h val="0.21925195055132474"/>
        </c:manualLayout>
      </c:layout>
      <c:overlay val="0"/>
      <c:spPr>
        <a:solidFill>
          <a:srgbClr val="FFFFFF"/>
        </a:solidFill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19.10.22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19.10.22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2849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2124D0-3AC7-44EC-9218-055FD8C442AA}" type="slidenum">
              <a:rPr lang="de-DE"/>
              <a:pPr/>
              <a:t>44</a:t>
            </a:fld>
            <a:endParaRPr lang="de-DE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29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089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359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5641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7529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de-DE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D87A34B-4641-454A-B3CF-A072BB94933D}" type="slidenum">
              <a:rPr lang="de-DE" altLang="de-DE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88857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ED743E-1AE3-49E4-A5C1-F8399BA56428}" type="slidenum">
              <a:rPr lang="de-DE"/>
              <a:pPr/>
              <a:t>18</a:t>
            </a:fld>
            <a:endParaRPr lang="de-DE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21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de-DE"/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EFDDF56-0686-43F7-9BF3-DF29A734DED2}" type="slidenum">
              <a:rPr lang="de-DE" altLang="de-DE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98553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de-DE"/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EFDDF56-0686-43F7-9BF3-DF29A734DED2}" type="slidenum">
              <a:rPr lang="de-DE" altLang="de-DE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90345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123339"/>
            <a:ext cx="6242342" cy="590668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7941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114301"/>
            <a:ext cx="8229600" cy="44803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3D737-AD97-4986-B179-528906BAA16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07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533400" y="114300"/>
            <a:ext cx="7772400" cy="85725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215900" y="4937523"/>
            <a:ext cx="1905000" cy="205978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176464" y="4937523"/>
            <a:ext cx="5305425" cy="205978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218488" y="4936332"/>
            <a:ext cx="925512" cy="207169"/>
          </a:xfrm>
        </p:spPr>
        <p:txBody>
          <a:bodyPr/>
          <a:lstStyle>
            <a:lvl1pPr>
              <a:defRPr/>
            </a:lvl1pPr>
          </a:lstStyle>
          <a:p>
            <a:fld id="{1F2022C4-17F5-43E4-A28B-61F9972272C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999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chart" Target="../charts/char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m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png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The FAIR pbar Target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K. Knie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 txBox="1">
            <a:spLocks/>
          </p:cNvSpPr>
          <p:nvPr/>
        </p:nvSpPr>
        <p:spPr>
          <a:xfrm>
            <a:off x="7759795" y="4945540"/>
            <a:ext cx="370034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636D52-6EBE-478E-A1F6-01BCE9CACF98}" type="slidenum">
              <a:rPr lang="de-DE" sz="900">
                <a:solidFill>
                  <a:prstClr val="black"/>
                </a:solidFill>
                <a:latin typeface="Calibri" panose="020F0502020204030204" pitchFamily="34" charset="0"/>
              </a:rPr>
              <a:pPr/>
              <a:t>10</a:t>
            </a:fld>
            <a:endParaRPr lang="de-DE" sz="9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840519" y="2250375"/>
            <a:ext cx="405000" cy="405000"/>
          </a:xfrm>
          <a:prstGeom prst="ellipse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Abgerundetes Rechteck 5"/>
          <p:cNvSpPr/>
          <p:nvPr/>
        </p:nvSpPr>
        <p:spPr>
          <a:xfrm>
            <a:off x="2619375" y="2079019"/>
            <a:ext cx="1452563" cy="74771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5" name="Ellipse 44"/>
          <p:cNvSpPr/>
          <p:nvPr/>
        </p:nvSpPr>
        <p:spPr>
          <a:xfrm>
            <a:off x="5940030" y="2331431"/>
            <a:ext cx="857250" cy="74771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hteck 9"/>
          <p:cNvSpPr/>
          <p:nvPr/>
        </p:nvSpPr>
        <p:spPr>
          <a:xfrm>
            <a:off x="5940031" y="2331431"/>
            <a:ext cx="428624" cy="747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7" name="Rechteck 46"/>
          <p:cNvSpPr/>
          <p:nvPr/>
        </p:nvSpPr>
        <p:spPr>
          <a:xfrm>
            <a:off x="6255547" y="2711288"/>
            <a:ext cx="541734" cy="367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13" name="Gerade Verbindung 12"/>
          <p:cNvCxnSpPr/>
          <p:nvPr/>
        </p:nvCxnSpPr>
        <p:spPr>
          <a:xfrm>
            <a:off x="2043019" y="2452875"/>
            <a:ext cx="432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>
            <a:stCxn id="29" idx="5"/>
          </p:cNvCxnSpPr>
          <p:nvPr/>
        </p:nvCxnSpPr>
        <p:spPr>
          <a:xfrm flipH="1" flipV="1">
            <a:off x="6782437" y="2670798"/>
            <a:ext cx="529937" cy="78073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Ellipse 55"/>
          <p:cNvSpPr/>
          <p:nvPr/>
        </p:nvSpPr>
        <p:spPr>
          <a:xfrm>
            <a:off x="6192180" y="2517744"/>
            <a:ext cx="405000" cy="405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Rechteck 23"/>
          <p:cNvSpPr/>
          <p:nvPr/>
        </p:nvSpPr>
        <p:spPr>
          <a:xfrm>
            <a:off x="6526414" y="3394425"/>
            <a:ext cx="322062" cy="31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hteck 4"/>
          <p:cNvSpPr/>
          <p:nvPr/>
        </p:nvSpPr>
        <p:spPr>
          <a:xfrm>
            <a:off x="4510087" y="2290762"/>
            <a:ext cx="80963" cy="3286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cxnSp>
        <p:nvCxnSpPr>
          <p:cNvPr id="14" name="Gerade Verbindung 13"/>
          <p:cNvCxnSpPr/>
          <p:nvPr/>
        </p:nvCxnSpPr>
        <p:spPr>
          <a:xfrm>
            <a:off x="4591050" y="2416013"/>
            <a:ext cx="177760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Ellipse 28"/>
          <p:cNvSpPr/>
          <p:nvPr/>
        </p:nvSpPr>
        <p:spPr>
          <a:xfrm>
            <a:off x="7056276" y="3219822"/>
            <a:ext cx="300038" cy="271463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35" name="Gerade Verbindung 34"/>
          <p:cNvCxnSpPr>
            <a:stCxn id="24" idx="0"/>
          </p:cNvCxnSpPr>
          <p:nvPr/>
        </p:nvCxnSpPr>
        <p:spPr>
          <a:xfrm flipV="1">
            <a:off x="6687445" y="2705287"/>
            <a:ext cx="0" cy="68913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1743737" y="1773891"/>
            <a:ext cx="598562" cy="43858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FDBB63"/>
                </a:solidFill>
              </a:rPr>
              <a:t>ion</a:t>
            </a:r>
          </a:p>
          <a:p>
            <a:pPr algn="ctr"/>
            <a:r>
              <a:rPr lang="en-US" sz="1200">
                <a:solidFill>
                  <a:srgbClr val="FDBB63"/>
                </a:solidFill>
              </a:rPr>
              <a:t>source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2897296" y="1739266"/>
            <a:ext cx="896720" cy="253916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00B0F0"/>
                </a:solidFill>
              </a:rPr>
              <a:t>accelerator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5803941" y="1813485"/>
            <a:ext cx="1444947" cy="43858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ion optical system /</a:t>
            </a:r>
          </a:p>
          <a:p>
            <a:pPr algn="ctr"/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separator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6231048" y="3796666"/>
            <a:ext cx="896720" cy="253916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chemeClr val="accent4">
                    <a:lumMod val="60000"/>
                    <a:lumOff val="40000"/>
                  </a:schemeClr>
                </a:solidFill>
              </a:rPr>
              <a:t>experiment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4284951" y="1952062"/>
            <a:ext cx="531236" cy="253916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4041118" y="3221151"/>
            <a:ext cx="2485296" cy="484748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sz="1350" i="1">
                <a:solidFill>
                  <a:srgbClr val="FF0000"/>
                </a:solidFill>
              </a:rPr>
              <a:t>(very) short lived radionuclides</a:t>
            </a:r>
          </a:p>
          <a:p>
            <a:r>
              <a:rPr lang="el-GR" sz="1350" i="1">
                <a:solidFill>
                  <a:srgbClr val="FF0000"/>
                </a:solidFill>
              </a:rPr>
              <a:t>π</a:t>
            </a:r>
            <a:r>
              <a:rPr lang="de-DE" sz="1350" i="1">
                <a:solidFill>
                  <a:srgbClr val="FF0000"/>
                </a:solidFill>
              </a:rPr>
              <a:t>, K, pbar, </a:t>
            </a:r>
            <a:r>
              <a:rPr lang="en-US" sz="1350" i="1">
                <a:solidFill>
                  <a:srgbClr val="FF0000"/>
                </a:solidFill>
              </a:rPr>
              <a:t>µ</a:t>
            </a:r>
          </a:p>
        </p:txBody>
      </p:sp>
      <p:sp>
        <p:nvSpPr>
          <p:cNvPr id="23" name="Titel 1"/>
          <p:cNvSpPr txBox="1">
            <a:spLocks/>
          </p:cNvSpPr>
          <p:nvPr/>
        </p:nvSpPr>
        <p:spPr>
          <a:xfrm>
            <a:off x="268952" y="384190"/>
            <a:ext cx="5353882" cy="48229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>
                <a:latin typeface="Calibri" panose="020F0502020204030204" pitchFamily="34" charset="0"/>
              </a:rPr>
              <a:t>Primary / </a:t>
            </a:r>
            <a:r>
              <a:rPr lang="de-DE" err="1">
                <a:solidFill>
                  <a:srgbClr val="FF0000"/>
                </a:solidFill>
                <a:latin typeface="Calibri" panose="020F0502020204030204" pitchFamily="34" charset="0"/>
              </a:rPr>
              <a:t>Secondary</a:t>
            </a:r>
            <a:r>
              <a:rPr lang="de-DE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de-DE" err="1">
                <a:latin typeface="Calibri" panose="020F0502020204030204" pitchFamily="34" charset="0"/>
              </a:rPr>
              <a:t>Beams</a:t>
            </a:r>
            <a:r>
              <a:rPr lang="de-DE">
                <a:latin typeface="Calibri" panose="020F0502020204030204" pitchFamily="34" charset="0"/>
              </a:rPr>
              <a:t> (In-Flight)</a:t>
            </a:r>
          </a:p>
        </p:txBody>
      </p:sp>
    </p:spTree>
    <p:extLst>
      <p:ext uri="{BB962C8B-B14F-4D97-AF65-F5344CB8AC3E}">
        <p14:creationId xmlns:p14="http://schemas.microsoft.com/office/powerpoint/2010/main" val="832824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 txBox="1">
            <a:spLocks/>
          </p:cNvSpPr>
          <p:nvPr/>
        </p:nvSpPr>
        <p:spPr>
          <a:xfrm>
            <a:off x="7759795" y="4945540"/>
            <a:ext cx="370034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636D52-6EBE-478E-A1F6-01BCE9CACF98}" type="slidenum">
              <a:rPr lang="de-DE" sz="900">
                <a:solidFill>
                  <a:prstClr val="black"/>
                </a:solidFill>
                <a:latin typeface="Calibri" panose="020F0502020204030204" pitchFamily="34" charset="0"/>
              </a:rPr>
              <a:pPr/>
              <a:t>11</a:t>
            </a:fld>
            <a:endParaRPr lang="de-DE" sz="9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840519" y="2250375"/>
            <a:ext cx="405000" cy="405000"/>
          </a:xfrm>
          <a:prstGeom prst="ellipse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Abgerundetes Rechteck 5"/>
          <p:cNvSpPr/>
          <p:nvPr/>
        </p:nvSpPr>
        <p:spPr>
          <a:xfrm>
            <a:off x="2619375" y="2079019"/>
            <a:ext cx="1452563" cy="74771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5" name="Ellipse 44"/>
          <p:cNvSpPr/>
          <p:nvPr/>
        </p:nvSpPr>
        <p:spPr>
          <a:xfrm>
            <a:off x="5940030" y="2331431"/>
            <a:ext cx="857250" cy="74771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hteck 9"/>
          <p:cNvSpPr/>
          <p:nvPr/>
        </p:nvSpPr>
        <p:spPr>
          <a:xfrm>
            <a:off x="5940031" y="2331431"/>
            <a:ext cx="428624" cy="747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7" name="Rechteck 46"/>
          <p:cNvSpPr/>
          <p:nvPr/>
        </p:nvSpPr>
        <p:spPr>
          <a:xfrm>
            <a:off x="6255547" y="2711288"/>
            <a:ext cx="541734" cy="367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13" name="Gerade Verbindung 12"/>
          <p:cNvCxnSpPr/>
          <p:nvPr/>
        </p:nvCxnSpPr>
        <p:spPr>
          <a:xfrm>
            <a:off x="2043019" y="2452875"/>
            <a:ext cx="432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/>
          <p:nvPr/>
        </p:nvCxnSpPr>
        <p:spPr>
          <a:xfrm flipH="1">
            <a:off x="6665877" y="2338935"/>
            <a:ext cx="691432" cy="10729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Ellipse 55"/>
          <p:cNvSpPr/>
          <p:nvPr/>
        </p:nvSpPr>
        <p:spPr>
          <a:xfrm>
            <a:off x="6192180" y="2517744"/>
            <a:ext cx="405000" cy="405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hteck 4"/>
          <p:cNvSpPr/>
          <p:nvPr/>
        </p:nvSpPr>
        <p:spPr>
          <a:xfrm>
            <a:off x="4510087" y="2290762"/>
            <a:ext cx="80963" cy="3286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cxnSp>
        <p:nvCxnSpPr>
          <p:cNvPr id="14" name="Gerade Verbindung 13"/>
          <p:cNvCxnSpPr/>
          <p:nvPr/>
        </p:nvCxnSpPr>
        <p:spPr>
          <a:xfrm>
            <a:off x="4591050" y="2416013"/>
            <a:ext cx="177760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Ellipse 28"/>
          <p:cNvSpPr/>
          <p:nvPr/>
        </p:nvSpPr>
        <p:spPr>
          <a:xfrm>
            <a:off x="7350773" y="2181621"/>
            <a:ext cx="300038" cy="271463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35" name="Gerade Verbindung 34"/>
          <p:cNvCxnSpPr/>
          <p:nvPr/>
        </p:nvCxnSpPr>
        <p:spPr>
          <a:xfrm flipV="1">
            <a:off x="6687445" y="2705288"/>
            <a:ext cx="0" cy="123585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1743737" y="1773891"/>
            <a:ext cx="598562" cy="43858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FDBB63"/>
                </a:solidFill>
              </a:rPr>
              <a:t>ion</a:t>
            </a:r>
          </a:p>
          <a:p>
            <a:pPr algn="ctr"/>
            <a:r>
              <a:rPr lang="en-US" sz="1200">
                <a:solidFill>
                  <a:srgbClr val="FDBB63"/>
                </a:solidFill>
              </a:rPr>
              <a:t>source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2807528" y="1739266"/>
            <a:ext cx="1076257" cy="253916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00B0F0"/>
                </a:solidFill>
              </a:rPr>
              <a:t>accelerator(s)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5803941" y="1813485"/>
            <a:ext cx="1444947" cy="43858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ion optical system /</a:t>
            </a:r>
          </a:p>
          <a:p>
            <a:pPr algn="ctr"/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separator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4284951" y="1952062"/>
            <a:ext cx="531236" cy="253916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7" name="Ellipse 6"/>
          <p:cNvSpPr/>
          <p:nvPr/>
        </p:nvSpPr>
        <p:spPr>
          <a:xfrm>
            <a:off x="5742445" y="3462200"/>
            <a:ext cx="945000" cy="945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5" name="Ellipse 24"/>
          <p:cNvSpPr/>
          <p:nvPr/>
        </p:nvSpPr>
        <p:spPr>
          <a:xfrm>
            <a:off x="4591050" y="3468646"/>
            <a:ext cx="945000" cy="9450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6" name="Ellipse 25"/>
          <p:cNvSpPr/>
          <p:nvPr/>
        </p:nvSpPr>
        <p:spPr>
          <a:xfrm>
            <a:off x="3439655" y="3475091"/>
            <a:ext cx="945000" cy="945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27" name="Gerade Verbindung 26"/>
          <p:cNvCxnSpPr/>
          <p:nvPr/>
        </p:nvCxnSpPr>
        <p:spPr>
          <a:xfrm flipV="1">
            <a:off x="3869731" y="4407200"/>
            <a:ext cx="2430461" cy="128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3278624" y="3785746"/>
            <a:ext cx="322062" cy="31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1" name="Textfeld 30"/>
          <p:cNvSpPr txBox="1"/>
          <p:nvPr/>
        </p:nvSpPr>
        <p:spPr>
          <a:xfrm>
            <a:off x="5531541" y="4506959"/>
            <a:ext cx="1662955" cy="43858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FF0000"/>
                </a:solidFill>
              </a:rPr>
              <a:t>collection, pre-cooling </a:t>
            </a:r>
          </a:p>
          <a:p>
            <a:pPr algn="ctr"/>
            <a:r>
              <a:rPr lang="en-US" sz="1200" i="1">
                <a:solidFill>
                  <a:srgbClr val="FF0000"/>
                </a:solidFill>
              </a:rPr>
              <a:t>(</a:t>
            </a:r>
            <a:r>
              <a:rPr lang="en-US" sz="1200" i="1">
                <a:solidFill>
                  <a:srgbClr val="009999"/>
                </a:solidFill>
              </a:rPr>
              <a:t>AC</a:t>
            </a:r>
            <a:r>
              <a:rPr lang="en-US" sz="1200" i="1">
                <a:solidFill>
                  <a:srgbClr val="FF0000"/>
                </a:solidFill>
              </a:rPr>
              <a:t>, </a:t>
            </a:r>
            <a:r>
              <a:rPr lang="en-US" sz="1200" i="1">
                <a:solidFill>
                  <a:srgbClr val="7030A0"/>
                </a:solidFill>
              </a:rPr>
              <a:t>CR</a:t>
            </a:r>
            <a:r>
              <a:rPr lang="en-US" sz="1200" i="1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495059" y="4506958"/>
            <a:ext cx="1040991" cy="623248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FF0000"/>
                </a:solidFill>
              </a:rPr>
              <a:t>accumulation</a:t>
            </a:r>
          </a:p>
          <a:p>
            <a:pPr algn="ctr"/>
            <a:r>
              <a:rPr lang="en-US" sz="1200" i="1">
                <a:solidFill>
                  <a:srgbClr val="FF0000"/>
                </a:solidFill>
              </a:rPr>
              <a:t>(</a:t>
            </a:r>
            <a:r>
              <a:rPr lang="en-US" sz="1200" i="1">
                <a:solidFill>
                  <a:srgbClr val="009999"/>
                </a:solidFill>
              </a:rPr>
              <a:t>AA</a:t>
            </a:r>
            <a:r>
              <a:rPr lang="en-US" sz="1200" i="1">
                <a:solidFill>
                  <a:srgbClr val="FF0000"/>
                </a:solidFill>
              </a:rPr>
              <a:t>, </a:t>
            </a:r>
            <a:r>
              <a:rPr lang="en-US" sz="1200" i="1">
                <a:solidFill>
                  <a:srgbClr val="7030A0"/>
                </a:solidFill>
              </a:rPr>
              <a:t>RESR</a:t>
            </a:r>
            <a:r>
              <a:rPr lang="en-US" sz="1200" i="1">
                <a:solidFill>
                  <a:srgbClr val="FF0000"/>
                </a:solidFill>
              </a:rPr>
              <a:t>)</a:t>
            </a:r>
          </a:p>
          <a:p>
            <a:pPr algn="ctr"/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3381243" y="4509022"/>
            <a:ext cx="1061829" cy="43858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FF0000"/>
                </a:solidFill>
              </a:rPr>
              <a:t>experiment</a:t>
            </a:r>
          </a:p>
          <a:p>
            <a:pPr algn="ctr"/>
            <a:r>
              <a:rPr lang="en-US" sz="1200" i="1">
                <a:solidFill>
                  <a:srgbClr val="FF0000"/>
                </a:solidFill>
              </a:rPr>
              <a:t>(</a:t>
            </a:r>
            <a:r>
              <a:rPr lang="en-US" sz="1200" i="1">
                <a:solidFill>
                  <a:srgbClr val="009999"/>
                </a:solidFill>
              </a:rPr>
              <a:t>SPS</a:t>
            </a:r>
            <a:r>
              <a:rPr lang="en-US" sz="1200" i="1">
                <a:solidFill>
                  <a:srgbClr val="FF0000"/>
                </a:solidFill>
              </a:rPr>
              <a:t>, </a:t>
            </a:r>
            <a:r>
              <a:rPr lang="en-US" sz="1200" i="1">
                <a:solidFill>
                  <a:srgbClr val="7030A0"/>
                </a:solidFill>
              </a:rPr>
              <a:t>HESR</a:t>
            </a:r>
            <a:r>
              <a:rPr lang="en-US" sz="1200" i="1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2426389" y="3715410"/>
            <a:ext cx="758670" cy="43858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FF0000"/>
                </a:solidFill>
              </a:rPr>
              <a:t>detector </a:t>
            </a:r>
          </a:p>
          <a:p>
            <a:pPr algn="ctr"/>
            <a:r>
              <a:rPr lang="en-US" sz="1200" i="1">
                <a:solidFill>
                  <a:srgbClr val="FF0000"/>
                </a:solidFill>
              </a:rPr>
              <a:t>(</a:t>
            </a:r>
            <a:r>
              <a:rPr lang="en-US" sz="1200" i="1">
                <a:solidFill>
                  <a:srgbClr val="7030A0"/>
                </a:solidFill>
              </a:rPr>
              <a:t>PANDA</a:t>
            </a:r>
            <a:r>
              <a:rPr lang="en-US" sz="1200" i="1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2445524" y="4501198"/>
            <a:ext cx="572914" cy="43858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endParaRPr lang="en-US" sz="1200">
              <a:solidFill>
                <a:srgbClr val="FF0000"/>
              </a:solidFill>
            </a:endParaRPr>
          </a:p>
          <a:p>
            <a:pPr algn="ctr"/>
            <a:r>
              <a:rPr lang="en-US" sz="1200" i="1">
                <a:solidFill>
                  <a:srgbClr val="009999"/>
                </a:solidFill>
              </a:rPr>
              <a:t>CERN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7296273" y="4506391"/>
            <a:ext cx="478144" cy="43858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endParaRPr lang="en-US" sz="1200">
              <a:solidFill>
                <a:srgbClr val="FF0000"/>
              </a:solidFill>
            </a:endParaRPr>
          </a:p>
          <a:p>
            <a:pPr algn="ctr"/>
            <a:r>
              <a:rPr lang="en-US" sz="1200">
                <a:solidFill>
                  <a:srgbClr val="7030A0"/>
                </a:solidFill>
              </a:rPr>
              <a:t>FAIR</a:t>
            </a:r>
          </a:p>
        </p:txBody>
      </p:sp>
      <p:sp>
        <p:nvSpPr>
          <p:cNvPr id="38" name="Titel 1"/>
          <p:cNvSpPr txBox="1">
            <a:spLocks/>
          </p:cNvSpPr>
          <p:nvPr/>
        </p:nvSpPr>
        <p:spPr>
          <a:xfrm>
            <a:off x="268952" y="384190"/>
            <a:ext cx="5353882" cy="48229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>
                <a:latin typeface="Calibri" panose="020F0502020204030204" pitchFamily="34" charset="0"/>
              </a:rPr>
              <a:t>Primary / </a:t>
            </a:r>
            <a:r>
              <a:rPr lang="de-DE" err="1">
                <a:solidFill>
                  <a:srgbClr val="FF0000"/>
                </a:solidFill>
                <a:latin typeface="Calibri" panose="020F0502020204030204" pitchFamily="34" charset="0"/>
              </a:rPr>
              <a:t>Secondary</a:t>
            </a:r>
            <a:r>
              <a:rPr lang="de-DE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de-DE" err="1">
                <a:latin typeface="Calibri" panose="020F0502020204030204" pitchFamily="34" charset="0"/>
              </a:rPr>
              <a:t>Beams</a:t>
            </a:r>
            <a:r>
              <a:rPr lang="de-DE">
                <a:latin typeface="Calibri" panose="020F0502020204030204" pitchFamily="34" charset="0"/>
              </a:rPr>
              <a:t> (pbar)</a:t>
            </a:r>
          </a:p>
        </p:txBody>
      </p:sp>
      <p:sp>
        <p:nvSpPr>
          <p:cNvPr id="11" name="Nach rechts gekrümmter Pfeil 10"/>
          <p:cNvSpPr/>
          <p:nvPr/>
        </p:nvSpPr>
        <p:spPr>
          <a:xfrm rot="5400000">
            <a:off x="3761205" y="3323523"/>
            <a:ext cx="242563" cy="718178"/>
          </a:xfrm>
          <a:prstGeom prst="curvedRightArrow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Nach links gekrümmter Pfeil 11"/>
          <p:cNvSpPr/>
          <p:nvPr/>
        </p:nvSpPr>
        <p:spPr>
          <a:xfrm rot="5400000">
            <a:off x="3761019" y="3865187"/>
            <a:ext cx="251480" cy="726724"/>
          </a:xfrm>
          <a:prstGeom prst="curved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792480" y="4413646"/>
            <a:ext cx="2873829" cy="6445"/>
          </a:xfrm>
          <a:prstGeom prst="straightConnector1">
            <a:avLst/>
          </a:prstGeom>
          <a:ln>
            <a:solidFill>
              <a:srgbClr val="3366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725767" y="4172682"/>
            <a:ext cx="696024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err="1">
                <a:solidFill>
                  <a:srgbClr val="3366FF"/>
                </a:solidFill>
              </a:rPr>
              <a:t>protons</a:t>
            </a:r>
            <a:endParaRPr lang="de-DE" sz="1200">
              <a:solidFill>
                <a:srgbClr val="3366FF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4652453" y="2288568"/>
            <a:ext cx="80963" cy="3286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rgbClr val="7030A0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4157833" y="2605150"/>
            <a:ext cx="1316707" cy="43858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7030A0"/>
                </a:solidFill>
              </a:rPr>
              <a:t>extremely strong </a:t>
            </a:r>
            <a:br>
              <a:rPr lang="en-US" sz="1200">
                <a:solidFill>
                  <a:srgbClr val="7030A0"/>
                </a:solidFill>
              </a:rPr>
            </a:br>
            <a:r>
              <a:rPr lang="en-US" sz="1200">
                <a:solidFill>
                  <a:srgbClr val="7030A0"/>
                </a:solidFill>
              </a:rPr>
              <a:t>focusing device</a:t>
            </a:r>
          </a:p>
        </p:txBody>
      </p:sp>
    </p:spTree>
    <p:extLst>
      <p:ext uri="{BB962C8B-B14F-4D97-AF65-F5344CB8AC3E}">
        <p14:creationId xmlns:p14="http://schemas.microsoft.com/office/powerpoint/2010/main" val="36632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tatic01.nyt.com/images/2011/03/12/us/VANDERMEER-obit/VANDERMEER-obit-jumb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766" y="1015604"/>
            <a:ext cx="2563546" cy="170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185334" y="1384300"/>
            <a:ext cx="3386666" cy="2331407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US" sz="1200" b="1"/>
              <a:t>Detection of </a:t>
            </a:r>
            <a:r>
              <a:rPr lang="en-US" sz="1200" b="1" i="1"/>
              <a:t>W</a:t>
            </a:r>
            <a:r>
              <a:rPr lang="en-US" sz="1200" b="1"/>
              <a:t> and </a:t>
            </a:r>
            <a:r>
              <a:rPr lang="en-US" sz="1200" b="1" i="1"/>
              <a:t>Z</a:t>
            </a:r>
            <a:r>
              <a:rPr lang="en-US" sz="1200" b="1"/>
              <a:t> boson at CERN: </a:t>
            </a:r>
          </a:p>
          <a:p>
            <a:pPr algn="l"/>
            <a:r>
              <a:rPr lang="en-US" sz="1050"/>
              <a:t>Nobel Prize 1984 to Carlo Rubbia (right) and Simon van der Meer (left).</a:t>
            </a:r>
          </a:p>
          <a:p>
            <a:pPr algn="l"/>
            <a:endParaRPr lang="en-US" sz="1350"/>
          </a:p>
          <a:p>
            <a:pPr algn="l"/>
            <a:endParaRPr lang="en-US" sz="1350"/>
          </a:p>
          <a:p>
            <a:pPr algn="l"/>
            <a:endParaRPr lang="en-US" sz="1350"/>
          </a:p>
          <a:p>
            <a:pPr algn="l"/>
            <a:endParaRPr lang="en-US" sz="1350"/>
          </a:p>
          <a:p>
            <a:pPr algn="l"/>
            <a:endParaRPr lang="en-US" sz="1350"/>
          </a:p>
          <a:p>
            <a:pPr algn="l"/>
            <a:endParaRPr lang="en-US" sz="1350"/>
          </a:p>
          <a:p>
            <a:pPr algn="l"/>
            <a:r>
              <a:rPr lang="en-US" sz="1200" b="1"/>
              <a:t>Detection of the top quark at Fermilab (1995)</a:t>
            </a:r>
          </a:p>
          <a:p>
            <a:r>
              <a:rPr lang="en-US" sz="1050"/>
              <a:t>Nobel Prize 2008 to Makoto Kobayashi (left) and </a:t>
            </a:r>
            <a:r>
              <a:rPr lang="en-US" sz="1050" err="1"/>
              <a:t>Toshihide</a:t>
            </a:r>
            <a:r>
              <a:rPr lang="en-US" sz="1050"/>
              <a:t> </a:t>
            </a:r>
            <a:r>
              <a:rPr lang="en-US" sz="1050" err="1"/>
              <a:t>Maskawa</a:t>
            </a:r>
            <a:r>
              <a:rPr lang="en-US" sz="1050"/>
              <a:t> (right) for its prediction.</a:t>
            </a:r>
          </a:p>
        </p:txBody>
      </p:sp>
      <p:pic>
        <p:nvPicPr>
          <p:cNvPr id="16388" name="Picture 4" descr="Kobayashi and Maskaw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766" y="2848150"/>
            <a:ext cx="2553097" cy="173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82633" y="381920"/>
            <a:ext cx="6417286" cy="482299"/>
          </a:xfrm>
        </p:spPr>
        <p:txBody>
          <a:bodyPr>
            <a:noAutofit/>
          </a:bodyPr>
          <a:lstStyle/>
          <a:p>
            <a:r>
              <a:rPr lang="de-DE">
                <a:latin typeface="Calibri" panose="020F0502020204030204" pitchFamily="34" charset="0"/>
              </a:rPr>
              <a:t>p–pbar </a:t>
            </a:r>
            <a:r>
              <a:rPr lang="de-DE" err="1">
                <a:latin typeface="Calibri" panose="020F0502020204030204" pitchFamily="34" charset="0"/>
              </a:rPr>
              <a:t>collider</a:t>
            </a:r>
            <a:r>
              <a:rPr lang="de-DE">
                <a:latin typeface="Calibri" panose="020F0502020204030204" pitchFamily="34" charset="0"/>
              </a:rPr>
              <a:t> (SPS, Tevatron)</a:t>
            </a:r>
          </a:p>
        </p:txBody>
      </p:sp>
    </p:spTree>
    <p:extLst>
      <p:ext uri="{BB962C8B-B14F-4D97-AF65-F5344CB8AC3E}">
        <p14:creationId xmlns:p14="http://schemas.microsoft.com/office/powerpoint/2010/main" val="4128471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B643803-D035-E263-5447-6D918F341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err="1">
                <a:solidFill>
                  <a:schemeClr val="bg1">
                    <a:lumMod val="75000"/>
                  </a:schemeClr>
                </a:solidFill>
              </a:rPr>
              <a:t>Introduction</a:t>
            </a:r>
            <a:br>
              <a:rPr lang="de-DE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Discovery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antiprotons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pbars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),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secondary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beams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, p-pbar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collider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b="1" dirty="0"/>
              <a:t>Challenge 1</a:t>
            </a:r>
            <a:br>
              <a:rPr lang="de-DE" dirty="0"/>
            </a:br>
            <a:r>
              <a:rPr lang="de-DE" dirty="0" err="1"/>
              <a:t>Produce</a:t>
            </a:r>
            <a:r>
              <a:rPr lang="de-DE" dirty="0"/>
              <a:t> </a:t>
            </a:r>
            <a:r>
              <a:rPr lang="de-DE" dirty="0" err="1"/>
              <a:t>pbars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place</a:t>
            </a:r>
            <a:r>
              <a:rPr lang="de-DE" dirty="0"/>
              <a:t> and </a:t>
            </a:r>
            <a:r>
              <a:rPr lang="de-DE" dirty="0" err="1"/>
              <a:t>collect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effciently</a:t>
            </a:r>
            <a:br>
              <a:rPr lang="de-DE" dirty="0"/>
            </a:br>
            <a:r>
              <a:rPr lang="de-DE" sz="1600" i="1" dirty="0"/>
              <a:t>(</a:t>
            </a:r>
            <a:r>
              <a:rPr lang="de-DE" sz="1600" i="1" dirty="0" err="1"/>
              <a:t>For</a:t>
            </a:r>
            <a:r>
              <a:rPr lang="de-DE" sz="1600" i="1" dirty="0"/>
              <a:t> a beam </a:t>
            </a:r>
            <a:r>
              <a:rPr lang="de-DE" sz="1600" i="1" dirty="0" err="1"/>
              <a:t>of</a:t>
            </a:r>
            <a:r>
              <a:rPr lang="de-DE" sz="1600" i="1" dirty="0"/>
              <a:t> </a:t>
            </a:r>
            <a:r>
              <a:rPr lang="de-DE" sz="1600" i="1" dirty="0" err="1"/>
              <a:t>sufficient</a:t>
            </a:r>
            <a:r>
              <a:rPr lang="de-DE" sz="1600" i="1" dirty="0"/>
              <a:t> </a:t>
            </a:r>
            <a:r>
              <a:rPr lang="de-DE" sz="1600" i="1" dirty="0" err="1"/>
              <a:t>energy</a:t>
            </a:r>
            <a:r>
              <a:rPr lang="de-DE" sz="1600" i="1" dirty="0"/>
              <a:t> and </a:t>
            </a:r>
            <a:r>
              <a:rPr lang="de-DE" sz="1600" i="1" dirty="0" err="1"/>
              <a:t>intensity</a:t>
            </a:r>
            <a:r>
              <a:rPr lang="de-DE" sz="1600" i="1" dirty="0"/>
              <a:t> </a:t>
            </a:r>
            <a:r>
              <a:rPr lang="de-DE" sz="1600" i="1" dirty="0" err="1"/>
              <a:t>the</a:t>
            </a:r>
            <a:r>
              <a:rPr lang="de-DE" sz="1600" i="1" dirty="0"/>
              <a:t> </a:t>
            </a:r>
            <a:r>
              <a:rPr lang="de-DE" sz="1600" i="1" dirty="0" err="1"/>
              <a:t>production</a:t>
            </a:r>
            <a:r>
              <a:rPr lang="de-DE" sz="1600" i="1" dirty="0"/>
              <a:t> </a:t>
            </a:r>
            <a:r>
              <a:rPr lang="de-DE" sz="1600" i="1" dirty="0" err="1"/>
              <a:t>of</a:t>
            </a:r>
            <a:r>
              <a:rPr lang="de-DE" sz="1600" i="1" dirty="0"/>
              <a:t> </a:t>
            </a:r>
            <a:r>
              <a:rPr lang="de-DE" sz="1600" i="1" dirty="0" err="1"/>
              <a:t>pbars</a:t>
            </a:r>
            <a:r>
              <a:rPr lang="de-DE" sz="1600" i="1" dirty="0"/>
              <a:t> </a:t>
            </a:r>
            <a:r>
              <a:rPr lang="de-DE" sz="1600" i="1" dirty="0" err="1"/>
              <a:t>is</a:t>
            </a:r>
            <a:r>
              <a:rPr lang="de-DE" sz="1600" i="1" dirty="0"/>
              <a:t> </a:t>
            </a:r>
            <a:r>
              <a:rPr lang="de-DE" sz="1600" i="1" dirty="0" err="1"/>
              <a:t>no</a:t>
            </a:r>
            <a:r>
              <a:rPr lang="de-DE" sz="1600" i="1" dirty="0"/>
              <a:t> </a:t>
            </a:r>
            <a:r>
              <a:rPr lang="de-DE" sz="1600" i="1" dirty="0" err="1"/>
              <a:t>challenge</a:t>
            </a:r>
            <a:r>
              <a:rPr lang="de-DE" sz="1600" i="1" dirty="0"/>
              <a:t> at all, </a:t>
            </a:r>
            <a:r>
              <a:rPr lang="de-DE" sz="1600" i="1" dirty="0" err="1"/>
              <a:t>it</a:t>
            </a:r>
            <a:r>
              <a:rPr lang="de-DE" sz="1600" i="1" dirty="0"/>
              <a:t> </a:t>
            </a:r>
            <a:r>
              <a:rPr lang="de-DE" sz="1600" i="1" dirty="0" err="1"/>
              <a:t>is</a:t>
            </a:r>
            <a:r>
              <a:rPr lang="de-DE" sz="1600" i="1" dirty="0"/>
              <a:t> </a:t>
            </a:r>
            <a:r>
              <a:rPr lang="de-DE" sz="1600" i="1" dirty="0" err="1"/>
              <a:t>actually</a:t>
            </a:r>
            <a:r>
              <a:rPr lang="de-DE" sz="1600" i="1" dirty="0"/>
              <a:t> </a:t>
            </a:r>
            <a:r>
              <a:rPr lang="de-DE" sz="1600" i="1" dirty="0" err="1"/>
              <a:t>unavoidable</a:t>
            </a:r>
            <a:r>
              <a:rPr lang="de-DE" sz="1600" i="1" dirty="0"/>
              <a:t>)</a:t>
            </a:r>
          </a:p>
          <a:p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Challenge 2</a:t>
            </a:r>
            <a:br>
              <a:rPr lang="de-DE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Meet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Challenge 1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for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more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than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one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or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two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ideally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10</a:t>
            </a:r>
            <a:r>
              <a:rPr lang="de-DE" baseline="30000" dirty="0">
                <a:solidFill>
                  <a:schemeClr val="bg1">
                    <a:lumMod val="75000"/>
                  </a:schemeClr>
                </a:solidFill>
              </a:rPr>
              <a:t>6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) beam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pulses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Challenge 3</a:t>
            </a:r>
            <a:br>
              <a:rPr lang="de-DE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Get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rid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all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the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“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dirt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“ (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radiation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protection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)</a:t>
            </a:r>
            <a:br>
              <a:rPr lang="de-DE" b="1" dirty="0">
                <a:solidFill>
                  <a:schemeClr val="bg1">
                    <a:lumMod val="75000"/>
                  </a:schemeClr>
                </a:solidFill>
              </a:rPr>
            </a:br>
            <a:endParaRPr lang="de-DE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68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389405" y="164421"/>
            <a:ext cx="5829300" cy="89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de-DE" sz="2400" b="1">
                <a:solidFill>
                  <a:srgbClr val="333333"/>
                </a:solidFill>
                <a:latin typeface="Arial"/>
                <a:ea typeface="+mj-ea"/>
                <a:cs typeface="Arial"/>
              </a:rPr>
              <a:t>FAIR / CERN / FNAL pbar </a:t>
            </a:r>
            <a:r>
              <a:rPr lang="de-DE" sz="2400" b="1" err="1">
                <a:solidFill>
                  <a:srgbClr val="333333"/>
                </a:solidFill>
                <a:latin typeface="Arial"/>
                <a:ea typeface="+mj-ea"/>
                <a:cs typeface="Arial"/>
              </a:rPr>
              <a:t>Sources</a:t>
            </a:r>
            <a:endParaRPr lang="de-DE" sz="2400" b="1">
              <a:solidFill>
                <a:srgbClr val="333333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1439466" y="951310"/>
            <a:ext cx="6103144" cy="3726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2789059" y="1794271"/>
            <a:ext cx="3014675" cy="1318901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graphicFrame>
        <p:nvGraphicFramePr>
          <p:cNvPr id="68660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405259"/>
              </p:ext>
            </p:extLst>
          </p:nvPr>
        </p:nvGraphicFramePr>
        <p:xfrm>
          <a:off x="1493658" y="1523999"/>
          <a:ext cx="5886450" cy="1608535"/>
        </p:xfrm>
        <a:graphic>
          <a:graphicData uri="http://schemas.openxmlformats.org/drawingml/2006/table">
            <a:tbl>
              <a:tblPr/>
              <a:tblGrid>
                <a:gridCol w="1297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9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7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FAIR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CERN (AC+AA)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FNAL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E(p), E(pbar)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27.5 </a:t>
                      </a:r>
                      <a:r>
                        <a:rPr kumimoji="0" lang="de-DE" sz="12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GeV</a:t>
                      </a: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3 </a:t>
                      </a:r>
                      <a:r>
                        <a:rPr kumimoji="0" lang="de-DE" sz="12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GeV</a:t>
                      </a:r>
                      <a:endParaRPr kumimoji="0" 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 GeV, 2.7 GeV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 GeV, 8 GeV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acceptance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240 </a:t>
                      </a: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p</a:t>
                      </a: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mm mrad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</a:t>
                      </a: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p</a:t>
                      </a: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mm mrad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</a:t>
                      </a: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p</a:t>
                      </a: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mm mrad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protons / pulse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×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1 - 2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×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</a:t>
                      </a:r>
                      <a:endParaRPr kumimoji="0" 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≥</a:t>
                      </a: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5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×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</a:t>
                      </a:r>
                      <a:endParaRPr kumimoji="0" lang="de-DE" sz="12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pulse length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single</a:t>
                      </a: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bunch</a:t>
                      </a: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(50 </a:t>
                      </a:r>
                      <a:r>
                        <a:rPr kumimoji="0" lang="de-DE" sz="12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ns</a:t>
                      </a: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bunches in 400 ns</a:t>
                      </a:r>
                      <a:endParaRPr kumimoji="0" 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single bunch 1.6 µs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3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cycle time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s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4.8 s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 s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CFB9055-DC86-F84E-836E-C54A82E267D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75DF32-A192-BB44-B524-3EA3E6F4B9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678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ch rechts gekrümmter Pfeil 19">
            <a:extLst>
              <a:ext uri="{FF2B5EF4-FFF2-40B4-BE49-F238E27FC236}">
                <a16:creationId xmlns:a16="http://schemas.microsoft.com/office/drawing/2014/main" id="{699557C4-20FA-F476-6BA7-84427F6E1410}"/>
              </a:ext>
            </a:extLst>
          </p:cNvPr>
          <p:cNvSpPr/>
          <p:nvPr/>
        </p:nvSpPr>
        <p:spPr>
          <a:xfrm rot="16200000">
            <a:off x="1417828" y="3572792"/>
            <a:ext cx="575447" cy="1574531"/>
          </a:xfrm>
          <a:prstGeom prst="curved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AA3F2D-16B4-E533-3677-80052EC47ACD}"/>
              </a:ext>
            </a:extLst>
          </p:cNvPr>
          <p:cNvSpPr/>
          <p:nvPr/>
        </p:nvSpPr>
        <p:spPr>
          <a:xfrm>
            <a:off x="1143025" y="3457581"/>
            <a:ext cx="1055889" cy="104445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489A7C-A5FB-657F-1033-9D1805337C32}"/>
              </a:ext>
            </a:extLst>
          </p:cNvPr>
          <p:cNvSpPr/>
          <p:nvPr/>
        </p:nvSpPr>
        <p:spPr>
          <a:xfrm>
            <a:off x="1147129" y="3522547"/>
            <a:ext cx="1055889" cy="104445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DE6FED86-0D72-6914-266B-FDBC270F809E}"/>
              </a:ext>
            </a:extLst>
          </p:cNvPr>
          <p:cNvCxnSpPr/>
          <p:nvPr/>
        </p:nvCxnSpPr>
        <p:spPr>
          <a:xfrm>
            <a:off x="516136" y="3649508"/>
            <a:ext cx="217042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1225" y="319689"/>
            <a:ext cx="6242342" cy="590668"/>
          </a:xfrm>
        </p:spPr>
        <p:txBody>
          <a:bodyPr/>
          <a:lstStyle/>
          <a:p>
            <a:r>
              <a:rPr lang="de-DE"/>
              <a:t>pbar Targets</a:t>
            </a:r>
          </a:p>
        </p:txBody>
      </p:sp>
      <p:pic>
        <p:nvPicPr>
          <p:cNvPr id="7" name="Grafi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5" y="2985818"/>
            <a:ext cx="3392625" cy="211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11007" y="4149712"/>
            <a:ext cx="14961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err="1">
                <a:solidFill>
                  <a:srgbClr val="FFFF00"/>
                </a:solidFill>
              </a:rPr>
              <a:t>metal</a:t>
            </a:r>
            <a:r>
              <a:rPr lang="de-DE" sz="1050">
                <a:solidFill>
                  <a:srgbClr val="FFFF00"/>
                </a:solidFill>
              </a:rPr>
              <a:t> </a:t>
            </a:r>
            <a:r>
              <a:rPr lang="de-DE" sz="1050" err="1">
                <a:solidFill>
                  <a:srgbClr val="FFFF00"/>
                </a:solidFill>
              </a:rPr>
              <a:t>rods</a:t>
            </a:r>
            <a:r>
              <a:rPr lang="de-DE" sz="1050">
                <a:solidFill>
                  <a:srgbClr val="FFFF00"/>
                </a:solidFill>
              </a:rPr>
              <a:t>, </a:t>
            </a:r>
            <a:br>
              <a:rPr lang="de-DE" sz="1050">
                <a:solidFill>
                  <a:srgbClr val="FFFF00"/>
                </a:solidFill>
              </a:rPr>
            </a:br>
            <a:r>
              <a:rPr lang="de-DE" sz="1050">
                <a:solidFill>
                  <a:srgbClr val="FFFF00"/>
                </a:solidFill>
              </a:rPr>
              <a:t>100 mm, d = 3 mm</a:t>
            </a:r>
            <a:endParaRPr lang="en-US" sz="1050">
              <a:solidFill>
                <a:srgbClr val="FFFF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313444" y="3566189"/>
            <a:ext cx="7437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err="1">
                <a:solidFill>
                  <a:schemeClr val="bg1">
                    <a:lumMod val="75000"/>
                  </a:schemeClr>
                </a:solidFill>
              </a:rPr>
              <a:t>graphite</a:t>
            </a:r>
            <a:endParaRPr lang="en-US" sz="10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781401" y="3227966"/>
            <a:ext cx="10923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err="1">
                <a:solidFill>
                  <a:srgbClr val="FF0000"/>
                </a:solidFill>
              </a:rPr>
              <a:t>air-cooled</a:t>
            </a:r>
            <a:r>
              <a:rPr lang="de-DE" sz="1050">
                <a:solidFill>
                  <a:srgbClr val="FF0000"/>
                </a:solidFill>
              </a:rPr>
              <a:t> </a:t>
            </a:r>
            <a:br>
              <a:rPr lang="de-DE" sz="1050">
                <a:solidFill>
                  <a:srgbClr val="FF0000"/>
                </a:solidFill>
              </a:rPr>
            </a:br>
            <a:r>
              <a:rPr lang="de-DE" sz="1050">
                <a:solidFill>
                  <a:srgbClr val="FF0000"/>
                </a:solidFill>
              </a:rPr>
              <a:t>Al/</a:t>
            </a:r>
            <a:r>
              <a:rPr lang="de-DE" sz="1050" err="1">
                <a:solidFill>
                  <a:srgbClr val="FF0000"/>
                </a:solidFill>
              </a:rPr>
              <a:t>Ti</a:t>
            </a:r>
            <a:r>
              <a:rPr lang="de-DE" sz="1050">
                <a:solidFill>
                  <a:srgbClr val="FF0000"/>
                </a:solidFill>
              </a:rPr>
              <a:t> block</a:t>
            </a:r>
            <a:endParaRPr lang="en-US" sz="1050">
              <a:solidFill>
                <a:srgbClr val="FF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A8978E3-0F0F-994B-A9D8-52E67E458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156" y="1342619"/>
            <a:ext cx="2616445" cy="348859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E8DA75B-5A4F-9D48-9162-30CCE9E06E46}"/>
              </a:ext>
            </a:extLst>
          </p:cNvPr>
          <p:cNvSpPr txBox="1"/>
          <p:nvPr/>
        </p:nvSpPr>
        <p:spPr>
          <a:xfrm>
            <a:off x="1533753" y="2310968"/>
            <a:ext cx="664349" cy="34624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b="1" i="1"/>
              <a:t>FAIR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D9202B2-4B42-7F4A-8EE6-182565F0938E}"/>
              </a:ext>
            </a:extLst>
          </p:cNvPr>
          <p:cNvSpPr txBox="1"/>
          <p:nvPr/>
        </p:nvSpPr>
        <p:spPr>
          <a:xfrm>
            <a:off x="6592967" y="956147"/>
            <a:ext cx="1100301" cy="34624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b="1" i="1" err="1"/>
              <a:t>Fermilab</a:t>
            </a:r>
            <a:endParaRPr lang="de-DE" b="1" i="1"/>
          </a:p>
        </p:txBody>
      </p:sp>
      <p:pic>
        <p:nvPicPr>
          <p:cNvPr id="15" name="Picture 37">
            <a:extLst>
              <a:ext uri="{FF2B5EF4-FFF2-40B4-BE49-F238E27FC236}">
                <a16:creationId xmlns:a16="http://schemas.microsoft.com/office/drawing/2014/main" id="{01F3FCF2-B91B-C74C-9F2C-2EAC3682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645" y="923412"/>
            <a:ext cx="3046509" cy="20404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FA5CEC5-F1FF-444B-90C2-2496A0BE901E}"/>
              </a:ext>
            </a:extLst>
          </p:cNvPr>
          <p:cNvSpPr txBox="1"/>
          <p:nvPr/>
        </p:nvSpPr>
        <p:spPr>
          <a:xfrm>
            <a:off x="516136" y="1129271"/>
            <a:ext cx="792525" cy="34624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b="1" i="1"/>
              <a:t>CERN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128" y="1342619"/>
            <a:ext cx="1919916" cy="352249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DD9202B2-4B42-7F4A-8EE6-182565F0938E}"/>
              </a:ext>
            </a:extLst>
          </p:cNvPr>
          <p:cNvSpPr txBox="1"/>
          <p:nvPr/>
        </p:nvSpPr>
        <p:spPr>
          <a:xfrm>
            <a:off x="305238" y="4712747"/>
            <a:ext cx="664349" cy="34624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b="1" i="1"/>
              <a:t>FAIR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CA0E47-A2F3-47CA-BEB1-EF2D97426004}"/>
              </a:ext>
            </a:extLst>
          </p:cNvPr>
          <p:cNvSpPr/>
          <p:nvPr/>
        </p:nvSpPr>
        <p:spPr>
          <a:xfrm rot="20633200">
            <a:off x="1785329" y="2450788"/>
            <a:ext cx="709564" cy="85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447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19" grpId="0" animBg="1"/>
      <p:bldP spid="3" grpId="0"/>
      <p:bldP spid="9" grpId="0"/>
      <p:bldP spid="10" grpId="0"/>
      <p:bldP spid="14" grpId="0"/>
      <p:bldP spid="17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1"/>
          <p:cNvSpPr>
            <a:spLocks noChangeShapeType="1"/>
          </p:cNvSpPr>
          <p:nvPr/>
        </p:nvSpPr>
        <p:spPr bwMode="auto">
          <a:xfrm flipV="1">
            <a:off x="1818085" y="2139554"/>
            <a:ext cx="647700" cy="323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sp>
        <p:nvSpPr>
          <p:cNvPr id="5" name="Line 42"/>
          <p:cNvSpPr>
            <a:spLocks noChangeShapeType="1"/>
          </p:cNvSpPr>
          <p:nvPr/>
        </p:nvSpPr>
        <p:spPr bwMode="auto">
          <a:xfrm flipH="1">
            <a:off x="2627710" y="1707356"/>
            <a:ext cx="702469" cy="32504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sp>
        <p:nvSpPr>
          <p:cNvPr id="6" name="Text Box 43"/>
          <p:cNvSpPr txBox="1">
            <a:spLocks noChangeArrowheads="1"/>
          </p:cNvSpPr>
          <p:nvPr/>
        </p:nvSpPr>
        <p:spPr bwMode="auto">
          <a:xfrm rot="20100000">
            <a:off x="1446694" y="1965105"/>
            <a:ext cx="101662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kern="0">
                <a:solidFill>
                  <a:srgbClr val="000000"/>
                </a:solidFill>
              </a:rPr>
              <a:t>p, &gt; 1 GeV</a:t>
            </a:r>
          </a:p>
        </p:txBody>
      </p:sp>
      <p:sp>
        <p:nvSpPr>
          <p:cNvPr id="7" name="Text Box 44"/>
          <p:cNvSpPr txBox="1">
            <a:spLocks noChangeArrowheads="1"/>
          </p:cNvSpPr>
          <p:nvPr/>
        </p:nvSpPr>
        <p:spPr bwMode="auto">
          <a:xfrm rot="20100000">
            <a:off x="2364666" y="1532907"/>
            <a:ext cx="101662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kern="0">
                <a:solidFill>
                  <a:srgbClr val="000000"/>
                </a:solidFill>
              </a:rPr>
              <a:t>p, &gt; 1 GeV</a:t>
            </a:r>
          </a:p>
        </p:txBody>
      </p:sp>
      <p:sp>
        <p:nvSpPr>
          <p:cNvPr id="8" name="AutoShape 45"/>
          <p:cNvSpPr>
            <a:spLocks noChangeArrowheads="1"/>
          </p:cNvSpPr>
          <p:nvPr/>
        </p:nvSpPr>
        <p:spPr bwMode="auto">
          <a:xfrm>
            <a:off x="4086225" y="1707356"/>
            <a:ext cx="485775" cy="486966"/>
          </a:xfrm>
          <a:prstGeom prst="irregularSeal2">
            <a:avLst/>
          </a:prstGeom>
          <a:solidFill>
            <a:srgbClr val="FFFF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3343582" y="2301479"/>
            <a:ext cx="203773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b="1" kern="0">
                <a:solidFill>
                  <a:srgbClr val="FF0000"/>
                </a:solidFill>
              </a:rPr>
              <a:t>m = E / c²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b="1" kern="0">
                <a:solidFill>
                  <a:srgbClr val="FF0000"/>
                </a:solidFill>
              </a:rPr>
              <a:t>m</a:t>
            </a:r>
            <a:r>
              <a:rPr lang="de-DE" sz="1350" b="1" kern="0" baseline="-25000">
                <a:solidFill>
                  <a:srgbClr val="FF0000"/>
                </a:solidFill>
              </a:rPr>
              <a:t>p</a:t>
            </a:r>
            <a:r>
              <a:rPr lang="de-DE" sz="1350" b="1" kern="0">
                <a:solidFill>
                  <a:srgbClr val="FF0000"/>
                </a:solidFill>
              </a:rPr>
              <a:t> =  </a:t>
            </a:r>
            <a:r>
              <a:rPr lang="de-DE" sz="1350" b="1" kern="0" err="1">
                <a:solidFill>
                  <a:srgbClr val="FF0000"/>
                </a:solidFill>
              </a:rPr>
              <a:t>m</a:t>
            </a:r>
            <a:r>
              <a:rPr lang="de-DE" sz="1350" b="1" kern="0" baseline="-25000" err="1">
                <a:solidFill>
                  <a:srgbClr val="FF0000"/>
                </a:solidFill>
              </a:rPr>
              <a:t>pbar</a:t>
            </a:r>
            <a:r>
              <a:rPr lang="de-DE" sz="1350" b="1" kern="0">
                <a:solidFill>
                  <a:srgbClr val="FF0000"/>
                </a:solidFill>
              </a:rPr>
              <a:t> </a:t>
            </a:r>
            <a:r>
              <a:rPr lang="de-DE" sz="1350" b="1" kern="0">
                <a:solidFill>
                  <a:srgbClr val="FF0000"/>
                </a:solidFill>
                <a:sym typeface="Symbol" pitchFamily="18" charset="2"/>
              </a:rPr>
              <a:t> 1 GeV / c²</a:t>
            </a:r>
          </a:p>
        </p:txBody>
      </p:sp>
      <p:sp>
        <p:nvSpPr>
          <p:cNvPr id="10" name="Line 47"/>
          <p:cNvSpPr>
            <a:spLocks noChangeShapeType="1"/>
          </p:cNvSpPr>
          <p:nvPr/>
        </p:nvSpPr>
        <p:spPr bwMode="auto">
          <a:xfrm flipV="1">
            <a:off x="6354366" y="1924050"/>
            <a:ext cx="323850" cy="161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sp>
        <p:nvSpPr>
          <p:cNvPr id="11" name="Line 48"/>
          <p:cNvSpPr>
            <a:spLocks noChangeShapeType="1"/>
          </p:cNvSpPr>
          <p:nvPr/>
        </p:nvSpPr>
        <p:spPr bwMode="auto">
          <a:xfrm flipH="1">
            <a:off x="5922169" y="2139554"/>
            <a:ext cx="325041" cy="161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sp>
        <p:nvSpPr>
          <p:cNvPr id="12" name="Text Box 49"/>
          <p:cNvSpPr txBox="1">
            <a:spLocks noChangeArrowheads="1"/>
          </p:cNvSpPr>
          <p:nvPr/>
        </p:nvSpPr>
        <p:spPr bwMode="auto">
          <a:xfrm rot="20100000">
            <a:off x="5682924" y="2018682"/>
            <a:ext cx="28084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kern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13" name="Text Box 50"/>
          <p:cNvSpPr txBox="1">
            <a:spLocks noChangeArrowheads="1"/>
          </p:cNvSpPr>
          <p:nvPr/>
        </p:nvSpPr>
        <p:spPr bwMode="auto">
          <a:xfrm rot="20100000">
            <a:off x="6492549" y="1587676"/>
            <a:ext cx="28084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kern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14" name="Line 51"/>
          <p:cNvSpPr>
            <a:spLocks noChangeShapeType="1"/>
          </p:cNvSpPr>
          <p:nvPr/>
        </p:nvSpPr>
        <p:spPr bwMode="auto">
          <a:xfrm>
            <a:off x="6407944" y="2139553"/>
            <a:ext cx="432197" cy="108347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sp>
        <p:nvSpPr>
          <p:cNvPr id="15" name="Text Box 52"/>
          <p:cNvSpPr txBox="1">
            <a:spLocks noChangeArrowheads="1"/>
          </p:cNvSpPr>
          <p:nvPr/>
        </p:nvSpPr>
        <p:spPr bwMode="auto">
          <a:xfrm rot="900000">
            <a:off x="6354366" y="2235376"/>
            <a:ext cx="91797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sz="1350" kern="0">
                <a:solidFill>
                  <a:srgbClr val="00CC00"/>
                </a:solidFill>
              </a:rPr>
              <a:t>pbar</a:t>
            </a:r>
          </a:p>
        </p:txBody>
      </p:sp>
      <p:sp>
        <p:nvSpPr>
          <p:cNvPr id="16" name="Line 53"/>
          <p:cNvSpPr>
            <a:spLocks noChangeShapeType="1"/>
          </p:cNvSpPr>
          <p:nvPr/>
        </p:nvSpPr>
        <p:spPr bwMode="auto">
          <a:xfrm>
            <a:off x="5813822" y="1977628"/>
            <a:ext cx="432197" cy="108347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sp>
        <p:nvSpPr>
          <p:cNvPr id="17" name="Text Box 54"/>
          <p:cNvSpPr txBox="1">
            <a:spLocks noChangeArrowheads="1"/>
          </p:cNvSpPr>
          <p:nvPr/>
        </p:nvSpPr>
        <p:spPr bwMode="auto">
          <a:xfrm rot="900000">
            <a:off x="5489972" y="1694832"/>
            <a:ext cx="91797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sz="1350" kern="0">
                <a:solidFill>
                  <a:srgbClr val="00CC00"/>
                </a:solidFill>
              </a:rPr>
              <a:t>p</a:t>
            </a:r>
          </a:p>
        </p:txBody>
      </p:sp>
      <p:sp>
        <p:nvSpPr>
          <p:cNvPr id="18" name="Line 55"/>
          <p:cNvSpPr>
            <a:spLocks noChangeShapeType="1"/>
          </p:cNvSpPr>
          <p:nvPr/>
        </p:nvSpPr>
        <p:spPr bwMode="auto">
          <a:xfrm>
            <a:off x="1764759" y="3951089"/>
            <a:ext cx="1350169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sp>
        <p:nvSpPr>
          <p:cNvPr id="19" name="Text Box 56"/>
          <p:cNvSpPr txBox="1">
            <a:spLocks noChangeArrowheads="1"/>
          </p:cNvSpPr>
          <p:nvPr/>
        </p:nvSpPr>
        <p:spPr bwMode="auto">
          <a:xfrm>
            <a:off x="1629112" y="3627239"/>
            <a:ext cx="101662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kern="0">
                <a:solidFill>
                  <a:srgbClr val="000000"/>
                </a:solidFill>
              </a:rPr>
              <a:t>p, &gt; 6 GeV</a:t>
            </a:r>
          </a:p>
        </p:txBody>
      </p:sp>
      <p:sp>
        <p:nvSpPr>
          <p:cNvPr id="20" name="Oval 57"/>
          <p:cNvSpPr>
            <a:spLocks noChangeArrowheads="1"/>
          </p:cNvSpPr>
          <p:nvPr/>
        </p:nvSpPr>
        <p:spPr bwMode="auto">
          <a:xfrm>
            <a:off x="3330430" y="3897512"/>
            <a:ext cx="108347" cy="107156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sp>
        <p:nvSpPr>
          <p:cNvPr id="21" name="Text Box 58"/>
          <p:cNvSpPr txBox="1">
            <a:spLocks noChangeArrowheads="1"/>
          </p:cNvSpPr>
          <p:nvPr/>
        </p:nvSpPr>
        <p:spPr bwMode="auto">
          <a:xfrm>
            <a:off x="2975518" y="3573661"/>
            <a:ext cx="80983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kern="0">
                <a:solidFill>
                  <a:srgbClr val="000000"/>
                </a:solidFill>
              </a:rPr>
              <a:t>p </a:t>
            </a:r>
            <a:r>
              <a:rPr lang="de-DE" sz="1350" kern="0" err="1">
                <a:solidFill>
                  <a:srgbClr val="000000"/>
                </a:solidFill>
              </a:rPr>
              <a:t>at</a:t>
            </a:r>
            <a:r>
              <a:rPr lang="de-DE" sz="1350" kern="0">
                <a:solidFill>
                  <a:srgbClr val="000000"/>
                </a:solidFill>
              </a:rPr>
              <a:t> </a:t>
            </a:r>
            <a:r>
              <a:rPr lang="de-DE" sz="1350" kern="0" err="1">
                <a:solidFill>
                  <a:srgbClr val="000000"/>
                </a:solidFill>
              </a:rPr>
              <a:t>rest</a:t>
            </a:r>
            <a:endParaRPr lang="de-DE" sz="1350" kern="0">
              <a:solidFill>
                <a:srgbClr val="000000"/>
              </a:solidFill>
            </a:endParaRPr>
          </a:p>
        </p:txBody>
      </p:sp>
      <p:sp>
        <p:nvSpPr>
          <p:cNvPr id="22" name="AutoShape 59"/>
          <p:cNvSpPr>
            <a:spLocks noChangeArrowheads="1"/>
          </p:cNvSpPr>
          <p:nvPr/>
        </p:nvSpPr>
        <p:spPr bwMode="auto">
          <a:xfrm>
            <a:off x="4266971" y="3575698"/>
            <a:ext cx="485775" cy="486966"/>
          </a:xfrm>
          <a:prstGeom prst="irregularSeal2">
            <a:avLst/>
          </a:prstGeom>
          <a:solidFill>
            <a:srgbClr val="FFFF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sp>
        <p:nvSpPr>
          <p:cNvPr id="23" name="Line 65"/>
          <p:cNvSpPr>
            <a:spLocks noChangeShapeType="1"/>
          </p:cNvSpPr>
          <p:nvPr/>
        </p:nvSpPr>
        <p:spPr bwMode="auto">
          <a:xfrm>
            <a:off x="6050481" y="3863359"/>
            <a:ext cx="484584" cy="108347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sp>
        <p:nvSpPr>
          <p:cNvPr id="24" name="Line 69"/>
          <p:cNvSpPr>
            <a:spLocks noChangeShapeType="1"/>
          </p:cNvSpPr>
          <p:nvPr/>
        </p:nvSpPr>
        <p:spPr bwMode="auto">
          <a:xfrm>
            <a:off x="5995712" y="3863360"/>
            <a:ext cx="432197" cy="5476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sp>
        <p:nvSpPr>
          <p:cNvPr id="25" name="Line 70"/>
          <p:cNvSpPr>
            <a:spLocks noChangeShapeType="1"/>
          </p:cNvSpPr>
          <p:nvPr/>
        </p:nvSpPr>
        <p:spPr bwMode="auto">
          <a:xfrm flipV="1">
            <a:off x="5995711" y="3836569"/>
            <a:ext cx="1060565" cy="2678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sp>
        <p:nvSpPr>
          <p:cNvPr id="26" name="Line 72"/>
          <p:cNvSpPr>
            <a:spLocks noChangeShapeType="1"/>
          </p:cNvSpPr>
          <p:nvPr/>
        </p:nvSpPr>
        <p:spPr bwMode="auto">
          <a:xfrm flipV="1">
            <a:off x="6050481" y="3756204"/>
            <a:ext cx="484584" cy="107156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sp>
        <p:nvSpPr>
          <p:cNvPr id="27" name="Text Box 73"/>
          <p:cNvSpPr txBox="1">
            <a:spLocks noChangeArrowheads="1"/>
          </p:cNvSpPr>
          <p:nvPr/>
        </p:nvSpPr>
        <p:spPr bwMode="auto">
          <a:xfrm>
            <a:off x="6212406" y="3485931"/>
            <a:ext cx="27027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sz="1350" kern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28" name="Text Box 74"/>
          <p:cNvSpPr txBox="1">
            <a:spLocks noChangeArrowheads="1"/>
          </p:cNvSpPr>
          <p:nvPr/>
        </p:nvSpPr>
        <p:spPr bwMode="auto">
          <a:xfrm>
            <a:off x="6157637" y="3971706"/>
            <a:ext cx="27027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sz="1350" kern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29" name="Text Box 75"/>
          <p:cNvSpPr txBox="1">
            <a:spLocks noChangeArrowheads="1"/>
          </p:cNvSpPr>
          <p:nvPr/>
        </p:nvSpPr>
        <p:spPr bwMode="auto">
          <a:xfrm>
            <a:off x="6481487" y="3539509"/>
            <a:ext cx="27027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sz="1350" kern="0">
                <a:solidFill>
                  <a:srgbClr val="00CC00"/>
                </a:solidFill>
              </a:rPr>
              <a:t>p</a:t>
            </a:r>
          </a:p>
        </p:txBody>
      </p:sp>
      <p:sp>
        <p:nvSpPr>
          <p:cNvPr id="30" name="Text Box 76"/>
          <p:cNvSpPr txBox="1">
            <a:spLocks noChangeArrowheads="1"/>
          </p:cNvSpPr>
          <p:nvPr/>
        </p:nvSpPr>
        <p:spPr bwMode="auto">
          <a:xfrm>
            <a:off x="6319563" y="3863359"/>
            <a:ext cx="81081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sz="1350" kern="0">
                <a:solidFill>
                  <a:srgbClr val="00CC00"/>
                </a:solidFill>
              </a:rPr>
              <a:t>pbar</a:t>
            </a:r>
          </a:p>
        </p:txBody>
      </p:sp>
      <p:sp>
        <p:nvSpPr>
          <p:cNvPr id="32" name="Line 55"/>
          <p:cNvSpPr>
            <a:spLocks noChangeShapeType="1"/>
          </p:cNvSpPr>
          <p:nvPr/>
        </p:nvSpPr>
        <p:spPr bwMode="auto">
          <a:xfrm>
            <a:off x="4660395" y="3877584"/>
            <a:ext cx="55930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sp>
        <p:nvSpPr>
          <p:cNvPr id="33" name="Text Box 46"/>
          <p:cNvSpPr txBox="1">
            <a:spLocks noChangeArrowheads="1"/>
          </p:cNvSpPr>
          <p:nvPr/>
        </p:nvSpPr>
        <p:spPr bwMode="auto">
          <a:xfrm>
            <a:off x="1576742" y="1437651"/>
            <a:ext cx="53091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b="1" kern="0" err="1">
                <a:solidFill>
                  <a:srgbClr val="0070C0"/>
                </a:solidFill>
              </a:rPr>
              <a:t>c.m</a:t>
            </a:r>
            <a:r>
              <a:rPr lang="de-DE" sz="1350" b="1" kern="0">
                <a:solidFill>
                  <a:srgbClr val="0070C0"/>
                </a:solidFill>
              </a:rPr>
              <a:t>.</a:t>
            </a:r>
            <a:endParaRPr lang="de-DE" sz="1350" b="1" kern="0">
              <a:solidFill>
                <a:srgbClr val="0070C0"/>
              </a:solidFill>
              <a:sym typeface="Symbol" pitchFamily="18" charset="2"/>
            </a:endParaRPr>
          </a:p>
        </p:txBody>
      </p:sp>
      <p:sp>
        <p:nvSpPr>
          <p:cNvPr id="34" name="Text Box 46"/>
          <p:cNvSpPr txBox="1">
            <a:spLocks noChangeArrowheads="1"/>
          </p:cNvSpPr>
          <p:nvPr/>
        </p:nvSpPr>
        <p:spPr bwMode="auto">
          <a:xfrm>
            <a:off x="1672921" y="3208932"/>
            <a:ext cx="43473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b="1" kern="0">
                <a:solidFill>
                  <a:srgbClr val="0070C0"/>
                </a:solidFill>
              </a:rPr>
              <a:t>lab</a:t>
            </a:r>
            <a:endParaRPr lang="de-DE" sz="1350" b="1" kern="0">
              <a:solidFill>
                <a:srgbClr val="0070C0"/>
              </a:solidFill>
              <a:sym typeface="Symbol" pitchFamily="18" charset="2"/>
            </a:endParaRPr>
          </a:p>
        </p:txBody>
      </p:sp>
      <p:sp>
        <p:nvSpPr>
          <p:cNvPr id="35" name="Titel 1"/>
          <p:cNvSpPr>
            <a:spLocks noGrp="1"/>
          </p:cNvSpPr>
          <p:nvPr>
            <p:ph type="title"/>
          </p:nvPr>
        </p:nvSpPr>
        <p:spPr>
          <a:xfrm>
            <a:off x="282216" y="369377"/>
            <a:ext cx="4188401" cy="48229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kern="1200" err="1"/>
              <a:t>Creation</a:t>
            </a:r>
            <a:r>
              <a:rPr lang="de-DE" kern="1200"/>
              <a:t> </a:t>
            </a:r>
            <a:r>
              <a:rPr lang="de-DE" kern="1200" err="1"/>
              <a:t>of</a:t>
            </a:r>
            <a:r>
              <a:rPr lang="de-DE" kern="1200"/>
              <a:t> Antiprotons</a:t>
            </a:r>
          </a:p>
        </p:txBody>
      </p:sp>
    </p:spTree>
    <p:extLst>
      <p:ext uri="{BB962C8B-B14F-4D97-AF65-F5344CB8AC3E}">
        <p14:creationId xmlns:p14="http://schemas.microsoft.com/office/powerpoint/2010/main" val="81105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9" grpId="1"/>
      <p:bldP spid="10" grpId="0" animBg="1"/>
      <p:bldP spid="11" grpId="0" animBg="1"/>
      <p:bldP spid="12" grpId="0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2" grpId="0" animBg="1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381208" y="245554"/>
            <a:ext cx="5269706" cy="590550"/>
          </a:xfrm>
        </p:spPr>
        <p:txBody>
          <a:bodyPr/>
          <a:lstStyle/>
          <a:p>
            <a:r>
              <a:rPr lang="en-US" altLang="de-DE" sz="2400">
                <a:latin typeface="Arial" charset="0"/>
                <a:cs typeface="Arial" charset="0"/>
              </a:rPr>
              <a:t>Collectible pbars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1924050"/>
            <a:ext cx="2915841" cy="2106216"/>
          </a:xfrm>
          <a:prstGeom prst="rect">
            <a:avLst/>
          </a:prstGeom>
          <a:solidFill>
            <a:srgbClr val="FF0000">
              <a:alpha val="30000"/>
            </a:srgbClr>
          </a:solidFill>
          <a:ln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79" y="1924050"/>
            <a:ext cx="3101578" cy="22145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357438" y="3436144"/>
            <a:ext cx="183594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050" i="1" err="1">
                <a:solidFill>
                  <a:srgbClr val="FF0000"/>
                </a:solidFill>
              </a:rPr>
              <a:t>p</a:t>
            </a:r>
            <a:r>
              <a:rPr lang="de-DE" sz="1050" baseline="-25000" err="1">
                <a:solidFill>
                  <a:srgbClr val="FF0000"/>
                </a:solidFill>
              </a:rPr>
              <a:t>pbar</a:t>
            </a:r>
            <a:r>
              <a:rPr lang="de-DE" sz="1050">
                <a:solidFill>
                  <a:srgbClr val="FF0000"/>
                </a:solidFill>
              </a:rPr>
              <a:t> = 3.82 GeV/c </a:t>
            </a:r>
            <a:r>
              <a:rPr lang="en-US" sz="1050">
                <a:solidFill>
                  <a:srgbClr val="FF0000"/>
                </a:solidFill>
                <a:cs typeface="Arial" charset="0"/>
              </a:rPr>
              <a:t>± 3%</a:t>
            </a:r>
            <a:r>
              <a:rPr lang="de-DE" sz="1350"/>
              <a:t> </a:t>
            </a:r>
            <a:endParaRPr lang="de-DE" sz="1050">
              <a:solidFill>
                <a:srgbClr val="FF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388394" y="2010966"/>
            <a:ext cx="53579" cy="1728788"/>
          </a:xfrm>
          <a:prstGeom prst="rect">
            <a:avLst/>
          </a:prstGeom>
          <a:solidFill>
            <a:srgbClr val="0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076825" y="2010966"/>
            <a:ext cx="837010" cy="1719263"/>
          </a:xfrm>
          <a:prstGeom prst="rect">
            <a:avLst/>
          </a:prstGeom>
          <a:solidFill>
            <a:srgbClr val="0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439466" y="4083844"/>
            <a:ext cx="626387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350">
                <a:solidFill>
                  <a:srgbClr val="0070C0"/>
                </a:solidFill>
                <a:cs typeface="Arial" charset="0"/>
              </a:rPr>
              <a:t>From ~ 2.5 × 10</a:t>
            </a:r>
            <a:r>
              <a:rPr lang="en-US" sz="1350" baseline="30000">
                <a:solidFill>
                  <a:srgbClr val="0070C0"/>
                </a:solidFill>
                <a:cs typeface="Arial" charset="0"/>
              </a:rPr>
              <a:t>-4 </a:t>
            </a:r>
            <a:r>
              <a:rPr lang="en-US" sz="1350">
                <a:solidFill>
                  <a:srgbClr val="0070C0"/>
                </a:solidFill>
                <a:cs typeface="Arial" charset="0"/>
              </a:rPr>
              <a:t>pbar / (p cm target) </a:t>
            </a:r>
            <a:r>
              <a:rPr lang="en-US" sz="1350">
                <a:solidFill>
                  <a:srgbClr val="0070C0"/>
                </a:solidFill>
              </a:rPr>
              <a:t>~ 5 × 10</a:t>
            </a:r>
            <a:r>
              <a:rPr lang="en-US" sz="1350" baseline="30000">
                <a:solidFill>
                  <a:srgbClr val="0070C0"/>
                </a:solidFill>
              </a:rPr>
              <a:t>-6</a:t>
            </a:r>
            <a:r>
              <a:rPr lang="en-US" sz="1350">
                <a:solidFill>
                  <a:srgbClr val="0070C0"/>
                </a:solidFill>
              </a:rPr>
              <a:t> (or 2 %) are "collectible"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547199" y="1136075"/>
            <a:ext cx="27027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35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196090" y="1244422"/>
            <a:ext cx="21550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350"/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077" y="974151"/>
            <a:ext cx="3028950" cy="77390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2223349" y="1303954"/>
            <a:ext cx="432197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270377" y="1686762"/>
            <a:ext cx="1026319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750"/>
              <a:t>z / cm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 rot="16200000">
            <a:off x="1348240" y="948880"/>
            <a:ext cx="1026319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750"/>
              <a:t>y / cm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168580" y="1052754"/>
            <a:ext cx="1835944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50" b="1" i="1" err="1">
                <a:solidFill>
                  <a:srgbClr val="FF0000"/>
                </a:solidFill>
              </a:rPr>
              <a:t>E</a:t>
            </a:r>
            <a:r>
              <a:rPr lang="de-DE" sz="1050" b="1" baseline="-25000" err="1">
                <a:solidFill>
                  <a:srgbClr val="FF0000"/>
                </a:solidFill>
              </a:rPr>
              <a:t>p</a:t>
            </a:r>
            <a:r>
              <a:rPr lang="de-DE" sz="1050" b="1">
                <a:solidFill>
                  <a:srgbClr val="FF0000"/>
                </a:solidFill>
              </a:rPr>
              <a:t> = 29 GeV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6">
            <a:lum contras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6" b="23756"/>
          <a:stretch/>
        </p:blipFill>
        <p:spPr bwMode="auto">
          <a:xfrm>
            <a:off x="4341909" y="1026473"/>
            <a:ext cx="1905527" cy="57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4134830" y="331084"/>
            <a:ext cx="1253185" cy="311311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err="1"/>
              <a:t>Emax</a:t>
            </a:r>
            <a:r>
              <a:rPr lang="de-DE" sz="1350"/>
              <a:t> SIS 100</a:t>
            </a:r>
          </a:p>
        </p:txBody>
      </p:sp>
      <p:cxnSp>
        <p:nvCxnSpPr>
          <p:cNvPr id="22" name="Gerade Verbindung mit Pfeil 21"/>
          <p:cNvCxnSpPr/>
          <p:nvPr/>
        </p:nvCxnSpPr>
        <p:spPr>
          <a:xfrm flipH="1">
            <a:off x="2682335" y="539594"/>
            <a:ext cx="1564625" cy="554214"/>
          </a:xfrm>
          <a:prstGeom prst="straightConnector1">
            <a:avLst/>
          </a:prstGeom>
          <a:ln w="31750">
            <a:solidFill>
              <a:srgbClr val="FDBB63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3066715" y="2564049"/>
            <a:ext cx="2136230" cy="311311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err="1"/>
              <a:t>acceptance</a:t>
            </a:r>
            <a:r>
              <a:rPr lang="de-DE" sz="1350"/>
              <a:t> </a:t>
            </a:r>
            <a:r>
              <a:rPr lang="de-DE" sz="1350" err="1"/>
              <a:t>separator</a:t>
            </a:r>
            <a:r>
              <a:rPr lang="de-DE" sz="1350"/>
              <a:t>/CR</a:t>
            </a:r>
          </a:p>
        </p:txBody>
      </p:sp>
      <p:cxnSp>
        <p:nvCxnSpPr>
          <p:cNvPr id="27" name="Gerade Verbindung mit Pfeil 26"/>
          <p:cNvCxnSpPr/>
          <p:nvPr/>
        </p:nvCxnSpPr>
        <p:spPr>
          <a:xfrm flipH="1">
            <a:off x="3682197" y="2777924"/>
            <a:ext cx="174957" cy="711843"/>
          </a:xfrm>
          <a:prstGeom prst="straightConnector1">
            <a:avLst/>
          </a:prstGeom>
          <a:ln w="31750">
            <a:solidFill>
              <a:srgbClr val="FDBB63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1861400" y="1778440"/>
            <a:ext cx="1357372" cy="311311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/>
              <a:t>CR max. 13 Tm</a:t>
            </a:r>
          </a:p>
        </p:txBody>
      </p:sp>
      <p:cxnSp>
        <p:nvCxnSpPr>
          <p:cNvPr id="31" name="Gerade Verbindung mit Pfeil 30"/>
          <p:cNvCxnSpPr/>
          <p:nvPr/>
        </p:nvCxnSpPr>
        <p:spPr>
          <a:xfrm>
            <a:off x="2655546" y="1934095"/>
            <a:ext cx="256049" cy="1555673"/>
          </a:xfrm>
          <a:prstGeom prst="straightConnector1">
            <a:avLst/>
          </a:prstGeom>
          <a:ln w="31750">
            <a:solidFill>
              <a:srgbClr val="FDBB63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hteck 32"/>
          <p:cNvSpPr/>
          <p:nvPr/>
        </p:nvSpPr>
        <p:spPr>
          <a:xfrm>
            <a:off x="4994251" y="1558808"/>
            <a:ext cx="1454634" cy="311311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err="1"/>
              <a:t>magnetic</a:t>
            </a:r>
            <a:r>
              <a:rPr lang="de-DE" sz="1350"/>
              <a:t> </a:t>
            </a:r>
            <a:r>
              <a:rPr lang="de-DE" sz="1350" err="1"/>
              <a:t>horn</a:t>
            </a:r>
            <a:endParaRPr lang="de-DE" sz="1350"/>
          </a:p>
        </p:txBody>
      </p:sp>
      <p:cxnSp>
        <p:nvCxnSpPr>
          <p:cNvPr id="34" name="Gerade Verbindung mit Pfeil 33"/>
          <p:cNvCxnSpPr>
            <a:cxnSpLocks/>
          </p:cNvCxnSpPr>
          <p:nvPr/>
        </p:nvCxnSpPr>
        <p:spPr>
          <a:xfrm>
            <a:off x="5819775" y="1778440"/>
            <a:ext cx="427661" cy="1711328"/>
          </a:xfrm>
          <a:prstGeom prst="straightConnector1">
            <a:avLst/>
          </a:prstGeom>
          <a:ln w="31750">
            <a:solidFill>
              <a:srgbClr val="FDBB63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5530914" y="3412835"/>
            <a:ext cx="183594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050" i="1">
                <a:solidFill>
                  <a:srgbClr val="FF0000"/>
                </a:solidFill>
              </a:rPr>
              <a:t>0 &lt; </a:t>
            </a:r>
            <a:r>
              <a:rPr lang="de-DE" sz="1050" i="1" err="1">
                <a:solidFill>
                  <a:srgbClr val="FF0000"/>
                </a:solidFill>
              </a:rPr>
              <a:t>p</a:t>
            </a:r>
            <a:r>
              <a:rPr lang="de-DE" sz="1050" baseline="-25000" err="1">
                <a:solidFill>
                  <a:srgbClr val="FF0000"/>
                </a:solidFill>
              </a:rPr>
              <a:t>pbar</a:t>
            </a:r>
            <a:r>
              <a:rPr lang="de-DE" sz="1050">
                <a:solidFill>
                  <a:srgbClr val="FF0000"/>
                </a:solidFill>
              </a:rPr>
              <a:t> &lt; 80 </a:t>
            </a:r>
            <a:r>
              <a:rPr lang="de-DE" sz="1050" err="1">
                <a:solidFill>
                  <a:srgbClr val="FF0000"/>
                </a:solidFill>
              </a:rPr>
              <a:t>mrad</a:t>
            </a:r>
            <a:r>
              <a:rPr lang="de-DE" sz="1350"/>
              <a:t> </a:t>
            </a:r>
            <a:endParaRPr lang="de-DE" sz="1050">
              <a:solidFill>
                <a:srgbClr val="FF0000"/>
              </a:solidFill>
            </a:endParaRPr>
          </a:p>
        </p:txBody>
      </p:sp>
      <p:sp>
        <p:nvSpPr>
          <p:cNvPr id="2" name="Text Box 9">
            <a:extLst>
              <a:ext uri="{FF2B5EF4-FFF2-40B4-BE49-F238E27FC236}">
                <a16:creationId xmlns:a16="http://schemas.microsoft.com/office/drawing/2014/main" id="{59415FE6-FD30-B388-6DDE-E38C084C7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274" y="4388402"/>
            <a:ext cx="626387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350">
                <a:solidFill>
                  <a:srgbClr val="0070C0"/>
                </a:solidFill>
                <a:cs typeface="Arial" charset="0"/>
              </a:rPr>
              <a:t> </a:t>
            </a:r>
            <a:r>
              <a:rPr lang="en-US" sz="1350">
                <a:solidFill>
                  <a:srgbClr val="FF0000"/>
                </a:solidFill>
                <a:cs typeface="Arial" charset="0"/>
              </a:rPr>
              <a:t>~ 3 × 10</a:t>
            </a:r>
            <a:r>
              <a:rPr lang="en-US" sz="1350" baseline="30000">
                <a:solidFill>
                  <a:srgbClr val="FF0000"/>
                </a:solidFill>
                <a:cs typeface="Arial" charset="0"/>
              </a:rPr>
              <a:t>-5 </a:t>
            </a:r>
            <a:r>
              <a:rPr lang="en-US" sz="1350">
                <a:solidFill>
                  <a:srgbClr val="FF0000"/>
                </a:solidFill>
                <a:cs typeface="Arial" charset="0"/>
              </a:rPr>
              <a:t>pbar / (p g/cm</a:t>
            </a:r>
            <a:r>
              <a:rPr lang="en-US" sz="1350" baseline="30000">
                <a:solidFill>
                  <a:srgbClr val="FF0000"/>
                </a:solidFill>
                <a:cs typeface="Arial" charset="0"/>
              </a:rPr>
              <a:t>2</a:t>
            </a:r>
            <a:r>
              <a:rPr lang="en-US" sz="1350">
                <a:solidFill>
                  <a:srgbClr val="FF0000"/>
                </a:solidFill>
                <a:cs typeface="Arial" charset="0"/>
              </a:rPr>
              <a:t> target)</a:t>
            </a:r>
            <a:endParaRPr lang="en-US" sz="135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49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30" grpId="0" animBg="1"/>
      <p:bldP spid="33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Line 2"/>
          <p:cNvSpPr>
            <a:spLocks noChangeShapeType="1"/>
          </p:cNvSpPr>
          <p:nvPr/>
        </p:nvSpPr>
        <p:spPr bwMode="auto">
          <a:xfrm>
            <a:off x="2736057" y="3219450"/>
            <a:ext cx="3726656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 flipH="1" flipV="1">
            <a:off x="6462713" y="3219451"/>
            <a:ext cx="0" cy="756047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 flipV="1">
            <a:off x="2736056" y="3219450"/>
            <a:ext cx="0" cy="1188244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2951560" y="3975497"/>
            <a:ext cx="3511153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2951560" y="3975497"/>
            <a:ext cx="0" cy="432197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>
            <a:off x="2952750" y="1707356"/>
            <a:ext cx="3509963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 flipH="1" flipV="1">
            <a:off x="6462713" y="1707357"/>
            <a:ext cx="0" cy="756047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689" name="Line 9"/>
          <p:cNvSpPr>
            <a:spLocks noChangeShapeType="1"/>
          </p:cNvSpPr>
          <p:nvPr/>
        </p:nvSpPr>
        <p:spPr bwMode="auto">
          <a:xfrm flipV="1">
            <a:off x="2736056" y="1275160"/>
            <a:ext cx="0" cy="1188244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>
            <a:off x="2736057" y="2463404"/>
            <a:ext cx="3726656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691" name="Line 11"/>
          <p:cNvSpPr>
            <a:spLocks noChangeShapeType="1"/>
          </p:cNvSpPr>
          <p:nvPr/>
        </p:nvSpPr>
        <p:spPr bwMode="auto">
          <a:xfrm>
            <a:off x="2952750" y="1275160"/>
            <a:ext cx="0" cy="432197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692" name="Line 12"/>
          <p:cNvSpPr>
            <a:spLocks noChangeShapeType="1"/>
          </p:cNvSpPr>
          <p:nvPr/>
        </p:nvSpPr>
        <p:spPr bwMode="auto">
          <a:xfrm>
            <a:off x="2303860" y="2842022"/>
            <a:ext cx="4589859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693" name="Oval 13"/>
          <p:cNvSpPr>
            <a:spLocks noChangeArrowheads="1"/>
          </p:cNvSpPr>
          <p:nvPr/>
        </p:nvSpPr>
        <p:spPr bwMode="auto">
          <a:xfrm>
            <a:off x="2737247" y="219313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694" name="Oval 14"/>
          <p:cNvSpPr>
            <a:spLocks noChangeArrowheads="1"/>
          </p:cNvSpPr>
          <p:nvPr/>
        </p:nvSpPr>
        <p:spPr bwMode="auto">
          <a:xfrm>
            <a:off x="2792016" y="224790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695" name="Oval 15"/>
          <p:cNvSpPr>
            <a:spLocks noChangeArrowheads="1"/>
          </p:cNvSpPr>
          <p:nvPr/>
        </p:nvSpPr>
        <p:spPr bwMode="auto">
          <a:xfrm>
            <a:off x="3061097" y="219313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696" name="Oval 16"/>
          <p:cNvSpPr>
            <a:spLocks noChangeArrowheads="1"/>
          </p:cNvSpPr>
          <p:nvPr/>
        </p:nvSpPr>
        <p:spPr bwMode="auto">
          <a:xfrm>
            <a:off x="3115866" y="224790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697" name="Oval 17"/>
          <p:cNvSpPr>
            <a:spLocks noChangeArrowheads="1"/>
          </p:cNvSpPr>
          <p:nvPr/>
        </p:nvSpPr>
        <p:spPr bwMode="auto">
          <a:xfrm>
            <a:off x="3384947" y="219313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698" name="Oval 18"/>
          <p:cNvSpPr>
            <a:spLocks noChangeArrowheads="1"/>
          </p:cNvSpPr>
          <p:nvPr/>
        </p:nvSpPr>
        <p:spPr bwMode="auto">
          <a:xfrm>
            <a:off x="3439716" y="224790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699" name="Oval 19"/>
          <p:cNvSpPr>
            <a:spLocks noChangeArrowheads="1"/>
          </p:cNvSpPr>
          <p:nvPr/>
        </p:nvSpPr>
        <p:spPr bwMode="auto">
          <a:xfrm>
            <a:off x="3708797" y="219313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00" name="Oval 20"/>
          <p:cNvSpPr>
            <a:spLocks noChangeArrowheads="1"/>
          </p:cNvSpPr>
          <p:nvPr/>
        </p:nvSpPr>
        <p:spPr bwMode="auto">
          <a:xfrm>
            <a:off x="3763566" y="224790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01" name="Oval 21"/>
          <p:cNvSpPr>
            <a:spLocks noChangeArrowheads="1"/>
          </p:cNvSpPr>
          <p:nvPr/>
        </p:nvSpPr>
        <p:spPr bwMode="auto">
          <a:xfrm>
            <a:off x="4032647" y="219313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02" name="Oval 22"/>
          <p:cNvSpPr>
            <a:spLocks noChangeArrowheads="1"/>
          </p:cNvSpPr>
          <p:nvPr/>
        </p:nvSpPr>
        <p:spPr bwMode="auto">
          <a:xfrm>
            <a:off x="4087416" y="224790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03" name="Oval 23"/>
          <p:cNvSpPr>
            <a:spLocks noChangeArrowheads="1"/>
          </p:cNvSpPr>
          <p:nvPr/>
        </p:nvSpPr>
        <p:spPr bwMode="auto">
          <a:xfrm>
            <a:off x="4356497" y="219313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04" name="Oval 24"/>
          <p:cNvSpPr>
            <a:spLocks noChangeArrowheads="1"/>
          </p:cNvSpPr>
          <p:nvPr/>
        </p:nvSpPr>
        <p:spPr bwMode="auto">
          <a:xfrm>
            <a:off x="4411266" y="224790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05" name="Oval 25"/>
          <p:cNvSpPr>
            <a:spLocks noChangeArrowheads="1"/>
          </p:cNvSpPr>
          <p:nvPr/>
        </p:nvSpPr>
        <p:spPr bwMode="auto">
          <a:xfrm>
            <a:off x="4680347" y="219313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06" name="Oval 26"/>
          <p:cNvSpPr>
            <a:spLocks noChangeArrowheads="1"/>
          </p:cNvSpPr>
          <p:nvPr/>
        </p:nvSpPr>
        <p:spPr bwMode="auto">
          <a:xfrm>
            <a:off x="4735116" y="224790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07" name="Oval 27"/>
          <p:cNvSpPr>
            <a:spLocks noChangeArrowheads="1"/>
          </p:cNvSpPr>
          <p:nvPr/>
        </p:nvSpPr>
        <p:spPr bwMode="auto">
          <a:xfrm>
            <a:off x="5004197" y="219313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08" name="Oval 28"/>
          <p:cNvSpPr>
            <a:spLocks noChangeArrowheads="1"/>
          </p:cNvSpPr>
          <p:nvPr/>
        </p:nvSpPr>
        <p:spPr bwMode="auto">
          <a:xfrm>
            <a:off x="5058966" y="224790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09" name="Oval 29"/>
          <p:cNvSpPr>
            <a:spLocks noChangeArrowheads="1"/>
          </p:cNvSpPr>
          <p:nvPr/>
        </p:nvSpPr>
        <p:spPr bwMode="auto">
          <a:xfrm>
            <a:off x="5328047" y="219313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10" name="Oval 30"/>
          <p:cNvSpPr>
            <a:spLocks noChangeArrowheads="1"/>
          </p:cNvSpPr>
          <p:nvPr/>
        </p:nvSpPr>
        <p:spPr bwMode="auto">
          <a:xfrm>
            <a:off x="5382816" y="224790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11" name="Oval 31"/>
          <p:cNvSpPr>
            <a:spLocks noChangeArrowheads="1"/>
          </p:cNvSpPr>
          <p:nvPr/>
        </p:nvSpPr>
        <p:spPr bwMode="auto">
          <a:xfrm>
            <a:off x="5651897" y="219313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12" name="Oval 32"/>
          <p:cNvSpPr>
            <a:spLocks noChangeArrowheads="1"/>
          </p:cNvSpPr>
          <p:nvPr/>
        </p:nvSpPr>
        <p:spPr bwMode="auto">
          <a:xfrm>
            <a:off x="5706666" y="224790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13" name="Oval 33"/>
          <p:cNvSpPr>
            <a:spLocks noChangeArrowheads="1"/>
          </p:cNvSpPr>
          <p:nvPr/>
        </p:nvSpPr>
        <p:spPr bwMode="auto">
          <a:xfrm>
            <a:off x="5975747" y="219313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14" name="Oval 34"/>
          <p:cNvSpPr>
            <a:spLocks noChangeArrowheads="1"/>
          </p:cNvSpPr>
          <p:nvPr/>
        </p:nvSpPr>
        <p:spPr bwMode="auto">
          <a:xfrm>
            <a:off x="6030516" y="224790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15" name="Oval 35"/>
          <p:cNvSpPr>
            <a:spLocks noChangeArrowheads="1"/>
          </p:cNvSpPr>
          <p:nvPr/>
        </p:nvSpPr>
        <p:spPr bwMode="auto">
          <a:xfrm>
            <a:off x="2894410" y="186928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16" name="Oval 36"/>
          <p:cNvSpPr>
            <a:spLocks noChangeArrowheads="1"/>
          </p:cNvSpPr>
          <p:nvPr/>
        </p:nvSpPr>
        <p:spPr bwMode="auto">
          <a:xfrm>
            <a:off x="2949179" y="192405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17" name="Oval 37"/>
          <p:cNvSpPr>
            <a:spLocks noChangeArrowheads="1"/>
          </p:cNvSpPr>
          <p:nvPr/>
        </p:nvSpPr>
        <p:spPr bwMode="auto">
          <a:xfrm>
            <a:off x="3434954" y="186928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18" name="Oval 38"/>
          <p:cNvSpPr>
            <a:spLocks noChangeArrowheads="1"/>
          </p:cNvSpPr>
          <p:nvPr/>
        </p:nvSpPr>
        <p:spPr bwMode="auto">
          <a:xfrm>
            <a:off x="3489723" y="192405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19" name="Oval 39"/>
          <p:cNvSpPr>
            <a:spLocks noChangeArrowheads="1"/>
          </p:cNvSpPr>
          <p:nvPr/>
        </p:nvSpPr>
        <p:spPr bwMode="auto">
          <a:xfrm>
            <a:off x="3975497" y="186928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20" name="Oval 40"/>
          <p:cNvSpPr>
            <a:spLocks noChangeArrowheads="1"/>
          </p:cNvSpPr>
          <p:nvPr/>
        </p:nvSpPr>
        <p:spPr bwMode="auto">
          <a:xfrm>
            <a:off x="4030266" y="192405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21" name="Oval 41"/>
          <p:cNvSpPr>
            <a:spLocks noChangeArrowheads="1"/>
          </p:cNvSpPr>
          <p:nvPr/>
        </p:nvSpPr>
        <p:spPr bwMode="auto">
          <a:xfrm>
            <a:off x="4516041" y="186928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22" name="Oval 42"/>
          <p:cNvSpPr>
            <a:spLocks noChangeArrowheads="1"/>
          </p:cNvSpPr>
          <p:nvPr/>
        </p:nvSpPr>
        <p:spPr bwMode="auto">
          <a:xfrm>
            <a:off x="4570810" y="192405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23" name="Oval 43"/>
          <p:cNvSpPr>
            <a:spLocks noChangeArrowheads="1"/>
          </p:cNvSpPr>
          <p:nvPr/>
        </p:nvSpPr>
        <p:spPr bwMode="auto">
          <a:xfrm>
            <a:off x="5056585" y="186928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24" name="Oval 44"/>
          <p:cNvSpPr>
            <a:spLocks noChangeArrowheads="1"/>
          </p:cNvSpPr>
          <p:nvPr/>
        </p:nvSpPr>
        <p:spPr bwMode="auto">
          <a:xfrm>
            <a:off x="5111354" y="192405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25" name="Oval 45"/>
          <p:cNvSpPr>
            <a:spLocks noChangeArrowheads="1"/>
          </p:cNvSpPr>
          <p:nvPr/>
        </p:nvSpPr>
        <p:spPr bwMode="auto">
          <a:xfrm>
            <a:off x="5597129" y="186928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26" name="Oval 46"/>
          <p:cNvSpPr>
            <a:spLocks noChangeArrowheads="1"/>
          </p:cNvSpPr>
          <p:nvPr/>
        </p:nvSpPr>
        <p:spPr bwMode="auto">
          <a:xfrm>
            <a:off x="5651898" y="192405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27" name="Oval 47"/>
          <p:cNvSpPr>
            <a:spLocks noChangeArrowheads="1"/>
          </p:cNvSpPr>
          <p:nvPr/>
        </p:nvSpPr>
        <p:spPr bwMode="auto">
          <a:xfrm>
            <a:off x="6137672" y="186928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28" name="Oval 48"/>
          <p:cNvSpPr>
            <a:spLocks noChangeArrowheads="1"/>
          </p:cNvSpPr>
          <p:nvPr/>
        </p:nvSpPr>
        <p:spPr bwMode="auto">
          <a:xfrm>
            <a:off x="6192441" y="192405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29" name="Oval 49"/>
          <p:cNvSpPr>
            <a:spLocks noChangeArrowheads="1"/>
          </p:cNvSpPr>
          <p:nvPr/>
        </p:nvSpPr>
        <p:spPr bwMode="auto">
          <a:xfrm>
            <a:off x="6299597" y="2193131"/>
            <a:ext cx="161925" cy="1619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30" name="Oval 50"/>
          <p:cNvSpPr>
            <a:spLocks noChangeArrowheads="1"/>
          </p:cNvSpPr>
          <p:nvPr/>
        </p:nvSpPr>
        <p:spPr bwMode="auto">
          <a:xfrm>
            <a:off x="6354366" y="2247900"/>
            <a:ext cx="53578" cy="53579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31" name="AutoShape 51"/>
          <p:cNvSpPr>
            <a:spLocks noChangeArrowheads="1"/>
          </p:cNvSpPr>
          <p:nvPr/>
        </p:nvSpPr>
        <p:spPr bwMode="auto">
          <a:xfrm>
            <a:off x="2736056" y="332779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32" name="AutoShape 52"/>
          <p:cNvSpPr>
            <a:spLocks noChangeArrowheads="1"/>
          </p:cNvSpPr>
          <p:nvPr/>
        </p:nvSpPr>
        <p:spPr bwMode="auto">
          <a:xfrm>
            <a:off x="3059906" y="332779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33" name="AutoShape 53"/>
          <p:cNvSpPr>
            <a:spLocks noChangeArrowheads="1"/>
          </p:cNvSpPr>
          <p:nvPr/>
        </p:nvSpPr>
        <p:spPr bwMode="auto">
          <a:xfrm>
            <a:off x="3383756" y="332779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34" name="AutoShape 54"/>
          <p:cNvSpPr>
            <a:spLocks noChangeArrowheads="1"/>
          </p:cNvSpPr>
          <p:nvPr/>
        </p:nvSpPr>
        <p:spPr bwMode="auto">
          <a:xfrm>
            <a:off x="3707606" y="332779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35" name="AutoShape 55"/>
          <p:cNvSpPr>
            <a:spLocks noChangeArrowheads="1"/>
          </p:cNvSpPr>
          <p:nvPr/>
        </p:nvSpPr>
        <p:spPr bwMode="auto">
          <a:xfrm>
            <a:off x="4031456" y="332779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36" name="AutoShape 56"/>
          <p:cNvSpPr>
            <a:spLocks noChangeArrowheads="1"/>
          </p:cNvSpPr>
          <p:nvPr/>
        </p:nvSpPr>
        <p:spPr bwMode="auto">
          <a:xfrm>
            <a:off x="4355306" y="332779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37" name="AutoShape 57"/>
          <p:cNvSpPr>
            <a:spLocks noChangeArrowheads="1"/>
          </p:cNvSpPr>
          <p:nvPr/>
        </p:nvSpPr>
        <p:spPr bwMode="auto">
          <a:xfrm>
            <a:off x="4679156" y="332779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38" name="AutoShape 58"/>
          <p:cNvSpPr>
            <a:spLocks noChangeArrowheads="1"/>
          </p:cNvSpPr>
          <p:nvPr/>
        </p:nvSpPr>
        <p:spPr bwMode="auto">
          <a:xfrm>
            <a:off x="5003006" y="332779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39" name="AutoShape 59"/>
          <p:cNvSpPr>
            <a:spLocks noChangeArrowheads="1"/>
          </p:cNvSpPr>
          <p:nvPr/>
        </p:nvSpPr>
        <p:spPr bwMode="auto">
          <a:xfrm>
            <a:off x="5326856" y="332779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40" name="AutoShape 60"/>
          <p:cNvSpPr>
            <a:spLocks noChangeArrowheads="1"/>
          </p:cNvSpPr>
          <p:nvPr/>
        </p:nvSpPr>
        <p:spPr bwMode="auto">
          <a:xfrm>
            <a:off x="5650706" y="332779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41" name="AutoShape 61"/>
          <p:cNvSpPr>
            <a:spLocks noChangeArrowheads="1"/>
          </p:cNvSpPr>
          <p:nvPr/>
        </p:nvSpPr>
        <p:spPr bwMode="auto">
          <a:xfrm>
            <a:off x="5974556" y="332779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42" name="AutoShape 62"/>
          <p:cNvSpPr>
            <a:spLocks noChangeArrowheads="1"/>
          </p:cNvSpPr>
          <p:nvPr/>
        </p:nvSpPr>
        <p:spPr bwMode="auto">
          <a:xfrm>
            <a:off x="6298406" y="332779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43" name="AutoShape 63"/>
          <p:cNvSpPr>
            <a:spLocks noChangeArrowheads="1"/>
          </p:cNvSpPr>
          <p:nvPr/>
        </p:nvSpPr>
        <p:spPr bwMode="auto">
          <a:xfrm>
            <a:off x="2901554" y="365164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44" name="AutoShape 64"/>
          <p:cNvSpPr>
            <a:spLocks noChangeArrowheads="1"/>
          </p:cNvSpPr>
          <p:nvPr/>
        </p:nvSpPr>
        <p:spPr bwMode="auto">
          <a:xfrm>
            <a:off x="3440906" y="365164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45" name="AutoShape 65"/>
          <p:cNvSpPr>
            <a:spLocks noChangeArrowheads="1"/>
          </p:cNvSpPr>
          <p:nvPr/>
        </p:nvSpPr>
        <p:spPr bwMode="auto">
          <a:xfrm>
            <a:off x="3980260" y="365164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46" name="AutoShape 66"/>
          <p:cNvSpPr>
            <a:spLocks noChangeArrowheads="1"/>
          </p:cNvSpPr>
          <p:nvPr/>
        </p:nvSpPr>
        <p:spPr bwMode="auto">
          <a:xfrm>
            <a:off x="4519613" y="365164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47" name="AutoShape 67"/>
          <p:cNvSpPr>
            <a:spLocks noChangeArrowheads="1"/>
          </p:cNvSpPr>
          <p:nvPr/>
        </p:nvSpPr>
        <p:spPr bwMode="auto">
          <a:xfrm>
            <a:off x="5058966" y="365164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48" name="AutoShape 68"/>
          <p:cNvSpPr>
            <a:spLocks noChangeArrowheads="1"/>
          </p:cNvSpPr>
          <p:nvPr/>
        </p:nvSpPr>
        <p:spPr bwMode="auto">
          <a:xfrm>
            <a:off x="5598319" y="365164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49" name="AutoShape 69"/>
          <p:cNvSpPr>
            <a:spLocks noChangeArrowheads="1"/>
          </p:cNvSpPr>
          <p:nvPr/>
        </p:nvSpPr>
        <p:spPr bwMode="auto">
          <a:xfrm>
            <a:off x="6137672" y="3651647"/>
            <a:ext cx="161925" cy="1619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50" name="Freeform 70"/>
          <p:cNvSpPr>
            <a:spLocks/>
          </p:cNvSpPr>
          <p:nvPr/>
        </p:nvSpPr>
        <p:spPr bwMode="auto">
          <a:xfrm>
            <a:off x="1494235" y="2842022"/>
            <a:ext cx="5778103" cy="827484"/>
          </a:xfrm>
          <a:custGeom>
            <a:avLst/>
            <a:gdLst>
              <a:gd name="T0" fmla="*/ 0 w 4853"/>
              <a:gd name="T1" fmla="*/ 0 h 695"/>
              <a:gd name="T2" fmla="*/ 1224 w 4853"/>
              <a:gd name="T3" fmla="*/ 272 h 695"/>
              <a:gd name="T4" fmla="*/ 2086 w 4853"/>
              <a:gd name="T5" fmla="*/ 453 h 695"/>
              <a:gd name="T6" fmla="*/ 2903 w 4853"/>
              <a:gd name="T7" fmla="*/ 589 h 695"/>
              <a:gd name="T8" fmla="*/ 3810 w 4853"/>
              <a:gd name="T9" fmla="*/ 680 h 695"/>
              <a:gd name="T10" fmla="*/ 4853 w 4853"/>
              <a:gd name="T11" fmla="*/ 68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53" h="695">
                <a:moveTo>
                  <a:pt x="0" y="0"/>
                </a:moveTo>
                <a:cubicBezTo>
                  <a:pt x="438" y="98"/>
                  <a:pt x="876" y="197"/>
                  <a:pt x="1224" y="272"/>
                </a:cubicBezTo>
                <a:cubicBezTo>
                  <a:pt x="1572" y="347"/>
                  <a:pt x="1806" y="400"/>
                  <a:pt x="2086" y="453"/>
                </a:cubicBezTo>
                <a:cubicBezTo>
                  <a:pt x="2366" y="506"/>
                  <a:pt x="2616" y="551"/>
                  <a:pt x="2903" y="589"/>
                </a:cubicBezTo>
                <a:cubicBezTo>
                  <a:pt x="3190" y="627"/>
                  <a:pt x="3485" y="665"/>
                  <a:pt x="3810" y="680"/>
                </a:cubicBezTo>
                <a:cubicBezTo>
                  <a:pt x="4135" y="695"/>
                  <a:pt x="4679" y="680"/>
                  <a:pt x="4853" y="680"/>
                </a:cubicBezTo>
              </a:path>
            </a:pathLst>
          </a:custGeom>
          <a:noFill/>
          <a:ln w="25400" cap="flat" cmpd="sng">
            <a:solidFill>
              <a:srgbClr val="99CC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51" name="Line 71"/>
          <p:cNvSpPr>
            <a:spLocks noChangeShapeType="1"/>
          </p:cNvSpPr>
          <p:nvPr/>
        </p:nvSpPr>
        <p:spPr bwMode="auto">
          <a:xfrm>
            <a:off x="1494235" y="2842022"/>
            <a:ext cx="5940028" cy="0"/>
          </a:xfrm>
          <a:prstGeom prst="line">
            <a:avLst/>
          </a:prstGeom>
          <a:noFill/>
          <a:ln w="762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52" name="Text Box 72"/>
          <p:cNvSpPr txBox="1">
            <a:spLocks noChangeArrowheads="1"/>
          </p:cNvSpPr>
          <p:nvPr/>
        </p:nvSpPr>
        <p:spPr bwMode="auto">
          <a:xfrm>
            <a:off x="6624638" y="3706417"/>
            <a:ext cx="97155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350" b="1" err="1">
                <a:solidFill>
                  <a:srgbClr val="99CC00"/>
                </a:solidFill>
              </a:rPr>
              <a:t>reaction</a:t>
            </a:r>
            <a:r>
              <a:rPr lang="de-DE" sz="1350" b="1">
                <a:solidFill>
                  <a:srgbClr val="99CC00"/>
                </a:solidFill>
              </a:rPr>
              <a:t> </a:t>
            </a:r>
            <a:r>
              <a:rPr lang="de-DE" sz="1350" b="1" err="1">
                <a:solidFill>
                  <a:srgbClr val="99CC00"/>
                </a:solidFill>
              </a:rPr>
              <a:t>products</a:t>
            </a:r>
            <a:endParaRPr lang="de-DE" sz="1350" b="1">
              <a:solidFill>
                <a:srgbClr val="99CC00"/>
              </a:solidFill>
            </a:endParaRPr>
          </a:p>
        </p:txBody>
      </p:sp>
      <p:sp>
        <p:nvSpPr>
          <p:cNvPr id="71753" name="Line 73"/>
          <p:cNvSpPr>
            <a:spLocks noChangeShapeType="1"/>
          </p:cNvSpPr>
          <p:nvPr/>
        </p:nvSpPr>
        <p:spPr bwMode="auto">
          <a:xfrm>
            <a:off x="1547813" y="2842022"/>
            <a:ext cx="5724525" cy="270272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54" name="Text Box 74"/>
          <p:cNvSpPr txBox="1">
            <a:spLocks noChangeArrowheads="1"/>
          </p:cNvSpPr>
          <p:nvPr/>
        </p:nvSpPr>
        <p:spPr bwMode="auto">
          <a:xfrm>
            <a:off x="5381625" y="1815703"/>
            <a:ext cx="860822" cy="30008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350" b="1"/>
              <a:t>B </a:t>
            </a:r>
            <a:r>
              <a:rPr lang="de-DE" sz="1350" b="1">
                <a:sym typeface="Symbol" pitchFamily="18" charset="2"/>
              </a:rPr>
              <a:t> 1/</a:t>
            </a:r>
            <a:r>
              <a:rPr lang="de-DE" sz="1350" b="1" err="1">
                <a:sym typeface="Symbol" pitchFamily="18" charset="2"/>
              </a:rPr>
              <a:t>r</a:t>
            </a:r>
            <a:endParaRPr lang="de-DE" sz="1350" b="1">
              <a:sym typeface="Symbol" pitchFamily="18" charset="2"/>
            </a:endParaRPr>
          </a:p>
        </p:txBody>
      </p:sp>
      <p:sp>
        <p:nvSpPr>
          <p:cNvPr id="71755" name="Rectangle 75"/>
          <p:cNvSpPr>
            <a:spLocks noChangeArrowheads="1"/>
          </p:cNvSpPr>
          <p:nvPr/>
        </p:nvSpPr>
        <p:spPr bwMode="auto">
          <a:xfrm>
            <a:off x="2574131" y="2518172"/>
            <a:ext cx="3995738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de-DE" sz="1350" err="1">
                <a:solidFill>
                  <a:srgbClr val="FF9933"/>
                </a:solidFill>
              </a:rPr>
              <a:t>primary</a:t>
            </a:r>
            <a:r>
              <a:rPr lang="de-DE" sz="1350">
                <a:solidFill>
                  <a:srgbClr val="FF9933"/>
                </a:solidFill>
              </a:rPr>
              <a:t> beam </a:t>
            </a:r>
            <a:r>
              <a:rPr lang="de-DE" sz="1350" b="1" err="1">
                <a:solidFill>
                  <a:srgbClr val="FF9933"/>
                </a:solidFill>
              </a:rPr>
              <a:t>does</a:t>
            </a:r>
            <a:r>
              <a:rPr lang="de-DE" sz="1350" b="1">
                <a:solidFill>
                  <a:srgbClr val="FF9933"/>
                </a:solidFill>
              </a:rPr>
              <a:t> not </a:t>
            </a:r>
            <a:r>
              <a:rPr lang="de-DE" sz="1350" b="1" err="1">
                <a:solidFill>
                  <a:srgbClr val="FF9933"/>
                </a:solidFill>
              </a:rPr>
              <a:t>hit</a:t>
            </a:r>
            <a:r>
              <a:rPr lang="de-DE" sz="1350" b="1">
                <a:solidFill>
                  <a:srgbClr val="FF9933"/>
                </a:solidFill>
              </a:rPr>
              <a:t> </a:t>
            </a:r>
            <a:r>
              <a:rPr lang="de-DE" sz="1350" b="1" err="1">
                <a:solidFill>
                  <a:srgbClr val="FF9933"/>
                </a:solidFill>
              </a:rPr>
              <a:t>the</a:t>
            </a:r>
            <a:r>
              <a:rPr lang="de-DE" sz="1350" b="1">
                <a:solidFill>
                  <a:srgbClr val="FF9933"/>
                </a:solidFill>
              </a:rPr>
              <a:t> </a:t>
            </a:r>
            <a:r>
              <a:rPr lang="de-DE" sz="1350" b="1" err="1">
                <a:solidFill>
                  <a:srgbClr val="FF9933"/>
                </a:solidFill>
              </a:rPr>
              <a:t>horn</a:t>
            </a:r>
            <a:endParaRPr lang="de-DE" sz="1350" b="1">
              <a:solidFill>
                <a:srgbClr val="FF9933"/>
              </a:solidFill>
            </a:endParaRPr>
          </a:p>
        </p:txBody>
      </p:sp>
      <p:sp>
        <p:nvSpPr>
          <p:cNvPr id="71756" name="Rectangle 76"/>
          <p:cNvSpPr>
            <a:spLocks noGrp="1" noChangeArrowheads="1"/>
          </p:cNvSpPr>
          <p:nvPr>
            <p:ph type="title" sz="quarter"/>
          </p:nvPr>
        </p:nvSpPr>
        <p:spPr>
          <a:xfrm>
            <a:off x="295025" y="246062"/>
            <a:ext cx="6034617" cy="596900"/>
          </a:xfrm>
          <a:noFill/>
          <a:ln/>
        </p:spPr>
        <p:txBody>
          <a:bodyPr/>
          <a:lstStyle/>
          <a:p>
            <a:r>
              <a:rPr lang="de-DE" sz="2400" dirty="0" err="1"/>
              <a:t>Collecting</a:t>
            </a:r>
            <a:r>
              <a:rPr lang="de-DE" sz="2400" dirty="0"/>
              <a:t> </a:t>
            </a:r>
            <a:r>
              <a:rPr lang="de-DE" sz="2400" dirty="0" err="1"/>
              <a:t>pbars</a:t>
            </a:r>
            <a:r>
              <a:rPr lang="de-DE" sz="2400" dirty="0"/>
              <a:t>: </a:t>
            </a:r>
            <a:r>
              <a:rPr lang="de-DE" sz="2400" dirty="0" err="1"/>
              <a:t>Magnetic</a:t>
            </a:r>
            <a:r>
              <a:rPr lang="de-DE" sz="2400" dirty="0"/>
              <a:t> Horn</a:t>
            </a:r>
          </a:p>
        </p:txBody>
      </p:sp>
    </p:spTree>
    <p:extLst>
      <p:ext uri="{BB962C8B-B14F-4D97-AF65-F5344CB8AC3E}">
        <p14:creationId xmlns:p14="http://schemas.microsoft.com/office/powerpoint/2010/main" val="343908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7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7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nimBg="1"/>
      <p:bldP spid="71684" grpId="0" animBg="1"/>
      <p:bldP spid="71685" grpId="0" animBg="1"/>
      <p:bldP spid="71686" grpId="0" animBg="1"/>
      <p:bldP spid="71687" grpId="0" animBg="1"/>
      <p:bldP spid="71688" grpId="0" animBg="1"/>
      <p:bldP spid="71689" grpId="0" animBg="1"/>
      <p:bldP spid="71691" grpId="0" animBg="1"/>
      <p:bldP spid="71693" grpId="0" animBg="1"/>
      <p:bldP spid="71694" grpId="0" animBg="1"/>
      <p:bldP spid="71695" grpId="0" animBg="1"/>
      <p:bldP spid="71696" grpId="0" animBg="1"/>
      <p:bldP spid="71697" grpId="0" animBg="1"/>
      <p:bldP spid="71698" grpId="0" animBg="1"/>
      <p:bldP spid="71699" grpId="0" animBg="1"/>
      <p:bldP spid="71700" grpId="0" animBg="1"/>
      <p:bldP spid="71701" grpId="0" animBg="1"/>
      <p:bldP spid="71702" grpId="0" animBg="1"/>
      <p:bldP spid="71703" grpId="0" animBg="1"/>
      <p:bldP spid="71704" grpId="0" animBg="1"/>
      <p:bldP spid="71705" grpId="0" animBg="1"/>
      <p:bldP spid="71706" grpId="0" animBg="1"/>
      <p:bldP spid="71707" grpId="0" animBg="1"/>
      <p:bldP spid="71708" grpId="0" animBg="1"/>
      <p:bldP spid="71709" grpId="0" animBg="1"/>
      <p:bldP spid="71710" grpId="0" animBg="1"/>
      <p:bldP spid="71711" grpId="0" animBg="1"/>
      <p:bldP spid="71712" grpId="0" animBg="1"/>
      <p:bldP spid="71713" grpId="0" animBg="1"/>
      <p:bldP spid="71714" grpId="0" animBg="1"/>
      <p:bldP spid="71715" grpId="0" animBg="1"/>
      <p:bldP spid="71716" grpId="0" animBg="1"/>
      <p:bldP spid="71717" grpId="0" animBg="1"/>
      <p:bldP spid="71718" grpId="0" animBg="1"/>
      <p:bldP spid="71719" grpId="0" animBg="1"/>
      <p:bldP spid="71720" grpId="0" animBg="1"/>
      <p:bldP spid="71721" grpId="0" animBg="1"/>
      <p:bldP spid="71722" grpId="0" animBg="1"/>
      <p:bldP spid="71723" grpId="0" animBg="1"/>
      <p:bldP spid="71724" grpId="0" animBg="1"/>
      <p:bldP spid="71725" grpId="0" animBg="1"/>
      <p:bldP spid="71726" grpId="0" animBg="1"/>
      <p:bldP spid="71727" grpId="0" animBg="1"/>
      <p:bldP spid="71728" grpId="0" animBg="1"/>
      <p:bldP spid="71729" grpId="0" animBg="1"/>
      <p:bldP spid="71730" grpId="0" animBg="1"/>
      <p:bldP spid="71731" grpId="0" animBg="1"/>
      <p:bldP spid="71732" grpId="0" animBg="1"/>
      <p:bldP spid="71733" grpId="0" animBg="1"/>
      <p:bldP spid="71734" grpId="0" animBg="1"/>
      <p:bldP spid="71735" grpId="0" animBg="1"/>
      <p:bldP spid="71736" grpId="0" animBg="1"/>
      <p:bldP spid="71737" grpId="0" animBg="1"/>
      <p:bldP spid="71738" grpId="0" animBg="1"/>
      <p:bldP spid="71739" grpId="0" animBg="1"/>
      <p:bldP spid="71740" grpId="0" animBg="1"/>
      <p:bldP spid="71741" grpId="0" animBg="1"/>
      <p:bldP spid="71742" grpId="0" animBg="1"/>
      <p:bldP spid="71743" grpId="0" animBg="1"/>
      <p:bldP spid="71744" grpId="0" animBg="1"/>
      <p:bldP spid="71745" grpId="0" animBg="1"/>
      <p:bldP spid="71746" grpId="0" animBg="1"/>
      <p:bldP spid="71747" grpId="0" animBg="1"/>
      <p:bldP spid="71748" grpId="0" animBg="1"/>
      <p:bldP spid="71749" grpId="0" animBg="1"/>
      <p:bldP spid="71750" grpId="0" animBg="1"/>
      <p:bldP spid="71751" grpId="0" animBg="1"/>
      <p:bldP spid="71752" grpId="0"/>
      <p:bldP spid="71753" grpId="0" animBg="1"/>
      <p:bldP spid="71754" grpId="0" animBg="1"/>
      <p:bldP spid="717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/>
              <a:t> </a:t>
            </a:r>
          </a:p>
        </p:txBody>
      </p:sp>
      <p:pic>
        <p:nvPicPr>
          <p:cNvPr id="7475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59656"/>
            <a:ext cx="2808685" cy="19442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13235"/>
            <a:ext cx="2646760" cy="194429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4">
            <a:lum contras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85" y="3219450"/>
            <a:ext cx="3725465" cy="169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2519363" y="3326606"/>
            <a:ext cx="2645569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de-DE" sz="1350" b="1"/>
              <a:t>CERN ACOL Horn, </a:t>
            </a:r>
            <a:r>
              <a:rPr lang="de-DE" sz="1350" b="1" u="sng">
                <a:solidFill>
                  <a:srgbClr val="FF0000"/>
                </a:solidFill>
              </a:rPr>
              <a:t>I = 400 </a:t>
            </a:r>
            <a:r>
              <a:rPr lang="de-DE" sz="1350" b="1" u="sng" err="1">
                <a:solidFill>
                  <a:srgbClr val="FF0000"/>
                </a:solidFill>
              </a:rPr>
              <a:t>kA</a:t>
            </a:r>
            <a:endParaRPr lang="de-DE" sz="1350" b="1" u="sng">
              <a:solidFill>
                <a:srgbClr val="FF0000"/>
              </a:solidFill>
            </a:endParaRPr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1261534" y="2949773"/>
            <a:ext cx="453628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de-DE" sz="1350" err="1"/>
              <a:t>target</a:t>
            </a:r>
            <a:r>
              <a:rPr lang="de-DE" sz="1350"/>
              <a:t>           beam </a:t>
            </a:r>
            <a:r>
              <a:rPr lang="de-DE" sz="1350" err="1"/>
              <a:t>axis</a:t>
            </a:r>
            <a:r>
              <a:rPr lang="de-DE" sz="1350"/>
              <a:t>    </a:t>
            </a:r>
            <a:r>
              <a:rPr lang="de-DE" sz="1350" err="1"/>
              <a:t>magnetic</a:t>
            </a:r>
            <a:r>
              <a:rPr lang="de-DE" sz="1350"/>
              <a:t> </a:t>
            </a:r>
            <a:r>
              <a:rPr lang="de-DE" sz="1350" err="1"/>
              <a:t>field</a:t>
            </a:r>
            <a:r>
              <a:rPr lang="de-DE" sz="1350"/>
              <a:t> </a:t>
            </a:r>
            <a:r>
              <a:rPr lang="de-DE" sz="1350" err="1"/>
              <a:t>area</a:t>
            </a:r>
            <a:endParaRPr lang="de-DE" sz="1350" u="sng"/>
          </a:p>
        </p:txBody>
      </p:sp>
      <p:sp>
        <p:nvSpPr>
          <p:cNvPr id="74761" name="Line 9"/>
          <p:cNvSpPr>
            <a:spLocks noChangeShapeType="1"/>
          </p:cNvSpPr>
          <p:nvPr/>
        </p:nvSpPr>
        <p:spPr bwMode="auto">
          <a:xfrm flipV="1">
            <a:off x="1761067" y="2625328"/>
            <a:ext cx="380868" cy="3786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4762" name="Line 10"/>
          <p:cNvSpPr>
            <a:spLocks noChangeShapeType="1"/>
          </p:cNvSpPr>
          <p:nvPr/>
        </p:nvSpPr>
        <p:spPr bwMode="auto">
          <a:xfrm flipV="1">
            <a:off x="2654498" y="2571750"/>
            <a:ext cx="135137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4763" name="Line 11"/>
          <p:cNvSpPr>
            <a:spLocks noChangeShapeType="1"/>
          </p:cNvSpPr>
          <p:nvPr/>
        </p:nvSpPr>
        <p:spPr bwMode="auto">
          <a:xfrm flipH="1" flipV="1">
            <a:off x="3330178" y="2085975"/>
            <a:ext cx="26789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3" name="Rectangle 76">
            <a:extLst>
              <a:ext uri="{FF2B5EF4-FFF2-40B4-BE49-F238E27FC236}">
                <a16:creationId xmlns:a16="http://schemas.microsoft.com/office/drawing/2014/main" id="{BBD0078B-2BA8-D44B-B2C3-01B77B5C8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977" y="272713"/>
            <a:ext cx="6034617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de-DE" sz="2100" kern="0"/>
              <a:t>Collecting pbars: Magnetic Horn</a:t>
            </a:r>
          </a:p>
        </p:txBody>
      </p:sp>
    </p:spTree>
    <p:extLst>
      <p:ext uri="{BB962C8B-B14F-4D97-AF65-F5344CB8AC3E}">
        <p14:creationId xmlns:p14="http://schemas.microsoft.com/office/powerpoint/2010/main" val="3890108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/>
      <p:bldP spid="74760" grpId="0"/>
      <p:bldP spid="74761" grpId="0" animBg="1"/>
      <p:bldP spid="74762" grpId="0" animBg="1"/>
      <p:bldP spid="747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B643803-D035-E263-5447-6D918F341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err="1"/>
              <a:t>Introduction</a:t>
            </a:r>
            <a:br>
              <a:rPr lang="de-DE" dirty="0"/>
            </a:br>
            <a:r>
              <a:rPr lang="de-DE" dirty="0"/>
              <a:t>Discovery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antiprotons</a:t>
            </a:r>
            <a:r>
              <a:rPr lang="de-DE" dirty="0"/>
              <a:t> (</a:t>
            </a:r>
            <a:r>
              <a:rPr lang="de-DE" dirty="0" err="1"/>
              <a:t>pbars</a:t>
            </a:r>
            <a:r>
              <a:rPr lang="de-DE" dirty="0"/>
              <a:t>), </a:t>
            </a:r>
            <a:r>
              <a:rPr lang="de-DE" dirty="0" err="1"/>
              <a:t>secondary</a:t>
            </a:r>
            <a:r>
              <a:rPr lang="de-DE" dirty="0"/>
              <a:t> </a:t>
            </a:r>
            <a:r>
              <a:rPr lang="de-DE" dirty="0" err="1"/>
              <a:t>beams</a:t>
            </a:r>
            <a:r>
              <a:rPr lang="de-DE" dirty="0"/>
              <a:t>, p-pbar </a:t>
            </a:r>
            <a:r>
              <a:rPr lang="de-DE" dirty="0" err="1"/>
              <a:t>collider</a:t>
            </a:r>
            <a:endParaRPr lang="de-DE" dirty="0"/>
          </a:p>
          <a:p>
            <a:r>
              <a:rPr lang="de-DE" b="1" dirty="0"/>
              <a:t>Challenge 1</a:t>
            </a:r>
            <a:br>
              <a:rPr lang="de-DE" dirty="0"/>
            </a:br>
            <a:r>
              <a:rPr lang="de-DE" dirty="0" err="1"/>
              <a:t>Produce</a:t>
            </a:r>
            <a:r>
              <a:rPr lang="de-DE" dirty="0"/>
              <a:t> </a:t>
            </a:r>
            <a:r>
              <a:rPr lang="de-DE" dirty="0" err="1"/>
              <a:t>pbars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place</a:t>
            </a:r>
            <a:r>
              <a:rPr lang="de-DE" dirty="0"/>
              <a:t> and </a:t>
            </a:r>
            <a:r>
              <a:rPr lang="de-DE" dirty="0" err="1"/>
              <a:t>collect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effciently</a:t>
            </a:r>
            <a:br>
              <a:rPr lang="de-DE" dirty="0"/>
            </a:br>
            <a:r>
              <a:rPr lang="de-DE" sz="1600" i="1" dirty="0"/>
              <a:t>(</a:t>
            </a:r>
            <a:r>
              <a:rPr lang="de-DE" sz="1600" i="1" dirty="0" err="1"/>
              <a:t>For</a:t>
            </a:r>
            <a:r>
              <a:rPr lang="de-DE" sz="1600" i="1" dirty="0"/>
              <a:t> a beam </a:t>
            </a:r>
            <a:r>
              <a:rPr lang="de-DE" sz="1600" i="1" dirty="0" err="1"/>
              <a:t>of</a:t>
            </a:r>
            <a:r>
              <a:rPr lang="de-DE" sz="1600" i="1" dirty="0"/>
              <a:t> </a:t>
            </a:r>
            <a:r>
              <a:rPr lang="de-DE" sz="1600" i="1" dirty="0" err="1"/>
              <a:t>sufficient</a:t>
            </a:r>
            <a:r>
              <a:rPr lang="de-DE" sz="1600" i="1" dirty="0"/>
              <a:t> </a:t>
            </a:r>
            <a:r>
              <a:rPr lang="de-DE" sz="1600" i="1" dirty="0" err="1"/>
              <a:t>energy</a:t>
            </a:r>
            <a:r>
              <a:rPr lang="de-DE" sz="1600" i="1" dirty="0"/>
              <a:t> and </a:t>
            </a:r>
            <a:r>
              <a:rPr lang="de-DE" sz="1600" i="1" dirty="0" err="1"/>
              <a:t>intensity</a:t>
            </a:r>
            <a:r>
              <a:rPr lang="de-DE" sz="1600" i="1" dirty="0"/>
              <a:t> </a:t>
            </a:r>
            <a:r>
              <a:rPr lang="de-DE" sz="1600" i="1" dirty="0" err="1"/>
              <a:t>the</a:t>
            </a:r>
            <a:r>
              <a:rPr lang="de-DE" sz="1600" i="1" dirty="0"/>
              <a:t> </a:t>
            </a:r>
            <a:r>
              <a:rPr lang="de-DE" sz="1600" i="1" dirty="0" err="1"/>
              <a:t>production</a:t>
            </a:r>
            <a:r>
              <a:rPr lang="de-DE" sz="1600" i="1" dirty="0"/>
              <a:t> </a:t>
            </a:r>
            <a:r>
              <a:rPr lang="de-DE" sz="1600" i="1" dirty="0" err="1"/>
              <a:t>of</a:t>
            </a:r>
            <a:r>
              <a:rPr lang="de-DE" sz="1600" i="1" dirty="0"/>
              <a:t> </a:t>
            </a:r>
            <a:r>
              <a:rPr lang="de-DE" sz="1600" i="1" dirty="0" err="1"/>
              <a:t>pbars</a:t>
            </a:r>
            <a:r>
              <a:rPr lang="de-DE" sz="1600" i="1" dirty="0"/>
              <a:t> </a:t>
            </a:r>
            <a:r>
              <a:rPr lang="de-DE" sz="1600" i="1" dirty="0" err="1"/>
              <a:t>is</a:t>
            </a:r>
            <a:r>
              <a:rPr lang="de-DE" sz="1600" i="1" dirty="0"/>
              <a:t> </a:t>
            </a:r>
            <a:r>
              <a:rPr lang="de-DE" sz="1600" i="1" dirty="0" err="1"/>
              <a:t>no</a:t>
            </a:r>
            <a:r>
              <a:rPr lang="de-DE" sz="1600" i="1" dirty="0"/>
              <a:t> </a:t>
            </a:r>
            <a:r>
              <a:rPr lang="de-DE" sz="1600" i="1" dirty="0" err="1"/>
              <a:t>challenge</a:t>
            </a:r>
            <a:r>
              <a:rPr lang="de-DE" sz="1600" i="1" dirty="0"/>
              <a:t> at all, </a:t>
            </a:r>
            <a:r>
              <a:rPr lang="de-DE" sz="1600" i="1" dirty="0" err="1"/>
              <a:t>it</a:t>
            </a:r>
            <a:r>
              <a:rPr lang="de-DE" sz="1600" i="1" dirty="0"/>
              <a:t> </a:t>
            </a:r>
            <a:r>
              <a:rPr lang="de-DE" sz="1600" i="1" dirty="0" err="1"/>
              <a:t>is</a:t>
            </a:r>
            <a:r>
              <a:rPr lang="de-DE" sz="1600" i="1" dirty="0"/>
              <a:t> </a:t>
            </a:r>
            <a:r>
              <a:rPr lang="de-DE" sz="1600" i="1" dirty="0" err="1"/>
              <a:t>actually</a:t>
            </a:r>
            <a:r>
              <a:rPr lang="de-DE" sz="1600" i="1" dirty="0"/>
              <a:t> </a:t>
            </a:r>
            <a:r>
              <a:rPr lang="de-DE" sz="1600" i="1" dirty="0" err="1"/>
              <a:t>unavoidable</a:t>
            </a:r>
            <a:r>
              <a:rPr lang="de-DE" sz="1600" i="1" dirty="0"/>
              <a:t>)</a:t>
            </a:r>
          </a:p>
          <a:p>
            <a:r>
              <a:rPr lang="de-DE" b="1" dirty="0"/>
              <a:t>Challenge 2</a:t>
            </a:r>
            <a:br>
              <a:rPr lang="de-DE" b="1" dirty="0"/>
            </a:br>
            <a:r>
              <a:rPr lang="de-DE" dirty="0" err="1"/>
              <a:t>Meet</a:t>
            </a:r>
            <a:r>
              <a:rPr lang="de-DE" dirty="0"/>
              <a:t> Challenge 1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(</a:t>
            </a:r>
            <a:r>
              <a:rPr lang="de-DE" dirty="0" err="1"/>
              <a:t>ideally</a:t>
            </a:r>
            <a:r>
              <a:rPr lang="de-DE" dirty="0"/>
              <a:t> 10</a:t>
            </a:r>
            <a:r>
              <a:rPr lang="de-DE" baseline="30000" dirty="0"/>
              <a:t>6</a:t>
            </a:r>
            <a:r>
              <a:rPr lang="de-DE" dirty="0"/>
              <a:t>) beam </a:t>
            </a:r>
            <a:r>
              <a:rPr lang="de-DE" dirty="0" err="1"/>
              <a:t>pulses</a:t>
            </a:r>
            <a:endParaRPr lang="de-DE" dirty="0"/>
          </a:p>
          <a:p>
            <a:r>
              <a:rPr lang="de-DE" b="1" dirty="0"/>
              <a:t>Challenge 3</a:t>
            </a:r>
            <a:br>
              <a:rPr lang="de-DE" b="1" dirty="0"/>
            </a:b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rid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the</a:t>
            </a:r>
            <a:r>
              <a:rPr lang="de-DE" dirty="0"/>
              <a:t> “</a:t>
            </a:r>
            <a:r>
              <a:rPr lang="de-DE" dirty="0" err="1"/>
              <a:t>dirt</a:t>
            </a:r>
            <a:r>
              <a:rPr lang="de-DE" dirty="0"/>
              <a:t>“ (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protection</a:t>
            </a:r>
            <a:r>
              <a:rPr lang="de-DE" dirty="0"/>
              <a:t>)</a:t>
            </a:r>
            <a:br>
              <a:rPr lang="de-DE" b="1" dirty="0"/>
            </a:b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90461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620037"/>
              </p:ext>
            </p:extLst>
          </p:nvPr>
        </p:nvGraphicFramePr>
        <p:xfrm>
          <a:off x="206478" y="937549"/>
          <a:ext cx="4417610" cy="3971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el 1"/>
          <p:cNvSpPr txBox="1">
            <a:spLocks/>
          </p:cNvSpPr>
          <p:nvPr/>
        </p:nvSpPr>
        <p:spPr>
          <a:xfrm>
            <a:off x="381208" y="245554"/>
            <a:ext cx="5269706" cy="5905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2400">
                <a:latin typeface="Arial" charset="0"/>
                <a:cs typeface="Arial" charset="0"/>
              </a:rPr>
              <a:t>Collectible </a:t>
            </a:r>
            <a:r>
              <a:rPr lang="en-US" altLang="de-DE" sz="2400" err="1">
                <a:latin typeface="Arial" charset="0"/>
                <a:cs typeface="Arial" charset="0"/>
              </a:rPr>
              <a:t>pbars</a:t>
            </a:r>
            <a:endParaRPr lang="en-US" altLang="de-DE" sz="2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096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382816" y="1599604"/>
            <a:ext cx="1674019" cy="539354"/>
          </a:xfrm>
          <a:prstGeom prst="rect">
            <a:avLst/>
          </a:prstGeom>
          <a:solidFill>
            <a:srgbClr val="3366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V="1">
            <a:off x="5274469" y="1868686"/>
            <a:ext cx="8096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6084094" y="1868686"/>
            <a:ext cx="1081088" cy="16311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6084094" y="1868686"/>
            <a:ext cx="1081088" cy="16311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5112544" y="1599604"/>
            <a:ext cx="28084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de-DE" altLang="de-DE" sz="1350"/>
              <a:t>p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6732985" y="2085379"/>
            <a:ext cx="53091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de-DE" altLang="de-DE" sz="1350">
                <a:solidFill>
                  <a:srgbClr val="FF0000"/>
                </a:solidFill>
              </a:rPr>
              <a:t>pbar</a:t>
            </a:r>
          </a:p>
        </p:txBody>
      </p:sp>
      <p:graphicFrame>
        <p:nvGraphicFramePr>
          <p:cNvPr id="11" name="Diagram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4180961"/>
              </p:ext>
            </p:extLst>
          </p:nvPr>
        </p:nvGraphicFramePr>
        <p:xfrm>
          <a:off x="198268" y="937549"/>
          <a:ext cx="4425819" cy="3971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Box 11">
            <a:extLst>
              <a:ext uri="{FF2B5EF4-FFF2-40B4-BE49-F238E27FC236}">
                <a16:creationId xmlns:a16="http://schemas.microsoft.com/office/drawing/2014/main" id="{6F3C6E79-AB03-F04B-8198-957789D8E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225" y="2428942"/>
            <a:ext cx="183594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de-DE" altLang="de-DE" sz="1350" err="1">
                <a:solidFill>
                  <a:schemeClr val="accent2"/>
                </a:solidFill>
              </a:rPr>
              <a:t>Cu</a:t>
            </a:r>
            <a:r>
              <a:rPr lang="de-DE" altLang="de-DE" sz="1350">
                <a:solidFill>
                  <a:schemeClr val="accent2"/>
                </a:solidFill>
              </a:rPr>
              <a:t>:     </a:t>
            </a:r>
            <a:r>
              <a:rPr lang="de-DE" altLang="de-DE" sz="1350" err="1">
                <a:solidFill>
                  <a:schemeClr val="accent2"/>
                </a:solidFill>
                <a:latin typeface="Symbol" pitchFamily="18" charset="2"/>
              </a:rPr>
              <a:t>s</a:t>
            </a:r>
            <a:r>
              <a:rPr lang="de-DE" altLang="de-DE" sz="1350" baseline="-25000" err="1">
                <a:solidFill>
                  <a:schemeClr val="accent2"/>
                </a:solidFill>
              </a:rPr>
              <a:t>pbar</a:t>
            </a:r>
            <a:r>
              <a:rPr lang="de-DE" altLang="de-DE" sz="1350">
                <a:solidFill>
                  <a:schemeClr val="accent2"/>
                </a:solidFill>
              </a:rPr>
              <a:t>     = 8.8 b</a:t>
            </a:r>
            <a:r>
              <a:rPr lang="de-DE" altLang="de-DE" sz="1350"/>
              <a:t>     </a:t>
            </a:r>
            <a:endParaRPr lang="de-DE" altLang="de-DE" sz="1350">
              <a:solidFill>
                <a:schemeClr val="accent2"/>
              </a:solidFill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381208" y="245554"/>
            <a:ext cx="5269706" cy="590550"/>
          </a:xfrm>
        </p:spPr>
        <p:txBody>
          <a:bodyPr/>
          <a:lstStyle/>
          <a:p>
            <a:r>
              <a:rPr lang="en-US" altLang="de-DE" sz="2400">
                <a:latin typeface="Arial" charset="0"/>
                <a:cs typeface="Arial" charset="0"/>
              </a:rPr>
              <a:t>Collectible </a:t>
            </a:r>
            <a:r>
              <a:rPr lang="en-US" altLang="de-DE" sz="2400" err="1">
                <a:latin typeface="Arial" charset="0"/>
                <a:cs typeface="Arial" charset="0"/>
              </a:rPr>
              <a:t>pbars</a:t>
            </a:r>
            <a:endParaRPr lang="en-US" altLang="de-DE" sz="2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048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5382816" y="1600200"/>
            <a:ext cx="1674019" cy="539354"/>
          </a:xfrm>
          <a:prstGeom prst="rect">
            <a:avLst/>
          </a:prstGeom>
          <a:solidFill>
            <a:srgbClr val="3366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26982" name="Line 6"/>
          <p:cNvSpPr>
            <a:spLocks noChangeShapeType="1"/>
          </p:cNvSpPr>
          <p:nvPr/>
        </p:nvSpPr>
        <p:spPr bwMode="auto">
          <a:xfrm flipV="1">
            <a:off x="5274469" y="1869281"/>
            <a:ext cx="8096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26983" name="Line 7"/>
          <p:cNvSpPr>
            <a:spLocks noChangeShapeType="1"/>
          </p:cNvSpPr>
          <p:nvPr/>
        </p:nvSpPr>
        <p:spPr bwMode="auto">
          <a:xfrm>
            <a:off x="6084094" y="1869281"/>
            <a:ext cx="1081088" cy="16311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26984" name="Rectangle 8"/>
          <p:cNvSpPr>
            <a:spLocks noChangeArrowheads="1"/>
          </p:cNvSpPr>
          <p:nvPr/>
        </p:nvSpPr>
        <p:spPr bwMode="auto">
          <a:xfrm>
            <a:off x="5382816" y="1600200"/>
            <a:ext cx="1674019" cy="215504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5382816" y="1924050"/>
            <a:ext cx="1674019" cy="215504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26986" name="Line 10"/>
          <p:cNvSpPr>
            <a:spLocks noChangeShapeType="1"/>
          </p:cNvSpPr>
          <p:nvPr/>
        </p:nvSpPr>
        <p:spPr bwMode="auto">
          <a:xfrm>
            <a:off x="6084094" y="1869281"/>
            <a:ext cx="1081088" cy="16311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26988" name="Text Box 12"/>
          <p:cNvSpPr txBox="1">
            <a:spLocks noChangeArrowheads="1"/>
          </p:cNvSpPr>
          <p:nvPr/>
        </p:nvSpPr>
        <p:spPr bwMode="auto">
          <a:xfrm>
            <a:off x="5112544" y="1600200"/>
            <a:ext cx="28084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de-DE" altLang="de-DE" sz="1350"/>
              <a:t>p</a:t>
            </a:r>
          </a:p>
        </p:txBody>
      </p:sp>
      <p:sp>
        <p:nvSpPr>
          <p:cNvPr id="126989" name="Text Box 13"/>
          <p:cNvSpPr txBox="1">
            <a:spLocks noChangeArrowheads="1"/>
          </p:cNvSpPr>
          <p:nvPr/>
        </p:nvSpPr>
        <p:spPr bwMode="auto">
          <a:xfrm>
            <a:off x="6732985" y="2085975"/>
            <a:ext cx="53091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de-DE" altLang="de-DE" sz="1350">
                <a:solidFill>
                  <a:srgbClr val="FF0000"/>
                </a:solidFill>
              </a:rPr>
              <a:t>pbar</a:t>
            </a:r>
          </a:p>
        </p:txBody>
      </p:sp>
      <p:sp>
        <p:nvSpPr>
          <p:cNvPr id="126990" name="Text Box 14"/>
          <p:cNvSpPr txBox="1">
            <a:spLocks noChangeArrowheads="1"/>
          </p:cNvSpPr>
          <p:nvPr/>
        </p:nvSpPr>
        <p:spPr bwMode="auto">
          <a:xfrm>
            <a:off x="5301852" y="2660801"/>
            <a:ext cx="215091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de-DE" altLang="de-DE" sz="1350">
                <a:solidFill>
                  <a:schemeClr val="bg1">
                    <a:lumMod val="75000"/>
                  </a:schemeClr>
                </a:solidFill>
              </a:rPr>
              <a:t>C:       </a:t>
            </a:r>
            <a:r>
              <a:rPr lang="de-DE" altLang="de-DE" sz="1350" err="1">
                <a:solidFill>
                  <a:schemeClr val="bg1">
                    <a:lumMod val="75000"/>
                  </a:schemeClr>
                </a:solidFill>
                <a:latin typeface="Symbol" pitchFamily="18" charset="2"/>
              </a:rPr>
              <a:t>s</a:t>
            </a:r>
            <a:r>
              <a:rPr lang="de-DE" altLang="de-DE" sz="1350" baseline="-25000" err="1">
                <a:solidFill>
                  <a:schemeClr val="bg1">
                    <a:lumMod val="75000"/>
                  </a:schemeClr>
                </a:solidFill>
              </a:rPr>
              <a:t>pbar</a:t>
            </a:r>
            <a:r>
              <a:rPr lang="de-DE" altLang="de-DE" sz="1350" baseline="-25000">
                <a:solidFill>
                  <a:schemeClr val="bg1">
                    <a:lumMod val="75000"/>
                  </a:schemeClr>
                </a:solidFill>
              </a:rPr>
              <a:t>      </a:t>
            </a:r>
            <a:r>
              <a:rPr lang="de-DE" altLang="de-DE" sz="1350">
                <a:solidFill>
                  <a:schemeClr val="bg1">
                    <a:lumMod val="75000"/>
                  </a:schemeClr>
                </a:solidFill>
                <a:latin typeface="Symbol" pitchFamily="18" charset="2"/>
              </a:rPr>
              <a:t> </a:t>
            </a:r>
            <a:r>
              <a:rPr lang="de-DE" altLang="de-DE" sz="1350">
                <a:solidFill>
                  <a:schemeClr val="bg1">
                    <a:lumMod val="75000"/>
                  </a:schemeClr>
                </a:solidFill>
              </a:rPr>
              <a:t>=</a:t>
            </a:r>
            <a:r>
              <a:rPr lang="de-DE" altLang="de-DE" sz="1350">
                <a:solidFill>
                  <a:schemeClr val="bg1">
                    <a:lumMod val="75000"/>
                  </a:schemeClr>
                </a:solidFill>
                <a:latin typeface="Symbol" pitchFamily="18" charset="2"/>
              </a:rPr>
              <a:t> </a:t>
            </a:r>
            <a:r>
              <a:rPr lang="de-DE" altLang="de-DE" sz="1350">
                <a:solidFill>
                  <a:schemeClr val="bg1">
                    <a:lumMod val="75000"/>
                  </a:schemeClr>
                </a:solidFill>
              </a:rPr>
              <a:t>0.42 b</a:t>
            </a:r>
          </a:p>
        </p:txBody>
      </p:sp>
      <p:graphicFrame>
        <p:nvGraphicFramePr>
          <p:cNvPr id="19" name="Diagramm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1811376"/>
              </p:ext>
            </p:extLst>
          </p:nvPr>
        </p:nvGraphicFramePr>
        <p:xfrm>
          <a:off x="201228" y="937549"/>
          <a:ext cx="4422860" cy="3971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 Box 11">
            <a:extLst>
              <a:ext uri="{FF2B5EF4-FFF2-40B4-BE49-F238E27FC236}">
                <a16:creationId xmlns:a16="http://schemas.microsoft.com/office/drawing/2014/main" id="{28261F61-4423-BC4D-B055-40B609832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225" y="2428942"/>
            <a:ext cx="183594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de-DE" altLang="de-DE" sz="1350" err="1">
                <a:solidFill>
                  <a:schemeClr val="accent2"/>
                </a:solidFill>
              </a:rPr>
              <a:t>Cu</a:t>
            </a:r>
            <a:r>
              <a:rPr lang="de-DE" altLang="de-DE" sz="1350">
                <a:solidFill>
                  <a:schemeClr val="accent2"/>
                </a:solidFill>
              </a:rPr>
              <a:t>:     </a:t>
            </a:r>
            <a:r>
              <a:rPr lang="de-DE" altLang="de-DE" sz="1350" err="1">
                <a:solidFill>
                  <a:schemeClr val="accent2"/>
                </a:solidFill>
                <a:latin typeface="Symbol" pitchFamily="18" charset="2"/>
              </a:rPr>
              <a:t>s</a:t>
            </a:r>
            <a:r>
              <a:rPr lang="de-DE" altLang="de-DE" sz="1350" baseline="-25000" err="1">
                <a:solidFill>
                  <a:schemeClr val="accent2"/>
                </a:solidFill>
              </a:rPr>
              <a:t>pbar</a:t>
            </a:r>
            <a:r>
              <a:rPr lang="de-DE" altLang="de-DE" sz="1350">
                <a:solidFill>
                  <a:schemeClr val="accent2"/>
                </a:solidFill>
              </a:rPr>
              <a:t>     = 8.8 b</a:t>
            </a:r>
            <a:r>
              <a:rPr lang="de-DE" altLang="de-DE" sz="1350"/>
              <a:t>     </a:t>
            </a:r>
            <a:endParaRPr lang="de-DE" altLang="de-DE" sz="1350">
              <a:solidFill>
                <a:schemeClr val="accent2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FA476D5-5897-CFD3-B34C-A63B4D721283}"/>
              </a:ext>
            </a:extLst>
          </p:cNvPr>
          <p:cNvSpPr txBox="1">
            <a:spLocks/>
          </p:cNvSpPr>
          <p:nvPr/>
        </p:nvSpPr>
        <p:spPr>
          <a:xfrm>
            <a:off x="381208" y="245554"/>
            <a:ext cx="5269706" cy="5905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2400">
                <a:latin typeface="Arial" charset="0"/>
                <a:cs typeface="Arial" charset="0"/>
              </a:rPr>
              <a:t>Collectible </a:t>
            </a:r>
            <a:r>
              <a:rPr lang="en-US" altLang="de-DE" sz="2400" err="1">
                <a:latin typeface="Arial" charset="0"/>
                <a:cs typeface="Arial" charset="0"/>
              </a:rPr>
              <a:t>pbars</a:t>
            </a:r>
            <a:endParaRPr lang="en-US" altLang="de-DE" sz="2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03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6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4" grpId="0" animBg="1"/>
      <p:bldP spid="126985" grpId="0" animBg="1"/>
      <p:bldP spid="126986" grpId="0" animBg="1"/>
      <p:bldP spid="12699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2189253"/>
              </p:ext>
            </p:extLst>
          </p:nvPr>
        </p:nvGraphicFramePr>
        <p:xfrm>
          <a:off x="2468777" y="937774"/>
          <a:ext cx="4052540" cy="3881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5896051" imgH="5648310" progId="Excel.Chart.8">
                  <p:embed/>
                </p:oleObj>
              </mc:Choice>
              <mc:Fallback>
                <p:oleObj name="Chart" r:id="rId2" imgW="5896051" imgH="5648310" progId="Excel.Chart.8">
                  <p:embed/>
                  <p:pic>
                    <p:nvPicPr>
                      <p:cNvPr id="757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8777" y="937774"/>
                        <a:ext cx="4052540" cy="38816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>
            <a:extLst>
              <a:ext uri="{FF2B5EF4-FFF2-40B4-BE49-F238E27FC236}">
                <a16:creationId xmlns:a16="http://schemas.microsoft.com/office/drawing/2014/main" id="{52FAEE2C-2413-1E9D-CAD6-426350971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14" y="462755"/>
            <a:ext cx="5829300" cy="31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de-DE" sz="2400" b="1">
                <a:solidFill>
                  <a:srgbClr val="333333"/>
                </a:solidFill>
                <a:latin typeface="Arial" charset="0"/>
                <a:ea typeface="+mj-ea"/>
                <a:cs typeface="Arial" charset="0"/>
              </a:rPr>
              <a:t>MARS Simulation </a:t>
            </a:r>
            <a:r>
              <a:rPr lang="de-DE" sz="2400" b="1" err="1">
                <a:solidFill>
                  <a:srgbClr val="333333"/>
                </a:solidFill>
                <a:latin typeface="Arial" charset="0"/>
                <a:ea typeface="+mj-ea"/>
                <a:cs typeface="Arial" charset="0"/>
              </a:rPr>
              <a:t>of</a:t>
            </a:r>
            <a:r>
              <a:rPr lang="de-DE" sz="2400" b="1">
                <a:solidFill>
                  <a:srgbClr val="333333"/>
                </a:solidFill>
                <a:latin typeface="Arial" charset="0"/>
                <a:ea typeface="+mj-ea"/>
                <a:cs typeface="Arial" charset="0"/>
              </a:rPr>
              <a:t> </a:t>
            </a:r>
            <a:r>
              <a:rPr lang="de-DE" sz="2400" b="1" err="1">
                <a:solidFill>
                  <a:srgbClr val="333333"/>
                </a:solidFill>
                <a:latin typeface="Arial" charset="0"/>
                <a:ea typeface="+mj-ea"/>
                <a:cs typeface="Arial" charset="0"/>
              </a:rPr>
              <a:t>the</a:t>
            </a:r>
            <a:r>
              <a:rPr lang="de-DE" sz="2400" b="1">
                <a:solidFill>
                  <a:srgbClr val="333333"/>
                </a:solidFill>
                <a:latin typeface="Arial" charset="0"/>
                <a:ea typeface="+mj-ea"/>
                <a:cs typeface="Arial" charset="0"/>
              </a:rPr>
              <a:t> pbar </a:t>
            </a:r>
            <a:r>
              <a:rPr lang="de-DE" sz="2400" b="1" err="1">
                <a:solidFill>
                  <a:srgbClr val="333333"/>
                </a:solidFill>
                <a:latin typeface="Arial" charset="0"/>
                <a:ea typeface="+mj-ea"/>
                <a:cs typeface="Arial" charset="0"/>
              </a:rPr>
              <a:t>Yields</a:t>
            </a:r>
            <a:endParaRPr lang="de-DE" sz="2400" b="1">
              <a:solidFill>
                <a:srgbClr val="333333"/>
              </a:solidFill>
              <a:latin typeface="Arial" charset="0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313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/>
          <p:cNvSpPr txBox="1">
            <a:spLocks/>
          </p:cNvSpPr>
          <p:nvPr/>
        </p:nvSpPr>
        <p:spPr bwMode="auto">
          <a:xfrm>
            <a:off x="223267" y="232219"/>
            <a:ext cx="6278156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de-DE" dirty="0">
                <a:latin typeface="Arial" charset="0"/>
                <a:cs typeface="Arial" charset="0"/>
              </a:rPr>
              <a:t>Collection efficiency of the magnetic horn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5139754" y="2190005"/>
          <a:ext cx="2653874" cy="2541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5896051" imgH="5648310" progId="Excel.Chart.8">
                  <p:embed/>
                </p:oleObj>
              </mc:Choice>
              <mc:Fallback>
                <p:oleObj name="Chart" r:id="rId2" imgW="5896051" imgH="5648310" progId="Excel.Chart.8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9754" y="2190005"/>
                        <a:ext cx="2653874" cy="25419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382090" y="1379429"/>
            <a:ext cx="2391957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1050" err="1">
                <a:solidFill>
                  <a:srgbClr val="FF0000"/>
                </a:solidFill>
                <a:latin typeface="Times New Roman" pitchFamily="18" charset="0"/>
              </a:rPr>
              <a:t>yield</a:t>
            </a:r>
            <a:r>
              <a:rPr lang="de-DE" altLang="de-DE" sz="105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de-DE" altLang="de-DE" sz="1050">
                <a:latin typeface="Times New Roman" pitchFamily="18" charset="0"/>
              </a:rPr>
              <a:t>=                                    = 2 × 10</a:t>
            </a:r>
            <a:r>
              <a:rPr lang="de-DE" altLang="de-DE" sz="1050" baseline="30000">
                <a:latin typeface="Times New Roman" pitchFamily="18" charset="0"/>
              </a:rPr>
              <a:t>-5</a:t>
            </a:r>
            <a:endParaRPr lang="de-DE" altLang="de-DE" sz="1050">
              <a:latin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903579" y="1280312"/>
            <a:ext cx="16192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1050">
                <a:latin typeface="Times New Roman" pitchFamily="18" charset="0"/>
              </a:rPr>
              <a:t>pbars in </a:t>
            </a:r>
            <a:r>
              <a:rPr lang="de-DE" altLang="de-DE" sz="1050" err="1">
                <a:latin typeface="Times New Roman" pitchFamily="18" charset="0"/>
              </a:rPr>
              <a:t>the</a:t>
            </a:r>
            <a:r>
              <a:rPr lang="de-DE" altLang="de-DE" sz="1050">
                <a:latin typeface="Times New Roman" pitchFamily="18" charset="0"/>
              </a:rPr>
              <a:t> </a:t>
            </a:r>
            <a:r>
              <a:rPr lang="de-DE" altLang="de-DE" sz="1050" err="1">
                <a:latin typeface="Times New Roman" pitchFamily="18" charset="0"/>
              </a:rPr>
              <a:t>ellipse</a:t>
            </a:r>
            <a:endParaRPr lang="de-DE" altLang="de-DE" sz="1050">
              <a:latin typeface="Times New Roman" pitchFamily="18" charset="0"/>
            </a:endParaRP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5942215" y="1511144"/>
            <a:ext cx="108485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05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5942215" y="1479589"/>
            <a:ext cx="1118417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1050" err="1">
                <a:latin typeface="Times New Roman" pitchFamily="18" charset="0"/>
              </a:rPr>
              <a:t>primary</a:t>
            </a:r>
            <a:r>
              <a:rPr lang="de-DE" altLang="de-DE" sz="1050">
                <a:latin typeface="Times New Roman" pitchFamily="18" charset="0"/>
              </a:rPr>
              <a:t> </a:t>
            </a:r>
            <a:r>
              <a:rPr lang="de-DE" altLang="de-DE" sz="1050" err="1">
                <a:latin typeface="Times New Roman" pitchFamily="18" charset="0"/>
              </a:rPr>
              <a:t>protons</a:t>
            </a:r>
            <a:endParaRPr lang="de-DE" altLang="de-DE" sz="1050">
              <a:latin typeface="Times New Roman" pitchFamily="18" charset="0"/>
            </a:endParaRPr>
          </a:p>
        </p:txBody>
      </p:sp>
      <p:graphicFrame>
        <p:nvGraphicFramePr>
          <p:cNvPr id="27" name="Diagramm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9898201"/>
              </p:ext>
            </p:extLst>
          </p:nvPr>
        </p:nvGraphicFramePr>
        <p:xfrm>
          <a:off x="196646" y="937549"/>
          <a:ext cx="4427442" cy="3971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2530" name="Picture 2" descr="https://library.creativecow.net/articles/terry_todd/depth_of_field_converters/gnome-do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179" y="721783"/>
            <a:ext cx="3288829" cy="184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9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449395" y="2432613"/>
            <a:ext cx="15036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de-DE" altLang="de-DE" sz="135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223935" y="241279"/>
            <a:ext cx="588526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de-DE" err="1">
                <a:latin typeface="Arial" charset="0"/>
                <a:cs typeface="Arial" charset="0"/>
              </a:rPr>
              <a:t>pbar</a:t>
            </a:r>
            <a:r>
              <a:rPr lang="en-US" altLang="de-DE">
                <a:latin typeface="Arial" charset="0"/>
                <a:cs typeface="Arial" charset="0"/>
              </a:rPr>
              <a:t> Yield: Comparison to CERN Data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173345" y="1241078"/>
            <a:ext cx="2914901" cy="692497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r>
              <a:rPr lang="de-DE" sz="1350" err="1"/>
              <a:t>To</a:t>
            </a:r>
            <a:r>
              <a:rPr lang="de-DE" sz="1350"/>
              <a:t> </a:t>
            </a:r>
            <a:r>
              <a:rPr lang="de-DE" sz="1350" err="1"/>
              <a:t>injection</a:t>
            </a:r>
            <a:r>
              <a:rPr lang="de-DE" sz="1350"/>
              <a:t> </a:t>
            </a:r>
            <a:r>
              <a:rPr lang="de-DE" sz="1350" err="1"/>
              <a:t>orbit</a:t>
            </a:r>
            <a:r>
              <a:rPr lang="de-DE" sz="1350"/>
              <a:t> </a:t>
            </a:r>
            <a:r>
              <a:rPr lang="de-DE" sz="1350" err="1"/>
              <a:t>of</a:t>
            </a:r>
            <a:r>
              <a:rPr lang="de-DE" sz="1350"/>
              <a:t> </a:t>
            </a:r>
            <a:r>
              <a:rPr lang="de-DE" sz="1350" err="1"/>
              <a:t>collector</a:t>
            </a:r>
            <a:r>
              <a:rPr lang="de-DE" sz="1350"/>
              <a:t> ring:</a:t>
            </a:r>
            <a:br>
              <a:rPr lang="de-DE" sz="1350"/>
            </a:br>
            <a:endParaRPr lang="de-DE" sz="1350"/>
          </a:p>
          <a:p>
            <a:r>
              <a:rPr lang="de-DE" sz="1350"/>
              <a:t>pbar/p = 2×10</a:t>
            </a:r>
            <a:r>
              <a:rPr lang="de-DE" sz="1350" baseline="30000"/>
              <a:t>-5 </a:t>
            </a:r>
            <a:r>
              <a:rPr lang="de-DE" sz="1350"/>
              <a:t> × </a:t>
            </a:r>
            <a:r>
              <a:rPr lang="de-DE" sz="1350">
                <a:solidFill>
                  <a:srgbClr val="0070C0"/>
                </a:solidFill>
              </a:rPr>
              <a:t>0.8</a:t>
            </a:r>
            <a:r>
              <a:rPr lang="de-DE" sz="1350"/>
              <a:t> × </a:t>
            </a:r>
            <a:r>
              <a:rPr lang="de-DE" sz="1350">
                <a:solidFill>
                  <a:srgbClr val="FF9933"/>
                </a:solidFill>
              </a:rPr>
              <a:t>0.7</a:t>
            </a:r>
            <a:r>
              <a:rPr lang="de-DE" sz="1350"/>
              <a:t> = </a:t>
            </a:r>
            <a:r>
              <a:rPr lang="de-DE" sz="1350" b="1">
                <a:solidFill>
                  <a:srgbClr val="FF0000"/>
                </a:solidFill>
              </a:rPr>
              <a:t>1×10</a:t>
            </a:r>
            <a:r>
              <a:rPr lang="de-DE" sz="1350" b="1" baseline="30000">
                <a:solidFill>
                  <a:srgbClr val="FF0000"/>
                </a:solidFill>
              </a:rPr>
              <a:t>-5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73345" y="2707647"/>
            <a:ext cx="4110741" cy="692497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r>
              <a:rPr lang="de-DE" sz="1350" err="1"/>
              <a:t>Exp</a:t>
            </a:r>
            <a:r>
              <a:rPr lang="de-DE" sz="1350"/>
              <a:t>. </a:t>
            </a:r>
            <a:r>
              <a:rPr lang="de-DE" sz="1350" err="1"/>
              <a:t>data</a:t>
            </a:r>
            <a:r>
              <a:rPr lang="de-DE" sz="1350"/>
              <a:t> </a:t>
            </a:r>
            <a:r>
              <a:rPr lang="de-DE" sz="1350" err="1"/>
              <a:t>from</a:t>
            </a:r>
            <a:r>
              <a:rPr lang="de-DE" sz="1350"/>
              <a:t> CERN (Baird 1998) </a:t>
            </a:r>
            <a:r>
              <a:rPr lang="de-DE" sz="1350" err="1"/>
              <a:t>to</a:t>
            </a:r>
            <a:r>
              <a:rPr lang="de-DE" sz="1350"/>
              <a:t> </a:t>
            </a:r>
            <a:r>
              <a:rPr lang="de-DE" sz="1350" err="1"/>
              <a:t>injection</a:t>
            </a:r>
            <a:r>
              <a:rPr lang="de-DE" sz="1350"/>
              <a:t> </a:t>
            </a:r>
            <a:r>
              <a:rPr lang="de-DE" sz="1350" err="1"/>
              <a:t>orbit</a:t>
            </a:r>
            <a:r>
              <a:rPr lang="de-DE" sz="1350"/>
              <a:t>:</a:t>
            </a:r>
            <a:br>
              <a:rPr lang="de-DE" sz="1350"/>
            </a:br>
            <a:endParaRPr lang="de-DE" sz="1350"/>
          </a:p>
          <a:p>
            <a:r>
              <a:rPr lang="de-DE" sz="1350" err="1"/>
              <a:t>pbar</a:t>
            </a:r>
            <a:r>
              <a:rPr lang="de-DE" sz="1350"/>
              <a:t>/p = 0.45×10</a:t>
            </a:r>
            <a:r>
              <a:rPr lang="de-DE" sz="1350" baseline="30000"/>
              <a:t>-5 </a:t>
            </a:r>
            <a:r>
              <a:rPr lang="de-DE" sz="1350"/>
              <a:t> × </a:t>
            </a:r>
            <a:r>
              <a:rPr lang="de-DE" sz="1350">
                <a:solidFill>
                  <a:srgbClr val="00B050"/>
                </a:solidFill>
              </a:rPr>
              <a:t>1.5</a:t>
            </a:r>
            <a:r>
              <a:rPr lang="de-DE" sz="1350"/>
              <a:t> = </a:t>
            </a:r>
            <a:r>
              <a:rPr lang="de-DE" sz="1350" b="1">
                <a:solidFill>
                  <a:srgbClr val="FF0000"/>
                </a:solidFill>
              </a:rPr>
              <a:t>0.7×10</a:t>
            </a:r>
            <a:r>
              <a:rPr lang="de-DE" sz="1350" b="1" baseline="30000">
                <a:solidFill>
                  <a:srgbClr val="FF0000"/>
                </a:solidFill>
              </a:rPr>
              <a:t>-5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324335" y="2063417"/>
            <a:ext cx="5885265" cy="253916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sz="1200" i="1" err="1">
                <a:solidFill>
                  <a:srgbClr val="0070C0"/>
                </a:solidFill>
              </a:rPr>
              <a:t>scattering</a:t>
            </a:r>
            <a:r>
              <a:rPr lang="de-DE" sz="1200" i="1">
                <a:solidFill>
                  <a:srgbClr val="0070C0"/>
                </a:solidFill>
              </a:rPr>
              <a:t> </a:t>
            </a:r>
            <a:r>
              <a:rPr lang="de-DE" sz="1200" i="1" err="1">
                <a:solidFill>
                  <a:srgbClr val="0070C0"/>
                </a:solidFill>
              </a:rPr>
              <a:t>losses</a:t>
            </a:r>
            <a:r>
              <a:rPr lang="de-DE" sz="1200" i="1">
                <a:solidFill>
                  <a:srgbClr val="0070C0"/>
                </a:solidFill>
              </a:rPr>
              <a:t>/</a:t>
            </a:r>
            <a:r>
              <a:rPr lang="de-DE" sz="1200" i="1" err="1">
                <a:solidFill>
                  <a:srgbClr val="0070C0"/>
                </a:solidFill>
              </a:rPr>
              <a:t>annihilation</a:t>
            </a:r>
            <a:r>
              <a:rPr lang="de-DE" sz="1200" i="1">
                <a:solidFill>
                  <a:srgbClr val="0070C0"/>
                </a:solidFill>
              </a:rPr>
              <a:t> in </a:t>
            </a:r>
            <a:r>
              <a:rPr lang="de-DE" sz="1200" i="1" err="1">
                <a:solidFill>
                  <a:srgbClr val="0070C0"/>
                </a:solidFill>
              </a:rPr>
              <a:t>air</a:t>
            </a:r>
            <a:r>
              <a:rPr lang="de-DE" sz="1200" i="1">
                <a:solidFill>
                  <a:srgbClr val="0070C0"/>
                </a:solidFill>
              </a:rPr>
              <a:t>/</a:t>
            </a:r>
            <a:r>
              <a:rPr lang="de-DE" sz="1200" i="1" err="1">
                <a:solidFill>
                  <a:srgbClr val="0070C0"/>
                </a:solidFill>
              </a:rPr>
              <a:t>aluminum</a:t>
            </a:r>
            <a:r>
              <a:rPr lang="de-DE" sz="1200" i="1"/>
              <a:t>      </a:t>
            </a:r>
            <a:r>
              <a:rPr lang="de-DE" sz="1200" i="1" err="1">
                <a:solidFill>
                  <a:srgbClr val="FF9933"/>
                </a:solidFill>
              </a:rPr>
              <a:t>losses</a:t>
            </a:r>
            <a:r>
              <a:rPr lang="de-DE" sz="1200" i="1">
                <a:solidFill>
                  <a:srgbClr val="FF9933"/>
                </a:solidFill>
              </a:rPr>
              <a:t> in </a:t>
            </a:r>
            <a:r>
              <a:rPr lang="de-DE" sz="1200" i="1" err="1">
                <a:solidFill>
                  <a:srgbClr val="FF9933"/>
                </a:solidFill>
              </a:rPr>
              <a:t>separator</a:t>
            </a:r>
            <a:r>
              <a:rPr lang="de-DE" sz="1200" i="1">
                <a:solidFill>
                  <a:srgbClr val="FF9933"/>
                </a:solidFill>
              </a:rPr>
              <a:t> / </a:t>
            </a:r>
            <a:r>
              <a:rPr lang="de-DE" sz="1200" i="1" err="1">
                <a:solidFill>
                  <a:srgbClr val="FF9933"/>
                </a:solidFill>
              </a:rPr>
              <a:t>during</a:t>
            </a:r>
            <a:r>
              <a:rPr lang="de-DE" sz="1200" i="1">
                <a:solidFill>
                  <a:srgbClr val="FF9933"/>
                </a:solidFill>
              </a:rPr>
              <a:t> </a:t>
            </a:r>
            <a:r>
              <a:rPr lang="de-DE" sz="1200" i="1" err="1">
                <a:solidFill>
                  <a:srgbClr val="FF9933"/>
                </a:solidFill>
              </a:rPr>
              <a:t>injection</a:t>
            </a:r>
            <a:endParaRPr lang="de-DE" sz="1200" i="1">
              <a:solidFill>
                <a:srgbClr val="FF9933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845692" y="3547173"/>
            <a:ext cx="3033523" cy="23083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sz="1050" i="1" err="1">
                <a:solidFill>
                  <a:srgbClr val="00B050"/>
                </a:solidFill>
              </a:rPr>
              <a:t>correction</a:t>
            </a:r>
            <a:r>
              <a:rPr lang="de-DE" sz="1050" i="1">
                <a:solidFill>
                  <a:srgbClr val="00B050"/>
                </a:solidFill>
              </a:rPr>
              <a:t> </a:t>
            </a:r>
            <a:r>
              <a:rPr lang="de-DE" sz="1050" i="1" err="1">
                <a:solidFill>
                  <a:srgbClr val="00B050"/>
                </a:solidFill>
              </a:rPr>
              <a:t>for</a:t>
            </a:r>
            <a:r>
              <a:rPr lang="de-DE" sz="1050" i="1">
                <a:solidFill>
                  <a:srgbClr val="00B050"/>
                </a:solidFill>
              </a:rPr>
              <a:t> different </a:t>
            </a:r>
            <a:r>
              <a:rPr lang="de-DE" sz="1050" i="1" err="1">
                <a:solidFill>
                  <a:srgbClr val="00B050"/>
                </a:solidFill>
              </a:rPr>
              <a:t>energies</a:t>
            </a:r>
            <a:r>
              <a:rPr lang="de-DE" sz="1050" i="1">
                <a:solidFill>
                  <a:srgbClr val="00B050"/>
                </a:solidFill>
              </a:rPr>
              <a:t> </a:t>
            </a:r>
            <a:r>
              <a:rPr lang="de-DE" sz="1050" i="1" err="1">
                <a:solidFill>
                  <a:srgbClr val="00B050"/>
                </a:solidFill>
              </a:rPr>
              <a:t>and</a:t>
            </a:r>
            <a:r>
              <a:rPr lang="de-DE" sz="1050" i="1">
                <a:solidFill>
                  <a:srgbClr val="00B050"/>
                </a:solidFill>
              </a:rPr>
              <a:t> </a:t>
            </a:r>
            <a:r>
              <a:rPr lang="de-DE" sz="1050" i="1" err="1">
                <a:solidFill>
                  <a:srgbClr val="00B050"/>
                </a:solidFill>
              </a:rPr>
              <a:t>emmitances</a:t>
            </a:r>
            <a:endParaRPr lang="de-DE" sz="1050" i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64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B643803-D035-E263-5447-6D918F341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err="1">
                <a:solidFill>
                  <a:schemeClr val="bg1">
                    <a:lumMod val="75000"/>
                  </a:schemeClr>
                </a:solidFill>
              </a:rPr>
              <a:t>Introduction</a:t>
            </a:r>
            <a:br>
              <a:rPr lang="de-DE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Discovery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antiprotons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pbars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),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secondary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beams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, p-pbar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collider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Challenge 1</a:t>
            </a:r>
            <a:br>
              <a:rPr lang="de-DE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Produce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pbars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at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the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right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place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collect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them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effciently</a:t>
            </a:r>
            <a:br>
              <a:rPr lang="de-DE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For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a beam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sufficient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energy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intensity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the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production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pbars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is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no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challenge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at all,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it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is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actually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unavoidable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de-DE" b="1" dirty="0"/>
              <a:t>Challenge 2</a:t>
            </a:r>
            <a:br>
              <a:rPr lang="de-DE" b="1" dirty="0"/>
            </a:br>
            <a:r>
              <a:rPr lang="de-DE" dirty="0" err="1"/>
              <a:t>Meet</a:t>
            </a:r>
            <a:r>
              <a:rPr lang="de-DE" dirty="0"/>
              <a:t> Challenge 1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(</a:t>
            </a:r>
            <a:r>
              <a:rPr lang="de-DE" dirty="0" err="1"/>
              <a:t>ideally</a:t>
            </a:r>
            <a:r>
              <a:rPr lang="de-DE" dirty="0"/>
              <a:t> 10</a:t>
            </a:r>
            <a:r>
              <a:rPr lang="de-DE" baseline="30000" dirty="0"/>
              <a:t>6</a:t>
            </a:r>
            <a:r>
              <a:rPr lang="de-DE" dirty="0"/>
              <a:t>) beam </a:t>
            </a:r>
            <a:r>
              <a:rPr lang="de-DE" dirty="0" err="1"/>
              <a:t>pulses</a:t>
            </a:r>
            <a:endParaRPr lang="de-DE" dirty="0"/>
          </a:p>
          <a:p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Challenge 3</a:t>
            </a:r>
            <a:br>
              <a:rPr lang="de-DE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Get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rid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all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the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“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dirt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“ (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radiation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protection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)</a:t>
            </a:r>
            <a:br>
              <a:rPr lang="de-DE" b="1" dirty="0">
                <a:solidFill>
                  <a:schemeClr val="bg1">
                    <a:lumMod val="75000"/>
                  </a:schemeClr>
                </a:solidFill>
              </a:rPr>
            </a:br>
            <a:endParaRPr lang="de-DE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27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262" y="300184"/>
            <a:ext cx="6242342" cy="590668"/>
          </a:xfrm>
        </p:spPr>
        <p:txBody>
          <a:bodyPr/>
          <a:lstStyle/>
          <a:p>
            <a:r>
              <a:rPr lang="de-DE"/>
              <a:t>pbar Targets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A8978E3-0F0F-994B-A9D8-52E67E458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351" y="0"/>
            <a:ext cx="2303973" cy="307196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13B5050-5941-E64B-ABDA-730397B24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260" y="0"/>
            <a:ext cx="2333740" cy="3071964"/>
          </a:xfrm>
          <a:prstGeom prst="rect">
            <a:avLst/>
          </a:prstGeom>
        </p:spPr>
      </p:pic>
      <p:pic>
        <p:nvPicPr>
          <p:cNvPr id="15" name="Picture 37">
            <a:extLst>
              <a:ext uri="{FF2B5EF4-FFF2-40B4-BE49-F238E27FC236}">
                <a16:creationId xmlns:a16="http://schemas.microsoft.com/office/drawing/2014/main" id="{01F3FCF2-B91B-C74C-9F2C-2EAC3682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878" y="1127432"/>
            <a:ext cx="3748403" cy="251050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3" y="3603879"/>
            <a:ext cx="5699365" cy="132600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7139" y="3295212"/>
            <a:ext cx="2486167" cy="184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0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301EBA-D230-C5C1-B3A7-3AF521B1F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14" y="462755"/>
            <a:ext cx="5829300" cy="31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de-DE" sz="2400" b="1" dirty="0">
                <a:solidFill>
                  <a:srgbClr val="333333"/>
                </a:solidFill>
                <a:latin typeface="Arial" charset="0"/>
                <a:ea typeface="+mj-ea"/>
                <a:cs typeface="Arial" charset="0"/>
              </a:rPr>
              <a:t>Choice </a:t>
            </a:r>
            <a:r>
              <a:rPr lang="de-DE" sz="2400" b="1" dirty="0" err="1">
                <a:solidFill>
                  <a:srgbClr val="333333"/>
                </a:solidFill>
                <a:latin typeface="Arial" charset="0"/>
                <a:ea typeface="+mj-ea"/>
                <a:cs typeface="Arial" charset="0"/>
              </a:rPr>
              <a:t>of</a:t>
            </a:r>
            <a:r>
              <a:rPr lang="de-DE" sz="2400" b="1" dirty="0">
                <a:solidFill>
                  <a:srgbClr val="333333"/>
                </a:solidFill>
                <a:latin typeface="Arial" charset="0"/>
                <a:ea typeface="+mj-ea"/>
                <a:cs typeface="Arial" charset="0"/>
              </a:rPr>
              <a:t> Target Material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3610EB8-3E72-6B4C-6CF5-9FA66D5A34E0}"/>
              </a:ext>
            </a:extLst>
          </p:cNvPr>
          <p:cNvSpPr txBox="1"/>
          <p:nvPr/>
        </p:nvSpPr>
        <p:spPr>
          <a:xfrm>
            <a:off x="254014" y="1343278"/>
            <a:ext cx="4052713" cy="116955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/>
              <a:t>Nuclear</a:t>
            </a:r>
            <a:r>
              <a:rPr lang="de-DE" sz="1400" dirty="0"/>
              <a:t> </a:t>
            </a:r>
            <a:r>
              <a:rPr lang="de-DE" sz="1400" dirty="0" err="1"/>
              <a:t>physics</a:t>
            </a:r>
            <a:r>
              <a:rPr lang="de-DE" sz="1400" dirty="0"/>
              <a:t> </a:t>
            </a:r>
            <a:r>
              <a:rPr lang="de-DE" sz="1400" dirty="0" err="1"/>
              <a:t>does</a:t>
            </a:r>
            <a:r>
              <a:rPr lang="de-DE" sz="1400" dirty="0"/>
              <a:t> not matter</a:t>
            </a:r>
            <a:br>
              <a:rPr lang="de-DE" sz="1400" dirty="0"/>
            </a:br>
            <a:endParaRPr lang="de-DE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/>
              <a:t>Right </a:t>
            </a:r>
            <a:r>
              <a:rPr lang="de-DE" sz="1400" dirty="0" err="1"/>
              <a:t>density</a:t>
            </a:r>
            <a:r>
              <a:rPr lang="de-DE" sz="1400" dirty="0"/>
              <a:t> </a:t>
            </a:r>
            <a:br>
              <a:rPr lang="de-DE" sz="1400" dirty="0"/>
            </a:br>
            <a:r>
              <a:rPr lang="de-DE" sz="1400" dirty="0"/>
              <a:t>- </a:t>
            </a:r>
            <a:r>
              <a:rPr lang="de-DE" sz="1400" dirty="0" err="1"/>
              <a:t>too</a:t>
            </a:r>
            <a:r>
              <a:rPr lang="de-DE" sz="1400" dirty="0"/>
              <a:t> </a:t>
            </a:r>
            <a:r>
              <a:rPr lang="de-DE" sz="1400" dirty="0" err="1"/>
              <a:t>low</a:t>
            </a:r>
            <a:r>
              <a:rPr lang="de-DE" sz="1400" dirty="0"/>
              <a:t>: </a:t>
            </a:r>
            <a:r>
              <a:rPr lang="de-DE" sz="1400" dirty="0" err="1"/>
              <a:t>deviation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„</a:t>
            </a:r>
            <a:r>
              <a:rPr lang="de-DE" sz="1400" dirty="0" err="1"/>
              <a:t>point</a:t>
            </a:r>
            <a:r>
              <a:rPr lang="de-DE" sz="1400" dirty="0"/>
              <a:t>-like“ </a:t>
            </a:r>
            <a:r>
              <a:rPr lang="de-DE" sz="1400" dirty="0" err="1"/>
              <a:t>geometry</a:t>
            </a:r>
            <a:br>
              <a:rPr lang="de-DE" sz="1400" dirty="0"/>
            </a:br>
            <a:r>
              <a:rPr lang="de-DE" sz="1400" dirty="0"/>
              <a:t>- </a:t>
            </a:r>
            <a:r>
              <a:rPr lang="de-DE" sz="1400" dirty="0" err="1"/>
              <a:t>too</a:t>
            </a:r>
            <a:r>
              <a:rPr lang="de-DE" sz="1400" dirty="0"/>
              <a:t> high: </a:t>
            </a:r>
            <a:r>
              <a:rPr lang="de-DE" sz="1400" dirty="0" err="1"/>
              <a:t>secondaries</a:t>
            </a:r>
            <a:r>
              <a:rPr lang="de-DE" sz="1400" dirty="0"/>
              <a:t> </a:t>
            </a:r>
            <a:r>
              <a:rPr lang="de-DE" sz="1400" dirty="0" err="1"/>
              <a:t>cannot</a:t>
            </a:r>
            <a:r>
              <a:rPr lang="de-DE" sz="1400" dirty="0"/>
              <a:t> </a:t>
            </a:r>
            <a:r>
              <a:rPr lang="de-DE" sz="1400" dirty="0" err="1"/>
              <a:t>spread</a:t>
            </a:r>
            <a:r>
              <a:rPr lang="de-DE" sz="1400" dirty="0"/>
              <a:t> out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7FC13A6-9B3A-3DE4-7797-4FD83572AA5E}"/>
              </a:ext>
            </a:extLst>
          </p:cNvPr>
          <p:cNvSpPr txBox="1"/>
          <p:nvPr/>
        </p:nvSpPr>
        <p:spPr>
          <a:xfrm>
            <a:off x="254014" y="3352504"/>
            <a:ext cx="2135521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/>
              <a:t>High thermal </a:t>
            </a:r>
            <a:r>
              <a:rPr lang="de-DE" sz="1400" dirty="0" err="1"/>
              <a:t>stability</a:t>
            </a:r>
            <a:endParaRPr lang="de-DE" sz="1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4D696BD-4E8B-31DF-F406-49A37B14AE30}"/>
              </a:ext>
            </a:extLst>
          </p:cNvPr>
          <p:cNvSpPr txBox="1"/>
          <p:nvPr/>
        </p:nvSpPr>
        <p:spPr>
          <a:xfrm>
            <a:off x="254014" y="3716925"/>
            <a:ext cx="2026517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err="1"/>
              <a:t>Mechanical</a:t>
            </a:r>
            <a:r>
              <a:rPr lang="de-DE" sz="1400"/>
              <a:t> </a:t>
            </a:r>
            <a:r>
              <a:rPr lang="de-DE" sz="1400" err="1"/>
              <a:t>stability</a:t>
            </a:r>
            <a:endParaRPr lang="de-DE" sz="140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7368DA9-0430-5675-0395-7E01C0113B5C}"/>
              </a:ext>
            </a:extLst>
          </p:cNvPr>
          <p:cNvSpPr/>
          <p:nvPr/>
        </p:nvSpPr>
        <p:spPr>
          <a:xfrm>
            <a:off x="647096" y="2660496"/>
            <a:ext cx="1909720" cy="3965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FE5E655-BC01-4A12-FCC6-C632F81E1DD1}"/>
              </a:ext>
            </a:extLst>
          </p:cNvPr>
          <p:cNvSpPr/>
          <p:nvPr/>
        </p:nvSpPr>
        <p:spPr>
          <a:xfrm>
            <a:off x="2793518" y="2660496"/>
            <a:ext cx="847899" cy="3965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Dreieck 9">
            <a:extLst>
              <a:ext uri="{FF2B5EF4-FFF2-40B4-BE49-F238E27FC236}">
                <a16:creationId xmlns:a16="http://schemas.microsoft.com/office/drawing/2014/main" id="{1BE5A846-696E-8D74-2A51-C30EDE80E71D}"/>
              </a:ext>
            </a:extLst>
          </p:cNvPr>
          <p:cNvSpPr/>
          <p:nvPr/>
        </p:nvSpPr>
        <p:spPr>
          <a:xfrm rot="16200000">
            <a:off x="1405417" y="1905605"/>
            <a:ext cx="396509" cy="1906292"/>
          </a:xfrm>
          <a:prstGeom prst="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Dreieck 10">
            <a:extLst>
              <a:ext uri="{FF2B5EF4-FFF2-40B4-BE49-F238E27FC236}">
                <a16:creationId xmlns:a16="http://schemas.microsoft.com/office/drawing/2014/main" id="{7591B7CE-2944-059D-A334-BF1E12B3BAEE}"/>
              </a:ext>
            </a:extLst>
          </p:cNvPr>
          <p:cNvSpPr/>
          <p:nvPr/>
        </p:nvSpPr>
        <p:spPr>
          <a:xfrm rot="16200000">
            <a:off x="3100134" y="2436585"/>
            <a:ext cx="234669" cy="847900"/>
          </a:xfrm>
          <a:prstGeom prst="triangl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D4C4190-B2F6-EE59-8BD5-2BC27295C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646" y="1597911"/>
            <a:ext cx="3827135" cy="291819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C5C768B-D622-E1CF-C6C2-59A26731A681}"/>
              </a:ext>
            </a:extLst>
          </p:cNvPr>
          <p:cNvSpPr txBox="1"/>
          <p:nvPr/>
        </p:nvSpPr>
        <p:spPr>
          <a:xfrm>
            <a:off x="5205973" y="1343278"/>
            <a:ext cx="3296095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 err="1"/>
              <a:t>Coupled</a:t>
            </a:r>
            <a:r>
              <a:rPr lang="de-DE" sz="1200" dirty="0"/>
              <a:t> </a:t>
            </a:r>
            <a:r>
              <a:rPr lang="de-DE" sz="1200" dirty="0" err="1"/>
              <a:t>Fluka</a:t>
            </a:r>
            <a:r>
              <a:rPr lang="de-DE" sz="1200" dirty="0"/>
              <a:t>-ANSYS </a:t>
            </a:r>
            <a:r>
              <a:rPr lang="de-DE" sz="1200" dirty="0" err="1"/>
              <a:t>simulations</a:t>
            </a:r>
            <a:r>
              <a:rPr lang="de-DE" sz="1200" dirty="0"/>
              <a:t> (2.5e13 p)</a:t>
            </a:r>
          </a:p>
        </p:txBody>
      </p:sp>
      <p:sp>
        <p:nvSpPr>
          <p:cNvPr id="16" name="Pfeil nach unten 15">
            <a:extLst>
              <a:ext uri="{FF2B5EF4-FFF2-40B4-BE49-F238E27FC236}">
                <a16:creationId xmlns:a16="http://schemas.microsoft.com/office/drawing/2014/main" id="{6F1F1A3E-9810-9DE0-B923-124B2E29CEB2}"/>
              </a:ext>
            </a:extLst>
          </p:cNvPr>
          <p:cNvSpPr/>
          <p:nvPr/>
        </p:nvSpPr>
        <p:spPr>
          <a:xfrm>
            <a:off x="6174222" y="2631865"/>
            <a:ext cx="130307" cy="692009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92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A44BFCF-A604-BDFF-B42B-AEF7FB6E02DA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5167"/>
          </a:xfrm>
        </p:spPr>
      </p:pic>
      <p:sp>
        <p:nvSpPr>
          <p:cNvPr id="6" name="Pfeil nach unten 5">
            <a:extLst>
              <a:ext uri="{FF2B5EF4-FFF2-40B4-BE49-F238E27FC236}">
                <a16:creationId xmlns:a16="http://schemas.microsoft.com/office/drawing/2014/main" id="{FC6B52D9-DFBD-C18C-AE0F-2CD79A75F36C}"/>
              </a:ext>
            </a:extLst>
          </p:cNvPr>
          <p:cNvSpPr/>
          <p:nvPr/>
        </p:nvSpPr>
        <p:spPr>
          <a:xfrm rot="1701493">
            <a:off x="4685226" y="3933933"/>
            <a:ext cx="255683" cy="991928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436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CF0ED91-8326-674D-9950-B0C2EE218F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The Berkeley </a:t>
            </a:r>
            <a:r>
              <a:rPr lang="de-DE" err="1"/>
              <a:t>Bevatron</a:t>
            </a:r>
            <a:r>
              <a:rPr lang="de-DE"/>
              <a:t> (6.3 </a:t>
            </a:r>
            <a:r>
              <a:rPr lang="de-DE" err="1"/>
              <a:t>GeV</a:t>
            </a:r>
            <a:r>
              <a:rPr lang="de-DE"/>
              <a:t>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31775"/>
            <a:ext cx="6129338" cy="590550"/>
          </a:xfrm>
        </p:spPr>
        <p:txBody>
          <a:bodyPr/>
          <a:lstStyle/>
          <a:p>
            <a:r>
              <a:rPr lang="de-DE"/>
              <a:t> </a:t>
            </a:r>
          </a:p>
        </p:txBody>
      </p:sp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516857"/>
              </p:ext>
            </p:extLst>
          </p:nvPr>
        </p:nvGraphicFramePr>
        <p:xfrm>
          <a:off x="3908697" y="12959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feld 3"/>
          <p:cNvSpPr txBox="1"/>
          <p:nvPr/>
        </p:nvSpPr>
        <p:spPr>
          <a:xfrm rot="16200000">
            <a:off x="3373120" y="2513655"/>
            <a:ext cx="966931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/>
              <a:t>E</a:t>
            </a:r>
            <a:r>
              <a:rPr lang="de-DE" sz="1400" baseline="-25000"/>
              <a:t>kin</a:t>
            </a:r>
            <a:r>
              <a:rPr lang="de-DE" sz="1400"/>
              <a:t> [</a:t>
            </a:r>
            <a:r>
              <a:rPr lang="de-DE" sz="1400" err="1"/>
              <a:t>GeV</a:t>
            </a:r>
            <a:r>
              <a:rPr lang="de-DE" sz="1400"/>
              <a:t>]</a:t>
            </a:r>
          </a:p>
        </p:txBody>
      </p:sp>
      <p:sp>
        <p:nvSpPr>
          <p:cNvPr id="10" name="Textfeld 9"/>
          <p:cNvSpPr txBox="1"/>
          <p:nvPr/>
        </p:nvSpPr>
        <p:spPr>
          <a:xfrm flipH="1">
            <a:off x="5781070" y="3971049"/>
            <a:ext cx="1271494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/>
              <a:t>E</a:t>
            </a:r>
            <a:r>
              <a:rPr lang="de-DE" sz="1400" baseline="-25000"/>
              <a:t>CMS</a:t>
            </a:r>
            <a:r>
              <a:rPr lang="de-DE" sz="1400"/>
              <a:t> [</a:t>
            </a:r>
            <a:r>
              <a:rPr lang="de-DE" sz="1400" err="1"/>
              <a:t>GeV</a:t>
            </a:r>
            <a:r>
              <a:rPr lang="de-DE" sz="140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 rot="20315601" flipH="1">
                <a:off x="5004556" y="2204464"/>
                <a:ext cx="1271494" cy="31008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de-DE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lang="de-DE" sz="140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15601" flipH="1">
                <a:off x="5004556" y="2204464"/>
                <a:ext cx="1271494" cy="3100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/>
          <p:cNvSpPr/>
          <p:nvPr/>
        </p:nvSpPr>
        <p:spPr>
          <a:xfrm>
            <a:off x="891177" y="2606766"/>
            <a:ext cx="180000" cy="1800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1987135" y="2606766"/>
            <a:ext cx="180000" cy="1800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4" name="Gerade Verbindung mit Pfeil 13"/>
          <p:cNvCxnSpPr>
            <a:stCxn id="5" idx="6"/>
          </p:cNvCxnSpPr>
          <p:nvPr/>
        </p:nvCxnSpPr>
        <p:spPr>
          <a:xfrm>
            <a:off x="1071177" y="2696766"/>
            <a:ext cx="766332" cy="0"/>
          </a:xfrm>
          <a:prstGeom prst="straightConnector1">
            <a:avLst/>
          </a:prstGeom>
          <a:ln>
            <a:solidFill>
              <a:srgbClr val="3333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1214534" y="2378415"/>
            <a:ext cx="479618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/>
              <a:t>E</a:t>
            </a:r>
            <a:r>
              <a:rPr lang="de-DE" sz="1400" b="1" baseline="-25000"/>
              <a:t>kin</a:t>
            </a:r>
            <a:endParaRPr lang="de-DE" sz="1400" b="1"/>
          </a:p>
        </p:txBody>
      </p:sp>
      <p:sp>
        <p:nvSpPr>
          <p:cNvPr id="16" name="Textfeld 15"/>
          <p:cNvSpPr txBox="1"/>
          <p:nvPr/>
        </p:nvSpPr>
        <p:spPr>
          <a:xfrm>
            <a:off x="831368" y="2776192"/>
            <a:ext cx="29367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930300" y="2774703"/>
            <a:ext cx="29367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>
                <a:solidFill>
                  <a:srgbClr val="FF00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C9CB5C7-97D0-0EA7-F26E-F20D46D8DD76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1038" cy="5143500"/>
          </a:xfrm>
        </p:spPr>
      </p:pic>
    </p:spTree>
    <p:extLst>
      <p:ext uri="{BB962C8B-B14F-4D97-AF65-F5344CB8AC3E}">
        <p14:creationId xmlns:p14="http://schemas.microsoft.com/office/powerpoint/2010/main" val="438627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7DBA1F0-E752-A381-B0BF-C0D687A603E1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1038" cy="5143500"/>
          </a:xfrm>
        </p:spPr>
      </p:pic>
    </p:spTree>
    <p:extLst>
      <p:ext uri="{BB962C8B-B14F-4D97-AF65-F5344CB8AC3E}">
        <p14:creationId xmlns:p14="http://schemas.microsoft.com/office/powerpoint/2010/main" val="424934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4CD2771-E45F-5FAB-8C85-34FDA4FDB16E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-16184" y="0"/>
            <a:ext cx="9160184" cy="5154273"/>
          </a:xfr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B38CAB4-FE92-0D5A-91D7-9297E710962A}"/>
              </a:ext>
            </a:extLst>
          </p:cNvPr>
          <p:cNvSpPr/>
          <p:nvPr/>
        </p:nvSpPr>
        <p:spPr>
          <a:xfrm>
            <a:off x="2613727" y="1124793"/>
            <a:ext cx="517891" cy="20230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80D4744-7C79-108F-7E5A-074F3D880304}"/>
              </a:ext>
            </a:extLst>
          </p:cNvPr>
          <p:cNvSpPr/>
          <p:nvPr/>
        </p:nvSpPr>
        <p:spPr>
          <a:xfrm>
            <a:off x="6779776" y="1124793"/>
            <a:ext cx="794369" cy="202301"/>
          </a:xfrm>
          <a:prstGeom prst="rect">
            <a:avLst/>
          </a:prstGeom>
          <a:noFill/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7161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26AC18F-085D-74A9-A5B3-31592BCE000C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1038" cy="5143500"/>
          </a:xfrm>
        </p:spPr>
      </p:pic>
    </p:spTree>
    <p:extLst>
      <p:ext uri="{BB962C8B-B14F-4D97-AF65-F5344CB8AC3E}">
        <p14:creationId xmlns:p14="http://schemas.microsoft.com/office/powerpoint/2010/main" val="42142473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AC0F929-BB83-54B6-E4FC-3395537B3FEC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5167"/>
          </a:xfrm>
        </p:spPr>
      </p:pic>
    </p:spTree>
    <p:extLst>
      <p:ext uri="{BB962C8B-B14F-4D97-AF65-F5344CB8AC3E}">
        <p14:creationId xmlns:p14="http://schemas.microsoft.com/office/powerpoint/2010/main" val="72194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17E16A5-DD6B-D75F-B589-507DAE60D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1039" cy="51435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6154CB68-3ECF-BF5C-174F-CB4FC8D148EA}"/>
              </a:ext>
            </a:extLst>
          </p:cNvPr>
          <p:cNvSpPr/>
          <p:nvPr/>
        </p:nvSpPr>
        <p:spPr>
          <a:xfrm>
            <a:off x="5688701" y="2694648"/>
            <a:ext cx="3333918" cy="2055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2891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E5AC258-6003-4272-D497-54D72CCDFF22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5167"/>
          </a:xfrm>
        </p:spPr>
      </p:pic>
    </p:spTree>
    <p:extLst>
      <p:ext uri="{BB962C8B-B14F-4D97-AF65-F5344CB8AC3E}">
        <p14:creationId xmlns:p14="http://schemas.microsoft.com/office/powerpoint/2010/main" val="9519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FA37702-A541-8AD6-9871-B35FF7DD2023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1038" cy="5143500"/>
          </a:xfrm>
        </p:spPr>
      </p:pic>
    </p:spTree>
    <p:extLst>
      <p:ext uri="{BB962C8B-B14F-4D97-AF65-F5344CB8AC3E}">
        <p14:creationId xmlns:p14="http://schemas.microsoft.com/office/powerpoint/2010/main" val="3806104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53886EF-A3D8-1294-EB27-13792D74D40D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962" y="0"/>
            <a:ext cx="9141038" cy="5143500"/>
          </a:xfr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D54E82A-7118-E538-27B2-AF0317C5DC39}"/>
              </a:ext>
            </a:extLst>
          </p:cNvPr>
          <p:cNvSpPr/>
          <p:nvPr/>
        </p:nvSpPr>
        <p:spPr>
          <a:xfrm>
            <a:off x="4442527" y="1092425"/>
            <a:ext cx="4296871" cy="35281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66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F0F8EB3-108E-4F8B-6F24-179A0148D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5166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D87B41D4-1BDD-27AA-50BC-E50EA81316DF}"/>
              </a:ext>
            </a:extLst>
          </p:cNvPr>
          <p:cNvCxnSpPr/>
          <p:nvPr/>
        </p:nvCxnSpPr>
        <p:spPr>
          <a:xfrm flipH="1">
            <a:off x="6578825" y="2985961"/>
            <a:ext cx="56644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56D2BD3-FF3C-A5AA-95FF-48F812C5A01E}"/>
              </a:ext>
            </a:extLst>
          </p:cNvPr>
          <p:cNvCxnSpPr/>
          <p:nvPr/>
        </p:nvCxnSpPr>
        <p:spPr>
          <a:xfrm flipH="1">
            <a:off x="6578825" y="2312973"/>
            <a:ext cx="56644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EA1E3F30-5660-47D9-AF44-DABB27D9E07D}"/>
              </a:ext>
            </a:extLst>
          </p:cNvPr>
          <p:cNvSpPr txBox="1"/>
          <p:nvPr/>
        </p:nvSpPr>
        <p:spPr>
          <a:xfrm>
            <a:off x="7203350" y="2801295"/>
            <a:ext cx="94128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>
                <a:solidFill>
                  <a:srgbClr val="FF0000"/>
                </a:solidFill>
              </a:rPr>
              <a:t>Copper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9DC6A4F-2764-1C17-AEDB-9CFE50D49B64}"/>
              </a:ext>
            </a:extLst>
          </p:cNvPr>
          <p:cNvSpPr txBox="1"/>
          <p:nvPr/>
        </p:nvSpPr>
        <p:spPr>
          <a:xfrm>
            <a:off x="7145267" y="2128307"/>
            <a:ext cx="92845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>
                <a:solidFill>
                  <a:srgbClr val="0070C0"/>
                </a:solidFill>
              </a:rPr>
              <a:t>Inconel</a:t>
            </a:r>
            <a:endParaRPr lang="de-D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79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CF0ED91-8326-674D-9950-B0C2EE218F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The Berkeley </a:t>
            </a:r>
            <a:r>
              <a:rPr lang="de-DE" err="1"/>
              <a:t>Bevatron</a:t>
            </a:r>
            <a:r>
              <a:rPr lang="de-DE"/>
              <a:t> (6.3 </a:t>
            </a:r>
            <a:r>
              <a:rPr lang="de-DE" err="1"/>
              <a:t>GeV</a:t>
            </a:r>
            <a:r>
              <a:rPr lang="de-DE"/>
              <a:t>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31775"/>
            <a:ext cx="6129338" cy="590550"/>
          </a:xfrm>
        </p:spPr>
        <p:txBody>
          <a:bodyPr/>
          <a:lstStyle/>
          <a:p>
            <a:r>
              <a:rPr lang="de-DE"/>
              <a:t> </a:t>
            </a:r>
          </a:p>
        </p:txBody>
      </p:sp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516857"/>
              </p:ext>
            </p:extLst>
          </p:nvPr>
        </p:nvGraphicFramePr>
        <p:xfrm>
          <a:off x="3908697" y="12959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feld 3"/>
          <p:cNvSpPr txBox="1"/>
          <p:nvPr/>
        </p:nvSpPr>
        <p:spPr>
          <a:xfrm rot="16200000">
            <a:off x="3373120" y="2513655"/>
            <a:ext cx="966931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/>
              <a:t>E</a:t>
            </a:r>
            <a:r>
              <a:rPr lang="de-DE" sz="1400" baseline="-25000"/>
              <a:t>kin</a:t>
            </a:r>
            <a:r>
              <a:rPr lang="de-DE" sz="1400"/>
              <a:t> [</a:t>
            </a:r>
            <a:r>
              <a:rPr lang="de-DE" sz="1400" err="1"/>
              <a:t>GeV</a:t>
            </a:r>
            <a:r>
              <a:rPr lang="de-DE" sz="1400"/>
              <a:t>]</a:t>
            </a:r>
          </a:p>
        </p:txBody>
      </p:sp>
      <p:sp>
        <p:nvSpPr>
          <p:cNvPr id="10" name="Textfeld 9"/>
          <p:cNvSpPr txBox="1"/>
          <p:nvPr/>
        </p:nvSpPr>
        <p:spPr>
          <a:xfrm flipH="1">
            <a:off x="5781070" y="3971049"/>
            <a:ext cx="1271494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/>
              <a:t>E</a:t>
            </a:r>
            <a:r>
              <a:rPr lang="de-DE" sz="1400" baseline="-25000"/>
              <a:t>CMS</a:t>
            </a:r>
            <a:r>
              <a:rPr lang="de-DE" sz="1400"/>
              <a:t> [</a:t>
            </a:r>
            <a:r>
              <a:rPr lang="de-DE" sz="1400" err="1"/>
              <a:t>GeV</a:t>
            </a:r>
            <a:r>
              <a:rPr lang="de-DE" sz="140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 rot="20315601" flipH="1">
                <a:off x="5004556" y="2204464"/>
                <a:ext cx="1271494" cy="31008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de-DE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lang="de-DE" sz="140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15601" flipH="1">
                <a:off x="5004556" y="2204464"/>
                <a:ext cx="1271494" cy="3100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/>
          <p:cNvSpPr/>
          <p:nvPr/>
        </p:nvSpPr>
        <p:spPr>
          <a:xfrm>
            <a:off x="891177" y="2606766"/>
            <a:ext cx="180000" cy="1800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1987135" y="2606766"/>
            <a:ext cx="180000" cy="1800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4" name="Gerade Verbindung mit Pfeil 13"/>
          <p:cNvCxnSpPr>
            <a:stCxn id="5" idx="6"/>
          </p:cNvCxnSpPr>
          <p:nvPr/>
        </p:nvCxnSpPr>
        <p:spPr>
          <a:xfrm>
            <a:off x="1071177" y="2696766"/>
            <a:ext cx="766332" cy="0"/>
          </a:xfrm>
          <a:prstGeom prst="straightConnector1">
            <a:avLst/>
          </a:prstGeom>
          <a:ln>
            <a:solidFill>
              <a:srgbClr val="3333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1214534" y="2378415"/>
            <a:ext cx="479618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/>
              <a:t>E</a:t>
            </a:r>
            <a:r>
              <a:rPr lang="de-DE" sz="1400" b="1" baseline="-25000"/>
              <a:t>kin</a:t>
            </a:r>
            <a:endParaRPr lang="de-DE" sz="1400" b="1"/>
          </a:p>
        </p:txBody>
      </p:sp>
      <p:sp>
        <p:nvSpPr>
          <p:cNvPr id="16" name="Textfeld 15"/>
          <p:cNvSpPr txBox="1"/>
          <p:nvPr/>
        </p:nvSpPr>
        <p:spPr>
          <a:xfrm>
            <a:off x="831368" y="2776192"/>
            <a:ext cx="29367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930300" y="2774703"/>
            <a:ext cx="29367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>
                <a:solidFill>
                  <a:srgbClr val="FF0000"/>
                </a:solidFill>
              </a:rPr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 rot="20315601" flipH="1">
                <a:off x="5273329" y="2717680"/>
                <a:ext cx="1271494" cy="31008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lang="de-DE" sz="1400">
                    <a:solidFill>
                      <a:srgbClr val="FF0000"/>
                    </a:solidFill>
                  </a:rPr>
                  <a:t>- 2 m</a:t>
                </a:r>
                <a:r>
                  <a:rPr lang="de-DE" sz="1400" baseline="-25000">
                    <a:solidFill>
                      <a:srgbClr val="FF0000"/>
                    </a:solidFill>
                  </a:rPr>
                  <a:t>p</a:t>
                </a: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15601" flipH="1">
                <a:off x="5273329" y="2717680"/>
                <a:ext cx="1271494" cy="3100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feil nach unten 2">
            <a:extLst>
              <a:ext uri="{FF2B5EF4-FFF2-40B4-BE49-F238E27FC236}">
                <a16:creationId xmlns:a16="http://schemas.microsoft.com/office/drawing/2014/main" id="{0143DAE3-3367-4280-5F77-844F6FCBE239}"/>
              </a:ext>
            </a:extLst>
          </p:cNvPr>
          <p:cNvSpPr/>
          <p:nvPr/>
        </p:nvSpPr>
        <p:spPr>
          <a:xfrm rot="10800000">
            <a:off x="5404305" y="3191799"/>
            <a:ext cx="118671" cy="644791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7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DADDC66-44A8-4144-7445-30F07A528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63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6936655" y="2660922"/>
            <a:ext cx="1183148" cy="34593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6944852" y="1766529"/>
            <a:ext cx="1183148" cy="34593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Target </a:t>
            </a:r>
            <a:r>
              <a:rPr lang="de-DE" err="1"/>
              <a:t>Damage</a:t>
            </a:r>
            <a:r>
              <a:rPr lang="de-DE"/>
              <a:t> after 1st pulse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b="20158"/>
          <a:stretch/>
        </p:blipFill>
        <p:spPr>
          <a:xfrm>
            <a:off x="534219" y="1122173"/>
            <a:ext cx="4793391" cy="302920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138993" y="1399458"/>
            <a:ext cx="808235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/>
              <a:t>3 mm </a:t>
            </a:r>
            <a:r>
              <a:rPr lang="de-DE" sz="1200" err="1"/>
              <a:t>Cu</a:t>
            </a:r>
            <a:endParaRPr lang="de-DE" sz="1200"/>
          </a:p>
        </p:txBody>
      </p:sp>
      <p:sp>
        <p:nvSpPr>
          <p:cNvPr id="6" name="Textfeld 5"/>
          <p:cNvSpPr txBox="1"/>
          <p:nvPr/>
        </p:nvSpPr>
        <p:spPr>
          <a:xfrm>
            <a:off x="5138993" y="1835469"/>
            <a:ext cx="1566454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>
                <a:solidFill>
                  <a:srgbClr val="FF0000"/>
                </a:solidFill>
              </a:rPr>
              <a:t>3 mm </a:t>
            </a:r>
            <a:r>
              <a:rPr lang="de-DE" sz="1200" err="1">
                <a:solidFill>
                  <a:srgbClr val="FF0000"/>
                </a:solidFill>
              </a:rPr>
              <a:t>Cu</a:t>
            </a:r>
            <a:r>
              <a:rPr lang="de-DE" sz="1200">
                <a:solidFill>
                  <a:srgbClr val="FF0000"/>
                </a:solidFill>
              </a:rPr>
              <a:t> in </a:t>
            </a:r>
            <a:r>
              <a:rPr lang="de-DE" sz="1200" err="1">
                <a:solidFill>
                  <a:srgbClr val="FF0000"/>
                </a:solidFill>
              </a:rPr>
              <a:t>graphite</a:t>
            </a:r>
            <a:endParaRPr lang="de-DE" sz="120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138993" y="2171895"/>
            <a:ext cx="1653017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>
                <a:solidFill>
                  <a:srgbClr val="3366FF"/>
                </a:solidFill>
              </a:rPr>
              <a:t>3 mm </a:t>
            </a:r>
            <a:r>
              <a:rPr lang="de-DE" sz="1200" err="1">
                <a:solidFill>
                  <a:srgbClr val="3366FF"/>
                </a:solidFill>
              </a:rPr>
              <a:t>Cu</a:t>
            </a:r>
            <a:r>
              <a:rPr lang="de-DE" sz="1200">
                <a:solidFill>
                  <a:srgbClr val="3366FF"/>
                </a:solidFill>
              </a:rPr>
              <a:t> in </a:t>
            </a:r>
            <a:r>
              <a:rPr lang="de-DE" sz="1200" err="1">
                <a:solidFill>
                  <a:srgbClr val="3366FF"/>
                </a:solidFill>
              </a:rPr>
              <a:t>graphite</a:t>
            </a:r>
            <a:r>
              <a:rPr lang="de-DE" sz="1200">
                <a:solidFill>
                  <a:srgbClr val="3366FF"/>
                </a:solidFill>
              </a:rPr>
              <a:t>, </a:t>
            </a:r>
            <a:br>
              <a:rPr lang="de-DE" sz="1200">
                <a:solidFill>
                  <a:srgbClr val="3366FF"/>
                </a:solidFill>
              </a:rPr>
            </a:br>
            <a:r>
              <a:rPr lang="de-DE" sz="1200" err="1">
                <a:solidFill>
                  <a:srgbClr val="3366FF"/>
                </a:solidFill>
              </a:rPr>
              <a:t>segmented</a:t>
            </a:r>
            <a:endParaRPr lang="de-DE" sz="1200">
              <a:solidFill>
                <a:srgbClr val="3366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120719" y="2586929"/>
            <a:ext cx="1653017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>
                <a:solidFill>
                  <a:schemeClr val="accent6">
                    <a:lumMod val="75000"/>
                  </a:schemeClr>
                </a:solidFill>
              </a:rPr>
              <a:t>3 mm </a:t>
            </a:r>
            <a:r>
              <a:rPr lang="de-DE" sz="1200" err="1">
                <a:solidFill>
                  <a:schemeClr val="accent6">
                    <a:lumMod val="75000"/>
                  </a:schemeClr>
                </a:solidFill>
              </a:rPr>
              <a:t>Cu</a:t>
            </a:r>
            <a:r>
              <a:rPr lang="de-DE" sz="1200">
                <a:solidFill>
                  <a:schemeClr val="accent6">
                    <a:lumMod val="75000"/>
                  </a:schemeClr>
                </a:solidFill>
              </a:rPr>
              <a:t> in </a:t>
            </a:r>
            <a:r>
              <a:rPr lang="de-DE" sz="1200" err="1">
                <a:solidFill>
                  <a:schemeClr val="accent6">
                    <a:lumMod val="75000"/>
                  </a:schemeClr>
                </a:solidFill>
              </a:rPr>
              <a:t>graphite</a:t>
            </a:r>
            <a:r>
              <a:rPr lang="de-DE" sz="1200">
                <a:solidFill>
                  <a:schemeClr val="accent6">
                    <a:lumMod val="75000"/>
                  </a:schemeClr>
                </a:solidFill>
              </a:rPr>
              <a:t>, </a:t>
            </a:r>
            <a:br>
              <a:rPr lang="de-DE" sz="120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sz="1200" err="1">
                <a:solidFill>
                  <a:schemeClr val="accent6">
                    <a:lumMod val="75000"/>
                  </a:schemeClr>
                </a:solidFill>
              </a:rPr>
              <a:t>segmented</a:t>
            </a:r>
            <a:r>
              <a:rPr lang="de-DE" sz="120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de-DE" sz="1200" err="1">
                <a:solidFill>
                  <a:schemeClr val="accent6">
                    <a:lumMod val="75000"/>
                  </a:schemeClr>
                </a:solidFill>
              </a:rPr>
              <a:t>conical</a:t>
            </a:r>
            <a:endParaRPr lang="de-DE" sz="1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120718" y="3232795"/>
            <a:ext cx="1653017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>
                <a:solidFill>
                  <a:schemeClr val="accent3">
                    <a:lumMod val="75000"/>
                  </a:schemeClr>
                </a:solidFill>
              </a:rPr>
              <a:t>9 mm </a:t>
            </a:r>
            <a:r>
              <a:rPr lang="de-DE" sz="1200" err="1">
                <a:solidFill>
                  <a:schemeClr val="accent3">
                    <a:lumMod val="75000"/>
                  </a:schemeClr>
                </a:solidFill>
              </a:rPr>
              <a:t>Cu</a:t>
            </a:r>
            <a:r>
              <a:rPr lang="de-DE" sz="1200">
                <a:solidFill>
                  <a:schemeClr val="accent3">
                    <a:lumMod val="75000"/>
                  </a:schemeClr>
                </a:solidFill>
              </a:rPr>
              <a:t> in </a:t>
            </a:r>
            <a:r>
              <a:rPr lang="de-DE" sz="1200" err="1">
                <a:solidFill>
                  <a:schemeClr val="accent3">
                    <a:lumMod val="75000"/>
                  </a:schemeClr>
                </a:solidFill>
              </a:rPr>
              <a:t>graphite</a:t>
            </a:r>
            <a:r>
              <a:rPr lang="de-DE" sz="1200">
                <a:solidFill>
                  <a:schemeClr val="accent3">
                    <a:lumMod val="75000"/>
                  </a:schemeClr>
                </a:solidFill>
              </a:rPr>
              <a:t>, </a:t>
            </a:r>
            <a:br>
              <a:rPr lang="de-DE" sz="1200">
                <a:solidFill>
                  <a:schemeClr val="accent3">
                    <a:lumMod val="75000"/>
                  </a:schemeClr>
                </a:solidFill>
              </a:rPr>
            </a:br>
            <a:r>
              <a:rPr lang="de-DE" sz="1200" err="1">
                <a:solidFill>
                  <a:schemeClr val="accent3">
                    <a:lumMod val="75000"/>
                  </a:schemeClr>
                </a:solidFill>
              </a:rPr>
              <a:t>segmented</a:t>
            </a:r>
            <a:r>
              <a:rPr lang="de-DE" sz="120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de-DE" sz="1200" err="1">
                <a:solidFill>
                  <a:schemeClr val="accent3">
                    <a:lumMod val="75000"/>
                  </a:schemeClr>
                </a:solidFill>
              </a:rPr>
              <a:t>conical</a:t>
            </a:r>
            <a:endParaRPr lang="de-DE" sz="120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1" name="Gerader Verbinder 10"/>
          <p:cNvCxnSpPr/>
          <p:nvPr/>
        </p:nvCxnSpPr>
        <p:spPr>
          <a:xfrm flipV="1">
            <a:off x="6980903" y="1471561"/>
            <a:ext cx="1071716" cy="655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6980903" y="1938593"/>
            <a:ext cx="1071716" cy="6555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Rechteck 13"/>
          <p:cNvSpPr/>
          <p:nvPr/>
        </p:nvSpPr>
        <p:spPr>
          <a:xfrm>
            <a:off x="6944852" y="2240990"/>
            <a:ext cx="1183148" cy="34593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5" name="Gerader Verbinder 14"/>
          <p:cNvCxnSpPr/>
          <p:nvPr/>
        </p:nvCxnSpPr>
        <p:spPr>
          <a:xfrm flipV="1">
            <a:off x="6980903" y="2413054"/>
            <a:ext cx="1071716" cy="6555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>
            <a:off x="7098890" y="2320413"/>
            <a:ext cx="3278" cy="2261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7243538" y="2298687"/>
            <a:ext cx="3278" cy="2261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>
            <a:off x="7388186" y="2276961"/>
            <a:ext cx="3278" cy="2261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7532834" y="2255235"/>
            <a:ext cx="3278" cy="2261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>
            <a:off x="7671148" y="2289025"/>
            <a:ext cx="3278" cy="2261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>
            <a:off x="7822130" y="2303128"/>
            <a:ext cx="3278" cy="2261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>
            <a:off x="7950204" y="2298687"/>
            <a:ext cx="3278" cy="2261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rapezoid 23"/>
          <p:cNvSpPr/>
          <p:nvPr/>
        </p:nvSpPr>
        <p:spPr>
          <a:xfrm rot="5400000" flipH="1">
            <a:off x="7467029" y="2279446"/>
            <a:ext cx="122401" cy="1094658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26" name="Gerader Verbinder 25"/>
          <p:cNvCxnSpPr/>
          <p:nvPr/>
        </p:nvCxnSpPr>
        <p:spPr>
          <a:xfrm>
            <a:off x="7102609" y="2720820"/>
            <a:ext cx="3278" cy="2261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>
            <a:off x="7243538" y="2741921"/>
            <a:ext cx="3278" cy="2261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>
            <a:off x="7384467" y="2763022"/>
            <a:ext cx="3278" cy="2261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>
            <a:off x="7525396" y="2784123"/>
            <a:ext cx="3278" cy="2261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7669603" y="2660922"/>
            <a:ext cx="3278" cy="2261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7816709" y="2704690"/>
            <a:ext cx="3278" cy="2261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7944905" y="2709679"/>
            <a:ext cx="3278" cy="2261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hteck 32"/>
          <p:cNvSpPr/>
          <p:nvPr/>
        </p:nvSpPr>
        <p:spPr>
          <a:xfrm>
            <a:off x="6944852" y="3135383"/>
            <a:ext cx="1183148" cy="62053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Trapezoid 33"/>
          <p:cNvSpPr/>
          <p:nvPr/>
        </p:nvSpPr>
        <p:spPr>
          <a:xfrm rot="5400000" flipH="1">
            <a:off x="7301320" y="2912024"/>
            <a:ext cx="470213" cy="1094658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35" name="Gerader Verbinder 34"/>
          <p:cNvCxnSpPr/>
          <p:nvPr/>
        </p:nvCxnSpPr>
        <p:spPr>
          <a:xfrm>
            <a:off x="7115722" y="3135383"/>
            <a:ext cx="3278" cy="62053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>
          <a:xfrm flipH="1">
            <a:off x="7235794" y="3224245"/>
            <a:ext cx="2460" cy="5139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/>
          <p:cNvCxnSpPr/>
          <p:nvPr/>
        </p:nvCxnSpPr>
        <p:spPr>
          <a:xfrm flipH="1">
            <a:off x="7380857" y="3229236"/>
            <a:ext cx="1" cy="5089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>
            <a:endCxn id="33" idx="2"/>
          </p:cNvCxnSpPr>
          <p:nvPr/>
        </p:nvCxnSpPr>
        <p:spPr>
          <a:xfrm>
            <a:off x="7519723" y="3280795"/>
            <a:ext cx="16703" cy="47512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 flipH="1">
            <a:off x="7681078" y="3180479"/>
            <a:ext cx="1638" cy="45054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>
            <a:off x="7829822" y="3224247"/>
            <a:ext cx="820" cy="47021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/>
          <p:cNvCxnSpPr/>
          <p:nvPr/>
        </p:nvCxnSpPr>
        <p:spPr>
          <a:xfrm>
            <a:off x="7958018" y="3229236"/>
            <a:ext cx="0" cy="43164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hteck 63"/>
          <p:cNvSpPr/>
          <p:nvPr/>
        </p:nvSpPr>
        <p:spPr>
          <a:xfrm>
            <a:off x="2461342" y="3631019"/>
            <a:ext cx="2612103" cy="652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66" name="Gerader Verbinder 65"/>
          <p:cNvCxnSpPr/>
          <p:nvPr/>
        </p:nvCxnSpPr>
        <p:spPr>
          <a:xfrm flipV="1">
            <a:off x="1350297" y="3929627"/>
            <a:ext cx="3770421" cy="6554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D3EF773B-F67D-8354-1E2C-E51516636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2" t="82661"/>
          <a:stretch/>
        </p:blipFill>
        <p:spPr>
          <a:xfrm>
            <a:off x="1280161" y="3878661"/>
            <a:ext cx="4047450" cy="65786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79E9E20-B88A-6E3A-A537-A12A05971455}"/>
              </a:ext>
            </a:extLst>
          </p:cNvPr>
          <p:cNvSpPr txBox="1"/>
          <p:nvPr/>
        </p:nvSpPr>
        <p:spPr>
          <a:xfrm>
            <a:off x="1658317" y="1411887"/>
            <a:ext cx="6044619" cy="30162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/>
              <a:t>For</a:t>
            </a:r>
            <a:r>
              <a:rPr lang="de-DE" sz="1600" dirty="0"/>
              <a:t> CERN </a:t>
            </a:r>
            <a:r>
              <a:rPr lang="de-DE" sz="1600" dirty="0" err="1"/>
              <a:t>or</a:t>
            </a:r>
            <a:r>
              <a:rPr lang="de-DE" sz="1600" dirty="0"/>
              <a:t> FAIR beam </a:t>
            </a:r>
            <a:r>
              <a:rPr lang="de-DE" sz="1600" dirty="0" err="1"/>
              <a:t>parameters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damages</a:t>
            </a:r>
            <a:r>
              <a:rPr lang="de-DE" sz="1600" dirty="0"/>
              <a:t> after </a:t>
            </a:r>
            <a:r>
              <a:rPr lang="de-DE" sz="1600" dirty="0" err="1"/>
              <a:t>the</a:t>
            </a:r>
            <a:r>
              <a:rPr lang="de-DE" sz="1600" dirty="0"/>
              <a:t> 1st pulse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already</a:t>
            </a:r>
            <a:r>
              <a:rPr lang="de-DE" sz="1600" dirty="0"/>
              <a:t> 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order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10</a:t>
            </a:r>
            <a:r>
              <a:rPr lang="de-DE" sz="1600" baseline="30000" dirty="0"/>
              <a:t>-2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10</a:t>
            </a:r>
            <a:r>
              <a:rPr lang="de-DE" sz="1600" baseline="30000" dirty="0"/>
              <a:t>-1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/>
              <a:t>If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accumulated</a:t>
            </a:r>
            <a:r>
              <a:rPr lang="de-DE" sz="1600" dirty="0"/>
              <a:t> </a:t>
            </a:r>
            <a:r>
              <a:rPr lang="de-DE" sz="1600" dirty="0" err="1"/>
              <a:t>damage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&gt;1 </a:t>
            </a:r>
            <a:r>
              <a:rPr lang="de-DE" sz="1600" dirty="0" err="1"/>
              <a:t>the</a:t>
            </a:r>
            <a:r>
              <a:rPr lang="de-DE" sz="1600" dirty="0"/>
              <a:t> material “</a:t>
            </a:r>
            <a:r>
              <a:rPr lang="de-DE" sz="1600" dirty="0" err="1"/>
              <a:t>fails</a:t>
            </a:r>
            <a:r>
              <a:rPr lang="de-DE" sz="1600" dirty="0"/>
              <a:t>“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/>
              <a:t>This </a:t>
            </a:r>
            <a:r>
              <a:rPr lang="de-DE" sz="1600" dirty="0" err="1"/>
              <a:t>should</a:t>
            </a:r>
            <a:r>
              <a:rPr lang="de-DE" sz="1600" dirty="0"/>
              <a:t> happen after </a:t>
            </a:r>
            <a:r>
              <a:rPr lang="de-DE" sz="1600" dirty="0" err="1"/>
              <a:t>about</a:t>
            </a:r>
            <a:r>
              <a:rPr lang="de-DE" sz="1600" dirty="0"/>
              <a:t> 10</a:t>
            </a:r>
            <a:r>
              <a:rPr lang="de-DE" sz="1600" baseline="30000" dirty="0"/>
              <a:t>2</a:t>
            </a:r>
            <a:r>
              <a:rPr lang="de-DE" sz="1600" dirty="0"/>
              <a:t> </a:t>
            </a:r>
            <a:r>
              <a:rPr lang="de-DE" sz="1600" dirty="0" err="1"/>
              <a:t>pulses</a:t>
            </a:r>
            <a:endParaRPr lang="de-DE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/>
              <a:t>However</a:t>
            </a:r>
            <a:r>
              <a:rPr lang="de-DE" sz="1600" dirty="0"/>
              <a:t>,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targets</a:t>
            </a:r>
            <a:r>
              <a:rPr lang="de-DE" sz="1600" dirty="0"/>
              <a:t> at CERN and FNL </a:t>
            </a:r>
            <a:r>
              <a:rPr lang="de-DE" sz="1600" dirty="0" err="1"/>
              <a:t>have</a:t>
            </a:r>
            <a:r>
              <a:rPr lang="de-DE" sz="1600" dirty="0"/>
              <a:t> </a:t>
            </a:r>
            <a:r>
              <a:rPr lang="de-DE" sz="1600" dirty="0" err="1"/>
              <a:t>seen</a:t>
            </a:r>
            <a:r>
              <a:rPr lang="de-DE" sz="1600" dirty="0"/>
              <a:t> 10</a:t>
            </a:r>
            <a:r>
              <a:rPr lang="de-DE" sz="1600" baseline="30000" dirty="0"/>
              <a:t>6</a:t>
            </a:r>
            <a:r>
              <a:rPr lang="de-DE" sz="1600" dirty="0"/>
              <a:t> </a:t>
            </a:r>
            <a:r>
              <a:rPr lang="de-DE" sz="1600" dirty="0" err="1"/>
              <a:t>pulses</a:t>
            </a:r>
            <a:br>
              <a:rPr lang="de-DE" sz="1600" dirty="0"/>
            </a:br>
            <a:endParaRPr lang="de-DE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b="1" dirty="0"/>
              <a:t>“</a:t>
            </a:r>
            <a:r>
              <a:rPr lang="de-DE" sz="1600" b="1" dirty="0" err="1"/>
              <a:t>Damaged</a:t>
            </a:r>
            <a:r>
              <a:rPr lang="de-DE" sz="1600" b="1" dirty="0"/>
              <a:t>“ </a:t>
            </a:r>
            <a:r>
              <a:rPr lang="de-DE" sz="1600" b="1" dirty="0" err="1"/>
              <a:t>targets</a:t>
            </a:r>
            <a:r>
              <a:rPr lang="de-DE" sz="1600" b="1" dirty="0"/>
              <a:t> </a:t>
            </a:r>
            <a:r>
              <a:rPr lang="de-DE" sz="1600" b="1" dirty="0" err="1"/>
              <a:t>have</a:t>
            </a:r>
            <a:r>
              <a:rPr lang="de-DE" sz="1600" b="1" dirty="0"/>
              <a:t> </a:t>
            </a:r>
            <a:r>
              <a:rPr lang="de-DE" sz="1600" b="1" dirty="0" err="1"/>
              <a:t>done</a:t>
            </a:r>
            <a:r>
              <a:rPr lang="de-DE" sz="1600" b="1" dirty="0"/>
              <a:t> </a:t>
            </a:r>
            <a:r>
              <a:rPr lang="de-DE" sz="1600" b="1" dirty="0" err="1"/>
              <a:t>the</a:t>
            </a:r>
            <a:r>
              <a:rPr lang="de-DE" sz="1600" b="1" dirty="0"/>
              <a:t> </a:t>
            </a:r>
            <a:r>
              <a:rPr lang="de-DE" sz="1600" b="1" dirty="0" err="1"/>
              <a:t>job</a:t>
            </a:r>
            <a:r>
              <a:rPr lang="de-DE" sz="1600" b="1" dirty="0"/>
              <a:t> </a:t>
            </a:r>
            <a:r>
              <a:rPr lang="de-DE" sz="1600" b="1" dirty="0" err="1"/>
              <a:t>pretty</a:t>
            </a:r>
            <a:r>
              <a:rPr lang="de-DE" sz="1600" b="1" dirty="0"/>
              <a:t> </a:t>
            </a:r>
            <a:r>
              <a:rPr lang="de-DE" sz="1600" b="1" dirty="0" err="1"/>
              <a:t>well</a:t>
            </a:r>
            <a:r>
              <a:rPr lang="de-DE" sz="1600" b="1" dirty="0"/>
              <a:t>!</a:t>
            </a:r>
            <a:br>
              <a:rPr lang="de-DE" sz="1600" b="1" dirty="0"/>
            </a:br>
            <a:endParaRPr lang="de-DE" sz="16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/>
              <a:t>Why</a:t>
            </a:r>
            <a:r>
              <a:rPr lang="de-DE" sz="1600" dirty="0"/>
              <a:t> not </a:t>
            </a:r>
            <a:r>
              <a:rPr lang="de-DE" sz="1600" dirty="0" err="1"/>
              <a:t>start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an </a:t>
            </a:r>
            <a:r>
              <a:rPr lang="de-DE" sz="1600" dirty="0" err="1"/>
              <a:t>alreay</a:t>
            </a:r>
            <a:r>
              <a:rPr lang="de-DE" sz="1600" dirty="0"/>
              <a:t> “</a:t>
            </a:r>
            <a:r>
              <a:rPr lang="de-DE" sz="1600" dirty="0" err="1"/>
              <a:t>damaged</a:t>
            </a:r>
            <a:r>
              <a:rPr lang="de-DE" sz="1600" dirty="0"/>
              <a:t>“ </a:t>
            </a:r>
            <a:r>
              <a:rPr lang="de-DE" sz="1600" dirty="0" err="1"/>
              <a:t>target</a:t>
            </a:r>
            <a:r>
              <a:rPr lang="de-DE" sz="1600" dirty="0"/>
              <a:t>?</a:t>
            </a:r>
            <a:br>
              <a:rPr lang="de-DE" sz="1600" dirty="0"/>
            </a:br>
            <a:r>
              <a:rPr lang="de-DE" sz="1400" i="1" dirty="0"/>
              <a:t>(e.g. </a:t>
            </a:r>
            <a:r>
              <a:rPr lang="de-DE" sz="1400" i="1" dirty="0" err="1"/>
              <a:t>metal</a:t>
            </a:r>
            <a:r>
              <a:rPr lang="de-DE" sz="1400" i="1" dirty="0"/>
              <a:t> </a:t>
            </a:r>
            <a:r>
              <a:rPr lang="de-DE" sz="1400" i="1" dirty="0" err="1"/>
              <a:t>powder</a:t>
            </a:r>
            <a:r>
              <a:rPr lang="de-DE" sz="1400" i="1" dirty="0"/>
              <a:t>/</a:t>
            </a:r>
            <a:r>
              <a:rPr lang="de-DE" sz="1400" i="1" dirty="0" err="1"/>
              <a:t>grafite</a:t>
            </a:r>
            <a:r>
              <a:rPr lang="de-DE" sz="1400" i="1" dirty="0"/>
              <a:t> </a:t>
            </a:r>
            <a:r>
              <a:rPr lang="de-DE" sz="1400" i="1" dirty="0" err="1"/>
              <a:t>powder</a:t>
            </a:r>
            <a:r>
              <a:rPr lang="de-DE" sz="1400" i="1" dirty="0"/>
              <a:t> mix)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/>
              <a:t>Simulations</a:t>
            </a:r>
            <a:r>
              <a:rPr lang="de-DE" sz="1600" dirty="0"/>
              <a:t> </a:t>
            </a:r>
            <a:r>
              <a:rPr lang="de-DE" sz="1600" dirty="0" err="1"/>
              <a:t>might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(</a:t>
            </a:r>
            <a:r>
              <a:rPr lang="de-DE" sz="1600" dirty="0" err="1"/>
              <a:t>too</a:t>
            </a:r>
            <a:r>
              <a:rPr lang="de-DE" sz="1600" dirty="0"/>
              <a:t>?) </a:t>
            </a:r>
            <a:r>
              <a:rPr lang="de-DE" sz="1600" dirty="0" err="1"/>
              <a:t>complex</a:t>
            </a:r>
            <a:r>
              <a:rPr lang="de-DE" sz="1600" dirty="0"/>
              <a:t>, </a:t>
            </a:r>
            <a:br>
              <a:rPr lang="de-DE" sz="1600" dirty="0"/>
            </a:br>
            <a:r>
              <a:rPr lang="de-DE" sz="1600" dirty="0"/>
              <a:t>experimental </a:t>
            </a:r>
            <a:r>
              <a:rPr lang="de-DE" sz="1600" dirty="0" err="1"/>
              <a:t>data</a:t>
            </a:r>
            <a:r>
              <a:rPr lang="de-DE" sz="1600" dirty="0"/>
              <a:t> </a:t>
            </a:r>
            <a:r>
              <a:rPr lang="de-DE" sz="1600" dirty="0" err="1"/>
              <a:t>needed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36372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B643803-D035-E263-5447-6D918F341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err="1">
                <a:solidFill>
                  <a:schemeClr val="bg1">
                    <a:lumMod val="75000"/>
                  </a:schemeClr>
                </a:solidFill>
              </a:rPr>
              <a:t>Introduction</a:t>
            </a:r>
            <a:br>
              <a:rPr lang="de-DE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Discovery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antiprotons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pbars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),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secondary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beams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, p-pbar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collider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Challenge 1</a:t>
            </a:r>
            <a:br>
              <a:rPr lang="de-DE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Produce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pbars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at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the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right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place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collect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them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effciently</a:t>
            </a:r>
            <a:br>
              <a:rPr lang="de-DE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For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a beam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sufficient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energy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intensity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the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production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pbars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is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no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challenge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at all,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it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is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actually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bg1">
                    <a:lumMod val="75000"/>
                  </a:schemeClr>
                </a:solidFill>
              </a:rPr>
              <a:t>unavoidable</a:t>
            </a:r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Challenge 2</a:t>
            </a:r>
            <a:br>
              <a:rPr lang="de-DE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Meet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Challenge 1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for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more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than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one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or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two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ideally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10</a:t>
            </a:r>
            <a:r>
              <a:rPr lang="de-DE" baseline="30000" dirty="0">
                <a:solidFill>
                  <a:schemeClr val="bg1">
                    <a:lumMod val="75000"/>
                  </a:schemeClr>
                </a:solidFill>
              </a:rPr>
              <a:t>6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) beam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pulses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b="1" dirty="0"/>
              <a:t>Challenge 3</a:t>
            </a:r>
            <a:br>
              <a:rPr lang="de-DE" b="1" dirty="0"/>
            </a:b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rid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the</a:t>
            </a:r>
            <a:r>
              <a:rPr lang="de-DE" dirty="0"/>
              <a:t> “</a:t>
            </a:r>
            <a:r>
              <a:rPr lang="de-DE" dirty="0" err="1"/>
              <a:t>dirt</a:t>
            </a:r>
            <a:r>
              <a:rPr lang="de-DE" dirty="0"/>
              <a:t>“ (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protection</a:t>
            </a:r>
            <a:r>
              <a:rPr lang="de-DE" dirty="0"/>
              <a:t>)</a:t>
            </a:r>
          </a:p>
          <a:p>
            <a:endParaRPr lang="de-DE" b="1" dirty="0"/>
          </a:p>
          <a:p>
            <a:pPr marL="0" indent="0">
              <a:buNone/>
            </a:pPr>
            <a:r>
              <a:rPr lang="de-DE" b="1" dirty="0">
                <a:solidFill>
                  <a:schemeClr val="tx1"/>
                </a:solidFill>
              </a:rPr>
              <a:t>1 </a:t>
            </a:r>
            <a:r>
              <a:rPr lang="de-DE" b="1" dirty="0" err="1">
                <a:solidFill>
                  <a:schemeClr val="tx1"/>
                </a:solidFill>
              </a:rPr>
              <a:t>primary</a:t>
            </a:r>
            <a:r>
              <a:rPr lang="de-DE" b="1" dirty="0">
                <a:solidFill>
                  <a:schemeClr val="tx1"/>
                </a:solidFill>
              </a:rPr>
              <a:t> p → </a:t>
            </a:r>
            <a:r>
              <a:rPr lang="de-DE" b="1" dirty="0">
                <a:solidFill>
                  <a:srgbClr val="3366FF"/>
                </a:solidFill>
              </a:rPr>
              <a:t>10</a:t>
            </a:r>
            <a:r>
              <a:rPr lang="de-DE" b="1" baseline="30000" dirty="0">
                <a:solidFill>
                  <a:srgbClr val="3366FF"/>
                </a:solidFill>
              </a:rPr>
              <a:t>-3</a:t>
            </a:r>
            <a:r>
              <a:rPr lang="de-DE" b="1" dirty="0">
                <a:solidFill>
                  <a:srgbClr val="3366FF"/>
                </a:solidFill>
              </a:rPr>
              <a:t> </a:t>
            </a:r>
            <a:r>
              <a:rPr lang="de-DE" b="1" dirty="0" err="1">
                <a:solidFill>
                  <a:srgbClr val="3366FF"/>
                </a:solidFill>
              </a:rPr>
              <a:t>pbars</a:t>
            </a:r>
            <a:r>
              <a:rPr lang="de-DE" b="1" dirty="0">
                <a:solidFill>
                  <a:srgbClr val="3366FF"/>
                </a:solidFill>
              </a:rPr>
              <a:t> </a:t>
            </a:r>
            <a:r>
              <a:rPr lang="de-DE" b="1" dirty="0">
                <a:solidFill>
                  <a:srgbClr val="00B050"/>
                </a:solidFill>
              </a:rPr>
              <a:t>(10</a:t>
            </a:r>
            <a:r>
              <a:rPr lang="de-DE" b="1" baseline="30000" dirty="0">
                <a:solidFill>
                  <a:srgbClr val="00B050"/>
                </a:solidFill>
              </a:rPr>
              <a:t>-5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useable</a:t>
            </a:r>
            <a:r>
              <a:rPr lang="de-DE" b="1" dirty="0">
                <a:solidFill>
                  <a:srgbClr val="00B050"/>
                </a:solidFill>
              </a:rPr>
              <a:t>) </a:t>
            </a:r>
            <a:r>
              <a:rPr lang="de-DE" b="1" dirty="0">
                <a:solidFill>
                  <a:schemeClr val="tx1"/>
                </a:solidFill>
              </a:rPr>
              <a:t>+ </a:t>
            </a:r>
            <a:r>
              <a:rPr lang="de-DE" b="1" dirty="0">
                <a:solidFill>
                  <a:srgbClr val="FF0000"/>
                </a:solidFill>
              </a:rPr>
              <a:t>10</a:t>
            </a:r>
            <a:r>
              <a:rPr lang="de-DE" b="1" baseline="30000" dirty="0">
                <a:solidFill>
                  <a:srgbClr val="FF0000"/>
                </a:solidFill>
              </a:rPr>
              <a:t>2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n</a:t>
            </a:r>
            <a:br>
              <a:rPr lang="de-DE" b="1" dirty="0"/>
            </a:b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5007261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2998" y="308294"/>
            <a:ext cx="6242342" cy="590668"/>
          </a:xfrm>
        </p:spPr>
        <p:txBody>
          <a:bodyPr/>
          <a:lstStyle/>
          <a:p>
            <a:r>
              <a:rPr lang="de-DE" dirty="0"/>
              <a:t>Target Station (200 t </a:t>
            </a:r>
            <a:r>
              <a:rPr lang="de-DE" dirty="0" err="1"/>
              <a:t>of</a:t>
            </a:r>
            <a:r>
              <a:rPr lang="de-DE" dirty="0"/>
              <a:t> Iron)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9" name="Picture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/>
          <a:stretch>
            <a:fillRect/>
          </a:stretch>
        </p:blipFill>
        <p:spPr bwMode="auto">
          <a:xfrm>
            <a:off x="2815562" y="1176593"/>
            <a:ext cx="3512876" cy="325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154048" y="1176593"/>
            <a:ext cx="6881649" cy="3489068"/>
            <a:chOff x="-892781" y="48434"/>
            <a:chExt cx="7212283" cy="3603467"/>
          </a:xfrm>
          <a:solidFill>
            <a:srgbClr val="92D050"/>
          </a:solidFill>
        </p:grpSpPr>
        <p:sp>
          <p:nvSpPr>
            <p:cNvPr id="8" name="Line Callout 1 7"/>
            <p:cNvSpPr/>
            <p:nvPr/>
          </p:nvSpPr>
          <p:spPr>
            <a:xfrm flipH="1">
              <a:off x="3426739" y="48434"/>
              <a:ext cx="1936789" cy="552123"/>
            </a:xfrm>
            <a:prstGeom prst="borderCallout1">
              <a:avLst>
                <a:gd name="adj1" fmla="val 51991"/>
                <a:gd name="adj2" fmla="val 100497"/>
                <a:gd name="adj3" fmla="val 123481"/>
                <a:gd name="adj4" fmla="val 162738"/>
              </a:avLst>
            </a:prstGeom>
            <a:grpFill/>
            <a:ln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10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Target and magnetic horn assemblies </a:t>
              </a:r>
              <a:endPara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Line Callout 1 8"/>
            <p:cNvSpPr/>
            <p:nvPr/>
          </p:nvSpPr>
          <p:spPr>
            <a:xfrm flipH="1">
              <a:off x="4922364" y="1428435"/>
              <a:ext cx="1392464" cy="321638"/>
            </a:xfrm>
            <a:prstGeom prst="borderCallout1">
              <a:avLst>
                <a:gd name="adj1" fmla="val 45059"/>
                <a:gd name="adj2" fmla="val 101223"/>
                <a:gd name="adj3" fmla="val 59639"/>
                <a:gd name="adj4" fmla="val 241941"/>
              </a:avLst>
            </a:prstGeom>
            <a:grpFill/>
            <a:ln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10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Exchange door </a:t>
              </a:r>
              <a:endPara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Line Callout 1 9"/>
            <p:cNvSpPr/>
            <p:nvPr/>
          </p:nvSpPr>
          <p:spPr>
            <a:xfrm flipH="1">
              <a:off x="-515692" y="3011671"/>
              <a:ext cx="1509263" cy="640230"/>
            </a:xfrm>
            <a:prstGeom prst="borderCallout1">
              <a:avLst>
                <a:gd name="adj1" fmla="val 49442"/>
                <a:gd name="adj2" fmla="val -609"/>
                <a:gd name="adj3" fmla="val -63947"/>
                <a:gd name="adj4" fmla="val -21348"/>
              </a:avLst>
            </a:prstGeom>
            <a:grpFill/>
            <a:ln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10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Exchange doors’ support frame and motor</a:t>
              </a:r>
              <a:endPara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Line Callout 1 10"/>
            <p:cNvSpPr/>
            <p:nvPr/>
          </p:nvSpPr>
          <p:spPr>
            <a:xfrm flipH="1">
              <a:off x="4927036" y="2565616"/>
              <a:ext cx="1392464" cy="305655"/>
            </a:xfrm>
            <a:prstGeom prst="borderCallout1">
              <a:avLst>
                <a:gd name="adj1" fmla="val 42630"/>
                <a:gd name="adj2" fmla="val 100533"/>
                <a:gd name="adj3" fmla="val -167496"/>
                <a:gd name="adj4" fmla="val 264001"/>
              </a:avLst>
            </a:prstGeom>
            <a:grpFill/>
            <a:ln>
              <a:solidFill>
                <a:srgbClr val="66FF3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10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Adjustment table</a:t>
              </a:r>
              <a:endPara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Line Callout 1 11"/>
            <p:cNvSpPr/>
            <p:nvPr/>
          </p:nvSpPr>
          <p:spPr>
            <a:xfrm flipH="1">
              <a:off x="4922364" y="745416"/>
              <a:ext cx="1397138" cy="459190"/>
            </a:xfrm>
            <a:prstGeom prst="borderCallout1">
              <a:avLst>
                <a:gd name="adj1" fmla="val 55049"/>
                <a:gd name="adj2" fmla="val 100466"/>
                <a:gd name="adj3" fmla="val 59985"/>
                <a:gd name="adj4" fmla="val 194060"/>
              </a:avLst>
            </a:prstGeom>
            <a:grpFill/>
            <a:ln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1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Main shielding assembly </a:t>
              </a:r>
              <a:endParaRPr lang="en-US" sz="1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Connector 12"/>
            <p:cNvCxnSpPr>
              <a:stCxn id="8" idx="0"/>
            </p:cNvCxnSpPr>
            <p:nvPr/>
          </p:nvCxnSpPr>
          <p:spPr>
            <a:xfrm flipH="1">
              <a:off x="2521570" y="324496"/>
              <a:ext cx="905170" cy="438347"/>
            </a:xfrm>
            <a:prstGeom prst="line">
              <a:avLst/>
            </a:prstGeom>
            <a:grpFill/>
            <a:ln w="28575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Line Callout 1 13"/>
            <p:cNvSpPr/>
            <p:nvPr/>
          </p:nvSpPr>
          <p:spPr>
            <a:xfrm flipH="1">
              <a:off x="-892781" y="715427"/>
              <a:ext cx="1362212" cy="503444"/>
            </a:xfrm>
            <a:prstGeom prst="borderCallout1">
              <a:avLst>
                <a:gd name="adj1" fmla="val 48969"/>
                <a:gd name="adj2" fmla="val 608"/>
                <a:gd name="adj3" fmla="val 133103"/>
                <a:gd name="adj4" fmla="val -55146"/>
              </a:avLst>
            </a:prstGeom>
            <a:grpFill/>
            <a:ln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1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Shutter mechanism</a:t>
              </a:r>
              <a:endParaRPr lang="en-US" sz="1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ine Callout 1 14"/>
            <p:cNvSpPr/>
            <p:nvPr/>
          </p:nvSpPr>
          <p:spPr>
            <a:xfrm flipH="1">
              <a:off x="4928087" y="2141266"/>
              <a:ext cx="1391415" cy="262064"/>
            </a:xfrm>
            <a:prstGeom prst="borderCallout1">
              <a:avLst>
                <a:gd name="adj1" fmla="val 45059"/>
                <a:gd name="adj2" fmla="val 101223"/>
                <a:gd name="adj3" fmla="val -20884"/>
                <a:gd name="adj4" fmla="val 183577"/>
              </a:avLst>
            </a:prstGeom>
            <a:grpFill/>
            <a:ln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10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Marble plates</a:t>
              </a:r>
              <a:endPara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Callout 1 15"/>
            <p:cNvSpPr/>
            <p:nvPr/>
          </p:nvSpPr>
          <p:spPr>
            <a:xfrm flipH="1">
              <a:off x="-797394" y="1788218"/>
              <a:ext cx="1266825" cy="408416"/>
            </a:xfrm>
            <a:prstGeom prst="borderCallout1">
              <a:avLst>
                <a:gd name="adj1" fmla="val 54028"/>
                <a:gd name="adj2" fmla="val 1542"/>
                <a:gd name="adj3" fmla="val 51782"/>
                <a:gd name="adj4" fmla="val -92751"/>
              </a:avLst>
            </a:prstGeom>
            <a:grpFill/>
            <a:ln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10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Entrance collimator</a:t>
              </a:r>
              <a:endPara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7" name="Straight Connector 16"/>
          <p:cNvCxnSpPr/>
          <p:nvPr/>
        </p:nvCxnSpPr>
        <p:spPr>
          <a:xfrm flipV="1">
            <a:off x="4997450" y="6603365"/>
            <a:ext cx="763905" cy="111125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491740" y="6603365"/>
            <a:ext cx="3257550" cy="878205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ine Callout 1 4107"/>
          <p:cNvSpPr>
            <a:spLocks/>
          </p:cNvSpPr>
          <p:nvPr/>
        </p:nvSpPr>
        <p:spPr bwMode="auto">
          <a:xfrm>
            <a:off x="5300205" y="4076635"/>
            <a:ext cx="1152525" cy="339725"/>
          </a:xfrm>
          <a:prstGeom prst="borderCallout1">
            <a:avLst>
              <a:gd name="adj1" fmla="val 42630"/>
              <a:gd name="adj2" fmla="val 583"/>
              <a:gd name="adj3" fmla="val -6194"/>
              <a:gd name="adj4" fmla="val -28526"/>
            </a:avLst>
          </a:prstGeom>
          <a:solidFill>
            <a:srgbClr val="92D050"/>
          </a:solidFill>
          <a:ln w="25400">
            <a:solidFill>
              <a:srgbClr val="66FF3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Grout lining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Mincho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    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0" y="4922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822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39115" y="144604"/>
            <a:ext cx="5829300" cy="897731"/>
          </a:xfrm>
        </p:spPr>
        <p:txBody>
          <a:bodyPr/>
          <a:lstStyle/>
          <a:p>
            <a:r>
              <a:rPr lang="de-DE" dirty="0"/>
              <a:t>The pbar </a:t>
            </a:r>
            <a:r>
              <a:rPr lang="de-DE" dirty="0" err="1"/>
              <a:t>separator</a:t>
            </a:r>
            <a:endParaRPr lang="de-DE" dirty="0"/>
          </a:p>
        </p:txBody>
      </p:sp>
      <p:pic>
        <p:nvPicPr>
          <p:cNvPr id="195587" name="Picture 3" descr="separator_p133_v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121" y="2753517"/>
            <a:ext cx="6172200" cy="205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88" name="Line 4"/>
          <p:cNvSpPr>
            <a:spLocks noChangeShapeType="1"/>
          </p:cNvSpPr>
          <p:nvPr/>
        </p:nvSpPr>
        <p:spPr bwMode="auto">
          <a:xfrm>
            <a:off x="1261862" y="4320380"/>
            <a:ext cx="702469" cy="0"/>
          </a:xfrm>
          <a:prstGeom prst="line">
            <a:avLst/>
          </a:prstGeom>
          <a:noFill/>
          <a:ln w="63500" cap="rnd">
            <a:solidFill>
              <a:srgbClr val="00CC00"/>
            </a:solidFill>
            <a:prstDash val="sysDot"/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1127321" y="4644230"/>
            <a:ext cx="19978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>
                <a:solidFill>
                  <a:srgbClr val="00CC00"/>
                </a:solidFill>
              </a:rPr>
              <a:t>29 GeV p </a:t>
            </a:r>
            <a:r>
              <a:rPr lang="de-DE" sz="1200" err="1">
                <a:solidFill>
                  <a:srgbClr val="00CC00"/>
                </a:solidFill>
              </a:rPr>
              <a:t>from</a:t>
            </a:r>
            <a:r>
              <a:rPr lang="de-DE" sz="1200">
                <a:solidFill>
                  <a:srgbClr val="00CC00"/>
                </a:solidFill>
              </a:rPr>
              <a:t> SIS 100</a:t>
            </a:r>
          </a:p>
        </p:txBody>
      </p:sp>
      <p:sp>
        <p:nvSpPr>
          <p:cNvPr id="195590" name="Oval 6"/>
          <p:cNvSpPr>
            <a:spLocks noChangeArrowheads="1"/>
          </p:cNvSpPr>
          <p:nvPr/>
        </p:nvSpPr>
        <p:spPr bwMode="auto">
          <a:xfrm>
            <a:off x="1909561" y="4265611"/>
            <a:ext cx="108347" cy="108347"/>
          </a:xfrm>
          <a:prstGeom prst="ellipse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95591" name="Text Box 7"/>
          <p:cNvSpPr txBox="1">
            <a:spLocks noChangeArrowheads="1"/>
          </p:cNvSpPr>
          <p:nvPr/>
        </p:nvSpPr>
        <p:spPr bwMode="auto">
          <a:xfrm>
            <a:off x="1127321" y="3779836"/>
            <a:ext cx="9179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err="1">
                <a:solidFill>
                  <a:srgbClr val="FF9900"/>
                </a:solidFill>
              </a:rPr>
              <a:t>target</a:t>
            </a:r>
            <a:r>
              <a:rPr lang="de-DE" sz="1200">
                <a:solidFill>
                  <a:srgbClr val="FF9900"/>
                </a:solidFill>
              </a:rPr>
              <a:t> &amp;</a:t>
            </a:r>
            <a:br>
              <a:rPr lang="de-DE" sz="1200">
                <a:solidFill>
                  <a:srgbClr val="FF9900"/>
                </a:solidFill>
              </a:rPr>
            </a:br>
            <a:r>
              <a:rPr lang="de-DE" sz="1200" err="1">
                <a:solidFill>
                  <a:srgbClr val="FF9900"/>
                </a:solidFill>
              </a:rPr>
              <a:t>collector</a:t>
            </a:r>
            <a:endParaRPr lang="de-DE" sz="1200">
              <a:solidFill>
                <a:srgbClr val="FF9900"/>
              </a:solidFill>
            </a:endParaRPr>
          </a:p>
        </p:txBody>
      </p:sp>
      <p:sp>
        <p:nvSpPr>
          <p:cNvPr id="195592" name="Line 8"/>
          <p:cNvSpPr>
            <a:spLocks noChangeShapeType="1"/>
          </p:cNvSpPr>
          <p:nvPr/>
        </p:nvSpPr>
        <p:spPr bwMode="auto">
          <a:xfrm>
            <a:off x="2017908" y="4320380"/>
            <a:ext cx="1026319" cy="0"/>
          </a:xfrm>
          <a:prstGeom prst="line">
            <a:avLst/>
          </a:pr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95593" name="Line 9"/>
          <p:cNvSpPr>
            <a:spLocks noChangeShapeType="1"/>
          </p:cNvSpPr>
          <p:nvPr/>
        </p:nvSpPr>
        <p:spPr bwMode="auto">
          <a:xfrm flipV="1">
            <a:off x="3044227" y="3509565"/>
            <a:ext cx="3024188" cy="810815"/>
          </a:xfrm>
          <a:prstGeom prst="line">
            <a:avLst/>
          </a:pr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95594" name="Line 10"/>
          <p:cNvSpPr>
            <a:spLocks noChangeShapeType="1"/>
          </p:cNvSpPr>
          <p:nvPr/>
        </p:nvSpPr>
        <p:spPr bwMode="auto">
          <a:xfrm flipV="1">
            <a:off x="6068415" y="3509564"/>
            <a:ext cx="702469" cy="0"/>
          </a:xfrm>
          <a:prstGeom prst="line">
            <a:avLst/>
          </a:pr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95595" name="Line 11"/>
          <p:cNvSpPr>
            <a:spLocks noChangeShapeType="1"/>
          </p:cNvSpPr>
          <p:nvPr/>
        </p:nvSpPr>
        <p:spPr bwMode="auto">
          <a:xfrm flipV="1">
            <a:off x="6824462" y="3078559"/>
            <a:ext cx="1026319" cy="431006"/>
          </a:xfrm>
          <a:prstGeom prst="line">
            <a:avLst/>
          </a:pr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95596" name="Text Box 12"/>
          <p:cNvSpPr txBox="1">
            <a:spLocks noChangeArrowheads="1"/>
          </p:cNvSpPr>
          <p:nvPr/>
        </p:nvSpPr>
        <p:spPr bwMode="auto">
          <a:xfrm>
            <a:off x="5393331" y="4001890"/>
            <a:ext cx="210621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200" b="1">
                <a:solidFill>
                  <a:srgbClr val="FF0000"/>
                </a:solidFill>
              </a:rPr>
              <a:t>pbar </a:t>
            </a:r>
            <a:r>
              <a:rPr lang="de-DE" sz="1200" b="1" err="1">
                <a:solidFill>
                  <a:srgbClr val="FF0000"/>
                </a:solidFill>
              </a:rPr>
              <a:t>separator</a:t>
            </a:r>
            <a:br>
              <a:rPr lang="de-DE" sz="1200" b="1">
                <a:solidFill>
                  <a:srgbClr val="FF0000"/>
                </a:solidFill>
              </a:rPr>
            </a:br>
            <a:r>
              <a:rPr lang="de-DE" sz="1200">
                <a:solidFill>
                  <a:srgbClr val="FF0000"/>
                </a:solidFill>
              </a:rPr>
              <a:t>240 </a:t>
            </a:r>
            <a:r>
              <a:rPr lang="de-DE" sz="120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de-DE" sz="1200">
                <a:solidFill>
                  <a:srgbClr val="FF0000"/>
                </a:solidFill>
              </a:rPr>
              <a:t> mm mrad</a:t>
            </a:r>
            <a:br>
              <a:rPr lang="de-DE" sz="1200">
                <a:solidFill>
                  <a:srgbClr val="FF0000"/>
                </a:solidFill>
              </a:rPr>
            </a:br>
            <a:r>
              <a:rPr lang="de-DE" sz="1200">
                <a:solidFill>
                  <a:srgbClr val="FF0000"/>
                </a:solidFill>
              </a:rPr>
              <a:t>p = 3.82 GeV/c</a:t>
            </a:r>
            <a:br>
              <a:rPr lang="de-DE" sz="1200">
                <a:solidFill>
                  <a:srgbClr val="FF0000"/>
                </a:solidFill>
              </a:rPr>
            </a:br>
            <a:r>
              <a:rPr lang="de-DE" sz="1200" err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de-DE" sz="1200" err="1">
                <a:solidFill>
                  <a:srgbClr val="FF0000"/>
                </a:solidFill>
              </a:rPr>
              <a:t>p</a:t>
            </a:r>
            <a:r>
              <a:rPr lang="de-DE" sz="1200">
                <a:solidFill>
                  <a:srgbClr val="FF0000"/>
                </a:solidFill>
              </a:rPr>
              <a:t>/p = </a:t>
            </a:r>
            <a:r>
              <a:rPr lang="en-US" sz="1200">
                <a:solidFill>
                  <a:srgbClr val="FF0000"/>
                </a:solidFill>
                <a:cs typeface="Arial" charset="0"/>
              </a:rPr>
              <a:t>±</a:t>
            </a:r>
            <a:r>
              <a:rPr lang="de-DE" sz="1200">
                <a:solidFill>
                  <a:srgbClr val="FF0000"/>
                </a:solidFill>
              </a:rPr>
              <a:t>3%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A3231183-C313-0743-88FA-5114C37A2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09" y="863423"/>
            <a:ext cx="6749223" cy="210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ine 4">
            <a:extLst>
              <a:ext uri="{FF2B5EF4-FFF2-40B4-BE49-F238E27FC236}">
                <a16:creationId xmlns:a16="http://schemas.microsoft.com/office/drawing/2014/main" id="{52EEDE07-9293-94FA-89E2-33EA11B058B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17908" y="4320380"/>
            <a:ext cx="1809751" cy="0"/>
          </a:xfrm>
          <a:prstGeom prst="line">
            <a:avLst/>
          </a:prstGeom>
          <a:noFill/>
          <a:ln w="63500" cap="rnd">
            <a:solidFill>
              <a:srgbClr val="00CC00"/>
            </a:solidFill>
            <a:prstDash val="sysDot"/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12354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8" grpId="0" animBg="1"/>
      <p:bldP spid="195589" grpId="0"/>
      <p:bldP spid="195590" grpId="0" animBg="1"/>
      <p:bldP spid="195591" grpId="0"/>
      <p:bldP spid="195592" grpId="0" animBg="1"/>
      <p:bldP spid="195593" grpId="0" animBg="1"/>
      <p:bldP spid="195594" grpId="0" animBg="1"/>
      <p:bldP spid="195595" grpId="0" animBg="1"/>
      <p:bldP spid="195596" grpId="0"/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7469" y="440606"/>
            <a:ext cx="6454378" cy="367904"/>
          </a:xfrm>
        </p:spPr>
        <p:txBody>
          <a:bodyPr>
            <a:normAutofit fontScale="90000"/>
          </a:bodyPr>
          <a:lstStyle/>
          <a:p>
            <a:r>
              <a:rPr lang="de-DE" dirty="0"/>
              <a:t>The pbar </a:t>
            </a:r>
            <a:r>
              <a:rPr lang="de-DE" dirty="0" err="1"/>
              <a:t>tunnel</a:t>
            </a:r>
            <a:endParaRPr lang="en-US" dirty="0"/>
          </a:p>
        </p:txBody>
      </p:sp>
      <p:pic>
        <p:nvPicPr>
          <p:cNvPr id="162819" name="Grafik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951570"/>
            <a:ext cx="5944795" cy="3726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feld 10"/>
          <p:cNvSpPr txBox="1"/>
          <p:nvPr/>
        </p:nvSpPr>
        <p:spPr>
          <a:xfrm>
            <a:off x="3241111" y="2442274"/>
            <a:ext cx="6270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err="1"/>
              <a:t>target</a:t>
            </a:r>
            <a:endParaRPr lang="en-US" sz="1350"/>
          </a:p>
        </p:txBody>
      </p:sp>
      <p:sp>
        <p:nvSpPr>
          <p:cNvPr id="14" name="Textfeld 13"/>
          <p:cNvSpPr txBox="1"/>
          <p:nvPr/>
        </p:nvSpPr>
        <p:spPr>
          <a:xfrm>
            <a:off x="5892215" y="958954"/>
            <a:ext cx="6174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err="1"/>
              <a:t>dump</a:t>
            </a:r>
            <a:endParaRPr lang="en-US" sz="1350"/>
          </a:p>
        </p:txBody>
      </p:sp>
      <p:sp>
        <p:nvSpPr>
          <p:cNvPr id="15" name="Textfeld 14"/>
          <p:cNvSpPr txBox="1"/>
          <p:nvPr/>
        </p:nvSpPr>
        <p:spPr>
          <a:xfrm>
            <a:off x="4517995" y="2537778"/>
            <a:ext cx="1617751" cy="30008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3000000"/>
              </a:camera>
              <a:lightRig rig="threePt" dir="t"/>
            </a:scene3d>
          </a:bodyPr>
          <a:lstStyle/>
          <a:p>
            <a:r>
              <a:rPr lang="de-DE" sz="1350"/>
              <a:t>7 m </a:t>
            </a:r>
            <a:r>
              <a:rPr lang="de-DE" sz="1350" err="1"/>
              <a:t>concrete</a:t>
            </a:r>
            <a:r>
              <a:rPr lang="de-DE" sz="1350"/>
              <a:t> </a:t>
            </a:r>
            <a:r>
              <a:rPr lang="de-DE" sz="1350" err="1"/>
              <a:t>walls</a:t>
            </a:r>
            <a:endParaRPr lang="en-US" sz="135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77FC515-1B31-C34E-905E-95C34D270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1390" y="2331365"/>
            <a:ext cx="3228287" cy="2421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554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39" y="329441"/>
            <a:ext cx="6242342" cy="590668"/>
          </a:xfrm>
        </p:spPr>
        <p:txBody>
          <a:bodyPr/>
          <a:lstStyle/>
          <a:p>
            <a:r>
              <a:rPr lang="en-US" dirty="0"/>
              <a:t>Target/Horn exchange system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14421" y="1200985"/>
            <a:ext cx="4999317" cy="3301365"/>
            <a:chOff x="1410159" y="921067"/>
            <a:chExt cx="4999317" cy="3301365"/>
          </a:xfrm>
        </p:grpSpPr>
        <p:pic>
          <p:nvPicPr>
            <p:cNvPr id="9" name="Picture 8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159" y="921067"/>
              <a:ext cx="4420235" cy="330136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Group 3"/>
            <p:cNvGrpSpPr/>
            <p:nvPr/>
          </p:nvGrpSpPr>
          <p:grpSpPr>
            <a:xfrm>
              <a:off x="4114948" y="1531959"/>
              <a:ext cx="2294528" cy="2321715"/>
              <a:chOff x="-984717" y="-27208"/>
              <a:chExt cx="2295270" cy="2322210"/>
            </a:xfrm>
          </p:grpSpPr>
          <p:sp>
            <p:nvSpPr>
              <p:cNvPr id="6" name="Flowchart: Process 5"/>
              <p:cNvSpPr/>
              <p:nvPr/>
            </p:nvSpPr>
            <p:spPr>
              <a:xfrm>
                <a:off x="-984717" y="-27208"/>
                <a:ext cx="914400" cy="369948"/>
              </a:xfrm>
              <a:prstGeom prst="flowChartProcess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400"/>
                  </a:spcAft>
                </a:pPr>
                <a:r>
                  <a:rPr lang="de-DE" sz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Level E20</a:t>
                </a:r>
                <a:endParaRPr lang="en-US" sz="1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Flowchart: Process 6"/>
              <p:cNvSpPr/>
              <p:nvPr/>
            </p:nvSpPr>
            <p:spPr>
              <a:xfrm>
                <a:off x="824956" y="1925432"/>
                <a:ext cx="485597" cy="369570"/>
              </a:xfrm>
              <a:prstGeom prst="flowChartProcess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400"/>
                  </a:spcAft>
                </a:pPr>
                <a:r>
                  <a:rPr lang="de-DE" sz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E10</a:t>
                </a:r>
                <a:endParaRPr lang="en-US" sz="1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2369976" y="1240971"/>
              <a:ext cx="1054359" cy="1492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 Box 14368"/>
            <p:cNvSpPr txBox="1"/>
            <p:nvPr/>
          </p:nvSpPr>
          <p:spPr>
            <a:xfrm>
              <a:off x="2254277" y="1199198"/>
              <a:ext cx="1188720" cy="2743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400"/>
                </a:spcAft>
              </a:pPr>
              <a:r>
                <a:rPr lang="de-DE" sz="1100" dirty="0" err="1">
                  <a:solidFill>
                    <a:srgbClr val="0000CC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shielding</a:t>
              </a:r>
              <a:r>
                <a:rPr lang="de-DE" sz="1100" dirty="0">
                  <a:solidFill>
                    <a:srgbClr val="0000CC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sz="1100" dirty="0" err="1">
                  <a:solidFill>
                    <a:srgbClr val="0000CC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flask</a:t>
              </a:r>
              <a:endPara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791" y="1094510"/>
            <a:ext cx="1021730" cy="35143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r="25522"/>
          <a:stretch/>
        </p:blipFill>
        <p:spPr bwMode="auto">
          <a:xfrm>
            <a:off x="6578260" y="1616276"/>
            <a:ext cx="736182" cy="29068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23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06" y="310498"/>
            <a:ext cx="6242342" cy="590668"/>
          </a:xfrm>
        </p:spPr>
        <p:txBody>
          <a:bodyPr/>
          <a:lstStyle/>
          <a:p>
            <a:r>
              <a:rPr lang="en-US" dirty="0"/>
              <a:t>Transport Container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13" y="974794"/>
            <a:ext cx="4029854" cy="367823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21268" y="1184606"/>
            <a:ext cx="1398270" cy="2790190"/>
            <a:chOff x="6690711" y="1087438"/>
            <a:chExt cx="1398270" cy="2790190"/>
          </a:xfrm>
        </p:grpSpPr>
        <p:sp>
          <p:nvSpPr>
            <p:cNvPr id="5" name="Line Callout 1 4"/>
            <p:cNvSpPr/>
            <p:nvPr/>
          </p:nvSpPr>
          <p:spPr>
            <a:xfrm>
              <a:off x="6690711" y="1087438"/>
              <a:ext cx="1362075" cy="593090"/>
            </a:xfrm>
            <a:prstGeom prst="borderCallout1">
              <a:avLst>
                <a:gd name="adj1" fmla="val 48314"/>
                <a:gd name="adj2" fmla="val 0"/>
                <a:gd name="adj3" fmla="val 78823"/>
                <a:gd name="adj4" fmla="val -104014"/>
              </a:avLst>
            </a:prstGeom>
            <a:solidFill>
              <a:srgbClr val="92D050"/>
            </a:solidFill>
            <a:ln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Fixed frame of the top of the Target Station</a:t>
              </a:r>
              <a:endParaRPr lang="en-US" sz="1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Line Callout 1 5"/>
            <p:cNvSpPr/>
            <p:nvPr/>
          </p:nvSpPr>
          <p:spPr>
            <a:xfrm>
              <a:off x="6726906" y="2449513"/>
              <a:ext cx="1362075" cy="504825"/>
            </a:xfrm>
            <a:prstGeom prst="borderCallout1">
              <a:avLst>
                <a:gd name="adj1" fmla="val 48314"/>
                <a:gd name="adj2" fmla="val 0"/>
                <a:gd name="adj3" fmla="val 120162"/>
                <a:gd name="adj4" fmla="val -89203"/>
              </a:avLst>
            </a:prstGeom>
            <a:solidFill>
              <a:srgbClr val="92D050"/>
            </a:solidFill>
            <a:ln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400"/>
                </a:spcAft>
              </a:pPr>
              <a:r>
                <a:rPr lang="de-DE" sz="1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Transport Container </a:t>
              </a:r>
              <a:endParaRPr lang="en-US" sz="1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Line Callout 1 6"/>
            <p:cNvSpPr/>
            <p:nvPr/>
          </p:nvSpPr>
          <p:spPr>
            <a:xfrm>
              <a:off x="6726906" y="1721803"/>
              <a:ext cx="1362075" cy="476250"/>
            </a:xfrm>
            <a:prstGeom prst="borderCallout1">
              <a:avLst>
                <a:gd name="adj1" fmla="val 48314"/>
                <a:gd name="adj2" fmla="val 0"/>
                <a:gd name="adj3" fmla="val 97254"/>
                <a:gd name="adj4" fmla="val -84494"/>
              </a:avLst>
            </a:prstGeom>
            <a:solidFill>
              <a:srgbClr val="92D050"/>
            </a:solidFill>
            <a:ln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Exchange rail system</a:t>
              </a:r>
              <a:endPara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Line Callout 1 7"/>
            <p:cNvSpPr/>
            <p:nvPr/>
          </p:nvSpPr>
          <p:spPr>
            <a:xfrm>
              <a:off x="6725636" y="3442996"/>
              <a:ext cx="1362075" cy="434632"/>
            </a:xfrm>
            <a:prstGeom prst="borderCallout1">
              <a:avLst>
                <a:gd name="adj1" fmla="val 54211"/>
                <a:gd name="adj2" fmla="val -81"/>
                <a:gd name="adj3" fmla="val 25403"/>
                <a:gd name="adj4" fmla="val -192287"/>
              </a:avLst>
            </a:prstGeom>
            <a:solidFill>
              <a:srgbClr val="92D050"/>
            </a:solidFill>
            <a:ln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Exchange door</a:t>
              </a:r>
              <a:endPara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991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 descr="TE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168003"/>
            <a:ext cx="4523185" cy="33944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 descr="T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168003"/>
            <a:ext cx="4523185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 descr="T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168003"/>
            <a:ext cx="4523185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T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168003"/>
            <a:ext cx="4523185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TE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168003"/>
            <a:ext cx="4523185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 descr="TE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168003"/>
            <a:ext cx="4523185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9" descr="TE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168003"/>
            <a:ext cx="4523185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Picture 10" descr="TE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164577"/>
            <a:ext cx="4523185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99F5475-1618-D1E5-858C-76714105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555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90" y="310516"/>
            <a:ext cx="6242342" cy="590668"/>
          </a:xfrm>
        </p:spPr>
        <p:txBody>
          <a:bodyPr/>
          <a:lstStyle/>
          <a:p>
            <a:r>
              <a:rPr lang="en-US" dirty="0"/>
              <a:t>Transport Container: FLUKA</a:t>
            </a:r>
          </a:p>
        </p:txBody>
      </p:sp>
      <p:pic>
        <p:nvPicPr>
          <p:cNvPr id="2050" name="Picture 2" descr="pbarTSv10_2bias_2_5e12_2yrs_3d_20z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4" t="19933" r="30046" b="18161"/>
          <a:stretch>
            <a:fillRect/>
          </a:stretch>
        </p:blipFill>
        <p:spPr bwMode="auto">
          <a:xfrm>
            <a:off x="1569130" y="981302"/>
            <a:ext cx="1584616" cy="159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1" name="Picture 3" descr="pbarTSv10_2bias_2_5e12_2yrs_3d_-5y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4" t="19490" r="35681" b="18077"/>
          <a:stretch>
            <a:fillRect/>
          </a:stretch>
        </p:blipFill>
        <p:spPr bwMode="auto">
          <a:xfrm>
            <a:off x="1516141" y="2580162"/>
            <a:ext cx="1690594" cy="230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2" name="Picture 4" descr="pbarTSv10_1ascii_5e12_2yrs_1m_z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2" t="5981" r="22278" b="11156"/>
          <a:stretch>
            <a:fillRect/>
          </a:stretch>
        </p:blipFill>
        <p:spPr bwMode="auto">
          <a:xfrm>
            <a:off x="4879910" y="981303"/>
            <a:ext cx="1737166" cy="159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3" name="Picture 5" descr="pbarTSv10_1ascii_5e12_2yrs_1m_y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0" t="30029" r="24365" b="35193"/>
          <a:stretch>
            <a:fillRect/>
          </a:stretch>
        </p:blipFill>
        <p:spPr bwMode="auto">
          <a:xfrm>
            <a:off x="4572000" y="2580163"/>
            <a:ext cx="2486612" cy="230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4" name="Picture 6" descr="pbarTSv10_1_5e12_2yrs_0_-5y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0" t="19704" r="24446" b="17377"/>
          <a:stretch>
            <a:fillRect/>
          </a:stretch>
        </p:blipFill>
        <p:spPr bwMode="auto">
          <a:xfrm>
            <a:off x="7366522" y="981302"/>
            <a:ext cx="579438" cy="22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4056BB5-8EEA-2591-A75C-2F4CF134A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5493" y="1981200"/>
            <a:ext cx="170344" cy="4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B4C2778-0834-D9AC-CA95-775C35C6D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1514" y="2085242"/>
            <a:ext cx="170344" cy="4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E908586-C657-0976-9209-4158EFB8E5DF}"/>
              </a:ext>
            </a:extLst>
          </p:cNvPr>
          <p:cNvSpPr/>
          <p:nvPr/>
        </p:nvSpPr>
        <p:spPr>
          <a:xfrm>
            <a:off x="5654762" y="4542971"/>
            <a:ext cx="123371" cy="116908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3FBD14-222B-7FCC-92B3-B1E3434F04EC}"/>
              </a:ext>
            </a:extLst>
          </p:cNvPr>
          <p:cNvSpPr/>
          <p:nvPr/>
        </p:nvSpPr>
        <p:spPr>
          <a:xfrm>
            <a:off x="2238067" y="4484517"/>
            <a:ext cx="123371" cy="116908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305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CF0ED91-8326-674D-9950-B0C2EE218F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The Berkeley </a:t>
            </a:r>
            <a:r>
              <a:rPr lang="de-DE" err="1"/>
              <a:t>Bevatron</a:t>
            </a:r>
            <a:r>
              <a:rPr lang="de-DE"/>
              <a:t> (6.3 </a:t>
            </a:r>
            <a:r>
              <a:rPr lang="de-DE" err="1"/>
              <a:t>GeV</a:t>
            </a:r>
            <a:r>
              <a:rPr lang="de-DE"/>
              <a:t>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31775"/>
            <a:ext cx="6129338" cy="590550"/>
          </a:xfrm>
        </p:spPr>
        <p:txBody>
          <a:bodyPr/>
          <a:lstStyle/>
          <a:p>
            <a:r>
              <a:rPr lang="de-DE"/>
              <a:t> </a:t>
            </a:r>
          </a:p>
        </p:txBody>
      </p:sp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516857"/>
              </p:ext>
            </p:extLst>
          </p:nvPr>
        </p:nvGraphicFramePr>
        <p:xfrm>
          <a:off x="3908697" y="12959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feld 3"/>
          <p:cNvSpPr txBox="1"/>
          <p:nvPr/>
        </p:nvSpPr>
        <p:spPr>
          <a:xfrm rot="16200000">
            <a:off x="3317015" y="2513655"/>
            <a:ext cx="1079142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/>
              <a:t>E</a:t>
            </a:r>
            <a:r>
              <a:rPr lang="de-DE" sz="1400" baseline="-25000"/>
              <a:t>CMS</a:t>
            </a:r>
            <a:r>
              <a:rPr lang="de-DE" sz="1400"/>
              <a:t> [</a:t>
            </a:r>
            <a:r>
              <a:rPr lang="de-DE" sz="1400" err="1"/>
              <a:t>GeV</a:t>
            </a:r>
            <a:r>
              <a:rPr lang="de-DE" sz="1400"/>
              <a:t>]</a:t>
            </a:r>
          </a:p>
        </p:txBody>
      </p:sp>
      <p:sp>
        <p:nvSpPr>
          <p:cNvPr id="10" name="Textfeld 9"/>
          <p:cNvSpPr txBox="1"/>
          <p:nvPr/>
        </p:nvSpPr>
        <p:spPr>
          <a:xfrm flipH="1">
            <a:off x="5781070" y="3971049"/>
            <a:ext cx="1271494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/>
              <a:t>E</a:t>
            </a:r>
            <a:r>
              <a:rPr lang="de-DE" sz="1400" baseline="-25000"/>
              <a:t>kin</a:t>
            </a:r>
            <a:r>
              <a:rPr lang="de-DE" sz="1400"/>
              <a:t> [</a:t>
            </a:r>
            <a:r>
              <a:rPr lang="de-DE" sz="1400" err="1"/>
              <a:t>GeV</a:t>
            </a:r>
            <a:r>
              <a:rPr lang="de-DE" sz="140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 rot="20315601" flipH="1">
                <a:off x="5004556" y="2204464"/>
                <a:ext cx="1271494" cy="31008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de-DE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lang="de-DE" sz="140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15601" flipH="1">
                <a:off x="5004556" y="2204464"/>
                <a:ext cx="1271494" cy="3100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/>
          <p:cNvSpPr/>
          <p:nvPr/>
        </p:nvSpPr>
        <p:spPr>
          <a:xfrm>
            <a:off x="891177" y="2606766"/>
            <a:ext cx="180000" cy="1800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1987135" y="2606766"/>
            <a:ext cx="180000" cy="1800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4" name="Gerade Verbindung mit Pfeil 13"/>
          <p:cNvCxnSpPr>
            <a:stCxn id="5" idx="6"/>
          </p:cNvCxnSpPr>
          <p:nvPr/>
        </p:nvCxnSpPr>
        <p:spPr>
          <a:xfrm>
            <a:off x="1071177" y="2696766"/>
            <a:ext cx="766332" cy="0"/>
          </a:xfrm>
          <a:prstGeom prst="straightConnector1">
            <a:avLst/>
          </a:prstGeom>
          <a:ln>
            <a:solidFill>
              <a:srgbClr val="3333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1214534" y="2378415"/>
            <a:ext cx="479618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/>
              <a:t>E</a:t>
            </a:r>
            <a:r>
              <a:rPr lang="de-DE" sz="1400" b="1" baseline="-25000"/>
              <a:t>kin</a:t>
            </a:r>
            <a:endParaRPr lang="de-DE" sz="1400" b="1"/>
          </a:p>
        </p:txBody>
      </p:sp>
      <p:sp>
        <p:nvSpPr>
          <p:cNvPr id="16" name="Textfeld 15"/>
          <p:cNvSpPr txBox="1"/>
          <p:nvPr/>
        </p:nvSpPr>
        <p:spPr>
          <a:xfrm>
            <a:off x="831368" y="2776192"/>
            <a:ext cx="29367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937469" y="2727553"/>
            <a:ext cx="29367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>
                <a:solidFill>
                  <a:srgbClr val="FF0000"/>
                </a:solidFill>
              </a:rPr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 rot="20315601" flipH="1">
                <a:off x="5273329" y="2717680"/>
                <a:ext cx="1271494" cy="31008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lang="de-DE" sz="1400">
                    <a:solidFill>
                      <a:srgbClr val="FF0000"/>
                    </a:solidFill>
                  </a:rPr>
                  <a:t>- 2 m</a:t>
                </a:r>
                <a:r>
                  <a:rPr lang="de-DE" sz="1400" baseline="-25000">
                    <a:solidFill>
                      <a:srgbClr val="FF0000"/>
                    </a:solidFill>
                  </a:rPr>
                  <a:t>p</a:t>
                </a: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15601" flipH="1">
                <a:off x="5273329" y="2717680"/>
                <a:ext cx="1271494" cy="3100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 rot="20315601" flipH="1">
                <a:off x="5479330" y="3246465"/>
                <a:ext cx="1271494" cy="31008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140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sz="1400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sz="1400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lang="de-DE" sz="1400">
                    <a:solidFill>
                      <a:schemeClr val="accent3">
                        <a:lumMod val="75000"/>
                      </a:schemeClr>
                    </a:solidFill>
                  </a:rPr>
                  <a:t>- 4 m</a:t>
                </a:r>
                <a:r>
                  <a:rPr lang="de-DE" sz="1400" baseline="-25000">
                    <a:solidFill>
                      <a:schemeClr val="accent3">
                        <a:lumMod val="75000"/>
                      </a:schemeClr>
                    </a:solidFill>
                  </a:rPr>
                  <a:t>p</a:t>
                </a: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15601" flipH="1">
                <a:off x="5479330" y="3246465"/>
                <a:ext cx="1271494" cy="3100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Ellipse 20"/>
          <p:cNvSpPr/>
          <p:nvPr/>
        </p:nvSpPr>
        <p:spPr>
          <a:xfrm>
            <a:off x="2354300" y="2786766"/>
            <a:ext cx="180000" cy="180000"/>
          </a:xfrm>
          <a:prstGeom prst="ellipse">
            <a:avLst/>
          </a:prstGeom>
          <a:solidFill>
            <a:srgbClr val="3366FF"/>
          </a:solidFill>
          <a:ln w="38100">
            <a:solidFill>
              <a:srgbClr val="00CC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rgbClr val="009999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297465" y="2986647"/>
            <a:ext cx="29367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>
                <a:solidFill>
                  <a:srgbClr val="00CC99"/>
                </a:solidFill>
              </a:rPr>
              <a:t>p</a:t>
            </a:r>
          </a:p>
        </p:txBody>
      </p:sp>
      <p:sp>
        <p:nvSpPr>
          <p:cNvPr id="23" name="Ellipse 22"/>
          <p:cNvSpPr/>
          <p:nvPr/>
        </p:nvSpPr>
        <p:spPr>
          <a:xfrm>
            <a:off x="2378809" y="2256383"/>
            <a:ext cx="180000" cy="1800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321974" y="2424320"/>
            <a:ext cx="29367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>
                <a:solidFill>
                  <a:srgbClr val="FF0000"/>
                </a:solidFill>
              </a:rPr>
              <a:t>p</a:t>
            </a:r>
          </a:p>
        </p:txBody>
      </p:sp>
      <p:cxnSp>
        <p:nvCxnSpPr>
          <p:cNvPr id="6" name="Gerader Verbinder 5"/>
          <p:cNvCxnSpPr/>
          <p:nvPr/>
        </p:nvCxnSpPr>
        <p:spPr>
          <a:xfrm>
            <a:off x="2378809" y="3069454"/>
            <a:ext cx="139254" cy="0"/>
          </a:xfrm>
          <a:prstGeom prst="line">
            <a:avLst/>
          </a:prstGeom>
          <a:ln>
            <a:solidFill>
              <a:srgbClr val="00CC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feil nach unten 2">
            <a:extLst>
              <a:ext uri="{FF2B5EF4-FFF2-40B4-BE49-F238E27FC236}">
                <a16:creationId xmlns:a16="http://schemas.microsoft.com/office/drawing/2014/main" id="{4B9818D8-09B3-B674-C147-3CBD694BDF88}"/>
              </a:ext>
            </a:extLst>
          </p:cNvPr>
          <p:cNvSpPr/>
          <p:nvPr/>
        </p:nvSpPr>
        <p:spPr>
          <a:xfrm rot="10800000">
            <a:off x="5393648" y="3191799"/>
            <a:ext cx="118671" cy="644791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40678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Target/Horn exchange system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14421" y="1200985"/>
            <a:ext cx="4999317" cy="3301365"/>
            <a:chOff x="1410159" y="921067"/>
            <a:chExt cx="4999317" cy="3301365"/>
          </a:xfrm>
        </p:grpSpPr>
        <p:pic>
          <p:nvPicPr>
            <p:cNvPr id="9" name="Picture 8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159" y="921067"/>
              <a:ext cx="4420235" cy="330136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Group 3"/>
            <p:cNvGrpSpPr/>
            <p:nvPr/>
          </p:nvGrpSpPr>
          <p:grpSpPr>
            <a:xfrm>
              <a:off x="4114948" y="1531959"/>
              <a:ext cx="2294528" cy="2321715"/>
              <a:chOff x="-984717" y="-27208"/>
              <a:chExt cx="2295270" cy="2322210"/>
            </a:xfrm>
          </p:grpSpPr>
          <p:sp>
            <p:nvSpPr>
              <p:cNvPr id="6" name="Flowchart: Process 5"/>
              <p:cNvSpPr/>
              <p:nvPr/>
            </p:nvSpPr>
            <p:spPr>
              <a:xfrm>
                <a:off x="-984717" y="-27208"/>
                <a:ext cx="914400" cy="369948"/>
              </a:xfrm>
              <a:prstGeom prst="flowChartProcess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400"/>
                  </a:spcAft>
                </a:pPr>
                <a:r>
                  <a:rPr lang="de-DE" sz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Level E20</a:t>
                </a:r>
                <a:endParaRPr lang="en-US" sz="1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Flowchart: Process 6"/>
              <p:cNvSpPr/>
              <p:nvPr/>
            </p:nvSpPr>
            <p:spPr>
              <a:xfrm>
                <a:off x="824956" y="1925432"/>
                <a:ext cx="485597" cy="369570"/>
              </a:xfrm>
              <a:prstGeom prst="flowChartProcess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400"/>
                  </a:spcAft>
                </a:pPr>
                <a:r>
                  <a:rPr lang="de-DE" sz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E10</a:t>
                </a:r>
                <a:endParaRPr lang="en-US" sz="1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2369976" y="1240971"/>
              <a:ext cx="1054359" cy="1492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 Box 14368"/>
            <p:cNvSpPr txBox="1"/>
            <p:nvPr/>
          </p:nvSpPr>
          <p:spPr>
            <a:xfrm>
              <a:off x="2254277" y="1199198"/>
              <a:ext cx="1188720" cy="2743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400"/>
                </a:spcAft>
              </a:pPr>
              <a:r>
                <a:rPr lang="de-DE" sz="1100" dirty="0" err="1">
                  <a:solidFill>
                    <a:srgbClr val="0000CC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shielding</a:t>
              </a:r>
              <a:r>
                <a:rPr lang="de-DE" sz="1100" dirty="0">
                  <a:solidFill>
                    <a:srgbClr val="0000CC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sz="1100" dirty="0" err="1">
                  <a:solidFill>
                    <a:srgbClr val="0000CC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flask</a:t>
              </a:r>
              <a:endPara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1900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container/shaft/shielding flask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60" y="1087438"/>
            <a:ext cx="1145293" cy="367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059" y="1268963"/>
            <a:ext cx="1709729" cy="2080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685" y="1273415"/>
            <a:ext cx="2517848" cy="335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161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26" y="298268"/>
            <a:ext cx="6242342" cy="590668"/>
          </a:xfrm>
        </p:spPr>
        <p:txBody>
          <a:bodyPr/>
          <a:lstStyle/>
          <a:p>
            <a:r>
              <a:rPr lang="en-US" dirty="0"/>
              <a:t>Shielding Flask </a:t>
            </a:r>
            <a:r>
              <a:rPr lang="en-US" sz="2000" dirty="0"/>
              <a:t>(30 t, under production)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742" y="1073383"/>
            <a:ext cx="2632637" cy="370126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2786A1F-8C81-33A3-3F72-339B5BA087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3378" r="20618" b="2703"/>
          <a:stretch/>
        </p:blipFill>
        <p:spPr bwMode="auto">
          <a:xfrm>
            <a:off x="808565" y="1156997"/>
            <a:ext cx="2923275" cy="35340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2839EC89-5907-146B-57CF-9342C07E3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32243" y="3315694"/>
            <a:ext cx="337571" cy="86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0393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704" y="414716"/>
            <a:ext cx="6454378" cy="367904"/>
          </a:xfrm>
        </p:spPr>
        <p:txBody>
          <a:bodyPr>
            <a:normAutofit fontScale="90000"/>
          </a:bodyPr>
          <a:lstStyle/>
          <a:p>
            <a:r>
              <a:rPr lang="de-DE" dirty="0"/>
              <a:t>Transport </a:t>
            </a:r>
            <a:r>
              <a:rPr lang="de-DE" dirty="0" err="1"/>
              <a:t>to</a:t>
            </a:r>
            <a:r>
              <a:rPr lang="de-DE" dirty="0"/>
              <a:t> Hot </a:t>
            </a:r>
            <a:r>
              <a:rPr lang="de-DE" dirty="0" err="1"/>
              <a:t>Cell</a:t>
            </a: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2894182" y="1143247"/>
            <a:ext cx="2430270" cy="3240360"/>
            <a:chOff x="-1002690" y="-697532"/>
            <a:chExt cx="3240360" cy="460768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2690" y="-697532"/>
              <a:ext cx="3240360" cy="460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ihandform 6"/>
            <p:cNvSpPr/>
            <p:nvPr/>
          </p:nvSpPr>
          <p:spPr bwMode="auto">
            <a:xfrm>
              <a:off x="349460" y="80387"/>
              <a:ext cx="588645" cy="3017004"/>
            </a:xfrm>
            <a:custGeom>
              <a:avLst/>
              <a:gdLst>
                <a:gd name="connsiteX0" fmla="*/ 0 w 588645"/>
                <a:gd name="connsiteY0" fmla="*/ 3051810 h 3051810"/>
                <a:gd name="connsiteX1" fmla="*/ 251460 w 588645"/>
                <a:gd name="connsiteY1" fmla="*/ 2806065 h 3051810"/>
                <a:gd name="connsiteX2" fmla="*/ 365760 w 588645"/>
                <a:gd name="connsiteY2" fmla="*/ 2486025 h 3051810"/>
                <a:gd name="connsiteX3" fmla="*/ 337185 w 588645"/>
                <a:gd name="connsiteY3" fmla="*/ 2240280 h 3051810"/>
                <a:gd name="connsiteX4" fmla="*/ 565785 w 588645"/>
                <a:gd name="connsiteY4" fmla="*/ 1503045 h 3051810"/>
                <a:gd name="connsiteX5" fmla="*/ 320040 w 588645"/>
                <a:gd name="connsiteY5" fmla="*/ 354330 h 3051810"/>
                <a:gd name="connsiteX6" fmla="*/ 588645 w 588645"/>
                <a:gd name="connsiteY6" fmla="*/ 0 h 3051810"/>
                <a:gd name="connsiteX0" fmla="*/ 0 w 588645"/>
                <a:gd name="connsiteY0" fmla="*/ 3051810 h 3051810"/>
                <a:gd name="connsiteX1" fmla="*/ 251460 w 588645"/>
                <a:gd name="connsiteY1" fmla="*/ 2806065 h 3051810"/>
                <a:gd name="connsiteX2" fmla="*/ 365760 w 588645"/>
                <a:gd name="connsiteY2" fmla="*/ 2486025 h 3051810"/>
                <a:gd name="connsiteX3" fmla="*/ 337185 w 588645"/>
                <a:gd name="connsiteY3" fmla="*/ 2131695 h 3051810"/>
                <a:gd name="connsiteX4" fmla="*/ 565785 w 588645"/>
                <a:gd name="connsiteY4" fmla="*/ 1503045 h 3051810"/>
                <a:gd name="connsiteX5" fmla="*/ 320040 w 588645"/>
                <a:gd name="connsiteY5" fmla="*/ 354330 h 3051810"/>
                <a:gd name="connsiteX6" fmla="*/ 588645 w 588645"/>
                <a:gd name="connsiteY6" fmla="*/ 0 h 3051810"/>
                <a:gd name="connsiteX0" fmla="*/ 0 w 588645"/>
                <a:gd name="connsiteY0" fmla="*/ 3051810 h 3051810"/>
                <a:gd name="connsiteX1" fmla="*/ 251460 w 588645"/>
                <a:gd name="connsiteY1" fmla="*/ 2806065 h 3051810"/>
                <a:gd name="connsiteX2" fmla="*/ 365760 w 588645"/>
                <a:gd name="connsiteY2" fmla="*/ 2486025 h 3051810"/>
                <a:gd name="connsiteX3" fmla="*/ 337185 w 588645"/>
                <a:gd name="connsiteY3" fmla="*/ 2131695 h 3051810"/>
                <a:gd name="connsiteX4" fmla="*/ 560070 w 588645"/>
                <a:gd name="connsiteY4" fmla="*/ 1457325 h 3051810"/>
                <a:gd name="connsiteX5" fmla="*/ 320040 w 588645"/>
                <a:gd name="connsiteY5" fmla="*/ 354330 h 3051810"/>
                <a:gd name="connsiteX6" fmla="*/ 588645 w 588645"/>
                <a:gd name="connsiteY6" fmla="*/ 0 h 3051810"/>
                <a:gd name="connsiteX0" fmla="*/ 0 w 588645"/>
                <a:gd name="connsiteY0" fmla="*/ 3051810 h 3051810"/>
                <a:gd name="connsiteX1" fmla="*/ 251460 w 588645"/>
                <a:gd name="connsiteY1" fmla="*/ 2806065 h 3051810"/>
                <a:gd name="connsiteX2" fmla="*/ 365760 w 588645"/>
                <a:gd name="connsiteY2" fmla="*/ 2486025 h 3051810"/>
                <a:gd name="connsiteX3" fmla="*/ 337185 w 588645"/>
                <a:gd name="connsiteY3" fmla="*/ 2131695 h 3051810"/>
                <a:gd name="connsiteX4" fmla="*/ 560070 w 588645"/>
                <a:gd name="connsiteY4" fmla="*/ 1457325 h 3051810"/>
                <a:gd name="connsiteX5" fmla="*/ 331470 w 588645"/>
                <a:gd name="connsiteY5" fmla="*/ 468630 h 3051810"/>
                <a:gd name="connsiteX6" fmla="*/ 588645 w 588645"/>
                <a:gd name="connsiteY6" fmla="*/ 0 h 3051810"/>
                <a:gd name="connsiteX0" fmla="*/ 0 w 588645"/>
                <a:gd name="connsiteY0" fmla="*/ 3051810 h 3051810"/>
                <a:gd name="connsiteX1" fmla="*/ 251460 w 588645"/>
                <a:gd name="connsiteY1" fmla="*/ 2806065 h 3051810"/>
                <a:gd name="connsiteX2" fmla="*/ 365760 w 588645"/>
                <a:gd name="connsiteY2" fmla="*/ 2486025 h 3051810"/>
                <a:gd name="connsiteX3" fmla="*/ 337185 w 588645"/>
                <a:gd name="connsiteY3" fmla="*/ 2131695 h 3051810"/>
                <a:gd name="connsiteX4" fmla="*/ 560070 w 588645"/>
                <a:gd name="connsiteY4" fmla="*/ 1457325 h 3051810"/>
                <a:gd name="connsiteX5" fmla="*/ 331470 w 588645"/>
                <a:gd name="connsiteY5" fmla="*/ 542925 h 3051810"/>
                <a:gd name="connsiteX6" fmla="*/ 588645 w 588645"/>
                <a:gd name="connsiteY6" fmla="*/ 0 h 3051810"/>
                <a:gd name="connsiteX0" fmla="*/ 0 w 588645"/>
                <a:gd name="connsiteY0" fmla="*/ 3051810 h 3051810"/>
                <a:gd name="connsiteX1" fmla="*/ 251460 w 588645"/>
                <a:gd name="connsiteY1" fmla="*/ 2806065 h 3051810"/>
                <a:gd name="connsiteX2" fmla="*/ 365760 w 588645"/>
                <a:gd name="connsiteY2" fmla="*/ 2486025 h 3051810"/>
                <a:gd name="connsiteX3" fmla="*/ 337185 w 588645"/>
                <a:gd name="connsiteY3" fmla="*/ 2131695 h 3051810"/>
                <a:gd name="connsiteX4" fmla="*/ 560070 w 588645"/>
                <a:gd name="connsiteY4" fmla="*/ 1457325 h 3051810"/>
                <a:gd name="connsiteX5" fmla="*/ 365760 w 588645"/>
                <a:gd name="connsiteY5" fmla="*/ 537210 h 3051810"/>
                <a:gd name="connsiteX6" fmla="*/ 588645 w 588645"/>
                <a:gd name="connsiteY6" fmla="*/ 0 h 305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8645" h="3051810">
                  <a:moveTo>
                    <a:pt x="0" y="3051810"/>
                  </a:moveTo>
                  <a:cubicBezTo>
                    <a:pt x="95250" y="2976086"/>
                    <a:pt x="190500" y="2900362"/>
                    <a:pt x="251460" y="2806065"/>
                  </a:cubicBezTo>
                  <a:cubicBezTo>
                    <a:pt x="312420" y="2711768"/>
                    <a:pt x="351472" y="2598420"/>
                    <a:pt x="365760" y="2486025"/>
                  </a:cubicBezTo>
                  <a:cubicBezTo>
                    <a:pt x="380048" y="2373630"/>
                    <a:pt x="304800" y="2303145"/>
                    <a:pt x="337185" y="2131695"/>
                  </a:cubicBezTo>
                  <a:cubicBezTo>
                    <a:pt x="369570" y="1960245"/>
                    <a:pt x="562928" y="1771650"/>
                    <a:pt x="560070" y="1457325"/>
                  </a:cubicBezTo>
                  <a:cubicBezTo>
                    <a:pt x="557213" y="1143000"/>
                    <a:pt x="360998" y="780097"/>
                    <a:pt x="365760" y="537210"/>
                  </a:cubicBezTo>
                  <a:cubicBezTo>
                    <a:pt x="370522" y="294323"/>
                    <a:pt x="456247" y="51911"/>
                    <a:pt x="588645" y="0"/>
                  </a:cubicBezTo>
                </a:path>
              </a:pathLst>
            </a:custGeom>
            <a:noFill/>
            <a:ln w="381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450"/>
                </a:spcAft>
              </a:pPr>
              <a:r>
                <a:rPr lang="de-DE" sz="825">
                  <a:latin typeface="Times New Roman"/>
                  <a:ea typeface="Times New Roman"/>
                  <a:cs typeface="Times New Roman"/>
                </a:rPr>
                <a:t> </a:t>
              </a:r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2983688" y="1151198"/>
            <a:ext cx="1125629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500"/>
              <a:t>200 m</a:t>
            </a:r>
          </a:p>
          <a:p>
            <a:r>
              <a:rPr lang="de-DE" sz="1500"/>
              <a:t>flat </a:t>
            </a:r>
            <a:r>
              <a:rPr lang="de-DE" sz="1500" err="1"/>
              <a:t>surface</a:t>
            </a:r>
            <a:endParaRPr lang="de-DE" sz="150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D4E6AF4-0B8C-8A1B-3598-C95A4A44ADD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t="13634" r="45241" b="8236"/>
          <a:stretch/>
        </p:blipFill>
        <p:spPr bwMode="auto">
          <a:xfrm>
            <a:off x="184704" y="1428197"/>
            <a:ext cx="2572205" cy="2452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F5C93E4-FDC0-5445-BD30-9D45D0438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962" y="1464574"/>
            <a:ext cx="3314707" cy="295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425CF45-078E-96B8-75EB-E68539C2D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6450" y="3760351"/>
            <a:ext cx="126578" cy="3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6762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D54372-8105-F5F1-82D2-7B73CED6F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12" y="284933"/>
            <a:ext cx="8420176" cy="3677689"/>
          </a:xfrm>
        </p:spPr>
        <p:txBody>
          <a:bodyPr/>
          <a:lstStyle/>
          <a:p>
            <a:pPr marL="0" indent="0">
              <a:buNone/>
            </a:pPr>
            <a:r>
              <a:rPr lang="de-DE" sz="2800" b="1" dirty="0" err="1"/>
              <a:t>Thank</a:t>
            </a:r>
            <a:r>
              <a:rPr lang="de-DE" sz="2800" b="1" dirty="0"/>
              <a:t> </a:t>
            </a:r>
            <a:r>
              <a:rPr lang="de-DE" sz="2800" b="1" dirty="0" err="1"/>
              <a:t>you</a:t>
            </a:r>
            <a:r>
              <a:rPr lang="de-DE" sz="2800" b="1" dirty="0"/>
              <a:t> </a:t>
            </a:r>
            <a:r>
              <a:rPr lang="de-DE" sz="2800" b="1" dirty="0" err="1"/>
              <a:t>for</a:t>
            </a:r>
            <a:r>
              <a:rPr lang="de-DE" sz="2800" b="1" dirty="0"/>
              <a:t> </a:t>
            </a:r>
            <a:r>
              <a:rPr lang="de-DE" sz="2800" b="1" dirty="0" err="1"/>
              <a:t>your</a:t>
            </a:r>
            <a:r>
              <a:rPr lang="de-DE" sz="2800" b="1" dirty="0"/>
              <a:t> </a:t>
            </a:r>
            <a:r>
              <a:rPr lang="de-DE" sz="2800" b="1" dirty="0" err="1"/>
              <a:t>attention</a:t>
            </a:r>
            <a:r>
              <a:rPr lang="de-DE" sz="2800" b="1" dirty="0"/>
              <a:t>!</a:t>
            </a:r>
          </a:p>
          <a:p>
            <a:pPr marL="0" indent="0">
              <a:buNone/>
            </a:pPr>
            <a:endParaRPr lang="de-DE" sz="1400" b="1" dirty="0"/>
          </a:p>
          <a:p>
            <a:pPr marL="0" indent="0">
              <a:buNone/>
            </a:pPr>
            <a:endParaRPr lang="de-DE" sz="1400" b="1" dirty="0"/>
          </a:p>
          <a:p>
            <a:pPr marL="0" indent="0">
              <a:buNone/>
            </a:pPr>
            <a:endParaRPr lang="de-DE" sz="1400" b="1" dirty="0"/>
          </a:p>
          <a:p>
            <a:pPr marL="0" indent="0">
              <a:buNone/>
            </a:pPr>
            <a:r>
              <a:rPr lang="de-DE" sz="1400" b="1" dirty="0"/>
              <a:t>Special </a:t>
            </a:r>
            <a:r>
              <a:rPr lang="de-DE" sz="1400" b="1" dirty="0" err="1"/>
              <a:t>thanks</a:t>
            </a:r>
            <a:r>
              <a:rPr lang="de-DE" sz="1400" b="1" dirty="0"/>
              <a:t> </a:t>
            </a:r>
            <a:r>
              <a:rPr lang="de-DE" sz="1400" b="1" dirty="0" err="1"/>
              <a:t>to</a:t>
            </a:r>
            <a:r>
              <a:rPr lang="de-DE" sz="1400" b="1" dirty="0"/>
              <a:t>:</a:t>
            </a:r>
          </a:p>
          <a:p>
            <a:pPr marL="0" indent="0">
              <a:buNone/>
            </a:pPr>
            <a:endParaRPr lang="de-DE" sz="1400" b="1" dirty="0"/>
          </a:p>
          <a:p>
            <a:pPr marL="0" indent="0">
              <a:buNone/>
            </a:pPr>
            <a:r>
              <a:rPr lang="de-DE" sz="1400" b="1" dirty="0"/>
              <a:t>B. Franzke </a:t>
            </a:r>
            <a:r>
              <a:rPr lang="de-DE" sz="1400" dirty="0"/>
              <a:t>and</a:t>
            </a:r>
            <a:r>
              <a:rPr lang="de-DE" sz="1400" b="1" dirty="0"/>
              <a:t> P. Sievers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concept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everything</a:t>
            </a:r>
            <a:endParaRPr lang="de-DE" sz="1400" dirty="0"/>
          </a:p>
          <a:p>
            <a:pPr marL="0" indent="0">
              <a:buNone/>
            </a:pPr>
            <a:r>
              <a:rPr lang="de-DE" sz="1400" b="1" dirty="0"/>
              <a:t>V. </a:t>
            </a:r>
            <a:r>
              <a:rPr lang="de-DE" sz="1400" b="1" dirty="0" err="1"/>
              <a:t>Gostishchev</a:t>
            </a:r>
            <a:r>
              <a:rPr lang="de-DE" sz="1400" b="1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countless</a:t>
            </a:r>
            <a:r>
              <a:rPr lang="de-DE" sz="1400" dirty="0"/>
              <a:t> </a:t>
            </a:r>
            <a:r>
              <a:rPr lang="de-DE" sz="1400" dirty="0" err="1"/>
              <a:t>Fluka</a:t>
            </a:r>
            <a:r>
              <a:rPr lang="de-DE" sz="1400" dirty="0"/>
              <a:t> </a:t>
            </a:r>
            <a:r>
              <a:rPr lang="de-DE" sz="1400" dirty="0" err="1"/>
              <a:t>simulations</a:t>
            </a:r>
            <a:endParaRPr lang="de-DE" sz="1400" dirty="0"/>
          </a:p>
          <a:p>
            <a:pPr marL="0" indent="0">
              <a:buNone/>
            </a:pPr>
            <a:r>
              <a:rPr lang="de-DE" sz="1400" b="1" dirty="0"/>
              <a:t>E. Onkels, I. </a:t>
            </a:r>
            <a:r>
              <a:rPr lang="de-DE" sz="1400" b="1" dirty="0" err="1"/>
              <a:t>Petzenhauser</a:t>
            </a:r>
            <a:r>
              <a:rPr lang="de-DE" sz="1400" b="1" dirty="0"/>
              <a:t> </a:t>
            </a:r>
            <a:r>
              <a:rPr lang="de-DE" sz="1400" dirty="0"/>
              <a:t>and </a:t>
            </a:r>
            <a:r>
              <a:rPr lang="de-DE" sz="1400" b="1" dirty="0"/>
              <a:t>S. </a:t>
            </a:r>
            <a:r>
              <a:rPr lang="de-DE" sz="1400" b="1" dirty="0" err="1"/>
              <a:t>Mohite</a:t>
            </a:r>
            <a:r>
              <a:rPr lang="de-DE" sz="1400" b="1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work</a:t>
            </a:r>
            <a:r>
              <a:rPr lang="de-DE" sz="1400" dirty="0"/>
              <a:t> 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magnetic</a:t>
            </a:r>
            <a:r>
              <a:rPr lang="de-DE" sz="1400" dirty="0"/>
              <a:t> </a:t>
            </a:r>
            <a:r>
              <a:rPr lang="de-DE" sz="1400" dirty="0" err="1"/>
              <a:t>horn</a:t>
            </a:r>
            <a:endParaRPr lang="de-DE" sz="1400" dirty="0"/>
          </a:p>
          <a:p>
            <a:pPr marL="0" indent="0">
              <a:buNone/>
            </a:pPr>
            <a:r>
              <a:rPr lang="de-DE" sz="1400" b="1" dirty="0"/>
              <a:t>M. Rodionova</a:t>
            </a:r>
            <a:r>
              <a:rPr lang="de-DE" sz="1400" dirty="0"/>
              <a:t> and </a:t>
            </a:r>
            <a:r>
              <a:rPr lang="de-DE" sz="1400" b="1" dirty="0"/>
              <a:t>M. Helmecke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their</a:t>
            </a:r>
            <a:r>
              <a:rPr lang="de-DE" sz="1400" dirty="0"/>
              <a:t> </a:t>
            </a:r>
            <a:r>
              <a:rPr lang="de-DE" sz="1400" dirty="0" err="1"/>
              <a:t>work</a:t>
            </a:r>
            <a:r>
              <a:rPr lang="de-DE" sz="1400" dirty="0"/>
              <a:t> 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target</a:t>
            </a:r>
            <a:r>
              <a:rPr lang="de-DE" sz="1400" dirty="0"/>
              <a:t> </a:t>
            </a:r>
            <a:r>
              <a:rPr lang="de-DE" sz="1400" dirty="0" err="1"/>
              <a:t>station</a:t>
            </a:r>
            <a:endParaRPr lang="de-DE" sz="1400" dirty="0"/>
          </a:p>
          <a:p>
            <a:pPr marL="0" indent="0">
              <a:buNone/>
            </a:pPr>
            <a:r>
              <a:rPr lang="de-DE" sz="1400" b="1" dirty="0"/>
              <a:t>O. </a:t>
            </a:r>
            <a:r>
              <a:rPr lang="de-DE" sz="1400" b="1" dirty="0" err="1"/>
              <a:t>Dolinskiy</a:t>
            </a:r>
            <a:r>
              <a:rPr lang="de-DE" sz="1400" b="1" dirty="0"/>
              <a:t> </a:t>
            </a:r>
            <a:r>
              <a:rPr lang="de-DE" sz="1400" dirty="0"/>
              <a:t>and </a:t>
            </a:r>
            <a:r>
              <a:rPr lang="de-DE" sz="1400" b="1" dirty="0"/>
              <a:t>S. </a:t>
            </a:r>
            <a:r>
              <a:rPr lang="de-DE" sz="1400" b="1" dirty="0" err="1"/>
              <a:t>Udrea</a:t>
            </a:r>
            <a:r>
              <a:rPr lang="de-DE" sz="1400" b="1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ion</a:t>
            </a:r>
            <a:r>
              <a:rPr lang="de-DE" sz="1400" dirty="0"/>
              <a:t> </a:t>
            </a:r>
            <a:r>
              <a:rPr lang="de-DE" sz="1400" dirty="0" err="1"/>
              <a:t>optics</a:t>
            </a:r>
            <a:r>
              <a:rPr lang="de-DE" sz="1400" dirty="0"/>
              <a:t> </a:t>
            </a:r>
            <a:r>
              <a:rPr lang="de-DE" sz="1400" dirty="0" err="1"/>
              <a:t>calculations</a:t>
            </a:r>
            <a:endParaRPr lang="de-DE" sz="1400" dirty="0"/>
          </a:p>
          <a:p>
            <a:pPr marL="0" indent="0">
              <a:buNone/>
            </a:pPr>
            <a:r>
              <a:rPr lang="de-DE" sz="1400" b="1" dirty="0"/>
              <a:t>P. Katrik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his</a:t>
            </a:r>
            <a:r>
              <a:rPr lang="de-DE" sz="1400" dirty="0"/>
              <a:t> </a:t>
            </a:r>
            <a:r>
              <a:rPr lang="de-DE" sz="1400" dirty="0" err="1"/>
              <a:t>work</a:t>
            </a:r>
            <a:r>
              <a:rPr lang="de-DE" sz="1400" dirty="0"/>
              <a:t> 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dump</a:t>
            </a:r>
            <a:r>
              <a:rPr lang="de-DE" sz="1400" dirty="0"/>
              <a:t> and 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collimators</a:t>
            </a:r>
            <a:endParaRPr lang="de-DE" sz="1400" dirty="0"/>
          </a:p>
          <a:p>
            <a:pPr marL="0" indent="0">
              <a:buNone/>
            </a:pPr>
            <a:r>
              <a:rPr lang="de-DE" sz="1400" b="1" dirty="0"/>
              <a:t>P. Drechsel </a:t>
            </a:r>
            <a:r>
              <a:rPr lang="de-DE" sz="1400" dirty="0"/>
              <a:t>and</a:t>
            </a:r>
            <a:r>
              <a:rPr lang="de-DE" sz="1400" b="1" dirty="0"/>
              <a:t> M. Nowakowski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ANSYS </a:t>
            </a:r>
            <a:r>
              <a:rPr lang="de-DE" sz="1400" dirty="0" err="1"/>
              <a:t>studies</a:t>
            </a:r>
            <a:endParaRPr lang="de-DE" sz="1400" dirty="0"/>
          </a:p>
          <a:p>
            <a:pPr marL="0" indent="0">
              <a:buNone/>
            </a:pPr>
            <a:r>
              <a:rPr lang="de-DE" sz="1400" b="1" dirty="0"/>
              <a:t>R. Hettinger</a:t>
            </a:r>
            <a:r>
              <a:rPr lang="de-DE" sz="1400" dirty="0"/>
              <a:t> and </a:t>
            </a:r>
            <a:r>
              <a:rPr lang="de-DE" sz="1400" b="1" dirty="0"/>
              <a:t>U. Kopf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mechanical</a:t>
            </a:r>
            <a:r>
              <a:rPr lang="de-DE" sz="1400" dirty="0"/>
              <a:t> </a:t>
            </a:r>
            <a:r>
              <a:rPr lang="de-DE" sz="1400" dirty="0" err="1"/>
              <a:t>engineering</a:t>
            </a:r>
            <a:endParaRPr lang="de-DE" sz="1400" dirty="0"/>
          </a:p>
          <a:p>
            <a:pPr marL="0" indent="0">
              <a:buNone/>
            </a:pPr>
            <a:r>
              <a:rPr lang="de-DE" sz="1400" b="1" dirty="0"/>
              <a:t>and all Work Package Leaders </a:t>
            </a:r>
            <a:r>
              <a:rPr lang="de-DE" sz="1400" b="1" dirty="0" err="1"/>
              <a:t>from</a:t>
            </a:r>
            <a:r>
              <a:rPr lang="de-DE" sz="1400" b="1" dirty="0"/>
              <a:t> </a:t>
            </a:r>
            <a:r>
              <a:rPr lang="de-DE" sz="1400" b="1" dirty="0" err="1"/>
              <a:t>the</a:t>
            </a:r>
            <a:r>
              <a:rPr lang="de-DE" sz="1400" b="1" dirty="0"/>
              <a:t> GSI expert </a:t>
            </a:r>
            <a:r>
              <a:rPr lang="de-DE" sz="1400" b="1" dirty="0" err="1"/>
              <a:t>groups</a:t>
            </a:r>
            <a:endParaRPr lang="de-DE" sz="1400" b="1" dirty="0"/>
          </a:p>
          <a:p>
            <a:pPr marL="0" indent="0">
              <a:buNone/>
            </a:pPr>
            <a:endParaRPr lang="de-DE" sz="1400" b="1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067961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CF0ED91-8326-674D-9950-B0C2EE218F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The Berkeley </a:t>
            </a:r>
            <a:r>
              <a:rPr lang="de-DE" err="1"/>
              <a:t>Bevatron</a:t>
            </a:r>
            <a:r>
              <a:rPr lang="de-DE"/>
              <a:t> (6.3 </a:t>
            </a:r>
            <a:r>
              <a:rPr lang="de-DE" err="1"/>
              <a:t>GeV</a:t>
            </a:r>
            <a:r>
              <a:rPr lang="de-DE"/>
              <a:t>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31775"/>
            <a:ext cx="6129338" cy="590550"/>
          </a:xfrm>
        </p:spPr>
        <p:txBody>
          <a:bodyPr/>
          <a:lstStyle/>
          <a:p>
            <a:r>
              <a:rPr lang="de-DE"/>
              <a:t>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82" y="1017627"/>
            <a:ext cx="5408656" cy="371939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748290" y="1071154"/>
            <a:ext cx="3233783" cy="138499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/>
              <a:t>1955: </a:t>
            </a:r>
            <a:r>
              <a:rPr lang="de-DE" sz="1400" err="1"/>
              <a:t>discovery</a:t>
            </a:r>
            <a:r>
              <a:rPr lang="de-DE" sz="1400"/>
              <a:t> </a:t>
            </a:r>
            <a:r>
              <a:rPr lang="de-DE" sz="1400" err="1"/>
              <a:t>of</a:t>
            </a:r>
            <a:r>
              <a:rPr lang="de-DE" sz="1400"/>
              <a:t> </a:t>
            </a:r>
            <a:r>
              <a:rPr lang="de-DE" sz="1400" err="1"/>
              <a:t>the</a:t>
            </a:r>
            <a:r>
              <a:rPr lang="de-DE" sz="1400"/>
              <a:t> </a:t>
            </a:r>
            <a:r>
              <a:rPr lang="de-DE" sz="1400" err="1"/>
              <a:t>antiproton</a:t>
            </a:r>
            <a:br>
              <a:rPr lang="de-DE" sz="1400"/>
            </a:br>
            <a:endParaRPr lang="de-DE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/>
              <a:t>1956: </a:t>
            </a:r>
            <a:r>
              <a:rPr lang="de-DE" sz="1400" err="1"/>
              <a:t>discovery</a:t>
            </a:r>
            <a:r>
              <a:rPr lang="de-DE" sz="1400"/>
              <a:t> </a:t>
            </a:r>
            <a:r>
              <a:rPr lang="de-DE" sz="1400" err="1"/>
              <a:t>of</a:t>
            </a:r>
            <a:r>
              <a:rPr lang="de-DE" sz="1400"/>
              <a:t> </a:t>
            </a:r>
            <a:r>
              <a:rPr lang="de-DE" sz="1400" err="1"/>
              <a:t>the</a:t>
            </a:r>
            <a:r>
              <a:rPr lang="de-DE" sz="1400"/>
              <a:t> </a:t>
            </a:r>
            <a:r>
              <a:rPr lang="de-DE" sz="1400" err="1"/>
              <a:t>antineutron</a:t>
            </a:r>
            <a:br>
              <a:rPr lang="de-DE" sz="1400"/>
            </a:br>
            <a:endParaRPr lang="de-DE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/>
              <a:t>1959: Nobel </a:t>
            </a:r>
            <a:r>
              <a:rPr lang="de-DE" sz="1400" err="1"/>
              <a:t>Prize</a:t>
            </a:r>
            <a:r>
              <a:rPr lang="de-DE" sz="1400"/>
              <a:t> </a:t>
            </a:r>
            <a:r>
              <a:rPr lang="de-DE" sz="1400" err="1"/>
              <a:t>for</a:t>
            </a:r>
            <a:r>
              <a:rPr lang="de-DE" sz="1400"/>
              <a:t> Emilio </a:t>
            </a:r>
            <a:r>
              <a:rPr lang="de-DE" sz="1400" err="1"/>
              <a:t>Segrè</a:t>
            </a:r>
            <a:r>
              <a:rPr lang="de-DE" sz="1400"/>
              <a:t> </a:t>
            </a:r>
            <a:r>
              <a:rPr lang="de-DE" sz="1400" err="1"/>
              <a:t>and</a:t>
            </a:r>
            <a:r>
              <a:rPr lang="de-DE" sz="1400"/>
              <a:t> Owen Chamberlain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290" y="2877326"/>
            <a:ext cx="1341120" cy="187756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252" y="2877326"/>
            <a:ext cx="1803314" cy="187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28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Bildergebnis für piktogramm b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3" b="14184"/>
          <a:stretch/>
        </p:blipFill>
        <p:spPr bwMode="auto">
          <a:xfrm flipH="1">
            <a:off x="3174679" y="2294229"/>
            <a:ext cx="1020182" cy="72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2633" y="381920"/>
            <a:ext cx="6417286" cy="482299"/>
          </a:xfrm>
        </p:spPr>
        <p:txBody>
          <a:bodyPr>
            <a:noAutofit/>
          </a:bodyPr>
          <a:lstStyle/>
          <a:p>
            <a:r>
              <a:rPr lang="de-DE">
                <a:latin typeface="Calibri" panose="020F0502020204030204" pitchFamily="34" charset="0"/>
              </a:rPr>
              <a:t>p–pbar </a:t>
            </a:r>
            <a:r>
              <a:rPr lang="de-DE" err="1">
                <a:latin typeface="Calibri" panose="020F0502020204030204" pitchFamily="34" charset="0"/>
              </a:rPr>
              <a:t>collider</a:t>
            </a:r>
            <a:r>
              <a:rPr lang="de-DE">
                <a:latin typeface="Calibri" panose="020F0502020204030204" pitchFamily="34" charset="0"/>
              </a:rPr>
              <a:t> (SPS, Tevatron)</a:t>
            </a:r>
          </a:p>
        </p:txBody>
      </p:sp>
      <p:sp>
        <p:nvSpPr>
          <p:cNvPr id="4" name="Foliennummernplatzhalter 5"/>
          <p:cNvSpPr txBox="1">
            <a:spLocks/>
          </p:cNvSpPr>
          <p:nvPr/>
        </p:nvSpPr>
        <p:spPr>
          <a:xfrm>
            <a:off x="7759795" y="4945540"/>
            <a:ext cx="370034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636D52-6EBE-478E-A1F6-01BCE9CACF98}" type="slidenum">
              <a:rPr lang="de-DE" sz="900">
                <a:solidFill>
                  <a:prstClr val="black"/>
                </a:solidFill>
                <a:latin typeface="Calibri" panose="020F0502020204030204" pitchFamily="34" charset="0"/>
              </a:rPr>
              <a:pPr/>
              <a:t>7</a:t>
            </a:fld>
            <a:endParaRPr lang="de-DE" sz="9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 descr="Vektor-Illustration von Bus-Piktogram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466" y="4034367"/>
            <a:ext cx="2046023" cy="79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Vektor-Illustration von Bus-Piktogram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1121" y="3078675"/>
            <a:ext cx="1993898" cy="79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6265333" y="4100843"/>
            <a:ext cx="639233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6265333" y="4223610"/>
            <a:ext cx="639233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6265332" y="4346377"/>
            <a:ext cx="639233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6265331" y="4469143"/>
            <a:ext cx="639233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6265330" y="4591910"/>
            <a:ext cx="639233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2647368" y="2384090"/>
            <a:ext cx="639236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2647370" y="2506857"/>
            <a:ext cx="639233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2647369" y="2629624"/>
            <a:ext cx="576896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>
            <a:off x="2647369" y="2752390"/>
            <a:ext cx="639233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Vektor-Illustration von Bus-Piktogram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1122" y="4034367"/>
            <a:ext cx="1993898" cy="79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Gerade Verbindung 49"/>
          <p:cNvCxnSpPr/>
          <p:nvPr/>
        </p:nvCxnSpPr>
        <p:spPr>
          <a:xfrm>
            <a:off x="1613857" y="4122010"/>
            <a:ext cx="639233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/>
          <p:nvPr/>
        </p:nvCxnSpPr>
        <p:spPr>
          <a:xfrm>
            <a:off x="1613856" y="4244776"/>
            <a:ext cx="639233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>
            <a:off x="1613855" y="4367543"/>
            <a:ext cx="639233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/>
        </p:nvCxnSpPr>
        <p:spPr>
          <a:xfrm>
            <a:off x="1613854" y="4490310"/>
            <a:ext cx="639233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/>
          <p:cNvCxnSpPr/>
          <p:nvPr/>
        </p:nvCxnSpPr>
        <p:spPr>
          <a:xfrm>
            <a:off x="1613854" y="4613077"/>
            <a:ext cx="639233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/>
          <p:cNvCxnSpPr/>
          <p:nvPr/>
        </p:nvCxnSpPr>
        <p:spPr>
          <a:xfrm>
            <a:off x="1613853" y="3144109"/>
            <a:ext cx="639233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/>
        </p:nvCxnSpPr>
        <p:spPr>
          <a:xfrm>
            <a:off x="1613852" y="3266876"/>
            <a:ext cx="639233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/>
        </p:nvCxnSpPr>
        <p:spPr>
          <a:xfrm>
            <a:off x="1613851" y="3389643"/>
            <a:ext cx="639233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>
            <a:off x="1613851" y="3512410"/>
            <a:ext cx="639233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/>
          <p:nvPr/>
        </p:nvCxnSpPr>
        <p:spPr>
          <a:xfrm>
            <a:off x="1613850" y="3635176"/>
            <a:ext cx="639233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47" name="Picture 6" descr="https://www.colourbox.de/preview/5524878-car-icon-illustration-in-blac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1879" r="2170" b="23347"/>
          <a:stretch/>
        </p:blipFill>
        <p:spPr bwMode="auto">
          <a:xfrm>
            <a:off x="3357661" y="1690687"/>
            <a:ext cx="817359" cy="49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8" name="Gerade Verbindung 67"/>
          <p:cNvCxnSpPr/>
          <p:nvPr/>
        </p:nvCxnSpPr>
        <p:spPr>
          <a:xfrm>
            <a:off x="2858452" y="1738121"/>
            <a:ext cx="639236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/>
          <p:cNvCxnSpPr/>
          <p:nvPr/>
        </p:nvCxnSpPr>
        <p:spPr>
          <a:xfrm>
            <a:off x="2858455" y="1896101"/>
            <a:ext cx="639233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/>
          <p:cNvCxnSpPr/>
          <p:nvPr/>
        </p:nvCxnSpPr>
        <p:spPr>
          <a:xfrm>
            <a:off x="2858454" y="2018868"/>
            <a:ext cx="576896" cy="169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6" descr="https://www.colourbox.de/preview/5524878-car-icon-illustration-in-blac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1879" r="2170" b="23347"/>
          <a:stretch/>
        </p:blipFill>
        <p:spPr bwMode="auto">
          <a:xfrm>
            <a:off x="3357663" y="1113606"/>
            <a:ext cx="817359" cy="49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Gerade Verbindung 71"/>
          <p:cNvCxnSpPr/>
          <p:nvPr/>
        </p:nvCxnSpPr>
        <p:spPr>
          <a:xfrm>
            <a:off x="3224266" y="1213187"/>
            <a:ext cx="27342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/>
          <p:cNvCxnSpPr/>
          <p:nvPr/>
        </p:nvCxnSpPr>
        <p:spPr>
          <a:xfrm>
            <a:off x="3224265" y="1327487"/>
            <a:ext cx="273425" cy="846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/>
          <p:cNvCxnSpPr/>
          <p:nvPr/>
        </p:nvCxnSpPr>
        <p:spPr>
          <a:xfrm>
            <a:off x="3224265" y="1458720"/>
            <a:ext cx="21108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Picture 6" descr="https://www.colourbox.de/preview/5524878-car-icon-illustration-in-blac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1879" r="2170" b="23347"/>
          <a:stretch/>
        </p:blipFill>
        <p:spPr bwMode="auto">
          <a:xfrm flipH="1">
            <a:off x="4326465" y="1113606"/>
            <a:ext cx="816078" cy="49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https://www.colourbox.de/preview/5524878-car-icon-illustration-in-blac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1879" r="2170" b="23347"/>
          <a:stretch/>
        </p:blipFill>
        <p:spPr bwMode="auto">
          <a:xfrm flipH="1">
            <a:off x="4326465" y="1690687"/>
            <a:ext cx="816078" cy="49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 descr="https://www.colourbox.de/preview/5524878-car-icon-illustration-in-blac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1879" r="2170" b="23347"/>
          <a:stretch/>
        </p:blipFill>
        <p:spPr bwMode="auto">
          <a:xfrm flipH="1">
            <a:off x="4326465" y="2443162"/>
            <a:ext cx="816078" cy="49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 descr="https://www.colourbox.de/preview/5524878-car-icon-illustration-in-blac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1879" r="2170" b="23347"/>
          <a:stretch/>
        </p:blipFill>
        <p:spPr bwMode="auto">
          <a:xfrm flipH="1">
            <a:off x="4326465" y="3394549"/>
            <a:ext cx="816078" cy="49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3" name="Pfeil nach unten 1052"/>
          <p:cNvSpPr/>
          <p:nvPr/>
        </p:nvSpPr>
        <p:spPr>
          <a:xfrm>
            <a:off x="382633" y="1143646"/>
            <a:ext cx="195263" cy="2763019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54" name="Textfeld 1053"/>
          <p:cNvSpPr txBox="1"/>
          <p:nvPr/>
        </p:nvSpPr>
        <p:spPr>
          <a:xfrm>
            <a:off x="577895" y="1162741"/>
            <a:ext cx="253916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sz="1350" b="1" i="1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feld 87"/>
              <p:cNvSpPr txBox="1"/>
              <p:nvPr/>
            </p:nvSpPr>
            <p:spPr>
              <a:xfrm>
                <a:off x="6963005" y="1126384"/>
                <a:ext cx="1963614" cy="349711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ra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𝐸𝑚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²</m:t>
                          </m:r>
                        </m:e>
                      </m:rad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88" name="Textfeld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005" y="1126384"/>
                <a:ext cx="1963614" cy="349711"/>
              </a:xfrm>
              <a:prstGeom prst="rect">
                <a:avLst/>
              </a:prstGeom>
              <a:blipFill>
                <a:blip r:embed="rId6"/>
                <a:stretch>
                  <a:fillRect r="-3106" b="-122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feld 91"/>
              <p:cNvSpPr txBox="1"/>
              <p:nvPr/>
            </p:nvSpPr>
            <p:spPr>
              <a:xfrm>
                <a:off x="7145065" y="4259123"/>
                <a:ext cx="1772473" cy="346313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ra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92" name="Textfeld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5065" y="4259123"/>
                <a:ext cx="1772473" cy="346313"/>
              </a:xfrm>
              <a:prstGeom prst="rect">
                <a:avLst/>
              </a:prstGeom>
              <a:blipFill>
                <a:blip r:embed="rId7"/>
                <a:stretch>
                  <a:fillRect r="-2062" b="-89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feld 92"/>
              <p:cNvSpPr txBox="1"/>
              <p:nvPr/>
            </p:nvSpPr>
            <p:spPr>
              <a:xfrm>
                <a:off x="7596591" y="3538805"/>
                <a:ext cx="1294521" cy="30963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rad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𝐸𝑚</m:t>
                          </m:r>
                        </m:e>
                      </m:rad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93" name="Textfeld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591" y="3538805"/>
                <a:ext cx="1294521" cy="309637"/>
              </a:xfrm>
              <a:prstGeom prst="rect">
                <a:avLst/>
              </a:prstGeom>
              <a:blipFill>
                <a:blip r:embed="rId8"/>
                <a:stretch>
                  <a:fillRect r="-1878"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119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2" grpId="0"/>
      <p:bldP spid="9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8194" y="389995"/>
            <a:ext cx="4188401" cy="482299"/>
          </a:xfrm>
        </p:spPr>
        <p:txBody>
          <a:bodyPr>
            <a:normAutofit/>
          </a:bodyPr>
          <a:lstStyle/>
          <a:p>
            <a:r>
              <a:rPr lang="de-DE">
                <a:latin typeface="Calibri" panose="020F0502020204030204" pitchFamily="34" charset="0"/>
              </a:rPr>
              <a:t>Primary / </a:t>
            </a:r>
            <a:r>
              <a:rPr lang="de-DE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Secondary</a:t>
            </a:r>
            <a:r>
              <a:rPr lang="de-DE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err="1">
                <a:latin typeface="Calibri" panose="020F0502020204030204" pitchFamily="34" charset="0"/>
              </a:rPr>
              <a:t>Beams</a:t>
            </a:r>
            <a:endParaRPr lang="de-DE">
              <a:latin typeface="Calibri" panose="020F0502020204030204" pitchFamily="34" charset="0"/>
            </a:endParaRPr>
          </a:p>
        </p:txBody>
      </p:sp>
      <p:sp>
        <p:nvSpPr>
          <p:cNvPr id="4" name="Foliennummernplatzhalter 5"/>
          <p:cNvSpPr txBox="1">
            <a:spLocks/>
          </p:cNvSpPr>
          <p:nvPr/>
        </p:nvSpPr>
        <p:spPr>
          <a:xfrm>
            <a:off x="7759795" y="4945540"/>
            <a:ext cx="370034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636D52-6EBE-478E-A1F6-01BCE9CACF98}" type="slidenum">
              <a:rPr lang="de-DE" sz="900">
                <a:solidFill>
                  <a:prstClr val="black"/>
                </a:solidFill>
                <a:latin typeface="Calibri" panose="020F0502020204030204" pitchFamily="34" charset="0"/>
              </a:rPr>
              <a:pPr/>
              <a:t>8</a:t>
            </a:fld>
            <a:endParaRPr lang="de-DE" sz="9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840519" y="2250375"/>
            <a:ext cx="405000" cy="405000"/>
          </a:xfrm>
          <a:prstGeom prst="ellipse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Abgerundetes Rechteck 5"/>
          <p:cNvSpPr/>
          <p:nvPr/>
        </p:nvSpPr>
        <p:spPr>
          <a:xfrm>
            <a:off x="2619375" y="2079019"/>
            <a:ext cx="1452563" cy="74771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5" name="Ellipse 44"/>
          <p:cNvSpPr/>
          <p:nvPr/>
        </p:nvSpPr>
        <p:spPr>
          <a:xfrm>
            <a:off x="5940030" y="2331431"/>
            <a:ext cx="857250" cy="74771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hteck 9"/>
          <p:cNvSpPr/>
          <p:nvPr/>
        </p:nvSpPr>
        <p:spPr>
          <a:xfrm>
            <a:off x="5940031" y="2331431"/>
            <a:ext cx="428624" cy="747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7" name="Rechteck 46"/>
          <p:cNvSpPr/>
          <p:nvPr/>
        </p:nvSpPr>
        <p:spPr>
          <a:xfrm>
            <a:off x="6255547" y="2711288"/>
            <a:ext cx="541734" cy="367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13" name="Gerade Verbindung 12"/>
          <p:cNvCxnSpPr/>
          <p:nvPr/>
        </p:nvCxnSpPr>
        <p:spPr>
          <a:xfrm>
            <a:off x="2043019" y="2452875"/>
            <a:ext cx="432563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/>
          <p:nvPr/>
        </p:nvCxnSpPr>
        <p:spPr>
          <a:xfrm flipV="1">
            <a:off x="6679407" y="2705287"/>
            <a:ext cx="0" cy="68913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Ellipse 55"/>
          <p:cNvSpPr/>
          <p:nvPr/>
        </p:nvSpPr>
        <p:spPr>
          <a:xfrm>
            <a:off x="6192180" y="2517744"/>
            <a:ext cx="405000" cy="405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Rechteck 23"/>
          <p:cNvSpPr/>
          <p:nvPr/>
        </p:nvSpPr>
        <p:spPr>
          <a:xfrm>
            <a:off x="6526414" y="3394425"/>
            <a:ext cx="322062" cy="31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5" name="Textfeld 24"/>
          <p:cNvSpPr txBox="1"/>
          <p:nvPr/>
        </p:nvSpPr>
        <p:spPr>
          <a:xfrm>
            <a:off x="1743737" y="1773891"/>
            <a:ext cx="598562" cy="43858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FDBB63"/>
                </a:solidFill>
              </a:rPr>
              <a:t>ion</a:t>
            </a:r>
          </a:p>
          <a:p>
            <a:pPr algn="ctr"/>
            <a:r>
              <a:rPr lang="en-US" sz="1200">
                <a:solidFill>
                  <a:srgbClr val="FDBB63"/>
                </a:solidFill>
              </a:rPr>
              <a:t>source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2897296" y="1739266"/>
            <a:ext cx="896720" cy="253916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00B0F0"/>
                </a:solidFill>
              </a:rPr>
              <a:t>accelerator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5803941" y="1813485"/>
            <a:ext cx="1444947" cy="43858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ion optical system /</a:t>
            </a:r>
          </a:p>
          <a:p>
            <a:pPr algn="ctr"/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separator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6231048" y="3796666"/>
            <a:ext cx="896720" cy="253916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chemeClr val="accent4">
                    <a:lumMod val="60000"/>
                    <a:lumOff val="40000"/>
                  </a:schemeClr>
                </a:solidFill>
              </a:rPr>
              <a:t>experiment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2348269" y="3152051"/>
            <a:ext cx="1994777" cy="484748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sz="1350" i="1"/>
              <a:t>stable nuclides or</a:t>
            </a:r>
          </a:p>
          <a:p>
            <a:pPr algn="l"/>
            <a:r>
              <a:rPr lang="en-US" sz="1350" i="1"/>
              <a:t>long loved radionuclides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73DD1D-8416-67CD-3F7A-002E21649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88" y="2685327"/>
            <a:ext cx="1648120" cy="218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6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bgerundetes Rechteck 17"/>
          <p:cNvSpPr/>
          <p:nvPr/>
        </p:nvSpPr>
        <p:spPr>
          <a:xfrm>
            <a:off x="5053610" y="2239792"/>
            <a:ext cx="852485" cy="42042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Ellipse 16"/>
          <p:cNvSpPr/>
          <p:nvPr/>
        </p:nvSpPr>
        <p:spPr>
          <a:xfrm>
            <a:off x="4348069" y="2265798"/>
            <a:ext cx="405000" cy="405000"/>
          </a:xfrm>
          <a:prstGeom prst="ellipse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8952" y="384190"/>
            <a:ext cx="4700846" cy="482299"/>
          </a:xfrm>
        </p:spPr>
        <p:txBody>
          <a:bodyPr>
            <a:noAutofit/>
          </a:bodyPr>
          <a:lstStyle/>
          <a:p>
            <a:r>
              <a:rPr lang="de-DE">
                <a:latin typeface="Calibri" panose="020F0502020204030204" pitchFamily="34" charset="0"/>
              </a:rPr>
              <a:t>Primary / </a:t>
            </a:r>
            <a:r>
              <a:rPr lang="de-DE" err="1">
                <a:solidFill>
                  <a:srgbClr val="FF0000"/>
                </a:solidFill>
                <a:latin typeface="Calibri" panose="020F0502020204030204" pitchFamily="34" charset="0"/>
              </a:rPr>
              <a:t>Secondary</a:t>
            </a:r>
            <a:r>
              <a:rPr lang="de-DE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de-DE" err="1">
                <a:latin typeface="Calibri" panose="020F0502020204030204" pitchFamily="34" charset="0"/>
              </a:rPr>
              <a:t>Beams</a:t>
            </a:r>
            <a:r>
              <a:rPr lang="de-DE">
                <a:latin typeface="Calibri" panose="020F0502020204030204" pitchFamily="34" charset="0"/>
              </a:rPr>
              <a:t> (ISOL)</a:t>
            </a:r>
          </a:p>
        </p:txBody>
      </p:sp>
      <p:sp>
        <p:nvSpPr>
          <p:cNvPr id="4" name="Foliennummernplatzhalter 5"/>
          <p:cNvSpPr txBox="1">
            <a:spLocks/>
          </p:cNvSpPr>
          <p:nvPr/>
        </p:nvSpPr>
        <p:spPr>
          <a:xfrm>
            <a:off x="7759795" y="4945540"/>
            <a:ext cx="370034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636D52-6EBE-478E-A1F6-01BCE9CACF98}" type="slidenum">
              <a:rPr lang="de-DE" sz="900">
                <a:solidFill>
                  <a:prstClr val="black"/>
                </a:solidFill>
                <a:latin typeface="Calibri" panose="020F0502020204030204" pitchFamily="34" charset="0"/>
              </a:rPr>
              <a:pPr/>
              <a:t>9</a:t>
            </a:fld>
            <a:endParaRPr lang="de-DE" sz="9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840519" y="2250375"/>
            <a:ext cx="405000" cy="405000"/>
          </a:xfrm>
          <a:prstGeom prst="ellipse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Abgerundetes Rechteck 5"/>
          <p:cNvSpPr/>
          <p:nvPr/>
        </p:nvSpPr>
        <p:spPr>
          <a:xfrm>
            <a:off x="2619375" y="2079019"/>
            <a:ext cx="1452563" cy="74771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5" name="Ellipse 44"/>
          <p:cNvSpPr/>
          <p:nvPr/>
        </p:nvSpPr>
        <p:spPr>
          <a:xfrm>
            <a:off x="5940030" y="2331431"/>
            <a:ext cx="857250" cy="74771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hteck 9"/>
          <p:cNvSpPr/>
          <p:nvPr/>
        </p:nvSpPr>
        <p:spPr>
          <a:xfrm>
            <a:off x="5940031" y="2331431"/>
            <a:ext cx="428624" cy="747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7" name="Rechteck 46"/>
          <p:cNvSpPr/>
          <p:nvPr/>
        </p:nvSpPr>
        <p:spPr>
          <a:xfrm>
            <a:off x="6255547" y="2711288"/>
            <a:ext cx="541734" cy="367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13" name="Gerade Verbindung 12"/>
          <p:cNvCxnSpPr>
            <a:endCxn id="5" idx="3"/>
          </p:cNvCxnSpPr>
          <p:nvPr/>
        </p:nvCxnSpPr>
        <p:spPr>
          <a:xfrm>
            <a:off x="2061804" y="2450004"/>
            <a:ext cx="2634815" cy="1009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Ellipse 55"/>
          <p:cNvSpPr/>
          <p:nvPr/>
        </p:nvSpPr>
        <p:spPr>
          <a:xfrm>
            <a:off x="6192180" y="2517744"/>
            <a:ext cx="405000" cy="405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Rechteck 23"/>
          <p:cNvSpPr/>
          <p:nvPr/>
        </p:nvSpPr>
        <p:spPr>
          <a:xfrm>
            <a:off x="6526414" y="3394425"/>
            <a:ext cx="322062" cy="31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hteck 4"/>
          <p:cNvSpPr/>
          <p:nvPr/>
        </p:nvSpPr>
        <p:spPr>
          <a:xfrm flipV="1">
            <a:off x="4404519" y="2409665"/>
            <a:ext cx="292100" cy="10086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cxnSp>
        <p:nvCxnSpPr>
          <p:cNvPr id="14" name="Gerade Verbindung 13"/>
          <p:cNvCxnSpPr/>
          <p:nvPr/>
        </p:nvCxnSpPr>
        <p:spPr>
          <a:xfrm>
            <a:off x="4589145" y="2450003"/>
            <a:ext cx="177760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>
            <a:stCxn id="24" idx="0"/>
          </p:cNvCxnSpPr>
          <p:nvPr/>
        </p:nvCxnSpPr>
        <p:spPr>
          <a:xfrm flipV="1">
            <a:off x="6687445" y="2705287"/>
            <a:ext cx="0" cy="68913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1743737" y="1773891"/>
            <a:ext cx="598562" cy="43858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FDBB63"/>
                </a:solidFill>
              </a:rPr>
              <a:t>ion</a:t>
            </a:r>
          </a:p>
          <a:p>
            <a:pPr algn="ctr"/>
            <a:r>
              <a:rPr lang="en-US" sz="1200">
                <a:solidFill>
                  <a:srgbClr val="FDBB63"/>
                </a:solidFill>
              </a:rPr>
              <a:t>source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897296" y="1739266"/>
            <a:ext cx="896720" cy="253916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00B0F0"/>
                </a:solidFill>
              </a:rPr>
              <a:t>accelerator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803941" y="1813485"/>
            <a:ext cx="1444947" cy="43858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ion optical system /</a:t>
            </a:r>
          </a:p>
          <a:p>
            <a:pPr algn="ctr"/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separator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231048" y="3796666"/>
            <a:ext cx="896720" cy="253916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chemeClr val="accent4">
                    <a:lumMod val="60000"/>
                    <a:lumOff val="40000"/>
                  </a:schemeClr>
                </a:solidFill>
              </a:rPr>
              <a:t>experiment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251287" y="2720244"/>
            <a:ext cx="598562" cy="43858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FDBB63"/>
                </a:solidFill>
              </a:rPr>
              <a:t>ion</a:t>
            </a:r>
          </a:p>
          <a:p>
            <a:pPr algn="ctr"/>
            <a:r>
              <a:rPr lang="en-US" sz="1200">
                <a:solidFill>
                  <a:srgbClr val="FDBB63"/>
                </a:solidFill>
              </a:rPr>
              <a:t>source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5029587" y="2699774"/>
            <a:ext cx="896720" cy="253916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00B0F0"/>
                </a:solidFill>
              </a:rPr>
              <a:t>accelerator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4284951" y="1952062"/>
            <a:ext cx="531236" cy="253916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139695" y="3229277"/>
            <a:ext cx="2110193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sz="1350" i="1">
                <a:solidFill>
                  <a:srgbClr val="FF0000"/>
                </a:solidFill>
              </a:rPr>
              <a:t>(short lived) radionuclides</a:t>
            </a:r>
          </a:p>
        </p:txBody>
      </p:sp>
    </p:spTree>
    <p:extLst>
      <p:ext uri="{BB962C8B-B14F-4D97-AF65-F5344CB8AC3E}">
        <p14:creationId xmlns:p14="http://schemas.microsoft.com/office/powerpoint/2010/main" val="731770778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1646</Words>
  <Application>Microsoft Macintosh PowerPoint</Application>
  <PresentationFormat>Bildschirmpräsentation (16:9)</PresentationFormat>
  <Paragraphs>320</Paragraphs>
  <Slides>54</Slides>
  <Notes>10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54</vt:i4>
      </vt:variant>
    </vt:vector>
  </HeadingPairs>
  <TitlesOfParts>
    <vt:vector size="62" baseType="lpstr">
      <vt:lpstr>Arial</vt:lpstr>
      <vt:lpstr>Calibri</vt:lpstr>
      <vt:lpstr>Cambria Math</vt:lpstr>
      <vt:lpstr>Symbol</vt:lpstr>
      <vt:lpstr>Times New Roman</vt:lpstr>
      <vt:lpstr>Wingdings</vt:lpstr>
      <vt:lpstr>fair-gsi-folienmaster_2017_onering</vt:lpstr>
      <vt:lpstr>Chart</vt:lpstr>
      <vt:lpstr>The FAIR pbar Target</vt:lpstr>
      <vt:lpstr>PowerPoint-Präsentation</vt:lpstr>
      <vt:lpstr> </vt:lpstr>
      <vt:lpstr> </vt:lpstr>
      <vt:lpstr> </vt:lpstr>
      <vt:lpstr> </vt:lpstr>
      <vt:lpstr>p–pbar collider (SPS, Tevatron)</vt:lpstr>
      <vt:lpstr>Primary / Secondary Beams</vt:lpstr>
      <vt:lpstr>Primary / Secondary Beams (ISOL)</vt:lpstr>
      <vt:lpstr>PowerPoint-Präsentation</vt:lpstr>
      <vt:lpstr>PowerPoint-Präsentation</vt:lpstr>
      <vt:lpstr>p–pbar collider (SPS, Tevatron)</vt:lpstr>
      <vt:lpstr>PowerPoint-Präsentation</vt:lpstr>
      <vt:lpstr>PowerPoint-Präsentation</vt:lpstr>
      <vt:lpstr>pbar Targets</vt:lpstr>
      <vt:lpstr>Creation of Antiprotons</vt:lpstr>
      <vt:lpstr>Collectible pbars</vt:lpstr>
      <vt:lpstr>Collecting pbars: Magnetic Horn</vt:lpstr>
      <vt:lpstr> </vt:lpstr>
      <vt:lpstr>PowerPoint-Präsentation</vt:lpstr>
      <vt:lpstr>Collectible pbars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pbar Targets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Target Station (200 t of Iron)</vt:lpstr>
      <vt:lpstr>The pbar separator</vt:lpstr>
      <vt:lpstr>The pbar tunnel</vt:lpstr>
      <vt:lpstr>Target/Horn exchange system</vt:lpstr>
      <vt:lpstr>Transport Container</vt:lpstr>
      <vt:lpstr>PowerPoint-Präsentation</vt:lpstr>
      <vt:lpstr>Transport Container: FLUKA</vt:lpstr>
      <vt:lpstr>Target/Horn exchange system</vt:lpstr>
      <vt:lpstr>Transport container/shaft/shielding flask</vt:lpstr>
      <vt:lpstr>Shielding Flask (30 t, under production)</vt:lpstr>
      <vt:lpstr>Transport to Hot Cell</vt:lpstr>
      <vt:lpstr>PowerPoint-Präsentation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FAIR pbar Target</dc:title>
  <dc:creator>Knie, Klaus Dr.</dc:creator>
  <cp:lastModifiedBy>Klaus Knie</cp:lastModifiedBy>
  <cp:revision>33</cp:revision>
  <dcterms:created xsi:type="dcterms:W3CDTF">2022-10-18T12:14:40Z</dcterms:created>
  <dcterms:modified xsi:type="dcterms:W3CDTF">2022-10-20T13:56:36Z</dcterms:modified>
</cp:coreProperties>
</file>