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18" r:id="rId2"/>
    <p:sldId id="800" r:id="rId3"/>
    <p:sldId id="778" r:id="rId4"/>
    <p:sldId id="777" r:id="rId5"/>
    <p:sldId id="808" r:id="rId6"/>
    <p:sldId id="779" r:id="rId7"/>
    <p:sldId id="810" r:id="rId8"/>
    <p:sldId id="780" r:id="rId9"/>
    <p:sldId id="781" r:id="rId10"/>
    <p:sldId id="785" r:id="rId11"/>
    <p:sldId id="809" r:id="rId12"/>
    <p:sldId id="799" r:id="rId13"/>
    <p:sldId id="786" r:id="rId14"/>
    <p:sldId id="811" r:id="rId15"/>
    <p:sldId id="782" r:id="rId16"/>
    <p:sldId id="806" r:id="rId17"/>
    <p:sldId id="812" r:id="rId18"/>
    <p:sldId id="794" r:id="rId19"/>
    <p:sldId id="807" r:id="rId20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Helvetica Neue Light"/>
      </a:defRPr>
    </a:lvl1pPr>
    <a:lvl2pPr indent="342900" algn="ctr" defTabSz="584200">
      <a:defRPr sz="4200">
        <a:latin typeface="+mn-lt"/>
        <a:ea typeface="+mn-ea"/>
        <a:cs typeface="+mn-cs"/>
        <a:sym typeface="Helvetica Neue Light"/>
      </a:defRPr>
    </a:lvl2pPr>
    <a:lvl3pPr indent="685800" algn="ctr" defTabSz="584200">
      <a:defRPr sz="4200">
        <a:latin typeface="+mn-lt"/>
        <a:ea typeface="+mn-ea"/>
        <a:cs typeface="+mn-cs"/>
        <a:sym typeface="Helvetica Neue Light"/>
      </a:defRPr>
    </a:lvl3pPr>
    <a:lvl4pPr indent="1028700" algn="ctr" defTabSz="584200">
      <a:defRPr sz="4200">
        <a:latin typeface="+mn-lt"/>
        <a:ea typeface="+mn-ea"/>
        <a:cs typeface="+mn-cs"/>
        <a:sym typeface="Helvetica Neue Light"/>
      </a:defRPr>
    </a:lvl4pPr>
    <a:lvl5pPr indent="1371600" algn="ctr" defTabSz="584200">
      <a:defRPr sz="4200">
        <a:latin typeface="+mn-lt"/>
        <a:ea typeface="+mn-ea"/>
        <a:cs typeface="+mn-cs"/>
        <a:sym typeface="Helvetica Neue Light"/>
      </a:defRPr>
    </a:lvl5pPr>
    <a:lvl6pPr indent="1714500" algn="ctr" defTabSz="584200">
      <a:defRPr sz="4200">
        <a:latin typeface="+mn-lt"/>
        <a:ea typeface="+mn-ea"/>
        <a:cs typeface="+mn-cs"/>
        <a:sym typeface="Helvetica Neue Light"/>
      </a:defRPr>
    </a:lvl6pPr>
    <a:lvl7pPr indent="2057400" algn="ctr" defTabSz="584200">
      <a:defRPr sz="4200">
        <a:latin typeface="+mn-lt"/>
        <a:ea typeface="+mn-ea"/>
        <a:cs typeface="+mn-cs"/>
        <a:sym typeface="Helvetica Neue Light"/>
      </a:defRPr>
    </a:lvl7pPr>
    <a:lvl8pPr indent="2400300" algn="ctr" defTabSz="584200">
      <a:defRPr sz="4200">
        <a:latin typeface="+mn-lt"/>
        <a:ea typeface="+mn-ea"/>
        <a:cs typeface="+mn-cs"/>
        <a:sym typeface="Helvetica Neue Light"/>
      </a:defRPr>
    </a:lvl8pPr>
    <a:lvl9pPr indent="2743200" algn="ctr" defTabSz="584200">
      <a:defRPr sz="42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ECFF"/>
    <a:srgbClr val="FF99FF"/>
    <a:srgbClr val="37E983"/>
    <a:srgbClr val="81F927"/>
    <a:srgbClr val="009900"/>
    <a:srgbClr val="F682EB"/>
    <a:srgbClr val="66FFFF"/>
    <a:srgbClr val="FF99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>
        <a:fontRef idx="maj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25" autoAdjust="0"/>
  </p:normalViewPr>
  <p:slideViewPr>
    <p:cSldViewPr snapToGrid="0">
      <p:cViewPr varScale="1">
        <p:scale>
          <a:sx n="48" d="100"/>
          <a:sy n="48" d="100"/>
        </p:scale>
        <p:origin x="1240" y="72"/>
      </p:cViewPr>
      <p:guideLst/>
    </p:cSldViewPr>
  </p:slideViewPr>
  <p:outlineViewPr>
    <p:cViewPr>
      <p:scale>
        <a:sx n="33" d="100"/>
        <a:sy n="33" d="100"/>
      </p:scale>
      <p:origin x="0" y="-2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977302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36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922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9309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432299" y="1778000"/>
            <a:ext cx="1" cy="50546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flipH="1">
            <a:off x="6489699" y="508000"/>
            <a:ext cx="1" cy="801373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 flipH="1">
            <a:off x="44449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85470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64896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6489696" y="4476750"/>
            <a:ext cx="5994408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90677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9067796" y="30924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9067796" y="58737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8369300" y="2324100"/>
            <a:ext cx="4064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571500" y="863600"/>
            <a:ext cx="118618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7200"/>
              </a:spcBef>
            </a:lvl1pPr>
            <a:lvl2pPr>
              <a:spcBef>
                <a:spcPts val="7200"/>
              </a:spcBef>
            </a:lvl2pPr>
            <a:lvl3pPr>
              <a:spcBef>
                <a:spcPts val="7200"/>
              </a:spcBef>
            </a:lvl3pPr>
            <a:lvl4pPr>
              <a:spcBef>
                <a:spcPts val="7200"/>
              </a:spcBef>
            </a:lvl4pPr>
            <a:lvl5pPr>
              <a:spcBef>
                <a:spcPts val="7200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647700" y="4749800"/>
            <a:ext cx="4882122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 flipH="1">
            <a:off x="6502399" y="1803400"/>
            <a:ext cx="1" cy="43180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266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1pPr>
      <a:lvl2pPr marL="711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2pPr>
      <a:lvl3pPr marL="1155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3pPr>
      <a:lvl4pPr marL="1600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4pPr>
      <a:lvl5pPr marL="2044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5pPr>
      <a:lvl6pPr marL="2489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6pPr>
      <a:lvl7pPr marL="2933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7pPr>
      <a:lvl8pPr marL="3378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8pPr>
      <a:lvl9pPr marL="3822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t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30.emf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26.emf"/><Relationship Id="rId16" Type="http://schemas.openxmlformats.org/officeDocument/2006/relationships/image" Target="../media/image62.png"/><Relationship Id="rId20" Type="http://schemas.openxmlformats.org/officeDocument/2006/relationships/image" Target="../media/image6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emf"/><Relationship Id="rId10" Type="http://schemas.openxmlformats.org/officeDocument/2006/relationships/image" Target="../media/image56.png"/><Relationship Id="rId19" Type="http://schemas.openxmlformats.org/officeDocument/2006/relationships/image" Target="../media/image65.emf"/><Relationship Id="rId4" Type="http://schemas.openxmlformats.org/officeDocument/2006/relationships/image" Target="../media/image27.emf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8.png"/><Relationship Id="rId7" Type="http://schemas.openxmlformats.org/officeDocument/2006/relationships/image" Target="../media/image71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emf"/><Relationship Id="rId11" Type="http://schemas.openxmlformats.org/officeDocument/2006/relationships/image" Target="../media/image75.png"/><Relationship Id="rId5" Type="http://schemas.openxmlformats.org/officeDocument/2006/relationships/image" Target="../media/image46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77.png"/><Relationship Id="rId7" Type="http://schemas.openxmlformats.org/officeDocument/2006/relationships/image" Target="../media/image4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emf"/><Relationship Id="rId11" Type="http://schemas.openxmlformats.org/officeDocument/2006/relationships/image" Target="../media/image73.emf"/><Relationship Id="rId5" Type="http://schemas.openxmlformats.org/officeDocument/2006/relationships/image" Target="../media/image78.png"/><Relationship Id="rId10" Type="http://schemas.openxmlformats.org/officeDocument/2006/relationships/image" Target="../media/image72.emf"/><Relationship Id="rId4" Type="http://schemas.openxmlformats.org/officeDocument/2006/relationships/image" Target="../media/image75.png"/><Relationship Id="rId9" Type="http://schemas.openxmlformats.org/officeDocument/2006/relationships/image" Target="../media/image7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8" Type="http://schemas.openxmlformats.org/officeDocument/2006/relationships/image" Target="../media/image750.png"/><Relationship Id="rId3" Type="http://schemas.openxmlformats.org/officeDocument/2006/relationships/image" Target="../media/image29.emf"/><Relationship Id="rId21" Type="http://schemas.openxmlformats.org/officeDocument/2006/relationships/image" Target="../media/image85.png"/><Relationship Id="rId34" Type="http://schemas.openxmlformats.org/officeDocument/2006/relationships/image" Target="../media/image94.png"/><Relationship Id="rId17" Type="http://schemas.openxmlformats.org/officeDocument/2006/relationships/image" Target="../media/image83.png"/><Relationship Id="rId33" Type="http://schemas.openxmlformats.org/officeDocument/2006/relationships/image" Target="../media/image93.emf"/><Relationship Id="rId2" Type="http://schemas.openxmlformats.org/officeDocument/2006/relationships/image" Target="../media/image80.emf"/><Relationship Id="rId16" Type="http://schemas.openxmlformats.org/officeDocument/2006/relationships/image" Target="../media/image42.svg"/><Relationship Id="rId20" Type="http://schemas.microsoft.com/office/2007/relationships/hdphoto" Target="../media/hdphoto1.wdp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32" Type="http://schemas.openxmlformats.org/officeDocument/2006/relationships/image" Target="../media/image92.png"/><Relationship Id="rId5" Type="http://schemas.openxmlformats.org/officeDocument/2006/relationships/image" Target="../media/image82.png"/><Relationship Id="rId23" Type="http://schemas.openxmlformats.org/officeDocument/2006/relationships/image" Target="../media/image87.png"/><Relationship Id="rId28" Type="http://schemas.openxmlformats.org/officeDocument/2006/relationships/image" Target="../media/image88.png"/><Relationship Id="rId19" Type="http://schemas.openxmlformats.org/officeDocument/2006/relationships/image" Target="../media/image84.png"/><Relationship Id="rId31" Type="http://schemas.openxmlformats.org/officeDocument/2006/relationships/image" Target="../media/image91.emf"/><Relationship Id="rId4" Type="http://schemas.openxmlformats.org/officeDocument/2006/relationships/image" Target="../media/image81.emf"/><Relationship Id="rId22" Type="http://schemas.openxmlformats.org/officeDocument/2006/relationships/image" Target="../media/image86.png"/><Relationship Id="rId27" Type="http://schemas.openxmlformats.org/officeDocument/2006/relationships/image" Target="../media/image871.png"/><Relationship Id="rId30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em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7" Type="http://schemas.openxmlformats.org/officeDocument/2006/relationships/image" Target="../media/image89.png"/><Relationship Id="rId2" Type="http://schemas.openxmlformats.org/officeDocument/2006/relationships/image" Target="../media/image88.pn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3.xml"/><Relationship Id="rId10" Type="http://schemas.openxmlformats.org/officeDocument/2006/relationships/image" Target="../media/image82.png"/><Relationship Id="rId9" Type="http://schemas.openxmlformats.org/officeDocument/2006/relationships/image" Target="../media/image10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gif"/><Relationship Id="rId7" Type="http://schemas.openxmlformats.org/officeDocument/2006/relationships/image" Target="../media/image20.emf"/><Relationship Id="rId12" Type="http://schemas.openxmlformats.org/officeDocument/2006/relationships/image" Target="../media/image2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emf"/><Relationship Id="rId5" Type="http://schemas.openxmlformats.org/officeDocument/2006/relationships/image" Target="../media/image18.png"/><Relationship Id="rId10" Type="http://schemas.openxmlformats.org/officeDocument/2006/relationships/image" Target="../media/image23.emf"/><Relationship Id="rId4" Type="http://schemas.openxmlformats.org/officeDocument/2006/relationships/image" Target="../media/image17.png"/><Relationship Id="rId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27.emf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2.emf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0.emf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99" y="2638441"/>
            <a:ext cx="6454340" cy="4610243"/>
          </a:xfrm>
          <a:prstGeom prst="rect">
            <a:avLst/>
          </a:prstGeom>
        </p:spPr>
      </p:pic>
      <p:sp>
        <p:nvSpPr>
          <p:cNvPr id="67" name="Shape 67"/>
          <p:cNvSpPr/>
          <p:nvPr/>
        </p:nvSpPr>
        <p:spPr>
          <a:xfrm>
            <a:off x="0" y="858209"/>
            <a:ext cx="13004800" cy="835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457200">
              <a:defRPr sz="4000">
                <a:solidFill>
                  <a:srgbClr val="063C9E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0033CC"/>
                </a:solidFill>
              </a:rPr>
              <a:t>Ab initio description of collective excitations  </a:t>
            </a:r>
          </a:p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en-US" sz="2800" i="1" dirty="0" smtClean="0">
                <a:solidFill>
                  <a:srgbClr val="0033CC"/>
                </a:solidFill>
              </a:rPr>
              <a:t>PGCM-PT (+MR-IMSRG preprocessing of H) for closed and open-shell nuclei</a:t>
            </a:r>
            <a:endParaRPr lang="fr-FR" sz="2400" i="1" dirty="0" smtClean="0">
              <a:solidFill>
                <a:srgbClr val="0033CC"/>
              </a:solidFill>
            </a:endParaRPr>
          </a:p>
        </p:txBody>
      </p:sp>
      <p:pic>
        <p:nvPicPr>
          <p:cNvPr id="70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9786" y="8577010"/>
            <a:ext cx="1336565" cy="103955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 flipV="1">
            <a:off x="633277" y="1901323"/>
            <a:ext cx="11738247" cy="1"/>
          </a:xfrm>
          <a:prstGeom prst="line">
            <a:avLst/>
          </a:prstGeom>
          <a:ln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72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6862" y="8583298"/>
            <a:ext cx="1048237" cy="1044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04" y="8742859"/>
            <a:ext cx="2014732" cy="719329"/>
          </a:xfrm>
          <a:prstGeom prst="rect">
            <a:avLst/>
          </a:prstGeom>
        </p:spPr>
      </p:pic>
      <p:sp>
        <p:nvSpPr>
          <p:cNvPr id="14" name="Shape 73"/>
          <p:cNvSpPr/>
          <p:nvPr/>
        </p:nvSpPr>
        <p:spPr>
          <a:xfrm flipV="1">
            <a:off x="662845" y="8426819"/>
            <a:ext cx="11738247" cy="2"/>
          </a:xfrm>
          <a:prstGeom prst="line">
            <a:avLst/>
          </a:prstGeom>
          <a:ln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69"/>
          <p:cNvSpPr/>
          <p:nvPr/>
        </p:nvSpPr>
        <p:spPr>
          <a:xfrm>
            <a:off x="7178566" y="3502849"/>
            <a:ext cx="4707274" cy="212365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>
              <a:defRPr sz="1800"/>
            </a:pPr>
            <a:r>
              <a:rPr sz="2800" b="1" dirty="0" smtClean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Thomas </a:t>
            </a:r>
            <a:r>
              <a:rPr lang="fr-FR" sz="2800" b="1" dirty="0" smtClean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DUGUET</a:t>
            </a:r>
          </a:p>
          <a:p>
            <a:pPr lvl="0">
              <a:defRPr sz="1800"/>
            </a:pPr>
            <a:endParaRPr lang="fr-FR" sz="2800" b="1" dirty="0">
              <a:solidFill>
                <a:srgbClr val="363636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/>
            </a:pPr>
            <a:r>
              <a:rPr lang="fr-FR" sz="2800" b="1" dirty="0" err="1" smtClean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DPhN</a:t>
            </a:r>
            <a:r>
              <a:rPr lang="fr-FR" sz="2800" b="1" dirty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, </a:t>
            </a:r>
            <a:r>
              <a:rPr lang="fr-FR" sz="2800" b="1" dirty="0" smtClean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CEA-Saclay</a:t>
            </a:r>
            <a:r>
              <a:rPr lang="fr-FR" sz="2800" b="1" dirty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, France</a:t>
            </a:r>
          </a:p>
          <a:p>
            <a:pPr lvl="0">
              <a:defRPr sz="1800"/>
            </a:pPr>
            <a:r>
              <a:rPr lang="fr-FR" sz="2800" b="1" dirty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IKS, KU Leuven, </a:t>
            </a:r>
            <a:r>
              <a:rPr lang="fr-FR" sz="2800" b="1" dirty="0" err="1" smtClean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Belgium</a:t>
            </a:r>
            <a:endParaRPr lang="fr-FR" sz="2800" b="1" dirty="0">
              <a:solidFill>
                <a:srgbClr val="363636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/>
            </a:pPr>
            <a:endParaRPr sz="2600" b="1" dirty="0">
              <a:solidFill>
                <a:srgbClr val="363636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8" name="Shape 68"/>
          <p:cNvSpPr/>
          <p:nvPr/>
        </p:nvSpPr>
        <p:spPr>
          <a:xfrm>
            <a:off x="964714" y="2191124"/>
            <a:ext cx="2664296" cy="476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lang="fr-FR" sz="2400" b="1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Ab </a:t>
            </a:r>
            <a:r>
              <a:rPr lang="fr-FR" sz="2400" b="1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initio</a:t>
            </a:r>
            <a:r>
              <a:rPr lang="fr-FR" sz="2400" b="1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methods</a:t>
            </a:r>
            <a:endParaRPr lang="fr-FR" sz="2400" b="1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endParaRPr sz="24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0" name="pasted-image.tiff" descr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1570" y="2881360"/>
            <a:ext cx="1349985" cy="134998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Ellipse 16"/>
          <p:cNvSpPr/>
          <p:nvPr/>
        </p:nvSpPr>
        <p:spPr>
          <a:xfrm>
            <a:off x="3345099" y="5626507"/>
            <a:ext cx="3077042" cy="734289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720000" rtlCol="0" anchor="t" anchorCtr="0">
            <a:noAutofit/>
          </a:bodyPr>
          <a:lstStyle/>
          <a:p>
            <a:pPr lvl="0" algn="ctr"/>
            <a:r>
              <a:rPr lang="fr-FR" sz="2800" b="1" dirty="0" smtClean="0">
                <a:solidFill>
                  <a:srgbClr val="3F3F3F"/>
                </a:solidFill>
              </a:rPr>
              <a:t>PAN@CEA</a:t>
            </a:r>
            <a:endParaRPr lang="fr-FR" sz="2000" b="1" dirty="0">
              <a:solidFill>
                <a:srgbClr val="3F3F3F"/>
              </a:solidFill>
            </a:endParaRPr>
          </a:p>
        </p:txBody>
      </p:sp>
      <p:sp>
        <p:nvSpPr>
          <p:cNvPr id="27" name="Shape 68"/>
          <p:cNvSpPr/>
          <p:nvPr/>
        </p:nvSpPr>
        <p:spPr>
          <a:xfrm>
            <a:off x="453892" y="7527417"/>
            <a:ext cx="12144991" cy="467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lang="en-US" sz="2500" b="1" dirty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Effective field theories for nuclei and nuclear </a:t>
            </a:r>
            <a:r>
              <a:rPr lang="en-US" sz="2500" b="1" dirty="0" smtClean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matter</a:t>
            </a:r>
          </a:p>
          <a:p>
            <a:pPr lvl="0" algn="l">
              <a:defRPr sz="1800"/>
            </a:pPr>
            <a:r>
              <a:rPr lang="fr-FR" sz="2500" b="1" dirty="0" err="1" smtClean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January</a:t>
            </a:r>
            <a:r>
              <a:rPr lang="fr-FR" sz="2500" b="1" dirty="0" smtClean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 16-20, </a:t>
            </a:r>
            <a:r>
              <a:rPr lang="fr-FR" sz="2500" b="1" dirty="0" err="1" smtClean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Hirschegg</a:t>
            </a:r>
            <a:r>
              <a:rPr lang="fr-FR" sz="2500" b="1" dirty="0" smtClean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, </a:t>
            </a:r>
            <a:r>
              <a:rPr lang="fr-FR" sz="2500" b="1" dirty="0" err="1" smtClean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Austria</a:t>
            </a:r>
            <a:endParaRPr lang="fr-FR" sz="2500" b="1" dirty="0">
              <a:solidFill>
                <a:srgbClr val="5F5F5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931940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41;p30"/>
          <p:cNvSpPr txBox="1"/>
          <p:nvPr/>
        </p:nvSpPr>
        <p:spPr>
          <a:xfrm>
            <a:off x="7356369" y="9127476"/>
            <a:ext cx="5724721" cy="461635"/>
          </a:xfrm>
          <a:prstGeom prst="rect">
            <a:avLst/>
          </a:prstGeom>
          <a:solidFill>
            <a:schemeClr val="lt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1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fr-FR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PGCM-PT(2) </a:t>
            </a:r>
            <a:r>
              <a:rPr lang="fr-FR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fr-FR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fr-FR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fr-FR" sz="1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standard (B)MBPT(2)</a:t>
            </a:r>
            <a:endParaRPr sz="1800" dirty="0">
              <a:solidFill>
                <a:srgbClr val="FF0000"/>
              </a:solidFill>
            </a:endParaRPr>
          </a:p>
        </p:txBody>
      </p:sp>
      <p:cxnSp>
        <p:nvCxnSpPr>
          <p:cNvPr id="82" name="Connecteur droit avec flèche 81"/>
          <p:cNvCxnSpPr/>
          <p:nvPr/>
        </p:nvCxnSpPr>
        <p:spPr>
          <a:xfrm flipH="1">
            <a:off x="4785808" y="6956045"/>
            <a:ext cx="18671" cy="916919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5" name="Imag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96" y="8653672"/>
            <a:ext cx="2225407" cy="528810"/>
          </a:xfrm>
          <a:prstGeom prst="rect">
            <a:avLst/>
          </a:prstGeom>
        </p:spPr>
      </p:pic>
      <p:cxnSp>
        <p:nvCxnSpPr>
          <p:cNvPr id="57" name="Connecteur droit avec flèche 56"/>
          <p:cNvCxnSpPr/>
          <p:nvPr/>
        </p:nvCxnSpPr>
        <p:spPr>
          <a:xfrm>
            <a:off x="1319740" y="6342637"/>
            <a:ext cx="13855" cy="1953491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Connecteur droit avec flèche 4"/>
          <p:cNvCxnSpPr/>
          <p:nvPr/>
        </p:nvCxnSpPr>
        <p:spPr>
          <a:xfrm>
            <a:off x="1341369" y="3210864"/>
            <a:ext cx="13855" cy="1953491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0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55" y="2584153"/>
            <a:ext cx="1850834" cy="402116"/>
          </a:xfrm>
          <a:prstGeom prst="rect">
            <a:avLst/>
          </a:prstGeom>
        </p:spPr>
      </p:pic>
      <p:grpSp>
        <p:nvGrpSpPr>
          <p:cNvPr id="47" name="Groupe 46"/>
          <p:cNvGrpSpPr/>
          <p:nvPr/>
        </p:nvGrpSpPr>
        <p:grpSpPr>
          <a:xfrm>
            <a:off x="339307" y="3590042"/>
            <a:ext cx="1925782" cy="954436"/>
            <a:chOff x="5583382" y="3424683"/>
            <a:chExt cx="1925782" cy="954436"/>
          </a:xfrm>
        </p:grpSpPr>
        <p:sp>
          <p:nvSpPr>
            <p:cNvPr id="48" name="Ellipse 47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49" name="Shape 111"/>
            <p:cNvSpPr/>
            <p:nvPr/>
          </p:nvSpPr>
          <p:spPr>
            <a:xfrm>
              <a:off x="5680120" y="352304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« 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Easy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 »</a:t>
              </a:r>
            </a:p>
            <a:p>
              <a:pPr lvl="0" algn="ctr">
                <a:defRPr sz="1800"/>
              </a:pPr>
              <a:r>
                <a:rPr lang="fr-FR" sz="2000" b="1" dirty="0">
                  <a:solidFill>
                    <a:schemeClr val="tx1"/>
                  </a:solidFill>
                </a:rPr>
                <a:t>t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o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solve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339307" y="6710042"/>
            <a:ext cx="1925782" cy="954436"/>
            <a:chOff x="6774873" y="6735539"/>
            <a:chExt cx="1925782" cy="954436"/>
          </a:xfrm>
        </p:grpSpPr>
        <p:sp>
          <p:nvSpPr>
            <p:cNvPr id="53" name="Ellipse 52"/>
            <p:cNvSpPr/>
            <p:nvPr/>
          </p:nvSpPr>
          <p:spPr>
            <a:xfrm>
              <a:off x="6774873" y="6735539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54" name="Shape 111"/>
            <p:cNvSpPr/>
            <p:nvPr/>
          </p:nvSpPr>
          <p:spPr>
            <a:xfrm>
              <a:off x="6885466" y="6903173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err="1" smtClean="0">
                  <a:solidFill>
                    <a:schemeClr val="tx1"/>
                  </a:solidFill>
                </a:rPr>
                <a:t>Perturbative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expansion</a:t>
              </a:r>
            </a:p>
          </p:txBody>
        </p:sp>
      </p:grpSp>
      <p:sp>
        <p:nvSpPr>
          <p:cNvPr id="59" name="Ab initio vs effective approach"/>
          <p:cNvSpPr txBox="1"/>
          <p:nvPr/>
        </p:nvSpPr>
        <p:spPr>
          <a:xfrm>
            <a:off x="52599" y="127000"/>
            <a:ext cx="12952201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PGCM-PT </a:t>
            </a:r>
            <a:r>
              <a:rPr lang="fr-FR" dirty="0" err="1" smtClean="0">
                <a:solidFill>
                  <a:srgbClr val="0033CC"/>
                </a:solidFill>
              </a:rPr>
              <a:t>formalism</a:t>
            </a:r>
            <a:endParaRPr sz="2400" dirty="0">
              <a:solidFill>
                <a:srgbClr val="0033CC"/>
              </a:solidFill>
            </a:endParaRPr>
          </a:p>
        </p:txBody>
      </p:sp>
      <p:sp>
        <p:nvSpPr>
          <p:cNvPr id="51" name="Shape 111"/>
          <p:cNvSpPr/>
          <p:nvPr/>
        </p:nvSpPr>
        <p:spPr>
          <a:xfrm>
            <a:off x="3134494" y="1815320"/>
            <a:ext cx="332612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err="1" smtClean="0">
                <a:solidFill>
                  <a:schemeClr val="tx1"/>
                </a:solidFill>
              </a:rPr>
              <a:t>Formal</a:t>
            </a:r>
            <a:r>
              <a:rPr lang="fr-FR" b="1" dirty="0" smtClean="0">
                <a:solidFill>
                  <a:schemeClr val="tx1"/>
                </a:solidFill>
              </a:rPr>
              <a:t> RS perturbation </a:t>
            </a:r>
            <a:r>
              <a:rPr lang="fr-FR" b="1" dirty="0" err="1" smtClean="0">
                <a:solidFill>
                  <a:schemeClr val="tx1"/>
                </a:solidFill>
              </a:rPr>
              <a:t>theory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132" name="TextBox 59">
            <a:extLst>
              <a:ext uri="{FF2B5EF4-FFF2-40B4-BE49-F238E27FC236}">
                <a16:creationId xmlns:a16="http://schemas.microsoft.com/office/drawing/2014/main" id="{AE066829-5BDF-1668-67D5-3F54CA913D87}"/>
              </a:ext>
            </a:extLst>
          </p:cNvPr>
          <p:cNvSpPr txBox="1"/>
          <p:nvPr/>
        </p:nvSpPr>
        <p:spPr>
          <a:xfrm>
            <a:off x="-53901" y="1431363"/>
            <a:ext cx="4285011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</a:t>
            </a:r>
            <a:r>
              <a:rPr lang="it-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Frosini </a:t>
            </a:r>
            <a:r>
              <a:rPr lang="it-IT" sz="1280" b="1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et al., </a:t>
            </a:r>
            <a:r>
              <a:rPr lang="it-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EPJA58 (2022) 62</a:t>
            </a:r>
            <a:r>
              <a:rPr lang="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]</a:t>
            </a:r>
            <a:endParaRPr lang="en-GB" sz="1280" b="1" dirty="0"/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3" y="5321659"/>
            <a:ext cx="2908453" cy="528810"/>
          </a:xfrm>
          <a:prstGeom prst="rect">
            <a:avLst/>
          </a:prstGeom>
        </p:spPr>
      </p:pic>
      <p:pic>
        <p:nvPicPr>
          <p:cNvPr id="72" name="Google Shape;81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7746" y="2263765"/>
            <a:ext cx="2582861" cy="5699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820;p30"/>
          <p:cNvGrpSpPr/>
          <p:nvPr/>
        </p:nvGrpSpPr>
        <p:grpSpPr>
          <a:xfrm>
            <a:off x="3217021" y="3112796"/>
            <a:ext cx="3729394" cy="1012659"/>
            <a:chOff x="3750525" y="1889925"/>
            <a:chExt cx="3422205" cy="840417"/>
          </a:xfrm>
        </p:grpSpPr>
        <p:pic>
          <p:nvPicPr>
            <p:cNvPr id="78" name="Google Shape;821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50525" y="1889925"/>
              <a:ext cx="1534478" cy="8404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22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723977" y="2059625"/>
              <a:ext cx="1448753" cy="4973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" name="Google Shape;816;p30"/>
          <p:cNvGrpSpPr/>
          <p:nvPr/>
        </p:nvGrpSpPr>
        <p:grpSpPr>
          <a:xfrm>
            <a:off x="3286293" y="4449982"/>
            <a:ext cx="3187581" cy="594061"/>
            <a:chOff x="3674325" y="2865022"/>
            <a:chExt cx="2976900" cy="470700"/>
          </a:xfrm>
        </p:grpSpPr>
        <p:sp>
          <p:nvSpPr>
            <p:cNvPr id="93" name="Google Shape;817;p30"/>
            <p:cNvSpPr/>
            <p:nvPr/>
          </p:nvSpPr>
          <p:spPr>
            <a:xfrm>
              <a:off x="3674325" y="2865022"/>
              <a:ext cx="2976900" cy="470700"/>
            </a:xfrm>
            <a:prstGeom prst="rect">
              <a:avLst/>
            </a:prstGeom>
            <a:solidFill>
              <a:srgbClr val="FCD8A4">
                <a:alpha val="70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818;p3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807544" y="2910306"/>
              <a:ext cx="2791404" cy="3410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819;p30"/>
          <p:cNvSpPr txBox="1"/>
          <p:nvPr/>
        </p:nvSpPr>
        <p:spPr>
          <a:xfrm>
            <a:off x="2537003" y="5078168"/>
            <a:ext cx="45692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0000"/>
                </a:solidFill>
              </a:rPr>
              <a:t>2</a:t>
            </a:r>
            <a:r>
              <a:rPr lang="fr-FR" sz="1800" b="1" baseline="30000" dirty="0">
                <a:solidFill>
                  <a:srgbClr val="FF0000"/>
                </a:solidFill>
              </a:rPr>
              <a:t>nd</a:t>
            </a: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order</a:t>
            </a: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</a:rPr>
              <a:t>Master Equation (ME)</a:t>
            </a:r>
            <a:endParaRPr sz="1800" b="1" dirty="0">
              <a:solidFill>
                <a:srgbClr val="FF0000"/>
              </a:solidFill>
            </a:endParaRPr>
          </a:p>
        </p:txBody>
      </p:sp>
      <p:sp>
        <p:nvSpPr>
          <p:cNvPr id="95" name="Google Shape;788;p30"/>
          <p:cNvSpPr txBox="1"/>
          <p:nvPr/>
        </p:nvSpPr>
        <p:spPr>
          <a:xfrm>
            <a:off x="6742967" y="1359907"/>
            <a:ext cx="5148867" cy="63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 dirty="0" smtClean="0">
                <a:solidFill>
                  <a:srgbClr val="FF0000"/>
                </a:solidFill>
              </a:rPr>
              <a:t>Digression: standard SR (B)MBPT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6" name="Google Shape;823;p30"/>
          <p:cNvSpPr txBox="1"/>
          <p:nvPr/>
        </p:nvSpPr>
        <p:spPr>
          <a:xfrm>
            <a:off x="8008163" y="4225654"/>
            <a:ext cx="4796386" cy="523180"/>
          </a:xfrm>
          <a:prstGeom prst="rect">
            <a:avLst/>
          </a:prstGeom>
          <a:solidFill>
            <a:srgbClr val="DAF7A6">
              <a:alpha val="4108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err="1" smtClean="0"/>
              <a:t>Such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analytic</a:t>
            </a:r>
            <a:r>
              <a:rPr lang="fr-FR" sz="1800" b="1" dirty="0" smtClean="0"/>
              <a:t> </a:t>
            </a:r>
            <a:r>
              <a:rPr lang="fr-FR" sz="1800" b="1" dirty="0"/>
              <a:t>inversion not possible </a:t>
            </a:r>
            <a:r>
              <a:rPr lang="fr-FR" sz="1800" b="1" dirty="0" err="1" smtClean="0"/>
              <a:t>here</a:t>
            </a:r>
            <a:endParaRPr sz="1800" b="1" dirty="0"/>
          </a:p>
        </p:txBody>
      </p:sp>
      <p:grpSp>
        <p:nvGrpSpPr>
          <p:cNvPr id="97" name="Google Shape;833;p30"/>
          <p:cNvGrpSpPr/>
          <p:nvPr/>
        </p:nvGrpSpPr>
        <p:grpSpPr>
          <a:xfrm>
            <a:off x="7453749" y="3103949"/>
            <a:ext cx="5627341" cy="1063526"/>
            <a:chOff x="7945419" y="1949098"/>
            <a:chExt cx="4937671" cy="873957"/>
          </a:xfrm>
        </p:grpSpPr>
        <p:sp>
          <p:nvSpPr>
            <p:cNvPr id="98" name="Google Shape;834;p30"/>
            <p:cNvSpPr txBox="1"/>
            <p:nvPr/>
          </p:nvSpPr>
          <p:spPr>
            <a:xfrm>
              <a:off x="7945419" y="1949098"/>
              <a:ext cx="4937671" cy="3666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300" dirty="0" smtClean="0"/>
                <a:t>Explicit </a:t>
              </a:r>
              <a:r>
                <a:rPr lang="fr-FR" sz="1300" dirty="0" err="1" smtClean="0"/>
                <a:t>algebraic</a:t>
              </a:r>
              <a:r>
                <a:rPr lang="fr-FR" sz="1300" dirty="0" smtClean="0"/>
                <a:t> expression of SR (B)MBPT </a:t>
              </a:r>
              <a:r>
                <a:rPr lang="fr-FR" sz="1300" dirty="0" err="1"/>
                <a:t>energy</a:t>
              </a:r>
              <a:r>
                <a:rPr lang="fr-FR" sz="1300" dirty="0"/>
                <a:t> </a:t>
              </a:r>
              <a:r>
                <a:rPr lang="fr-FR" sz="1300" dirty="0" smtClean="0"/>
                <a:t>corrections, </a:t>
              </a:r>
              <a:r>
                <a:rPr lang="fr-FR" sz="1300" dirty="0" err="1" smtClean="0"/>
                <a:t>e.g</a:t>
              </a:r>
              <a:r>
                <a:rPr lang="fr-FR" sz="1300" dirty="0" smtClean="0"/>
                <a:t>.</a:t>
              </a:r>
              <a:endParaRPr sz="1300" dirty="0"/>
            </a:p>
          </p:txBody>
        </p:sp>
        <p:pic>
          <p:nvPicPr>
            <p:cNvPr id="101" name="Google Shape;835;p3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455188" y="2319288"/>
              <a:ext cx="1619250" cy="503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841;p30"/>
          <p:cNvSpPr txBox="1"/>
          <p:nvPr/>
        </p:nvSpPr>
        <p:spPr>
          <a:xfrm>
            <a:off x="6724094" y="5049897"/>
            <a:ext cx="6124980" cy="461635"/>
          </a:xfrm>
          <a:prstGeom prst="rect">
            <a:avLst/>
          </a:prstGeom>
          <a:solidFill>
            <a:schemeClr val="lt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fr-FR" sz="1800" dirty="0" err="1" smtClean="0">
                <a:solidFill>
                  <a:srgbClr val="FF0000"/>
                </a:solidFill>
              </a:rPr>
              <a:t>Convenient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</a:rPr>
              <a:t>representation</a:t>
            </a:r>
            <a:r>
              <a:rPr lang="fr-FR" sz="1800" dirty="0" smtClean="0">
                <a:solidFill>
                  <a:srgbClr val="FF0000"/>
                </a:solidFill>
              </a:rPr>
              <a:t> in </a:t>
            </a:r>
            <a:r>
              <a:rPr lang="fr-FR" sz="1800" b="1" dirty="0" smtClean="0">
                <a:solidFill>
                  <a:srgbClr val="FF0000"/>
                </a:solidFill>
                <a:latin typeface="Castellar" panose="020A0402060406010301" pitchFamily="18" charset="0"/>
              </a:rPr>
              <a:t>Q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</a:rPr>
              <a:t>needed</a:t>
            </a:r>
            <a:r>
              <a:rPr lang="fr-FR" sz="1800" dirty="0" smtClean="0">
                <a:solidFill>
                  <a:srgbClr val="FF0000"/>
                </a:solidFill>
              </a:rPr>
              <a:t> to </a:t>
            </a:r>
            <a:r>
              <a:rPr lang="fr-FR" sz="1800" dirty="0" err="1" smtClean="0">
                <a:solidFill>
                  <a:srgbClr val="FF0000"/>
                </a:solidFill>
              </a:rPr>
              <a:t>expand</a:t>
            </a:r>
            <a:r>
              <a:rPr lang="fr-FR" sz="1800" dirty="0" smtClean="0">
                <a:solidFill>
                  <a:srgbClr val="FF0000"/>
                </a:solidFill>
              </a:rPr>
              <a:t> ME</a:t>
            </a:r>
            <a:endParaRPr sz="1800" dirty="0">
              <a:solidFill>
                <a:srgbClr val="FF0000"/>
              </a:solidFill>
            </a:endParaRPr>
          </a:p>
        </p:txBody>
      </p:sp>
      <p:grpSp>
        <p:nvGrpSpPr>
          <p:cNvPr id="109" name="Google Shape;849;p30"/>
          <p:cNvGrpSpPr/>
          <p:nvPr/>
        </p:nvGrpSpPr>
        <p:grpSpPr>
          <a:xfrm>
            <a:off x="7439893" y="1932489"/>
            <a:ext cx="5641199" cy="1139473"/>
            <a:chOff x="7736277" y="1167201"/>
            <a:chExt cx="4917068" cy="841964"/>
          </a:xfrm>
        </p:grpSpPr>
        <p:grpSp>
          <p:nvGrpSpPr>
            <p:cNvPr id="110" name="Google Shape;850;p30"/>
            <p:cNvGrpSpPr/>
            <p:nvPr/>
          </p:nvGrpSpPr>
          <p:grpSpPr>
            <a:xfrm>
              <a:off x="7736277" y="1167201"/>
              <a:ext cx="4917068" cy="684216"/>
              <a:chOff x="7736277" y="1319601"/>
              <a:chExt cx="4917068" cy="684216"/>
            </a:xfrm>
          </p:grpSpPr>
          <p:sp>
            <p:nvSpPr>
              <p:cNvPr id="115" name="Google Shape;852;p30"/>
              <p:cNvSpPr txBox="1"/>
              <p:nvPr/>
            </p:nvSpPr>
            <p:spPr>
              <a:xfrm>
                <a:off x="7736277" y="1319601"/>
                <a:ext cx="4917068" cy="329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300" dirty="0" smtClean="0"/>
                  <a:t>H</a:t>
                </a:r>
                <a:r>
                  <a:rPr lang="fr-FR" sz="1300" baseline="-25000" dirty="0" smtClean="0"/>
                  <a:t>0</a:t>
                </a:r>
                <a:r>
                  <a:rPr lang="fr-FR" sz="1300" dirty="0" smtClean="0"/>
                  <a:t> diagonal in basis of </a:t>
                </a:r>
                <a:r>
                  <a:rPr lang="fr-FR" sz="1300" dirty="0" err="1" smtClean="0"/>
                  <a:t>elementary</a:t>
                </a:r>
                <a:r>
                  <a:rPr lang="fr-FR" sz="1300" dirty="0" smtClean="0"/>
                  <a:t> excitations of HF(B) </a:t>
                </a:r>
                <a:r>
                  <a:rPr lang="fr-FR" sz="1300" dirty="0" err="1" smtClean="0"/>
                  <a:t>unperturbed</a:t>
                </a:r>
                <a:r>
                  <a:rPr lang="fr-FR" sz="1300" dirty="0" smtClean="0"/>
                  <a:t> state </a:t>
                </a:r>
                <a:endParaRPr sz="1300" dirty="0"/>
              </a:p>
            </p:txBody>
          </p:sp>
          <p:pic>
            <p:nvPicPr>
              <p:cNvPr id="114" name="Google Shape;851;p30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10900729" y="1856370"/>
                <a:ext cx="982980" cy="14744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2" name="Google Shape;853;p3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280061" y="1517675"/>
              <a:ext cx="2333138" cy="4914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779;p30"/>
          <p:cNvSpPr txBox="1"/>
          <p:nvPr/>
        </p:nvSpPr>
        <p:spPr>
          <a:xfrm>
            <a:off x="4148636" y="5468541"/>
            <a:ext cx="1701343" cy="63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 dirty="0">
                <a:solidFill>
                  <a:schemeClr val="tx1"/>
                </a:solidFill>
              </a:rPr>
              <a:t>PGCM-PT(2)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38" name="Google Shape;837;p30"/>
          <p:cNvGrpSpPr/>
          <p:nvPr/>
        </p:nvGrpSpPr>
        <p:grpSpPr>
          <a:xfrm>
            <a:off x="6717544" y="6181729"/>
            <a:ext cx="2069955" cy="500883"/>
            <a:chOff x="3660652" y="5604225"/>
            <a:chExt cx="1727100" cy="414900"/>
          </a:xfrm>
        </p:grpSpPr>
        <p:sp>
          <p:nvSpPr>
            <p:cNvPr id="140" name="Google Shape;838;p30"/>
            <p:cNvSpPr/>
            <p:nvPr/>
          </p:nvSpPr>
          <p:spPr>
            <a:xfrm>
              <a:off x="3660652" y="5604225"/>
              <a:ext cx="1727100" cy="414900"/>
            </a:xfrm>
            <a:prstGeom prst="rect">
              <a:avLst/>
            </a:prstGeom>
            <a:solidFill>
              <a:srgbClr val="FCD8A4">
                <a:alpha val="70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1" name="Google Shape;839;p3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769841" y="5680290"/>
              <a:ext cx="1508722" cy="1946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9" name="Google Shape;840;p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28271" y="6113048"/>
            <a:ext cx="2380127" cy="6635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èche courbée vers la droite 1"/>
          <p:cNvSpPr/>
          <p:nvPr/>
        </p:nvSpPr>
        <p:spPr>
          <a:xfrm flipV="1">
            <a:off x="2625631" y="3974007"/>
            <a:ext cx="403328" cy="773005"/>
          </a:xfrm>
          <a:prstGeom prst="curvedRightArrow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45" name="Flèche courbée vers la droite 144"/>
          <p:cNvSpPr/>
          <p:nvPr/>
        </p:nvSpPr>
        <p:spPr>
          <a:xfrm rot="15998555" flipH="1" flipV="1">
            <a:off x="6521371" y="2521664"/>
            <a:ext cx="562145" cy="3060558"/>
          </a:xfrm>
          <a:prstGeom prst="curvedRightArrow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46" name="Rectangle à coins arrondis 145"/>
          <p:cNvSpPr/>
          <p:nvPr/>
        </p:nvSpPr>
        <p:spPr>
          <a:xfrm>
            <a:off x="4196158" y="4444189"/>
            <a:ext cx="1534449" cy="599853"/>
          </a:xfrm>
          <a:prstGeom prst="round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1" name="Google Shape;841;p30"/>
          <p:cNvSpPr txBox="1"/>
          <p:nvPr/>
        </p:nvSpPr>
        <p:spPr>
          <a:xfrm>
            <a:off x="6038573" y="6197532"/>
            <a:ext cx="625710" cy="459566"/>
          </a:xfrm>
          <a:prstGeom prst="rect">
            <a:avLst/>
          </a:prstGeom>
          <a:solidFill>
            <a:schemeClr val="lt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62" name="Google Shape;827;p30"/>
          <p:cNvPicPr preferRelativeResize="0"/>
          <p:nvPr/>
        </p:nvPicPr>
        <p:blipFill rotWithShape="1">
          <a:blip r:embed="rId14">
            <a:alphaModFix/>
          </a:blip>
          <a:srcRect l="50490"/>
          <a:stretch/>
        </p:blipFill>
        <p:spPr>
          <a:xfrm>
            <a:off x="9603651" y="5712079"/>
            <a:ext cx="2611381" cy="258404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843;p30"/>
          <p:cNvSpPr/>
          <p:nvPr/>
        </p:nvSpPr>
        <p:spPr>
          <a:xfrm>
            <a:off x="8036542" y="6212855"/>
            <a:ext cx="575287" cy="346725"/>
          </a:xfrm>
          <a:prstGeom prst="flowChartConnector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843;p30"/>
          <p:cNvSpPr/>
          <p:nvPr/>
        </p:nvSpPr>
        <p:spPr>
          <a:xfrm>
            <a:off x="7766170" y="6246777"/>
            <a:ext cx="262159" cy="300589"/>
          </a:xfrm>
          <a:prstGeom prst="flowChartConnector">
            <a:avLst/>
          </a:prstGeom>
          <a:noFill/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843;p30"/>
          <p:cNvSpPr/>
          <p:nvPr/>
        </p:nvSpPr>
        <p:spPr>
          <a:xfrm>
            <a:off x="7541441" y="6239359"/>
            <a:ext cx="262159" cy="300589"/>
          </a:xfrm>
          <a:prstGeom prst="flowChartConnector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Flèche courbée vers la droite 67"/>
          <p:cNvSpPr/>
          <p:nvPr/>
        </p:nvSpPr>
        <p:spPr>
          <a:xfrm rot="15965517" flipH="1">
            <a:off x="8605659" y="5280472"/>
            <a:ext cx="555825" cy="1167656"/>
          </a:xfrm>
          <a:prstGeom prst="curvedRightArrow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9" name="Google Shape;841;p30"/>
          <p:cNvSpPr txBox="1"/>
          <p:nvPr/>
        </p:nvSpPr>
        <p:spPr>
          <a:xfrm>
            <a:off x="6008398" y="5640141"/>
            <a:ext cx="1597354" cy="46163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Orthogonal to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70" name="Google Shape;841;p30"/>
          <p:cNvSpPr txBox="1"/>
          <p:nvPr/>
        </p:nvSpPr>
        <p:spPr>
          <a:xfrm>
            <a:off x="6742967" y="6602191"/>
            <a:ext cx="2065805" cy="46163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Symmetry</a:t>
            </a:r>
            <a:r>
              <a:rPr lang="fr-FR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projected</a:t>
            </a:r>
            <a:endParaRPr sz="1800" dirty="0">
              <a:solidFill>
                <a:srgbClr val="0033CC"/>
              </a:solidFill>
            </a:endParaRPr>
          </a:p>
        </p:txBody>
      </p:sp>
      <p:sp>
        <p:nvSpPr>
          <p:cNvPr id="71" name="Interdiction 70"/>
          <p:cNvSpPr/>
          <p:nvPr/>
        </p:nvSpPr>
        <p:spPr>
          <a:xfrm>
            <a:off x="4846245" y="6059534"/>
            <a:ext cx="189579" cy="209009"/>
          </a:xfrm>
          <a:prstGeom prst="noSmoking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3" name="Google Shape;841;p30"/>
          <p:cNvSpPr txBox="1"/>
          <p:nvPr/>
        </p:nvSpPr>
        <p:spPr>
          <a:xfrm>
            <a:off x="9483786" y="5561262"/>
            <a:ext cx="3169557" cy="430857"/>
          </a:xfrm>
          <a:prstGeom prst="rect">
            <a:avLst/>
          </a:prstGeom>
          <a:solidFill>
            <a:schemeClr val="bg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Elementary</a:t>
            </a:r>
            <a:r>
              <a:rPr lang="fr-F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excitations of </a:t>
            </a:r>
            <a:r>
              <a:rPr lang="fr-FR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64247" y="5673564"/>
            <a:ext cx="599666" cy="263268"/>
          </a:xfrm>
          <a:prstGeom prst="rect">
            <a:avLst/>
          </a:prstGeom>
        </p:spPr>
      </p:pic>
      <p:pic>
        <p:nvPicPr>
          <p:cNvPr id="75" name="Google Shape;786;p3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197887" y="8013559"/>
            <a:ext cx="2619585" cy="72855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87;p30"/>
          <p:cNvSpPr txBox="1"/>
          <p:nvPr/>
        </p:nvSpPr>
        <p:spPr>
          <a:xfrm>
            <a:off x="2727287" y="9118237"/>
            <a:ext cx="4617075" cy="4462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dirty="0" err="1" smtClean="0"/>
              <a:t>Expanded</a:t>
            </a:r>
            <a:r>
              <a:rPr lang="fr-FR" sz="1300" dirty="0" smtClean="0"/>
              <a:t> ME = </a:t>
            </a:r>
            <a:r>
              <a:rPr lang="fr-FR" sz="1300" dirty="0" err="1" smtClean="0"/>
              <a:t>linear</a:t>
            </a:r>
            <a:r>
              <a:rPr lang="fr-FR" sz="1300" dirty="0" smtClean="0"/>
              <a:t> system of large dimension to </a:t>
            </a:r>
            <a:r>
              <a:rPr lang="fr-FR" sz="1300" dirty="0" err="1" smtClean="0"/>
              <a:t>solve</a:t>
            </a:r>
            <a:endParaRPr sz="1300" dirty="0"/>
          </a:p>
        </p:txBody>
      </p:sp>
      <p:grpSp>
        <p:nvGrpSpPr>
          <p:cNvPr id="7" name="Groupe 6"/>
          <p:cNvGrpSpPr/>
          <p:nvPr/>
        </p:nvGrpSpPr>
        <p:grpSpPr>
          <a:xfrm>
            <a:off x="3642178" y="7097437"/>
            <a:ext cx="2268090" cy="461635"/>
            <a:chOff x="3562666" y="7190201"/>
            <a:chExt cx="2268090" cy="461635"/>
          </a:xfrm>
        </p:grpSpPr>
        <p:pic>
          <p:nvPicPr>
            <p:cNvPr id="135" name="Google Shape;826;p30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5186524" y="7334542"/>
              <a:ext cx="644232" cy="1792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41;p30"/>
            <p:cNvSpPr txBox="1"/>
            <p:nvPr/>
          </p:nvSpPr>
          <p:spPr>
            <a:xfrm>
              <a:off x="3562666" y="7190201"/>
              <a:ext cx="1597354" cy="461635"/>
            </a:xfrm>
            <a:prstGeom prst="rect">
              <a:avLst/>
            </a:prstGeom>
            <a:solidFill>
              <a:schemeClr val="bg1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Approximation</a:t>
              </a:r>
              <a:endParaRPr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84" name="Google Shape;841;p30"/>
          <p:cNvSpPr txBox="1"/>
          <p:nvPr/>
        </p:nvSpPr>
        <p:spPr>
          <a:xfrm>
            <a:off x="6295334" y="8160842"/>
            <a:ext cx="719321" cy="461635"/>
          </a:xfrm>
          <a:prstGeom prst="rect">
            <a:avLst/>
          </a:prstGeom>
          <a:solidFill>
            <a:schemeClr val="lt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8" name="Accolade ouvrante 7"/>
          <p:cNvSpPr/>
          <p:nvPr/>
        </p:nvSpPr>
        <p:spPr>
          <a:xfrm>
            <a:off x="7014655" y="8012316"/>
            <a:ext cx="121338" cy="765296"/>
          </a:xfrm>
          <a:prstGeom prst="leftBrace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79" name="Google Shape;846;p30"/>
          <p:cNvGrpSpPr/>
          <p:nvPr/>
        </p:nvGrpSpPr>
        <p:grpSpPr>
          <a:xfrm>
            <a:off x="3550733" y="7914107"/>
            <a:ext cx="2780604" cy="993233"/>
            <a:chOff x="6043000" y="5774425"/>
            <a:chExt cx="2300400" cy="738900"/>
          </a:xfrm>
        </p:grpSpPr>
        <p:sp>
          <p:nvSpPr>
            <p:cNvPr id="80" name="Google Shape;847;p30"/>
            <p:cNvSpPr/>
            <p:nvPr/>
          </p:nvSpPr>
          <p:spPr>
            <a:xfrm>
              <a:off x="6043000" y="5774425"/>
              <a:ext cx="2300400" cy="738900"/>
            </a:xfrm>
            <a:prstGeom prst="rect">
              <a:avLst/>
            </a:prstGeom>
            <a:solidFill>
              <a:srgbClr val="FF0000">
                <a:alpha val="27030"/>
              </a:srgbClr>
            </a:solidFill>
            <a:ln w="19050" cap="flat" cmpd="sng">
              <a:solidFill>
                <a:srgbClr val="F3CFCF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48;p30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6141225" y="5900000"/>
              <a:ext cx="2125980" cy="4877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" name="Google Shape;841;p30"/>
          <p:cNvSpPr txBox="1"/>
          <p:nvPr/>
        </p:nvSpPr>
        <p:spPr>
          <a:xfrm>
            <a:off x="6728048" y="4657335"/>
            <a:ext cx="6121026" cy="461635"/>
          </a:xfrm>
          <a:prstGeom prst="rect">
            <a:avLst/>
          </a:prstGeom>
          <a:solidFill>
            <a:schemeClr val="lt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fr-FR" sz="1800" dirty="0">
                <a:solidFill>
                  <a:schemeClr val="tx1"/>
                </a:solidFill>
              </a:rPr>
              <a:t>N</a:t>
            </a:r>
            <a:r>
              <a:rPr lang="fr-FR" sz="1800" dirty="0" smtClean="0">
                <a:solidFill>
                  <a:schemeClr val="tx1"/>
                </a:solidFill>
              </a:rPr>
              <a:t>ature of            </a:t>
            </a:r>
            <a:r>
              <a:rPr lang="fr-FR" sz="1800" dirty="0" err="1" smtClean="0">
                <a:solidFill>
                  <a:schemeClr val="tx1"/>
                </a:solidFill>
              </a:rPr>
              <a:t>makes</a:t>
            </a:r>
            <a:r>
              <a:rPr lang="fr-FR" sz="1800" dirty="0" smtClean="0">
                <a:solidFill>
                  <a:schemeClr val="tx1"/>
                </a:solidFill>
              </a:rPr>
              <a:t> expansion more </a:t>
            </a:r>
            <a:r>
              <a:rPr lang="fr-FR" sz="1800" dirty="0" err="1" smtClean="0">
                <a:solidFill>
                  <a:schemeClr val="tx1"/>
                </a:solidFill>
              </a:rPr>
              <a:t>complex</a:t>
            </a:r>
            <a:r>
              <a:rPr lang="fr-FR" sz="1800" dirty="0" smtClean="0">
                <a:solidFill>
                  <a:schemeClr val="tx1"/>
                </a:solidFill>
              </a:rPr>
              <a:t>/</a:t>
            </a:r>
            <a:r>
              <a:rPr lang="fr-FR" sz="1800" dirty="0" err="1" smtClean="0">
                <a:solidFill>
                  <a:schemeClr val="tx1"/>
                </a:solidFill>
              </a:rPr>
              <a:t>costly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68372" y="4727735"/>
            <a:ext cx="612081" cy="343262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35522" y="5699019"/>
            <a:ext cx="612081" cy="343262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7126215" y="7927556"/>
            <a:ext cx="2757881" cy="533037"/>
          </a:xfrm>
          <a:prstGeom prst="round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1" name="Flèche courbée vers la gauche 10"/>
          <p:cNvSpPr/>
          <p:nvPr/>
        </p:nvSpPr>
        <p:spPr>
          <a:xfrm rot="1350896">
            <a:off x="11818952" y="4995801"/>
            <a:ext cx="706642" cy="4469852"/>
          </a:xfrm>
          <a:prstGeom prst="curvedLeftArrow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163938" y="1502145"/>
            <a:ext cx="1342990" cy="358433"/>
          </a:xfrm>
          <a:prstGeom prst="rect">
            <a:avLst/>
          </a:prstGeom>
        </p:spPr>
      </p:pic>
      <p:sp>
        <p:nvSpPr>
          <p:cNvPr id="89" name="Rectangle à coins arrondis 88"/>
          <p:cNvSpPr/>
          <p:nvPr/>
        </p:nvSpPr>
        <p:spPr>
          <a:xfrm>
            <a:off x="77903" y="6217873"/>
            <a:ext cx="2596123" cy="3103547"/>
          </a:xfrm>
          <a:prstGeom prst="round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5" name="Google Shape;845;p30"/>
          <p:cNvSpPr txBox="1"/>
          <p:nvPr/>
        </p:nvSpPr>
        <p:spPr>
          <a:xfrm>
            <a:off x="595070" y="3207230"/>
            <a:ext cx="11889148" cy="4555053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PGCM-PT(2</a:t>
            </a:r>
            <a:r>
              <a:rPr lang="fr-FR" sz="2000" b="1" dirty="0" smtClean="0"/>
              <a:t>)</a:t>
            </a:r>
            <a:endParaRPr lang="fr-FR" sz="2000" b="1" dirty="0"/>
          </a:p>
          <a:p>
            <a:pPr marL="1778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2000" dirty="0" err="1" smtClean="0"/>
              <a:t>Strong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static</a:t>
            </a:r>
            <a:r>
              <a:rPr lang="fr-FR" sz="2000" b="1" dirty="0" smtClean="0"/>
              <a:t>/collective </a:t>
            </a:r>
            <a:r>
              <a:rPr lang="fr-FR" sz="2000" b="1" dirty="0" err="1" smtClean="0"/>
              <a:t>correlations</a:t>
            </a:r>
            <a:r>
              <a:rPr lang="fr-FR" sz="2000" b="1" dirty="0" smtClean="0"/>
              <a:t> </a:t>
            </a:r>
            <a:r>
              <a:rPr lang="fr-FR" sz="2000" dirty="0" err="1" smtClean="0"/>
              <a:t>tackled</a:t>
            </a:r>
            <a:r>
              <a:rPr lang="fr-FR" sz="2000" dirty="0" smtClean="0"/>
              <a:t> by </a:t>
            </a:r>
            <a:r>
              <a:rPr lang="fr-FR" sz="2000" b="1" dirty="0" smtClean="0"/>
              <a:t>PGCM</a:t>
            </a:r>
            <a:r>
              <a:rPr lang="fr-FR" sz="2000" dirty="0" smtClean="0"/>
              <a:t> </a:t>
            </a:r>
            <a:r>
              <a:rPr lang="fr-FR" sz="2000" dirty="0" err="1" smtClean="0"/>
              <a:t>unperturbed</a:t>
            </a:r>
            <a:r>
              <a:rPr lang="fr-FR" sz="2000" dirty="0" smtClean="0"/>
              <a:t> state</a:t>
            </a: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fr-FR" sz="2000" dirty="0"/>
              <a:t>	</a:t>
            </a:r>
            <a:r>
              <a:rPr lang="fr-FR" sz="2000" dirty="0" err="1" smtClean="0"/>
              <a:t>Low</a:t>
            </a:r>
            <a:r>
              <a:rPr lang="fr-FR" sz="2000" dirty="0" smtClean="0"/>
              <a:t> polynomial (N</a:t>
            </a:r>
            <a:r>
              <a:rPr lang="fr-FR" sz="2000" baseline="30000" dirty="0" smtClean="0"/>
              <a:t>4</a:t>
            </a:r>
            <a:r>
              <a:rPr lang="fr-FR" sz="2000" dirty="0" smtClean="0"/>
              <a:t>) </a:t>
            </a:r>
            <a:r>
              <a:rPr lang="fr-FR" sz="2000" dirty="0" err="1" smtClean="0"/>
              <a:t>scaling</a:t>
            </a:r>
            <a:endParaRPr lang="fr-FR" sz="2000" dirty="0" smtClean="0"/>
          </a:p>
          <a:p>
            <a:pPr marL="1778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2000" dirty="0" err="1" smtClean="0"/>
              <a:t>Weak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dynamical</a:t>
            </a:r>
            <a:r>
              <a:rPr lang="fr-FR" sz="2000" b="1" dirty="0" smtClean="0"/>
              <a:t> </a:t>
            </a:r>
            <a:r>
              <a:rPr lang="fr-FR" sz="2000" b="1" dirty="0" err="1"/>
              <a:t>correlations</a:t>
            </a:r>
            <a:r>
              <a:rPr lang="fr-FR" sz="2000" dirty="0"/>
              <a:t> </a:t>
            </a:r>
            <a:r>
              <a:rPr lang="fr-FR" sz="2000" dirty="0" err="1" smtClean="0"/>
              <a:t>built</a:t>
            </a:r>
            <a:r>
              <a:rPr lang="fr-FR" sz="2000" dirty="0" smtClean="0"/>
              <a:t> </a:t>
            </a:r>
            <a:r>
              <a:rPr lang="fr-FR" sz="2000" dirty="0" err="1" smtClean="0"/>
              <a:t>perturbatively</a:t>
            </a:r>
            <a:r>
              <a:rPr lang="fr-FR" sz="2000" dirty="0" smtClean="0"/>
              <a:t> </a:t>
            </a:r>
            <a:r>
              <a:rPr lang="fr-FR" sz="2000" b="1" dirty="0" smtClean="0"/>
              <a:t>on </a:t>
            </a:r>
            <a:r>
              <a:rPr lang="fr-FR" sz="2000" b="1" dirty="0"/>
              <a:t>top </a:t>
            </a:r>
            <a:r>
              <a:rPr lang="fr-FR" sz="2000" dirty="0"/>
              <a:t>of </a:t>
            </a:r>
            <a:r>
              <a:rPr lang="fr-FR" sz="2000" dirty="0" smtClean="0"/>
              <a:t>PGCM state</a:t>
            </a: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dirty="0"/>
              <a:t>	</a:t>
            </a:r>
            <a:r>
              <a:rPr lang="en-US" sz="2000" dirty="0" smtClean="0"/>
              <a:t>Recovers standard </a:t>
            </a:r>
            <a:r>
              <a:rPr lang="en-US" sz="2000" dirty="0"/>
              <a:t>(B)MBPT </a:t>
            </a:r>
            <a:r>
              <a:rPr lang="en-US" sz="2000" dirty="0" smtClean="0"/>
              <a:t>for ground state in </a:t>
            </a:r>
            <a:r>
              <a:rPr lang="en-US" sz="2000" dirty="0"/>
              <a:t>single-reference </a:t>
            </a:r>
            <a:r>
              <a:rPr lang="en-US" sz="2000" dirty="0" smtClean="0"/>
              <a:t>limit</a:t>
            </a:r>
          </a:p>
          <a:p>
            <a:pPr marL="1778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dirty="0" smtClean="0"/>
              <a:t>►</a:t>
            </a:r>
            <a:r>
              <a:rPr lang="en-US" sz="2000" b="1" dirty="0" smtClean="0"/>
              <a:t>Versatile (but not cheap) symmetry-conserving polynomial method</a:t>
            </a: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dirty="0"/>
              <a:t>	</a:t>
            </a:r>
            <a:r>
              <a:rPr lang="en-US" sz="2000" dirty="0" smtClean="0"/>
              <a:t>Doubly closed-shell, singly open-shell, doubly open shell nuclei</a:t>
            </a: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b="1" dirty="0" smtClean="0"/>
              <a:t>	Harmonic </a:t>
            </a:r>
            <a:r>
              <a:rPr lang="en-US" sz="2000" b="1" dirty="0"/>
              <a:t>and non-harmonic vibrators, transitional nuclei, shape coexistence</a:t>
            </a:r>
            <a:r>
              <a:rPr lang="en-US" sz="2000" dirty="0" smtClean="0"/>
              <a:t>…</a:t>
            </a:r>
            <a:endParaRPr lang="fr-FR" sz="2000" dirty="0" smtClean="0"/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dirty="0"/>
              <a:t>	G</a:t>
            </a:r>
            <a:r>
              <a:rPr lang="en-US" sz="2000" dirty="0" smtClean="0"/>
              <a:t>round state and </a:t>
            </a:r>
            <a:r>
              <a:rPr lang="en-US" sz="2000" b="1" dirty="0" smtClean="0"/>
              <a:t>collective excitations </a:t>
            </a:r>
            <a:r>
              <a:rPr lang="en-US" sz="2000" dirty="0" smtClean="0"/>
              <a:t>(although an extension needed for non-</a:t>
            </a:r>
            <a:r>
              <a:rPr lang="en-US" sz="2000" dirty="0" err="1" smtClean="0"/>
              <a:t>yrast</a:t>
            </a:r>
            <a:r>
              <a:rPr lang="en-US" sz="2000" dirty="0" smtClean="0"/>
              <a:t> states)</a:t>
            </a:r>
          </a:p>
          <a:p>
            <a:pPr marL="1778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2000" dirty="0"/>
              <a:t>Multi copies of </a:t>
            </a:r>
            <a:r>
              <a:rPr lang="en-US" sz="2000" dirty="0" smtClean="0"/>
              <a:t>A-body Hilbert </a:t>
            </a:r>
            <a:r>
              <a:rPr lang="en-US" sz="2000" dirty="0"/>
              <a:t>space = </a:t>
            </a:r>
            <a:r>
              <a:rPr lang="en-US" sz="2000" b="1" dirty="0"/>
              <a:t>large linear system </a:t>
            </a:r>
            <a:r>
              <a:rPr lang="en-US" sz="2000" b="1" dirty="0" smtClean="0"/>
              <a:t>with redundancies to solve</a:t>
            </a:r>
            <a:endParaRPr lang="fr-FR" sz="2000" b="1" dirty="0"/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fr-FR" sz="2000" dirty="0"/>
              <a:t>	</a:t>
            </a:r>
            <a:r>
              <a:rPr lang="fr-FR" sz="2000" dirty="0" err="1" smtClean="0"/>
              <a:t>Approximate</a:t>
            </a:r>
            <a:r>
              <a:rPr lang="fr-FR" sz="2000" dirty="0" smtClean="0"/>
              <a:t> </a:t>
            </a:r>
            <a:r>
              <a:rPr lang="fr-FR" sz="2000" dirty="0" err="1"/>
              <a:t>resolution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smtClean="0"/>
              <a:t>S+D</a:t>
            </a: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fr-FR" sz="2000" dirty="0"/>
              <a:t>	</a:t>
            </a:r>
            <a:r>
              <a:rPr lang="fr-FR" sz="2000" dirty="0" err="1" smtClean="0"/>
              <a:t>Numerical</a:t>
            </a:r>
            <a:r>
              <a:rPr lang="fr-FR" sz="2000" dirty="0" smtClean="0"/>
              <a:t> </a:t>
            </a:r>
            <a:r>
              <a:rPr lang="fr-FR" sz="2000" dirty="0" err="1" smtClean="0"/>
              <a:t>methods</a:t>
            </a:r>
            <a:r>
              <a:rPr lang="fr-FR" sz="2000" dirty="0" smtClean="0"/>
              <a:t> to </a:t>
            </a:r>
            <a:r>
              <a:rPr lang="fr-FR" sz="2000" dirty="0" err="1" smtClean="0"/>
              <a:t>handle</a:t>
            </a:r>
            <a:r>
              <a:rPr lang="fr-FR" sz="2000" dirty="0" smtClean="0"/>
              <a:t> </a:t>
            </a:r>
            <a:r>
              <a:rPr lang="fr-FR" sz="2000" dirty="0" err="1"/>
              <a:t>redundancies</a:t>
            </a:r>
            <a:r>
              <a:rPr lang="fr-FR" sz="2000" dirty="0"/>
              <a:t>, </a:t>
            </a:r>
            <a:r>
              <a:rPr lang="fr-FR" sz="2000" dirty="0" smtClean="0"/>
              <a:t>(</a:t>
            </a:r>
            <a:r>
              <a:rPr lang="fr-FR" sz="2000" dirty="0" err="1" smtClean="0"/>
              <a:t>potential</a:t>
            </a:r>
            <a:r>
              <a:rPr lang="fr-FR" sz="2000" dirty="0" smtClean="0"/>
              <a:t>) </a:t>
            </a:r>
            <a:r>
              <a:rPr lang="fr-FR" sz="2000" dirty="0" err="1" smtClean="0"/>
              <a:t>intruders</a:t>
            </a:r>
            <a:r>
              <a:rPr lang="fr-FR" sz="2000" dirty="0"/>
              <a:t>, large </a:t>
            </a:r>
            <a:r>
              <a:rPr lang="fr-FR" sz="2000" dirty="0" smtClean="0"/>
              <a:t>dimension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944581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2" grpId="0"/>
      <p:bldP spid="95" grpId="0"/>
      <p:bldP spid="96" grpId="0" animBg="1"/>
      <p:bldP spid="102" grpId="0" animBg="1"/>
      <p:bldP spid="118" grpId="0"/>
      <p:bldP spid="2" grpId="0" animBg="1"/>
      <p:bldP spid="145" grpId="0" animBg="1"/>
      <p:bldP spid="145" grpId="1" animBg="1"/>
      <p:bldP spid="146" grpId="0" animBg="1"/>
      <p:bldP spid="146" grpId="1" animBg="1"/>
      <p:bldP spid="61" grpId="0" animBg="1"/>
      <p:bldP spid="63" grpId="0" animBg="1"/>
      <p:bldP spid="63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/>
      <p:bldP spid="69" grpId="1"/>
      <p:bldP spid="70" grpId="0"/>
      <p:bldP spid="70" grpId="1"/>
      <p:bldP spid="71" grpId="0" animBg="1"/>
      <p:bldP spid="73" grpId="0" animBg="1"/>
      <p:bldP spid="76" grpId="0" animBg="1"/>
      <p:bldP spid="84" grpId="0" animBg="1"/>
      <p:bldP spid="8" grpId="0" animBg="1"/>
      <p:bldP spid="74" grpId="0" animBg="1"/>
      <p:bldP spid="10" grpId="0" animBg="1"/>
      <p:bldP spid="11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33CC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1202240" y="4407065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Novel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PGCM-PT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formalism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1206667" y="5009734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Validation of PGCM-PT(2)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against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FCI in </a:t>
            </a:r>
            <a:r>
              <a:rPr lang="fr-FR" sz="2200" baseline="300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20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Ne</a:t>
            </a:r>
            <a:endParaRPr sz="2200" dirty="0">
              <a:solidFill>
                <a:srgbClr val="0033CC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81"/>
          <p:cNvSpPr/>
          <p:nvPr/>
        </p:nvSpPr>
        <p:spPr>
          <a:xfrm>
            <a:off x="1206666" y="6291605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Perspectives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Shape 81"/>
          <p:cNvSpPr/>
          <p:nvPr/>
        </p:nvSpPr>
        <p:spPr>
          <a:xfrm>
            <a:off x="1206667" y="5621957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Combining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MR-IMSRG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with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PGCM-PT(2) in </a:t>
            </a:r>
            <a:r>
              <a:rPr lang="fr-FR" sz="2200" baseline="30000" dirty="0" smtClean="0">
                <a:latin typeface="Palatino"/>
                <a:ea typeface="Palatino"/>
                <a:cs typeface="Palatino"/>
                <a:sym typeface="Palatino"/>
              </a:rPr>
              <a:t>20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Ne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" name="Shape 81"/>
          <p:cNvSpPr/>
          <p:nvPr/>
        </p:nvSpPr>
        <p:spPr>
          <a:xfrm>
            <a:off x="1202240" y="3737417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Introduction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52573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" y="5177726"/>
            <a:ext cx="3877891" cy="45829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" y="5178123"/>
            <a:ext cx="3880312" cy="45858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" y="5171650"/>
            <a:ext cx="3882887" cy="4588867"/>
          </a:xfrm>
          <a:prstGeom prst="rect">
            <a:avLst/>
          </a:prstGeom>
        </p:spPr>
      </p:pic>
      <p:sp>
        <p:nvSpPr>
          <p:cNvPr id="121" name="Google Shape;1105;p41"/>
          <p:cNvSpPr txBox="1"/>
          <p:nvPr/>
        </p:nvSpPr>
        <p:spPr>
          <a:xfrm>
            <a:off x="3891659" y="6071630"/>
            <a:ext cx="4017954" cy="1415742"/>
          </a:xfrm>
          <a:prstGeom prst="rect">
            <a:avLst/>
          </a:prstGeom>
          <a:solidFill>
            <a:srgbClr val="DDFFC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err="1">
                <a:latin typeface="+mj-lt"/>
              </a:rPr>
              <a:t>S</a:t>
            </a:r>
            <a:r>
              <a:rPr lang="fr-FR" sz="1600" b="1" dirty="0" err="1" smtClean="0">
                <a:latin typeface="+mj-lt"/>
              </a:rPr>
              <a:t>tatic</a:t>
            </a:r>
            <a:r>
              <a:rPr lang="fr-FR" sz="1600" b="1" dirty="0" smtClean="0">
                <a:latin typeface="+mj-lt"/>
              </a:rPr>
              <a:t> </a:t>
            </a:r>
            <a:r>
              <a:rPr lang="fr-FR" sz="1600" b="1" dirty="0" err="1" smtClean="0">
                <a:latin typeface="+mj-lt"/>
              </a:rPr>
              <a:t>correlations</a:t>
            </a:r>
            <a:r>
              <a:rPr lang="fr-FR" sz="1600" b="1" dirty="0" smtClean="0">
                <a:latin typeface="+mj-lt"/>
              </a:rPr>
              <a:t> </a:t>
            </a:r>
            <a:r>
              <a:rPr lang="fr-FR" sz="1600" b="1" dirty="0">
                <a:latin typeface="+mj-lt"/>
              </a:rPr>
              <a:t>v</a:t>
            </a:r>
            <a:r>
              <a:rPr lang="fr-FR" sz="1600" b="1" dirty="0" smtClean="0">
                <a:latin typeface="+mj-lt"/>
              </a:rPr>
              <a:t>ia PGCM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latin typeface="+mj-lt"/>
              </a:rPr>
              <a:t>→ 5 MeV </a:t>
            </a:r>
            <a:r>
              <a:rPr lang="fr-FR" sz="1600" dirty="0" err="1" smtClean="0">
                <a:latin typeface="+mj-lt"/>
              </a:rPr>
              <a:t>from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b="1" dirty="0">
                <a:latin typeface="+mj-lt"/>
              </a:rPr>
              <a:t>p</a:t>
            </a:r>
            <a:r>
              <a:rPr lang="fr-FR" sz="1600" b="1" dirty="0" smtClean="0">
                <a:latin typeface="+mj-lt"/>
              </a:rPr>
              <a:t>rojection</a:t>
            </a:r>
            <a:r>
              <a:rPr lang="fr-FR" sz="1600" dirty="0" smtClean="0">
                <a:latin typeface="+mj-lt"/>
              </a:rPr>
              <a:t> on J=0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latin typeface="+mj-lt"/>
                <a:cs typeface="Times New Roman" panose="02020603050405020304" pitchFamily="18" charset="0"/>
              </a:rPr>
              <a:t>→ ~0 </a:t>
            </a:r>
            <a:r>
              <a:rPr lang="fr-FR" sz="1600" dirty="0" err="1" smtClean="0">
                <a:latin typeface="+mj-lt"/>
                <a:cs typeface="Times New Roman" panose="02020603050405020304" pitchFamily="18" charset="0"/>
              </a:rPr>
              <a:t>from</a:t>
            </a:r>
            <a:r>
              <a:rPr lang="fr-FR" sz="1600" dirty="0" smtClean="0">
                <a:latin typeface="+mj-lt"/>
                <a:cs typeface="Times New Roman" panose="02020603050405020304" pitchFamily="18" charset="0"/>
              </a:rPr>
              <a:t> GCM </a:t>
            </a:r>
            <a:r>
              <a:rPr lang="fr-FR" sz="1600" dirty="0" err="1" smtClean="0">
                <a:latin typeface="+mj-lt"/>
                <a:cs typeface="Times New Roman" panose="02020603050405020304" pitchFamily="18" charset="0"/>
              </a:rPr>
              <a:t>mixing</a:t>
            </a:r>
            <a:r>
              <a:rPr lang="fr-FR" sz="1600" dirty="0" smtClean="0">
                <a:latin typeface="+mj-lt"/>
                <a:cs typeface="Times New Roman" panose="02020603050405020304" pitchFamily="18" charset="0"/>
              </a:rPr>
              <a:t> over </a:t>
            </a:r>
            <a:r>
              <a:rPr lang="fr-FR" sz="1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fr-FR" sz="16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endParaRPr sz="1600" baseline="-250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latin typeface="+mj-lt"/>
              </a:rPr>
              <a:t>PGCM misses </a:t>
            </a:r>
            <a:r>
              <a:rPr lang="fr-FR" sz="1600" b="1" dirty="0" err="1">
                <a:latin typeface="+mj-lt"/>
              </a:rPr>
              <a:t>dynamical</a:t>
            </a:r>
            <a:r>
              <a:rPr lang="fr-FR" sz="1600" b="1" dirty="0">
                <a:latin typeface="+mj-lt"/>
              </a:rPr>
              <a:t> </a:t>
            </a:r>
            <a:r>
              <a:rPr lang="fr-FR" sz="1600" b="1" dirty="0" err="1" smtClean="0">
                <a:latin typeface="+mj-lt"/>
              </a:rPr>
              <a:t>correlations</a:t>
            </a:r>
            <a:endParaRPr lang="fr-FR" sz="1600" b="1" dirty="0" smtClean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latin typeface="+mj-lt"/>
              </a:rPr>
              <a:t>→ </a:t>
            </a:r>
            <a:r>
              <a:rPr lang="fr-FR" sz="1600" dirty="0">
                <a:latin typeface="+mj-lt"/>
              </a:rPr>
              <a:t>10 % </a:t>
            </a:r>
            <a:r>
              <a:rPr lang="fr-FR" sz="1600" dirty="0" err="1">
                <a:latin typeface="+mj-lt"/>
              </a:rPr>
              <a:t>underbound</a:t>
            </a:r>
            <a:r>
              <a:rPr lang="fr-FR" sz="1600" dirty="0">
                <a:latin typeface="+mj-lt"/>
              </a:rPr>
              <a:t> (21 MeV</a:t>
            </a:r>
            <a:r>
              <a:rPr lang="fr-FR" sz="1600" dirty="0" smtClean="0">
                <a:latin typeface="+mj-lt"/>
              </a:rPr>
              <a:t>)</a:t>
            </a:r>
          </a:p>
        </p:txBody>
      </p:sp>
      <p:pic>
        <p:nvPicPr>
          <p:cNvPr id="129" name="Google Shape;352;p24"/>
          <p:cNvPicPr preferRelativeResize="0"/>
          <p:nvPr/>
        </p:nvPicPr>
        <p:blipFill rotWithShape="1">
          <a:blip r:embed="rId5">
            <a:alphaModFix/>
          </a:blip>
          <a:srcRect l="57312" t="18231" r="123" b="20874"/>
          <a:stretch/>
        </p:blipFill>
        <p:spPr>
          <a:xfrm>
            <a:off x="3754880" y="2099683"/>
            <a:ext cx="2812044" cy="2649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762;p28"/>
          <p:cNvSpPr/>
          <p:nvPr/>
        </p:nvSpPr>
        <p:spPr>
          <a:xfrm>
            <a:off x="5240744" y="3081105"/>
            <a:ext cx="494335" cy="676374"/>
          </a:xfrm>
          <a:custGeom>
            <a:avLst/>
            <a:gdLst/>
            <a:ahLst/>
            <a:cxnLst/>
            <a:rect l="l" t="t" r="r" b="b"/>
            <a:pathLst>
              <a:path w="10537" h="12041" extrusionOk="0">
                <a:moveTo>
                  <a:pt x="0" y="1505"/>
                </a:moveTo>
                <a:lnTo>
                  <a:pt x="5268" y="12041"/>
                </a:lnTo>
                <a:lnTo>
                  <a:pt x="10537" y="0"/>
                </a:lnTo>
              </a:path>
            </a:pathLst>
          </a:custGeom>
          <a:noFill/>
          <a:ln w="38100" cap="flat" cmpd="sng">
            <a:solidFill>
              <a:srgbClr val="66FFFF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42" name="Google Shape;417;p24"/>
          <p:cNvSpPr/>
          <p:nvPr/>
        </p:nvSpPr>
        <p:spPr>
          <a:xfrm rot="3036050">
            <a:off x="5109519" y="3348451"/>
            <a:ext cx="482571" cy="305706"/>
          </a:xfrm>
          <a:prstGeom prst="arc">
            <a:avLst>
              <a:gd name="adj1" fmla="val 11152654"/>
              <a:gd name="adj2" fmla="val 20031650"/>
            </a:avLst>
          </a:prstGeom>
          <a:noFill/>
          <a:ln w="57150" cap="flat" cmpd="sng">
            <a:solidFill>
              <a:srgbClr val="0033CC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" name="Ab initio vs effective approach"/>
          <p:cNvSpPr txBox="1"/>
          <p:nvPr/>
        </p:nvSpPr>
        <p:spPr>
          <a:xfrm>
            <a:off x="52599" y="127000"/>
            <a:ext cx="12952201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PGCM-PT(2) vs FCI in </a:t>
            </a:r>
            <a:r>
              <a:rPr lang="fr-FR" dirty="0" err="1" smtClean="0">
                <a:solidFill>
                  <a:srgbClr val="0033CC"/>
                </a:solidFill>
              </a:rPr>
              <a:t>doubly</a:t>
            </a:r>
            <a:r>
              <a:rPr lang="fr-FR" dirty="0" smtClean="0">
                <a:solidFill>
                  <a:srgbClr val="0033CC"/>
                </a:solidFill>
              </a:rPr>
              <a:t> open-</a:t>
            </a:r>
            <a:r>
              <a:rPr lang="fr-FR" dirty="0" err="1" smtClean="0">
                <a:solidFill>
                  <a:srgbClr val="0033CC"/>
                </a:solidFill>
              </a:rPr>
              <a:t>shell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baseline="30000" dirty="0" smtClean="0">
                <a:solidFill>
                  <a:srgbClr val="0033CC"/>
                </a:solidFill>
              </a:rPr>
              <a:t>20</a:t>
            </a:r>
            <a:r>
              <a:rPr lang="fr-FR" dirty="0" smtClean="0">
                <a:solidFill>
                  <a:srgbClr val="0033CC"/>
                </a:solidFill>
              </a:rPr>
              <a:t>Ne</a:t>
            </a:r>
            <a:endParaRPr sz="2400" dirty="0">
              <a:solidFill>
                <a:srgbClr val="0033CC"/>
              </a:solidFill>
            </a:endParaRPr>
          </a:p>
        </p:txBody>
      </p:sp>
      <p:sp>
        <p:nvSpPr>
          <p:cNvPr id="132" name="TextBox 59">
            <a:extLst>
              <a:ext uri="{FF2B5EF4-FFF2-40B4-BE49-F238E27FC236}">
                <a16:creationId xmlns:a16="http://schemas.microsoft.com/office/drawing/2014/main" id="{AE066829-5BDF-1668-67D5-3F54CA913D87}"/>
              </a:ext>
            </a:extLst>
          </p:cNvPr>
          <p:cNvSpPr txBox="1"/>
          <p:nvPr/>
        </p:nvSpPr>
        <p:spPr>
          <a:xfrm>
            <a:off x="9472236" y="9461383"/>
            <a:ext cx="4285011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</a:t>
            </a:r>
            <a:r>
              <a:rPr lang="it-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Frosini </a:t>
            </a:r>
            <a:r>
              <a:rPr lang="it-IT" sz="1280" b="1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et al., </a:t>
            </a:r>
            <a:r>
              <a:rPr lang="it-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EPJA58 (2022) 64</a:t>
            </a:r>
            <a:r>
              <a:rPr lang="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]</a:t>
            </a:r>
            <a:endParaRPr lang="en-GB" sz="1280" b="1" dirty="0"/>
          </a:p>
        </p:txBody>
      </p:sp>
      <p:sp>
        <p:nvSpPr>
          <p:cNvPr id="116" name="Google Shape;1100;p41"/>
          <p:cNvSpPr txBox="1"/>
          <p:nvPr/>
        </p:nvSpPr>
        <p:spPr>
          <a:xfrm>
            <a:off x="3891659" y="5335093"/>
            <a:ext cx="4017954" cy="6770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 </a:t>
            </a:r>
            <a:r>
              <a:rPr lang="fr-FR" sz="1600" b="1" dirty="0" err="1" smtClean="0"/>
              <a:t>Static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correlations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from</a:t>
            </a:r>
            <a:r>
              <a:rPr lang="fr-FR" sz="1600" b="1" dirty="0" smtClean="0"/>
              <a:t> J</a:t>
            </a:r>
            <a:r>
              <a:rPr lang="fr-FR" sz="1600" b="1" baseline="30000" dirty="0" smtClean="0"/>
              <a:t>2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breaking</a:t>
            </a:r>
            <a:r>
              <a:rPr lang="fr-FR" sz="1600" b="1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/>
              <a:t> → </a:t>
            </a:r>
            <a:r>
              <a:rPr lang="fr-FR" sz="1600" dirty="0" smtClean="0"/>
              <a:t>13 MeV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 smtClean="0"/>
              <a:t>deformation</a:t>
            </a:r>
            <a:endParaRPr lang="fr-FR" sz="1600" dirty="0"/>
          </a:p>
        </p:txBody>
      </p:sp>
      <p:sp>
        <p:nvSpPr>
          <p:cNvPr id="124" name="Google Shape;1108;p41"/>
          <p:cNvSpPr txBox="1"/>
          <p:nvPr/>
        </p:nvSpPr>
        <p:spPr>
          <a:xfrm>
            <a:off x="3891658" y="7565880"/>
            <a:ext cx="4017955" cy="923299"/>
          </a:xfrm>
          <a:prstGeom prst="rect">
            <a:avLst/>
          </a:prstGeom>
          <a:solidFill>
            <a:srgbClr val="DDFF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err="1" smtClean="0"/>
              <a:t>Dynamical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correlations</a:t>
            </a:r>
            <a:r>
              <a:rPr lang="fr-FR" sz="1600" b="1" dirty="0" smtClean="0"/>
              <a:t> via PGCM-PT(2)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/>
              <a:t>→ </a:t>
            </a:r>
            <a:r>
              <a:rPr lang="fr-FR" sz="1600" dirty="0"/>
              <a:t>1.7% </a:t>
            </a:r>
            <a:r>
              <a:rPr lang="fr-FR" sz="1600" dirty="0" err="1"/>
              <a:t>error</a:t>
            </a:r>
            <a:r>
              <a:rPr lang="fr-FR" sz="1600" dirty="0"/>
              <a:t> (3 MeV)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/>
              <a:t>→ </a:t>
            </a:r>
            <a:r>
              <a:rPr lang="fr-FR" sz="1600" b="1" dirty="0" err="1"/>
              <a:t>Slightly</a:t>
            </a:r>
            <a:r>
              <a:rPr lang="fr-FR" sz="1600" b="1" dirty="0"/>
              <a:t> </a:t>
            </a:r>
            <a:r>
              <a:rPr lang="fr-FR" sz="1600" b="1" dirty="0" err="1"/>
              <a:t>overshooting</a:t>
            </a:r>
            <a:r>
              <a:rPr lang="fr-FR" sz="1600" dirty="0"/>
              <a:t> FCI</a:t>
            </a:r>
            <a:endParaRPr sz="1600" dirty="0"/>
          </a:p>
        </p:txBody>
      </p:sp>
      <p:sp>
        <p:nvSpPr>
          <p:cNvPr id="127" name="Google Shape;1111;p41"/>
          <p:cNvSpPr txBox="1"/>
          <p:nvPr/>
        </p:nvSpPr>
        <p:spPr>
          <a:xfrm>
            <a:off x="3891659" y="8570543"/>
            <a:ext cx="4017954" cy="923299"/>
          </a:xfrm>
          <a:prstGeom prst="rect">
            <a:avLst/>
          </a:prstGeom>
          <a:solidFill>
            <a:srgbClr val="DDFF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err="1" smtClean="0"/>
              <a:t>Deformed</a:t>
            </a:r>
            <a:r>
              <a:rPr lang="fr-FR" sz="1600" b="1" dirty="0" smtClean="0"/>
              <a:t> single-</a:t>
            </a:r>
            <a:r>
              <a:rPr lang="fr-FR" sz="1600" b="1" dirty="0" err="1" smtClean="0"/>
              <a:t>reference</a:t>
            </a:r>
            <a:r>
              <a:rPr lang="fr-FR" sz="1600" b="1" dirty="0" smtClean="0"/>
              <a:t> MBPT(2,3</a:t>
            </a:r>
            <a:r>
              <a:rPr lang="fr-FR" sz="1600" b="1" dirty="0"/>
              <a:t>) 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/>
              <a:t>→ </a:t>
            </a:r>
            <a:r>
              <a:rPr lang="fr-FR" sz="1600" dirty="0" err="1" smtClean="0"/>
              <a:t>Underbound</a:t>
            </a:r>
            <a:r>
              <a:rPr lang="fr-FR" sz="1600" dirty="0" smtClean="0"/>
              <a:t> </a:t>
            </a:r>
            <a:r>
              <a:rPr lang="fr-FR" sz="1600" dirty="0"/>
              <a:t>(1.2 %)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/>
              <a:t>→ </a:t>
            </a:r>
            <a:r>
              <a:rPr lang="fr-FR" sz="1600" b="1" dirty="0" smtClean="0"/>
              <a:t>Misses </a:t>
            </a:r>
            <a:r>
              <a:rPr lang="fr-FR" sz="1600" b="1" dirty="0" err="1" smtClean="0"/>
              <a:t>static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correl</a:t>
            </a:r>
            <a:r>
              <a:rPr lang="fr-FR" sz="1600" b="1" dirty="0" smtClean="0"/>
              <a:t>. projection on J</a:t>
            </a:r>
            <a:endParaRPr sz="1600" b="1" baseline="30000" dirty="0"/>
          </a:p>
        </p:txBody>
      </p:sp>
      <p:pic>
        <p:nvPicPr>
          <p:cNvPr id="131" name="Imag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9933" y="2612208"/>
            <a:ext cx="1428103" cy="787288"/>
          </a:xfrm>
          <a:prstGeom prst="rect">
            <a:avLst/>
          </a:prstGeom>
        </p:spPr>
      </p:pic>
      <p:cxnSp>
        <p:nvCxnSpPr>
          <p:cNvPr id="136" name="Connecteur droit 135"/>
          <p:cNvCxnSpPr/>
          <p:nvPr/>
        </p:nvCxnSpPr>
        <p:spPr>
          <a:xfrm>
            <a:off x="7834850" y="3053809"/>
            <a:ext cx="180109" cy="237679"/>
          </a:xfrm>
          <a:prstGeom prst="line">
            <a:avLst/>
          </a:prstGeom>
          <a:noFill/>
          <a:ln w="57150" cap="flat">
            <a:solidFill>
              <a:srgbClr val="0033CC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Google Shape;845;p30"/>
          <p:cNvSpPr txBox="1"/>
          <p:nvPr/>
        </p:nvSpPr>
        <p:spPr>
          <a:xfrm>
            <a:off x="8741776" y="1455626"/>
            <a:ext cx="4112834" cy="1231066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err="1" smtClean="0"/>
              <a:t>Numerical</a:t>
            </a:r>
            <a:r>
              <a:rPr lang="fr-FR" sz="1600" b="1" dirty="0" smtClean="0"/>
              <a:t> setting</a:t>
            </a:r>
            <a:endParaRPr lang="fr-FR" sz="1600" b="1" dirty="0"/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16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20 MeV</a:t>
            </a:r>
            <a:endParaRPr lang="fr-FR" sz="1600" dirty="0" smtClean="0"/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►N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 interaction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Hüther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 2020]</a:t>
            </a:r>
            <a:endParaRPr lang="en-US" sz="1600" dirty="0" smtClean="0"/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16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1.88 fm-1</a:t>
            </a:r>
            <a:endParaRPr sz="1600" dirty="0"/>
          </a:p>
        </p:txBody>
      </p:sp>
      <p:sp>
        <p:nvSpPr>
          <p:cNvPr id="149" name="Google Shape;1061;p39"/>
          <p:cNvSpPr txBox="1"/>
          <p:nvPr/>
        </p:nvSpPr>
        <p:spPr>
          <a:xfrm>
            <a:off x="6495179" y="2079464"/>
            <a:ext cx="220950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fr-FR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pairing</a:t>
            </a:r>
            <a:r>
              <a:rPr lang="fr-F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fr-F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810817" y="2541099"/>
            <a:ext cx="1297219" cy="356433"/>
          </a:xfrm>
          <a:prstGeom prst="round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51" name="Google Shape;1061;p39"/>
          <p:cNvSpPr txBox="1"/>
          <p:nvPr/>
        </p:nvSpPr>
        <p:spPr>
          <a:xfrm>
            <a:off x="6042659" y="4328090"/>
            <a:ext cx="186695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fr-FR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trixiality</a:t>
            </a:r>
            <a: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Google Shape;1061;p39"/>
          <p:cNvSpPr txBox="1"/>
          <p:nvPr/>
        </p:nvSpPr>
        <p:spPr>
          <a:xfrm>
            <a:off x="232516" y="1608403"/>
            <a:ext cx="45714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of the PGCM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unperturbed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state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Google Shape;1061;p39"/>
          <p:cNvSpPr txBox="1"/>
          <p:nvPr/>
        </p:nvSpPr>
        <p:spPr>
          <a:xfrm>
            <a:off x="40662" y="2320322"/>
            <a:ext cx="3412117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Axially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deformed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HFB states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</a:t>
            </a:r>
            <a:r>
              <a:rPr lang="fr-FR" sz="1800" dirty="0" err="1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sz="1800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fr-FR" sz="1800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1800" dirty="0" smtClean="0">
                <a:solidFill>
                  <a:srgbClr val="66FF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fr-FR" sz="1800" baseline="-25000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on J</a:t>
            </a:r>
            <a:r>
              <a:rPr lang="fr-FR" sz="1800" baseline="30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087" y="3459134"/>
            <a:ext cx="705943" cy="3428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8724" y="3911590"/>
            <a:ext cx="1207173" cy="355337"/>
          </a:xfrm>
          <a:prstGeom prst="rect">
            <a:avLst/>
          </a:prstGeom>
        </p:spPr>
      </p:pic>
      <p:cxnSp>
        <p:nvCxnSpPr>
          <p:cNvPr id="156" name="Connecteur droit 155"/>
          <p:cNvCxnSpPr/>
          <p:nvPr/>
        </p:nvCxnSpPr>
        <p:spPr>
          <a:xfrm>
            <a:off x="5789959" y="3956843"/>
            <a:ext cx="180109" cy="23767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Connecteur droit 156"/>
          <p:cNvCxnSpPr/>
          <p:nvPr/>
        </p:nvCxnSpPr>
        <p:spPr>
          <a:xfrm>
            <a:off x="6365440" y="3972763"/>
            <a:ext cx="180109" cy="23767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Connecteur droit 158"/>
          <p:cNvCxnSpPr/>
          <p:nvPr/>
        </p:nvCxnSpPr>
        <p:spPr>
          <a:xfrm>
            <a:off x="2517376" y="2461636"/>
            <a:ext cx="180109" cy="23767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717" y="3616142"/>
            <a:ext cx="3886905" cy="769283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2614430" y="3637826"/>
            <a:ext cx="1374883" cy="511941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0" name="Rectangle à coins arrondis 159"/>
          <p:cNvSpPr/>
          <p:nvPr/>
        </p:nvSpPr>
        <p:spPr>
          <a:xfrm>
            <a:off x="1044309" y="3637826"/>
            <a:ext cx="450573" cy="747599"/>
          </a:xfrm>
          <a:prstGeom prst="roundRect">
            <a:avLst/>
          </a:prstGeom>
          <a:noFill/>
          <a:ln w="38100" cap="flat">
            <a:solidFill>
              <a:srgbClr val="66FFFF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1" name="Rectangle à coins arrondis 160"/>
          <p:cNvSpPr/>
          <p:nvPr/>
        </p:nvSpPr>
        <p:spPr>
          <a:xfrm>
            <a:off x="2215895" y="3637826"/>
            <a:ext cx="433086" cy="511941"/>
          </a:xfrm>
          <a:prstGeom prst="roundRect">
            <a:avLst/>
          </a:prstGeom>
          <a:noFill/>
          <a:ln w="3810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62" name="Connecteur droit 161"/>
          <p:cNvCxnSpPr/>
          <p:nvPr/>
        </p:nvCxnSpPr>
        <p:spPr>
          <a:xfrm>
            <a:off x="3243379" y="3801397"/>
            <a:ext cx="180109" cy="23767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3" name="Google Shape;1061;p39"/>
          <p:cNvSpPr txBox="1"/>
          <p:nvPr/>
        </p:nvSpPr>
        <p:spPr>
          <a:xfrm>
            <a:off x="6638601" y="3831029"/>
            <a:ext cx="159195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Euler angles</a:t>
            </a:r>
            <a:endParaRPr sz="1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" y="5167018"/>
            <a:ext cx="3876773" cy="45935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" y="5164831"/>
            <a:ext cx="3882891" cy="4598523"/>
          </a:xfrm>
          <a:prstGeom prst="rect">
            <a:avLst/>
          </a:prstGeom>
        </p:spPr>
      </p:pic>
      <p:sp>
        <p:nvSpPr>
          <p:cNvPr id="147" name="Google Shape;1061;p39"/>
          <p:cNvSpPr txBox="1"/>
          <p:nvPr/>
        </p:nvSpPr>
        <p:spPr>
          <a:xfrm>
            <a:off x="1070403" y="4869444"/>
            <a:ext cx="2684477" cy="46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Ground-state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92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42" grpId="0" animBg="1"/>
      <p:bldP spid="116" grpId="0" animBg="1"/>
      <p:bldP spid="124" grpId="0" animBg="1"/>
      <p:bldP spid="127" grpId="0" animBg="1"/>
      <p:bldP spid="149" grpId="0"/>
      <p:bldP spid="6" grpId="0" animBg="1"/>
      <p:bldP spid="151" grpId="0"/>
      <p:bldP spid="152" grpId="0"/>
      <p:bldP spid="13" grpId="0" animBg="1"/>
      <p:bldP spid="13" grpId="1" animBg="1"/>
      <p:bldP spid="160" grpId="0" animBg="1"/>
      <p:bldP spid="160" grpId="1" animBg="1"/>
      <p:bldP spid="161" grpId="0" animBg="1"/>
      <p:bldP spid="161" grpId="1" animBg="1"/>
      <p:bldP spid="163" grpId="0"/>
      <p:bldP spid="1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e 168"/>
          <p:cNvGrpSpPr/>
          <p:nvPr/>
        </p:nvGrpSpPr>
        <p:grpSpPr>
          <a:xfrm>
            <a:off x="8098901" y="3323851"/>
            <a:ext cx="4905899" cy="3358923"/>
            <a:chOff x="2623930" y="5274363"/>
            <a:chExt cx="4905899" cy="3358923"/>
          </a:xfrm>
        </p:grpSpPr>
        <p:pic>
          <p:nvPicPr>
            <p:cNvPr id="170" name="Google Shape;965;p36"/>
            <p:cNvPicPr preferRelativeResize="0"/>
            <p:nvPr/>
          </p:nvPicPr>
          <p:blipFill rotWithShape="1">
            <a:blip r:embed="rId2">
              <a:alphaModFix/>
            </a:blip>
            <a:srcRect l="40702"/>
            <a:stretch/>
          </p:blipFill>
          <p:spPr>
            <a:xfrm>
              <a:off x="2623930" y="5274363"/>
              <a:ext cx="4518991" cy="3007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TextBox 59">
              <a:extLst>
                <a:ext uri="{FF2B5EF4-FFF2-40B4-BE49-F238E27FC236}">
                  <a16:creationId xmlns:a16="http://schemas.microsoft.com/office/drawing/2014/main" id="{AE066829-5BDF-1668-67D5-3F54CA913D87}"/>
                </a:ext>
              </a:extLst>
            </p:cNvPr>
            <p:cNvSpPr txBox="1"/>
            <p:nvPr/>
          </p:nvSpPr>
          <p:spPr>
            <a:xfrm rot="5400000">
              <a:off x="5711869" y="6815325"/>
              <a:ext cx="33589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" sz="1200" dirty="0" smtClean="0">
                  <a:latin typeface="Montserrat Light" panose="00000400000000000000" pitchFamily="2" charset="0"/>
                  <a:ea typeface="Tahoma" panose="020B0604030504040204" pitchFamily="34" charset="0"/>
                  <a:cs typeface="Tahoma" panose="020B0604030504040204" pitchFamily="34" charset="0"/>
                  <a:sym typeface="Comfortaa Light"/>
                </a:rPr>
                <a:t>[</a:t>
              </a:r>
              <a:r>
                <a:rPr lang="it-IT" sz="1200" dirty="0" smtClean="0">
                  <a:latin typeface="Montserrat Light" panose="00000400000000000000" pitchFamily="2" charset="0"/>
                  <a:ea typeface="Tahoma" panose="020B0604030504040204" pitchFamily="34" charset="0"/>
                  <a:cs typeface="Tahoma" panose="020B0604030504040204" pitchFamily="34" charset="0"/>
                  <a:sym typeface="Comfortaa Light"/>
                </a:rPr>
                <a:t>Frosini </a:t>
              </a:r>
              <a:r>
                <a:rPr lang="it-IT" sz="1200" dirty="0">
                  <a:latin typeface="Montserrat Light" panose="00000400000000000000" pitchFamily="2" charset="0"/>
                  <a:ea typeface="Tahoma" panose="020B0604030504040204" pitchFamily="34" charset="0"/>
                  <a:cs typeface="Tahoma" panose="020B0604030504040204" pitchFamily="34" charset="0"/>
                  <a:sym typeface="Comfortaa Light"/>
                </a:rPr>
                <a:t>et al., </a:t>
              </a:r>
              <a:r>
                <a:rPr lang="it-IT" sz="1200" dirty="0" smtClean="0">
                  <a:latin typeface="Montserrat Light" panose="00000400000000000000" pitchFamily="2" charset="0"/>
                  <a:ea typeface="Tahoma" panose="020B0604030504040204" pitchFamily="34" charset="0"/>
                  <a:cs typeface="Tahoma" panose="020B0604030504040204" pitchFamily="34" charset="0"/>
                  <a:sym typeface="Comfortaa Light"/>
                </a:rPr>
                <a:t>EPJA58 (2022) 63</a:t>
              </a:r>
              <a:r>
                <a:rPr lang="it" sz="1200" dirty="0" smtClean="0">
                  <a:latin typeface="Montserrat Light" panose="00000400000000000000" pitchFamily="2" charset="0"/>
                  <a:ea typeface="Tahoma" panose="020B0604030504040204" pitchFamily="34" charset="0"/>
                  <a:cs typeface="Tahoma" panose="020B0604030504040204" pitchFamily="34" charset="0"/>
                  <a:sym typeface="Comfortaa Light"/>
                </a:rPr>
                <a:t>]</a:t>
              </a:r>
              <a:endParaRPr lang="en-GB" sz="1200" dirty="0"/>
            </a:p>
          </p:txBody>
        </p:sp>
        <p:sp>
          <p:nvSpPr>
            <p:cNvPr id="172" name="Google Shape;845;p30"/>
            <p:cNvSpPr txBox="1"/>
            <p:nvPr/>
          </p:nvSpPr>
          <p:spPr>
            <a:xfrm>
              <a:off x="4115960" y="5656895"/>
              <a:ext cx="1391397" cy="984845"/>
            </a:xfrm>
            <a:prstGeom prst="rect">
              <a:avLst/>
            </a:prstGeom>
            <a:solidFill>
              <a:schemeClr val="bg1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177800" lvl="0" algn="l" rtl="0">
                <a:spcBef>
                  <a:spcPts val="0"/>
                </a:spcBef>
                <a:spcAft>
                  <a:spcPts val="0"/>
                </a:spcAft>
                <a:buSzPts val="2000"/>
              </a:pPr>
              <a:r>
                <a:rPr lang="fr-FR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fr-FR" sz="12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max</a:t>
              </a:r>
              <a:r>
                <a:rPr lang="fr-F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10,</a:t>
              </a:r>
            </a:p>
            <a:p>
              <a:pPr marL="177800" lvl="0" algn="l" rtl="0">
                <a:spcBef>
                  <a:spcPts val="0"/>
                </a:spcBef>
                <a:spcAft>
                  <a:spcPts val="0"/>
                </a:spcAft>
                <a:buSzPts val="2000"/>
              </a:pPr>
              <a:r>
                <a:rPr lang="fr-F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fr-FR" sz="12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3max</a:t>
              </a:r>
              <a:r>
                <a:rPr lang="fr-F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14</a:t>
              </a:r>
            </a:p>
            <a:p>
              <a:pPr marL="177800" lvl="0" algn="l" rtl="0">
                <a:spcBef>
                  <a:spcPts val="0"/>
                </a:spcBef>
                <a:spcAft>
                  <a:spcPts val="0"/>
                </a:spcAft>
                <a:buSzPts val="2000"/>
              </a:pP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2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 2N+3N </a:t>
              </a:r>
              <a:endParaRPr lang="en-US" sz="1200" b="1" dirty="0" smtClean="0"/>
            </a:p>
            <a:p>
              <a:pPr marL="177800" lvl="0" algn="l" rtl="0">
                <a:spcBef>
                  <a:spcPts val="0"/>
                </a:spcBef>
                <a:spcAft>
                  <a:spcPts val="0"/>
                </a:spcAft>
                <a:buSzPts val="2000"/>
              </a:pPr>
              <a:r>
                <a:rPr lang="en-US" sz="1200" b="1" dirty="0" err="1"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sz="12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srg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1.88 fm</a:t>
              </a:r>
              <a:r>
                <a:rPr lang="en-US" sz="12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endParaRPr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845;p30"/>
            <p:cNvSpPr txBox="1"/>
            <p:nvPr/>
          </p:nvSpPr>
          <p:spPr>
            <a:xfrm>
              <a:off x="2716694" y="5682471"/>
              <a:ext cx="834887" cy="430847"/>
            </a:xfrm>
            <a:prstGeom prst="rect">
              <a:avLst/>
            </a:prstGeom>
            <a:solidFill>
              <a:schemeClr val="bg1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177800" lvl="0" algn="l" rtl="0">
                <a:spcBef>
                  <a:spcPts val="0"/>
                </a:spcBef>
                <a:spcAft>
                  <a:spcPts val="0"/>
                </a:spcAft>
                <a:buSzPts val="2000"/>
              </a:pPr>
              <a:r>
                <a:rPr lang="en-US" sz="1200" b="1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b</a:t>
              </a:r>
              <a:r>
                <a:rPr lang="en-US" sz="1200" b="1" baseline="-25000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2</a:t>
              </a:r>
              <a:r>
                <a:rPr lang="en-US" sz="1200" b="1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, b</a:t>
              </a:r>
              <a:r>
                <a:rPr lang="en-US" sz="1200" b="1" baseline="-25000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3</a:t>
              </a:r>
              <a:endParaRPr sz="1200" b="1" baseline="-25000" dirty="0"/>
            </a:p>
          </p:txBody>
        </p:sp>
      </p:grpSp>
      <p:pic>
        <p:nvPicPr>
          <p:cNvPr id="154" name="Google Shape;1454;p58"/>
          <p:cNvPicPr preferRelativeResize="0"/>
          <p:nvPr/>
        </p:nvPicPr>
        <p:blipFill rotWithShape="1">
          <a:blip r:embed="rId3">
            <a:alphaModFix/>
          </a:blip>
          <a:srcRect t="2856"/>
          <a:stretch/>
        </p:blipFill>
        <p:spPr>
          <a:xfrm>
            <a:off x="8953676" y="3202047"/>
            <a:ext cx="3155484" cy="352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Image 1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" y="5164831"/>
            <a:ext cx="3882891" cy="45985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012182" y="7833689"/>
            <a:ext cx="4965322" cy="1569620"/>
          </a:xfrm>
          <a:prstGeom prst="rect">
            <a:avLst/>
          </a:prstGeom>
          <a:solidFill>
            <a:srgbClr val="CCECFF"/>
          </a:solidFill>
          <a:ln w="12700" cap="flat">
            <a:solidFill>
              <a:srgbClr val="CCECFF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4" name="Google Shape;1453;p58"/>
          <p:cNvSpPr txBox="1"/>
          <p:nvPr/>
        </p:nvSpPr>
        <p:spPr>
          <a:xfrm>
            <a:off x="8036498" y="7797002"/>
            <a:ext cx="494100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/>
              <a:t>Excitation </a:t>
            </a:r>
            <a:r>
              <a:rPr lang="fr-FR" sz="1600" b="1" dirty="0" err="1" smtClean="0"/>
              <a:t>energies</a:t>
            </a:r>
            <a:endParaRPr lang="fr-FR" sz="16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/>
              <a:t>→ </a:t>
            </a:r>
            <a:r>
              <a:rPr lang="fr-FR" sz="1600" b="1" dirty="0" smtClean="0"/>
              <a:t>Good vs FCI (~250keV </a:t>
            </a:r>
            <a:r>
              <a:rPr lang="fr-FR" sz="1600" b="1" dirty="0" err="1" smtClean="0"/>
              <a:t>too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dilated</a:t>
            </a:r>
            <a:r>
              <a:rPr lang="fr-FR" sz="1600" b="1" dirty="0" smtClean="0"/>
              <a:t>)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/>
              <a:t>→ </a:t>
            </a:r>
            <a:r>
              <a:rPr lang="fr-FR" sz="1600" b="1" dirty="0" smtClean="0"/>
              <a:t>Fine </a:t>
            </a:r>
            <a:r>
              <a:rPr lang="fr-FR" sz="1600" b="1" dirty="0" err="1" smtClean="0"/>
              <a:t>cancellation</a:t>
            </a:r>
            <a:r>
              <a:rPr lang="fr-FR" sz="1600" b="1" dirty="0" smtClean="0"/>
              <a:t> of PT(2) </a:t>
            </a:r>
            <a:r>
              <a:rPr lang="fr-FR" sz="1600" b="1" dirty="0" err="1" smtClean="0"/>
              <a:t>correlations</a:t>
            </a:r>
            <a:endParaRPr lang="fr-FR" sz="16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/>
              <a:t>	</a:t>
            </a:r>
            <a:r>
              <a:rPr lang="en-US" sz="1600" dirty="0"/>
              <a:t>Validation of </a:t>
            </a:r>
            <a:r>
              <a:rPr lang="en-US" sz="1600" dirty="0" err="1"/>
              <a:t>numerics</a:t>
            </a:r>
            <a:r>
              <a:rPr lang="en-US" sz="1600" dirty="0"/>
              <a:t> (large numbers cancel)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/>
              <a:t>	</a:t>
            </a:r>
            <a:r>
              <a:rPr lang="fr-FR" sz="1600" b="1" dirty="0" smtClean="0"/>
              <a:t>PGCM good </a:t>
            </a:r>
            <a:r>
              <a:rPr lang="fr-FR" sz="1600" b="1" dirty="0" err="1" smtClean="0"/>
              <a:t>approx</a:t>
            </a:r>
            <a:r>
              <a:rPr lang="fr-FR" sz="1600" b="1" dirty="0" smtClean="0"/>
              <a:t>. to </a:t>
            </a:r>
            <a:r>
              <a:rPr lang="fr-FR" sz="1600" b="1" dirty="0" err="1" smtClean="0"/>
              <a:t>spectroscopy</a:t>
            </a:r>
            <a:endParaRPr lang="fr-FR" sz="16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/>
              <a:t>	</a:t>
            </a:r>
            <a:r>
              <a:rPr lang="fr-FR" sz="1600" dirty="0" smtClean="0"/>
              <a:t>Consistent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smtClean="0"/>
              <a:t>PCC</a:t>
            </a:r>
            <a:endParaRPr lang="fr-FR" sz="1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08" y="3054834"/>
            <a:ext cx="3061250" cy="366826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917" y="3289718"/>
            <a:ext cx="3031361" cy="3369925"/>
          </a:xfrm>
          <a:prstGeom prst="rect">
            <a:avLst/>
          </a:prstGeom>
        </p:spPr>
      </p:pic>
      <p:sp>
        <p:nvSpPr>
          <p:cNvPr id="121" name="Google Shape;1105;p41"/>
          <p:cNvSpPr txBox="1"/>
          <p:nvPr/>
        </p:nvSpPr>
        <p:spPr>
          <a:xfrm>
            <a:off x="3891659" y="6071630"/>
            <a:ext cx="4017954" cy="1415742"/>
          </a:xfrm>
          <a:prstGeom prst="rect">
            <a:avLst/>
          </a:prstGeom>
          <a:solidFill>
            <a:srgbClr val="DDFFC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err="1">
                <a:latin typeface="+mj-lt"/>
              </a:rPr>
              <a:t>S</a:t>
            </a:r>
            <a:r>
              <a:rPr lang="fr-FR" sz="1600" b="1" dirty="0" err="1" smtClean="0">
                <a:latin typeface="+mj-lt"/>
              </a:rPr>
              <a:t>tatic</a:t>
            </a:r>
            <a:r>
              <a:rPr lang="fr-FR" sz="1600" b="1" dirty="0" smtClean="0">
                <a:latin typeface="+mj-lt"/>
              </a:rPr>
              <a:t> </a:t>
            </a:r>
            <a:r>
              <a:rPr lang="fr-FR" sz="1600" b="1" dirty="0" err="1" smtClean="0">
                <a:latin typeface="+mj-lt"/>
              </a:rPr>
              <a:t>correlations</a:t>
            </a:r>
            <a:r>
              <a:rPr lang="fr-FR" sz="1600" b="1" dirty="0" smtClean="0">
                <a:latin typeface="+mj-lt"/>
              </a:rPr>
              <a:t> </a:t>
            </a:r>
            <a:r>
              <a:rPr lang="fr-FR" sz="1600" b="1" dirty="0">
                <a:latin typeface="+mj-lt"/>
              </a:rPr>
              <a:t>v</a:t>
            </a:r>
            <a:r>
              <a:rPr lang="fr-FR" sz="1600" b="1" dirty="0" smtClean="0">
                <a:latin typeface="+mj-lt"/>
              </a:rPr>
              <a:t>ia PGCM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latin typeface="+mj-lt"/>
              </a:rPr>
              <a:t>→ 5 MeV </a:t>
            </a:r>
            <a:r>
              <a:rPr lang="fr-FR" sz="1600" dirty="0" err="1" smtClean="0">
                <a:latin typeface="+mj-lt"/>
              </a:rPr>
              <a:t>from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b="1" dirty="0">
                <a:latin typeface="+mj-lt"/>
              </a:rPr>
              <a:t>p</a:t>
            </a:r>
            <a:r>
              <a:rPr lang="fr-FR" sz="1600" b="1" dirty="0" smtClean="0">
                <a:latin typeface="+mj-lt"/>
              </a:rPr>
              <a:t>rojection</a:t>
            </a:r>
            <a:r>
              <a:rPr lang="fr-FR" sz="1600" dirty="0" smtClean="0">
                <a:latin typeface="+mj-lt"/>
              </a:rPr>
              <a:t> on J=0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latin typeface="+mj-lt"/>
                <a:cs typeface="Times New Roman" panose="02020603050405020304" pitchFamily="18" charset="0"/>
              </a:rPr>
              <a:t>→ ~0 </a:t>
            </a:r>
            <a:r>
              <a:rPr lang="fr-FR" sz="1600" dirty="0" err="1" smtClean="0">
                <a:latin typeface="+mj-lt"/>
                <a:cs typeface="Times New Roman" panose="02020603050405020304" pitchFamily="18" charset="0"/>
              </a:rPr>
              <a:t>from</a:t>
            </a:r>
            <a:r>
              <a:rPr lang="fr-FR" sz="1600" dirty="0" smtClean="0">
                <a:latin typeface="+mj-lt"/>
                <a:cs typeface="Times New Roman" panose="02020603050405020304" pitchFamily="18" charset="0"/>
              </a:rPr>
              <a:t> GCM </a:t>
            </a:r>
            <a:r>
              <a:rPr lang="fr-FR" sz="1600" dirty="0" err="1" smtClean="0">
                <a:latin typeface="+mj-lt"/>
                <a:cs typeface="Times New Roman" panose="02020603050405020304" pitchFamily="18" charset="0"/>
              </a:rPr>
              <a:t>mixing</a:t>
            </a:r>
            <a:r>
              <a:rPr lang="fr-FR" sz="1600" dirty="0" smtClean="0">
                <a:latin typeface="+mj-lt"/>
                <a:cs typeface="Times New Roman" panose="02020603050405020304" pitchFamily="18" charset="0"/>
              </a:rPr>
              <a:t> over </a:t>
            </a:r>
            <a:r>
              <a:rPr lang="fr-FR" sz="1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fr-FR" sz="16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endParaRPr sz="1600" baseline="-250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latin typeface="+mj-lt"/>
              </a:rPr>
              <a:t>PGCM misses </a:t>
            </a:r>
            <a:r>
              <a:rPr lang="fr-FR" sz="1600" b="1" dirty="0" err="1">
                <a:latin typeface="+mj-lt"/>
              </a:rPr>
              <a:t>dynamical</a:t>
            </a:r>
            <a:r>
              <a:rPr lang="fr-FR" sz="1600" b="1" dirty="0">
                <a:latin typeface="+mj-lt"/>
              </a:rPr>
              <a:t> </a:t>
            </a:r>
            <a:r>
              <a:rPr lang="fr-FR" sz="1600" b="1" dirty="0" err="1" smtClean="0">
                <a:latin typeface="+mj-lt"/>
              </a:rPr>
              <a:t>correlations</a:t>
            </a:r>
            <a:endParaRPr lang="fr-FR" sz="1600" b="1" dirty="0" smtClean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latin typeface="+mj-lt"/>
              </a:rPr>
              <a:t>→ </a:t>
            </a:r>
            <a:r>
              <a:rPr lang="fr-FR" sz="1600" dirty="0">
                <a:latin typeface="+mj-lt"/>
              </a:rPr>
              <a:t>10 % </a:t>
            </a:r>
            <a:r>
              <a:rPr lang="fr-FR" sz="1600" dirty="0" err="1">
                <a:latin typeface="+mj-lt"/>
              </a:rPr>
              <a:t>underbound</a:t>
            </a:r>
            <a:r>
              <a:rPr lang="fr-FR" sz="1600" dirty="0">
                <a:latin typeface="+mj-lt"/>
              </a:rPr>
              <a:t> (21 MeV</a:t>
            </a:r>
            <a:r>
              <a:rPr lang="fr-FR" sz="1600" dirty="0" smtClean="0">
                <a:latin typeface="+mj-lt"/>
              </a:rPr>
              <a:t>)</a:t>
            </a:r>
          </a:p>
        </p:txBody>
      </p:sp>
      <p:pic>
        <p:nvPicPr>
          <p:cNvPr id="129" name="Google Shape;352;p24"/>
          <p:cNvPicPr preferRelativeResize="0"/>
          <p:nvPr/>
        </p:nvPicPr>
        <p:blipFill rotWithShape="1">
          <a:blip r:embed="rId7">
            <a:alphaModFix/>
          </a:blip>
          <a:srcRect l="57312" t="18231" r="123" b="20874"/>
          <a:stretch/>
        </p:blipFill>
        <p:spPr>
          <a:xfrm>
            <a:off x="3754880" y="2099683"/>
            <a:ext cx="2812044" cy="2649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762;p28"/>
          <p:cNvSpPr/>
          <p:nvPr/>
        </p:nvSpPr>
        <p:spPr>
          <a:xfrm>
            <a:off x="5240744" y="3081105"/>
            <a:ext cx="494335" cy="676374"/>
          </a:xfrm>
          <a:custGeom>
            <a:avLst/>
            <a:gdLst/>
            <a:ahLst/>
            <a:cxnLst/>
            <a:rect l="l" t="t" r="r" b="b"/>
            <a:pathLst>
              <a:path w="10537" h="12041" extrusionOk="0">
                <a:moveTo>
                  <a:pt x="0" y="1505"/>
                </a:moveTo>
                <a:lnTo>
                  <a:pt x="5268" y="12041"/>
                </a:lnTo>
                <a:lnTo>
                  <a:pt x="10537" y="0"/>
                </a:lnTo>
              </a:path>
            </a:pathLst>
          </a:custGeom>
          <a:noFill/>
          <a:ln w="38100" cap="flat" cmpd="sng">
            <a:solidFill>
              <a:srgbClr val="66FFFF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42" name="Google Shape;417;p24"/>
          <p:cNvSpPr/>
          <p:nvPr/>
        </p:nvSpPr>
        <p:spPr>
          <a:xfrm rot="3036050">
            <a:off x="5109519" y="3348451"/>
            <a:ext cx="482571" cy="305706"/>
          </a:xfrm>
          <a:prstGeom prst="arc">
            <a:avLst>
              <a:gd name="adj1" fmla="val 11152654"/>
              <a:gd name="adj2" fmla="val 20031650"/>
            </a:avLst>
          </a:prstGeom>
          <a:noFill/>
          <a:ln w="57150" cap="flat" cmpd="sng">
            <a:solidFill>
              <a:srgbClr val="0033CC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" name="Ab initio vs effective approach"/>
          <p:cNvSpPr txBox="1"/>
          <p:nvPr/>
        </p:nvSpPr>
        <p:spPr>
          <a:xfrm>
            <a:off x="52599" y="127000"/>
            <a:ext cx="12952201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PGCM-PT(2) vs FCI in </a:t>
            </a:r>
            <a:r>
              <a:rPr lang="fr-FR" dirty="0" err="1" smtClean="0">
                <a:solidFill>
                  <a:srgbClr val="0033CC"/>
                </a:solidFill>
              </a:rPr>
              <a:t>doubly</a:t>
            </a:r>
            <a:r>
              <a:rPr lang="fr-FR" dirty="0" smtClean="0">
                <a:solidFill>
                  <a:srgbClr val="0033CC"/>
                </a:solidFill>
              </a:rPr>
              <a:t> open-</a:t>
            </a:r>
            <a:r>
              <a:rPr lang="fr-FR" dirty="0" err="1" smtClean="0">
                <a:solidFill>
                  <a:srgbClr val="0033CC"/>
                </a:solidFill>
              </a:rPr>
              <a:t>shell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baseline="30000" dirty="0" smtClean="0">
                <a:solidFill>
                  <a:srgbClr val="0033CC"/>
                </a:solidFill>
              </a:rPr>
              <a:t>20</a:t>
            </a:r>
            <a:r>
              <a:rPr lang="fr-FR" dirty="0" smtClean="0">
                <a:solidFill>
                  <a:srgbClr val="0033CC"/>
                </a:solidFill>
              </a:rPr>
              <a:t>Ne</a:t>
            </a:r>
            <a:endParaRPr sz="2400" dirty="0">
              <a:solidFill>
                <a:srgbClr val="0033CC"/>
              </a:solidFill>
            </a:endParaRPr>
          </a:p>
        </p:txBody>
      </p:sp>
      <p:sp>
        <p:nvSpPr>
          <p:cNvPr id="132" name="TextBox 59">
            <a:extLst>
              <a:ext uri="{FF2B5EF4-FFF2-40B4-BE49-F238E27FC236}">
                <a16:creationId xmlns:a16="http://schemas.microsoft.com/office/drawing/2014/main" id="{AE066829-5BDF-1668-67D5-3F54CA913D87}"/>
              </a:ext>
            </a:extLst>
          </p:cNvPr>
          <p:cNvSpPr txBox="1"/>
          <p:nvPr/>
        </p:nvSpPr>
        <p:spPr>
          <a:xfrm rot="5400000">
            <a:off x="10216661" y="4845488"/>
            <a:ext cx="3818075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" sz="120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</a:t>
            </a:r>
            <a:r>
              <a:rPr lang="it-IT" sz="120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Hagen </a:t>
            </a:r>
            <a:r>
              <a:rPr lang="it-IT" sz="120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et al., </a:t>
            </a:r>
            <a:r>
              <a:rPr lang="it-IT" sz="120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PRC105 (2022</a:t>
            </a:r>
            <a:r>
              <a:rPr lang="it-IT" sz="120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) 064311</a:t>
            </a:r>
            <a:r>
              <a:rPr lang="it" sz="128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]</a:t>
            </a:r>
            <a:endParaRPr lang="en-GB" sz="1280" dirty="0"/>
          </a:p>
        </p:txBody>
      </p:sp>
      <p:sp>
        <p:nvSpPr>
          <p:cNvPr id="116" name="Google Shape;1100;p41"/>
          <p:cNvSpPr txBox="1"/>
          <p:nvPr/>
        </p:nvSpPr>
        <p:spPr>
          <a:xfrm>
            <a:off x="3891659" y="5335093"/>
            <a:ext cx="4017954" cy="6770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 </a:t>
            </a:r>
            <a:r>
              <a:rPr lang="fr-FR" sz="1600" b="1" dirty="0" err="1" smtClean="0"/>
              <a:t>Static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correlations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from</a:t>
            </a:r>
            <a:r>
              <a:rPr lang="fr-FR" sz="1600" b="1" dirty="0" smtClean="0"/>
              <a:t> J</a:t>
            </a:r>
            <a:r>
              <a:rPr lang="fr-FR" sz="1600" b="1" baseline="30000" dirty="0" smtClean="0"/>
              <a:t>2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breaking</a:t>
            </a:r>
            <a:r>
              <a:rPr lang="fr-FR" sz="1600" b="1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/>
              <a:t> → </a:t>
            </a:r>
            <a:r>
              <a:rPr lang="fr-FR" sz="1600" dirty="0" smtClean="0"/>
              <a:t>13 MeV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 smtClean="0"/>
              <a:t>deformation</a:t>
            </a:r>
            <a:endParaRPr lang="fr-FR" sz="1600" dirty="0"/>
          </a:p>
        </p:txBody>
      </p:sp>
      <p:sp>
        <p:nvSpPr>
          <p:cNvPr id="124" name="Google Shape;1108;p41"/>
          <p:cNvSpPr txBox="1"/>
          <p:nvPr/>
        </p:nvSpPr>
        <p:spPr>
          <a:xfrm>
            <a:off x="3891658" y="7565880"/>
            <a:ext cx="4017955" cy="923299"/>
          </a:xfrm>
          <a:prstGeom prst="rect">
            <a:avLst/>
          </a:prstGeom>
          <a:solidFill>
            <a:srgbClr val="DDFF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err="1" smtClean="0"/>
              <a:t>Dynamical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correlations</a:t>
            </a:r>
            <a:r>
              <a:rPr lang="fr-FR" sz="1600" b="1" dirty="0" smtClean="0"/>
              <a:t> via PGCM-PT(2)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/>
              <a:t>→ </a:t>
            </a:r>
            <a:r>
              <a:rPr lang="fr-FR" sz="1600" dirty="0"/>
              <a:t>1.7% </a:t>
            </a:r>
            <a:r>
              <a:rPr lang="fr-FR" sz="1600" dirty="0" err="1"/>
              <a:t>error</a:t>
            </a:r>
            <a:r>
              <a:rPr lang="fr-FR" sz="1600" dirty="0"/>
              <a:t> (3 MeV)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/>
              <a:t>→ </a:t>
            </a:r>
            <a:r>
              <a:rPr lang="fr-FR" sz="1600" b="1" dirty="0" err="1"/>
              <a:t>Slightly</a:t>
            </a:r>
            <a:r>
              <a:rPr lang="fr-FR" sz="1600" b="1" dirty="0"/>
              <a:t> </a:t>
            </a:r>
            <a:r>
              <a:rPr lang="fr-FR" sz="1600" b="1" dirty="0" err="1"/>
              <a:t>overshooting</a:t>
            </a:r>
            <a:r>
              <a:rPr lang="fr-FR" sz="1600" dirty="0"/>
              <a:t> FCI</a:t>
            </a:r>
            <a:endParaRPr sz="1600" dirty="0"/>
          </a:p>
        </p:txBody>
      </p:sp>
      <p:sp>
        <p:nvSpPr>
          <p:cNvPr id="127" name="Google Shape;1111;p41"/>
          <p:cNvSpPr txBox="1"/>
          <p:nvPr/>
        </p:nvSpPr>
        <p:spPr>
          <a:xfrm>
            <a:off x="3891659" y="8570543"/>
            <a:ext cx="4017954" cy="923299"/>
          </a:xfrm>
          <a:prstGeom prst="rect">
            <a:avLst/>
          </a:prstGeom>
          <a:solidFill>
            <a:srgbClr val="DDFF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/>
            <a:r>
              <a:rPr lang="fr-FR" sz="1600" b="1" dirty="0" err="1"/>
              <a:t>Deformed</a:t>
            </a:r>
            <a:r>
              <a:rPr lang="fr-FR" sz="1600" b="1" dirty="0"/>
              <a:t> single-</a:t>
            </a:r>
            <a:r>
              <a:rPr lang="fr-FR" sz="1600" b="1" dirty="0" err="1"/>
              <a:t>reference</a:t>
            </a:r>
            <a:r>
              <a:rPr lang="fr-FR" sz="1600" b="1" dirty="0"/>
              <a:t> MBPT(2,3) 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/>
              <a:t>→ </a:t>
            </a:r>
            <a:r>
              <a:rPr lang="fr-FR" sz="1600" dirty="0" err="1" smtClean="0"/>
              <a:t>Underbound</a:t>
            </a:r>
            <a:r>
              <a:rPr lang="fr-FR" sz="1600" dirty="0" smtClean="0"/>
              <a:t> </a:t>
            </a:r>
            <a:r>
              <a:rPr lang="fr-FR" sz="1600" dirty="0"/>
              <a:t>(1.2 %)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/>
              <a:t>→ </a:t>
            </a:r>
            <a:r>
              <a:rPr lang="fr-FR" sz="1600" b="1" dirty="0" smtClean="0"/>
              <a:t>Misses </a:t>
            </a:r>
            <a:r>
              <a:rPr lang="fr-FR" sz="1600" b="1" dirty="0" err="1" smtClean="0"/>
              <a:t>static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correl</a:t>
            </a:r>
            <a:r>
              <a:rPr lang="fr-FR" sz="1600" b="1" dirty="0" smtClean="0"/>
              <a:t>. projection on J</a:t>
            </a:r>
            <a:endParaRPr sz="1600" b="1" baseline="30000" dirty="0"/>
          </a:p>
        </p:txBody>
      </p:sp>
      <p:pic>
        <p:nvPicPr>
          <p:cNvPr id="131" name="Image 1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933" y="2612208"/>
            <a:ext cx="1428103" cy="787288"/>
          </a:xfrm>
          <a:prstGeom prst="rect">
            <a:avLst/>
          </a:prstGeom>
        </p:spPr>
      </p:pic>
      <p:cxnSp>
        <p:nvCxnSpPr>
          <p:cNvPr id="136" name="Connecteur droit 135"/>
          <p:cNvCxnSpPr/>
          <p:nvPr/>
        </p:nvCxnSpPr>
        <p:spPr>
          <a:xfrm>
            <a:off x="7834850" y="3053809"/>
            <a:ext cx="180109" cy="237679"/>
          </a:xfrm>
          <a:prstGeom prst="line">
            <a:avLst/>
          </a:prstGeom>
          <a:noFill/>
          <a:ln w="57150" cap="flat">
            <a:solidFill>
              <a:srgbClr val="0033CC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7" name="Google Shape;1061;p39"/>
          <p:cNvSpPr txBox="1"/>
          <p:nvPr/>
        </p:nvSpPr>
        <p:spPr>
          <a:xfrm>
            <a:off x="1070403" y="4869444"/>
            <a:ext cx="2684477" cy="46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Ground-state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Google Shape;1061;p39"/>
          <p:cNvSpPr txBox="1"/>
          <p:nvPr/>
        </p:nvSpPr>
        <p:spPr>
          <a:xfrm>
            <a:off x="8927001" y="2735319"/>
            <a:ext cx="341347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Ground-state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rotational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band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Google Shape;1061;p39"/>
          <p:cNvSpPr txBox="1"/>
          <p:nvPr/>
        </p:nvSpPr>
        <p:spPr>
          <a:xfrm>
            <a:off x="6495179" y="2079464"/>
            <a:ext cx="220950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fr-FR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pairing</a:t>
            </a:r>
            <a:r>
              <a:rPr lang="fr-F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fr-F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810817" y="2541099"/>
            <a:ext cx="1297219" cy="356433"/>
          </a:xfrm>
          <a:prstGeom prst="round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51" name="Google Shape;1061;p39"/>
          <p:cNvSpPr txBox="1"/>
          <p:nvPr/>
        </p:nvSpPr>
        <p:spPr>
          <a:xfrm>
            <a:off x="6042659" y="4328090"/>
            <a:ext cx="186695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fr-FR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trixiality</a:t>
            </a:r>
            <a: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Google Shape;1061;p39"/>
          <p:cNvSpPr txBox="1"/>
          <p:nvPr/>
        </p:nvSpPr>
        <p:spPr>
          <a:xfrm>
            <a:off x="232516" y="1608403"/>
            <a:ext cx="45714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of the PGCM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unperturbed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state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Google Shape;1061;p39"/>
          <p:cNvSpPr txBox="1"/>
          <p:nvPr/>
        </p:nvSpPr>
        <p:spPr>
          <a:xfrm>
            <a:off x="40662" y="2320322"/>
            <a:ext cx="3412117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Axially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deformed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HFB states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</a:t>
            </a:r>
            <a:r>
              <a:rPr lang="fr-FR" sz="1800" dirty="0" err="1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sz="1800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fr-FR" sz="1800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1800" dirty="0" smtClean="0">
                <a:solidFill>
                  <a:srgbClr val="66FF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fr-FR" sz="1800" baseline="-25000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on J</a:t>
            </a:r>
            <a:r>
              <a:rPr lang="fr-FR" sz="1800" baseline="30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5087" y="3459134"/>
            <a:ext cx="705943" cy="3428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8724" y="3911590"/>
            <a:ext cx="1207173" cy="355337"/>
          </a:xfrm>
          <a:prstGeom prst="rect">
            <a:avLst/>
          </a:prstGeom>
        </p:spPr>
      </p:pic>
      <p:cxnSp>
        <p:nvCxnSpPr>
          <p:cNvPr id="156" name="Connecteur droit 155"/>
          <p:cNvCxnSpPr/>
          <p:nvPr/>
        </p:nvCxnSpPr>
        <p:spPr>
          <a:xfrm>
            <a:off x="5789959" y="3956843"/>
            <a:ext cx="180109" cy="23767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Connecteur droit 156"/>
          <p:cNvCxnSpPr/>
          <p:nvPr/>
        </p:nvCxnSpPr>
        <p:spPr>
          <a:xfrm>
            <a:off x="6365440" y="3972763"/>
            <a:ext cx="180109" cy="23767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8" name="Google Shape;1453;p58"/>
          <p:cNvSpPr txBox="1"/>
          <p:nvPr/>
        </p:nvSpPr>
        <p:spPr>
          <a:xfrm>
            <a:off x="8012182" y="6808179"/>
            <a:ext cx="4965322" cy="923299"/>
          </a:xfrm>
          <a:prstGeom prst="rect">
            <a:avLst/>
          </a:prstGeom>
          <a:solidFill>
            <a:srgbClr val="F3CFC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err="1" smtClean="0"/>
              <a:t>Absolute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energies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/>
              <a:t>→ Consistent </a:t>
            </a:r>
            <a:r>
              <a:rPr lang="fr-FR" sz="1600" dirty="0" err="1" smtClean="0"/>
              <a:t>dynamical</a:t>
            </a:r>
            <a:r>
              <a:rPr lang="fr-FR" sz="1600" dirty="0" smtClean="0"/>
              <a:t> </a:t>
            </a:r>
            <a:r>
              <a:rPr lang="fr-FR" sz="1600" dirty="0" err="1" smtClean="0"/>
              <a:t>correlations</a:t>
            </a:r>
            <a:r>
              <a:rPr lang="fr-FR" sz="1600" dirty="0" smtClean="0"/>
              <a:t> for </a:t>
            </a:r>
            <a:r>
              <a:rPr lang="fr-FR" sz="1600" dirty="0" err="1" smtClean="0"/>
              <a:t>each</a:t>
            </a:r>
            <a:r>
              <a:rPr lang="fr-FR" sz="1600" dirty="0" smtClean="0"/>
              <a:t> J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/>
              <a:t>→ </a:t>
            </a:r>
            <a:r>
              <a:rPr lang="fr-FR" sz="1600" b="1" dirty="0" smtClean="0"/>
              <a:t>1-2% </a:t>
            </a:r>
            <a:r>
              <a:rPr lang="fr-FR" sz="1600" b="1" dirty="0" err="1" smtClean="0"/>
              <a:t>error</a:t>
            </a:r>
            <a:r>
              <a:rPr lang="fr-FR" sz="1600" b="1" dirty="0" smtClean="0"/>
              <a:t> vs FCI for all states</a:t>
            </a:r>
            <a:endParaRPr sz="1600" dirty="0"/>
          </a:p>
        </p:txBody>
      </p:sp>
      <p:cxnSp>
        <p:nvCxnSpPr>
          <p:cNvPr id="159" name="Connecteur droit 158"/>
          <p:cNvCxnSpPr/>
          <p:nvPr/>
        </p:nvCxnSpPr>
        <p:spPr>
          <a:xfrm>
            <a:off x="2239083" y="2461636"/>
            <a:ext cx="180109" cy="23767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717" y="3616142"/>
            <a:ext cx="3886905" cy="769283"/>
          </a:xfrm>
          <a:prstGeom prst="rect">
            <a:avLst/>
          </a:prstGeom>
        </p:spPr>
      </p:pic>
      <p:cxnSp>
        <p:nvCxnSpPr>
          <p:cNvPr id="162" name="Connecteur droit 161"/>
          <p:cNvCxnSpPr/>
          <p:nvPr/>
        </p:nvCxnSpPr>
        <p:spPr>
          <a:xfrm>
            <a:off x="2978339" y="3801397"/>
            <a:ext cx="180109" cy="23767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3" name="Google Shape;1061;p39"/>
          <p:cNvSpPr txBox="1"/>
          <p:nvPr/>
        </p:nvSpPr>
        <p:spPr>
          <a:xfrm>
            <a:off x="6638601" y="3831029"/>
            <a:ext cx="159195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Euler angles</a:t>
            </a:r>
            <a:endParaRPr sz="1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59">
            <a:extLst>
              <a:ext uri="{FF2B5EF4-FFF2-40B4-BE49-F238E27FC236}">
                <a16:creationId xmlns:a16="http://schemas.microsoft.com/office/drawing/2014/main" id="{AE066829-5BDF-1668-67D5-3F54CA913D87}"/>
              </a:ext>
            </a:extLst>
          </p:cNvPr>
          <p:cNvSpPr txBox="1"/>
          <p:nvPr/>
        </p:nvSpPr>
        <p:spPr>
          <a:xfrm>
            <a:off x="9472236" y="9461383"/>
            <a:ext cx="4285011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</a:t>
            </a:r>
            <a:r>
              <a:rPr lang="it-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Frosini </a:t>
            </a:r>
            <a:r>
              <a:rPr lang="it-IT" sz="1280" b="1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et al., </a:t>
            </a:r>
            <a:r>
              <a:rPr lang="it-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EPJA58 (2022) 64</a:t>
            </a:r>
            <a:r>
              <a:rPr lang="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]</a:t>
            </a:r>
            <a:endParaRPr lang="en-GB" sz="1280" b="1" dirty="0"/>
          </a:p>
        </p:txBody>
      </p:sp>
      <p:sp>
        <p:nvSpPr>
          <p:cNvPr id="107" name="Google Shape;1165;p43"/>
          <p:cNvSpPr txBox="1"/>
          <p:nvPr/>
        </p:nvSpPr>
        <p:spPr>
          <a:xfrm>
            <a:off x="1873958" y="2955954"/>
            <a:ext cx="10036963" cy="4473939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t" anchorCtr="0">
            <a:spAutoFit/>
          </a:bodyPr>
          <a:lstStyle/>
          <a:p>
            <a:pPr marL="539332" indent="-342900" algn="l" rtl="0">
              <a:buSzPts val="1900"/>
              <a:buFont typeface="Wingdings" panose="05000000000000000000" pitchFamily="2" charset="2"/>
              <a:buChar char="q"/>
            </a:pPr>
            <a:r>
              <a:rPr lang="fr-FR" sz="2027" dirty="0"/>
              <a:t>Validation of </a:t>
            </a:r>
            <a:r>
              <a:rPr lang="fr-FR" sz="2027" b="1" dirty="0"/>
              <a:t>new </a:t>
            </a:r>
            <a:r>
              <a:rPr lang="fr-FR" sz="2027" b="1" dirty="0" smtClean="0"/>
              <a:t>PGCM-PT(2) </a:t>
            </a:r>
            <a:r>
              <a:rPr lang="fr-FR" sz="2027" b="1" dirty="0" err="1" smtClean="0"/>
              <a:t>many</a:t>
            </a:r>
            <a:r>
              <a:rPr lang="fr-FR" sz="2027" b="1" dirty="0" smtClean="0"/>
              <a:t>-body </a:t>
            </a:r>
            <a:r>
              <a:rPr lang="fr-FR" sz="2027" b="1" dirty="0" err="1" smtClean="0"/>
              <a:t>method</a:t>
            </a:r>
            <a:endParaRPr lang="fr-FR" sz="2027" b="1" dirty="0"/>
          </a:p>
          <a:p>
            <a:pPr marL="196432" algn="l" rtl="0">
              <a:buSzPts val="1900"/>
            </a:pPr>
            <a:r>
              <a:rPr lang="fr-FR" sz="2027" dirty="0" smtClean="0"/>
              <a:t>	-</a:t>
            </a:r>
            <a:r>
              <a:rPr lang="fr-FR" sz="2027" dirty="0" err="1" smtClean="0"/>
              <a:t>Less</a:t>
            </a:r>
            <a:r>
              <a:rPr lang="fr-FR" sz="2027" dirty="0" smtClean="0"/>
              <a:t> </a:t>
            </a:r>
            <a:r>
              <a:rPr lang="fr-FR" sz="2027" dirty="0" err="1" smtClean="0"/>
              <a:t>than</a:t>
            </a:r>
            <a:r>
              <a:rPr lang="fr-FR" sz="2027" dirty="0" smtClean="0"/>
              <a:t> 2 </a:t>
            </a:r>
            <a:r>
              <a:rPr lang="fr-FR" sz="2027" dirty="0"/>
              <a:t>% </a:t>
            </a:r>
            <a:r>
              <a:rPr lang="fr-FR" sz="2027" dirty="0" err="1" smtClean="0"/>
              <a:t>error</a:t>
            </a:r>
            <a:r>
              <a:rPr lang="fr-FR" sz="2027" dirty="0" smtClean="0"/>
              <a:t> </a:t>
            </a:r>
            <a:r>
              <a:rPr lang="fr-FR" sz="2027" dirty="0"/>
              <a:t>on </a:t>
            </a:r>
            <a:r>
              <a:rPr lang="fr-FR" sz="2027" b="1" dirty="0" err="1"/>
              <a:t>absolute</a:t>
            </a:r>
            <a:r>
              <a:rPr lang="fr-FR" sz="2027" b="1" dirty="0"/>
              <a:t> binding </a:t>
            </a:r>
            <a:r>
              <a:rPr lang="fr-FR" sz="2027" b="1" dirty="0" err="1" smtClean="0"/>
              <a:t>energies</a:t>
            </a:r>
            <a:r>
              <a:rPr lang="fr-FR" sz="2027" b="1" dirty="0" smtClean="0"/>
              <a:t> </a:t>
            </a:r>
            <a:r>
              <a:rPr lang="fr-FR" sz="2027" dirty="0" smtClean="0"/>
              <a:t>(</a:t>
            </a:r>
            <a:r>
              <a:rPr lang="fr-FR" sz="2027" dirty="0" err="1" smtClean="0"/>
              <a:t>e</a:t>
            </a:r>
            <a:r>
              <a:rPr lang="fr-FR" sz="2027" baseline="-25000" dirty="0" err="1" smtClean="0"/>
              <a:t>max</a:t>
            </a:r>
            <a:r>
              <a:rPr lang="fr-FR" sz="2027" baseline="-25000" dirty="0" smtClean="0"/>
              <a:t> </a:t>
            </a:r>
            <a:r>
              <a:rPr lang="fr-FR" sz="2027" dirty="0" smtClean="0"/>
              <a:t>= 4)</a:t>
            </a:r>
            <a:endParaRPr lang="fr-FR" sz="2027" dirty="0"/>
          </a:p>
          <a:p>
            <a:pPr marL="539332" indent="-342900" algn="l" rtl="0">
              <a:lnSpc>
                <a:spcPct val="150000"/>
              </a:lnSpc>
              <a:buSzPts val="1900"/>
              <a:buFont typeface="Wingdings" panose="05000000000000000000" pitchFamily="2" charset="2"/>
              <a:buChar char="q"/>
            </a:pPr>
            <a:r>
              <a:rPr lang="fr-FR" sz="2027" b="1" dirty="0" err="1" smtClean="0"/>
              <a:t>Dynamical</a:t>
            </a:r>
            <a:r>
              <a:rPr lang="fr-FR" sz="2027" b="1" dirty="0" smtClean="0"/>
              <a:t> </a:t>
            </a:r>
            <a:r>
              <a:rPr lang="fr-FR" sz="2027" b="1" dirty="0" err="1" smtClean="0"/>
              <a:t>correlations</a:t>
            </a:r>
            <a:r>
              <a:rPr lang="fr-FR" sz="2027" b="1" dirty="0" smtClean="0"/>
              <a:t> cancel in </a:t>
            </a:r>
            <a:r>
              <a:rPr lang="fr-FR" sz="2027" b="1" dirty="0" err="1" smtClean="0"/>
              <a:t>rotational</a:t>
            </a:r>
            <a:r>
              <a:rPr lang="fr-FR" sz="2027" b="1" dirty="0" smtClean="0"/>
              <a:t> </a:t>
            </a:r>
            <a:r>
              <a:rPr lang="fr-FR" sz="2027" b="1" dirty="0" err="1" smtClean="0"/>
              <a:t>spectrum</a:t>
            </a:r>
            <a:endParaRPr lang="fr-FR" sz="2027" b="1" dirty="0" smtClean="0"/>
          </a:p>
          <a:p>
            <a:pPr marL="196432" algn="l" rtl="0">
              <a:buSzPts val="1900"/>
            </a:pPr>
            <a:r>
              <a:rPr lang="fr-FR" sz="2027" dirty="0"/>
              <a:t>	</a:t>
            </a:r>
            <a:r>
              <a:rPr lang="fr-FR" sz="2027" dirty="0" smtClean="0"/>
              <a:t>-</a:t>
            </a:r>
            <a:r>
              <a:rPr lang="fr-FR" sz="2027" b="1" dirty="0" smtClean="0"/>
              <a:t>PGCM = good approximation to </a:t>
            </a:r>
            <a:r>
              <a:rPr lang="fr-FR" sz="2027" b="1" dirty="0" err="1" smtClean="0"/>
              <a:t>low-lying</a:t>
            </a:r>
            <a:r>
              <a:rPr lang="fr-FR" sz="2027" b="1" dirty="0" smtClean="0"/>
              <a:t> collective excitations</a:t>
            </a:r>
            <a:endParaRPr lang="fr-FR" sz="2027" b="1" dirty="0"/>
          </a:p>
          <a:p>
            <a:pPr marL="196432" algn="l" rtl="0">
              <a:buSzPts val="1900"/>
            </a:pPr>
            <a:r>
              <a:rPr lang="fr-FR" sz="2027" b="1" dirty="0" smtClean="0"/>
              <a:t>	</a:t>
            </a:r>
            <a:r>
              <a:rPr lang="fr-FR" sz="2027" dirty="0" smtClean="0"/>
              <a:t>-To </a:t>
            </a:r>
            <a:r>
              <a:rPr lang="fr-FR" sz="2027" dirty="0" err="1" smtClean="0"/>
              <a:t>be</a:t>
            </a:r>
            <a:r>
              <a:rPr lang="fr-FR" sz="2027" dirty="0" smtClean="0"/>
              <a:t> </a:t>
            </a:r>
            <a:r>
              <a:rPr lang="fr-FR" sz="2027" dirty="0" err="1" smtClean="0"/>
              <a:t>studied</a:t>
            </a:r>
            <a:r>
              <a:rPr lang="fr-FR" sz="2027" dirty="0" smtClean="0"/>
              <a:t> for </a:t>
            </a:r>
            <a:r>
              <a:rPr lang="fr-FR" sz="2027" b="1" dirty="0" err="1" smtClean="0"/>
              <a:t>vibrational</a:t>
            </a:r>
            <a:r>
              <a:rPr lang="fr-FR" sz="2027" b="1" dirty="0" smtClean="0"/>
              <a:t> excitations</a:t>
            </a:r>
          </a:p>
          <a:p>
            <a:pPr marL="196432" algn="l" rtl="0">
              <a:buSzPts val="1900"/>
            </a:pPr>
            <a:r>
              <a:rPr lang="fr-FR" sz="2027" b="1" dirty="0" smtClean="0"/>
              <a:t>	</a:t>
            </a:r>
            <a:r>
              <a:rPr lang="fr-FR" sz="2027" dirty="0" smtClean="0"/>
              <a:t>-To </a:t>
            </a:r>
            <a:r>
              <a:rPr lang="fr-FR" sz="2027" dirty="0" err="1" smtClean="0"/>
              <a:t>be</a:t>
            </a:r>
            <a:r>
              <a:rPr lang="fr-FR" sz="2027" dirty="0" smtClean="0"/>
              <a:t> </a:t>
            </a:r>
            <a:r>
              <a:rPr lang="fr-FR" sz="2027" dirty="0" err="1" smtClean="0"/>
              <a:t>extended</a:t>
            </a:r>
            <a:r>
              <a:rPr lang="fr-FR" sz="2027" dirty="0" smtClean="0"/>
              <a:t> to </a:t>
            </a:r>
            <a:r>
              <a:rPr lang="fr-FR" sz="2027" b="1" dirty="0" err="1" smtClean="0"/>
              <a:t>transitional</a:t>
            </a:r>
            <a:r>
              <a:rPr lang="fr-FR" sz="2027" b="1" dirty="0" smtClean="0"/>
              <a:t> </a:t>
            </a:r>
            <a:r>
              <a:rPr lang="fr-FR" sz="2027" b="1" dirty="0" err="1" smtClean="0"/>
              <a:t>nuclei</a:t>
            </a:r>
            <a:r>
              <a:rPr lang="fr-FR" sz="2027" b="1" dirty="0" smtClean="0"/>
              <a:t>, </a:t>
            </a:r>
            <a:r>
              <a:rPr lang="fr-FR" sz="2027" b="1" dirty="0" err="1" smtClean="0"/>
              <a:t>shape</a:t>
            </a:r>
            <a:r>
              <a:rPr lang="fr-FR" sz="2027" b="1" dirty="0" smtClean="0"/>
              <a:t> coexistence…</a:t>
            </a:r>
          </a:p>
          <a:p>
            <a:pPr marL="196432" algn="l" rtl="0">
              <a:buSzPts val="1900"/>
            </a:pPr>
            <a:r>
              <a:rPr lang="fr-FR" sz="2027" b="1" dirty="0"/>
              <a:t>	</a:t>
            </a:r>
            <a:r>
              <a:rPr lang="fr-FR" sz="2027" b="1" dirty="0" smtClean="0"/>
              <a:t>-</a:t>
            </a:r>
            <a:r>
              <a:rPr lang="fr-FR" sz="2027" dirty="0" smtClean="0"/>
              <a:t>Not </a:t>
            </a:r>
            <a:r>
              <a:rPr lang="fr-FR" sz="2027" dirty="0" err="1" smtClean="0"/>
              <a:t>necessarily</a:t>
            </a:r>
            <a:r>
              <a:rPr lang="fr-FR" sz="2027" dirty="0" smtClean="0"/>
              <a:t> </a:t>
            </a:r>
            <a:r>
              <a:rPr lang="fr-FR" sz="2027" dirty="0" err="1" smtClean="0"/>
              <a:t>true</a:t>
            </a:r>
            <a:r>
              <a:rPr lang="fr-FR" sz="2027" dirty="0" smtClean="0"/>
              <a:t> for </a:t>
            </a:r>
            <a:r>
              <a:rPr lang="fr-FR" sz="2027" dirty="0" err="1" smtClean="0"/>
              <a:t>other</a:t>
            </a:r>
            <a:r>
              <a:rPr lang="fr-FR" sz="2027" dirty="0" smtClean="0"/>
              <a:t> observables (r</a:t>
            </a:r>
            <a:r>
              <a:rPr lang="fr-FR" sz="2027" baseline="30000" dirty="0" smtClean="0"/>
              <a:t>2</a:t>
            </a:r>
            <a:r>
              <a:rPr lang="fr-FR" sz="2027" dirty="0" smtClean="0"/>
              <a:t>, B(E</a:t>
            </a:r>
            <a:r>
              <a:rPr lang="fr-FR" sz="2027" dirty="0" smtClean="0">
                <a:latin typeface="Symbol" panose="05050102010706020507" pitchFamily="18" charset="2"/>
              </a:rPr>
              <a:t>l</a:t>
            </a:r>
            <a:r>
              <a:rPr lang="fr-FR" sz="2027" dirty="0" smtClean="0"/>
              <a:t>)…) – </a:t>
            </a:r>
            <a:r>
              <a:rPr lang="fr-FR" sz="2027" b="1" dirty="0" err="1" smtClean="0"/>
              <a:t>See</a:t>
            </a:r>
            <a:r>
              <a:rPr lang="fr-FR" sz="2027" b="1" dirty="0" smtClean="0"/>
              <a:t> Talk H. </a:t>
            </a:r>
            <a:r>
              <a:rPr lang="fr-FR" sz="2027" b="1" dirty="0" err="1" smtClean="0"/>
              <a:t>Hergert</a:t>
            </a:r>
            <a:endParaRPr lang="fr-FR" sz="2027" b="1" dirty="0"/>
          </a:p>
          <a:p>
            <a:pPr marL="539332" indent="-342900" algn="l" rtl="0">
              <a:lnSpc>
                <a:spcPct val="150000"/>
              </a:lnSpc>
              <a:buSzPts val="1900"/>
              <a:buFont typeface="Wingdings" panose="05000000000000000000" pitchFamily="2" charset="2"/>
              <a:buChar char="q"/>
            </a:pPr>
            <a:r>
              <a:rPr lang="fr-FR" sz="2027" dirty="0" err="1"/>
              <a:t>R</a:t>
            </a:r>
            <a:r>
              <a:rPr lang="fr-FR" sz="2027" dirty="0" err="1" smtClean="0"/>
              <a:t>otational</a:t>
            </a:r>
            <a:r>
              <a:rPr lang="fr-FR" sz="2027" dirty="0" smtClean="0"/>
              <a:t> </a:t>
            </a:r>
            <a:r>
              <a:rPr lang="fr-FR" sz="2027" dirty="0" err="1" smtClean="0"/>
              <a:t>spectrum</a:t>
            </a:r>
            <a:r>
              <a:rPr lang="fr-FR" sz="2027" dirty="0" smtClean="0"/>
              <a:t> </a:t>
            </a:r>
            <a:r>
              <a:rPr lang="fr-FR" sz="2027" dirty="0" err="1" smtClean="0"/>
              <a:t>slightly</a:t>
            </a:r>
            <a:r>
              <a:rPr lang="fr-FR" sz="2027" dirty="0" smtClean="0"/>
              <a:t> </a:t>
            </a:r>
            <a:r>
              <a:rPr lang="fr-FR" sz="2027" dirty="0" err="1" smtClean="0"/>
              <a:t>too</a:t>
            </a:r>
            <a:r>
              <a:rPr lang="fr-FR" sz="2027" dirty="0" smtClean="0"/>
              <a:t> </a:t>
            </a:r>
            <a:r>
              <a:rPr lang="fr-FR" sz="2027" dirty="0" err="1" smtClean="0"/>
              <a:t>dilated</a:t>
            </a:r>
            <a:endParaRPr lang="fr-FR" sz="2027" dirty="0"/>
          </a:p>
          <a:p>
            <a:pPr marL="196432" algn="l" rtl="0">
              <a:buSzPts val="1900"/>
            </a:pPr>
            <a:r>
              <a:rPr lang="fr-FR" sz="2027" dirty="0" smtClean="0"/>
              <a:t>	-</a:t>
            </a:r>
            <a:r>
              <a:rPr lang="fr-FR" sz="2027" b="1" dirty="0" err="1" smtClean="0"/>
              <a:t>Static</a:t>
            </a:r>
            <a:r>
              <a:rPr lang="fr-FR" sz="2027" b="1" dirty="0" smtClean="0"/>
              <a:t> </a:t>
            </a:r>
            <a:r>
              <a:rPr lang="fr-FR" sz="2027" b="1" dirty="0" err="1" smtClean="0"/>
              <a:t>correlations</a:t>
            </a:r>
            <a:r>
              <a:rPr lang="fr-FR" sz="2027" b="1" dirty="0" smtClean="0"/>
              <a:t>: </a:t>
            </a:r>
            <a:r>
              <a:rPr lang="fr-FR" sz="2027" b="1" dirty="0" err="1"/>
              <a:t>c</a:t>
            </a:r>
            <a:r>
              <a:rPr lang="fr-FR" sz="2027" b="1" dirty="0" err="1" smtClean="0"/>
              <a:t>ranking</a:t>
            </a:r>
            <a:r>
              <a:rPr lang="fr-FR" sz="2027" b="1" dirty="0" smtClean="0"/>
              <a:t> in PGCM to correct?</a:t>
            </a:r>
            <a:endParaRPr lang="fr-FR" sz="2027" b="1" dirty="0"/>
          </a:p>
          <a:p>
            <a:pPr marL="196432" algn="l" rtl="0">
              <a:buSzPts val="1900"/>
            </a:pPr>
            <a:r>
              <a:rPr lang="fr-FR" sz="2027" dirty="0" smtClean="0"/>
              <a:t>	-</a:t>
            </a:r>
            <a:r>
              <a:rPr lang="fr-FR" sz="2027" dirty="0" err="1" smtClean="0"/>
              <a:t>Dynamical</a:t>
            </a:r>
            <a:r>
              <a:rPr lang="fr-FR" sz="2027" dirty="0" smtClean="0"/>
              <a:t> </a:t>
            </a:r>
            <a:r>
              <a:rPr lang="fr-FR" sz="2027" dirty="0" err="1" smtClean="0"/>
              <a:t>correlations</a:t>
            </a:r>
            <a:r>
              <a:rPr lang="fr-FR" sz="2027" dirty="0" smtClean="0"/>
              <a:t>: </a:t>
            </a:r>
            <a:r>
              <a:rPr lang="fr-FR" sz="2027" dirty="0" err="1" smtClean="0"/>
              <a:t>unlikely</a:t>
            </a:r>
            <a:r>
              <a:rPr lang="fr-FR" sz="2027" dirty="0" smtClean="0"/>
              <a:t> but to </a:t>
            </a:r>
            <a:r>
              <a:rPr lang="fr-FR" sz="2027" dirty="0" err="1" smtClean="0"/>
              <a:t>be</a:t>
            </a:r>
            <a:r>
              <a:rPr lang="fr-FR" sz="2027" dirty="0" smtClean="0"/>
              <a:t> </a:t>
            </a:r>
            <a:r>
              <a:rPr lang="fr-FR" sz="2027" dirty="0" err="1" smtClean="0"/>
              <a:t>envisioned</a:t>
            </a:r>
            <a:endParaRPr lang="fr-FR" sz="2027" dirty="0"/>
          </a:p>
          <a:p>
            <a:pPr marL="539332" indent="-342900" algn="l" rtl="0">
              <a:lnSpc>
                <a:spcPct val="150000"/>
              </a:lnSpc>
              <a:buSzPts val="1900"/>
              <a:buFont typeface="Wingdings" panose="05000000000000000000" pitchFamily="2" charset="2"/>
              <a:buChar char="q"/>
            </a:pPr>
            <a:r>
              <a:rPr lang="fr-FR" sz="2027" dirty="0" smtClean="0"/>
              <a:t>Validation </a:t>
            </a:r>
            <a:r>
              <a:rPr lang="fr-FR" sz="2027" dirty="0"/>
              <a:t>of </a:t>
            </a:r>
            <a:r>
              <a:rPr lang="fr-FR" sz="2027" b="1" dirty="0" err="1"/>
              <a:t>numerical</a:t>
            </a:r>
            <a:r>
              <a:rPr lang="fr-FR" sz="2027" b="1" dirty="0"/>
              <a:t> </a:t>
            </a:r>
            <a:r>
              <a:rPr lang="fr-FR" sz="2027" b="1" dirty="0" err="1" smtClean="0"/>
              <a:t>tools</a:t>
            </a:r>
            <a:endParaRPr lang="fr-FR" sz="2027" b="1" dirty="0"/>
          </a:p>
          <a:p>
            <a:pPr marL="196432" algn="l" rtl="0">
              <a:buSzPts val="1900"/>
            </a:pPr>
            <a:r>
              <a:rPr lang="fr-FR" sz="2027" dirty="0" smtClean="0"/>
              <a:t>	-</a:t>
            </a:r>
            <a:r>
              <a:rPr lang="fr-FR" sz="2027" dirty="0" err="1" smtClean="0"/>
              <a:t>Preconditioning</a:t>
            </a:r>
            <a:r>
              <a:rPr lang="fr-FR" sz="2027" dirty="0"/>
              <a:t>, </a:t>
            </a:r>
            <a:r>
              <a:rPr lang="fr-FR" sz="2027" dirty="0" err="1"/>
              <a:t>complex</a:t>
            </a:r>
            <a:r>
              <a:rPr lang="fr-FR" sz="2027" dirty="0"/>
              <a:t> shift, etc</a:t>
            </a:r>
            <a:r>
              <a:rPr lang="fr-FR" sz="2027" dirty="0" smtClean="0"/>
              <a:t>.</a:t>
            </a:r>
          </a:p>
        </p:txBody>
      </p:sp>
      <p:sp>
        <p:nvSpPr>
          <p:cNvPr id="44" name="Google Shape;845;p30"/>
          <p:cNvSpPr txBox="1"/>
          <p:nvPr/>
        </p:nvSpPr>
        <p:spPr>
          <a:xfrm>
            <a:off x="8741776" y="1455626"/>
            <a:ext cx="4112834" cy="1231066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err="1" smtClean="0"/>
              <a:t>Numerical</a:t>
            </a:r>
            <a:r>
              <a:rPr lang="fr-FR" sz="1600" b="1" dirty="0" smtClean="0"/>
              <a:t> setting</a:t>
            </a:r>
            <a:endParaRPr lang="fr-FR" sz="1600" b="1" dirty="0"/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16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20 MeV</a:t>
            </a:r>
            <a:endParaRPr lang="fr-FR" sz="1600" dirty="0" smtClean="0"/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►N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 interaction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Hüther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 2020]</a:t>
            </a:r>
            <a:endParaRPr lang="en-US" sz="1600" dirty="0" smtClean="0"/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16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1.88 fm-1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707890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2" grpId="0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33CC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1202240" y="4407065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Novel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PGCM-PT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formalism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1206667" y="5009734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Validation of PGCM-PT(2)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against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FCI in </a:t>
            </a:r>
            <a:r>
              <a:rPr lang="fr-FR" sz="2200" baseline="30000" dirty="0" smtClean="0">
                <a:latin typeface="Palatino"/>
                <a:ea typeface="Palatino"/>
                <a:cs typeface="Palatino"/>
                <a:sym typeface="Palatino"/>
              </a:rPr>
              <a:t>20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Ne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81"/>
          <p:cNvSpPr/>
          <p:nvPr/>
        </p:nvSpPr>
        <p:spPr>
          <a:xfrm>
            <a:off x="1206666" y="6291605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Perspectives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Shape 81"/>
          <p:cNvSpPr/>
          <p:nvPr/>
        </p:nvSpPr>
        <p:spPr>
          <a:xfrm>
            <a:off x="1206667" y="5621957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Combining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MR-IMSRG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with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PGCM-PT(2) in </a:t>
            </a:r>
            <a:r>
              <a:rPr lang="fr-FR" sz="2200" baseline="300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20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Ne</a:t>
            </a:r>
            <a:endParaRPr sz="2200" dirty="0">
              <a:solidFill>
                <a:srgbClr val="0033CC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" name="Shape 81"/>
          <p:cNvSpPr/>
          <p:nvPr/>
        </p:nvSpPr>
        <p:spPr>
          <a:xfrm>
            <a:off x="1202240" y="3737417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Introduction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70535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Connecteur droit avec flèche 264"/>
          <p:cNvCxnSpPr/>
          <p:nvPr/>
        </p:nvCxnSpPr>
        <p:spPr>
          <a:xfrm>
            <a:off x="2656650" y="6763844"/>
            <a:ext cx="13855" cy="1953491"/>
          </a:xfrm>
          <a:prstGeom prst="straightConnector1">
            <a:avLst/>
          </a:prstGeom>
          <a:noFill/>
          <a:ln w="57150" cap="flat">
            <a:solidFill>
              <a:srgbClr val="0033CC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2" name="Rectangle à coins arrondis 101"/>
          <p:cNvSpPr/>
          <p:nvPr/>
        </p:nvSpPr>
        <p:spPr>
          <a:xfrm>
            <a:off x="1829640" y="7217072"/>
            <a:ext cx="1691631" cy="845217"/>
          </a:xfrm>
          <a:prstGeom prst="roundRect">
            <a:avLst/>
          </a:prstGeom>
          <a:solidFill>
            <a:schemeClr val="bg1"/>
          </a:solidFill>
          <a:ln w="5715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264" name="Connecteur droit avec flèche 263"/>
          <p:cNvCxnSpPr/>
          <p:nvPr/>
        </p:nvCxnSpPr>
        <p:spPr>
          <a:xfrm>
            <a:off x="2636558" y="3708982"/>
            <a:ext cx="13855" cy="1953491"/>
          </a:xfrm>
          <a:prstGeom prst="straightConnector1">
            <a:avLst/>
          </a:prstGeom>
          <a:noFill/>
          <a:ln w="57150" cap="flat">
            <a:solidFill>
              <a:srgbClr val="C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Rectangle à coins arrondis 36"/>
          <p:cNvSpPr/>
          <p:nvPr/>
        </p:nvSpPr>
        <p:spPr>
          <a:xfrm>
            <a:off x="1869388" y="4180691"/>
            <a:ext cx="1651883" cy="829466"/>
          </a:xfrm>
          <a:prstGeom prst="roundRect">
            <a:avLst/>
          </a:prstGeom>
          <a:solidFill>
            <a:schemeClr val="bg1"/>
          </a:solidFill>
          <a:ln w="5715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87" y="8941894"/>
            <a:ext cx="2225407" cy="556352"/>
          </a:xfrm>
          <a:prstGeom prst="rect">
            <a:avLst/>
          </a:prstGeom>
        </p:spPr>
      </p:pic>
      <p:sp>
        <p:nvSpPr>
          <p:cNvPr id="1200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263" y="2918182"/>
            <a:ext cx="2410200" cy="4565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962" y="5847857"/>
            <a:ext cx="2758955" cy="596391"/>
          </a:xfrm>
          <a:prstGeom prst="rect">
            <a:avLst/>
          </a:prstGeom>
        </p:spPr>
      </p:pic>
      <p:sp>
        <p:nvSpPr>
          <p:cNvPr id="59" name="Ab initio vs effective approach"/>
          <p:cNvSpPr txBox="1"/>
          <p:nvPr/>
        </p:nvSpPr>
        <p:spPr>
          <a:xfrm>
            <a:off x="52599" y="127000"/>
            <a:ext cx="12952201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err="1" smtClean="0">
                <a:solidFill>
                  <a:srgbClr val="0033CC"/>
                </a:solidFill>
              </a:rPr>
              <a:t>Many</a:t>
            </a:r>
            <a:r>
              <a:rPr lang="fr-FR" dirty="0" smtClean="0">
                <a:solidFill>
                  <a:srgbClr val="0033CC"/>
                </a:solidFill>
              </a:rPr>
              <a:t>-body expansion </a:t>
            </a:r>
            <a:r>
              <a:rPr lang="fr-FR" dirty="0" err="1" smtClean="0">
                <a:solidFill>
                  <a:srgbClr val="0033CC"/>
                </a:solidFill>
              </a:rPr>
              <a:t>methods</a:t>
            </a:r>
            <a:r>
              <a:rPr lang="fr-FR" dirty="0" smtClean="0">
                <a:solidFill>
                  <a:srgbClr val="0033CC"/>
                </a:solidFill>
              </a:rPr>
              <a:t> and </a:t>
            </a:r>
            <a:r>
              <a:rPr lang="fr-FR" dirty="0" err="1" smtClean="0">
                <a:solidFill>
                  <a:srgbClr val="0033CC"/>
                </a:solidFill>
              </a:rPr>
              <a:t>pre-processing</a:t>
            </a:r>
            <a:endParaRPr sz="2400" dirty="0">
              <a:solidFill>
                <a:srgbClr val="0033CC"/>
              </a:solidFill>
            </a:endParaRP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44F09E9D-B979-4B80-C71D-3B749D66B2B0}"/>
              </a:ext>
            </a:extLst>
          </p:cNvPr>
          <p:cNvGrpSpPr/>
          <p:nvPr/>
        </p:nvGrpSpPr>
        <p:grpSpPr>
          <a:xfrm rot="20377343">
            <a:off x="639028" y="2585599"/>
            <a:ext cx="1148343" cy="828526"/>
            <a:chOff x="9917585" y="4342227"/>
            <a:chExt cx="1097587" cy="789516"/>
          </a:xfrm>
        </p:grpSpPr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2876D465-8288-C19E-F44E-95787472E83A}"/>
                </a:ext>
              </a:extLst>
            </p:cNvPr>
            <p:cNvSpPr/>
            <p:nvPr/>
          </p:nvSpPr>
          <p:spPr>
            <a:xfrm rot="20827328">
              <a:off x="10093747" y="4475537"/>
              <a:ext cx="587421" cy="656206"/>
            </a:xfrm>
            <a:prstGeom prst="arc">
              <a:avLst>
                <a:gd name="adj1" fmla="val 2486717"/>
                <a:gd name="adj2" fmla="val 0"/>
              </a:avLst>
            </a:prstGeom>
            <a:ln w="79375">
              <a:solidFill>
                <a:srgbClr val="7FB928"/>
              </a:solidFill>
              <a:headEnd type="triangle" w="med" len="me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C594C8B5-170A-814D-6072-FB25DDE3011B}"/>
                </a:ext>
              </a:extLst>
            </p:cNvPr>
            <p:cNvSpPr txBox="1"/>
            <p:nvPr/>
          </p:nvSpPr>
          <p:spPr>
            <a:xfrm rot="1222657">
              <a:off x="9917585" y="4342227"/>
              <a:ext cx="1097587" cy="59715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09712"/>
                </a:avLst>
              </a:prstTxWarp>
              <a:spAutoFit/>
            </a:bodyPr>
            <a:lstStyle/>
            <a:p>
              <a:pPr algn="ctr" defTabSz="914400"/>
              <a:r>
                <a:rPr lang="en-US" sz="1200" b="1" dirty="0" smtClean="0">
                  <a:solidFill>
                    <a:srgbClr val="7FB928"/>
                  </a:solidFill>
                  <a:latin typeface="Arial Rounded MT Bold" panose="020F0704030504030204" pitchFamily="34" charset="0"/>
                  <a:ea typeface="Verdana" panose="020B0604030504040204" pitchFamily="34" charset="0"/>
                  <a:cs typeface="Calibri" panose="020F0502020204030204" pitchFamily="34" charset="0"/>
                  <a:sym typeface="Wingdings"/>
                </a:rPr>
                <a:t>Pre-processing</a:t>
              </a:r>
              <a:endParaRPr lang="en-US" sz="1200" b="1" i="1" dirty="0">
                <a:solidFill>
                  <a:srgbClr val="7FB9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/>
              </a:endParaRPr>
            </a:p>
          </p:txBody>
        </p:sp>
      </p:grpSp>
      <p:sp>
        <p:nvSpPr>
          <p:cNvPr id="86" name="Shape 111"/>
          <p:cNvSpPr/>
          <p:nvPr/>
        </p:nvSpPr>
        <p:spPr>
          <a:xfrm>
            <a:off x="1610463" y="4281335"/>
            <a:ext cx="2144767" cy="615553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Static</a:t>
            </a:r>
            <a:endParaRPr lang="fr-FR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algn="ctr">
              <a:defRPr sz="1800"/>
            </a:pP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Correlations</a:t>
            </a:r>
            <a:endParaRPr lang="fr-FR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9" name="Shape 111"/>
          <p:cNvSpPr/>
          <p:nvPr/>
        </p:nvSpPr>
        <p:spPr>
          <a:xfrm>
            <a:off x="1788965" y="7291280"/>
            <a:ext cx="1732306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000" b="1" dirty="0" err="1" smtClean="0">
                <a:solidFill>
                  <a:srgbClr val="0033CC"/>
                </a:solidFill>
              </a:rPr>
              <a:t>Dynamical</a:t>
            </a:r>
            <a:endParaRPr lang="fr-FR" sz="2000" b="1" dirty="0" smtClean="0">
              <a:solidFill>
                <a:srgbClr val="0033CC"/>
              </a:solidFill>
            </a:endParaRPr>
          </a:p>
          <a:p>
            <a:pPr lvl="0" algn="ctr">
              <a:defRPr sz="1800"/>
            </a:pPr>
            <a:r>
              <a:rPr lang="fr-FR" sz="2000" b="1" dirty="0" err="1" smtClean="0">
                <a:solidFill>
                  <a:srgbClr val="0033CC"/>
                </a:solidFill>
              </a:rPr>
              <a:t>Correlations</a:t>
            </a:r>
            <a:endParaRPr lang="fr-FR" sz="2000" b="1" dirty="0" smtClean="0">
              <a:solidFill>
                <a:srgbClr val="0033CC"/>
              </a:solidFill>
            </a:endParaRPr>
          </a:p>
          <a:p>
            <a:pPr lvl="0" algn="ctr">
              <a:defRPr sz="1800"/>
            </a:pPr>
            <a:endParaRPr lang="fr-FR" sz="2000" b="1" dirty="0" smtClean="0">
              <a:solidFill>
                <a:srgbClr val="0033CC"/>
              </a:solidFill>
            </a:endParaRPr>
          </a:p>
        </p:txBody>
      </p:sp>
      <p:sp>
        <p:nvSpPr>
          <p:cNvPr id="28" name="TextBox 59">
            <a:extLst>
              <a:ext uri="{FF2B5EF4-FFF2-40B4-BE49-F238E27FC236}">
                <a16:creationId xmlns:a16="http://schemas.microsoft.com/office/drawing/2014/main" id="{AE066829-5BDF-1668-67D5-3F54CA913D87}"/>
              </a:ext>
            </a:extLst>
          </p:cNvPr>
          <p:cNvSpPr txBox="1"/>
          <p:nvPr/>
        </p:nvSpPr>
        <p:spPr>
          <a:xfrm>
            <a:off x="9472236" y="9461383"/>
            <a:ext cx="4285011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</a:t>
            </a:r>
            <a:r>
              <a:rPr lang="it-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Frosini </a:t>
            </a:r>
            <a:r>
              <a:rPr lang="it-IT" sz="1280" b="1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et al., </a:t>
            </a:r>
            <a:r>
              <a:rPr lang="it-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EPJA58 (2022) 64</a:t>
            </a:r>
            <a:r>
              <a:rPr lang="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]</a:t>
            </a:r>
            <a:endParaRPr lang="en-GB" sz="1280" b="1" dirty="0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DE91643D-55B7-113B-C9C0-1B42F214F2DA}"/>
              </a:ext>
            </a:extLst>
          </p:cNvPr>
          <p:cNvGrpSpPr/>
          <p:nvPr/>
        </p:nvGrpSpPr>
        <p:grpSpPr>
          <a:xfrm>
            <a:off x="55484" y="4011406"/>
            <a:ext cx="1490779" cy="1182294"/>
            <a:chOff x="10479118" y="4380135"/>
            <a:chExt cx="1490779" cy="1182294"/>
          </a:xfrm>
        </p:grpSpPr>
        <p:pic>
          <p:nvPicPr>
            <p:cNvPr id="41" name="Graphique 305" descr="Flèche : tout droit">
              <a:extLst>
                <a:ext uri="{FF2B5EF4-FFF2-40B4-BE49-F238E27FC236}">
                  <a16:creationId xmlns:a16="http://schemas.microsoft.com/office/drawing/2014/main" id="{5299FA02-B0FA-3D57-27F3-BCCFE996B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 rot="10800000">
              <a:off x="10737030" y="4380135"/>
              <a:ext cx="914400" cy="914400"/>
            </a:xfrm>
            <a:prstGeom prst="rect">
              <a:avLst/>
            </a:prstGeom>
          </p:spPr>
        </p:pic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42E713F9-F086-6321-0157-291D630B558C}"/>
                </a:ext>
              </a:extLst>
            </p:cNvPr>
            <p:cNvSpPr txBox="1"/>
            <p:nvPr/>
          </p:nvSpPr>
          <p:spPr>
            <a:xfrm>
              <a:off x="10479118" y="5100764"/>
              <a:ext cx="1490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200" b="1" dirty="0">
                  <a:solidFill>
                    <a:srgbClr val="C00000"/>
                  </a:solidFill>
                  <a:latin typeface="Arial Rounded MT Bold" panose="020F0704030504030204" pitchFamily="34" charset="0"/>
                  <a:ea typeface="Verdana" panose="020B0604030504040204" pitchFamily="34" charset="0"/>
                  <a:cs typeface="Calibri" panose="020F0502020204030204" pitchFamily="34" charset="0"/>
                  <a:sym typeface="Wingdings"/>
                </a:rPr>
                <a:t>Horizontal expansion</a:t>
              </a:r>
              <a:endParaRPr lang="en-US" sz="12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/>
              </a:endParaRP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31FDC237-99CE-D580-B1DB-4DFE18B2E7FC}"/>
              </a:ext>
            </a:extLst>
          </p:cNvPr>
          <p:cNvGrpSpPr/>
          <p:nvPr/>
        </p:nvGrpSpPr>
        <p:grpSpPr>
          <a:xfrm>
            <a:off x="239407" y="6390705"/>
            <a:ext cx="1040570" cy="1756205"/>
            <a:chOff x="10316268" y="3122395"/>
            <a:chExt cx="1040570" cy="1756205"/>
          </a:xfrm>
        </p:grpSpPr>
        <p:pic>
          <p:nvPicPr>
            <p:cNvPr id="63" name="Graphique 302" descr="Flèche : tout droit">
              <a:extLst>
                <a:ext uri="{FF2B5EF4-FFF2-40B4-BE49-F238E27FC236}">
                  <a16:creationId xmlns:a16="http://schemas.microsoft.com/office/drawing/2014/main" id="{AC6F80D8-FC04-ED35-19AF-382806209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 rot="5400000">
              <a:off x="10316268" y="3964200"/>
              <a:ext cx="914400" cy="914400"/>
            </a:xfrm>
            <a:prstGeom prst="rect">
              <a:avLst/>
            </a:prstGeom>
          </p:spPr>
        </p:pic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ABE4598F-517B-3C9C-CCA7-0170BBC6D10F}"/>
                </a:ext>
              </a:extLst>
            </p:cNvPr>
            <p:cNvSpPr txBox="1"/>
            <p:nvPr/>
          </p:nvSpPr>
          <p:spPr>
            <a:xfrm rot="16200000">
              <a:off x="10380616" y="3636952"/>
              <a:ext cx="1490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200" b="1" dirty="0">
                  <a:solidFill>
                    <a:srgbClr val="0070C0"/>
                  </a:solidFill>
                  <a:latin typeface="Arial Rounded MT Bold" panose="020F0704030504030204" pitchFamily="34" charset="0"/>
                  <a:ea typeface="Verdana" panose="020B0604030504040204" pitchFamily="34" charset="0"/>
                  <a:cs typeface="Calibri" panose="020F0502020204030204" pitchFamily="34" charset="0"/>
                  <a:sym typeface="Wingdings"/>
                </a:rPr>
                <a:t>Vertical expansion</a:t>
              </a:r>
              <a:endParaRPr lang="en-US" sz="1200" b="1" i="1" dirty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/>
              </a:endParaRP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67E6CB96-126C-F600-E2B4-1BE89879B2C1}"/>
              </a:ext>
            </a:extLst>
          </p:cNvPr>
          <p:cNvGrpSpPr/>
          <p:nvPr/>
        </p:nvGrpSpPr>
        <p:grpSpPr>
          <a:xfrm>
            <a:off x="4356241" y="6149578"/>
            <a:ext cx="2643284" cy="2822371"/>
            <a:chOff x="-84101" y="2624634"/>
            <a:chExt cx="1823186" cy="2141074"/>
          </a:xfrm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3D513D19-31B7-4A1D-B887-3BF34497BC0D}"/>
                </a:ext>
              </a:extLst>
            </p:cNvPr>
            <p:cNvGrpSpPr/>
            <p:nvPr/>
          </p:nvGrpSpPr>
          <p:grpSpPr>
            <a:xfrm>
              <a:off x="142139" y="3000588"/>
              <a:ext cx="317930" cy="368330"/>
              <a:chOff x="58450" y="1099867"/>
              <a:chExt cx="317930" cy="368330"/>
            </a:xfrm>
          </p:grpSpPr>
          <p:grpSp>
            <p:nvGrpSpPr>
              <p:cNvPr id="134" name="Groupe 133">
                <a:extLst>
                  <a:ext uri="{FF2B5EF4-FFF2-40B4-BE49-F238E27FC236}">
                    <a16:creationId xmlns:a16="http://schemas.microsoft.com/office/drawing/2014/main" id="{5A30E0D1-C273-F189-1734-D42C9684DB80}"/>
                  </a:ext>
                </a:extLst>
              </p:cNvPr>
              <p:cNvGrpSpPr/>
              <p:nvPr/>
            </p:nvGrpSpPr>
            <p:grpSpPr>
              <a:xfrm>
                <a:off x="85865" y="1099867"/>
                <a:ext cx="251289" cy="368330"/>
                <a:chOff x="85865" y="1099867"/>
                <a:chExt cx="251289" cy="368330"/>
              </a:xfrm>
            </p:grpSpPr>
            <p:cxnSp>
              <p:nvCxnSpPr>
                <p:cNvPr id="136" name="Connecteur droit 135">
                  <a:extLst>
                    <a:ext uri="{FF2B5EF4-FFF2-40B4-BE49-F238E27FC236}">
                      <a16:creationId xmlns:a16="http://schemas.microsoft.com/office/drawing/2014/main" id="{9AD374CE-D16F-02F1-C7E4-2B14BF1E2CDC}"/>
                    </a:ext>
                  </a:extLst>
                </p:cNvPr>
                <p:cNvCxnSpPr/>
                <p:nvPr/>
              </p:nvCxnSpPr>
              <p:spPr>
                <a:xfrm>
                  <a:off x="85865" y="1468197"/>
                  <a:ext cx="23853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137" name="Connecteur droit 136">
                  <a:extLst>
                    <a:ext uri="{FF2B5EF4-FFF2-40B4-BE49-F238E27FC236}">
                      <a16:creationId xmlns:a16="http://schemas.microsoft.com/office/drawing/2014/main" id="{59FFB114-54C0-258F-A001-0E8022A4EFEA}"/>
                    </a:ext>
                  </a:extLst>
                </p:cNvPr>
                <p:cNvCxnSpPr/>
                <p:nvPr/>
              </p:nvCxnSpPr>
              <p:spPr>
                <a:xfrm>
                  <a:off x="91452" y="1376044"/>
                  <a:ext cx="23853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9BBB59"/>
                  </a:solidFill>
                  <a:prstDash val="solid"/>
                </a:ln>
                <a:effectLst/>
              </p:spPr>
            </p:cxnSp>
            <p:cxnSp>
              <p:nvCxnSpPr>
                <p:cNvPr id="138" name="Connecteur droit 137">
                  <a:extLst>
                    <a:ext uri="{FF2B5EF4-FFF2-40B4-BE49-F238E27FC236}">
                      <a16:creationId xmlns:a16="http://schemas.microsoft.com/office/drawing/2014/main" id="{5D919ABC-DB34-B246-65F2-58D0C98CC49E}"/>
                    </a:ext>
                  </a:extLst>
                </p:cNvPr>
                <p:cNvCxnSpPr/>
                <p:nvPr/>
              </p:nvCxnSpPr>
              <p:spPr>
                <a:xfrm>
                  <a:off x="95183" y="1150961"/>
                  <a:ext cx="23853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064A2"/>
                  </a:solidFill>
                  <a:prstDash val="solid"/>
                </a:ln>
                <a:effectLst/>
              </p:spPr>
            </p:cxnSp>
            <p:cxnSp>
              <p:nvCxnSpPr>
                <p:cNvPr id="139" name="Connecteur droit 138">
                  <a:extLst>
                    <a:ext uri="{FF2B5EF4-FFF2-40B4-BE49-F238E27FC236}">
                      <a16:creationId xmlns:a16="http://schemas.microsoft.com/office/drawing/2014/main" id="{110AC22C-8ABE-7C0A-175D-4F67123CFD3E}"/>
                    </a:ext>
                  </a:extLst>
                </p:cNvPr>
                <p:cNvCxnSpPr/>
                <p:nvPr/>
              </p:nvCxnSpPr>
              <p:spPr>
                <a:xfrm>
                  <a:off x="98623" y="1317741"/>
                  <a:ext cx="23853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9BBB59"/>
                  </a:solidFill>
                  <a:prstDash val="solid"/>
                </a:ln>
                <a:effectLst/>
              </p:spPr>
            </p:cxnSp>
            <p:cxnSp>
              <p:nvCxnSpPr>
                <p:cNvPr id="140" name="Connecteur droit 139">
                  <a:extLst>
                    <a:ext uri="{FF2B5EF4-FFF2-40B4-BE49-F238E27FC236}">
                      <a16:creationId xmlns:a16="http://schemas.microsoft.com/office/drawing/2014/main" id="{76FAAFD6-BD3D-F6D0-6748-AB8DB8C8F022}"/>
                    </a:ext>
                  </a:extLst>
                </p:cNvPr>
                <p:cNvCxnSpPr/>
                <p:nvPr/>
              </p:nvCxnSpPr>
              <p:spPr>
                <a:xfrm>
                  <a:off x="98623" y="1099867"/>
                  <a:ext cx="23853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</p:grpSp>
          <p:cxnSp>
            <p:nvCxnSpPr>
              <p:cNvPr id="135" name="Connecteur droit 134">
                <a:extLst>
                  <a:ext uri="{FF2B5EF4-FFF2-40B4-BE49-F238E27FC236}">
                    <a16:creationId xmlns:a16="http://schemas.microsoft.com/office/drawing/2014/main" id="{076E8EB4-265A-6ADD-1321-EFA323DB0BCA}"/>
                  </a:ext>
                </a:extLst>
              </p:cNvPr>
              <p:cNvCxnSpPr/>
              <p:nvPr/>
            </p:nvCxnSpPr>
            <p:spPr>
              <a:xfrm>
                <a:off x="58450" y="1238851"/>
                <a:ext cx="317930" cy="838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</p:cxnSp>
        </p:grpSp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A45B55CF-7505-ACA2-5A13-0E20656B3B39}"/>
                </a:ext>
              </a:extLst>
            </p:cNvPr>
            <p:cNvGrpSpPr/>
            <p:nvPr/>
          </p:nvGrpSpPr>
          <p:grpSpPr>
            <a:xfrm>
              <a:off x="144669" y="3676376"/>
              <a:ext cx="317930" cy="368330"/>
              <a:chOff x="60980" y="1775655"/>
              <a:chExt cx="317930" cy="368330"/>
            </a:xfrm>
          </p:grpSpPr>
          <p:cxnSp>
            <p:nvCxnSpPr>
              <p:cNvPr id="128" name="Connecteur droit 127">
                <a:extLst>
                  <a:ext uri="{FF2B5EF4-FFF2-40B4-BE49-F238E27FC236}">
                    <a16:creationId xmlns:a16="http://schemas.microsoft.com/office/drawing/2014/main" id="{CB8D090D-8302-D400-52F8-D511D04AEEF6}"/>
                  </a:ext>
                </a:extLst>
              </p:cNvPr>
              <p:cNvCxnSpPr/>
              <p:nvPr/>
            </p:nvCxnSpPr>
            <p:spPr>
              <a:xfrm>
                <a:off x="88395" y="2143985"/>
                <a:ext cx="23853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129" name="Connecteur droit 128">
                <a:extLst>
                  <a:ext uri="{FF2B5EF4-FFF2-40B4-BE49-F238E27FC236}">
                    <a16:creationId xmlns:a16="http://schemas.microsoft.com/office/drawing/2014/main" id="{05BE66E8-B5E1-C96B-EDEC-F5AFF4C1AB70}"/>
                  </a:ext>
                </a:extLst>
              </p:cNvPr>
              <p:cNvCxnSpPr/>
              <p:nvPr/>
            </p:nvCxnSpPr>
            <p:spPr>
              <a:xfrm>
                <a:off x="93982" y="2051832"/>
                <a:ext cx="23853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</p:cxnSp>
          <p:cxnSp>
            <p:nvCxnSpPr>
              <p:cNvPr id="130" name="Connecteur droit 129">
                <a:extLst>
                  <a:ext uri="{FF2B5EF4-FFF2-40B4-BE49-F238E27FC236}">
                    <a16:creationId xmlns:a16="http://schemas.microsoft.com/office/drawing/2014/main" id="{6179FB6D-7BD7-7576-9365-72CCF9CFD4B2}"/>
                  </a:ext>
                </a:extLst>
              </p:cNvPr>
              <p:cNvCxnSpPr/>
              <p:nvPr/>
            </p:nvCxnSpPr>
            <p:spPr>
              <a:xfrm>
                <a:off x="97713" y="1826749"/>
                <a:ext cx="23853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</a:ln>
              <a:effectLst/>
            </p:spPr>
          </p:cxnSp>
          <p:cxnSp>
            <p:nvCxnSpPr>
              <p:cNvPr id="131" name="Connecteur droit 130">
                <a:extLst>
                  <a:ext uri="{FF2B5EF4-FFF2-40B4-BE49-F238E27FC236}">
                    <a16:creationId xmlns:a16="http://schemas.microsoft.com/office/drawing/2014/main" id="{55BE41A1-3A2D-256D-05EE-D732CDA8CA6F}"/>
                  </a:ext>
                </a:extLst>
              </p:cNvPr>
              <p:cNvCxnSpPr/>
              <p:nvPr/>
            </p:nvCxnSpPr>
            <p:spPr>
              <a:xfrm>
                <a:off x="101153" y="1993529"/>
                <a:ext cx="23853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</p:cxnSp>
          <p:cxnSp>
            <p:nvCxnSpPr>
              <p:cNvPr id="132" name="Connecteur droit 131">
                <a:extLst>
                  <a:ext uri="{FF2B5EF4-FFF2-40B4-BE49-F238E27FC236}">
                    <a16:creationId xmlns:a16="http://schemas.microsoft.com/office/drawing/2014/main" id="{15042094-ABA3-556E-773F-35636C9E5E26}"/>
                  </a:ext>
                </a:extLst>
              </p:cNvPr>
              <p:cNvCxnSpPr/>
              <p:nvPr/>
            </p:nvCxnSpPr>
            <p:spPr>
              <a:xfrm>
                <a:off x="101153" y="1775655"/>
                <a:ext cx="23853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133" name="Connecteur droit 132">
                <a:extLst>
                  <a:ext uri="{FF2B5EF4-FFF2-40B4-BE49-F238E27FC236}">
                    <a16:creationId xmlns:a16="http://schemas.microsoft.com/office/drawing/2014/main" id="{D18B36B7-AD22-AEF9-CE4C-DA43B0859369}"/>
                  </a:ext>
                </a:extLst>
              </p:cNvPr>
              <p:cNvCxnSpPr/>
              <p:nvPr/>
            </p:nvCxnSpPr>
            <p:spPr>
              <a:xfrm>
                <a:off x="60980" y="1914639"/>
                <a:ext cx="317930" cy="838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</p:cxnSp>
        </p:grp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24ADECC2-9A3C-AA15-A6EF-EA13105ABEC1}"/>
                </a:ext>
              </a:extLst>
            </p:cNvPr>
            <p:cNvGrpSpPr/>
            <p:nvPr/>
          </p:nvGrpSpPr>
          <p:grpSpPr>
            <a:xfrm>
              <a:off x="133039" y="4249135"/>
              <a:ext cx="1606046" cy="516573"/>
              <a:chOff x="107504" y="2382826"/>
              <a:chExt cx="1606046" cy="516573"/>
            </a:xfrm>
          </p:grpSpPr>
          <p:grpSp>
            <p:nvGrpSpPr>
              <p:cNvPr id="107" name="Groupe 106">
                <a:extLst>
                  <a:ext uri="{FF2B5EF4-FFF2-40B4-BE49-F238E27FC236}">
                    <a16:creationId xmlns:a16="http://schemas.microsoft.com/office/drawing/2014/main" id="{162D6BC3-1746-31BB-0611-6D1AA8FD46B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7504" y="2382826"/>
                <a:ext cx="439117" cy="516573"/>
                <a:chOff x="3139792" y="3914455"/>
                <a:chExt cx="784136" cy="922452"/>
              </a:xfrm>
            </p:grpSpPr>
            <p:grpSp>
              <p:nvGrpSpPr>
                <p:cNvPr id="109" name="Groupe 108">
                  <a:extLst>
                    <a:ext uri="{FF2B5EF4-FFF2-40B4-BE49-F238E27FC236}">
                      <a16:creationId xmlns:a16="http://schemas.microsoft.com/office/drawing/2014/main" id="{FBAE7F46-B2A3-C5B0-1C2A-3687853D1EB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186275" y="4048945"/>
                  <a:ext cx="567733" cy="683778"/>
                  <a:chOff x="3186266" y="4048939"/>
                  <a:chExt cx="1071195" cy="1290148"/>
                </a:xfrm>
              </p:grpSpPr>
              <p:cxnSp>
                <p:nvCxnSpPr>
                  <p:cNvPr id="114" name="Connecteur droit 113">
                    <a:extLst>
                      <a:ext uri="{FF2B5EF4-FFF2-40B4-BE49-F238E27FC236}">
                        <a16:creationId xmlns:a16="http://schemas.microsoft.com/office/drawing/2014/main" id="{0ECF780D-C1B8-DF72-AA95-D0523541A91B}"/>
                      </a:ext>
                    </a:extLst>
                  </p:cNvPr>
                  <p:cNvCxnSpPr/>
                  <p:nvPr/>
                </p:nvCxnSpPr>
                <p:spPr>
                  <a:xfrm>
                    <a:off x="3278634" y="5289944"/>
                    <a:ext cx="803678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sp>
                <p:nvSpPr>
                  <p:cNvPr id="115" name="Ellipse 114">
                    <a:extLst>
                      <a:ext uri="{FF2B5EF4-FFF2-40B4-BE49-F238E27FC236}">
                        <a16:creationId xmlns:a16="http://schemas.microsoft.com/office/drawing/2014/main" id="{F327F505-FAE9-B063-E35C-D84FC018C5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525798" y="5224235"/>
                    <a:ext cx="113400" cy="114852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Ellipse 115">
                    <a:extLst>
                      <a:ext uri="{FF2B5EF4-FFF2-40B4-BE49-F238E27FC236}">
                        <a16:creationId xmlns:a16="http://schemas.microsoft.com/office/drawing/2014/main" id="{60A613F2-2B58-1B02-91F2-E7A18DA6573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756466" y="5221129"/>
                    <a:ext cx="113400" cy="114852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17" name="Connecteur droit 116">
                    <a:extLst>
                      <a:ext uri="{FF2B5EF4-FFF2-40B4-BE49-F238E27FC236}">
                        <a16:creationId xmlns:a16="http://schemas.microsoft.com/office/drawing/2014/main" id="{9D45127F-7737-8A90-44B7-9F83876CC6DF}"/>
                      </a:ext>
                    </a:extLst>
                  </p:cNvPr>
                  <p:cNvCxnSpPr/>
                  <p:nvPr/>
                </p:nvCxnSpPr>
                <p:spPr>
                  <a:xfrm>
                    <a:off x="3297459" y="4979455"/>
                    <a:ext cx="803678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9BBB59"/>
                    </a:solidFill>
                    <a:prstDash val="solid"/>
                  </a:ln>
                  <a:effectLst/>
                </p:spPr>
              </p:cxnSp>
              <p:sp>
                <p:nvSpPr>
                  <p:cNvPr id="118" name="Ellipse 117">
                    <a:extLst>
                      <a:ext uri="{FF2B5EF4-FFF2-40B4-BE49-F238E27FC236}">
                        <a16:creationId xmlns:a16="http://schemas.microsoft.com/office/drawing/2014/main" id="{178C4247-8BCA-F83B-5D8E-9073ABBFCA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544623" y="4897796"/>
                    <a:ext cx="113400" cy="114852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Ellipse 118">
                    <a:extLst>
                      <a:ext uri="{FF2B5EF4-FFF2-40B4-BE49-F238E27FC236}">
                        <a16:creationId xmlns:a16="http://schemas.microsoft.com/office/drawing/2014/main" id="{12229F20-360F-BB3C-9BCE-15156F8A02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775291" y="4908137"/>
                    <a:ext cx="113400" cy="114852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20" name="Connecteur droit 119">
                    <a:extLst>
                      <a:ext uri="{FF2B5EF4-FFF2-40B4-BE49-F238E27FC236}">
                        <a16:creationId xmlns:a16="http://schemas.microsoft.com/office/drawing/2014/main" id="{51CE7D26-AA68-1AA7-34DF-2DF1FBA24DA3}"/>
                      </a:ext>
                    </a:extLst>
                  </p:cNvPr>
                  <p:cNvCxnSpPr/>
                  <p:nvPr/>
                </p:nvCxnSpPr>
                <p:spPr>
                  <a:xfrm>
                    <a:off x="3310029" y="4221088"/>
                    <a:ext cx="803678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064A2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Connecteur droit 120">
                    <a:extLst>
                      <a:ext uri="{FF2B5EF4-FFF2-40B4-BE49-F238E27FC236}">
                        <a16:creationId xmlns:a16="http://schemas.microsoft.com/office/drawing/2014/main" id="{E83F590E-59F5-E8B2-CD09-6AE09AE7CCDC}"/>
                      </a:ext>
                    </a:extLst>
                  </p:cNvPr>
                  <p:cNvCxnSpPr/>
                  <p:nvPr/>
                </p:nvCxnSpPr>
                <p:spPr>
                  <a:xfrm>
                    <a:off x="3321619" y="4783015"/>
                    <a:ext cx="803678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9BBB59"/>
                    </a:solidFill>
                    <a:prstDash val="solid"/>
                  </a:ln>
                  <a:effectLst/>
                </p:spPr>
              </p:cxnSp>
              <p:sp>
                <p:nvSpPr>
                  <p:cNvPr id="122" name="Ellipse 121">
                    <a:extLst>
                      <a:ext uri="{FF2B5EF4-FFF2-40B4-BE49-F238E27FC236}">
                        <a16:creationId xmlns:a16="http://schemas.microsoft.com/office/drawing/2014/main" id="{DA0EB203-03A5-B3B5-02E0-650161CF05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0866" y="4728250"/>
                    <a:ext cx="113400" cy="114852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Ellipse 122">
                    <a:extLst>
                      <a:ext uri="{FF2B5EF4-FFF2-40B4-BE49-F238E27FC236}">
                        <a16:creationId xmlns:a16="http://schemas.microsoft.com/office/drawing/2014/main" id="{D3BB2A4D-A8EA-6BE6-F59A-B3CE51D5B91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786004" y="4725144"/>
                    <a:ext cx="113400" cy="114852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Ellipse 123">
                    <a:extLst>
                      <a:ext uri="{FF2B5EF4-FFF2-40B4-BE49-F238E27FC236}">
                        <a16:creationId xmlns:a16="http://schemas.microsoft.com/office/drawing/2014/main" id="{A192DBC1-5D88-45EE-8606-B6D87FE015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600160" y="4728250"/>
                    <a:ext cx="113400" cy="114852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5" name="Ellipse 124">
                    <a:extLst>
                      <a:ext uri="{FF2B5EF4-FFF2-40B4-BE49-F238E27FC236}">
                        <a16:creationId xmlns:a16="http://schemas.microsoft.com/office/drawing/2014/main" id="{8F06AFE2-2527-3CEF-BA84-98547E4758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924957" y="4725144"/>
                    <a:ext cx="113400" cy="114852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26" name="Connecteur droit 125">
                    <a:extLst>
                      <a:ext uri="{FF2B5EF4-FFF2-40B4-BE49-F238E27FC236}">
                        <a16:creationId xmlns:a16="http://schemas.microsoft.com/office/drawing/2014/main" id="{307993D8-8872-2E95-B9DE-EEF38E13F88E}"/>
                      </a:ext>
                    </a:extLst>
                  </p:cNvPr>
                  <p:cNvCxnSpPr/>
                  <p:nvPr/>
                </p:nvCxnSpPr>
                <p:spPr>
                  <a:xfrm>
                    <a:off x="3321619" y="4048939"/>
                    <a:ext cx="803678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Connecteur droit 126">
                    <a:extLst>
                      <a:ext uri="{FF2B5EF4-FFF2-40B4-BE49-F238E27FC236}">
                        <a16:creationId xmlns:a16="http://schemas.microsoft.com/office/drawing/2014/main" id="{AD759693-4A34-45A4-DF6F-CAC86718CF4C}"/>
                      </a:ext>
                    </a:extLst>
                  </p:cNvPr>
                  <p:cNvCxnSpPr/>
                  <p:nvPr/>
                </p:nvCxnSpPr>
                <p:spPr>
                  <a:xfrm>
                    <a:off x="3186266" y="4517212"/>
                    <a:ext cx="1071195" cy="2824"/>
                  </a:xfrm>
                  <a:prstGeom prst="line">
                    <a:avLst/>
                  </a:prstGeom>
                  <a:noFill/>
                  <a:ln w="22225" cap="flat" cmpd="sng" algn="ctr">
                    <a:solidFill>
                      <a:sysClr val="windowText" lastClr="000000"/>
                    </a:solidFill>
                    <a:prstDash val="sysDash"/>
                  </a:ln>
                  <a:effectLst/>
                </p:spPr>
              </p:cxnSp>
            </p:grpSp>
            <p:grpSp>
              <p:nvGrpSpPr>
                <p:cNvPr id="110" name="Groupe 109">
                  <a:extLst>
                    <a:ext uri="{FF2B5EF4-FFF2-40B4-BE49-F238E27FC236}">
                      <a16:creationId xmlns:a16="http://schemas.microsoft.com/office/drawing/2014/main" id="{51FD66D6-E227-778C-EF03-396BE66AAD1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139792" y="3914455"/>
                  <a:ext cx="784136" cy="922452"/>
                  <a:chOff x="3131840" y="3356992"/>
                  <a:chExt cx="1782130" cy="2096482"/>
                </a:xfrm>
              </p:grpSpPr>
              <p:cxnSp>
                <p:nvCxnSpPr>
                  <p:cNvPr id="111" name="Connecteur droit 110">
                    <a:extLst>
                      <a:ext uri="{FF2B5EF4-FFF2-40B4-BE49-F238E27FC236}">
                        <a16:creationId xmlns:a16="http://schemas.microsoft.com/office/drawing/2014/main" id="{0C4A84DD-5BFB-D1AE-B525-127E224FD96E}"/>
                      </a:ext>
                    </a:extLst>
                  </p:cNvPr>
                  <p:cNvCxnSpPr/>
                  <p:nvPr/>
                </p:nvCxnSpPr>
                <p:spPr>
                  <a:xfrm>
                    <a:off x="3131840" y="3393886"/>
                    <a:ext cx="23040" cy="198842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Connecteur droit 111">
                    <a:extLst>
                      <a:ext uri="{FF2B5EF4-FFF2-40B4-BE49-F238E27FC236}">
                        <a16:creationId xmlns:a16="http://schemas.microsoft.com/office/drawing/2014/main" id="{AC89DAD8-100E-7D98-450A-4AE0F9EE0BB1}"/>
                      </a:ext>
                    </a:extLst>
                  </p:cNvPr>
                  <p:cNvCxnSpPr/>
                  <p:nvPr/>
                </p:nvCxnSpPr>
                <p:spPr>
                  <a:xfrm>
                    <a:off x="4431658" y="3356992"/>
                    <a:ext cx="482312" cy="10915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Connecteur droit 112">
                    <a:extLst>
                      <a:ext uri="{FF2B5EF4-FFF2-40B4-BE49-F238E27FC236}">
                        <a16:creationId xmlns:a16="http://schemas.microsoft.com/office/drawing/2014/main" id="{E27D6BB5-AA4C-E5F4-8323-EA234A0179F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84451" y="4410958"/>
                    <a:ext cx="429519" cy="104251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66CA8B95-20EE-3EB2-DD50-5B149E543BC3}"/>
                  </a:ext>
                </a:extLst>
              </p:cNvPr>
              <p:cNvSpPr txBox="1"/>
              <p:nvPr/>
            </p:nvSpPr>
            <p:spPr>
              <a:xfrm>
                <a:off x="748496" y="2527308"/>
                <a:ext cx="965054" cy="30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rPr>
                  <a:t>Reference </a:t>
                </a: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rPr>
                  <a:t>vacuum</a:t>
                </a:r>
                <a:endParaRPr kumimoji="0" lang="en-US" sz="1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Verdana" panose="020B0604030504040204" pitchFamily="34" charset="0"/>
                  <a:cs typeface="Calibri" panose="020F0502020204030204" pitchFamily="34" charset="0"/>
                  <a:sym typeface="Wingding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Verdana" panose="020B0604030504040204" pitchFamily="34" charset="0"/>
                  <a:cs typeface="Calibri" panose="020F0502020204030204" pitchFamily="34" charset="0"/>
                  <a:sym typeface="Wingdings"/>
                </a:endParaRPr>
              </a:p>
            </p:txBody>
          </p:sp>
        </p:grp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2862C07C-33A0-3464-D1E7-06D247EBEE26}"/>
                </a:ext>
              </a:extLst>
            </p:cNvPr>
            <p:cNvGrpSpPr/>
            <p:nvPr/>
          </p:nvGrpSpPr>
          <p:grpSpPr>
            <a:xfrm>
              <a:off x="118639" y="3601062"/>
              <a:ext cx="1601984" cy="581447"/>
              <a:chOff x="34950" y="1700341"/>
              <a:chExt cx="1601984" cy="581447"/>
            </a:xfrm>
          </p:grpSpPr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27448EA5-F0A4-8177-EBB1-A676F9549B8C}"/>
                  </a:ext>
                </a:extLst>
              </p:cNvPr>
              <p:cNvSpPr txBox="1"/>
              <p:nvPr/>
            </p:nvSpPr>
            <p:spPr>
              <a:xfrm>
                <a:off x="403920" y="1758568"/>
                <a:ext cx="4236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rPr>
                  <a:t>… 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Verdana" panose="020B0604030504040204" pitchFamily="34" charset="0"/>
                  <a:cs typeface="Calibri" panose="020F0502020204030204" pitchFamily="34" charset="0"/>
                  <a:sym typeface="Wingding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Verdana" panose="020B0604030504040204" pitchFamily="34" charset="0"/>
                  <a:cs typeface="Calibri" panose="020F0502020204030204" pitchFamily="34" charset="0"/>
                  <a:sym typeface="Wingdings"/>
                </a:endParaRPr>
              </a:p>
            </p:txBody>
          </p:sp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28489DA4-36E1-EABC-C99D-0E50270406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753" y="2124483"/>
                <a:ext cx="33657" cy="3408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Ellipse 93">
                <a:extLst>
                  <a:ext uri="{FF2B5EF4-FFF2-40B4-BE49-F238E27FC236}">
                    <a16:creationId xmlns:a16="http://schemas.microsoft.com/office/drawing/2014/main" id="{F8057211-F50A-5130-81EA-2C25EBA49C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0215" y="2123561"/>
                <a:ext cx="33657" cy="3408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Ellipse 94">
                <a:extLst>
                  <a:ext uri="{FF2B5EF4-FFF2-40B4-BE49-F238E27FC236}">
                    <a16:creationId xmlns:a16="http://schemas.microsoft.com/office/drawing/2014/main" id="{902B3593-9725-7FC4-CFA7-DD6BFEE78B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7340" y="2027596"/>
                <a:ext cx="33657" cy="3408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Ellipse 95">
                <a:extLst>
                  <a:ext uri="{FF2B5EF4-FFF2-40B4-BE49-F238E27FC236}">
                    <a16:creationId xmlns:a16="http://schemas.microsoft.com/office/drawing/2014/main" id="{BCE474BF-8835-B25C-CE57-54930D1626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5803" y="2030665"/>
                <a:ext cx="33657" cy="3408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1B12A26B-51DE-8354-39D5-0FCF6E7042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609" y="1977275"/>
                <a:ext cx="33657" cy="3408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D74FD126-0E44-EFD6-784E-B6D10012FD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8982" y="1976353"/>
                <a:ext cx="33657" cy="3408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Ellipse 98">
                <a:extLst>
                  <a:ext uri="{FF2B5EF4-FFF2-40B4-BE49-F238E27FC236}">
                    <a16:creationId xmlns:a16="http://schemas.microsoft.com/office/drawing/2014/main" id="{11DC3898-CE87-E445-DFD2-4D12955CE3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824" y="1977275"/>
                <a:ext cx="33657" cy="3408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Ellipse 99">
                <a:extLst>
                  <a:ext uri="{FF2B5EF4-FFF2-40B4-BE49-F238E27FC236}">
                    <a16:creationId xmlns:a16="http://schemas.microsoft.com/office/drawing/2014/main" id="{D2CB4B54-3EA1-24AE-3D74-04A5B8BC76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9824" y="1976353"/>
                <a:ext cx="33657" cy="34088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1" name="Connecteur droit 100">
                <a:extLst>
                  <a:ext uri="{FF2B5EF4-FFF2-40B4-BE49-F238E27FC236}">
                    <a16:creationId xmlns:a16="http://schemas.microsoft.com/office/drawing/2014/main" id="{A107B92D-24B4-D0EA-C549-B7D4B3FFB09F}"/>
                  </a:ext>
                </a:extLst>
              </p:cNvPr>
              <p:cNvCxnSpPr/>
              <p:nvPr/>
            </p:nvCxnSpPr>
            <p:spPr>
              <a:xfrm>
                <a:off x="34950" y="1709432"/>
                <a:ext cx="5677" cy="489949"/>
              </a:xfrm>
              <a:prstGeom prst="line">
                <a:avLst/>
              </a:prstGeom>
              <a:noFill/>
              <a:ln w="28575" cap="flat" cmpd="sng" algn="ctr">
                <a:solidFill>
                  <a:srgbClr val="F79646"/>
                </a:solidFill>
                <a:prstDash val="solid"/>
              </a:ln>
              <a:effectLst/>
            </p:spPr>
          </p:cxnSp>
          <p:cxnSp>
            <p:nvCxnSpPr>
              <p:cNvPr id="103" name="Connecteur droit 102">
                <a:extLst>
                  <a:ext uri="{FF2B5EF4-FFF2-40B4-BE49-F238E27FC236}">
                    <a16:creationId xmlns:a16="http://schemas.microsoft.com/office/drawing/2014/main" id="{BD69BBEE-7848-4E51-9B96-55A37F830791}"/>
                  </a:ext>
                </a:extLst>
              </p:cNvPr>
              <p:cNvCxnSpPr/>
              <p:nvPr/>
            </p:nvCxnSpPr>
            <p:spPr>
              <a:xfrm>
                <a:off x="355224" y="1700341"/>
                <a:ext cx="118842" cy="268958"/>
              </a:xfrm>
              <a:prstGeom prst="line">
                <a:avLst/>
              </a:prstGeom>
              <a:noFill/>
              <a:ln w="28575" cap="flat" cmpd="sng" algn="ctr">
                <a:solidFill>
                  <a:srgbClr val="F79646"/>
                </a:solidFill>
                <a:prstDash val="solid"/>
              </a:ln>
              <a:effectLst/>
            </p:spPr>
          </p:cxnSp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8D79BCE1-104A-C1BD-1194-DEA0BF7DFBDE}"/>
                  </a:ext>
                </a:extLst>
              </p:cNvPr>
              <p:cNvCxnSpPr/>
              <p:nvPr/>
            </p:nvCxnSpPr>
            <p:spPr>
              <a:xfrm flipV="1">
                <a:off x="368233" y="1960038"/>
                <a:ext cx="105833" cy="256876"/>
              </a:xfrm>
              <a:prstGeom prst="line">
                <a:avLst/>
              </a:prstGeom>
              <a:noFill/>
              <a:ln w="28575" cap="flat" cmpd="sng" algn="ctr">
                <a:solidFill>
                  <a:srgbClr val="F79646"/>
                </a:solidFill>
                <a:prstDash val="solid"/>
              </a:ln>
              <a:effectLst/>
            </p:spPr>
          </p:cxnSp>
          <p:sp>
            <p:nvSpPr>
              <p:cNvPr id="105" name="Ellipse 104">
                <a:extLst>
                  <a:ext uri="{FF2B5EF4-FFF2-40B4-BE49-F238E27FC236}">
                    <a16:creationId xmlns:a16="http://schemas.microsoft.com/office/drawing/2014/main" id="{8D059969-AD97-459A-42F2-7A97EA136C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977" y="1810469"/>
                <a:ext cx="33657" cy="3408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id="{151F1399-A4D0-117A-95CC-A146215622D7}"/>
                  </a:ext>
                </a:extLst>
              </p:cNvPr>
              <p:cNvSpPr txBox="1"/>
              <p:nvPr/>
            </p:nvSpPr>
            <p:spPr>
              <a:xfrm>
                <a:off x="734717" y="1844824"/>
                <a:ext cx="902217" cy="278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rPr>
                  <a:t>Single excitations</a:t>
                </a:r>
                <a:endParaRPr kumimoji="0" lang="en-US" sz="1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Verdana" panose="020B0604030504040204" pitchFamily="34" charset="0"/>
                  <a:cs typeface="Calibri" panose="020F0502020204030204" pitchFamily="34" charset="0"/>
                  <a:sym typeface="Wingding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Verdana" panose="020B0604030504040204" pitchFamily="34" charset="0"/>
                  <a:cs typeface="Calibri" panose="020F0502020204030204" pitchFamily="34" charset="0"/>
                  <a:sym typeface="Wingdings"/>
                </a:endParaRPr>
              </a:p>
            </p:txBody>
          </p:sp>
        </p:grpSp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id="{9EDFC006-C7C9-36A5-1530-B2C1621631AB}"/>
                </a:ext>
              </a:extLst>
            </p:cNvPr>
            <p:cNvGrpSpPr/>
            <p:nvPr/>
          </p:nvGrpSpPr>
          <p:grpSpPr>
            <a:xfrm>
              <a:off x="-84101" y="2624634"/>
              <a:ext cx="1811331" cy="891033"/>
              <a:chOff x="-167790" y="723913"/>
              <a:chExt cx="1811331" cy="891033"/>
            </a:xfrm>
          </p:grpSpPr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BBF4A2EA-E5EE-F9B6-43FE-736E86184A90}"/>
                  </a:ext>
                </a:extLst>
              </p:cNvPr>
              <p:cNvSpPr txBox="1"/>
              <p:nvPr/>
            </p:nvSpPr>
            <p:spPr>
              <a:xfrm>
                <a:off x="409390" y="1091726"/>
                <a:ext cx="4236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rPr>
                  <a:t>… 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Verdana" panose="020B0604030504040204" pitchFamily="34" charset="0"/>
                  <a:cs typeface="Calibri" panose="020F0502020204030204" pitchFamily="34" charset="0"/>
                  <a:sym typeface="Wingding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Verdana" panose="020B0604030504040204" pitchFamily="34" charset="0"/>
                  <a:cs typeface="Calibri" panose="020F0502020204030204" pitchFamily="34" charset="0"/>
                  <a:sym typeface="Wingdings"/>
                </a:endParaRPr>
              </a:p>
            </p:txBody>
          </p:sp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AB6F3658-CB1F-B975-76F4-98B751C96994}"/>
                  </a:ext>
                </a:extLst>
              </p:cNvPr>
              <p:cNvSpPr txBox="1"/>
              <p:nvPr/>
            </p:nvSpPr>
            <p:spPr>
              <a:xfrm rot="5400000">
                <a:off x="-118012" y="674135"/>
                <a:ext cx="4236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rPr>
                  <a:t>… 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Verdana" panose="020B0604030504040204" pitchFamily="34" charset="0"/>
                  <a:cs typeface="Calibri" panose="020F0502020204030204" pitchFamily="34" charset="0"/>
                  <a:sym typeface="Wingding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Verdana" panose="020B0604030504040204" pitchFamily="34" charset="0"/>
                  <a:cs typeface="Calibri" panose="020F0502020204030204" pitchFamily="34" charset="0"/>
                  <a:sym typeface="Wingdings"/>
                </a:endParaRPr>
              </a:p>
            </p:txBody>
          </p: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4F4FBE5A-6B75-DCA2-9145-73ED1CF51C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223" y="1448695"/>
                <a:ext cx="33657" cy="3408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Ellipse 74">
                <a:extLst>
                  <a:ext uri="{FF2B5EF4-FFF2-40B4-BE49-F238E27FC236}">
                    <a16:creationId xmlns:a16="http://schemas.microsoft.com/office/drawing/2014/main" id="{62F188F2-DC81-18A4-6CEF-6A4048B4E5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685" y="1447773"/>
                <a:ext cx="33657" cy="3408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8BFE1FBE-C3AE-016B-9A81-395C01749E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810" y="1351808"/>
                <a:ext cx="33657" cy="3408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385A2A1D-5B39-8616-DE6E-28F8C6F3EF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3273" y="1354877"/>
                <a:ext cx="33657" cy="3408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508D3B33-251D-D625-7CDB-5A7A3E2059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8079" y="1301487"/>
                <a:ext cx="33657" cy="3408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4CAD7AD4-C3CC-32F2-903E-7C4DD6A725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6452" y="1300565"/>
                <a:ext cx="33657" cy="34088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B1023694-E0B6-82E2-9E66-57CBD3B32A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294" y="1301487"/>
                <a:ext cx="33657" cy="3408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2B50D55E-6469-0EDB-84B9-779DD3E8D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294" y="1300565"/>
                <a:ext cx="33657" cy="34088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4" name="Connecteur droit 83">
                <a:extLst>
                  <a:ext uri="{FF2B5EF4-FFF2-40B4-BE49-F238E27FC236}">
                    <a16:creationId xmlns:a16="http://schemas.microsoft.com/office/drawing/2014/main" id="{06324C2C-1118-E18C-7C9A-F21F1E31EB9A}"/>
                  </a:ext>
                </a:extLst>
              </p:cNvPr>
              <p:cNvCxnSpPr/>
              <p:nvPr/>
            </p:nvCxnSpPr>
            <p:spPr>
              <a:xfrm>
                <a:off x="32420" y="1033644"/>
                <a:ext cx="5677" cy="489949"/>
              </a:xfrm>
              <a:prstGeom prst="line">
                <a:avLst/>
              </a:prstGeom>
              <a:noFill/>
              <a:ln w="28575" cap="flat" cmpd="sng" algn="ctr">
                <a:solidFill>
                  <a:srgbClr val="F79646"/>
                </a:solidFill>
                <a:prstDash val="solid"/>
              </a:ln>
              <a:effectLst/>
            </p:spPr>
          </p:cxnSp>
          <p:cxnSp>
            <p:nvCxnSpPr>
              <p:cNvPr id="85" name="Connecteur droit 84">
                <a:extLst>
                  <a:ext uri="{FF2B5EF4-FFF2-40B4-BE49-F238E27FC236}">
                    <a16:creationId xmlns:a16="http://schemas.microsoft.com/office/drawing/2014/main" id="{7E1436C3-C4BF-4251-C03A-EFF8F51DC1B8}"/>
                  </a:ext>
                </a:extLst>
              </p:cNvPr>
              <p:cNvCxnSpPr/>
              <p:nvPr/>
            </p:nvCxnSpPr>
            <p:spPr>
              <a:xfrm>
                <a:off x="352694" y="1024553"/>
                <a:ext cx="118842" cy="268958"/>
              </a:xfrm>
              <a:prstGeom prst="line">
                <a:avLst/>
              </a:prstGeom>
              <a:noFill/>
              <a:ln w="28575" cap="flat" cmpd="sng" algn="ctr">
                <a:solidFill>
                  <a:srgbClr val="F79646"/>
                </a:solidFill>
                <a:prstDash val="solid"/>
              </a:ln>
              <a:effectLst/>
            </p:spPr>
          </p:cxnSp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5B0C8788-6C6B-B1BC-2021-07E3F16B2469}"/>
                  </a:ext>
                </a:extLst>
              </p:cNvPr>
              <p:cNvCxnSpPr/>
              <p:nvPr/>
            </p:nvCxnSpPr>
            <p:spPr>
              <a:xfrm flipV="1">
                <a:off x="365703" y="1284250"/>
                <a:ext cx="105833" cy="256876"/>
              </a:xfrm>
              <a:prstGeom prst="line">
                <a:avLst/>
              </a:prstGeom>
              <a:noFill/>
              <a:ln w="28575" cap="flat" cmpd="sng" algn="ctr">
                <a:solidFill>
                  <a:srgbClr val="F79646"/>
                </a:solidFill>
                <a:prstDash val="solid"/>
              </a:ln>
              <a:effectLst/>
            </p:spPr>
          </p:cxnSp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id="{71E0E4B0-6EFB-3676-D31F-91CDD24D25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2447" y="1134681"/>
                <a:ext cx="33657" cy="3408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Ellipse 89">
                <a:extLst>
                  <a:ext uri="{FF2B5EF4-FFF2-40B4-BE49-F238E27FC236}">
                    <a16:creationId xmlns:a16="http://schemas.microsoft.com/office/drawing/2014/main" id="{CA249F59-07A2-93BB-CB48-109DA5F8AB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3108" y="1135281"/>
                <a:ext cx="33657" cy="3408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F985A4AB-5F12-8697-DA19-E89E1F74A040}"/>
                  </a:ext>
                </a:extLst>
              </p:cNvPr>
              <p:cNvSpPr txBox="1"/>
              <p:nvPr/>
            </p:nvSpPr>
            <p:spPr>
              <a:xfrm>
                <a:off x="720017" y="1179504"/>
                <a:ext cx="923524" cy="28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rPr>
                  <a:t>Double exc</a:t>
                </a:r>
                <a:r>
                  <a:rPr lang="en-US" sz="1000" b="1" noProof="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rPr>
                  <a:t>itations</a:t>
                </a:r>
                <a:endParaRPr kumimoji="0" lang="en-US" sz="1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Verdana" panose="020B0604030504040204" pitchFamily="34" charset="0"/>
                  <a:cs typeface="Calibri" panose="020F0502020204030204" pitchFamily="34" charset="0"/>
                  <a:sym typeface="Wingding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Verdana" panose="020B0604030504040204" pitchFamily="34" charset="0"/>
                  <a:cs typeface="Calibri" panose="020F0502020204030204" pitchFamily="34" charset="0"/>
                  <a:sym typeface="Wingding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>
                <a:extLst>
                  <a:ext uri="{FF2B5EF4-FFF2-40B4-BE49-F238E27FC236}">
                    <a16:creationId xmlns:a16="http://schemas.microsoft.com/office/drawing/2014/main" id="{8D04533E-65A1-A72A-ED7D-E6E86A87B9DD}"/>
                  </a:ext>
                </a:extLst>
              </p:cNvPr>
              <p:cNvSpPr txBox="1"/>
              <p:nvPr/>
            </p:nvSpPr>
            <p:spPr>
              <a:xfrm>
                <a:off x="356173" y="1874747"/>
                <a:ext cx="1285095" cy="284117"/>
              </a:xfrm>
              <a:prstGeom prst="rect">
                <a:avLst/>
              </a:prstGeom>
              <a:solidFill>
                <a:srgbClr val="7FB928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1" name="ZoneTexte 140">
                <a:extLst>
                  <a:ext uri="{FF2B5EF4-FFF2-40B4-BE49-F238E27FC236}">
                    <a16:creationId xmlns:a16="http://schemas.microsoft.com/office/drawing/2014/main" id="{8D04533E-65A1-A72A-ED7D-E6E86A87B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3" y="1874747"/>
                <a:ext cx="1285095" cy="284117"/>
              </a:xfrm>
              <a:prstGeom prst="rect">
                <a:avLst/>
              </a:prstGeom>
              <a:blipFill>
                <a:blip r:embed="rId18"/>
                <a:stretch>
                  <a:fillRect l="-3318" t="-4348" r="-5687" b="-391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4BB25878-A5FB-CAA0-075E-E401C505E961}"/>
              </a:ext>
            </a:extLst>
          </p:cNvPr>
          <p:cNvGrpSpPr/>
          <p:nvPr/>
        </p:nvGrpSpPr>
        <p:grpSpPr>
          <a:xfrm>
            <a:off x="4251829" y="4191189"/>
            <a:ext cx="4397993" cy="1276283"/>
            <a:chOff x="5413496" y="4710599"/>
            <a:chExt cx="3776722" cy="998683"/>
          </a:xfrm>
        </p:grpSpPr>
        <p:pic>
          <p:nvPicPr>
            <p:cNvPr id="143" name="Image 142">
              <a:extLst>
                <a:ext uri="{FF2B5EF4-FFF2-40B4-BE49-F238E27FC236}">
                  <a16:creationId xmlns:a16="http://schemas.microsoft.com/office/drawing/2014/main" id="{30FFF88B-6042-57B1-A051-2C6FE9FC8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6000" b="93778" l="22143" r="78143"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496" y="5305104"/>
              <a:ext cx="508140" cy="327329"/>
            </a:xfrm>
            <a:prstGeom prst="rect">
              <a:avLst/>
            </a:prstGeom>
            <a:ln w="25400">
              <a:noFill/>
            </a:ln>
          </p:spPr>
        </p:pic>
        <p:grpSp>
          <p:nvGrpSpPr>
            <p:cNvPr id="144" name="Groupe 143">
              <a:extLst>
                <a:ext uri="{FF2B5EF4-FFF2-40B4-BE49-F238E27FC236}">
                  <a16:creationId xmlns:a16="http://schemas.microsoft.com/office/drawing/2014/main" id="{ACDD01F3-35FF-FB08-118E-A68E3439B3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62253" y="4717943"/>
              <a:ext cx="476418" cy="560454"/>
              <a:chOff x="107504" y="5434641"/>
              <a:chExt cx="627310" cy="737962"/>
            </a:xfrm>
          </p:grpSpPr>
          <p:grpSp>
            <p:nvGrpSpPr>
              <p:cNvPr id="238" name="Groupe 237">
                <a:extLst>
                  <a:ext uri="{FF2B5EF4-FFF2-40B4-BE49-F238E27FC236}">
                    <a16:creationId xmlns:a16="http://schemas.microsoft.com/office/drawing/2014/main" id="{BC4003AF-D87D-E4CE-ECEE-4715F849EE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7504" y="5434641"/>
                <a:ext cx="627310" cy="737962"/>
                <a:chOff x="3139792" y="3914455"/>
                <a:chExt cx="784136" cy="922452"/>
              </a:xfrm>
            </p:grpSpPr>
            <p:grpSp>
              <p:nvGrpSpPr>
                <p:cNvPr id="245" name="Groupe 244">
                  <a:extLst>
                    <a:ext uri="{FF2B5EF4-FFF2-40B4-BE49-F238E27FC236}">
                      <a16:creationId xmlns:a16="http://schemas.microsoft.com/office/drawing/2014/main" id="{560E94D0-5E7B-AF05-066E-93526223413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157899" y="4139458"/>
                  <a:ext cx="666757" cy="593317"/>
                  <a:chOff x="3132715" y="4219641"/>
                  <a:chExt cx="1258028" cy="1119446"/>
                </a:xfrm>
              </p:grpSpPr>
              <p:cxnSp>
                <p:nvCxnSpPr>
                  <p:cNvPr id="250" name="Connecteur droit 249">
                    <a:extLst>
                      <a:ext uri="{FF2B5EF4-FFF2-40B4-BE49-F238E27FC236}">
                        <a16:creationId xmlns:a16="http://schemas.microsoft.com/office/drawing/2014/main" id="{404D29AB-5140-E832-3D7D-DFAA76393730}"/>
                      </a:ext>
                    </a:extLst>
                  </p:cNvPr>
                  <p:cNvCxnSpPr/>
                  <p:nvPr/>
                </p:nvCxnSpPr>
                <p:spPr>
                  <a:xfrm>
                    <a:off x="3278634" y="5289944"/>
                    <a:ext cx="803678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sp>
                <p:nvSpPr>
                  <p:cNvPr id="251" name="Ellipse 250">
                    <a:extLst>
                      <a:ext uri="{FF2B5EF4-FFF2-40B4-BE49-F238E27FC236}">
                        <a16:creationId xmlns:a16="http://schemas.microsoft.com/office/drawing/2014/main" id="{0CFEAF92-503A-E6FA-FA21-3823A37465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525798" y="5224235"/>
                    <a:ext cx="113400" cy="114852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Ellipse 251">
                    <a:extLst>
                      <a:ext uri="{FF2B5EF4-FFF2-40B4-BE49-F238E27FC236}">
                        <a16:creationId xmlns:a16="http://schemas.microsoft.com/office/drawing/2014/main" id="{AA403950-879C-1D31-ADFF-AF146747F1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756466" y="5221129"/>
                    <a:ext cx="113400" cy="114852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53" name="Connecteur droit 252">
                    <a:extLst>
                      <a:ext uri="{FF2B5EF4-FFF2-40B4-BE49-F238E27FC236}">
                        <a16:creationId xmlns:a16="http://schemas.microsoft.com/office/drawing/2014/main" id="{5BC65DBF-9C9C-E6D9-9076-83D44BBDED78}"/>
                      </a:ext>
                    </a:extLst>
                  </p:cNvPr>
                  <p:cNvCxnSpPr/>
                  <p:nvPr/>
                </p:nvCxnSpPr>
                <p:spPr>
                  <a:xfrm>
                    <a:off x="3297459" y="4979455"/>
                    <a:ext cx="803678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9BBB59"/>
                    </a:solidFill>
                    <a:prstDash val="solid"/>
                  </a:ln>
                  <a:effectLst/>
                </p:spPr>
              </p:cxnSp>
              <p:sp>
                <p:nvSpPr>
                  <p:cNvPr id="254" name="Ellipse 253">
                    <a:extLst>
                      <a:ext uri="{FF2B5EF4-FFF2-40B4-BE49-F238E27FC236}">
                        <a16:creationId xmlns:a16="http://schemas.microsoft.com/office/drawing/2014/main" id="{04020483-9AF3-FF6F-A507-B9DFA4AE64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544623" y="4897796"/>
                    <a:ext cx="113400" cy="114852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5" name="Ellipse 254">
                    <a:extLst>
                      <a:ext uri="{FF2B5EF4-FFF2-40B4-BE49-F238E27FC236}">
                        <a16:creationId xmlns:a16="http://schemas.microsoft.com/office/drawing/2014/main" id="{2487326A-9204-3580-A481-33B103A17C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775291" y="4908137"/>
                    <a:ext cx="113400" cy="114852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56" name="Connecteur droit 255">
                    <a:extLst>
                      <a:ext uri="{FF2B5EF4-FFF2-40B4-BE49-F238E27FC236}">
                        <a16:creationId xmlns:a16="http://schemas.microsoft.com/office/drawing/2014/main" id="{FF75405B-313A-5D79-3CCD-E5E637B6219F}"/>
                      </a:ext>
                    </a:extLst>
                  </p:cNvPr>
                  <p:cNvCxnSpPr/>
                  <p:nvPr/>
                </p:nvCxnSpPr>
                <p:spPr>
                  <a:xfrm>
                    <a:off x="3310030" y="4424585"/>
                    <a:ext cx="80367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064A2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7" name="Connecteur droit 256">
                    <a:extLst>
                      <a:ext uri="{FF2B5EF4-FFF2-40B4-BE49-F238E27FC236}">
                        <a16:creationId xmlns:a16="http://schemas.microsoft.com/office/drawing/2014/main" id="{495E385D-0B58-DB2A-7BE9-72C34AA44920}"/>
                      </a:ext>
                    </a:extLst>
                  </p:cNvPr>
                  <p:cNvCxnSpPr/>
                  <p:nvPr/>
                </p:nvCxnSpPr>
                <p:spPr>
                  <a:xfrm>
                    <a:off x="3321619" y="4783015"/>
                    <a:ext cx="803678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9BBB59"/>
                    </a:solidFill>
                    <a:prstDash val="solid"/>
                  </a:ln>
                  <a:effectLst/>
                </p:spPr>
              </p:cxnSp>
              <p:sp>
                <p:nvSpPr>
                  <p:cNvPr id="258" name="Ellipse 257">
                    <a:extLst>
                      <a:ext uri="{FF2B5EF4-FFF2-40B4-BE49-F238E27FC236}">
                        <a16:creationId xmlns:a16="http://schemas.microsoft.com/office/drawing/2014/main" id="{63A7D8D7-EAF1-81C9-ED57-1146C14040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20866" y="4728250"/>
                    <a:ext cx="113400" cy="114852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9" name="Ellipse 258">
                    <a:extLst>
                      <a:ext uri="{FF2B5EF4-FFF2-40B4-BE49-F238E27FC236}">
                        <a16:creationId xmlns:a16="http://schemas.microsoft.com/office/drawing/2014/main" id="{2D6531B0-1C00-8C0D-F1F9-39AFE7994D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786004" y="4725144"/>
                    <a:ext cx="113400" cy="114852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0" name="Ellipse 259">
                    <a:extLst>
                      <a:ext uri="{FF2B5EF4-FFF2-40B4-BE49-F238E27FC236}">
                        <a16:creationId xmlns:a16="http://schemas.microsoft.com/office/drawing/2014/main" id="{5540D0CD-B574-D13B-5D0D-8AF423E088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600160" y="4728250"/>
                    <a:ext cx="113400" cy="114852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1" name="Ellipse 260">
                    <a:extLst>
                      <a:ext uri="{FF2B5EF4-FFF2-40B4-BE49-F238E27FC236}">
                        <a16:creationId xmlns:a16="http://schemas.microsoft.com/office/drawing/2014/main" id="{98F8926B-B7F2-028B-8E95-803CCA5B92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924957" y="4725144"/>
                    <a:ext cx="113400" cy="114852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62" name="Connecteur droit 261">
                    <a:extLst>
                      <a:ext uri="{FF2B5EF4-FFF2-40B4-BE49-F238E27FC236}">
                        <a16:creationId xmlns:a16="http://schemas.microsoft.com/office/drawing/2014/main" id="{607CF5F8-E5AB-B85E-0453-691DE456D48A}"/>
                      </a:ext>
                    </a:extLst>
                  </p:cNvPr>
                  <p:cNvCxnSpPr/>
                  <p:nvPr/>
                </p:nvCxnSpPr>
                <p:spPr>
                  <a:xfrm>
                    <a:off x="3321620" y="4219641"/>
                    <a:ext cx="80367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Connecteur droit 262">
                    <a:extLst>
                      <a:ext uri="{FF2B5EF4-FFF2-40B4-BE49-F238E27FC236}">
                        <a16:creationId xmlns:a16="http://schemas.microsoft.com/office/drawing/2014/main" id="{0CC26CCB-E0ED-C162-92B0-5347F65D6407}"/>
                      </a:ext>
                    </a:extLst>
                  </p:cNvPr>
                  <p:cNvCxnSpPr/>
                  <p:nvPr/>
                </p:nvCxnSpPr>
                <p:spPr>
                  <a:xfrm>
                    <a:off x="3132715" y="4403786"/>
                    <a:ext cx="1258028" cy="2823"/>
                  </a:xfrm>
                  <a:prstGeom prst="line">
                    <a:avLst/>
                  </a:prstGeom>
                  <a:noFill/>
                  <a:ln w="22225" cap="flat" cmpd="sng" algn="ctr">
                    <a:solidFill>
                      <a:sysClr val="windowText" lastClr="000000"/>
                    </a:solidFill>
                    <a:prstDash val="sysDash"/>
                  </a:ln>
                  <a:effectLst/>
                </p:spPr>
              </p:cxnSp>
            </p:grpSp>
            <p:grpSp>
              <p:nvGrpSpPr>
                <p:cNvPr id="246" name="Groupe 245">
                  <a:extLst>
                    <a:ext uri="{FF2B5EF4-FFF2-40B4-BE49-F238E27FC236}">
                      <a16:creationId xmlns:a16="http://schemas.microsoft.com/office/drawing/2014/main" id="{89D79D92-CF75-6C92-3E68-663B16EDA42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139792" y="3914455"/>
                  <a:ext cx="784136" cy="922452"/>
                  <a:chOff x="3131840" y="3356992"/>
                  <a:chExt cx="1782130" cy="2096482"/>
                </a:xfrm>
              </p:grpSpPr>
              <p:cxnSp>
                <p:nvCxnSpPr>
                  <p:cNvPr id="247" name="Connecteur droit 246">
                    <a:extLst>
                      <a:ext uri="{FF2B5EF4-FFF2-40B4-BE49-F238E27FC236}">
                        <a16:creationId xmlns:a16="http://schemas.microsoft.com/office/drawing/2014/main" id="{B2115654-2CE5-0B21-4E2F-1EE8F850E310}"/>
                      </a:ext>
                    </a:extLst>
                  </p:cNvPr>
                  <p:cNvCxnSpPr/>
                  <p:nvPr/>
                </p:nvCxnSpPr>
                <p:spPr>
                  <a:xfrm>
                    <a:off x="3131840" y="3393886"/>
                    <a:ext cx="23040" cy="198842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8" name="Connecteur droit 247">
                    <a:extLst>
                      <a:ext uri="{FF2B5EF4-FFF2-40B4-BE49-F238E27FC236}">
                        <a16:creationId xmlns:a16="http://schemas.microsoft.com/office/drawing/2014/main" id="{7AF1DC3E-3BB6-CFBF-306A-5EB93D3F2C84}"/>
                      </a:ext>
                    </a:extLst>
                  </p:cNvPr>
                  <p:cNvCxnSpPr/>
                  <p:nvPr/>
                </p:nvCxnSpPr>
                <p:spPr>
                  <a:xfrm>
                    <a:off x="4431658" y="3356992"/>
                    <a:ext cx="482312" cy="10915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9" name="Connecteur droit 248">
                    <a:extLst>
                      <a:ext uri="{FF2B5EF4-FFF2-40B4-BE49-F238E27FC236}">
                        <a16:creationId xmlns:a16="http://schemas.microsoft.com/office/drawing/2014/main" id="{D4AF2F86-177E-E813-DABE-EF430958505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84451" y="4410958"/>
                    <a:ext cx="429519" cy="104251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239" name="Ellipse 238">
                <a:extLst>
                  <a:ext uri="{FF2B5EF4-FFF2-40B4-BE49-F238E27FC236}">
                    <a16:creationId xmlns:a16="http://schemas.microsoft.com/office/drawing/2014/main" id="{8A20B5E5-CAC5-8ED6-4022-24ADA3B802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4912" y="5673948"/>
                <a:ext cx="48082" cy="4869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Ellipse 239">
                <a:extLst>
                  <a:ext uri="{FF2B5EF4-FFF2-40B4-BE49-F238E27FC236}">
                    <a16:creationId xmlns:a16="http://schemas.microsoft.com/office/drawing/2014/main" id="{6BD8D93D-E317-06E0-B66E-B44E30D79B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4904" y="5671858"/>
                <a:ext cx="48082" cy="48698"/>
              </a:xfrm>
              <a:prstGeom prst="ellipse">
                <a:avLst/>
              </a:prstGeom>
              <a:solidFill>
                <a:srgbClr val="66669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Ellipse 240">
                <a:extLst>
                  <a:ext uri="{FF2B5EF4-FFF2-40B4-BE49-F238E27FC236}">
                    <a16:creationId xmlns:a16="http://schemas.microsoft.com/office/drawing/2014/main" id="{3365C551-D781-CCF6-E881-5A0715770A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2036" y="5673948"/>
                <a:ext cx="48082" cy="48698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Ellipse 241">
                <a:extLst>
                  <a:ext uri="{FF2B5EF4-FFF2-40B4-BE49-F238E27FC236}">
                    <a16:creationId xmlns:a16="http://schemas.microsoft.com/office/drawing/2014/main" id="{CC98FBB3-690C-A291-2B86-8CEBB42939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5536" y="5676038"/>
                <a:ext cx="48082" cy="48698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Ellipse 242">
                <a:extLst>
                  <a:ext uri="{FF2B5EF4-FFF2-40B4-BE49-F238E27FC236}">
                    <a16:creationId xmlns:a16="http://schemas.microsoft.com/office/drawing/2014/main" id="{379F0D42-7932-F2E3-7163-8C07394FCD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5528" y="5673948"/>
                <a:ext cx="48082" cy="48698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Ellipse 243">
                <a:extLst>
                  <a:ext uri="{FF2B5EF4-FFF2-40B4-BE49-F238E27FC236}">
                    <a16:creationId xmlns:a16="http://schemas.microsoft.com/office/drawing/2014/main" id="{BA7CD255-D5C7-4311-54FC-BB0C014BA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660" y="5676038"/>
                <a:ext cx="48082" cy="48698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id="{1EC99DC8-31AF-4A29-F3A4-7CC1EAEFEDE4}"/>
                </a:ext>
              </a:extLst>
            </p:cNvPr>
            <p:cNvGrpSpPr/>
            <p:nvPr/>
          </p:nvGrpSpPr>
          <p:grpSpPr>
            <a:xfrm>
              <a:off x="6371838" y="4710599"/>
              <a:ext cx="2818380" cy="594940"/>
              <a:chOff x="5565852" y="1465646"/>
              <a:chExt cx="2818380" cy="594940"/>
            </a:xfrm>
          </p:grpSpPr>
          <p:grpSp>
            <p:nvGrpSpPr>
              <p:cNvPr id="163" name="Groupe 162">
                <a:extLst>
                  <a:ext uri="{FF2B5EF4-FFF2-40B4-BE49-F238E27FC236}">
                    <a16:creationId xmlns:a16="http://schemas.microsoft.com/office/drawing/2014/main" id="{876D2831-8BFB-06BC-260B-08CE7F4F31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65852" y="1465827"/>
                <a:ext cx="965860" cy="579230"/>
                <a:chOff x="1619672" y="5434641"/>
                <a:chExt cx="1248689" cy="748844"/>
              </a:xfrm>
            </p:grpSpPr>
            <p:cxnSp>
              <p:nvCxnSpPr>
                <p:cNvPr id="214" name="Connecteur droit 213">
                  <a:extLst>
                    <a:ext uri="{FF2B5EF4-FFF2-40B4-BE49-F238E27FC236}">
                      <a16:creationId xmlns:a16="http://schemas.microsoft.com/office/drawing/2014/main" id="{5907D042-EA06-0EDF-9596-4F2F31C32A88}"/>
                    </a:ext>
                  </a:extLst>
                </p:cNvPr>
                <p:cNvCxnSpPr/>
                <p:nvPr/>
              </p:nvCxnSpPr>
              <p:spPr>
                <a:xfrm>
                  <a:off x="1696022" y="6131955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 flip="none" rotWithShape="1">
                    <a:gsLst>
                      <a:gs pos="0">
                        <a:srgbClr val="FF0000"/>
                      </a:gs>
                      <a:gs pos="76000">
                        <a:srgbClr val="9BBB59"/>
                      </a:gs>
                      <a:gs pos="21669">
                        <a:srgbClr val="FF0000"/>
                      </a:gs>
                      <a:gs pos="26000">
                        <a:srgbClr val="9BBB59"/>
                      </a:gs>
                      <a:gs pos="84000">
                        <a:srgbClr val="8064A2"/>
                      </a:gs>
                    </a:gsLst>
                    <a:lin ang="0" scaled="1"/>
                    <a:tileRect/>
                  </a:gradFill>
                  <a:prstDash val="solid"/>
                </a:ln>
                <a:effectLst/>
              </p:spPr>
            </p:cxnSp>
            <p:sp>
              <p:nvSpPr>
                <p:cNvPr id="215" name="Ellipse 214">
                  <a:extLst>
                    <a:ext uri="{FF2B5EF4-FFF2-40B4-BE49-F238E27FC236}">
                      <a16:creationId xmlns:a16="http://schemas.microsoft.com/office/drawing/2014/main" id="{B18776B6-2381-FDC7-DB88-FA627486A0F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00820" y="6104094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Ellipse 215">
                  <a:extLst>
                    <a:ext uri="{FF2B5EF4-FFF2-40B4-BE49-F238E27FC236}">
                      <a16:creationId xmlns:a16="http://schemas.microsoft.com/office/drawing/2014/main" id="{FB1B9704-A2CA-213C-D1B9-9C0F77CEC4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98623" y="6102777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7" name="Connecteur droit 216">
                  <a:extLst>
                    <a:ext uri="{FF2B5EF4-FFF2-40B4-BE49-F238E27FC236}">
                      <a16:creationId xmlns:a16="http://schemas.microsoft.com/office/drawing/2014/main" id="{A1267885-432E-7A86-BF99-E5DE7EACF3D9}"/>
                    </a:ext>
                  </a:extLst>
                </p:cNvPr>
                <p:cNvCxnSpPr/>
                <p:nvPr/>
              </p:nvCxnSpPr>
              <p:spPr>
                <a:xfrm>
                  <a:off x="1704004" y="6036738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31250">
                        <a:srgbClr val="FF0000"/>
                      </a:gs>
                      <a:gs pos="0">
                        <a:srgbClr val="FF0000"/>
                      </a:gs>
                      <a:gs pos="72091">
                        <a:srgbClr val="8064A2"/>
                      </a:gs>
                      <a:gs pos="66656">
                        <a:srgbClr val="9BBB59"/>
                      </a:gs>
                      <a:gs pos="36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sp>
              <p:nvSpPr>
                <p:cNvPr id="218" name="Ellipse 217">
                  <a:extLst>
                    <a:ext uri="{FF2B5EF4-FFF2-40B4-BE49-F238E27FC236}">
                      <a16:creationId xmlns:a16="http://schemas.microsoft.com/office/drawing/2014/main" id="{464ADFD3-D30A-AB3B-BC2F-9651E15D32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08801" y="6002114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Ellipse 218">
                  <a:extLst>
                    <a:ext uri="{FF2B5EF4-FFF2-40B4-BE49-F238E27FC236}">
                      <a16:creationId xmlns:a16="http://schemas.microsoft.com/office/drawing/2014/main" id="{A49937E8-AF89-39EA-7B15-7B5E76C7D3F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06605" y="6006498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0" name="Connecteur droit 219">
                  <a:extLst>
                    <a:ext uri="{FF2B5EF4-FFF2-40B4-BE49-F238E27FC236}">
                      <a16:creationId xmlns:a16="http://schemas.microsoft.com/office/drawing/2014/main" id="{3FF6B378-E85F-BFC2-2E46-530AAE5924D6}"/>
                    </a:ext>
                  </a:extLst>
                </p:cNvPr>
                <p:cNvCxnSpPr/>
                <p:nvPr/>
              </p:nvCxnSpPr>
              <p:spPr>
                <a:xfrm>
                  <a:off x="1709334" y="5731681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31250">
                        <a:srgbClr val="FF0000"/>
                      </a:gs>
                      <a:gs pos="0">
                        <a:srgbClr val="FF0000"/>
                      </a:gs>
                      <a:gs pos="72091">
                        <a:srgbClr val="8064A2"/>
                      </a:gs>
                      <a:gs pos="66656">
                        <a:srgbClr val="9BBB59"/>
                      </a:gs>
                      <a:gs pos="36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cxnSp>
              <p:nvCxnSpPr>
                <p:cNvPr id="221" name="Connecteur droit 220">
                  <a:extLst>
                    <a:ext uri="{FF2B5EF4-FFF2-40B4-BE49-F238E27FC236}">
                      <a16:creationId xmlns:a16="http://schemas.microsoft.com/office/drawing/2014/main" id="{A1CD9554-6698-1766-B895-7C470815F154}"/>
                    </a:ext>
                  </a:extLst>
                </p:cNvPr>
                <p:cNvCxnSpPr/>
                <p:nvPr/>
              </p:nvCxnSpPr>
              <p:spPr>
                <a:xfrm>
                  <a:off x="1701548" y="5455824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31250">
                        <a:srgbClr val="FF0000"/>
                      </a:gs>
                      <a:gs pos="0">
                        <a:srgbClr val="FF0000"/>
                      </a:gs>
                      <a:gs pos="72091">
                        <a:srgbClr val="8064A2"/>
                      </a:gs>
                      <a:gs pos="66656">
                        <a:srgbClr val="9BBB59"/>
                      </a:gs>
                      <a:gs pos="36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cxnSp>
              <p:nvCxnSpPr>
                <p:cNvPr id="222" name="Connecteur droit 221">
                  <a:extLst>
                    <a:ext uri="{FF2B5EF4-FFF2-40B4-BE49-F238E27FC236}">
                      <a16:creationId xmlns:a16="http://schemas.microsoft.com/office/drawing/2014/main" id="{14B2193E-47D3-EEFF-8FE0-B58995831B9E}"/>
                    </a:ext>
                  </a:extLst>
                </p:cNvPr>
                <p:cNvCxnSpPr/>
                <p:nvPr/>
              </p:nvCxnSpPr>
              <p:spPr>
                <a:xfrm>
                  <a:off x="1656858" y="5656699"/>
                  <a:ext cx="454187" cy="1197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ysDash"/>
                </a:ln>
                <a:effectLst/>
              </p:spPr>
            </p:cxnSp>
            <p:grpSp>
              <p:nvGrpSpPr>
                <p:cNvPr id="223" name="Groupe 222">
                  <a:extLst>
                    <a:ext uri="{FF2B5EF4-FFF2-40B4-BE49-F238E27FC236}">
                      <a16:creationId xmlns:a16="http://schemas.microsoft.com/office/drawing/2014/main" id="{D5F5FE4F-C647-D596-57C2-4FB7F880437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619672" y="5434641"/>
                  <a:ext cx="627310" cy="737962"/>
                  <a:chOff x="3131840" y="3356992"/>
                  <a:chExt cx="1782130" cy="2096482"/>
                </a:xfrm>
              </p:grpSpPr>
              <p:cxnSp>
                <p:nvCxnSpPr>
                  <p:cNvPr id="235" name="Connecteur droit 234">
                    <a:extLst>
                      <a:ext uri="{FF2B5EF4-FFF2-40B4-BE49-F238E27FC236}">
                        <a16:creationId xmlns:a16="http://schemas.microsoft.com/office/drawing/2014/main" id="{A74C073D-0993-16FC-E622-042EC8DC8087}"/>
                      </a:ext>
                    </a:extLst>
                  </p:cNvPr>
                  <p:cNvCxnSpPr/>
                  <p:nvPr/>
                </p:nvCxnSpPr>
                <p:spPr>
                  <a:xfrm>
                    <a:off x="3131840" y="3393886"/>
                    <a:ext cx="23040" cy="198842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000CFA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6" name="Connecteur droit 235">
                    <a:extLst>
                      <a:ext uri="{FF2B5EF4-FFF2-40B4-BE49-F238E27FC236}">
                        <a16:creationId xmlns:a16="http://schemas.microsoft.com/office/drawing/2014/main" id="{0BA99528-F14D-F556-6BEA-337096D66394}"/>
                      </a:ext>
                    </a:extLst>
                  </p:cNvPr>
                  <p:cNvCxnSpPr/>
                  <p:nvPr/>
                </p:nvCxnSpPr>
                <p:spPr>
                  <a:xfrm>
                    <a:off x="4431658" y="3356992"/>
                    <a:ext cx="482312" cy="10915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000CFA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7" name="Connecteur droit 236">
                    <a:extLst>
                      <a:ext uri="{FF2B5EF4-FFF2-40B4-BE49-F238E27FC236}">
                        <a16:creationId xmlns:a16="http://schemas.microsoft.com/office/drawing/2014/main" id="{A06261A2-A75D-752F-9ED6-329E5F7481C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84451" y="4410958"/>
                    <a:ext cx="429519" cy="104251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000CFA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4" name="Ellipse 223">
                  <a:extLst>
                    <a:ext uri="{FF2B5EF4-FFF2-40B4-BE49-F238E27FC236}">
                      <a16:creationId xmlns:a16="http://schemas.microsoft.com/office/drawing/2014/main" id="{065C9E1C-4C89-6F86-576F-17084317E8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35696" y="5704092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Ellipse 224">
                  <a:extLst>
                    <a:ext uri="{FF2B5EF4-FFF2-40B4-BE49-F238E27FC236}">
                      <a16:creationId xmlns:a16="http://schemas.microsoft.com/office/drawing/2014/main" id="{5312E237-B6AD-0ABC-8FF9-0C8E2A4414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95688" y="5702002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6" name="Connecteur droit 225">
                  <a:extLst>
                    <a:ext uri="{FF2B5EF4-FFF2-40B4-BE49-F238E27FC236}">
                      <a16:creationId xmlns:a16="http://schemas.microsoft.com/office/drawing/2014/main" id="{E22FD70E-4B1F-52AF-1406-206EADDE9AF7}"/>
                    </a:ext>
                  </a:extLst>
                </p:cNvPr>
                <p:cNvCxnSpPr/>
                <p:nvPr/>
              </p:nvCxnSpPr>
              <p:spPr>
                <a:xfrm>
                  <a:off x="1704380" y="5909862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31250">
                        <a:srgbClr val="FF0000"/>
                      </a:gs>
                      <a:gs pos="0">
                        <a:srgbClr val="FF0000"/>
                      </a:gs>
                      <a:gs pos="72091">
                        <a:srgbClr val="8064A2"/>
                      </a:gs>
                      <a:gs pos="66656">
                        <a:srgbClr val="9BBB59"/>
                      </a:gs>
                      <a:gs pos="36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sp>
              <p:nvSpPr>
                <p:cNvPr id="227" name="Ellipse 226">
                  <a:extLst>
                    <a:ext uri="{FF2B5EF4-FFF2-40B4-BE49-F238E27FC236}">
                      <a16:creationId xmlns:a16="http://schemas.microsoft.com/office/drawing/2014/main" id="{9B91A356-6A61-E847-ECC9-98AEE91E13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09177" y="5875238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Ellipse 227">
                  <a:extLst>
                    <a:ext uri="{FF2B5EF4-FFF2-40B4-BE49-F238E27FC236}">
                      <a16:creationId xmlns:a16="http://schemas.microsoft.com/office/drawing/2014/main" id="{444035AD-3AAC-9334-7B3E-C8E2506B9C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06981" y="5879622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9" name="Connecteur droit 228">
                  <a:extLst>
                    <a:ext uri="{FF2B5EF4-FFF2-40B4-BE49-F238E27FC236}">
                      <a16:creationId xmlns:a16="http://schemas.microsoft.com/office/drawing/2014/main" id="{DA1E3580-9DAD-CFDD-1404-60D7CAFD8373}"/>
                    </a:ext>
                  </a:extLst>
                </p:cNvPr>
                <p:cNvCxnSpPr/>
                <p:nvPr/>
              </p:nvCxnSpPr>
              <p:spPr>
                <a:xfrm>
                  <a:off x="1698030" y="5842046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53350">
                        <a:srgbClr val="8064A2"/>
                      </a:gs>
                      <a:gs pos="0">
                        <a:srgbClr val="9BBB59"/>
                      </a:gs>
                      <a:gs pos="49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sp>
              <p:nvSpPr>
                <p:cNvPr id="230" name="Ellipse 229">
                  <a:extLst>
                    <a:ext uri="{FF2B5EF4-FFF2-40B4-BE49-F238E27FC236}">
                      <a16:creationId xmlns:a16="http://schemas.microsoft.com/office/drawing/2014/main" id="{5768FF72-5E76-3109-49C2-4D7E0747CB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02827" y="5807422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Ellipse 230">
                  <a:extLst>
                    <a:ext uri="{FF2B5EF4-FFF2-40B4-BE49-F238E27FC236}">
                      <a16:creationId xmlns:a16="http://schemas.microsoft.com/office/drawing/2014/main" id="{4B82985A-FCB2-20F4-2171-D1DC21885C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00631" y="5811806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2" name="Connecteur droit 231">
                  <a:extLst>
                    <a:ext uri="{FF2B5EF4-FFF2-40B4-BE49-F238E27FC236}">
                      <a16:creationId xmlns:a16="http://schemas.microsoft.com/office/drawing/2014/main" id="{8D1AF3E1-CE16-80CB-C147-9C41539E0A61}"/>
                    </a:ext>
                  </a:extLst>
                </p:cNvPr>
                <p:cNvCxnSpPr/>
                <p:nvPr/>
              </p:nvCxnSpPr>
              <p:spPr>
                <a:xfrm>
                  <a:off x="1706538" y="5602006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53350">
                        <a:srgbClr val="8064A2"/>
                      </a:gs>
                      <a:gs pos="0">
                        <a:srgbClr val="9BBB59"/>
                      </a:gs>
                      <a:gs pos="49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cxnSp>
              <p:nvCxnSpPr>
                <p:cNvPr id="233" name="Connecteur droit 232">
                  <a:extLst>
                    <a:ext uri="{FF2B5EF4-FFF2-40B4-BE49-F238E27FC236}">
                      <a16:creationId xmlns:a16="http://schemas.microsoft.com/office/drawing/2014/main" id="{DE6DE907-5590-6694-B8FE-6BD261E1D05F}"/>
                    </a:ext>
                  </a:extLst>
                </p:cNvPr>
                <p:cNvCxnSpPr/>
                <p:nvPr/>
              </p:nvCxnSpPr>
              <p:spPr>
                <a:xfrm>
                  <a:off x="1698030" y="5546890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064A2"/>
                  </a:solidFill>
                  <a:prstDash val="solid"/>
                </a:ln>
                <a:effectLst/>
              </p:spPr>
            </p:cxnSp>
            <p:sp>
              <p:nvSpPr>
                <p:cNvPr id="234" name="ZoneTexte 233">
                  <a:extLst>
                    <a:ext uri="{FF2B5EF4-FFF2-40B4-BE49-F238E27FC236}">
                      <a16:creationId xmlns:a16="http://schemas.microsoft.com/office/drawing/2014/main" id="{A26D549E-E905-97F8-D13A-31F451FF642B}"/>
                    </a:ext>
                  </a:extLst>
                </p:cNvPr>
                <p:cNvSpPr txBox="1"/>
                <p:nvPr/>
              </p:nvSpPr>
              <p:spPr>
                <a:xfrm>
                  <a:off x="2134926" y="5676161"/>
                  <a:ext cx="733435" cy="507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FA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(q</a:t>
                  </a:r>
                  <a:r>
                    <a:rPr kumimoji="0" lang="en-US" sz="9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CFA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0</a:t>
                  </a: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FA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,</a:t>
                  </a: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FA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j</a:t>
                  </a:r>
                  <a:r>
                    <a:rPr kumimoji="0" lang="en-US" sz="9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CFA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0</a:t>
                  </a: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FA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 )</a:t>
                  </a:r>
                  <a:endParaRPr kumimoji="0" lang="en-US" sz="105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CFA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endParaRPr>
                </a:p>
              </p:txBody>
            </p:sp>
          </p:grpSp>
          <p:grpSp>
            <p:nvGrpSpPr>
              <p:cNvPr id="164" name="Groupe 163">
                <a:extLst>
                  <a:ext uri="{FF2B5EF4-FFF2-40B4-BE49-F238E27FC236}">
                    <a16:creationId xmlns:a16="http://schemas.microsoft.com/office/drawing/2014/main" id="{B84A6F62-E61C-D1E2-31A5-F1853D07C6E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493865" y="1465646"/>
                <a:ext cx="1385628" cy="578842"/>
                <a:chOff x="1619672" y="5434641"/>
                <a:chExt cx="1791375" cy="748341"/>
              </a:xfrm>
            </p:grpSpPr>
            <p:cxnSp>
              <p:nvCxnSpPr>
                <p:cNvPr id="190" name="Connecteur droit 189">
                  <a:extLst>
                    <a:ext uri="{FF2B5EF4-FFF2-40B4-BE49-F238E27FC236}">
                      <a16:creationId xmlns:a16="http://schemas.microsoft.com/office/drawing/2014/main" id="{E036EA20-0A57-9E0D-9A06-3DC933C946DF}"/>
                    </a:ext>
                  </a:extLst>
                </p:cNvPr>
                <p:cNvCxnSpPr/>
                <p:nvPr/>
              </p:nvCxnSpPr>
              <p:spPr>
                <a:xfrm>
                  <a:off x="1696022" y="6131955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 flip="none" rotWithShape="1">
                    <a:gsLst>
                      <a:gs pos="0">
                        <a:srgbClr val="FF0000"/>
                      </a:gs>
                      <a:gs pos="76000">
                        <a:srgbClr val="9BBB59"/>
                      </a:gs>
                      <a:gs pos="21669">
                        <a:srgbClr val="FF0000"/>
                      </a:gs>
                      <a:gs pos="26000">
                        <a:srgbClr val="9BBB59"/>
                      </a:gs>
                      <a:gs pos="84000">
                        <a:srgbClr val="8064A2"/>
                      </a:gs>
                    </a:gsLst>
                    <a:lin ang="0" scaled="1"/>
                    <a:tileRect/>
                  </a:gradFill>
                  <a:prstDash val="solid"/>
                </a:ln>
                <a:effectLst/>
              </p:spPr>
            </p:cxnSp>
            <p:sp>
              <p:nvSpPr>
                <p:cNvPr id="191" name="Ellipse 190">
                  <a:extLst>
                    <a:ext uri="{FF2B5EF4-FFF2-40B4-BE49-F238E27FC236}">
                      <a16:creationId xmlns:a16="http://schemas.microsoft.com/office/drawing/2014/main" id="{204DEA81-71C2-13A2-F7BC-6A0164019E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00820" y="6104094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Ellipse 191">
                  <a:extLst>
                    <a:ext uri="{FF2B5EF4-FFF2-40B4-BE49-F238E27FC236}">
                      <a16:creationId xmlns:a16="http://schemas.microsoft.com/office/drawing/2014/main" id="{4F49F7C3-7A14-C434-3EEC-62642B482D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98623" y="6102777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3" name="Connecteur droit 192">
                  <a:extLst>
                    <a:ext uri="{FF2B5EF4-FFF2-40B4-BE49-F238E27FC236}">
                      <a16:creationId xmlns:a16="http://schemas.microsoft.com/office/drawing/2014/main" id="{44F1325B-3F70-CC00-C433-9A4478948AF9}"/>
                    </a:ext>
                  </a:extLst>
                </p:cNvPr>
                <p:cNvCxnSpPr/>
                <p:nvPr/>
              </p:nvCxnSpPr>
              <p:spPr>
                <a:xfrm>
                  <a:off x="1704004" y="6036738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31250">
                        <a:srgbClr val="FF0000"/>
                      </a:gs>
                      <a:gs pos="0">
                        <a:srgbClr val="FF0000"/>
                      </a:gs>
                      <a:gs pos="72091">
                        <a:srgbClr val="8064A2"/>
                      </a:gs>
                      <a:gs pos="66656">
                        <a:srgbClr val="9BBB59"/>
                      </a:gs>
                      <a:gs pos="36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sp>
              <p:nvSpPr>
                <p:cNvPr id="194" name="Ellipse 193">
                  <a:extLst>
                    <a:ext uri="{FF2B5EF4-FFF2-40B4-BE49-F238E27FC236}">
                      <a16:creationId xmlns:a16="http://schemas.microsoft.com/office/drawing/2014/main" id="{FB777740-000B-B78E-E1C8-48C1415994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08801" y="6002114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Ellipse 194">
                  <a:extLst>
                    <a:ext uri="{FF2B5EF4-FFF2-40B4-BE49-F238E27FC236}">
                      <a16:creationId xmlns:a16="http://schemas.microsoft.com/office/drawing/2014/main" id="{EEED50B3-384F-9A91-878F-5E483ED665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06605" y="6006498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6" name="Connecteur droit 195">
                  <a:extLst>
                    <a:ext uri="{FF2B5EF4-FFF2-40B4-BE49-F238E27FC236}">
                      <a16:creationId xmlns:a16="http://schemas.microsoft.com/office/drawing/2014/main" id="{4E85F462-D27C-F5B8-D357-5A4991514B24}"/>
                    </a:ext>
                  </a:extLst>
                </p:cNvPr>
                <p:cNvCxnSpPr/>
                <p:nvPr/>
              </p:nvCxnSpPr>
              <p:spPr>
                <a:xfrm>
                  <a:off x="1709334" y="5731681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31250">
                        <a:srgbClr val="FF0000"/>
                      </a:gs>
                      <a:gs pos="0">
                        <a:srgbClr val="FF0000"/>
                      </a:gs>
                      <a:gs pos="72091">
                        <a:srgbClr val="8064A2"/>
                      </a:gs>
                      <a:gs pos="66656">
                        <a:srgbClr val="9BBB59"/>
                      </a:gs>
                      <a:gs pos="36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cxnSp>
              <p:nvCxnSpPr>
                <p:cNvPr id="197" name="Connecteur droit 196">
                  <a:extLst>
                    <a:ext uri="{FF2B5EF4-FFF2-40B4-BE49-F238E27FC236}">
                      <a16:creationId xmlns:a16="http://schemas.microsoft.com/office/drawing/2014/main" id="{A77873D1-3324-5D18-BFEA-63F40934BE6D}"/>
                    </a:ext>
                  </a:extLst>
                </p:cNvPr>
                <p:cNvCxnSpPr/>
                <p:nvPr/>
              </p:nvCxnSpPr>
              <p:spPr>
                <a:xfrm>
                  <a:off x="1701548" y="5455824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31250">
                        <a:srgbClr val="FF0000"/>
                      </a:gs>
                      <a:gs pos="0">
                        <a:srgbClr val="FF0000"/>
                      </a:gs>
                      <a:gs pos="72091">
                        <a:srgbClr val="8064A2"/>
                      </a:gs>
                      <a:gs pos="66656">
                        <a:srgbClr val="9BBB59"/>
                      </a:gs>
                      <a:gs pos="36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cxnSp>
              <p:nvCxnSpPr>
                <p:cNvPr id="198" name="Connecteur droit 197">
                  <a:extLst>
                    <a:ext uri="{FF2B5EF4-FFF2-40B4-BE49-F238E27FC236}">
                      <a16:creationId xmlns:a16="http://schemas.microsoft.com/office/drawing/2014/main" id="{65231DD1-8C23-19B9-8024-C6F4A9DE95B8}"/>
                    </a:ext>
                  </a:extLst>
                </p:cNvPr>
                <p:cNvCxnSpPr/>
                <p:nvPr/>
              </p:nvCxnSpPr>
              <p:spPr>
                <a:xfrm>
                  <a:off x="1656858" y="5656699"/>
                  <a:ext cx="454187" cy="1197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ysDash"/>
                </a:ln>
                <a:effectLst/>
              </p:spPr>
            </p:cxnSp>
            <p:grpSp>
              <p:nvGrpSpPr>
                <p:cNvPr id="199" name="Groupe 198">
                  <a:extLst>
                    <a:ext uri="{FF2B5EF4-FFF2-40B4-BE49-F238E27FC236}">
                      <a16:creationId xmlns:a16="http://schemas.microsoft.com/office/drawing/2014/main" id="{FF14DB00-4786-8238-549E-BC3F790D00A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619672" y="5434641"/>
                  <a:ext cx="627310" cy="737962"/>
                  <a:chOff x="3131840" y="3356992"/>
                  <a:chExt cx="1782130" cy="2096482"/>
                </a:xfrm>
              </p:grpSpPr>
              <p:cxnSp>
                <p:nvCxnSpPr>
                  <p:cNvPr id="211" name="Connecteur droit 210">
                    <a:extLst>
                      <a:ext uri="{FF2B5EF4-FFF2-40B4-BE49-F238E27FC236}">
                        <a16:creationId xmlns:a16="http://schemas.microsoft.com/office/drawing/2014/main" id="{6C1B62C9-4669-8657-4FCE-7B830FBBF575}"/>
                      </a:ext>
                    </a:extLst>
                  </p:cNvPr>
                  <p:cNvCxnSpPr/>
                  <p:nvPr/>
                </p:nvCxnSpPr>
                <p:spPr>
                  <a:xfrm>
                    <a:off x="3131840" y="3393886"/>
                    <a:ext cx="23040" cy="198842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96D9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Connecteur droit 211">
                    <a:extLst>
                      <a:ext uri="{FF2B5EF4-FFF2-40B4-BE49-F238E27FC236}">
                        <a16:creationId xmlns:a16="http://schemas.microsoft.com/office/drawing/2014/main" id="{D09035F0-A5ED-5BE3-32F4-621DB782944C}"/>
                      </a:ext>
                    </a:extLst>
                  </p:cNvPr>
                  <p:cNvCxnSpPr/>
                  <p:nvPr/>
                </p:nvCxnSpPr>
                <p:spPr>
                  <a:xfrm>
                    <a:off x="4431658" y="3356992"/>
                    <a:ext cx="482312" cy="10915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96D9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Connecteur droit 212">
                    <a:extLst>
                      <a:ext uri="{FF2B5EF4-FFF2-40B4-BE49-F238E27FC236}">
                        <a16:creationId xmlns:a16="http://schemas.microsoft.com/office/drawing/2014/main" id="{8B87C4FC-FE8F-B0D0-6747-FC0EF73D5F8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84451" y="4410958"/>
                    <a:ext cx="429519" cy="104251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96D9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0" name="Ellipse 199">
                  <a:extLst>
                    <a:ext uri="{FF2B5EF4-FFF2-40B4-BE49-F238E27FC236}">
                      <a16:creationId xmlns:a16="http://schemas.microsoft.com/office/drawing/2014/main" id="{7DD53DEF-A003-D5F6-A4C1-ADDE918743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35696" y="5704092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Ellipse 200">
                  <a:extLst>
                    <a:ext uri="{FF2B5EF4-FFF2-40B4-BE49-F238E27FC236}">
                      <a16:creationId xmlns:a16="http://schemas.microsoft.com/office/drawing/2014/main" id="{22E0955F-5144-9636-CE71-DA716BD837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95688" y="5702002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02" name="Connecteur droit 201">
                  <a:extLst>
                    <a:ext uri="{FF2B5EF4-FFF2-40B4-BE49-F238E27FC236}">
                      <a16:creationId xmlns:a16="http://schemas.microsoft.com/office/drawing/2014/main" id="{5CAA2891-03C1-E922-4EE0-44ED4D78A897}"/>
                    </a:ext>
                  </a:extLst>
                </p:cNvPr>
                <p:cNvCxnSpPr/>
                <p:nvPr/>
              </p:nvCxnSpPr>
              <p:spPr>
                <a:xfrm>
                  <a:off x="1704380" y="5909862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31250">
                        <a:srgbClr val="FF0000"/>
                      </a:gs>
                      <a:gs pos="0">
                        <a:srgbClr val="FF0000"/>
                      </a:gs>
                      <a:gs pos="72091">
                        <a:srgbClr val="8064A2"/>
                      </a:gs>
                      <a:gs pos="66656">
                        <a:srgbClr val="9BBB59"/>
                      </a:gs>
                      <a:gs pos="36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sp>
              <p:nvSpPr>
                <p:cNvPr id="203" name="Ellipse 202">
                  <a:extLst>
                    <a:ext uri="{FF2B5EF4-FFF2-40B4-BE49-F238E27FC236}">
                      <a16:creationId xmlns:a16="http://schemas.microsoft.com/office/drawing/2014/main" id="{14007FF0-3A9A-C486-9F85-D68E60D343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09177" y="5875238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Ellipse 203">
                  <a:extLst>
                    <a:ext uri="{FF2B5EF4-FFF2-40B4-BE49-F238E27FC236}">
                      <a16:creationId xmlns:a16="http://schemas.microsoft.com/office/drawing/2014/main" id="{A7D6B156-66B6-1FFD-8F19-8C6FE834DD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06981" y="5879622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05" name="Connecteur droit 204">
                  <a:extLst>
                    <a:ext uri="{FF2B5EF4-FFF2-40B4-BE49-F238E27FC236}">
                      <a16:creationId xmlns:a16="http://schemas.microsoft.com/office/drawing/2014/main" id="{2A38A128-134C-8ACD-17A3-218145BE5900}"/>
                    </a:ext>
                  </a:extLst>
                </p:cNvPr>
                <p:cNvCxnSpPr/>
                <p:nvPr/>
              </p:nvCxnSpPr>
              <p:spPr>
                <a:xfrm>
                  <a:off x="1698030" y="5842046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53350">
                        <a:srgbClr val="8064A2"/>
                      </a:gs>
                      <a:gs pos="0">
                        <a:srgbClr val="9BBB59"/>
                      </a:gs>
                      <a:gs pos="49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sp>
              <p:nvSpPr>
                <p:cNvPr id="206" name="Ellipse 205">
                  <a:extLst>
                    <a:ext uri="{FF2B5EF4-FFF2-40B4-BE49-F238E27FC236}">
                      <a16:creationId xmlns:a16="http://schemas.microsoft.com/office/drawing/2014/main" id="{30F5A583-A92B-8528-7229-064CA9A52B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02827" y="5807422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Ellipse 206">
                  <a:extLst>
                    <a:ext uri="{FF2B5EF4-FFF2-40B4-BE49-F238E27FC236}">
                      <a16:creationId xmlns:a16="http://schemas.microsoft.com/office/drawing/2014/main" id="{B5D6A5A8-10BC-7587-7079-FF48F69652B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00631" y="5811806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08" name="Connecteur droit 207">
                  <a:extLst>
                    <a:ext uri="{FF2B5EF4-FFF2-40B4-BE49-F238E27FC236}">
                      <a16:creationId xmlns:a16="http://schemas.microsoft.com/office/drawing/2014/main" id="{B0D3A54F-2C4D-5AA0-0E20-0B03EBEC485D}"/>
                    </a:ext>
                  </a:extLst>
                </p:cNvPr>
                <p:cNvCxnSpPr/>
                <p:nvPr/>
              </p:nvCxnSpPr>
              <p:spPr>
                <a:xfrm>
                  <a:off x="1706538" y="5602006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53350">
                        <a:srgbClr val="8064A2"/>
                      </a:gs>
                      <a:gs pos="0">
                        <a:srgbClr val="9BBB59"/>
                      </a:gs>
                      <a:gs pos="49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cxnSp>
              <p:nvCxnSpPr>
                <p:cNvPr id="209" name="Connecteur droit 208">
                  <a:extLst>
                    <a:ext uri="{FF2B5EF4-FFF2-40B4-BE49-F238E27FC236}">
                      <a16:creationId xmlns:a16="http://schemas.microsoft.com/office/drawing/2014/main" id="{03B7BFC7-1B93-354C-09FE-6A24232CDC65}"/>
                    </a:ext>
                  </a:extLst>
                </p:cNvPr>
                <p:cNvCxnSpPr/>
                <p:nvPr/>
              </p:nvCxnSpPr>
              <p:spPr>
                <a:xfrm>
                  <a:off x="1698030" y="5546890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064A2"/>
                  </a:solidFill>
                  <a:prstDash val="solid"/>
                </a:ln>
                <a:effectLst/>
              </p:spPr>
            </p:cxnSp>
            <p:sp>
              <p:nvSpPr>
                <p:cNvPr id="210" name="ZoneTexte 209">
                  <a:extLst>
                    <a:ext uri="{FF2B5EF4-FFF2-40B4-BE49-F238E27FC236}">
                      <a16:creationId xmlns:a16="http://schemas.microsoft.com/office/drawing/2014/main" id="{4E296594-BAD8-E844-9BC2-BBECBADBDA99}"/>
                    </a:ext>
                  </a:extLst>
                </p:cNvPr>
                <p:cNvSpPr txBox="1"/>
                <p:nvPr/>
              </p:nvSpPr>
              <p:spPr>
                <a:xfrm>
                  <a:off x="1641334" y="5675658"/>
                  <a:ext cx="1769713" cy="507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96D9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(q</a:t>
                  </a:r>
                  <a:r>
                    <a:rPr kumimoji="0" lang="en-US" sz="9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496D9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0</a:t>
                  </a: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96D9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,</a:t>
                  </a: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96D91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j</a:t>
                  </a:r>
                  <a:r>
                    <a:rPr kumimoji="0" lang="en-US" sz="9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496D91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1</a:t>
                  </a: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96D9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 )</a:t>
                  </a:r>
                  <a:endParaRPr kumimoji="0" lang="en-US" sz="105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496D91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endParaRPr>
                </a:p>
              </p:txBody>
            </p:sp>
          </p:grpSp>
          <p:grpSp>
            <p:nvGrpSpPr>
              <p:cNvPr id="165" name="Groupe 164">
                <a:extLst>
                  <a:ext uri="{FF2B5EF4-FFF2-40B4-BE49-F238E27FC236}">
                    <a16:creationId xmlns:a16="http://schemas.microsoft.com/office/drawing/2014/main" id="{8D679D22-3E68-8FC6-5E61-953C2302587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95611" y="1470986"/>
                <a:ext cx="988621" cy="589600"/>
                <a:chOff x="1619672" y="5434641"/>
                <a:chExt cx="1278114" cy="762250"/>
              </a:xfrm>
            </p:grpSpPr>
            <p:cxnSp>
              <p:nvCxnSpPr>
                <p:cNvPr id="166" name="Connecteur droit 165">
                  <a:extLst>
                    <a:ext uri="{FF2B5EF4-FFF2-40B4-BE49-F238E27FC236}">
                      <a16:creationId xmlns:a16="http://schemas.microsoft.com/office/drawing/2014/main" id="{91DD14C1-4FE5-1189-0252-0A86B627D74D}"/>
                    </a:ext>
                  </a:extLst>
                </p:cNvPr>
                <p:cNvCxnSpPr/>
                <p:nvPr/>
              </p:nvCxnSpPr>
              <p:spPr>
                <a:xfrm>
                  <a:off x="1696022" y="6131955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 flip="none" rotWithShape="1">
                    <a:gsLst>
                      <a:gs pos="0">
                        <a:srgbClr val="FF0000"/>
                      </a:gs>
                      <a:gs pos="76000">
                        <a:srgbClr val="9BBB59"/>
                      </a:gs>
                      <a:gs pos="21669">
                        <a:srgbClr val="FF0000"/>
                      </a:gs>
                      <a:gs pos="26000">
                        <a:srgbClr val="9BBB59"/>
                      </a:gs>
                      <a:gs pos="84000">
                        <a:srgbClr val="8064A2"/>
                      </a:gs>
                    </a:gsLst>
                    <a:lin ang="0" scaled="1"/>
                    <a:tileRect/>
                  </a:gradFill>
                  <a:prstDash val="solid"/>
                </a:ln>
                <a:effectLst/>
              </p:spPr>
            </p:cxnSp>
            <p:sp>
              <p:nvSpPr>
                <p:cNvPr id="167" name="Ellipse 166">
                  <a:extLst>
                    <a:ext uri="{FF2B5EF4-FFF2-40B4-BE49-F238E27FC236}">
                      <a16:creationId xmlns:a16="http://schemas.microsoft.com/office/drawing/2014/main" id="{096E58B9-A760-3478-F239-2717E7047A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00820" y="6104094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Ellipse 167">
                  <a:extLst>
                    <a:ext uri="{FF2B5EF4-FFF2-40B4-BE49-F238E27FC236}">
                      <a16:creationId xmlns:a16="http://schemas.microsoft.com/office/drawing/2014/main" id="{DA83E3E9-282A-4736-C31F-507B7D1E40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98623" y="6102777"/>
                  <a:ext cx="48082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9" name="Connecteur droit 168">
                  <a:extLst>
                    <a:ext uri="{FF2B5EF4-FFF2-40B4-BE49-F238E27FC236}">
                      <a16:creationId xmlns:a16="http://schemas.microsoft.com/office/drawing/2014/main" id="{721865EB-16F0-7A2F-586F-2B018BC007A2}"/>
                    </a:ext>
                  </a:extLst>
                </p:cNvPr>
                <p:cNvCxnSpPr/>
                <p:nvPr/>
              </p:nvCxnSpPr>
              <p:spPr>
                <a:xfrm>
                  <a:off x="1704004" y="6049872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31250">
                        <a:srgbClr val="FF0000"/>
                      </a:gs>
                      <a:gs pos="0">
                        <a:srgbClr val="FF0000"/>
                      </a:gs>
                      <a:gs pos="72091">
                        <a:srgbClr val="8064A2"/>
                      </a:gs>
                      <a:gs pos="66656">
                        <a:srgbClr val="9BBB59"/>
                      </a:gs>
                      <a:gs pos="36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sp>
              <p:nvSpPr>
                <p:cNvPr id="170" name="Ellipse 169">
                  <a:extLst>
                    <a:ext uri="{FF2B5EF4-FFF2-40B4-BE49-F238E27FC236}">
                      <a16:creationId xmlns:a16="http://schemas.microsoft.com/office/drawing/2014/main" id="{9580B609-C7A1-CF82-1241-C17DD4BCD3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08801" y="6015248"/>
                  <a:ext cx="48081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Ellipse 170">
                  <a:extLst>
                    <a:ext uri="{FF2B5EF4-FFF2-40B4-BE49-F238E27FC236}">
                      <a16:creationId xmlns:a16="http://schemas.microsoft.com/office/drawing/2014/main" id="{59FFF6D4-AA60-BAB3-CC2B-63297985DD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06605" y="6019632"/>
                  <a:ext cx="48081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2" name="Connecteur droit 171">
                  <a:extLst>
                    <a:ext uri="{FF2B5EF4-FFF2-40B4-BE49-F238E27FC236}">
                      <a16:creationId xmlns:a16="http://schemas.microsoft.com/office/drawing/2014/main" id="{7D43D97E-02DC-9A99-B743-7CEAD6D6FC6B}"/>
                    </a:ext>
                  </a:extLst>
                </p:cNvPr>
                <p:cNvCxnSpPr/>
                <p:nvPr/>
              </p:nvCxnSpPr>
              <p:spPr>
                <a:xfrm>
                  <a:off x="1709335" y="5701656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064A2"/>
                  </a:solidFill>
                  <a:prstDash val="solid"/>
                </a:ln>
                <a:effectLst/>
              </p:spPr>
            </p:cxnSp>
            <p:cxnSp>
              <p:nvCxnSpPr>
                <p:cNvPr id="173" name="Connecteur droit 172">
                  <a:extLst>
                    <a:ext uri="{FF2B5EF4-FFF2-40B4-BE49-F238E27FC236}">
                      <a16:creationId xmlns:a16="http://schemas.microsoft.com/office/drawing/2014/main" id="{9901336D-4F35-1784-D47C-691AB97B4D94}"/>
                    </a:ext>
                  </a:extLst>
                </p:cNvPr>
                <p:cNvCxnSpPr/>
                <p:nvPr/>
              </p:nvCxnSpPr>
              <p:spPr>
                <a:xfrm>
                  <a:off x="1701548" y="5529709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31250">
                        <a:srgbClr val="FF0000"/>
                      </a:gs>
                      <a:gs pos="0">
                        <a:srgbClr val="FF0000"/>
                      </a:gs>
                      <a:gs pos="72091">
                        <a:srgbClr val="8064A2"/>
                      </a:gs>
                      <a:gs pos="66656">
                        <a:srgbClr val="9BBB59"/>
                      </a:gs>
                      <a:gs pos="36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cxnSp>
              <p:nvCxnSpPr>
                <p:cNvPr id="174" name="Connecteur droit 173">
                  <a:extLst>
                    <a:ext uri="{FF2B5EF4-FFF2-40B4-BE49-F238E27FC236}">
                      <a16:creationId xmlns:a16="http://schemas.microsoft.com/office/drawing/2014/main" id="{8DAC0FC9-3D7B-FBA8-940A-3DC28EFE323B}"/>
                    </a:ext>
                  </a:extLst>
                </p:cNvPr>
                <p:cNvCxnSpPr/>
                <p:nvPr/>
              </p:nvCxnSpPr>
              <p:spPr>
                <a:xfrm>
                  <a:off x="1656858" y="5641687"/>
                  <a:ext cx="454188" cy="1197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ysDash"/>
                </a:ln>
                <a:effectLst/>
              </p:spPr>
            </p:cxnSp>
            <p:grpSp>
              <p:nvGrpSpPr>
                <p:cNvPr id="175" name="Groupe 174">
                  <a:extLst>
                    <a:ext uri="{FF2B5EF4-FFF2-40B4-BE49-F238E27FC236}">
                      <a16:creationId xmlns:a16="http://schemas.microsoft.com/office/drawing/2014/main" id="{2804B408-4EA7-A05C-6B2E-56D01293A6F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619672" y="5434641"/>
                  <a:ext cx="627310" cy="737962"/>
                  <a:chOff x="3131840" y="3356992"/>
                  <a:chExt cx="1782130" cy="2096482"/>
                </a:xfrm>
              </p:grpSpPr>
              <p:cxnSp>
                <p:nvCxnSpPr>
                  <p:cNvPr id="187" name="Connecteur droit 186">
                    <a:extLst>
                      <a:ext uri="{FF2B5EF4-FFF2-40B4-BE49-F238E27FC236}">
                        <a16:creationId xmlns:a16="http://schemas.microsoft.com/office/drawing/2014/main" id="{76718414-A916-72FD-092F-704C1D980712}"/>
                      </a:ext>
                    </a:extLst>
                  </p:cNvPr>
                  <p:cNvCxnSpPr/>
                  <p:nvPr/>
                </p:nvCxnSpPr>
                <p:spPr>
                  <a:xfrm>
                    <a:off x="3131840" y="3393886"/>
                    <a:ext cx="23040" cy="198842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BACC6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Connecteur droit 187">
                    <a:extLst>
                      <a:ext uri="{FF2B5EF4-FFF2-40B4-BE49-F238E27FC236}">
                        <a16:creationId xmlns:a16="http://schemas.microsoft.com/office/drawing/2014/main" id="{B73DF5A5-10B7-AEF7-96F1-E7654382574B}"/>
                      </a:ext>
                    </a:extLst>
                  </p:cNvPr>
                  <p:cNvCxnSpPr/>
                  <p:nvPr/>
                </p:nvCxnSpPr>
                <p:spPr>
                  <a:xfrm>
                    <a:off x="4431658" y="3356992"/>
                    <a:ext cx="482312" cy="10915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BACC6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Connecteur droit 188">
                    <a:extLst>
                      <a:ext uri="{FF2B5EF4-FFF2-40B4-BE49-F238E27FC236}">
                        <a16:creationId xmlns:a16="http://schemas.microsoft.com/office/drawing/2014/main" id="{FDCDC584-94E6-2876-5C1B-91D2469AC11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84451" y="4410958"/>
                    <a:ext cx="429519" cy="104251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BACC6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6" name="Ellipse 175">
                  <a:extLst>
                    <a:ext uri="{FF2B5EF4-FFF2-40B4-BE49-F238E27FC236}">
                      <a16:creationId xmlns:a16="http://schemas.microsoft.com/office/drawing/2014/main" id="{133BA44F-C460-50A5-D0AE-DD9E92BFE8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35697" y="5674067"/>
                  <a:ext cx="48081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Ellipse 176">
                  <a:extLst>
                    <a:ext uri="{FF2B5EF4-FFF2-40B4-BE49-F238E27FC236}">
                      <a16:creationId xmlns:a16="http://schemas.microsoft.com/office/drawing/2014/main" id="{5EF4B77A-A8EF-268C-3457-4C4EEDCF84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95688" y="5671978"/>
                  <a:ext cx="48081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8" name="Connecteur droit 177">
                  <a:extLst>
                    <a:ext uri="{FF2B5EF4-FFF2-40B4-BE49-F238E27FC236}">
                      <a16:creationId xmlns:a16="http://schemas.microsoft.com/office/drawing/2014/main" id="{860A94FE-BC01-7E3E-E234-12323C600D24}"/>
                    </a:ext>
                  </a:extLst>
                </p:cNvPr>
                <p:cNvCxnSpPr/>
                <p:nvPr/>
              </p:nvCxnSpPr>
              <p:spPr>
                <a:xfrm>
                  <a:off x="1704380" y="5944342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31250">
                        <a:srgbClr val="FF0000"/>
                      </a:gs>
                      <a:gs pos="0">
                        <a:srgbClr val="FF0000"/>
                      </a:gs>
                      <a:gs pos="72091">
                        <a:srgbClr val="8064A2"/>
                      </a:gs>
                      <a:gs pos="66656">
                        <a:srgbClr val="9BBB59"/>
                      </a:gs>
                      <a:gs pos="36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sp>
              <p:nvSpPr>
                <p:cNvPr id="179" name="Ellipse 178">
                  <a:extLst>
                    <a:ext uri="{FF2B5EF4-FFF2-40B4-BE49-F238E27FC236}">
                      <a16:creationId xmlns:a16="http://schemas.microsoft.com/office/drawing/2014/main" id="{604328A1-537E-560B-ECCA-12615ED2D7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09177" y="5909717"/>
                  <a:ext cx="48081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Ellipse 179">
                  <a:extLst>
                    <a:ext uri="{FF2B5EF4-FFF2-40B4-BE49-F238E27FC236}">
                      <a16:creationId xmlns:a16="http://schemas.microsoft.com/office/drawing/2014/main" id="{95888115-B251-B556-18E8-10855F0459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06980" y="5914101"/>
                  <a:ext cx="48081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1" name="Connecteur droit 180">
                  <a:extLst>
                    <a:ext uri="{FF2B5EF4-FFF2-40B4-BE49-F238E27FC236}">
                      <a16:creationId xmlns:a16="http://schemas.microsoft.com/office/drawing/2014/main" id="{BD001305-6608-EF0E-D229-336084B49513}"/>
                    </a:ext>
                  </a:extLst>
                </p:cNvPr>
                <p:cNvCxnSpPr/>
                <p:nvPr/>
              </p:nvCxnSpPr>
              <p:spPr>
                <a:xfrm>
                  <a:off x="1698030" y="5812491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53350">
                        <a:srgbClr val="8064A2"/>
                      </a:gs>
                      <a:gs pos="0">
                        <a:srgbClr val="9BBB59"/>
                      </a:gs>
                      <a:gs pos="49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sp>
              <p:nvSpPr>
                <p:cNvPr id="182" name="Ellipse 181">
                  <a:extLst>
                    <a:ext uri="{FF2B5EF4-FFF2-40B4-BE49-F238E27FC236}">
                      <a16:creationId xmlns:a16="http://schemas.microsoft.com/office/drawing/2014/main" id="{B2DCF3FB-8ED7-0FF4-E057-27EB35D903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02827" y="5777868"/>
                  <a:ext cx="48081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Ellipse 182">
                  <a:extLst>
                    <a:ext uri="{FF2B5EF4-FFF2-40B4-BE49-F238E27FC236}">
                      <a16:creationId xmlns:a16="http://schemas.microsoft.com/office/drawing/2014/main" id="{C0EF55FF-F740-C4BE-1E69-540941847D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00631" y="5782252"/>
                  <a:ext cx="48081" cy="48698"/>
                </a:xfrm>
                <a:prstGeom prst="ellipse">
                  <a:avLst/>
                </a:prstGeom>
                <a:solidFill>
                  <a:srgbClr val="FFCCCC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4" name="Connecteur droit 183">
                  <a:extLst>
                    <a:ext uri="{FF2B5EF4-FFF2-40B4-BE49-F238E27FC236}">
                      <a16:creationId xmlns:a16="http://schemas.microsoft.com/office/drawing/2014/main" id="{A38B76CA-130F-AC07-F012-20EE7CDB5CB6}"/>
                    </a:ext>
                  </a:extLst>
                </p:cNvPr>
                <p:cNvCxnSpPr/>
                <p:nvPr/>
              </p:nvCxnSpPr>
              <p:spPr>
                <a:xfrm>
                  <a:off x="1706538" y="5583476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gradFill>
                    <a:gsLst>
                      <a:gs pos="53350">
                        <a:srgbClr val="8064A2"/>
                      </a:gs>
                      <a:gs pos="0">
                        <a:srgbClr val="9BBB59"/>
                      </a:gs>
                      <a:gs pos="49000">
                        <a:srgbClr val="9BBB59"/>
                      </a:gs>
                      <a:gs pos="100000">
                        <a:srgbClr val="8064A2"/>
                      </a:gs>
                    </a:gsLst>
                    <a:lin ang="0" scaled="0"/>
                  </a:gradFill>
                  <a:prstDash val="solid"/>
                </a:ln>
                <a:effectLst/>
              </p:spPr>
            </p:cxnSp>
            <p:cxnSp>
              <p:nvCxnSpPr>
                <p:cNvPr id="185" name="Connecteur droit 184">
                  <a:extLst>
                    <a:ext uri="{FF2B5EF4-FFF2-40B4-BE49-F238E27FC236}">
                      <a16:creationId xmlns:a16="http://schemas.microsoft.com/office/drawing/2014/main" id="{7FF73056-D6AD-7061-F8A3-6B1D2FF529DC}"/>
                    </a:ext>
                  </a:extLst>
                </p:cNvPr>
                <p:cNvCxnSpPr/>
                <p:nvPr/>
              </p:nvCxnSpPr>
              <p:spPr>
                <a:xfrm>
                  <a:off x="1702956" y="5482857"/>
                  <a:ext cx="34076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064A2"/>
                  </a:solidFill>
                  <a:prstDash val="solid"/>
                </a:ln>
                <a:effectLst/>
              </p:spPr>
            </p:cxnSp>
            <p:sp>
              <p:nvSpPr>
                <p:cNvPr id="186" name="ZoneTexte 185">
                  <a:extLst>
                    <a:ext uri="{FF2B5EF4-FFF2-40B4-BE49-F238E27FC236}">
                      <a16:creationId xmlns:a16="http://schemas.microsoft.com/office/drawing/2014/main" id="{D0F98CCD-37D0-9B32-B821-6C73DF9B9F18}"/>
                    </a:ext>
                  </a:extLst>
                </p:cNvPr>
                <p:cNvSpPr txBox="1"/>
                <p:nvPr/>
              </p:nvSpPr>
              <p:spPr>
                <a:xfrm>
                  <a:off x="2164351" y="5689567"/>
                  <a:ext cx="733435" cy="507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BACC6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(q</a:t>
                  </a:r>
                  <a:r>
                    <a:rPr kumimoji="0" lang="en-US" sz="9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4BACC6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1</a:t>
                  </a: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BACC6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,</a:t>
                  </a: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BACC6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j</a:t>
                  </a:r>
                  <a:r>
                    <a:rPr kumimoji="0" lang="en-US" sz="9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4BACC6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0</a:t>
                  </a: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BACC6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  <a:sym typeface="Wingdings"/>
                    </a:rPr>
                    <a:t> )</a:t>
                  </a:r>
                  <a:endParaRPr kumimoji="0" lang="en-US" sz="105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endParaRPr>
                </a:p>
              </p:txBody>
            </p:sp>
          </p:grpSp>
        </p:grpSp>
        <p:pic>
          <p:nvPicPr>
            <p:cNvPr id="146" name="Picture 2">
              <a:extLst>
                <a:ext uri="{FF2B5EF4-FFF2-40B4-BE49-F238E27FC236}">
                  <a16:creationId xmlns:a16="http://schemas.microsoft.com/office/drawing/2014/main" id="{FC1F1CF2-B512-B703-80A9-9143B29D5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302" y="5315223"/>
              <a:ext cx="466725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3">
              <a:extLst>
                <a:ext uri="{FF2B5EF4-FFF2-40B4-BE49-F238E27FC236}">
                  <a16:creationId xmlns:a16="http://schemas.microsoft.com/office/drawing/2014/main" id="{BFE10CF0-56AB-A373-9FC7-B72A5B1D4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1608" y="5334246"/>
              <a:ext cx="466725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8" name="Connecteur droit avec flèche 147">
              <a:extLst>
                <a:ext uri="{FF2B5EF4-FFF2-40B4-BE49-F238E27FC236}">
                  <a16:creationId xmlns:a16="http://schemas.microsoft.com/office/drawing/2014/main" id="{43BA35A6-61E3-140E-36C9-762762847A53}"/>
                </a:ext>
              </a:extLst>
            </p:cNvPr>
            <p:cNvCxnSpPr/>
            <p:nvPr/>
          </p:nvCxnSpPr>
          <p:spPr>
            <a:xfrm flipV="1">
              <a:off x="6364303" y="5402764"/>
              <a:ext cx="418412" cy="10726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ysDot"/>
              <a:tailEnd type="triangle" w="sm" len="sm"/>
            </a:ln>
            <a:effectLst/>
          </p:spPr>
        </p:cxnSp>
        <p:cxnSp>
          <p:nvCxnSpPr>
            <p:cNvPr id="149" name="Connecteur droit avec flèche 148">
              <a:extLst>
                <a:ext uri="{FF2B5EF4-FFF2-40B4-BE49-F238E27FC236}">
                  <a16:creationId xmlns:a16="http://schemas.microsoft.com/office/drawing/2014/main" id="{080FB745-2750-1400-BDB2-BD4B525A72D9}"/>
                </a:ext>
              </a:extLst>
            </p:cNvPr>
            <p:cNvCxnSpPr/>
            <p:nvPr/>
          </p:nvCxnSpPr>
          <p:spPr>
            <a:xfrm flipV="1">
              <a:off x="7382072" y="5319443"/>
              <a:ext cx="231337" cy="29999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ysDot"/>
              <a:tailEnd type="triangle" w="sm" len="sm"/>
            </a:ln>
            <a:effectLst/>
          </p:spPr>
        </p:cxnSp>
        <p:pic>
          <p:nvPicPr>
            <p:cNvPr id="150" name="Image 149">
              <a:extLst>
                <a:ext uri="{FF2B5EF4-FFF2-40B4-BE49-F238E27FC236}">
                  <a16:creationId xmlns:a16="http://schemas.microsoft.com/office/drawing/2014/main" id="{14DAFEE8-F2C9-D7F2-993B-7136CE853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312" y="5280657"/>
              <a:ext cx="666750" cy="428625"/>
            </a:xfrm>
            <a:prstGeom prst="rect">
              <a:avLst/>
            </a:prstGeom>
          </p:spPr>
        </p:pic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74B846DC-97C7-3A1E-3AA1-406678D0A607}"/>
                </a:ext>
              </a:extLst>
            </p:cNvPr>
            <p:cNvCxnSpPr/>
            <p:nvPr/>
          </p:nvCxnSpPr>
          <p:spPr>
            <a:xfrm>
              <a:off x="7634698" y="5256334"/>
              <a:ext cx="624805" cy="37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alpha val="23000"/>
                </a:sysClr>
              </a:solidFill>
              <a:prstDash val="sysDot"/>
            </a:ln>
            <a:effectLst/>
          </p:spPr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6279E058-E980-2782-D54E-65BF1D60414C}"/>
                </a:ext>
              </a:extLst>
            </p:cNvPr>
            <p:cNvCxnSpPr/>
            <p:nvPr/>
          </p:nvCxnSpPr>
          <p:spPr>
            <a:xfrm>
              <a:off x="7643442" y="5181886"/>
              <a:ext cx="624398" cy="124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alpha val="23000"/>
                </a:sysClr>
              </a:solidFill>
              <a:prstDash val="sysDot"/>
            </a:ln>
            <a:effectLst/>
          </p:spPr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994F739F-48B7-2F37-458D-64E4F0A45ABA}"/>
                </a:ext>
              </a:extLst>
            </p:cNvPr>
            <p:cNvCxnSpPr/>
            <p:nvPr/>
          </p:nvCxnSpPr>
          <p:spPr>
            <a:xfrm>
              <a:off x="7644567" y="5083966"/>
              <a:ext cx="634880" cy="2996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alpha val="23000"/>
                </a:sysClr>
              </a:solidFill>
              <a:prstDash val="sysDot"/>
            </a:ln>
            <a:effectLst/>
          </p:spPr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82274692-D976-DBAF-2A6E-DA9A318DD679}"/>
                </a:ext>
              </a:extLst>
            </p:cNvPr>
            <p:cNvCxnSpPr/>
            <p:nvPr/>
          </p:nvCxnSpPr>
          <p:spPr>
            <a:xfrm flipV="1">
              <a:off x="7638311" y="5007390"/>
              <a:ext cx="638365" cy="1992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alpha val="23000"/>
                </a:sysClr>
              </a:solidFill>
              <a:prstDash val="sysDot"/>
            </a:ln>
            <a:effectLst/>
          </p:spPr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179C96EB-CD01-3563-33B2-3181D44C72DA}"/>
                </a:ext>
              </a:extLst>
            </p:cNvPr>
            <p:cNvCxnSpPr/>
            <p:nvPr/>
          </p:nvCxnSpPr>
          <p:spPr>
            <a:xfrm flipV="1">
              <a:off x="7633208" y="4926215"/>
              <a:ext cx="648402" cy="1613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alpha val="23000"/>
                </a:sysClr>
              </a:solidFill>
              <a:prstDash val="sysDot"/>
            </a:ln>
            <a:effectLst/>
          </p:spPr>
        </p:cxnSp>
        <p:cxnSp>
          <p:nvCxnSpPr>
            <p:cNvPr id="156" name="Connecteur droit 155">
              <a:extLst>
                <a:ext uri="{FF2B5EF4-FFF2-40B4-BE49-F238E27FC236}">
                  <a16:creationId xmlns:a16="http://schemas.microsoft.com/office/drawing/2014/main" id="{7C2D2138-3610-BAB2-21C3-BA479D4A2B43}"/>
                </a:ext>
              </a:extLst>
            </p:cNvPr>
            <p:cNvCxnSpPr/>
            <p:nvPr/>
          </p:nvCxnSpPr>
          <p:spPr>
            <a:xfrm flipV="1">
              <a:off x="7633208" y="4834803"/>
              <a:ext cx="646239" cy="785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alpha val="23000"/>
                </a:sysClr>
              </a:solidFill>
              <a:prstDash val="sysDot"/>
            </a:ln>
            <a:effectLst/>
          </p:spPr>
        </p:cxn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530CD3DB-F353-FDEE-2843-270DBEEC484A}"/>
                </a:ext>
              </a:extLst>
            </p:cNvPr>
            <p:cNvCxnSpPr/>
            <p:nvPr/>
          </p:nvCxnSpPr>
          <p:spPr>
            <a:xfrm flipV="1">
              <a:off x="7634918" y="4756974"/>
              <a:ext cx="648402" cy="4570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alpha val="23000"/>
                </a:sysClr>
              </a:solidFill>
              <a:prstDash val="sysDot"/>
            </a:ln>
            <a:effectLst/>
          </p:spPr>
        </p:cxnSp>
        <p:cxnSp>
          <p:nvCxnSpPr>
            <p:cNvPr id="158" name="Connecteur droit 157">
              <a:extLst>
                <a:ext uri="{FF2B5EF4-FFF2-40B4-BE49-F238E27FC236}">
                  <a16:creationId xmlns:a16="http://schemas.microsoft.com/office/drawing/2014/main" id="{E6F12405-D1ED-FD4B-DADD-13AAE84BC491}"/>
                </a:ext>
              </a:extLst>
            </p:cNvPr>
            <p:cNvCxnSpPr/>
            <p:nvPr/>
          </p:nvCxnSpPr>
          <p:spPr>
            <a:xfrm>
              <a:off x="7626503" y="4729751"/>
              <a:ext cx="656817" cy="6006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alpha val="23000"/>
                </a:sysClr>
              </a:solidFill>
              <a:prstDash val="sysDot"/>
            </a:ln>
            <a:effectLst/>
          </p:spPr>
        </p:cxn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2F45A1C6-0388-6438-DD8A-3B45D22A77C6}"/>
                </a:ext>
              </a:extLst>
            </p:cNvPr>
            <p:cNvCxnSpPr>
              <a:cxnSpLocks/>
            </p:cNvCxnSpPr>
            <p:nvPr/>
          </p:nvCxnSpPr>
          <p:spPr>
            <a:xfrm>
              <a:off x="5835485" y="4908661"/>
              <a:ext cx="584847" cy="2394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alpha val="23000"/>
                </a:sysClr>
              </a:solidFill>
              <a:prstDash val="sysDot"/>
            </a:ln>
            <a:effectLst/>
          </p:spPr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4C5D873E-5342-9461-714C-3B946EA53D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3813" y="4849787"/>
              <a:ext cx="523548" cy="5676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alpha val="23000"/>
                </a:sysClr>
              </a:solidFill>
              <a:prstDash val="sysDot"/>
            </a:ln>
            <a:effectLst/>
          </p:spPr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59070CDD-8F0A-5FDE-D8CC-D838C22DF7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1805" y="4797332"/>
              <a:ext cx="516087" cy="10167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alpha val="23000"/>
                </a:sysClr>
              </a:solidFill>
              <a:prstDash val="sysDot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ZoneTexte 161">
                  <a:extLst>
                    <a:ext uri="{FF2B5EF4-FFF2-40B4-BE49-F238E27FC236}">
                      <a16:creationId xmlns:a16="http://schemas.microsoft.com/office/drawing/2014/main" id="{D1AF0F33-9549-BBE2-DB0B-7E64AEA65F26}"/>
                    </a:ext>
                  </a:extLst>
                </p:cNvPr>
                <p:cNvSpPr txBox="1"/>
                <p:nvPr/>
              </p:nvSpPr>
              <p:spPr>
                <a:xfrm>
                  <a:off x="5856505" y="5105099"/>
                  <a:ext cx="31207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fr-FR" sz="1400" b="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9" name="ZoneTexte 758">
                  <a:extLst>
                    <a:ext uri="{FF2B5EF4-FFF2-40B4-BE49-F238E27FC236}">
                      <a16:creationId xmlns:a16="http://schemas.microsoft.com/office/drawing/2014/main" id="{6D8060D1-CFDB-7B23-844C-5C2DF44EB5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6505" y="5105099"/>
                  <a:ext cx="312073" cy="215444"/>
                </a:xfrm>
                <a:prstGeom prst="rect">
                  <a:avLst/>
                </a:prstGeom>
                <a:blipFill>
                  <a:blip r:embed="rId27"/>
                  <a:stretch>
                    <a:fillRect l="-15686" r="-7843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8" name="Graphique 302" descr="Flèche : tout droit">
            <a:extLst>
              <a:ext uri="{FF2B5EF4-FFF2-40B4-BE49-F238E27FC236}">
                <a16:creationId xmlns:a16="http://schemas.microsoft.com/office/drawing/2014/main" id="{AC6F80D8-FC04-ED35-19AF-3828062094A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400000">
            <a:off x="5397777" y="1395614"/>
            <a:ext cx="914400" cy="914400"/>
          </a:xfrm>
          <a:prstGeom prst="rect">
            <a:avLst/>
          </a:prstGeom>
        </p:spPr>
      </p:pic>
      <p:pic>
        <p:nvPicPr>
          <p:cNvPr id="281" name="Graphique 305" descr="Flèche : tout droit">
            <a:extLst>
              <a:ext uri="{FF2B5EF4-FFF2-40B4-BE49-F238E27FC236}">
                <a16:creationId xmlns:a16="http://schemas.microsoft.com/office/drawing/2014/main" id="{5299FA02-B0FA-3D57-27F3-BCCFE996B2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0800000">
            <a:off x="7976593" y="1673715"/>
            <a:ext cx="914400" cy="914400"/>
          </a:xfrm>
          <a:prstGeom prst="rect">
            <a:avLst/>
          </a:prstGeom>
        </p:spPr>
      </p:pic>
      <p:pic>
        <p:nvPicPr>
          <p:cNvPr id="283" name="Graphique 302" descr="Flèche : tout droit">
            <a:extLst>
              <a:ext uri="{FF2B5EF4-FFF2-40B4-BE49-F238E27FC236}">
                <a16:creationId xmlns:a16="http://schemas.microsoft.com/office/drawing/2014/main" id="{AC6F80D8-FC04-ED35-19AF-3828062094A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400000">
            <a:off x="7686096" y="1488064"/>
            <a:ext cx="701126" cy="701126"/>
          </a:xfrm>
          <a:prstGeom prst="rect">
            <a:avLst/>
          </a:prstGeom>
        </p:spPr>
      </p:pic>
      <p:pic>
        <p:nvPicPr>
          <p:cNvPr id="284" name="Graphique 305" descr="Flèche : tout droit">
            <a:extLst>
              <a:ext uri="{FF2B5EF4-FFF2-40B4-BE49-F238E27FC236}">
                <a16:creationId xmlns:a16="http://schemas.microsoft.com/office/drawing/2014/main" id="{5299FA02-B0FA-3D57-27F3-BCCFE996B2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0800000">
            <a:off x="11355756" y="1673795"/>
            <a:ext cx="914400" cy="914400"/>
          </a:xfrm>
          <a:prstGeom prst="rect">
            <a:avLst/>
          </a:prstGeom>
        </p:spPr>
      </p:pic>
      <p:pic>
        <p:nvPicPr>
          <p:cNvPr id="285" name="Graphique 302" descr="Flèche : tout droit">
            <a:extLst>
              <a:ext uri="{FF2B5EF4-FFF2-40B4-BE49-F238E27FC236}">
                <a16:creationId xmlns:a16="http://schemas.microsoft.com/office/drawing/2014/main" id="{AC6F80D8-FC04-ED35-19AF-3828062094A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400000">
            <a:off x="11223234" y="1778640"/>
            <a:ext cx="410629" cy="410629"/>
          </a:xfrm>
          <a:prstGeom prst="rect">
            <a:avLst/>
          </a:prstGeom>
        </p:spPr>
      </p:pic>
      <p:sp>
        <p:nvSpPr>
          <p:cNvPr id="287" name="Arc 286">
            <a:extLst>
              <a:ext uri="{FF2B5EF4-FFF2-40B4-BE49-F238E27FC236}">
                <a16:creationId xmlns:a16="http://schemas.microsoft.com/office/drawing/2014/main" id="{2876D465-8288-C19E-F44E-95787472E83A}"/>
              </a:ext>
            </a:extLst>
          </p:cNvPr>
          <p:cNvSpPr/>
          <p:nvPr/>
        </p:nvSpPr>
        <p:spPr>
          <a:xfrm rot="20377343">
            <a:off x="10753872" y="1892723"/>
            <a:ext cx="614585" cy="688629"/>
          </a:xfrm>
          <a:prstGeom prst="arc">
            <a:avLst>
              <a:gd name="adj1" fmla="val 1760458"/>
              <a:gd name="adj2" fmla="val 0"/>
            </a:avLst>
          </a:prstGeom>
          <a:ln w="79375">
            <a:solidFill>
              <a:srgbClr val="7FB928"/>
            </a:solidFill>
            <a:headEnd type="triangle" w="med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e 11"/>
          <p:cNvGrpSpPr/>
          <p:nvPr/>
        </p:nvGrpSpPr>
        <p:grpSpPr>
          <a:xfrm>
            <a:off x="10069428" y="6640814"/>
            <a:ext cx="2507039" cy="2325604"/>
            <a:chOff x="10396975" y="6477038"/>
            <a:chExt cx="2507039" cy="232560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975" y="6477038"/>
              <a:ext cx="2507039" cy="232560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1526375" y="7385285"/>
              <a:ext cx="621077" cy="301405"/>
            </a:xfrm>
            <a:prstGeom prst="rect">
              <a:avLst/>
            </a:prstGeom>
          </p:spPr>
        </p:pic>
      </p:grpSp>
      <p:cxnSp>
        <p:nvCxnSpPr>
          <p:cNvPr id="293" name="Connecteur droit avec flèche 292"/>
          <p:cNvCxnSpPr>
            <a:endCxn id="11" idx="1"/>
          </p:cNvCxnSpPr>
          <p:nvPr/>
        </p:nvCxnSpPr>
        <p:spPr>
          <a:xfrm>
            <a:off x="9148779" y="7795010"/>
            <a:ext cx="920649" cy="8606"/>
          </a:xfrm>
          <a:prstGeom prst="straightConnector1">
            <a:avLst/>
          </a:prstGeom>
          <a:noFill/>
          <a:ln w="57150" cap="flat">
            <a:solidFill>
              <a:srgbClr val="0033CC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4" name="Google Shape;1061;p39"/>
          <p:cNvSpPr txBox="1"/>
          <p:nvPr/>
        </p:nvSpPr>
        <p:spPr>
          <a:xfrm>
            <a:off x="4821198" y="2561526"/>
            <a:ext cx="213917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Scenario 1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Google Shape;1061;p39"/>
          <p:cNvSpPr txBox="1"/>
          <p:nvPr/>
        </p:nvSpPr>
        <p:spPr>
          <a:xfrm>
            <a:off x="7254121" y="2566418"/>
            <a:ext cx="213917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Scenario 2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Double expansion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Google Shape;1061;p39"/>
          <p:cNvSpPr txBox="1"/>
          <p:nvPr/>
        </p:nvSpPr>
        <p:spPr>
          <a:xfrm>
            <a:off x="10106609" y="2584552"/>
            <a:ext cx="213917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Scenario 3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Triple expansion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Rectangle à coins arrondis 296"/>
          <p:cNvSpPr/>
          <p:nvPr/>
        </p:nvSpPr>
        <p:spPr>
          <a:xfrm>
            <a:off x="1888736" y="1633434"/>
            <a:ext cx="1691631" cy="845217"/>
          </a:xfrm>
          <a:prstGeom prst="roundRect">
            <a:avLst/>
          </a:prstGeom>
          <a:solidFill>
            <a:schemeClr val="bg1"/>
          </a:solidFill>
          <a:ln w="57150" cap="flat">
            <a:solidFill>
              <a:srgbClr val="00B0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98" name="Shape 111"/>
          <p:cNvSpPr/>
          <p:nvPr/>
        </p:nvSpPr>
        <p:spPr>
          <a:xfrm>
            <a:off x="1848061" y="1707642"/>
            <a:ext cx="1732306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000" b="1" dirty="0" err="1" smtClean="0">
                <a:solidFill>
                  <a:srgbClr val="00B050"/>
                </a:solidFill>
              </a:rPr>
              <a:t>Dynamical</a:t>
            </a:r>
            <a:endParaRPr lang="fr-FR" sz="2000" b="1" dirty="0" smtClean="0">
              <a:solidFill>
                <a:srgbClr val="00B050"/>
              </a:solidFill>
            </a:endParaRPr>
          </a:p>
          <a:p>
            <a:pPr lvl="0" algn="ctr">
              <a:defRPr sz="1800"/>
            </a:pPr>
            <a:r>
              <a:rPr lang="fr-FR" sz="2000" b="1" dirty="0" err="1" smtClean="0">
                <a:solidFill>
                  <a:srgbClr val="00B050"/>
                </a:solidFill>
              </a:rPr>
              <a:t>Correlations</a:t>
            </a:r>
            <a:endParaRPr lang="fr-FR" sz="2000" b="1" dirty="0" smtClean="0">
              <a:solidFill>
                <a:srgbClr val="00B050"/>
              </a:solidFill>
            </a:endParaRPr>
          </a:p>
          <a:p>
            <a:pPr lvl="0" algn="ctr">
              <a:defRPr sz="1800"/>
            </a:pPr>
            <a:endParaRPr lang="fr-FR" sz="2000" b="1" dirty="0" smtClean="0">
              <a:solidFill>
                <a:srgbClr val="00B050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8985388" y="3529997"/>
            <a:ext cx="2507039" cy="2325604"/>
            <a:chOff x="8807965" y="3529997"/>
            <a:chExt cx="2507039" cy="2325604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7965" y="3529997"/>
              <a:ext cx="2507039" cy="2325604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9814937" y="4406727"/>
              <a:ext cx="582038" cy="323876"/>
            </a:xfrm>
            <a:prstGeom prst="rect">
              <a:avLst/>
            </a:prstGeom>
          </p:spPr>
        </p:pic>
      </p:grpSp>
      <p:sp>
        <p:nvSpPr>
          <p:cNvPr id="19" name="Flèche courbée vers la gauche 18"/>
          <p:cNvSpPr/>
          <p:nvPr/>
        </p:nvSpPr>
        <p:spPr>
          <a:xfrm flipV="1">
            <a:off x="3622710" y="1955299"/>
            <a:ext cx="642225" cy="5677598"/>
          </a:xfrm>
          <a:prstGeom prst="curvedLeftArrow">
            <a:avLst/>
          </a:prstGeom>
          <a:solidFill>
            <a:srgbClr val="00B050"/>
          </a:solidFill>
          <a:ln w="12700" cap="flat">
            <a:solidFill>
              <a:srgbClr val="00B0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300" name="Connecteur droit avec flèche 299"/>
          <p:cNvCxnSpPr/>
          <p:nvPr/>
        </p:nvCxnSpPr>
        <p:spPr>
          <a:xfrm>
            <a:off x="6643556" y="2109413"/>
            <a:ext cx="827804" cy="0"/>
          </a:xfrm>
          <a:prstGeom prst="straightConnector1">
            <a:avLst/>
          </a:prstGeom>
          <a:noFill/>
          <a:ln w="57150" cap="flat">
            <a:solidFill>
              <a:srgbClr val="C00000"/>
            </a:solidFill>
            <a:prstDash val="sysDot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1" name="Connecteur droit avec flèche 300"/>
          <p:cNvCxnSpPr/>
          <p:nvPr/>
        </p:nvCxnSpPr>
        <p:spPr>
          <a:xfrm>
            <a:off x="9503963" y="2130915"/>
            <a:ext cx="827804" cy="0"/>
          </a:xfrm>
          <a:prstGeom prst="straightConnector1">
            <a:avLst/>
          </a:prstGeom>
          <a:noFill/>
          <a:ln w="57150" cap="flat">
            <a:solidFill>
              <a:srgbClr val="00B050"/>
            </a:solidFill>
            <a:prstDash val="sysDot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4" name="Groupe 23"/>
          <p:cNvGrpSpPr/>
          <p:nvPr/>
        </p:nvGrpSpPr>
        <p:grpSpPr>
          <a:xfrm>
            <a:off x="389977" y="3309790"/>
            <a:ext cx="12205170" cy="2558795"/>
            <a:chOff x="13485520" y="3620386"/>
            <a:chExt cx="12205170" cy="2558795"/>
          </a:xfrm>
        </p:grpSpPr>
        <p:sp>
          <p:nvSpPr>
            <p:cNvPr id="302" name="Google Shape;1212;p45"/>
            <p:cNvSpPr txBox="1"/>
            <p:nvPr/>
          </p:nvSpPr>
          <p:spPr>
            <a:xfrm>
              <a:off x="13485520" y="3870897"/>
              <a:ext cx="11973156" cy="2308284"/>
            </a:xfrm>
            <a:prstGeom prst="rect">
              <a:avLst/>
            </a:pr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184150" lvl="0" algn="l" rtl="0">
                <a:spcBef>
                  <a:spcPts val="0"/>
                </a:spcBef>
                <a:spcAft>
                  <a:spcPts val="0"/>
                </a:spcAft>
                <a:buSzPts val="1900"/>
              </a:pPr>
              <a:r>
                <a:rPr lang="fr-FR" sz="1900" dirty="0" smtClean="0"/>
                <a:t>MR-IMSRG+PGCM-PT = Triple expansion for an optimal </a:t>
              </a:r>
              <a:r>
                <a:rPr lang="fr-FR" sz="1900" dirty="0" err="1" smtClean="0"/>
                <a:t>grasping</a:t>
              </a:r>
              <a:r>
                <a:rPr lang="fr-FR" sz="1900" dirty="0" smtClean="0"/>
                <a:t> of </a:t>
              </a:r>
              <a:r>
                <a:rPr lang="fr-FR" sz="1900" dirty="0" err="1" smtClean="0"/>
                <a:t>correlations</a:t>
              </a:r>
              <a:endParaRPr lang="fr-FR" sz="1900" dirty="0" smtClean="0"/>
            </a:p>
            <a:p>
              <a:pPr marL="184150" lvl="0" algn="l" rtl="0">
                <a:spcBef>
                  <a:spcPts val="0"/>
                </a:spcBef>
                <a:spcAft>
                  <a:spcPts val="0"/>
                </a:spcAft>
                <a:buSzPts val="1900"/>
              </a:pPr>
              <a:endParaRPr sz="1900" dirty="0"/>
            </a:p>
            <a:p>
              <a:pPr marL="914400" lvl="0" indent="-349250" algn="l" rtl="0">
                <a:spcBef>
                  <a:spcPts val="0"/>
                </a:spcBef>
                <a:spcAft>
                  <a:spcPts val="0"/>
                </a:spcAft>
                <a:buSzPts val="1900"/>
                <a:buAutoNum type="alphaLcPeriod"/>
              </a:pPr>
              <a:r>
                <a:rPr lang="fr-FR" sz="1900" b="1" dirty="0" err="1"/>
                <a:t>Preprocessing</a:t>
              </a:r>
              <a:r>
                <a:rPr lang="fr-FR" sz="1900" b="1" dirty="0"/>
                <a:t> of </a:t>
              </a:r>
              <a:r>
                <a:rPr lang="fr-FR" sz="1900" b="1" dirty="0" err="1"/>
                <a:t>Hamiltonian</a:t>
              </a:r>
              <a:r>
                <a:rPr lang="fr-FR" sz="1900" dirty="0"/>
                <a:t> </a:t>
              </a:r>
              <a:r>
                <a:rPr lang="fr-FR" sz="1900" dirty="0" smtClean="0"/>
                <a:t>via MR-IMSRG </a:t>
              </a:r>
              <a:r>
                <a:rPr lang="fr-FR" sz="1900" dirty="0" err="1" smtClean="0"/>
                <a:t>with</a:t>
              </a:r>
              <a:r>
                <a:rPr lang="fr-FR" sz="1900" dirty="0" smtClean="0"/>
                <a:t> respect to PGCM state</a:t>
              </a:r>
            </a:p>
            <a:p>
              <a:pPr marL="914400" lvl="0" indent="-349250" algn="l" rtl="0">
                <a:spcBef>
                  <a:spcPts val="0"/>
                </a:spcBef>
                <a:spcAft>
                  <a:spcPts val="0"/>
                </a:spcAft>
                <a:buSzPts val="1900"/>
                <a:buAutoNum type="alphaLcPeriod"/>
              </a:pPr>
              <a:r>
                <a:rPr lang="fr-FR" sz="1900" dirty="0" smtClean="0"/>
                <a:t>PGCM </a:t>
              </a:r>
              <a:r>
                <a:rPr lang="fr-FR" sz="1900" dirty="0"/>
                <a:t>to </a:t>
              </a:r>
              <a:r>
                <a:rPr lang="fr-FR" sz="1900" b="1" dirty="0"/>
                <a:t>capture </a:t>
              </a:r>
              <a:r>
                <a:rPr lang="fr-FR" sz="1900" b="1" dirty="0" err="1"/>
                <a:t>static</a:t>
              </a:r>
              <a:r>
                <a:rPr lang="fr-FR" sz="1900" b="1" dirty="0"/>
                <a:t> </a:t>
              </a:r>
              <a:r>
                <a:rPr lang="fr-FR" sz="1900" b="1" dirty="0" err="1"/>
                <a:t>correlations</a:t>
              </a:r>
              <a:r>
                <a:rPr lang="fr-FR" sz="1900" dirty="0"/>
                <a:t> at </a:t>
              </a:r>
              <a:r>
                <a:rPr lang="fr-FR" sz="1900" dirty="0" err="1"/>
                <a:t>low</a:t>
              </a:r>
              <a:r>
                <a:rPr lang="fr-FR" sz="1900" dirty="0"/>
                <a:t> </a:t>
              </a:r>
              <a:r>
                <a:rPr lang="fr-FR" sz="1900" dirty="0" err="1"/>
                <a:t>computational</a:t>
              </a:r>
              <a:r>
                <a:rPr lang="fr-FR" sz="1900" dirty="0"/>
                <a:t> </a:t>
              </a:r>
              <a:r>
                <a:rPr lang="fr-FR" sz="1900" dirty="0" err="1" smtClean="0"/>
                <a:t>cost</a:t>
              </a:r>
              <a:endParaRPr lang="fr-FR" sz="1900" dirty="0" smtClean="0"/>
            </a:p>
            <a:p>
              <a:pPr marL="914400" lvl="0" indent="-349250" algn="l" rtl="0">
                <a:spcBef>
                  <a:spcPts val="0"/>
                </a:spcBef>
                <a:spcAft>
                  <a:spcPts val="0"/>
                </a:spcAft>
                <a:buSzPts val="1900"/>
                <a:buAutoNum type="alphaLcPeriod"/>
              </a:pPr>
              <a:r>
                <a:rPr lang="fr-FR" sz="1900" dirty="0" smtClean="0"/>
                <a:t>PGCM-PT(2</a:t>
              </a:r>
              <a:r>
                <a:rPr lang="fr-FR" sz="1900" dirty="0"/>
                <a:t>) to </a:t>
              </a:r>
              <a:r>
                <a:rPr lang="fr-FR" sz="1900" dirty="0" err="1"/>
                <a:t>bring</a:t>
              </a:r>
              <a:r>
                <a:rPr lang="fr-FR" sz="1900" dirty="0"/>
                <a:t> </a:t>
              </a:r>
              <a:r>
                <a:rPr lang="fr-FR" sz="1900" b="1" dirty="0" err="1"/>
                <a:t>remaining</a:t>
              </a:r>
              <a:r>
                <a:rPr lang="fr-FR" sz="1900" b="1" dirty="0"/>
                <a:t> </a:t>
              </a:r>
              <a:r>
                <a:rPr lang="fr-FR" sz="1900" b="1" dirty="0" err="1"/>
                <a:t>dynamical</a:t>
              </a:r>
              <a:r>
                <a:rPr lang="fr-FR" sz="1900" b="1" dirty="0"/>
                <a:t> </a:t>
              </a:r>
              <a:r>
                <a:rPr lang="fr-FR" sz="1900" b="1" dirty="0" err="1" smtClean="0"/>
                <a:t>correlations</a:t>
              </a:r>
              <a:endParaRPr lang="fr-FR" sz="1900" b="1" dirty="0" smtClean="0"/>
            </a:p>
            <a:p>
              <a:pPr marL="565150" lvl="0" algn="l" rtl="0">
                <a:spcBef>
                  <a:spcPts val="0"/>
                </a:spcBef>
                <a:spcAft>
                  <a:spcPts val="0"/>
                </a:spcAft>
                <a:buSzPts val="1900"/>
              </a:pPr>
              <a:endParaRPr lang="fr-FR" sz="1900" b="1" dirty="0"/>
            </a:p>
            <a:p>
              <a:pPr marL="565150" lvl="0" algn="l" rtl="0">
                <a:spcBef>
                  <a:spcPts val="0"/>
                </a:spcBef>
                <a:spcAft>
                  <a:spcPts val="0"/>
                </a:spcAft>
                <a:buSzPts val="1900"/>
              </a:pPr>
              <a:r>
                <a:rPr lang="fr-FR" sz="1900" b="1" dirty="0" smtClean="0"/>
                <a:t>	</a:t>
              </a:r>
              <a:r>
                <a:rPr lang="fr-FR" sz="2000" b="1" dirty="0" err="1" smtClean="0"/>
                <a:t>Three</a:t>
              </a:r>
              <a:r>
                <a:rPr lang="fr-FR" sz="2000" b="1" dirty="0" smtClean="0"/>
                <a:t> non-orthogonal « auto-</a:t>
              </a:r>
              <a:r>
                <a:rPr lang="fr-FR" sz="2000" b="1" dirty="0" err="1" smtClean="0"/>
                <a:t>adapting</a:t>
              </a:r>
              <a:r>
                <a:rPr lang="fr-FR" sz="2000" b="1" dirty="0" smtClean="0"/>
                <a:t> » (no double </a:t>
              </a:r>
              <a:r>
                <a:rPr lang="fr-FR" sz="2000" b="1" dirty="0" err="1" smtClean="0"/>
                <a:t>counting</a:t>
              </a:r>
              <a:r>
                <a:rPr lang="fr-FR" sz="2000" b="1" dirty="0" smtClean="0"/>
                <a:t>) </a:t>
              </a:r>
              <a:r>
                <a:rPr lang="fr-FR" sz="2000" b="1" dirty="0" err="1" smtClean="0"/>
                <a:t>processes</a:t>
              </a:r>
              <a:r>
                <a:rPr lang="fr-FR" sz="2000" b="1" dirty="0" smtClean="0"/>
                <a:t> </a:t>
              </a:r>
              <a:endParaRPr sz="2000" b="1" dirty="0"/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23544493" y="3620386"/>
              <a:ext cx="2146197" cy="2440033"/>
              <a:chOff x="13180862" y="609961"/>
              <a:chExt cx="2146197" cy="2440033"/>
            </a:xfrm>
          </p:grpSpPr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31FDC237-99CE-D580-B1DB-4DFE18B2E7FC}"/>
                  </a:ext>
                </a:extLst>
              </p:cNvPr>
              <p:cNvGrpSpPr/>
              <p:nvPr/>
            </p:nvGrpSpPr>
            <p:grpSpPr>
              <a:xfrm>
                <a:off x="13673430" y="609961"/>
                <a:ext cx="1040570" cy="1756205"/>
                <a:chOff x="10316268" y="3122395"/>
                <a:chExt cx="1040570" cy="1756205"/>
              </a:xfrm>
            </p:grpSpPr>
            <p:pic>
              <p:nvPicPr>
                <p:cNvPr id="30" name="Graphique 302" descr="Flèche : tout droit">
                  <a:extLst>
                    <a:ext uri="{FF2B5EF4-FFF2-40B4-BE49-F238E27FC236}">
                      <a16:creationId xmlns:a16="http://schemas.microsoft.com/office/drawing/2014/main" id="{AC6F80D8-FC04-ED35-19AF-3828062094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8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0316268" y="396420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ABE4598F-517B-3C9C-CCA7-0170BBC6D10F}"/>
                    </a:ext>
                  </a:extLst>
                </p:cNvPr>
                <p:cNvSpPr txBox="1"/>
                <p:nvPr/>
              </p:nvSpPr>
              <p:spPr>
                <a:xfrm rot="16200000">
                  <a:off x="10380616" y="3636952"/>
                  <a:ext cx="14907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/>
                  <a:r>
                    <a:rPr lang="en-US" sz="1200" b="1" dirty="0">
                      <a:solidFill>
                        <a:srgbClr val="0070C0"/>
                      </a:solidFill>
                      <a:latin typeface="Arial Rounded MT Bold" panose="020F0704030504030204" pitchFamily="34" charset="0"/>
                      <a:ea typeface="Verdana" panose="020B0604030504040204" pitchFamily="34" charset="0"/>
                      <a:cs typeface="Calibri" panose="020F0502020204030204" pitchFamily="34" charset="0"/>
                      <a:sym typeface="Wingdings"/>
                    </a:rPr>
                    <a:t>Vertical expansion</a:t>
                  </a:r>
                  <a:endParaRPr lang="en-US" sz="1200" b="1" i="1" dirty="0">
                    <a:solidFill>
                      <a:srgbClr val="0070C0"/>
                    </a:solidFill>
                    <a:latin typeface="Arial Rounded MT Bold" panose="020F070403050403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endParaRPr>
                </a:p>
              </p:txBody>
            </p:sp>
          </p:grpSp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DE91643D-55B7-113B-C9C0-1B42F214F2DA}"/>
                  </a:ext>
                </a:extLst>
              </p:cNvPr>
              <p:cNvGrpSpPr/>
              <p:nvPr/>
            </p:nvGrpSpPr>
            <p:grpSpPr>
              <a:xfrm>
                <a:off x="13836280" y="1867700"/>
                <a:ext cx="1490779" cy="1182294"/>
                <a:chOff x="10479118" y="4380135"/>
                <a:chExt cx="1490779" cy="1182294"/>
              </a:xfrm>
            </p:grpSpPr>
            <p:pic>
              <p:nvPicPr>
                <p:cNvPr id="33" name="Graphique 305" descr="Flèche : tout droit">
                  <a:extLst>
                    <a:ext uri="{FF2B5EF4-FFF2-40B4-BE49-F238E27FC236}">
                      <a16:creationId xmlns:a16="http://schemas.microsoft.com/office/drawing/2014/main" id="{5299FA02-B0FA-3D57-27F3-BCCFE996B2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10737030" y="4380135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4" name="ZoneTexte 33">
                  <a:extLst>
                    <a:ext uri="{FF2B5EF4-FFF2-40B4-BE49-F238E27FC236}">
                      <a16:creationId xmlns:a16="http://schemas.microsoft.com/office/drawing/2014/main" id="{42E713F9-F086-6321-0157-291D630B558C}"/>
                    </a:ext>
                  </a:extLst>
                </p:cNvPr>
                <p:cNvSpPr txBox="1"/>
                <p:nvPr/>
              </p:nvSpPr>
              <p:spPr>
                <a:xfrm>
                  <a:off x="10479118" y="5100764"/>
                  <a:ext cx="14907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/>
                  <a:r>
                    <a:rPr lang="en-US" sz="1200" b="1" dirty="0">
                      <a:solidFill>
                        <a:srgbClr val="C00000"/>
                      </a:solidFill>
                      <a:latin typeface="Arial Rounded MT Bold" panose="020F0704030504030204" pitchFamily="34" charset="0"/>
                      <a:ea typeface="Verdana" panose="020B0604030504040204" pitchFamily="34" charset="0"/>
                      <a:cs typeface="Calibri" panose="020F0502020204030204" pitchFamily="34" charset="0"/>
                      <a:sym typeface="Wingdings"/>
                    </a:rPr>
                    <a:t>Horizontal expansion</a:t>
                  </a:r>
                  <a:endParaRPr lang="en-US" sz="1200" b="1" i="1" dirty="0">
                    <a:solidFill>
                      <a:srgbClr val="C00000"/>
                    </a:solidFill>
                    <a:latin typeface="Arial Rounded MT Bold" panose="020F070403050403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endParaRPr>
                </a:p>
              </p:txBody>
            </p:sp>
          </p:grpSp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44F09E9D-B979-4B80-C71D-3B749D66B2B0}"/>
                  </a:ext>
                </a:extLst>
              </p:cNvPr>
              <p:cNvGrpSpPr/>
              <p:nvPr/>
            </p:nvGrpSpPr>
            <p:grpSpPr>
              <a:xfrm rot="20377343">
                <a:off x="13180862" y="1693796"/>
                <a:ext cx="828039" cy="1148343"/>
                <a:chOff x="9889729" y="4112262"/>
                <a:chExt cx="791440" cy="1094275"/>
              </a:xfrm>
            </p:grpSpPr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id="{2876D465-8288-C19E-F44E-95787472E83A}"/>
                    </a:ext>
                  </a:extLst>
                </p:cNvPr>
                <p:cNvSpPr/>
                <p:nvPr/>
              </p:nvSpPr>
              <p:spPr>
                <a:xfrm>
                  <a:off x="10093748" y="4475537"/>
                  <a:ext cx="587421" cy="656206"/>
                </a:xfrm>
                <a:prstGeom prst="arc">
                  <a:avLst>
                    <a:gd name="adj1" fmla="val 2486717"/>
                    <a:gd name="adj2" fmla="val 0"/>
                  </a:avLst>
                </a:prstGeom>
                <a:ln w="79375">
                  <a:solidFill>
                    <a:srgbClr val="7FB928"/>
                  </a:solidFill>
                  <a:headEnd type="triangle" w="med" len="med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C594C8B5-170A-814D-6072-FB25DDE3011B}"/>
                    </a:ext>
                  </a:extLst>
                </p:cNvPr>
                <p:cNvSpPr txBox="1"/>
                <p:nvPr/>
              </p:nvSpPr>
              <p:spPr>
                <a:xfrm rot="17172570">
                  <a:off x="9642071" y="4359920"/>
                  <a:ext cx="1094275" cy="598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>
                      <a:gd name="adj" fmla="val 10709712"/>
                    </a:avLst>
                  </a:prstTxWarp>
                  <a:spAutoFit/>
                </a:bodyPr>
                <a:lstStyle/>
                <a:p>
                  <a:pPr algn="ctr" defTabSz="914400"/>
                  <a:r>
                    <a:rPr lang="en-US" sz="1200" b="1" dirty="0" smtClean="0">
                      <a:solidFill>
                        <a:srgbClr val="7FB928"/>
                      </a:solidFill>
                      <a:latin typeface="Arial Rounded MT Bold" panose="020F0704030504030204" pitchFamily="34" charset="0"/>
                      <a:ea typeface="Verdana" panose="020B0604030504040204" pitchFamily="34" charset="0"/>
                      <a:cs typeface="Calibri" panose="020F0502020204030204" pitchFamily="34" charset="0"/>
                      <a:sym typeface="Wingdings"/>
                    </a:rPr>
                    <a:t>Pre-processing of H</a:t>
                  </a:r>
                  <a:endParaRPr lang="en-US" sz="1200" b="1" i="1" dirty="0">
                    <a:solidFill>
                      <a:srgbClr val="7FB928"/>
                    </a:solidFill>
                    <a:latin typeface="Arial Rounded MT Bold" panose="020F070403050403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Wingdings"/>
                  </a:endParaRPr>
                </a:p>
              </p:txBody>
            </p:sp>
          </p:grpSp>
        </p:grpSp>
      </p:grpSp>
      <p:sp>
        <p:nvSpPr>
          <p:cNvPr id="23" name="Rectangle 22"/>
          <p:cNvSpPr/>
          <p:nvPr/>
        </p:nvSpPr>
        <p:spPr>
          <a:xfrm>
            <a:off x="4767502" y="1369110"/>
            <a:ext cx="7742545" cy="1979139"/>
          </a:xfrm>
          <a:prstGeom prst="rect">
            <a:avLst/>
          </a:prstGeom>
          <a:noFill/>
          <a:ln w="5715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820" y="6594215"/>
            <a:ext cx="1785937" cy="2377734"/>
          </a:xfrm>
          <a:prstGeom prst="rect">
            <a:avLst/>
          </a:prstGeom>
        </p:spPr>
      </p:pic>
      <p:cxnSp>
        <p:nvCxnSpPr>
          <p:cNvPr id="292" name="Connecteur droit avec flèche 291"/>
          <p:cNvCxnSpPr>
            <a:endCxn id="11" idx="0"/>
          </p:cNvCxnSpPr>
          <p:nvPr/>
        </p:nvCxnSpPr>
        <p:spPr>
          <a:xfrm>
            <a:off x="10554337" y="5832140"/>
            <a:ext cx="768611" cy="808674"/>
          </a:xfrm>
          <a:prstGeom prst="straightConnector1">
            <a:avLst/>
          </a:prstGeom>
          <a:noFill/>
          <a:ln w="57150" cap="flat">
            <a:solidFill>
              <a:srgbClr val="C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36542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37" grpId="0" animBg="1"/>
      <p:bldP spid="86" grpId="0"/>
      <p:bldP spid="89" grpId="0" animBg="1"/>
      <p:bldP spid="141" grpId="0" animBg="1"/>
      <p:bldP spid="287" grpId="0" animBg="1"/>
      <p:bldP spid="294" grpId="0"/>
      <p:bldP spid="295" grpId="0"/>
      <p:bldP spid="296" grpId="0"/>
      <p:bldP spid="297" grpId="0" animBg="1"/>
      <p:bldP spid="298" grpId="0" animBg="1"/>
      <p:bldP spid="19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4" y="5168428"/>
            <a:ext cx="3531200" cy="4488731"/>
          </a:xfrm>
          <a:prstGeom prst="rect">
            <a:avLst/>
          </a:prstGeom>
        </p:spPr>
      </p:pic>
      <p:pic>
        <p:nvPicPr>
          <p:cNvPr id="64" name="Google Shape;120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88" y="5137507"/>
            <a:ext cx="4289935" cy="46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19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96" y="5137212"/>
            <a:ext cx="4289935" cy="4680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Rectangle 55"/>
          <p:cNvSpPr/>
          <p:nvPr/>
        </p:nvSpPr>
        <p:spPr>
          <a:xfrm>
            <a:off x="113416" y="3777833"/>
            <a:ext cx="6614930" cy="833487"/>
          </a:xfrm>
          <a:prstGeom prst="rect">
            <a:avLst/>
          </a:prstGeom>
          <a:solidFill>
            <a:srgbClr val="37E983"/>
          </a:solidFill>
          <a:ln w="12700" cap="flat">
            <a:solidFill>
              <a:srgbClr val="37E98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53811" y="3141170"/>
            <a:ext cx="5157461" cy="677383"/>
          </a:xfrm>
          <a:prstGeom prst="rect">
            <a:avLst/>
          </a:prstGeom>
          <a:solidFill>
            <a:srgbClr val="37E983"/>
          </a:solidFill>
          <a:ln w="12700" cap="flat">
            <a:solidFill>
              <a:srgbClr val="37E98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153811" y="2154261"/>
            <a:ext cx="5157461" cy="815026"/>
          </a:xfrm>
          <a:prstGeom prst="rect">
            <a:avLst/>
          </a:prstGeom>
          <a:solidFill>
            <a:srgbClr val="37E983"/>
          </a:solidFill>
          <a:ln w="12700" cap="flat">
            <a:solidFill>
              <a:srgbClr val="37E98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97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089" y="2971447"/>
            <a:ext cx="2626893" cy="742118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421" y="2240092"/>
            <a:ext cx="4055625" cy="501700"/>
          </a:xfrm>
          <a:prstGeom prst="rect">
            <a:avLst/>
          </a:prstGeom>
        </p:spPr>
      </p:pic>
      <p:sp>
        <p:nvSpPr>
          <p:cNvPr id="59" name="⦿ Which properties we aim at and which level of accuracy are we seeking?"/>
          <p:cNvSpPr txBox="1"/>
          <p:nvPr/>
        </p:nvSpPr>
        <p:spPr>
          <a:xfrm>
            <a:off x="991469" y="2331924"/>
            <a:ext cx="240462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sz="1800" b="1" dirty="0" smtClean="0">
                <a:solidFill>
                  <a:schemeClr val="tx1"/>
                </a:solidFill>
              </a:rPr>
              <a:t>Initial condition</a:t>
            </a:r>
            <a:endParaRPr lang="fr-FR" sz="1800" b="1" baseline="30000" dirty="0"/>
          </a:p>
        </p:txBody>
      </p:sp>
      <p:sp>
        <p:nvSpPr>
          <p:cNvPr id="62" name="⦿ Which properties we aim at and which level of accuracy are we seeking?"/>
          <p:cNvSpPr txBox="1"/>
          <p:nvPr/>
        </p:nvSpPr>
        <p:spPr>
          <a:xfrm>
            <a:off x="1002777" y="3095099"/>
            <a:ext cx="182431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sz="1800" b="1" dirty="0" smtClean="0">
                <a:solidFill>
                  <a:schemeClr val="tx1"/>
                </a:solidFill>
              </a:rPr>
              <a:t>Flow </a:t>
            </a:r>
            <a:r>
              <a:rPr lang="fr-FR" sz="1800" b="1" dirty="0" err="1" smtClean="0">
                <a:solidFill>
                  <a:schemeClr val="tx1"/>
                </a:solidFill>
              </a:rPr>
              <a:t>equation</a:t>
            </a:r>
            <a:endParaRPr lang="fr-FR" sz="1800" b="1" baseline="30000" dirty="0"/>
          </a:p>
        </p:txBody>
      </p:sp>
      <p:sp>
        <p:nvSpPr>
          <p:cNvPr id="67" name="Google Shape;421;p24"/>
          <p:cNvSpPr txBox="1"/>
          <p:nvPr/>
        </p:nvSpPr>
        <p:spPr>
          <a:xfrm>
            <a:off x="7153810" y="2127757"/>
            <a:ext cx="515746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chemeClr val="tx1"/>
                </a:solidFill>
              </a:rPr>
              <a:t>Normal </a:t>
            </a:r>
            <a:r>
              <a:rPr lang="fr-FR" sz="1600" b="1" dirty="0" err="1" smtClean="0">
                <a:solidFill>
                  <a:schemeClr val="tx1"/>
                </a:solidFill>
              </a:rPr>
              <a:t>ordering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</a:rPr>
              <a:t>with</a:t>
            </a:r>
            <a:r>
              <a:rPr lang="fr-FR" sz="1600" b="1" dirty="0" smtClean="0">
                <a:solidFill>
                  <a:schemeClr val="tx1"/>
                </a:solidFill>
              </a:rPr>
              <a:t> respect to PGCM state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600" dirty="0" err="1" smtClean="0">
                <a:solidFill>
                  <a:schemeClr val="tx1"/>
                </a:solidFill>
              </a:rPr>
              <a:t>Kutzelnigg-Mukherjee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generalized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Wick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Theorem</a:t>
            </a:r>
            <a:endParaRPr lang="fr-FR" sz="1600" dirty="0" smtClean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►Normal-</a:t>
            </a:r>
            <a:r>
              <a:rPr lang="fr-FR" sz="16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ordered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(NO) </a:t>
            </a:r>
            <a:r>
              <a:rPr lang="fr-FR" sz="16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two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-body approximation</a:t>
            </a:r>
            <a:endParaRPr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Google Shape;421;p24"/>
          <p:cNvSpPr txBox="1"/>
          <p:nvPr/>
        </p:nvSpPr>
        <p:spPr>
          <a:xfrm>
            <a:off x="7153811" y="3127315"/>
            <a:ext cx="529873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err="1" smtClean="0">
                <a:solidFill>
                  <a:schemeClr val="tx1"/>
                </a:solidFill>
              </a:rPr>
              <a:t>Truncated</a:t>
            </a:r>
            <a:r>
              <a:rPr lang="fr-FR" sz="1600" b="1" dirty="0" smtClean="0">
                <a:solidFill>
                  <a:schemeClr val="tx1"/>
                </a:solidFill>
              </a:rPr>
              <a:t> up to 2-body NO </a:t>
            </a:r>
            <a:r>
              <a:rPr lang="fr-FR" sz="1600" b="1" dirty="0" err="1" smtClean="0">
                <a:solidFill>
                  <a:schemeClr val="tx1"/>
                </a:solidFill>
              </a:rPr>
              <a:t>operators</a:t>
            </a:r>
            <a:r>
              <a:rPr lang="fr-FR" sz="1600" b="1" dirty="0" smtClean="0">
                <a:solidFill>
                  <a:schemeClr val="tx1"/>
                </a:solidFill>
              </a:rPr>
              <a:t> = MR-IMSR(2)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600" dirty="0" err="1" smtClean="0">
                <a:solidFill>
                  <a:schemeClr val="tx1"/>
                </a:solidFill>
              </a:rPr>
              <a:t>Unitarity</a:t>
            </a:r>
            <a:r>
              <a:rPr lang="fr-FR" sz="1600" dirty="0" smtClean="0">
                <a:solidFill>
                  <a:schemeClr val="tx1"/>
                </a:solidFill>
              </a:rPr>
              <a:t> violation as flow </a:t>
            </a:r>
            <a:r>
              <a:rPr lang="fr-FR" sz="1600" dirty="0" err="1" smtClean="0">
                <a:solidFill>
                  <a:schemeClr val="tx1"/>
                </a:solidFill>
              </a:rPr>
              <a:t>parameter</a:t>
            </a:r>
            <a:r>
              <a:rPr lang="fr-FR" sz="1600" dirty="0" smtClean="0">
                <a:solidFill>
                  <a:schemeClr val="tx1"/>
                </a:solidFill>
              </a:rPr>
              <a:t> s </a:t>
            </a:r>
            <a:r>
              <a:rPr lang="fr-FR" sz="1600" dirty="0" err="1" smtClean="0">
                <a:solidFill>
                  <a:schemeClr val="tx1"/>
                </a:solidFill>
              </a:rPr>
              <a:t>grows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892401" y="3071198"/>
            <a:ext cx="832700" cy="628512"/>
          </a:xfrm>
          <a:prstGeom prst="ellipse">
            <a:avLst/>
          </a:prstGeom>
          <a:noFill/>
          <a:ln w="38100" cap="flat">
            <a:solidFill>
              <a:srgbClr val="37E98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3" name="Google Shape;421;p24"/>
          <p:cNvSpPr txBox="1"/>
          <p:nvPr/>
        </p:nvSpPr>
        <p:spPr>
          <a:xfrm>
            <a:off x="113417" y="3727534"/>
            <a:ext cx="661492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err="1" smtClean="0">
                <a:solidFill>
                  <a:schemeClr val="tx1"/>
                </a:solidFill>
              </a:rPr>
              <a:t>Generator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</a:rPr>
              <a:t>parameterizes</a:t>
            </a:r>
            <a:r>
              <a:rPr lang="fr-FR" sz="1600" b="1" dirty="0" smtClean="0">
                <a:solidFill>
                  <a:schemeClr val="tx1"/>
                </a:solidFill>
              </a:rPr>
              <a:t> the </a:t>
            </a:r>
            <a:r>
              <a:rPr lang="fr-FR" sz="1600" b="1" dirty="0" err="1" smtClean="0">
                <a:solidFill>
                  <a:schemeClr val="tx1"/>
                </a:solidFill>
              </a:rPr>
              <a:t>unitary</a:t>
            </a:r>
            <a:r>
              <a:rPr lang="fr-FR" sz="1600" b="1" dirty="0" smtClean="0">
                <a:solidFill>
                  <a:schemeClr val="tx1"/>
                </a:solidFill>
              </a:rPr>
              <a:t> transformation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6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Chosen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to (quasi) </a:t>
            </a:r>
            <a:r>
              <a:rPr lang="fr-FR" sz="16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decouple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PGCM state </a:t>
            </a:r>
            <a:r>
              <a:rPr lang="fr-FR" sz="16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from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complementary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space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►</a:t>
            </a:r>
            <a:r>
              <a:rPr lang="fr-FR" sz="16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Reshuffles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dynamical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correlations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into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H(s)</a:t>
            </a:r>
            <a:endParaRPr lang="fr-FR" sz="16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3393" y="1585609"/>
            <a:ext cx="2228991" cy="392303"/>
          </a:xfrm>
          <a:prstGeom prst="rect">
            <a:avLst/>
          </a:prstGeom>
        </p:spPr>
      </p:pic>
      <p:sp>
        <p:nvSpPr>
          <p:cNvPr id="47" name="Ab initio vs effective approach"/>
          <p:cNvSpPr txBox="1"/>
          <p:nvPr/>
        </p:nvSpPr>
        <p:spPr>
          <a:xfrm>
            <a:off x="52599" y="127000"/>
            <a:ext cx="12952201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PGCM-PT(2) of </a:t>
            </a:r>
            <a:r>
              <a:rPr lang="fr-FR" baseline="30000" dirty="0" smtClean="0">
                <a:solidFill>
                  <a:srgbClr val="0033CC"/>
                </a:solidFill>
              </a:rPr>
              <a:t>20</a:t>
            </a:r>
            <a:r>
              <a:rPr lang="fr-FR" dirty="0" smtClean="0">
                <a:solidFill>
                  <a:srgbClr val="0033CC"/>
                </a:solidFill>
              </a:rPr>
              <a:t>Ne </a:t>
            </a:r>
            <a:r>
              <a:rPr lang="fr-FR" dirty="0" err="1" smtClean="0">
                <a:solidFill>
                  <a:srgbClr val="0033CC"/>
                </a:solidFill>
              </a:rPr>
              <a:t>with</a:t>
            </a:r>
            <a:r>
              <a:rPr lang="fr-FR" dirty="0" smtClean="0">
                <a:solidFill>
                  <a:srgbClr val="0033CC"/>
                </a:solidFill>
              </a:rPr>
              <a:t> MR-IMSRG </a:t>
            </a:r>
            <a:r>
              <a:rPr lang="fr-FR" dirty="0" err="1" smtClean="0">
                <a:solidFill>
                  <a:srgbClr val="0033CC"/>
                </a:solidFill>
              </a:rPr>
              <a:t>pre-processing</a:t>
            </a:r>
            <a:endParaRPr sz="2400" dirty="0">
              <a:solidFill>
                <a:srgbClr val="0033CC"/>
              </a:solidFill>
            </a:endParaRPr>
          </a:p>
        </p:txBody>
      </p:sp>
      <p:sp>
        <p:nvSpPr>
          <p:cNvPr id="48" name="Google Shape;1061;p39"/>
          <p:cNvSpPr txBox="1"/>
          <p:nvPr/>
        </p:nvSpPr>
        <p:spPr>
          <a:xfrm>
            <a:off x="232515" y="1528891"/>
            <a:ext cx="778504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Pre-processing H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via MR-IMSRG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respect to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PGCM state</a:t>
            </a:r>
          </a:p>
        </p:txBody>
      </p:sp>
      <p:sp>
        <p:nvSpPr>
          <p:cNvPr id="49" name="Google Shape;1030;p39"/>
          <p:cNvSpPr/>
          <p:nvPr/>
        </p:nvSpPr>
        <p:spPr>
          <a:xfrm>
            <a:off x="469743" y="2297860"/>
            <a:ext cx="386163" cy="386163"/>
          </a:xfrm>
          <a:prstGeom prst="ellipse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pPr algn="l" rtl="0"/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Google Shape;1030;p39"/>
          <p:cNvSpPr/>
          <p:nvPr/>
        </p:nvSpPr>
        <p:spPr>
          <a:xfrm>
            <a:off x="469743" y="3088527"/>
            <a:ext cx="386163" cy="386163"/>
          </a:xfrm>
          <a:prstGeom prst="ellipse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pPr algn="l" rtl="0"/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E066829-5BDF-1668-67D5-3F54CA913D87}"/>
              </a:ext>
            </a:extLst>
          </p:cNvPr>
          <p:cNvSpPr txBox="1"/>
          <p:nvPr/>
        </p:nvSpPr>
        <p:spPr>
          <a:xfrm>
            <a:off x="7915842" y="5654537"/>
            <a:ext cx="4285011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</a:t>
            </a:r>
            <a:r>
              <a:rPr lang="it-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Frosini </a:t>
            </a:r>
            <a:r>
              <a:rPr lang="it-IT" sz="1280" b="1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et al., </a:t>
            </a:r>
            <a:r>
              <a:rPr lang="it-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EPJA58 (2022) 64</a:t>
            </a:r>
            <a:r>
              <a:rPr lang="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]</a:t>
            </a:r>
            <a:endParaRPr lang="en-GB" sz="1280" b="1" dirty="0"/>
          </a:p>
        </p:txBody>
      </p:sp>
      <p:sp>
        <p:nvSpPr>
          <p:cNvPr id="61" name="TextBox 59">
            <a:extLst>
              <a:ext uri="{FF2B5EF4-FFF2-40B4-BE49-F238E27FC236}">
                <a16:creationId xmlns:a16="http://schemas.microsoft.com/office/drawing/2014/main" id="{AE066829-5BDF-1668-67D5-3F54CA913D87}"/>
              </a:ext>
            </a:extLst>
          </p:cNvPr>
          <p:cNvSpPr txBox="1"/>
          <p:nvPr/>
        </p:nvSpPr>
        <p:spPr>
          <a:xfrm>
            <a:off x="8896357" y="4188909"/>
            <a:ext cx="4285011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" sz="1280" b="1" dirty="0" smtClean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</a:t>
            </a:r>
            <a:r>
              <a:rPr lang="it-IT" sz="1280" b="1" dirty="0" smtClean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J. M. Yao </a:t>
            </a:r>
            <a:r>
              <a:rPr lang="it-IT" sz="1280" b="1" i="1" dirty="0" smtClean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et </a:t>
            </a:r>
            <a:r>
              <a:rPr lang="it-IT" sz="1280" b="1" i="1" dirty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al</a:t>
            </a:r>
            <a:r>
              <a:rPr lang="it-IT" sz="1280" b="1" dirty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., </a:t>
            </a:r>
            <a:r>
              <a:rPr lang="it-IT" sz="1280" b="1" dirty="0" smtClean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PRC98 (2018</a:t>
            </a:r>
            <a:r>
              <a:rPr lang="it-IT" sz="1280" b="1" dirty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) 054311</a:t>
            </a:r>
            <a:r>
              <a:rPr lang="it" sz="1280" b="1" dirty="0" smtClean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]</a:t>
            </a:r>
            <a:endParaRPr lang="en-GB" sz="1280" b="1" dirty="0">
              <a:solidFill>
                <a:schemeClr val="tx1"/>
              </a:solidFill>
            </a:endParaRPr>
          </a:p>
        </p:txBody>
      </p:sp>
      <p:pic>
        <p:nvPicPr>
          <p:cNvPr id="63" name="Google Shape;1188;p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872" y="5135120"/>
            <a:ext cx="4289935" cy="468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1061;p39"/>
          <p:cNvSpPr txBox="1"/>
          <p:nvPr/>
        </p:nvSpPr>
        <p:spPr>
          <a:xfrm>
            <a:off x="1252839" y="4854339"/>
            <a:ext cx="2684477" cy="46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Ground-state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"/>
          <p:cNvSpPr/>
          <p:nvPr/>
        </p:nvSpPr>
        <p:spPr>
          <a:xfrm>
            <a:off x="4698305" y="6418138"/>
            <a:ext cx="8050288" cy="1673239"/>
          </a:xfrm>
          <a:prstGeom prst="roundRect">
            <a:avLst>
              <a:gd name="adj" fmla="val 23737"/>
            </a:avLst>
          </a:prstGeom>
          <a:solidFill>
            <a:srgbClr val="CCECFF"/>
          </a:soli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83" name="Google Shape;1165;p43"/>
          <p:cNvSpPr txBox="1"/>
          <p:nvPr/>
        </p:nvSpPr>
        <p:spPr>
          <a:xfrm>
            <a:off x="4698304" y="6371387"/>
            <a:ext cx="8306496" cy="1708120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 smtClean="0"/>
              <a:t>Ground-state </a:t>
            </a:r>
            <a:r>
              <a:rPr lang="fr-FR" sz="1900" b="1" dirty="0" err="1" smtClean="0"/>
              <a:t>energy</a:t>
            </a:r>
            <a:endParaRPr lang="fr-FR" sz="1900" b="1" dirty="0" smtClean="0"/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Lowers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drastically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sHF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reference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point (45 MeV)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900" dirty="0" err="1" smtClean="0"/>
              <a:t>Slightly</a:t>
            </a:r>
            <a:r>
              <a:rPr lang="fr-FR" sz="1900" dirty="0" smtClean="0"/>
              <a:t> </a:t>
            </a:r>
            <a:r>
              <a:rPr lang="fr-FR" sz="1900" dirty="0" err="1" smtClean="0"/>
              <a:t>enhances</a:t>
            </a:r>
            <a:r>
              <a:rPr lang="fr-FR" sz="1900" dirty="0" smtClean="0"/>
              <a:t> </a:t>
            </a:r>
            <a:r>
              <a:rPr lang="fr-FR" sz="1900" dirty="0" err="1" smtClean="0"/>
              <a:t>static</a:t>
            </a:r>
            <a:r>
              <a:rPr lang="fr-FR" sz="1900" dirty="0" smtClean="0"/>
              <a:t> </a:t>
            </a:r>
            <a:r>
              <a:rPr lang="fr-FR" sz="1900" dirty="0" err="1" smtClean="0"/>
              <a:t>correlations</a:t>
            </a:r>
            <a:r>
              <a:rPr lang="fr-FR" sz="1900" dirty="0" smtClean="0"/>
              <a:t> (15 MeV 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fr-FR" sz="1900" dirty="0" smtClean="0"/>
              <a:t>18 MeV)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Drastically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reduces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dynamical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PT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correlations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(42 MeV </a:t>
            </a:r>
            <a:r>
              <a:rPr lang="fr-F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2 MeV)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900" b="1" dirty="0" err="1">
                <a:latin typeface="+mj-lt"/>
                <a:cs typeface="Times New Roman" panose="02020603050405020304" pitchFamily="18" charset="0"/>
              </a:rPr>
              <a:t>R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emaining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dynamical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however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non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negligible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(~1.5%)</a:t>
            </a:r>
          </a:p>
        </p:txBody>
      </p:sp>
      <p:sp>
        <p:nvSpPr>
          <p:cNvPr id="84" name="Rounded Rectangle"/>
          <p:cNvSpPr/>
          <p:nvPr/>
        </p:nvSpPr>
        <p:spPr>
          <a:xfrm>
            <a:off x="4685416" y="8236365"/>
            <a:ext cx="7400567" cy="1372059"/>
          </a:xfrm>
          <a:prstGeom prst="roundRect">
            <a:avLst>
              <a:gd name="adj" fmla="val 23737"/>
            </a:avLst>
          </a:prstGeom>
          <a:solidFill>
            <a:srgbClr val="CCECFF"/>
          </a:solidFill>
          <a:ln w="25400">
            <a:solidFill>
              <a:srgbClr val="000000">
                <a:alpha val="4621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85" name="Google Shape;1165;p43"/>
          <p:cNvSpPr txBox="1"/>
          <p:nvPr/>
        </p:nvSpPr>
        <p:spPr>
          <a:xfrm>
            <a:off x="4685415" y="8189614"/>
            <a:ext cx="7515438" cy="1415732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 smtClean="0"/>
              <a:t>Ground-state </a:t>
            </a:r>
            <a:r>
              <a:rPr lang="fr-FR" sz="1900" b="1" dirty="0" err="1" smtClean="0"/>
              <a:t>rotational</a:t>
            </a:r>
            <a:r>
              <a:rPr lang="fr-FR" sz="1900" b="1" dirty="0" smtClean="0"/>
              <a:t> band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►Consistent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evolution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of the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yrast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states</a:t>
            </a:r>
            <a:endParaRPr lang="fr-FR" sz="1900" dirty="0" smtClean="0">
              <a:latin typeface="+mj-lt"/>
            </a:endParaRP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►PGCM spectrum slightly spread by MR-IMSRG preprocessing</a:t>
            </a:r>
            <a:endParaRPr lang="en-US" sz="1900" dirty="0">
              <a:latin typeface="+mj-lt"/>
              <a:cs typeface="Times New Roman" panose="02020603050405020304" pitchFamily="18" charset="0"/>
            </a:endParaRP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►</a:t>
            </a:r>
            <a:r>
              <a:rPr lang="en-US" sz="1900" b="1" dirty="0">
                <a:latin typeface="+mj-lt"/>
                <a:cs typeface="Times New Roman" panose="02020603050405020304" pitchFamily="18" charset="0"/>
              </a:rPr>
              <a:t>PT </a:t>
            </a:r>
            <a:r>
              <a:rPr lang="en-US" sz="1900" b="1" dirty="0" smtClean="0">
                <a:latin typeface="+mj-lt"/>
                <a:cs typeface="Times New Roman" panose="02020603050405020304" pitchFamily="18" charset="0"/>
              </a:rPr>
              <a:t>effects </a:t>
            </a:r>
            <a:r>
              <a:rPr lang="en-US" sz="1900" b="1" dirty="0">
                <a:latin typeface="+mj-lt"/>
                <a:cs typeface="Times New Roman" panose="02020603050405020304" pitchFamily="18" charset="0"/>
              </a:rPr>
              <a:t>on spectra consistently increased</a:t>
            </a:r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5168428"/>
            <a:ext cx="3523103" cy="4488732"/>
          </a:xfrm>
          <a:prstGeom prst="rect">
            <a:avLst/>
          </a:prstGeom>
        </p:spPr>
      </p:pic>
      <p:sp>
        <p:nvSpPr>
          <p:cNvPr id="92" name="Google Shape;1061;p39"/>
          <p:cNvSpPr txBox="1"/>
          <p:nvPr/>
        </p:nvSpPr>
        <p:spPr>
          <a:xfrm>
            <a:off x="947588" y="4849681"/>
            <a:ext cx="350334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Ground-state </a:t>
            </a:r>
            <a:r>
              <a:rPr lang="fr-F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rotational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band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2" y="5174633"/>
            <a:ext cx="3451584" cy="4487059"/>
          </a:xfrm>
          <a:prstGeom prst="rect">
            <a:avLst/>
          </a:prstGeom>
        </p:spPr>
      </p:pic>
      <p:sp>
        <p:nvSpPr>
          <p:cNvPr id="34" name="TextBox 59">
            <a:extLst>
              <a:ext uri="{FF2B5EF4-FFF2-40B4-BE49-F238E27FC236}">
                <a16:creationId xmlns:a16="http://schemas.microsoft.com/office/drawing/2014/main" id="{AE066829-5BDF-1668-67D5-3F54CA913D87}"/>
              </a:ext>
            </a:extLst>
          </p:cNvPr>
          <p:cNvSpPr txBox="1"/>
          <p:nvPr/>
        </p:nvSpPr>
        <p:spPr>
          <a:xfrm>
            <a:off x="8898280" y="3960475"/>
            <a:ext cx="4285011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" sz="1280" b="1" dirty="0" smtClean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</a:t>
            </a:r>
            <a:r>
              <a:rPr lang="it-IT" sz="1280" b="1" dirty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H. Hergert </a:t>
            </a:r>
            <a:r>
              <a:rPr lang="it-IT" sz="1280" b="1" i="1" dirty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et al</a:t>
            </a:r>
            <a:r>
              <a:rPr lang="it-IT" sz="1280" b="1" dirty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., PR 621 (2016) 165</a:t>
            </a:r>
            <a:r>
              <a:rPr lang="it" sz="1280" b="1" dirty="0" smtClean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]</a:t>
            </a:r>
            <a:endParaRPr lang="en-GB" sz="1280" b="1" dirty="0">
              <a:solidFill>
                <a:schemeClr val="tx1"/>
              </a:solidFill>
            </a:endParaRPr>
          </a:p>
        </p:txBody>
      </p:sp>
      <p:sp>
        <p:nvSpPr>
          <p:cNvPr id="35" name="TextBox 59">
            <a:extLst>
              <a:ext uri="{FF2B5EF4-FFF2-40B4-BE49-F238E27FC236}">
                <a16:creationId xmlns:a16="http://schemas.microsoft.com/office/drawing/2014/main" id="{AE066829-5BDF-1668-67D5-3F54CA913D87}"/>
              </a:ext>
            </a:extLst>
          </p:cNvPr>
          <p:cNvSpPr txBox="1"/>
          <p:nvPr/>
        </p:nvSpPr>
        <p:spPr>
          <a:xfrm>
            <a:off x="8896357" y="4426262"/>
            <a:ext cx="4285011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" sz="1280" b="1" dirty="0" smtClean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</a:t>
            </a:r>
            <a:r>
              <a:rPr lang="it-IT" sz="1280" b="1" dirty="0" smtClean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J. M. Yao </a:t>
            </a:r>
            <a:r>
              <a:rPr lang="it-IT" sz="1280" b="1" i="1" dirty="0" smtClean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et </a:t>
            </a:r>
            <a:r>
              <a:rPr lang="it-IT" sz="1280" b="1" i="1" dirty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al</a:t>
            </a:r>
            <a:r>
              <a:rPr lang="it-IT" sz="1280" b="1" dirty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., </a:t>
            </a:r>
            <a:r>
              <a:rPr lang="it-IT" sz="1280" b="1" dirty="0" smtClean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PRL124 (2020</a:t>
            </a:r>
            <a:r>
              <a:rPr lang="it-IT" sz="1280" b="1" dirty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) 232501</a:t>
            </a:r>
            <a:r>
              <a:rPr lang="it" sz="1280" b="1" dirty="0" smtClean="0">
                <a:solidFill>
                  <a:schemeClr val="tx1"/>
                </a:solidFill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]</a:t>
            </a:r>
            <a:endParaRPr lang="en-GB" sz="1280" b="1" dirty="0">
              <a:solidFill>
                <a:schemeClr val="tx1"/>
              </a:solidFill>
            </a:endParaRPr>
          </a:p>
        </p:txBody>
      </p:sp>
      <p:sp>
        <p:nvSpPr>
          <p:cNvPr id="36" name="Google Shape;845;p30"/>
          <p:cNvSpPr txBox="1"/>
          <p:nvPr/>
        </p:nvSpPr>
        <p:spPr>
          <a:xfrm>
            <a:off x="4731462" y="4771609"/>
            <a:ext cx="2887271" cy="1477287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err="1" smtClean="0"/>
              <a:t>Numerical</a:t>
            </a:r>
            <a:r>
              <a:rPr lang="fr-FR" sz="1600" b="1" dirty="0" smtClean="0"/>
              <a:t> setting</a:t>
            </a:r>
            <a:endParaRPr lang="fr-FR" sz="1600" b="1" dirty="0"/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16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16 MeV</a:t>
            </a:r>
            <a:endParaRPr lang="fr-FR" sz="1600" dirty="0" smtClean="0"/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►N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1.88 fm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►N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 3N (</a:t>
            </a:r>
            <a:r>
              <a:rPr lang="en-US" sz="1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2.0 fm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fr-FR" sz="1600" dirty="0" smtClean="0"/>
              <a:t>[</a:t>
            </a:r>
            <a:r>
              <a:rPr lang="fr-FR" sz="1600" dirty="0" err="1" smtClean="0"/>
              <a:t>Hebeler</a:t>
            </a:r>
            <a:r>
              <a:rPr lang="fr-FR" sz="1600" dirty="0" smtClean="0"/>
              <a:t> </a:t>
            </a:r>
            <a:r>
              <a:rPr lang="fr-FR" sz="1600" i="1" dirty="0"/>
              <a:t>et </a:t>
            </a:r>
            <a:r>
              <a:rPr lang="fr-FR" sz="1600" i="1" dirty="0" smtClean="0"/>
              <a:t>al. </a:t>
            </a:r>
            <a:r>
              <a:rPr lang="fr-FR" sz="1600" dirty="0" smtClean="0"/>
              <a:t>2011]</a:t>
            </a:r>
            <a:endParaRPr lang="fr-FR" sz="1600" dirty="0"/>
          </a:p>
        </p:txBody>
      </p:sp>
      <p:sp>
        <p:nvSpPr>
          <p:cNvPr id="86" name="Google Shape;1212;p45"/>
          <p:cNvSpPr txBox="1"/>
          <p:nvPr/>
        </p:nvSpPr>
        <p:spPr>
          <a:xfrm>
            <a:off x="947588" y="3774042"/>
            <a:ext cx="10947656" cy="4339609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>
                <a:latin typeface="+mj-lt"/>
              </a:rPr>
              <a:t>MR-IMSRG </a:t>
            </a:r>
            <a:r>
              <a:rPr lang="fr-FR" sz="1900" b="1" dirty="0" smtClean="0">
                <a:latin typeface="+mj-lt"/>
              </a:rPr>
              <a:t>non-</a:t>
            </a:r>
            <a:r>
              <a:rPr lang="fr-FR" sz="1900" b="1" dirty="0" err="1" smtClean="0">
                <a:latin typeface="+mj-lt"/>
              </a:rPr>
              <a:t>perturbative</a:t>
            </a:r>
            <a:r>
              <a:rPr lang="fr-FR" sz="1900" b="1" dirty="0" smtClean="0">
                <a:latin typeface="+mj-lt"/>
              </a:rPr>
              <a:t> </a:t>
            </a:r>
            <a:r>
              <a:rPr lang="fr-FR" sz="1900" b="1" dirty="0" err="1" smtClean="0">
                <a:latin typeface="+mj-lt"/>
              </a:rPr>
              <a:t>pre-processing</a:t>
            </a:r>
            <a:r>
              <a:rPr lang="fr-FR" sz="1900" b="1" dirty="0" smtClean="0">
                <a:latin typeface="+mj-lt"/>
              </a:rPr>
              <a:t> of H</a:t>
            </a:r>
            <a:endParaRPr lang="fr-FR" sz="1900" b="1" dirty="0">
              <a:latin typeface="+mj-lt"/>
            </a:endParaRPr>
          </a:p>
          <a:p>
            <a:pPr marL="1841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>
                <a:latin typeface="+mj-lt"/>
              </a:rPr>
              <a:t> </a:t>
            </a:r>
            <a:r>
              <a:rPr lang="fr-FR" sz="1900" b="1" dirty="0" smtClean="0">
                <a:latin typeface="+mj-lt"/>
              </a:rPr>
              <a:t>  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►</a:t>
            </a:r>
            <a:r>
              <a:rPr lang="fr-FR" sz="1900" dirty="0" smtClean="0">
                <a:latin typeface="+mj-lt"/>
              </a:rPr>
              <a:t>H(s) </a:t>
            </a:r>
            <a:r>
              <a:rPr lang="fr-FR" sz="1900" b="1" dirty="0" smtClean="0">
                <a:latin typeface="+mj-lt"/>
              </a:rPr>
              <a:t>more </a:t>
            </a:r>
            <a:r>
              <a:rPr lang="fr-FR" sz="1900" b="1" dirty="0" err="1" smtClean="0">
                <a:latin typeface="+mj-lt"/>
              </a:rPr>
              <a:t>perturbative</a:t>
            </a:r>
            <a:r>
              <a:rPr lang="fr-FR" sz="1900" b="1" dirty="0" smtClean="0">
                <a:latin typeface="+mj-lt"/>
              </a:rPr>
              <a:t> </a:t>
            </a:r>
            <a:r>
              <a:rPr lang="fr-FR" sz="1900" dirty="0" smtClean="0">
                <a:latin typeface="+mj-lt"/>
              </a:rPr>
              <a:t>as s </a:t>
            </a:r>
            <a:r>
              <a:rPr lang="fr-FR" sz="1900" dirty="0" err="1" smtClean="0">
                <a:latin typeface="+mj-lt"/>
              </a:rPr>
              <a:t>grows</a:t>
            </a:r>
            <a:endParaRPr lang="fr-FR" sz="1900" dirty="0">
              <a:latin typeface="+mj-lt"/>
            </a:endParaRPr>
          </a:p>
          <a:p>
            <a:pPr marL="1841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>
                <a:latin typeface="+mj-lt"/>
              </a:rPr>
              <a:t> </a:t>
            </a:r>
            <a:r>
              <a:rPr lang="fr-FR" sz="1900" b="1" dirty="0" smtClean="0">
                <a:latin typeface="+mj-lt"/>
              </a:rPr>
              <a:t>  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►</a:t>
            </a:r>
            <a:r>
              <a:rPr lang="fr-FR" sz="1900" dirty="0" err="1" smtClean="0">
                <a:latin typeface="+mj-lt"/>
              </a:rPr>
              <a:t>Largely</a:t>
            </a:r>
            <a:r>
              <a:rPr lang="fr-FR" sz="1900" dirty="0" smtClean="0">
                <a:latin typeface="+mj-lt"/>
              </a:rPr>
              <a:t> </a:t>
            </a:r>
            <a:r>
              <a:rPr lang="fr-FR" sz="1900" dirty="0" err="1" smtClean="0">
                <a:latin typeface="+mj-lt"/>
              </a:rPr>
              <a:t>resums</a:t>
            </a:r>
            <a:r>
              <a:rPr lang="fr-FR" sz="1900" dirty="0" smtClean="0">
                <a:latin typeface="+mj-lt"/>
              </a:rPr>
              <a:t> </a:t>
            </a:r>
            <a:r>
              <a:rPr lang="fr-FR" sz="1900" dirty="0" err="1" smtClean="0">
                <a:latin typeface="+mj-lt"/>
              </a:rPr>
              <a:t>dynamical</a:t>
            </a:r>
            <a:r>
              <a:rPr lang="fr-FR" sz="1900" dirty="0" smtClean="0">
                <a:latin typeface="+mj-lt"/>
              </a:rPr>
              <a:t> </a:t>
            </a:r>
            <a:r>
              <a:rPr lang="fr-FR" sz="1900" dirty="0" err="1" smtClean="0">
                <a:latin typeface="+mj-lt"/>
              </a:rPr>
              <a:t>correlations</a:t>
            </a:r>
            <a:r>
              <a:rPr lang="fr-FR" sz="1900" dirty="0" smtClean="0">
                <a:latin typeface="+mj-lt"/>
              </a:rPr>
              <a:t> a priori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 smtClean="0">
                <a:latin typeface="+mj-lt"/>
              </a:rPr>
              <a:t>	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→PT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effects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on top of PGCM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largely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reduced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but PGCM state not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strictly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decoupled</a:t>
            </a:r>
            <a:endParaRPr lang="fr-FR" sz="1900" b="1" dirty="0">
              <a:latin typeface="+mj-lt"/>
            </a:endParaRPr>
          </a:p>
          <a:p>
            <a:pPr marL="1841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>
                <a:latin typeface="+mj-lt"/>
              </a:rPr>
              <a:t> </a:t>
            </a:r>
            <a:r>
              <a:rPr lang="fr-FR" sz="1900" b="1" dirty="0" smtClean="0">
                <a:latin typeface="+mj-lt"/>
              </a:rPr>
              <a:t>  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►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Solving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of PGCM-PT(2)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linear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system more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precise&amp;accurate</a:t>
            </a:r>
            <a:endParaRPr lang="fr-FR" sz="1900" dirty="0" smtClean="0">
              <a:latin typeface="+mj-lt"/>
              <a:cs typeface="Times New Roman" panose="02020603050405020304" pitchFamily="18" charset="0"/>
            </a:endParaRPr>
          </a:p>
          <a:p>
            <a:pPr marL="1841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►</a:t>
            </a:r>
            <a:r>
              <a:rPr lang="fr-FR" sz="1900" b="1" dirty="0" err="1" smtClean="0">
                <a:latin typeface="+mj-lt"/>
              </a:rPr>
              <a:t>Remaining</a:t>
            </a:r>
            <a:r>
              <a:rPr lang="fr-FR" sz="1900" b="1" dirty="0" smtClean="0">
                <a:latin typeface="+mj-lt"/>
              </a:rPr>
              <a:t> PT </a:t>
            </a:r>
            <a:r>
              <a:rPr lang="fr-FR" sz="1900" b="1" dirty="0" err="1" smtClean="0">
                <a:latin typeface="+mj-lt"/>
              </a:rPr>
              <a:t>converged</a:t>
            </a:r>
            <a:r>
              <a:rPr lang="fr-FR" sz="1900" b="1" dirty="0" smtClean="0">
                <a:latin typeface="+mj-lt"/>
              </a:rPr>
              <a:t> in </a:t>
            </a:r>
            <a:r>
              <a:rPr lang="fr-FR" sz="1900" b="1" dirty="0" err="1">
                <a:latin typeface="+mj-lt"/>
              </a:rPr>
              <a:t>smaller</a:t>
            </a:r>
            <a:r>
              <a:rPr lang="fr-FR" sz="1900" b="1" dirty="0">
                <a:latin typeface="+mj-lt"/>
              </a:rPr>
              <a:t> </a:t>
            </a:r>
            <a:r>
              <a:rPr lang="fr-FR" sz="1900" b="1" dirty="0" smtClean="0">
                <a:latin typeface="+mj-lt"/>
              </a:rPr>
              <a:t>basis?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 smtClean="0">
                <a:latin typeface="+mj-lt"/>
              </a:rPr>
              <a:t>	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→</a:t>
            </a:r>
            <a:r>
              <a:rPr lang="fr-FR" sz="1900" dirty="0" err="1" smtClean="0">
                <a:latin typeface="+mj-lt"/>
              </a:rPr>
              <a:t>Indeed</a:t>
            </a:r>
            <a:r>
              <a:rPr lang="fr-FR" sz="1900" dirty="0" smtClean="0">
                <a:latin typeface="+mj-lt"/>
              </a:rPr>
              <a:t> </a:t>
            </a:r>
            <a:r>
              <a:rPr lang="fr-FR" sz="1900" dirty="0" err="1" smtClean="0">
                <a:latin typeface="+mj-lt"/>
              </a:rPr>
              <a:t>true</a:t>
            </a:r>
            <a:r>
              <a:rPr lang="fr-FR" sz="1900" dirty="0" smtClean="0">
                <a:latin typeface="+mj-lt"/>
              </a:rPr>
              <a:t> in IM-NCSM [</a:t>
            </a:r>
            <a:r>
              <a:rPr lang="fr-FR" sz="1900" dirty="0" err="1" smtClean="0">
                <a:latin typeface="+mj-lt"/>
              </a:rPr>
              <a:t>Gebrerufael</a:t>
            </a:r>
            <a:r>
              <a:rPr lang="fr-FR" sz="1900" dirty="0" smtClean="0">
                <a:latin typeface="+mj-lt"/>
              </a:rPr>
              <a:t> </a:t>
            </a:r>
            <a:r>
              <a:rPr lang="fr-FR" sz="1900" i="1" dirty="0" smtClean="0">
                <a:latin typeface="+mj-lt"/>
              </a:rPr>
              <a:t>et al.</a:t>
            </a:r>
            <a:r>
              <a:rPr lang="fr-FR" sz="1900" dirty="0" smtClean="0">
                <a:latin typeface="+mj-lt"/>
              </a:rPr>
              <a:t> 2017]</a:t>
            </a:r>
          </a:p>
          <a:p>
            <a:pPr marL="1841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>
                <a:latin typeface="+mj-lt"/>
              </a:rPr>
              <a:t> </a:t>
            </a:r>
            <a:r>
              <a:rPr lang="fr-FR" sz="1900" dirty="0" smtClean="0">
                <a:latin typeface="+mj-lt"/>
              </a:rPr>
              <a:t>  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►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PT(2)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effects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on collective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spectrum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increased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on top of PGCM</a:t>
            </a:r>
            <a:endParaRPr lang="fr-FR" sz="1900" b="1" dirty="0">
              <a:latin typeface="+mj-lt"/>
              <a:cs typeface="Times New Roman" panose="02020603050405020304" pitchFamily="18" charset="0"/>
            </a:endParaRP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→</a:t>
            </a:r>
            <a:r>
              <a:rPr lang="fr-FR" sz="1900" dirty="0" err="1">
                <a:latin typeface="+mj-lt"/>
                <a:cs typeface="Times New Roman" panose="02020603050405020304" pitchFamily="18" charset="0"/>
              </a:rPr>
              <a:t>D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ecouple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with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respect to </a:t>
            </a:r>
            <a:r>
              <a:rPr lang="fr-FR" sz="1900" b="1" i="1" dirty="0" smtClean="0">
                <a:latin typeface="+mj-lt"/>
                <a:cs typeface="Times New Roman" panose="02020603050405020304" pitchFamily="18" charset="0"/>
              </a:rPr>
              <a:t>ensemble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of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ground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and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excited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PGCM states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→</a:t>
            </a:r>
            <a:r>
              <a:rPr lang="fr-FR" sz="1900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mproved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PGCM,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e.g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cranking</a:t>
            </a:r>
            <a:r>
              <a:rPr lang="fr-FR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900" b="1" dirty="0">
                <a:cs typeface="Times New Roman" panose="02020603050405020304" pitchFamily="18" charset="0"/>
              </a:rPr>
              <a:t>(</a:t>
            </a:r>
            <a:r>
              <a:rPr lang="fr-FR" sz="1900" b="1" dirty="0" err="1">
                <a:cs typeface="Times New Roman" panose="02020603050405020304" pitchFamily="18" charset="0"/>
              </a:rPr>
              <a:t>see</a:t>
            </a:r>
            <a:r>
              <a:rPr lang="fr-FR" sz="1900" b="1" dirty="0">
                <a:cs typeface="Times New Roman" panose="02020603050405020304" pitchFamily="18" charset="0"/>
              </a:rPr>
              <a:t> talk H. </a:t>
            </a:r>
            <a:r>
              <a:rPr lang="fr-FR" sz="1900" b="1" dirty="0" err="1">
                <a:cs typeface="Times New Roman" panose="02020603050405020304" pitchFamily="18" charset="0"/>
              </a:rPr>
              <a:t>Hergert</a:t>
            </a:r>
            <a:r>
              <a:rPr lang="fr-FR" sz="1900" b="1" dirty="0" smtClean="0">
                <a:cs typeface="Times New Roman" panose="02020603050405020304" pitchFamily="18" charset="0"/>
              </a:rPr>
              <a:t>),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to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miminize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PT </a:t>
            </a:r>
            <a:r>
              <a:rPr lang="fr-FR" sz="1900" dirty="0" err="1" smtClean="0">
                <a:latin typeface="+mj-lt"/>
                <a:cs typeface="Times New Roman" panose="02020603050405020304" pitchFamily="18" charset="0"/>
              </a:rPr>
              <a:t>effects</a:t>
            </a:r>
            <a:r>
              <a:rPr lang="fr-FR" sz="1900" dirty="0" smtClean="0">
                <a:latin typeface="+mj-lt"/>
                <a:cs typeface="Times New Roman" panose="02020603050405020304" pitchFamily="18" charset="0"/>
              </a:rPr>
              <a:t> on top</a:t>
            </a:r>
            <a:endParaRPr lang="fr-FR" sz="1900" b="1" dirty="0" smtClean="0">
              <a:latin typeface="+mj-lt"/>
              <a:cs typeface="Times New Roman" panose="02020603050405020304" pitchFamily="18" charset="0"/>
            </a:endParaRPr>
          </a:p>
          <a:p>
            <a:pPr marL="1841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  ►MR-IMSRG(2)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improves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B(E2) (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see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talk H.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Hergert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) but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what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about PT(2) </a:t>
            </a:r>
            <a:r>
              <a:rPr lang="fr-FR" sz="1900" b="1" dirty="0" err="1" smtClean="0">
                <a:latin typeface="+mj-lt"/>
                <a:cs typeface="Times New Roman" panose="02020603050405020304" pitchFamily="18" charset="0"/>
              </a:rPr>
              <a:t>effects</a:t>
            </a:r>
            <a:r>
              <a:rPr lang="fr-FR" sz="1900" b="1" dirty="0" smtClean="0">
                <a:latin typeface="+mj-lt"/>
                <a:cs typeface="Times New Roman" panose="02020603050405020304" pitchFamily="18" charset="0"/>
              </a:rPr>
              <a:t> on top? </a:t>
            </a:r>
            <a:endParaRPr sz="19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663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2" grpId="0" animBg="1"/>
      <p:bldP spid="51" grpId="0" animBg="1"/>
      <p:bldP spid="59" grpId="0" animBg="1"/>
      <p:bldP spid="62" grpId="0" animBg="1"/>
      <p:bldP spid="67" grpId="0"/>
      <p:bldP spid="71" grpId="0"/>
      <p:bldP spid="4" grpId="0" animBg="1"/>
      <p:bldP spid="73" grpId="0"/>
      <p:bldP spid="49" grpId="0" animBg="1"/>
      <p:bldP spid="50" grpId="0" animBg="1"/>
      <p:bldP spid="60" grpId="0"/>
      <p:bldP spid="81" grpId="0"/>
      <p:bldP spid="81" grpId="1"/>
      <p:bldP spid="82" grpId="0" animBg="1"/>
      <p:bldP spid="84" grpId="0" animBg="1"/>
      <p:bldP spid="92" grpId="0"/>
      <p:bldP spid="36" grpId="0" animBg="1"/>
      <p:bldP spid="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33CC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1202240" y="4407065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Novel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PGCM-PT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formalism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1206667" y="5009734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Validation of PGCM-PT(2)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against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FCI in </a:t>
            </a:r>
            <a:r>
              <a:rPr lang="fr-FR" sz="2200" baseline="30000" dirty="0" smtClean="0">
                <a:latin typeface="Palatino"/>
                <a:ea typeface="Palatino"/>
                <a:cs typeface="Palatino"/>
                <a:sym typeface="Palatino"/>
              </a:rPr>
              <a:t>20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Ne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81"/>
          <p:cNvSpPr/>
          <p:nvPr/>
        </p:nvSpPr>
        <p:spPr>
          <a:xfrm>
            <a:off x="1206666" y="6291605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Perspectives</a:t>
            </a:r>
            <a:endParaRPr sz="2200" dirty="0">
              <a:solidFill>
                <a:srgbClr val="0033CC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Shape 81"/>
          <p:cNvSpPr/>
          <p:nvPr/>
        </p:nvSpPr>
        <p:spPr>
          <a:xfrm>
            <a:off x="1206667" y="5621957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Combining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MR-IMSRG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with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PGCM-PT(2) in </a:t>
            </a:r>
            <a:r>
              <a:rPr lang="fr-FR" sz="2200" baseline="30000" dirty="0" smtClean="0">
                <a:latin typeface="Palatino"/>
                <a:ea typeface="Palatino"/>
                <a:cs typeface="Palatino"/>
                <a:sym typeface="Palatino"/>
              </a:rPr>
              <a:t>20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Ne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" name="Shape 81"/>
          <p:cNvSpPr/>
          <p:nvPr/>
        </p:nvSpPr>
        <p:spPr>
          <a:xfrm>
            <a:off x="1202240" y="3737417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Introduction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636235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que 302" descr="Flèche : tout droit">
            <a:extLst>
              <a:ext uri="{FF2B5EF4-FFF2-40B4-BE49-F238E27FC236}">
                <a16:creationId xmlns:a16="http://schemas.microsoft.com/office/drawing/2014/main" id="{AC6F80D8-FC04-ED35-19AF-382806209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400000">
            <a:off x="10478068" y="3839610"/>
            <a:ext cx="701126" cy="701126"/>
          </a:xfrm>
          <a:prstGeom prst="rect">
            <a:avLst/>
          </a:prstGeom>
        </p:spPr>
      </p:pic>
      <p:sp>
        <p:nvSpPr>
          <p:cNvPr id="55" name="Ab initio vs effective approach"/>
          <p:cNvSpPr txBox="1"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Conclusions</a:t>
            </a:r>
            <a:endParaRPr sz="2400" dirty="0">
              <a:solidFill>
                <a:srgbClr val="0033CC"/>
              </a:solidFill>
            </a:endParaRPr>
          </a:p>
        </p:txBody>
      </p:sp>
      <p:sp>
        <p:nvSpPr>
          <p:cNvPr id="53" name="Google Shape;1165;p43"/>
          <p:cNvSpPr txBox="1"/>
          <p:nvPr/>
        </p:nvSpPr>
        <p:spPr>
          <a:xfrm>
            <a:off x="161126" y="1611287"/>
            <a:ext cx="6428363" cy="360864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 smtClean="0"/>
              <a:t>New « </a:t>
            </a:r>
            <a:r>
              <a:rPr lang="fr-FR" sz="1900" b="1" dirty="0" err="1" smtClean="0"/>
              <a:t>universal</a:t>
            </a:r>
            <a:r>
              <a:rPr lang="fr-FR" sz="1900" b="1" dirty="0" smtClean="0"/>
              <a:t> » PGCM-PT </a:t>
            </a:r>
            <a:r>
              <a:rPr lang="fr-FR" sz="1900" b="1" dirty="0" err="1" smtClean="0"/>
              <a:t>many</a:t>
            </a:r>
            <a:r>
              <a:rPr lang="fr-FR" sz="1900" b="1" dirty="0" smtClean="0"/>
              <a:t>-body </a:t>
            </a:r>
            <a:r>
              <a:rPr lang="fr-FR" sz="1900" b="1" dirty="0" err="1" smtClean="0"/>
              <a:t>method</a:t>
            </a:r>
            <a:endParaRPr lang="fr-FR" sz="1900" b="1" dirty="0" smtClean="0"/>
          </a:p>
          <a:p>
            <a:pPr marL="1841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/>
              <a:t>	</a:t>
            </a:r>
            <a:r>
              <a:rPr lang="fr-FR" sz="1900" b="1" dirty="0" smtClean="0">
                <a:solidFill>
                  <a:srgbClr val="C00000"/>
                </a:solidFill>
              </a:rPr>
              <a:t>MR </a:t>
            </a:r>
            <a:r>
              <a:rPr lang="fr-FR" sz="1900" b="1" dirty="0" err="1" smtClean="0">
                <a:solidFill>
                  <a:srgbClr val="C00000"/>
                </a:solidFill>
              </a:rPr>
              <a:t>unperturbed</a:t>
            </a:r>
            <a:r>
              <a:rPr lang="fr-FR" sz="1900" b="1" dirty="0" smtClean="0">
                <a:solidFill>
                  <a:srgbClr val="C00000"/>
                </a:solidFill>
              </a:rPr>
              <a:t> PGCM state</a:t>
            </a: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>
                <a:solidFill>
                  <a:srgbClr val="C00000"/>
                </a:solidFill>
              </a:rPr>
              <a:t>	</a:t>
            </a:r>
            <a:r>
              <a:rPr lang="fr-FR" sz="1900" b="1" dirty="0" smtClean="0">
                <a:solidFill>
                  <a:srgbClr val="C00000"/>
                </a:solidFill>
              </a:rPr>
              <a:t>	</a:t>
            </a:r>
            <a:r>
              <a:rPr lang="fr-FR" sz="1900" dirty="0" smtClean="0">
                <a:solidFill>
                  <a:srgbClr val="C00000"/>
                </a:solidFill>
              </a:rPr>
              <a:t>-</a:t>
            </a:r>
            <a:r>
              <a:rPr lang="fr-FR" sz="1900" dirty="0" err="1" smtClean="0">
                <a:solidFill>
                  <a:srgbClr val="C00000"/>
                </a:solidFill>
              </a:rPr>
              <a:t>Low</a:t>
            </a:r>
            <a:r>
              <a:rPr lang="fr-FR" sz="1900" dirty="0" smtClean="0">
                <a:solidFill>
                  <a:srgbClr val="C00000"/>
                </a:solidFill>
              </a:rPr>
              <a:t> polynomial </a:t>
            </a:r>
            <a:r>
              <a:rPr lang="fr-FR" sz="1900" dirty="0" err="1" smtClean="0">
                <a:solidFill>
                  <a:srgbClr val="C00000"/>
                </a:solidFill>
              </a:rPr>
              <a:t>cost</a:t>
            </a:r>
            <a:endParaRPr lang="fr-FR" sz="1900" dirty="0" smtClean="0">
              <a:solidFill>
                <a:srgbClr val="C00000"/>
              </a:solidFill>
            </a:endParaRP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>
                <a:solidFill>
                  <a:srgbClr val="C00000"/>
                </a:solidFill>
              </a:rPr>
              <a:t>	</a:t>
            </a:r>
            <a:r>
              <a:rPr lang="fr-FR" sz="1900" dirty="0" smtClean="0">
                <a:solidFill>
                  <a:srgbClr val="C00000"/>
                </a:solidFill>
              </a:rPr>
              <a:t>	-</a:t>
            </a:r>
            <a:r>
              <a:rPr lang="fr-FR" sz="1900" dirty="0" err="1" smtClean="0">
                <a:solidFill>
                  <a:srgbClr val="C00000"/>
                </a:solidFill>
              </a:rPr>
              <a:t>Efficiently</a:t>
            </a:r>
            <a:r>
              <a:rPr lang="fr-FR" sz="1900" dirty="0" smtClean="0">
                <a:solidFill>
                  <a:srgbClr val="C00000"/>
                </a:solidFill>
              </a:rPr>
              <a:t> captures </a:t>
            </a:r>
            <a:r>
              <a:rPr lang="fr-FR" sz="1900" dirty="0" err="1" smtClean="0">
                <a:solidFill>
                  <a:srgbClr val="C00000"/>
                </a:solidFill>
              </a:rPr>
              <a:t>strong</a:t>
            </a:r>
            <a:r>
              <a:rPr lang="fr-FR" sz="1900" dirty="0" smtClean="0">
                <a:solidFill>
                  <a:srgbClr val="C00000"/>
                </a:solidFill>
              </a:rPr>
              <a:t> </a:t>
            </a:r>
            <a:r>
              <a:rPr lang="fr-FR" sz="1900" dirty="0" err="1" smtClean="0">
                <a:solidFill>
                  <a:srgbClr val="C00000"/>
                </a:solidFill>
              </a:rPr>
              <a:t>static</a:t>
            </a:r>
            <a:r>
              <a:rPr lang="fr-FR" sz="1900" dirty="0" smtClean="0">
                <a:solidFill>
                  <a:srgbClr val="C00000"/>
                </a:solidFill>
              </a:rPr>
              <a:t> </a:t>
            </a:r>
            <a:r>
              <a:rPr lang="fr-FR" sz="1900" dirty="0" err="1" smtClean="0">
                <a:solidFill>
                  <a:srgbClr val="C00000"/>
                </a:solidFill>
              </a:rPr>
              <a:t>correlations</a:t>
            </a:r>
            <a:endParaRPr lang="fr-FR" sz="1900" dirty="0" smtClean="0">
              <a:solidFill>
                <a:srgbClr val="C00000"/>
              </a:solidFill>
            </a:endParaRP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>
                <a:solidFill>
                  <a:srgbClr val="C00000"/>
                </a:solidFill>
              </a:rPr>
              <a:t>	</a:t>
            </a:r>
            <a:r>
              <a:rPr lang="fr-FR" sz="1900" dirty="0" smtClean="0">
                <a:solidFill>
                  <a:srgbClr val="C00000"/>
                </a:solidFill>
              </a:rPr>
              <a:t>	-</a:t>
            </a:r>
            <a:r>
              <a:rPr lang="fr-FR" sz="1900" dirty="0" err="1" smtClean="0">
                <a:solidFill>
                  <a:srgbClr val="C00000"/>
                </a:solidFill>
              </a:rPr>
              <a:t>Allows</a:t>
            </a:r>
            <a:r>
              <a:rPr lang="fr-FR" sz="1900" dirty="0" smtClean="0">
                <a:solidFill>
                  <a:srgbClr val="C00000"/>
                </a:solidFill>
              </a:rPr>
              <a:t> </a:t>
            </a:r>
            <a:r>
              <a:rPr lang="fr-FR" sz="1900" dirty="0" err="1" smtClean="0">
                <a:solidFill>
                  <a:srgbClr val="C00000"/>
                </a:solidFill>
              </a:rPr>
              <a:t>access</a:t>
            </a:r>
            <a:r>
              <a:rPr lang="fr-FR" sz="1900" dirty="0" smtClean="0">
                <a:solidFill>
                  <a:srgbClr val="C00000"/>
                </a:solidFill>
              </a:rPr>
              <a:t> to (collective) excitations</a:t>
            </a:r>
          </a:p>
          <a:p>
            <a:pPr marL="1841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/>
              <a:t>	</a:t>
            </a:r>
            <a:r>
              <a:rPr lang="fr-FR" sz="1900" b="1" dirty="0" smtClean="0">
                <a:solidFill>
                  <a:srgbClr val="0033CC"/>
                </a:solidFill>
              </a:rPr>
              <a:t>State-</a:t>
            </a:r>
            <a:r>
              <a:rPr lang="fr-FR" sz="1900" b="1" dirty="0" err="1" smtClean="0">
                <a:solidFill>
                  <a:srgbClr val="0033CC"/>
                </a:solidFill>
              </a:rPr>
              <a:t>specific</a:t>
            </a:r>
            <a:r>
              <a:rPr lang="fr-FR" sz="1900" b="1" dirty="0" smtClean="0">
                <a:solidFill>
                  <a:srgbClr val="0033CC"/>
                </a:solidFill>
              </a:rPr>
              <a:t> MR </a:t>
            </a:r>
            <a:r>
              <a:rPr lang="fr-FR" sz="1900" b="1" dirty="0" err="1" smtClean="0">
                <a:solidFill>
                  <a:srgbClr val="0033CC"/>
                </a:solidFill>
              </a:rPr>
              <a:t>perturbative</a:t>
            </a:r>
            <a:r>
              <a:rPr lang="fr-FR" sz="1900" b="1" dirty="0" smtClean="0">
                <a:solidFill>
                  <a:srgbClr val="0033CC"/>
                </a:solidFill>
              </a:rPr>
              <a:t> expansion</a:t>
            </a:r>
          </a:p>
          <a:p>
            <a:pPr marL="1841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/>
              <a:t>	</a:t>
            </a:r>
            <a:r>
              <a:rPr lang="fr-FR" sz="1900" b="1" dirty="0" smtClean="0"/>
              <a:t>Proof-of-</a:t>
            </a:r>
            <a:r>
              <a:rPr lang="fr-FR" sz="1900" b="1" dirty="0" err="1" smtClean="0"/>
              <a:t>principle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calculations</a:t>
            </a:r>
            <a:endParaRPr sz="1900" b="1" dirty="0"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fr-FR" sz="1900" dirty="0" err="1" smtClean="0"/>
              <a:t>Numerics</a:t>
            </a:r>
            <a:r>
              <a:rPr lang="fr-FR" sz="1900" dirty="0" smtClean="0"/>
              <a:t> ok: </a:t>
            </a:r>
            <a:r>
              <a:rPr lang="fr-FR" sz="1900" dirty="0" err="1" smtClean="0"/>
              <a:t>pre-conditioning</a:t>
            </a:r>
            <a:r>
              <a:rPr lang="fr-FR" sz="1900" dirty="0" smtClean="0"/>
              <a:t>, </a:t>
            </a:r>
            <a:r>
              <a:rPr lang="fr-FR" sz="1900" dirty="0" err="1" smtClean="0"/>
              <a:t>complex</a:t>
            </a:r>
            <a:r>
              <a:rPr lang="fr-FR" sz="1900" dirty="0" smtClean="0"/>
              <a:t> shifts</a:t>
            </a:r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fr-FR" sz="1900" dirty="0" err="1" smtClean="0"/>
              <a:t>Absolute</a:t>
            </a:r>
            <a:r>
              <a:rPr lang="fr-FR" sz="1900" dirty="0" smtClean="0"/>
              <a:t> </a:t>
            </a:r>
            <a:r>
              <a:rPr lang="fr-FR" sz="1900" dirty="0" err="1" smtClean="0"/>
              <a:t>energies</a:t>
            </a:r>
            <a:r>
              <a:rPr lang="fr-FR" sz="1900" dirty="0" smtClean="0"/>
              <a:t> = 1-2 </a:t>
            </a:r>
            <a:r>
              <a:rPr lang="fr-FR" sz="1900" dirty="0"/>
              <a:t>% </a:t>
            </a:r>
            <a:r>
              <a:rPr lang="fr-FR" sz="1900" dirty="0" err="1"/>
              <a:t>accuracy</a:t>
            </a:r>
            <a:r>
              <a:rPr lang="fr-FR" sz="1900" dirty="0"/>
              <a:t> </a:t>
            </a:r>
            <a:endParaRPr lang="fr-FR" sz="1900" dirty="0" smtClean="0"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fr-FR" sz="1900" dirty="0" err="1" smtClean="0"/>
              <a:t>Spectra</a:t>
            </a:r>
            <a:r>
              <a:rPr lang="fr-FR" sz="1900" dirty="0" smtClean="0"/>
              <a:t> = 20 </a:t>
            </a:r>
            <a:r>
              <a:rPr lang="fr-FR" sz="1900" dirty="0"/>
              <a:t>% </a:t>
            </a:r>
            <a:r>
              <a:rPr lang="fr-FR" sz="1900" dirty="0" err="1" smtClean="0"/>
              <a:t>accuracy</a:t>
            </a:r>
            <a:endParaRPr sz="1900" dirty="0"/>
          </a:p>
        </p:txBody>
      </p:sp>
      <p:sp>
        <p:nvSpPr>
          <p:cNvPr id="54" name="Google Shape;1212;p45"/>
          <p:cNvSpPr txBox="1"/>
          <p:nvPr/>
        </p:nvSpPr>
        <p:spPr>
          <a:xfrm>
            <a:off x="7157008" y="2394387"/>
            <a:ext cx="5717164" cy="1415732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>
                <a:solidFill>
                  <a:srgbClr val="00B050"/>
                </a:solidFill>
              </a:rPr>
              <a:t>MR-IMSRG </a:t>
            </a:r>
            <a:r>
              <a:rPr lang="fr-FR" sz="1900" dirty="0" smtClean="0">
                <a:solidFill>
                  <a:srgbClr val="00B050"/>
                </a:solidFill>
              </a:rPr>
              <a:t>non-</a:t>
            </a:r>
            <a:r>
              <a:rPr lang="fr-FR" sz="1900" dirty="0" err="1" smtClean="0">
                <a:solidFill>
                  <a:srgbClr val="00B050"/>
                </a:solidFill>
              </a:rPr>
              <a:t>perturbative</a:t>
            </a:r>
            <a:r>
              <a:rPr lang="fr-FR" sz="1900" dirty="0" smtClean="0">
                <a:solidFill>
                  <a:srgbClr val="00B050"/>
                </a:solidFill>
              </a:rPr>
              <a:t> </a:t>
            </a:r>
            <a:r>
              <a:rPr lang="fr-FR" sz="1900" dirty="0" err="1" smtClean="0">
                <a:solidFill>
                  <a:srgbClr val="00B050"/>
                </a:solidFill>
              </a:rPr>
              <a:t>preprocessing</a:t>
            </a:r>
            <a:r>
              <a:rPr lang="fr-FR" sz="1900" dirty="0" smtClean="0">
                <a:solidFill>
                  <a:srgbClr val="00B050"/>
                </a:solidFill>
              </a:rPr>
              <a:t> of H</a:t>
            </a:r>
            <a:endParaRPr lang="fr-FR" sz="1900" b="1" dirty="0">
              <a:solidFill>
                <a:srgbClr val="00B050"/>
              </a:solidFill>
            </a:endParaRP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>
                <a:solidFill>
                  <a:srgbClr val="00B050"/>
                </a:solidFill>
              </a:rPr>
              <a:t>	</a:t>
            </a:r>
            <a:r>
              <a:rPr lang="fr-FR" sz="1900" b="1" dirty="0" smtClean="0">
                <a:solidFill>
                  <a:srgbClr val="00B050"/>
                </a:solidFill>
              </a:rPr>
              <a:t>-</a:t>
            </a:r>
            <a:r>
              <a:rPr lang="fr-FR" sz="1900" dirty="0" err="1" smtClean="0">
                <a:solidFill>
                  <a:srgbClr val="00B050"/>
                </a:solidFill>
              </a:rPr>
              <a:t>Makes</a:t>
            </a:r>
            <a:r>
              <a:rPr lang="fr-FR" sz="1900" dirty="0" smtClean="0">
                <a:solidFill>
                  <a:srgbClr val="00B050"/>
                </a:solidFill>
              </a:rPr>
              <a:t> H </a:t>
            </a:r>
            <a:r>
              <a:rPr lang="fr-FR" sz="1900" b="1" dirty="0">
                <a:solidFill>
                  <a:srgbClr val="00B050"/>
                </a:solidFill>
              </a:rPr>
              <a:t>more </a:t>
            </a:r>
            <a:r>
              <a:rPr lang="fr-FR" sz="1900" b="1" dirty="0" err="1" smtClean="0">
                <a:solidFill>
                  <a:srgbClr val="00B050"/>
                </a:solidFill>
              </a:rPr>
              <a:t>perturbative</a:t>
            </a:r>
            <a:endParaRPr lang="fr-FR" sz="1900" b="1" dirty="0">
              <a:solidFill>
                <a:srgbClr val="00B050"/>
              </a:solidFill>
            </a:endParaRP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>
                <a:solidFill>
                  <a:srgbClr val="00B050"/>
                </a:solidFill>
              </a:rPr>
              <a:t>	</a:t>
            </a:r>
            <a:r>
              <a:rPr lang="fr-FR" sz="1900" b="1" dirty="0" smtClean="0">
                <a:solidFill>
                  <a:srgbClr val="00B050"/>
                </a:solidFill>
              </a:rPr>
              <a:t>-</a:t>
            </a:r>
            <a:r>
              <a:rPr lang="fr-FR" sz="1900" dirty="0" err="1" smtClean="0">
                <a:solidFill>
                  <a:srgbClr val="00B050"/>
                </a:solidFill>
              </a:rPr>
              <a:t>Largely</a:t>
            </a:r>
            <a:r>
              <a:rPr lang="fr-FR" sz="1900" dirty="0" smtClean="0">
                <a:solidFill>
                  <a:srgbClr val="00B050"/>
                </a:solidFill>
              </a:rPr>
              <a:t> </a:t>
            </a:r>
            <a:r>
              <a:rPr lang="fr-FR" sz="1900" dirty="0" err="1" smtClean="0">
                <a:solidFill>
                  <a:srgbClr val="00B050"/>
                </a:solidFill>
              </a:rPr>
              <a:t>resums</a:t>
            </a:r>
            <a:r>
              <a:rPr lang="fr-FR" sz="1900" dirty="0" smtClean="0">
                <a:solidFill>
                  <a:srgbClr val="00B050"/>
                </a:solidFill>
              </a:rPr>
              <a:t> </a:t>
            </a:r>
            <a:r>
              <a:rPr lang="fr-FR" sz="1900" dirty="0" err="1" smtClean="0">
                <a:solidFill>
                  <a:srgbClr val="00B050"/>
                </a:solidFill>
              </a:rPr>
              <a:t>dynamical</a:t>
            </a:r>
            <a:r>
              <a:rPr lang="fr-FR" sz="1900" dirty="0" smtClean="0">
                <a:solidFill>
                  <a:srgbClr val="00B050"/>
                </a:solidFill>
              </a:rPr>
              <a:t> </a:t>
            </a:r>
            <a:r>
              <a:rPr lang="fr-FR" sz="1900" dirty="0" err="1" smtClean="0">
                <a:solidFill>
                  <a:srgbClr val="00B050"/>
                </a:solidFill>
              </a:rPr>
              <a:t>correlations</a:t>
            </a:r>
            <a:endParaRPr lang="fr-FR" sz="1900" b="1" dirty="0">
              <a:solidFill>
                <a:srgbClr val="00B050"/>
              </a:solidFill>
            </a:endParaRPr>
          </a:p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b="1" dirty="0">
                <a:solidFill>
                  <a:srgbClr val="00B050"/>
                </a:solidFill>
              </a:rPr>
              <a:t>	</a:t>
            </a:r>
            <a:r>
              <a:rPr lang="fr-FR" sz="1900" b="1" dirty="0" smtClean="0">
                <a:solidFill>
                  <a:srgbClr val="00B050"/>
                </a:solidFill>
              </a:rPr>
              <a:t>-</a:t>
            </a:r>
            <a:r>
              <a:rPr lang="fr-FR" sz="1900" dirty="0" err="1" smtClean="0">
                <a:solidFill>
                  <a:srgbClr val="00B050"/>
                </a:solidFill>
              </a:rPr>
              <a:t>Remaining</a:t>
            </a:r>
            <a:r>
              <a:rPr lang="fr-FR" sz="1900" dirty="0" smtClean="0">
                <a:solidFill>
                  <a:srgbClr val="00B050"/>
                </a:solidFill>
              </a:rPr>
              <a:t> PT </a:t>
            </a:r>
            <a:r>
              <a:rPr lang="fr-FR" sz="1900" dirty="0" err="1" smtClean="0">
                <a:solidFill>
                  <a:srgbClr val="00B050"/>
                </a:solidFill>
              </a:rPr>
              <a:t>converged</a:t>
            </a:r>
            <a:r>
              <a:rPr lang="fr-FR" sz="1900" dirty="0" smtClean="0">
                <a:solidFill>
                  <a:srgbClr val="00B050"/>
                </a:solidFill>
              </a:rPr>
              <a:t> in </a:t>
            </a:r>
            <a:r>
              <a:rPr lang="fr-FR" sz="1900" dirty="0" err="1">
                <a:solidFill>
                  <a:srgbClr val="00B050"/>
                </a:solidFill>
              </a:rPr>
              <a:t>smaller</a:t>
            </a:r>
            <a:r>
              <a:rPr lang="fr-FR" sz="1900" dirty="0">
                <a:solidFill>
                  <a:srgbClr val="00B050"/>
                </a:solidFill>
              </a:rPr>
              <a:t> </a:t>
            </a:r>
            <a:r>
              <a:rPr lang="fr-FR" sz="1900" dirty="0" smtClean="0">
                <a:solidFill>
                  <a:srgbClr val="00B050"/>
                </a:solidFill>
              </a:rPr>
              <a:t>basis?</a:t>
            </a:r>
            <a:endParaRPr sz="1900" dirty="0">
              <a:solidFill>
                <a:srgbClr val="00B050"/>
              </a:solidFill>
            </a:endParaRPr>
          </a:p>
        </p:txBody>
      </p:sp>
      <p:sp>
        <p:nvSpPr>
          <p:cNvPr id="61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Google Shape;1212;p45"/>
          <p:cNvSpPr txBox="1"/>
          <p:nvPr/>
        </p:nvSpPr>
        <p:spPr>
          <a:xfrm>
            <a:off x="204668" y="5487231"/>
            <a:ext cx="12632779" cy="216209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84150" lvl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fr-FR" sz="1900" dirty="0" err="1" smtClean="0"/>
              <a:t>Three</a:t>
            </a:r>
            <a:r>
              <a:rPr lang="fr-FR" sz="1900" dirty="0" smtClean="0"/>
              <a:t> </a:t>
            </a:r>
            <a:r>
              <a:rPr lang="fr-FR" sz="1900" dirty="0"/>
              <a:t>levers for an </a:t>
            </a:r>
            <a:r>
              <a:rPr lang="fr-FR" sz="1900" dirty="0" err="1"/>
              <a:t>accurate</a:t>
            </a:r>
            <a:r>
              <a:rPr lang="fr-FR" sz="1900" dirty="0"/>
              <a:t> / versatile / </a:t>
            </a:r>
            <a:r>
              <a:rPr lang="fr-FR" sz="1900" dirty="0" smtClean="0"/>
              <a:t>optimal / consistent </a:t>
            </a:r>
            <a:r>
              <a:rPr lang="fr-FR" sz="1900" dirty="0" err="1"/>
              <a:t>nuclear</a:t>
            </a:r>
            <a:r>
              <a:rPr lang="fr-FR" sz="1900" dirty="0"/>
              <a:t> structure description</a:t>
            </a:r>
            <a:endParaRPr sz="1900" dirty="0"/>
          </a:p>
          <a:p>
            <a:pPr marL="9144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eriod"/>
            </a:pPr>
            <a:r>
              <a:rPr lang="fr-FR" sz="1900" b="1" dirty="0" err="1"/>
              <a:t>Preprocessing</a:t>
            </a:r>
            <a:r>
              <a:rPr lang="fr-FR" sz="1900" b="1" dirty="0"/>
              <a:t> of </a:t>
            </a:r>
            <a:r>
              <a:rPr lang="fr-FR" sz="1900" b="1" dirty="0" err="1"/>
              <a:t>Hamiltonian</a:t>
            </a:r>
            <a:r>
              <a:rPr lang="fr-FR" sz="1900" dirty="0"/>
              <a:t> via </a:t>
            </a:r>
            <a:r>
              <a:rPr lang="fr-FR" sz="1900" dirty="0" err="1"/>
              <a:t>e.g</a:t>
            </a:r>
            <a:r>
              <a:rPr lang="fr-FR" sz="1900" dirty="0"/>
              <a:t>. </a:t>
            </a:r>
            <a:r>
              <a:rPr lang="fr-FR" sz="1900" dirty="0" smtClean="0"/>
              <a:t>MR-IMSRG: </a:t>
            </a:r>
            <a:r>
              <a:rPr lang="fr-FR" sz="1900" b="1" dirty="0" err="1" smtClean="0"/>
              <a:t>further</a:t>
            </a:r>
            <a:r>
              <a:rPr lang="fr-FR" sz="1900" dirty="0" smtClean="0"/>
              <a:t> </a:t>
            </a:r>
            <a:r>
              <a:rPr lang="fr-FR" sz="1900" b="1" dirty="0" err="1" smtClean="0"/>
              <a:t>improve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decoupling</a:t>
            </a:r>
            <a:r>
              <a:rPr lang="fr-FR" sz="1900" b="1" dirty="0" smtClean="0"/>
              <a:t>?</a:t>
            </a:r>
            <a:endParaRPr sz="1900" b="1" dirty="0"/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lphaLcPeriod"/>
            </a:pPr>
            <a:r>
              <a:rPr lang="fr-FR" sz="1900" dirty="0"/>
              <a:t>PGCM to </a:t>
            </a:r>
            <a:r>
              <a:rPr lang="fr-FR" sz="1900" b="1" dirty="0"/>
              <a:t>capture </a:t>
            </a:r>
            <a:r>
              <a:rPr lang="fr-FR" sz="1900" b="1" dirty="0" err="1"/>
              <a:t>static</a:t>
            </a:r>
            <a:r>
              <a:rPr lang="fr-FR" sz="1900" b="1" dirty="0"/>
              <a:t> </a:t>
            </a:r>
            <a:r>
              <a:rPr lang="fr-FR" sz="1900" b="1" dirty="0" err="1"/>
              <a:t>correlations</a:t>
            </a:r>
            <a:r>
              <a:rPr lang="fr-FR" sz="1900" dirty="0"/>
              <a:t> at </a:t>
            </a:r>
            <a:r>
              <a:rPr lang="fr-FR" sz="1900" dirty="0" err="1"/>
              <a:t>low</a:t>
            </a:r>
            <a:r>
              <a:rPr lang="fr-FR" sz="1900" dirty="0"/>
              <a:t> </a:t>
            </a:r>
            <a:r>
              <a:rPr lang="fr-FR" sz="1900" dirty="0" err="1"/>
              <a:t>computational</a:t>
            </a:r>
            <a:r>
              <a:rPr lang="fr-FR" sz="1900" dirty="0"/>
              <a:t> </a:t>
            </a:r>
            <a:r>
              <a:rPr lang="fr-FR" sz="1900" dirty="0" err="1" smtClean="0"/>
              <a:t>cost</a:t>
            </a:r>
            <a:r>
              <a:rPr lang="fr-FR" sz="1900" dirty="0" smtClean="0"/>
              <a:t>: </a:t>
            </a:r>
            <a:r>
              <a:rPr lang="fr-FR" sz="1900" b="1" dirty="0" err="1" smtClean="0"/>
              <a:t>further</a:t>
            </a:r>
            <a:r>
              <a:rPr lang="fr-FR" sz="1900" dirty="0" smtClean="0"/>
              <a:t> </a:t>
            </a:r>
            <a:r>
              <a:rPr lang="fr-FR" sz="1900" b="1" dirty="0" err="1" smtClean="0"/>
              <a:t>enrich</a:t>
            </a:r>
            <a:r>
              <a:rPr lang="fr-FR" sz="1900" b="1" dirty="0" smtClean="0"/>
              <a:t> to </a:t>
            </a:r>
            <a:r>
              <a:rPr lang="fr-FR" sz="1900" b="1" dirty="0" err="1" smtClean="0"/>
              <a:t>improve</a:t>
            </a:r>
            <a:r>
              <a:rPr lang="fr-FR" sz="1900" b="1" dirty="0" smtClean="0"/>
              <a:t> a) and c)?</a:t>
            </a:r>
            <a:endParaRPr sz="1900" b="1" dirty="0"/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lphaLcPeriod"/>
            </a:pPr>
            <a:r>
              <a:rPr lang="fr-FR" sz="1900" dirty="0"/>
              <a:t>PGCM-PT(2) to </a:t>
            </a:r>
            <a:r>
              <a:rPr lang="fr-FR" sz="1900" dirty="0" err="1"/>
              <a:t>bring</a:t>
            </a:r>
            <a:r>
              <a:rPr lang="fr-FR" sz="1900" dirty="0"/>
              <a:t> </a:t>
            </a:r>
            <a:r>
              <a:rPr lang="fr-FR" sz="1900" b="1" dirty="0" err="1"/>
              <a:t>remaining</a:t>
            </a:r>
            <a:r>
              <a:rPr lang="fr-FR" sz="1900" b="1" dirty="0"/>
              <a:t> </a:t>
            </a:r>
            <a:r>
              <a:rPr lang="fr-FR" sz="1900" b="1" dirty="0" err="1"/>
              <a:t>dynamical</a:t>
            </a:r>
            <a:r>
              <a:rPr lang="fr-FR" sz="1900" b="1" dirty="0"/>
              <a:t> </a:t>
            </a:r>
            <a:r>
              <a:rPr lang="fr-FR" sz="1900" b="1" dirty="0" err="1" smtClean="0"/>
              <a:t>correlations</a:t>
            </a:r>
            <a:r>
              <a:rPr lang="fr-FR" sz="1900" b="1" dirty="0" smtClean="0"/>
              <a:t>: </a:t>
            </a:r>
            <a:r>
              <a:rPr lang="fr-FR" sz="1900" b="1" dirty="0" err="1" smtClean="0"/>
              <a:t>converged</a:t>
            </a:r>
            <a:r>
              <a:rPr lang="fr-FR" sz="1900" b="1" dirty="0" smtClean="0"/>
              <a:t> in </a:t>
            </a:r>
            <a:r>
              <a:rPr lang="fr-FR" sz="1900" b="1" dirty="0" err="1" smtClean="0"/>
              <a:t>smaller</a:t>
            </a:r>
            <a:r>
              <a:rPr lang="fr-FR" sz="1900" b="1" dirty="0" smtClean="0"/>
              <a:t> basis </a:t>
            </a:r>
            <a:r>
              <a:rPr lang="fr-FR" sz="1900" b="1" dirty="0" err="1" smtClean="0"/>
              <a:t>thanks</a:t>
            </a:r>
            <a:r>
              <a:rPr lang="fr-FR" sz="1900" b="1" dirty="0" smtClean="0"/>
              <a:t> to a)?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Optimal compromise </a:t>
            </a:r>
            <a:r>
              <a:rPr lang="fr-FR" sz="2000" b="1" dirty="0" err="1"/>
              <a:t>still</a:t>
            </a:r>
            <a:r>
              <a:rPr lang="fr-FR" sz="2000" b="1" dirty="0"/>
              <a:t> to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investigated</a:t>
            </a:r>
            <a:endParaRPr sz="2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350" y="7890963"/>
            <a:ext cx="12670097" cy="1462744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6589489" y="2931986"/>
            <a:ext cx="537028" cy="528659"/>
          </a:xfrm>
          <a:prstGeom prst="mathPlus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4005941" y="7905940"/>
            <a:ext cx="1157950" cy="412006"/>
          </a:xfrm>
          <a:prstGeom prst="flowChartAlternateProcess">
            <a:avLst/>
          </a:prstGeom>
          <a:noFill/>
          <a:ln w="5715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" name="Organigramme : Alternative 12"/>
          <p:cNvSpPr/>
          <p:nvPr/>
        </p:nvSpPr>
        <p:spPr>
          <a:xfrm>
            <a:off x="4971142" y="8331199"/>
            <a:ext cx="645888" cy="530989"/>
          </a:xfrm>
          <a:prstGeom prst="flowChartAlternateProcess">
            <a:avLst/>
          </a:prstGeom>
          <a:noFill/>
          <a:ln w="5715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6233884" y="7919192"/>
            <a:ext cx="1937659" cy="412006"/>
          </a:xfrm>
          <a:prstGeom prst="flowChartAlternateProcess">
            <a:avLst/>
          </a:prstGeom>
          <a:noFill/>
          <a:ln w="5715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7601852" y="8331198"/>
            <a:ext cx="714833" cy="530990"/>
          </a:xfrm>
          <a:prstGeom prst="flowChartAlternateProcess">
            <a:avLst/>
          </a:prstGeom>
          <a:noFill/>
          <a:ln w="5715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8788397" y="7907202"/>
            <a:ext cx="2315032" cy="397492"/>
          </a:xfrm>
          <a:prstGeom prst="flowChartAlternateProcess">
            <a:avLst/>
          </a:prstGeom>
          <a:noFill/>
          <a:ln w="57150" cap="flat">
            <a:solidFill>
              <a:srgbClr val="00B0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9684653" y="8304695"/>
            <a:ext cx="714833" cy="530989"/>
          </a:xfrm>
          <a:prstGeom prst="flowChartAlternateProcess">
            <a:avLst/>
          </a:prstGeom>
          <a:noFill/>
          <a:ln w="57150" cap="flat">
            <a:solidFill>
              <a:srgbClr val="00B0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18" name="Graphique 305" descr="Flèche : tout droit">
            <a:extLst>
              <a:ext uri="{FF2B5EF4-FFF2-40B4-BE49-F238E27FC236}">
                <a16:creationId xmlns:a16="http://schemas.microsoft.com/office/drawing/2014/main" id="{5299FA02-B0FA-3D57-27F3-BCCFE996B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0800000">
            <a:off x="10772660" y="4072657"/>
            <a:ext cx="914400" cy="914400"/>
          </a:xfrm>
          <a:prstGeom prst="rect">
            <a:avLst/>
          </a:prstGeom>
        </p:spPr>
      </p:pic>
      <p:pic>
        <p:nvPicPr>
          <p:cNvPr id="19" name="Graphique 302" descr="Flèche : tout droit">
            <a:extLst>
              <a:ext uri="{FF2B5EF4-FFF2-40B4-BE49-F238E27FC236}">
                <a16:creationId xmlns:a16="http://schemas.microsoft.com/office/drawing/2014/main" id="{AC6F80D8-FC04-ED35-19AF-3828062094A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400000">
            <a:off x="10626886" y="4150998"/>
            <a:ext cx="410629" cy="410629"/>
          </a:xfrm>
          <a:prstGeom prst="rect">
            <a:avLst/>
          </a:pr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2876D465-8288-C19E-F44E-95787472E83A}"/>
              </a:ext>
            </a:extLst>
          </p:cNvPr>
          <p:cNvSpPr/>
          <p:nvPr/>
        </p:nvSpPr>
        <p:spPr>
          <a:xfrm rot="20377343">
            <a:off x="10170776" y="4291585"/>
            <a:ext cx="614585" cy="688629"/>
          </a:xfrm>
          <a:prstGeom prst="arc">
            <a:avLst>
              <a:gd name="adj1" fmla="val 1760458"/>
              <a:gd name="adj2" fmla="val 0"/>
            </a:avLst>
          </a:prstGeom>
          <a:ln w="79375">
            <a:solidFill>
              <a:srgbClr val="7FB928"/>
            </a:solidFill>
            <a:headEnd type="triangle" w="med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65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3" grpId="0" animBg="1"/>
      <p:bldP spid="5" grpId="0" animBg="1"/>
      <p:bldP spid="16" grpId="0" animBg="1"/>
      <p:bldP spid="17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 1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14249" y="4559685"/>
            <a:ext cx="1417376" cy="2866251"/>
          </a:xfrm>
          <a:prstGeom prst="rect">
            <a:avLst/>
          </a:prstGeom>
        </p:spPr>
      </p:pic>
      <p:sp>
        <p:nvSpPr>
          <p:cNvPr id="2052" name="Google Shape;141;p16">
            <a:extLst>
              <a:ext uri="{FF2B5EF4-FFF2-40B4-BE49-F238E27FC236}">
                <a16:creationId xmlns:a16="http://schemas.microsoft.com/office/drawing/2014/main" id="{4B201C11-CD62-3501-4ED4-9EC1FE9600F9}"/>
              </a:ext>
            </a:extLst>
          </p:cNvPr>
          <p:cNvSpPr txBox="1"/>
          <p:nvPr/>
        </p:nvSpPr>
        <p:spPr>
          <a:xfrm>
            <a:off x="253398" y="1502212"/>
            <a:ext cx="3802917" cy="59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0" tIns="97520" rIns="97520" bIns="97520" anchor="t" anchorCtr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it" sz="1707" b="1" spc="640" dirty="0" smtClean="0">
                <a:latin typeface="Montserrat Semi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CALCULATIONS</a:t>
            </a:r>
            <a:endParaRPr lang="it" sz="1707" b="1" spc="640" dirty="0">
              <a:latin typeface="Montserrat Semi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sp>
        <p:nvSpPr>
          <p:cNvPr id="44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70" name="Chord 2069">
            <a:extLst>
              <a:ext uri="{FF2B5EF4-FFF2-40B4-BE49-F238E27FC236}">
                <a16:creationId xmlns:a16="http://schemas.microsoft.com/office/drawing/2014/main" id="{BFD1A36C-BC8B-33C1-5E36-1843027F56A6}"/>
              </a:ext>
            </a:extLst>
          </p:cNvPr>
          <p:cNvSpPr>
            <a:spLocks noChangeAspect="1"/>
          </p:cNvSpPr>
          <p:nvPr/>
        </p:nvSpPr>
        <p:spPr>
          <a:xfrm>
            <a:off x="4853236" y="2652806"/>
            <a:ext cx="3315045" cy="2428995"/>
          </a:xfrm>
          <a:prstGeom prst="chord">
            <a:avLst>
              <a:gd name="adj1" fmla="val 16190932"/>
              <a:gd name="adj2" fmla="val 61802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80"/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86" y="3096961"/>
            <a:ext cx="2283198" cy="55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5;p15">
            <a:extLst>
              <a:ext uri="{FF2B5EF4-FFF2-40B4-BE49-F238E27FC236}">
                <a16:creationId xmlns:a16="http://schemas.microsoft.com/office/drawing/2014/main" id="{364AFC2B-AE40-E242-270E-A408CDA8999D}"/>
              </a:ext>
            </a:extLst>
          </p:cNvPr>
          <p:cNvSpPr>
            <a:spLocks noChangeAspect="1"/>
          </p:cNvSpPr>
          <p:nvPr/>
        </p:nvSpPr>
        <p:spPr>
          <a:xfrm>
            <a:off x="5007561" y="2629600"/>
            <a:ext cx="2853718" cy="2452201"/>
          </a:xfrm>
          <a:prstGeom prst="ellipse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pPr algn="l" rtl="0"/>
            <a:endParaRPr sz="4480" dirty="0"/>
          </a:p>
        </p:txBody>
      </p:sp>
      <p:cxnSp>
        <p:nvCxnSpPr>
          <p:cNvPr id="7" name="Google Shape;113;p15">
            <a:extLst>
              <a:ext uri="{FF2B5EF4-FFF2-40B4-BE49-F238E27FC236}">
                <a16:creationId xmlns:a16="http://schemas.microsoft.com/office/drawing/2014/main" id="{19EA6AED-E7FE-3869-8B3B-1DC157FB36A4}"/>
              </a:ext>
            </a:extLst>
          </p:cNvPr>
          <p:cNvCxnSpPr>
            <a:cxnSpLocks/>
            <a:stCxn id="2068" idx="7"/>
          </p:cNvCxnSpPr>
          <p:nvPr/>
        </p:nvCxnSpPr>
        <p:spPr>
          <a:xfrm flipV="1">
            <a:off x="7564964" y="1619136"/>
            <a:ext cx="307846" cy="1455465"/>
          </a:xfrm>
          <a:prstGeom prst="straightConnector1">
            <a:avLst/>
          </a:prstGeom>
          <a:noFill/>
          <a:ln w="25400" cap="flat" cmpd="sng">
            <a:solidFill>
              <a:srgbClr val="787878"/>
            </a:solidFill>
            <a:prstDash val="solid"/>
            <a:round/>
            <a:headEnd type="oval" w="lg" len="lg"/>
            <a:tailEnd type="none" w="sm" len="sm"/>
          </a:ln>
          <a:effectLst>
            <a:softEdge rad="0"/>
          </a:effec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2467C4-0447-EBB7-2EB9-CDFCFEC1FBA2}"/>
              </a:ext>
            </a:extLst>
          </p:cNvPr>
          <p:cNvCxnSpPr/>
          <p:nvPr/>
        </p:nvCxnSpPr>
        <p:spPr>
          <a:xfrm flipV="1">
            <a:off x="7861279" y="1619136"/>
            <a:ext cx="4948639" cy="4002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7B745A1-6643-489D-E43D-2B84F186075E}"/>
              </a:ext>
            </a:extLst>
          </p:cNvPr>
          <p:cNvCxnSpPr>
            <a:cxnSpLocks/>
          </p:cNvCxnSpPr>
          <p:nvPr/>
        </p:nvCxnSpPr>
        <p:spPr>
          <a:xfrm>
            <a:off x="12799395" y="1623138"/>
            <a:ext cx="0" cy="428722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oogle Shape;141;p16">
            <a:extLst>
              <a:ext uri="{FF2B5EF4-FFF2-40B4-BE49-F238E27FC236}">
                <a16:creationId xmlns:a16="http://schemas.microsoft.com/office/drawing/2014/main" id="{031056DB-8A18-98F5-C91A-41E5FF7D5190}"/>
              </a:ext>
            </a:extLst>
          </p:cNvPr>
          <p:cNvSpPr txBox="1"/>
          <p:nvPr/>
        </p:nvSpPr>
        <p:spPr>
          <a:xfrm>
            <a:off x="8600660" y="1510795"/>
            <a:ext cx="4407248" cy="59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0" tIns="97520" rIns="97520" bIns="9752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t" sz="1707" b="1" spc="640" dirty="0" smtClean="0">
                <a:latin typeface="Montserrat Semi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AB INITIO-BASED EDF</a:t>
            </a:r>
            <a:endParaRPr lang="it" sz="1707" b="1" spc="640" dirty="0">
              <a:latin typeface="Montserrat Semi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cxnSp>
        <p:nvCxnSpPr>
          <p:cNvPr id="61" name="Google Shape;113;p15">
            <a:extLst>
              <a:ext uri="{FF2B5EF4-FFF2-40B4-BE49-F238E27FC236}">
                <a16:creationId xmlns:a16="http://schemas.microsoft.com/office/drawing/2014/main" id="{8B839037-5DFC-1284-E5E6-6233195612E0}"/>
              </a:ext>
            </a:extLst>
          </p:cNvPr>
          <p:cNvCxnSpPr>
            <a:cxnSpLocks/>
            <a:stCxn id="2068" idx="1"/>
          </p:cNvCxnSpPr>
          <p:nvPr/>
        </p:nvCxnSpPr>
        <p:spPr>
          <a:xfrm flipH="1" flipV="1">
            <a:off x="4180731" y="1525246"/>
            <a:ext cx="1128211" cy="1549355"/>
          </a:xfrm>
          <a:prstGeom prst="straightConnector1">
            <a:avLst/>
          </a:prstGeom>
          <a:noFill/>
          <a:ln w="25400" cap="flat" cmpd="sng">
            <a:solidFill>
              <a:srgbClr val="787878"/>
            </a:solidFill>
            <a:prstDash val="solid"/>
            <a:round/>
            <a:headEnd type="oval" w="lg" len="lg"/>
            <a:tailEnd type="none" w="sm" len="sm"/>
          </a:ln>
          <a:effectLst>
            <a:softEdge rad="0"/>
          </a:effectLst>
        </p:spPr>
      </p:cxnSp>
      <p:cxnSp>
        <p:nvCxnSpPr>
          <p:cNvPr id="2048" name="Straight Connector 2047">
            <a:extLst>
              <a:ext uri="{FF2B5EF4-FFF2-40B4-BE49-F238E27FC236}">
                <a16:creationId xmlns:a16="http://schemas.microsoft.com/office/drawing/2014/main" id="{DA9BC98A-0E35-843D-3B25-B1E7C5C15C97}"/>
              </a:ext>
            </a:extLst>
          </p:cNvPr>
          <p:cNvCxnSpPr>
            <a:cxnSpLocks/>
          </p:cNvCxnSpPr>
          <p:nvPr/>
        </p:nvCxnSpPr>
        <p:spPr>
          <a:xfrm>
            <a:off x="128984" y="1536462"/>
            <a:ext cx="4051747" cy="0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Connector 2050">
            <a:extLst>
              <a:ext uri="{FF2B5EF4-FFF2-40B4-BE49-F238E27FC236}">
                <a16:creationId xmlns:a16="http://schemas.microsoft.com/office/drawing/2014/main" id="{7D225CD3-A326-CD31-040A-95DDD7EB223A}"/>
              </a:ext>
            </a:extLst>
          </p:cNvPr>
          <p:cNvCxnSpPr>
            <a:cxnSpLocks/>
          </p:cNvCxnSpPr>
          <p:nvPr/>
        </p:nvCxnSpPr>
        <p:spPr>
          <a:xfrm>
            <a:off x="130113" y="1525246"/>
            <a:ext cx="0" cy="428722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Google Shape;113;p15">
            <a:extLst>
              <a:ext uri="{FF2B5EF4-FFF2-40B4-BE49-F238E27FC236}">
                <a16:creationId xmlns:a16="http://schemas.microsoft.com/office/drawing/2014/main" id="{9C4081A7-693C-8900-FE6F-C6E45CE165A7}"/>
              </a:ext>
            </a:extLst>
          </p:cNvPr>
          <p:cNvCxnSpPr>
            <a:cxnSpLocks/>
            <a:stCxn id="2068" idx="3"/>
          </p:cNvCxnSpPr>
          <p:nvPr/>
        </p:nvCxnSpPr>
        <p:spPr>
          <a:xfrm flipH="1">
            <a:off x="4836639" y="4617405"/>
            <a:ext cx="472303" cy="1334636"/>
          </a:xfrm>
          <a:prstGeom prst="straightConnector1">
            <a:avLst/>
          </a:prstGeom>
          <a:noFill/>
          <a:ln w="25400" cap="flat" cmpd="sng">
            <a:solidFill>
              <a:srgbClr val="787878"/>
            </a:solidFill>
            <a:prstDash val="solid"/>
            <a:round/>
            <a:headEnd type="oval" w="lg" len="lg"/>
            <a:tailEnd type="none" w="sm" len="sm"/>
          </a:ln>
          <a:effectLst>
            <a:softEdge rad="0"/>
          </a:effectLst>
        </p:spPr>
      </p:cxnSp>
      <p:cxnSp>
        <p:nvCxnSpPr>
          <p:cNvPr id="2056" name="Straight Connector 2055">
            <a:extLst>
              <a:ext uri="{FF2B5EF4-FFF2-40B4-BE49-F238E27FC236}">
                <a16:creationId xmlns:a16="http://schemas.microsoft.com/office/drawing/2014/main" id="{44BAE2EC-95F7-4BA9-0B53-ABAB14FB9DC7}"/>
              </a:ext>
            </a:extLst>
          </p:cNvPr>
          <p:cNvCxnSpPr>
            <a:cxnSpLocks/>
          </p:cNvCxnSpPr>
          <p:nvPr/>
        </p:nvCxnSpPr>
        <p:spPr>
          <a:xfrm>
            <a:off x="243038" y="5961892"/>
            <a:ext cx="4605863" cy="0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Connector 2057">
            <a:extLst>
              <a:ext uri="{FF2B5EF4-FFF2-40B4-BE49-F238E27FC236}">
                <a16:creationId xmlns:a16="http://schemas.microsoft.com/office/drawing/2014/main" id="{A3A71FAE-9256-B1AD-3715-38A51DDF649B}"/>
              </a:ext>
            </a:extLst>
          </p:cNvPr>
          <p:cNvCxnSpPr>
            <a:cxnSpLocks/>
          </p:cNvCxnSpPr>
          <p:nvPr/>
        </p:nvCxnSpPr>
        <p:spPr>
          <a:xfrm>
            <a:off x="252889" y="5952041"/>
            <a:ext cx="0" cy="428722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Google Shape;141;p16">
            <a:extLst>
              <a:ext uri="{FF2B5EF4-FFF2-40B4-BE49-F238E27FC236}">
                <a16:creationId xmlns:a16="http://schemas.microsoft.com/office/drawing/2014/main" id="{40152A7A-E378-B89F-63DF-79B120C704E1}"/>
              </a:ext>
            </a:extLst>
          </p:cNvPr>
          <p:cNvSpPr txBox="1"/>
          <p:nvPr/>
        </p:nvSpPr>
        <p:spPr>
          <a:xfrm>
            <a:off x="302146" y="5880995"/>
            <a:ext cx="5091339" cy="59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0" tIns="97520" rIns="97520" bIns="97520" anchor="t" anchorCtr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it" sz="1707" b="1" spc="640" dirty="0" smtClean="0">
                <a:latin typeface="Montserrat Semi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Spectroscopy from PGCM</a:t>
            </a:r>
            <a:endParaRPr lang="it" sz="1707" b="1" spc="640" dirty="0">
              <a:latin typeface="Montserrat Semi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sp>
        <p:nvSpPr>
          <p:cNvPr id="2060" name="TextBox 2059">
            <a:extLst>
              <a:ext uri="{FF2B5EF4-FFF2-40B4-BE49-F238E27FC236}">
                <a16:creationId xmlns:a16="http://schemas.microsoft.com/office/drawing/2014/main" id="{788A6CBE-5E39-7D67-F99C-153EE96A7595}"/>
              </a:ext>
            </a:extLst>
          </p:cNvPr>
          <p:cNvSpPr txBox="1"/>
          <p:nvPr/>
        </p:nvSpPr>
        <p:spPr>
          <a:xfrm>
            <a:off x="128984" y="6634588"/>
            <a:ext cx="7394127" cy="3078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Excellent first account with H(0)</a:t>
            </a:r>
          </a:p>
          <a:p>
            <a:pPr algn="l" rtl="0"/>
            <a:r>
              <a:rPr lang="it" sz="1493" b="1" spc="32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</a:t>
            </a: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Low-lying states</a:t>
            </a:r>
          </a:p>
          <a:p>
            <a:pPr algn="l" rtl="0"/>
            <a:r>
              <a:rPr lang="it" sz="1493" spc="32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Giant resonances</a:t>
            </a:r>
            <a:endParaRPr lang="it" sz="1493" spc="32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  <a:p>
            <a:pPr algn="l" rtl="0"/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(P)QRPA = harmonic limit of (P)GCM</a:t>
            </a:r>
          </a:p>
          <a:p>
            <a:pPr lvl="1" indent="0" algn="l" rtl="0"/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[Jancovici, Schiff, NPA 1964]</a:t>
            </a:r>
          </a:p>
          <a:p>
            <a:pPr lvl="1" indent="0" algn="l" rtl="0"/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([Federschmidt, Ring NPA 1985])</a:t>
            </a:r>
          </a:p>
          <a:p>
            <a:pPr lvl="1" indent="0" algn="l" rtl="0"/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FT triaxial QRPA (QFAM) with NN+3N code</a:t>
            </a:r>
          </a:p>
          <a:p>
            <a:pPr lvl="1" indent="0" algn="l" rtl="0"/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Giant resonances with (P)GCM and (P)QRPA</a:t>
            </a:r>
          </a:p>
          <a:p>
            <a:pPr lvl="1" indent="0" algn="l" rtl="0"/>
            <a:r>
              <a:rPr lang="it" sz="1493" b="1" spc="32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</a:t>
            </a: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Development of «P»QRPA and PQRPA </a:t>
            </a:r>
          </a:p>
          <a:p>
            <a:pPr lvl="1" indent="0" algn="l" rtl="0"/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Merits (non-harmonic, shape coexistence)</a:t>
            </a:r>
          </a:p>
          <a:p>
            <a:pPr lvl="1" indent="0" algn="l" rtl="0"/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Systematic study up to A~70</a:t>
            </a:r>
          </a:p>
          <a:p>
            <a:pPr lvl="1" indent="0" algn="l" rtl="0"/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Statistical uncertainties from H</a:t>
            </a:r>
          </a:p>
          <a:p>
            <a:pPr lvl="1" indent="0" algn="l" rtl="0"/>
            <a:r>
              <a:rPr lang="it" sz="1493" spc="32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Development of PGCM-EC </a:t>
            </a:r>
            <a:r>
              <a:rPr lang="it" sz="1200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[A. Roux, Ph.D. Thesis] </a:t>
            </a:r>
            <a:endParaRPr lang="it" sz="1200" spc="32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sp>
        <p:nvSpPr>
          <p:cNvPr id="2078" name="Slide Number Placeholder 2077">
            <a:extLst>
              <a:ext uri="{FF2B5EF4-FFF2-40B4-BE49-F238E27FC236}">
                <a16:creationId xmlns:a16="http://schemas.microsoft.com/office/drawing/2014/main" id="{DE5208DB-969A-96C5-C1E2-3D21599D7F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3" name="TextBox 40">
            <a:extLst>
              <a:ext uri="{FF2B5EF4-FFF2-40B4-BE49-F238E27FC236}">
                <a16:creationId xmlns:a16="http://schemas.microsoft.com/office/drawing/2014/main" id="{B9FAA4AC-95D1-9489-9D1B-0B074D7E919E}"/>
              </a:ext>
            </a:extLst>
          </p:cNvPr>
          <p:cNvSpPr txBox="1"/>
          <p:nvPr/>
        </p:nvSpPr>
        <p:spPr>
          <a:xfrm>
            <a:off x="8168255" y="2202713"/>
            <a:ext cx="5015480" cy="2849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[Duguet </a:t>
            </a:r>
            <a:r>
              <a:rPr lang="it" sz="1493" i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et al. 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EPJA 2023]</a:t>
            </a:r>
          </a:p>
          <a:p>
            <a:pPr algn="l" rtl="0">
              <a:lnSpc>
                <a:spcPct val="150000"/>
              </a:lnSpc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H(s)+PGCM «=» MR-EDF</a:t>
            </a:r>
          </a:p>
          <a:p>
            <a:pPr algn="l" rtl="0">
              <a:lnSpc>
                <a:spcPct val="150000"/>
              </a:lnSpc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Cancel PT corrections</a:t>
            </a:r>
          </a:p>
          <a:p>
            <a:pPr algn="l" rtl="0">
              <a:lnSpc>
                <a:spcPct val="150000"/>
              </a:lnSpc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Ensemble MR-IMSRG evolution</a:t>
            </a:r>
          </a:p>
          <a:p>
            <a:pPr algn="l" rtl="0">
              <a:lnSpc>
                <a:spcPct val="150000"/>
              </a:lnSpc>
            </a:pP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Enriched PGCM ansatz</a:t>
            </a:r>
          </a:p>
          <a:p>
            <a:pPr algn="l" rtl="0">
              <a:lnSpc>
                <a:spcPct val="150000"/>
              </a:lnSpc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Avoid N</a:t>
            </a:r>
            <a:r>
              <a:rPr lang="it" sz="1493" b="1" spc="320" baseline="3000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6|9</a:t>
            </a: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building of H(s)</a:t>
            </a:r>
          </a:p>
          <a:p>
            <a:pPr lvl="1" indent="0" algn="l" rtl="0">
              <a:lnSpc>
                <a:spcPct val="150000"/>
              </a:lnSpc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Empirical H</a:t>
            </a:r>
            <a:r>
              <a:rPr lang="it" sz="1493" spc="320" baseline="-2500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eff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= H(s)?</a:t>
            </a:r>
          </a:p>
          <a:p>
            <a:pPr lvl="1" indent="0" algn="l" rtl="0">
              <a:lnSpc>
                <a:spcPct val="150000"/>
              </a:lnSpc>
            </a:pP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Invent EFT for H(s)?</a:t>
            </a:r>
            <a:endParaRPr lang="it" sz="1493" spc="32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sp>
        <p:nvSpPr>
          <p:cNvPr id="120" name="TextBox 58">
            <a:extLst>
              <a:ext uri="{FF2B5EF4-FFF2-40B4-BE49-F238E27FC236}">
                <a16:creationId xmlns:a16="http://schemas.microsoft.com/office/drawing/2014/main" id="{70CE36C2-1948-40EC-87D8-7ECFB149333B}"/>
              </a:ext>
            </a:extLst>
          </p:cNvPr>
          <p:cNvSpPr txBox="1"/>
          <p:nvPr/>
        </p:nvSpPr>
        <p:spPr>
          <a:xfrm>
            <a:off x="7024749" y="5363541"/>
            <a:ext cx="429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 smtClean="0"/>
              <a:t>Octupole</a:t>
            </a:r>
            <a:r>
              <a:rPr lang="en-US" sz="1400" dirty="0" smtClean="0"/>
              <a:t> vibration (</a:t>
            </a:r>
            <a:r>
              <a:rPr lang="en-US" sz="1400" baseline="30000" dirty="0" smtClean="0"/>
              <a:t>16</a:t>
            </a:r>
            <a:r>
              <a:rPr lang="en-US" sz="1400" dirty="0" smtClean="0"/>
              <a:t>O+</a:t>
            </a:r>
            <a:r>
              <a:rPr lang="en-US" sz="1400" dirty="0" smtClean="0">
                <a:latin typeface="Symbol" panose="05050102010706020507" pitchFamily="18" charset="2"/>
              </a:rPr>
              <a:t>a</a:t>
            </a:r>
            <a:r>
              <a:rPr lang="en-US" sz="1400" dirty="0" smtClean="0"/>
              <a:t> </a:t>
            </a:r>
            <a:r>
              <a:rPr lang="en-US" sz="1400" dirty="0" smtClean="0">
                <a:sym typeface="Symbol" panose="05050102010706020507" pitchFamily="18" charset="2"/>
              </a:rPr>
              <a:t></a:t>
            </a:r>
            <a:r>
              <a:rPr lang="en-US" sz="1400" dirty="0" smtClean="0"/>
              <a:t> </a:t>
            </a:r>
            <a:r>
              <a:rPr lang="en-US" sz="1400" baseline="30000" dirty="0" smtClean="0"/>
              <a:t>12</a:t>
            </a:r>
            <a:r>
              <a:rPr lang="en-US" sz="1400" dirty="0" smtClean="0"/>
              <a:t>C + 2</a:t>
            </a:r>
            <a:r>
              <a:rPr lang="en-US" sz="1400" dirty="0" smtClean="0">
                <a:latin typeface="Symbol" panose="05050102010706020507" pitchFamily="18" charset="2"/>
              </a:rPr>
              <a:t>a</a:t>
            </a:r>
            <a:r>
              <a:rPr lang="en-US" sz="1400" dirty="0" smtClean="0"/>
              <a:t>) at 7.2 MeV</a:t>
            </a:r>
            <a:endParaRPr lang="en-US" sz="1400" dirty="0"/>
          </a:p>
        </p:txBody>
      </p:sp>
      <p:sp>
        <p:nvSpPr>
          <p:cNvPr id="122" name="TextBox 58">
            <a:extLst>
              <a:ext uri="{FF2B5EF4-FFF2-40B4-BE49-F238E27FC236}">
                <a16:creationId xmlns:a16="http://schemas.microsoft.com/office/drawing/2014/main" id="{70CE36C2-1948-40EC-87D8-7ECFB149333B}"/>
              </a:ext>
            </a:extLst>
          </p:cNvPr>
          <p:cNvSpPr txBox="1"/>
          <p:nvPr/>
        </p:nvSpPr>
        <p:spPr>
          <a:xfrm>
            <a:off x="5879236" y="5797577"/>
            <a:ext cx="746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baseline="30000" dirty="0" smtClean="0"/>
              <a:t>20</a:t>
            </a:r>
            <a:r>
              <a:rPr lang="en-US" sz="1600" b="1" dirty="0" smtClean="0"/>
              <a:t>Ne</a:t>
            </a:r>
            <a:endParaRPr lang="en-US" sz="1600" b="1" dirty="0"/>
          </a:p>
        </p:txBody>
      </p:sp>
      <p:sp>
        <p:nvSpPr>
          <p:cNvPr id="123" name="TextBox 59">
            <a:extLst>
              <a:ext uri="{FF2B5EF4-FFF2-40B4-BE49-F238E27FC236}">
                <a16:creationId xmlns:a16="http://schemas.microsoft.com/office/drawing/2014/main" id="{AE066829-5BDF-1668-67D5-3F54CA913D87}"/>
              </a:ext>
            </a:extLst>
          </p:cNvPr>
          <p:cNvSpPr txBox="1"/>
          <p:nvPr/>
        </p:nvSpPr>
        <p:spPr>
          <a:xfrm>
            <a:off x="7356635" y="5729793"/>
            <a:ext cx="4042900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" sz="128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</a:t>
            </a:r>
            <a:r>
              <a:rPr lang="it-IT" sz="128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Beaujeault-Taudière</a:t>
            </a:r>
            <a:r>
              <a:rPr lang="it-IT" sz="128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, et al., </a:t>
            </a:r>
            <a:r>
              <a:rPr lang="it-IT" sz="128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PRC 2023</a:t>
            </a:r>
            <a:r>
              <a:rPr lang="it" sz="128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]</a:t>
            </a:r>
          </a:p>
          <a:p>
            <a:pPr algn="l"/>
            <a:r>
              <a:rPr lang="it" sz="128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</a:t>
            </a:r>
            <a:r>
              <a:rPr lang="it-IT" sz="128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Frosini et al., </a:t>
            </a:r>
            <a:r>
              <a:rPr lang="it-IT" sz="128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unpublished</a:t>
            </a:r>
            <a:r>
              <a:rPr lang="it" sz="128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]</a:t>
            </a:r>
            <a:endParaRPr lang="it" sz="128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sp>
        <p:nvSpPr>
          <p:cNvPr id="124" name="Google Shape;141;p16">
            <a:extLst>
              <a:ext uri="{FF2B5EF4-FFF2-40B4-BE49-F238E27FC236}">
                <a16:creationId xmlns:a16="http://schemas.microsoft.com/office/drawing/2014/main" id="{031056DB-8A18-98F5-C91A-41E5FF7D5190}"/>
              </a:ext>
            </a:extLst>
          </p:cNvPr>
          <p:cNvSpPr txBox="1"/>
          <p:nvPr/>
        </p:nvSpPr>
        <p:spPr>
          <a:xfrm>
            <a:off x="5313024" y="3703582"/>
            <a:ext cx="2470881" cy="93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0" tIns="97520" rIns="97520" bIns="97520" anchor="t" anchorCtr="0">
            <a:spAutoFit/>
          </a:bodyPr>
          <a:lstStyle/>
          <a:p>
            <a:pPr lvl="0"/>
            <a:r>
              <a:rPr lang="it" sz="1600" b="1" spc="640" dirty="0" smtClean="0">
                <a:latin typeface="Montserrat Semi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PGCM-PT</a:t>
            </a:r>
          </a:p>
          <a:p>
            <a:pPr lvl="0"/>
            <a:r>
              <a:rPr lang="it" sz="1600" b="1" spc="640" dirty="0">
                <a:latin typeface="Montserrat Semi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&amp;</a:t>
            </a:r>
            <a:endParaRPr lang="it" sz="1600" b="1" spc="640" dirty="0" smtClean="0">
              <a:latin typeface="Montserrat Semi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  <a:p>
            <a:pPr lvl="0"/>
            <a:r>
              <a:rPr lang="it" sz="1600" b="1" spc="640" dirty="0" smtClean="0">
                <a:latin typeface="Montserrat Semi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MR-IMSRG </a:t>
            </a:r>
            <a:endParaRPr lang="it" sz="1600" b="1" spc="640" dirty="0">
              <a:latin typeface="Montserrat Semi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sp>
        <p:nvSpPr>
          <p:cNvPr id="2068" name="Google Shape;95;p15">
            <a:extLst>
              <a:ext uri="{FF2B5EF4-FFF2-40B4-BE49-F238E27FC236}">
                <a16:creationId xmlns:a16="http://schemas.microsoft.com/office/drawing/2014/main" id="{CD01AC6C-0875-A16C-F040-3EDCA2D7F739}"/>
              </a:ext>
            </a:extLst>
          </p:cNvPr>
          <p:cNvSpPr>
            <a:spLocks noChangeAspect="1"/>
          </p:cNvSpPr>
          <p:nvPr/>
        </p:nvSpPr>
        <p:spPr>
          <a:xfrm>
            <a:off x="4841705" y="2755076"/>
            <a:ext cx="3190496" cy="2181854"/>
          </a:xfrm>
          <a:prstGeom prst="ellipse">
            <a:avLst/>
          </a:prstGeom>
          <a:noFill/>
          <a:ln w="76200" cap="flat" cmpd="sng">
            <a:solidFill>
              <a:srgbClr val="B81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pPr algn="l" rtl="0"/>
            <a:endParaRPr sz="4480" dirty="0"/>
          </a:p>
        </p:txBody>
      </p:sp>
      <p:sp>
        <p:nvSpPr>
          <p:cNvPr id="160" name="TextBox 2059">
            <a:extLst>
              <a:ext uri="{FF2B5EF4-FFF2-40B4-BE49-F238E27FC236}">
                <a16:creationId xmlns:a16="http://schemas.microsoft.com/office/drawing/2014/main" id="{788A6CBE-5E39-7D67-F99C-153EE96A7595}"/>
              </a:ext>
            </a:extLst>
          </p:cNvPr>
          <p:cNvSpPr txBox="1"/>
          <p:nvPr/>
        </p:nvSpPr>
        <p:spPr>
          <a:xfrm>
            <a:off x="162399" y="2177694"/>
            <a:ext cx="4843649" cy="3768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Numerical optimization</a:t>
            </a:r>
          </a:p>
          <a:p>
            <a:pPr lvl="1" indent="0" algn="l" rtl="0"/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Algorithmic improvements</a:t>
            </a:r>
          </a:p>
          <a:p>
            <a:pPr lvl="1" indent="0" algn="l" rtl="0"/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Importance selections</a:t>
            </a:r>
          </a:p>
          <a:p>
            <a:pPr lvl="1" indent="0" algn="l" rtl="0"/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it" sz="1493" spc="320" dirty="0" smtClean="0">
                <a:latin typeface="Montserrat Light" panose="0000040000000000000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Natural basis</a:t>
            </a:r>
            <a:endParaRPr lang="it" sz="1493" spc="320" dirty="0" smtClean="0">
              <a:latin typeface="Montserrat Light" panose="0000040000000000000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  <a:p>
            <a:pPr lvl="1" indent="0" algn="l" rtl="0"/>
            <a:r>
              <a:rPr lang="fr-FR" sz="1493" spc="32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</a:t>
            </a:r>
            <a:r>
              <a:rPr lang="fr-FR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</a:t>
            </a:r>
            <a:r>
              <a:rPr lang="fr-FR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fr-FR" sz="1493" spc="320" dirty="0" err="1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Tensor</a:t>
            </a:r>
            <a:r>
              <a:rPr lang="fr-FR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</a:t>
            </a:r>
            <a:r>
              <a:rPr lang="fr-FR" sz="1493" spc="320" dirty="0" err="1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factorization</a:t>
            </a:r>
            <a:endParaRPr lang="fr-FR" sz="1493" spc="320" dirty="0" smtClean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  <a:p>
            <a:pPr lvl="1" indent="0" algn="l" rtl="0"/>
            <a:r>
              <a:rPr lang="fr-FR" sz="1493" b="1" spc="320" dirty="0" err="1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Minimize</a:t>
            </a:r>
            <a:r>
              <a:rPr lang="fr-FR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PT corrections</a:t>
            </a:r>
          </a:p>
          <a:p>
            <a:pPr lvl="1" indent="0" algn="l" rtl="0"/>
            <a:r>
              <a:rPr lang="en-US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→</a:t>
            </a:r>
            <a:r>
              <a:rPr lang="en-US" sz="1493" spc="32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Ensemble MR-IMSRG evolution</a:t>
            </a:r>
          </a:p>
          <a:p>
            <a:pPr lvl="1" indent="0" algn="l" rtl="0"/>
            <a:r>
              <a:rPr lang="en-US" sz="1493" spc="32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→Enriched PGCM </a:t>
            </a:r>
            <a:r>
              <a:rPr lang="en-US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ansatz</a:t>
            </a:r>
            <a:endParaRPr lang="fr-FR" sz="1493" spc="320" dirty="0" smtClean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  <a:p>
            <a:pPr algn="l" rtl="0"/>
            <a:r>
              <a:rPr lang="fr-FR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Non-</a:t>
            </a:r>
            <a:r>
              <a:rPr lang="fr-FR" sz="1493" b="1" spc="320" dirty="0" err="1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yrast</a:t>
            </a:r>
            <a:r>
              <a:rPr lang="fr-FR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states</a:t>
            </a:r>
          </a:p>
          <a:p>
            <a:pPr algn="l" rtl="0"/>
            <a:r>
              <a:rPr lang="fr-FR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</a:t>
            </a:r>
            <a:r>
              <a:rPr lang="fr-FR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fr-FR" sz="1493" spc="320" dirty="0" err="1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Orthogonalization</a:t>
            </a:r>
            <a:endParaRPr lang="fr-FR" sz="1493" spc="320" dirty="0" smtClean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  <a:p>
            <a:pPr algn="l" rtl="0"/>
            <a:r>
              <a:rPr lang="fr-FR" sz="1493" b="1" spc="320" dirty="0" err="1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I</a:t>
            </a:r>
            <a:r>
              <a:rPr lang="fr-FR" sz="1493" b="1" spc="320" dirty="0" err="1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ndividual</a:t>
            </a:r>
            <a:r>
              <a:rPr lang="fr-FR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excitations</a:t>
            </a:r>
          </a:p>
          <a:p>
            <a:pPr algn="l" rtl="0"/>
            <a:r>
              <a:rPr lang="fr-FR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</a:t>
            </a:r>
            <a:r>
              <a:rPr lang="fr-FR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fr-FR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Extended PGCM </a:t>
            </a:r>
            <a:r>
              <a:rPr lang="fr-FR" sz="1493" spc="320" dirty="0" err="1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ansatz</a:t>
            </a:r>
            <a:r>
              <a:rPr lang="fr-FR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</a:t>
            </a:r>
          </a:p>
          <a:p>
            <a:pPr algn="l" rtl="0"/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Applications</a:t>
            </a:r>
          </a:p>
          <a:p>
            <a:pPr algn="l" rtl="0"/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Pairing vibrations</a:t>
            </a:r>
          </a:p>
          <a:p>
            <a:pPr algn="l" rtl="0"/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Shape coexistence/mixing</a:t>
            </a:r>
          </a:p>
          <a:p>
            <a:pPr algn="l" rtl="0"/>
            <a:r>
              <a:rPr lang="it" sz="1493" spc="32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	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		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⸽</a:t>
            </a:r>
            <a:endParaRPr lang="it" sz="1493" spc="32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sp>
        <p:nvSpPr>
          <p:cNvPr id="87" name="Ab initio vs effective approach"/>
          <p:cNvSpPr txBox="1"/>
          <p:nvPr/>
        </p:nvSpPr>
        <p:spPr>
          <a:xfrm>
            <a:off x="52599" y="127000"/>
            <a:ext cx="12952201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err="1" smtClean="0">
                <a:solidFill>
                  <a:srgbClr val="0033CC"/>
                </a:solidFill>
              </a:rPr>
              <a:t>Looking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forward</a:t>
            </a:r>
            <a:endParaRPr sz="2400" dirty="0">
              <a:solidFill>
                <a:srgbClr val="0033CC"/>
              </a:solidFill>
            </a:endParaRPr>
          </a:p>
        </p:txBody>
      </p:sp>
      <p:sp>
        <p:nvSpPr>
          <p:cNvPr id="57" name="TextBox 58">
            <a:extLst>
              <a:ext uri="{FF2B5EF4-FFF2-40B4-BE49-F238E27FC236}">
                <a16:creationId xmlns:a16="http://schemas.microsoft.com/office/drawing/2014/main" id="{70CE36C2-1948-40EC-87D8-7ECFB149333B}"/>
              </a:ext>
            </a:extLst>
          </p:cNvPr>
          <p:cNvSpPr txBox="1"/>
          <p:nvPr/>
        </p:nvSpPr>
        <p:spPr>
          <a:xfrm>
            <a:off x="8764460" y="6381872"/>
            <a:ext cx="2675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 smtClean="0"/>
              <a:t>Isoscalar</a:t>
            </a:r>
            <a:r>
              <a:rPr lang="en-US" sz="1400" dirty="0" smtClean="0"/>
              <a:t> Monopole strength</a:t>
            </a:r>
            <a:endParaRPr lang="en-US" sz="1400" dirty="0"/>
          </a:p>
        </p:txBody>
      </p:sp>
      <p:sp>
        <p:nvSpPr>
          <p:cNvPr id="58" name="TextBox 59">
            <a:extLst>
              <a:ext uri="{FF2B5EF4-FFF2-40B4-BE49-F238E27FC236}">
                <a16:creationId xmlns:a16="http://schemas.microsoft.com/office/drawing/2014/main" id="{AE066829-5BDF-1668-67D5-3F54CA913D87}"/>
              </a:ext>
            </a:extLst>
          </p:cNvPr>
          <p:cNvSpPr txBox="1"/>
          <p:nvPr/>
        </p:nvSpPr>
        <p:spPr>
          <a:xfrm>
            <a:off x="8297240" y="9451039"/>
            <a:ext cx="3576703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" sz="128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</a:t>
            </a:r>
            <a:r>
              <a:rPr lang="it-IT" sz="128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Porro, Ph.D. Thesis, unpublished</a:t>
            </a:r>
            <a:r>
              <a:rPr lang="it" sz="128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]</a:t>
            </a:r>
            <a:endParaRPr lang="it" sz="128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583" y="7042532"/>
            <a:ext cx="3392645" cy="227597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481" y="7067582"/>
            <a:ext cx="3082465" cy="2244839"/>
          </a:xfrm>
          <a:prstGeom prst="rect">
            <a:avLst/>
          </a:prstGeom>
        </p:spPr>
      </p:pic>
      <p:sp>
        <p:nvSpPr>
          <p:cNvPr id="33" name="Google Shape;1061;p39"/>
          <p:cNvSpPr txBox="1"/>
          <p:nvPr/>
        </p:nvSpPr>
        <p:spPr>
          <a:xfrm>
            <a:off x="11735557" y="8125925"/>
            <a:ext cx="126924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EDF-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Skyrme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oogle Shape;1061;p39"/>
          <p:cNvSpPr txBox="1"/>
          <p:nvPr/>
        </p:nvSpPr>
        <p:spPr>
          <a:xfrm>
            <a:off x="8925262" y="8225299"/>
            <a:ext cx="72232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Symbol" panose="05050102010706020507" pitchFamily="18" charset="2"/>
                <a:cs typeface="Arial" panose="020B0604020202020204" pitchFamily="34" charset="0"/>
              </a:rPr>
              <a:t>c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-EFT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57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39" grpId="0"/>
      <p:bldP spid="2059" grpId="0"/>
      <p:bldP spid="120" grpId="0"/>
      <p:bldP spid="122" grpId="0"/>
      <p:bldP spid="123" grpId="0"/>
      <p:bldP spid="57" grpId="0"/>
      <p:bldP spid="58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76"/>
          <p:cNvSpPr/>
          <p:nvPr/>
        </p:nvSpPr>
        <p:spPr>
          <a:xfrm>
            <a:off x="220519" y="3155587"/>
            <a:ext cx="1320393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pl-PL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[</a:t>
            </a: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M. </a:t>
            </a:r>
            <a:r>
              <a:rPr lang="fr-FR" sz="18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Frosini</a:t>
            </a:r>
            <a:r>
              <a:rPr lang="fr-FR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T. </a:t>
            </a:r>
            <a:r>
              <a:rPr lang="fr-FR" sz="18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Duguet</a:t>
            </a:r>
            <a:r>
              <a:rPr lang="fr-FR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J.-P. Ebran</a:t>
            </a:r>
            <a:r>
              <a:rPr lang="fr-FR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V. </a:t>
            </a:r>
            <a:r>
              <a:rPr lang="fr-FR" sz="18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Somà</a:t>
            </a:r>
            <a:r>
              <a:rPr lang="fr-FR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EPJA 58 </a:t>
            </a:r>
            <a:r>
              <a:rPr lang="fr-FR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(2022) 62</a:t>
            </a:r>
            <a:r>
              <a:rPr lang="pl-PL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]</a:t>
            </a:r>
            <a:endParaRPr lang="fr-FR" sz="1800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Wingdings"/>
            </a:endParaRPr>
          </a:p>
          <a:p>
            <a:pPr lvl="0" algn="l">
              <a:defRPr sz="1800"/>
            </a:pP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[</a:t>
            </a:r>
            <a:r>
              <a:rPr lang="fr-FR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M. </a:t>
            </a:r>
            <a:r>
              <a:rPr lang="fr-FR" sz="18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Frosini</a:t>
            </a:r>
            <a:r>
              <a:rPr lang="fr-FR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T. </a:t>
            </a:r>
            <a:r>
              <a:rPr lang="fr-FR" sz="18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Duguet</a:t>
            </a:r>
            <a:r>
              <a:rPr lang="fr-FR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J.-P</a:t>
            </a:r>
            <a:r>
              <a:rPr lang="fr-FR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. Ebran, B. Bally, T. </a:t>
            </a:r>
            <a:r>
              <a:rPr lang="fr-FR" sz="18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Mongelli</a:t>
            </a:r>
            <a:r>
              <a:rPr lang="fr-FR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T. R. Rodriguez, R. Roth, </a:t>
            </a: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V</a:t>
            </a:r>
            <a:r>
              <a:rPr lang="fr-FR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. </a:t>
            </a:r>
            <a:r>
              <a:rPr lang="fr-FR" sz="18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Somà</a:t>
            </a:r>
            <a:r>
              <a:rPr lang="fr-FR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EPJA 58 </a:t>
            </a:r>
            <a:r>
              <a:rPr lang="fr-FR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(2022) </a:t>
            </a: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63]</a:t>
            </a:r>
          </a:p>
          <a:p>
            <a:pPr lvl="0" algn="l">
              <a:defRPr sz="1800"/>
            </a:pP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lang="pl-PL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M. Frosini, T. Duguet, </a:t>
            </a:r>
            <a:r>
              <a:rPr lang="pl-PL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J.</a:t>
            </a: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-</a:t>
            </a:r>
            <a:r>
              <a:rPr lang="pl-PL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P</a:t>
            </a:r>
            <a:r>
              <a:rPr lang="pl-PL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. Ebran, B. Bally, H. Hergert, T. R. Rodriguez, R. Roth, J. </a:t>
            </a:r>
            <a:r>
              <a:rPr lang="pl-PL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M.</a:t>
            </a: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Yao</a:t>
            </a:r>
            <a:r>
              <a:rPr lang="pl-PL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, V. </a:t>
            </a:r>
            <a:r>
              <a:rPr lang="pl-PL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Som</a:t>
            </a: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à</a:t>
            </a:r>
            <a:r>
              <a:rPr lang="pl-PL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, </a:t>
            </a: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EPJ</a:t>
            </a:r>
            <a:r>
              <a:rPr lang="pl-PL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58 </a:t>
            </a:r>
            <a:r>
              <a:rPr lang="pl-PL" sz="18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(2022) </a:t>
            </a:r>
            <a:r>
              <a:rPr lang="pl-PL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6</a:t>
            </a: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4</a:t>
            </a:r>
            <a:r>
              <a:rPr lang="pl-PL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]</a:t>
            </a:r>
            <a:r>
              <a:rPr lang="fr-FR" sz="18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	</a:t>
            </a:r>
            <a:endParaRPr lang="fr-FR" sz="18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" name="Shape 114"/>
          <p:cNvSpPr/>
          <p:nvPr/>
        </p:nvSpPr>
        <p:spPr>
          <a:xfrm>
            <a:off x="596900" y="249381"/>
            <a:ext cx="12115800" cy="79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56565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600" dirty="0" err="1" smtClean="0">
                <a:solidFill>
                  <a:srgbClr val="0033CC"/>
                </a:solidFill>
              </a:rPr>
              <a:t>References</a:t>
            </a:r>
            <a:endParaRPr sz="3600" dirty="0">
              <a:solidFill>
                <a:srgbClr val="0033CC"/>
              </a:solidFill>
            </a:endParaRPr>
          </a:p>
        </p:txBody>
      </p:sp>
      <p:sp>
        <p:nvSpPr>
          <p:cNvPr id="11" name="1. Use separation of scales to define d.o.f &amp; expansion parameter"/>
          <p:cNvSpPr txBox="1"/>
          <p:nvPr/>
        </p:nvSpPr>
        <p:spPr>
          <a:xfrm>
            <a:off x="220519" y="2263539"/>
            <a:ext cx="1277720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lnSpc>
                <a:spcPct val="150000"/>
              </a:lnSpc>
            </a:pPr>
            <a:r>
              <a:rPr lang="fr-FR" b="1" dirty="0" err="1" smtClean="0">
                <a:solidFill>
                  <a:schemeClr val="tx1"/>
                </a:solidFill>
              </a:rPr>
              <a:t>Symmetry-conserving</a:t>
            </a:r>
            <a:r>
              <a:rPr lang="fr-FR" b="1" dirty="0" smtClean="0">
                <a:solidFill>
                  <a:schemeClr val="tx1"/>
                </a:solidFill>
              </a:rPr>
              <a:t> PGCM-</a:t>
            </a:r>
            <a:r>
              <a:rPr lang="fr-FR" b="1" dirty="0" err="1" smtClean="0">
                <a:solidFill>
                  <a:schemeClr val="tx1"/>
                </a:solidFill>
              </a:rPr>
              <a:t>based</a:t>
            </a:r>
            <a:r>
              <a:rPr lang="fr-FR" b="1" dirty="0" smtClean="0">
                <a:solidFill>
                  <a:schemeClr val="tx1"/>
                </a:solidFill>
              </a:rPr>
              <a:t> multi-</a:t>
            </a:r>
            <a:r>
              <a:rPr lang="fr-FR" b="1" dirty="0" err="1" smtClean="0">
                <a:solidFill>
                  <a:schemeClr val="tx1"/>
                </a:solidFill>
              </a:rPr>
              <a:t>reference</a:t>
            </a:r>
            <a:r>
              <a:rPr lang="fr-FR" b="1" dirty="0" smtClean="0">
                <a:solidFill>
                  <a:schemeClr val="tx1"/>
                </a:solidFill>
              </a:rPr>
              <a:t> perturbation </a:t>
            </a:r>
            <a:r>
              <a:rPr lang="fr-FR" b="1" dirty="0" err="1" smtClean="0">
                <a:solidFill>
                  <a:schemeClr val="tx1"/>
                </a:solidFill>
              </a:rPr>
              <a:t>theory</a:t>
            </a:r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22" name="Shape 76"/>
          <p:cNvSpPr/>
          <p:nvPr/>
        </p:nvSpPr>
        <p:spPr>
          <a:xfrm>
            <a:off x="252993" y="5489135"/>
            <a:ext cx="12777209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[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T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Duguet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J.-P. Ebran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M. </a:t>
            </a:r>
            <a:r>
              <a:rPr lang="fr-FR" sz="160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Frosini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H. </a:t>
            </a:r>
            <a:r>
              <a:rPr lang="fr-FR" sz="16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Hergert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V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. </a:t>
            </a:r>
            <a:r>
              <a:rPr lang="fr-FR" sz="16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Somà</a:t>
            </a:r>
            <a:r>
              <a:rPr lang="fr-FR" sz="160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, </a:t>
            </a:r>
            <a:r>
              <a:rPr lang="fr-FR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EPJA (2023) in </a:t>
            </a:r>
            <a:r>
              <a:rPr lang="fr-FR" sz="16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press</a:t>
            </a:r>
            <a:r>
              <a:rPr lang="pl-PL" sz="160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Wingdings"/>
              </a:rPr>
              <a:t>]</a:t>
            </a:r>
            <a:endParaRPr lang="fr-FR" sz="1600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Wingdings"/>
            </a:endParaRPr>
          </a:p>
        </p:txBody>
      </p:sp>
      <p:sp>
        <p:nvSpPr>
          <p:cNvPr id="23" name="1. Use separation of scales to define d.o.f &amp; expansion parameter"/>
          <p:cNvSpPr txBox="1"/>
          <p:nvPr/>
        </p:nvSpPr>
        <p:spPr>
          <a:xfrm>
            <a:off x="252992" y="4774823"/>
            <a:ext cx="1277720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lnSpc>
                <a:spcPct val="150000"/>
              </a:lnSpc>
            </a:pPr>
            <a:r>
              <a:rPr lang="fr-FR" b="1" dirty="0" err="1" smtClean="0">
                <a:solidFill>
                  <a:schemeClr val="tx1"/>
                </a:solidFill>
              </a:rPr>
              <a:t>Rooting</a:t>
            </a:r>
            <a:r>
              <a:rPr lang="fr-FR" b="1" dirty="0" smtClean="0">
                <a:solidFill>
                  <a:schemeClr val="tx1"/>
                </a:solidFill>
              </a:rPr>
              <a:t> the </a:t>
            </a:r>
            <a:r>
              <a:rPr lang="fr-FR" b="1" dirty="0" err="1" smtClean="0">
                <a:solidFill>
                  <a:schemeClr val="tx1"/>
                </a:solidFill>
              </a:rPr>
              <a:t>nuclear</a:t>
            </a:r>
            <a:r>
              <a:rPr lang="fr-FR" b="1" dirty="0" smtClean="0">
                <a:solidFill>
                  <a:schemeClr val="tx1"/>
                </a:solidFill>
              </a:rPr>
              <a:t> EDF </a:t>
            </a:r>
            <a:r>
              <a:rPr lang="fr-FR" b="1" dirty="0" err="1" smtClean="0">
                <a:solidFill>
                  <a:schemeClr val="tx1"/>
                </a:solidFill>
              </a:rPr>
              <a:t>method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into</a:t>
            </a:r>
            <a:r>
              <a:rPr lang="fr-FR" b="1" dirty="0" smtClean="0">
                <a:solidFill>
                  <a:schemeClr val="tx1"/>
                </a:solidFill>
              </a:rPr>
              <a:t> the ab </a:t>
            </a:r>
            <a:r>
              <a:rPr lang="fr-FR" b="1" dirty="0" err="1" smtClean="0">
                <a:solidFill>
                  <a:schemeClr val="tx1"/>
                </a:solidFill>
              </a:rPr>
              <a:t>initio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framework</a:t>
            </a:r>
            <a:endParaRPr lang="fr-F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93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600" dirty="0" err="1" smtClean="0">
                <a:solidFill>
                  <a:srgbClr val="00590C"/>
                </a:solidFill>
              </a:rPr>
              <a:t>Collaborators</a:t>
            </a:r>
            <a:r>
              <a:rPr lang="fr-FR" sz="3600" dirty="0" smtClean="0">
                <a:solidFill>
                  <a:srgbClr val="00590C"/>
                </a:solidFill>
              </a:rPr>
              <a:t> on ab </a:t>
            </a:r>
            <a:r>
              <a:rPr lang="fr-FR" sz="3600" dirty="0" err="1" smtClean="0">
                <a:solidFill>
                  <a:srgbClr val="00590C"/>
                </a:solidFill>
              </a:rPr>
              <a:t>initio</a:t>
            </a:r>
            <a:r>
              <a:rPr lang="fr-FR" sz="3600" dirty="0" smtClean="0">
                <a:solidFill>
                  <a:srgbClr val="00590C"/>
                </a:solidFill>
              </a:rPr>
              <a:t> </a:t>
            </a:r>
            <a:r>
              <a:rPr lang="fr-FR" sz="3600" dirty="0" err="1" smtClean="0">
                <a:solidFill>
                  <a:srgbClr val="00590C"/>
                </a:solidFill>
              </a:rPr>
              <a:t>many</a:t>
            </a:r>
            <a:r>
              <a:rPr lang="fr-FR" sz="3600" dirty="0" smtClean="0">
                <a:solidFill>
                  <a:srgbClr val="00590C"/>
                </a:solidFill>
              </a:rPr>
              <a:t>-body </a:t>
            </a:r>
            <a:r>
              <a:rPr lang="fr-FR" sz="3600" dirty="0" err="1" smtClean="0">
                <a:solidFill>
                  <a:srgbClr val="00590C"/>
                </a:solidFill>
              </a:rPr>
              <a:t>methods</a:t>
            </a:r>
            <a:r>
              <a:rPr lang="fr-FR" sz="3600" dirty="0" smtClean="0">
                <a:solidFill>
                  <a:srgbClr val="00590C"/>
                </a:solidFill>
              </a:rPr>
              <a:t>/</a:t>
            </a:r>
            <a:r>
              <a:rPr lang="fr-FR" sz="3600" dirty="0" err="1" smtClean="0">
                <a:solidFill>
                  <a:srgbClr val="00590C"/>
                </a:solidFill>
              </a:rPr>
              <a:t>calculations</a:t>
            </a:r>
            <a:endParaRPr sz="3600" dirty="0">
              <a:solidFill>
                <a:srgbClr val="00590C"/>
              </a:solidFill>
            </a:endParaRPr>
          </a:p>
        </p:txBody>
      </p:sp>
      <p:pic>
        <p:nvPicPr>
          <p:cNvPr id="23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9457" y="2206178"/>
            <a:ext cx="1824186" cy="161542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629"/>
          <p:cNvSpPr/>
          <p:nvPr/>
        </p:nvSpPr>
        <p:spPr>
          <a:xfrm>
            <a:off x="4221636" y="1710806"/>
            <a:ext cx="1512707" cy="270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B. Bally</a:t>
            </a: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J.-P. Ebran</a:t>
            </a:r>
          </a:p>
          <a:p>
            <a:pPr lvl="0" algn="l">
              <a:defRPr sz="1800"/>
            </a:pPr>
            <a:r>
              <a:rPr lang="fr-FR" sz="2200" b="1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M. </a:t>
            </a:r>
            <a:r>
              <a:rPr lang="fr-FR" sz="2200" b="1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Frosini</a:t>
            </a:r>
            <a:endParaRPr lang="fr-FR" sz="2200" b="1" dirty="0" smtClean="0">
              <a:solidFill>
                <a:srgbClr val="0033CC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A.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Porro</a:t>
            </a:r>
            <a:endParaRPr lang="fr-FR" sz="2200" dirty="0" smtClean="0"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A. Roux</a:t>
            </a:r>
          </a:p>
          <a:p>
            <a:pPr lvl="0" algn="l">
              <a:defRPr sz="1800"/>
            </a:pP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A.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Scalesi</a:t>
            </a:r>
            <a:endParaRPr lang="fr-FR" sz="2200" dirty="0" smtClean="0"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V.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Somà</a:t>
            </a:r>
            <a:endParaRPr lang="fr-FR" sz="2200" b="1" dirty="0" smtClean="0"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G.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Stellin</a:t>
            </a:r>
            <a:endParaRPr lang="fr-FR"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" name="Shape 629"/>
          <p:cNvSpPr/>
          <p:nvPr/>
        </p:nvSpPr>
        <p:spPr>
          <a:xfrm>
            <a:off x="4221637" y="6897130"/>
            <a:ext cx="151270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dirty="0">
                <a:latin typeface="Palatino"/>
                <a:ea typeface="Palatino"/>
                <a:cs typeface="Palatino"/>
                <a:sym typeface="Palatino"/>
              </a:rPr>
              <a:t>C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. Barbieri</a:t>
            </a:r>
          </a:p>
        </p:txBody>
      </p:sp>
      <p:sp>
        <p:nvSpPr>
          <p:cNvPr id="29" name="Shape 629"/>
          <p:cNvSpPr/>
          <p:nvPr/>
        </p:nvSpPr>
        <p:spPr>
          <a:xfrm>
            <a:off x="9878168" y="4368342"/>
            <a:ext cx="151270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P.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Navratil</a:t>
            </a:r>
            <a:endParaRPr lang="fr-FR" sz="2200" dirty="0" smtClean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" name="Shape 629"/>
          <p:cNvSpPr/>
          <p:nvPr/>
        </p:nvSpPr>
        <p:spPr>
          <a:xfrm>
            <a:off x="4221636" y="8508892"/>
            <a:ext cx="2124583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G. Hagen</a:t>
            </a:r>
          </a:p>
          <a:p>
            <a:pPr lvl="0" algn="l">
              <a:defRPr sz="1800"/>
            </a:pP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T.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Papenbrock</a:t>
            </a:r>
            <a:endParaRPr lang="fr-FR" sz="2200" dirty="0" smtClean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2" name="Shape 629"/>
          <p:cNvSpPr/>
          <p:nvPr/>
        </p:nvSpPr>
        <p:spPr>
          <a:xfrm>
            <a:off x="9926414" y="5424882"/>
            <a:ext cx="138533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A.Tichai</a:t>
            </a:r>
            <a:endParaRPr lang="fr-FR" sz="2200" dirty="0" smtClean="0"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P. Arthuis</a:t>
            </a: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R. Roth</a:t>
            </a:r>
            <a:endParaRPr lang="fr-FR"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56" y="5411157"/>
            <a:ext cx="2346722" cy="9709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30" y="6733313"/>
            <a:ext cx="2253714" cy="6690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47" y="4206168"/>
            <a:ext cx="2042028" cy="6346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2" y="8198238"/>
            <a:ext cx="2434251" cy="5862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6" y="8889082"/>
            <a:ext cx="2336487" cy="563009"/>
          </a:xfrm>
          <a:prstGeom prst="rect">
            <a:avLst/>
          </a:prstGeom>
        </p:spPr>
      </p:pic>
      <p:sp>
        <p:nvSpPr>
          <p:cNvPr id="17" name="Shape 629"/>
          <p:cNvSpPr/>
          <p:nvPr/>
        </p:nvSpPr>
        <p:spPr>
          <a:xfrm>
            <a:off x="4221636" y="5363979"/>
            <a:ext cx="21245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P. Demol</a:t>
            </a:r>
          </a:p>
        </p:txBody>
      </p:sp>
      <p:sp>
        <p:nvSpPr>
          <p:cNvPr id="18" name="Shape 629"/>
          <p:cNvSpPr/>
          <p:nvPr/>
        </p:nvSpPr>
        <p:spPr>
          <a:xfrm>
            <a:off x="9878168" y="2675337"/>
            <a:ext cx="21245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H.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Hergert</a:t>
            </a:r>
            <a:endParaRPr lang="fr-FR" sz="2200" b="1" dirty="0" smtClean="0"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40" y="1962435"/>
            <a:ext cx="1447242" cy="18126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52" y="4984551"/>
            <a:ext cx="2563091" cy="9251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65" y="6499207"/>
            <a:ext cx="1703889" cy="1703889"/>
          </a:xfrm>
          <a:prstGeom prst="rect">
            <a:avLst/>
          </a:prstGeom>
        </p:spPr>
      </p:pic>
      <p:sp>
        <p:nvSpPr>
          <p:cNvPr id="20" name="Shape 629"/>
          <p:cNvSpPr/>
          <p:nvPr/>
        </p:nvSpPr>
        <p:spPr>
          <a:xfrm>
            <a:off x="9872938" y="7148279"/>
            <a:ext cx="288890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T. R. Rodriguez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614" y="8392947"/>
            <a:ext cx="1208968" cy="1208968"/>
          </a:xfrm>
          <a:prstGeom prst="rect">
            <a:avLst/>
          </a:prstGeom>
        </p:spPr>
      </p:pic>
      <p:sp>
        <p:nvSpPr>
          <p:cNvPr id="22" name="Shape 629"/>
          <p:cNvSpPr/>
          <p:nvPr/>
        </p:nvSpPr>
        <p:spPr>
          <a:xfrm>
            <a:off x="9926414" y="8803270"/>
            <a:ext cx="288890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J. M. Yao</a:t>
            </a:r>
          </a:p>
        </p:txBody>
      </p:sp>
    </p:spTree>
    <p:extLst>
      <p:ext uri="{BB962C8B-B14F-4D97-AF65-F5344CB8AC3E}">
        <p14:creationId xmlns:p14="http://schemas.microsoft.com/office/powerpoint/2010/main" val="1361892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33CC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1202240" y="4407065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Novel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PGCM-PT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formalism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1206667" y="5009734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Validation of PGCM-PT(2)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against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FCI in </a:t>
            </a:r>
            <a:r>
              <a:rPr lang="fr-FR" sz="2200" baseline="30000" dirty="0" smtClean="0">
                <a:latin typeface="Palatino"/>
                <a:ea typeface="Palatino"/>
                <a:cs typeface="Palatino"/>
                <a:sym typeface="Palatino"/>
              </a:rPr>
              <a:t>20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Ne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81"/>
          <p:cNvSpPr/>
          <p:nvPr/>
        </p:nvSpPr>
        <p:spPr>
          <a:xfrm>
            <a:off x="1206666" y="6291605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Perspectives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Shape 81"/>
          <p:cNvSpPr/>
          <p:nvPr/>
        </p:nvSpPr>
        <p:spPr>
          <a:xfrm>
            <a:off x="1206667" y="5621957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Combining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MR-IMSRG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with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PGCM-PT(2) in </a:t>
            </a:r>
            <a:r>
              <a:rPr lang="fr-FR" sz="2200" baseline="30000" dirty="0" smtClean="0">
                <a:latin typeface="Palatino"/>
                <a:ea typeface="Palatino"/>
                <a:cs typeface="Palatino"/>
                <a:sym typeface="Palatino"/>
              </a:rPr>
              <a:t>20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Ne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" name="Shape 81"/>
          <p:cNvSpPr/>
          <p:nvPr/>
        </p:nvSpPr>
        <p:spPr>
          <a:xfrm>
            <a:off x="1202240" y="3737417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Introduction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616814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33CC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1202240" y="4407065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Novel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PGCM-PT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formalism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1206667" y="5009734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Validation of PGCM-PT(2)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against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FCI in </a:t>
            </a:r>
            <a:r>
              <a:rPr lang="fr-FR" sz="2200" baseline="30000" dirty="0" smtClean="0">
                <a:latin typeface="Palatino"/>
                <a:ea typeface="Palatino"/>
                <a:cs typeface="Palatino"/>
                <a:sym typeface="Palatino"/>
              </a:rPr>
              <a:t>20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Ne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81"/>
          <p:cNvSpPr/>
          <p:nvPr/>
        </p:nvSpPr>
        <p:spPr>
          <a:xfrm>
            <a:off x="1206666" y="6291605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Perspectives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Shape 81"/>
          <p:cNvSpPr/>
          <p:nvPr/>
        </p:nvSpPr>
        <p:spPr>
          <a:xfrm>
            <a:off x="1206667" y="5621957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Combining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MR-IMSRG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with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PGCM-PT(2) in </a:t>
            </a:r>
            <a:r>
              <a:rPr lang="fr-FR" sz="2200" baseline="30000" dirty="0" smtClean="0">
                <a:latin typeface="Palatino"/>
                <a:ea typeface="Palatino"/>
                <a:cs typeface="Palatino"/>
                <a:sym typeface="Palatino"/>
              </a:rPr>
              <a:t>20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Ne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" name="Shape 81"/>
          <p:cNvSpPr/>
          <p:nvPr/>
        </p:nvSpPr>
        <p:spPr>
          <a:xfrm>
            <a:off x="1202240" y="3737417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Introduction</a:t>
            </a:r>
            <a:endParaRPr sz="2200" dirty="0">
              <a:solidFill>
                <a:srgbClr val="0033CC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639119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40">
            <a:extLst>
              <a:ext uri="{FF2B5EF4-FFF2-40B4-BE49-F238E27FC236}">
                <a16:creationId xmlns:a16="http://schemas.microsoft.com/office/drawing/2014/main" id="{B9FAA4AC-95D1-9489-9D1B-0B074D7E919E}"/>
              </a:ext>
            </a:extLst>
          </p:cNvPr>
          <p:cNvSpPr txBox="1"/>
          <p:nvPr/>
        </p:nvSpPr>
        <p:spPr>
          <a:xfrm>
            <a:off x="7456714" y="6676535"/>
            <a:ext cx="5154002" cy="147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3445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Algebra cost </a:t>
            </a:r>
            <a:r>
              <a:rPr lang="it" sz="1493" b="1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⸕</a:t>
            </a:r>
            <a:endParaRPr lang="it" sz="1493" b="1" spc="320" dirty="0" smtClean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  <a:p>
            <a:pPr marL="487695" lvl="1" indent="0" algn="l">
              <a:lnSpc>
                <a:spcPct val="150000"/>
              </a:lnSpc>
            </a:pPr>
            <a:r>
              <a:rPr lang="it" sz="1493" spc="32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	 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Difficult manually</a:t>
            </a:r>
          </a:p>
          <a:p>
            <a:pPr marL="773445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Numerical cost </a:t>
            </a:r>
            <a:r>
              <a:rPr lang="it" sz="1493" b="1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⸕</a:t>
            </a: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</a:t>
            </a:r>
          </a:p>
          <a:p>
            <a:pPr marL="487695" lvl="2" indent="0" algn="l">
              <a:lnSpc>
                <a:spcPct val="150000"/>
              </a:lnSpc>
            </a:pPr>
            <a:r>
              <a:rPr lang="it" sz="1493" spc="32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 Memory&amp;CPU: N</a:t>
            </a:r>
            <a:r>
              <a:rPr lang="it" sz="1493" spc="320" baseline="3000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p</a:t>
            </a: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 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→ N</a:t>
            </a:r>
            <a:r>
              <a:rPr lang="it" sz="1493" spc="320" baseline="30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q</a:t>
            </a:r>
            <a:r>
              <a:rPr lang="it" sz="1493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 (q&gt;p)</a:t>
            </a:r>
          </a:p>
        </p:txBody>
      </p:sp>
      <p:sp>
        <p:nvSpPr>
          <p:cNvPr id="134" name="Google Shape;141;p16">
            <a:extLst>
              <a:ext uri="{FF2B5EF4-FFF2-40B4-BE49-F238E27FC236}">
                <a16:creationId xmlns:a16="http://schemas.microsoft.com/office/drawing/2014/main" id="{6E9C6D65-D32F-6DCD-FFA5-513DC30C60BB}"/>
              </a:ext>
            </a:extLst>
          </p:cNvPr>
          <p:cNvSpPr txBox="1"/>
          <p:nvPr/>
        </p:nvSpPr>
        <p:spPr>
          <a:xfrm>
            <a:off x="3761628" y="8095668"/>
            <a:ext cx="2895884" cy="59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0" tIns="97520" rIns="97520" bIns="97520" anchor="t" anchorCtr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it" sz="1707" b="1" spc="640" dirty="0" smtClean="0">
                <a:latin typeface="Montserrat Semi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OPERATORS</a:t>
            </a:r>
            <a:endParaRPr lang="it" sz="1707" b="1" spc="640" dirty="0">
              <a:latin typeface="Montserrat Semi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pic>
        <p:nvPicPr>
          <p:cNvPr id="58" name="Picture 3">
            <a:extLst>
              <a:ext uri="{FF2B5EF4-FFF2-40B4-BE49-F238E27FC236}">
                <a16:creationId xmlns:a16="http://schemas.microsoft.com/office/drawing/2014/main" id="{64331CCD-B6F0-82BE-69D5-49632F91A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14" y="7780704"/>
            <a:ext cx="2398499" cy="1982275"/>
          </a:xfrm>
          <a:prstGeom prst="rect">
            <a:avLst/>
          </a:prstGeom>
        </p:spPr>
      </p:pic>
      <p:pic>
        <p:nvPicPr>
          <p:cNvPr id="119" name="Image 1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2556" y="1751286"/>
            <a:ext cx="1417376" cy="2866251"/>
          </a:xfrm>
          <a:prstGeom prst="rect">
            <a:avLst/>
          </a:prstGeom>
        </p:spPr>
      </p:pic>
      <p:sp>
        <p:nvSpPr>
          <p:cNvPr id="2052" name="Google Shape;141;p16">
            <a:extLst>
              <a:ext uri="{FF2B5EF4-FFF2-40B4-BE49-F238E27FC236}">
                <a16:creationId xmlns:a16="http://schemas.microsoft.com/office/drawing/2014/main" id="{4B201C11-CD62-3501-4ED4-9EC1FE9600F9}"/>
              </a:ext>
            </a:extLst>
          </p:cNvPr>
          <p:cNvSpPr txBox="1"/>
          <p:nvPr/>
        </p:nvSpPr>
        <p:spPr>
          <a:xfrm>
            <a:off x="364248" y="3985862"/>
            <a:ext cx="3802917" cy="59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0" tIns="97520" rIns="97520" bIns="97520" anchor="t" anchorCtr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it" sz="1707" b="1" spc="640" dirty="0">
                <a:latin typeface="Montserrat Semi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OPEN-SHELL</a:t>
            </a:r>
          </a:p>
        </p:txBody>
      </p:sp>
      <p:sp>
        <p:nvSpPr>
          <p:cNvPr id="57" name="Google Shape;141;p16">
            <a:extLst>
              <a:ext uri="{FF2B5EF4-FFF2-40B4-BE49-F238E27FC236}">
                <a16:creationId xmlns:a16="http://schemas.microsoft.com/office/drawing/2014/main" id="{6E9C6D65-D32F-6DCD-FFA5-513DC30C60BB}"/>
              </a:ext>
            </a:extLst>
          </p:cNvPr>
          <p:cNvSpPr txBox="1"/>
          <p:nvPr/>
        </p:nvSpPr>
        <p:spPr>
          <a:xfrm>
            <a:off x="478054" y="7090129"/>
            <a:ext cx="1244270" cy="59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0" tIns="97520" rIns="97520" bIns="97520" anchor="t" anchorCtr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it" sz="1707" b="1" spc="640" dirty="0" smtClean="0">
                <a:latin typeface="Montserrat Semi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MASS</a:t>
            </a:r>
            <a:endParaRPr lang="it" sz="1707" b="1" spc="640" dirty="0">
              <a:latin typeface="Montserrat Semi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pic>
        <p:nvPicPr>
          <p:cNvPr id="2050" name="Picture 2" descr="Nuclear Reactions | ChemTalk">
            <a:extLst>
              <a:ext uri="{FF2B5EF4-FFF2-40B4-BE49-F238E27FC236}">
                <a16:creationId xmlns:a16="http://schemas.microsoft.com/office/drawing/2014/main" id="{882E5064-A3A0-6F3E-3853-02A7554CC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4331" flipV="1">
            <a:off x="11104328" y="8565394"/>
            <a:ext cx="1809610" cy="12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70" name="Chord 2069">
            <a:extLst>
              <a:ext uri="{FF2B5EF4-FFF2-40B4-BE49-F238E27FC236}">
                <a16:creationId xmlns:a16="http://schemas.microsoft.com/office/drawing/2014/main" id="{BFD1A36C-BC8B-33C1-5E36-1843027F56A6}"/>
              </a:ext>
            </a:extLst>
          </p:cNvPr>
          <p:cNvSpPr>
            <a:spLocks noChangeAspect="1"/>
          </p:cNvSpPr>
          <p:nvPr/>
        </p:nvSpPr>
        <p:spPr>
          <a:xfrm>
            <a:off x="4884468" y="3693032"/>
            <a:ext cx="3315045" cy="3348124"/>
          </a:xfrm>
          <a:prstGeom prst="chord">
            <a:avLst>
              <a:gd name="adj1" fmla="val 16190932"/>
              <a:gd name="adj2" fmla="val 61802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80"/>
          </a:p>
        </p:txBody>
      </p:sp>
      <p:sp>
        <p:nvSpPr>
          <p:cNvPr id="4" name="Google Shape;95;p15">
            <a:extLst>
              <a:ext uri="{FF2B5EF4-FFF2-40B4-BE49-F238E27FC236}">
                <a16:creationId xmlns:a16="http://schemas.microsoft.com/office/drawing/2014/main" id="{364AFC2B-AE40-E242-270E-A408CDA8999D}"/>
              </a:ext>
            </a:extLst>
          </p:cNvPr>
          <p:cNvSpPr>
            <a:spLocks noChangeAspect="1"/>
          </p:cNvSpPr>
          <p:nvPr/>
        </p:nvSpPr>
        <p:spPr>
          <a:xfrm>
            <a:off x="4775310" y="3669826"/>
            <a:ext cx="3454181" cy="3454181"/>
          </a:xfrm>
          <a:prstGeom prst="ellipse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pPr algn="l" rtl="0"/>
            <a:endParaRPr sz="4480" dirty="0"/>
          </a:p>
        </p:txBody>
      </p:sp>
      <p:cxnSp>
        <p:nvCxnSpPr>
          <p:cNvPr id="7" name="Google Shape;113;p15">
            <a:extLst>
              <a:ext uri="{FF2B5EF4-FFF2-40B4-BE49-F238E27FC236}">
                <a16:creationId xmlns:a16="http://schemas.microsoft.com/office/drawing/2014/main" id="{19EA6AED-E7FE-3869-8B3B-1DC157FB36A4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6502401" y="1469678"/>
            <a:ext cx="238736" cy="2200148"/>
          </a:xfrm>
          <a:prstGeom prst="straightConnector1">
            <a:avLst/>
          </a:prstGeom>
          <a:noFill/>
          <a:ln w="25400" cap="flat" cmpd="sng">
            <a:solidFill>
              <a:srgbClr val="787878"/>
            </a:solidFill>
            <a:prstDash val="solid"/>
            <a:round/>
            <a:headEnd type="oval" w="lg" len="lg"/>
            <a:tailEnd type="none" w="sm" len="sm"/>
          </a:ln>
          <a:effectLst>
            <a:softEdge rad="0"/>
          </a:effec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2467C4-0447-EBB7-2EB9-CDFCFEC1FBA2}"/>
              </a:ext>
            </a:extLst>
          </p:cNvPr>
          <p:cNvCxnSpPr/>
          <p:nvPr/>
        </p:nvCxnSpPr>
        <p:spPr>
          <a:xfrm>
            <a:off x="6741137" y="1469678"/>
            <a:ext cx="5879431" cy="0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141;p16">
            <a:extLst>
              <a:ext uri="{FF2B5EF4-FFF2-40B4-BE49-F238E27FC236}">
                <a16:creationId xmlns:a16="http://schemas.microsoft.com/office/drawing/2014/main" id="{409831C7-00F9-A0F0-F527-3C47F7332D45}"/>
              </a:ext>
            </a:extLst>
          </p:cNvPr>
          <p:cNvSpPr txBox="1"/>
          <p:nvPr/>
        </p:nvSpPr>
        <p:spPr>
          <a:xfrm>
            <a:off x="10404773" y="6354559"/>
            <a:ext cx="2441171" cy="59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0" tIns="97520" rIns="97520" bIns="9752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t" sz="1707" b="1" spc="640" dirty="0" smtClean="0">
                <a:latin typeface="Montserrat Semi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ACCURACY</a:t>
            </a:r>
            <a:endParaRPr lang="it" sz="1707" b="1" spc="640" dirty="0">
              <a:latin typeface="Montserrat Semi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7B745A1-6643-489D-E43D-2B84F186075E}"/>
              </a:ext>
            </a:extLst>
          </p:cNvPr>
          <p:cNvCxnSpPr>
            <a:cxnSpLocks/>
          </p:cNvCxnSpPr>
          <p:nvPr/>
        </p:nvCxnSpPr>
        <p:spPr>
          <a:xfrm>
            <a:off x="12610716" y="1473680"/>
            <a:ext cx="0" cy="428722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oogle Shape;113;p15">
            <a:extLst>
              <a:ext uri="{FF2B5EF4-FFF2-40B4-BE49-F238E27FC236}">
                <a16:creationId xmlns:a16="http://schemas.microsoft.com/office/drawing/2014/main" id="{AD000AFC-25A6-D622-B167-AC3B48A35E81}"/>
              </a:ext>
            </a:extLst>
          </p:cNvPr>
          <p:cNvCxnSpPr>
            <a:cxnSpLocks/>
          </p:cNvCxnSpPr>
          <p:nvPr/>
        </p:nvCxnSpPr>
        <p:spPr>
          <a:xfrm>
            <a:off x="7929717" y="6412956"/>
            <a:ext cx="4735126" cy="9852"/>
          </a:xfrm>
          <a:prstGeom prst="straightConnector1">
            <a:avLst/>
          </a:prstGeom>
          <a:noFill/>
          <a:ln w="25400" cap="flat" cmpd="sng">
            <a:solidFill>
              <a:srgbClr val="787878"/>
            </a:solidFill>
            <a:prstDash val="solid"/>
            <a:round/>
            <a:headEnd type="oval" w="lg" len="lg"/>
            <a:tailEnd type="none" w="sm" len="sm"/>
          </a:ln>
          <a:effectLst>
            <a:softEdge rad="0"/>
          </a:effec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A4F6C2-7668-849A-B31A-F07C9AF68C19}"/>
              </a:ext>
            </a:extLst>
          </p:cNvPr>
          <p:cNvCxnSpPr>
            <a:cxnSpLocks/>
          </p:cNvCxnSpPr>
          <p:nvPr/>
        </p:nvCxnSpPr>
        <p:spPr>
          <a:xfrm>
            <a:off x="12650065" y="6412956"/>
            <a:ext cx="0" cy="428722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oogle Shape;141;p16">
            <a:extLst>
              <a:ext uri="{FF2B5EF4-FFF2-40B4-BE49-F238E27FC236}">
                <a16:creationId xmlns:a16="http://schemas.microsoft.com/office/drawing/2014/main" id="{031056DB-8A18-98F5-C91A-41E5FF7D5190}"/>
              </a:ext>
            </a:extLst>
          </p:cNvPr>
          <p:cNvSpPr txBox="1"/>
          <p:nvPr/>
        </p:nvSpPr>
        <p:spPr>
          <a:xfrm>
            <a:off x="9583805" y="1361337"/>
            <a:ext cx="3132968" cy="59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0" tIns="97520" rIns="97520" bIns="9752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t" sz="1707" b="1" spc="640" dirty="0">
                <a:latin typeface="Montserrat Semi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UNCERTAINTIES</a:t>
            </a:r>
          </a:p>
        </p:txBody>
      </p:sp>
      <p:cxnSp>
        <p:nvCxnSpPr>
          <p:cNvPr id="42" name="Google Shape;113;p15">
            <a:extLst>
              <a:ext uri="{FF2B5EF4-FFF2-40B4-BE49-F238E27FC236}">
                <a16:creationId xmlns:a16="http://schemas.microsoft.com/office/drawing/2014/main" id="{A9444B51-AC6D-0918-193D-AEAA0CE0C19C}"/>
              </a:ext>
            </a:extLst>
          </p:cNvPr>
          <p:cNvCxnSpPr>
            <a:cxnSpLocks/>
          </p:cNvCxnSpPr>
          <p:nvPr/>
        </p:nvCxnSpPr>
        <p:spPr>
          <a:xfrm>
            <a:off x="7424235" y="6843845"/>
            <a:ext cx="525684" cy="1449197"/>
          </a:xfrm>
          <a:prstGeom prst="straightConnector1">
            <a:avLst/>
          </a:prstGeom>
          <a:noFill/>
          <a:ln w="25400" cap="flat" cmpd="sng">
            <a:solidFill>
              <a:srgbClr val="787878"/>
            </a:solidFill>
            <a:prstDash val="solid"/>
            <a:round/>
            <a:headEnd type="oval" w="lg" len="lg"/>
            <a:tailEnd type="none" w="sm" len="sm"/>
          </a:ln>
          <a:effectLst>
            <a:softEdge rad="0"/>
          </a:effec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BD42395-F72D-CC25-4D04-023CF846B637}"/>
              </a:ext>
            </a:extLst>
          </p:cNvPr>
          <p:cNvCxnSpPr>
            <a:cxnSpLocks/>
          </p:cNvCxnSpPr>
          <p:nvPr/>
        </p:nvCxnSpPr>
        <p:spPr>
          <a:xfrm flipV="1">
            <a:off x="7938732" y="8278528"/>
            <a:ext cx="4681836" cy="1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8415FBB-9B1D-F91D-8D9E-7D2D28697115}"/>
              </a:ext>
            </a:extLst>
          </p:cNvPr>
          <p:cNvCxnSpPr>
            <a:cxnSpLocks/>
          </p:cNvCxnSpPr>
          <p:nvPr/>
        </p:nvCxnSpPr>
        <p:spPr>
          <a:xfrm>
            <a:off x="12610716" y="8278529"/>
            <a:ext cx="0" cy="428722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ogle Shape;141;p16">
            <a:extLst>
              <a:ext uri="{FF2B5EF4-FFF2-40B4-BE49-F238E27FC236}">
                <a16:creationId xmlns:a16="http://schemas.microsoft.com/office/drawing/2014/main" id="{398B6980-87C8-1746-334D-9813592811EC}"/>
              </a:ext>
            </a:extLst>
          </p:cNvPr>
          <p:cNvSpPr txBox="1"/>
          <p:nvPr/>
        </p:nvSpPr>
        <p:spPr>
          <a:xfrm>
            <a:off x="10238509" y="8212602"/>
            <a:ext cx="2539693" cy="59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0" tIns="97520" rIns="97520" bIns="9752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t" sz="1707" b="1" spc="640" dirty="0">
                <a:latin typeface="Montserrat Semi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REACTIONS</a:t>
            </a:r>
          </a:p>
        </p:txBody>
      </p:sp>
      <p:cxnSp>
        <p:nvCxnSpPr>
          <p:cNvPr id="50" name="Google Shape;113;p15">
            <a:extLst>
              <a:ext uri="{FF2B5EF4-FFF2-40B4-BE49-F238E27FC236}">
                <a16:creationId xmlns:a16="http://schemas.microsoft.com/office/drawing/2014/main" id="{9F1C7494-7FE2-3B77-2B35-63CA92370C6C}"/>
              </a:ext>
            </a:extLst>
          </p:cNvPr>
          <p:cNvCxnSpPr>
            <a:cxnSpLocks/>
          </p:cNvCxnSpPr>
          <p:nvPr/>
        </p:nvCxnSpPr>
        <p:spPr>
          <a:xfrm flipH="1">
            <a:off x="5488112" y="6974614"/>
            <a:ext cx="260057" cy="1170412"/>
          </a:xfrm>
          <a:prstGeom prst="straightConnector1">
            <a:avLst/>
          </a:prstGeom>
          <a:noFill/>
          <a:ln w="25400" cap="flat" cmpd="sng">
            <a:solidFill>
              <a:srgbClr val="787878"/>
            </a:solidFill>
            <a:prstDash val="solid"/>
            <a:round/>
            <a:headEnd type="oval" w="lg" len="lg"/>
            <a:tailEnd type="none" w="sm" len="sm"/>
          </a:ln>
          <a:effectLst>
            <a:softEdge rad="0"/>
          </a:effec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1D08752-4053-7169-39AD-3409A1361C13}"/>
              </a:ext>
            </a:extLst>
          </p:cNvPr>
          <p:cNvCxnSpPr>
            <a:cxnSpLocks/>
          </p:cNvCxnSpPr>
          <p:nvPr/>
        </p:nvCxnSpPr>
        <p:spPr>
          <a:xfrm>
            <a:off x="3680174" y="8147281"/>
            <a:ext cx="3873525" cy="6649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E2029D3-D4C4-8125-54B7-7E4755271926}"/>
              </a:ext>
            </a:extLst>
          </p:cNvPr>
          <p:cNvCxnSpPr>
            <a:cxnSpLocks/>
          </p:cNvCxnSpPr>
          <p:nvPr/>
        </p:nvCxnSpPr>
        <p:spPr>
          <a:xfrm>
            <a:off x="3685529" y="8146373"/>
            <a:ext cx="0" cy="428722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E066829-5BDF-1668-67D5-3F54CA913D87}"/>
              </a:ext>
            </a:extLst>
          </p:cNvPr>
          <p:cNvSpPr txBox="1"/>
          <p:nvPr/>
        </p:nvSpPr>
        <p:spPr>
          <a:xfrm rot="5400000">
            <a:off x="1596558" y="8691835"/>
            <a:ext cx="3085178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28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[Hu et </a:t>
            </a:r>
            <a:r>
              <a:rPr lang="it" sz="128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al, 2022</a:t>
            </a:r>
            <a:r>
              <a:rPr lang="it" sz="128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]</a:t>
            </a:r>
            <a:endParaRPr lang="en-GB" sz="1280" dirty="0"/>
          </a:p>
        </p:txBody>
      </p:sp>
      <p:cxnSp>
        <p:nvCxnSpPr>
          <p:cNvPr id="61" name="Google Shape;113;p15">
            <a:extLst>
              <a:ext uri="{FF2B5EF4-FFF2-40B4-BE49-F238E27FC236}">
                <a16:creationId xmlns:a16="http://schemas.microsoft.com/office/drawing/2014/main" id="{8B839037-5DFC-1284-E5E6-6233195612E0}"/>
              </a:ext>
            </a:extLst>
          </p:cNvPr>
          <p:cNvCxnSpPr>
            <a:cxnSpLocks/>
          </p:cNvCxnSpPr>
          <p:nvPr/>
        </p:nvCxnSpPr>
        <p:spPr>
          <a:xfrm flipH="1" flipV="1">
            <a:off x="4291580" y="4020114"/>
            <a:ext cx="676625" cy="578010"/>
          </a:xfrm>
          <a:prstGeom prst="straightConnector1">
            <a:avLst/>
          </a:prstGeom>
          <a:noFill/>
          <a:ln w="25400" cap="flat" cmpd="sng">
            <a:solidFill>
              <a:srgbClr val="787878"/>
            </a:solidFill>
            <a:prstDash val="solid"/>
            <a:round/>
            <a:headEnd type="oval" w="lg" len="lg"/>
            <a:tailEnd type="none" w="sm" len="sm"/>
          </a:ln>
          <a:effectLst>
            <a:softEdge rad="0"/>
          </a:effectLst>
        </p:spPr>
      </p:cxnSp>
      <p:cxnSp>
        <p:nvCxnSpPr>
          <p:cNvPr id="2048" name="Straight Connector 2047">
            <a:extLst>
              <a:ext uri="{FF2B5EF4-FFF2-40B4-BE49-F238E27FC236}">
                <a16:creationId xmlns:a16="http://schemas.microsoft.com/office/drawing/2014/main" id="{DA9BC98A-0E35-843D-3B25-B1E7C5C15C97}"/>
              </a:ext>
            </a:extLst>
          </p:cNvPr>
          <p:cNvCxnSpPr>
            <a:cxnSpLocks/>
          </p:cNvCxnSpPr>
          <p:nvPr/>
        </p:nvCxnSpPr>
        <p:spPr>
          <a:xfrm>
            <a:off x="239834" y="4020112"/>
            <a:ext cx="4051747" cy="0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Connector 2050">
            <a:extLst>
              <a:ext uri="{FF2B5EF4-FFF2-40B4-BE49-F238E27FC236}">
                <a16:creationId xmlns:a16="http://schemas.microsoft.com/office/drawing/2014/main" id="{7D225CD3-A326-CD31-040A-95DDD7EB223A}"/>
              </a:ext>
            </a:extLst>
          </p:cNvPr>
          <p:cNvCxnSpPr>
            <a:cxnSpLocks/>
          </p:cNvCxnSpPr>
          <p:nvPr/>
        </p:nvCxnSpPr>
        <p:spPr>
          <a:xfrm>
            <a:off x="254611" y="4008896"/>
            <a:ext cx="0" cy="428722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19">
            <a:extLst>
              <a:ext uri="{FF2B5EF4-FFF2-40B4-BE49-F238E27FC236}">
                <a16:creationId xmlns:a16="http://schemas.microsoft.com/office/drawing/2014/main" id="{8BFAD215-F23C-FFE6-5185-B170607E0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9" y="5144389"/>
            <a:ext cx="3387206" cy="1869007"/>
          </a:xfrm>
          <a:prstGeom prst="rect">
            <a:avLst/>
          </a:prstGeom>
        </p:spPr>
      </p:pic>
      <p:cxnSp>
        <p:nvCxnSpPr>
          <p:cNvPr id="2054" name="Google Shape;113;p15">
            <a:extLst>
              <a:ext uri="{FF2B5EF4-FFF2-40B4-BE49-F238E27FC236}">
                <a16:creationId xmlns:a16="http://schemas.microsoft.com/office/drawing/2014/main" id="{9C4081A7-693C-8900-FE6F-C6E45CE165A7}"/>
              </a:ext>
            </a:extLst>
          </p:cNvPr>
          <p:cNvCxnSpPr>
            <a:cxnSpLocks/>
          </p:cNvCxnSpPr>
          <p:nvPr/>
        </p:nvCxnSpPr>
        <p:spPr>
          <a:xfrm flipH="1" flipV="1">
            <a:off x="4846509" y="1439799"/>
            <a:ext cx="1049429" cy="2331847"/>
          </a:xfrm>
          <a:prstGeom prst="straightConnector1">
            <a:avLst/>
          </a:prstGeom>
          <a:noFill/>
          <a:ln w="25400" cap="flat" cmpd="sng">
            <a:solidFill>
              <a:srgbClr val="787878"/>
            </a:solidFill>
            <a:prstDash val="solid"/>
            <a:round/>
            <a:headEnd type="oval" w="lg" len="lg"/>
            <a:tailEnd type="none" w="sm" len="sm"/>
          </a:ln>
          <a:effectLst>
            <a:softEdge rad="0"/>
          </a:effectLst>
        </p:spPr>
      </p:cxnSp>
      <p:cxnSp>
        <p:nvCxnSpPr>
          <p:cNvPr id="2056" name="Straight Connector 2055">
            <a:extLst>
              <a:ext uri="{FF2B5EF4-FFF2-40B4-BE49-F238E27FC236}">
                <a16:creationId xmlns:a16="http://schemas.microsoft.com/office/drawing/2014/main" id="{44BAE2EC-95F7-4BA9-0B53-ABAB14FB9DC7}"/>
              </a:ext>
            </a:extLst>
          </p:cNvPr>
          <p:cNvCxnSpPr>
            <a:cxnSpLocks/>
          </p:cNvCxnSpPr>
          <p:nvPr/>
        </p:nvCxnSpPr>
        <p:spPr>
          <a:xfrm>
            <a:off x="239834" y="1453144"/>
            <a:ext cx="4605863" cy="0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Connector 2057">
            <a:extLst>
              <a:ext uri="{FF2B5EF4-FFF2-40B4-BE49-F238E27FC236}">
                <a16:creationId xmlns:a16="http://schemas.microsoft.com/office/drawing/2014/main" id="{A3A71FAE-9256-B1AD-3715-38A51DDF649B}"/>
              </a:ext>
            </a:extLst>
          </p:cNvPr>
          <p:cNvCxnSpPr>
            <a:cxnSpLocks/>
          </p:cNvCxnSpPr>
          <p:nvPr/>
        </p:nvCxnSpPr>
        <p:spPr>
          <a:xfrm>
            <a:off x="249685" y="1443293"/>
            <a:ext cx="0" cy="428722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Google Shape;141;p16">
            <a:extLst>
              <a:ext uri="{FF2B5EF4-FFF2-40B4-BE49-F238E27FC236}">
                <a16:creationId xmlns:a16="http://schemas.microsoft.com/office/drawing/2014/main" id="{40152A7A-E378-B89F-63DF-79B120C704E1}"/>
              </a:ext>
            </a:extLst>
          </p:cNvPr>
          <p:cNvSpPr txBox="1"/>
          <p:nvPr/>
        </p:nvSpPr>
        <p:spPr>
          <a:xfrm>
            <a:off x="298943" y="1372247"/>
            <a:ext cx="3802917" cy="59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0" tIns="97520" rIns="97520" bIns="97520" anchor="t" anchorCtr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it" sz="1707" b="1" spc="640" dirty="0">
                <a:latin typeface="Montserrat Semi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SPECTROSCOPY</a:t>
            </a:r>
          </a:p>
        </p:txBody>
      </p:sp>
      <p:sp>
        <p:nvSpPr>
          <p:cNvPr id="2060" name="TextBox 2059">
            <a:extLst>
              <a:ext uri="{FF2B5EF4-FFF2-40B4-BE49-F238E27FC236}">
                <a16:creationId xmlns:a16="http://schemas.microsoft.com/office/drawing/2014/main" id="{788A6CBE-5E39-7D67-F99C-153EE96A7595}"/>
              </a:ext>
            </a:extLst>
          </p:cNvPr>
          <p:cNvSpPr txBox="1"/>
          <p:nvPr/>
        </p:nvSpPr>
        <p:spPr>
          <a:xfrm>
            <a:off x="347204" y="1951670"/>
            <a:ext cx="4733863" cy="55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0" indent="-304810" algn="l" rtl="0">
              <a:buFont typeface="Arial" panose="020B0604020202020204" pitchFamily="34" charset="0"/>
              <a:buChar char="•"/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Single-particle excitations</a:t>
            </a:r>
            <a:endParaRPr lang="it" sz="1493" b="1" spc="32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  <a:p>
            <a:pPr marL="304810" indent="-304810" algn="l" rtl="0">
              <a:buFont typeface="Arial" panose="020B0604020202020204" pitchFamily="34" charset="0"/>
              <a:buChar char="•"/>
            </a:pPr>
            <a:r>
              <a:rPr lang="it" sz="1493" b="1" spc="32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Collective excitations</a:t>
            </a:r>
          </a:p>
        </p:txBody>
      </p:sp>
      <p:sp>
        <p:nvSpPr>
          <p:cNvPr id="2061" name="TextBox 2060">
            <a:extLst>
              <a:ext uri="{FF2B5EF4-FFF2-40B4-BE49-F238E27FC236}">
                <a16:creationId xmlns:a16="http://schemas.microsoft.com/office/drawing/2014/main" id="{D0A91529-12BB-B7D3-F967-7F96449CEA7E}"/>
              </a:ext>
            </a:extLst>
          </p:cNvPr>
          <p:cNvSpPr txBox="1"/>
          <p:nvPr/>
        </p:nvSpPr>
        <p:spPr>
          <a:xfrm rot="5400000">
            <a:off x="2914390" y="5930674"/>
            <a:ext cx="1875114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28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[Hergert</a:t>
            </a:r>
            <a:r>
              <a:rPr lang="it" sz="128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, </a:t>
            </a:r>
            <a:r>
              <a:rPr lang="it" sz="128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2020]</a:t>
            </a:r>
            <a:endParaRPr lang="en-GB" sz="1280" dirty="0"/>
          </a:p>
        </p:txBody>
      </p:sp>
      <p:pic>
        <p:nvPicPr>
          <p:cNvPr id="2066" name="Image 8">
            <a:extLst>
              <a:ext uri="{FF2B5EF4-FFF2-40B4-BE49-F238E27FC236}">
                <a16:creationId xmlns:a16="http://schemas.microsoft.com/office/drawing/2014/main" id="{DA62D056-3586-E121-60E2-10EE1AF43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8472" y="4808907"/>
            <a:ext cx="1015765" cy="999555"/>
          </a:xfrm>
          <a:prstGeom prst="rect">
            <a:avLst/>
          </a:prstGeom>
        </p:spPr>
      </p:pic>
      <p:sp>
        <p:nvSpPr>
          <p:cNvPr id="2078" name="Slide Number Placeholder 2077">
            <a:extLst>
              <a:ext uri="{FF2B5EF4-FFF2-40B4-BE49-F238E27FC236}">
                <a16:creationId xmlns:a16="http://schemas.microsoft.com/office/drawing/2014/main" id="{DE5208DB-969A-96C5-C1E2-3D21599D7F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6" name="Ab initio vs effective approach"/>
          <p:cNvSpPr txBox="1"/>
          <p:nvPr/>
        </p:nvSpPr>
        <p:spPr>
          <a:xfrm>
            <a:off x="52599" y="127000"/>
            <a:ext cx="12952201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err="1" smtClean="0">
                <a:solidFill>
                  <a:srgbClr val="0033CC"/>
                </a:solidFill>
              </a:rPr>
              <a:t>Some</a:t>
            </a:r>
            <a:r>
              <a:rPr lang="fr-FR" dirty="0" smtClean="0">
                <a:solidFill>
                  <a:srgbClr val="0033CC"/>
                </a:solidFill>
              </a:rPr>
              <a:t> of the A</a:t>
            </a:r>
            <a:r>
              <a:rPr dirty="0" smtClean="0">
                <a:solidFill>
                  <a:srgbClr val="0033CC"/>
                </a:solidFill>
              </a:rPr>
              <a:t>b initio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frontiers</a:t>
            </a:r>
            <a:endParaRPr sz="2400" dirty="0">
              <a:solidFill>
                <a:srgbClr val="0033CC"/>
              </a:solidFill>
            </a:endParaRP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1969" y="3437433"/>
            <a:ext cx="5234493" cy="464657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4177" y="2557496"/>
            <a:ext cx="4017641" cy="395254"/>
          </a:xfrm>
          <a:prstGeom prst="rect">
            <a:avLst/>
          </a:prstGeom>
        </p:spPr>
      </p:pic>
      <p:sp>
        <p:nvSpPr>
          <p:cNvPr id="67" name="Flèche courbée vers le haut 66"/>
          <p:cNvSpPr/>
          <p:nvPr/>
        </p:nvSpPr>
        <p:spPr>
          <a:xfrm flipV="1">
            <a:off x="9933422" y="2194804"/>
            <a:ext cx="878684" cy="299549"/>
          </a:xfrm>
          <a:prstGeom prst="curvedUpArrow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8" name="Interdiction 77"/>
          <p:cNvSpPr/>
          <p:nvPr/>
        </p:nvSpPr>
        <p:spPr>
          <a:xfrm>
            <a:off x="10863562" y="2524227"/>
            <a:ext cx="329232" cy="307916"/>
          </a:xfrm>
          <a:prstGeom prst="noSmoking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3754" y="4437878"/>
            <a:ext cx="2346543" cy="843017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8525" y="5828662"/>
            <a:ext cx="1338326" cy="334581"/>
          </a:xfrm>
          <a:prstGeom prst="rect">
            <a:avLst/>
          </a:prstGeom>
        </p:spPr>
      </p:pic>
      <p:sp>
        <p:nvSpPr>
          <p:cNvPr id="85" name="Flèche vers le bas 84"/>
          <p:cNvSpPr/>
          <p:nvPr/>
        </p:nvSpPr>
        <p:spPr>
          <a:xfrm rot="16200000">
            <a:off x="10043636" y="5740913"/>
            <a:ext cx="547289" cy="506463"/>
          </a:xfrm>
          <a:prstGeom prst="downArrow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6" name="Shape 68"/>
          <p:cNvSpPr/>
          <p:nvPr/>
        </p:nvSpPr>
        <p:spPr>
          <a:xfrm>
            <a:off x="10158564" y="5769489"/>
            <a:ext cx="330406" cy="400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lnSpc>
                <a:spcPct val="150000"/>
              </a:lnSpc>
              <a:defRPr sz="1800"/>
            </a:pPr>
            <a:r>
              <a:rPr lang="fr-FR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Palatino"/>
                <a:cs typeface="Times New Roman" panose="02020603050405020304" pitchFamily="18" charset="0"/>
                <a:sym typeface="Palatino"/>
              </a:rPr>
              <a:t>fit</a:t>
            </a:r>
            <a:endParaRPr sz="1800" dirty="0">
              <a:solidFill>
                <a:schemeClr val="bg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85092" y="5750856"/>
            <a:ext cx="1524683" cy="400972"/>
          </a:xfrm>
          <a:prstGeom prst="rect">
            <a:avLst/>
          </a:prstGeom>
        </p:spPr>
      </p:pic>
      <p:sp>
        <p:nvSpPr>
          <p:cNvPr id="89" name="Interdiction 88"/>
          <p:cNvSpPr/>
          <p:nvPr/>
        </p:nvSpPr>
        <p:spPr>
          <a:xfrm>
            <a:off x="12559024" y="3461841"/>
            <a:ext cx="329232" cy="307916"/>
          </a:xfrm>
          <a:prstGeom prst="noSmoking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0" name="Interdiction 89"/>
          <p:cNvSpPr/>
          <p:nvPr/>
        </p:nvSpPr>
        <p:spPr>
          <a:xfrm>
            <a:off x="9292409" y="4295721"/>
            <a:ext cx="329232" cy="307916"/>
          </a:xfrm>
          <a:prstGeom prst="noSmoking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2" name="Flèche courbée vers le haut 91"/>
          <p:cNvSpPr/>
          <p:nvPr/>
        </p:nvSpPr>
        <p:spPr>
          <a:xfrm flipV="1">
            <a:off x="11880776" y="3072444"/>
            <a:ext cx="878684" cy="299549"/>
          </a:xfrm>
          <a:prstGeom prst="curvedUpArrow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3" name="TextBox 40">
            <a:extLst>
              <a:ext uri="{FF2B5EF4-FFF2-40B4-BE49-F238E27FC236}">
                <a16:creationId xmlns:a16="http://schemas.microsoft.com/office/drawing/2014/main" id="{B9FAA4AC-95D1-9489-9D1B-0B074D7E919E}"/>
              </a:ext>
            </a:extLst>
          </p:cNvPr>
          <p:cNvSpPr txBox="1"/>
          <p:nvPr/>
        </p:nvSpPr>
        <p:spPr>
          <a:xfrm>
            <a:off x="6744209" y="1590698"/>
            <a:ext cx="4445173" cy="40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Systematic</a:t>
            </a:r>
            <a:endParaRPr lang="it" sz="1493" b="1" spc="32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sp>
        <p:nvSpPr>
          <p:cNvPr id="94" name="TextBox 40">
            <a:extLst>
              <a:ext uri="{FF2B5EF4-FFF2-40B4-BE49-F238E27FC236}">
                <a16:creationId xmlns:a16="http://schemas.microsoft.com/office/drawing/2014/main" id="{B9FAA4AC-95D1-9489-9D1B-0B074D7E919E}"/>
              </a:ext>
            </a:extLst>
          </p:cNvPr>
          <p:cNvSpPr txBox="1"/>
          <p:nvPr/>
        </p:nvSpPr>
        <p:spPr>
          <a:xfrm>
            <a:off x="7715698" y="3970926"/>
            <a:ext cx="4087382" cy="40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7695" lvl="1" indent="0" algn="l">
              <a:lnSpc>
                <a:spcPct val="150000"/>
              </a:lnSpc>
            </a:pP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Basis representation</a:t>
            </a:r>
            <a:endParaRPr lang="it" sz="1493" spc="32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sp>
        <p:nvSpPr>
          <p:cNvPr id="95" name="TextBox 40">
            <a:extLst>
              <a:ext uri="{FF2B5EF4-FFF2-40B4-BE49-F238E27FC236}">
                <a16:creationId xmlns:a16="http://schemas.microsoft.com/office/drawing/2014/main" id="{B9FAA4AC-95D1-9489-9D1B-0B074D7E919E}"/>
              </a:ext>
            </a:extLst>
          </p:cNvPr>
          <p:cNvSpPr txBox="1"/>
          <p:nvPr/>
        </p:nvSpPr>
        <p:spPr>
          <a:xfrm>
            <a:off x="8356704" y="5269474"/>
            <a:ext cx="2328388" cy="436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Statistical</a:t>
            </a:r>
            <a:endParaRPr lang="it" sz="1493" b="1" spc="32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sp>
        <p:nvSpPr>
          <p:cNvPr id="96" name="TextBox 40">
            <a:extLst>
              <a:ext uri="{FF2B5EF4-FFF2-40B4-BE49-F238E27FC236}">
                <a16:creationId xmlns:a16="http://schemas.microsoft.com/office/drawing/2014/main" id="{B9FAA4AC-95D1-9489-9D1B-0B074D7E919E}"/>
              </a:ext>
            </a:extLst>
          </p:cNvPr>
          <p:cNvSpPr txBox="1"/>
          <p:nvPr/>
        </p:nvSpPr>
        <p:spPr>
          <a:xfrm>
            <a:off x="6591736" y="2013075"/>
            <a:ext cx="2555532" cy="442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7695" lvl="1" indent="0" algn="l">
              <a:lnSpc>
                <a:spcPct val="150000"/>
              </a:lnSpc>
            </a:pP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Hamiltonian</a:t>
            </a:r>
            <a:endParaRPr lang="it" sz="1493" spc="32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sp>
        <p:nvSpPr>
          <p:cNvPr id="97" name="TextBox 40">
            <a:extLst>
              <a:ext uri="{FF2B5EF4-FFF2-40B4-BE49-F238E27FC236}">
                <a16:creationId xmlns:a16="http://schemas.microsoft.com/office/drawing/2014/main" id="{B9FAA4AC-95D1-9489-9D1B-0B074D7E919E}"/>
              </a:ext>
            </a:extLst>
          </p:cNvPr>
          <p:cNvSpPr txBox="1"/>
          <p:nvPr/>
        </p:nvSpPr>
        <p:spPr>
          <a:xfrm>
            <a:off x="7063928" y="2937143"/>
            <a:ext cx="3028345" cy="436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7695" lvl="1" indent="0" algn="l">
              <a:lnSpc>
                <a:spcPct val="150000"/>
              </a:lnSpc>
            </a:pPr>
            <a:r>
              <a:rPr lang="it" sz="1493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A-body solution</a:t>
            </a:r>
            <a:endParaRPr lang="it" sz="1493" spc="32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sp>
        <p:nvSpPr>
          <p:cNvPr id="120" name="TextBox 58">
            <a:extLst>
              <a:ext uri="{FF2B5EF4-FFF2-40B4-BE49-F238E27FC236}">
                <a16:creationId xmlns:a16="http://schemas.microsoft.com/office/drawing/2014/main" id="{70CE36C2-1948-40EC-87D8-7ECFB149333B}"/>
              </a:ext>
            </a:extLst>
          </p:cNvPr>
          <p:cNvSpPr txBox="1"/>
          <p:nvPr/>
        </p:nvSpPr>
        <p:spPr>
          <a:xfrm>
            <a:off x="1838158" y="3590695"/>
            <a:ext cx="429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1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/</a:t>
            </a:r>
            <a:r>
              <a:rPr lang="en-US" sz="1400" dirty="0"/>
              <a:t>3</a:t>
            </a:r>
            <a:r>
              <a:rPr lang="en-US" sz="1400" baseline="30000" dirty="0"/>
              <a:t>-</a:t>
            </a:r>
            <a:r>
              <a:rPr lang="en-US" sz="1400" dirty="0"/>
              <a:t> vibration </a:t>
            </a:r>
            <a:r>
              <a:rPr lang="en-US" sz="1400" dirty="0" smtClean="0"/>
              <a:t>(</a:t>
            </a:r>
            <a:r>
              <a:rPr lang="en-US" sz="1400" baseline="30000" dirty="0" smtClean="0"/>
              <a:t>16</a:t>
            </a:r>
            <a:r>
              <a:rPr lang="en-US" sz="1400" dirty="0" smtClean="0"/>
              <a:t>O+</a:t>
            </a:r>
            <a:r>
              <a:rPr lang="en-US" sz="1400" dirty="0" smtClean="0">
                <a:latin typeface="Symbol" panose="05050102010706020507" pitchFamily="18" charset="2"/>
              </a:rPr>
              <a:t>a</a:t>
            </a:r>
            <a:r>
              <a:rPr lang="en-US" sz="1400" dirty="0" smtClean="0"/>
              <a:t> </a:t>
            </a:r>
            <a:r>
              <a:rPr lang="en-US" sz="1400" dirty="0" smtClean="0">
                <a:sym typeface="Symbol" panose="05050102010706020507" pitchFamily="18" charset="2"/>
              </a:rPr>
              <a:t></a:t>
            </a:r>
            <a:r>
              <a:rPr lang="en-US" sz="1400" dirty="0" smtClean="0"/>
              <a:t> </a:t>
            </a:r>
            <a:r>
              <a:rPr lang="en-US" sz="1400" baseline="30000" dirty="0" smtClean="0"/>
              <a:t>12</a:t>
            </a:r>
            <a:r>
              <a:rPr lang="en-US" sz="1400" dirty="0" smtClean="0"/>
              <a:t>C + 2</a:t>
            </a:r>
            <a:r>
              <a:rPr lang="en-US" sz="1400" dirty="0" smtClean="0">
                <a:latin typeface="Symbol" panose="05050102010706020507" pitchFamily="18" charset="2"/>
              </a:rPr>
              <a:t>a</a:t>
            </a:r>
            <a:r>
              <a:rPr lang="en-US" sz="1400" dirty="0" smtClean="0"/>
              <a:t>) at 7.2 MeV</a:t>
            </a:r>
            <a:endParaRPr lang="en-US" sz="1400" dirty="0"/>
          </a:p>
        </p:txBody>
      </p:sp>
      <p:sp>
        <p:nvSpPr>
          <p:cNvPr id="122" name="TextBox 58">
            <a:extLst>
              <a:ext uri="{FF2B5EF4-FFF2-40B4-BE49-F238E27FC236}">
                <a16:creationId xmlns:a16="http://schemas.microsoft.com/office/drawing/2014/main" id="{70CE36C2-1948-40EC-87D8-7ECFB149333B}"/>
              </a:ext>
            </a:extLst>
          </p:cNvPr>
          <p:cNvSpPr txBox="1"/>
          <p:nvPr/>
        </p:nvSpPr>
        <p:spPr>
          <a:xfrm>
            <a:off x="68871" y="2629458"/>
            <a:ext cx="746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baseline="30000" dirty="0" smtClean="0"/>
              <a:t>20</a:t>
            </a:r>
            <a:r>
              <a:rPr lang="en-US" sz="1600" b="1" dirty="0" smtClean="0"/>
              <a:t>Ne</a:t>
            </a:r>
            <a:endParaRPr lang="en-US" sz="1600" b="1" dirty="0"/>
          </a:p>
        </p:txBody>
      </p:sp>
      <p:sp>
        <p:nvSpPr>
          <p:cNvPr id="123" name="TextBox 59">
            <a:extLst>
              <a:ext uri="{FF2B5EF4-FFF2-40B4-BE49-F238E27FC236}">
                <a16:creationId xmlns:a16="http://schemas.microsoft.com/office/drawing/2014/main" id="{AE066829-5BDF-1668-67D5-3F54CA913D87}"/>
              </a:ext>
            </a:extLst>
          </p:cNvPr>
          <p:cNvSpPr txBox="1"/>
          <p:nvPr/>
        </p:nvSpPr>
        <p:spPr>
          <a:xfrm>
            <a:off x="2572449" y="3022574"/>
            <a:ext cx="3085178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" sz="128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</a:t>
            </a:r>
            <a:r>
              <a:rPr lang="it-IT" sz="128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Frosini </a:t>
            </a:r>
            <a:r>
              <a:rPr lang="it-IT" sz="1280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et al., </a:t>
            </a:r>
            <a:r>
              <a:rPr lang="it-IT" sz="128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2023</a:t>
            </a:r>
            <a:r>
              <a:rPr lang="it" sz="128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]</a:t>
            </a:r>
            <a:endParaRPr lang="en-GB" sz="1280" dirty="0"/>
          </a:p>
        </p:txBody>
      </p:sp>
      <p:sp>
        <p:nvSpPr>
          <p:cNvPr id="124" name="Google Shape;141;p16">
            <a:extLst>
              <a:ext uri="{FF2B5EF4-FFF2-40B4-BE49-F238E27FC236}">
                <a16:creationId xmlns:a16="http://schemas.microsoft.com/office/drawing/2014/main" id="{031056DB-8A18-98F5-C91A-41E5FF7D5190}"/>
              </a:ext>
            </a:extLst>
          </p:cNvPr>
          <p:cNvSpPr txBox="1"/>
          <p:nvPr/>
        </p:nvSpPr>
        <p:spPr>
          <a:xfrm>
            <a:off x="5344256" y="5821984"/>
            <a:ext cx="2470881" cy="93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0" tIns="97520" rIns="97520" bIns="9752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t" sz="1600" b="1" spc="640" dirty="0" smtClean="0">
                <a:latin typeface="Montserrat Semi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MANY-BODY </a:t>
            </a:r>
          </a:p>
          <a:p>
            <a:pPr lvl="0">
              <a:lnSpc>
                <a:spcPct val="150000"/>
              </a:lnSpc>
            </a:pPr>
            <a:r>
              <a:rPr lang="it" sz="1600" b="1" spc="640" dirty="0" smtClean="0">
                <a:latin typeface="Montserrat Semi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METHODS</a:t>
            </a:r>
            <a:endParaRPr lang="it" sz="1600" b="1" spc="640" dirty="0">
              <a:latin typeface="Montserrat Semi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18" y="4178131"/>
            <a:ext cx="2283198" cy="55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Google Shape;95;p15">
            <a:extLst>
              <a:ext uri="{FF2B5EF4-FFF2-40B4-BE49-F238E27FC236}">
                <a16:creationId xmlns:a16="http://schemas.microsoft.com/office/drawing/2014/main" id="{CD01AC6C-0875-A16C-F040-3EDCA2D7F739}"/>
              </a:ext>
            </a:extLst>
          </p:cNvPr>
          <p:cNvSpPr>
            <a:spLocks noChangeAspect="1"/>
          </p:cNvSpPr>
          <p:nvPr/>
        </p:nvSpPr>
        <p:spPr>
          <a:xfrm>
            <a:off x="4913881" y="3795302"/>
            <a:ext cx="3190496" cy="3190496"/>
          </a:xfrm>
          <a:prstGeom prst="ellipse">
            <a:avLst/>
          </a:prstGeom>
          <a:noFill/>
          <a:ln w="76200" cap="flat" cmpd="sng">
            <a:solidFill>
              <a:srgbClr val="B81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pPr algn="l" rtl="0"/>
            <a:endParaRPr sz="4480" dirty="0"/>
          </a:p>
        </p:txBody>
      </p:sp>
      <p:cxnSp>
        <p:nvCxnSpPr>
          <p:cNvPr id="126" name="Google Shape;113;p15">
            <a:extLst>
              <a:ext uri="{FF2B5EF4-FFF2-40B4-BE49-F238E27FC236}">
                <a16:creationId xmlns:a16="http://schemas.microsoft.com/office/drawing/2014/main" id="{8B839037-5DFC-1284-E5E6-6233195612E0}"/>
              </a:ext>
            </a:extLst>
          </p:cNvPr>
          <p:cNvCxnSpPr>
            <a:cxnSpLocks/>
          </p:cNvCxnSpPr>
          <p:nvPr/>
        </p:nvCxnSpPr>
        <p:spPr>
          <a:xfrm flipH="1">
            <a:off x="4443980" y="6049368"/>
            <a:ext cx="447080" cy="1115726"/>
          </a:xfrm>
          <a:prstGeom prst="straightConnector1">
            <a:avLst/>
          </a:prstGeom>
          <a:noFill/>
          <a:ln w="25400" cap="flat" cmpd="sng">
            <a:solidFill>
              <a:srgbClr val="787878"/>
            </a:solidFill>
            <a:prstDash val="solid"/>
            <a:round/>
            <a:headEnd type="oval" w="lg" len="lg"/>
            <a:tailEnd type="none" w="sm" len="sm"/>
          </a:ln>
          <a:effectLst>
            <a:softEdge rad="0"/>
          </a:effectLst>
        </p:spPr>
      </p:cxnSp>
      <p:cxnSp>
        <p:nvCxnSpPr>
          <p:cNvPr id="127" name="Straight Connector 2047">
            <a:extLst>
              <a:ext uri="{FF2B5EF4-FFF2-40B4-BE49-F238E27FC236}">
                <a16:creationId xmlns:a16="http://schemas.microsoft.com/office/drawing/2014/main" id="{DA9BC98A-0E35-843D-3B25-B1E7C5C15C97}"/>
              </a:ext>
            </a:extLst>
          </p:cNvPr>
          <p:cNvCxnSpPr>
            <a:cxnSpLocks/>
          </p:cNvCxnSpPr>
          <p:nvPr/>
        </p:nvCxnSpPr>
        <p:spPr>
          <a:xfrm>
            <a:off x="392234" y="7165092"/>
            <a:ext cx="4051747" cy="0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2050">
            <a:extLst>
              <a:ext uri="{FF2B5EF4-FFF2-40B4-BE49-F238E27FC236}">
                <a16:creationId xmlns:a16="http://schemas.microsoft.com/office/drawing/2014/main" id="{7D225CD3-A326-CD31-040A-95DDD7EB223A}"/>
              </a:ext>
            </a:extLst>
          </p:cNvPr>
          <p:cNvCxnSpPr>
            <a:cxnSpLocks/>
          </p:cNvCxnSpPr>
          <p:nvPr/>
        </p:nvCxnSpPr>
        <p:spPr>
          <a:xfrm>
            <a:off x="407011" y="7153876"/>
            <a:ext cx="0" cy="428722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55">
            <a:extLst>
              <a:ext uri="{FF2B5EF4-FFF2-40B4-BE49-F238E27FC236}">
                <a16:creationId xmlns:a16="http://schemas.microsoft.com/office/drawing/2014/main" id="{6E2029D3-D4C4-8125-54B7-7E4755271926}"/>
              </a:ext>
            </a:extLst>
          </p:cNvPr>
          <p:cNvCxnSpPr>
            <a:cxnSpLocks/>
          </p:cNvCxnSpPr>
          <p:nvPr/>
        </p:nvCxnSpPr>
        <p:spPr>
          <a:xfrm>
            <a:off x="7553699" y="8146373"/>
            <a:ext cx="0" cy="428722"/>
          </a:xfrm>
          <a:prstGeom prst="line">
            <a:avLst/>
          </a:prstGeom>
          <a:ln w="2540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40">
            <a:extLst>
              <a:ext uri="{FF2B5EF4-FFF2-40B4-BE49-F238E27FC236}">
                <a16:creationId xmlns:a16="http://schemas.microsoft.com/office/drawing/2014/main" id="{B9FAA4AC-95D1-9489-9D1B-0B074D7E919E}"/>
              </a:ext>
            </a:extLst>
          </p:cNvPr>
          <p:cNvSpPr txBox="1"/>
          <p:nvPr/>
        </p:nvSpPr>
        <p:spPr>
          <a:xfrm>
            <a:off x="7405704" y="8807497"/>
            <a:ext cx="4361243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3445" lvl="1" indent="-285750" algn="l">
              <a:buFont typeface="Arial" panose="020B0604020202020204" pitchFamily="34" charset="0"/>
              <a:buChar char="•"/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Light nuclei</a:t>
            </a:r>
          </a:p>
          <a:p>
            <a:pPr marL="773445" lvl="1" indent="-285750" algn="l">
              <a:buFont typeface="Arial" panose="020B0604020202020204" pitchFamily="34" charset="0"/>
              <a:buChar char="•"/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Optical potential</a:t>
            </a:r>
          </a:p>
          <a:p>
            <a:pPr marL="773445" lvl="1" indent="-285750" algn="l">
              <a:buFont typeface="Arial" panose="020B0604020202020204" pitchFamily="34" charset="0"/>
              <a:buChar char="•"/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Transition densities</a:t>
            </a:r>
            <a:endParaRPr lang="it" sz="1493" b="1" spc="32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Comfortaa Light"/>
            </a:endParaRPr>
          </a:p>
        </p:txBody>
      </p:sp>
      <p:sp>
        <p:nvSpPr>
          <p:cNvPr id="159" name="TextBox 40">
            <a:extLst>
              <a:ext uri="{FF2B5EF4-FFF2-40B4-BE49-F238E27FC236}">
                <a16:creationId xmlns:a16="http://schemas.microsoft.com/office/drawing/2014/main" id="{B9FAA4AC-95D1-9489-9D1B-0B074D7E919E}"/>
              </a:ext>
            </a:extLst>
          </p:cNvPr>
          <p:cNvSpPr txBox="1"/>
          <p:nvPr/>
        </p:nvSpPr>
        <p:spPr>
          <a:xfrm>
            <a:off x="3330177" y="8669005"/>
            <a:ext cx="4718924" cy="1011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3445" lvl="1" indent="-285750" algn="l">
              <a:buFont typeface="Arial" panose="020B0604020202020204" pitchFamily="34" charset="0"/>
              <a:buChar char="•"/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S=0/S</a:t>
            </a:r>
            <a:r>
              <a:rPr lang="it" sz="1493" b="1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≠0 </a:t>
            </a: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interactions</a:t>
            </a:r>
          </a:p>
          <a:p>
            <a:pPr marL="773445" lvl="1" indent="-285750" algn="l">
              <a:buFont typeface="Arial" panose="020B0604020202020204" pitchFamily="34" charset="0"/>
              <a:buChar char="•"/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Power counting</a:t>
            </a:r>
          </a:p>
          <a:p>
            <a:pPr marL="773445" lvl="1" indent="-285750" algn="l">
              <a:buFont typeface="Arial" panose="020B0604020202020204" pitchFamily="34" charset="0"/>
              <a:buChar char="•"/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Currents</a:t>
            </a:r>
          </a:p>
          <a:p>
            <a:pPr marL="773445" lvl="1" indent="-285750" algn="l">
              <a:buFont typeface="Arial" panose="020B0604020202020204" pitchFamily="34" charset="0"/>
              <a:buChar char="•"/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Fit</a:t>
            </a:r>
            <a:endParaRPr lang="it" sz="1493" b="1" spc="32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Comfortaa Light"/>
            </a:endParaRPr>
          </a:p>
        </p:txBody>
      </p:sp>
      <p:sp>
        <p:nvSpPr>
          <p:cNvPr id="160" name="TextBox 2059">
            <a:extLst>
              <a:ext uri="{FF2B5EF4-FFF2-40B4-BE49-F238E27FC236}">
                <a16:creationId xmlns:a16="http://schemas.microsoft.com/office/drawing/2014/main" id="{788A6CBE-5E39-7D67-F99C-153EE96A7595}"/>
              </a:ext>
            </a:extLst>
          </p:cNvPr>
          <p:cNvSpPr txBox="1"/>
          <p:nvPr/>
        </p:nvSpPr>
        <p:spPr>
          <a:xfrm>
            <a:off x="123981" y="4528824"/>
            <a:ext cx="4465557" cy="55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0" indent="-304810" algn="l" rtl="0">
              <a:buFont typeface="Arial" panose="020B0604020202020204" pitchFamily="34" charset="0"/>
              <a:buChar char="•"/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Novel many-body methods </a:t>
            </a:r>
            <a:endParaRPr lang="it" sz="1493" b="1" spc="32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  <a:p>
            <a:pPr marL="304810" indent="-304810" algn="l" rtl="0">
              <a:buFont typeface="Arial" panose="020B0604020202020204" pitchFamily="34" charset="0"/>
              <a:buChar char="•"/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Memory&amp;CPU </a:t>
            </a:r>
            <a:r>
              <a:rPr lang="it" sz="1493" b="1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⸕: </a:t>
            </a:r>
            <a:r>
              <a:rPr lang="fr-FR" sz="1493" b="1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Ñ</a:t>
            </a:r>
            <a:r>
              <a:rPr lang="it" sz="1493" b="1" spc="320" baseline="30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p</a:t>
            </a:r>
            <a:r>
              <a:rPr lang="it" sz="1493" b="1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 → N</a:t>
            </a:r>
            <a:r>
              <a:rPr lang="it" sz="1493" b="1" spc="320" baseline="30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q</a:t>
            </a:r>
            <a:r>
              <a:rPr lang="it" sz="1493" b="1" spc="320" baseline="30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 </a:t>
            </a:r>
            <a:r>
              <a:rPr lang="it" sz="1493" b="1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(</a:t>
            </a:r>
            <a:r>
              <a:rPr lang="fr-FR" sz="1493" b="1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Ñ</a:t>
            </a:r>
            <a:r>
              <a:rPr lang="it" sz="1493" b="1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&lt;&lt;N) </a:t>
            </a:r>
            <a:endParaRPr lang="it" sz="1493" b="1" spc="320" dirty="0">
              <a:latin typeface="Montserrat Light" panose="00000400000000000000" pitchFamily="2" charset="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sp>
        <p:nvSpPr>
          <p:cNvPr id="161" name="TextBox 2059">
            <a:extLst>
              <a:ext uri="{FF2B5EF4-FFF2-40B4-BE49-F238E27FC236}">
                <a16:creationId xmlns:a16="http://schemas.microsoft.com/office/drawing/2014/main" id="{788A6CBE-5E39-7D67-F99C-153EE96A7595}"/>
              </a:ext>
            </a:extLst>
          </p:cNvPr>
          <p:cNvSpPr txBox="1"/>
          <p:nvPr/>
        </p:nvSpPr>
        <p:spPr>
          <a:xfrm>
            <a:off x="201239" y="7586842"/>
            <a:ext cx="4465557" cy="55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0" indent="-304810" algn="l" rtl="0">
              <a:buFont typeface="Arial" panose="020B0604020202020204" pitchFamily="34" charset="0"/>
              <a:buChar char="•"/>
            </a:pPr>
            <a:r>
              <a:rPr lang="it" sz="1493" b="1" spc="320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Memory&amp;CPU </a:t>
            </a:r>
            <a:r>
              <a:rPr lang="it" sz="1493" b="1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⸕: N</a:t>
            </a:r>
            <a:r>
              <a:rPr lang="it" sz="1493" b="1" spc="320" baseline="30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p </a:t>
            </a:r>
            <a:r>
              <a:rPr lang="fr-FR" sz="1493" b="1" spc="32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with</a:t>
            </a:r>
            <a:r>
              <a:rPr lang="fr-FR" sz="1493" b="1" spc="32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 N ⸕</a:t>
            </a:r>
          </a:p>
          <a:p>
            <a:pPr marL="304810" indent="-304810" algn="l" rtl="0">
              <a:buFont typeface="Arial" panose="020B0604020202020204" pitchFamily="34" charset="0"/>
              <a:buChar char="•"/>
            </a:pPr>
            <a:r>
              <a:rPr lang="fr-FR" sz="1493" b="1" spc="320" dirty="0" smtClean="0">
                <a:latin typeface="Montserrat Light" panose="00000400000000000000"/>
                <a:ea typeface="Tahoma" panose="020B0604030504040204" pitchFamily="34" charset="0"/>
                <a:cs typeface="Times New Roman" panose="02020603050405020304" pitchFamily="18" charset="0"/>
                <a:sym typeface="Comfortaa Light"/>
              </a:rPr>
              <a:t>Importance of AN forces?</a:t>
            </a:r>
            <a:endParaRPr lang="it" sz="1493" b="1" spc="320" dirty="0">
              <a:latin typeface="Montserrat Light" panose="00000400000000000000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sp>
        <p:nvSpPr>
          <p:cNvPr id="164" name="Rectangle à coins arrondis 163"/>
          <p:cNvSpPr/>
          <p:nvPr/>
        </p:nvSpPr>
        <p:spPr>
          <a:xfrm>
            <a:off x="674368" y="2191799"/>
            <a:ext cx="3565678" cy="269469"/>
          </a:xfrm>
          <a:prstGeom prst="roundRect">
            <a:avLst/>
          </a:prstGeom>
          <a:noFill/>
          <a:ln w="3810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5" name="Rectangle à coins arrondis 164"/>
          <p:cNvSpPr/>
          <p:nvPr/>
        </p:nvSpPr>
        <p:spPr>
          <a:xfrm>
            <a:off x="424942" y="4144284"/>
            <a:ext cx="2307500" cy="293952"/>
          </a:xfrm>
          <a:prstGeom prst="roundRect">
            <a:avLst/>
          </a:prstGeom>
          <a:noFill/>
          <a:ln w="3810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6" name="Rectangle à coins arrondis 165"/>
          <p:cNvSpPr/>
          <p:nvPr/>
        </p:nvSpPr>
        <p:spPr>
          <a:xfrm>
            <a:off x="464198" y="4546598"/>
            <a:ext cx="3637661" cy="247458"/>
          </a:xfrm>
          <a:prstGeom prst="roundRect">
            <a:avLst/>
          </a:prstGeom>
          <a:noFill/>
          <a:ln w="38100" cap="flat">
            <a:solidFill>
              <a:srgbClr val="0033C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04" name="Connecteur droit 103"/>
          <p:cNvCxnSpPr/>
          <p:nvPr/>
        </p:nvCxnSpPr>
        <p:spPr>
          <a:xfrm>
            <a:off x="674368" y="2448013"/>
            <a:ext cx="3492797" cy="1863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Connecteur droit 169"/>
          <p:cNvCxnSpPr/>
          <p:nvPr/>
        </p:nvCxnSpPr>
        <p:spPr>
          <a:xfrm>
            <a:off x="536629" y="4775291"/>
            <a:ext cx="3492797" cy="1863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Connecteur droit 170"/>
          <p:cNvCxnSpPr/>
          <p:nvPr/>
        </p:nvCxnSpPr>
        <p:spPr>
          <a:xfrm>
            <a:off x="536628" y="5038143"/>
            <a:ext cx="3754952" cy="20828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3" name="Connecteur droit 172"/>
          <p:cNvCxnSpPr/>
          <p:nvPr/>
        </p:nvCxnSpPr>
        <p:spPr>
          <a:xfrm>
            <a:off x="8274150" y="9579743"/>
            <a:ext cx="3058868" cy="9315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5" name="Connecteur droit 174"/>
          <p:cNvCxnSpPr/>
          <p:nvPr/>
        </p:nvCxnSpPr>
        <p:spPr>
          <a:xfrm flipV="1">
            <a:off x="8274079" y="9309313"/>
            <a:ext cx="2589483" cy="6199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7" name="Connecteur droit 176"/>
          <p:cNvCxnSpPr/>
          <p:nvPr/>
        </p:nvCxnSpPr>
        <p:spPr>
          <a:xfrm flipV="1">
            <a:off x="8751109" y="5638411"/>
            <a:ext cx="1583961" cy="620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9" name="Connecteur droit 178"/>
          <p:cNvCxnSpPr/>
          <p:nvPr/>
        </p:nvCxnSpPr>
        <p:spPr>
          <a:xfrm flipV="1">
            <a:off x="8449754" y="7411992"/>
            <a:ext cx="2739628" cy="9607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1" name="Connecteur droit 180"/>
          <p:cNvCxnSpPr/>
          <p:nvPr/>
        </p:nvCxnSpPr>
        <p:spPr>
          <a:xfrm flipV="1">
            <a:off x="8520949" y="8095668"/>
            <a:ext cx="3488184" cy="4804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4" name="Connecteur droit 183"/>
          <p:cNvCxnSpPr/>
          <p:nvPr/>
        </p:nvCxnSpPr>
        <p:spPr>
          <a:xfrm flipV="1">
            <a:off x="7077521" y="1981034"/>
            <a:ext cx="1583961" cy="620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6" name="Google Shape;141;p16">
            <a:extLst>
              <a:ext uri="{FF2B5EF4-FFF2-40B4-BE49-F238E27FC236}">
                <a16:creationId xmlns:a16="http://schemas.microsoft.com/office/drawing/2014/main" id="{031056DB-8A18-98F5-C91A-41E5FF7D5190}"/>
              </a:ext>
            </a:extLst>
          </p:cNvPr>
          <p:cNvSpPr txBox="1"/>
          <p:nvPr/>
        </p:nvSpPr>
        <p:spPr>
          <a:xfrm>
            <a:off x="5583089" y="5047424"/>
            <a:ext cx="1917801" cy="56627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spcFirstLastPara="1" wrap="square" lIns="97520" tIns="97520" rIns="97520" bIns="9752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t" sz="1600" b="1" spc="640" dirty="0" smtClean="0">
                <a:solidFill>
                  <a:srgbClr val="FF0000"/>
                </a:solidFill>
                <a:latin typeface="Montserrat Semi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PAN@CEA</a:t>
            </a:r>
            <a:endParaRPr lang="it" sz="1600" b="1" spc="640" dirty="0">
              <a:solidFill>
                <a:srgbClr val="FF0000"/>
              </a:solidFill>
              <a:latin typeface="Montserrat Semi"/>
              <a:ea typeface="Tahoma" panose="020B0604030504040204" pitchFamily="34" charset="0"/>
              <a:cs typeface="Tahoma" panose="020B0604030504040204" pitchFamily="34" charset="0"/>
              <a:sym typeface="Comfortaa Light"/>
            </a:endParaRPr>
          </a:p>
        </p:txBody>
      </p:sp>
      <p:cxnSp>
        <p:nvCxnSpPr>
          <p:cNvPr id="189" name="Connecteur droit 188"/>
          <p:cNvCxnSpPr/>
          <p:nvPr/>
        </p:nvCxnSpPr>
        <p:spPr>
          <a:xfrm flipV="1">
            <a:off x="736661" y="2191799"/>
            <a:ext cx="4154399" cy="20367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27445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34" grpId="0"/>
      <p:bldP spid="2052" grpId="0"/>
      <p:bldP spid="57" grpId="0"/>
      <p:bldP spid="25" grpId="0"/>
      <p:bldP spid="39" grpId="0"/>
      <p:bldP spid="49" grpId="0"/>
      <p:bldP spid="60" grpId="0"/>
      <p:bldP spid="2059" grpId="0"/>
      <p:bldP spid="2060" grpId="0"/>
      <p:bldP spid="2061" grpId="0"/>
      <p:bldP spid="67" grpId="0" animBg="1"/>
      <p:bldP spid="67" grpId="1" animBg="1"/>
      <p:bldP spid="78" grpId="0" animBg="1"/>
      <p:bldP spid="78" grpId="1" animBg="1"/>
      <p:bldP spid="85" grpId="0" animBg="1"/>
      <p:bldP spid="86" grpId="0" animBg="1"/>
      <p:bldP spid="89" grpId="0" animBg="1"/>
      <p:bldP spid="89" grpId="1" animBg="1"/>
      <p:bldP spid="90" grpId="0" animBg="1"/>
      <p:bldP spid="90" grpId="1" animBg="1"/>
      <p:bldP spid="92" grpId="0" animBg="1"/>
      <p:bldP spid="92" grpId="1" animBg="1"/>
      <p:bldP spid="93" grpId="0"/>
      <p:bldP spid="94" grpId="0"/>
      <p:bldP spid="95" grpId="0"/>
      <p:bldP spid="96" grpId="0"/>
      <p:bldP spid="97" grpId="0"/>
      <p:bldP spid="120" grpId="0"/>
      <p:bldP spid="122" grpId="0"/>
      <p:bldP spid="123" grpId="0"/>
      <p:bldP spid="150" grpId="0"/>
      <p:bldP spid="159" grpId="0"/>
      <p:bldP spid="160" grpId="0"/>
      <p:bldP spid="161" grpId="0"/>
      <p:bldP spid="164" grpId="0" animBg="1"/>
      <p:bldP spid="165" grpId="0" animBg="1"/>
      <p:bldP spid="166" grpId="0" animBg="1"/>
      <p:bldP spid="1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33CC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1202240" y="4407065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Novel</a:t>
            </a:r>
            <a:r>
              <a:rPr lang="fr-FR" sz="2200" dirty="0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 PGCM-PT </a:t>
            </a:r>
            <a:r>
              <a:rPr lang="fr-FR" sz="2200" dirty="0" err="1" smtClean="0">
                <a:solidFill>
                  <a:srgbClr val="0033CC"/>
                </a:solidFill>
                <a:latin typeface="Palatino"/>
                <a:ea typeface="Palatino"/>
                <a:cs typeface="Palatino"/>
                <a:sym typeface="Palatino"/>
              </a:rPr>
              <a:t>formalism</a:t>
            </a:r>
            <a:endParaRPr sz="2200" dirty="0">
              <a:solidFill>
                <a:srgbClr val="0033CC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1206667" y="5009734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Validation of PGCM-PT(2)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against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FCI in </a:t>
            </a:r>
            <a:r>
              <a:rPr lang="fr-FR" sz="2200" baseline="30000" dirty="0" smtClean="0">
                <a:latin typeface="Palatino"/>
                <a:ea typeface="Palatino"/>
                <a:cs typeface="Palatino"/>
                <a:sym typeface="Palatino"/>
              </a:rPr>
              <a:t>20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Ne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81"/>
          <p:cNvSpPr/>
          <p:nvPr/>
        </p:nvSpPr>
        <p:spPr>
          <a:xfrm>
            <a:off x="1206666" y="6291605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Perspectives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Shape 81"/>
          <p:cNvSpPr/>
          <p:nvPr/>
        </p:nvSpPr>
        <p:spPr>
          <a:xfrm>
            <a:off x="1206667" y="5621957"/>
            <a:ext cx="11908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Combining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MR-IMSRG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with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PGCM-PT(2) in </a:t>
            </a:r>
            <a:r>
              <a:rPr lang="fr-FR" sz="2200" baseline="30000" dirty="0" smtClean="0">
                <a:latin typeface="Palatino"/>
                <a:ea typeface="Palatino"/>
                <a:cs typeface="Palatino"/>
                <a:sym typeface="Palatino"/>
              </a:rPr>
              <a:t>20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Ne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" name="Shape 81"/>
          <p:cNvSpPr/>
          <p:nvPr/>
        </p:nvSpPr>
        <p:spPr>
          <a:xfrm>
            <a:off x="1202240" y="3737417"/>
            <a:ext cx="110660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Introduction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230952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111"/>
          <p:cNvSpPr/>
          <p:nvPr/>
        </p:nvSpPr>
        <p:spPr>
          <a:xfrm>
            <a:off x="5445229" y="7254602"/>
            <a:ext cx="815121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dirty="0" err="1" smtClean="0">
                <a:solidFill>
                  <a:schemeClr val="tx1"/>
                </a:solidFill>
              </a:rPr>
              <a:t>Typically</a:t>
            </a:r>
            <a:r>
              <a:rPr lang="fr-FR" sz="2000" dirty="0" smtClean="0">
                <a:solidFill>
                  <a:schemeClr val="tx1"/>
                </a:solidFill>
              </a:rPr>
              <a:t> single-</a:t>
            </a:r>
            <a:r>
              <a:rPr lang="fr-FR" sz="2000" dirty="0" err="1" smtClean="0">
                <a:solidFill>
                  <a:schemeClr val="tx1"/>
                </a:solidFill>
              </a:rPr>
              <a:t>reference</a:t>
            </a:r>
            <a:r>
              <a:rPr lang="fr-FR" sz="2000" dirty="0" smtClean="0">
                <a:solidFill>
                  <a:schemeClr val="tx1"/>
                </a:solidFill>
              </a:rPr>
              <a:t> (SR) SC MBPT, CC, IMSRG, SCGF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45" name="Shape 111"/>
          <p:cNvSpPr/>
          <p:nvPr/>
        </p:nvSpPr>
        <p:spPr>
          <a:xfrm>
            <a:off x="4792018" y="5057064"/>
            <a:ext cx="808808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dirty="0" err="1" smtClean="0">
                <a:solidFill>
                  <a:schemeClr val="tx1"/>
                </a:solidFill>
              </a:rPr>
              <a:t>Typically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uncorrelated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symmetry-conserving</a:t>
            </a:r>
            <a:r>
              <a:rPr lang="fr-FR" sz="2000" dirty="0" smtClean="0">
                <a:solidFill>
                  <a:schemeClr val="tx1"/>
                </a:solidFill>
              </a:rPr>
              <a:t> (SC) Hartree-</a:t>
            </a:r>
            <a:r>
              <a:rPr lang="fr-FR" sz="2000" dirty="0" err="1" smtClean="0">
                <a:solidFill>
                  <a:schemeClr val="tx1"/>
                </a:solidFill>
              </a:rPr>
              <a:t>Fock</a:t>
            </a:r>
            <a:r>
              <a:rPr lang="fr-FR" sz="2000" dirty="0" smtClean="0">
                <a:solidFill>
                  <a:schemeClr val="tx1"/>
                </a:solidFill>
              </a:rPr>
              <a:t> state 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192" name="Image 11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574" y="8948916"/>
            <a:ext cx="2225407" cy="528810"/>
          </a:xfrm>
          <a:prstGeom prst="rect">
            <a:avLst/>
          </a:prstGeom>
        </p:spPr>
      </p:pic>
      <p:pic>
        <p:nvPicPr>
          <p:cNvPr id="1191" name="Image 11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416" y="5764649"/>
            <a:ext cx="2908453" cy="528810"/>
          </a:xfrm>
          <a:prstGeom prst="rect">
            <a:avLst/>
          </a:prstGeom>
        </p:spPr>
      </p:pic>
      <p:grpSp>
        <p:nvGrpSpPr>
          <p:cNvPr id="103" name="Groupe 102"/>
          <p:cNvGrpSpPr/>
          <p:nvPr/>
        </p:nvGrpSpPr>
        <p:grpSpPr>
          <a:xfrm>
            <a:off x="6358630" y="4336421"/>
            <a:ext cx="6428711" cy="1530061"/>
            <a:chOff x="62345" y="2006241"/>
            <a:chExt cx="9672260" cy="2441679"/>
          </a:xfrm>
        </p:grpSpPr>
        <p:pic>
          <p:nvPicPr>
            <p:cNvPr id="104" name="Image 10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45" y="2006241"/>
              <a:ext cx="9672260" cy="2441679"/>
            </a:xfrm>
            <a:prstGeom prst="rect">
              <a:avLst/>
            </a:prstGeom>
          </p:spPr>
        </p:pic>
        <p:sp>
          <p:nvSpPr>
            <p:cNvPr id="105" name="Rectangle à coins arrondis 104"/>
            <p:cNvSpPr/>
            <p:nvPr/>
          </p:nvSpPr>
          <p:spPr>
            <a:xfrm>
              <a:off x="7399959" y="2678463"/>
              <a:ext cx="767116" cy="360145"/>
            </a:xfrm>
            <a:prstGeom prst="roundRect">
              <a:avLst/>
            </a:prstGeom>
            <a:noFill/>
            <a:ln w="38100" cap="flat">
              <a:solidFill>
                <a:srgbClr val="0033C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06" name="Accolade fermante 105"/>
            <p:cNvSpPr/>
            <p:nvPr/>
          </p:nvSpPr>
          <p:spPr>
            <a:xfrm>
              <a:off x="8231600" y="3038608"/>
              <a:ext cx="143292" cy="644998"/>
            </a:xfrm>
            <a:prstGeom prst="rightBrace">
              <a:avLst/>
            </a:prstGeom>
            <a:noFill/>
            <a:ln w="38100" cap="flat">
              <a:solidFill>
                <a:srgbClr val="0033CC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07" name="Shape 111"/>
            <p:cNvSpPr/>
            <p:nvPr/>
          </p:nvSpPr>
          <p:spPr>
            <a:xfrm>
              <a:off x="8594826" y="3006008"/>
              <a:ext cx="1122633" cy="589382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>
                <a:defRPr sz="1800"/>
              </a:pPr>
              <a:r>
                <a:rPr lang="fr-FR" sz="1800" b="1" dirty="0" smtClean="0">
                  <a:solidFill>
                    <a:srgbClr val="0033CC"/>
                  </a:solidFill>
                </a:rPr>
                <a:t>~90</a:t>
              </a:r>
              <a:r>
                <a:rPr lang="fr-FR" sz="2400" b="1" dirty="0" smtClean="0">
                  <a:solidFill>
                    <a:srgbClr val="0033CC"/>
                  </a:solidFill>
                </a:rPr>
                <a:t>%</a:t>
              </a:r>
              <a:endParaRPr sz="2800" b="1" dirty="0">
                <a:solidFill>
                  <a:srgbClr val="0033CC"/>
                </a:solidFill>
              </a:endParaRPr>
            </a:p>
          </p:txBody>
        </p:sp>
      </p:grpSp>
      <p:cxnSp>
        <p:nvCxnSpPr>
          <p:cNvPr id="57" name="Connecteur droit avec flèche 56"/>
          <p:cNvCxnSpPr/>
          <p:nvPr/>
        </p:nvCxnSpPr>
        <p:spPr>
          <a:xfrm>
            <a:off x="4166318" y="6622859"/>
            <a:ext cx="13855" cy="1953491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Connecteur droit avec flèche 4"/>
          <p:cNvCxnSpPr/>
          <p:nvPr/>
        </p:nvCxnSpPr>
        <p:spPr>
          <a:xfrm>
            <a:off x="4148776" y="3635825"/>
            <a:ext cx="13855" cy="1953491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0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192" y="1845568"/>
            <a:ext cx="2410200" cy="456571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5462" y="3009114"/>
            <a:ext cx="1850834" cy="402116"/>
          </a:xfrm>
          <a:prstGeom prst="rect">
            <a:avLst/>
          </a:prstGeom>
        </p:spPr>
      </p:pic>
      <p:sp>
        <p:nvSpPr>
          <p:cNvPr id="43" name="Shape 111"/>
          <p:cNvSpPr/>
          <p:nvPr/>
        </p:nvSpPr>
        <p:spPr>
          <a:xfrm>
            <a:off x="149214" y="3030107"/>
            <a:ext cx="311510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err="1" smtClean="0">
                <a:solidFill>
                  <a:schemeClr val="tx1"/>
                </a:solidFill>
              </a:rPr>
              <a:t>Appropriate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p</a:t>
            </a:r>
            <a:r>
              <a:rPr lang="fr-FR" b="1" dirty="0" err="1" smtClean="0">
                <a:solidFill>
                  <a:schemeClr val="tx1"/>
                </a:solidFill>
              </a:rPr>
              <a:t>artitioning</a:t>
            </a:r>
            <a:endParaRPr sz="2200" b="1" dirty="0">
              <a:solidFill>
                <a:schemeClr val="tx1"/>
              </a:solidFill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3146714" y="4015003"/>
            <a:ext cx="1925782" cy="954436"/>
            <a:chOff x="5583382" y="3424683"/>
            <a:chExt cx="1925782" cy="954436"/>
          </a:xfrm>
        </p:grpSpPr>
        <p:sp>
          <p:nvSpPr>
            <p:cNvPr id="48" name="Ellipse 47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49" name="Shape 111"/>
            <p:cNvSpPr/>
            <p:nvPr/>
          </p:nvSpPr>
          <p:spPr>
            <a:xfrm>
              <a:off x="5680120" y="352304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« 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Easy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 »</a:t>
              </a:r>
            </a:p>
            <a:p>
              <a:pPr lvl="0" algn="ctr">
                <a:defRPr sz="1800"/>
              </a:pPr>
              <a:r>
                <a:rPr lang="fr-FR" sz="2000" b="1" dirty="0">
                  <a:solidFill>
                    <a:schemeClr val="tx1"/>
                  </a:solidFill>
                </a:rPr>
                <a:t>t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o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solve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50" name="Shape 111"/>
          <p:cNvSpPr/>
          <p:nvPr/>
        </p:nvSpPr>
        <p:spPr>
          <a:xfrm>
            <a:off x="-19758" y="5829637"/>
            <a:ext cx="248825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b="1" dirty="0" err="1" smtClean="0">
                <a:solidFill>
                  <a:schemeClr val="tx1"/>
                </a:solidFill>
              </a:rPr>
              <a:t>Unperturbed</a:t>
            </a:r>
            <a:r>
              <a:rPr lang="fr-FR" b="1" dirty="0" smtClean="0">
                <a:solidFill>
                  <a:schemeClr val="tx1"/>
                </a:solidFill>
              </a:rPr>
              <a:t> state</a:t>
            </a:r>
            <a:endParaRPr sz="2200" b="1" dirty="0">
              <a:solidFill>
                <a:schemeClr val="tx1"/>
              </a:solidFill>
            </a:endParaRPr>
          </a:p>
        </p:txBody>
      </p:sp>
      <p:grpSp>
        <p:nvGrpSpPr>
          <p:cNvPr id="52" name="Groupe 51"/>
          <p:cNvGrpSpPr/>
          <p:nvPr/>
        </p:nvGrpSpPr>
        <p:grpSpPr>
          <a:xfrm>
            <a:off x="3185885" y="6990264"/>
            <a:ext cx="1925782" cy="954436"/>
            <a:chOff x="6774873" y="6735539"/>
            <a:chExt cx="1925782" cy="954436"/>
          </a:xfrm>
        </p:grpSpPr>
        <p:sp>
          <p:nvSpPr>
            <p:cNvPr id="53" name="Ellipse 52"/>
            <p:cNvSpPr/>
            <p:nvPr/>
          </p:nvSpPr>
          <p:spPr>
            <a:xfrm>
              <a:off x="6774873" y="6735539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54" name="Shape 111"/>
            <p:cNvSpPr/>
            <p:nvPr/>
          </p:nvSpPr>
          <p:spPr>
            <a:xfrm>
              <a:off x="6885466" y="6903173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Expansion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series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56" name="Shape 111"/>
          <p:cNvSpPr/>
          <p:nvPr/>
        </p:nvSpPr>
        <p:spPr>
          <a:xfrm>
            <a:off x="149214" y="9081570"/>
            <a:ext cx="23192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b="1" dirty="0" err="1" smtClean="0">
                <a:solidFill>
                  <a:schemeClr val="tx1"/>
                </a:solidFill>
              </a:rPr>
              <a:t>Fully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correlated</a:t>
            </a:r>
            <a:r>
              <a:rPr lang="fr-FR" b="1" dirty="0" smtClean="0">
                <a:solidFill>
                  <a:schemeClr val="tx1"/>
                </a:solidFill>
              </a:rPr>
              <a:t> state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4116292" y="9011877"/>
            <a:ext cx="460080" cy="416386"/>
          </a:xfrm>
          <a:prstGeom prst="round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1" name="Shape 111"/>
          <p:cNvSpPr/>
          <p:nvPr/>
        </p:nvSpPr>
        <p:spPr>
          <a:xfrm>
            <a:off x="3158175" y="9448891"/>
            <a:ext cx="23192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b="1" dirty="0" err="1" smtClean="0">
                <a:solidFill>
                  <a:srgbClr val="FF0000"/>
                </a:solidFill>
              </a:rPr>
              <a:t>Wave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operator</a:t>
            </a:r>
            <a:endParaRPr sz="2200" b="1" dirty="0">
              <a:solidFill>
                <a:srgbClr val="FF0000"/>
              </a:solidFill>
            </a:endParaRPr>
          </a:p>
        </p:txBody>
      </p:sp>
      <p:sp>
        <p:nvSpPr>
          <p:cNvPr id="59" name="Ab initio vs effective approach"/>
          <p:cNvSpPr txBox="1"/>
          <p:nvPr/>
        </p:nvSpPr>
        <p:spPr>
          <a:xfrm>
            <a:off x="52599" y="127000"/>
            <a:ext cx="12952201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err="1" smtClean="0">
                <a:solidFill>
                  <a:srgbClr val="0033CC"/>
                </a:solidFill>
              </a:rPr>
              <a:t>Many</a:t>
            </a:r>
            <a:r>
              <a:rPr lang="fr-FR" dirty="0" smtClean="0">
                <a:solidFill>
                  <a:srgbClr val="0033CC"/>
                </a:solidFill>
              </a:rPr>
              <a:t>-body expansion </a:t>
            </a:r>
            <a:r>
              <a:rPr lang="fr-FR" dirty="0" err="1" smtClean="0">
                <a:solidFill>
                  <a:srgbClr val="0033CC"/>
                </a:solidFill>
              </a:rPr>
              <a:t>methods</a:t>
            </a:r>
            <a:endParaRPr sz="2400" dirty="0">
              <a:solidFill>
                <a:srgbClr val="0033CC"/>
              </a:solidFill>
            </a:endParaRPr>
          </a:p>
        </p:txBody>
      </p:sp>
      <p:sp>
        <p:nvSpPr>
          <p:cNvPr id="86" name="Shape 111"/>
          <p:cNvSpPr/>
          <p:nvPr/>
        </p:nvSpPr>
        <p:spPr>
          <a:xfrm>
            <a:off x="265272" y="3598217"/>
            <a:ext cx="2144767" cy="184665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Static</a:t>
            </a:r>
            <a:endParaRPr lang="fr-FR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algn="ctr">
              <a:defRPr sz="1800"/>
            </a:pP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Correlations</a:t>
            </a:r>
            <a:endParaRPr lang="fr-FR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algn="ctr">
              <a:defRPr sz="1800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=</a:t>
            </a:r>
          </a:p>
          <a:p>
            <a:pPr lvl="0" algn="ctr">
              <a:defRPr sz="1800"/>
            </a:pP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Mixing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 of (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nearly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equal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degenerate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 configurations</a:t>
            </a:r>
          </a:p>
        </p:txBody>
      </p:sp>
      <p:sp>
        <p:nvSpPr>
          <p:cNvPr id="89" name="Shape 111"/>
          <p:cNvSpPr/>
          <p:nvPr/>
        </p:nvSpPr>
        <p:spPr>
          <a:xfrm>
            <a:off x="389927" y="6423917"/>
            <a:ext cx="1732306" cy="246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2000" b="1" dirty="0" err="1" smtClean="0">
                <a:solidFill>
                  <a:schemeClr val="tx1"/>
                </a:solidFill>
              </a:rPr>
              <a:t>Dynamical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sz="2000" b="1" dirty="0" err="1" smtClean="0">
                <a:solidFill>
                  <a:schemeClr val="tx1"/>
                </a:solidFill>
              </a:rPr>
              <a:t>Correlations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lvl="0" algn="ctr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=</a:t>
            </a:r>
          </a:p>
          <a:p>
            <a:pPr lvl="0" algn="ctr">
              <a:defRPr sz="1800"/>
            </a:pPr>
            <a:r>
              <a:rPr lang="fr-FR" sz="2000" b="1" dirty="0" err="1" smtClean="0">
                <a:solidFill>
                  <a:schemeClr val="tx1"/>
                </a:solidFill>
              </a:rPr>
              <a:t>Mixing</a:t>
            </a:r>
            <a:r>
              <a:rPr lang="fr-FR" sz="2000" b="1" dirty="0" smtClean="0">
                <a:solidFill>
                  <a:schemeClr val="tx1"/>
                </a:solidFill>
              </a:rPr>
              <a:t> of </a:t>
            </a:r>
            <a:r>
              <a:rPr lang="fr-FR" sz="2000" b="1" dirty="0" err="1" smtClean="0">
                <a:solidFill>
                  <a:schemeClr val="tx1"/>
                </a:solidFill>
              </a:rPr>
              <a:t>many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small</a:t>
            </a:r>
            <a:r>
              <a:rPr lang="fr-FR" sz="2000" b="1" dirty="0" smtClean="0">
                <a:solidFill>
                  <a:schemeClr val="tx1"/>
                </a:solidFill>
              </a:rPr>
              <a:t> ph/</a:t>
            </a:r>
            <a:r>
              <a:rPr lang="fr-FR" sz="2000" b="1" dirty="0" err="1" smtClean="0">
                <a:solidFill>
                  <a:schemeClr val="tx1"/>
                </a:solidFill>
              </a:rPr>
              <a:t>elementary</a:t>
            </a:r>
            <a:r>
              <a:rPr lang="fr-FR" sz="2000" b="1" dirty="0" smtClean="0">
                <a:solidFill>
                  <a:schemeClr val="tx1"/>
                </a:solidFill>
              </a:rPr>
              <a:t> excitations</a:t>
            </a:r>
          </a:p>
          <a:p>
            <a:pPr lvl="0" algn="ctr">
              <a:defRPr sz="1800"/>
            </a:pPr>
            <a:endParaRPr lang="fr-FR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Google Shape;340;p23"/>
          <p:cNvSpPr txBox="1"/>
          <p:nvPr/>
        </p:nvSpPr>
        <p:spPr>
          <a:xfrm>
            <a:off x="6224258" y="6161665"/>
            <a:ext cx="6212506" cy="3016170"/>
          </a:xfrm>
          <a:prstGeom prst="rect">
            <a:avLst/>
          </a:prstGeom>
          <a:solidFill>
            <a:srgbClr val="CCECFF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smtClean="0"/>
              <a:t>Key </a:t>
            </a:r>
            <a:r>
              <a:rPr lang="fr-FR" sz="2000" b="1" dirty="0" err="1" smtClean="0"/>
              <a:t>considerations</a:t>
            </a:r>
            <a:r>
              <a:rPr lang="fr-FR" sz="2000" b="1" dirty="0" smtClean="0"/>
              <a:t> to go </a:t>
            </a:r>
            <a:r>
              <a:rPr lang="fr-FR" sz="2000" b="1" dirty="0" err="1" smtClean="0"/>
              <a:t>beyond</a:t>
            </a:r>
            <a:r>
              <a:rPr lang="fr-FR" sz="2000" b="1" dirty="0" smtClean="0"/>
              <a:t> the </a:t>
            </a:r>
            <a:r>
              <a:rPr lang="fr-FR" sz="2000" b="1" dirty="0" err="1" smtClean="0"/>
              <a:t>obvious</a:t>
            </a:r>
            <a:endParaRPr sz="2000" b="1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fr-FR" sz="2000" b="1" dirty="0" err="1"/>
              <a:t>U</a:t>
            </a:r>
            <a:r>
              <a:rPr lang="fr-FR" sz="2000" b="1" dirty="0" err="1" smtClean="0"/>
              <a:t>nperturbed</a:t>
            </a:r>
            <a:r>
              <a:rPr lang="fr-FR" sz="2000" b="1" dirty="0" smtClean="0"/>
              <a:t> state</a:t>
            </a:r>
          </a:p>
          <a:p>
            <a:pPr marL="101600" lvl="1" indent="0" algn="l" rtl="0">
              <a:buSzPts val="2000"/>
            </a:pPr>
            <a:r>
              <a:rPr lang="fr-FR" sz="2000" b="1" dirty="0"/>
              <a:t>	</a:t>
            </a:r>
            <a:r>
              <a:rPr lang="fr-FR" sz="2000" dirty="0" smtClean="0"/>
              <a:t>-</a:t>
            </a:r>
            <a:r>
              <a:rPr lang="fr-FR" sz="2000" dirty="0" err="1" smtClean="0"/>
              <a:t>what</a:t>
            </a:r>
            <a:r>
              <a:rPr lang="fr-FR" sz="2000" dirty="0" smtClean="0"/>
              <a:t> nature for </a:t>
            </a:r>
            <a:r>
              <a:rPr lang="fr-FR" sz="2000" dirty="0" err="1" smtClean="0"/>
              <a:t>which</a:t>
            </a:r>
            <a:r>
              <a:rPr lang="fr-FR" sz="2000" dirty="0" smtClean="0"/>
              <a:t> </a:t>
            </a:r>
            <a:r>
              <a:rPr lang="fr-FR" sz="2000" dirty="0" err="1" smtClean="0"/>
              <a:t>systems</a:t>
            </a:r>
            <a:r>
              <a:rPr lang="fr-FR" sz="2000" dirty="0" smtClean="0"/>
              <a:t>/states?</a:t>
            </a:r>
          </a:p>
          <a:p>
            <a:pPr marL="101600" lvl="8" indent="0" algn="l" rtl="0">
              <a:buSzPts val="2000"/>
            </a:pPr>
            <a:r>
              <a:rPr lang="fr-FR" sz="2000" dirty="0" smtClean="0"/>
              <a:t>	-</a:t>
            </a:r>
            <a:r>
              <a:rPr lang="fr-FR" sz="2000" dirty="0" err="1" smtClean="0"/>
              <a:t>what</a:t>
            </a:r>
            <a:r>
              <a:rPr lang="fr-FR" sz="2000" dirty="0" smtClean="0"/>
              <a:t> about </a:t>
            </a:r>
            <a:r>
              <a:rPr lang="fr-FR" sz="2000" dirty="0" err="1" smtClean="0"/>
              <a:t>symmetries</a:t>
            </a:r>
            <a:r>
              <a:rPr lang="fr-FR" sz="2000" dirty="0" smtClean="0"/>
              <a:t>?</a:t>
            </a:r>
          </a:p>
          <a:p>
            <a:pPr marL="101600" lvl="8" indent="0" algn="l" rtl="0">
              <a:buSzPts val="2000"/>
            </a:pPr>
            <a:r>
              <a:rPr lang="fr-FR" sz="2000" dirty="0"/>
              <a:t>	</a:t>
            </a:r>
            <a:r>
              <a:rPr lang="fr-FR" sz="2000" dirty="0" smtClean="0"/>
              <a:t>-how « simple »/low-cost </a:t>
            </a:r>
            <a:r>
              <a:rPr lang="fr-FR" sz="2000" dirty="0" err="1" smtClean="0"/>
              <a:t>can</a:t>
            </a:r>
            <a:r>
              <a:rPr lang="fr-FR" sz="2000" dirty="0" smtClean="0"/>
              <a:t> </a:t>
            </a:r>
            <a:r>
              <a:rPr lang="fr-FR" sz="2000" dirty="0" err="1" smtClean="0"/>
              <a:t>it</a:t>
            </a:r>
            <a:r>
              <a:rPr lang="fr-FR" sz="2000" dirty="0" smtClean="0"/>
              <a:t> </a:t>
            </a:r>
            <a:r>
              <a:rPr lang="fr-FR" sz="2000" dirty="0" err="1" smtClean="0"/>
              <a:t>remain</a:t>
            </a:r>
            <a:r>
              <a:rPr lang="fr-FR" sz="2000" dirty="0" smtClean="0"/>
              <a:t>? 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fr-FR" sz="2000" b="1" dirty="0" smtClean="0"/>
              <a:t>Nature of the expansion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fr-FR" sz="2000" dirty="0"/>
              <a:t>	</a:t>
            </a:r>
            <a:r>
              <a:rPr lang="fr-FR" sz="2000" dirty="0" smtClean="0"/>
              <a:t>-</a:t>
            </a:r>
            <a:r>
              <a:rPr lang="fr-FR" sz="2000" dirty="0" err="1" smtClean="0"/>
              <a:t>perturbative</a:t>
            </a:r>
            <a:r>
              <a:rPr lang="fr-FR" sz="2000" dirty="0" smtClean="0"/>
              <a:t>? </a:t>
            </a:r>
            <a:r>
              <a:rPr lang="fr-FR" sz="2000" dirty="0"/>
              <a:t>n</a:t>
            </a:r>
            <a:r>
              <a:rPr lang="fr-FR" sz="2000" dirty="0" smtClean="0"/>
              <a:t>on-</a:t>
            </a:r>
            <a:r>
              <a:rPr lang="fr-FR" sz="2000" dirty="0" err="1" smtClean="0"/>
              <a:t>perturbative</a:t>
            </a:r>
            <a:r>
              <a:rPr lang="fr-FR" sz="2000" dirty="0" smtClean="0"/>
              <a:t>?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fr-FR" sz="2000" dirty="0"/>
              <a:t>	</a:t>
            </a:r>
            <a:r>
              <a:rPr lang="fr-FR" sz="2000" b="1" dirty="0" smtClean="0"/>
              <a:t>-formulation </a:t>
            </a:r>
            <a:r>
              <a:rPr lang="fr-FR" sz="2000" b="1" dirty="0" err="1" smtClean="0"/>
              <a:t>depends</a:t>
            </a:r>
            <a:r>
              <a:rPr lang="fr-FR" sz="2000" b="1" dirty="0" smtClean="0"/>
              <a:t> on </a:t>
            </a:r>
            <a:r>
              <a:rPr lang="fr-FR" sz="2000" b="1" dirty="0" err="1" smtClean="0"/>
              <a:t>unperturbed</a:t>
            </a:r>
            <a:r>
              <a:rPr lang="fr-FR" sz="2000" b="1" dirty="0" smtClean="0"/>
              <a:t> state?</a:t>
            </a:r>
            <a:endParaRPr sz="2000" b="1" dirty="0"/>
          </a:p>
        </p:txBody>
      </p:sp>
      <p:sp>
        <p:nvSpPr>
          <p:cNvPr id="92" name="Rectangle à coins arrondis 91"/>
          <p:cNvSpPr/>
          <p:nvPr/>
        </p:nvSpPr>
        <p:spPr>
          <a:xfrm>
            <a:off x="6353088" y="6662379"/>
            <a:ext cx="5118476" cy="1327854"/>
          </a:xfrm>
          <a:prstGeom prst="roundRect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3" name="Shape 111"/>
          <p:cNvSpPr/>
          <p:nvPr/>
        </p:nvSpPr>
        <p:spPr>
          <a:xfrm>
            <a:off x="6469884" y="5566755"/>
            <a:ext cx="580505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Solutions to 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above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 issues lie 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here</a:t>
            </a:r>
            <a:endParaRPr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94" name="Connecteur droit avec flèche 93"/>
          <p:cNvCxnSpPr>
            <a:endCxn id="92" idx="0"/>
          </p:cNvCxnSpPr>
          <p:nvPr/>
        </p:nvCxnSpPr>
        <p:spPr>
          <a:xfrm>
            <a:off x="7883236" y="5901851"/>
            <a:ext cx="1029090" cy="760528"/>
          </a:xfrm>
          <a:prstGeom prst="straightConnector1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5" name="Shape 111"/>
          <p:cNvSpPr/>
          <p:nvPr/>
        </p:nvSpPr>
        <p:spPr>
          <a:xfrm>
            <a:off x="6792302" y="9370772"/>
            <a:ext cx="506305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b="1" dirty="0" smtClean="0">
                <a:solidFill>
                  <a:schemeClr val="tx1"/>
                </a:solidFill>
              </a:rPr>
              <a:t>Impacts </a:t>
            </a:r>
            <a:r>
              <a:rPr lang="fr-FR" sz="2000" b="1" dirty="0" err="1" smtClean="0">
                <a:solidFill>
                  <a:schemeClr val="tx1"/>
                </a:solidFill>
              </a:rPr>
              <a:t>algebraic&amp;numerical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complexity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96" name="Rectangle à coins arrondis 95"/>
          <p:cNvSpPr/>
          <p:nvPr/>
        </p:nvSpPr>
        <p:spPr>
          <a:xfrm>
            <a:off x="6792302" y="8736345"/>
            <a:ext cx="5589041" cy="295511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97" name="Connecteur droit avec flèche 96"/>
          <p:cNvCxnSpPr>
            <a:stCxn id="95" idx="0"/>
            <a:endCxn id="96" idx="2"/>
          </p:cNvCxnSpPr>
          <p:nvPr/>
        </p:nvCxnSpPr>
        <p:spPr>
          <a:xfrm flipV="1">
            <a:off x="9323831" y="9031856"/>
            <a:ext cx="262992" cy="338916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Rectangle à coins arrondis 36"/>
          <p:cNvSpPr/>
          <p:nvPr/>
        </p:nvSpPr>
        <p:spPr>
          <a:xfrm>
            <a:off x="176924" y="3598217"/>
            <a:ext cx="2343860" cy="1991099"/>
          </a:xfrm>
          <a:prstGeom prst="roundRect">
            <a:avLst/>
          </a:prstGeom>
          <a:noFill/>
          <a:ln w="57150" cap="flat">
            <a:solidFill>
              <a:schemeClr val="accent5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02" name="Rectangle à coins arrondis 101"/>
          <p:cNvSpPr/>
          <p:nvPr/>
        </p:nvSpPr>
        <p:spPr>
          <a:xfrm>
            <a:off x="335944" y="6367148"/>
            <a:ext cx="1918447" cy="2317439"/>
          </a:xfrm>
          <a:prstGeom prst="roundRect">
            <a:avLst/>
          </a:prstGeom>
          <a:noFill/>
          <a:ln w="5715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113" name="Image 1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245" y="1899933"/>
            <a:ext cx="1701878" cy="352828"/>
          </a:xfrm>
          <a:prstGeom prst="rect">
            <a:avLst/>
          </a:prstGeom>
        </p:spPr>
      </p:pic>
      <p:sp>
        <p:nvSpPr>
          <p:cNvPr id="115" name="Shape 111"/>
          <p:cNvSpPr/>
          <p:nvPr/>
        </p:nvSpPr>
        <p:spPr>
          <a:xfrm>
            <a:off x="242245" y="1435535"/>
            <a:ext cx="311510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err="1" smtClean="0">
                <a:solidFill>
                  <a:schemeClr val="tx1"/>
                </a:solidFill>
              </a:rPr>
              <a:t>Symmetry</a:t>
            </a:r>
            <a:r>
              <a:rPr lang="fr-FR" b="1" dirty="0" smtClean="0">
                <a:solidFill>
                  <a:schemeClr val="tx1"/>
                </a:solidFill>
              </a:rPr>
              <a:t> group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116" name="Rectangle à coins arrondis 115"/>
          <p:cNvSpPr/>
          <p:nvPr/>
        </p:nvSpPr>
        <p:spPr>
          <a:xfrm>
            <a:off x="4870166" y="5697317"/>
            <a:ext cx="815740" cy="614411"/>
          </a:xfrm>
          <a:prstGeom prst="round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17" name="Connecteur droit avec flèche 116"/>
          <p:cNvCxnSpPr>
            <a:stCxn id="116" idx="3"/>
          </p:cNvCxnSpPr>
          <p:nvPr/>
        </p:nvCxnSpPr>
        <p:spPr>
          <a:xfrm>
            <a:off x="5685906" y="6004523"/>
            <a:ext cx="858221" cy="832479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0" name="Connecteur droit avec flèche 119"/>
          <p:cNvCxnSpPr>
            <a:stCxn id="60" idx="0"/>
          </p:cNvCxnSpPr>
          <p:nvPr/>
        </p:nvCxnSpPr>
        <p:spPr>
          <a:xfrm flipV="1">
            <a:off x="4346332" y="8237240"/>
            <a:ext cx="2197795" cy="774637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Rectangle 50"/>
          <p:cNvSpPr/>
          <p:nvPr/>
        </p:nvSpPr>
        <p:spPr>
          <a:xfrm>
            <a:off x="5365552" y="1534233"/>
            <a:ext cx="7514554" cy="25438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solidFill>
              <a:srgbClr val="CCECFF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8" name="Google Shape;1453;p58"/>
          <p:cNvSpPr txBox="1"/>
          <p:nvPr/>
        </p:nvSpPr>
        <p:spPr>
          <a:xfrm>
            <a:off x="5365553" y="1530615"/>
            <a:ext cx="7572971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Two </a:t>
            </a:r>
            <a:r>
              <a:rPr lang="en-US" sz="2000" b="1" dirty="0" smtClean="0"/>
              <a:t>issues </a:t>
            </a:r>
            <a:r>
              <a:rPr lang="en-US" sz="2000" b="1" dirty="0"/>
              <a:t>of </a:t>
            </a:r>
            <a:r>
              <a:rPr lang="en-US" sz="2000" b="1" dirty="0" smtClean="0"/>
              <a:t>interest for today</a:t>
            </a:r>
            <a:endParaRPr lang="en-US" sz="2000" b="1"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Degeneracy of SC mean-field state in open-shell nuclei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    -Symptom for strong static (collective) </a:t>
            </a:r>
            <a:r>
              <a:rPr lang="en-US" sz="2000" dirty="0" smtClean="0"/>
              <a:t>correlations</a:t>
            </a: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    -No single SC mean-field state dominates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    -</a:t>
            </a:r>
            <a:r>
              <a:rPr lang="en-US" sz="2000" b="1" dirty="0" smtClean="0"/>
              <a:t>Expansion </a:t>
            </a:r>
            <a:r>
              <a:rPr lang="en-US" sz="2000" b="1" dirty="0"/>
              <a:t>based on single SC mean-field state ill defined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Consistent access to GS and collective excitations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    -Traditional </a:t>
            </a:r>
            <a:r>
              <a:rPr lang="en-US" sz="2000" dirty="0" smtClean="0"/>
              <a:t>SR expansion </a:t>
            </a:r>
            <a:r>
              <a:rPr lang="en-US" sz="2000" dirty="0"/>
              <a:t>methods not well suited</a:t>
            </a:r>
          </a:p>
        </p:txBody>
      </p:sp>
      <p:sp>
        <p:nvSpPr>
          <p:cNvPr id="44" name="Google Shape;591;p25"/>
          <p:cNvSpPr txBox="1"/>
          <p:nvPr/>
        </p:nvSpPr>
        <p:spPr>
          <a:xfrm>
            <a:off x="3019879" y="3869687"/>
            <a:ext cx="7073878" cy="2862282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 err="1" smtClean="0"/>
              <a:t>Needed</a:t>
            </a:r>
            <a:r>
              <a:rPr lang="fr-FR" sz="2000" dirty="0" smtClean="0"/>
              <a:t> </a:t>
            </a:r>
            <a:r>
              <a:rPr lang="fr-FR" sz="2000" dirty="0" err="1" smtClean="0"/>
              <a:t>properties</a:t>
            </a:r>
            <a:r>
              <a:rPr lang="fr-FR" sz="2000" dirty="0" smtClean="0"/>
              <a:t> of </a:t>
            </a:r>
            <a:r>
              <a:rPr lang="fr-FR" sz="2000" dirty="0" err="1" smtClean="0"/>
              <a:t>unperturbed</a:t>
            </a:r>
            <a:r>
              <a:rPr lang="fr-FR" sz="2000" dirty="0" smtClean="0"/>
              <a:t> state for </a:t>
            </a:r>
            <a:r>
              <a:rPr lang="fr-FR" sz="2000" dirty="0" err="1" smtClean="0"/>
              <a:t>today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fr-FR" sz="2000" dirty="0" err="1" smtClean="0"/>
              <a:t>Handles</a:t>
            </a:r>
            <a:r>
              <a:rPr lang="fr-FR" sz="2000" dirty="0" smtClean="0"/>
              <a:t> </a:t>
            </a:r>
            <a:r>
              <a:rPr lang="fr-FR" sz="2000" b="1" dirty="0" err="1" smtClean="0"/>
              <a:t>degeneracy</a:t>
            </a:r>
            <a:r>
              <a:rPr lang="fr-FR" sz="2000" b="1" dirty="0" smtClean="0"/>
              <a:t> in open-</a:t>
            </a:r>
            <a:r>
              <a:rPr lang="fr-FR" sz="2000" b="1" dirty="0" err="1" smtClean="0"/>
              <a:t>shell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systems</a:t>
            </a:r>
            <a:endParaRPr lang="fr-FR" sz="2000" b="1" dirty="0"/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fr-FR" sz="2000" dirty="0" smtClean="0"/>
              <a:t>	Captures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strong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static</a:t>
            </a:r>
            <a:r>
              <a:rPr lang="fr-FR" sz="2000" b="1" dirty="0" smtClean="0"/>
              <a:t> collective </a:t>
            </a:r>
            <a:r>
              <a:rPr lang="fr-FR" sz="2000" b="1" dirty="0" err="1" smtClean="0"/>
              <a:t>correlations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fr-FR" sz="2000" dirty="0" err="1"/>
              <a:t>Preserves</a:t>
            </a:r>
            <a:r>
              <a:rPr lang="fr-FR" sz="2000" dirty="0"/>
              <a:t> </a:t>
            </a:r>
            <a:r>
              <a:rPr lang="fr-FR" sz="2000" b="1" dirty="0" err="1" smtClean="0"/>
              <a:t>symmetries</a:t>
            </a:r>
            <a:endParaRPr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fr-FR" sz="2000" dirty="0" err="1" smtClean="0"/>
              <a:t>Retains</a:t>
            </a:r>
            <a:r>
              <a:rPr lang="fr-FR" sz="2000" dirty="0" smtClean="0"/>
              <a:t> (</a:t>
            </a:r>
            <a:r>
              <a:rPr lang="fr-FR" sz="2000" dirty="0" err="1" smtClean="0"/>
              <a:t>low</a:t>
            </a:r>
            <a:r>
              <a:rPr lang="fr-FR" sz="2000" dirty="0" smtClean="0"/>
              <a:t>) </a:t>
            </a:r>
            <a:r>
              <a:rPr lang="fr-FR" sz="2000" b="1" dirty="0" smtClean="0"/>
              <a:t>polynomial </a:t>
            </a:r>
            <a:r>
              <a:rPr lang="fr-FR" sz="2000" b="1" dirty="0" err="1" smtClean="0"/>
              <a:t>cost</a:t>
            </a:r>
            <a:endParaRPr lang="fr-FR" sz="2000" b="1" dirty="0" smtClean="0"/>
          </a:p>
          <a:p>
            <a:pPr marL="1016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fr-FR" sz="2000" dirty="0" err="1" smtClean="0"/>
              <a:t>Requirements</a:t>
            </a:r>
            <a:r>
              <a:rPr lang="fr-FR" sz="2000" dirty="0" smtClean="0"/>
              <a:t> for the </a:t>
            </a:r>
            <a:r>
              <a:rPr lang="fr-FR" sz="2000" b="1" dirty="0" err="1" smtClean="0"/>
              <a:t>perturbative</a:t>
            </a:r>
            <a:r>
              <a:rPr lang="fr-FR" sz="2000" dirty="0" smtClean="0"/>
              <a:t> expansion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fr-FR" sz="2000" dirty="0" smtClean="0"/>
              <a:t>Applicable to </a:t>
            </a:r>
            <a:r>
              <a:rPr lang="fr-FR" sz="2000" dirty="0" err="1" smtClean="0"/>
              <a:t>ground</a:t>
            </a:r>
            <a:r>
              <a:rPr lang="fr-FR" sz="2000" dirty="0" smtClean="0"/>
              <a:t> state and </a:t>
            </a:r>
            <a:r>
              <a:rPr lang="fr-FR" sz="2000" b="1" dirty="0" smtClean="0"/>
              <a:t>collective excitations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fr-FR" sz="2000" b="1" dirty="0" smtClean="0"/>
              <a:t>Polynomial </a:t>
            </a:r>
            <a:r>
              <a:rPr lang="fr-FR" sz="2000" dirty="0" err="1" smtClean="0"/>
              <a:t>cost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710066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5" grpId="0" animBg="1"/>
      <p:bldP spid="45" grpId="1" animBg="1"/>
      <p:bldP spid="43" grpId="0" animBg="1"/>
      <p:bldP spid="50" grpId="0" animBg="1"/>
      <p:bldP spid="56" grpId="0" animBg="1"/>
      <p:bldP spid="60" grpId="0" animBg="1"/>
      <p:bldP spid="61" grpId="0" animBg="1"/>
      <p:bldP spid="86" grpId="0"/>
      <p:bldP spid="89" grpId="0" animBg="1"/>
      <p:bldP spid="91" grpId="0" animBg="1"/>
      <p:bldP spid="92" grpId="0" animBg="1"/>
      <p:bldP spid="93" grpId="0" animBg="1"/>
      <p:bldP spid="95" grpId="0" animBg="1"/>
      <p:bldP spid="96" grpId="0" animBg="1"/>
      <p:bldP spid="37" grpId="0" animBg="1"/>
      <p:bldP spid="102" grpId="0" animBg="1"/>
      <p:bldP spid="116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160" y="4525863"/>
            <a:ext cx="874185" cy="4539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3" y="5321659"/>
            <a:ext cx="2908453" cy="528810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1341369" y="3210864"/>
            <a:ext cx="13855" cy="1953491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0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55" y="2584153"/>
            <a:ext cx="1850834" cy="402116"/>
          </a:xfrm>
          <a:prstGeom prst="rect">
            <a:avLst/>
          </a:prstGeom>
        </p:spPr>
      </p:pic>
      <p:grpSp>
        <p:nvGrpSpPr>
          <p:cNvPr id="47" name="Groupe 46"/>
          <p:cNvGrpSpPr/>
          <p:nvPr/>
        </p:nvGrpSpPr>
        <p:grpSpPr>
          <a:xfrm>
            <a:off x="339307" y="3590042"/>
            <a:ext cx="1925782" cy="954436"/>
            <a:chOff x="5583382" y="3424683"/>
            <a:chExt cx="1925782" cy="954436"/>
          </a:xfrm>
        </p:grpSpPr>
        <p:sp>
          <p:nvSpPr>
            <p:cNvPr id="48" name="Ellipse 47"/>
            <p:cNvSpPr/>
            <p:nvPr/>
          </p:nvSpPr>
          <p:spPr>
            <a:xfrm>
              <a:off x="5583382" y="3424683"/>
              <a:ext cx="1925782" cy="95443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49" name="Shape 111"/>
            <p:cNvSpPr/>
            <p:nvPr/>
          </p:nvSpPr>
          <p:spPr>
            <a:xfrm>
              <a:off x="5680120" y="3523042"/>
              <a:ext cx="1732306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/>
              </a:pPr>
              <a:r>
                <a:rPr lang="fr-FR" sz="2000" b="1" dirty="0" smtClean="0">
                  <a:solidFill>
                    <a:schemeClr val="tx1"/>
                  </a:solidFill>
                </a:rPr>
                <a:t>« 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Easy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 »</a:t>
              </a:r>
            </a:p>
            <a:p>
              <a:pPr lvl="0" algn="ctr">
                <a:defRPr sz="1800"/>
              </a:pPr>
              <a:r>
                <a:rPr lang="fr-FR" sz="2000" b="1" dirty="0">
                  <a:solidFill>
                    <a:schemeClr val="tx1"/>
                  </a:solidFill>
                </a:rPr>
                <a:t>t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o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solve</a:t>
              </a:r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59" name="Ab initio vs effective approach"/>
          <p:cNvSpPr txBox="1"/>
          <p:nvPr/>
        </p:nvSpPr>
        <p:spPr>
          <a:xfrm>
            <a:off x="52599" y="127000"/>
            <a:ext cx="12952201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00880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dirty="0" smtClean="0">
                <a:solidFill>
                  <a:srgbClr val="0033CC"/>
                </a:solidFill>
              </a:rPr>
              <a:t>PGCM-PT </a:t>
            </a:r>
            <a:r>
              <a:rPr lang="fr-FR" dirty="0" err="1" smtClean="0">
                <a:solidFill>
                  <a:srgbClr val="0033CC"/>
                </a:solidFill>
              </a:rPr>
              <a:t>formalism</a:t>
            </a:r>
            <a:endParaRPr sz="2400" dirty="0">
              <a:solidFill>
                <a:srgbClr val="0033CC"/>
              </a:solidFill>
            </a:endParaRPr>
          </a:p>
        </p:txBody>
      </p:sp>
      <p:pic>
        <p:nvPicPr>
          <p:cNvPr id="38" name="Google Shape;733;p28"/>
          <p:cNvPicPr preferRelativeResize="0"/>
          <p:nvPr/>
        </p:nvPicPr>
        <p:blipFill rotWithShape="1">
          <a:blip r:embed="rId5">
            <a:alphaModFix/>
          </a:blip>
          <a:srcRect l="29830" t="11077" r="30814" b="21745"/>
          <a:stretch/>
        </p:blipFill>
        <p:spPr>
          <a:xfrm>
            <a:off x="4006424" y="2301268"/>
            <a:ext cx="699200" cy="7129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" name="Google Shape;734;p28"/>
          <p:cNvPicPr preferRelativeResize="0"/>
          <p:nvPr/>
        </p:nvPicPr>
        <p:blipFill rotWithShape="1">
          <a:blip r:embed="rId6">
            <a:alphaModFix/>
          </a:blip>
          <a:srcRect l="26901" t="11617" r="26901" b="16180"/>
          <a:stretch/>
        </p:blipFill>
        <p:spPr>
          <a:xfrm>
            <a:off x="2788712" y="2274601"/>
            <a:ext cx="823040" cy="766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" name="Google Shape;735;p28"/>
          <p:cNvPicPr preferRelativeResize="0"/>
          <p:nvPr/>
        </p:nvPicPr>
        <p:blipFill rotWithShape="1">
          <a:blip r:embed="rId7">
            <a:alphaModFix/>
          </a:blip>
          <a:srcRect l="26979" t="16243" r="26822" b="16579"/>
          <a:stretch/>
        </p:blipFill>
        <p:spPr>
          <a:xfrm>
            <a:off x="5542354" y="2301268"/>
            <a:ext cx="823040" cy="7129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" name="Google Shape;736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59046" y="3175294"/>
            <a:ext cx="672358" cy="22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737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89560" y="3175294"/>
            <a:ext cx="672358" cy="22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738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41746" y="3175294"/>
            <a:ext cx="672358" cy="22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739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59476" y="3291507"/>
            <a:ext cx="208483" cy="4326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111"/>
          <p:cNvSpPr/>
          <p:nvPr/>
        </p:nvSpPr>
        <p:spPr>
          <a:xfrm>
            <a:off x="2909210" y="1815320"/>
            <a:ext cx="28345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smtClean="0">
                <a:solidFill>
                  <a:schemeClr val="tx1"/>
                </a:solidFill>
              </a:rPr>
              <a:t>PGCM state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58" name="Google Shape;725;p28"/>
          <p:cNvSpPr txBox="1"/>
          <p:nvPr/>
        </p:nvSpPr>
        <p:spPr>
          <a:xfrm>
            <a:off x="3046382" y="5169227"/>
            <a:ext cx="4791243" cy="57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spAutoFit/>
          </a:bodyPr>
          <a:lstStyle/>
          <a:p>
            <a:pPr algn="l" rtl="0"/>
            <a:r>
              <a:rPr lang="fr-FR" sz="2027" b="1" dirty="0" err="1">
                <a:solidFill>
                  <a:srgbClr val="FF0000"/>
                </a:solidFill>
              </a:rPr>
              <a:t>Variational</a:t>
            </a:r>
            <a:r>
              <a:rPr lang="fr-FR" sz="2027" b="1" dirty="0">
                <a:solidFill>
                  <a:srgbClr val="FF0000"/>
                </a:solidFill>
              </a:rPr>
              <a:t> </a:t>
            </a:r>
            <a:r>
              <a:rPr lang="fr-FR" sz="2027" b="1" dirty="0" err="1">
                <a:solidFill>
                  <a:srgbClr val="FF0000"/>
                </a:solidFill>
              </a:rPr>
              <a:t>principle</a:t>
            </a:r>
            <a:r>
              <a:rPr lang="fr-FR" sz="2027" b="1" dirty="0">
                <a:solidFill>
                  <a:srgbClr val="FF0000"/>
                </a:solidFill>
              </a:rPr>
              <a:t> </a:t>
            </a:r>
            <a:r>
              <a:rPr lang="fr-FR" sz="2027" b="1" dirty="0" smtClean="0">
                <a:solidFill>
                  <a:srgbClr val="FF0000"/>
                </a:solidFill>
              </a:rPr>
              <a:t>HWG </a:t>
            </a:r>
            <a:r>
              <a:rPr lang="fr-FR" sz="2027" b="1" dirty="0" err="1" smtClean="0">
                <a:solidFill>
                  <a:srgbClr val="FF0000"/>
                </a:solidFill>
              </a:rPr>
              <a:t>equation</a:t>
            </a:r>
            <a:endParaRPr sz="2027" b="1" dirty="0">
              <a:solidFill>
                <a:srgbClr val="FF0000"/>
              </a:solidFill>
            </a:endParaRPr>
          </a:p>
        </p:txBody>
      </p:sp>
      <p:pic>
        <p:nvPicPr>
          <p:cNvPr id="62" name="Google Shape;726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81689" y="5801222"/>
            <a:ext cx="3122019" cy="568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731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204061" y="4556373"/>
            <a:ext cx="2492045" cy="58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46;p28"/>
          <p:cNvSpPr txBox="1"/>
          <p:nvPr/>
        </p:nvSpPr>
        <p:spPr>
          <a:xfrm>
            <a:off x="6540512" y="4482240"/>
            <a:ext cx="1918722" cy="56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spAutoFit/>
          </a:bodyPr>
          <a:lstStyle/>
          <a:p>
            <a:pPr algn="l" rtl="0"/>
            <a:r>
              <a:rPr lang="fr-FR" sz="1813" dirty="0"/>
              <a:t>Shape </a:t>
            </a:r>
            <a:r>
              <a:rPr lang="fr-FR" sz="1813" dirty="0" err="1"/>
              <a:t>mixing</a:t>
            </a:r>
            <a:endParaRPr sz="1813" dirty="0"/>
          </a:p>
        </p:txBody>
      </p:sp>
      <p:cxnSp>
        <p:nvCxnSpPr>
          <p:cNvPr id="74" name="Google Shape;747;p28"/>
          <p:cNvCxnSpPr>
            <a:stCxn id="83" idx="2"/>
            <a:endCxn id="63" idx="0"/>
          </p:cNvCxnSpPr>
          <p:nvPr/>
        </p:nvCxnSpPr>
        <p:spPr>
          <a:xfrm>
            <a:off x="3328330" y="4059319"/>
            <a:ext cx="1121754" cy="49705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" name="Google Shape;748;p28"/>
          <p:cNvCxnSpPr>
            <a:stCxn id="85" idx="2"/>
            <a:endCxn id="63" idx="0"/>
          </p:cNvCxnSpPr>
          <p:nvPr/>
        </p:nvCxnSpPr>
        <p:spPr>
          <a:xfrm flipH="1">
            <a:off x="4450084" y="4091226"/>
            <a:ext cx="1461119" cy="4651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" name="Google Shape;749;p28"/>
          <p:cNvCxnSpPr>
            <a:stCxn id="84" idx="2"/>
            <a:endCxn id="63" idx="0"/>
          </p:cNvCxnSpPr>
          <p:nvPr/>
        </p:nvCxnSpPr>
        <p:spPr>
          <a:xfrm flipH="1">
            <a:off x="4450084" y="4059319"/>
            <a:ext cx="45290" cy="49705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" name="Google Shape;750;p28"/>
          <p:cNvSpPr txBox="1"/>
          <p:nvPr/>
        </p:nvSpPr>
        <p:spPr>
          <a:xfrm>
            <a:off x="10270196" y="4494389"/>
            <a:ext cx="2254080" cy="560179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130027" tIns="130027" rIns="130027" bIns="130027" anchor="t" anchorCtr="0">
            <a:spAutoFit/>
          </a:bodyPr>
          <a:lstStyle/>
          <a:p>
            <a:pPr algn="l" rtl="0"/>
            <a:r>
              <a:rPr lang="fr-FR" sz="1813"/>
              <a:t>Vibration physics</a:t>
            </a:r>
            <a:endParaRPr sz="1813"/>
          </a:p>
        </p:txBody>
      </p:sp>
      <p:sp>
        <p:nvSpPr>
          <p:cNvPr id="80" name="Google Shape;752;p28"/>
          <p:cNvSpPr txBox="1"/>
          <p:nvPr/>
        </p:nvSpPr>
        <p:spPr>
          <a:xfrm>
            <a:off x="6540512" y="3713695"/>
            <a:ext cx="1503680" cy="56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spAutoFit/>
          </a:bodyPr>
          <a:lstStyle/>
          <a:p>
            <a:pPr algn="l" rtl="0"/>
            <a:r>
              <a:rPr lang="fr-FR" sz="1813" dirty="0"/>
              <a:t>Projection</a:t>
            </a:r>
            <a:endParaRPr sz="1813" dirty="0"/>
          </a:p>
        </p:txBody>
      </p:sp>
      <p:sp>
        <p:nvSpPr>
          <p:cNvPr id="81" name="Google Shape;753;p28"/>
          <p:cNvSpPr txBox="1"/>
          <p:nvPr/>
        </p:nvSpPr>
        <p:spPr>
          <a:xfrm>
            <a:off x="10270196" y="3701671"/>
            <a:ext cx="2254080" cy="56018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130027" tIns="130027" rIns="130027" bIns="130027" anchor="t" anchorCtr="0">
            <a:spAutoFit/>
          </a:bodyPr>
          <a:lstStyle/>
          <a:p>
            <a:pPr algn="l" rtl="0"/>
            <a:r>
              <a:rPr lang="fr-FR" sz="1813"/>
              <a:t>Rotation physics</a:t>
            </a:r>
            <a:endParaRPr sz="1813"/>
          </a:p>
        </p:txBody>
      </p:sp>
      <p:pic>
        <p:nvPicPr>
          <p:cNvPr id="82" name="Google Shape;754;p2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22081" y="3869445"/>
            <a:ext cx="1145314" cy="1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755;p2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839380" y="3812072"/>
            <a:ext cx="977900" cy="24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756;p2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006424" y="3812072"/>
            <a:ext cx="977900" cy="24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757;p2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422253" y="3843979"/>
            <a:ext cx="977900" cy="24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761;p28"/>
          <p:cNvPicPr preferRelativeResize="0"/>
          <p:nvPr/>
        </p:nvPicPr>
        <p:blipFill rotWithShape="1">
          <a:blip r:embed="rId18">
            <a:alphaModFix/>
          </a:blip>
          <a:srcRect l="57312" t="18231" r="123" b="20874"/>
          <a:stretch/>
        </p:blipFill>
        <p:spPr>
          <a:xfrm>
            <a:off x="11229025" y="1455265"/>
            <a:ext cx="1755919" cy="188413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762;p28"/>
          <p:cNvSpPr/>
          <p:nvPr/>
        </p:nvSpPr>
        <p:spPr>
          <a:xfrm>
            <a:off x="12131342" y="2163002"/>
            <a:ext cx="402401" cy="459838"/>
          </a:xfrm>
          <a:custGeom>
            <a:avLst/>
            <a:gdLst/>
            <a:ahLst/>
            <a:cxnLst/>
            <a:rect l="l" t="t" r="r" b="b"/>
            <a:pathLst>
              <a:path w="10537" h="12041" extrusionOk="0">
                <a:moveTo>
                  <a:pt x="0" y="1505"/>
                </a:moveTo>
                <a:lnTo>
                  <a:pt x="5268" y="12041"/>
                </a:lnTo>
                <a:lnTo>
                  <a:pt x="10537" y="0"/>
                </a:lnTo>
              </a:path>
            </a:pathLst>
          </a:custGeom>
          <a:noFill/>
          <a:ln w="28575" cap="flat" cmpd="sng">
            <a:solidFill>
              <a:srgbClr val="40E3FF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90" name="Google Shape;763;p28"/>
          <p:cNvSpPr/>
          <p:nvPr/>
        </p:nvSpPr>
        <p:spPr>
          <a:xfrm>
            <a:off x="11644067" y="2043837"/>
            <a:ext cx="849600" cy="564480"/>
          </a:xfrm>
          <a:prstGeom prst="arc">
            <a:avLst>
              <a:gd name="adj1" fmla="val 11985432"/>
              <a:gd name="adj2" fmla="val 19614391"/>
            </a:avLst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pPr algn="l" rtl="0"/>
            <a:endParaRPr sz="4480"/>
          </a:p>
        </p:txBody>
      </p:sp>
      <p:sp>
        <p:nvSpPr>
          <p:cNvPr id="99" name="Google Shape;764;p28"/>
          <p:cNvSpPr/>
          <p:nvPr/>
        </p:nvSpPr>
        <p:spPr>
          <a:xfrm>
            <a:off x="4180128" y="4512572"/>
            <a:ext cx="702400" cy="51008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pPr algn="l" rtl="0"/>
            <a:endParaRPr sz="4480"/>
          </a:p>
        </p:txBody>
      </p:sp>
      <p:sp>
        <p:nvSpPr>
          <p:cNvPr id="100" name="Shape 111"/>
          <p:cNvSpPr/>
          <p:nvPr/>
        </p:nvSpPr>
        <p:spPr>
          <a:xfrm>
            <a:off x="3000832" y="7307207"/>
            <a:ext cx="532165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b="1" dirty="0" smtClean="0">
                <a:solidFill>
                  <a:schemeClr val="tx1"/>
                </a:solidFill>
              </a:rPr>
              <a:t>SC state-</a:t>
            </a:r>
            <a:r>
              <a:rPr lang="fr-FR" b="1" dirty="0" err="1" smtClean="0">
                <a:solidFill>
                  <a:schemeClr val="tx1"/>
                </a:solidFill>
              </a:rPr>
              <a:t>specific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partitioning</a:t>
            </a:r>
            <a:r>
              <a:rPr lang="fr-FR" b="1" dirty="0" smtClean="0">
                <a:solidFill>
                  <a:schemeClr val="tx1"/>
                </a:solidFill>
              </a:rPr>
              <a:t>: one per (</a:t>
            </a:r>
            <a:r>
              <a:rPr lang="fr-FR" b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fr-FR" b="1" dirty="0" err="1" smtClean="0">
                <a:solidFill>
                  <a:schemeClr val="tx1"/>
                </a:solidFill>
              </a:rPr>
              <a:t>,</a:t>
            </a:r>
            <a:r>
              <a:rPr lang="fr-FR" b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fr-FR" b="1" dirty="0" smtClean="0">
                <a:solidFill>
                  <a:schemeClr val="tx1"/>
                </a:solidFill>
              </a:rPr>
              <a:t>)</a:t>
            </a:r>
            <a:endParaRPr sz="2200" b="1" dirty="0">
              <a:solidFill>
                <a:schemeClr val="tx1"/>
              </a:solidFill>
            </a:endParaRPr>
          </a:p>
        </p:txBody>
      </p:sp>
      <p:grpSp>
        <p:nvGrpSpPr>
          <p:cNvPr id="103" name="Google Shape;718;p28"/>
          <p:cNvGrpSpPr/>
          <p:nvPr/>
        </p:nvGrpSpPr>
        <p:grpSpPr>
          <a:xfrm>
            <a:off x="3096219" y="5788673"/>
            <a:ext cx="4326784" cy="1305063"/>
            <a:chOff x="929216" y="4568136"/>
            <a:chExt cx="4056366" cy="1223497"/>
          </a:xfrm>
        </p:grpSpPr>
        <p:grpSp>
          <p:nvGrpSpPr>
            <p:cNvPr id="104" name="Google Shape;719;p28"/>
            <p:cNvGrpSpPr/>
            <p:nvPr/>
          </p:nvGrpSpPr>
          <p:grpSpPr>
            <a:xfrm>
              <a:off x="1771690" y="4568136"/>
              <a:ext cx="2201355" cy="458400"/>
              <a:chOff x="1771690" y="4568136"/>
              <a:chExt cx="2201355" cy="458400"/>
            </a:xfrm>
          </p:grpSpPr>
          <p:sp>
            <p:nvSpPr>
              <p:cNvPr id="107" name="Google Shape;720;p28"/>
              <p:cNvSpPr/>
              <p:nvPr/>
            </p:nvSpPr>
            <p:spPr>
              <a:xfrm>
                <a:off x="1771690" y="4568136"/>
                <a:ext cx="489300" cy="458400"/>
              </a:xfrm>
              <a:prstGeom prst="ellipse">
                <a:avLst/>
              </a:prstGeom>
              <a:solidFill>
                <a:srgbClr val="3733E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30027" tIns="130027" rIns="130027" bIns="130027" anchor="ctr" anchorCtr="0">
                <a:noAutofit/>
              </a:bodyPr>
              <a:lstStyle/>
              <a:p>
                <a:pPr algn="l" rtl="0"/>
                <a:endParaRPr sz="4480"/>
              </a:p>
            </p:txBody>
          </p:sp>
          <p:sp>
            <p:nvSpPr>
              <p:cNvPr id="108" name="Google Shape;721;p28"/>
              <p:cNvSpPr/>
              <p:nvPr/>
            </p:nvSpPr>
            <p:spPr>
              <a:xfrm>
                <a:off x="3483745" y="4568136"/>
                <a:ext cx="489300" cy="458400"/>
              </a:xfrm>
              <a:prstGeom prst="ellipse">
                <a:avLst/>
              </a:prstGeom>
              <a:solidFill>
                <a:srgbClr val="FF0000">
                  <a:alpha val="27030"/>
                </a:srgbClr>
              </a:solidFill>
              <a:ln>
                <a:noFill/>
              </a:ln>
            </p:spPr>
            <p:txBody>
              <a:bodyPr spcFirstLastPara="1" wrap="square" lIns="130027" tIns="130027" rIns="130027" bIns="130027" anchor="ctr" anchorCtr="0">
                <a:noAutofit/>
              </a:bodyPr>
              <a:lstStyle/>
              <a:p>
                <a:pPr algn="l" rtl="0"/>
                <a:endParaRPr sz="4480"/>
              </a:p>
            </p:txBody>
          </p:sp>
        </p:grpSp>
        <p:sp>
          <p:nvSpPr>
            <p:cNvPr id="105" name="Google Shape;722;p28"/>
            <p:cNvSpPr/>
            <p:nvPr/>
          </p:nvSpPr>
          <p:spPr>
            <a:xfrm>
              <a:off x="3275921" y="5214433"/>
              <a:ext cx="1709661" cy="57720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27030"/>
              </a:srgbClr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rtl="0"/>
              <a:r>
                <a:rPr lang="fr-FR" sz="1707" b="1" dirty="0" err="1"/>
                <a:t>Norm</a:t>
              </a:r>
              <a:r>
                <a:rPr lang="fr-FR" sz="1707" b="1" dirty="0"/>
                <a:t> </a:t>
              </a:r>
              <a:r>
                <a:rPr lang="fr-FR" sz="1707" b="1" dirty="0" err="1"/>
                <a:t>kernels</a:t>
              </a:r>
              <a:endParaRPr sz="1707" b="1" dirty="0"/>
            </a:p>
          </p:txBody>
        </p:sp>
        <p:sp>
          <p:nvSpPr>
            <p:cNvPr id="106" name="Google Shape;723;p28"/>
            <p:cNvSpPr/>
            <p:nvPr/>
          </p:nvSpPr>
          <p:spPr>
            <a:xfrm>
              <a:off x="929216" y="5214425"/>
              <a:ext cx="2268300" cy="577200"/>
            </a:xfrm>
            <a:prstGeom prst="roundRect">
              <a:avLst>
                <a:gd name="adj" fmla="val 16667"/>
              </a:avLst>
            </a:prstGeom>
            <a:solidFill>
              <a:srgbClr val="3733E2">
                <a:alpha val="20000"/>
              </a:srgbClr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rtl="0"/>
              <a:r>
                <a:rPr lang="fr-FR" sz="1707" b="1" dirty="0" err="1"/>
                <a:t>Hamiltonian</a:t>
              </a:r>
              <a:r>
                <a:rPr lang="fr-FR" sz="1707" b="1" dirty="0"/>
                <a:t> </a:t>
              </a:r>
              <a:r>
                <a:rPr lang="fr-FR" sz="1707" b="1" dirty="0" err="1"/>
                <a:t>kernels</a:t>
              </a:r>
              <a:endParaRPr sz="1707" b="1" dirty="0"/>
            </a:p>
          </p:txBody>
        </p:sp>
      </p:grpSp>
      <p:sp>
        <p:nvSpPr>
          <p:cNvPr id="113" name="Google Shape;809;p30"/>
          <p:cNvSpPr txBox="1"/>
          <p:nvPr/>
        </p:nvSpPr>
        <p:spPr>
          <a:xfrm>
            <a:off x="3417780" y="9126759"/>
            <a:ext cx="156523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 err="1"/>
              <a:t>Projectors</a:t>
            </a:r>
            <a:endParaRPr sz="2000" dirty="0"/>
          </a:p>
        </p:txBody>
      </p:sp>
      <p:pic>
        <p:nvPicPr>
          <p:cNvPr id="111" name="Google Shape;810;p3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054878" y="8029551"/>
            <a:ext cx="2039898" cy="101469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760;p28"/>
          <p:cNvSpPr txBox="1"/>
          <p:nvPr/>
        </p:nvSpPr>
        <p:spPr>
          <a:xfrm>
            <a:off x="7061152" y="1551916"/>
            <a:ext cx="3646605" cy="131339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0027" tIns="130027" rIns="130027" bIns="130027" anchor="t" anchorCtr="0">
            <a:spAutoFit/>
          </a:bodyPr>
          <a:lstStyle/>
          <a:p>
            <a:pPr algn="l" rtl="0"/>
            <a:r>
              <a:rPr lang="fr-FR" sz="1707" b="1" dirty="0" smtClean="0"/>
              <a:t>Multi-</a:t>
            </a:r>
            <a:r>
              <a:rPr lang="fr-FR" sz="1707" b="1" dirty="0" err="1" smtClean="0"/>
              <a:t>reference</a:t>
            </a:r>
            <a:r>
              <a:rPr lang="fr-FR" sz="1707" dirty="0" smtClean="0"/>
              <a:t> </a:t>
            </a:r>
            <a:r>
              <a:rPr lang="fr-FR" sz="1707" dirty="0" err="1" smtClean="0"/>
              <a:t>unperturbed</a:t>
            </a:r>
            <a:r>
              <a:rPr lang="fr-FR" sz="1707" dirty="0" smtClean="0"/>
              <a:t> state</a:t>
            </a:r>
          </a:p>
          <a:p>
            <a:pPr algn="l" rtl="0"/>
            <a:r>
              <a:rPr lang="fr-FR" sz="1707" b="1" dirty="0" err="1" smtClean="0"/>
              <a:t>Symmetry</a:t>
            </a:r>
            <a:r>
              <a:rPr lang="fr-FR" sz="1707" b="1" dirty="0" smtClean="0"/>
              <a:t> </a:t>
            </a:r>
            <a:r>
              <a:rPr lang="fr-FR" sz="1707" b="1" dirty="0" err="1" smtClean="0"/>
              <a:t>conserving</a:t>
            </a:r>
            <a:endParaRPr lang="fr-FR" sz="1707" b="1" dirty="0" smtClean="0"/>
          </a:p>
          <a:p>
            <a:pPr algn="l" rtl="0"/>
            <a:r>
              <a:rPr lang="fr-FR" sz="1707" dirty="0" err="1" smtClean="0"/>
              <a:t>Low-dimensional</a:t>
            </a:r>
            <a:r>
              <a:rPr lang="fr-FR" sz="1707" dirty="0" smtClean="0"/>
              <a:t> (10s to 1000s)</a:t>
            </a:r>
          </a:p>
          <a:p>
            <a:pPr algn="l" rtl="0"/>
            <a:r>
              <a:rPr lang="fr-FR" sz="1707" dirty="0" smtClean="0"/>
              <a:t>       </a:t>
            </a:r>
            <a:r>
              <a:rPr lang="fr-FR" sz="170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fr-FR" sz="1707" b="1" dirty="0" err="1" smtClean="0"/>
              <a:t>Scales</a:t>
            </a:r>
            <a:r>
              <a:rPr lang="fr-FR" sz="1707" b="1" dirty="0" smtClean="0"/>
              <a:t> as N</a:t>
            </a:r>
            <a:r>
              <a:rPr lang="fr-FR" sz="1707" b="1" baseline="30000" dirty="0" smtClean="0"/>
              <a:t>4</a:t>
            </a:r>
            <a:endParaRPr lang="fr-FR" sz="1707" b="1" dirty="0" smtClean="0"/>
          </a:p>
        </p:txBody>
      </p:sp>
      <p:sp>
        <p:nvSpPr>
          <p:cNvPr id="117" name="Google Shape;760;p28"/>
          <p:cNvSpPr txBox="1"/>
          <p:nvPr/>
        </p:nvSpPr>
        <p:spPr>
          <a:xfrm>
            <a:off x="7912682" y="5250604"/>
            <a:ext cx="4218660" cy="105069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0027" tIns="130027" rIns="130027" bIns="130027" anchor="t" anchorCtr="0">
            <a:spAutoFit/>
          </a:bodyPr>
          <a:lstStyle/>
          <a:p>
            <a:pPr algn="l" rtl="0"/>
            <a:r>
              <a:rPr lang="fr-FR" sz="1707" b="1" dirty="0" err="1" smtClean="0"/>
              <a:t>Rotational&amp;vibrational</a:t>
            </a:r>
            <a:r>
              <a:rPr lang="fr-FR" sz="1707" b="1" dirty="0" smtClean="0"/>
              <a:t> </a:t>
            </a:r>
            <a:r>
              <a:rPr lang="fr-FR" sz="1707" b="1" dirty="0" err="1" smtClean="0"/>
              <a:t>collectivity</a:t>
            </a:r>
            <a:endParaRPr lang="fr-FR" sz="1707" b="1" dirty="0" smtClean="0"/>
          </a:p>
          <a:p>
            <a:pPr algn="l" rtl="0"/>
            <a:r>
              <a:rPr lang="fr-FR" sz="1707" dirty="0" smtClean="0"/>
              <a:t>In real and abstract (</a:t>
            </a:r>
            <a:r>
              <a:rPr lang="fr-FR" sz="1707" dirty="0" err="1" smtClean="0"/>
              <a:t>e.g</a:t>
            </a:r>
            <a:r>
              <a:rPr lang="fr-FR" sz="1707" dirty="0" smtClean="0"/>
              <a:t>. gauge) </a:t>
            </a:r>
            <a:r>
              <a:rPr lang="fr-FR" sz="1707" dirty="0" err="1" smtClean="0"/>
              <a:t>spaces</a:t>
            </a:r>
            <a:r>
              <a:rPr lang="fr-FR" sz="1707" dirty="0" smtClean="0"/>
              <a:t> </a:t>
            </a:r>
          </a:p>
          <a:p>
            <a:pPr algn="l" rtl="0"/>
            <a:r>
              <a:rPr lang="fr-FR" sz="1707" dirty="0" smtClean="0"/>
              <a:t>Associated </a:t>
            </a:r>
            <a:r>
              <a:rPr lang="fr-FR" sz="1707" b="1" dirty="0" err="1" smtClean="0"/>
              <a:t>static</a:t>
            </a:r>
            <a:r>
              <a:rPr lang="fr-FR" sz="1707" b="1" dirty="0" smtClean="0"/>
              <a:t> </a:t>
            </a:r>
            <a:r>
              <a:rPr lang="fr-FR" sz="1707" b="1" dirty="0" err="1" smtClean="0"/>
              <a:t>correlations</a:t>
            </a:r>
            <a:endParaRPr lang="fr-FR" sz="1707" dirty="0" smtClean="0"/>
          </a:p>
        </p:txBody>
      </p:sp>
      <p:grpSp>
        <p:nvGrpSpPr>
          <p:cNvPr id="119" name="Google Shape;790;p30"/>
          <p:cNvGrpSpPr/>
          <p:nvPr/>
        </p:nvGrpSpPr>
        <p:grpSpPr>
          <a:xfrm>
            <a:off x="5458597" y="8690851"/>
            <a:ext cx="3408275" cy="346585"/>
            <a:chOff x="123225" y="3791860"/>
            <a:chExt cx="1807800" cy="174465"/>
          </a:xfrm>
        </p:grpSpPr>
        <p:sp>
          <p:nvSpPr>
            <p:cNvPr id="121" name="Google Shape;791;p30"/>
            <p:cNvSpPr/>
            <p:nvPr/>
          </p:nvSpPr>
          <p:spPr>
            <a:xfrm>
              <a:off x="123225" y="3795625"/>
              <a:ext cx="1807800" cy="170700"/>
            </a:xfrm>
            <a:prstGeom prst="rect">
              <a:avLst/>
            </a:prstGeom>
            <a:solidFill>
              <a:srgbClr val="FCD8A4">
                <a:alpha val="70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2" name="Google Shape;792;p30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58300" y="3791860"/>
              <a:ext cx="1772678" cy="17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795;p30"/>
          <p:cNvSpPr txBox="1"/>
          <p:nvPr/>
        </p:nvSpPr>
        <p:spPr>
          <a:xfrm>
            <a:off x="5194122" y="9084023"/>
            <a:ext cx="2485361" cy="523180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err="1">
                <a:solidFill>
                  <a:srgbClr val="FF0000"/>
                </a:solidFill>
              </a:rPr>
              <a:t>Baranger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</a:rPr>
              <a:t>Hamiltonian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125" name="Google Shape;796;p30"/>
          <p:cNvSpPr/>
          <p:nvPr/>
        </p:nvSpPr>
        <p:spPr>
          <a:xfrm>
            <a:off x="6443571" y="8696492"/>
            <a:ext cx="492000" cy="308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811;p3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527188" y="8066444"/>
            <a:ext cx="1262716" cy="2383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ccolade fermante 10"/>
          <p:cNvSpPr/>
          <p:nvPr/>
        </p:nvSpPr>
        <p:spPr>
          <a:xfrm>
            <a:off x="5094776" y="7966065"/>
            <a:ext cx="252057" cy="1160694"/>
          </a:xfrm>
          <a:prstGeom prst="rightBrace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9" name="Google Shape;831;p30"/>
          <p:cNvSpPr txBox="1"/>
          <p:nvPr/>
        </p:nvSpPr>
        <p:spPr>
          <a:xfrm>
            <a:off x="7904605" y="7732014"/>
            <a:ext cx="4981871" cy="861734"/>
          </a:xfrm>
          <a:prstGeom prst="rect">
            <a:avLst/>
          </a:prstGeom>
          <a:solidFill>
            <a:srgbClr val="DAF7A6">
              <a:alpha val="4108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 err="1"/>
              <a:t>Only</a:t>
            </a:r>
            <a:r>
              <a:rPr lang="fr-FR" sz="2000" dirty="0"/>
              <a:t> </a:t>
            </a:r>
            <a:r>
              <a:rPr lang="fr-FR" sz="2000" b="1" dirty="0" smtClean="0"/>
              <a:t>1 </a:t>
            </a:r>
            <a:r>
              <a:rPr lang="fr-FR" sz="2000" b="1" dirty="0" err="1" smtClean="0"/>
              <a:t>eigenstate</a:t>
            </a:r>
            <a:r>
              <a:rPr lang="fr-FR" sz="2000" b="1" dirty="0" smtClean="0"/>
              <a:t> of H</a:t>
            </a:r>
            <a:r>
              <a:rPr lang="fr-FR" sz="2000" b="1" baseline="-25000" dirty="0" smtClean="0"/>
              <a:t>0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known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 err="1"/>
              <a:t>Reduces</a:t>
            </a:r>
            <a:r>
              <a:rPr lang="fr-FR" sz="2000" dirty="0"/>
              <a:t> to SR </a:t>
            </a:r>
            <a:r>
              <a:rPr lang="fr-FR" sz="2000" dirty="0" smtClean="0"/>
              <a:t>(B)MBPT </a:t>
            </a:r>
            <a:r>
              <a:rPr lang="fr-FR" sz="2000" dirty="0"/>
              <a:t>if</a:t>
            </a:r>
            <a:endParaRPr sz="2000" dirty="0"/>
          </a:p>
        </p:txBody>
      </p:sp>
      <p:pic>
        <p:nvPicPr>
          <p:cNvPr id="131" name="Google Shape;484;p2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137686" y="8207020"/>
            <a:ext cx="1748790" cy="23145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TextBox 59">
            <a:extLst>
              <a:ext uri="{FF2B5EF4-FFF2-40B4-BE49-F238E27FC236}">
                <a16:creationId xmlns:a16="http://schemas.microsoft.com/office/drawing/2014/main" id="{AE066829-5BDF-1668-67D5-3F54CA913D87}"/>
              </a:ext>
            </a:extLst>
          </p:cNvPr>
          <p:cNvSpPr txBox="1"/>
          <p:nvPr/>
        </p:nvSpPr>
        <p:spPr>
          <a:xfrm>
            <a:off x="-53901" y="1431363"/>
            <a:ext cx="4285011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[</a:t>
            </a:r>
            <a:r>
              <a:rPr lang="it-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Frosini </a:t>
            </a:r>
            <a:r>
              <a:rPr lang="it-IT" sz="1280" b="1" dirty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et al., </a:t>
            </a:r>
            <a:r>
              <a:rPr lang="it-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EPJA58 (2022) 62</a:t>
            </a:r>
            <a:r>
              <a:rPr lang="it" sz="1280" b="1" dirty="0" smtClean="0">
                <a:latin typeface="Montserrat Light" panose="000004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Comfortaa Light"/>
              </a:rPr>
              <a:t>]</a:t>
            </a:r>
            <a:endParaRPr lang="en-GB" sz="1280" b="1" dirty="0"/>
          </a:p>
        </p:txBody>
      </p:sp>
      <p:sp>
        <p:nvSpPr>
          <p:cNvPr id="133" name="Rectangle à coins arrondis 132"/>
          <p:cNvSpPr/>
          <p:nvPr/>
        </p:nvSpPr>
        <p:spPr>
          <a:xfrm>
            <a:off x="2273282" y="4494389"/>
            <a:ext cx="1423503" cy="582809"/>
          </a:xfrm>
          <a:prstGeom prst="roundRect">
            <a:avLst/>
          </a:prstGeom>
          <a:noFill/>
          <a:ln w="5715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4" name="Rectangle à coins arrondis 133"/>
          <p:cNvSpPr/>
          <p:nvPr/>
        </p:nvSpPr>
        <p:spPr>
          <a:xfrm>
            <a:off x="11033" y="5304231"/>
            <a:ext cx="514595" cy="527870"/>
          </a:xfrm>
          <a:prstGeom prst="round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5" name="Rectangle à coins arrondis 134"/>
          <p:cNvSpPr/>
          <p:nvPr/>
        </p:nvSpPr>
        <p:spPr>
          <a:xfrm>
            <a:off x="1096646" y="2606775"/>
            <a:ext cx="1292243" cy="341663"/>
          </a:xfrm>
          <a:prstGeom prst="round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96870" y="1455265"/>
            <a:ext cx="357808" cy="279251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109552" y="2945982"/>
            <a:ext cx="1414724" cy="47020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9" name="Google Shape;740;p28"/>
          <p:cNvSpPr txBox="1"/>
          <p:nvPr/>
        </p:nvSpPr>
        <p:spPr>
          <a:xfrm>
            <a:off x="6459790" y="3028176"/>
            <a:ext cx="7086763" cy="54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spAutoFit/>
          </a:bodyPr>
          <a:lstStyle/>
          <a:p>
            <a:pPr algn="l" rtl="0"/>
            <a:r>
              <a:rPr lang="fr-FR" sz="1813" dirty="0" err="1" smtClean="0"/>
              <a:t>Constrained</a:t>
            </a:r>
            <a:r>
              <a:rPr lang="fr-FR" sz="1813" dirty="0" smtClean="0"/>
              <a:t> </a:t>
            </a:r>
            <a:r>
              <a:rPr lang="fr-FR" sz="1813" dirty="0" err="1" smtClean="0"/>
              <a:t>symmetry</a:t>
            </a:r>
            <a:r>
              <a:rPr lang="fr-FR" sz="1813" dirty="0" smtClean="0"/>
              <a:t> </a:t>
            </a:r>
            <a:r>
              <a:rPr lang="fr-FR" sz="1813" dirty="0" err="1" smtClean="0"/>
              <a:t>breaking</a:t>
            </a:r>
            <a:r>
              <a:rPr lang="fr-FR" sz="1813" dirty="0" smtClean="0"/>
              <a:t> (SB) </a:t>
            </a:r>
            <a:r>
              <a:rPr lang="fr-FR" sz="1813" dirty="0" err="1" smtClean="0"/>
              <a:t>mean-field</a:t>
            </a:r>
            <a:r>
              <a:rPr lang="fr-FR" sz="1813" dirty="0" smtClean="0"/>
              <a:t> (</a:t>
            </a:r>
            <a:r>
              <a:rPr lang="fr-FR" sz="1813" dirty="0" err="1" smtClean="0"/>
              <a:t>dHFB</a:t>
            </a:r>
            <a:r>
              <a:rPr lang="fr-FR" sz="1813" dirty="0" smtClean="0"/>
              <a:t>) states</a:t>
            </a:r>
            <a:endParaRPr sz="1813" dirty="0"/>
          </a:p>
        </p:txBody>
      </p:sp>
      <p:grpSp>
        <p:nvGrpSpPr>
          <p:cNvPr id="3" name="Groupe 2"/>
          <p:cNvGrpSpPr/>
          <p:nvPr/>
        </p:nvGrpSpPr>
        <p:grpSpPr>
          <a:xfrm>
            <a:off x="8261514" y="2770210"/>
            <a:ext cx="1680854" cy="541581"/>
            <a:chOff x="9132920" y="343623"/>
            <a:chExt cx="1680854" cy="541581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9320383" y="622149"/>
              <a:ext cx="949813" cy="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5" name="Google Shape;740;p28"/>
            <p:cNvSpPr txBox="1"/>
            <p:nvPr/>
          </p:nvSpPr>
          <p:spPr>
            <a:xfrm>
              <a:off x="9132920" y="343623"/>
              <a:ext cx="1680854" cy="541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0027" tIns="130027" rIns="130027" bIns="130027" anchor="t" anchorCtr="0">
              <a:spAutoFit/>
            </a:bodyPr>
            <a:lstStyle/>
            <a:p>
              <a:pPr algn="l" rtl="0"/>
              <a:r>
                <a:rPr lang="fr-FR" sz="1813" dirty="0" smtClean="0"/>
                <a:t>(J, </a:t>
              </a:r>
              <a:r>
                <a:rPr lang="fr-FR" sz="1813" dirty="0" smtClean="0">
                  <a:latin typeface="Symbol" panose="05050102010706020507" pitchFamily="18" charset="2"/>
                </a:rPr>
                <a:t>p</a:t>
              </a:r>
              <a:r>
                <a:rPr lang="fr-FR" sz="1813" dirty="0" smtClean="0"/>
                <a:t>, N, Z…)</a:t>
              </a:r>
              <a:endParaRPr sz="1813" dirty="0"/>
            </a:p>
          </p:txBody>
        </p:sp>
      </p:grpSp>
      <p:sp>
        <p:nvSpPr>
          <p:cNvPr id="68" name="Google Shape;760;p28"/>
          <p:cNvSpPr txBox="1"/>
          <p:nvPr/>
        </p:nvSpPr>
        <p:spPr>
          <a:xfrm>
            <a:off x="7954247" y="6398401"/>
            <a:ext cx="4304014" cy="5252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30027" tIns="130027" rIns="130027" bIns="130027" anchor="t" anchorCtr="0">
            <a:spAutoFit/>
          </a:bodyPr>
          <a:lstStyle/>
          <a:p>
            <a:pPr algn="l" rtl="0"/>
            <a:r>
              <a:rPr lang="fr-FR" sz="1707" b="1" dirty="0" err="1" smtClean="0"/>
              <a:t>Rotational&amp;vibrational</a:t>
            </a:r>
            <a:r>
              <a:rPr lang="fr-FR" sz="1707" b="1" dirty="0" smtClean="0"/>
              <a:t> </a:t>
            </a:r>
            <a:r>
              <a:rPr lang="fr-FR" sz="1707" b="1" dirty="0" err="1" smtClean="0"/>
              <a:t>spectra</a:t>
            </a:r>
            <a:r>
              <a:rPr lang="fr-FR" sz="1707" b="1" dirty="0" smtClean="0"/>
              <a:t> at once</a:t>
            </a:r>
            <a:r>
              <a:rPr lang="fr-FR" sz="1707" dirty="0" smtClean="0"/>
              <a:t> </a:t>
            </a:r>
          </a:p>
        </p:txBody>
      </p:sp>
      <p:sp>
        <p:nvSpPr>
          <p:cNvPr id="70" name="Google Shape;764;p28"/>
          <p:cNvSpPr/>
          <p:nvPr/>
        </p:nvSpPr>
        <p:spPr>
          <a:xfrm>
            <a:off x="6325935" y="6035575"/>
            <a:ext cx="133855" cy="16498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pPr algn="l" rtl="0"/>
            <a:endParaRPr sz="4480"/>
          </a:p>
        </p:txBody>
      </p:sp>
      <p:sp>
        <p:nvSpPr>
          <p:cNvPr id="72" name="Google Shape;764;p28"/>
          <p:cNvSpPr/>
          <p:nvPr/>
        </p:nvSpPr>
        <p:spPr>
          <a:xfrm>
            <a:off x="6372319" y="5816914"/>
            <a:ext cx="133855" cy="16498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pPr algn="l" rtl="0"/>
            <a:endParaRPr sz="4480"/>
          </a:p>
        </p:txBody>
      </p:sp>
      <p:sp>
        <p:nvSpPr>
          <p:cNvPr id="77" name="Google Shape;795;p30"/>
          <p:cNvSpPr txBox="1"/>
          <p:nvPr/>
        </p:nvSpPr>
        <p:spPr>
          <a:xfrm>
            <a:off x="1549950" y="5906364"/>
            <a:ext cx="2485361" cy="523180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One per IRREP </a:t>
            </a:r>
            <a:r>
              <a:rPr lang="fr-FR" sz="1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endParaRPr sz="18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78" name="Google Shape;795;p30"/>
          <p:cNvSpPr txBox="1"/>
          <p:nvPr/>
        </p:nvSpPr>
        <p:spPr>
          <a:xfrm>
            <a:off x="6385159" y="6007065"/>
            <a:ext cx="1110305" cy="461624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smtClean="0">
                <a:solidFill>
                  <a:srgbClr val="FF0000"/>
                </a:solidFill>
              </a:rPr>
              <a:t>=0, 1, 2…</a:t>
            </a:r>
            <a:endParaRPr sz="14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86" name="Google Shape;795;p30"/>
          <p:cNvSpPr txBox="1"/>
          <p:nvPr/>
        </p:nvSpPr>
        <p:spPr>
          <a:xfrm>
            <a:off x="6420035" y="5575830"/>
            <a:ext cx="657086" cy="461624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smtClean="0">
                <a:solidFill>
                  <a:srgbClr val="FF0000"/>
                </a:solidFill>
              </a:rPr>
              <a:t>=J, </a:t>
            </a:r>
            <a:r>
              <a:rPr lang="fr-FR" sz="1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sz="14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89" name="Rectangle à coins arrondis 88"/>
          <p:cNvSpPr/>
          <p:nvPr/>
        </p:nvSpPr>
        <p:spPr>
          <a:xfrm>
            <a:off x="7529003" y="8640319"/>
            <a:ext cx="1403908" cy="442073"/>
          </a:xfrm>
          <a:prstGeom prst="roundRect">
            <a:avLst/>
          </a:prstGeom>
          <a:noFill/>
          <a:ln w="5715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1" name="Google Shape;795;p30"/>
          <p:cNvSpPr txBox="1"/>
          <p:nvPr/>
        </p:nvSpPr>
        <p:spPr>
          <a:xfrm>
            <a:off x="7635546" y="9111375"/>
            <a:ext cx="4941416" cy="523180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known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basis of </a:t>
            </a:r>
            <a:r>
              <a:rPr lang="fr-F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stellar" panose="020A0402060406010301" pitchFamily="18" charset="0"/>
              </a:rPr>
              <a:t>Q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stellar" panose="020A0402060406010301" pitchFamily="18" charset="0"/>
              </a:rPr>
              <a:t>(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which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could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diag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stellar" panose="020A0402060406010301" pitchFamily="18" charset="0"/>
              </a:rPr>
              <a:t>)</a:t>
            </a:r>
            <a:endParaRPr sz="1800" baseline="-25000" dirty="0">
              <a:solidFill>
                <a:schemeClr val="tx1">
                  <a:lumMod val="65000"/>
                  <a:lumOff val="35000"/>
                </a:schemeClr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07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8" grpId="0"/>
      <p:bldP spid="73" grpId="0"/>
      <p:bldP spid="79" grpId="0" animBg="1"/>
      <p:bldP spid="80" grpId="0"/>
      <p:bldP spid="81" grpId="0" animBg="1"/>
      <p:bldP spid="90" grpId="0" animBg="1"/>
      <p:bldP spid="99" grpId="0" animBg="1"/>
      <p:bldP spid="100" grpId="0" animBg="1"/>
      <p:bldP spid="113" grpId="0"/>
      <p:bldP spid="116" grpId="0" animBg="1"/>
      <p:bldP spid="117" grpId="0" animBg="1"/>
      <p:bldP spid="124" grpId="0"/>
      <p:bldP spid="125" grpId="0" animBg="1"/>
      <p:bldP spid="11" grpId="0" animBg="1"/>
      <p:bldP spid="129" grpId="0" animBg="1"/>
      <p:bldP spid="133" grpId="0" animBg="1"/>
      <p:bldP spid="133" grpId="1" animBg="1"/>
      <p:bldP spid="134" grpId="0" animBg="1"/>
      <p:bldP spid="135" grpId="0" animBg="1"/>
      <p:bldP spid="69" grpId="0"/>
      <p:bldP spid="68" grpId="0" animBg="1"/>
      <p:bldP spid="70" grpId="0" animBg="1"/>
      <p:bldP spid="72" grpId="0" animBg="1"/>
      <p:bldP spid="77" grpId="0"/>
      <p:bldP spid="78" grpId="0"/>
      <p:bldP spid="86" grpId="0"/>
      <p:bldP spid="89" grpId="0" animBg="1"/>
      <p:bldP spid="91" grpId="0"/>
    </p:bld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71785</TotalTime>
  <Words>2627</Words>
  <Application>Microsoft Office PowerPoint</Application>
  <PresentationFormat>Personnalisé</PresentationFormat>
  <Paragraphs>461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40" baseType="lpstr">
      <vt:lpstr>Arial</vt:lpstr>
      <vt:lpstr>Arial Rounded MT Bold</vt:lpstr>
      <vt:lpstr>Calibri</vt:lpstr>
      <vt:lpstr>Cambria Math</vt:lpstr>
      <vt:lpstr>Castellar</vt:lpstr>
      <vt:lpstr>Comfortaa Light</vt:lpstr>
      <vt:lpstr>Comic Sans MS</vt:lpstr>
      <vt:lpstr>Helvetica</vt:lpstr>
      <vt:lpstr>Helvetica Neue</vt:lpstr>
      <vt:lpstr>Helvetica Neue Light</vt:lpstr>
      <vt:lpstr>Lucida Grande</vt:lpstr>
      <vt:lpstr>Montserrat Light</vt:lpstr>
      <vt:lpstr>Montserrat Semi</vt:lpstr>
      <vt:lpstr>Palatino</vt:lpstr>
      <vt:lpstr>Symbol</vt:lpstr>
      <vt:lpstr>Tahoma</vt:lpstr>
      <vt:lpstr>Times New Roman</vt:lpstr>
      <vt:lpstr>Trebuchet MS</vt:lpstr>
      <vt:lpstr>Verdana</vt:lpstr>
      <vt:lpstr>Wingdings</vt:lpstr>
      <vt:lpstr>ModernPortfolio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DUGUET Thomas</dc:creator>
  <cp:lastModifiedBy>DUGUET Thomas</cp:lastModifiedBy>
  <cp:revision>2008</cp:revision>
  <dcterms:modified xsi:type="dcterms:W3CDTF">2023-01-23T09:43:27Z</dcterms:modified>
</cp:coreProperties>
</file>