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0" r:id="rId4"/>
    <p:sldId id="263" r:id="rId5"/>
    <p:sldId id="266" r:id="rId6"/>
    <p:sldId id="264" r:id="rId7"/>
    <p:sldId id="265" r:id="rId8"/>
    <p:sldId id="261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55" autoAdjust="0"/>
  </p:normalViewPr>
  <p:slideViewPr>
    <p:cSldViewPr snapToGrid="0" snapToObjects="1">
      <p:cViewPr varScale="1">
        <p:scale>
          <a:sx n="218" d="100"/>
          <a:sy n="218" d="100"/>
        </p:scale>
        <p:origin x="112" y="1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07.07.2022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08.07.2022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08.07.2022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HKR Modernisierung Gasstripper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618989" y="2738074"/>
            <a:ext cx="5368140" cy="584900"/>
          </a:xfrm>
        </p:spPr>
        <p:txBody>
          <a:bodyPr/>
          <a:lstStyle/>
          <a:p>
            <a:r>
              <a:rPr lang="en-GB" dirty="0" smtClean="0"/>
              <a:t>UNILAC </a:t>
            </a:r>
            <a:r>
              <a:rPr lang="en-GB" dirty="0" err="1" smtClean="0"/>
              <a:t>gepulster</a:t>
            </a:r>
            <a:r>
              <a:rPr lang="en-GB" dirty="0" smtClean="0"/>
              <a:t> </a:t>
            </a:r>
            <a:r>
              <a:rPr lang="en-GB" dirty="0" err="1" smtClean="0"/>
              <a:t>Gasstripper</a:t>
            </a:r>
            <a:r>
              <a:rPr lang="en-GB" dirty="0" smtClean="0"/>
              <a:t> H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HKR </a:t>
            </a:r>
            <a:r>
              <a:rPr lang="en-GB" dirty="0" err="1" smtClean="0"/>
              <a:t>Modernisierung</a:t>
            </a:r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294967295"/>
          </p:nvPr>
        </p:nvSpPr>
        <p:spPr>
          <a:xfrm>
            <a:off x="6007100" y="4921250"/>
            <a:ext cx="3136900" cy="266700"/>
          </a:xfrm>
        </p:spPr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4294967295"/>
          </p:nvPr>
        </p:nvSpPr>
        <p:spPr>
          <a:xfrm>
            <a:off x="8296275" y="4914900"/>
            <a:ext cx="847725" cy="273050"/>
          </a:xfrm>
        </p:spPr>
        <p:txBody>
          <a:bodyPr/>
          <a:lstStyle/>
          <a:p>
            <a:r>
              <a:rPr lang="de-DE" smtClean="0"/>
              <a:t>08.07.2022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635" y="969018"/>
            <a:ext cx="8420176" cy="395144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Eigenständiges</a:t>
            </a:r>
            <a:r>
              <a:rPr lang="en-GB" dirty="0" smtClean="0"/>
              <a:t> Upgrade-</a:t>
            </a:r>
            <a:r>
              <a:rPr lang="en-GB" dirty="0" err="1" smtClean="0"/>
              <a:t>Projekt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PSU), </a:t>
            </a:r>
            <a:r>
              <a:rPr lang="en-GB" dirty="0" err="1" smtClean="0"/>
              <a:t>unabhängig</a:t>
            </a:r>
            <a:r>
              <a:rPr lang="en-GB" dirty="0" smtClean="0"/>
              <a:t> </a:t>
            </a:r>
            <a:r>
              <a:rPr lang="en-GB" dirty="0" smtClean="0"/>
              <a:t>von HKR </a:t>
            </a:r>
            <a:r>
              <a:rPr lang="en-GB" dirty="0" err="1" smtClean="0"/>
              <a:t>Modernisierung</a:t>
            </a:r>
            <a:endParaRPr lang="en-GB" dirty="0"/>
          </a:p>
          <a:p>
            <a:r>
              <a:rPr lang="en-GB" dirty="0" err="1"/>
              <a:t>Zeitplan</a:t>
            </a:r>
            <a:r>
              <a:rPr lang="en-GB" dirty="0"/>
              <a:t> </a:t>
            </a:r>
            <a:r>
              <a:rPr lang="en-GB" dirty="0" err="1"/>
              <a:t>passt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Umzug</a:t>
            </a:r>
            <a:r>
              <a:rPr lang="en-GB" dirty="0"/>
              <a:t> ins </a:t>
            </a:r>
            <a:r>
              <a:rPr lang="en-GB" dirty="0" smtClean="0"/>
              <a:t>FCC und </a:t>
            </a:r>
            <a:r>
              <a:rPr lang="en-GB" dirty="0" err="1" smtClean="0"/>
              <a:t>Umstellung</a:t>
            </a:r>
            <a:r>
              <a:rPr lang="en-GB" dirty="0" smtClean="0"/>
              <a:t> </a:t>
            </a:r>
            <a:r>
              <a:rPr lang="en-GB" dirty="0"/>
              <a:t>auf </a:t>
            </a:r>
            <a:r>
              <a:rPr lang="en-GB" dirty="0" err="1"/>
              <a:t>neues</a:t>
            </a:r>
            <a:r>
              <a:rPr lang="en-GB" dirty="0"/>
              <a:t> </a:t>
            </a:r>
            <a:r>
              <a:rPr lang="en-GB" dirty="0" err="1" smtClean="0"/>
              <a:t>Kontrollsystem</a:t>
            </a:r>
            <a:r>
              <a:rPr lang="en-GB" dirty="0" smtClean="0"/>
              <a:t>, </a:t>
            </a:r>
            <a:r>
              <a:rPr lang="en-GB" dirty="0" err="1" smtClean="0"/>
              <a:t>damit</a:t>
            </a:r>
            <a:r>
              <a:rPr lang="en-GB" dirty="0" smtClean="0"/>
              <a:t> Ersatz des </a:t>
            </a:r>
            <a:r>
              <a:rPr lang="en-GB" dirty="0" err="1" smtClean="0"/>
              <a:t>alten</a:t>
            </a:r>
            <a:r>
              <a:rPr lang="en-GB" dirty="0" smtClean="0"/>
              <a:t> Strippers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Geräte</a:t>
            </a:r>
            <a:endParaRPr lang="en-GB" dirty="0" smtClean="0"/>
          </a:p>
          <a:p>
            <a:pPr lvl="1"/>
            <a:r>
              <a:rPr lang="en-GB" dirty="0" err="1" smtClean="0"/>
              <a:t>Neuer</a:t>
            </a:r>
            <a:r>
              <a:rPr lang="en-GB" dirty="0" smtClean="0"/>
              <a:t> </a:t>
            </a:r>
            <a:r>
              <a:rPr lang="en-GB" dirty="0" err="1" smtClean="0"/>
              <a:t>Pumpstand</a:t>
            </a:r>
            <a:r>
              <a:rPr lang="en-GB" dirty="0" smtClean="0"/>
              <a:t>, </a:t>
            </a:r>
          </a:p>
          <a:p>
            <a:pPr lvl="1"/>
            <a:r>
              <a:rPr lang="en-GB" dirty="0" err="1" smtClean="0"/>
              <a:t>Gasregelung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Steuerung</a:t>
            </a:r>
            <a:r>
              <a:rPr lang="en-GB" dirty="0" smtClean="0"/>
              <a:t>, </a:t>
            </a:r>
          </a:p>
          <a:p>
            <a:pPr lvl="1"/>
            <a:r>
              <a:rPr lang="en-GB" dirty="0" err="1" smtClean="0"/>
              <a:t>Anpassung</a:t>
            </a:r>
            <a:r>
              <a:rPr lang="en-GB" dirty="0" smtClean="0"/>
              <a:t> </a:t>
            </a:r>
            <a:r>
              <a:rPr lang="en-GB" dirty="0" err="1" smtClean="0"/>
              <a:t>Vakuumsystem</a:t>
            </a:r>
            <a:r>
              <a:rPr lang="en-GB" dirty="0" smtClean="0"/>
              <a:t>,</a:t>
            </a:r>
          </a:p>
          <a:p>
            <a:pPr lvl="1"/>
            <a:r>
              <a:rPr lang="en-GB" dirty="0" err="1" smtClean="0"/>
              <a:t>Infrastruktur</a:t>
            </a:r>
            <a:r>
              <a:rPr lang="en-GB" dirty="0" smtClean="0"/>
              <a:t> (</a:t>
            </a:r>
            <a:r>
              <a:rPr lang="en-GB" dirty="0" err="1" smtClean="0"/>
              <a:t>Gasversorgung</a:t>
            </a:r>
            <a:r>
              <a:rPr lang="en-GB" dirty="0" smtClean="0"/>
              <a:t>, </a:t>
            </a:r>
            <a:r>
              <a:rPr lang="en-GB" dirty="0" err="1" smtClean="0"/>
              <a:t>Vakuumabluft</a:t>
            </a:r>
            <a:r>
              <a:rPr lang="en-GB" dirty="0" smtClean="0"/>
              <a:t>, </a:t>
            </a:r>
            <a:r>
              <a:rPr lang="en-GB" dirty="0" err="1" smtClean="0"/>
              <a:t>Sicherheitsbelüftung</a:t>
            </a:r>
            <a:r>
              <a:rPr lang="en-GB" dirty="0" smtClean="0"/>
              <a:t>, </a:t>
            </a:r>
            <a:r>
              <a:rPr lang="en-GB" dirty="0" err="1" smtClean="0"/>
              <a:t>Abblaseleitung</a:t>
            </a:r>
            <a:r>
              <a:rPr lang="en-GB" dirty="0" smtClean="0"/>
              <a:t>, </a:t>
            </a:r>
            <a:r>
              <a:rPr lang="en-GB" dirty="0" err="1" smtClean="0"/>
              <a:t>Gaswarnanlage</a:t>
            </a:r>
            <a:r>
              <a:rPr lang="en-GB" dirty="0" smtClean="0"/>
              <a:t>, ...)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Software</a:t>
            </a:r>
          </a:p>
          <a:p>
            <a:pPr lvl="1"/>
            <a:r>
              <a:rPr lang="en-GB" dirty="0" smtClean="0"/>
              <a:t>HKR: </a:t>
            </a:r>
            <a:r>
              <a:rPr lang="en-GB" dirty="0" err="1" smtClean="0"/>
              <a:t>Neues</a:t>
            </a:r>
            <a:r>
              <a:rPr lang="en-GB" dirty="0" smtClean="0"/>
              <a:t> </a:t>
            </a:r>
            <a:r>
              <a:rPr lang="en-GB" dirty="0" err="1" smtClean="0"/>
              <a:t>Bedienprogramm</a:t>
            </a:r>
            <a:endParaRPr lang="en-GB" dirty="0"/>
          </a:p>
          <a:p>
            <a:pPr lvl="1"/>
            <a:r>
              <a:rPr lang="en-GB" dirty="0" smtClean="0"/>
              <a:t>Device-Access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en-GB" dirty="0" smtClean="0"/>
              <a:t>FESA-</a:t>
            </a:r>
            <a:r>
              <a:rPr lang="en-GB" dirty="0" err="1" smtClean="0"/>
              <a:t>Klasse</a:t>
            </a:r>
            <a:r>
              <a:rPr lang="en-GB" dirty="0" smtClean="0"/>
              <a:t>, WR-Timing</a:t>
            </a:r>
          </a:p>
          <a:p>
            <a:pPr lvl="1"/>
            <a:r>
              <a:rPr lang="en-GB" dirty="0" err="1" smtClean="0"/>
              <a:t>Datenversorgung</a:t>
            </a:r>
            <a:r>
              <a:rPr lang="en-GB" dirty="0" smtClean="0"/>
              <a:t> (LSA)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Projekt-Übersicht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71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Aufbau</a:t>
            </a:r>
            <a:r>
              <a:rPr lang="en-GB" dirty="0" smtClean="0"/>
              <a:t> </a:t>
            </a:r>
            <a:r>
              <a:rPr lang="en-GB" dirty="0" err="1" smtClean="0"/>
              <a:t>Gesamtsystem</a:t>
            </a:r>
            <a:r>
              <a:rPr lang="en-GB" dirty="0" smtClean="0"/>
              <a:t>: ca. 8,5 FTE (PSU </a:t>
            </a:r>
            <a:r>
              <a:rPr lang="en-GB" dirty="0" err="1" smtClean="0"/>
              <a:t>u.a</a:t>
            </a:r>
            <a:r>
              <a:rPr lang="en-GB" dirty="0" smtClean="0"/>
              <a:t>., </a:t>
            </a:r>
            <a:r>
              <a:rPr lang="en-GB" dirty="0" err="1" smtClean="0"/>
              <a:t>ohne</a:t>
            </a:r>
            <a:r>
              <a:rPr lang="en-GB" dirty="0" smtClean="0"/>
              <a:t> ACO), 950k€</a:t>
            </a:r>
          </a:p>
          <a:p>
            <a:r>
              <a:rPr lang="en-GB" dirty="0" smtClean="0"/>
              <a:t>ACO: 2,25 FTE (</a:t>
            </a:r>
            <a:r>
              <a:rPr lang="en-GB" dirty="0" err="1" smtClean="0"/>
              <a:t>Schätzung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SPS-</a:t>
            </a:r>
            <a:r>
              <a:rPr lang="en-GB" dirty="0" err="1" smtClean="0"/>
              <a:t>Steuerung</a:t>
            </a:r>
            <a:r>
              <a:rPr lang="en-GB" dirty="0" smtClean="0"/>
              <a:t> </a:t>
            </a:r>
            <a:r>
              <a:rPr lang="en-GB" dirty="0"/>
              <a:t>extern, </a:t>
            </a:r>
            <a:r>
              <a:rPr lang="en-GB" dirty="0" err="1"/>
              <a:t>Spezifikation</a:t>
            </a:r>
            <a:r>
              <a:rPr lang="en-GB" dirty="0"/>
              <a:t>/</a:t>
            </a:r>
            <a:r>
              <a:rPr lang="en-GB" dirty="0" err="1"/>
              <a:t>Begleitung</a:t>
            </a:r>
            <a:r>
              <a:rPr lang="en-GB" dirty="0"/>
              <a:t>: </a:t>
            </a:r>
            <a:r>
              <a:rPr lang="en-GB" dirty="0" smtClean="0"/>
              <a:t>0,2 </a:t>
            </a:r>
            <a:r>
              <a:rPr lang="en-GB" dirty="0"/>
              <a:t>FTE (ACO)</a:t>
            </a:r>
          </a:p>
          <a:p>
            <a:pPr lvl="1"/>
            <a:r>
              <a:rPr lang="en-GB" dirty="0" err="1" smtClean="0"/>
              <a:t>Bedienprogramm</a:t>
            </a:r>
            <a:r>
              <a:rPr lang="en-GB" dirty="0" smtClean="0"/>
              <a:t>, FESA-</a:t>
            </a:r>
            <a:r>
              <a:rPr lang="en-GB" dirty="0" err="1" smtClean="0"/>
              <a:t>Klasse</a:t>
            </a:r>
            <a:r>
              <a:rPr lang="en-GB" dirty="0"/>
              <a:t>: </a:t>
            </a:r>
            <a:r>
              <a:rPr lang="en-GB" dirty="0" smtClean="0"/>
              <a:t>1,5 FTE (ACO)</a:t>
            </a:r>
          </a:p>
          <a:p>
            <a:pPr lvl="1"/>
            <a:r>
              <a:rPr lang="en-GB" dirty="0" err="1" smtClean="0"/>
              <a:t>Datenversorgung</a:t>
            </a:r>
            <a:r>
              <a:rPr lang="en-GB" dirty="0" smtClean="0"/>
              <a:t>: 0,1 FTE (ACO)</a:t>
            </a:r>
          </a:p>
          <a:p>
            <a:pPr lvl="1"/>
            <a:r>
              <a:rPr lang="en-GB" dirty="0" smtClean="0"/>
              <a:t>SCU: 0,25 FTE</a:t>
            </a:r>
            <a:r>
              <a:rPr lang="en-GB" smtClean="0"/>
              <a:t>, 5 </a:t>
            </a:r>
            <a:r>
              <a:rPr lang="en-GB" dirty="0" smtClean="0"/>
              <a:t>k€</a:t>
            </a:r>
          </a:p>
          <a:p>
            <a:pPr lvl="1"/>
            <a:r>
              <a:rPr lang="en-GB" dirty="0" err="1" smtClean="0"/>
              <a:t>Verkabelung</a:t>
            </a:r>
            <a:r>
              <a:rPr lang="en-GB" dirty="0" smtClean="0"/>
              <a:t>, Installation, </a:t>
            </a:r>
            <a:r>
              <a:rPr lang="en-GB" dirty="0" err="1" smtClean="0"/>
              <a:t>Inbetriebnahme</a:t>
            </a:r>
            <a:r>
              <a:rPr lang="en-GB" dirty="0" smtClean="0"/>
              <a:t>: 0,2 FTE / 5k€ (ACO)</a:t>
            </a:r>
          </a:p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Aufwand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70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Zeitplan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296275" y="4914900"/>
            <a:ext cx="847725" cy="273050"/>
          </a:xfrm>
        </p:spPr>
        <p:txBody>
          <a:bodyPr/>
          <a:lstStyle/>
          <a:p>
            <a:r>
              <a:rPr lang="de-DE" smtClean="0"/>
              <a:t>08.07.2022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6007100" y="4921250"/>
            <a:ext cx="3136900" cy="266700"/>
          </a:xfrm>
        </p:spPr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50576" t="26725" r="21250" b="13764"/>
          <a:stretch/>
        </p:blipFill>
        <p:spPr>
          <a:xfrm>
            <a:off x="1132151" y="939269"/>
            <a:ext cx="6701609" cy="39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17635" y="1088015"/>
            <a:ext cx="2876459" cy="3677689"/>
          </a:xfrm>
        </p:spPr>
        <p:txBody>
          <a:bodyPr/>
          <a:lstStyle/>
          <a:p>
            <a:r>
              <a:rPr lang="en-GB" sz="1400" dirty="0" err="1" smtClean="0"/>
              <a:t>Gesamt</a:t>
            </a:r>
            <a:r>
              <a:rPr lang="en-GB" sz="1400" dirty="0" smtClean="0"/>
              <a:t> 950k€</a:t>
            </a:r>
          </a:p>
          <a:p>
            <a:r>
              <a:rPr lang="en-GB" sz="1400" dirty="0" err="1" smtClean="0"/>
              <a:t>Bislang</a:t>
            </a:r>
            <a:r>
              <a:rPr lang="en-GB" sz="1400" dirty="0" smtClean="0"/>
              <a:t> </a:t>
            </a:r>
            <a:r>
              <a:rPr lang="en-GB" sz="1400" dirty="0" err="1" smtClean="0"/>
              <a:t>genehmigt</a:t>
            </a:r>
            <a:r>
              <a:rPr lang="en-GB" sz="1400" smtClean="0"/>
              <a:t> 522k€</a:t>
            </a:r>
            <a:endParaRPr lang="en-GB" sz="14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Budget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04888"/>
              </p:ext>
            </p:extLst>
          </p:nvPr>
        </p:nvGraphicFramePr>
        <p:xfrm>
          <a:off x="3325656" y="955097"/>
          <a:ext cx="5749453" cy="3950085"/>
        </p:xfrm>
        <a:graphic>
          <a:graphicData uri="http://schemas.openxmlformats.org/drawingml/2006/table">
            <a:tbl>
              <a:tblPr/>
              <a:tblGrid>
                <a:gridCol w="259277">
                  <a:extLst>
                    <a:ext uri="{9D8B030D-6E8A-4147-A177-3AD203B41FA5}">
                      <a16:colId xmlns:a16="http://schemas.microsoft.com/office/drawing/2014/main" val="1973635514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46754437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400829870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728628314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1640811370"/>
                    </a:ext>
                  </a:extLst>
                </a:gridCol>
                <a:gridCol w="243071">
                  <a:extLst>
                    <a:ext uri="{9D8B030D-6E8A-4147-A177-3AD203B41FA5}">
                      <a16:colId xmlns:a16="http://schemas.microsoft.com/office/drawing/2014/main" val="2823683901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3517997696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69534192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1858961381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1358929412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3134758746"/>
                    </a:ext>
                  </a:extLst>
                </a:gridCol>
                <a:gridCol w="2913612">
                  <a:extLst>
                    <a:ext uri="{9D8B030D-6E8A-4147-A177-3AD203B41FA5}">
                      <a16:colId xmlns:a16="http://schemas.microsoft.com/office/drawing/2014/main" val="1445813366"/>
                    </a:ext>
                  </a:extLst>
                </a:gridCol>
              </a:tblGrid>
              <a:tr h="72508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Budgetplanung gepulster Gasstripper (Budget /k€)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74529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Beschreibung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1439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0358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Positionen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41584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Positionen 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6369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Positionen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06168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Provisorische Wasserstoffversorgung (Flaschenschrank)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551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Provisorische Wasserstoffversorgung (Anpassung Doppelboden für Flaschenschrank)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7254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9,77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3 Provisorische Wasserstoffversorgung (Flaschenschrank) Ex-Abluft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9341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Entspannungsstation 2024: Aufbau &amp; Anschluss Gas-Regelung Angebot Hinkel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16956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Abblaseleitung (2023: Angebot Hinkel Auslegung)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5431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Bündelstation Baumaßnahme GSI (Bodenplatte, Fundament, Zuwegung) Angebot 11.2017 +10k€ für Fundament und Reserve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9834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Bündelstation inkl. Zuleitung bis Verwendungsstelle (Angebote 10.2017), 50% Risikoaufschlag wg. Brandschutz unklar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692890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Vorbereitung Baumaßnahme GSI (Planung, Elektro, Signalkabel, Pressluft für Bündelstation)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68527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Zuleitung Baumaßnahme GSI (Durchbrüche, Brandschotts)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49770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1635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8,61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 H2 Gasleitungen VR nach Tunnel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03131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Gas-Regelung Angebot Wagner 8.2019 40k + Reserve LZ 3-4 Monate nach Klärung! Steuerung s.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8223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Gasstripper-Steuerung Steuerschrank extern, z.B. Wagner (Schätzung), parallel mit 5Überwachung Interlocksammlung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25074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Gas-Regelung Anschluss Gase (Leitungen -&gt; Tunnel, Anschluss Ex-Abluft)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4609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Sicherheitsventile am Stripper (Abschalten H2)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72104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Neue Stripperkammer inkl. Design, extern; dazu neue Turbos s. 5 Ertüchtigung US1-3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0910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Schnellschlussventilanlage Stripperkammer Angebot VAT 7.21, inkl. Kabelverlegearbeiten etc.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6897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4 Kabel VR nach Tunnel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2707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Steuerung elektrisch GSI (SPS? FE Hardware)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5945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24797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Überwachung Interlocksammlung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6648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Überwachung Druckmessung: Kapazitive Messröhren (2*2 Kammer, 4 WKP, 2*2 US1/3), Controller (2+1)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2458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Überwachung Druckmessung: Kabel für Messröhren TU-VR (2*2 + 4 + 4), Verlegung 1k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74700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Anpassung Vakuumsteuerung WKP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02144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Drehschieberpumpen ATEX diff. Pumpstufen 10x Leybold Trivac 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52108"/>
                  </a:ext>
                </a:extLst>
              </a:tr>
              <a:tr h="38939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Drehschieberpumpen ATEX diff. Pumpstufen 4x Leybold Trivac 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591574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Drehschieberpumpen ATEX Roots-Pumpstand 2x Leybold SV300 B ATEX einstufig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6197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Ertüchtigung Vakuum-System US1-3; </a:t>
                      </a:r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neue Turbopumpen 65k, zusammen mit neuer Stripperkammer</a:t>
                      </a:r>
                      <a:endParaRPr lang="de-DE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4659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Wälzkolbenpumpstand ATEX H2, komplett Pfeiffer, korrigierte Schätzung 1.22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32980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Wälzkolbenpumpstand Shutdownarbeiten, Rohre Ein- und Ausgang, Elektro, Stickstoff, Kühlwasser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198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Inertisierung H2 Angebot Reicat 3.2019 inkl. Einhausung LZ 4-5 Monate entfällt, dafür Verdünnungseinrichtung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66782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Inertisierung H2 Installation (Kühlwasser, Strom, Abluft, Steuerungskabel)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55809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Aufrüstung Vakuumabluft?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1944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14c Anpassung Tunnellüftung (Vor-/Hauptalarm Spülbetrieb, Abschaltung, hochdrehen?)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38425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14ab Steuerschrank: N2, Pressluft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93543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 GWA (4 Sensoren, Kabelage)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2065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14efg Anpassung MSR und BMA (Kabel), zentrales Alarmsystem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4179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Beratung, Prüfung, Abnahme, Zulassung, Genehmigung, Dokumentation, Arbeitsanweisungen ... für Gesamtanlage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6950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Langzeittest Injektionsventile IBExU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53243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Zündquellen-Test Druckmessröhren IBExU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66289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Zündquellen-Test Injektionsventile IBExU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7097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Zündquellentests IBExU Vorbereitung, Ausrüstung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4401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Ertüchtigung Beamline (Schlitze, evtl. zusätzliche Prallbleche, ...) außerhalb US2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6861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Gebäudeertüchtigung VR, TU, ... (Brandschutz)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184624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Reserve für unvorhergesehene Ausgaben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1271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 Technische Ausstattung für Tests, Strahlzeiten, Weiterentwicklung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59649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 Werkzeug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60069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 Messgeräte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237249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 Gastechnik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11160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31545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Weiterentwicklung Gasstripper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9811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KTW-Ventile Prototypen und Zubehör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1293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Bosch CNG Ventile und Zubehör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0456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Ausstattung für Strahlzeiten und externe Tests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27823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 Logistik (Transportkisten, Flightcase, …)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4245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sonstiges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2438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 Invest  /k€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658850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97876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Wasserstoff, Stickstoff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6646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5739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89326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472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4022"/>
                  </a:ext>
                </a:extLst>
              </a:tr>
              <a:tr h="57650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0,32452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 Sach  /k€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04672"/>
                  </a:ext>
                </a:extLst>
              </a:tr>
              <a:tr h="57650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950,84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31,57101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47,10636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 /k€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52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77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Infrastruktur</a:t>
            </a:r>
            <a:r>
              <a:rPr lang="en-GB" dirty="0" smtClean="0"/>
              <a:t> (</a:t>
            </a:r>
            <a:r>
              <a:rPr lang="en-GB" dirty="0" err="1" smtClean="0"/>
              <a:t>Gasleitungen</a:t>
            </a:r>
            <a:r>
              <a:rPr lang="en-GB" dirty="0" smtClean="0"/>
              <a:t>, Ex-</a:t>
            </a:r>
            <a:r>
              <a:rPr lang="en-GB" dirty="0" err="1" smtClean="0"/>
              <a:t>Abluft</a:t>
            </a:r>
            <a:r>
              <a:rPr lang="en-GB" dirty="0" smtClean="0"/>
              <a:t>, N</a:t>
            </a:r>
            <a:r>
              <a:rPr lang="en-GB" baseline="-25000" dirty="0" smtClean="0"/>
              <a:t>2</a:t>
            </a:r>
            <a:r>
              <a:rPr lang="en-GB" dirty="0" smtClean="0"/>
              <a:t>, </a:t>
            </a:r>
            <a:r>
              <a:rPr lang="en-GB" dirty="0" err="1" smtClean="0"/>
              <a:t>Druckluft</a:t>
            </a:r>
            <a:r>
              <a:rPr lang="en-GB" dirty="0" smtClean="0"/>
              <a:t>, ...) </a:t>
            </a:r>
            <a:r>
              <a:rPr lang="en-GB" dirty="0" err="1" smtClean="0"/>
              <a:t>hergestellt</a:t>
            </a:r>
            <a:endParaRPr lang="en-GB" dirty="0" smtClean="0"/>
          </a:p>
          <a:p>
            <a:r>
              <a:rPr lang="en-GB" dirty="0" err="1" smtClean="0"/>
              <a:t>Pumpstand</a:t>
            </a:r>
            <a:r>
              <a:rPr lang="en-GB" dirty="0" smtClean="0"/>
              <a:t>: </a:t>
            </a:r>
            <a:r>
              <a:rPr lang="en-GB" dirty="0" err="1" smtClean="0"/>
              <a:t>Auftrag</a:t>
            </a:r>
            <a:r>
              <a:rPr lang="en-GB" dirty="0" smtClean="0"/>
              <a:t> </a:t>
            </a:r>
            <a:r>
              <a:rPr lang="en-GB" dirty="0" err="1" smtClean="0"/>
              <a:t>vergeben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Sicherheits</a:t>
            </a:r>
            <a:r>
              <a:rPr lang="en-GB" dirty="0" smtClean="0"/>
              <a:t>-)</a:t>
            </a:r>
            <a:r>
              <a:rPr lang="en-GB" dirty="0" err="1" smtClean="0"/>
              <a:t>Technisches</a:t>
            </a:r>
            <a:r>
              <a:rPr lang="en-GB" dirty="0" smtClean="0"/>
              <a:t> </a:t>
            </a:r>
            <a:r>
              <a:rPr lang="en-GB" dirty="0" err="1" smtClean="0"/>
              <a:t>Konzept</a:t>
            </a:r>
            <a:r>
              <a:rPr lang="en-GB" dirty="0" smtClean="0"/>
              <a:t> </a:t>
            </a:r>
            <a:r>
              <a:rPr lang="en-GB" dirty="0" err="1" smtClean="0"/>
              <a:t>erstellt</a:t>
            </a:r>
            <a:endParaRPr lang="en-GB" dirty="0" smtClean="0"/>
          </a:p>
          <a:p>
            <a:pPr lvl="1"/>
            <a:r>
              <a:rPr lang="en-GB" dirty="0" err="1" smtClean="0"/>
              <a:t>Prüfung</a:t>
            </a:r>
            <a:r>
              <a:rPr lang="en-GB" dirty="0" smtClean="0"/>
              <a:t> und </a:t>
            </a:r>
            <a:r>
              <a:rPr lang="en-GB" dirty="0" err="1" smtClean="0"/>
              <a:t>Finalisierung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ext. </a:t>
            </a:r>
            <a:r>
              <a:rPr lang="en-GB" dirty="0" err="1" smtClean="0"/>
              <a:t>Sachverständigen</a:t>
            </a:r>
            <a:r>
              <a:rPr lang="en-GB" dirty="0" smtClean="0"/>
              <a:t> </a:t>
            </a: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2022 </a:t>
            </a:r>
            <a:r>
              <a:rPr lang="en-GB" dirty="0" err="1" smtClean="0"/>
              <a:t>beauftragt</a:t>
            </a:r>
            <a:endParaRPr lang="en-GB" dirty="0" smtClean="0"/>
          </a:p>
          <a:p>
            <a:pPr lvl="1"/>
            <a:r>
              <a:rPr lang="en-GB" dirty="0" err="1" smtClean="0"/>
              <a:t>Erstellung</a:t>
            </a:r>
            <a:r>
              <a:rPr lang="en-GB" dirty="0" smtClean="0"/>
              <a:t> </a:t>
            </a:r>
            <a:r>
              <a:rPr lang="en-GB" dirty="0" err="1" smtClean="0"/>
              <a:t>Gefährdungsbeurteilung</a:t>
            </a:r>
            <a:r>
              <a:rPr lang="en-GB" dirty="0" smtClean="0"/>
              <a:t> und </a:t>
            </a:r>
            <a:r>
              <a:rPr lang="en-GB" dirty="0" err="1" smtClean="0"/>
              <a:t>Explosionsschutzdokument</a:t>
            </a:r>
            <a:r>
              <a:rPr lang="en-GB" dirty="0" smtClean="0"/>
              <a:t> </a:t>
            </a:r>
            <a:r>
              <a:rPr lang="en-GB" dirty="0" err="1"/>
              <a:t>bis</a:t>
            </a:r>
            <a:r>
              <a:rPr lang="en-GB" dirty="0"/>
              <a:t> </a:t>
            </a:r>
            <a:r>
              <a:rPr lang="en-GB" dirty="0" err="1"/>
              <a:t>Ende</a:t>
            </a:r>
            <a:r>
              <a:rPr lang="en-GB" dirty="0"/>
              <a:t> 2022 </a:t>
            </a:r>
            <a:r>
              <a:rPr lang="en-GB" dirty="0" err="1"/>
              <a:t>beauftragt</a:t>
            </a:r>
            <a:endParaRPr lang="en-GB" dirty="0" smtClean="0"/>
          </a:p>
          <a:p>
            <a:r>
              <a:rPr lang="en-GB" dirty="0" err="1" smtClean="0"/>
              <a:t>Spezifikationen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Geräte</a:t>
            </a:r>
            <a:r>
              <a:rPr lang="en-GB" dirty="0" smtClean="0"/>
              <a:t> und </a:t>
            </a:r>
            <a:r>
              <a:rPr lang="en-GB" dirty="0" err="1" smtClean="0"/>
              <a:t>Funktionalitäten</a:t>
            </a:r>
            <a:r>
              <a:rPr lang="en-GB" dirty="0" smtClean="0"/>
              <a:t> </a:t>
            </a:r>
            <a:r>
              <a:rPr lang="en-GB" dirty="0" err="1" smtClean="0"/>
              <a:t>vorbereitet</a:t>
            </a:r>
            <a:endParaRPr lang="en-GB" dirty="0" smtClean="0"/>
          </a:p>
          <a:p>
            <a:pPr lvl="1"/>
            <a:r>
              <a:rPr lang="en-GB" dirty="0" err="1" smtClean="0"/>
              <a:t>Finalisierung</a:t>
            </a:r>
            <a:r>
              <a:rPr lang="en-GB" dirty="0" smtClean="0"/>
              <a:t> </a:t>
            </a: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2022</a:t>
            </a:r>
          </a:p>
          <a:p>
            <a:r>
              <a:rPr lang="en-GB" dirty="0" err="1" smtClean="0"/>
              <a:t>Vorbereitung</a:t>
            </a:r>
            <a:r>
              <a:rPr lang="en-GB" dirty="0" smtClean="0"/>
              <a:t> der </a:t>
            </a:r>
            <a:r>
              <a:rPr lang="en-GB" dirty="0" err="1" smtClean="0"/>
              <a:t>Kontrollsystem-Arbeiten</a:t>
            </a:r>
            <a:r>
              <a:rPr lang="en-GB" dirty="0" smtClean="0"/>
              <a:t> </a:t>
            </a:r>
            <a:r>
              <a:rPr lang="en-GB" dirty="0" err="1"/>
              <a:t>bis</a:t>
            </a:r>
            <a:r>
              <a:rPr lang="en-GB" dirty="0"/>
              <a:t> </a:t>
            </a:r>
            <a:r>
              <a:rPr lang="en-GB" dirty="0" err="1"/>
              <a:t>Ende</a:t>
            </a:r>
            <a:r>
              <a:rPr lang="en-GB" dirty="0"/>
              <a:t> </a:t>
            </a:r>
            <a:r>
              <a:rPr lang="en-GB" dirty="0" smtClean="0"/>
              <a:t>2022</a:t>
            </a:r>
          </a:p>
          <a:p>
            <a:pPr lvl="1"/>
            <a:r>
              <a:rPr lang="en-GB" dirty="0" err="1" smtClean="0"/>
              <a:t>Applikation</a:t>
            </a:r>
            <a:endParaRPr lang="en-GB" dirty="0" smtClean="0"/>
          </a:p>
          <a:p>
            <a:pPr lvl="1"/>
            <a:r>
              <a:rPr lang="en-GB" dirty="0" smtClean="0"/>
              <a:t>Front-End (SCU)</a:t>
            </a:r>
          </a:p>
          <a:p>
            <a:pPr lvl="1"/>
            <a:r>
              <a:rPr lang="en-GB" dirty="0" smtClean="0"/>
              <a:t>FESA-</a:t>
            </a:r>
            <a:r>
              <a:rPr lang="en-GB" dirty="0" err="1" smtClean="0"/>
              <a:t>Klasse</a:t>
            </a:r>
            <a:endParaRPr lang="en-GB" dirty="0" smtClean="0"/>
          </a:p>
          <a:p>
            <a:pPr lvl="1"/>
            <a:r>
              <a:rPr lang="en-GB" dirty="0" err="1" smtClean="0"/>
              <a:t>Datenversorgung</a:t>
            </a:r>
            <a:r>
              <a:rPr lang="en-GB" dirty="0" smtClean="0"/>
              <a:t> (LSA)</a:t>
            </a:r>
          </a:p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74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Beschaffungen</a:t>
            </a:r>
            <a:r>
              <a:rPr lang="en-GB" dirty="0" smtClean="0"/>
              <a:t> </a:t>
            </a: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2024</a:t>
            </a:r>
          </a:p>
          <a:p>
            <a:pPr lvl="1"/>
            <a:r>
              <a:rPr lang="en-GB" dirty="0" err="1" smtClean="0"/>
              <a:t>Gasregelung</a:t>
            </a:r>
            <a:r>
              <a:rPr lang="en-GB" dirty="0" smtClean="0"/>
              <a:t> und </a:t>
            </a:r>
            <a:r>
              <a:rPr lang="en-GB" dirty="0" err="1" smtClean="0"/>
              <a:t>Steuerung</a:t>
            </a:r>
            <a:endParaRPr lang="en-GB" dirty="0" smtClean="0"/>
          </a:p>
          <a:p>
            <a:pPr lvl="1"/>
            <a:r>
              <a:rPr lang="en-GB" dirty="0" err="1" smtClean="0"/>
              <a:t>Sicherheits-Überwachung</a:t>
            </a:r>
            <a:endParaRPr lang="en-GB" dirty="0" smtClean="0"/>
          </a:p>
          <a:p>
            <a:pPr lvl="1"/>
            <a:r>
              <a:rPr lang="en-GB" dirty="0" err="1" smtClean="0"/>
              <a:t>Ertüchtigung</a:t>
            </a:r>
            <a:r>
              <a:rPr lang="en-GB" dirty="0" smtClean="0"/>
              <a:t> </a:t>
            </a:r>
            <a:r>
              <a:rPr lang="en-GB" dirty="0" err="1" smtClean="0"/>
              <a:t>Vakuum</a:t>
            </a:r>
            <a:r>
              <a:rPr lang="en-GB" dirty="0" smtClean="0"/>
              <a:t>-System (</a:t>
            </a:r>
            <a:r>
              <a:rPr lang="en-GB" dirty="0" err="1" smtClean="0"/>
              <a:t>neue</a:t>
            </a:r>
            <a:r>
              <a:rPr lang="en-GB" dirty="0" smtClean="0"/>
              <a:t> </a:t>
            </a:r>
            <a:r>
              <a:rPr lang="en-GB" dirty="0" err="1" smtClean="0"/>
              <a:t>Stripperkammer</a:t>
            </a:r>
            <a:r>
              <a:rPr lang="en-GB" dirty="0" smtClean="0"/>
              <a:t>, </a:t>
            </a:r>
            <a:r>
              <a:rPr lang="en-GB" dirty="0" err="1" smtClean="0"/>
              <a:t>Schnellschlussventile</a:t>
            </a:r>
            <a:r>
              <a:rPr lang="en-GB" dirty="0" smtClean="0"/>
              <a:t>, </a:t>
            </a:r>
            <a:r>
              <a:rPr lang="en-GB" dirty="0" err="1" smtClean="0"/>
              <a:t>Druckmessröhren</a:t>
            </a:r>
            <a:r>
              <a:rPr lang="en-GB" dirty="0" smtClean="0"/>
              <a:t>, </a:t>
            </a:r>
            <a:r>
              <a:rPr lang="en-GB" dirty="0" err="1" smtClean="0"/>
              <a:t>neue</a:t>
            </a:r>
            <a:r>
              <a:rPr lang="en-GB" dirty="0" smtClean="0"/>
              <a:t> </a:t>
            </a:r>
            <a:r>
              <a:rPr lang="en-GB" dirty="0" err="1" smtClean="0"/>
              <a:t>Turbopumpen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Wasserstoff-Verdünnung</a:t>
            </a:r>
            <a:r>
              <a:rPr lang="en-GB" dirty="0"/>
              <a:t> </a:t>
            </a:r>
            <a:r>
              <a:rPr lang="en-GB" dirty="0" err="1" smtClean="0"/>
              <a:t>oder</a:t>
            </a:r>
            <a:r>
              <a:rPr lang="en-GB" dirty="0" smtClean="0"/>
              <a:t> –</a:t>
            </a:r>
            <a:r>
              <a:rPr lang="en-GB" dirty="0" err="1" smtClean="0"/>
              <a:t>Inertisierung</a:t>
            </a:r>
            <a:endParaRPr lang="en-GB" dirty="0" smtClean="0"/>
          </a:p>
          <a:p>
            <a:pPr lvl="1"/>
            <a:r>
              <a:rPr lang="en-GB" dirty="0" err="1" smtClean="0"/>
              <a:t>Restliche</a:t>
            </a:r>
            <a:r>
              <a:rPr lang="en-GB" dirty="0" smtClean="0"/>
              <a:t> </a:t>
            </a:r>
            <a:r>
              <a:rPr lang="en-GB" dirty="0" err="1" smtClean="0"/>
              <a:t>Infrastruktur</a:t>
            </a:r>
            <a:r>
              <a:rPr lang="en-GB" dirty="0" smtClean="0"/>
              <a:t> ...</a:t>
            </a:r>
            <a:endParaRPr lang="en-GB" dirty="0"/>
          </a:p>
          <a:p>
            <a:r>
              <a:rPr lang="en-GB" dirty="0" smtClean="0"/>
              <a:t>Tests intern und extern (Ex-</a:t>
            </a:r>
            <a:r>
              <a:rPr lang="en-GB" dirty="0" err="1" smtClean="0"/>
              <a:t>Schutz</a:t>
            </a:r>
            <a:r>
              <a:rPr lang="en-GB" dirty="0" smtClean="0"/>
              <a:t>, </a:t>
            </a:r>
            <a:r>
              <a:rPr lang="en-GB" dirty="0" err="1" smtClean="0"/>
              <a:t>Ventil-Lebensdauer</a:t>
            </a:r>
            <a:r>
              <a:rPr lang="en-GB" dirty="0" smtClean="0"/>
              <a:t>, ...)</a:t>
            </a:r>
          </a:p>
          <a:p>
            <a:r>
              <a:rPr lang="en-GB" dirty="0" err="1" smtClean="0"/>
              <a:t>Kontrollsystem</a:t>
            </a:r>
            <a:r>
              <a:rPr lang="en-GB" dirty="0" smtClean="0"/>
              <a:t>-Integration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Abnahme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TÜV </a:t>
            </a:r>
            <a:r>
              <a:rPr lang="en-GB" dirty="0" err="1" smtClean="0"/>
              <a:t>o.ä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Ausblick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385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Bedienprogramm</a:t>
            </a:r>
            <a:r>
              <a:rPr lang="en-GB" dirty="0" smtClean="0"/>
              <a:t> und </a:t>
            </a:r>
            <a:r>
              <a:rPr lang="en-GB" dirty="0" err="1" smtClean="0"/>
              <a:t>ggf</a:t>
            </a:r>
            <a:r>
              <a:rPr lang="en-GB" dirty="0" smtClean="0"/>
              <a:t>. </a:t>
            </a:r>
            <a:r>
              <a:rPr lang="en-GB" dirty="0" err="1" smtClean="0"/>
              <a:t>Druckanzeige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existierenden</a:t>
            </a:r>
            <a:r>
              <a:rPr lang="en-GB" dirty="0" smtClean="0"/>
              <a:t> </a:t>
            </a:r>
            <a:r>
              <a:rPr lang="en-GB" dirty="0" err="1" smtClean="0"/>
              <a:t>Gasstripper</a:t>
            </a:r>
            <a:endParaRPr lang="en-GB" dirty="0"/>
          </a:p>
          <a:p>
            <a:pPr lvl="1"/>
            <a:r>
              <a:rPr lang="en-GB" dirty="0" err="1" smtClean="0"/>
              <a:t>wenn</a:t>
            </a:r>
            <a:r>
              <a:rPr lang="en-GB" dirty="0" smtClean="0"/>
              <a:t> </a:t>
            </a:r>
            <a:r>
              <a:rPr lang="en-GB" dirty="0" err="1" smtClean="0"/>
              <a:t>gepulster</a:t>
            </a:r>
            <a:r>
              <a:rPr lang="en-GB" dirty="0" smtClean="0"/>
              <a:t> </a:t>
            </a:r>
            <a:r>
              <a:rPr lang="en-GB" dirty="0" err="1" smtClean="0"/>
              <a:t>Gasstripper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fertig</a:t>
            </a:r>
            <a:r>
              <a:rPr lang="en-GB" dirty="0"/>
              <a:t> </a:t>
            </a: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Umzug</a:t>
            </a:r>
            <a:r>
              <a:rPr lang="en-GB" dirty="0" smtClean="0"/>
              <a:t> ins FCC </a:t>
            </a:r>
            <a:r>
              <a:rPr lang="en-GB" dirty="0" err="1" smtClean="0"/>
              <a:t>oder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Abschaltung</a:t>
            </a:r>
            <a:r>
              <a:rPr lang="en-GB" dirty="0" smtClean="0"/>
              <a:t> des </a:t>
            </a:r>
            <a:r>
              <a:rPr lang="en-GB" dirty="0" err="1" smtClean="0"/>
              <a:t>alten</a:t>
            </a:r>
            <a:r>
              <a:rPr lang="en-GB" dirty="0" smtClean="0"/>
              <a:t> </a:t>
            </a:r>
            <a:r>
              <a:rPr lang="en-GB" dirty="0" err="1" smtClean="0"/>
              <a:t>Kontrollsystems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Plan B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555015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1660</Words>
  <Application>Microsoft Office PowerPoint</Application>
  <PresentationFormat>Bildschirmpräsentation (16:9)</PresentationFormat>
  <Paragraphs>913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Wingdings</vt:lpstr>
      <vt:lpstr>fair-gsi-folienmaster_2017_onering</vt:lpstr>
      <vt:lpstr>UNILAC gepulster Gasstripper H2</vt:lpstr>
      <vt:lpstr>PowerPoint-Präsentation</vt:lpstr>
      <vt:lpstr>PowerPoint-Präsentation</vt:lpstr>
      <vt:lpstr>Zeitplan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Gerhard, Peter Dr.</dc:creator>
  <cp:lastModifiedBy>Gerhard, Peter Dr.</cp:lastModifiedBy>
  <cp:revision>52</cp:revision>
  <dcterms:created xsi:type="dcterms:W3CDTF">2021-12-01T13:14:25Z</dcterms:created>
  <dcterms:modified xsi:type="dcterms:W3CDTF">2022-07-07T15:38:18Z</dcterms:modified>
</cp:coreProperties>
</file>