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7"/>
  </p:notesMasterIdLst>
  <p:handoutMasterIdLst>
    <p:handoutMasterId r:id="rId8"/>
  </p:handoutMasterIdLst>
  <p:sldIdLst>
    <p:sldId id="261" r:id="rId6"/>
  </p:sldIdLst>
  <p:sldSz cx="9144000" cy="6858000" type="screen4x3"/>
  <p:notesSz cx="6794500" cy="99314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DBB63"/>
    <a:srgbClr val="333333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707" autoAdjust="0"/>
  </p:normalViewPr>
  <p:slideViewPr>
    <p:cSldViewPr snapToGrid="0" snapToObjects="1">
      <p:cViewPr varScale="1">
        <p:scale>
          <a:sx n="110" d="100"/>
          <a:sy n="110" d="100"/>
        </p:scale>
        <p:origin x="19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08.07.22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08.07.22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02386-BEE7-5D4D-B4E7-4BB579C4788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8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51530" y="3650765"/>
            <a:ext cx="4303059" cy="779867"/>
          </a:xfrm>
        </p:spPr>
        <p:txBody>
          <a:bodyPr anchor="b" anchorCtr="0">
            <a:noAutofit/>
          </a:bodyPr>
          <a:lstStyle>
            <a:lvl1pPr algn="ctr">
              <a:defRPr sz="2400">
                <a:solidFill>
                  <a:srgbClr val="666666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51529" y="4430631"/>
            <a:ext cx="4303060" cy="709135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6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1"/>
            <a:ext cx="3371273" cy="20781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solidFill>
                <a:prstClr val="white"/>
              </a:solidFill>
            </a:endParaRPr>
          </a:p>
        </p:txBody>
      </p:sp>
      <p:sp>
        <p:nvSpPr>
          <p:cNvPr id="4" name="Textfeld 3"/>
          <p:cNvSpPr txBox="1"/>
          <p:nvPr userDrawn="1"/>
        </p:nvSpPr>
        <p:spPr>
          <a:xfrm>
            <a:off x="295836" y="6579684"/>
            <a:ext cx="5035923" cy="2539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de-DE" sz="1050" dirty="0">
                <a:solidFill>
                  <a:prstClr val="black"/>
                </a:solidFill>
              </a:rPr>
              <a:t>Tobias Hoffmann, 10.12.2021,  Status HKR Digitalisierung</a:t>
            </a:r>
          </a:p>
        </p:txBody>
      </p:sp>
    </p:spTree>
    <p:extLst>
      <p:ext uri="{BB962C8B-B14F-4D97-AF65-F5344CB8AC3E}">
        <p14:creationId xmlns:p14="http://schemas.microsoft.com/office/powerpoint/2010/main" val="405684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9" y="307196"/>
            <a:ext cx="6700979" cy="78755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8" y="6552644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de-DE">
                <a:solidFill>
                  <a:prstClr val="black"/>
                </a:solidFill>
              </a:rPr>
              <a:t>31.03.14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962401" y="6560612"/>
            <a:ext cx="31365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402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9002" y="6552644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de-DE">
                <a:solidFill>
                  <a:prstClr val="black"/>
                </a:solidFill>
              </a:rPr>
              <a:t>31.03.14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962401" y="6560612"/>
            <a:ext cx="31365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898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9002" y="6552644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de-DE">
                <a:solidFill>
                  <a:prstClr val="black"/>
                </a:solidFill>
              </a:rPr>
              <a:t>31.03.14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962401" y="6560612"/>
            <a:ext cx="31365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889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943494DA-FA9D-1447-B70B-2896FD77F5D0}"/>
              </a:ext>
            </a:extLst>
          </p:cNvPr>
          <p:cNvCxnSpPr/>
          <p:nvPr userDrawn="1"/>
        </p:nvCxnSpPr>
        <p:spPr>
          <a:xfrm>
            <a:off x="0" y="6732777"/>
            <a:ext cx="9144000" cy="0"/>
          </a:xfrm>
          <a:prstGeom prst="line">
            <a:avLst/>
          </a:prstGeom>
          <a:ln w="2032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6" descr="GSI_Logo_rgb.png">
            <a:extLst>
              <a:ext uri="{FF2B5EF4-FFF2-40B4-BE49-F238E27FC236}">
                <a16:creationId xmlns:a16="http://schemas.microsoft.com/office/drawing/2014/main" id="{0E0D4DB1-EEDA-A644-B002-75EBF9968E0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840" y="485167"/>
            <a:ext cx="1129081" cy="501815"/>
          </a:xfrm>
          <a:prstGeom prst="rect">
            <a:avLst/>
          </a:prstGeom>
        </p:spPr>
      </p:pic>
      <p:cxnSp>
        <p:nvCxnSpPr>
          <p:cNvPr id="23" name="Gerade Verbindung 22">
            <a:extLst>
              <a:ext uri="{FF2B5EF4-FFF2-40B4-BE49-F238E27FC236}">
                <a16:creationId xmlns:a16="http://schemas.microsoft.com/office/drawing/2014/main" id="{2AC6B5F8-0827-6645-B5C9-ED4385971D8F}"/>
              </a:ext>
            </a:extLst>
          </p:cNvPr>
          <p:cNvCxnSpPr/>
          <p:nvPr userDrawn="1"/>
        </p:nvCxnSpPr>
        <p:spPr>
          <a:xfrm>
            <a:off x="0" y="1101632"/>
            <a:ext cx="9144000" cy="0"/>
          </a:xfrm>
          <a:prstGeom prst="line">
            <a:avLst/>
          </a:prstGeom>
          <a:ln w="2032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hteck 23">
            <a:extLst>
              <a:ext uri="{FF2B5EF4-FFF2-40B4-BE49-F238E27FC236}">
                <a16:creationId xmlns:a16="http://schemas.microsoft.com/office/drawing/2014/main" id="{CC9BBC89-C94F-2342-BFB0-0C52DC04C485}"/>
              </a:ext>
            </a:extLst>
          </p:cNvPr>
          <p:cNvSpPr>
            <a:spLocks/>
          </p:cNvSpPr>
          <p:nvPr userDrawn="1"/>
        </p:nvSpPr>
        <p:spPr>
          <a:xfrm>
            <a:off x="-1" y="969432"/>
            <a:ext cx="201600" cy="2688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solidFill>
                <a:prstClr val="white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5E807027-043F-224A-B8A1-2EA6FD7AA9B7}"/>
              </a:ext>
            </a:extLst>
          </p:cNvPr>
          <p:cNvSpPr>
            <a:spLocks/>
          </p:cNvSpPr>
          <p:nvPr userDrawn="1"/>
        </p:nvSpPr>
        <p:spPr>
          <a:xfrm>
            <a:off x="-1" y="6599766"/>
            <a:ext cx="203277" cy="271036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17635" y="1450688"/>
            <a:ext cx="8420176" cy="49035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157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35271" y="6635315"/>
            <a:ext cx="3527133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342900">
              <a:defRPr/>
            </a:pPr>
            <a:r>
              <a:rPr lang="de-DE" sz="750" dirty="0">
                <a:solidFill>
                  <a:srgbClr val="333333"/>
                </a:solidFill>
                <a:cs typeface="Arial"/>
              </a:rPr>
              <a:t>GSI Helmholtzzentrum für Schwerionenforschung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17638" y="308100"/>
            <a:ext cx="6129236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512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333333"/>
                </a:solidFill>
              </a:defRPr>
            </a:lvl1pPr>
          </a:lstStyle>
          <a:p>
            <a:r>
              <a:rPr lang="de-DE"/>
              <a:t>31.03.14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013202" y="6560611"/>
            <a:ext cx="31365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/>
              <a:t>Name/Vortragstitel</a:t>
            </a:r>
            <a:endParaRPr lang="de-DE" dirty="0"/>
          </a:p>
        </p:txBody>
      </p:sp>
      <p:pic>
        <p:nvPicPr>
          <p:cNvPr id="13" name="Bild 12" descr="FAIR_Logo_rgb.png">
            <a:extLst>
              <a:ext uri="{FF2B5EF4-FFF2-40B4-BE49-F238E27FC236}">
                <a16:creationId xmlns:a16="http://schemas.microsoft.com/office/drawing/2014/main" id="{6EBF7B64-1F60-354C-83F5-CFA893F204B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0830" y="275767"/>
            <a:ext cx="775055" cy="86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0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18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1pPr>
      <a:lvl2pPr marL="557213" indent="-214313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500" kern="1200">
          <a:solidFill>
            <a:srgbClr val="333333"/>
          </a:solidFill>
          <a:latin typeface="Arial"/>
          <a:ea typeface="+mn-ea"/>
          <a:cs typeface="Arial"/>
        </a:defRPr>
      </a:lvl2pPr>
      <a:lvl3pPr marL="857250" indent="-171450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350" kern="1200">
          <a:solidFill>
            <a:srgbClr val="333333"/>
          </a:solidFill>
          <a:latin typeface="Arial"/>
          <a:ea typeface="+mn-ea"/>
          <a:cs typeface="Arial"/>
        </a:defRPr>
      </a:lvl3pPr>
      <a:lvl4pPr marL="1200150" indent="-171450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200" kern="1200">
          <a:solidFill>
            <a:srgbClr val="333333"/>
          </a:solidFill>
          <a:latin typeface="Arial"/>
          <a:ea typeface="+mn-ea"/>
          <a:cs typeface="Arial"/>
        </a:defRPr>
      </a:lvl4pPr>
      <a:lvl5pPr marL="1543050" indent="-171450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050" kern="1200">
          <a:solidFill>
            <a:srgbClr val="333333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853329"/>
              </p:ext>
            </p:extLst>
          </p:nvPr>
        </p:nvGraphicFramePr>
        <p:xfrm>
          <a:off x="0" y="1207622"/>
          <a:ext cx="9144000" cy="5427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1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0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4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Project Description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Subprojects / Tasks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139027"/>
                  </a:ext>
                </a:extLst>
              </a:tr>
              <a:tr h="1299358">
                <a:tc gridSpan="2">
                  <a:txBody>
                    <a:bodyPr/>
                    <a:lstStyle/>
                    <a:p>
                      <a:endParaRPr lang="en-GB" sz="1000" noProof="0" dirty="0">
                        <a:latin typeface="Calibri" panose="020F0502020204030204" pitchFamily="34" charset="0"/>
                      </a:endParaRPr>
                    </a:p>
                    <a:p>
                      <a:r>
                        <a:rPr lang="en-GB" sz="1000" noProof="0" dirty="0">
                          <a:latin typeface="Calibri" panose="020F0502020204030204" pitchFamily="34" charset="0"/>
                        </a:rPr>
                        <a:t>Development of a digital potentiometer board control for FCC - Focus: UNILAC operation - But also generally as an option for other linear accelerators or any parameters, where a rotating controller makes sense. The project includes the incremental encoder hardware and the software application.</a:t>
                      </a:r>
                    </a:p>
                    <a:p>
                      <a:endParaRPr lang="en-GB" sz="1000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noProof="0" dirty="0">
                          <a:latin typeface="Calibri" panose="020F0502020204030204" pitchFamily="34" charset="0"/>
                        </a:rPr>
                        <a:t>Specify the system </a:t>
                      </a:r>
                      <a:r>
                        <a:rPr lang="en-GB" sz="1000" dirty="0"/>
                        <a:t>✔</a:t>
                      </a:r>
                      <a:endParaRPr lang="en-GB" sz="1000" noProof="0" dirty="0">
                        <a:latin typeface="Calibri" panose="020F0502020204030204" pitchFamily="34" charset="0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noProof="0" dirty="0">
                          <a:latin typeface="Calibri" panose="020F0502020204030204" pitchFamily="34" charset="0"/>
                        </a:rPr>
                        <a:t>Specification approval </a:t>
                      </a:r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-&gt; open</a:t>
                      </a:r>
                      <a:endParaRPr lang="en-GB" sz="1000" baseline="0" noProof="0" dirty="0">
                        <a:latin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noProof="0" dirty="0">
                          <a:latin typeface="Calibri" panose="020F0502020204030204" pitchFamily="34" charset="0"/>
                        </a:rPr>
                        <a:t>technology decision for </a:t>
                      </a:r>
                      <a:r>
                        <a:rPr lang="en-GB" sz="1000" noProof="0" dirty="0">
                          <a:latin typeface="Calibri" panose="020F0502020204030204" pitchFamily="34" charset="0"/>
                        </a:rPr>
                        <a:t>incremental encoder </a:t>
                      </a:r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-&gt; in progress </a:t>
                      </a:r>
                      <a:endParaRPr lang="en-GB" sz="1000" noProof="0" dirty="0">
                        <a:latin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noProof="0" dirty="0">
                          <a:latin typeface="Calibri" panose="020F0502020204030204" pitchFamily="34" charset="0"/>
                        </a:rPr>
                        <a:t>technology decision software stack </a:t>
                      </a:r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-&gt; in progress </a:t>
                      </a:r>
                      <a:r>
                        <a:rPr lang="en-GB" sz="1000" b="0" baseline="0" noProof="0" dirty="0">
                          <a:latin typeface="Calibri" panose="020F0502020204030204" pitchFamily="34" charset="0"/>
                        </a:rPr>
                        <a:t>(FESA, LSA or else)</a:t>
                      </a:r>
                      <a:endParaRPr lang="en-GB" sz="1000" b="0" noProof="0" dirty="0">
                        <a:latin typeface="Calibri" panose="020F0502020204030204" pitchFamily="34" charset="0"/>
                      </a:endParaRPr>
                    </a:p>
                    <a:p>
                      <a:pPr marL="171450" marR="0" lvl="0" indent="-17145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noProof="0" dirty="0">
                          <a:latin typeface="Calibri" panose="020F0502020204030204" pitchFamily="34" charset="0"/>
                        </a:rPr>
                        <a:t>general decision on UI </a:t>
                      </a:r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-&gt; open </a:t>
                      </a:r>
                      <a:r>
                        <a:rPr lang="en-GB" sz="1000" b="0" baseline="0" noProof="0" dirty="0">
                          <a:latin typeface="Calibri" panose="020F0502020204030204" pitchFamily="34" charset="0"/>
                        </a:rPr>
                        <a:t>(existing or new app + developing group)</a:t>
                      </a:r>
                    </a:p>
                    <a:p>
                      <a:pPr marL="171450" marR="0" lvl="0" indent="-17145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noProof="0" dirty="0">
                          <a:latin typeface="Calibri" panose="020F0502020204030204" pitchFamily="34" charset="0"/>
                        </a:rPr>
                        <a:t>build hardware prototype </a:t>
                      </a:r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-&gt; open</a:t>
                      </a:r>
                      <a:endParaRPr lang="en-GB" sz="1000" b="0" baseline="0" noProof="0" dirty="0">
                        <a:latin typeface="Calibri" panose="020F0502020204030204" pitchFamily="34" charset="0"/>
                      </a:endParaRPr>
                    </a:p>
                    <a:p>
                      <a:pPr marL="171450" marR="0" lvl="0" indent="-17145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noProof="0" dirty="0">
                          <a:latin typeface="Calibri" panose="020F0502020204030204" pitchFamily="34" charset="0"/>
                        </a:rPr>
                        <a:t>build software prototype </a:t>
                      </a:r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-&gt; open</a:t>
                      </a:r>
                      <a:endParaRPr lang="en-GB" sz="1000" b="0" baseline="0" noProof="0" dirty="0">
                        <a:latin typeface="Calibri" panose="020F0502020204030204" pitchFamily="34" charset="0"/>
                      </a:endParaRPr>
                    </a:p>
                    <a:p>
                      <a:pPr marL="171450" marR="0" lvl="0" indent="-17145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noProof="0" dirty="0">
                          <a:latin typeface="Calibri" panose="020F0502020204030204" pitchFamily="34" charset="0"/>
                        </a:rPr>
                        <a:t>FAT </a:t>
                      </a:r>
                      <a:r>
                        <a:rPr lang="en-GB" sz="1000" b="0" baseline="0" noProof="0" dirty="0">
                          <a:latin typeface="Calibri" panose="020F0502020204030204" pitchFamily="34" charset="0"/>
                          <a:sym typeface="Wingdings" pitchFamily="2" charset="2"/>
                        </a:rPr>
                        <a:t> serial production </a:t>
                      </a:r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-&gt; open</a:t>
                      </a:r>
                      <a:endParaRPr lang="en-GB" sz="1000" b="0" baseline="0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 gridSpan="2">
                  <a:txBody>
                    <a:bodyPr/>
                    <a:lstStyle/>
                    <a:p>
                      <a:r>
                        <a:rPr lang="en-GB" sz="1200" b="1">
                          <a:latin typeface="Calibri" panose="020F0502020204030204" pitchFamily="34" charset="0"/>
                        </a:rPr>
                        <a:t>Project Goals</a:t>
                      </a:r>
                      <a:endParaRPr lang="en-GB" sz="1200" b="1" dirty="0">
                        <a:latin typeface="Calibri" panose="020F0502020204030204" pitchFamily="34" charset="0"/>
                      </a:endParaRPr>
                    </a:p>
                  </a:txBody>
                  <a:tcPr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>
                          <a:latin typeface="Calibri" panose="020F0502020204030204" pitchFamily="34" charset="0"/>
                        </a:rPr>
                        <a:t>Ressource</a:t>
                      </a:r>
                      <a:r>
                        <a:rPr lang="en-GB" sz="1200" b="1" baseline="0">
                          <a:latin typeface="Calibri" panose="020F0502020204030204" pitchFamily="34" charset="0"/>
                        </a:rPr>
                        <a:t> Profile</a:t>
                      </a:r>
                      <a:endParaRPr lang="en-GB" sz="1200" b="1" dirty="0">
                        <a:latin typeface="Calibri" panose="020F0502020204030204" pitchFamily="34" charset="0"/>
                      </a:endParaRPr>
                    </a:p>
                  </a:txBody>
                  <a:tcPr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9255">
                <a:tc gridSpan="2"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AutoNum type="arabicPeriod"/>
                      </a:pP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Replace the outdated UNILAC </a:t>
                      </a:r>
                      <a:r>
                        <a:rPr lang="en-GB" sz="10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Potiboard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control with a modern version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rabicPeriod"/>
                      </a:pP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compatible with fully digital control room (FCC)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rabicPeriod"/>
                      </a:pPr>
                      <a:r>
                        <a:rPr lang="en-GB" sz="10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Full control system integration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rabicPeriod"/>
                      </a:pPr>
                      <a:r>
                        <a:rPr lang="en-GB" sz="10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 ready on time for the move to FCC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rabicPeriod"/>
                      </a:pPr>
                      <a:r>
                        <a:rPr lang="en-GB" sz="10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Production of relevant spare parts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aseline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47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>
                          <a:latin typeface="Calibri" panose="020F0502020204030204" pitchFamily="34" charset="0"/>
                        </a:rPr>
                        <a:t>Major Milestones</a:t>
                      </a:r>
                      <a:endParaRPr lang="en-GB" sz="1200" b="1" dirty="0">
                        <a:latin typeface="Calibri" panose="020F0502020204030204" pitchFamily="34" charset="0"/>
                      </a:endParaRPr>
                    </a:p>
                  </a:txBody>
                  <a:tcPr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baseline="0" noProof="0">
                          <a:latin typeface="Calibri" panose="020F0502020204030204" pitchFamily="34" charset="0"/>
                        </a:rPr>
                        <a:t>Risks, Boundary Conditions and Comments</a:t>
                      </a:r>
                      <a:endParaRPr lang="en-GB" sz="1200" b="1" baseline="0" noProof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045">
                <a:tc>
                  <a:txBody>
                    <a:bodyPr/>
                    <a:lstStyle/>
                    <a:p>
                      <a:r>
                        <a:rPr lang="en-GB" sz="1000">
                          <a:latin typeface="Calibri" panose="020F0502020204030204" pitchFamily="34" charset="0"/>
                        </a:rPr>
                        <a:t>Q3/2022</a:t>
                      </a:r>
                      <a:endParaRPr lang="en-GB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>
                          <a:latin typeface="Calibri" panose="020F0502020204030204" pitchFamily="34" charset="0"/>
                        </a:rPr>
                        <a:t>Specification revision and approval</a:t>
                      </a:r>
                      <a:endParaRPr lang="en-GB" sz="1000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Major Risks: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noProof="0" dirty="0">
                          <a:latin typeface="Calibri" panose="020F0502020204030204" pitchFamily="34" charset="0"/>
                        </a:rPr>
                        <a:t>turnaround time too slow for adequate UNILAC control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Concerned departments: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="0" baseline="0" noProof="0" dirty="0">
                          <a:latin typeface="Calibri" panose="020F0502020204030204" pitchFamily="34" charset="0"/>
                        </a:rPr>
                        <a:t>ACO (FE, AP, IN)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="0" baseline="0" noProof="0" dirty="0">
                          <a:latin typeface="Calibri" panose="020F0502020204030204" pitchFamily="34" charset="0"/>
                        </a:rPr>
                        <a:t>OPE (APS)</a:t>
                      </a:r>
                      <a:endParaRPr lang="en-GB" sz="1000" b="1" baseline="0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045">
                <a:tc>
                  <a:txBody>
                    <a:bodyPr/>
                    <a:lstStyle/>
                    <a:p>
                      <a:r>
                        <a:rPr lang="en-GB" sz="1000">
                          <a:latin typeface="Calibri" panose="020F0502020204030204" pitchFamily="34" charset="0"/>
                        </a:rPr>
                        <a:t>Q4/2022</a:t>
                      </a:r>
                      <a:endParaRPr lang="en-GB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aseline="0" noProof="0" dirty="0">
                          <a:latin typeface="Calibri" panose="020F0502020204030204" pitchFamily="34" charset="0"/>
                        </a:rPr>
                        <a:t>technology decision – </a:t>
                      </a:r>
                      <a:r>
                        <a:rPr lang="en-GB" sz="1000" noProof="0" dirty="0">
                          <a:latin typeface="Calibri" panose="020F0502020204030204" pitchFamily="34" charset="0"/>
                        </a:rPr>
                        <a:t>incremental encoder </a:t>
                      </a:r>
                      <a:r>
                        <a:rPr lang="en-GB" sz="1000" baseline="0" noProof="0" dirty="0">
                          <a:latin typeface="Calibri" panose="020F0502020204030204" pitchFamily="34" charset="0"/>
                        </a:rPr>
                        <a:t>hardware and communication protocol</a:t>
                      </a:r>
                      <a:endParaRPr lang="en-GB" sz="1000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0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Q4/2022</a:t>
                      </a:r>
                      <a:endParaRPr lang="en-GB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>
                          <a:latin typeface="Calibri" panose="020F0502020204030204" pitchFamily="34" charset="0"/>
                        </a:rPr>
                        <a:t>decision regarding use of control system stack (FESA or LSA or else) to be able to ensure the required performance</a:t>
                      </a:r>
                      <a:endParaRPr lang="en-GB" sz="1000" noProof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aseline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0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6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latin typeface="Calibri" panose="020F0502020204030204" pitchFamily="34" charset="0"/>
                        </a:rPr>
                        <a:t>Q3/2023</a:t>
                      </a:r>
                      <a:endParaRPr lang="en-GB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>
                          <a:latin typeface="Calibri" panose="020F0502020204030204" pitchFamily="34" charset="0"/>
                        </a:rPr>
                        <a:t>Hardware prototype ready</a:t>
                      </a:r>
                      <a:endParaRPr lang="en-GB" sz="1000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Boundary Condition: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noProof="0" dirty="0">
                          <a:latin typeface="Calibri" panose="020F0502020204030204" pitchFamily="34" charset="0"/>
                        </a:rPr>
                        <a:t>must be functional before move from HKR to FCC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existing </a:t>
                      </a:r>
                      <a:r>
                        <a:rPr lang="en-GB" sz="1000" baseline="0" noProof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potiboard</a:t>
                      </a:r>
                      <a:r>
                        <a:rPr lang="en-GB" sz="10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must kept functional until move to FCC is complete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000" b="1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Comments: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to be clarified: Responsible group for hardware maintenance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latin typeface="Calibri" panose="020F0502020204030204" pitchFamily="34" charset="0"/>
                        </a:rPr>
                        <a:t>Q1/2024</a:t>
                      </a:r>
                      <a:endParaRPr lang="en-GB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>
                          <a:latin typeface="Calibri" panose="020F0502020204030204" pitchFamily="34" charset="0"/>
                        </a:rPr>
                        <a:t>Software prototype ready</a:t>
                      </a:r>
                      <a:endParaRPr lang="en-GB" sz="1000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0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alibri" panose="020F0502020204030204" pitchFamily="34" charset="0"/>
                        </a:rPr>
                        <a:t>Q3/2024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aseline="0" noProof="0" dirty="0">
                          <a:latin typeface="Calibri" panose="020F0502020204030204" pitchFamily="34" charset="0"/>
                        </a:rPr>
                        <a:t>Live test in HKR (e.g. for HEST magnets)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aseline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aseline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99511"/>
              </p:ext>
            </p:extLst>
          </p:nvPr>
        </p:nvGraphicFramePr>
        <p:xfrm>
          <a:off x="4663151" y="2949866"/>
          <a:ext cx="4374933" cy="150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9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080"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aseline="0" noProof="0"/>
                        <a:t>Estimated costs [k€]</a:t>
                      </a:r>
                      <a:endParaRPr lang="en-GB" sz="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Personnel [person months]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215"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215"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noProof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215"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15 (inital equipment)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215"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10 (spare parts)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215"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215">
                <a:tc>
                  <a:txBody>
                    <a:bodyPr/>
                    <a:lstStyle/>
                    <a:p>
                      <a:pPr algn="ctr"/>
                      <a:r>
                        <a:rPr lang="en-GB" sz="800" b="1" noProof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baseline="0" noProof="0" dirty="0"/>
                        <a:t>30.000 Euro</a:t>
                      </a:r>
                      <a:endParaRPr lang="en-GB" sz="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noProof="0" dirty="0"/>
                        <a:t>20 person</a:t>
                      </a:r>
                      <a:r>
                        <a:rPr lang="en-GB" sz="800" b="1" baseline="0" noProof="0" dirty="0"/>
                        <a:t> months</a:t>
                      </a:r>
                      <a:endParaRPr lang="en-GB" sz="8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939055"/>
              </p:ext>
            </p:extLst>
          </p:nvPr>
        </p:nvGraphicFramePr>
        <p:xfrm>
          <a:off x="-9111" y="306946"/>
          <a:ext cx="7036904" cy="900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6486">
                  <a:extLst>
                    <a:ext uri="{9D8B030D-6E8A-4147-A177-3AD203B41FA5}">
                      <a16:colId xmlns:a16="http://schemas.microsoft.com/office/drawing/2014/main" val="1408238592"/>
                    </a:ext>
                  </a:extLst>
                </a:gridCol>
                <a:gridCol w="5170418">
                  <a:extLst>
                    <a:ext uri="{9D8B030D-6E8A-4147-A177-3AD203B41FA5}">
                      <a16:colId xmlns:a16="http://schemas.microsoft.com/office/drawing/2014/main" val="2073656513"/>
                    </a:ext>
                  </a:extLst>
                </a:gridCol>
              </a:tblGrid>
              <a:tr h="320798">
                <a:tc>
                  <a:txBody>
                    <a:bodyPr/>
                    <a:lstStyle/>
                    <a:p>
                      <a:pPr algn="r"/>
                      <a:r>
                        <a:rPr lang="de-DE" b="1" dirty="0"/>
                        <a:t>Project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FCC Digital </a:t>
                      </a:r>
                      <a:r>
                        <a:rPr lang="de-DE" dirty="0" err="1"/>
                        <a:t>Potiboard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26900"/>
                  </a:ext>
                </a:extLst>
              </a:tr>
              <a:tr h="320798">
                <a:tc>
                  <a:txBody>
                    <a:bodyPr/>
                    <a:lstStyle/>
                    <a:p>
                      <a:pPr algn="r"/>
                      <a:r>
                        <a:rPr lang="de-DE" b="1" dirty="0"/>
                        <a:t>Project</a:t>
                      </a:r>
                      <a:r>
                        <a:rPr lang="de-DE" b="1" baseline="0" dirty="0"/>
                        <a:t> Lead</a:t>
                      </a:r>
                      <a:endParaRPr lang="de-DE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S. Reimann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156191"/>
                  </a:ext>
                </a:extLst>
              </a:tr>
              <a:tr h="227232">
                <a:tc>
                  <a:txBody>
                    <a:bodyPr/>
                    <a:lstStyle/>
                    <a:p>
                      <a:pPr algn="r"/>
                      <a:r>
                        <a:rPr lang="de-DE" sz="1050" b="1" dirty="0"/>
                        <a:t>Status Date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08.07.2022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73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578933"/>
      </p:ext>
    </p:extLst>
  </p:cSld>
  <p:clrMapOvr>
    <a:masterClrMapping/>
  </p:clrMapOvr>
</p:sld>
</file>

<file path=ppt/theme/theme1.xml><?xml version="1.0" encoding="utf-8"?>
<a:theme xmlns:a="http://schemas.openxmlformats.org/drawingml/2006/main" name="1_fair-gsi-folienmaster_2017_onering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8" id="{88F67082-FAA7-774F-81ED-C94DAF9F09F3}" vid="{76C6051D-27C6-564A-8764-CCBC0645D37F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C05A12BE36DD4BB5C64FA4CD3B3453" ma:contentTypeVersion="2" ma:contentTypeDescription="Ein neues Dokument erstellen." ma:contentTypeScope="" ma:versionID="6c2681fa86987c15dea95fc9adc1a813">
  <xsd:schema xmlns:xsd="http://www.w3.org/2001/XMLSchema" xmlns:xs="http://www.w3.org/2001/XMLSchema" xmlns:p="http://schemas.microsoft.com/office/2006/metadata/properties" xmlns:ns2="b4c3802d-f4ce-46c9-a5de-1939ab7639e8" targetNamespace="http://schemas.microsoft.com/office/2006/metadata/properties" ma:root="true" ma:fieldsID="24bbc84a95495ff8b6fd1f27c52a895c" ns2:_="">
    <xsd:import namespace="b4c3802d-f4ce-46c9-a5de-1939ab7639e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3802d-f4ce-46c9-a5de-1939ab7639e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4c3802d-f4ce-46c9-a5de-1939ab7639e8">TRKM3VR54CDZ-3-9</_dlc_DocId>
    <_dlc_DocIdUrl xmlns="b4c3802d-f4ce-46c9-a5de-1939ab7639e8">
      <Url>https://sps2013.gsi.de/sites/StoredBeams/_layouts/15/DocIdRedir.aspx?ID=TRKM3VR54CDZ-3-9</Url>
      <Description>TRKM3VR54CDZ-3-9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ECD691F-40C9-4896-9D53-E0613BC6B7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c3802d-f4ce-46c9-a5de-1939ab7639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62AA5A-F393-4ABC-A518-849AD25B500E}">
  <ds:schemaRefs>
    <ds:schemaRef ds:uri="http://purl.org/dc/elements/1.1/"/>
    <ds:schemaRef ds:uri="b4c3802d-f4ce-46c9-a5de-1939ab7639e8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777EB77-F9AA-41E1-9694-7C71673B98F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8837CE0-7564-4F9F-B9C3-CF052E273BA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337</Words>
  <Application>Microsoft Macintosh PowerPoint</Application>
  <PresentationFormat>Bildschirmpräsentation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1_fair-gsi-folienmaster_2017_onering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Projektsteckbrief</dc:title>
  <dc:creator>Wolfgang Geithner</dc:creator>
  <cp:lastModifiedBy>Stephan Reimann</cp:lastModifiedBy>
  <cp:revision>174</cp:revision>
  <cp:lastPrinted>2016-09-06T13:12:43Z</cp:lastPrinted>
  <dcterms:created xsi:type="dcterms:W3CDTF">2012-12-14T15:20:39Z</dcterms:created>
  <dcterms:modified xsi:type="dcterms:W3CDTF">2022-07-08T10:06:38Z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0x010100BAC05A12BE36DD4BB5C64FA4CD3B3453</vt:lpwstr>
  </property>
  <property fmtid="{D5CDD505-2E9C-101B-9397-08002B2CF9AE}" pid="3" name="_dlc_DocIdItemGuid">
    <vt:lpwstr>506215f0-9f79-4e31-bdd0-215da08627b4</vt:lpwstr>
  </property>
  <property fmtid="{D5CDD505-2E9C-101B-9397-08002B2CF9AE}" pid="4" name="TaxKeyword">
    <vt:lpwstr/>
  </property>
</Properties>
</file>