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5" r:id="rId6"/>
    <p:sldMasterId id="2147483660" r:id="rId7"/>
  </p:sldMasterIdLst>
  <p:notesMasterIdLst>
    <p:notesMasterId r:id="rId17"/>
  </p:notesMasterIdLst>
  <p:handoutMasterIdLst>
    <p:handoutMasterId r:id="rId18"/>
  </p:handoutMasterIdLst>
  <p:sldIdLst>
    <p:sldId id="265" r:id="rId8"/>
    <p:sldId id="257" r:id="rId9"/>
    <p:sldId id="258" r:id="rId10"/>
    <p:sldId id="259" r:id="rId11"/>
    <p:sldId id="260" r:id="rId12"/>
    <p:sldId id="264" r:id="rId13"/>
    <p:sldId id="261" r:id="rId14"/>
    <p:sldId id="262" r:id="rId15"/>
    <p:sldId id="263" r:id="rId16"/>
  </p:sldIdLst>
  <p:sldSz cx="9144000" cy="6858000" type="screen4x3"/>
  <p:notesSz cx="6794500" cy="99314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DBB63"/>
    <a:srgbClr val="33333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1" autoAdjust="0"/>
  </p:normalViewPr>
  <p:slideViewPr>
    <p:cSldViewPr snapToGrid="0" snapToObjects="1">
      <p:cViewPr varScale="1">
        <p:scale>
          <a:sx n="92" d="100"/>
          <a:sy n="92" d="100"/>
        </p:scale>
        <p:origin x="111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0B851660-0934-124D-A4B3-496C7F320307}" type="datetimeFigureOut">
              <a:rPr lang="de-DE" smtClean="0"/>
              <a:t>08.07.2022</a:t>
            </a:fld>
            <a:endParaRPr lang="de-DE"/>
          </a:p>
        </p:txBody>
      </p:sp>
      <p:sp>
        <p:nvSpPr>
          <p:cNvPr id="4" name="Fußzeilenplatzhalt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8C828EF-C252-394A-93BF-1C478CFA0896}" type="datetimeFigureOut">
              <a:rPr lang="de-DE" smtClean="0"/>
              <a:t>08.07.2022</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2</a:t>
            </a:fld>
            <a:endParaRPr lang="de-DE"/>
          </a:p>
        </p:txBody>
      </p:sp>
    </p:spTree>
    <p:extLst>
      <p:ext uri="{BB962C8B-B14F-4D97-AF65-F5344CB8AC3E}">
        <p14:creationId xmlns:p14="http://schemas.microsoft.com/office/powerpoint/2010/main" val="1360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7</a:t>
            </a:fld>
            <a:endParaRPr lang="de-DE"/>
          </a:p>
        </p:txBody>
      </p:sp>
    </p:spTree>
    <p:extLst>
      <p:ext uri="{BB962C8B-B14F-4D97-AF65-F5344CB8AC3E}">
        <p14:creationId xmlns:p14="http://schemas.microsoft.com/office/powerpoint/2010/main" val="257784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51563" y="3244364"/>
            <a:ext cx="6607516" cy="779866"/>
          </a:xfrm>
        </p:spPr>
        <p:txBody>
          <a:bodyPr anchor="b" anchorCtr="0">
            <a:noAutofit/>
          </a:bodyPr>
          <a:lstStyle>
            <a:lvl1pPr algn="ctr">
              <a:defRPr sz="3600">
                <a:solidFill>
                  <a:srgbClr val="333333"/>
                </a:solidFill>
              </a:defRPr>
            </a:lvl1pPr>
          </a:lstStyle>
          <a:p>
            <a:r>
              <a:rPr lang="de-DE" smtClean="0"/>
              <a:t>Mastertitelformat bearbeiten</a:t>
            </a:r>
            <a:endParaRPr lang="de-DE"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grpSp>
        <p:nvGrpSpPr>
          <p:cNvPr id="12" name="Gruppierung 11"/>
          <p:cNvGrpSpPr/>
          <p:nvPr userDrawn="1"/>
        </p:nvGrpSpPr>
        <p:grpSpPr>
          <a:xfrm>
            <a:off x="3193470" y="150090"/>
            <a:ext cx="5615712" cy="845209"/>
            <a:chOff x="3193470" y="150090"/>
            <a:chExt cx="5615712" cy="845209"/>
          </a:xfrm>
        </p:grpSpPr>
        <p:sp>
          <p:nvSpPr>
            <p:cNvPr id="9" name="Rechteck 8"/>
            <p:cNvSpPr/>
            <p:nvPr userDrawn="1"/>
          </p:nvSpPr>
          <p:spPr>
            <a:xfrm>
              <a:off x="7031182" y="150090"/>
              <a:ext cx="1778000" cy="56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193470" y="595189"/>
              <a:ext cx="5530803" cy="400110"/>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a:p>
              <a:pPr algn="r"/>
              <a:endParaRPr lang="de-DE" sz="1000" dirty="0">
                <a:solidFill>
                  <a:srgbClr val="333333"/>
                </a:solidFill>
                <a:latin typeface="Arial"/>
                <a:cs typeface="Arial"/>
              </a:endParaRPr>
            </a:p>
          </p:txBody>
        </p:sp>
        <p:pic>
          <p:nvPicPr>
            <p:cNvPr id="10" name="Bild 9" descr="GSI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7965" y="178975"/>
              <a:ext cx="1349516" cy="449839"/>
            </a:xfrm>
            <a:prstGeom prst="rect">
              <a:avLst/>
            </a:prstGeom>
          </p:spPr>
        </p:pic>
      </p:gr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9" y="307196"/>
            <a:ext cx="6700979"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pPr/>
              <a:t>‹Nr.›</a:t>
            </a:fld>
            <a:endParaRPr lang="de-DE"/>
          </a:p>
        </p:txBody>
      </p:sp>
      <p:sp>
        <p:nvSpPr>
          <p:cNvPr id="5" name="Datumsplatzhalter 4"/>
          <p:cNvSpPr>
            <a:spLocks noGrp="1"/>
          </p:cNvSpPr>
          <p:nvPr>
            <p:ph type="dt" sz="half" idx="2"/>
          </p:nvPr>
        </p:nvSpPr>
        <p:spPr>
          <a:xfrm>
            <a:off x="7123548" y="6552644"/>
            <a:ext cx="825285"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8"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99402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pPr/>
              <a:t>‹Nr.›</a:t>
            </a:fld>
            <a:endParaRPr lang="de-DE"/>
          </a:p>
        </p:txBody>
      </p:sp>
      <p:sp>
        <p:nvSpPr>
          <p:cNvPr id="6" name="Datumsplatzhalter 4"/>
          <p:cNvSpPr>
            <a:spLocks noGrp="1"/>
          </p:cNvSpPr>
          <p:nvPr>
            <p:ph type="dt" sz="half" idx="13"/>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9"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57898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pPr/>
              <a:t>‹Nr.›</a:t>
            </a:fld>
            <a:endParaRPr lang="de-DE"/>
          </a:p>
        </p:txBody>
      </p:sp>
      <p:sp>
        <p:nvSpPr>
          <p:cNvPr id="4" name="Datumsplatzhalter 4"/>
          <p:cNvSpPr>
            <a:spLocks noGrp="1"/>
          </p:cNvSpPr>
          <p:nvPr>
            <p:ph type="dt" sz="half" idx="2"/>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7"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11889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6242342" cy="787557"/>
          </a:xfrm>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7"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8"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6"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151530" y="3650765"/>
            <a:ext cx="4303059" cy="779867"/>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4430631"/>
            <a:ext cx="4303060" cy="709135"/>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1"/>
            <a:ext cx="3371273" cy="20781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solidFill>
                <a:prstClr val="white"/>
              </a:solidFill>
            </a:endParaRPr>
          </a:p>
        </p:txBody>
      </p:sp>
      <p:sp>
        <p:nvSpPr>
          <p:cNvPr id="4" name="Textfeld 3"/>
          <p:cNvSpPr txBox="1"/>
          <p:nvPr userDrawn="1"/>
        </p:nvSpPr>
        <p:spPr>
          <a:xfrm>
            <a:off x="295836" y="6579684"/>
            <a:ext cx="5035923" cy="253916"/>
          </a:xfrm>
          <a:prstGeom prst="rect">
            <a:avLst/>
          </a:prstGeom>
        </p:spPr>
        <p:txBody>
          <a:bodyPr vert="horz" wrap="square" lIns="91440" tIns="45720" rIns="91440" bIns="45720" rtlCol="0" anchor="t">
            <a:spAutoFit/>
          </a:bodyPr>
          <a:lstStyle/>
          <a:p>
            <a:r>
              <a:rPr lang="de-DE" sz="1050" dirty="0" smtClean="0">
                <a:solidFill>
                  <a:prstClr val="black"/>
                </a:solidFill>
              </a:rPr>
              <a:t>Tobias Hoffmann, 10.12.2021,  Status HKR Digitalisierung</a:t>
            </a:r>
          </a:p>
        </p:txBody>
      </p:sp>
    </p:spTree>
    <p:extLst>
      <p:ext uri="{BB962C8B-B14F-4D97-AF65-F5344CB8AC3E}">
        <p14:creationId xmlns:p14="http://schemas.microsoft.com/office/powerpoint/2010/main" val="364608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9" y="307196"/>
            <a:ext cx="6700979"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pPr/>
              <a:t>‹Nr.›</a:t>
            </a:fld>
            <a:endParaRPr lang="de-DE"/>
          </a:p>
        </p:txBody>
      </p:sp>
      <p:sp>
        <p:nvSpPr>
          <p:cNvPr id="5" name="Datumsplatzhalter 4"/>
          <p:cNvSpPr>
            <a:spLocks noGrp="1"/>
          </p:cNvSpPr>
          <p:nvPr>
            <p:ph type="dt" sz="half" idx="2"/>
          </p:nvPr>
        </p:nvSpPr>
        <p:spPr>
          <a:xfrm>
            <a:off x="7123548" y="6552644"/>
            <a:ext cx="825285"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8"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405705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pPr/>
              <a:t>‹Nr.›</a:t>
            </a:fld>
            <a:endParaRPr lang="de-DE"/>
          </a:p>
        </p:txBody>
      </p:sp>
      <p:sp>
        <p:nvSpPr>
          <p:cNvPr id="6" name="Datumsplatzhalter 4"/>
          <p:cNvSpPr>
            <a:spLocks noGrp="1"/>
          </p:cNvSpPr>
          <p:nvPr>
            <p:ph type="dt" sz="half" idx="13"/>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9"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167079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pPr/>
              <a:t>‹Nr.›</a:t>
            </a:fld>
            <a:endParaRPr lang="de-DE"/>
          </a:p>
        </p:txBody>
      </p:sp>
      <p:sp>
        <p:nvSpPr>
          <p:cNvPr id="4" name="Datumsplatzhalter 4"/>
          <p:cNvSpPr>
            <a:spLocks noGrp="1"/>
          </p:cNvSpPr>
          <p:nvPr>
            <p:ph type="dt" sz="half" idx="2"/>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7"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408289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151530" y="3650765"/>
            <a:ext cx="4303059" cy="779867"/>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4430631"/>
            <a:ext cx="4303060" cy="709135"/>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1"/>
            <a:ext cx="3371273" cy="20781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solidFill>
                <a:prstClr val="white"/>
              </a:solidFill>
            </a:endParaRPr>
          </a:p>
        </p:txBody>
      </p:sp>
      <p:sp>
        <p:nvSpPr>
          <p:cNvPr id="4" name="Textfeld 3"/>
          <p:cNvSpPr txBox="1"/>
          <p:nvPr userDrawn="1"/>
        </p:nvSpPr>
        <p:spPr>
          <a:xfrm>
            <a:off x="295836" y="6579684"/>
            <a:ext cx="5035923" cy="253916"/>
          </a:xfrm>
          <a:prstGeom prst="rect">
            <a:avLst/>
          </a:prstGeom>
        </p:spPr>
        <p:txBody>
          <a:bodyPr vert="horz" wrap="square" lIns="91440" tIns="45720" rIns="91440" bIns="45720" rtlCol="0" anchor="t">
            <a:spAutoFit/>
          </a:bodyPr>
          <a:lstStyle/>
          <a:p>
            <a:r>
              <a:rPr lang="de-DE" sz="1050" dirty="0" smtClean="0">
                <a:solidFill>
                  <a:prstClr val="black"/>
                </a:solidFill>
              </a:rPr>
              <a:t>Tobias Hoffmann, 10.12.2021,  Status HKR Digitalisierung</a:t>
            </a:r>
          </a:p>
        </p:txBody>
      </p:sp>
    </p:spTree>
    <p:extLst>
      <p:ext uri="{BB962C8B-B14F-4D97-AF65-F5344CB8AC3E}">
        <p14:creationId xmlns:p14="http://schemas.microsoft.com/office/powerpoint/2010/main" val="405684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7965" y="259790"/>
            <a:ext cx="1349516" cy="449839"/>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20368"/>
            <a:ext cx="3780832"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422565" y="259790"/>
            <a:ext cx="6242342" cy="787557"/>
          </a:xfrm>
          <a:prstGeom prst="rect">
            <a:avLst/>
          </a:prstGeom>
        </p:spPr>
        <p:txBody>
          <a:bodyPr vert="horz" lIns="91440" tIns="45720" rIns="91440" bIns="45720" rtlCol="0" anchor="b" anchorCtr="0">
            <a:normAutofit/>
          </a:bodyPr>
          <a:lstStyle/>
          <a:p>
            <a:r>
              <a:rPr lang="de-DE" dirty="0" smtClean="0"/>
              <a:t>Mastertitelformat bearbeiten</a:t>
            </a:r>
            <a:endParaRPr lang="de-DE" dirty="0"/>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smtClean="0"/>
              <a:t>31.03.14</a:t>
            </a:r>
            <a:endParaRPr lang="de-DE" dirty="0"/>
          </a:p>
        </p:txBody>
      </p:sp>
      <p:sp>
        <p:nvSpPr>
          <p:cNvPr id="8"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smtClean="0"/>
              <a:t>Name/Vortragstitel</a:t>
            </a:r>
            <a:endParaRPr lang="de-DE" dirty="0"/>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6732777"/>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40" y="485167"/>
            <a:ext cx="1129081" cy="501815"/>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1101632"/>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969432"/>
            <a:ext cx="201600" cy="2688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6599766"/>
            <a:ext cx="203277" cy="271036"/>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3" name="Textplatzhalter 2"/>
          <p:cNvSpPr>
            <a:spLocks noGrp="1"/>
          </p:cNvSpPr>
          <p:nvPr>
            <p:ph type="body" idx="1"/>
          </p:nvPr>
        </p:nvSpPr>
        <p:spPr>
          <a:xfrm>
            <a:off x="317635" y="1450688"/>
            <a:ext cx="8420176" cy="4903585"/>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6552643"/>
            <a:ext cx="744898" cy="365125"/>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435271" y="6635315"/>
            <a:ext cx="3527133" cy="207749"/>
          </a:xfrm>
          <a:prstGeom prst="rect">
            <a:avLst/>
          </a:prstGeom>
          <a:noFill/>
        </p:spPr>
        <p:txBody>
          <a:bodyPr wrap="square" rtlCol="0" anchor="ctr">
            <a:spAutoFit/>
          </a:bodyPr>
          <a:lstStyle/>
          <a:p>
            <a:pPr defTabSz="342900">
              <a:defRPr/>
            </a:pPr>
            <a:r>
              <a:rPr lang="de-DE" sz="750" dirty="0">
                <a:solidFill>
                  <a:srgbClr val="333333"/>
                </a:solidFill>
                <a:cs typeface="Arial"/>
              </a:rPr>
              <a:t>GSI Helmholtzzentrum für Schwerionenforschung GmbH</a:t>
            </a:r>
          </a:p>
        </p:txBody>
      </p:sp>
      <p:sp>
        <p:nvSpPr>
          <p:cNvPr id="2" name="Titelplatzhalter 1"/>
          <p:cNvSpPr>
            <a:spLocks noGrp="1"/>
          </p:cNvSpPr>
          <p:nvPr>
            <p:ph type="title"/>
          </p:nvPr>
        </p:nvSpPr>
        <p:spPr>
          <a:xfrm>
            <a:off x="317638" y="308100"/>
            <a:ext cx="6129236" cy="787557"/>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6552643"/>
            <a:ext cx="848374" cy="365125"/>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2" y="6560611"/>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30" y="275767"/>
            <a:ext cx="775055" cy="861172"/>
          </a:xfrm>
          <a:prstGeom prst="rect">
            <a:avLst/>
          </a:prstGeom>
        </p:spPr>
      </p:pic>
    </p:spTree>
    <p:extLst>
      <p:ext uri="{BB962C8B-B14F-4D97-AF65-F5344CB8AC3E}">
        <p14:creationId xmlns:p14="http://schemas.microsoft.com/office/powerpoint/2010/main" val="20493334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6732777"/>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40" y="485167"/>
            <a:ext cx="1129081" cy="501815"/>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1101632"/>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969432"/>
            <a:ext cx="201600" cy="2688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6599766"/>
            <a:ext cx="203277" cy="271036"/>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3" name="Textplatzhalter 2"/>
          <p:cNvSpPr>
            <a:spLocks noGrp="1"/>
          </p:cNvSpPr>
          <p:nvPr>
            <p:ph type="body" idx="1"/>
          </p:nvPr>
        </p:nvSpPr>
        <p:spPr>
          <a:xfrm>
            <a:off x="317635" y="1450688"/>
            <a:ext cx="8420176" cy="4903585"/>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6552643"/>
            <a:ext cx="744898" cy="365125"/>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435271" y="6635315"/>
            <a:ext cx="3527133" cy="207749"/>
          </a:xfrm>
          <a:prstGeom prst="rect">
            <a:avLst/>
          </a:prstGeom>
          <a:noFill/>
        </p:spPr>
        <p:txBody>
          <a:bodyPr wrap="square" rtlCol="0" anchor="ctr">
            <a:spAutoFit/>
          </a:bodyPr>
          <a:lstStyle/>
          <a:p>
            <a:pPr defTabSz="342900">
              <a:defRPr/>
            </a:pPr>
            <a:r>
              <a:rPr lang="de-DE" sz="750" dirty="0">
                <a:solidFill>
                  <a:srgbClr val="333333"/>
                </a:solidFill>
                <a:cs typeface="Arial"/>
              </a:rPr>
              <a:t>GSI Helmholtzzentrum für Schwerionenforschung GmbH</a:t>
            </a:r>
          </a:p>
        </p:txBody>
      </p:sp>
      <p:sp>
        <p:nvSpPr>
          <p:cNvPr id="2" name="Titelplatzhalter 1"/>
          <p:cNvSpPr>
            <a:spLocks noGrp="1"/>
          </p:cNvSpPr>
          <p:nvPr>
            <p:ph type="title"/>
          </p:nvPr>
        </p:nvSpPr>
        <p:spPr>
          <a:xfrm>
            <a:off x="317638" y="308100"/>
            <a:ext cx="6129236" cy="787557"/>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6552643"/>
            <a:ext cx="848374" cy="365125"/>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2" y="6560611"/>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30" y="275767"/>
            <a:ext cx="775055" cy="861172"/>
          </a:xfrm>
          <a:prstGeom prst="rect">
            <a:avLst/>
          </a:prstGeom>
        </p:spPr>
      </p:pic>
    </p:spTree>
    <p:extLst>
      <p:ext uri="{BB962C8B-B14F-4D97-AF65-F5344CB8AC3E}">
        <p14:creationId xmlns:p14="http://schemas.microsoft.com/office/powerpoint/2010/main" val="2031909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551285" y="2277687"/>
            <a:ext cx="2974206" cy="1853738"/>
          </a:xfrm>
        </p:spPr>
        <p:txBody>
          <a:bodyPr/>
          <a:lstStyle/>
          <a:p>
            <a:pPr marL="0" indent="0">
              <a:buNone/>
            </a:pPr>
            <a:endParaRPr lang="de-DE" sz="2800" dirty="0" smtClean="0"/>
          </a:p>
          <a:p>
            <a:pPr marL="0" indent="0">
              <a:buNone/>
            </a:pPr>
            <a:endParaRPr lang="de-DE" sz="2800" dirty="0"/>
          </a:p>
          <a:p>
            <a:pPr marL="0" indent="0">
              <a:buNone/>
            </a:pPr>
            <a:r>
              <a:rPr lang="de-DE" sz="3600" dirty="0" smtClean="0"/>
              <a:t>MAPS22</a:t>
            </a:r>
            <a:endParaRPr lang="de-DE" sz="3600" dirty="0"/>
          </a:p>
        </p:txBody>
      </p:sp>
    </p:spTree>
    <p:extLst>
      <p:ext uri="{BB962C8B-B14F-4D97-AF65-F5344CB8AC3E}">
        <p14:creationId xmlns:p14="http://schemas.microsoft.com/office/powerpoint/2010/main" val="198272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4127151309"/>
              </p:ext>
            </p:extLst>
          </p:nvPr>
        </p:nvGraphicFramePr>
        <p:xfrm>
          <a:off x="0" y="1207623"/>
          <a:ext cx="9144000" cy="5485697"/>
        </p:xfrm>
        <a:graphic>
          <a:graphicData uri="http://schemas.openxmlformats.org/drawingml/2006/table">
            <a:tbl>
              <a:tblPr firstRow="1" bandRow="1">
                <a:tableStyleId>{5940675A-B579-460E-94D1-54222C63F5DA}</a:tableStyleId>
              </a:tblPr>
              <a:tblGrid>
                <a:gridCol w="11811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8046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Project Description</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Subprojects / Tasks</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extLst>
                  <a:ext uri="{0D108BD9-81ED-4DB2-BD59-A6C34878D82A}">
                    <a16:rowId xmlns:a16="http://schemas.microsoft.com/office/drawing/2014/main" val="3736139027"/>
                  </a:ext>
                </a:extLst>
              </a:tr>
              <a:tr h="1443729">
                <a:tc gridSpan="2">
                  <a:txBody>
                    <a:bodyPr/>
                    <a:lstStyle/>
                    <a:p>
                      <a:r>
                        <a:rPr lang="en-US" sz="1000" noProof="0" dirty="0" smtClean="0">
                          <a:latin typeface="Calibri" panose="020F0502020204030204" pitchFamily="34" charset="0"/>
                        </a:rPr>
                        <a:t>Goal</a:t>
                      </a:r>
                      <a:r>
                        <a:rPr lang="en-US" sz="1000" baseline="0" noProof="0" dirty="0" smtClean="0">
                          <a:latin typeface="Calibri" panose="020F0502020204030204" pitchFamily="34" charset="0"/>
                        </a:rPr>
                        <a:t> is to replace the outdated MAPS system (x86 CPU on </a:t>
                      </a:r>
                      <a:r>
                        <a:rPr lang="en-US" sz="1000" baseline="0" noProof="0" dirty="0" err="1" smtClean="0">
                          <a:latin typeface="Calibri" panose="020F0502020204030204" pitchFamily="34" charset="0"/>
                        </a:rPr>
                        <a:t>MS-Dos</a:t>
                      </a:r>
                      <a:r>
                        <a:rPr lang="en-US" sz="1000" baseline="0" noProof="0" dirty="0" smtClean="0">
                          <a:latin typeface="Calibri" panose="020F0502020204030204" pitchFamily="34" charset="0"/>
                        </a:rPr>
                        <a:t>, Borland C) and to i</a:t>
                      </a:r>
                      <a:r>
                        <a:rPr lang="en-US" sz="1000" noProof="0" dirty="0" smtClean="0">
                          <a:latin typeface="Calibri" panose="020F0502020204030204" pitchFamily="34" charset="0"/>
                        </a:rPr>
                        <a:t>nstall a </a:t>
                      </a:r>
                      <a:r>
                        <a:rPr lang="en-US" sz="1000" baseline="0" noProof="0" dirty="0" smtClean="0">
                          <a:latin typeface="Calibri" panose="020F0502020204030204" pitchFamily="34" charset="0"/>
                        </a:rPr>
                        <a:t>new MAPS-System in LSB (data acquisition and software), use commercial hardware, full FESA integration, digitize all signals in parallel, allow future upgrades and enhancements of the system. Separate the fast beam loss monitor part (SVÜ, to be realized by ACO in the future). Strategy: </a:t>
                      </a:r>
                      <a:r>
                        <a:rPr lang="en-US" sz="1000" baseline="0" noProof="0" dirty="0" smtClean="0">
                          <a:solidFill>
                            <a:schemeClr val="tx1"/>
                          </a:solidFill>
                          <a:latin typeface="Calibri" panose="020F0502020204030204" pitchFamily="34" charset="0"/>
                        </a:rPr>
                        <a:t>during start phase of the upgrade </a:t>
                      </a:r>
                      <a:r>
                        <a:rPr lang="en-US" sz="1000" baseline="0" noProof="0" dirty="0" smtClean="0">
                          <a:latin typeface="Calibri" panose="020F0502020204030204" pitchFamily="34" charset="0"/>
                        </a:rPr>
                        <a:t>signals will be </a:t>
                      </a:r>
                      <a:r>
                        <a:rPr lang="en-US" sz="1000" baseline="0" noProof="0" dirty="0" err="1" smtClean="0">
                          <a:latin typeface="Calibri" panose="020F0502020204030204" pitchFamily="34" charset="0"/>
                        </a:rPr>
                        <a:t>splitted</a:t>
                      </a:r>
                      <a:r>
                        <a:rPr lang="en-US" sz="1000" baseline="0" noProof="0" dirty="0" smtClean="0">
                          <a:latin typeface="Calibri" panose="020F0502020204030204" pitchFamily="34" charset="0"/>
                        </a:rPr>
                        <a:t> for parallel usage of old and new MAPS (only beam signals, not pre-amp power or I/O), first replace single transformers to allow for parallel testing with old MAPS. Then partially increase the number of transformers in the new MAPS22 up to full amount of devices </a:t>
                      </a:r>
                      <a:r>
                        <a:rPr lang="en-US" sz="1000" baseline="0" noProof="0" dirty="0" smtClean="0">
                          <a:solidFill>
                            <a:schemeClr val="tx1"/>
                          </a:solidFill>
                          <a:latin typeface="Calibri" panose="020F0502020204030204" pitchFamily="34" charset="0"/>
                        </a:rPr>
                        <a:t>and full I/O control by MAPS22.</a:t>
                      </a:r>
                    </a:p>
                  </a:txBody>
                  <a:tcPr/>
                </a:tc>
                <a:tc hMerge="1">
                  <a:txBody>
                    <a:bodyPr/>
                    <a:lstStyle/>
                    <a:p>
                      <a:endParaRPr lang="en-US"/>
                    </a:p>
                  </a:txBody>
                  <a:tcPr/>
                </a:tc>
                <a:tc gridSpan="2">
                  <a:txBody>
                    <a:bodyPr/>
                    <a:lstStyle/>
                    <a:p>
                      <a:pPr marL="171450" indent="-171450">
                        <a:buFont typeface="Arial" panose="020B0604020202020204" pitchFamily="34" charset="0"/>
                        <a:buChar char="•"/>
                      </a:pPr>
                      <a:r>
                        <a:rPr lang="en-US" sz="1000" noProof="0" dirty="0" smtClean="0">
                          <a:latin typeface="Calibri" panose="020F0502020204030204" pitchFamily="34" charset="0"/>
                        </a:rPr>
                        <a:t>Specify the system </a:t>
                      </a:r>
                      <a:r>
                        <a:rPr lang="de-DE" sz="1000" dirty="0" smtClean="0"/>
                        <a:t>✔</a:t>
                      </a:r>
                      <a:endParaRPr lang="en-US" sz="100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noProof="0" dirty="0" smtClean="0">
                          <a:latin typeface="Calibri" panose="020F0502020204030204" pitchFamily="34" charset="0"/>
                        </a:rPr>
                        <a:t>Purchase</a:t>
                      </a:r>
                      <a:r>
                        <a:rPr lang="en-US" sz="1000" baseline="0" noProof="0" dirty="0" smtClean="0">
                          <a:latin typeface="Calibri" panose="020F0502020204030204" pitchFamily="34" charset="0"/>
                        </a:rPr>
                        <a:t> commercial electronics (2U MTCA system AM G64 CPU, TAMC532 32 channel ADC with RTM, 2xSIS8864 I/O modules, FTRN) </a:t>
                      </a:r>
                      <a:r>
                        <a:rPr lang="de-DE" sz="1000" dirty="0" smtClean="0"/>
                        <a:t>✔ </a:t>
                      </a:r>
                      <a:r>
                        <a:rPr lang="de-DE" sz="1000" kern="1200" baseline="0" dirty="0" smtClean="0">
                          <a:solidFill>
                            <a:schemeClr val="tx1"/>
                          </a:solidFill>
                          <a:latin typeface="Calibri" panose="020F0502020204030204" pitchFamily="34" charset="0"/>
                          <a:ea typeface="+mn-ea"/>
                          <a:cs typeface="+mn-cs"/>
                        </a:rPr>
                        <a:t>plus spare </a:t>
                      </a:r>
                      <a:r>
                        <a:rPr lang="de-DE" sz="1000" kern="1200" baseline="0" dirty="0" err="1" smtClean="0">
                          <a:solidFill>
                            <a:schemeClr val="tx1"/>
                          </a:solidFill>
                          <a:latin typeface="Calibri" panose="020F0502020204030204" pitchFamily="34" charset="0"/>
                          <a:ea typeface="+mn-ea"/>
                          <a:cs typeface="+mn-cs"/>
                        </a:rPr>
                        <a:t>parts</a:t>
                      </a:r>
                      <a:r>
                        <a:rPr lang="de-DE" sz="1000" kern="1200" baseline="0" dirty="0" smtClean="0">
                          <a:solidFill>
                            <a:schemeClr val="tx1"/>
                          </a:solidFill>
                          <a:latin typeface="Calibri" panose="020F0502020204030204" pitchFamily="34" charset="0"/>
                          <a:ea typeface="+mn-ea"/>
                          <a:cs typeface="+mn-cs"/>
                        </a:rPr>
                        <a:t> </a:t>
                      </a:r>
                      <a:r>
                        <a:rPr lang="en-US" sz="1000" b="1" baseline="0" noProof="0" dirty="0" smtClean="0">
                          <a:latin typeface="Calibri" panose="020F0502020204030204" pitchFamily="34" charset="0"/>
                        </a:rPr>
                        <a:t>-&gt; open</a:t>
                      </a:r>
                      <a:endParaRPr lang="en-US" sz="1000" kern="1200" baseline="0" noProof="0" dirty="0" smtClean="0">
                        <a:solidFill>
                          <a:schemeClr val="tx1"/>
                        </a:solidFill>
                        <a:latin typeface="Calibri" panose="020F0502020204030204" pitchFamily="34" charset="0"/>
                        <a:ea typeface="+mn-ea"/>
                        <a:cs typeface="+mn-cs"/>
                      </a:endParaRPr>
                    </a:p>
                    <a:p>
                      <a:pPr marL="171450" indent="-171450">
                        <a:buFont typeface="Arial" panose="020B0604020202020204" pitchFamily="34" charset="0"/>
                        <a:buChar char="•"/>
                      </a:pPr>
                      <a:r>
                        <a:rPr lang="en-US" sz="1000" noProof="0" dirty="0" smtClean="0">
                          <a:latin typeface="Calibri" panose="020F0502020204030204" pitchFamily="34" charset="0"/>
                        </a:rPr>
                        <a:t>Manufacture</a:t>
                      </a:r>
                      <a:r>
                        <a:rPr lang="en-US" sz="1000" baseline="0" noProof="0" dirty="0" smtClean="0">
                          <a:latin typeface="Calibri" panose="020F0502020204030204" pitchFamily="34" charset="0"/>
                        </a:rPr>
                        <a:t> adaptor box </a:t>
                      </a:r>
                      <a:r>
                        <a:rPr lang="en-US" sz="1000" b="1" baseline="0" noProof="0" dirty="0" smtClean="0">
                          <a:latin typeface="Calibri" panose="020F0502020204030204" pitchFamily="34" charset="0"/>
                        </a:rPr>
                        <a:t>-&gt; in progress</a:t>
                      </a:r>
                    </a:p>
                    <a:p>
                      <a:pPr marL="171450" indent="-171450">
                        <a:buFont typeface="Arial" panose="020B0604020202020204" pitchFamily="34" charset="0"/>
                        <a:buChar char="•"/>
                      </a:pPr>
                      <a:r>
                        <a:rPr lang="en-US" sz="1000" baseline="0" noProof="0" dirty="0" smtClean="0">
                          <a:latin typeface="Calibri" panose="020F0502020204030204" pitchFamily="34" charset="0"/>
                        </a:rPr>
                        <a:t>Find solution for MAPS oscilloscope </a:t>
                      </a:r>
                      <a:r>
                        <a:rPr lang="en-US" sz="1000" b="1" baseline="0" noProof="0" dirty="0" smtClean="0">
                          <a:latin typeface="Calibri" panose="020F0502020204030204" pitchFamily="34" charset="0"/>
                        </a:rPr>
                        <a:t>-&gt; in progress</a:t>
                      </a:r>
                      <a:endParaRPr lang="en-US" sz="1000" noProof="0" dirty="0" smtClean="0">
                        <a:latin typeface="Calibri" panose="020F0502020204030204" pitchFamily="34" charset="0"/>
                      </a:endParaRPr>
                    </a:p>
                    <a:p>
                      <a:pPr marL="171450" indent="-171450">
                        <a:buFont typeface="Arial" panose="020B0604020202020204" pitchFamily="34" charset="0"/>
                        <a:buChar char="•"/>
                      </a:pPr>
                      <a:r>
                        <a:rPr lang="en-US" sz="1000" noProof="0" dirty="0" smtClean="0">
                          <a:latin typeface="Calibri" panose="020F0502020204030204" pitchFamily="34" charset="0"/>
                        </a:rPr>
                        <a:t>Installation</a:t>
                      </a:r>
                      <a:r>
                        <a:rPr lang="en-US" sz="1000" baseline="0" noProof="0" dirty="0" smtClean="0">
                          <a:latin typeface="Calibri" panose="020F0502020204030204" pitchFamily="34" charset="0"/>
                        </a:rPr>
                        <a:t> (LSB) </a:t>
                      </a:r>
                      <a:r>
                        <a:rPr lang="en-US" sz="1000" b="1" baseline="0" noProof="0" dirty="0" smtClean="0">
                          <a:latin typeface="Calibri" panose="020F0502020204030204" pitchFamily="34" charset="0"/>
                        </a:rPr>
                        <a:t>-&gt; open</a:t>
                      </a:r>
                    </a:p>
                    <a:p>
                      <a:pPr marL="171450" indent="-171450">
                        <a:buFont typeface="Arial" panose="020B0604020202020204" pitchFamily="34" charset="0"/>
                        <a:buChar char="•"/>
                      </a:pPr>
                      <a:r>
                        <a:rPr lang="en-US" sz="1000" baseline="0" noProof="0" dirty="0" smtClean="0">
                          <a:latin typeface="Calibri" panose="020F0502020204030204" pitchFamily="34" charset="0"/>
                        </a:rPr>
                        <a:t>Write FESA and GUI software </a:t>
                      </a:r>
                      <a:r>
                        <a:rPr lang="de-DE" sz="1000" dirty="0" smtClean="0"/>
                        <a:t>✔</a:t>
                      </a:r>
                      <a:endParaRPr lang="en-US" sz="1000" baseline="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Perform beam tests with single transformer </a:t>
                      </a:r>
                      <a:r>
                        <a:rPr lang="en-US" sz="1000" b="1" baseline="0" noProof="0" dirty="0" smtClean="0">
                          <a:latin typeface="Calibri" panose="020F0502020204030204" pitchFamily="34" charset="0"/>
                        </a:rPr>
                        <a:t>-&gt; open </a:t>
                      </a:r>
                      <a:r>
                        <a:rPr lang="en-US" sz="1000" b="0" baseline="0" noProof="0" dirty="0" smtClean="0">
                          <a:latin typeface="Calibri" panose="020F0502020204030204" pitchFamily="34" charset="0"/>
                        </a:rPr>
                        <a:t>(first tests took place)</a:t>
                      </a:r>
                    </a:p>
                    <a:p>
                      <a:pPr marL="171450" indent="-171450">
                        <a:buFont typeface="Arial" panose="020B0604020202020204" pitchFamily="34" charset="0"/>
                        <a:buChar char="•"/>
                      </a:pPr>
                      <a:r>
                        <a:rPr lang="en-US" sz="1000" baseline="0" noProof="0" dirty="0" smtClean="0">
                          <a:latin typeface="Calibri" panose="020F0502020204030204" pitchFamily="34" charset="0"/>
                        </a:rPr>
                        <a:t>Commissioning of the full system </a:t>
                      </a:r>
                      <a:r>
                        <a:rPr lang="en-US" sz="1000" b="1" baseline="0" noProof="0" dirty="0" smtClean="0">
                          <a:latin typeface="Calibri" panose="020F0502020204030204" pitchFamily="34" charset="0"/>
                        </a:rPr>
                        <a:t>-&gt; open</a:t>
                      </a:r>
                      <a:endParaRPr lang="en-US" sz="1000" noProof="0" dirty="0" smtClean="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180466">
                <a:tc gridSpan="2">
                  <a:txBody>
                    <a:bodyPr/>
                    <a:lstStyle/>
                    <a:p>
                      <a:r>
                        <a:rPr lang="de-DE" sz="1200" b="1" dirty="0" smtClean="0">
                          <a:latin typeface="Calibri" panose="020F0502020204030204" pitchFamily="34" charset="0"/>
                        </a:rPr>
                        <a:t>Project Goals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de-DE" sz="1200" b="1" dirty="0" smtClean="0">
                          <a:latin typeface="Calibri" panose="020F0502020204030204" pitchFamily="34" charset="0"/>
                        </a:rPr>
                        <a:t>Ressource</a:t>
                      </a:r>
                      <a:r>
                        <a:rPr lang="de-DE" sz="1200" b="1" baseline="0" dirty="0" smtClean="0">
                          <a:latin typeface="Calibri" panose="020F0502020204030204" pitchFamily="34" charset="0"/>
                        </a:rPr>
                        <a:t> Profile</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dirty="0"/>
                    </a:p>
                  </a:txBody>
                  <a:tcPr/>
                </a:tc>
                <a:extLst>
                  <a:ext uri="{0D108BD9-81ED-4DB2-BD59-A6C34878D82A}">
                    <a16:rowId xmlns:a16="http://schemas.microsoft.com/office/drawing/2014/main" val="10001"/>
                  </a:ext>
                </a:extLst>
              </a:tr>
              <a:tr h="1548057">
                <a:tc gridSpan="2">
                  <a:txBody>
                    <a:bodyPr/>
                    <a:lstStyle/>
                    <a:p>
                      <a:pPr marL="228600" indent="-228600">
                        <a:buFont typeface="Arial" panose="020B0604020202020204" pitchFamily="34" charset="0"/>
                        <a:buAutoNum type="arabicPeriod"/>
                      </a:pPr>
                      <a:r>
                        <a:rPr lang="de-DE" sz="1000" baseline="0" dirty="0" err="1" smtClean="0">
                          <a:solidFill>
                            <a:schemeClr val="tx1"/>
                          </a:solidFill>
                          <a:latin typeface="Calibri" panose="020F0502020204030204" pitchFamily="34" charset="0"/>
                        </a:rPr>
                        <a:t>Replace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outdated</a:t>
                      </a:r>
                      <a:r>
                        <a:rPr lang="de-DE" sz="1000" baseline="0" dirty="0" smtClean="0">
                          <a:solidFill>
                            <a:schemeClr val="tx1"/>
                          </a:solidFill>
                          <a:latin typeface="Calibri" panose="020F0502020204030204" pitchFamily="34" charset="0"/>
                        </a:rPr>
                        <a:t> MAPS </a:t>
                      </a:r>
                      <a:r>
                        <a:rPr lang="de-DE" sz="1000" baseline="0" dirty="0" err="1" smtClean="0">
                          <a:solidFill>
                            <a:schemeClr val="tx1"/>
                          </a:solidFill>
                          <a:latin typeface="Calibri" panose="020F0502020204030204" pitchFamily="34" charset="0"/>
                        </a:rPr>
                        <a:t>system</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with</a:t>
                      </a:r>
                      <a:r>
                        <a:rPr lang="de-DE" sz="1000" baseline="0" dirty="0" smtClean="0">
                          <a:solidFill>
                            <a:schemeClr val="tx1"/>
                          </a:solidFill>
                          <a:latin typeface="Calibri" panose="020F0502020204030204" pitchFamily="34" charset="0"/>
                        </a:rPr>
                        <a:t> a modern </a:t>
                      </a:r>
                      <a:r>
                        <a:rPr lang="de-DE" sz="1000" baseline="0" dirty="0" err="1" smtClean="0">
                          <a:solidFill>
                            <a:schemeClr val="tx1"/>
                          </a:solidFill>
                          <a:latin typeface="Calibri" panose="020F0502020204030204" pitchFamily="34" charset="0"/>
                        </a:rPr>
                        <a:t>version</a:t>
                      </a:r>
                      <a:r>
                        <a:rPr lang="de-DE" sz="1000" baseline="0" dirty="0" smtClean="0">
                          <a:solidFill>
                            <a:schemeClr val="tx1"/>
                          </a:solidFill>
                          <a:latin typeface="Calibri" panose="020F0502020204030204" pitchFamily="34" charset="0"/>
                        </a:rPr>
                        <a:t> MAPS22</a:t>
                      </a:r>
                    </a:p>
                    <a:p>
                      <a:pPr marL="228600" indent="-228600">
                        <a:buFont typeface="Arial" panose="020B0604020202020204" pitchFamily="34" charset="0"/>
                        <a:buAutoNum type="arabicPeriod"/>
                      </a:pPr>
                      <a:r>
                        <a:rPr lang="de-DE" sz="1000" baseline="0" dirty="0" smtClean="0">
                          <a:solidFill>
                            <a:schemeClr val="tx1"/>
                          </a:solidFill>
                          <a:latin typeface="Calibri" panose="020F0502020204030204" pitchFamily="34" charset="0"/>
                        </a:rPr>
                        <a:t>State </a:t>
                      </a:r>
                      <a:r>
                        <a:rPr lang="de-DE" sz="1000" baseline="0" dirty="0" err="1" smtClean="0">
                          <a:solidFill>
                            <a:schemeClr val="tx1"/>
                          </a:solidFill>
                          <a:latin typeface="Calibri" panose="020F0502020204030204" pitchFamily="34" charset="0"/>
                        </a:rPr>
                        <a:t>of</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art</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hardware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components</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Full</a:t>
                      </a:r>
                      <a:r>
                        <a:rPr lang="de-DE" sz="1000" baseline="0" noProof="0" dirty="0" smtClean="0">
                          <a:solidFill>
                            <a:schemeClr val="tx1"/>
                          </a:solidFill>
                          <a:latin typeface="Calibri" panose="020F0502020204030204" pitchFamily="34" charset="0"/>
                        </a:rPr>
                        <a:t> FESA / </a:t>
                      </a:r>
                      <a:r>
                        <a:rPr lang="de-DE" sz="1000" baseline="0" noProof="0" dirty="0" err="1" smtClean="0">
                          <a:solidFill>
                            <a:schemeClr val="tx1"/>
                          </a:solidFill>
                          <a:latin typeface="Calibri" panose="020F0502020204030204" pitchFamily="34" charset="0"/>
                        </a:rPr>
                        <a:t>control</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integration</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Be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prepared</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move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FCC</a:t>
                      </a: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Separation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beam-</a:t>
                      </a:r>
                      <a:r>
                        <a:rPr lang="de-DE" sz="1000" baseline="0" noProof="0" dirty="0" err="1" smtClean="0">
                          <a:solidFill>
                            <a:schemeClr val="tx1"/>
                          </a:solidFill>
                          <a:latin typeface="Calibri" panose="020F0502020204030204" pitchFamily="34" charset="0"/>
                        </a:rPr>
                        <a:t>loss</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monitor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part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from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intensity</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monitoring</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„MAPS-</a:t>
                      </a:r>
                      <a:r>
                        <a:rPr lang="de-DE" sz="1000" baseline="0" noProof="0" dirty="0" err="1" smtClean="0">
                          <a:solidFill>
                            <a:schemeClr val="tx1"/>
                          </a:solidFill>
                          <a:latin typeface="Calibri" panose="020F0502020204030204" pitchFamily="34" charset="0"/>
                        </a:rPr>
                        <a:t>Oscilloscope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function</a:t>
                      </a:r>
                      <a:r>
                        <a:rPr lang="de-DE" sz="1000" baseline="0" noProof="0" dirty="0" smtClean="0">
                          <a:solidFill>
                            <a:schemeClr val="tx1"/>
                          </a:solidFill>
                          <a:latin typeface="Calibri" panose="020F0502020204030204" pitchFamily="34" charset="0"/>
                        </a:rPr>
                        <a:t> at 10 MHz </a:t>
                      </a:r>
                      <a:r>
                        <a:rPr lang="de-DE" sz="1000" baseline="0" noProof="0" dirty="0" err="1" smtClean="0">
                          <a:solidFill>
                            <a:schemeClr val="tx1"/>
                          </a:solidFill>
                          <a:latin typeface="Calibri" panose="020F0502020204030204" pitchFamily="34" charset="0"/>
                        </a:rPr>
                        <a:t>sampling</a:t>
                      </a:r>
                      <a:r>
                        <a:rPr lang="de-DE" sz="1000" baseline="0" noProof="0" dirty="0" smtClean="0">
                          <a:solidFill>
                            <a:schemeClr val="tx1"/>
                          </a:solidFill>
                          <a:latin typeface="Calibri" panose="020F0502020204030204" pitchFamily="34" charset="0"/>
                        </a:rPr>
                        <a:t> rate</a:t>
                      </a: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Procurement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relevant spare </a:t>
                      </a:r>
                      <a:r>
                        <a:rPr lang="de-DE" sz="1000" baseline="0" noProof="0" dirty="0" err="1" smtClean="0">
                          <a:solidFill>
                            <a:schemeClr val="tx1"/>
                          </a:solidFill>
                          <a:latin typeface="Calibri" panose="020F0502020204030204" pitchFamily="34" charset="0"/>
                        </a:rPr>
                        <a:t>parts</a:t>
                      </a:r>
                      <a:r>
                        <a:rPr lang="de-DE" sz="1000" baseline="0" noProof="0" dirty="0" smtClean="0">
                          <a:solidFill>
                            <a:schemeClr val="tx1"/>
                          </a:solidFill>
                          <a:latin typeface="Calibri" panose="020F0502020204030204" pitchFamily="34" charset="0"/>
                        </a:rPr>
                        <a:t> (DAQ </a:t>
                      </a:r>
                      <a:r>
                        <a:rPr lang="de-DE" sz="1000" baseline="0" noProof="0" dirty="0" err="1" smtClean="0">
                          <a:solidFill>
                            <a:schemeClr val="tx1"/>
                          </a:solidFill>
                          <a:latin typeface="Calibri" panose="020F0502020204030204" pitchFamily="34" charset="0"/>
                        </a:rPr>
                        <a:t>main</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plus ADC, ~25k€)</a:t>
                      </a:r>
                    </a:p>
                    <a:p>
                      <a:pPr marL="0" indent="0">
                        <a:buFont typeface="Arial" panose="020B0604020202020204" pitchFamily="34" charset="0"/>
                        <a:buNone/>
                      </a:pPr>
                      <a:endParaRPr lang="en-US" sz="1000" baseline="0" noProof="0" dirty="0" smtClean="0">
                        <a:solidFill>
                          <a:schemeClr val="tx1"/>
                        </a:solidFill>
                        <a:latin typeface="Calibri" panose="020F0502020204030204" pitchFamily="34" charset="0"/>
                      </a:endParaRPr>
                    </a:p>
                  </a:txBody>
                  <a:tcPr/>
                </a:tc>
                <a:tc hMerge="1">
                  <a:txBody>
                    <a:bodyPr/>
                    <a:lstStyle/>
                    <a:p>
                      <a:endParaRPr lang="en-US"/>
                    </a:p>
                  </a:txBody>
                  <a:tcPr/>
                </a:tc>
                <a:tc gridSpan="2">
                  <a:txBody>
                    <a:bodyPr/>
                    <a:lstStyle/>
                    <a:p>
                      <a:pPr marL="0" indent="0">
                        <a:buFont typeface="Arial" panose="020B0604020202020204" pitchFamily="34" charset="0"/>
                        <a:buNone/>
                      </a:pPr>
                      <a:endParaRPr lang="de-DE" sz="1000" baseline="0" dirty="0" smtClean="0">
                        <a:solidFill>
                          <a:schemeClr val="tx1"/>
                        </a:solidFill>
                        <a:latin typeface="Calibri" panose="020F0502020204030204" pitchFamily="34" charset="0"/>
                      </a:endParaRPr>
                    </a:p>
                  </a:txBody>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2"/>
                  </a:ext>
                </a:extLst>
              </a:tr>
              <a:tr h="188600">
                <a:tc gridSpan="2">
                  <a:txBody>
                    <a:bodyPr/>
                    <a:lstStyle/>
                    <a:p>
                      <a:pPr marL="0" indent="0">
                        <a:buFont typeface="Arial" panose="020B0604020202020204" pitchFamily="34" charset="0"/>
                        <a:buNone/>
                      </a:pPr>
                      <a:r>
                        <a:rPr lang="de-DE" sz="1200" b="1" dirty="0" smtClean="0">
                          <a:latin typeface="Calibri" panose="020F0502020204030204" pitchFamily="34" charset="0"/>
                        </a:rPr>
                        <a:t>Major Milestones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en-US" sz="1200" b="1" baseline="0" noProof="0" dirty="0" smtClean="0">
                          <a:latin typeface="Calibri" panose="020F0502020204030204" pitchFamily="34" charset="0"/>
                        </a:rPr>
                        <a:t>Risks, </a:t>
                      </a:r>
                      <a:r>
                        <a:rPr lang="en-US" sz="1200" b="1" baseline="0" noProof="0" smtClean="0">
                          <a:latin typeface="Calibri" panose="020F0502020204030204" pitchFamily="34" charset="0"/>
                        </a:rPr>
                        <a:t>Boundary Conditions </a:t>
                      </a:r>
                      <a:r>
                        <a:rPr lang="en-US" sz="1200" b="1" baseline="0" noProof="0" dirty="0" smtClean="0">
                          <a:latin typeface="Calibri" panose="020F0502020204030204" pitchFamily="34" charset="0"/>
                        </a:rPr>
                        <a:t>and Comments</a:t>
                      </a:r>
                      <a:endParaRPr lang="en-US" sz="1200" b="1" baseline="0" noProof="0" dirty="0">
                        <a:solidFill>
                          <a:schemeClr val="tx2">
                            <a:lumMod val="60000"/>
                            <a:lumOff val="40000"/>
                          </a:schemeClr>
                        </a:solidFill>
                        <a:latin typeface="Calibri" panose="020F0502020204030204" pitchFamily="34" charset="0"/>
                      </a:endParaRPr>
                    </a:p>
                  </a:txBody>
                  <a:tcPr marT="0" marB="0">
                    <a:solidFill>
                      <a:schemeClr val="accent2">
                        <a:lumMod val="40000"/>
                        <a:lumOff val="60000"/>
                      </a:schemeClr>
                    </a:solidFill>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3"/>
                  </a:ext>
                </a:extLst>
              </a:tr>
              <a:tr h="240621">
                <a:tc>
                  <a:txBody>
                    <a:bodyPr/>
                    <a:lstStyle/>
                    <a:p>
                      <a:r>
                        <a:rPr lang="en-US" sz="1000" dirty="0" smtClean="0">
                          <a:latin typeface="Calibri" panose="020F0502020204030204" pitchFamily="34" charset="0"/>
                        </a:rPr>
                        <a:t>Q1/2021</a:t>
                      </a:r>
                      <a:endParaRPr lang="en-US" sz="1000" dirty="0">
                        <a:latin typeface="Calibri" panose="020F0502020204030204" pitchFamily="34" charset="0"/>
                      </a:endParaRPr>
                    </a:p>
                  </a:txBody>
                  <a:tcPr/>
                </a:tc>
                <a:tc>
                  <a:txBody>
                    <a:bodyPr/>
                    <a:lstStyle/>
                    <a:p>
                      <a:r>
                        <a:rPr lang="en-US" sz="1000" noProof="0" dirty="0" smtClean="0">
                          <a:latin typeface="Calibri" panose="020F0502020204030204" pitchFamily="34" charset="0"/>
                        </a:rPr>
                        <a:t>Start procurement</a:t>
                      </a:r>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Major Risks:</a:t>
                      </a:r>
                    </a:p>
                    <a:p>
                      <a:pPr marL="171450" indent="-171450">
                        <a:buFontTx/>
                        <a:buChar char="-"/>
                      </a:pPr>
                      <a:r>
                        <a:rPr lang="en-US" sz="900" baseline="0" noProof="0" dirty="0" smtClean="0">
                          <a:latin typeface="Calibri" panose="020F0502020204030204" pitchFamily="34" charset="0"/>
                        </a:rPr>
                        <a:t>Complex adaptor box not ready</a:t>
                      </a:r>
                    </a:p>
                    <a:p>
                      <a:pPr marL="171450" indent="-171450">
                        <a:buFontTx/>
                        <a:buChar char="-"/>
                      </a:pPr>
                      <a:r>
                        <a:rPr lang="en-US" sz="900" baseline="0" noProof="0" dirty="0" smtClean="0">
                          <a:latin typeface="Calibri" panose="020F0502020204030204" pitchFamily="34" charset="0"/>
                        </a:rPr>
                        <a:t>MAPS Oscilloscope</a:t>
                      </a:r>
                    </a:p>
                    <a:p>
                      <a:pPr marL="171450" indent="-171450">
                        <a:buFontTx/>
                        <a:buChar char="-"/>
                      </a:pPr>
                      <a:r>
                        <a:rPr lang="en-US" sz="900" baseline="0" noProof="0" dirty="0" smtClean="0">
                          <a:latin typeface="Calibri" panose="020F0502020204030204" pitchFamily="34" charset="0"/>
                        </a:rPr>
                        <a:t>Lack of manpower</a:t>
                      </a:r>
                    </a:p>
                    <a:p>
                      <a:pPr marL="171450" indent="-171450">
                        <a:buFontTx/>
                        <a:buChar char="-"/>
                      </a:pPr>
                      <a:r>
                        <a:rPr lang="en-US" sz="900" baseline="0" noProof="0" dirty="0" smtClean="0">
                          <a:latin typeface="Calibri" panose="020F0502020204030204" pitchFamily="34" charset="0"/>
                        </a:rPr>
                        <a:t>LSA not yet ready at Unilac</a:t>
                      </a:r>
                    </a:p>
                    <a:p>
                      <a:pPr marL="171450" indent="-171450">
                        <a:buFontTx/>
                        <a:buChar char="-"/>
                      </a:pPr>
                      <a:r>
                        <a:rPr lang="en-US" sz="900" baseline="0" noProof="0" dirty="0" smtClean="0">
                          <a:latin typeface="Calibri" panose="020F0502020204030204" pitchFamily="34" charset="0"/>
                        </a:rPr>
                        <a:t>WR Timing model/domains not ready </a:t>
                      </a:r>
                    </a:p>
                    <a:p>
                      <a:pPr marL="171450" indent="-171450">
                        <a:buFontTx/>
                        <a:buChar char="-"/>
                      </a:pPr>
                      <a:r>
                        <a:rPr lang="en-US" sz="900" baseline="0" noProof="0" dirty="0" smtClean="0">
                          <a:latin typeface="Calibri" panose="020F0502020204030204" pitchFamily="34" charset="0"/>
                        </a:rPr>
                        <a:t>Long delivery times</a:t>
                      </a:r>
                    </a:p>
                  </a:txBody>
                  <a:tcPr/>
                </a:tc>
                <a:tc rowSpan="3">
                  <a:txBody>
                    <a:bodyPr/>
                    <a:lstStyle/>
                    <a:p>
                      <a:r>
                        <a:rPr lang="en-US" sz="1000" b="1" baseline="0" noProof="0" dirty="0" smtClean="0">
                          <a:latin typeface="Calibri" panose="020F0502020204030204" pitchFamily="34" charset="0"/>
                        </a:rPr>
                        <a:t>Concerned departments:</a:t>
                      </a:r>
                    </a:p>
                    <a:p>
                      <a:pPr marL="171450" indent="-171450">
                        <a:buFontTx/>
                        <a:buChar char="-"/>
                      </a:pPr>
                      <a:r>
                        <a:rPr lang="en-US" sz="1000" b="0" baseline="0" noProof="0" dirty="0" smtClean="0">
                          <a:latin typeface="Calibri" panose="020F0502020204030204" pitchFamily="34" charset="0"/>
                        </a:rPr>
                        <a:t>BEA</a:t>
                      </a:r>
                    </a:p>
                    <a:p>
                      <a:pPr marL="171450" indent="-171450">
                        <a:buFontTx/>
                        <a:buChar char="-"/>
                      </a:pPr>
                      <a:r>
                        <a:rPr lang="en-US" sz="1000" b="0" baseline="0" noProof="0" dirty="0" smtClean="0">
                          <a:latin typeface="Calibri" panose="020F0502020204030204" pitchFamily="34" charset="0"/>
                        </a:rPr>
                        <a:t>ACO (for SVÜ</a:t>
                      </a:r>
                      <a:r>
                        <a:rPr lang="en-US" sz="1000" b="0" baseline="0" noProof="0" dirty="0" smtClean="0">
                          <a:latin typeface="Calibri" panose="020F0502020204030204" pitchFamily="34" charset="0"/>
                        </a:rPr>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0" baseline="0" noProof="0" dirty="0" smtClean="0">
                          <a:latin typeface="Calibri" panose="020F0502020204030204" pitchFamily="34" charset="0"/>
                        </a:rPr>
                        <a:t>OPE (user requirements)</a:t>
                      </a:r>
                    </a:p>
                    <a:p>
                      <a:pPr marL="0" indent="0">
                        <a:buFontTx/>
                        <a:buNone/>
                      </a:pPr>
                      <a:endParaRPr lang="en-US" sz="1000" b="1" baseline="0" noProof="0" dirty="0" smtClean="0">
                        <a:latin typeface="Calibri" panose="020F0502020204030204" pitchFamily="34" charset="0"/>
                      </a:endParaRPr>
                    </a:p>
                  </a:txBody>
                  <a:tcPr/>
                </a:tc>
                <a:extLst>
                  <a:ext uri="{0D108BD9-81ED-4DB2-BD59-A6C34878D82A}">
                    <a16:rowId xmlns:a16="http://schemas.microsoft.com/office/drawing/2014/main" val="10004"/>
                  </a:ext>
                </a:extLst>
              </a:tr>
              <a:tr h="240621">
                <a:tc>
                  <a:txBody>
                    <a:bodyPr/>
                    <a:lstStyle/>
                    <a:p>
                      <a:r>
                        <a:rPr lang="de-DE" sz="1000" dirty="0" smtClean="0">
                          <a:solidFill>
                            <a:schemeClr val="tx1"/>
                          </a:solidFill>
                          <a:latin typeface="Calibri" panose="020F0502020204030204" pitchFamily="34" charset="0"/>
                        </a:rPr>
                        <a:t>Q4/2022</a:t>
                      </a:r>
                      <a:endParaRPr lang="en-US" sz="1000" dirty="0">
                        <a:solidFill>
                          <a:schemeClr val="tx1"/>
                        </a:solidFill>
                        <a:latin typeface="Calibri" panose="020F0502020204030204" pitchFamily="34" charset="0"/>
                      </a:endParaRPr>
                    </a:p>
                  </a:txBody>
                  <a:tcPr/>
                </a:tc>
                <a:tc>
                  <a:txBody>
                    <a:bodyPr/>
                    <a:lstStyle/>
                    <a:p>
                      <a:r>
                        <a:rPr lang="en-US" sz="1000" baseline="0" noProof="0" dirty="0" smtClean="0">
                          <a:latin typeface="Calibri" panose="020F0502020204030204" pitchFamily="34" charset="0"/>
                        </a:rPr>
                        <a:t>Procurement of hardware completed (not spares)</a:t>
                      </a:r>
                      <a:endParaRPr lang="en-US" sz="1000" noProof="0" dirty="0">
                        <a:latin typeface="Calibri" panose="020F0502020204030204" pitchFamily="34" charset="0"/>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113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Q3/2023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smtClean="0">
                          <a:latin typeface="Calibri" panose="020F0502020204030204" pitchFamily="34" charset="0"/>
                        </a:rPr>
                        <a:t>Commissioning with beam</a:t>
                      </a:r>
                    </a:p>
                  </a:txBody>
                  <a:tcPr/>
                </a:tc>
                <a:tc vMerge="1">
                  <a:txBody>
                    <a:bodyPr/>
                    <a:lstStyle/>
                    <a:p>
                      <a:endParaRPr lang="en-US" sz="1000" baseline="0" dirty="0">
                        <a:latin typeface="Calibri" panose="020F0502020204030204" pitchFamily="34" charset="0"/>
                      </a:endParaRPr>
                    </a:p>
                  </a:txBody>
                  <a:tcPr/>
                </a:tc>
                <a:tc vMerge="1">
                  <a:txBody>
                    <a:bodyPr/>
                    <a:lstStyle/>
                    <a:p>
                      <a:endParaRPr lang="de-DE" sz="1000" baseline="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2406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Boundary Condition:</a:t>
                      </a:r>
                    </a:p>
                    <a:p>
                      <a:pPr marL="171450" indent="-171450">
                        <a:buFontTx/>
                        <a:buChar char="-"/>
                      </a:pPr>
                      <a:r>
                        <a:rPr lang="en-US" sz="1000" baseline="0" noProof="0" dirty="0" smtClean="0">
                          <a:latin typeface="Calibri" panose="020F0502020204030204" pitchFamily="34" charset="0"/>
                        </a:rPr>
                        <a:t>Must be prepared before move of HKR to FCC</a:t>
                      </a:r>
                    </a:p>
                  </a:txBody>
                  <a:tcPr/>
                </a:tc>
                <a:tc rowSpan="3">
                  <a:txBody>
                    <a:bodyPr/>
                    <a:lstStyle/>
                    <a:p>
                      <a:r>
                        <a:rPr lang="en-US" sz="1000" b="1" baseline="0" noProof="0" dirty="0" smtClean="0">
                          <a:solidFill>
                            <a:schemeClr val="tx1"/>
                          </a:solidFill>
                          <a:latin typeface="Calibri" panose="020F0502020204030204" pitchFamily="34" charset="0"/>
                        </a:rPr>
                        <a:t>Comments:</a:t>
                      </a:r>
                    </a:p>
                    <a:p>
                      <a:r>
                        <a:rPr lang="en-US" sz="900" b="0" baseline="0" noProof="0" dirty="0" smtClean="0">
                          <a:solidFill>
                            <a:schemeClr val="tx1"/>
                          </a:solidFill>
                          <a:latin typeface="Calibri" panose="020F0502020204030204" pitchFamily="34" charset="0"/>
                        </a:rPr>
                        <a:t>- Extra costs for MAPS </a:t>
                      </a:r>
                      <a:r>
                        <a:rPr lang="en-US" sz="900" b="0" baseline="0" noProof="0" dirty="0" err="1" smtClean="0">
                          <a:solidFill>
                            <a:schemeClr val="tx1"/>
                          </a:solidFill>
                          <a:latin typeface="Calibri" panose="020F0502020204030204" pitchFamily="34" charset="0"/>
                        </a:rPr>
                        <a:t>Oszi</a:t>
                      </a:r>
                      <a:r>
                        <a:rPr lang="en-US" sz="900" b="0" baseline="0" noProof="0" dirty="0" smtClean="0">
                          <a:solidFill>
                            <a:schemeClr val="tx1"/>
                          </a:solidFill>
                          <a:latin typeface="Calibri" panose="020F0502020204030204" pitchFamily="34" charset="0"/>
                        </a:rPr>
                        <a:t> possible</a:t>
                      </a:r>
                      <a:endParaRPr lang="en-US" sz="900" b="0" baseline="0" noProof="0" dirty="0" smtClean="0">
                        <a:solidFill>
                          <a:schemeClr val="tx1"/>
                        </a:solidFill>
                        <a:latin typeface="Calibri" panose="020F0502020204030204" pitchFamily="34" charset="0"/>
                      </a:endParaRPr>
                    </a:p>
                    <a:p>
                      <a:r>
                        <a:rPr lang="en-US" sz="900" baseline="0" noProof="0" dirty="0" smtClean="0">
                          <a:solidFill>
                            <a:schemeClr val="tx1"/>
                          </a:solidFill>
                          <a:latin typeface="Calibri" panose="020F0502020204030204" pitchFamily="34" charset="0"/>
                        </a:rPr>
                        <a:t>-Trigger issues solved with post trigger</a:t>
                      </a:r>
                    </a:p>
                    <a:p>
                      <a:r>
                        <a:rPr lang="en-US" sz="900" baseline="0" noProof="0" dirty="0" smtClean="0">
                          <a:solidFill>
                            <a:schemeClr val="tx1"/>
                          </a:solidFill>
                          <a:latin typeface="Calibri" panose="020F0502020204030204" pitchFamily="34" charset="0"/>
                        </a:rPr>
                        <a:t>-LSA essential for ranges setting. intensity calculation and PG Schutz</a:t>
                      </a:r>
                      <a:endParaRPr lang="en-US" sz="900" baseline="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r h="360932">
                <a:tc>
                  <a:txBody>
                    <a:bodyPr/>
                    <a:lstStyle/>
                    <a:p>
                      <a:endParaRPr lang="de-DE"/>
                    </a:p>
                  </a:txBody>
                  <a:tcPr/>
                </a:tc>
                <a:tc>
                  <a:txBody>
                    <a:bodyPr/>
                    <a:lstStyle/>
                    <a:p>
                      <a:endParaRPr lang="de-DE" dirty="0"/>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406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baseline="0" noProof="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935616843"/>
              </p:ext>
            </p:extLst>
          </p:nvPr>
        </p:nvGraphicFramePr>
        <p:xfrm>
          <a:off x="4686300" y="3057665"/>
          <a:ext cx="4374933" cy="1508240"/>
        </p:xfrm>
        <a:graphic>
          <a:graphicData uri="http://schemas.openxmlformats.org/drawingml/2006/table">
            <a:tbl>
              <a:tblPr firstRow="1" bandRow="1">
                <a:tableStyleId>{5C22544A-7EE6-4342-B048-85BDC9FD1C3A}</a:tableStyleId>
              </a:tblPr>
              <a:tblGrid>
                <a:gridCol w="614857">
                  <a:extLst>
                    <a:ext uri="{9D8B030D-6E8A-4147-A177-3AD203B41FA5}">
                      <a16:colId xmlns:a16="http://schemas.microsoft.com/office/drawing/2014/main" val="20000"/>
                    </a:ext>
                  </a:extLst>
                </a:gridCol>
                <a:gridCol w="1630866">
                  <a:extLst>
                    <a:ext uri="{9D8B030D-6E8A-4147-A177-3AD203B41FA5}">
                      <a16:colId xmlns:a16="http://schemas.microsoft.com/office/drawing/2014/main" val="20001"/>
                    </a:ext>
                  </a:extLst>
                </a:gridCol>
                <a:gridCol w="2129210">
                  <a:extLst>
                    <a:ext uri="{9D8B030D-6E8A-4147-A177-3AD203B41FA5}">
                      <a16:colId xmlns:a16="http://schemas.microsoft.com/office/drawing/2014/main" val="20002"/>
                    </a:ext>
                  </a:extLst>
                </a:gridCol>
              </a:tblGrid>
              <a:tr h="228080">
                <a:tc>
                  <a:txBody>
                    <a:bodyPr/>
                    <a:lstStyle/>
                    <a:p>
                      <a:pPr algn="ctr"/>
                      <a:r>
                        <a:rPr lang="de-DE" sz="800" dirty="0" smtClean="0"/>
                        <a:t>Year</a:t>
                      </a:r>
                      <a:endParaRPr lang="de-DE" sz="800" dirty="0"/>
                    </a:p>
                  </a:txBody>
                  <a:tcPr/>
                </a:tc>
                <a:tc>
                  <a:txBody>
                    <a:bodyPr/>
                    <a:lstStyle/>
                    <a:p>
                      <a:pPr algn="ctr"/>
                      <a:r>
                        <a:rPr lang="de-DE" sz="800" baseline="0" dirty="0" err="1" smtClean="0"/>
                        <a:t>Estimated</a:t>
                      </a:r>
                      <a:r>
                        <a:rPr lang="de-DE" sz="800" baseline="0" dirty="0" smtClean="0"/>
                        <a:t> </a:t>
                      </a:r>
                      <a:r>
                        <a:rPr lang="de-DE" sz="800" baseline="0" dirty="0" err="1" smtClean="0"/>
                        <a:t>costs</a:t>
                      </a:r>
                      <a:r>
                        <a:rPr lang="de-DE" sz="800" baseline="0" dirty="0" smtClean="0"/>
                        <a:t> [k€]</a:t>
                      </a:r>
                      <a:endParaRPr lang="de-DE" sz="800" dirty="0"/>
                    </a:p>
                  </a:txBody>
                  <a:tcPr/>
                </a:tc>
                <a:tc>
                  <a:txBody>
                    <a:bodyPr/>
                    <a:lstStyle/>
                    <a:p>
                      <a:pPr algn="ctr"/>
                      <a:r>
                        <a:rPr lang="de-DE" sz="800" dirty="0" err="1" smtClean="0"/>
                        <a:t>Personnel</a:t>
                      </a:r>
                      <a:r>
                        <a:rPr lang="de-DE" sz="800" dirty="0" smtClean="0"/>
                        <a:t> [</a:t>
                      </a:r>
                      <a:r>
                        <a:rPr lang="de-DE" sz="800" dirty="0" err="1" smtClean="0"/>
                        <a:t>person</a:t>
                      </a:r>
                      <a:r>
                        <a:rPr lang="de-DE" sz="800" dirty="0" smtClean="0"/>
                        <a:t> </a:t>
                      </a:r>
                      <a:r>
                        <a:rPr lang="de-DE" sz="800" dirty="0" err="1" smtClean="0"/>
                        <a:t>months</a:t>
                      </a:r>
                      <a:r>
                        <a:rPr lang="de-DE" sz="800" dirty="0" smtClean="0"/>
                        <a:t>]</a:t>
                      </a:r>
                      <a:endParaRPr lang="de-DE" sz="800" dirty="0"/>
                    </a:p>
                  </a:txBody>
                  <a:tcPr/>
                </a:tc>
                <a:extLst>
                  <a:ext uri="{0D108BD9-81ED-4DB2-BD59-A6C34878D82A}">
                    <a16:rowId xmlns:a16="http://schemas.microsoft.com/office/drawing/2014/main" val="10000"/>
                  </a:ext>
                </a:extLst>
              </a:tr>
              <a:tr h="192215">
                <a:tc>
                  <a:txBody>
                    <a:bodyPr/>
                    <a:lstStyle/>
                    <a:p>
                      <a:pPr algn="ctr"/>
                      <a:r>
                        <a:rPr lang="de-DE" sz="800" dirty="0" smtClean="0"/>
                        <a:t>2022</a:t>
                      </a:r>
                      <a:endParaRPr lang="de-DE" sz="800" dirty="0"/>
                    </a:p>
                  </a:txBody>
                  <a:tcPr/>
                </a:tc>
                <a:tc>
                  <a:txBody>
                    <a:bodyPr/>
                    <a:lstStyle/>
                    <a:p>
                      <a:pPr algn="ctr"/>
                      <a:r>
                        <a:rPr lang="de-DE" sz="800" dirty="0" smtClean="0"/>
                        <a:t>40</a:t>
                      </a:r>
                      <a:endParaRPr lang="de-DE" sz="800" dirty="0"/>
                    </a:p>
                  </a:txBody>
                  <a:tcPr/>
                </a:tc>
                <a:tc>
                  <a:txBody>
                    <a:bodyPr/>
                    <a:lstStyle/>
                    <a:p>
                      <a:pPr algn="ctr"/>
                      <a:r>
                        <a:rPr lang="de-DE" sz="800" dirty="0" smtClean="0"/>
                        <a:t>2.5 </a:t>
                      </a:r>
                      <a:endParaRPr lang="de-DE" sz="800" dirty="0"/>
                    </a:p>
                  </a:txBody>
                  <a:tcPr/>
                </a:tc>
                <a:extLst>
                  <a:ext uri="{0D108BD9-81ED-4DB2-BD59-A6C34878D82A}">
                    <a16:rowId xmlns:a16="http://schemas.microsoft.com/office/drawing/2014/main" val="10001"/>
                  </a:ext>
                </a:extLst>
              </a:tr>
              <a:tr h="192215">
                <a:tc>
                  <a:txBody>
                    <a:bodyPr/>
                    <a:lstStyle/>
                    <a:p>
                      <a:pPr algn="ctr"/>
                      <a:r>
                        <a:rPr lang="de-DE" sz="800" dirty="0" smtClean="0"/>
                        <a:t>2023</a:t>
                      </a:r>
                      <a:endParaRPr lang="de-DE" sz="800" dirty="0"/>
                    </a:p>
                  </a:txBody>
                  <a:tcPr/>
                </a:tc>
                <a:tc>
                  <a:txBody>
                    <a:bodyPr/>
                    <a:lstStyle/>
                    <a:p>
                      <a:pPr algn="ctr"/>
                      <a:r>
                        <a:rPr lang="de-DE" sz="800" dirty="0" smtClean="0">
                          <a:solidFill>
                            <a:schemeClr val="tx1"/>
                          </a:solidFill>
                        </a:rPr>
                        <a:t>25</a:t>
                      </a:r>
                      <a:endParaRPr lang="de-DE" sz="800" dirty="0">
                        <a:solidFill>
                          <a:schemeClr val="tx1"/>
                        </a:solidFill>
                      </a:endParaRPr>
                    </a:p>
                  </a:txBody>
                  <a:tcPr/>
                </a:tc>
                <a:tc>
                  <a:txBody>
                    <a:bodyPr/>
                    <a:lstStyle/>
                    <a:p>
                      <a:pPr algn="ctr"/>
                      <a:r>
                        <a:rPr lang="de-DE" sz="800" dirty="0" smtClean="0"/>
                        <a:t>2.5 </a:t>
                      </a:r>
                      <a:endParaRPr lang="de-DE" sz="800" dirty="0"/>
                    </a:p>
                  </a:txBody>
                  <a:tcPr/>
                </a:tc>
                <a:extLst>
                  <a:ext uri="{0D108BD9-81ED-4DB2-BD59-A6C34878D82A}">
                    <a16:rowId xmlns:a16="http://schemas.microsoft.com/office/drawing/2014/main" val="10002"/>
                  </a:ext>
                </a:extLst>
              </a:tr>
              <a:tr h="192215">
                <a:tc>
                  <a:txBody>
                    <a:bodyPr/>
                    <a:lstStyle/>
                    <a:p>
                      <a:pPr algn="ctr"/>
                      <a:r>
                        <a:rPr lang="de-DE" sz="800" dirty="0" smtClean="0"/>
                        <a:t>2024</a:t>
                      </a:r>
                      <a:endParaRPr lang="de-DE" sz="800" dirty="0"/>
                    </a:p>
                  </a:txBody>
                  <a:tcPr/>
                </a:tc>
                <a:tc>
                  <a:txBody>
                    <a:bodyPr/>
                    <a:lstStyle/>
                    <a:p>
                      <a:pPr algn="ctr"/>
                      <a:r>
                        <a:rPr lang="de-DE" sz="800" dirty="0" smtClean="0">
                          <a:solidFill>
                            <a:srgbClr val="FF0000"/>
                          </a:solidFill>
                        </a:rPr>
                        <a:t>--</a:t>
                      </a:r>
                      <a:endParaRPr lang="de-DE" sz="800" dirty="0">
                        <a:solidFill>
                          <a:srgbClr val="FF0000"/>
                        </a:solidFill>
                      </a:endParaRPr>
                    </a:p>
                  </a:txBody>
                  <a:tcPr/>
                </a:tc>
                <a:tc>
                  <a:txBody>
                    <a:bodyPr/>
                    <a:lstStyle/>
                    <a:p>
                      <a:pPr algn="ctr"/>
                      <a:r>
                        <a:rPr lang="de-DE" sz="800" dirty="0" smtClean="0"/>
                        <a:t>1 </a:t>
                      </a:r>
                      <a:endParaRPr lang="de-DE" sz="800" dirty="0"/>
                    </a:p>
                  </a:txBody>
                  <a:tcPr/>
                </a:tc>
                <a:extLst>
                  <a:ext uri="{0D108BD9-81ED-4DB2-BD59-A6C34878D82A}">
                    <a16:rowId xmlns:a16="http://schemas.microsoft.com/office/drawing/2014/main" val="10003"/>
                  </a:ext>
                </a:extLst>
              </a:tr>
              <a:tr h="192215">
                <a:tc>
                  <a:txBody>
                    <a:bodyPr/>
                    <a:lstStyle/>
                    <a:p>
                      <a:pPr algn="ctr"/>
                      <a:r>
                        <a:rPr lang="de-DE" sz="800" dirty="0" smtClean="0"/>
                        <a:t>2025</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4"/>
                  </a:ext>
                </a:extLst>
              </a:tr>
              <a:tr h="192215">
                <a:tc>
                  <a:txBody>
                    <a:bodyPr/>
                    <a:lstStyle/>
                    <a:p>
                      <a:pPr algn="ctr"/>
                      <a:r>
                        <a:rPr lang="de-DE" sz="800" dirty="0" smtClean="0"/>
                        <a:t>2026</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5"/>
                  </a:ext>
                </a:extLst>
              </a:tr>
              <a:tr h="192215">
                <a:tc>
                  <a:txBody>
                    <a:bodyPr/>
                    <a:lstStyle/>
                    <a:p>
                      <a:pPr algn="ctr"/>
                      <a:r>
                        <a:rPr lang="en-US" sz="800" b="1" noProof="0" dirty="0" smtClean="0"/>
                        <a:t>Sum</a:t>
                      </a:r>
                      <a:endParaRPr lang="en-US" sz="800" b="1" noProof="0" dirty="0"/>
                    </a:p>
                  </a:txBody>
                  <a:tcPr/>
                </a:tc>
                <a:tc>
                  <a:txBody>
                    <a:bodyPr/>
                    <a:lstStyle/>
                    <a:p>
                      <a:pPr algn="ctr"/>
                      <a:r>
                        <a:rPr lang="de-DE" sz="800" b="1" baseline="0" dirty="0" smtClean="0"/>
                        <a:t>65.000 Euro</a:t>
                      </a:r>
                      <a:endParaRPr lang="de-DE" sz="800" b="1" dirty="0"/>
                    </a:p>
                  </a:txBody>
                  <a:tcPr/>
                </a:tc>
                <a:tc>
                  <a:txBody>
                    <a:bodyPr/>
                    <a:lstStyle/>
                    <a:p>
                      <a:pPr algn="ctr"/>
                      <a:r>
                        <a:rPr lang="de-DE" sz="800" b="1" dirty="0" smtClean="0"/>
                        <a:t>6 </a:t>
                      </a:r>
                      <a:endParaRPr lang="de-DE" sz="800" b="1"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065377766"/>
              </p:ext>
            </p:extLst>
          </p:nvPr>
        </p:nvGraphicFramePr>
        <p:xfrm>
          <a:off x="-9111" y="189808"/>
          <a:ext cx="7036904" cy="990600"/>
        </p:xfrm>
        <a:graphic>
          <a:graphicData uri="http://schemas.openxmlformats.org/drawingml/2006/table">
            <a:tbl>
              <a:tblPr firstRow="1" bandRow="1">
                <a:tableStyleId>{2D5ABB26-0587-4C30-8999-92F81FD0307C}</a:tableStyleId>
              </a:tblPr>
              <a:tblGrid>
                <a:gridCol w="1866486">
                  <a:extLst>
                    <a:ext uri="{9D8B030D-6E8A-4147-A177-3AD203B41FA5}">
                      <a16:colId xmlns:a16="http://schemas.microsoft.com/office/drawing/2014/main" val="1408238592"/>
                    </a:ext>
                  </a:extLst>
                </a:gridCol>
                <a:gridCol w="5170418">
                  <a:extLst>
                    <a:ext uri="{9D8B030D-6E8A-4147-A177-3AD203B41FA5}">
                      <a16:colId xmlns:a16="http://schemas.microsoft.com/office/drawing/2014/main" val="2073656513"/>
                    </a:ext>
                  </a:extLst>
                </a:gridCol>
              </a:tblGrid>
              <a:tr h="320798">
                <a:tc>
                  <a:txBody>
                    <a:bodyPr/>
                    <a:lstStyle/>
                    <a:p>
                      <a:pPr algn="r"/>
                      <a:r>
                        <a:rPr lang="de-DE" b="1" dirty="0" smtClean="0"/>
                        <a:t>Project</a:t>
                      </a:r>
                      <a:endParaRPr lang="de-DE" b="1" dirty="0"/>
                    </a:p>
                  </a:txBody>
                  <a:tcPr>
                    <a:noFill/>
                  </a:tcPr>
                </a:tc>
                <a:tc>
                  <a:txBody>
                    <a:bodyPr/>
                    <a:lstStyle/>
                    <a:p>
                      <a:r>
                        <a:rPr lang="de-DE" dirty="0" smtClean="0"/>
                        <a:t>HKR-</a:t>
                      </a:r>
                      <a:r>
                        <a:rPr lang="de-DE" dirty="0" err="1" smtClean="0"/>
                        <a:t>Injector</a:t>
                      </a:r>
                      <a:r>
                        <a:rPr lang="de-DE" dirty="0" smtClean="0"/>
                        <a:t>-Upgrade / </a:t>
                      </a:r>
                      <a:r>
                        <a:rPr lang="de-DE" baseline="0" dirty="0" smtClean="0"/>
                        <a:t> MAPS22</a:t>
                      </a:r>
                      <a:endParaRPr lang="de-DE" dirty="0"/>
                    </a:p>
                  </a:txBody>
                  <a:tcPr/>
                </a:tc>
                <a:extLst>
                  <a:ext uri="{0D108BD9-81ED-4DB2-BD59-A6C34878D82A}">
                    <a16:rowId xmlns:a16="http://schemas.microsoft.com/office/drawing/2014/main" val="137526900"/>
                  </a:ext>
                </a:extLst>
              </a:tr>
              <a:tr h="320798">
                <a:tc>
                  <a:txBody>
                    <a:bodyPr/>
                    <a:lstStyle/>
                    <a:p>
                      <a:pPr algn="r"/>
                      <a:r>
                        <a:rPr lang="de-DE" b="1" dirty="0" smtClean="0"/>
                        <a:t>Project</a:t>
                      </a:r>
                      <a:r>
                        <a:rPr lang="de-DE" b="1" baseline="0" dirty="0" smtClean="0"/>
                        <a:t> Lead</a:t>
                      </a:r>
                      <a:endParaRPr lang="de-DE" b="1" dirty="0"/>
                    </a:p>
                  </a:txBody>
                  <a:tcPr>
                    <a:noFill/>
                  </a:tcPr>
                </a:tc>
                <a:tc>
                  <a:txBody>
                    <a:bodyPr/>
                    <a:lstStyle/>
                    <a:p>
                      <a:r>
                        <a:rPr lang="de-DE" dirty="0" smtClean="0"/>
                        <a:t>T. Hoffmann</a:t>
                      </a:r>
                      <a:endParaRPr lang="de-DE" dirty="0"/>
                    </a:p>
                  </a:txBody>
                  <a:tcPr/>
                </a:tc>
                <a:extLst>
                  <a:ext uri="{0D108BD9-81ED-4DB2-BD59-A6C34878D82A}">
                    <a16:rowId xmlns:a16="http://schemas.microsoft.com/office/drawing/2014/main" val="2776156191"/>
                  </a:ext>
                </a:extLst>
              </a:tr>
              <a:tr h="241389">
                <a:tc>
                  <a:txBody>
                    <a:bodyPr/>
                    <a:lstStyle/>
                    <a:p>
                      <a:pPr algn="r"/>
                      <a:r>
                        <a:rPr lang="de-DE" sz="1050" b="1" dirty="0" smtClean="0"/>
                        <a:t>Status Date</a:t>
                      </a:r>
                      <a:endParaRPr lang="de-DE" sz="1050" b="1" dirty="0"/>
                    </a:p>
                  </a:txBody>
                  <a:tcPr anchor="b">
                    <a:noFill/>
                  </a:tcPr>
                </a:tc>
                <a:tc>
                  <a:txBody>
                    <a:bodyPr/>
                    <a:lstStyle/>
                    <a:p>
                      <a:r>
                        <a:rPr lang="de-DE" sz="1100" dirty="0" smtClean="0"/>
                        <a:t>08.07.2022</a:t>
                      </a:r>
                      <a:endParaRPr lang="de-DE" sz="1100" dirty="0"/>
                    </a:p>
                  </a:txBody>
                  <a:tcPr/>
                </a:tc>
                <a:extLst>
                  <a:ext uri="{0D108BD9-81ED-4DB2-BD59-A6C34878D82A}">
                    <a16:rowId xmlns:a16="http://schemas.microsoft.com/office/drawing/2014/main" val="149173697"/>
                  </a:ext>
                </a:extLst>
              </a:tr>
            </a:tbl>
          </a:graphicData>
        </a:graphic>
      </p:graphicFrame>
    </p:spTree>
    <p:extLst>
      <p:ext uri="{BB962C8B-B14F-4D97-AF65-F5344CB8AC3E}">
        <p14:creationId xmlns:p14="http://schemas.microsoft.com/office/powerpoint/2010/main" val="148581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031" y="1175892"/>
            <a:ext cx="5588425" cy="5444364"/>
          </a:xfrm>
          <a:prstGeom prst="rect">
            <a:avLst/>
          </a:prstGeom>
        </p:spPr>
      </p:pic>
    </p:spTree>
    <p:extLst>
      <p:ext uri="{BB962C8B-B14F-4D97-AF65-F5344CB8AC3E}">
        <p14:creationId xmlns:p14="http://schemas.microsoft.com/office/powerpoint/2010/main" val="165030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33071" y="311662"/>
            <a:ext cx="1454244" cy="369332"/>
          </a:xfrm>
          <a:prstGeom prst="rect">
            <a:avLst/>
          </a:prstGeom>
        </p:spPr>
        <p:txBody>
          <a:bodyPr vert="horz" wrap="none" lIns="91440" tIns="45720" rIns="91440" bIns="45720" rtlCol="0" anchor="t">
            <a:spAutoFit/>
          </a:bodyPr>
          <a:lstStyle/>
          <a:p>
            <a:r>
              <a:rPr lang="de-DE" altLang="de-DE" b="1" dirty="0" smtClean="0">
                <a:solidFill>
                  <a:prstClr val="black"/>
                </a:solidFill>
              </a:rPr>
              <a:t>Spare </a:t>
            </a:r>
            <a:r>
              <a:rPr lang="de-DE" altLang="de-DE" b="1" dirty="0" err="1" smtClean="0">
                <a:solidFill>
                  <a:prstClr val="black"/>
                </a:solidFill>
              </a:rPr>
              <a:t>parts</a:t>
            </a:r>
            <a:endParaRPr lang="de-DE" dirty="0">
              <a:solidFill>
                <a:prstClr val="black"/>
              </a:solidFill>
            </a:endParaRPr>
          </a:p>
        </p:txBody>
      </p:sp>
      <p:sp>
        <p:nvSpPr>
          <p:cNvPr id="9" name="Rechteck 8"/>
          <p:cNvSpPr/>
          <p:nvPr/>
        </p:nvSpPr>
        <p:spPr>
          <a:xfrm>
            <a:off x="498455" y="1859379"/>
            <a:ext cx="8699731" cy="584775"/>
          </a:xfrm>
          <a:prstGeom prst="rect">
            <a:avLst/>
          </a:prstGeom>
        </p:spPr>
        <p:txBody>
          <a:bodyPr wrap="square">
            <a:spAutoFit/>
          </a:bodyPr>
          <a:lstStyle/>
          <a:p>
            <a:r>
              <a:rPr lang="de-DE" altLang="de-DE" dirty="0">
                <a:solidFill>
                  <a:prstClr val="black"/>
                </a:solidFill>
              </a:rPr>
              <a:t/>
            </a:r>
            <a:br>
              <a:rPr lang="de-DE" altLang="de-DE" dirty="0">
                <a:solidFill>
                  <a:prstClr val="black"/>
                </a:solidFill>
              </a:rPr>
            </a:br>
            <a:endParaRPr lang="de-DE" sz="1400" dirty="0">
              <a:solidFill>
                <a:prstClr val="black"/>
              </a:solidFill>
            </a:endParaRPr>
          </a:p>
        </p:txBody>
      </p:sp>
      <p:sp>
        <p:nvSpPr>
          <p:cNvPr id="6" name="Rectangle 2"/>
          <p:cNvSpPr>
            <a:spLocks noChangeArrowheads="1"/>
          </p:cNvSpPr>
          <p:nvPr/>
        </p:nvSpPr>
        <p:spPr bwMode="auto">
          <a:xfrm>
            <a:off x="6314225" y="1790834"/>
            <a:ext cx="17955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9675" algn="l"/>
              </a:tabLst>
              <a:defRPr>
                <a:solidFill>
                  <a:schemeClr val="tx1"/>
                </a:solidFill>
                <a:latin typeface="Arial" panose="020B0604020202020204" pitchFamily="34" charset="0"/>
              </a:defRPr>
            </a:lvl1pPr>
            <a:lvl2pPr eaLnBrk="0" fontAlgn="base" hangingPunct="0">
              <a:spcBef>
                <a:spcPct val="0"/>
              </a:spcBef>
              <a:spcAft>
                <a:spcPct val="0"/>
              </a:spcAft>
              <a:tabLst>
                <a:tab pos="1209675" algn="l"/>
              </a:tabLst>
              <a:defRPr>
                <a:solidFill>
                  <a:schemeClr val="tx1"/>
                </a:solidFill>
                <a:latin typeface="Arial" panose="020B0604020202020204" pitchFamily="34" charset="0"/>
              </a:defRPr>
            </a:lvl2pPr>
            <a:lvl3pPr eaLnBrk="0" fontAlgn="base" hangingPunct="0">
              <a:spcBef>
                <a:spcPct val="0"/>
              </a:spcBef>
              <a:spcAft>
                <a:spcPct val="0"/>
              </a:spcAft>
              <a:tabLst>
                <a:tab pos="1209675" algn="l"/>
              </a:tabLst>
              <a:defRPr>
                <a:solidFill>
                  <a:schemeClr val="tx1"/>
                </a:solidFill>
                <a:latin typeface="Arial" panose="020B0604020202020204" pitchFamily="34" charset="0"/>
              </a:defRPr>
            </a:lvl3pPr>
            <a:lvl4pPr eaLnBrk="0" fontAlgn="base" hangingPunct="0">
              <a:spcBef>
                <a:spcPct val="0"/>
              </a:spcBef>
              <a:spcAft>
                <a:spcPct val="0"/>
              </a:spcAft>
              <a:tabLst>
                <a:tab pos="1209675" algn="l"/>
              </a:tabLst>
              <a:defRPr>
                <a:solidFill>
                  <a:schemeClr val="tx1"/>
                </a:solidFill>
                <a:latin typeface="Arial" panose="020B0604020202020204" pitchFamily="34" charset="0"/>
              </a:defRPr>
            </a:lvl4pPr>
            <a:lvl5pPr eaLnBrk="0" fontAlgn="base" hangingPunct="0">
              <a:spcBef>
                <a:spcPct val="0"/>
              </a:spcBef>
              <a:spcAft>
                <a:spcPct val="0"/>
              </a:spcAft>
              <a:tabLst>
                <a:tab pos="1209675" algn="l"/>
              </a:tabLst>
              <a:defRPr>
                <a:solidFill>
                  <a:schemeClr val="tx1"/>
                </a:solidFill>
                <a:latin typeface="Arial" panose="020B0604020202020204" pitchFamily="34" charset="0"/>
              </a:defRPr>
            </a:lvl5pPr>
            <a:lvl6pPr eaLnBrk="0" fontAlgn="base" hangingPunct="0">
              <a:spcBef>
                <a:spcPct val="0"/>
              </a:spcBef>
              <a:spcAft>
                <a:spcPct val="0"/>
              </a:spcAft>
              <a:tabLst>
                <a:tab pos="1209675" algn="l"/>
              </a:tabLst>
              <a:defRPr>
                <a:solidFill>
                  <a:schemeClr val="tx1"/>
                </a:solidFill>
                <a:latin typeface="Arial" panose="020B0604020202020204" pitchFamily="34" charset="0"/>
              </a:defRPr>
            </a:lvl6pPr>
            <a:lvl7pPr eaLnBrk="0" fontAlgn="base" hangingPunct="0">
              <a:spcBef>
                <a:spcPct val="0"/>
              </a:spcBef>
              <a:spcAft>
                <a:spcPct val="0"/>
              </a:spcAft>
              <a:tabLst>
                <a:tab pos="1209675" algn="l"/>
              </a:tabLst>
              <a:defRPr>
                <a:solidFill>
                  <a:schemeClr val="tx1"/>
                </a:solidFill>
                <a:latin typeface="Arial" panose="020B0604020202020204" pitchFamily="34" charset="0"/>
              </a:defRPr>
            </a:lvl7pPr>
            <a:lvl8pPr eaLnBrk="0" fontAlgn="base" hangingPunct="0">
              <a:spcBef>
                <a:spcPct val="0"/>
              </a:spcBef>
              <a:spcAft>
                <a:spcPct val="0"/>
              </a:spcAft>
              <a:tabLst>
                <a:tab pos="1209675" algn="l"/>
              </a:tabLst>
              <a:defRPr>
                <a:solidFill>
                  <a:schemeClr val="tx1"/>
                </a:solidFill>
                <a:latin typeface="Arial" panose="020B0604020202020204" pitchFamily="34" charset="0"/>
              </a:defRPr>
            </a:lvl8pPr>
            <a:lvl9pPr eaLnBrk="0" fontAlgn="base" hangingPunct="0">
              <a:spcBef>
                <a:spcPct val="0"/>
              </a:spcBef>
              <a:spcAft>
                <a:spcPct val="0"/>
              </a:spcAft>
              <a:tabLst>
                <a:tab pos="1209675" algn="l"/>
              </a:tabLst>
              <a:defRPr>
                <a:solidFill>
                  <a:schemeClr val="tx1"/>
                </a:solidFill>
                <a:latin typeface="Arial" panose="020B0604020202020204" pitchFamily="34" charset="0"/>
              </a:defRPr>
            </a:lvl9pPr>
          </a:lstStyle>
          <a:p>
            <a:pPr defTabSz="914400"/>
            <a:r>
              <a:rPr lang="de-DE" altLang="de-DE" sz="1200" dirty="0" smtClean="0">
                <a:solidFill>
                  <a:prstClr val="black"/>
                </a:solidFill>
                <a:latin typeface="Arial"/>
              </a:rPr>
              <a:t>SIS8864 </a:t>
            </a:r>
            <a:r>
              <a:rPr lang="de-DE" altLang="de-DE" sz="1200" dirty="0">
                <a:solidFill>
                  <a:prstClr val="black"/>
                </a:solidFill>
                <a:latin typeface="Arial"/>
              </a:rPr>
              <a:t>MTCA 64 Channel I/O Register</a:t>
            </a:r>
          </a:p>
          <a:p>
            <a:pPr defTabSz="914400"/>
            <a:endParaRPr lang="de-DE" altLang="de-DE" dirty="0">
              <a:solidFill>
                <a:prstClr val="black"/>
              </a:solidFill>
            </a:endParaRPr>
          </a:p>
        </p:txBody>
      </p:sp>
      <p:pic>
        <p:nvPicPr>
          <p:cNvPr id="2049" name="Grafik 24" descr="https://struck.de/SIS8864-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504643" y="1773966"/>
            <a:ext cx="1230415" cy="2219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4802294" y="2754566"/>
            <a:ext cx="132277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9675" algn="l"/>
              </a:tabLst>
              <a:defRPr>
                <a:solidFill>
                  <a:schemeClr val="tx1"/>
                </a:solidFill>
                <a:latin typeface="Arial" panose="020B0604020202020204" pitchFamily="34" charset="0"/>
              </a:defRPr>
            </a:lvl1pPr>
            <a:lvl2pPr eaLnBrk="0" fontAlgn="base" hangingPunct="0">
              <a:spcBef>
                <a:spcPct val="0"/>
              </a:spcBef>
              <a:spcAft>
                <a:spcPct val="0"/>
              </a:spcAft>
              <a:tabLst>
                <a:tab pos="1209675" algn="l"/>
              </a:tabLst>
              <a:defRPr>
                <a:solidFill>
                  <a:schemeClr val="tx1"/>
                </a:solidFill>
                <a:latin typeface="Arial" panose="020B0604020202020204" pitchFamily="34" charset="0"/>
              </a:defRPr>
            </a:lvl2pPr>
            <a:lvl3pPr eaLnBrk="0" fontAlgn="base" hangingPunct="0">
              <a:spcBef>
                <a:spcPct val="0"/>
              </a:spcBef>
              <a:spcAft>
                <a:spcPct val="0"/>
              </a:spcAft>
              <a:tabLst>
                <a:tab pos="1209675" algn="l"/>
              </a:tabLst>
              <a:defRPr>
                <a:solidFill>
                  <a:schemeClr val="tx1"/>
                </a:solidFill>
                <a:latin typeface="Arial" panose="020B0604020202020204" pitchFamily="34" charset="0"/>
              </a:defRPr>
            </a:lvl3pPr>
            <a:lvl4pPr eaLnBrk="0" fontAlgn="base" hangingPunct="0">
              <a:spcBef>
                <a:spcPct val="0"/>
              </a:spcBef>
              <a:spcAft>
                <a:spcPct val="0"/>
              </a:spcAft>
              <a:tabLst>
                <a:tab pos="1209675" algn="l"/>
              </a:tabLst>
              <a:defRPr>
                <a:solidFill>
                  <a:schemeClr val="tx1"/>
                </a:solidFill>
                <a:latin typeface="Arial" panose="020B0604020202020204" pitchFamily="34" charset="0"/>
              </a:defRPr>
            </a:lvl4pPr>
            <a:lvl5pPr eaLnBrk="0" fontAlgn="base" hangingPunct="0">
              <a:spcBef>
                <a:spcPct val="0"/>
              </a:spcBef>
              <a:spcAft>
                <a:spcPct val="0"/>
              </a:spcAft>
              <a:tabLst>
                <a:tab pos="1209675" algn="l"/>
              </a:tabLst>
              <a:defRPr>
                <a:solidFill>
                  <a:schemeClr val="tx1"/>
                </a:solidFill>
                <a:latin typeface="Arial" panose="020B0604020202020204" pitchFamily="34" charset="0"/>
              </a:defRPr>
            </a:lvl5pPr>
            <a:lvl6pPr eaLnBrk="0" fontAlgn="base" hangingPunct="0">
              <a:spcBef>
                <a:spcPct val="0"/>
              </a:spcBef>
              <a:spcAft>
                <a:spcPct val="0"/>
              </a:spcAft>
              <a:tabLst>
                <a:tab pos="1209675" algn="l"/>
              </a:tabLst>
              <a:defRPr>
                <a:solidFill>
                  <a:schemeClr val="tx1"/>
                </a:solidFill>
                <a:latin typeface="Arial" panose="020B0604020202020204" pitchFamily="34" charset="0"/>
              </a:defRPr>
            </a:lvl6pPr>
            <a:lvl7pPr eaLnBrk="0" fontAlgn="base" hangingPunct="0">
              <a:spcBef>
                <a:spcPct val="0"/>
              </a:spcBef>
              <a:spcAft>
                <a:spcPct val="0"/>
              </a:spcAft>
              <a:tabLst>
                <a:tab pos="1209675" algn="l"/>
              </a:tabLst>
              <a:defRPr>
                <a:solidFill>
                  <a:schemeClr val="tx1"/>
                </a:solidFill>
                <a:latin typeface="Arial" panose="020B0604020202020204" pitchFamily="34" charset="0"/>
              </a:defRPr>
            </a:lvl7pPr>
            <a:lvl8pPr eaLnBrk="0" fontAlgn="base" hangingPunct="0">
              <a:spcBef>
                <a:spcPct val="0"/>
              </a:spcBef>
              <a:spcAft>
                <a:spcPct val="0"/>
              </a:spcAft>
              <a:tabLst>
                <a:tab pos="1209675" algn="l"/>
              </a:tabLst>
              <a:defRPr>
                <a:solidFill>
                  <a:schemeClr val="tx1"/>
                </a:solidFill>
                <a:latin typeface="Arial" panose="020B0604020202020204" pitchFamily="34" charset="0"/>
              </a:defRPr>
            </a:lvl8pPr>
            <a:lvl9pPr eaLnBrk="0" fontAlgn="base" hangingPunct="0">
              <a:spcBef>
                <a:spcPct val="0"/>
              </a:spcBef>
              <a:spcAft>
                <a:spcPct val="0"/>
              </a:spcAft>
              <a:tabLst>
                <a:tab pos="1209675" algn="l"/>
              </a:tabLst>
              <a:defRPr>
                <a:solidFill>
                  <a:schemeClr val="tx1"/>
                </a:solidFill>
                <a:latin typeface="Arial" panose="020B0604020202020204" pitchFamily="34" charset="0"/>
              </a:defRPr>
            </a:lvl9pPr>
          </a:lstStyle>
          <a:p>
            <a:pPr defTabSz="914400"/>
            <a:r>
              <a:rPr lang="de-DE" altLang="de-DE" sz="1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de-DE" altLang="de-DE" sz="1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endParaRPr lang="de-DE" altLang="de-DE" dirty="0">
              <a:solidFill>
                <a:prstClr val="black"/>
              </a:solidFill>
            </a:endParaRPr>
          </a:p>
        </p:txBody>
      </p:sp>
      <p:pic>
        <p:nvPicPr>
          <p:cNvPr id="11" name="Grafik 10" descr="https://www.powerbridge.de/daten/AMC-IO-Module/TAMC532/TAMC532-TM_foto.gif"/>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5585" y="2077771"/>
            <a:ext cx="1889020" cy="1659466"/>
          </a:xfrm>
          <a:prstGeom prst="rect">
            <a:avLst/>
          </a:prstGeom>
          <a:noFill/>
          <a:ln>
            <a:noFill/>
          </a:ln>
        </p:spPr>
      </p:pic>
      <p:pic>
        <p:nvPicPr>
          <p:cNvPr id="12" name="Grafik 11" descr="https://www.powerbridge.de/daten/AMC-IO-Module/TAMC532/TAMC532_foto.jpg"/>
          <p:cNvPicPr/>
          <p:nvPr/>
        </p:nvPicPr>
        <p:blipFill>
          <a:blip r:embed="rId4">
            <a:extLst>
              <a:ext uri="{28A0092B-C50C-407E-A947-70E740481C1C}">
                <a14:useLocalDpi xmlns:a14="http://schemas.microsoft.com/office/drawing/2010/main" val="0"/>
              </a:ext>
            </a:extLst>
          </a:blip>
          <a:srcRect/>
          <a:stretch>
            <a:fillRect/>
          </a:stretch>
        </p:blipFill>
        <p:spPr bwMode="auto">
          <a:xfrm flipV="1">
            <a:off x="1281943" y="2077773"/>
            <a:ext cx="1740392" cy="1659466"/>
          </a:xfrm>
          <a:prstGeom prst="rect">
            <a:avLst/>
          </a:prstGeom>
          <a:noFill/>
          <a:ln>
            <a:noFill/>
          </a:ln>
        </p:spPr>
      </p:pic>
      <p:sp>
        <p:nvSpPr>
          <p:cNvPr id="10" name="Textfeld 9"/>
          <p:cNvSpPr txBox="1"/>
          <p:nvPr/>
        </p:nvSpPr>
        <p:spPr>
          <a:xfrm>
            <a:off x="1431375" y="1829847"/>
            <a:ext cx="3207738" cy="276999"/>
          </a:xfrm>
          <a:prstGeom prst="rect">
            <a:avLst/>
          </a:prstGeom>
        </p:spPr>
        <p:txBody>
          <a:bodyPr vert="horz" wrap="none" lIns="91440" tIns="45720" rIns="91440" bIns="45720" rtlCol="0" anchor="t">
            <a:spAutoFit/>
          </a:bodyPr>
          <a:lstStyle/>
          <a:p>
            <a:r>
              <a:rPr lang="de-DE" sz="1200" dirty="0" smtClean="0">
                <a:solidFill>
                  <a:prstClr val="black"/>
                </a:solidFill>
              </a:rPr>
              <a:t>TAMC-532 </a:t>
            </a:r>
            <a:r>
              <a:rPr lang="de-DE" sz="1200" dirty="0">
                <a:solidFill>
                  <a:prstClr val="black"/>
                </a:solidFill>
              </a:rPr>
              <a:t>32 Channel ADC </a:t>
            </a:r>
            <a:r>
              <a:rPr lang="de-DE" sz="1200" dirty="0" err="1">
                <a:solidFill>
                  <a:prstClr val="black"/>
                </a:solidFill>
              </a:rPr>
              <a:t>with</a:t>
            </a:r>
            <a:r>
              <a:rPr lang="de-DE" sz="1200" dirty="0">
                <a:solidFill>
                  <a:prstClr val="black"/>
                </a:solidFill>
              </a:rPr>
              <a:t> </a:t>
            </a:r>
            <a:r>
              <a:rPr lang="de-DE" sz="1200" dirty="0" err="1">
                <a:solidFill>
                  <a:prstClr val="black"/>
                </a:solidFill>
              </a:rPr>
              <a:t>input</a:t>
            </a:r>
            <a:r>
              <a:rPr lang="de-DE" sz="1200" dirty="0">
                <a:solidFill>
                  <a:prstClr val="black"/>
                </a:solidFill>
              </a:rPr>
              <a:t> RTM </a:t>
            </a:r>
          </a:p>
        </p:txBody>
      </p:sp>
      <p:pic>
        <p:nvPicPr>
          <p:cNvPr id="14" name="Grafik 13" descr="https://www.nateurope.com/zoomimg/118.png"/>
          <p:cNvPicPr/>
          <p:nvPr/>
        </p:nvPicPr>
        <p:blipFill>
          <a:blip r:embed="rId5">
            <a:extLst>
              <a:ext uri="{28A0092B-C50C-407E-A947-70E740481C1C}">
                <a14:useLocalDpi xmlns:a14="http://schemas.microsoft.com/office/drawing/2010/main" val="0"/>
              </a:ext>
            </a:extLst>
          </a:blip>
          <a:srcRect/>
          <a:stretch>
            <a:fillRect/>
          </a:stretch>
        </p:blipFill>
        <p:spPr bwMode="auto">
          <a:xfrm>
            <a:off x="1318818" y="4192260"/>
            <a:ext cx="3813535" cy="1511195"/>
          </a:xfrm>
          <a:prstGeom prst="rect">
            <a:avLst/>
          </a:prstGeom>
          <a:noFill/>
          <a:ln>
            <a:noFill/>
          </a:ln>
        </p:spPr>
      </p:pic>
      <p:sp>
        <p:nvSpPr>
          <p:cNvPr id="13" name="Textfeld 12"/>
          <p:cNvSpPr txBox="1"/>
          <p:nvPr/>
        </p:nvSpPr>
        <p:spPr>
          <a:xfrm>
            <a:off x="1152647" y="3854951"/>
            <a:ext cx="3943708" cy="553998"/>
          </a:xfrm>
          <a:prstGeom prst="rect">
            <a:avLst/>
          </a:prstGeom>
        </p:spPr>
        <p:txBody>
          <a:bodyPr vert="horz" wrap="none" lIns="91440" tIns="45720" rIns="91440" bIns="45720" rtlCol="0" anchor="t">
            <a:spAutoFit/>
          </a:bodyPr>
          <a:lstStyle/>
          <a:p>
            <a:r>
              <a:rPr lang="de-DE" sz="1200" dirty="0" smtClean="0">
                <a:solidFill>
                  <a:prstClr val="black"/>
                </a:solidFill>
              </a:rPr>
              <a:t>MTCA.4 </a:t>
            </a:r>
            <a:r>
              <a:rPr lang="de-DE" sz="1200" dirty="0">
                <a:solidFill>
                  <a:prstClr val="black"/>
                </a:solidFill>
              </a:rPr>
              <a:t>6-slot </a:t>
            </a:r>
            <a:r>
              <a:rPr lang="de-DE" sz="1200" dirty="0" err="1">
                <a:solidFill>
                  <a:prstClr val="black"/>
                </a:solidFill>
              </a:rPr>
              <a:t>systems</a:t>
            </a:r>
            <a:r>
              <a:rPr lang="de-DE" sz="1200" dirty="0">
                <a:solidFill>
                  <a:prstClr val="black"/>
                </a:solidFill>
              </a:rPr>
              <a:t> incl. CPU (Xeon), MCH und PS</a:t>
            </a:r>
          </a:p>
          <a:p>
            <a:endParaRPr lang="de-DE" dirty="0">
              <a:solidFill>
                <a:prstClr val="black"/>
              </a:solidFill>
            </a:endParaRPr>
          </a:p>
        </p:txBody>
      </p:sp>
      <p:pic>
        <p:nvPicPr>
          <p:cNvPr id="16" name="Grafik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660" y="4192259"/>
            <a:ext cx="1830706" cy="1582754"/>
          </a:xfrm>
          <a:prstGeom prst="rect">
            <a:avLst/>
          </a:prstGeom>
        </p:spPr>
      </p:pic>
      <p:sp>
        <p:nvSpPr>
          <p:cNvPr id="17" name="Rectangle 2"/>
          <p:cNvSpPr>
            <a:spLocks noChangeArrowheads="1"/>
          </p:cNvSpPr>
          <p:nvPr/>
        </p:nvSpPr>
        <p:spPr bwMode="auto">
          <a:xfrm>
            <a:off x="6239160" y="3740014"/>
            <a:ext cx="17955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9675" algn="l"/>
              </a:tabLst>
              <a:defRPr>
                <a:solidFill>
                  <a:schemeClr val="tx1"/>
                </a:solidFill>
                <a:latin typeface="Arial" panose="020B0604020202020204" pitchFamily="34" charset="0"/>
              </a:defRPr>
            </a:lvl1pPr>
            <a:lvl2pPr eaLnBrk="0" fontAlgn="base" hangingPunct="0">
              <a:spcBef>
                <a:spcPct val="0"/>
              </a:spcBef>
              <a:spcAft>
                <a:spcPct val="0"/>
              </a:spcAft>
              <a:tabLst>
                <a:tab pos="1209675" algn="l"/>
              </a:tabLst>
              <a:defRPr>
                <a:solidFill>
                  <a:schemeClr val="tx1"/>
                </a:solidFill>
                <a:latin typeface="Arial" panose="020B0604020202020204" pitchFamily="34" charset="0"/>
              </a:defRPr>
            </a:lvl2pPr>
            <a:lvl3pPr eaLnBrk="0" fontAlgn="base" hangingPunct="0">
              <a:spcBef>
                <a:spcPct val="0"/>
              </a:spcBef>
              <a:spcAft>
                <a:spcPct val="0"/>
              </a:spcAft>
              <a:tabLst>
                <a:tab pos="1209675" algn="l"/>
              </a:tabLst>
              <a:defRPr>
                <a:solidFill>
                  <a:schemeClr val="tx1"/>
                </a:solidFill>
                <a:latin typeface="Arial" panose="020B0604020202020204" pitchFamily="34" charset="0"/>
              </a:defRPr>
            </a:lvl3pPr>
            <a:lvl4pPr eaLnBrk="0" fontAlgn="base" hangingPunct="0">
              <a:spcBef>
                <a:spcPct val="0"/>
              </a:spcBef>
              <a:spcAft>
                <a:spcPct val="0"/>
              </a:spcAft>
              <a:tabLst>
                <a:tab pos="1209675" algn="l"/>
              </a:tabLst>
              <a:defRPr>
                <a:solidFill>
                  <a:schemeClr val="tx1"/>
                </a:solidFill>
                <a:latin typeface="Arial" panose="020B0604020202020204" pitchFamily="34" charset="0"/>
              </a:defRPr>
            </a:lvl4pPr>
            <a:lvl5pPr eaLnBrk="0" fontAlgn="base" hangingPunct="0">
              <a:spcBef>
                <a:spcPct val="0"/>
              </a:spcBef>
              <a:spcAft>
                <a:spcPct val="0"/>
              </a:spcAft>
              <a:tabLst>
                <a:tab pos="1209675" algn="l"/>
              </a:tabLst>
              <a:defRPr>
                <a:solidFill>
                  <a:schemeClr val="tx1"/>
                </a:solidFill>
                <a:latin typeface="Arial" panose="020B0604020202020204" pitchFamily="34" charset="0"/>
              </a:defRPr>
            </a:lvl5pPr>
            <a:lvl6pPr eaLnBrk="0" fontAlgn="base" hangingPunct="0">
              <a:spcBef>
                <a:spcPct val="0"/>
              </a:spcBef>
              <a:spcAft>
                <a:spcPct val="0"/>
              </a:spcAft>
              <a:tabLst>
                <a:tab pos="1209675" algn="l"/>
              </a:tabLst>
              <a:defRPr>
                <a:solidFill>
                  <a:schemeClr val="tx1"/>
                </a:solidFill>
                <a:latin typeface="Arial" panose="020B0604020202020204" pitchFamily="34" charset="0"/>
              </a:defRPr>
            </a:lvl6pPr>
            <a:lvl7pPr eaLnBrk="0" fontAlgn="base" hangingPunct="0">
              <a:spcBef>
                <a:spcPct val="0"/>
              </a:spcBef>
              <a:spcAft>
                <a:spcPct val="0"/>
              </a:spcAft>
              <a:tabLst>
                <a:tab pos="1209675" algn="l"/>
              </a:tabLst>
              <a:defRPr>
                <a:solidFill>
                  <a:schemeClr val="tx1"/>
                </a:solidFill>
                <a:latin typeface="Arial" panose="020B0604020202020204" pitchFamily="34" charset="0"/>
              </a:defRPr>
            </a:lvl7pPr>
            <a:lvl8pPr eaLnBrk="0" fontAlgn="base" hangingPunct="0">
              <a:spcBef>
                <a:spcPct val="0"/>
              </a:spcBef>
              <a:spcAft>
                <a:spcPct val="0"/>
              </a:spcAft>
              <a:tabLst>
                <a:tab pos="1209675" algn="l"/>
              </a:tabLst>
              <a:defRPr>
                <a:solidFill>
                  <a:schemeClr val="tx1"/>
                </a:solidFill>
                <a:latin typeface="Arial" panose="020B0604020202020204" pitchFamily="34" charset="0"/>
              </a:defRPr>
            </a:lvl8pPr>
            <a:lvl9pPr eaLnBrk="0" fontAlgn="base" hangingPunct="0">
              <a:spcBef>
                <a:spcPct val="0"/>
              </a:spcBef>
              <a:spcAft>
                <a:spcPct val="0"/>
              </a:spcAft>
              <a:tabLst>
                <a:tab pos="1209675" algn="l"/>
              </a:tabLst>
              <a:defRPr>
                <a:solidFill>
                  <a:schemeClr val="tx1"/>
                </a:solidFill>
                <a:latin typeface="Arial" panose="020B0604020202020204" pitchFamily="34" charset="0"/>
              </a:defRPr>
            </a:lvl9pPr>
          </a:lstStyle>
          <a:p>
            <a:pPr defTabSz="914400"/>
            <a:r>
              <a:rPr lang="de-DE" altLang="de-DE" sz="1200" dirty="0">
                <a:solidFill>
                  <a:prstClr val="black"/>
                </a:solidFill>
                <a:latin typeface="Arial"/>
              </a:rPr>
              <a:t>FAIR Timing Receiver </a:t>
            </a:r>
            <a:r>
              <a:rPr lang="de-DE" altLang="de-DE" sz="1200" dirty="0" err="1">
                <a:solidFill>
                  <a:prstClr val="black"/>
                </a:solidFill>
                <a:latin typeface="Arial"/>
              </a:rPr>
              <a:t>Node</a:t>
            </a:r>
            <a:r>
              <a:rPr lang="de-DE" altLang="de-DE" sz="1200" dirty="0">
                <a:solidFill>
                  <a:prstClr val="black"/>
                </a:solidFill>
                <a:latin typeface="Arial"/>
              </a:rPr>
              <a:t> (AMC)</a:t>
            </a:r>
          </a:p>
          <a:p>
            <a:pPr defTabSz="914400"/>
            <a:endParaRPr lang="de-DE" altLang="de-DE" dirty="0">
              <a:solidFill>
                <a:prstClr val="black"/>
              </a:solidFill>
            </a:endParaRPr>
          </a:p>
        </p:txBody>
      </p:sp>
    </p:spTree>
    <p:extLst>
      <p:ext uri="{BB962C8B-B14F-4D97-AF65-F5344CB8AC3E}">
        <p14:creationId xmlns:p14="http://schemas.microsoft.com/office/powerpoint/2010/main" val="308743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80109" y="389090"/>
            <a:ext cx="5192447" cy="369332"/>
          </a:xfrm>
          <a:prstGeom prst="rect">
            <a:avLst/>
          </a:prstGeom>
        </p:spPr>
        <p:txBody>
          <a:bodyPr vert="horz" wrap="none" lIns="91440" tIns="45720" rIns="91440" bIns="45720" rtlCol="0" anchor="t">
            <a:spAutoFit/>
          </a:bodyPr>
          <a:lstStyle/>
          <a:p>
            <a:r>
              <a:rPr lang="de-DE" altLang="de-DE" b="1" dirty="0">
                <a:solidFill>
                  <a:prstClr val="black"/>
                </a:solidFill>
              </a:rPr>
              <a:t>MAPS - </a:t>
            </a:r>
            <a:r>
              <a:rPr lang="de-DE" altLang="de-DE" b="1" dirty="0" err="1" smtClean="0">
                <a:solidFill>
                  <a:prstClr val="black"/>
                </a:solidFill>
              </a:rPr>
              <a:t>Macro</a:t>
            </a:r>
            <a:r>
              <a:rPr lang="de-DE" altLang="de-DE" b="1" dirty="0" smtClean="0">
                <a:solidFill>
                  <a:prstClr val="black"/>
                </a:solidFill>
              </a:rPr>
              <a:t> </a:t>
            </a:r>
            <a:r>
              <a:rPr lang="de-DE" altLang="de-DE" b="1" dirty="0">
                <a:solidFill>
                  <a:prstClr val="black"/>
                </a:solidFill>
              </a:rPr>
              <a:t>Pulse </a:t>
            </a:r>
            <a:r>
              <a:rPr lang="de-DE" altLang="de-DE" b="1" dirty="0" err="1">
                <a:solidFill>
                  <a:prstClr val="black"/>
                </a:solidFill>
              </a:rPr>
              <a:t>Selector</a:t>
            </a:r>
            <a:r>
              <a:rPr lang="de-DE" altLang="de-DE" b="1" dirty="0">
                <a:solidFill>
                  <a:prstClr val="black"/>
                </a:solidFill>
              </a:rPr>
              <a:t> @ UNILAC 2022</a:t>
            </a:r>
            <a:endParaRPr lang="de-DE" dirty="0">
              <a:solidFill>
                <a:prstClr val="black"/>
              </a:solidFill>
            </a:endParaRPr>
          </a:p>
        </p:txBody>
      </p:sp>
      <p:sp>
        <p:nvSpPr>
          <p:cNvPr id="9" name="Rechteck 8"/>
          <p:cNvSpPr/>
          <p:nvPr/>
        </p:nvSpPr>
        <p:spPr>
          <a:xfrm>
            <a:off x="180109" y="1815161"/>
            <a:ext cx="8699731" cy="3754874"/>
          </a:xfrm>
          <a:prstGeom prst="rect">
            <a:avLst/>
          </a:prstGeom>
        </p:spPr>
        <p:txBody>
          <a:bodyPr wrap="square">
            <a:spAutoFit/>
          </a:bodyPr>
          <a:lstStyle/>
          <a:p>
            <a:r>
              <a:rPr lang="de-DE" sz="1400" b="1" dirty="0" err="1">
                <a:solidFill>
                  <a:prstClr val="black"/>
                </a:solidFill>
              </a:rPr>
              <a:t>Efforts</a:t>
            </a:r>
            <a:r>
              <a:rPr lang="de-DE" sz="1400" b="1" dirty="0">
                <a:solidFill>
                  <a:prstClr val="black"/>
                </a:solidFill>
              </a:rPr>
              <a:t> (</a:t>
            </a:r>
            <a:r>
              <a:rPr lang="de-DE" sz="1400" b="1" dirty="0" err="1">
                <a:solidFill>
                  <a:prstClr val="black"/>
                </a:solidFill>
              </a:rPr>
              <a:t>estimated</a:t>
            </a:r>
            <a:r>
              <a:rPr lang="de-DE" sz="1400" b="1" dirty="0">
                <a:solidFill>
                  <a:prstClr val="black"/>
                </a:solidFill>
              </a:rPr>
              <a:t>):</a:t>
            </a:r>
          </a:p>
          <a:p>
            <a:endParaRPr lang="de-DE" altLang="de-DE" sz="1400" b="1" dirty="0">
              <a:solidFill>
                <a:prstClr val="black"/>
              </a:solidFill>
            </a:endParaRPr>
          </a:p>
          <a:p>
            <a:pPr>
              <a:lnSpc>
                <a:spcPct val="150000"/>
              </a:lnSpc>
            </a:pPr>
            <a:r>
              <a:rPr lang="de-DE" altLang="de-DE" sz="1400" b="1" dirty="0">
                <a:solidFill>
                  <a:prstClr val="black"/>
                </a:solidFill>
              </a:rPr>
              <a:t>Task							Duration		</a:t>
            </a:r>
            <a:r>
              <a:rPr lang="de-DE" altLang="de-DE" sz="1400" dirty="0">
                <a:solidFill>
                  <a:prstClr val="black"/>
                </a:solidFill>
              </a:rPr>
              <a:t>	</a:t>
            </a:r>
            <a:r>
              <a:rPr lang="de-DE" altLang="de-DE" sz="1400" b="1" dirty="0" err="1">
                <a:solidFill>
                  <a:prstClr val="black"/>
                </a:solidFill>
              </a:rPr>
              <a:t>Costs</a:t>
            </a:r>
            <a:r>
              <a:rPr lang="de-DE" altLang="de-DE" sz="1400" b="1" dirty="0">
                <a:solidFill>
                  <a:prstClr val="black"/>
                </a:solidFill>
              </a:rPr>
              <a:t>	</a:t>
            </a:r>
            <a:r>
              <a:rPr lang="de-DE" altLang="de-DE" sz="1400" dirty="0">
                <a:solidFill>
                  <a:prstClr val="black"/>
                </a:solidFill>
              </a:rPr>
              <a:t>	</a:t>
            </a:r>
          </a:p>
          <a:p>
            <a:pPr>
              <a:lnSpc>
                <a:spcPct val="150000"/>
              </a:lnSpc>
            </a:pPr>
            <a:r>
              <a:rPr lang="de-DE" altLang="de-DE" sz="1400" dirty="0" err="1">
                <a:solidFill>
                  <a:prstClr val="black"/>
                </a:solidFill>
              </a:rPr>
              <a:t>Preparation</a:t>
            </a:r>
            <a:r>
              <a:rPr lang="de-DE" altLang="de-DE" sz="1400" dirty="0">
                <a:solidFill>
                  <a:prstClr val="black"/>
                </a:solidFill>
              </a:rPr>
              <a:t> </a:t>
            </a:r>
            <a:r>
              <a:rPr lang="de-DE" altLang="de-DE" sz="1400" dirty="0" err="1">
                <a:solidFill>
                  <a:prstClr val="black"/>
                </a:solidFill>
              </a:rPr>
              <a:t>of</a:t>
            </a:r>
            <a:r>
              <a:rPr lang="de-DE" altLang="de-DE" sz="1400" dirty="0">
                <a:solidFill>
                  <a:prstClr val="black"/>
                </a:solidFill>
              </a:rPr>
              <a:t> </a:t>
            </a:r>
            <a:r>
              <a:rPr lang="de-DE" altLang="de-DE" sz="1400" dirty="0" err="1">
                <a:solidFill>
                  <a:prstClr val="black"/>
                </a:solidFill>
              </a:rPr>
              <a:t>adaptor</a:t>
            </a:r>
            <a:r>
              <a:rPr lang="de-DE" altLang="de-DE" sz="1400" dirty="0">
                <a:solidFill>
                  <a:prstClr val="black"/>
                </a:solidFill>
              </a:rPr>
              <a:t> box: 			3 - 6 </a:t>
            </a:r>
            <a:r>
              <a:rPr lang="de-DE" altLang="de-DE" sz="1400" dirty="0" err="1">
                <a:solidFill>
                  <a:prstClr val="black"/>
                </a:solidFill>
              </a:rPr>
              <a:t>months</a:t>
            </a:r>
            <a:r>
              <a:rPr lang="de-DE" altLang="de-DE" sz="1400" dirty="0">
                <a:solidFill>
                  <a:prstClr val="black"/>
                </a:solidFill>
              </a:rPr>
              <a:t>		</a:t>
            </a:r>
            <a:r>
              <a:rPr lang="de-DE" altLang="de-DE" sz="1400" dirty="0" smtClean="0">
                <a:solidFill>
                  <a:prstClr val="black"/>
                </a:solidFill>
              </a:rPr>
              <a:t>40k</a:t>
            </a:r>
            <a:r>
              <a:rPr lang="de-DE" altLang="de-DE" sz="1400" dirty="0">
                <a:solidFill>
                  <a:prstClr val="black"/>
                </a:solidFill>
              </a:rPr>
              <a:t>€</a:t>
            </a:r>
          </a:p>
          <a:p>
            <a:pPr>
              <a:lnSpc>
                <a:spcPct val="150000"/>
              </a:lnSpc>
            </a:pPr>
            <a:r>
              <a:rPr lang="de-DE" altLang="de-DE" sz="1400" dirty="0">
                <a:solidFill>
                  <a:prstClr val="black"/>
                </a:solidFill>
              </a:rPr>
              <a:t>Installation (</a:t>
            </a:r>
            <a:r>
              <a:rPr lang="de-DE" altLang="de-DE" sz="1400" dirty="0" err="1">
                <a:solidFill>
                  <a:prstClr val="black"/>
                </a:solidFill>
              </a:rPr>
              <a:t>step-by-step</a:t>
            </a:r>
            <a:r>
              <a:rPr lang="de-DE" altLang="de-DE" sz="1400" dirty="0">
                <a:solidFill>
                  <a:prstClr val="black"/>
                </a:solidFill>
              </a:rPr>
              <a:t>):			4 </a:t>
            </a:r>
            <a:r>
              <a:rPr lang="de-DE" altLang="de-DE" sz="1400" dirty="0" err="1">
                <a:solidFill>
                  <a:prstClr val="black"/>
                </a:solidFill>
              </a:rPr>
              <a:t>weeks</a:t>
            </a:r>
            <a:r>
              <a:rPr lang="de-DE" altLang="de-DE" sz="1400" dirty="0">
                <a:solidFill>
                  <a:prstClr val="black"/>
                </a:solidFill>
              </a:rPr>
              <a:t>			1k€ (</a:t>
            </a:r>
            <a:r>
              <a:rPr lang="de-DE" altLang="de-DE" sz="1400" dirty="0" err="1">
                <a:solidFill>
                  <a:prstClr val="black"/>
                </a:solidFill>
              </a:rPr>
              <a:t>cables</a:t>
            </a:r>
            <a:r>
              <a:rPr lang="de-DE" altLang="de-DE" sz="1400" dirty="0">
                <a:solidFill>
                  <a:prstClr val="black"/>
                </a:solidFill>
              </a:rPr>
              <a:t>, </a:t>
            </a:r>
            <a:r>
              <a:rPr lang="de-DE" altLang="de-DE" sz="1400" dirty="0" err="1">
                <a:solidFill>
                  <a:prstClr val="black"/>
                </a:solidFill>
              </a:rPr>
              <a:t>adaptors</a:t>
            </a:r>
            <a:r>
              <a:rPr lang="de-DE" altLang="de-DE" sz="1400" dirty="0">
                <a:solidFill>
                  <a:prstClr val="black"/>
                </a:solidFill>
              </a:rPr>
              <a:t> </a:t>
            </a:r>
            <a:r>
              <a:rPr lang="de-DE" altLang="de-DE" sz="1400" dirty="0" err="1">
                <a:solidFill>
                  <a:prstClr val="black"/>
                </a:solidFill>
              </a:rPr>
              <a:t>etc</a:t>
            </a:r>
            <a:r>
              <a:rPr lang="de-DE" altLang="de-DE" sz="1400" dirty="0">
                <a:solidFill>
                  <a:prstClr val="black"/>
                </a:solidFill>
              </a:rPr>
              <a:t>)</a:t>
            </a:r>
          </a:p>
          <a:p>
            <a:pPr>
              <a:lnSpc>
                <a:spcPct val="150000"/>
              </a:lnSpc>
            </a:pPr>
            <a:r>
              <a:rPr lang="de-DE" altLang="de-DE" sz="1400" dirty="0" err="1">
                <a:solidFill>
                  <a:prstClr val="black"/>
                </a:solidFill>
              </a:rPr>
              <a:t>Programming</a:t>
            </a:r>
            <a:r>
              <a:rPr lang="de-DE" altLang="de-DE" sz="1400" dirty="0">
                <a:solidFill>
                  <a:prstClr val="black"/>
                </a:solidFill>
              </a:rPr>
              <a:t> </a:t>
            </a:r>
            <a:r>
              <a:rPr lang="de-DE" altLang="de-DE" sz="1400" dirty="0" smtClean="0">
                <a:solidFill>
                  <a:prstClr val="black"/>
                </a:solidFill>
              </a:rPr>
              <a:t>FESA </a:t>
            </a:r>
            <a:r>
              <a:rPr lang="de-DE" altLang="de-DE" sz="1400" dirty="0">
                <a:solidFill>
                  <a:prstClr val="black"/>
                </a:solidFill>
              </a:rPr>
              <a:t>and GUI</a:t>
            </a:r>
            <a:r>
              <a:rPr lang="de-DE" altLang="de-DE" sz="1400" dirty="0" smtClean="0">
                <a:solidFill>
                  <a:prstClr val="black"/>
                </a:solidFill>
              </a:rPr>
              <a:t>:	</a:t>
            </a:r>
            <a:r>
              <a:rPr lang="de-DE" altLang="de-DE" sz="1400" dirty="0">
                <a:solidFill>
                  <a:prstClr val="black"/>
                </a:solidFill>
              </a:rPr>
              <a:t>	3 </a:t>
            </a:r>
            <a:r>
              <a:rPr lang="de-DE" altLang="de-DE" sz="1400" dirty="0" err="1">
                <a:solidFill>
                  <a:prstClr val="black"/>
                </a:solidFill>
              </a:rPr>
              <a:t>months</a:t>
            </a:r>
            <a:r>
              <a:rPr lang="de-DE" altLang="de-DE" sz="1400" dirty="0">
                <a:solidFill>
                  <a:prstClr val="black"/>
                </a:solidFill>
              </a:rPr>
              <a:t>		</a:t>
            </a:r>
            <a:endParaRPr lang="de-DE" altLang="de-DE" sz="1400" dirty="0" smtClean="0">
              <a:solidFill>
                <a:prstClr val="black"/>
              </a:solidFill>
            </a:endParaRPr>
          </a:p>
          <a:p>
            <a:pPr>
              <a:lnSpc>
                <a:spcPct val="150000"/>
              </a:lnSpc>
            </a:pPr>
            <a:r>
              <a:rPr lang="de-DE" altLang="de-DE" sz="1400" dirty="0" smtClean="0">
                <a:solidFill>
                  <a:prstClr val="black"/>
                </a:solidFill>
              </a:rPr>
              <a:t>Implementation </a:t>
            </a:r>
            <a:r>
              <a:rPr lang="de-DE" altLang="de-DE" sz="1400" dirty="0">
                <a:solidFill>
                  <a:prstClr val="black"/>
                </a:solidFill>
              </a:rPr>
              <a:t>additional </a:t>
            </a:r>
            <a:r>
              <a:rPr lang="de-DE" altLang="de-DE" sz="1400" dirty="0" err="1">
                <a:solidFill>
                  <a:prstClr val="black"/>
                </a:solidFill>
              </a:rPr>
              <a:t>features</a:t>
            </a:r>
            <a:r>
              <a:rPr lang="de-DE" altLang="de-DE" sz="1400" dirty="0">
                <a:solidFill>
                  <a:prstClr val="black"/>
                </a:solidFill>
              </a:rPr>
              <a:t>:	6 </a:t>
            </a:r>
            <a:r>
              <a:rPr lang="de-DE" altLang="de-DE" sz="1400" dirty="0" err="1">
                <a:solidFill>
                  <a:prstClr val="black"/>
                </a:solidFill>
              </a:rPr>
              <a:t>months</a:t>
            </a:r>
            <a:r>
              <a:rPr lang="de-DE" altLang="de-DE" sz="1400" dirty="0">
                <a:solidFill>
                  <a:prstClr val="black"/>
                </a:solidFill>
              </a:rPr>
              <a:t>				</a:t>
            </a:r>
          </a:p>
          <a:p>
            <a:pPr>
              <a:lnSpc>
                <a:spcPct val="150000"/>
              </a:lnSpc>
            </a:pPr>
            <a:r>
              <a:rPr lang="de-DE" altLang="de-DE" sz="1400" dirty="0" err="1" smtClean="0">
                <a:solidFill>
                  <a:prstClr val="black"/>
                </a:solidFill>
              </a:rPr>
              <a:t>Procurement</a:t>
            </a:r>
            <a:r>
              <a:rPr lang="de-DE" altLang="de-DE" sz="1400" dirty="0" smtClean="0">
                <a:solidFill>
                  <a:prstClr val="black"/>
                </a:solidFill>
              </a:rPr>
              <a:t> Spare Parts			18 </a:t>
            </a:r>
            <a:r>
              <a:rPr lang="de-DE" altLang="de-DE" sz="1400" dirty="0" err="1" smtClean="0">
                <a:solidFill>
                  <a:prstClr val="black"/>
                </a:solidFill>
              </a:rPr>
              <a:t>months</a:t>
            </a:r>
            <a:r>
              <a:rPr lang="de-DE" altLang="de-DE" sz="1400" dirty="0" smtClean="0">
                <a:solidFill>
                  <a:prstClr val="black"/>
                </a:solidFill>
              </a:rPr>
              <a:t>			25k€</a:t>
            </a:r>
          </a:p>
          <a:p>
            <a:pPr>
              <a:lnSpc>
                <a:spcPct val="150000"/>
              </a:lnSpc>
            </a:pPr>
            <a:r>
              <a:rPr lang="de-DE" altLang="de-DE" sz="1400" dirty="0" smtClean="0">
                <a:solidFill>
                  <a:prstClr val="black"/>
                </a:solidFill>
              </a:rPr>
              <a:t>SVÜ </a:t>
            </a:r>
            <a:r>
              <a:rPr lang="de-DE" altLang="de-DE" sz="1400" dirty="0">
                <a:solidFill>
                  <a:prstClr val="black"/>
                </a:solidFill>
              </a:rPr>
              <a:t>(</a:t>
            </a:r>
            <a:r>
              <a:rPr lang="de-DE" altLang="de-DE" sz="1400" dirty="0" err="1">
                <a:solidFill>
                  <a:prstClr val="black"/>
                </a:solidFill>
              </a:rPr>
              <a:t>preparation</a:t>
            </a:r>
            <a:r>
              <a:rPr lang="de-DE" altLang="de-DE" sz="1400" dirty="0">
                <a:solidFill>
                  <a:prstClr val="black"/>
                </a:solidFill>
              </a:rPr>
              <a:t> U/f </a:t>
            </a:r>
            <a:r>
              <a:rPr lang="de-DE" altLang="de-DE" sz="1400" dirty="0" err="1">
                <a:solidFill>
                  <a:prstClr val="black"/>
                </a:solidFill>
              </a:rPr>
              <a:t>converter</a:t>
            </a:r>
            <a:r>
              <a:rPr lang="de-DE" altLang="de-DE" sz="1400" dirty="0">
                <a:solidFill>
                  <a:prstClr val="black"/>
                </a:solidFill>
              </a:rPr>
              <a:t> </a:t>
            </a:r>
            <a:r>
              <a:rPr lang="de-DE" altLang="de-DE" sz="1400" dirty="0" err="1">
                <a:solidFill>
                  <a:prstClr val="black"/>
                </a:solidFill>
              </a:rPr>
              <a:t>boxes</a:t>
            </a:r>
            <a:r>
              <a:rPr lang="de-DE" altLang="de-DE" sz="1400" dirty="0">
                <a:solidFill>
                  <a:prstClr val="black"/>
                </a:solidFill>
              </a:rPr>
              <a:t>):	6 </a:t>
            </a:r>
            <a:r>
              <a:rPr lang="de-DE" altLang="de-DE" sz="1400" dirty="0" err="1">
                <a:solidFill>
                  <a:prstClr val="black"/>
                </a:solidFill>
              </a:rPr>
              <a:t>months</a:t>
            </a:r>
            <a:r>
              <a:rPr lang="de-DE" altLang="de-DE" sz="1400" dirty="0">
                <a:solidFill>
                  <a:prstClr val="black"/>
                </a:solidFill>
              </a:rPr>
              <a:t>			</a:t>
            </a:r>
            <a:r>
              <a:rPr lang="de-DE" altLang="de-DE" sz="1400" dirty="0" err="1" smtClean="0">
                <a:solidFill>
                  <a:prstClr val="black"/>
                </a:solidFill>
              </a:rPr>
              <a:t>unclear</a:t>
            </a:r>
            <a:r>
              <a:rPr lang="de-DE" altLang="de-DE" sz="1400" dirty="0">
                <a:solidFill>
                  <a:prstClr val="black"/>
                </a:solidFill>
              </a:rPr>
              <a:t>	</a:t>
            </a:r>
          </a:p>
          <a:p>
            <a:pPr>
              <a:lnSpc>
                <a:spcPct val="150000"/>
              </a:lnSpc>
            </a:pPr>
            <a:r>
              <a:rPr lang="de-DE" altLang="de-DE" sz="1400" dirty="0" smtClean="0">
                <a:solidFill>
                  <a:prstClr val="black"/>
                </a:solidFill>
              </a:rPr>
              <a:t>MAPS </a:t>
            </a:r>
            <a:r>
              <a:rPr lang="de-DE" altLang="de-DE" sz="1400" dirty="0" err="1" smtClean="0">
                <a:solidFill>
                  <a:prstClr val="black"/>
                </a:solidFill>
              </a:rPr>
              <a:t>Oscilloscope</a:t>
            </a:r>
            <a:r>
              <a:rPr lang="de-DE" altLang="de-DE" sz="1400" dirty="0" smtClean="0">
                <a:solidFill>
                  <a:prstClr val="black"/>
                </a:solidFill>
              </a:rPr>
              <a:t>				12 </a:t>
            </a:r>
            <a:r>
              <a:rPr lang="de-DE" altLang="de-DE" sz="1400" dirty="0" err="1" smtClean="0">
                <a:solidFill>
                  <a:prstClr val="black"/>
                </a:solidFill>
              </a:rPr>
              <a:t>months</a:t>
            </a:r>
            <a:r>
              <a:rPr lang="de-DE" altLang="de-DE" sz="1400" dirty="0" smtClean="0">
                <a:solidFill>
                  <a:prstClr val="black"/>
                </a:solidFill>
              </a:rPr>
              <a:t>			</a:t>
            </a:r>
            <a:r>
              <a:rPr lang="de-DE" altLang="de-DE" sz="1400" dirty="0" err="1" smtClean="0">
                <a:solidFill>
                  <a:prstClr val="black"/>
                </a:solidFill>
              </a:rPr>
              <a:t>unclear</a:t>
            </a:r>
            <a:endParaRPr lang="de-DE" altLang="de-DE" sz="1400" dirty="0">
              <a:solidFill>
                <a:prstClr val="black"/>
              </a:solidFill>
            </a:endParaRPr>
          </a:p>
          <a:p>
            <a:pPr>
              <a:lnSpc>
                <a:spcPct val="150000"/>
              </a:lnSpc>
            </a:pPr>
            <a:r>
              <a:rPr lang="de-DE" altLang="de-DE" sz="1400" dirty="0">
                <a:solidFill>
                  <a:prstClr val="black"/>
                </a:solidFill>
              </a:rPr>
              <a:t/>
            </a:r>
            <a:br>
              <a:rPr lang="de-DE" altLang="de-DE" sz="1400" dirty="0">
                <a:solidFill>
                  <a:prstClr val="black"/>
                </a:solidFill>
              </a:rPr>
            </a:br>
            <a:endParaRPr lang="de-DE" sz="1400" dirty="0">
              <a:solidFill>
                <a:prstClr val="black"/>
              </a:solidFill>
            </a:endParaRPr>
          </a:p>
        </p:txBody>
      </p:sp>
    </p:spTree>
    <p:extLst>
      <p:ext uri="{BB962C8B-B14F-4D97-AF65-F5344CB8AC3E}">
        <p14:creationId xmlns:p14="http://schemas.microsoft.com/office/powerpoint/2010/main" val="427441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551285" y="2277687"/>
            <a:ext cx="2974206" cy="1853738"/>
          </a:xfrm>
        </p:spPr>
        <p:txBody>
          <a:bodyPr/>
          <a:lstStyle/>
          <a:p>
            <a:pPr marL="0" indent="0">
              <a:buNone/>
            </a:pPr>
            <a:endParaRPr lang="de-DE" sz="2800" dirty="0" smtClean="0"/>
          </a:p>
          <a:p>
            <a:pPr marL="0" indent="0">
              <a:buNone/>
            </a:pPr>
            <a:endParaRPr lang="de-DE" sz="2800" dirty="0"/>
          </a:p>
          <a:p>
            <a:pPr marL="0" indent="0">
              <a:buNone/>
            </a:pPr>
            <a:r>
              <a:rPr lang="de-DE" sz="3600" dirty="0" smtClean="0"/>
              <a:t>UNIMON</a:t>
            </a:r>
            <a:endParaRPr lang="de-DE" sz="3600" dirty="0"/>
          </a:p>
        </p:txBody>
      </p:sp>
    </p:spTree>
    <p:extLst>
      <p:ext uri="{BB962C8B-B14F-4D97-AF65-F5344CB8AC3E}">
        <p14:creationId xmlns:p14="http://schemas.microsoft.com/office/powerpoint/2010/main" val="18918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490112818"/>
              </p:ext>
            </p:extLst>
          </p:nvPr>
        </p:nvGraphicFramePr>
        <p:xfrm>
          <a:off x="0" y="1207622"/>
          <a:ext cx="9144000" cy="5446070"/>
        </p:xfrm>
        <a:graphic>
          <a:graphicData uri="http://schemas.openxmlformats.org/drawingml/2006/table">
            <a:tbl>
              <a:tblPr firstRow="1" bandRow="1">
                <a:tableStyleId>{5940675A-B579-460E-94D1-54222C63F5DA}</a:tableStyleId>
              </a:tblPr>
              <a:tblGrid>
                <a:gridCol w="11811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45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Project Description</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Subprojects / Tasks</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extLst>
                  <a:ext uri="{0D108BD9-81ED-4DB2-BD59-A6C34878D82A}">
                    <a16:rowId xmlns:a16="http://schemas.microsoft.com/office/drawing/2014/main" val="3736139027"/>
                  </a:ext>
                </a:extLst>
              </a:tr>
              <a:tr h="1299358">
                <a:tc gridSpan="2">
                  <a:txBody>
                    <a:bodyPr/>
                    <a:lstStyle/>
                    <a:p>
                      <a:endParaRPr lang="en-US" sz="1000" noProof="0" dirty="0" smtClean="0">
                        <a:latin typeface="Calibri" panose="020F0502020204030204" pitchFamily="34" charset="0"/>
                      </a:endParaRPr>
                    </a:p>
                    <a:p>
                      <a:r>
                        <a:rPr lang="en-US" sz="1000" noProof="0" dirty="0" smtClean="0">
                          <a:latin typeface="Calibri" panose="020F0502020204030204" pitchFamily="34" charset="0"/>
                        </a:rPr>
                        <a:t>Goal</a:t>
                      </a:r>
                      <a:r>
                        <a:rPr lang="en-US" sz="1000" baseline="0" noProof="0" dirty="0" smtClean="0">
                          <a:latin typeface="Calibri" panose="020F0502020204030204" pitchFamily="34" charset="0"/>
                        </a:rPr>
                        <a:t> is to replace the outdated </a:t>
                      </a:r>
                      <a:r>
                        <a:rPr lang="en-US" sz="1000" baseline="0" noProof="0" dirty="0" err="1" smtClean="0">
                          <a:latin typeface="Calibri" panose="020F0502020204030204" pitchFamily="34" charset="0"/>
                        </a:rPr>
                        <a:t>Unimon</a:t>
                      </a:r>
                      <a:r>
                        <a:rPr lang="en-US" sz="1000" baseline="0" noProof="0" dirty="0" smtClean="0">
                          <a:latin typeface="Calibri" panose="020F0502020204030204" pitchFamily="34" charset="0"/>
                        </a:rPr>
                        <a:t> system, i.e. display of chopper, </a:t>
                      </a:r>
                      <a:r>
                        <a:rPr lang="en-US" sz="1000" baseline="0" noProof="0" dirty="0" err="1" smtClean="0">
                          <a:latin typeface="Calibri" panose="020F0502020204030204" pitchFamily="34" charset="0"/>
                        </a:rPr>
                        <a:t>buncher</a:t>
                      </a:r>
                      <a:r>
                        <a:rPr lang="en-US" sz="1000" baseline="0" noProof="0" dirty="0" smtClean="0">
                          <a:latin typeface="Calibri" panose="020F0502020204030204" pitchFamily="34" charset="0"/>
                        </a:rPr>
                        <a:t>, RFQ, IH, </a:t>
                      </a:r>
                      <a:r>
                        <a:rPr lang="en-US" sz="1000" baseline="0" noProof="0" dirty="0" err="1" smtClean="0">
                          <a:latin typeface="Calibri" panose="020F0502020204030204" pitchFamily="34" charset="0"/>
                        </a:rPr>
                        <a:t>Alv</a:t>
                      </a:r>
                      <a:r>
                        <a:rPr lang="en-US" sz="1000" baseline="0" noProof="0" dirty="0" smtClean="0">
                          <a:latin typeface="Calibri" panose="020F0502020204030204" pitchFamily="34" charset="0"/>
                        </a:rPr>
                        <a:t>, ER etc.,  with an updated version using state-of-the art electronic components. The new </a:t>
                      </a:r>
                      <a:r>
                        <a:rPr lang="en-US" sz="1000" baseline="0" noProof="0" dirty="0" err="1" smtClean="0">
                          <a:latin typeface="Calibri" panose="020F0502020204030204" pitchFamily="34" charset="0"/>
                        </a:rPr>
                        <a:t>Unimon</a:t>
                      </a:r>
                      <a:r>
                        <a:rPr lang="en-US" sz="1000" baseline="0" noProof="0" dirty="0" smtClean="0">
                          <a:latin typeface="Calibri" panose="020F0502020204030204" pitchFamily="34" charset="0"/>
                        </a:rPr>
                        <a:t> shall be fully integrated into the accelerator control system. The complete DAQ system and the signal cables need to be moved from HKR  into LSB. There all data is digitized in preparation of usage at FCC.</a:t>
                      </a:r>
                    </a:p>
                    <a:p>
                      <a:endParaRPr lang="en-US" sz="1000" noProof="0" dirty="0" smtClean="0">
                        <a:latin typeface="Calibri" panose="020F0502020204030204" pitchFamily="34" charset="0"/>
                      </a:endParaRPr>
                    </a:p>
                    <a:p>
                      <a:endParaRPr lang="en-US" sz="1000" noProof="0" dirty="0" smtClean="0">
                        <a:latin typeface="Calibri" panose="020F0502020204030204" pitchFamily="34" charset="0"/>
                      </a:endParaRPr>
                    </a:p>
                  </a:txBody>
                  <a:tcPr/>
                </a:tc>
                <a:tc hMerge="1">
                  <a:txBody>
                    <a:bodyPr/>
                    <a:lstStyle/>
                    <a:p>
                      <a:endParaRPr lang="en-US"/>
                    </a:p>
                  </a:txBody>
                  <a:tcPr/>
                </a:tc>
                <a:tc gridSpan="2">
                  <a:txBody>
                    <a:bodyPr/>
                    <a:lstStyle/>
                    <a:p>
                      <a:pPr marL="171450" indent="-171450">
                        <a:buFont typeface="Arial" panose="020B0604020202020204" pitchFamily="34" charset="0"/>
                        <a:buChar char="•"/>
                      </a:pPr>
                      <a:r>
                        <a:rPr lang="en-US" sz="1000" noProof="0" dirty="0" smtClean="0">
                          <a:latin typeface="Calibri" panose="020F0502020204030204" pitchFamily="34" charset="0"/>
                        </a:rPr>
                        <a:t>Specify the system </a:t>
                      </a:r>
                      <a:r>
                        <a:rPr lang="de-DE" sz="1000" dirty="0" smtClean="0"/>
                        <a:t>✔</a:t>
                      </a:r>
                      <a:endParaRPr lang="en-US" sz="100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noProof="0" dirty="0" smtClean="0">
                          <a:latin typeface="Calibri" panose="020F0502020204030204" pitchFamily="34" charset="0"/>
                        </a:rPr>
                        <a:t>Purchase</a:t>
                      </a:r>
                      <a:r>
                        <a:rPr lang="en-US" sz="1000" baseline="0" noProof="0" dirty="0" smtClean="0">
                          <a:latin typeface="Calibri" panose="020F0502020204030204" pitchFamily="34" charset="0"/>
                        </a:rPr>
                        <a:t> commercial electronics (MTCA system) </a:t>
                      </a:r>
                      <a:r>
                        <a:rPr lang="de-DE" sz="1000" dirty="0" smtClean="0"/>
                        <a:t>✔ </a:t>
                      </a:r>
                      <a:r>
                        <a:rPr lang="de-DE" sz="1000" kern="1200" baseline="0" dirty="0" smtClean="0">
                          <a:solidFill>
                            <a:schemeClr val="tx1"/>
                          </a:solidFill>
                          <a:latin typeface="Calibri" panose="020F0502020204030204" pitchFamily="34" charset="0"/>
                          <a:ea typeface="+mn-ea"/>
                          <a:cs typeface="+mn-cs"/>
                        </a:rPr>
                        <a:t>plus spare </a:t>
                      </a:r>
                      <a:r>
                        <a:rPr lang="de-DE" sz="1000" kern="1200" baseline="0" dirty="0" err="1" smtClean="0">
                          <a:solidFill>
                            <a:schemeClr val="tx1"/>
                          </a:solidFill>
                          <a:latin typeface="Calibri" panose="020F0502020204030204" pitchFamily="34" charset="0"/>
                          <a:ea typeface="+mn-ea"/>
                          <a:cs typeface="+mn-cs"/>
                        </a:rPr>
                        <a:t>parts</a:t>
                      </a:r>
                      <a:r>
                        <a:rPr lang="de-DE" sz="1000" kern="1200" baseline="0" dirty="0" smtClean="0">
                          <a:solidFill>
                            <a:schemeClr val="tx1"/>
                          </a:solidFill>
                          <a:latin typeface="Calibri" panose="020F0502020204030204" pitchFamily="34" charset="0"/>
                          <a:ea typeface="+mn-ea"/>
                          <a:cs typeface="+mn-cs"/>
                        </a:rPr>
                        <a:t> </a:t>
                      </a:r>
                      <a:r>
                        <a:rPr lang="en-US" sz="1000" b="1" baseline="0" noProof="0" dirty="0" smtClean="0">
                          <a:latin typeface="Calibri" panose="020F0502020204030204" pitchFamily="34" charset="0"/>
                        </a:rPr>
                        <a:t>-&gt; open</a:t>
                      </a:r>
                      <a:endParaRPr lang="en-US" sz="1000" baseline="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Design and produce adaptor box </a:t>
                      </a:r>
                      <a:r>
                        <a:rPr lang="de-DE" sz="1000" dirty="0" smtClean="0"/>
                        <a:t>✔</a:t>
                      </a:r>
                      <a:endParaRPr lang="en-US" sz="1000" noProof="0" dirty="0" smtClean="0">
                        <a:latin typeface="Calibri" panose="020F0502020204030204" pitchFamily="34" charset="0"/>
                      </a:endParaRPr>
                    </a:p>
                    <a:p>
                      <a:pPr marL="171450" indent="-171450">
                        <a:buFont typeface="Arial" panose="020B0604020202020204" pitchFamily="34" charset="0"/>
                        <a:buChar char="•"/>
                      </a:pPr>
                      <a:r>
                        <a:rPr lang="en-US" sz="1000" noProof="0" dirty="0" smtClean="0">
                          <a:latin typeface="Calibri" panose="020F0502020204030204" pitchFamily="34" charset="0"/>
                        </a:rPr>
                        <a:t>Change</a:t>
                      </a:r>
                      <a:r>
                        <a:rPr lang="en-US" sz="1000" baseline="0" noProof="0" dirty="0" smtClean="0">
                          <a:latin typeface="Calibri" panose="020F0502020204030204" pitchFamily="34" charset="0"/>
                        </a:rPr>
                        <a:t> of display orientation -&gt; </a:t>
                      </a:r>
                      <a:r>
                        <a:rPr lang="en-US" sz="1000" b="1" baseline="0" noProof="0" dirty="0" smtClean="0">
                          <a:latin typeface="Calibri" panose="020F0502020204030204" pitchFamily="34" charset="0"/>
                        </a:rPr>
                        <a:t>in progress </a:t>
                      </a:r>
                      <a:r>
                        <a:rPr lang="en-US" sz="1000" b="0" baseline="0" noProof="0" dirty="0" smtClean="0">
                          <a:latin typeface="Calibri" panose="020F0502020204030204" pitchFamily="34" charset="0"/>
                        </a:rPr>
                        <a:t>(one or two displays?)</a:t>
                      </a:r>
                      <a:endParaRPr lang="en-US" sz="1000" b="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Use White Rabbit timing </a:t>
                      </a:r>
                      <a:r>
                        <a:rPr lang="en-US" sz="1000" b="1" baseline="0" noProof="0" dirty="0" smtClean="0">
                          <a:latin typeface="Calibri" panose="020F0502020204030204" pitchFamily="34" charset="0"/>
                        </a:rPr>
                        <a:t>-&gt; in progress </a:t>
                      </a:r>
                      <a:r>
                        <a:rPr lang="en-US" sz="1000" b="0" baseline="0" noProof="0" dirty="0" smtClean="0">
                          <a:latin typeface="Calibri" panose="020F0502020204030204" pitchFamily="34" charset="0"/>
                        </a:rPr>
                        <a:t>(final model not available)</a:t>
                      </a:r>
                    </a:p>
                    <a:p>
                      <a:pPr marL="171450" indent="-171450">
                        <a:buFont typeface="Arial" panose="020B0604020202020204" pitchFamily="34" charset="0"/>
                        <a:buChar char="•"/>
                      </a:pPr>
                      <a:r>
                        <a:rPr lang="en-US" sz="1000" baseline="0" noProof="0" dirty="0" smtClean="0">
                          <a:latin typeface="Calibri" panose="020F0502020204030204" pitchFamily="34" charset="0"/>
                        </a:rPr>
                        <a:t>Write FESA and </a:t>
                      </a:r>
                      <a:r>
                        <a:rPr lang="en-US" sz="1000" baseline="0" noProof="0" smtClean="0">
                          <a:latin typeface="Calibri" panose="020F0502020204030204" pitchFamily="34" charset="0"/>
                        </a:rPr>
                        <a:t>GUI software (Rocky 8) </a:t>
                      </a:r>
                      <a:r>
                        <a:rPr lang="en-US" sz="1000" b="1" baseline="0" noProof="0" dirty="0" smtClean="0">
                          <a:latin typeface="Calibri" panose="020F0502020204030204" pitchFamily="34" charset="0"/>
                        </a:rPr>
                        <a:t>-&gt; in progress</a:t>
                      </a:r>
                    </a:p>
                    <a:p>
                      <a:pPr marL="171450" indent="-171450">
                        <a:buFont typeface="Arial" panose="020B0604020202020204" pitchFamily="34" charset="0"/>
                        <a:buChar char="•"/>
                      </a:pPr>
                      <a:r>
                        <a:rPr lang="en-US" sz="1000" baseline="0" noProof="0" dirty="0" smtClean="0">
                          <a:latin typeface="Calibri" panose="020F0502020204030204" pitchFamily="34" charset="0"/>
                        </a:rPr>
                        <a:t>Move hardware from HKR to LSB (new racks, cables, LAN, WR timing etc.) </a:t>
                      </a:r>
                      <a:r>
                        <a:rPr lang="en-US" sz="1000" b="1" baseline="0" noProof="0" dirty="0" smtClean="0">
                          <a:latin typeface="Calibri" panose="020F0502020204030204" pitchFamily="34" charset="0"/>
                        </a:rPr>
                        <a:t>-&gt; open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noProof="0" dirty="0" smtClean="0">
                          <a:latin typeface="Calibri" panose="020F0502020204030204" pitchFamily="34" charset="0"/>
                        </a:rPr>
                        <a:t>Perform beam tests with single </a:t>
                      </a:r>
                      <a:r>
                        <a:rPr lang="en-US" sz="1000" baseline="0" noProof="0" dirty="0" err="1" smtClean="0">
                          <a:latin typeface="Calibri" panose="020F0502020204030204" pitchFamily="34" charset="0"/>
                        </a:rPr>
                        <a:t>rf</a:t>
                      </a:r>
                      <a:r>
                        <a:rPr lang="en-US" sz="1000" baseline="0" noProof="0" dirty="0" smtClean="0">
                          <a:latin typeface="Calibri" panose="020F0502020204030204" pitchFamily="34" charset="0"/>
                        </a:rPr>
                        <a:t> channels ?? </a:t>
                      </a:r>
                      <a:r>
                        <a:rPr lang="en-US" sz="1000" b="1" baseline="0" noProof="0" dirty="0" smtClean="0">
                          <a:latin typeface="Calibri" panose="020F0502020204030204" pitchFamily="34" charset="0"/>
                        </a:rPr>
                        <a:t>-&gt; in progress</a:t>
                      </a:r>
                      <a:endParaRPr lang="en-US" sz="1000" baseline="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noProof="0" dirty="0" smtClean="0">
                          <a:latin typeface="Calibri" panose="020F0502020204030204" pitchFamily="34" charset="0"/>
                        </a:rPr>
                        <a:t>Commissioning of the full system </a:t>
                      </a:r>
                      <a:r>
                        <a:rPr lang="en-US" sz="1000" b="1" baseline="0" noProof="0" dirty="0" smtClean="0">
                          <a:latin typeface="Calibri" panose="020F0502020204030204" pitchFamily="34" charset="0"/>
                        </a:rPr>
                        <a:t>-&gt; open</a:t>
                      </a:r>
                      <a:endParaRPr lang="en-US" sz="1000" noProof="0" dirty="0" smtClean="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171450">
                <a:tc gridSpan="2">
                  <a:txBody>
                    <a:bodyPr/>
                    <a:lstStyle/>
                    <a:p>
                      <a:r>
                        <a:rPr lang="de-DE" sz="1200" b="1" dirty="0" smtClean="0">
                          <a:latin typeface="Calibri" panose="020F0502020204030204" pitchFamily="34" charset="0"/>
                        </a:rPr>
                        <a:t>Project Goals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de-DE" sz="1200" b="1" dirty="0" smtClean="0">
                          <a:latin typeface="Calibri" panose="020F0502020204030204" pitchFamily="34" charset="0"/>
                        </a:rPr>
                        <a:t>Ressource</a:t>
                      </a:r>
                      <a:r>
                        <a:rPr lang="de-DE" sz="1200" b="1" baseline="0" dirty="0" smtClean="0">
                          <a:latin typeface="Calibri" panose="020F0502020204030204" pitchFamily="34" charset="0"/>
                        </a:rPr>
                        <a:t> Profile</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dirty="0"/>
                    </a:p>
                  </a:txBody>
                  <a:tcPr/>
                </a:tc>
                <a:extLst>
                  <a:ext uri="{0D108BD9-81ED-4DB2-BD59-A6C34878D82A}">
                    <a16:rowId xmlns:a16="http://schemas.microsoft.com/office/drawing/2014/main" val="10001"/>
                  </a:ext>
                </a:extLst>
              </a:tr>
              <a:tr h="1659255">
                <a:tc gridSpan="2">
                  <a:txBody>
                    <a:bodyPr/>
                    <a:lstStyle/>
                    <a:p>
                      <a:pPr marL="228600" indent="-228600">
                        <a:buFont typeface="Arial" panose="020B0604020202020204" pitchFamily="34" charset="0"/>
                        <a:buAutoNum type="arabicPeriod"/>
                      </a:pPr>
                      <a:r>
                        <a:rPr lang="de-DE" sz="1000" baseline="0" dirty="0" err="1" smtClean="0">
                          <a:solidFill>
                            <a:schemeClr val="tx1"/>
                          </a:solidFill>
                          <a:latin typeface="Calibri" panose="020F0502020204030204" pitchFamily="34" charset="0"/>
                        </a:rPr>
                        <a:t>Replace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outdated</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Unimon</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system</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with</a:t>
                      </a:r>
                      <a:r>
                        <a:rPr lang="de-DE" sz="1000" baseline="0" dirty="0" smtClean="0">
                          <a:solidFill>
                            <a:schemeClr val="tx1"/>
                          </a:solidFill>
                          <a:latin typeface="Calibri" panose="020F0502020204030204" pitchFamily="34" charset="0"/>
                        </a:rPr>
                        <a:t> a modern </a:t>
                      </a:r>
                      <a:r>
                        <a:rPr lang="de-DE" sz="1000" baseline="0" dirty="0" err="1" smtClean="0">
                          <a:solidFill>
                            <a:schemeClr val="tx1"/>
                          </a:solidFill>
                          <a:latin typeface="Calibri" panose="020F0502020204030204" pitchFamily="34" charset="0"/>
                        </a:rPr>
                        <a:t>version</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dirty="0" smtClean="0">
                          <a:solidFill>
                            <a:schemeClr val="tx1"/>
                          </a:solidFill>
                          <a:latin typeface="Calibri" panose="020F0502020204030204" pitchFamily="34" charset="0"/>
                        </a:rPr>
                        <a:t>State </a:t>
                      </a:r>
                      <a:r>
                        <a:rPr lang="de-DE" sz="1000" baseline="0" dirty="0" err="1" smtClean="0">
                          <a:solidFill>
                            <a:schemeClr val="tx1"/>
                          </a:solidFill>
                          <a:latin typeface="Calibri" panose="020F0502020204030204" pitchFamily="34" charset="0"/>
                        </a:rPr>
                        <a:t>of</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art</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hardware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components</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Full</a:t>
                      </a:r>
                      <a:r>
                        <a:rPr lang="de-DE" sz="1000" baseline="0" noProof="0" dirty="0" smtClean="0">
                          <a:solidFill>
                            <a:schemeClr val="tx1"/>
                          </a:solidFill>
                          <a:latin typeface="Calibri" panose="020F0502020204030204" pitchFamily="34" charset="0"/>
                        </a:rPr>
                        <a:t> FESA / </a:t>
                      </a:r>
                      <a:r>
                        <a:rPr lang="de-DE" sz="1000" baseline="0" noProof="0" dirty="0" err="1" smtClean="0">
                          <a:solidFill>
                            <a:schemeClr val="tx1"/>
                          </a:solidFill>
                          <a:latin typeface="Calibri" panose="020F0502020204030204" pitchFamily="34" charset="0"/>
                        </a:rPr>
                        <a:t>control</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integration</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Be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prepared</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move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FCC</a:t>
                      </a: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Move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DAQ </a:t>
                      </a:r>
                      <a:r>
                        <a:rPr lang="de-DE" sz="1000" baseline="0" noProof="0" dirty="0" err="1" smtClean="0">
                          <a:solidFill>
                            <a:schemeClr val="tx1"/>
                          </a:solidFill>
                          <a:latin typeface="Calibri" panose="020F0502020204030204" pitchFamily="34" charset="0"/>
                        </a:rPr>
                        <a:t>hardware</a:t>
                      </a:r>
                      <a:r>
                        <a:rPr lang="de-DE" sz="1000" baseline="0" noProof="0" dirty="0" smtClean="0">
                          <a:solidFill>
                            <a:schemeClr val="tx1"/>
                          </a:solidFill>
                          <a:latin typeface="Calibri" panose="020F0502020204030204" pitchFamily="34" charset="0"/>
                        </a:rPr>
                        <a:t> and </a:t>
                      </a:r>
                      <a:r>
                        <a:rPr lang="de-DE" sz="1000" baseline="0" noProof="0" dirty="0" err="1" smtClean="0">
                          <a:solidFill>
                            <a:schemeClr val="tx1"/>
                          </a:solidFill>
                          <a:latin typeface="Calibri" panose="020F0502020204030204" pitchFamily="34" charset="0"/>
                        </a:rPr>
                        <a:t>cables</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from</a:t>
                      </a:r>
                      <a:r>
                        <a:rPr lang="de-DE" sz="1000" baseline="0" noProof="0" dirty="0" smtClean="0">
                          <a:solidFill>
                            <a:schemeClr val="tx1"/>
                          </a:solidFill>
                          <a:latin typeface="Calibri" panose="020F0502020204030204" pitchFamily="34" charset="0"/>
                        </a:rPr>
                        <a:t> HKR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LSB</a:t>
                      </a: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Procurement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relevant spare </a:t>
                      </a:r>
                      <a:r>
                        <a:rPr lang="de-DE" sz="1000" baseline="0" noProof="0" dirty="0" err="1" smtClean="0">
                          <a:solidFill>
                            <a:schemeClr val="tx1"/>
                          </a:solidFill>
                          <a:latin typeface="Calibri" panose="020F0502020204030204" pitchFamily="34" charset="0"/>
                        </a:rPr>
                        <a:t>parts</a:t>
                      </a:r>
                      <a:endParaRPr lang="de-DE"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endParaRPr lang="en-US" sz="1000" baseline="0" noProof="0" dirty="0" smtClean="0">
                        <a:solidFill>
                          <a:schemeClr val="tx1"/>
                        </a:solidFill>
                        <a:latin typeface="Calibri" panose="020F0502020204030204" pitchFamily="34" charset="0"/>
                      </a:endParaRPr>
                    </a:p>
                  </a:txBody>
                  <a:tcPr/>
                </a:tc>
                <a:tc hMerge="1">
                  <a:txBody>
                    <a:bodyPr/>
                    <a:lstStyle/>
                    <a:p>
                      <a:endParaRPr lang="en-US"/>
                    </a:p>
                  </a:txBody>
                  <a:tcPr/>
                </a:tc>
                <a:tc gridSpan="2">
                  <a:txBody>
                    <a:bodyPr/>
                    <a:lstStyle/>
                    <a:p>
                      <a:pPr marL="0" indent="0">
                        <a:buFont typeface="Arial" panose="020B0604020202020204" pitchFamily="34" charset="0"/>
                        <a:buNone/>
                      </a:pPr>
                      <a:endParaRPr lang="de-DE" sz="1000" baseline="0" dirty="0" smtClean="0">
                        <a:solidFill>
                          <a:schemeClr val="tx1"/>
                        </a:solidFill>
                        <a:latin typeface="Calibri" panose="020F0502020204030204" pitchFamily="34" charset="0"/>
                      </a:endParaRPr>
                    </a:p>
                  </a:txBody>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2"/>
                  </a:ext>
                </a:extLst>
              </a:tr>
              <a:tr h="202147">
                <a:tc gridSpan="2">
                  <a:txBody>
                    <a:bodyPr/>
                    <a:lstStyle/>
                    <a:p>
                      <a:pPr marL="0" indent="0">
                        <a:buFont typeface="Arial" panose="020B0604020202020204" pitchFamily="34" charset="0"/>
                        <a:buNone/>
                      </a:pPr>
                      <a:r>
                        <a:rPr lang="de-DE" sz="1200" b="1" dirty="0" smtClean="0">
                          <a:latin typeface="Calibri" panose="020F0502020204030204" pitchFamily="34" charset="0"/>
                        </a:rPr>
                        <a:t>Major Milestones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en-US" sz="1200" b="1" baseline="0" noProof="0" dirty="0" smtClean="0">
                          <a:latin typeface="Calibri" panose="020F0502020204030204" pitchFamily="34" charset="0"/>
                        </a:rPr>
                        <a:t>Risks, </a:t>
                      </a:r>
                      <a:r>
                        <a:rPr lang="en-US" sz="1200" b="1" baseline="0" noProof="0" smtClean="0">
                          <a:latin typeface="Calibri" panose="020F0502020204030204" pitchFamily="34" charset="0"/>
                        </a:rPr>
                        <a:t>Boundary Conditions </a:t>
                      </a:r>
                      <a:r>
                        <a:rPr lang="en-US" sz="1200" b="1" baseline="0" noProof="0" dirty="0" smtClean="0">
                          <a:latin typeface="Calibri" panose="020F0502020204030204" pitchFamily="34" charset="0"/>
                        </a:rPr>
                        <a:t>and Comments</a:t>
                      </a:r>
                      <a:endParaRPr lang="en-US" sz="1200" b="1" baseline="0" noProof="0" dirty="0">
                        <a:solidFill>
                          <a:schemeClr val="tx2">
                            <a:lumMod val="60000"/>
                            <a:lumOff val="40000"/>
                          </a:schemeClr>
                        </a:solidFill>
                        <a:latin typeface="Calibri" panose="020F0502020204030204" pitchFamily="34" charset="0"/>
                      </a:endParaRPr>
                    </a:p>
                  </a:txBody>
                  <a:tcPr marT="0" marB="0">
                    <a:solidFill>
                      <a:schemeClr val="accent2">
                        <a:lumMod val="40000"/>
                        <a:lumOff val="60000"/>
                      </a:schemeClr>
                    </a:solidFill>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3"/>
                  </a:ext>
                </a:extLst>
              </a:tr>
              <a:tr h="232045">
                <a:tc>
                  <a:txBody>
                    <a:bodyPr/>
                    <a:lstStyle/>
                    <a:p>
                      <a:r>
                        <a:rPr lang="en-US" sz="1000" dirty="0" smtClean="0">
                          <a:latin typeface="Calibri" panose="020F0502020204030204" pitchFamily="34" charset="0"/>
                        </a:rPr>
                        <a:t>Q1/2021</a:t>
                      </a:r>
                      <a:endParaRPr lang="en-US" sz="1000" dirty="0">
                        <a:latin typeface="Calibri" panose="020F0502020204030204" pitchFamily="34" charset="0"/>
                      </a:endParaRPr>
                    </a:p>
                  </a:txBody>
                  <a:tcPr/>
                </a:tc>
                <a:tc>
                  <a:txBody>
                    <a:bodyPr/>
                    <a:lstStyle/>
                    <a:p>
                      <a:r>
                        <a:rPr lang="en-US" sz="1000" noProof="0" dirty="0" smtClean="0">
                          <a:latin typeface="Calibri" panose="020F0502020204030204" pitchFamily="34" charset="0"/>
                        </a:rPr>
                        <a:t>Start procurement</a:t>
                      </a:r>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Major Risks:</a:t>
                      </a:r>
                    </a:p>
                    <a:p>
                      <a:pPr marL="171450" indent="-171450">
                        <a:buFontTx/>
                        <a:buChar char="-"/>
                      </a:pPr>
                      <a:r>
                        <a:rPr lang="en-US" sz="1000" baseline="0" noProof="0" dirty="0" smtClean="0">
                          <a:latin typeface="Calibri" panose="020F0502020204030204" pitchFamily="34" charset="0"/>
                        </a:rPr>
                        <a:t>Low priority (compared to FAIR activities), delay</a:t>
                      </a:r>
                    </a:p>
                    <a:p>
                      <a:pPr marL="171450" indent="-171450">
                        <a:buFontTx/>
                        <a:buChar char="-"/>
                      </a:pPr>
                      <a:r>
                        <a:rPr lang="en-US" sz="1000" baseline="0" noProof="0" dirty="0" smtClean="0">
                          <a:latin typeface="Calibri" panose="020F0502020204030204" pitchFamily="34" charset="0"/>
                        </a:rPr>
                        <a:t>No clear WR timing </a:t>
                      </a:r>
                      <a:r>
                        <a:rPr lang="en-US" sz="1000" baseline="0" noProof="0" dirty="0" smtClean="0">
                          <a:latin typeface="Calibri" panose="020F0502020204030204" pitchFamily="34" charset="0"/>
                        </a:rPr>
                        <a:t>status</a:t>
                      </a:r>
                    </a:p>
                    <a:p>
                      <a:pPr marL="171450" indent="-171450">
                        <a:buFontTx/>
                        <a:buChar char="-"/>
                      </a:pPr>
                      <a:r>
                        <a:rPr lang="en-US" sz="1000" baseline="0" noProof="0" dirty="0" smtClean="0">
                          <a:latin typeface="Calibri" panose="020F0502020204030204" pitchFamily="34" charset="0"/>
                        </a:rPr>
                        <a:t>“cable salad” in false floor (-&gt;LSB) and damages</a:t>
                      </a:r>
                      <a:endParaRPr lang="en-US" sz="1000" baseline="0" noProof="0" dirty="0" smtClean="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Concerned departments:</a:t>
                      </a:r>
                    </a:p>
                    <a:p>
                      <a:pPr marL="171450" indent="-171450">
                        <a:buFontTx/>
                        <a:buChar char="-"/>
                      </a:pPr>
                      <a:r>
                        <a:rPr lang="en-US" sz="1000" b="0" baseline="0" noProof="0" dirty="0" smtClean="0">
                          <a:latin typeface="Calibri" panose="020F0502020204030204" pitchFamily="34" charset="0"/>
                        </a:rPr>
                        <a:t>BEA</a:t>
                      </a:r>
                    </a:p>
                    <a:p>
                      <a:pPr marL="171450" indent="-171450">
                        <a:buFontTx/>
                        <a:buChar char="-"/>
                      </a:pPr>
                      <a:r>
                        <a:rPr lang="en-US" sz="1000" b="0" baseline="0" noProof="0" dirty="0" smtClean="0">
                          <a:latin typeface="Calibri" panose="020F0502020204030204" pitchFamily="34" charset="0"/>
                        </a:rPr>
                        <a:t>LRF (move to LSB)</a:t>
                      </a:r>
                    </a:p>
                    <a:p>
                      <a:pPr marL="171450" indent="-171450">
                        <a:buFontTx/>
                        <a:buChar char="-"/>
                      </a:pPr>
                      <a:r>
                        <a:rPr lang="en-US" sz="1000" b="0" baseline="0" noProof="0" dirty="0" smtClean="0">
                          <a:latin typeface="Calibri" panose="020F0502020204030204" pitchFamily="34" charset="0"/>
                        </a:rPr>
                        <a:t>OPE (user requirements)</a:t>
                      </a:r>
                    </a:p>
                    <a:p>
                      <a:pPr marL="171450" indent="-171450">
                        <a:buFontTx/>
                        <a:buChar char="-"/>
                      </a:pPr>
                      <a:endParaRPr lang="en-US" sz="1000" b="1" baseline="0" noProof="0" dirty="0" smtClean="0">
                        <a:latin typeface="Calibri" panose="020F0502020204030204" pitchFamily="34" charset="0"/>
                      </a:endParaRPr>
                    </a:p>
                  </a:txBody>
                  <a:tcPr/>
                </a:tc>
                <a:extLst>
                  <a:ext uri="{0D108BD9-81ED-4DB2-BD59-A6C34878D82A}">
                    <a16:rowId xmlns:a16="http://schemas.microsoft.com/office/drawing/2014/main" val="10004"/>
                  </a:ext>
                </a:extLst>
              </a:tr>
              <a:tr h="232045">
                <a:tc>
                  <a:txBody>
                    <a:bodyPr/>
                    <a:lstStyle/>
                    <a:p>
                      <a:r>
                        <a:rPr lang="de-DE" sz="1000" dirty="0" smtClean="0">
                          <a:latin typeface="Calibri" panose="020F0502020204030204" pitchFamily="34" charset="0"/>
                        </a:rPr>
                        <a:t>Q2/2022</a:t>
                      </a:r>
                      <a:endParaRPr lang="en-US" sz="1000" dirty="0">
                        <a:latin typeface="Calibri" panose="020F0502020204030204" pitchFamily="34" charset="0"/>
                      </a:endParaRPr>
                    </a:p>
                  </a:txBody>
                  <a:tcPr/>
                </a:tc>
                <a:tc>
                  <a:txBody>
                    <a:bodyPr/>
                    <a:lstStyle/>
                    <a:p>
                      <a:r>
                        <a:rPr lang="en-US" sz="1000" baseline="0" noProof="0" dirty="0" smtClean="0">
                          <a:latin typeface="Calibri" panose="020F0502020204030204" pitchFamily="34" charset="0"/>
                        </a:rPr>
                        <a:t>Procurement of hardware completed</a:t>
                      </a:r>
                      <a:endParaRPr lang="en-US" sz="1000" noProof="0" dirty="0">
                        <a:latin typeface="Calibri" panose="020F0502020204030204" pitchFamily="34" charset="0"/>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Q3/2023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smtClean="0">
                          <a:latin typeface="Calibri" panose="020F0502020204030204" pitchFamily="34" charset="0"/>
                        </a:rPr>
                        <a:t>Commissioning with beam</a:t>
                      </a:r>
                      <a:endParaRPr lang="en-US" sz="1000" noProof="0" dirty="0" smtClean="0">
                        <a:solidFill>
                          <a:srgbClr val="FF0000"/>
                        </a:solidFill>
                        <a:latin typeface="Calibri" panose="020F0502020204030204" pitchFamily="34" charset="0"/>
                      </a:endParaRPr>
                    </a:p>
                  </a:txBody>
                  <a:tcPr/>
                </a:tc>
                <a:tc vMerge="1">
                  <a:txBody>
                    <a:bodyPr/>
                    <a:lstStyle/>
                    <a:p>
                      <a:endParaRPr lang="en-US" sz="1000" baseline="0" dirty="0">
                        <a:latin typeface="Calibri" panose="020F0502020204030204" pitchFamily="34" charset="0"/>
                      </a:endParaRPr>
                    </a:p>
                  </a:txBody>
                  <a:tcPr/>
                </a:tc>
                <a:tc vMerge="1">
                  <a:txBody>
                    <a:bodyPr/>
                    <a:lstStyle/>
                    <a:p>
                      <a:endParaRPr lang="de-DE" sz="1000" baseline="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2566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Boundary Condition:</a:t>
                      </a:r>
                    </a:p>
                    <a:p>
                      <a:pPr marL="171450" indent="-171450">
                        <a:buFontTx/>
                        <a:buChar char="-"/>
                      </a:pPr>
                      <a:r>
                        <a:rPr lang="en-US" sz="1000" baseline="0" noProof="0" dirty="0" smtClean="0">
                          <a:latin typeface="Calibri" panose="020F0502020204030204" pitchFamily="34" charset="0"/>
                        </a:rPr>
                        <a:t>Must be prepared before move of HKR to FCC</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aseline="0" noProof="0" dirty="0" smtClean="0">
                          <a:solidFill>
                            <a:schemeClr val="tx1"/>
                          </a:solidFill>
                          <a:latin typeface="Calibri" panose="020F0502020204030204" pitchFamily="34" charset="0"/>
                        </a:rPr>
                        <a:t>Decision on date for HKR move</a:t>
                      </a:r>
                    </a:p>
                  </a:txBody>
                  <a:tcPr/>
                </a:tc>
                <a:tc rowSpan="3">
                  <a:txBody>
                    <a:bodyPr/>
                    <a:lstStyle/>
                    <a:p>
                      <a:r>
                        <a:rPr lang="en-US" sz="1000" b="1" baseline="0" noProof="0" dirty="0" smtClean="0">
                          <a:solidFill>
                            <a:schemeClr val="tx1"/>
                          </a:solidFill>
                          <a:latin typeface="Calibri" panose="020F0502020204030204" pitchFamily="34" charset="0"/>
                        </a:rPr>
                        <a:t>Comments:</a:t>
                      </a:r>
                    </a:p>
                    <a:p>
                      <a:pPr marL="171450" indent="-171450">
                        <a:buFontTx/>
                        <a:buChar char="-"/>
                      </a:pPr>
                      <a:r>
                        <a:rPr lang="en-US" sz="1000" baseline="0" noProof="0" dirty="0" smtClean="0">
                          <a:solidFill>
                            <a:schemeClr val="tx1"/>
                          </a:solidFill>
                          <a:latin typeface="Calibri" panose="020F0502020204030204" pitchFamily="34" charset="0"/>
                        </a:rPr>
                        <a:t>Installation space in LSB required -&gt; </a:t>
                      </a:r>
                      <a:r>
                        <a:rPr lang="en-US" sz="1000" baseline="0" noProof="0" smtClean="0">
                          <a:solidFill>
                            <a:schemeClr val="tx1"/>
                          </a:solidFill>
                          <a:latin typeface="Calibri" panose="020F0502020204030204" pitchFamily="34" charset="0"/>
                        </a:rPr>
                        <a:t>who decides?</a:t>
                      </a:r>
                      <a:endParaRPr lang="en-US" sz="1000" baseline="0" noProof="0" dirty="0" smtClean="0">
                        <a:solidFill>
                          <a:schemeClr val="tx1"/>
                        </a:solidFill>
                        <a:latin typeface="Calibri" panose="020F0502020204030204" pitchFamily="34" charset="0"/>
                      </a:endParaRPr>
                    </a:p>
                    <a:p>
                      <a:pPr marL="171450" indent="-171450">
                        <a:buFontTx/>
                        <a:buChar char="-"/>
                      </a:pPr>
                      <a:r>
                        <a:rPr lang="en-US" sz="1000" baseline="0" noProof="0" dirty="0" smtClean="0">
                          <a:solidFill>
                            <a:schemeClr val="tx1"/>
                          </a:solidFill>
                          <a:latin typeface="Calibri" panose="020F0502020204030204" pitchFamily="34" charset="0"/>
                        </a:rPr>
                        <a:t>Responsible persons for move??</a:t>
                      </a:r>
                      <a:endParaRPr lang="en-US" sz="1000" baseline="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r h="249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noProof="0" dirty="0" smtClean="0">
                        <a:latin typeface="Calibri" panose="020F0502020204030204" pitchFamily="34" charset="0"/>
                      </a:endParaRPr>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32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baseline="0" noProof="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510894077"/>
              </p:ext>
            </p:extLst>
          </p:nvPr>
        </p:nvGraphicFramePr>
        <p:xfrm>
          <a:off x="4686300" y="3100337"/>
          <a:ext cx="4374933" cy="1508240"/>
        </p:xfrm>
        <a:graphic>
          <a:graphicData uri="http://schemas.openxmlformats.org/drawingml/2006/table">
            <a:tbl>
              <a:tblPr firstRow="1" bandRow="1">
                <a:tableStyleId>{5C22544A-7EE6-4342-B048-85BDC9FD1C3A}</a:tableStyleId>
              </a:tblPr>
              <a:tblGrid>
                <a:gridCol w="614857">
                  <a:extLst>
                    <a:ext uri="{9D8B030D-6E8A-4147-A177-3AD203B41FA5}">
                      <a16:colId xmlns:a16="http://schemas.microsoft.com/office/drawing/2014/main" val="20000"/>
                    </a:ext>
                  </a:extLst>
                </a:gridCol>
                <a:gridCol w="1630866">
                  <a:extLst>
                    <a:ext uri="{9D8B030D-6E8A-4147-A177-3AD203B41FA5}">
                      <a16:colId xmlns:a16="http://schemas.microsoft.com/office/drawing/2014/main" val="20001"/>
                    </a:ext>
                  </a:extLst>
                </a:gridCol>
                <a:gridCol w="2129210">
                  <a:extLst>
                    <a:ext uri="{9D8B030D-6E8A-4147-A177-3AD203B41FA5}">
                      <a16:colId xmlns:a16="http://schemas.microsoft.com/office/drawing/2014/main" val="20002"/>
                    </a:ext>
                  </a:extLst>
                </a:gridCol>
              </a:tblGrid>
              <a:tr h="228080">
                <a:tc>
                  <a:txBody>
                    <a:bodyPr/>
                    <a:lstStyle/>
                    <a:p>
                      <a:pPr algn="ctr"/>
                      <a:r>
                        <a:rPr lang="de-DE" sz="800" dirty="0" smtClean="0"/>
                        <a:t>Year</a:t>
                      </a:r>
                      <a:endParaRPr lang="de-DE" sz="800" dirty="0"/>
                    </a:p>
                  </a:txBody>
                  <a:tcPr/>
                </a:tc>
                <a:tc>
                  <a:txBody>
                    <a:bodyPr/>
                    <a:lstStyle/>
                    <a:p>
                      <a:pPr algn="ctr"/>
                      <a:r>
                        <a:rPr lang="de-DE" sz="800" baseline="0" dirty="0" err="1" smtClean="0"/>
                        <a:t>Estimated</a:t>
                      </a:r>
                      <a:r>
                        <a:rPr lang="de-DE" sz="800" baseline="0" dirty="0" smtClean="0"/>
                        <a:t> </a:t>
                      </a:r>
                      <a:r>
                        <a:rPr lang="de-DE" sz="800" baseline="0" dirty="0" err="1" smtClean="0"/>
                        <a:t>costs</a:t>
                      </a:r>
                      <a:r>
                        <a:rPr lang="de-DE" sz="800" baseline="0" dirty="0" smtClean="0"/>
                        <a:t> [k€]</a:t>
                      </a:r>
                      <a:endParaRPr lang="de-DE" sz="800" dirty="0"/>
                    </a:p>
                  </a:txBody>
                  <a:tcPr/>
                </a:tc>
                <a:tc>
                  <a:txBody>
                    <a:bodyPr/>
                    <a:lstStyle/>
                    <a:p>
                      <a:pPr algn="ctr"/>
                      <a:r>
                        <a:rPr lang="de-DE" sz="800" dirty="0" err="1" smtClean="0"/>
                        <a:t>Personnel</a:t>
                      </a:r>
                      <a:r>
                        <a:rPr lang="de-DE" sz="800" dirty="0" smtClean="0"/>
                        <a:t> [</a:t>
                      </a:r>
                      <a:r>
                        <a:rPr lang="de-DE" sz="800" dirty="0" err="1" smtClean="0"/>
                        <a:t>person</a:t>
                      </a:r>
                      <a:r>
                        <a:rPr lang="de-DE" sz="800" dirty="0" smtClean="0"/>
                        <a:t> </a:t>
                      </a:r>
                      <a:r>
                        <a:rPr lang="de-DE" sz="800" dirty="0" err="1" smtClean="0"/>
                        <a:t>months</a:t>
                      </a:r>
                      <a:r>
                        <a:rPr lang="de-DE" sz="800" dirty="0" smtClean="0"/>
                        <a:t>]</a:t>
                      </a:r>
                      <a:endParaRPr lang="de-DE" sz="800" dirty="0"/>
                    </a:p>
                  </a:txBody>
                  <a:tcPr/>
                </a:tc>
                <a:extLst>
                  <a:ext uri="{0D108BD9-81ED-4DB2-BD59-A6C34878D82A}">
                    <a16:rowId xmlns:a16="http://schemas.microsoft.com/office/drawing/2014/main" val="10000"/>
                  </a:ext>
                </a:extLst>
              </a:tr>
              <a:tr h="192215">
                <a:tc>
                  <a:txBody>
                    <a:bodyPr/>
                    <a:lstStyle/>
                    <a:p>
                      <a:pPr algn="ctr"/>
                      <a:r>
                        <a:rPr lang="de-DE" sz="800" dirty="0" smtClean="0"/>
                        <a:t>2022</a:t>
                      </a:r>
                      <a:endParaRPr lang="de-DE" sz="800" dirty="0"/>
                    </a:p>
                  </a:txBody>
                  <a:tcPr/>
                </a:tc>
                <a:tc>
                  <a:txBody>
                    <a:bodyPr/>
                    <a:lstStyle/>
                    <a:p>
                      <a:pPr algn="ctr"/>
                      <a:r>
                        <a:rPr lang="de-DE" sz="800" dirty="0" smtClean="0"/>
                        <a:t>5</a:t>
                      </a:r>
                      <a:endParaRPr lang="de-DE" sz="800" dirty="0"/>
                    </a:p>
                  </a:txBody>
                  <a:tcPr/>
                </a:tc>
                <a:tc>
                  <a:txBody>
                    <a:bodyPr/>
                    <a:lstStyle/>
                    <a:p>
                      <a:pPr algn="ctr"/>
                      <a:r>
                        <a:rPr lang="de-DE" sz="800" dirty="0" smtClean="0"/>
                        <a:t>2.75</a:t>
                      </a:r>
                      <a:endParaRPr lang="de-DE" sz="800" dirty="0"/>
                    </a:p>
                  </a:txBody>
                  <a:tcPr/>
                </a:tc>
                <a:extLst>
                  <a:ext uri="{0D108BD9-81ED-4DB2-BD59-A6C34878D82A}">
                    <a16:rowId xmlns:a16="http://schemas.microsoft.com/office/drawing/2014/main" val="10001"/>
                  </a:ext>
                </a:extLst>
              </a:tr>
              <a:tr h="192215">
                <a:tc>
                  <a:txBody>
                    <a:bodyPr/>
                    <a:lstStyle/>
                    <a:p>
                      <a:pPr algn="ctr"/>
                      <a:r>
                        <a:rPr lang="de-DE" sz="800" dirty="0" smtClean="0"/>
                        <a:t>2023</a:t>
                      </a:r>
                      <a:endParaRPr lang="de-DE" sz="800" dirty="0"/>
                    </a:p>
                  </a:txBody>
                  <a:tcPr/>
                </a:tc>
                <a:tc>
                  <a:txBody>
                    <a:bodyPr/>
                    <a:lstStyle/>
                    <a:p>
                      <a:pPr algn="ctr"/>
                      <a:r>
                        <a:rPr lang="de-DE" sz="800" b="0" dirty="0" smtClean="0">
                          <a:solidFill>
                            <a:schemeClr val="tx1"/>
                          </a:solidFill>
                        </a:rPr>
                        <a:t>10</a:t>
                      </a:r>
                      <a:endParaRPr lang="de-DE" sz="800" b="0" dirty="0">
                        <a:solidFill>
                          <a:schemeClr val="tx1"/>
                        </a:solidFill>
                      </a:endParaRPr>
                    </a:p>
                  </a:txBody>
                  <a:tcPr/>
                </a:tc>
                <a:tc>
                  <a:txBody>
                    <a:bodyPr/>
                    <a:lstStyle/>
                    <a:p>
                      <a:pPr algn="ctr"/>
                      <a:r>
                        <a:rPr lang="de-DE" sz="800" dirty="0" smtClean="0"/>
                        <a:t>1</a:t>
                      </a:r>
                      <a:endParaRPr lang="de-DE" sz="800" dirty="0"/>
                    </a:p>
                  </a:txBody>
                  <a:tcPr/>
                </a:tc>
                <a:extLst>
                  <a:ext uri="{0D108BD9-81ED-4DB2-BD59-A6C34878D82A}">
                    <a16:rowId xmlns:a16="http://schemas.microsoft.com/office/drawing/2014/main" val="10002"/>
                  </a:ext>
                </a:extLst>
              </a:tr>
              <a:tr h="192215">
                <a:tc>
                  <a:txBody>
                    <a:bodyPr/>
                    <a:lstStyle/>
                    <a:p>
                      <a:pPr algn="ctr"/>
                      <a:r>
                        <a:rPr lang="de-DE" sz="800" dirty="0" smtClean="0"/>
                        <a:t>2024</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3"/>
                  </a:ext>
                </a:extLst>
              </a:tr>
              <a:tr h="192215">
                <a:tc>
                  <a:txBody>
                    <a:bodyPr/>
                    <a:lstStyle/>
                    <a:p>
                      <a:pPr algn="ctr"/>
                      <a:r>
                        <a:rPr lang="de-DE" sz="800" dirty="0" smtClean="0"/>
                        <a:t>2025</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4"/>
                  </a:ext>
                </a:extLst>
              </a:tr>
              <a:tr h="192215">
                <a:tc>
                  <a:txBody>
                    <a:bodyPr/>
                    <a:lstStyle/>
                    <a:p>
                      <a:pPr algn="ctr"/>
                      <a:r>
                        <a:rPr lang="de-DE" sz="800" dirty="0" smtClean="0"/>
                        <a:t>2026</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5"/>
                  </a:ext>
                </a:extLst>
              </a:tr>
              <a:tr h="192215">
                <a:tc>
                  <a:txBody>
                    <a:bodyPr/>
                    <a:lstStyle/>
                    <a:p>
                      <a:pPr algn="ctr"/>
                      <a:r>
                        <a:rPr lang="en-US" sz="800" b="1" noProof="0" dirty="0" smtClean="0"/>
                        <a:t>Sum</a:t>
                      </a:r>
                      <a:endParaRPr lang="en-US" sz="800" b="1" noProof="0" dirty="0"/>
                    </a:p>
                  </a:txBody>
                  <a:tcPr/>
                </a:tc>
                <a:tc>
                  <a:txBody>
                    <a:bodyPr/>
                    <a:lstStyle/>
                    <a:p>
                      <a:pPr algn="ctr"/>
                      <a:r>
                        <a:rPr lang="de-DE" sz="800" b="1" baseline="0" dirty="0" smtClean="0"/>
                        <a:t>16.000 Euro</a:t>
                      </a:r>
                      <a:endParaRPr lang="de-DE" sz="800" b="1" dirty="0"/>
                    </a:p>
                  </a:txBody>
                  <a:tcPr/>
                </a:tc>
                <a:tc>
                  <a:txBody>
                    <a:bodyPr/>
                    <a:lstStyle/>
                    <a:p>
                      <a:pPr algn="ctr"/>
                      <a:r>
                        <a:rPr lang="de-DE" sz="800" b="1" dirty="0" smtClean="0"/>
                        <a:t>3.75 </a:t>
                      </a:r>
                      <a:r>
                        <a:rPr lang="de-DE" sz="800" b="1" dirty="0" err="1" smtClean="0"/>
                        <a:t>person</a:t>
                      </a:r>
                      <a:r>
                        <a:rPr lang="de-DE" sz="800" b="1" baseline="0" dirty="0" smtClean="0"/>
                        <a:t> </a:t>
                      </a:r>
                      <a:r>
                        <a:rPr lang="de-DE" sz="800" b="1" baseline="0" dirty="0" err="1" smtClean="0"/>
                        <a:t>months</a:t>
                      </a:r>
                      <a:endParaRPr lang="de-DE" sz="800" b="1"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668999337"/>
              </p:ext>
            </p:extLst>
          </p:nvPr>
        </p:nvGraphicFramePr>
        <p:xfrm>
          <a:off x="-9111" y="306946"/>
          <a:ext cx="7036904" cy="900676"/>
        </p:xfrm>
        <a:graphic>
          <a:graphicData uri="http://schemas.openxmlformats.org/drawingml/2006/table">
            <a:tbl>
              <a:tblPr firstRow="1" bandRow="1">
                <a:tableStyleId>{2D5ABB26-0587-4C30-8999-92F81FD0307C}</a:tableStyleId>
              </a:tblPr>
              <a:tblGrid>
                <a:gridCol w="1866486">
                  <a:extLst>
                    <a:ext uri="{9D8B030D-6E8A-4147-A177-3AD203B41FA5}">
                      <a16:colId xmlns:a16="http://schemas.microsoft.com/office/drawing/2014/main" val="1408238592"/>
                    </a:ext>
                  </a:extLst>
                </a:gridCol>
                <a:gridCol w="5170418">
                  <a:extLst>
                    <a:ext uri="{9D8B030D-6E8A-4147-A177-3AD203B41FA5}">
                      <a16:colId xmlns:a16="http://schemas.microsoft.com/office/drawing/2014/main" val="2073656513"/>
                    </a:ext>
                  </a:extLst>
                </a:gridCol>
              </a:tblGrid>
              <a:tr h="320798">
                <a:tc>
                  <a:txBody>
                    <a:bodyPr/>
                    <a:lstStyle/>
                    <a:p>
                      <a:pPr algn="r"/>
                      <a:r>
                        <a:rPr lang="de-DE" b="1" dirty="0" smtClean="0"/>
                        <a:t>Project</a:t>
                      </a:r>
                      <a:endParaRPr lang="de-DE" b="1" dirty="0"/>
                    </a:p>
                  </a:txBody>
                  <a:tcPr>
                    <a:noFill/>
                  </a:tcPr>
                </a:tc>
                <a:tc>
                  <a:txBody>
                    <a:bodyPr/>
                    <a:lstStyle/>
                    <a:p>
                      <a:r>
                        <a:rPr lang="de-DE" dirty="0" smtClean="0"/>
                        <a:t>HKR-</a:t>
                      </a:r>
                      <a:r>
                        <a:rPr lang="de-DE" dirty="0" err="1" smtClean="0"/>
                        <a:t>Injector</a:t>
                      </a:r>
                      <a:r>
                        <a:rPr lang="de-DE" dirty="0" smtClean="0"/>
                        <a:t>-Upgrade / </a:t>
                      </a:r>
                      <a:r>
                        <a:rPr lang="de-DE" baseline="0" dirty="0" smtClean="0"/>
                        <a:t> </a:t>
                      </a:r>
                      <a:r>
                        <a:rPr lang="de-DE" baseline="0" dirty="0" err="1" smtClean="0"/>
                        <a:t>Unimon</a:t>
                      </a:r>
                      <a:r>
                        <a:rPr lang="de-DE" baseline="0" dirty="0" smtClean="0"/>
                        <a:t>-Upgrade</a:t>
                      </a:r>
                      <a:endParaRPr lang="de-DE" dirty="0"/>
                    </a:p>
                  </a:txBody>
                  <a:tcPr/>
                </a:tc>
                <a:extLst>
                  <a:ext uri="{0D108BD9-81ED-4DB2-BD59-A6C34878D82A}">
                    <a16:rowId xmlns:a16="http://schemas.microsoft.com/office/drawing/2014/main" val="137526900"/>
                  </a:ext>
                </a:extLst>
              </a:tr>
              <a:tr h="320798">
                <a:tc>
                  <a:txBody>
                    <a:bodyPr/>
                    <a:lstStyle/>
                    <a:p>
                      <a:pPr algn="r"/>
                      <a:r>
                        <a:rPr lang="de-DE" b="1" dirty="0" smtClean="0"/>
                        <a:t>Project</a:t>
                      </a:r>
                      <a:r>
                        <a:rPr lang="de-DE" b="1" baseline="0" dirty="0" smtClean="0"/>
                        <a:t> Lead</a:t>
                      </a:r>
                      <a:endParaRPr lang="de-DE" b="1" dirty="0"/>
                    </a:p>
                  </a:txBody>
                  <a:tcPr>
                    <a:noFill/>
                  </a:tcPr>
                </a:tc>
                <a:tc>
                  <a:txBody>
                    <a:bodyPr/>
                    <a:lstStyle/>
                    <a:p>
                      <a:r>
                        <a:rPr lang="de-DE" dirty="0" smtClean="0"/>
                        <a:t>T. Hoffmann</a:t>
                      </a:r>
                      <a:endParaRPr lang="de-DE" dirty="0"/>
                    </a:p>
                  </a:txBody>
                  <a:tcPr/>
                </a:tc>
                <a:extLst>
                  <a:ext uri="{0D108BD9-81ED-4DB2-BD59-A6C34878D82A}">
                    <a16:rowId xmlns:a16="http://schemas.microsoft.com/office/drawing/2014/main" val="2776156191"/>
                  </a:ext>
                </a:extLst>
              </a:tr>
              <a:tr h="227232">
                <a:tc>
                  <a:txBody>
                    <a:bodyPr/>
                    <a:lstStyle/>
                    <a:p>
                      <a:pPr algn="r"/>
                      <a:r>
                        <a:rPr lang="de-DE" sz="1050" b="1" dirty="0" smtClean="0"/>
                        <a:t>Status Date</a:t>
                      </a:r>
                      <a:endParaRPr lang="de-DE" sz="1050" b="1" dirty="0"/>
                    </a:p>
                  </a:txBody>
                  <a:tcPr anchor="b">
                    <a:noFill/>
                  </a:tcPr>
                </a:tc>
                <a:tc>
                  <a:txBody>
                    <a:bodyPr/>
                    <a:lstStyle/>
                    <a:p>
                      <a:r>
                        <a:rPr lang="de-DE" sz="1100" dirty="0" smtClean="0"/>
                        <a:t>08.07.2022</a:t>
                      </a:r>
                      <a:endParaRPr lang="de-DE" sz="1100" dirty="0"/>
                    </a:p>
                  </a:txBody>
                  <a:tcPr/>
                </a:tc>
                <a:extLst>
                  <a:ext uri="{0D108BD9-81ED-4DB2-BD59-A6C34878D82A}">
                    <a16:rowId xmlns:a16="http://schemas.microsoft.com/office/drawing/2014/main" val="149173697"/>
                  </a:ext>
                </a:extLst>
              </a:tr>
            </a:tbl>
          </a:graphicData>
        </a:graphic>
      </p:graphicFrame>
    </p:spTree>
    <p:extLst>
      <p:ext uri="{BB962C8B-B14F-4D97-AF65-F5344CB8AC3E}">
        <p14:creationId xmlns:p14="http://schemas.microsoft.com/office/powerpoint/2010/main" val="409257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275" y="1643089"/>
            <a:ext cx="8212138" cy="4519560"/>
          </a:xfrm>
        </p:spPr>
      </p:pic>
    </p:spTree>
    <p:extLst>
      <p:ext uri="{BB962C8B-B14F-4D97-AF65-F5344CB8AC3E}">
        <p14:creationId xmlns:p14="http://schemas.microsoft.com/office/powerpoint/2010/main" val="24872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6413" y="1792378"/>
            <a:ext cx="8699731" cy="3200876"/>
          </a:xfrm>
          <a:prstGeom prst="rect">
            <a:avLst/>
          </a:prstGeom>
        </p:spPr>
        <p:txBody>
          <a:bodyPr wrap="square">
            <a:spAutoFit/>
          </a:bodyPr>
          <a:lstStyle/>
          <a:p>
            <a:r>
              <a:rPr lang="de-DE" sz="1400" b="1" dirty="0" err="1">
                <a:solidFill>
                  <a:prstClr val="black"/>
                </a:solidFill>
              </a:rPr>
              <a:t>Efforts</a:t>
            </a:r>
            <a:r>
              <a:rPr lang="de-DE" sz="1400" b="1" dirty="0">
                <a:solidFill>
                  <a:prstClr val="black"/>
                </a:solidFill>
              </a:rPr>
              <a:t> (</a:t>
            </a:r>
            <a:r>
              <a:rPr lang="de-DE" sz="1400" b="1" dirty="0" err="1">
                <a:solidFill>
                  <a:prstClr val="black"/>
                </a:solidFill>
              </a:rPr>
              <a:t>estimated</a:t>
            </a:r>
            <a:r>
              <a:rPr lang="de-DE" sz="1400" b="1" dirty="0">
                <a:solidFill>
                  <a:prstClr val="black"/>
                </a:solidFill>
              </a:rPr>
              <a:t>):</a:t>
            </a:r>
          </a:p>
          <a:p>
            <a:endParaRPr lang="de-DE" altLang="de-DE" sz="1400" b="1" dirty="0">
              <a:solidFill>
                <a:prstClr val="black"/>
              </a:solidFill>
            </a:endParaRPr>
          </a:p>
          <a:p>
            <a:pPr>
              <a:lnSpc>
                <a:spcPct val="150000"/>
              </a:lnSpc>
            </a:pPr>
            <a:r>
              <a:rPr lang="de-DE" altLang="de-DE" sz="1400" b="1" dirty="0">
                <a:solidFill>
                  <a:prstClr val="black"/>
                </a:solidFill>
              </a:rPr>
              <a:t>Task						</a:t>
            </a:r>
            <a:r>
              <a:rPr lang="de-DE" altLang="de-DE" sz="1400" b="1" dirty="0" smtClean="0">
                <a:solidFill>
                  <a:prstClr val="black"/>
                </a:solidFill>
              </a:rPr>
              <a:t>	</a:t>
            </a:r>
            <a:r>
              <a:rPr lang="de-DE" altLang="de-DE" sz="1400" b="1" dirty="0">
                <a:solidFill>
                  <a:prstClr val="black"/>
                </a:solidFill>
              </a:rPr>
              <a:t>	Duration			</a:t>
            </a:r>
            <a:r>
              <a:rPr lang="de-DE" altLang="de-DE" sz="1400" b="1" dirty="0" err="1">
                <a:solidFill>
                  <a:prstClr val="black"/>
                </a:solidFill>
              </a:rPr>
              <a:t>Costs</a:t>
            </a:r>
            <a:r>
              <a:rPr lang="de-DE" altLang="de-DE" sz="1400" b="1" dirty="0">
                <a:solidFill>
                  <a:prstClr val="black"/>
                </a:solidFill>
              </a:rPr>
              <a:t>	</a:t>
            </a:r>
            <a:r>
              <a:rPr lang="de-DE" altLang="de-DE" sz="1400" dirty="0">
                <a:solidFill>
                  <a:prstClr val="black"/>
                </a:solidFill>
              </a:rPr>
              <a:t>	</a:t>
            </a:r>
          </a:p>
          <a:p>
            <a:pPr>
              <a:lnSpc>
                <a:spcPct val="150000"/>
              </a:lnSpc>
            </a:pPr>
            <a:r>
              <a:rPr lang="de-DE" altLang="de-DE" sz="1400" dirty="0" smtClean="0">
                <a:solidFill>
                  <a:prstClr val="black"/>
                </a:solidFill>
              </a:rPr>
              <a:t>Movement </a:t>
            </a:r>
            <a:r>
              <a:rPr lang="de-DE" altLang="de-DE" sz="1400" dirty="0" err="1">
                <a:solidFill>
                  <a:prstClr val="black"/>
                </a:solidFill>
              </a:rPr>
              <a:t>to</a:t>
            </a:r>
            <a:r>
              <a:rPr lang="de-DE" altLang="de-DE" sz="1400" dirty="0">
                <a:solidFill>
                  <a:prstClr val="black"/>
                </a:solidFill>
              </a:rPr>
              <a:t> LSB:			</a:t>
            </a:r>
            <a:r>
              <a:rPr lang="de-DE" altLang="de-DE" sz="1400" dirty="0" smtClean="0">
                <a:solidFill>
                  <a:prstClr val="black"/>
                </a:solidFill>
              </a:rPr>
              <a:t>	</a:t>
            </a:r>
            <a:r>
              <a:rPr lang="de-DE" altLang="de-DE" sz="1400" dirty="0">
                <a:solidFill>
                  <a:prstClr val="black"/>
                </a:solidFill>
              </a:rPr>
              <a:t>	3 </a:t>
            </a:r>
            <a:r>
              <a:rPr lang="de-DE" altLang="de-DE" sz="1400" dirty="0" err="1">
                <a:solidFill>
                  <a:prstClr val="black"/>
                </a:solidFill>
              </a:rPr>
              <a:t>months</a:t>
            </a:r>
            <a:r>
              <a:rPr lang="de-DE" altLang="de-DE" sz="1400" dirty="0">
                <a:solidFill>
                  <a:prstClr val="black"/>
                </a:solidFill>
              </a:rPr>
              <a:t>		</a:t>
            </a:r>
            <a:r>
              <a:rPr lang="de-DE" altLang="de-DE" sz="1400" dirty="0" smtClean="0">
                <a:solidFill>
                  <a:prstClr val="black"/>
                </a:solidFill>
              </a:rPr>
              <a:t>	5k</a:t>
            </a:r>
            <a:r>
              <a:rPr lang="de-DE" altLang="de-DE" sz="1400" dirty="0">
                <a:solidFill>
                  <a:prstClr val="black"/>
                </a:solidFill>
              </a:rPr>
              <a:t>€ (</a:t>
            </a:r>
            <a:r>
              <a:rPr lang="de-DE" altLang="de-DE" sz="1400" dirty="0" err="1">
                <a:solidFill>
                  <a:prstClr val="black"/>
                </a:solidFill>
              </a:rPr>
              <a:t>rack</a:t>
            </a:r>
            <a:r>
              <a:rPr lang="de-DE" altLang="de-DE" sz="1400" dirty="0">
                <a:solidFill>
                  <a:prstClr val="black"/>
                </a:solidFill>
              </a:rPr>
              <a:t>, </a:t>
            </a:r>
            <a:r>
              <a:rPr lang="de-DE" altLang="de-DE" sz="1400" dirty="0" err="1">
                <a:solidFill>
                  <a:prstClr val="black"/>
                </a:solidFill>
              </a:rPr>
              <a:t>cables</a:t>
            </a:r>
            <a:r>
              <a:rPr lang="de-DE" altLang="de-DE" sz="1400" dirty="0">
                <a:solidFill>
                  <a:prstClr val="black"/>
                </a:solidFill>
              </a:rPr>
              <a:t>, </a:t>
            </a:r>
            <a:r>
              <a:rPr lang="de-DE" altLang="de-DE" sz="1400" dirty="0" err="1">
                <a:solidFill>
                  <a:prstClr val="black"/>
                </a:solidFill>
              </a:rPr>
              <a:t>adaptors</a:t>
            </a:r>
            <a:r>
              <a:rPr lang="de-DE" altLang="de-DE" sz="1400" dirty="0">
                <a:solidFill>
                  <a:prstClr val="black"/>
                </a:solidFill>
              </a:rPr>
              <a:t> </a:t>
            </a:r>
            <a:r>
              <a:rPr lang="de-DE" altLang="de-DE" sz="1400" dirty="0" err="1">
                <a:solidFill>
                  <a:prstClr val="black"/>
                </a:solidFill>
              </a:rPr>
              <a:t>etc</a:t>
            </a:r>
            <a:r>
              <a:rPr lang="de-DE" altLang="de-DE" sz="1400" dirty="0">
                <a:solidFill>
                  <a:prstClr val="black"/>
                </a:solidFill>
              </a:rPr>
              <a:t>)</a:t>
            </a:r>
          </a:p>
          <a:p>
            <a:pPr>
              <a:lnSpc>
                <a:spcPct val="150000"/>
              </a:lnSpc>
            </a:pPr>
            <a:r>
              <a:rPr lang="de-DE" altLang="de-DE" sz="1400" dirty="0" err="1" smtClean="0">
                <a:solidFill>
                  <a:prstClr val="black"/>
                </a:solidFill>
              </a:rPr>
              <a:t>Programming</a:t>
            </a:r>
            <a:r>
              <a:rPr lang="de-DE" altLang="de-DE" sz="1400" dirty="0" smtClean="0">
                <a:solidFill>
                  <a:prstClr val="black"/>
                </a:solidFill>
              </a:rPr>
              <a:t> </a:t>
            </a:r>
            <a:r>
              <a:rPr lang="de-DE" altLang="de-DE" sz="1400" dirty="0">
                <a:solidFill>
                  <a:prstClr val="black"/>
                </a:solidFill>
              </a:rPr>
              <a:t>FESA and GUI:		</a:t>
            </a:r>
            <a:r>
              <a:rPr lang="de-DE" altLang="de-DE" sz="1400" dirty="0" smtClean="0">
                <a:solidFill>
                  <a:prstClr val="black"/>
                </a:solidFill>
              </a:rPr>
              <a:t>	3 </a:t>
            </a:r>
            <a:r>
              <a:rPr lang="de-DE" altLang="de-DE" sz="1400" dirty="0" err="1">
                <a:solidFill>
                  <a:prstClr val="black"/>
                </a:solidFill>
              </a:rPr>
              <a:t>months</a:t>
            </a:r>
            <a:r>
              <a:rPr lang="de-DE" altLang="de-DE" sz="1400" dirty="0">
                <a:solidFill>
                  <a:prstClr val="black"/>
                </a:solidFill>
              </a:rPr>
              <a:t>		</a:t>
            </a:r>
          </a:p>
          <a:p>
            <a:pPr>
              <a:lnSpc>
                <a:spcPct val="150000"/>
              </a:lnSpc>
            </a:pPr>
            <a:r>
              <a:rPr lang="de-DE" altLang="de-DE" sz="1400" dirty="0" smtClean="0">
                <a:solidFill>
                  <a:prstClr val="black"/>
                </a:solidFill>
              </a:rPr>
              <a:t>Plus </a:t>
            </a:r>
            <a:r>
              <a:rPr lang="de-DE" altLang="de-DE" sz="1400" dirty="0" err="1" smtClean="0">
                <a:solidFill>
                  <a:prstClr val="black"/>
                </a:solidFill>
              </a:rPr>
              <a:t>programming</a:t>
            </a:r>
            <a:r>
              <a:rPr lang="de-DE" altLang="de-DE" sz="1400" dirty="0" smtClean="0">
                <a:solidFill>
                  <a:prstClr val="black"/>
                </a:solidFill>
              </a:rPr>
              <a:t> Timing </a:t>
            </a:r>
            <a:r>
              <a:rPr lang="de-DE" altLang="de-DE" sz="1400" dirty="0" err="1" smtClean="0">
                <a:solidFill>
                  <a:prstClr val="black"/>
                </a:solidFill>
              </a:rPr>
              <a:t>adaption</a:t>
            </a:r>
            <a:r>
              <a:rPr lang="de-DE" altLang="de-DE" sz="1400" dirty="0" smtClean="0">
                <a:solidFill>
                  <a:prstClr val="black"/>
                </a:solidFill>
              </a:rPr>
              <a:t>:		3 </a:t>
            </a:r>
            <a:r>
              <a:rPr lang="de-DE" altLang="de-DE" sz="1400" dirty="0" err="1" smtClean="0">
                <a:solidFill>
                  <a:prstClr val="black"/>
                </a:solidFill>
              </a:rPr>
              <a:t>months</a:t>
            </a:r>
            <a:endParaRPr lang="de-DE" altLang="de-DE" sz="1400" dirty="0">
              <a:solidFill>
                <a:prstClr val="black"/>
              </a:solidFill>
            </a:endParaRPr>
          </a:p>
          <a:p>
            <a:pPr>
              <a:lnSpc>
                <a:spcPct val="150000"/>
              </a:lnSpc>
            </a:pPr>
            <a:r>
              <a:rPr lang="de-DE" altLang="de-DE" sz="1400" dirty="0" err="1" smtClean="0">
                <a:solidFill>
                  <a:prstClr val="black"/>
                </a:solidFill>
              </a:rPr>
              <a:t>Procurement</a:t>
            </a:r>
            <a:r>
              <a:rPr lang="de-DE" altLang="de-DE" sz="1400" dirty="0" smtClean="0">
                <a:solidFill>
                  <a:prstClr val="black"/>
                </a:solidFill>
              </a:rPr>
              <a:t> Spare Parts				18 </a:t>
            </a:r>
            <a:r>
              <a:rPr lang="de-DE" altLang="de-DE" sz="1400" dirty="0" err="1" smtClean="0">
                <a:solidFill>
                  <a:prstClr val="black"/>
                </a:solidFill>
              </a:rPr>
              <a:t>months</a:t>
            </a:r>
            <a:r>
              <a:rPr lang="de-DE" altLang="de-DE" sz="1400" dirty="0" smtClean="0">
                <a:solidFill>
                  <a:prstClr val="black"/>
                </a:solidFill>
              </a:rPr>
              <a:t>			10k€	</a:t>
            </a:r>
            <a:endParaRPr lang="de-DE" altLang="de-DE" sz="1400" dirty="0">
              <a:solidFill>
                <a:prstClr val="black"/>
              </a:solidFill>
            </a:endParaRPr>
          </a:p>
          <a:p>
            <a:pPr>
              <a:lnSpc>
                <a:spcPct val="150000"/>
              </a:lnSpc>
            </a:pPr>
            <a:endParaRPr lang="de-DE" altLang="de-DE" sz="1400" dirty="0">
              <a:solidFill>
                <a:prstClr val="black"/>
              </a:solidFill>
            </a:endParaRPr>
          </a:p>
          <a:p>
            <a:pPr>
              <a:lnSpc>
                <a:spcPct val="150000"/>
              </a:lnSpc>
            </a:pPr>
            <a:r>
              <a:rPr lang="de-DE" altLang="de-DE" sz="1400" dirty="0">
                <a:solidFill>
                  <a:prstClr val="black"/>
                </a:solidFill>
              </a:rPr>
              <a:t>	</a:t>
            </a:r>
            <a:r>
              <a:rPr lang="de-DE" altLang="de-DE" dirty="0">
                <a:solidFill>
                  <a:prstClr val="black"/>
                </a:solidFill>
              </a:rPr>
              <a:t/>
            </a:r>
            <a:br>
              <a:rPr lang="de-DE" altLang="de-DE" dirty="0">
                <a:solidFill>
                  <a:prstClr val="black"/>
                </a:solidFill>
              </a:rPr>
            </a:br>
            <a:endParaRPr lang="de-DE" dirty="0">
              <a:solidFill>
                <a:prstClr val="black"/>
              </a:solidFill>
            </a:endParaRPr>
          </a:p>
        </p:txBody>
      </p:sp>
    </p:spTree>
    <p:extLst>
      <p:ext uri="{BB962C8B-B14F-4D97-AF65-F5344CB8AC3E}">
        <p14:creationId xmlns:p14="http://schemas.microsoft.com/office/powerpoint/2010/main" val="4000931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si-folienmaster-2014">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3.xml><?xml version="1.0" encoding="utf-8"?>
<a:theme xmlns:a="http://schemas.openxmlformats.org/drawingml/2006/main" name="1_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4c3802d-f4ce-46c9-a5de-1939ab7639e8">TRKM3VR54CDZ-3-9</_dlc_DocId>
    <_dlc_DocIdUrl xmlns="b4c3802d-f4ce-46c9-a5de-1939ab7639e8">
      <Url>https://sps2013.gsi.de/sites/StoredBeams/_layouts/15/DocIdRedir.aspx?ID=TRKM3VR54CDZ-3-9</Url>
      <Description>TRKM3VR54CDZ-3-9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BAC05A12BE36DD4BB5C64FA4CD3B3453" ma:contentTypeVersion="2" ma:contentTypeDescription="Ein neues Dokument erstellen." ma:contentTypeScope="" ma:versionID="6c2681fa86987c15dea95fc9adc1a813">
  <xsd:schema xmlns:xsd="http://www.w3.org/2001/XMLSchema" xmlns:xs="http://www.w3.org/2001/XMLSchema" xmlns:p="http://schemas.microsoft.com/office/2006/metadata/properties" xmlns:ns2="b4c3802d-f4ce-46c9-a5de-1939ab7639e8" targetNamespace="http://schemas.microsoft.com/office/2006/metadata/properties" ma:root="true" ma:fieldsID="24bbc84a95495ff8b6fd1f27c52a895c" ns2:_="">
    <xsd:import namespace="b4c3802d-f4ce-46c9-a5de-1939ab7639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3802d-f4ce-46c9-a5de-1939ab7639e8"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837CE0-7564-4F9F-B9C3-CF052E273BA2}">
  <ds:schemaRefs>
    <ds:schemaRef ds:uri="http://schemas.microsoft.com/sharepoint/events"/>
  </ds:schemaRefs>
</ds:datastoreItem>
</file>

<file path=customXml/itemProps2.xml><?xml version="1.0" encoding="utf-8"?>
<ds:datastoreItem xmlns:ds="http://schemas.openxmlformats.org/officeDocument/2006/customXml" ds:itemID="{F777EB77-F9AA-41E1-9694-7C71673B98F9}">
  <ds:schemaRefs>
    <ds:schemaRef ds:uri="http://schemas.microsoft.com/sharepoint/v3/contenttype/forms"/>
  </ds:schemaRefs>
</ds:datastoreItem>
</file>

<file path=customXml/itemProps3.xml><?xml version="1.0" encoding="utf-8"?>
<ds:datastoreItem xmlns:ds="http://schemas.openxmlformats.org/officeDocument/2006/customXml" ds:itemID="{0762AA5A-F393-4ABC-A518-849AD25B500E}">
  <ds:schemaRefs>
    <ds:schemaRef ds:uri="http://purl.org/dc/elements/1.1/"/>
    <ds:schemaRef ds:uri="b4c3802d-f4ce-46c9-a5de-1939ab7639e8"/>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DECD691F-40C9-4896-9D53-E0613BC6B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3802d-f4ce-46c9-a5de-1939ab763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1052</Words>
  <Application>Microsoft Office PowerPoint</Application>
  <PresentationFormat>Bildschirmpräsentation (4:3)</PresentationFormat>
  <Paragraphs>168</Paragraphs>
  <Slides>9</Slides>
  <Notes>2</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9</vt:i4>
      </vt:variant>
    </vt:vector>
  </HeadingPairs>
  <TitlesOfParts>
    <vt:vector size="16" baseType="lpstr">
      <vt:lpstr>Arial</vt:lpstr>
      <vt:lpstr>Calibri</vt:lpstr>
      <vt:lpstr>Times New Roman</vt:lpstr>
      <vt:lpstr>Wingdings</vt:lpstr>
      <vt:lpstr>gsi-folienmaster-2014</vt:lpstr>
      <vt:lpstr>fair-gsi-folienmaster_2017_onering</vt:lpstr>
      <vt:lpstr>1_fair-gsi-folienmaster_2017_onering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Projektsteckbrief</dc:title>
  <dc:creator>Wolfgang Geithner</dc:creator>
  <cp:lastModifiedBy>Hoffmann, Tobias</cp:lastModifiedBy>
  <cp:revision>165</cp:revision>
  <cp:lastPrinted>2016-09-06T13:12:43Z</cp:lastPrinted>
  <dcterms:created xsi:type="dcterms:W3CDTF">2012-12-14T15:20:39Z</dcterms:created>
  <dcterms:modified xsi:type="dcterms:W3CDTF">2022-07-08T06:24:10Z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0x010100BAC05A12BE36DD4BB5C64FA4CD3B3453</vt:lpwstr>
  </property>
  <property fmtid="{D5CDD505-2E9C-101B-9397-08002B2CF9AE}" pid="3" name="_dlc_DocIdItemGuid">
    <vt:lpwstr>506215f0-9f79-4e31-bdd0-215da08627b4</vt:lpwstr>
  </property>
  <property fmtid="{D5CDD505-2E9C-101B-9397-08002B2CF9AE}" pid="4" name="TaxKeyword">
    <vt:lpwstr/>
  </property>
</Properties>
</file>