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notesMasterIdLst>
    <p:notesMasterId r:id="rId7"/>
  </p:notesMasterIdLst>
  <p:sldIdLst>
    <p:sldId id="256" r:id="rId2"/>
    <p:sldId id="268" r:id="rId3"/>
    <p:sldId id="269" r:id="rId4"/>
    <p:sldId id="267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4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973E-46D6-D043-BADA-1BD547023771}" type="datetimeFigureOut">
              <a:rPr lang="en-DE" smtClean="0"/>
              <a:t>18.10.22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69C34-A8A6-344B-9C47-4E1E5BBAAE7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95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2728CE-F9F4-1148-B540-4C1EE2115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0282F70A-112E-D54A-BDAD-8CFDD7B9FA56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5E1F86A-751D-1849-95EC-596C95470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37DA9CD2-B8FD-8A42-BF68-6F10FE2DFD0B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0D6CC4-BFF1-ED47-8274-A2E56CD21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4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55083C4-A0D7-8E46-BF34-D9776825A177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53F5AF-FBCA-A64C-A1A8-EDFE54BB5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99790C9E-62DB-C44B-98A1-989DB91D7BBD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6F8455-0B14-364E-93A3-8C8D2638A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9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4B40B7F-C375-F54D-ADD1-A8639D945504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5A7CB06-9588-CD46-85ED-A2B06747A9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E4B4D3A-728E-C043-959F-AB903BBEE7AD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6D5D18F-93F0-184D-877C-30198D4834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8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77AFFFC-506C-EF47-AD0B-5A27C1AFCC52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18E177-EC95-B246-8D48-FCCBB832D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8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8A36C11D-B770-6840-97E7-EC256B19AC35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B4D95D-7009-6246-B999-0CBF7F245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AB72C906-F588-D244-8543-0ECD87BE44CB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28079F-9BAF-FD4A-AC26-ED5DA35F4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</a:t>
            </a:r>
            <a:r>
              <a:rPr lang="en-US" b="1" dirty="0"/>
              <a:t>- </a:t>
            </a:r>
            <a:r>
              <a:rPr lang="en-GB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2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B4521B12-8F5E-C345-85E4-4434DCCFDF7A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AC3062-F459-674D-AF9B-9E87A25A6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2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F97389BC-3413-FA42-8315-90C7A607528A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FC664F-6AFE-C24D-8E96-F229427D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F1D3B9B-0357-FA4A-A900-9D4C22940328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81F633-6E41-C34B-91BE-9D2633AA82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7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8E206AC-7E48-0C48-B0E1-4BD46F072AA3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CCFCB32-7E79-E745-8CBC-295A3750A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DCEC4361-579A-F543-88AD-AF2169DDF863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31EF63-2A8B-AF46-97C4-F68F5D49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0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2F5C425-4DEF-7F46-8A06-9E9A6DEEBB98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79789E-CAB0-7041-A8F8-FE59EA12F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10E17C7F-E828-3C42-880D-A7B8D9A20A42}" type="datetime1">
              <a:rPr lang="de-DE" smtClean="0"/>
              <a:t>18.10.22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9EC0B0-0321-564F-B875-FE3CDAD3E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b="1" dirty="0"/>
              <a:t>Charm production and hadronization in pp and p–Pb collisions at the LHC with 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3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130" y="265256"/>
            <a:ext cx="9404723" cy="688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</a:t>
            </a:r>
            <a:fld id="{A3A6E59D-889D-1444-BD4C-6189049441B3}" type="datetime1">
              <a:rPr lang="de-DE" smtClean="0"/>
              <a:pPr/>
              <a:t>18.10.22</a:t>
            </a:fld>
            <a:r>
              <a:rPr lang="en-US" dirty="0"/>
              <a:t> - DIS 2022 - </a:t>
            </a:r>
            <a:r>
              <a:rPr lang="en-GB" dirty="0"/>
              <a:t>Charm production and hadronization in pp and p–Pb collisions at the LHC with ALICE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73119" y="6005325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04E1E64-6102-DF4E-8594-95448663F42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81522" y="25280"/>
            <a:ext cx="929796" cy="12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JHEP01%282022%29174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journals.aps.org/prl/abstract/10.1103/PhysRevLett.127.2023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12E6-F1E2-BA40-86DB-F7F94131C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59" y="2653350"/>
            <a:ext cx="10919281" cy="1716129"/>
          </a:xfrm>
        </p:spPr>
        <p:txBody>
          <a:bodyPr/>
          <a:lstStyle/>
          <a:p>
            <a:pPr algn="ctr"/>
            <a:r>
              <a:rPr lang="en-DE" sz="3600" dirty="0"/>
              <a:t>A “charming” view on matter formation in ALICE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E3905-BFE8-DE4C-B0AE-3321F4D95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0" y="4670057"/>
            <a:ext cx="8825658" cy="861420"/>
          </a:xfrm>
        </p:spPr>
        <p:txBody>
          <a:bodyPr/>
          <a:lstStyle/>
          <a:p>
            <a:pPr marL="0" indent="0" algn="ctr">
              <a:buNone/>
            </a:pPr>
            <a:r>
              <a:rPr lang="en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Annalena Kalteyer, GSI Darmstadt, Universität Heidelberg</a:t>
            </a:r>
          </a:p>
          <a:p>
            <a:pPr marL="0" indent="0" algn="ctr">
              <a:buNone/>
            </a:pPr>
            <a:r>
              <a:rPr lang="en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Matter and universe days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D94C37-D1A5-B040-9754-8E680FFE2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161" y="330341"/>
            <a:ext cx="2514771" cy="13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41F3B1-AA2C-144B-81C7-37E877AD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749" y="330341"/>
            <a:ext cx="2902250" cy="10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13CAF67F-C744-6578-F15F-BFE54BFF3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330341"/>
            <a:ext cx="2082028" cy="13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F813-5898-2142-95F5-74C0644A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From Nature to Experiment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61E7A-6B58-C543-AE47-170575E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71FB77C-26F6-45D5-1A1A-173401E8F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</p:spPr>
        <p:txBody>
          <a:bodyPr/>
          <a:lstStyle/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- 21.10.2022 – MU days 2022 - </a:t>
            </a:r>
            <a:r>
              <a:rPr lang="en-DE" sz="1100" dirty="0"/>
              <a:t>A “charming” view on matter formation in ALICE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C8FFB93-F5CE-9847-94A5-53C55B18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1" y="4109917"/>
            <a:ext cx="7499294" cy="2000508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F346DCE9-E92D-5CB4-A1D4-015AA6F3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56" y="1385324"/>
            <a:ext cx="8900892" cy="1133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D6BE4B-F71B-FE1B-65CE-1BA572A7681B}"/>
              </a:ext>
            </a:extLst>
          </p:cNvPr>
          <p:cNvSpPr txBox="1"/>
          <p:nvPr/>
        </p:nvSpPr>
        <p:spPr>
          <a:xfrm>
            <a:off x="7888550" y="4505432"/>
            <a:ext cx="333604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Investigate fundamental properties of strongly interacting hot matter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81C1B-E0B6-3314-F0C4-6162B5A7DEED}"/>
              </a:ext>
            </a:extLst>
          </p:cNvPr>
          <p:cNvSpPr txBox="1"/>
          <p:nvPr/>
        </p:nvSpPr>
        <p:spPr>
          <a:xfrm>
            <a:off x="8355094" y="5617022"/>
            <a:ext cx="266834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Understand the process of hadronization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CAB6F-E381-5665-8E7B-FD71A18AC195}"/>
              </a:ext>
            </a:extLst>
          </p:cNvPr>
          <p:cNvSpPr txBox="1"/>
          <p:nvPr/>
        </p:nvSpPr>
        <p:spPr>
          <a:xfrm>
            <a:off x="367748" y="90665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Nature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2EE1E2-D1C4-F4E5-469F-1788455B0149}"/>
              </a:ext>
            </a:extLst>
          </p:cNvPr>
          <p:cNvSpPr/>
          <p:nvPr/>
        </p:nvSpPr>
        <p:spPr>
          <a:xfrm>
            <a:off x="367748" y="1307008"/>
            <a:ext cx="3081131" cy="12970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2C0387-3EFD-6198-C0CB-6378905D955D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908314" y="2604052"/>
            <a:ext cx="289443" cy="106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1BACB55-9069-9453-45B5-0B954F5D2DCE}"/>
              </a:ext>
            </a:extLst>
          </p:cNvPr>
          <p:cNvSpPr txBox="1"/>
          <p:nvPr/>
        </p:nvSpPr>
        <p:spPr>
          <a:xfrm>
            <a:off x="496957" y="2663693"/>
            <a:ext cx="73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Big Bang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002D-B3B2-B3B3-647C-3769201DC911}"/>
              </a:ext>
            </a:extLst>
          </p:cNvPr>
          <p:cNvSpPr txBox="1"/>
          <p:nvPr/>
        </p:nvSpPr>
        <p:spPr>
          <a:xfrm>
            <a:off x="1181665" y="2663693"/>
            <a:ext cx="77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Quark Gluon Plasma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67A42A-B26F-B3D6-C009-EE257D4FCB72}"/>
              </a:ext>
            </a:extLst>
          </p:cNvPr>
          <p:cNvSpPr txBox="1"/>
          <p:nvPr/>
        </p:nvSpPr>
        <p:spPr>
          <a:xfrm>
            <a:off x="2197757" y="2663693"/>
            <a:ext cx="93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Proton and neutron formation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70735-F694-C189-B908-1955C180922A}"/>
              </a:ext>
            </a:extLst>
          </p:cNvPr>
          <p:cNvSpPr txBox="1"/>
          <p:nvPr/>
        </p:nvSpPr>
        <p:spPr>
          <a:xfrm>
            <a:off x="3268605" y="2667210"/>
            <a:ext cx="105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ormation of low-mass nuclei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50C434-A45E-909F-D529-CB08C96097BB}"/>
              </a:ext>
            </a:extLst>
          </p:cNvPr>
          <p:cNvSpPr txBox="1"/>
          <p:nvPr/>
        </p:nvSpPr>
        <p:spPr>
          <a:xfrm>
            <a:off x="4515895" y="2663693"/>
            <a:ext cx="93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Formation of neutral atoms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652B9E-8264-A200-BB02-46598B790DBA}"/>
              </a:ext>
            </a:extLst>
          </p:cNvPr>
          <p:cNvSpPr txBox="1"/>
          <p:nvPr/>
        </p:nvSpPr>
        <p:spPr>
          <a:xfrm>
            <a:off x="5813961" y="2672094"/>
            <a:ext cx="93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tar formation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D46E5B-17AB-66D6-2323-0F4E425E6F1A}"/>
              </a:ext>
            </a:extLst>
          </p:cNvPr>
          <p:cNvSpPr txBox="1"/>
          <p:nvPr/>
        </p:nvSpPr>
        <p:spPr>
          <a:xfrm>
            <a:off x="6990493" y="2614445"/>
            <a:ext cx="93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ispersion of massive elements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E2CF1B-97FB-618C-8901-C3B300A3E923}"/>
              </a:ext>
            </a:extLst>
          </p:cNvPr>
          <p:cNvSpPr txBox="1"/>
          <p:nvPr/>
        </p:nvSpPr>
        <p:spPr>
          <a:xfrm>
            <a:off x="8274462" y="2614445"/>
            <a:ext cx="93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B0DA9F-8246-9061-8E8E-98F2696F8911}"/>
              </a:ext>
            </a:extLst>
          </p:cNvPr>
          <p:cNvSpPr txBox="1"/>
          <p:nvPr/>
        </p:nvSpPr>
        <p:spPr>
          <a:xfrm>
            <a:off x="367748" y="378787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Experiment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EBC5B3-E233-BAB9-E769-EC775AC3E3D6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352800" y="4797820"/>
            <a:ext cx="4535750" cy="392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218521-DAEB-114F-FC98-D681972767D8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855029" y="5257350"/>
            <a:ext cx="3500065" cy="65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1B86EAF-DC0E-65A7-3E54-B3A1E4C67B20}"/>
              </a:ext>
            </a:extLst>
          </p:cNvPr>
          <p:cNvSpPr/>
          <p:nvPr/>
        </p:nvSpPr>
        <p:spPr>
          <a:xfrm>
            <a:off x="9738724" y="2982784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2EB8FA-E8E5-9A52-194A-AF4EA0CA6C56}"/>
              </a:ext>
            </a:extLst>
          </p:cNvPr>
          <p:cNvSpPr/>
          <p:nvPr/>
        </p:nvSpPr>
        <p:spPr>
          <a:xfrm>
            <a:off x="9698967" y="3082175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7557D3E-98A2-FE23-E34E-BB37C135F406}"/>
              </a:ext>
            </a:extLst>
          </p:cNvPr>
          <p:cNvSpPr/>
          <p:nvPr/>
        </p:nvSpPr>
        <p:spPr>
          <a:xfrm>
            <a:off x="9758602" y="3082175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9561EC-D274-2420-A17F-76CF374D5719}"/>
              </a:ext>
            </a:extLst>
          </p:cNvPr>
          <p:cNvSpPr/>
          <p:nvPr/>
        </p:nvSpPr>
        <p:spPr>
          <a:xfrm>
            <a:off x="9775166" y="3141810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6F368A2-740E-B72C-314D-4C620A066215}"/>
              </a:ext>
            </a:extLst>
          </p:cNvPr>
          <p:cNvSpPr/>
          <p:nvPr/>
        </p:nvSpPr>
        <p:spPr>
          <a:xfrm>
            <a:off x="9725233" y="3047383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603F1E4-FAF6-B28B-C0A9-34EFBE368F1C}"/>
              </a:ext>
            </a:extLst>
          </p:cNvPr>
          <p:cNvSpPr/>
          <p:nvPr/>
        </p:nvSpPr>
        <p:spPr>
          <a:xfrm>
            <a:off x="9732216" y="3275159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4B5BD5-7156-5CB1-6EBC-E345DB8A00E2}"/>
              </a:ext>
            </a:extLst>
          </p:cNvPr>
          <p:cNvSpPr/>
          <p:nvPr/>
        </p:nvSpPr>
        <p:spPr>
          <a:xfrm>
            <a:off x="9642644" y="3122756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F5C8EE0-C9C3-B114-2093-8429C4FF6102}"/>
              </a:ext>
            </a:extLst>
          </p:cNvPr>
          <p:cNvSpPr/>
          <p:nvPr/>
        </p:nvSpPr>
        <p:spPr>
          <a:xfrm>
            <a:off x="9695653" y="3198129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CAE4773-2268-7519-1D98-6873517B2207}"/>
              </a:ext>
            </a:extLst>
          </p:cNvPr>
          <p:cNvSpPr/>
          <p:nvPr/>
        </p:nvSpPr>
        <p:spPr>
          <a:xfrm>
            <a:off x="9689265" y="3019224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8CCB40A-2200-FF82-CB19-E2D5C1F3B163}"/>
              </a:ext>
            </a:extLst>
          </p:cNvPr>
          <p:cNvSpPr/>
          <p:nvPr/>
        </p:nvSpPr>
        <p:spPr>
          <a:xfrm>
            <a:off x="9662522" y="3261080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5063135-331E-B82C-2080-71BCABCE9EAE}"/>
              </a:ext>
            </a:extLst>
          </p:cNvPr>
          <p:cNvSpPr/>
          <p:nvPr/>
        </p:nvSpPr>
        <p:spPr>
          <a:xfrm>
            <a:off x="11274057" y="2979486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CD21BAC-5572-A742-8031-C6E9523CE81B}"/>
              </a:ext>
            </a:extLst>
          </p:cNvPr>
          <p:cNvSpPr/>
          <p:nvPr/>
        </p:nvSpPr>
        <p:spPr>
          <a:xfrm>
            <a:off x="11234300" y="3078877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DB3F4BF-9837-2DF0-F3D7-BC8EABD9D1EB}"/>
              </a:ext>
            </a:extLst>
          </p:cNvPr>
          <p:cNvSpPr/>
          <p:nvPr/>
        </p:nvSpPr>
        <p:spPr>
          <a:xfrm>
            <a:off x="11293935" y="3078877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BFF09D-3992-DDFA-7024-9AF288BB61A5}"/>
              </a:ext>
            </a:extLst>
          </p:cNvPr>
          <p:cNvSpPr/>
          <p:nvPr/>
        </p:nvSpPr>
        <p:spPr>
          <a:xfrm>
            <a:off x="11310499" y="3138512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A5B0524-DF84-4233-1F60-2F71D8A19E91}"/>
              </a:ext>
            </a:extLst>
          </p:cNvPr>
          <p:cNvSpPr/>
          <p:nvPr/>
        </p:nvSpPr>
        <p:spPr>
          <a:xfrm>
            <a:off x="11260566" y="3044085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63348D-ED91-85DF-1163-D37BD3641098}"/>
              </a:ext>
            </a:extLst>
          </p:cNvPr>
          <p:cNvSpPr/>
          <p:nvPr/>
        </p:nvSpPr>
        <p:spPr>
          <a:xfrm>
            <a:off x="11267549" y="3271861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A4715D-CB4A-43B9-5A16-C2194A3A63B9}"/>
              </a:ext>
            </a:extLst>
          </p:cNvPr>
          <p:cNvSpPr/>
          <p:nvPr/>
        </p:nvSpPr>
        <p:spPr>
          <a:xfrm>
            <a:off x="11177977" y="3119458"/>
            <a:ext cx="79513" cy="1789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470D851-EDBD-E4CC-5483-D7FB83A18DCE}"/>
              </a:ext>
            </a:extLst>
          </p:cNvPr>
          <p:cNvSpPr/>
          <p:nvPr/>
        </p:nvSpPr>
        <p:spPr>
          <a:xfrm>
            <a:off x="11230986" y="3194831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D8E6B47-EC34-6FA2-3938-32980E903D0B}"/>
              </a:ext>
            </a:extLst>
          </p:cNvPr>
          <p:cNvSpPr/>
          <p:nvPr/>
        </p:nvSpPr>
        <p:spPr>
          <a:xfrm>
            <a:off x="11224598" y="3015926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7C07231-FA2F-FE2B-004F-F8F4A211D893}"/>
              </a:ext>
            </a:extLst>
          </p:cNvPr>
          <p:cNvSpPr/>
          <p:nvPr/>
        </p:nvSpPr>
        <p:spPr>
          <a:xfrm>
            <a:off x="11197855" y="3257782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36BCD66-B51D-CED1-DFAA-FD7703DD0EC6}"/>
              </a:ext>
            </a:extLst>
          </p:cNvPr>
          <p:cNvCxnSpPr>
            <a:cxnSpLocks/>
          </p:cNvCxnSpPr>
          <p:nvPr/>
        </p:nvCxnSpPr>
        <p:spPr>
          <a:xfrm>
            <a:off x="9854679" y="3204760"/>
            <a:ext cx="251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02930D-E13C-6A1D-7AEC-8564561A1A01}"/>
              </a:ext>
            </a:extLst>
          </p:cNvPr>
          <p:cNvCxnSpPr>
            <a:cxnSpLocks/>
          </p:cNvCxnSpPr>
          <p:nvPr/>
        </p:nvCxnSpPr>
        <p:spPr>
          <a:xfrm flipH="1">
            <a:off x="10906724" y="3215078"/>
            <a:ext cx="271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Explosion 2 59">
            <a:extLst>
              <a:ext uri="{FF2B5EF4-FFF2-40B4-BE49-F238E27FC236}">
                <a16:creationId xmlns:a16="http://schemas.microsoft.com/office/drawing/2014/main" id="{FA0F4DD6-8FC2-88AC-7C43-B5FE9FFA3D54}"/>
              </a:ext>
            </a:extLst>
          </p:cNvPr>
          <p:cNvSpPr/>
          <p:nvPr/>
        </p:nvSpPr>
        <p:spPr>
          <a:xfrm>
            <a:off x="10288903" y="2885178"/>
            <a:ext cx="635588" cy="675624"/>
          </a:xfrm>
          <a:prstGeom prst="irregularSeal2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31CFBE-42BF-AAC3-B481-0CB237BE241F}"/>
              </a:ext>
            </a:extLst>
          </p:cNvPr>
          <p:cNvSpPr txBox="1"/>
          <p:nvPr/>
        </p:nvSpPr>
        <p:spPr>
          <a:xfrm>
            <a:off x="9979591" y="369410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Pb-Pb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DB35F-2BFF-78C7-C43B-F0E650A887C8}"/>
              </a:ext>
            </a:extLst>
          </p:cNvPr>
          <p:cNvSpPr txBox="1"/>
          <p:nvPr/>
        </p:nvSpPr>
        <p:spPr>
          <a:xfrm>
            <a:off x="3312283" y="3747660"/>
            <a:ext cx="32894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DE" sz="1600" dirty="0">
                <a:latin typeface="Arial" panose="020B0604020202020204" pitchFamily="34" charset="0"/>
                <a:cs typeface="Arial" panose="020B0604020202020204" pitchFamily="34" charset="0"/>
              </a:rPr>
              <a:t>Study quantum chromodynamics</a:t>
            </a:r>
          </a:p>
        </p:txBody>
      </p:sp>
    </p:spTree>
    <p:extLst>
      <p:ext uri="{BB962C8B-B14F-4D97-AF65-F5344CB8AC3E}">
        <p14:creationId xmlns:p14="http://schemas.microsoft.com/office/powerpoint/2010/main" val="85622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F813-5898-2142-95F5-74C0644A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Study QGP with charm hadrons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61E7A-6B58-C543-AE47-170575E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DBCA0B-A0E5-234E-E3F4-A4E03087C811}"/>
              </a:ext>
            </a:extLst>
          </p:cNvPr>
          <p:cNvSpPr txBox="1"/>
          <p:nvPr/>
        </p:nvSpPr>
        <p:spPr>
          <a:xfrm>
            <a:off x="254896" y="4650230"/>
            <a:ext cx="585638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DE" b="1" dirty="0">
                <a:solidFill>
                  <a:schemeClr val="accent1"/>
                </a:solidFill>
              </a:rPr>
              <a:t>Heavy flavour hadrons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/>
              <a:t>C</a:t>
            </a:r>
            <a:r>
              <a:rPr lang="en-DE" sz="1600" dirty="0"/>
              <a:t>harm quarks are </a:t>
            </a:r>
            <a:r>
              <a:rPr lang="en-DE" sz="1600" b="1" dirty="0"/>
              <a:t>produced at early times </a:t>
            </a:r>
            <a:r>
              <a:rPr lang="en-DE" sz="1600" dirty="0"/>
              <a:t>in hard partonic scatterings before the creation of the QGP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DE" sz="1600" dirty="0"/>
              <a:t>Experience the full evolution of the QGP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DE" sz="1600" dirty="0"/>
              <a:t>Large mass of charm allows </a:t>
            </a:r>
            <a:r>
              <a:rPr lang="en-DE" sz="1600" b="1" dirty="0"/>
              <a:t>pQCD calculation</a:t>
            </a:r>
            <a:r>
              <a:rPr lang="en-DE" sz="1600" dirty="0"/>
              <a:t> of the interaction cross section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90964B7-6749-5DAE-45B3-7CAB1C3A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91" y="203818"/>
            <a:ext cx="3420469" cy="9124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79F136-9200-A105-D3A8-A1F65D72EB68}"/>
              </a:ext>
            </a:extLst>
          </p:cNvPr>
          <p:cNvSpPr/>
          <p:nvPr/>
        </p:nvSpPr>
        <p:spPr>
          <a:xfrm>
            <a:off x="8455953" y="203817"/>
            <a:ext cx="848067" cy="912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0" name="Picture 19" descr="Chart, radar chart&#10;&#10;Description automatically generated">
            <a:extLst>
              <a:ext uri="{FF2B5EF4-FFF2-40B4-BE49-F238E27FC236}">
                <a16:creationId xmlns:a16="http://schemas.microsoft.com/office/drawing/2014/main" id="{844D2444-BB00-4DEB-0C26-6F1CB8D75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75" y="1209771"/>
            <a:ext cx="4461510" cy="3501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3160EC-8B75-D775-CCA7-9B87D961D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</p:spPr>
        <p:txBody>
          <a:bodyPr/>
          <a:lstStyle/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- 21.10.2022 – MU days 2022 - </a:t>
            </a:r>
            <a:r>
              <a:rPr lang="en-DE" sz="1100" dirty="0"/>
              <a:t>A “charming” view on matter formation in ALICE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07BE9-FD49-1C9E-C24C-C6E54049B7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6726" y="1198153"/>
            <a:ext cx="3527327" cy="3501767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4B450E7-4C40-1695-83FF-527C52DD6E14}"/>
              </a:ext>
            </a:extLst>
          </p:cNvPr>
          <p:cNvGrpSpPr/>
          <p:nvPr/>
        </p:nvGrpSpPr>
        <p:grpSpPr>
          <a:xfrm>
            <a:off x="10416287" y="1916927"/>
            <a:ext cx="1695031" cy="912443"/>
            <a:chOff x="9991774" y="1484822"/>
            <a:chExt cx="2079877" cy="11964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E42A84-6DFD-AADD-B4F7-90ED17686F32}"/>
                </a:ext>
              </a:extLst>
            </p:cNvPr>
            <p:cNvSpPr/>
            <p:nvPr/>
          </p:nvSpPr>
          <p:spPr>
            <a:xfrm>
              <a:off x="10727132" y="2444145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2A519C-F929-AAE1-C4E0-65D953A06F55}"/>
                </a:ext>
              </a:extLst>
            </p:cNvPr>
            <p:cNvSpPr/>
            <p:nvPr/>
          </p:nvSpPr>
          <p:spPr>
            <a:xfrm>
              <a:off x="11594079" y="2453531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5AB8B1-B71B-E315-82AB-1C72ADAB774F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10806645" y="2533598"/>
              <a:ext cx="2516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9863CB8-14C6-1517-0248-FBCDDB97365A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11322826" y="2542984"/>
              <a:ext cx="2712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Explosion 2 18">
              <a:extLst>
                <a:ext uri="{FF2B5EF4-FFF2-40B4-BE49-F238E27FC236}">
                  <a16:creationId xmlns:a16="http://schemas.microsoft.com/office/drawing/2014/main" id="{69A68617-6DAE-D861-8D3F-47494F2C1446}"/>
                </a:ext>
              </a:extLst>
            </p:cNvPr>
            <p:cNvSpPr/>
            <p:nvPr/>
          </p:nvSpPr>
          <p:spPr>
            <a:xfrm>
              <a:off x="11140593" y="2381196"/>
              <a:ext cx="168742" cy="300112"/>
            </a:xfrm>
            <a:prstGeom prst="irregularSeal2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DBD346-A5F9-333E-8C85-F915FF294F31}"/>
                </a:ext>
              </a:extLst>
            </p:cNvPr>
            <p:cNvSpPr/>
            <p:nvPr/>
          </p:nvSpPr>
          <p:spPr>
            <a:xfrm>
              <a:off x="10420363" y="1582428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7265B8-3BCB-CF17-FC1E-CF224FA7596D}"/>
                </a:ext>
              </a:extLst>
            </p:cNvPr>
            <p:cNvSpPr/>
            <p:nvPr/>
          </p:nvSpPr>
          <p:spPr>
            <a:xfrm>
              <a:off x="10380606" y="1681819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48F0DC-1D1F-C3E2-F4B3-8E3FE4E44214}"/>
                </a:ext>
              </a:extLst>
            </p:cNvPr>
            <p:cNvSpPr/>
            <p:nvPr/>
          </p:nvSpPr>
          <p:spPr>
            <a:xfrm>
              <a:off x="10440241" y="1681819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7467C5-ECEB-A7F0-F5C6-50E2D103D878}"/>
                </a:ext>
              </a:extLst>
            </p:cNvPr>
            <p:cNvSpPr/>
            <p:nvPr/>
          </p:nvSpPr>
          <p:spPr>
            <a:xfrm>
              <a:off x="10456805" y="1741454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D6E3E0-5F60-2FB7-6FAA-95329D7F9C24}"/>
                </a:ext>
              </a:extLst>
            </p:cNvPr>
            <p:cNvSpPr/>
            <p:nvPr/>
          </p:nvSpPr>
          <p:spPr>
            <a:xfrm>
              <a:off x="10406872" y="1647027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B606BF-CACE-12E8-194A-2BA24DBD801D}"/>
                </a:ext>
              </a:extLst>
            </p:cNvPr>
            <p:cNvSpPr/>
            <p:nvPr/>
          </p:nvSpPr>
          <p:spPr>
            <a:xfrm>
              <a:off x="10413855" y="1874803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18036DC-5DFF-54F7-0F54-82B6D274453D}"/>
                </a:ext>
              </a:extLst>
            </p:cNvPr>
            <p:cNvSpPr/>
            <p:nvPr/>
          </p:nvSpPr>
          <p:spPr>
            <a:xfrm>
              <a:off x="10324283" y="1722400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C46EB76-07BD-FB40-D06D-016CCC49A223}"/>
                </a:ext>
              </a:extLst>
            </p:cNvPr>
            <p:cNvSpPr/>
            <p:nvPr/>
          </p:nvSpPr>
          <p:spPr>
            <a:xfrm>
              <a:off x="10377292" y="1797773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701E22-78F6-9A28-EA35-E285404952A5}"/>
                </a:ext>
              </a:extLst>
            </p:cNvPr>
            <p:cNvSpPr/>
            <p:nvPr/>
          </p:nvSpPr>
          <p:spPr>
            <a:xfrm>
              <a:off x="10370904" y="1618868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C0CF72F-5DCC-41B5-38C9-5373A133F717}"/>
                </a:ext>
              </a:extLst>
            </p:cNvPr>
            <p:cNvSpPr/>
            <p:nvPr/>
          </p:nvSpPr>
          <p:spPr>
            <a:xfrm>
              <a:off x="10344161" y="1860724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DD053B-BAED-98D7-F5D5-EFB06115CE56}"/>
                </a:ext>
              </a:extLst>
            </p:cNvPr>
            <p:cNvSpPr/>
            <p:nvPr/>
          </p:nvSpPr>
          <p:spPr>
            <a:xfrm>
              <a:off x="11955696" y="1579130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CA3450-5C47-D225-5A96-A8DFECB54CED}"/>
                </a:ext>
              </a:extLst>
            </p:cNvPr>
            <p:cNvSpPr/>
            <p:nvPr/>
          </p:nvSpPr>
          <p:spPr>
            <a:xfrm>
              <a:off x="11915939" y="1678521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6393076-A196-E709-BCAE-259B5BBE2486}"/>
                </a:ext>
              </a:extLst>
            </p:cNvPr>
            <p:cNvSpPr/>
            <p:nvPr/>
          </p:nvSpPr>
          <p:spPr>
            <a:xfrm>
              <a:off x="11975574" y="1678521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387D111-A3B5-BAF9-B077-030920371D0D}"/>
                </a:ext>
              </a:extLst>
            </p:cNvPr>
            <p:cNvSpPr/>
            <p:nvPr/>
          </p:nvSpPr>
          <p:spPr>
            <a:xfrm>
              <a:off x="11992138" y="1738156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24166CD-0EF8-13BF-0255-2616C96E08D8}"/>
                </a:ext>
              </a:extLst>
            </p:cNvPr>
            <p:cNvSpPr/>
            <p:nvPr/>
          </p:nvSpPr>
          <p:spPr>
            <a:xfrm>
              <a:off x="11942205" y="1643729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F4520A5-A17F-413D-E6F9-349DF65F94EA}"/>
                </a:ext>
              </a:extLst>
            </p:cNvPr>
            <p:cNvSpPr/>
            <p:nvPr/>
          </p:nvSpPr>
          <p:spPr>
            <a:xfrm>
              <a:off x="11949188" y="1871505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DE47555-7B4B-9847-A96A-48AA70C9F26F}"/>
                </a:ext>
              </a:extLst>
            </p:cNvPr>
            <p:cNvSpPr/>
            <p:nvPr/>
          </p:nvSpPr>
          <p:spPr>
            <a:xfrm>
              <a:off x="11859616" y="1719102"/>
              <a:ext cx="79513" cy="1789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71813BD-C260-8BB8-C546-E303D3D43C73}"/>
                </a:ext>
              </a:extLst>
            </p:cNvPr>
            <p:cNvSpPr/>
            <p:nvPr/>
          </p:nvSpPr>
          <p:spPr>
            <a:xfrm>
              <a:off x="11912625" y="1794475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A7E11BF-076E-DC93-F89A-81BAFE2ED299}"/>
                </a:ext>
              </a:extLst>
            </p:cNvPr>
            <p:cNvSpPr/>
            <p:nvPr/>
          </p:nvSpPr>
          <p:spPr>
            <a:xfrm>
              <a:off x="11906237" y="1615570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CB05C1C-65B8-3EBE-8C11-3AECAF8AC458}"/>
                </a:ext>
              </a:extLst>
            </p:cNvPr>
            <p:cNvSpPr/>
            <p:nvPr/>
          </p:nvSpPr>
          <p:spPr>
            <a:xfrm>
              <a:off x="11879494" y="1857426"/>
              <a:ext cx="79513" cy="178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DEA28AB-1832-D6BF-147A-162770AB0E9D}"/>
                </a:ext>
              </a:extLst>
            </p:cNvPr>
            <p:cNvCxnSpPr>
              <a:cxnSpLocks/>
            </p:cNvCxnSpPr>
            <p:nvPr/>
          </p:nvCxnSpPr>
          <p:spPr>
            <a:xfrm>
              <a:off x="10536318" y="1804404"/>
              <a:ext cx="2516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32D4C9F-7F3D-513A-39C5-1A1C367A95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88363" y="1814722"/>
              <a:ext cx="2712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Explosion 2 43">
              <a:extLst>
                <a:ext uri="{FF2B5EF4-FFF2-40B4-BE49-F238E27FC236}">
                  <a16:creationId xmlns:a16="http://schemas.microsoft.com/office/drawing/2014/main" id="{D7385719-4825-B3EB-D036-A8A2EF9029AE}"/>
                </a:ext>
              </a:extLst>
            </p:cNvPr>
            <p:cNvSpPr/>
            <p:nvPr/>
          </p:nvSpPr>
          <p:spPr>
            <a:xfrm>
              <a:off x="10970542" y="1484822"/>
              <a:ext cx="635588" cy="675624"/>
            </a:xfrm>
            <a:prstGeom prst="irregularSeal2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0DBD2B-442C-D19C-E2A9-D8BD9E3E00DC}"/>
                </a:ext>
              </a:extLst>
            </p:cNvPr>
            <p:cNvCxnSpPr/>
            <p:nvPr/>
          </p:nvCxnSpPr>
          <p:spPr>
            <a:xfrm>
              <a:off x="9991774" y="2254827"/>
              <a:ext cx="20393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4E4768-7AE1-DBFA-9A82-64FD81671CBD}"/>
                  </a:ext>
                </a:extLst>
              </p:cNvPr>
              <p:cNvSpPr txBox="1"/>
              <p:nvPr/>
            </p:nvSpPr>
            <p:spPr>
              <a:xfrm>
                <a:off x="8983235" y="2177058"/>
                <a:ext cx="1538305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de-DE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𝐀𝐀</m:t>
                          </m:r>
                        </m:sub>
                      </m:sSub>
                      <m:r>
                        <a:rPr lang="de-DE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de-DE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r>
                                    <a:rPr lang="de-DE" b="1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𝐀𝐀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DE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4E4768-7AE1-DBFA-9A82-64FD8167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235" y="2177058"/>
                <a:ext cx="1538305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DC6FAD-BA84-23F3-D7B5-0E1C24510667}"/>
                  </a:ext>
                </a:extLst>
              </p:cNvPr>
              <p:cNvSpPr txBox="1"/>
              <p:nvPr/>
            </p:nvSpPr>
            <p:spPr>
              <a:xfrm>
                <a:off x="6096000" y="4654941"/>
                <a:ext cx="4960269" cy="1769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DE" b="1" dirty="0">
                    <a:solidFill>
                      <a:schemeClr val="accent1"/>
                    </a:solidFill>
                  </a:rPr>
                  <a:t>From pp to Pb-Pb</a:t>
                </a:r>
                <a:endParaRPr lang="de-DE" sz="1600" b="1" dirty="0"/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D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AA</m:t>
                        </m:r>
                      </m:sub>
                    </m:sSub>
                    <m:r>
                      <a:rPr lang="de-DE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 1</m:t>
                    </m:r>
                  </m:oMath>
                </a14:m>
                <a:r>
                  <a:rPr lang="en-DE" sz="1600" dirty="0"/>
                  <a:t>:  modification in Pb-Pb with respect to </a:t>
                </a:r>
                <a:r>
                  <a:rPr lang="en-GB" sz="1600" dirty="0"/>
                  <a:t>pp collisions</a:t>
                </a:r>
                <a:endParaRPr lang="en-DE" sz="1600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1600" b="1" dirty="0"/>
                  <a:t>Interactions </a:t>
                </a:r>
                <a:r>
                  <a:rPr lang="de-DE" sz="1600" b="1" dirty="0" err="1"/>
                  <a:t>between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parton</a:t>
                </a:r>
                <a:r>
                  <a:rPr lang="de-DE" sz="1600" b="1" dirty="0"/>
                  <a:t> and medium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de-DE" sz="1600" dirty="0" err="1"/>
                  <a:t>Collisional</a:t>
                </a:r>
                <a:r>
                  <a:rPr lang="de-DE" sz="1600" dirty="0"/>
                  <a:t>- and </a:t>
                </a:r>
                <a:r>
                  <a:rPr lang="de-DE" sz="1600" dirty="0" err="1"/>
                  <a:t>radiative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energy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loss</a:t>
                </a:r>
                <a:endParaRPr lang="de-DE" sz="1600" dirty="0"/>
              </a:p>
              <a:p>
                <a:endParaRPr lang="en-DE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DC6FAD-BA84-23F3-D7B5-0E1C2451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54941"/>
                <a:ext cx="4960269" cy="1769715"/>
              </a:xfrm>
              <a:prstGeom prst="rect">
                <a:avLst/>
              </a:prstGeom>
              <a:blipFill>
                <a:blip r:embed="rId6"/>
                <a:stretch>
                  <a:fillRect l="-102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708BB66-A327-EDE9-C284-F047943FA518}"/>
                  </a:ext>
                </a:extLst>
              </p:cNvPr>
              <p:cNvSpPr txBox="1"/>
              <p:nvPr/>
            </p:nvSpPr>
            <p:spPr>
              <a:xfrm>
                <a:off x="8981585" y="3287947"/>
                <a:ext cx="3020058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ū</m:t>
                          </m:r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de-DE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de-DE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de-DE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de-DE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de-DE" sz="16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de-DE" sz="16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708BB66-A327-EDE9-C284-F047943FA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585" y="3287947"/>
                <a:ext cx="3020058" cy="509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BBF3FE4-8FFA-6420-4344-AB99E9B2DC7D}"/>
              </a:ext>
            </a:extLst>
          </p:cNvPr>
          <p:cNvSpPr txBox="1"/>
          <p:nvPr/>
        </p:nvSpPr>
        <p:spPr>
          <a:xfrm>
            <a:off x="7335974" y="1222077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01 (2022) 174</a:t>
            </a:r>
            <a:endParaRPr lang="en-DE" sz="1200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1637268F-F1CF-DCDD-CA5F-7D23FC4F9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7520" y="3974925"/>
            <a:ext cx="2649934" cy="62433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EA0FABC-882D-1AF9-199C-D8A3FBA52E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208" y="4209562"/>
            <a:ext cx="229039" cy="358775"/>
          </a:xfrm>
          <a:prstGeom prst="rect">
            <a:avLst/>
          </a:prstGeom>
        </p:spPr>
      </p:pic>
      <p:pic>
        <p:nvPicPr>
          <p:cNvPr id="9" name="Picture 8" descr="A close up of a yellow circle&#10;&#10;Description automatically generated with low confidence">
            <a:extLst>
              <a:ext uri="{FF2B5EF4-FFF2-40B4-BE49-F238E27FC236}">
                <a16:creationId xmlns:a16="http://schemas.microsoft.com/office/drawing/2014/main" id="{A55AA35E-5B16-CC9D-78CA-C85E506C0A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354" y="3108559"/>
            <a:ext cx="367455" cy="358775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C8AD9692-E443-D0D1-40EF-224D7803B4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389" y="1481706"/>
            <a:ext cx="473384" cy="35877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01467F7-5192-734A-FE69-8D582D4A18F7}"/>
              </a:ext>
            </a:extLst>
          </p:cNvPr>
          <p:cNvSpPr/>
          <p:nvPr/>
        </p:nvSpPr>
        <p:spPr>
          <a:xfrm>
            <a:off x="474546" y="3806253"/>
            <a:ext cx="1756459" cy="238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7A631B16-1865-7CF2-0DB5-9C2B0DC509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206" y="3848876"/>
            <a:ext cx="113039" cy="358775"/>
          </a:xfrm>
          <a:prstGeom prst="rect">
            <a:avLst/>
          </a:prstGeom>
        </p:spPr>
      </p:pic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id="{8DEC0355-B9B9-7F38-1CCC-54F5528881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822" y="2221285"/>
            <a:ext cx="379808" cy="35951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F16CC9E-B78D-73DE-B086-24BB11468BC0}"/>
              </a:ext>
            </a:extLst>
          </p:cNvPr>
          <p:cNvSpPr txBox="1"/>
          <p:nvPr/>
        </p:nvSpPr>
        <p:spPr>
          <a:xfrm>
            <a:off x="2652170" y="1293316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time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9985C6-C9DD-28B6-5915-2EEAE072D254}"/>
              </a:ext>
            </a:extLst>
          </p:cNvPr>
          <p:cNvSpPr txBox="1"/>
          <p:nvPr/>
        </p:nvSpPr>
        <p:spPr>
          <a:xfrm>
            <a:off x="4040221" y="4147618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16649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F813-5898-2142-95F5-74C0644A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Study hadronization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61E7A-6B58-C543-AE47-170575E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90964B7-6749-5DAE-45B3-7CAB1C3A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91" y="203818"/>
            <a:ext cx="3420469" cy="9124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879F136-9200-A105-D3A8-A1F65D72EB68}"/>
              </a:ext>
            </a:extLst>
          </p:cNvPr>
          <p:cNvSpPr/>
          <p:nvPr/>
        </p:nvSpPr>
        <p:spPr>
          <a:xfrm>
            <a:off x="9281160" y="203818"/>
            <a:ext cx="1593900" cy="912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119DFB-1EFE-B4F6-42DA-C528B7F5E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</p:spPr>
        <p:txBody>
          <a:bodyPr/>
          <a:lstStyle/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- 21.10.2022 – MU days 2022 - </a:t>
            </a:r>
            <a:r>
              <a:rPr lang="en-DE" sz="1100" dirty="0"/>
              <a:t>A “charming” view on matter formation in ALICE</a:t>
            </a:r>
            <a:endParaRPr lang="en-US" dirty="0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F67169C3-F5F0-6DBD-BAE3-BEB82D863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2" y="1258467"/>
            <a:ext cx="4893579" cy="4746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DCC8857-AC2A-4F54-296E-DC29D3DD3E31}"/>
              </a:ext>
            </a:extLst>
          </p:cNvPr>
          <p:cNvSpPr/>
          <p:nvPr/>
        </p:nvSpPr>
        <p:spPr>
          <a:xfrm>
            <a:off x="3174284" y="1613958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9B7E7D-A76B-E805-8295-4F1451F5DADB}"/>
              </a:ext>
            </a:extLst>
          </p:cNvPr>
          <p:cNvSpPr/>
          <p:nvPr/>
        </p:nvSpPr>
        <p:spPr>
          <a:xfrm>
            <a:off x="4041231" y="1623344"/>
            <a:ext cx="79513" cy="178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EE5248-EF3C-6150-4635-EDD8421C6D58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253797" y="1703411"/>
            <a:ext cx="251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0E4CFD-E9BF-B351-70EA-FAC8D24EBC8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769978" y="1712797"/>
            <a:ext cx="2712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xplosion 2 13">
            <a:extLst>
              <a:ext uri="{FF2B5EF4-FFF2-40B4-BE49-F238E27FC236}">
                <a16:creationId xmlns:a16="http://schemas.microsoft.com/office/drawing/2014/main" id="{3367A3A8-4525-F765-637A-ADF4062EB71A}"/>
              </a:ext>
            </a:extLst>
          </p:cNvPr>
          <p:cNvSpPr/>
          <p:nvPr/>
        </p:nvSpPr>
        <p:spPr>
          <a:xfrm>
            <a:off x="3587745" y="1551009"/>
            <a:ext cx="168742" cy="300112"/>
          </a:xfrm>
          <a:prstGeom prst="irregularSeal2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3A0DC-7274-34C8-7757-A6DCE1BC15AB}"/>
              </a:ext>
            </a:extLst>
          </p:cNvPr>
          <p:cNvSpPr txBox="1"/>
          <p:nvPr/>
        </p:nvSpPr>
        <p:spPr>
          <a:xfrm>
            <a:off x="5616419" y="3141995"/>
            <a:ext cx="5073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Baryon to meson ratios</a:t>
            </a: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DE" sz="1600" dirty="0">
                <a:cs typeface="Arial" panose="020B0604020202020204" pitchFamily="34" charset="0"/>
              </a:rPr>
              <a:t>Yield ratios of hadrons are sensitive to heavy quark hadronization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DE" sz="1600" dirty="0">
                <a:cs typeface="Arial" panose="020B0604020202020204" pitchFamily="34" charset="0"/>
              </a:rPr>
              <a:t>Investigate various species and compare to model predictions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CF26C4-D1E7-09B1-2954-B4E641EEDA10}"/>
              </a:ext>
            </a:extLst>
          </p:cNvPr>
          <p:cNvSpPr txBox="1"/>
          <p:nvPr/>
        </p:nvSpPr>
        <p:spPr>
          <a:xfrm>
            <a:off x="1537019" y="5686959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127, 202301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ECEE8A-BA3A-9624-80DD-96DE351B9047}"/>
              </a:ext>
            </a:extLst>
          </p:cNvPr>
          <p:cNvSpPr txBox="1"/>
          <p:nvPr/>
        </p:nvSpPr>
        <p:spPr>
          <a:xfrm>
            <a:off x="10078110" y="4957933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800" b="1" dirty="0">
                <a:cs typeface="Arial" panose="020B0604020202020204" pitchFamily="34" charset="0"/>
              </a:rPr>
              <a:t>Fragmentation</a:t>
            </a:r>
            <a:endParaRPr lang="en-DE" sz="1800" dirty="0">
              <a:cs typeface="Arial" panose="020B0604020202020204" pitchFamily="34" charset="0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3529A111-927E-F71A-A346-A24FD4C8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91" y="5506327"/>
            <a:ext cx="1642365" cy="8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57FDCC5-B4C2-752F-1129-70DBC0B969CB}"/>
              </a:ext>
            </a:extLst>
          </p:cNvPr>
          <p:cNvSpPr txBox="1"/>
          <p:nvPr/>
        </p:nvSpPr>
        <p:spPr>
          <a:xfrm>
            <a:off x="7465178" y="4962337"/>
            <a:ext cx="228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800" dirty="0">
                <a:cs typeface="Arial" panose="020B0604020202020204" pitchFamily="34" charset="0"/>
              </a:rPr>
              <a:t>Fragmentation + </a:t>
            </a:r>
            <a:r>
              <a:rPr lang="en-DE" sz="1800" b="1" dirty="0">
                <a:cs typeface="Arial" panose="020B0604020202020204" pitchFamily="34" charset="0"/>
              </a:rPr>
              <a:t>Coalescence</a:t>
            </a:r>
            <a:endParaRPr lang="en-DE" sz="1800" dirty="0">
              <a:cs typeface="Arial" panose="020B0604020202020204" pitchFamily="34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2755BB09-DA88-134C-CBE9-AE1F0DBC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48" y="5633214"/>
            <a:ext cx="1425274" cy="10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38C878B-F981-8B14-29CE-2C47811F581D}"/>
              </a:ext>
            </a:extLst>
          </p:cNvPr>
          <p:cNvSpPr txBox="1"/>
          <p:nvPr/>
        </p:nvSpPr>
        <p:spPr>
          <a:xfrm>
            <a:off x="5755520" y="5465838"/>
            <a:ext cx="175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cs typeface="Arial" panose="020B0604020202020204" pitchFamily="34" charset="0"/>
              </a:rPr>
              <a:t>Statistical hadronization</a:t>
            </a:r>
            <a:endParaRPr lang="en-DE" sz="1800" b="1" dirty="0">
              <a:cs typeface="Arial" panose="020B0604020202020204" pitchFamily="34" charset="0"/>
            </a:endParaRPr>
          </a:p>
          <a:p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C575C-6917-E4C0-5BEF-942219FD530B}"/>
              </a:ext>
            </a:extLst>
          </p:cNvPr>
          <p:cNvSpPr txBox="1"/>
          <p:nvPr/>
        </p:nvSpPr>
        <p:spPr>
          <a:xfrm>
            <a:off x="6528064" y="1870663"/>
            <a:ext cx="1641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dirty="0">
                <a:solidFill>
                  <a:srgbClr val="0070C0"/>
                </a:solidFill>
              </a:rPr>
              <a:t>Parton distribution functions (PDFs)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FEFCA-FE00-F0B3-9A70-05F80B4487FB}"/>
              </a:ext>
            </a:extLst>
          </p:cNvPr>
          <p:cNvSpPr txBox="1"/>
          <p:nvPr/>
        </p:nvSpPr>
        <p:spPr>
          <a:xfrm>
            <a:off x="7971405" y="2002322"/>
            <a:ext cx="182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dirty="0">
                <a:solidFill>
                  <a:srgbClr val="00B050"/>
                </a:solidFill>
              </a:rPr>
              <a:t>Hard scattering cross section (pQCD)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96734-B7D4-FA81-C8C9-36BACFCEFA8C}"/>
              </a:ext>
            </a:extLst>
          </p:cNvPr>
          <p:cNvSpPr txBox="1"/>
          <p:nvPr/>
        </p:nvSpPr>
        <p:spPr>
          <a:xfrm>
            <a:off x="9729042" y="1945996"/>
            <a:ext cx="2155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600" dirty="0">
                <a:solidFill>
                  <a:srgbClr val="FF0000"/>
                </a:solidFill>
              </a:rPr>
              <a:t>Fragmentation function (hadronization)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6194AA-DD66-C4CC-50E1-BF9134955279}"/>
                  </a:ext>
                </a:extLst>
              </p:cNvPr>
              <p:cNvSpPr txBox="1"/>
              <p:nvPr/>
            </p:nvSpPr>
            <p:spPr>
              <a:xfrm>
                <a:off x="5452093" y="1317511"/>
                <a:ext cx="5820871" cy="67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</a:rPr>
                                <m:t>hh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6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de-DE" sz="1600" b="0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600" b="0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6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de-DE" sz="1600" b="0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600" b="0" i="1" baseline="-25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de-DE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de-DE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1600" baseline="30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6194AA-DD66-C4CC-50E1-BF913495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093" y="1317511"/>
                <a:ext cx="5820871" cy="6716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79C81B72-9002-CD90-904C-E1522408A3D1}"/>
              </a:ext>
            </a:extLst>
          </p:cNvPr>
          <p:cNvSpPr/>
          <p:nvPr/>
        </p:nvSpPr>
        <p:spPr>
          <a:xfrm>
            <a:off x="2322917" y="2571874"/>
            <a:ext cx="283778" cy="237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3A6527-0337-40E8-FC51-6EC98C60B4FD}"/>
              </a:ext>
            </a:extLst>
          </p:cNvPr>
          <p:cNvSpPr/>
          <p:nvPr/>
        </p:nvSpPr>
        <p:spPr>
          <a:xfrm>
            <a:off x="2322917" y="3037610"/>
            <a:ext cx="283778" cy="237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04732C-F704-7556-6232-DC2558B264C2}"/>
              </a:ext>
            </a:extLst>
          </p:cNvPr>
          <p:cNvSpPr/>
          <p:nvPr/>
        </p:nvSpPr>
        <p:spPr>
          <a:xfrm>
            <a:off x="2322917" y="3531577"/>
            <a:ext cx="283778" cy="237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A5FC31-D899-BF2B-2229-D45DEF87731A}"/>
              </a:ext>
            </a:extLst>
          </p:cNvPr>
          <p:cNvSpPr/>
          <p:nvPr/>
        </p:nvSpPr>
        <p:spPr>
          <a:xfrm>
            <a:off x="9798918" y="5023867"/>
            <a:ext cx="283778" cy="237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C7D5764-7359-7DBA-B489-8572FAF23C5F}"/>
              </a:ext>
            </a:extLst>
          </p:cNvPr>
          <p:cNvSpPr/>
          <p:nvPr/>
        </p:nvSpPr>
        <p:spPr>
          <a:xfrm>
            <a:off x="7181400" y="5046247"/>
            <a:ext cx="283778" cy="237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26EE296-8706-ACDE-1B4F-FA81372BBDD6}"/>
              </a:ext>
            </a:extLst>
          </p:cNvPr>
          <p:cNvSpPr/>
          <p:nvPr/>
        </p:nvSpPr>
        <p:spPr>
          <a:xfrm>
            <a:off x="5474530" y="5541488"/>
            <a:ext cx="283778" cy="2374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3D2B92-3533-ECAB-3A5E-56F965E66114}"/>
              </a:ext>
            </a:extLst>
          </p:cNvPr>
          <p:cNvSpPr txBox="1"/>
          <p:nvPr/>
        </p:nvSpPr>
        <p:spPr>
          <a:xfrm>
            <a:off x="395998" y="5080817"/>
            <a:ext cx="6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e</a:t>
            </a:r>
            <a:r>
              <a:rPr lang="en-DE" b="1" baseline="30000" dirty="0">
                <a:solidFill>
                  <a:schemeClr val="accent1"/>
                </a:solidFill>
              </a:rPr>
              <a:t>+</a:t>
            </a:r>
            <a:r>
              <a:rPr lang="en-DE" b="1" dirty="0">
                <a:solidFill>
                  <a:schemeClr val="accent1"/>
                </a:solidFill>
              </a:rPr>
              <a:t>e</a:t>
            </a:r>
            <a:r>
              <a:rPr lang="en-DE" b="1" baseline="30000" dirty="0">
                <a:solidFill>
                  <a:schemeClr val="accent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5186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F813-5898-2142-95F5-74C0644A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ALICE detector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61E7A-6B58-C543-AE47-170575E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A86FA-79F1-6D29-71FC-68A3C59371D3}"/>
              </a:ext>
            </a:extLst>
          </p:cNvPr>
          <p:cNvSpPr txBox="1"/>
          <p:nvPr/>
        </p:nvSpPr>
        <p:spPr>
          <a:xfrm>
            <a:off x="238280" y="953945"/>
            <a:ext cx="5849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LHC Run 3</a:t>
            </a:r>
          </a:p>
          <a:p>
            <a:endParaRPr lang="en-DE" b="1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DE" dirty="0"/>
              <a:t>Higher data taking rate leads to higher statistical precision in the results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DE" dirty="0"/>
              <a:t>Upgraded detectors: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Largest TPC in the world will be run in continuous data taking mode thanks to GEM chambers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/>
              <a:t>Improved vertexing resolution with ITS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224EAB1-E468-1E95-F0F8-CAB4ACC6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2" y="3975652"/>
            <a:ext cx="4069411" cy="2292626"/>
          </a:xfrm>
          <a:prstGeom prst="rect">
            <a:avLst/>
          </a:prstGeom>
        </p:spPr>
      </p:pic>
      <p:pic>
        <p:nvPicPr>
          <p:cNvPr id="9" name="Picture 8" descr="A picture containing toy, LEGO, indoor&#10;&#10;Description automatically generated">
            <a:extLst>
              <a:ext uri="{FF2B5EF4-FFF2-40B4-BE49-F238E27FC236}">
                <a16:creationId xmlns:a16="http://schemas.microsoft.com/office/drawing/2014/main" id="{D7FC82C2-F62D-A308-FF58-DD9F1AD13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795" y="480398"/>
            <a:ext cx="6088205" cy="3435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3589F-BC51-A366-9C84-84DDABFDC1F4}"/>
              </a:ext>
            </a:extLst>
          </p:cNvPr>
          <p:cNvSpPr txBox="1"/>
          <p:nvPr/>
        </p:nvSpPr>
        <p:spPr>
          <a:xfrm>
            <a:off x="4732837" y="4149729"/>
            <a:ext cx="6546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>
                <a:solidFill>
                  <a:schemeClr val="accent1"/>
                </a:solidFill>
              </a:rPr>
              <a:t>Goals:</a:t>
            </a:r>
            <a:br>
              <a:rPr lang="en-DE" b="1" dirty="0">
                <a:solidFill>
                  <a:schemeClr val="accent1"/>
                </a:solidFill>
              </a:rPr>
            </a:br>
            <a:endParaRPr lang="en-DE" b="1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DE" dirty="0"/>
              <a:t>Direct reconstruction of beauty hadron decays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DE" dirty="0"/>
              <a:t>High precision measurements lead to better constraints to theoretical models of the strongly interacting medium and hadronization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242C3E-EF57-8087-E33F-1EB958D50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8026" y="6471061"/>
            <a:ext cx="8900892" cy="304801"/>
          </a:xfrm>
        </p:spPr>
        <p:txBody>
          <a:bodyPr/>
          <a:lstStyle/>
          <a:p>
            <a:r>
              <a:rPr lang="en-US" dirty="0" err="1"/>
              <a:t>Annalena</a:t>
            </a:r>
            <a:r>
              <a:rPr lang="en-US" dirty="0"/>
              <a:t> </a:t>
            </a:r>
            <a:r>
              <a:rPr lang="en-US" dirty="0" err="1"/>
              <a:t>Kalteyer</a:t>
            </a:r>
            <a:r>
              <a:rPr lang="en-US" dirty="0"/>
              <a:t>  - 21.10.2022 – MU days 2022 - </a:t>
            </a:r>
            <a:r>
              <a:rPr lang="en-DE" sz="1100" dirty="0"/>
              <a:t>A “charming” view on matter formation in ALICE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45FDE-7343-E3ED-7CA9-DD0275969E69}"/>
              </a:ext>
            </a:extLst>
          </p:cNvPr>
          <p:cNvSpPr txBox="1"/>
          <p:nvPr/>
        </p:nvSpPr>
        <p:spPr>
          <a:xfrm>
            <a:off x="294872" y="6250668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Maurice Donner</a:t>
            </a:r>
          </a:p>
        </p:txBody>
      </p:sp>
    </p:spTree>
    <p:extLst>
      <p:ext uri="{BB962C8B-B14F-4D97-AF65-F5344CB8AC3E}">
        <p14:creationId xmlns:p14="http://schemas.microsoft.com/office/powerpoint/2010/main" val="349352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2022" id="{430A99B7-F59B-D341-BDCC-9AA19C0FD367}" vid="{C2BE8666-27C5-1C49-A04E-E7BF5028A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2334</TotalTime>
  <Words>400</Words>
  <Application>Microsoft Macintosh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A “charming” view on matter formation in ALICE</vt:lpstr>
      <vt:lpstr>From Nature to Experiment</vt:lpstr>
      <vt:lpstr>Study QGP with charm hadrons</vt:lpstr>
      <vt:lpstr>Study hadronization</vt:lpstr>
      <vt:lpstr>The ALICE detector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Annalena Kalteyer</dc:creator>
  <cp:lastModifiedBy>Annalena Kalteyer</cp:lastModifiedBy>
  <cp:revision>21</cp:revision>
  <dcterms:created xsi:type="dcterms:W3CDTF">2022-10-06T12:15:03Z</dcterms:created>
  <dcterms:modified xsi:type="dcterms:W3CDTF">2022-10-18T11:49:04Z</dcterms:modified>
</cp:coreProperties>
</file>