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13" r:id="rId4"/>
    <p:sldMasterId id="2147483687" r:id="rId5"/>
    <p:sldMasterId id="2147483700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73" r:id="rId30"/>
  </p:sldIdLst>
  <p:sldSz cx="9144000" cy="6858000" type="screen4x3"/>
  <p:notesSz cx="7772400" cy="10058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2818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B7533-3BBB-44F9-AE0B-304438117A06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551-E451-43C8-94F4-75F8D1EC7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02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41551-E451-43C8-94F4-75F8D1EC70D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939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" y="367548"/>
            <a:ext cx="1905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" y="367548"/>
            <a:ext cx="1905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170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83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93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680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790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23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108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168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956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771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3C26-E064-4E82-A897-DC86C39C5E47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753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/>
          <p:nvPr/>
        </p:nvPicPr>
        <p:blipFill>
          <a:blip r:embed="rId14"/>
          <a:srcRect t="9618" b="11101"/>
          <a:stretch/>
        </p:blipFill>
        <p:spPr>
          <a:xfrm>
            <a:off x="0" y="1156680"/>
            <a:ext cx="9142920" cy="5461200"/>
          </a:xfrm>
          <a:prstGeom prst="rect">
            <a:avLst/>
          </a:prstGeom>
          <a:ln w="0">
            <a:noFill/>
          </a:ln>
        </p:spPr>
      </p:pic>
      <p:sp>
        <p:nvSpPr>
          <p:cNvPr id="11" name="CustomShape 1"/>
          <p:cNvSpPr/>
          <p:nvPr/>
        </p:nvSpPr>
        <p:spPr>
          <a:xfrm>
            <a:off x="0" y="6612480"/>
            <a:ext cx="9142920" cy="2545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Bild 6"/>
          <p:cNvPicPr/>
          <p:nvPr/>
        </p:nvPicPr>
        <p:blipFill>
          <a:blip r:embed="rId15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3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3"/>
          <p:cNvSpPr/>
          <p:nvPr/>
        </p:nvSpPr>
        <p:spPr>
          <a:xfrm>
            <a:off x="435240" y="661752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GSI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Helmholtzzentrum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für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Schwerionenforschung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GmbH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4251240" y="6616277"/>
            <a:ext cx="3862536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 smtClean="0">
                <a:solidFill>
                  <a:srgbClr val="333333"/>
                </a:solidFill>
                <a:latin typeface="Arial"/>
                <a:ea typeface="DejaVu Sans"/>
              </a:rPr>
              <a:t>PANDA		Stefan Koch	17.05.2022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0" y="6609960"/>
            <a:ext cx="9142920" cy="2545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" name="Bild 6"/>
          <p:cNvPicPr/>
          <p:nvPr/>
        </p:nvPicPr>
        <p:blipFill>
          <a:blip r:embed="rId14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48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/>
          <p:cNvSpPr/>
          <p:nvPr/>
        </p:nvSpPr>
        <p:spPr>
          <a:xfrm>
            <a:off x="255240" y="662940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333333"/>
                </a:solidFill>
                <a:latin typeface="Arial"/>
                <a:ea typeface="DejaVu Sans"/>
              </a:rPr>
              <a:t>GSI Helmholtzzentrum für Schwerionenforschung GmbH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50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/>
          <p:cNvSpPr/>
          <p:nvPr/>
        </p:nvSpPr>
        <p:spPr>
          <a:xfrm>
            <a:off x="6638760" y="6630120"/>
            <a:ext cx="1379160" cy="2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17.05.2022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53" name="CustomShape 7"/>
          <p:cNvSpPr/>
          <p:nvPr/>
        </p:nvSpPr>
        <p:spPr>
          <a:xfrm>
            <a:off x="3617640" y="6629400"/>
            <a:ext cx="295488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PANDA		Stefan Koch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54" name="CustomShape 8"/>
          <p:cNvSpPr/>
          <p:nvPr/>
        </p:nvSpPr>
        <p:spPr>
          <a:xfrm>
            <a:off x="8018640" y="6630120"/>
            <a:ext cx="61344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94F056B-87FA-4240-B8A3-62F54B4E0464}" type="slidenum"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‹Nr.›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60" y="6609960"/>
            <a:ext cx="9142920" cy="2545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4" name="Bild 6"/>
          <p:cNvPicPr/>
          <p:nvPr/>
        </p:nvPicPr>
        <p:blipFill>
          <a:blip r:embed="rId14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95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3"/>
          <p:cNvSpPr/>
          <p:nvPr/>
        </p:nvSpPr>
        <p:spPr>
          <a:xfrm>
            <a:off x="255240" y="662940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333333"/>
                </a:solidFill>
                <a:latin typeface="Arial"/>
                <a:ea typeface="DejaVu Sans"/>
              </a:rPr>
              <a:t>GSI Helmholtzzentrum für Schwerionenforschung GmbH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6"/>
          <p:cNvSpPr/>
          <p:nvPr/>
        </p:nvSpPr>
        <p:spPr>
          <a:xfrm>
            <a:off x="6638760" y="6630120"/>
            <a:ext cx="1379160" cy="2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17.05.2022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00" name="CustomShape 7"/>
          <p:cNvSpPr/>
          <p:nvPr/>
        </p:nvSpPr>
        <p:spPr>
          <a:xfrm>
            <a:off x="3617640" y="6629400"/>
            <a:ext cx="295488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PANDA		Stefan Koch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01" name="CustomShape 8"/>
          <p:cNvSpPr/>
          <p:nvPr/>
        </p:nvSpPr>
        <p:spPr>
          <a:xfrm>
            <a:off x="8018640" y="6630120"/>
            <a:ext cx="61344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8B13A89B-C0FD-411C-99E3-8F314ACDADB9}" type="slidenum"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‹Nr.›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23C26-E064-4E82-A897-DC86C39C5E47}" type="datetimeFigureOut">
              <a:rPr lang="de-DE" smtClean="0"/>
              <a:t>23.05.2022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5B36D-D101-453D-B624-4A6D8B851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4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afik 139"/>
          <p:cNvPicPr/>
          <p:nvPr/>
        </p:nvPicPr>
        <p:blipFill>
          <a:blip r:embed="rId14"/>
          <a:srcRect t="9618" b="11101"/>
          <a:stretch/>
        </p:blipFill>
        <p:spPr>
          <a:xfrm>
            <a:off x="0" y="1156680"/>
            <a:ext cx="9142920" cy="5461200"/>
          </a:xfrm>
          <a:prstGeom prst="rect">
            <a:avLst/>
          </a:prstGeom>
          <a:ln w="0"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0" y="6612480"/>
            <a:ext cx="9142920" cy="2545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Bild 6"/>
          <p:cNvPicPr/>
          <p:nvPr/>
        </p:nvPicPr>
        <p:blipFill>
          <a:blip r:embed="rId15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143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3"/>
          <p:cNvSpPr/>
          <p:nvPr/>
        </p:nvSpPr>
        <p:spPr>
          <a:xfrm>
            <a:off x="435240" y="661752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333333"/>
                </a:solidFill>
                <a:latin typeface="Arial"/>
                <a:ea typeface="DejaVu Sans"/>
              </a:rPr>
              <a:t>GSI Helmholtzzentrum für Schwerionenforschung GmbH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6"/>
          <p:cNvSpPr/>
          <p:nvPr/>
        </p:nvSpPr>
        <p:spPr>
          <a:xfrm>
            <a:off x="4251240" y="6541920"/>
            <a:ext cx="3526200" cy="39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333333"/>
                </a:solidFill>
                <a:latin typeface="Arial"/>
                <a:ea typeface="DejaVu Sans"/>
              </a:rPr>
              <a:t>PANDA			Stefan Koch		07.11.2019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360" y="6609960"/>
            <a:ext cx="9142920" cy="2545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7" name="Bild 6"/>
          <p:cNvPicPr/>
          <p:nvPr/>
        </p:nvPicPr>
        <p:blipFill>
          <a:blip r:embed="rId14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188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3"/>
          <p:cNvSpPr/>
          <p:nvPr/>
        </p:nvSpPr>
        <p:spPr>
          <a:xfrm>
            <a:off x="255240" y="662940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333333"/>
                </a:solidFill>
                <a:latin typeface="Arial"/>
                <a:ea typeface="DejaVu Sans"/>
              </a:rPr>
              <a:t>GSI Helmholtzzentrum für Schwerionenforschung GmbH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6"/>
          <p:cNvSpPr/>
          <p:nvPr/>
        </p:nvSpPr>
        <p:spPr>
          <a:xfrm>
            <a:off x="6638760" y="6630120"/>
            <a:ext cx="1379160" cy="2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07.11.2019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3617640" y="6629400"/>
            <a:ext cx="295488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PANDA		Stefan Koch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94" name="CustomShape 8"/>
          <p:cNvSpPr/>
          <p:nvPr/>
        </p:nvSpPr>
        <p:spPr>
          <a:xfrm>
            <a:off x="8018640" y="6630120"/>
            <a:ext cx="61344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803E93CF-0FAA-4F46-B59E-68ECCED5D120}" type="slidenum"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‹Nr.›</a:t>
            </a:fld>
            <a:endParaRPr lang="en-US" sz="1000" b="0" strike="noStrike" spc="-1">
              <a:latin typeface="Arial"/>
            </a:endParaRPr>
          </a:p>
        </p:txBody>
      </p:sp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1038600" y="478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Prototype Central Space Frame (CSF)</a:t>
            </a:r>
            <a:endParaRPr lang="en-US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1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Grafik 5"/>
          <p:cNvPicPr/>
          <p:nvPr/>
        </p:nvPicPr>
        <p:blipFill>
          <a:blip r:embed="rId2"/>
          <a:stretch/>
        </p:blipFill>
        <p:spPr>
          <a:xfrm>
            <a:off x="1732918" y="3132304"/>
            <a:ext cx="5037533" cy="201849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_ 5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Interfaces between aluminum support </a:t>
            </a:r>
            <a:r>
              <a:rPr lang="en-US" sz="1200" b="0" strike="noStrike" spc="-1" dirty="0" smtClean="0">
                <a:solidFill>
                  <a:srgbClr val="333333"/>
                </a:solidFill>
                <a:latin typeface="Arial"/>
              </a:rPr>
              <a:t>structure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74" name="Grafik 273"/>
          <p:cNvPicPr/>
          <p:nvPr/>
        </p:nvPicPr>
        <p:blipFill>
          <a:blip r:embed="rId2"/>
          <a:stretch/>
        </p:blipFill>
        <p:spPr>
          <a:xfrm>
            <a:off x="45000" y="1405080"/>
            <a:ext cx="9043560" cy="471564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_ 6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77" name="Textfeld 27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Interfaces between aluminum support </a:t>
            </a:r>
            <a:r>
              <a:rPr lang="en-US" sz="1200" b="0" strike="noStrike" spc="-1" dirty="0" smtClean="0">
                <a:solidFill>
                  <a:srgbClr val="333333"/>
                </a:solidFill>
                <a:latin typeface="Arial"/>
              </a:rPr>
              <a:t>structure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78" name="Grafik 277"/>
          <p:cNvPicPr/>
          <p:nvPr/>
        </p:nvPicPr>
        <p:blipFill>
          <a:blip r:embed="rId2"/>
          <a:stretch/>
        </p:blipFill>
        <p:spPr>
          <a:xfrm>
            <a:off x="720360" y="1237680"/>
            <a:ext cx="7722360" cy="504180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_ 7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81" name="Textfeld 280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>
                <a:solidFill>
                  <a:srgbClr val="333333"/>
                </a:solidFill>
                <a:latin typeface="Arial"/>
              </a:rPr>
              <a:t>aluminum connectors for roller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82" name="Grafik 281"/>
          <p:cNvPicPr/>
          <p:nvPr/>
        </p:nvPicPr>
        <p:blipFill>
          <a:blip r:embed="rId2"/>
          <a:stretch/>
        </p:blipFill>
        <p:spPr>
          <a:xfrm>
            <a:off x="194040" y="1241280"/>
            <a:ext cx="8803080" cy="499788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_ 8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85" name="Textfeld 284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>
                <a:solidFill>
                  <a:srgbClr val="333333"/>
                </a:solidFill>
                <a:latin typeface="Arial"/>
              </a:rPr>
              <a:t>Support frame for prototype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86" name="Grafik 285"/>
          <p:cNvPicPr/>
          <p:nvPr/>
        </p:nvPicPr>
        <p:blipFill>
          <a:blip r:embed="rId2"/>
          <a:stretch/>
        </p:blipFill>
        <p:spPr>
          <a:xfrm>
            <a:off x="781200" y="1224000"/>
            <a:ext cx="7498080" cy="505944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_ 9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89" name="Textfeld 288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>
                <a:solidFill>
                  <a:srgbClr val="333333"/>
                </a:solidFill>
                <a:latin typeface="Arial"/>
              </a:rPr>
              <a:t>Hard anodized aluminum shaft for movement 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90" name="Grafik 289"/>
          <p:cNvPicPr/>
          <p:nvPr/>
        </p:nvPicPr>
        <p:blipFill>
          <a:blip r:embed="rId2"/>
          <a:stretch/>
        </p:blipFill>
        <p:spPr>
          <a:xfrm>
            <a:off x="421200" y="1224360"/>
            <a:ext cx="8321040" cy="504972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_ 10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93" name="Textfeld 292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>
                <a:solidFill>
                  <a:srgbClr val="333333"/>
                </a:solidFill>
                <a:latin typeface="Arial"/>
              </a:rPr>
              <a:t>CSF in support frame 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94" name="Grafik 293"/>
          <p:cNvPicPr/>
          <p:nvPr/>
        </p:nvPicPr>
        <p:blipFill>
          <a:blip r:embed="rId2"/>
          <a:stretch/>
        </p:blipFill>
        <p:spPr>
          <a:xfrm>
            <a:off x="441000" y="1296720"/>
            <a:ext cx="8242920" cy="494856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 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97" name="Textfeld 29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>
                <a:solidFill>
                  <a:srgbClr val="333333"/>
                </a:solidFill>
                <a:latin typeface="Arial"/>
              </a:rPr>
              <a:t>CSF in support frame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98" name="Grafik 297"/>
          <p:cNvPicPr/>
          <p:nvPr/>
        </p:nvPicPr>
        <p:blipFill>
          <a:blip r:embed="rId2"/>
          <a:stretch/>
        </p:blipFill>
        <p:spPr>
          <a:xfrm>
            <a:off x="585000" y="1254960"/>
            <a:ext cx="7802280" cy="493848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feld 300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CSF in </a:t>
            </a:r>
            <a:r>
              <a:rPr lang="en-US" sz="1200" spc="-1" dirty="0" smtClean="0">
                <a:solidFill>
                  <a:srgbClr val="333333"/>
                </a:solidFill>
                <a:latin typeface="Arial"/>
              </a:rPr>
              <a:t>move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" name="20211202_0955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960" y="1275541"/>
            <a:ext cx="8443607" cy="4749529"/>
          </a:xfrm>
          <a:prstGeom prst="rect">
            <a:avLst/>
          </a:prstGeom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pc="-1" dirty="0">
                <a:solidFill>
                  <a:srgbClr val="333333"/>
                </a:solidFill>
              </a:rPr>
              <a:t>Prototype Central Space Frame (CSF)</a:t>
            </a:r>
            <a:endParaRPr lang="en-US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_ 2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56" name="Textfeld 255"/>
          <p:cNvSpPr txBox="1"/>
          <p:nvPr/>
        </p:nvSpPr>
        <p:spPr>
          <a:xfrm>
            <a:off x="365760" y="130572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0" strike="noStrike" spc="-1" dirty="0" smtClean="0">
                <a:solidFill>
                  <a:srgbClr val="333333"/>
                </a:solidFill>
                <a:latin typeface="+mj-lt"/>
              </a:rPr>
              <a:t>In addition, we made a first load test, to verify that the CSF is can carry the weight of 160 kg MVD electronic and cooling supply. For that, we </a:t>
            </a:r>
            <a:r>
              <a:rPr lang="en-US" sz="1200" dirty="0" smtClean="0">
                <a:effectLst/>
                <a:latin typeface="+mj-lt"/>
                <a:ea typeface="Calibri" panose="020F0502020204030204" pitchFamily="34" charset="0"/>
              </a:rPr>
              <a:t>distributed 72 flat bars(162 kg) in a way, that the mass distribution will be very close to the later electronic and cooling components.</a:t>
            </a:r>
            <a:endParaRPr lang="en-US" sz="1200" b="0" strike="noStrike" spc="-1" dirty="0"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7" y="2196181"/>
            <a:ext cx="5244424" cy="20629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8" y="4480910"/>
            <a:ext cx="5244424" cy="2089132"/>
          </a:xfrm>
          <a:prstGeom prst="rect">
            <a:avLst/>
          </a:prstGeom>
        </p:spPr>
      </p:pic>
      <p:sp>
        <p:nvSpPr>
          <p:cNvPr id="4" name="Pfeil nach oben und unten 3"/>
          <p:cNvSpPr/>
          <p:nvPr/>
        </p:nvSpPr>
        <p:spPr>
          <a:xfrm>
            <a:off x="1066800" y="3896360"/>
            <a:ext cx="203200" cy="711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839840" y="2723280"/>
            <a:ext cx="1820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 smtClean="0">
                <a:latin typeface="Arial"/>
              </a:rPr>
              <a:t>CSF with electronic and cooling supply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95720" y="5039760"/>
            <a:ext cx="1820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 smtClean="0">
                <a:latin typeface="Arial"/>
              </a:rPr>
              <a:t>CSF with steel bars for load test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5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 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97" name="Textfeld 29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spc="-1" dirty="0" smtClean="0">
                <a:solidFill>
                  <a:srgbClr val="333333"/>
                </a:solidFill>
                <a:latin typeface="Arial"/>
              </a:rPr>
              <a:t>CSF with flat steel bars for load test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80" y="1346517"/>
            <a:ext cx="7762599" cy="4815523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8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37" name="Textfeld 236"/>
          <p:cNvSpPr txBox="1"/>
          <p:nvPr/>
        </p:nvSpPr>
        <p:spPr>
          <a:xfrm>
            <a:off x="365760" y="130572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The mainframe is made out of four carbon composite parts, two of which are identical.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38" name="Grafik 237"/>
          <p:cNvPicPr/>
          <p:nvPr/>
        </p:nvPicPr>
        <p:blipFill>
          <a:blip r:embed="rId2"/>
          <a:stretch/>
        </p:blipFill>
        <p:spPr>
          <a:xfrm>
            <a:off x="308520" y="1778760"/>
            <a:ext cx="8320680" cy="4347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 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97" name="Textfeld 29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spc="-1" dirty="0" smtClean="0">
                <a:solidFill>
                  <a:srgbClr val="333333"/>
                </a:solidFill>
                <a:latin typeface="Arial"/>
              </a:rPr>
              <a:t>CSF with flat steel bars for load test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0" y="1223999"/>
            <a:ext cx="6509000" cy="5009651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7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 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97" name="Textfeld 29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spc="-1" dirty="0" smtClean="0">
                <a:solidFill>
                  <a:srgbClr val="333333"/>
                </a:solidFill>
                <a:latin typeface="Arial"/>
              </a:rPr>
              <a:t>CSF with flat steel bars for load test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67" y="1337888"/>
            <a:ext cx="4697921" cy="4788592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3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 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97" name="Textfeld 29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spc="-1" dirty="0" smtClean="0">
                <a:solidFill>
                  <a:srgbClr val="333333"/>
                </a:solidFill>
                <a:latin typeface="Arial"/>
              </a:rPr>
              <a:t>CSF with flat steel bars for load test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7" y="1405509"/>
            <a:ext cx="8760635" cy="4720971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8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 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97" name="Textfeld 296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spc="-1" dirty="0" smtClean="0">
                <a:solidFill>
                  <a:srgbClr val="333333"/>
                </a:solidFill>
                <a:latin typeface="Arial"/>
              </a:rPr>
              <a:t>CSF with flat steel bars for load test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58" y="1261795"/>
            <a:ext cx="6900043" cy="4826889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1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_10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303" name="Textfeld 302"/>
          <p:cNvSpPr txBox="1"/>
          <p:nvPr/>
        </p:nvSpPr>
        <p:spPr>
          <a:xfrm>
            <a:off x="380362" y="1261948"/>
            <a:ext cx="8476683" cy="219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 dirty="0" smtClean="0">
                <a:solidFill>
                  <a:srgbClr val="333333"/>
                </a:solidFill>
                <a:latin typeface="Arial"/>
              </a:rPr>
              <a:t>Conclusion: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+mj-lt"/>
                <a:ea typeface="Calibri" panose="020F0502020204030204" pitchFamily="34" charset="0"/>
              </a:rPr>
              <a:t>The load test was successful and showed in principle, that we can built a light weight structure (weight of the carbon structure is just 2 kg) which is able to carry the load of the MVD electronics.</a:t>
            </a:r>
            <a:endParaRPr lang="de-DE" sz="1200" dirty="0" smtClean="0">
              <a:effectLst/>
              <a:latin typeface="+mj-lt"/>
              <a:ea typeface="Calibri" panose="020F0502020204030204" pitchFamily="34" charset="0"/>
            </a:endParaRPr>
          </a:p>
          <a:p>
            <a:endParaRPr lang="en-US" sz="1200" b="0" strike="noStrike" spc="-1" dirty="0" smtClean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</p:txBody>
      </p:sp>
      <p:sp>
        <p:nvSpPr>
          <p:cNvPr id="306" name="Textfeld 305"/>
          <p:cNvSpPr txBox="1"/>
          <p:nvPr/>
        </p:nvSpPr>
        <p:spPr>
          <a:xfrm>
            <a:off x="4732255" y="6109595"/>
            <a:ext cx="4055699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solidFill>
                  <a:srgbClr val="333333"/>
                </a:solidFill>
                <a:latin typeface="Arial"/>
              </a:rPr>
              <a:t>Thank you for your attention!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7882" y="2231604"/>
            <a:ext cx="8476683" cy="219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spc="-1" dirty="0" smtClean="0">
                <a:solidFill>
                  <a:srgbClr val="333333"/>
                </a:solidFill>
                <a:latin typeface="Arial"/>
              </a:rPr>
              <a:t>Outlook</a:t>
            </a:r>
            <a:r>
              <a:rPr lang="en-US" sz="1400" b="0" strike="noStrike" spc="-1" dirty="0" smtClean="0">
                <a:solidFill>
                  <a:srgbClr val="333333"/>
                </a:solidFill>
                <a:latin typeface="Arial"/>
              </a:rPr>
              <a:t>: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We </a:t>
            </a:r>
            <a:r>
              <a:rPr lang="en-US" sz="1200" spc="-1" dirty="0">
                <a:solidFill>
                  <a:srgbClr val="333333"/>
                </a:solidFill>
                <a:latin typeface="+mj-lt"/>
              </a:rPr>
              <a:t>will continue with various tests and </a:t>
            </a: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improvements. For example: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Integration of the target pipe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Testing of the bayonet sealing system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integration of the detector frames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Checking of deformation and repeatability regarding to the positioning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spc="-1" dirty="0" smtClean="0">
                <a:solidFill>
                  <a:srgbClr val="333333"/>
                </a:solidFill>
                <a:latin typeface="+mj-lt"/>
              </a:rPr>
              <a:t>using eccentric bolts for the downstream roller to compensate for misalignment and to ensure a smoother moving over the gap reserved for the target cross</a:t>
            </a:r>
            <a:endParaRPr lang="en-US" sz="1200" b="0" strike="noStrike" spc="-1" dirty="0">
              <a:latin typeface="+mj-lt"/>
            </a:endParaRPr>
          </a:p>
          <a:p>
            <a:endParaRPr lang="en-US" sz="1200" spc="-1" dirty="0">
              <a:latin typeface="Arial"/>
            </a:endParaRPr>
          </a:p>
          <a:p>
            <a:endParaRPr lang="en-US" sz="1200" spc="-1" dirty="0">
              <a:solidFill>
                <a:srgbClr val="333333"/>
              </a:solidFill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2" name="Exzenterbolz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170" y="4427964"/>
            <a:ext cx="3203571" cy="207981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51" y="4257769"/>
            <a:ext cx="1880426" cy="1851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_1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41" name="Textfeld 240"/>
          <p:cNvSpPr txBox="1"/>
          <p:nvPr/>
        </p:nvSpPr>
        <p:spPr>
          <a:xfrm>
            <a:off x="365760" y="1305720"/>
            <a:ext cx="82677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The frames itself are made as tube or hollow profile. </a:t>
            </a:r>
            <a:endParaRPr lang="en-US" sz="1200" b="0" strike="noStrike" spc="-1" dirty="0">
              <a:latin typeface="Arial"/>
            </a:endParaRPr>
          </a:p>
          <a:p>
            <a:endParaRPr lang="en-US" sz="1200" b="0" strike="noStrike" spc="-1" dirty="0">
              <a:latin typeface="Arial"/>
            </a:endParaRPr>
          </a:p>
          <a:p>
            <a:r>
              <a:rPr lang="en-US" sz="1200" b="0" strike="noStrike" spc="-1" dirty="0" smtClean="0">
                <a:solidFill>
                  <a:srgbClr val="333333"/>
                </a:solidFill>
                <a:latin typeface="Arial"/>
              </a:rPr>
              <a:t>Each 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of the parts consists of two half-shells, which after lamination are joined together via epoxy-based adhesive .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0" y="2279046"/>
            <a:ext cx="8760270" cy="29914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58" y="4540294"/>
            <a:ext cx="2933744" cy="17541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56" y="4723007"/>
            <a:ext cx="1897066" cy="1651756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1215957" y="2572966"/>
            <a:ext cx="1483469" cy="269748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5321030" y="3623553"/>
            <a:ext cx="945190" cy="214462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_ 1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46" name="Textfeld 245"/>
          <p:cNvSpPr txBox="1"/>
          <p:nvPr/>
        </p:nvSpPr>
        <p:spPr>
          <a:xfrm>
            <a:off x="365760" y="1305720"/>
            <a:ext cx="82677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200" b="0" strike="noStrike" spc="-1">
                <a:solidFill>
                  <a:srgbClr val="333333"/>
                </a:solidFill>
                <a:latin typeface="Arial"/>
              </a:rPr>
              <a:t>Regarding our FEM calculation, we had foreseen local reinforcements in places of high stress. As a result, the general wall thicknesses and the weight could be kept low. The weight of all 4 carbon parts is about 2 kg.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47" name="Grafik 246"/>
          <p:cNvPicPr/>
          <p:nvPr/>
        </p:nvPicPr>
        <p:blipFill>
          <a:blip r:embed="rId2"/>
          <a:stretch/>
        </p:blipFill>
        <p:spPr>
          <a:xfrm>
            <a:off x="457200" y="2651760"/>
            <a:ext cx="4361400" cy="2834640"/>
          </a:xfrm>
          <a:prstGeom prst="rect">
            <a:avLst/>
          </a:prstGeom>
          <a:ln w="0">
            <a:noFill/>
          </a:ln>
        </p:spPr>
      </p:pic>
      <p:pic>
        <p:nvPicPr>
          <p:cNvPr id="248" name="Grafik 247"/>
          <p:cNvPicPr/>
          <p:nvPr/>
        </p:nvPicPr>
        <p:blipFill>
          <a:blip r:embed="rId3"/>
          <a:stretch/>
        </p:blipFill>
        <p:spPr>
          <a:xfrm>
            <a:off x="5303520" y="3200400"/>
            <a:ext cx="3200400" cy="2927160"/>
          </a:xfrm>
          <a:prstGeom prst="rect">
            <a:avLst/>
          </a:prstGeom>
          <a:ln w="0">
            <a:noFill/>
          </a:ln>
        </p:spPr>
      </p:pic>
      <p:sp>
        <p:nvSpPr>
          <p:cNvPr id="249" name="Gerader Verbinder 248"/>
          <p:cNvSpPr/>
          <p:nvPr/>
        </p:nvSpPr>
        <p:spPr>
          <a:xfrm>
            <a:off x="6492240" y="3566160"/>
            <a:ext cx="1005840" cy="146304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Textfeld 249"/>
          <p:cNvSpPr txBox="1"/>
          <p:nvPr/>
        </p:nvSpPr>
        <p:spPr>
          <a:xfrm>
            <a:off x="5850000" y="3150000"/>
            <a:ext cx="128232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latin typeface="Arial"/>
              </a:rPr>
              <a:t>local reinforcements</a:t>
            </a:r>
          </a:p>
        </p:txBody>
      </p:sp>
      <p:sp>
        <p:nvSpPr>
          <p:cNvPr id="9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_0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52" name="Textfeld 251"/>
          <p:cNvSpPr txBox="1"/>
          <p:nvPr/>
        </p:nvSpPr>
        <p:spPr>
          <a:xfrm>
            <a:off x="365760" y="1305720"/>
            <a:ext cx="82677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Various brackets and fixings made of aluminum are connected to the mainframe. These parts are all made via 3D printing.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54" name="Grafik 253"/>
          <p:cNvPicPr/>
          <p:nvPr/>
        </p:nvPicPr>
        <p:blipFill>
          <a:blip r:embed="rId2"/>
          <a:stretch/>
        </p:blipFill>
        <p:spPr>
          <a:xfrm>
            <a:off x="312480" y="1883880"/>
            <a:ext cx="8191440" cy="424260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_ 2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56" name="Textfeld 255"/>
          <p:cNvSpPr txBox="1"/>
          <p:nvPr/>
        </p:nvSpPr>
        <p:spPr>
          <a:xfrm>
            <a:off x="365760" y="130572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The lower picture shows the 3D model of the Prototype. The following </a:t>
            </a:r>
            <a:r>
              <a:rPr lang="en-US" sz="1200" b="0" strike="noStrike" spc="-1" dirty="0" smtClean="0">
                <a:solidFill>
                  <a:srgbClr val="333333"/>
                </a:solidFill>
                <a:latin typeface="Arial"/>
              </a:rPr>
              <a:t>slides 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will show some photos of this test stand.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58" name="Grafik 257"/>
          <p:cNvPicPr/>
          <p:nvPr/>
        </p:nvPicPr>
        <p:blipFill>
          <a:blip r:embed="rId2"/>
          <a:stretch/>
        </p:blipFill>
        <p:spPr>
          <a:xfrm>
            <a:off x="59760" y="2395440"/>
            <a:ext cx="8595360" cy="378756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_8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261" name="Grafik 260"/>
          <p:cNvPicPr/>
          <p:nvPr/>
        </p:nvPicPr>
        <p:blipFill>
          <a:blip r:embed="rId2"/>
          <a:stretch/>
        </p:blipFill>
        <p:spPr>
          <a:xfrm>
            <a:off x="109080" y="1269000"/>
            <a:ext cx="8886600" cy="4948920"/>
          </a:xfrm>
          <a:prstGeom prst="rect">
            <a:avLst/>
          </a:prstGeom>
          <a:ln w="0">
            <a:noFill/>
          </a:ln>
        </p:spPr>
      </p:pic>
      <p:sp>
        <p:nvSpPr>
          <p:cNvPr id="262" name="Textfeld 261"/>
          <p:cNvSpPr txBox="1"/>
          <p:nvPr/>
        </p:nvSpPr>
        <p:spPr>
          <a:xfrm>
            <a:off x="546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Carbon parts with inner aluminum connectors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399960" y="412560"/>
            <a:ext cx="6333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_ 3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65" name="Textfeld 264"/>
          <p:cNvSpPr txBox="1"/>
          <p:nvPr/>
        </p:nvSpPr>
        <p:spPr>
          <a:xfrm>
            <a:off x="546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Carbon parts </a:t>
            </a:r>
            <a:r>
              <a:rPr lang="en-US" sz="1200" b="0" strike="noStrike" spc="-1" dirty="0" smtClean="0">
                <a:solidFill>
                  <a:srgbClr val="333333"/>
                </a:solidFill>
                <a:latin typeface="Arial"/>
              </a:rPr>
              <a:t>with aluminum 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connectors and support structure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66" name="Grafik 265"/>
          <p:cNvPicPr/>
          <p:nvPr/>
        </p:nvPicPr>
        <p:blipFill>
          <a:blip r:embed="rId2"/>
          <a:stretch/>
        </p:blipFill>
        <p:spPr>
          <a:xfrm>
            <a:off x="76680" y="1412280"/>
            <a:ext cx="9018000" cy="465588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_ 4"/>
          <p:cNvSpPr/>
          <p:nvPr/>
        </p:nvSpPr>
        <p:spPr>
          <a:xfrm>
            <a:off x="422640" y="1224000"/>
            <a:ext cx="8210880" cy="49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1087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 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69" name="Textfeld 268"/>
          <p:cNvSpPr txBox="1"/>
          <p:nvPr/>
        </p:nvSpPr>
        <p:spPr>
          <a:xfrm>
            <a:off x="1014480" y="6257160"/>
            <a:ext cx="82677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</a:rPr>
              <a:t>First section of aluminum support </a:t>
            </a:r>
            <a:r>
              <a:rPr lang="en-US" sz="1200" b="0" strike="noStrike" spc="-1" dirty="0" smtClean="0">
                <a:solidFill>
                  <a:srgbClr val="333333"/>
                </a:solidFill>
                <a:latin typeface="Arial"/>
              </a:rPr>
              <a:t>structure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70" name="Grafik 269"/>
          <p:cNvPicPr/>
          <p:nvPr/>
        </p:nvPicPr>
        <p:blipFill>
          <a:blip r:embed="rId2"/>
          <a:stretch/>
        </p:blipFill>
        <p:spPr>
          <a:xfrm>
            <a:off x="1080720" y="1347120"/>
            <a:ext cx="6564240" cy="480600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99960" y="412560"/>
            <a:ext cx="6333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512000" lvl="7" algn="ctr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333333"/>
                </a:solidFill>
              </a:rPr>
              <a:t>Prototype Central Space Frame (CSF)</a:t>
            </a:r>
            <a:endParaRPr lang="en-US" sz="1400" spc="-1" dirty="0"/>
          </a:p>
          <a:p>
            <a:pPr marL="1512000" lvl="7" algn="ctr"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631</Words>
  <Application>Microsoft Office PowerPoint</Application>
  <PresentationFormat>Bildschirmpräsentation (4:3)</PresentationFormat>
  <Paragraphs>134</Paragraphs>
  <Slides>24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DejaVu Sans</vt:lpstr>
      <vt:lpstr>Symbol</vt:lpstr>
      <vt:lpstr>Wingdings</vt:lpstr>
      <vt:lpstr>Office Theme</vt:lpstr>
      <vt:lpstr>Office Theme</vt:lpstr>
      <vt:lpstr>Office Theme</vt:lpstr>
      <vt:lpstr>Benutzerdefiniertes Design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dc:description/>
  <cp:lastModifiedBy>Koch, Stefan</cp:lastModifiedBy>
  <cp:revision>433</cp:revision>
  <dcterms:created xsi:type="dcterms:W3CDTF">2018-06-05T16:44:27Z</dcterms:created>
  <dcterms:modified xsi:type="dcterms:W3CDTF">2022-05-23T14:51:42Z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r8>0</vt:r8>
  </property>
  <property fmtid="{D5CDD505-2E9C-101B-9397-08002B2CF9AE}" pid="7" name="PresentationFormat">
    <vt:lpwstr>Bildschirmpräsentation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r8>2</vt:r8>
  </property>
</Properties>
</file>