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7" r:id="rId4"/>
    <p:sldMasterId id="2147483709" r:id="rId5"/>
  </p:sldMasterIdLst>
  <p:notesMasterIdLst>
    <p:notesMasterId r:id="rId11"/>
  </p:notesMasterIdLst>
  <p:sldIdLst>
    <p:sldId id="256" r:id="rId6"/>
    <p:sldId id="261" r:id="rId7"/>
    <p:sldId id="262" r:id="rId8"/>
    <p:sldId id="260" r:id="rId9"/>
    <p:sldId id="25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C8FBC-E913-41F5-83FC-373FDFC90874}" type="datetimeFigureOut">
              <a:rPr lang="ru-RU" smtClean="0"/>
              <a:t>06.03.2012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391EE-0201-4A30-BF07-EB5DB0A429E8}" type="slidenum">
              <a:rPr lang="ru-RU" smtClean="0"/>
              <a:t>‹#›</a:t>
            </a:fld>
            <a:endParaRPr lang="ru-RU"/>
          </a:p>
        </p:txBody>
      </p:sp>
    </p:spTree>
    <p:extLst>
      <p:ext uri="{BB962C8B-B14F-4D97-AF65-F5344CB8AC3E}">
        <p14:creationId xmlns:p14="http://schemas.microsoft.com/office/powerpoint/2010/main" val="2905060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76E43443-A918-4E83-9544-C9C516F29250}"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334884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88CD77-061E-4A90-9718-9D8DB806D746}"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487693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279C6C-2BB1-4DBC-A609-51ABECD0F87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21461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9EF244-BA51-4A2A-801D-D8D08FAB0A4C}"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540589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FCDA8F-153C-4CDD-8441-788CD86015C4}"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966251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F1920EB-6A5C-43BD-BDAE-908127F06B7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531386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B8A081-62E2-4276-8054-B55DCF91BBF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577389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D24C5B-2EBE-4641-8BBA-0277CD66E016}"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928337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4D6E1C-D5D3-43ED-B08B-204DAC0DB2B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4365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8F4A47-5B44-411F-8AE8-A665AAEBEBA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223198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4E23E8-404A-4C25-A3DB-E0572789816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438152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86A1FE-C16E-40E0-A743-0C7A17D46AB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736370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215ED17-EDA8-44EF-9EE9-F3D7197454A4}"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F345A6-05E6-44E6-B187-3B9B8F126FE2}" type="slidenum">
              <a:rPr lang="ru-RU"/>
              <a:pPr>
                <a:defRPr/>
              </a:pPr>
              <a:t>‹#›</a:t>
            </a:fld>
            <a:endParaRPr lang="ru-RU"/>
          </a:p>
        </p:txBody>
      </p:sp>
    </p:spTree>
    <p:extLst>
      <p:ext uri="{BB962C8B-B14F-4D97-AF65-F5344CB8AC3E}">
        <p14:creationId xmlns:p14="http://schemas.microsoft.com/office/powerpoint/2010/main" val="2072965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E999B9-8810-42D9-8377-D4CA048659F0}"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F70893-4F7E-4605-990F-9BD2AF7DC21D}" type="slidenum">
              <a:rPr lang="ru-RU"/>
              <a:pPr>
                <a:defRPr/>
              </a:pPr>
              <a:t>‹#›</a:t>
            </a:fld>
            <a:endParaRPr lang="ru-RU"/>
          </a:p>
        </p:txBody>
      </p:sp>
    </p:spTree>
    <p:extLst>
      <p:ext uri="{BB962C8B-B14F-4D97-AF65-F5344CB8AC3E}">
        <p14:creationId xmlns:p14="http://schemas.microsoft.com/office/powerpoint/2010/main" val="1894926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C99EE28-EAE6-4509-AC20-714E13E5EFF2}"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D02EE63-0C62-4581-98AE-1F308F4BB4F6}" type="slidenum">
              <a:rPr lang="ru-RU"/>
              <a:pPr>
                <a:defRPr/>
              </a:pPr>
              <a:t>‹#›</a:t>
            </a:fld>
            <a:endParaRPr lang="ru-RU"/>
          </a:p>
        </p:txBody>
      </p:sp>
    </p:spTree>
    <p:extLst>
      <p:ext uri="{BB962C8B-B14F-4D97-AF65-F5344CB8AC3E}">
        <p14:creationId xmlns:p14="http://schemas.microsoft.com/office/powerpoint/2010/main" val="655909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96DE885-B79A-4FA8-9AF4-38D97E5C3550}" type="datetimeFigureOut">
              <a:rPr lang="ru-RU"/>
              <a:pPr>
                <a:defRPr/>
              </a:pPr>
              <a:t>06.03.2012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EEF367A-8DAD-4C71-BD42-CF17D69FB88E}" type="slidenum">
              <a:rPr lang="ru-RU"/>
              <a:pPr>
                <a:defRPr/>
              </a:pPr>
              <a:t>‹#›</a:t>
            </a:fld>
            <a:endParaRPr lang="ru-RU"/>
          </a:p>
        </p:txBody>
      </p:sp>
    </p:spTree>
    <p:extLst>
      <p:ext uri="{BB962C8B-B14F-4D97-AF65-F5344CB8AC3E}">
        <p14:creationId xmlns:p14="http://schemas.microsoft.com/office/powerpoint/2010/main" val="2260640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F8E6D51-E673-4A80-B128-1E6972EE23F5}" type="datetimeFigureOut">
              <a:rPr lang="ru-RU"/>
              <a:pPr>
                <a:defRPr/>
              </a:pPr>
              <a:t>06.03.2012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3F86ED6-1A81-455A-91C9-9E70DB0E0451}" type="slidenum">
              <a:rPr lang="ru-RU"/>
              <a:pPr>
                <a:defRPr/>
              </a:pPr>
              <a:t>‹#›</a:t>
            </a:fld>
            <a:endParaRPr lang="ru-RU"/>
          </a:p>
        </p:txBody>
      </p:sp>
    </p:spTree>
    <p:extLst>
      <p:ext uri="{BB962C8B-B14F-4D97-AF65-F5344CB8AC3E}">
        <p14:creationId xmlns:p14="http://schemas.microsoft.com/office/powerpoint/2010/main" val="3159878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3B277A0-BD9D-4765-AD0A-4DF9561B2099}" type="datetimeFigureOut">
              <a:rPr lang="ru-RU"/>
              <a:pPr>
                <a:defRPr/>
              </a:pPr>
              <a:t>06.03.2012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27C7B6D-398B-409B-9645-78CFB34C2AB5}" type="slidenum">
              <a:rPr lang="ru-RU"/>
              <a:pPr>
                <a:defRPr/>
              </a:pPr>
              <a:t>‹#›</a:t>
            </a:fld>
            <a:endParaRPr lang="ru-RU"/>
          </a:p>
        </p:txBody>
      </p:sp>
    </p:spTree>
    <p:extLst>
      <p:ext uri="{BB962C8B-B14F-4D97-AF65-F5344CB8AC3E}">
        <p14:creationId xmlns:p14="http://schemas.microsoft.com/office/powerpoint/2010/main" val="22671775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9423289-9FA1-472B-9FEB-85DE8E41D65A}" type="datetimeFigureOut">
              <a:rPr lang="ru-RU"/>
              <a:pPr>
                <a:defRPr/>
              </a:pPr>
              <a:t>06.03.2012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BE980AA-79C5-4FEC-B689-4D2AD6BAAA47}" type="slidenum">
              <a:rPr lang="ru-RU"/>
              <a:pPr>
                <a:defRPr/>
              </a:pPr>
              <a:t>‹#›</a:t>
            </a:fld>
            <a:endParaRPr lang="ru-RU"/>
          </a:p>
        </p:txBody>
      </p:sp>
    </p:spTree>
    <p:extLst>
      <p:ext uri="{BB962C8B-B14F-4D97-AF65-F5344CB8AC3E}">
        <p14:creationId xmlns:p14="http://schemas.microsoft.com/office/powerpoint/2010/main" val="95478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A2E8C7B-2E74-41CD-9F69-035F81AF75E4}" type="datetimeFigureOut">
              <a:rPr lang="ru-RU"/>
              <a:pPr>
                <a:defRPr/>
              </a:pPr>
              <a:t>06.03.2012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77D4FF1-C091-492E-A3CB-CCFB7CEE431A}" type="slidenum">
              <a:rPr lang="ru-RU"/>
              <a:pPr>
                <a:defRPr/>
              </a:pPr>
              <a:t>‹#›</a:t>
            </a:fld>
            <a:endParaRPr lang="ru-RU"/>
          </a:p>
        </p:txBody>
      </p:sp>
    </p:spTree>
    <p:extLst>
      <p:ext uri="{BB962C8B-B14F-4D97-AF65-F5344CB8AC3E}">
        <p14:creationId xmlns:p14="http://schemas.microsoft.com/office/powerpoint/2010/main" val="2689900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D888DE-F1DF-48CE-8156-F7258489C366}" type="datetimeFigureOut">
              <a:rPr lang="ru-RU"/>
              <a:pPr>
                <a:defRPr/>
              </a:pPr>
              <a:t>06.03.2012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8D83962-6329-46B9-88C4-84071314032B}" type="slidenum">
              <a:rPr lang="ru-RU"/>
              <a:pPr>
                <a:defRPr/>
              </a:pPr>
              <a:t>‹#›</a:t>
            </a:fld>
            <a:endParaRPr lang="ru-RU"/>
          </a:p>
        </p:txBody>
      </p:sp>
    </p:spTree>
    <p:extLst>
      <p:ext uri="{BB962C8B-B14F-4D97-AF65-F5344CB8AC3E}">
        <p14:creationId xmlns:p14="http://schemas.microsoft.com/office/powerpoint/2010/main" val="13004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7DA7A1F-B110-428A-8B83-E026714C30A1}"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146A322-1BD7-492C-AA3B-9C324267E516}" type="slidenum">
              <a:rPr lang="ru-RU"/>
              <a:pPr>
                <a:defRPr/>
              </a:pPr>
              <a:t>‹#›</a:t>
            </a:fld>
            <a:endParaRPr lang="ru-RU"/>
          </a:p>
        </p:txBody>
      </p:sp>
    </p:spTree>
    <p:extLst>
      <p:ext uri="{BB962C8B-B14F-4D97-AF65-F5344CB8AC3E}">
        <p14:creationId xmlns:p14="http://schemas.microsoft.com/office/powerpoint/2010/main" val="2255475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820453E-10D4-4146-BAA3-07945A0FB48F}"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DFCCD1F-A1BB-49A3-97B7-C62A52EAF26B}" type="slidenum">
              <a:rPr lang="ru-RU"/>
              <a:pPr>
                <a:defRPr/>
              </a:pPr>
              <a:t>‹#›</a:t>
            </a:fld>
            <a:endParaRPr lang="ru-RU"/>
          </a:p>
        </p:txBody>
      </p:sp>
    </p:spTree>
    <p:extLst>
      <p:ext uri="{BB962C8B-B14F-4D97-AF65-F5344CB8AC3E}">
        <p14:creationId xmlns:p14="http://schemas.microsoft.com/office/powerpoint/2010/main" val="24512248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D22278AA-6FED-41A2-AF8F-C28FAA1FA598}" type="datetimeFigureOut">
              <a:rPr lang="ru-RU"/>
              <a:pPr>
                <a:defRPr/>
              </a:pPr>
              <a:t>06.03.2012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129FB9B-0567-4C2B-A961-72CE4BB91F1C}" type="slidenum">
              <a:rPr lang="ru-RU"/>
              <a:pPr>
                <a:defRPr/>
              </a:pPr>
              <a:t>‹#›</a:t>
            </a:fld>
            <a:endParaRPr lang="ru-RU"/>
          </a:p>
        </p:txBody>
      </p:sp>
    </p:spTree>
    <p:extLst>
      <p:ext uri="{BB962C8B-B14F-4D97-AF65-F5344CB8AC3E}">
        <p14:creationId xmlns:p14="http://schemas.microsoft.com/office/powerpoint/2010/main" val="25305262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72683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465921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995200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1534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536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06.03.2012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99262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86678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489381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198688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245678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575427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5565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283265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921827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230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06.03.2012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36498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74904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740960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189362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426452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782193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740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06.03.2012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C094875-5BE6-4C89-83CC-ACCBB147F812}"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38648904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707FDB0-2B5E-42FA-A121-B52F78504F2C}" type="datetimeFigureOut">
              <a:rPr lang="ru-RU"/>
              <a:pPr>
                <a:defRPr/>
              </a:pPr>
              <a:t>06.03.2012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FC013F18-8056-4643-95F0-63029FF4A6A0}" type="slidenum">
              <a:rPr lang="ru-RU"/>
              <a:pPr>
                <a:defRPr/>
              </a:pPr>
              <a:t>‹#›</a:t>
            </a:fld>
            <a:endParaRPr lang="ru-RU"/>
          </a:p>
        </p:txBody>
      </p:sp>
    </p:spTree>
    <p:extLst>
      <p:ext uri="{BB962C8B-B14F-4D97-AF65-F5344CB8AC3E}">
        <p14:creationId xmlns:p14="http://schemas.microsoft.com/office/powerpoint/2010/main" val="224632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1330625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20645-898B-47A5-80CE-769CF8D498BB}" type="datetimeFigureOut">
              <a:rPr lang="ru-RU" smtClean="0">
                <a:solidFill>
                  <a:prstClr val="black">
                    <a:tint val="75000"/>
                  </a:prstClr>
                </a:solidFill>
              </a:rPr>
              <a:pPr/>
              <a:t>06.03.2012</a:t>
            </a:fld>
            <a:endParaRPr lang="ru-R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A1B5B-2F36-460F-A5B5-B54F18CAF43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1313487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88640"/>
            <a:ext cx="7772400" cy="1440159"/>
          </a:xfrm>
        </p:spPr>
        <p:txBody>
          <a:bodyPr>
            <a:normAutofit fontScale="90000"/>
          </a:bodyPr>
          <a:lstStyle/>
          <a:p>
            <a:r>
              <a:rPr lang="en-US" sz="2000" b="1" dirty="0" smtClean="0">
                <a:solidFill>
                  <a:schemeClr val="tx2"/>
                </a:solidFill>
              </a:rPr>
              <a:t>PANDA  </a:t>
            </a:r>
            <a:r>
              <a:rPr lang="en-US" sz="2000" b="1" dirty="0" err="1">
                <a:solidFill>
                  <a:schemeClr val="tx2"/>
                </a:solidFill>
              </a:rPr>
              <a:t>m</a:t>
            </a:r>
            <a:r>
              <a:rPr lang="en-US" sz="2000" b="1" dirty="0" err="1" smtClean="0">
                <a:solidFill>
                  <a:schemeClr val="tx2"/>
                </a:solidFill>
              </a:rPr>
              <a:t>uon</a:t>
            </a:r>
            <a:r>
              <a:rPr lang="en-US" sz="2000" b="1" dirty="0" smtClean="0">
                <a:solidFill>
                  <a:schemeClr val="tx2"/>
                </a:solidFill>
              </a:rPr>
              <a:t> group </a:t>
            </a:r>
            <a:r>
              <a:rPr lang="en-US" sz="2000" b="1" dirty="0">
                <a:solidFill>
                  <a:schemeClr val="tx2"/>
                </a:solidFill>
              </a:rPr>
              <a:t>m</a:t>
            </a:r>
            <a:r>
              <a:rPr lang="en-US" sz="2000" b="1" dirty="0" smtClean="0">
                <a:solidFill>
                  <a:schemeClr val="tx2"/>
                </a:solidFill>
              </a:rPr>
              <a:t>eeting, GSI, March 6, 2012</a:t>
            </a:r>
            <a:r>
              <a:rPr lang="en-US" b="1" dirty="0" smtClean="0">
                <a:solidFill>
                  <a:schemeClr val="tx2"/>
                </a:solidFill>
              </a:rPr>
              <a:t/>
            </a:r>
            <a:br>
              <a:rPr lang="en-US" b="1" dirty="0" smtClean="0">
                <a:solidFill>
                  <a:schemeClr val="tx2"/>
                </a:solidFill>
              </a:rPr>
            </a:br>
            <a:r>
              <a:rPr lang="en-US" b="1" dirty="0" smtClean="0">
                <a:solidFill>
                  <a:schemeClr val="tx2"/>
                </a:solidFill>
              </a:rPr>
              <a:t>Status of work in </a:t>
            </a:r>
            <a:r>
              <a:rPr lang="en-US" b="1" dirty="0" err="1" smtClean="0">
                <a:solidFill>
                  <a:schemeClr val="tx2"/>
                </a:solidFill>
              </a:rPr>
              <a:t>Dubna</a:t>
            </a:r>
            <a:r>
              <a:rPr lang="en-US" b="1" dirty="0" smtClean="0">
                <a:solidFill>
                  <a:schemeClr val="tx2"/>
                </a:solidFill>
              </a:rPr>
              <a:t/>
            </a:r>
            <a:br>
              <a:rPr lang="en-US" b="1" dirty="0" smtClean="0">
                <a:solidFill>
                  <a:schemeClr val="tx2"/>
                </a:solidFill>
              </a:rPr>
            </a:br>
            <a:r>
              <a:rPr lang="en-US" sz="2200" b="1" dirty="0" err="1" smtClean="0">
                <a:solidFill>
                  <a:schemeClr val="tx2"/>
                </a:solidFill>
              </a:rPr>
              <a:t>G.Alexeev</a:t>
            </a:r>
            <a:r>
              <a:rPr lang="en-US" sz="2200" b="1" dirty="0" smtClean="0">
                <a:solidFill>
                  <a:schemeClr val="tx2"/>
                </a:solidFill>
              </a:rPr>
              <a:t> for </a:t>
            </a:r>
            <a:r>
              <a:rPr lang="en-US" sz="2200" b="1" dirty="0" err="1" smtClean="0">
                <a:solidFill>
                  <a:schemeClr val="tx2"/>
                </a:solidFill>
              </a:rPr>
              <a:t>Dubna</a:t>
            </a:r>
            <a:r>
              <a:rPr lang="en-US" sz="2200" b="1" dirty="0" smtClean="0">
                <a:solidFill>
                  <a:schemeClr val="tx2"/>
                </a:solidFill>
              </a:rPr>
              <a:t> group</a:t>
            </a:r>
            <a:br>
              <a:rPr lang="en-US" sz="2200" b="1" dirty="0" smtClean="0">
                <a:solidFill>
                  <a:schemeClr val="tx2"/>
                </a:solidFill>
              </a:rPr>
            </a:br>
            <a:r>
              <a:rPr lang="en-US" sz="2200" b="1" dirty="0" smtClean="0">
                <a:solidFill>
                  <a:schemeClr val="tx2"/>
                </a:solidFill>
              </a:rPr>
              <a:t>___________________________________________________________</a:t>
            </a:r>
            <a:endParaRPr lang="ru-RU" sz="2200" b="1" dirty="0">
              <a:solidFill>
                <a:schemeClr val="tx2"/>
              </a:solidFill>
            </a:endParaRPr>
          </a:p>
        </p:txBody>
      </p:sp>
      <p:sp>
        <p:nvSpPr>
          <p:cNvPr id="3" name="Подзаголовок 2"/>
          <p:cNvSpPr>
            <a:spLocks noGrp="1"/>
          </p:cNvSpPr>
          <p:nvPr>
            <p:ph type="subTitle" idx="1"/>
          </p:nvPr>
        </p:nvSpPr>
        <p:spPr>
          <a:xfrm>
            <a:off x="251520" y="1916832"/>
            <a:ext cx="8640960" cy="4824536"/>
          </a:xfrm>
        </p:spPr>
        <p:txBody>
          <a:bodyPr/>
          <a:lstStyle/>
          <a:p>
            <a:pPr marL="457200" indent="-457200" algn="l">
              <a:buFont typeface="Arial" charset="0"/>
              <a:buChar char="•"/>
            </a:pPr>
            <a:r>
              <a:rPr lang="en-US" b="1" dirty="0" smtClean="0">
                <a:solidFill>
                  <a:schemeClr val="tx2"/>
                </a:solidFill>
              </a:rPr>
              <a:t>Work on </a:t>
            </a:r>
            <a:r>
              <a:rPr lang="en-US" b="1" dirty="0" err="1" smtClean="0">
                <a:solidFill>
                  <a:schemeClr val="tx2"/>
                </a:solidFill>
              </a:rPr>
              <a:t>Muon</a:t>
            </a:r>
            <a:r>
              <a:rPr lang="en-US" b="1" dirty="0" smtClean="0">
                <a:solidFill>
                  <a:schemeClr val="tx2"/>
                </a:solidFill>
              </a:rPr>
              <a:t> System TDR  - </a:t>
            </a:r>
            <a:r>
              <a:rPr lang="en-US" b="1" dirty="0" smtClean="0">
                <a:solidFill>
                  <a:schemeClr val="accent1"/>
                </a:solidFill>
              </a:rPr>
              <a:t>in progress</a:t>
            </a:r>
          </a:p>
          <a:p>
            <a:pPr marL="457200" indent="-457200" algn="l">
              <a:buFont typeface="Arial" charset="0"/>
              <a:buChar char="•"/>
            </a:pPr>
            <a:r>
              <a:rPr lang="en-US" b="1" dirty="0" smtClean="0">
                <a:solidFill>
                  <a:schemeClr val="tx2"/>
                </a:solidFill>
              </a:rPr>
              <a:t>Word -&gt; Latex ?</a:t>
            </a:r>
          </a:p>
          <a:p>
            <a:pPr marL="457200" indent="-457200" algn="l">
              <a:buFont typeface="Arial" charset="0"/>
              <a:buChar char="•"/>
            </a:pPr>
            <a:r>
              <a:rPr lang="en-US" b="1" dirty="0" smtClean="0">
                <a:solidFill>
                  <a:schemeClr val="tx2"/>
                </a:solidFill>
              </a:rPr>
              <a:t>3D model in EDMS – </a:t>
            </a:r>
            <a:r>
              <a:rPr lang="en-US" b="1" dirty="0" smtClean="0">
                <a:solidFill>
                  <a:srgbClr val="00B050"/>
                </a:solidFill>
              </a:rPr>
              <a:t>ready/done</a:t>
            </a:r>
          </a:p>
          <a:p>
            <a:pPr marL="457200" indent="-457200" algn="l">
              <a:buFont typeface="Arial" charset="0"/>
              <a:buChar char="•"/>
            </a:pPr>
            <a:r>
              <a:rPr lang="en-US" b="1" dirty="0" smtClean="0">
                <a:solidFill>
                  <a:schemeClr val="tx2"/>
                </a:solidFill>
              </a:rPr>
              <a:t>Signal to Noise </a:t>
            </a:r>
            <a:r>
              <a:rPr lang="en-US" b="1" dirty="0" smtClean="0">
                <a:solidFill>
                  <a:schemeClr val="tx2"/>
                </a:solidFill>
              </a:rPr>
              <a:t>Ratio </a:t>
            </a:r>
            <a:r>
              <a:rPr lang="en-US" b="1" dirty="0" smtClean="0">
                <a:solidFill>
                  <a:schemeClr val="tx2"/>
                </a:solidFill>
              </a:rPr>
              <a:t>(SNR) – </a:t>
            </a:r>
            <a:r>
              <a:rPr lang="en-US" b="1" dirty="0" smtClean="0">
                <a:solidFill>
                  <a:schemeClr val="accent1"/>
                </a:solidFill>
              </a:rPr>
              <a:t>in progress</a:t>
            </a:r>
          </a:p>
          <a:p>
            <a:pPr marL="457200" indent="-457200" algn="l">
              <a:buFont typeface="Arial" charset="0"/>
              <a:buChar char="•"/>
            </a:pPr>
            <a:r>
              <a:rPr lang="en-US" b="1" dirty="0" smtClean="0">
                <a:solidFill>
                  <a:schemeClr val="tx2"/>
                </a:solidFill>
              </a:rPr>
              <a:t>Big prototypes studies at CERN – </a:t>
            </a:r>
            <a:r>
              <a:rPr lang="en-US" b="1" dirty="0" smtClean="0">
                <a:solidFill>
                  <a:srgbClr val="FF0000"/>
                </a:solidFill>
              </a:rPr>
              <a:t>pending travel money !..</a:t>
            </a:r>
          </a:p>
          <a:p>
            <a:pPr marL="457200" indent="-457200" algn="l">
              <a:buFont typeface="Arial" charset="0"/>
              <a:buChar char="•"/>
            </a:pPr>
            <a:endParaRPr lang="ru-RU" dirty="0"/>
          </a:p>
        </p:txBody>
      </p:sp>
    </p:spTree>
    <p:extLst>
      <p:ext uri="{BB962C8B-B14F-4D97-AF65-F5344CB8AC3E}">
        <p14:creationId xmlns:p14="http://schemas.microsoft.com/office/powerpoint/2010/main" val="248795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1607"/>
            <a:ext cx="4321952" cy="690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004048" y="476672"/>
            <a:ext cx="3744416" cy="1200329"/>
          </a:xfrm>
          <a:prstGeom prst="rect">
            <a:avLst/>
          </a:prstGeom>
          <a:noFill/>
        </p:spPr>
        <p:txBody>
          <a:bodyPr wrap="square" rtlCol="0">
            <a:spAutoFit/>
          </a:bodyPr>
          <a:lstStyle/>
          <a:p>
            <a:r>
              <a:rPr lang="en-US" b="1" dirty="0" smtClean="0">
                <a:solidFill>
                  <a:prstClr val="black"/>
                </a:solidFill>
              </a:rPr>
              <a:t>Black</a:t>
            </a:r>
            <a:r>
              <a:rPr lang="en-US" dirty="0" smtClean="0">
                <a:solidFill>
                  <a:prstClr val="black"/>
                </a:solidFill>
              </a:rPr>
              <a:t> - Dec.2011 TDR version</a:t>
            </a:r>
          </a:p>
          <a:p>
            <a:r>
              <a:rPr lang="en-US" b="1" dirty="0" smtClean="0">
                <a:solidFill>
                  <a:srgbClr val="4F81BD"/>
                </a:solidFill>
              </a:rPr>
              <a:t>Blue</a:t>
            </a:r>
            <a:r>
              <a:rPr lang="en-US" dirty="0" smtClean="0">
                <a:solidFill>
                  <a:prstClr val="black"/>
                </a:solidFill>
              </a:rPr>
              <a:t> -   agreed text  </a:t>
            </a:r>
          </a:p>
          <a:p>
            <a:r>
              <a:rPr lang="en-US" b="1" dirty="0" smtClean="0">
                <a:solidFill>
                  <a:srgbClr val="FF0000"/>
                </a:solidFill>
              </a:rPr>
              <a:t>Red</a:t>
            </a:r>
            <a:r>
              <a:rPr lang="en-US" dirty="0" smtClean="0">
                <a:solidFill>
                  <a:prstClr val="black"/>
                </a:solidFill>
              </a:rPr>
              <a:t> -     candidate text for exclusion</a:t>
            </a:r>
          </a:p>
          <a:p>
            <a:r>
              <a:rPr lang="en-US" b="1" dirty="0" smtClean="0">
                <a:solidFill>
                  <a:srgbClr val="00B050"/>
                </a:solidFill>
              </a:rPr>
              <a:t>Green</a:t>
            </a:r>
            <a:r>
              <a:rPr lang="en-US" dirty="0" smtClean="0">
                <a:solidFill>
                  <a:prstClr val="black"/>
                </a:solidFill>
              </a:rPr>
              <a:t> – added/proposed items/text</a:t>
            </a:r>
          </a:p>
        </p:txBody>
      </p:sp>
    </p:spTree>
    <p:extLst>
      <p:ext uri="{BB962C8B-B14F-4D97-AF65-F5344CB8AC3E}">
        <p14:creationId xmlns:p14="http://schemas.microsoft.com/office/powerpoint/2010/main" val="2934539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928992" cy="3139321"/>
          </a:xfrm>
          <a:prstGeom prst="rect">
            <a:avLst/>
          </a:prstGeom>
          <a:noFill/>
        </p:spPr>
        <p:txBody>
          <a:bodyPr wrap="square" rtlCol="0">
            <a:spAutoFit/>
          </a:bodyPr>
          <a:lstStyle/>
          <a:p>
            <a:r>
              <a:rPr lang="en-US" sz="1200" b="1" dirty="0">
                <a:solidFill>
                  <a:srgbClr val="00B050"/>
                </a:solidFill>
                <a:latin typeface="Times New Roman" pitchFamily="18" charset="0"/>
                <a:cs typeface="Times New Roman" pitchFamily="18" charset="0"/>
              </a:rPr>
              <a:t>6.8 Digital FE electronics</a:t>
            </a:r>
            <a:endParaRPr lang="ru-RU" sz="1200" dirty="0">
              <a:solidFill>
                <a:srgbClr val="00B050"/>
              </a:solidFill>
              <a:latin typeface="Times New Roman" pitchFamily="18" charset="0"/>
              <a:cs typeface="Times New Roman" pitchFamily="18" charset="0"/>
            </a:endParaRPr>
          </a:p>
          <a:p>
            <a:r>
              <a:rPr lang="en-US" sz="1200" b="1" dirty="0">
                <a:solidFill>
                  <a:srgbClr val="00B050"/>
                </a:solidFill>
                <a:latin typeface="Times New Roman" pitchFamily="18" charset="0"/>
                <a:cs typeface="Times New Roman" pitchFamily="18" charset="0"/>
              </a:rPr>
              <a:t> </a:t>
            </a:r>
            <a:endParaRPr lang="ru-RU" sz="1200" dirty="0">
              <a:solidFill>
                <a:srgbClr val="00B050"/>
              </a:solidFill>
              <a:latin typeface="Times New Roman" pitchFamily="18" charset="0"/>
              <a:cs typeface="Times New Roman" pitchFamily="18" charset="0"/>
            </a:endParaRPr>
          </a:p>
          <a:p>
            <a:r>
              <a:rPr lang="en-US" sz="1200" dirty="0">
                <a:solidFill>
                  <a:srgbClr val="00B050"/>
                </a:solidFill>
                <a:latin typeface="Times New Roman" pitchFamily="18" charset="0"/>
                <a:cs typeface="Times New Roman" pitchFamily="18" charset="0"/>
              </a:rPr>
              <a:t>As the development of the PANDA DAQ system is in process and we have only general ideas of its structure the design of the </a:t>
            </a:r>
            <a:r>
              <a:rPr lang="en-US" sz="1200" dirty="0" err="1">
                <a:solidFill>
                  <a:srgbClr val="00B050"/>
                </a:solidFill>
                <a:latin typeface="Times New Roman" pitchFamily="18" charset="0"/>
                <a:cs typeface="Times New Roman" pitchFamily="18" charset="0"/>
              </a:rPr>
              <a:t>Muon</a:t>
            </a:r>
            <a:r>
              <a:rPr lang="en-US" sz="1200" dirty="0">
                <a:solidFill>
                  <a:srgbClr val="00B050"/>
                </a:solidFill>
                <a:latin typeface="Times New Roman" pitchFamily="18" charset="0"/>
                <a:cs typeface="Times New Roman" pitchFamily="18" charset="0"/>
              </a:rPr>
              <a:t> System digital front-end electronics has not started yet. It is also supposed now that analog data from the </a:t>
            </a:r>
            <a:r>
              <a:rPr lang="en-US" sz="1200" dirty="0" err="1">
                <a:solidFill>
                  <a:srgbClr val="00B050"/>
                </a:solidFill>
                <a:latin typeface="Times New Roman" pitchFamily="18" charset="0"/>
                <a:cs typeface="Times New Roman" pitchFamily="18" charset="0"/>
              </a:rPr>
              <a:t>Muon</a:t>
            </a:r>
            <a:r>
              <a:rPr lang="en-US" sz="1200" dirty="0">
                <a:solidFill>
                  <a:srgbClr val="00B050"/>
                </a:solidFill>
                <a:latin typeface="Times New Roman" pitchFamily="18" charset="0"/>
                <a:cs typeface="Times New Roman" pitchFamily="18" charset="0"/>
              </a:rPr>
              <a:t> System is not required. The complete understanding of this issue will result from R&amp;D works with the Range System prototype at CERN. </a:t>
            </a:r>
            <a:endParaRPr lang="ru-RU" sz="1200" dirty="0">
              <a:solidFill>
                <a:srgbClr val="00B050"/>
              </a:solidFill>
              <a:latin typeface="Times New Roman" pitchFamily="18" charset="0"/>
              <a:cs typeface="Times New Roman" pitchFamily="18" charset="0"/>
            </a:endParaRPr>
          </a:p>
          <a:p>
            <a:r>
              <a:rPr lang="en-US" sz="1200" dirty="0">
                <a:solidFill>
                  <a:srgbClr val="00B050"/>
                </a:solidFill>
                <a:latin typeface="Times New Roman" pitchFamily="18" charset="0"/>
                <a:cs typeface="Times New Roman" pitchFamily="18" charset="0"/>
              </a:rPr>
              <a:t> </a:t>
            </a:r>
            <a:endParaRPr lang="ru-RU" sz="1200" dirty="0">
              <a:solidFill>
                <a:srgbClr val="00B050"/>
              </a:solidFill>
              <a:latin typeface="Times New Roman" pitchFamily="18" charset="0"/>
              <a:cs typeface="Times New Roman" pitchFamily="18" charset="0"/>
            </a:endParaRPr>
          </a:p>
          <a:p>
            <a:r>
              <a:rPr lang="en-US" sz="1200" dirty="0">
                <a:solidFill>
                  <a:srgbClr val="00B050"/>
                </a:solidFill>
                <a:latin typeface="Times New Roman" pitchFamily="18" charset="0"/>
                <a:cs typeface="Times New Roman" pitchFamily="18" charset="0"/>
              </a:rPr>
              <a:t>To process logic signals from analog electronics we need the relatively simple digital unit which operates as an input register (so called ‘latch mode’) to record the hits from wires and strips. The digital board (</a:t>
            </a:r>
            <a:r>
              <a:rPr lang="en-US" sz="1200" dirty="0" err="1">
                <a:solidFill>
                  <a:srgbClr val="00B050"/>
                </a:solidFill>
                <a:latin typeface="Times New Roman" pitchFamily="18" charset="0"/>
                <a:cs typeface="Times New Roman" pitchFamily="18" charset="0"/>
              </a:rPr>
              <a:t>Fig.XX</a:t>
            </a:r>
            <a:r>
              <a:rPr lang="en-US" sz="1200" dirty="0">
                <a:solidFill>
                  <a:srgbClr val="00B050"/>
                </a:solidFill>
                <a:latin typeface="Times New Roman" pitchFamily="18" charset="0"/>
                <a:cs typeface="Times New Roman" pitchFamily="18" charset="0"/>
              </a:rPr>
              <a:t>) accepts logic (LVDS) signals generated by the amplifier-discriminator card, produces the channel number, adds the time stamp and stores this information in the buffer memory like FIFO. The formatted data from its memory are transferred to the DAQ via optical link. The time stamp is used to tag the data of the individual sub-events belonging to the same event for further processing. The multiplexer is expected to decrease the number of the optical lines to DAQ system.  The digital card provides amplifier-discriminator cards with the discriminator threshold and test pulses. The value of threshold is loaded in the digital card during the initialization phase. The logical test pulses generate inside the amplifier-discriminator boards the test current pulses with amplitude comparable with the average signals from detectors, this is about 5 - 10 µA for wires and 0.5 - 1 µA  for strips. The design of this unit could be implemented on the basis of FPGA architectures, which is the most-effective solution for these tasks. </a:t>
            </a:r>
            <a:endParaRPr lang="ru-RU" sz="1200" dirty="0">
              <a:solidFill>
                <a:srgbClr val="00B050"/>
              </a:solidFill>
              <a:latin typeface="Times New Roman" pitchFamily="18" charset="0"/>
              <a:cs typeface="Times New Roman" pitchFamily="18" charset="0"/>
            </a:endParaRPr>
          </a:p>
          <a:p>
            <a:endParaRPr lang="ru-RU" dirty="0">
              <a:solidFill>
                <a:prstClr val="black"/>
              </a:solidFill>
            </a:endParaRPr>
          </a:p>
        </p:txBody>
      </p:sp>
      <p:sp>
        <p:nvSpPr>
          <p:cNvPr id="5" name="TextBox 4"/>
          <p:cNvSpPr txBox="1"/>
          <p:nvPr/>
        </p:nvSpPr>
        <p:spPr>
          <a:xfrm>
            <a:off x="395536" y="5157192"/>
            <a:ext cx="8568952" cy="1846659"/>
          </a:xfrm>
          <a:prstGeom prst="rect">
            <a:avLst/>
          </a:prstGeom>
          <a:noFill/>
        </p:spPr>
        <p:txBody>
          <a:bodyPr wrap="square" rtlCol="0">
            <a:spAutoFit/>
          </a:bodyPr>
          <a:lstStyle/>
          <a:p>
            <a:r>
              <a:rPr lang="en-US" sz="1200" dirty="0">
                <a:solidFill>
                  <a:srgbClr val="00B050"/>
                </a:solidFill>
                <a:latin typeface="Times New Roman" pitchFamily="18" charset="0"/>
                <a:cs typeface="Times New Roman" pitchFamily="18" charset="0"/>
              </a:rPr>
              <a:t>To evaluate (estimate) the expected data rate for </a:t>
            </a:r>
            <a:r>
              <a:rPr lang="en-US" sz="1200" dirty="0" err="1">
                <a:solidFill>
                  <a:srgbClr val="00B050"/>
                </a:solidFill>
                <a:latin typeface="Times New Roman" pitchFamily="18" charset="0"/>
                <a:cs typeface="Times New Roman" pitchFamily="18" charset="0"/>
              </a:rPr>
              <a:t>Muon</a:t>
            </a:r>
            <a:r>
              <a:rPr lang="en-US" sz="1200" dirty="0">
                <a:solidFill>
                  <a:srgbClr val="00B050"/>
                </a:solidFill>
                <a:latin typeface="Times New Roman" pitchFamily="18" charset="0"/>
                <a:cs typeface="Times New Roman" pitchFamily="18" charset="0"/>
              </a:rPr>
              <a:t> System it is necessary to know the number of binary bits to encode any triggered wire/strip, the number of bits for the time stamp as well as the average hit rate. The total number of wires and strips in all 16 modules of the </a:t>
            </a:r>
            <a:r>
              <a:rPr lang="en-US" sz="1200" dirty="0" err="1">
                <a:solidFill>
                  <a:srgbClr val="00B050"/>
                </a:solidFill>
                <a:latin typeface="Times New Roman" pitchFamily="18" charset="0"/>
                <a:cs typeface="Times New Roman" pitchFamily="18" charset="0"/>
              </a:rPr>
              <a:t>Muon</a:t>
            </a:r>
            <a:r>
              <a:rPr lang="en-US" sz="1200" dirty="0">
                <a:solidFill>
                  <a:srgbClr val="00B050"/>
                </a:solidFill>
                <a:latin typeface="Times New Roman" pitchFamily="18" charset="0"/>
                <a:cs typeface="Times New Roman" pitchFamily="18" charset="0"/>
              </a:rPr>
              <a:t> System (8 barrel modules + 2 halves of End Cap + 2 halves of </a:t>
            </a:r>
            <a:r>
              <a:rPr lang="en-US" sz="1200" dirty="0" err="1">
                <a:solidFill>
                  <a:srgbClr val="00B050"/>
                </a:solidFill>
                <a:latin typeface="Times New Roman" pitchFamily="18" charset="0"/>
                <a:cs typeface="Times New Roman" pitchFamily="18" charset="0"/>
              </a:rPr>
              <a:t>Muon</a:t>
            </a:r>
            <a:r>
              <a:rPr lang="en-US" sz="1200" dirty="0">
                <a:solidFill>
                  <a:srgbClr val="00B050"/>
                </a:solidFill>
                <a:latin typeface="Times New Roman" pitchFamily="18" charset="0"/>
                <a:cs typeface="Times New Roman" pitchFamily="18" charset="0"/>
              </a:rPr>
              <a:t> Filter + 4 sub-modules of Forward Range System), according to Table 3.1 is 102839, which corresponds to 17 binary bits. As the MDT detector has a modest time resolution ~ (100 - 200 ns) we may also have the modest resolution for the event time stamp of about 12.5 - 25 ns. For this purpose the reference clock of 40 - 80 MHz is enough. It means that 4 bits will be enough for the time stamp</a:t>
            </a:r>
            <a:r>
              <a:rPr lang="en-US" sz="1200" dirty="0">
                <a:solidFill>
                  <a:srgbClr val="FF0000"/>
                </a:solidFill>
                <a:latin typeface="Times New Roman" pitchFamily="18" charset="0"/>
                <a:cs typeface="Times New Roman" pitchFamily="18" charset="0"/>
              </a:rPr>
              <a:t>. We may roughly estimate the average bit rate as [number of </a:t>
            </a:r>
            <a:r>
              <a:rPr lang="en-US" sz="1200" dirty="0" smtClean="0">
                <a:solidFill>
                  <a:srgbClr val="FF0000"/>
                </a:solidFill>
                <a:latin typeface="Times New Roman" pitchFamily="18" charset="0"/>
                <a:cs typeface="Times New Roman" pitchFamily="18" charset="0"/>
              </a:rPr>
              <a:t>hits in two </a:t>
            </a:r>
            <a:r>
              <a:rPr lang="en-US" sz="1200" dirty="0">
                <a:solidFill>
                  <a:srgbClr val="FF0000"/>
                </a:solidFill>
                <a:latin typeface="Times New Roman" pitchFamily="18" charset="0"/>
                <a:cs typeface="Times New Roman" pitchFamily="18" charset="0"/>
              </a:rPr>
              <a:t>projections] x 21 bit x [events rate] </a:t>
            </a:r>
            <a:r>
              <a:rPr lang="en-US" sz="1200" dirty="0" err="1">
                <a:solidFill>
                  <a:srgbClr val="FF0000"/>
                </a:solidFill>
                <a:latin typeface="Times New Roman" pitchFamily="18" charset="0"/>
                <a:cs typeface="Times New Roman" pitchFamily="18" charset="0"/>
              </a:rPr>
              <a:t>MHz.</a:t>
            </a:r>
            <a:r>
              <a:rPr lang="en-US" sz="1200" dirty="0">
                <a:solidFill>
                  <a:srgbClr val="FF0000"/>
                </a:solidFill>
                <a:latin typeface="Times New Roman" pitchFamily="18" charset="0"/>
                <a:cs typeface="Times New Roman" pitchFamily="18" charset="0"/>
              </a:rPr>
              <a:t>  Taking into account that the average hit rate from </a:t>
            </a:r>
            <a:r>
              <a:rPr lang="en-US" sz="1200" dirty="0" err="1">
                <a:solidFill>
                  <a:srgbClr val="FF0000"/>
                </a:solidFill>
                <a:latin typeface="Times New Roman" pitchFamily="18" charset="0"/>
                <a:cs typeface="Times New Roman" pitchFamily="18" charset="0"/>
              </a:rPr>
              <a:t>Muon</a:t>
            </a:r>
            <a:r>
              <a:rPr lang="en-US" sz="1200" dirty="0">
                <a:solidFill>
                  <a:srgbClr val="FF0000"/>
                </a:solidFill>
                <a:latin typeface="Times New Roman" pitchFamily="18" charset="0"/>
                <a:cs typeface="Times New Roman" pitchFamily="18" charset="0"/>
              </a:rPr>
              <a:t> System is </a:t>
            </a:r>
            <a:r>
              <a:rPr lang="en-US" sz="1200" dirty="0" smtClean="0">
                <a:solidFill>
                  <a:srgbClr val="FF0000"/>
                </a:solidFill>
                <a:latin typeface="Times New Roman" pitchFamily="18" charset="0"/>
                <a:cs typeface="Times New Roman" pitchFamily="18" charset="0"/>
              </a:rPr>
              <a:t> ~ 5 </a:t>
            </a:r>
            <a:r>
              <a:rPr lang="en-US" sz="1200" dirty="0">
                <a:solidFill>
                  <a:srgbClr val="FF0000"/>
                </a:solidFill>
                <a:latin typeface="Times New Roman" pitchFamily="18" charset="0"/>
                <a:cs typeface="Times New Roman" pitchFamily="18" charset="0"/>
              </a:rPr>
              <a:t>MHz (see section 4.7) it should be equal  to ~ 200 Mbit per second (for single hit events only ?!). </a:t>
            </a:r>
            <a:endParaRPr lang="ru-RU" sz="1200" dirty="0">
              <a:solidFill>
                <a:srgbClr val="FF0000"/>
              </a:solidFill>
              <a:latin typeface="Times New Roman" pitchFamily="18" charset="0"/>
              <a:cs typeface="Times New Roman" pitchFamily="18" charset="0"/>
            </a:endParaRPr>
          </a:p>
          <a:p>
            <a:endParaRPr lang="ru-RU" dirty="0">
              <a:solidFill>
                <a:prstClr val="black"/>
              </a:solidFill>
            </a:endParaRPr>
          </a:p>
        </p:txBody>
      </p:sp>
      <p:pic>
        <p:nvPicPr>
          <p:cNvPr id="6"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888977"/>
            <a:ext cx="4946015" cy="1908175"/>
          </a:xfrm>
          <a:prstGeom prst="rect">
            <a:avLst/>
          </a:prstGeom>
          <a:noFill/>
          <a:ln>
            <a:noFill/>
          </a:ln>
        </p:spPr>
      </p:pic>
      <p:sp>
        <p:nvSpPr>
          <p:cNvPr id="7" name="TextBox 6"/>
          <p:cNvSpPr txBox="1"/>
          <p:nvPr/>
        </p:nvSpPr>
        <p:spPr>
          <a:xfrm>
            <a:off x="2843808" y="4520153"/>
            <a:ext cx="3456384" cy="553998"/>
          </a:xfrm>
          <a:prstGeom prst="rect">
            <a:avLst/>
          </a:prstGeom>
          <a:noFill/>
        </p:spPr>
        <p:txBody>
          <a:bodyPr wrap="square" rtlCol="0">
            <a:spAutoFit/>
          </a:bodyPr>
          <a:lstStyle/>
          <a:p>
            <a:pPr algn="ctr"/>
            <a:r>
              <a:rPr lang="en-US" sz="1200" dirty="0" err="1">
                <a:solidFill>
                  <a:srgbClr val="00B050"/>
                </a:solidFill>
                <a:latin typeface="Times New Roman" pitchFamily="18" charset="0"/>
                <a:cs typeface="Times New Roman" pitchFamily="18" charset="0"/>
              </a:rPr>
              <a:t>Fig.</a:t>
            </a:r>
            <a:r>
              <a:rPr lang="en-US" sz="1200" dirty="0" err="1">
                <a:solidFill>
                  <a:srgbClr val="FF0000"/>
                </a:solidFill>
                <a:latin typeface="Times New Roman" pitchFamily="18" charset="0"/>
                <a:cs typeface="Times New Roman" pitchFamily="18" charset="0"/>
              </a:rPr>
              <a:t>XX</a:t>
            </a:r>
            <a:r>
              <a:rPr lang="en-US" sz="1200" dirty="0">
                <a:solidFill>
                  <a:srgbClr val="00B050"/>
                </a:solidFill>
                <a:latin typeface="Times New Roman" pitchFamily="18" charset="0"/>
                <a:cs typeface="Times New Roman" pitchFamily="18" charset="0"/>
              </a:rPr>
              <a:t>. Block diagram of the data stream</a:t>
            </a:r>
            <a:r>
              <a:rPr lang="en-US" sz="1200" dirty="0">
                <a:solidFill>
                  <a:prstClr val="black"/>
                </a:solidFill>
                <a:latin typeface="Times New Roman" pitchFamily="18" charset="0"/>
                <a:cs typeface="Times New Roman" pitchFamily="18" charset="0"/>
              </a:rPr>
              <a:t>.</a:t>
            </a:r>
            <a:endParaRPr lang="ru-RU" sz="1200" dirty="0">
              <a:solidFill>
                <a:prstClr val="black"/>
              </a:solidFill>
              <a:latin typeface="Times New Roman" pitchFamily="18" charset="0"/>
              <a:cs typeface="Times New Roman" pitchFamily="18" charset="0"/>
            </a:endParaRPr>
          </a:p>
          <a:p>
            <a:pPr algn="ctr"/>
            <a:endParaRPr lang="ru-RU" dirty="0">
              <a:solidFill>
                <a:prstClr val="black"/>
              </a:solidFill>
            </a:endParaRPr>
          </a:p>
        </p:txBody>
      </p:sp>
    </p:spTree>
    <p:extLst>
      <p:ext uri="{BB962C8B-B14F-4D97-AF65-F5344CB8AC3E}">
        <p14:creationId xmlns:p14="http://schemas.microsoft.com/office/powerpoint/2010/main" val="3154618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r>
              <a:rPr lang="en-US" sz="2800" b="1" smtClean="0">
                <a:solidFill>
                  <a:srgbClr val="0070C0"/>
                </a:solidFill>
              </a:rPr>
              <a:t>Range System prototype in CERN stock (bld.180)</a:t>
            </a:r>
            <a:endParaRPr lang="ru-RU" sz="2800" b="1" smtClean="0">
              <a:solidFill>
                <a:srgbClr val="0070C0"/>
              </a:solidFill>
            </a:endParaRPr>
          </a:p>
        </p:txBody>
      </p:sp>
      <p:pic>
        <p:nvPicPr>
          <p:cNvPr id="5123" name="Picture 2" descr="D:\Desktop\CERN_protoype_stock\P19-12-11_1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7010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3"/>
          <p:cNvSpPr txBox="1">
            <a:spLocks noChangeArrowheads="1"/>
          </p:cNvSpPr>
          <p:nvPr/>
        </p:nvSpPr>
        <p:spPr bwMode="auto">
          <a:xfrm>
            <a:off x="1638300" y="5264150"/>
            <a:ext cx="2514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smtClean="0">
                <a:solidFill>
                  <a:prstClr val="white"/>
                </a:solidFill>
              </a:rPr>
              <a:t>Range System absorber</a:t>
            </a:r>
            <a:endParaRPr lang="ru-RU" sz="1600" smtClean="0">
              <a:solidFill>
                <a:prstClr val="white"/>
              </a:solidFill>
            </a:endParaRPr>
          </a:p>
        </p:txBody>
      </p:sp>
      <p:sp>
        <p:nvSpPr>
          <p:cNvPr id="5125" name="TextBox 4"/>
          <p:cNvSpPr txBox="1">
            <a:spLocks noChangeArrowheads="1"/>
          </p:cNvSpPr>
          <p:nvPr/>
        </p:nvSpPr>
        <p:spPr bwMode="auto">
          <a:xfrm>
            <a:off x="4038600" y="5434013"/>
            <a:ext cx="3733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mtClean="0">
                <a:solidFill>
                  <a:prstClr val="white"/>
                </a:solidFill>
              </a:rPr>
              <a:t>Boxes with detectors, electronics  and LV power supplies</a:t>
            </a:r>
            <a:endParaRPr lang="ru-RU" smtClean="0">
              <a:solidFill>
                <a:prstClr val="white"/>
              </a:solidFill>
            </a:endParaRPr>
          </a:p>
        </p:txBody>
      </p:sp>
      <p:cxnSp>
        <p:nvCxnSpPr>
          <p:cNvPr id="7" name="Прямая со стрелкой 6"/>
          <p:cNvCxnSpPr/>
          <p:nvPr/>
        </p:nvCxnSpPr>
        <p:spPr>
          <a:xfrm flipV="1">
            <a:off x="5486400" y="3962400"/>
            <a:ext cx="2286000" cy="147161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V="1">
            <a:off x="5486400" y="4114800"/>
            <a:ext cx="2286000" cy="131921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V="1">
            <a:off x="5486400" y="4773613"/>
            <a:ext cx="2209800" cy="6604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V="1">
            <a:off x="2743200" y="3733800"/>
            <a:ext cx="1143000" cy="153035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132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ru-RU" smtClean="0"/>
          </a:p>
        </p:txBody>
      </p:sp>
      <p:sp>
        <p:nvSpPr>
          <p:cNvPr id="3075" name="Rectangle 3"/>
          <p:cNvSpPr>
            <a:spLocks noGrp="1" noChangeArrowheads="1"/>
          </p:cNvSpPr>
          <p:nvPr>
            <p:ph type="subTitle" idx="1"/>
          </p:nvPr>
        </p:nvSpPr>
        <p:spPr/>
        <p:txBody>
          <a:bodyPr/>
          <a:lstStyle/>
          <a:p>
            <a:pPr eaLnBrk="1" hangingPunct="1"/>
            <a:endParaRPr lang="ru-RU" smtClean="0"/>
          </a:p>
        </p:txBody>
      </p:sp>
      <p:pic>
        <p:nvPicPr>
          <p:cNvPr id="3076" name="Picture 4" descr="PS-T9-plac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1925"/>
            <a:ext cx="10239375" cy="701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Line 5"/>
          <p:cNvSpPr>
            <a:spLocks noChangeShapeType="1"/>
          </p:cNvSpPr>
          <p:nvPr/>
        </p:nvSpPr>
        <p:spPr bwMode="auto">
          <a:xfrm flipH="1" flipV="1">
            <a:off x="6934200" y="838200"/>
            <a:ext cx="304800" cy="1295400"/>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78" name="Text Box 6"/>
          <p:cNvSpPr txBox="1">
            <a:spLocks noChangeArrowheads="1"/>
          </p:cNvSpPr>
          <p:nvPr/>
        </p:nvSpPr>
        <p:spPr bwMode="auto">
          <a:xfrm>
            <a:off x="6781800" y="2133600"/>
            <a:ext cx="13716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smtClean="0">
                <a:solidFill>
                  <a:srgbClr val="000000"/>
                </a:solidFill>
              </a:rPr>
              <a:t>   2 racks</a:t>
            </a:r>
          </a:p>
          <a:p>
            <a:pPr eaLnBrk="1" fontAlgn="base" hangingPunct="1">
              <a:spcBef>
                <a:spcPct val="50000"/>
              </a:spcBef>
              <a:spcAft>
                <a:spcPct val="0"/>
              </a:spcAft>
            </a:pPr>
            <a:r>
              <a:rPr lang="en-US" sz="1400" smtClean="0">
                <a:solidFill>
                  <a:srgbClr val="000000"/>
                </a:solidFill>
              </a:rPr>
              <a:t>for  RSProto</a:t>
            </a:r>
            <a:endParaRPr lang="ru-RU" sz="1400" smtClean="0">
              <a:solidFill>
                <a:srgbClr val="000000"/>
              </a:solidFill>
            </a:endParaRPr>
          </a:p>
        </p:txBody>
      </p:sp>
      <p:sp>
        <p:nvSpPr>
          <p:cNvPr id="3079" name="Text Box 7"/>
          <p:cNvSpPr txBox="1">
            <a:spLocks noChangeArrowheads="1"/>
          </p:cNvSpPr>
          <p:nvPr/>
        </p:nvSpPr>
        <p:spPr bwMode="auto">
          <a:xfrm rot="502995">
            <a:off x="6781800" y="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smtClean="0">
                <a:solidFill>
                  <a:srgbClr val="000000"/>
                </a:solidFill>
              </a:rPr>
              <a:t>T9 experimental countrol room</a:t>
            </a:r>
            <a:endParaRPr lang="ru-RU" sz="1400" smtClean="0">
              <a:solidFill>
                <a:srgbClr val="000000"/>
              </a:solidFill>
            </a:endParaRPr>
          </a:p>
        </p:txBody>
      </p:sp>
      <p:sp>
        <p:nvSpPr>
          <p:cNvPr id="3080" name="Line 8"/>
          <p:cNvSpPr>
            <a:spLocks noChangeShapeType="1"/>
          </p:cNvSpPr>
          <p:nvPr/>
        </p:nvSpPr>
        <p:spPr bwMode="auto">
          <a:xfrm>
            <a:off x="2971800" y="2209800"/>
            <a:ext cx="457200" cy="1905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81" name="Text Box 9"/>
          <p:cNvSpPr txBox="1">
            <a:spLocks noChangeArrowheads="1"/>
          </p:cNvSpPr>
          <p:nvPr/>
        </p:nvSpPr>
        <p:spPr bwMode="auto">
          <a:xfrm>
            <a:off x="2133600" y="1600200"/>
            <a:ext cx="2057400"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smtClean="0">
                <a:solidFill>
                  <a:srgbClr val="000000"/>
                </a:solidFill>
              </a:rPr>
              <a:t>RSProto work position</a:t>
            </a:r>
          </a:p>
          <a:p>
            <a:pPr eaLnBrk="1" fontAlgn="base" hangingPunct="1">
              <a:spcBef>
                <a:spcPct val="50000"/>
              </a:spcBef>
              <a:spcAft>
                <a:spcPct val="0"/>
              </a:spcAft>
            </a:pPr>
            <a:r>
              <a:rPr lang="en-US" sz="1400" smtClean="0">
                <a:solidFill>
                  <a:srgbClr val="000000"/>
                </a:solidFill>
              </a:rPr>
              <a:t>  ( on beam )</a:t>
            </a:r>
            <a:endParaRPr lang="ru-RU" sz="1400" smtClean="0">
              <a:solidFill>
                <a:srgbClr val="000000"/>
              </a:solidFill>
            </a:endParaRPr>
          </a:p>
        </p:txBody>
      </p:sp>
      <p:sp>
        <p:nvSpPr>
          <p:cNvPr id="3082" name="Text Box 10"/>
          <p:cNvSpPr txBox="1">
            <a:spLocks noChangeArrowheads="1"/>
          </p:cNvSpPr>
          <p:nvPr/>
        </p:nvSpPr>
        <p:spPr bwMode="auto">
          <a:xfrm>
            <a:off x="76200" y="304800"/>
            <a:ext cx="3352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b="1" u="sng" smtClean="0">
                <a:solidFill>
                  <a:srgbClr val="000000"/>
                </a:solidFill>
              </a:rPr>
              <a:t>PS/T9 beam zone (CERN)</a:t>
            </a:r>
            <a:endParaRPr lang="ru-RU" sz="2000" b="1" u="sng" smtClean="0">
              <a:solidFill>
                <a:srgbClr val="000000"/>
              </a:solidFill>
            </a:endParaRPr>
          </a:p>
        </p:txBody>
      </p:sp>
      <p:sp>
        <p:nvSpPr>
          <p:cNvPr id="3083" name="Line 11"/>
          <p:cNvSpPr>
            <a:spLocks noChangeShapeType="1"/>
          </p:cNvSpPr>
          <p:nvPr/>
        </p:nvSpPr>
        <p:spPr bwMode="auto">
          <a:xfrm>
            <a:off x="152400" y="609600"/>
            <a:ext cx="1219200" cy="3048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84" name="Text Box 12"/>
          <p:cNvSpPr txBox="1">
            <a:spLocks noChangeArrowheads="1"/>
          </p:cNvSpPr>
          <p:nvPr/>
        </p:nvSpPr>
        <p:spPr bwMode="auto">
          <a:xfrm>
            <a:off x="7086600" y="4495800"/>
            <a:ext cx="20574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smtClean="0">
                <a:solidFill>
                  <a:srgbClr val="000000"/>
                </a:solidFill>
              </a:rPr>
              <a:t>RSProto park and  test </a:t>
            </a:r>
          </a:p>
          <a:p>
            <a:pPr eaLnBrk="1" fontAlgn="base" hangingPunct="1">
              <a:spcBef>
                <a:spcPct val="50000"/>
              </a:spcBef>
              <a:spcAft>
                <a:spcPct val="0"/>
              </a:spcAft>
            </a:pPr>
            <a:r>
              <a:rPr lang="en-US" sz="1400" smtClean="0">
                <a:solidFill>
                  <a:srgbClr val="000000"/>
                </a:solidFill>
              </a:rPr>
              <a:t>( cosmic ) position</a:t>
            </a:r>
          </a:p>
          <a:p>
            <a:pPr eaLnBrk="1" fontAlgn="base" hangingPunct="1">
              <a:spcBef>
                <a:spcPct val="50000"/>
              </a:spcBef>
              <a:spcAft>
                <a:spcPct val="0"/>
              </a:spcAft>
            </a:pPr>
            <a:r>
              <a:rPr lang="en-US" sz="1400" smtClean="0">
                <a:solidFill>
                  <a:srgbClr val="000000"/>
                </a:solidFill>
              </a:rPr>
              <a:t>  </a:t>
            </a:r>
            <a:endParaRPr lang="ru-RU" sz="1400" smtClean="0">
              <a:solidFill>
                <a:srgbClr val="000000"/>
              </a:solidFill>
            </a:endParaRPr>
          </a:p>
        </p:txBody>
      </p:sp>
      <p:sp>
        <p:nvSpPr>
          <p:cNvPr id="3085" name="Line 13"/>
          <p:cNvSpPr>
            <a:spLocks noChangeShapeType="1"/>
          </p:cNvSpPr>
          <p:nvPr/>
        </p:nvSpPr>
        <p:spPr bwMode="auto">
          <a:xfrm flipH="1" flipV="1">
            <a:off x="5943600" y="4648200"/>
            <a:ext cx="121920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86" name="Line 14"/>
          <p:cNvSpPr>
            <a:spLocks noChangeShapeType="1"/>
          </p:cNvSpPr>
          <p:nvPr/>
        </p:nvSpPr>
        <p:spPr bwMode="auto">
          <a:xfrm>
            <a:off x="1828800" y="4114800"/>
            <a:ext cx="685800" cy="76200"/>
          </a:xfrm>
          <a:prstGeom prst="line">
            <a:avLst/>
          </a:prstGeom>
          <a:noFill/>
          <a:ln w="381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87" name="Text Box 15"/>
          <p:cNvSpPr txBox="1">
            <a:spLocks noChangeArrowheads="1"/>
          </p:cNvSpPr>
          <p:nvPr/>
        </p:nvSpPr>
        <p:spPr bwMode="auto">
          <a:xfrm rot="293996">
            <a:off x="1752600" y="38100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mtClean="0">
                <a:solidFill>
                  <a:srgbClr val="66FF33"/>
                </a:solidFill>
              </a:rPr>
              <a:t>beam</a:t>
            </a:r>
            <a:endParaRPr lang="ru-RU" smtClean="0">
              <a:solidFill>
                <a:srgbClr val="66FF33"/>
              </a:solidFill>
            </a:endParaRPr>
          </a:p>
        </p:txBody>
      </p:sp>
      <p:sp>
        <p:nvSpPr>
          <p:cNvPr id="3088" name="Line 16"/>
          <p:cNvSpPr>
            <a:spLocks noChangeShapeType="1"/>
          </p:cNvSpPr>
          <p:nvPr/>
        </p:nvSpPr>
        <p:spPr bwMode="auto">
          <a:xfrm flipV="1">
            <a:off x="3429000" y="4343400"/>
            <a:ext cx="838200" cy="2057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000000"/>
              </a:solidFill>
            </a:endParaRPr>
          </a:p>
        </p:txBody>
      </p:sp>
      <p:sp>
        <p:nvSpPr>
          <p:cNvPr id="3089" name="Text Box 17"/>
          <p:cNvSpPr txBox="1">
            <a:spLocks noChangeArrowheads="1"/>
          </p:cNvSpPr>
          <p:nvPr/>
        </p:nvSpPr>
        <p:spPr bwMode="auto">
          <a:xfrm>
            <a:off x="3429000" y="61722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mtClean="0">
                <a:solidFill>
                  <a:srgbClr val="000000"/>
                </a:solidFill>
              </a:rPr>
              <a:t>magnet</a:t>
            </a:r>
            <a:endParaRPr lang="ru-RU" smtClean="0">
              <a:solidFill>
                <a:srgbClr val="000000"/>
              </a:solidFill>
            </a:endParaRPr>
          </a:p>
        </p:txBody>
      </p:sp>
    </p:spTree>
    <p:extLst>
      <p:ext uri="{BB962C8B-B14F-4D97-AF65-F5344CB8AC3E}">
        <p14:creationId xmlns:p14="http://schemas.microsoft.com/office/powerpoint/2010/main" val="2116880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360</Words>
  <Application>Microsoft Office PowerPoint</Application>
  <PresentationFormat>Экран (4:3)</PresentationFormat>
  <Paragraphs>32</Paragraphs>
  <Slides>5</Slides>
  <Notes>1</Notes>
  <HiddenSlides>0</HiddenSlides>
  <MMClips>0</MMClips>
  <ScaleCrop>false</ScaleCrop>
  <HeadingPairs>
    <vt:vector size="4" baseType="variant">
      <vt:variant>
        <vt:lpstr>Тема</vt:lpstr>
      </vt:variant>
      <vt:variant>
        <vt:i4>5</vt:i4>
      </vt:variant>
      <vt:variant>
        <vt:lpstr>Заголовки слайдов</vt:lpstr>
      </vt:variant>
      <vt:variant>
        <vt:i4>5</vt:i4>
      </vt:variant>
    </vt:vector>
  </HeadingPairs>
  <TitlesOfParts>
    <vt:vector size="10" baseType="lpstr">
      <vt:lpstr>Тема Office</vt:lpstr>
      <vt:lpstr>Default Design</vt:lpstr>
      <vt:lpstr>1_Тема Office</vt:lpstr>
      <vt:lpstr>1_Office Theme</vt:lpstr>
      <vt:lpstr>Office Theme</vt:lpstr>
      <vt:lpstr>PANDA  muon group meeting, GSI, March 6, 2012 Status of work in Dubna G.Alexeev for Dubna group ___________________________________________________________</vt:lpstr>
      <vt:lpstr>Презентация PowerPoint</vt:lpstr>
      <vt:lpstr>Презентация PowerPoint</vt:lpstr>
      <vt:lpstr>Range System prototype in CERN stock (bld.180)</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PANDA  muon group meeting, GSI, March 6, 2012 Status of work in Dubna G.Alexeev for Dubna group</dc:title>
  <dc:creator>alexeev</dc:creator>
  <cp:lastModifiedBy>alexeev</cp:lastModifiedBy>
  <cp:revision>15</cp:revision>
  <dcterms:created xsi:type="dcterms:W3CDTF">2012-03-06T09:05:14Z</dcterms:created>
  <dcterms:modified xsi:type="dcterms:W3CDTF">2012-03-06T11:46:36Z</dcterms:modified>
</cp:coreProperties>
</file>