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79" r:id="rId7"/>
    <p:sldId id="260" r:id="rId8"/>
    <p:sldId id="261" r:id="rId9"/>
    <p:sldId id="269" r:id="rId10"/>
    <p:sldId id="270" r:id="rId11"/>
    <p:sldId id="281" r:id="rId12"/>
    <p:sldId id="262" r:id="rId13"/>
    <p:sldId id="266" r:id="rId14"/>
    <p:sldId id="271" r:id="rId15"/>
    <p:sldId id="274" r:id="rId16"/>
    <p:sldId id="280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6F6BD-099B-469D-8990-67CBFC5A1CE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21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EBCAC8-7CB1-40B8-89F9-2738BA8B3C4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93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C37B04-A447-411A-9525-8610DE3FC34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52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B08B1-819C-4CAF-8F38-0E0F95070E3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72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CDB76-E12A-48EE-944E-0C7391DD0AC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153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61461-CF5B-4085-BDA9-6B35F1F5B78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82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86000"/>
            <a:ext cx="411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411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9585B-4D4D-434E-8A23-CD4816068A5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64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C491F-4446-4144-ADB0-F85D94A8A78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21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40969-9E26-4868-A267-924D0CEA422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39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286000"/>
            <a:ext cx="8382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84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213B"/>
                </a:solidFill>
              </a:defRPr>
            </a:lvl1pPr>
          </a:lstStyle>
          <a:p>
            <a:fld id="{EF936997-1F0C-4E10-A555-BB5371E9B5A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81125"/>
          </a:xfrm>
          <a:prstGeom prst="rect">
            <a:avLst/>
          </a:prstGeom>
          <a:solidFill>
            <a:srgbClr val="00213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400"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  <p:pic>
        <p:nvPicPr>
          <p:cNvPr id="1032" name="Picture 5" descr="UoG_keyline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213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13B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rgbClr val="00213B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13B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21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sz="1400">
              <a:cs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001000" cy="1143000"/>
          </a:xfrm>
          <a:solidFill>
            <a:srgbClr val="00213B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Glasgow Report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81400"/>
            <a:ext cx="7315200" cy="1752600"/>
          </a:xfrm>
          <a:solidFill>
            <a:srgbClr val="00213B"/>
          </a:solidFill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Euan N. Cowie</a:t>
            </a:r>
          </a:p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Nuclear Physics Group</a:t>
            </a:r>
          </a:p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University of Glasgow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269" name="Picture 5" descr="UoG_keylin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332656"/>
            <a:ext cx="4349552" cy="6858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Fit</a:t>
            </a:r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6207695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Automated 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ToF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fitting example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971600" y="1412776"/>
            <a:ext cx="763284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" y="1412776"/>
            <a:ext cx="9144000" cy="481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1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55976" y="332656"/>
            <a:ext cx="4565576" cy="6858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Background Subtracted</a:t>
            </a:r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9144000" cy="444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90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332656"/>
            <a:ext cx="4349552" cy="6858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pretty pictures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21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sz="1400" dirty="0">
              <a:cs typeface="Arial" charset="0"/>
            </a:endParaRPr>
          </a:p>
        </p:txBody>
      </p:sp>
      <p:pic>
        <p:nvPicPr>
          <p:cNvPr id="7" name="Picture 5" descr="UoG_keylin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528" y="2690804"/>
            <a:ext cx="3073864" cy="19623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08404" y="1095127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18</a:t>
            </a:r>
            <a:r>
              <a:rPr lang="en-GB" b="1" baseline="30000" dirty="0" smtClean="0">
                <a:solidFill>
                  <a:schemeClr val="bg1"/>
                </a:solidFill>
              </a:rPr>
              <a:t>o</a:t>
            </a:r>
            <a:endParaRPr lang="en-GB" b="1" baseline="30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08404" y="3356992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7</a:t>
            </a:r>
            <a:r>
              <a:rPr lang="en-GB" b="1" baseline="30000" dirty="0" smtClean="0">
                <a:solidFill>
                  <a:schemeClr val="bg1"/>
                </a:solidFill>
              </a:rPr>
              <a:t>o</a:t>
            </a:r>
            <a:endParaRPr lang="en-GB" b="1" baseline="30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08404" y="5559623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3</a:t>
            </a:r>
            <a:r>
              <a:rPr lang="en-GB" b="1" baseline="30000" dirty="0" smtClean="0">
                <a:solidFill>
                  <a:schemeClr val="bg1"/>
                </a:solidFill>
              </a:rPr>
              <a:t>o</a:t>
            </a:r>
            <a:endParaRPr lang="en-GB" b="1" baseline="30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88224" y="34300"/>
            <a:ext cx="2555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 smtClean="0">
                <a:solidFill>
                  <a:schemeClr val="bg1"/>
                </a:solidFill>
              </a:rPr>
              <a:t>Polar Angle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316844" y="2852936"/>
            <a:ext cx="1271380" cy="808647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008" y="5838363"/>
            <a:ext cx="2843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One 4 x 16 pixel section read out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06" y="1714499"/>
            <a:ext cx="4537826" cy="374664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auto">
          <a:xfrm>
            <a:off x="2051720" y="2996952"/>
            <a:ext cx="539399" cy="1656184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2051720" y="588220"/>
            <a:ext cx="2952328" cy="24087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613855" y="4648945"/>
            <a:ext cx="5486537" cy="209242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2599681" y="588220"/>
            <a:ext cx="5500711" cy="238848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063843" y="4648945"/>
            <a:ext cx="2954021" cy="209242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5017864" y="4773504"/>
            <a:ext cx="3082528" cy="1967864"/>
            <a:chOff x="5017864" y="4773504"/>
            <a:chExt cx="3082528" cy="1967864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7864" y="4773504"/>
              <a:ext cx="3082528" cy="1967864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 bwMode="auto">
            <a:xfrm>
              <a:off x="5292080" y="4941168"/>
              <a:ext cx="1271380" cy="808647"/>
            </a:xfrm>
            <a:prstGeom prst="rect">
              <a:avLst/>
            </a:prstGeom>
            <a:noFill/>
            <a:ln w="2540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004048" y="588220"/>
            <a:ext cx="3096344" cy="1976684"/>
            <a:chOff x="5004048" y="588220"/>
            <a:chExt cx="3096344" cy="1976684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588220"/>
              <a:ext cx="3096344" cy="197668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auto">
            <a:xfrm>
              <a:off x="5292080" y="748145"/>
              <a:ext cx="1271380" cy="808647"/>
            </a:xfrm>
            <a:prstGeom prst="rect">
              <a:avLst/>
            </a:prstGeom>
            <a:noFill/>
            <a:ln w="38100" cap="flat" cmpd="sng" algn="ctr">
              <a:solidFill>
                <a:srgbClr val="FFC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087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final countdown</a:t>
            </a:r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Finalise “Heat Map” diagrams</a:t>
            </a:r>
          </a:p>
          <a:p>
            <a:endParaRPr lang="en-GB" dirty="0"/>
          </a:p>
          <a:p>
            <a:r>
              <a:rPr lang="en-GB" dirty="0" smtClean="0"/>
              <a:t>Finalise results from Chromatic Dispersion measurements</a:t>
            </a:r>
          </a:p>
          <a:p>
            <a:endParaRPr lang="en-GB" dirty="0" smtClean="0"/>
          </a:p>
          <a:p>
            <a:r>
              <a:rPr lang="en-GB" dirty="0" smtClean="0"/>
              <a:t>Combine with simulations of both set-ups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4572000" y="332656"/>
            <a:ext cx="434955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r"/>
            <a:r>
              <a:rPr lang="en-GB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final countdown</a:t>
            </a:r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98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332656"/>
            <a:ext cx="4349552" cy="6858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Backup</a:t>
            </a:r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650454"/>
            <a:ext cx="662940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19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332656"/>
            <a:ext cx="4349552" cy="6858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Backup</a:t>
            </a:r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556792"/>
            <a:ext cx="662940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276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332656"/>
            <a:ext cx="4349552" cy="6858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Backup</a:t>
            </a:r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866478"/>
            <a:ext cx="662940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311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332656"/>
            <a:ext cx="4349552" cy="6858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Backup</a:t>
            </a:r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628800"/>
            <a:ext cx="662940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3115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332656"/>
            <a:ext cx="4349552" cy="6858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Backup</a:t>
            </a:r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94470"/>
            <a:ext cx="662940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311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332656"/>
            <a:ext cx="4349552" cy="6858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Backup</a:t>
            </a:r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628800"/>
            <a:ext cx="662940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31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332656"/>
            <a:ext cx="4349552" cy="6858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Glasgow Hall Layout</a:t>
            </a:r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1760" y="1412776"/>
            <a:ext cx="4268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Trigger </a:t>
            </a:r>
            <a:r>
              <a:rPr lang="en-GB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nd Detector Positions </a:t>
            </a:r>
            <a:endParaRPr lang="en-GB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0" y="3717032"/>
            <a:ext cx="125963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-36512" y="2742019"/>
            <a:ext cx="13452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Beam</a:t>
            </a:r>
          </a:p>
          <a:p>
            <a:pPr algn="ctr"/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Direction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403648" y="3198167"/>
            <a:ext cx="360040" cy="109492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8650" y="2678050"/>
            <a:ext cx="830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ToF1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606167" y="3154310"/>
            <a:ext cx="360040" cy="109492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7373" y="2678671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Fast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244408" y="3153688"/>
            <a:ext cx="360040" cy="109492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09410" y="2678049"/>
            <a:ext cx="830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ToF2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75469" y="4313005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166cm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34479" y="4313698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18.9cm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13710" y="4313698"/>
            <a:ext cx="1021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717cm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521735" y="3154544"/>
            <a:ext cx="360040" cy="109492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80430" y="2678905"/>
            <a:ext cx="1242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Detector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91037" y="4313239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448cm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04191" y="5187207"/>
            <a:ext cx="571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Distances From downstream edge of MWPC</a:t>
            </a:r>
          </a:p>
        </p:txBody>
      </p:sp>
    </p:spTree>
    <p:extLst>
      <p:ext uri="{BB962C8B-B14F-4D97-AF65-F5344CB8AC3E}">
        <p14:creationId xmlns:p14="http://schemas.microsoft.com/office/powerpoint/2010/main" val="18576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332656"/>
            <a:ext cx="4349552" cy="6858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Prototype Layout</a:t>
            </a:r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2348880"/>
            <a:ext cx="9144000" cy="4234087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 bwMode="auto">
          <a:xfrm>
            <a:off x="7164288" y="1484784"/>
            <a:ext cx="432048" cy="144016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6156176" y="1373867"/>
            <a:ext cx="10246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Beam</a:t>
            </a:r>
          </a:p>
          <a:p>
            <a:r>
              <a:rPr lang="en-GB" b="1" dirty="0" smtClean="0">
                <a:solidFill>
                  <a:schemeClr val="accent6"/>
                </a:solidFill>
              </a:rPr>
              <a:t>Axis</a:t>
            </a:r>
            <a:endParaRPr lang="en-GB" b="1" dirty="0">
              <a:solidFill>
                <a:schemeClr val="accent6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7812360" y="3284984"/>
            <a:ext cx="971600" cy="648072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524328" y="3894147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Axis of Rotation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6" y="1815207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A: Fused Silica Radiator</a:t>
            </a:r>
          </a:p>
          <a:p>
            <a:r>
              <a:rPr lang="en-GB" dirty="0" smtClean="0"/>
              <a:t>B: Lithium Fluoride Plate</a:t>
            </a:r>
          </a:p>
          <a:p>
            <a:r>
              <a:rPr lang="en-GB" dirty="0" smtClean="0"/>
              <a:t>C: PMMA </a:t>
            </a:r>
            <a:r>
              <a:rPr lang="en-GB" dirty="0" err="1" smtClean="0"/>
              <a:t>Lightguide</a:t>
            </a:r>
            <a:endParaRPr lang="en-GB" dirty="0" smtClean="0"/>
          </a:p>
          <a:p>
            <a:r>
              <a:rPr lang="en-GB" dirty="0" smtClean="0"/>
              <a:t>D: H9500 MAPMT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087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332656"/>
            <a:ext cx="4349552" cy="6858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Source</a:t>
            </a:r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9144000" cy="5352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87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332656"/>
            <a:ext cx="4349552" cy="6858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ToF</a:t>
            </a:r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700808"/>
            <a:ext cx="6629400" cy="4514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6063679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ToF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spectrum at for a run at 10GeV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27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332656"/>
            <a:ext cx="4349552" cy="6858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ToF</a:t>
            </a:r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700808"/>
            <a:ext cx="6629400" cy="4514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6063679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ToF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spectrum at for a run at 4GeV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31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332656"/>
            <a:ext cx="4349552" cy="6858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Timing Hydra</a:t>
            </a:r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137" y="1529308"/>
            <a:ext cx="5591175" cy="3771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5301208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timing of the output of our synced trigger and our accepted trigger.  Note 4 peaks.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87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332656"/>
            <a:ext cx="4349552" cy="6858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Resulting Mess</a:t>
            </a:r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412776"/>
            <a:ext cx="6629400" cy="45148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971600" y="1412776"/>
            <a:ext cx="763284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5805264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QDC spectrum example with previous 4 peaks overlay.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87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332656"/>
            <a:ext cx="4349552" cy="6858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Resulting Mess</a:t>
            </a:r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5805264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A(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nother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QDC spectrum example with previous 4 peaks overlay.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412776"/>
            <a:ext cx="6629400" cy="45148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971600" y="1412776"/>
            <a:ext cx="763284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319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in_blu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</TotalTime>
  <Words>195</Words>
  <Application>Microsoft Office PowerPoint</Application>
  <PresentationFormat>On-screen Show (4:3)</PresentationFormat>
  <Paragraphs>58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plain_blue</vt:lpstr>
      <vt:lpstr>Glasgow Report</vt:lpstr>
      <vt:lpstr>Glasgow Hall Layout</vt:lpstr>
      <vt:lpstr>Prototype Layout</vt:lpstr>
      <vt:lpstr>The Source</vt:lpstr>
      <vt:lpstr>The ToF</vt:lpstr>
      <vt:lpstr>The ToF</vt:lpstr>
      <vt:lpstr>The Timing Hydra</vt:lpstr>
      <vt:lpstr>The Resulting Mess</vt:lpstr>
      <vt:lpstr>The Resulting Mess</vt:lpstr>
      <vt:lpstr>The Fit</vt:lpstr>
      <vt:lpstr>The Background Subtracted</vt:lpstr>
      <vt:lpstr>The pretty pictures pt I</vt:lpstr>
      <vt:lpstr>The final countdown</vt:lpstr>
      <vt:lpstr>The Backup</vt:lpstr>
      <vt:lpstr>The Backup</vt:lpstr>
      <vt:lpstr>The Backup</vt:lpstr>
      <vt:lpstr>The Backup</vt:lpstr>
      <vt:lpstr>The Backup</vt:lpstr>
      <vt:lpstr>The Backup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Howard</dc:creator>
  <cp:lastModifiedBy>Euan</cp:lastModifiedBy>
  <cp:revision>20</cp:revision>
  <dcterms:created xsi:type="dcterms:W3CDTF">2011-03-03T15:16:29Z</dcterms:created>
  <dcterms:modified xsi:type="dcterms:W3CDTF">2012-03-06T07:38:34Z</dcterms:modified>
</cp:coreProperties>
</file>