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624" y="-112"/>
      </p:cViewPr>
      <p:guideLst>
        <p:guide orient="horz" pos="2160"/>
        <p:guide pos="2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4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4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9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9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9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2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5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B8AC-8397-4440-8542-CF69FA80180B}" type="datetimeFigureOut">
              <a:rPr lang="en-US" smtClean="0"/>
              <a:t>02/3/12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D3A-FF86-8E45-90A6-C01B0B13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STT Detector risk’s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8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STT detector work packages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00995"/>
            <a:ext cx="7485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Straw Tubes modules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Straw Tracker mechanics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Front-End Electronics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Analog electronics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Digital electronics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Gas system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DAQ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Slow Control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Online tracking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Monitoring and calibration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9176" y="5763185"/>
            <a:ext cx="826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 Central Frame shared with MVD and target groups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+ Integration shared with all the neighboring detectors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Tube modules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620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Basic components have been identified and developed.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 major risks.</a:t>
            </a:r>
          </a:p>
          <a:p>
            <a:r>
              <a:rPr lang="en-US" sz="2400" dirty="0" smtClean="0"/>
              <a:t>Two sites (LNF &amp; JFZ) are equipped with the necessary tools to start production.</a:t>
            </a:r>
            <a:endParaRPr lang="en-US" sz="2400" dirty="0"/>
          </a:p>
        </p:txBody>
      </p:sp>
      <p:pic>
        <p:nvPicPr>
          <p:cNvPr id="5" name="Picture 4" descr="strawtub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8565" r="8334" b="8889"/>
          <a:stretch/>
        </p:blipFill>
        <p:spPr>
          <a:xfrm>
            <a:off x="327975" y="4046369"/>
            <a:ext cx="2632732" cy="1959984"/>
          </a:xfrm>
          <a:prstGeom prst="rect">
            <a:avLst/>
          </a:prstGeom>
        </p:spPr>
      </p:pic>
      <p:pic>
        <p:nvPicPr>
          <p:cNvPr id="6" name="Picture 5" descr="LayerGlue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95" y="3086586"/>
            <a:ext cx="3366745" cy="2525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035" y="4863091"/>
            <a:ext cx="2540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0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Tracker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474" y="1630375"/>
            <a:ext cx="5314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mechanical layout of the STT is well advanced.</a:t>
            </a:r>
          </a:p>
          <a:p>
            <a:r>
              <a:rPr lang="en-US" sz="2000" dirty="0" smtClean="0"/>
              <a:t>Support structure prototype realized.</a:t>
            </a:r>
          </a:p>
          <a:p>
            <a:r>
              <a:rPr lang="en-US" sz="2000" dirty="0" smtClean="0"/>
              <a:t>Electronics housing and connection worked out: prototypes available.</a:t>
            </a:r>
          </a:p>
          <a:p>
            <a:r>
              <a:rPr lang="en-US" sz="2000" dirty="0" smtClean="0"/>
              <a:t>The proposed solution integrates also the gas distribution.</a:t>
            </a:r>
            <a:endParaRPr lang="en-US" sz="2000" dirty="0"/>
          </a:p>
        </p:txBody>
      </p:sp>
      <p:pic>
        <p:nvPicPr>
          <p:cNvPr id="4" name="Picture 3" descr="Fra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55" y="549776"/>
            <a:ext cx="3351015" cy="4336607"/>
          </a:xfrm>
          <a:prstGeom prst="rect">
            <a:avLst/>
          </a:prstGeom>
        </p:spPr>
      </p:pic>
      <p:pic>
        <p:nvPicPr>
          <p:cNvPr id="5" name="Picture 3" descr="C:\Users\orecchini\Desktop\1.jpg"/>
          <p:cNvPicPr>
            <a:picLocks noChangeAspect="1" noChangeArrowheads="1"/>
          </p:cNvPicPr>
          <p:nvPr/>
        </p:nvPicPr>
        <p:blipFill>
          <a:blip r:embed="rId3" cstate="print"/>
          <a:srcRect l="12455" r="11432"/>
          <a:stretch>
            <a:fillRect/>
          </a:stretch>
        </p:blipFill>
        <p:spPr bwMode="auto">
          <a:xfrm>
            <a:off x="2068477" y="3579413"/>
            <a:ext cx="2676379" cy="2613940"/>
          </a:xfrm>
          <a:prstGeom prst="rect">
            <a:avLst/>
          </a:prstGeom>
          <a:noFill/>
        </p:spPr>
      </p:pic>
      <p:pic>
        <p:nvPicPr>
          <p:cNvPr id="6" name="Picture 2" descr="C:\Users\orecchini\Desktop\P1000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555" y="4254078"/>
            <a:ext cx="2868223" cy="211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7474" y="6221028"/>
            <a:ext cx="845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Open point: electronics design optimization under development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No major risks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5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Development</a:t>
            </a:r>
            <a:endParaRPr lang="en-US" dirty="0"/>
          </a:p>
        </p:txBody>
      </p:sp>
      <p:pic>
        <p:nvPicPr>
          <p:cNvPr id="3" name="Picture 2" descr="fe_blo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7" y="1789113"/>
            <a:ext cx="4152767" cy="123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56" y="1649332"/>
            <a:ext cx="4249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elements have been identified: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ASICS for analog readout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version of TRB (v3) for the Digital part</a:t>
            </a:r>
            <a:endParaRPr lang="en-US" dirty="0"/>
          </a:p>
        </p:txBody>
      </p:sp>
      <p:pic>
        <p:nvPicPr>
          <p:cNvPr id="6" name="Picture 5" descr="TRB_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52" y="2849661"/>
            <a:ext cx="2706444" cy="2858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56" y="3021438"/>
            <a:ext cx="2276343" cy="2460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255" y="5874477"/>
            <a:ext cx="460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risks have been identified: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TOT will not provide enough resolution;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ASICS development will take more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6088" y="6151476"/>
            <a:ext cx="398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è"/>
            </a:pPr>
            <a:r>
              <a:rPr lang="en-US" dirty="0" err="1">
                <a:sym typeface="Wingdings"/>
              </a:rPr>
              <a:t>d</a:t>
            </a:r>
            <a:r>
              <a:rPr lang="en-US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/dx using FADC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Delay in STT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system</a:t>
            </a:r>
            <a:endParaRPr lang="en-US" dirty="0"/>
          </a:p>
        </p:txBody>
      </p:sp>
      <p:pic>
        <p:nvPicPr>
          <p:cNvPr id="3" name="Picture 2" descr="GasSystem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24" y="1419409"/>
            <a:ext cx="4722576" cy="314511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4353" y="1417638"/>
            <a:ext cx="379987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system to automatize </a:t>
            </a:r>
            <a:r>
              <a:rPr lang="en-US" dirty="0"/>
              <a:t>and remote control of the gas flow </a:t>
            </a:r>
            <a:r>
              <a:rPr lang="en-US" dirty="0" smtClean="0"/>
              <a:t>parameters has been designed, </a:t>
            </a:r>
            <a:r>
              <a:rPr lang="en-US" dirty="0"/>
              <a:t>with the possibility to switch to manual/local </a:t>
            </a:r>
            <a:r>
              <a:rPr lang="en-US" dirty="0" smtClean="0"/>
              <a:t>operation.</a:t>
            </a:r>
          </a:p>
          <a:p>
            <a:endParaRPr lang="en-US" dirty="0"/>
          </a:p>
          <a:p>
            <a:r>
              <a:rPr lang="en-US" dirty="0"/>
              <a:t>– setting the ratio of the two components in the gas mixture;</a:t>
            </a:r>
          </a:p>
          <a:p>
            <a:r>
              <a:rPr lang="en-US" dirty="0"/>
              <a:t>– quantifying the gas flow; </a:t>
            </a:r>
            <a:endParaRPr lang="en-US" dirty="0" smtClean="0"/>
          </a:p>
          <a:p>
            <a:r>
              <a:rPr lang="en-US" dirty="0" smtClean="0"/>
              <a:t>– </a:t>
            </a:r>
            <a:r>
              <a:rPr lang="en-US" dirty="0"/>
              <a:t>setting the gas pressure; – controlling the temperature.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475" y="5608447"/>
            <a:ext cx="456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Basic elements have been identified. Prototype are under tests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 major risks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29211" y="4412186"/>
            <a:ext cx="3900153" cy="2166766"/>
            <a:chOff x="4729690" y="3429000"/>
            <a:chExt cx="3900153" cy="2166766"/>
          </a:xfrm>
        </p:grpSpPr>
        <p:pic>
          <p:nvPicPr>
            <p:cNvPr id="6" name="Picture 2" descr="C:\Users\orecchini\Desktop\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9690" y="3429000"/>
              <a:ext cx="3900153" cy="2160240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4729691" y="4763918"/>
              <a:ext cx="2552488" cy="831848"/>
              <a:chOff x="-377912" y="3717032"/>
              <a:chExt cx="6127728" cy="1802339"/>
            </a:xfrm>
          </p:grpSpPr>
          <p:sp>
            <p:nvSpPr>
              <p:cNvPr id="8" name="Rounded Rectangle 13"/>
              <p:cNvSpPr/>
              <p:nvPr/>
            </p:nvSpPr>
            <p:spPr>
              <a:xfrm>
                <a:off x="-377912" y="4941169"/>
                <a:ext cx="2213609" cy="50405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solidFill>
                      <a:srgbClr val="FFFFFF"/>
                    </a:solidFill>
                    <a:latin typeface="Comic Sans MS" pitchFamily="-72" charset="0"/>
                    <a:ea typeface="ＭＳ Ｐゴシック" pitchFamily="-72" charset="-128"/>
                    <a:cs typeface="ＭＳ Ｐゴシック" pitchFamily="-72" charset="-128"/>
                  </a:rPr>
                  <a:t>up and down gas pipes.</a:t>
                </a:r>
                <a:endParaRPr lang="en-US" sz="800" dirty="0">
                  <a:solidFill>
                    <a:srgbClr val="FFFFFF"/>
                  </a:solidFill>
                  <a:latin typeface="Comic Sans MS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cxnSp>
            <p:nvCxnSpPr>
              <p:cNvPr id="9" name="Connettore 2 11"/>
              <p:cNvCxnSpPr/>
              <p:nvPr/>
            </p:nvCxnSpPr>
            <p:spPr>
              <a:xfrm flipV="1">
                <a:off x="1763688" y="3717032"/>
                <a:ext cx="792088" cy="1224136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12"/>
              <p:cNvCxnSpPr/>
              <p:nvPr/>
            </p:nvCxnSpPr>
            <p:spPr>
              <a:xfrm flipV="1">
                <a:off x="1835696" y="4077072"/>
                <a:ext cx="864096" cy="100811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3"/>
              <p:cNvSpPr/>
              <p:nvPr/>
            </p:nvSpPr>
            <p:spPr>
              <a:xfrm>
                <a:off x="2555777" y="4974987"/>
                <a:ext cx="3194039" cy="54438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r>
                  <a:rPr lang="it-IT" sz="800" dirty="0" smtClean="0">
                    <a:solidFill>
                      <a:srgbClr val="FFFFFF"/>
                    </a:solidFill>
                    <a:latin typeface="Comic Sans MS" pitchFamily="-72" charset="0"/>
                    <a:ea typeface="ＭＳ Ｐゴシック" pitchFamily="-72" charset="-128"/>
                    <a:cs typeface="ＭＳ Ｐゴシック" pitchFamily="-72" charset="-128"/>
                  </a:rPr>
                  <a:t>Gas </a:t>
                </a:r>
                <a:r>
                  <a:rPr lang="it-IT" sz="800" dirty="0" err="1" smtClean="0">
                    <a:solidFill>
                      <a:srgbClr val="FFFFFF"/>
                    </a:solidFill>
                    <a:latin typeface="Comic Sans MS" pitchFamily="-72" charset="0"/>
                    <a:ea typeface="ＭＳ Ｐゴシック" pitchFamily="-72" charset="-128"/>
                    <a:cs typeface="ＭＳ Ｐゴシック" pitchFamily="-72" charset="-128"/>
                  </a:rPr>
                  <a:t>pipes</a:t>
                </a:r>
                <a:r>
                  <a:rPr lang="it-IT" sz="800" dirty="0" smtClean="0">
                    <a:solidFill>
                      <a:srgbClr val="FFFFFF"/>
                    </a:solidFill>
                    <a:latin typeface="Comic Sans MS" pitchFamily="-72" charset="0"/>
                    <a:ea typeface="ＭＳ Ｐゴシック" pitchFamily="-72" charset="-128"/>
                    <a:cs typeface="ＭＳ Ｐゴシック" pitchFamily="-72" charset="-128"/>
                  </a:rPr>
                  <a:t>: steel,4mm </a:t>
                </a:r>
                <a:r>
                  <a:rPr lang="it-IT" sz="800" dirty="0" smtClean="0">
                    <a:solidFill>
                      <a:srgbClr val="FFFFFF"/>
                    </a:solidFill>
                    <a:latin typeface="Webdings"/>
                    <a:ea typeface="Webdings"/>
                    <a:cs typeface="Webdings"/>
                    <a:sym typeface="Webdings"/>
                  </a:rPr>
                  <a:t></a:t>
                </a:r>
                <a:endParaRPr lang="en-US" sz="800" dirty="0">
                  <a:solidFill>
                    <a:srgbClr val="FFFFFF"/>
                  </a:solidFill>
                  <a:latin typeface="Comic Sans MS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sp>
            <p:nvSpPr>
              <p:cNvPr id="12" name="Rounded Rectangle 13"/>
              <p:cNvSpPr/>
              <p:nvPr/>
            </p:nvSpPr>
            <p:spPr>
              <a:xfrm>
                <a:off x="-377912" y="4293097"/>
                <a:ext cx="2141601" cy="43204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800" dirty="0" smtClean="0">
                    <a:solidFill>
                      <a:srgbClr val="FFFFFF"/>
                    </a:solidFill>
                    <a:latin typeface="Comic Sans MS" pitchFamily="-72" charset="0"/>
                    <a:ea typeface="ＭＳ Ｐゴシック" pitchFamily="-72" charset="-128"/>
                    <a:cs typeface="ＭＳ Ｐゴシック" pitchFamily="-72" charset="-128"/>
                  </a:rPr>
                  <a:t>Fixing element</a:t>
                </a:r>
                <a:endParaRPr lang="en-US" sz="800" dirty="0">
                  <a:solidFill>
                    <a:srgbClr val="FFFFFF"/>
                  </a:solidFill>
                  <a:latin typeface="Comic Sans MS" pitchFamily="-72" charset="0"/>
                  <a:ea typeface="ＭＳ Ｐゴシック" pitchFamily="-72" charset="-128"/>
                  <a:cs typeface="ＭＳ Ｐゴシック" pitchFamily="-72" charset="-128"/>
                </a:endParaRPr>
              </a:p>
            </p:txBody>
          </p:sp>
          <p:cxnSp>
            <p:nvCxnSpPr>
              <p:cNvPr id="13" name="Connettore 2 28"/>
              <p:cNvCxnSpPr>
                <a:stCxn id="12" idx="0"/>
              </p:cNvCxnSpPr>
              <p:nvPr/>
            </p:nvCxnSpPr>
            <p:spPr>
              <a:xfrm flipV="1">
                <a:off x="692888" y="3789043"/>
                <a:ext cx="278713" cy="504054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114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23850" y="1231805"/>
            <a:ext cx="5922837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latin typeface="Arial" charset="0"/>
              </a:rPr>
              <a:t>Central </a:t>
            </a:r>
            <a:r>
              <a:rPr lang="pl-PL" sz="2000" dirty="0" err="1" smtClean="0">
                <a:latin typeface="Arial" charset="0"/>
              </a:rPr>
              <a:t>tracker</a:t>
            </a:r>
            <a:r>
              <a:rPr lang="pl-PL" sz="2000" dirty="0" smtClean="0">
                <a:latin typeface="Arial" charset="0"/>
              </a:rPr>
              <a:t> : 4636 </a:t>
            </a:r>
            <a:r>
              <a:rPr lang="pl-PL" sz="2000" dirty="0" err="1" smtClean="0">
                <a:latin typeface="Arial" charset="0"/>
              </a:rPr>
              <a:t>straws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Drift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time</a:t>
            </a:r>
            <a:r>
              <a:rPr lang="pl-PL" sz="2000" dirty="0" smtClean="0">
                <a:latin typeface="Arial" charset="0"/>
              </a:rPr>
              <a:t> ~ 200 </a:t>
            </a:r>
            <a:r>
              <a:rPr lang="pl-PL" sz="2000" dirty="0" err="1" smtClean="0">
                <a:latin typeface="Arial" charset="0"/>
              </a:rPr>
              <a:t>ns</a:t>
            </a:r>
            <a:endParaRPr lang="pl-PL" sz="2000" dirty="0" smtClean="0">
              <a:latin typeface="Arial" charset="0"/>
            </a:endParaRPr>
          </a:p>
          <a:p>
            <a:r>
              <a:rPr lang="pl-PL" sz="2000" b="1" dirty="0" smtClean="0">
                <a:latin typeface="Arial" charset="0"/>
              </a:rPr>
              <a:t>Time </a:t>
            </a:r>
            <a:r>
              <a:rPr lang="pl-PL" sz="2000" b="1" dirty="0" err="1" smtClean="0">
                <a:latin typeface="Arial" charset="0"/>
              </a:rPr>
              <a:t>measurement</a:t>
            </a:r>
            <a:r>
              <a:rPr lang="pl-PL" sz="2000" dirty="0" smtClean="0">
                <a:latin typeface="Arial" charset="0"/>
              </a:rPr>
              <a:t>: </a:t>
            </a:r>
            <a:r>
              <a:rPr lang="pl-PL" sz="2000" dirty="0" err="1" smtClean="0">
                <a:latin typeface="Arial" charset="0"/>
              </a:rPr>
              <a:t>req</a:t>
            </a:r>
            <a:r>
              <a:rPr lang="pl-PL" sz="2000" dirty="0" smtClean="0">
                <a:latin typeface="Arial" charset="0"/>
              </a:rPr>
              <a:t>. </a:t>
            </a:r>
            <a:r>
              <a:rPr lang="pl-PL" sz="2000" dirty="0" err="1" smtClean="0">
                <a:latin typeface="Arial" charset="0"/>
              </a:rPr>
              <a:t>electronics</a:t>
            </a:r>
            <a:r>
              <a:rPr lang="pl-PL" sz="2000" dirty="0" smtClean="0">
                <a:latin typeface="Arial" charset="0"/>
              </a:rPr>
              <a:t> resolution ~ 1 </a:t>
            </a:r>
            <a:r>
              <a:rPr lang="pl-PL" sz="2000" dirty="0" err="1" smtClean="0">
                <a:latin typeface="Arial" charset="0"/>
              </a:rPr>
              <a:t>ns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sensitivity</a:t>
            </a:r>
            <a:r>
              <a:rPr lang="pl-PL" sz="2000" dirty="0" smtClean="0">
                <a:latin typeface="Arial" charset="0"/>
              </a:rPr>
              <a:t> (</a:t>
            </a:r>
            <a:r>
              <a:rPr lang="pl-PL" sz="2000" dirty="0" err="1" smtClean="0">
                <a:latin typeface="Arial" charset="0"/>
              </a:rPr>
              <a:t>threshold</a:t>
            </a:r>
            <a:r>
              <a:rPr lang="pl-PL" sz="2000" dirty="0" smtClean="0">
                <a:latin typeface="Arial" charset="0"/>
              </a:rPr>
              <a:t>) ~ 2 </a:t>
            </a:r>
            <a:r>
              <a:rPr lang="pl-PL" sz="2000" dirty="0" err="1" smtClean="0">
                <a:latin typeface="Arial" charset="0"/>
              </a:rPr>
              <a:t>fC</a:t>
            </a:r>
            <a:endParaRPr lang="pl-PL" sz="2000" dirty="0" smtClean="0">
              <a:latin typeface="Arial" charset="0"/>
            </a:endParaRPr>
          </a:p>
          <a:p>
            <a:r>
              <a:rPr lang="pl-PL" sz="2000" b="1" dirty="0" err="1" smtClean="0">
                <a:latin typeface="Arial" charset="0"/>
              </a:rPr>
              <a:t>dE</a:t>
            </a:r>
            <a:r>
              <a:rPr lang="pl-PL" sz="2000" b="1" dirty="0" smtClean="0">
                <a:latin typeface="Arial" charset="0"/>
              </a:rPr>
              <a:t>/dx for PID: </a:t>
            </a:r>
            <a:r>
              <a:rPr lang="pl-PL" sz="2000" dirty="0" smtClean="0">
                <a:latin typeface="Arial" charset="0"/>
              </a:rPr>
              <a:t>MIP: </a:t>
            </a:r>
            <a:r>
              <a:rPr lang="pl-PL" sz="2000" dirty="0" err="1" smtClean="0">
                <a:latin typeface="Arial" charset="0"/>
              </a:rPr>
              <a:t>signal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charge</a:t>
            </a:r>
            <a:r>
              <a:rPr lang="pl-PL" sz="2000" dirty="0" smtClean="0">
                <a:latin typeface="Arial" charset="0"/>
              </a:rPr>
              <a:t> 10</a:t>
            </a:r>
            <a:r>
              <a:rPr lang="pl-PL" sz="2000" baseline="30000" dirty="0" smtClean="0">
                <a:latin typeface="Arial" charset="0"/>
              </a:rPr>
              <a:t>6-</a:t>
            </a:r>
            <a:r>
              <a:rPr lang="pl-PL" sz="2000" dirty="0" smtClean="0">
                <a:latin typeface="Arial" charset="0"/>
              </a:rPr>
              <a:t>10</a:t>
            </a:r>
            <a:r>
              <a:rPr lang="pl-PL" sz="2000" baseline="30000" dirty="0" smtClean="0">
                <a:latin typeface="Arial" charset="0"/>
              </a:rPr>
              <a:t>8 </a:t>
            </a:r>
            <a:r>
              <a:rPr lang="pl-PL" sz="2000" dirty="0" smtClean="0">
                <a:latin typeface="Arial" charset="0"/>
              </a:rPr>
              <a:t>e</a:t>
            </a:r>
            <a:r>
              <a:rPr lang="pl-PL" sz="2000" baseline="30000" dirty="0" smtClean="0">
                <a:latin typeface="Arial" charset="0"/>
              </a:rPr>
              <a:t>-</a:t>
            </a:r>
            <a:r>
              <a:rPr lang="pl-PL" sz="2000" dirty="0" smtClean="0">
                <a:latin typeface="Arial" charset="0"/>
              </a:rPr>
              <a:t>  </a:t>
            </a:r>
          </a:p>
          <a:p>
            <a:pPr marL="0" indent="0">
              <a:buNone/>
            </a:pPr>
            <a:r>
              <a:rPr lang="pl-PL" sz="2000" dirty="0">
                <a:latin typeface="Arial" charset="0"/>
              </a:rPr>
              <a:t>	</a:t>
            </a:r>
            <a:r>
              <a:rPr lang="pl-PL" sz="2000" dirty="0" smtClean="0">
                <a:latin typeface="Arial" charset="0"/>
              </a:rPr>
              <a:t>			   10% resolution in 24 </a:t>
            </a:r>
            <a:r>
              <a:rPr lang="pl-PL" sz="2000" dirty="0" err="1" smtClean="0">
                <a:latin typeface="Arial" charset="0"/>
              </a:rPr>
              <a:t>layers</a:t>
            </a:r>
            <a:endParaRPr lang="pl-PL" sz="2000" dirty="0" smtClean="0">
              <a:latin typeface="Arial" charset="0"/>
            </a:endParaRPr>
          </a:p>
          <a:p>
            <a:r>
              <a:rPr lang="pl-PL" sz="2000" dirty="0" err="1" smtClean="0">
                <a:latin typeface="Arial" charset="0"/>
              </a:rPr>
              <a:t>detector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capacitance</a:t>
            </a:r>
            <a:r>
              <a:rPr lang="pl-PL" sz="2000" dirty="0" smtClean="0">
                <a:latin typeface="Arial" charset="0"/>
              </a:rPr>
              <a:t>: ~ 10-15 </a:t>
            </a:r>
            <a:r>
              <a:rPr lang="pl-PL" sz="2000" dirty="0" err="1" smtClean="0">
                <a:latin typeface="Arial" charset="0"/>
              </a:rPr>
              <a:t>pF</a:t>
            </a:r>
            <a:r>
              <a:rPr lang="pl-PL" sz="2000" dirty="0" smtClean="0">
                <a:latin typeface="Arial" charset="0"/>
              </a:rPr>
              <a:t> (9 </a:t>
            </a:r>
            <a:r>
              <a:rPr lang="pl-PL" sz="2000" dirty="0" err="1" smtClean="0">
                <a:latin typeface="Arial" charset="0"/>
              </a:rPr>
              <a:t>pF</a:t>
            </a:r>
            <a:r>
              <a:rPr lang="pl-PL" sz="2000" dirty="0" smtClean="0">
                <a:latin typeface="Arial" charset="0"/>
              </a:rPr>
              <a:t>/m)</a:t>
            </a:r>
          </a:p>
          <a:p>
            <a:r>
              <a:rPr lang="pl-PL" sz="2000" dirty="0" smtClean="0">
                <a:latin typeface="Arial" charset="0"/>
              </a:rPr>
              <a:t>Hit </a:t>
            </a:r>
            <a:r>
              <a:rPr lang="pl-PL" sz="2000" dirty="0" err="1" smtClean="0">
                <a:latin typeface="Arial" charset="0"/>
              </a:rPr>
              <a:t>rates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 err="1" smtClean="0">
                <a:latin typeface="Arial" charset="0"/>
              </a:rPr>
              <a:t>up</a:t>
            </a:r>
            <a:r>
              <a:rPr lang="pl-PL" sz="2000" dirty="0" smtClean="0">
                <a:latin typeface="Arial" charset="0"/>
              </a:rPr>
              <a:t> to 800 kHz/channel</a:t>
            </a: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87188" y="1170450"/>
            <a:ext cx="3203575" cy="3968750"/>
            <a:chOff x="1867625" y="1052513"/>
            <a:chExt cx="3203575" cy="3968750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3847238" y="1557338"/>
              <a:ext cx="287337" cy="792162"/>
            </a:xfrm>
            <a:prstGeom prst="downArrow">
              <a:avLst>
                <a:gd name="adj1" fmla="val 50000"/>
                <a:gd name="adj2" fmla="val 68923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2118450" y="321310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867625" y="3284538"/>
              <a:ext cx="122555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Common Clock Distribution</a:t>
              </a:r>
              <a:endParaRPr lang="pl-PL" sz="1200"/>
            </a:p>
            <a:p>
              <a:pPr eaLnBrk="1" hangingPunct="1">
                <a:spcBef>
                  <a:spcPct val="50000"/>
                </a:spcBef>
              </a:pPr>
              <a:r>
                <a:rPr lang="pl-PL" sz="1200"/>
                <a:t>(i.e SODA)</a:t>
              </a:r>
              <a:endParaRPr lang="de-DE" sz="120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3486875" y="35004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407375" y="1268413"/>
              <a:ext cx="647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FE</a:t>
              </a:r>
              <a:endParaRPr lang="de-DE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262913" y="2708275"/>
              <a:ext cx="900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/>
                <a:t>DB</a:t>
              </a:r>
              <a:endParaRPr lang="de-DE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3775800" y="32845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4063138" y="3141663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270975" y="2781300"/>
              <a:ext cx="1062038" cy="757238"/>
            </a:xfrm>
            <a:prstGeom prst="flowChartMultidocumen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>
              <a:off x="3344000" y="1773238"/>
              <a:ext cx="215900" cy="1008062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631338" y="1628775"/>
              <a:ext cx="215900" cy="1008063"/>
            </a:xfrm>
            <a:prstGeom prst="downArrow">
              <a:avLst>
                <a:gd name="adj1" fmla="val 50000"/>
                <a:gd name="adj2" fmla="val 11672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3199538" y="1052513"/>
              <a:ext cx="1062037" cy="757237"/>
            </a:xfrm>
            <a:prstGeom prst="flowChartMultidocumen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pole tekstowe 21"/>
            <p:cNvSpPr txBox="1">
              <a:spLocks noChangeArrowheads="1"/>
            </p:cNvSpPr>
            <p:nvPr/>
          </p:nvSpPr>
          <p:spPr bwMode="auto">
            <a:xfrm>
              <a:off x="2191475" y="4652963"/>
              <a:ext cx="28797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/>
                <a:t>Panda DAQ - network </a:t>
              </a:r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474" y="6101500"/>
            <a:ext cx="780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Developments in agreement with the general requirements of the whole PANDA DAQ. No major risks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30" y="1490551"/>
            <a:ext cx="4971139" cy="169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882" y="1374590"/>
            <a:ext cx="3989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STT parameters to control are: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Gas mixture composition;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Pressure, temperature;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HV, LV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Position monitor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06355"/>
            <a:ext cx="847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 particular risks have been identified. Everything is under development following PANDA general DCS prescriptions.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3319312"/>
            <a:ext cx="5448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78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379</Words>
  <Application>Microsoft Macintosh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STT Detector risk’s assessment</vt:lpstr>
      <vt:lpstr>STT detector work packages</vt:lpstr>
      <vt:lpstr>Straw Tube modules</vt:lpstr>
      <vt:lpstr>Straw Tracker mechanics</vt:lpstr>
      <vt:lpstr>Electronics Development</vt:lpstr>
      <vt:lpstr>GAS system</vt:lpstr>
      <vt:lpstr>DAQ</vt:lpstr>
      <vt:lpstr>Slow Control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STT Detector risk’s assesment</dc:title>
  <dc:creator>Paola Gianotti</dc:creator>
  <cp:lastModifiedBy>Paola Gianotti</cp:lastModifiedBy>
  <cp:revision>16</cp:revision>
  <dcterms:created xsi:type="dcterms:W3CDTF">2012-03-02T14:07:49Z</dcterms:created>
  <dcterms:modified xsi:type="dcterms:W3CDTF">2012-03-06T07:50:22Z</dcterms:modified>
</cp:coreProperties>
</file>