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3" r:id="rId2"/>
    <p:sldId id="267" r:id="rId3"/>
    <p:sldId id="269" r:id="rId4"/>
    <p:sldId id="273" r:id="rId5"/>
    <p:sldId id="284" r:id="rId6"/>
    <p:sldId id="274" r:id="rId7"/>
    <p:sldId id="271" r:id="rId8"/>
    <p:sldId id="282" r:id="rId9"/>
    <p:sldId id="278" r:id="rId10"/>
    <p:sldId id="279" r:id="rId11"/>
    <p:sldId id="280" r:id="rId12"/>
    <p:sldId id="281" r:id="rId13"/>
    <p:sldId id="286" r:id="rId14"/>
    <p:sldId id="285" r:id="rId15"/>
  </p:sldIdLst>
  <p:sldSz cx="9144000" cy="6858000" type="screen4x3"/>
  <p:notesSz cx="6794500" cy="9906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3136FF"/>
    <a:srgbClr val="DCDCDC"/>
    <a:srgbClr val="DBEDFF"/>
    <a:srgbClr val="8D8F94"/>
    <a:srgbClr val="515355"/>
    <a:srgbClr val="3A6F8A"/>
    <a:srgbClr val="E7E7E7"/>
    <a:srgbClr val="B9BBC0"/>
    <a:srgbClr val="005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0" autoAdjust="0"/>
    <p:restoredTop sz="82122" autoAdjust="0"/>
  </p:normalViewPr>
  <p:slideViewPr>
    <p:cSldViewPr>
      <p:cViewPr>
        <p:scale>
          <a:sx n="110" d="100"/>
          <a:sy n="110" d="100"/>
        </p:scale>
        <p:origin x="228" y="1248"/>
      </p:cViewPr>
      <p:guideLst>
        <p:guide orient="horz" pos="4176"/>
        <p:guide orient="horz" pos="1392"/>
        <p:guide orient="horz" pos="144"/>
        <p:guide orient="horz"/>
        <p:guide orient="horz" pos="672"/>
        <p:guide pos="5759"/>
        <p:guide pos="480"/>
        <p:guide pos="470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5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17" y="0"/>
            <a:ext cx="2944283" cy="5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1095"/>
            <a:ext cx="2944283" cy="5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17" y="9411095"/>
            <a:ext cx="2944283" cy="5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BD4CAD-8F8A-4058-9B05-1B2390AB2EC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0872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4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2950"/>
            <a:ext cx="495141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548"/>
            <a:ext cx="5435600" cy="4457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515"/>
            <a:ext cx="2944283" cy="49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09515"/>
            <a:ext cx="2944283" cy="49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73" tIns="45437" rIns="90873" bIns="4543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92B8FC-7748-402F-93AD-E4B758DDD95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8755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2B8FC-7748-402F-93AD-E4B758DDD959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0" name="Rectangle 28"/>
          <p:cNvSpPr>
            <a:spLocks noChangeArrowheads="1"/>
          </p:cNvSpPr>
          <p:nvPr userDrawn="1"/>
        </p:nvSpPr>
        <p:spPr bwMode="auto">
          <a:xfrm>
            <a:off x="-1588" y="2286000"/>
            <a:ext cx="9144001" cy="4572000"/>
          </a:xfrm>
          <a:prstGeom prst="rect">
            <a:avLst/>
          </a:prstGeom>
          <a:solidFill>
            <a:srgbClr val="005B8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solidFill>
                <a:srgbClr val="005B82"/>
              </a:solidFill>
              <a:ea typeface="ＭＳ Ｐゴシック" charset="-128"/>
            </a:endParaRPr>
          </a:p>
        </p:txBody>
      </p:sp>
      <p:sp>
        <p:nvSpPr>
          <p:cNvPr id="3103" name="Rectangle 31"/>
          <p:cNvSpPr>
            <a:spLocks noChangeArrowheads="1"/>
          </p:cNvSpPr>
          <p:nvPr userDrawn="1"/>
        </p:nvSpPr>
        <p:spPr bwMode="auto">
          <a:xfrm>
            <a:off x="0" y="2286000"/>
            <a:ext cx="125413" cy="2286000"/>
          </a:xfrm>
          <a:prstGeom prst="rect">
            <a:avLst/>
          </a:prstGeom>
          <a:solidFill>
            <a:srgbClr val="005B8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3104" name="Rectangle 32"/>
          <p:cNvSpPr>
            <a:spLocks noChangeArrowheads="1"/>
          </p:cNvSpPr>
          <p:nvPr userDrawn="1"/>
        </p:nvSpPr>
        <p:spPr bwMode="auto">
          <a:xfrm>
            <a:off x="0" y="4572000"/>
            <a:ext cx="125413" cy="2286000"/>
          </a:xfrm>
          <a:prstGeom prst="rect">
            <a:avLst/>
          </a:prstGeom>
          <a:solidFill>
            <a:srgbClr val="51535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sp>
        <p:nvSpPr>
          <p:cNvPr id="3115" name="Rectangle 43"/>
          <p:cNvSpPr>
            <a:spLocks noChangeArrowheads="1"/>
          </p:cNvSpPr>
          <p:nvPr userDrawn="1"/>
        </p:nvSpPr>
        <p:spPr bwMode="auto">
          <a:xfrm>
            <a:off x="115888" y="0"/>
            <a:ext cx="125412" cy="2286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sp>
        <p:nvSpPr>
          <p:cNvPr id="3116" name="Rectangle 44"/>
          <p:cNvSpPr>
            <a:spLocks noChangeArrowheads="1"/>
          </p:cNvSpPr>
          <p:nvPr userDrawn="1"/>
        </p:nvSpPr>
        <p:spPr bwMode="auto">
          <a:xfrm>
            <a:off x="114300" y="2286000"/>
            <a:ext cx="125413" cy="2286000"/>
          </a:xfrm>
          <a:prstGeom prst="rect">
            <a:avLst/>
          </a:prstGeom>
          <a:solidFill>
            <a:srgbClr val="B9BB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3117" name="Rectangle 45"/>
          <p:cNvSpPr>
            <a:spLocks noChangeArrowheads="1"/>
          </p:cNvSpPr>
          <p:nvPr userDrawn="1"/>
        </p:nvSpPr>
        <p:spPr bwMode="auto">
          <a:xfrm>
            <a:off x="114300" y="4572000"/>
            <a:ext cx="125413" cy="2286000"/>
          </a:xfrm>
          <a:prstGeom prst="rect">
            <a:avLst/>
          </a:prstGeom>
          <a:solidFill>
            <a:srgbClr val="DCDC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sp>
        <p:nvSpPr>
          <p:cNvPr id="3123" name="Text Box 51"/>
          <p:cNvSpPr txBox="1">
            <a:spLocks noChangeArrowheads="1"/>
          </p:cNvSpPr>
          <p:nvPr userDrawn="1"/>
        </p:nvSpPr>
        <p:spPr bwMode="auto">
          <a:xfrm>
            <a:off x="719138" y="5048250"/>
            <a:ext cx="38100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fld id="{586F53E7-1F83-4E1F-818E-07A90382E93B}" type="datetime4">
              <a:rPr lang="de-DE" sz="1400">
                <a:solidFill>
                  <a:srgbClr val="F4F4F4"/>
                </a:solidFill>
                <a:ea typeface="ＭＳ Ｐゴシック" charset="-128"/>
              </a:rPr>
              <a:pPr>
                <a:spcBef>
                  <a:spcPct val="50000"/>
                </a:spcBef>
              </a:pPr>
              <a:t>5. März 2012</a:t>
            </a:fld>
            <a:endParaRPr lang="de-DE" sz="1400">
              <a:solidFill>
                <a:srgbClr val="F4F4F4"/>
              </a:solidFill>
              <a:ea typeface="ＭＳ Ｐゴシック" charset="-128"/>
            </a:endParaRPr>
          </a:p>
        </p:txBody>
      </p:sp>
      <p:pic>
        <p:nvPicPr>
          <p:cNvPr id="3126" name="Picture 54" descr="Logo_FZ_Jülich_NEU_rgb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54000"/>
            <a:ext cx="2514600" cy="814388"/>
          </a:xfrm>
          <a:prstGeom prst="rect">
            <a:avLst/>
          </a:prstGeom>
          <a:noFill/>
        </p:spPr>
      </p:pic>
      <p:sp>
        <p:nvSpPr>
          <p:cNvPr id="3128" name="Text Box 56"/>
          <p:cNvSpPr txBox="1">
            <a:spLocks noChangeArrowheads="1"/>
          </p:cNvSpPr>
          <p:nvPr userDrawn="1"/>
        </p:nvSpPr>
        <p:spPr bwMode="auto">
          <a:xfrm rot="-5400000">
            <a:off x="-1079500" y="933450"/>
            <a:ext cx="24765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900">
                <a:solidFill>
                  <a:srgbClr val="005B82"/>
                </a:solidFill>
                <a:latin typeface="Arial MT Bd" charset="0"/>
              </a:rPr>
              <a:t>Mitglied der Helmholtz-Gemeinschaft</a:t>
            </a:r>
          </a:p>
        </p:txBody>
      </p:sp>
      <p:sp>
        <p:nvSpPr>
          <p:cNvPr id="3130" name="Rectangle 58"/>
          <p:cNvSpPr>
            <a:spLocks noGrp="1" noChangeArrowheads="1"/>
          </p:cNvSpPr>
          <p:nvPr>
            <p:ph type="ctrTitle" sz="quarter"/>
          </p:nvPr>
        </p:nvSpPr>
        <p:spPr>
          <a:xfrm>
            <a:off x="719138" y="3070225"/>
            <a:ext cx="7772400" cy="719138"/>
          </a:xfrm>
        </p:spPr>
        <p:txBody>
          <a:bodyPr/>
          <a:lstStyle>
            <a:lvl1pPr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131" name="Rectangle 5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719138" y="3860800"/>
            <a:ext cx="7740650" cy="647700"/>
          </a:xfrm>
        </p:spPr>
        <p:txBody>
          <a:bodyPr/>
          <a:lstStyle>
            <a:lvl1pPr marL="0" indent="0"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graphicFrame>
        <p:nvGraphicFramePr>
          <p:cNvPr id="202754" name="Object 2"/>
          <p:cNvGraphicFramePr>
            <a:graphicFrameLocks noChangeAspect="1"/>
          </p:cNvGraphicFramePr>
          <p:nvPr/>
        </p:nvGraphicFramePr>
        <p:xfrm>
          <a:off x="642910" y="357166"/>
          <a:ext cx="2674992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0" name="Bitmap" r:id="rId4" imgW="1905266" imgH="457143" progId="PBrush">
                  <p:embed/>
                </p:oleObj>
              </mc:Choice>
              <mc:Fallback>
                <p:oleObj name="Bitmap" r:id="rId4" imgW="1905266" imgH="457143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357166"/>
                        <a:ext cx="2674992" cy="6429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8438" y="609600"/>
            <a:ext cx="1943100" cy="5410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9138" y="609600"/>
            <a:ext cx="5676900" cy="5410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9138" y="428612"/>
            <a:ext cx="77724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1913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81538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714348" y="71414"/>
            <a:ext cx="6643734" cy="571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Mastertitelformat bearbeiten</a:t>
            </a:r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000108"/>
            <a:ext cx="7772400" cy="5019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81" name="Rectangle 57"/>
          <p:cNvSpPr>
            <a:spLocks noChangeArrowheads="1"/>
          </p:cNvSpPr>
          <p:nvPr/>
        </p:nvSpPr>
        <p:spPr bwMode="auto">
          <a:xfrm>
            <a:off x="1588" y="0"/>
            <a:ext cx="125412" cy="2286000"/>
          </a:xfrm>
          <a:prstGeom prst="rect">
            <a:avLst/>
          </a:prstGeom>
          <a:solidFill>
            <a:srgbClr val="B9BB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sp>
        <p:nvSpPr>
          <p:cNvPr id="1083" name="Rectangle 59"/>
          <p:cNvSpPr>
            <a:spLocks noChangeArrowheads="1"/>
          </p:cNvSpPr>
          <p:nvPr/>
        </p:nvSpPr>
        <p:spPr bwMode="auto">
          <a:xfrm>
            <a:off x="0" y="4572000"/>
            <a:ext cx="125413" cy="2286000"/>
          </a:xfrm>
          <a:prstGeom prst="rect">
            <a:avLst/>
          </a:prstGeom>
          <a:solidFill>
            <a:srgbClr val="51535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auto">
          <a:xfrm>
            <a:off x="115888" y="0"/>
            <a:ext cx="125412" cy="2286000"/>
          </a:xfrm>
          <a:prstGeom prst="rect">
            <a:avLst/>
          </a:prstGeom>
          <a:solidFill>
            <a:srgbClr val="005B8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sp>
        <p:nvSpPr>
          <p:cNvPr id="1086" name="Rectangle 62"/>
          <p:cNvSpPr>
            <a:spLocks noChangeArrowheads="1"/>
          </p:cNvSpPr>
          <p:nvPr/>
        </p:nvSpPr>
        <p:spPr bwMode="auto">
          <a:xfrm>
            <a:off x="114300" y="2286000"/>
            <a:ext cx="125413" cy="2286000"/>
          </a:xfrm>
          <a:prstGeom prst="rect">
            <a:avLst/>
          </a:prstGeom>
          <a:solidFill>
            <a:srgbClr val="B9BBC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solidFill>
                <a:schemeClr val="bg1"/>
              </a:solidFill>
              <a:ea typeface="ＭＳ Ｐゴシック" charset="-128"/>
            </a:endParaRPr>
          </a:p>
        </p:txBody>
      </p:sp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114300" y="4572000"/>
            <a:ext cx="125413" cy="2286000"/>
          </a:xfrm>
          <a:prstGeom prst="rect">
            <a:avLst/>
          </a:prstGeom>
          <a:solidFill>
            <a:srgbClr val="DCDCD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de-DE" sz="2400">
              <a:ea typeface="ＭＳ Ｐゴシック" charset="-128"/>
            </a:endParaRPr>
          </a:p>
        </p:txBody>
      </p:sp>
      <p:pic>
        <p:nvPicPr>
          <p:cNvPr id="1094" name="Picture 70" descr="Logo_FZ_Jülich_NEU_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67600" y="127000"/>
            <a:ext cx="1447800" cy="469900"/>
          </a:xfrm>
          <a:prstGeom prst="rect">
            <a:avLst/>
          </a:prstGeom>
          <a:noFill/>
        </p:spPr>
      </p:pic>
      <p:sp>
        <p:nvSpPr>
          <p:cNvPr id="1095" name="Text Box 71"/>
          <p:cNvSpPr txBox="1">
            <a:spLocks noChangeArrowheads="1"/>
          </p:cNvSpPr>
          <p:nvPr/>
        </p:nvSpPr>
        <p:spPr bwMode="auto">
          <a:xfrm>
            <a:off x="539750" y="6477000"/>
            <a:ext cx="777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fld id="{BD801DE1-14FA-4832-8C83-29B11DD43F9E}" type="datetime4">
              <a:rPr lang="de-DE" sz="1000">
                <a:solidFill>
                  <a:srgbClr val="005B82"/>
                </a:solidFill>
              </a:rPr>
              <a:pPr/>
              <a:t>5. März 2012</a:t>
            </a:fld>
            <a:endParaRPr lang="de-DE" sz="1000" dirty="0">
              <a:solidFill>
                <a:srgbClr val="005B82"/>
              </a:solidFill>
            </a:endParaRPr>
          </a:p>
        </p:txBody>
      </p:sp>
      <p:sp>
        <p:nvSpPr>
          <p:cNvPr id="1096" name="Text Box 72"/>
          <p:cNvSpPr txBox="1">
            <a:spLocks noChangeArrowheads="1"/>
          </p:cNvSpPr>
          <p:nvPr/>
        </p:nvSpPr>
        <p:spPr bwMode="auto">
          <a:xfrm>
            <a:off x="8328025" y="6477000"/>
            <a:ext cx="5651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de-DE" sz="1000">
                <a:solidFill>
                  <a:srgbClr val="005B82"/>
                </a:solidFill>
              </a:rPr>
              <a:t>Folie </a:t>
            </a:r>
            <a:fld id="{F540E0C8-EA85-4EB4-B9EB-180779D59F0A}" type="slidenum">
              <a:rPr lang="de-DE" sz="1000">
                <a:solidFill>
                  <a:srgbClr val="005B82"/>
                </a:solidFill>
              </a:rPr>
              <a:pPr/>
              <a:t>‹Nr.›</a:t>
            </a:fld>
            <a:endParaRPr lang="de-DE" sz="1000">
              <a:solidFill>
                <a:srgbClr val="005B82"/>
              </a:solidFill>
            </a:endParaRPr>
          </a:p>
        </p:txBody>
      </p:sp>
      <p:sp>
        <p:nvSpPr>
          <p:cNvPr id="12" name="Text Box 71"/>
          <p:cNvSpPr txBox="1">
            <a:spLocks noChangeArrowheads="1"/>
          </p:cNvSpPr>
          <p:nvPr/>
        </p:nvSpPr>
        <p:spPr bwMode="auto">
          <a:xfrm>
            <a:off x="4000496" y="6500834"/>
            <a:ext cx="1155766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de-DE" sz="1000" dirty="0" smtClean="0">
                <a:solidFill>
                  <a:srgbClr val="005B82"/>
                </a:solidFill>
              </a:rPr>
              <a:t>Tobias Stockmanns </a:t>
            </a:r>
            <a:endParaRPr lang="de-DE" sz="1000" dirty="0">
              <a:solidFill>
                <a:srgbClr val="005B82"/>
              </a:solidFill>
            </a:endParaRPr>
          </a:p>
        </p:txBody>
      </p:sp>
      <p:graphicFrame>
        <p:nvGraphicFramePr>
          <p:cNvPr id="203777" name="Object 1"/>
          <p:cNvGraphicFramePr>
            <a:graphicFrameLocks noChangeAspect="1"/>
          </p:cNvGraphicFramePr>
          <p:nvPr/>
        </p:nvGraphicFramePr>
        <p:xfrm>
          <a:off x="7572396" y="6072206"/>
          <a:ext cx="143986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13" name="Bitmap" r:id="rId15" imgW="1905266" imgH="457143" progId="PBrush">
                  <p:embed/>
                </p:oleObj>
              </mc:Choice>
              <mc:Fallback>
                <p:oleObj name="Bitmap" r:id="rId15" imgW="1905266" imgH="457143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96" y="6072206"/>
                        <a:ext cx="1439862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rgbClr val="005B8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9EE0"/>
        </a:buClr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5B82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5B82"/>
        </a:buClr>
        <a:buFont typeface="Arial" pitchFamily="34" charset="0"/>
        <a:buChar char="•"/>
        <a:defRPr sz="2200" i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9EE0"/>
        </a:buClr>
        <a:defRPr sz="18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009EE0"/>
        </a:buClr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9EE0"/>
        </a:buClr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9EE0"/>
        </a:buClr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9EE0"/>
        </a:buClr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9EE0"/>
        </a:buClr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/>
              <a:t>Ionizing Radiation Damage</a:t>
            </a:r>
            <a:endParaRPr lang="en-US" sz="4400" dirty="0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9574" name="Text Box 6"/>
          <p:cNvSpPr txBox="1">
            <a:spLocks noChangeArrowheads="1"/>
          </p:cNvSpPr>
          <p:nvPr/>
        </p:nvSpPr>
        <p:spPr bwMode="auto">
          <a:xfrm>
            <a:off x="2313127" y="4995863"/>
            <a:ext cx="18302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dirty="0">
                <a:solidFill>
                  <a:srgbClr val="F4F4F4"/>
                </a:solidFill>
              </a:rPr>
              <a:t>| </a:t>
            </a:r>
            <a:r>
              <a:rPr lang="de-DE" sz="1400" dirty="0" smtClean="0">
                <a:solidFill>
                  <a:srgbClr val="F4F4F4"/>
                </a:solidFill>
              </a:rPr>
              <a:t>Tobias Stockmanns</a:t>
            </a:r>
            <a:endParaRPr lang="de-D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MVD </a:t>
            </a:r>
            <a:r>
              <a:rPr lang="en-US" dirty="0" smtClean="0"/>
              <a:t>7.2 </a:t>
            </a:r>
            <a:r>
              <a:rPr lang="en-US" dirty="0" err="1"/>
              <a:t>MEvents</a:t>
            </a:r>
            <a:endParaRPr lang="en-US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4" name="Textfeld 3"/>
          <p:cNvSpPr txBox="1"/>
          <p:nvPr/>
        </p:nvSpPr>
        <p:spPr>
          <a:xfrm>
            <a:off x="2123728" y="5885585"/>
            <a:ext cx="470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for one year operation  [</a:t>
            </a:r>
            <a:r>
              <a:rPr lang="en-US" sz="1400" dirty="0" err="1" smtClean="0"/>
              <a:t>kGray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5" name="Textfeld 4"/>
          <p:cNvSpPr txBox="1"/>
          <p:nvPr/>
        </p:nvSpPr>
        <p:spPr>
          <a:xfrm>
            <a:off x="2123728" y="5569495"/>
            <a:ext cx="48365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-4</a:t>
            </a:r>
            <a:r>
              <a:rPr lang="en-US" sz="1400" dirty="0" smtClean="0"/>
              <a:t>     2</a:t>
            </a:r>
            <a:r>
              <a:rPr lang="en-US" sz="1400" dirty="0" smtClean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-3</a:t>
            </a:r>
            <a:r>
              <a:rPr lang="en-US" sz="1400" dirty="0" smtClean="0"/>
              <a:t>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-2</a:t>
            </a:r>
            <a:r>
              <a:rPr lang="en-US" sz="1400" dirty="0" smtClean="0"/>
              <a:t> 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       2            20          200</a:t>
            </a:r>
            <a:endParaRPr lang="en-US" sz="1400" baseline="30000" dirty="0"/>
          </a:p>
        </p:txBody>
      </p:sp>
      <p:sp>
        <p:nvSpPr>
          <p:cNvPr id="7" name="Textfeld 6"/>
          <p:cNvSpPr txBox="1"/>
          <p:nvPr/>
        </p:nvSpPr>
        <p:spPr>
          <a:xfrm>
            <a:off x="5983117" y="2374470"/>
            <a:ext cx="193726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7,116,000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2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MVD </a:t>
            </a:r>
            <a:r>
              <a:rPr lang="en-US" dirty="0" smtClean="0"/>
              <a:t>11.0 </a:t>
            </a:r>
            <a:r>
              <a:rPr lang="en-US" dirty="0" err="1"/>
              <a:t>MEvents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2123728" y="5885585"/>
            <a:ext cx="470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for one year operation  [</a:t>
            </a:r>
            <a:r>
              <a:rPr lang="en-US" sz="1400" dirty="0" err="1" smtClean="0"/>
              <a:t>kGray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2123728" y="5569495"/>
            <a:ext cx="48365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-4</a:t>
            </a:r>
            <a:r>
              <a:rPr lang="en-US" sz="1400" dirty="0" smtClean="0"/>
              <a:t>     2</a:t>
            </a:r>
            <a:r>
              <a:rPr lang="en-US" sz="1400" dirty="0" smtClean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-3</a:t>
            </a:r>
            <a:r>
              <a:rPr lang="en-US" sz="1400" dirty="0" smtClean="0"/>
              <a:t>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-2</a:t>
            </a:r>
            <a:r>
              <a:rPr lang="en-US" sz="1400" dirty="0" smtClean="0"/>
              <a:t> 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       2            20          200</a:t>
            </a:r>
            <a:endParaRPr lang="en-US" sz="1400" baseline="30000" dirty="0"/>
          </a:p>
        </p:txBody>
      </p:sp>
      <p:sp>
        <p:nvSpPr>
          <p:cNvPr id="7" name="Textfeld 6"/>
          <p:cNvSpPr txBox="1"/>
          <p:nvPr/>
        </p:nvSpPr>
        <p:spPr>
          <a:xfrm>
            <a:off x="5983117" y="2374470"/>
            <a:ext cx="206550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11,040,000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7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MVD </a:t>
            </a:r>
            <a:r>
              <a:rPr lang="en-US" dirty="0" smtClean="0"/>
              <a:t>14.9 </a:t>
            </a:r>
            <a:r>
              <a:rPr lang="en-US" dirty="0" err="1"/>
              <a:t>MEvents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2123728" y="5885585"/>
            <a:ext cx="470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for one year operation  [</a:t>
            </a:r>
            <a:r>
              <a:rPr lang="en-US" sz="1400" dirty="0" err="1" smtClean="0"/>
              <a:t>kGray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2123728" y="5569495"/>
            <a:ext cx="48365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-4</a:t>
            </a:r>
            <a:r>
              <a:rPr lang="en-US" sz="1400" dirty="0" smtClean="0"/>
              <a:t>     2</a:t>
            </a:r>
            <a:r>
              <a:rPr lang="en-US" sz="1400" dirty="0" smtClean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-3</a:t>
            </a:r>
            <a:r>
              <a:rPr lang="en-US" sz="1400" dirty="0" smtClean="0"/>
              <a:t>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-2</a:t>
            </a:r>
            <a:r>
              <a:rPr lang="en-US" sz="1400" dirty="0" smtClean="0"/>
              <a:t> 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       2            20          200</a:t>
            </a:r>
            <a:endParaRPr lang="en-US" sz="1400" baseline="30000" dirty="0"/>
          </a:p>
        </p:txBody>
      </p:sp>
      <p:sp>
        <p:nvSpPr>
          <p:cNvPr id="7" name="Textfeld 6"/>
          <p:cNvSpPr txBox="1"/>
          <p:nvPr/>
        </p:nvSpPr>
        <p:spPr>
          <a:xfrm>
            <a:off x="5983117" y="2374470"/>
            <a:ext cx="208262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14,930,000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15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subparts double log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1907704" y="919753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Pixel Barrel</a:t>
            </a:r>
            <a:endParaRPr lang="en-US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5076056" y="919753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Pixel Disk</a:t>
            </a:r>
            <a:endParaRPr lang="en-US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1907704" y="3429000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Strip Barrel</a:t>
            </a:r>
            <a:endParaRPr lang="en-US" sz="1200" dirty="0"/>
          </a:p>
        </p:txBody>
      </p:sp>
      <p:sp>
        <p:nvSpPr>
          <p:cNvPr id="8" name="Textfeld 7"/>
          <p:cNvSpPr txBox="1"/>
          <p:nvPr/>
        </p:nvSpPr>
        <p:spPr>
          <a:xfrm>
            <a:off x="5076056" y="3422851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Strip Disk</a:t>
            </a:r>
            <a:endParaRPr lang="en-US" sz="1200" dirty="0"/>
          </a:p>
        </p:txBody>
      </p:sp>
      <p:sp>
        <p:nvSpPr>
          <p:cNvPr id="13" name="Textfeld 12"/>
          <p:cNvSpPr txBox="1"/>
          <p:nvPr/>
        </p:nvSpPr>
        <p:spPr>
          <a:xfrm>
            <a:off x="3995936" y="3360268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6" name="Textfeld 15"/>
          <p:cNvSpPr txBox="1"/>
          <p:nvPr/>
        </p:nvSpPr>
        <p:spPr>
          <a:xfrm>
            <a:off x="3989830" y="587727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7" name="Textfeld 16"/>
          <p:cNvSpPr txBox="1"/>
          <p:nvPr/>
        </p:nvSpPr>
        <p:spPr>
          <a:xfrm>
            <a:off x="1755062" y="3242806"/>
            <a:ext cx="2419252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 smtClean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 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      2                 20             200</a:t>
            </a:r>
            <a:endParaRPr lang="en-US" sz="700" baseline="30000" dirty="0"/>
          </a:p>
        </p:txBody>
      </p:sp>
      <p:sp>
        <p:nvSpPr>
          <p:cNvPr id="25" name="Textfeld 24"/>
          <p:cNvSpPr txBox="1"/>
          <p:nvPr/>
        </p:nvSpPr>
        <p:spPr>
          <a:xfrm>
            <a:off x="4848732" y="3238854"/>
            <a:ext cx="2419252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 smtClean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 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      2                 20             200</a:t>
            </a:r>
            <a:endParaRPr lang="en-US" sz="700" baseline="30000" dirty="0"/>
          </a:p>
        </p:txBody>
      </p:sp>
      <p:sp>
        <p:nvSpPr>
          <p:cNvPr id="14" name="Textfeld 13"/>
          <p:cNvSpPr txBox="1"/>
          <p:nvPr/>
        </p:nvSpPr>
        <p:spPr>
          <a:xfrm>
            <a:off x="7078914" y="335699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26" name="Textfeld 25"/>
          <p:cNvSpPr txBox="1"/>
          <p:nvPr/>
        </p:nvSpPr>
        <p:spPr>
          <a:xfrm>
            <a:off x="1775314" y="5741882"/>
            <a:ext cx="2419252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 smtClean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      2                 20             200</a:t>
            </a:r>
            <a:endParaRPr lang="en-US" sz="700" baseline="30000" dirty="0"/>
          </a:p>
        </p:txBody>
      </p:sp>
      <p:sp>
        <p:nvSpPr>
          <p:cNvPr id="27" name="Textfeld 26"/>
          <p:cNvSpPr txBox="1"/>
          <p:nvPr/>
        </p:nvSpPr>
        <p:spPr>
          <a:xfrm>
            <a:off x="4877658" y="5750435"/>
            <a:ext cx="2419252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 smtClean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      2                 20             200</a:t>
            </a:r>
            <a:endParaRPr lang="en-US" sz="700" baseline="30000" dirty="0"/>
          </a:p>
        </p:txBody>
      </p:sp>
      <p:sp>
        <p:nvSpPr>
          <p:cNvPr id="15" name="Textfeld 14"/>
          <p:cNvSpPr txBox="1"/>
          <p:nvPr/>
        </p:nvSpPr>
        <p:spPr>
          <a:xfrm>
            <a:off x="7064775" y="587727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cxnSp>
        <p:nvCxnSpPr>
          <p:cNvPr id="9" name="Gerade Verbindung mit Pfeil 8"/>
          <p:cNvCxnSpPr/>
          <p:nvPr/>
        </p:nvCxnSpPr>
        <p:spPr>
          <a:xfrm flipV="1">
            <a:off x="6300192" y="5877272"/>
            <a:ext cx="0" cy="21544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/>
          <p:cNvSpPr txBox="1"/>
          <p:nvPr/>
        </p:nvSpPr>
        <p:spPr>
          <a:xfrm>
            <a:off x="5983444" y="6047710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>
                <a:solidFill>
                  <a:srgbClr val="FF0000"/>
                </a:solidFill>
              </a:rPr>
              <a:t>6 </a:t>
            </a:r>
            <a:r>
              <a:rPr lang="de-DE" sz="1100" dirty="0" err="1" smtClean="0">
                <a:solidFill>
                  <a:srgbClr val="FF0000"/>
                </a:solidFill>
              </a:rPr>
              <a:t>kGray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19" name="Gerade Verbindung mit Pfeil 18"/>
          <p:cNvCxnSpPr/>
          <p:nvPr/>
        </p:nvCxnSpPr>
        <p:spPr>
          <a:xfrm flipV="1">
            <a:off x="3336833" y="5791473"/>
            <a:ext cx="0" cy="21544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/>
          <p:cNvSpPr txBox="1"/>
          <p:nvPr/>
        </p:nvSpPr>
        <p:spPr>
          <a:xfrm>
            <a:off x="3020085" y="5961911"/>
            <a:ext cx="7553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>
                <a:solidFill>
                  <a:srgbClr val="FF0000"/>
                </a:solidFill>
              </a:rPr>
              <a:t>10 </a:t>
            </a:r>
            <a:r>
              <a:rPr lang="de-DE" sz="1100" dirty="0" err="1" smtClean="0">
                <a:solidFill>
                  <a:srgbClr val="FF0000"/>
                </a:solidFill>
              </a:rPr>
              <a:t>kGray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21" name="Gerade Verbindung mit Pfeil 20"/>
          <p:cNvCxnSpPr>
            <a:stCxn id="22" idx="2"/>
          </p:cNvCxnSpPr>
          <p:nvPr/>
        </p:nvCxnSpPr>
        <p:spPr>
          <a:xfrm flipH="1">
            <a:off x="6516217" y="2682498"/>
            <a:ext cx="275944" cy="3864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/>
          <p:cNvSpPr txBox="1"/>
          <p:nvPr/>
        </p:nvSpPr>
        <p:spPr>
          <a:xfrm>
            <a:off x="6414493" y="2420888"/>
            <a:ext cx="7553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>
                <a:solidFill>
                  <a:srgbClr val="FF0000"/>
                </a:solidFill>
              </a:rPr>
              <a:t>12 </a:t>
            </a:r>
            <a:r>
              <a:rPr lang="de-DE" sz="1100" dirty="0" err="1" smtClean="0">
                <a:solidFill>
                  <a:srgbClr val="FF0000"/>
                </a:solidFill>
              </a:rPr>
              <a:t>kGray</a:t>
            </a:r>
            <a:endParaRPr lang="en-US" sz="1100" dirty="0">
              <a:solidFill>
                <a:srgbClr val="FF0000"/>
              </a:solidFill>
            </a:endParaRPr>
          </a:p>
        </p:txBody>
      </p:sp>
      <p:cxnSp>
        <p:nvCxnSpPr>
          <p:cNvPr id="28" name="Gerade Verbindung mit Pfeil 27"/>
          <p:cNvCxnSpPr>
            <a:stCxn id="29" idx="2"/>
          </p:cNvCxnSpPr>
          <p:nvPr/>
        </p:nvCxnSpPr>
        <p:spPr>
          <a:xfrm flipH="1">
            <a:off x="3336219" y="2106434"/>
            <a:ext cx="29883" cy="38646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3234495" y="1844824"/>
            <a:ext cx="2632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>
                <a:solidFill>
                  <a:srgbClr val="FF0000"/>
                </a:solidFill>
              </a:rPr>
              <a:t>?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940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Summary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de-DE" dirty="0" smtClean="0"/>
              <a:t>Simulation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ionizing</a:t>
            </a:r>
            <a:r>
              <a:rPr lang="de-DE" dirty="0" smtClean="0"/>
              <a:t> </a:t>
            </a:r>
            <a:r>
              <a:rPr lang="de-DE" dirty="0" err="1" smtClean="0"/>
              <a:t>radiation</a:t>
            </a:r>
            <a:r>
              <a:rPr lang="de-DE" dirty="0" smtClean="0"/>
              <a:t> </a:t>
            </a:r>
            <a:r>
              <a:rPr lang="de-DE" dirty="0" err="1" smtClean="0"/>
              <a:t>damaged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pbar</a:t>
            </a:r>
            <a:r>
              <a:rPr lang="de-DE" dirty="0" smtClean="0"/>
              <a:t> – p </a:t>
            </a:r>
            <a:r>
              <a:rPr lang="de-DE" dirty="0" err="1" smtClean="0"/>
              <a:t>reactions</a:t>
            </a:r>
            <a:r>
              <a:rPr lang="de-DE" dirty="0" smtClean="0"/>
              <a:t> was </a:t>
            </a:r>
            <a:r>
              <a:rPr lang="de-DE" dirty="0" err="1" smtClean="0"/>
              <a:t>done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MVD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A </a:t>
            </a:r>
            <a:r>
              <a:rPr lang="de-DE" dirty="0" err="1" smtClean="0"/>
              <a:t>significant</a:t>
            </a:r>
            <a:r>
              <a:rPr lang="de-DE" dirty="0" smtClean="0"/>
              <a:t> </a:t>
            </a:r>
            <a:r>
              <a:rPr lang="de-DE" dirty="0" err="1" smtClean="0"/>
              <a:t>contribution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elastically</a:t>
            </a:r>
            <a:r>
              <a:rPr lang="de-DE" dirty="0" smtClean="0"/>
              <a:t> </a:t>
            </a:r>
            <a:r>
              <a:rPr lang="de-DE" dirty="0" err="1" smtClean="0"/>
              <a:t>scattered</a:t>
            </a:r>
            <a:r>
              <a:rPr lang="de-DE" dirty="0" smtClean="0"/>
              <a:t> </a:t>
            </a:r>
            <a:r>
              <a:rPr lang="de-DE" dirty="0" err="1" smtClean="0"/>
              <a:t>protons</a:t>
            </a:r>
            <a:r>
              <a:rPr lang="de-DE" dirty="0" smtClean="0"/>
              <a:t> </a:t>
            </a:r>
            <a:r>
              <a:rPr lang="de-DE" dirty="0" err="1" smtClean="0"/>
              <a:t>could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seen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The </a:t>
            </a:r>
            <a:r>
              <a:rPr lang="de-DE" dirty="0" err="1" smtClean="0"/>
              <a:t>overall</a:t>
            </a:r>
            <a:r>
              <a:rPr lang="de-DE" dirty="0" smtClean="0"/>
              <a:t> </a:t>
            </a:r>
            <a:r>
              <a:rPr lang="de-DE" dirty="0" err="1" smtClean="0"/>
              <a:t>radiation</a:t>
            </a:r>
            <a:r>
              <a:rPr lang="de-DE" dirty="0" smtClean="0"/>
              <a:t> dose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10 </a:t>
            </a:r>
            <a:r>
              <a:rPr lang="de-DE" dirty="0" err="1" smtClean="0"/>
              <a:t>kGray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The </a:t>
            </a:r>
            <a:r>
              <a:rPr lang="de-DE" dirty="0" err="1" smtClean="0"/>
              <a:t>radiation</a:t>
            </a:r>
            <a:r>
              <a:rPr lang="de-DE" dirty="0" smtClean="0"/>
              <a:t> dose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pixel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twice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strip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err="1" smtClean="0"/>
              <a:t>Structure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pixel</a:t>
            </a:r>
            <a:r>
              <a:rPr lang="de-DE" dirty="0" smtClean="0"/>
              <a:t> </a:t>
            </a:r>
            <a:r>
              <a:rPr lang="de-DE" dirty="0" err="1" smtClean="0"/>
              <a:t>barrel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 smtClean="0"/>
              <a:t> still </a:t>
            </a:r>
            <a:r>
              <a:rPr lang="de-DE" dirty="0" err="1" smtClean="0"/>
              <a:t>needs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studies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endParaRPr lang="de-DE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231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of Ionizing Radiation Damage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800" dirty="0" smtClean="0"/>
              <a:t>Ionizing radiation damage causes damage on the boundary between silicon oxide and silicon bulk material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More dangerous for electronics not so much for sensors (depending on the sensor type)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Not simulated up to now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Calculation done via MC dE/dx in the sensors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Results converted into Gray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Simulation done on the </a:t>
            </a:r>
            <a:r>
              <a:rPr lang="en-US" sz="1800" dirty="0" err="1" smtClean="0"/>
              <a:t>pandaGrid</a:t>
            </a:r>
            <a:r>
              <a:rPr lang="en-US" sz="1800" dirty="0" smtClean="0"/>
              <a:t> to collect enough statistics (about 15 </a:t>
            </a:r>
            <a:r>
              <a:rPr lang="en-US" sz="1800" dirty="0" err="1" smtClean="0"/>
              <a:t>MEvents</a:t>
            </a:r>
            <a:r>
              <a:rPr lang="en-US" sz="1800" dirty="0"/>
              <a:t>)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69022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38" y="1212112"/>
            <a:ext cx="7772400" cy="4595701"/>
          </a:xfrm>
        </p:spPr>
      </p:pic>
      <p:sp>
        <p:nvSpPr>
          <p:cNvPr id="3" name="Textfeld 2"/>
          <p:cNvSpPr txBox="1"/>
          <p:nvPr/>
        </p:nvSpPr>
        <p:spPr>
          <a:xfrm>
            <a:off x="1043608" y="5949280"/>
            <a:ext cx="4758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Pixel and Strip part have different color scale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74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MVD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2843808" y="5805264"/>
            <a:ext cx="34964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in 0.75 s</a:t>
            </a:r>
            <a:r>
              <a:rPr lang="en-US" sz="1400" dirty="0"/>
              <a:t> </a:t>
            </a:r>
            <a:r>
              <a:rPr lang="en-US" sz="1400" dirty="0" smtClean="0"/>
              <a:t>[Gray]</a:t>
            </a:r>
            <a:endParaRPr lang="en-US" sz="1400" dirty="0"/>
          </a:p>
        </p:txBody>
      </p:sp>
      <p:sp>
        <p:nvSpPr>
          <p:cNvPr id="7" name="Textfeld 6"/>
          <p:cNvSpPr txBox="1"/>
          <p:nvPr/>
        </p:nvSpPr>
        <p:spPr>
          <a:xfrm>
            <a:off x="2420387" y="709949"/>
            <a:ext cx="4115229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Ionizing Radiation Damage of the Full MVD</a:t>
            </a:r>
            <a:br>
              <a:rPr lang="en-US" sz="1600" dirty="0" smtClean="0"/>
            </a:br>
            <a:r>
              <a:rPr lang="en-US" sz="1600" dirty="0" smtClean="0"/>
              <a:t>for the simulated time of 0.75 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6155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MVD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2123728" y="5885585"/>
            <a:ext cx="470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for one year operation  [</a:t>
            </a:r>
            <a:r>
              <a:rPr lang="en-US" sz="1400" dirty="0" err="1" smtClean="0"/>
              <a:t>kGray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3" name="Textfeld 2"/>
          <p:cNvSpPr txBox="1"/>
          <p:nvPr/>
        </p:nvSpPr>
        <p:spPr>
          <a:xfrm>
            <a:off x="2123728" y="5569495"/>
            <a:ext cx="48365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-4</a:t>
            </a:r>
            <a:r>
              <a:rPr lang="en-US" sz="1400" dirty="0" smtClean="0"/>
              <a:t>     2</a:t>
            </a:r>
            <a:r>
              <a:rPr lang="en-US" sz="1400" dirty="0" smtClean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-3</a:t>
            </a:r>
            <a:r>
              <a:rPr lang="en-US" sz="1400" dirty="0" smtClean="0"/>
              <a:t>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-2</a:t>
            </a:r>
            <a:r>
              <a:rPr lang="en-US" sz="1400" dirty="0" smtClean="0"/>
              <a:t> 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       2            20          200</a:t>
            </a:r>
            <a:endParaRPr lang="en-US" sz="1400" baseline="30000" dirty="0"/>
          </a:p>
        </p:txBody>
      </p:sp>
      <p:sp>
        <p:nvSpPr>
          <p:cNvPr id="7" name="Textfeld 6"/>
          <p:cNvSpPr txBox="1"/>
          <p:nvPr/>
        </p:nvSpPr>
        <p:spPr>
          <a:xfrm>
            <a:off x="2420387" y="709949"/>
            <a:ext cx="4115229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Ionizing Radiation Damage of the Full MVD</a:t>
            </a:r>
            <a:br>
              <a:rPr lang="en-US" sz="1600" dirty="0" smtClean="0"/>
            </a:br>
            <a:r>
              <a:rPr lang="en-US" sz="1600" dirty="0" smtClean="0"/>
              <a:t>for one year PANDA operation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3132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subparts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3" name="Textfeld 2"/>
          <p:cNvSpPr txBox="1"/>
          <p:nvPr/>
        </p:nvSpPr>
        <p:spPr>
          <a:xfrm>
            <a:off x="1907704" y="919753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Pixel Barrel</a:t>
            </a:r>
            <a:endParaRPr lang="en-US" sz="1200" dirty="0"/>
          </a:p>
        </p:txBody>
      </p:sp>
      <p:sp>
        <p:nvSpPr>
          <p:cNvPr id="5" name="Textfeld 4"/>
          <p:cNvSpPr txBox="1"/>
          <p:nvPr/>
        </p:nvSpPr>
        <p:spPr>
          <a:xfrm>
            <a:off x="5076056" y="919753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Pixel Disk</a:t>
            </a:r>
            <a:endParaRPr lang="en-US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1907704" y="3429000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Strip Barrel</a:t>
            </a:r>
            <a:endParaRPr lang="en-US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5076056" y="3422851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Strip Disk</a:t>
            </a:r>
            <a:endParaRPr lang="en-US" sz="1200" dirty="0"/>
          </a:p>
        </p:txBody>
      </p:sp>
      <p:sp>
        <p:nvSpPr>
          <p:cNvPr id="8" name="Textfeld 7"/>
          <p:cNvSpPr txBox="1"/>
          <p:nvPr/>
        </p:nvSpPr>
        <p:spPr>
          <a:xfrm>
            <a:off x="1755062" y="3242806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9" name="Textfeld 8"/>
          <p:cNvSpPr txBox="1"/>
          <p:nvPr/>
        </p:nvSpPr>
        <p:spPr>
          <a:xfrm>
            <a:off x="4860032" y="3242806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0" name="Textfeld 9"/>
          <p:cNvSpPr txBox="1"/>
          <p:nvPr/>
        </p:nvSpPr>
        <p:spPr>
          <a:xfrm>
            <a:off x="4860032" y="5749225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1" name="Textfeld 10"/>
          <p:cNvSpPr txBox="1"/>
          <p:nvPr/>
        </p:nvSpPr>
        <p:spPr>
          <a:xfrm>
            <a:off x="1763688" y="5749225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2" name="Textfeld 11"/>
          <p:cNvSpPr txBox="1"/>
          <p:nvPr/>
        </p:nvSpPr>
        <p:spPr>
          <a:xfrm>
            <a:off x="3995936" y="3360268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3" name="Textfeld 12"/>
          <p:cNvSpPr txBox="1"/>
          <p:nvPr/>
        </p:nvSpPr>
        <p:spPr>
          <a:xfrm>
            <a:off x="7078914" y="335699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4" name="Textfeld 13"/>
          <p:cNvSpPr txBox="1"/>
          <p:nvPr/>
        </p:nvSpPr>
        <p:spPr>
          <a:xfrm>
            <a:off x="7064775" y="587727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5" name="Textfeld 14"/>
          <p:cNvSpPr txBox="1"/>
          <p:nvPr/>
        </p:nvSpPr>
        <p:spPr>
          <a:xfrm>
            <a:off x="3989830" y="587727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3949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MVD double log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2123728" y="5885585"/>
            <a:ext cx="470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for one year operation  [</a:t>
            </a:r>
            <a:r>
              <a:rPr lang="en-US" sz="1400" dirty="0" err="1" smtClean="0"/>
              <a:t>kGray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2123728" y="5569495"/>
            <a:ext cx="48365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-4</a:t>
            </a:r>
            <a:r>
              <a:rPr lang="en-US" sz="1400" dirty="0" smtClean="0"/>
              <a:t>     2</a:t>
            </a:r>
            <a:r>
              <a:rPr lang="en-US" sz="1400" dirty="0" smtClean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-3</a:t>
            </a:r>
            <a:r>
              <a:rPr lang="en-US" sz="1400" dirty="0" smtClean="0"/>
              <a:t>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-2</a:t>
            </a:r>
            <a:r>
              <a:rPr lang="en-US" sz="1400" dirty="0" smtClean="0"/>
              <a:t> 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       2            20          200</a:t>
            </a:r>
            <a:endParaRPr lang="en-US" sz="1400" baseline="30000" dirty="0"/>
          </a:p>
        </p:txBody>
      </p:sp>
    </p:spTree>
    <p:extLst>
      <p:ext uri="{BB962C8B-B14F-4D97-AF65-F5344CB8AC3E}">
        <p14:creationId xmlns:p14="http://schemas.microsoft.com/office/powerpoint/2010/main" val="182987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subparts double log</a:t>
            </a:r>
            <a:endParaRPr lang="en-US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5" name="Textfeld 4"/>
          <p:cNvSpPr txBox="1"/>
          <p:nvPr/>
        </p:nvSpPr>
        <p:spPr>
          <a:xfrm>
            <a:off x="1907704" y="919753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Pixel Barrel</a:t>
            </a:r>
            <a:endParaRPr lang="en-US" sz="1200" dirty="0"/>
          </a:p>
        </p:txBody>
      </p:sp>
      <p:sp>
        <p:nvSpPr>
          <p:cNvPr id="6" name="Textfeld 5"/>
          <p:cNvSpPr txBox="1"/>
          <p:nvPr/>
        </p:nvSpPr>
        <p:spPr>
          <a:xfrm>
            <a:off x="5076056" y="919753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Pixel Disk</a:t>
            </a:r>
            <a:endParaRPr lang="en-US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1907704" y="3429000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Strip Barrel</a:t>
            </a:r>
            <a:endParaRPr lang="en-US" sz="1200" dirty="0"/>
          </a:p>
        </p:txBody>
      </p:sp>
      <p:sp>
        <p:nvSpPr>
          <p:cNvPr id="8" name="Textfeld 7"/>
          <p:cNvSpPr txBox="1"/>
          <p:nvPr/>
        </p:nvSpPr>
        <p:spPr>
          <a:xfrm>
            <a:off x="5076056" y="3422851"/>
            <a:ext cx="2232248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Strip Disk</a:t>
            </a:r>
            <a:endParaRPr lang="en-US" sz="1200" dirty="0"/>
          </a:p>
        </p:txBody>
      </p:sp>
      <p:sp>
        <p:nvSpPr>
          <p:cNvPr id="9" name="Textfeld 8"/>
          <p:cNvSpPr txBox="1"/>
          <p:nvPr/>
        </p:nvSpPr>
        <p:spPr>
          <a:xfrm>
            <a:off x="1755062" y="3242806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0" name="Textfeld 9"/>
          <p:cNvSpPr txBox="1"/>
          <p:nvPr/>
        </p:nvSpPr>
        <p:spPr>
          <a:xfrm>
            <a:off x="4860032" y="3242806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1" name="Textfeld 10"/>
          <p:cNvSpPr txBox="1"/>
          <p:nvPr/>
        </p:nvSpPr>
        <p:spPr>
          <a:xfrm>
            <a:off x="4860032" y="5749225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2" name="Textfeld 11"/>
          <p:cNvSpPr txBox="1"/>
          <p:nvPr/>
        </p:nvSpPr>
        <p:spPr>
          <a:xfrm>
            <a:off x="1763688" y="5749225"/>
            <a:ext cx="2534668" cy="20005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700" dirty="0"/>
              <a:t>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-4</a:t>
            </a:r>
            <a:r>
              <a:rPr lang="en-US" sz="700" dirty="0" smtClean="0"/>
              <a:t>     2</a:t>
            </a:r>
            <a:r>
              <a:rPr lang="en-US" sz="700" dirty="0" smtClean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-3</a:t>
            </a:r>
            <a:r>
              <a:rPr lang="en-US" sz="700" dirty="0" smtClean="0"/>
              <a:t>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-2</a:t>
            </a:r>
            <a:r>
              <a:rPr lang="en-US" sz="700" dirty="0" smtClean="0"/>
              <a:t>      2</a:t>
            </a:r>
            <a:r>
              <a:rPr lang="en-US" sz="700" dirty="0">
                <a:sym typeface="Symbol"/>
              </a:rPr>
              <a:t></a:t>
            </a:r>
            <a:r>
              <a:rPr lang="en-US" sz="700" dirty="0" smtClean="0"/>
              <a:t>10</a:t>
            </a:r>
            <a:r>
              <a:rPr lang="en-US" sz="700" baseline="30000" dirty="0" smtClean="0"/>
              <a:t>-1</a:t>
            </a:r>
            <a:r>
              <a:rPr lang="en-US" sz="700" dirty="0" smtClean="0"/>
              <a:t>       2            20          200</a:t>
            </a:r>
            <a:endParaRPr lang="en-US" sz="700" baseline="30000" dirty="0"/>
          </a:p>
        </p:txBody>
      </p:sp>
      <p:sp>
        <p:nvSpPr>
          <p:cNvPr id="13" name="Textfeld 12"/>
          <p:cNvSpPr txBox="1"/>
          <p:nvPr/>
        </p:nvSpPr>
        <p:spPr>
          <a:xfrm>
            <a:off x="3995936" y="3360268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4" name="Textfeld 13"/>
          <p:cNvSpPr txBox="1"/>
          <p:nvPr/>
        </p:nvSpPr>
        <p:spPr>
          <a:xfrm>
            <a:off x="7078914" y="335699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5" name="Textfeld 14"/>
          <p:cNvSpPr txBox="1"/>
          <p:nvPr/>
        </p:nvSpPr>
        <p:spPr>
          <a:xfrm>
            <a:off x="7064775" y="587727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  <p:sp>
        <p:nvSpPr>
          <p:cNvPr id="16" name="Textfeld 15"/>
          <p:cNvSpPr txBox="1"/>
          <p:nvPr/>
        </p:nvSpPr>
        <p:spPr>
          <a:xfrm>
            <a:off x="3989830" y="587727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err="1" smtClean="0"/>
              <a:t>kGray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83192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MVD 3.2 </a:t>
            </a:r>
            <a:r>
              <a:rPr lang="en-US" dirty="0" err="1" smtClean="0"/>
              <a:t>MEvents</a:t>
            </a:r>
            <a:endParaRPr lang="en-US" dirty="0"/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052" y="1000125"/>
            <a:ext cx="6202572" cy="5019675"/>
          </a:xfrm>
        </p:spPr>
      </p:pic>
      <p:sp>
        <p:nvSpPr>
          <p:cNvPr id="4" name="Textfeld 3"/>
          <p:cNvSpPr txBox="1"/>
          <p:nvPr/>
        </p:nvSpPr>
        <p:spPr>
          <a:xfrm>
            <a:off x="2123728" y="5885585"/>
            <a:ext cx="47083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Ionizing radiation damage for one year operation  [</a:t>
            </a:r>
            <a:r>
              <a:rPr lang="en-US" sz="1400" dirty="0" err="1" smtClean="0"/>
              <a:t>kGray</a:t>
            </a:r>
            <a:r>
              <a:rPr lang="en-US" sz="1400" dirty="0" smtClean="0"/>
              <a:t>]</a:t>
            </a:r>
            <a:endParaRPr lang="en-US" sz="1400" dirty="0"/>
          </a:p>
        </p:txBody>
      </p:sp>
      <p:sp>
        <p:nvSpPr>
          <p:cNvPr id="5" name="Textfeld 4"/>
          <p:cNvSpPr txBox="1"/>
          <p:nvPr/>
        </p:nvSpPr>
        <p:spPr>
          <a:xfrm>
            <a:off x="2123728" y="5569495"/>
            <a:ext cx="4836580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-4</a:t>
            </a:r>
            <a:r>
              <a:rPr lang="en-US" sz="1400" dirty="0" smtClean="0"/>
              <a:t>     2</a:t>
            </a:r>
            <a:r>
              <a:rPr lang="en-US" sz="1400" dirty="0" smtClean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-3</a:t>
            </a:r>
            <a:r>
              <a:rPr lang="en-US" sz="1400" dirty="0" smtClean="0"/>
              <a:t>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-2</a:t>
            </a:r>
            <a:r>
              <a:rPr lang="en-US" sz="1400" dirty="0" smtClean="0"/>
              <a:t>      2</a:t>
            </a:r>
            <a:r>
              <a:rPr lang="en-US" sz="1400" dirty="0">
                <a:sym typeface="Symbol"/>
              </a:rPr>
              <a:t></a:t>
            </a:r>
            <a:r>
              <a:rPr lang="en-US" sz="1400" dirty="0" smtClean="0"/>
              <a:t>10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       2            20          200</a:t>
            </a:r>
            <a:endParaRPr lang="en-US" sz="1400" baseline="30000" dirty="0"/>
          </a:p>
        </p:txBody>
      </p:sp>
      <p:sp>
        <p:nvSpPr>
          <p:cNvPr id="3" name="Textfeld 2"/>
          <p:cNvSpPr txBox="1"/>
          <p:nvPr/>
        </p:nvSpPr>
        <p:spPr>
          <a:xfrm>
            <a:off x="5983117" y="2374470"/>
            <a:ext cx="195438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3,198,000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9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558</Words>
  <Application>Microsoft Office PowerPoint</Application>
  <PresentationFormat>Bildschirmpräsentation (4:3)</PresentationFormat>
  <Paragraphs>87</Paragraphs>
  <Slides>14</Slides>
  <Notes>1</Notes>
  <HiddenSlides>1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6" baseType="lpstr">
      <vt:lpstr>Standarddesign</vt:lpstr>
      <vt:lpstr>Bitmap</vt:lpstr>
      <vt:lpstr>Ionizing Radiation Damage</vt:lpstr>
      <vt:lpstr>Simulation of Ionizing Radiation Damage</vt:lpstr>
      <vt:lpstr>Distribution</vt:lpstr>
      <vt:lpstr>Full MVD</vt:lpstr>
      <vt:lpstr>Full MVD</vt:lpstr>
      <vt:lpstr>Different subparts</vt:lpstr>
      <vt:lpstr>Full MVD double log</vt:lpstr>
      <vt:lpstr>Different subparts double log</vt:lpstr>
      <vt:lpstr>Full MVD 3.2 MEvents</vt:lpstr>
      <vt:lpstr>Full MVD 7.2 MEvents</vt:lpstr>
      <vt:lpstr>Full MVD 11.0 MEvents</vt:lpstr>
      <vt:lpstr>Full MVD 14.9 MEvents</vt:lpstr>
      <vt:lpstr>Different subparts double log</vt:lpstr>
      <vt:lpstr>Summary</vt:lpstr>
    </vt:vector>
  </TitlesOfParts>
  <Company>Tema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dott</dc:creator>
  <cp:lastModifiedBy>Tobias Stockmanns</cp:lastModifiedBy>
  <cp:revision>2154</cp:revision>
  <cp:lastPrinted>2007-11-29T18:00:19Z</cp:lastPrinted>
  <dcterms:created xsi:type="dcterms:W3CDTF">2006-01-19T12:56:44Z</dcterms:created>
  <dcterms:modified xsi:type="dcterms:W3CDTF">2012-03-05T12:29:37Z</dcterms:modified>
</cp:coreProperties>
</file>