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76" r:id="rId3"/>
    <p:sldId id="270" r:id="rId4"/>
    <p:sldId id="273" r:id="rId5"/>
    <p:sldId id="277" r:id="rId6"/>
    <p:sldId id="257" r:id="rId7"/>
    <p:sldId id="275" r:id="rId8"/>
    <p:sldId id="280" r:id="rId9"/>
    <p:sldId id="267" r:id="rId10"/>
    <p:sldId id="274" r:id="rId11"/>
    <p:sldId id="258" r:id="rId12"/>
    <p:sldId id="282" r:id="rId13"/>
    <p:sldId id="283" r:id="rId14"/>
    <p:sldId id="272" r:id="rId15"/>
    <p:sldId id="269" r:id="rId16"/>
    <p:sldId id="279" r:id="rId17"/>
    <p:sldId id="281" r:id="rId18"/>
    <p:sldId id="278" r:id="rId19"/>
    <p:sldId id="262" r:id="rId20"/>
    <p:sldId id="271" r:id="rId21"/>
    <p:sldId id="26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821" autoAdjust="0"/>
  </p:normalViewPr>
  <p:slideViewPr>
    <p:cSldViewPr snapToGrid="0">
      <p:cViewPr varScale="1">
        <p:scale>
          <a:sx n="61" d="100"/>
          <a:sy n="61" d="100"/>
        </p:scale>
        <p:origin x="844" y="5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94268-726F-4C6B-B0A7-8498280523E0}" type="datetimeFigureOut">
              <a:rPr lang="de-DE" smtClean="0"/>
              <a:t>04.07.2022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217A0-8775-4D0C-811F-D9E3AA9622D4}" type="slidenum">
              <a:rPr lang="de-DE" smtClean="0"/>
              <a:t>‹Nr.›</a:t>
            </a:fld>
            <a:endParaRPr lang="de-DE"/>
          </a:p>
        </p:txBody>
      </p:sp>
    </p:spTree>
    <p:extLst>
      <p:ext uri="{BB962C8B-B14F-4D97-AF65-F5344CB8AC3E}">
        <p14:creationId xmlns:p14="http://schemas.microsoft.com/office/powerpoint/2010/main" val="260277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F217A0-8775-4D0C-811F-D9E3AA9622D4}" type="slidenum">
              <a:rPr lang="de-DE" smtClean="0"/>
              <a:t>1</a:t>
            </a:fld>
            <a:endParaRPr lang="de-DE"/>
          </a:p>
        </p:txBody>
      </p:sp>
    </p:spTree>
    <p:extLst>
      <p:ext uri="{BB962C8B-B14F-4D97-AF65-F5344CB8AC3E}">
        <p14:creationId xmlns:p14="http://schemas.microsoft.com/office/powerpoint/2010/main" val="3536864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F217A0-8775-4D0C-811F-D9E3AA9622D4}" type="slidenum">
              <a:rPr lang="de-DE" smtClean="0"/>
              <a:t>20</a:t>
            </a:fld>
            <a:endParaRPr lang="de-DE"/>
          </a:p>
        </p:txBody>
      </p:sp>
    </p:spTree>
    <p:extLst>
      <p:ext uri="{BB962C8B-B14F-4D97-AF65-F5344CB8AC3E}">
        <p14:creationId xmlns:p14="http://schemas.microsoft.com/office/powerpoint/2010/main" val="309899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F217A0-8775-4D0C-811F-D9E3AA9622D4}" type="slidenum">
              <a:rPr lang="de-DE" smtClean="0"/>
              <a:t>2</a:t>
            </a:fld>
            <a:endParaRPr lang="de-DE"/>
          </a:p>
        </p:txBody>
      </p:sp>
    </p:spTree>
    <p:extLst>
      <p:ext uri="{BB962C8B-B14F-4D97-AF65-F5344CB8AC3E}">
        <p14:creationId xmlns:p14="http://schemas.microsoft.com/office/powerpoint/2010/main" val="81318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F217A0-8775-4D0C-811F-D9E3AA9622D4}" type="slidenum">
              <a:rPr lang="de-DE" smtClean="0"/>
              <a:t>3</a:t>
            </a:fld>
            <a:endParaRPr lang="de-DE"/>
          </a:p>
        </p:txBody>
      </p:sp>
    </p:spTree>
    <p:extLst>
      <p:ext uri="{BB962C8B-B14F-4D97-AF65-F5344CB8AC3E}">
        <p14:creationId xmlns:p14="http://schemas.microsoft.com/office/powerpoint/2010/main" val="170754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F217A0-8775-4D0C-811F-D9E3AA9622D4}" type="slidenum">
              <a:rPr lang="de-DE" smtClean="0"/>
              <a:t>5</a:t>
            </a:fld>
            <a:endParaRPr lang="de-DE"/>
          </a:p>
        </p:txBody>
      </p:sp>
    </p:spTree>
    <p:extLst>
      <p:ext uri="{BB962C8B-B14F-4D97-AF65-F5344CB8AC3E}">
        <p14:creationId xmlns:p14="http://schemas.microsoft.com/office/powerpoint/2010/main" val="418801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F217A0-8775-4D0C-811F-D9E3AA9622D4}" type="slidenum">
              <a:rPr lang="de-DE" smtClean="0"/>
              <a:t>6</a:t>
            </a:fld>
            <a:endParaRPr lang="de-DE"/>
          </a:p>
        </p:txBody>
      </p:sp>
    </p:spTree>
    <p:extLst>
      <p:ext uri="{BB962C8B-B14F-4D97-AF65-F5344CB8AC3E}">
        <p14:creationId xmlns:p14="http://schemas.microsoft.com/office/powerpoint/2010/main" val="1585867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F217A0-8775-4D0C-811F-D9E3AA9622D4}" type="slidenum">
              <a:rPr lang="de-DE" smtClean="0"/>
              <a:t>7</a:t>
            </a:fld>
            <a:endParaRPr lang="de-DE"/>
          </a:p>
        </p:txBody>
      </p:sp>
    </p:spTree>
    <p:extLst>
      <p:ext uri="{BB962C8B-B14F-4D97-AF65-F5344CB8AC3E}">
        <p14:creationId xmlns:p14="http://schemas.microsoft.com/office/powerpoint/2010/main" val="396093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F217A0-8775-4D0C-811F-D9E3AA9622D4}" type="slidenum">
              <a:rPr lang="de-DE" smtClean="0"/>
              <a:t>13</a:t>
            </a:fld>
            <a:endParaRPr lang="de-DE"/>
          </a:p>
        </p:txBody>
      </p:sp>
    </p:spTree>
    <p:extLst>
      <p:ext uri="{BB962C8B-B14F-4D97-AF65-F5344CB8AC3E}">
        <p14:creationId xmlns:p14="http://schemas.microsoft.com/office/powerpoint/2010/main" val="151483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F217A0-8775-4D0C-811F-D9E3AA9622D4}" type="slidenum">
              <a:rPr lang="de-DE" smtClean="0"/>
              <a:t>16</a:t>
            </a:fld>
            <a:endParaRPr lang="de-DE"/>
          </a:p>
        </p:txBody>
      </p:sp>
    </p:spTree>
    <p:extLst>
      <p:ext uri="{BB962C8B-B14F-4D97-AF65-F5344CB8AC3E}">
        <p14:creationId xmlns:p14="http://schemas.microsoft.com/office/powerpoint/2010/main" val="317580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F217A0-8775-4D0C-811F-D9E3AA9622D4}" type="slidenum">
              <a:rPr lang="de-DE" smtClean="0"/>
              <a:t>19</a:t>
            </a:fld>
            <a:endParaRPr lang="de-DE"/>
          </a:p>
        </p:txBody>
      </p:sp>
    </p:spTree>
    <p:extLst>
      <p:ext uri="{BB962C8B-B14F-4D97-AF65-F5344CB8AC3E}">
        <p14:creationId xmlns:p14="http://schemas.microsoft.com/office/powerpoint/2010/main" val="404137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8A3B384-FECC-44EC-A501-9EB692D8B5EF}" type="datetime1">
              <a:rPr lang="de-DE" smtClean="0"/>
              <a:t>04.07.2022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30C3FA-8B79-4F76-81F6-C551FFCA7ACF}" type="slidenum">
              <a:rPr lang="de-DE" smtClean="0"/>
              <a:t>‹Nr.›</a:t>
            </a:fld>
            <a:endParaRPr lang="de-DE"/>
          </a:p>
        </p:txBody>
      </p:sp>
    </p:spTree>
    <p:extLst>
      <p:ext uri="{BB962C8B-B14F-4D97-AF65-F5344CB8AC3E}">
        <p14:creationId xmlns:p14="http://schemas.microsoft.com/office/powerpoint/2010/main" val="318916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9FA8AB-DCA7-449F-990D-BA41761DAF43}" type="datetime1">
              <a:rPr lang="de-DE" smtClean="0"/>
              <a:t>04.07.2022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30C3FA-8B79-4F76-81F6-C551FFCA7ACF}" type="slidenum">
              <a:rPr lang="de-DE" smtClean="0"/>
              <a:t>‹Nr.›</a:t>
            </a:fld>
            <a:endParaRPr lang="de-DE"/>
          </a:p>
        </p:txBody>
      </p:sp>
    </p:spTree>
    <p:extLst>
      <p:ext uri="{BB962C8B-B14F-4D97-AF65-F5344CB8AC3E}">
        <p14:creationId xmlns:p14="http://schemas.microsoft.com/office/powerpoint/2010/main" val="387603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133F604-92CB-45AA-83A6-E62E45195237}" type="datetime1">
              <a:rPr lang="de-DE" smtClean="0"/>
              <a:t>04.07.2022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30C3FA-8B79-4F76-81F6-C551FFCA7ACF}" type="slidenum">
              <a:rPr lang="de-DE" smtClean="0"/>
              <a:t>‹Nr.›</a:t>
            </a:fld>
            <a:endParaRPr lang="de-DE"/>
          </a:p>
        </p:txBody>
      </p:sp>
    </p:spTree>
    <p:extLst>
      <p:ext uri="{BB962C8B-B14F-4D97-AF65-F5344CB8AC3E}">
        <p14:creationId xmlns:p14="http://schemas.microsoft.com/office/powerpoint/2010/main" val="62162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B7ED438-4232-4813-9695-CAC2BA1FF7A7}" type="datetime1">
              <a:rPr lang="de-DE" smtClean="0"/>
              <a:t>04.07.2022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30C3FA-8B79-4F76-81F6-C551FFCA7ACF}" type="slidenum">
              <a:rPr lang="de-DE" smtClean="0"/>
              <a:t>‹Nr.›</a:t>
            </a:fld>
            <a:endParaRPr lang="de-DE"/>
          </a:p>
        </p:txBody>
      </p:sp>
    </p:spTree>
    <p:extLst>
      <p:ext uri="{BB962C8B-B14F-4D97-AF65-F5344CB8AC3E}">
        <p14:creationId xmlns:p14="http://schemas.microsoft.com/office/powerpoint/2010/main" val="407948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8D7EEBE6-3842-4AA3-9410-F53B0980B0B4}" type="datetime1">
              <a:rPr lang="de-DE" smtClean="0"/>
              <a:t>04.07.2022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30C3FA-8B79-4F76-81F6-C551FFCA7ACF}" type="slidenum">
              <a:rPr lang="de-DE" smtClean="0"/>
              <a:t>‹Nr.›</a:t>
            </a:fld>
            <a:endParaRPr lang="de-DE"/>
          </a:p>
        </p:txBody>
      </p:sp>
    </p:spTree>
    <p:extLst>
      <p:ext uri="{BB962C8B-B14F-4D97-AF65-F5344CB8AC3E}">
        <p14:creationId xmlns:p14="http://schemas.microsoft.com/office/powerpoint/2010/main" val="114503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5227E6F-762D-4F02-832C-70DEC92FB16C}" type="datetime1">
              <a:rPr lang="de-DE" smtClean="0"/>
              <a:t>04.07.2022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730C3FA-8B79-4F76-81F6-C551FFCA7ACF}" type="slidenum">
              <a:rPr lang="de-DE" smtClean="0"/>
              <a:t>‹Nr.›</a:t>
            </a:fld>
            <a:endParaRPr lang="de-DE"/>
          </a:p>
        </p:txBody>
      </p:sp>
    </p:spTree>
    <p:extLst>
      <p:ext uri="{BB962C8B-B14F-4D97-AF65-F5344CB8AC3E}">
        <p14:creationId xmlns:p14="http://schemas.microsoft.com/office/powerpoint/2010/main" val="45314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72AB7F3-6940-4C05-ADE3-3E06410D0004}" type="datetime1">
              <a:rPr lang="de-DE" smtClean="0"/>
              <a:t>04.07.2022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730C3FA-8B79-4F76-81F6-C551FFCA7ACF}" type="slidenum">
              <a:rPr lang="de-DE" smtClean="0"/>
              <a:t>‹Nr.›</a:t>
            </a:fld>
            <a:endParaRPr lang="de-DE"/>
          </a:p>
        </p:txBody>
      </p:sp>
    </p:spTree>
    <p:extLst>
      <p:ext uri="{BB962C8B-B14F-4D97-AF65-F5344CB8AC3E}">
        <p14:creationId xmlns:p14="http://schemas.microsoft.com/office/powerpoint/2010/main" val="227560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1B712B7-E2F9-4DC7-91DE-51FA0BDE8467}" type="datetime1">
              <a:rPr lang="de-DE" smtClean="0"/>
              <a:t>04.07.2022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730C3FA-8B79-4F76-81F6-C551FFCA7ACF}" type="slidenum">
              <a:rPr lang="de-DE" smtClean="0"/>
              <a:t>‹Nr.›</a:t>
            </a:fld>
            <a:endParaRPr lang="de-DE"/>
          </a:p>
        </p:txBody>
      </p:sp>
    </p:spTree>
    <p:extLst>
      <p:ext uri="{BB962C8B-B14F-4D97-AF65-F5344CB8AC3E}">
        <p14:creationId xmlns:p14="http://schemas.microsoft.com/office/powerpoint/2010/main" val="354679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FE9B099-1F31-4A39-8E74-51C1742567F9}" type="datetime1">
              <a:rPr lang="de-DE" smtClean="0"/>
              <a:t>04.07.2022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730C3FA-8B79-4F76-81F6-C551FFCA7ACF}" type="slidenum">
              <a:rPr lang="de-DE" smtClean="0"/>
              <a:t>‹Nr.›</a:t>
            </a:fld>
            <a:endParaRPr lang="de-DE"/>
          </a:p>
        </p:txBody>
      </p:sp>
    </p:spTree>
    <p:extLst>
      <p:ext uri="{BB962C8B-B14F-4D97-AF65-F5344CB8AC3E}">
        <p14:creationId xmlns:p14="http://schemas.microsoft.com/office/powerpoint/2010/main" val="199277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1C1A9AE2-CBC7-453E-A118-D9B7386147BD}" type="datetime1">
              <a:rPr lang="de-DE" smtClean="0"/>
              <a:t>04.07.2022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730C3FA-8B79-4F76-81F6-C551FFCA7ACF}" type="slidenum">
              <a:rPr lang="de-DE" smtClean="0"/>
              <a:t>‹Nr.›</a:t>
            </a:fld>
            <a:endParaRPr lang="de-DE"/>
          </a:p>
        </p:txBody>
      </p:sp>
    </p:spTree>
    <p:extLst>
      <p:ext uri="{BB962C8B-B14F-4D97-AF65-F5344CB8AC3E}">
        <p14:creationId xmlns:p14="http://schemas.microsoft.com/office/powerpoint/2010/main" val="285677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F44A0A80-72FA-4669-8D1F-E14F62D85741}" type="datetime1">
              <a:rPr lang="de-DE" smtClean="0"/>
              <a:t>04.07.2022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730C3FA-8B79-4F76-81F6-C551FFCA7ACF}" type="slidenum">
              <a:rPr lang="de-DE" smtClean="0"/>
              <a:t>‹Nr.›</a:t>
            </a:fld>
            <a:endParaRPr lang="de-DE"/>
          </a:p>
        </p:txBody>
      </p:sp>
    </p:spTree>
    <p:extLst>
      <p:ext uri="{BB962C8B-B14F-4D97-AF65-F5344CB8AC3E}">
        <p14:creationId xmlns:p14="http://schemas.microsoft.com/office/powerpoint/2010/main" val="17740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38AED-E1B7-43D3-9D93-C3A96973A824}" type="datetime1">
              <a:rPr lang="de-DE" smtClean="0"/>
              <a:t>04.07.2022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0C3FA-8B79-4F76-81F6-C551FFCA7ACF}" type="slidenum">
              <a:rPr lang="de-DE" smtClean="0"/>
              <a:t>‹Nr.›</a:t>
            </a:fld>
            <a:endParaRPr lang="de-DE"/>
          </a:p>
        </p:txBody>
      </p:sp>
    </p:spTree>
    <p:extLst>
      <p:ext uri="{BB962C8B-B14F-4D97-AF65-F5344CB8AC3E}">
        <p14:creationId xmlns:p14="http://schemas.microsoft.com/office/powerpoint/2010/main" val="22242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c.europa.eu/newsroom/dae/document.cfm?doc_id=15266" TargetMode="External"/><Relationship Id="rId2" Type="http://schemas.openxmlformats.org/officeDocument/2006/relationships/hyperlink" Target="http://ec.europa.eu/research/openscience/pdf/swd_2018_83_f1_staff_working_paper_en.pdf#view=fit&amp;pagemode=none" TargetMode="External"/><Relationship Id="rId1" Type="http://schemas.openxmlformats.org/officeDocument/2006/relationships/slideLayout" Target="../slideLayouts/slideLayout2.xml"/><Relationship Id="rId6" Type="http://schemas.openxmlformats.org/officeDocument/2006/relationships/hyperlink" Target="https://roadmap2021.esfri.eu/" TargetMode="External"/><Relationship Id="rId5" Type="http://schemas.openxmlformats.org/officeDocument/2006/relationships/hyperlink" Target="https://www.esfri.eu/project-landmarks-news/implementation-roadmap-european-open-science-cloud" TargetMode="External"/><Relationship Id="rId4" Type="http://schemas.openxmlformats.org/officeDocument/2006/relationships/hyperlink" Target="http://ec.europa.eu/research/openscience/index.cfm?pg=hom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rc.europa.eu/managing-your-project/open-scien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c.europa.eu/info/funding-tenders/opportunities/docs/2021-2027/horizon/temp-form/af/af_he-erc-stg_en.pd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ec.europa.eu/info/funding-tenders/opportunities/docs/2021-2027/horizon/guidance/programme-guide_horizon_en.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EiJ8RaD3WBw" TargetMode="External"/><Relationship Id="rId1" Type="http://schemas.openxmlformats.org/officeDocument/2006/relationships/slideLayout" Target="../slideLayouts/slideLayout2.xml"/><Relationship Id="rId4" Type="http://schemas.openxmlformats.org/officeDocument/2006/relationships/hyperlink" Target="https://www.kowi.de/Portaldata/2/Resources/KoWi/Factsheet_Open_Access_Horizon_2020.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op.europa.eu/en/publication-detail/-/publication/42d27e04-b715-11ec-b6f4-01aa75ed71a1/language-en/format-PDF/source-26074503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igital-strategy.ec.europa.eu/en/library/open-innovation-open-science-open-worl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hyperlink" Target="https://ec.europa.eu/info/research-and-innovation/strategy/strategy-2020-2024/our-digital-future/open-science_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europa.eu/info/research-and-innovation_e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c.europa.eu/info/research-and-innovation/funding/funding-opportunities/funding-programmes-and-open-calls_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si.de/work/organisation/stabsabteilungen_stellen/drittmittelstelle/drittmittelprojekte_bei_gsifair/nationale_forschungsfoerderu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si.de/work/organisation/stabsabteilungen_stellen/drittmittelstelle/drittmittelprojekte_bei_gsifair/eu_foerderung_im_horizont202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si.de/en/work/organisation/staff_units/grant_office/rd_program" TargetMode="External"/><Relationship Id="rId2" Type="http://schemas.openxmlformats.org/officeDocument/2006/relationships/hyperlink" Target="https://os.helmholtz.de/open-science-in-der-helmholtz-gemeinschaft/open-access/open-access-richtlinien/open-access-richtlinie-der-helmholtz-gemeinschaft-201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s.helmholtz.de/en/open-science-in-the-helmholtz-association/eng-open-research-data/research-data-policies-of-the-helmholtz-cent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gfzpublic.gfz-potsdam.de/pubman/faces/ViewItemOverviewPage.jsp?itemId=item_3903898" TargetMode="External"/><Relationship Id="rId4" Type="http://schemas.openxmlformats.org/officeDocument/2006/relationships/hyperlink" Target="https://gfzpublic.gfz-potsdam.de/pubman/faces/ViewItemOverviewPage.jsp?itemId=item_500607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fg.de/formulare/2_10/index.j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hyperlink" Target="https://www.bmbf.de/bmbf/shareddocs/bekanntmachungen/de/2021/07/2021-07-29-Bekanntmachung-Zuwendungen-SiFo.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owi.de/en/kowi/Horizon-Europe/horizon-europe/tabid-746/open-science.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kowi.de/kowi/projektmanagement/verbreitung-verwertung/open-access-datenmanagement/open-access-und-forschungsdatenmanagement.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b="1" dirty="0">
                <a:solidFill>
                  <a:schemeClr val="accent2"/>
                </a:solidFill>
              </a:rPr>
              <a:t>Open Science </a:t>
            </a:r>
            <a:r>
              <a:rPr lang="en-GB" b="1" dirty="0"/>
              <a:t>issues in </a:t>
            </a:r>
            <a:r>
              <a:rPr lang="en-GB" b="1" dirty="0">
                <a:solidFill>
                  <a:schemeClr val="accent2"/>
                </a:solidFill>
              </a:rPr>
              <a:t>Research Funding</a:t>
            </a:r>
            <a:endParaRPr lang="de-DE" b="1" dirty="0">
              <a:solidFill>
                <a:schemeClr val="accent2"/>
              </a:solidFill>
            </a:endParaRPr>
          </a:p>
        </p:txBody>
      </p:sp>
      <p:sp>
        <p:nvSpPr>
          <p:cNvPr id="3" name="Untertitel 2"/>
          <p:cNvSpPr>
            <a:spLocks noGrp="1"/>
          </p:cNvSpPr>
          <p:nvPr>
            <p:ph type="subTitle" idx="1"/>
          </p:nvPr>
        </p:nvSpPr>
        <p:spPr/>
        <p:txBody>
          <a:bodyPr/>
          <a:lstStyle/>
          <a:p>
            <a:endParaRPr lang="de-DE" dirty="0" smtClean="0">
              <a:solidFill>
                <a:schemeClr val="accent1">
                  <a:lumMod val="75000"/>
                </a:schemeClr>
              </a:solidFill>
            </a:endParaRPr>
          </a:p>
          <a:p>
            <a:endParaRPr lang="de-DE" dirty="0">
              <a:solidFill>
                <a:schemeClr val="accent1">
                  <a:lumMod val="75000"/>
                </a:schemeClr>
              </a:solidFill>
            </a:endParaRPr>
          </a:p>
          <a:p>
            <a:r>
              <a:rPr lang="de-DE" b="1" dirty="0" smtClean="0"/>
              <a:t>Oxana Ivanova, Grant Office (GRO)</a:t>
            </a:r>
            <a:endParaRPr lang="de-DE" b="1" dirty="0"/>
          </a:p>
        </p:txBody>
      </p:sp>
    </p:spTree>
    <p:extLst>
      <p:ext uri="{BB962C8B-B14F-4D97-AF65-F5344CB8AC3E}">
        <p14:creationId xmlns:p14="http://schemas.microsoft.com/office/powerpoint/2010/main" val="358402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099800" cy="1325563"/>
          </a:xfrm>
        </p:spPr>
        <p:txBody>
          <a:bodyPr>
            <a:normAutofit/>
          </a:bodyPr>
          <a:lstStyle/>
          <a:p>
            <a:r>
              <a:rPr lang="de-DE" b="1" dirty="0" smtClean="0">
                <a:solidFill>
                  <a:schemeClr val="accent2"/>
                </a:solidFill>
              </a:rPr>
              <a:t>Large </a:t>
            </a:r>
            <a:r>
              <a:rPr lang="de-DE" b="1" dirty="0" err="1" smtClean="0">
                <a:solidFill>
                  <a:schemeClr val="accent2"/>
                </a:solidFill>
              </a:rPr>
              <a:t>scale</a:t>
            </a:r>
            <a:r>
              <a:rPr lang="de-DE" b="1" dirty="0" smtClean="0">
                <a:solidFill>
                  <a:schemeClr val="accent2"/>
                </a:solidFill>
              </a:rPr>
              <a:t> Research </a:t>
            </a:r>
            <a:r>
              <a:rPr lang="de-DE" b="1" dirty="0" err="1" smtClean="0">
                <a:solidFill>
                  <a:schemeClr val="accent2"/>
                </a:solidFill>
              </a:rPr>
              <a:t>Infrastructures</a:t>
            </a:r>
            <a:r>
              <a:rPr lang="de-DE" b="1" dirty="0" smtClean="0">
                <a:solidFill>
                  <a:schemeClr val="accent2"/>
                </a:solidFill>
              </a:rPr>
              <a:t> (RIs) </a:t>
            </a:r>
            <a:r>
              <a:rPr lang="de-DE" b="1" dirty="0" err="1" smtClean="0">
                <a:solidFill>
                  <a:schemeClr val="accent2"/>
                </a:solidFill>
              </a:rPr>
              <a:t>perspective</a:t>
            </a:r>
            <a:r>
              <a:rPr lang="de-DE" b="1" dirty="0" smtClean="0">
                <a:solidFill>
                  <a:schemeClr val="accent2"/>
                </a:solidFill>
              </a:rPr>
              <a:t> on </a:t>
            </a:r>
            <a:r>
              <a:rPr lang="de-DE" b="1" dirty="0">
                <a:solidFill>
                  <a:schemeClr val="accent2"/>
                </a:solidFill>
              </a:rPr>
              <a:t>European Cloud </a:t>
            </a:r>
            <a:r>
              <a:rPr lang="de-DE" b="1" dirty="0" smtClean="0">
                <a:solidFill>
                  <a:schemeClr val="accent2"/>
                </a:solidFill>
              </a:rPr>
              <a:t>initiative (EOSC)</a:t>
            </a:r>
            <a:endParaRPr lang="de-DE" b="1" dirty="0">
              <a:solidFill>
                <a:schemeClr val="accent2"/>
              </a:solidFill>
            </a:endParaRPr>
          </a:p>
        </p:txBody>
      </p:sp>
      <p:sp>
        <p:nvSpPr>
          <p:cNvPr id="3" name="Inhaltsplatzhalter 2"/>
          <p:cNvSpPr>
            <a:spLocks noGrp="1"/>
          </p:cNvSpPr>
          <p:nvPr>
            <p:ph idx="1"/>
          </p:nvPr>
        </p:nvSpPr>
        <p:spPr>
          <a:xfrm>
            <a:off x="838199" y="1825625"/>
            <a:ext cx="10933497" cy="4351338"/>
          </a:xfrm>
        </p:spPr>
        <p:txBody>
          <a:bodyPr>
            <a:noAutofit/>
          </a:bodyPr>
          <a:lstStyle/>
          <a:p>
            <a:pPr marL="0" indent="0">
              <a:buNone/>
            </a:pPr>
            <a:r>
              <a:rPr lang="en-US" sz="1800" dirty="0" smtClean="0"/>
              <a:t>The European Commission announced on </a:t>
            </a:r>
            <a:r>
              <a:rPr lang="en-US" sz="1800" b="1" dirty="0" smtClean="0"/>
              <a:t>14 March 2018 </a:t>
            </a:r>
            <a:r>
              <a:rPr lang="en-US" sz="1800" dirty="0" smtClean="0"/>
              <a:t>the adoption of the </a:t>
            </a:r>
            <a:r>
              <a:rPr lang="en-US" sz="1800" dirty="0" smtClean="0">
                <a:hlinkClick r:id="rId2" tooltip="Document opens in new window"/>
              </a:rPr>
              <a:t>Implementation Roadmap for the European Science Cloud</a:t>
            </a:r>
            <a:r>
              <a:rPr lang="en-US" sz="1800" dirty="0"/>
              <a:t> </a:t>
            </a:r>
            <a:r>
              <a:rPr lang="en-US" sz="1800" dirty="0" smtClean="0"/>
              <a:t>- results and available evidence from an extensive and conclusive consultation process that </a:t>
            </a:r>
            <a:r>
              <a:rPr lang="en-US" sz="1800" b="1" dirty="0" smtClean="0"/>
              <a:t>started with the publication </a:t>
            </a:r>
            <a:r>
              <a:rPr lang="en-US" sz="1800" dirty="0" smtClean="0"/>
              <a:t>of the </a:t>
            </a:r>
            <a:r>
              <a:rPr lang="en-US" sz="1800" dirty="0" smtClean="0">
                <a:hlinkClick r:id="rId3"/>
              </a:rPr>
              <a:t>Communication: European Cloud initiative</a:t>
            </a:r>
            <a:r>
              <a:rPr lang="en-US" sz="1800" dirty="0" smtClean="0"/>
              <a:t> (COM(2016)178) </a:t>
            </a:r>
            <a:r>
              <a:rPr lang="en-US" sz="1800" b="1" dirty="0" smtClean="0"/>
              <a:t>in April 2016</a:t>
            </a:r>
            <a:r>
              <a:rPr lang="en-US" sz="1800" dirty="0" smtClean="0"/>
              <a:t>.</a:t>
            </a:r>
          </a:p>
          <a:p>
            <a:pPr marL="0" indent="0">
              <a:buNone/>
            </a:pPr>
            <a:r>
              <a:rPr lang="en-US" sz="1800" dirty="0" smtClean="0"/>
              <a:t>The consultation upheld the intervention logic presented in the Communication, to create a fit for purpose pan-European federation of research data infrastructures, with a view to </a:t>
            </a:r>
            <a:r>
              <a:rPr lang="en-US" sz="1800" b="1" dirty="0" smtClean="0"/>
              <a:t>moving from the current fragmentation to a situation where data is easy to store, find, share and re-use.</a:t>
            </a:r>
            <a:r>
              <a:rPr lang="en-US" sz="1800" dirty="0" smtClean="0"/>
              <a:t> On the basis of the consultation, the implementation </a:t>
            </a:r>
            <a:r>
              <a:rPr lang="en-US" sz="1800" b="1" dirty="0" smtClean="0"/>
              <a:t>Roadmap gives and overview of six actions lines for the implementation of the EOSC: a) architecture, b) data, c) services, d) access &amp; interfaces, e) rules and f) governance</a:t>
            </a:r>
            <a:r>
              <a:rPr lang="en-US" sz="1800" dirty="0" smtClean="0"/>
              <a:t>. Specifically regarding the latter, the Roadmap presents a governance framework and a governance structure that emerged from the consultation, as a basis for further discussion with Member States. This was foreseen explicitly by the Communication. See </a:t>
            </a:r>
            <a:r>
              <a:rPr lang="en-US" sz="1800" dirty="0" smtClean="0">
                <a:hlinkClick r:id="rId4"/>
              </a:rPr>
              <a:t>http://ec.europa.eu/research/openscience/index.cfm?pg=home</a:t>
            </a:r>
            <a:endParaRPr lang="en-US" sz="1800" dirty="0" smtClean="0"/>
          </a:p>
          <a:p>
            <a:pPr marL="0" indent="0">
              <a:buNone/>
            </a:pPr>
            <a:r>
              <a:rPr lang="en-US" sz="1800" b="1" dirty="0" smtClean="0"/>
              <a:t>“RIs are the forerunner of data exploitation, science digitalization, data engineering and data management, and thus, having an indispensable role for the development of the European Open Science Cloud</a:t>
            </a:r>
            <a:r>
              <a:rPr lang="en-US" sz="1800" dirty="0" smtClean="0"/>
              <a:t>. In addition, </a:t>
            </a:r>
            <a:r>
              <a:rPr lang="en-US" sz="1800" b="1" dirty="0" smtClean="0">
                <a:solidFill>
                  <a:schemeClr val="accent2"/>
                </a:solidFill>
              </a:rPr>
              <a:t>RIs have an important and growing role in policy-making, as they can contribute to cross-sectoral strategies and to increasing the coherence between European, national and regional priorities and policies.”</a:t>
            </a:r>
          </a:p>
          <a:p>
            <a:pPr marL="0" indent="0">
              <a:buNone/>
            </a:pPr>
            <a:r>
              <a:rPr lang="en-US" sz="1800" dirty="0" smtClean="0"/>
              <a:t>Sources: </a:t>
            </a:r>
            <a:r>
              <a:rPr lang="en-US" sz="1800" dirty="0" smtClean="0">
                <a:hlinkClick r:id="rId5"/>
              </a:rPr>
              <a:t>https://www.esfri.eu/project-landmarks-news/implementation-roadmap-european-open-science-cloud</a:t>
            </a:r>
            <a:r>
              <a:rPr lang="en-US" sz="1800" dirty="0" smtClean="0"/>
              <a:t>; </a:t>
            </a:r>
            <a:r>
              <a:rPr lang="en-US" sz="1800" dirty="0" smtClean="0">
                <a:hlinkClick r:id="rId6"/>
              </a:rPr>
              <a:t>https://roadmap2021.esfri.eu/</a:t>
            </a:r>
            <a:endParaRPr lang="en-US" sz="1800" dirty="0" smtClean="0"/>
          </a:p>
        </p:txBody>
      </p:sp>
      <p:sp>
        <p:nvSpPr>
          <p:cNvPr id="4" name="Foliennummernplatzhalter 3"/>
          <p:cNvSpPr>
            <a:spLocks noGrp="1"/>
          </p:cNvSpPr>
          <p:nvPr>
            <p:ph type="sldNum" sz="quarter" idx="12"/>
          </p:nvPr>
        </p:nvSpPr>
        <p:spPr/>
        <p:txBody>
          <a:bodyPr/>
          <a:lstStyle/>
          <a:p>
            <a:fld id="{9730C3FA-8B79-4F76-81F6-C551FFCA7ACF}" type="slidenum">
              <a:rPr lang="de-DE" smtClean="0"/>
              <a:t>10</a:t>
            </a:fld>
            <a:endParaRPr lang="de-DE" dirty="0"/>
          </a:p>
        </p:txBody>
      </p:sp>
    </p:spTree>
    <p:extLst>
      <p:ext uri="{BB962C8B-B14F-4D97-AF65-F5344CB8AC3E}">
        <p14:creationId xmlns:p14="http://schemas.microsoft.com/office/powerpoint/2010/main" val="2146473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EU (</a:t>
            </a:r>
            <a:r>
              <a:rPr lang="de-DE" b="1" dirty="0" err="1" smtClean="0">
                <a:solidFill>
                  <a:schemeClr val="accent2"/>
                </a:solidFill>
              </a:rPr>
              <a:t>Horizon</a:t>
            </a:r>
            <a:r>
              <a:rPr lang="de-DE" b="1" dirty="0" smtClean="0">
                <a:solidFill>
                  <a:schemeClr val="accent2"/>
                </a:solidFill>
              </a:rPr>
              <a:t> Europe) </a:t>
            </a:r>
            <a:r>
              <a:rPr lang="de-DE" b="1" dirty="0" err="1" smtClean="0">
                <a:solidFill>
                  <a:schemeClr val="accent2"/>
                </a:solidFill>
              </a:rPr>
              <a:t>requirements</a:t>
            </a:r>
            <a:endParaRPr lang="de-DE" b="1" dirty="0">
              <a:solidFill>
                <a:schemeClr val="accent2"/>
              </a:solidFill>
            </a:endParaRPr>
          </a:p>
        </p:txBody>
      </p:sp>
      <p:sp>
        <p:nvSpPr>
          <p:cNvPr id="3" name="Inhaltsplatzhalter 2"/>
          <p:cNvSpPr>
            <a:spLocks noGrp="1"/>
          </p:cNvSpPr>
          <p:nvPr>
            <p:ph idx="1"/>
          </p:nvPr>
        </p:nvSpPr>
        <p:spPr>
          <a:xfrm>
            <a:off x="838200" y="1825625"/>
            <a:ext cx="11087501" cy="4351338"/>
          </a:xfrm>
        </p:spPr>
        <p:txBody>
          <a:bodyPr>
            <a:normAutofit lnSpcReduction="10000"/>
          </a:bodyPr>
          <a:lstStyle/>
          <a:p>
            <a:pPr marL="0" indent="0">
              <a:buNone/>
            </a:pPr>
            <a:r>
              <a:rPr lang="en-US" sz="2200" dirty="0" smtClean="0"/>
              <a:t>There </a:t>
            </a:r>
            <a:r>
              <a:rPr lang="en-US" sz="2200" dirty="0"/>
              <a:t>is an </a:t>
            </a:r>
            <a:r>
              <a:rPr lang="en-US" sz="2200" b="1" dirty="0"/>
              <a:t>obligation to observe the FAIR principles </a:t>
            </a:r>
            <a:r>
              <a:rPr lang="en-US" sz="2200" dirty="0"/>
              <a:t>(including the submission of corresponding data management plans) as well as to </a:t>
            </a:r>
            <a:r>
              <a:rPr lang="en-US" sz="2200" b="1" dirty="0"/>
              <a:t>ensure Open Access to data</a:t>
            </a:r>
            <a:r>
              <a:rPr lang="en-US" sz="2200" dirty="0"/>
              <a:t> (Open Data), albeit with opt-out </a:t>
            </a:r>
            <a:r>
              <a:rPr lang="en-US" sz="2200" dirty="0" smtClean="0"/>
              <a:t>mechanisms (for Open Data) </a:t>
            </a:r>
            <a:r>
              <a:rPr lang="en-US" sz="2200" dirty="0"/>
              <a:t>in the case of interests worthy of protection (e.g. personal data, trade secrets, etc.).</a:t>
            </a:r>
            <a:endParaRPr lang="de-DE" sz="2200" dirty="0"/>
          </a:p>
          <a:p>
            <a:pPr marL="0" indent="0">
              <a:buNone/>
            </a:pPr>
            <a:endParaRPr lang="en-US" sz="2200" b="1" dirty="0"/>
          </a:p>
          <a:p>
            <a:pPr marL="0" indent="0">
              <a:buNone/>
            </a:pPr>
            <a:r>
              <a:rPr lang="en-US" sz="2200" dirty="0" smtClean="0"/>
              <a:t>Open Access requirements includes the </a:t>
            </a:r>
            <a:r>
              <a:rPr lang="en-US" sz="2200" b="1" dirty="0"/>
              <a:t>mandatory creation of a data management plan for each project and the storage and provision of the data in a relevant repository</a:t>
            </a:r>
            <a:r>
              <a:rPr lang="en-US" sz="2200" dirty="0"/>
              <a:t>. </a:t>
            </a:r>
          </a:p>
          <a:p>
            <a:pPr marL="0" indent="0">
              <a:buNone/>
            </a:pPr>
            <a:endParaRPr lang="en-US" sz="2200" dirty="0" smtClean="0"/>
          </a:p>
          <a:p>
            <a:pPr marL="0" indent="0">
              <a:buNone/>
            </a:pPr>
            <a:r>
              <a:rPr lang="en-US" sz="2200" dirty="0" smtClean="0"/>
              <a:t>Details </a:t>
            </a:r>
            <a:r>
              <a:rPr lang="en-US" sz="2200" dirty="0"/>
              <a:t>on publication, </a:t>
            </a:r>
            <a:r>
              <a:rPr lang="en-US" sz="2200" dirty="0" err="1"/>
              <a:t>licences</a:t>
            </a:r>
            <a:r>
              <a:rPr lang="en-US" sz="2200" dirty="0"/>
              <a:t> and metadata are set out in the </a:t>
            </a:r>
            <a:r>
              <a:rPr lang="en-US" sz="2200" b="1" dirty="0"/>
              <a:t>Grant </a:t>
            </a:r>
            <a:r>
              <a:rPr lang="en-US" sz="2200" b="1" dirty="0" smtClean="0"/>
              <a:t>Agreement</a:t>
            </a:r>
            <a:r>
              <a:rPr lang="en-US" sz="2200" dirty="0" smtClean="0"/>
              <a:t>. Additional </a:t>
            </a:r>
            <a:r>
              <a:rPr lang="en-US" sz="2200" dirty="0"/>
              <a:t>commitments on Open Access to research results may be set out in the </a:t>
            </a:r>
            <a:r>
              <a:rPr lang="en-US" sz="2200" b="1" dirty="0"/>
              <a:t>Work </a:t>
            </a:r>
            <a:r>
              <a:rPr lang="en-US" sz="2200" b="1" dirty="0" err="1"/>
              <a:t>Programmes</a:t>
            </a:r>
            <a:r>
              <a:rPr lang="en-US" sz="2200" dirty="0" smtClean="0"/>
              <a:t>.</a:t>
            </a:r>
          </a:p>
          <a:p>
            <a:pPr marL="0" indent="0">
              <a:buNone/>
            </a:pPr>
            <a:endParaRPr lang="en-US" dirty="0" smtClean="0"/>
          </a:p>
          <a:p>
            <a:pPr marL="0" indent="0">
              <a:buNone/>
            </a:pPr>
            <a:r>
              <a:rPr lang="en-US" sz="2200" dirty="0" smtClean="0"/>
              <a:t>Read carefully or ask Grant Office for support (</a:t>
            </a:r>
            <a:r>
              <a:rPr lang="en-US" sz="2200" b="1" dirty="0" smtClean="0">
                <a:solidFill>
                  <a:schemeClr val="accent2"/>
                </a:solidFill>
              </a:rPr>
              <a:t>best do both!</a:t>
            </a:r>
            <a:r>
              <a:rPr lang="en-US" sz="2200" dirty="0" smtClean="0">
                <a:solidFill>
                  <a:schemeClr val="accent2"/>
                </a:solidFill>
              </a:rPr>
              <a:t>)</a:t>
            </a:r>
            <a:endParaRPr lang="en-US" sz="2200" dirty="0">
              <a:solidFill>
                <a:schemeClr val="accent2"/>
              </a:solidFill>
            </a:endParaRPr>
          </a:p>
        </p:txBody>
      </p:sp>
      <p:sp>
        <p:nvSpPr>
          <p:cNvPr id="4" name="Foliennummernplatzhalter 3"/>
          <p:cNvSpPr>
            <a:spLocks noGrp="1"/>
          </p:cNvSpPr>
          <p:nvPr>
            <p:ph type="sldNum" sz="quarter" idx="12"/>
          </p:nvPr>
        </p:nvSpPr>
        <p:spPr/>
        <p:txBody>
          <a:bodyPr/>
          <a:lstStyle/>
          <a:p>
            <a:fld id="{9730C3FA-8B79-4F76-81F6-C551FFCA7ACF}" type="slidenum">
              <a:rPr lang="de-DE" smtClean="0"/>
              <a:t>11</a:t>
            </a:fld>
            <a:endParaRPr lang="de-DE" dirty="0"/>
          </a:p>
        </p:txBody>
      </p:sp>
    </p:spTree>
    <p:extLst>
      <p:ext uri="{BB962C8B-B14F-4D97-AF65-F5344CB8AC3E}">
        <p14:creationId xmlns:p14="http://schemas.microsoft.com/office/powerpoint/2010/main" val="2581915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55500"/>
            <a:ext cx="10515600" cy="1325563"/>
          </a:xfrm>
        </p:spPr>
        <p:txBody>
          <a:bodyPr/>
          <a:lstStyle/>
          <a:p>
            <a:r>
              <a:rPr lang="de-DE" b="1" dirty="0" err="1" smtClean="0">
                <a:solidFill>
                  <a:schemeClr val="accent2"/>
                </a:solidFill>
              </a:rPr>
              <a:t>Examples</a:t>
            </a:r>
            <a:r>
              <a:rPr lang="de-DE" b="1" dirty="0" smtClean="0">
                <a:solidFill>
                  <a:schemeClr val="accent2"/>
                </a:solidFill>
              </a:rPr>
              <a:t> in </a:t>
            </a:r>
            <a:r>
              <a:rPr lang="de-DE" b="1" dirty="0" err="1" smtClean="0">
                <a:solidFill>
                  <a:schemeClr val="accent2"/>
                </a:solidFill>
              </a:rPr>
              <a:t>upcoming</a:t>
            </a:r>
            <a:r>
              <a:rPr lang="de-DE" b="1" dirty="0" smtClean="0">
                <a:solidFill>
                  <a:schemeClr val="accent2"/>
                </a:solidFill>
              </a:rPr>
              <a:t> individual </a:t>
            </a:r>
            <a:r>
              <a:rPr lang="de-DE" b="1" dirty="0" err="1" smtClean="0">
                <a:solidFill>
                  <a:schemeClr val="accent2"/>
                </a:solidFill>
              </a:rPr>
              <a:t>calls</a:t>
            </a:r>
            <a:r>
              <a:rPr lang="de-DE" b="1" dirty="0" smtClean="0">
                <a:solidFill>
                  <a:schemeClr val="accent2"/>
                </a:solidFill>
              </a:rPr>
              <a:t> (Sept.22)</a:t>
            </a:r>
            <a:endParaRPr lang="de-DE" b="1" dirty="0">
              <a:solidFill>
                <a:schemeClr val="accent2"/>
              </a:solidFill>
            </a:endParaRPr>
          </a:p>
        </p:txBody>
      </p:sp>
      <p:sp>
        <p:nvSpPr>
          <p:cNvPr id="3" name="Inhaltsplatzhalter 2"/>
          <p:cNvSpPr>
            <a:spLocks noGrp="1"/>
          </p:cNvSpPr>
          <p:nvPr>
            <p:ph idx="1"/>
          </p:nvPr>
        </p:nvSpPr>
        <p:spPr>
          <a:xfrm>
            <a:off x="886324" y="1506152"/>
            <a:ext cx="10817995" cy="4351338"/>
          </a:xfrm>
        </p:spPr>
        <p:txBody>
          <a:bodyPr/>
          <a:lstStyle/>
          <a:p>
            <a:pPr marL="0" indent="0">
              <a:buNone/>
            </a:pPr>
            <a:r>
              <a:rPr lang="de-DE" dirty="0"/>
              <a:t>Marie </a:t>
            </a:r>
            <a:r>
              <a:rPr lang="de-DE" dirty="0" err="1"/>
              <a:t>Skłodowska</a:t>
            </a:r>
            <a:r>
              <a:rPr lang="de-DE" dirty="0"/>
              <a:t>-Curie </a:t>
            </a:r>
            <a:r>
              <a:rPr lang="de-DE" dirty="0" err="1"/>
              <a:t>Postdoctoral</a:t>
            </a:r>
            <a:r>
              <a:rPr lang="de-DE" dirty="0"/>
              <a:t> Fellowships(</a:t>
            </a:r>
            <a:r>
              <a:rPr lang="de-DE" dirty="0" err="1"/>
              <a:t>commented</a:t>
            </a:r>
            <a:r>
              <a:rPr lang="de-DE" dirty="0"/>
              <a:t> </a:t>
            </a:r>
            <a:r>
              <a:rPr lang="de-DE" dirty="0" err="1" smtClean="0"/>
              <a:t>template</a:t>
            </a:r>
            <a:r>
              <a:rPr lang="de-DE" dirty="0" smtClean="0"/>
              <a:t>):</a:t>
            </a:r>
          </a:p>
          <a:p>
            <a:endParaRPr lang="de-DE" dirty="0"/>
          </a:p>
          <a:p>
            <a:endParaRPr lang="de-DE" dirty="0" smtClean="0"/>
          </a:p>
          <a:p>
            <a:pPr marL="0" indent="0">
              <a:buNone/>
            </a:pPr>
            <a:endParaRPr lang="de-DE" dirty="0"/>
          </a:p>
        </p:txBody>
      </p:sp>
      <p:sp>
        <p:nvSpPr>
          <p:cNvPr id="4" name="Foliennummernplatzhalter 3"/>
          <p:cNvSpPr>
            <a:spLocks noGrp="1"/>
          </p:cNvSpPr>
          <p:nvPr>
            <p:ph type="sldNum" sz="quarter" idx="12"/>
          </p:nvPr>
        </p:nvSpPr>
        <p:spPr/>
        <p:txBody>
          <a:bodyPr/>
          <a:lstStyle/>
          <a:p>
            <a:fld id="{9730C3FA-8B79-4F76-81F6-C551FFCA7ACF}" type="slidenum">
              <a:rPr lang="de-DE" smtClean="0"/>
              <a:t>12</a:t>
            </a:fld>
            <a:endParaRPr lang="de-DE"/>
          </a:p>
        </p:txBody>
      </p:sp>
      <p:pic>
        <p:nvPicPr>
          <p:cNvPr id="5" name="Grafik 4"/>
          <p:cNvPicPr>
            <a:picLocks noChangeAspect="1"/>
          </p:cNvPicPr>
          <p:nvPr/>
        </p:nvPicPr>
        <p:blipFill>
          <a:blip r:embed="rId2"/>
          <a:stretch>
            <a:fillRect/>
          </a:stretch>
        </p:blipFill>
        <p:spPr>
          <a:xfrm>
            <a:off x="458756" y="1902443"/>
            <a:ext cx="10658475" cy="4895850"/>
          </a:xfrm>
          <a:prstGeom prst="rect">
            <a:avLst/>
          </a:prstGeom>
        </p:spPr>
      </p:pic>
      <p:sp>
        <p:nvSpPr>
          <p:cNvPr id="6" name="Rechteck 5"/>
          <p:cNvSpPr/>
          <p:nvPr/>
        </p:nvSpPr>
        <p:spPr>
          <a:xfrm>
            <a:off x="943276" y="2897204"/>
            <a:ext cx="6217920" cy="308008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7228573" y="2502568"/>
            <a:ext cx="3945610" cy="399448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3794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solidFill>
                  <a:schemeClr val="accent2"/>
                </a:solidFill>
              </a:rPr>
              <a:t>Examples</a:t>
            </a:r>
            <a:r>
              <a:rPr lang="de-DE" b="1" dirty="0">
                <a:solidFill>
                  <a:schemeClr val="accent2"/>
                </a:solidFill>
              </a:rPr>
              <a:t> in </a:t>
            </a:r>
            <a:r>
              <a:rPr lang="de-DE" b="1" dirty="0" err="1">
                <a:solidFill>
                  <a:schemeClr val="accent2"/>
                </a:solidFill>
              </a:rPr>
              <a:t>upcoming</a:t>
            </a:r>
            <a:r>
              <a:rPr lang="de-DE" b="1" dirty="0">
                <a:solidFill>
                  <a:schemeClr val="accent2"/>
                </a:solidFill>
              </a:rPr>
              <a:t> individual </a:t>
            </a:r>
            <a:r>
              <a:rPr lang="de-DE" b="1" dirty="0" err="1">
                <a:solidFill>
                  <a:schemeClr val="accent2"/>
                </a:solidFill>
              </a:rPr>
              <a:t>calls</a:t>
            </a:r>
            <a:r>
              <a:rPr lang="de-DE" b="1" dirty="0">
                <a:solidFill>
                  <a:schemeClr val="accent2"/>
                </a:solidFill>
              </a:rPr>
              <a:t> </a:t>
            </a:r>
            <a:r>
              <a:rPr lang="de-DE" b="1" dirty="0" smtClean="0">
                <a:solidFill>
                  <a:schemeClr val="accent2"/>
                </a:solidFill>
              </a:rPr>
              <a:t>(Oct.22</a:t>
            </a:r>
            <a:r>
              <a:rPr lang="de-DE" b="1" dirty="0">
                <a:solidFill>
                  <a:schemeClr val="accent2"/>
                </a:solidFill>
              </a:rPr>
              <a:t>)</a:t>
            </a:r>
            <a:endParaRPr lang="de-DE" dirty="0"/>
          </a:p>
        </p:txBody>
      </p:sp>
      <p:sp>
        <p:nvSpPr>
          <p:cNvPr id="3" name="Inhaltsplatzhalter 2"/>
          <p:cNvSpPr>
            <a:spLocks noGrp="1"/>
          </p:cNvSpPr>
          <p:nvPr>
            <p:ph idx="1"/>
          </p:nvPr>
        </p:nvSpPr>
        <p:spPr>
          <a:xfrm>
            <a:off x="838200" y="1527241"/>
            <a:ext cx="11193379" cy="4619057"/>
          </a:xfrm>
        </p:spPr>
        <p:txBody>
          <a:bodyPr>
            <a:normAutofit fontScale="55000" lnSpcReduction="20000"/>
          </a:bodyPr>
          <a:lstStyle/>
          <a:p>
            <a:pPr marL="0" indent="0">
              <a:buNone/>
            </a:pPr>
            <a:r>
              <a:rPr lang="en-US" sz="4000" dirty="0" smtClean="0"/>
              <a:t>European Research Council (upcoming deadline for starting grant):</a:t>
            </a:r>
          </a:p>
          <a:p>
            <a:pPr marL="0" indent="0">
              <a:buNone/>
            </a:pPr>
            <a:r>
              <a:rPr lang="en-US" sz="3500" dirty="0"/>
              <a:t>The mission of the ERC is to support excellent research in all fields of science and scholarship. </a:t>
            </a:r>
            <a:r>
              <a:rPr lang="en-US" sz="3500" dirty="0" smtClean="0"/>
              <a:t>The </a:t>
            </a:r>
            <a:r>
              <a:rPr lang="en-US" sz="3500" dirty="0"/>
              <a:t>main outputs of this research are new knowledge, ideas and understanding, which the </a:t>
            </a:r>
            <a:r>
              <a:rPr lang="en-US" sz="3500" b="1" dirty="0"/>
              <a:t>ERC expects its grantees to publish in peer-reviewed articles and monographs</a:t>
            </a:r>
            <a:r>
              <a:rPr lang="en-US" sz="3500" dirty="0"/>
              <a:t>. The ERC considers that providing </a:t>
            </a:r>
            <a:r>
              <a:rPr lang="en-US" sz="3500" b="1" dirty="0"/>
              <a:t>free online access to these materials is the most effective way </a:t>
            </a:r>
            <a:r>
              <a:rPr lang="en-US" sz="3500" dirty="0"/>
              <a:t>of ensuring that the fruits of the research it funds can be accessed, read, and used as the basis for further research</a:t>
            </a:r>
            <a:r>
              <a:rPr lang="en-US" sz="3500" dirty="0" smtClean="0"/>
              <a:t>.</a:t>
            </a:r>
          </a:p>
          <a:p>
            <a:pPr marL="0" indent="0">
              <a:buNone/>
            </a:pPr>
            <a:r>
              <a:rPr lang="en-US" sz="3500" dirty="0" smtClean="0"/>
              <a:t>As </a:t>
            </a:r>
            <a:r>
              <a:rPr lang="en-US" sz="3500" dirty="0"/>
              <a:t>an </a:t>
            </a:r>
            <a:r>
              <a:rPr lang="en-US" sz="3500" b="1" dirty="0"/>
              <a:t>ERC grant holder funded under a Horizon Europe ERC Work </a:t>
            </a:r>
            <a:r>
              <a:rPr lang="en-US" sz="3500" b="1" dirty="0" err="1"/>
              <a:t>Programme</a:t>
            </a:r>
            <a:r>
              <a:rPr lang="en-US" sz="3500" dirty="0"/>
              <a:t>, you have to ensure open access to peer-reviewed scientific publications relating to the results of your ERC-funded project. Specifically,  </a:t>
            </a:r>
          </a:p>
          <a:p>
            <a:r>
              <a:rPr lang="en-US" sz="2400" dirty="0"/>
              <a:t>At the latest at the time of publication, a machine-readable electronic copy of the published version (</a:t>
            </a:r>
            <a:r>
              <a:rPr lang="en-US" sz="2400" dirty="0" err="1"/>
              <a:t>VoR</a:t>
            </a:r>
            <a:r>
              <a:rPr lang="en-US" sz="2400" dirty="0"/>
              <a:t>), or the final peer-reviewed manuscript accepted for publication (AAM), must be deposited in a </a:t>
            </a:r>
            <a:r>
              <a:rPr lang="en-US" sz="2400" b="1" dirty="0"/>
              <a:t>trusted repository </a:t>
            </a:r>
            <a:r>
              <a:rPr lang="en-US" sz="2400" dirty="0"/>
              <a:t>for scientific publications.</a:t>
            </a:r>
          </a:p>
          <a:p>
            <a:r>
              <a:rPr lang="en-US" sz="2400" b="1" dirty="0"/>
              <a:t>Immediate open access to the deposited publication</a:t>
            </a:r>
            <a:r>
              <a:rPr lang="en-US" sz="2400" dirty="0"/>
              <a:t> must be provided via the repository, under the latest available version of the </a:t>
            </a:r>
            <a:r>
              <a:rPr lang="en-US" sz="2400" b="1" dirty="0"/>
              <a:t>Creative Commons Attribution International </a:t>
            </a:r>
            <a:r>
              <a:rPr lang="en-US" sz="2400" b="1" dirty="0" err="1"/>
              <a:t>Licence</a:t>
            </a:r>
            <a:r>
              <a:rPr lang="en-US" sz="2400" dirty="0"/>
              <a:t> (CC BY) or a </a:t>
            </a:r>
            <a:r>
              <a:rPr lang="en-US" sz="2400" dirty="0" err="1"/>
              <a:t>licence</a:t>
            </a:r>
            <a:r>
              <a:rPr lang="en-US" sz="2400" dirty="0"/>
              <a:t> with equivalent rights. For long-text publications such as monographs and edited volumes (but not book chapters), the </a:t>
            </a:r>
            <a:r>
              <a:rPr lang="en-US" sz="2400" dirty="0" err="1"/>
              <a:t>licence</a:t>
            </a:r>
            <a:r>
              <a:rPr lang="en-US" sz="2400" dirty="0"/>
              <a:t> may exclude commercial uses and/or derivative works (such as CC BY-NC, CC BY-ND, CC BY-NC-ND). </a:t>
            </a:r>
          </a:p>
          <a:p>
            <a:r>
              <a:rPr lang="en-US" sz="2400" dirty="0"/>
              <a:t>The authors of the publication (or the institution that is the legal beneficiary of the ERC grant) must retain sufficient intellectual property rights to allow compliance with the requirements of the grant agreement.</a:t>
            </a:r>
          </a:p>
          <a:p>
            <a:r>
              <a:rPr lang="en-US" sz="2400" dirty="0"/>
              <a:t>Information must be provided via the repository about any </a:t>
            </a:r>
            <a:r>
              <a:rPr lang="en-US" sz="2400" b="1" dirty="0"/>
              <a:t>research outputs</a:t>
            </a:r>
            <a:r>
              <a:rPr lang="en-US" sz="2400" dirty="0"/>
              <a:t> or </a:t>
            </a:r>
            <a:r>
              <a:rPr lang="en-US" sz="2400" b="1" dirty="0"/>
              <a:t>any other tools and instruments</a:t>
            </a:r>
            <a:r>
              <a:rPr lang="en-US" sz="2400" dirty="0"/>
              <a:t> needed to </a:t>
            </a:r>
            <a:r>
              <a:rPr lang="en-US" sz="2400" b="1" dirty="0"/>
              <a:t>validate</a:t>
            </a:r>
            <a:r>
              <a:rPr lang="en-US" sz="2400" dirty="0"/>
              <a:t> the conclusions of the scientific publication.</a:t>
            </a:r>
          </a:p>
          <a:p>
            <a:r>
              <a:rPr lang="en-US" sz="2400" dirty="0"/>
              <a:t>Note that the </a:t>
            </a:r>
            <a:r>
              <a:rPr lang="en-US" sz="2400" b="1" dirty="0"/>
              <a:t>metadata of deposited publications</a:t>
            </a:r>
            <a:r>
              <a:rPr lang="en-US" sz="2400" dirty="0"/>
              <a:t> must also be open under a Creative Common Public Domain Dedication (CC 0) or equivalent, and must be in line with the FAIR principles (</a:t>
            </a:r>
            <a:r>
              <a:rPr lang="en-US" sz="2400" b="1" dirty="0"/>
              <a:t>F</a:t>
            </a:r>
            <a:r>
              <a:rPr lang="en-US" sz="2400" dirty="0"/>
              <a:t>indable, </a:t>
            </a:r>
            <a:r>
              <a:rPr lang="en-US" sz="2400" b="1" dirty="0"/>
              <a:t>A</a:t>
            </a:r>
            <a:r>
              <a:rPr lang="en-US" sz="2400" dirty="0"/>
              <a:t>ccessible, </a:t>
            </a:r>
            <a:r>
              <a:rPr lang="en-US" sz="2400" b="1" dirty="0"/>
              <a:t>I</a:t>
            </a:r>
            <a:r>
              <a:rPr lang="en-US" sz="2400" dirty="0"/>
              <a:t>nteroperable and </a:t>
            </a:r>
            <a:r>
              <a:rPr lang="en-US" sz="2400" b="1" dirty="0"/>
              <a:t>R</a:t>
            </a:r>
            <a:r>
              <a:rPr lang="en-US" sz="2400" dirty="0"/>
              <a:t>e-usable), in particular machine-actionable.  </a:t>
            </a:r>
          </a:p>
        </p:txBody>
      </p:sp>
      <p:sp>
        <p:nvSpPr>
          <p:cNvPr id="4" name="Foliennummernplatzhalter 3"/>
          <p:cNvSpPr>
            <a:spLocks noGrp="1"/>
          </p:cNvSpPr>
          <p:nvPr>
            <p:ph type="sldNum" sz="quarter" idx="12"/>
          </p:nvPr>
        </p:nvSpPr>
        <p:spPr/>
        <p:txBody>
          <a:bodyPr/>
          <a:lstStyle/>
          <a:p>
            <a:fld id="{9730C3FA-8B79-4F76-81F6-C551FFCA7ACF}" type="slidenum">
              <a:rPr lang="de-DE" smtClean="0"/>
              <a:t>13</a:t>
            </a:fld>
            <a:endParaRPr lang="de-DE"/>
          </a:p>
        </p:txBody>
      </p:sp>
      <p:sp>
        <p:nvSpPr>
          <p:cNvPr id="5" name="Textfeld 4"/>
          <p:cNvSpPr txBox="1"/>
          <p:nvPr/>
        </p:nvSpPr>
        <p:spPr>
          <a:xfrm>
            <a:off x="838200" y="6264610"/>
            <a:ext cx="10844719" cy="1077218"/>
          </a:xfrm>
          <a:prstGeom prst="rect">
            <a:avLst/>
          </a:prstGeom>
          <a:noFill/>
        </p:spPr>
        <p:txBody>
          <a:bodyPr wrap="square" rtlCol="0">
            <a:spAutoFit/>
          </a:bodyPr>
          <a:lstStyle/>
          <a:p>
            <a:r>
              <a:rPr lang="en-US" sz="1600" dirty="0"/>
              <a:t>Source: </a:t>
            </a:r>
            <a:r>
              <a:rPr lang="en-US" sz="1600" dirty="0">
                <a:hlinkClick r:id="rId3"/>
              </a:rPr>
              <a:t>https://</a:t>
            </a:r>
            <a:r>
              <a:rPr lang="en-US" sz="1600" dirty="0" smtClean="0">
                <a:hlinkClick r:id="rId3"/>
              </a:rPr>
              <a:t>erc.europa.eu/managing-your-project/open-science</a:t>
            </a:r>
            <a:r>
              <a:rPr lang="en-US" sz="1600" dirty="0" smtClean="0"/>
              <a:t>; </a:t>
            </a:r>
            <a:r>
              <a:rPr lang="de-DE" sz="1600" dirty="0" err="1" smtClean="0"/>
              <a:t>see</a:t>
            </a:r>
            <a:r>
              <a:rPr lang="de-DE" sz="1600" dirty="0" smtClean="0"/>
              <a:t> also </a:t>
            </a:r>
            <a:r>
              <a:rPr lang="en-US" sz="1600" dirty="0"/>
              <a:t>Guide for Peer </a:t>
            </a:r>
            <a:r>
              <a:rPr lang="en-US" sz="1600" dirty="0" smtClean="0"/>
              <a:t>Reviewers; </a:t>
            </a:r>
            <a:r>
              <a:rPr lang="de-DE" sz="1600" dirty="0" err="1" smtClean="0"/>
              <a:t>template</a:t>
            </a:r>
            <a:r>
              <a:rPr lang="de-DE" sz="1600" dirty="0"/>
              <a:t>: </a:t>
            </a:r>
            <a:r>
              <a:rPr lang="de-DE" sz="1600" dirty="0">
                <a:hlinkClick r:id="rId4"/>
              </a:rPr>
              <a:t>https://</a:t>
            </a:r>
            <a:r>
              <a:rPr lang="de-DE" sz="1600" dirty="0" smtClean="0">
                <a:hlinkClick r:id="rId4"/>
              </a:rPr>
              <a:t>ec.europa.eu/info/funding-tenders/opportunities/docs/2021-2027/horizon/temp-form/af/af_he-erc-stg_en.pdf</a:t>
            </a:r>
            <a:endParaRPr lang="de-DE" sz="1600" dirty="0" smtClean="0"/>
          </a:p>
          <a:p>
            <a:endParaRPr lang="de-DE" sz="1600" dirty="0"/>
          </a:p>
          <a:p>
            <a:endParaRPr lang="de-DE" sz="1600" dirty="0"/>
          </a:p>
        </p:txBody>
      </p:sp>
    </p:spTree>
    <p:extLst>
      <p:ext uri="{BB962C8B-B14F-4D97-AF65-F5344CB8AC3E}">
        <p14:creationId xmlns:p14="http://schemas.microsoft.com/office/powerpoint/2010/main" val="3876600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accent2"/>
                </a:solidFill>
              </a:rPr>
              <a:t>Research data </a:t>
            </a:r>
            <a:r>
              <a:rPr lang="en-US" b="1" dirty="0" smtClean="0">
                <a:solidFill>
                  <a:schemeClr val="accent2"/>
                </a:solidFill>
              </a:rPr>
              <a:t>management </a:t>
            </a:r>
            <a:r>
              <a:rPr lang="de-DE" b="1" dirty="0" smtClean="0">
                <a:solidFill>
                  <a:schemeClr val="accent2"/>
                </a:solidFill>
              </a:rPr>
              <a:t>(EU </a:t>
            </a:r>
            <a:r>
              <a:rPr lang="de-DE" b="1" dirty="0" err="1" smtClean="0">
                <a:solidFill>
                  <a:schemeClr val="accent2"/>
                </a:solidFill>
              </a:rPr>
              <a:t>templates</a:t>
            </a:r>
            <a:r>
              <a:rPr lang="de-DE" b="1" dirty="0" smtClean="0">
                <a:solidFill>
                  <a:schemeClr val="accent2"/>
                </a:solidFill>
              </a:rPr>
              <a:t>) </a:t>
            </a:r>
            <a:r>
              <a:rPr lang="de-DE" dirty="0"/>
              <a:t> </a:t>
            </a:r>
          </a:p>
        </p:txBody>
      </p:sp>
      <p:sp>
        <p:nvSpPr>
          <p:cNvPr id="3" name="Inhaltsplatzhalter 2"/>
          <p:cNvSpPr>
            <a:spLocks noGrp="1"/>
          </p:cNvSpPr>
          <p:nvPr>
            <p:ph idx="1"/>
          </p:nvPr>
        </p:nvSpPr>
        <p:spPr/>
        <p:txBody>
          <a:bodyPr>
            <a:normAutofit fontScale="77500" lnSpcReduction="20000"/>
          </a:bodyPr>
          <a:lstStyle/>
          <a:p>
            <a:pPr marL="0" indent="0">
              <a:buNone/>
            </a:pPr>
            <a:r>
              <a:rPr lang="en-US" i="1" dirty="0" smtClean="0"/>
              <a:t>“RDM </a:t>
            </a:r>
            <a:r>
              <a:rPr lang="en-US" i="1" dirty="0"/>
              <a:t>is </a:t>
            </a:r>
            <a:r>
              <a:rPr lang="en-US" b="1" i="1" dirty="0"/>
              <a:t>mandatory in Horizon Europe </a:t>
            </a:r>
            <a:r>
              <a:rPr lang="en-US" b="1" i="1" dirty="0" smtClean="0"/>
              <a:t>for projects </a:t>
            </a:r>
            <a:r>
              <a:rPr lang="en-US" b="1" i="1" dirty="0"/>
              <a:t>generating or reusing data</a:t>
            </a:r>
            <a:r>
              <a:rPr lang="en-US" i="1" dirty="0"/>
              <a:t>. If you expect to generate or reuse data </a:t>
            </a:r>
            <a:r>
              <a:rPr lang="en-US" i="1" dirty="0" smtClean="0"/>
              <a:t>and/or other </a:t>
            </a:r>
            <a:r>
              <a:rPr lang="en-US" i="1" dirty="0"/>
              <a:t>research outputs (except for publications), you are </a:t>
            </a:r>
            <a:r>
              <a:rPr lang="en-US" b="1" i="1" dirty="0"/>
              <a:t>required to outline in </a:t>
            </a:r>
            <a:r>
              <a:rPr lang="en-US" b="1" i="1" dirty="0" smtClean="0"/>
              <a:t>a maximum </a:t>
            </a:r>
            <a:r>
              <a:rPr lang="en-US" b="1" i="1" dirty="0"/>
              <a:t>of one page how these will be managed</a:t>
            </a:r>
            <a:r>
              <a:rPr lang="en-US" i="1" dirty="0"/>
              <a:t>. </a:t>
            </a:r>
            <a:endParaRPr lang="en-US" i="1" dirty="0" smtClean="0"/>
          </a:p>
          <a:p>
            <a:pPr marL="0" indent="0">
              <a:buNone/>
            </a:pPr>
            <a:r>
              <a:rPr lang="en-US" i="1" dirty="0" smtClean="0"/>
              <a:t>Further </a:t>
            </a:r>
            <a:r>
              <a:rPr lang="en-US" i="1" dirty="0"/>
              <a:t>details on this are </a:t>
            </a:r>
            <a:r>
              <a:rPr lang="en-US" i="1" dirty="0" smtClean="0"/>
              <a:t>provided in </a:t>
            </a:r>
            <a:r>
              <a:rPr lang="en-US" i="1" dirty="0"/>
              <a:t>the proposal template in the relevant section on open science. A </a:t>
            </a:r>
            <a:r>
              <a:rPr lang="en-US" b="1" i="1" dirty="0"/>
              <a:t>full </a:t>
            </a:r>
            <a:r>
              <a:rPr lang="en-US" b="1" i="1" dirty="0" smtClean="0"/>
              <a:t>data management </a:t>
            </a:r>
            <a:r>
              <a:rPr lang="en-US" b="1" i="1" dirty="0"/>
              <a:t>plan (DMP) is not required at submission stage</a:t>
            </a:r>
            <a:r>
              <a:rPr lang="en-US" i="1" dirty="0"/>
              <a:t>. For those </a:t>
            </a:r>
            <a:r>
              <a:rPr lang="en-US" i="1" dirty="0" smtClean="0"/>
              <a:t>work </a:t>
            </a:r>
            <a:r>
              <a:rPr lang="en-US" i="1" dirty="0" err="1" smtClean="0"/>
              <a:t>programmes</a:t>
            </a:r>
            <a:r>
              <a:rPr lang="en-US" i="1" dirty="0" smtClean="0"/>
              <a:t> </a:t>
            </a:r>
            <a:r>
              <a:rPr lang="en-US" i="1" dirty="0"/>
              <a:t>that require the use of the European Open Science Cloud (</a:t>
            </a:r>
            <a:r>
              <a:rPr lang="en-US" i="1" dirty="0" smtClean="0"/>
              <a:t>EOSC) federated </a:t>
            </a:r>
            <a:r>
              <a:rPr lang="en-US" i="1" dirty="0"/>
              <a:t>repositories, proposers should explicitly discuss the use of such repositories </a:t>
            </a:r>
            <a:r>
              <a:rPr lang="en-US" i="1" dirty="0" smtClean="0"/>
              <a:t>in their </a:t>
            </a:r>
            <a:r>
              <a:rPr lang="en-US" i="1" dirty="0"/>
              <a:t>proposals. </a:t>
            </a:r>
            <a:r>
              <a:rPr lang="en-US" b="1" i="1" dirty="0"/>
              <a:t>By exception, in cases of a public emergency and if the </a:t>
            </a:r>
            <a:r>
              <a:rPr lang="en-US" b="1" i="1" dirty="0" smtClean="0"/>
              <a:t>work </a:t>
            </a:r>
            <a:r>
              <a:rPr lang="en-US" b="1" i="1" dirty="0" err="1" smtClean="0"/>
              <a:t>programme</a:t>
            </a:r>
            <a:r>
              <a:rPr lang="en-US" b="1" i="1" dirty="0" smtClean="0"/>
              <a:t> </a:t>
            </a:r>
            <a:r>
              <a:rPr lang="en-US" b="1" i="1" dirty="0"/>
              <a:t>requires so, you should submit a full DMP already with submission </a:t>
            </a:r>
            <a:r>
              <a:rPr lang="en-US" b="1" i="1" dirty="0" smtClean="0"/>
              <a:t>of proposals </a:t>
            </a:r>
            <a:r>
              <a:rPr lang="en-US" b="1" i="1" dirty="0"/>
              <a:t>or at the latest by the signature of the grant agreement. </a:t>
            </a:r>
            <a:endParaRPr lang="en-US" b="1" i="1" dirty="0" smtClean="0"/>
          </a:p>
          <a:p>
            <a:pPr marL="0" indent="0">
              <a:buNone/>
            </a:pPr>
            <a:r>
              <a:rPr lang="en-US" i="1" dirty="0" smtClean="0"/>
              <a:t>A </a:t>
            </a:r>
            <a:r>
              <a:rPr lang="en-US" i="1" dirty="0"/>
              <a:t>template for </a:t>
            </a:r>
            <a:r>
              <a:rPr lang="en-US" i="1" dirty="0" smtClean="0"/>
              <a:t>a DMP </a:t>
            </a:r>
            <a:r>
              <a:rPr lang="en-US" i="1" dirty="0"/>
              <a:t>is provided under the reporting templates in the reference documents of </a:t>
            </a:r>
            <a:r>
              <a:rPr lang="en-US" i="1" dirty="0" err="1" smtClean="0"/>
              <a:t>theFunding</a:t>
            </a:r>
            <a:r>
              <a:rPr lang="en-US" i="1" dirty="0" smtClean="0"/>
              <a:t> </a:t>
            </a:r>
            <a:r>
              <a:rPr lang="en-US" i="1" dirty="0"/>
              <a:t>and Tenders portal of the European Commission</a:t>
            </a:r>
            <a:r>
              <a:rPr lang="en-US" i="1" dirty="0" smtClean="0"/>
              <a:t>.”</a:t>
            </a:r>
          </a:p>
          <a:p>
            <a:pPr marL="0" indent="0">
              <a:buNone/>
            </a:pPr>
            <a:r>
              <a:rPr lang="en-US" dirty="0"/>
              <a:t>Source: </a:t>
            </a:r>
            <a:r>
              <a:rPr lang="en-US" dirty="0">
                <a:hlinkClick r:id="rId2"/>
              </a:rPr>
              <a:t>https://</a:t>
            </a:r>
            <a:r>
              <a:rPr lang="en-US" dirty="0" smtClean="0">
                <a:hlinkClick r:id="rId2"/>
              </a:rPr>
              <a:t>ec.europa.eu/info/funding-tenders/opportunities/docs/2021-2027/horizon/guidance/programme-guide_horizon_en.pdf</a:t>
            </a:r>
            <a:endParaRPr lang="en-US" dirty="0" smtClean="0"/>
          </a:p>
          <a:p>
            <a:pPr marL="0" indent="0">
              <a:buNone/>
            </a:pPr>
            <a:endParaRPr lang="de-DE" dirty="0"/>
          </a:p>
        </p:txBody>
      </p:sp>
      <p:sp>
        <p:nvSpPr>
          <p:cNvPr id="4" name="Foliennummernplatzhalter 3"/>
          <p:cNvSpPr>
            <a:spLocks noGrp="1"/>
          </p:cNvSpPr>
          <p:nvPr>
            <p:ph type="sldNum" sz="quarter" idx="12"/>
          </p:nvPr>
        </p:nvSpPr>
        <p:spPr/>
        <p:txBody>
          <a:bodyPr/>
          <a:lstStyle/>
          <a:p>
            <a:fld id="{9730C3FA-8B79-4F76-81F6-C551FFCA7ACF}" type="slidenum">
              <a:rPr lang="de-DE" smtClean="0"/>
              <a:t>14</a:t>
            </a:fld>
            <a:endParaRPr lang="de-DE"/>
          </a:p>
        </p:txBody>
      </p:sp>
    </p:spTree>
    <p:extLst>
      <p:ext uri="{BB962C8B-B14F-4D97-AF65-F5344CB8AC3E}">
        <p14:creationId xmlns:p14="http://schemas.microsoft.com/office/powerpoint/2010/main" val="3809623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815320" cy="1325563"/>
          </a:xfrm>
        </p:spPr>
        <p:txBody>
          <a:bodyPr/>
          <a:lstStyle/>
          <a:p>
            <a:r>
              <a:rPr lang="de-DE" b="1" dirty="0" smtClean="0">
                <a:solidFill>
                  <a:schemeClr val="accent2"/>
                </a:solidFill>
              </a:rPr>
              <a:t>Data </a:t>
            </a:r>
            <a:r>
              <a:rPr lang="de-DE" b="1" dirty="0" err="1" smtClean="0">
                <a:solidFill>
                  <a:schemeClr val="accent2"/>
                </a:solidFill>
              </a:rPr>
              <a:t>management</a:t>
            </a:r>
            <a:r>
              <a:rPr lang="de-DE" b="1" dirty="0" smtClean="0">
                <a:solidFill>
                  <a:schemeClr val="accent2"/>
                </a:solidFill>
              </a:rPr>
              <a:t> plan (DMP): </a:t>
            </a:r>
            <a:r>
              <a:rPr lang="de-DE" b="1" dirty="0" err="1" smtClean="0">
                <a:solidFill>
                  <a:schemeClr val="accent2"/>
                </a:solidFill>
              </a:rPr>
              <a:t>general</a:t>
            </a:r>
            <a:r>
              <a:rPr lang="de-DE" b="1" dirty="0" smtClean="0">
                <a:solidFill>
                  <a:schemeClr val="accent2"/>
                </a:solidFill>
              </a:rPr>
              <a:t> </a:t>
            </a:r>
            <a:r>
              <a:rPr lang="de-DE" b="1" dirty="0" err="1" smtClean="0">
                <a:solidFill>
                  <a:schemeClr val="accent2"/>
                </a:solidFill>
              </a:rPr>
              <a:t>remarks</a:t>
            </a:r>
            <a:endParaRPr lang="de-DE" b="1" dirty="0">
              <a:solidFill>
                <a:schemeClr val="accent2"/>
              </a:solidFill>
            </a:endParaRPr>
          </a:p>
        </p:txBody>
      </p:sp>
      <p:sp>
        <p:nvSpPr>
          <p:cNvPr id="3" name="Inhaltsplatzhalter 2"/>
          <p:cNvSpPr>
            <a:spLocks noGrp="1"/>
          </p:cNvSpPr>
          <p:nvPr>
            <p:ph idx="1"/>
          </p:nvPr>
        </p:nvSpPr>
        <p:spPr>
          <a:xfrm>
            <a:off x="838199" y="1825625"/>
            <a:ext cx="10815321" cy="4351338"/>
          </a:xfrm>
        </p:spPr>
        <p:txBody>
          <a:bodyPr>
            <a:normAutofit fontScale="25000" lnSpcReduction="20000"/>
          </a:bodyPr>
          <a:lstStyle/>
          <a:p>
            <a:pPr marL="0" indent="0">
              <a:buNone/>
            </a:pPr>
            <a:r>
              <a:rPr lang="en-US" sz="8800" dirty="0"/>
              <a:t>The DMP has to be seen as starting point for the discussion with the </a:t>
            </a:r>
            <a:r>
              <a:rPr lang="en-US" sz="8800" dirty="0" smtClean="0"/>
              <a:t>project partners:</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 </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8800" dirty="0" smtClean="0"/>
              <a:t>DMP (deliverable at project month 6) reflects </a:t>
            </a:r>
            <a:r>
              <a:rPr lang="en-US" sz="8800" dirty="0"/>
              <a:t>the procedures planned by the work packages at the </a:t>
            </a:r>
            <a:r>
              <a:rPr lang="en-US" sz="8800" dirty="0" smtClean="0"/>
              <a:t>beginning of </a:t>
            </a:r>
            <a:r>
              <a:rPr lang="en-US" sz="8800" dirty="0"/>
              <a:t>the </a:t>
            </a:r>
            <a:r>
              <a:rPr lang="en-US" sz="8800" dirty="0" smtClean="0"/>
              <a:t>project and </a:t>
            </a:r>
            <a:r>
              <a:rPr lang="en-US" sz="8800" b="1" dirty="0" smtClean="0"/>
              <a:t>should be updated during project lifetime</a:t>
            </a:r>
            <a:r>
              <a:rPr lang="en-US" sz="8800" dirty="0" smtClean="0"/>
              <a:t>, depending on production/collection of data according </a:t>
            </a:r>
            <a:r>
              <a:rPr lang="en-US" sz="8800" dirty="0"/>
              <a:t>to </a:t>
            </a:r>
            <a:r>
              <a:rPr lang="en-US" sz="8800" dirty="0" smtClean="0"/>
              <a:t>the </a:t>
            </a:r>
            <a:r>
              <a:rPr lang="de-DE" sz="8800" dirty="0" err="1" smtClean="0"/>
              <a:t>definition</a:t>
            </a:r>
            <a:r>
              <a:rPr lang="de-DE" sz="8800" dirty="0" smtClean="0"/>
              <a:t> </a:t>
            </a:r>
            <a:r>
              <a:rPr lang="de-DE" sz="8800" dirty="0" err="1"/>
              <a:t>of</a:t>
            </a:r>
            <a:r>
              <a:rPr lang="de-DE" sz="8800" dirty="0"/>
              <a:t> </a:t>
            </a:r>
            <a:r>
              <a:rPr lang="de-DE" sz="8800" dirty="0" err="1"/>
              <a:t>the</a:t>
            </a:r>
            <a:r>
              <a:rPr lang="de-DE" sz="8800" dirty="0"/>
              <a:t> </a:t>
            </a:r>
            <a:r>
              <a:rPr lang="de-DE" sz="8800" dirty="0" err="1" smtClean="0"/>
              <a:t>commission</a:t>
            </a:r>
            <a:r>
              <a:rPr lang="de-DE" sz="8800" dirty="0" smtClean="0"/>
              <a:t>.</a:t>
            </a:r>
            <a:endParaRPr lang="de-DE" sz="8800"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dirty="0" err="1" smtClean="0"/>
              <a:t>see</a:t>
            </a:r>
            <a:r>
              <a:rPr lang="de-DE" dirty="0" smtClean="0"/>
              <a:t> EU </a:t>
            </a:r>
            <a:r>
              <a:rPr lang="de-DE" dirty="0" err="1" smtClean="0"/>
              <a:t>slides</a:t>
            </a:r>
            <a:r>
              <a:rPr lang="de-DE" dirty="0" smtClean="0"/>
              <a:t> </a:t>
            </a:r>
            <a:r>
              <a:rPr lang="de-DE" dirty="0" err="1" smtClean="0"/>
              <a:t>and</a:t>
            </a:r>
            <a:r>
              <a:rPr lang="de-DE" dirty="0" smtClean="0"/>
              <a:t> </a:t>
            </a:r>
            <a:r>
              <a:rPr lang="de-DE" dirty="0" err="1" smtClean="0"/>
              <a:t>video</a:t>
            </a:r>
            <a:r>
              <a:rPr lang="de-DE" dirty="0" smtClean="0"/>
              <a:t> </a:t>
            </a:r>
            <a:r>
              <a:rPr lang="de-DE" dirty="0" err="1" smtClean="0"/>
              <a:t>for</a:t>
            </a:r>
            <a:r>
              <a:rPr lang="de-DE" dirty="0" smtClean="0"/>
              <a:t> </a:t>
            </a:r>
            <a:r>
              <a:rPr lang="de-DE" dirty="0" err="1" smtClean="0"/>
              <a:t>evaluators</a:t>
            </a:r>
            <a:r>
              <a:rPr lang="de-DE" dirty="0"/>
              <a:t> </a:t>
            </a:r>
            <a:r>
              <a:rPr lang="de-DE" dirty="0" smtClean="0"/>
              <a:t>„</a:t>
            </a:r>
            <a:r>
              <a:rPr lang="de-DE" dirty="0" err="1" smtClean="0"/>
              <a:t>How</a:t>
            </a:r>
            <a:r>
              <a:rPr lang="de-DE" dirty="0" smtClean="0"/>
              <a:t> </a:t>
            </a:r>
            <a:r>
              <a:rPr lang="de-DE" dirty="0" err="1" smtClean="0"/>
              <a:t>to</a:t>
            </a:r>
            <a:r>
              <a:rPr lang="de-DE" dirty="0" smtClean="0"/>
              <a:t> </a:t>
            </a:r>
            <a:r>
              <a:rPr lang="de-DE" dirty="0" err="1" smtClean="0"/>
              <a:t>evaluate</a:t>
            </a:r>
            <a:r>
              <a:rPr lang="de-DE" dirty="0" smtClean="0"/>
              <a:t> Open Science </a:t>
            </a:r>
            <a:r>
              <a:rPr lang="de-DE" dirty="0" err="1" smtClean="0"/>
              <a:t>Proposals</a:t>
            </a:r>
            <a:r>
              <a:rPr lang="de-DE" dirty="0" smtClean="0"/>
              <a:t>“ </a:t>
            </a:r>
            <a:r>
              <a:rPr lang="de-DE" dirty="0" err="1" smtClean="0"/>
              <a:t>under</a:t>
            </a:r>
            <a:r>
              <a:rPr lang="de-DE" dirty="0"/>
              <a:t> </a:t>
            </a:r>
            <a:r>
              <a:rPr lang="de-DE" dirty="0">
                <a:hlinkClick r:id="rId2"/>
              </a:rPr>
              <a:t>https://</a:t>
            </a:r>
            <a:r>
              <a:rPr lang="de-DE" dirty="0" smtClean="0">
                <a:hlinkClick r:id="rId2"/>
              </a:rPr>
              <a:t>www.youtube.com/watch?v=EiJ8RaD3WBw</a:t>
            </a:r>
            <a:endParaRPr lang="de-DE" dirty="0" smtClean="0"/>
          </a:p>
          <a:p>
            <a:endParaRPr lang="de-DE" dirty="0" smtClean="0"/>
          </a:p>
        </p:txBody>
      </p:sp>
      <p:sp>
        <p:nvSpPr>
          <p:cNvPr id="4" name="Foliennummernplatzhalter 3"/>
          <p:cNvSpPr>
            <a:spLocks noGrp="1"/>
          </p:cNvSpPr>
          <p:nvPr>
            <p:ph type="sldNum" sz="quarter" idx="12"/>
          </p:nvPr>
        </p:nvSpPr>
        <p:spPr/>
        <p:txBody>
          <a:bodyPr/>
          <a:lstStyle/>
          <a:p>
            <a:fld id="{9730C3FA-8B79-4F76-81F6-C551FFCA7ACF}" type="slidenum">
              <a:rPr lang="de-DE" smtClean="0"/>
              <a:t>15</a:t>
            </a:fld>
            <a:endParaRPr lang="de-DE"/>
          </a:p>
        </p:txBody>
      </p:sp>
      <p:pic>
        <p:nvPicPr>
          <p:cNvPr id="5" name="Grafik 4"/>
          <p:cNvPicPr>
            <a:picLocks noChangeAspect="1"/>
          </p:cNvPicPr>
          <p:nvPr/>
        </p:nvPicPr>
        <p:blipFill>
          <a:blip r:embed="rId3"/>
          <a:stretch>
            <a:fillRect/>
          </a:stretch>
        </p:blipFill>
        <p:spPr>
          <a:xfrm>
            <a:off x="2552299" y="2202180"/>
            <a:ext cx="7010400" cy="2819400"/>
          </a:xfrm>
          <a:prstGeom prst="rect">
            <a:avLst/>
          </a:prstGeom>
        </p:spPr>
      </p:pic>
      <p:sp>
        <p:nvSpPr>
          <p:cNvPr id="7" name="Textfeld 6"/>
          <p:cNvSpPr txBox="1"/>
          <p:nvPr/>
        </p:nvSpPr>
        <p:spPr>
          <a:xfrm>
            <a:off x="396240" y="6355481"/>
            <a:ext cx="11795760" cy="338554"/>
          </a:xfrm>
          <a:prstGeom prst="rect">
            <a:avLst/>
          </a:prstGeom>
          <a:noFill/>
        </p:spPr>
        <p:txBody>
          <a:bodyPr wrap="square" rtlCol="0">
            <a:spAutoFit/>
          </a:bodyPr>
          <a:lstStyle/>
          <a:p>
            <a:r>
              <a:rPr lang="de-DE" sz="1600" dirty="0" smtClean="0"/>
              <a:t>Picture </a:t>
            </a:r>
            <a:r>
              <a:rPr lang="de-DE" sz="1600" dirty="0" err="1" smtClean="0"/>
              <a:t>source</a:t>
            </a:r>
            <a:r>
              <a:rPr lang="de-DE" sz="1600" dirty="0" smtClean="0"/>
              <a:t>: </a:t>
            </a:r>
            <a:r>
              <a:rPr lang="de-DE" sz="1600" dirty="0" smtClean="0">
                <a:hlinkClick r:id="rId4"/>
              </a:rPr>
              <a:t>https</a:t>
            </a:r>
            <a:r>
              <a:rPr lang="de-DE" sz="1600" dirty="0">
                <a:hlinkClick r:id="rId4"/>
              </a:rPr>
              <a:t>://</a:t>
            </a:r>
            <a:r>
              <a:rPr lang="de-DE" sz="1600" dirty="0" smtClean="0">
                <a:hlinkClick r:id="rId4"/>
              </a:rPr>
              <a:t>www.kowi.de/Portaldata/2/Resources/KoWi/Factsheet_Open_Access_Horizon_2020.pdf</a:t>
            </a:r>
            <a:r>
              <a:rPr lang="de-DE" sz="1600" dirty="0" smtClean="0"/>
              <a:t> </a:t>
            </a:r>
          </a:p>
        </p:txBody>
      </p:sp>
    </p:spTree>
    <p:extLst>
      <p:ext uri="{BB962C8B-B14F-4D97-AF65-F5344CB8AC3E}">
        <p14:creationId xmlns:p14="http://schemas.microsoft.com/office/powerpoint/2010/main" val="15483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23872" cy="1325563"/>
          </a:xfrm>
        </p:spPr>
        <p:txBody>
          <a:bodyPr/>
          <a:lstStyle/>
          <a:p>
            <a:r>
              <a:rPr lang="de-DE" b="1" dirty="0">
                <a:solidFill>
                  <a:schemeClr val="accent2"/>
                </a:solidFill>
              </a:rPr>
              <a:t>Data </a:t>
            </a:r>
            <a:r>
              <a:rPr lang="de-DE" b="1" dirty="0" err="1">
                <a:solidFill>
                  <a:schemeClr val="accent2"/>
                </a:solidFill>
              </a:rPr>
              <a:t>management</a:t>
            </a:r>
            <a:r>
              <a:rPr lang="de-DE" b="1" dirty="0">
                <a:solidFill>
                  <a:schemeClr val="accent2"/>
                </a:solidFill>
              </a:rPr>
              <a:t> plan (</a:t>
            </a:r>
            <a:r>
              <a:rPr lang="de-DE" b="1" dirty="0" smtClean="0">
                <a:solidFill>
                  <a:schemeClr val="accent2"/>
                </a:solidFill>
              </a:rPr>
              <a:t>DMP </a:t>
            </a:r>
            <a:r>
              <a:rPr lang="de-DE" b="1" dirty="0" err="1" smtClean="0">
                <a:solidFill>
                  <a:schemeClr val="accent2"/>
                </a:solidFill>
              </a:rPr>
              <a:t>draft</a:t>
            </a:r>
            <a:r>
              <a:rPr lang="de-DE" b="1" dirty="0" smtClean="0">
                <a:solidFill>
                  <a:schemeClr val="accent2"/>
                </a:solidFill>
              </a:rPr>
              <a:t>) @ GSI/FAIR</a:t>
            </a:r>
            <a:endParaRPr lang="de-DE" dirty="0"/>
          </a:p>
        </p:txBody>
      </p:sp>
      <p:pic>
        <p:nvPicPr>
          <p:cNvPr id="5" name="Inhaltsplatzhalter 4"/>
          <p:cNvPicPr>
            <a:picLocks noGrp="1" noChangeAspect="1"/>
          </p:cNvPicPr>
          <p:nvPr>
            <p:ph idx="1"/>
          </p:nvPr>
        </p:nvPicPr>
        <p:blipFill rotWithShape="1">
          <a:blip r:embed="rId3"/>
          <a:srcRect l="4004" r="16295"/>
          <a:stretch/>
        </p:blipFill>
        <p:spPr>
          <a:xfrm>
            <a:off x="477520" y="1563370"/>
            <a:ext cx="4246880" cy="4351338"/>
          </a:xfrm>
          <a:prstGeom prst="rect">
            <a:avLst/>
          </a:prstGeom>
        </p:spPr>
      </p:pic>
      <p:sp>
        <p:nvSpPr>
          <p:cNvPr id="4" name="Foliennummernplatzhalter 3"/>
          <p:cNvSpPr>
            <a:spLocks noGrp="1"/>
          </p:cNvSpPr>
          <p:nvPr>
            <p:ph type="sldNum" sz="quarter" idx="12"/>
          </p:nvPr>
        </p:nvSpPr>
        <p:spPr/>
        <p:txBody>
          <a:bodyPr/>
          <a:lstStyle/>
          <a:p>
            <a:fld id="{9730C3FA-8B79-4F76-81F6-C551FFCA7ACF}" type="slidenum">
              <a:rPr lang="de-DE" smtClean="0"/>
              <a:t>16</a:t>
            </a:fld>
            <a:endParaRPr lang="de-DE"/>
          </a:p>
        </p:txBody>
      </p:sp>
      <p:pic>
        <p:nvPicPr>
          <p:cNvPr id="7" name="Grafik 6"/>
          <p:cNvPicPr>
            <a:picLocks noChangeAspect="1"/>
          </p:cNvPicPr>
          <p:nvPr/>
        </p:nvPicPr>
        <p:blipFill>
          <a:blip r:embed="rId4"/>
          <a:stretch>
            <a:fillRect/>
          </a:stretch>
        </p:blipFill>
        <p:spPr>
          <a:xfrm>
            <a:off x="5709920" y="2314708"/>
            <a:ext cx="5167347" cy="3600000"/>
          </a:xfrm>
          <a:prstGeom prst="rect">
            <a:avLst/>
          </a:prstGeom>
        </p:spPr>
      </p:pic>
      <p:sp>
        <p:nvSpPr>
          <p:cNvPr id="9" name="Textfeld 8"/>
          <p:cNvSpPr txBox="1"/>
          <p:nvPr/>
        </p:nvSpPr>
        <p:spPr>
          <a:xfrm>
            <a:off x="396240" y="6355481"/>
            <a:ext cx="11795760" cy="338554"/>
          </a:xfrm>
          <a:prstGeom prst="rect">
            <a:avLst/>
          </a:prstGeom>
          <a:noFill/>
        </p:spPr>
        <p:txBody>
          <a:bodyPr wrap="square" rtlCol="0">
            <a:spAutoFit/>
          </a:bodyPr>
          <a:lstStyle/>
          <a:p>
            <a:r>
              <a:rPr lang="de-DE" sz="1600" dirty="0" smtClean="0"/>
              <a:t>DMP </a:t>
            </a:r>
            <a:r>
              <a:rPr lang="de-DE" sz="1600" dirty="0" err="1"/>
              <a:t>d</a:t>
            </a:r>
            <a:r>
              <a:rPr lang="de-DE" sz="1600" dirty="0" err="1" smtClean="0"/>
              <a:t>raft</a:t>
            </a:r>
            <a:r>
              <a:rPr lang="de-DE" sz="1600" dirty="0" smtClean="0"/>
              <a:t> </a:t>
            </a:r>
            <a:r>
              <a:rPr lang="de-DE" sz="1600" dirty="0" err="1" smtClean="0"/>
              <a:t>source</a:t>
            </a:r>
            <a:r>
              <a:rPr lang="de-DE" sz="1600" dirty="0" smtClean="0"/>
              <a:t>: Andrew Mistry </a:t>
            </a:r>
          </a:p>
        </p:txBody>
      </p:sp>
    </p:spTree>
    <p:extLst>
      <p:ext uri="{BB962C8B-B14F-4D97-AF65-F5344CB8AC3E}">
        <p14:creationId xmlns:p14="http://schemas.microsoft.com/office/powerpoint/2010/main" val="1063985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808368" cy="1325563"/>
          </a:xfrm>
        </p:spPr>
        <p:txBody>
          <a:bodyPr/>
          <a:lstStyle/>
          <a:p>
            <a:r>
              <a:rPr lang="de-DE" b="1" dirty="0">
                <a:solidFill>
                  <a:schemeClr val="accent2"/>
                </a:solidFill>
              </a:rPr>
              <a:t>Data </a:t>
            </a:r>
            <a:r>
              <a:rPr lang="de-DE" b="1" dirty="0" err="1">
                <a:solidFill>
                  <a:schemeClr val="accent2"/>
                </a:solidFill>
              </a:rPr>
              <a:t>management</a:t>
            </a:r>
            <a:r>
              <a:rPr lang="de-DE" b="1" dirty="0">
                <a:solidFill>
                  <a:schemeClr val="accent2"/>
                </a:solidFill>
              </a:rPr>
              <a:t> plan (</a:t>
            </a:r>
            <a:r>
              <a:rPr lang="de-DE" b="1" dirty="0" smtClean="0">
                <a:solidFill>
                  <a:schemeClr val="accent2"/>
                </a:solidFill>
              </a:rPr>
              <a:t>DMP </a:t>
            </a:r>
            <a:r>
              <a:rPr lang="de-DE" b="1" dirty="0" err="1" smtClean="0">
                <a:solidFill>
                  <a:schemeClr val="accent2"/>
                </a:solidFill>
              </a:rPr>
              <a:t>draft</a:t>
            </a:r>
            <a:r>
              <a:rPr lang="de-DE" b="1" dirty="0" smtClean="0">
                <a:solidFill>
                  <a:schemeClr val="accent2"/>
                </a:solidFill>
              </a:rPr>
              <a:t>) </a:t>
            </a:r>
            <a:r>
              <a:rPr lang="de-DE" b="1" dirty="0">
                <a:solidFill>
                  <a:schemeClr val="accent2"/>
                </a:solidFill>
              </a:rPr>
              <a:t>@ GSI/FAIR</a:t>
            </a:r>
            <a:endParaRPr lang="de-DE" dirty="0"/>
          </a:p>
        </p:txBody>
      </p:sp>
      <p:pic>
        <p:nvPicPr>
          <p:cNvPr id="5" name="Inhaltsplatzhalter 4"/>
          <p:cNvPicPr>
            <a:picLocks noGrp="1" noChangeAspect="1"/>
          </p:cNvPicPr>
          <p:nvPr>
            <p:ph idx="1"/>
          </p:nvPr>
        </p:nvPicPr>
        <p:blipFill>
          <a:blip r:embed="rId2"/>
          <a:stretch>
            <a:fillRect/>
          </a:stretch>
        </p:blipFill>
        <p:spPr>
          <a:xfrm>
            <a:off x="5859302" y="1927225"/>
            <a:ext cx="6325556" cy="4351338"/>
          </a:xfrm>
          <a:prstGeom prst="rect">
            <a:avLst/>
          </a:prstGeom>
        </p:spPr>
      </p:pic>
      <p:sp>
        <p:nvSpPr>
          <p:cNvPr id="4" name="Foliennummernplatzhalter 3"/>
          <p:cNvSpPr>
            <a:spLocks noGrp="1"/>
          </p:cNvSpPr>
          <p:nvPr>
            <p:ph type="sldNum" sz="quarter" idx="12"/>
          </p:nvPr>
        </p:nvSpPr>
        <p:spPr/>
        <p:txBody>
          <a:bodyPr/>
          <a:lstStyle/>
          <a:p>
            <a:fld id="{9730C3FA-8B79-4F76-81F6-C551FFCA7ACF}" type="slidenum">
              <a:rPr lang="de-DE" smtClean="0"/>
              <a:t>17</a:t>
            </a:fld>
            <a:endParaRPr lang="de-DE"/>
          </a:p>
        </p:txBody>
      </p:sp>
      <p:pic>
        <p:nvPicPr>
          <p:cNvPr id="6" name="Grafik 5"/>
          <p:cNvPicPr>
            <a:picLocks noChangeAspect="1"/>
          </p:cNvPicPr>
          <p:nvPr/>
        </p:nvPicPr>
        <p:blipFill>
          <a:blip r:embed="rId3"/>
          <a:stretch>
            <a:fillRect/>
          </a:stretch>
        </p:blipFill>
        <p:spPr>
          <a:xfrm>
            <a:off x="10160" y="2263685"/>
            <a:ext cx="6010931" cy="2880000"/>
          </a:xfrm>
          <a:prstGeom prst="rect">
            <a:avLst/>
          </a:prstGeom>
        </p:spPr>
      </p:pic>
      <p:sp>
        <p:nvSpPr>
          <p:cNvPr id="7" name="Textfeld 6"/>
          <p:cNvSpPr txBox="1"/>
          <p:nvPr/>
        </p:nvSpPr>
        <p:spPr>
          <a:xfrm>
            <a:off x="396240" y="6355481"/>
            <a:ext cx="11795760" cy="338554"/>
          </a:xfrm>
          <a:prstGeom prst="rect">
            <a:avLst/>
          </a:prstGeom>
          <a:noFill/>
        </p:spPr>
        <p:txBody>
          <a:bodyPr wrap="square" rtlCol="0">
            <a:spAutoFit/>
          </a:bodyPr>
          <a:lstStyle/>
          <a:p>
            <a:r>
              <a:rPr lang="de-DE" sz="1600" dirty="0" smtClean="0"/>
              <a:t>DMP </a:t>
            </a:r>
            <a:r>
              <a:rPr lang="de-DE" sz="1600" dirty="0" err="1"/>
              <a:t>d</a:t>
            </a:r>
            <a:r>
              <a:rPr lang="de-DE" sz="1600" dirty="0" err="1" smtClean="0"/>
              <a:t>raft</a:t>
            </a:r>
            <a:r>
              <a:rPr lang="de-DE" sz="1600" dirty="0" smtClean="0"/>
              <a:t> </a:t>
            </a:r>
            <a:r>
              <a:rPr lang="de-DE" sz="1600" dirty="0" err="1" smtClean="0"/>
              <a:t>source</a:t>
            </a:r>
            <a:r>
              <a:rPr lang="de-DE" sz="1600" dirty="0" smtClean="0"/>
              <a:t>: Andrew Mistry </a:t>
            </a:r>
          </a:p>
        </p:txBody>
      </p:sp>
    </p:spTree>
    <p:extLst>
      <p:ext uri="{BB962C8B-B14F-4D97-AF65-F5344CB8AC3E}">
        <p14:creationId xmlns:p14="http://schemas.microsoft.com/office/powerpoint/2010/main" val="829971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accent2"/>
                </a:solidFill>
              </a:rPr>
              <a:t>Open science and intellectual property rights </a:t>
            </a:r>
            <a:endParaRPr lang="de-DE" dirty="0">
              <a:solidFill>
                <a:schemeClr val="accent2"/>
              </a:solidFill>
            </a:endParaRPr>
          </a:p>
        </p:txBody>
      </p:sp>
      <p:sp>
        <p:nvSpPr>
          <p:cNvPr id="3" name="Inhaltsplatzhalter 2"/>
          <p:cNvSpPr>
            <a:spLocks noGrp="1"/>
          </p:cNvSpPr>
          <p:nvPr>
            <p:ph idx="1"/>
          </p:nvPr>
        </p:nvSpPr>
        <p:spPr>
          <a:xfrm>
            <a:off x="838200" y="1825625"/>
            <a:ext cx="11109960" cy="4351338"/>
          </a:xfrm>
        </p:spPr>
        <p:txBody>
          <a:bodyPr>
            <a:normAutofit/>
          </a:bodyPr>
          <a:lstStyle/>
          <a:p>
            <a:pPr marL="0" indent="0">
              <a:buNone/>
            </a:pPr>
            <a:r>
              <a:rPr lang="de-DE" sz="2200" dirty="0" smtClean="0"/>
              <a:t>„Open Science (OS) </a:t>
            </a:r>
            <a:r>
              <a:rPr lang="de-DE" sz="2200" dirty="0" err="1" smtClean="0"/>
              <a:t>is</a:t>
            </a:r>
            <a:r>
              <a:rPr lang="de-DE" sz="2200" dirty="0" smtClean="0"/>
              <a:t> </a:t>
            </a:r>
            <a:r>
              <a:rPr lang="de-DE" sz="2200" dirty="0" err="1" smtClean="0"/>
              <a:t>considered</a:t>
            </a:r>
            <a:r>
              <a:rPr lang="de-DE" sz="2200" dirty="0" smtClean="0"/>
              <a:t> </a:t>
            </a:r>
            <a:r>
              <a:rPr lang="de-DE" sz="2200" dirty="0" err="1" smtClean="0"/>
              <a:t>the</a:t>
            </a:r>
            <a:r>
              <a:rPr lang="de-DE" sz="2200" dirty="0" smtClean="0"/>
              <a:t> </a:t>
            </a:r>
            <a:r>
              <a:rPr lang="de-DE" sz="2200" dirty="0" err="1" smtClean="0"/>
              <a:t>new</a:t>
            </a:r>
            <a:r>
              <a:rPr lang="de-DE" sz="2200" dirty="0" smtClean="0"/>
              <a:t> </a:t>
            </a:r>
            <a:r>
              <a:rPr lang="de-DE" sz="2200" dirty="0" err="1" smtClean="0"/>
              <a:t>paradigm</a:t>
            </a:r>
            <a:r>
              <a:rPr lang="de-DE" sz="2200" dirty="0" smtClean="0"/>
              <a:t> </a:t>
            </a:r>
            <a:r>
              <a:rPr lang="de-DE" sz="2200" dirty="0" err="1" smtClean="0"/>
              <a:t>for</a:t>
            </a:r>
            <a:r>
              <a:rPr lang="de-DE" sz="2200" dirty="0" smtClean="0"/>
              <a:t> </a:t>
            </a:r>
            <a:r>
              <a:rPr lang="de-DE" sz="2200" b="1" dirty="0" err="1" smtClean="0"/>
              <a:t>science</a:t>
            </a:r>
            <a:r>
              <a:rPr lang="de-DE" sz="2200" b="1" dirty="0" smtClean="0"/>
              <a:t> </a:t>
            </a:r>
            <a:r>
              <a:rPr lang="de-DE" sz="2200" b="1" dirty="0" err="1" smtClean="0"/>
              <a:t>and</a:t>
            </a:r>
            <a:r>
              <a:rPr lang="de-DE" sz="2200" b="1" dirty="0" smtClean="0"/>
              <a:t> </a:t>
            </a:r>
            <a:r>
              <a:rPr lang="de-DE" sz="2200" b="1" dirty="0" err="1" smtClean="0"/>
              <a:t>knowledge</a:t>
            </a:r>
            <a:r>
              <a:rPr lang="de-DE" sz="2200" b="1" dirty="0" smtClean="0"/>
              <a:t> </a:t>
            </a:r>
            <a:r>
              <a:rPr lang="de-DE" sz="2200" b="1" dirty="0" err="1" smtClean="0"/>
              <a:t>dissemination</a:t>
            </a:r>
            <a:r>
              <a:rPr lang="de-DE" sz="2200" dirty="0" smtClean="0"/>
              <a:t>. OS </a:t>
            </a:r>
            <a:r>
              <a:rPr lang="de-DE" sz="2200" dirty="0" err="1" smtClean="0"/>
              <a:t>fosters</a:t>
            </a:r>
            <a:r>
              <a:rPr lang="de-DE" sz="2200" dirty="0" smtClean="0"/>
              <a:t> </a:t>
            </a:r>
            <a:r>
              <a:rPr lang="de-DE" sz="2200" dirty="0" err="1" smtClean="0"/>
              <a:t>cooperative</a:t>
            </a:r>
            <a:r>
              <a:rPr lang="de-DE" sz="2200" dirty="0" smtClean="0"/>
              <a:t> </a:t>
            </a:r>
            <a:r>
              <a:rPr lang="de-DE" sz="2200" dirty="0" err="1" smtClean="0"/>
              <a:t>work</a:t>
            </a:r>
            <a:r>
              <a:rPr lang="de-DE" sz="2200" dirty="0" smtClean="0"/>
              <a:t> </a:t>
            </a:r>
            <a:r>
              <a:rPr lang="de-DE" sz="2200" dirty="0" err="1" smtClean="0"/>
              <a:t>and</a:t>
            </a:r>
            <a:r>
              <a:rPr lang="de-DE" sz="2200" dirty="0" smtClean="0"/>
              <a:t> </a:t>
            </a:r>
            <a:r>
              <a:rPr lang="de-DE" sz="2200" dirty="0" err="1" smtClean="0"/>
              <a:t>new</a:t>
            </a:r>
            <a:r>
              <a:rPr lang="de-DE" sz="2200" dirty="0" smtClean="0"/>
              <a:t> </a:t>
            </a:r>
            <a:r>
              <a:rPr lang="de-DE" sz="2200" dirty="0" err="1" smtClean="0"/>
              <a:t>ways</a:t>
            </a:r>
            <a:r>
              <a:rPr lang="de-DE" sz="2200" dirty="0" smtClean="0"/>
              <a:t> </a:t>
            </a:r>
            <a:r>
              <a:rPr lang="de-DE" sz="2200" dirty="0" err="1" smtClean="0"/>
              <a:t>of</a:t>
            </a:r>
            <a:r>
              <a:rPr lang="de-DE" sz="2200" dirty="0" smtClean="0"/>
              <a:t> </a:t>
            </a:r>
            <a:r>
              <a:rPr lang="de-DE" sz="2200" dirty="0" err="1" smtClean="0"/>
              <a:t>distributing</a:t>
            </a:r>
            <a:r>
              <a:rPr lang="de-DE" sz="2200" dirty="0" smtClean="0"/>
              <a:t> </a:t>
            </a:r>
            <a:r>
              <a:rPr lang="de-DE" sz="2200" dirty="0" err="1" smtClean="0"/>
              <a:t>knowledge</a:t>
            </a:r>
            <a:r>
              <a:rPr lang="de-DE" sz="2200" dirty="0" smtClean="0"/>
              <a:t> </a:t>
            </a:r>
            <a:r>
              <a:rPr lang="de-DE" sz="2200" dirty="0" err="1" smtClean="0"/>
              <a:t>by</a:t>
            </a:r>
            <a:r>
              <a:rPr lang="de-DE" sz="2200" dirty="0" smtClean="0"/>
              <a:t> </a:t>
            </a:r>
            <a:r>
              <a:rPr lang="de-DE" sz="2200" dirty="0" err="1" smtClean="0"/>
              <a:t>promoting</a:t>
            </a:r>
            <a:r>
              <a:rPr lang="de-DE" sz="2200" dirty="0" smtClean="0"/>
              <a:t> </a:t>
            </a:r>
            <a:r>
              <a:rPr lang="de-DE" sz="2200" dirty="0" err="1" smtClean="0"/>
              <a:t>effectinve</a:t>
            </a:r>
            <a:r>
              <a:rPr lang="de-DE" sz="2200" dirty="0" smtClean="0"/>
              <a:t> </a:t>
            </a:r>
            <a:r>
              <a:rPr lang="de-DE" sz="2200" dirty="0" err="1" smtClean="0"/>
              <a:t>data</a:t>
            </a:r>
            <a:r>
              <a:rPr lang="de-DE" sz="2200" dirty="0" smtClean="0"/>
              <a:t> </a:t>
            </a:r>
            <a:r>
              <a:rPr lang="de-DE" sz="2200" dirty="0" err="1" smtClean="0"/>
              <a:t>sharing</a:t>
            </a:r>
            <a:r>
              <a:rPr lang="de-DE" sz="2200" dirty="0" smtClean="0"/>
              <a:t> (</a:t>
            </a:r>
            <a:r>
              <a:rPr lang="de-DE" sz="2200" dirty="0" err="1" smtClean="0"/>
              <a:t>as</a:t>
            </a:r>
            <a:r>
              <a:rPr lang="de-DE" sz="2200" dirty="0" smtClean="0"/>
              <a:t> </a:t>
            </a:r>
            <a:r>
              <a:rPr lang="de-DE" sz="2200" dirty="0" err="1" smtClean="0"/>
              <a:t>early</a:t>
            </a:r>
            <a:r>
              <a:rPr lang="de-DE" sz="2200" dirty="0" smtClean="0"/>
              <a:t> </a:t>
            </a:r>
            <a:r>
              <a:rPr lang="de-DE" sz="2200" dirty="0" err="1" smtClean="0"/>
              <a:t>and</a:t>
            </a:r>
            <a:r>
              <a:rPr lang="de-DE" sz="2200" dirty="0" smtClean="0"/>
              <a:t> </a:t>
            </a:r>
            <a:r>
              <a:rPr lang="de-DE" sz="2200" dirty="0" err="1" smtClean="0"/>
              <a:t>broadly</a:t>
            </a:r>
            <a:r>
              <a:rPr lang="de-DE" sz="2200" dirty="0" smtClean="0"/>
              <a:t> </a:t>
            </a:r>
            <a:r>
              <a:rPr lang="de-DE" sz="2200" dirty="0" err="1" smtClean="0"/>
              <a:t>as</a:t>
            </a:r>
            <a:r>
              <a:rPr lang="de-DE" sz="2200" dirty="0" smtClean="0"/>
              <a:t> </a:t>
            </a:r>
            <a:r>
              <a:rPr lang="de-DE" sz="2200" dirty="0" err="1" smtClean="0"/>
              <a:t>possible</a:t>
            </a:r>
            <a:r>
              <a:rPr lang="de-DE" sz="2200" dirty="0" smtClean="0"/>
              <a:t>) </a:t>
            </a:r>
            <a:r>
              <a:rPr lang="de-DE" sz="2200" dirty="0" err="1" smtClean="0"/>
              <a:t>and</a:t>
            </a:r>
            <a:r>
              <a:rPr lang="de-DE" sz="2200" dirty="0" smtClean="0"/>
              <a:t> a </a:t>
            </a:r>
            <a:r>
              <a:rPr lang="de-DE" sz="2200" b="1" dirty="0" err="1" smtClean="0"/>
              <a:t>dynamic</a:t>
            </a:r>
            <a:r>
              <a:rPr lang="de-DE" sz="2200" b="1" dirty="0" smtClean="0"/>
              <a:t> </a:t>
            </a:r>
            <a:r>
              <a:rPr lang="de-DE" sz="2200" b="1" dirty="0" err="1" smtClean="0"/>
              <a:t>exchange</a:t>
            </a:r>
            <a:r>
              <a:rPr lang="de-DE" sz="2200" b="1" dirty="0" smtClean="0"/>
              <a:t> </a:t>
            </a:r>
            <a:r>
              <a:rPr lang="de-DE" sz="2200" b="1" dirty="0" err="1" smtClean="0"/>
              <a:t>of</a:t>
            </a:r>
            <a:r>
              <a:rPr lang="de-DE" sz="2200" b="1" dirty="0" smtClean="0"/>
              <a:t> </a:t>
            </a:r>
            <a:r>
              <a:rPr lang="de-DE" sz="2200" b="1" dirty="0" err="1" smtClean="0"/>
              <a:t>research</a:t>
            </a:r>
            <a:r>
              <a:rPr lang="de-DE" sz="2200" b="1" dirty="0" smtClean="0"/>
              <a:t> </a:t>
            </a:r>
            <a:r>
              <a:rPr lang="de-DE" sz="2200" b="1" dirty="0" err="1" smtClean="0"/>
              <a:t>outcomes</a:t>
            </a:r>
            <a:r>
              <a:rPr lang="de-DE" sz="2200" b="1" dirty="0" smtClean="0"/>
              <a:t>, not </a:t>
            </a:r>
            <a:r>
              <a:rPr lang="de-DE" sz="2200" b="1" dirty="0" err="1" smtClean="0"/>
              <a:t>only</a:t>
            </a:r>
            <a:r>
              <a:rPr lang="de-DE" sz="2200" b="1" dirty="0" smtClean="0"/>
              <a:t> </a:t>
            </a:r>
            <a:r>
              <a:rPr lang="de-DE" sz="2200" b="1" dirty="0" err="1" smtClean="0"/>
              <a:t>publications</a:t>
            </a:r>
            <a:r>
              <a:rPr lang="de-DE" sz="2200" dirty="0" smtClean="0"/>
              <a:t>. On </a:t>
            </a:r>
            <a:r>
              <a:rPr lang="de-DE" sz="2200" dirty="0" err="1" smtClean="0"/>
              <a:t>the</a:t>
            </a:r>
            <a:r>
              <a:rPr lang="de-DE" sz="2200" dirty="0" smtClean="0"/>
              <a:t> </a:t>
            </a:r>
            <a:r>
              <a:rPr lang="de-DE" sz="2200" dirty="0" err="1" smtClean="0"/>
              <a:t>other</a:t>
            </a:r>
            <a:r>
              <a:rPr lang="de-DE" sz="2200" dirty="0" smtClean="0"/>
              <a:t> </a:t>
            </a:r>
            <a:r>
              <a:rPr lang="de-DE" sz="2200" dirty="0" err="1" smtClean="0"/>
              <a:t>hand</a:t>
            </a:r>
            <a:r>
              <a:rPr lang="de-DE" sz="2200" dirty="0" smtClean="0"/>
              <a:t>, </a:t>
            </a:r>
            <a:r>
              <a:rPr lang="de-DE" sz="2200" dirty="0" err="1" smtClean="0"/>
              <a:t>intellectual</a:t>
            </a:r>
            <a:r>
              <a:rPr lang="de-DE" sz="2200" dirty="0" smtClean="0"/>
              <a:t> </a:t>
            </a:r>
            <a:r>
              <a:rPr lang="de-DE" sz="2200" dirty="0" err="1" smtClean="0"/>
              <a:t>property</a:t>
            </a:r>
            <a:r>
              <a:rPr lang="de-DE" sz="2200" dirty="0" smtClean="0"/>
              <a:t> (IP) </a:t>
            </a:r>
            <a:r>
              <a:rPr lang="de-DE" sz="2200" dirty="0" err="1" smtClean="0"/>
              <a:t>legislation</a:t>
            </a:r>
            <a:r>
              <a:rPr lang="de-DE" sz="2200" dirty="0" smtClean="0"/>
              <a:t> </a:t>
            </a:r>
            <a:r>
              <a:rPr lang="de-DE" sz="2200" dirty="0" err="1" smtClean="0"/>
              <a:t>seeks</a:t>
            </a:r>
            <a:r>
              <a:rPr lang="de-DE" sz="2200" dirty="0" smtClean="0"/>
              <a:t> </a:t>
            </a:r>
            <a:r>
              <a:rPr lang="de-DE" sz="2200" dirty="0" err="1" smtClean="0"/>
              <a:t>to</a:t>
            </a:r>
            <a:r>
              <a:rPr lang="de-DE" sz="2200" dirty="0" smtClean="0"/>
              <a:t> </a:t>
            </a:r>
            <a:r>
              <a:rPr lang="de-DE" sz="2200" dirty="0" err="1" smtClean="0"/>
              <a:t>balance</a:t>
            </a:r>
            <a:r>
              <a:rPr lang="de-DE" sz="2200" dirty="0" smtClean="0"/>
              <a:t> </a:t>
            </a:r>
            <a:r>
              <a:rPr lang="de-DE" sz="2200" dirty="0" err="1" smtClean="0"/>
              <a:t>the</a:t>
            </a:r>
            <a:r>
              <a:rPr lang="de-DE" sz="2200" dirty="0" smtClean="0"/>
              <a:t> </a:t>
            </a:r>
            <a:r>
              <a:rPr lang="de-DE" sz="2200" b="1" dirty="0" err="1" smtClean="0"/>
              <a:t>moral</a:t>
            </a:r>
            <a:r>
              <a:rPr lang="de-DE" sz="2200" b="1" dirty="0" smtClean="0"/>
              <a:t> </a:t>
            </a:r>
            <a:r>
              <a:rPr lang="de-DE" sz="2200" b="1" dirty="0" err="1" smtClean="0"/>
              <a:t>and</a:t>
            </a:r>
            <a:r>
              <a:rPr lang="de-DE" sz="2200" b="1" dirty="0" smtClean="0"/>
              <a:t> </a:t>
            </a:r>
            <a:r>
              <a:rPr lang="de-DE" sz="2200" b="1" dirty="0" err="1" smtClean="0"/>
              <a:t>econmical</a:t>
            </a:r>
            <a:r>
              <a:rPr lang="de-DE" sz="2200" b="1" dirty="0" smtClean="0"/>
              <a:t> </a:t>
            </a:r>
            <a:r>
              <a:rPr lang="de-DE" sz="2200" b="1" dirty="0" err="1" smtClean="0"/>
              <a:t>rights</a:t>
            </a:r>
            <a:r>
              <a:rPr lang="de-DE" sz="2200" b="1" dirty="0" smtClean="0"/>
              <a:t> </a:t>
            </a:r>
            <a:r>
              <a:rPr lang="de-DE" sz="2200" b="1" dirty="0" err="1" smtClean="0"/>
              <a:t>of</a:t>
            </a:r>
            <a:r>
              <a:rPr lang="de-DE" sz="2200" b="1" dirty="0" smtClean="0"/>
              <a:t> </a:t>
            </a:r>
            <a:r>
              <a:rPr lang="de-DE" sz="2200" b="1" dirty="0" err="1" smtClean="0"/>
              <a:t>creators</a:t>
            </a:r>
            <a:r>
              <a:rPr lang="de-DE" sz="2200" b="1" dirty="0" smtClean="0"/>
              <a:t> </a:t>
            </a:r>
            <a:r>
              <a:rPr lang="de-DE" sz="2200" b="1" dirty="0" err="1" smtClean="0"/>
              <a:t>and</a:t>
            </a:r>
            <a:r>
              <a:rPr lang="de-DE" sz="2200" b="1" dirty="0" smtClean="0"/>
              <a:t> </a:t>
            </a:r>
            <a:r>
              <a:rPr lang="de-DE" sz="2200" b="1" dirty="0" err="1" smtClean="0"/>
              <a:t>inventors</a:t>
            </a:r>
            <a:r>
              <a:rPr lang="de-DE" sz="2200" b="1" dirty="0" smtClean="0"/>
              <a:t> </a:t>
            </a:r>
            <a:r>
              <a:rPr lang="de-DE" sz="2200" dirty="0" err="1" smtClean="0"/>
              <a:t>with</a:t>
            </a:r>
            <a:r>
              <a:rPr lang="de-DE" sz="2200" dirty="0" smtClean="0"/>
              <a:t>  </a:t>
            </a:r>
            <a:r>
              <a:rPr lang="de-DE" sz="2200" dirty="0" err="1" smtClean="0"/>
              <a:t>the</a:t>
            </a:r>
            <a:r>
              <a:rPr lang="de-DE" sz="2200" dirty="0" smtClean="0"/>
              <a:t> wider </a:t>
            </a:r>
            <a:r>
              <a:rPr lang="de-DE" sz="2200" dirty="0" err="1" smtClean="0"/>
              <a:t>interests</a:t>
            </a:r>
            <a:r>
              <a:rPr lang="de-DE" sz="2200" dirty="0" smtClean="0"/>
              <a:t> </a:t>
            </a:r>
            <a:r>
              <a:rPr lang="de-DE" sz="2200" dirty="0" err="1" smtClean="0"/>
              <a:t>and</a:t>
            </a:r>
            <a:r>
              <a:rPr lang="de-DE" sz="2200" dirty="0" smtClean="0"/>
              <a:t> </a:t>
            </a:r>
            <a:r>
              <a:rPr lang="de-DE" sz="2200" dirty="0" err="1" smtClean="0"/>
              <a:t>needs</a:t>
            </a:r>
            <a:r>
              <a:rPr lang="de-DE" sz="2200" dirty="0" smtClean="0"/>
              <a:t> </a:t>
            </a:r>
            <a:r>
              <a:rPr lang="de-DE" sz="2200" dirty="0" err="1" smtClean="0"/>
              <a:t>of</a:t>
            </a:r>
            <a:r>
              <a:rPr lang="de-DE" sz="2200" dirty="0" smtClean="0"/>
              <a:t> </a:t>
            </a:r>
            <a:r>
              <a:rPr lang="de-DE" sz="2200" dirty="0" err="1" smtClean="0"/>
              <a:t>society</a:t>
            </a:r>
            <a:r>
              <a:rPr lang="de-DE" sz="2200" dirty="0" smtClean="0"/>
              <a:t>.“</a:t>
            </a:r>
          </a:p>
          <a:p>
            <a:pPr marL="0" indent="0">
              <a:buNone/>
            </a:pPr>
            <a:r>
              <a:rPr lang="de-DE" sz="2200" dirty="0" smtClean="0"/>
              <a:t>Source: </a:t>
            </a:r>
            <a:r>
              <a:rPr lang="de-DE" sz="2200" dirty="0" err="1" smtClean="0"/>
              <a:t>Recent</a:t>
            </a:r>
            <a:r>
              <a:rPr lang="de-DE" sz="2200" dirty="0" smtClean="0"/>
              <a:t> Executive </a:t>
            </a:r>
            <a:r>
              <a:rPr lang="de-DE" sz="2200" dirty="0"/>
              <a:t>S</a:t>
            </a:r>
            <a:r>
              <a:rPr lang="de-DE" sz="2200" dirty="0" smtClean="0"/>
              <a:t>ummary (May 2022)</a:t>
            </a:r>
          </a:p>
          <a:p>
            <a:pPr marL="0" indent="0">
              <a:buNone/>
            </a:pPr>
            <a:r>
              <a:rPr lang="de-DE" sz="2200" dirty="0">
                <a:hlinkClick r:id="rId2"/>
              </a:rPr>
              <a:t>https://op.europa.eu/en/publication-detail/-/</a:t>
            </a:r>
            <a:r>
              <a:rPr lang="de-DE" sz="2200" dirty="0" smtClean="0">
                <a:hlinkClick r:id="rId2"/>
              </a:rPr>
              <a:t>publication/42d27e04-b715-11ec-b6f4-01aa75ed71a1/language-en/format-PDF/source-260745036</a:t>
            </a:r>
            <a:endParaRPr lang="de-DE" sz="2200" dirty="0" smtClean="0"/>
          </a:p>
          <a:p>
            <a:pPr marL="0" indent="0">
              <a:buNone/>
            </a:pPr>
            <a:endParaRPr lang="de-DE" dirty="0"/>
          </a:p>
        </p:txBody>
      </p:sp>
      <p:sp>
        <p:nvSpPr>
          <p:cNvPr id="4" name="Foliennummernplatzhalter 3"/>
          <p:cNvSpPr>
            <a:spLocks noGrp="1"/>
          </p:cNvSpPr>
          <p:nvPr>
            <p:ph type="sldNum" sz="quarter" idx="12"/>
          </p:nvPr>
        </p:nvSpPr>
        <p:spPr/>
        <p:txBody>
          <a:bodyPr/>
          <a:lstStyle/>
          <a:p>
            <a:fld id="{9730C3FA-8B79-4F76-81F6-C551FFCA7ACF}" type="slidenum">
              <a:rPr lang="de-DE" smtClean="0"/>
              <a:t>18</a:t>
            </a:fld>
            <a:endParaRPr lang="de-DE"/>
          </a:p>
        </p:txBody>
      </p:sp>
    </p:spTree>
    <p:extLst>
      <p:ext uri="{BB962C8B-B14F-4D97-AF65-F5344CB8AC3E}">
        <p14:creationId xmlns:p14="http://schemas.microsoft.com/office/powerpoint/2010/main" val="3292727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689080" cy="1325563"/>
          </a:xfrm>
        </p:spPr>
        <p:txBody>
          <a:bodyPr>
            <a:normAutofit/>
          </a:bodyPr>
          <a:lstStyle/>
          <a:p>
            <a:r>
              <a:rPr lang="en-US" b="1" dirty="0" smtClean="0">
                <a:solidFill>
                  <a:schemeClr val="accent2"/>
                </a:solidFill>
              </a:rPr>
              <a:t>Open innovation, </a:t>
            </a:r>
            <a:r>
              <a:rPr lang="en-US" b="1" u="sng" dirty="0" smtClean="0">
                <a:solidFill>
                  <a:schemeClr val="accent2"/>
                </a:solidFill>
              </a:rPr>
              <a:t>open science</a:t>
            </a:r>
            <a:r>
              <a:rPr lang="en-US" b="1" dirty="0" smtClean="0">
                <a:solidFill>
                  <a:schemeClr val="accent2"/>
                </a:solidFill>
              </a:rPr>
              <a:t>, open to the world</a:t>
            </a:r>
            <a:endParaRPr lang="de-DE" dirty="0">
              <a:solidFill>
                <a:schemeClr val="accent2"/>
              </a:solidFill>
            </a:endParaRPr>
          </a:p>
        </p:txBody>
      </p:sp>
      <p:sp>
        <p:nvSpPr>
          <p:cNvPr id="3" name="Inhaltsplatzhalter 2"/>
          <p:cNvSpPr>
            <a:spLocks noGrp="1"/>
          </p:cNvSpPr>
          <p:nvPr>
            <p:ph idx="1"/>
          </p:nvPr>
        </p:nvSpPr>
        <p:spPr>
          <a:xfrm>
            <a:off x="838199" y="1825625"/>
            <a:ext cx="11126003" cy="4351338"/>
          </a:xfrm>
        </p:spPr>
        <p:txBody>
          <a:bodyPr>
            <a:normAutofit fontScale="47500" lnSpcReduction="20000"/>
          </a:bodyPr>
          <a:lstStyle/>
          <a:p>
            <a:pPr marL="0" indent="0">
              <a:buNone/>
            </a:pPr>
            <a:endParaRPr lang="de-DE" dirty="0" smtClean="0">
              <a:hlinkClick r:id="rId3"/>
            </a:endParaRPr>
          </a:p>
          <a:p>
            <a:pPr marL="0" indent="0">
              <a:buNone/>
            </a:pPr>
            <a:endParaRPr lang="de-DE" dirty="0">
              <a:hlinkClick r:id="rId3"/>
            </a:endParaRPr>
          </a:p>
          <a:p>
            <a:pPr marL="0" indent="0">
              <a:buNone/>
            </a:pPr>
            <a:endParaRPr lang="de-DE" dirty="0" smtClean="0">
              <a:hlinkClick r:id="rId3"/>
            </a:endParaRPr>
          </a:p>
          <a:p>
            <a:pPr marL="0" indent="0">
              <a:buNone/>
            </a:pPr>
            <a:endParaRPr lang="de-DE" dirty="0">
              <a:hlinkClick r:id="rId3"/>
            </a:endParaRPr>
          </a:p>
          <a:p>
            <a:pPr marL="0" indent="0">
              <a:buNone/>
            </a:pPr>
            <a:endParaRPr lang="de-DE" dirty="0" smtClean="0"/>
          </a:p>
          <a:p>
            <a:pPr marL="0" indent="0">
              <a:buNone/>
            </a:pPr>
            <a:endParaRPr lang="de-DE" dirty="0"/>
          </a:p>
          <a:p>
            <a:pPr marL="0" indent="0">
              <a:buNone/>
            </a:pPr>
            <a:r>
              <a:rPr lang="de-DE" dirty="0"/>
              <a:t> </a:t>
            </a:r>
            <a:r>
              <a:rPr lang="de-DE" dirty="0" smtClean="0"/>
              <a:t>   EU-Vision 2016</a:t>
            </a:r>
            <a:r>
              <a:rPr lang="de-DE" dirty="0"/>
              <a:t> </a:t>
            </a:r>
            <a:r>
              <a:rPr lang="de-DE" sz="2000" dirty="0" smtClean="0">
                <a:hlinkClick r:id="rId3"/>
              </a:rPr>
              <a:t>https://digital-strategy.ec.europa.eu/en/library/open-innovation-open-science-open-world</a:t>
            </a:r>
            <a:endParaRPr lang="de-DE" sz="2000" dirty="0" smtClean="0"/>
          </a:p>
          <a:p>
            <a:pPr marL="0" indent="0">
              <a:buNone/>
            </a:pPr>
            <a:endParaRPr lang="en-US" sz="4000" b="1" dirty="0" smtClean="0"/>
          </a:p>
          <a:p>
            <a:pPr marL="0" indent="0">
              <a:buNone/>
            </a:pPr>
            <a:r>
              <a:rPr lang="en-US" sz="4000" b="1" dirty="0" smtClean="0"/>
              <a:t>Open </a:t>
            </a:r>
            <a:r>
              <a:rPr lang="en-US" sz="4000" b="1" dirty="0"/>
              <a:t>science is a policy priority for the European Commission </a:t>
            </a:r>
            <a:r>
              <a:rPr lang="en-US" sz="4000" dirty="0"/>
              <a:t>and the standard method of working under its research and innovation funding </a:t>
            </a:r>
            <a:r>
              <a:rPr lang="en-US" sz="4000" dirty="0" err="1"/>
              <a:t>programmes</a:t>
            </a:r>
            <a:r>
              <a:rPr lang="en-US" sz="4000" dirty="0"/>
              <a:t> as it improves the quality, efficiency and responsiveness </a:t>
            </a:r>
            <a:r>
              <a:rPr lang="en-US" sz="4000" dirty="0" smtClean="0"/>
              <a:t>of research. When </a:t>
            </a:r>
            <a:r>
              <a:rPr lang="en-US" sz="4000" dirty="0"/>
              <a:t>researchers share knowledge and data as early as possible in the research process with all relevant actors i</a:t>
            </a:r>
            <a:r>
              <a:rPr lang="en-US" sz="4000" b="1" dirty="0"/>
              <a:t>t helps diffuse the latest </a:t>
            </a:r>
            <a:r>
              <a:rPr lang="en-US" sz="4000" b="1" dirty="0" smtClean="0"/>
              <a:t>knowledge</a:t>
            </a:r>
            <a:r>
              <a:rPr lang="en-US" sz="4000" dirty="0" smtClean="0"/>
              <a:t>. And </a:t>
            </a:r>
            <a:r>
              <a:rPr lang="en-US" sz="4000" dirty="0"/>
              <a:t>when partners from across academia, industry, public authorities and citizen groups are invited to participate in the research and innovation process, creativity and trust in science </a:t>
            </a:r>
            <a:r>
              <a:rPr lang="en-US" sz="4000" dirty="0" smtClean="0"/>
              <a:t>increases. That </a:t>
            </a:r>
            <a:r>
              <a:rPr lang="en-US" sz="4000" dirty="0"/>
              <a:t>is why the Commission requires beneficiaries of research and innovation funding to make their publications available in open access and make their data as open as possible and as closed as necessary. It </a:t>
            </a:r>
            <a:r>
              <a:rPr lang="en-US" sz="4000" dirty="0" err="1"/>
              <a:t>recognises</a:t>
            </a:r>
            <a:r>
              <a:rPr lang="en-US" sz="4000" dirty="0"/>
              <a:t> and rewards the participation of citizens and end users.</a:t>
            </a:r>
          </a:p>
          <a:p>
            <a:pPr marL="0" indent="0">
              <a:buNone/>
            </a:pPr>
            <a:r>
              <a:rPr lang="de-DE" sz="3800" dirty="0">
                <a:hlinkClick r:id="rId4"/>
              </a:rPr>
              <a:t>https://</a:t>
            </a:r>
            <a:r>
              <a:rPr lang="de-DE" sz="3800" dirty="0" smtClean="0">
                <a:hlinkClick r:id="rId4"/>
              </a:rPr>
              <a:t>ec.europa.eu/info/research-and-innovation/strategy/strategy-2020-2024/our-digital-future/open-science_en</a:t>
            </a:r>
            <a:endParaRPr lang="de-DE" sz="3800" dirty="0" smtClean="0"/>
          </a:p>
          <a:p>
            <a:pPr marL="0" indent="0">
              <a:buNone/>
            </a:pPr>
            <a:endParaRPr lang="de-DE" dirty="0"/>
          </a:p>
        </p:txBody>
      </p:sp>
      <p:sp>
        <p:nvSpPr>
          <p:cNvPr id="4" name="Foliennummernplatzhalter 3"/>
          <p:cNvSpPr>
            <a:spLocks noGrp="1"/>
          </p:cNvSpPr>
          <p:nvPr>
            <p:ph type="sldNum" sz="quarter" idx="12"/>
          </p:nvPr>
        </p:nvSpPr>
        <p:spPr/>
        <p:txBody>
          <a:bodyPr/>
          <a:lstStyle/>
          <a:p>
            <a:fld id="{9730C3FA-8B79-4F76-81F6-C551FFCA7ACF}" type="slidenum">
              <a:rPr lang="de-DE" smtClean="0"/>
              <a:t>19</a:t>
            </a:fld>
            <a:endParaRPr lang="de-DE"/>
          </a:p>
        </p:txBody>
      </p:sp>
      <p:pic>
        <p:nvPicPr>
          <p:cNvPr id="5" name="Grafik 4"/>
          <p:cNvPicPr>
            <a:picLocks noChangeAspect="1"/>
          </p:cNvPicPr>
          <p:nvPr/>
        </p:nvPicPr>
        <p:blipFill>
          <a:blip r:embed="rId5"/>
          <a:stretch>
            <a:fillRect/>
          </a:stretch>
        </p:blipFill>
        <p:spPr>
          <a:xfrm>
            <a:off x="1092200" y="1870075"/>
            <a:ext cx="9282896" cy="1713781"/>
          </a:xfrm>
          <a:prstGeom prst="rect">
            <a:avLst/>
          </a:prstGeom>
        </p:spPr>
      </p:pic>
    </p:spTree>
    <p:extLst>
      <p:ext uri="{BB962C8B-B14F-4D97-AF65-F5344CB8AC3E}">
        <p14:creationId xmlns:p14="http://schemas.microsoft.com/office/powerpoint/2010/main" val="131582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Open Science</a:t>
            </a:r>
            <a:endParaRPr lang="de-DE" b="1" dirty="0">
              <a:solidFill>
                <a:schemeClr val="accent2"/>
              </a:solidFill>
            </a:endParaRPr>
          </a:p>
        </p:txBody>
      </p:sp>
      <p:sp>
        <p:nvSpPr>
          <p:cNvPr id="3" name="Inhaltsplatzhalter 2"/>
          <p:cNvSpPr>
            <a:spLocks noGrp="1"/>
          </p:cNvSpPr>
          <p:nvPr>
            <p:ph idx="1"/>
          </p:nvPr>
        </p:nvSpPr>
        <p:spPr/>
        <p:txBody>
          <a:bodyPr>
            <a:normAutofit fontScale="92500" lnSpcReduction="20000"/>
          </a:bodyPr>
          <a:lstStyle/>
          <a:p>
            <a:pPr marL="0" indent="0">
              <a:buNone/>
            </a:pPr>
            <a:r>
              <a:rPr lang="en-US" dirty="0"/>
              <a:t>Open Science encompasses several </a:t>
            </a:r>
            <a:endParaRPr lang="en-US" dirty="0" smtClean="0"/>
          </a:p>
          <a:p>
            <a:pPr marL="0" indent="0">
              <a:buNone/>
            </a:pPr>
            <a:r>
              <a:rPr lang="en-US" u="sng" dirty="0" smtClean="0"/>
              <a:t>interlinked fields </a:t>
            </a:r>
            <a:r>
              <a:rPr lang="en-US" u="sng" dirty="0"/>
              <a:t>of </a:t>
            </a:r>
            <a:r>
              <a:rPr lang="en-US" u="sng" dirty="0" smtClean="0"/>
              <a:t>action</a:t>
            </a:r>
            <a:r>
              <a:rPr lang="en-US" dirty="0" smtClean="0"/>
              <a:t>:</a:t>
            </a:r>
            <a:endParaRPr lang="de-DE" dirty="0" smtClean="0"/>
          </a:p>
          <a:p>
            <a:r>
              <a:rPr lang="de-DE" dirty="0"/>
              <a:t>Open A</a:t>
            </a:r>
            <a:r>
              <a:rPr lang="de-DE" dirty="0" smtClean="0"/>
              <a:t>ccess </a:t>
            </a:r>
            <a:r>
              <a:rPr lang="de-DE" dirty="0" err="1"/>
              <a:t>to</a:t>
            </a:r>
            <a:r>
              <a:rPr lang="de-DE" dirty="0"/>
              <a:t> </a:t>
            </a:r>
            <a:r>
              <a:rPr lang="de-DE" dirty="0" err="1" smtClean="0"/>
              <a:t>publications</a:t>
            </a:r>
            <a:endParaRPr lang="de-DE" dirty="0" smtClean="0"/>
          </a:p>
          <a:p>
            <a:pPr marL="457200" lvl="1" indent="0">
              <a:buNone/>
            </a:pPr>
            <a:r>
              <a:rPr lang="de-DE" dirty="0" smtClean="0"/>
              <a:t>i.e. </a:t>
            </a:r>
            <a:r>
              <a:rPr lang="en-US" dirty="0" smtClean="0"/>
              <a:t>online </a:t>
            </a:r>
            <a:r>
              <a:rPr lang="en-US" dirty="0"/>
              <a:t>access to scientific</a:t>
            </a:r>
            <a:br>
              <a:rPr lang="en-US" dirty="0"/>
            </a:br>
            <a:r>
              <a:rPr lang="en-US" dirty="0" smtClean="0"/>
              <a:t>information (</a:t>
            </a:r>
            <a:r>
              <a:rPr lang="de-DE" dirty="0" err="1" smtClean="0"/>
              <a:t>articles</a:t>
            </a:r>
            <a:r>
              <a:rPr lang="de-DE" dirty="0" smtClean="0"/>
              <a:t>)</a:t>
            </a:r>
            <a:r>
              <a:rPr lang="en-US" dirty="0" smtClean="0"/>
              <a:t> </a:t>
            </a:r>
            <a:r>
              <a:rPr lang="en-US" dirty="0"/>
              <a:t>that is publicly </a:t>
            </a:r>
            <a:endParaRPr lang="en-US" dirty="0" smtClean="0"/>
          </a:p>
          <a:p>
            <a:pPr marL="457200" lvl="1" indent="0">
              <a:buNone/>
            </a:pPr>
            <a:r>
              <a:rPr lang="en-US" dirty="0" smtClean="0"/>
              <a:t>accessible</a:t>
            </a:r>
            <a:r>
              <a:rPr lang="en-US" dirty="0"/>
              <a:t>, </a:t>
            </a:r>
            <a:r>
              <a:rPr lang="en-US" dirty="0" smtClean="0"/>
              <a:t>free </a:t>
            </a:r>
            <a:r>
              <a:rPr lang="en-US" dirty="0"/>
              <a:t>of charge and </a:t>
            </a:r>
            <a:r>
              <a:rPr lang="en-US" dirty="0" smtClean="0"/>
              <a:t>reusable</a:t>
            </a:r>
            <a:endParaRPr lang="de-DE" dirty="0" smtClean="0"/>
          </a:p>
          <a:p>
            <a:r>
              <a:rPr lang="de-DE" dirty="0"/>
              <a:t>Open R</a:t>
            </a:r>
            <a:r>
              <a:rPr lang="de-DE" dirty="0" smtClean="0"/>
              <a:t>esearch </a:t>
            </a:r>
            <a:r>
              <a:rPr lang="de-DE" dirty="0" err="1" smtClean="0"/>
              <a:t>data</a:t>
            </a:r>
            <a:endParaRPr lang="de-DE" dirty="0" smtClean="0"/>
          </a:p>
          <a:p>
            <a:pPr marL="457200" lvl="1" indent="0">
              <a:buNone/>
            </a:pPr>
            <a:r>
              <a:rPr lang="de-DE" dirty="0" smtClean="0"/>
              <a:t>e.g. EOSC </a:t>
            </a:r>
            <a:r>
              <a:rPr lang="de-DE" dirty="0" err="1" smtClean="0"/>
              <a:t>under</a:t>
            </a:r>
            <a:r>
              <a:rPr lang="de-DE" dirty="0"/>
              <a:t> FAIR </a:t>
            </a:r>
            <a:r>
              <a:rPr lang="de-DE" dirty="0" err="1"/>
              <a:t>Principles</a:t>
            </a:r>
            <a:endParaRPr lang="de-DE" dirty="0" smtClean="0"/>
          </a:p>
          <a:p>
            <a:r>
              <a:rPr lang="de-DE" dirty="0"/>
              <a:t>Open </a:t>
            </a:r>
            <a:r>
              <a:rPr lang="de-DE" dirty="0" err="1"/>
              <a:t>S</a:t>
            </a:r>
            <a:r>
              <a:rPr lang="de-DE" dirty="0" err="1" smtClean="0"/>
              <a:t>cholarly</a:t>
            </a:r>
            <a:r>
              <a:rPr lang="de-DE" dirty="0" smtClean="0"/>
              <a:t> </a:t>
            </a:r>
            <a:r>
              <a:rPr lang="de-DE" dirty="0" err="1" smtClean="0"/>
              <a:t>communication</a:t>
            </a:r>
            <a:endParaRPr lang="de-DE" dirty="0" smtClean="0"/>
          </a:p>
          <a:p>
            <a:pPr marL="457200" lvl="1" indent="0">
              <a:buNone/>
            </a:pPr>
            <a:r>
              <a:rPr lang="de-DE" dirty="0" smtClean="0"/>
              <a:t>e.g. </a:t>
            </a:r>
            <a:r>
              <a:rPr lang="de-DE" dirty="0"/>
              <a:t>o</a:t>
            </a:r>
            <a:r>
              <a:rPr lang="de-DE" dirty="0" smtClean="0"/>
              <a:t>pen </a:t>
            </a:r>
            <a:r>
              <a:rPr lang="de-DE" dirty="0" err="1" smtClean="0"/>
              <a:t>peer</a:t>
            </a:r>
            <a:r>
              <a:rPr lang="de-DE" dirty="0" smtClean="0"/>
              <a:t> </a:t>
            </a:r>
            <a:r>
              <a:rPr lang="de-DE" dirty="0" err="1"/>
              <a:t>r</a:t>
            </a:r>
            <a:r>
              <a:rPr lang="de-DE" dirty="0" err="1" smtClean="0"/>
              <a:t>eviews</a:t>
            </a:r>
            <a:endParaRPr lang="de-DE" dirty="0" smtClean="0"/>
          </a:p>
          <a:p>
            <a:pPr>
              <a:buFont typeface="Wingdings" panose="05000000000000000000" pitchFamily="2" charset="2"/>
              <a:buChar char="à"/>
            </a:pPr>
            <a:r>
              <a:rPr lang="en-US" b="1" dirty="0" smtClean="0"/>
              <a:t>technical &amp; socio-cultural challenges</a:t>
            </a:r>
            <a:r>
              <a:rPr lang="de-DE" b="1" dirty="0" smtClean="0"/>
              <a:t> </a:t>
            </a:r>
          </a:p>
          <a:p>
            <a:pPr marL="457200" lvl="1" indent="0">
              <a:buNone/>
            </a:pPr>
            <a:r>
              <a:rPr lang="de-DE" b="1" dirty="0" smtClean="0"/>
              <a:t>(</a:t>
            </a:r>
            <a:r>
              <a:rPr lang="de-DE" b="1" u="sng" dirty="0" smtClean="0">
                <a:solidFill>
                  <a:schemeClr val="accent2"/>
                </a:solidFill>
              </a:rPr>
              <a:t>also </a:t>
            </a:r>
            <a:r>
              <a:rPr lang="de-DE" b="1" u="sng" dirty="0" err="1" smtClean="0">
                <a:solidFill>
                  <a:schemeClr val="accent2"/>
                </a:solidFill>
              </a:rPr>
              <a:t>for</a:t>
            </a:r>
            <a:r>
              <a:rPr lang="de-DE" b="1" u="sng" dirty="0" smtClean="0">
                <a:solidFill>
                  <a:schemeClr val="accent2"/>
                </a:solidFill>
              </a:rPr>
              <a:t> </a:t>
            </a:r>
            <a:r>
              <a:rPr lang="de-DE" b="1" u="sng" dirty="0" err="1" smtClean="0">
                <a:solidFill>
                  <a:schemeClr val="accent2"/>
                </a:solidFill>
              </a:rPr>
              <a:t>research</a:t>
            </a:r>
            <a:r>
              <a:rPr lang="de-DE" b="1" u="sng" dirty="0" smtClean="0">
                <a:solidFill>
                  <a:schemeClr val="accent2"/>
                </a:solidFill>
              </a:rPr>
              <a:t> </a:t>
            </a:r>
            <a:r>
              <a:rPr lang="de-DE" b="1" u="sng" dirty="0" err="1" smtClean="0">
                <a:solidFill>
                  <a:schemeClr val="accent2"/>
                </a:solidFill>
              </a:rPr>
              <a:t>funding</a:t>
            </a:r>
            <a:r>
              <a:rPr lang="de-DE" b="1" dirty="0" smtClean="0"/>
              <a:t>)</a:t>
            </a:r>
            <a:endParaRPr lang="en-US" b="1" dirty="0" smtClean="0"/>
          </a:p>
        </p:txBody>
      </p:sp>
      <p:sp>
        <p:nvSpPr>
          <p:cNvPr id="4" name="Foliennummernplatzhalter 3"/>
          <p:cNvSpPr>
            <a:spLocks noGrp="1"/>
          </p:cNvSpPr>
          <p:nvPr>
            <p:ph type="sldNum" sz="quarter" idx="12"/>
          </p:nvPr>
        </p:nvSpPr>
        <p:spPr/>
        <p:txBody>
          <a:bodyPr/>
          <a:lstStyle/>
          <a:p>
            <a:fld id="{9730C3FA-8B79-4F76-81F6-C551FFCA7ACF}" type="slidenum">
              <a:rPr lang="de-DE" smtClean="0"/>
              <a:t>2</a:t>
            </a:fld>
            <a:endParaRPr lang="de-DE"/>
          </a:p>
        </p:txBody>
      </p:sp>
      <p:pic>
        <p:nvPicPr>
          <p:cNvPr id="5" name="Grafik 4"/>
          <p:cNvPicPr>
            <a:picLocks noChangeAspect="1"/>
          </p:cNvPicPr>
          <p:nvPr/>
        </p:nvPicPr>
        <p:blipFill>
          <a:blip r:embed="rId3"/>
          <a:stretch>
            <a:fillRect/>
          </a:stretch>
        </p:blipFill>
        <p:spPr>
          <a:xfrm>
            <a:off x="6675120" y="1626235"/>
            <a:ext cx="5503224" cy="4320000"/>
          </a:xfrm>
          <a:prstGeom prst="rect">
            <a:avLst/>
          </a:prstGeom>
          <a:effectLst>
            <a:softEdge rad="127000"/>
          </a:effectLst>
        </p:spPr>
      </p:pic>
      <p:sp>
        <p:nvSpPr>
          <p:cNvPr id="6" name="Textfeld 5"/>
          <p:cNvSpPr txBox="1"/>
          <p:nvPr/>
        </p:nvSpPr>
        <p:spPr>
          <a:xfrm>
            <a:off x="7345680" y="5801361"/>
            <a:ext cx="4924104" cy="615553"/>
          </a:xfrm>
          <a:prstGeom prst="rect">
            <a:avLst/>
          </a:prstGeom>
          <a:noFill/>
        </p:spPr>
        <p:txBody>
          <a:bodyPr wrap="square" rtlCol="0">
            <a:spAutoFit/>
          </a:bodyPr>
          <a:lstStyle/>
          <a:p>
            <a:r>
              <a:rPr lang="de-DE" dirty="0"/>
              <a:t>Quelle: Open Science </a:t>
            </a:r>
            <a:r>
              <a:rPr lang="de-DE" dirty="0" smtClean="0"/>
              <a:t>Monitor EC</a:t>
            </a:r>
          </a:p>
          <a:p>
            <a:r>
              <a:rPr lang="de-DE" sz="1600" dirty="0">
                <a:hlinkClick r:id="rId4"/>
              </a:rPr>
              <a:t>https://</a:t>
            </a:r>
            <a:r>
              <a:rPr lang="de-DE" sz="1600" dirty="0" smtClean="0">
                <a:hlinkClick r:id="rId4"/>
              </a:rPr>
              <a:t>ec.europa.eu/info/research-and-innovation_en</a:t>
            </a:r>
            <a:endParaRPr lang="de-DE" sz="1600" dirty="0" smtClean="0"/>
          </a:p>
        </p:txBody>
      </p:sp>
    </p:spTree>
    <p:extLst>
      <p:ext uri="{BB962C8B-B14F-4D97-AF65-F5344CB8AC3E}">
        <p14:creationId xmlns:p14="http://schemas.microsoft.com/office/powerpoint/2010/main" val="3055675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err="1" smtClean="0">
                <a:solidFill>
                  <a:schemeClr val="accent2"/>
                </a:solidFill>
              </a:rPr>
              <a:t>Thank</a:t>
            </a:r>
            <a:r>
              <a:rPr lang="de-DE" b="1" dirty="0" smtClean="0">
                <a:solidFill>
                  <a:schemeClr val="accent2"/>
                </a:solidFill>
              </a:rPr>
              <a:t> YOU </a:t>
            </a:r>
            <a:r>
              <a:rPr lang="de-DE" b="1" dirty="0" err="1">
                <a:solidFill>
                  <a:schemeClr val="accent2"/>
                </a:solidFill>
              </a:rPr>
              <a:t>f</a:t>
            </a:r>
            <a:r>
              <a:rPr lang="de-DE" b="1" dirty="0" err="1" smtClean="0">
                <a:solidFill>
                  <a:schemeClr val="accent2"/>
                </a:solidFill>
              </a:rPr>
              <a:t>or</a:t>
            </a:r>
            <a:r>
              <a:rPr lang="de-DE" b="1" dirty="0" smtClean="0">
                <a:solidFill>
                  <a:schemeClr val="accent2"/>
                </a:solidFill>
              </a:rPr>
              <a:t> YOUR Attention!</a:t>
            </a:r>
            <a:endParaRPr lang="de-DE" b="1" dirty="0">
              <a:solidFill>
                <a:schemeClr val="accent2"/>
              </a:solidFill>
            </a:endParaRPr>
          </a:p>
        </p:txBody>
      </p:sp>
      <p:sp>
        <p:nvSpPr>
          <p:cNvPr id="3" name="Inhaltsplatzhalter 2"/>
          <p:cNvSpPr>
            <a:spLocks noGrp="1"/>
          </p:cNvSpPr>
          <p:nvPr>
            <p:ph idx="1"/>
          </p:nvPr>
        </p:nvSpPr>
        <p:spPr>
          <a:xfrm>
            <a:off x="838200" y="1825625"/>
            <a:ext cx="11262360" cy="4351338"/>
          </a:xfrm>
        </p:spPr>
        <p:txBody>
          <a:bodyPr/>
          <a:lstStyle/>
          <a:p>
            <a:pPr marL="0" indent="0">
              <a:buNone/>
            </a:pPr>
            <a:endParaRPr lang="de-DE" dirty="0" smtClean="0"/>
          </a:p>
          <a:p>
            <a:pPr marL="0" indent="0">
              <a:buNone/>
            </a:pPr>
            <a:endParaRPr lang="de-DE" dirty="0"/>
          </a:p>
          <a:p>
            <a:pPr marL="0" indent="0">
              <a:buNone/>
            </a:pPr>
            <a:r>
              <a:rPr lang="de-DE" b="1" dirty="0" smtClean="0"/>
              <a:t>In </a:t>
            </a:r>
            <a:r>
              <a:rPr lang="de-DE" b="1" dirty="0" err="1" smtClean="0"/>
              <a:t>case</a:t>
            </a:r>
            <a:r>
              <a:rPr lang="de-DE" b="1" dirty="0" smtClean="0"/>
              <a:t> </a:t>
            </a:r>
            <a:r>
              <a:rPr lang="de-DE" b="1" dirty="0" err="1" smtClean="0"/>
              <a:t>of</a:t>
            </a:r>
            <a:r>
              <a:rPr lang="de-DE" b="1" dirty="0" smtClean="0"/>
              <a:t> </a:t>
            </a:r>
            <a:r>
              <a:rPr lang="de-DE" b="1" dirty="0" err="1" smtClean="0"/>
              <a:t>question</a:t>
            </a:r>
            <a:r>
              <a:rPr lang="de-DE" b="1" dirty="0" smtClean="0"/>
              <a:t>: </a:t>
            </a:r>
            <a:r>
              <a:rPr lang="de-DE" b="1" dirty="0" err="1" smtClean="0">
                <a:solidFill>
                  <a:schemeClr val="accent2"/>
                </a:solidFill>
              </a:rPr>
              <a:t>now</a:t>
            </a:r>
            <a:r>
              <a:rPr lang="de-DE" b="1" dirty="0" smtClean="0">
                <a:solidFill>
                  <a:schemeClr val="accent2"/>
                </a:solidFill>
              </a:rPr>
              <a:t> </a:t>
            </a:r>
            <a:r>
              <a:rPr lang="de-DE" b="1" dirty="0" err="1" smtClean="0">
                <a:solidFill>
                  <a:schemeClr val="accent2"/>
                </a:solidFill>
              </a:rPr>
              <a:t>or</a:t>
            </a:r>
            <a:r>
              <a:rPr lang="de-DE" b="1" dirty="0" smtClean="0">
                <a:solidFill>
                  <a:schemeClr val="accent2"/>
                </a:solidFill>
              </a:rPr>
              <a:t> </a:t>
            </a:r>
            <a:r>
              <a:rPr lang="de-DE" b="1" dirty="0" err="1" smtClean="0">
                <a:solidFill>
                  <a:schemeClr val="accent2"/>
                </a:solidFill>
              </a:rPr>
              <a:t>any</a:t>
            </a:r>
            <a:r>
              <a:rPr lang="de-DE" b="1" dirty="0" smtClean="0">
                <a:solidFill>
                  <a:schemeClr val="accent2"/>
                </a:solidFill>
              </a:rPr>
              <a:t> time </a:t>
            </a:r>
            <a:r>
              <a:rPr lang="de-DE" b="1" dirty="0" err="1" smtClean="0">
                <a:solidFill>
                  <a:schemeClr val="accent2"/>
                </a:solidFill>
              </a:rPr>
              <a:t>afterwards</a:t>
            </a:r>
            <a:r>
              <a:rPr lang="de-DE" b="1" dirty="0" smtClean="0">
                <a:solidFill>
                  <a:schemeClr val="accent2"/>
                </a:solidFill>
              </a:rPr>
              <a:t>…. (</a:t>
            </a:r>
            <a:r>
              <a:rPr lang="de-DE" b="1" dirty="0" err="1" smtClean="0">
                <a:solidFill>
                  <a:schemeClr val="accent2"/>
                </a:solidFill>
              </a:rPr>
              <a:t>phone</a:t>
            </a:r>
            <a:r>
              <a:rPr lang="de-DE" b="1" dirty="0" smtClean="0">
                <a:solidFill>
                  <a:schemeClr val="accent2"/>
                </a:solidFill>
              </a:rPr>
              <a:t> 1396)</a:t>
            </a:r>
          </a:p>
          <a:p>
            <a:pPr marL="0" indent="0">
              <a:buNone/>
            </a:pPr>
            <a:endParaRPr lang="de-DE" b="1" dirty="0" smtClean="0"/>
          </a:p>
          <a:p>
            <a:pPr marL="0" indent="0">
              <a:buNone/>
            </a:pPr>
            <a:r>
              <a:rPr lang="de-DE" b="1" dirty="0" smtClean="0">
                <a:solidFill>
                  <a:schemeClr val="accent2"/>
                </a:solidFill>
              </a:rPr>
              <a:t>Grant Office @ GSI / FAIR </a:t>
            </a:r>
            <a:r>
              <a:rPr lang="de-DE" b="1" dirty="0" err="1" smtClean="0"/>
              <a:t>is</a:t>
            </a:r>
            <a:r>
              <a:rPr lang="de-DE" b="1" dirty="0" smtClean="0"/>
              <a:t> </a:t>
            </a:r>
            <a:r>
              <a:rPr lang="de-DE" b="1" dirty="0" err="1" smtClean="0"/>
              <a:t>always</a:t>
            </a:r>
            <a:r>
              <a:rPr lang="de-DE" b="1" dirty="0" smtClean="0"/>
              <a:t> happy </a:t>
            </a:r>
            <a:r>
              <a:rPr lang="de-DE" b="1" dirty="0" err="1" smtClean="0"/>
              <a:t>to</a:t>
            </a:r>
            <a:r>
              <a:rPr lang="de-DE" b="1" dirty="0" smtClean="0"/>
              <a:t> </a:t>
            </a:r>
            <a:r>
              <a:rPr lang="de-DE" b="1" dirty="0" err="1" smtClean="0"/>
              <a:t>help</a:t>
            </a:r>
            <a:r>
              <a:rPr lang="de-DE" b="1" dirty="0" smtClean="0"/>
              <a:t> </a:t>
            </a:r>
            <a:r>
              <a:rPr lang="de-DE" b="1" dirty="0" err="1" smtClean="0"/>
              <a:t>you</a:t>
            </a:r>
            <a:r>
              <a:rPr lang="de-DE" b="1" dirty="0" smtClean="0"/>
              <a:t> </a:t>
            </a:r>
            <a:r>
              <a:rPr lang="de-DE" b="1" dirty="0" err="1" smtClean="0"/>
              <a:t>with</a:t>
            </a:r>
            <a:r>
              <a:rPr lang="de-DE" b="1" dirty="0" smtClean="0"/>
              <a:t> </a:t>
            </a:r>
            <a:r>
              <a:rPr lang="de-DE" b="1" dirty="0" err="1" smtClean="0">
                <a:solidFill>
                  <a:schemeClr val="accent2"/>
                </a:solidFill>
              </a:rPr>
              <a:t>your</a:t>
            </a:r>
            <a:r>
              <a:rPr lang="de-DE" b="1" dirty="0" smtClean="0">
                <a:solidFill>
                  <a:schemeClr val="accent2"/>
                </a:solidFill>
              </a:rPr>
              <a:t> </a:t>
            </a:r>
            <a:r>
              <a:rPr lang="de-DE" b="1" dirty="0" err="1" smtClean="0">
                <a:solidFill>
                  <a:schemeClr val="accent2"/>
                </a:solidFill>
              </a:rPr>
              <a:t>application</a:t>
            </a:r>
            <a:r>
              <a:rPr lang="de-DE" b="1" dirty="0" smtClean="0"/>
              <a:t> </a:t>
            </a:r>
            <a:r>
              <a:rPr lang="de-DE" b="1" dirty="0" err="1" smtClean="0"/>
              <a:t>for</a:t>
            </a:r>
            <a:r>
              <a:rPr lang="de-DE" b="1" dirty="0" smtClean="0"/>
              <a:t> regional /national / international (EU) </a:t>
            </a:r>
            <a:r>
              <a:rPr lang="de-DE" b="1" dirty="0" err="1" smtClean="0">
                <a:solidFill>
                  <a:schemeClr val="accent2"/>
                </a:solidFill>
              </a:rPr>
              <a:t>funding</a:t>
            </a:r>
            <a:r>
              <a:rPr lang="de-DE" b="1" dirty="0"/>
              <a:t>.</a:t>
            </a:r>
            <a:r>
              <a:rPr lang="de-DE" dirty="0" smtClean="0"/>
              <a:t>		 </a:t>
            </a:r>
            <a:endParaRPr lang="de-DE" dirty="0"/>
          </a:p>
        </p:txBody>
      </p:sp>
      <p:sp>
        <p:nvSpPr>
          <p:cNvPr id="4" name="Foliennummernplatzhalter 3"/>
          <p:cNvSpPr>
            <a:spLocks noGrp="1"/>
          </p:cNvSpPr>
          <p:nvPr>
            <p:ph type="sldNum" sz="quarter" idx="12"/>
          </p:nvPr>
        </p:nvSpPr>
        <p:spPr/>
        <p:txBody>
          <a:bodyPr/>
          <a:lstStyle/>
          <a:p>
            <a:fld id="{9730C3FA-8B79-4F76-81F6-C551FFCA7ACF}" type="slidenum">
              <a:rPr lang="de-DE" smtClean="0"/>
              <a:t>20</a:t>
            </a:fld>
            <a:endParaRPr lang="de-DE" dirty="0"/>
          </a:p>
        </p:txBody>
      </p:sp>
    </p:spTree>
    <p:extLst>
      <p:ext uri="{BB962C8B-B14F-4D97-AF65-F5344CB8AC3E}">
        <p14:creationId xmlns:p14="http://schemas.microsoft.com/office/powerpoint/2010/main" val="4081273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solidFill>
                  <a:schemeClr val="accent2"/>
                </a:solidFill>
              </a:rPr>
              <a:t>Actuall</a:t>
            </a:r>
            <a:r>
              <a:rPr lang="de-DE" b="1" dirty="0" smtClean="0">
                <a:solidFill>
                  <a:schemeClr val="accent2"/>
                </a:solidFill>
              </a:rPr>
              <a:t> EU </a:t>
            </a:r>
            <a:r>
              <a:rPr lang="de-DE" b="1" dirty="0" err="1" smtClean="0">
                <a:solidFill>
                  <a:schemeClr val="accent2"/>
                </a:solidFill>
              </a:rPr>
              <a:t>funding</a:t>
            </a:r>
            <a:r>
              <a:rPr lang="de-DE" b="1" dirty="0" smtClean="0">
                <a:solidFill>
                  <a:schemeClr val="accent2"/>
                </a:solidFill>
              </a:rPr>
              <a:t> </a:t>
            </a:r>
            <a:r>
              <a:rPr lang="de-DE" b="1" dirty="0" err="1" smtClean="0">
                <a:solidFill>
                  <a:schemeClr val="accent2"/>
                </a:solidFill>
              </a:rPr>
              <a:t>programs</a:t>
            </a:r>
            <a:r>
              <a:rPr lang="de-DE" b="1" dirty="0" smtClean="0">
                <a:solidFill>
                  <a:schemeClr val="accent2"/>
                </a:solidFill>
              </a:rPr>
              <a:t> </a:t>
            </a:r>
            <a:r>
              <a:rPr lang="de-DE" b="1" dirty="0" err="1" smtClean="0">
                <a:solidFill>
                  <a:schemeClr val="accent2"/>
                </a:solidFill>
              </a:rPr>
              <a:t>and</a:t>
            </a:r>
            <a:r>
              <a:rPr lang="de-DE" b="1" dirty="0" smtClean="0">
                <a:solidFill>
                  <a:schemeClr val="accent2"/>
                </a:solidFill>
              </a:rPr>
              <a:t> </a:t>
            </a:r>
            <a:r>
              <a:rPr lang="de-DE" b="1" dirty="0" err="1" smtClean="0">
                <a:solidFill>
                  <a:schemeClr val="accent2"/>
                </a:solidFill>
              </a:rPr>
              <a:t>calls</a:t>
            </a:r>
            <a:endParaRPr lang="de-DE" b="1" dirty="0">
              <a:solidFill>
                <a:schemeClr val="accent2"/>
              </a:solidFill>
            </a:endParaRPr>
          </a:p>
        </p:txBody>
      </p:sp>
      <p:sp>
        <p:nvSpPr>
          <p:cNvPr id="3" name="Inhaltsplatzhalter 2"/>
          <p:cNvSpPr>
            <a:spLocks noGrp="1"/>
          </p:cNvSpPr>
          <p:nvPr>
            <p:ph idx="1"/>
          </p:nvPr>
        </p:nvSpPr>
        <p:spPr/>
        <p:txBody>
          <a:bodyPr/>
          <a:lstStyle/>
          <a:p>
            <a:pPr marL="0" indent="0">
              <a:buNone/>
            </a:pPr>
            <a:r>
              <a:rPr lang="de-DE" dirty="0" smtClean="0">
                <a:hlinkClick r:id="rId2"/>
              </a:rPr>
              <a:t>https://ec.europa.eu/info/research-and-innovation/funding/funding-opportunities/funding-programmes-and-open-calls_en</a:t>
            </a:r>
            <a:endParaRPr lang="de-DE" dirty="0" smtClean="0"/>
          </a:p>
          <a:p>
            <a:endParaRPr lang="de-DE" dirty="0"/>
          </a:p>
        </p:txBody>
      </p:sp>
      <p:sp>
        <p:nvSpPr>
          <p:cNvPr id="4" name="Foliennummernplatzhalter 3"/>
          <p:cNvSpPr>
            <a:spLocks noGrp="1"/>
          </p:cNvSpPr>
          <p:nvPr>
            <p:ph type="sldNum" sz="quarter" idx="12"/>
          </p:nvPr>
        </p:nvSpPr>
        <p:spPr/>
        <p:txBody>
          <a:bodyPr/>
          <a:lstStyle/>
          <a:p>
            <a:fld id="{9730C3FA-8B79-4F76-81F6-C551FFCA7ACF}" type="slidenum">
              <a:rPr lang="de-DE" smtClean="0"/>
              <a:t>21</a:t>
            </a:fld>
            <a:endParaRPr lang="de-DE"/>
          </a:p>
        </p:txBody>
      </p:sp>
    </p:spTree>
    <p:extLst>
      <p:ext uri="{BB962C8B-B14F-4D97-AF65-F5344CB8AC3E}">
        <p14:creationId xmlns:p14="http://schemas.microsoft.com/office/powerpoint/2010/main" val="1533078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solidFill>
                  <a:schemeClr val="accent2"/>
                </a:solidFill>
              </a:rPr>
              <a:t>Research </a:t>
            </a:r>
            <a:r>
              <a:rPr lang="de-DE" b="1" dirty="0" err="1" smtClean="0">
                <a:solidFill>
                  <a:schemeClr val="accent2"/>
                </a:solidFill>
              </a:rPr>
              <a:t>funding</a:t>
            </a:r>
            <a:r>
              <a:rPr lang="de-DE" b="1" dirty="0" smtClean="0">
                <a:solidFill>
                  <a:schemeClr val="accent2"/>
                </a:solidFill>
              </a:rPr>
              <a:t> at GSI / FAIR</a:t>
            </a:r>
            <a:endParaRPr lang="de-DE" b="1" dirty="0">
              <a:solidFill>
                <a:schemeClr val="accent2"/>
              </a:solidFill>
            </a:endParaRPr>
          </a:p>
        </p:txBody>
      </p:sp>
      <p:sp>
        <p:nvSpPr>
          <p:cNvPr id="3" name="Inhaltsplatzhalter 2"/>
          <p:cNvSpPr>
            <a:spLocks noGrp="1"/>
          </p:cNvSpPr>
          <p:nvPr>
            <p:ph idx="1"/>
          </p:nvPr>
        </p:nvSpPr>
        <p:spPr>
          <a:xfrm>
            <a:off x="838200" y="1524361"/>
            <a:ext cx="10515600" cy="4351338"/>
          </a:xfrm>
        </p:spPr>
        <p:txBody>
          <a:bodyPr>
            <a:normAutofit lnSpcReduction="10000"/>
          </a:bodyPr>
          <a:lstStyle/>
          <a:p>
            <a:r>
              <a:rPr lang="de-DE" sz="2400" dirty="0"/>
              <a:t>R&amp;D </a:t>
            </a:r>
            <a:r>
              <a:rPr lang="de-DE" sz="2400" dirty="0" err="1"/>
              <a:t>Program</a:t>
            </a:r>
            <a:r>
              <a:rPr lang="de-DE" sz="2400" dirty="0"/>
              <a:t>, </a:t>
            </a:r>
            <a:r>
              <a:rPr lang="de-DE" sz="2400" dirty="0" err="1"/>
              <a:t>where</a:t>
            </a:r>
            <a:r>
              <a:rPr lang="de-DE" sz="2400" dirty="0"/>
              <a:t> GSI </a:t>
            </a:r>
            <a:r>
              <a:rPr lang="de-DE" sz="2400" dirty="0" err="1"/>
              <a:t>acts</a:t>
            </a:r>
            <a:r>
              <a:rPr lang="de-DE" sz="2400" dirty="0"/>
              <a:t> </a:t>
            </a:r>
            <a:r>
              <a:rPr lang="de-DE" sz="2400" dirty="0" err="1"/>
              <a:t>as</a:t>
            </a:r>
            <a:r>
              <a:rPr lang="de-DE" sz="2400" dirty="0"/>
              <a:t> a </a:t>
            </a:r>
            <a:r>
              <a:rPr lang="de-DE" sz="2400" b="1" dirty="0" err="1"/>
              <a:t>funding</a:t>
            </a:r>
            <a:r>
              <a:rPr lang="de-DE" sz="2400" b="1" dirty="0"/>
              <a:t> </a:t>
            </a:r>
            <a:r>
              <a:rPr lang="de-DE" sz="2400" b="1" dirty="0" err="1"/>
              <a:t>agency</a:t>
            </a:r>
            <a:r>
              <a:rPr lang="de-DE" sz="2400" b="1" dirty="0"/>
              <a:t> </a:t>
            </a:r>
            <a:r>
              <a:rPr lang="de-DE" sz="2400" dirty="0"/>
              <a:t>- </a:t>
            </a:r>
            <a:r>
              <a:rPr lang="de-DE" sz="2400" dirty="0" err="1"/>
              <a:t>strategic</a:t>
            </a:r>
            <a:r>
              <a:rPr lang="de-DE" sz="2400" dirty="0"/>
              <a:t> </a:t>
            </a:r>
            <a:r>
              <a:rPr lang="de-DE" sz="2400" dirty="0" err="1"/>
              <a:t>cooperation</a:t>
            </a:r>
            <a:r>
              <a:rPr lang="de-DE" sz="2400" dirty="0"/>
              <a:t> </a:t>
            </a:r>
            <a:r>
              <a:rPr lang="de-DE" sz="2400" dirty="0" err="1"/>
              <a:t>with</a:t>
            </a:r>
            <a:r>
              <a:rPr lang="de-DE" sz="2400" dirty="0"/>
              <a:t> Goethe University Frankfurt, Technical University Darmstadt, Justus Liebig University </a:t>
            </a:r>
            <a:r>
              <a:rPr lang="de-DE" sz="2400" dirty="0" err="1" smtClean="0"/>
              <a:t>Giessen</a:t>
            </a:r>
            <a:r>
              <a:rPr lang="de-DE" sz="2400" dirty="0"/>
              <a:t>, Heidelberg </a:t>
            </a:r>
            <a:r>
              <a:rPr lang="de-DE" sz="2400" dirty="0" smtClean="0"/>
              <a:t>University </a:t>
            </a:r>
            <a:r>
              <a:rPr lang="de-DE" sz="2400" dirty="0" err="1" smtClean="0"/>
              <a:t>and</a:t>
            </a:r>
            <a:r>
              <a:rPr lang="de-DE" sz="2400" dirty="0"/>
              <a:t> Frankfurt Institute </a:t>
            </a:r>
            <a:r>
              <a:rPr lang="de-DE" sz="2400" dirty="0" err="1"/>
              <a:t>for</a:t>
            </a:r>
            <a:r>
              <a:rPr lang="de-DE" sz="2400" dirty="0"/>
              <a:t> </a:t>
            </a:r>
            <a:r>
              <a:rPr lang="de-DE" sz="2400" dirty="0" err="1"/>
              <a:t>Advanced</a:t>
            </a:r>
            <a:r>
              <a:rPr lang="de-DE" sz="2400" dirty="0"/>
              <a:t> Studies (FIAS).</a:t>
            </a:r>
            <a:endParaRPr lang="de-DE" sz="2400" dirty="0" smtClean="0"/>
          </a:p>
          <a:p>
            <a:r>
              <a:rPr lang="de-DE" sz="2400" dirty="0"/>
              <a:t>R</a:t>
            </a:r>
            <a:r>
              <a:rPr lang="de-DE" sz="2400" dirty="0" smtClean="0"/>
              <a:t>egional </a:t>
            </a:r>
            <a:r>
              <a:rPr lang="de-DE" sz="2400" dirty="0" err="1" smtClean="0"/>
              <a:t>funds</a:t>
            </a:r>
            <a:r>
              <a:rPr lang="de-DE" sz="2400" dirty="0" smtClean="0"/>
              <a:t>, e.g. Loewe </a:t>
            </a:r>
            <a:r>
              <a:rPr lang="de-DE" sz="2400" dirty="0" err="1" smtClean="0"/>
              <a:t>program</a:t>
            </a:r>
            <a:r>
              <a:rPr lang="de-DE" sz="2400" dirty="0" smtClean="0"/>
              <a:t> </a:t>
            </a:r>
            <a:r>
              <a:rPr lang="de-DE" sz="2400" dirty="0" err="1" smtClean="0"/>
              <a:t>and</a:t>
            </a:r>
            <a:r>
              <a:rPr lang="de-DE" sz="2400" dirty="0" smtClean="0"/>
              <a:t> EU-funds </a:t>
            </a:r>
            <a:r>
              <a:rPr lang="de-DE" sz="2400" b="1" dirty="0" err="1" smtClean="0"/>
              <a:t>distributed</a:t>
            </a:r>
            <a:r>
              <a:rPr lang="de-DE" sz="2400" b="1" dirty="0"/>
              <a:t>/</a:t>
            </a:r>
            <a:r>
              <a:rPr lang="de-DE" sz="2400" b="1" dirty="0" err="1" smtClean="0"/>
              <a:t>handled</a:t>
            </a:r>
            <a:r>
              <a:rPr lang="de-DE" sz="2400" b="1" dirty="0" smtClean="0"/>
              <a:t> </a:t>
            </a:r>
            <a:r>
              <a:rPr lang="de-DE" sz="2400" b="1" dirty="0" err="1" smtClean="0"/>
              <a:t>by</a:t>
            </a:r>
            <a:r>
              <a:rPr lang="de-DE" sz="2400" b="1" dirty="0" smtClean="0"/>
              <a:t> </a:t>
            </a:r>
            <a:r>
              <a:rPr lang="de-DE" sz="2400" b="1" dirty="0" err="1" smtClean="0"/>
              <a:t>federal</a:t>
            </a:r>
            <a:r>
              <a:rPr lang="de-DE" sz="2400" b="1" dirty="0" smtClean="0"/>
              <a:t> </a:t>
            </a:r>
            <a:r>
              <a:rPr lang="de-DE" sz="2400" b="1" dirty="0" err="1" smtClean="0"/>
              <a:t>states</a:t>
            </a:r>
            <a:r>
              <a:rPr lang="de-DE" sz="2400" b="1" dirty="0"/>
              <a:t> </a:t>
            </a:r>
            <a:r>
              <a:rPr lang="de-DE" sz="2400" dirty="0" smtClean="0"/>
              <a:t>(EFRE, ESF </a:t>
            </a:r>
            <a:r>
              <a:rPr lang="de-DE" sz="2400" dirty="0" err="1" smtClean="0"/>
              <a:t>and</a:t>
            </a:r>
            <a:r>
              <a:rPr lang="de-DE" sz="2400" dirty="0" smtClean="0"/>
              <a:t> REACT-EU)  </a:t>
            </a:r>
          </a:p>
          <a:p>
            <a:r>
              <a:rPr lang="de-DE" sz="2400" b="1" dirty="0"/>
              <a:t>N</a:t>
            </a:r>
            <a:r>
              <a:rPr lang="de-DE" sz="2400" b="1" dirty="0" smtClean="0"/>
              <a:t>ational</a:t>
            </a:r>
            <a:r>
              <a:rPr lang="de-DE" sz="2400" dirty="0" smtClean="0"/>
              <a:t> (German) </a:t>
            </a:r>
            <a:r>
              <a:rPr lang="de-DE" sz="2400" dirty="0" err="1" smtClean="0"/>
              <a:t>funding</a:t>
            </a:r>
            <a:r>
              <a:rPr lang="de-DE" sz="2400" dirty="0" smtClean="0"/>
              <a:t>, e.g. DFG, BMBF, …</a:t>
            </a:r>
          </a:p>
          <a:p>
            <a:pPr marL="0" indent="0">
              <a:buNone/>
            </a:pPr>
            <a:r>
              <a:rPr lang="de-DE" sz="1900" dirty="0" smtClean="0">
                <a:hlinkClick r:id="rId3"/>
              </a:rPr>
              <a:t>https://www.gsi.de/work/organisation/stabsabteilungen_stellen/drittmittelstelle/drittmittelprojekte_bei_gsifair/nationale_forschungsfoerderung</a:t>
            </a:r>
            <a:endParaRPr lang="de-DE" sz="1900" dirty="0" smtClean="0"/>
          </a:p>
          <a:p>
            <a:r>
              <a:rPr lang="de-DE" sz="2400" dirty="0" smtClean="0"/>
              <a:t>International, </a:t>
            </a:r>
            <a:r>
              <a:rPr lang="de-DE" sz="2400" dirty="0" err="1" smtClean="0"/>
              <a:t>mainly</a:t>
            </a:r>
            <a:r>
              <a:rPr lang="de-DE" sz="2400" dirty="0" smtClean="0"/>
              <a:t> EU-</a:t>
            </a:r>
            <a:r>
              <a:rPr lang="de-DE" sz="2400" dirty="0" err="1" smtClean="0"/>
              <a:t>funding</a:t>
            </a:r>
            <a:r>
              <a:rPr lang="de-DE" sz="2400" dirty="0" smtClean="0"/>
              <a:t>, </a:t>
            </a:r>
            <a:r>
              <a:rPr lang="de-DE" sz="2400" dirty="0" err="1" smtClean="0"/>
              <a:t>provided</a:t>
            </a:r>
            <a:r>
              <a:rPr lang="de-DE" sz="2400" dirty="0" smtClean="0"/>
              <a:t> </a:t>
            </a:r>
            <a:r>
              <a:rPr lang="de-DE" sz="2400" dirty="0" err="1" smtClean="0"/>
              <a:t>by</a:t>
            </a:r>
            <a:r>
              <a:rPr lang="de-DE" sz="2400" dirty="0" smtClean="0"/>
              <a:t> </a:t>
            </a:r>
            <a:r>
              <a:rPr lang="de-DE" sz="2400" dirty="0" err="1" smtClean="0"/>
              <a:t>the</a:t>
            </a:r>
            <a:r>
              <a:rPr lang="en-US" sz="2400" dirty="0" smtClean="0"/>
              <a:t> </a:t>
            </a:r>
            <a:r>
              <a:rPr lang="en-US" sz="2400" dirty="0"/>
              <a:t>European </a:t>
            </a:r>
            <a:r>
              <a:rPr lang="en-US" sz="2400" dirty="0" smtClean="0"/>
              <a:t>Commission</a:t>
            </a:r>
          </a:p>
          <a:p>
            <a:pPr marL="0" indent="0">
              <a:buNone/>
            </a:pPr>
            <a:r>
              <a:rPr lang="de-DE" sz="1900" dirty="0" smtClean="0">
                <a:hlinkClick r:id="rId4"/>
              </a:rPr>
              <a:t>https</a:t>
            </a:r>
            <a:r>
              <a:rPr lang="de-DE" sz="1900" dirty="0">
                <a:hlinkClick r:id="rId4"/>
              </a:rPr>
              <a:t>://</a:t>
            </a:r>
            <a:r>
              <a:rPr lang="de-DE" sz="1900" dirty="0" smtClean="0">
                <a:hlinkClick r:id="rId4"/>
              </a:rPr>
              <a:t>www.gsi.de/work/organisation/stabsabteilungen_stellen/drittmittelstelle/drittmittelprojekte_bei_gsifair/eu_foerderung_im_horizont2020</a:t>
            </a:r>
            <a:endParaRPr lang="de-DE" sz="1900" dirty="0" smtClean="0"/>
          </a:p>
        </p:txBody>
      </p:sp>
      <p:sp>
        <p:nvSpPr>
          <p:cNvPr id="4" name="Textfeld 3"/>
          <p:cNvSpPr txBox="1"/>
          <p:nvPr/>
        </p:nvSpPr>
        <p:spPr>
          <a:xfrm>
            <a:off x="838200" y="6264610"/>
            <a:ext cx="10844719" cy="584775"/>
          </a:xfrm>
          <a:prstGeom prst="rect">
            <a:avLst/>
          </a:prstGeom>
          <a:noFill/>
        </p:spPr>
        <p:txBody>
          <a:bodyPr wrap="square" rtlCol="0">
            <a:spAutoFit/>
          </a:bodyPr>
          <a:lstStyle/>
          <a:p>
            <a:r>
              <a:rPr lang="de-DE" sz="1600" b="1" dirty="0" smtClean="0"/>
              <a:t>EFRE</a:t>
            </a:r>
            <a:r>
              <a:rPr lang="de-DE" sz="1600" dirty="0" smtClean="0"/>
              <a:t> </a:t>
            </a:r>
            <a:r>
              <a:rPr lang="de-DE" sz="1600" dirty="0"/>
              <a:t>- Europäische Fonds für regionale Entwicklung (EFRE), </a:t>
            </a:r>
            <a:r>
              <a:rPr lang="de-DE" sz="1600" b="1" dirty="0" smtClean="0"/>
              <a:t>ESF</a:t>
            </a:r>
            <a:r>
              <a:rPr lang="de-DE" sz="1600" dirty="0" smtClean="0"/>
              <a:t> </a:t>
            </a:r>
            <a:r>
              <a:rPr lang="de-DE" sz="1600" dirty="0"/>
              <a:t>- Europäischer Sozialfonds für </a:t>
            </a:r>
            <a:r>
              <a:rPr lang="de-DE" sz="1600" dirty="0" smtClean="0"/>
              <a:t>Deutschland </a:t>
            </a:r>
          </a:p>
          <a:p>
            <a:r>
              <a:rPr lang="de-DE" sz="1600" b="1" dirty="0" smtClean="0"/>
              <a:t>REACT-EU</a:t>
            </a:r>
            <a:r>
              <a:rPr lang="de-DE" sz="1600" dirty="0" smtClean="0"/>
              <a:t> -</a:t>
            </a:r>
            <a:r>
              <a:rPr lang="en-US" sz="1600" dirty="0"/>
              <a:t> Recovery Assistance for Cohesion and the Territories of Europe</a:t>
            </a:r>
            <a:endParaRPr lang="de-DE" sz="1600" dirty="0"/>
          </a:p>
        </p:txBody>
      </p:sp>
      <p:sp>
        <p:nvSpPr>
          <p:cNvPr id="5" name="Foliennummernplatzhalter 4"/>
          <p:cNvSpPr>
            <a:spLocks noGrp="1"/>
          </p:cNvSpPr>
          <p:nvPr>
            <p:ph type="sldNum" sz="quarter" idx="12"/>
          </p:nvPr>
        </p:nvSpPr>
        <p:spPr/>
        <p:txBody>
          <a:bodyPr/>
          <a:lstStyle/>
          <a:p>
            <a:fld id="{9730C3FA-8B79-4F76-81F6-C551FFCA7ACF}" type="slidenum">
              <a:rPr lang="de-DE" smtClean="0"/>
              <a:t>3</a:t>
            </a:fld>
            <a:endParaRPr lang="de-DE" dirty="0"/>
          </a:p>
        </p:txBody>
      </p:sp>
    </p:spTree>
    <p:extLst>
      <p:ext uri="{BB962C8B-B14F-4D97-AF65-F5344CB8AC3E}">
        <p14:creationId xmlns:p14="http://schemas.microsoft.com/office/powerpoint/2010/main" val="3538536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8" y="365125"/>
            <a:ext cx="11353801" cy="1325563"/>
          </a:xfrm>
        </p:spPr>
        <p:txBody>
          <a:bodyPr>
            <a:normAutofit/>
          </a:bodyPr>
          <a:lstStyle/>
          <a:p>
            <a:r>
              <a:rPr lang="de-DE" b="1" dirty="0">
                <a:solidFill>
                  <a:schemeClr val="accent2"/>
                </a:solidFill>
              </a:rPr>
              <a:t>Open </a:t>
            </a:r>
            <a:r>
              <a:rPr lang="de-DE" b="1" dirty="0" smtClean="0">
                <a:solidFill>
                  <a:schemeClr val="accent2"/>
                </a:solidFill>
              </a:rPr>
              <a:t>Science (Open Access) </a:t>
            </a:r>
            <a:r>
              <a:rPr lang="de-DE" b="1" dirty="0">
                <a:solidFill>
                  <a:schemeClr val="accent2"/>
                </a:solidFill>
              </a:rPr>
              <a:t>in </a:t>
            </a:r>
            <a:r>
              <a:rPr lang="de-DE" b="1" dirty="0" smtClean="0">
                <a:solidFill>
                  <a:schemeClr val="accent2"/>
                </a:solidFill>
              </a:rPr>
              <a:t>R&amp;D-</a:t>
            </a:r>
            <a:r>
              <a:rPr lang="de-DE" b="1" dirty="0" err="1" smtClean="0">
                <a:solidFill>
                  <a:schemeClr val="accent2"/>
                </a:solidFill>
              </a:rPr>
              <a:t>program</a:t>
            </a:r>
            <a:endParaRPr lang="de-DE" dirty="0"/>
          </a:p>
        </p:txBody>
      </p:sp>
      <p:sp>
        <p:nvSpPr>
          <p:cNvPr id="3" name="Inhaltsplatzhalter 2"/>
          <p:cNvSpPr>
            <a:spLocks noGrp="1"/>
          </p:cNvSpPr>
          <p:nvPr>
            <p:ph idx="1"/>
          </p:nvPr>
        </p:nvSpPr>
        <p:spPr>
          <a:xfrm>
            <a:off x="838200" y="1551305"/>
            <a:ext cx="10515600" cy="4351338"/>
          </a:xfrm>
        </p:spPr>
        <p:txBody>
          <a:bodyPr>
            <a:normAutofit lnSpcReduction="10000"/>
          </a:bodyPr>
          <a:lstStyle/>
          <a:p>
            <a:pPr marL="0" indent="0">
              <a:buNone/>
            </a:pPr>
            <a:r>
              <a:rPr lang="de-DE" sz="2200" dirty="0" smtClean="0"/>
              <a:t>Forschungseinrichtungen verpflichten </a:t>
            </a:r>
            <a:r>
              <a:rPr lang="de-DE" sz="2200" dirty="0"/>
              <a:t>sich zu der Open-Access-Richtlinie der </a:t>
            </a:r>
            <a:r>
              <a:rPr lang="de-DE" sz="2200" b="1" dirty="0" smtClean="0"/>
              <a:t>Helmholtz-Gemeinschaft</a:t>
            </a:r>
            <a:r>
              <a:rPr lang="de-DE" sz="2200" dirty="0"/>
              <a:t>:</a:t>
            </a:r>
            <a:endParaRPr lang="de-DE" sz="2200" dirty="0" smtClean="0"/>
          </a:p>
          <a:p>
            <a:pPr marL="0" indent="0">
              <a:buNone/>
            </a:pPr>
            <a:r>
              <a:rPr lang="de-DE" sz="2200" dirty="0">
                <a:hlinkClick r:id="rId2"/>
              </a:rPr>
              <a:t>https://os.helmholtz.de/open-science-in-der-helmholtz-gemeinschaft/open-access/open-access-richtlinien/open-access-richtlinie-der-helmholtz-gemeinschaft-2016</a:t>
            </a:r>
            <a:r>
              <a:rPr lang="de-DE" sz="2200" dirty="0" smtClean="0">
                <a:hlinkClick r:id="rId2"/>
              </a:rPr>
              <a:t>/</a:t>
            </a:r>
            <a:r>
              <a:rPr lang="de-DE" sz="2200" dirty="0" smtClean="0"/>
              <a:t> </a:t>
            </a:r>
          </a:p>
          <a:p>
            <a:pPr marL="0" indent="0">
              <a:buNone/>
            </a:pPr>
            <a:r>
              <a:rPr lang="de-DE" sz="2200" dirty="0"/>
              <a:t>„…</a:t>
            </a:r>
            <a:r>
              <a:rPr lang="de-DE" sz="2200" i="1" dirty="0"/>
              <a:t>die Ergebnisse der eigenen Arbeit der Wissenschaft, der Wirtschaft und der Gesellschaft möglichst barrierefrei zur Nachnutzung </a:t>
            </a:r>
            <a:r>
              <a:rPr lang="de-DE" sz="2200" b="1" i="1" dirty="0"/>
              <a:t>öffentlich zugänglich zu machen</a:t>
            </a:r>
            <a:r>
              <a:rPr lang="de-DE" sz="2200" i="1" dirty="0"/>
              <a:t>, fordern die Helmholtz-Zentren </a:t>
            </a:r>
            <a:r>
              <a:rPr lang="de-DE" sz="2200" i="1" dirty="0" smtClean="0"/>
              <a:t>die bei </a:t>
            </a:r>
            <a:r>
              <a:rPr lang="de-DE" sz="2200" i="1" dirty="0"/>
              <a:t>ihnen tätigen Mitarbeiterinnen und Mitarbeiter auf, die von ihnen im Rahmen ihrer Tätigkeit für die Helmholtz-Gemeinschaft allein oder gemeinsam mit anderen Forschenden </a:t>
            </a:r>
            <a:r>
              <a:rPr lang="de-DE" sz="2200" b="1" i="1" dirty="0"/>
              <a:t>erstellten Publikationen Open Access zugänglich und nachnutzbar zu machen</a:t>
            </a:r>
            <a:r>
              <a:rPr lang="de-DE" sz="2200" i="1" dirty="0"/>
              <a:t>. </a:t>
            </a:r>
            <a:r>
              <a:rPr lang="de-DE" sz="2200" dirty="0" smtClean="0"/>
              <a:t>“</a:t>
            </a:r>
          </a:p>
          <a:p>
            <a:pPr marL="0" indent="0">
              <a:buNone/>
            </a:pPr>
            <a:endParaRPr lang="de-DE" sz="2200" dirty="0"/>
          </a:p>
          <a:p>
            <a:pPr marL="0" indent="0">
              <a:buNone/>
            </a:pPr>
            <a:r>
              <a:rPr lang="de-DE" sz="2200" dirty="0" smtClean="0"/>
              <a:t>More </a:t>
            </a:r>
            <a:r>
              <a:rPr lang="de-DE" sz="2200" dirty="0" err="1" smtClean="0"/>
              <a:t>about</a:t>
            </a:r>
            <a:r>
              <a:rPr lang="de-DE" sz="2200" dirty="0" smtClean="0"/>
              <a:t> R&amp;D </a:t>
            </a:r>
            <a:r>
              <a:rPr lang="de-DE" sz="2200" dirty="0" err="1" smtClean="0"/>
              <a:t>program</a:t>
            </a:r>
            <a:r>
              <a:rPr lang="de-DE" sz="2200" dirty="0" smtClean="0"/>
              <a:t> </a:t>
            </a:r>
            <a:r>
              <a:rPr lang="de-DE" sz="2200" dirty="0" err="1" smtClean="0"/>
              <a:t>of</a:t>
            </a:r>
            <a:r>
              <a:rPr lang="de-DE" sz="2200" dirty="0" smtClean="0"/>
              <a:t> GSI </a:t>
            </a:r>
            <a:r>
              <a:rPr lang="de-DE" sz="2200" dirty="0" err="1" smtClean="0"/>
              <a:t>can</a:t>
            </a:r>
            <a:r>
              <a:rPr lang="de-DE" sz="2200" dirty="0" smtClean="0"/>
              <a:t> </a:t>
            </a:r>
            <a:r>
              <a:rPr lang="de-DE" sz="2200" dirty="0" err="1" smtClean="0"/>
              <a:t>be</a:t>
            </a:r>
            <a:r>
              <a:rPr lang="de-DE" sz="2200" dirty="0" smtClean="0"/>
              <a:t> </a:t>
            </a:r>
            <a:r>
              <a:rPr lang="de-DE" sz="2200" dirty="0" err="1" smtClean="0"/>
              <a:t>found</a:t>
            </a:r>
            <a:r>
              <a:rPr lang="de-DE" sz="2200" dirty="0" smtClean="0"/>
              <a:t> </a:t>
            </a:r>
            <a:r>
              <a:rPr lang="de-DE" sz="2200" dirty="0" err="1" smtClean="0"/>
              <a:t>here</a:t>
            </a:r>
            <a:r>
              <a:rPr lang="de-DE" sz="2200" dirty="0" smtClean="0"/>
              <a:t> (in </a:t>
            </a:r>
            <a:r>
              <a:rPr lang="de-DE" sz="2200" dirty="0" err="1" smtClean="0"/>
              <a:t>german</a:t>
            </a:r>
            <a:r>
              <a:rPr lang="de-DE" sz="2200" dirty="0" smtClean="0"/>
              <a:t> </a:t>
            </a:r>
            <a:r>
              <a:rPr lang="de-DE" sz="2200" dirty="0" err="1" smtClean="0"/>
              <a:t>only</a:t>
            </a:r>
            <a:r>
              <a:rPr lang="de-DE" sz="2200" dirty="0" smtClean="0"/>
              <a:t>):</a:t>
            </a:r>
          </a:p>
          <a:p>
            <a:pPr marL="0" indent="0">
              <a:buNone/>
            </a:pPr>
            <a:r>
              <a:rPr lang="de-DE" sz="2200" dirty="0" smtClean="0">
                <a:hlinkClick r:id="rId3"/>
              </a:rPr>
              <a:t>https</a:t>
            </a:r>
            <a:r>
              <a:rPr lang="de-DE" sz="2200" dirty="0">
                <a:hlinkClick r:id="rId3"/>
              </a:rPr>
              <a:t>://www.gsi.de/en/work/organisation/staff_units/grant_office/rd_program</a:t>
            </a:r>
            <a:endParaRPr lang="de-DE" sz="2200" dirty="0"/>
          </a:p>
          <a:p>
            <a:pPr marL="0" indent="0">
              <a:buNone/>
            </a:pPr>
            <a:endParaRPr lang="de-DE" sz="1600" dirty="0"/>
          </a:p>
        </p:txBody>
      </p:sp>
      <p:sp>
        <p:nvSpPr>
          <p:cNvPr id="4" name="Foliennummernplatzhalter 3"/>
          <p:cNvSpPr>
            <a:spLocks noGrp="1"/>
          </p:cNvSpPr>
          <p:nvPr>
            <p:ph type="sldNum" sz="quarter" idx="12"/>
          </p:nvPr>
        </p:nvSpPr>
        <p:spPr/>
        <p:txBody>
          <a:bodyPr/>
          <a:lstStyle/>
          <a:p>
            <a:fld id="{9730C3FA-8B79-4F76-81F6-C551FFCA7ACF}" type="slidenum">
              <a:rPr lang="de-DE" smtClean="0"/>
              <a:t>4</a:t>
            </a:fld>
            <a:endParaRPr lang="de-DE"/>
          </a:p>
        </p:txBody>
      </p:sp>
    </p:spTree>
    <p:extLst>
      <p:ext uri="{BB962C8B-B14F-4D97-AF65-F5344CB8AC3E}">
        <p14:creationId xmlns:p14="http://schemas.microsoft.com/office/powerpoint/2010/main" val="2857917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98200" cy="1325563"/>
          </a:xfrm>
        </p:spPr>
        <p:txBody>
          <a:bodyPr/>
          <a:lstStyle/>
          <a:p>
            <a:r>
              <a:rPr lang="de-DE" b="1" dirty="0" smtClean="0">
                <a:solidFill>
                  <a:schemeClr val="accent2"/>
                </a:solidFill>
              </a:rPr>
              <a:t>…</a:t>
            </a:r>
            <a:r>
              <a:rPr lang="de-DE" b="1" dirty="0" err="1" smtClean="0">
                <a:solidFill>
                  <a:schemeClr val="accent2"/>
                </a:solidFill>
              </a:rPr>
              <a:t>more</a:t>
            </a:r>
            <a:r>
              <a:rPr lang="de-DE" b="1" dirty="0" smtClean="0">
                <a:solidFill>
                  <a:schemeClr val="accent2"/>
                </a:solidFill>
              </a:rPr>
              <a:t> Helmholtz </a:t>
            </a:r>
            <a:r>
              <a:rPr lang="de-DE" b="1" dirty="0" err="1" smtClean="0">
                <a:solidFill>
                  <a:schemeClr val="accent2"/>
                </a:solidFill>
              </a:rPr>
              <a:t>Policies</a:t>
            </a:r>
            <a:r>
              <a:rPr lang="de-DE" b="1" dirty="0" smtClean="0">
                <a:solidFill>
                  <a:schemeClr val="accent2"/>
                </a:solidFill>
              </a:rPr>
              <a:t>/</a:t>
            </a:r>
            <a:r>
              <a:rPr lang="de-DE" b="1" dirty="0" err="1" smtClean="0">
                <a:solidFill>
                  <a:schemeClr val="accent2"/>
                </a:solidFill>
              </a:rPr>
              <a:t>Recomendations</a:t>
            </a:r>
            <a:endParaRPr lang="de-DE" b="1" dirty="0">
              <a:solidFill>
                <a:schemeClr val="accent2"/>
              </a:solidFill>
            </a:endParaRPr>
          </a:p>
        </p:txBody>
      </p:sp>
      <p:sp>
        <p:nvSpPr>
          <p:cNvPr id="3" name="Inhaltsplatzhalter 2"/>
          <p:cNvSpPr>
            <a:spLocks noGrp="1"/>
          </p:cNvSpPr>
          <p:nvPr>
            <p:ph idx="1"/>
          </p:nvPr>
        </p:nvSpPr>
        <p:spPr>
          <a:xfrm>
            <a:off x="838200" y="1825625"/>
            <a:ext cx="11242040" cy="4351338"/>
          </a:xfrm>
        </p:spPr>
        <p:txBody>
          <a:bodyPr>
            <a:normAutofit/>
          </a:bodyPr>
          <a:lstStyle/>
          <a:p>
            <a:r>
              <a:rPr lang="de-DE" sz="2200" dirty="0"/>
              <a:t>Research Data </a:t>
            </a:r>
            <a:r>
              <a:rPr lang="de-DE" sz="2200" dirty="0" err="1"/>
              <a:t>Policies</a:t>
            </a:r>
            <a:r>
              <a:rPr lang="de-DE" sz="2200" dirty="0"/>
              <a:t> </a:t>
            </a:r>
            <a:r>
              <a:rPr lang="de-DE" sz="2200" dirty="0" err="1"/>
              <a:t>of</a:t>
            </a:r>
            <a:r>
              <a:rPr lang="de-DE" sz="2200" dirty="0"/>
              <a:t> </a:t>
            </a:r>
            <a:r>
              <a:rPr lang="de-DE" sz="2200" dirty="0" err="1"/>
              <a:t>the</a:t>
            </a:r>
            <a:r>
              <a:rPr lang="de-DE" sz="2200" dirty="0"/>
              <a:t> Helmholtz </a:t>
            </a:r>
            <a:r>
              <a:rPr lang="de-DE" sz="2200" dirty="0" smtClean="0"/>
              <a:t>Centers</a:t>
            </a:r>
          </a:p>
          <a:p>
            <a:pPr marL="457200" lvl="1" indent="0">
              <a:buNone/>
            </a:pPr>
            <a:r>
              <a:rPr lang="de-DE" sz="2200" dirty="0">
                <a:hlinkClick r:id="rId3"/>
              </a:rPr>
              <a:t>https://os.helmholtz.de/en/open-science-in-the-helmholtz-association/eng-open-research-data/research-data-policies-of-the-helmholtz-centers</a:t>
            </a:r>
            <a:r>
              <a:rPr lang="de-DE" sz="2200" dirty="0" smtClean="0">
                <a:hlinkClick r:id="rId3"/>
              </a:rPr>
              <a:t>/</a:t>
            </a:r>
            <a:endParaRPr lang="de-DE" sz="2200" dirty="0" smtClean="0"/>
          </a:p>
          <a:p>
            <a:r>
              <a:rPr lang="de-DE" sz="2200" dirty="0" smtClean="0"/>
              <a:t>Position </a:t>
            </a:r>
            <a:r>
              <a:rPr lang="de-DE" sz="2200" dirty="0" err="1"/>
              <a:t>paper</a:t>
            </a:r>
            <a:r>
              <a:rPr lang="de-DE" sz="2200" dirty="0"/>
              <a:t> “Making </a:t>
            </a:r>
            <a:r>
              <a:rPr lang="de-DE" sz="2200" dirty="0" err="1"/>
              <a:t>information</a:t>
            </a:r>
            <a:r>
              <a:rPr lang="de-DE" sz="2200" dirty="0"/>
              <a:t> </a:t>
            </a:r>
            <a:r>
              <a:rPr lang="de-DE" sz="2200" dirty="0" err="1"/>
              <a:t>resources</a:t>
            </a:r>
            <a:r>
              <a:rPr lang="de-DE" sz="2200" dirty="0"/>
              <a:t> </a:t>
            </a:r>
            <a:r>
              <a:rPr lang="de-DE" sz="2200" dirty="0" err="1"/>
              <a:t>more</a:t>
            </a:r>
            <a:r>
              <a:rPr lang="de-DE" sz="2200" dirty="0"/>
              <a:t> </a:t>
            </a:r>
            <a:r>
              <a:rPr lang="de-DE" sz="2200" dirty="0" err="1" smtClean="0"/>
              <a:t>usable</a:t>
            </a:r>
            <a:r>
              <a:rPr lang="de-DE" sz="2200" dirty="0" smtClean="0"/>
              <a:t>”</a:t>
            </a:r>
          </a:p>
          <a:p>
            <a:pPr marL="457200" lvl="1" indent="0">
              <a:buNone/>
            </a:pPr>
            <a:r>
              <a:rPr lang="de-DE" sz="2200" dirty="0">
                <a:hlinkClick r:id="rId4"/>
              </a:rPr>
              <a:t>https://</a:t>
            </a:r>
            <a:r>
              <a:rPr lang="de-DE" sz="2200" dirty="0" smtClean="0">
                <a:hlinkClick r:id="rId4"/>
              </a:rPr>
              <a:t>gfzpublic.gfz-potsdam.de/pubman/faces/ViewItemOverviewPage.jsp?itemId=item_5006071</a:t>
            </a:r>
            <a:endParaRPr lang="de-DE" sz="2200" dirty="0"/>
          </a:p>
          <a:p>
            <a:r>
              <a:rPr lang="de-DE" sz="2200" dirty="0" err="1" smtClean="0"/>
              <a:t>Recommendations</a:t>
            </a:r>
            <a:r>
              <a:rPr lang="de-DE" sz="2200" dirty="0" smtClean="0"/>
              <a:t> </a:t>
            </a:r>
            <a:r>
              <a:rPr lang="de-DE" sz="2200" dirty="0" err="1"/>
              <a:t>for</a:t>
            </a:r>
            <a:r>
              <a:rPr lang="de-DE" sz="2200" dirty="0"/>
              <a:t> </a:t>
            </a:r>
            <a:r>
              <a:rPr lang="de-DE" sz="2200" dirty="0" err="1"/>
              <a:t>guidelines</a:t>
            </a:r>
            <a:r>
              <a:rPr lang="de-DE" sz="2200" dirty="0"/>
              <a:t> </a:t>
            </a:r>
            <a:r>
              <a:rPr lang="de-DE" sz="2200" dirty="0" err="1"/>
              <a:t>of</a:t>
            </a:r>
            <a:r>
              <a:rPr lang="de-DE" sz="2200" dirty="0"/>
              <a:t> </a:t>
            </a:r>
            <a:r>
              <a:rPr lang="de-DE" sz="2200" dirty="0" err="1"/>
              <a:t>the</a:t>
            </a:r>
            <a:r>
              <a:rPr lang="de-DE" sz="2200" dirty="0"/>
              <a:t> Helmholtz Centers </a:t>
            </a:r>
            <a:r>
              <a:rPr lang="de-DE" sz="2200" dirty="0" err="1"/>
              <a:t>for</a:t>
            </a:r>
            <a:r>
              <a:rPr lang="de-DE" sz="2200" dirty="0"/>
              <a:t> </a:t>
            </a:r>
            <a:r>
              <a:rPr lang="de-DE" sz="2200" dirty="0" err="1"/>
              <a:t>handling</a:t>
            </a:r>
            <a:r>
              <a:rPr lang="de-DE" sz="2200" dirty="0"/>
              <a:t> </a:t>
            </a:r>
            <a:r>
              <a:rPr lang="de-DE" sz="2200" dirty="0" err="1"/>
              <a:t>research</a:t>
            </a:r>
            <a:r>
              <a:rPr lang="de-DE" sz="2200" dirty="0"/>
              <a:t> </a:t>
            </a:r>
            <a:r>
              <a:rPr lang="de-DE" sz="2200" dirty="0" err="1"/>
              <a:t>data</a:t>
            </a:r>
            <a:r>
              <a:rPr lang="de-DE" sz="2200" dirty="0"/>
              <a:t> (in German </a:t>
            </a:r>
            <a:r>
              <a:rPr lang="de-DE" sz="2200" dirty="0" err="1"/>
              <a:t>only</a:t>
            </a:r>
            <a:r>
              <a:rPr lang="de-DE" sz="2200" dirty="0" smtClean="0"/>
              <a:t>: „</a:t>
            </a:r>
            <a:r>
              <a:rPr lang="de-DE" sz="2200" dirty="0"/>
              <a:t>Empfehlungen für Richtlinien der Helmholtz-Zentren zum Umgang mit Forschungsdaten</a:t>
            </a:r>
            <a:r>
              <a:rPr lang="de-DE" sz="2200" dirty="0" smtClean="0"/>
              <a:t>“)</a:t>
            </a:r>
          </a:p>
          <a:p>
            <a:pPr marL="457200" lvl="1" indent="0">
              <a:buNone/>
            </a:pPr>
            <a:r>
              <a:rPr lang="de-DE" sz="2200" dirty="0">
                <a:hlinkClick r:id="rId5"/>
              </a:rPr>
              <a:t>https://</a:t>
            </a:r>
            <a:r>
              <a:rPr lang="de-DE" sz="2200" dirty="0" smtClean="0">
                <a:hlinkClick r:id="rId5"/>
              </a:rPr>
              <a:t>gfzpublic.gfz-potsdam.de/pubman/faces/ViewItemOverviewPage.jsp?itemId=item_3903898</a:t>
            </a:r>
            <a:endParaRPr lang="de-DE" sz="2200" dirty="0" smtClean="0"/>
          </a:p>
          <a:p>
            <a:pPr marL="457200" lvl="1" indent="0">
              <a:buNone/>
            </a:pPr>
            <a:endParaRPr lang="de-DE" dirty="0" smtClean="0"/>
          </a:p>
        </p:txBody>
      </p:sp>
      <p:sp>
        <p:nvSpPr>
          <p:cNvPr id="4" name="Foliennummernplatzhalter 3"/>
          <p:cNvSpPr>
            <a:spLocks noGrp="1"/>
          </p:cNvSpPr>
          <p:nvPr>
            <p:ph type="sldNum" sz="quarter" idx="12"/>
          </p:nvPr>
        </p:nvSpPr>
        <p:spPr/>
        <p:txBody>
          <a:bodyPr/>
          <a:lstStyle/>
          <a:p>
            <a:fld id="{9730C3FA-8B79-4F76-81F6-C551FFCA7ACF}" type="slidenum">
              <a:rPr lang="de-DE" smtClean="0"/>
              <a:t>5</a:t>
            </a:fld>
            <a:endParaRPr lang="de-DE"/>
          </a:p>
        </p:txBody>
      </p:sp>
    </p:spTree>
    <p:extLst>
      <p:ext uri="{BB962C8B-B14F-4D97-AF65-F5344CB8AC3E}">
        <p14:creationId xmlns:p14="http://schemas.microsoft.com/office/powerpoint/2010/main" val="1279150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rPr>
              <a:t>Open Access in National </a:t>
            </a:r>
            <a:r>
              <a:rPr lang="de-DE" b="1" dirty="0" smtClean="0">
                <a:solidFill>
                  <a:schemeClr val="accent2"/>
                </a:solidFill>
              </a:rPr>
              <a:t>(</a:t>
            </a:r>
            <a:r>
              <a:rPr lang="de-DE" b="1" dirty="0" err="1" smtClean="0">
                <a:solidFill>
                  <a:schemeClr val="accent2"/>
                </a:solidFill>
              </a:rPr>
              <a:t>german</a:t>
            </a:r>
            <a:r>
              <a:rPr lang="de-DE" b="1" dirty="0" smtClean="0">
                <a:solidFill>
                  <a:schemeClr val="accent2"/>
                </a:solidFill>
              </a:rPr>
              <a:t>) </a:t>
            </a:r>
            <a:r>
              <a:rPr lang="de-DE" b="1" dirty="0" err="1" smtClean="0">
                <a:solidFill>
                  <a:schemeClr val="accent2"/>
                </a:solidFill>
              </a:rPr>
              <a:t>funding</a:t>
            </a:r>
            <a:endParaRPr lang="de-DE" b="1" dirty="0">
              <a:solidFill>
                <a:schemeClr val="accent2"/>
              </a:solidFill>
            </a:endParaRPr>
          </a:p>
        </p:txBody>
      </p:sp>
      <p:sp>
        <p:nvSpPr>
          <p:cNvPr id="3" name="Inhaltsplatzhalter 2"/>
          <p:cNvSpPr>
            <a:spLocks noGrp="1"/>
          </p:cNvSpPr>
          <p:nvPr>
            <p:ph idx="1"/>
          </p:nvPr>
        </p:nvSpPr>
        <p:spPr>
          <a:xfrm>
            <a:off x="838200" y="1541145"/>
            <a:ext cx="11109960" cy="4351338"/>
          </a:xfrm>
        </p:spPr>
        <p:txBody>
          <a:bodyPr>
            <a:normAutofit fontScale="25000" lnSpcReduction="20000"/>
          </a:bodyPr>
          <a:lstStyle/>
          <a:p>
            <a:pPr marL="0" indent="0">
              <a:buNone/>
            </a:pPr>
            <a:r>
              <a:rPr lang="de-DE" sz="8000" dirty="0" smtClean="0"/>
              <a:t>„</a:t>
            </a:r>
            <a:r>
              <a:rPr lang="de-DE" sz="8000" i="1" dirty="0" smtClean="0"/>
              <a:t>Die </a:t>
            </a:r>
            <a:r>
              <a:rPr lang="de-DE" sz="8000" i="1" dirty="0"/>
              <a:t>Bewilligungsempfängerinnen und Bewilligungsempfänger der DFG </a:t>
            </a:r>
            <a:r>
              <a:rPr lang="de-DE" sz="8000" b="1" i="1" dirty="0"/>
              <a:t>sind </a:t>
            </a:r>
            <a:r>
              <a:rPr lang="de-DE" sz="8000" b="1" i="1" dirty="0" smtClean="0"/>
              <a:t>aufgefordert</a:t>
            </a:r>
            <a:r>
              <a:rPr lang="de-DE" sz="8000" b="1" i="1" dirty="0"/>
              <a:t>, ihre Projektergebnisse zum Zweck der wissenschaftsadäquaten Kommunikation im Open Access zu veröffentlichen</a:t>
            </a:r>
            <a:r>
              <a:rPr lang="de-DE" sz="8000" i="1" dirty="0"/>
              <a:t>. Die entsprechenden Beiträge sollten entweder direkt in qualitätsgesicherten bzw. fachlich anerkannten Open-Access-Zeitschriften oder auf </a:t>
            </a:r>
            <a:r>
              <a:rPr lang="de-DE" sz="8000" i="1" dirty="0" smtClean="0"/>
              <a:t>Open-Access-Plattformen </a:t>
            </a:r>
            <a:r>
              <a:rPr lang="de-DE" sz="8000" i="1" dirty="0"/>
              <a:t>publiziert oder zusätzlich zur Verlagspublikation möglichst ohne Zeitverzug in disziplinspezifische oder institutionelle elektronische Archive (</a:t>
            </a:r>
            <a:r>
              <a:rPr lang="de-DE" sz="8000" i="1" dirty="0" smtClean="0"/>
              <a:t>Repositorien</a:t>
            </a:r>
            <a:r>
              <a:rPr lang="de-DE" sz="8000" i="1" dirty="0"/>
              <a:t>) eingestellt </a:t>
            </a:r>
            <a:r>
              <a:rPr lang="de-DE" sz="8000" i="1" dirty="0" smtClean="0"/>
              <a:t>werden“.  Source</a:t>
            </a:r>
            <a:r>
              <a:rPr lang="de-DE" sz="8000" i="1" dirty="0"/>
              <a:t>: </a:t>
            </a:r>
            <a:r>
              <a:rPr lang="de-DE" sz="8000" i="1" dirty="0" smtClean="0"/>
              <a:t>DFG </a:t>
            </a:r>
            <a:r>
              <a:rPr lang="de-DE" sz="8000" i="1" dirty="0"/>
              <a:t>Verwendungsrichtlinien, pp </a:t>
            </a:r>
            <a:r>
              <a:rPr lang="de-DE" sz="8000" i="1" dirty="0" smtClean="0"/>
              <a:t>42-43. </a:t>
            </a:r>
            <a:r>
              <a:rPr lang="de-DE" sz="8000" i="1" dirty="0" smtClean="0">
                <a:hlinkClick r:id="rId3"/>
              </a:rPr>
              <a:t>https</a:t>
            </a:r>
            <a:r>
              <a:rPr lang="de-DE" sz="8000" i="1" dirty="0">
                <a:hlinkClick r:id="rId3"/>
              </a:rPr>
              <a:t>://</a:t>
            </a:r>
            <a:r>
              <a:rPr lang="de-DE" sz="8000" i="1" dirty="0" smtClean="0">
                <a:hlinkClick r:id="rId3"/>
              </a:rPr>
              <a:t>www.dfg.de/formulare/2_10/index.jsp</a:t>
            </a:r>
            <a:endParaRPr lang="de-DE" sz="8000" i="1" dirty="0"/>
          </a:p>
          <a:p>
            <a:pPr marL="0" indent="0">
              <a:buNone/>
            </a:pPr>
            <a:endParaRPr lang="de-DE" sz="8000" dirty="0" smtClean="0"/>
          </a:p>
          <a:p>
            <a:pPr marL="0" indent="0">
              <a:buNone/>
            </a:pPr>
            <a:r>
              <a:rPr lang="de-DE" sz="8000" dirty="0" smtClean="0"/>
              <a:t>„</a:t>
            </a:r>
            <a:r>
              <a:rPr lang="de-DE" sz="8000" i="1" dirty="0"/>
              <a:t>Wenn der Zuwendungsempfänger seine aus dem Forschungsvorhaben resultierenden Ergebnisse als Beitrag in einer wissenschaftlichen Zeitschrift veröffentlicht, </a:t>
            </a:r>
            <a:r>
              <a:rPr lang="de-DE" sz="8000" b="1" i="1" dirty="0"/>
              <a:t>so soll dies so erfolgen, dass der Öffentlichkeit der unentgeltliche elektronische Zugriff (Open-Access) auf den Beitrag möglich ist</a:t>
            </a:r>
            <a:r>
              <a:rPr lang="de-DE" sz="8000" i="1" dirty="0"/>
              <a:t>. Dies kann dadurch erfolgen, dass der Beitrag in einer der Öffentlichkeit unentgeltlich zugänglichen elektronischen Zeitschrift veröffentlicht wird. Erscheint der Beitrag zunächst nicht in einer der Öffentlichkeit unentgeltlich elektronisch zugänglichen Zeitschrift, so soll der Beitrag – gegebenenfalls nach Ablauf einer angemessenen Frist (Embargofrist) – der Öffentlichkeit unentgeltlich elektronisch zugänglich gemacht werden (</a:t>
            </a:r>
            <a:r>
              <a:rPr lang="de-DE" sz="8000" i="1" dirty="0" smtClean="0"/>
              <a:t>Zweitveröffentlichung).“ </a:t>
            </a:r>
            <a:r>
              <a:rPr lang="de-DE" sz="8000" dirty="0" smtClean="0"/>
              <a:t>Source: </a:t>
            </a:r>
            <a:r>
              <a:rPr lang="de-DE" sz="8000" dirty="0" smtClean="0">
                <a:hlinkClick r:id="rId4"/>
              </a:rPr>
              <a:t>https</a:t>
            </a:r>
            <a:r>
              <a:rPr lang="de-DE" sz="8000" dirty="0">
                <a:hlinkClick r:id="rId4"/>
              </a:rPr>
              <a:t>://www.bmbf.de/bmbf/shareddocs/bekanntmachungen/de/2021/07/2021-07-29-Bekanntmachung-Zuwendungen-SiFo.html</a:t>
            </a:r>
            <a:r>
              <a:rPr lang="de-DE" sz="8000" dirty="0"/>
              <a:t>   </a:t>
            </a:r>
          </a:p>
          <a:p>
            <a:pPr marL="0" indent="0">
              <a:buNone/>
            </a:pPr>
            <a:endParaRPr lang="de-DE" dirty="0" smtClean="0"/>
          </a:p>
          <a:p>
            <a:endParaRPr lang="de-DE" dirty="0" smtClean="0"/>
          </a:p>
          <a:p>
            <a:pPr marL="0" indent="0">
              <a:buNone/>
            </a:pPr>
            <a:endParaRPr lang="de-DE" dirty="0"/>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6015" y="5480505"/>
            <a:ext cx="1776096" cy="1260000"/>
          </a:xfrm>
          <a:prstGeom prst="rect">
            <a:avLst/>
          </a:prstGeom>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8670" y="2743589"/>
            <a:ext cx="828675" cy="381000"/>
          </a:xfrm>
          <a:prstGeom prst="rect">
            <a:avLst/>
          </a:prstGeom>
        </p:spPr>
      </p:pic>
      <p:sp>
        <p:nvSpPr>
          <p:cNvPr id="6" name="Foliennummernplatzhalter 5"/>
          <p:cNvSpPr>
            <a:spLocks noGrp="1"/>
          </p:cNvSpPr>
          <p:nvPr>
            <p:ph type="sldNum" sz="quarter" idx="12"/>
          </p:nvPr>
        </p:nvSpPr>
        <p:spPr/>
        <p:txBody>
          <a:bodyPr/>
          <a:lstStyle/>
          <a:p>
            <a:fld id="{9730C3FA-8B79-4F76-81F6-C551FFCA7ACF}" type="slidenum">
              <a:rPr lang="de-DE" smtClean="0"/>
              <a:t>6</a:t>
            </a:fld>
            <a:endParaRPr lang="de-DE"/>
          </a:p>
        </p:txBody>
      </p:sp>
      <p:sp>
        <p:nvSpPr>
          <p:cNvPr id="7" name="Textfeld 6"/>
          <p:cNvSpPr txBox="1"/>
          <p:nvPr/>
        </p:nvSpPr>
        <p:spPr>
          <a:xfrm>
            <a:off x="838200" y="6293485"/>
            <a:ext cx="10844719" cy="584775"/>
          </a:xfrm>
          <a:prstGeom prst="rect">
            <a:avLst/>
          </a:prstGeom>
          <a:noFill/>
        </p:spPr>
        <p:txBody>
          <a:bodyPr wrap="square" rtlCol="0">
            <a:spAutoFit/>
          </a:bodyPr>
          <a:lstStyle/>
          <a:p>
            <a:r>
              <a:rPr lang="de-DE" sz="1600" b="1" dirty="0"/>
              <a:t>DFG</a:t>
            </a:r>
            <a:r>
              <a:rPr lang="de-DE" sz="1600" dirty="0"/>
              <a:t> - Deutsche Forschungsgemeinschaft, </a:t>
            </a:r>
            <a:r>
              <a:rPr lang="de-DE" sz="1600" b="1" dirty="0"/>
              <a:t>BMBF</a:t>
            </a:r>
            <a:r>
              <a:rPr lang="de-DE" sz="1600" dirty="0"/>
              <a:t> - Bundesministerium für Bildung und Forschung</a:t>
            </a:r>
          </a:p>
          <a:p>
            <a:r>
              <a:rPr lang="de-DE" sz="1600" dirty="0" smtClean="0"/>
              <a:t>More </a:t>
            </a:r>
            <a:r>
              <a:rPr lang="de-DE" sz="1600" dirty="0" err="1"/>
              <a:t>detailed</a:t>
            </a:r>
            <a:r>
              <a:rPr lang="de-DE" sz="1600" dirty="0"/>
              <a:t> </a:t>
            </a:r>
            <a:r>
              <a:rPr lang="de-DE" sz="1600" dirty="0" err="1"/>
              <a:t>information</a:t>
            </a:r>
            <a:r>
              <a:rPr lang="de-DE" sz="1600" dirty="0"/>
              <a:t> </a:t>
            </a:r>
            <a:r>
              <a:rPr lang="de-DE" sz="1600" dirty="0" err="1"/>
              <a:t>can</a:t>
            </a:r>
            <a:r>
              <a:rPr lang="de-DE" sz="1600" dirty="0"/>
              <a:t> </a:t>
            </a:r>
            <a:r>
              <a:rPr lang="de-DE" sz="1600" dirty="0" err="1"/>
              <a:t>be</a:t>
            </a:r>
            <a:r>
              <a:rPr lang="de-DE" sz="1600" dirty="0"/>
              <a:t> </a:t>
            </a:r>
            <a:r>
              <a:rPr lang="de-DE" sz="1600" dirty="0" err="1"/>
              <a:t>provided</a:t>
            </a:r>
            <a:r>
              <a:rPr lang="de-DE" sz="1600" dirty="0"/>
              <a:t> </a:t>
            </a:r>
            <a:r>
              <a:rPr lang="de-DE" sz="1600" dirty="0" err="1"/>
              <a:t>by</a:t>
            </a:r>
            <a:r>
              <a:rPr lang="de-DE" sz="1600" dirty="0"/>
              <a:t> </a:t>
            </a:r>
            <a:r>
              <a:rPr lang="de-DE" sz="1600" b="1" dirty="0"/>
              <a:t>Svetlana Ktitareva, GRO </a:t>
            </a:r>
            <a:r>
              <a:rPr lang="de-DE" sz="1600" dirty="0"/>
              <a:t>(</a:t>
            </a:r>
            <a:r>
              <a:rPr lang="de-DE" sz="1600" dirty="0" err="1"/>
              <a:t>phone</a:t>
            </a:r>
            <a:r>
              <a:rPr lang="de-DE" sz="1600" dirty="0"/>
              <a:t> 2040)</a:t>
            </a:r>
          </a:p>
        </p:txBody>
      </p:sp>
    </p:spTree>
    <p:extLst>
      <p:ext uri="{BB962C8B-B14F-4D97-AF65-F5344CB8AC3E}">
        <p14:creationId xmlns:p14="http://schemas.microsoft.com/office/powerpoint/2010/main" val="243843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Open Science in EU </a:t>
            </a:r>
            <a:r>
              <a:rPr lang="de-DE" b="1" dirty="0" err="1" smtClean="0">
                <a:solidFill>
                  <a:schemeClr val="accent2"/>
                </a:solidFill>
              </a:rPr>
              <a:t>funding</a:t>
            </a:r>
            <a:endParaRPr lang="de-DE" b="1" dirty="0">
              <a:solidFill>
                <a:schemeClr val="accent2"/>
              </a:solidFill>
            </a:endParaRPr>
          </a:p>
        </p:txBody>
      </p:sp>
      <p:sp>
        <p:nvSpPr>
          <p:cNvPr id="3" name="Inhaltsplatzhalter 2"/>
          <p:cNvSpPr>
            <a:spLocks noGrp="1"/>
          </p:cNvSpPr>
          <p:nvPr>
            <p:ph idx="1"/>
          </p:nvPr>
        </p:nvSpPr>
        <p:spPr>
          <a:xfrm>
            <a:off x="838200" y="1561465"/>
            <a:ext cx="11221720" cy="4351338"/>
          </a:xfrm>
        </p:spPr>
        <p:txBody>
          <a:bodyPr>
            <a:noAutofit/>
          </a:bodyPr>
          <a:lstStyle/>
          <a:p>
            <a:pPr marL="0" indent="0">
              <a:buNone/>
            </a:pPr>
            <a:r>
              <a:rPr lang="en-US" sz="2200" dirty="0"/>
              <a:t>Open Science has been an </a:t>
            </a:r>
            <a:r>
              <a:rPr lang="en-US" sz="2200" b="1" dirty="0"/>
              <a:t>integral part of the EU's research policy since 2015 </a:t>
            </a:r>
            <a:r>
              <a:rPr lang="en-US" sz="2200" dirty="0"/>
              <a:t>and, based on this, of funding measures in the EU Framework </a:t>
            </a:r>
            <a:r>
              <a:rPr lang="en-US" sz="2200" dirty="0" err="1"/>
              <a:t>Programmes</a:t>
            </a:r>
            <a:r>
              <a:rPr lang="en-US" sz="2200" dirty="0"/>
              <a:t> for Research and Innovation. As a subset of Open Science, an </a:t>
            </a:r>
            <a:r>
              <a:rPr lang="en-US" sz="2200" b="1" dirty="0"/>
              <a:t>Open Access policy </a:t>
            </a:r>
            <a:r>
              <a:rPr lang="en-US" sz="2200" dirty="0"/>
              <a:t>was already </a:t>
            </a:r>
            <a:r>
              <a:rPr lang="en-US" sz="2200" b="1" dirty="0"/>
              <a:t>introduced in 2008 </a:t>
            </a:r>
            <a:r>
              <a:rPr lang="en-US" sz="2200" dirty="0"/>
              <a:t>as a pilot measure in the 7th EU Research Framework </a:t>
            </a:r>
            <a:r>
              <a:rPr lang="en-US" sz="2200" dirty="0" err="1"/>
              <a:t>Programme</a:t>
            </a:r>
            <a:r>
              <a:rPr lang="en-US" sz="2200" dirty="0"/>
              <a:t> and has been </a:t>
            </a:r>
            <a:r>
              <a:rPr lang="en-US" sz="2200" b="1" dirty="0"/>
              <a:t>successively expanded since then</a:t>
            </a:r>
            <a:r>
              <a:rPr lang="en-US" sz="2200" dirty="0"/>
              <a:t>, for example with the Open Data pilot since 2014 in Horizon 2020</a:t>
            </a:r>
            <a:r>
              <a:rPr lang="en-US" sz="2200" dirty="0" smtClean="0"/>
              <a:t>.</a:t>
            </a:r>
          </a:p>
          <a:p>
            <a:pPr marL="0" indent="0">
              <a:buNone/>
            </a:pPr>
            <a:r>
              <a:rPr lang="en-US" sz="2200" dirty="0" smtClean="0">
                <a:hlinkClick r:id="rId3"/>
              </a:rPr>
              <a:t>https</a:t>
            </a:r>
            <a:r>
              <a:rPr lang="en-US" sz="2200" dirty="0">
                <a:hlinkClick r:id="rId3"/>
              </a:rPr>
              <a:t>://</a:t>
            </a:r>
            <a:r>
              <a:rPr lang="en-US" sz="2200" dirty="0" smtClean="0">
                <a:hlinkClick r:id="rId3"/>
              </a:rPr>
              <a:t>www.kowi.de/en/kowi/Horizon-Europe/horizon-europe/tabid-746/open-science.aspx</a:t>
            </a:r>
            <a:endParaRPr lang="en-US" sz="2200" dirty="0" smtClean="0"/>
          </a:p>
          <a:p>
            <a:pPr marL="0" indent="0">
              <a:buNone/>
            </a:pPr>
            <a:endParaRPr lang="en-US" sz="1600" dirty="0"/>
          </a:p>
          <a:p>
            <a:pPr marL="0" indent="0">
              <a:buNone/>
            </a:pPr>
            <a:r>
              <a:rPr lang="en-US" sz="2200" dirty="0" smtClean="0"/>
              <a:t>“A </a:t>
            </a:r>
            <a:r>
              <a:rPr lang="en-US" sz="2200" dirty="0"/>
              <a:t>successful </a:t>
            </a:r>
            <a:r>
              <a:rPr lang="en-US" sz="2200" dirty="0" smtClean="0"/>
              <a:t>proposal: </a:t>
            </a:r>
            <a:r>
              <a:rPr lang="en-US" sz="2200" b="1" dirty="0" smtClean="0"/>
              <a:t>Scientific-technical </a:t>
            </a:r>
            <a:r>
              <a:rPr lang="en-US" sz="2200" b="1" dirty="0"/>
              <a:t>excellence is </a:t>
            </a:r>
            <a:r>
              <a:rPr lang="en-US" sz="2200" b="1" dirty="0" smtClean="0"/>
              <a:t>key</a:t>
            </a:r>
            <a:r>
              <a:rPr lang="en-US" sz="2200" dirty="0" smtClean="0"/>
              <a:t>, </a:t>
            </a:r>
            <a:r>
              <a:rPr lang="en-US" sz="2200" b="1" dirty="0" smtClean="0">
                <a:solidFill>
                  <a:schemeClr val="accent2"/>
                </a:solidFill>
              </a:rPr>
              <a:t>but</a:t>
            </a:r>
            <a:r>
              <a:rPr lang="en-US" sz="2200" dirty="0" smtClean="0"/>
              <a:t> </a:t>
            </a:r>
            <a:r>
              <a:rPr lang="en-US" sz="2200" dirty="0"/>
              <a:t>don’t forget the </a:t>
            </a:r>
            <a:r>
              <a:rPr lang="en-US" sz="2200" b="1" dirty="0"/>
              <a:t>other </a:t>
            </a:r>
            <a:r>
              <a:rPr lang="en-US" sz="2200" b="1" dirty="0" smtClean="0"/>
              <a:t>aspects (e.g. </a:t>
            </a:r>
            <a:r>
              <a:rPr lang="en-US" sz="2200" b="1" dirty="0" smtClean="0">
                <a:solidFill>
                  <a:schemeClr val="accent2"/>
                </a:solidFill>
              </a:rPr>
              <a:t>Open Science</a:t>
            </a:r>
            <a:r>
              <a:rPr lang="en-US" sz="2200" b="1" dirty="0" smtClean="0"/>
              <a:t>).</a:t>
            </a:r>
            <a:r>
              <a:rPr lang="en-US" sz="2200" dirty="0" smtClean="0"/>
              <a:t>” </a:t>
            </a:r>
            <a:r>
              <a:rPr lang="de-DE" sz="2200" i="1" dirty="0"/>
              <a:t>European </a:t>
            </a:r>
            <a:r>
              <a:rPr lang="de-DE" sz="2200" i="1" dirty="0" err="1" smtClean="0"/>
              <a:t>Commission</a:t>
            </a:r>
            <a:r>
              <a:rPr lang="de-DE" sz="2200" i="1" dirty="0"/>
              <a:t> </a:t>
            </a:r>
            <a:r>
              <a:rPr lang="de-DE" sz="2200" i="1" dirty="0" smtClean="0"/>
              <a:t>2022</a:t>
            </a:r>
          </a:p>
          <a:p>
            <a:pPr marL="0" indent="0">
              <a:buNone/>
            </a:pPr>
            <a:endParaRPr lang="en-US" sz="1600" i="1" dirty="0" smtClean="0"/>
          </a:p>
          <a:p>
            <a:pPr marL="0" indent="0">
              <a:buNone/>
            </a:pPr>
            <a:r>
              <a:rPr lang="en-US" sz="2200" i="1" dirty="0" smtClean="0"/>
              <a:t>Standard application form (Version from Jan.2022): </a:t>
            </a:r>
          </a:p>
          <a:p>
            <a:pPr marL="0" indent="0">
              <a:buNone/>
            </a:pPr>
            <a:r>
              <a:rPr lang="en-US" sz="2200" i="1" dirty="0" smtClean="0"/>
              <a:t>Publications</a:t>
            </a:r>
            <a:r>
              <a:rPr lang="en-US" sz="2200" i="1" dirty="0"/>
              <a:t>, in particular journal articles, </a:t>
            </a:r>
            <a:r>
              <a:rPr lang="en-US" sz="2200" b="1" i="1" dirty="0"/>
              <a:t>are expected to be open access</a:t>
            </a:r>
            <a:r>
              <a:rPr lang="en-US" sz="2200" i="1" dirty="0"/>
              <a:t>. </a:t>
            </a:r>
            <a:r>
              <a:rPr lang="en-US" sz="2200" b="1" i="1" dirty="0"/>
              <a:t>Datasets </a:t>
            </a:r>
            <a:r>
              <a:rPr lang="en-US" sz="2200" b="1" i="1" dirty="0" smtClean="0"/>
              <a:t>are expected </a:t>
            </a:r>
            <a:r>
              <a:rPr lang="en-US" sz="2200" b="1" i="1" dirty="0"/>
              <a:t>to be </a:t>
            </a:r>
            <a:r>
              <a:rPr lang="en-US" sz="2200" b="1" i="1" dirty="0" smtClean="0"/>
              <a:t>FAIR* </a:t>
            </a:r>
            <a:r>
              <a:rPr lang="en-US" sz="2200" i="1" dirty="0"/>
              <a:t>and ‘as open as possible, as closed as necessary</a:t>
            </a:r>
            <a:r>
              <a:rPr lang="en-US" sz="2200" i="1" dirty="0" smtClean="0"/>
              <a:t>’.</a:t>
            </a:r>
          </a:p>
        </p:txBody>
      </p:sp>
      <p:sp>
        <p:nvSpPr>
          <p:cNvPr id="4" name="Foliennummernplatzhalter 3"/>
          <p:cNvSpPr>
            <a:spLocks noGrp="1"/>
          </p:cNvSpPr>
          <p:nvPr>
            <p:ph type="sldNum" sz="quarter" idx="12"/>
          </p:nvPr>
        </p:nvSpPr>
        <p:spPr/>
        <p:txBody>
          <a:bodyPr/>
          <a:lstStyle/>
          <a:p>
            <a:fld id="{9730C3FA-8B79-4F76-81F6-C551FFCA7ACF}" type="slidenum">
              <a:rPr lang="de-DE" smtClean="0"/>
              <a:t>7</a:t>
            </a:fld>
            <a:endParaRPr lang="de-DE" dirty="0"/>
          </a:p>
        </p:txBody>
      </p:sp>
      <p:sp>
        <p:nvSpPr>
          <p:cNvPr id="5" name="Textfeld 4"/>
          <p:cNvSpPr txBox="1"/>
          <p:nvPr/>
        </p:nvSpPr>
        <p:spPr>
          <a:xfrm>
            <a:off x="838200" y="6325570"/>
            <a:ext cx="10844719" cy="338554"/>
          </a:xfrm>
          <a:prstGeom prst="rect">
            <a:avLst/>
          </a:prstGeom>
          <a:noFill/>
        </p:spPr>
        <p:txBody>
          <a:bodyPr wrap="square" rtlCol="0">
            <a:spAutoFit/>
          </a:bodyPr>
          <a:lstStyle/>
          <a:p>
            <a:r>
              <a:rPr lang="en-US" sz="1600" dirty="0"/>
              <a:t>(*) </a:t>
            </a:r>
            <a:r>
              <a:rPr lang="en-US" sz="1600" dirty="0" smtClean="0"/>
              <a:t>FAIR principles: Findability</a:t>
            </a:r>
            <a:r>
              <a:rPr lang="en-US" sz="1600" dirty="0"/>
              <a:t>, Accessibility, Interoperability, </a:t>
            </a:r>
            <a:r>
              <a:rPr lang="en-US" sz="1600" dirty="0" smtClean="0"/>
              <a:t>Reusability.</a:t>
            </a:r>
          </a:p>
        </p:txBody>
      </p:sp>
    </p:spTree>
    <p:extLst>
      <p:ext uri="{BB962C8B-B14F-4D97-AF65-F5344CB8AC3E}">
        <p14:creationId xmlns:p14="http://schemas.microsoft.com/office/powerpoint/2010/main" val="255400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accent2"/>
                </a:solidFill>
              </a:rPr>
              <a:t>Open S</a:t>
            </a:r>
            <a:r>
              <a:rPr lang="en-US" b="1" dirty="0" smtClean="0">
                <a:solidFill>
                  <a:schemeClr val="accent2"/>
                </a:solidFill>
              </a:rPr>
              <a:t>cience</a:t>
            </a:r>
            <a:r>
              <a:rPr lang="en-US" b="1" dirty="0">
                <a:solidFill>
                  <a:schemeClr val="accent2"/>
                </a:solidFill>
              </a:rPr>
              <a:t>: research data management</a:t>
            </a:r>
            <a:endParaRPr lang="de-DE" b="1" dirty="0">
              <a:solidFill>
                <a:schemeClr val="accent2"/>
              </a:solidFill>
            </a:endParaRPr>
          </a:p>
        </p:txBody>
      </p:sp>
      <p:sp>
        <p:nvSpPr>
          <p:cNvPr id="3" name="Inhaltsplatzhalter 2"/>
          <p:cNvSpPr>
            <a:spLocks noGrp="1"/>
          </p:cNvSpPr>
          <p:nvPr>
            <p:ph idx="1"/>
          </p:nvPr>
        </p:nvSpPr>
        <p:spPr>
          <a:xfrm>
            <a:off x="838200" y="1530985"/>
            <a:ext cx="11170920" cy="4351338"/>
          </a:xfrm>
        </p:spPr>
        <p:txBody>
          <a:bodyPr>
            <a:normAutofit/>
          </a:bodyPr>
          <a:lstStyle/>
          <a:p>
            <a:pPr marL="0" indent="0">
              <a:buNone/>
            </a:pPr>
            <a:r>
              <a:rPr lang="en-US" sz="2200" dirty="0" smtClean="0"/>
              <a:t>Requirement 2021-2027 (annotated model grant agreement, AMGA from Nov.2021):</a:t>
            </a:r>
          </a:p>
          <a:p>
            <a:pPr marL="0" indent="0">
              <a:buNone/>
            </a:pPr>
            <a:r>
              <a:rPr lang="en-US" sz="2200" dirty="0" smtClean="0"/>
              <a:t>The </a:t>
            </a:r>
            <a:r>
              <a:rPr lang="en-US" sz="2200" dirty="0"/>
              <a:t>beneficiaries </a:t>
            </a:r>
            <a:r>
              <a:rPr lang="en-US" sz="2200" b="1" dirty="0"/>
              <a:t>must manage the digital research data generated in the action </a:t>
            </a:r>
            <a:r>
              <a:rPr lang="en-US" sz="2200" dirty="0"/>
              <a:t>(‘data’) responsibly, in </a:t>
            </a:r>
            <a:r>
              <a:rPr lang="en-US" sz="2200" dirty="0" smtClean="0"/>
              <a:t>line with </a:t>
            </a:r>
            <a:r>
              <a:rPr lang="en-US" sz="2200" dirty="0"/>
              <a:t>the </a:t>
            </a:r>
            <a:r>
              <a:rPr lang="en-US" sz="2200" b="1" dirty="0"/>
              <a:t>FAIR principles </a:t>
            </a:r>
            <a:r>
              <a:rPr lang="en-US" sz="2200" dirty="0"/>
              <a:t>and by taking all of the following actions:</a:t>
            </a:r>
            <a:br>
              <a:rPr lang="en-US" sz="2200" dirty="0"/>
            </a:br>
            <a:r>
              <a:rPr lang="en-US" sz="2200" dirty="0"/>
              <a:t>- </a:t>
            </a:r>
            <a:r>
              <a:rPr lang="en-US" sz="2200" b="1" dirty="0"/>
              <a:t>establish </a:t>
            </a:r>
            <a:r>
              <a:rPr lang="en-US" sz="2200" b="1" dirty="0" smtClean="0"/>
              <a:t>a data </a:t>
            </a:r>
            <a:r>
              <a:rPr lang="en-US" sz="2200" b="1" dirty="0"/>
              <a:t>management plan </a:t>
            </a:r>
            <a:r>
              <a:rPr lang="en-US" sz="2200" dirty="0"/>
              <a:t>(‘DMP’) (and regularly update it)</a:t>
            </a:r>
            <a:br>
              <a:rPr lang="en-US" sz="2200" dirty="0"/>
            </a:br>
            <a:r>
              <a:rPr lang="en-US" sz="2200" dirty="0"/>
              <a:t>- as soon as possible and within the deadlines set out in the DMP, </a:t>
            </a:r>
            <a:r>
              <a:rPr lang="en-US" sz="2200" b="1" dirty="0"/>
              <a:t>deposit the data in a </a:t>
            </a:r>
            <a:r>
              <a:rPr lang="en-US" sz="2200" b="1" dirty="0" smtClean="0"/>
              <a:t>trusted repository</a:t>
            </a:r>
            <a:r>
              <a:rPr lang="en-US" sz="2200" dirty="0"/>
              <a:t>; if required in the call conditions</a:t>
            </a:r>
            <a:r>
              <a:rPr lang="en-US" sz="2200" dirty="0" smtClean="0"/>
              <a:t>, this </a:t>
            </a:r>
            <a:r>
              <a:rPr lang="en-US" sz="2200" dirty="0"/>
              <a:t>repository must be federated in the EOSC </a:t>
            </a:r>
            <a:r>
              <a:rPr lang="en-US" sz="2200" dirty="0" smtClean="0"/>
              <a:t>in compliance </a:t>
            </a:r>
            <a:r>
              <a:rPr lang="en-US" sz="2200" dirty="0"/>
              <a:t>with EOSC </a:t>
            </a:r>
            <a:r>
              <a:rPr lang="en-US" sz="2200" dirty="0" smtClean="0"/>
              <a:t>requirements</a:t>
            </a:r>
          </a:p>
          <a:p>
            <a:pPr marL="0" indent="0">
              <a:buNone/>
            </a:pPr>
            <a:r>
              <a:rPr lang="en-US" sz="2200" b="1" dirty="0" smtClean="0"/>
              <a:t>Unless </a:t>
            </a:r>
            <a:r>
              <a:rPr lang="en-US" sz="2200" b="1" dirty="0"/>
              <a:t>it goes against their legitimate interests</a:t>
            </a:r>
            <a:r>
              <a:rPr lang="en-US" sz="2200" dirty="0"/>
              <a:t>, the beneficiaries must — as soon as feasible (</a:t>
            </a:r>
            <a:r>
              <a:rPr lang="en-US" sz="2200" dirty="0" smtClean="0"/>
              <a:t>but not </a:t>
            </a:r>
            <a:r>
              <a:rPr lang="en-US" sz="2200" dirty="0"/>
              <a:t>before a decision on their possible protection) — </a:t>
            </a:r>
            <a:r>
              <a:rPr lang="en-US" sz="2200" b="1" dirty="0"/>
              <a:t>disseminate their results </a:t>
            </a:r>
            <a:r>
              <a:rPr lang="en-US" sz="2200" dirty="0"/>
              <a:t>(i.e. make </a:t>
            </a:r>
            <a:r>
              <a:rPr lang="en-US" sz="2200" dirty="0" smtClean="0"/>
              <a:t>them public).….</a:t>
            </a:r>
            <a:r>
              <a:rPr lang="en-US" sz="2200" b="1" dirty="0" smtClean="0"/>
              <a:t>if </a:t>
            </a:r>
            <a:r>
              <a:rPr lang="en-US" sz="2200" b="1" dirty="0"/>
              <a:t>open access is not provided (to some </a:t>
            </a:r>
            <a:r>
              <a:rPr lang="en-US" sz="2200" b="1" dirty="0" smtClean="0"/>
              <a:t>or all data*), </a:t>
            </a:r>
            <a:r>
              <a:rPr lang="en-US" sz="2200" b="1" dirty="0"/>
              <a:t>this must be justified in the DMP</a:t>
            </a:r>
            <a:r>
              <a:rPr lang="en-US" sz="2200" dirty="0"/>
              <a:t/>
            </a:r>
            <a:br>
              <a:rPr lang="en-US" sz="2200" dirty="0"/>
            </a:br>
            <a:r>
              <a:rPr lang="en-US" sz="2200" dirty="0"/>
              <a:t>- </a:t>
            </a:r>
            <a:r>
              <a:rPr lang="en-US" sz="2200" b="1" dirty="0"/>
              <a:t>provide information</a:t>
            </a:r>
            <a:r>
              <a:rPr lang="en-US" sz="2200" dirty="0"/>
              <a:t> via </a:t>
            </a:r>
            <a:r>
              <a:rPr lang="en-US" sz="2200" dirty="0" smtClean="0"/>
              <a:t>the repository </a:t>
            </a:r>
            <a:r>
              <a:rPr lang="en-US" sz="2200" b="1" dirty="0"/>
              <a:t>about any research output or any other tools and </a:t>
            </a:r>
            <a:r>
              <a:rPr lang="en-US" sz="2200" b="1" dirty="0" smtClean="0"/>
              <a:t>instruments needed </a:t>
            </a:r>
            <a:r>
              <a:rPr lang="en-US" sz="2200" b="1" dirty="0"/>
              <a:t>to re-use </a:t>
            </a:r>
            <a:r>
              <a:rPr lang="en-US" sz="2200" dirty="0"/>
              <a:t>or validate the </a:t>
            </a:r>
            <a:r>
              <a:rPr lang="en-US" sz="2200" b="1" dirty="0"/>
              <a:t>data</a:t>
            </a:r>
            <a:r>
              <a:rPr lang="en-US" sz="2200" dirty="0"/>
              <a:t>.</a:t>
            </a:r>
            <a:endParaRPr lang="de-DE" sz="2200" dirty="0"/>
          </a:p>
        </p:txBody>
      </p:sp>
      <p:sp>
        <p:nvSpPr>
          <p:cNvPr id="4" name="Foliennummernplatzhalter 3"/>
          <p:cNvSpPr>
            <a:spLocks noGrp="1"/>
          </p:cNvSpPr>
          <p:nvPr>
            <p:ph type="sldNum" sz="quarter" idx="12"/>
          </p:nvPr>
        </p:nvSpPr>
        <p:spPr/>
        <p:txBody>
          <a:bodyPr/>
          <a:lstStyle/>
          <a:p>
            <a:fld id="{9730C3FA-8B79-4F76-81F6-C551FFCA7ACF}" type="slidenum">
              <a:rPr lang="de-DE" smtClean="0"/>
              <a:t>8</a:t>
            </a:fld>
            <a:endParaRPr lang="de-DE"/>
          </a:p>
        </p:txBody>
      </p:sp>
      <p:sp>
        <p:nvSpPr>
          <p:cNvPr id="5" name="Textfeld 4"/>
          <p:cNvSpPr txBox="1"/>
          <p:nvPr/>
        </p:nvSpPr>
        <p:spPr>
          <a:xfrm>
            <a:off x="838200" y="5807410"/>
            <a:ext cx="10844719" cy="830997"/>
          </a:xfrm>
          <a:prstGeom prst="rect">
            <a:avLst/>
          </a:prstGeom>
          <a:noFill/>
        </p:spPr>
        <p:txBody>
          <a:bodyPr wrap="square" rtlCol="0">
            <a:spAutoFit/>
          </a:bodyPr>
          <a:lstStyle/>
          <a:p>
            <a:r>
              <a:rPr lang="en-US" sz="1600" dirty="0"/>
              <a:t>(*) </a:t>
            </a:r>
            <a:r>
              <a:rPr lang="en-US" sz="1600" dirty="0" smtClean="0"/>
              <a:t>There is no need to guarantee Open </a:t>
            </a:r>
            <a:r>
              <a:rPr lang="en-US" sz="1600" dirty="0"/>
              <a:t>Access to research data </a:t>
            </a:r>
            <a:r>
              <a:rPr lang="en-US" sz="1600" b="1" dirty="0" smtClean="0"/>
              <a:t>if </a:t>
            </a:r>
            <a:r>
              <a:rPr lang="en-US" sz="1600" b="1" dirty="0"/>
              <a:t>this conflicts with the legitimate (e.g. commercial) interests of the project partners concerned, or if there are other restrictions, e.g. due to data protection regulations, security regulations or intellectual property rights</a:t>
            </a:r>
            <a:r>
              <a:rPr lang="en-US" sz="1600" b="1" dirty="0" smtClean="0"/>
              <a:t>.</a:t>
            </a:r>
            <a:endParaRPr lang="en-US" sz="1600" dirty="0" smtClean="0"/>
          </a:p>
        </p:txBody>
      </p:sp>
    </p:spTree>
    <p:extLst>
      <p:ext uri="{BB962C8B-B14F-4D97-AF65-F5344CB8AC3E}">
        <p14:creationId xmlns:p14="http://schemas.microsoft.com/office/powerpoint/2010/main" val="1505865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04165"/>
            <a:ext cx="10515600" cy="1325563"/>
          </a:xfrm>
        </p:spPr>
        <p:txBody>
          <a:bodyPr/>
          <a:lstStyle/>
          <a:p>
            <a:r>
              <a:rPr lang="de-DE" b="1" dirty="0" smtClean="0">
                <a:solidFill>
                  <a:schemeClr val="accent2"/>
                </a:solidFill>
              </a:rPr>
              <a:t>Open Access in EU </a:t>
            </a:r>
            <a:r>
              <a:rPr lang="de-DE" b="1" dirty="0" err="1" smtClean="0">
                <a:solidFill>
                  <a:schemeClr val="accent2"/>
                </a:solidFill>
              </a:rPr>
              <a:t>funding</a:t>
            </a:r>
            <a:r>
              <a:rPr lang="de-DE" b="1" dirty="0" smtClean="0">
                <a:solidFill>
                  <a:schemeClr val="accent2"/>
                </a:solidFill>
              </a:rPr>
              <a:t>: HEU </a:t>
            </a:r>
            <a:r>
              <a:rPr lang="de-DE" b="1" dirty="0" err="1" smtClean="0">
                <a:solidFill>
                  <a:schemeClr val="accent2"/>
                </a:solidFill>
              </a:rPr>
              <a:t>vs</a:t>
            </a:r>
            <a:r>
              <a:rPr lang="de-DE" b="1" dirty="0" smtClean="0">
                <a:solidFill>
                  <a:schemeClr val="accent2"/>
                </a:solidFill>
              </a:rPr>
              <a:t> H2020</a:t>
            </a:r>
            <a:endParaRPr lang="de-DE" b="1" dirty="0">
              <a:solidFill>
                <a:schemeClr val="accent2"/>
              </a:solidFill>
            </a:endParaRPr>
          </a:p>
        </p:txBody>
      </p:sp>
      <p:sp>
        <p:nvSpPr>
          <p:cNvPr id="3" name="Inhaltsplatzhalter 2"/>
          <p:cNvSpPr>
            <a:spLocks noGrp="1"/>
          </p:cNvSpPr>
          <p:nvPr>
            <p:ph idx="1"/>
          </p:nvPr>
        </p:nvSpPr>
        <p:spPr>
          <a:xfrm>
            <a:off x="838200" y="1500505"/>
            <a:ext cx="11353800" cy="4351338"/>
          </a:xfrm>
        </p:spPr>
        <p:txBody>
          <a:bodyPr>
            <a:normAutofit fontScale="92500" lnSpcReduction="20000"/>
          </a:bodyPr>
          <a:lstStyle/>
          <a:p>
            <a:pPr marL="0" indent="0">
              <a:buNone/>
            </a:pPr>
            <a:r>
              <a:rPr lang="en-US" dirty="0"/>
              <a:t>Whereas </a:t>
            </a:r>
            <a:r>
              <a:rPr lang="en-US" b="1" dirty="0"/>
              <a:t>Horizon 2020 still provided for embargo periods of six or twelve months</a:t>
            </a:r>
            <a:r>
              <a:rPr lang="en-US" dirty="0"/>
              <a:t>, after which a publication had to be freely accessible, </a:t>
            </a:r>
            <a:r>
              <a:rPr lang="en-US" b="1" dirty="0">
                <a:solidFill>
                  <a:schemeClr val="accent2"/>
                </a:solidFill>
              </a:rPr>
              <a:t>Horizon Europe requires </a:t>
            </a:r>
            <a:r>
              <a:rPr lang="en-US" b="1" dirty="0"/>
              <a:t>immediate Open Access to publications that have undergone a peer-review process</a:t>
            </a:r>
            <a:r>
              <a:rPr lang="en-US" dirty="0"/>
              <a:t>. </a:t>
            </a:r>
            <a:r>
              <a:rPr lang="en-US" dirty="0" smtClean="0"/>
              <a:t>Details </a:t>
            </a:r>
            <a:r>
              <a:rPr lang="en-US" dirty="0"/>
              <a:t>on publication, </a:t>
            </a:r>
            <a:r>
              <a:rPr lang="en-US" dirty="0" err="1"/>
              <a:t>licences</a:t>
            </a:r>
            <a:r>
              <a:rPr lang="en-US" dirty="0"/>
              <a:t> and metadata are set out in the Grant Agreement</a:t>
            </a:r>
            <a:r>
              <a:rPr lang="en-US" dirty="0" smtClean="0"/>
              <a:t>.</a:t>
            </a:r>
          </a:p>
          <a:p>
            <a:pPr marL="0" indent="0">
              <a:buNone/>
            </a:pPr>
            <a:r>
              <a:rPr lang="en-US" dirty="0"/>
              <a:t>Open Access to research data </a:t>
            </a:r>
            <a:r>
              <a:rPr lang="en-US" dirty="0" smtClean="0"/>
              <a:t>includes the </a:t>
            </a:r>
            <a:r>
              <a:rPr lang="en-US" dirty="0"/>
              <a:t>mandatory creation of a </a:t>
            </a:r>
            <a:r>
              <a:rPr lang="en-US" b="1" dirty="0"/>
              <a:t>data management plan </a:t>
            </a:r>
            <a:r>
              <a:rPr lang="en-US" b="1" dirty="0" smtClean="0"/>
              <a:t>(DMP) </a:t>
            </a:r>
            <a:r>
              <a:rPr lang="en-US" dirty="0" smtClean="0"/>
              <a:t>for </a:t>
            </a:r>
            <a:r>
              <a:rPr lang="en-US" dirty="0"/>
              <a:t>each project and the storage and provision of the data in a relevant repository.  </a:t>
            </a:r>
            <a:endParaRPr lang="en-US" dirty="0" smtClean="0"/>
          </a:p>
          <a:p>
            <a:pPr marL="0" indent="0">
              <a:buNone/>
            </a:pPr>
            <a:r>
              <a:rPr lang="en-US" b="1" dirty="0" smtClean="0"/>
              <a:t>Authors </a:t>
            </a:r>
            <a:r>
              <a:rPr lang="en-US" b="1" dirty="0"/>
              <a:t>must ensure, among other </a:t>
            </a:r>
            <a:r>
              <a:rPr lang="en-US" b="1" dirty="0" smtClean="0"/>
              <a:t>things*, </a:t>
            </a:r>
            <a:r>
              <a:rPr lang="en-US" b="1" dirty="0"/>
              <a:t>that they retain sufficient intellectual property rights to meet their obligations</a:t>
            </a:r>
            <a:r>
              <a:rPr lang="en-US" dirty="0"/>
              <a:t>. Costs incurred in the context of an Open Access publication are </a:t>
            </a:r>
            <a:r>
              <a:rPr lang="en-US" b="1" dirty="0"/>
              <a:t>chargeable to the project</a:t>
            </a:r>
            <a:r>
              <a:rPr lang="en-US" dirty="0"/>
              <a:t>, provided the publication is in a </a:t>
            </a:r>
            <a:r>
              <a:rPr lang="en-US" b="1" dirty="0"/>
              <a:t>full Open Access </a:t>
            </a:r>
            <a:r>
              <a:rPr lang="en-US" dirty="0"/>
              <a:t>venue.</a:t>
            </a:r>
            <a:endParaRPr lang="de-DE" dirty="0" smtClean="0">
              <a:hlinkClick r:id="rId2"/>
            </a:endParaRPr>
          </a:p>
          <a:p>
            <a:pPr marL="457200" lvl="1" indent="0">
              <a:buNone/>
            </a:pPr>
            <a:r>
              <a:rPr lang="de-DE" dirty="0" smtClean="0">
                <a:hlinkClick r:id="rId2"/>
              </a:rPr>
              <a:t>https://www.kowi.de/kowi/projektmanagement/verbreitung-verwertung/open-access-datenmanagement/open-access-und-forschungsdatenmanagement.aspx</a:t>
            </a:r>
            <a:endParaRPr lang="de-DE" dirty="0" smtClean="0"/>
          </a:p>
          <a:p>
            <a:endParaRPr lang="de-DE" dirty="0"/>
          </a:p>
        </p:txBody>
      </p:sp>
      <p:sp>
        <p:nvSpPr>
          <p:cNvPr id="4" name="Foliennummernplatzhalter 3"/>
          <p:cNvSpPr>
            <a:spLocks noGrp="1"/>
          </p:cNvSpPr>
          <p:nvPr>
            <p:ph type="sldNum" sz="quarter" idx="12"/>
          </p:nvPr>
        </p:nvSpPr>
        <p:spPr/>
        <p:txBody>
          <a:bodyPr/>
          <a:lstStyle/>
          <a:p>
            <a:fld id="{9730C3FA-8B79-4F76-81F6-C551FFCA7ACF}" type="slidenum">
              <a:rPr lang="de-DE" smtClean="0"/>
              <a:t>9</a:t>
            </a:fld>
            <a:endParaRPr lang="de-DE" dirty="0"/>
          </a:p>
        </p:txBody>
      </p:sp>
      <p:sp>
        <p:nvSpPr>
          <p:cNvPr id="5" name="Textfeld 4"/>
          <p:cNvSpPr txBox="1"/>
          <p:nvPr/>
        </p:nvSpPr>
        <p:spPr>
          <a:xfrm>
            <a:off x="756920" y="5949650"/>
            <a:ext cx="11181080" cy="584775"/>
          </a:xfrm>
          <a:prstGeom prst="rect">
            <a:avLst/>
          </a:prstGeom>
          <a:noFill/>
        </p:spPr>
        <p:txBody>
          <a:bodyPr wrap="square" rtlCol="0">
            <a:spAutoFit/>
          </a:bodyPr>
          <a:lstStyle/>
          <a:p>
            <a:r>
              <a:rPr lang="de-DE" sz="1600" b="1" dirty="0" smtClean="0"/>
              <a:t>H2020</a:t>
            </a:r>
            <a:r>
              <a:rPr lang="de-DE" sz="1600" dirty="0" smtClean="0"/>
              <a:t> – </a:t>
            </a:r>
            <a:r>
              <a:rPr lang="de-DE" sz="1600" dirty="0" err="1" smtClean="0"/>
              <a:t>Horizon</a:t>
            </a:r>
            <a:r>
              <a:rPr lang="de-DE" sz="1600" dirty="0" smtClean="0"/>
              <a:t> 2020, </a:t>
            </a:r>
            <a:r>
              <a:rPr lang="de-DE" sz="1600" b="1" dirty="0" smtClean="0"/>
              <a:t>HEU</a:t>
            </a:r>
            <a:r>
              <a:rPr lang="de-DE" sz="1600" dirty="0" smtClean="0"/>
              <a:t> – </a:t>
            </a:r>
            <a:r>
              <a:rPr lang="de-DE" sz="1600" dirty="0" err="1" smtClean="0"/>
              <a:t>Horizon</a:t>
            </a:r>
            <a:r>
              <a:rPr lang="de-DE" sz="1600" dirty="0" smtClean="0"/>
              <a:t> Europe (</a:t>
            </a:r>
            <a:r>
              <a:rPr lang="de-DE" sz="1600" dirty="0" err="1" smtClean="0"/>
              <a:t>current</a:t>
            </a:r>
            <a:r>
              <a:rPr lang="de-DE" sz="1600" dirty="0" smtClean="0"/>
              <a:t>) </a:t>
            </a:r>
            <a:r>
              <a:rPr lang="en-US" sz="1600" dirty="0" smtClean="0"/>
              <a:t>research </a:t>
            </a:r>
            <a:r>
              <a:rPr lang="en-US" sz="1600" dirty="0"/>
              <a:t>and innovation </a:t>
            </a:r>
            <a:r>
              <a:rPr lang="en-US" sz="1600" dirty="0" smtClean="0"/>
              <a:t>program(s) </a:t>
            </a:r>
            <a:r>
              <a:rPr lang="en-US" sz="1600" dirty="0"/>
              <a:t>by the European </a:t>
            </a:r>
            <a:r>
              <a:rPr lang="en-US" sz="1600" dirty="0" smtClean="0"/>
              <a:t>Commission</a:t>
            </a:r>
          </a:p>
          <a:p>
            <a:r>
              <a:rPr lang="en-US" sz="1600" dirty="0" smtClean="0"/>
              <a:t>(*) Some call </a:t>
            </a:r>
            <a:r>
              <a:rPr lang="en-US" sz="1600" dirty="0"/>
              <a:t>conditions impose </a:t>
            </a:r>
            <a:r>
              <a:rPr lang="en-US" sz="1600" b="1" dirty="0"/>
              <a:t>additional obligations regarding open science </a:t>
            </a:r>
            <a:r>
              <a:rPr lang="en-US" sz="1600" b="1" dirty="0" smtClean="0"/>
              <a:t>practices.</a:t>
            </a:r>
            <a:endParaRPr lang="en-US" sz="1400" dirty="0"/>
          </a:p>
        </p:txBody>
      </p:sp>
    </p:spTree>
    <p:extLst>
      <p:ext uri="{BB962C8B-B14F-4D97-AF65-F5344CB8AC3E}">
        <p14:creationId xmlns:p14="http://schemas.microsoft.com/office/powerpoint/2010/main" val="355568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2658</Words>
  <Application>Microsoft Office PowerPoint</Application>
  <PresentationFormat>Breitbild</PresentationFormat>
  <Paragraphs>181</Paragraphs>
  <Slides>21</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Calibri Light</vt:lpstr>
      <vt:lpstr>Wingdings</vt:lpstr>
      <vt:lpstr>Office</vt:lpstr>
      <vt:lpstr>Open Science issues in Research Funding</vt:lpstr>
      <vt:lpstr>Open Science</vt:lpstr>
      <vt:lpstr>Research funding at GSI / FAIR</vt:lpstr>
      <vt:lpstr>Open Science (Open Access) in R&amp;D-program</vt:lpstr>
      <vt:lpstr>…more Helmholtz Policies/Recomendations</vt:lpstr>
      <vt:lpstr>Open Access in National (german) funding</vt:lpstr>
      <vt:lpstr>Open Science in EU funding</vt:lpstr>
      <vt:lpstr>Open Science: research data management</vt:lpstr>
      <vt:lpstr>Open Access in EU funding: HEU vs H2020</vt:lpstr>
      <vt:lpstr>Large scale Research Infrastructures (RIs) perspective on European Cloud initiative (EOSC)</vt:lpstr>
      <vt:lpstr>EU (Horizon Europe) requirements</vt:lpstr>
      <vt:lpstr>Examples in upcoming individual calls (Sept.22)</vt:lpstr>
      <vt:lpstr>Examples in upcoming individual calls (Oct.22)</vt:lpstr>
      <vt:lpstr>Research data management (EU templates)  </vt:lpstr>
      <vt:lpstr>Data management plan (DMP): general remarks</vt:lpstr>
      <vt:lpstr>Data management plan (DMP draft) @ GSI/FAIR</vt:lpstr>
      <vt:lpstr>Data management plan (DMP draft) @ GSI/FAIR</vt:lpstr>
      <vt:lpstr>Open science and intellectual property rights </vt:lpstr>
      <vt:lpstr>Open innovation, open science, open to the world</vt:lpstr>
      <vt:lpstr>Thank YOU for YOUR Attention!</vt:lpstr>
      <vt:lpstr>Actuall EU funding programs and calls</vt:lpstr>
    </vt:vector>
  </TitlesOfParts>
  <Company>GSI Helmholtzzentrum für Schwerionenforschung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Science issues in Research Funding</dc:title>
  <dc:creator>Ivanova, Oxana Dr.</dc:creator>
  <cp:lastModifiedBy>Seminarraumbenutzer V2</cp:lastModifiedBy>
  <cp:revision>123</cp:revision>
  <dcterms:created xsi:type="dcterms:W3CDTF">2022-06-27T15:41:03Z</dcterms:created>
  <dcterms:modified xsi:type="dcterms:W3CDTF">2022-07-04T14:49:30Z</dcterms:modified>
</cp:coreProperties>
</file>