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5143500" type="screen16x9"/>
  <p:notesSz cx="9144000" cy="51435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 snapToGrid="0" snapToObjects="1">
      <p:cViewPr varScale="1">
        <p:scale>
          <a:sx n="112" d="100"/>
          <a:sy n="112" d="100"/>
        </p:scale>
        <p:origin x="10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9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0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0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0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699FD06-CFEF-4998-8260-ACD56DAC36A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8419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17520" y="3008880"/>
            <a:ext cx="8419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32120" y="108792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317520" y="300888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32120" y="300888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271080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164400" y="1087920"/>
            <a:ext cx="271080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10920" y="1087920"/>
            <a:ext cx="271080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317520" y="3008880"/>
            <a:ext cx="271080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164400" y="3008880"/>
            <a:ext cx="271080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010920" y="3008880"/>
            <a:ext cx="271080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317520" y="1087920"/>
            <a:ext cx="8419680" cy="367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8419680" cy="367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4108680" cy="367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32120" y="1087920"/>
            <a:ext cx="4108680" cy="367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422640" y="230400"/>
            <a:ext cx="6700680" cy="273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32120" y="1087920"/>
            <a:ext cx="4108680" cy="367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17520" y="300888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317520" y="1087920"/>
            <a:ext cx="8419680" cy="367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4108680" cy="367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32120" y="108792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32120" y="300888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32120" y="108792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17520" y="3008880"/>
            <a:ext cx="8419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8419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17520" y="3008880"/>
            <a:ext cx="8419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32120" y="108792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317520" y="300888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632120" y="300888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271080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3164400" y="1087920"/>
            <a:ext cx="271080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10920" y="1087920"/>
            <a:ext cx="271080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317520" y="3008880"/>
            <a:ext cx="271080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3164400" y="3008880"/>
            <a:ext cx="271080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6010920" y="3008880"/>
            <a:ext cx="271080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8419680" cy="367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4108680" cy="367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32120" y="1087920"/>
            <a:ext cx="4108680" cy="367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22640" y="230400"/>
            <a:ext cx="6700680" cy="273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32120" y="1087920"/>
            <a:ext cx="4108680" cy="367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17520" y="300888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4108680" cy="367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32120" y="108792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32120" y="300888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32120" y="1087920"/>
            <a:ext cx="4108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317520" y="3008880"/>
            <a:ext cx="8419680" cy="175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"/>
          <p:cNvSpPr/>
          <p:nvPr/>
        </p:nvSpPr>
        <p:spPr>
          <a:xfrm>
            <a:off x="0" y="5049360"/>
            <a:ext cx="9144000" cy="360"/>
          </a:xfrm>
          <a:prstGeom prst="line">
            <a:avLst/>
          </a:prstGeom>
          <a:ln w="203040">
            <a:solidFill>
              <a:srgbClr val="EAEAE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4" name="Bild 6"/>
          <p:cNvPicPr/>
          <p:nvPr/>
        </p:nvPicPr>
        <p:blipFill>
          <a:blip r:embed="rId14"/>
          <a:stretch/>
        </p:blipFill>
        <p:spPr>
          <a:xfrm>
            <a:off x="7609680" y="363960"/>
            <a:ext cx="1128600" cy="37584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0" y="826200"/>
            <a:ext cx="9144000" cy="360"/>
          </a:xfrm>
          <a:prstGeom prst="line">
            <a:avLst/>
          </a:prstGeom>
          <a:ln w="203040">
            <a:solidFill>
              <a:srgbClr val="EAEAE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3"/>
          <p:cNvSpPr/>
          <p:nvPr/>
        </p:nvSpPr>
        <p:spPr>
          <a:xfrm>
            <a:off x="0" y="727200"/>
            <a:ext cx="201240" cy="201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4"/>
          <p:cNvSpPr/>
          <p:nvPr/>
        </p:nvSpPr>
        <p:spPr>
          <a:xfrm>
            <a:off x="0" y="4950000"/>
            <a:ext cx="203040" cy="2030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5"/>
          <p:cNvSpPr/>
          <p:nvPr/>
        </p:nvSpPr>
        <p:spPr>
          <a:xfrm>
            <a:off x="435240" y="4951440"/>
            <a:ext cx="3526920" cy="20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333333"/>
                </a:solidFill>
                <a:latin typeface="Arial"/>
                <a:ea typeface="Arial"/>
              </a:rPr>
              <a:t>GSI Helmholtzzentrum für Schwerionenforschung GmbH</a:t>
            </a:r>
            <a:endParaRPr lang="en-US" sz="750" b="0" strike="noStrike" spc="-1">
              <a:latin typeface="Arial"/>
            </a:endParaRPr>
          </a:p>
        </p:txBody>
      </p:sp>
      <p:pic>
        <p:nvPicPr>
          <p:cNvPr id="6" name="Bild 12"/>
          <p:cNvPicPr/>
          <p:nvPr/>
        </p:nvPicPr>
        <p:blipFill>
          <a:blip r:embed="rId15"/>
          <a:stretch/>
        </p:blipFill>
        <p:spPr>
          <a:xfrm>
            <a:off x="6640920" y="207000"/>
            <a:ext cx="774720" cy="645480"/>
          </a:xfrm>
          <a:prstGeom prst="rect">
            <a:avLst/>
          </a:prstGeom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1502640" y="976320"/>
            <a:ext cx="7425720" cy="3877200"/>
            <a:chOff x="1502640" y="976320"/>
            <a:chExt cx="7425720" cy="3877200"/>
          </a:xfrm>
        </p:grpSpPr>
        <p:sp>
          <p:nvSpPr>
            <p:cNvPr id="8" name="CustomShape 7"/>
            <p:cNvSpPr/>
            <p:nvPr/>
          </p:nvSpPr>
          <p:spPr>
            <a:xfrm>
              <a:off x="7781400" y="3854880"/>
              <a:ext cx="1146960" cy="99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9" name="Grafik 7"/>
            <p:cNvPicPr/>
            <p:nvPr/>
          </p:nvPicPr>
          <p:blipFill>
            <a:blip r:embed="rId16"/>
            <a:stretch/>
          </p:blipFill>
          <p:spPr>
            <a:xfrm>
              <a:off x="1502640" y="976320"/>
              <a:ext cx="6099120" cy="3877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PlaceHolder 8"/>
          <p:cNvSpPr>
            <a:spLocks noGrp="1"/>
          </p:cNvSpPr>
          <p:nvPr>
            <p:ph type="title"/>
          </p:nvPr>
        </p:nvSpPr>
        <p:spPr>
          <a:xfrm>
            <a:off x="2151360" y="2738160"/>
            <a:ext cx="4302720" cy="584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de-DE" sz="2400" b="1" strike="noStrike" spc="-1">
                <a:solidFill>
                  <a:srgbClr val="666666"/>
                </a:solidFill>
                <a:latin typeface="Arial"/>
                <a:ea typeface="Arial"/>
              </a:rPr>
              <a:t>Click to edit Master title style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CustomShape 9"/>
          <p:cNvSpPr/>
          <p:nvPr/>
        </p:nvSpPr>
        <p:spPr>
          <a:xfrm>
            <a:off x="403920" y="4987800"/>
            <a:ext cx="3371040" cy="15552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PlaceHolder 1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350" b="0" strike="noStrike" spc="-1">
                <a:solidFill>
                  <a:srgbClr val="333333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200" b="0" strike="noStrike" spc="-1">
                <a:solidFill>
                  <a:srgbClr val="333333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050" b="0" strike="noStrike" spc="-1">
                <a:solidFill>
                  <a:srgbClr val="333333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"/>
          <p:cNvSpPr/>
          <p:nvPr/>
        </p:nvSpPr>
        <p:spPr>
          <a:xfrm>
            <a:off x="0" y="5049360"/>
            <a:ext cx="9144000" cy="360"/>
          </a:xfrm>
          <a:prstGeom prst="line">
            <a:avLst/>
          </a:prstGeom>
          <a:ln w="203040">
            <a:solidFill>
              <a:srgbClr val="EAEAE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50" name="Bild 6"/>
          <p:cNvPicPr/>
          <p:nvPr/>
        </p:nvPicPr>
        <p:blipFill>
          <a:blip r:embed="rId14"/>
          <a:stretch/>
        </p:blipFill>
        <p:spPr>
          <a:xfrm>
            <a:off x="7609680" y="363960"/>
            <a:ext cx="1128600" cy="375840"/>
          </a:xfrm>
          <a:prstGeom prst="rect">
            <a:avLst/>
          </a:prstGeom>
          <a:ln>
            <a:noFill/>
          </a:ln>
        </p:spPr>
      </p:pic>
      <p:sp>
        <p:nvSpPr>
          <p:cNvPr id="51" name="Line 2"/>
          <p:cNvSpPr/>
          <p:nvPr/>
        </p:nvSpPr>
        <p:spPr>
          <a:xfrm>
            <a:off x="0" y="826200"/>
            <a:ext cx="9144000" cy="360"/>
          </a:xfrm>
          <a:prstGeom prst="line">
            <a:avLst/>
          </a:prstGeom>
          <a:ln w="203040">
            <a:solidFill>
              <a:srgbClr val="EAEAE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CustomShape 3"/>
          <p:cNvSpPr/>
          <p:nvPr/>
        </p:nvSpPr>
        <p:spPr>
          <a:xfrm>
            <a:off x="0" y="727200"/>
            <a:ext cx="201240" cy="201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4"/>
          <p:cNvSpPr/>
          <p:nvPr/>
        </p:nvSpPr>
        <p:spPr>
          <a:xfrm>
            <a:off x="0" y="4950000"/>
            <a:ext cx="203040" cy="2030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" name="CustomShape 5"/>
          <p:cNvSpPr/>
          <p:nvPr/>
        </p:nvSpPr>
        <p:spPr>
          <a:xfrm>
            <a:off x="435240" y="4951440"/>
            <a:ext cx="3526920" cy="20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333333"/>
                </a:solidFill>
                <a:latin typeface="Arial"/>
                <a:ea typeface="Arial"/>
              </a:rPr>
              <a:t>GSI Helmholtzzentrum für Schwerionenforschung GmbH</a:t>
            </a:r>
            <a:endParaRPr lang="en-US" sz="750" b="0" strike="noStrike" spc="-1">
              <a:latin typeface="Arial"/>
            </a:endParaRPr>
          </a:p>
        </p:txBody>
      </p:sp>
      <p:pic>
        <p:nvPicPr>
          <p:cNvPr id="55" name="Bild 12"/>
          <p:cNvPicPr/>
          <p:nvPr/>
        </p:nvPicPr>
        <p:blipFill>
          <a:blip r:embed="rId15"/>
          <a:stretch/>
        </p:blipFill>
        <p:spPr>
          <a:xfrm>
            <a:off x="6640920" y="207000"/>
            <a:ext cx="774720" cy="645480"/>
          </a:xfrm>
          <a:prstGeom prst="rect">
            <a:avLst/>
          </a:prstGeom>
          <a:ln>
            <a:noFill/>
          </a:ln>
        </p:spPr>
      </p:pic>
      <p:sp>
        <p:nvSpPr>
          <p:cNvPr id="56" name="PlaceHolder 6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333333"/>
                </a:solidFill>
                <a:latin typeface="Arial"/>
                <a:ea typeface="Arial"/>
              </a:rPr>
              <a:t>Click to edit Master title style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317520" y="1087920"/>
            <a:ext cx="8419680" cy="3677400"/>
          </a:xfrm>
          <a:prstGeom prst="rect">
            <a:avLst/>
          </a:prstGeom>
        </p:spPr>
        <p:txBody>
          <a:bodyPr/>
          <a:lstStyle/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Edit Master text styles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58" name="PlaceHolder 8"/>
          <p:cNvSpPr>
            <a:spLocks noGrp="1"/>
          </p:cNvSpPr>
          <p:nvPr>
            <p:ph type="dt"/>
          </p:nvPr>
        </p:nvSpPr>
        <p:spPr>
          <a:xfrm>
            <a:off x="7123680" y="4914360"/>
            <a:ext cx="8247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Arial"/>
              </a:rPr>
              <a:t>31.03.14</a:t>
            </a:r>
            <a:endParaRPr lang="en-US" sz="750" b="0" strike="noStrike" spc="-1">
              <a:latin typeface="Times New Roman"/>
            </a:endParaRPr>
          </a:p>
        </p:txBody>
      </p:sp>
      <p:sp>
        <p:nvSpPr>
          <p:cNvPr id="59" name="CustomShape 9"/>
          <p:cNvSpPr/>
          <p:nvPr/>
        </p:nvSpPr>
        <p:spPr>
          <a:xfrm>
            <a:off x="4013280" y="4942440"/>
            <a:ext cx="3526920" cy="21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  <a:ea typeface="Arial"/>
              </a:rPr>
              <a:t>Andrew Mistry - Research Data Management at GSI/FAIR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60" name="CustomShape 10"/>
          <p:cNvSpPr/>
          <p:nvPr/>
        </p:nvSpPr>
        <p:spPr>
          <a:xfrm>
            <a:off x="8015760" y="4940640"/>
            <a:ext cx="760680" cy="20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1E846D5-859F-4C22-A617-F858A627D76A}" type="slidenum">
              <a:rPr lang="en-US" sz="75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en-US" sz="75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2151360" y="3003840"/>
            <a:ext cx="4302720" cy="584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de-DE" sz="2400" b="1" strike="noStrike" spc="-1">
                <a:solidFill>
                  <a:srgbClr val="666666"/>
                </a:solidFill>
                <a:latin typeface="Arial"/>
                <a:ea typeface="Arial"/>
              </a:rPr>
              <a:t>Research Data Management</a:t>
            </a:r>
            <a:br/>
            <a:r>
              <a:rPr lang="de-DE" sz="2400" b="1" strike="noStrike" spc="-1">
                <a:solidFill>
                  <a:srgbClr val="666666"/>
                </a:solidFill>
                <a:latin typeface="Arial"/>
                <a:ea typeface="Arial"/>
              </a:rPr>
              <a:t>GSI/FAIR</a:t>
            </a:r>
            <a:br/>
            <a:r>
              <a:rPr lang="de-DE" sz="2400" b="1" strike="noStrike" spc="-1">
                <a:solidFill>
                  <a:srgbClr val="666666"/>
                </a:solidFill>
                <a:latin typeface="Arial"/>
                <a:ea typeface="Arial"/>
              </a:rPr>
              <a:t>Strategy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333333"/>
                </a:solidFill>
                <a:latin typeface="Arial"/>
                <a:ea typeface="Arial"/>
              </a:rPr>
              <a:t>GSI Repository: Research Data Example 1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5"/>
          <p:cNvPicPr/>
          <p:nvPr/>
        </p:nvPicPr>
        <p:blipFill>
          <a:blip r:embed="rId2"/>
          <a:stretch/>
        </p:blipFill>
        <p:spPr>
          <a:xfrm>
            <a:off x="107640" y="915480"/>
            <a:ext cx="5688360" cy="3908880"/>
          </a:xfrm>
          <a:prstGeom prst="rect">
            <a:avLst/>
          </a:prstGeom>
          <a:ln>
            <a:noFill/>
          </a:ln>
        </p:spPr>
      </p:pic>
      <p:pic>
        <p:nvPicPr>
          <p:cNvPr id="181" name="Picture 6"/>
          <p:cNvPicPr/>
          <p:nvPr/>
        </p:nvPicPr>
        <p:blipFill>
          <a:blip r:embed="rId3"/>
          <a:stretch/>
        </p:blipFill>
        <p:spPr>
          <a:xfrm>
            <a:off x="5924880" y="2683440"/>
            <a:ext cx="2232000" cy="85212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107640" y="1707480"/>
            <a:ext cx="1079640" cy="143640"/>
          </a:xfrm>
          <a:prstGeom prst="roundRect">
            <a:avLst>
              <a:gd name="adj" fmla="val 16667"/>
            </a:avLst>
          </a:prstGeom>
          <a:solidFill>
            <a:srgbClr val="00B050">
              <a:alpha val="38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" name="CustomShape 3"/>
          <p:cNvSpPr/>
          <p:nvPr/>
        </p:nvSpPr>
        <p:spPr>
          <a:xfrm>
            <a:off x="1265760" y="1641240"/>
            <a:ext cx="18712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i="1" strike="noStrike" spc="-1">
                <a:solidFill>
                  <a:srgbClr val="00B050"/>
                </a:solidFill>
                <a:latin typeface="Arial"/>
                <a:ea typeface="Arial"/>
              </a:rPr>
              <a:t>Persistent Identifier (DoI)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5439600" y="1983960"/>
            <a:ext cx="13104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i="1" strike="noStrike" spc="-1">
                <a:solidFill>
                  <a:srgbClr val="00B050"/>
                </a:solidFill>
                <a:latin typeface="Arial"/>
                <a:ea typeface="Arial"/>
              </a:rPr>
              <a:t>Data Description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>
            <a:off x="117000" y="2012760"/>
            <a:ext cx="5365080" cy="193320"/>
          </a:xfrm>
          <a:prstGeom prst="roundRect">
            <a:avLst>
              <a:gd name="adj" fmla="val 16667"/>
            </a:avLst>
          </a:prstGeom>
          <a:solidFill>
            <a:srgbClr val="00B050">
              <a:alpha val="38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6" name="CustomShape 6"/>
          <p:cNvSpPr/>
          <p:nvPr/>
        </p:nvSpPr>
        <p:spPr>
          <a:xfrm>
            <a:off x="128880" y="3109680"/>
            <a:ext cx="2498400" cy="193320"/>
          </a:xfrm>
          <a:prstGeom prst="roundRect">
            <a:avLst>
              <a:gd name="adj" fmla="val 16667"/>
            </a:avLst>
          </a:prstGeom>
          <a:solidFill>
            <a:srgbClr val="00B050">
              <a:alpha val="38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7" name="CustomShape 7"/>
          <p:cNvSpPr/>
          <p:nvPr/>
        </p:nvSpPr>
        <p:spPr>
          <a:xfrm>
            <a:off x="2637360" y="3067920"/>
            <a:ext cx="246996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i="1" strike="noStrike" spc="-1">
                <a:solidFill>
                  <a:srgbClr val="00B050"/>
                </a:solidFill>
                <a:latin typeface="Arial"/>
                <a:ea typeface="Arial"/>
              </a:rPr>
              <a:t>Research Program (grant/PoF ID)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88" name="CustomShape 8"/>
          <p:cNvSpPr/>
          <p:nvPr/>
        </p:nvSpPr>
        <p:spPr>
          <a:xfrm>
            <a:off x="107640" y="4200120"/>
            <a:ext cx="2994840" cy="651960"/>
          </a:xfrm>
          <a:prstGeom prst="roundRect">
            <a:avLst>
              <a:gd name="adj" fmla="val 16667"/>
            </a:avLst>
          </a:prstGeom>
          <a:solidFill>
            <a:srgbClr val="00B050">
              <a:alpha val="38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9" name="CustomShape 9"/>
          <p:cNvSpPr/>
          <p:nvPr/>
        </p:nvSpPr>
        <p:spPr>
          <a:xfrm>
            <a:off x="3175560" y="4422960"/>
            <a:ext cx="351396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i="1" strike="noStrike" spc="-1">
                <a:solidFill>
                  <a:srgbClr val="00B050"/>
                </a:solidFill>
                <a:latin typeface="Arial"/>
                <a:ea typeface="Arial"/>
              </a:rPr>
              <a:t>Published article link (both Journal and GSI repo)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90" name="CustomShape 10"/>
          <p:cNvSpPr/>
          <p:nvPr/>
        </p:nvSpPr>
        <p:spPr>
          <a:xfrm>
            <a:off x="6440400" y="3564000"/>
            <a:ext cx="12006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i="1" strike="noStrike" spc="-1">
                <a:solidFill>
                  <a:srgbClr val="00B050"/>
                </a:solidFill>
                <a:latin typeface="Arial"/>
                <a:ea typeface="Arial"/>
              </a:rPr>
              <a:t>Research Data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333333"/>
                </a:solidFill>
                <a:latin typeface="Arial"/>
                <a:ea typeface="Arial"/>
              </a:rPr>
              <a:t>GSI Repository: Research Data Example 2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Picture 3"/>
          <p:cNvPicPr/>
          <p:nvPr/>
        </p:nvPicPr>
        <p:blipFill>
          <a:blip r:embed="rId2"/>
          <a:stretch/>
        </p:blipFill>
        <p:spPr>
          <a:xfrm>
            <a:off x="422640" y="1087920"/>
            <a:ext cx="7869240" cy="1676520"/>
          </a:xfrm>
          <a:prstGeom prst="rect">
            <a:avLst/>
          </a:prstGeom>
          <a:ln>
            <a:noFill/>
          </a:ln>
        </p:spPr>
      </p:pic>
      <p:pic>
        <p:nvPicPr>
          <p:cNvPr id="193" name="Picture 4"/>
          <p:cNvPicPr/>
          <p:nvPr/>
        </p:nvPicPr>
        <p:blipFill>
          <a:blip r:embed="rId3"/>
          <a:stretch/>
        </p:blipFill>
        <p:spPr>
          <a:xfrm>
            <a:off x="2195640" y="1293840"/>
            <a:ext cx="4077720" cy="347580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1763640" y="2355840"/>
            <a:ext cx="359640" cy="215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BB6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5" name="CustomShape 3"/>
          <p:cNvSpPr/>
          <p:nvPr/>
        </p:nvSpPr>
        <p:spPr>
          <a:xfrm>
            <a:off x="514440" y="2355840"/>
            <a:ext cx="1176840" cy="193320"/>
          </a:xfrm>
          <a:prstGeom prst="roundRect">
            <a:avLst>
              <a:gd name="adj" fmla="val 16667"/>
            </a:avLst>
          </a:prstGeom>
          <a:solidFill>
            <a:srgbClr val="00B050">
              <a:alpha val="38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333333"/>
                </a:solidFill>
                <a:latin typeface="Arial"/>
                <a:ea typeface="Arial"/>
              </a:rPr>
              <a:t>Next steps…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317520" y="1087920"/>
            <a:ext cx="8419680" cy="367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Current repository needs some adaptions to house data sets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Planned upgrade from current GSI publication (JOIN2) repository to new version (e.g. DSpace-CRIS)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RDM included currently =&gt; new repository separate for RDM or combine with publication repository?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Please contact Head of Library and Documentation </a:t>
            </a:r>
            <a:r>
              <a:rPr lang="de-DE" sz="1800" b="1" i="1" strike="noStrike" spc="-1">
                <a:solidFill>
                  <a:srgbClr val="333333"/>
                </a:solidFill>
                <a:latin typeface="Arial"/>
                <a:ea typeface="Arial"/>
              </a:rPr>
              <a:t>Katrin Grosse </a:t>
            </a: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for more information and details about the GSI repository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333333"/>
                </a:solidFill>
                <a:latin typeface="Arial"/>
                <a:ea typeface="Arial"/>
              </a:rPr>
              <a:t>Research Data Management FAQ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317520" y="1087920"/>
            <a:ext cx="8419680" cy="367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What data should I place in a repository? (raw/pre-processed?)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When to publish data to repository?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How long should my data be accessible for?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Who should be able to access my data?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Where should I publish my data?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…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5370480" y="3075840"/>
            <a:ext cx="3347640" cy="143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317520" y="1087920"/>
            <a:ext cx="8419680" cy="367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333333"/>
                </a:solidFill>
                <a:latin typeface="Arial"/>
                <a:ea typeface="Arial"/>
              </a:rPr>
              <a:t>Development of a </a:t>
            </a:r>
            <a:r>
              <a:rPr lang="de-DE" sz="1600" b="1" strike="noStrike" spc="-1">
                <a:solidFill>
                  <a:srgbClr val="00B050"/>
                </a:solidFill>
                <a:latin typeface="Arial"/>
                <a:ea typeface="Arial"/>
              </a:rPr>
              <a:t>“</a:t>
            </a:r>
            <a:r>
              <a:rPr lang="de-DE" sz="1600" b="1" i="1" strike="noStrike" spc="-1">
                <a:solidFill>
                  <a:srgbClr val="00B050"/>
                </a:solidFill>
                <a:latin typeface="Arial"/>
                <a:ea typeface="Arial"/>
              </a:rPr>
              <a:t>concept for RDM</a:t>
            </a:r>
            <a:r>
              <a:rPr lang="de-DE" sz="1600" b="1" strike="noStrike" spc="-1">
                <a:solidFill>
                  <a:srgbClr val="00B050"/>
                </a:solidFill>
                <a:latin typeface="Arial"/>
                <a:ea typeface="Arial"/>
              </a:rPr>
              <a:t>”</a:t>
            </a:r>
            <a:r>
              <a:rPr lang="de-DE" sz="1600" b="1" strike="noStrike" spc="-1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de-DE" sz="1600" b="0" strike="noStrike" spc="-1">
                <a:solidFill>
                  <a:srgbClr val="333333"/>
                </a:solidFill>
                <a:latin typeface="Arial"/>
                <a:ea typeface="Arial"/>
              </a:rPr>
              <a:t>in collaboration with research groups, accelerator division, Library and documentation, and the IT department -&gt; Policies and guidelines</a:t>
            </a:r>
            <a:endParaRPr lang="de-DE" sz="16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333333"/>
                </a:solidFill>
                <a:latin typeface="Arial"/>
                <a:ea typeface="Arial"/>
              </a:rPr>
              <a:t>Establish </a:t>
            </a:r>
            <a:r>
              <a:rPr lang="de-DE" sz="1600" b="0" strike="noStrike" spc="-1">
                <a:solidFill>
                  <a:srgbClr val="C00000"/>
                </a:solidFill>
                <a:latin typeface="Arial"/>
                <a:ea typeface="Arial"/>
              </a:rPr>
              <a:t>“</a:t>
            </a:r>
            <a:r>
              <a:rPr lang="de-DE" sz="1600" b="1" i="1" strike="noStrike" spc="-1">
                <a:solidFill>
                  <a:srgbClr val="C00000"/>
                </a:solidFill>
                <a:latin typeface="Arial"/>
                <a:ea typeface="Arial"/>
              </a:rPr>
              <a:t>best practice of RDM”</a:t>
            </a:r>
            <a:r>
              <a:rPr lang="de-DE" sz="1600" b="1" i="1" strike="noStrike" spc="-1">
                <a:solidFill>
                  <a:srgbClr val="00B050"/>
                </a:solidFill>
                <a:latin typeface="Arial"/>
                <a:ea typeface="Arial"/>
              </a:rPr>
              <a:t> </a:t>
            </a:r>
            <a:r>
              <a:rPr lang="de-DE" sz="1600" b="0" strike="noStrike" spc="-1">
                <a:solidFill>
                  <a:srgbClr val="333333"/>
                </a:solidFill>
                <a:latin typeface="Arial"/>
                <a:ea typeface="Arial"/>
              </a:rPr>
              <a:t>(e.g. data management planning for grants, ease of following the data management life-cycle, repositories ….  )</a:t>
            </a:r>
            <a:endParaRPr lang="de-DE" sz="16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333333"/>
                </a:solidFill>
                <a:latin typeface="Arial"/>
                <a:ea typeface="Arial"/>
              </a:rPr>
              <a:t>Conduct </a:t>
            </a:r>
            <a:r>
              <a:rPr lang="de-DE" sz="1600" b="1" i="1" strike="noStrike" spc="-1">
                <a:solidFill>
                  <a:srgbClr val="1F497D"/>
                </a:solidFill>
                <a:latin typeface="Arial"/>
                <a:ea typeface="Arial"/>
              </a:rPr>
              <a:t>workshops, training courses and information events </a:t>
            </a:r>
            <a:r>
              <a:rPr lang="de-DE" sz="1600" b="0" strike="noStrike" spc="-1">
                <a:solidFill>
                  <a:srgbClr val="333333"/>
                </a:solidFill>
                <a:latin typeface="Arial"/>
                <a:ea typeface="Arial"/>
              </a:rPr>
              <a:t>on RDM for GSI/FAIR members, collaboration partners and members of associated graduate schools</a:t>
            </a:r>
            <a:endParaRPr lang="de-DE" sz="16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 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2640" y="12600"/>
            <a:ext cx="6700680" cy="59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33333"/>
                </a:solidFill>
                <a:latin typeface="Arial"/>
                <a:ea typeface="Arial"/>
              </a:rPr>
              <a:t>Research Data Management at GSI/FAIR: Strategy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22640" y="0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333333"/>
                </a:solidFill>
                <a:latin typeface="Arial"/>
                <a:ea typeface="Arial"/>
              </a:rPr>
              <a:t>Development of RDM concept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317520" y="1027800"/>
            <a:ext cx="8419680" cy="367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600" b="1" i="1" strike="noStrike" spc="-1">
                <a:solidFill>
                  <a:srgbClr val="00B050"/>
                </a:solidFill>
                <a:latin typeface="Arial"/>
                <a:ea typeface="Arial"/>
              </a:rPr>
              <a:t>GSI/FAIR RDM policy </a:t>
            </a:r>
            <a:r>
              <a:rPr lang="de-DE" sz="1600" b="0" strike="noStrike" spc="-1">
                <a:solidFill>
                  <a:srgbClr val="333333"/>
                </a:solidFill>
                <a:latin typeface="Arial"/>
                <a:ea typeface="Arial"/>
              </a:rPr>
              <a:t>Statements:</a:t>
            </a:r>
            <a:endParaRPr lang="de-DE" sz="1600" b="0" strike="noStrike" spc="-1">
              <a:solidFill>
                <a:srgbClr val="333333"/>
              </a:solidFill>
              <a:latin typeface="Arial"/>
            </a:endParaRPr>
          </a:p>
          <a:p>
            <a:pPr marL="557280" lvl="1" indent="-21384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500" b="0" strike="noStrike" spc="-1">
                <a:solidFill>
                  <a:srgbClr val="333333"/>
                </a:solidFill>
                <a:latin typeface="Arial"/>
                <a:ea typeface="Arial"/>
              </a:rPr>
              <a:t>the research data must be published in a suitable repository with a persistent identifier (i.e. DOI),</a:t>
            </a:r>
            <a:endParaRPr lang="de-DE" sz="1500" b="0" strike="noStrike" spc="-1">
              <a:solidFill>
                <a:srgbClr val="333333"/>
              </a:solidFill>
              <a:latin typeface="Arial"/>
            </a:endParaRPr>
          </a:p>
          <a:p>
            <a:pPr marL="557280" lvl="1" indent="-21384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500" b="0" strike="noStrike" spc="-1">
                <a:solidFill>
                  <a:srgbClr val="333333"/>
                </a:solidFill>
                <a:latin typeface="Arial"/>
                <a:ea typeface="Arial"/>
              </a:rPr>
              <a:t>a data management plan must be made for each project,</a:t>
            </a:r>
            <a:endParaRPr lang="de-DE" sz="1500" b="0" strike="noStrike" spc="-1">
              <a:solidFill>
                <a:srgbClr val="333333"/>
              </a:solidFill>
              <a:latin typeface="Arial"/>
            </a:endParaRPr>
          </a:p>
          <a:p>
            <a:pPr marL="557280" lvl="1" indent="-21384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500" b="0" strike="noStrike" spc="-1">
                <a:solidFill>
                  <a:srgbClr val="333333"/>
                </a:solidFill>
                <a:latin typeface="Arial"/>
                <a:ea typeface="Arial"/>
              </a:rPr>
              <a:t>GSI/FAIR will support researchers throughout the data management phases</a:t>
            </a:r>
            <a:endParaRPr lang="de-DE" sz="1500" b="0" strike="noStrike" spc="-1">
              <a:solidFill>
                <a:srgbClr val="333333"/>
              </a:solidFill>
              <a:latin typeface="Arial"/>
            </a:endParaRPr>
          </a:p>
          <a:p>
            <a:endParaRPr lang="de-DE" sz="15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600" b="1" i="1" strike="noStrike" spc="-1">
                <a:solidFill>
                  <a:srgbClr val="00B050"/>
                </a:solidFill>
                <a:latin typeface="Arial"/>
                <a:ea typeface="Arial"/>
              </a:rPr>
              <a:t>GSI Open Science working group</a:t>
            </a:r>
            <a:r>
              <a:rPr lang="de-DE" sz="1600" b="1" i="1" strike="noStrike" spc="-1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de-DE" sz="1600" b="0" strike="noStrike" spc="-1">
                <a:solidFill>
                  <a:srgbClr val="333333"/>
                </a:solidFill>
                <a:latin typeface="Arial"/>
                <a:ea typeface="Arial"/>
              </a:rPr>
              <a:t>established</a:t>
            </a:r>
            <a:endParaRPr lang="de-DE" sz="1600" b="0" strike="noStrike" spc="-1">
              <a:solidFill>
                <a:srgbClr val="333333"/>
              </a:solidFill>
              <a:latin typeface="Arial"/>
            </a:endParaRPr>
          </a:p>
          <a:p>
            <a:pPr marL="343080">
              <a:lnSpc>
                <a:spcPct val="100000"/>
              </a:lnSpc>
            </a:pPr>
            <a:r>
              <a:rPr lang="de-DE" sz="1500" b="0" strike="noStrike" spc="-1">
                <a:solidFill>
                  <a:srgbClr val="333333"/>
                </a:solidFill>
                <a:latin typeface="Arial"/>
                <a:ea typeface="Arial"/>
              </a:rPr>
              <a:t> representatives from WTR, IT, Accelerator division, Library, GRO, Technology transfer</a:t>
            </a:r>
            <a:endParaRPr lang="de-DE" sz="15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5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600" b="1" i="1" strike="noStrike" spc="-1">
                <a:solidFill>
                  <a:srgbClr val="FFC000"/>
                </a:solidFill>
                <a:latin typeface="Arial"/>
                <a:ea typeface="Arial"/>
              </a:rPr>
              <a:t>GSI/FAIR RDM guidelines</a:t>
            </a:r>
            <a:r>
              <a:rPr lang="de-DE" sz="1600" b="1" i="1" strike="noStrike" spc="-1">
                <a:solidFill>
                  <a:srgbClr val="00B050"/>
                </a:solidFill>
                <a:latin typeface="Arial"/>
                <a:ea typeface="Arial"/>
              </a:rPr>
              <a:t> </a:t>
            </a:r>
            <a:r>
              <a:rPr lang="de-DE" sz="1600" b="0" strike="noStrike" spc="-1">
                <a:solidFill>
                  <a:srgbClr val="333333"/>
                </a:solidFill>
                <a:latin typeface="Arial"/>
                <a:ea typeface="Arial"/>
              </a:rPr>
              <a:t>(Richtlinien):</a:t>
            </a:r>
            <a:endParaRPr lang="de-DE" sz="1600" b="0" strike="noStrike" spc="-1">
              <a:solidFill>
                <a:srgbClr val="333333"/>
              </a:solidFill>
              <a:latin typeface="Arial"/>
            </a:endParaRPr>
          </a:p>
          <a:p>
            <a:pPr marL="557280" lvl="1" indent="-21384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500" b="0" strike="noStrike" spc="-1">
                <a:solidFill>
                  <a:srgbClr val="333333"/>
                </a:solidFill>
                <a:latin typeface="Arial"/>
                <a:ea typeface="Arial"/>
              </a:rPr>
              <a:t>Broader policy outlining aspects, details and examples</a:t>
            </a:r>
            <a:endParaRPr lang="de-DE" sz="1500" b="0" strike="noStrike" spc="-1">
              <a:solidFill>
                <a:srgbClr val="333333"/>
              </a:solidFill>
              <a:latin typeface="Arial"/>
            </a:endParaRPr>
          </a:p>
          <a:p>
            <a:pPr marL="557280" lvl="1" indent="-21384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500" b="0" strike="noStrike" spc="-1">
                <a:solidFill>
                  <a:srgbClr val="333333"/>
                </a:solidFill>
                <a:latin typeface="Arial"/>
                <a:ea typeface="Arial"/>
              </a:rPr>
              <a:t>In preparation</a:t>
            </a:r>
            <a:endParaRPr lang="de-DE" sz="15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500" b="0" strike="noStrike" spc="-1">
              <a:solidFill>
                <a:srgbClr val="333333"/>
              </a:solidFill>
              <a:latin typeface="Arial"/>
            </a:endParaRPr>
          </a:p>
          <a:p>
            <a:endParaRPr lang="de-DE" sz="15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5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5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333333"/>
                </a:solidFill>
                <a:latin typeface="Arial"/>
                <a:ea typeface="Arial"/>
              </a:rPr>
              <a:t>RDM Tools (best practice of RDM)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Picture 4"/>
          <p:cNvPicPr/>
          <p:nvPr/>
        </p:nvPicPr>
        <p:blipFill>
          <a:blip r:embed="rId2"/>
          <a:stretch/>
        </p:blipFill>
        <p:spPr>
          <a:xfrm>
            <a:off x="539640" y="987480"/>
            <a:ext cx="7992360" cy="283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333333"/>
                </a:solidFill>
                <a:latin typeface="Arial"/>
                <a:ea typeface="Arial"/>
              </a:rPr>
              <a:t>RDM Tools Data Management Planning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Picture 2"/>
          <p:cNvPicPr/>
          <p:nvPr/>
        </p:nvPicPr>
        <p:blipFill>
          <a:blip r:embed="rId2"/>
          <a:stretch/>
        </p:blipFill>
        <p:spPr>
          <a:xfrm>
            <a:off x="4932000" y="1059480"/>
            <a:ext cx="3953520" cy="2952000"/>
          </a:xfrm>
          <a:prstGeom prst="rect">
            <a:avLst/>
          </a:prstGeom>
          <a:ln>
            <a:noFill/>
          </a:ln>
        </p:spPr>
      </p:pic>
      <p:pic>
        <p:nvPicPr>
          <p:cNvPr id="164" name="Picture 5"/>
          <p:cNvPicPr/>
          <p:nvPr/>
        </p:nvPicPr>
        <p:blipFill>
          <a:blip r:embed="rId3"/>
          <a:stretch/>
        </p:blipFill>
        <p:spPr>
          <a:xfrm>
            <a:off x="35640" y="1059480"/>
            <a:ext cx="4657320" cy="288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317520" y="1087920"/>
            <a:ext cx="8419680" cy="367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167" name="Picture 3"/>
          <p:cNvPicPr/>
          <p:nvPr/>
        </p:nvPicPr>
        <p:blipFill>
          <a:blip r:embed="rId2"/>
          <a:stretch/>
        </p:blipFill>
        <p:spPr>
          <a:xfrm>
            <a:off x="4716000" y="1041120"/>
            <a:ext cx="4054320" cy="1814040"/>
          </a:xfrm>
          <a:prstGeom prst="rect">
            <a:avLst/>
          </a:prstGeom>
          <a:ln>
            <a:noFill/>
          </a:ln>
        </p:spPr>
      </p:pic>
      <p:pic>
        <p:nvPicPr>
          <p:cNvPr id="168" name="Picture 4"/>
          <p:cNvPicPr/>
          <p:nvPr/>
        </p:nvPicPr>
        <p:blipFill>
          <a:blip r:embed="rId3"/>
          <a:stretch/>
        </p:blipFill>
        <p:spPr>
          <a:xfrm>
            <a:off x="179640" y="1491480"/>
            <a:ext cx="4410360" cy="3168000"/>
          </a:xfrm>
          <a:prstGeom prst="rect">
            <a:avLst/>
          </a:prstGeom>
          <a:ln>
            <a:noFill/>
          </a:ln>
        </p:spPr>
      </p:pic>
      <p:sp>
        <p:nvSpPr>
          <p:cNvPr id="169" name="CustomShape 3"/>
          <p:cNvSpPr/>
          <p:nvPr/>
        </p:nvSpPr>
        <p:spPr>
          <a:xfrm>
            <a:off x="430560" y="4371840"/>
            <a:ext cx="4159080" cy="287640"/>
          </a:xfrm>
          <a:prstGeom prst="roundRect">
            <a:avLst>
              <a:gd name="adj" fmla="val 16667"/>
            </a:avLst>
          </a:prstGeom>
          <a:solidFill>
            <a:srgbClr val="00B050">
              <a:alpha val="38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317520" y="1087920"/>
            <a:ext cx="8419680" cy="367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172" name="Picture 3"/>
          <p:cNvPicPr/>
          <p:nvPr/>
        </p:nvPicPr>
        <p:blipFill>
          <a:blip r:embed="rId2"/>
          <a:stretch/>
        </p:blipFill>
        <p:spPr>
          <a:xfrm>
            <a:off x="328680" y="0"/>
            <a:ext cx="3467880" cy="4857840"/>
          </a:xfrm>
          <a:prstGeom prst="rect">
            <a:avLst/>
          </a:prstGeom>
          <a:ln>
            <a:noFill/>
          </a:ln>
        </p:spPr>
      </p:pic>
      <p:pic>
        <p:nvPicPr>
          <p:cNvPr id="173" name="Picture 4"/>
          <p:cNvPicPr/>
          <p:nvPr/>
        </p:nvPicPr>
        <p:blipFill>
          <a:blip r:embed="rId3"/>
          <a:stretch/>
        </p:blipFill>
        <p:spPr>
          <a:xfrm>
            <a:off x="4932000" y="1044360"/>
            <a:ext cx="2819880" cy="3582000"/>
          </a:xfrm>
          <a:prstGeom prst="rect">
            <a:avLst/>
          </a:prstGeom>
          <a:ln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5580000" y="1851840"/>
            <a:ext cx="1007640" cy="215640"/>
          </a:xfrm>
          <a:prstGeom prst="rect">
            <a:avLst/>
          </a:prstGeom>
          <a:solidFill>
            <a:srgbClr val="FDBB63">
              <a:alpha val="3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5" name="CustomShape 4"/>
          <p:cNvSpPr/>
          <p:nvPr/>
        </p:nvSpPr>
        <p:spPr>
          <a:xfrm>
            <a:off x="5564520" y="4155840"/>
            <a:ext cx="1007640" cy="215640"/>
          </a:xfrm>
          <a:prstGeom prst="rect">
            <a:avLst/>
          </a:prstGeom>
          <a:solidFill>
            <a:srgbClr val="FDBB63">
              <a:alpha val="3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395640" y="11160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333333"/>
                </a:solidFill>
                <a:latin typeface="Arial"/>
                <a:ea typeface="Arial"/>
              </a:rPr>
              <a:t>GSI Repository: Research Data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Picture 7"/>
          <p:cNvPicPr/>
          <p:nvPr/>
        </p:nvPicPr>
        <p:blipFill>
          <a:blip r:embed="rId2"/>
          <a:stretch/>
        </p:blipFill>
        <p:spPr>
          <a:xfrm>
            <a:off x="251640" y="1059480"/>
            <a:ext cx="4794840" cy="3499920"/>
          </a:xfrm>
          <a:prstGeom prst="rect">
            <a:avLst/>
          </a:prstGeom>
          <a:ln>
            <a:noFill/>
          </a:ln>
        </p:spPr>
      </p:pic>
      <p:sp>
        <p:nvSpPr>
          <p:cNvPr id="178" name="TextShape 2"/>
          <p:cNvSpPr txBox="1"/>
          <p:nvPr/>
        </p:nvSpPr>
        <p:spPr>
          <a:xfrm>
            <a:off x="5148000" y="1087920"/>
            <a:ext cx="3888000" cy="367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DoIs can be assigned via library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Can also link to data in other repositories (with data assigned Persistent Identifier)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Research data then linked to the published article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  <a:ea typeface="Arial"/>
              </a:rPr>
              <a:t>Instructions for use in preparation</a:t>
            </a: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124</TotalTime>
  <Words>404</Words>
  <Application>Microsoft Macintosh PowerPoint</Application>
  <PresentationFormat>On-screen Show (16:9)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Science Working Group Meeting</dc:title>
  <dc:subject/>
  <dc:creator>Mistry, Andrew. K. Dr.</dc:creator>
  <dc:description/>
  <cp:lastModifiedBy>Andrew Mistry</cp:lastModifiedBy>
  <cp:revision>143</cp:revision>
  <dcterms:created xsi:type="dcterms:W3CDTF">2022-04-08T08:49:50Z</dcterms:created>
  <dcterms:modified xsi:type="dcterms:W3CDTF">2022-07-06T09:43:26Z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GSI Helmholtzzentrum für Schwerionenforschung GmbH</vt:lpwstr>
  </property>
  <property fmtid="{D5CDD505-2E9C-101B-9397-08002B2CF9AE}" pid="4" name="DocSecurity">
    <vt:i4>0</vt:i4>
  </property>
  <property fmtid="{D5CDD505-2E9C-101B-9397-08002B2CF9AE}" pid="5" name="HiddenSlides">
    <vt:i4>1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</vt:i4>
  </property>
  <property fmtid="{D5CDD505-2E9C-101B-9397-08002B2CF9AE}" pid="10" name="PresentationFormat">
    <vt:lpwstr>Bildschirmpräsentation (16:9)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