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notesMasterIdLst>
    <p:notesMasterId r:id="rId24"/>
  </p:notesMasterIdLst>
  <p:sldIdLst>
    <p:sldId id="256" r:id="rId3"/>
    <p:sldId id="285" r:id="rId4"/>
    <p:sldId id="287" r:id="rId5"/>
    <p:sldId id="282" r:id="rId6"/>
    <p:sldId id="289" r:id="rId7"/>
    <p:sldId id="290" r:id="rId8"/>
    <p:sldId id="283" r:id="rId9"/>
    <p:sldId id="284" r:id="rId10"/>
    <p:sldId id="291" r:id="rId11"/>
    <p:sldId id="306" r:id="rId12"/>
    <p:sldId id="293" r:id="rId13"/>
    <p:sldId id="294" r:id="rId14"/>
    <p:sldId id="296" r:id="rId15"/>
    <p:sldId id="292" r:id="rId16"/>
    <p:sldId id="297" r:id="rId17"/>
    <p:sldId id="298" r:id="rId18"/>
    <p:sldId id="299" r:id="rId19"/>
    <p:sldId id="301" r:id="rId20"/>
    <p:sldId id="303" r:id="rId21"/>
    <p:sldId id="305" r:id="rId22"/>
    <p:sldId id="304" r:id="rId23"/>
  </p:sldIdLst>
  <p:sldSz cx="9144000" cy="5143500" type="screen16x9"/>
  <p:notesSz cx="7104063" cy="10234613"/>
  <p:defaultText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fels, Yvonne Dr." initials="LYD" lastIdx="1" clrIdx="0">
    <p:extLst>
      <p:ext uri="{19B8F6BF-5375-455C-9EA6-DF929625EA0E}">
        <p15:presenceInfo xmlns:p15="http://schemas.microsoft.com/office/powerpoint/2012/main" userId="S-1-5-21-839522115-515967899-725345543-7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4D7707-6971-F333-F182-9381DDF215EB}">
  <a:tblStyle styleId="{954D7707-6971-F333-F182-9381DDF215EB}"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0313" autoAdjust="0"/>
  </p:normalViewPr>
  <p:slideViewPr>
    <p:cSldViewPr>
      <p:cViewPr>
        <p:scale>
          <a:sx n="70" d="100"/>
          <a:sy n="70" d="100"/>
        </p:scale>
        <p:origin x="509"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7" cy="511731"/>
          </a:xfrm>
          <a:prstGeom prst="rect">
            <a:avLst/>
          </a:prstGeom>
        </p:spPr>
        <p:txBody>
          <a:bodyPr vert="horz" lIns="110962" tIns="55481" rIns="110962" bIns="55481" rtlCol="0"/>
          <a:lstStyle>
            <a:lvl1pPr algn="l">
              <a:defRPr sz="1500"/>
            </a:lvl1pPr>
          </a:lstStyle>
          <a:p>
            <a:endParaRPr lang="de-DE"/>
          </a:p>
        </p:txBody>
      </p:sp>
      <p:sp>
        <p:nvSpPr>
          <p:cNvPr id="3" name="Date Placeholder 2"/>
          <p:cNvSpPr>
            <a:spLocks noGrp="1"/>
          </p:cNvSpPr>
          <p:nvPr>
            <p:ph type="dt" idx="1"/>
          </p:nvPr>
        </p:nvSpPr>
        <p:spPr>
          <a:xfrm>
            <a:off x="4024402" y="1"/>
            <a:ext cx="3078427" cy="511731"/>
          </a:xfrm>
          <a:prstGeom prst="rect">
            <a:avLst/>
          </a:prstGeom>
        </p:spPr>
        <p:txBody>
          <a:bodyPr vert="horz" lIns="110962" tIns="55481" rIns="110962" bIns="55481" rtlCol="0"/>
          <a:lstStyle>
            <a:lvl1pPr algn="r">
              <a:defRPr sz="1500"/>
            </a:lvl1pPr>
          </a:lstStyle>
          <a:p>
            <a:fld id="{2D9AAA9C-611F-4A72-979D-E3B3B3A07B81}" type="datetimeFigureOut">
              <a:rPr lang="de-DE" smtClean="0"/>
              <a:t>03.07.2022</a:t>
            </a:fld>
            <a:endParaRPr lang="de-DE"/>
          </a:p>
        </p:txBody>
      </p:sp>
      <p:sp>
        <p:nvSpPr>
          <p:cNvPr id="4" name="Slide Image Placeholder 3"/>
          <p:cNvSpPr>
            <a:spLocks noGrp="1" noRot="1" noChangeAspect="1"/>
          </p:cNvSpPr>
          <p:nvPr>
            <p:ph type="sldImg" idx="2"/>
          </p:nvPr>
        </p:nvSpPr>
        <p:spPr>
          <a:xfrm>
            <a:off x="479425" y="1279525"/>
            <a:ext cx="6145213" cy="3455988"/>
          </a:xfrm>
          <a:prstGeom prst="rect">
            <a:avLst/>
          </a:prstGeom>
          <a:noFill/>
          <a:ln w="12700">
            <a:solidFill>
              <a:prstClr val="black"/>
            </a:solidFill>
          </a:ln>
        </p:spPr>
        <p:txBody>
          <a:bodyPr vert="horz" lIns="110962" tIns="55481" rIns="110962" bIns="55481" rtlCol="0" anchor="ctr"/>
          <a:lstStyle/>
          <a:p>
            <a:endParaRPr lang="de-DE"/>
          </a:p>
        </p:txBody>
      </p:sp>
      <p:sp>
        <p:nvSpPr>
          <p:cNvPr id="5" name="Notes Placeholder 4"/>
          <p:cNvSpPr>
            <a:spLocks noGrp="1"/>
          </p:cNvSpPr>
          <p:nvPr>
            <p:ph type="body" sz="quarter" idx="3"/>
          </p:nvPr>
        </p:nvSpPr>
        <p:spPr>
          <a:xfrm>
            <a:off x="710407" y="4924618"/>
            <a:ext cx="5683250" cy="4030669"/>
          </a:xfrm>
          <a:prstGeom prst="rect">
            <a:avLst/>
          </a:prstGeom>
        </p:spPr>
        <p:txBody>
          <a:bodyPr vert="horz" lIns="110962" tIns="55481" rIns="110962" bIns="5548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9722883"/>
            <a:ext cx="3078427" cy="511731"/>
          </a:xfrm>
          <a:prstGeom prst="rect">
            <a:avLst/>
          </a:prstGeom>
        </p:spPr>
        <p:txBody>
          <a:bodyPr vert="horz" lIns="110962" tIns="55481" rIns="110962" bIns="55481" rtlCol="0" anchor="b"/>
          <a:lstStyle>
            <a:lvl1pPr algn="l">
              <a:defRPr sz="1500"/>
            </a:lvl1pPr>
          </a:lstStyle>
          <a:p>
            <a:endParaRPr lang="de-DE"/>
          </a:p>
        </p:txBody>
      </p:sp>
      <p:sp>
        <p:nvSpPr>
          <p:cNvPr id="7" name="Slide Number Placeholder 6"/>
          <p:cNvSpPr>
            <a:spLocks noGrp="1"/>
          </p:cNvSpPr>
          <p:nvPr>
            <p:ph type="sldNum" sz="quarter" idx="5"/>
          </p:nvPr>
        </p:nvSpPr>
        <p:spPr>
          <a:xfrm>
            <a:off x="4024402" y="9722883"/>
            <a:ext cx="3078427" cy="511731"/>
          </a:xfrm>
          <a:prstGeom prst="rect">
            <a:avLst/>
          </a:prstGeom>
        </p:spPr>
        <p:txBody>
          <a:bodyPr vert="horz" lIns="110962" tIns="55481" rIns="110962" bIns="55481" rtlCol="0" anchor="b"/>
          <a:lstStyle>
            <a:lvl1pPr algn="r">
              <a:defRPr sz="1500"/>
            </a:lvl1pPr>
          </a:lstStyle>
          <a:p>
            <a:fld id="{B168AB38-7FD7-4D80-ACB5-C3F381A15040}" type="slidenum">
              <a:rPr lang="de-DE" smtClean="0"/>
              <a:t>‹#›</a:t>
            </a:fld>
            <a:endParaRPr lang="de-DE"/>
          </a:p>
        </p:txBody>
      </p:sp>
    </p:spTree>
    <p:extLst>
      <p:ext uri="{BB962C8B-B14F-4D97-AF65-F5344CB8AC3E}">
        <p14:creationId xmlns:p14="http://schemas.microsoft.com/office/powerpoint/2010/main" val="393774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1</a:t>
            </a:fld>
            <a:endParaRPr lang="de-DE"/>
          </a:p>
        </p:txBody>
      </p:sp>
    </p:spTree>
    <p:extLst>
      <p:ext uri="{BB962C8B-B14F-4D97-AF65-F5344CB8AC3E}">
        <p14:creationId xmlns:p14="http://schemas.microsoft.com/office/powerpoint/2010/main" val="381575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10</a:t>
            </a:fld>
            <a:endParaRPr lang="de-DE"/>
          </a:p>
        </p:txBody>
      </p:sp>
    </p:spTree>
    <p:extLst>
      <p:ext uri="{BB962C8B-B14F-4D97-AF65-F5344CB8AC3E}">
        <p14:creationId xmlns:p14="http://schemas.microsoft.com/office/powerpoint/2010/main" val="2361687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eb53a3f19_11_28: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aeb53a3f19_11_28: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r>
              <a:rPr lang="en-GB" sz="1300" dirty="0"/>
              <a:t>Our research activities span a very broad range, from individual pen-and-paper theorists over small and </a:t>
            </a:r>
            <a:r>
              <a:rPr lang="en-GB" sz="1300" dirty="0" err="1"/>
              <a:t>mit</a:t>
            </a:r>
            <a:r>
              <a:rPr lang="en-GB" sz="1300" dirty="0"/>
              <a:t>-size national or international experimental efforts to the </a:t>
            </a:r>
            <a:r>
              <a:rPr lang="en-GB" sz="1300" dirty="0" err="1"/>
              <a:t>truely</a:t>
            </a:r>
            <a:r>
              <a:rPr lang="en-GB" sz="1300" dirty="0"/>
              <a:t> global endeavours like those at the Large Hadron Collider with several thousand members.</a:t>
            </a:r>
          </a:p>
          <a:p>
            <a:r>
              <a:rPr lang="en-GB" sz="1300" dirty="0"/>
              <a:t>The data that we produce are extremely diverse -</a:t>
            </a:r>
          </a:p>
          <a:p>
            <a:r>
              <a:rPr lang="en-GB" sz="1300" dirty="0"/>
              <a:t>in size, in rate,</a:t>
            </a:r>
          </a:p>
          <a:p>
            <a:r>
              <a:rPr lang="en-GB" sz="1300" dirty="0"/>
              <a:t>in complexity and in purpose,</a:t>
            </a:r>
          </a:p>
          <a:p>
            <a:r>
              <a:rPr lang="en-GB" sz="1300" dirty="0"/>
              <a:t>And in their level of abstraction.</a:t>
            </a:r>
          </a:p>
          <a:p>
            <a:r>
              <a:rPr lang="en-GB" sz="1300" dirty="0"/>
              <a:t>Because of the diversity of the data, the degree of </a:t>
            </a:r>
            <a:r>
              <a:rPr lang="en-GB" sz="1300" dirty="0" err="1"/>
              <a:t>FAIRness</a:t>
            </a:r>
            <a:r>
              <a:rPr lang="en-GB" sz="1300" dirty="0"/>
              <a:t> depends on sub-field and the precise environment</a:t>
            </a:r>
          </a:p>
          <a:p>
            <a:r>
              <a:rPr lang="en-GB" sz="1300" dirty="0"/>
              <a:t>In astronomy, for example, there is a long-standing tradition of sharing and of re-use of both low-level and high-level abstract data. In 2018, about 50% of all astronomy publications built on the re-use and re-analysis of data that could openly be found and accessed!</a:t>
            </a:r>
          </a:p>
          <a:p>
            <a:r>
              <a:rPr lang="en-GB" sz="1300" dirty="0"/>
              <a:t>In particle physics, data are typically easily findable &amp; accessible within the large collaborations. But we also openly share data at high abstraction levels. Older data and also the software can often be accessed via archives. </a:t>
            </a:r>
          </a:p>
          <a:p>
            <a:endParaRPr lang="en-GB" sz="1300" dirty="0"/>
          </a:p>
          <a:p>
            <a:r>
              <a:rPr lang="en-GB" sz="1300" dirty="0"/>
              <a:t>(CLICK) with time, we have become very experienced with coping with this diversity and with mastering data management challenges over and over again.</a:t>
            </a:r>
          </a:p>
          <a:p>
            <a:r>
              <a:rPr lang="en-GB" sz="1300" dirty="0"/>
              <a:t>We are used to working with </a:t>
            </a:r>
            <a:r>
              <a:rPr lang="en-GB" sz="1300" dirty="0" err="1"/>
              <a:t>truely</a:t>
            </a:r>
            <a:r>
              <a:rPr lang="en-GB" sz="1300" dirty="0"/>
              <a:t> “big” and “open” data” - now scratching the </a:t>
            </a:r>
            <a:r>
              <a:rPr lang="en-GB" sz="1300" dirty="0" err="1"/>
              <a:t>ExaByte</a:t>
            </a:r>
            <a:r>
              <a:rPr lang="en-GB" sz="1300" dirty="0"/>
              <a:t> regime</a:t>
            </a:r>
          </a:p>
          <a:p>
            <a:r>
              <a:rPr lang="en-GB" sz="1300" dirty="0"/>
              <a:t>Connected to that, our community was the first to encounter the data irreversibility challenge - the problem of too much data to be stored. Data selection and data loss are topics we have been dealing with since long.</a:t>
            </a:r>
          </a:p>
          <a:p>
            <a:r>
              <a:rPr lang="en-GB" sz="1300" dirty="0"/>
              <a:t>We do this in a highly collaborative fashion in globally distributed efforts and also as mentioned before, to a large extent, in a FAIR fashion.</a:t>
            </a:r>
          </a:p>
          <a:p>
            <a:r>
              <a:rPr lang="en-GB" sz="1300" dirty="0"/>
              <a:t>As a side remark: We are the community that brought you the worldwide web, the </a:t>
            </a:r>
            <a:r>
              <a:rPr lang="en-GB" sz="1300" dirty="0" err="1"/>
              <a:t>arXiv</a:t>
            </a:r>
            <a:r>
              <a:rPr lang="en-GB" sz="1300" dirty="0"/>
              <a:t>, and the metadata system for your digital camera. This indicates in which ways PUNCH science can be a key enabler for open data, for open access, and for the realisation of the FAIR principles.</a:t>
            </a:r>
          </a:p>
          <a:p>
            <a:endParaRPr lang="en-GB" sz="1300" dirty="0"/>
          </a:p>
          <a:p>
            <a:r>
              <a:rPr lang="en-GB" sz="1300" dirty="0"/>
              <a:t>So … we have solutions for a large variety of topics in data management, but they are scattered around, or are living inside the large collaborations or in particular sub-communities. PUNCH4NFDI will bring the domain-specific solutions together, preparing them for the challenges we are facing today, and making them usable without domain-specific knowledge, ultimately for the entire NFDI.</a:t>
            </a:r>
          </a:p>
          <a:p>
            <a:endParaRPr sz="1300" dirty="0">
              <a:solidFill>
                <a:srgbClr val="FF0000"/>
              </a:solidFill>
            </a:endParaRPr>
          </a:p>
        </p:txBody>
      </p:sp>
      <p:sp>
        <p:nvSpPr>
          <p:cNvPr id="402" name="Google Shape;402;gaeb53a3f19_11_28: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de-DE"/>
              <a:pPr rtl="0"/>
              <a:t>11</a:t>
            </a:fld>
            <a:endParaRPr/>
          </a:p>
        </p:txBody>
      </p:sp>
    </p:spTree>
    <p:extLst>
      <p:ext uri="{BB962C8B-B14F-4D97-AF65-F5344CB8AC3E}">
        <p14:creationId xmlns:p14="http://schemas.microsoft.com/office/powerpoint/2010/main" val="2710601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78549fdfad_1_51:notes"/>
          <p:cNvSpPr txBox="1">
            <a:spLocks noGrp="1"/>
          </p:cNvSpPr>
          <p:nvPr>
            <p:ph type="body" idx="1"/>
          </p:nvPr>
        </p:nvSpPr>
        <p:spPr>
          <a:xfrm>
            <a:off x="532805" y="8756280"/>
            <a:ext cx="4262438" cy="8221716"/>
          </a:xfrm>
          <a:prstGeom prst="rect">
            <a:avLst/>
          </a:prstGeom>
        </p:spPr>
        <p:txBody>
          <a:bodyPr spcFirstLastPara="1" wrap="square" lIns="110944" tIns="55457" rIns="110944" bIns="55457" anchor="t" anchorCtr="0">
            <a:noAutofit/>
          </a:bodyPr>
          <a:lstStyle/>
          <a:p>
            <a:r>
              <a:rPr lang="en-GB" sz="1300" dirty="0"/>
              <a:t>The integration of domain specific solutions and their improvement is clearly a challenge. But there are more challenges facing us today.</a:t>
            </a:r>
          </a:p>
          <a:p>
            <a:r>
              <a:rPr lang="en-GB" sz="1300" dirty="0"/>
              <a:t>First, when we talk about </a:t>
            </a:r>
            <a:r>
              <a:rPr lang="en-GB" sz="1300" dirty="0" err="1"/>
              <a:t>FAIRification</a:t>
            </a:r>
            <a:r>
              <a:rPr lang="en-GB" sz="1300" dirty="0"/>
              <a:t>, the term is often narrowed down to “FAIR data “ alone. But FAIR really goes much further - namely to the </a:t>
            </a:r>
            <a:r>
              <a:rPr lang="en-GB" sz="1300" dirty="0" err="1"/>
              <a:t>FAIRification</a:t>
            </a:r>
            <a:r>
              <a:rPr lang="en-GB" sz="1300" dirty="0"/>
              <a:t> of entire workflows, something that will happen inside our science data platform, one of our main objectives .</a:t>
            </a:r>
          </a:p>
          <a:p>
            <a:r>
              <a:rPr lang="en-GB" sz="1300" dirty="0"/>
              <a:t>But there are other challenges. One in particular is the “big data” challenge: running and upcoming facilities (CLICKS FROM HERE) - both in Germany like the FAIR heavy ion facility at the GSI (don’t confuse this “FAIR” with the FAIR principles!) and international ones like the High-Luminosity LHC or the SKA observatory - will soon produce annual data volumes in the order of many </a:t>
            </a:r>
            <a:r>
              <a:rPr lang="en-GB" sz="1300" dirty="0" err="1"/>
              <a:t>ExaByte</a:t>
            </a:r>
            <a:r>
              <a:rPr lang="en-GB" sz="1300" dirty="0"/>
              <a:t> and sometimes </a:t>
            </a:r>
            <a:r>
              <a:rPr lang="en-GB" sz="1300" dirty="0" err="1"/>
              <a:t>Zetabyte</a:t>
            </a:r>
            <a:r>
              <a:rPr lang="en-GB" sz="1300" dirty="0"/>
              <a:t>.</a:t>
            </a:r>
          </a:p>
          <a:p>
            <a:r>
              <a:rPr lang="en-GB" sz="1300" dirty="0"/>
              <a:t>Our experience is that the data volumes we deal with are typically of the size of the entire internet traffic a few years ago. This feature will persist, and it will, in due time, also hit other disciplines within the NFDI. Here, PUNCH4NFDI will be a pathfinder for all.</a:t>
            </a:r>
          </a:p>
          <a:p>
            <a:r>
              <a:rPr lang="en-GB" sz="1300" dirty="0"/>
              <a:t>Connected to big data is a new level of the irreversibility challenge - we more and more have to deal with insufficient storage for all data and thus with data loss, and with the fact that for efficiency reasons - keyword “Green IT” - we don’t even want to store all data that we generate. But - we have to ensure that data loss does not mean loss of relevant information and of important science.</a:t>
            </a:r>
          </a:p>
          <a:p>
            <a:r>
              <a:rPr lang="en-GB" sz="1300" dirty="0"/>
              <a:t>A further challenge is the integration of increasingly heterogeneous resources. Key words here are data lakes and cloud-based solutions.</a:t>
            </a:r>
          </a:p>
          <a:p>
            <a:r>
              <a:rPr lang="en-GB" sz="1300" dirty="0"/>
              <a:t>Finally, the appropriate transfer of knowledge is a challenge. We need to facilitate transfer of knowledge between researchers in PUNCH and the outside world, - in order to integrate the best ideas and solutions into something that benefits everybody.</a:t>
            </a:r>
          </a:p>
          <a:p>
            <a:r>
              <a:rPr lang="en-GB" sz="1300" dirty="0"/>
              <a:t>So - these are the challenges that PUNCH4NFDI will be concerned with in the coming 5 years and beyond. It is clearly understood that we are not working for a time horizon of 5 years. Our endeavours often last many decades! And these challenges will be coming up, in the future, also in other disciplines of the NFDI - we intend to provide some of the solutions that are needed by everybody in the future!</a:t>
            </a:r>
          </a:p>
          <a:p>
            <a:endParaRPr lang="en-GB" sz="1300" dirty="0"/>
          </a:p>
          <a:p>
            <a:r>
              <a:rPr lang="en-GB" sz="1300" dirty="0"/>
              <a:t>FAIR~-</a:t>
            </a:r>
            <a:r>
              <a:rPr lang="en-GB" sz="1300" dirty="0" err="1"/>
              <a:t>Zahlen</a:t>
            </a:r>
            <a:r>
              <a:rPr lang="en-GB" sz="1300" dirty="0"/>
              <a:t>: 100 PB yearly volume </a:t>
            </a:r>
            <a:r>
              <a:rPr lang="en-GB" sz="1300" dirty="0" err="1"/>
              <a:t>gespeichert</a:t>
            </a:r>
            <a:r>
              <a:rPr lang="en-GB" sz="1300" dirty="0"/>
              <a:t>, 300 PB bis 2025, online 1 TB/s → 31 EB / year → real-time reduction, data irreversibility</a:t>
            </a:r>
          </a:p>
          <a:p>
            <a:r>
              <a:rPr lang="en-US" sz="1300" dirty="0">
                <a:solidFill>
                  <a:srgbClr val="000000"/>
                </a:solidFill>
              </a:rPr>
              <a:t>SKA: 4 EB SKA core data maintained; 15,6 </a:t>
            </a:r>
            <a:r>
              <a:rPr lang="en-US" sz="1300" dirty="0" err="1">
                <a:solidFill>
                  <a:srgbClr val="000000"/>
                </a:solidFill>
              </a:rPr>
              <a:t>Zetabyte</a:t>
            </a:r>
            <a:r>
              <a:rPr lang="en-US" sz="1300" dirty="0">
                <a:solidFill>
                  <a:srgbClr val="000000"/>
                </a:solidFill>
              </a:rPr>
              <a:t> is full data (40 time </a:t>
            </a:r>
            <a:r>
              <a:rPr lang="en-US" sz="1300" dirty="0" err="1">
                <a:solidFill>
                  <a:srgbClr val="000000"/>
                </a:solidFill>
              </a:rPr>
              <a:t>sthe</a:t>
            </a:r>
            <a:r>
              <a:rPr lang="en-US" sz="1300" dirty="0">
                <a:solidFill>
                  <a:srgbClr val="000000"/>
                </a:solidFill>
              </a:rPr>
              <a:t> overall internet traffic in 2013)</a:t>
            </a:r>
          </a:p>
        </p:txBody>
      </p:sp>
      <p:sp>
        <p:nvSpPr>
          <p:cNvPr id="447" name="Google Shape;447;g78549fdfad_1_5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419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13</a:t>
            </a:fld>
            <a:endParaRPr lang="de-DE"/>
          </a:p>
        </p:txBody>
      </p:sp>
    </p:spTree>
    <p:extLst>
      <p:ext uri="{BB962C8B-B14F-4D97-AF65-F5344CB8AC3E}">
        <p14:creationId xmlns:p14="http://schemas.microsoft.com/office/powerpoint/2010/main" val="2501064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smtClean="0"/>
              <a:t>At the bottom of the whole show, the lowest layer in the layer model -  are the data and the compute resources where today even in PUNCh sciences we have a very heterogeneous picture (w</a:t>
            </a:r>
            <a:r>
              <a:rPr lang="en-GB" dirty="0" smtClean="0"/>
              <a:t>it</a:t>
            </a:r>
            <a:r>
              <a:rPr lang="en-DE" dirty="0" smtClean="0"/>
              <a:t>h roughly 170 WLCG data centres in HEP on he one hand side and with often local isolated archives in astro as in the previous example). Here the aim is to provide a globally distirbuted data lake with unified access to all data and a transparent access to all available – surely heterogeneoius and opportunistic compute resources. Keywords are standardised protocols, portal access and a federated science cloud. </a:t>
            </a:r>
          </a:p>
          <a:p>
            <a:r>
              <a:rPr lang="en-DE" dirty="0" smtClean="0"/>
              <a:t> </a:t>
            </a:r>
          </a:p>
          <a:p>
            <a:r>
              <a:rPr lang="en-DE" dirty="0" smtClean="0"/>
              <a:t>Consequently Our TA 2 is concerned with</a:t>
            </a:r>
          </a:p>
          <a:p>
            <a:pPr marL="277406" indent="-277406">
              <a:buAutoNum type="arabicParenR"/>
            </a:pPr>
            <a:r>
              <a:rPr lang="en-DE" dirty="0" smtClean="0"/>
              <a:t>Access to data</a:t>
            </a:r>
          </a:p>
          <a:p>
            <a:pPr marL="277406" indent="-277406">
              <a:buAutoNum type="arabicParenR"/>
            </a:pPr>
            <a:r>
              <a:rPr lang="en-DE" dirty="0" smtClean="0"/>
              <a:t>Federated computing</a:t>
            </a:r>
          </a:p>
          <a:p>
            <a:pPr marL="277406" indent="-277406">
              <a:buAutoNum type="arabicParenR"/>
            </a:pPr>
            <a:r>
              <a:rPr lang="en-DE" dirty="0" smtClean="0"/>
              <a:t>Automation</a:t>
            </a:r>
          </a:p>
          <a:p>
            <a:endParaRPr lang="en-DE" dirty="0" smtClean="0"/>
          </a:p>
          <a:p>
            <a:r>
              <a:rPr lang="en-DE" dirty="0" smtClean="0"/>
              <a:t>Central deliverable: prototype implemenbtation of a PUNCH data lake!</a:t>
            </a:r>
            <a:endParaRPr lang="de-DE" dirty="0" smtClean="0"/>
          </a:p>
          <a:p>
            <a:endParaRPr lang="de-DE" dirty="0"/>
          </a:p>
        </p:txBody>
      </p:sp>
      <p:sp>
        <p:nvSpPr>
          <p:cNvPr id="4" name="Slide Number Placeholder 3"/>
          <p:cNvSpPr>
            <a:spLocks noGrp="1"/>
          </p:cNvSpPr>
          <p:nvPr>
            <p:ph type="sldNum" sz="quarter" idx="10"/>
          </p:nvPr>
        </p:nvSpPr>
        <p:spPr/>
        <p:txBody>
          <a:bodyPr/>
          <a:lstStyle/>
          <a:p>
            <a:fld id="{B168AB38-7FD7-4D80-ACB5-C3F381A15040}" type="slidenum">
              <a:rPr lang="de-DE" smtClean="0"/>
              <a:t>14</a:t>
            </a:fld>
            <a:endParaRPr lang="de-DE"/>
          </a:p>
        </p:txBody>
      </p:sp>
    </p:spTree>
    <p:extLst>
      <p:ext uri="{BB962C8B-B14F-4D97-AF65-F5344CB8AC3E}">
        <p14:creationId xmlns:p14="http://schemas.microsoft.com/office/powerpoint/2010/main" val="3482209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aeb53a3f19_11_202: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aeb53a3f19_11_202: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Central to science are, of course, the data. But the more you think about </a:t>
            </a:r>
            <a:r>
              <a:rPr lang="en-US" dirty="0" err="1"/>
              <a:t>FAIRness</a:t>
            </a:r>
            <a:r>
              <a:rPr lang="en-US" dirty="0"/>
              <a:t> the clearer it gets that data alone are not the full story. That’s the basis of the idea of digital research products that, at their hearts, have data, but that assemble around data all the vital information you need to make data really productive and sustainable:</a:t>
            </a:r>
          </a:p>
          <a:p>
            <a:pPr marL="300523" indent="-208055">
              <a:buClr>
                <a:schemeClr val="dk1"/>
              </a:buClr>
              <a:buSzPts val="1200"/>
              <a:buFontTx/>
              <a:buChar char="-"/>
            </a:pPr>
            <a:r>
              <a:rPr lang="en-US" dirty="0"/>
              <a:t>Metadata</a:t>
            </a:r>
          </a:p>
          <a:p>
            <a:pPr marL="300523" indent="-208055">
              <a:buClr>
                <a:schemeClr val="dk1"/>
              </a:buClr>
              <a:buSzPts val="1200"/>
              <a:buFontTx/>
              <a:buChar char="-"/>
            </a:pPr>
            <a:r>
              <a:rPr lang="en-US" dirty="0"/>
              <a:t>The software used to create the data or needed to further process them</a:t>
            </a:r>
          </a:p>
          <a:p>
            <a:pPr marL="300523" indent="-208055">
              <a:buClr>
                <a:schemeClr val="dk1"/>
              </a:buClr>
              <a:buSzPts val="1200"/>
              <a:buFontTx/>
              <a:buChar char="-"/>
            </a:pPr>
            <a:r>
              <a:rPr lang="en-US" dirty="0"/>
              <a:t>Interfaces to standard tools that can be used on the data, </a:t>
            </a:r>
          </a:p>
          <a:p>
            <a:pPr marL="300523" indent="-208055">
              <a:buClr>
                <a:schemeClr val="dk1"/>
              </a:buClr>
              <a:buSzPts val="1200"/>
              <a:buFontTx/>
              <a:buChar char="-"/>
            </a:pPr>
            <a:r>
              <a:rPr lang="en-US" dirty="0"/>
              <a:t>Relevant publications and interpretations of the data, … </a:t>
            </a:r>
          </a:p>
          <a:p>
            <a:pPr marL="300523" indent="-208055">
              <a:buClr>
                <a:schemeClr val="dk1"/>
              </a:buClr>
              <a:buSzPts val="1200"/>
              <a:buFontTx/>
              <a:buChar char="-"/>
            </a:pPr>
            <a:r>
              <a:rPr lang="en-US" dirty="0"/>
              <a:t>Links to other relevant research products</a:t>
            </a:r>
          </a:p>
          <a:p>
            <a:pPr marL="300523" indent="-208055">
              <a:buClr>
                <a:schemeClr val="dk1"/>
              </a:buClr>
              <a:buSzPts val="1200"/>
              <a:buFontTx/>
              <a:buChar char="-"/>
            </a:pPr>
            <a:r>
              <a:rPr lang="en-US" dirty="0"/>
              <a:t>… (CLICK) and in the end also access to the resources required to perform any operation on the data, to transform the data in the way that suits your research question, and with interfaces to the relevant data management resources in the outside world . </a:t>
            </a:r>
          </a:p>
          <a:p>
            <a:pPr marL="92469">
              <a:buClr>
                <a:schemeClr val="dk1"/>
              </a:buClr>
              <a:buSzPts val="1200"/>
            </a:pPr>
            <a:r>
              <a:rPr lang="en-US" dirty="0"/>
              <a:t>It is these complete research product that our thinking focuses on. </a:t>
            </a:r>
          </a:p>
        </p:txBody>
      </p:sp>
      <p:sp>
        <p:nvSpPr>
          <p:cNvPr id="586" name="Google Shape;586;gaeb53a3f19_11_202: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de-DE"/>
              <a:pPr rtl="0"/>
              <a:t>15</a:t>
            </a:fld>
            <a:endParaRPr/>
          </a:p>
        </p:txBody>
      </p:sp>
    </p:spTree>
    <p:extLst>
      <p:ext uri="{BB962C8B-B14F-4D97-AF65-F5344CB8AC3E}">
        <p14:creationId xmlns:p14="http://schemas.microsoft.com/office/powerpoint/2010/main" val="2640926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layered data management model, the data lake, use of </a:t>
            </a:r>
            <a:r>
              <a:rPr lang="en-US" dirty="0" err="1" smtClean="0"/>
              <a:t>heterogeneoius</a:t>
            </a:r>
            <a:r>
              <a:rPr lang="en-US" dirty="0" smtClean="0"/>
              <a:t> resource, we in principle have the skeleton of the biotope in which research products can in fact spend their full lifecycle. What is missing are the tools needed to perform operations on your data – in our PUNCH language: on the data on their way from raw data over calibrated data and over fully reconstruction data to likelihoods, </a:t>
            </a:r>
            <a:r>
              <a:rPr lang="en-US" dirty="0" err="1" smtClean="0"/>
              <a:t>dsitributions</a:t>
            </a:r>
            <a:r>
              <a:rPr lang="en-US" dirty="0" smtClean="0"/>
              <a:t> and publications. </a:t>
            </a:r>
          </a:p>
          <a:p>
            <a:r>
              <a:rPr lang="en-US" dirty="0" smtClean="0"/>
              <a:t>These tools can be </a:t>
            </a:r>
          </a:p>
          <a:p>
            <a:r>
              <a:rPr lang="en-US" dirty="0" smtClean="0"/>
              <a:t>- Statistical methods</a:t>
            </a:r>
          </a:p>
          <a:p>
            <a:r>
              <a:rPr lang="en-US" dirty="0" smtClean="0"/>
              <a:t>- Numerical methods and simulations</a:t>
            </a:r>
          </a:p>
          <a:p>
            <a:pPr marL="215760" indent="-215760">
              <a:buFontTx/>
              <a:buChar char="-"/>
            </a:pPr>
            <a:r>
              <a:rPr lang="en-US" dirty="0" smtClean="0"/>
              <a:t>Machine learning algorithms</a:t>
            </a:r>
          </a:p>
          <a:p>
            <a:pPr marL="215760" indent="-215760">
              <a:buFontTx/>
              <a:buChar char="-"/>
            </a:pPr>
            <a:r>
              <a:rPr lang="en-US" dirty="0" smtClean="0"/>
              <a:t>And others.</a:t>
            </a:r>
          </a:p>
          <a:p>
            <a:pPr marL="215760" indent="-215760">
              <a:buFontTx/>
              <a:buChar char="-"/>
            </a:pPr>
            <a:endParaRPr lang="en-US" dirty="0" smtClean="0"/>
          </a:p>
          <a:p>
            <a:r>
              <a:rPr lang="en-US" dirty="0" smtClean="0"/>
              <a:t>access to all of these via well-designed interfaces as well as to the research products and data will be granted by a portal …</a:t>
            </a:r>
          </a:p>
          <a:p>
            <a:endParaRPr lang="de-DE" dirty="0"/>
          </a:p>
        </p:txBody>
      </p:sp>
      <p:sp>
        <p:nvSpPr>
          <p:cNvPr id="4" name="Slide Number Placeholder 3"/>
          <p:cNvSpPr>
            <a:spLocks noGrp="1"/>
          </p:cNvSpPr>
          <p:nvPr>
            <p:ph type="sldNum" sz="quarter" idx="10"/>
          </p:nvPr>
        </p:nvSpPr>
        <p:spPr/>
        <p:txBody>
          <a:bodyPr/>
          <a:lstStyle/>
          <a:p>
            <a:fld id="{B168AB38-7FD7-4D80-ACB5-C3F381A15040}" type="slidenum">
              <a:rPr lang="de-DE" smtClean="0"/>
              <a:t>16</a:t>
            </a:fld>
            <a:endParaRPr lang="de-DE"/>
          </a:p>
        </p:txBody>
      </p:sp>
    </p:spTree>
    <p:extLst>
      <p:ext uri="{BB962C8B-B14F-4D97-AF65-F5344CB8AC3E}">
        <p14:creationId xmlns:p14="http://schemas.microsoft.com/office/powerpoint/2010/main" val="705752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09624">
              <a:defRPr/>
            </a:pPr>
            <a:r>
              <a:rPr lang="en-US" dirty="0" smtClean="0"/>
              <a:t>… That is the entry point to our science data platform, the ultimate deliverable of the pUNCH4NFDI consortium. The platform bundles all the functionality described above and integrates all relevant common tools and also provides the tools necessary  for processing huge data sets on </a:t>
            </a:r>
            <a:r>
              <a:rPr lang="en-US" dirty="0" err="1" smtClean="0"/>
              <a:t>heterogenous</a:t>
            </a:r>
            <a:r>
              <a:rPr lang="en-US" dirty="0" smtClean="0"/>
              <a:t> resources. </a:t>
            </a:r>
          </a:p>
          <a:p>
            <a:pPr defTabSz="1109624">
              <a:defRPr/>
            </a:pPr>
            <a:endParaRPr lang="en-US" dirty="0" smtClean="0"/>
          </a:p>
          <a:p>
            <a:pPr defTabSz="1109624">
              <a:defRPr/>
            </a:pPr>
            <a:r>
              <a:rPr lang="en-US" dirty="0" smtClean="0"/>
              <a:t>It provides the full FAIRIFICATION of PUNCH science and in fact of every science because the approach is completely domain-independent. </a:t>
            </a:r>
          </a:p>
          <a:p>
            <a:pPr marL="300523" indent="-208055">
              <a:buClr>
                <a:schemeClr val="dk1"/>
              </a:buClr>
              <a:buSzPts val="1200"/>
              <a:buFontTx/>
              <a:buChar char="-"/>
            </a:pPr>
            <a:endParaRPr lang="en-US" dirty="0" smtClean="0"/>
          </a:p>
          <a:p>
            <a:pPr marL="300523" indent="-208055" defTabSz="1109624">
              <a:buClr>
                <a:schemeClr val="dk1"/>
              </a:buClr>
              <a:buSzPts val="1200"/>
              <a:buFontTx/>
              <a:buChar char="-"/>
              <a:defRPr/>
            </a:pPr>
            <a:r>
              <a:rPr lang="en-US" dirty="0" smtClean="0"/>
              <a:t>Ultimately, the platform will also make Analysis across data sets from different </a:t>
            </a:r>
            <a:r>
              <a:rPr lang="en-US" dirty="0" err="1" smtClean="0"/>
              <a:t>expeirments</a:t>
            </a:r>
            <a:r>
              <a:rPr lang="en-US" dirty="0" smtClean="0"/>
              <a:t>, from different fields etc. much </a:t>
            </a:r>
            <a:r>
              <a:rPr lang="en-US" dirty="0" err="1" smtClean="0"/>
              <a:t>much</a:t>
            </a:r>
            <a:r>
              <a:rPr lang="en-US" dirty="0" smtClean="0"/>
              <a:t> easier – a very </a:t>
            </a:r>
            <a:r>
              <a:rPr lang="en-US" dirty="0" err="1" smtClean="0"/>
              <a:t>imrpotant</a:t>
            </a:r>
            <a:r>
              <a:rPr lang="en-US" dirty="0" smtClean="0"/>
              <a:t> feature in our fields where possibly we want to combine collision data from the LHC with satellite data or with old data from cryogenic dark matter searches – and with any </a:t>
            </a:r>
            <a:r>
              <a:rPr lang="en-US" dirty="0" err="1" smtClean="0"/>
              <a:t>kidn</a:t>
            </a:r>
            <a:r>
              <a:rPr lang="en-US" dirty="0" smtClean="0"/>
              <a:t> of model or theory. </a:t>
            </a:r>
          </a:p>
          <a:p>
            <a:pPr marL="300523" indent="-208055" defTabSz="1109624">
              <a:buClr>
                <a:schemeClr val="dk1"/>
              </a:buClr>
              <a:buSzPts val="1200"/>
              <a:buFontTx/>
              <a:buChar char="-"/>
              <a:defRPr/>
            </a:pPr>
            <a:endParaRPr lang="en-US" dirty="0" smtClean="0"/>
          </a:p>
          <a:p>
            <a:pPr marL="92469" defTabSz="1109624">
              <a:buClr>
                <a:schemeClr val="dk1"/>
              </a:buClr>
              <a:buSzPts val="1200"/>
              <a:defRPr/>
            </a:pPr>
            <a:r>
              <a:rPr lang="en-US" dirty="0" smtClean="0"/>
              <a:t>Today the platform is a vision, but in principle all bits and pieces are around. We are now going to assemble them and establish fully FAIR scientific workflows. </a:t>
            </a:r>
          </a:p>
        </p:txBody>
      </p:sp>
      <p:sp>
        <p:nvSpPr>
          <p:cNvPr id="4" name="Slide Number Placeholder 3"/>
          <p:cNvSpPr>
            <a:spLocks noGrp="1"/>
          </p:cNvSpPr>
          <p:nvPr>
            <p:ph type="sldNum" sz="quarter" idx="10"/>
          </p:nvPr>
        </p:nvSpPr>
        <p:spPr/>
        <p:txBody>
          <a:bodyPr/>
          <a:lstStyle/>
          <a:p>
            <a:fld id="{B168AB38-7FD7-4D80-ACB5-C3F381A15040}" type="slidenum">
              <a:rPr lang="de-DE" smtClean="0"/>
              <a:t>17</a:t>
            </a:fld>
            <a:endParaRPr lang="de-DE"/>
          </a:p>
        </p:txBody>
      </p:sp>
    </p:spTree>
    <p:extLst>
      <p:ext uri="{BB962C8B-B14F-4D97-AF65-F5344CB8AC3E}">
        <p14:creationId xmlns:p14="http://schemas.microsoft.com/office/powerpoint/2010/main" val="918121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18</a:t>
            </a:fld>
            <a:endParaRPr lang="de-DE"/>
          </a:p>
        </p:txBody>
      </p:sp>
    </p:spTree>
    <p:extLst>
      <p:ext uri="{BB962C8B-B14F-4D97-AF65-F5344CB8AC3E}">
        <p14:creationId xmlns:p14="http://schemas.microsoft.com/office/powerpoint/2010/main" val="1429082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19</a:t>
            </a:fld>
            <a:endParaRPr lang="de-DE"/>
          </a:p>
        </p:txBody>
      </p:sp>
    </p:spTree>
    <p:extLst>
      <p:ext uri="{BB962C8B-B14F-4D97-AF65-F5344CB8AC3E}">
        <p14:creationId xmlns:p14="http://schemas.microsoft.com/office/powerpoint/2010/main" val="308213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2</a:t>
            </a:fld>
            <a:endParaRPr lang="de-DE"/>
          </a:p>
        </p:txBody>
      </p:sp>
    </p:spTree>
    <p:extLst>
      <p:ext uri="{BB962C8B-B14F-4D97-AF65-F5344CB8AC3E}">
        <p14:creationId xmlns:p14="http://schemas.microsoft.com/office/powerpoint/2010/main" val="3118828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20</a:t>
            </a:fld>
            <a:endParaRPr lang="de-DE"/>
          </a:p>
        </p:txBody>
      </p:sp>
    </p:spTree>
    <p:extLst>
      <p:ext uri="{BB962C8B-B14F-4D97-AF65-F5344CB8AC3E}">
        <p14:creationId xmlns:p14="http://schemas.microsoft.com/office/powerpoint/2010/main" val="357102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554812" rtl="0"/>
            <a:fld id="{BE7B5255-5329-45F9-87F3-A2F9FB4734DF}" type="slidenum">
              <a:rPr lang="de-DE" kern="1200">
                <a:solidFill>
                  <a:prstClr val="black"/>
                </a:solidFill>
                <a:latin typeface="Arial"/>
              </a:rPr>
              <a:pPr defTabSz="554812" rtl="0"/>
              <a:t>21</a:t>
            </a:fld>
            <a:endParaRPr lang="de-DE" kern="1200">
              <a:solidFill>
                <a:prstClr val="black"/>
              </a:solidFill>
              <a:latin typeface="Arial"/>
            </a:endParaRPr>
          </a:p>
        </p:txBody>
      </p:sp>
    </p:spTree>
    <p:extLst>
      <p:ext uri="{BB962C8B-B14F-4D97-AF65-F5344CB8AC3E}">
        <p14:creationId xmlns:p14="http://schemas.microsoft.com/office/powerpoint/2010/main" val="2059628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42270fb01_1_28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42270fb01_1_281: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OK – </a:t>
            </a:r>
            <a:r>
              <a:rPr lang="en-US" dirty="0" smtClean="0"/>
              <a:t>NFDI was founded by the federal</a:t>
            </a:r>
            <a:r>
              <a:rPr lang="en-US" baseline="0" dirty="0" smtClean="0"/>
              <a:t> government and all German states. </a:t>
            </a:r>
          </a:p>
          <a:p>
            <a:pPr marL="300523" indent="-208055">
              <a:buClr>
                <a:schemeClr val="dk1"/>
              </a:buClr>
              <a:buSzPts val="1200"/>
              <a:buFontTx/>
              <a:buChar char="-"/>
            </a:pPr>
            <a:r>
              <a:rPr lang="en-US" baseline="0" dirty="0" smtClean="0"/>
              <a:t>establish an overarching research data management system in Germany to increase the efficiency of the German science system</a:t>
            </a:r>
          </a:p>
          <a:p>
            <a:pPr marL="300523" indent="-208055">
              <a:buClr>
                <a:schemeClr val="dk1"/>
              </a:buClr>
              <a:buSzPts val="1200"/>
              <a:buFontTx/>
              <a:buChar char="-"/>
            </a:pPr>
            <a:r>
              <a:rPr lang="en-US" baseline="0" dirty="0" smtClean="0"/>
              <a:t>head of the NFDI </a:t>
            </a:r>
            <a:r>
              <a:rPr lang="en-US" baseline="0" dirty="0" err="1" smtClean="0"/>
              <a:t>e.v</a:t>
            </a:r>
            <a:r>
              <a:rPr lang="en-US" baseline="0" dirty="0" smtClean="0"/>
              <a:t>. is in Karlsruhe</a:t>
            </a:r>
          </a:p>
          <a:p>
            <a:pPr marL="300523" indent="-208055">
              <a:buClr>
                <a:schemeClr val="dk1"/>
              </a:buClr>
              <a:buSzPts val="1200"/>
              <a:buFontTx/>
              <a:buChar char="-"/>
            </a:pPr>
            <a:r>
              <a:rPr lang="en-US" baseline="0" dirty="0" smtClean="0"/>
              <a:t>director York Sure-Vetter AI and Data Science, professor at KIT</a:t>
            </a:r>
          </a:p>
          <a:p>
            <a:pPr marL="300523" indent="-208055">
              <a:buClr>
                <a:schemeClr val="dk1"/>
              </a:buClr>
              <a:buSzPts val="1200"/>
              <a:buFontTx/>
              <a:buChar char="-"/>
            </a:pPr>
            <a:r>
              <a:rPr lang="en-US" baseline="0" dirty="0" smtClean="0"/>
              <a:t>administrative director Eva </a:t>
            </a:r>
            <a:r>
              <a:rPr lang="en-US" baseline="0" dirty="0" err="1" smtClean="0"/>
              <a:t>Lübke</a:t>
            </a:r>
            <a:r>
              <a:rPr lang="en-US" baseline="0" dirty="0" smtClean="0"/>
              <a:t> (RWTH und Manheim)</a:t>
            </a:r>
          </a:p>
          <a:p>
            <a:pPr marL="300523" indent="-208055">
              <a:buClr>
                <a:schemeClr val="dk1"/>
              </a:buClr>
              <a:buSzPts val="1200"/>
              <a:buFontTx/>
              <a:buChar char="-"/>
            </a:pPr>
            <a:endParaRPr lang="en-US" baseline="0" dirty="0" smtClean="0"/>
          </a:p>
          <a:p>
            <a:pPr marL="300523" indent="-208055">
              <a:buClr>
                <a:schemeClr val="dk1"/>
              </a:buClr>
              <a:buSzPts val="1200"/>
              <a:buFontTx/>
              <a:buChar char="-"/>
            </a:pPr>
            <a:endParaRPr dirty="0"/>
          </a:p>
        </p:txBody>
      </p:sp>
      <p:sp>
        <p:nvSpPr>
          <p:cNvPr id="348" name="Google Shape;348;g542270fb01_1_281: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3</a:t>
            </a:fld>
            <a:endParaRPr/>
          </a:p>
        </p:txBody>
      </p:sp>
    </p:spTree>
    <p:extLst>
      <p:ext uri="{BB962C8B-B14F-4D97-AF65-F5344CB8AC3E}">
        <p14:creationId xmlns:p14="http://schemas.microsoft.com/office/powerpoint/2010/main" val="312764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42270fb01_1_28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42270fb01_1_281: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OK </a:t>
            </a:r>
            <a:r>
              <a:rPr lang="en-US" dirty="0" smtClean="0"/>
              <a:t>–</a:t>
            </a:r>
            <a:r>
              <a:rPr lang="en-US" baseline="0" dirty="0" smtClean="0"/>
              <a:t> </a:t>
            </a:r>
            <a:r>
              <a:rPr lang="en-US" dirty="0" smtClean="0"/>
              <a:t>A </a:t>
            </a:r>
            <a:r>
              <a:rPr lang="en-US" dirty="0"/>
              <a:t>sustainable utilization of research data – that are very costly</a:t>
            </a:r>
          </a:p>
          <a:p>
            <a:pPr marL="300523" indent="-208055">
              <a:buClr>
                <a:schemeClr val="dk1"/>
              </a:buClr>
              <a:buSzPts val="1200"/>
              <a:buFontTx/>
              <a:buChar char="-"/>
            </a:pPr>
            <a:r>
              <a:rPr lang="en-US" dirty="0"/>
              <a:t>… and the establishment of a FAIR </a:t>
            </a:r>
            <a:r>
              <a:rPr lang="en-US" dirty="0" smtClean="0"/>
              <a:t>data </a:t>
            </a:r>
            <a:r>
              <a:rPr lang="en-US" dirty="0" err="1" smtClean="0"/>
              <a:t>managemnt</a:t>
            </a:r>
            <a:r>
              <a:rPr lang="en-US" dirty="0"/>
              <a:t>. </a:t>
            </a:r>
          </a:p>
          <a:p>
            <a:pPr marL="300523" indent="-208055">
              <a:buClr>
                <a:schemeClr val="dk1"/>
              </a:buClr>
              <a:buSzPts val="1200"/>
              <a:buFontTx/>
              <a:buChar char="-"/>
            </a:pPr>
            <a:r>
              <a:rPr lang="en-US" dirty="0"/>
              <a:t>All these activities </a:t>
            </a:r>
            <a:r>
              <a:rPr lang="en-US" dirty="0" smtClean="0"/>
              <a:t>shall </a:t>
            </a:r>
            <a:r>
              <a:rPr lang="en-US" dirty="0"/>
              <a:t>of course be embedded into the relevant European and international efforts. . </a:t>
            </a:r>
          </a:p>
          <a:p>
            <a:pPr marL="300523" indent="-208055">
              <a:buClr>
                <a:schemeClr val="dk1"/>
              </a:buClr>
              <a:buSzPts val="1200"/>
              <a:buFontTx/>
              <a:buChar char="-"/>
            </a:pPr>
            <a:r>
              <a:rPr lang="en-US" dirty="0"/>
              <a:t>The Tool of the NFDI are consortia born in the various scientific disciplines in a bottom –up approach.. </a:t>
            </a:r>
            <a:endParaRPr dirty="0"/>
          </a:p>
        </p:txBody>
      </p:sp>
      <p:sp>
        <p:nvSpPr>
          <p:cNvPr id="348" name="Google Shape;348;g542270fb01_1_281: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4</a:t>
            </a:fld>
            <a:endParaRPr/>
          </a:p>
        </p:txBody>
      </p:sp>
    </p:spTree>
    <p:extLst>
      <p:ext uri="{BB962C8B-B14F-4D97-AF65-F5344CB8AC3E}">
        <p14:creationId xmlns:p14="http://schemas.microsoft.com/office/powerpoint/2010/main" val="69792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42270fb01_1_28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42270fb01_1_281: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OK </a:t>
            </a:r>
            <a:r>
              <a:rPr lang="en-US" dirty="0" smtClean="0"/>
              <a:t>–</a:t>
            </a:r>
            <a:r>
              <a:rPr lang="en-US" baseline="0" dirty="0" smtClean="0"/>
              <a:t> </a:t>
            </a:r>
            <a:r>
              <a:rPr lang="en-US" baseline="0" dirty="0" err="1" smtClean="0"/>
              <a:t>upto</a:t>
            </a:r>
            <a:r>
              <a:rPr lang="en-US" baseline="0" dirty="0" smtClean="0"/>
              <a:t> 30 consortia will be selected in a science driven process</a:t>
            </a:r>
          </a:p>
          <a:p>
            <a:pPr marL="215760" indent="-123292">
              <a:buClr>
                <a:schemeClr val="dk1"/>
              </a:buClr>
              <a:buSzPts val="1200"/>
            </a:pPr>
            <a:endParaRPr dirty="0"/>
          </a:p>
        </p:txBody>
      </p:sp>
      <p:sp>
        <p:nvSpPr>
          <p:cNvPr id="348" name="Google Shape;348;g542270fb01_1_281: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5</a:t>
            </a:fld>
            <a:endParaRPr/>
          </a:p>
        </p:txBody>
      </p:sp>
    </p:spTree>
    <p:extLst>
      <p:ext uri="{BB962C8B-B14F-4D97-AF65-F5344CB8AC3E}">
        <p14:creationId xmlns:p14="http://schemas.microsoft.com/office/powerpoint/2010/main" val="408469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42270fb01_1_28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42270fb01_1_281: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OK </a:t>
            </a:r>
            <a:r>
              <a:rPr lang="en-US" dirty="0" smtClean="0"/>
              <a:t>–</a:t>
            </a:r>
            <a:r>
              <a:rPr lang="en-US" baseline="0" dirty="0" smtClean="0"/>
              <a:t> </a:t>
            </a:r>
            <a:r>
              <a:rPr lang="en-US" baseline="0" dirty="0" err="1" smtClean="0"/>
              <a:t>upto</a:t>
            </a:r>
            <a:r>
              <a:rPr lang="en-US" baseline="0" dirty="0" smtClean="0"/>
              <a:t> 30 consortia will be selected in a science driven process</a:t>
            </a:r>
          </a:p>
          <a:p>
            <a:pPr marL="215760" indent="-123292">
              <a:buClr>
                <a:schemeClr val="dk1"/>
              </a:buClr>
              <a:buSzPts val="1200"/>
            </a:pPr>
            <a:r>
              <a:rPr lang="en-US" baseline="0" dirty="0" smtClean="0"/>
              <a:t>- 2</a:t>
            </a:r>
            <a:r>
              <a:rPr lang="en-US" baseline="30000" dirty="0" smtClean="0"/>
              <a:t>nd</a:t>
            </a:r>
            <a:r>
              <a:rPr lang="en-US" baseline="0" dirty="0" smtClean="0"/>
              <a:t> round</a:t>
            </a:r>
          </a:p>
          <a:p>
            <a:pPr marL="215760" indent="-123292">
              <a:buClr>
                <a:schemeClr val="dk1"/>
              </a:buClr>
              <a:buSzPts val="1200"/>
            </a:pPr>
            <a:endParaRPr dirty="0"/>
          </a:p>
        </p:txBody>
      </p:sp>
      <p:sp>
        <p:nvSpPr>
          <p:cNvPr id="348" name="Google Shape;348;g542270fb01_1_281: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6</a:t>
            </a:fld>
            <a:endParaRPr/>
          </a:p>
        </p:txBody>
      </p:sp>
    </p:spTree>
    <p:extLst>
      <p:ext uri="{BB962C8B-B14F-4D97-AF65-F5344CB8AC3E}">
        <p14:creationId xmlns:p14="http://schemas.microsoft.com/office/powerpoint/2010/main" val="4141970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1bd62b89_1_567: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ac1bd62b89_1_567: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t>And PUNCH4NFDI is one of these consortia. PUNCH stands </a:t>
            </a:r>
            <a:r>
              <a:rPr lang="en-US" dirty="0">
                <a:solidFill>
                  <a:srgbClr val="FF0000"/>
                </a:solidFill>
              </a:rPr>
              <a:t>for particles, Universe, nuclei and hadrons, …..</a:t>
            </a:r>
            <a:endParaRPr lang="en-US" dirty="0"/>
          </a:p>
          <a:p>
            <a:pPr marL="215760" indent="-123292">
              <a:buClr>
                <a:schemeClr val="dk1"/>
              </a:buClr>
              <a:buSzPts val="1200"/>
            </a:pPr>
            <a:endParaRPr dirty="0"/>
          </a:p>
        </p:txBody>
      </p:sp>
      <p:sp>
        <p:nvSpPr>
          <p:cNvPr id="358" name="Google Shape;358;gac1bd62b89_1_567: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7</a:t>
            </a:fld>
            <a:endParaRPr/>
          </a:p>
        </p:txBody>
      </p:sp>
    </p:spTree>
    <p:extLst>
      <p:ext uri="{BB962C8B-B14F-4D97-AF65-F5344CB8AC3E}">
        <p14:creationId xmlns:p14="http://schemas.microsoft.com/office/powerpoint/2010/main" val="3667000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42270fb01_1_291:notes"/>
          <p:cNvSpPr>
            <a:spLocks noGrp="1" noRot="1" noChangeAspect="1"/>
          </p:cNvSpPr>
          <p:nvPr>
            <p:ph type="sldImg" idx="2"/>
          </p:nvPr>
        </p:nvSpPr>
        <p:spPr>
          <a:xfrm>
            <a:off x="-2794000" y="2274888"/>
            <a:ext cx="10915650" cy="614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542270fb01_1_291:notes"/>
          <p:cNvSpPr txBox="1">
            <a:spLocks noGrp="1"/>
          </p:cNvSpPr>
          <p:nvPr>
            <p:ph type="body" idx="1"/>
          </p:nvPr>
        </p:nvSpPr>
        <p:spPr>
          <a:xfrm>
            <a:off x="532805" y="8756280"/>
            <a:ext cx="4262438" cy="8221716"/>
          </a:xfrm>
          <a:prstGeom prst="rect">
            <a:avLst/>
          </a:prstGeom>
          <a:noFill/>
          <a:ln>
            <a:noFill/>
          </a:ln>
        </p:spPr>
        <p:txBody>
          <a:bodyPr spcFirstLastPara="1" wrap="square" lIns="110944" tIns="55457" rIns="110944" bIns="55457" anchor="t" anchorCtr="0">
            <a:noAutofit/>
          </a:bodyPr>
          <a:lstStyle/>
          <a:p>
            <a:pPr marL="215760" indent="-123292">
              <a:buClr>
                <a:schemeClr val="dk1"/>
              </a:buClr>
              <a:buSzPts val="1200"/>
            </a:pPr>
            <a:r>
              <a:rPr lang="en-US" dirty="0">
                <a:solidFill>
                  <a:srgbClr val="FF0000"/>
                </a:solidFill>
              </a:rPr>
              <a:t>and our consortiums thus represents the efforts of the altogether quite large community of particle and </a:t>
            </a:r>
            <a:r>
              <a:rPr lang="en-US" dirty="0" err="1">
                <a:solidFill>
                  <a:srgbClr val="FF0000"/>
                </a:solidFill>
              </a:rPr>
              <a:t>astroparticly</a:t>
            </a:r>
            <a:r>
              <a:rPr lang="en-US" dirty="0">
                <a:solidFill>
                  <a:srgbClr val="FF0000"/>
                </a:solidFill>
              </a:rPr>
              <a:t> </a:t>
            </a:r>
            <a:r>
              <a:rPr lang="en-US" dirty="0" err="1">
                <a:solidFill>
                  <a:srgbClr val="FF0000"/>
                </a:solidFill>
              </a:rPr>
              <a:t>phsics</a:t>
            </a:r>
            <a:r>
              <a:rPr lang="en-US" dirty="0">
                <a:solidFill>
                  <a:srgbClr val="FF0000"/>
                </a:solidFill>
              </a:rPr>
              <a:t>, of astronomy and of hadron and nuclear physics in the NFDI</a:t>
            </a:r>
            <a:endParaRPr dirty="0"/>
          </a:p>
        </p:txBody>
      </p:sp>
      <p:sp>
        <p:nvSpPr>
          <p:cNvPr id="369" name="Google Shape;369;g542270fb01_1_291:notes"/>
          <p:cNvSpPr txBox="1">
            <a:spLocks noGrp="1"/>
          </p:cNvSpPr>
          <p:nvPr>
            <p:ph type="sldNum" idx="12"/>
          </p:nvPr>
        </p:nvSpPr>
        <p:spPr>
          <a:xfrm>
            <a:off x="3017994" y="17281968"/>
            <a:ext cx="2308821" cy="912728"/>
          </a:xfrm>
          <a:prstGeom prst="rect">
            <a:avLst/>
          </a:prstGeom>
          <a:noFill/>
          <a:ln>
            <a:noFill/>
          </a:ln>
        </p:spPr>
        <p:txBody>
          <a:bodyPr spcFirstLastPara="1" wrap="square" lIns="110944" tIns="55457" rIns="110944" bIns="55457" anchor="b" anchorCtr="0">
            <a:noAutofit/>
          </a:bodyPr>
          <a:lstStyle/>
          <a:p>
            <a:pPr rtl="0"/>
            <a:fld id="{00000000-1234-1234-1234-123412341234}" type="slidenum">
              <a:rPr lang="en"/>
              <a:pPr rtl="0"/>
              <a:t>8</a:t>
            </a:fld>
            <a:endParaRPr/>
          </a:p>
        </p:txBody>
      </p:sp>
    </p:spTree>
    <p:extLst>
      <p:ext uri="{BB962C8B-B14F-4D97-AF65-F5344CB8AC3E}">
        <p14:creationId xmlns:p14="http://schemas.microsoft.com/office/powerpoint/2010/main" val="73756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168AB38-7FD7-4D80-ACB5-C3F381A15040}" type="slidenum">
              <a:rPr lang="de-DE" smtClean="0"/>
              <a:t>9</a:t>
            </a:fld>
            <a:endParaRPr lang="de-DE"/>
          </a:p>
        </p:txBody>
      </p:sp>
    </p:spTree>
    <p:extLst>
      <p:ext uri="{BB962C8B-B14F-4D97-AF65-F5344CB8AC3E}">
        <p14:creationId xmlns:p14="http://schemas.microsoft.com/office/powerpoint/2010/main" val="1931601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grpSp>
        <p:nvGrpSpPr>
          <p:cNvPr id="10" name="Gruppieren 9"/>
          <p:cNvGrpSpPr/>
          <p:nvPr userDrawn="1"/>
        </p:nvGrpSpPr>
        <p:grpSpPr bwMode="auto">
          <a:xfrm>
            <a:off x="1502578" y="976199"/>
            <a:ext cx="7426269" cy="3877686"/>
            <a:chOff x="1502578" y="976199"/>
            <a:chExt cx="7426269" cy="3877686"/>
          </a:xfrm>
        </p:grpSpPr>
        <p:sp>
          <p:nvSpPr>
            <p:cNvPr id="4" name="Rechteck 3"/>
            <p:cNvSpPr/>
            <p:nvPr userDrawn="1"/>
          </p:nvSpPr>
          <p:spPr bwMode="auto">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a:p>
          </p:txBody>
        </p:sp>
        <p:pic>
          <p:nvPicPr>
            <p:cNvPr id="8" name="Grafik 7"/>
            <p:cNvPicPr>
              <a:picLocks noChangeAspect="1"/>
            </p:cNvPicPr>
            <p:nvPr userDrawn="1"/>
          </p:nvPicPr>
          <p:blipFill>
            <a:blip r:embed="rId2"/>
            <a:stretch/>
          </p:blipFill>
          <p:spPr bwMode="auto">
            <a:xfrm>
              <a:off x="1502578" y="976199"/>
              <a:ext cx="6099496" cy="3877686"/>
            </a:xfrm>
            <a:prstGeom prst="rect">
              <a:avLst/>
            </a:prstGeom>
          </p:spPr>
        </p:pic>
      </p:grpSp>
      <p:sp>
        <p:nvSpPr>
          <p:cNvPr id="2" name="Titel 1"/>
          <p:cNvSpPr>
            <a:spLocks noGrp="1"/>
          </p:cNvSpPr>
          <p:nvPr>
            <p:ph type="ctrTitle"/>
          </p:nvPr>
        </p:nvSpPr>
        <p:spPr bwMode="auto">
          <a:xfrm>
            <a:off x="2151529" y="2738074"/>
            <a:ext cx="4303059" cy="584900"/>
          </a:xfrm>
        </p:spPr>
        <p:txBody>
          <a:bodyPr anchor="b" anchorCtr="0">
            <a:noAutofit/>
          </a:bodyPr>
          <a:lstStyle>
            <a:lvl1pPr algn="ctr">
              <a:defRPr sz="2400">
                <a:solidFill>
                  <a:srgbClr val="666666"/>
                </a:solidFill>
              </a:defRPr>
            </a:lvl1pPr>
          </a:lstStyle>
          <a:p>
            <a:pPr>
              <a:defRPr/>
            </a:pPr>
            <a:r>
              <a:rPr lang="en-US"/>
              <a:t>Click to edit Master title style</a:t>
            </a:r>
            <a:endParaRPr lang="de-DE"/>
          </a:p>
        </p:txBody>
      </p:sp>
      <p:sp>
        <p:nvSpPr>
          <p:cNvPr id="3" name="Untertitel 2"/>
          <p:cNvSpPr>
            <a:spLocks noGrp="1"/>
          </p:cNvSpPr>
          <p:nvPr>
            <p:ph type="subTitle" idx="1"/>
          </p:nvPr>
        </p:nvSpPr>
        <p:spPr bwMode="auto">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a:defRPr/>
            </a:pPr>
            <a:r>
              <a:rPr lang="en-US"/>
              <a:t>Click to edit Master subtitle style</a:t>
            </a:r>
            <a:endParaRPr lang="de-DE"/>
          </a:p>
        </p:txBody>
      </p:sp>
      <p:sp>
        <p:nvSpPr>
          <p:cNvPr id="13" name="Rechteck 12"/>
          <p:cNvSpPr/>
          <p:nvPr userDrawn="1"/>
        </p:nvSpPr>
        <p:spPr bwMode="auto">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marL="271463" indent="-271463">
              <a:lnSpc>
                <a:spcPct val="100000"/>
              </a:lnSpc>
              <a:spcAft>
                <a:spcPts val="300"/>
              </a:spcAft>
              <a:buFont typeface="Wingdings" pitchFamily="2" charset="2"/>
              <a:buChar char="§"/>
              <a:defRPr/>
            </a:lvl1pPr>
          </a:lstStyle>
          <a:p>
            <a:pPr lvl="0"/>
            <a:r>
              <a:rPr lang="en-US" noProof="0" dirty="0"/>
              <a:t>Edit Master text styles</a:t>
            </a:r>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8"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Tree>
    <p:extLst>
      <p:ext uri="{BB962C8B-B14F-4D97-AF65-F5344CB8AC3E}">
        <p14:creationId xmlns:p14="http://schemas.microsoft.com/office/powerpoint/2010/main" val="375121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305992" y="1054821"/>
            <a:ext cx="4212431" cy="3757687"/>
          </a:xfrm>
        </p:spPr>
        <p:txBody>
          <a:bodyPr/>
          <a:lstStyle>
            <a:lvl1pPr marL="271463" indent="-271463">
              <a:lnSpc>
                <a:spcPct val="100000"/>
              </a:lnSpc>
              <a:spcAft>
                <a:spcPts val="300"/>
              </a:spcAft>
              <a:buFont typeface="Wingdings" pitchFamily="2" charset="2"/>
              <a:buChar char="§"/>
              <a:defRPr/>
            </a:lvl1pPr>
          </a:lstStyle>
          <a:p>
            <a:pPr lvl="0"/>
            <a:r>
              <a:rPr lang="en-US" noProof="0" dirty="0"/>
              <a:t>Edit Master text styles</a:t>
            </a:r>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6" name="Content Placeholder 2"/>
          <p:cNvSpPr>
            <a:spLocks noGrp="1"/>
          </p:cNvSpPr>
          <p:nvPr>
            <p:ph idx="14"/>
          </p:nvPr>
        </p:nvSpPr>
        <p:spPr>
          <a:xfrm>
            <a:off x="4625579" y="1054821"/>
            <a:ext cx="4212431" cy="3757687"/>
          </a:xfrm>
        </p:spPr>
        <p:txBody>
          <a:bodyPr/>
          <a:lstStyle>
            <a:lvl1pPr marL="271463" indent="-271463">
              <a:lnSpc>
                <a:spcPct val="100000"/>
              </a:lnSpc>
              <a:spcAft>
                <a:spcPts val="300"/>
              </a:spcAft>
              <a:buFont typeface="Wingdings" pitchFamily="2" charset="2"/>
              <a:buChar char="§"/>
              <a:defRPr/>
            </a:lvl1pPr>
          </a:lstStyle>
          <a:p>
            <a:pPr lvl="0"/>
            <a:r>
              <a:rPr lang="en-US" noProof="0" dirty="0"/>
              <a:t>Edit Master text styles</a:t>
            </a:r>
          </a:p>
        </p:txBody>
      </p:sp>
    </p:spTree>
    <p:extLst>
      <p:ext uri="{BB962C8B-B14F-4D97-AF65-F5344CB8AC3E}">
        <p14:creationId xmlns:p14="http://schemas.microsoft.com/office/powerpoint/2010/main" val="346293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305992" y="1054821"/>
            <a:ext cx="2781300" cy="3757687"/>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6" name="Content Placeholder 2"/>
          <p:cNvSpPr>
            <a:spLocks noGrp="1"/>
          </p:cNvSpPr>
          <p:nvPr>
            <p:ph idx="14"/>
          </p:nvPr>
        </p:nvSpPr>
        <p:spPr>
          <a:xfrm>
            <a:off x="3194448" y="1054821"/>
            <a:ext cx="2755106" cy="3757687"/>
          </a:xfrm>
        </p:spPr>
        <p:txBody>
          <a:bodyPr/>
          <a:lstStyle/>
          <a:p>
            <a:pPr lvl="0"/>
            <a:r>
              <a:rPr lang="en-US" noProof="0"/>
              <a:t>Edit Master text styles</a:t>
            </a:r>
          </a:p>
        </p:txBody>
      </p:sp>
      <p:sp>
        <p:nvSpPr>
          <p:cNvPr id="7" name="Content Placeholder 2"/>
          <p:cNvSpPr>
            <a:spLocks noGrp="1"/>
          </p:cNvSpPr>
          <p:nvPr>
            <p:ph idx="15"/>
          </p:nvPr>
        </p:nvSpPr>
        <p:spPr>
          <a:xfrm>
            <a:off x="6056710" y="1054821"/>
            <a:ext cx="2781299" cy="3757687"/>
          </a:xfrm>
        </p:spPr>
        <p:txBody>
          <a:bodyPr/>
          <a:lstStyle/>
          <a:p>
            <a:pPr lvl="0"/>
            <a:r>
              <a:rPr lang="en-US" noProof="0"/>
              <a:t>Edit Master text styles</a:t>
            </a:r>
          </a:p>
        </p:txBody>
      </p:sp>
    </p:spTree>
    <p:extLst>
      <p:ext uri="{BB962C8B-B14F-4D97-AF65-F5344CB8AC3E}">
        <p14:creationId xmlns:p14="http://schemas.microsoft.com/office/powerpoint/2010/main" val="82428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Textplatzhalter 6"/>
          <p:cNvSpPr>
            <a:spLocks noGrp="1"/>
          </p:cNvSpPr>
          <p:nvPr>
            <p:ph type="body" sz="quarter" idx="15"/>
          </p:nvPr>
        </p:nvSpPr>
        <p:spPr>
          <a:xfrm>
            <a:off x="305992" y="1054820"/>
            <a:ext cx="4212431" cy="1840781"/>
          </a:xfrm>
        </p:spPr>
        <p:txBody>
          <a:bodyPr/>
          <a:lstStyle/>
          <a:p>
            <a:pPr lvl="0"/>
            <a:r>
              <a:rPr lang="en-US" noProof="0"/>
              <a:t>Edit Master text styles</a:t>
            </a:r>
          </a:p>
        </p:txBody>
      </p:sp>
      <p:sp>
        <p:nvSpPr>
          <p:cNvPr id="9" name="Textplatzhalter 6"/>
          <p:cNvSpPr>
            <a:spLocks noGrp="1"/>
          </p:cNvSpPr>
          <p:nvPr>
            <p:ph type="body" sz="quarter" idx="16"/>
          </p:nvPr>
        </p:nvSpPr>
        <p:spPr>
          <a:xfrm>
            <a:off x="305992" y="2972650"/>
            <a:ext cx="4212431" cy="1840781"/>
          </a:xfrm>
        </p:spPr>
        <p:txBody>
          <a:bodyPr/>
          <a:lstStyle/>
          <a:p>
            <a:pPr lvl="0"/>
            <a:r>
              <a:rPr lang="en-US" noProof="0"/>
              <a:t>Edit Master text styles</a:t>
            </a:r>
          </a:p>
        </p:txBody>
      </p:sp>
      <p:sp>
        <p:nvSpPr>
          <p:cNvPr id="10" name="Bildplatzhalter 6"/>
          <p:cNvSpPr>
            <a:spLocks noGrp="1"/>
          </p:cNvSpPr>
          <p:nvPr>
            <p:ph type="pic" sz="quarter" idx="14"/>
          </p:nvPr>
        </p:nvSpPr>
        <p:spPr>
          <a:xfrm>
            <a:off x="4625578" y="1087042"/>
            <a:ext cx="4212432" cy="1808559"/>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625579" y="3003947"/>
            <a:ext cx="4212432" cy="1809483"/>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2710991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Textplatzhalter 6"/>
          <p:cNvSpPr>
            <a:spLocks noGrp="1"/>
          </p:cNvSpPr>
          <p:nvPr>
            <p:ph type="body" sz="quarter" idx="15"/>
          </p:nvPr>
        </p:nvSpPr>
        <p:spPr>
          <a:xfrm>
            <a:off x="305992" y="1054820"/>
            <a:ext cx="4212431" cy="1840781"/>
          </a:xfrm>
        </p:spPr>
        <p:txBody>
          <a:bodyPr/>
          <a:lstStyle/>
          <a:p>
            <a:pPr lvl="0"/>
            <a:r>
              <a:rPr lang="en-US" noProof="0"/>
              <a:t>Edit Master text styles</a:t>
            </a:r>
          </a:p>
        </p:txBody>
      </p:sp>
      <p:sp>
        <p:nvSpPr>
          <p:cNvPr id="9" name="Textplatzhalter 6"/>
          <p:cNvSpPr>
            <a:spLocks noGrp="1"/>
          </p:cNvSpPr>
          <p:nvPr>
            <p:ph type="body" sz="quarter" idx="16"/>
          </p:nvPr>
        </p:nvSpPr>
        <p:spPr>
          <a:xfrm>
            <a:off x="305992" y="2972650"/>
            <a:ext cx="4212431" cy="1840781"/>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4625578" y="1087041"/>
            <a:ext cx="4212431" cy="1808559"/>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4625578" y="3003947"/>
            <a:ext cx="4212431" cy="1808559"/>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560479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Textplatzhalter 6"/>
          <p:cNvSpPr>
            <a:spLocks noGrp="1"/>
          </p:cNvSpPr>
          <p:nvPr>
            <p:ph type="body" sz="quarter" idx="15"/>
          </p:nvPr>
        </p:nvSpPr>
        <p:spPr>
          <a:xfrm>
            <a:off x="305991" y="1054820"/>
            <a:ext cx="5643563" cy="1840781"/>
          </a:xfrm>
        </p:spPr>
        <p:txBody>
          <a:bodyPr/>
          <a:lstStyle/>
          <a:p>
            <a:pPr lvl="0"/>
            <a:r>
              <a:rPr lang="en-US" noProof="0"/>
              <a:t>Edit Master text styles</a:t>
            </a:r>
          </a:p>
        </p:txBody>
      </p:sp>
      <p:sp>
        <p:nvSpPr>
          <p:cNvPr id="9" name="Textplatzhalter 6"/>
          <p:cNvSpPr>
            <a:spLocks noGrp="1"/>
          </p:cNvSpPr>
          <p:nvPr>
            <p:ph type="body" sz="quarter" idx="16"/>
          </p:nvPr>
        </p:nvSpPr>
        <p:spPr>
          <a:xfrm>
            <a:off x="305991" y="2972650"/>
            <a:ext cx="5643563" cy="1840781"/>
          </a:xfrm>
        </p:spPr>
        <p:txBody>
          <a:bodyPr/>
          <a:lstStyle/>
          <a:p>
            <a:pPr lvl="0"/>
            <a:r>
              <a:rPr lang="en-US" noProof="0"/>
              <a:t>Edit Master text styles</a:t>
            </a:r>
          </a:p>
        </p:txBody>
      </p:sp>
      <p:sp>
        <p:nvSpPr>
          <p:cNvPr id="10" name="Bildplatzhalter 6"/>
          <p:cNvSpPr>
            <a:spLocks noGrp="1"/>
          </p:cNvSpPr>
          <p:nvPr>
            <p:ph type="pic" sz="quarter" idx="14"/>
          </p:nvPr>
        </p:nvSpPr>
        <p:spPr>
          <a:xfrm>
            <a:off x="6056709" y="1087042"/>
            <a:ext cx="2781301" cy="1808559"/>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056709" y="3003947"/>
            <a:ext cx="2781301" cy="1809483"/>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207481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Textplatzhalter 6"/>
          <p:cNvSpPr>
            <a:spLocks noGrp="1"/>
          </p:cNvSpPr>
          <p:nvPr>
            <p:ph type="body" sz="quarter" idx="15"/>
          </p:nvPr>
        </p:nvSpPr>
        <p:spPr>
          <a:xfrm>
            <a:off x="305991" y="1054820"/>
            <a:ext cx="5643563" cy="1840781"/>
          </a:xfrm>
        </p:spPr>
        <p:txBody>
          <a:bodyPr/>
          <a:lstStyle/>
          <a:p>
            <a:pPr lvl="0"/>
            <a:r>
              <a:rPr lang="en-US" noProof="0"/>
              <a:t>Edit Master text styles</a:t>
            </a:r>
          </a:p>
        </p:txBody>
      </p:sp>
      <p:sp>
        <p:nvSpPr>
          <p:cNvPr id="9" name="Textplatzhalter 6"/>
          <p:cNvSpPr>
            <a:spLocks noGrp="1"/>
          </p:cNvSpPr>
          <p:nvPr>
            <p:ph type="body" sz="quarter" idx="16"/>
          </p:nvPr>
        </p:nvSpPr>
        <p:spPr>
          <a:xfrm>
            <a:off x="305991" y="2972650"/>
            <a:ext cx="5643563" cy="1840781"/>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6056710" y="1087041"/>
            <a:ext cx="2781299" cy="1808559"/>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6056710" y="3003947"/>
            <a:ext cx="2781299" cy="1808559"/>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1108097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Textplatzhalter 6"/>
          <p:cNvSpPr>
            <a:spLocks noGrp="1"/>
          </p:cNvSpPr>
          <p:nvPr>
            <p:ph type="body" sz="quarter" idx="15"/>
          </p:nvPr>
        </p:nvSpPr>
        <p:spPr>
          <a:xfrm>
            <a:off x="305992" y="1054820"/>
            <a:ext cx="2781300" cy="1840781"/>
          </a:xfrm>
        </p:spPr>
        <p:txBody>
          <a:bodyPr/>
          <a:lstStyle/>
          <a:p>
            <a:pPr lvl="0"/>
            <a:r>
              <a:rPr lang="en-US" noProof="0"/>
              <a:t>Edit Master text styles</a:t>
            </a:r>
          </a:p>
        </p:txBody>
      </p:sp>
      <p:sp>
        <p:nvSpPr>
          <p:cNvPr id="9" name="Textplatzhalter 6"/>
          <p:cNvSpPr>
            <a:spLocks noGrp="1"/>
          </p:cNvSpPr>
          <p:nvPr>
            <p:ph type="body" sz="quarter" idx="16"/>
          </p:nvPr>
        </p:nvSpPr>
        <p:spPr>
          <a:xfrm>
            <a:off x="305992" y="2972650"/>
            <a:ext cx="2781300" cy="1840781"/>
          </a:xfrm>
        </p:spPr>
        <p:txBody>
          <a:bodyPr/>
          <a:lstStyle/>
          <a:p>
            <a:pPr lvl="0"/>
            <a:r>
              <a:rPr lang="en-US" noProof="0"/>
              <a:t>Edit Master text styles</a:t>
            </a:r>
          </a:p>
        </p:txBody>
      </p:sp>
      <p:sp>
        <p:nvSpPr>
          <p:cNvPr id="10" name="Bildplatzhalter 6"/>
          <p:cNvSpPr>
            <a:spLocks noGrp="1"/>
          </p:cNvSpPr>
          <p:nvPr>
            <p:ph type="pic" sz="quarter" idx="14"/>
          </p:nvPr>
        </p:nvSpPr>
        <p:spPr>
          <a:xfrm>
            <a:off x="3194447" y="1087042"/>
            <a:ext cx="2755106" cy="1808559"/>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3194448" y="3003947"/>
            <a:ext cx="2755106" cy="1809483"/>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6056709" y="1087042"/>
            <a:ext cx="2781301" cy="1808559"/>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6056709" y="3003947"/>
            <a:ext cx="2781301" cy="1809483"/>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2365913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Bildplatzhalter 6"/>
          <p:cNvSpPr>
            <a:spLocks noGrp="1"/>
          </p:cNvSpPr>
          <p:nvPr>
            <p:ph type="pic" sz="quarter" idx="14"/>
          </p:nvPr>
        </p:nvSpPr>
        <p:spPr>
          <a:xfrm>
            <a:off x="305992" y="1087042"/>
            <a:ext cx="8532018" cy="3725465"/>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194282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Bildplatzhalter 6"/>
          <p:cNvSpPr>
            <a:spLocks noGrp="1"/>
          </p:cNvSpPr>
          <p:nvPr>
            <p:ph type="pic" sz="quarter" idx="14"/>
          </p:nvPr>
        </p:nvSpPr>
        <p:spPr>
          <a:xfrm>
            <a:off x="305992" y="1087042"/>
            <a:ext cx="4212431" cy="3725465"/>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625578" y="1087042"/>
            <a:ext cx="4212431" cy="3725465"/>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402951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22568" y="230397"/>
            <a:ext cx="6700979" cy="590668"/>
          </a:xfrm>
        </p:spPr>
        <p:txBody>
          <a:bodyPr/>
          <a:lstStyle/>
          <a:p>
            <a:pPr>
              <a:defRPr/>
            </a:pPr>
            <a:r>
              <a:rPr lang="en-US"/>
              <a:t>Click to edit Master title style</a:t>
            </a:r>
            <a:endParaRPr lang="de-DE"/>
          </a:p>
        </p:txBody>
      </p:sp>
      <p:sp>
        <p:nvSpPr>
          <p:cNvPr id="3" name="Inhaltsplatzhalter 2"/>
          <p:cNvSpPr>
            <a:spLocks noGrp="1"/>
          </p:cNvSpPr>
          <p:nvPr>
            <p:ph idx="1"/>
          </p:nvPr>
        </p:nvSpPr>
        <p:spPr bwMode="auto"/>
        <p:txBody>
          <a:bodyPr/>
          <a:lstStyle/>
          <a:p>
            <a:pPr lvl="0">
              <a:defRPr/>
            </a:pPr>
            <a:r>
              <a:rPr lang="en-US"/>
              <a:t>Edit Master text styles</a:t>
            </a:r>
            <a:endParaRPr/>
          </a:p>
        </p:txBody>
      </p:sp>
      <p:sp>
        <p:nvSpPr>
          <p:cNvPr id="5" name="Datumsplatzhalter 4"/>
          <p:cNvSpPr>
            <a:spLocks noGrp="1"/>
          </p:cNvSpPr>
          <p:nvPr>
            <p:ph type="dt" sz="half" idx="2"/>
          </p:nvPr>
        </p:nvSpPr>
        <p:spPr bwMode="auto">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pPr>
              <a:defRPr/>
            </a:pPr>
            <a:r>
              <a:rPr lang="de-DE"/>
              <a:t>31.03.14</a:t>
            </a:r>
          </a:p>
        </p:txBody>
      </p:sp>
      <p:sp>
        <p:nvSpPr>
          <p:cNvPr id="7" name="Textfeld 10"/>
          <p:cNvSpPr txBox="1"/>
          <p:nvPr userDrawn="1"/>
        </p:nvSpPr>
        <p:spPr bwMode="auto">
          <a:xfrm>
            <a:off x="4013201" y="4941504"/>
            <a:ext cx="3527133" cy="215444"/>
          </a:xfrm>
          <a:prstGeom prst="rect">
            <a:avLst/>
          </a:prstGeom>
          <a:noFill/>
        </p:spPr>
        <p:txBody>
          <a:bodyPr wrap="square" rtlCol="0" anchor="ctr">
            <a:spAutoFit/>
          </a:bodyPr>
          <a:lstStyle/>
          <a:p>
            <a:pPr algn="l">
              <a:defRPr/>
            </a:pPr>
            <a:r>
              <a:rPr lang="de-DE" sz="800"/>
              <a:t>Andrew Mistry - Research Data Management at GSI/FAIR</a:t>
            </a:r>
          </a:p>
        </p:txBody>
      </p:sp>
      <p:sp>
        <p:nvSpPr>
          <p:cNvPr id="9" name="Textfeld 10"/>
          <p:cNvSpPr txBox="1"/>
          <p:nvPr userDrawn="1"/>
        </p:nvSpPr>
        <p:spPr bwMode="auto">
          <a:xfrm>
            <a:off x="8015793" y="4939426"/>
            <a:ext cx="761060" cy="207749"/>
          </a:xfrm>
          <a:prstGeom prst="rect">
            <a:avLst/>
          </a:prstGeom>
          <a:noFill/>
        </p:spPr>
        <p:txBody>
          <a:bodyPr wrap="square" rtlCol="0" anchor="ctr">
            <a:spAutoFit/>
          </a:bodyPr>
          <a:lstStyle/>
          <a:p>
            <a:pPr marL="0" marR="0" indent="0" algn="r" defTabSz="342900">
              <a:lnSpc>
                <a:spcPct val="100000"/>
              </a:lnSpc>
              <a:spcBef>
                <a:spcPts val="0"/>
              </a:spcBef>
              <a:spcAft>
                <a:spcPts val="0"/>
              </a:spcAft>
              <a:buClrTx/>
              <a:buSzTx/>
              <a:buFontTx/>
              <a:buNone/>
              <a:defRPr/>
            </a:pPr>
            <a:fld id="{3582A3DF-4AB3-42B1-9816-FAAABD6404F8}" type="slidenum">
              <a:rPr lang="de-DE" sz="750">
                <a:solidFill>
                  <a:srgbClr val="333333"/>
                </a:solidFill>
                <a:latin typeface="Arial"/>
                <a:cs typeface="Arial"/>
              </a:rPr>
              <a:t>‹#›</a:t>
            </a:fld>
            <a:endParaRPr lang="de-DE" sz="750">
              <a:solidFill>
                <a:srgbClr val="333333"/>
              </a:solidFill>
              <a:latin typeface="Arial"/>
              <a:cs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DPK SKM Meeting   |   28 September 2021  |  TS</a:t>
            </a:r>
            <a:endParaRPr lang="en-US" noProof="0" dirty="0"/>
          </a:p>
        </p:txBody>
      </p:sp>
      <p:sp>
        <p:nvSpPr>
          <p:cNvPr id="8"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
        <p:nvSpPr>
          <p:cNvPr id="7" name="Bildplatzhalter 6"/>
          <p:cNvSpPr>
            <a:spLocks noGrp="1"/>
          </p:cNvSpPr>
          <p:nvPr>
            <p:ph type="pic" sz="quarter" idx="14"/>
          </p:nvPr>
        </p:nvSpPr>
        <p:spPr>
          <a:xfrm>
            <a:off x="305992" y="1087042"/>
            <a:ext cx="2781299" cy="3725465"/>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3194448" y="1087042"/>
            <a:ext cx="5643562" cy="3725465"/>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140467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Footer Placeholder 3"/>
          <p:cNvSpPr>
            <a:spLocks noGrp="1"/>
          </p:cNvSpPr>
          <p:nvPr>
            <p:ph type="ftr" sz="quarter" idx="11"/>
          </p:nvPr>
        </p:nvSpPr>
        <p:spPr/>
        <p:txBody>
          <a:bodyPr/>
          <a:lstStyle/>
          <a:p>
            <a:r>
              <a:rPr lang="en-US" noProof="0"/>
              <a:t>PUNCH4NFDI   |  DPK SKM Meeting   |   28 September 2021  |  TS</a:t>
            </a:r>
            <a:endParaRPr lang="en-US" noProof="0" dirty="0"/>
          </a:p>
        </p:txBody>
      </p:sp>
      <p:sp>
        <p:nvSpPr>
          <p:cNvPr id="6"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en-US" noProof="0"/>
              <a:t>Edit Master text styles</a:t>
            </a:r>
          </a:p>
        </p:txBody>
      </p:sp>
    </p:spTree>
    <p:extLst>
      <p:ext uri="{BB962C8B-B14F-4D97-AF65-F5344CB8AC3E}">
        <p14:creationId xmlns:p14="http://schemas.microsoft.com/office/powerpoint/2010/main" val="185573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PUNCH4NFDI   |  DPK SKM Meeting   |   28 September 2021  |  TS</a:t>
            </a:r>
            <a:endParaRPr lang="en-US" noProof="0" dirty="0"/>
          </a:p>
        </p:txBody>
      </p:sp>
    </p:spTree>
    <p:extLst>
      <p:ext uri="{BB962C8B-B14F-4D97-AF65-F5344CB8AC3E}">
        <p14:creationId xmlns:p14="http://schemas.microsoft.com/office/powerpoint/2010/main" val="1850626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6585" y="3440472"/>
            <a:ext cx="449119" cy="138839"/>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296466" y="2985099"/>
            <a:ext cx="3429000" cy="279830"/>
          </a:xfrm>
          <a:prstGeom prst="rect">
            <a:avLst/>
          </a:prstGeom>
        </p:spPr>
        <p:txBody>
          <a:bodyPr lIns="0" tIns="0" rIns="0" bIns="0">
            <a:noAutofit/>
          </a:bodyPr>
          <a:lstStyle/>
          <a:p>
            <a:pPr>
              <a:lnSpc>
                <a:spcPct val="110000"/>
              </a:lnSpc>
            </a:pPr>
            <a:r>
              <a:rPr lang="de-DE" sz="1350"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296466" y="3387555"/>
            <a:ext cx="2025411" cy="1424951"/>
          </a:xfrm>
          <a:prstGeom prst="rect">
            <a:avLst/>
          </a:prstGeom>
        </p:spPr>
        <p:txBody>
          <a:bodyPr lIns="0" tIns="0" rIns="0" bIns="0">
            <a:noAutofit/>
          </a:bodyPr>
          <a:lstStyle/>
          <a:p>
            <a:pPr>
              <a:lnSpc>
                <a:spcPct val="120000"/>
              </a:lnSpc>
              <a:tabLst>
                <a:tab pos="536972" algn="l"/>
              </a:tabLst>
            </a:pPr>
            <a:r>
              <a:rPr lang="de-DE" sz="1350" dirty="0"/>
              <a:t>	Deutsches </a:t>
            </a:r>
          </a:p>
          <a:p>
            <a:pPr>
              <a:lnSpc>
                <a:spcPct val="120000"/>
              </a:lnSpc>
            </a:pPr>
            <a:r>
              <a:rPr lang="de-DE" sz="1350" dirty="0"/>
              <a:t>Elektronen-Synchrotron</a:t>
            </a:r>
          </a:p>
          <a:p>
            <a:pPr>
              <a:lnSpc>
                <a:spcPct val="120000"/>
              </a:lnSpc>
            </a:pPr>
            <a:endParaRPr lang="de-DE" sz="1350" dirty="0"/>
          </a:p>
          <a:p>
            <a:pPr>
              <a:lnSpc>
                <a:spcPct val="120000"/>
              </a:lnSpc>
            </a:pPr>
            <a:r>
              <a:rPr lang="de-DE" sz="1350"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2699919" y="3387554"/>
            <a:ext cx="3861616" cy="1424952"/>
          </a:xfrm>
        </p:spPr>
        <p:txBody>
          <a:bodyPr/>
          <a:lstStyle>
            <a:lvl1pPr marL="0" indent="0">
              <a:lnSpc>
                <a:spcPct val="120000"/>
              </a:lnSpc>
              <a:spcAft>
                <a:spcPts val="0"/>
              </a:spcAft>
              <a:buNone/>
              <a:defRPr/>
            </a:lvl1pPr>
            <a:lvl2pPr marL="271463" indent="0">
              <a:buNone/>
              <a:defRPr/>
            </a:lvl2pPr>
          </a:lstStyle>
          <a:p>
            <a:pPr lvl="0"/>
            <a:r>
              <a:rPr lang="en-US"/>
              <a:t>Edit Master text styles</a:t>
            </a:r>
          </a:p>
        </p:txBody>
      </p:sp>
    </p:spTree>
    <p:extLst>
      <p:ext uri="{BB962C8B-B14F-4D97-AF65-F5344CB8AC3E}">
        <p14:creationId xmlns:p14="http://schemas.microsoft.com/office/powerpoint/2010/main" val="2643256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p:txBody>
          <a:bodyPr/>
          <a:lstStyle/>
          <a:p>
            <a:r>
              <a:rPr lang="en-US" noProof="0"/>
              <a:t>PUNCH4NFDI   |  DPK SKM Meeting   |   28 September 2021  |  TS</a:t>
            </a:r>
            <a:endParaRPr lang="en-US" noProof="0" dirty="0"/>
          </a:p>
        </p:txBody>
      </p:sp>
      <p:sp>
        <p:nvSpPr>
          <p:cNvPr id="6"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de-DE" noProof="0"/>
              <a:t>Textmasterformat bearbeiten</a:t>
            </a:r>
          </a:p>
        </p:txBody>
      </p:sp>
    </p:spTree>
    <p:extLst>
      <p:ext uri="{BB962C8B-B14F-4D97-AF65-F5344CB8AC3E}">
        <p14:creationId xmlns:p14="http://schemas.microsoft.com/office/powerpoint/2010/main" val="2381544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r Überschrift">
  <p:cSld name="Nur Überschrif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7506" y="141480"/>
            <a:ext cx="8380800" cy="5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dt" idx="10"/>
          </p:nvPr>
        </p:nvSpPr>
        <p:spPr>
          <a:xfrm>
            <a:off x="112834" y="4970700"/>
            <a:ext cx="3960000" cy="172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5052046" y="4970700"/>
            <a:ext cx="3960000" cy="1728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de-DE"/>
              <a:t>PUNCH4NFDI   |  DPK SKM Meeting   |   28 September 2021  |  TS</a:t>
            </a:r>
            <a:endParaRPr/>
          </a:p>
        </p:txBody>
      </p:sp>
      <p:sp>
        <p:nvSpPr>
          <p:cNvPr id="54" name="Google Shape;54;p13"/>
          <p:cNvSpPr txBox="1">
            <a:spLocks noGrp="1"/>
          </p:cNvSpPr>
          <p:nvPr>
            <p:ph type="sldNum" idx="12"/>
          </p:nvPr>
        </p:nvSpPr>
        <p:spPr>
          <a:xfrm>
            <a:off x="4284002" y="4970700"/>
            <a:ext cx="576000" cy="1728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de-DE" smtClean="0"/>
              <a:pPr/>
              <a:t>‹#›</a:t>
            </a:fld>
            <a:endParaRPr lang="de-DE"/>
          </a:p>
        </p:txBody>
      </p:sp>
    </p:spTree>
    <p:extLst>
      <p:ext uri="{BB962C8B-B14F-4D97-AF65-F5344CB8AC3E}">
        <p14:creationId xmlns:p14="http://schemas.microsoft.com/office/powerpoint/2010/main" val="550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p:cSld name="1_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305991" y="262208"/>
            <a:ext cx="8532019" cy="139144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305991" y="1751261"/>
            <a:ext cx="8532019" cy="1144340"/>
          </a:xfrm>
          <a:prstGeom prst="rect">
            <a:avLst/>
          </a:prstGeom>
          <a:noFill/>
          <a:ln>
            <a:noFill/>
          </a:ln>
        </p:spPr>
        <p:txBody>
          <a:bodyPr spcFirstLastPara="1" wrap="square" lIns="0" tIns="0" rIns="0" bIns="0" anchor="t" anchorCtr="0">
            <a:noAutofit/>
          </a:bodyPr>
          <a:lstStyle>
            <a:lvl1pPr lvl="0" algn="l">
              <a:lnSpc>
                <a:spcPct val="110000"/>
              </a:lnSpc>
              <a:spcBef>
                <a:spcPts val="0"/>
              </a:spcBef>
              <a:spcAft>
                <a:spcPts val="0"/>
              </a:spcAft>
              <a:buClr>
                <a:schemeClr val="accent2"/>
              </a:buClr>
              <a:buSzPts val="1800"/>
              <a:buNone/>
              <a:defRPr sz="1350" b="1">
                <a:solidFill>
                  <a:schemeClr val="accent2"/>
                </a:solidFill>
              </a:defRPr>
            </a:lvl1pPr>
            <a:lvl2pPr lvl="1" algn="ctr">
              <a:lnSpc>
                <a:spcPct val="100000"/>
              </a:lnSpc>
              <a:spcBef>
                <a:spcPts val="900"/>
              </a:spcBef>
              <a:spcAft>
                <a:spcPts val="0"/>
              </a:spcAft>
              <a:buClr>
                <a:schemeClr val="dk1"/>
              </a:buClr>
              <a:buSzPts val="2000"/>
              <a:buNone/>
              <a:defRPr sz="1500"/>
            </a:lvl2pPr>
            <a:lvl3pPr lvl="2" algn="ctr">
              <a:lnSpc>
                <a:spcPct val="100000"/>
              </a:lnSpc>
              <a:spcBef>
                <a:spcPts val="600"/>
              </a:spcBef>
              <a:spcAft>
                <a:spcPts val="0"/>
              </a:spcAft>
              <a:buClr>
                <a:schemeClr val="dk1"/>
              </a:buClr>
              <a:buSzPts val="1800"/>
              <a:buNone/>
              <a:defRPr sz="1350"/>
            </a:lvl3pPr>
            <a:lvl4pPr lvl="3" algn="ctr">
              <a:lnSpc>
                <a:spcPct val="100000"/>
              </a:lnSpc>
              <a:spcBef>
                <a:spcPts val="600"/>
              </a:spcBef>
              <a:spcAft>
                <a:spcPts val="0"/>
              </a:spcAft>
              <a:buClr>
                <a:schemeClr val="dk1"/>
              </a:buClr>
              <a:buSzPts val="1600"/>
              <a:buNone/>
              <a:defRPr sz="1200"/>
            </a:lvl4pPr>
            <a:lvl5pPr lvl="4" algn="ctr">
              <a:lnSpc>
                <a:spcPct val="100000"/>
              </a:lnSpc>
              <a:spcBef>
                <a:spcPts val="600"/>
              </a:spcBef>
              <a:spcAft>
                <a:spcPts val="0"/>
              </a:spcAft>
              <a:buClr>
                <a:schemeClr val="dk1"/>
              </a:buClr>
              <a:buSzPts val="1600"/>
              <a:buNone/>
              <a:defRPr sz="1200"/>
            </a:lvl5pPr>
            <a:lvl6pPr lvl="5" algn="ctr">
              <a:lnSpc>
                <a:spcPct val="90000"/>
              </a:lnSpc>
              <a:spcBef>
                <a:spcPts val="600"/>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7" name="Google Shape;17;p2"/>
          <p:cNvSpPr txBox="1">
            <a:spLocks noGrp="1"/>
          </p:cNvSpPr>
          <p:nvPr>
            <p:ph type="body" idx="2"/>
          </p:nvPr>
        </p:nvSpPr>
        <p:spPr>
          <a:xfrm>
            <a:off x="310797" y="3072585"/>
            <a:ext cx="8527162" cy="525280"/>
          </a:xfrm>
          <a:prstGeom prst="rect">
            <a:avLst/>
          </a:prstGeom>
          <a:noFill/>
          <a:ln>
            <a:noFill/>
          </a:ln>
        </p:spPr>
        <p:txBody>
          <a:bodyPr spcFirstLastPara="1" wrap="square" lIns="0" tIns="0" rIns="0" bIns="0" anchor="t" anchorCtr="0">
            <a:noAutofit/>
          </a:bodyPr>
          <a:lstStyle>
            <a:lvl1pPr marL="342900" lvl="0" indent="-171450" algn="l">
              <a:lnSpc>
                <a:spcPct val="110000"/>
              </a:lnSpc>
              <a:spcBef>
                <a:spcPts val="0"/>
              </a:spcBef>
              <a:spcAft>
                <a:spcPts val="0"/>
              </a:spcAft>
              <a:buClr>
                <a:schemeClr val="dk1"/>
              </a:buClr>
              <a:buSzPts val="1800"/>
              <a:buNone/>
              <a:defRPr sz="1350"/>
            </a:lvl1pPr>
            <a:lvl2pPr marL="685800" lvl="1" indent="-257175" algn="l">
              <a:lnSpc>
                <a:spcPct val="100000"/>
              </a:lnSpc>
              <a:spcBef>
                <a:spcPts val="0"/>
              </a:spcBef>
              <a:spcAft>
                <a:spcPts val="0"/>
              </a:spcAft>
              <a:buClr>
                <a:schemeClr val="dk1"/>
              </a:buClr>
              <a:buSzPts val="1800"/>
              <a:buChar char="•"/>
              <a:defRPr/>
            </a:lvl2pPr>
            <a:lvl3pPr marL="1028700" lvl="2" indent="-257175" algn="l">
              <a:lnSpc>
                <a:spcPct val="100000"/>
              </a:lnSpc>
              <a:spcBef>
                <a:spcPts val="600"/>
              </a:spcBef>
              <a:spcAft>
                <a:spcPts val="0"/>
              </a:spcAft>
              <a:buClr>
                <a:schemeClr val="dk1"/>
              </a:buClr>
              <a:buSzPts val="1800"/>
              <a:buChar char="•"/>
              <a:defRPr/>
            </a:lvl3pPr>
            <a:lvl4pPr marL="1371600" lvl="3" indent="-257175" algn="l">
              <a:lnSpc>
                <a:spcPct val="100000"/>
              </a:lnSpc>
              <a:spcBef>
                <a:spcPts val="600"/>
              </a:spcBef>
              <a:spcAft>
                <a:spcPts val="0"/>
              </a:spcAft>
              <a:buClr>
                <a:schemeClr val="dk1"/>
              </a:buClr>
              <a:buSzPts val="1800"/>
              <a:buChar char="•"/>
              <a:defRPr/>
            </a:lvl4pPr>
            <a:lvl5pPr marL="1714500" lvl="4" indent="-257175" algn="l">
              <a:lnSpc>
                <a:spcPct val="100000"/>
              </a:lnSpc>
              <a:spcBef>
                <a:spcPts val="600"/>
              </a:spcBef>
              <a:spcAft>
                <a:spcPts val="0"/>
              </a:spcAft>
              <a:buClr>
                <a:schemeClr val="dk1"/>
              </a:buClr>
              <a:buSzPts val="1800"/>
              <a:buChar char="•"/>
              <a:defRPr/>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18" name="Google Shape;18;p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05990" y="4731990"/>
            <a:ext cx="2409825" cy="304800"/>
          </a:xfrm>
          <a:prstGeom prst="rect">
            <a:avLst/>
          </a:prstGeom>
          <a:noFill/>
          <a:ln>
            <a:noFill/>
          </a:ln>
        </p:spPr>
      </p:pic>
    </p:spTree>
    <p:extLst>
      <p:ext uri="{BB962C8B-B14F-4D97-AF65-F5344CB8AC3E}">
        <p14:creationId xmlns:p14="http://schemas.microsoft.com/office/powerpoint/2010/main" val="3745156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el und Inhalt">
  <p:cSld name="1_Titel und Inhal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05991" y="262208"/>
            <a:ext cx="8532018" cy="3383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305991" y="1054821"/>
            <a:ext cx="8532019" cy="3757687"/>
          </a:xfrm>
          <a:prstGeom prst="rect">
            <a:avLst/>
          </a:prstGeom>
          <a:noFill/>
          <a:ln>
            <a:noFill/>
          </a:ln>
        </p:spPr>
        <p:txBody>
          <a:bodyPr spcFirstLastPara="1" wrap="square" lIns="0" tIns="0" rIns="0" bIns="0" anchor="t" anchorCtr="0">
            <a:noAutofit/>
          </a:bodyPr>
          <a:lstStyle>
            <a:lvl1pPr marL="342900" lvl="0" indent="-257175" algn="l">
              <a:lnSpc>
                <a:spcPct val="100000"/>
              </a:lnSpc>
              <a:spcBef>
                <a:spcPts val="0"/>
              </a:spcBef>
              <a:spcAft>
                <a:spcPts val="0"/>
              </a:spcAft>
              <a:buClr>
                <a:schemeClr val="dk1"/>
              </a:buClr>
              <a:buSzPts val="1800"/>
              <a:buFont typeface="Noto Sans Symbols"/>
              <a:buChar char="▪"/>
              <a:defRPr/>
            </a:lvl1pPr>
            <a:lvl2pPr marL="685800" lvl="1" indent="-257175" algn="l">
              <a:lnSpc>
                <a:spcPct val="100000"/>
              </a:lnSpc>
              <a:spcBef>
                <a:spcPts val="300"/>
              </a:spcBef>
              <a:spcAft>
                <a:spcPts val="0"/>
              </a:spcAft>
              <a:buClr>
                <a:schemeClr val="dk1"/>
              </a:buClr>
              <a:buSzPts val="1800"/>
              <a:buChar char="•"/>
              <a:defRPr/>
            </a:lvl2pPr>
            <a:lvl3pPr marL="1028700" lvl="2" indent="-257175" algn="l">
              <a:lnSpc>
                <a:spcPct val="100000"/>
              </a:lnSpc>
              <a:spcBef>
                <a:spcPts val="600"/>
              </a:spcBef>
              <a:spcAft>
                <a:spcPts val="0"/>
              </a:spcAft>
              <a:buClr>
                <a:schemeClr val="dk1"/>
              </a:buClr>
              <a:buSzPts val="1800"/>
              <a:buChar char="•"/>
              <a:defRPr/>
            </a:lvl3pPr>
            <a:lvl4pPr marL="1371600" lvl="3" indent="-257175" algn="l">
              <a:lnSpc>
                <a:spcPct val="100000"/>
              </a:lnSpc>
              <a:spcBef>
                <a:spcPts val="600"/>
              </a:spcBef>
              <a:spcAft>
                <a:spcPts val="0"/>
              </a:spcAft>
              <a:buClr>
                <a:schemeClr val="dk1"/>
              </a:buClr>
              <a:buSzPts val="1800"/>
              <a:buChar char="•"/>
              <a:defRPr/>
            </a:lvl4pPr>
            <a:lvl5pPr marL="1714500" lvl="4" indent="-257175" algn="l">
              <a:lnSpc>
                <a:spcPct val="100000"/>
              </a:lnSpc>
              <a:spcBef>
                <a:spcPts val="600"/>
              </a:spcBef>
              <a:spcAft>
                <a:spcPts val="0"/>
              </a:spcAft>
              <a:buClr>
                <a:schemeClr val="dk1"/>
              </a:buClr>
              <a:buSzPts val="1800"/>
              <a:buChar char="•"/>
              <a:defRPr/>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2" name="Google Shape;22;p3"/>
          <p:cNvSpPr txBox="1">
            <a:spLocks noGrp="1"/>
          </p:cNvSpPr>
          <p:nvPr>
            <p:ph type="ftr" idx="11"/>
          </p:nvPr>
        </p:nvSpPr>
        <p:spPr>
          <a:xfrm>
            <a:off x="305526" y="4935600"/>
            <a:ext cx="7461703" cy="1401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PUNCH4NFDI   |  DPK SKM Meeting   |   28 September 2021  |  TS</a:t>
            </a:r>
            <a:endParaRPr/>
          </a:p>
        </p:txBody>
      </p:sp>
      <p:sp>
        <p:nvSpPr>
          <p:cNvPr id="23" name="Google Shape;23;p3"/>
          <p:cNvSpPr txBox="1">
            <a:spLocks noGrp="1"/>
          </p:cNvSpPr>
          <p:nvPr>
            <p:ph type="body" idx="2"/>
          </p:nvPr>
        </p:nvSpPr>
        <p:spPr>
          <a:xfrm>
            <a:off x="305991" y="613125"/>
            <a:ext cx="8532018" cy="284439"/>
          </a:xfrm>
          <a:prstGeom prst="rect">
            <a:avLst/>
          </a:prstGeom>
          <a:noFill/>
          <a:ln>
            <a:noFill/>
          </a:ln>
        </p:spPr>
        <p:txBody>
          <a:bodyPr spcFirstLastPara="1" wrap="square" lIns="0" tIns="0" rIns="0" bIns="0" anchor="t" anchorCtr="0">
            <a:noAutofit/>
          </a:bodyPr>
          <a:lstStyle>
            <a:lvl1pPr marL="342900" lvl="0" indent="-171450" algn="l">
              <a:lnSpc>
                <a:spcPct val="110000"/>
              </a:lnSpc>
              <a:spcBef>
                <a:spcPts val="0"/>
              </a:spcBef>
              <a:spcAft>
                <a:spcPts val="0"/>
              </a:spcAft>
              <a:buClr>
                <a:schemeClr val="accent2"/>
              </a:buClr>
              <a:buSzPts val="1800"/>
              <a:buNone/>
              <a:defRPr b="1">
                <a:solidFill>
                  <a:schemeClr val="accent2"/>
                </a:solidFill>
              </a:defRPr>
            </a:lvl1pPr>
            <a:lvl2pPr marL="685800" lvl="1" indent="-171450" algn="l">
              <a:lnSpc>
                <a:spcPct val="100000"/>
              </a:lnSpc>
              <a:spcBef>
                <a:spcPts val="0"/>
              </a:spcBef>
              <a:spcAft>
                <a:spcPts val="0"/>
              </a:spcAft>
              <a:buClr>
                <a:schemeClr val="dk1"/>
              </a:buClr>
              <a:buSzPts val="1600"/>
              <a:buNone/>
              <a:defRPr/>
            </a:lvl2pPr>
            <a:lvl3pPr marL="1028700" lvl="2" indent="-257175" algn="l">
              <a:lnSpc>
                <a:spcPct val="100000"/>
              </a:lnSpc>
              <a:spcBef>
                <a:spcPts val="600"/>
              </a:spcBef>
              <a:spcAft>
                <a:spcPts val="0"/>
              </a:spcAft>
              <a:buClr>
                <a:schemeClr val="dk1"/>
              </a:buClr>
              <a:buSzPts val="1800"/>
              <a:buChar char="•"/>
              <a:defRPr/>
            </a:lvl3pPr>
            <a:lvl4pPr marL="1371600" lvl="3" indent="-257175" algn="l">
              <a:lnSpc>
                <a:spcPct val="100000"/>
              </a:lnSpc>
              <a:spcBef>
                <a:spcPts val="600"/>
              </a:spcBef>
              <a:spcAft>
                <a:spcPts val="0"/>
              </a:spcAft>
              <a:buClr>
                <a:schemeClr val="dk1"/>
              </a:buClr>
              <a:buSzPts val="1800"/>
              <a:buChar char="•"/>
              <a:defRPr/>
            </a:lvl4pPr>
            <a:lvl5pPr marL="1714500" lvl="4" indent="-257175" algn="l">
              <a:lnSpc>
                <a:spcPct val="100000"/>
              </a:lnSpc>
              <a:spcBef>
                <a:spcPts val="600"/>
              </a:spcBef>
              <a:spcAft>
                <a:spcPts val="0"/>
              </a:spcAft>
              <a:buClr>
                <a:schemeClr val="dk1"/>
              </a:buClr>
              <a:buSzPts val="1800"/>
              <a:buChar char="•"/>
              <a:defRPr/>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2107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3"/>
        <p:cNvGrpSpPr/>
        <p:nvPr/>
      </p:nvGrpSpPr>
      <p:grpSpPr>
        <a:xfrm>
          <a:off x="0" y="0"/>
          <a:ext cx="0" cy="0"/>
          <a:chOff x="0" y="0"/>
          <a:chExt cx="0" cy="0"/>
        </a:xfrm>
      </p:grpSpPr>
      <p:sp>
        <p:nvSpPr>
          <p:cNvPr id="324" name="Google Shape;324;p64"/>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25" name="Google Shape;325;p64"/>
          <p:cNvSpPr txBox="1">
            <a:spLocks noGrp="1"/>
          </p:cNvSpPr>
          <p:nvPr>
            <p:ph type="body" idx="1"/>
          </p:nvPr>
        </p:nvSpPr>
        <p:spPr>
          <a:xfrm>
            <a:off x="311700" y="1152475"/>
            <a:ext cx="8520525" cy="3416400"/>
          </a:xfrm>
          <a:prstGeom prst="rect">
            <a:avLst/>
          </a:prstGeom>
        </p:spPr>
        <p:txBody>
          <a:bodyPr spcFirstLastPara="1" wrap="square" lIns="121900" tIns="121900" rIns="121900" bIns="121900" anchor="t" anchorCtr="0">
            <a:noAutofit/>
          </a:bodyPr>
          <a:lstStyle>
            <a:lvl1pPr marL="342900" lvl="0" indent="-285750" rtl="0">
              <a:spcBef>
                <a:spcPts val="0"/>
              </a:spcBef>
              <a:spcAft>
                <a:spcPts val="0"/>
              </a:spcAft>
              <a:buSzPts val="2400"/>
              <a:buChar char="●"/>
              <a:defRPr/>
            </a:lvl1pPr>
            <a:lvl2pPr marL="685800" lvl="1" indent="-261938" rtl="0">
              <a:spcBef>
                <a:spcPts val="1575"/>
              </a:spcBef>
              <a:spcAft>
                <a:spcPts val="0"/>
              </a:spcAft>
              <a:buSzPts val="1900"/>
              <a:buChar char="○"/>
              <a:defRPr/>
            </a:lvl2pPr>
            <a:lvl3pPr marL="1028700" lvl="2" indent="-261938" rtl="0">
              <a:spcBef>
                <a:spcPts val="1575"/>
              </a:spcBef>
              <a:spcAft>
                <a:spcPts val="0"/>
              </a:spcAft>
              <a:buSzPts val="1900"/>
              <a:buChar char="■"/>
              <a:defRPr/>
            </a:lvl3pPr>
            <a:lvl4pPr marL="1371600" lvl="3" indent="-261938" rtl="0">
              <a:spcBef>
                <a:spcPts val="1575"/>
              </a:spcBef>
              <a:spcAft>
                <a:spcPts val="0"/>
              </a:spcAft>
              <a:buSzPts val="1900"/>
              <a:buChar char="●"/>
              <a:defRPr/>
            </a:lvl4pPr>
            <a:lvl5pPr marL="1714500" lvl="4" indent="-261938" rtl="0">
              <a:spcBef>
                <a:spcPts val="1575"/>
              </a:spcBef>
              <a:spcAft>
                <a:spcPts val="0"/>
              </a:spcAft>
              <a:buSzPts val="1900"/>
              <a:buChar char="○"/>
              <a:defRPr/>
            </a:lvl5pPr>
            <a:lvl6pPr marL="2057400" lvl="5" indent="-261938" rtl="0">
              <a:spcBef>
                <a:spcPts val="1575"/>
              </a:spcBef>
              <a:spcAft>
                <a:spcPts val="0"/>
              </a:spcAft>
              <a:buSzPts val="1900"/>
              <a:buChar char="■"/>
              <a:defRPr/>
            </a:lvl6pPr>
            <a:lvl7pPr marL="2400300" lvl="6" indent="-261938" rtl="0">
              <a:spcBef>
                <a:spcPts val="1575"/>
              </a:spcBef>
              <a:spcAft>
                <a:spcPts val="0"/>
              </a:spcAft>
              <a:buSzPts val="1900"/>
              <a:buChar char="●"/>
              <a:defRPr/>
            </a:lvl7pPr>
            <a:lvl8pPr marL="2743200" lvl="7" indent="-261938" rtl="0">
              <a:spcBef>
                <a:spcPts val="1575"/>
              </a:spcBef>
              <a:spcAft>
                <a:spcPts val="0"/>
              </a:spcAft>
              <a:buSzPts val="1900"/>
              <a:buChar char="○"/>
              <a:defRPr/>
            </a:lvl8pPr>
            <a:lvl9pPr marL="3086100" lvl="8" indent="-261938" rtl="0">
              <a:spcBef>
                <a:spcPts val="1575"/>
              </a:spcBef>
              <a:spcAft>
                <a:spcPts val="1575"/>
              </a:spcAft>
              <a:buSzPts val="1900"/>
              <a:buChar char="■"/>
              <a:defRPr/>
            </a:lvl9pPr>
          </a:lstStyle>
          <a:p>
            <a:endParaRPr/>
          </a:p>
        </p:txBody>
      </p:sp>
      <p:sp>
        <p:nvSpPr>
          <p:cNvPr id="326" name="Google Shape;326;p64"/>
          <p:cNvSpPr txBox="1">
            <a:spLocks noGrp="1"/>
          </p:cNvSpPr>
          <p:nvPr>
            <p:ph type="sldNum" idx="12"/>
          </p:nvPr>
        </p:nvSpPr>
        <p:spPr>
          <a:xfrm>
            <a:off x="8472458" y="4663217"/>
            <a:ext cx="548775" cy="393525"/>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de-DE" smtClean="0"/>
              <a:pPr algn="r"/>
              <a:t>‹#›</a:t>
            </a:fld>
            <a:endParaRPr lang="de-DE"/>
          </a:p>
        </p:txBody>
      </p:sp>
    </p:spTree>
    <p:extLst>
      <p:ext uri="{BB962C8B-B14F-4D97-AF65-F5344CB8AC3E}">
        <p14:creationId xmlns:p14="http://schemas.microsoft.com/office/powerpoint/2010/main" val="2104335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el und Inhalt 1">
  <p:cSld name="Titel und Inhalt 1">
    <p:spTree>
      <p:nvGrpSpPr>
        <p:cNvPr id="1" name="Shape 187"/>
        <p:cNvGrpSpPr/>
        <p:nvPr/>
      </p:nvGrpSpPr>
      <p:grpSpPr>
        <a:xfrm>
          <a:off x="0" y="0"/>
          <a:ext cx="0" cy="0"/>
          <a:chOff x="0" y="0"/>
          <a:chExt cx="0" cy="0"/>
        </a:xfrm>
      </p:grpSpPr>
      <p:sp>
        <p:nvSpPr>
          <p:cNvPr id="188" name="Google Shape;188;p38"/>
          <p:cNvSpPr txBox="1">
            <a:spLocks noGrp="1"/>
          </p:cNvSpPr>
          <p:nvPr>
            <p:ph type="title"/>
          </p:nvPr>
        </p:nvSpPr>
        <p:spPr>
          <a:xfrm>
            <a:off x="305990" y="262208"/>
            <a:ext cx="8532000" cy="338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900"/>
              <a:buNone/>
              <a:defRPr/>
            </a:lvl1pPr>
            <a:lvl2pPr lvl="1" algn="l" rtl="0">
              <a:lnSpc>
                <a:spcPct val="90000"/>
              </a:lnSpc>
              <a:spcBef>
                <a:spcPts val="0"/>
              </a:spcBef>
              <a:spcAft>
                <a:spcPts val="0"/>
              </a:spcAft>
              <a:buClr>
                <a:schemeClr val="accent1"/>
              </a:buClr>
              <a:buSzPts val="1900"/>
              <a:buNone/>
              <a:defRPr/>
            </a:lvl2pPr>
            <a:lvl3pPr lvl="2" algn="l" rtl="0">
              <a:lnSpc>
                <a:spcPct val="90000"/>
              </a:lnSpc>
              <a:spcBef>
                <a:spcPts val="0"/>
              </a:spcBef>
              <a:spcAft>
                <a:spcPts val="0"/>
              </a:spcAft>
              <a:buClr>
                <a:schemeClr val="accent1"/>
              </a:buClr>
              <a:buSzPts val="1900"/>
              <a:buNone/>
              <a:defRPr/>
            </a:lvl3pPr>
            <a:lvl4pPr lvl="3" algn="l" rtl="0">
              <a:lnSpc>
                <a:spcPct val="90000"/>
              </a:lnSpc>
              <a:spcBef>
                <a:spcPts val="0"/>
              </a:spcBef>
              <a:spcAft>
                <a:spcPts val="0"/>
              </a:spcAft>
              <a:buClr>
                <a:schemeClr val="accent1"/>
              </a:buClr>
              <a:buSzPts val="1900"/>
              <a:buNone/>
              <a:defRPr/>
            </a:lvl4pPr>
            <a:lvl5pPr lvl="4" algn="l" rtl="0">
              <a:lnSpc>
                <a:spcPct val="90000"/>
              </a:lnSpc>
              <a:spcBef>
                <a:spcPts val="0"/>
              </a:spcBef>
              <a:spcAft>
                <a:spcPts val="0"/>
              </a:spcAft>
              <a:buClr>
                <a:schemeClr val="accent1"/>
              </a:buClr>
              <a:buSzPts val="1900"/>
              <a:buNone/>
              <a:defRPr/>
            </a:lvl5pPr>
            <a:lvl6pPr lvl="5" algn="l" rtl="0">
              <a:lnSpc>
                <a:spcPct val="90000"/>
              </a:lnSpc>
              <a:spcBef>
                <a:spcPts val="0"/>
              </a:spcBef>
              <a:spcAft>
                <a:spcPts val="0"/>
              </a:spcAft>
              <a:buClr>
                <a:schemeClr val="accent1"/>
              </a:buClr>
              <a:buSzPts val="1900"/>
              <a:buNone/>
              <a:defRPr/>
            </a:lvl6pPr>
            <a:lvl7pPr lvl="6" algn="l" rtl="0">
              <a:lnSpc>
                <a:spcPct val="90000"/>
              </a:lnSpc>
              <a:spcBef>
                <a:spcPts val="0"/>
              </a:spcBef>
              <a:spcAft>
                <a:spcPts val="0"/>
              </a:spcAft>
              <a:buClr>
                <a:schemeClr val="accent1"/>
              </a:buClr>
              <a:buSzPts val="1900"/>
              <a:buNone/>
              <a:defRPr/>
            </a:lvl7pPr>
            <a:lvl8pPr lvl="7" algn="l" rtl="0">
              <a:lnSpc>
                <a:spcPct val="90000"/>
              </a:lnSpc>
              <a:spcBef>
                <a:spcPts val="0"/>
              </a:spcBef>
              <a:spcAft>
                <a:spcPts val="0"/>
              </a:spcAft>
              <a:buClr>
                <a:schemeClr val="accent1"/>
              </a:buClr>
              <a:buSzPts val="1900"/>
              <a:buNone/>
              <a:defRPr/>
            </a:lvl8pPr>
            <a:lvl9pPr lvl="8" algn="l" rtl="0">
              <a:lnSpc>
                <a:spcPct val="90000"/>
              </a:lnSpc>
              <a:spcBef>
                <a:spcPts val="0"/>
              </a:spcBef>
              <a:spcAft>
                <a:spcPts val="0"/>
              </a:spcAft>
              <a:buClr>
                <a:schemeClr val="accent1"/>
              </a:buClr>
              <a:buSzPts val="1900"/>
              <a:buNone/>
              <a:defRPr/>
            </a:lvl9pPr>
          </a:lstStyle>
          <a:p>
            <a:endParaRPr/>
          </a:p>
        </p:txBody>
      </p:sp>
      <p:sp>
        <p:nvSpPr>
          <p:cNvPr id="189" name="Google Shape;189;p38"/>
          <p:cNvSpPr txBox="1">
            <a:spLocks noGrp="1"/>
          </p:cNvSpPr>
          <p:nvPr>
            <p:ph type="body" idx="1"/>
          </p:nvPr>
        </p:nvSpPr>
        <p:spPr>
          <a:xfrm>
            <a:off x="305990" y="1054820"/>
            <a:ext cx="8532000" cy="3757800"/>
          </a:xfrm>
          <a:prstGeom prst="rect">
            <a:avLst/>
          </a:prstGeom>
          <a:noFill/>
          <a:ln>
            <a:noFill/>
          </a:ln>
        </p:spPr>
        <p:txBody>
          <a:bodyPr spcFirstLastPara="1" wrap="square" lIns="0" tIns="0" rIns="0" bIns="0" anchor="t" anchorCtr="0">
            <a:noAutofit/>
          </a:bodyPr>
          <a:lstStyle>
            <a:lvl1pPr marL="342900" lvl="0" indent="-261938" algn="l" rtl="0">
              <a:lnSpc>
                <a:spcPct val="100000"/>
              </a:lnSpc>
              <a:spcBef>
                <a:spcPts val="0"/>
              </a:spcBef>
              <a:spcAft>
                <a:spcPts val="0"/>
              </a:spcAft>
              <a:buSzPts val="1900"/>
              <a:buChar char="●"/>
              <a:defRPr/>
            </a:lvl1pPr>
            <a:lvl2pPr marL="685800" lvl="1" indent="-261938" algn="l" rtl="0">
              <a:lnSpc>
                <a:spcPct val="100000"/>
              </a:lnSpc>
              <a:spcBef>
                <a:spcPts val="0"/>
              </a:spcBef>
              <a:spcAft>
                <a:spcPts val="0"/>
              </a:spcAft>
              <a:buSzPts val="1900"/>
              <a:buChar char="○"/>
              <a:defRPr/>
            </a:lvl2pPr>
            <a:lvl3pPr marL="1028700" lvl="2" indent="-261938" algn="l" rtl="0">
              <a:lnSpc>
                <a:spcPct val="100000"/>
              </a:lnSpc>
              <a:spcBef>
                <a:spcPts val="0"/>
              </a:spcBef>
              <a:spcAft>
                <a:spcPts val="0"/>
              </a:spcAft>
              <a:buSzPts val="1900"/>
              <a:buChar char="■"/>
              <a:defRPr/>
            </a:lvl3pPr>
            <a:lvl4pPr marL="1371600" lvl="3" indent="-261938" algn="l" rtl="0">
              <a:lnSpc>
                <a:spcPct val="100000"/>
              </a:lnSpc>
              <a:spcBef>
                <a:spcPts val="0"/>
              </a:spcBef>
              <a:spcAft>
                <a:spcPts val="0"/>
              </a:spcAft>
              <a:buSzPts val="1900"/>
              <a:buChar char="●"/>
              <a:defRPr/>
            </a:lvl4pPr>
            <a:lvl5pPr marL="1714500" lvl="4" indent="-261938" algn="l" rtl="0">
              <a:lnSpc>
                <a:spcPct val="100000"/>
              </a:lnSpc>
              <a:spcBef>
                <a:spcPts val="0"/>
              </a:spcBef>
              <a:spcAft>
                <a:spcPts val="0"/>
              </a:spcAft>
              <a:buSzPts val="1900"/>
              <a:buChar char="○"/>
              <a:defRPr/>
            </a:lvl5pPr>
            <a:lvl6pPr marL="2057400" lvl="5" indent="-261938" algn="l" rtl="0">
              <a:lnSpc>
                <a:spcPct val="100000"/>
              </a:lnSpc>
              <a:spcBef>
                <a:spcPts val="0"/>
              </a:spcBef>
              <a:spcAft>
                <a:spcPts val="0"/>
              </a:spcAft>
              <a:buSzPts val="1900"/>
              <a:buChar char="■"/>
              <a:defRPr/>
            </a:lvl6pPr>
            <a:lvl7pPr marL="2400300" lvl="6" indent="-261938" algn="l" rtl="0">
              <a:lnSpc>
                <a:spcPct val="100000"/>
              </a:lnSpc>
              <a:spcBef>
                <a:spcPts val="0"/>
              </a:spcBef>
              <a:spcAft>
                <a:spcPts val="0"/>
              </a:spcAft>
              <a:buSzPts val="1900"/>
              <a:buChar char="●"/>
              <a:defRPr/>
            </a:lvl7pPr>
            <a:lvl8pPr marL="2743200" lvl="7" indent="-261938" algn="l" rtl="0">
              <a:lnSpc>
                <a:spcPct val="100000"/>
              </a:lnSpc>
              <a:spcBef>
                <a:spcPts val="0"/>
              </a:spcBef>
              <a:spcAft>
                <a:spcPts val="0"/>
              </a:spcAft>
              <a:buSzPts val="1900"/>
              <a:buChar char="○"/>
              <a:defRPr/>
            </a:lvl8pPr>
            <a:lvl9pPr marL="3086100" lvl="8" indent="-261938" algn="l" rtl="0">
              <a:lnSpc>
                <a:spcPct val="100000"/>
              </a:lnSpc>
              <a:spcBef>
                <a:spcPts val="0"/>
              </a:spcBef>
              <a:spcAft>
                <a:spcPts val="0"/>
              </a:spcAft>
              <a:buSzPts val="1900"/>
              <a:buChar char="■"/>
              <a:defRPr/>
            </a:lvl9pPr>
          </a:lstStyle>
          <a:p>
            <a:endParaRPr/>
          </a:p>
        </p:txBody>
      </p:sp>
      <p:sp>
        <p:nvSpPr>
          <p:cNvPr id="190" name="Google Shape;190;p38"/>
          <p:cNvSpPr txBox="1">
            <a:spLocks noGrp="1"/>
          </p:cNvSpPr>
          <p:nvPr>
            <p:ph type="body" idx="2"/>
          </p:nvPr>
        </p:nvSpPr>
        <p:spPr>
          <a:xfrm>
            <a:off x="305990" y="613124"/>
            <a:ext cx="8532000" cy="284400"/>
          </a:xfrm>
          <a:prstGeom prst="rect">
            <a:avLst/>
          </a:prstGeom>
          <a:noFill/>
          <a:ln>
            <a:noFill/>
          </a:ln>
        </p:spPr>
        <p:txBody>
          <a:bodyPr spcFirstLastPara="1" wrap="square" lIns="0" tIns="0" rIns="0" bIns="0" anchor="t" anchorCtr="0">
            <a:noAutofit/>
          </a:bodyPr>
          <a:lstStyle>
            <a:lvl1pPr marL="342900" lvl="0" indent="-261938" algn="l" rtl="0">
              <a:lnSpc>
                <a:spcPct val="100000"/>
              </a:lnSpc>
              <a:spcBef>
                <a:spcPts val="0"/>
              </a:spcBef>
              <a:spcAft>
                <a:spcPts val="0"/>
              </a:spcAft>
              <a:buSzPts val="1900"/>
              <a:buChar char="●"/>
              <a:defRPr/>
            </a:lvl1pPr>
            <a:lvl2pPr marL="685800" lvl="1" indent="-261938" algn="l" rtl="0">
              <a:lnSpc>
                <a:spcPct val="100000"/>
              </a:lnSpc>
              <a:spcBef>
                <a:spcPts val="0"/>
              </a:spcBef>
              <a:spcAft>
                <a:spcPts val="0"/>
              </a:spcAft>
              <a:buSzPts val="1900"/>
              <a:buChar char="○"/>
              <a:defRPr/>
            </a:lvl2pPr>
            <a:lvl3pPr marL="1028700" lvl="2" indent="-261938" algn="l" rtl="0">
              <a:lnSpc>
                <a:spcPct val="100000"/>
              </a:lnSpc>
              <a:spcBef>
                <a:spcPts val="0"/>
              </a:spcBef>
              <a:spcAft>
                <a:spcPts val="0"/>
              </a:spcAft>
              <a:buSzPts val="1900"/>
              <a:buChar char="■"/>
              <a:defRPr/>
            </a:lvl3pPr>
            <a:lvl4pPr marL="1371600" lvl="3" indent="-261938" algn="l" rtl="0">
              <a:lnSpc>
                <a:spcPct val="100000"/>
              </a:lnSpc>
              <a:spcBef>
                <a:spcPts val="0"/>
              </a:spcBef>
              <a:spcAft>
                <a:spcPts val="0"/>
              </a:spcAft>
              <a:buSzPts val="1900"/>
              <a:buChar char="●"/>
              <a:defRPr/>
            </a:lvl4pPr>
            <a:lvl5pPr marL="1714500" lvl="4" indent="-261938" algn="l" rtl="0">
              <a:lnSpc>
                <a:spcPct val="100000"/>
              </a:lnSpc>
              <a:spcBef>
                <a:spcPts val="0"/>
              </a:spcBef>
              <a:spcAft>
                <a:spcPts val="0"/>
              </a:spcAft>
              <a:buSzPts val="1900"/>
              <a:buChar char="○"/>
              <a:defRPr/>
            </a:lvl5pPr>
            <a:lvl6pPr marL="2057400" lvl="5" indent="-261938" algn="l" rtl="0">
              <a:lnSpc>
                <a:spcPct val="100000"/>
              </a:lnSpc>
              <a:spcBef>
                <a:spcPts val="0"/>
              </a:spcBef>
              <a:spcAft>
                <a:spcPts val="0"/>
              </a:spcAft>
              <a:buSzPts val="1900"/>
              <a:buChar char="■"/>
              <a:defRPr/>
            </a:lvl6pPr>
            <a:lvl7pPr marL="2400300" lvl="6" indent="-261938" algn="l" rtl="0">
              <a:lnSpc>
                <a:spcPct val="100000"/>
              </a:lnSpc>
              <a:spcBef>
                <a:spcPts val="0"/>
              </a:spcBef>
              <a:spcAft>
                <a:spcPts val="0"/>
              </a:spcAft>
              <a:buSzPts val="1900"/>
              <a:buChar char="●"/>
              <a:defRPr/>
            </a:lvl7pPr>
            <a:lvl8pPr marL="2743200" lvl="7" indent="-261938" algn="l" rtl="0">
              <a:lnSpc>
                <a:spcPct val="100000"/>
              </a:lnSpc>
              <a:spcBef>
                <a:spcPts val="0"/>
              </a:spcBef>
              <a:spcAft>
                <a:spcPts val="0"/>
              </a:spcAft>
              <a:buSzPts val="1900"/>
              <a:buChar char="○"/>
              <a:defRPr/>
            </a:lvl8pPr>
            <a:lvl9pPr marL="3086100" lvl="8" indent="-261938" algn="l" rtl="0">
              <a:lnSpc>
                <a:spcPct val="100000"/>
              </a:lnSpc>
              <a:spcBef>
                <a:spcPts val="0"/>
              </a:spcBef>
              <a:spcAft>
                <a:spcPts val="0"/>
              </a:spcAft>
              <a:buSzPts val="1900"/>
              <a:buChar char="■"/>
              <a:defRPr/>
            </a:lvl9pPr>
          </a:lstStyle>
          <a:p>
            <a:endParaRPr/>
          </a:p>
        </p:txBody>
      </p:sp>
      <p:sp>
        <p:nvSpPr>
          <p:cNvPr id="191" name="Google Shape;191;p38"/>
          <p:cNvSpPr txBox="1">
            <a:spLocks noGrp="1"/>
          </p:cNvSpPr>
          <p:nvPr>
            <p:ph type="sldNum" idx="12"/>
          </p:nvPr>
        </p:nvSpPr>
        <p:spPr>
          <a:xfrm>
            <a:off x="8136395" y="4935599"/>
            <a:ext cx="157800" cy="147900"/>
          </a:xfrm>
          <a:prstGeom prst="rect">
            <a:avLst/>
          </a:prstGeom>
          <a:noFill/>
          <a:ln>
            <a:noFill/>
          </a:ln>
        </p:spPr>
        <p:txBody>
          <a:bodyPr spcFirstLastPara="1" wrap="square" lIns="0" tIns="0" rIns="0" bIns="0" anchor="t" anchorCtr="0">
            <a:noAutofit/>
          </a:bodyPr>
          <a:lstStyle>
            <a:lvl1pPr marL="0" lvl="0"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1pPr>
            <a:lvl2pPr marL="0" lvl="1"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2pPr>
            <a:lvl3pPr marL="0" lvl="2"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3pPr>
            <a:lvl4pPr marL="0" lvl="3"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4pPr>
            <a:lvl5pPr marL="0" lvl="4"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5pPr>
            <a:lvl6pPr marL="0" lvl="5"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6pPr>
            <a:lvl7pPr marL="0" lvl="6"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7pPr>
            <a:lvl8pPr marL="0" lvl="7"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8pPr>
            <a:lvl9pPr marL="0" lvl="8" indent="0" algn="l" rtl="0">
              <a:lnSpc>
                <a:spcPct val="100000"/>
              </a:lnSpc>
              <a:spcBef>
                <a:spcPts val="0"/>
              </a:spcBef>
              <a:spcAft>
                <a:spcPts val="0"/>
              </a:spcAft>
              <a:buClr>
                <a:srgbClr val="000000"/>
              </a:buClr>
              <a:buSzPts val="1500"/>
              <a:buFont typeface="Arial"/>
              <a:buNone/>
              <a:defRPr>
                <a:latin typeface="Arial"/>
                <a:ea typeface="Arial"/>
                <a:cs typeface="Arial"/>
                <a:sym typeface="Arial"/>
              </a:defRPr>
            </a:lvl9pPr>
          </a:lstStyle>
          <a:p>
            <a:fld id="{00000000-1234-1234-1234-123412341234}" type="slidenum">
              <a:rPr lang="de-DE" smtClean="0"/>
              <a:pPr/>
              <a:t>‹#›</a:t>
            </a:fld>
            <a:endParaRPr lang="de-DE"/>
          </a:p>
        </p:txBody>
      </p:sp>
    </p:spTree>
    <p:extLst>
      <p:ext uri="{BB962C8B-B14F-4D97-AF65-F5344CB8AC3E}">
        <p14:creationId xmlns:p14="http://schemas.microsoft.com/office/powerpoint/2010/main" val="213577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Click to edit Master title style</a:t>
            </a:r>
            <a:endParaRPr lang="de-DE"/>
          </a:p>
        </p:txBody>
      </p:sp>
      <p:sp>
        <p:nvSpPr>
          <p:cNvPr id="3" name="Inhaltsplatzhalter 2"/>
          <p:cNvSpPr>
            <a:spLocks noGrp="1"/>
          </p:cNvSpPr>
          <p:nvPr>
            <p:ph sz="half" idx="1"/>
          </p:nvPr>
        </p:nvSpPr>
        <p:spPr bwMode="auto">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en-US"/>
              <a:t>Edit Master text styles</a:t>
            </a:r>
            <a:endParaRPr/>
          </a:p>
        </p:txBody>
      </p:sp>
      <p:sp>
        <p:nvSpPr>
          <p:cNvPr id="4" name="Inhaltsplatzhalter 3"/>
          <p:cNvSpPr>
            <a:spLocks noGrp="1"/>
          </p:cNvSpPr>
          <p:nvPr>
            <p:ph sz="half" idx="2"/>
          </p:nvPr>
        </p:nvSpPr>
        <p:spPr bwMode="auto">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defRPr/>
            </a:pPr>
            <a:r>
              <a:rPr lang="en-US"/>
              <a:t>Edit Master text styles</a:t>
            </a:r>
            <a:endParaRPr/>
          </a:p>
        </p:txBody>
      </p:sp>
      <p:sp>
        <p:nvSpPr>
          <p:cNvPr id="7" name="Foliennummernplatzhalter 6"/>
          <p:cNvSpPr>
            <a:spLocks noGrp="1"/>
          </p:cNvSpPr>
          <p:nvPr>
            <p:ph type="sldNum" sz="quarter" idx="12"/>
          </p:nvPr>
        </p:nvSpPr>
        <p:spPr bwMode="auto">
          <a:xfrm>
            <a:off x="8015792" y="4912304"/>
            <a:ext cx="744898" cy="273844"/>
          </a:xfrm>
          <a:prstGeom prst="rect">
            <a:avLst/>
          </a:prstGeom>
        </p:spPr>
        <p:txBody>
          <a:bodyPr/>
          <a:lstStyle/>
          <a:p>
            <a:pPr>
              <a:defRPr/>
            </a:pPr>
            <a:fld id="{125CBDDA-5CCF-8748-8988-9DC6C8981774}" type="slidenum">
              <a:rPr lang="de-DE"/>
              <a:t>‹#›</a:t>
            </a:fld>
            <a:endParaRPr lang="de-DE"/>
          </a:p>
        </p:txBody>
      </p:sp>
      <p:sp>
        <p:nvSpPr>
          <p:cNvPr id="6" name="Datumsplatzhalter 4"/>
          <p:cNvSpPr>
            <a:spLocks noGrp="1"/>
          </p:cNvSpPr>
          <p:nvPr>
            <p:ph type="dt" sz="half" idx="13"/>
          </p:nvPr>
        </p:nvSpPr>
        <p:spPr bwMode="auto">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pPr>
              <a:defRPr/>
            </a:pPr>
            <a:r>
              <a:rPr lang="de-DE"/>
              <a:t>31.03.14</a:t>
            </a:r>
          </a:p>
        </p:txBody>
      </p:sp>
      <p:sp>
        <p:nvSpPr>
          <p:cNvPr id="9" name="Fußzeilenplatzhalter 7"/>
          <p:cNvSpPr>
            <a:spLocks noGrp="1"/>
          </p:cNvSpPr>
          <p:nvPr>
            <p:ph type="ftr" sz="quarter" idx="3"/>
          </p:nvPr>
        </p:nvSpPr>
        <p:spPr bwMode="auto">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Name/Vortragstitel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305910" y="262170"/>
            <a:ext cx="8531700" cy="3381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6"/>
          <p:cNvSpPr txBox="1">
            <a:spLocks noGrp="1"/>
          </p:cNvSpPr>
          <p:nvPr>
            <p:ph type="body" idx="1"/>
          </p:nvPr>
        </p:nvSpPr>
        <p:spPr>
          <a:xfrm>
            <a:off x="305910" y="1054890"/>
            <a:ext cx="8531700" cy="3757200"/>
          </a:xfrm>
          <a:prstGeom prst="rect">
            <a:avLst/>
          </a:prstGeom>
          <a:noFill/>
          <a:ln>
            <a:noFill/>
          </a:ln>
        </p:spPr>
        <p:txBody>
          <a:bodyPr spcFirstLastPara="1" wrap="square" lIns="0" tIns="0" rIns="0" bIns="0" anchor="t" anchorCtr="0">
            <a:noAutofit/>
          </a:bodyPr>
          <a:lstStyle>
            <a:lvl1pPr marL="457189" lvl="0" indent="-317492" algn="l" rtl="0">
              <a:lnSpc>
                <a:spcPct val="110000"/>
              </a:lnSpc>
              <a:spcBef>
                <a:spcPts val="0"/>
              </a:spcBef>
              <a:spcAft>
                <a:spcPts val="0"/>
              </a:spcAft>
              <a:buClr>
                <a:schemeClr val="dk1"/>
              </a:buClr>
              <a:buSzPts val="1400"/>
              <a:buChar char="●"/>
              <a:defRPr/>
            </a:lvl1pPr>
            <a:lvl2pPr marL="914378" lvl="1" indent="-317492" algn="l" rtl="0">
              <a:lnSpc>
                <a:spcPct val="100000"/>
              </a:lnSpc>
              <a:spcBef>
                <a:spcPts val="900"/>
              </a:spcBef>
              <a:spcAft>
                <a:spcPts val="0"/>
              </a:spcAft>
              <a:buClr>
                <a:schemeClr val="dk1"/>
              </a:buClr>
              <a:buSzPts val="1400"/>
              <a:buChar char="○"/>
              <a:defRPr/>
            </a:lvl2pPr>
            <a:lvl3pPr marL="1371566" lvl="2" indent="-317492" algn="l" rtl="0">
              <a:lnSpc>
                <a:spcPct val="100000"/>
              </a:lnSpc>
              <a:spcBef>
                <a:spcPts val="600"/>
              </a:spcBef>
              <a:spcAft>
                <a:spcPts val="0"/>
              </a:spcAft>
              <a:buClr>
                <a:schemeClr val="dk1"/>
              </a:buClr>
              <a:buSzPts val="1400"/>
              <a:buChar char="■"/>
              <a:defRPr/>
            </a:lvl3pPr>
            <a:lvl4pPr marL="1828754" lvl="3" indent="-317492" algn="l" rtl="0">
              <a:lnSpc>
                <a:spcPct val="100000"/>
              </a:lnSpc>
              <a:spcBef>
                <a:spcPts val="600"/>
              </a:spcBef>
              <a:spcAft>
                <a:spcPts val="0"/>
              </a:spcAft>
              <a:buClr>
                <a:schemeClr val="dk1"/>
              </a:buClr>
              <a:buSzPts val="1400"/>
              <a:buChar char="●"/>
              <a:defRPr/>
            </a:lvl4pPr>
            <a:lvl5pPr marL="2285943" lvl="4" indent="-317492" algn="l" rtl="0">
              <a:lnSpc>
                <a:spcPct val="100000"/>
              </a:lnSpc>
              <a:spcBef>
                <a:spcPts val="600"/>
              </a:spcBef>
              <a:spcAft>
                <a:spcPts val="0"/>
              </a:spcAft>
              <a:buClr>
                <a:schemeClr val="dk1"/>
              </a:buClr>
              <a:buSzPts val="1400"/>
              <a:buChar char="○"/>
              <a:defRPr/>
            </a:lvl5pPr>
            <a:lvl6pPr marL="2743132" lvl="5" indent="-317492" algn="l" rtl="0">
              <a:lnSpc>
                <a:spcPct val="90000"/>
              </a:lnSpc>
              <a:spcBef>
                <a:spcPts val="600"/>
              </a:spcBef>
              <a:spcAft>
                <a:spcPts val="0"/>
              </a:spcAft>
              <a:buClr>
                <a:schemeClr val="dk1"/>
              </a:buClr>
              <a:buSzPts val="1400"/>
              <a:buChar char="■"/>
              <a:defRPr/>
            </a:lvl6pPr>
            <a:lvl7pPr marL="3200320" lvl="6" indent="-317492" algn="l" rtl="0">
              <a:lnSpc>
                <a:spcPct val="90000"/>
              </a:lnSpc>
              <a:spcBef>
                <a:spcPts val="1600"/>
              </a:spcBef>
              <a:spcAft>
                <a:spcPts val="0"/>
              </a:spcAft>
              <a:buClr>
                <a:schemeClr val="dk1"/>
              </a:buClr>
              <a:buSzPts val="1400"/>
              <a:buChar char="●"/>
              <a:defRPr/>
            </a:lvl7pPr>
            <a:lvl8pPr marL="3657509" lvl="7" indent="-317492" algn="l" rtl="0">
              <a:lnSpc>
                <a:spcPct val="90000"/>
              </a:lnSpc>
              <a:spcBef>
                <a:spcPts val="1600"/>
              </a:spcBef>
              <a:spcAft>
                <a:spcPts val="0"/>
              </a:spcAft>
              <a:buClr>
                <a:schemeClr val="dk1"/>
              </a:buClr>
              <a:buSzPts val="1400"/>
              <a:buChar char="○"/>
              <a:defRPr/>
            </a:lvl8pPr>
            <a:lvl9pPr marL="4114697" lvl="8" indent="-317492" algn="l" rtl="0">
              <a:lnSpc>
                <a:spcPct val="90000"/>
              </a:lnSpc>
              <a:spcBef>
                <a:spcPts val="1600"/>
              </a:spcBef>
              <a:spcAft>
                <a:spcPts val="1600"/>
              </a:spcAft>
              <a:buClr>
                <a:schemeClr val="dk1"/>
              </a:buClr>
              <a:buSzPts val="1400"/>
              <a:buChar char="■"/>
              <a:defRPr/>
            </a:lvl9pPr>
          </a:lstStyle>
          <a:p>
            <a:endParaRPr/>
          </a:p>
        </p:txBody>
      </p:sp>
      <p:sp>
        <p:nvSpPr>
          <p:cNvPr id="72" name="Google Shape;72;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342313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457110" y="205200"/>
            <a:ext cx="8229330" cy="858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30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4"/>
          <p:cNvSpPr txBox="1">
            <a:spLocks noGrp="1"/>
          </p:cNvSpPr>
          <p:nvPr>
            <p:ph type="subTitle" idx="1"/>
          </p:nvPr>
        </p:nvSpPr>
        <p:spPr>
          <a:xfrm>
            <a:off x="457110" y="1203390"/>
            <a:ext cx="8229330" cy="2982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800"/>
              <a:buNone/>
              <a:defRPr/>
            </a:lvl1pPr>
            <a:lvl2pPr lvl="1" algn="l">
              <a:spcBef>
                <a:spcPts val="900"/>
              </a:spcBef>
              <a:spcAft>
                <a:spcPts val="0"/>
              </a:spcAft>
              <a:buSzPts val="1600"/>
              <a:buNone/>
              <a:defRPr/>
            </a:lvl2pPr>
            <a:lvl3pPr lvl="2" algn="l">
              <a:spcBef>
                <a:spcPts val="600"/>
              </a:spcBef>
              <a:spcAft>
                <a:spcPts val="0"/>
              </a:spcAft>
              <a:buSzPts val="1600"/>
              <a:buNone/>
              <a:defRPr/>
            </a:lvl3pPr>
            <a:lvl4pPr lvl="3" algn="l">
              <a:spcBef>
                <a:spcPts val="600"/>
              </a:spcBef>
              <a:spcAft>
                <a:spcPts val="0"/>
              </a:spcAft>
              <a:buSzPts val="1600"/>
              <a:buNone/>
              <a:defRPr/>
            </a:lvl4pPr>
            <a:lvl5pPr lvl="4" algn="l">
              <a:spcBef>
                <a:spcPts val="600"/>
              </a:spcBef>
              <a:spcAft>
                <a:spcPts val="0"/>
              </a:spcAft>
              <a:buSzPts val="1600"/>
              <a:buNone/>
              <a:defRPr/>
            </a:lvl5pPr>
            <a:lvl6pPr lvl="5" algn="l">
              <a:spcBef>
                <a:spcPts val="600"/>
              </a:spcBef>
              <a:spcAft>
                <a:spcPts val="0"/>
              </a:spcAft>
              <a:buSzPts val="1800"/>
              <a:buNone/>
              <a:defRPr/>
            </a:lvl6pPr>
            <a:lvl7pPr lvl="6" algn="l">
              <a:spcBef>
                <a:spcPts val="375"/>
              </a:spcBef>
              <a:spcAft>
                <a:spcPts val="0"/>
              </a:spcAft>
              <a:buSzPts val="1800"/>
              <a:buNone/>
              <a:defRPr/>
            </a:lvl7pPr>
            <a:lvl8pPr lvl="7" algn="l">
              <a:spcBef>
                <a:spcPts val="375"/>
              </a:spcBef>
              <a:spcAft>
                <a:spcPts val="0"/>
              </a:spcAft>
              <a:buSzPts val="1800"/>
              <a:buNone/>
              <a:defRPr/>
            </a:lvl8pPr>
            <a:lvl9pPr lvl="8" algn="l">
              <a:spcBef>
                <a:spcPts val="375"/>
              </a:spcBef>
              <a:spcAft>
                <a:spcPts val="0"/>
              </a:spcAft>
              <a:buSzPts val="1800"/>
              <a:buNone/>
              <a:defRPr/>
            </a:lvl9pPr>
          </a:lstStyle>
          <a:p>
            <a:endParaRPr/>
          </a:p>
        </p:txBody>
      </p:sp>
    </p:spTree>
    <p:extLst>
      <p:ext uri="{BB962C8B-B14F-4D97-AF65-F5344CB8AC3E}">
        <p14:creationId xmlns:p14="http://schemas.microsoft.com/office/powerpoint/2010/main" val="1989384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305910" y="262170"/>
            <a:ext cx="8531730" cy="338040"/>
          </a:xfrm>
          <a:prstGeom prst="rect">
            <a:avLst/>
          </a:prstGeom>
        </p:spPr>
        <p:txBody>
          <a:bodyPr lIns="0" tIns="0" rIns="0" bIns="0" anchor="ctr"/>
          <a:lstStyle/>
          <a:p>
            <a:endParaRPr lang="en-US" sz="1050" b="0" strike="noStrike" spc="-1">
              <a:solidFill>
                <a:srgbClr val="000000"/>
              </a:solidFill>
              <a:uFill>
                <a:solidFill>
                  <a:srgbClr val="FFFFFF"/>
                </a:solidFill>
              </a:uFill>
              <a:latin typeface="Arial"/>
            </a:endParaRPr>
          </a:p>
        </p:txBody>
      </p:sp>
      <p:sp>
        <p:nvSpPr>
          <p:cNvPr id="46" name="PlaceHolder 2"/>
          <p:cNvSpPr>
            <a:spLocks noGrp="1"/>
          </p:cNvSpPr>
          <p:nvPr>
            <p:ph type="subTitle"/>
          </p:nvPr>
        </p:nvSpPr>
        <p:spPr>
          <a:xfrm>
            <a:off x="305910" y="1054890"/>
            <a:ext cx="8531730" cy="3757590"/>
          </a:xfrm>
          <a:prstGeom prst="rect">
            <a:avLst/>
          </a:prstGeom>
        </p:spPr>
        <p:txBody>
          <a:bodyPr lIns="0" tIns="0" rIns="0" bIns="0" anchor="ctr"/>
          <a:lstStyle/>
          <a:p>
            <a:pPr algn="ctr"/>
            <a:endParaRPr lang="en-US" sz="2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4839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305910" y="262170"/>
            <a:ext cx="8531730" cy="338040"/>
          </a:xfrm>
          <a:prstGeom prst="rect">
            <a:avLst/>
          </a:prstGeom>
        </p:spPr>
        <p:txBody>
          <a:bodyPr lIns="0" tIns="0" rIns="0" bIns="0" anchor="ctr">
            <a:noAutofit/>
          </a:bodyPr>
          <a:lstStyle/>
          <a:p>
            <a:endParaRPr lang="en-US" sz="1050" b="0" strike="noStrike" spc="-1">
              <a:solidFill>
                <a:srgbClr val="000000"/>
              </a:solidFill>
              <a:latin typeface="Arial"/>
            </a:endParaRPr>
          </a:p>
        </p:txBody>
      </p:sp>
      <p:sp>
        <p:nvSpPr>
          <p:cNvPr id="129" name="PlaceHolder 2"/>
          <p:cNvSpPr>
            <a:spLocks noGrp="1"/>
          </p:cNvSpPr>
          <p:nvPr>
            <p:ph type="body"/>
          </p:nvPr>
        </p:nvSpPr>
        <p:spPr>
          <a:xfrm>
            <a:off x="305910" y="1054890"/>
            <a:ext cx="8531730" cy="3757590"/>
          </a:xfrm>
          <a:prstGeom prst="rect">
            <a:avLst/>
          </a:prstGeom>
        </p:spPr>
        <p:txBody>
          <a:bodyPr lIns="0" tIns="0" rIns="0" bIns="0">
            <a:normAutofit/>
          </a:bodyPr>
          <a:lstStyle/>
          <a:p>
            <a:endParaRPr lang="en-US" sz="1050" b="0" strike="noStrike" spc="-1">
              <a:solidFill>
                <a:srgbClr val="000000"/>
              </a:solidFill>
              <a:latin typeface="Arial"/>
            </a:endParaRPr>
          </a:p>
        </p:txBody>
      </p:sp>
    </p:spTree>
    <p:extLst>
      <p:ext uri="{BB962C8B-B14F-4D97-AF65-F5344CB8AC3E}">
        <p14:creationId xmlns:p14="http://schemas.microsoft.com/office/powerpoint/2010/main" val="3651786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noProof="0"/>
              <a:t>PUNCH4NFDI   |  DPK SKM Meeting   |   28 September 2021  |  TS</a:t>
            </a:r>
            <a:endParaRPr lang="en-US" noProof="0" dirty="0"/>
          </a:p>
        </p:txBody>
      </p:sp>
      <p:sp>
        <p:nvSpPr>
          <p:cNvPr id="6" name="Textplatzhalter 7"/>
          <p:cNvSpPr>
            <a:spLocks noGrp="1"/>
          </p:cNvSpPr>
          <p:nvPr>
            <p:ph type="body" sz="quarter" idx="13"/>
          </p:nvPr>
        </p:nvSpPr>
        <p:spPr>
          <a:xfrm>
            <a:off x="305991" y="613125"/>
            <a:ext cx="8532019" cy="284439"/>
          </a:xfrm>
        </p:spPr>
        <p:txBody>
          <a:bodyPr/>
          <a:lstStyle>
            <a:lvl1pPr marL="0" indent="0">
              <a:spcAft>
                <a:spcPts val="0"/>
              </a:spcAft>
              <a:buNone/>
              <a:defRPr b="1">
                <a:solidFill>
                  <a:schemeClr val="accent2"/>
                </a:solidFill>
              </a:defRPr>
            </a:lvl1pPr>
            <a:lvl2pPr marL="200025" indent="0">
              <a:buNone/>
              <a:defRPr/>
            </a:lvl2pPr>
          </a:lstStyle>
          <a:p>
            <a:pPr lvl="0"/>
            <a:r>
              <a:rPr lang="de-DE" noProof="0"/>
              <a:t>Textmasterformat bearbeiten</a:t>
            </a:r>
          </a:p>
        </p:txBody>
      </p:sp>
    </p:spTree>
    <p:extLst>
      <p:ext uri="{BB962C8B-B14F-4D97-AF65-F5344CB8AC3E}">
        <p14:creationId xmlns:p14="http://schemas.microsoft.com/office/powerpoint/2010/main" val="1072954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en-US"/>
              <a:t>Click to edit Master title style</a:t>
            </a:r>
            <a:endParaRPr lang="de-DE"/>
          </a:p>
        </p:txBody>
      </p:sp>
      <p:sp>
        <p:nvSpPr>
          <p:cNvPr id="5" name="Foliennummernplatzhalter 4"/>
          <p:cNvSpPr>
            <a:spLocks noGrp="1"/>
          </p:cNvSpPr>
          <p:nvPr>
            <p:ph type="sldNum" sz="quarter" idx="12"/>
          </p:nvPr>
        </p:nvSpPr>
        <p:spPr bwMode="auto">
          <a:xfrm>
            <a:off x="8015792" y="4912304"/>
            <a:ext cx="744898" cy="273844"/>
          </a:xfrm>
          <a:prstGeom prst="rect">
            <a:avLst/>
          </a:prstGeom>
        </p:spPr>
        <p:txBody>
          <a:bodyPr/>
          <a:lstStyle/>
          <a:p>
            <a:pPr>
              <a:defRPr/>
            </a:pPr>
            <a:fld id="{125CBDDA-5CCF-8748-8988-9DC6C8981774}" type="slidenum">
              <a:rPr lang="de-DE"/>
              <a:t>‹#›</a:t>
            </a:fld>
            <a:endParaRPr lang="de-DE"/>
          </a:p>
        </p:txBody>
      </p:sp>
      <p:sp>
        <p:nvSpPr>
          <p:cNvPr id="4" name="Datumsplatzhalter 4"/>
          <p:cNvSpPr>
            <a:spLocks noGrp="1"/>
          </p:cNvSpPr>
          <p:nvPr>
            <p:ph type="dt" sz="half" idx="2"/>
          </p:nvPr>
        </p:nvSpPr>
        <p:spPr bwMode="auto">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pPr>
              <a:defRPr/>
            </a:pPr>
            <a:r>
              <a:rPr lang="de-DE"/>
              <a:t>31.03.14</a:t>
            </a:r>
          </a:p>
        </p:txBody>
      </p:sp>
      <p:sp>
        <p:nvSpPr>
          <p:cNvPr id="7" name="Fußzeilenplatzhalter 7"/>
          <p:cNvSpPr>
            <a:spLocks noGrp="1"/>
          </p:cNvSpPr>
          <p:nvPr>
            <p:ph type="ftr" sz="quarter" idx="3"/>
          </p:nvPr>
        </p:nvSpPr>
        <p:spPr bwMode="auto">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de-DE"/>
              <a:t>Andrew Mistry/Research Data Management at GSI/FAIR</a:t>
            </a:r>
          </a:p>
        </p:txBody>
      </p:sp>
      <p:sp>
        <p:nvSpPr>
          <p:cNvPr id="6" name="Textfeld 10"/>
          <p:cNvSpPr txBox="1"/>
          <p:nvPr userDrawn="1"/>
        </p:nvSpPr>
        <p:spPr bwMode="auto">
          <a:xfrm>
            <a:off x="4013201" y="4941504"/>
            <a:ext cx="3527133" cy="215444"/>
          </a:xfrm>
          <a:prstGeom prst="rect">
            <a:avLst/>
          </a:prstGeom>
          <a:noFill/>
        </p:spPr>
        <p:txBody>
          <a:bodyPr wrap="square" rtlCol="0" anchor="ctr">
            <a:spAutoFit/>
          </a:bodyPr>
          <a:lstStyle/>
          <a:p>
            <a:pPr algn="l">
              <a:defRPr/>
            </a:pPr>
            <a:r>
              <a:rPr lang="de-DE" sz="800"/>
              <a:t>Andrew Mistry - Research Data Management at GSI/FAIR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und Inhalt">
  <p:cSld name="1_Titel und Inhal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05991" y="262208"/>
            <a:ext cx="8532018" cy="3383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body" idx="1"/>
          </p:nvPr>
        </p:nvSpPr>
        <p:spPr>
          <a:xfrm>
            <a:off x="305991" y="1054821"/>
            <a:ext cx="8532019" cy="3757687"/>
          </a:xfrm>
          <a:prstGeom prst="rect">
            <a:avLst/>
          </a:prstGeom>
          <a:noFill/>
          <a:ln>
            <a:noFill/>
          </a:ln>
        </p:spPr>
        <p:txBody>
          <a:bodyPr spcFirstLastPara="1" wrap="square" lIns="0" tIns="0" rIns="0" bIns="0" anchor="t" anchorCtr="0">
            <a:noAutofit/>
          </a:bodyPr>
          <a:lstStyle>
            <a:lvl1pPr marL="342900" lvl="0" indent="-257175" algn="l">
              <a:lnSpc>
                <a:spcPct val="100000"/>
              </a:lnSpc>
              <a:spcBef>
                <a:spcPts val="0"/>
              </a:spcBef>
              <a:spcAft>
                <a:spcPts val="0"/>
              </a:spcAft>
              <a:buClr>
                <a:schemeClr val="dk1"/>
              </a:buClr>
              <a:buSzPts val="1800"/>
              <a:buFont typeface="Noto Sans Symbols"/>
              <a:buChar char="▪"/>
              <a:defRPr/>
            </a:lvl1pPr>
            <a:lvl2pPr marL="685800" lvl="1" indent="-257175" algn="l">
              <a:lnSpc>
                <a:spcPct val="100000"/>
              </a:lnSpc>
              <a:spcBef>
                <a:spcPts val="300"/>
              </a:spcBef>
              <a:spcAft>
                <a:spcPts val="0"/>
              </a:spcAft>
              <a:buClr>
                <a:schemeClr val="dk1"/>
              </a:buClr>
              <a:buSzPts val="1800"/>
              <a:buChar char="•"/>
              <a:defRPr/>
            </a:lvl2pPr>
            <a:lvl3pPr marL="1028700" lvl="2" indent="-257175" algn="l">
              <a:lnSpc>
                <a:spcPct val="100000"/>
              </a:lnSpc>
              <a:spcBef>
                <a:spcPts val="600"/>
              </a:spcBef>
              <a:spcAft>
                <a:spcPts val="0"/>
              </a:spcAft>
              <a:buClr>
                <a:schemeClr val="dk1"/>
              </a:buClr>
              <a:buSzPts val="1800"/>
              <a:buChar char="•"/>
              <a:defRPr/>
            </a:lvl3pPr>
            <a:lvl4pPr marL="1371600" lvl="3" indent="-257175" algn="l">
              <a:lnSpc>
                <a:spcPct val="100000"/>
              </a:lnSpc>
              <a:spcBef>
                <a:spcPts val="600"/>
              </a:spcBef>
              <a:spcAft>
                <a:spcPts val="0"/>
              </a:spcAft>
              <a:buClr>
                <a:schemeClr val="dk1"/>
              </a:buClr>
              <a:buSzPts val="1800"/>
              <a:buChar char="•"/>
              <a:defRPr/>
            </a:lvl4pPr>
            <a:lvl5pPr marL="1714500" lvl="4" indent="-257175" algn="l">
              <a:lnSpc>
                <a:spcPct val="100000"/>
              </a:lnSpc>
              <a:spcBef>
                <a:spcPts val="600"/>
              </a:spcBef>
              <a:spcAft>
                <a:spcPts val="0"/>
              </a:spcAft>
              <a:buClr>
                <a:schemeClr val="dk1"/>
              </a:buClr>
              <a:buSzPts val="1800"/>
              <a:buChar char="•"/>
              <a:defRPr/>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2" name="Google Shape;22;p3"/>
          <p:cNvSpPr txBox="1">
            <a:spLocks noGrp="1"/>
          </p:cNvSpPr>
          <p:nvPr>
            <p:ph type="ftr" idx="11"/>
          </p:nvPr>
        </p:nvSpPr>
        <p:spPr>
          <a:xfrm>
            <a:off x="305526" y="4935600"/>
            <a:ext cx="7461703" cy="1401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PUNCH4NFDI   |  DPK SKM Meeting   |   28 September 2021  |  TS</a:t>
            </a:r>
            <a:endParaRPr/>
          </a:p>
        </p:txBody>
      </p:sp>
      <p:sp>
        <p:nvSpPr>
          <p:cNvPr id="23" name="Google Shape;23;p3"/>
          <p:cNvSpPr txBox="1">
            <a:spLocks noGrp="1"/>
          </p:cNvSpPr>
          <p:nvPr>
            <p:ph type="body" idx="2"/>
          </p:nvPr>
        </p:nvSpPr>
        <p:spPr>
          <a:xfrm>
            <a:off x="305991" y="613125"/>
            <a:ext cx="8532018" cy="284439"/>
          </a:xfrm>
          <a:prstGeom prst="rect">
            <a:avLst/>
          </a:prstGeom>
          <a:noFill/>
          <a:ln>
            <a:noFill/>
          </a:ln>
        </p:spPr>
        <p:txBody>
          <a:bodyPr spcFirstLastPara="1" wrap="square" lIns="0" tIns="0" rIns="0" bIns="0" anchor="t" anchorCtr="0">
            <a:noAutofit/>
          </a:bodyPr>
          <a:lstStyle>
            <a:lvl1pPr marL="342900" lvl="0" indent="-171450" algn="l">
              <a:lnSpc>
                <a:spcPct val="110000"/>
              </a:lnSpc>
              <a:spcBef>
                <a:spcPts val="0"/>
              </a:spcBef>
              <a:spcAft>
                <a:spcPts val="0"/>
              </a:spcAft>
              <a:buClr>
                <a:schemeClr val="accent2"/>
              </a:buClr>
              <a:buSzPts val="1800"/>
              <a:buNone/>
              <a:defRPr b="1">
                <a:solidFill>
                  <a:schemeClr val="accent2"/>
                </a:solidFill>
              </a:defRPr>
            </a:lvl1pPr>
            <a:lvl2pPr marL="685800" lvl="1" indent="-171450" algn="l">
              <a:lnSpc>
                <a:spcPct val="100000"/>
              </a:lnSpc>
              <a:spcBef>
                <a:spcPts val="0"/>
              </a:spcBef>
              <a:spcAft>
                <a:spcPts val="0"/>
              </a:spcAft>
              <a:buClr>
                <a:schemeClr val="dk1"/>
              </a:buClr>
              <a:buSzPts val="1600"/>
              <a:buNone/>
              <a:defRPr/>
            </a:lvl2pPr>
            <a:lvl3pPr marL="1028700" lvl="2" indent="-257175" algn="l">
              <a:lnSpc>
                <a:spcPct val="100000"/>
              </a:lnSpc>
              <a:spcBef>
                <a:spcPts val="600"/>
              </a:spcBef>
              <a:spcAft>
                <a:spcPts val="0"/>
              </a:spcAft>
              <a:buClr>
                <a:schemeClr val="dk1"/>
              </a:buClr>
              <a:buSzPts val="1800"/>
              <a:buChar char="•"/>
              <a:defRPr/>
            </a:lvl3pPr>
            <a:lvl4pPr marL="1371600" lvl="3" indent="-257175" algn="l">
              <a:lnSpc>
                <a:spcPct val="100000"/>
              </a:lnSpc>
              <a:spcBef>
                <a:spcPts val="600"/>
              </a:spcBef>
              <a:spcAft>
                <a:spcPts val="0"/>
              </a:spcAft>
              <a:buClr>
                <a:schemeClr val="dk1"/>
              </a:buClr>
              <a:buSzPts val="1800"/>
              <a:buChar char="•"/>
              <a:defRPr/>
            </a:lvl4pPr>
            <a:lvl5pPr marL="1714500" lvl="4" indent="-257175" algn="l">
              <a:lnSpc>
                <a:spcPct val="100000"/>
              </a:lnSpc>
              <a:spcBef>
                <a:spcPts val="600"/>
              </a:spcBef>
              <a:spcAft>
                <a:spcPts val="0"/>
              </a:spcAft>
              <a:buClr>
                <a:schemeClr val="dk1"/>
              </a:buClr>
              <a:buSzPts val="1800"/>
              <a:buChar char="•"/>
              <a:defRPr/>
            </a:lvl5pPr>
            <a:lvl6pPr marL="2057400" lvl="5" indent="-257175" algn="l">
              <a:lnSpc>
                <a:spcPct val="90000"/>
              </a:lnSpc>
              <a:spcBef>
                <a:spcPts val="600"/>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4127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305991" y="262208"/>
            <a:ext cx="8532019" cy="1391441"/>
          </a:xfrm>
        </p:spPr>
        <p:txBody>
          <a:bodyPr anchor="t"/>
          <a:lstStyle>
            <a:lvl1pPr algn="l">
              <a:lnSpc>
                <a:spcPct val="100000"/>
              </a:lnSpc>
              <a:defRPr sz="4500"/>
            </a:lvl1pPr>
          </a:lstStyle>
          <a:p>
            <a:r>
              <a:rPr lang="en-US" noProof="0"/>
              <a:t>Click to edit Master title style</a:t>
            </a:r>
            <a:endParaRPr lang="en-US" noProof="0" dirty="0"/>
          </a:p>
        </p:txBody>
      </p:sp>
      <p:sp>
        <p:nvSpPr>
          <p:cNvPr id="3" name="Subtitle 2"/>
          <p:cNvSpPr>
            <a:spLocks noGrp="1"/>
          </p:cNvSpPr>
          <p:nvPr>
            <p:ph type="subTitle" idx="1"/>
          </p:nvPr>
        </p:nvSpPr>
        <p:spPr>
          <a:xfrm>
            <a:off x="305991" y="1751261"/>
            <a:ext cx="8532019" cy="1144340"/>
          </a:xfrm>
        </p:spPr>
        <p:txBody>
          <a:bodyPr/>
          <a:lstStyle>
            <a:lvl1pPr marL="0" indent="0" algn="l">
              <a:buNone/>
              <a:defRPr sz="135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310797" y="3072585"/>
            <a:ext cx="8527162" cy="525280"/>
          </a:xfrm>
        </p:spPr>
        <p:txBody>
          <a:bodyPr/>
          <a:lstStyle>
            <a:lvl1pPr marL="0" indent="0">
              <a:spcAft>
                <a:spcPts val="0"/>
              </a:spcAft>
              <a:buNone/>
              <a:defRPr sz="1350"/>
            </a:lvl1pPr>
          </a:lstStyle>
          <a:p>
            <a:pPr lvl="0"/>
            <a:r>
              <a:rPr lang="en-US" noProof="0"/>
              <a:t>Edit Master text styles</a:t>
            </a:r>
          </a:p>
        </p:txBody>
      </p:sp>
      <p:pic>
        <p:nvPicPr>
          <p:cNvPr id="8" name="Picture 7">
            <a:extLst>
              <a:ext uri="{FF2B5EF4-FFF2-40B4-BE49-F238E27FC236}">
                <a16:creationId xmlns:a16="http://schemas.microsoft.com/office/drawing/2014/main" id="{9F129893-567A-464C-9F12-4E77EBBEF2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5990" y="4731990"/>
            <a:ext cx="2409825" cy="304800"/>
          </a:xfrm>
          <a:prstGeom prst="rect">
            <a:avLst/>
          </a:prstGeom>
        </p:spPr>
      </p:pic>
    </p:spTree>
    <p:extLst>
      <p:ext uri="{BB962C8B-B14F-4D97-AF65-F5344CB8AC3E}">
        <p14:creationId xmlns:p14="http://schemas.microsoft.com/office/powerpoint/2010/main" val="15587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9143998" cy="257175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305991" y="262209"/>
            <a:ext cx="8532019" cy="824833"/>
          </a:xfrm>
        </p:spPr>
        <p:txBody>
          <a:bodyPr anchor="t"/>
          <a:lstStyle>
            <a:lvl1pPr algn="l">
              <a:lnSpc>
                <a:spcPct val="100000"/>
              </a:lnSpc>
              <a:defRPr sz="45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305991" y="1751261"/>
            <a:ext cx="8532019" cy="667004"/>
          </a:xfrm>
        </p:spPr>
        <p:txBody>
          <a:bodyPr/>
          <a:lstStyle>
            <a:lvl1pPr marL="0" indent="0" algn="l">
              <a:buNone/>
              <a:defRPr sz="1350" b="1">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310797" y="3072585"/>
            <a:ext cx="8527161" cy="525280"/>
          </a:xfrm>
        </p:spPr>
        <p:txBody>
          <a:bodyPr/>
          <a:lstStyle>
            <a:lvl1pPr marL="0" indent="0">
              <a:spcAft>
                <a:spcPts val="0"/>
              </a:spcAft>
              <a:buNone/>
              <a:defRPr sz="1350"/>
            </a:lvl1pPr>
          </a:lstStyle>
          <a:p>
            <a:pPr lvl="0"/>
            <a:r>
              <a:rPr lang="en-US" noProof="0"/>
              <a:t>Edit Master text styles</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5526" y="4696436"/>
            <a:ext cx="1626362" cy="120461"/>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24774" y="4252382"/>
            <a:ext cx="595313" cy="595645"/>
          </a:xfrm>
          <a:prstGeom prst="rect">
            <a:avLst/>
          </a:prstGeom>
        </p:spPr>
      </p:pic>
    </p:spTree>
    <p:extLst>
      <p:ext uri="{BB962C8B-B14F-4D97-AF65-F5344CB8AC3E}">
        <p14:creationId xmlns:p14="http://schemas.microsoft.com/office/powerpoint/2010/main" val="5957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5991" y="262207"/>
            <a:ext cx="8532019" cy="2633393"/>
          </a:xfrm>
        </p:spPr>
        <p:txBody>
          <a:bodyPr anchor="t"/>
          <a:lstStyle>
            <a:lvl1pPr algn="l">
              <a:lnSpc>
                <a:spcPct val="100000"/>
              </a:lnSpc>
              <a:defRPr sz="45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729839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305991" y="262207"/>
            <a:ext cx="8532019" cy="2633393"/>
          </a:xfrm>
        </p:spPr>
        <p:txBody>
          <a:bodyPr anchor="t"/>
          <a:lstStyle>
            <a:lvl1pPr algn="l">
              <a:lnSpc>
                <a:spcPct val="100000"/>
              </a:lnSpc>
              <a:defRPr sz="45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84758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27" name="Gerade Verbindung 26"/>
          <p:cNvCxnSpPr>
            <a:cxnSpLocks/>
          </p:cNvCxnSpPr>
          <p:nvPr userDrawn="1"/>
        </p:nvCxnSpPr>
        <p:spPr bwMode="auto">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p:cNvPicPr>
            <a:picLocks noChangeAspect="1"/>
          </p:cNvPicPr>
          <p:nvPr userDrawn="1"/>
        </p:nvPicPr>
        <p:blipFill>
          <a:blip r:embed="rId7"/>
          <a:stretch/>
        </p:blipFill>
        <p:spPr bwMode="auto">
          <a:xfrm>
            <a:off x="7609839" y="363875"/>
            <a:ext cx="1129081" cy="376361"/>
          </a:xfrm>
          <a:prstGeom prst="rect">
            <a:avLst/>
          </a:prstGeom>
        </p:spPr>
      </p:pic>
      <p:cxnSp>
        <p:nvCxnSpPr>
          <p:cNvPr id="23" name="Gerade Verbindung 22"/>
          <p:cNvCxnSpPr>
            <a:cxnSpLocks/>
          </p:cNvCxnSpPr>
          <p:nvPr userDrawn="1"/>
        </p:nvCxnSpPr>
        <p:spPr bwMode="auto">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bwMode="auto">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25" name="Rechteck 24"/>
          <p:cNvSpPr/>
          <p:nvPr userDrawn="1"/>
        </p:nvSpPr>
        <p:spPr bwMode="auto">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a:p>
        </p:txBody>
      </p:sp>
      <p:sp>
        <p:nvSpPr>
          <p:cNvPr id="3" name="Textplatzhalter 2"/>
          <p:cNvSpPr>
            <a:spLocks noGrp="1"/>
          </p:cNvSpPr>
          <p:nvPr>
            <p:ph type="body" idx="1"/>
          </p:nvPr>
        </p:nvSpPr>
        <p:spPr bwMode="auto">
          <a:xfrm>
            <a:off x="317635" y="1088015"/>
            <a:ext cx="8420176" cy="3677689"/>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1" name="Textfeld 10"/>
          <p:cNvSpPr txBox="1"/>
          <p:nvPr/>
        </p:nvSpPr>
        <p:spPr bwMode="auto">
          <a:xfrm>
            <a:off x="435270" y="4950517"/>
            <a:ext cx="3527133" cy="207749"/>
          </a:xfrm>
          <a:prstGeom prst="rect">
            <a:avLst/>
          </a:prstGeom>
          <a:noFill/>
        </p:spPr>
        <p:txBody>
          <a:bodyPr wrap="square" rtlCol="0" anchor="ctr">
            <a:spAutoFit/>
          </a:bodyPr>
          <a:lstStyle/>
          <a:p>
            <a:pPr marL="0" marR="0" indent="0" algn="l" defTabSz="342900">
              <a:lnSpc>
                <a:spcPct val="100000"/>
              </a:lnSpc>
              <a:spcBef>
                <a:spcPts val="0"/>
              </a:spcBef>
              <a:spcAft>
                <a:spcPts val="0"/>
              </a:spcAft>
              <a:buClrTx/>
              <a:buSzTx/>
              <a:buFontTx/>
              <a:buNone/>
              <a:defRPr/>
            </a:pPr>
            <a:r>
              <a:rPr lang="de-DE" sz="750">
                <a:solidFill>
                  <a:srgbClr val="333333"/>
                </a:solidFill>
                <a:latin typeface="Arial"/>
                <a:cs typeface="Arial"/>
              </a:rPr>
              <a:t>GSI Helmholtzzentrum für Schwerionenforschung GmbH</a:t>
            </a:r>
            <a:endParaRPr/>
          </a:p>
        </p:txBody>
      </p:sp>
      <p:sp>
        <p:nvSpPr>
          <p:cNvPr id="2" name="Titelplatzhalter 1"/>
          <p:cNvSpPr>
            <a:spLocks noGrp="1"/>
          </p:cNvSpPr>
          <p:nvPr>
            <p:ph type="title"/>
          </p:nvPr>
        </p:nvSpPr>
        <p:spPr bwMode="auto">
          <a:xfrm>
            <a:off x="317638" y="231075"/>
            <a:ext cx="6129236" cy="590668"/>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5" name="Datumsplatzhalter 4"/>
          <p:cNvSpPr>
            <a:spLocks noGrp="1"/>
          </p:cNvSpPr>
          <p:nvPr>
            <p:ph type="dt" sz="half" idx="2"/>
          </p:nvPr>
        </p:nvSpPr>
        <p:spPr bwMode="auto">
          <a:xfrm>
            <a:off x="7151255" y="4914482"/>
            <a:ext cx="848374" cy="273844"/>
          </a:xfrm>
          <a:prstGeom prst="rect">
            <a:avLst/>
          </a:prstGeom>
        </p:spPr>
        <p:txBody>
          <a:bodyPr vert="horz" lIns="91440" tIns="45720" rIns="91440" bIns="45720" rtlCol="0" anchor="ctr"/>
          <a:lstStyle>
            <a:lvl1pPr algn="r">
              <a:defRPr sz="750">
                <a:solidFill>
                  <a:srgbClr val="333333"/>
                </a:solidFill>
              </a:defRPr>
            </a:lvl1pPr>
          </a:lstStyle>
          <a:p>
            <a:pPr>
              <a:defRPr/>
            </a:pPr>
            <a:r>
              <a:rPr lang="de-DE"/>
              <a:t>31.03.14</a:t>
            </a:r>
          </a:p>
        </p:txBody>
      </p:sp>
      <p:pic>
        <p:nvPicPr>
          <p:cNvPr id="13" name="Bild 12" descr="FAIR_Logo_rgb.png"/>
          <p:cNvPicPr>
            <a:picLocks noChangeAspect="1"/>
          </p:cNvPicPr>
          <p:nvPr userDrawn="1"/>
        </p:nvPicPr>
        <p:blipFill>
          <a:blip r:embed="rId8"/>
          <a:stretch/>
        </p:blipFill>
        <p:spPr bwMode="auto">
          <a:xfrm>
            <a:off x="6640829" y="206825"/>
            <a:ext cx="775055" cy="6458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Lst>
  <p:hf sldNum="0" hdr="0" ftr="0" dt="0"/>
  <p:txStyles>
    <p:titleStyle>
      <a:lvl1pPr algn="l" defTabSz="342900">
        <a:spcBef>
          <a:spcPts val="0"/>
        </a:spcBef>
        <a:buNone/>
        <a:defRPr sz="1800" b="1">
          <a:solidFill>
            <a:srgbClr val="333333"/>
          </a:solidFill>
          <a:latin typeface="Arial"/>
          <a:ea typeface="+mj-ea"/>
          <a:cs typeface="Arial"/>
        </a:defRPr>
      </a:lvl1pPr>
    </p:titleStyle>
    <p:bodyStyle>
      <a:lvl1pPr marL="257175" indent="-257175" algn="l" defTabSz="342900">
        <a:spcBef>
          <a:spcPts val="0"/>
        </a:spcBef>
        <a:buClr>
          <a:srgbClr val="FDBB63"/>
        </a:buClr>
        <a:buFont typeface="Wingdings"/>
        <a:buChar char="§"/>
        <a:defRPr sz="1800">
          <a:solidFill>
            <a:srgbClr val="333333"/>
          </a:solidFill>
          <a:latin typeface="Arial"/>
          <a:ea typeface="+mn-ea"/>
          <a:cs typeface="Arial"/>
        </a:defRPr>
      </a:lvl1pPr>
      <a:lvl2pPr marL="557213" indent="-214313" algn="l" defTabSz="342900">
        <a:spcBef>
          <a:spcPts val="0"/>
        </a:spcBef>
        <a:buClr>
          <a:srgbClr val="FDBB63"/>
        </a:buClr>
        <a:buFont typeface="Wingdings"/>
        <a:buChar char="§"/>
        <a:defRPr sz="1500">
          <a:solidFill>
            <a:srgbClr val="333333"/>
          </a:solidFill>
          <a:latin typeface="Arial"/>
          <a:ea typeface="+mn-ea"/>
          <a:cs typeface="Arial"/>
        </a:defRPr>
      </a:lvl2pPr>
      <a:lvl3pPr marL="857250" indent="-171450" algn="l" defTabSz="342900">
        <a:spcBef>
          <a:spcPts val="0"/>
        </a:spcBef>
        <a:buClr>
          <a:srgbClr val="FDBB63"/>
        </a:buClr>
        <a:buFont typeface="Wingdings"/>
        <a:buChar char="§"/>
        <a:defRPr sz="1350">
          <a:solidFill>
            <a:srgbClr val="333333"/>
          </a:solidFill>
          <a:latin typeface="Arial"/>
          <a:ea typeface="+mn-ea"/>
          <a:cs typeface="Arial"/>
        </a:defRPr>
      </a:lvl3pPr>
      <a:lvl4pPr marL="1200150" indent="-171450" algn="l" defTabSz="342900">
        <a:spcBef>
          <a:spcPts val="0"/>
        </a:spcBef>
        <a:buClr>
          <a:srgbClr val="FDBB63"/>
        </a:buClr>
        <a:buFont typeface="Wingdings"/>
        <a:buChar char="§"/>
        <a:defRPr sz="1200">
          <a:solidFill>
            <a:srgbClr val="333333"/>
          </a:solidFill>
          <a:latin typeface="Arial"/>
          <a:ea typeface="+mn-ea"/>
          <a:cs typeface="Arial"/>
        </a:defRPr>
      </a:lvl4pPr>
      <a:lvl5pPr marL="1543050" indent="-171450" algn="l" defTabSz="342900">
        <a:spcBef>
          <a:spcPts val="0"/>
        </a:spcBef>
        <a:buClr>
          <a:srgbClr val="FDBB63"/>
        </a:buClr>
        <a:buFont typeface="Wingdings"/>
        <a:buChar char="§"/>
        <a:defRPr sz="1050">
          <a:solidFill>
            <a:srgbClr val="333333"/>
          </a:solidFill>
          <a:latin typeface="Arial"/>
          <a:ea typeface="+mn-ea"/>
          <a:cs typeface="Arial"/>
        </a:defRPr>
      </a:lvl5pPr>
      <a:lvl6pPr marL="1885950" indent="-171450" algn="l" defTabSz="342900">
        <a:spcBef>
          <a:spcPts val="0"/>
        </a:spcBef>
        <a:buFont typeface="Arial"/>
        <a:buChar char="•"/>
        <a:defRPr sz="1500">
          <a:solidFill>
            <a:schemeClr val="tx1"/>
          </a:solidFill>
          <a:latin typeface="+mn-lt"/>
          <a:ea typeface="+mn-ea"/>
          <a:cs typeface="+mn-cs"/>
        </a:defRPr>
      </a:lvl6pPr>
      <a:lvl7pPr marL="2228850" indent="-171450" algn="l" defTabSz="342900">
        <a:spcBef>
          <a:spcPts val="0"/>
        </a:spcBef>
        <a:buFont typeface="Arial"/>
        <a:buChar char="•"/>
        <a:defRPr sz="1500">
          <a:solidFill>
            <a:schemeClr val="tx1"/>
          </a:solidFill>
          <a:latin typeface="+mn-lt"/>
          <a:ea typeface="+mn-ea"/>
          <a:cs typeface="+mn-cs"/>
        </a:defRPr>
      </a:lvl7pPr>
      <a:lvl8pPr marL="2571750" indent="-171450" algn="l" defTabSz="342900">
        <a:spcBef>
          <a:spcPts val="0"/>
        </a:spcBef>
        <a:buFont typeface="Arial"/>
        <a:buChar char="•"/>
        <a:defRPr sz="1500">
          <a:solidFill>
            <a:schemeClr val="tx1"/>
          </a:solidFill>
          <a:latin typeface="+mn-lt"/>
          <a:ea typeface="+mn-ea"/>
          <a:cs typeface="+mn-cs"/>
        </a:defRPr>
      </a:lvl8pPr>
      <a:lvl9pPr marL="2914650" indent="-171450" algn="l" defTabSz="342900">
        <a:spcBef>
          <a:spcPts val="0"/>
        </a:spcBef>
        <a:buFont typeface="Arial"/>
        <a:buChar char="•"/>
        <a:defRPr sz="1500">
          <a:solidFill>
            <a:schemeClr val="tx1"/>
          </a:solidFill>
          <a:latin typeface="+mn-lt"/>
          <a:ea typeface="+mn-ea"/>
          <a:cs typeface="+mn-cs"/>
        </a:defRPr>
      </a:lvl9pPr>
    </p:bodyStyle>
    <p:otherStyle>
      <a:defPPr>
        <a:defRPr lang="de-DE"/>
      </a:defPPr>
      <a:lvl1pPr marL="0" algn="l" defTabSz="342900">
        <a:defRPr sz="1350">
          <a:solidFill>
            <a:schemeClr val="tx1"/>
          </a:solidFill>
          <a:latin typeface="+mn-lt"/>
          <a:ea typeface="+mn-ea"/>
          <a:cs typeface="+mn-cs"/>
        </a:defRPr>
      </a:lvl1pPr>
      <a:lvl2pPr marL="342900" algn="l" defTabSz="342900">
        <a:defRPr sz="1350">
          <a:solidFill>
            <a:schemeClr val="tx1"/>
          </a:solidFill>
          <a:latin typeface="+mn-lt"/>
          <a:ea typeface="+mn-ea"/>
          <a:cs typeface="+mn-cs"/>
        </a:defRPr>
      </a:lvl2pPr>
      <a:lvl3pPr marL="685800" algn="l" defTabSz="342900">
        <a:defRPr sz="1350">
          <a:solidFill>
            <a:schemeClr val="tx1"/>
          </a:solidFill>
          <a:latin typeface="+mn-lt"/>
          <a:ea typeface="+mn-ea"/>
          <a:cs typeface="+mn-cs"/>
        </a:defRPr>
      </a:lvl3pPr>
      <a:lvl4pPr marL="1028700" algn="l" defTabSz="342900">
        <a:defRPr sz="1350">
          <a:solidFill>
            <a:schemeClr val="tx1"/>
          </a:solidFill>
          <a:latin typeface="+mn-lt"/>
          <a:ea typeface="+mn-ea"/>
          <a:cs typeface="+mn-cs"/>
        </a:defRPr>
      </a:lvl4pPr>
      <a:lvl5pPr marL="1371600" algn="l" defTabSz="342900">
        <a:defRPr sz="1350">
          <a:solidFill>
            <a:schemeClr val="tx1"/>
          </a:solidFill>
          <a:latin typeface="+mn-lt"/>
          <a:ea typeface="+mn-ea"/>
          <a:cs typeface="+mn-cs"/>
        </a:defRPr>
      </a:lvl5pPr>
      <a:lvl6pPr marL="1714500" algn="l" defTabSz="342900">
        <a:defRPr sz="1350">
          <a:solidFill>
            <a:schemeClr val="tx1"/>
          </a:solidFill>
          <a:latin typeface="+mn-lt"/>
          <a:ea typeface="+mn-ea"/>
          <a:cs typeface="+mn-cs"/>
        </a:defRPr>
      </a:lvl6pPr>
      <a:lvl7pPr marL="2057400" algn="l" defTabSz="342900">
        <a:defRPr sz="1350">
          <a:solidFill>
            <a:schemeClr val="tx1"/>
          </a:solidFill>
          <a:latin typeface="+mn-lt"/>
          <a:ea typeface="+mn-ea"/>
          <a:cs typeface="+mn-cs"/>
        </a:defRPr>
      </a:lvl7pPr>
      <a:lvl8pPr marL="2400300" algn="l" defTabSz="342900">
        <a:defRPr sz="1350">
          <a:solidFill>
            <a:schemeClr val="tx1"/>
          </a:solidFill>
          <a:latin typeface="+mn-lt"/>
          <a:ea typeface="+mn-ea"/>
          <a:cs typeface="+mn-cs"/>
        </a:defRPr>
      </a:lvl8pPr>
      <a:lvl9pPr marL="2743200" algn="l" defTabSz="3429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991" y="262208"/>
            <a:ext cx="8532018" cy="338324"/>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305991" y="1054821"/>
            <a:ext cx="8532019" cy="3757687"/>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305526" y="4935600"/>
            <a:ext cx="7461703" cy="140131"/>
          </a:xfrm>
          <a:prstGeom prst="rect">
            <a:avLst/>
          </a:prstGeom>
        </p:spPr>
        <p:txBody>
          <a:bodyPr vert="horz" lIns="0" tIns="0" rIns="0" bIns="0" rtlCol="0" anchor="t" anchorCtr="0">
            <a:noAutofit/>
          </a:bodyPr>
          <a:lstStyle>
            <a:lvl1pPr algn="l">
              <a:defRPr sz="750">
                <a:solidFill>
                  <a:schemeClr val="tx1"/>
                </a:solidFill>
              </a:defRPr>
            </a:lvl1pPr>
          </a:lstStyle>
          <a:p>
            <a:r>
              <a:rPr lang="en-US"/>
              <a:t>PUNCH4NFDI   |  DPK SKM Meeting   |   28 September 2021  |  TS</a:t>
            </a:r>
            <a:endParaRPr lang="en-US" dirty="0"/>
          </a:p>
        </p:txBody>
      </p:sp>
      <p:sp>
        <p:nvSpPr>
          <p:cNvPr id="14" name="Textfeld 13"/>
          <p:cNvSpPr txBox="1"/>
          <p:nvPr userDrawn="1"/>
        </p:nvSpPr>
        <p:spPr>
          <a:xfrm>
            <a:off x="8136396" y="4935600"/>
            <a:ext cx="701614" cy="140131"/>
          </a:xfrm>
          <a:prstGeom prst="rect">
            <a:avLst/>
          </a:prstGeom>
          <a:noFill/>
        </p:spPr>
        <p:txBody>
          <a:bodyPr wrap="square" lIns="0" tIns="0" rIns="0" bIns="0" rtlCol="0">
            <a:noAutofit/>
          </a:bodyPr>
          <a:lstStyle/>
          <a:p>
            <a:pPr algn="r"/>
            <a:r>
              <a:rPr lang="en-US" sz="750" b="1" noProof="0" dirty="0"/>
              <a:t>Page </a:t>
            </a:r>
            <a:fld id="{0427E4B2-AC28-443E-BE04-5CD55098A90B}" type="slidenum">
              <a:rPr lang="en-US" sz="750" b="1" noProof="0" smtClean="0"/>
              <a:pPr algn="r"/>
              <a:t>‹#›</a:t>
            </a:fld>
            <a:endParaRPr lang="en-US" sz="750" b="1" noProof="0" dirty="0"/>
          </a:p>
        </p:txBody>
      </p:sp>
    </p:spTree>
    <p:extLst>
      <p:ext uri="{BB962C8B-B14F-4D97-AF65-F5344CB8AC3E}">
        <p14:creationId xmlns:p14="http://schemas.microsoft.com/office/powerpoint/2010/main" val="233687744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Lst>
  <p:hf sldNum="0" hdr="0" dt="0"/>
  <p:txStyles>
    <p:titleStyle>
      <a:lvl1pPr algn="l" defTabSz="685800" rtl="0" eaLnBrk="1" latinLnBrk="0" hangingPunct="1">
        <a:lnSpc>
          <a:spcPct val="90000"/>
        </a:lnSpc>
        <a:spcBef>
          <a:spcPct val="0"/>
        </a:spcBef>
        <a:buNone/>
        <a:defRPr sz="2250" b="1" kern="1200">
          <a:solidFill>
            <a:schemeClr val="accent1"/>
          </a:solidFill>
          <a:latin typeface="+mj-lt"/>
          <a:ea typeface="+mj-ea"/>
          <a:cs typeface="+mj-cs"/>
        </a:defRPr>
      </a:lvl1pPr>
    </p:titleStyle>
    <p:bodyStyle>
      <a:lvl1pPr marL="271463" indent="-271463" algn="l" defTabSz="685800" rtl="0" eaLnBrk="1" latinLnBrk="0" hangingPunct="1">
        <a:lnSpc>
          <a:spcPct val="110000"/>
        </a:lnSpc>
        <a:spcBef>
          <a:spcPts val="0"/>
        </a:spcBef>
        <a:spcAft>
          <a:spcPts val="900"/>
        </a:spcAft>
        <a:buFont typeface="Arial" panose="020B0604020202020204" pitchFamily="34" charset="0"/>
        <a:buChar char="•"/>
        <a:tabLst>
          <a:tab pos="271463" algn="l"/>
        </a:tabLst>
        <a:defRPr sz="1350" kern="1200">
          <a:solidFill>
            <a:schemeClr val="tx1"/>
          </a:solidFill>
          <a:latin typeface="+mn-lt"/>
          <a:ea typeface="+mn-ea"/>
          <a:cs typeface="+mn-cs"/>
        </a:defRPr>
      </a:lvl1pPr>
      <a:lvl2pPr marL="471488"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2pPr>
      <a:lvl3pPr marL="671513"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871538" indent="-200025"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4pPr>
      <a:lvl5pPr marL="1078706" indent="-207169"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7.emf"/><Relationship Id="rId4" Type="http://schemas.openxmlformats.org/officeDocument/2006/relationships/image" Target="../media/image36.gi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thomas.schoerner@desy.de"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hyperlink" Target="http://www.punch4nfdi.de/" TargetMode="External"/><Relationship Id="rId4" Type="http://schemas.openxmlformats.org/officeDocument/2006/relationships/hyperlink" Target="mailto:punch4nfdi@desy.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Untertitel 2"/>
          <p:cNvSpPr>
            <a:spLocks noGrp="1"/>
          </p:cNvSpPr>
          <p:nvPr>
            <p:ph type="subTitle" idx="1"/>
          </p:nvPr>
        </p:nvSpPr>
        <p:spPr bwMode="auto">
          <a:xfrm>
            <a:off x="2151529" y="3480059"/>
            <a:ext cx="4303060" cy="531851"/>
          </a:xfrm>
        </p:spPr>
        <p:txBody>
          <a:bodyPr>
            <a:normAutofit lnSpcReduction="10000"/>
          </a:bodyPr>
          <a:lstStyle/>
          <a:p>
            <a:pPr>
              <a:defRPr/>
            </a:pPr>
            <a:r>
              <a:rPr lang="de-DE" dirty="0" smtClean="0"/>
              <a:t>Yvonne Leifels </a:t>
            </a:r>
          </a:p>
          <a:p>
            <a:pPr>
              <a:defRPr/>
            </a:pPr>
            <a:r>
              <a:rPr lang="de-DE" dirty="0" smtClean="0"/>
              <a:t>04.07.2022</a:t>
            </a:r>
            <a:endParaRPr lang="de-DE" dirty="0"/>
          </a:p>
        </p:txBody>
      </p:sp>
      <p:sp>
        <p:nvSpPr>
          <p:cNvPr id="4" name="Title 3"/>
          <p:cNvSpPr>
            <a:spLocks noGrp="1"/>
          </p:cNvSpPr>
          <p:nvPr>
            <p:ph type="ctrTitle"/>
          </p:nvPr>
        </p:nvSpPr>
        <p:spPr/>
        <p:txBody>
          <a:bodyPr/>
          <a:lstStyle/>
          <a:p>
            <a:r>
              <a:rPr lang="de-DE" dirty="0" smtClean="0"/>
              <a:t>PUNCH4NFDI at GSI</a:t>
            </a:r>
            <a:endParaRPr lang="de-D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Boards </a:t>
            </a:r>
            <a:r>
              <a:rPr lang="de-DE" dirty="0" err="1" smtClean="0"/>
              <a:t>and</a:t>
            </a:r>
            <a:r>
              <a:rPr lang="de-DE" dirty="0" smtClean="0"/>
              <a:t> </a:t>
            </a:r>
            <a:r>
              <a:rPr lang="de-DE" dirty="0" err="1" smtClean="0"/>
              <a:t>committees</a:t>
            </a:r>
            <a:r>
              <a:rPr lang="de-DE" dirty="0" smtClean="0"/>
              <a:t> </a:t>
            </a:r>
            <a:r>
              <a:rPr lang="de-DE" dirty="0" err="1" smtClean="0"/>
              <a:t>of</a:t>
            </a:r>
            <a:r>
              <a:rPr lang="de-DE" dirty="0" smtClean="0"/>
              <a:t> NFDI</a:t>
            </a:r>
            <a:endParaRPr lang="de-DE" dirty="0"/>
          </a:p>
        </p:txBody>
      </p:sp>
      <p:grpSp>
        <p:nvGrpSpPr>
          <p:cNvPr id="5" name="Group 4">
            <a:extLst>
              <a:ext uri="{FF2B5EF4-FFF2-40B4-BE49-F238E27FC236}">
                <a16:creationId xmlns:a16="http://schemas.microsoft.com/office/drawing/2014/main" id="{2DA39620-78CB-9941-95C9-321CB6503871}"/>
              </a:ext>
            </a:extLst>
          </p:cNvPr>
          <p:cNvGrpSpPr>
            <a:grpSpLocks noChangeAspect="1"/>
          </p:cNvGrpSpPr>
          <p:nvPr/>
        </p:nvGrpSpPr>
        <p:grpSpPr>
          <a:xfrm>
            <a:off x="144000" y="987574"/>
            <a:ext cx="8856000" cy="3877719"/>
            <a:chOff x="38224" y="1183908"/>
            <a:chExt cx="12115452" cy="5304906"/>
          </a:xfrm>
        </p:grpSpPr>
        <p:sp>
          <p:nvSpPr>
            <p:cNvPr id="6" name="Rectangle 5">
              <a:extLst>
                <a:ext uri="{FF2B5EF4-FFF2-40B4-BE49-F238E27FC236}">
                  <a16:creationId xmlns:a16="http://schemas.microsoft.com/office/drawing/2014/main" id="{C9E09A68-D962-AA47-981A-B48685441BE1}"/>
                </a:ext>
              </a:extLst>
            </p:cNvPr>
            <p:cNvSpPr/>
            <p:nvPr/>
          </p:nvSpPr>
          <p:spPr>
            <a:xfrm>
              <a:off x="38224" y="1183908"/>
              <a:ext cx="12115452" cy="5304906"/>
            </a:xfrm>
            <a:prstGeom prst="rect">
              <a:avLst/>
            </a:prstGeom>
            <a:solidFill>
              <a:schemeClr val="bg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err="1">
                <a:solidFill>
                  <a:schemeClr val="tx1"/>
                </a:solidFill>
              </a:endParaRPr>
            </a:p>
          </p:txBody>
        </p:sp>
        <p:pic>
          <p:nvPicPr>
            <p:cNvPr id="7" name="Picture 6">
              <a:extLst>
                <a:ext uri="{FF2B5EF4-FFF2-40B4-BE49-F238E27FC236}">
                  <a16:creationId xmlns:a16="http://schemas.microsoft.com/office/drawing/2014/main" id="{21E23368-4A65-F448-8D6F-CCAD4FEFB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424" y="2053017"/>
              <a:ext cx="9948937" cy="3557086"/>
            </a:xfrm>
            <a:prstGeom prst="rect">
              <a:avLst/>
            </a:prstGeom>
          </p:spPr>
        </p:pic>
      </p:grpSp>
    </p:spTree>
    <p:extLst>
      <p:ext uri="{BB962C8B-B14F-4D97-AF65-F5344CB8AC3E}">
        <p14:creationId xmlns:p14="http://schemas.microsoft.com/office/powerpoint/2010/main" val="42271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9"/>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69" tIns="34275" rIns="68569" bIns="34275" anchor="ctr" anchorCtr="0">
            <a:noAutofit/>
          </a:bodyPr>
          <a:lstStyle/>
          <a:p>
            <a:pPr rtl="0"/>
            <a:endParaRPr sz="1350"/>
          </a:p>
        </p:txBody>
      </p:sp>
      <p:grpSp>
        <p:nvGrpSpPr>
          <p:cNvPr id="405" name="Google Shape;405;p79"/>
          <p:cNvGrpSpPr/>
          <p:nvPr/>
        </p:nvGrpSpPr>
        <p:grpSpPr>
          <a:xfrm>
            <a:off x="1" y="1"/>
            <a:ext cx="3311813" cy="2658581"/>
            <a:chOff x="0" y="0"/>
            <a:chExt cx="4415751" cy="3544775"/>
          </a:xfrm>
        </p:grpSpPr>
        <p:pic>
          <p:nvPicPr>
            <p:cNvPr id="406" name="Google Shape;406;p7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4415751" cy="3544775"/>
            </a:xfrm>
            <a:prstGeom prst="rect">
              <a:avLst/>
            </a:prstGeom>
            <a:noFill/>
            <a:ln>
              <a:noFill/>
            </a:ln>
          </p:spPr>
        </p:pic>
        <p:sp>
          <p:nvSpPr>
            <p:cNvPr id="407" name="Google Shape;407;p79"/>
            <p:cNvSpPr txBox="1"/>
            <p:nvPr/>
          </p:nvSpPr>
          <p:spPr>
            <a:xfrm>
              <a:off x="47250" y="950"/>
              <a:ext cx="2299500" cy="617400"/>
            </a:xfrm>
            <a:prstGeom prst="rect">
              <a:avLst/>
            </a:prstGeom>
            <a:noFill/>
            <a:ln>
              <a:noFill/>
            </a:ln>
          </p:spPr>
          <p:txBody>
            <a:bodyPr spcFirstLastPara="1" wrap="square" lIns="68569" tIns="68569" rIns="68569" bIns="68569" anchor="t" anchorCtr="0">
              <a:noAutofit/>
            </a:bodyPr>
            <a:lstStyle/>
            <a:p>
              <a:pPr rtl="0"/>
              <a:r>
                <a:rPr lang="de-DE" sz="1200" b="1">
                  <a:solidFill>
                    <a:srgbClr val="FFFFFF"/>
                  </a:solidFill>
                </a:rPr>
                <a:t>Particle physics</a:t>
              </a:r>
              <a:br>
                <a:rPr lang="de-DE" sz="1200" b="1">
                  <a:solidFill>
                    <a:srgbClr val="FFFFFF"/>
                  </a:solidFill>
                </a:rPr>
              </a:br>
              <a:r>
                <a:rPr lang="de-DE" sz="1200" b="1">
                  <a:solidFill>
                    <a:srgbClr val="FFFFFF"/>
                  </a:solidFill>
                </a:rPr>
                <a:t>(Higgs event in CMS)</a:t>
              </a:r>
              <a:endParaRPr sz="1200" b="1">
                <a:solidFill>
                  <a:srgbClr val="FFFFFF"/>
                </a:solidFill>
              </a:endParaRPr>
            </a:p>
          </p:txBody>
        </p:sp>
      </p:grpSp>
      <p:grpSp>
        <p:nvGrpSpPr>
          <p:cNvPr id="408" name="Google Shape;408;p79"/>
          <p:cNvGrpSpPr/>
          <p:nvPr/>
        </p:nvGrpSpPr>
        <p:grpSpPr>
          <a:xfrm>
            <a:off x="-659" y="2482031"/>
            <a:ext cx="3312470" cy="2658582"/>
            <a:chOff x="-878" y="3309375"/>
            <a:chExt cx="4416626" cy="3544776"/>
          </a:xfrm>
        </p:grpSpPr>
        <p:pic>
          <p:nvPicPr>
            <p:cNvPr id="409" name="Google Shape;409;p7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350" y="3309375"/>
              <a:ext cx="4384398" cy="3544776"/>
            </a:xfrm>
            <a:prstGeom prst="rect">
              <a:avLst/>
            </a:prstGeom>
            <a:noFill/>
            <a:ln>
              <a:noFill/>
            </a:ln>
          </p:spPr>
        </p:pic>
        <p:sp>
          <p:nvSpPr>
            <p:cNvPr id="410" name="Google Shape;410;p79"/>
            <p:cNvSpPr txBox="1"/>
            <p:nvPr/>
          </p:nvSpPr>
          <p:spPr>
            <a:xfrm>
              <a:off x="-878" y="6184175"/>
              <a:ext cx="4135800" cy="617400"/>
            </a:xfrm>
            <a:prstGeom prst="rect">
              <a:avLst/>
            </a:prstGeom>
            <a:noFill/>
            <a:ln>
              <a:noFill/>
            </a:ln>
          </p:spPr>
          <p:txBody>
            <a:bodyPr spcFirstLastPara="1" wrap="square" lIns="68569" tIns="68569" rIns="68569" bIns="68569" anchor="t" anchorCtr="0">
              <a:noAutofit/>
            </a:bodyPr>
            <a:lstStyle/>
            <a:p>
              <a:pPr rtl="0"/>
              <a:r>
                <a:rPr lang="de-DE" sz="1200" b="1" dirty="0" err="1">
                  <a:solidFill>
                    <a:srgbClr val="FFFFFF"/>
                  </a:solidFill>
                </a:rPr>
                <a:t>Astronomy</a:t>
              </a:r>
              <a:r>
                <a:rPr lang="de-DE" sz="1200" b="1" dirty="0">
                  <a:solidFill>
                    <a:srgbClr val="FFFFFF"/>
                  </a:solidFill>
                </a:rPr>
                <a:t/>
              </a:r>
              <a:br>
                <a:rPr lang="de-DE" sz="1200" b="1" dirty="0">
                  <a:solidFill>
                    <a:srgbClr val="FFFFFF"/>
                  </a:solidFill>
                </a:rPr>
              </a:br>
              <a:r>
                <a:rPr lang="de-DE" sz="1200" b="1" dirty="0">
                  <a:solidFill>
                    <a:srgbClr val="FFFFFF"/>
                  </a:solidFill>
                </a:rPr>
                <a:t>(Black hole, Event </a:t>
              </a:r>
              <a:r>
                <a:rPr lang="de-DE" sz="1200" b="1" dirty="0" err="1">
                  <a:solidFill>
                    <a:srgbClr val="FFFFFF"/>
                  </a:solidFill>
                </a:rPr>
                <a:t>Horizon</a:t>
              </a:r>
              <a:r>
                <a:rPr lang="de-DE" sz="1200" b="1" dirty="0">
                  <a:solidFill>
                    <a:srgbClr val="FFFFFF"/>
                  </a:solidFill>
                </a:rPr>
                <a:t> </a:t>
              </a:r>
              <a:r>
                <a:rPr lang="de-DE" sz="1200" b="1" dirty="0" err="1">
                  <a:solidFill>
                    <a:srgbClr val="FFFFFF"/>
                  </a:solidFill>
                </a:rPr>
                <a:t>Telescope</a:t>
              </a:r>
              <a:r>
                <a:rPr lang="de-DE" sz="1200" b="1" dirty="0">
                  <a:solidFill>
                    <a:srgbClr val="FFFFFF"/>
                  </a:solidFill>
                </a:rPr>
                <a:t>)</a:t>
              </a:r>
              <a:endParaRPr sz="1200" b="1" dirty="0">
                <a:solidFill>
                  <a:srgbClr val="FFFFFF"/>
                </a:solidFill>
              </a:endParaRPr>
            </a:p>
          </p:txBody>
        </p:sp>
      </p:grpSp>
      <p:grpSp>
        <p:nvGrpSpPr>
          <p:cNvPr id="411" name="Google Shape;411;p79"/>
          <p:cNvGrpSpPr/>
          <p:nvPr/>
        </p:nvGrpSpPr>
        <p:grpSpPr>
          <a:xfrm>
            <a:off x="5741044" y="2661375"/>
            <a:ext cx="3397838" cy="2482125"/>
            <a:chOff x="7654725" y="3548500"/>
            <a:chExt cx="4530450" cy="3309500"/>
          </a:xfrm>
        </p:grpSpPr>
        <p:pic>
          <p:nvPicPr>
            <p:cNvPr id="412" name="Google Shape;412;p79" descr="This 2-PeV neutrino event was detected by IceCube on Tuesday, December 4, 2012. It was dubbed “Big Bird.” Image: IceCube Collaboration."/>
            <p:cNvPicPr preferRelativeResize="0"/>
            <p:nvPr/>
          </p:nvPicPr>
          <p:blipFill rotWithShape="1">
            <a:blip r:embed="rId5">
              <a:alphaModFix/>
            </a:blip>
            <a:srcRect/>
            <a:stretch/>
          </p:blipFill>
          <p:spPr>
            <a:xfrm>
              <a:off x="7654725" y="3548500"/>
              <a:ext cx="4530450" cy="3309500"/>
            </a:xfrm>
            <a:prstGeom prst="rect">
              <a:avLst/>
            </a:prstGeom>
            <a:noFill/>
            <a:ln>
              <a:noFill/>
            </a:ln>
          </p:spPr>
        </p:pic>
        <p:sp>
          <p:nvSpPr>
            <p:cNvPr id="413" name="Google Shape;413;p79"/>
            <p:cNvSpPr txBox="1"/>
            <p:nvPr/>
          </p:nvSpPr>
          <p:spPr>
            <a:xfrm>
              <a:off x="7988600" y="6184175"/>
              <a:ext cx="4135800" cy="617400"/>
            </a:xfrm>
            <a:prstGeom prst="rect">
              <a:avLst/>
            </a:prstGeom>
            <a:noFill/>
            <a:ln>
              <a:noFill/>
            </a:ln>
          </p:spPr>
          <p:txBody>
            <a:bodyPr spcFirstLastPara="1" wrap="square" lIns="68569" tIns="68569" rIns="68569" bIns="68569" anchor="t" anchorCtr="0">
              <a:noAutofit/>
            </a:bodyPr>
            <a:lstStyle/>
            <a:p>
              <a:pPr algn="r" rtl="0"/>
              <a:r>
                <a:rPr lang="de-DE" sz="1200" b="1">
                  <a:solidFill>
                    <a:srgbClr val="FFFFFF"/>
                  </a:solidFill>
                </a:rPr>
                <a:t>Astroparticle physics</a:t>
              </a:r>
              <a:br>
                <a:rPr lang="de-DE" sz="1200" b="1">
                  <a:solidFill>
                    <a:srgbClr val="FFFFFF"/>
                  </a:solidFill>
                </a:rPr>
              </a:br>
              <a:r>
                <a:rPr lang="de-DE" sz="1200" b="1">
                  <a:solidFill>
                    <a:srgbClr val="FFFFFF"/>
                  </a:solidFill>
                </a:rPr>
                <a:t>(Neutrino event, IceCube)</a:t>
              </a:r>
              <a:endParaRPr sz="1200" b="1">
                <a:solidFill>
                  <a:srgbClr val="FFFFFF"/>
                </a:solidFill>
              </a:endParaRPr>
            </a:p>
          </p:txBody>
        </p:sp>
      </p:grpSp>
      <p:grpSp>
        <p:nvGrpSpPr>
          <p:cNvPr id="414" name="Google Shape;414;p79"/>
          <p:cNvGrpSpPr/>
          <p:nvPr/>
        </p:nvGrpSpPr>
        <p:grpSpPr>
          <a:xfrm>
            <a:off x="5773088" y="-5325"/>
            <a:ext cx="3397837" cy="2666700"/>
            <a:chOff x="7697450" y="-7100"/>
            <a:chExt cx="4530449" cy="3555600"/>
          </a:xfrm>
        </p:grpSpPr>
        <p:pic>
          <p:nvPicPr>
            <p:cNvPr id="415" name="Google Shape;415;p7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697450" y="3725"/>
              <a:ext cx="4530449" cy="3544775"/>
            </a:xfrm>
            <a:prstGeom prst="rect">
              <a:avLst/>
            </a:prstGeom>
            <a:noFill/>
            <a:ln>
              <a:noFill/>
            </a:ln>
          </p:spPr>
        </p:pic>
        <p:sp>
          <p:nvSpPr>
            <p:cNvPr id="416" name="Google Shape;416;p79"/>
            <p:cNvSpPr txBox="1"/>
            <p:nvPr/>
          </p:nvSpPr>
          <p:spPr>
            <a:xfrm>
              <a:off x="7988600" y="-7100"/>
              <a:ext cx="4135800" cy="617400"/>
            </a:xfrm>
            <a:prstGeom prst="rect">
              <a:avLst/>
            </a:prstGeom>
            <a:noFill/>
            <a:ln>
              <a:noFill/>
            </a:ln>
          </p:spPr>
          <p:txBody>
            <a:bodyPr spcFirstLastPara="1" wrap="square" lIns="68569" tIns="68569" rIns="68569" bIns="68569" anchor="t" anchorCtr="0">
              <a:noAutofit/>
            </a:bodyPr>
            <a:lstStyle/>
            <a:p>
              <a:pPr algn="r" rtl="0"/>
              <a:r>
                <a:rPr lang="de-DE" sz="1200" b="1">
                  <a:solidFill>
                    <a:srgbClr val="FFFFFF"/>
                  </a:solidFill>
                </a:rPr>
                <a:t>Hadron&amp;Nuclear physics</a:t>
              </a:r>
              <a:br>
                <a:rPr lang="de-DE" sz="1200" b="1">
                  <a:solidFill>
                    <a:srgbClr val="FFFFFF"/>
                  </a:solidFill>
                </a:rPr>
              </a:br>
              <a:r>
                <a:rPr lang="de-DE" sz="1200" b="1">
                  <a:solidFill>
                    <a:srgbClr val="FFFFFF"/>
                  </a:solidFill>
                </a:rPr>
                <a:t>(Heavy-ion collision, Alice)</a:t>
              </a:r>
              <a:endParaRPr sz="1200" b="1">
                <a:solidFill>
                  <a:srgbClr val="FFFFFF"/>
                </a:solidFill>
              </a:endParaRPr>
            </a:p>
          </p:txBody>
        </p:sp>
      </p:grpSp>
      <p:grpSp>
        <p:nvGrpSpPr>
          <p:cNvPr id="417" name="Google Shape;417;p79"/>
          <p:cNvGrpSpPr/>
          <p:nvPr/>
        </p:nvGrpSpPr>
        <p:grpSpPr>
          <a:xfrm>
            <a:off x="2840362" y="-7840"/>
            <a:ext cx="3397838" cy="1944769"/>
            <a:chOff x="3787150" y="-10454"/>
            <a:chExt cx="4530450" cy="2593025"/>
          </a:xfrm>
        </p:grpSpPr>
        <p:pic>
          <p:nvPicPr>
            <p:cNvPr id="418" name="Google Shape;418;p79"/>
            <p:cNvPicPr preferRelativeResize="0"/>
            <p:nvPr/>
          </p:nvPicPr>
          <p:blipFill>
            <a:blip r:embed="rId7">
              <a:alphaModFix/>
            </a:blip>
            <a:stretch>
              <a:fillRect/>
            </a:stretch>
          </p:blipFill>
          <p:spPr>
            <a:xfrm>
              <a:off x="3787150" y="-10454"/>
              <a:ext cx="4530450" cy="2593025"/>
            </a:xfrm>
            <a:prstGeom prst="rect">
              <a:avLst/>
            </a:prstGeom>
            <a:noFill/>
            <a:ln w="9525" cap="flat" cmpd="sng">
              <a:solidFill>
                <a:srgbClr val="FFFFFF"/>
              </a:solidFill>
              <a:prstDash val="solid"/>
              <a:round/>
              <a:headEnd type="none" w="sm" len="sm"/>
              <a:tailEnd type="none" w="sm" len="sm"/>
            </a:ln>
          </p:spPr>
        </p:pic>
        <p:sp>
          <p:nvSpPr>
            <p:cNvPr id="419" name="Google Shape;419;p79"/>
            <p:cNvSpPr txBox="1"/>
            <p:nvPr/>
          </p:nvSpPr>
          <p:spPr>
            <a:xfrm>
              <a:off x="3857250" y="950"/>
              <a:ext cx="2299500" cy="617400"/>
            </a:xfrm>
            <a:prstGeom prst="rect">
              <a:avLst/>
            </a:prstGeom>
            <a:noFill/>
            <a:ln>
              <a:noFill/>
            </a:ln>
          </p:spPr>
          <p:txBody>
            <a:bodyPr spcFirstLastPara="1" wrap="square" lIns="68569" tIns="68569" rIns="68569" bIns="68569" anchor="t" anchorCtr="0">
              <a:noAutofit/>
            </a:bodyPr>
            <a:lstStyle/>
            <a:p>
              <a:pPr rtl="0"/>
              <a:r>
                <a:rPr lang="de-DE" sz="1200" b="1">
                  <a:solidFill>
                    <a:srgbClr val="FFFFFF"/>
                  </a:solidFill>
                </a:rPr>
                <a:t>ALPS-II@DESY</a:t>
              </a:r>
              <a:endParaRPr sz="1200" b="1">
                <a:solidFill>
                  <a:srgbClr val="FFFFFF"/>
                </a:solidFill>
              </a:endParaRPr>
            </a:p>
          </p:txBody>
        </p:sp>
      </p:grpSp>
      <p:grpSp>
        <p:nvGrpSpPr>
          <p:cNvPr id="420" name="Google Shape;420;p79"/>
          <p:cNvGrpSpPr/>
          <p:nvPr/>
        </p:nvGrpSpPr>
        <p:grpSpPr>
          <a:xfrm>
            <a:off x="2827124" y="3351954"/>
            <a:ext cx="3411077" cy="1936172"/>
            <a:chOff x="3769499" y="4469272"/>
            <a:chExt cx="4548102" cy="2581562"/>
          </a:xfrm>
        </p:grpSpPr>
        <p:pic>
          <p:nvPicPr>
            <p:cNvPr id="421" name="Google Shape;421;p79"/>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787150" y="4469272"/>
              <a:ext cx="4530451" cy="2392050"/>
            </a:xfrm>
            <a:prstGeom prst="rect">
              <a:avLst/>
            </a:prstGeom>
            <a:noFill/>
            <a:ln w="9525" cap="flat" cmpd="sng">
              <a:solidFill>
                <a:srgbClr val="FFFFFF"/>
              </a:solidFill>
              <a:prstDash val="solid"/>
              <a:round/>
              <a:headEnd type="none" w="sm" len="sm"/>
              <a:tailEnd type="none" w="sm" len="sm"/>
            </a:ln>
          </p:spPr>
        </p:pic>
        <p:sp>
          <p:nvSpPr>
            <p:cNvPr id="422" name="Google Shape;422;p79"/>
            <p:cNvSpPr txBox="1"/>
            <p:nvPr/>
          </p:nvSpPr>
          <p:spPr>
            <a:xfrm>
              <a:off x="3769499" y="6433434"/>
              <a:ext cx="2848187" cy="617400"/>
            </a:xfrm>
            <a:prstGeom prst="rect">
              <a:avLst/>
            </a:prstGeom>
            <a:noFill/>
            <a:ln>
              <a:noFill/>
            </a:ln>
          </p:spPr>
          <p:txBody>
            <a:bodyPr spcFirstLastPara="1" wrap="square" lIns="68569" tIns="68569" rIns="68569" bIns="68569" anchor="t" anchorCtr="0">
              <a:noAutofit/>
            </a:bodyPr>
            <a:lstStyle/>
            <a:p>
              <a:pPr rtl="0"/>
              <a:r>
                <a:rPr lang="de-DE" sz="1200" b="1" dirty="0"/>
                <a:t>JUWELS@FZJ, </a:t>
              </a:r>
              <a:r>
                <a:rPr lang="de-DE" sz="1200" b="1" dirty="0" err="1"/>
                <a:t>GridKa</a:t>
              </a:r>
              <a:r>
                <a:rPr lang="de-DE" sz="1200" b="1" dirty="0"/>
                <a:t> ...</a:t>
              </a:r>
              <a:endParaRPr sz="1200" b="1" dirty="0"/>
            </a:p>
          </p:txBody>
        </p:sp>
      </p:grpSp>
      <p:grpSp>
        <p:nvGrpSpPr>
          <p:cNvPr id="423" name="Google Shape;423;p79"/>
          <p:cNvGrpSpPr/>
          <p:nvPr/>
        </p:nvGrpSpPr>
        <p:grpSpPr>
          <a:xfrm>
            <a:off x="4568757" y="1654280"/>
            <a:ext cx="2671679" cy="1926501"/>
            <a:chOff x="7234675" y="2205707"/>
            <a:chExt cx="3562239" cy="2568668"/>
          </a:xfrm>
        </p:grpSpPr>
        <p:pic>
          <p:nvPicPr>
            <p:cNvPr id="424" name="Google Shape;424;p79"/>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7234675" y="2248750"/>
              <a:ext cx="3488353" cy="2525625"/>
            </a:xfrm>
            <a:prstGeom prst="rect">
              <a:avLst/>
            </a:prstGeom>
            <a:noFill/>
            <a:ln w="9525" cap="flat" cmpd="sng">
              <a:solidFill>
                <a:srgbClr val="FFFFFF"/>
              </a:solidFill>
              <a:prstDash val="solid"/>
              <a:round/>
              <a:headEnd type="none" w="sm" len="sm"/>
              <a:tailEnd type="none" w="sm" len="sm"/>
            </a:ln>
          </p:spPr>
        </p:pic>
        <p:sp>
          <p:nvSpPr>
            <p:cNvPr id="425" name="Google Shape;425;p79"/>
            <p:cNvSpPr txBox="1"/>
            <p:nvPr/>
          </p:nvSpPr>
          <p:spPr>
            <a:xfrm>
              <a:off x="9374014" y="2205707"/>
              <a:ext cx="1422900" cy="389700"/>
            </a:xfrm>
            <a:prstGeom prst="rect">
              <a:avLst/>
            </a:prstGeom>
            <a:noFill/>
            <a:ln>
              <a:noFill/>
            </a:ln>
          </p:spPr>
          <p:txBody>
            <a:bodyPr spcFirstLastPara="1" wrap="square" lIns="68569" tIns="68569" rIns="68569" bIns="68569" anchor="t" anchorCtr="0">
              <a:noAutofit/>
            </a:bodyPr>
            <a:lstStyle/>
            <a:p>
              <a:pPr rtl="0"/>
              <a:r>
                <a:rPr lang="de-DE" sz="1200" b="1" dirty="0"/>
                <a:t>S-DALINAC</a:t>
              </a:r>
              <a:endParaRPr sz="1200" b="1" dirty="0"/>
            </a:p>
          </p:txBody>
        </p:sp>
      </p:grpSp>
      <p:grpSp>
        <p:nvGrpSpPr>
          <p:cNvPr id="426" name="Google Shape;426;p79"/>
          <p:cNvGrpSpPr/>
          <p:nvPr/>
        </p:nvGrpSpPr>
        <p:grpSpPr>
          <a:xfrm>
            <a:off x="1735389" y="1651126"/>
            <a:ext cx="2838505" cy="1929656"/>
            <a:chOff x="2313852" y="2201500"/>
            <a:chExt cx="3784673" cy="2572875"/>
          </a:xfrm>
        </p:grpSpPr>
        <p:pic>
          <p:nvPicPr>
            <p:cNvPr id="427" name="Google Shape;427;p79"/>
            <p:cNvPicPr preferRelativeResize="0"/>
            <p:nvPr/>
          </p:nvPicPr>
          <p:blipFill>
            <a:blip r:embed="rId10">
              <a:alphaModFix/>
            </a:blip>
            <a:stretch>
              <a:fillRect/>
            </a:stretch>
          </p:blipFill>
          <p:spPr>
            <a:xfrm>
              <a:off x="2313852" y="2245525"/>
              <a:ext cx="3784673" cy="2528850"/>
            </a:xfrm>
            <a:prstGeom prst="rect">
              <a:avLst/>
            </a:prstGeom>
            <a:noFill/>
            <a:ln w="9525" cap="flat" cmpd="sng">
              <a:solidFill>
                <a:srgbClr val="FFFFFF"/>
              </a:solidFill>
              <a:prstDash val="solid"/>
              <a:round/>
              <a:headEnd type="none" w="sm" len="sm"/>
              <a:tailEnd type="none" w="sm" len="sm"/>
            </a:ln>
          </p:spPr>
        </p:pic>
        <p:sp>
          <p:nvSpPr>
            <p:cNvPr id="428" name="Google Shape;428;p79"/>
            <p:cNvSpPr txBox="1"/>
            <p:nvPr/>
          </p:nvSpPr>
          <p:spPr>
            <a:xfrm>
              <a:off x="2345254" y="2201500"/>
              <a:ext cx="2147496" cy="389700"/>
            </a:xfrm>
            <a:prstGeom prst="rect">
              <a:avLst/>
            </a:prstGeom>
            <a:noFill/>
            <a:ln w="9525" cap="flat" cmpd="sng">
              <a:noFill/>
              <a:prstDash val="solid"/>
              <a:round/>
              <a:headEnd type="none" w="sm" len="sm"/>
              <a:tailEnd type="none" w="sm" len="sm"/>
            </a:ln>
          </p:spPr>
          <p:txBody>
            <a:bodyPr spcFirstLastPara="1" wrap="square" lIns="68569" tIns="68569" rIns="68569" bIns="68569" anchor="t" anchorCtr="0">
              <a:noAutofit/>
            </a:bodyPr>
            <a:lstStyle/>
            <a:p>
              <a:pPr rtl="0"/>
              <a:r>
                <a:rPr lang="de-DE" sz="1200" b="1"/>
                <a:t>RNO-G Pathfinder</a:t>
              </a:r>
              <a:endParaRPr sz="1200" b="1"/>
            </a:p>
          </p:txBody>
        </p:sp>
      </p:grpSp>
      <p:grpSp>
        <p:nvGrpSpPr>
          <p:cNvPr id="429" name="Google Shape;429;p79"/>
          <p:cNvGrpSpPr/>
          <p:nvPr/>
        </p:nvGrpSpPr>
        <p:grpSpPr>
          <a:xfrm>
            <a:off x="1075268" y="1200470"/>
            <a:ext cx="7824231" cy="2875931"/>
            <a:chOff x="1433691" y="1600626"/>
            <a:chExt cx="10432308" cy="3834575"/>
          </a:xfrm>
        </p:grpSpPr>
        <p:sp>
          <p:nvSpPr>
            <p:cNvPr id="430" name="Google Shape;430;p79"/>
            <p:cNvSpPr txBox="1"/>
            <p:nvPr/>
          </p:nvSpPr>
          <p:spPr>
            <a:xfrm>
              <a:off x="1433691" y="1600626"/>
              <a:ext cx="4030407" cy="1608447"/>
            </a:xfrm>
            <a:prstGeom prst="rect">
              <a:avLst/>
            </a:prstGeom>
            <a:solidFill>
              <a:srgbClr val="4A66AC"/>
            </a:solidFill>
            <a:ln>
              <a:noFill/>
            </a:ln>
          </p:spPr>
          <p:txBody>
            <a:bodyPr spcFirstLastPara="1" wrap="square" lIns="68569" tIns="68569" rIns="68569" bIns="68569" anchor="t" anchorCtr="0">
              <a:noAutofit/>
            </a:bodyPr>
            <a:lstStyle/>
            <a:p>
              <a:pPr rtl="0">
                <a:lnSpc>
                  <a:spcPct val="115000"/>
                </a:lnSpc>
              </a:pPr>
              <a:r>
                <a:rPr lang="de-DE" sz="1500" b="1" dirty="0">
                  <a:solidFill>
                    <a:srgbClr val="FFFFFF"/>
                  </a:solidFill>
                </a:rPr>
                <a:t>PUNCH </a:t>
              </a:r>
              <a:r>
                <a:rPr lang="de-DE" sz="1500" b="1" dirty="0" err="1">
                  <a:solidFill>
                    <a:srgbClr val="FFFFFF"/>
                  </a:solidFill>
                </a:rPr>
                <a:t>data</a:t>
              </a:r>
              <a:r>
                <a:rPr lang="de-DE" sz="1500" b="1" dirty="0">
                  <a:solidFill>
                    <a:srgbClr val="FFFFFF"/>
                  </a:solidFill>
                </a:rPr>
                <a:t> </a:t>
              </a:r>
              <a:r>
                <a:rPr lang="de-DE" sz="1500" b="1" dirty="0" err="1">
                  <a:solidFill>
                    <a:srgbClr val="FFFFFF"/>
                  </a:solidFill>
                </a:rPr>
                <a:t>are</a:t>
              </a:r>
              <a:r>
                <a:rPr lang="de-DE" sz="1500" b="1" dirty="0">
                  <a:solidFill>
                    <a:srgbClr val="FFFFFF"/>
                  </a:solidFill>
                </a:rPr>
                <a:t> diverse</a:t>
              </a:r>
              <a:endParaRPr sz="1500" b="1" dirty="0">
                <a:solidFill>
                  <a:srgbClr val="FFFFFF"/>
                </a:solidFill>
              </a:endParaRPr>
            </a:p>
            <a:p>
              <a:pPr marL="342900" indent="-257175" rtl="0">
                <a:lnSpc>
                  <a:spcPct val="115000"/>
                </a:lnSpc>
                <a:buClr>
                  <a:srgbClr val="FFFFFF"/>
                </a:buClr>
                <a:buSzPts val="1800"/>
                <a:buChar char="●"/>
              </a:pPr>
              <a:r>
                <a:rPr lang="de-DE" sz="1500" b="1" dirty="0">
                  <a:solidFill>
                    <a:srgbClr val="FFFFFF"/>
                  </a:solidFill>
                </a:rPr>
                <a:t>in </a:t>
              </a:r>
              <a:r>
                <a:rPr lang="de-DE" sz="1500" b="1" dirty="0" err="1">
                  <a:solidFill>
                    <a:srgbClr val="FFFFFF"/>
                  </a:solidFill>
                </a:rPr>
                <a:t>size</a:t>
              </a:r>
              <a:r>
                <a:rPr lang="de-DE" sz="1500" b="1" dirty="0">
                  <a:solidFill>
                    <a:srgbClr val="FFFFFF"/>
                  </a:solidFill>
                </a:rPr>
                <a:t> </a:t>
              </a:r>
              <a:r>
                <a:rPr lang="de-DE" sz="1500" b="1" dirty="0" err="1">
                  <a:solidFill>
                    <a:srgbClr val="FFFFFF"/>
                  </a:solidFill>
                </a:rPr>
                <a:t>and</a:t>
              </a:r>
              <a:r>
                <a:rPr lang="de-DE" sz="1500" b="1" dirty="0">
                  <a:solidFill>
                    <a:srgbClr val="FFFFFF"/>
                  </a:solidFill>
                </a:rPr>
                <a:t> rate</a:t>
              </a:r>
              <a:endParaRPr sz="1500" b="1" dirty="0">
                <a:solidFill>
                  <a:srgbClr val="FFFFFF"/>
                </a:solidFill>
              </a:endParaRPr>
            </a:p>
            <a:p>
              <a:pPr marL="342900" indent="-257175" rtl="0">
                <a:lnSpc>
                  <a:spcPct val="115000"/>
                </a:lnSpc>
                <a:buClr>
                  <a:srgbClr val="FFFFFF"/>
                </a:buClr>
                <a:buSzPts val="1800"/>
                <a:buChar char="●"/>
              </a:pPr>
              <a:r>
                <a:rPr lang="de-DE" sz="1500" b="1" dirty="0">
                  <a:solidFill>
                    <a:srgbClr val="FFFFFF"/>
                  </a:solidFill>
                </a:rPr>
                <a:t>in </a:t>
              </a:r>
              <a:r>
                <a:rPr lang="de-DE" sz="1500" b="1" dirty="0" err="1">
                  <a:solidFill>
                    <a:srgbClr val="FFFFFF"/>
                  </a:solidFill>
                </a:rPr>
                <a:t>complexity</a:t>
              </a:r>
              <a:r>
                <a:rPr lang="de-DE" sz="1500" b="1" dirty="0">
                  <a:solidFill>
                    <a:srgbClr val="FFFFFF"/>
                  </a:solidFill>
                </a:rPr>
                <a:t> </a:t>
              </a:r>
              <a:r>
                <a:rPr lang="de-DE" sz="1500" b="1" dirty="0" err="1">
                  <a:solidFill>
                    <a:srgbClr val="FFFFFF"/>
                  </a:solidFill>
                </a:rPr>
                <a:t>and</a:t>
              </a:r>
              <a:r>
                <a:rPr lang="de-DE" sz="1500" b="1" dirty="0">
                  <a:solidFill>
                    <a:srgbClr val="FFFFFF"/>
                  </a:solidFill>
                </a:rPr>
                <a:t> </a:t>
              </a:r>
              <a:r>
                <a:rPr lang="de-DE" sz="1500" b="1" dirty="0" err="1">
                  <a:solidFill>
                    <a:srgbClr val="FFFFFF"/>
                  </a:solidFill>
                </a:rPr>
                <a:t>purpose</a:t>
              </a:r>
              <a:endParaRPr sz="1500" b="1" dirty="0">
                <a:solidFill>
                  <a:srgbClr val="FFFFFF"/>
                </a:solidFill>
              </a:endParaRPr>
            </a:p>
            <a:p>
              <a:pPr marL="342900" indent="-257175" rtl="0">
                <a:lnSpc>
                  <a:spcPct val="115000"/>
                </a:lnSpc>
                <a:buClr>
                  <a:srgbClr val="FFFFFF"/>
                </a:buClr>
                <a:buSzPts val="1800"/>
                <a:buChar char="●"/>
              </a:pPr>
              <a:r>
                <a:rPr lang="de-DE" sz="1500" b="1" dirty="0">
                  <a:solidFill>
                    <a:srgbClr val="FFFFFF"/>
                  </a:solidFill>
                </a:rPr>
                <a:t>in </a:t>
              </a:r>
              <a:r>
                <a:rPr lang="de-DE" sz="1500" b="1" dirty="0" err="1">
                  <a:solidFill>
                    <a:srgbClr val="FFFFFF"/>
                  </a:solidFill>
                </a:rPr>
                <a:t>abstraction</a:t>
              </a:r>
              <a:r>
                <a:rPr lang="de-DE" sz="1500" b="1" dirty="0">
                  <a:solidFill>
                    <a:srgbClr val="FFFFFF"/>
                  </a:solidFill>
                </a:rPr>
                <a:t> </a:t>
              </a:r>
              <a:r>
                <a:rPr lang="de-DE" sz="1500" b="1" dirty="0" err="1">
                  <a:solidFill>
                    <a:srgbClr val="FFFFFF"/>
                  </a:solidFill>
                </a:rPr>
                <a:t>level</a:t>
              </a:r>
              <a:endParaRPr sz="1500" b="1" dirty="0">
                <a:solidFill>
                  <a:srgbClr val="FFFFFF"/>
                </a:solidFill>
              </a:endParaRPr>
            </a:p>
            <a:p>
              <a:pPr algn="ctr" rtl="0">
                <a:lnSpc>
                  <a:spcPct val="115000"/>
                </a:lnSpc>
              </a:pPr>
              <a:endParaRPr sz="1500" b="1" dirty="0">
                <a:solidFill>
                  <a:srgbClr val="FFFFFF"/>
                </a:solidFill>
              </a:endParaRPr>
            </a:p>
          </p:txBody>
        </p:sp>
        <p:sp>
          <p:nvSpPr>
            <p:cNvPr id="431" name="Google Shape;431;p79"/>
            <p:cNvSpPr txBox="1"/>
            <p:nvPr/>
          </p:nvSpPr>
          <p:spPr>
            <a:xfrm>
              <a:off x="6585603" y="3209073"/>
              <a:ext cx="5280396" cy="2226128"/>
            </a:xfrm>
            <a:prstGeom prst="rect">
              <a:avLst/>
            </a:prstGeom>
            <a:solidFill>
              <a:srgbClr val="4A66AC"/>
            </a:solidFill>
            <a:ln>
              <a:noFill/>
            </a:ln>
          </p:spPr>
          <p:txBody>
            <a:bodyPr spcFirstLastPara="1" wrap="square" lIns="68569" tIns="68569" rIns="68569" bIns="68569" anchor="t" anchorCtr="0">
              <a:noAutofit/>
            </a:bodyPr>
            <a:lstStyle/>
            <a:p>
              <a:pPr marL="85725" rtl="0">
                <a:lnSpc>
                  <a:spcPct val="115000"/>
                </a:lnSpc>
                <a:buClr>
                  <a:srgbClr val="FFFFFF"/>
                </a:buClr>
                <a:buSzPts val="1800"/>
              </a:pPr>
              <a:r>
                <a:rPr lang="de-DE" sz="1500" b="1" dirty="0">
                  <a:solidFill>
                    <a:srgbClr val="FFFFFF"/>
                  </a:solidFill>
                </a:rPr>
                <a:t>PUNCH4NFDI </a:t>
              </a:r>
              <a:r>
                <a:rPr lang="de-DE" sz="1500" b="1" dirty="0" err="1">
                  <a:solidFill>
                    <a:srgbClr val="FFFFFF"/>
                  </a:solidFill>
                </a:rPr>
                <a:t>expertise</a:t>
              </a:r>
              <a:endParaRPr lang="de-DE" sz="1500" b="1" dirty="0">
                <a:solidFill>
                  <a:srgbClr val="FFFFFF"/>
                </a:solidFill>
              </a:endParaRPr>
            </a:p>
            <a:p>
              <a:pPr marL="342900" indent="-257175" rtl="0">
                <a:lnSpc>
                  <a:spcPct val="115000"/>
                </a:lnSpc>
                <a:buClr>
                  <a:srgbClr val="FFFFFF"/>
                </a:buClr>
                <a:buSzPts val="1800"/>
                <a:buChar char="●"/>
              </a:pPr>
              <a:r>
                <a:rPr lang="de-DE" sz="1500" b="1" dirty="0">
                  <a:solidFill>
                    <a:srgbClr val="FFFFFF"/>
                  </a:solidFill>
                </a:rPr>
                <a:t>Big </a:t>
              </a:r>
              <a:r>
                <a:rPr lang="de-DE" sz="1500" b="1" dirty="0" err="1">
                  <a:solidFill>
                    <a:srgbClr val="FFFFFF"/>
                  </a:solidFill>
                </a:rPr>
                <a:t>data</a:t>
              </a:r>
              <a:r>
                <a:rPr lang="de-DE" sz="1500" b="1" dirty="0">
                  <a:solidFill>
                    <a:srgbClr val="FFFFFF"/>
                  </a:solidFill>
                </a:rPr>
                <a:t> </a:t>
              </a:r>
              <a:r>
                <a:rPr lang="de-DE" sz="1500" b="1" dirty="0" err="1">
                  <a:solidFill>
                    <a:srgbClr val="FFFFFF"/>
                  </a:solidFill>
                </a:rPr>
                <a:t>and</a:t>
              </a:r>
              <a:r>
                <a:rPr lang="de-DE" sz="1500" b="1" dirty="0">
                  <a:solidFill>
                    <a:srgbClr val="FFFFFF"/>
                  </a:solidFill>
                </a:rPr>
                <a:t> open </a:t>
              </a:r>
              <a:r>
                <a:rPr lang="de-DE" sz="1500" b="1" dirty="0" err="1">
                  <a:solidFill>
                    <a:srgbClr val="FFFFFF"/>
                  </a:solidFill>
                </a:rPr>
                <a:t>data</a:t>
              </a:r>
              <a:endParaRPr sz="1500" b="1" dirty="0">
                <a:solidFill>
                  <a:srgbClr val="FFFFFF"/>
                </a:solidFill>
              </a:endParaRPr>
            </a:p>
            <a:p>
              <a:pPr marL="342900" indent="-257175" rtl="0">
                <a:lnSpc>
                  <a:spcPct val="115000"/>
                </a:lnSpc>
                <a:buClr>
                  <a:srgbClr val="FFFFFF"/>
                </a:buClr>
                <a:buSzPts val="1800"/>
                <a:buChar char="●"/>
              </a:pPr>
              <a:r>
                <a:rPr lang="de-DE" sz="1500" b="1" dirty="0">
                  <a:solidFill>
                    <a:srgbClr val="FFFFFF"/>
                  </a:solidFill>
                </a:rPr>
                <a:t>Data </a:t>
              </a:r>
              <a:r>
                <a:rPr lang="de-DE" sz="1500" b="1" dirty="0" err="1">
                  <a:solidFill>
                    <a:srgbClr val="FFFFFF"/>
                  </a:solidFill>
                </a:rPr>
                <a:t>irreversibility</a:t>
              </a:r>
              <a:r>
                <a:rPr lang="de-DE" sz="1500" b="1" dirty="0">
                  <a:solidFill>
                    <a:srgbClr val="FFFFFF"/>
                  </a:solidFill>
                </a:rPr>
                <a:t> </a:t>
              </a:r>
              <a:r>
                <a:rPr lang="de-DE" sz="1500" b="1" dirty="0" err="1">
                  <a:solidFill>
                    <a:srgbClr val="FFFFFF"/>
                  </a:solidFill>
                </a:rPr>
                <a:t>and</a:t>
              </a:r>
              <a:r>
                <a:rPr lang="de-DE" sz="1500" b="1" dirty="0">
                  <a:solidFill>
                    <a:srgbClr val="FFFFFF"/>
                  </a:solidFill>
                </a:rPr>
                <a:t> </a:t>
              </a:r>
              <a:r>
                <a:rPr lang="de-DE" sz="1500" b="1" dirty="0" err="1">
                  <a:solidFill>
                    <a:srgbClr val="FFFFFF"/>
                  </a:solidFill>
                </a:rPr>
                <a:t>reduction</a:t>
              </a:r>
              <a:endParaRPr sz="1500" b="1" dirty="0">
                <a:solidFill>
                  <a:srgbClr val="FFFFFF"/>
                </a:solidFill>
              </a:endParaRPr>
            </a:p>
            <a:p>
              <a:pPr marL="342900" indent="-257175" rtl="0">
                <a:lnSpc>
                  <a:spcPct val="115000"/>
                </a:lnSpc>
                <a:buClr>
                  <a:srgbClr val="FFFFFF"/>
                </a:buClr>
                <a:buSzPts val="1800"/>
                <a:buChar char="●"/>
              </a:pPr>
              <a:r>
                <a:rPr lang="de-DE" sz="1500" b="1" dirty="0" err="1">
                  <a:solidFill>
                    <a:srgbClr val="FFFFFF"/>
                  </a:solidFill>
                </a:rPr>
                <a:t>Harnessing</a:t>
              </a:r>
              <a:r>
                <a:rPr lang="de-DE" sz="1500" b="1" dirty="0">
                  <a:solidFill>
                    <a:srgbClr val="FFFFFF"/>
                  </a:solidFill>
                </a:rPr>
                <a:t> </a:t>
              </a:r>
              <a:r>
                <a:rPr lang="de-DE" sz="1500" b="1" dirty="0" err="1">
                  <a:solidFill>
                    <a:srgbClr val="FFFFFF"/>
                  </a:solidFill>
                </a:rPr>
                <a:t>heterogenous</a:t>
              </a:r>
              <a:r>
                <a:rPr lang="de-DE" sz="1500" b="1" dirty="0">
                  <a:solidFill>
                    <a:srgbClr val="FFFFFF"/>
                  </a:solidFill>
                </a:rPr>
                <a:t> </a:t>
              </a:r>
              <a:r>
                <a:rPr lang="de-DE" sz="1500" b="1" dirty="0" err="1">
                  <a:solidFill>
                    <a:srgbClr val="FFFFFF"/>
                  </a:solidFill>
                </a:rPr>
                <a:t>resources</a:t>
              </a:r>
              <a:endParaRPr lang="de-DE" sz="1500" b="1" dirty="0">
                <a:solidFill>
                  <a:srgbClr val="FFFFFF"/>
                </a:solidFill>
              </a:endParaRPr>
            </a:p>
            <a:p>
              <a:pPr marL="342900" indent="-257175" rtl="0">
                <a:lnSpc>
                  <a:spcPct val="115000"/>
                </a:lnSpc>
                <a:buClr>
                  <a:srgbClr val="FFFFFF"/>
                </a:buClr>
                <a:buSzPts val="1800"/>
                <a:buChar char="●"/>
              </a:pPr>
              <a:r>
                <a:rPr lang="de-DE" sz="1500" b="1" dirty="0" err="1">
                  <a:solidFill>
                    <a:srgbClr val="FFFFFF"/>
                  </a:solidFill>
                </a:rPr>
                <a:t>Highly</a:t>
              </a:r>
              <a:r>
                <a:rPr lang="de-DE" sz="1500" b="1" dirty="0">
                  <a:solidFill>
                    <a:srgbClr val="FFFFFF"/>
                  </a:solidFill>
                </a:rPr>
                <a:t> </a:t>
              </a:r>
              <a:r>
                <a:rPr lang="de-DE" sz="1500" b="1" dirty="0" err="1">
                  <a:solidFill>
                    <a:srgbClr val="FFFFFF"/>
                  </a:solidFill>
                </a:rPr>
                <a:t>collaborative</a:t>
              </a:r>
              <a:r>
                <a:rPr lang="de-DE" sz="1500" b="1" dirty="0">
                  <a:solidFill>
                    <a:srgbClr val="FFFFFF"/>
                  </a:solidFill>
                </a:rPr>
                <a:t> </a:t>
              </a:r>
              <a:r>
                <a:rPr lang="de-DE" sz="1500" b="1" dirty="0" err="1">
                  <a:solidFill>
                    <a:srgbClr val="FFFFFF"/>
                  </a:solidFill>
                </a:rPr>
                <a:t>globally</a:t>
              </a:r>
              <a:r>
                <a:rPr lang="de-DE" sz="1500" b="1" dirty="0">
                  <a:solidFill>
                    <a:srgbClr val="FFFFFF"/>
                  </a:solidFill>
                </a:rPr>
                <a:t> </a:t>
              </a:r>
              <a:r>
                <a:rPr lang="de-DE" sz="1500" b="1" dirty="0" err="1">
                  <a:solidFill>
                    <a:srgbClr val="FFFFFF"/>
                  </a:solidFill>
                </a:rPr>
                <a:t>distributed</a:t>
              </a:r>
              <a:r>
                <a:rPr lang="de-DE" sz="1500" b="1" dirty="0">
                  <a:solidFill>
                    <a:srgbClr val="FFFFFF"/>
                  </a:solidFill>
                </a:rPr>
                <a:t> </a:t>
              </a:r>
              <a:r>
                <a:rPr lang="de-DE" sz="1500" b="1" dirty="0" err="1">
                  <a:solidFill>
                    <a:srgbClr val="FFFFFF"/>
                  </a:solidFill>
                </a:rPr>
                <a:t>data</a:t>
              </a:r>
              <a:r>
                <a:rPr lang="de-DE" sz="1500" b="1" dirty="0">
                  <a:solidFill>
                    <a:srgbClr val="FFFFFF"/>
                  </a:solidFill>
                </a:rPr>
                <a:t> </a:t>
              </a:r>
              <a:r>
                <a:rPr lang="de-DE" sz="1500" b="1" dirty="0" err="1">
                  <a:solidFill>
                    <a:srgbClr val="FFFFFF"/>
                  </a:solidFill>
                </a:rPr>
                <a:t>management</a:t>
              </a:r>
              <a:endParaRPr sz="1500" b="1" dirty="0">
                <a:solidFill>
                  <a:srgbClr val="FFFFFF"/>
                </a:solidFill>
              </a:endParaRPr>
            </a:p>
            <a:p>
              <a:pPr marL="85725" rtl="0">
                <a:lnSpc>
                  <a:spcPct val="115000"/>
                </a:lnSpc>
                <a:buClr>
                  <a:srgbClr val="FFFFFF"/>
                </a:buClr>
                <a:buSzPts val="1800"/>
              </a:pPr>
              <a:endParaRPr lang="de-DE" sz="1500" b="1" dirty="0">
                <a:solidFill>
                  <a:srgbClr val="FFFFFF"/>
                </a:solidFill>
                <a:sym typeface="Wingdings" pitchFamily="2" charset="2"/>
              </a:endParaRPr>
            </a:p>
          </p:txBody>
        </p:sp>
      </p:grpSp>
    </p:spTree>
    <p:extLst>
      <p:ext uri="{BB962C8B-B14F-4D97-AF65-F5344CB8AC3E}">
        <p14:creationId xmlns:p14="http://schemas.microsoft.com/office/powerpoint/2010/main" val="413554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448"/>
        <p:cNvGrpSpPr/>
        <p:nvPr/>
      </p:nvGrpSpPr>
      <p:grpSpPr>
        <a:xfrm>
          <a:off x="0" y="0"/>
          <a:ext cx="0" cy="0"/>
          <a:chOff x="0" y="0"/>
          <a:chExt cx="0" cy="0"/>
        </a:xfrm>
      </p:grpSpPr>
      <p:pic>
        <p:nvPicPr>
          <p:cNvPr id="449" name="Google Shape;449;p81"/>
          <p:cNvPicPr preferRelativeResize="0"/>
          <p:nvPr/>
        </p:nvPicPr>
        <p:blipFill>
          <a:blip r:embed="rId3">
            <a:alphaModFix/>
          </a:blip>
          <a:stretch>
            <a:fillRect/>
          </a:stretch>
        </p:blipFill>
        <p:spPr>
          <a:xfrm>
            <a:off x="0" y="1"/>
            <a:ext cx="9144000" cy="5143501"/>
          </a:xfrm>
          <a:prstGeom prst="rect">
            <a:avLst/>
          </a:prstGeom>
          <a:noFill/>
          <a:ln>
            <a:noFill/>
          </a:ln>
        </p:spPr>
      </p:pic>
      <p:grpSp>
        <p:nvGrpSpPr>
          <p:cNvPr id="450" name="Google Shape;450;p81"/>
          <p:cNvGrpSpPr/>
          <p:nvPr/>
        </p:nvGrpSpPr>
        <p:grpSpPr>
          <a:xfrm>
            <a:off x="1868456" y="1467653"/>
            <a:ext cx="4221881" cy="3822405"/>
            <a:chOff x="2948475" y="1956871"/>
            <a:chExt cx="5629174" cy="5096540"/>
          </a:xfrm>
        </p:grpSpPr>
        <p:grpSp>
          <p:nvGrpSpPr>
            <p:cNvPr id="451" name="Google Shape;451;p81"/>
            <p:cNvGrpSpPr/>
            <p:nvPr/>
          </p:nvGrpSpPr>
          <p:grpSpPr>
            <a:xfrm>
              <a:off x="2948475" y="1956871"/>
              <a:ext cx="5629174" cy="5096540"/>
              <a:chOff x="9904613" y="1118613"/>
              <a:chExt cx="1078200" cy="965400"/>
            </a:xfrm>
          </p:grpSpPr>
          <p:sp>
            <p:nvSpPr>
              <p:cNvPr id="452" name="Google Shape;452;p81"/>
              <p:cNvSpPr/>
              <p:nvPr/>
            </p:nvSpPr>
            <p:spPr>
              <a:xfrm>
                <a:off x="9904613" y="1118613"/>
                <a:ext cx="1078200" cy="965400"/>
              </a:xfrm>
              <a:prstGeom prst="ellipse">
                <a:avLst/>
              </a:prstGeom>
              <a:solidFill>
                <a:srgbClr val="6AA84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pPr rtl="0"/>
                <a:endParaRPr sz="1350"/>
              </a:p>
            </p:txBody>
          </p:sp>
          <p:sp>
            <p:nvSpPr>
              <p:cNvPr id="453" name="Google Shape;453;p81"/>
              <p:cNvSpPr txBox="1"/>
              <p:nvPr/>
            </p:nvSpPr>
            <p:spPr>
              <a:xfrm>
                <a:off x="9949068" y="1398996"/>
                <a:ext cx="961800" cy="399600"/>
              </a:xfrm>
              <a:prstGeom prst="rect">
                <a:avLst/>
              </a:prstGeom>
              <a:noFill/>
              <a:ln>
                <a:noFill/>
              </a:ln>
            </p:spPr>
            <p:txBody>
              <a:bodyPr spcFirstLastPara="1" wrap="square" lIns="68569" tIns="68569" rIns="68569" bIns="68569" anchor="t" anchorCtr="0">
                <a:noAutofit/>
              </a:bodyPr>
              <a:lstStyle/>
              <a:p>
                <a:pPr algn="ctr" rtl="0"/>
                <a:r>
                  <a:rPr lang="de-DE" b="1" dirty="0">
                    <a:solidFill>
                      <a:srgbClr val="FFFFFF"/>
                    </a:solidFill>
                  </a:rPr>
                  <a:t>FAIR@GSI</a:t>
                </a:r>
                <a:br>
                  <a:rPr lang="de-DE" b="1" dirty="0">
                    <a:solidFill>
                      <a:srgbClr val="FFFFFF"/>
                    </a:solidFill>
                  </a:rPr>
                </a:br>
                <a:r>
                  <a:rPr lang="de-DE" b="1" dirty="0">
                    <a:solidFill>
                      <a:srgbClr val="FFFFFF"/>
                    </a:solidFill>
                  </a:rPr>
                  <a:t>Online </a:t>
                </a:r>
                <a:r>
                  <a:rPr lang="de-DE" b="1" dirty="0" err="1">
                    <a:solidFill>
                      <a:srgbClr val="FFFFFF"/>
                    </a:solidFill>
                  </a:rPr>
                  <a:t>data</a:t>
                </a:r>
                <a:r>
                  <a:rPr lang="de-DE" b="1" dirty="0">
                    <a:solidFill>
                      <a:srgbClr val="FFFFFF"/>
                    </a:solidFill>
                  </a:rPr>
                  <a:t> </a:t>
                </a:r>
                <a:br>
                  <a:rPr lang="de-DE" b="1" dirty="0">
                    <a:solidFill>
                      <a:srgbClr val="FFFFFF"/>
                    </a:solidFill>
                  </a:rPr>
                </a:br>
                <a:r>
                  <a:rPr lang="de-DE" b="1" dirty="0">
                    <a:solidFill>
                      <a:srgbClr val="FFFFFF"/>
                    </a:solidFill>
                  </a:rPr>
                  <a:t>30 EB</a:t>
                </a:r>
                <a:endParaRPr b="1" dirty="0">
                  <a:solidFill>
                    <a:srgbClr val="FFFFFF"/>
                  </a:solidFill>
                </a:endParaRPr>
              </a:p>
            </p:txBody>
          </p:sp>
        </p:grpSp>
        <p:sp>
          <p:nvSpPr>
            <p:cNvPr id="454" name="Google Shape;454;p81"/>
            <p:cNvSpPr txBox="1"/>
            <p:nvPr/>
          </p:nvSpPr>
          <p:spPr>
            <a:xfrm>
              <a:off x="6586550" y="5450575"/>
              <a:ext cx="1649400" cy="842400"/>
            </a:xfrm>
            <a:prstGeom prst="rect">
              <a:avLst/>
            </a:prstGeom>
            <a:noFill/>
            <a:ln>
              <a:noFill/>
            </a:ln>
          </p:spPr>
          <p:txBody>
            <a:bodyPr spcFirstLastPara="1" wrap="square" lIns="68569" tIns="68569" rIns="68569" bIns="68569" anchor="t" anchorCtr="0">
              <a:noAutofit/>
            </a:bodyPr>
            <a:lstStyle/>
            <a:p>
              <a:pPr rtl="0"/>
              <a:r>
                <a:rPr lang="de-DE" sz="2100" b="1" dirty="0">
                  <a:solidFill>
                    <a:srgbClr val="FFFFFF"/>
                  </a:solidFill>
                </a:rPr>
                <a:t>HL-LHC</a:t>
              </a:r>
              <a:endParaRPr sz="2100" b="1" dirty="0">
                <a:solidFill>
                  <a:srgbClr val="FFFFFF"/>
                </a:solidFill>
              </a:endParaRPr>
            </a:p>
          </p:txBody>
        </p:sp>
      </p:grpSp>
      <p:pic>
        <p:nvPicPr>
          <p:cNvPr id="455" name="Google Shape;455;p81"/>
          <p:cNvPicPr preferRelativeResize="0"/>
          <p:nvPr/>
        </p:nvPicPr>
        <p:blipFill>
          <a:blip r:embed="rId4">
            <a:alphaModFix/>
          </a:blip>
          <a:stretch>
            <a:fillRect/>
          </a:stretch>
        </p:blipFill>
        <p:spPr>
          <a:xfrm>
            <a:off x="-1864847" y="-760800"/>
            <a:ext cx="6805701" cy="6832725"/>
          </a:xfrm>
          <a:prstGeom prst="rect">
            <a:avLst/>
          </a:prstGeom>
          <a:noFill/>
          <a:ln>
            <a:noFill/>
          </a:ln>
        </p:spPr>
      </p:pic>
      <p:sp>
        <p:nvSpPr>
          <p:cNvPr id="456" name="Google Shape;456;p81"/>
          <p:cNvSpPr txBox="1">
            <a:spLocks noGrp="1"/>
          </p:cNvSpPr>
          <p:nvPr>
            <p:ph type="title"/>
          </p:nvPr>
        </p:nvSpPr>
        <p:spPr>
          <a:xfrm>
            <a:off x="407983" y="349613"/>
            <a:ext cx="8736075" cy="451125"/>
          </a:xfrm>
          <a:prstGeom prst="rect">
            <a:avLst/>
          </a:prstGeom>
          <a:noFill/>
          <a:ln>
            <a:noFill/>
          </a:ln>
        </p:spPr>
        <p:txBody>
          <a:bodyPr spcFirstLastPara="1" vert="horz" wrap="square" lIns="0" tIns="0" rIns="0" bIns="0" rtlCol="0" anchor="t" anchorCtr="0">
            <a:noAutofit/>
          </a:bodyPr>
          <a:lstStyle/>
          <a:p>
            <a:pPr rtl="0">
              <a:buSzPts val="3100"/>
            </a:pPr>
            <a:endParaRPr/>
          </a:p>
        </p:txBody>
      </p:sp>
      <p:sp>
        <p:nvSpPr>
          <p:cNvPr id="457" name="Google Shape;457;p81"/>
          <p:cNvSpPr txBox="1">
            <a:spLocks noGrp="1"/>
          </p:cNvSpPr>
          <p:nvPr>
            <p:ph type="body" idx="2"/>
          </p:nvPr>
        </p:nvSpPr>
        <p:spPr>
          <a:xfrm>
            <a:off x="407986" y="817500"/>
            <a:ext cx="3970350" cy="379125"/>
          </a:xfrm>
          <a:prstGeom prst="rect">
            <a:avLst/>
          </a:prstGeom>
          <a:noFill/>
          <a:ln>
            <a:noFill/>
          </a:ln>
        </p:spPr>
        <p:txBody>
          <a:bodyPr spcFirstLastPara="1" vert="horz" wrap="square" lIns="0" tIns="0" rIns="0" bIns="0" rtlCol="0" anchor="t" anchorCtr="0">
            <a:noAutofit/>
          </a:bodyPr>
          <a:lstStyle/>
          <a:p>
            <a:pPr marL="0" indent="0" rtl="0">
              <a:buSzPts val="1900"/>
            </a:pPr>
            <a:endParaRPr/>
          </a:p>
        </p:txBody>
      </p:sp>
      <p:sp>
        <p:nvSpPr>
          <p:cNvPr id="458" name="Google Shape;458;p81"/>
          <p:cNvSpPr txBox="1"/>
          <p:nvPr/>
        </p:nvSpPr>
        <p:spPr>
          <a:xfrm>
            <a:off x="114300" y="84225"/>
            <a:ext cx="3087225" cy="463275"/>
          </a:xfrm>
          <a:prstGeom prst="rect">
            <a:avLst/>
          </a:prstGeom>
          <a:noFill/>
          <a:ln>
            <a:noFill/>
          </a:ln>
        </p:spPr>
        <p:txBody>
          <a:bodyPr spcFirstLastPara="1" wrap="square" lIns="68569" tIns="68569" rIns="68569" bIns="68569" anchor="t" anchorCtr="0">
            <a:noAutofit/>
          </a:bodyPr>
          <a:lstStyle/>
          <a:p>
            <a:pPr rtl="0"/>
            <a:endParaRPr sz="2325" b="1">
              <a:solidFill>
                <a:srgbClr val="FFFFFF"/>
              </a:solidFill>
            </a:endParaRPr>
          </a:p>
        </p:txBody>
      </p:sp>
      <p:pic>
        <p:nvPicPr>
          <p:cNvPr id="459" name="Google Shape;459;p81"/>
          <p:cNvPicPr preferRelativeResize="0"/>
          <p:nvPr/>
        </p:nvPicPr>
        <p:blipFill>
          <a:blip r:embed="rId5">
            <a:alphaModFix/>
          </a:blip>
          <a:stretch>
            <a:fillRect/>
          </a:stretch>
        </p:blipFill>
        <p:spPr>
          <a:xfrm>
            <a:off x="-7907874" y="-13844976"/>
            <a:ext cx="11288900" cy="11288900"/>
          </a:xfrm>
          <a:prstGeom prst="rect">
            <a:avLst/>
          </a:prstGeom>
          <a:noFill/>
          <a:ln>
            <a:noFill/>
          </a:ln>
        </p:spPr>
      </p:pic>
      <p:grpSp>
        <p:nvGrpSpPr>
          <p:cNvPr id="460" name="Google Shape;460;p81"/>
          <p:cNvGrpSpPr/>
          <p:nvPr/>
        </p:nvGrpSpPr>
        <p:grpSpPr>
          <a:xfrm>
            <a:off x="7268165" y="78300"/>
            <a:ext cx="2099196" cy="2255625"/>
            <a:chOff x="9786137" y="104400"/>
            <a:chExt cx="2798928" cy="3007500"/>
          </a:xfrm>
        </p:grpSpPr>
        <p:pic>
          <p:nvPicPr>
            <p:cNvPr id="461" name="Google Shape;461;p8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0258765" y="104400"/>
              <a:ext cx="2326300" cy="3007500"/>
            </a:xfrm>
            <a:prstGeom prst="rect">
              <a:avLst/>
            </a:prstGeom>
            <a:noFill/>
            <a:ln>
              <a:noFill/>
            </a:ln>
          </p:spPr>
        </p:pic>
        <p:sp>
          <p:nvSpPr>
            <p:cNvPr id="462" name="Google Shape;462;p81"/>
            <p:cNvSpPr/>
            <p:nvPr/>
          </p:nvSpPr>
          <p:spPr>
            <a:xfrm>
              <a:off x="9904613" y="204213"/>
              <a:ext cx="1078200" cy="965400"/>
            </a:xfrm>
            <a:prstGeom prst="ellipse">
              <a:avLst/>
            </a:prstGeom>
            <a:solidFill>
              <a:srgbClr val="C3068B"/>
            </a:solidFill>
            <a:ln>
              <a:noFill/>
            </a:ln>
          </p:spPr>
          <p:txBody>
            <a:bodyPr spcFirstLastPara="1" wrap="square" lIns="68569" tIns="68569" rIns="68569" bIns="68569" anchor="ctr" anchorCtr="0">
              <a:noAutofit/>
            </a:bodyPr>
            <a:lstStyle/>
            <a:p>
              <a:pPr rtl="0"/>
              <a:endParaRPr sz="1350"/>
            </a:p>
          </p:txBody>
        </p:sp>
        <p:sp>
          <p:nvSpPr>
            <p:cNvPr id="463" name="Google Shape;463;p81"/>
            <p:cNvSpPr txBox="1"/>
            <p:nvPr/>
          </p:nvSpPr>
          <p:spPr>
            <a:xfrm>
              <a:off x="9786137" y="335050"/>
              <a:ext cx="1278900" cy="601500"/>
            </a:xfrm>
            <a:prstGeom prst="rect">
              <a:avLst/>
            </a:prstGeom>
            <a:noFill/>
            <a:ln>
              <a:noFill/>
            </a:ln>
          </p:spPr>
          <p:txBody>
            <a:bodyPr spcFirstLastPara="1" wrap="square" lIns="68569" tIns="68569" rIns="68569" bIns="68569" anchor="t" anchorCtr="0">
              <a:noAutofit/>
            </a:bodyPr>
            <a:lstStyle/>
            <a:p>
              <a:pPr algn="ctr" rtl="0"/>
              <a:r>
                <a:rPr lang="de-DE" sz="975" b="1">
                  <a:solidFill>
                    <a:srgbClr val="FFFFFF"/>
                  </a:solidFill>
                </a:rPr>
                <a:t>FAIR@GSI</a:t>
              </a:r>
              <a:br>
                <a:rPr lang="de-DE" sz="975" b="1">
                  <a:solidFill>
                    <a:srgbClr val="FFFFFF"/>
                  </a:solidFill>
                </a:rPr>
              </a:br>
              <a:r>
                <a:rPr lang="de-DE" sz="975" b="1">
                  <a:solidFill>
                    <a:srgbClr val="FFFFFF"/>
                  </a:solidFill>
                </a:rPr>
                <a:t>Physics</a:t>
              </a:r>
              <a:endParaRPr sz="975" b="1">
                <a:solidFill>
                  <a:srgbClr val="FFFFFF"/>
                </a:solidFill>
              </a:endParaRPr>
            </a:p>
            <a:p>
              <a:pPr algn="ctr" rtl="0"/>
              <a:r>
                <a:rPr lang="de-DE" sz="975" b="1">
                  <a:solidFill>
                    <a:srgbClr val="FFFFFF"/>
                  </a:solidFill>
                </a:rPr>
                <a:t>300 PB</a:t>
              </a:r>
              <a:endParaRPr sz="975" b="1">
                <a:solidFill>
                  <a:srgbClr val="FFFFFF"/>
                </a:solidFill>
              </a:endParaRPr>
            </a:p>
          </p:txBody>
        </p:sp>
      </p:grpSp>
      <p:sp>
        <p:nvSpPr>
          <p:cNvPr id="464" name="Google Shape;464;p81"/>
          <p:cNvSpPr txBox="1"/>
          <p:nvPr/>
        </p:nvSpPr>
        <p:spPr>
          <a:xfrm>
            <a:off x="6006825" y="3778127"/>
            <a:ext cx="3144600" cy="1262155"/>
          </a:xfrm>
          <a:prstGeom prst="rect">
            <a:avLst/>
          </a:prstGeom>
          <a:noFill/>
          <a:ln>
            <a:noFill/>
          </a:ln>
        </p:spPr>
        <p:txBody>
          <a:bodyPr spcFirstLastPara="1" wrap="square" lIns="68569" tIns="68569" rIns="68569" bIns="68569" anchor="t" anchorCtr="0">
            <a:noAutofit/>
          </a:bodyPr>
          <a:lstStyle/>
          <a:p>
            <a:pPr rtl="0"/>
            <a:r>
              <a:rPr lang="de-DE" sz="1350" b="1" dirty="0" err="1">
                <a:solidFill>
                  <a:srgbClr val="FFFFFF"/>
                </a:solidFill>
              </a:rPr>
              <a:t>Challenges</a:t>
            </a:r>
            <a:endParaRPr sz="1350" b="1" dirty="0">
              <a:solidFill>
                <a:srgbClr val="FFFFFF"/>
              </a:solidFill>
            </a:endParaRPr>
          </a:p>
          <a:p>
            <a:pPr rtl="0"/>
            <a:r>
              <a:rPr lang="de-DE" sz="1350" dirty="0">
                <a:solidFill>
                  <a:srgbClr val="FFFFFF"/>
                </a:solidFill>
              </a:rPr>
              <a:t>- </a:t>
            </a:r>
            <a:r>
              <a:rPr lang="de-DE" sz="1350" dirty="0" err="1">
                <a:solidFill>
                  <a:schemeClr val="lt1"/>
                </a:solidFill>
              </a:rPr>
              <a:t>FAIRification</a:t>
            </a:r>
            <a:r>
              <a:rPr lang="de-DE" sz="1350" dirty="0">
                <a:solidFill>
                  <a:schemeClr val="lt1"/>
                </a:solidFill>
              </a:rPr>
              <a:t>: </a:t>
            </a:r>
            <a:r>
              <a:rPr lang="de-DE" sz="1350" dirty="0" err="1">
                <a:solidFill>
                  <a:schemeClr val="lt1"/>
                </a:solidFill>
              </a:rPr>
              <a:t>data</a:t>
            </a:r>
            <a:r>
              <a:rPr lang="de-DE" sz="1350" dirty="0">
                <a:solidFill>
                  <a:schemeClr val="lt1"/>
                </a:solidFill>
              </a:rPr>
              <a:t> &amp;  </a:t>
            </a:r>
            <a:r>
              <a:rPr lang="de-DE" sz="1350" b="1" dirty="0" err="1">
                <a:solidFill>
                  <a:schemeClr val="lt1"/>
                </a:solidFill>
              </a:rPr>
              <a:t>workflows</a:t>
            </a:r>
            <a:endParaRPr sz="1350" b="1" dirty="0">
              <a:solidFill>
                <a:schemeClr val="lt1"/>
              </a:solidFill>
            </a:endParaRPr>
          </a:p>
          <a:p>
            <a:pPr rtl="0"/>
            <a:r>
              <a:rPr lang="de-DE" sz="1350" dirty="0">
                <a:solidFill>
                  <a:schemeClr val="lt1"/>
                </a:solidFill>
              </a:rPr>
              <a:t>- </a:t>
            </a:r>
            <a:r>
              <a:rPr lang="de-DE" sz="1350" dirty="0">
                <a:solidFill>
                  <a:srgbClr val="FFFFFF"/>
                </a:solidFill>
              </a:rPr>
              <a:t>“</a:t>
            </a:r>
            <a:r>
              <a:rPr lang="de-DE" sz="1350" dirty="0" err="1">
                <a:solidFill>
                  <a:srgbClr val="FFFFFF"/>
                </a:solidFill>
              </a:rPr>
              <a:t>big</a:t>
            </a:r>
            <a:r>
              <a:rPr lang="de-DE" sz="1350" dirty="0">
                <a:solidFill>
                  <a:srgbClr val="FFFFFF"/>
                </a:solidFill>
              </a:rPr>
              <a:t> </a:t>
            </a:r>
            <a:r>
              <a:rPr lang="de-DE" sz="1350" dirty="0" err="1">
                <a:solidFill>
                  <a:srgbClr val="FFFFFF"/>
                </a:solidFill>
              </a:rPr>
              <a:t>data</a:t>
            </a:r>
            <a:r>
              <a:rPr lang="de-DE" sz="1350" dirty="0">
                <a:solidFill>
                  <a:srgbClr val="FFFFFF"/>
                </a:solidFill>
              </a:rPr>
              <a:t>” </a:t>
            </a:r>
            <a:r>
              <a:rPr lang="de-DE" sz="1350" dirty="0" err="1">
                <a:solidFill>
                  <a:srgbClr val="FFFFFF"/>
                </a:solidFill>
              </a:rPr>
              <a:t>and</a:t>
            </a:r>
            <a:r>
              <a:rPr lang="de-DE" sz="1350" dirty="0">
                <a:solidFill>
                  <a:srgbClr val="FFFFFF"/>
                </a:solidFill>
              </a:rPr>
              <a:t> “open </a:t>
            </a:r>
            <a:r>
              <a:rPr lang="de-DE" sz="1350" dirty="0" err="1">
                <a:solidFill>
                  <a:srgbClr val="FFFFFF"/>
                </a:solidFill>
              </a:rPr>
              <a:t>data</a:t>
            </a:r>
            <a:r>
              <a:rPr lang="de-DE" sz="1350" dirty="0">
                <a:solidFill>
                  <a:srgbClr val="FFFFFF"/>
                </a:solidFill>
              </a:rPr>
              <a:t>”</a:t>
            </a:r>
          </a:p>
          <a:p>
            <a:pPr rtl="0"/>
            <a:r>
              <a:rPr lang="en-US" sz="1350" dirty="0">
                <a:solidFill>
                  <a:srgbClr val="FFFFFF"/>
                </a:solidFill>
              </a:rPr>
              <a:t>- Irreversibility challenge and data loss</a:t>
            </a:r>
            <a:endParaRPr sz="1350" dirty="0">
              <a:solidFill>
                <a:srgbClr val="FFFFFF"/>
              </a:solidFill>
            </a:endParaRPr>
          </a:p>
          <a:p>
            <a:pPr rtl="0"/>
            <a:r>
              <a:rPr lang="de-DE" sz="1350" dirty="0">
                <a:solidFill>
                  <a:srgbClr val="FFFFFF"/>
                </a:solidFill>
              </a:rPr>
              <a:t>- </a:t>
            </a:r>
            <a:r>
              <a:rPr lang="de-DE" sz="1350" dirty="0" err="1">
                <a:solidFill>
                  <a:srgbClr val="FFFFFF"/>
                </a:solidFill>
              </a:rPr>
              <a:t>heterogeneous</a:t>
            </a:r>
            <a:r>
              <a:rPr lang="de-DE" sz="1350" dirty="0">
                <a:solidFill>
                  <a:srgbClr val="FFFFFF"/>
                </a:solidFill>
              </a:rPr>
              <a:t> </a:t>
            </a:r>
            <a:r>
              <a:rPr lang="de-DE" sz="1350" dirty="0" err="1">
                <a:solidFill>
                  <a:srgbClr val="FFFFFF"/>
                </a:solidFill>
              </a:rPr>
              <a:t>data</a:t>
            </a:r>
            <a:r>
              <a:rPr lang="de-DE" sz="1350" dirty="0">
                <a:solidFill>
                  <a:srgbClr val="FFFFFF"/>
                </a:solidFill>
              </a:rPr>
              <a:t> &amp; </a:t>
            </a:r>
            <a:r>
              <a:rPr lang="de-DE" sz="1350" dirty="0" err="1">
                <a:solidFill>
                  <a:srgbClr val="FFFFFF"/>
                </a:solidFill>
              </a:rPr>
              <a:t>infrastructures</a:t>
            </a:r>
            <a:endParaRPr sz="1350" dirty="0">
              <a:solidFill>
                <a:srgbClr val="FFFFFF"/>
              </a:solidFill>
            </a:endParaRPr>
          </a:p>
          <a:p>
            <a:pPr rtl="0"/>
            <a:r>
              <a:rPr lang="de-DE" sz="1350" dirty="0">
                <a:solidFill>
                  <a:srgbClr val="FFFFFF"/>
                </a:solidFill>
              </a:rPr>
              <a:t>- </a:t>
            </a:r>
            <a:r>
              <a:rPr lang="de-DE" sz="1350" dirty="0" err="1">
                <a:solidFill>
                  <a:srgbClr val="FFFFFF"/>
                </a:solidFill>
              </a:rPr>
              <a:t>transfer</a:t>
            </a:r>
            <a:r>
              <a:rPr lang="de-DE" sz="1350" dirty="0">
                <a:solidFill>
                  <a:srgbClr val="FFFFFF"/>
                </a:solidFill>
              </a:rPr>
              <a:t> </a:t>
            </a:r>
            <a:r>
              <a:rPr lang="de-DE" sz="1350" dirty="0" err="1">
                <a:solidFill>
                  <a:srgbClr val="FFFFFF"/>
                </a:solidFill>
              </a:rPr>
              <a:t>of</a:t>
            </a:r>
            <a:r>
              <a:rPr lang="de-DE" sz="1350" dirty="0">
                <a:solidFill>
                  <a:srgbClr val="FFFFFF"/>
                </a:solidFill>
              </a:rPr>
              <a:t> </a:t>
            </a:r>
            <a:r>
              <a:rPr lang="de-DE" sz="1350" dirty="0" err="1">
                <a:solidFill>
                  <a:srgbClr val="FFFFFF"/>
                </a:solidFill>
              </a:rPr>
              <a:t>knowledge</a:t>
            </a:r>
            <a:endParaRPr sz="1350" dirty="0">
              <a:solidFill>
                <a:srgbClr val="FFFFFF"/>
              </a:solidFill>
            </a:endParaRPr>
          </a:p>
        </p:txBody>
      </p:sp>
      <p:pic>
        <p:nvPicPr>
          <p:cNvPr id="465" name="Google Shape;465;p81"/>
          <p:cNvPicPr preferRelativeResize="0"/>
          <p:nvPr/>
        </p:nvPicPr>
        <p:blipFill>
          <a:blip r:embed="rId7">
            <a:alphaModFix/>
          </a:blip>
          <a:stretch>
            <a:fillRect/>
          </a:stretch>
        </p:blipFill>
        <p:spPr>
          <a:xfrm>
            <a:off x="2830350" y="-176475"/>
            <a:ext cx="3970376" cy="3954602"/>
          </a:xfrm>
          <a:prstGeom prst="rect">
            <a:avLst/>
          </a:prstGeom>
          <a:noFill/>
          <a:ln>
            <a:noFill/>
          </a:ln>
        </p:spPr>
      </p:pic>
      <p:grpSp>
        <p:nvGrpSpPr>
          <p:cNvPr id="466" name="Google Shape;466;p81"/>
          <p:cNvGrpSpPr/>
          <p:nvPr/>
        </p:nvGrpSpPr>
        <p:grpSpPr>
          <a:xfrm>
            <a:off x="5118621" y="-475491"/>
            <a:ext cx="2264139" cy="2337161"/>
            <a:chOff x="9904613" y="1118613"/>
            <a:chExt cx="1078200" cy="965400"/>
          </a:xfrm>
        </p:grpSpPr>
        <p:sp>
          <p:nvSpPr>
            <p:cNvPr id="467" name="Google Shape;467;p81"/>
            <p:cNvSpPr/>
            <p:nvPr/>
          </p:nvSpPr>
          <p:spPr>
            <a:xfrm>
              <a:off x="9904613" y="1118613"/>
              <a:ext cx="1078200" cy="965400"/>
            </a:xfrm>
            <a:prstGeom prst="ellipse">
              <a:avLst/>
            </a:prstGeom>
            <a:solidFill>
              <a:srgbClr val="C3068B"/>
            </a:solidFill>
            <a:ln>
              <a:noFill/>
            </a:ln>
          </p:spPr>
          <p:txBody>
            <a:bodyPr spcFirstLastPara="1" wrap="square" lIns="68569" tIns="68569" rIns="68569" bIns="68569" anchor="ctr" anchorCtr="0">
              <a:noAutofit/>
            </a:bodyPr>
            <a:lstStyle/>
            <a:p>
              <a:pPr rtl="0"/>
              <a:endParaRPr sz="1350"/>
            </a:p>
          </p:txBody>
        </p:sp>
        <p:sp>
          <p:nvSpPr>
            <p:cNvPr id="468" name="Google Shape;468;p81"/>
            <p:cNvSpPr txBox="1"/>
            <p:nvPr/>
          </p:nvSpPr>
          <p:spPr>
            <a:xfrm>
              <a:off x="9949068" y="1398996"/>
              <a:ext cx="961800" cy="399600"/>
            </a:xfrm>
            <a:prstGeom prst="rect">
              <a:avLst/>
            </a:prstGeom>
            <a:noFill/>
            <a:ln>
              <a:noFill/>
            </a:ln>
          </p:spPr>
          <p:txBody>
            <a:bodyPr spcFirstLastPara="1" wrap="square" lIns="68569" tIns="68569" rIns="68569" bIns="68569" anchor="t" anchorCtr="0">
              <a:noAutofit/>
            </a:bodyPr>
            <a:lstStyle/>
            <a:p>
              <a:pPr algn="ctr" rtl="0"/>
              <a:r>
                <a:rPr lang="de-DE" b="1">
                  <a:solidFill>
                    <a:srgbClr val="FFFFFF"/>
                  </a:solidFill>
                </a:rPr>
                <a:t>FAIR@GSI</a:t>
              </a:r>
              <a:br>
                <a:rPr lang="de-DE" b="1">
                  <a:solidFill>
                    <a:srgbClr val="FFFFFF"/>
                  </a:solidFill>
                </a:rPr>
              </a:br>
              <a:r>
                <a:rPr lang="de-DE" b="1">
                  <a:solidFill>
                    <a:srgbClr val="FFFFFF"/>
                  </a:solidFill>
                </a:rPr>
                <a:t>Online data </a:t>
              </a:r>
              <a:br>
                <a:rPr lang="de-DE" b="1">
                  <a:solidFill>
                    <a:srgbClr val="FFFFFF"/>
                  </a:solidFill>
                </a:rPr>
              </a:br>
              <a:r>
                <a:rPr lang="de-DE" b="1">
                  <a:solidFill>
                    <a:srgbClr val="FFFFFF"/>
                  </a:solidFill>
                </a:rPr>
                <a:t>30 EB</a:t>
              </a:r>
              <a:endParaRPr b="1">
                <a:solidFill>
                  <a:srgbClr val="FFFFFF"/>
                </a:solidFill>
              </a:endParaRPr>
            </a:p>
          </p:txBody>
        </p:sp>
      </p:grpSp>
      <p:pic>
        <p:nvPicPr>
          <p:cNvPr id="469" name="Google Shape;469;p81"/>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6231000" y="1196962"/>
            <a:ext cx="1863125" cy="1876700"/>
          </a:xfrm>
          <a:prstGeom prst="rect">
            <a:avLst/>
          </a:prstGeom>
          <a:noFill/>
          <a:ln>
            <a:noFill/>
          </a:ln>
        </p:spPr>
      </p:pic>
    </p:spTree>
    <p:extLst>
      <p:ext uri="{BB962C8B-B14F-4D97-AF65-F5344CB8AC3E}">
        <p14:creationId xmlns:p14="http://schemas.microsoft.com/office/powerpoint/2010/main" val="2960306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Task Areas</a:t>
            </a:r>
            <a:endParaRPr lang="de-DE" dirty="0"/>
          </a:p>
        </p:txBody>
      </p:sp>
      <p:pic>
        <p:nvPicPr>
          <p:cNvPr id="3" name="Picture 2"/>
          <p:cNvPicPr>
            <a:picLocks noChangeAspect="1"/>
          </p:cNvPicPr>
          <p:nvPr/>
        </p:nvPicPr>
        <p:blipFill>
          <a:blip r:embed="rId3"/>
          <a:stretch>
            <a:fillRect/>
          </a:stretch>
        </p:blipFill>
        <p:spPr>
          <a:xfrm>
            <a:off x="1043608" y="1059582"/>
            <a:ext cx="7019717" cy="3810559"/>
          </a:xfrm>
          <a:prstGeom prst="rect">
            <a:avLst/>
          </a:prstGeom>
        </p:spPr>
      </p:pic>
      <p:sp>
        <p:nvSpPr>
          <p:cNvPr id="7" name="Google Shape;637;p67"/>
          <p:cNvSpPr txBox="1"/>
          <p:nvPr/>
        </p:nvSpPr>
        <p:spPr>
          <a:xfrm>
            <a:off x="5508104" y="4206147"/>
            <a:ext cx="2397200" cy="879200"/>
          </a:xfrm>
          <a:prstGeom prst="rect">
            <a:avLst/>
          </a:prstGeom>
          <a:noFill/>
          <a:ln>
            <a:noFill/>
          </a:ln>
        </p:spPr>
        <p:txBody>
          <a:bodyPr spcFirstLastPara="1" wrap="square" lIns="91433" tIns="91433" rIns="91433" bIns="91433" anchor="t" anchorCtr="0">
            <a:noAutofit/>
          </a:bodyPr>
          <a:lstStyle/>
          <a:p>
            <a:r>
              <a:rPr lang="en" sz="1600" dirty="0"/>
              <a:t>TA 6: Synergies </a:t>
            </a:r>
            <a:endParaRPr lang="en" sz="1600" dirty="0" smtClean="0"/>
          </a:p>
          <a:p>
            <a:r>
              <a:rPr lang="en" sz="1600" dirty="0" smtClean="0"/>
              <a:t>&amp; </a:t>
            </a:r>
            <a:r>
              <a:rPr lang="en" sz="1600" dirty="0"/>
              <a:t>services</a:t>
            </a:r>
            <a:endParaRPr sz="1600" dirty="0"/>
          </a:p>
        </p:txBody>
      </p:sp>
    </p:spTree>
    <p:extLst>
      <p:ext uri="{BB962C8B-B14F-4D97-AF65-F5344CB8AC3E}">
        <p14:creationId xmlns:p14="http://schemas.microsoft.com/office/powerpoint/2010/main" val="3301793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2183036" y="2211705"/>
            <a:ext cx="4752528" cy="1200329"/>
          </a:xfrm>
          <a:prstGeom prst="rect">
            <a:avLst/>
          </a:prstGeom>
        </p:spPr>
        <p:txBody>
          <a:bodyPr wrap="square" rtlCol="0">
            <a:spAutoFit/>
          </a:bodyPr>
          <a:lstStyle/>
          <a:p>
            <a:pPr algn="ctr"/>
            <a:r>
              <a:rPr lang="de-DE" sz="2400" dirty="0" err="1" smtClean="0"/>
              <a:t>Provides</a:t>
            </a:r>
            <a:r>
              <a:rPr lang="de-DE" sz="2400" dirty="0" smtClean="0"/>
              <a:t> </a:t>
            </a:r>
            <a:r>
              <a:rPr lang="de-DE" sz="2400" dirty="0" err="1" smtClean="0"/>
              <a:t>solutions</a:t>
            </a:r>
            <a:r>
              <a:rPr lang="de-DE" sz="2400" dirty="0" smtClean="0"/>
              <a:t> </a:t>
            </a:r>
            <a:r>
              <a:rPr lang="de-DE" sz="2400" dirty="0" err="1" smtClean="0"/>
              <a:t>for</a:t>
            </a:r>
            <a:r>
              <a:rPr lang="de-DE" sz="2400" dirty="0" smtClean="0"/>
              <a:t> </a:t>
            </a:r>
            <a:r>
              <a:rPr lang="de-DE" sz="2400" dirty="0" err="1" smtClean="0"/>
              <a:t>standardized</a:t>
            </a:r>
            <a:r>
              <a:rPr lang="de-DE" sz="2400" dirty="0" smtClean="0"/>
              <a:t> </a:t>
            </a:r>
            <a:r>
              <a:rPr lang="de-DE" sz="2400" dirty="0" err="1" smtClean="0"/>
              <a:t>data</a:t>
            </a:r>
            <a:r>
              <a:rPr lang="de-DE" sz="2400" dirty="0" smtClean="0"/>
              <a:t> </a:t>
            </a:r>
            <a:r>
              <a:rPr lang="de-DE" sz="2400" dirty="0" err="1" smtClean="0"/>
              <a:t>access</a:t>
            </a:r>
            <a:r>
              <a:rPr lang="de-DE" sz="2400" dirty="0" smtClean="0"/>
              <a:t> </a:t>
            </a:r>
            <a:r>
              <a:rPr lang="de-DE" sz="2400" dirty="0" err="1" smtClean="0"/>
              <a:t>and</a:t>
            </a:r>
            <a:r>
              <a:rPr lang="de-DE" sz="2400" dirty="0" smtClean="0"/>
              <a:t> inter-operable </a:t>
            </a:r>
            <a:r>
              <a:rPr lang="de-DE" sz="2400" dirty="0" err="1" smtClean="0"/>
              <a:t>storage</a:t>
            </a:r>
            <a:r>
              <a:rPr lang="de-DE" sz="2400" dirty="0" smtClean="0"/>
              <a:t> </a:t>
            </a:r>
            <a:r>
              <a:rPr lang="de-DE" sz="2400" dirty="0" err="1" smtClean="0"/>
              <a:t>solutions</a:t>
            </a:r>
            <a:r>
              <a:rPr lang="de-DE" sz="2400" dirty="0" smtClean="0"/>
              <a:t> </a:t>
            </a:r>
            <a:endParaRPr lang="de-DE" sz="2400" dirty="0"/>
          </a:p>
        </p:txBody>
      </p:sp>
      <p:sp>
        <p:nvSpPr>
          <p:cNvPr id="2" name="Title 1"/>
          <p:cNvSpPr>
            <a:spLocks noGrp="1"/>
          </p:cNvSpPr>
          <p:nvPr>
            <p:ph type="title"/>
          </p:nvPr>
        </p:nvSpPr>
        <p:spPr/>
        <p:txBody>
          <a:bodyPr/>
          <a:lstStyle/>
          <a:p>
            <a:r>
              <a:rPr lang="de-DE" dirty="0" smtClean="0"/>
              <a:t>Task </a:t>
            </a:r>
            <a:r>
              <a:rPr lang="de-DE" dirty="0" err="1" smtClean="0"/>
              <a:t>area</a:t>
            </a:r>
            <a:r>
              <a:rPr lang="de-DE" dirty="0" smtClean="0"/>
              <a:t> 2 </a:t>
            </a:r>
            <a:endParaRPr lang="de-DE" dirty="0"/>
          </a:p>
        </p:txBody>
      </p:sp>
      <p:sp>
        <p:nvSpPr>
          <p:cNvPr id="4" name="Text Placeholder 3"/>
          <p:cNvSpPr>
            <a:spLocks noGrp="1"/>
          </p:cNvSpPr>
          <p:nvPr>
            <p:ph type="body" idx="2"/>
          </p:nvPr>
        </p:nvSpPr>
        <p:spPr>
          <a:xfrm>
            <a:off x="305991" y="699542"/>
            <a:ext cx="8532018" cy="284439"/>
          </a:xfrm>
        </p:spPr>
        <p:txBody>
          <a:bodyPr/>
          <a:lstStyle/>
          <a:p>
            <a:r>
              <a:rPr lang="de-DE" dirty="0" smtClean="0"/>
              <a:t>Data </a:t>
            </a:r>
            <a:r>
              <a:rPr lang="de-DE" dirty="0" err="1" smtClean="0"/>
              <a:t>management</a:t>
            </a:r>
            <a:endParaRPr lang="de-DE" dirty="0"/>
          </a:p>
        </p:txBody>
      </p:sp>
      <p:pic>
        <p:nvPicPr>
          <p:cNvPr id="6" name="Google Shape;657;p69_1"/>
          <p:cNvPicPr preferRelativeResize="0">
            <a:picLocks noChangeAspect="1"/>
          </p:cNvPicPr>
          <p:nvPr/>
        </p:nvPicPr>
        <p:blipFill>
          <a:blip r:embed="rId3"/>
          <a:stretch/>
        </p:blipFill>
        <p:spPr>
          <a:xfrm>
            <a:off x="594000" y="1333928"/>
            <a:ext cx="7956000" cy="3660870"/>
          </a:xfrm>
          <a:prstGeom prst="rect">
            <a:avLst/>
          </a:prstGeom>
          <a:ln w="0">
            <a:noFill/>
          </a:ln>
        </p:spPr>
      </p:pic>
      <p:sp>
        <p:nvSpPr>
          <p:cNvPr id="7" name="TextShape 3"/>
          <p:cNvSpPr txBox="1"/>
          <p:nvPr/>
        </p:nvSpPr>
        <p:spPr>
          <a:xfrm>
            <a:off x="1907704" y="983981"/>
            <a:ext cx="1053208" cy="346320"/>
          </a:xfrm>
          <a:prstGeom prst="rect">
            <a:avLst/>
          </a:prstGeom>
          <a:noFill/>
          <a:ln w="0">
            <a:noFill/>
          </a:ln>
        </p:spPr>
        <p:txBody>
          <a:bodyPr lIns="90000" tIns="45000" rIns="90000" bIns="45000">
            <a:noAutofit/>
          </a:bodyPr>
          <a:lstStyle/>
          <a:p>
            <a:r>
              <a:rPr lang="en-US" sz="1800" b="0" strike="noStrike" spc="-1" dirty="0">
                <a:latin typeface="Arial"/>
              </a:rPr>
              <a:t>Today</a:t>
            </a:r>
          </a:p>
        </p:txBody>
      </p:sp>
      <p:sp>
        <p:nvSpPr>
          <p:cNvPr id="8" name="TextShape 4"/>
          <p:cNvSpPr txBox="1"/>
          <p:nvPr/>
        </p:nvSpPr>
        <p:spPr>
          <a:xfrm>
            <a:off x="5580112" y="950479"/>
            <a:ext cx="840600" cy="346320"/>
          </a:xfrm>
          <a:prstGeom prst="rect">
            <a:avLst/>
          </a:prstGeom>
          <a:noFill/>
          <a:ln w="0">
            <a:noFill/>
          </a:ln>
        </p:spPr>
        <p:txBody>
          <a:bodyPr lIns="90000" tIns="45000" rIns="90000" bIns="45000">
            <a:noAutofit/>
          </a:bodyPr>
          <a:lstStyle/>
          <a:p>
            <a:r>
              <a:rPr lang="en-US" sz="1800" b="0" strike="noStrike" spc="-1" dirty="0">
                <a:latin typeface="Arial"/>
              </a:rPr>
              <a:t>Future</a:t>
            </a:r>
          </a:p>
        </p:txBody>
      </p:sp>
    </p:spTree>
    <p:extLst>
      <p:ext uri="{BB962C8B-B14F-4D97-AF65-F5344CB8AC3E}">
        <p14:creationId xmlns:p14="http://schemas.microsoft.com/office/powerpoint/2010/main" val="13711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87"/>
        <p:cNvGrpSpPr/>
        <p:nvPr/>
      </p:nvGrpSpPr>
      <p:grpSpPr>
        <a:xfrm>
          <a:off x="0" y="0"/>
          <a:ext cx="0" cy="0"/>
          <a:chOff x="0" y="0"/>
          <a:chExt cx="0" cy="0"/>
        </a:xfrm>
      </p:grpSpPr>
      <p:sp>
        <p:nvSpPr>
          <p:cNvPr id="3" name="Rectangle 2"/>
          <p:cNvSpPr/>
          <p:nvPr/>
        </p:nvSpPr>
        <p:spPr bwMode="auto">
          <a:xfrm>
            <a:off x="0" y="0"/>
            <a:ext cx="91440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90" name="Google Shape;590;p85"/>
          <p:cNvGrpSpPr/>
          <p:nvPr/>
        </p:nvGrpSpPr>
        <p:grpSpPr>
          <a:xfrm>
            <a:off x="1824893" y="1192669"/>
            <a:ext cx="3142950" cy="2828808"/>
            <a:chOff x="7233791" y="1285425"/>
            <a:chExt cx="4190600" cy="3771744"/>
          </a:xfrm>
        </p:grpSpPr>
        <p:sp>
          <p:nvSpPr>
            <p:cNvPr id="591" name="Google Shape;591;p85"/>
            <p:cNvSpPr/>
            <p:nvPr/>
          </p:nvSpPr>
          <p:spPr>
            <a:xfrm>
              <a:off x="8296800" y="1285425"/>
              <a:ext cx="20646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a:solidFill>
                    <a:srgbClr val="FFFFFF"/>
                  </a:solidFill>
                </a:rPr>
                <a:t>PUBLICATION</a:t>
              </a:r>
              <a:endParaRPr sz="1350" b="1">
                <a:solidFill>
                  <a:srgbClr val="FFFFFF"/>
                </a:solidFill>
              </a:endParaRPr>
            </a:p>
          </p:txBody>
        </p:sp>
        <p:sp>
          <p:nvSpPr>
            <p:cNvPr id="592" name="Google Shape;592;p85"/>
            <p:cNvSpPr/>
            <p:nvPr/>
          </p:nvSpPr>
          <p:spPr>
            <a:xfrm>
              <a:off x="8296800" y="2237073"/>
              <a:ext cx="20646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dirty="0">
                  <a:solidFill>
                    <a:srgbClr val="FFFFFF"/>
                  </a:solidFill>
                </a:rPr>
                <a:t>SOFTWARE</a:t>
              </a:r>
              <a:endParaRPr sz="1350" b="1" dirty="0">
                <a:solidFill>
                  <a:srgbClr val="FFFFFF"/>
                </a:solidFill>
              </a:endParaRPr>
            </a:p>
          </p:txBody>
        </p:sp>
        <p:sp>
          <p:nvSpPr>
            <p:cNvPr id="593" name="Google Shape;593;p85"/>
            <p:cNvSpPr/>
            <p:nvPr/>
          </p:nvSpPr>
          <p:spPr>
            <a:xfrm>
              <a:off x="8296800" y="3188721"/>
              <a:ext cx="20646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a:solidFill>
                    <a:srgbClr val="FFFFFF"/>
                  </a:solidFill>
                </a:rPr>
                <a:t>DATA SOURCES</a:t>
              </a:r>
              <a:br>
                <a:rPr lang="de-DE" sz="1350" b="1">
                  <a:solidFill>
                    <a:srgbClr val="FFFFFF"/>
                  </a:solidFill>
                </a:rPr>
              </a:br>
              <a:r>
                <a:rPr lang="de-DE" sz="1350" b="1">
                  <a:solidFill>
                    <a:srgbClr val="FFFFFF"/>
                  </a:solidFill>
                </a:rPr>
                <a:t>ACCESS</a:t>
              </a:r>
              <a:endParaRPr sz="1350" b="1">
                <a:solidFill>
                  <a:srgbClr val="FFFFFF"/>
                </a:solidFill>
              </a:endParaRPr>
            </a:p>
          </p:txBody>
        </p:sp>
        <p:sp>
          <p:nvSpPr>
            <p:cNvPr id="594" name="Google Shape;594;p85"/>
            <p:cNvSpPr/>
            <p:nvPr/>
          </p:nvSpPr>
          <p:spPr>
            <a:xfrm>
              <a:off x="8296800" y="4140369"/>
              <a:ext cx="20646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a:solidFill>
                    <a:srgbClr val="FFFFFF"/>
                  </a:solidFill>
                </a:rPr>
                <a:t>METADATA</a:t>
              </a:r>
              <a:endParaRPr sz="1350" b="1">
                <a:solidFill>
                  <a:srgbClr val="FFFFFF"/>
                </a:solidFill>
              </a:endParaRPr>
            </a:p>
          </p:txBody>
        </p:sp>
        <p:sp>
          <p:nvSpPr>
            <p:cNvPr id="595" name="Google Shape;595;p85"/>
            <p:cNvSpPr/>
            <p:nvPr/>
          </p:nvSpPr>
          <p:spPr>
            <a:xfrm>
              <a:off x="7233791" y="3188725"/>
              <a:ext cx="10251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a:solidFill>
                    <a:srgbClr val="FFFFFF"/>
                  </a:solidFill>
                </a:rPr>
                <a:t>BATCHPROC.</a:t>
              </a:r>
              <a:endParaRPr sz="1350" b="1">
                <a:solidFill>
                  <a:srgbClr val="FFFFFF"/>
                </a:solidFill>
              </a:endParaRPr>
            </a:p>
          </p:txBody>
        </p:sp>
        <p:sp>
          <p:nvSpPr>
            <p:cNvPr id="596" name="Google Shape;596;p85"/>
            <p:cNvSpPr/>
            <p:nvPr/>
          </p:nvSpPr>
          <p:spPr>
            <a:xfrm>
              <a:off x="10399291" y="3188725"/>
              <a:ext cx="1025100" cy="9168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rtl="0"/>
              <a:r>
                <a:rPr lang="de-DE" sz="1350" b="1">
                  <a:solidFill>
                    <a:srgbClr val="FFFFFF"/>
                  </a:solidFill>
                </a:rPr>
                <a:t>INTER-</a:t>
              </a:r>
              <a:br>
                <a:rPr lang="de-DE" sz="1350" b="1">
                  <a:solidFill>
                    <a:srgbClr val="FFFFFF"/>
                  </a:solidFill>
                </a:rPr>
              </a:br>
              <a:r>
                <a:rPr lang="de-DE" sz="1350" b="1">
                  <a:solidFill>
                    <a:srgbClr val="FFFFFF"/>
                  </a:solidFill>
                </a:rPr>
                <a:t>ACTIVEPROC.</a:t>
              </a:r>
              <a:endParaRPr sz="1350" b="1">
                <a:solidFill>
                  <a:srgbClr val="FFFFFF"/>
                </a:solidFill>
              </a:endParaRPr>
            </a:p>
          </p:txBody>
        </p:sp>
      </p:grpSp>
      <p:grpSp>
        <p:nvGrpSpPr>
          <p:cNvPr id="597" name="Google Shape;597;p85"/>
          <p:cNvGrpSpPr/>
          <p:nvPr/>
        </p:nvGrpSpPr>
        <p:grpSpPr>
          <a:xfrm>
            <a:off x="7284225" y="100650"/>
            <a:ext cx="1821825" cy="1833844"/>
            <a:chOff x="9712300" y="134200"/>
            <a:chExt cx="2429100" cy="2445125"/>
          </a:xfrm>
        </p:grpSpPr>
        <p:sp>
          <p:nvSpPr>
            <p:cNvPr id="598" name="Google Shape;598;p85"/>
            <p:cNvSpPr txBox="1"/>
            <p:nvPr/>
          </p:nvSpPr>
          <p:spPr>
            <a:xfrm>
              <a:off x="9743475" y="134200"/>
              <a:ext cx="2321700" cy="901800"/>
            </a:xfrm>
            <a:prstGeom prst="rect">
              <a:avLst/>
            </a:prstGeom>
            <a:noFill/>
            <a:ln>
              <a:noFill/>
            </a:ln>
          </p:spPr>
          <p:txBody>
            <a:bodyPr spcFirstLastPara="1" wrap="square" lIns="68569" tIns="68569" rIns="68569" bIns="68569" anchor="t" anchorCtr="0">
              <a:noAutofit/>
            </a:bodyPr>
            <a:lstStyle/>
            <a:p>
              <a:pPr algn="r" rtl="0"/>
              <a:r>
                <a:rPr lang="de-DE" sz="2250" b="1">
                  <a:solidFill>
                    <a:srgbClr val="0944A1"/>
                  </a:solidFill>
                </a:rPr>
                <a:t>Digital</a:t>
              </a:r>
              <a:br>
                <a:rPr lang="de-DE" sz="2250" b="1">
                  <a:solidFill>
                    <a:srgbClr val="0944A1"/>
                  </a:solidFill>
                </a:rPr>
              </a:br>
              <a:r>
                <a:rPr lang="de-DE" sz="2250" b="1">
                  <a:solidFill>
                    <a:srgbClr val="0944A1"/>
                  </a:solidFill>
                </a:rPr>
                <a:t>Research</a:t>
              </a:r>
              <a:br>
                <a:rPr lang="de-DE" sz="2250" b="1">
                  <a:solidFill>
                    <a:srgbClr val="0944A1"/>
                  </a:solidFill>
                </a:rPr>
              </a:br>
              <a:r>
                <a:rPr lang="de-DE" sz="2250" b="1">
                  <a:solidFill>
                    <a:srgbClr val="0944A1"/>
                  </a:solidFill>
                </a:rPr>
                <a:t>Product</a:t>
              </a:r>
              <a:endParaRPr sz="2250" b="1">
                <a:solidFill>
                  <a:srgbClr val="0944A1"/>
                </a:solidFill>
              </a:endParaRPr>
            </a:p>
          </p:txBody>
        </p:sp>
        <p:sp>
          <p:nvSpPr>
            <p:cNvPr id="599" name="Google Shape;599;p85"/>
            <p:cNvSpPr txBox="1"/>
            <p:nvPr/>
          </p:nvSpPr>
          <p:spPr>
            <a:xfrm>
              <a:off x="9712300" y="1677525"/>
              <a:ext cx="2429100" cy="901800"/>
            </a:xfrm>
            <a:prstGeom prst="rect">
              <a:avLst/>
            </a:prstGeom>
            <a:noFill/>
            <a:ln>
              <a:noFill/>
            </a:ln>
          </p:spPr>
          <p:txBody>
            <a:bodyPr spcFirstLastPara="1" wrap="square" lIns="68569" tIns="68569" rIns="68569" bIns="68569" anchor="t" anchorCtr="0">
              <a:noAutofit/>
            </a:bodyPr>
            <a:lstStyle/>
            <a:p>
              <a:pPr marL="342900" indent="-257175" rtl="0">
                <a:buSzPts val="1800"/>
                <a:buChar char="●"/>
              </a:pPr>
              <a:r>
                <a:rPr lang="de-DE" sz="1350"/>
                <a:t>Access via portal</a:t>
              </a:r>
              <a:endParaRPr sz="1350"/>
            </a:p>
            <a:p>
              <a:pPr marL="342900" indent="-257175" rtl="0">
                <a:buSzPts val="1800"/>
                <a:buChar char="●"/>
              </a:pPr>
              <a:r>
                <a:rPr lang="de-DE" sz="1350"/>
                <a:t>Interaction with other RPs</a:t>
              </a:r>
              <a:endParaRPr sz="1350"/>
            </a:p>
            <a:p>
              <a:pPr marL="342900" indent="-257175" rtl="0">
                <a:buSzPts val="1800"/>
                <a:buChar char="●"/>
              </a:pPr>
              <a:r>
                <a:rPr lang="de-DE" sz="1350"/>
                <a:t>Interfaced to tools and infrastructures</a:t>
              </a:r>
              <a:endParaRPr sz="1350"/>
            </a:p>
          </p:txBody>
        </p:sp>
      </p:grpSp>
      <p:grpSp>
        <p:nvGrpSpPr>
          <p:cNvPr id="605" name="Google Shape;605;p85"/>
          <p:cNvGrpSpPr/>
          <p:nvPr/>
        </p:nvGrpSpPr>
        <p:grpSpPr>
          <a:xfrm>
            <a:off x="4745963" y="987264"/>
            <a:ext cx="1672800" cy="1418367"/>
            <a:chOff x="6327951" y="1316352"/>
            <a:chExt cx="2230400" cy="1891156"/>
          </a:xfrm>
        </p:grpSpPr>
        <p:pic>
          <p:nvPicPr>
            <p:cNvPr id="606" name="Google Shape;606;p8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087662" y="1381225"/>
              <a:ext cx="1058638" cy="1435200"/>
            </a:xfrm>
            <a:prstGeom prst="rect">
              <a:avLst/>
            </a:prstGeom>
            <a:noFill/>
            <a:ln>
              <a:noFill/>
            </a:ln>
          </p:spPr>
        </p:pic>
        <p:sp>
          <p:nvSpPr>
            <p:cNvPr id="608" name="Google Shape;608;p85"/>
            <p:cNvSpPr/>
            <p:nvPr/>
          </p:nvSpPr>
          <p:spPr>
            <a:xfrm rot="8100000">
              <a:off x="6327951" y="2764152"/>
              <a:ext cx="706400" cy="443356"/>
            </a:xfrm>
            <a:prstGeom prst="rightArrow">
              <a:avLst>
                <a:gd name="adj1" fmla="val 17531"/>
                <a:gd name="adj2" fmla="val 50000"/>
              </a:avLst>
            </a:prstGeom>
            <a:solidFill>
              <a:srgbClr val="6AA84F"/>
            </a:solidFill>
            <a:ln>
              <a:noFill/>
            </a:ln>
          </p:spPr>
          <p:txBody>
            <a:bodyPr spcFirstLastPara="1" wrap="square" lIns="68569" tIns="68569" rIns="68569" bIns="68569" anchor="ctr" anchorCtr="0">
              <a:noAutofit/>
            </a:bodyPr>
            <a:lstStyle/>
            <a:p>
              <a:pPr rtl="0"/>
              <a:endParaRPr sz="1350"/>
            </a:p>
          </p:txBody>
        </p:sp>
        <p:sp>
          <p:nvSpPr>
            <p:cNvPr id="609" name="Google Shape;609;p85"/>
            <p:cNvSpPr/>
            <p:nvPr/>
          </p:nvSpPr>
          <p:spPr>
            <a:xfrm rot="8100000">
              <a:off x="7851951" y="1316352"/>
              <a:ext cx="706400" cy="443356"/>
            </a:xfrm>
            <a:prstGeom prst="rightArrow">
              <a:avLst>
                <a:gd name="adj1" fmla="val 17531"/>
                <a:gd name="adj2" fmla="val 50000"/>
              </a:avLst>
            </a:prstGeom>
            <a:solidFill>
              <a:srgbClr val="6AA84F"/>
            </a:solidFill>
            <a:ln>
              <a:noFill/>
            </a:ln>
          </p:spPr>
          <p:txBody>
            <a:bodyPr spcFirstLastPara="1" wrap="square" lIns="68569" tIns="68569" rIns="68569" bIns="68569" anchor="ctr" anchorCtr="0">
              <a:noAutofit/>
            </a:bodyPr>
            <a:lstStyle/>
            <a:p>
              <a:pPr rtl="0"/>
              <a:endParaRPr sz="1350"/>
            </a:p>
          </p:txBody>
        </p:sp>
      </p:grpSp>
      <p:grpSp>
        <p:nvGrpSpPr>
          <p:cNvPr id="610" name="Google Shape;610;p85"/>
          <p:cNvGrpSpPr/>
          <p:nvPr/>
        </p:nvGrpSpPr>
        <p:grpSpPr>
          <a:xfrm>
            <a:off x="516394" y="66956"/>
            <a:ext cx="5842800" cy="5005575"/>
            <a:chOff x="688525" y="89275"/>
            <a:chExt cx="7790400" cy="6674100"/>
          </a:xfrm>
        </p:grpSpPr>
        <p:cxnSp>
          <p:nvCxnSpPr>
            <p:cNvPr id="611" name="Google Shape;611;p85"/>
            <p:cNvCxnSpPr>
              <a:endCxn id="612" idx="0"/>
            </p:cNvCxnSpPr>
            <p:nvPr/>
          </p:nvCxnSpPr>
          <p:spPr>
            <a:xfrm>
              <a:off x="5560800" y="4393300"/>
              <a:ext cx="1328700" cy="1016700"/>
            </a:xfrm>
            <a:prstGeom prst="straightConnector1">
              <a:avLst/>
            </a:prstGeom>
            <a:noFill/>
            <a:ln w="28575" cap="flat" cmpd="sng">
              <a:solidFill>
                <a:srgbClr val="0944A1"/>
              </a:solidFill>
              <a:prstDash val="solid"/>
              <a:round/>
              <a:headEnd type="none" w="med" len="med"/>
              <a:tailEnd type="triangle" w="med" len="med"/>
            </a:ln>
          </p:spPr>
        </p:cxnSp>
        <p:cxnSp>
          <p:nvCxnSpPr>
            <p:cNvPr id="613" name="Google Shape;613;p85"/>
            <p:cNvCxnSpPr>
              <a:endCxn id="614" idx="0"/>
            </p:cNvCxnSpPr>
            <p:nvPr/>
          </p:nvCxnSpPr>
          <p:spPr>
            <a:xfrm flipH="1">
              <a:off x="2202025" y="4402125"/>
              <a:ext cx="1300800" cy="1050300"/>
            </a:xfrm>
            <a:prstGeom prst="straightConnector1">
              <a:avLst/>
            </a:prstGeom>
            <a:noFill/>
            <a:ln w="28575" cap="flat" cmpd="sng">
              <a:solidFill>
                <a:srgbClr val="0944A1"/>
              </a:solidFill>
              <a:prstDash val="solid"/>
              <a:round/>
              <a:headEnd type="none" w="med" len="med"/>
              <a:tailEnd type="triangle" w="med" len="med"/>
            </a:ln>
          </p:spPr>
        </p:cxnSp>
        <p:sp>
          <p:nvSpPr>
            <p:cNvPr id="614" name="Google Shape;614;p85"/>
            <p:cNvSpPr txBox="1"/>
            <p:nvPr/>
          </p:nvSpPr>
          <p:spPr>
            <a:xfrm>
              <a:off x="1450525" y="5452425"/>
              <a:ext cx="1503000" cy="901800"/>
            </a:xfrm>
            <a:prstGeom prst="rect">
              <a:avLst/>
            </a:prstGeom>
            <a:solidFill>
              <a:srgbClr val="0944A1"/>
            </a:solidFill>
            <a:ln>
              <a:noFill/>
            </a:ln>
          </p:spPr>
          <p:txBody>
            <a:bodyPr spcFirstLastPara="1" wrap="square" lIns="68569" tIns="68569" rIns="68569" bIns="68569" anchor="t" anchorCtr="0">
              <a:noAutofit/>
            </a:bodyPr>
            <a:lstStyle/>
            <a:p>
              <a:pPr algn="ctr" rtl="0"/>
              <a:r>
                <a:rPr lang="de-DE" sz="1200" b="1">
                  <a:solidFill>
                    <a:srgbClr val="FFFFFF"/>
                  </a:solidFill>
                </a:rPr>
                <a:t>Collaboration data repositories</a:t>
              </a:r>
              <a:endParaRPr sz="1200" b="1">
                <a:solidFill>
                  <a:srgbClr val="FFFFFF"/>
                </a:solidFill>
              </a:endParaRPr>
            </a:p>
          </p:txBody>
        </p:sp>
        <p:sp>
          <p:nvSpPr>
            <p:cNvPr id="612" name="Google Shape;612;p85"/>
            <p:cNvSpPr txBox="1"/>
            <p:nvPr/>
          </p:nvSpPr>
          <p:spPr>
            <a:xfrm>
              <a:off x="6138000" y="5410000"/>
              <a:ext cx="1503000" cy="901800"/>
            </a:xfrm>
            <a:prstGeom prst="rect">
              <a:avLst/>
            </a:prstGeom>
            <a:solidFill>
              <a:srgbClr val="0944A1"/>
            </a:solidFill>
            <a:ln>
              <a:noFill/>
            </a:ln>
          </p:spPr>
          <p:txBody>
            <a:bodyPr spcFirstLastPara="1" wrap="square" lIns="68569" tIns="68569" rIns="68569" bIns="68569" anchor="t" anchorCtr="0">
              <a:noAutofit/>
            </a:bodyPr>
            <a:lstStyle/>
            <a:p>
              <a:pPr algn="ctr" rtl="0"/>
              <a:r>
                <a:rPr lang="de-DE" sz="1200" b="1">
                  <a:solidFill>
                    <a:srgbClr val="FFFFFF"/>
                  </a:solidFill>
                </a:rPr>
                <a:t>Public </a:t>
              </a:r>
              <a:br>
                <a:rPr lang="de-DE" sz="1200" b="1">
                  <a:solidFill>
                    <a:srgbClr val="FFFFFF"/>
                  </a:solidFill>
                </a:rPr>
              </a:br>
              <a:r>
                <a:rPr lang="de-DE" sz="1200" b="1">
                  <a:solidFill>
                    <a:srgbClr val="FFFFFF"/>
                  </a:solidFill>
                </a:rPr>
                <a:t>data repositories</a:t>
              </a:r>
              <a:endParaRPr sz="1200" b="1">
                <a:solidFill>
                  <a:srgbClr val="FFFFFF"/>
                </a:solidFill>
              </a:endParaRPr>
            </a:p>
          </p:txBody>
        </p:sp>
        <p:sp>
          <p:nvSpPr>
            <p:cNvPr id="615" name="Google Shape;615;p85"/>
            <p:cNvSpPr txBox="1"/>
            <p:nvPr/>
          </p:nvSpPr>
          <p:spPr>
            <a:xfrm>
              <a:off x="3502825" y="5846574"/>
              <a:ext cx="2057975" cy="916801"/>
            </a:xfrm>
            <a:prstGeom prst="rect">
              <a:avLst/>
            </a:prstGeom>
            <a:solidFill>
              <a:srgbClr val="0944A1"/>
            </a:solidFill>
            <a:ln>
              <a:noFill/>
            </a:ln>
          </p:spPr>
          <p:txBody>
            <a:bodyPr spcFirstLastPara="1" wrap="square" lIns="68569" tIns="68569" rIns="68569" bIns="68569" anchor="t" anchorCtr="0">
              <a:noAutofit/>
            </a:bodyPr>
            <a:lstStyle/>
            <a:p>
              <a:pPr algn="ctr" rtl="0"/>
              <a:r>
                <a:rPr lang="de-DE" sz="1200" b="1" dirty="0">
                  <a:solidFill>
                    <a:srgbClr val="FFFFFF"/>
                  </a:solidFill>
                </a:rPr>
                <a:t>DOI, IVOA </a:t>
              </a:r>
              <a:r>
                <a:rPr lang="de-DE" sz="1200" b="1" dirty="0" err="1">
                  <a:solidFill>
                    <a:srgbClr val="FFFFFF"/>
                  </a:solidFill>
                </a:rPr>
                <a:t>registry</a:t>
              </a:r>
              <a:r>
                <a:rPr lang="de-DE" sz="1200" b="1" dirty="0">
                  <a:solidFill>
                    <a:srgbClr val="FFFFFF"/>
                  </a:solidFill>
                </a:rPr>
                <a:t>, </a:t>
              </a:r>
              <a:r>
                <a:rPr lang="de-DE" sz="1200" b="1" dirty="0" err="1">
                  <a:solidFill>
                    <a:srgbClr val="FFFFFF"/>
                  </a:solidFill>
                </a:rPr>
                <a:t>data&amp;resource</a:t>
              </a:r>
              <a:r>
                <a:rPr lang="de-DE" sz="1200" b="1" dirty="0">
                  <a:solidFill>
                    <a:srgbClr val="FFFFFF"/>
                  </a:solidFill>
                </a:rPr>
                <a:t> </a:t>
              </a:r>
              <a:r>
                <a:rPr lang="de-DE" sz="1200" b="1" dirty="0" err="1">
                  <a:solidFill>
                    <a:srgbClr val="FFFFFF"/>
                  </a:solidFill>
                </a:rPr>
                <a:t>provider</a:t>
              </a:r>
              <a:r>
                <a:rPr lang="de-DE" sz="1200" b="1" dirty="0">
                  <a:solidFill>
                    <a:srgbClr val="FFFFFF"/>
                  </a:solidFill>
                </a:rPr>
                <a:t>,</a:t>
              </a:r>
              <a:endParaRPr sz="1200" b="1" dirty="0">
                <a:solidFill>
                  <a:srgbClr val="FFFFFF"/>
                </a:solidFill>
              </a:endParaRPr>
            </a:p>
          </p:txBody>
        </p:sp>
        <p:cxnSp>
          <p:nvCxnSpPr>
            <p:cNvPr id="616" name="Google Shape;616;p85"/>
            <p:cNvCxnSpPr>
              <a:cxnSpLocks/>
              <a:stCxn id="594" idx="2"/>
              <a:endCxn id="615" idx="0"/>
            </p:cNvCxnSpPr>
            <p:nvPr/>
          </p:nvCxnSpPr>
          <p:spPr>
            <a:xfrm>
              <a:off x="4528500" y="5361969"/>
              <a:ext cx="3313" cy="484605"/>
            </a:xfrm>
            <a:prstGeom prst="straightConnector1">
              <a:avLst/>
            </a:prstGeom>
            <a:noFill/>
            <a:ln w="28575" cap="flat" cmpd="sng">
              <a:solidFill>
                <a:srgbClr val="0944A1"/>
              </a:solidFill>
              <a:prstDash val="solid"/>
              <a:round/>
              <a:headEnd type="none" w="med" len="med"/>
              <a:tailEnd type="triangle" w="med" len="med"/>
            </a:ln>
          </p:spPr>
        </p:cxnSp>
        <p:sp>
          <p:nvSpPr>
            <p:cNvPr id="617" name="Google Shape;617;p85"/>
            <p:cNvSpPr txBox="1"/>
            <p:nvPr/>
          </p:nvSpPr>
          <p:spPr>
            <a:xfrm>
              <a:off x="688525" y="2425450"/>
              <a:ext cx="1503000" cy="1435200"/>
            </a:xfrm>
            <a:prstGeom prst="rect">
              <a:avLst/>
            </a:prstGeom>
            <a:solidFill>
              <a:srgbClr val="6AA84F"/>
            </a:solidFill>
            <a:ln>
              <a:noFill/>
            </a:ln>
          </p:spPr>
          <p:txBody>
            <a:bodyPr spcFirstLastPara="1" wrap="square" lIns="68569" tIns="68569" rIns="68569" bIns="68569" anchor="t" anchorCtr="0">
              <a:noAutofit/>
            </a:bodyPr>
            <a:lstStyle/>
            <a:p>
              <a:pPr algn="ctr" rtl="0"/>
              <a:r>
                <a:rPr lang="de-DE" sz="1200" b="1"/>
                <a:t>Compute resources, Dockers, clouds, storage</a:t>
              </a:r>
              <a:endParaRPr sz="1200" b="1"/>
            </a:p>
          </p:txBody>
        </p:sp>
        <p:sp>
          <p:nvSpPr>
            <p:cNvPr id="618" name="Google Shape;618;p85"/>
            <p:cNvSpPr txBox="1"/>
            <p:nvPr/>
          </p:nvSpPr>
          <p:spPr>
            <a:xfrm>
              <a:off x="6784525" y="2936975"/>
              <a:ext cx="1694400" cy="1152300"/>
            </a:xfrm>
            <a:prstGeom prst="rect">
              <a:avLst/>
            </a:prstGeom>
            <a:solidFill>
              <a:srgbClr val="6AA84F"/>
            </a:solidFill>
            <a:ln>
              <a:noFill/>
            </a:ln>
          </p:spPr>
          <p:txBody>
            <a:bodyPr spcFirstLastPara="1" wrap="square" lIns="68569" tIns="68569" rIns="68569" bIns="68569" anchor="t" anchorCtr="0">
              <a:noAutofit/>
            </a:bodyPr>
            <a:lstStyle/>
            <a:p>
              <a:pPr algn="ctr" rtl="0"/>
              <a:r>
                <a:rPr lang="de-DE" sz="1200" b="1"/>
                <a:t>AAI, inter-</a:t>
              </a:r>
              <a:br>
                <a:rPr lang="de-DE" sz="1200" b="1"/>
              </a:br>
              <a:r>
                <a:rPr lang="de-DE" sz="1200" b="1"/>
                <a:t>active environ-</a:t>
              </a:r>
              <a:br>
                <a:rPr lang="de-DE" sz="1200" b="1"/>
              </a:br>
              <a:r>
                <a:rPr lang="de-DE" sz="1200" b="1"/>
                <a:t>ments, collabo-</a:t>
              </a:r>
              <a:br>
                <a:rPr lang="de-DE" sz="1200" b="1"/>
              </a:br>
              <a:r>
                <a:rPr lang="de-DE" sz="1200" b="1"/>
                <a:t>rations</a:t>
              </a:r>
              <a:endParaRPr sz="1200" b="1"/>
            </a:p>
          </p:txBody>
        </p:sp>
        <p:sp>
          <p:nvSpPr>
            <p:cNvPr id="619" name="Google Shape;619;p85"/>
            <p:cNvSpPr txBox="1"/>
            <p:nvPr/>
          </p:nvSpPr>
          <p:spPr>
            <a:xfrm>
              <a:off x="688525" y="731800"/>
              <a:ext cx="1503000" cy="1152300"/>
            </a:xfrm>
            <a:prstGeom prst="rect">
              <a:avLst/>
            </a:prstGeom>
            <a:solidFill>
              <a:srgbClr val="6AA84F"/>
            </a:solidFill>
            <a:ln>
              <a:noFill/>
            </a:ln>
          </p:spPr>
          <p:txBody>
            <a:bodyPr spcFirstLastPara="1" wrap="square" lIns="68569" tIns="68569" rIns="68569" bIns="68569" anchor="t" anchorCtr="0">
              <a:noAutofit/>
            </a:bodyPr>
            <a:lstStyle/>
            <a:p>
              <a:pPr algn="ctr" rtl="0"/>
              <a:r>
                <a:rPr lang="de-DE" sz="1200" b="1"/>
                <a:t>Astropy, ASCL, DebianAstro, FAIROOT, ...</a:t>
              </a:r>
              <a:endParaRPr sz="1200" b="1"/>
            </a:p>
          </p:txBody>
        </p:sp>
        <p:sp>
          <p:nvSpPr>
            <p:cNvPr id="620" name="Google Shape;620;p85"/>
            <p:cNvSpPr txBox="1"/>
            <p:nvPr/>
          </p:nvSpPr>
          <p:spPr>
            <a:xfrm>
              <a:off x="6138038" y="89275"/>
              <a:ext cx="1694400" cy="1152300"/>
            </a:xfrm>
            <a:prstGeom prst="rect">
              <a:avLst/>
            </a:prstGeom>
            <a:solidFill>
              <a:srgbClr val="6AA84F"/>
            </a:solidFill>
            <a:ln>
              <a:noFill/>
            </a:ln>
          </p:spPr>
          <p:txBody>
            <a:bodyPr spcFirstLastPara="1" wrap="square" lIns="68569" tIns="68569" rIns="68569" bIns="68569" anchor="t" anchorCtr="0">
              <a:noAutofit/>
            </a:bodyPr>
            <a:lstStyle/>
            <a:p>
              <a:pPr algn="ctr" rtl="0"/>
              <a:r>
                <a:rPr lang="de-DE" sz="1200" b="1"/>
                <a:t>GitHub, gitlab(s), ROOT, CASA, ...</a:t>
              </a:r>
              <a:endParaRPr sz="1200" b="1"/>
            </a:p>
          </p:txBody>
        </p:sp>
        <p:sp>
          <p:nvSpPr>
            <p:cNvPr id="621" name="Google Shape;621;p85"/>
            <p:cNvSpPr txBox="1"/>
            <p:nvPr/>
          </p:nvSpPr>
          <p:spPr>
            <a:xfrm>
              <a:off x="3367650" y="415625"/>
              <a:ext cx="2321700" cy="690000"/>
            </a:xfrm>
            <a:prstGeom prst="rect">
              <a:avLst/>
            </a:prstGeom>
            <a:solidFill>
              <a:srgbClr val="6AA84F"/>
            </a:solidFill>
            <a:ln>
              <a:noFill/>
            </a:ln>
          </p:spPr>
          <p:txBody>
            <a:bodyPr spcFirstLastPara="1" wrap="square" lIns="68569" tIns="68569" rIns="68569" bIns="68569" anchor="t" anchorCtr="0">
              <a:noAutofit/>
            </a:bodyPr>
            <a:lstStyle/>
            <a:p>
              <a:pPr algn="ctr" rtl="0"/>
              <a:r>
                <a:rPr lang="de-DE" sz="1200" b="1"/>
                <a:t>arXiv, journals, ADS, open access, ...</a:t>
              </a:r>
              <a:endParaRPr sz="1200" b="1"/>
            </a:p>
          </p:txBody>
        </p:sp>
        <p:cxnSp>
          <p:nvCxnSpPr>
            <p:cNvPr id="622" name="Google Shape;622;p85"/>
            <p:cNvCxnSpPr>
              <a:endCxn id="621" idx="2"/>
            </p:cNvCxnSpPr>
            <p:nvPr/>
          </p:nvCxnSpPr>
          <p:spPr>
            <a:xfrm rot="10800000">
              <a:off x="4528500" y="1105625"/>
              <a:ext cx="3300" cy="484500"/>
            </a:xfrm>
            <a:prstGeom prst="straightConnector1">
              <a:avLst/>
            </a:prstGeom>
            <a:noFill/>
            <a:ln w="28575" cap="flat" cmpd="sng">
              <a:solidFill>
                <a:srgbClr val="0944A1"/>
              </a:solidFill>
              <a:prstDash val="solid"/>
              <a:round/>
              <a:headEnd type="none" w="med" len="med"/>
              <a:tailEnd type="triangle" w="med" len="med"/>
            </a:ln>
          </p:spPr>
        </p:cxnSp>
        <p:cxnSp>
          <p:nvCxnSpPr>
            <p:cNvPr id="623" name="Google Shape;623;p85"/>
            <p:cNvCxnSpPr>
              <a:stCxn id="592" idx="1"/>
              <a:endCxn id="619" idx="3"/>
            </p:cNvCxnSpPr>
            <p:nvPr/>
          </p:nvCxnSpPr>
          <p:spPr>
            <a:xfrm rot="10800000">
              <a:off x="2191500" y="1307973"/>
              <a:ext cx="1304700" cy="1692300"/>
            </a:xfrm>
            <a:prstGeom prst="straightConnector1">
              <a:avLst/>
            </a:prstGeom>
            <a:noFill/>
            <a:ln w="28575" cap="flat" cmpd="sng">
              <a:solidFill>
                <a:srgbClr val="0944A1"/>
              </a:solidFill>
              <a:prstDash val="solid"/>
              <a:round/>
              <a:headEnd type="none" w="med" len="med"/>
              <a:tailEnd type="triangle" w="med" len="med"/>
            </a:ln>
          </p:spPr>
        </p:cxnSp>
        <p:cxnSp>
          <p:nvCxnSpPr>
            <p:cNvPr id="624" name="Google Shape;624;p85"/>
            <p:cNvCxnSpPr>
              <a:stCxn id="592" idx="3"/>
              <a:endCxn id="620" idx="1"/>
            </p:cNvCxnSpPr>
            <p:nvPr/>
          </p:nvCxnSpPr>
          <p:spPr>
            <a:xfrm rot="10800000" flipH="1">
              <a:off x="5560800" y="665373"/>
              <a:ext cx="577200" cy="2334900"/>
            </a:xfrm>
            <a:prstGeom prst="straightConnector1">
              <a:avLst/>
            </a:prstGeom>
            <a:noFill/>
            <a:ln w="28575" cap="flat" cmpd="sng">
              <a:solidFill>
                <a:srgbClr val="0944A1"/>
              </a:solidFill>
              <a:prstDash val="solid"/>
              <a:round/>
              <a:headEnd type="none" w="med" len="med"/>
              <a:tailEnd type="triangle" w="med" len="med"/>
            </a:ln>
          </p:spPr>
        </p:cxnSp>
        <p:cxnSp>
          <p:nvCxnSpPr>
            <p:cNvPr id="625" name="Google Shape;625;p85"/>
            <p:cNvCxnSpPr>
              <a:stCxn id="592" idx="1"/>
              <a:endCxn id="617" idx="3"/>
            </p:cNvCxnSpPr>
            <p:nvPr/>
          </p:nvCxnSpPr>
          <p:spPr>
            <a:xfrm flipH="1">
              <a:off x="2191500" y="3000273"/>
              <a:ext cx="1304700" cy="142800"/>
            </a:xfrm>
            <a:prstGeom prst="straightConnector1">
              <a:avLst/>
            </a:prstGeom>
            <a:noFill/>
            <a:ln w="28575" cap="flat" cmpd="sng">
              <a:solidFill>
                <a:srgbClr val="0944A1"/>
              </a:solidFill>
              <a:prstDash val="solid"/>
              <a:round/>
              <a:headEnd type="none" w="med" len="med"/>
              <a:tailEnd type="triangle" w="med" len="med"/>
            </a:ln>
          </p:spPr>
        </p:cxnSp>
        <p:cxnSp>
          <p:nvCxnSpPr>
            <p:cNvPr id="626" name="Google Shape;626;p85"/>
            <p:cNvCxnSpPr>
              <a:stCxn id="592" idx="3"/>
              <a:endCxn id="618" idx="1"/>
            </p:cNvCxnSpPr>
            <p:nvPr/>
          </p:nvCxnSpPr>
          <p:spPr>
            <a:xfrm>
              <a:off x="5560800" y="3000273"/>
              <a:ext cx="1223700" cy="513000"/>
            </a:xfrm>
            <a:prstGeom prst="straightConnector1">
              <a:avLst/>
            </a:prstGeom>
            <a:noFill/>
            <a:ln w="28575" cap="flat" cmpd="sng">
              <a:solidFill>
                <a:srgbClr val="0944A1"/>
              </a:solidFill>
              <a:prstDash val="solid"/>
              <a:round/>
              <a:headEnd type="none" w="med" len="med"/>
              <a:tailEnd type="triangle" w="med" len="med"/>
            </a:ln>
          </p:spPr>
        </p:cxnSp>
      </p:grpSp>
      <p:pic>
        <p:nvPicPr>
          <p:cNvPr id="50" name="Picture 49">
            <a:extLst>
              <a:ext uri="{FF2B5EF4-FFF2-40B4-BE49-F238E27FC236}">
                <a16:creationId xmlns:a16="http://schemas.microsoft.com/office/drawing/2014/main" id="{A2006B70-ACA7-304C-89A7-8A47AFF3B842}"/>
              </a:ext>
            </a:extLst>
          </p:cNvPr>
          <p:cNvPicPr>
            <a:picLocks noChangeAspect="1"/>
          </p:cNvPicPr>
          <p:nvPr/>
        </p:nvPicPr>
        <p:blipFill>
          <a:blip r:embed="rId4"/>
          <a:stretch>
            <a:fillRect/>
          </a:stretch>
        </p:blipFill>
        <p:spPr>
          <a:xfrm>
            <a:off x="6392367" y="387823"/>
            <a:ext cx="807176" cy="787726"/>
          </a:xfrm>
          <a:prstGeom prst="rect">
            <a:avLst/>
          </a:prstGeom>
        </p:spPr>
      </p:pic>
      <p:grpSp>
        <p:nvGrpSpPr>
          <p:cNvPr id="10" name="Group 9">
            <a:extLst>
              <a:ext uri="{FF2B5EF4-FFF2-40B4-BE49-F238E27FC236}">
                <a16:creationId xmlns:a16="http://schemas.microsoft.com/office/drawing/2014/main" id="{D84451DD-E8B6-D145-BBE7-287EF9101DC5}"/>
              </a:ext>
            </a:extLst>
          </p:cNvPr>
          <p:cNvGrpSpPr/>
          <p:nvPr/>
        </p:nvGrpSpPr>
        <p:grpSpPr>
          <a:xfrm>
            <a:off x="7172512" y="3064256"/>
            <a:ext cx="1214251" cy="2045213"/>
            <a:chOff x="9563349" y="4085675"/>
            <a:chExt cx="1619001" cy="2726950"/>
          </a:xfrm>
        </p:grpSpPr>
        <p:sp>
          <p:nvSpPr>
            <p:cNvPr id="53" name="Google Shape;589;p85">
              <a:extLst>
                <a:ext uri="{FF2B5EF4-FFF2-40B4-BE49-F238E27FC236}">
                  <a16:creationId xmlns:a16="http://schemas.microsoft.com/office/drawing/2014/main" id="{1FB49CF8-9D5F-5C47-A565-F184C9CE0FA6}"/>
                </a:ext>
              </a:extLst>
            </p:cNvPr>
            <p:cNvSpPr/>
            <p:nvPr/>
          </p:nvSpPr>
          <p:spPr>
            <a:xfrm>
              <a:off x="10411355" y="5763288"/>
              <a:ext cx="194700" cy="272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rtl="0"/>
              <a:endParaRPr sz="1350"/>
            </a:p>
          </p:txBody>
        </p:sp>
        <p:pic>
          <p:nvPicPr>
            <p:cNvPr id="54" name="Google Shape;588;p85">
              <a:extLst>
                <a:ext uri="{FF2B5EF4-FFF2-40B4-BE49-F238E27FC236}">
                  <a16:creationId xmlns:a16="http://schemas.microsoft.com/office/drawing/2014/main" id="{15ECFAB5-083E-E44B-8DDE-EA5C8BBDF86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585874" y="5895825"/>
              <a:ext cx="1340976" cy="916800"/>
            </a:xfrm>
            <a:prstGeom prst="rect">
              <a:avLst/>
            </a:prstGeom>
            <a:noFill/>
            <a:ln>
              <a:noFill/>
            </a:ln>
          </p:spPr>
        </p:pic>
        <p:pic>
          <p:nvPicPr>
            <p:cNvPr id="588" name="Google Shape;588;p8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563349" y="4998116"/>
              <a:ext cx="1340976" cy="916800"/>
            </a:xfrm>
            <a:prstGeom prst="rect">
              <a:avLst/>
            </a:prstGeom>
            <a:noFill/>
            <a:ln>
              <a:noFill/>
            </a:ln>
          </p:spPr>
        </p:pic>
        <p:pic>
          <p:nvPicPr>
            <p:cNvPr id="51" name="Google Shape;588;p85">
              <a:extLst>
                <a:ext uri="{FF2B5EF4-FFF2-40B4-BE49-F238E27FC236}">
                  <a16:creationId xmlns:a16="http://schemas.microsoft.com/office/drawing/2014/main" id="{565224E5-C8ED-BE4F-98FF-A0D462028E2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563349" y="4085675"/>
              <a:ext cx="1340976" cy="916800"/>
            </a:xfrm>
            <a:prstGeom prst="rect">
              <a:avLst/>
            </a:prstGeom>
            <a:noFill/>
            <a:ln>
              <a:noFill/>
            </a:ln>
          </p:spPr>
        </p:pic>
        <p:sp>
          <p:nvSpPr>
            <p:cNvPr id="589" name="Google Shape;589;p85"/>
            <p:cNvSpPr/>
            <p:nvPr/>
          </p:nvSpPr>
          <p:spPr>
            <a:xfrm>
              <a:off x="10262430" y="6311800"/>
              <a:ext cx="194700" cy="272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rtl="0"/>
              <a:endParaRPr sz="1350"/>
            </a:p>
          </p:txBody>
        </p:sp>
        <p:sp>
          <p:nvSpPr>
            <p:cNvPr id="52" name="Google Shape;589;p85">
              <a:extLst>
                <a:ext uri="{FF2B5EF4-FFF2-40B4-BE49-F238E27FC236}">
                  <a16:creationId xmlns:a16="http://schemas.microsoft.com/office/drawing/2014/main" id="{42BDE95A-FA61-DF46-9E4F-CAD1B5B630B3}"/>
                </a:ext>
              </a:extLst>
            </p:cNvPr>
            <p:cNvSpPr/>
            <p:nvPr/>
          </p:nvSpPr>
          <p:spPr>
            <a:xfrm>
              <a:off x="10258955" y="5382288"/>
              <a:ext cx="194700" cy="272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rtl="0"/>
              <a:endParaRPr sz="1350"/>
            </a:p>
          </p:txBody>
        </p:sp>
        <p:sp>
          <p:nvSpPr>
            <p:cNvPr id="55" name="Google Shape;589;p85">
              <a:extLst>
                <a:ext uri="{FF2B5EF4-FFF2-40B4-BE49-F238E27FC236}">
                  <a16:creationId xmlns:a16="http://schemas.microsoft.com/office/drawing/2014/main" id="{E7160AFF-A0FB-F243-A088-E2971ED2EFF0}"/>
                </a:ext>
              </a:extLst>
            </p:cNvPr>
            <p:cNvSpPr/>
            <p:nvPr/>
          </p:nvSpPr>
          <p:spPr>
            <a:xfrm>
              <a:off x="10258955" y="4486938"/>
              <a:ext cx="194700" cy="272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pPr rtl="0"/>
              <a:endParaRPr sz="1350"/>
            </a:p>
          </p:txBody>
        </p:sp>
        <p:sp>
          <p:nvSpPr>
            <p:cNvPr id="9" name="Rectangle 8">
              <a:extLst>
                <a:ext uri="{FF2B5EF4-FFF2-40B4-BE49-F238E27FC236}">
                  <a16:creationId xmlns:a16="http://schemas.microsoft.com/office/drawing/2014/main" id="{DAE925CB-9B8A-FA41-BF19-DF2CD1EC4D20}"/>
                </a:ext>
              </a:extLst>
            </p:cNvPr>
            <p:cNvSpPr/>
            <p:nvPr/>
          </p:nvSpPr>
          <p:spPr>
            <a:xfrm>
              <a:off x="10885275" y="4085675"/>
              <a:ext cx="297075" cy="249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350"/>
            </a:p>
          </p:txBody>
        </p:sp>
      </p:grpSp>
      <p:cxnSp>
        <p:nvCxnSpPr>
          <p:cNvPr id="12" name="Straight Arrow Connector 11">
            <a:extLst>
              <a:ext uri="{FF2B5EF4-FFF2-40B4-BE49-F238E27FC236}">
                <a16:creationId xmlns:a16="http://schemas.microsoft.com/office/drawing/2014/main" id="{34805C97-44E8-C244-AB82-9300AECFE3F6}"/>
              </a:ext>
            </a:extLst>
          </p:cNvPr>
          <p:cNvCxnSpPr/>
          <p:nvPr/>
        </p:nvCxnSpPr>
        <p:spPr>
          <a:xfrm>
            <a:off x="5238928" y="3365204"/>
            <a:ext cx="1819097" cy="838000"/>
          </a:xfrm>
          <a:prstGeom prst="straightConnector1">
            <a:avLst/>
          </a:prstGeom>
          <a:ln w="7302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347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Task Area 3</a:t>
            </a:r>
            <a:endParaRPr lang="de-DE" dirty="0"/>
          </a:p>
        </p:txBody>
      </p:sp>
      <p:sp>
        <p:nvSpPr>
          <p:cNvPr id="4" name="Text Placeholder 3"/>
          <p:cNvSpPr>
            <a:spLocks noGrp="1"/>
          </p:cNvSpPr>
          <p:nvPr>
            <p:ph type="body" idx="2"/>
          </p:nvPr>
        </p:nvSpPr>
        <p:spPr>
          <a:xfrm>
            <a:off x="305991" y="702025"/>
            <a:ext cx="8532018" cy="284439"/>
          </a:xfrm>
        </p:spPr>
        <p:txBody>
          <a:bodyPr/>
          <a:lstStyle/>
          <a:p>
            <a:r>
              <a:rPr lang="de-DE" dirty="0" smtClean="0"/>
              <a:t>Data </a:t>
            </a:r>
            <a:r>
              <a:rPr lang="de-DE" dirty="0" err="1" smtClean="0"/>
              <a:t>transformations</a:t>
            </a:r>
            <a:endParaRPr lang="de-DE" dirty="0"/>
          </a:p>
        </p:txBody>
      </p:sp>
      <p:sp>
        <p:nvSpPr>
          <p:cNvPr id="5" name="TextBox 4"/>
          <p:cNvSpPr txBox="1"/>
          <p:nvPr/>
        </p:nvSpPr>
        <p:spPr bwMode="auto">
          <a:xfrm>
            <a:off x="2187228" y="2355726"/>
            <a:ext cx="4752528" cy="1938992"/>
          </a:xfrm>
          <a:prstGeom prst="rect">
            <a:avLst/>
          </a:prstGeom>
        </p:spPr>
        <p:txBody>
          <a:bodyPr wrap="square" rtlCol="0">
            <a:spAutoFit/>
          </a:bodyPr>
          <a:lstStyle/>
          <a:p>
            <a:pPr algn="ctr"/>
            <a:r>
              <a:rPr lang="de-DE" sz="2400" dirty="0" err="1" smtClean="0"/>
              <a:t>necessary</a:t>
            </a:r>
            <a:r>
              <a:rPr lang="de-DE" sz="2400" dirty="0" smtClean="0"/>
              <a:t> </a:t>
            </a:r>
            <a:r>
              <a:rPr lang="de-DE" sz="2400" dirty="0" err="1" smtClean="0"/>
              <a:t>for</a:t>
            </a:r>
            <a:r>
              <a:rPr lang="de-DE" sz="2400" dirty="0" smtClean="0"/>
              <a:t> </a:t>
            </a:r>
            <a:r>
              <a:rPr lang="de-DE" sz="2400" dirty="0" err="1" smtClean="0"/>
              <a:t>the</a:t>
            </a:r>
            <a:r>
              <a:rPr lang="de-DE" sz="2400" dirty="0" smtClean="0"/>
              <a:t> </a:t>
            </a:r>
            <a:r>
              <a:rPr lang="de-DE" sz="2400" dirty="0" err="1" smtClean="0"/>
              <a:t>maximum</a:t>
            </a:r>
            <a:r>
              <a:rPr lang="de-DE" sz="2400" dirty="0" smtClean="0"/>
              <a:t> </a:t>
            </a:r>
            <a:r>
              <a:rPr lang="de-DE" sz="2400" dirty="0" err="1" smtClean="0"/>
              <a:t>exploitation</a:t>
            </a:r>
            <a:r>
              <a:rPr lang="de-DE" sz="2400" dirty="0" smtClean="0"/>
              <a:t> </a:t>
            </a:r>
            <a:r>
              <a:rPr lang="de-DE" sz="2400" dirty="0" err="1" smtClean="0"/>
              <a:t>of</a:t>
            </a:r>
            <a:r>
              <a:rPr lang="de-DE" sz="2400" dirty="0" smtClean="0"/>
              <a:t> </a:t>
            </a:r>
            <a:r>
              <a:rPr lang="de-DE" sz="2400" dirty="0" err="1" smtClean="0"/>
              <a:t>scientific</a:t>
            </a:r>
            <a:r>
              <a:rPr lang="de-DE" sz="2400" dirty="0" smtClean="0"/>
              <a:t> </a:t>
            </a:r>
            <a:r>
              <a:rPr lang="de-DE" sz="2400" dirty="0" err="1" smtClean="0"/>
              <a:t>data</a:t>
            </a:r>
            <a:r>
              <a:rPr lang="de-DE" sz="2400" dirty="0" smtClean="0"/>
              <a:t>, </a:t>
            </a:r>
            <a:r>
              <a:rPr lang="de-DE" sz="2400" dirty="0" err="1" smtClean="0"/>
              <a:t>for</a:t>
            </a:r>
            <a:r>
              <a:rPr lang="de-DE" sz="2400" dirty="0" smtClean="0"/>
              <a:t> </a:t>
            </a:r>
            <a:r>
              <a:rPr lang="de-DE" sz="2400" dirty="0" err="1" smtClean="0"/>
              <a:t>the</a:t>
            </a:r>
            <a:r>
              <a:rPr lang="de-DE" sz="2400" dirty="0" smtClean="0"/>
              <a:t> </a:t>
            </a:r>
            <a:r>
              <a:rPr lang="de-DE" sz="2400" dirty="0" err="1" smtClean="0"/>
              <a:t>combination</a:t>
            </a:r>
            <a:r>
              <a:rPr lang="de-DE" sz="2400" dirty="0" smtClean="0"/>
              <a:t> </a:t>
            </a:r>
            <a:r>
              <a:rPr lang="de-DE" sz="2400" dirty="0" err="1" smtClean="0"/>
              <a:t>of</a:t>
            </a:r>
            <a:r>
              <a:rPr lang="de-DE" sz="2400" dirty="0" smtClean="0"/>
              <a:t> different </a:t>
            </a:r>
            <a:r>
              <a:rPr lang="de-DE" sz="2400" dirty="0" err="1" smtClean="0"/>
              <a:t>datasets</a:t>
            </a:r>
            <a:r>
              <a:rPr lang="de-DE" sz="2400" dirty="0" smtClean="0"/>
              <a:t>, </a:t>
            </a:r>
            <a:r>
              <a:rPr lang="de-DE" sz="2400" dirty="0" err="1" smtClean="0"/>
              <a:t>and</a:t>
            </a:r>
            <a:r>
              <a:rPr lang="de-DE" sz="2400" dirty="0" smtClean="0"/>
              <a:t> </a:t>
            </a:r>
            <a:r>
              <a:rPr lang="de-DE" sz="2400" dirty="0" err="1" smtClean="0"/>
              <a:t>for</a:t>
            </a:r>
            <a:r>
              <a:rPr lang="de-DE" sz="2400" dirty="0" smtClean="0"/>
              <a:t> </a:t>
            </a:r>
            <a:r>
              <a:rPr lang="de-DE" sz="2400" dirty="0" err="1" smtClean="0"/>
              <a:t>achieving</a:t>
            </a:r>
            <a:r>
              <a:rPr lang="de-DE" sz="2400" dirty="0" smtClean="0"/>
              <a:t> </a:t>
            </a:r>
            <a:r>
              <a:rPr lang="de-DE" sz="2400" dirty="0" err="1" smtClean="0"/>
              <a:t>higher</a:t>
            </a:r>
            <a:r>
              <a:rPr lang="de-DE" sz="2400" dirty="0" smtClean="0"/>
              <a:t> </a:t>
            </a:r>
            <a:r>
              <a:rPr lang="de-DE" sz="2400" dirty="0" err="1" smtClean="0"/>
              <a:t>levels</a:t>
            </a:r>
            <a:r>
              <a:rPr lang="de-DE" sz="2400" dirty="0" smtClean="0"/>
              <a:t> </a:t>
            </a:r>
            <a:r>
              <a:rPr lang="de-DE" sz="2400" dirty="0" err="1" smtClean="0"/>
              <a:t>for</a:t>
            </a:r>
            <a:r>
              <a:rPr lang="de-DE" sz="2400" dirty="0" smtClean="0"/>
              <a:t> </a:t>
            </a:r>
            <a:r>
              <a:rPr lang="de-DE" sz="2400" dirty="0" err="1" smtClean="0"/>
              <a:t>abstraction</a:t>
            </a:r>
            <a:r>
              <a:rPr lang="de-DE" sz="2400" dirty="0" smtClean="0"/>
              <a:t>  </a:t>
            </a:r>
            <a:endParaRPr lang="de-DE" sz="2400" dirty="0"/>
          </a:p>
        </p:txBody>
      </p:sp>
      <p:grpSp>
        <p:nvGrpSpPr>
          <p:cNvPr id="28" name="Group 27"/>
          <p:cNvGrpSpPr/>
          <p:nvPr/>
        </p:nvGrpSpPr>
        <p:grpSpPr>
          <a:xfrm>
            <a:off x="121667" y="1021372"/>
            <a:ext cx="8914829" cy="3905054"/>
            <a:chOff x="121667" y="1021372"/>
            <a:chExt cx="8914829" cy="3905054"/>
          </a:xfrm>
        </p:grpSpPr>
        <p:pic>
          <p:nvPicPr>
            <p:cNvPr id="23" name="Picture 22"/>
            <p:cNvPicPr>
              <a:picLocks noChangeAspect="1"/>
            </p:cNvPicPr>
            <p:nvPr/>
          </p:nvPicPr>
          <p:blipFill>
            <a:blip r:embed="rId3"/>
            <a:stretch>
              <a:fillRect/>
            </a:stretch>
          </p:blipFill>
          <p:spPr>
            <a:xfrm>
              <a:off x="121667" y="1126588"/>
              <a:ext cx="8914829" cy="3799838"/>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0" y="1021372"/>
              <a:ext cx="2029693" cy="1616596"/>
            </a:xfrm>
            <a:prstGeom prst="rect">
              <a:avLst/>
            </a:prstGeom>
          </p:spPr>
        </p:pic>
        <p:pic>
          <p:nvPicPr>
            <p:cNvPr id="27" name="Picture 26"/>
            <p:cNvPicPr>
              <a:picLocks noChangeAspect="1"/>
            </p:cNvPicPr>
            <p:nvPr/>
          </p:nvPicPr>
          <p:blipFill rotWithShape="1">
            <a:blip r:embed="rId5"/>
            <a:srcRect l="7205"/>
            <a:stretch/>
          </p:blipFill>
          <p:spPr>
            <a:xfrm>
              <a:off x="147729" y="3429000"/>
              <a:ext cx="1671165" cy="1370264"/>
            </a:xfrm>
            <a:prstGeom prst="rect">
              <a:avLst/>
            </a:prstGeom>
          </p:spPr>
        </p:pic>
      </p:grpSp>
    </p:spTree>
    <p:extLst>
      <p:ext uri="{BB962C8B-B14F-4D97-AF65-F5344CB8AC3E}">
        <p14:creationId xmlns:p14="http://schemas.microsoft.com/office/powerpoint/2010/main" val="390137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91" y="253741"/>
            <a:ext cx="8532018" cy="338324"/>
          </a:xfrm>
        </p:spPr>
        <p:txBody>
          <a:bodyPr/>
          <a:lstStyle/>
          <a:p>
            <a:r>
              <a:rPr lang="de-DE" dirty="0" smtClean="0"/>
              <a:t>Task Area 4</a:t>
            </a:r>
            <a:endParaRPr lang="de-DE" dirty="0"/>
          </a:p>
        </p:txBody>
      </p:sp>
      <p:sp>
        <p:nvSpPr>
          <p:cNvPr id="4" name="Text Placeholder 3"/>
          <p:cNvSpPr>
            <a:spLocks noGrp="1"/>
          </p:cNvSpPr>
          <p:nvPr>
            <p:ph type="body" idx="2"/>
          </p:nvPr>
        </p:nvSpPr>
        <p:spPr>
          <a:xfrm>
            <a:off x="305991" y="680861"/>
            <a:ext cx="8532018" cy="284439"/>
          </a:xfrm>
        </p:spPr>
        <p:txBody>
          <a:bodyPr/>
          <a:lstStyle/>
          <a:p>
            <a:r>
              <a:rPr lang="de-DE" dirty="0" smtClean="0"/>
              <a:t>Data </a:t>
            </a:r>
            <a:r>
              <a:rPr lang="de-DE" dirty="0" err="1" smtClean="0"/>
              <a:t>portal</a:t>
            </a:r>
            <a:endParaRPr lang="de-DE" dirty="0"/>
          </a:p>
        </p:txBody>
      </p:sp>
      <p:sp>
        <p:nvSpPr>
          <p:cNvPr id="5" name="TextBox 4"/>
          <p:cNvSpPr txBox="1"/>
          <p:nvPr/>
        </p:nvSpPr>
        <p:spPr bwMode="auto">
          <a:xfrm>
            <a:off x="1551936" y="2211705"/>
            <a:ext cx="6048672" cy="1938992"/>
          </a:xfrm>
          <a:prstGeom prst="rect">
            <a:avLst/>
          </a:prstGeom>
        </p:spPr>
        <p:txBody>
          <a:bodyPr wrap="square" rtlCol="0">
            <a:spAutoFit/>
          </a:bodyPr>
          <a:lstStyle/>
          <a:p>
            <a:pPr algn="ctr"/>
            <a:r>
              <a:rPr lang="de-DE" sz="2400" dirty="0" err="1"/>
              <a:t>p</a:t>
            </a:r>
            <a:r>
              <a:rPr lang="de-DE" sz="2400" dirty="0" err="1" smtClean="0"/>
              <a:t>rovides</a:t>
            </a:r>
            <a:r>
              <a:rPr lang="de-DE" sz="2400" dirty="0" smtClean="0"/>
              <a:t> </a:t>
            </a:r>
            <a:r>
              <a:rPr lang="de-DE" sz="2400" dirty="0" err="1" smtClean="0"/>
              <a:t>the</a:t>
            </a:r>
            <a:r>
              <a:rPr lang="de-DE" sz="2400" dirty="0" smtClean="0"/>
              <a:t> „Data </a:t>
            </a:r>
            <a:r>
              <a:rPr lang="de-DE" sz="2400" dirty="0" err="1" smtClean="0"/>
              <a:t>portal</a:t>
            </a:r>
            <a:r>
              <a:rPr lang="de-DE" sz="2400" dirty="0" smtClean="0"/>
              <a:t>“ </a:t>
            </a:r>
            <a:r>
              <a:rPr lang="de-DE" sz="2400" dirty="0" err="1" smtClean="0"/>
              <a:t>which</a:t>
            </a:r>
            <a:r>
              <a:rPr lang="de-DE" sz="2400" dirty="0" smtClean="0"/>
              <a:t> </a:t>
            </a:r>
            <a:r>
              <a:rPr lang="de-DE" sz="2400" dirty="0" err="1" smtClean="0"/>
              <a:t>gives</a:t>
            </a:r>
            <a:r>
              <a:rPr lang="de-DE" sz="2400" dirty="0" smtClean="0"/>
              <a:t> </a:t>
            </a:r>
            <a:r>
              <a:rPr lang="de-DE" sz="2400" dirty="0" err="1" smtClean="0"/>
              <a:t>access</a:t>
            </a:r>
            <a:r>
              <a:rPr lang="de-DE" sz="2400" dirty="0" smtClean="0"/>
              <a:t> </a:t>
            </a:r>
            <a:r>
              <a:rPr lang="de-DE" sz="2400" dirty="0" err="1" smtClean="0"/>
              <a:t>to</a:t>
            </a:r>
            <a:r>
              <a:rPr lang="de-DE" sz="2400" dirty="0" smtClean="0"/>
              <a:t> </a:t>
            </a:r>
            <a:r>
              <a:rPr lang="de-DE" sz="2400" dirty="0" err="1" smtClean="0"/>
              <a:t>the</a:t>
            </a:r>
            <a:r>
              <a:rPr lang="de-DE" sz="2400" dirty="0" smtClean="0"/>
              <a:t> </a:t>
            </a:r>
            <a:r>
              <a:rPr lang="de-DE" sz="2400" dirty="0" err="1" smtClean="0"/>
              <a:t>underlying</a:t>
            </a:r>
            <a:r>
              <a:rPr lang="de-DE" sz="2400" dirty="0" smtClean="0"/>
              <a:t> </a:t>
            </a:r>
            <a:r>
              <a:rPr lang="de-DE" sz="2400" dirty="0" err="1" smtClean="0"/>
              <a:t>knowledge</a:t>
            </a:r>
            <a:r>
              <a:rPr lang="de-DE" sz="2400" dirty="0" smtClean="0"/>
              <a:t> </a:t>
            </a:r>
            <a:r>
              <a:rPr lang="de-DE" sz="2400" dirty="0" err="1" smtClean="0"/>
              <a:t>structure</a:t>
            </a:r>
            <a:r>
              <a:rPr lang="de-DE" sz="2400" dirty="0" smtClean="0"/>
              <a:t>. </a:t>
            </a:r>
            <a:r>
              <a:rPr lang="de-DE" sz="2400" dirty="0" err="1" smtClean="0"/>
              <a:t>Using</a:t>
            </a:r>
            <a:r>
              <a:rPr lang="de-DE" sz="2400" dirty="0" smtClean="0"/>
              <a:t> </a:t>
            </a:r>
            <a:r>
              <a:rPr lang="de-DE" sz="2400" dirty="0" err="1" smtClean="0"/>
              <a:t>the</a:t>
            </a:r>
            <a:r>
              <a:rPr lang="de-DE" sz="2400" dirty="0" smtClean="0"/>
              <a:t> </a:t>
            </a:r>
            <a:r>
              <a:rPr lang="de-DE" sz="2400" dirty="0" err="1" smtClean="0"/>
              <a:t>appropriate</a:t>
            </a:r>
            <a:r>
              <a:rPr lang="de-DE" sz="2400" dirty="0" smtClean="0"/>
              <a:t> </a:t>
            </a:r>
            <a:r>
              <a:rPr lang="de-DE" sz="2400" dirty="0" err="1" smtClean="0"/>
              <a:t>meta</a:t>
            </a:r>
            <a:r>
              <a:rPr lang="de-DE" sz="2400" dirty="0" smtClean="0"/>
              <a:t> </a:t>
            </a:r>
            <a:r>
              <a:rPr lang="de-DE" sz="2400" dirty="0" err="1" smtClean="0"/>
              <a:t>data</a:t>
            </a:r>
            <a:r>
              <a:rPr lang="de-DE" sz="2400" dirty="0" smtClean="0"/>
              <a:t>, </a:t>
            </a:r>
            <a:r>
              <a:rPr lang="de-DE" sz="2400" dirty="0" err="1" smtClean="0"/>
              <a:t>it</a:t>
            </a:r>
            <a:r>
              <a:rPr lang="de-DE" sz="2400" dirty="0" smtClean="0"/>
              <a:t> </a:t>
            </a:r>
            <a:r>
              <a:rPr lang="de-DE" sz="2400" dirty="0" err="1" smtClean="0"/>
              <a:t>connects</a:t>
            </a:r>
            <a:r>
              <a:rPr lang="de-DE" sz="2400" dirty="0" smtClean="0"/>
              <a:t> </a:t>
            </a:r>
            <a:r>
              <a:rPr lang="de-DE" sz="2400" dirty="0" err="1" smtClean="0"/>
              <a:t>the</a:t>
            </a:r>
            <a:r>
              <a:rPr lang="de-DE" sz="2400" dirty="0" smtClean="0"/>
              <a:t> </a:t>
            </a:r>
            <a:r>
              <a:rPr lang="de-DE" sz="2400" dirty="0" err="1" smtClean="0"/>
              <a:t>elements</a:t>
            </a:r>
            <a:r>
              <a:rPr lang="de-DE" sz="2400" dirty="0" smtClean="0"/>
              <a:t> </a:t>
            </a:r>
            <a:r>
              <a:rPr lang="de-DE" sz="2400" dirty="0" err="1" smtClean="0"/>
              <a:t>of</a:t>
            </a:r>
            <a:r>
              <a:rPr lang="de-DE" sz="2400" dirty="0" smtClean="0"/>
              <a:t> </a:t>
            </a:r>
            <a:r>
              <a:rPr lang="de-DE" sz="2400" dirty="0" err="1" smtClean="0"/>
              <a:t>interlinked</a:t>
            </a:r>
            <a:r>
              <a:rPr lang="de-DE" sz="2400" dirty="0" smtClean="0"/>
              <a:t> digital </a:t>
            </a:r>
            <a:r>
              <a:rPr lang="de-DE" sz="2400" dirty="0" err="1" smtClean="0"/>
              <a:t>research</a:t>
            </a:r>
            <a:r>
              <a:rPr lang="de-DE" sz="2400" dirty="0" smtClean="0"/>
              <a:t> </a:t>
            </a:r>
            <a:r>
              <a:rPr lang="de-DE" sz="2400" dirty="0" err="1" smtClean="0"/>
              <a:t>products</a:t>
            </a:r>
            <a:r>
              <a:rPr lang="de-DE" sz="2400" dirty="0" smtClean="0"/>
              <a:t>. </a:t>
            </a:r>
            <a:endParaRPr lang="de-DE" sz="2400" dirty="0"/>
          </a:p>
        </p:txBody>
      </p:sp>
      <p:grpSp>
        <p:nvGrpSpPr>
          <p:cNvPr id="9" name="Group 8"/>
          <p:cNvGrpSpPr/>
          <p:nvPr/>
        </p:nvGrpSpPr>
        <p:grpSpPr>
          <a:xfrm>
            <a:off x="532860" y="965300"/>
            <a:ext cx="7606781" cy="4089404"/>
            <a:chOff x="-605752" y="1250004"/>
            <a:chExt cx="7606781" cy="4089404"/>
          </a:xfrm>
        </p:grpSpPr>
        <p:sp>
          <p:nvSpPr>
            <p:cNvPr id="7" name="Rectangle 6"/>
            <p:cNvSpPr/>
            <p:nvPr/>
          </p:nvSpPr>
          <p:spPr bwMode="auto">
            <a:xfrm>
              <a:off x="341316" y="1972317"/>
              <a:ext cx="6120680" cy="27363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 name="Google Shape;634;p86"/>
            <p:cNvPicPr>
              <a:picLocks noChangeAspect="1"/>
            </p:cNvPicPr>
            <p:nvPr/>
          </p:nvPicPr>
          <p:blipFill>
            <a:blip r:embed="rId3">
              <a:clrChange>
                <a:clrFrom>
                  <a:srgbClr val="FFFFFF"/>
                </a:clrFrom>
                <a:clrTo>
                  <a:srgbClr val="FFFFFF">
                    <a:alpha val="0"/>
                  </a:srgbClr>
                </a:clrTo>
              </a:clrChange>
              <a:alphaModFix/>
            </a:blip>
            <a:stretch>
              <a:fillRect/>
            </a:stretch>
          </p:blipFill>
          <p:spPr>
            <a:xfrm>
              <a:off x="-605752" y="1250004"/>
              <a:ext cx="7606781" cy="4089404"/>
            </a:xfrm>
            <a:prstGeom prst="rect">
              <a:avLst/>
            </a:prstGeom>
            <a:noFill/>
            <a:ln>
              <a:noFill/>
            </a:ln>
          </p:spPr>
        </p:pic>
        <p:sp>
          <p:nvSpPr>
            <p:cNvPr id="8" name="TextBox 7"/>
            <p:cNvSpPr txBox="1"/>
            <p:nvPr/>
          </p:nvSpPr>
          <p:spPr bwMode="auto">
            <a:xfrm>
              <a:off x="-566694" y="1582328"/>
              <a:ext cx="2121093" cy="276999"/>
            </a:xfrm>
            <a:prstGeom prst="rect">
              <a:avLst/>
            </a:prstGeom>
          </p:spPr>
          <p:txBody>
            <a:bodyPr wrap="none" rtlCol="0">
              <a:spAutoFit/>
            </a:bodyPr>
            <a:lstStyle/>
            <a:p>
              <a:r>
                <a:rPr lang="de-DE" sz="1200" dirty="0" smtClean="0"/>
                <a:t>Punch </a:t>
              </a:r>
              <a:r>
                <a:rPr lang="de-DE" sz="1200" dirty="0" err="1" smtClean="0"/>
                <a:t>science</a:t>
              </a:r>
              <a:r>
                <a:rPr lang="de-DE" sz="1200" dirty="0" smtClean="0"/>
                <a:t> </a:t>
              </a:r>
              <a:r>
                <a:rPr lang="de-DE" sz="1200" dirty="0" err="1" smtClean="0"/>
                <a:t>data</a:t>
              </a:r>
              <a:r>
                <a:rPr lang="de-DE" sz="1200" dirty="0" smtClean="0"/>
                <a:t> </a:t>
              </a:r>
              <a:r>
                <a:rPr lang="de-DE" sz="1200" dirty="0" err="1" smtClean="0"/>
                <a:t>platform</a:t>
              </a:r>
              <a:endParaRPr lang="de-DE" sz="1200" dirty="0"/>
            </a:p>
          </p:txBody>
        </p:sp>
      </p:grpSp>
    </p:spTree>
    <p:extLst>
      <p:ext uri="{BB962C8B-B14F-4D97-AF65-F5344CB8AC3E}">
        <p14:creationId xmlns:p14="http://schemas.microsoft.com/office/powerpoint/2010/main" val="334022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Task Area 5	</a:t>
            </a:r>
            <a:endParaRPr lang="de-DE" dirty="0"/>
          </a:p>
        </p:txBody>
      </p:sp>
      <p:sp>
        <p:nvSpPr>
          <p:cNvPr id="4" name="Text Placeholder 3"/>
          <p:cNvSpPr>
            <a:spLocks noGrp="1"/>
          </p:cNvSpPr>
          <p:nvPr>
            <p:ph type="body" idx="2"/>
          </p:nvPr>
        </p:nvSpPr>
        <p:spPr>
          <a:xfrm>
            <a:off x="305991" y="697795"/>
            <a:ext cx="8532018" cy="284439"/>
          </a:xfrm>
        </p:spPr>
        <p:txBody>
          <a:bodyPr/>
          <a:lstStyle/>
          <a:p>
            <a:r>
              <a:rPr lang="de-DE" dirty="0" smtClean="0"/>
              <a:t>Data </a:t>
            </a:r>
            <a:r>
              <a:rPr lang="de-DE" dirty="0" err="1" smtClean="0"/>
              <a:t>Irreversibilty</a:t>
            </a:r>
            <a:endParaRPr lang="de-DE" dirty="0"/>
          </a:p>
        </p:txBody>
      </p:sp>
      <p:sp>
        <p:nvSpPr>
          <p:cNvPr id="5" name="TextBox 4"/>
          <p:cNvSpPr txBox="1"/>
          <p:nvPr/>
        </p:nvSpPr>
        <p:spPr bwMode="auto">
          <a:xfrm>
            <a:off x="1551936" y="2211705"/>
            <a:ext cx="6048672" cy="1200329"/>
          </a:xfrm>
          <a:prstGeom prst="rect">
            <a:avLst/>
          </a:prstGeom>
        </p:spPr>
        <p:txBody>
          <a:bodyPr wrap="square" rtlCol="0">
            <a:spAutoFit/>
          </a:bodyPr>
          <a:lstStyle/>
          <a:p>
            <a:pPr algn="ctr"/>
            <a:r>
              <a:rPr lang="de-DE" sz="2400" dirty="0" err="1" smtClean="0"/>
              <a:t>Addresses</a:t>
            </a:r>
            <a:r>
              <a:rPr lang="de-DE" sz="2400" dirty="0" smtClean="0"/>
              <a:t> </a:t>
            </a:r>
            <a:r>
              <a:rPr lang="de-DE" sz="2400" dirty="0" err="1" smtClean="0"/>
              <a:t>the</a:t>
            </a:r>
            <a:r>
              <a:rPr lang="de-DE" sz="2400" dirty="0" smtClean="0"/>
              <a:t> </a:t>
            </a:r>
            <a:r>
              <a:rPr lang="de-DE" sz="2400" dirty="0" err="1" smtClean="0"/>
              <a:t>problems</a:t>
            </a:r>
            <a:r>
              <a:rPr lang="de-DE" sz="2400" dirty="0" smtClean="0"/>
              <a:t> </a:t>
            </a:r>
            <a:r>
              <a:rPr lang="de-DE" sz="2400" dirty="0" err="1" smtClean="0"/>
              <a:t>of</a:t>
            </a:r>
            <a:r>
              <a:rPr lang="de-DE" sz="2400" dirty="0" smtClean="0"/>
              <a:t> </a:t>
            </a:r>
            <a:r>
              <a:rPr lang="de-DE" sz="2400" dirty="0" err="1" smtClean="0"/>
              <a:t>data</a:t>
            </a:r>
            <a:r>
              <a:rPr lang="de-DE" sz="2400" dirty="0" smtClean="0"/>
              <a:t> </a:t>
            </a:r>
            <a:r>
              <a:rPr lang="de-DE" sz="2400" dirty="0" err="1" smtClean="0"/>
              <a:t>loss</a:t>
            </a:r>
            <a:r>
              <a:rPr lang="de-DE" sz="2400" dirty="0" smtClean="0"/>
              <a:t>, </a:t>
            </a:r>
            <a:r>
              <a:rPr lang="de-DE" sz="2400" dirty="0" err="1" smtClean="0"/>
              <a:t>the</a:t>
            </a:r>
            <a:r>
              <a:rPr lang="de-DE" sz="2400" dirty="0" smtClean="0"/>
              <a:t> </a:t>
            </a:r>
            <a:r>
              <a:rPr lang="de-DE" sz="2400" dirty="0" err="1" smtClean="0"/>
              <a:t>necessary</a:t>
            </a:r>
            <a:r>
              <a:rPr lang="de-DE" sz="2400" dirty="0" smtClean="0"/>
              <a:t> „real-time“ </a:t>
            </a:r>
            <a:r>
              <a:rPr lang="de-DE" sz="2400" dirty="0" err="1" smtClean="0"/>
              <a:t>desicions</a:t>
            </a:r>
            <a:r>
              <a:rPr lang="de-DE" sz="2400" dirty="0" smtClean="0"/>
              <a:t> </a:t>
            </a:r>
            <a:r>
              <a:rPr lang="de-DE" sz="2400" dirty="0" err="1" smtClean="0"/>
              <a:t>and</a:t>
            </a:r>
            <a:r>
              <a:rPr lang="de-DE" sz="2400" dirty="0" smtClean="0"/>
              <a:t> </a:t>
            </a:r>
            <a:r>
              <a:rPr lang="de-DE" sz="2400" dirty="0" err="1" smtClean="0"/>
              <a:t>dynamical</a:t>
            </a:r>
            <a:r>
              <a:rPr lang="de-DE" sz="2400" dirty="0" smtClean="0"/>
              <a:t> </a:t>
            </a:r>
            <a:r>
              <a:rPr lang="de-DE" sz="2400" dirty="0" err="1" smtClean="0"/>
              <a:t>archiving</a:t>
            </a:r>
            <a:r>
              <a:rPr lang="de-DE" sz="2400" dirty="0" smtClean="0"/>
              <a:t> </a:t>
            </a:r>
            <a:r>
              <a:rPr lang="de-DE" sz="2400" dirty="0" err="1" smtClean="0"/>
              <a:t>capabilities</a:t>
            </a:r>
            <a:endParaRPr lang="de-DE" sz="2400" dirty="0"/>
          </a:p>
        </p:txBody>
      </p:sp>
      <p:pic>
        <p:nvPicPr>
          <p:cNvPr id="6" name="Google Shape;682;p72"/>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76202" y="1079497"/>
            <a:ext cx="8919317" cy="3652732"/>
          </a:xfrm>
          <a:prstGeom prst="rect">
            <a:avLst/>
          </a:prstGeom>
          <a:noFill/>
          <a:ln>
            <a:noFill/>
          </a:ln>
        </p:spPr>
      </p:pic>
    </p:spTree>
    <p:extLst>
      <p:ext uri="{BB962C8B-B14F-4D97-AF65-F5344CB8AC3E}">
        <p14:creationId xmlns:p14="http://schemas.microsoft.com/office/powerpoint/2010/main" val="1736191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Task Area 6 </a:t>
            </a:r>
            <a:r>
              <a:rPr lang="de-DE" dirty="0" err="1" smtClean="0"/>
              <a:t>and</a:t>
            </a:r>
            <a:r>
              <a:rPr lang="de-DE" dirty="0" smtClean="0"/>
              <a:t> 7</a:t>
            </a:r>
            <a:endParaRPr lang="de-DE" dirty="0"/>
          </a:p>
        </p:txBody>
      </p:sp>
      <p:sp>
        <p:nvSpPr>
          <p:cNvPr id="4" name="Text Placeholder 3"/>
          <p:cNvSpPr>
            <a:spLocks noGrp="1"/>
          </p:cNvSpPr>
          <p:nvPr>
            <p:ph type="body" idx="2"/>
          </p:nvPr>
        </p:nvSpPr>
        <p:spPr>
          <a:xfrm>
            <a:off x="305991" y="698941"/>
            <a:ext cx="8532018" cy="284439"/>
          </a:xfrm>
        </p:spPr>
        <p:txBody>
          <a:bodyPr/>
          <a:lstStyle/>
          <a:p>
            <a:r>
              <a:rPr lang="de-DE" dirty="0" err="1" smtClean="0"/>
              <a:t>Synergy</a:t>
            </a:r>
            <a:r>
              <a:rPr lang="de-DE" dirty="0" smtClean="0"/>
              <a:t> &amp; </a:t>
            </a:r>
            <a:r>
              <a:rPr lang="de-DE" dirty="0"/>
              <a:t>S</a:t>
            </a:r>
            <a:r>
              <a:rPr lang="de-DE" dirty="0" smtClean="0"/>
              <a:t>ervices </a:t>
            </a:r>
            <a:r>
              <a:rPr lang="de-DE" dirty="0" err="1" smtClean="0"/>
              <a:t>and</a:t>
            </a:r>
            <a:r>
              <a:rPr lang="de-DE" dirty="0" smtClean="0"/>
              <a:t> Education &amp; </a:t>
            </a:r>
            <a:r>
              <a:rPr lang="de-DE" dirty="0" err="1" smtClean="0"/>
              <a:t>Outreach</a:t>
            </a:r>
            <a:endParaRPr lang="de-DE" dirty="0"/>
          </a:p>
        </p:txBody>
      </p:sp>
      <p:sp>
        <p:nvSpPr>
          <p:cNvPr id="6" name="TextBox 5"/>
          <p:cNvSpPr txBox="1"/>
          <p:nvPr/>
        </p:nvSpPr>
        <p:spPr bwMode="auto">
          <a:xfrm>
            <a:off x="145849" y="1126936"/>
            <a:ext cx="4426151" cy="5986254"/>
          </a:xfrm>
          <a:prstGeom prst="rect">
            <a:avLst/>
          </a:prstGeom>
        </p:spPr>
        <p:txBody>
          <a:bodyPr wrap="square" rtlCol="0">
            <a:spAutoFit/>
          </a:bodyPr>
          <a:lstStyle/>
          <a:p>
            <a:r>
              <a:rPr lang="de-DE" b="1" dirty="0" smtClean="0">
                <a:solidFill>
                  <a:schemeClr val="tx2">
                    <a:lumMod val="75000"/>
                  </a:schemeClr>
                </a:solidFill>
              </a:rPr>
              <a:t>„Market </a:t>
            </a:r>
            <a:r>
              <a:rPr lang="de-DE" b="1" dirty="0" err="1" smtClean="0">
                <a:solidFill>
                  <a:schemeClr val="tx2">
                    <a:lumMod val="75000"/>
                  </a:schemeClr>
                </a:solidFill>
              </a:rPr>
              <a:t>place</a:t>
            </a:r>
            <a:r>
              <a:rPr lang="de-DE" b="1" dirty="0" smtClean="0">
                <a:solidFill>
                  <a:schemeClr val="tx2">
                    <a:lumMod val="75000"/>
                  </a:schemeClr>
                </a:solidFill>
              </a:rPr>
              <a:t>“</a:t>
            </a:r>
          </a:p>
          <a:p>
            <a:r>
              <a:rPr lang="de-DE" dirty="0" err="1" smtClean="0"/>
              <a:t>Efficient</a:t>
            </a:r>
            <a:r>
              <a:rPr lang="de-DE" dirty="0" smtClean="0"/>
              <a:t> </a:t>
            </a:r>
            <a:r>
              <a:rPr lang="de-DE" dirty="0" err="1" smtClean="0"/>
              <a:t>exchange</a:t>
            </a:r>
            <a:r>
              <a:rPr lang="de-DE" dirty="0" smtClean="0"/>
              <a:t> </a:t>
            </a:r>
            <a:r>
              <a:rPr lang="de-DE" dirty="0" err="1" smtClean="0"/>
              <a:t>of</a:t>
            </a:r>
            <a:r>
              <a:rPr lang="de-DE" dirty="0" smtClean="0"/>
              <a:t> </a:t>
            </a:r>
            <a:r>
              <a:rPr lang="de-DE" dirty="0" err="1" smtClean="0"/>
              <a:t>data</a:t>
            </a:r>
            <a:r>
              <a:rPr lang="de-DE" dirty="0" smtClean="0"/>
              <a:t> </a:t>
            </a:r>
            <a:r>
              <a:rPr lang="de-DE" dirty="0" err="1" smtClean="0"/>
              <a:t>management</a:t>
            </a:r>
            <a:endParaRPr lang="de-DE" dirty="0"/>
          </a:p>
          <a:p>
            <a:r>
              <a:rPr lang="de-DE" dirty="0" smtClean="0"/>
              <a:t>-solutions, -</a:t>
            </a:r>
            <a:r>
              <a:rPr lang="de-DE" dirty="0" err="1" smtClean="0"/>
              <a:t>methods</a:t>
            </a:r>
            <a:r>
              <a:rPr lang="de-DE" dirty="0" smtClean="0"/>
              <a:t>, </a:t>
            </a:r>
            <a:r>
              <a:rPr lang="de-DE" dirty="0" err="1" smtClean="0"/>
              <a:t>protocols</a:t>
            </a:r>
            <a:r>
              <a:rPr lang="de-DE" dirty="0" smtClean="0"/>
              <a:t>, -services,</a:t>
            </a:r>
          </a:p>
          <a:p>
            <a:pPr>
              <a:spcAft>
                <a:spcPts val="600"/>
              </a:spcAft>
            </a:pPr>
            <a:r>
              <a:rPr lang="de-DE" dirty="0" smtClean="0"/>
              <a:t>-standards</a:t>
            </a:r>
          </a:p>
          <a:p>
            <a:pPr marL="285750" indent="-285750">
              <a:buClr>
                <a:srgbClr val="FFC000"/>
              </a:buClr>
              <a:buFont typeface="Wingdings" panose="05000000000000000000" pitchFamily="2" charset="2"/>
              <a:buChar char="§"/>
            </a:pPr>
            <a:r>
              <a:rPr lang="de-DE" dirty="0" err="1" smtClean="0"/>
              <a:t>other</a:t>
            </a:r>
            <a:r>
              <a:rPr lang="de-DE" dirty="0" smtClean="0"/>
              <a:t> </a:t>
            </a:r>
            <a:r>
              <a:rPr lang="de-DE" dirty="0" err="1" smtClean="0"/>
              <a:t>consortia</a:t>
            </a:r>
            <a:r>
              <a:rPr lang="de-DE" dirty="0" smtClean="0"/>
              <a:t> </a:t>
            </a:r>
            <a:r>
              <a:rPr lang="de-DE" dirty="0" err="1" smtClean="0"/>
              <a:t>within</a:t>
            </a:r>
            <a:r>
              <a:rPr lang="de-DE" dirty="0" smtClean="0"/>
              <a:t> NFDI</a:t>
            </a:r>
          </a:p>
          <a:p>
            <a:pPr marL="285750" indent="-285750">
              <a:buClr>
                <a:srgbClr val="FFC000"/>
              </a:buClr>
              <a:buFont typeface="Wingdings" panose="05000000000000000000" pitchFamily="2" charset="2"/>
              <a:buChar char="§"/>
            </a:pPr>
            <a:r>
              <a:rPr lang="de-DE" dirty="0" smtClean="0"/>
              <a:t>EU: EOSC, EOSC-hub, ESCAPE, </a:t>
            </a:r>
            <a:r>
              <a:rPr lang="de-DE" dirty="0" err="1" smtClean="0"/>
              <a:t>HNSciCloud</a:t>
            </a:r>
            <a:r>
              <a:rPr lang="de-DE" dirty="0" smtClean="0"/>
              <a:t>, INDIGO, EURO-LABS…</a:t>
            </a:r>
          </a:p>
          <a:p>
            <a:pPr marL="285750" indent="-285750">
              <a:buClr>
                <a:srgbClr val="FFC000"/>
              </a:buClr>
              <a:buFont typeface="Wingdings" panose="05000000000000000000" pitchFamily="2" charset="2"/>
              <a:buChar char="§"/>
            </a:pPr>
            <a:r>
              <a:rPr lang="de-DE" dirty="0" err="1" smtClean="0"/>
              <a:t>Cooperations</a:t>
            </a:r>
            <a:r>
              <a:rPr lang="de-DE" dirty="0" smtClean="0"/>
              <a:t>: WLCG, VO-Alliance (IVOA), GEANT…</a:t>
            </a:r>
          </a:p>
          <a:p>
            <a:pPr marL="285750" indent="-285750">
              <a:buClr>
                <a:srgbClr val="FFC000"/>
              </a:buClr>
              <a:buFont typeface="Wingdings" panose="05000000000000000000" pitchFamily="2" charset="2"/>
              <a:buChar char="§"/>
            </a:pPr>
            <a:r>
              <a:rPr lang="de-DE" dirty="0" err="1" smtClean="0"/>
              <a:t>Reseach</a:t>
            </a:r>
            <a:r>
              <a:rPr lang="de-DE" dirty="0" smtClean="0"/>
              <a:t> </a:t>
            </a:r>
            <a:r>
              <a:rPr lang="de-DE" dirty="0" err="1" smtClean="0"/>
              <a:t>Infrastructures</a:t>
            </a:r>
            <a:r>
              <a:rPr lang="de-DE" dirty="0" smtClean="0"/>
              <a:t>: CERN, ESO, ESA, CTA, SKA…</a:t>
            </a:r>
          </a:p>
          <a:p>
            <a:pPr marL="285750" indent="-285750">
              <a:buClr>
                <a:srgbClr val="FFC000"/>
              </a:buClr>
              <a:buFont typeface="Wingdings" panose="05000000000000000000" pitchFamily="2" charset="2"/>
              <a:buChar char="§"/>
            </a:pPr>
            <a:r>
              <a:rPr lang="de-DE" dirty="0" err="1" smtClean="0"/>
              <a:t>Compute</a:t>
            </a:r>
            <a:r>
              <a:rPr lang="de-DE" dirty="0" smtClean="0"/>
              <a:t> </a:t>
            </a:r>
            <a:r>
              <a:rPr lang="de-DE" dirty="0" err="1" smtClean="0"/>
              <a:t>centers</a:t>
            </a:r>
            <a:r>
              <a:rPr lang="de-DE" dirty="0" smtClean="0"/>
              <a:t>: LRZ, MPCDF, HGF...</a:t>
            </a:r>
          </a:p>
          <a:p>
            <a:pPr marL="285750" indent="-285750">
              <a:buClr>
                <a:srgbClr val="FFC000"/>
              </a:buClr>
              <a:buFont typeface="Wingdings" panose="05000000000000000000" pitchFamily="2" charset="2"/>
              <a:buChar char="§"/>
            </a:pPr>
            <a:endParaRPr lang="de-DE" dirty="0" smtClean="0"/>
          </a:p>
          <a:p>
            <a:endParaRPr lang="de-DE" dirty="0" smtClean="0"/>
          </a:p>
          <a:p>
            <a:endParaRPr lang="de-DE" dirty="0"/>
          </a:p>
          <a:p>
            <a:endParaRPr lang="de-DE" dirty="0" smtClean="0"/>
          </a:p>
          <a:p>
            <a:endParaRPr lang="de-DE" dirty="0"/>
          </a:p>
          <a:p>
            <a:endParaRPr lang="de-DE" dirty="0"/>
          </a:p>
          <a:p>
            <a:r>
              <a:rPr lang="de-DE" dirty="0" smtClean="0"/>
              <a:t> </a:t>
            </a:r>
          </a:p>
          <a:p>
            <a:endParaRPr lang="de-DE" dirty="0"/>
          </a:p>
        </p:txBody>
      </p:sp>
      <p:sp>
        <p:nvSpPr>
          <p:cNvPr id="7" name="TextBox 6"/>
          <p:cNvSpPr txBox="1"/>
          <p:nvPr/>
        </p:nvSpPr>
        <p:spPr bwMode="auto">
          <a:xfrm>
            <a:off x="4932040" y="1126936"/>
            <a:ext cx="3905969" cy="2062103"/>
          </a:xfrm>
          <a:prstGeom prst="rect">
            <a:avLst/>
          </a:prstGeom>
        </p:spPr>
        <p:txBody>
          <a:bodyPr wrap="square" rtlCol="0">
            <a:spAutoFit/>
          </a:bodyPr>
          <a:lstStyle/>
          <a:p>
            <a:r>
              <a:rPr lang="de-DE" b="1" dirty="0" smtClean="0"/>
              <a:t>Education &amp; </a:t>
            </a:r>
            <a:r>
              <a:rPr lang="de-DE" b="1" dirty="0" err="1" smtClean="0"/>
              <a:t>Outreach</a:t>
            </a:r>
            <a:endParaRPr lang="de-DE" b="1" dirty="0" smtClean="0"/>
          </a:p>
          <a:p>
            <a:pPr marL="285750" indent="-285750">
              <a:spcAft>
                <a:spcPts val="600"/>
              </a:spcAft>
              <a:buClr>
                <a:srgbClr val="FFC000"/>
              </a:buClr>
              <a:buFont typeface="Wingdings" panose="05000000000000000000" pitchFamily="2" charset="2"/>
              <a:buChar char="§"/>
            </a:pPr>
            <a:r>
              <a:rPr lang="de-DE" dirty="0" smtClean="0"/>
              <a:t>Training </a:t>
            </a:r>
            <a:r>
              <a:rPr lang="de-DE" dirty="0" err="1" smtClean="0"/>
              <a:t>experts</a:t>
            </a:r>
            <a:endParaRPr lang="de-DE" dirty="0" smtClean="0"/>
          </a:p>
          <a:p>
            <a:pPr marL="285750" indent="-285750">
              <a:spcAft>
                <a:spcPts val="600"/>
              </a:spcAft>
              <a:buClr>
                <a:srgbClr val="FFC000"/>
              </a:buClr>
              <a:buFont typeface="Wingdings" panose="05000000000000000000" pitchFamily="2" charset="2"/>
              <a:buChar char="§"/>
            </a:pPr>
            <a:r>
              <a:rPr lang="de-DE" dirty="0" err="1" smtClean="0"/>
              <a:t>Educating</a:t>
            </a:r>
            <a:r>
              <a:rPr lang="de-DE" dirty="0" smtClean="0"/>
              <a:t> </a:t>
            </a:r>
            <a:r>
              <a:rPr lang="de-DE" dirty="0" err="1" smtClean="0"/>
              <a:t>students</a:t>
            </a:r>
            <a:endParaRPr lang="de-DE" dirty="0" smtClean="0"/>
          </a:p>
          <a:p>
            <a:pPr marL="285750" indent="-285750">
              <a:spcAft>
                <a:spcPts val="600"/>
              </a:spcAft>
              <a:buClr>
                <a:srgbClr val="FFC000"/>
              </a:buClr>
              <a:buFont typeface="Wingdings" panose="05000000000000000000" pitchFamily="2" charset="2"/>
              <a:buChar char="§"/>
            </a:pPr>
            <a:r>
              <a:rPr lang="de-DE" dirty="0" err="1" smtClean="0"/>
              <a:t>Outreach</a:t>
            </a:r>
            <a:r>
              <a:rPr lang="de-DE" dirty="0" smtClean="0"/>
              <a:t> </a:t>
            </a:r>
            <a:r>
              <a:rPr lang="de-DE" dirty="0" err="1" smtClean="0"/>
              <a:t>and</a:t>
            </a:r>
            <a:r>
              <a:rPr lang="de-DE" dirty="0" smtClean="0"/>
              <a:t> Schools</a:t>
            </a:r>
          </a:p>
          <a:p>
            <a:pPr marL="285750" indent="-285750">
              <a:spcAft>
                <a:spcPts val="600"/>
              </a:spcAft>
              <a:buClr>
                <a:srgbClr val="FFC000"/>
              </a:buClr>
              <a:buFont typeface="Wingdings" panose="05000000000000000000" pitchFamily="2" charset="2"/>
              <a:buChar char="§"/>
            </a:pPr>
            <a:r>
              <a:rPr lang="de-DE" dirty="0" err="1" smtClean="0"/>
              <a:t>Citizen</a:t>
            </a:r>
            <a:r>
              <a:rPr lang="de-DE" dirty="0" smtClean="0"/>
              <a:t> Science </a:t>
            </a:r>
          </a:p>
          <a:p>
            <a:endParaRPr lang="de-DE" dirty="0"/>
          </a:p>
        </p:txBody>
      </p:sp>
    </p:spTree>
    <p:extLst>
      <p:ext uri="{BB962C8B-B14F-4D97-AF65-F5344CB8AC3E}">
        <p14:creationId xmlns:p14="http://schemas.microsoft.com/office/powerpoint/2010/main" val="2037832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4" name="Google Shape;386;p77"/>
          <p:cNvPicPr preferRelativeResize="0">
            <a:picLocks noChangeAspect="1"/>
          </p:cNvPicPr>
          <p:nvPr/>
        </p:nvPicPr>
        <p:blipFill>
          <a:blip r:embed="rId3">
            <a:alphaModFix/>
          </a:blip>
          <a:stretch>
            <a:fillRect/>
          </a:stretch>
        </p:blipFill>
        <p:spPr>
          <a:xfrm>
            <a:off x="-29657" y="27422"/>
            <a:ext cx="9036496" cy="5079641"/>
          </a:xfrm>
          <a:prstGeom prst="rect">
            <a:avLst/>
          </a:prstGeom>
          <a:noFill/>
          <a:ln>
            <a:noFill/>
          </a:ln>
        </p:spPr>
      </p:pic>
    </p:spTree>
    <p:extLst>
      <p:ext uri="{BB962C8B-B14F-4D97-AF65-F5344CB8AC3E}">
        <p14:creationId xmlns:p14="http://schemas.microsoft.com/office/powerpoint/2010/main" val="3123298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Involvement </a:t>
            </a:r>
            <a:r>
              <a:rPr lang="de-DE" dirty="0" err="1" smtClean="0"/>
              <a:t>of</a:t>
            </a:r>
            <a:r>
              <a:rPr lang="de-DE" dirty="0" smtClean="0"/>
              <a:t> GSI</a:t>
            </a:r>
            <a:endParaRPr lang="de-DE" dirty="0"/>
          </a:p>
        </p:txBody>
      </p:sp>
      <p:sp>
        <p:nvSpPr>
          <p:cNvPr id="3" name="Content Placeholder 2"/>
          <p:cNvSpPr>
            <a:spLocks noGrp="1"/>
          </p:cNvSpPr>
          <p:nvPr>
            <p:ph idx="1"/>
          </p:nvPr>
        </p:nvSpPr>
        <p:spPr>
          <a:xfrm>
            <a:off x="251521" y="1059582"/>
            <a:ext cx="4320480" cy="3677689"/>
          </a:xfrm>
        </p:spPr>
        <p:txBody>
          <a:bodyPr/>
          <a:lstStyle/>
          <a:p>
            <a:pPr>
              <a:lnSpc>
                <a:spcPct val="110000"/>
              </a:lnSpc>
            </a:pPr>
            <a:r>
              <a:rPr lang="de-DE" dirty="0" smtClean="0"/>
              <a:t>TA2 - Data </a:t>
            </a:r>
            <a:r>
              <a:rPr lang="de-DE" dirty="0" err="1" smtClean="0"/>
              <a:t>management</a:t>
            </a:r>
            <a:endParaRPr lang="de-DE" dirty="0" smtClean="0"/>
          </a:p>
          <a:p>
            <a:pPr lvl="2">
              <a:lnSpc>
                <a:spcPct val="110000"/>
              </a:lnSpc>
            </a:pPr>
            <a:r>
              <a:rPr lang="de-DE" dirty="0" err="1" smtClean="0"/>
              <a:t>Standardized</a:t>
            </a:r>
            <a:r>
              <a:rPr lang="de-DE" dirty="0" smtClean="0"/>
              <a:t> </a:t>
            </a:r>
            <a:r>
              <a:rPr lang="de-DE" dirty="0" err="1" smtClean="0"/>
              <a:t>access</a:t>
            </a:r>
            <a:r>
              <a:rPr lang="de-DE" dirty="0" smtClean="0"/>
              <a:t> </a:t>
            </a:r>
            <a:r>
              <a:rPr lang="de-DE" dirty="0" err="1" smtClean="0"/>
              <a:t>to</a:t>
            </a:r>
            <a:r>
              <a:rPr lang="de-DE" dirty="0" smtClean="0"/>
              <a:t> </a:t>
            </a:r>
            <a:r>
              <a:rPr lang="de-DE" dirty="0" err="1" smtClean="0"/>
              <a:t>data</a:t>
            </a:r>
            <a:r>
              <a:rPr lang="de-DE" dirty="0" smtClean="0"/>
              <a:t> </a:t>
            </a:r>
            <a:r>
              <a:rPr lang="de-DE" dirty="0" err="1" smtClean="0"/>
              <a:t>and</a:t>
            </a:r>
            <a:r>
              <a:rPr lang="de-DE" dirty="0" smtClean="0"/>
              <a:t> </a:t>
            </a:r>
            <a:r>
              <a:rPr lang="de-DE" dirty="0" err="1" smtClean="0"/>
              <a:t>metadata</a:t>
            </a:r>
            <a:endParaRPr lang="de-DE" dirty="0" smtClean="0"/>
          </a:p>
          <a:p>
            <a:pPr lvl="2">
              <a:lnSpc>
                <a:spcPct val="110000"/>
              </a:lnSpc>
            </a:pPr>
            <a:r>
              <a:rPr lang="de-DE" dirty="0" err="1" smtClean="0"/>
              <a:t>Compute</a:t>
            </a:r>
            <a:r>
              <a:rPr lang="de-DE" dirty="0" smtClean="0"/>
              <a:t> </a:t>
            </a:r>
            <a:r>
              <a:rPr lang="de-DE" dirty="0" err="1" smtClean="0"/>
              <a:t>for</a:t>
            </a:r>
            <a:r>
              <a:rPr lang="de-DE" dirty="0" smtClean="0"/>
              <a:t> PUNCH</a:t>
            </a:r>
          </a:p>
          <a:p>
            <a:pPr lvl="2">
              <a:lnSpc>
                <a:spcPct val="110000"/>
              </a:lnSpc>
            </a:pPr>
            <a:r>
              <a:rPr lang="de-DE" dirty="0" err="1" smtClean="0"/>
              <a:t>Automatization</a:t>
            </a:r>
            <a:r>
              <a:rPr lang="de-DE" dirty="0" smtClean="0"/>
              <a:t> </a:t>
            </a:r>
            <a:r>
              <a:rPr lang="de-DE" dirty="0" err="1" smtClean="0"/>
              <a:t>and</a:t>
            </a:r>
            <a:r>
              <a:rPr lang="de-DE" dirty="0" smtClean="0"/>
              <a:t> </a:t>
            </a:r>
            <a:r>
              <a:rPr lang="de-DE" dirty="0" err="1" smtClean="0"/>
              <a:t>optimization</a:t>
            </a:r>
            <a:r>
              <a:rPr lang="de-DE" dirty="0" smtClean="0"/>
              <a:t> </a:t>
            </a:r>
            <a:r>
              <a:rPr lang="de-DE" dirty="0" err="1" smtClean="0"/>
              <a:t>of</a:t>
            </a:r>
            <a:r>
              <a:rPr lang="de-DE" dirty="0" smtClean="0"/>
              <a:t> </a:t>
            </a:r>
            <a:r>
              <a:rPr lang="de-DE" dirty="0" err="1" smtClean="0"/>
              <a:t>big</a:t>
            </a:r>
            <a:r>
              <a:rPr lang="de-DE" dirty="0" smtClean="0"/>
              <a:t> </a:t>
            </a:r>
            <a:r>
              <a:rPr lang="de-DE" dirty="0" err="1" smtClean="0"/>
              <a:t>data</a:t>
            </a:r>
            <a:r>
              <a:rPr lang="de-DE" dirty="0" smtClean="0"/>
              <a:t> </a:t>
            </a:r>
            <a:r>
              <a:rPr lang="de-DE" dirty="0" err="1" smtClean="0"/>
              <a:t>management</a:t>
            </a:r>
            <a:endParaRPr lang="de-DE" dirty="0" smtClean="0"/>
          </a:p>
          <a:p>
            <a:pPr>
              <a:lnSpc>
                <a:spcPct val="110000"/>
              </a:lnSpc>
            </a:pPr>
            <a:r>
              <a:rPr lang="de-DE" dirty="0" smtClean="0"/>
              <a:t>TA4 - </a:t>
            </a:r>
            <a:r>
              <a:rPr lang="de-DE" dirty="0" smtClean="0">
                <a:solidFill>
                  <a:srgbClr val="0070C0"/>
                </a:solidFill>
              </a:rPr>
              <a:t>Data </a:t>
            </a:r>
            <a:r>
              <a:rPr lang="de-DE" dirty="0" err="1" smtClean="0">
                <a:solidFill>
                  <a:srgbClr val="0070C0"/>
                </a:solidFill>
              </a:rPr>
              <a:t>portal</a:t>
            </a:r>
            <a:endParaRPr lang="de-DE" dirty="0" smtClean="0">
              <a:solidFill>
                <a:srgbClr val="0070C0"/>
              </a:solidFill>
            </a:endParaRPr>
          </a:p>
          <a:p>
            <a:pPr lvl="2">
              <a:lnSpc>
                <a:spcPct val="110000"/>
              </a:lnSpc>
            </a:pPr>
            <a:r>
              <a:rPr lang="de-DE" dirty="0" smtClean="0">
                <a:solidFill>
                  <a:srgbClr val="0070C0"/>
                </a:solidFill>
              </a:rPr>
              <a:t>Digital (</a:t>
            </a:r>
            <a:r>
              <a:rPr lang="de-DE" dirty="0" err="1" smtClean="0">
                <a:solidFill>
                  <a:srgbClr val="0070C0"/>
                </a:solidFill>
              </a:rPr>
              <a:t>dynamic</a:t>
            </a:r>
            <a:r>
              <a:rPr lang="de-DE" dirty="0" smtClean="0">
                <a:solidFill>
                  <a:srgbClr val="0070C0"/>
                </a:solidFill>
              </a:rPr>
              <a:t>) </a:t>
            </a:r>
            <a:r>
              <a:rPr lang="de-DE" dirty="0" err="1" smtClean="0">
                <a:solidFill>
                  <a:srgbClr val="0070C0"/>
                </a:solidFill>
              </a:rPr>
              <a:t>research</a:t>
            </a:r>
            <a:r>
              <a:rPr lang="de-DE" dirty="0" smtClean="0">
                <a:solidFill>
                  <a:srgbClr val="0070C0"/>
                </a:solidFill>
              </a:rPr>
              <a:t> </a:t>
            </a:r>
            <a:r>
              <a:rPr lang="de-DE" dirty="0" err="1" smtClean="0">
                <a:solidFill>
                  <a:srgbClr val="0070C0"/>
                </a:solidFill>
              </a:rPr>
              <a:t>products</a:t>
            </a:r>
            <a:r>
              <a:rPr lang="de-DE" dirty="0" smtClean="0">
                <a:solidFill>
                  <a:srgbClr val="0070C0"/>
                </a:solidFill>
              </a:rPr>
              <a:t> </a:t>
            </a:r>
            <a:r>
              <a:rPr lang="de-DE" dirty="0" err="1" smtClean="0">
                <a:solidFill>
                  <a:srgbClr val="0070C0"/>
                </a:solidFill>
              </a:rPr>
              <a:t>and</a:t>
            </a:r>
            <a:r>
              <a:rPr lang="de-DE" dirty="0" smtClean="0">
                <a:solidFill>
                  <a:srgbClr val="0070C0"/>
                </a:solidFill>
              </a:rPr>
              <a:t> </a:t>
            </a:r>
            <a:r>
              <a:rPr lang="de-DE" dirty="0" err="1" smtClean="0">
                <a:solidFill>
                  <a:srgbClr val="0070C0"/>
                </a:solidFill>
              </a:rPr>
              <a:t>their</a:t>
            </a:r>
            <a:r>
              <a:rPr lang="de-DE" dirty="0" smtClean="0">
                <a:solidFill>
                  <a:srgbClr val="0070C0"/>
                </a:solidFill>
              </a:rPr>
              <a:t> </a:t>
            </a:r>
            <a:r>
              <a:rPr lang="de-DE" dirty="0" err="1" smtClean="0">
                <a:solidFill>
                  <a:srgbClr val="0070C0"/>
                </a:solidFill>
              </a:rPr>
              <a:t>catalogue</a:t>
            </a:r>
            <a:endParaRPr lang="de-DE" dirty="0" smtClean="0">
              <a:solidFill>
                <a:srgbClr val="0070C0"/>
              </a:solidFill>
            </a:endParaRPr>
          </a:p>
          <a:p>
            <a:pPr lvl="2">
              <a:lnSpc>
                <a:spcPct val="110000"/>
              </a:lnSpc>
            </a:pPr>
            <a:r>
              <a:rPr lang="de-DE" dirty="0" smtClean="0">
                <a:solidFill>
                  <a:srgbClr val="0070C0"/>
                </a:solidFill>
              </a:rPr>
              <a:t>Mapping </a:t>
            </a:r>
            <a:r>
              <a:rPr lang="de-DE" dirty="0" err="1" smtClean="0">
                <a:solidFill>
                  <a:srgbClr val="0070C0"/>
                </a:solidFill>
              </a:rPr>
              <a:t>and</a:t>
            </a:r>
            <a:r>
              <a:rPr lang="de-DE" dirty="0" smtClean="0">
                <a:solidFill>
                  <a:srgbClr val="0070C0"/>
                </a:solidFill>
              </a:rPr>
              <a:t> </a:t>
            </a:r>
            <a:r>
              <a:rPr lang="de-DE" dirty="0" err="1" smtClean="0">
                <a:solidFill>
                  <a:srgbClr val="0070C0"/>
                </a:solidFill>
              </a:rPr>
              <a:t>collating</a:t>
            </a:r>
            <a:r>
              <a:rPr lang="de-DE" dirty="0" smtClean="0">
                <a:solidFill>
                  <a:srgbClr val="0070C0"/>
                </a:solidFill>
              </a:rPr>
              <a:t> </a:t>
            </a:r>
            <a:r>
              <a:rPr lang="de-DE" dirty="0" err="1" smtClean="0">
                <a:solidFill>
                  <a:srgbClr val="0070C0"/>
                </a:solidFill>
              </a:rPr>
              <a:t>metadata</a:t>
            </a:r>
            <a:endParaRPr lang="de-DE" dirty="0" smtClean="0">
              <a:solidFill>
                <a:srgbClr val="0070C0"/>
              </a:solidFill>
            </a:endParaRPr>
          </a:p>
          <a:p>
            <a:pPr lvl="2">
              <a:lnSpc>
                <a:spcPct val="110000"/>
              </a:lnSpc>
            </a:pPr>
            <a:r>
              <a:rPr lang="de-DE" dirty="0" smtClean="0">
                <a:solidFill>
                  <a:srgbClr val="0070C0"/>
                </a:solidFill>
              </a:rPr>
              <a:t>Implementation </a:t>
            </a:r>
            <a:r>
              <a:rPr lang="de-DE" dirty="0" err="1" smtClean="0">
                <a:solidFill>
                  <a:srgbClr val="0070C0"/>
                </a:solidFill>
              </a:rPr>
              <a:t>of</a:t>
            </a:r>
            <a:r>
              <a:rPr lang="de-DE" dirty="0" smtClean="0">
                <a:solidFill>
                  <a:srgbClr val="0070C0"/>
                </a:solidFill>
              </a:rPr>
              <a:t> </a:t>
            </a:r>
            <a:r>
              <a:rPr lang="de-DE" dirty="0" err="1" smtClean="0">
                <a:solidFill>
                  <a:srgbClr val="0070C0"/>
                </a:solidFill>
              </a:rPr>
              <a:t>interfaces</a:t>
            </a:r>
            <a:endParaRPr lang="de-DE" dirty="0" smtClean="0">
              <a:solidFill>
                <a:srgbClr val="0070C0"/>
              </a:solidFill>
            </a:endParaRPr>
          </a:p>
          <a:p>
            <a:pPr>
              <a:lnSpc>
                <a:spcPct val="110000"/>
              </a:lnSpc>
            </a:pPr>
            <a:r>
              <a:rPr lang="de-DE" dirty="0" smtClean="0"/>
              <a:t>TA6 - </a:t>
            </a:r>
            <a:r>
              <a:rPr lang="de-DE" dirty="0" err="1" smtClean="0"/>
              <a:t>Synergy</a:t>
            </a:r>
            <a:r>
              <a:rPr lang="de-DE" dirty="0" smtClean="0"/>
              <a:t> &amp; Services</a:t>
            </a:r>
          </a:p>
          <a:p>
            <a:pPr lvl="2">
              <a:lnSpc>
                <a:spcPct val="110000"/>
              </a:lnSpc>
            </a:pPr>
            <a:r>
              <a:rPr lang="de-DE" dirty="0" smtClean="0"/>
              <a:t>Marketplace</a:t>
            </a:r>
          </a:p>
          <a:p>
            <a:pPr lvl="2">
              <a:lnSpc>
                <a:spcPct val="110000"/>
              </a:lnSpc>
            </a:pPr>
            <a:r>
              <a:rPr lang="de-DE" dirty="0" err="1" smtClean="0"/>
              <a:t>Authorisation</a:t>
            </a:r>
            <a:r>
              <a:rPr lang="de-DE" dirty="0" smtClean="0"/>
              <a:t> </a:t>
            </a:r>
            <a:r>
              <a:rPr lang="de-DE" dirty="0" err="1" smtClean="0"/>
              <a:t>and</a:t>
            </a:r>
            <a:r>
              <a:rPr lang="de-DE" dirty="0" smtClean="0"/>
              <a:t> </a:t>
            </a:r>
            <a:r>
              <a:rPr lang="de-DE" dirty="0" err="1" smtClean="0"/>
              <a:t>authentication</a:t>
            </a:r>
            <a:r>
              <a:rPr lang="de-DE" dirty="0" smtClean="0"/>
              <a:t> </a:t>
            </a:r>
            <a:r>
              <a:rPr lang="de-DE" dirty="0" err="1" smtClean="0"/>
              <a:t>infrastructures</a:t>
            </a:r>
            <a:endParaRPr lang="de-DE" dirty="0" smtClean="0"/>
          </a:p>
          <a:p>
            <a:pPr lvl="2">
              <a:lnSpc>
                <a:spcPct val="110000"/>
              </a:lnSpc>
            </a:pPr>
            <a:r>
              <a:rPr lang="de-DE" dirty="0" smtClean="0"/>
              <a:t>Services in </a:t>
            </a:r>
            <a:r>
              <a:rPr lang="de-DE" dirty="0" err="1" smtClean="0"/>
              <a:t>big</a:t>
            </a:r>
            <a:r>
              <a:rPr lang="de-DE" dirty="0" smtClean="0"/>
              <a:t> </a:t>
            </a:r>
            <a:r>
              <a:rPr lang="de-DE" dirty="0" err="1" smtClean="0"/>
              <a:t>data</a:t>
            </a:r>
            <a:r>
              <a:rPr lang="de-DE" dirty="0" smtClean="0"/>
              <a:t> </a:t>
            </a:r>
            <a:r>
              <a:rPr lang="de-DE" dirty="0" err="1" smtClean="0"/>
              <a:t>management</a:t>
            </a:r>
            <a:endParaRPr lang="de-DE" dirty="0"/>
          </a:p>
        </p:txBody>
      </p:sp>
    </p:spTree>
    <p:extLst>
      <p:ext uri="{BB962C8B-B14F-4D97-AF65-F5344CB8AC3E}">
        <p14:creationId xmlns:p14="http://schemas.microsoft.com/office/powerpoint/2010/main" val="2284553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sz="3600" dirty="0" err="1"/>
              <a:t>Thank</a:t>
            </a:r>
            <a:r>
              <a:rPr lang="de-DE" sz="3600" dirty="0"/>
              <a:t> </a:t>
            </a:r>
            <a:r>
              <a:rPr lang="de-DE" sz="3600" dirty="0" err="1"/>
              <a:t>you</a:t>
            </a:r>
            <a:r>
              <a:rPr lang="de-DE" sz="3600" dirty="0"/>
              <a:t>!</a:t>
            </a:r>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305991" y="2733768"/>
            <a:ext cx="5292123" cy="2078739"/>
          </a:xfrm>
        </p:spPr>
        <p:txBody>
          <a:bodyPr/>
          <a:lstStyle/>
          <a:p>
            <a:pPr marL="0" indent="0">
              <a:spcAft>
                <a:spcPts val="750"/>
              </a:spcAft>
              <a:buNone/>
            </a:pPr>
            <a:r>
              <a:rPr lang="de-DE" b="1" dirty="0"/>
              <a:t>The PUNCH4NFDI </a:t>
            </a:r>
            <a:r>
              <a:rPr lang="de-DE" b="1" dirty="0" err="1"/>
              <a:t>Consortium</a:t>
            </a:r>
            <a:endParaRPr lang="de-DE" b="1" dirty="0"/>
          </a:p>
          <a:p>
            <a:pPr marL="0" indent="0">
              <a:spcAft>
                <a:spcPts val="750"/>
              </a:spcAft>
              <a:buNone/>
            </a:pPr>
            <a:r>
              <a:rPr lang="de-DE" b="1" dirty="0" err="1"/>
              <a:t>Spokesperson</a:t>
            </a:r>
            <a:r>
              <a:rPr lang="de-DE" b="1" dirty="0"/>
              <a:t>: </a:t>
            </a:r>
            <a:br>
              <a:rPr lang="de-DE" b="1" dirty="0"/>
            </a:br>
            <a:r>
              <a:rPr lang="de-DE" dirty="0"/>
              <a:t>PD Dr. Thomas Schörner (DESY, </a:t>
            </a:r>
            <a:r>
              <a:rPr lang="de-DE" dirty="0">
                <a:hlinkClick r:id="rId3"/>
              </a:rPr>
              <a:t>thomas.schoerner@desy.de</a:t>
            </a:r>
            <a:r>
              <a:rPr lang="de-DE" dirty="0"/>
              <a:t>)</a:t>
            </a:r>
            <a:br>
              <a:rPr lang="de-DE" dirty="0"/>
            </a:br>
            <a:r>
              <a:rPr lang="de-DE" dirty="0"/>
              <a:t>DESY, </a:t>
            </a:r>
            <a:r>
              <a:rPr lang="de-DE" dirty="0" err="1"/>
              <a:t>Notkestr</a:t>
            </a:r>
            <a:r>
              <a:rPr lang="de-DE" dirty="0"/>
              <a:t>. 85, D-22607 Hamburg</a:t>
            </a:r>
          </a:p>
          <a:p>
            <a:pPr marL="0" indent="0">
              <a:buNone/>
            </a:pPr>
            <a:r>
              <a:rPr lang="de-DE" b="1" dirty="0" err="1"/>
              <a:t>Contact</a:t>
            </a:r>
            <a:r>
              <a:rPr lang="de-DE" b="1" dirty="0"/>
              <a:t>: </a:t>
            </a:r>
          </a:p>
          <a:p>
            <a:pPr marL="0" indent="0">
              <a:buNone/>
            </a:pPr>
            <a:r>
              <a:rPr lang="de-DE" dirty="0"/>
              <a:t>Mail: 	</a:t>
            </a:r>
            <a:r>
              <a:rPr lang="de-DE" dirty="0">
                <a:hlinkClick r:id="rId4"/>
              </a:rPr>
              <a:t>punch4nfdi@desy.de</a:t>
            </a:r>
            <a:r>
              <a:rPr lang="de-DE" dirty="0"/>
              <a:t> </a:t>
            </a:r>
          </a:p>
          <a:p>
            <a:pPr marL="0" indent="0">
              <a:buNone/>
            </a:pPr>
            <a:r>
              <a:rPr lang="de-DE" dirty="0"/>
              <a:t>Web: 	</a:t>
            </a:r>
            <a:r>
              <a:rPr lang="de-DE" dirty="0">
                <a:hlinkClick r:id="rId5"/>
              </a:rPr>
              <a:t>www.punch4nfdi.de</a:t>
            </a:r>
            <a:r>
              <a:rPr lang="de-DE" dirty="0"/>
              <a:t> </a:t>
            </a:r>
          </a:p>
          <a:p>
            <a:pPr marL="0" indent="0">
              <a:buNone/>
            </a:pPr>
            <a:r>
              <a:rPr lang="de-DE" dirty="0"/>
              <a:t>Twitter: 	 @punch4nfdi </a:t>
            </a:r>
          </a:p>
          <a:p>
            <a:pPr marL="0" indent="0">
              <a:buNone/>
            </a:pPr>
            <a:endParaRPr lang="de-DE" dirty="0"/>
          </a:p>
        </p:txBody>
      </p:sp>
      <p:pic>
        <p:nvPicPr>
          <p:cNvPr id="5" name="Picture 4">
            <a:extLst>
              <a:ext uri="{FF2B5EF4-FFF2-40B4-BE49-F238E27FC236}">
                <a16:creationId xmlns:a16="http://schemas.microsoft.com/office/drawing/2014/main" id="{F3C5E447-4F90-A14A-BA2A-7059E9AA00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5581" y="2733768"/>
            <a:ext cx="2052228" cy="2052228"/>
          </a:xfrm>
          <a:prstGeom prst="rect">
            <a:avLst/>
          </a:prstGeom>
        </p:spPr>
      </p:pic>
    </p:spTree>
    <p:extLst>
      <p:ext uri="{BB962C8B-B14F-4D97-AF65-F5344CB8AC3E}">
        <p14:creationId xmlns:p14="http://schemas.microsoft.com/office/powerpoint/2010/main" val="28854016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sp>
        <p:nvSpPr>
          <p:cNvPr id="351" name="Google Shape;351;p47"/>
          <p:cNvSpPr txBox="1"/>
          <p:nvPr/>
        </p:nvSpPr>
        <p:spPr>
          <a:xfrm>
            <a:off x="5244600" y="777000"/>
            <a:ext cx="3248700" cy="745500"/>
          </a:xfrm>
          <a:prstGeom prst="rect">
            <a:avLst/>
          </a:prstGeom>
          <a:noFill/>
          <a:ln>
            <a:noFill/>
          </a:ln>
        </p:spPr>
        <p:txBody>
          <a:bodyPr spcFirstLastPara="1" wrap="square" lIns="68575" tIns="68575" rIns="68575" bIns="68575" anchor="t" anchorCtr="0">
            <a:noAutofit/>
          </a:bodyPr>
          <a:lstStyle/>
          <a:p>
            <a:r>
              <a:rPr lang="de-DE" b="1" dirty="0" smtClean="0">
                <a:solidFill>
                  <a:srgbClr val="FFFFFF"/>
                </a:solidFill>
              </a:rPr>
              <a:t>Nationale </a:t>
            </a:r>
            <a:r>
              <a:rPr lang="de-DE" b="1" dirty="0">
                <a:solidFill>
                  <a:srgbClr val="FFFFFF"/>
                </a:solidFill>
              </a:rPr>
              <a:t>Forschungsdaten-</a:t>
            </a:r>
            <a:br>
              <a:rPr lang="de-DE" b="1" dirty="0">
                <a:solidFill>
                  <a:srgbClr val="FFFFFF"/>
                </a:solidFill>
              </a:rPr>
            </a:br>
            <a:r>
              <a:rPr lang="de-DE" b="1" dirty="0" err="1">
                <a:solidFill>
                  <a:srgbClr val="FFFFFF"/>
                </a:solidFill>
              </a:rPr>
              <a:t>infrastruktur</a:t>
            </a:r>
            <a:r>
              <a:rPr lang="de-DE" b="1" dirty="0">
                <a:solidFill>
                  <a:srgbClr val="FFFFFF"/>
                </a:solidFill>
              </a:rPr>
              <a:t> (NFDI)</a:t>
            </a:r>
          </a:p>
          <a:p>
            <a:endParaRPr lang="en-US" dirty="0" smtClean="0">
              <a:solidFill>
                <a:srgbClr val="FFFFFF"/>
              </a:solidFill>
            </a:endParaRPr>
          </a:p>
          <a:p>
            <a:r>
              <a:rPr lang="en-US" dirty="0" smtClean="0">
                <a:solidFill>
                  <a:srgbClr val="FFFFFF"/>
                </a:solidFill>
              </a:rPr>
              <a:t>In </a:t>
            </a:r>
            <a:r>
              <a:rPr lang="en-US" dirty="0">
                <a:solidFill>
                  <a:srgbClr val="FFFFFF"/>
                </a:solidFill>
              </a:rPr>
              <a:t>the </a:t>
            </a:r>
            <a:r>
              <a:rPr lang="en-US" b="1" dirty="0" smtClean="0">
                <a:solidFill>
                  <a:srgbClr val="FFFFFF"/>
                </a:solidFill>
              </a:rPr>
              <a:t>NFDI </a:t>
            </a:r>
            <a:r>
              <a:rPr lang="en-US" b="1" dirty="0" err="1">
                <a:solidFill>
                  <a:srgbClr val="FFFFFF"/>
                </a:solidFill>
              </a:rPr>
              <a:t>e.V</a:t>
            </a:r>
            <a:r>
              <a:rPr lang="en-US" b="1" dirty="0">
                <a:solidFill>
                  <a:srgbClr val="FFFFFF"/>
                </a:solidFill>
              </a:rPr>
              <a:t>. association, </a:t>
            </a:r>
            <a:r>
              <a:rPr lang="en-US" dirty="0">
                <a:solidFill>
                  <a:srgbClr val="FFFFFF"/>
                </a:solidFill>
              </a:rPr>
              <a:t>valuable data from science and research are systematically accessed, networked and made usable in a sustainable and qualitative manner for the entire German science system.</a:t>
            </a:r>
            <a:endParaRPr lang="en" dirty="0">
              <a:solidFill>
                <a:srgbClr val="FFFFFF"/>
              </a:solidFill>
            </a:endParaRPr>
          </a:p>
        </p:txBody>
      </p:sp>
      <p:pic>
        <p:nvPicPr>
          <p:cNvPr id="352" name="Google Shape;352;p47"/>
          <p:cNvPicPr preferRelativeResize="0"/>
          <p:nvPr/>
        </p:nvPicPr>
        <p:blipFill>
          <a:blip r:embed="rId3">
            <a:alphaModFix/>
          </a:blip>
          <a:stretch>
            <a:fillRect/>
          </a:stretch>
        </p:blipFill>
        <p:spPr>
          <a:xfrm>
            <a:off x="459695" y="858450"/>
            <a:ext cx="3584476" cy="888188"/>
          </a:xfrm>
          <a:prstGeom prst="rect">
            <a:avLst/>
          </a:prstGeom>
          <a:noFill/>
          <a:ln w="9525" cap="flat" cmpd="sng">
            <a:solidFill>
              <a:schemeClr val="dk1"/>
            </a:solidFill>
            <a:prstDash val="solid"/>
            <a:miter lim="8000"/>
            <a:headEnd type="none" w="sm" len="sm"/>
            <a:tailEnd type="none" w="sm" len="sm"/>
          </a:ln>
        </p:spPr>
      </p:pic>
      <p:pic>
        <p:nvPicPr>
          <p:cNvPr id="353" name="Google Shape;353;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9695" y="2775357"/>
            <a:ext cx="3790359" cy="483281"/>
          </a:xfrm>
          <a:prstGeom prst="rect">
            <a:avLst/>
          </a:prstGeom>
          <a:noFill/>
          <a:ln>
            <a:noFill/>
          </a:ln>
        </p:spPr>
      </p:pic>
      <p:sp>
        <p:nvSpPr>
          <p:cNvPr id="354" name="Google Shape;354;p47"/>
          <p:cNvSpPr txBox="1"/>
          <p:nvPr/>
        </p:nvSpPr>
        <p:spPr>
          <a:xfrm>
            <a:off x="433844" y="4518624"/>
            <a:ext cx="3584475" cy="266700"/>
          </a:xfrm>
          <a:prstGeom prst="rect">
            <a:avLst/>
          </a:prstGeom>
          <a:noFill/>
          <a:ln>
            <a:noFill/>
          </a:ln>
        </p:spPr>
        <p:txBody>
          <a:bodyPr spcFirstLastPara="1" wrap="square" lIns="91425" tIns="91425" rIns="91425" bIns="91425" anchor="t" anchorCtr="0">
            <a:noAutofit/>
          </a:bodyPr>
          <a:lstStyle/>
          <a:p>
            <a:r>
              <a:rPr lang="en" dirty="0">
                <a:solidFill>
                  <a:srgbClr val="FFFFFF"/>
                </a:solidFill>
              </a:rPr>
              <a:t>See also </a:t>
            </a:r>
            <a:r>
              <a:rPr lang="en" dirty="0" err="1">
                <a:solidFill>
                  <a:srgbClr val="FFFFFF"/>
                </a:solidFill>
              </a:rPr>
              <a:t>DFG.de</a:t>
            </a:r>
            <a:r>
              <a:rPr lang="en" dirty="0">
                <a:solidFill>
                  <a:srgbClr val="FFFFFF"/>
                </a:solidFill>
              </a:rPr>
              <a:t>/</a:t>
            </a:r>
            <a:r>
              <a:rPr lang="en" dirty="0" err="1">
                <a:solidFill>
                  <a:srgbClr val="FFFFFF"/>
                </a:solidFill>
              </a:rPr>
              <a:t>nfdi</a:t>
            </a:r>
            <a:r>
              <a:rPr lang="en" dirty="0">
                <a:solidFill>
                  <a:srgbClr val="FFFFFF"/>
                </a:solidFill>
              </a:rPr>
              <a:t> and </a:t>
            </a:r>
            <a:r>
              <a:rPr lang="en" dirty="0" err="1">
                <a:solidFill>
                  <a:srgbClr val="FFFFFF"/>
                </a:solidFill>
              </a:rPr>
              <a:t>nfdi.de</a:t>
            </a:r>
            <a:endParaRPr dirty="0">
              <a:solidFill>
                <a:srgbClr val="FFFFFF"/>
              </a:solidFill>
            </a:endParaRPr>
          </a:p>
        </p:txBody>
      </p:sp>
      <p:sp>
        <p:nvSpPr>
          <p:cNvPr id="2" name="Footer Placeholder 1">
            <a:extLst>
              <a:ext uri="{FF2B5EF4-FFF2-40B4-BE49-F238E27FC236}">
                <a16:creationId xmlns:a16="http://schemas.microsoft.com/office/drawing/2014/main" id="{8E1E0D4F-1859-6A4E-A024-2053A949ACB2}"/>
              </a:ext>
            </a:extLst>
          </p:cNvPr>
          <p:cNvSpPr>
            <a:spLocks noGrp="1"/>
          </p:cNvSpPr>
          <p:nvPr>
            <p:ph type="ftr" idx="11"/>
          </p:nvPr>
        </p:nvSpPr>
        <p:spPr/>
        <p:txBody>
          <a:bodyPr/>
          <a:lstStyle/>
          <a:p>
            <a:r>
              <a:rPr lang="en-GB"/>
              <a:t>PUNCH4NFDI   |  DPK SKM Meeting   |   28 September 2021  |  TS</a:t>
            </a:r>
          </a:p>
        </p:txBody>
      </p:sp>
    </p:spTree>
    <p:extLst>
      <p:ext uri="{BB962C8B-B14F-4D97-AF65-F5344CB8AC3E}">
        <p14:creationId xmlns:p14="http://schemas.microsoft.com/office/powerpoint/2010/main" val="2839168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sp>
        <p:nvSpPr>
          <p:cNvPr id="351" name="Google Shape;351;p47"/>
          <p:cNvSpPr txBox="1"/>
          <p:nvPr/>
        </p:nvSpPr>
        <p:spPr>
          <a:xfrm>
            <a:off x="5244600" y="777000"/>
            <a:ext cx="3248700" cy="745500"/>
          </a:xfrm>
          <a:prstGeom prst="rect">
            <a:avLst/>
          </a:prstGeom>
          <a:noFill/>
          <a:ln>
            <a:noFill/>
          </a:ln>
        </p:spPr>
        <p:txBody>
          <a:bodyPr spcFirstLastPara="1" wrap="square" lIns="68575" tIns="68575" rIns="68575" bIns="68575" anchor="t" anchorCtr="0">
            <a:noAutofit/>
          </a:bodyPr>
          <a:lstStyle/>
          <a:p>
            <a:r>
              <a:rPr lang="en" b="1" dirty="0" err="1">
                <a:solidFill>
                  <a:srgbClr val="FFFFFF"/>
                </a:solidFill>
              </a:rPr>
              <a:t>Nationale</a:t>
            </a:r>
            <a:r>
              <a:rPr lang="en" b="1" dirty="0">
                <a:solidFill>
                  <a:srgbClr val="FFFFFF"/>
                </a:solidFill>
              </a:rPr>
              <a:t> </a:t>
            </a:r>
            <a:r>
              <a:rPr lang="en" b="1" dirty="0" err="1">
                <a:solidFill>
                  <a:srgbClr val="FFFFFF"/>
                </a:solidFill>
              </a:rPr>
              <a:t>Forschungsdaten</a:t>
            </a:r>
            <a:r>
              <a:rPr lang="en" b="1" dirty="0">
                <a:solidFill>
                  <a:srgbClr val="FFFFFF"/>
                </a:solidFill>
              </a:rPr>
              <a:t>-</a:t>
            </a:r>
            <a:br>
              <a:rPr lang="en" b="1" dirty="0">
                <a:solidFill>
                  <a:srgbClr val="FFFFFF"/>
                </a:solidFill>
              </a:rPr>
            </a:br>
            <a:r>
              <a:rPr lang="en" b="1" dirty="0" err="1">
                <a:solidFill>
                  <a:srgbClr val="FFFFFF"/>
                </a:solidFill>
              </a:rPr>
              <a:t>infrastruktur</a:t>
            </a:r>
            <a:r>
              <a:rPr lang="en" b="1" dirty="0">
                <a:solidFill>
                  <a:srgbClr val="FFFFFF"/>
                </a:solidFill>
              </a:rPr>
              <a:t> (NFDI)</a:t>
            </a:r>
            <a:endParaRPr b="1" dirty="0">
              <a:solidFill>
                <a:srgbClr val="FFFFFF"/>
              </a:solidFill>
            </a:endParaRPr>
          </a:p>
          <a:p>
            <a:pPr marL="342892" indent="-279393">
              <a:buClr>
                <a:srgbClr val="FFFFFF"/>
              </a:buClr>
              <a:buSzPts val="1800"/>
              <a:buChar char="●"/>
            </a:pPr>
            <a:r>
              <a:rPr lang="en" dirty="0">
                <a:solidFill>
                  <a:srgbClr val="FFFFFF"/>
                </a:solidFill>
              </a:rPr>
              <a:t>Sustainable </a:t>
            </a:r>
            <a:r>
              <a:rPr lang="en" dirty="0" err="1">
                <a:solidFill>
                  <a:srgbClr val="FFFFFF"/>
                </a:solidFill>
              </a:rPr>
              <a:t>utilisation</a:t>
            </a:r>
            <a:r>
              <a:rPr lang="en" dirty="0">
                <a:solidFill>
                  <a:srgbClr val="FFFFFF"/>
                </a:solidFill>
              </a:rPr>
              <a:t> of research data </a:t>
            </a:r>
            <a:endParaRPr dirty="0">
              <a:solidFill>
                <a:srgbClr val="FFFFFF"/>
              </a:solidFill>
            </a:endParaRPr>
          </a:p>
          <a:p>
            <a:pPr marL="342892" indent="-279393">
              <a:buClr>
                <a:srgbClr val="FFFFFF"/>
              </a:buClr>
              <a:buSzPts val="1800"/>
              <a:buChar char="●"/>
            </a:pPr>
            <a:r>
              <a:rPr lang="en" dirty="0">
                <a:solidFill>
                  <a:srgbClr val="FFFFFF"/>
                </a:solidFill>
              </a:rPr>
              <a:t>Establishment of FAIR data management  </a:t>
            </a:r>
            <a:endParaRPr dirty="0">
              <a:solidFill>
                <a:srgbClr val="FFFFFF"/>
              </a:solidFill>
            </a:endParaRPr>
          </a:p>
          <a:p>
            <a:pPr marL="342892" indent="-279393">
              <a:buClr>
                <a:srgbClr val="FFFFFF"/>
              </a:buClr>
              <a:buSzPts val="1800"/>
              <a:buChar char="●"/>
            </a:pPr>
            <a:r>
              <a:rPr lang="en" dirty="0">
                <a:solidFill>
                  <a:srgbClr val="FFFFFF"/>
                </a:solidFill>
              </a:rPr>
              <a:t>Connection to European and international efforts</a:t>
            </a:r>
            <a:br>
              <a:rPr lang="en" dirty="0">
                <a:solidFill>
                  <a:srgbClr val="FFFFFF"/>
                </a:solidFill>
              </a:rPr>
            </a:br>
            <a:r>
              <a:rPr lang="en" dirty="0">
                <a:solidFill>
                  <a:srgbClr val="FFFFFF"/>
                </a:solidFill>
              </a:rPr>
              <a:t>(like EOSC)</a:t>
            </a:r>
            <a:endParaRPr dirty="0">
              <a:solidFill>
                <a:srgbClr val="FFFFFF"/>
              </a:solidFill>
            </a:endParaRPr>
          </a:p>
          <a:p>
            <a:pPr marL="342892" indent="-279393">
              <a:buClr>
                <a:srgbClr val="FFFFFF"/>
              </a:buClr>
              <a:buSzPts val="1800"/>
              <a:buChar char="●"/>
            </a:pPr>
            <a:r>
              <a:rPr lang="en" dirty="0">
                <a:solidFill>
                  <a:srgbClr val="FFFFFF"/>
                </a:solidFill>
              </a:rPr>
              <a:t>Bottom-up approach of </a:t>
            </a:r>
            <a:r>
              <a:rPr lang="en" b="1" dirty="0">
                <a:solidFill>
                  <a:srgbClr val="FFFFFF"/>
                </a:solidFill>
              </a:rPr>
              <a:t>independent consortia</a:t>
            </a:r>
            <a:endParaRPr b="1" dirty="0">
              <a:solidFill>
                <a:srgbClr val="FFFFFF"/>
              </a:solidFill>
            </a:endParaRPr>
          </a:p>
        </p:txBody>
      </p:sp>
      <p:pic>
        <p:nvPicPr>
          <p:cNvPr id="352" name="Google Shape;352;p47"/>
          <p:cNvPicPr preferRelativeResize="0"/>
          <p:nvPr/>
        </p:nvPicPr>
        <p:blipFill>
          <a:blip r:embed="rId3">
            <a:alphaModFix/>
          </a:blip>
          <a:stretch>
            <a:fillRect/>
          </a:stretch>
        </p:blipFill>
        <p:spPr>
          <a:xfrm>
            <a:off x="459695" y="858450"/>
            <a:ext cx="3584476" cy="888188"/>
          </a:xfrm>
          <a:prstGeom prst="rect">
            <a:avLst/>
          </a:prstGeom>
          <a:noFill/>
          <a:ln w="9525" cap="flat" cmpd="sng">
            <a:solidFill>
              <a:schemeClr val="dk1"/>
            </a:solidFill>
            <a:prstDash val="solid"/>
            <a:miter lim="8000"/>
            <a:headEnd type="none" w="sm" len="sm"/>
            <a:tailEnd type="none" w="sm" len="sm"/>
          </a:ln>
        </p:spPr>
      </p:pic>
      <p:pic>
        <p:nvPicPr>
          <p:cNvPr id="353" name="Google Shape;353;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9695" y="2775357"/>
            <a:ext cx="3790359" cy="483281"/>
          </a:xfrm>
          <a:prstGeom prst="rect">
            <a:avLst/>
          </a:prstGeom>
          <a:noFill/>
          <a:ln>
            <a:noFill/>
          </a:ln>
        </p:spPr>
      </p:pic>
      <p:sp>
        <p:nvSpPr>
          <p:cNvPr id="354" name="Google Shape;354;p47"/>
          <p:cNvSpPr txBox="1"/>
          <p:nvPr/>
        </p:nvSpPr>
        <p:spPr>
          <a:xfrm>
            <a:off x="433844" y="4518624"/>
            <a:ext cx="3584475" cy="266700"/>
          </a:xfrm>
          <a:prstGeom prst="rect">
            <a:avLst/>
          </a:prstGeom>
          <a:noFill/>
          <a:ln>
            <a:noFill/>
          </a:ln>
        </p:spPr>
        <p:txBody>
          <a:bodyPr spcFirstLastPara="1" wrap="square" lIns="91425" tIns="91425" rIns="91425" bIns="91425" anchor="t" anchorCtr="0">
            <a:noAutofit/>
          </a:bodyPr>
          <a:lstStyle/>
          <a:p>
            <a:r>
              <a:rPr lang="en" dirty="0">
                <a:solidFill>
                  <a:srgbClr val="FFFFFF"/>
                </a:solidFill>
              </a:rPr>
              <a:t>See also </a:t>
            </a:r>
            <a:r>
              <a:rPr lang="en" dirty="0" err="1">
                <a:solidFill>
                  <a:srgbClr val="FFFFFF"/>
                </a:solidFill>
              </a:rPr>
              <a:t>DFG.de</a:t>
            </a:r>
            <a:r>
              <a:rPr lang="en" dirty="0">
                <a:solidFill>
                  <a:srgbClr val="FFFFFF"/>
                </a:solidFill>
              </a:rPr>
              <a:t>/</a:t>
            </a:r>
            <a:r>
              <a:rPr lang="en" dirty="0" err="1">
                <a:solidFill>
                  <a:srgbClr val="FFFFFF"/>
                </a:solidFill>
              </a:rPr>
              <a:t>nfdi</a:t>
            </a:r>
            <a:r>
              <a:rPr lang="en" dirty="0">
                <a:solidFill>
                  <a:srgbClr val="FFFFFF"/>
                </a:solidFill>
              </a:rPr>
              <a:t> and </a:t>
            </a:r>
            <a:r>
              <a:rPr lang="en" dirty="0" err="1">
                <a:solidFill>
                  <a:srgbClr val="FFFFFF"/>
                </a:solidFill>
              </a:rPr>
              <a:t>nfdi.de</a:t>
            </a:r>
            <a:endParaRPr dirty="0">
              <a:solidFill>
                <a:srgbClr val="FFFFFF"/>
              </a:solidFill>
            </a:endParaRPr>
          </a:p>
        </p:txBody>
      </p:sp>
      <p:sp>
        <p:nvSpPr>
          <p:cNvPr id="2" name="Footer Placeholder 1">
            <a:extLst>
              <a:ext uri="{FF2B5EF4-FFF2-40B4-BE49-F238E27FC236}">
                <a16:creationId xmlns:a16="http://schemas.microsoft.com/office/drawing/2014/main" id="{8E1E0D4F-1859-6A4E-A024-2053A949ACB2}"/>
              </a:ext>
            </a:extLst>
          </p:cNvPr>
          <p:cNvSpPr>
            <a:spLocks noGrp="1"/>
          </p:cNvSpPr>
          <p:nvPr>
            <p:ph type="ftr" idx="11"/>
          </p:nvPr>
        </p:nvSpPr>
        <p:spPr/>
        <p:txBody>
          <a:bodyPr/>
          <a:lstStyle/>
          <a:p>
            <a:r>
              <a:rPr lang="en-GB"/>
              <a:t>PUNCH4NFDI   |  DPK SKM Meeting   |   28 September 2021  |  TS</a:t>
            </a:r>
          </a:p>
        </p:txBody>
      </p:sp>
    </p:spTree>
    <p:extLst>
      <p:ext uri="{BB962C8B-B14F-4D97-AF65-F5344CB8AC3E}">
        <p14:creationId xmlns:p14="http://schemas.microsoft.com/office/powerpoint/2010/main" val="37628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sp>
        <p:nvSpPr>
          <p:cNvPr id="351" name="Google Shape;351;p47"/>
          <p:cNvSpPr txBox="1"/>
          <p:nvPr/>
        </p:nvSpPr>
        <p:spPr>
          <a:xfrm>
            <a:off x="5244600" y="777000"/>
            <a:ext cx="3791896" cy="745500"/>
          </a:xfrm>
          <a:prstGeom prst="rect">
            <a:avLst/>
          </a:prstGeom>
          <a:noFill/>
          <a:ln>
            <a:noFill/>
          </a:ln>
        </p:spPr>
        <p:txBody>
          <a:bodyPr spcFirstLastPara="1" wrap="square" lIns="68575" tIns="68575" rIns="68575" bIns="68575" anchor="t" anchorCtr="0">
            <a:noAutofit/>
          </a:bodyPr>
          <a:lstStyle/>
          <a:p>
            <a:r>
              <a:rPr lang="en" b="1" dirty="0">
                <a:solidFill>
                  <a:srgbClr val="FFFFFF"/>
                </a:solidFill>
              </a:rPr>
              <a:t>Nationale Forschungsdaten-</a:t>
            </a:r>
            <a:br>
              <a:rPr lang="en" b="1" dirty="0">
                <a:solidFill>
                  <a:srgbClr val="FFFFFF"/>
                </a:solidFill>
              </a:rPr>
            </a:br>
            <a:r>
              <a:rPr lang="en" b="1" dirty="0">
                <a:solidFill>
                  <a:srgbClr val="FFFFFF"/>
                </a:solidFill>
              </a:rPr>
              <a:t>infrastruktur (NFDI</a:t>
            </a:r>
            <a:r>
              <a:rPr lang="en" b="1" dirty="0" smtClean="0">
                <a:solidFill>
                  <a:srgbClr val="FFFFFF"/>
                </a:solidFill>
              </a:rPr>
              <a:t>)</a:t>
            </a:r>
          </a:p>
          <a:p>
            <a:r>
              <a:rPr lang="de-DE" sz="1300" dirty="0" smtClean="0">
                <a:solidFill>
                  <a:schemeClr val="accent1">
                    <a:lumMod val="20000"/>
                    <a:lumOff val="80000"/>
                  </a:schemeClr>
                </a:solidFill>
              </a:rPr>
              <a:t>Dataplant: </a:t>
            </a:r>
            <a:r>
              <a:rPr lang="de-DE" sz="1300" dirty="0" smtClean="0">
                <a:solidFill>
                  <a:schemeClr val="bg1"/>
                </a:solidFill>
              </a:rPr>
              <a:t>Plant </a:t>
            </a:r>
            <a:r>
              <a:rPr lang="de-DE" sz="1300" dirty="0" err="1">
                <a:solidFill>
                  <a:schemeClr val="bg1"/>
                </a:solidFill>
              </a:rPr>
              <a:t>research</a:t>
            </a:r>
            <a:r>
              <a:rPr lang="de-DE" sz="1300" dirty="0">
                <a:solidFill>
                  <a:schemeClr val="bg1"/>
                </a:solidFill>
              </a:rPr>
              <a:t> </a:t>
            </a:r>
            <a:r>
              <a:rPr lang="de-DE" sz="1300" dirty="0" err="1">
                <a:solidFill>
                  <a:schemeClr val="bg1"/>
                </a:solidFill>
              </a:rPr>
              <a:t>data</a:t>
            </a:r>
            <a:endParaRPr lang="de-DE" sz="1300" dirty="0">
              <a:solidFill>
                <a:schemeClr val="bg1"/>
              </a:solidFill>
            </a:endParaRPr>
          </a:p>
          <a:p>
            <a:r>
              <a:rPr lang="de-DE" sz="1300" dirty="0" smtClean="0">
                <a:solidFill>
                  <a:schemeClr val="accent1">
                    <a:lumMod val="20000"/>
                    <a:lumOff val="80000"/>
                  </a:schemeClr>
                </a:solidFill>
              </a:rPr>
              <a:t>GHGA: </a:t>
            </a:r>
            <a:r>
              <a:rPr lang="de-DE" sz="1300" dirty="0" smtClean="0">
                <a:solidFill>
                  <a:schemeClr val="bg1"/>
                </a:solidFill>
              </a:rPr>
              <a:t>German </a:t>
            </a:r>
            <a:r>
              <a:rPr lang="de-DE" sz="1300" dirty="0">
                <a:solidFill>
                  <a:schemeClr val="bg1"/>
                </a:solidFill>
              </a:rPr>
              <a:t>Human Genome–</a:t>
            </a:r>
            <a:r>
              <a:rPr lang="de-DE" sz="1300" dirty="0" err="1">
                <a:solidFill>
                  <a:schemeClr val="bg1"/>
                </a:solidFill>
              </a:rPr>
              <a:t>Phenome</a:t>
            </a:r>
            <a:r>
              <a:rPr lang="de-DE" sz="1300" dirty="0">
                <a:solidFill>
                  <a:schemeClr val="bg1"/>
                </a:solidFill>
              </a:rPr>
              <a:t> Archive</a:t>
            </a:r>
          </a:p>
          <a:p>
            <a:r>
              <a:rPr lang="de-DE" sz="1300" dirty="0" err="1" smtClean="0">
                <a:solidFill>
                  <a:schemeClr val="accent1">
                    <a:lumMod val="20000"/>
                    <a:lumOff val="80000"/>
                  </a:schemeClr>
                </a:solidFill>
              </a:rPr>
              <a:t>KonsortSWD</a:t>
            </a:r>
            <a:r>
              <a:rPr lang="de-DE" sz="1300" dirty="0" smtClean="0">
                <a:solidFill>
                  <a:schemeClr val="accent1">
                    <a:lumMod val="20000"/>
                    <a:lumOff val="80000"/>
                  </a:schemeClr>
                </a:solidFill>
              </a:rPr>
              <a:t>: </a:t>
            </a:r>
            <a:r>
              <a:rPr lang="de-DE" sz="1300" dirty="0" err="1" smtClean="0">
                <a:solidFill>
                  <a:schemeClr val="bg1"/>
                </a:solidFill>
              </a:rPr>
              <a:t>Consortium</a:t>
            </a:r>
            <a:r>
              <a:rPr lang="de-DE" sz="1300" dirty="0" smtClean="0">
                <a:solidFill>
                  <a:schemeClr val="bg1"/>
                </a:solidFill>
              </a:rPr>
              <a:t> </a:t>
            </a:r>
            <a:r>
              <a:rPr lang="de-DE" sz="1300" dirty="0" err="1">
                <a:solidFill>
                  <a:schemeClr val="bg1"/>
                </a:solidFill>
              </a:rPr>
              <a:t>for</a:t>
            </a:r>
            <a:r>
              <a:rPr lang="de-DE" sz="1300" dirty="0">
                <a:solidFill>
                  <a:schemeClr val="bg1"/>
                </a:solidFill>
              </a:rPr>
              <a:t> </a:t>
            </a:r>
            <a:r>
              <a:rPr lang="de-DE" sz="1300" dirty="0" err="1">
                <a:solidFill>
                  <a:schemeClr val="bg1"/>
                </a:solidFill>
              </a:rPr>
              <a:t>the</a:t>
            </a:r>
            <a:r>
              <a:rPr lang="de-DE" sz="1300" dirty="0">
                <a:solidFill>
                  <a:schemeClr val="bg1"/>
                </a:solidFill>
              </a:rPr>
              <a:t> </a:t>
            </a:r>
            <a:r>
              <a:rPr lang="de-DE" sz="1300" dirty="0" err="1">
                <a:solidFill>
                  <a:schemeClr val="bg1"/>
                </a:solidFill>
              </a:rPr>
              <a:t>Social</a:t>
            </a:r>
            <a:r>
              <a:rPr lang="de-DE" sz="1300" dirty="0">
                <a:solidFill>
                  <a:schemeClr val="bg1"/>
                </a:solidFill>
              </a:rPr>
              <a:t>, Educational, </a:t>
            </a:r>
            <a:r>
              <a:rPr lang="de-DE" sz="1300" dirty="0" err="1">
                <a:solidFill>
                  <a:schemeClr val="bg1"/>
                </a:solidFill>
              </a:rPr>
              <a:t>Behavioural</a:t>
            </a:r>
            <a:r>
              <a:rPr lang="de-DE" sz="1300" dirty="0">
                <a:solidFill>
                  <a:schemeClr val="bg1"/>
                </a:solidFill>
              </a:rPr>
              <a:t> </a:t>
            </a:r>
            <a:r>
              <a:rPr lang="de-DE" sz="1300" dirty="0" err="1">
                <a:solidFill>
                  <a:schemeClr val="bg1"/>
                </a:solidFill>
              </a:rPr>
              <a:t>and</a:t>
            </a:r>
            <a:r>
              <a:rPr lang="de-DE" sz="1300" dirty="0">
                <a:solidFill>
                  <a:schemeClr val="bg1"/>
                </a:solidFill>
              </a:rPr>
              <a:t> </a:t>
            </a:r>
            <a:r>
              <a:rPr lang="de-DE" sz="1300" dirty="0" err="1">
                <a:solidFill>
                  <a:schemeClr val="bg1"/>
                </a:solidFill>
              </a:rPr>
              <a:t>Economic</a:t>
            </a:r>
            <a:r>
              <a:rPr lang="de-DE" sz="1300" dirty="0">
                <a:solidFill>
                  <a:schemeClr val="bg1"/>
                </a:solidFill>
              </a:rPr>
              <a:t> </a:t>
            </a:r>
            <a:r>
              <a:rPr lang="de-DE" sz="1300" dirty="0" err="1">
                <a:solidFill>
                  <a:schemeClr val="bg1"/>
                </a:solidFill>
              </a:rPr>
              <a:t>Sciences</a:t>
            </a:r>
            <a:endParaRPr lang="de-DE" sz="1300" dirty="0">
              <a:solidFill>
                <a:schemeClr val="bg1"/>
              </a:solidFill>
            </a:endParaRPr>
          </a:p>
          <a:p>
            <a:r>
              <a:rPr lang="de-DE" sz="1300" dirty="0" smtClean="0">
                <a:solidFill>
                  <a:schemeClr val="accent1">
                    <a:lumMod val="20000"/>
                    <a:lumOff val="80000"/>
                  </a:schemeClr>
                </a:solidFill>
              </a:rPr>
              <a:t>NFDI4Biodiversity:  </a:t>
            </a:r>
            <a:r>
              <a:rPr lang="de-DE" sz="1300" dirty="0" err="1" smtClean="0">
                <a:solidFill>
                  <a:schemeClr val="bg1"/>
                </a:solidFill>
              </a:rPr>
              <a:t>Biodiversity</a:t>
            </a:r>
            <a:r>
              <a:rPr lang="de-DE" sz="1300" dirty="0">
                <a:solidFill>
                  <a:schemeClr val="bg1"/>
                </a:solidFill>
              </a:rPr>
              <a:t>, Ecology </a:t>
            </a:r>
            <a:r>
              <a:rPr lang="de-DE" sz="1300" dirty="0" err="1">
                <a:solidFill>
                  <a:schemeClr val="bg1"/>
                </a:solidFill>
              </a:rPr>
              <a:t>and</a:t>
            </a:r>
            <a:r>
              <a:rPr lang="de-DE" sz="1300" dirty="0">
                <a:solidFill>
                  <a:schemeClr val="bg1"/>
                </a:solidFill>
              </a:rPr>
              <a:t> Environmental Data</a:t>
            </a:r>
          </a:p>
          <a:p>
            <a:r>
              <a:rPr lang="de-DE" sz="1300" dirty="0" smtClean="0">
                <a:solidFill>
                  <a:schemeClr val="accent1">
                    <a:lumMod val="20000"/>
                    <a:lumOff val="80000"/>
                  </a:schemeClr>
                </a:solidFill>
              </a:rPr>
              <a:t>NFDI4Cat: </a:t>
            </a:r>
            <a:r>
              <a:rPr lang="de-DE" sz="1300" dirty="0" smtClean="0">
                <a:solidFill>
                  <a:schemeClr val="bg1"/>
                </a:solidFill>
              </a:rPr>
              <a:t>NFDI </a:t>
            </a:r>
            <a:r>
              <a:rPr lang="de-DE" sz="1300" dirty="0" err="1">
                <a:solidFill>
                  <a:schemeClr val="bg1"/>
                </a:solidFill>
              </a:rPr>
              <a:t>for</a:t>
            </a:r>
            <a:r>
              <a:rPr lang="de-DE" sz="1300" dirty="0">
                <a:solidFill>
                  <a:schemeClr val="bg1"/>
                </a:solidFill>
              </a:rPr>
              <a:t> </a:t>
            </a:r>
            <a:r>
              <a:rPr lang="de-DE" sz="1300" dirty="0" err="1">
                <a:solidFill>
                  <a:schemeClr val="bg1"/>
                </a:solidFill>
              </a:rPr>
              <a:t>sciences</a:t>
            </a:r>
            <a:r>
              <a:rPr lang="de-DE" sz="1300" dirty="0">
                <a:solidFill>
                  <a:schemeClr val="bg1"/>
                </a:solidFill>
              </a:rPr>
              <a:t> </a:t>
            </a:r>
            <a:r>
              <a:rPr lang="de-DE" sz="1300" dirty="0" err="1">
                <a:solidFill>
                  <a:schemeClr val="bg1"/>
                </a:solidFill>
              </a:rPr>
              <a:t>related</a:t>
            </a:r>
            <a:r>
              <a:rPr lang="de-DE" sz="1300" dirty="0">
                <a:solidFill>
                  <a:schemeClr val="bg1"/>
                </a:solidFill>
              </a:rPr>
              <a:t> </a:t>
            </a:r>
            <a:r>
              <a:rPr lang="de-DE" sz="1300" dirty="0" err="1">
                <a:solidFill>
                  <a:schemeClr val="bg1"/>
                </a:solidFill>
              </a:rPr>
              <a:t>to</a:t>
            </a:r>
            <a:r>
              <a:rPr lang="de-DE" sz="1300" dirty="0">
                <a:solidFill>
                  <a:schemeClr val="bg1"/>
                </a:solidFill>
              </a:rPr>
              <a:t> </a:t>
            </a:r>
            <a:r>
              <a:rPr lang="de-DE" sz="1300" dirty="0" err="1">
                <a:solidFill>
                  <a:schemeClr val="bg1"/>
                </a:solidFill>
              </a:rPr>
              <a:t>catalysis</a:t>
            </a:r>
            <a:endParaRPr lang="de-DE" sz="1300" dirty="0">
              <a:solidFill>
                <a:schemeClr val="bg1"/>
              </a:solidFill>
            </a:endParaRPr>
          </a:p>
          <a:p>
            <a:r>
              <a:rPr lang="de-DE" sz="1300" dirty="0" smtClean="0">
                <a:solidFill>
                  <a:schemeClr val="accent1">
                    <a:lumMod val="20000"/>
                    <a:lumOff val="80000"/>
                  </a:schemeClr>
                </a:solidFill>
              </a:rPr>
              <a:t>NFDI4Chem: </a:t>
            </a:r>
            <a:r>
              <a:rPr lang="de-DE" sz="1300" dirty="0">
                <a:solidFill>
                  <a:schemeClr val="bg1"/>
                </a:solidFill>
              </a:rPr>
              <a:t>Chemistry </a:t>
            </a:r>
            <a:r>
              <a:rPr lang="de-DE" sz="1300" dirty="0" err="1">
                <a:solidFill>
                  <a:schemeClr val="bg1"/>
                </a:solidFill>
              </a:rPr>
              <a:t>consortium</a:t>
            </a:r>
            <a:r>
              <a:rPr lang="de-DE" sz="1300" dirty="0">
                <a:solidFill>
                  <a:schemeClr val="bg1"/>
                </a:solidFill>
              </a:rPr>
              <a:t> </a:t>
            </a:r>
            <a:r>
              <a:rPr lang="de-DE" sz="1300" dirty="0" err="1">
                <a:solidFill>
                  <a:schemeClr val="bg1"/>
                </a:solidFill>
              </a:rPr>
              <a:t>for</a:t>
            </a:r>
            <a:r>
              <a:rPr lang="de-DE" sz="1300" dirty="0">
                <a:solidFill>
                  <a:schemeClr val="bg1"/>
                </a:solidFill>
              </a:rPr>
              <a:t> </a:t>
            </a:r>
            <a:r>
              <a:rPr lang="de-DE" sz="1300" dirty="0" err="1">
                <a:solidFill>
                  <a:schemeClr val="bg1"/>
                </a:solidFill>
              </a:rPr>
              <a:t>the</a:t>
            </a:r>
            <a:r>
              <a:rPr lang="de-DE" sz="1300" dirty="0">
                <a:solidFill>
                  <a:schemeClr val="bg1"/>
                </a:solidFill>
              </a:rPr>
              <a:t> NFDI</a:t>
            </a:r>
          </a:p>
          <a:p>
            <a:r>
              <a:rPr lang="de-DE" sz="1300" dirty="0" smtClean="0">
                <a:solidFill>
                  <a:schemeClr val="accent1">
                    <a:lumMod val="20000"/>
                    <a:lumOff val="80000"/>
                  </a:schemeClr>
                </a:solidFill>
              </a:rPr>
              <a:t>NFDI4Culture: </a:t>
            </a:r>
            <a:r>
              <a:rPr lang="de-DE" sz="1300" dirty="0" err="1" smtClean="0">
                <a:solidFill>
                  <a:schemeClr val="bg1"/>
                </a:solidFill>
              </a:rPr>
              <a:t>Consortium</a:t>
            </a:r>
            <a:r>
              <a:rPr lang="de-DE" sz="1300" dirty="0" smtClean="0">
                <a:solidFill>
                  <a:schemeClr val="bg1"/>
                </a:solidFill>
              </a:rPr>
              <a:t> </a:t>
            </a:r>
            <a:r>
              <a:rPr lang="de-DE" sz="1300" dirty="0" err="1">
                <a:solidFill>
                  <a:schemeClr val="bg1"/>
                </a:solidFill>
              </a:rPr>
              <a:t>for</a:t>
            </a:r>
            <a:r>
              <a:rPr lang="de-DE" sz="1300" dirty="0">
                <a:solidFill>
                  <a:schemeClr val="bg1"/>
                </a:solidFill>
              </a:rPr>
              <a:t> Research Data on Material </a:t>
            </a:r>
            <a:r>
              <a:rPr lang="de-DE" sz="1300" dirty="0" err="1">
                <a:solidFill>
                  <a:schemeClr val="bg1"/>
                </a:solidFill>
              </a:rPr>
              <a:t>and</a:t>
            </a:r>
            <a:r>
              <a:rPr lang="de-DE" sz="1300" dirty="0">
                <a:solidFill>
                  <a:schemeClr val="bg1"/>
                </a:solidFill>
              </a:rPr>
              <a:t> </a:t>
            </a:r>
            <a:r>
              <a:rPr lang="de-DE" sz="1300" dirty="0" err="1">
                <a:solidFill>
                  <a:schemeClr val="bg1"/>
                </a:solidFill>
              </a:rPr>
              <a:t>Immaterial</a:t>
            </a:r>
            <a:r>
              <a:rPr lang="de-DE" sz="1300" dirty="0">
                <a:solidFill>
                  <a:schemeClr val="bg1"/>
                </a:solidFill>
              </a:rPr>
              <a:t> Cultural </a:t>
            </a:r>
            <a:r>
              <a:rPr lang="de-DE" sz="1300" dirty="0" err="1">
                <a:solidFill>
                  <a:schemeClr val="bg1"/>
                </a:solidFill>
              </a:rPr>
              <a:t>Heritage</a:t>
            </a:r>
            <a:endParaRPr lang="de-DE" sz="1300" dirty="0">
              <a:solidFill>
                <a:schemeClr val="bg1"/>
              </a:solidFill>
            </a:endParaRPr>
          </a:p>
          <a:p>
            <a:r>
              <a:rPr lang="de-DE" sz="1300" dirty="0" smtClean="0">
                <a:solidFill>
                  <a:schemeClr val="accent1">
                    <a:lumMod val="20000"/>
                    <a:lumOff val="80000"/>
                  </a:schemeClr>
                </a:solidFill>
              </a:rPr>
              <a:t>NFDI4Health: </a:t>
            </a:r>
            <a:r>
              <a:rPr lang="de-DE" sz="1300" dirty="0" smtClean="0">
                <a:solidFill>
                  <a:schemeClr val="bg1"/>
                </a:solidFill>
              </a:rPr>
              <a:t>NFDI </a:t>
            </a:r>
            <a:r>
              <a:rPr lang="de-DE" sz="1300" dirty="0">
                <a:solidFill>
                  <a:schemeClr val="bg1"/>
                </a:solidFill>
              </a:rPr>
              <a:t>personal </a:t>
            </a:r>
            <a:r>
              <a:rPr lang="de-DE" sz="1300" dirty="0" err="1">
                <a:solidFill>
                  <a:schemeClr val="bg1"/>
                </a:solidFill>
              </a:rPr>
              <a:t>health</a:t>
            </a:r>
            <a:r>
              <a:rPr lang="de-DE" sz="1300" dirty="0">
                <a:solidFill>
                  <a:schemeClr val="bg1"/>
                </a:solidFill>
              </a:rPr>
              <a:t> </a:t>
            </a:r>
            <a:r>
              <a:rPr lang="de-DE" sz="1300" dirty="0" err="1">
                <a:solidFill>
                  <a:schemeClr val="bg1"/>
                </a:solidFill>
              </a:rPr>
              <a:t>data</a:t>
            </a:r>
            <a:endParaRPr lang="de-DE" sz="1300" dirty="0">
              <a:solidFill>
                <a:schemeClr val="bg1"/>
              </a:solidFill>
            </a:endParaRPr>
          </a:p>
          <a:p>
            <a:r>
              <a:rPr lang="de-DE" sz="1300" dirty="0" smtClean="0">
                <a:solidFill>
                  <a:schemeClr val="accent1">
                    <a:lumMod val="20000"/>
                    <a:lumOff val="80000"/>
                  </a:schemeClr>
                </a:solidFill>
              </a:rPr>
              <a:t>NFDI4Ing: </a:t>
            </a:r>
            <a:r>
              <a:rPr lang="de-DE" sz="1300" dirty="0">
                <a:solidFill>
                  <a:schemeClr val="bg1"/>
                </a:solidFill>
              </a:rPr>
              <a:t>NFDI </a:t>
            </a:r>
            <a:r>
              <a:rPr lang="de-DE" sz="1300" dirty="0" err="1">
                <a:solidFill>
                  <a:schemeClr val="bg1"/>
                </a:solidFill>
              </a:rPr>
              <a:t>for</a:t>
            </a:r>
            <a:r>
              <a:rPr lang="de-DE" sz="1300" dirty="0">
                <a:solidFill>
                  <a:schemeClr val="bg1"/>
                </a:solidFill>
              </a:rPr>
              <a:t> Engineering </a:t>
            </a:r>
            <a:r>
              <a:rPr lang="de-DE" sz="1300" dirty="0" err="1">
                <a:solidFill>
                  <a:schemeClr val="bg1"/>
                </a:solidFill>
              </a:rPr>
              <a:t>Sciences</a:t>
            </a:r>
            <a:endParaRPr lang="de-DE" sz="1300" dirty="0">
              <a:solidFill>
                <a:schemeClr val="bg1"/>
              </a:solidFill>
            </a:endParaRPr>
          </a:p>
          <a:p>
            <a:endParaRPr lang="en" b="1" dirty="0" smtClean="0">
              <a:solidFill>
                <a:srgbClr val="FFFFFF"/>
              </a:solidFill>
            </a:endParaRPr>
          </a:p>
          <a:p>
            <a:endParaRPr b="1" dirty="0">
              <a:solidFill>
                <a:srgbClr val="FFFFFF"/>
              </a:solidFill>
            </a:endParaRPr>
          </a:p>
        </p:txBody>
      </p:sp>
      <p:pic>
        <p:nvPicPr>
          <p:cNvPr id="352" name="Google Shape;352;p47"/>
          <p:cNvPicPr preferRelativeResize="0"/>
          <p:nvPr/>
        </p:nvPicPr>
        <p:blipFill>
          <a:blip r:embed="rId3">
            <a:alphaModFix/>
          </a:blip>
          <a:stretch>
            <a:fillRect/>
          </a:stretch>
        </p:blipFill>
        <p:spPr>
          <a:xfrm>
            <a:off x="459695" y="858450"/>
            <a:ext cx="3584476" cy="888188"/>
          </a:xfrm>
          <a:prstGeom prst="rect">
            <a:avLst/>
          </a:prstGeom>
          <a:noFill/>
          <a:ln w="9525" cap="flat" cmpd="sng">
            <a:solidFill>
              <a:schemeClr val="dk1"/>
            </a:solidFill>
            <a:prstDash val="solid"/>
            <a:miter lim="8000"/>
            <a:headEnd type="none" w="sm" len="sm"/>
            <a:tailEnd type="none" w="sm" len="sm"/>
          </a:ln>
        </p:spPr>
      </p:pic>
      <p:pic>
        <p:nvPicPr>
          <p:cNvPr id="353" name="Google Shape;353;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9695" y="2775357"/>
            <a:ext cx="3790359" cy="483281"/>
          </a:xfrm>
          <a:prstGeom prst="rect">
            <a:avLst/>
          </a:prstGeom>
          <a:noFill/>
          <a:ln>
            <a:noFill/>
          </a:ln>
        </p:spPr>
      </p:pic>
      <p:sp>
        <p:nvSpPr>
          <p:cNvPr id="354" name="Google Shape;354;p47"/>
          <p:cNvSpPr txBox="1"/>
          <p:nvPr/>
        </p:nvSpPr>
        <p:spPr>
          <a:xfrm>
            <a:off x="433844" y="4518624"/>
            <a:ext cx="3584475" cy="266700"/>
          </a:xfrm>
          <a:prstGeom prst="rect">
            <a:avLst/>
          </a:prstGeom>
          <a:noFill/>
          <a:ln>
            <a:noFill/>
          </a:ln>
        </p:spPr>
        <p:txBody>
          <a:bodyPr spcFirstLastPara="1" wrap="square" lIns="91425" tIns="91425" rIns="91425" bIns="91425" anchor="t" anchorCtr="0">
            <a:noAutofit/>
          </a:bodyPr>
          <a:lstStyle/>
          <a:p>
            <a:r>
              <a:rPr lang="en" dirty="0">
                <a:solidFill>
                  <a:srgbClr val="FFFFFF"/>
                </a:solidFill>
              </a:rPr>
              <a:t>See also </a:t>
            </a:r>
            <a:r>
              <a:rPr lang="en" dirty="0" err="1">
                <a:solidFill>
                  <a:srgbClr val="FFFFFF"/>
                </a:solidFill>
              </a:rPr>
              <a:t>DFG.de</a:t>
            </a:r>
            <a:r>
              <a:rPr lang="en" dirty="0">
                <a:solidFill>
                  <a:srgbClr val="FFFFFF"/>
                </a:solidFill>
              </a:rPr>
              <a:t>/</a:t>
            </a:r>
            <a:r>
              <a:rPr lang="en" dirty="0" err="1">
                <a:solidFill>
                  <a:srgbClr val="FFFFFF"/>
                </a:solidFill>
              </a:rPr>
              <a:t>nfdi</a:t>
            </a:r>
            <a:r>
              <a:rPr lang="en" dirty="0">
                <a:solidFill>
                  <a:srgbClr val="FFFFFF"/>
                </a:solidFill>
              </a:rPr>
              <a:t> and </a:t>
            </a:r>
            <a:r>
              <a:rPr lang="en" dirty="0" err="1">
                <a:solidFill>
                  <a:srgbClr val="FFFFFF"/>
                </a:solidFill>
              </a:rPr>
              <a:t>nfdi.de</a:t>
            </a:r>
            <a:endParaRPr dirty="0">
              <a:solidFill>
                <a:srgbClr val="FFFFFF"/>
              </a:solidFill>
            </a:endParaRPr>
          </a:p>
        </p:txBody>
      </p:sp>
      <p:sp>
        <p:nvSpPr>
          <p:cNvPr id="2" name="Footer Placeholder 1">
            <a:extLst>
              <a:ext uri="{FF2B5EF4-FFF2-40B4-BE49-F238E27FC236}">
                <a16:creationId xmlns:a16="http://schemas.microsoft.com/office/drawing/2014/main" id="{8E1E0D4F-1859-6A4E-A024-2053A949ACB2}"/>
              </a:ext>
            </a:extLst>
          </p:cNvPr>
          <p:cNvSpPr>
            <a:spLocks noGrp="1"/>
          </p:cNvSpPr>
          <p:nvPr>
            <p:ph type="ftr" idx="11"/>
          </p:nvPr>
        </p:nvSpPr>
        <p:spPr/>
        <p:txBody>
          <a:bodyPr/>
          <a:lstStyle/>
          <a:p>
            <a:pPr algn="ctr"/>
            <a:r>
              <a:rPr lang="en-GB" dirty="0"/>
              <a:t>PUNCH4NFDI   |  DPK SKM Meeting   |   28 September 2021  |  TS</a:t>
            </a:r>
          </a:p>
        </p:txBody>
      </p:sp>
    </p:spTree>
    <p:extLst>
      <p:ext uri="{BB962C8B-B14F-4D97-AF65-F5344CB8AC3E}">
        <p14:creationId xmlns:p14="http://schemas.microsoft.com/office/powerpoint/2010/main" val="1260841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7"/>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sp>
        <p:nvSpPr>
          <p:cNvPr id="351" name="Google Shape;351;p47"/>
          <p:cNvSpPr txBox="1"/>
          <p:nvPr/>
        </p:nvSpPr>
        <p:spPr>
          <a:xfrm>
            <a:off x="5244600" y="777000"/>
            <a:ext cx="3791896" cy="4158600"/>
          </a:xfrm>
          <a:prstGeom prst="rect">
            <a:avLst/>
          </a:prstGeom>
          <a:noFill/>
          <a:ln>
            <a:noFill/>
          </a:ln>
        </p:spPr>
        <p:txBody>
          <a:bodyPr spcFirstLastPara="1" wrap="square" lIns="68575" tIns="68575" rIns="68575" bIns="68575" anchor="t" anchorCtr="0">
            <a:noAutofit/>
          </a:bodyPr>
          <a:lstStyle/>
          <a:p>
            <a:r>
              <a:rPr lang="en" b="1" dirty="0">
                <a:solidFill>
                  <a:srgbClr val="FFFFFF"/>
                </a:solidFill>
              </a:rPr>
              <a:t>Nationale Forschungsdaten-</a:t>
            </a:r>
            <a:br>
              <a:rPr lang="en" b="1" dirty="0">
                <a:solidFill>
                  <a:srgbClr val="FFFFFF"/>
                </a:solidFill>
              </a:rPr>
            </a:br>
            <a:r>
              <a:rPr lang="en" b="1" dirty="0">
                <a:solidFill>
                  <a:srgbClr val="FFFFFF"/>
                </a:solidFill>
              </a:rPr>
              <a:t>infrastruktur (NFDI</a:t>
            </a:r>
            <a:r>
              <a:rPr lang="en" b="1" dirty="0" smtClean="0">
                <a:solidFill>
                  <a:srgbClr val="FFFFFF"/>
                </a:solidFill>
              </a:rPr>
              <a:t>)</a:t>
            </a:r>
          </a:p>
          <a:p>
            <a:r>
              <a:rPr lang="de-DE" sz="1200" dirty="0" smtClean="0">
                <a:solidFill>
                  <a:schemeClr val="tx2">
                    <a:lumMod val="20000"/>
                    <a:lumOff val="80000"/>
                  </a:schemeClr>
                </a:solidFill>
              </a:rPr>
              <a:t>BERD@NFDI: </a:t>
            </a:r>
            <a:r>
              <a:rPr lang="de-DE" sz="1200" dirty="0">
                <a:solidFill>
                  <a:schemeClr val="bg1"/>
                </a:solidFill>
              </a:rPr>
              <a:t>NFDI </a:t>
            </a:r>
            <a:r>
              <a:rPr lang="de-DE" sz="1200" dirty="0" err="1">
                <a:solidFill>
                  <a:schemeClr val="bg1"/>
                </a:solidFill>
              </a:rPr>
              <a:t>for</a:t>
            </a:r>
            <a:r>
              <a:rPr lang="de-DE" sz="1200" dirty="0">
                <a:solidFill>
                  <a:schemeClr val="bg1"/>
                </a:solidFill>
              </a:rPr>
              <a:t> Business, </a:t>
            </a:r>
            <a:r>
              <a:rPr lang="de-DE" sz="1200" dirty="0" err="1">
                <a:solidFill>
                  <a:schemeClr val="bg1"/>
                </a:solidFill>
              </a:rPr>
              <a:t>Economic</a:t>
            </a:r>
            <a:r>
              <a:rPr lang="de-DE" sz="1200" dirty="0">
                <a:solidFill>
                  <a:schemeClr val="bg1"/>
                </a:solidFill>
              </a:rPr>
              <a:t> </a:t>
            </a:r>
            <a:r>
              <a:rPr lang="de-DE" sz="1200" dirty="0" err="1">
                <a:solidFill>
                  <a:schemeClr val="bg1"/>
                </a:solidFill>
              </a:rPr>
              <a:t>and</a:t>
            </a:r>
            <a:r>
              <a:rPr lang="de-DE" sz="1200" dirty="0">
                <a:solidFill>
                  <a:schemeClr val="bg1"/>
                </a:solidFill>
              </a:rPr>
              <a:t> </a:t>
            </a:r>
            <a:r>
              <a:rPr lang="de-DE" sz="1200" dirty="0" err="1">
                <a:solidFill>
                  <a:schemeClr val="bg1"/>
                </a:solidFill>
              </a:rPr>
              <a:t>Related</a:t>
            </a:r>
            <a:r>
              <a:rPr lang="de-DE" sz="1200" dirty="0">
                <a:solidFill>
                  <a:schemeClr val="bg1"/>
                </a:solidFill>
              </a:rPr>
              <a:t> Data</a:t>
            </a:r>
          </a:p>
          <a:p>
            <a:r>
              <a:rPr lang="de-DE" sz="1200" dirty="0" smtClean="0">
                <a:solidFill>
                  <a:schemeClr val="tx2">
                    <a:lumMod val="20000"/>
                    <a:lumOff val="80000"/>
                  </a:schemeClr>
                </a:solidFill>
              </a:rPr>
              <a:t>DAPHNE4NFDI: </a:t>
            </a:r>
            <a:r>
              <a:rPr lang="de-DE" sz="1200" dirty="0" smtClean="0">
                <a:solidFill>
                  <a:schemeClr val="bg1"/>
                </a:solidFill>
              </a:rPr>
              <a:t>Data </a:t>
            </a:r>
            <a:r>
              <a:rPr lang="de-DE" sz="1200" dirty="0" err="1">
                <a:solidFill>
                  <a:schemeClr val="bg1"/>
                </a:solidFill>
              </a:rPr>
              <a:t>from</a:t>
            </a:r>
            <a:r>
              <a:rPr lang="de-DE" sz="1200" dirty="0">
                <a:solidFill>
                  <a:schemeClr val="bg1"/>
                </a:solidFill>
              </a:rPr>
              <a:t> </a:t>
            </a:r>
            <a:r>
              <a:rPr lang="de-DE" sz="1200" dirty="0" err="1">
                <a:solidFill>
                  <a:schemeClr val="bg1"/>
                </a:solidFill>
              </a:rPr>
              <a:t>PHoton</a:t>
            </a:r>
            <a:r>
              <a:rPr lang="de-DE" sz="1200" dirty="0">
                <a:solidFill>
                  <a:schemeClr val="bg1"/>
                </a:solidFill>
              </a:rPr>
              <a:t> </a:t>
            </a:r>
            <a:r>
              <a:rPr lang="de-DE" sz="1200" dirty="0" err="1">
                <a:solidFill>
                  <a:schemeClr val="bg1"/>
                </a:solidFill>
              </a:rPr>
              <a:t>and</a:t>
            </a:r>
            <a:r>
              <a:rPr lang="de-DE" sz="1200" dirty="0">
                <a:solidFill>
                  <a:schemeClr val="bg1"/>
                </a:solidFill>
              </a:rPr>
              <a:t> Neutron Experiments </a:t>
            </a:r>
            <a:r>
              <a:rPr lang="de-DE" sz="1200" dirty="0" err="1">
                <a:solidFill>
                  <a:schemeClr val="bg1"/>
                </a:solidFill>
              </a:rPr>
              <a:t>for</a:t>
            </a:r>
            <a:r>
              <a:rPr lang="de-DE" sz="1200" dirty="0">
                <a:solidFill>
                  <a:schemeClr val="bg1"/>
                </a:solidFill>
              </a:rPr>
              <a:t> NFDI</a:t>
            </a:r>
          </a:p>
          <a:p>
            <a:r>
              <a:rPr lang="de-DE" sz="1200" dirty="0" err="1" smtClean="0">
                <a:solidFill>
                  <a:schemeClr val="tx2">
                    <a:lumMod val="20000"/>
                    <a:lumOff val="80000"/>
                  </a:schemeClr>
                </a:solidFill>
              </a:rPr>
              <a:t>FAIRmat</a:t>
            </a:r>
            <a:r>
              <a:rPr lang="de-DE" sz="1200" dirty="0" smtClean="0">
                <a:solidFill>
                  <a:schemeClr val="tx2">
                    <a:lumMod val="20000"/>
                    <a:lumOff val="80000"/>
                  </a:schemeClr>
                </a:solidFill>
              </a:rPr>
              <a:t>: </a:t>
            </a:r>
            <a:r>
              <a:rPr lang="de-DE" sz="1200" dirty="0">
                <a:solidFill>
                  <a:schemeClr val="bg1"/>
                </a:solidFill>
              </a:rPr>
              <a:t>F</a:t>
            </a:r>
            <a:r>
              <a:rPr lang="de-DE" sz="1200" dirty="0" smtClean="0">
                <a:solidFill>
                  <a:schemeClr val="bg1"/>
                </a:solidFill>
              </a:rPr>
              <a:t>AIR </a:t>
            </a:r>
            <a:r>
              <a:rPr lang="de-DE" sz="1200" dirty="0">
                <a:solidFill>
                  <a:schemeClr val="bg1"/>
                </a:solidFill>
              </a:rPr>
              <a:t>Data Infrastructure </a:t>
            </a:r>
            <a:r>
              <a:rPr lang="de-DE" sz="1200" dirty="0" err="1">
                <a:solidFill>
                  <a:schemeClr val="bg1"/>
                </a:solidFill>
              </a:rPr>
              <a:t>for</a:t>
            </a:r>
            <a:r>
              <a:rPr lang="de-DE" sz="1200" dirty="0">
                <a:solidFill>
                  <a:schemeClr val="bg1"/>
                </a:solidFill>
              </a:rPr>
              <a:t> Condensed-Matter </a:t>
            </a:r>
            <a:r>
              <a:rPr lang="de-DE" sz="1200" dirty="0" err="1">
                <a:solidFill>
                  <a:schemeClr val="bg1"/>
                </a:solidFill>
              </a:rPr>
              <a:t>Physics</a:t>
            </a:r>
            <a:r>
              <a:rPr lang="de-DE" sz="1200" dirty="0">
                <a:solidFill>
                  <a:schemeClr val="bg1"/>
                </a:solidFill>
              </a:rPr>
              <a:t> </a:t>
            </a:r>
            <a:r>
              <a:rPr lang="de-DE" sz="1200" dirty="0" err="1">
                <a:solidFill>
                  <a:schemeClr val="bg1"/>
                </a:solidFill>
              </a:rPr>
              <a:t>and</a:t>
            </a:r>
            <a:r>
              <a:rPr lang="de-DE" sz="1200" dirty="0">
                <a:solidFill>
                  <a:schemeClr val="bg1"/>
                </a:solidFill>
              </a:rPr>
              <a:t> </a:t>
            </a:r>
            <a:r>
              <a:rPr lang="de-DE" sz="1200" dirty="0" err="1">
                <a:solidFill>
                  <a:schemeClr val="bg1"/>
                </a:solidFill>
              </a:rPr>
              <a:t>the</a:t>
            </a:r>
            <a:r>
              <a:rPr lang="de-DE" sz="1200" dirty="0">
                <a:solidFill>
                  <a:schemeClr val="bg1"/>
                </a:solidFill>
              </a:rPr>
              <a:t> Chemical </a:t>
            </a:r>
            <a:r>
              <a:rPr lang="de-DE" sz="1200" dirty="0" err="1">
                <a:solidFill>
                  <a:schemeClr val="bg1"/>
                </a:solidFill>
              </a:rPr>
              <a:t>Physics</a:t>
            </a:r>
            <a:r>
              <a:rPr lang="de-DE" sz="1200" dirty="0">
                <a:solidFill>
                  <a:schemeClr val="bg1"/>
                </a:solidFill>
              </a:rPr>
              <a:t> </a:t>
            </a:r>
            <a:r>
              <a:rPr lang="de-DE" sz="1200" dirty="0" err="1">
                <a:solidFill>
                  <a:schemeClr val="bg1"/>
                </a:solidFill>
              </a:rPr>
              <a:t>of</a:t>
            </a:r>
            <a:r>
              <a:rPr lang="de-DE" sz="1200" dirty="0">
                <a:solidFill>
                  <a:schemeClr val="bg1"/>
                </a:solidFill>
              </a:rPr>
              <a:t> </a:t>
            </a:r>
            <a:r>
              <a:rPr lang="de-DE" sz="1200" dirty="0" err="1">
                <a:solidFill>
                  <a:schemeClr val="bg1"/>
                </a:solidFill>
              </a:rPr>
              <a:t>Solids</a:t>
            </a:r>
            <a:endParaRPr lang="de-DE" sz="1200" dirty="0">
              <a:solidFill>
                <a:schemeClr val="bg1"/>
              </a:solidFill>
            </a:endParaRPr>
          </a:p>
          <a:p>
            <a:r>
              <a:rPr lang="de-DE" sz="1200" dirty="0" err="1" smtClean="0">
                <a:solidFill>
                  <a:schemeClr val="tx2">
                    <a:lumMod val="20000"/>
                    <a:lumOff val="80000"/>
                  </a:schemeClr>
                </a:solidFill>
              </a:rPr>
              <a:t>MaRDI</a:t>
            </a:r>
            <a:r>
              <a:rPr lang="de-DE" sz="1200" dirty="0" smtClean="0">
                <a:solidFill>
                  <a:schemeClr val="tx2">
                    <a:lumMod val="20000"/>
                    <a:lumOff val="80000"/>
                  </a:schemeClr>
                </a:solidFill>
              </a:rPr>
              <a:t>: </a:t>
            </a:r>
            <a:r>
              <a:rPr lang="de-DE" sz="1200" dirty="0" err="1" smtClean="0">
                <a:solidFill>
                  <a:schemeClr val="bg1"/>
                </a:solidFill>
              </a:rPr>
              <a:t>Mathematical</a:t>
            </a:r>
            <a:r>
              <a:rPr lang="de-DE" sz="1200" dirty="0" smtClean="0">
                <a:solidFill>
                  <a:schemeClr val="bg1"/>
                </a:solidFill>
              </a:rPr>
              <a:t> </a:t>
            </a:r>
            <a:r>
              <a:rPr lang="de-DE" sz="1200" dirty="0">
                <a:solidFill>
                  <a:schemeClr val="bg1"/>
                </a:solidFill>
              </a:rPr>
              <a:t>Research Data Initiative</a:t>
            </a:r>
          </a:p>
          <a:p>
            <a:r>
              <a:rPr lang="de-DE" sz="1200" dirty="0" smtClean="0">
                <a:solidFill>
                  <a:schemeClr val="tx2">
                    <a:lumMod val="20000"/>
                    <a:lumOff val="80000"/>
                  </a:schemeClr>
                </a:solidFill>
              </a:rPr>
              <a:t>NFDI4DataScience: </a:t>
            </a:r>
            <a:r>
              <a:rPr lang="de-DE" sz="1200" dirty="0" smtClean="0">
                <a:solidFill>
                  <a:schemeClr val="bg1"/>
                </a:solidFill>
              </a:rPr>
              <a:t>NFDI </a:t>
            </a:r>
            <a:r>
              <a:rPr lang="de-DE" sz="1200" dirty="0" err="1">
                <a:solidFill>
                  <a:schemeClr val="bg1"/>
                </a:solidFill>
              </a:rPr>
              <a:t>for</a:t>
            </a:r>
            <a:r>
              <a:rPr lang="de-DE" sz="1200" dirty="0">
                <a:solidFill>
                  <a:schemeClr val="bg1"/>
                </a:solidFill>
              </a:rPr>
              <a:t> Data Science </a:t>
            </a:r>
            <a:r>
              <a:rPr lang="de-DE" sz="1200" dirty="0" err="1">
                <a:solidFill>
                  <a:schemeClr val="bg1"/>
                </a:solidFill>
              </a:rPr>
              <a:t>and</a:t>
            </a:r>
            <a:r>
              <a:rPr lang="de-DE" sz="1200" dirty="0">
                <a:solidFill>
                  <a:schemeClr val="bg1"/>
                </a:solidFill>
              </a:rPr>
              <a:t> </a:t>
            </a:r>
            <a:r>
              <a:rPr lang="de-DE" sz="1200" dirty="0" err="1">
                <a:solidFill>
                  <a:schemeClr val="bg1"/>
                </a:solidFill>
              </a:rPr>
              <a:t>Artificial</a:t>
            </a:r>
            <a:r>
              <a:rPr lang="de-DE" sz="1200" dirty="0">
                <a:solidFill>
                  <a:schemeClr val="bg1"/>
                </a:solidFill>
              </a:rPr>
              <a:t> </a:t>
            </a:r>
            <a:r>
              <a:rPr lang="de-DE" sz="1200" dirty="0" err="1">
                <a:solidFill>
                  <a:schemeClr val="bg1"/>
                </a:solidFill>
              </a:rPr>
              <a:t>Intelligence</a:t>
            </a:r>
            <a:endParaRPr lang="de-DE" sz="1200" dirty="0">
              <a:solidFill>
                <a:schemeClr val="bg1"/>
              </a:solidFill>
            </a:endParaRPr>
          </a:p>
          <a:p>
            <a:r>
              <a:rPr lang="de-DE" sz="1200" dirty="0" smtClean="0">
                <a:solidFill>
                  <a:schemeClr val="tx2">
                    <a:lumMod val="20000"/>
                    <a:lumOff val="80000"/>
                  </a:schemeClr>
                </a:solidFill>
              </a:rPr>
              <a:t>NFDI4Earth: </a:t>
            </a:r>
            <a:r>
              <a:rPr lang="de-DE" sz="1200" dirty="0" smtClean="0">
                <a:solidFill>
                  <a:schemeClr val="bg1"/>
                </a:solidFill>
              </a:rPr>
              <a:t>NFDI </a:t>
            </a:r>
            <a:r>
              <a:rPr lang="de-DE" sz="1200" dirty="0" err="1">
                <a:solidFill>
                  <a:schemeClr val="bg1"/>
                </a:solidFill>
              </a:rPr>
              <a:t>Consortium</a:t>
            </a:r>
            <a:r>
              <a:rPr lang="de-DE" sz="1200" dirty="0">
                <a:solidFill>
                  <a:schemeClr val="bg1"/>
                </a:solidFill>
              </a:rPr>
              <a:t> Earth System </a:t>
            </a:r>
            <a:r>
              <a:rPr lang="de-DE" sz="1200" dirty="0" err="1">
                <a:solidFill>
                  <a:schemeClr val="bg1"/>
                </a:solidFill>
              </a:rPr>
              <a:t>Sciences</a:t>
            </a:r>
            <a:endParaRPr lang="de-DE" sz="1200" dirty="0">
              <a:solidFill>
                <a:schemeClr val="bg1"/>
              </a:solidFill>
            </a:endParaRPr>
          </a:p>
          <a:p>
            <a:r>
              <a:rPr lang="de-DE" sz="1200" dirty="0" smtClean="0">
                <a:solidFill>
                  <a:schemeClr val="tx2">
                    <a:lumMod val="20000"/>
                    <a:lumOff val="80000"/>
                  </a:schemeClr>
                </a:solidFill>
              </a:rPr>
              <a:t>NFDI4Microbiota: </a:t>
            </a:r>
            <a:r>
              <a:rPr lang="de-DE" sz="1200" dirty="0" smtClean="0">
                <a:solidFill>
                  <a:schemeClr val="bg1"/>
                </a:solidFill>
              </a:rPr>
              <a:t>NFDI </a:t>
            </a:r>
            <a:r>
              <a:rPr lang="de-DE" sz="1200" dirty="0" err="1">
                <a:solidFill>
                  <a:schemeClr val="bg1"/>
                </a:solidFill>
              </a:rPr>
              <a:t>for</a:t>
            </a:r>
            <a:r>
              <a:rPr lang="de-DE" sz="1200" dirty="0">
                <a:solidFill>
                  <a:schemeClr val="bg1"/>
                </a:solidFill>
              </a:rPr>
              <a:t> </a:t>
            </a:r>
            <a:r>
              <a:rPr lang="de-DE" sz="1200" dirty="0" err="1">
                <a:solidFill>
                  <a:schemeClr val="bg1"/>
                </a:solidFill>
              </a:rPr>
              <a:t>Microbiota</a:t>
            </a:r>
            <a:r>
              <a:rPr lang="de-DE" sz="1200" dirty="0">
                <a:solidFill>
                  <a:schemeClr val="bg1"/>
                </a:solidFill>
              </a:rPr>
              <a:t> Research</a:t>
            </a:r>
          </a:p>
          <a:p>
            <a:r>
              <a:rPr lang="de-DE" sz="1200" dirty="0" smtClean="0">
                <a:solidFill>
                  <a:schemeClr val="tx2">
                    <a:lumMod val="20000"/>
                    <a:lumOff val="80000"/>
                  </a:schemeClr>
                </a:solidFill>
              </a:rPr>
              <a:t>NFDI-</a:t>
            </a:r>
            <a:r>
              <a:rPr lang="de-DE" sz="1200" dirty="0" err="1" smtClean="0">
                <a:solidFill>
                  <a:schemeClr val="tx2">
                    <a:lumMod val="20000"/>
                    <a:lumOff val="80000"/>
                  </a:schemeClr>
                </a:solidFill>
              </a:rPr>
              <a:t>MatWerk</a:t>
            </a:r>
            <a:r>
              <a:rPr lang="de-DE" sz="1200" dirty="0" smtClean="0">
                <a:solidFill>
                  <a:schemeClr val="tx2">
                    <a:lumMod val="20000"/>
                    <a:lumOff val="80000"/>
                  </a:schemeClr>
                </a:solidFill>
              </a:rPr>
              <a:t>: </a:t>
            </a:r>
            <a:r>
              <a:rPr lang="de-DE" sz="1200" dirty="0" smtClean="0">
                <a:solidFill>
                  <a:schemeClr val="bg1"/>
                </a:solidFill>
              </a:rPr>
              <a:t>National </a:t>
            </a:r>
            <a:r>
              <a:rPr lang="de-DE" sz="1200" dirty="0">
                <a:solidFill>
                  <a:schemeClr val="bg1"/>
                </a:solidFill>
              </a:rPr>
              <a:t>Research Data Infrastructure </a:t>
            </a:r>
            <a:r>
              <a:rPr lang="de-DE" sz="1200" dirty="0" err="1">
                <a:solidFill>
                  <a:schemeClr val="bg1"/>
                </a:solidFill>
              </a:rPr>
              <a:t>for</a:t>
            </a:r>
            <a:r>
              <a:rPr lang="de-DE" sz="1200" dirty="0">
                <a:solidFill>
                  <a:schemeClr val="bg1"/>
                </a:solidFill>
              </a:rPr>
              <a:t> Materials Science </a:t>
            </a:r>
            <a:r>
              <a:rPr lang="de-DE" sz="1200" dirty="0" err="1">
                <a:solidFill>
                  <a:schemeClr val="bg1"/>
                </a:solidFill>
              </a:rPr>
              <a:t>and</a:t>
            </a:r>
            <a:r>
              <a:rPr lang="de-DE" sz="1200" dirty="0">
                <a:solidFill>
                  <a:schemeClr val="bg1"/>
                </a:solidFill>
              </a:rPr>
              <a:t> Materials Engineering</a:t>
            </a:r>
          </a:p>
          <a:p>
            <a:r>
              <a:rPr lang="de-DE" sz="1200" dirty="0" smtClean="0">
                <a:solidFill>
                  <a:schemeClr val="tx2">
                    <a:lumMod val="20000"/>
                    <a:lumOff val="80000"/>
                  </a:schemeClr>
                </a:solidFill>
              </a:rPr>
              <a:t>PUNCH4NFDI: </a:t>
            </a:r>
            <a:r>
              <a:rPr lang="de-DE" sz="1200" dirty="0" err="1" smtClean="0">
                <a:solidFill>
                  <a:schemeClr val="bg1"/>
                </a:solidFill>
              </a:rPr>
              <a:t>Particles</a:t>
            </a:r>
            <a:r>
              <a:rPr lang="de-DE" sz="1200" dirty="0" smtClean="0">
                <a:solidFill>
                  <a:schemeClr val="bg1"/>
                </a:solidFill>
              </a:rPr>
              <a:t>,</a:t>
            </a:r>
            <a:r>
              <a:rPr lang="de-DE" sz="1200" dirty="0">
                <a:solidFill>
                  <a:schemeClr val="bg1"/>
                </a:solidFill>
              </a:rPr>
              <a:t> </a:t>
            </a:r>
            <a:r>
              <a:rPr lang="de-DE" sz="1200" dirty="0" err="1">
                <a:solidFill>
                  <a:schemeClr val="bg1"/>
                </a:solidFill>
              </a:rPr>
              <a:t>Universe</a:t>
            </a:r>
            <a:r>
              <a:rPr lang="de-DE" sz="1200" dirty="0">
                <a:solidFill>
                  <a:schemeClr val="bg1"/>
                </a:solidFill>
              </a:rPr>
              <a:t>, </a:t>
            </a:r>
            <a:r>
              <a:rPr lang="de-DE" sz="1200" dirty="0" err="1">
                <a:solidFill>
                  <a:schemeClr val="bg1"/>
                </a:solidFill>
              </a:rPr>
              <a:t>NuClei</a:t>
            </a:r>
            <a:r>
              <a:rPr lang="de-DE" sz="1200" dirty="0">
                <a:solidFill>
                  <a:schemeClr val="bg1"/>
                </a:solidFill>
              </a:rPr>
              <a:t> </a:t>
            </a:r>
            <a:r>
              <a:rPr lang="de-DE" sz="1200" dirty="0" err="1">
                <a:solidFill>
                  <a:schemeClr val="bg1"/>
                </a:solidFill>
              </a:rPr>
              <a:t>and</a:t>
            </a:r>
            <a:r>
              <a:rPr lang="de-DE" sz="1200" dirty="0">
                <a:solidFill>
                  <a:schemeClr val="bg1"/>
                </a:solidFill>
              </a:rPr>
              <a:t> </a:t>
            </a:r>
            <a:r>
              <a:rPr lang="de-DE" sz="1200" dirty="0" smtClean="0">
                <a:solidFill>
                  <a:schemeClr val="bg1"/>
                </a:solidFill>
              </a:rPr>
              <a:t> </a:t>
            </a:r>
            <a:r>
              <a:rPr lang="de-DE" sz="1200" dirty="0" err="1" smtClean="0">
                <a:solidFill>
                  <a:schemeClr val="bg1"/>
                </a:solidFill>
              </a:rPr>
              <a:t>Hadrons</a:t>
            </a:r>
            <a:r>
              <a:rPr lang="de-DE" sz="1200" dirty="0" smtClean="0">
                <a:solidFill>
                  <a:schemeClr val="bg1"/>
                </a:solidFill>
              </a:rPr>
              <a:t> </a:t>
            </a:r>
            <a:r>
              <a:rPr lang="de-DE" sz="1200" dirty="0" err="1">
                <a:solidFill>
                  <a:schemeClr val="bg1"/>
                </a:solidFill>
              </a:rPr>
              <a:t>for</a:t>
            </a:r>
            <a:r>
              <a:rPr lang="de-DE" sz="1200" dirty="0">
                <a:solidFill>
                  <a:schemeClr val="bg1"/>
                </a:solidFill>
              </a:rPr>
              <a:t> </a:t>
            </a:r>
            <a:r>
              <a:rPr lang="de-DE" sz="1200" dirty="0" err="1">
                <a:solidFill>
                  <a:schemeClr val="bg1"/>
                </a:solidFill>
              </a:rPr>
              <a:t>the</a:t>
            </a:r>
            <a:r>
              <a:rPr lang="de-DE" sz="1200" dirty="0">
                <a:solidFill>
                  <a:schemeClr val="bg1"/>
                </a:solidFill>
              </a:rPr>
              <a:t> NFDI</a:t>
            </a:r>
          </a:p>
          <a:p>
            <a:r>
              <a:rPr lang="de-DE" sz="1200" dirty="0">
                <a:solidFill>
                  <a:schemeClr val="tx2">
                    <a:lumMod val="20000"/>
                    <a:lumOff val="80000"/>
                  </a:schemeClr>
                </a:solidFill>
              </a:rPr>
              <a:t>Text</a:t>
            </a:r>
            <a:r>
              <a:rPr lang="de-DE" sz="1200" dirty="0" smtClean="0">
                <a:solidFill>
                  <a:schemeClr val="tx2">
                    <a:lumMod val="20000"/>
                    <a:lumOff val="80000"/>
                  </a:schemeClr>
                </a:solidFill>
              </a:rPr>
              <a:t>+: </a:t>
            </a:r>
            <a:r>
              <a:rPr lang="de-DE" sz="1200" dirty="0">
                <a:solidFill>
                  <a:schemeClr val="bg1"/>
                </a:solidFill>
              </a:rPr>
              <a:t>Language </a:t>
            </a:r>
            <a:r>
              <a:rPr lang="de-DE" sz="1200" dirty="0" err="1">
                <a:solidFill>
                  <a:schemeClr val="bg1"/>
                </a:solidFill>
              </a:rPr>
              <a:t>and</a:t>
            </a:r>
            <a:r>
              <a:rPr lang="de-DE" sz="1200" dirty="0">
                <a:solidFill>
                  <a:schemeClr val="bg1"/>
                </a:solidFill>
              </a:rPr>
              <a:t> text-</a:t>
            </a:r>
            <a:r>
              <a:rPr lang="de-DE" sz="1200" dirty="0" err="1">
                <a:solidFill>
                  <a:schemeClr val="bg1"/>
                </a:solidFill>
              </a:rPr>
              <a:t>based</a:t>
            </a:r>
            <a:r>
              <a:rPr lang="de-DE" sz="1200" dirty="0">
                <a:solidFill>
                  <a:schemeClr val="bg1"/>
                </a:solidFill>
              </a:rPr>
              <a:t> </a:t>
            </a:r>
            <a:r>
              <a:rPr lang="de-DE" sz="1200" dirty="0" err="1">
                <a:solidFill>
                  <a:schemeClr val="bg1"/>
                </a:solidFill>
              </a:rPr>
              <a:t>research</a:t>
            </a:r>
            <a:r>
              <a:rPr lang="de-DE" sz="1200" dirty="0">
                <a:solidFill>
                  <a:schemeClr val="bg1"/>
                </a:solidFill>
              </a:rPr>
              <a:t> </a:t>
            </a:r>
            <a:r>
              <a:rPr lang="de-DE" sz="1200" dirty="0" err="1">
                <a:solidFill>
                  <a:schemeClr val="bg1"/>
                </a:solidFill>
              </a:rPr>
              <a:t>data</a:t>
            </a:r>
            <a:r>
              <a:rPr lang="de-DE" sz="1200" dirty="0">
                <a:solidFill>
                  <a:schemeClr val="bg1"/>
                </a:solidFill>
              </a:rPr>
              <a:t> </a:t>
            </a:r>
            <a:r>
              <a:rPr lang="de-DE" sz="1200" dirty="0" err="1">
                <a:solidFill>
                  <a:schemeClr val="bg1"/>
                </a:solidFill>
              </a:rPr>
              <a:t>infrastructure</a:t>
            </a:r>
            <a:endParaRPr lang="de-DE" sz="1200" dirty="0">
              <a:solidFill>
                <a:schemeClr val="bg1"/>
              </a:solidFill>
            </a:endParaRPr>
          </a:p>
          <a:p>
            <a:endParaRPr lang="en" b="1" dirty="0" smtClean="0">
              <a:solidFill>
                <a:srgbClr val="FFFFFF"/>
              </a:solidFill>
            </a:endParaRPr>
          </a:p>
          <a:p>
            <a:endParaRPr b="1" dirty="0">
              <a:solidFill>
                <a:srgbClr val="FFFFFF"/>
              </a:solidFill>
            </a:endParaRPr>
          </a:p>
        </p:txBody>
      </p:sp>
      <p:pic>
        <p:nvPicPr>
          <p:cNvPr id="352" name="Google Shape;352;p47"/>
          <p:cNvPicPr preferRelativeResize="0"/>
          <p:nvPr/>
        </p:nvPicPr>
        <p:blipFill>
          <a:blip r:embed="rId3">
            <a:alphaModFix/>
          </a:blip>
          <a:stretch>
            <a:fillRect/>
          </a:stretch>
        </p:blipFill>
        <p:spPr>
          <a:xfrm>
            <a:off x="459695" y="858450"/>
            <a:ext cx="3584476" cy="888188"/>
          </a:xfrm>
          <a:prstGeom prst="rect">
            <a:avLst/>
          </a:prstGeom>
          <a:noFill/>
          <a:ln w="9525" cap="flat" cmpd="sng">
            <a:solidFill>
              <a:schemeClr val="dk1"/>
            </a:solidFill>
            <a:prstDash val="solid"/>
            <a:miter lim="8000"/>
            <a:headEnd type="none" w="sm" len="sm"/>
            <a:tailEnd type="none" w="sm" len="sm"/>
          </a:ln>
        </p:spPr>
      </p:pic>
      <p:pic>
        <p:nvPicPr>
          <p:cNvPr id="353" name="Google Shape;353;p4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9695" y="2775357"/>
            <a:ext cx="3790359" cy="483281"/>
          </a:xfrm>
          <a:prstGeom prst="rect">
            <a:avLst/>
          </a:prstGeom>
          <a:noFill/>
          <a:ln>
            <a:noFill/>
          </a:ln>
        </p:spPr>
      </p:pic>
      <p:sp>
        <p:nvSpPr>
          <p:cNvPr id="354" name="Google Shape;354;p47"/>
          <p:cNvSpPr txBox="1"/>
          <p:nvPr/>
        </p:nvSpPr>
        <p:spPr>
          <a:xfrm>
            <a:off x="433844" y="4518624"/>
            <a:ext cx="3584475" cy="266700"/>
          </a:xfrm>
          <a:prstGeom prst="rect">
            <a:avLst/>
          </a:prstGeom>
          <a:noFill/>
          <a:ln>
            <a:noFill/>
          </a:ln>
        </p:spPr>
        <p:txBody>
          <a:bodyPr spcFirstLastPara="1" wrap="square" lIns="91425" tIns="91425" rIns="91425" bIns="91425" anchor="t" anchorCtr="0">
            <a:noAutofit/>
          </a:bodyPr>
          <a:lstStyle/>
          <a:p>
            <a:r>
              <a:rPr lang="en" dirty="0">
                <a:solidFill>
                  <a:srgbClr val="FFFFFF"/>
                </a:solidFill>
              </a:rPr>
              <a:t>See also </a:t>
            </a:r>
            <a:r>
              <a:rPr lang="en" dirty="0" err="1">
                <a:solidFill>
                  <a:srgbClr val="FFFFFF"/>
                </a:solidFill>
              </a:rPr>
              <a:t>DFG.de</a:t>
            </a:r>
            <a:r>
              <a:rPr lang="en" dirty="0">
                <a:solidFill>
                  <a:srgbClr val="FFFFFF"/>
                </a:solidFill>
              </a:rPr>
              <a:t>/</a:t>
            </a:r>
            <a:r>
              <a:rPr lang="en" dirty="0" err="1">
                <a:solidFill>
                  <a:srgbClr val="FFFFFF"/>
                </a:solidFill>
              </a:rPr>
              <a:t>nfdi</a:t>
            </a:r>
            <a:r>
              <a:rPr lang="en" dirty="0">
                <a:solidFill>
                  <a:srgbClr val="FFFFFF"/>
                </a:solidFill>
              </a:rPr>
              <a:t> and </a:t>
            </a:r>
            <a:r>
              <a:rPr lang="en" dirty="0" err="1">
                <a:solidFill>
                  <a:srgbClr val="FFFFFF"/>
                </a:solidFill>
              </a:rPr>
              <a:t>nfdi.de</a:t>
            </a:r>
            <a:endParaRPr dirty="0">
              <a:solidFill>
                <a:srgbClr val="FFFFFF"/>
              </a:solidFill>
            </a:endParaRPr>
          </a:p>
        </p:txBody>
      </p:sp>
      <p:sp>
        <p:nvSpPr>
          <p:cNvPr id="2" name="Footer Placeholder 1">
            <a:extLst>
              <a:ext uri="{FF2B5EF4-FFF2-40B4-BE49-F238E27FC236}">
                <a16:creationId xmlns:a16="http://schemas.microsoft.com/office/drawing/2014/main" id="{8E1E0D4F-1859-6A4E-A024-2053A949ACB2}"/>
              </a:ext>
            </a:extLst>
          </p:cNvPr>
          <p:cNvSpPr>
            <a:spLocks noGrp="1"/>
          </p:cNvSpPr>
          <p:nvPr>
            <p:ph type="ftr" idx="11"/>
          </p:nvPr>
        </p:nvSpPr>
        <p:spPr/>
        <p:txBody>
          <a:bodyPr/>
          <a:lstStyle/>
          <a:p>
            <a:pPr algn="ctr"/>
            <a:r>
              <a:rPr lang="en-GB" dirty="0"/>
              <a:t>PUNCH4NFDI   |  DPK SKM Meeting   |   28 September 2021  |  TS</a:t>
            </a:r>
          </a:p>
        </p:txBody>
      </p:sp>
    </p:spTree>
    <p:extLst>
      <p:ext uri="{BB962C8B-B14F-4D97-AF65-F5344CB8AC3E}">
        <p14:creationId xmlns:p14="http://schemas.microsoft.com/office/powerpoint/2010/main" val="1525412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pic>
        <p:nvPicPr>
          <p:cNvPr id="361" name="Google Shape;361;p48"/>
          <p:cNvPicPr preferRelativeResize="0"/>
          <p:nvPr/>
        </p:nvPicPr>
        <p:blipFill>
          <a:blip r:embed="rId3">
            <a:alphaModFix/>
          </a:blip>
          <a:stretch>
            <a:fillRect/>
          </a:stretch>
        </p:blipFill>
        <p:spPr>
          <a:xfrm>
            <a:off x="459695" y="858450"/>
            <a:ext cx="3584476" cy="888188"/>
          </a:xfrm>
          <a:prstGeom prst="rect">
            <a:avLst/>
          </a:prstGeom>
          <a:noFill/>
          <a:ln w="9525" cap="flat" cmpd="sng">
            <a:solidFill>
              <a:schemeClr val="dk1"/>
            </a:solidFill>
            <a:prstDash val="solid"/>
            <a:miter lim="8000"/>
            <a:headEnd type="none" w="sm" len="sm"/>
            <a:tailEnd type="none" w="sm" len="sm"/>
          </a:ln>
        </p:spPr>
      </p:pic>
      <p:pic>
        <p:nvPicPr>
          <p:cNvPr id="362" name="Google Shape;362;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9695" y="2775357"/>
            <a:ext cx="3790359" cy="483281"/>
          </a:xfrm>
          <a:prstGeom prst="rect">
            <a:avLst/>
          </a:prstGeom>
          <a:noFill/>
          <a:ln>
            <a:noFill/>
          </a:ln>
        </p:spPr>
      </p:pic>
      <p:pic>
        <p:nvPicPr>
          <p:cNvPr id="363" name="Google Shape;363;p4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056727" y="953277"/>
            <a:ext cx="2548450" cy="2548450"/>
          </a:xfrm>
          <a:prstGeom prst="rect">
            <a:avLst/>
          </a:prstGeom>
          <a:noFill/>
          <a:ln>
            <a:noFill/>
          </a:ln>
        </p:spPr>
      </p:pic>
      <p:sp>
        <p:nvSpPr>
          <p:cNvPr id="365" name="Google Shape;365;p48"/>
          <p:cNvSpPr txBox="1"/>
          <p:nvPr/>
        </p:nvSpPr>
        <p:spPr>
          <a:xfrm>
            <a:off x="5785200" y="3668850"/>
            <a:ext cx="3091500" cy="745500"/>
          </a:xfrm>
          <a:prstGeom prst="rect">
            <a:avLst/>
          </a:prstGeom>
          <a:noFill/>
          <a:ln>
            <a:noFill/>
          </a:ln>
        </p:spPr>
        <p:txBody>
          <a:bodyPr spcFirstLastPara="1" wrap="square" lIns="68575" tIns="68575" rIns="68575" bIns="68575" anchor="t" anchorCtr="0">
            <a:noAutofit/>
          </a:bodyPr>
          <a:lstStyle/>
          <a:p>
            <a:pPr algn="ctr"/>
            <a:r>
              <a:rPr lang="en" b="1">
                <a:solidFill>
                  <a:srgbClr val="FFFFFF"/>
                </a:solidFill>
              </a:rPr>
              <a:t>Particles, Universe, NuClei and Hadrons for the NFDI</a:t>
            </a:r>
            <a:endParaRPr>
              <a:solidFill>
                <a:srgbClr val="FFFFFF"/>
              </a:solidFill>
            </a:endParaRPr>
          </a:p>
        </p:txBody>
      </p:sp>
      <p:sp>
        <p:nvSpPr>
          <p:cNvPr id="8" name="Google Shape;354;p47">
            <a:extLst>
              <a:ext uri="{FF2B5EF4-FFF2-40B4-BE49-F238E27FC236}">
                <a16:creationId xmlns:a16="http://schemas.microsoft.com/office/drawing/2014/main" id="{C3302A34-595B-254B-B015-93C1ABCCC749}"/>
              </a:ext>
            </a:extLst>
          </p:cNvPr>
          <p:cNvSpPr txBox="1"/>
          <p:nvPr/>
        </p:nvSpPr>
        <p:spPr>
          <a:xfrm>
            <a:off x="433844" y="4518624"/>
            <a:ext cx="3584475" cy="266700"/>
          </a:xfrm>
          <a:prstGeom prst="rect">
            <a:avLst/>
          </a:prstGeom>
          <a:noFill/>
          <a:ln>
            <a:noFill/>
          </a:ln>
        </p:spPr>
        <p:txBody>
          <a:bodyPr spcFirstLastPara="1" wrap="square" lIns="91425" tIns="91425" rIns="91425" bIns="91425" anchor="t" anchorCtr="0">
            <a:noAutofit/>
          </a:bodyPr>
          <a:lstStyle/>
          <a:p>
            <a:r>
              <a:rPr lang="en" dirty="0">
                <a:solidFill>
                  <a:srgbClr val="FFFFFF"/>
                </a:solidFill>
              </a:rPr>
              <a:t>See also </a:t>
            </a:r>
            <a:r>
              <a:rPr lang="en" dirty="0" err="1">
                <a:solidFill>
                  <a:srgbClr val="FFFFFF"/>
                </a:solidFill>
              </a:rPr>
              <a:t>DFG.de</a:t>
            </a:r>
            <a:r>
              <a:rPr lang="en" dirty="0">
                <a:solidFill>
                  <a:srgbClr val="FFFFFF"/>
                </a:solidFill>
              </a:rPr>
              <a:t>/</a:t>
            </a:r>
            <a:r>
              <a:rPr lang="en" dirty="0" err="1">
                <a:solidFill>
                  <a:srgbClr val="FFFFFF"/>
                </a:solidFill>
              </a:rPr>
              <a:t>nfdi</a:t>
            </a:r>
            <a:r>
              <a:rPr lang="en" dirty="0">
                <a:solidFill>
                  <a:srgbClr val="FFFFFF"/>
                </a:solidFill>
              </a:rPr>
              <a:t> and </a:t>
            </a:r>
            <a:r>
              <a:rPr lang="en" dirty="0" err="1">
                <a:solidFill>
                  <a:srgbClr val="FFFFFF"/>
                </a:solidFill>
              </a:rPr>
              <a:t>nfdi.de</a:t>
            </a:r>
            <a:endParaRPr dirty="0">
              <a:solidFill>
                <a:srgbClr val="FFFFFF"/>
              </a:solidFill>
            </a:endParaRPr>
          </a:p>
        </p:txBody>
      </p:sp>
      <p:sp>
        <p:nvSpPr>
          <p:cNvPr id="2" name="Footer Placeholder 1">
            <a:extLst>
              <a:ext uri="{FF2B5EF4-FFF2-40B4-BE49-F238E27FC236}">
                <a16:creationId xmlns:a16="http://schemas.microsoft.com/office/drawing/2014/main" id="{200026EC-1D2B-C14C-BADB-4326989922A2}"/>
              </a:ext>
            </a:extLst>
          </p:cNvPr>
          <p:cNvSpPr>
            <a:spLocks noGrp="1"/>
          </p:cNvSpPr>
          <p:nvPr>
            <p:ph type="ftr" idx="11"/>
          </p:nvPr>
        </p:nvSpPr>
        <p:spPr/>
        <p:txBody>
          <a:bodyPr/>
          <a:lstStyle/>
          <a:p>
            <a:r>
              <a:rPr lang="en-GB"/>
              <a:t>PUNCH4NFDI   |  DPK SKM Meeting   |   28 September 2021  |  TS</a:t>
            </a:r>
          </a:p>
        </p:txBody>
      </p:sp>
    </p:spTree>
    <p:extLst>
      <p:ext uri="{BB962C8B-B14F-4D97-AF65-F5344CB8AC3E}">
        <p14:creationId xmlns:p14="http://schemas.microsoft.com/office/powerpoint/2010/main" val="4093198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9"/>
          <p:cNvSpPr/>
          <p:nvPr/>
        </p:nvSpPr>
        <p:spPr>
          <a:xfrm>
            <a:off x="0" y="0"/>
            <a:ext cx="9144000" cy="51435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endParaRPr sz="1100"/>
          </a:p>
        </p:txBody>
      </p:sp>
      <p:pic>
        <p:nvPicPr>
          <p:cNvPr id="372" name="Google Shape;372;p49"/>
          <p:cNvPicPr preferRelativeResize="0"/>
          <p:nvPr/>
        </p:nvPicPr>
        <p:blipFill>
          <a:blip r:embed="rId3">
            <a:alphaModFix/>
          </a:blip>
          <a:stretch>
            <a:fillRect/>
          </a:stretch>
        </p:blipFill>
        <p:spPr>
          <a:xfrm>
            <a:off x="345000" y="463125"/>
            <a:ext cx="5171950" cy="4108876"/>
          </a:xfrm>
          <a:prstGeom prst="rect">
            <a:avLst/>
          </a:prstGeom>
          <a:noFill/>
          <a:ln>
            <a:noFill/>
          </a:ln>
        </p:spPr>
      </p:pic>
      <p:pic>
        <p:nvPicPr>
          <p:cNvPr id="373" name="Google Shape;373;p4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056727" y="953277"/>
            <a:ext cx="2548450" cy="2548450"/>
          </a:xfrm>
          <a:prstGeom prst="rect">
            <a:avLst/>
          </a:prstGeom>
          <a:noFill/>
          <a:ln>
            <a:noFill/>
          </a:ln>
        </p:spPr>
      </p:pic>
      <p:sp>
        <p:nvSpPr>
          <p:cNvPr id="374" name="Google Shape;374;p49"/>
          <p:cNvSpPr txBox="1"/>
          <p:nvPr/>
        </p:nvSpPr>
        <p:spPr>
          <a:xfrm>
            <a:off x="5785200" y="3668850"/>
            <a:ext cx="3091500" cy="745500"/>
          </a:xfrm>
          <a:prstGeom prst="rect">
            <a:avLst/>
          </a:prstGeom>
          <a:noFill/>
          <a:ln>
            <a:noFill/>
          </a:ln>
        </p:spPr>
        <p:txBody>
          <a:bodyPr spcFirstLastPara="1" wrap="square" lIns="68575" tIns="68575" rIns="68575" bIns="68575" anchor="t" anchorCtr="0">
            <a:noAutofit/>
          </a:bodyPr>
          <a:lstStyle/>
          <a:p>
            <a:pPr algn="ctr"/>
            <a:r>
              <a:rPr lang="en" b="1">
                <a:solidFill>
                  <a:srgbClr val="FFFFFF"/>
                </a:solidFill>
              </a:rPr>
              <a:t>Particles, Universe, NuClei and Hadrons for the NFDI</a:t>
            </a:r>
            <a:endParaRPr>
              <a:solidFill>
                <a:srgbClr val="FFFFFF"/>
              </a:solidFill>
            </a:endParaRPr>
          </a:p>
        </p:txBody>
      </p:sp>
      <p:sp>
        <p:nvSpPr>
          <p:cNvPr id="375" name="Google Shape;375;p49"/>
          <p:cNvSpPr/>
          <p:nvPr/>
        </p:nvSpPr>
        <p:spPr>
          <a:xfrm>
            <a:off x="305640" y="4935600"/>
            <a:ext cx="7461300" cy="113700"/>
          </a:xfrm>
          <a:prstGeom prst="rect">
            <a:avLst/>
          </a:prstGeom>
          <a:noFill/>
          <a:ln>
            <a:noFill/>
          </a:ln>
        </p:spPr>
        <p:txBody>
          <a:bodyPr spcFirstLastPara="1" wrap="square" lIns="0" tIns="0" rIns="0" bIns="0" anchor="t" anchorCtr="0">
            <a:noAutofit/>
          </a:bodyPr>
          <a:lstStyle/>
          <a:p>
            <a:r>
              <a:rPr lang="en" sz="800" dirty="0">
                <a:solidFill>
                  <a:srgbClr val="FFFFFF"/>
                </a:solidFill>
                <a:latin typeface="Arial"/>
                <a:ea typeface="Arial"/>
                <a:cs typeface="Arial"/>
                <a:sym typeface="Arial"/>
              </a:rPr>
              <a:t>PUNCH4NFDI   |  </a:t>
            </a:r>
            <a:r>
              <a:rPr lang="en" sz="800" dirty="0" smtClean="0">
                <a:solidFill>
                  <a:srgbClr val="FFFFFF"/>
                </a:solidFill>
                <a:latin typeface="Arial"/>
                <a:ea typeface="Arial"/>
                <a:cs typeface="Arial"/>
                <a:sym typeface="Arial"/>
              </a:rPr>
              <a:t>RDM Workshop GSI 2022  </a:t>
            </a:r>
            <a:r>
              <a:rPr lang="en" sz="800" dirty="0">
                <a:solidFill>
                  <a:srgbClr val="FFFFFF"/>
                </a:solidFill>
                <a:latin typeface="Arial"/>
                <a:ea typeface="Arial"/>
                <a:cs typeface="Arial"/>
                <a:sym typeface="Arial"/>
              </a:rPr>
              <a:t>|  TS  </a:t>
            </a:r>
            <a:endParaRPr sz="80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69968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Partners in PUNCH4NFDI</a:t>
            </a:r>
            <a:endParaRPr lang="de-DE" dirty="0"/>
          </a:p>
        </p:txBody>
      </p:sp>
      <p:sp>
        <p:nvSpPr>
          <p:cNvPr id="4" name="Text Placeholder 3"/>
          <p:cNvSpPr>
            <a:spLocks noGrp="1"/>
          </p:cNvSpPr>
          <p:nvPr>
            <p:ph type="body" idx="2"/>
          </p:nvPr>
        </p:nvSpPr>
        <p:spPr/>
        <p:txBody>
          <a:bodyPr/>
          <a:lstStyle/>
          <a:p>
            <a:r>
              <a:rPr lang="de-DE" dirty="0" smtClean="0"/>
              <a:t> </a:t>
            </a:r>
            <a:endParaRPr lang="de-DE" dirty="0"/>
          </a:p>
        </p:txBody>
      </p:sp>
      <p:pic>
        <p:nvPicPr>
          <p:cNvPr id="47" name="Picture 46"/>
          <p:cNvPicPr>
            <a:picLocks noChangeAspect="1"/>
          </p:cNvPicPr>
          <p:nvPr/>
        </p:nvPicPr>
        <p:blipFill>
          <a:blip r:embed="rId3"/>
          <a:stretch>
            <a:fillRect/>
          </a:stretch>
        </p:blipFill>
        <p:spPr>
          <a:xfrm>
            <a:off x="179512" y="1059582"/>
            <a:ext cx="8788970" cy="3721711"/>
          </a:xfrm>
          <a:prstGeom prst="rect">
            <a:avLst/>
          </a:prstGeom>
        </p:spPr>
      </p:pic>
    </p:spTree>
    <p:extLst>
      <p:ext uri="{BB962C8B-B14F-4D97-AF65-F5344CB8AC3E}">
        <p14:creationId xmlns:p14="http://schemas.microsoft.com/office/powerpoint/2010/main" val="2445359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2.xml><?xml version="1.0" encoding="utf-8"?>
<a:theme xmlns:a="http://schemas.openxmlformats.org/drawingml/2006/main" name="DES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2633</Words>
  <Application>Microsoft Office PowerPoint</Application>
  <DocSecurity>0</DocSecurity>
  <PresentationFormat>On-screen Show (16:9)</PresentationFormat>
  <Paragraphs>247</Paragraphs>
  <Slides>21</Slides>
  <Notes>21</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Noto Sans Symbols</vt:lpstr>
      <vt:lpstr>Wingdings</vt:lpstr>
      <vt:lpstr>fair-gsi-folienmaster_2017_onering</vt:lpstr>
      <vt:lpstr>DESY</vt:lpstr>
      <vt:lpstr>PUNCH4NFDI at GSI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 in PUNCH4NFDI</vt:lpstr>
      <vt:lpstr>Boards and committees of NFDI</vt:lpstr>
      <vt:lpstr>PowerPoint Presentation</vt:lpstr>
      <vt:lpstr>PowerPoint Presentation</vt:lpstr>
      <vt:lpstr>Task Areas</vt:lpstr>
      <vt:lpstr>Task area 2 </vt:lpstr>
      <vt:lpstr>PowerPoint Presentation</vt:lpstr>
      <vt:lpstr>Task Area 3</vt:lpstr>
      <vt:lpstr>Task Area 4</vt:lpstr>
      <vt:lpstr>Task Area 5 </vt:lpstr>
      <vt:lpstr>Task Area 6 and 7</vt:lpstr>
      <vt:lpstr>Involvement of GSI</vt:lpstr>
      <vt:lpstr>Thank you!</vt:lpstr>
    </vt:vector>
  </TitlesOfParts>
  <Manager/>
  <Company>GSI Helmholtzzentrum für Schwerionenforschung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Working Group Meeting</dc:title>
  <dc:subject/>
  <dc:creator>Mistry, Andrew. K. Dr.</dc:creator>
  <cp:keywords/>
  <dc:description/>
  <cp:lastModifiedBy>Leifels, Yvonne Dr.</cp:lastModifiedBy>
  <cp:revision>138</cp:revision>
  <cp:lastPrinted>2022-07-03T18:37:03Z</cp:lastPrinted>
  <dcterms:created xsi:type="dcterms:W3CDTF">2022-04-08T08:49:50Z</dcterms:created>
  <dcterms:modified xsi:type="dcterms:W3CDTF">2022-07-04T10:08:19Z</dcterms:modified>
  <cp:category/>
  <dc:identifier/>
  <cp:contentStatus/>
  <dc:language/>
  <cp:version/>
</cp:coreProperties>
</file>