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7" r:id="rId1"/>
    <p:sldMasterId id="2147484663" r:id="rId2"/>
    <p:sldMasterId id="2147484675" r:id="rId3"/>
    <p:sldMasterId id="2147484708" r:id="rId4"/>
    <p:sldMasterId id="2147484718" r:id="rId5"/>
    <p:sldMasterId id="2147484749" r:id="rId6"/>
    <p:sldMasterId id="2147484757" r:id="rId7"/>
  </p:sldMasterIdLst>
  <p:notesMasterIdLst>
    <p:notesMasterId r:id="rId27"/>
  </p:notesMasterIdLst>
  <p:sldIdLst>
    <p:sldId id="413" r:id="rId8"/>
    <p:sldId id="817" r:id="rId9"/>
    <p:sldId id="810" r:id="rId10"/>
    <p:sldId id="812" r:id="rId11"/>
    <p:sldId id="820" r:id="rId12"/>
    <p:sldId id="818" r:id="rId13"/>
    <p:sldId id="824" r:id="rId14"/>
    <p:sldId id="821" r:id="rId15"/>
    <p:sldId id="822" r:id="rId16"/>
    <p:sldId id="826" r:id="rId17"/>
    <p:sldId id="825" r:id="rId18"/>
    <p:sldId id="262" r:id="rId19"/>
    <p:sldId id="308" r:id="rId20"/>
    <p:sldId id="319" r:id="rId21"/>
    <p:sldId id="325" r:id="rId22"/>
    <p:sldId id="329" r:id="rId23"/>
    <p:sldId id="331" r:id="rId24"/>
    <p:sldId id="332" r:id="rId25"/>
    <p:sldId id="333" r:id="rId26"/>
  </p:sldIdLst>
  <p:sldSz cx="9144000" cy="6858000" type="screen4x3"/>
  <p:notesSz cx="6794500" cy="9906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FF5050"/>
    <a:srgbClr val="EAEAEA"/>
    <a:srgbClr val="FFCC00"/>
    <a:srgbClr val="000066"/>
    <a:srgbClr val="FF9900"/>
    <a:srgbClr val="767FC4"/>
    <a:srgbClr val="0000FF"/>
    <a:srgbClr val="626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0" autoAdjust="0"/>
    <p:restoredTop sz="94737" autoAdjust="0"/>
  </p:normalViewPr>
  <p:slideViewPr>
    <p:cSldViewPr>
      <p:cViewPr varScale="1">
        <p:scale>
          <a:sx n="58" d="100"/>
          <a:sy n="58" d="100"/>
        </p:scale>
        <p:origin x="7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ik\Desktop\R3B%20Collaboration%20Meeting\GLAD\Cooldown_12_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GLAD Cooldown November</a:t>
            </a:r>
            <a:r>
              <a:rPr lang="en-US" b="1" baseline="0"/>
              <a:t> / </a:t>
            </a:r>
            <a:r>
              <a:rPr lang="en-US" b="1"/>
              <a:t>December 2021</a:t>
            </a:r>
          </a:p>
        </c:rich>
      </c:tx>
      <c:layout>
        <c:manualLayout>
          <c:xMode val="edge"/>
          <c:yMode val="edge"/>
          <c:x val="0.33308946864155908"/>
          <c:y val="1.5246686970558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435639322473804E-2"/>
          <c:y val="3.7574445188773384E-2"/>
          <c:w val="0.86509394515996574"/>
          <c:h val="0.830212483322534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Tabelle1!$D$6:$D$70</c:f>
              <c:strCache>
                <c:ptCount val="65"/>
                <c:pt idx="0">
                  <c:v>291,67</c:v>
                </c:pt>
                <c:pt idx="1">
                  <c:v>288,86</c:v>
                </c:pt>
                <c:pt idx="2">
                  <c:v>285,25</c:v>
                </c:pt>
                <c:pt idx="3">
                  <c:v>281,38</c:v>
                </c:pt>
                <c:pt idx="4">
                  <c:v>277,43</c:v>
                </c:pt>
                <c:pt idx="5">
                  <c:v>273,55</c:v>
                </c:pt>
                <c:pt idx="6">
                  <c:v>269,69</c:v>
                </c:pt>
                <c:pt idx="7">
                  <c:v>265,85</c:v>
                </c:pt>
                <c:pt idx="8">
                  <c:v>262,00</c:v>
                </c:pt>
                <c:pt idx="9">
                  <c:v>258,17</c:v>
                </c:pt>
                <c:pt idx="10">
                  <c:v>254,32</c:v>
                </c:pt>
                <c:pt idx="11">
                  <c:v>250,44</c:v>
                </c:pt>
                <c:pt idx="12">
                  <c:v>246,48</c:v>
                </c:pt>
                <c:pt idx="13">
                  <c:v>242,46</c:v>
                </c:pt>
                <c:pt idx="14">
                  <c:v>238,42</c:v>
                </c:pt>
                <c:pt idx="15">
                  <c:v>234,30</c:v>
                </c:pt>
                <c:pt idx="16">
                  <c:v>230,13</c:v>
                </c:pt>
                <c:pt idx="17">
                  <c:v>225,92</c:v>
                </c:pt>
                <c:pt idx="18">
                  <c:v>221,70</c:v>
                </c:pt>
                <c:pt idx="19">
                  <c:v>217,49</c:v>
                </c:pt>
                <c:pt idx="20">
                  <c:v>213,34</c:v>
                </c:pt>
                <c:pt idx="21">
                  <c:v>209,38</c:v>
                </c:pt>
                <c:pt idx="22">
                  <c:v>205,36</c:v>
                </c:pt>
                <c:pt idx="23">
                  <c:v>201,34</c:v>
                </c:pt>
                <c:pt idx="24">
                  <c:v>197,36</c:v>
                </c:pt>
                <c:pt idx="25">
                  <c:v>193,43</c:v>
                </c:pt>
                <c:pt idx="26">
                  <c:v>189,57</c:v>
                </c:pt>
                <c:pt idx="27">
                  <c:v>185,78</c:v>
                </c:pt>
                <c:pt idx="28">
                  <c:v>182,65</c:v>
                </c:pt>
                <c:pt idx="29">
                  <c:v>179,47</c:v>
                </c:pt>
                <c:pt idx="30">
                  <c:v>176,08</c:v>
                </c:pt>
                <c:pt idx="31">
                  <c:v>172,47</c:v>
                </c:pt>
                <c:pt idx="32">
                  <c:v>168,84</c:v>
                </c:pt>
                <c:pt idx="33">
                  <c:v>165,02</c:v>
                </c:pt>
                <c:pt idx="34">
                  <c:v>161,22</c:v>
                </c:pt>
                <c:pt idx="35">
                  <c:v>157,38</c:v>
                </c:pt>
                <c:pt idx="36">
                  <c:v>154,07</c:v>
                </c:pt>
                <c:pt idx="37">
                  <c:v>150,85</c:v>
                </c:pt>
                <c:pt idx="38">
                  <c:v>147,60</c:v>
                </c:pt>
                <c:pt idx="39">
                  <c:v>144,49</c:v>
                </c:pt>
                <c:pt idx="40">
                  <c:v>141,30</c:v>
                </c:pt>
                <c:pt idx="41">
                  <c:v>138,05</c:v>
                </c:pt>
                <c:pt idx="42">
                  <c:v>134,80</c:v>
                </c:pt>
                <c:pt idx="43">
                  <c:v>131,59</c:v>
                </c:pt>
                <c:pt idx="44">
                  <c:v>128,36</c:v>
                </c:pt>
                <c:pt idx="45">
                  <c:v>124,95</c:v>
                </c:pt>
                <c:pt idx="46">
                  <c:v>121,44</c:v>
                </c:pt>
                <c:pt idx="49">
                  <c:v>110,20</c:v>
                </c:pt>
                <c:pt idx="50">
                  <c:v>106,21</c:v>
                </c:pt>
                <c:pt idx="51">
                  <c:v>101,93</c:v>
                </c:pt>
                <c:pt idx="52">
                  <c:v>97,18</c:v>
                </c:pt>
                <c:pt idx="53">
                  <c:v>89,87</c:v>
                </c:pt>
                <c:pt idx="54">
                  <c:v>81,04</c:v>
                </c:pt>
                <c:pt idx="55">
                  <c:v>71,7</c:v>
                </c:pt>
                <c:pt idx="56">
                  <c:v>61,6</c:v>
                </c:pt>
                <c:pt idx="57">
                  <c:v>50,64</c:v>
                </c:pt>
                <c:pt idx="58">
                  <c:v>36,24</c:v>
                </c:pt>
                <c:pt idx="59">
                  <c:v>23,45</c:v>
                </c:pt>
                <c:pt idx="60">
                  <c:v>15,64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Tabelle1!$C$6:$C$70</c:f>
              <c:numCache>
                <c:formatCode>m/d/yyyy\ h:mm</c:formatCode>
                <c:ptCount val="65"/>
                <c:pt idx="0">
                  <c:v>44505</c:v>
                </c:pt>
                <c:pt idx="1">
                  <c:v>44505.5</c:v>
                </c:pt>
                <c:pt idx="2">
                  <c:v>44506</c:v>
                </c:pt>
                <c:pt idx="3">
                  <c:v>44506.5</c:v>
                </c:pt>
                <c:pt idx="4">
                  <c:v>44507</c:v>
                </c:pt>
                <c:pt idx="5">
                  <c:v>44507.5</c:v>
                </c:pt>
                <c:pt idx="6">
                  <c:v>44508</c:v>
                </c:pt>
                <c:pt idx="7">
                  <c:v>44508.5</c:v>
                </c:pt>
                <c:pt idx="8">
                  <c:v>44509</c:v>
                </c:pt>
                <c:pt idx="9">
                  <c:v>44509.5</c:v>
                </c:pt>
                <c:pt idx="10">
                  <c:v>44510</c:v>
                </c:pt>
                <c:pt idx="11">
                  <c:v>44510.5</c:v>
                </c:pt>
                <c:pt idx="12">
                  <c:v>44511</c:v>
                </c:pt>
                <c:pt idx="13">
                  <c:v>44511.5</c:v>
                </c:pt>
                <c:pt idx="14">
                  <c:v>44512</c:v>
                </c:pt>
                <c:pt idx="15">
                  <c:v>44512.5</c:v>
                </c:pt>
                <c:pt idx="16">
                  <c:v>44513</c:v>
                </c:pt>
                <c:pt idx="17">
                  <c:v>44513.5</c:v>
                </c:pt>
                <c:pt idx="18">
                  <c:v>44514</c:v>
                </c:pt>
                <c:pt idx="19">
                  <c:v>44514.5</c:v>
                </c:pt>
                <c:pt idx="20">
                  <c:v>44515</c:v>
                </c:pt>
                <c:pt idx="21">
                  <c:v>44515.5</c:v>
                </c:pt>
                <c:pt idx="22">
                  <c:v>44516</c:v>
                </c:pt>
                <c:pt idx="23">
                  <c:v>44516.5</c:v>
                </c:pt>
                <c:pt idx="24">
                  <c:v>44517</c:v>
                </c:pt>
                <c:pt idx="25">
                  <c:v>44517.5</c:v>
                </c:pt>
                <c:pt idx="26">
                  <c:v>44518</c:v>
                </c:pt>
                <c:pt idx="27">
                  <c:v>44518.5</c:v>
                </c:pt>
                <c:pt idx="28">
                  <c:v>44519</c:v>
                </c:pt>
                <c:pt idx="29">
                  <c:v>44519.5</c:v>
                </c:pt>
                <c:pt idx="30">
                  <c:v>44520</c:v>
                </c:pt>
                <c:pt idx="31">
                  <c:v>44520.5</c:v>
                </c:pt>
                <c:pt idx="32">
                  <c:v>44521</c:v>
                </c:pt>
                <c:pt idx="33">
                  <c:v>44521.5</c:v>
                </c:pt>
                <c:pt idx="34">
                  <c:v>44522</c:v>
                </c:pt>
                <c:pt idx="35">
                  <c:v>44522.5</c:v>
                </c:pt>
                <c:pt idx="36">
                  <c:v>44523</c:v>
                </c:pt>
                <c:pt idx="37">
                  <c:v>44523.5</c:v>
                </c:pt>
                <c:pt idx="38">
                  <c:v>44524</c:v>
                </c:pt>
                <c:pt idx="39">
                  <c:v>44524.5</c:v>
                </c:pt>
                <c:pt idx="40">
                  <c:v>44525</c:v>
                </c:pt>
                <c:pt idx="41">
                  <c:v>44525.5</c:v>
                </c:pt>
                <c:pt idx="42">
                  <c:v>44526</c:v>
                </c:pt>
                <c:pt idx="43">
                  <c:v>44526.5</c:v>
                </c:pt>
                <c:pt idx="44">
                  <c:v>44527</c:v>
                </c:pt>
                <c:pt idx="45">
                  <c:v>44527.5</c:v>
                </c:pt>
                <c:pt idx="46">
                  <c:v>44528</c:v>
                </c:pt>
                <c:pt idx="47">
                  <c:v>44528.5</c:v>
                </c:pt>
                <c:pt idx="48">
                  <c:v>44529</c:v>
                </c:pt>
                <c:pt idx="49">
                  <c:v>44529.5</c:v>
                </c:pt>
                <c:pt idx="50">
                  <c:v>44530</c:v>
                </c:pt>
                <c:pt idx="51">
                  <c:v>44530.5</c:v>
                </c:pt>
                <c:pt idx="52">
                  <c:v>44531</c:v>
                </c:pt>
                <c:pt idx="53">
                  <c:v>44531.5</c:v>
                </c:pt>
                <c:pt idx="54">
                  <c:v>44532</c:v>
                </c:pt>
                <c:pt idx="55">
                  <c:v>44532.5</c:v>
                </c:pt>
                <c:pt idx="56">
                  <c:v>44533</c:v>
                </c:pt>
                <c:pt idx="57">
                  <c:v>44533.5</c:v>
                </c:pt>
                <c:pt idx="58">
                  <c:v>44534</c:v>
                </c:pt>
                <c:pt idx="59">
                  <c:v>44534.5</c:v>
                </c:pt>
                <c:pt idx="60">
                  <c:v>44535</c:v>
                </c:pt>
                <c:pt idx="61">
                  <c:v>44535.5</c:v>
                </c:pt>
              </c:numCache>
            </c:numRef>
          </c:xVal>
          <c:yVal>
            <c:numRef>
              <c:f>Tabelle1!$D$6:$D$70</c:f>
              <c:numCache>
                <c:formatCode>0.00</c:formatCode>
                <c:ptCount val="65"/>
                <c:pt idx="0">
                  <c:v>291.67</c:v>
                </c:pt>
                <c:pt idx="1">
                  <c:v>288.86</c:v>
                </c:pt>
                <c:pt idx="2">
                  <c:v>285.25</c:v>
                </c:pt>
                <c:pt idx="3">
                  <c:v>281.38</c:v>
                </c:pt>
                <c:pt idx="4">
                  <c:v>277.43</c:v>
                </c:pt>
                <c:pt idx="5">
                  <c:v>273.55</c:v>
                </c:pt>
                <c:pt idx="6">
                  <c:v>269.69</c:v>
                </c:pt>
                <c:pt idx="7">
                  <c:v>265.85000000000002</c:v>
                </c:pt>
                <c:pt idx="8">
                  <c:v>262</c:v>
                </c:pt>
                <c:pt idx="9">
                  <c:v>258.17</c:v>
                </c:pt>
                <c:pt idx="10">
                  <c:v>254.32</c:v>
                </c:pt>
                <c:pt idx="11">
                  <c:v>250.44</c:v>
                </c:pt>
                <c:pt idx="12">
                  <c:v>246.48</c:v>
                </c:pt>
                <c:pt idx="13">
                  <c:v>242.46</c:v>
                </c:pt>
                <c:pt idx="14">
                  <c:v>238.42</c:v>
                </c:pt>
                <c:pt idx="15">
                  <c:v>234.3</c:v>
                </c:pt>
                <c:pt idx="16">
                  <c:v>230.13</c:v>
                </c:pt>
                <c:pt idx="17">
                  <c:v>225.92</c:v>
                </c:pt>
                <c:pt idx="18">
                  <c:v>221.7</c:v>
                </c:pt>
                <c:pt idx="19">
                  <c:v>217.49</c:v>
                </c:pt>
                <c:pt idx="20">
                  <c:v>213.34</c:v>
                </c:pt>
                <c:pt idx="21">
                  <c:v>209.38</c:v>
                </c:pt>
                <c:pt idx="22">
                  <c:v>205.36</c:v>
                </c:pt>
                <c:pt idx="23">
                  <c:v>201.34</c:v>
                </c:pt>
                <c:pt idx="24">
                  <c:v>197.36</c:v>
                </c:pt>
                <c:pt idx="25">
                  <c:v>193.43</c:v>
                </c:pt>
                <c:pt idx="26">
                  <c:v>189.57</c:v>
                </c:pt>
                <c:pt idx="27">
                  <c:v>185.78</c:v>
                </c:pt>
                <c:pt idx="28">
                  <c:v>182.65</c:v>
                </c:pt>
                <c:pt idx="29">
                  <c:v>179.47</c:v>
                </c:pt>
                <c:pt idx="30">
                  <c:v>176.08</c:v>
                </c:pt>
                <c:pt idx="31">
                  <c:v>172.47</c:v>
                </c:pt>
                <c:pt idx="32">
                  <c:v>168.84</c:v>
                </c:pt>
                <c:pt idx="33">
                  <c:v>165.02</c:v>
                </c:pt>
                <c:pt idx="34">
                  <c:v>161.22</c:v>
                </c:pt>
                <c:pt idx="35">
                  <c:v>157.38</c:v>
                </c:pt>
                <c:pt idx="36">
                  <c:v>154.07</c:v>
                </c:pt>
                <c:pt idx="37">
                  <c:v>150.85</c:v>
                </c:pt>
                <c:pt idx="38">
                  <c:v>147.6</c:v>
                </c:pt>
                <c:pt idx="39">
                  <c:v>144.49</c:v>
                </c:pt>
                <c:pt idx="40">
                  <c:v>141.30000000000001</c:v>
                </c:pt>
                <c:pt idx="41">
                  <c:v>138.05000000000001</c:v>
                </c:pt>
                <c:pt idx="42">
                  <c:v>134.80000000000001</c:v>
                </c:pt>
                <c:pt idx="43">
                  <c:v>131.59</c:v>
                </c:pt>
                <c:pt idx="44">
                  <c:v>128.36000000000001</c:v>
                </c:pt>
                <c:pt idx="45">
                  <c:v>124.95</c:v>
                </c:pt>
                <c:pt idx="46">
                  <c:v>121.44</c:v>
                </c:pt>
                <c:pt idx="49">
                  <c:v>110.2</c:v>
                </c:pt>
                <c:pt idx="50">
                  <c:v>106.21</c:v>
                </c:pt>
                <c:pt idx="51" formatCode="General">
                  <c:v>101.93</c:v>
                </c:pt>
                <c:pt idx="52" formatCode="General">
                  <c:v>97.18</c:v>
                </c:pt>
                <c:pt idx="53" formatCode="General">
                  <c:v>89.87</c:v>
                </c:pt>
                <c:pt idx="54" formatCode="General">
                  <c:v>81.040000000000006</c:v>
                </c:pt>
                <c:pt idx="55" formatCode="General">
                  <c:v>71.7</c:v>
                </c:pt>
                <c:pt idx="56" formatCode="General">
                  <c:v>61.6</c:v>
                </c:pt>
                <c:pt idx="57" formatCode="General">
                  <c:v>50.64</c:v>
                </c:pt>
                <c:pt idx="58" formatCode="General">
                  <c:v>36.24</c:v>
                </c:pt>
                <c:pt idx="59" formatCode="General">
                  <c:v>23.45</c:v>
                </c:pt>
                <c:pt idx="60" formatCode="General">
                  <c:v>15.64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E59-4141-A073-52E5B743E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368200"/>
        <c:axId val="389366560"/>
      </c:scatterChart>
      <c:valAx>
        <c:axId val="389368200"/>
        <c:scaling>
          <c:orientation val="minMax"/>
          <c:max val="44536"/>
          <c:min val="44504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="1"/>
                  <a:t>Date</a:t>
                </a:r>
              </a:p>
            </c:rich>
          </c:tx>
          <c:layout>
            <c:manualLayout>
              <c:xMode val="edge"/>
              <c:yMode val="edge"/>
              <c:x val="0.47716841424434597"/>
              <c:y val="0.957380761417534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366560"/>
        <c:crosses val="autoZero"/>
        <c:crossBetween val="midCat"/>
      </c:valAx>
      <c:valAx>
        <c:axId val="38936656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="1"/>
                  <a:t>Temperature</a:t>
                </a:r>
                <a:r>
                  <a:rPr lang="de-DE" b="1" baseline="0"/>
                  <a:t> TT_AV [K]</a:t>
                </a:r>
                <a:endParaRPr lang="de-DE" b="1"/>
              </a:p>
            </c:rich>
          </c:tx>
          <c:layout>
            <c:manualLayout>
              <c:xMode val="edge"/>
              <c:yMode val="edge"/>
              <c:x val="9.5434649003920975E-3"/>
              <c:y val="0.38284916296688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368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0.88649</cdr:x>
      <cdr:y>0.86647</cdr:y>
    </cdr:from>
    <cdr:to>
      <cdr:x>0.91276</cdr:x>
      <cdr:y>0.87954</cdr:y>
    </cdr:to>
    <cdr:cxnSp macro="">
      <cdr:nvCxnSpPr>
        <cdr:cNvPr id="3" name="Gerade Verbindung mit Pfeil 2">
          <a:extLst xmlns:a="http://schemas.openxmlformats.org/drawingml/2006/main">
            <a:ext uri="{FF2B5EF4-FFF2-40B4-BE49-F238E27FC236}">
              <a16:creationId xmlns:a16="http://schemas.microsoft.com/office/drawing/2014/main" id="{ABDFEE17-D50B-40B3-AE6D-21579F6036D8}"/>
            </a:ext>
          </a:extLst>
        </cdr:cNvPr>
        <cdr:cNvCxnSpPr/>
      </cdr:nvCxnSpPr>
      <cdr:spPr>
        <a:xfrm xmlns:a="http://schemas.openxmlformats.org/drawingml/2006/main" flipV="1">
          <a:off x="8257913" y="5216904"/>
          <a:ext cx="244679" cy="7864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0.83771</cdr:x>
      <cdr:y>0.85103</cdr:y>
    </cdr:from>
    <cdr:to>
      <cdr:x>0.88931</cdr:x>
      <cdr:y>0.90131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7803509" y="5123926"/>
          <a:ext cx="480619" cy="302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 15</a:t>
          </a:r>
          <a:r>
            <a:rPr lang="de-DE" sz="1100" baseline="0"/>
            <a:t> K</a:t>
          </a:r>
          <a:endParaRPr lang="de-DE" sz="1100"/>
        </a:p>
      </cdr:txBody>
    </cdr:sp>
  </cdr:relSizeAnchor>
  <cdr:relSizeAnchor xmlns:cdr="http://schemas.openxmlformats.org/drawingml/2006/chartDrawing">
    <cdr:from>
      <cdr:x>0.00058</cdr:x>
      <cdr:y>0.91631</cdr:y>
    </cdr:from>
    <cdr:to>
      <cdr:x>0.16793</cdr:x>
      <cdr:y>0.98357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412C9968-8139-4D57-8D1A-99B9EF31C71E}"/>
            </a:ext>
          </a:extLst>
        </cdr:cNvPr>
        <cdr:cNvSpPr txBox="1"/>
      </cdr:nvSpPr>
      <cdr:spPr>
        <a:xfrm xmlns:a="http://schemas.openxmlformats.org/drawingml/2006/main">
          <a:off x="4980" y="4865385"/>
          <a:ext cx="1440160" cy="3571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800" dirty="0">
              <a:solidFill>
                <a:srgbClr val="C00000"/>
              </a:solidFill>
            </a:rPr>
            <a:t>04.11.2021</a:t>
          </a:r>
        </a:p>
      </cdr:txBody>
    </cdr:sp>
  </cdr:relSizeAnchor>
  <cdr:relSizeAnchor xmlns:cdr="http://schemas.openxmlformats.org/drawingml/2006/chartDrawing">
    <cdr:from>
      <cdr:x>0.83265</cdr:x>
      <cdr:y>0.92217</cdr:y>
    </cdr:from>
    <cdr:to>
      <cdr:x>1</cdr:x>
      <cdr:y>0.98944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20F6879D-ECE7-4806-90A5-818BF6BC952D}"/>
            </a:ext>
          </a:extLst>
        </cdr:cNvPr>
        <cdr:cNvSpPr txBox="1"/>
      </cdr:nvSpPr>
      <cdr:spPr>
        <a:xfrm xmlns:a="http://schemas.openxmlformats.org/drawingml/2006/main">
          <a:off x="7165677" y="4896544"/>
          <a:ext cx="1440160" cy="3571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>
              <a:solidFill>
                <a:srgbClr val="C00000"/>
              </a:solidFill>
            </a:rPr>
            <a:t>04.12.2021</a:t>
          </a:r>
        </a:p>
      </cdr:txBody>
    </cdr:sp>
  </cdr:relSizeAnchor>
  <cdr:relSizeAnchor xmlns:cdr="http://schemas.openxmlformats.org/drawingml/2006/chartDrawing">
    <cdr:from>
      <cdr:x>0.07959</cdr:x>
      <cdr:y>0.63739</cdr:y>
    </cdr:from>
    <cdr:to>
      <cdr:x>0.7991</cdr:x>
      <cdr:y>0.86304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ADA2AAA5-C58A-4162-ABFE-9A70134B1A82}"/>
            </a:ext>
          </a:extLst>
        </cdr:cNvPr>
        <cdr:cNvSpPr txBox="1"/>
      </cdr:nvSpPr>
      <cdr:spPr>
        <a:xfrm xmlns:a="http://schemas.openxmlformats.org/drawingml/2006/main">
          <a:off x="684938" y="3384400"/>
          <a:ext cx="6192011" cy="1198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2000" dirty="0">
              <a:solidFill>
                <a:srgbClr val="C00000"/>
              </a:solidFill>
            </a:rPr>
            <a:t>Nominal</a:t>
          </a:r>
          <a:r>
            <a:rPr lang="de-DE" sz="2000" dirty="0"/>
            <a:t> Cool down (</a:t>
          </a:r>
          <a:r>
            <a:rPr lang="de-DE" sz="2000" dirty="0" err="1"/>
            <a:t>room</a:t>
          </a:r>
          <a:r>
            <a:rPr lang="de-DE" sz="2000" dirty="0"/>
            <a:t> </a:t>
          </a:r>
          <a:r>
            <a:rPr lang="de-DE" sz="2000" dirty="0" err="1"/>
            <a:t>temperature</a:t>
          </a:r>
          <a:r>
            <a:rPr lang="de-DE" sz="2000" dirty="0"/>
            <a:t> – 15K)</a:t>
          </a:r>
        </a:p>
        <a:p xmlns:a="http://schemas.openxmlformats.org/drawingml/2006/main">
          <a:r>
            <a:rPr lang="de-DE" sz="2000" dirty="0" err="1"/>
            <a:t>about</a:t>
          </a:r>
          <a:r>
            <a:rPr lang="de-DE" sz="2000" dirty="0"/>
            <a:t> 1 </a:t>
          </a:r>
          <a:r>
            <a:rPr lang="de-DE" sz="2000" dirty="0" err="1"/>
            <a:t>month</a:t>
          </a:r>
          <a:r>
            <a:rPr lang="de-DE" sz="2000" dirty="0"/>
            <a:t>, </a:t>
          </a:r>
          <a:r>
            <a:rPr lang="de-DE" sz="2000" dirty="0" err="1"/>
            <a:t>following</a:t>
          </a:r>
          <a:r>
            <a:rPr lang="de-DE" sz="2000" dirty="0"/>
            <a:t> </a:t>
          </a:r>
          <a:r>
            <a:rPr lang="de-DE" sz="2000" dirty="0" err="1"/>
            <a:t>intervention</a:t>
          </a:r>
          <a:r>
            <a:rPr lang="de-DE" sz="2000" dirty="0"/>
            <a:t> 10/2021</a:t>
          </a:r>
        </a:p>
        <a:p xmlns:a="http://schemas.openxmlformats.org/drawingml/2006/main">
          <a:r>
            <a:rPr lang="de-DE" sz="2000" dirty="0" err="1"/>
            <a:t>Repeated</a:t>
          </a:r>
          <a:r>
            <a:rPr lang="de-DE" sz="2000" dirty="0"/>
            <a:t> 2022 </a:t>
          </a:r>
          <a:r>
            <a:rPr lang="de-DE" sz="2000" dirty="0">
              <a:sym typeface="Wingdings" panose="05000000000000000000" pitchFamily="2" charset="2"/>
            </a:rPr>
            <a:t> Run </a:t>
          </a:r>
          <a:r>
            <a:rPr lang="de-DE" sz="2000" dirty="0" err="1">
              <a:sym typeface="Wingdings" panose="05000000000000000000" pitchFamily="2" charset="2"/>
            </a:rPr>
            <a:t>until</a:t>
          </a:r>
          <a:r>
            <a:rPr lang="de-DE" sz="2000" dirty="0">
              <a:sym typeface="Wingdings" panose="05000000000000000000" pitchFamily="2" charset="2"/>
            </a:rPr>
            <a:t> end </a:t>
          </a:r>
          <a:r>
            <a:rPr lang="de-DE" sz="2000" dirty="0" err="1">
              <a:sym typeface="Wingdings" panose="05000000000000000000" pitchFamily="2" charset="2"/>
            </a:rPr>
            <a:t>of</a:t>
          </a:r>
          <a:r>
            <a:rPr lang="de-DE" sz="2000" dirty="0">
              <a:sym typeface="Wingdings" panose="05000000000000000000" pitchFamily="2" charset="2"/>
            </a:rPr>
            <a:t> June </a:t>
          </a:r>
          <a:r>
            <a:rPr lang="de-DE" sz="2000" dirty="0" err="1">
              <a:sym typeface="Wingdings" panose="05000000000000000000" pitchFamily="2" charset="2"/>
            </a:rPr>
            <a:t>foreseen</a:t>
          </a:r>
          <a:r>
            <a:rPr lang="de-DE" sz="2000" dirty="0">
              <a:sym typeface="Wingdings" panose="05000000000000000000" pitchFamily="2" charset="2"/>
            </a:rPr>
            <a:t>!</a:t>
          </a:r>
          <a:endParaRPr lang="de-DE" sz="2000" dirty="0"/>
        </a:p>
        <a:p xmlns:a="http://schemas.openxmlformats.org/drawingml/2006/main">
          <a:endParaRPr lang="de-DE" sz="2000" dirty="0"/>
        </a:p>
        <a:p xmlns:a="http://schemas.openxmlformats.org/drawingml/2006/main">
          <a:endParaRPr lang="de-DE" sz="2000" dirty="0"/>
        </a:p>
        <a:p xmlns:a="http://schemas.openxmlformats.org/drawingml/2006/main">
          <a:endParaRPr lang="de-DE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91950D-2AB3-407E-97C3-031C67B438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jpeg"/><Relationship Id="rId15" Type="http://schemas.openxmlformats.org/officeDocument/2006/relationships/image" Target="../media/image23.gif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0.png"/><Relationship Id="rId4" Type="http://schemas.openxmlformats.org/officeDocument/2006/relationships/image" Target="../media/image2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346700" cy="685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00" y="682625"/>
            <a:ext cx="31670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SI_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300" y="2249488"/>
            <a:ext cx="8509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46700" y="0"/>
            <a:ext cx="6985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6550" y="0"/>
            <a:ext cx="6985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" name="Picture 12" descr="HG_LOGO_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300" y="6051550"/>
            <a:ext cx="13827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925" y="514350"/>
            <a:ext cx="4751388" cy="1622425"/>
          </a:xfrm>
        </p:spPr>
        <p:txBody>
          <a:bodyPr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8925" y="4221163"/>
            <a:ext cx="4794250" cy="1465262"/>
          </a:xfrm>
        </p:spPr>
        <p:txBody>
          <a:bodyPr/>
          <a:lstStyle>
            <a:lvl1pPr marL="0" indent="0"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519" y="2651125"/>
            <a:ext cx="4977963" cy="36258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97FF-DC17-43DA-AD2B-2493AACABF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341B-5ABF-4ADF-803F-FDE09F9505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E571-4FD6-47F8-83B4-16702E7C4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4171950" cy="24971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171950" cy="24971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3850" y="3702050"/>
            <a:ext cx="4171950" cy="2498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02050"/>
            <a:ext cx="4171950" cy="24987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CECB-5D5D-41DF-A0AA-11FECA730F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719B-F70B-426A-B21F-59AB852C5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000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09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5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44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4D17D1-70F7-44FC-B6A0-76A3231648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7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59D3-3F15-43F3-9E27-E86C0FA70D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76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347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79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4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000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dirty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16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H. Simon - Separator Expert Meeting 2019  </a:t>
            </a:r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>
                <a:solidFill>
                  <a:prstClr val="black"/>
                </a:solidFill>
              </a:rPr>
              <a:t>H. Simon - Separator Expert Meeting 2019  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2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4D17D1-70F7-44FC-B6A0-76A3231648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4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5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9FF8B-71B0-4F78-B46D-201CEA87F2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462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H. Simon - Separator Expert Meeting 2019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6FEDB-3523-2449-A5F5-7E5C38436AC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2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42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33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966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435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146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121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84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6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364B-C837-4252-9D71-8A086A5A8E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523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234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940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 cstate="print"/>
          <a:srcRect t="10201" b="9200"/>
          <a:stretch>
            <a:fillRect/>
          </a:stretch>
        </p:blipFill>
        <p:spPr bwMode="auto">
          <a:xfrm>
            <a:off x="5870575" y="15039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 cstate="print"/>
          <a:srcRect t="17075"/>
          <a:stretch>
            <a:fillRect/>
          </a:stretch>
        </p:blipFill>
        <p:spPr bwMode="auto">
          <a:xfrm>
            <a:off x="0" y="-39688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-28832" y="-26226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2066925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14" name="Text Box 47"/>
          <p:cNvSpPr txBox="1">
            <a:spLocks noChangeAspect="1" noChangeArrowheads="1"/>
          </p:cNvSpPr>
          <p:nvPr userDrawn="1"/>
        </p:nvSpPr>
        <p:spPr bwMode="auto">
          <a:xfrm>
            <a:off x="4481513" y="6551440"/>
            <a:ext cx="5969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Sweden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 userDrawn="1"/>
        </p:nvSpPr>
        <p:spPr bwMode="auto">
          <a:xfrm>
            <a:off x="887413" y="6550646"/>
            <a:ext cx="539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France</a:t>
            </a:r>
          </a:p>
        </p:txBody>
      </p:sp>
      <p:sp>
        <p:nvSpPr>
          <p:cNvPr id="16" name="Text Box 11"/>
          <p:cNvSpPr txBox="1">
            <a:spLocks noChangeAspect="1" noChangeArrowheads="1"/>
          </p:cNvSpPr>
          <p:nvPr userDrawn="1"/>
        </p:nvSpPr>
        <p:spPr bwMode="auto">
          <a:xfrm>
            <a:off x="1997075" y="6551440"/>
            <a:ext cx="431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India</a:t>
            </a:r>
          </a:p>
        </p:txBody>
      </p:sp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1" y="6248400"/>
            <a:ext cx="360000" cy="26481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18" name="Text Box 17"/>
          <p:cNvSpPr txBox="1">
            <a:spLocks noChangeAspect="1" noChangeArrowheads="1"/>
          </p:cNvSpPr>
          <p:nvPr userDrawn="1"/>
        </p:nvSpPr>
        <p:spPr bwMode="auto">
          <a:xfrm>
            <a:off x="412800" y="6550646"/>
            <a:ext cx="55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Finland</a:t>
            </a:r>
          </a:p>
        </p:txBody>
      </p:sp>
      <p:pic>
        <p:nvPicPr>
          <p:cNvPr id="19" name="Picture 19"/>
          <p:cNvPicPr preferRelativeResize="0"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9488" y="6258945"/>
            <a:ext cx="360000" cy="24372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20" name="Picture 22"/>
          <p:cNvPicPr preferRelativeResize="0"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2725" y="6254805"/>
            <a:ext cx="415062" cy="2520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1" name="Text Box 23"/>
          <p:cNvSpPr txBox="1">
            <a:spLocks noChangeAspect="1" noChangeArrowheads="1"/>
          </p:cNvSpPr>
          <p:nvPr userDrawn="1"/>
        </p:nvSpPr>
        <p:spPr bwMode="auto">
          <a:xfrm>
            <a:off x="1354138" y="6551440"/>
            <a:ext cx="6540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Germany</a:t>
            </a:r>
          </a:p>
        </p:txBody>
      </p:sp>
      <p:pic>
        <p:nvPicPr>
          <p:cNvPr id="22" name="Picture 34"/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2059" y="6267005"/>
            <a:ext cx="360000" cy="2276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3" name="Text Box 35"/>
          <p:cNvSpPr txBox="1">
            <a:spLocks noChangeAspect="1" noChangeArrowheads="1"/>
          </p:cNvSpPr>
          <p:nvPr userDrawn="1"/>
        </p:nvSpPr>
        <p:spPr bwMode="auto">
          <a:xfrm>
            <a:off x="2438400" y="6551440"/>
            <a:ext cx="5397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Poland</a:t>
            </a:r>
          </a:p>
        </p:txBody>
      </p:sp>
      <p:sp>
        <p:nvSpPr>
          <p:cNvPr id="24" name="Text Box 44"/>
          <p:cNvSpPr txBox="1">
            <a:spLocks noChangeAspect="1" noChangeArrowheads="1"/>
          </p:cNvSpPr>
          <p:nvPr userDrawn="1"/>
        </p:nvSpPr>
        <p:spPr bwMode="auto">
          <a:xfrm>
            <a:off x="5045075" y="6549852"/>
            <a:ext cx="3778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UK </a:t>
            </a:r>
          </a:p>
        </p:txBody>
      </p:sp>
      <p:pic>
        <p:nvPicPr>
          <p:cNvPr id="25" name="Picture 46"/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9610" y="6267005"/>
            <a:ext cx="360000" cy="22760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6" name="Text Box 50"/>
          <p:cNvSpPr txBox="1">
            <a:spLocks noChangeAspect="1" noChangeArrowheads="1"/>
          </p:cNvSpPr>
          <p:nvPr userDrawn="1"/>
        </p:nvSpPr>
        <p:spPr bwMode="auto">
          <a:xfrm>
            <a:off x="2925763" y="6551440"/>
            <a:ext cx="6413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Romania</a:t>
            </a:r>
          </a:p>
        </p:txBody>
      </p:sp>
      <p:pic>
        <p:nvPicPr>
          <p:cNvPr id="27" name="Picture 52"/>
          <p:cNvPicPr preferRelativeResize="0"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2347" y="6258950"/>
            <a:ext cx="360000" cy="24371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sp>
        <p:nvSpPr>
          <p:cNvPr id="28" name="Text Box 53"/>
          <p:cNvSpPr txBox="1">
            <a:spLocks noChangeAspect="1" noChangeArrowheads="1"/>
          </p:cNvSpPr>
          <p:nvPr userDrawn="1"/>
        </p:nvSpPr>
        <p:spPr bwMode="auto">
          <a:xfrm>
            <a:off x="3470275" y="6551440"/>
            <a:ext cx="5334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Russia</a:t>
            </a:r>
          </a:p>
        </p:txBody>
      </p:sp>
      <p:sp>
        <p:nvSpPr>
          <p:cNvPr id="29" name="Text Box 41"/>
          <p:cNvSpPr txBox="1">
            <a:spLocks noChangeAspect="1" noChangeArrowheads="1"/>
          </p:cNvSpPr>
          <p:nvPr userDrawn="1"/>
        </p:nvSpPr>
        <p:spPr bwMode="auto">
          <a:xfrm>
            <a:off x="3932238" y="6551440"/>
            <a:ext cx="622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2750" fontAlgn="base">
              <a:spcBef>
                <a:spcPct val="5000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Slovenia</a:t>
            </a:r>
          </a:p>
        </p:txBody>
      </p:sp>
      <p:pic>
        <p:nvPicPr>
          <p:cNvPr id="30" name="Picture 62" descr="slowenien-fahne-slowenia-flagge_0_g_60px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2410" y="6261330"/>
            <a:ext cx="360000" cy="23895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31" name="Picture 94" descr="romani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5938" y="6260540"/>
            <a:ext cx="360000" cy="24053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</p:pic>
      <p:pic>
        <p:nvPicPr>
          <p:cNvPr id="32" name="Picture 28"/>
          <p:cNvPicPr preferRelativeResize="0"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98674" y="6270176"/>
            <a:ext cx="360000" cy="240980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</p:spPr>
      </p:pic>
      <p:pic>
        <p:nvPicPr>
          <p:cNvPr id="33" name="Grafik 29" descr="http://www.nationalflaggen.de/media/flags/flagge-indien.gif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60" y="6254805"/>
            <a:ext cx="360000" cy="252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663149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225425"/>
            <a:ext cx="7344818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3" y="1125538"/>
            <a:ext cx="8208913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27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37C9B-6D25-44C5-9880-48640EF0EB0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1125538"/>
            <a:ext cx="4104457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72000" y="1125538"/>
            <a:ext cx="4104457" cy="52562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1554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H. Simon - Separator Expert Meeting 2019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420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000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37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8" y="32420"/>
            <a:ext cx="1009994" cy="1092324"/>
          </a:xfrm>
          <a:prstGeom prst="rect">
            <a:avLst/>
          </a:prstGeom>
          <a:noFill/>
        </p:spPr>
      </p:pic>
      <p:pic>
        <p:nvPicPr>
          <p:cNvPr id="8" name="Picture 1068" descr="Logo6bi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0"/>
          <a:stretch>
            <a:fillRect/>
          </a:stretch>
        </p:blipFill>
        <p:spPr bwMode="auto">
          <a:xfrm>
            <a:off x="7416316" y="728700"/>
            <a:ext cx="1062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6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83" y="226479"/>
            <a:ext cx="1600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8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261B-40A4-4E01-8B64-8BF2CBF84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CEA Saclay/Irfu projet ESS | DATE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" y="324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964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 algn="just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 algn="just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</p:spTree>
    <p:extLst>
      <p:ext uri="{BB962C8B-B14F-4D97-AF65-F5344CB8AC3E}">
        <p14:creationId xmlns:p14="http://schemas.microsoft.com/office/powerpoint/2010/main" val="2862305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01299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3543578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46851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2861214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8414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  <p:extLst>
      <p:ext uri="{BB962C8B-B14F-4D97-AF65-F5344CB8AC3E}">
        <p14:creationId xmlns:p14="http://schemas.microsoft.com/office/powerpoint/2010/main" val="3805618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CEA Saclay/Irfu projet ESS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4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E183-9FCA-4AA9-A340-9C1E99EDF0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2EC2-85CB-4111-AD9A-A0C27EEF3D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949C-126F-4FCD-A706-4B2D38E04F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3366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  <a:latin typeface="+mn-lt"/>
              </a:defRPr>
            </a:lvl1pPr>
          </a:lstStyle>
          <a:p>
            <a:pPr>
              <a:defRPr/>
            </a:pPr>
            <a:fld id="{A955D196-C765-47D3-90D8-1CA4D19EBA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7" r:id="rId12"/>
    <p:sldLayoutId id="2147484648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 algn="l">
              <a:defRPr/>
            </a:pPr>
            <a:r>
              <a:rPr lang="en-US">
                <a:latin typeface="Arial" charset="0"/>
              </a:rPr>
              <a:t>H. Simon - Separator Expert Meeting 2019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200" dirty="0">
                <a:solidFill>
                  <a:srgbClr val="00599D"/>
                </a:solidFill>
              </a:rPr>
              <a:t>4</a:t>
            </a:r>
            <a:r>
              <a:rPr lang="en-US" sz="1200" baseline="30000" dirty="0">
                <a:solidFill>
                  <a:srgbClr val="00599D"/>
                </a:solidFill>
              </a:rPr>
              <a:t>th</a:t>
            </a:r>
            <a:r>
              <a:rPr lang="en-US" sz="1200" dirty="0">
                <a:solidFill>
                  <a:srgbClr val="00599D"/>
                </a:solidFill>
              </a:rPr>
              <a:t> FAIR-NUSTAR RRB meeting – January 27,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</a:rPr>
              <a:t>H. Simon - Separator Expert Meeting 2019  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0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>
                <a:latin typeface="Arial" pitchFamily="34" charset="0"/>
              </a:rPr>
              <a:t>H. Simon - Separator Expert Meeting 2019  </a:t>
            </a:r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 algn="l">
              <a:defRPr/>
            </a:pPr>
            <a:r>
              <a:rPr lang="en-US">
                <a:latin typeface="Arial" charset="0"/>
              </a:rPr>
              <a:t>H. Simon - Separator Expert Meeting 2019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0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H. Simon - Separator Expert Meeting 2019  </a:t>
            </a: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7C9B-6D25-44C5-9880-48640EF0EB0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0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4" r:id="rId4"/>
    <p:sldLayoutId id="2147484755" r:id="rId5"/>
    <p:sldLayoutId id="2147484756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" y="-830"/>
            <a:ext cx="9144000" cy="95554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5" y="95540"/>
            <a:ext cx="574541" cy="645439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6" y="52752"/>
            <a:ext cx="6727983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CEA Saclay/</a:t>
            </a:r>
            <a:r>
              <a:rPr lang="fr-FR" dirty="0" err="1"/>
              <a:t>Irfu</a:t>
            </a:r>
            <a:r>
              <a:rPr lang="fr-FR" dirty="0"/>
              <a:t> projet ESS | 19-09-2019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Picture 1068" descr="Logo6bi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0"/>
          <a:stretch>
            <a:fillRect/>
          </a:stretch>
        </p:blipFill>
        <p:spPr bwMode="auto">
          <a:xfrm>
            <a:off x="8053633" y="130923"/>
            <a:ext cx="10620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5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510431"/>
            <a:ext cx="5076056" cy="1622425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accent6"/>
                </a:solidFill>
              </a:rPr>
              <a:t>GLAD status, upgrade &amp; maintenance</a:t>
            </a:r>
            <a:br>
              <a:rPr lang="en-US" sz="4000" dirty="0">
                <a:solidFill>
                  <a:schemeClr val="accent6"/>
                </a:solidFill>
              </a:rPr>
            </a:b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89397" y="5445224"/>
            <a:ext cx="2034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H. Simon </a:t>
            </a: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●</a:t>
            </a: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l"/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GSI Darmstadt 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632242" y="158197"/>
            <a:ext cx="3563888" cy="17337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70800" rIns="36000" bIns="370800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  <a:latin typeface="+mn-lt"/>
              </a:rPr>
              <a:t>R3B Collaboration Meeting 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+mn-lt"/>
              </a:rPr>
              <a:t>20220607</a:t>
            </a:r>
            <a:br>
              <a:rPr lang="en-US" sz="1600" b="1" dirty="0">
                <a:solidFill>
                  <a:srgbClr val="000000"/>
                </a:solidFill>
                <a:latin typeface="+mn-lt"/>
              </a:rPr>
            </a:b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GSI Darmstadt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4032448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Some components cannot be maintained after 2025. That includes the PLC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Muscade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software.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CABTR are operational but cannot be replaced. It is strongly recommended to replace them by CABTF.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helium box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ProfiBus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could be replaced by more recent and industrial components : LM510 box and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ProfiNet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The helium gauges will be replaced.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Other spare components like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Sipart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heaters,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6C0D62-F099-458A-B729-B76FCF7C0368}"/>
              </a:ext>
            </a:extLst>
          </p:cNvPr>
          <p:cNvSpPr txBox="1"/>
          <p:nvPr/>
        </p:nvSpPr>
        <p:spPr>
          <a:xfrm>
            <a:off x="3241422" y="5049932"/>
            <a:ext cx="59025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Put on hold,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(2025-)</a:t>
            </a:r>
          </a:p>
        </p:txBody>
      </p:sp>
    </p:spTree>
    <p:extLst>
      <p:ext uri="{BB962C8B-B14F-4D97-AF65-F5344CB8AC3E}">
        <p14:creationId xmlns:p14="http://schemas.microsoft.com/office/powerpoint/2010/main" val="240785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9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94145" y="2719384"/>
            <a:ext cx="4788464" cy="1429696"/>
          </a:xfrm>
        </p:spPr>
        <p:txBody>
          <a:bodyPr/>
          <a:lstStyle/>
          <a:p>
            <a:pPr algn="ctr"/>
            <a:r>
              <a:rPr lang="fr-FR" dirty="0" err="1"/>
              <a:t>Glad</a:t>
            </a:r>
            <a:r>
              <a:rPr lang="fr-FR" dirty="0"/>
              <a:t> CS </a:t>
            </a:r>
            <a:r>
              <a:rPr lang="fr-FR" dirty="0" err="1"/>
              <a:t>refurbishment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CEA Saclay 2021/11/04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7956376" cy="403244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assistance contract is valid until 2025. It should be extend to 2029 if the magnet control system is refurbished,</a:t>
            </a:r>
          </a:p>
          <a:p>
            <a:pPr marL="1209675" lvl="4" indent="-285750">
              <a:lnSpc>
                <a:spcPct val="100000"/>
              </a:lnSpc>
              <a:spcAft>
                <a:spcPts val="400"/>
              </a:spcAft>
              <a:buFontTx/>
              <a:buChar char="-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MCS design is dated from 2014 and its building from 2015. Some components are already obsolete.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MSS design is second generation architecture. We are shifting on numerical safety system (5</a:t>
            </a:r>
            <a:r>
              <a:rPr lang="en-US" sz="20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th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generation).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078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Proposals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7956376" cy="3348372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CEA-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Irfu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made a </a:t>
            </a:r>
            <a:r>
              <a:rPr lang="en-US" sz="2000" dirty="0">
                <a:solidFill>
                  <a:schemeClr val="tx2"/>
                </a:solidFill>
                <a:sym typeface="Wingdings" panose="05000000000000000000" pitchFamily="2" charset="2"/>
              </a:rPr>
              <a:t>proposal in 2020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for a whole refurbishment of the systems (except the heater cabinets). The estimated cost was 300 k€ of hardware and 300 k€ of manpower (the proposal text indicates 100 k€ by mistake).  </a:t>
            </a:r>
            <a:r>
              <a:rPr lang="en-US" sz="2000" b="1" dirty="0">
                <a:solidFill>
                  <a:schemeClr val="tx2"/>
                </a:solidFill>
                <a:sym typeface="Wingdings" panose="05000000000000000000" pitchFamily="2" charset="2"/>
              </a:rPr>
              <a:t>(internal !)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studied other scenarios reusing a part of the present cabinets. In this case, it is recommended to purchase some spares. In case of failure, there is a risk to quench the magnet and to loose many experimental days.</a:t>
            </a:r>
          </a:p>
        </p:txBody>
      </p:sp>
    </p:spTree>
    <p:extLst>
      <p:ext uri="{BB962C8B-B14F-4D97-AF65-F5344CB8AC3E}">
        <p14:creationId xmlns:p14="http://schemas.microsoft.com/office/powerpoint/2010/main" val="386366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4032448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Some components cannot be maintained after 2025. That includes the PLC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Muscade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software.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CABTR are operational but cannot be replaced. It is strongly recommended to replace them by CABTF.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helium box and the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ProfiBus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could be replaced by more recent and industrial components : LM510 box and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ProfiNet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. The helium gauges will be replaced.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Other spare components like 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Sipart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, heaters,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46C0D62-F099-458A-B729-B76FCF7C0368}"/>
              </a:ext>
            </a:extLst>
          </p:cNvPr>
          <p:cNvSpPr txBox="1"/>
          <p:nvPr/>
        </p:nvSpPr>
        <p:spPr>
          <a:xfrm>
            <a:off x="3241422" y="5049932"/>
            <a:ext cx="590257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Put on hold, </a:t>
            </a:r>
            <a:r>
              <a:rPr lang="de-DE" dirty="0" err="1">
                <a:latin typeface="+mn-lt"/>
              </a:rPr>
              <a:t>can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be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replaced</a:t>
            </a:r>
            <a:r>
              <a:rPr lang="de-DE" dirty="0">
                <a:latin typeface="+mn-lt"/>
              </a:rPr>
              <a:t> </a:t>
            </a:r>
            <a:br>
              <a:rPr lang="de-DE" dirty="0">
                <a:latin typeface="+mn-lt"/>
              </a:rPr>
            </a:br>
            <a:r>
              <a:rPr lang="de-DE" dirty="0" err="1">
                <a:latin typeface="+mn-lt"/>
              </a:rPr>
              <a:t>as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part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preventive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maintenance</a:t>
            </a:r>
            <a:r>
              <a:rPr lang="de-DE" dirty="0">
                <a:latin typeface="+mn-lt"/>
              </a:rPr>
              <a:t> (2025-)</a:t>
            </a:r>
          </a:p>
        </p:txBody>
      </p:sp>
    </p:spTree>
    <p:extLst>
      <p:ext uri="{BB962C8B-B14F-4D97-AF65-F5344CB8AC3E}">
        <p14:creationId xmlns:p14="http://schemas.microsoft.com/office/powerpoint/2010/main" val="16617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MCS </a:t>
            </a:r>
            <a:r>
              <a:rPr lang="fr-FR" dirty="0" err="1"/>
              <a:t>cost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882355" y="1340768"/>
          <a:ext cx="714294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201">
                  <a:extLst>
                    <a:ext uri="{9D8B030D-6E8A-4147-A177-3AD203B41FA5}">
                      <a16:colId xmlns:a16="http://schemas.microsoft.com/office/drawing/2014/main" val="3995929193"/>
                    </a:ext>
                  </a:extLst>
                </a:gridCol>
                <a:gridCol w="1588516">
                  <a:extLst>
                    <a:ext uri="{9D8B030D-6E8A-4147-A177-3AD203B41FA5}">
                      <a16:colId xmlns:a16="http://schemas.microsoft.com/office/drawing/2014/main" val="4259851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1880719027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8799476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863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Priority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3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8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46170"/>
                  </a:ext>
                </a:extLst>
              </a:tr>
            </a:tbl>
          </a:graphicData>
        </a:graphic>
      </p:graphicFrame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0" y="2852936"/>
            <a:ext cx="8568444" cy="403244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also all the manpower for the design, the test, the cabinet unwiring and rewiring, and the new system commissioning on Fair.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This work needs 30 days of engineer and 110 days of technician.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recommend to perform the priority 1 and 2 and to provide the spares (priority 4) for a cost (2021) of :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hardware 54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manpower 100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cable replacement cost is about 40 k€ and 10 k€ of manpower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43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MSS </a:t>
            </a:r>
            <a:r>
              <a:rPr lang="fr-FR" dirty="0" err="1"/>
              <a:t>refurbisment</a:t>
            </a:r>
            <a:endParaRPr lang="en-US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0" y="1124744"/>
            <a:ext cx="8244408" cy="3924436"/>
          </a:xfrm>
        </p:spPr>
        <p:txBody>
          <a:bodyPr/>
          <a:lstStyle/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present MSS cannot be transferred on Fair and has to be updated in numerical version. Without replacement, the magnet should be damaged in case of main failure. 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As-net (V1) should be maintained by purchasing some spare components. It should be updated in version 2 as soon as it will be operational.</a:t>
            </a:r>
            <a:b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cabinet equipment may be purchased without replacing the installed ones.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 big incertitude on the cable replacement if they are not compatible with Fair safety standards or if they are too short.</a:t>
            </a:r>
          </a:p>
          <a:p>
            <a:pPr marL="1381125" lvl="4" indent="-457200">
              <a:lnSpc>
                <a:spcPct val="100000"/>
              </a:lnSpc>
              <a:spcAft>
                <a:spcPts val="400"/>
              </a:spcAft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698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MSS </a:t>
            </a:r>
            <a:r>
              <a:rPr lang="fr-FR" dirty="0" err="1"/>
              <a:t>cost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801955" y="1232756"/>
          <a:ext cx="4462233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201">
                  <a:extLst>
                    <a:ext uri="{9D8B030D-6E8A-4147-A177-3AD203B41FA5}">
                      <a16:colId xmlns:a16="http://schemas.microsoft.com/office/drawing/2014/main" val="3995929193"/>
                    </a:ext>
                  </a:extLst>
                </a:gridCol>
                <a:gridCol w="1588516">
                  <a:extLst>
                    <a:ext uri="{9D8B030D-6E8A-4147-A177-3AD203B41FA5}">
                      <a16:colId xmlns:a16="http://schemas.microsoft.com/office/drawing/2014/main" val="4259851"/>
                    </a:ext>
                  </a:extLst>
                </a:gridCol>
                <a:gridCol w="1461516">
                  <a:extLst>
                    <a:ext uri="{9D8B030D-6E8A-4147-A177-3AD203B41FA5}">
                      <a16:colId xmlns:a16="http://schemas.microsoft.com/office/drawing/2014/main" val="1880719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Priority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3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89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8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Manpower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105 </a:t>
                      </a:r>
                      <a:r>
                        <a:rPr lang="fr-FR" dirty="0" err="1"/>
                        <a:t>Eng.days</a:t>
                      </a:r>
                      <a:endParaRPr lang="fr-FR" dirty="0"/>
                    </a:p>
                    <a:p>
                      <a:r>
                        <a:rPr lang="fr-FR" dirty="0"/>
                        <a:t>90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5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Tech.days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46170"/>
                  </a:ext>
                </a:extLst>
              </a:tr>
            </a:tbl>
          </a:graphicData>
        </a:graphic>
      </p:graphicFrame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0" y="2924944"/>
            <a:ext cx="8568444" cy="367240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There is all the manpower for the design, the test, the cabinet unwiring and rewiring, and the new system commissioning on Fair.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This work needs 80 days of engineer and 50 days of technician.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 recommend to perform the priority 1 and the spare procurement for a cost (2021) of :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hardware 100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	- manpower 210 k€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cable replacement cost is about 30 k€ and 10 k€ of manpower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65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5304" y="6520259"/>
            <a:ext cx="111869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  PAGE </a:t>
            </a:r>
            <a:fld id="{AEFB9B6D-867A-40B8-ACB0-35CC9F272C9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0" y="1232756"/>
            <a:ext cx="8568444" cy="3672408"/>
          </a:xfrm>
        </p:spPr>
        <p:txBody>
          <a:bodyPr/>
          <a:lstStyle/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Some materials have to be replaced and to avoid a long unworked time of the magnet, some spare may be purchased in advance.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proposal work represents a material cost of about 150 k€ and a global manpower of about 300 k€.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The incertitude on the cables represents a global cost of 90 k€.</a:t>
            </a: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23925" lvl="4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4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5" y="358552"/>
            <a:ext cx="7416823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2019: Cool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Down </a:t>
            </a:r>
            <a:r>
              <a:rPr lang="en-US" sz="2800" kern="0" dirty="0">
                <a:solidFill>
                  <a:srgbClr val="000066"/>
                </a:solidFill>
                <a:latin typeface="Arial"/>
              </a:rPr>
              <a:t>limited by coaxial line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…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4386" name="Picture 2" descr="D:\00transfer\20190925-NUSTAR-Week\cooldownkurve_glad_20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14" y="1340768"/>
            <a:ext cx="7852370" cy="2781493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300192" y="890014"/>
            <a:ext cx="293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Mayri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H.S. T.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Hackler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et al.</a:t>
            </a:r>
          </a:p>
        </p:txBody>
      </p:sp>
      <p:pic>
        <p:nvPicPr>
          <p:cNvPr id="8" name="Picture 2" descr="C:\Dokumente und Einstellungen\Haik\Desktop\20141208-R3B-Collaboration\IMG_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024" y="3429000"/>
            <a:ext cx="4197965" cy="3148474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076056" y="6135687"/>
            <a:ext cx="2815194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>
                <a:solidFill>
                  <a:srgbClr val="C00000"/>
                </a:solidFill>
                <a:latin typeface="+mn-lt"/>
              </a:rPr>
              <a:t>Specs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:          2012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4365104"/>
            <a:ext cx="4547592" cy="193899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latin typeface="+mn-lt"/>
              </a:rPr>
              <a:t>Return </a:t>
            </a:r>
            <a:r>
              <a:rPr lang="de-DE" dirty="0" err="1">
                <a:latin typeface="+mn-lt"/>
              </a:rPr>
              <a:t>flow</a:t>
            </a:r>
            <a:r>
              <a:rPr lang="de-DE" dirty="0">
                <a:latin typeface="+mn-lt"/>
              </a:rPr>
              <a:t> limited</a:t>
            </a:r>
          </a:p>
          <a:p>
            <a:pPr algn="l"/>
            <a:r>
              <a:rPr lang="de-DE" dirty="0" err="1">
                <a:latin typeface="+mn-lt"/>
              </a:rPr>
              <a:t>by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return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line</a:t>
            </a:r>
            <a:r>
              <a:rPr lang="de-DE" dirty="0">
                <a:latin typeface="+mn-lt"/>
              </a:rPr>
              <a:t> 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flow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required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</a:t>
            </a:r>
            <a:br>
              <a:rPr lang="de-DE" dirty="0">
                <a:latin typeface="+mn-lt"/>
                <a:sym typeface="Wingdings" panose="05000000000000000000" pitchFamily="2" charset="2"/>
              </a:rPr>
            </a:br>
            <a:r>
              <a:rPr lang="de-DE" dirty="0" err="1">
                <a:latin typeface="+mn-lt"/>
                <a:sym typeface="Wingdings" panose="05000000000000000000" pitchFamily="2" charset="2"/>
              </a:rPr>
              <a:t>through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current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leads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 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heater</a:t>
            </a:r>
            <a:br>
              <a:rPr lang="de-DE" dirty="0">
                <a:latin typeface="+mn-lt"/>
                <a:sym typeface="Wingdings" panose="05000000000000000000" pitchFamily="2" charset="2"/>
              </a:rPr>
            </a:br>
            <a:r>
              <a:rPr lang="de-DE" dirty="0" err="1">
                <a:latin typeface="+mn-lt"/>
                <a:sym typeface="Wingdings" panose="05000000000000000000" pitchFamily="2" charset="2"/>
              </a:rPr>
              <a:t>limitation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…</a:t>
            </a:r>
          </a:p>
          <a:p>
            <a:pPr algn="l"/>
            <a:r>
              <a:rPr lang="de-DE" dirty="0" err="1">
                <a:latin typeface="+mn-lt"/>
                <a:sym typeface="Wingdings" panose="05000000000000000000" pitchFamily="2" charset="2"/>
              </a:rPr>
              <a:t>Idea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 (</a:t>
            </a:r>
            <a:r>
              <a:rPr lang="de-DE" dirty="0" err="1">
                <a:latin typeface="+mn-lt"/>
                <a:sym typeface="Wingdings" panose="05000000000000000000" pitchFamily="2" charset="2"/>
              </a:rPr>
              <a:t>T.Hackler</a:t>
            </a:r>
            <a:r>
              <a:rPr lang="de-DE" dirty="0">
                <a:latin typeface="+mn-lt"/>
                <a:sym typeface="Wingdings" panose="05000000000000000000" pitchFamily="2" charset="2"/>
              </a:rPr>
              <a:t>): Create Bypass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0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2141" y="1494094"/>
            <a:ext cx="3339935" cy="25049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67" y="1640407"/>
            <a:ext cx="4510454" cy="3382841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6047861" y="2983230"/>
            <a:ext cx="819936" cy="212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743960" y="3195775"/>
            <a:ext cx="2303901" cy="203132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Additional t-piece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removable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connection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safety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valve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connection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parallel </a:t>
            </a:r>
            <a:r>
              <a:rPr lang="de-DE" sz="1800" dirty="0" err="1">
                <a:latin typeface="+mn-lt"/>
              </a:rPr>
              <a:t>cooldown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return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line</a:t>
            </a:r>
            <a:endParaRPr lang="de-DE" sz="1800" dirty="0">
              <a:latin typeface="+mn-lt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086100" y="4303771"/>
            <a:ext cx="674216" cy="959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743960" y="1076601"/>
            <a:ext cx="2279406" cy="14773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Additional </a:t>
            </a:r>
            <a:r>
              <a:rPr lang="de-DE" sz="1800" dirty="0" err="1">
                <a:latin typeface="+mn-lt"/>
              </a:rPr>
              <a:t>new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cold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return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valve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adjust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return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flow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and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close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new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return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line</a:t>
            </a:r>
            <a:endParaRPr lang="de-DE" sz="1800" dirty="0">
              <a:latin typeface="+mn-lt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5998872" y="1489166"/>
            <a:ext cx="2245424" cy="270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2405199" y="1076602"/>
            <a:ext cx="1355117" cy="882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Hardware </a:t>
            </a:r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87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</a:t>
            </a:r>
            <a:r>
              <a:rPr lang="de-DE" dirty="0" err="1"/>
              <a:t>return</a:t>
            </a:r>
            <a:r>
              <a:rPr lang="de-DE" dirty="0"/>
              <a:t> </a:t>
            </a:r>
            <a:r>
              <a:rPr lang="de-DE" dirty="0" err="1"/>
              <a:t>line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51" y="1546615"/>
            <a:ext cx="5885411" cy="4414058"/>
          </a:xfrm>
        </p:spPr>
      </p:pic>
      <p:sp>
        <p:nvSpPr>
          <p:cNvPr id="5" name="Textfeld 4"/>
          <p:cNvSpPr txBox="1"/>
          <p:nvPr/>
        </p:nvSpPr>
        <p:spPr>
          <a:xfrm>
            <a:off x="161890" y="4745357"/>
            <a:ext cx="2561953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Special </a:t>
            </a:r>
            <a:r>
              <a:rPr lang="de-DE" sz="1800" dirty="0" err="1">
                <a:latin typeface="+mn-lt"/>
              </a:rPr>
              <a:t>hand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valve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extremely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low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temperatures</a:t>
            </a:r>
            <a:r>
              <a:rPr lang="de-DE" sz="1800" dirty="0">
                <a:latin typeface="+mn-lt"/>
              </a:rPr>
              <a:t> down </a:t>
            </a:r>
            <a:r>
              <a:rPr lang="de-DE" sz="1800" dirty="0" err="1">
                <a:latin typeface="+mn-lt"/>
              </a:rPr>
              <a:t>to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-253 °C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116432" y="2840190"/>
            <a:ext cx="1247656" cy="1740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9433" y="1354557"/>
            <a:ext cx="3937000" cy="258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+mn-lt"/>
              </a:rPr>
              <a:t>The </a:t>
            </a:r>
            <a:r>
              <a:rPr lang="de-DE" sz="1800" dirty="0" err="1">
                <a:latin typeface="+mn-lt"/>
              </a:rPr>
              <a:t>new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cooldown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return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line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</a:t>
            </a:r>
            <a:r>
              <a:rPr lang="de-DE" sz="1800" dirty="0">
                <a:latin typeface="+mn-lt"/>
              </a:rPr>
              <a:t> a </a:t>
            </a:r>
            <a:r>
              <a:rPr lang="de-DE" sz="1800" dirty="0" err="1">
                <a:latin typeface="+mn-lt"/>
              </a:rPr>
              <a:t>corrugated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tube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with</a:t>
            </a:r>
            <a:r>
              <a:rPr lang="de-DE" sz="1800" dirty="0">
                <a:latin typeface="+mn-lt"/>
              </a:rPr>
              <a:t> a </a:t>
            </a:r>
            <a:r>
              <a:rPr lang="de-DE" sz="1800" dirty="0" err="1">
                <a:latin typeface="+mn-lt"/>
              </a:rPr>
              <a:t>stainless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steal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wire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jacket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isolated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with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special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Armaflex</a:t>
            </a:r>
            <a:r>
              <a:rPr lang="de-DE" sz="1800" dirty="0">
                <a:latin typeface="+mn-lt"/>
              </a:rPr>
              <a:t> LTD </a:t>
            </a:r>
            <a:r>
              <a:rPr lang="de-DE" sz="1800" dirty="0" err="1">
                <a:latin typeface="+mn-lt"/>
              </a:rPr>
              <a:t>isolation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very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low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temperatures</a:t>
            </a:r>
            <a:r>
              <a:rPr lang="de-DE" sz="1800" dirty="0">
                <a:latin typeface="+mn-lt"/>
              </a:rPr>
              <a:t> down </a:t>
            </a:r>
            <a:r>
              <a:rPr lang="de-DE" sz="1800" dirty="0" err="1">
                <a:latin typeface="+mn-lt"/>
              </a:rPr>
              <a:t>to</a:t>
            </a:r>
            <a:r>
              <a:rPr lang="de-DE" sz="1800" dirty="0">
                <a:latin typeface="+mn-lt"/>
              </a:rPr>
              <a:t> -180 °C.</a:t>
            </a:r>
          </a:p>
          <a:p>
            <a:pPr algn="ctr"/>
            <a:endParaRPr lang="de-DE" sz="1800" dirty="0">
              <a:latin typeface="+mn-lt"/>
            </a:endParaRPr>
          </a:p>
          <a:p>
            <a:pPr algn="ctr"/>
            <a:r>
              <a:rPr lang="de-DE" sz="1800" dirty="0">
                <a:latin typeface="+mn-lt"/>
              </a:rPr>
              <a:t>The </a:t>
            </a:r>
            <a:r>
              <a:rPr lang="de-DE" sz="1800" dirty="0" err="1">
                <a:latin typeface="+mn-lt"/>
              </a:rPr>
              <a:t>new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line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should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be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used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cooldown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long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the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isolation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can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avoid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water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or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ice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inside</a:t>
            </a:r>
            <a:r>
              <a:rPr lang="de-DE" sz="1800" dirty="0">
                <a:latin typeface="+mn-lt"/>
              </a:rPr>
              <a:t> Cave C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874655" y="4711791"/>
            <a:ext cx="3500315" cy="633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3491880" y="3356048"/>
            <a:ext cx="981988" cy="1222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-36512" y="5838363"/>
            <a:ext cx="8460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="1" dirty="0">
                <a:solidFill>
                  <a:srgbClr val="C00000"/>
                </a:solidFill>
                <a:latin typeface="+mn-lt"/>
              </a:rPr>
              <a:t>2021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first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commissioning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 in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January</a:t>
            </a:r>
            <a:endParaRPr lang="de-DE" b="1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de-DE" b="1" dirty="0">
                <a:solidFill>
                  <a:srgbClr val="C00000"/>
                </a:solidFill>
                <a:latin typeface="+mn-lt"/>
              </a:rPr>
              <a:t>2022 Nominal &amp;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stable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operations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n-lt"/>
              </a:rPr>
              <a:t>achieved</a:t>
            </a:r>
            <a:r>
              <a:rPr lang="de-DE" b="1" dirty="0">
                <a:solidFill>
                  <a:srgbClr val="C00000"/>
                </a:solidFill>
                <a:latin typeface="+mn-lt"/>
              </a:rPr>
              <a:t> in S509/522! </a:t>
            </a:r>
          </a:p>
        </p:txBody>
      </p:sp>
    </p:spTree>
    <p:extLst>
      <p:ext uri="{BB962C8B-B14F-4D97-AF65-F5344CB8AC3E}">
        <p14:creationId xmlns:p14="http://schemas.microsoft.com/office/powerpoint/2010/main" val="331036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44FD2-3A14-4A3B-A3AF-AA2F2D6C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2021: Nominal cool down rate </a:t>
            </a:r>
            <a:r>
              <a:rPr lang="de-DE" dirty="0" err="1"/>
              <a:t>achieved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F68C7A-F22C-4E30-9DDD-AB8F277F1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H. Simon - Separator Expert Meeting 2019  </a:t>
            </a: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17772"/>
              </p:ext>
            </p:extLst>
          </p:nvPr>
        </p:nvGraphicFramePr>
        <p:xfrm>
          <a:off x="287338" y="1006679"/>
          <a:ext cx="8605837" cy="530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D307825E-4EE0-4D65-A836-50294AB1CD8D}"/>
              </a:ext>
            </a:extLst>
          </p:cNvPr>
          <p:cNvSpPr txBox="1"/>
          <p:nvPr/>
        </p:nvSpPr>
        <p:spPr>
          <a:xfrm>
            <a:off x="5580112" y="1844824"/>
            <a:ext cx="293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Mayri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H.S. T.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Hackler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198107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47055"/>
            <a:ext cx="290335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Remaining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issues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3852" y="1340768"/>
            <a:ext cx="8717451" cy="532453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dirty="0" err="1">
                <a:solidFill>
                  <a:prstClr val="black"/>
                </a:solidFill>
                <a:latin typeface="Arial"/>
              </a:rPr>
              <a:t>Improved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field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</a:rPr>
              <a:t>maps</a:t>
            </a:r>
            <a:r>
              <a:rPr lang="de-DE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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Based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on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Valeriis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field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maps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inconsistencies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b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</a:b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with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tracker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have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been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found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(M . Heil / A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Kelic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-Heil 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 </a:t>
            </a:r>
            <a:r>
              <a:rPr lang="de-DE" sz="200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Dedicated</a:t>
            </a:r>
            <a:r>
              <a:rPr lang="de-DE" sz="2000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mapping</a:t>
            </a:r>
            <a:r>
              <a:rPr lang="de-DE" sz="2000" dirty="0">
                <a:solidFill>
                  <a:srgbClr val="C0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foreseen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(3t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mapping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table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to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be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installed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after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exp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. </a:t>
            </a:r>
            <a:b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</a:b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   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campaign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,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Measurements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until</a:t>
            </a:r>
            <a:r>
              <a:rPr lang="de-DE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 20220626).</a:t>
            </a:r>
            <a:endParaRPr lang="de-DE" dirty="0">
              <a:solidFill>
                <a:srgbClr val="009900"/>
              </a:solidFill>
              <a:latin typeface="Aria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dirty="0">
              <a:solidFill>
                <a:prstClr val="black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In-kind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accepted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(F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rance</a:t>
            </a:r>
            <a:r>
              <a:rPr lang="de-DE" dirty="0">
                <a:solidFill>
                  <a:schemeClr val="tx2"/>
                </a:solidFill>
                <a:latin typeface="Arial"/>
              </a:rPr>
              <a:t>/Germany)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2"/>
                </a:solidFill>
                <a:latin typeface="Arial"/>
              </a:rPr>
              <a:t>In-kind 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contracts</a:t>
            </a:r>
            <a:r>
              <a:rPr lang="de-DE" dirty="0">
                <a:solidFill>
                  <a:schemeClr val="tx2"/>
                </a:solidFill>
                <a:latin typeface="Arial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/>
              </a:rPr>
              <a:t>closed</a:t>
            </a:r>
            <a:endParaRPr lang="de-DE" dirty="0">
              <a:solidFill>
                <a:schemeClr val="tx2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preventive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hot-line support (10k€/y)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rgbClr val="002060"/>
                </a:solidFill>
                <a:latin typeface="Arial"/>
              </a:rPr>
              <a:t>Documentation</a:t>
            </a:r>
            <a:r>
              <a:rPr lang="de-DE" dirty="0">
                <a:solidFill>
                  <a:srgbClr val="00206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/>
              </a:rPr>
              <a:t>received</a:t>
            </a:r>
            <a:r>
              <a:rPr lang="de-DE" dirty="0">
                <a:solidFill>
                  <a:srgbClr val="002060"/>
                </a:solidFill>
                <a:latin typeface="Arial"/>
              </a:rPr>
              <a:t> 05/2022 /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approval</a:t>
            </a:r>
            <a:r>
              <a:rPr lang="de-DE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by</a:t>
            </a:r>
            <a:r>
              <a:rPr lang="de-DE" dirty="0">
                <a:solidFill>
                  <a:srgbClr val="C00000"/>
                </a:solidFill>
                <a:latin typeface="Arial"/>
              </a:rPr>
              <a:t> QA </a:t>
            </a:r>
            <a:r>
              <a:rPr lang="de-DE" dirty="0" err="1">
                <a:solidFill>
                  <a:srgbClr val="C00000"/>
                </a:solidFill>
                <a:latin typeface="Arial"/>
              </a:rPr>
              <a:t>pending</a:t>
            </a: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rgbClr val="C00000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endParaRPr lang="de-DE" dirty="0">
              <a:solidFill>
                <a:schemeClr val="tx2"/>
              </a:solidFill>
              <a:latin typeface="Arial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funds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via NUSTAR </a:t>
            </a:r>
            <a:r>
              <a:rPr kumimoji="0" lang="de-DE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ECE/ECSG</a:t>
            </a:r>
            <a:r>
              <a:rPr lang="de-DE" dirty="0">
                <a:solidFill>
                  <a:srgbClr val="002060"/>
                </a:solidFill>
                <a:sym typeface="Wingdings" panose="05000000000000000000" pitchFamily="2" charset="2"/>
              </a:rPr>
              <a:t> (193k€@2005)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Grafik 1" descr="cid:image001.png@01D6C339.125DFC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1" y="4725144"/>
            <a:ext cx="878866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669FCF0-EB63-4353-A5A9-8D572388B8B4}"/>
              </a:ext>
            </a:extLst>
          </p:cNvPr>
          <p:cNvSpPr txBox="1"/>
          <p:nvPr/>
        </p:nvSpPr>
        <p:spPr>
          <a:xfrm>
            <a:off x="539552" y="476672"/>
            <a:ext cx="184731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5B4EBD-58F3-4EE7-9ACB-0EF565EF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624"/>
            <a:ext cx="4993556" cy="30671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2EB3A6-D961-4008-9990-9308BE7D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3016"/>
            <a:ext cx="6629400" cy="17335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E97F69-0D0D-48B2-9C7F-B211A1BB01D1}"/>
              </a:ext>
            </a:extLst>
          </p:cNvPr>
          <p:cNvSpPr txBox="1"/>
          <p:nvPr/>
        </p:nvSpPr>
        <p:spPr>
          <a:xfrm>
            <a:off x="603412" y="5373216"/>
            <a:ext cx="8158003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chemeClr val="tx2"/>
                </a:solidFill>
                <a:latin typeface="+mn-lt"/>
              </a:rPr>
              <a:t>Scope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: </a:t>
            </a:r>
          </a:p>
          <a:p>
            <a:pPr algn="l"/>
            <a:r>
              <a:rPr lang="de-DE" dirty="0" err="1">
                <a:solidFill>
                  <a:schemeClr val="tx2"/>
                </a:solidFill>
                <a:latin typeface="+mn-lt"/>
              </a:rPr>
              <a:t>Cabling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, Magnet Control, Magnet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Safety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System, Software</a:t>
            </a:r>
          </a:p>
          <a:p>
            <a:pPr algn="l"/>
            <a:r>
              <a:rPr lang="de-DE" dirty="0">
                <a:solidFill>
                  <a:schemeClr val="tx2"/>
                </a:solidFill>
                <a:latin typeface="+mn-lt"/>
              </a:rPr>
              <a:t>Price tag: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roughly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200k€ </a:t>
            </a:r>
            <a:r>
              <a:rPr lang="de-DE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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refined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+mn-lt"/>
              </a:rPr>
              <a:t>estimate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11/2021.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2EB9A51-3FB8-4FD6-9DD3-A9B7D42BEC7C}"/>
              </a:ext>
            </a:extLst>
          </p:cNvPr>
          <p:cNvSpPr/>
          <p:nvPr/>
        </p:nvSpPr>
        <p:spPr>
          <a:xfrm>
            <a:off x="3995936" y="908720"/>
            <a:ext cx="1368152" cy="46166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31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C9D428-1413-4B72-A167-4CA4D612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44016"/>
            <a:ext cx="8892480" cy="666936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191C97A-3455-4F68-B116-41641D51D78E}"/>
              </a:ext>
            </a:extLst>
          </p:cNvPr>
          <p:cNvSpPr/>
          <p:nvPr/>
        </p:nvSpPr>
        <p:spPr>
          <a:xfrm>
            <a:off x="2987824" y="6453336"/>
            <a:ext cx="36004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53FF56-43DD-4214-AB06-6A36277462A7}"/>
              </a:ext>
            </a:extLst>
          </p:cNvPr>
          <p:cNvSpPr txBox="1"/>
          <p:nvPr/>
        </p:nvSpPr>
        <p:spPr>
          <a:xfrm>
            <a:off x="5697247" y="5991671"/>
            <a:ext cx="3446753" cy="46166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C00000"/>
                </a:solidFill>
                <a:latin typeface="+mn-lt"/>
              </a:rPr>
              <a:t>CERN HL-LHC </a:t>
            </a:r>
            <a:r>
              <a:rPr lang="de-DE" dirty="0" err="1">
                <a:solidFill>
                  <a:srgbClr val="C00000"/>
                </a:solidFill>
                <a:latin typeface="+mn-lt"/>
              </a:rPr>
              <a:t>project</a:t>
            </a:r>
            <a:endParaRPr lang="de-DE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44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5BD8D0-BAA0-4C6C-813B-BB217939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6" y="1257299"/>
            <a:ext cx="8895356" cy="518043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69C3DBC-F568-403E-A123-8F59AEC557AF}"/>
              </a:ext>
            </a:extLst>
          </p:cNvPr>
          <p:cNvSpPr txBox="1"/>
          <p:nvPr/>
        </p:nvSpPr>
        <p:spPr>
          <a:xfrm>
            <a:off x="323528" y="332656"/>
            <a:ext cx="6581674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dirty="0" err="1">
                <a:latin typeface="+mn-lt"/>
              </a:rPr>
              <a:t>Proposed</a:t>
            </a:r>
            <a:r>
              <a:rPr lang="de-DE" sz="2800" dirty="0">
                <a:latin typeface="+mn-lt"/>
              </a:rPr>
              <a:t> CEA Design </a:t>
            </a:r>
            <a:r>
              <a:rPr lang="de-DE" sz="2800" dirty="0" err="1">
                <a:latin typeface="+mn-lt"/>
              </a:rPr>
              <a:t>for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refurbishment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135670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plate_Xa_C24_TopicName_DDMMYYY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Xa_C24_TopicName_DDMMYYY.potx" id="{62F92C49-A245-42ED-9E2D-6052D4D3A085}" vid="{4BDD0B2B-BEB0-4AD6-9433-4BE715696906}"/>
    </a:ext>
  </a:extLst>
</a:theme>
</file>

<file path=ppt/theme/theme7.xml><?xml version="1.0" encoding="utf-8"?>
<a:theme xmlns:a="http://schemas.openxmlformats.org/drawingml/2006/main" name="Mod_powerpoint_CEA_Irfu (1)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0917-ESSI-IRFU-Etat des lieux corr CM.potx" id="{F3F0EF72-78FB-4155-8EAE-806B387C367D}" vid="{EE76A1BC-94D0-47F1-B26A-DEA41AD499CD}"/>
    </a:ext>
  </a:ext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1238</Words>
  <Application>Microsoft Office PowerPoint</Application>
  <PresentationFormat>Bildschirmpräsentation (4:3)</PresentationFormat>
  <Paragraphs>152</Paragraphs>
  <Slides>19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Arial Narrow</vt:lpstr>
      <vt:lpstr>Times New Roman</vt:lpstr>
      <vt:lpstr>Wingdings</vt:lpstr>
      <vt:lpstr>1_Benutzerdefiniertes Design</vt:lpstr>
      <vt:lpstr>Template_FAIR_Power_Point</vt:lpstr>
      <vt:lpstr>gsi-folienmaster</vt:lpstr>
      <vt:lpstr>1_gsi-folienmaster</vt:lpstr>
      <vt:lpstr>1_Template_FAIR_Power_Point</vt:lpstr>
      <vt:lpstr>Template_Xa_C24_TopicName_DDMMYYY</vt:lpstr>
      <vt:lpstr>Mod_powerpoint_CEA_Irfu (1)</vt:lpstr>
      <vt:lpstr>GLAD status, upgrade &amp; maintenance </vt:lpstr>
      <vt:lpstr>PowerPoint-Präsentation</vt:lpstr>
      <vt:lpstr>Hardware for additional return line</vt:lpstr>
      <vt:lpstr>Additional return line</vt:lpstr>
      <vt:lpstr>2021: Nominal cool down rate achieved</vt:lpstr>
      <vt:lpstr>PowerPoint-Präsentation</vt:lpstr>
      <vt:lpstr>PowerPoint-Präsentation</vt:lpstr>
      <vt:lpstr>PowerPoint-Präsentation</vt:lpstr>
      <vt:lpstr>PowerPoint-Präsentation</vt:lpstr>
      <vt:lpstr>MCS refurbisment</vt:lpstr>
      <vt:lpstr>PowerPoint-Präsentation</vt:lpstr>
      <vt:lpstr>Glad CS refurbishment  CEA Saclay 2021/11/04   </vt:lpstr>
      <vt:lpstr>Context</vt:lpstr>
      <vt:lpstr>Proposals</vt:lpstr>
      <vt:lpstr>MCS refurbisment</vt:lpstr>
      <vt:lpstr>MCS cost</vt:lpstr>
      <vt:lpstr>MSS refurbisment</vt:lpstr>
      <vt:lpstr>MSS cost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 Haik Dr.</dc:creator>
  <cp:lastModifiedBy>Haik</cp:lastModifiedBy>
  <cp:revision>374</cp:revision>
  <dcterms:created xsi:type="dcterms:W3CDTF">1601-01-01T00:00:00Z</dcterms:created>
  <dcterms:modified xsi:type="dcterms:W3CDTF">2022-06-06T15:01:14Z</dcterms:modified>
</cp:coreProperties>
</file>