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92" r:id="rId2"/>
    <p:sldId id="293" r:id="rId3"/>
    <p:sldId id="294" r:id="rId4"/>
    <p:sldId id="298" r:id="rId5"/>
    <p:sldId id="295" r:id="rId6"/>
    <p:sldId id="297" r:id="rId7"/>
    <p:sldId id="300" r:id="rId8"/>
    <p:sldId id="299" r:id="rId9"/>
    <p:sldId id="301" r:id="rId10"/>
    <p:sldId id="296" r:id="rId11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648" userDrawn="1">
          <p15:clr>
            <a:srgbClr val="A4A3A4"/>
          </p15:clr>
        </p15:guide>
        <p15:guide id="4" pos="152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  <a:srgbClr val="00FF00"/>
    <a:srgbClr val="43BAD5"/>
    <a:srgbClr val="B64D9B"/>
    <a:srgbClr val="0067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808" autoAdjust="0"/>
    <p:restoredTop sz="96281" autoAdjust="0"/>
  </p:normalViewPr>
  <p:slideViewPr>
    <p:cSldViewPr snapToGrid="0">
      <p:cViewPr varScale="1">
        <p:scale>
          <a:sx n="122" d="100"/>
          <a:sy n="122" d="100"/>
        </p:scale>
        <p:origin x="1664" y="184"/>
      </p:cViewPr>
      <p:guideLst>
        <p:guide orient="horz" pos="2160"/>
        <p:guide pos="2880"/>
        <p:guide orient="horz" pos="648"/>
        <p:guide pos="152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0A45B9-3A7D-864F-A6D2-8133701828B7}" type="datetimeFigureOut">
              <a:rPr lang="fr-FR" smtClean="0"/>
              <a:t>08/06/2022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/>
              <a:t>Cliquez pour modifier les styles du texte du masque</a:t>
            </a:r>
          </a:p>
          <a:p>
            <a:pPr lvl="1"/>
            <a:r>
              <a:rPr lang="x-none"/>
              <a:t>Deuxième niveau</a:t>
            </a:r>
          </a:p>
          <a:p>
            <a:pPr lvl="2"/>
            <a:r>
              <a:rPr lang="x-none"/>
              <a:t>Troisième niveau</a:t>
            </a:r>
          </a:p>
          <a:p>
            <a:pPr lvl="3"/>
            <a:r>
              <a:rPr lang="x-none"/>
              <a:t>Quatrième niveau</a:t>
            </a:r>
          </a:p>
          <a:p>
            <a:pPr lvl="4"/>
            <a:r>
              <a:rPr lang="x-none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DADA45-DB73-504D-9506-E922D3F501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013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US" dirty="0"/>
              <a:t>Programmable Logic Controller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DADA45-DB73-504D-9506-E922D3F5015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535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Cliquez et modifiez le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Cliquez pour modifier le style des sous-titres du masque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108573-FE35-8447-86FE-F548C84C674A}" type="datetimeFigureOut">
              <a:rPr lang="fr-FR" smtClean="0"/>
              <a:t>08/06/2022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4631AC-3186-364C-9B5C-9BE118F2E0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2196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x-none"/>
              <a:t>Cliquez pour modifier les styles du texte du masque</a:t>
            </a:r>
          </a:p>
          <a:p>
            <a:pPr lvl="1"/>
            <a:r>
              <a:rPr lang="x-none"/>
              <a:t>Deuxième niveau</a:t>
            </a:r>
          </a:p>
          <a:p>
            <a:pPr lvl="2"/>
            <a:r>
              <a:rPr lang="x-none"/>
              <a:t>Troisième niveau</a:t>
            </a:r>
          </a:p>
          <a:p>
            <a:pPr lvl="3"/>
            <a:r>
              <a:rPr lang="x-none"/>
              <a:t>Quatrième niveau</a:t>
            </a:r>
          </a:p>
          <a:p>
            <a:pPr lvl="4"/>
            <a:r>
              <a:rPr lang="x-none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108573-FE35-8447-86FE-F548C84C674A}" type="datetimeFigureOut">
              <a:rPr lang="fr-FR" smtClean="0"/>
              <a:t>08/06/2022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4631AC-3186-364C-9B5C-9BE118F2E0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141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x-none"/>
              <a:t>Cliquez et modifiez le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x-none"/>
              <a:t>Cliquez pour modifier les styles du texte du masque</a:t>
            </a:r>
          </a:p>
          <a:p>
            <a:pPr lvl="1"/>
            <a:r>
              <a:rPr lang="x-none"/>
              <a:t>Deuxième niveau</a:t>
            </a:r>
          </a:p>
          <a:p>
            <a:pPr lvl="2"/>
            <a:r>
              <a:rPr lang="x-none"/>
              <a:t>Troisième niveau</a:t>
            </a:r>
          </a:p>
          <a:p>
            <a:pPr lvl="3"/>
            <a:r>
              <a:rPr lang="x-none"/>
              <a:t>Quatrième niveau</a:t>
            </a:r>
          </a:p>
          <a:p>
            <a:pPr lvl="4"/>
            <a:r>
              <a:rPr lang="x-none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108573-FE35-8447-86FE-F548C84C674A}" type="datetimeFigureOut">
              <a:rPr lang="fr-FR" smtClean="0"/>
              <a:t>08/06/2022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4631AC-3186-364C-9B5C-9BE118F2E0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6548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802359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x-none"/>
              <a:t>Cliquez pour modifier les styles du texte du masque</a:t>
            </a:r>
          </a:p>
          <a:p>
            <a:pPr lvl="1"/>
            <a:r>
              <a:rPr lang="x-none"/>
              <a:t>Deuxième niveau</a:t>
            </a:r>
          </a:p>
          <a:p>
            <a:pPr lvl="2"/>
            <a:r>
              <a:rPr lang="x-none"/>
              <a:t>Troisième niveau</a:t>
            </a:r>
          </a:p>
          <a:p>
            <a:pPr lvl="3"/>
            <a:r>
              <a:rPr lang="x-none"/>
              <a:t>Quatrième niveau</a:t>
            </a:r>
          </a:p>
          <a:p>
            <a:pPr lvl="4"/>
            <a:r>
              <a:rPr lang="x-none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108573-FE35-8447-86FE-F548C84C674A}" type="datetimeFigureOut">
              <a:rPr lang="fr-FR" smtClean="0"/>
              <a:t>08/06/2022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4631AC-3186-364C-9B5C-9BE118F2E0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182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108573-FE35-8447-86FE-F548C84C674A}" type="datetimeFigureOut">
              <a:rPr lang="fr-FR" smtClean="0"/>
              <a:t>08/06/2022</a:t>
            </a:fld>
            <a:endParaRPr lang="en-GB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4631AC-3186-364C-9B5C-9BE118F2E0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339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Cliquez pour modifier les styles du texte du masque</a:t>
            </a:r>
          </a:p>
          <a:p>
            <a:pPr lvl="1"/>
            <a:r>
              <a:rPr lang="x-none"/>
              <a:t>Deuxième niveau</a:t>
            </a:r>
          </a:p>
          <a:p>
            <a:pPr lvl="2"/>
            <a:r>
              <a:rPr lang="x-none"/>
              <a:t>Troisième niveau</a:t>
            </a:r>
          </a:p>
          <a:p>
            <a:pPr lvl="3"/>
            <a:r>
              <a:rPr lang="x-none"/>
              <a:t>Quatrième niveau</a:t>
            </a:r>
          </a:p>
          <a:p>
            <a:pPr lvl="4"/>
            <a:r>
              <a:rPr lang="x-none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Cliquez pour modifier les styles du texte du masque</a:t>
            </a:r>
          </a:p>
          <a:p>
            <a:pPr lvl="1"/>
            <a:r>
              <a:rPr lang="x-none"/>
              <a:t>Deuxième niveau</a:t>
            </a:r>
          </a:p>
          <a:p>
            <a:pPr lvl="2"/>
            <a:r>
              <a:rPr lang="x-none"/>
              <a:t>Troisième niveau</a:t>
            </a:r>
          </a:p>
          <a:p>
            <a:pPr lvl="3"/>
            <a:r>
              <a:rPr lang="x-none"/>
              <a:t>Quatrième niveau</a:t>
            </a:r>
          </a:p>
          <a:p>
            <a:pPr lvl="4"/>
            <a:r>
              <a:rPr lang="x-none"/>
              <a:t>Cinquième niveau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3110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x-none"/>
              <a:t>Cliquez et modifiez le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Cliquez pour modifier les styles du texte du masque</a:t>
            </a:r>
          </a:p>
          <a:p>
            <a:pPr lvl="1"/>
            <a:r>
              <a:rPr lang="x-none"/>
              <a:t>Deuxième niveau</a:t>
            </a:r>
          </a:p>
          <a:p>
            <a:pPr lvl="2"/>
            <a:r>
              <a:rPr lang="x-none"/>
              <a:t>Troisième niveau</a:t>
            </a:r>
          </a:p>
          <a:p>
            <a:pPr lvl="3"/>
            <a:r>
              <a:rPr lang="x-none"/>
              <a:t>Quatrième niveau</a:t>
            </a:r>
          </a:p>
          <a:p>
            <a:pPr lvl="4"/>
            <a:r>
              <a:rPr lang="x-none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Cliquez pour modifier les styles du texte du masque</a:t>
            </a:r>
          </a:p>
          <a:p>
            <a:pPr lvl="1"/>
            <a:r>
              <a:rPr lang="x-none"/>
              <a:t>Deuxième niveau</a:t>
            </a:r>
          </a:p>
          <a:p>
            <a:pPr lvl="2"/>
            <a:r>
              <a:rPr lang="x-none"/>
              <a:t>Troisième niveau</a:t>
            </a:r>
          </a:p>
          <a:p>
            <a:pPr lvl="3"/>
            <a:r>
              <a:rPr lang="x-none"/>
              <a:t>Quatrième niveau</a:t>
            </a:r>
          </a:p>
          <a:p>
            <a:pPr lvl="4"/>
            <a:r>
              <a:rPr lang="x-none"/>
              <a:t>Cinquième niveau</a:t>
            </a:r>
            <a:endParaRPr lang="en-GB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108573-FE35-8447-86FE-F548C84C674A}" type="datetimeFigureOut">
              <a:rPr lang="fr-FR" smtClean="0"/>
              <a:t>08/06/2022</a:t>
            </a:fld>
            <a:endParaRPr lang="en-GB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4631AC-3186-364C-9B5C-9BE118F2E0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398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x-none"/>
              <a:t>Cliquez et modifiez le titre</a:t>
            </a:r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108573-FE35-8447-86FE-F548C84C674A}" type="datetimeFigureOut">
              <a:rPr lang="fr-FR" smtClean="0"/>
              <a:t>08/06/2022</a:t>
            </a:fld>
            <a:endParaRPr lang="en-GB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4631AC-3186-364C-9B5C-9BE118F2E0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7081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108573-FE35-8447-86FE-F548C84C674A}" type="datetimeFigureOut">
              <a:rPr lang="fr-FR" smtClean="0"/>
              <a:t>08/06/2022</a:t>
            </a:fld>
            <a:endParaRPr lang="en-GB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445623" y="5782609"/>
            <a:ext cx="2133600" cy="365125"/>
          </a:xfrm>
          <a:prstGeom prst="rect">
            <a:avLst/>
          </a:prstGeom>
        </p:spPr>
        <p:txBody>
          <a:bodyPr/>
          <a:lstStyle/>
          <a:p>
            <a:fld id="{344631AC-3186-364C-9B5C-9BE118F2E0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7662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Cliquez et modifiez le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Cliquez pour modifier les styles du texte du masque</a:t>
            </a:r>
          </a:p>
          <a:p>
            <a:pPr lvl="1"/>
            <a:r>
              <a:rPr lang="x-none"/>
              <a:t>Deuxième niveau</a:t>
            </a:r>
          </a:p>
          <a:p>
            <a:pPr lvl="2"/>
            <a:r>
              <a:rPr lang="x-none"/>
              <a:t>Troisième niveau</a:t>
            </a:r>
          </a:p>
          <a:p>
            <a:pPr lvl="3"/>
            <a:r>
              <a:rPr lang="x-none"/>
              <a:t>Quatrième niveau</a:t>
            </a:r>
          </a:p>
          <a:p>
            <a:pPr lvl="4"/>
            <a:r>
              <a:rPr lang="x-none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108573-FE35-8447-86FE-F548C84C674A}" type="datetimeFigureOut">
              <a:rPr lang="fr-FR" smtClean="0"/>
              <a:t>08/06/2022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4631AC-3186-364C-9B5C-9BE118F2E0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937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/>
              <a:t>Cliquez et modifiez le titre</a:t>
            </a:r>
            <a:endParaRPr lang="en-GB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108573-FE35-8447-86FE-F548C84C674A}" type="datetimeFigureOut">
              <a:rPr lang="fr-FR" smtClean="0"/>
              <a:t>08/06/2022</a:t>
            </a:fld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4631AC-3186-364C-9B5C-9BE118F2E0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3077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logo_cea_2012.png"/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7737" y="6404226"/>
            <a:ext cx="556263" cy="45377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67015" y="-15143"/>
            <a:ext cx="489024" cy="50309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51717" y="30095"/>
            <a:ext cx="890265" cy="438631"/>
          </a:xfrm>
          <a:prstGeom prst="rect">
            <a:avLst/>
          </a:prstGeom>
        </p:spPr>
      </p:pic>
      <p:sp>
        <p:nvSpPr>
          <p:cNvPr id="11" name="ZoneTexte 10"/>
          <p:cNvSpPr txBox="1"/>
          <p:nvPr userDrawn="1"/>
        </p:nvSpPr>
        <p:spPr>
          <a:xfrm>
            <a:off x="7921204" y="6550223"/>
            <a:ext cx="6479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323A73C-5448-5E42-BCDA-8A45A264AF89}" type="slidenum">
              <a:rPr lang="en-GB" sz="1400" smtClean="0"/>
              <a:t>‹#›</a:t>
            </a:fld>
            <a:r>
              <a:rPr lang="en-GB" sz="1400" dirty="0"/>
              <a:t>/10</a:t>
            </a:r>
          </a:p>
        </p:txBody>
      </p:sp>
      <p:cxnSp>
        <p:nvCxnSpPr>
          <p:cNvPr id="3" name="Connecteur droit 2"/>
          <p:cNvCxnSpPr/>
          <p:nvPr userDrawn="1"/>
        </p:nvCxnSpPr>
        <p:spPr>
          <a:xfrm flipH="1" flipV="1">
            <a:off x="6866" y="487406"/>
            <a:ext cx="9143999" cy="6865"/>
          </a:xfrm>
          <a:prstGeom prst="line">
            <a:avLst/>
          </a:prstGeom>
          <a:ln>
            <a:solidFill>
              <a:srgbClr val="00009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8445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68325" y="1706836"/>
            <a:ext cx="8229600" cy="981813"/>
          </a:xfrm>
        </p:spPr>
        <p:txBody>
          <a:bodyPr/>
          <a:lstStyle/>
          <a:p>
            <a:r>
              <a:rPr lang="fr-FR" sz="4000" b="1" dirty="0" err="1"/>
              <a:t>Status</a:t>
            </a:r>
            <a:r>
              <a:rPr lang="fr-FR" sz="4000" b="1" dirty="0"/>
              <a:t> of LH2 </a:t>
            </a:r>
            <a:r>
              <a:rPr lang="fr-FR" sz="4000" b="1" dirty="0" err="1"/>
              <a:t>target</a:t>
            </a:r>
            <a:br>
              <a:rPr lang="fr-FR" sz="3200" b="1" dirty="0"/>
            </a:br>
            <a:br>
              <a:rPr lang="fr-FR" sz="3200" b="1" dirty="0"/>
            </a:br>
            <a:br>
              <a:rPr lang="fr-FR" sz="3200" b="1" dirty="0"/>
            </a:br>
            <a:br>
              <a:rPr lang="fr-FR" sz="3200" b="1" dirty="0"/>
            </a:br>
            <a:r>
              <a:rPr lang="fr-FR" sz="1800" dirty="0"/>
              <a:t>G. </a:t>
            </a:r>
            <a:r>
              <a:rPr lang="fr-FR" sz="1800" dirty="0" err="1"/>
              <a:t>Authelet</a:t>
            </a:r>
            <a:r>
              <a:rPr lang="fr-FR" sz="1800" dirty="0"/>
              <a:t>, A. </a:t>
            </a:r>
            <a:r>
              <a:rPr lang="fr-FR" sz="1800" dirty="0" err="1"/>
              <a:t>Corsi</a:t>
            </a:r>
            <a:r>
              <a:rPr lang="fr-FR" sz="1800" dirty="0"/>
              <a:t>, </a:t>
            </a:r>
            <a:r>
              <a:rPr lang="fr-FR" sz="1800" u="sng" dirty="0"/>
              <a:t>A. </a:t>
            </a:r>
            <a:r>
              <a:rPr lang="fr-FR" sz="1800" u="sng" dirty="0" err="1"/>
              <a:t>Lagni</a:t>
            </a:r>
            <a:r>
              <a:rPr lang="fr-FR" sz="1800" dirty="0"/>
              <a:t>, Ch. </a:t>
            </a:r>
            <a:r>
              <a:rPr lang="fr-FR" sz="1800" dirty="0" err="1"/>
              <a:t>Mailleret</a:t>
            </a:r>
            <a:r>
              <a:rPr lang="fr-FR" sz="1800" dirty="0"/>
              <a:t> CEA/IRFU</a:t>
            </a:r>
            <a:br>
              <a:rPr lang="fr-FR" sz="1800" dirty="0"/>
            </a:br>
            <a:br>
              <a:rPr lang="fr-FR" sz="1800" dirty="0"/>
            </a:br>
            <a:r>
              <a:rPr lang="fr-FR" sz="1800" dirty="0"/>
              <a:t>R3B WS, June 8th 2022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9D2A79-C048-8D0E-3FDC-4E92B33A65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07" y="5850523"/>
            <a:ext cx="953436" cy="98181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539493-F933-F41E-CB21-B8054745FF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987" y="25665"/>
            <a:ext cx="623528" cy="405293"/>
          </a:xfrm>
          <a:prstGeom prst="rect">
            <a:avLst/>
          </a:prstGeom>
        </p:spPr>
      </p:pic>
      <p:pic>
        <p:nvPicPr>
          <p:cNvPr id="2050" name="Picture 2" descr="logo-anr - Nutriomics">
            <a:extLst>
              <a:ext uri="{FF2B5EF4-FFF2-40B4-BE49-F238E27FC236}">
                <a16:creationId xmlns:a16="http://schemas.microsoft.com/office/drawing/2014/main" id="{D8559FD5-3ADA-57AD-092C-D3060C83E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264" y="5997897"/>
            <a:ext cx="2317122" cy="655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D4E8833-CEA0-B6E3-0501-6560248724D1}"/>
              </a:ext>
            </a:extLst>
          </p:cNvPr>
          <p:cNvSpPr txBox="1"/>
          <p:nvPr/>
        </p:nvSpPr>
        <p:spPr>
          <a:xfrm>
            <a:off x="1705853" y="6140811"/>
            <a:ext cx="2687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R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GET_I</a:t>
            </a: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N</a:t>
            </a:r>
            <a:r>
              <a:rPr lang="en-FR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volved Programme</a:t>
            </a:r>
          </a:p>
        </p:txBody>
      </p:sp>
    </p:spTree>
    <p:extLst>
      <p:ext uri="{BB962C8B-B14F-4D97-AF65-F5344CB8AC3E}">
        <p14:creationId xmlns:p14="http://schemas.microsoft.com/office/powerpoint/2010/main" val="4218456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49C2F55-8CC0-71C9-FAAC-1CE8D6F11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9862"/>
            <a:ext cx="9144000" cy="261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hape 12">
            <a:extLst>
              <a:ext uri="{FF2B5EF4-FFF2-40B4-BE49-F238E27FC236}">
                <a16:creationId xmlns:a16="http://schemas.microsoft.com/office/drawing/2014/main" id="{4F041CC9-758E-EF3D-1225-B63F747BBD28}"/>
              </a:ext>
            </a:extLst>
          </p:cNvPr>
          <p:cNvSpPr/>
          <p:nvPr/>
        </p:nvSpPr>
        <p:spPr>
          <a:xfrm>
            <a:off x="192746" y="-6350"/>
            <a:ext cx="9169401" cy="507831"/>
          </a:xfrm>
          <a:prstGeom prst="rect">
            <a:avLst/>
          </a:prstGeom>
          <a:ln w="12700">
            <a:round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>
            <a:lvl1pPr>
              <a:buClr>
                <a:srgbClr val="021CA1"/>
              </a:buClr>
              <a:defRPr sz="3600">
                <a:solidFill>
                  <a:srgbClr val="021CA1"/>
                </a:solidFill>
                <a:uFill>
                  <a:solidFill>
                    <a:srgbClr val="021CA1"/>
                  </a:solidFill>
                </a:u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fr-FR" sz="2800" dirty="0">
                <a:ln w="3175" cmpd="sng">
                  <a:noFill/>
                </a:ln>
                <a:solidFill>
                  <a:srgbClr val="00009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Backup</a:t>
            </a:r>
            <a:endParaRPr sz="2800" dirty="0">
              <a:ln w="3175" cmpd="sng">
                <a:noFill/>
              </a:ln>
              <a:solidFill>
                <a:srgbClr val="00009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78839023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/>
        </p:nvSpPr>
        <p:spPr>
          <a:xfrm>
            <a:off x="192746" y="-6350"/>
            <a:ext cx="9169401" cy="507831"/>
          </a:xfrm>
          <a:prstGeom prst="rect">
            <a:avLst/>
          </a:prstGeom>
          <a:ln w="12700">
            <a:round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>
            <a:lvl1pPr>
              <a:buClr>
                <a:srgbClr val="021CA1"/>
              </a:buClr>
              <a:defRPr sz="3600">
                <a:solidFill>
                  <a:srgbClr val="021CA1"/>
                </a:solidFill>
                <a:uFill>
                  <a:solidFill>
                    <a:srgbClr val="021CA1"/>
                  </a:solidFill>
                </a:u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fr-FR" sz="2800" dirty="0">
                <a:ln w="3175" cmpd="sng">
                  <a:noFill/>
                </a:ln>
                <a:solidFill>
                  <a:srgbClr val="00009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LH2 </a:t>
            </a:r>
            <a:r>
              <a:rPr lang="fr-FR" sz="2800" dirty="0" err="1">
                <a:ln w="3175" cmpd="sng">
                  <a:noFill/>
                </a:ln>
                <a:solidFill>
                  <a:srgbClr val="00009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target</a:t>
            </a:r>
            <a:r>
              <a:rPr lang="fr-FR" sz="2800" dirty="0">
                <a:ln w="3175" cmpd="sng">
                  <a:noFill/>
                </a:ln>
                <a:solidFill>
                  <a:srgbClr val="00009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in 2022 </a:t>
            </a:r>
            <a:endParaRPr sz="2800" dirty="0">
              <a:ln w="3175" cmpd="sng">
                <a:noFill/>
              </a:ln>
              <a:solidFill>
                <a:srgbClr val="00009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28" name="Picture 4" descr="Printable 2022 calendar monthly template - Free PowerPoint Template">
            <a:extLst>
              <a:ext uri="{FF2B5EF4-FFF2-40B4-BE49-F238E27FC236}">
                <a16:creationId xmlns:a16="http://schemas.microsoft.com/office/drawing/2014/main" id="{B05B73F9-8E63-78D9-48D9-CD86EAD4E0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3" t="56626" r="4387" b="5982"/>
          <a:stretch/>
        </p:blipFill>
        <p:spPr bwMode="auto">
          <a:xfrm>
            <a:off x="279918" y="842637"/>
            <a:ext cx="8322906" cy="1922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6E101E6-D1D1-8D8F-BA6C-31FED501E3A6}"/>
              </a:ext>
            </a:extLst>
          </p:cNvPr>
          <p:cNvSpPr/>
          <p:nvPr/>
        </p:nvSpPr>
        <p:spPr>
          <a:xfrm>
            <a:off x="737118" y="1673126"/>
            <a:ext cx="1791478" cy="195943"/>
          </a:xfrm>
          <a:prstGeom prst="rect">
            <a:avLst/>
          </a:prstGeom>
          <a:noFill/>
          <a:ln w="15875">
            <a:solidFill>
              <a:srgbClr val="FF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US" dirty="0">
              <a:solidFill>
                <a:srgbClr val="FF00F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2FF77B3-C3AC-934F-67BE-144576FAFD3E}"/>
              </a:ext>
            </a:extLst>
          </p:cNvPr>
          <p:cNvSpPr/>
          <p:nvPr/>
        </p:nvSpPr>
        <p:spPr>
          <a:xfrm>
            <a:off x="737118" y="1869069"/>
            <a:ext cx="1791478" cy="205273"/>
          </a:xfrm>
          <a:prstGeom prst="rect">
            <a:avLst/>
          </a:prstGeom>
          <a:noFill/>
          <a:ln w="15875">
            <a:solidFill>
              <a:srgbClr val="FF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US" dirty="0">
              <a:solidFill>
                <a:srgbClr val="FF00FF"/>
              </a:solidFill>
            </a:endParaRPr>
          </a:p>
        </p:txBody>
      </p:sp>
      <p:sp>
        <p:nvSpPr>
          <p:cNvPr id="3" name="Parenthèse ouvrante 2">
            <a:extLst>
              <a:ext uri="{FF2B5EF4-FFF2-40B4-BE49-F238E27FC236}">
                <a16:creationId xmlns:a16="http://schemas.microsoft.com/office/drawing/2014/main" id="{2843C4F9-D59D-F053-2B21-14A8C2266233}"/>
              </a:ext>
            </a:extLst>
          </p:cNvPr>
          <p:cNvSpPr/>
          <p:nvPr/>
        </p:nvSpPr>
        <p:spPr>
          <a:xfrm>
            <a:off x="3601616" y="2102333"/>
            <a:ext cx="2066015" cy="205274"/>
          </a:xfrm>
          <a:prstGeom prst="leftBracket">
            <a:avLst/>
          </a:prstGeom>
          <a:ln>
            <a:solidFill>
              <a:srgbClr val="FF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US"/>
          </a:p>
        </p:txBody>
      </p:sp>
      <p:sp>
        <p:nvSpPr>
          <p:cNvPr id="10" name="Parenthèse ouvrante 9">
            <a:extLst>
              <a:ext uri="{FF2B5EF4-FFF2-40B4-BE49-F238E27FC236}">
                <a16:creationId xmlns:a16="http://schemas.microsoft.com/office/drawing/2014/main" id="{2F66856D-97D2-46A1-FF8A-41549E1104BE}"/>
              </a:ext>
            </a:extLst>
          </p:cNvPr>
          <p:cNvSpPr/>
          <p:nvPr/>
        </p:nvSpPr>
        <p:spPr>
          <a:xfrm flipH="1">
            <a:off x="5906530" y="1673126"/>
            <a:ext cx="1483315" cy="195943"/>
          </a:xfrm>
          <a:prstGeom prst="leftBracket">
            <a:avLst/>
          </a:prstGeom>
          <a:ln>
            <a:solidFill>
              <a:srgbClr val="FF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US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79C2F7B-3230-2E4B-44D7-37F323C03BF5}"/>
              </a:ext>
            </a:extLst>
          </p:cNvPr>
          <p:cNvSpPr txBox="1"/>
          <p:nvPr/>
        </p:nvSpPr>
        <p:spPr>
          <a:xfrm>
            <a:off x="3086834" y="3057208"/>
            <a:ext cx="5949216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fr-FR" sz="1600" b="1" dirty="0"/>
              <a:t>April 4th-8th</a:t>
            </a:r>
            <a:r>
              <a:rPr lang="fr-US" sz="1600" dirty="0"/>
              <a:t>: 		</a:t>
            </a:r>
            <a:r>
              <a:rPr lang="fr-FR" sz="1400" dirty="0"/>
              <a:t>4</a:t>
            </a:r>
            <a:r>
              <a:rPr lang="fr-FR" sz="1400" baseline="30000" dirty="0"/>
              <a:t>th</a:t>
            </a:r>
            <a:r>
              <a:rPr lang="fr-FR" sz="1400" dirty="0"/>
              <a:t> : </a:t>
            </a:r>
            <a:r>
              <a:rPr lang="fr-US" sz="1400"/>
              <a:t>5-cm </a:t>
            </a:r>
            <a:r>
              <a:rPr lang="fr-FR" sz="1400" dirty="0"/>
              <a:t>Target </a:t>
            </a:r>
            <a:r>
              <a:rPr lang="fr-US" sz="1400"/>
              <a:t>installation</a:t>
            </a:r>
            <a:r>
              <a:rPr lang="en-US" sz="1400" dirty="0"/>
              <a:t>;</a:t>
            </a:r>
            <a:endParaRPr lang="fr-FR" sz="1400" dirty="0"/>
          </a:p>
          <a:p>
            <a:pPr>
              <a:lnSpc>
                <a:spcPct val="150000"/>
              </a:lnSpc>
            </a:pPr>
            <a:r>
              <a:rPr lang="fr-FR" sz="1600" dirty="0"/>
              <a:t>				</a:t>
            </a:r>
            <a:r>
              <a:rPr lang="fr-FR" sz="1400" dirty="0"/>
              <a:t>5</a:t>
            </a:r>
            <a:r>
              <a:rPr lang="fr-FR" sz="1400" baseline="30000" dirty="0"/>
              <a:t>th</a:t>
            </a:r>
            <a:r>
              <a:rPr lang="fr-FR" sz="1400" dirty="0"/>
              <a:t> : 10-6 mbar </a:t>
            </a:r>
            <a:r>
              <a:rPr lang="fr-US" sz="1400" dirty="0"/>
              <a:t>vacuum</a:t>
            </a:r>
            <a:r>
              <a:rPr lang="fr-FR" sz="1400" dirty="0"/>
              <a:t> </a:t>
            </a:r>
            <a:r>
              <a:rPr lang="fr-FR" sz="1400" dirty="0" err="1"/>
              <a:t>reached</a:t>
            </a:r>
            <a:r>
              <a:rPr lang="fr-FR" sz="1400" dirty="0"/>
              <a:t> in 20h; </a:t>
            </a:r>
          </a:p>
          <a:p>
            <a:pPr>
              <a:lnSpc>
                <a:spcPct val="150000"/>
              </a:lnSpc>
            </a:pPr>
            <a:r>
              <a:rPr lang="fr-FR" sz="1600" dirty="0"/>
              <a:t>				</a:t>
            </a:r>
            <a:r>
              <a:rPr lang="fr-FR" sz="1400" dirty="0"/>
              <a:t>6</a:t>
            </a:r>
            <a:r>
              <a:rPr lang="fr-FR" sz="1400" baseline="30000" dirty="0"/>
              <a:t>th </a:t>
            </a:r>
            <a:r>
              <a:rPr lang="fr-FR" sz="1400" dirty="0"/>
              <a:t>: </a:t>
            </a:r>
            <a:r>
              <a:rPr lang="fr-US" sz="1400" dirty="0"/>
              <a:t>PLC and </a:t>
            </a:r>
            <a:r>
              <a:rPr lang="fr-US" sz="1400"/>
              <a:t>software update</a:t>
            </a:r>
            <a:r>
              <a:rPr lang="en-US" sz="1400" dirty="0"/>
              <a:t>;</a:t>
            </a:r>
            <a:endParaRPr lang="fr-FR" sz="1400" dirty="0"/>
          </a:p>
          <a:p>
            <a:pPr>
              <a:lnSpc>
                <a:spcPct val="150000"/>
              </a:lnSpc>
            </a:pPr>
            <a:r>
              <a:rPr lang="fr-FR" sz="1400" dirty="0"/>
              <a:t>				7</a:t>
            </a:r>
            <a:r>
              <a:rPr lang="fr-FR" sz="1400" baseline="30000" dirty="0"/>
              <a:t>th </a:t>
            </a:r>
            <a:r>
              <a:rPr lang="fr-FR" sz="1400" dirty="0"/>
              <a:t>: C</a:t>
            </a:r>
            <a:r>
              <a:rPr lang="fr-US" sz="1400"/>
              <a:t>ooling</a:t>
            </a:r>
            <a:r>
              <a:rPr lang="en-US" sz="1400" dirty="0"/>
              <a:t>.</a:t>
            </a:r>
            <a:endParaRPr lang="fr-US" sz="1400" dirty="0"/>
          </a:p>
          <a:p>
            <a:pPr>
              <a:lnSpc>
                <a:spcPct val="150000"/>
              </a:lnSpc>
            </a:pPr>
            <a:r>
              <a:rPr lang="fr-US" sz="1600" b="1" dirty="0"/>
              <a:t>April 12th-1</a:t>
            </a:r>
            <a:r>
              <a:rPr lang="fr-FR" sz="1600" b="1" dirty="0"/>
              <a:t>5</a:t>
            </a:r>
            <a:r>
              <a:rPr lang="fr-US" sz="1600" b="1" dirty="0"/>
              <a:t>th</a:t>
            </a:r>
            <a:r>
              <a:rPr lang="fr-US" sz="1600"/>
              <a:t>: </a:t>
            </a:r>
            <a:r>
              <a:rPr lang="en-US" sz="1600" dirty="0"/>
              <a:t>          </a:t>
            </a:r>
            <a:r>
              <a:rPr lang="fr-FR" sz="1400" dirty="0"/>
              <a:t>12</a:t>
            </a:r>
            <a:r>
              <a:rPr lang="fr-FR" sz="1400" baseline="30000" dirty="0"/>
              <a:t>th</a:t>
            </a:r>
            <a:r>
              <a:rPr lang="fr-FR" sz="1400" dirty="0"/>
              <a:t>: </a:t>
            </a:r>
            <a:r>
              <a:rPr lang="fr-US" sz="1400" dirty="0"/>
              <a:t>5-cm target fill</a:t>
            </a:r>
            <a:r>
              <a:rPr lang="fr-FR" sz="1400" dirty="0" err="1"/>
              <a:t>ing</a:t>
            </a:r>
            <a:r>
              <a:rPr lang="fr-FR" sz="1400" dirty="0"/>
              <a:t>, </a:t>
            </a:r>
            <a:r>
              <a:rPr lang="fr-FR" sz="1400" dirty="0" err="1"/>
              <a:t>parameters</a:t>
            </a:r>
            <a:r>
              <a:rPr lang="fr-FR" sz="1400" dirty="0"/>
              <a:t> </a:t>
            </a:r>
            <a:r>
              <a:rPr lang="fr-FR" sz="1400" dirty="0" err="1"/>
              <a:t>adjusments</a:t>
            </a:r>
            <a:r>
              <a:rPr lang="fr-FR" sz="1400" dirty="0"/>
              <a:t>;</a:t>
            </a:r>
          </a:p>
          <a:p>
            <a:pPr>
              <a:lnSpc>
                <a:spcPct val="150000"/>
              </a:lnSpc>
            </a:pPr>
            <a:r>
              <a:rPr lang="fr-FR" sz="1400" dirty="0"/>
              <a:t>				13</a:t>
            </a:r>
            <a:r>
              <a:rPr lang="fr-FR" sz="1400" baseline="30000" dirty="0"/>
              <a:t>th</a:t>
            </a:r>
            <a:r>
              <a:rPr lang="fr-FR" sz="1400" dirty="0"/>
              <a:t>-14</a:t>
            </a:r>
            <a:r>
              <a:rPr lang="fr-FR" sz="1400" baseline="30000" dirty="0"/>
              <a:t>th</a:t>
            </a:r>
            <a:r>
              <a:rPr lang="fr-FR" sz="1400" dirty="0"/>
              <a:t> : </a:t>
            </a:r>
            <a:r>
              <a:rPr lang="fr-FR" sz="1400" dirty="0" err="1"/>
              <a:t>target</a:t>
            </a:r>
            <a:r>
              <a:rPr lang="fr-FR" sz="1400" dirty="0"/>
              <a:t> </a:t>
            </a:r>
            <a:r>
              <a:rPr lang="fr-FR" sz="1400" dirty="0" err="1"/>
              <a:t>stability</a:t>
            </a:r>
            <a:r>
              <a:rPr lang="fr-FR" sz="1400" dirty="0"/>
              <a:t> values  fine </a:t>
            </a:r>
            <a:r>
              <a:rPr lang="fr-FR" sz="1400" dirty="0" err="1"/>
              <a:t>adjustments</a:t>
            </a:r>
            <a:r>
              <a:rPr lang="fr-FR" sz="1400" dirty="0"/>
              <a:t>;</a:t>
            </a:r>
          </a:p>
          <a:p>
            <a:pPr>
              <a:lnSpc>
                <a:spcPct val="150000"/>
              </a:lnSpc>
            </a:pPr>
            <a:r>
              <a:rPr lang="fr-FR" sz="1400" dirty="0"/>
              <a:t>				15</a:t>
            </a:r>
            <a:r>
              <a:rPr lang="fr-FR" sz="1400" baseline="30000" dirty="0"/>
              <a:t>th</a:t>
            </a:r>
            <a:r>
              <a:rPr lang="fr-FR" sz="1400" dirty="0"/>
              <a:t>: Target </a:t>
            </a:r>
            <a:r>
              <a:rPr lang="fr-FR" sz="1400" dirty="0" err="1"/>
              <a:t>emptying</a:t>
            </a:r>
            <a:r>
              <a:rPr lang="fr-FR" sz="1400" dirty="0"/>
              <a:t> and </a:t>
            </a:r>
            <a:r>
              <a:rPr lang="fr-FR" sz="1400" dirty="0" err="1"/>
              <a:t>warming</a:t>
            </a:r>
            <a:r>
              <a:rPr lang="fr-FR" sz="1400" dirty="0"/>
              <a:t>.</a:t>
            </a:r>
          </a:p>
          <a:p>
            <a:pPr>
              <a:lnSpc>
                <a:spcPct val="150000"/>
              </a:lnSpc>
            </a:pPr>
            <a:r>
              <a:rPr lang="fr-US" sz="1600" b="1" dirty="0"/>
              <a:t>May 16th-June 8th</a:t>
            </a:r>
            <a:r>
              <a:rPr lang="fr-US" sz="1600"/>
              <a:t>:    target </a:t>
            </a:r>
            <a:r>
              <a:rPr lang="fr-US" sz="1600" dirty="0"/>
              <a:t>filled</a:t>
            </a:r>
            <a:r>
              <a:rPr lang="fr-FR" sz="1600" dirty="0"/>
              <a:t> for S522 &amp; S509;</a:t>
            </a:r>
            <a:endParaRPr lang="fr-US" sz="1600" dirty="0"/>
          </a:p>
          <a:p>
            <a:pPr>
              <a:lnSpc>
                <a:spcPct val="150000"/>
              </a:lnSpc>
            </a:pPr>
            <a:r>
              <a:rPr lang="fr-FR" sz="1600" b="1" dirty="0" err="1"/>
              <a:t>Since</a:t>
            </a:r>
            <a:r>
              <a:rPr lang="fr-FR" sz="1600" b="1" dirty="0"/>
              <a:t> </a:t>
            </a:r>
            <a:r>
              <a:rPr lang="fr-FR" sz="1600" b="1" dirty="0" err="1"/>
              <a:t>today</a:t>
            </a:r>
            <a:r>
              <a:rPr lang="fr-US" sz="1600" dirty="0"/>
              <a:t>: warm up and vent</a:t>
            </a:r>
            <a:r>
              <a:rPr lang="fr-FR" sz="1600" dirty="0"/>
              <a:t> for the end of the </a:t>
            </a:r>
            <a:r>
              <a:rPr lang="fr-FR" sz="1600" dirty="0" err="1"/>
              <a:t>week</a:t>
            </a:r>
            <a:r>
              <a:rPr lang="fr-FR" sz="1600" dirty="0"/>
              <a:t>.</a:t>
            </a:r>
            <a:endParaRPr lang="fr-US" sz="1600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1BD6945C-6FA8-F15C-E4D8-97849CE5AD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-258766" y="3557346"/>
            <a:ext cx="3612098" cy="2709074"/>
          </a:xfrm>
          <a:prstGeom prst="rect">
            <a:avLst/>
          </a:prstGeom>
        </p:spPr>
      </p:pic>
      <p:cxnSp>
        <p:nvCxnSpPr>
          <p:cNvPr id="6" name="Connecteur droit 5"/>
          <p:cNvCxnSpPr/>
          <p:nvPr/>
        </p:nvCxnSpPr>
        <p:spPr>
          <a:xfrm>
            <a:off x="3086833" y="2339357"/>
            <a:ext cx="2671415" cy="0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3086833" y="2538009"/>
            <a:ext cx="2671415" cy="0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3105663" y="2764678"/>
            <a:ext cx="2671415" cy="0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5906530" y="1437657"/>
            <a:ext cx="2671415" cy="0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5906529" y="1656633"/>
            <a:ext cx="2671415" cy="0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552310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2">
            <a:extLst>
              <a:ext uri="{FF2B5EF4-FFF2-40B4-BE49-F238E27FC236}">
                <a16:creationId xmlns:a16="http://schemas.microsoft.com/office/drawing/2014/main" id="{796AE7BD-AAC3-9144-70D4-38B5507F1CB8}"/>
              </a:ext>
            </a:extLst>
          </p:cNvPr>
          <p:cNvSpPr/>
          <p:nvPr/>
        </p:nvSpPr>
        <p:spPr>
          <a:xfrm>
            <a:off x="192746" y="-6350"/>
            <a:ext cx="9169401" cy="507831"/>
          </a:xfrm>
          <a:prstGeom prst="rect">
            <a:avLst/>
          </a:prstGeom>
          <a:ln w="12700">
            <a:round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8100" tIns="38100" rIns="38100" bIns="38100">
            <a:spAutoFit/>
          </a:bodyPr>
          <a:lstStyle>
            <a:lvl1pPr>
              <a:buClr>
                <a:srgbClr val="021CA1"/>
              </a:buClr>
              <a:defRPr sz="3600">
                <a:solidFill>
                  <a:srgbClr val="021CA1"/>
                </a:solidFill>
                <a:uFill>
                  <a:solidFill>
                    <a:srgbClr val="021CA1"/>
                  </a:solidFill>
                </a:u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fr-FR" sz="2800" dirty="0">
                <a:ln w="3175" cmpd="sng">
                  <a:noFill/>
                </a:ln>
                <a:solidFill>
                  <a:srgbClr val="00009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LH2 </a:t>
            </a:r>
            <a:r>
              <a:rPr lang="fr-FR" sz="2800" dirty="0" err="1">
                <a:ln w="3175" cmpd="sng">
                  <a:noFill/>
                </a:ln>
                <a:solidFill>
                  <a:srgbClr val="00009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target</a:t>
            </a:r>
            <a:r>
              <a:rPr lang="fr-FR" sz="2800" dirty="0">
                <a:ln w="3175" cmpd="sng">
                  <a:noFill/>
                </a:ln>
                <a:solidFill>
                  <a:srgbClr val="00009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in 2022</a:t>
            </a:r>
            <a:endParaRPr sz="2800" dirty="0">
              <a:ln w="3175" cmpd="sng">
                <a:noFill/>
              </a:ln>
              <a:solidFill>
                <a:srgbClr val="00009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BB5E528-3787-7D31-4F9D-83270D6FC6DD}"/>
              </a:ext>
            </a:extLst>
          </p:cNvPr>
          <p:cNvSpPr txBox="1"/>
          <p:nvPr/>
        </p:nvSpPr>
        <p:spPr>
          <a:xfrm>
            <a:off x="320634" y="837417"/>
            <a:ext cx="3089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US" b="1" dirty="0"/>
              <a:t>To be monitored by shifters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2201"/>
            <a:ext cx="9144000" cy="499852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57DE564-57C6-FE34-3CD9-76B77C3ED2B6}"/>
              </a:ext>
            </a:extLst>
          </p:cNvPr>
          <p:cNvSpPr/>
          <p:nvPr/>
        </p:nvSpPr>
        <p:spPr>
          <a:xfrm>
            <a:off x="6691372" y="4143204"/>
            <a:ext cx="2030680" cy="99752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US"/>
          </a:p>
        </p:txBody>
      </p:sp>
    </p:spTree>
    <p:extLst>
      <p:ext uri="{BB962C8B-B14F-4D97-AF65-F5344CB8AC3E}">
        <p14:creationId xmlns:p14="http://schemas.microsoft.com/office/powerpoint/2010/main" val="194742346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2">
            <a:extLst>
              <a:ext uri="{FF2B5EF4-FFF2-40B4-BE49-F238E27FC236}">
                <a16:creationId xmlns:a16="http://schemas.microsoft.com/office/drawing/2014/main" id="{796AE7BD-AAC3-9144-70D4-38B5507F1CB8}"/>
              </a:ext>
            </a:extLst>
          </p:cNvPr>
          <p:cNvSpPr/>
          <p:nvPr/>
        </p:nvSpPr>
        <p:spPr>
          <a:xfrm>
            <a:off x="192746" y="-6350"/>
            <a:ext cx="9169401" cy="507831"/>
          </a:xfrm>
          <a:prstGeom prst="rect">
            <a:avLst/>
          </a:prstGeom>
          <a:ln w="12700">
            <a:round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>
            <a:lvl1pPr>
              <a:buClr>
                <a:srgbClr val="021CA1"/>
              </a:buClr>
              <a:defRPr sz="3600">
                <a:solidFill>
                  <a:srgbClr val="021CA1"/>
                </a:solidFill>
                <a:uFill>
                  <a:solidFill>
                    <a:srgbClr val="021CA1"/>
                  </a:solidFill>
                </a:u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fr-FR" sz="2800" dirty="0">
                <a:ln w="3175" cmpd="sng">
                  <a:noFill/>
                </a:ln>
                <a:solidFill>
                  <a:srgbClr val="00009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LH2 </a:t>
            </a:r>
            <a:r>
              <a:rPr lang="fr-FR" sz="2800" dirty="0" err="1">
                <a:ln w="3175" cmpd="sng">
                  <a:noFill/>
                </a:ln>
                <a:solidFill>
                  <a:srgbClr val="00009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target</a:t>
            </a:r>
            <a:r>
              <a:rPr lang="fr-FR" sz="2800" dirty="0">
                <a:ln w="3175" cmpd="sng">
                  <a:noFill/>
                </a:ln>
                <a:solidFill>
                  <a:srgbClr val="00009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in 2022</a:t>
            </a:r>
            <a:endParaRPr sz="2800" dirty="0">
              <a:ln w="3175" cmpd="sng">
                <a:noFill/>
              </a:ln>
              <a:solidFill>
                <a:srgbClr val="00009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5100"/>
            <a:ext cx="9144000" cy="500552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3686629" y="727254"/>
            <a:ext cx="24205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Target </a:t>
            </a:r>
            <a:r>
              <a:rPr lang="fr-FR" b="1" dirty="0" err="1"/>
              <a:t>filling</a:t>
            </a:r>
            <a:r>
              <a:rPr lang="fr-FR" b="1" dirty="0"/>
              <a:t> April, 16</a:t>
            </a:r>
            <a:r>
              <a:rPr lang="fr-FR" b="1" baseline="30000" dirty="0"/>
              <a:t>th</a:t>
            </a:r>
            <a:r>
              <a:rPr lang="fr-FR" b="1" dirty="0"/>
              <a:t> </a:t>
            </a:r>
          </a:p>
        </p:txBody>
      </p:sp>
      <p:cxnSp>
        <p:nvCxnSpPr>
          <p:cNvPr id="7" name="Connecteur droit 6"/>
          <p:cNvCxnSpPr>
            <a:cxnSpLocks/>
          </p:cNvCxnSpPr>
          <p:nvPr/>
        </p:nvCxnSpPr>
        <p:spPr>
          <a:xfrm flipV="1">
            <a:off x="1047750" y="2070100"/>
            <a:ext cx="0" cy="408305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V="1">
            <a:off x="4546600" y="2070100"/>
            <a:ext cx="25400" cy="408305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829200" y="6286736"/>
            <a:ext cx="2124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8h20: </a:t>
            </a:r>
            <a:r>
              <a:rPr lang="fr-FR" sz="1400" b="1" dirty="0" err="1"/>
              <a:t>Gas</a:t>
            </a:r>
            <a:r>
              <a:rPr lang="fr-FR" sz="1400" b="1" dirty="0"/>
              <a:t> insertion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369190" y="6286736"/>
            <a:ext cx="16117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/>
              <a:t>14h25: Target </a:t>
            </a:r>
            <a:r>
              <a:rPr lang="fr-FR" sz="1400" b="1" dirty="0" err="1"/>
              <a:t>filled</a:t>
            </a:r>
            <a:endParaRPr lang="fr-FR" sz="1400" b="1" dirty="0"/>
          </a:p>
        </p:txBody>
      </p:sp>
    </p:spTree>
    <p:extLst>
      <p:ext uri="{BB962C8B-B14F-4D97-AF65-F5344CB8AC3E}">
        <p14:creationId xmlns:p14="http://schemas.microsoft.com/office/powerpoint/2010/main" val="2111143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2">
            <a:extLst>
              <a:ext uri="{FF2B5EF4-FFF2-40B4-BE49-F238E27FC236}">
                <a16:creationId xmlns:a16="http://schemas.microsoft.com/office/drawing/2014/main" id="{796AE7BD-AAC3-9144-70D4-38B5507F1CB8}"/>
              </a:ext>
            </a:extLst>
          </p:cNvPr>
          <p:cNvSpPr/>
          <p:nvPr/>
        </p:nvSpPr>
        <p:spPr>
          <a:xfrm>
            <a:off x="192746" y="-6350"/>
            <a:ext cx="9169401" cy="507831"/>
          </a:xfrm>
          <a:prstGeom prst="rect">
            <a:avLst/>
          </a:prstGeom>
          <a:ln w="12700">
            <a:round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>
            <a:lvl1pPr>
              <a:buClr>
                <a:srgbClr val="021CA1"/>
              </a:buClr>
              <a:defRPr sz="3600">
                <a:solidFill>
                  <a:srgbClr val="021CA1"/>
                </a:solidFill>
                <a:uFill>
                  <a:solidFill>
                    <a:srgbClr val="021CA1"/>
                  </a:solidFill>
                </a:u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fr-FR" sz="2800" dirty="0">
                <a:ln w="3175" cmpd="sng">
                  <a:noFill/>
                </a:ln>
                <a:solidFill>
                  <a:srgbClr val="00009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LH2 </a:t>
            </a:r>
            <a:r>
              <a:rPr lang="fr-FR" sz="2800" dirty="0" err="1">
                <a:ln w="3175" cmpd="sng">
                  <a:noFill/>
                </a:ln>
                <a:solidFill>
                  <a:srgbClr val="00009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target</a:t>
            </a:r>
            <a:r>
              <a:rPr lang="fr-FR" sz="2800" dirty="0">
                <a:ln w="3175" cmpd="sng">
                  <a:noFill/>
                </a:ln>
                <a:solidFill>
                  <a:srgbClr val="00009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in 2022</a:t>
            </a:r>
            <a:endParaRPr sz="2800" dirty="0">
              <a:ln w="3175" cmpd="sng">
                <a:noFill/>
              </a:ln>
              <a:solidFill>
                <a:srgbClr val="00009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A82F457-7A15-4DB7-BBF6-670324A6E2FB}"/>
              </a:ext>
            </a:extLst>
          </p:cNvPr>
          <p:cNvSpPr txBox="1"/>
          <p:nvPr/>
        </p:nvSpPr>
        <p:spPr>
          <a:xfrm>
            <a:off x="174085" y="962934"/>
            <a:ext cx="797767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US" dirty="0"/>
              <a:t>Target filling took </a:t>
            </a:r>
            <a:r>
              <a:rPr lang="fr-FR" b="1" dirty="0"/>
              <a:t>6</a:t>
            </a:r>
            <a:r>
              <a:rPr lang="fr-US" b="1" dirty="0"/>
              <a:t> hours </a:t>
            </a:r>
            <a:r>
              <a:rPr lang="fr-US" dirty="0"/>
              <a:t>– should always count at least </a:t>
            </a:r>
            <a:r>
              <a:rPr lang="fr-FR" dirty="0"/>
              <a:t>10</a:t>
            </a:r>
            <a:r>
              <a:rPr lang="fr-US" dirty="0"/>
              <a:t> hours since </a:t>
            </a:r>
            <a:r>
              <a:rPr lang="fr-US"/>
              <a:t>this time</a:t>
            </a:r>
            <a:r>
              <a:rPr lang="en-US" dirty="0"/>
              <a:t>,</a:t>
            </a:r>
            <a:r>
              <a:rPr lang="fr-US"/>
              <a:t> strongly depends on environment</a:t>
            </a:r>
            <a:r>
              <a:rPr lang="en-US" dirty="0"/>
              <a:t>.</a:t>
            </a:r>
          </a:p>
          <a:p>
            <a:endParaRPr lang="fr-US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US"/>
              <a:t>Target </a:t>
            </a:r>
            <a:r>
              <a:rPr lang="fr-US" dirty="0"/>
              <a:t>running stable for </a:t>
            </a:r>
            <a:r>
              <a:rPr lang="fr-US" b="1" dirty="0"/>
              <a:t>23 days</a:t>
            </a:r>
            <a:r>
              <a:rPr lang="fr-US" dirty="0"/>
              <a:t>!</a:t>
            </a:r>
            <a:endParaRPr lang="fr-FR" dirty="0"/>
          </a:p>
          <a:p>
            <a:endParaRPr lang="fr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US" b="1" u="sng"/>
              <a:t>On Sunday 29</a:t>
            </a:r>
            <a:r>
              <a:rPr lang="fr-US" b="1" u="sng" baseline="30000"/>
              <a:t>th</a:t>
            </a:r>
            <a:r>
              <a:rPr lang="fr-US" b="1" u="sng"/>
              <a:t> </a:t>
            </a:r>
            <a:r>
              <a:rPr lang="fr-FR" b="1" u="sng" dirty="0" err="1"/>
              <a:t>afternoon</a:t>
            </a:r>
            <a:r>
              <a:rPr lang="fr-FR" b="1" u="sng" dirty="0"/>
              <a:t> </a:t>
            </a:r>
            <a:r>
              <a:rPr lang="fr-US" b="1" u="sng"/>
              <a:t>(tuning of 12C beam)</a:t>
            </a:r>
            <a:r>
              <a:rPr lang="fr-FR" u="sng" dirty="0"/>
              <a:t>:</a:t>
            </a:r>
            <a:r>
              <a:rPr lang="fr-US" u="sng"/>
              <a:t> </a:t>
            </a:r>
            <a:r>
              <a:rPr lang="fr-FR" dirty="0"/>
              <a:t>T</a:t>
            </a:r>
            <a:r>
              <a:rPr lang="fr-US" dirty="0"/>
              <a:t>he temperature sensor on the return c</a:t>
            </a:r>
            <a:r>
              <a:rPr lang="fr-FR" dirty="0"/>
              <a:t>i</a:t>
            </a:r>
            <a:r>
              <a:rPr lang="fr-US" dirty="0"/>
              <a:t>rcuit become unstable, and indicated 1 degree more</a:t>
            </a:r>
            <a:r>
              <a:rPr lang="fr-FR" dirty="0"/>
              <a:t>, </a:t>
            </a:r>
            <a:r>
              <a:rPr lang="fr-FR" dirty="0" err="1"/>
              <a:t>target</a:t>
            </a:r>
            <a:r>
              <a:rPr lang="fr-FR" dirty="0"/>
              <a:t> pressure and vacuum </a:t>
            </a:r>
            <a:r>
              <a:rPr lang="fr-FR" dirty="0" err="1"/>
              <a:t>increased</a:t>
            </a:r>
            <a:r>
              <a:rPr lang="fr-FR" dirty="0"/>
              <a:t> for </a:t>
            </a:r>
            <a:r>
              <a:rPr lang="fr-FR" dirty="0" err="1"/>
              <a:t>half</a:t>
            </a:r>
            <a:r>
              <a:rPr lang="fr-FR" dirty="0"/>
              <a:t> an </a:t>
            </a:r>
            <a:r>
              <a:rPr lang="fr-FR" dirty="0" err="1"/>
              <a:t>hour</a:t>
            </a:r>
            <a:r>
              <a:rPr lang="fr-US" dirty="0"/>
              <a:t>. </a:t>
            </a:r>
            <a:endParaRPr lang="fr-FR" dirty="0"/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US" dirty="0"/>
              <a:t>A possible explanation is that the </a:t>
            </a:r>
            <a:r>
              <a:rPr lang="fr-FR" dirty="0"/>
              <a:t>top of the </a:t>
            </a:r>
            <a:r>
              <a:rPr lang="fr-FR" dirty="0" err="1"/>
              <a:t>target’s</a:t>
            </a:r>
            <a:r>
              <a:rPr lang="fr-FR" dirty="0"/>
              <a:t> body, </a:t>
            </a:r>
            <a:r>
              <a:rPr lang="fr-FR" dirty="0" err="1"/>
              <a:t>where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installed</a:t>
            </a:r>
            <a:r>
              <a:rPr lang="fr-FR" dirty="0"/>
              <a:t> the </a:t>
            </a:r>
            <a:r>
              <a:rPr lang="fr-FR" dirty="0" err="1"/>
              <a:t>temperature</a:t>
            </a:r>
            <a:r>
              <a:rPr lang="fr-FR" dirty="0"/>
              <a:t> </a:t>
            </a:r>
            <a:r>
              <a:rPr lang="fr-US" dirty="0"/>
              <a:t>sensor</a:t>
            </a:r>
            <a:r>
              <a:rPr lang="fr-FR" dirty="0"/>
              <a:t>,</a:t>
            </a:r>
            <a:r>
              <a:rPr lang="fr-US" dirty="0"/>
              <a:t> was hit by intense beam (10</a:t>
            </a:r>
            <a:r>
              <a:rPr lang="fr-US" baseline="30000" dirty="0"/>
              <a:t>6</a:t>
            </a:r>
            <a:r>
              <a:rPr lang="fr-US" dirty="0"/>
              <a:t> pps). </a:t>
            </a:r>
            <a:endParaRPr lang="fr-FR" dirty="0"/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Decided</a:t>
            </a:r>
            <a:r>
              <a:rPr lang="fr-FR" dirty="0"/>
              <a:t> to not </a:t>
            </a:r>
            <a:r>
              <a:rPr lang="fr-FR" dirty="0" err="1"/>
              <a:t>try</a:t>
            </a:r>
            <a:r>
              <a:rPr lang="fr-FR" dirty="0"/>
              <a:t> to fix the </a:t>
            </a:r>
            <a:r>
              <a:rPr lang="fr-FR" dirty="0" err="1"/>
              <a:t>sensor</a:t>
            </a:r>
            <a:r>
              <a:rPr lang="fr-FR" dirty="0"/>
              <a:t> issue </a:t>
            </a:r>
            <a:r>
              <a:rPr lang="fr-FR" dirty="0" err="1"/>
              <a:t>because</a:t>
            </a:r>
            <a:r>
              <a:rPr lang="fr-FR" dirty="0"/>
              <a:t> </a:t>
            </a:r>
            <a:r>
              <a:rPr lang="fr-FR" dirty="0" err="1"/>
              <a:t>too</a:t>
            </a:r>
            <a:r>
              <a:rPr lang="fr-FR" dirty="0"/>
              <a:t> close </a:t>
            </a:r>
            <a:r>
              <a:rPr lang="fr-FR" dirty="0" err="1"/>
              <a:t>from</a:t>
            </a:r>
            <a:r>
              <a:rPr lang="fr-FR" dirty="0"/>
              <a:t> </a:t>
            </a:r>
            <a:r>
              <a:rPr lang="fr-FR" dirty="0" err="1"/>
              <a:t>beamtime</a:t>
            </a:r>
            <a:r>
              <a:rPr lang="fr-FR" dirty="0"/>
              <a:t>, run S522 part 2 </a:t>
            </a:r>
            <a:r>
              <a:rPr lang="fr-FR" dirty="0" err="1"/>
              <a:t>with</a:t>
            </a:r>
            <a:r>
              <a:rPr lang="fr-FR" dirty="0"/>
              <a:t> </a:t>
            </a:r>
            <a:r>
              <a:rPr lang="fr-FR" dirty="0" err="1"/>
              <a:t>lower</a:t>
            </a:r>
            <a:r>
              <a:rPr lang="fr-FR" dirty="0"/>
              <a:t> pressure to </a:t>
            </a:r>
            <a:r>
              <a:rPr lang="fr-FR" dirty="0" err="1"/>
              <a:t>increase</a:t>
            </a:r>
            <a:r>
              <a:rPr lang="fr-FR" dirty="0"/>
              <a:t> </a:t>
            </a:r>
            <a:r>
              <a:rPr lang="fr-FR" dirty="0" err="1"/>
              <a:t>density</a:t>
            </a:r>
            <a:r>
              <a:rPr lang="fr-FR" dirty="0"/>
              <a:t> and </a:t>
            </a:r>
            <a:r>
              <a:rPr lang="fr-FR" dirty="0" err="1"/>
              <a:t>stability</a:t>
            </a:r>
            <a:r>
              <a:rPr lang="fr-FR" dirty="0"/>
              <a:t>.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u="sng" dirty="0"/>
              <a:t>On Tuesday 31</a:t>
            </a:r>
            <a:r>
              <a:rPr lang="fr-FR" b="1" u="sng" baseline="30000" dirty="0"/>
              <a:t>th</a:t>
            </a:r>
            <a:r>
              <a:rPr lang="fr-FR" u="sng" dirty="0"/>
              <a:t>: </a:t>
            </a:r>
            <a:r>
              <a:rPr lang="fr-US" dirty="0"/>
              <a:t>The probe return to normal after power cycling.</a:t>
            </a:r>
            <a:r>
              <a:rPr lang="fr-FR" dirty="0"/>
              <a:t> </a:t>
            </a:r>
            <a:r>
              <a:rPr lang="fr-FR" dirty="0" err="1"/>
              <a:t>Adding</a:t>
            </a:r>
            <a:r>
              <a:rPr lang="fr-FR" dirty="0"/>
              <a:t> H</a:t>
            </a:r>
            <a:r>
              <a:rPr lang="fr-FR" baseline="-25000" dirty="0"/>
              <a:t>2</a:t>
            </a:r>
            <a:r>
              <a:rPr lang="fr-FR" dirty="0"/>
              <a:t> </a:t>
            </a:r>
            <a:r>
              <a:rPr lang="fr-FR" dirty="0" err="1"/>
              <a:t>between</a:t>
            </a:r>
            <a:r>
              <a:rPr lang="fr-FR" dirty="0"/>
              <a:t> </a:t>
            </a:r>
            <a:r>
              <a:rPr lang="fr-FR" dirty="0" err="1"/>
              <a:t>two</a:t>
            </a:r>
            <a:r>
              <a:rPr lang="fr-FR" dirty="0"/>
              <a:t> </a:t>
            </a:r>
            <a:r>
              <a:rPr lang="fr-FR" dirty="0" err="1"/>
              <a:t>beams</a:t>
            </a:r>
            <a:r>
              <a:rPr lang="fr-FR" dirty="0"/>
              <a:t>. </a:t>
            </a:r>
            <a:r>
              <a:rPr lang="fr-FR" dirty="0" err="1"/>
              <a:t>Everything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err="1"/>
              <a:t>working</a:t>
            </a:r>
            <a:r>
              <a:rPr lang="fr-FR" dirty="0"/>
              <a:t> fine, </a:t>
            </a:r>
            <a:r>
              <a:rPr lang="fr-FR" dirty="0" err="1"/>
              <a:t>target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stable for S509.</a:t>
            </a:r>
            <a:endParaRPr lang="fr-US" dirty="0"/>
          </a:p>
        </p:txBody>
      </p:sp>
    </p:spTree>
    <p:extLst>
      <p:ext uri="{BB962C8B-B14F-4D97-AF65-F5344CB8AC3E}">
        <p14:creationId xmlns:p14="http://schemas.microsoft.com/office/powerpoint/2010/main" val="167688664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2">
            <a:extLst>
              <a:ext uri="{FF2B5EF4-FFF2-40B4-BE49-F238E27FC236}">
                <a16:creationId xmlns:a16="http://schemas.microsoft.com/office/drawing/2014/main" id="{796AE7BD-AAC3-9144-70D4-38B5507F1CB8}"/>
              </a:ext>
            </a:extLst>
          </p:cNvPr>
          <p:cNvSpPr/>
          <p:nvPr/>
        </p:nvSpPr>
        <p:spPr>
          <a:xfrm>
            <a:off x="192746" y="-6350"/>
            <a:ext cx="9169401" cy="507831"/>
          </a:xfrm>
          <a:prstGeom prst="rect">
            <a:avLst/>
          </a:prstGeom>
          <a:ln w="12700">
            <a:round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>
            <a:lvl1pPr>
              <a:buClr>
                <a:srgbClr val="021CA1"/>
              </a:buClr>
              <a:defRPr sz="3600">
                <a:solidFill>
                  <a:srgbClr val="021CA1"/>
                </a:solidFill>
                <a:uFill>
                  <a:solidFill>
                    <a:srgbClr val="021CA1"/>
                  </a:solidFill>
                </a:u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fr-FR" sz="2800" dirty="0">
                <a:ln w="3175" cmpd="sng">
                  <a:noFill/>
                </a:ln>
                <a:solidFill>
                  <a:srgbClr val="00009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LH2 </a:t>
            </a:r>
            <a:r>
              <a:rPr lang="fr-FR" sz="2800" dirty="0" err="1">
                <a:ln w="3175" cmpd="sng">
                  <a:noFill/>
                </a:ln>
                <a:solidFill>
                  <a:srgbClr val="00009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target</a:t>
            </a:r>
            <a:r>
              <a:rPr lang="fr-FR" sz="2800" dirty="0">
                <a:ln w="3175" cmpd="sng">
                  <a:noFill/>
                </a:ln>
                <a:solidFill>
                  <a:srgbClr val="00009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in 2022</a:t>
            </a:r>
            <a:endParaRPr sz="2800" dirty="0">
              <a:ln w="3175" cmpd="sng">
                <a:noFill/>
              </a:ln>
              <a:solidFill>
                <a:srgbClr val="00009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0000"/>
            <a:ext cx="9149620" cy="500369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92746" y="562782"/>
            <a:ext cx="5672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Target ‘’life’’ on </a:t>
            </a:r>
            <a:r>
              <a:rPr lang="fr-FR" b="1" dirty="0"/>
              <a:t>3 </a:t>
            </a:r>
            <a:r>
              <a:rPr lang="fr-FR" b="1" dirty="0" err="1"/>
              <a:t>weeks</a:t>
            </a:r>
            <a:endParaRPr lang="fr-F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Working</a:t>
            </a:r>
            <a:r>
              <a:rPr lang="fr-FR" dirty="0"/>
              <a:t> conditions: pressure </a:t>
            </a:r>
            <a:r>
              <a:rPr lang="fr-FR" b="1" dirty="0"/>
              <a:t>943/953</a:t>
            </a:r>
            <a:r>
              <a:rPr lang="fr-FR" dirty="0"/>
              <a:t> mbar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temperature</a:t>
            </a:r>
            <a:r>
              <a:rPr lang="fr-FR" dirty="0"/>
              <a:t> : </a:t>
            </a:r>
            <a:r>
              <a:rPr lang="fr-FR" b="1" dirty="0"/>
              <a:t>20,05/20,12 K  </a:t>
            </a:r>
          </a:p>
        </p:txBody>
      </p:sp>
      <p:cxnSp>
        <p:nvCxnSpPr>
          <p:cNvPr id="6" name="Connecteur droit 5"/>
          <p:cNvCxnSpPr/>
          <p:nvPr/>
        </p:nvCxnSpPr>
        <p:spPr>
          <a:xfrm flipV="1">
            <a:off x="5321300" y="2085975"/>
            <a:ext cx="25400" cy="408305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 rot="16200000">
            <a:off x="4503288" y="2873312"/>
            <a:ext cx="12666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S522 part 2</a:t>
            </a:r>
          </a:p>
        </p:txBody>
      </p:sp>
      <p:cxnSp>
        <p:nvCxnSpPr>
          <p:cNvPr id="8" name="Connecteur droit 7"/>
          <p:cNvCxnSpPr/>
          <p:nvPr/>
        </p:nvCxnSpPr>
        <p:spPr>
          <a:xfrm flipV="1">
            <a:off x="1442187" y="2085975"/>
            <a:ext cx="25400" cy="408305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 rot="16200000">
            <a:off x="2490998" y="2791810"/>
            <a:ext cx="1928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End of S522 part 1</a:t>
            </a:r>
          </a:p>
        </p:txBody>
      </p:sp>
      <p:cxnSp>
        <p:nvCxnSpPr>
          <p:cNvPr id="10" name="Connecteur droit 9"/>
          <p:cNvCxnSpPr/>
          <p:nvPr/>
        </p:nvCxnSpPr>
        <p:spPr>
          <a:xfrm flipV="1">
            <a:off x="6302375" y="2085975"/>
            <a:ext cx="25400" cy="408305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 rot="16200000">
            <a:off x="5559322" y="2978552"/>
            <a:ext cx="1239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/>
              <a:t>Gas</a:t>
            </a:r>
            <a:r>
              <a:rPr lang="fr-FR" b="1" dirty="0"/>
              <a:t> </a:t>
            </a:r>
            <a:r>
              <a:rPr lang="fr-FR" b="1" dirty="0" err="1"/>
              <a:t>adding</a:t>
            </a:r>
            <a:endParaRPr lang="fr-FR" b="1" dirty="0"/>
          </a:p>
        </p:txBody>
      </p:sp>
      <p:cxnSp>
        <p:nvCxnSpPr>
          <p:cNvPr id="14" name="Connecteur droit 13"/>
          <p:cNvCxnSpPr/>
          <p:nvPr/>
        </p:nvCxnSpPr>
        <p:spPr>
          <a:xfrm flipV="1">
            <a:off x="6478264" y="2085975"/>
            <a:ext cx="25400" cy="408305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 rot="16200000">
            <a:off x="5875789" y="2873311"/>
            <a:ext cx="1519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/>
              <a:t>Begining</a:t>
            </a:r>
            <a:r>
              <a:rPr lang="fr-FR" b="1" dirty="0"/>
              <a:t> S509</a:t>
            </a:r>
          </a:p>
        </p:txBody>
      </p:sp>
      <p:cxnSp>
        <p:nvCxnSpPr>
          <p:cNvPr id="16" name="Connecteur droit 15"/>
          <p:cNvCxnSpPr/>
          <p:nvPr/>
        </p:nvCxnSpPr>
        <p:spPr>
          <a:xfrm flipV="1">
            <a:off x="3631622" y="2085975"/>
            <a:ext cx="25400" cy="408305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 rot="16200000">
            <a:off x="397991" y="3052944"/>
            <a:ext cx="2392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/>
              <a:t>Begining</a:t>
            </a:r>
            <a:r>
              <a:rPr lang="fr-FR" b="1" dirty="0"/>
              <a:t> of S522 part 1</a:t>
            </a:r>
          </a:p>
        </p:txBody>
      </p:sp>
    </p:spTree>
    <p:extLst>
      <p:ext uri="{BB962C8B-B14F-4D97-AF65-F5344CB8AC3E}">
        <p14:creationId xmlns:p14="http://schemas.microsoft.com/office/powerpoint/2010/main" val="191893466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2">
            <a:extLst>
              <a:ext uri="{FF2B5EF4-FFF2-40B4-BE49-F238E27FC236}">
                <a16:creationId xmlns:a16="http://schemas.microsoft.com/office/drawing/2014/main" id="{796AE7BD-AAC3-9144-70D4-38B5507F1CB8}"/>
              </a:ext>
            </a:extLst>
          </p:cNvPr>
          <p:cNvSpPr/>
          <p:nvPr/>
        </p:nvSpPr>
        <p:spPr>
          <a:xfrm>
            <a:off x="192746" y="-6350"/>
            <a:ext cx="9169401" cy="507831"/>
          </a:xfrm>
          <a:prstGeom prst="rect">
            <a:avLst/>
          </a:prstGeom>
          <a:ln w="12700">
            <a:round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>
            <a:lvl1pPr>
              <a:buClr>
                <a:srgbClr val="021CA1"/>
              </a:buClr>
              <a:defRPr sz="3600">
                <a:solidFill>
                  <a:srgbClr val="021CA1"/>
                </a:solidFill>
                <a:uFill>
                  <a:solidFill>
                    <a:srgbClr val="021CA1"/>
                  </a:solidFill>
                </a:u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fr-FR" sz="2800" dirty="0">
                <a:ln w="3175" cmpd="sng">
                  <a:noFill/>
                </a:ln>
                <a:solidFill>
                  <a:srgbClr val="00009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LH2 </a:t>
            </a:r>
            <a:r>
              <a:rPr lang="fr-FR" sz="2800" dirty="0" err="1">
                <a:ln w="3175" cmpd="sng">
                  <a:noFill/>
                </a:ln>
                <a:solidFill>
                  <a:srgbClr val="00009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target</a:t>
            </a:r>
            <a:r>
              <a:rPr lang="fr-FR" sz="2800" dirty="0">
                <a:ln w="3175" cmpd="sng">
                  <a:noFill/>
                </a:ln>
                <a:solidFill>
                  <a:srgbClr val="00009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in 2022</a:t>
            </a:r>
            <a:endParaRPr sz="2800" dirty="0">
              <a:ln w="3175" cmpd="sng">
                <a:noFill/>
              </a:ln>
              <a:solidFill>
                <a:srgbClr val="00009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A82F457-7A15-4DB7-BBF6-670324A6E2FB}"/>
              </a:ext>
            </a:extLst>
          </p:cNvPr>
          <p:cNvSpPr txBox="1"/>
          <p:nvPr/>
        </p:nvSpPr>
        <p:spPr>
          <a:xfrm>
            <a:off x="174085" y="962934"/>
            <a:ext cx="797767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Wednesday morning </a:t>
            </a:r>
            <a:r>
              <a:rPr lang="en-GB" dirty="0"/>
              <a:t>when the beam finishes (8AM):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Pedestal run FOOT;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Bias off FOOT and power off ADC boards;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50"/>
                </a:solidFill>
              </a:rPr>
              <a:t>Warm up the target </a:t>
            </a:r>
            <a:r>
              <a:rPr lang="en-US" dirty="0">
                <a:solidFill>
                  <a:srgbClr val="00B050"/>
                </a:solidFill>
              </a:rPr>
              <a:t>( Gilles in remote and me);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50"/>
                </a:solidFill>
              </a:rPr>
              <a:t>Pump the H2;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Target at room temperature and fully secured by </a:t>
            </a:r>
            <a:r>
              <a:rPr lang="en-US" b="1" dirty="0"/>
              <a:t>Friday</a:t>
            </a:r>
            <a:r>
              <a:rPr lang="en-US" dirty="0"/>
              <a:t>.</a:t>
            </a:r>
            <a:endParaRPr lang="fr-US" dirty="0"/>
          </a:p>
        </p:txBody>
      </p:sp>
    </p:spTree>
    <p:extLst>
      <p:ext uri="{BB962C8B-B14F-4D97-AF65-F5344CB8AC3E}">
        <p14:creationId xmlns:p14="http://schemas.microsoft.com/office/powerpoint/2010/main" val="1984633219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2">
            <a:extLst>
              <a:ext uri="{FF2B5EF4-FFF2-40B4-BE49-F238E27FC236}">
                <a16:creationId xmlns:a16="http://schemas.microsoft.com/office/drawing/2014/main" id="{4F041CC9-758E-EF3D-1225-B63F747BBD28}"/>
              </a:ext>
            </a:extLst>
          </p:cNvPr>
          <p:cNvSpPr/>
          <p:nvPr/>
        </p:nvSpPr>
        <p:spPr>
          <a:xfrm>
            <a:off x="192746" y="-6350"/>
            <a:ext cx="9169401" cy="507831"/>
          </a:xfrm>
          <a:prstGeom prst="rect">
            <a:avLst/>
          </a:prstGeom>
          <a:ln w="12700">
            <a:round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>
            <a:lvl1pPr>
              <a:buClr>
                <a:srgbClr val="021CA1"/>
              </a:buClr>
              <a:defRPr sz="3600">
                <a:solidFill>
                  <a:srgbClr val="021CA1"/>
                </a:solidFill>
                <a:uFill>
                  <a:solidFill>
                    <a:srgbClr val="021CA1"/>
                  </a:solidFill>
                </a:u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fr-FR" sz="2800" dirty="0">
                <a:ln w="3175" cmpd="sng">
                  <a:noFill/>
                </a:ln>
                <a:solidFill>
                  <a:srgbClr val="00009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Backup</a:t>
            </a:r>
            <a:endParaRPr sz="2800" dirty="0">
              <a:ln w="3175" cmpd="sng">
                <a:noFill/>
              </a:ln>
              <a:solidFill>
                <a:srgbClr val="00009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" name="Image 3">
            <a:extLst>
              <a:ext uri="{FF2B5EF4-FFF2-40B4-BE49-F238E27FC236}">
                <a16:creationId xmlns:a16="http://schemas.microsoft.com/office/drawing/2014/main" id="{04023D5F-52D3-07BA-320F-C80760886EB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52" r="23113"/>
          <a:stretch/>
        </p:blipFill>
        <p:spPr>
          <a:xfrm>
            <a:off x="2479027" y="1332512"/>
            <a:ext cx="5454869" cy="5143500"/>
          </a:xfrm>
          <a:prstGeom prst="rect">
            <a:avLst/>
          </a:prstGeom>
        </p:spPr>
      </p:pic>
      <p:sp>
        <p:nvSpPr>
          <p:cNvPr id="6" name="Flèche droite 1">
            <a:extLst>
              <a:ext uri="{FF2B5EF4-FFF2-40B4-BE49-F238E27FC236}">
                <a16:creationId xmlns:a16="http://schemas.microsoft.com/office/drawing/2014/main" id="{780BA4CB-97E9-14F2-EDF1-B48A75065ECD}"/>
              </a:ext>
            </a:extLst>
          </p:cNvPr>
          <p:cNvSpPr/>
          <p:nvPr/>
        </p:nvSpPr>
        <p:spPr>
          <a:xfrm>
            <a:off x="1383324" y="6140039"/>
            <a:ext cx="1690254" cy="25631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50" dirty="0">
                <a:solidFill>
                  <a:schemeClr val="tx1"/>
                </a:solidFill>
              </a:rPr>
              <a:t>BEAM</a:t>
            </a:r>
          </a:p>
        </p:txBody>
      </p:sp>
      <p:sp>
        <p:nvSpPr>
          <p:cNvPr id="7" name="Titre 16">
            <a:extLst>
              <a:ext uri="{FF2B5EF4-FFF2-40B4-BE49-F238E27FC236}">
                <a16:creationId xmlns:a16="http://schemas.microsoft.com/office/drawing/2014/main" id="{1868AD65-6D0E-EBB9-BBC4-4E480DDF153D}"/>
              </a:ext>
            </a:extLst>
          </p:cNvPr>
          <p:cNvSpPr txBox="1">
            <a:spLocks/>
          </p:cNvSpPr>
          <p:nvPr/>
        </p:nvSpPr>
        <p:spPr>
          <a:xfrm>
            <a:off x="192746" y="625915"/>
            <a:ext cx="2480116" cy="52389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solidFill>
                  <a:srgbClr val="FF0000"/>
                </a:solidFill>
              </a:rPr>
              <a:t>How </a:t>
            </a:r>
            <a:r>
              <a:rPr lang="fr-FR" dirty="0" err="1">
                <a:solidFill>
                  <a:srgbClr val="FF0000"/>
                </a:solidFill>
              </a:rPr>
              <a:t>it</a:t>
            </a:r>
            <a:r>
              <a:rPr lang="fr-FR" dirty="0">
                <a:solidFill>
                  <a:srgbClr val="FF0000"/>
                </a:solidFill>
              </a:rPr>
              <a:t> </a:t>
            </a:r>
            <a:r>
              <a:rPr lang="fr-FR" dirty="0" err="1">
                <a:solidFill>
                  <a:srgbClr val="FF0000"/>
                </a:solidFill>
              </a:rPr>
              <a:t>works</a:t>
            </a:r>
            <a:endParaRPr lang="fr-FR" dirty="0">
              <a:solidFill>
                <a:srgbClr val="FF0000"/>
              </a:solidFill>
            </a:endParaRPr>
          </a:p>
        </p:txBody>
      </p:sp>
      <p:cxnSp>
        <p:nvCxnSpPr>
          <p:cNvPr id="8" name="Connecteur droit avec flèche 4">
            <a:extLst>
              <a:ext uri="{FF2B5EF4-FFF2-40B4-BE49-F238E27FC236}">
                <a16:creationId xmlns:a16="http://schemas.microsoft.com/office/drawing/2014/main" id="{5E7DFDE6-4056-9DAA-0324-2EBC32026D06}"/>
              </a:ext>
            </a:extLst>
          </p:cNvPr>
          <p:cNvCxnSpPr/>
          <p:nvPr/>
        </p:nvCxnSpPr>
        <p:spPr>
          <a:xfrm flipH="1" flipV="1">
            <a:off x="4635244" y="1886670"/>
            <a:ext cx="2962916" cy="11444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5">
            <a:extLst>
              <a:ext uri="{FF2B5EF4-FFF2-40B4-BE49-F238E27FC236}">
                <a16:creationId xmlns:a16="http://schemas.microsoft.com/office/drawing/2014/main" id="{61D262AB-8037-13CF-B103-469ED1263715}"/>
              </a:ext>
            </a:extLst>
          </p:cNvPr>
          <p:cNvSpPr txBox="1"/>
          <p:nvPr/>
        </p:nvSpPr>
        <p:spPr>
          <a:xfrm>
            <a:off x="7600330" y="3006967"/>
            <a:ext cx="9754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/>
              <a:t>Cryocooler</a:t>
            </a:r>
            <a:endParaRPr lang="fr-FR" sz="1400" dirty="0"/>
          </a:p>
        </p:txBody>
      </p: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6D1B7E5B-5A68-A6F3-573B-1E0C952AD022}"/>
              </a:ext>
            </a:extLst>
          </p:cNvPr>
          <p:cNvCxnSpPr/>
          <p:nvPr/>
        </p:nvCxnSpPr>
        <p:spPr>
          <a:xfrm flipH="1">
            <a:off x="4758786" y="3164427"/>
            <a:ext cx="2839375" cy="8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2">
            <a:extLst>
              <a:ext uri="{FF2B5EF4-FFF2-40B4-BE49-F238E27FC236}">
                <a16:creationId xmlns:a16="http://schemas.microsoft.com/office/drawing/2014/main" id="{501A49EB-603D-3BC7-F17D-1ACEC17CA5AE}"/>
              </a:ext>
            </a:extLst>
          </p:cNvPr>
          <p:cNvSpPr txBox="1"/>
          <p:nvPr/>
        </p:nvSpPr>
        <p:spPr>
          <a:xfrm>
            <a:off x="5875405" y="2987200"/>
            <a:ext cx="121321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/>
              <a:t>1</a:t>
            </a:r>
            <a:r>
              <a:rPr lang="fr-FR" sz="1400" baseline="30000" dirty="0"/>
              <a:t>st</a:t>
            </a:r>
            <a:r>
              <a:rPr lang="fr-FR" sz="1400" dirty="0"/>
              <a:t> stage (50K)</a:t>
            </a:r>
          </a:p>
        </p:txBody>
      </p:sp>
      <p:cxnSp>
        <p:nvCxnSpPr>
          <p:cNvPr id="12" name="Connecteur droit avec flèche 14">
            <a:extLst>
              <a:ext uri="{FF2B5EF4-FFF2-40B4-BE49-F238E27FC236}">
                <a16:creationId xmlns:a16="http://schemas.microsoft.com/office/drawing/2014/main" id="{2AD06E7C-2B6D-A407-A1C6-13F9FB8040C7}"/>
              </a:ext>
            </a:extLst>
          </p:cNvPr>
          <p:cNvCxnSpPr/>
          <p:nvPr/>
        </p:nvCxnSpPr>
        <p:spPr>
          <a:xfrm flipH="1">
            <a:off x="4545626" y="3254081"/>
            <a:ext cx="3076572" cy="15029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7">
            <a:extLst>
              <a:ext uri="{FF2B5EF4-FFF2-40B4-BE49-F238E27FC236}">
                <a16:creationId xmlns:a16="http://schemas.microsoft.com/office/drawing/2014/main" id="{47C99633-63A6-E0F2-42CD-3D17389CB1B3}"/>
              </a:ext>
            </a:extLst>
          </p:cNvPr>
          <p:cNvSpPr txBox="1"/>
          <p:nvPr/>
        </p:nvSpPr>
        <p:spPr>
          <a:xfrm>
            <a:off x="6155137" y="3473448"/>
            <a:ext cx="129791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/>
              <a:t>2</a:t>
            </a:r>
            <a:r>
              <a:rPr lang="fr-FR" sz="1400" baseline="30000" dirty="0"/>
              <a:t>nd</a:t>
            </a:r>
            <a:r>
              <a:rPr lang="fr-FR" sz="1400" dirty="0"/>
              <a:t> stage (4,2K)</a:t>
            </a:r>
          </a:p>
        </p:txBody>
      </p:sp>
      <p:cxnSp>
        <p:nvCxnSpPr>
          <p:cNvPr id="14" name="Connecteur droit avec flèche 21">
            <a:extLst>
              <a:ext uri="{FF2B5EF4-FFF2-40B4-BE49-F238E27FC236}">
                <a16:creationId xmlns:a16="http://schemas.microsoft.com/office/drawing/2014/main" id="{0500405D-6A26-ACD4-48A9-62E60845F908}"/>
              </a:ext>
            </a:extLst>
          </p:cNvPr>
          <p:cNvCxnSpPr/>
          <p:nvPr/>
        </p:nvCxnSpPr>
        <p:spPr>
          <a:xfrm flipH="1">
            <a:off x="4492801" y="4935476"/>
            <a:ext cx="1889242" cy="4328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23">
            <a:extLst>
              <a:ext uri="{FF2B5EF4-FFF2-40B4-BE49-F238E27FC236}">
                <a16:creationId xmlns:a16="http://schemas.microsoft.com/office/drawing/2014/main" id="{FBA52706-5353-A634-21D6-A37E58FF6686}"/>
              </a:ext>
            </a:extLst>
          </p:cNvPr>
          <p:cNvSpPr txBox="1"/>
          <p:nvPr/>
        </p:nvSpPr>
        <p:spPr>
          <a:xfrm>
            <a:off x="6307114" y="4712539"/>
            <a:ext cx="15953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Condenser/</a:t>
            </a:r>
            <a:r>
              <a:rPr lang="fr-FR" sz="1400" dirty="0" err="1"/>
              <a:t>Liqufier</a:t>
            </a:r>
            <a:endParaRPr lang="fr-FR" sz="1400" dirty="0"/>
          </a:p>
        </p:txBody>
      </p:sp>
      <p:cxnSp>
        <p:nvCxnSpPr>
          <p:cNvPr id="16" name="Connecteur droit avec flèche 26">
            <a:extLst>
              <a:ext uri="{FF2B5EF4-FFF2-40B4-BE49-F238E27FC236}">
                <a16:creationId xmlns:a16="http://schemas.microsoft.com/office/drawing/2014/main" id="{41BF984A-DAFA-85B1-379B-0A4272E98624}"/>
              </a:ext>
            </a:extLst>
          </p:cNvPr>
          <p:cNvCxnSpPr/>
          <p:nvPr/>
        </p:nvCxnSpPr>
        <p:spPr>
          <a:xfrm flipH="1">
            <a:off x="6542581" y="5769512"/>
            <a:ext cx="824438" cy="4485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27">
            <a:extLst>
              <a:ext uri="{FF2B5EF4-FFF2-40B4-BE49-F238E27FC236}">
                <a16:creationId xmlns:a16="http://schemas.microsoft.com/office/drawing/2014/main" id="{0D9C4E9B-4FDC-80A5-34A6-97427A335912}"/>
              </a:ext>
            </a:extLst>
          </p:cNvPr>
          <p:cNvSpPr txBox="1"/>
          <p:nvPr/>
        </p:nvSpPr>
        <p:spPr>
          <a:xfrm>
            <a:off x="7309979" y="5534431"/>
            <a:ext cx="6386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Target</a:t>
            </a:r>
          </a:p>
        </p:txBody>
      </p:sp>
      <p:cxnSp>
        <p:nvCxnSpPr>
          <p:cNvPr id="18" name="Connecteur droit avec flèche 15">
            <a:extLst>
              <a:ext uri="{FF2B5EF4-FFF2-40B4-BE49-F238E27FC236}">
                <a16:creationId xmlns:a16="http://schemas.microsoft.com/office/drawing/2014/main" id="{D954DAAB-562D-B7CD-8DFA-071061DBB4F4}"/>
              </a:ext>
            </a:extLst>
          </p:cNvPr>
          <p:cNvCxnSpPr/>
          <p:nvPr/>
        </p:nvCxnSpPr>
        <p:spPr>
          <a:xfrm>
            <a:off x="2431828" y="3141088"/>
            <a:ext cx="888316" cy="9165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6">
            <a:extLst>
              <a:ext uri="{FF2B5EF4-FFF2-40B4-BE49-F238E27FC236}">
                <a16:creationId xmlns:a16="http://schemas.microsoft.com/office/drawing/2014/main" id="{F6D1E554-6492-F340-5247-6B17F63CC595}"/>
              </a:ext>
            </a:extLst>
          </p:cNvPr>
          <p:cNvSpPr txBox="1"/>
          <p:nvPr/>
        </p:nvSpPr>
        <p:spPr>
          <a:xfrm>
            <a:off x="505340" y="2877254"/>
            <a:ext cx="18805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/>
              <a:t>Cryostat </a:t>
            </a:r>
            <a:r>
              <a:rPr lang="fr-FR" sz="1400" dirty="0" err="1"/>
              <a:t>under</a:t>
            </a:r>
            <a:r>
              <a:rPr lang="fr-FR" sz="1400" dirty="0"/>
              <a:t> vacuum</a:t>
            </a:r>
          </a:p>
        </p:txBody>
      </p:sp>
    </p:spTree>
    <p:extLst>
      <p:ext uri="{BB962C8B-B14F-4D97-AF65-F5344CB8AC3E}">
        <p14:creationId xmlns:p14="http://schemas.microsoft.com/office/powerpoint/2010/main" val="411328426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2">
            <a:extLst>
              <a:ext uri="{FF2B5EF4-FFF2-40B4-BE49-F238E27FC236}">
                <a16:creationId xmlns:a16="http://schemas.microsoft.com/office/drawing/2014/main" id="{796AE7BD-AAC3-9144-70D4-38B5507F1CB8}"/>
              </a:ext>
            </a:extLst>
          </p:cNvPr>
          <p:cNvSpPr/>
          <p:nvPr/>
        </p:nvSpPr>
        <p:spPr>
          <a:xfrm>
            <a:off x="192746" y="-6350"/>
            <a:ext cx="9169401" cy="507831"/>
          </a:xfrm>
          <a:prstGeom prst="rect">
            <a:avLst/>
          </a:prstGeom>
          <a:ln w="12700">
            <a:round/>
          </a:ln>
          <a:effectLst>
            <a:outerShdw blurRad="50800" dist="38100" dir="2700000" rotWithShape="0">
              <a:srgbClr val="000000">
                <a:alpha val="4000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>
            <a:lvl1pPr>
              <a:buClr>
                <a:srgbClr val="021CA1"/>
              </a:buClr>
              <a:defRPr sz="3600">
                <a:solidFill>
                  <a:srgbClr val="021CA1"/>
                </a:solidFill>
                <a:uFill>
                  <a:solidFill>
                    <a:srgbClr val="021CA1"/>
                  </a:solidFill>
                </a:uFill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lang="fr-FR" sz="2800" dirty="0">
                <a:ln w="3175" cmpd="sng">
                  <a:noFill/>
                </a:ln>
                <a:solidFill>
                  <a:srgbClr val="00009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LH2 </a:t>
            </a:r>
            <a:r>
              <a:rPr lang="fr-FR" sz="2800" dirty="0" err="1">
                <a:ln w="3175" cmpd="sng">
                  <a:noFill/>
                </a:ln>
                <a:solidFill>
                  <a:srgbClr val="00009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target</a:t>
            </a:r>
            <a:r>
              <a:rPr lang="fr-FR" sz="2800" dirty="0">
                <a:ln w="3175" cmpd="sng">
                  <a:noFill/>
                </a:ln>
                <a:solidFill>
                  <a:srgbClr val="00009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in 2022</a:t>
            </a:r>
            <a:endParaRPr sz="2800" dirty="0">
              <a:ln w="3175" cmpd="sng">
                <a:noFill/>
              </a:ln>
              <a:solidFill>
                <a:srgbClr val="00009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596BFA-9BFD-EF0D-535C-795F323827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2" t="2649" r="1923" b="14957"/>
          <a:stretch/>
        </p:blipFill>
        <p:spPr>
          <a:xfrm>
            <a:off x="549367" y="813915"/>
            <a:ext cx="7901298" cy="504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5549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62307</TotalTime>
  <Words>457</Words>
  <Application>Microsoft Macintosh PowerPoint</Application>
  <PresentationFormat>On-screen Show (4:3)</PresentationFormat>
  <Paragraphs>62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Calibri</vt:lpstr>
      <vt:lpstr>Thème Office</vt:lpstr>
      <vt:lpstr>Status of LH2 target    G. Authelet, A. Corsi, A. Lagni, Ch. Mailleret CEA/IRFU  R3B WS, June 8th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Antoine Drouart</dc:creator>
  <cp:lastModifiedBy>Microsoft Office User</cp:lastModifiedBy>
  <cp:revision>699</cp:revision>
  <cp:lastPrinted>2019-10-18T12:44:52Z</cp:lastPrinted>
  <dcterms:created xsi:type="dcterms:W3CDTF">2012-08-27T15:07:42Z</dcterms:created>
  <dcterms:modified xsi:type="dcterms:W3CDTF">2022-06-08T08:57:21Z</dcterms:modified>
</cp:coreProperties>
</file>