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75" r:id="rId4"/>
    <p:sldId id="281" r:id="rId5"/>
    <p:sldId id="258" r:id="rId6"/>
    <p:sldId id="259" r:id="rId7"/>
    <p:sldId id="266" r:id="rId8"/>
    <p:sldId id="273" r:id="rId9"/>
    <p:sldId id="279" r:id="rId10"/>
    <p:sldId id="277" r:id="rId11"/>
    <p:sldId id="278" r:id="rId12"/>
    <p:sldId id="283" r:id="rId13"/>
    <p:sldId id="280" r:id="rId14"/>
    <p:sldId id="263" r:id="rId15"/>
    <p:sldId id="267" r:id="rId16"/>
    <p:sldId id="260" r:id="rId17"/>
    <p:sldId id="268" r:id="rId18"/>
    <p:sldId id="270" r:id="rId19"/>
    <p:sldId id="271" r:id="rId20"/>
    <p:sldId id="261" r:id="rId21"/>
    <p:sldId id="282" r:id="rId22"/>
    <p:sldId id="262" r:id="rId23"/>
    <p:sldId id="276" r:id="rId24"/>
    <p:sldId id="264" r:id="rId25"/>
    <p:sldId id="274" r:id="rId26"/>
    <p:sldId id="265" r:id="rId27"/>
    <p:sldId id="284" r:id="rId28"/>
    <p:sldId id="285" r:id="rId29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7F1F9-C0D0-C2D6-E599-D25098813CC1}" name="FEIJOO FONTAN MARTINA" initials="FM" userId="S::martina.feijoo.fontan@usc.es::00bf2fa5-8ff8-4b49-94c8-e75f97c02a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3327A-D492-7578-F191-CDFFFA28EDB0}" v="544" dt="2022-06-06T19:23:29.043"/>
    <p1510:client id="{07065781-6E90-97AF-A9D5-E1ADD57AE772}" v="802" dt="2022-06-04T15:50:57.816"/>
    <p1510:client id="{086D0078-EB6B-1104-3CAC-4860690D7062}" v="29" dt="2022-06-05T17:42:50.336"/>
    <p1510:client id="{2B8D4304-DFCE-4D06-41DB-CC5849656D58}" v="636" dt="2022-05-30T19:02:59.074"/>
    <p1510:client id="{393B96B3-1BF6-D707-E4D3-E3D0C9CDE8C3}" v="113" dt="2022-06-06T05:36:13.553"/>
    <p1510:client id="{3E200AEE-EC51-8741-F7CB-9C9B2ED57156}" v="1" dt="2022-05-31T15:45:38.628"/>
    <p1510:client id="{4B810776-DB58-2DA3-A715-5E1F9067D0FC}" v="128" dt="2022-06-06T08:17:51.984"/>
    <p1510:client id="{54643BA0-0FBB-FABB-1B82-4CC733D8E323}" v="1544" dt="2022-06-05T14:02:31.319"/>
    <p1510:client id="{5C757855-5FAA-EF11-109B-588289B6FB4A}" v="21" dt="2022-06-04T14:48:43.029"/>
    <p1510:client id="{64EEF34A-F2C7-9F33-576D-CDF545814541}" v="572" dt="2022-06-05T16:43:38.839"/>
    <p1510:client id="{6EB96F9D-5FEB-DA5B-5FA3-D6E81F2A2CB2}" v="745" dt="2022-06-02T16:08:20.701"/>
    <p1510:client id="{793840E4-022E-4301-B531-236FF253FDA9}" v="168" dt="2022-06-04T19:36:51.753"/>
    <p1510:client id="{7A6F0A84-73CE-D481-C191-CFA8EDA55447}" v="8" dt="2022-06-05T13:19:33.814"/>
    <p1510:client id="{8BA146D5-0067-EA00-9E19-7CA4D97A5F9A}" v="2" dt="2022-06-06T07:31:13.912"/>
    <p1510:client id="{9DFAA063-27BF-7CF3-E035-4B13C6EEE027}" v="8" dt="2022-06-05T20:24:38.538"/>
    <p1510:client id="{B26D5613-48F1-44B3-9ECA-9961CA88C365}" v="6" dt="2022-06-04T19:39:10.041"/>
    <p1510:client id="{B54FAD94-3BCE-DB99-58DE-4E77EBBCF6CB}" v="21" dt="2022-06-02T16:31:58.870"/>
    <p1510:client id="{B9C41528-7507-C5DC-8C54-8D76D8BA9346}" v="9" dt="2022-05-16T07:07:31.174"/>
    <p1510:client id="{BFE00388-99BC-9046-C481-4E3C991ED176}" v="178" dt="2022-06-01T13:47:28.590"/>
    <p1510:client id="{C4EC9F9C-45EA-07FC-7F84-D26D2B8B4CCA}" v="242" dt="2022-06-04T18:53:26.784"/>
    <p1510:client id="{CAC8BCDE-14D8-4FA9-A969-A43E44655675}" v="78" dt="2022-06-06T18:18:58.972"/>
    <p1510:client id="{CFD43C53-4452-40D7-A740-2C067E01690C}" v="123" dt="2022-05-15T21:25:26.987"/>
    <p1510:client id="{DF509C19-E8D4-0D2B-3D33-3101F987A0F9}" v="45" dt="2022-06-05T16:18:42.936"/>
    <p1510:client id="{DFF731AB-3FE6-2841-3583-BEAE8ED4791D}" v="1298" dt="2022-06-01T17:10:56.372"/>
    <p1510:client id="{ED0AB395-BC37-4A2A-A1BA-9C954972C1E8}" v="231" dt="2022-06-01T16:29:06.439"/>
    <p1510:client id="{F6C2BADA-105B-E216-6004-FD6613F43DA4}" v="20" dt="2022-06-04T14:01:00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036A5-984E-4EB0-853B-2058E851FB8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FC92B3-F3B8-4956-A90E-C3AB57CAD993}">
      <dgm:prSet/>
      <dgm:spPr/>
      <dgm:t>
        <a:bodyPr/>
        <a:lstStyle/>
        <a:p>
          <a:r>
            <a:rPr lang="es-ES" err="1"/>
            <a:t>Constraint</a:t>
          </a:r>
          <a:r>
            <a:rPr lang="es-ES"/>
            <a:t> </a:t>
          </a:r>
          <a:r>
            <a:rPr lang="es-ES" err="1"/>
            <a:t>on</a:t>
          </a:r>
          <a:r>
            <a:rPr lang="es-ES"/>
            <a:t> L </a:t>
          </a:r>
          <a:r>
            <a:rPr lang="es-ES" err="1"/>
            <a:t>of</a:t>
          </a:r>
          <a:r>
            <a:rPr lang="es-ES"/>
            <a:t> 10 </a:t>
          </a:r>
          <a:r>
            <a:rPr lang="es-ES" err="1"/>
            <a:t>MeV</a:t>
          </a:r>
          <a:r>
            <a:rPr lang="es-ES"/>
            <a:t> </a:t>
          </a:r>
          <a:endParaRPr lang="en-US"/>
        </a:p>
      </dgm:t>
    </dgm:pt>
    <dgm:pt modelId="{6B64211C-0B0E-45F2-B5BA-30747784238D}" type="parTrans" cxnId="{B2D4CA22-BB38-45B4-8347-49D22641078B}">
      <dgm:prSet/>
      <dgm:spPr/>
      <dgm:t>
        <a:bodyPr/>
        <a:lstStyle/>
        <a:p>
          <a:endParaRPr lang="en-US"/>
        </a:p>
      </dgm:t>
    </dgm:pt>
    <dgm:pt modelId="{B9F981DA-6BFC-420C-AAD3-221D488A09D3}" type="sibTrans" cxnId="{B2D4CA22-BB38-45B4-8347-49D22641078B}">
      <dgm:prSet/>
      <dgm:spPr/>
      <dgm:t>
        <a:bodyPr/>
        <a:lstStyle/>
        <a:p>
          <a:endParaRPr lang="en-US"/>
        </a:p>
      </dgm:t>
    </dgm:pt>
    <dgm:pt modelId="{4F832C95-CEBF-4957-AD54-FA7C6E4FF7E6}">
      <dgm:prSet/>
      <dgm:spPr/>
      <dgm:t>
        <a:bodyPr/>
        <a:lstStyle/>
        <a:p>
          <a:r>
            <a:rPr lang="es-ES"/>
            <a:t>±</a:t>
          </a:r>
          <a:r>
            <a:rPr lang="es-ES">
              <a:latin typeface="Bierstadt"/>
            </a:rPr>
            <a:t> </a:t>
          </a:r>
          <a:r>
            <a:rPr lang="es-ES"/>
            <a:t>0.01fm </a:t>
          </a:r>
          <a:r>
            <a:rPr lang="es-ES" err="1">
              <a:latin typeface="Bierstadt"/>
            </a:rPr>
            <a:t>neutron</a:t>
          </a:r>
          <a:r>
            <a:rPr lang="es-ES">
              <a:latin typeface="Bierstadt"/>
            </a:rPr>
            <a:t> skin </a:t>
          </a:r>
          <a:r>
            <a:rPr lang="es-ES" err="1">
              <a:latin typeface="Bierstadt"/>
            </a:rPr>
            <a:t>thickness</a:t>
          </a:r>
          <a:r>
            <a:rPr lang="es-ES">
              <a:latin typeface="Bierstadt"/>
            </a:rPr>
            <a:t> (</a:t>
          </a:r>
          <a:r>
            <a:rPr lang="es-ES" baseline="30000">
              <a:latin typeface="Bierstadt"/>
            </a:rPr>
            <a:t>124</a:t>
          </a:r>
          <a:r>
            <a:rPr lang="es-ES">
              <a:latin typeface="Bierstadt"/>
            </a:rPr>
            <a:t>Sn)</a:t>
          </a:r>
          <a:endParaRPr lang="en-US"/>
        </a:p>
      </dgm:t>
    </dgm:pt>
    <dgm:pt modelId="{CA245C5A-ECFC-4748-80EF-21E96840D9C7}" type="parTrans" cxnId="{79D2D7A9-C9AB-4408-A778-9D900D95DF45}">
      <dgm:prSet/>
      <dgm:spPr/>
      <dgm:t>
        <a:bodyPr/>
        <a:lstStyle/>
        <a:p>
          <a:endParaRPr lang="en-US"/>
        </a:p>
      </dgm:t>
    </dgm:pt>
    <dgm:pt modelId="{361B99FB-53CA-4D21-9888-EE1A97CC7872}" type="sibTrans" cxnId="{79D2D7A9-C9AB-4408-A778-9D900D95DF45}">
      <dgm:prSet/>
      <dgm:spPr/>
      <dgm:t>
        <a:bodyPr/>
        <a:lstStyle/>
        <a:p>
          <a:endParaRPr lang="en-US"/>
        </a:p>
      </dgm:t>
    </dgm:pt>
    <dgm:pt modelId="{8CC57A5A-8F00-467D-85E2-A9390D416FB3}">
      <dgm:prSet phldr="0"/>
      <dgm:spPr/>
      <dgm:t>
        <a:bodyPr/>
        <a:lstStyle/>
        <a:p>
          <a:pPr rtl="0"/>
          <a:r>
            <a:rPr lang="es-ES"/>
            <a:t>2% </a:t>
          </a:r>
          <a:r>
            <a:rPr lang="es-ES" err="1"/>
            <a:t>accuracy</a:t>
          </a:r>
          <a:r>
            <a:rPr lang="es-ES"/>
            <a:t> in </a:t>
          </a:r>
          <a:r>
            <a:rPr lang="es-ES" err="1"/>
            <a:t>cross</a:t>
          </a:r>
          <a:r>
            <a:rPr lang="es-ES"/>
            <a:t> </a:t>
          </a:r>
          <a:r>
            <a:rPr lang="es-ES" err="1"/>
            <a:t>section</a:t>
          </a:r>
          <a:endParaRPr lang="en-US" err="1"/>
        </a:p>
      </dgm:t>
    </dgm:pt>
    <dgm:pt modelId="{6638233C-CB51-461A-B1DE-3CFA30F7ACE9}" type="parTrans" cxnId="{10117753-9F82-4B25-9742-44B32185F576}">
      <dgm:prSet/>
      <dgm:spPr/>
    </dgm:pt>
    <dgm:pt modelId="{EA4DE804-A27D-4CE3-9F57-AA01D96275A8}" type="sibTrans" cxnId="{10117753-9F82-4B25-9742-44B32185F576}">
      <dgm:prSet/>
      <dgm:spPr/>
      <dgm:t>
        <a:bodyPr/>
        <a:lstStyle/>
        <a:p>
          <a:endParaRPr lang="en-US"/>
        </a:p>
      </dgm:t>
    </dgm:pt>
    <dgm:pt modelId="{1538BB06-D7BF-4367-A206-8A4BA42B3CA8}" type="pres">
      <dgm:prSet presAssocID="{C02036A5-984E-4EB0-853B-2058E851FB8B}" presName="outerComposite" presStyleCnt="0">
        <dgm:presLayoutVars>
          <dgm:chMax val="5"/>
          <dgm:dir/>
          <dgm:resizeHandles val="exact"/>
        </dgm:presLayoutVars>
      </dgm:prSet>
      <dgm:spPr/>
    </dgm:pt>
    <dgm:pt modelId="{D53E22D3-1827-427A-A5A0-EAFEB9357541}" type="pres">
      <dgm:prSet presAssocID="{C02036A5-984E-4EB0-853B-2058E851FB8B}" presName="dummyMaxCanvas" presStyleCnt="0">
        <dgm:presLayoutVars/>
      </dgm:prSet>
      <dgm:spPr/>
    </dgm:pt>
    <dgm:pt modelId="{70B73B85-081E-43FD-8320-EE69BCDCF146}" type="pres">
      <dgm:prSet presAssocID="{C02036A5-984E-4EB0-853B-2058E851FB8B}" presName="ThreeNodes_1" presStyleLbl="node1" presStyleIdx="0" presStyleCnt="3">
        <dgm:presLayoutVars>
          <dgm:bulletEnabled val="1"/>
        </dgm:presLayoutVars>
      </dgm:prSet>
      <dgm:spPr/>
    </dgm:pt>
    <dgm:pt modelId="{0FDE7BEC-6364-444E-BE45-FF38C38FCD84}" type="pres">
      <dgm:prSet presAssocID="{C02036A5-984E-4EB0-853B-2058E851FB8B}" presName="ThreeNodes_2" presStyleLbl="node1" presStyleIdx="1" presStyleCnt="3">
        <dgm:presLayoutVars>
          <dgm:bulletEnabled val="1"/>
        </dgm:presLayoutVars>
      </dgm:prSet>
      <dgm:spPr/>
    </dgm:pt>
    <dgm:pt modelId="{9C597517-338F-411B-9D34-B6FBB6AAB998}" type="pres">
      <dgm:prSet presAssocID="{C02036A5-984E-4EB0-853B-2058E851FB8B}" presName="ThreeNodes_3" presStyleLbl="node1" presStyleIdx="2" presStyleCnt="3">
        <dgm:presLayoutVars>
          <dgm:bulletEnabled val="1"/>
        </dgm:presLayoutVars>
      </dgm:prSet>
      <dgm:spPr/>
    </dgm:pt>
    <dgm:pt modelId="{F24452BA-1CD6-44CB-A5FD-B9D8F366BF9C}" type="pres">
      <dgm:prSet presAssocID="{C02036A5-984E-4EB0-853B-2058E851FB8B}" presName="ThreeConn_1-2" presStyleLbl="fgAccFollowNode1" presStyleIdx="0" presStyleCnt="2">
        <dgm:presLayoutVars>
          <dgm:bulletEnabled val="1"/>
        </dgm:presLayoutVars>
      </dgm:prSet>
      <dgm:spPr/>
    </dgm:pt>
    <dgm:pt modelId="{323D35A2-B766-4592-8663-A9A926EDFCF2}" type="pres">
      <dgm:prSet presAssocID="{C02036A5-984E-4EB0-853B-2058E851FB8B}" presName="ThreeConn_2-3" presStyleLbl="fgAccFollowNode1" presStyleIdx="1" presStyleCnt="2">
        <dgm:presLayoutVars>
          <dgm:bulletEnabled val="1"/>
        </dgm:presLayoutVars>
      </dgm:prSet>
      <dgm:spPr/>
    </dgm:pt>
    <dgm:pt modelId="{480B72C6-8CB1-4332-83C8-595C7B471817}" type="pres">
      <dgm:prSet presAssocID="{C02036A5-984E-4EB0-853B-2058E851FB8B}" presName="ThreeNodes_1_text" presStyleLbl="node1" presStyleIdx="2" presStyleCnt="3">
        <dgm:presLayoutVars>
          <dgm:bulletEnabled val="1"/>
        </dgm:presLayoutVars>
      </dgm:prSet>
      <dgm:spPr/>
    </dgm:pt>
    <dgm:pt modelId="{FF06756B-6413-4F5E-9C29-AB87BFE867D3}" type="pres">
      <dgm:prSet presAssocID="{C02036A5-984E-4EB0-853B-2058E851FB8B}" presName="ThreeNodes_2_text" presStyleLbl="node1" presStyleIdx="2" presStyleCnt="3">
        <dgm:presLayoutVars>
          <dgm:bulletEnabled val="1"/>
        </dgm:presLayoutVars>
      </dgm:prSet>
      <dgm:spPr/>
    </dgm:pt>
    <dgm:pt modelId="{BCD678B7-EE3E-41C5-8D42-375DC284116E}" type="pres">
      <dgm:prSet presAssocID="{C02036A5-984E-4EB0-853B-2058E851FB8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6CA2017-7F9B-4D96-93F9-FB1EB650F0D6}" type="presOf" srcId="{C02036A5-984E-4EB0-853B-2058E851FB8B}" destId="{1538BB06-D7BF-4367-A206-8A4BA42B3CA8}" srcOrd="0" destOrd="0" presId="urn:microsoft.com/office/officeart/2005/8/layout/vProcess5"/>
    <dgm:cxn modelId="{51405A17-5A52-4366-9D86-BAD8BAE38A61}" type="presOf" srcId="{EA4DE804-A27D-4CE3-9F57-AA01D96275A8}" destId="{323D35A2-B766-4592-8663-A9A926EDFCF2}" srcOrd="0" destOrd="0" presId="urn:microsoft.com/office/officeart/2005/8/layout/vProcess5"/>
    <dgm:cxn modelId="{D2024722-A073-485C-AA58-9767F04EA1F5}" type="presOf" srcId="{4F832C95-CEBF-4957-AD54-FA7C6E4FF7E6}" destId="{9C597517-338F-411B-9D34-B6FBB6AAB998}" srcOrd="0" destOrd="0" presId="urn:microsoft.com/office/officeart/2005/8/layout/vProcess5"/>
    <dgm:cxn modelId="{B2D4CA22-BB38-45B4-8347-49D22641078B}" srcId="{C02036A5-984E-4EB0-853B-2058E851FB8B}" destId="{88FC92B3-F3B8-4956-A90E-C3AB57CAD993}" srcOrd="0" destOrd="0" parTransId="{6B64211C-0B0E-45F2-B5BA-30747784238D}" sibTransId="{B9F981DA-6BFC-420C-AAD3-221D488A09D3}"/>
    <dgm:cxn modelId="{FEB03F61-D82D-4D43-A5F1-D6A66295672B}" type="presOf" srcId="{B9F981DA-6BFC-420C-AAD3-221D488A09D3}" destId="{F24452BA-1CD6-44CB-A5FD-B9D8F366BF9C}" srcOrd="0" destOrd="0" presId="urn:microsoft.com/office/officeart/2005/8/layout/vProcess5"/>
    <dgm:cxn modelId="{DC14E56E-2F6E-4332-A4D7-01622640FA3B}" type="presOf" srcId="{8CC57A5A-8F00-467D-85E2-A9390D416FB3}" destId="{0FDE7BEC-6364-444E-BE45-FF38C38FCD84}" srcOrd="0" destOrd="0" presId="urn:microsoft.com/office/officeart/2005/8/layout/vProcess5"/>
    <dgm:cxn modelId="{10117753-9F82-4B25-9742-44B32185F576}" srcId="{C02036A5-984E-4EB0-853B-2058E851FB8B}" destId="{8CC57A5A-8F00-467D-85E2-A9390D416FB3}" srcOrd="1" destOrd="0" parTransId="{6638233C-CB51-461A-B1DE-3CFA30F7ACE9}" sibTransId="{EA4DE804-A27D-4CE3-9F57-AA01D96275A8}"/>
    <dgm:cxn modelId="{2ED6CFA8-C397-400B-A5BC-964720A6EFF1}" type="presOf" srcId="{8CC57A5A-8F00-467D-85E2-A9390D416FB3}" destId="{FF06756B-6413-4F5E-9C29-AB87BFE867D3}" srcOrd="1" destOrd="0" presId="urn:microsoft.com/office/officeart/2005/8/layout/vProcess5"/>
    <dgm:cxn modelId="{79D2D7A9-C9AB-4408-A778-9D900D95DF45}" srcId="{C02036A5-984E-4EB0-853B-2058E851FB8B}" destId="{4F832C95-CEBF-4957-AD54-FA7C6E4FF7E6}" srcOrd="2" destOrd="0" parTransId="{CA245C5A-ECFC-4748-80EF-21E96840D9C7}" sibTransId="{361B99FB-53CA-4D21-9888-EE1A97CC7872}"/>
    <dgm:cxn modelId="{009E57B8-8A25-441F-9EC1-C811FB490A99}" type="presOf" srcId="{4F832C95-CEBF-4957-AD54-FA7C6E4FF7E6}" destId="{BCD678B7-EE3E-41C5-8D42-375DC284116E}" srcOrd="1" destOrd="0" presId="urn:microsoft.com/office/officeart/2005/8/layout/vProcess5"/>
    <dgm:cxn modelId="{11F9B1D3-B5F5-44B5-A91A-99F7A85AFF57}" type="presOf" srcId="{88FC92B3-F3B8-4956-A90E-C3AB57CAD993}" destId="{480B72C6-8CB1-4332-83C8-595C7B471817}" srcOrd="1" destOrd="0" presId="urn:microsoft.com/office/officeart/2005/8/layout/vProcess5"/>
    <dgm:cxn modelId="{CC352BE7-D0C8-4272-8DE2-17272C913E2C}" type="presOf" srcId="{88FC92B3-F3B8-4956-A90E-C3AB57CAD993}" destId="{70B73B85-081E-43FD-8320-EE69BCDCF146}" srcOrd="0" destOrd="0" presId="urn:microsoft.com/office/officeart/2005/8/layout/vProcess5"/>
    <dgm:cxn modelId="{4A2D8413-CF75-4B81-B50C-2ECA16095AC6}" type="presParOf" srcId="{1538BB06-D7BF-4367-A206-8A4BA42B3CA8}" destId="{D53E22D3-1827-427A-A5A0-EAFEB9357541}" srcOrd="0" destOrd="0" presId="urn:microsoft.com/office/officeart/2005/8/layout/vProcess5"/>
    <dgm:cxn modelId="{57C406CF-34B2-4FCA-91FA-1E252526646D}" type="presParOf" srcId="{1538BB06-D7BF-4367-A206-8A4BA42B3CA8}" destId="{70B73B85-081E-43FD-8320-EE69BCDCF146}" srcOrd="1" destOrd="0" presId="urn:microsoft.com/office/officeart/2005/8/layout/vProcess5"/>
    <dgm:cxn modelId="{8D8B67C3-9A96-4919-9592-AB697A05E339}" type="presParOf" srcId="{1538BB06-D7BF-4367-A206-8A4BA42B3CA8}" destId="{0FDE7BEC-6364-444E-BE45-FF38C38FCD84}" srcOrd="2" destOrd="0" presId="urn:microsoft.com/office/officeart/2005/8/layout/vProcess5"/>
    <dgm:cxn modelId="{2B87C681-3F33-4E87-AC97-D40B3AB16182}" type="presParOf" srcId="{1538BB06-D7BF-4367-A206-8A4BA42B3CA8}" destId="{9C597517-338F-411B-9D34-B6FBB6AAB998}" srcOrd="3" destOrd="0" presId="urn:microsoft.com/office/officeart/2005/8/layout/vProcess5"/>
    <dgm:cxn modelId="{4D8A6B06-C196-45E3-9BE9-82D1628C9C3B}" type="presParOf" srcId="{1538BB06-D7BF-4367-A206-8A4BA42B3CA8}" destId="{F24452BA-1CD6-44CB-A5FD-B9D8F366BF9C}" srcOrd="4" destOrd="0" presId="urn:microsoft.com/office/officeart/2005/8/layout/vProcess5"/>
    <dgm:cxn modelId="{218FB69F-50F4-495F-84E8-714359E2D8B7}" type="presParOf" srcId="{1538BB06-D7BF-4367-A206-8A4BA42B3CA8}" destId="{323D35A2-B766-4592-8663-A9A926EDFCF2}" srcOrd="5" destOrd="0" presId="urn:microsoft.com/office/officeart/2005/8/layout/vProcess5"/>
    <dgm:cxn modelId="{F8239C73-78F7-495F-B50E-F739B0D81A8E}" type="presParOf" srcId="{1538BB06-D7BF-4367-A206-8A4BA42B3CA8}" destId="{480B72C6-8CB1-4332-83C8-595C7B471817}" srcOrd="6" destOrd="0" presId="urn:microsoft.com/office/officeart/2005/8/layout/vProcess5"/>
    <dgm:cxn modelId="{C2955025-DDB5-48A4-83E1-213ECFB98DA3}" type="presParOf" srcId="{1538BB06-D7BF-4367-A206-8A4BA42B3CA8}" destId="{FF06756B-6413-4F5E-9C29-AB87BFE867D3}" srcOrd="7" destOrd="0" presId="urn:microsoft.com/office/officeart/2005/8/layout/vProcess5"/>
    <dgm:cxn modelId="{164D65D0-35B5-4E83-98A5-CD46C237869D}" type="presParOf" srcId="{1538BB06-D7BF-4367-A206-8A4BA42B3CA8}" destId="{BCD678B7-EE3E-41C5-8D42-375DC28411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3B85-081E-43FD-8320-EE69BCDCF146}">
      <dsp:nvSpPr>
        <dsp:cNvPr id="0" name=""/>
        <dsp:cNvSpPr/>
      </dsp:nvSpPr>
      <dsp:spPr>
        <a:xfrm>
          <a:off x="0" y="0"/>
          <a:ext cx="4010094" cy="3841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err="1"/>
            <a:t>Constraint</a:t>
          </a:r>
          <a:r>
            <a:rPr lang="es-ES" sz="1500" kern="1200"/>
            <a:t> </a:t>
          </a:r>
          <a:r>
            <a:rPr lang="es-ES" sz="1500" kern="1200" err="1"/>
            <a:t>on</a:t>
          </a:r>
          <a:r>
            <a:rPr lang="es-ES" sz="1500" kern="1200"/>
            <a:t> L </a:t>
          </a:r>
          <a:r>
            <a:rPr lang="es-ES" sz="1500" kern="1200" err="1"/>
            <a:t>of</a:t>
          </a:r>
          <a:r>
            <a:rPr lang="es-ES" sz="1500" kern="1200"/>
            <a:t> 10 </a:t>
          </a:r>
          <a:r>
            <a:rPr lang="es-ES" sz="1500" kern="1200" err="1"/>
            <a:t>MeV</a:t>
          </a:r>
          <a:r>
            <a:rPr lang="es-ES" sz="1500" kern="1200"/>
            <a:t> </a:t>
          </a:r>
          <a:endParaRPr lang="en-US" sz="1500" kern="1200"/>
        </a:p>
      </dsp:txBody>
      <dsp:txXfrm>
        <a:off x="11251" y="11251"/>
        <a:ext cx="3595570" cy="361644"/>
      </dsp:txXfrm>
    </dsp:sp>
    <dsp:sp modelId="{0FDE7BEC-6364-444E-BE45-FF38C38FCD84}">
      <dsp:nvSpPr>
        <dsp:cNvPr id="0" name=""/>
        <dsp:cNvSpPr/>
      </dsp:nvSpPr>
      <dsp:spPr>
        <a:xfrm>
          <a:off x="353831" y="448171"/>
          <a:ext cx="4010094" cy="384146"/>
        </a:xfrm>
        <a:prstGeom prst="roundRect">
          <a:avLst>
            <a:gd name="adj" fmla="val 10000"/>
          </a:avLst>
        </a:prstGeom>
        <a:solidFill>
          <a:schemeClr val="accent5">
            <a:hueOff val="-757874"/>
            <a:satOff val="234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2% </a:t>
          </a:r>
          <a:r>
            <a:rPr lang="es-ES" sz="1500" kern="1200" err="1"/>
            <a:t>accuracy</a:t>
          </a:r>
          <a:r>
            <a:rPr lang="es-ES" sz="1500" kern="1200"/>
            <a:t> in </a:t>
          </a:r>
          <a:r>
            <a:rPr lang="es-ES" sz="1500" kern="1200" err="1"/>
            <a:t>cross</a:t>
          </a:r>
          <a:r>
            <a:rPr lang="es-ES" sz="1500" kern="1200"/>
            <a:t> </a:t>
          </a:r>
          <a:r>
            <a:rPr lang="es-ES" sz="1500" kern="1200" err="1"/>
            <a:t>section</a:t>
          </a:r>
          <a:endParaRPr lang="en-US" sz="1500" kern="1200" err="1"/>
        </a:p>
      </dsp:txBody>
      <dsp:txXfrm>
        <a:off x="365082" y="459422"/>
        <a:ext cx="3384065" cy="361644"/>
      </dsp:txXfrm>
    </dsp:sp>
    <dsp:sp modelId="{9C597517-338F-411B-9D34-B6FBB6AAB998}">
      <dsp:nvSpPr>
        <dsp:cNvPr id="0" name=""/>
        <dsp:cNvSpPr/>
      </dsp:nvSpPr>
      <dsp:spPr>
        <a:xfrm>
          <a:off x="707663" y="896342"/>
          <a:ext cx="4010094" cy="384146"/>
        </a:xfrm>
        <a:prstGeom prst="roundRect">
          <a:avLst>
            <a:gd name="adj" fmla="val 10000"/>
          </a:avLst>
        </a:prstGeom>
        <a:solidFill>
          <a:schemeClr val="accent5">
            <a:hueOff val="-1515747"/>
            <a:satOff val="469"/>
            <a:lumOff val="-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±</a:t>
          </a:r>
          <a:r>
            <a:rPr lang="es-ES" sz="1500" kern="1200">
              <a:latin typeface="Bierstadt"/>
            </a:rPr>
            <a:t> </a:t>
          </a:r>
          <a:r>
            <a:rPr lang="es-ES" sz="1500" kern="1200"/>
            <a:t>0.01fm </a:t>
          </a:r>
          <a:r>
            <a:rPr lang="es-ES" sz="1500" kern="1200" err="1">
              <a:latin typeface="Bierstadt"/>
            </a:rPr>
            <a:t>neutron</a:t>
          </a:r>
          <a:r>
            <a:rPr lang="es-ES" sz="1500" kern="1200">
              <a:latin typeface="Bierstadt"/>
            </a:rPr>
            <a:t> skin </a:t>
          </a:r>
          <a:r>
            <a:rPr lang="es-ES" sz="1500" kern="1200" err="1">
              <a:latin typeface="Bierstadt"/>
            </a:rPr>
            <a:t>thickness</a:t>
          </a:r>
          <a:r>
            <a:rPr lang="es-ES" sz="1500" kern="1200">
              <a:latin typeface="Bierstadt"/>
            </a:rPr>
            <a:t> (</a:t>
          </a:r>
          <a:r>
            <a:rPr lang="es-ES" sz="1500" kern="1200" baseline="30000">
              <a:latin typeface="Bierstadt"/>
            </a:rPr>
            <a:t>124</a:t>
          </a:r>
          <a:r>
            <a:rPr lang="es-ES" sz="1500" kern="1200">
              <a:latin typeface="Bierstadt"/>
            </a:rPr>
            <a:t>Sn)</a:t>
          </a:r>
          <a:endParaRPr lang="en-US" sz="1500" kern="1200"/>
        </a:p>
      </dsp:txBody>
      <dsp:txXfrm>
        <a:off x="718914" y="907593"/>
        <a:ext cx="3384065" cy="361644"/>
      </dsp:txXfrm>
    </dsp:sp>
    <dsp:sp modelId="{F24452BA-1CD6-44CB-A5FD-B9D8F366BF9C}">
      <dsp:nvSpPr>
        <dsp:cNvPr id="0" name=""/>
        <dsp:cNvSpPr/>
      </dsp:nvSpPr>
      <dsp:spPr>
        <a:xfrm>
          <a:off x="3760398" y="291311"/>
          <a:ext cx="249695" cy="249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816579" y="291311"/>
        <a:ext cx="137333" cy="187895"/>
      </dsp:txXfrm>
    </dsp:sp>
    <dsp:sp modelId="{323D35A2-B766-4592-8663-A9A926EDFCF2}">
      <dsp:nvSpPr>
        <dsp:cNvPr id="0" name=""/>
        <dsp:cNvSpPr/>
      </dsp:nvSpPr>
      <dsp:spPr>
        <a:xfrm>
          <a:off x="4114230" y="736921"/>
          <a:ext cx="249695" cy="249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181294"/>
            <a:satOff val="-9094"/>
            <a:lumOff val="-13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70411" y="736921"/>
        <a:ext cx="137333" cy="18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0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5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FF1FA-5B81-591D-5761-243D4867A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238" r="-2" b="15511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947" y="1418023"/>
            <a:ext cx="6095797" cy="2607786"/>
          </a:xfrm>
        </p:spPr>
        <p:txBody>
          <a:bodyPr anchor="t">
            <a:normAutofit/>
          </a:bodyPr>
          <a:lstStyle/>
          <a:p>
            <a:r>
              <a:rPr lang="gl-ES" sz="6000" b="0" err="1">
                <a:solidFill>
                  <a:schemeClr val="bg1"/>
                </a:solidFill>
              </a:rPr>
              <a:t>Experiment</a:t>
            </a:r>
            <a:r>
              <a:rPr lang="gl-ES" sz="6000" b="0">
                <a:solidFill>
                  <a:schemeClr val="bg1"/>
                </a:solidFill>
              </a:rPr>
              <a:t> </a:t>
            </a:r>
            <a:r>
              <a:rPr lang="gl-ES" sz="6000" err="1">
                <a:solidFill>
                  <a:schemeClr val="bg1"/>
                </a:solidFill>
              </a:rPr>
              <a:t>s515</a:t>
            </a:r>
            <a:br>
              <a:rPr lang="gl-ES" sz="6000"/>
            </a:br>
            <a:r>
              <a:rPr lang="gl-ES" sz="6000" b="0" err="1">
                <a:solidFill>
                  <a:schemeClr val="bg1"/>
                </a:solidFill>
              </a:rPr>
              <a:t>Analysis</a:t>
            </a:r>
            <a:r>
              <a:rPr lang="gl-ES" sz="6000" b="0">
                <a:solidFill>
                  <a:schemeClr val="bg1"/>
                </a:solidFill>
              </a:rPr>
              <a:t> </a:t>
            </a:r>
            <a:r>
              <a:rPr lang="gl-ES" sz="6000" b="0" err="1">
                <a:solidFill>
                  <a:schemeClr val="bg1"/>
                </a:solidFill>
              </a:rPr>
              <a:t>report</a:t>
            </a:r>
            <a:r>
              <a:rPr lang="gl-ES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40331" y="4433604"/>
            <a:ext cx="5040785" cy="1724029"/>
          </a:xfrm>
        </p:spPr>
        <p:txBody>
          <a:bodyPr anchor="t">
            <a:normAutofit/>
          </a:bodyPr>
          <a:lstStyle/>
          <a:p>
            <a:pPr algn="r"/>
            <a:r>
              <a:rPr lang="gl-ES" sz="2400" err="1">
                <a:solidFill>
                  <a:srgbClr val="FFFFFF"/>
                </a:solidFill>
              </a:rPr>
              <a:t>Ivana</a:t>
            </a:r>
            <a:r>
              <a:rPr lang="gl-ES" sz="2400">
                <a:solidFill>
                  <a:srgbClr val="FFFFFF"/>
                </a:solidFill>
              </a:rPr>
              <a:t> </a:t>
            </a:r>
            <a:r>
              <a:rPr lang="gl-ES" sz="2400" err="1">
                <a:solidFill>
                  <a:srgbClr val="FFFFFF"/>
                </a:solidFill>
              </a:rPr>
              <a:t>Lihtar</a:t>
            </a:r>
            <a:r>
              <a:rPr lang="gl-ES" sz="2400">
                <a:solidFill>
                  <a:srgbClr val="FFFFFF"/>
                </a:solidFill>
              </a:rPr>
              <a:t>, </a:t>
            </a:r>
            <a:endParaRPr lang="gl-ES" sz="2400"/>
          </a:p>
          <a:p>
            <a:pPr algn="r"/>
            <a:r>
              <a:rPr lang="gl-ES" sz="2400" err="1">
                <a:solidFill>
                  <a:srgbClr val="FFFFFF"/>
                </a:solidFill>
              </a:rPr>
              <a:t>Eleonora</a:t>
            </a:r>
            <a:r>
              <a:rPr lang="gl-ES" sz="2400">
                <a:solidFill>
                  <a:srgbClr val="FFFFFF"/>
                </a:solidFill>
              </a:rPr>
              <a:t> </a:t>
            </a:r>
            <a:r>
              <a:rPr lang="gl-ES" sz="2400" err="1">
                <a:solidFill>
                  <a:srgbClr val="FFFFFF"/>
                </a:solidFill>
              </a:rPr>
              <a:t>Kudaibergenova</a:t>
            </a:r>
            <a:r>
              <a:rPr lang="gl-ES" sz="2400">
                <a:solidFill>
                  <a:srgbClr val="FFFFFF"/>
                </a:solidFill>
              </a:rPr>
              <a:t>, </a:t>
            </a:r>
          </a:p>
          <a:p>
            <a:pPr algn="r"/>
            <a:r>
              <a:rPr lang="gl-ES" sz="2400" err="1">
                <a:solidFill>
                  <a:srgbClr val="FFFFFF"/>
                </a:solidFill>
              </a:rPr>
              <a:t>Martina</a:t>
            </a:r>
            <a:r>
              <a:rPr lang="gl-ES" sz="2400">
                <a:solidFill>
                  <a:srgbClr val="FFFFFF"/>
                </a:solidFill>
              </a:rPr>
              <a:t> </a:t>
            </a:r>
            <a:r>
              <a:rPr lang="gl-ES" sz="2400" err="1">
                <a:solidFill>
                  <a:srgbClr val="FFFFFF"/>
                </a:solidFill>
              </a:rPr>
              <a:t>Feijoo</a:t>
            </a:r>
            <a:endParaRPr lang="gl-ES" sz="24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xe 5">
            <a:extLst>
              <a:ext uri="{FF2B5EF4-FFF2-40B4-BE49-F238E27FC236}">
                <a16:creationId xmlns:a16="http://schemas.microsoft.com/office/drawing/2014/main" id="{342688B3-9C89-33FB-234D-9327239F7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059" y="1419591"/>
            <a:ext cx="1157653" cy="755894"/>
          </a:xfrm>
          <a:prstGeom prst="rect">
            <a:avLst/>
          </a:prstGeom>
        </p:spPr>
      </p:pic>
      <p:sp>
        <p:nvSpPr>
          <p:cNvPr id="6" name="Caixa de texto 5">
            <a:extLst>
              <a:ext uri="{FF2B5EF4-FFF2-40B4-BE49-F238E27FC236}">
                <a16:creationId xmlns:a16="http://schemas.microsoft.com/office/drawing/2014/main" id="{B9E70650-32FC-AA54-CC47-2D42B4BE5892}"/>
              </a:ext>
            </a:extLst>
          </p:cNvPr>
          <p:cNvSpPr txBox="1"/>
          <p:nvPr/>
        </p:nvSpPr>
        <p:spPr>
          <a:xfrm>
            <a:off x="894862" y="5447323"/>
            <a:ext cx="3710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err="1">
                <a:solidFill>
                  <a:schemeClr val="bg1"/>
                </a:solidFill>
              </a:rPr>
              <a:t>R3B</a:t>
            </a:r>
            <a:r>
              <a:rPr lang="gl-ES">
                <a:solidFill>
                  <a:schemeClr val="bg1"/>
                </a:solidFill>
              </a:rPr>
              <a:t> </a:t>
            </a:r>
            <a:r>
              <a:rPr lang="gl-ES" err="1">
                <a:solidFill>
                  <a:schemeClr val="bg1"/>
                </a:solidFill>
              </a:rPr>
              <a:t>Collaboration</a:t>
            </a:r>
            <a:r>
              <a:rPr lang="gl-ES">
                <a:solidFill>
                  <a:schemeClr val="bg1"/>
                </a:solidFill>
              </a:rPr>
              <a:t> </a:t>
            </a:r>
            <a:r>
              <a:rPr lang="gl-ES" err="1">
                <a:solidFill>
                  <a:schemeClr val="bg1"/>
                </a:solidFill>
              </a:rPr>
              <a:t>Meeting</a:t>
            </a:r>
            <a:endParaRPr lang="gl-ES">
              <a:solidFill>
                <a:schemeClr val="bg1"/>
              </a:solidFill>
            </a:endParaRPr>
          </a:p>
          <a:p>
            <a:r>
              <a:rPr lang="gl-ES" err="1">
                <a:solidFill>
                  <a:schemeClr val="bg1"/>
                </a:solidFill>
              </a:rPr>
              <a:t>7th-9th</a:t>
            </a:r>
            <a:r>
              <a:rPr lang="gl-ES">
                <a:solidFill>
                  <a:schemeClr val="bg1"/>
                </a:solidFill>
              </a:rPr>
              <a:t> </a:t>
            </a:r>
            <a:r>
              <a:rPr lang="gl-ES" err="1">
                <a:solidFill>
                  <a:schemeClr val="bg1"/>
                </a:solidFill>
              </a:rPr>
              <a:t>June</a:t>
            </a:r>
            <a:r>
              <a:rPr lang="gl-ES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55937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39CF-CF9B-7F75-8E33-E9E7BAAF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03FFC-AB73-9434-81EE-DAD7A446A013}"/>
              </a:ext>
            </a:extLst>
          </p:cNvPr>
          <p:cNvSpPr txBox="1"/>
          <p:nvPr/>
        </p:nvSpPr>
        <p:spPr>
          <a:xfrm>
            <a:off x="513862" y="1979246"/>
            <a:ext cx="48924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Correction for β-dependency of energy loss - rotation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Correlation with MUSIC charge – for calibration</a:t>
            </a:r>
          </a:p>
        </p:txBody>
      </p:sp>
      <p:pic>
        <p:nvPicPr>
          <p:cNvPr id="8" name="Picture 9" descr="Chart&#10;&#10;Description automatically generated">
            <a:extLst>
              <a:ext uri="{FF2B5EF4-FFF2-40B4-BE49-F238E27FC236}">
                <a16:creationId xmlns:a16="http://schemas.microsoft.com/office/drawing/2014/main" id="{A183E46D-4147-CD35-91F0-25EFBAF4A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326" y="600388"/>
            <a:ext cx="5181603" cy="2840945"/>
          </a:xfrm>
        </p:spPr>
      </p:pic>
      <p:pic>
        <p:nvPicPr>
          <p:cNvPr id="10" name="Picture 10" descr="Chart&#10;&#10;Description automatically generated">
            <a:extLst>
              <a:ext uri="{FF2B5EF4-FFF2-40B4-BE49-F238E27FC236}">
                <a16:creationId xmlns:a16="http://schemas.microsoft.com/office/drawing/2014/main" id="{C50A2D36-8670-EE22-52B3-F4375F3B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38" y="3633515"/>
            <a:ext cx="5189618" cy="2859547"/>
          </a:xfrm>
          <a:prstGeom prst="rect">
            <a:avLst/>
          </a:prstGeom>
        </p:spPr>
      </p:pic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1A850E4A-3CA7-BC7F-335B-F0BB8391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7" y="3424206"/>
            <a:ext cx="5430252" cy="305758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A9A358-850A-CC37-7926-E66613B8D60D}"/>
              </a:ext>
            </a:extLst>
          </p:cNvPr>
          <p:cNvCxnSpPr/>
          <p:nvPr/>
        </p:nvCxnSpPr>
        <p:spPr>
          <a:xfrm>
            <a:off x="8973110" y="3383615"/>
            <a:ext cx="1" cy="313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5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FFDB-97E2-AF5E-DE9F-5B29B373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PSP</a:t>
            </a:r>
          </a:p>
        </p:txBody>
      </p:sp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CAF5DD8-0A9C-2A2B-208D-7E411ADB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55" y="423461"/>
            <a:ext cx="4280825" cy="2773351"/>
          </a:xfrm>
          <a:prstGeom prst="rect">
            <a:avLst/>
          </a:prstGeom>
        </p:spPr>
      </p:pic>
      <p:pic>
        <p:nvPicPr>
          <p:cNvPr id="8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5C4C3BE-79C8-110F-EE84-D6E4C7E84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3931" y="3372287"/>
            <a:ext cx="4650209" cy="2701333"/>
          </a:xfrm>
        </p:spPr>
      </p:pic>
    </p:spTree>
    <p:extLst>
      <p:ext uri="{BB962C8B-B14F-4D97-AF65-F5344CB8AC3E}">
        <p14:creationId xmlns:p14="http://schemas.microsoft.com/office/powerpoint/2010/main" val="8177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FFDB-97E2-AF5E-DE9F-5B29B373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PSP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5297F44-ED66-B20F-575D-89FC4D8D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3" y="2503631"/>
            <a:ext cx="6564254" cy="3657531"/>
          </a:xfrm>
          <a:prstGeom prst="rect">
            <a:avLst/>
          </a:prstGeom>
        </p:spPr>
      </p:pic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CAF5DD8-0A9C-2A2B-208D-7E411ADB8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55" y="423461"/>
            <a:ext cx="4280825" cy="2773351"/>
          </a:xfrm>
          <a:prstGeom prst="rect">
            <a:avLst/>
          </a:prstGeom>
        </p:spPr>
      </p:pic>
      <p:pic>
        <p:nvPicPr>
          <p:cNvPr id="8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5C4C3BE-79C8-110F-EE84-D6E4C7E84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33931" y="3372287"/>
            <a:ext cx="4650209" cy="270133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50F0D-F33A-EA5D-4549-C94AD5102916}"/>
              </a:ext>
            </a:extLst>
          </p:cNvPr>
          <p:cNvSpPr txBox="1"/>
          <p:nvPr/>
        </p:nvSpPr>
        <p:spPr>
          <a:xfrm>
            <a:off x="1122829" y="1994646"/>
            <a:ext cx="5520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Incoming identification: </a:t>
            </a:r>
            <a:r>
              <a:rPr lang="en-US" baseline="30000"/>
              <a:t>124</a:t>
            </a:r>
            <a:r>
              <a:rPr lang="en-US"/>
              <a:t>Sn, E = 904 MeV/u</a:t>
            </a:r>
          </a:p>
        </p:txBody>
      </p:sp>
    </p:spTree>
    <p:extLst>
      <p:ext uri="{BB962C8B-B14F-4D97-AF65-F5344CB8AC3E}">
        <p14:creationId xmlns:p14="http://schemas.microsoft.com/office/powerpoint/2010/main" val="283606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300E-EC63-8098-4EEC-EA3C3BC4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PSP</a:t>
            </a: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5429FA-F500-0526-BB47-FB56D3A3D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75" y="2701430"/>
            <a:ext cx="6457257" cy="364845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2C432C-EE42-9909-2367-0B154279AF01}"/>
              </a:ext>
            </a:extLst>
          </p:cNvPr>
          <p:cNvSpPr txBox="1"/>
          <p:nvPr/>
        </p:nvSpPr>
        <p:spPr>
          <a:xfrm>
            <a:off x="1068581" y="2189456"/>
            <a:ext cx="5520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Incoming identification: </a:t>
            </a:r>
            <a:r>
              <a:rPr lang="en-US" baseline="30000"/>
              <a:t>134</a:t>
            </a:r>
            <a:r>
              <a:rPr lang="en-US"/>
              <a:t>Sn, E = 872 MeV/u</a:t>
            </a:r>
          </a:p>
        </p:txBody>
      </p:sp>
      <p:pic>
        <p:nvPicPr>
          <p:cNvPr id="7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FB615A2-F88D-737D-5469-3768634C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70" y="599695"/>
            <a:ext cx="4951045" cy="2783122"/>
          </a:xfrm>
          <a:prstGeom prst="rect">
            <a:avLst/>
          </a:prstGeom>
        </p:spPr>
      </p:pic>
      <p:pic>
        <p:nvPicPr>
          <p:cNvPr id="8" name="Picture 8" descr="Chart&#10;&#10;Description automatically generated">
            <a:extLst>
              <a:ext uri="{FF2B5EF4-FFF2-40B4-BE49-F238E27FC236}">
                <a16:creationId xmlns:a16="http://schemas.microsoft.com/office/drawing/2014/main" id="{70F35DC1-A0FA-D7DE-4F88-6AEAAC552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478" y="3582549"/>
            <a:ext cx="4951044" cy="274274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075F06-8F6C-757A-8558-0BD04FC4488D}"/>
              </a:ext>
            </a:extLst>
          </p:cNvPr>
          <p:cNvCxnSpPr/>
          <p:nvPr/>
        </p:nvCxnSpPr>
        <p:spPr>
          <a:xfrm>
            <a:off x="9502028" y="3347756"/>
            <a:ext cx="1" cy="313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0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E18F5-4403-5FD5-A820-7FC51547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Califa</a:t>
            </a:r>
          </a:p>
        </p:txBody>
      </p:sp>
      <p:pic>
        <p:nvPicPr>
          <p:cNvPr id="4" name="Imaxe 4">
            <a:extLst>
              <a:ext uri="{FF2B5EF4-FFF2-40B4-BE49-F238E27FC236}">
                <a16:creationId xmlns:a16="http://schemas.microsoft.com/office/drawing/2014/main" id="{AC94FD2E-CC89-19F6-69F1-038CF149F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937" y="2222711"/>
            <a:ext cx="8899566" cy="4151333"/>
          </a:xfrm>
        </p:spPr>
      </p:pic>
      <p:sp>
        <p:nvSpPr>
          <p:cNvPr id="6" name="Caixa de texto 1">
            <a:extLst>
              <a:ext uri="{FF2B5EF4-FFF2-40B4-BE49-F238E27FC236}">
                <a16:creationId xmlns:a16="http://schemas.microsoft.com/office/drawing/2014/main" id="{4AE2DD57-4F09-2FA9-53F5-B81071815B4A}"/>
              </a:ext>
            </a:extLst>
          </p:cNvPr>
          <p:cNvSpPr txBox="1"/>
          <p:nvPr/>
        </p:nvSpPr>
        <p:spPr>
          <a:xfrm>
            <a:off x="5652476" y="1354017"/>
            <a:ext cx="579119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gl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sz="1600" err="1"/>
              <a:t>Only</a:t>
            </a:r>
            <a:r>
              <a:rPr lang="gl-ES" sz="1600"/>
              <a:t> 12 </a:t>
            </a:r>
            <a:r>
              <a:rPr lang="gl-ES" sz="1600" err="1"/>
              <a:t>crystals</a:t>
            </a:r>
            <a:r>
              <a:rPr lang="gl-ES" sz="1600"/>
              <a:t> </a:t>
            </a:r>
            <a:r>
              <a:rPr lang="gl-ES" sz="1600" err="1"/>
              <a:t>not</a:t>
            </a:r>
            <a:r>
              <a:rPr lang="gl-ES" sz="1600"/>
              <a:t> </a:t>
            </a:r>
            <a:r>
              <a:rPr lang="gl-ES" sz="1600" err="1"/>
              <a:t>properly</a:t>
            </a:r>
            <a:r>
              <a:rPr lang="gl-ES" sz="1600"/>
              <a:t> </a:t>
            </a:r>
            <a:r>
              <a:rPr lang="gl-ES" sz="1600" err="1"/>
              <a:t>calibrated</a:t>
            </a:r>
            <a:r>
              <a:rPr lang="gl-ES" sz="1600"/>
              <a:t> (</a:t>
            </a:r>
            <a:r>
              <a:rPr lang="gl-ES" sz="1600" err="1"/>
              <a:t>out</a:t>
            </a:r>
            <a:r>
              <a:rPr lang="gl-ES" sz="1600"/>
              <a:t> </a:t>
            </a:r>
            <a:r>
              <a:rPr lang="gl-ES" sz="1600" err="1"/>
              <a:t>of</a:t>
            </a:r>
            <a:r>
              <a:rPr lang="gl-ES" sz="1600"/>
              <a:t> 1504 -&gt; 0.8%)</a:t>
            </a:r>
          </a:p>
        </p:txBody>
      </p:sp>
    </p:spTree>
    <p:extLst>
      <p:ext uri="{BB962C8B-B14F-4D97-AF65-F5344CB8AC3E}">
        <p14:creationId xmlns:p14="http://schemas.microsoft.com/office/powerpoint/2010/main" val="1303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85A9CD20-5E22-9D6C-F85A-36A31321D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70" y="2387720"/>
            <a:ext cx="8213968" cy="4134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6FB27AF-52BF-46C1-DD93-53A093EA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852804"/>
            <a:ext cx="5021182" cy="4870457"/>
          </a:xfrm>
        </p:spPr>
        <p:txBody>
          <a:bodyPr/>
          <a:lstStyle/>
          <a:p>
            <a:r>
              <a:rPr lang="gl-ES"/>
              <a:t>Califa</a:t>
            </a:r>
            <a:br>
              <a:rPr lang="gl-ES"/>
            </a:br>
            <a:r>
              <a:rPr lang="gl-ES" sz="1800" b="0"/>
              <a:t>                                   </a:t>
            </a:r>
            <a:r>
              <a:rPr lang="gl-ES" sz="1800" b="0" err="1"/>
              <a:t>Barrel</a:t>
            </a:r>
            <a:r>
              <a:rPr lang="gl-ES" sz="1800" b="0"/>
              <a:t> </a:t>
            </a:r>
            <a:r>
              <a:rPr lang="gl-ES" sz="1800" b="0" err="1"/>
              <a:t>resolution</a:t>
            </a:r>
            <a:r>
              <a:rPr lang="gl-ES" sz="1800" b="0"/>
              <a:t> </a:t>
            </a:r>
            <a:r>
              <a:rPr lang="gl-ES" sz="1800" b="0">
                <a:ea typeface="+mj-lt"/>
                <a:cs typeface="+mj-lt"/>
              </a:rPr>
              <a:t>5.5</a:t>
            </a:r>
            <a:r>
              <a:rPr lang="gl-ES" sz="1800" b="0"/>
              <a:t>%</a:t>
            </a:r>
            <a:br>
              <a:rPr lang="gl-ES" sz="1800" b="0"/>
            </a:br>
            <a:r>
              <a:rPr lang="gl-ES" sz="1800" b="0"/>
              <a:t>                                   </a:t>
            </a:r>
            <a:r>
              <a:rPr lang="gl-ES" sz="1800" b="0" err="1"/>
              <a:t>Iphos</a:t>
            </a:r>
            <a:r>
              <a:rPr lang="gl-ES" sz="1800" b="0"/>
              <a:t> </a:t>
            </a:r>
            <a:r>
              <a:rPr lang="gl-ES" sz="1800" b="0" err="1"/>
              <a:t>resolution</a:t>
            </a:r>
            <a:r>
              <a:rPr lang="gl-ES" sz="1800" b="0"/>
              <a:t> </a:t>
            </a:r>
            <a:r>
              <a:rPr lang="gl-ES" sz="1800" b="0">
                <a:ea typeface="+mj-lt"/>
                <a:cs typeface="+mj-lt"/>
              </a:rPr>
              <a:t>6.4</a:t>
            </a:r>
            <a:r>
              <a:rPr lang="gl-ES" sz="1800" b="0"/>
              <a:t>%</a:t>
            </a:r>
            <a:br>
              <a:rPr lang="gl-ES" sz="2000"/>
            </a:br>
            <a:endParaRPr lang="gl-ES"/>
          </a:p>
        </p:txBody>
      </p:sp>
      <p:pic>
        <p:nvPicPr>
          <p:cNvPr id="4" name="Imaxe 4">
            <a:extLst>
              <a:ext uri="{FF2B5EF4-FFF2-40B4-BE49-F238E27FC236}">
                <a16:creationId xmlns:a16="http://schemas.microsoft.com/office/drawing/2014/main" id="{ECDF204A-35D1-B0D8-A7E5-CAB7CF228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3939" y="1234505"/>
            <a:ext cx="6887104" cy="3450975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0D6B17-4A84-261C-F634-07D76BC48030}"/>
              </a:ext>
            </a:extLst>
          </p:cNvPr>
          <p:cNvSpPr txBox="1"/>
          <p:nvPr/>
        </p:nvSpPr>
        <p:spPr>
          <a:xfrm>
            <a:off x="9198709" y="5535246"/>
            <a:ext cx="20788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err="1"/>
              <a:t>IPhos</a:t>
            </a:r>
          </a:p>
          <a:p>
            <a:r>
              <a:rPr lang="es-ES" sz="1200" err="1"/>
              <a:t>Left</a:t>
            </a:r>
            <a:r>
              <a:rPr lang="es-ES" sz="1200"/>
              <a:t> gamma </a:t>
            </a:r>
            <a:r>
              <a:rPr lang="es-ES" sz="1200" err="1"/>
              <a:t>range</a:t>
            </a:r>
          </a:p>
          <a:p>
            <a:r>
              <a:rPr lang="es-ES" sz="1200" err="1"/>
              <a:t>Right</a:t>
            </a:r>
            <a:r>
              <a:rPr lang="es-ES" sz="1200"/>
              <a:t> </a:t>
            </a:r>
            <a:r>
              <a:rPr lang="es-ES" sz="1200" err="1"/>
              <a:t>proton</a:t>
            </a:r>
            <a:r>
              <a:rPr lang="es-ES" sz="1200"/>
              <a:t> </a:t>
            </a:r>
            <a:r>
              <a:rPr lang="es-ES" sz="1200" err="1"/>
              <a:t>range</a:t>
            </a:r>
            <a:endParaRPr lang="es-ES" sz="120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FB19AEB-7F22-4A1C-E97B-3A90F1A3D48F}"/>
              </a:ext>
            </a:extLst>
          </p:cNvPr>
          <p:cNvCxnSpPr/>
          <p:nvPr/>
        </p:nvCxnSpPr>
        <p:spPr>
          <a:xfrm flipH="1" flipV="1">
            <a:off x="7653458" y="3306153"/>
            <a:ext cx="1762370" cy="216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9D3B450-AD7D-F578-37BA-39B7432E8A1B}"/>
              </a:ext>
            </a:extLst>
          </p:cNvPr>
          <p:cNvCxnSpPr>
            <a:cxnSpLocks/>
          </p:cNvCxnSpPr>
          <p:nvPr/>
        </p:nvCxnSpPr>
        <p:spPr>
          <a:xfrm flipV="1">
            <a:off x="9660057" y="3296384"/>
            <a:ext cx="914400" cy="2133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819A0335-024E-EC5E-6932-7263E76E593F}"/>
              </a:ext>
            </a:extLst>
          </p:cNvPr>
          <p:cNvSpPr/>
          <p:nvPr/>
        </p:nvSpPr>
        <p:spPr>
          <a:xfrm>
            <a:off x="11060722" y="1574799"/>
            <a:ext cx="879231" cy="27353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20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6A525-457A-2A5C-BC27-46566FD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err="1"/>
              <a:t>R3B-Music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53AFA5E5-0ED3-582F-B751-36EB48F7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7" y="2082956"/>
            <a:ext cx="5451027" cy="4362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gl-ES" err="1"/>
              <a:t>Anodes</a:t>
            </a:r>
            <a:r>
              <a:rPr lang="gl-ES"/>
              <a:t> </a:t>
            </a:r>
            <a:r>
              <a:rPr lang="gl-ES" err="1"/>
              <a:t>alignment</a:t>
            </a:r>
            <a:r>
              <a:rPr lang="gl-ES"/>
              <a:t> (</a:t>
            </a:r>
            <a:r>
              <a:rPr lang="gl-ES" err="1"/>
              <a:t>gain</a:t>
            </a:r>
            <a:r>
              <a:rPr lang="gl-ES"/>
              <a:t> </a:t>
            </a:r>
            <a:r>
              <a:rPr lang="gl-ES" err="1"/>
              <a:t>matching</a:t>
            </a:r>
            <a:r>
              <a:rPr lang="gl-ES"/>
              <a:t>)</a:t>
            </a:r>
          </a:p>
          <a:p>
            <a:pPr marL="342900" indent="-342900">
              <a:buChar char="•"/>
            </a:pPr>
            <a:endParaRPr lang="gl-ES"/>
          </a:p>
          <a:p>
            <a:pPr marL="342900" indent="-342900">
              <a:buChar char="•"/>
            </a:pP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Angle-position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using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LOS+MWPC0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), no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run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for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latter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so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pedestals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s455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are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taken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>
                <a:solidFill>
                  <a:schemeClr val="bg2">
                    <a:lumMod val="75000"/>
                  </a:schemeClr>
                </a:solidFill>
              </a:rPr>
              <a:t> Z-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angle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correction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rotation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>
                <a:solidFill>
                  <a:schemeClr val="bg2">
                    <a:lumMod val="75000"/>
                  </a:schemeClr>
                </a:solidFill>
              </a:rPr>
              <a:t>Final linear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endParaRPr lang="gl-E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9" name="Imaxe 109">
            <a:extLst>
              <a:ext uri="{FF2B5EF4-FFF2-40B4-BE49-F238E27FC236}">
                <a16:creationId xmlns:a16="http://schemas.microsoft.com/office/drawing/2014/main" id="{C5726410-E87D-F6CB-7EF2-BBBAD234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69" y="577681"/>
            <a:ext cx="4325815" cy="3172407"/>
          </a:xfrm>
          <a:prstGeom prst="rect">
            <a:avLst/>
          </a:prstGeom>
        </p:spPr>
      </p:pic>
      <p:pic>
        <p:nvPicPr>
          <p:cNvPr id="110" name="Imaxe 110">
            <a:extLst>
              <a:ext uri="{FF2B5EF4-FFF2-40B4-BE49-F238E27FC236}">
                <a16:creationId xmlns:a16="http://schemas.microsoft.com/office/drawing/2014/main" id="{18B49459-9DB5-E1F0-840D-E47D635E5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70" y="3749096"/>
            <a:ext cx="4325816" cy="30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6A525-457A-2A5C-BC27-46566FD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R3B-Music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53AFA5E5-0ED3-582F-B751-36EB48F7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7" y="2082956"/>
            <a:ext cx="5451027" cy="4362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Anodes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alignment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gain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matching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Char char="•"/>
            </a:pPr>
            <a:endParaRPr lang="gl-ES"/>
          </a:p>
          <a:p>
            <a:pPr marL="342900" indent="-342900">
              <a:buChar char="•"/>
            </a:pPr>
            <a:r>
              <a:rPr lang="gl-ES" err="1"/>
              <a:t>Angle-position</a:t>
            </a:r>
            <a:r>
              <a:rPr lang="gl-ES"/>
              <a:t> </a:t>
            </a:r>
            <a:r>
              <a:rPr lang="gl-ES" err="1"/>
              <a:t>calibration</a:t>
            </a:r>
            <a:r>
              <a:rPr lang="gl-ES"/>
              <a:t> (</a:t>
            </a:r>
            <a:r>
              <a:rPr lang="gl-ES" err="1"/>
              <a:t>using</a:t>
            </a:r>
            <a:r>
              <a:rPr lang="gl-ES"/>
              <a:t> </a:t>
            </a:r>
            <a:r>
              <a:rPr lang="gl-ES" err="1"/>
              <a:t>LOS+MWPC0</a:t>
            </a:r>
            <a:r>
              <a:rPr lang="gl-ES"/>
              <a:t>), no </a:t>
            </a:r>
            <a:r>
              <a:rPr lang="gl-ES" err="1"/>
              <a:t>calibration</a:t>
            </a:r>
            <a:r>
              <a:rPr lang="gl-ES"/>
              <a:t> </a:t>
            </a:r>
            <a:r>
              <a:rPr lang="gl-ES" err="1"/>
              <a:t>run</a:t>
            </a:r>
            <a:r>
              <a:rPr lang="gl-ES"/>
              <a:t> for </a:t>
            </a:r>
            <a:r>
              <a:rPr lang="gl-ES" err="1"/>
              <a:t>the</a:t>
            </a:r>
            <a:r>
              <a:rPr lang="gl-ES"/>
              <a:t> </a:t>
            </a:r>
            <a:r>
              <a:rPr lang="gl-ES" err="1"/>
              <a:t>latter</a:t>
            </a:r>
            <a:r>
              <a:rPr lang="gl-ES"/>
              <a:t> so </a:t>
            </a:r>
            <a:r>
              <a:rPr lang="gl-ES" err="1"/>
              <a:t>pedestals</a:t>
            </a:r>
            <a:r>
              <a:rPr lang="gl-ES"/>
              <a:t> </a:t>
            </a:r>
            <a:r>
              <a:rPr lang="gl-ES" err="1"/>
              <a:t>from</a:t>
            </a:r>
            <a:r>
              <a:rPr lang="gl-ES"/>
              <a:t> </a:t>
            </a:r>
            <a:r>
              <a:rPr lang="gl-ES" err="1"/>
              <a:t>s455</a:t>
            </a:r>
            <a:r>
              <a:rPr lang="gl-ES"/>
              <a:t> are </a:t>
            </a:r>
            <a:r>
              <a:rPr lang="gl-ES" err="1"/>
              <a:t>taken</a:t>
            </a:r>
            <a:r>
              <a:rPr lang="gl-ES"/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>
                <a:solidFill>
                  <a:schemeClr val="bg2">
                    <a:lumMod val="75000"/>
                  </a:schemeClr>
                </a:solidFill>
              </a:rPr>
              <a:t> Z-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angle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correction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rotation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>
                <a:solidFill>
                  <a:schemeClr val="bg2">
                    <a:lumMod val="75000"/>
                  </a:schemeClr>
                </a:solidFill>
              </a:rPr>
              <a:t>Final linear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endParaRPr lang="gl-E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xe 6">
            <a:extLst>
              <a:ext uri="{FF2B5EF4-FFF2-40B4-BE49-F238E27FC236}">
                <a16:creationId xmlns:a16="http://schemas.microsoft.com/office/drawing/2014/main" id="{C4B0A499-1673-EA13-0F8A-73409506E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62" y="1580602"/>
            <a:ext cx="5840045" cy="41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6A525-457A-2A5C-BC27-46566FD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R3B-Music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53AFA5E5-0ED3-582F-B751-36EB48F7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7" y="2082956"/>
            <a:ext cx="5451027" cy="4362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Anodes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alignment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gain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matching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Char char="•"/>
            </a:pPr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Angle-position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using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LOS+MWPC0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), no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run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for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latter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so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pedestals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s455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are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taken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/>
              <a:t> Z-</a:t>
            </a:r>
            <a:r>
              <a:rPr lang="gl-ES" err="1"/>
              <a:t>angle</a:t>
            </a:r>
            <a:r>
              <a:rPr lang="gl-ES"/>
              <a:t> </a:t>
            </a:r>
            <a:r>
              <a:rPr lang="gl-ES" err="1"/>
              <a:t>correction</a:t>
            </a:r>
            <a:r>
              <a:rPr lang="gl-ES"/>
              <a:t> (</a:t>
            </a:r>
            <a:r>
              <a:rPr lang="gl-ES" err="1"/>
              <a:t>rotation</a:t>
            </a:r>
            <a:r>
              <a:rPr lang="gl-ES"/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>
                <a:solidFill>
                  <a:schemeClr val="bg2">
                    <a:lumMod val="75000"/>
                  </a:schemeClr>
                </a:solidFill>
              </a:rPr>
              <a:t>Final linear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endParaRPr lang="gl-E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Imaxe 4">
            <a:extLst>
              <a:ext uri="{FF2B5EF4-FFF2-40B4-BE49-F238E27FC236}">
                <a16:creationId xmlns:a16="http://schemas.microsoft.com/office/drawing/2014/main" id="{5AF3BE5A-ACE0-6957-4CC2-715A1345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322" y="649467"/>
            <a:ext cx="4335583" cy="3019066"/>
          </a:xfrm>
          <a:prstGeom prst="rect">
            <a:avLst/>
          </a:prstGeom>
        </p:spPr>
      </p:pic>
      <p:pic>
        <p:nvPicPr>
          <p:cNvPr id="5" name="Imaxe 6">
            <a:extLst>
              <a:ext uri="{FF2B5EF4-FFF2-40B4-BE49-F238E27FC236}">
                <a16:creationId xmlns:a16="http://schemas.microsoft.com/office/drawing/2014/main" id="{FE9712F2-E02B-38FF-5BEE-07E44D91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54" y="3717006"/>
            <a:ext cx="4335584" cy="30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1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6A525-457A-2A5C-BC27-46566FD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R3B-Music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53AFA5E5-0ED3-582F-B751-36EB48F7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7" y="2082956"/>
            <a:ext cx="5451027" cy="4362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Anodes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alignment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gain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matching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Char char="•"/>
            </a:pPr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Angle-position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using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LOS+MWPC0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), no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calibration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run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for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latter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so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pedestals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s455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are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taken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>
                <a:solidFill>
                  <a:schemeClr val="bg2">
                    <a:lumMod val="75000"/>
                  </a:schemeClr>
                </a:solidFill>
              </a:rPr>
              <a:t> Z-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angle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correction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gl-ES" err="1">
                <a:solidFill>
                  <a:schemeClr val="bg2">
                    <a:lumMod val="75000"/>
                  </a:schemeClr>
                </a:solidFill>
              </a:rPr>
              <a:t>rotation</a:t>
            </a:r>
            <a:r>
              <a:rPr lang="gl-ES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gl-ES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gl-ES">
                <a:solidFill>
                  <a:schemeClr val="tx1">
                    <a:lumMod val="95000"/>
                    <a:lumOff val="5000"/>
                  </a:schemeClr>
                </a:solidFill>
              </a:rPr>
              <a:t>Final linear </a:t>
            </a:r>
            <a:r>
              <a:rPr lang="gl-ES" err="1">
                <a:solidFill>
                  <a:schemeClr val="tx1">
                    <a:lumMod val="95000"/>
                    <a:lumOff val="5000"/>
                  </a:schemeClr>
                </a:solidFill>
              </a:rPr>
              <a:t>calibration</a:t>
            </a:r>
            <a:endParaRPr lang="gl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xe 6">
            <a:extLst>
              <a:ext uri="{FF2B5EF4-FFF2-40B4-BE49-F238E27FC236}">
                <a16:creationId xmlns:a16="http://schemas.microsoft.com/office/drawing/2014/main" id="{10F224F5-AFE2-0BB1-8123-034DE1B2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39" y="620158"/>
            <a:ext cx="3632199" cy="2530605"/>
          </a:xfrm>
          <a:prstGeom prst="rect">
            <a:avLst/>
          </a:prstGeom>
        </p:spPr>
      </p:pic>
      <p:pic>
        <p:nvPicPr>
          <p:cNvPr id="7" name="Imaxe 7">
            <a:extLst>
              <a:ext uri="{FF2B5EF4-FFF2-40B4-BE49-F238E27FC236}">
                <a16:creationId xmlns:a16="http://schemas.microsoft.com/office/drawing/2014/main" id="{529D0025-727C-A0BF-FF9F-3030E1D99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" t="8589" r="201" b="307"/>
          <a:stretch/>
        </p:blipFill>
        <p:spPr>
          <a:xfrm>
            <a:off x="6570786" y="3601423"/>
            <a:ext cx="4814293" cy="2898804"/>
          </a:xfrm>
          <a:prstGeom prst="rect">
            <a:avLst/>
          </a:prstGeom>
        </p:spPr>
      </p:pic>
      <p:sp>
        <p:nvSpPr>
          <p:cNvPr id="4" name="Caixa de texto 3">
            <a:extLst>
              <a:ext uri="{FF2B5EF4-FFF2-40B4-BE49-F238E27FC236}">
                <a16:creationId xmlns:a16="http://schemas.microsoft.com/office/drawing/2014/main" id="{A5FB653A-66C3-BFA4-838A-C29DFDB30790}"/>
              </a:ext>
            </a:extLst>
          </p:cNvPr>
          <p:cNvSpPr txBox="1"/>
          <p:nvPr/>
        </p:nvSpPr>
        <p:spPr>
          <a:xfrm>
            <a:off x="8583247" y="3073400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l-ES" sz="1400" err="1"/>
              <a:t>channel</a:t>
            </a:r>
            <a:endParaRPr lang="gl-ES" sz="1400"/>
          </a:p>
        </p:txBody>
      </p:sp>
      <p:sp>
        <p:nvSpPr>
          <p:cNvPr id="5" name="Caixa de texto 4">
            <a:extLst>
              <a:ext uri="{FF2B5EF4-FFF2-40B4-BE49-F238E27FC236}">
                <a16:creationId xmlns:a16="http://schemas.microsoft.com/office/drawing/2014/main" id="{4B5ABD6C-CA81-D93B-BDFC-05C78F868D9B}"/>
              </a:ext>
            </a:extLst>
          </p:cNvPr>
          <p:cNvSpPr txBox="1"/>
          <p:nvPr/>
        </p:nvSpPr>
        <p:spPr>
          <a:xfrm rot="-5400000">
            <a:off x="5471746" y="594097"/>
            <a:ext cx="6721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l-ES" sz="1400"/>
              <a:t>Z</a:t>
            </a:r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8B2635-DA96-EA87-5C75-CD8E4C451C61}"/>
              </a:ext>
            </a:extLst>
          </p:cNvPr>
          <p:cNvSpPr txBox="1"/>
          <p:nvPr/>
        </p:nvSpPr>
        <p:spPr>
          <a:xfrm>
            <a:off x="10615247" y="6453554"/>
            <a:ext cx="3790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/>
              <a:t>Z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58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B691BE42-7CEA-23B9-0C65-A8A385A9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3" y="1711725"/>
            <a:ext cx="6086028" cy="1959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gl-ES" sz="1800" b="1" err="1">
                <a:ea typeface="+mn-lt"/>
                <a:cs typeface="+mn-lt"/>
              </a:rPr>
              <a:t>Goals</a:t>
            </a:r>
            <a:endParaRPr lang="gl-ES" sz="1800" b="1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r>
              <a:rPr lang="gl-ES" sz="1600" err="1">
                <a:ea typeface="+mn-lt"/>
                <a:cs typeface="+mn-lt"/>
              </a:rPr>
              <a:t>Constrain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energy-density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functionals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and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the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density-dependence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of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the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symmetry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energy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using</a:t>
            </a:r>
            <a:endParaRPr lang="gl-ES" sz="1600">
              <a:ea typeface="+mn-lt"/>
              <a:cs typeface="+mn-lt"/>
            </a:endParaRPr>
          </a:p>
          <a:p>
            <a:pPr lvl="2">
              <a:spcBef>
                <a:spcPts val="0"/>
              </a:spcBef>
            </a:pPr>
            <a:r>
              <a:rPr lang="gl-ES" sz="1600">
                <a:ea typeface="+mn-lt"/>
                <a:cs typeface="+mn-lt"/>
              </a:rPr>
              <a:t>      - </a:t>
            </a:r>
            <a:r>
              <a:rPr lang="gl-ES" sz="1600" err="1">
                <a:ea typeface="+mn-lt"/>
                <a:cs typeface="+mn-lt"/>
              </a:rPr>
              <a:t>Neutron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/>
              <a:t>removal</a:t>
            </a:r>
            <a:r>
              <a:rPr lang="gl-ES" sz="1600">
                <a:ea typeface="+mn-lt"/>
                <a:cs typeface="+mn-lt"/>
              </a:rPr>
              <a:t> (</a:t>
            </a:r>
            <a:r>
              <a:rPr lang="gl-ES" sz="1600" err="1">
                <a:ea typeface="+mn-lt"/>
                <a:cs typeface="+mn-lt"/>
              </a:rPr>
              <a:t>neutron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skin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thickness</a:t>
            </a:r>
            <a:r>
              <a:rPr lang="gl-ES" sz="1600">
                <a:ea typeface="+mn-lt"/>
                <a:cs typeface="+mn-lt"/>
              </a:rPr>
              <a:t>)</a:t>
            </a:r>
            <a:endParaRPr lang="en-US" sz="1600"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      - Coulomb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excitation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(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dipole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polarizability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)</a:t>
            </a:r>
            <a:endParaRPr lang="en-US" sz="1600">
              <a:solidFill>
                <a:schemeClr val="tx2">
                  <a:lumMod val="25000"/>
                  <a:lumOff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Multiknockout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reactions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(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could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be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sensitive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to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SRC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)</a:t>
            </a:r>
            <a:endParaRPr lang="gl-ES" sz="160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gl-ES" sz="160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gl-ES" sz="1600"/>
          </a:p>
          <a:p>
            <a:pPr marL="342900" indent="-342900">
              <a:spcBef>
                <a:spcPts val="0"/>
              </a:spcBef>
              <a:buChar char="•"/>
            </a:pPr>
            <a:endParaRPr lang="gl-ES" sz="1800"/>
          </a:p>
          <a:p>
            <a:pPr>
              <a:spcBef>
                <a:spcPts val="0"/>
              </a:spcBef>
            </a:pPr>
            <a:endParaRPr lang="gl-ES" sz="1800">
              <a:ea typeface="+mn-lt"/>
              <a:cs typeface="+mn-lt"/>
            </a:endParaRPr>
          </a:p>
        </p:txBody>
      </p:sp>
      <p:pic>
        <p:nvPicPr>
          <p:cNvPr id="4" name="Imagen 4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0337AC19-B196-DEF9-634A-C9845408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2" y="3590438"/>
            <a:ext cx="4316046" cy="3027974"/>
          </a:xfrm>
          <a:prstGeom prst="rect">
            <a:avLst/>
          </a:prstGeom>
        </p:spPr>
      </p:pic>
      <p:sp>
        <p:nvSpPr>
          <p:cNvPr id="8" name="Caixa de texto 1">
            <a:extLst>
              <a:ext uri="{FF2B5EF4-FFF2-40B4-BE49-F238E27FC236}">
                <a16:creationId xmlns:a16="http://schemas.microsoft.com/office/drawing/2014/main" id="{411E34FA-58CB-02DA-967A-FE838C8F8FD7}"/>
              </a:ext>
            </a:extLst>
          </p:cNvPr>
          <p:cNvSpPr txBox="1"/>
          <p:nvPr/>
        </p:nvSpPr>
        <p:spPr>
          <a:xfrm>
            <a:off x="1913830" y="3543805"/>
            <a:ext cx="367127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sz="1100" i="1">
                <a:ea typeface="+mn-lt"/>
                <a:cs typeface="+mn-lt"/>
              </a:rPr>
              <a:t>S515 </a:t>
            </a:r>
            <a:r>
              <a:rPr lang="gl-ES" sz="1100" i="1" err="1">
                <a:ea typeface="+mn-lt"/>
                <a:cs typeface="+mn-lt"/>
              </a:rPr>
              <a:t>proposal</a:t>
            </a:r>
            <a:r>
              <a:rPr lang="gl-ES" sz="1100" i="1">
                <a:ea typeface="+mn-lt"/>
                <a:cs typeface="+mn-lt"/>
              </a:rPr>
              <a:t>, </a:t>
            </a:r>
            <a:r>
              <a:rPr lang="gl-ES" sz="1100" i="1" err="1">
                <a:ea typeface="+mn-lt"/>
                <a:cs typeface="+mn-lt"/>
              </a:rPr>
              <a:t>T.Aumann</a:t>
            </a:r>
            <a:r>
              <a:rPr lang="gl-ES" sz="1100" i="1">
                <a:ea typeface="+mn-lt"/>
                <a:cs typeface="+mn-lt"/>
              </a:rPr>
              <a:t>, </a:t>
            </a:r>
            <a:r>
              <a:rPr lang="gl-ES" sz="1100" i="1" err="1">
                <a:ea typeface="+mn-lt"/>
                <a:cs typeface="+mn-lt"/>
              </a:rPr>
              <a:t>A.Horvat</a:t>
            </a:r>
            <a:endParaRPr lang="gl-ES" sz="1100" i="1" err="1"/>
          </a:p>
        </p:txBody>
      </p:sp>
      <p:graphicFrame>
        <p:nvGraphicFramePr>
          <p:cNvPr id="33" name="Marcador de contenido 2">
            <a:extLst>
              <a:ext uri="{FF2B5EF4-FFF2-40B4-BE49-F238E27FC236}">
                <a16:creationId xmlns:a16="http://schemas.microsoft.com/office/drawing/2014/main" id="{FFB42549-0DC8-4B5F-F5BF-B72D4E7EE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551981"/>
              </p:ext>
            </p:extLst>
          </p:nvPr>
        </p:nvGraphicFramePr>
        <p:xfrm>
          <a:off x="6301070" y="5027073"/>
          <a:ext cx="4717758" cy="128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1" name="Título 1">
            <a:extLst>
              <a:ext uri="{FF2B5EF4-FFF2-40B4-BE49-F238E27FC236}">
                <a16:creationId xmlns:a16="http://schemas.microsoft.com/office/drawing/2014/main" id="{ABBE01BD-377F-C6E4-344B-ADFFF3B47E3D}"/>
              </a:ext>
            </a:extLst>
          </p:cNvPr>
          <p:cNvSpPr txBox="1">
            <a:spLocks/>
          </p:cNvSpPr>
          <p:nvPr/>
        </p:nvSpPr>
        <p:spPr>
          <a:xfrm>
            <a:off x="517870" y="743946"/>
            <a:ext cx="5021182" cy="2682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err="1"/>
              <a:t>Overview</a:t>
            </a:r>
          </a:p>
        </p:txBody>
      </p:sp>
      <p:pic>
        <p:nvPicPr>
          <p:cNvPr id="12" name="Imaxe 12">
            <a:extLst>
              <a:ext uri="{FF2B5EF4-FFF2-40B4-BE49-F238E27FC236}">
                <a16:creationId xmlns:a16="http://schemas.microsoft.com/office/drawing/2014/main" id="{B0BDE996-A00E-C1A9-BDFD-8187EBEEF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9095" y="652761"/>
            <a:ext cx="4433275" cy="4311785"/>
          </a:xfrm>
          <a:prstGeom prst="rect">
            <a:avLst/>
          </a:prstGeom>
        </p:spPr>
      </p:pic>
      <p:sp>
        <p:nvSpPr>
          <p:cNvPr id="19" name="Caixa de texto 1">
            <a:extLst>
              <a:ext uri="{FF2B5EF4-FFF2-40B4-BE49-F238E27FC236}">
                <a16:creationId xmlns:a16="http://schemas.microsoft.com/office/drawing/2014/main" id="{A44A6D60-36FC-37D3-AF3F-103BCB4A6A1B}"/>
              </a:ext>
            </a:extLst>
          </p:cNvPr>
          <p:cNvSpPr txBox="1"/>
          <p:nvPr/>
        </p:nvSpPr>
        <p:spPr>
          <a:xfrm>
            <a:off x="6446752" y="613035"/>
            <a:ext cx="4120659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sz="1100" i="1" err="1"/>
              <a:t>T.Aumann</a:t>
            </a:r>
            <a:r>
              <a:rPr lang="gl-ES" sz="1100" i="1"/>
              <a:t> </a:t>
            </a:r>
            <a:r>
              <a:rPr lang="gl-ES" sz="1100" i="1" err="1"/>
              <a:t>et</a:t>
            </a:r>
            <a:r>
              <a:rPr lang="gl-ES" sz="1100" i="1"/>
              <a:t> </a:t>
            </a:r>
            <a:r>
              <a:rPr lang="gl-ES" sz="1100" i="1" err="1"/>
              <a:t>al</a:t>
            </a:r>
            <a:r>
              <a:rPr lang="gl-ES" sz="1100" i="1"/>
              <a:t>., </a:t>
            </a:r>
            <a:r>
              <a:rPr lang="gl-ES" sz="1100" i="1" err="1"/>
              <a:t>Physical</a:t>
            </a:r>
            <a:r>
              <a:rPr lang="gl-ES" sz="1100" i="1"/>
              <a:t> </a:t>
            </a:r>
            <a:r>
              <a:rPr lang="gl-ES" sz="1100" i="1" err="1"/>
              <a:t>Review</a:t>
            </a:r>
            <a:r>
              <a:rPr lang="gl-ES" sz="1100" i="1"/>
              <a:t> </a:t>
            </a:r>
            <a:r>
              <a:rPr lang="gl-ES" sz="1100" i="1" err="1"/>
              <a:t>Letters</a:t>
            </a:r>
            <a:r>
              <a:rPr lang="gl-ES" sz="1100" i="1"/>
              <a:t> 119 (2017) 262501</a:t>
            </a:r>
          </a:p>
        </p:txBody>
      </p:sp>
    </p:spTree>
    <p:extLst>
      <p:ext uri="{BB962C8B-B14F-4D97-AF65-F5344CB8AC3E}">
        <p14:creationId xmlns:p14="http://schemas.microsoft.com/office/powerpoint/2010/main" val="412671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0DAA5-A4B9-423F-7E15-DF6C9A92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err="1"/>
              <a:t>Fibers</a:t>
            </a:r>
          </a:p>
        </p:txBody>
      </p:sp>
      <p:pic>
        <p:nvPicPr>
          <p:cNvPr id="4" name="Imaxe 4">
            <a:extLst>
              <a:ext uri="{FF2B5EF4-FFF2-40B4-BE49-F238E27FC236}">
                <a16:creationId xmlns:a16="http://schemas.microsoft.com/office/drawing/2014/main" id="{B9051D4E-4674-42F1-7AB8-D0546B370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186" y="1287607"/>
            <a:ext cx="5365056" cy="4103479"/>
          </a:xfrm>
        </p:spPr>
      </p:pic>
      <p:pic>
        <p:nvPicPr>
          <p:cNvPr id="6" name="Imaxe 6">
            <a:extLst>
              <a:ext uri="{FF2B5EF4-FFF2-40B4-BE49-F238E27FC236}">
                <a16:creationId xmlns:a16="http://schemas.microsoft.com/office/drawing/2014/main" id="{56C37813-134B-C903-46CC-72E59FBE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03" y="3225495"/>
            <a:ext cx="5003538" cy="3247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2218F-F534-A41F-C625-8F04C06D2785}"/>
              </a:ext>
            </a:extLst>
          </p:cNvPr>
          <p:cNvSpPr txBox="1"/>
          <p:nvPr/>
        </p:nvSpPr>
        <p:spPr>
          <a:xfrm>
            <a:off x="576805" y="1850019"/>
            <a:ext cx="543734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Fi13 – not used</a:t>
            </a:r>
          </a:p>
          <a:p>
            <a:r>
              <a:rPr lang="en-US" sz="1600"/>
              <a:t>Fi10 – needs to be calibrated using MAPMT (1SPMT missing)</a:t>
            </a:r>
          </a:p>
          <a:p>
            <a:r>
              <a:rPr lang="en-US" sz="1600"/>
              <a:t>Fi11 – calibrated, had SPMT mapping problems – solved!</a:t>
            </a:r>
          </a:p>
          <a:p>
            <a:r>
              <a:rPr lang="en-US" sz="1600"/>
              <a:t>Fi12 – calibrated, broken PADI board </a:t>
            </a:r>
          </a:p>
        </p:txBody>
      </p:sp>
    </p:spTree>
    <p:extLst>
      <p:ext uri="{BB962C8B-B14F-4D97-AF65-F5344CB8AC3E}">
        <p14:creationId xmlns:p14="http://schemas.microsoft.com/office/powerpoint/2010/main" val="96031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0DAA5-A4B9-423F-7E15-DF6C9A92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err="1"/>
              <a:t>Fibers</a:t>
            </a:r>
          </a:p>
        </p:txBody>
      </p:sp>
      <p:pic>
        <p:nvPicPr>
          <p:cNvPr id="5" name="Imaxe 5">
            <a:extLst>
              <a:ext uri="{FF2B5EF4-FFF2-40B4-BE49-F238E27FC236}">
                <a16:creationId xmlns:a16="http://schemas.microsoft.com/office/drawing/2014/main" id="{4B2087BB-6150-F8C1-61F0-8A818D13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60" y="2293061"/>
            <a:ext cx="5439507" cy="3922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2218F-F534-A41F-C625-8F04C06D2785}"/>
              </a:ext>
            </a:extLst>
          </p:cNvPr>
          <p:cNvSpPr txBox="1"/>
          <p:nvPr/>
        </p:nvSpPr>
        <p:spPr>
          <a:xfrm>
            <a:off x="576805" y="1850019"/>
            <a:ext cx="5241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xe 7">
            <a:extLst>
              <a:ext uri="{FF2B5EF4-FFF2-40B4-BE49-F238E27FC236}">
                <a16:creationId xmlns:a16="http://schemas.microsoft.com/office/drawing/2014/main" id="{47A87115-5E4C-68B1-CD78-DC61B93E1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08" y="2258363"/>
            <a:ext cx="5312506" cy="40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8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8A276B2D-3175-E245-0CBB-CE7409EE5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68" y="1366335"/>
            <a:ext cx="5714798" cy="3079853"/>
          </a:xfrm>
        </p:spPr>
      </p:pic>
      <p:sp>
        <p:nvSpPr>
          <p:cNvPr id="5" name="Caixa de texto 4">
            <a:extLst>
              <a:ext uri="{FF2B5EF4-FFF2-40B4-BE49-F238E27FC236}">
                <a16:creationId xmlns:a16="http://schemas.microsoft.com/office/drawing/2014/main" id="{C1DBB98D-3480-EA1C-C63B-8897FC5D55F8}"/>
              </a:ext>
            </a:extLst>
          </p:cNvPr>
          <p:cNvSpPr txBox="1"/>
          <p:nvPr/>
        </p:nvSpPr>
        <p:spPr>
          <a:xfrm>
            <a:off x="504094" y="19792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l-ES"/>
              <a:t>R3BMusic</a:t>
            </a:r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id="{50D9CB50-E74F-B948-4359-56B2F501C245}"/>
              </a:ext>
            </a:extLst>
          </p:cNvPr>
          <p:cNvSpPr txBox="1"/>
          <p:nvPr/>
        </p:nvSpPr>
        <p:spPr>
          <a:xfrm>
            <a:off x="1711813" y="19462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l-ES" err="1"/>
              <a:t>MWPC0</a:t>
            </a:r>
          </a:p>
        </p:txBody>
      </p:sp>
      <p:sp>
        <p:nvSpPr>
          <p:cNvPr id="7" name="Caixa de texto 6">
            <a:extLst>
              <a:ext uri="{FF2B5EF4-FFF2-40B4-BE49-F238E27FC236}">
                <a16:creationId xmlns:a16="http://schemas.microsoft.com/office/drawing/2014/main" id="{AA8DDFFA-E77A-A321-E6D4-7A88972A6E4A}"/>
              </a:ext>
            </a:extLst>
          </p:cNvPr>
          <p:cNvSpPr txBox="1"/>
          <p:nvPr/>
        </p:nvSpPr>
        <p:spPr>
          <a:xfrm>
            <a:off x="6270379" y="1747227"/>
            <a:ext cx="7893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l-ES" err="1"/>
              <a:t>ToFD</a:t>
            </a:r>
          </a:p>
        </p:txBody>
      </p:sp>
      <p:cxnSp>
        <p:nvCxnSpPr>
          <p:cNvPr id="9" name="Conector recto de frecha 8">
            <a:extLst>
              <a:ext uri="{FF2B5EF4-FFF2-40B4-BE49-F238E27FC236}">
                <a16:creationId xmlns:a16="http://schemas.microsoft.com/office/drawing/2014/main" id="{8D8C8317-CEB5-4B55-3518-41FF1695FA54}"/>
              </a:ext>
            </a:extLst>
          </p:cNvPr>
          <p:cNvCxnSpPr/>
          <p:nvPr/>
        </p:nvCxnSpPr>
        <p:spPr>
          <a:xfrm flipH="1">
            <a:off x="1794363" y="2384425"/>
            <a:ext cx="296985" cy="127586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recha 9">
            <a:extLst>
              <a:ext uri="{FF2B5EF4-FFF2-40B4-BE49-F238E27FC236}">
                <a16:creationId xmlns:a16="http://schemas.microsoft.com/office/drawing/2014/main" id="{D750A05F-D6EF-B0F0-1355-2F1EBCF69242}"/>
              </a:ext>
            </a:extLst>
          </p:cNvPr>
          <p:cNvCxnSpPr>
            <a:cxnSpLocks/>
          </p:cNvCxnSpPr>
          <p:nvPr/>
        </p:nvCxnSpPr>
        <p:spPr>
          <a:xfrm>
            <a:off x="1055809" y="2570040"/>
            <a:ext cx="533400" cy="117817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712B6DFC-29F3-0E55-0EC0-411458E4B78A}"/>
              </a:ext>
            </a:extLst>
          </p:cNvPr>
          <p:cNvSpPr txBox="1"/>
          <p:nvPr/>
        </p:nvSpPr>
        <p:spPr>
          <a:xfrm>
            <a:off x="3493476" y="27803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/>
              <a:t>Fi10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1A4766-85C4-0657-9150-B15758AA8E70}"/>
              </a:ext>
            </a:extLst>
          </p:cNvPr>
          <p:cNvSpPr txBox="1"/>
          <p:nvPr/>
        </p:nvSpPr>
        <p:spPr>
          <a:xfrm>
            <a:off x="4759813" y="1301506"/>
            <a:ext cx="16490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/>
              <a:t>Fi11,Fi12(y)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8E1D01-129C-395B-4D29-FA9A4D46B125}"/>
              </a:ext>
            </a:extLst>
          </p:cNvPr>
          <p:cNvSpPr txBox="1"/>
          <p:nvPr/>
        </p:nvSpPr>
        <p:spPr>
          <a:xfrm>
            <a:off x="4889255" y="2183179"/>
            <a:ext cx="6916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/>
              <a:t>pipe</a:t>
            </a:r>
          </a:p>
        </p:txBody>
      </p:sp>
      <p:sp>
        <p:nvSpPr>
          <p:cNvPr id="16" name="Marcador de posición de contido 2">
            <a:extLst>
              <a:ext uri="{FF2B5EF4-FFF2-40B4-BE49-F238E27FC236}">
                <a16:creationId xmlns:a16="http://schemas.microsoft.com/office/drawing/2014/main" id="{A0619B04-3172-ED21-D880-16CFAA19D10E}"/>
              </a:ext>
            </a:extLst>
          </p:cNvPr>
          <p:cNvSpPr txBox="1">
            <a:spLocks/>
          </p:cNvSpPr>
          <p:nvPr/>
        </p:nvSpPr>
        <p:spPr>
          <a:xfrm>
            <a:off x="693167" y="2092726"/>
            <a:ext cx="5226335" cy="1675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gl-ES" sz="16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D76682A-41F8-17AC-CD8A-1ED27922BDDD}"/>
              </a:ext>
            </a:extLst>
          </p:cNvPr>
          <p:cNvSpPr txBox="1"/>
          <p:nvPr/>
        </p:nvSpPr>
        <p:spPr>
          <a:xfrm>
            <a:off x="660401" y="3532554"/>
            <a:ext cx="769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/>
              <a:t>Califa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3249B99-E10F-EC59-0F78-5A89AAC786D9}"/>
              </a:ext>
            </a:extLst>
          </p:cNvPr>
          <p:cNvSpPr txBox="1"/>
          <p:nvPr/>
        </p:nvSpPr>
        <p:spPr>
          <a:xfrm>
            <a:off x="797169" y="5066323"/>
            <a:ext cx="587912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err="1"/>
              <a:t>Geometry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simulations</a:t>
            </a:r>
            <a:r>
              <a:rPr lang="es-ES"/>
              <a:t> </a:t>
            </a:r>
            <a:r>
              <a:rPr lang="es-ES" err="1"/>
              <a:t>implemented</a:t>
            </a:r>
          </a:p>
          <a:p>
            <a:pPr marL="285750" indent="-285750">
              <a:buFont typeface="Arial"/>
              <a:buChar char="•"/>
            </a:pPr>
            <a:endParaRPr lang="es-ES"/>
          </a:p>
          <a:p>
            <a:pPr marL="285750" indent="-285750">
              <a:buFont typeface="Arial"/>
              <a:buChar char="•"/>
            </a:pPr>
            <a:r>
              <a:rPr lang="es-ES"/>
              <a:t>Used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ToF</a:t>
            </a:r>
            <a:r>
              <a:rPr lang="es-ES"/>
              <a:t> (LOS-</a:t>
            </a:r>
            <a:r>
              <a:rPr lang="es-ES" err="1"/>
              <a:t>ToFD</a:t>
            </a:r>
            <a:r>
              <a:rPr lang="es-ES"/>
              <a:t>) </a:t>
            </a:r>
            <a:r>
              <a:rPr lang="es-ES" err="1"/>
              <a:t>calibration</a:t>
            </a:r>
            <a:r>
              <a:rPr lang="es-ES"/>
              <a:t> as </a:t>
            </a:r>
            <a:r>
              <a:rPr lang="es-ES" err="1"/>
              <a:t>reference</a:t>
            </a:r>
            <a:r>
              <a:rPr lang="es-ES"/>
              <a:t> time</a:t>
            </a:r>
          </a:p>
          <a:p>
            <a:pPr marL="285750" indent="-285750">
              <a:buFont typeface="Arial"/>
              <a:buChar char="•"/>
            </a:pPr>
            <a:endParaRPr lang="es-ES"/>
          </a:p>
        </p:txBody>
      </p:sp>
      <p:pic>
        <p:nvPicPr>
          <p:cNvPr id="3" name="Imagen 2" descr="Gráfico, Histograma&#10;&#10;Descripción generada automáticamente">
            <a:extLst>
              <a:ext uri="{FF2B5EF4-FFF2-40B4-BE49-F238E27FC236}">
                <a16:creationId xmlns:a16="http://schemas.microsoft.com/office/drawing/2014/main" id="{60A37DD6-9FE3-6987-F182-17B01E34C1AF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169" y="3678450"/>
            <a:ext cx="4366643" cy="3017850"/>
          </a:xfrm>
          <a:prstGeom prst="rect">
            <a:avLst/>
          </a:prstGeom>
        </p:spPr>
      </p:pic>
      <p:pic>
        <p:nvPicPr>
          <p:cNvPr id="11" name="Imagen 10" descr="Gráfico&#10;&#10;Descripción generada automáticamente">
            <a:extLst>
              <a:ext uri="{FF2B5EF4-FFF2-40B4-BE49-F238E27FC236}">
                <a16:creationId xmlns:a16="http://schemas.microsoft.com/office/drawing/2014/main" id="{EE6A5EFD-4D24-B749-CB77-42B4D640A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23" y="620674"/>
            <a:ext cx="4374662" cy="2969193"/>
          </a:xfrm>
          <a:prstGeom prst="rect">
            <a:avLst/>
          </a:prstGeom>
        </p:spPr>
      </p:pic>
      <p:sp>
        <p:nvSpPr>
          <p:cNvPr id="13" name="CuadroTexto 3">
            <a:extLst>
              <a:ext uri="{FF2B5EF4-FFF2-40B4-BE49-F238E27FC236}">
                <a16:creationId xmlns:a16="http://schemas.microsoft.com/office/drawing/2014/main" id="{9091134E-C328-C6E4-C559-CAC6A777F9E1}"/>
              </a:ext>
            </a:extLst>
          </p:cNvPr>
          <p:cNvSpPr txBox="1"/>
          <p:nvPr/>
        </p:nvSpPr>
        <p:spPr>
          <a:xfrm rot="21120000">
            <a:off x="5037017" y="3278554"/>
            <a:ext cx="245989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gl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err="1"/>
              <a:t>Calibration</a:t>
            </a:r>
            <a:r>
              <a:rPr lang="es-ES" sz="1400"/>
              <a:t> </a:t>
            </a:r>
            <a:r>
              <a:rPr lang="es-ES" sz="1400" err="1"/>
              <a:t>using</a:t>
            </a:r>
            <a:r>
              <a:rPr lang="es-ES" sz="1400"/>
              <a:t> </a:t>
            </a:r>
            <a:r>
              <a:rPr lang="es-ES" sz="1400" err="1"/>
              <a:t>sweep</a:t>
            </a:r>
            <a:r>
              <a:rPr lang="es-ES" sz="1400"/>
              <a:t> </a:t>
            </a:r>
            <a:r>
              <a:rPr lang="es-ES" sz="1400" err="1"/>
              <a:t>runs</a:t>
            </a:r>
            <a:r>
              <a:rPr lang="es-ES" sz="1400"/>
              <a:t> </a:t>
            </a:r>
            <a:r>
              <a:rPr lang="es-ES" sz="1400" err="1"/>
              <a:t>to</a:t>
            </a:r>
            <a:r>
              <a:rPr lang="es-ES" sz="1400"/>
              <a:t> </a:t>
            </a:r>
            <a:r>
              <a:rPr lang="es-ES" sz="1400" err="1"/>
              <a:t>align</a:t>
            </a:r>
            <a:r>
              <a:rPr lang="es-ES" sz="1400"/>
              <a:t> </a:t>
            </a:r>
            <a:r>
              <a:rPr lang="es-ES" sz="1400" err="1"/>
              <a:t>ToF</a:t>
            </a:r>
            <a:r>
              <a:rPr lang="es-ES" sz="1400"/>
              <a:t> </a:t>
            </a:r>
            <a:r>
              <a:rPr lang="es-ES" sz="1400" err="1"/>
              <a:t>made</a:t>
            </a:r>
            <a:r>
              <a:rPr lang="es-ES" sz="1400"/>
              <a:t> </a:t>
            </a:r>
            <a:r>
              <a:rPr lang="es-ES" sz="1400" err="1"/>
              <a:t>with</a:t>
            </a:r>
            <a:r>
              <a:rPr lang="es-ES" sz="1400"/>
              <a:t> </a:t>
            </a:r>
            <a:r>
              <a:rPr lang="es-ES" sz="1400" err="1"/>
              <a:t>primary</a:t>
            </a:r>
            <a:r>
              <a:rPr lang="es-ES" sz="1400"/>
              <a:t> </a:t>
            </a:r>
            <a:r>
              <a:rPr lang="es-ES" sz="1400" err="1"/>
              <a:t>beam</a:t>
            </a:r>
            <a:r>
              <a:rPr lang="es-ES" sz="1400"/>
              <a:t> at 2 </a:t>
            </a:r>
            <a:r>
              <a:rPr lang="es-ES" sz="1400" err="1"/>
              <a:t>energies</a:t>
            </a:r>
            <a:r>
              <a:rPr lang="es-ES" sz="1400"/>
              <a:t>. </a:t>
            </a:r>
            <a:endParaRPr lang="es-ES" sz="1400">
              <a:solidFill>
                <a:srgbClr val="FF0000"/>
              </a:solidFill>
            </a:endParaRP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325A8D5C-B59D-8922-C18F-20B37810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ToFD</a:t>
            </a:r>
          </a:p>
        </p:txBody>
      </p:sp>
    </p:spTree>
    <p:extLst>
      <p:ext uri="{BB962C8B-B14F-4D97-AF65-F5344CB8AC3E}">
        <p14:creationId xmlns:p14="http://schemas.microsoft.com/office/powerpoint/2010/main" val="277185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B4592-6277-1175-2B9B-55ADA955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ToFD</a:t>
            </a:r>
          </a:p>
        </p:txBody>
      </p:sp>
      <p:pic>
        <p:nvPicPr>
          <p:cNvPr id="4" name="Imagen 4" descr="Calendario&#10;&#10;Descripción generada automáticamente">
            <a:extLst>
              <a:ext uri="{FF2B5EF4-FFF2-40B4-BE49-F238E27FC236}">
                <a16:creationId xmlns:a16="http://schemas.microsoft.com/office/drawing/2014/main" id="{A0E2DB03-DFC2-0D60-791D-CD2961E9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477" y="974138"/>
            <a:ext cx="4765430" cy="3317337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8C8F86BB-4C16-4999-2957-F0DC224E4277}"/>
              </a:ext>
            </a:extLst>
          </p:cNvPr>
          <p:cNvSpPr txBox="1"/>
          <p:nvPr/>
        </p:nvSpPr>
        <p:spPr>
          <a:xfrm>
            <a:off x="559045" y="1907197"/>
            <a:ext cx="6230812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gl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 err="1"/>
              <a:t>Fragments</a:t>
            </a:r>
            <a:r>
              <a:rPr lang="es-ES" b="1" u="sng"/>
              <a:t> </a:t>
            </a:r>
            <a:r>
              <a:rPr lang="es-ES" b="1" u="sng" err="1"/>
              <a:t>transmission</a:t>
            </a:r>
          </a:p>
          <a:p>
            <a:r>
              <a:rPr lang="es-ES"/>
              <a:t>INCL+ABLA </a:t>
            </a:r>
            <a:r>
              <a:rPr lang="es-ES" err="1"/>
              <a:t>code</a:t>
            </a:r>
            <a:r>
              <a:rPr lang="es-ES"/>
              <a:t> </a:t>
            </a:r>
            <a:r>
              <a:rPr lang="es-ES" err="1"/>
              <a:t>used</a:t>
            </a:r>
            <a:r>
              <a:rPr lang="es-ES"/>
              <a:t> as </a:t>
            </a:r>
            <a:r>
              <a:rPr lang="es-ES" err="1"/>
              <a:t>event</a:t>
            </a:r>
            <a:r>
              <a:rPr lang="es-ES"/>
              <a:t> </a:t>
            </a:r>
            <a:r>
              <a:rPr lang="es-ES" err="1"/>
              <a:t>generator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R3BRoot in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simulation</a:t>
            </a:r>
            <a:r>
              <a:rPr lang="es-ES"/>
              <a:t>, </a:t>
            </a:r>
            <a:r>
              <a:rPr lang="es-ES" err="1"/>
              <a:t>ideally</a:t>
            </a:r>
            <a:r>
              <a:rPr lang="es-ES"/>
              <a:t> </a:t>
            </a:r>
            <a:r>
              <a:rPr lang="es-ES" err="1"/>
              <a:t>we</a:t>
            </a:r>
            <a:r>
              <a:rPr lang="es-ES"/>
              <a:t> </a:t>
            </a:r>
            <a:r>
              <a:rPr lang="es-ES" err="1"/>
              <a:t>should</a:t>
            </a:r>
            <a:r>
              <a:rPr lang="es-ES"/>
              <a:t> </a:t>
            </a:r>
            <a:r>
              <a:rPr lang="es-ES" err="1"/>
              <a:t>get</a:t>
            </a:r>
            <a:r>
              <a:rPr lang="es-ES"/>
              <a:t> </a:t>
            </a:r>
            <a:r>
              <a:rPr lang="es-ES" err="1"/>
              <a:t>all</a:t>
            </a:r>
            <a:r>
              <a:rPr lang="es-ES"/>
              <a:t> </a:t>
            </a:r>
            <a:r>
              <a:rPr lang="es-ES" err="1"/>
              <a:t>this</a:t>
            </a:r>
            <a:r>
              <a:rPr lang="es-ES"/>
              <a:t> </a:t>
            </a:r>
            <a:r>
              <a:rPr lang="es-ES" err="1"/>
              <a:t>fragments</a:t>
            </a:r>
            <a:r>
              <a:rPr lang="es-ES"/>
              <a:t> in </a:t>
            </a:r>
            <a:r>
              <a:rPr lang="es-ES" err="1"/>
              <a:t>ToFD</a:t>
            </a:r>
            <a:endParaRPr lang="es-ES"/>
          </a:p>
          <a:p>
            <a:endParaRPr lang="es-ES"/>
          </a:p>
        </p:txBody>
      </p:sp>
      <p:pic>
        <p:nvPicPr>
          <p:cNvPr id="3" name="Imagen 5" descr="Gráfico&#10;&#10;Descripción generada automáticamente">
            <a:extLst>
              <a:ext uri="{FF2B5EF4-FFF2-40B4-BE49-F238E27FC236}">
                <a16:creationId xmlns:a16="http://schemas.microsoft.com/office/drawing/2014/main" id="{29767F59-B006-4430-F32C-9B8E4A9F6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07" y="3278923"/>
            <a:ext cx="5371123" cy="33774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CC0FE6-A93F-E9E4-7D9F-F2B081372BD5}"/>
              </a:ext>
            </a:extLst>
          </p:cNvPr>
          <p:cNvSpPr txBox="1"/>
          <p:nvPr/>
        </p:nvSpPr>
        <p:spPr>
          <a:xfrm>
            <a:off x="6287477" y="5535246"/>
            <a:ext cx="41011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… </a:t>
            </a:r>
            <a:r>
              <a:rPr lang="es-ES" err="1"/>
              <a:t>but</a:t>
            </a:r>
            <a:r>
              <a:rPr lang="es-ES"/>
              <a:t> real data </a:t>
            </a:r>
            <a:r>
              <a:rPr lang="es-ES" err="1"/>
              <a:t>seems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have</a:t>
            </a:r>
            <a:r>
              <a:rPr lang="es-ES"/>
              <a:t> </a:t>
            </a:r>
            <a:r>
              <a:rPr lang="es-ES" err="1"/>
              <a:t>poor</a:t>
            </a:r>
            <a:r>
              <a:rPr lang="es-ES"/>
              <a:t> </a:t>
            </a:r>
            <a:r>
              <a:rPr lang="es-ES" err="1"/>
              <a:t>statistics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reaction</a:t>
            </a:r>
            <a:r>
              <a:rPr lang="es-ES"/>
              <a:t> </a:t>
            </a:r>
            <a:r>
              <a:rPr lang="es-ES" err="1"/>
              <a:t>fragments</a:t>
            </a:r>
          </a:p>
        </p:txBody>
      </p:sp>
    </p:spTree>
    <p:extLst>
      <p:ext uri="{BB962C8B-B14F-4D97-AF65-F5344CB8AC3E}">
        <p14:creationId xmlns:p14="http://schemas.microsoft.com/office/powerpoint/2010/main" val="183536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FA8AC-39CF-40A7-A68C-31E1FDF6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2" y="866896"/>
            <a:ext cx="10296566" cy="4870457"/>
          </a:xfrm>
        </p:spPr>
        <p:txBody>
          <a:bodyPr/>
          <a:lstStyle/>
          <a:p>
            <a:r>
              <a:rPr lang="gl-ES" err="1"/>
              <a:t>Summary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782A6DC5-7275-4A05-2A3D-E38006CE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301" y="1952109"/>
            <a:ext cx="7403443" cy="19863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spcBef>
                <a:spcPts val="0"/>
              </a:spcBef>
              <a:buChar char="•"/>
            </a:pPr>
            <a:r>
              <a:rPr lang="gl-ES" sz="1800">
                <a:solidFill>
                  <a:srgbClr val="000000"/>
                </a:solidFill>
              </a:rPr>
              <a:t> </a:t>
            </a:r>
            <a:r>
              <a:rPr lang="gl-ES" sz="1800" err="1">
                <a:solidFill>
                  <a:srgbClr val="000000"/>
                </a:solidFill>
              </a:rPr>
              <a:t>Incoming</a:t>
            </a:r>
            <a:r>
              <a:rPr lang="gl-ES" sz="1800">
                <a:solidFill>
                  <a:srgbClr val="000000"/>
                </a:solidFill>
              </a:rPr>
              <a:t> PID</a:t>
            </a:r>
            <a:endParaRPr lang="es-ES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gl-ES" sz="1800">
                <a:solidFill>
                  <a:srgbClr val="000000"/>
                </a:solidFill>
              </a:rPr>
              <a:t>       - </a:t>
            </a:r>
            <a:r>
              <a:rPr lang="gl-ES" sz="1800" err="1">
                <a:solidFill>
                  <a:srgbClr val="000000"/>
                </a:solidFill>
              </a:rPr>
              <a:t>fragmentation</a:t>
            </a:r>
            <a:r>
              <a:rPr lang="gl-ES" sz="1800">
                <a:solidFill>
                  <a:srgbClr val="000000"/>
                </a:solidFill>
              </a:rPr>
              <a:t> </a:t>
            </a:r>
            <a:r>
              <a:rPr lang="gl-ES" sz="1800" err="1">
                <a:solidFill>
                  <a:srgbClr val="000000"/>
                </a:solidFill>
              </a:rPr>
              <a:t>settings</a:t>
            </a:r>
            <a:r>
              <a:rPr lang="gl-ES" sz="1800">
                <a:solidFill>
                  <a:srgbClr val="000000"/>
                </a:solidFill>
              </a:rPr>
              <a:t> </a:t>
            </a:r>
            <a:r>
              <a:rPr lang="gl-ES" sz="1800" err="1">
                <a:solidFill>
                  <a:srgbClr val="000000"/>
                </a:solidFill>
              </a:rPr>
              <a:t>around</a:t>
            </a:r>
            <a:r>
              <a:rPr lang="gl-ES" sz="1800">
                <a:solidFill>
                  <a:srgbClr val="000000"/>
                </a:solidFill>
              </a:rPr>
              <a:t> 124Sn: Sci2 + LOS</a:t>
            </a:r>
          </a:p>
          <a:p>
            <a:pPr>
              <a:spcBef>
                <a:spcPts val="0"/>
              </a:spcBef>
            </a:pP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       -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fission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settings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around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134Sn: Sci2 + LOS + PSPX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R3B-Music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calibrated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in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charge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and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angle</a:t>
            </a:r>
            <a:endParaRPr lang="gl-ES" sz="18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Char char="•"/>
            </a:pP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Fiber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code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reviewed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and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data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looks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fine,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but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some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PMTs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missing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ToFD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also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calibrated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in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ToF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but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low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statistics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for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outcoming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reaction</a:t>
            </a:r>
            <a:r>
              <a:rPr lang="gl-ES" sz="18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rgbClr val="000000"/>
                </a:solidFill>
                <a:ea typeface="+mn-lt"/>
                <a:cs typeface="+mn-lt"/>
              </a:rPr>
              <a:t>fragments</a:t>
            </a:r>
            <a:endParaRPr lang="gl-ES" sz="18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gl-ES" sz="18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Char char="•"/>
            </a:pPr>
            <a:endParaRPr lang="es-ES" sz="180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s-ES" sz="1800">
              <a:solidFill>
                <a:srgbClr val="FF0000"/>
              </a:solidFill>
            </a:endParaRPr>
          </a:p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52C510-EE5F-4097-336E-719998573BF8}"/>
              </a:ext>
            </a:extLst>
          </p:cNvPr>
          <p:cNvSpPr txBox="1"/>
          <p:nvPr/>
        </p:nvSpPr>
        <p:spPr>
          <a:xfrm>
            <a:off x="533400" y="2760785"/>
            <a:ext cx="935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so </a:t>
            </a:r>
            <a:r>
              <a:rPr lang="es-ES" err="1"/>
              <a:t>far</a:t>
            </a:r>
            <a:r>
              <a:rPr lang="es-ES"/>
              <a:t>...</a:t>
            </a:r>
          </a:p>
        </p:txBody>
      </p:sp>
      <p:pic>
        <p:nvPicPr>
          <p:cNvPr id="4" name="Imagen 5" descr="Un hombre con un traje de color negro con letras blancas&#10;&#10;Descripción generada automáticamente">
            <a:extLst>
              <a:ext uri="{FF2B5EF4-FFF2-40B4-BE49-F238E27FC236}">
                <a16:creationId xmlns:a16="http://schemas.microsoft.com/office/drawing/2014/main" id="{0C89CFCD-2704-6277-673F-3AD77BFF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494" y="511907"/>
            <a:ext cx="27416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FA8AC-39CF-40A7-A68C-31E1FDF6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2" y="866896"/>
            <a:ext cx="10296566" cy="4870457"/>
          </a:xfrm>
        </p:spPr>
        <p:txBody>
          <a:bodyPr/>
          <a:lstStyle/>
          <a:p>
            <a:r>
              <a:rPr lang="gl-ES" err="1"/>
              <a:t>Summary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0EDE9D-8F09-B59A-E1FC-97A6E0B3FF7F}"/>
              </a:ext>
            </a:extLst>
          </p:cNvPr>
          <p:cNvSpPr txBox="1"/>
          <p:nvPr/>
        </p:nvSpPr>
        <p:spPr>
          <a:xfrm>
            <a:off x="471121" y="4662122"/>
            <a:ext cx="19030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err="1"/>
              <a:t>forthcoming</a:t>
            </a:r>
            <a:r>
              <a:rPr lang="es-ES"/>
              <a:t> </a:t>
            </a:r>
          </a:p>
          <a:p>
            <a:pPr algn="ctr"/>
            <a:r>
              <a:rPr lang="es-ES" err="1"/>
              <a:t>work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8B783D-8F6F-3D88-7676-B7396A6DCD44}"/>
              </a:ext>
            </a:extLst>
          </p:cNvPr>
          <p:cNvSpPr txBox="1"/>
          <p:nvPr/>
        </p:nvSpPr>
        <p:spPr>
          <a:xfrm>
            <a:off x="2321170" y="4138247"/>
            <a:ext cx="7920892" cy="25135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es-ES" err="1">
                <a:ea typeface="+mn-lt"/>
                <a:cs typeface="+mn-lt"/>
              </a:rPr>
              <a:t>Fiber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calibration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needs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to</a:t>
            </a:r>
            <a:r>
              <a:rPr lang="es-ES">
                <a:ea typeface="+mn-lt"/>
                <a:cs typeface="+mn-lt"/>
              </a:rPr>
              <a:t> be </a:t>
            </a:r>
            <a:r>
              <a:rPr lang="es-ES" err="1">
                <a:ea typeface="+mn-lt"/>
                <a:cs typeface="+mn-lt"/>
              </a:rPr>
              <a:t>finished</a:t>
            </a:r>
            <a:r>
              <a:rPr lang="es-ES">
                <a:ea typeface="+mn-lt"/>
                <a:cs typeface="+mn-lt"/>
              </a:rPr>
              <a:t> </a:t>
            </a: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gl-ES" err="1">
                <a:ea typeface="+mn-lt"/>
                <a:cs typeface="+mn-lt"/>
              </a:rPr>
              <a:t>Tracking</a:t>
            </a:r>
            <a:endParaRPr lang="gl-ES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s-ES">
                <a:ea typeface="+mn-lt"/>
                <a:cs typeface="+mn-lt"/>
              </a:rPr>
              <a:t>      - </a:t>
            </a:r>
            <a:r>
              <a:rPr lang="es-ES" err="1">
                <a:ea typeface="+mn-lt"/>
                <a:cs typeface="+mn-lt"/>
              </a:rPr>
              <a:t>Path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length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reconstruction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with</a:t>
            </a:r>
            <a:r>
              <a:rPr lang="es-ES">
                <a:ea typeface="+mn-lt"/>
                <a:cs typeface="+mn-lt"/>
              </a:rPr>
              <a:t> R3B-Music + </a:t>
            </a:r>
            <a:r>
              <a:rPr lang="es-ES" err="1">
                <a:ea typeface="+mn-lt"/>
                <a:cs typeface="+mn-lt"/>
              </a:rPr>
              <a:t>Fibers</a:t>
            </a:r>
            <a:endParaRPr lang="es-ES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s-ES">
                <a:ea typeface="+mn-lt"/>
                <a:cs typeface="+mn-lt"/>
              </a:rPr>
              <a:t>      - </a:t>
            </a:r>
            <a:r>
              <a:rPr lang="es-ES" err="1">
                <a:ea typeface="+mn-lt"/>
                <a:cs typeface="+mn-lt"/>
              </a:rPr>
              <a:t>Velocity</a:t>
            </a:r>
            <a:r>
              <a:rPr lang="es-ES">
                <a:ea typeface="+mn-lt"/>
                <a:cs typeface="+mn-lt"/>
              </a:rPr>
              <a:t> </a:t>
            </a:r>
            <a:r>
              <a:rPr lang="es-ES" err="1">
                <a:ea typeface="+mn-lt"/>
                <a:cs typeface="+mn-lt"/>
              </a:rPr>
              <a:t>calibration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using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path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length</a:t>
            </a:r>
            <a:r>
              <a:rPr lang="es-ES">
                <a:ea typeface="+mn-lt"/>
                <a:cs typeface="+mn-lt"/>
              </a:rPr>
              <a:t> + </a:t>
            </a:r>
            <a:r>
              <a:rPr lang="es-ES" err="1">
                <a:ea typeface="+mn-lt"/>
                <a:cs typeface="+mn-lt"/>
              </a:rPr>
              <a:t>ToFD</a:t>
            </a:r>
            <a:endParaRPr lang="es-ES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s-ES">
                <a:ea typeface="+mn-lt"/>
                <a:cs typeface="+mn-lt"/>
              </a:rPr>
              <a:t>      - </a:t>
            </a:r>
            <a:r>
              <a:rPr lang="es-ES" err="1">
                <a:ea typeface="+mn-lt"/>
                <a:cs typeface="+mn-lt"/>
              </a:rPr>
              <a:t>Reconstruction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of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masses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for</a:t>
            </a:r>
            <a:r>
              <a:rPr lang="es-ES">
                <a:ea typeface="+mn-lt"/>
                <a:cs typeface="+mn-lt"/>
              </a:rPr>
              <a:t> PID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es-ES" err="1">
                <a:ea typeface="+mn-lt"/>
                <a:cs typeface="+mn-lt"/>
              </a:rPr>
              <a:t>NeuLAND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calibration</a:t>
            </a:r>
            <a:endParaRPr lang="es-ES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es-ES" err="1">
                <a:ea typeface="+mn-lt"/>
                <a:cs typeface="+mn-lt"/>
              </a:rPr>
              <a:t>Reconstruction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of</a:t>
            </a:r>
            <a:r>
              <a:rPr lang="es-ES">
                <a:ea typeface="+mn-lt"/>
                <a:cs typeface="+mn-lt"/>
              </a:rPr>
              <a:t> (p,2p) </a:t>
            </a:r>
            <a:r>
              <a:rPr lang="es-ES" err="1">
                <a:ea typeface="+mn-lt"/>
                <a:cs typeface="+mn-lt"/>
              </a:rPr>
              <a:t>events</a:t>
            </a:r>
            <a:r>
              <a:rPr lang="es-ES">
                <a:ea typeface="+mn-lt"/>
                <a:cs typeface="+mn-lt"/>
              </a:rPr>
              <a:t> in CALIFA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es-ES" err="1">
                <a:ea typeface="+mn-lt"/>
                <a:cs typeface="+mn-lt"/>
              </a:rPr>
              <a:t>Check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if</a:t>
            </a:r>
            <a:r>
              <a:rPr lang="es-ES">
                <a:ea typeface="+mn-lt"/>
                <a:cs typeface="+mn-lt"/>
              </a:rPr>
              <a:t> AMS data </a:t>
            </a:r>
            <a:r>
              <a:rPr lang="es-ES" err="1">
                <a:ea typeface="+mn-lt"/>
                <a:cs typeface="+mn-lt"/>
              </a:rPr>
              <a:t>is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useful</a:t>
            </a:r>
            <a:r>
              <a:rPr lang="es-ES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for</a:t>
            </a:r>
            <a:r>
              <a:rPr lang="es-ES">
                <a:ea typeface="+mn-lt"/>
                <a:cs typeface="+mn-lt"/>
              </a:rPr>
              <a:t> (p,2p) tracking</a:t>
            </a:r>
            <a:endParaRPr lang="es-ES"/>
          </a:p>
        </p:txBody>
      </p:sp>
      <p:sp>
        <p:nvSpPr>
          <p:cNvPr id="10" name="Marcador de posición de contido 2">
            <a:extLst>
              <a:ext uri="{FF2B5EF4-FFF2-40B4-BE49-F238E27FC236}">
                <a16:creationId xmlns:a16="http://schemas.microsoft.com/office/drawing/2014/main" id="{F95CFB00-14B1-2D8B-69DE-B213F45D2F0B}"/>
              </a:ext>
            </a:extLst>
          </p:cNvPr>
          <p:cNvSpPr txBox="1">
            <a:spLocks/>
          </p:cNvSpPr>
          <p:nvPr/>
        </p:nvSpPr>
        <p:spPr>
          <a:xfrm>
            <a:off x="1503301" y="1952109"/>
            <a:ext cx="7403443" cy="19863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</a:rPr>
              <a:t> 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Incoming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</a:rPr>
              <a:t> PID</a:t>
            </a:r>
            <a:endParaRPr lang="es-ES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</a:rPr>
              <a:t>       -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</a:rPr>
              <a:t>fragmentation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</a:rPr>
              <a:t>settings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</a:rPr>
              <a:t>around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</a:rPr>
              <a:t> 124Sn: Sci2 + LOS</a:t>
            </a:r>
          </a:p>
          <a:p>
            <a:pPr>
              <a:spcBef>
                <a:spcPts val="0"/>
              </a:spcBef>
            </a:pP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       -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fission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settings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around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134Sn: Sci2 + LOS + PSPX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R3B-Music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calibrated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in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charge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and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angle</a:t>
            </a:r>
            <a:endParaRPr lang="gl-ES" sz="1800">
              <a:solidFill>
                <a:schemeClr val="tx2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Fiber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code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reviewed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and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data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looks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fine,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but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some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PMTs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missing</a:t>
            </a:r>
            <a:endParaRPr lang="gl-ES" sz="1800">
              <a:solidFill>
                <a:schemeClr val="tx2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ToFD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also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calibrated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in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ToF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,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but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low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statistics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for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outcoming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reaction</a:t>
            </a:r>
            <a:r>
              <a:rPr lang="gl-ES" sz="18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800" err="1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fragments</a:t>
            </a:r>
            <a:endParaRPr lang="gl-ES" sz="1800">
              <a:solidFill>
                <a:schemeClr val="tx2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gl-ES" sz="1800">
              <a:solidFill>
                <a:schemeClr val="tx2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s-ES" sz="1800">
              <a:solidFill>
                <a:srgbClr val="FF0000"/>
              </a:solidFill>
            </a:endParaRPr>
          </a:p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AE768F-AF46-90F9-4363-01FE56DF3535}"/>
              </a:ext>
            </a:extLst>
          </p:cNvPr>
          <p:cNvSpPr txBox="1"/>
          <p:nvPr/>
        </p:nvSpPr>
        <p:spPr>
          <a:xfrm>
            <a:off x="533400" y="2760785"/>
            <a:ext cx="935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tx2">
                    <a:lumMod val="50000"/>
                    <a:lumOff val="50000"/>
                  </a:schemeClr>
                </a:solidFill>
              </a:rPr>
              <a:t>so </a:t>
            </a:r>
            <a:r>
              <a:rPr lang="es-ES" err="1">
                <a:solidFill>
                  <a:schemeClr val="tx2">
                    <a:lumMod val="50000"/>
                    <a:lumOff val="50000"/>
                  </a:schemeClr>
                </a:solidFill>
              </a:rPr>
              <a:t>far</a:t>
            </a:r>
            <a:r>
              <a:rPr lang="es-ES">
                <a:solidFill>
                  <a:schemeClr val="tx2">
                    <a:lumMod val="50000"/>
                    <a:lumOff val="50000"/>
                  </a:schemeClr>
                </a:solidFill>
              </a:rPr>
              <a:t>...</a:t>
            </a:r>
          </a:p>
        </p:txBody>
      </p:sp>
      <p:pic>
        <p:nvPicPr>
          <p:cNvPr id="14" name="Imagen 5" descr="Un hombre con un traje de color negro con letras blancas&#10;&#10;Descripción generada automáticamente">
            <a:extLst>
              <a:ext uri="{FF2B5EF4-FFF2-40B4-BE49-F238E27FC236}">
                <a16:creationId xmlns:a16="http://schemas.microsoft.com/office/drawing/2014/main" id="{55CC0BE1-9635-E7C7-8C55-D5948BB2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494" y="511907"/>
            <a:ext cx="27416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Patrón de fondo&#10;&#10;Descripción generada automáticamente">
            <a:extLst>
              <a:ext uri="{FF2B5EF4-FFF2-40B4-BE49-F238E27FC236}">
                <a16:creationId xmlns:a16="http://schemas.microsoft.com/office/drawing/2014/main" id="{FBDBC2D3-675D-9F32-0975-1376E2681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238" r="-2" b="15511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F5FF4D-01D3-FF64-4A67-D7A30D79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4" y="1652485"/>
            <a:ext cx="7011031" cy="186943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gl-ES" sz="4900" err="1">
                <a:solidFill>
                  <a:schemeClr val="bg1"/>
                </a:solidFill>
              </a:rPr>
              <a:t>Thanks</a:t>
            </a:r>
            <a:r>
              <a:rPr lang="gl-ES" sz="4900">
                <a:solidFill>
                  <a:schemeClr val="bg1"/>
                </a:solidFill>
              </a:rPr>
              <a:t> for </a:t>
            </a:r>
            <a:r>
              <a:rPr lang="gl-ES" sz="4900" err="1">
                <a:solidFill>
                  <a:schemeClr val="bg1"/>
                </a:solidFill>
              </a:rPr>
              <a:t>your</a:t>
            </a:r>
            <a:r>
              <a:rPr lang="gl-ES" sz="4900">
                <a:solidFill>
                  <a:schemeClr val="bg1"/>
                </a:solidFill>
              </a:rPr>
              <a:t> </a:t>
            </a:r>
            <a:r>
              <a:rPr lang="gl-ES" sz="4900" err="1">
                <a:solidFill>
                  <a:schemeClr val="bg1"/>
                </a:solidFill>
              </a:rPr>
              <a:t>attention</a:t>
            </a:r>
            <a:r>
              <a:rPr lang="gl-ES" sz="4900">
                <a:solidFill>
                  <a:schemeClr val="bg1"/>
                </a:solidFill>
              </a:rPr>
              <a:t>!</a:t>
            </a:r>
            <a:br>
              <a:rPr lang="gl-ES" sz="3600"/>
            </a:br>
            <a:r>
              <a:rPr lang="gl-ES" sz="3600"/>
              <a:t> </a:t>
            </a:r>
            <a:br>
              <a:rPr lang="gl-ES" sz="3600"/>
            </a:br>
            <a:r>
              <a:rPr lang="gl-ES" sz="1600" err="1">
                <a:solidFill>
                  <a:schemeClr val="bg1"/>
                </a:solidFill>
              </a:rPr>
              <a:t>Special</a:t>
            </a:r>
            <a:r>
              <a:rPr lang="gl-ES" sz="1600">
                <a:solidFill>
                  <a:schemeClr val="bg1"/>
                </a:solidFill>
              </a:rPr>
              <a:t> </a:t>
            </a:r>
            <a:r>
              <a:rPr lang="gl-ES" sz="1600" err="1">
                <a:solidFill>
                  <a:schemeClr val="bg1"/>
                </a:solidFill>
              </a:rPr>
              <a:t>thanks</a:t>
            </a:r>
            <a:r>
              <a:rPr lang="gl-ES" sz="1600">
                <a:solidFill>
                  <a:schemeClr val="bg1"/>
                </a:solidFill>
              </a:rPr>
              <a:t> to: Andrea </a:t>
            </a:r>
            <a:r>
              <a:rPr lang="gl-ES" sz="1600" err="1">
                <a:solidFill>
                  <a:schemeClr val="bg1"/>
                </a:solidFill>
              </a:rPr>
              <a:t>Horvat</a:t>
            </a:r>
            <a:r>
              <a:rPr lang="gl-ES" sz="1600">
                <a:solidFill>
                  <a:schemeClr val="bg1"/>
                </a:solidFill>
              </a:rPr>
              <a:t>, </a:t>
            </a:r>
            <a:r>
              <a:rPr lang="gl-ES" sz="1600" err="1">
                <a:solidFill>
                  <a:schemeClr val="bg1"/>
                </a:solidFill>
              </a:rPr>
              <a:t>Dominic</a:t>
            </a:r>
            <a:r>
              <a:rPr lang="gl-ES" sz="1600">
                <a:solidFill>
                  <a:schemeClr val="bg1"/>
                </a:solidFill>
              </a:rPr>
              <a:t> </a:t>
            </a:r>
            <a:r>
              <a:rPr lang="gl-ES" sz="1600" err="1">
                <a:solidFill>
                  <a:schemeClr val="bg1"/>
                </a:solidFill>
              </a:rPr>
              <a:t>Rossi</a:t>
            </a:r>
            <a:r>
              <a:rPr lang="gl-ES" sz="1600">
                <a:solidFill>
                  <a:schemeClr val="bg1"/>
                </a:solidFill>
              </a:rPr>
              <a:t>, </a:t>
            </a:r>
            <a:r>
              <a:rPr lang="gl-ES" sz="1600" err="1">
                <a:solidFill>
                  <a:schemeClr val="bg1"/>
                </a:solidFill>
              </a:rPr>
              <a:t>Hans</a:t>
            </a:r>
            <a:r>
              <a:rPr lang="gl-ES" sz="1600">
                <a:solidFill>
                  <a:schemeClr val="bg1"/>
                </a:solidFill>
              </a:rPr>
              <a:t> </a:t>
            </a:r>
            <a:r>
              <a:rPr lang="gl-ES" sz="1600" err="1">
                <a:solidFill>
                  <a:schemeClr val="bg1"/>
                </a:solidFill>
              </a:rPr>
              <a:t>Toernqvist</a:t>
            </a:r>
            <a:r>
              <a:rPr lang="gl-ES" sz="1600">
                <a:solidFill>
                  <a:schemeClr val="bg1"/>
                </a:solidFill>
              </a:rPr>
              <a:t>, </a:t>
            </a:r>
            <a:r>
              <a:rPr lang="gl-ES" sz="1600" err="1">
                <a:solidFill>
                  <a:schemeClr val="bg1"/>
                </a:solidFill>
              </a:rPr>
              <a:t>Igor</a:t>
            </a:r>
            <a:r>
              <a:rPr lang="gl-ES" sz="1600">
                <a:solidFill>
                  <a:schemeClr val="bg1"/>
                </a:solidFill>
              </a:rPr>
              <a:t> </a:t>
            </a:r>
            <a:r>
              <a:rPr lang="gl-ES" sz="1600" err="1">
                <a:solidFill>
                  <a:schemeClr val="bg1"/>
                </a:solidFill>
              </a:rPr>
              <a:t>Gašparić</a:t>
            </a:r>
            <a:r>
              <a:rPr lang="gl-ES" sz="1600">
                <a:solidFill>
                  <a:schemeClr val="bg1"/>
                </a:solidFill>
              </a:rPr>
              <a:t>, </a:t>
            </a:r>
            <a:r>
              <a:rPr lang="gl-ES" sz="1600" err="1">
                <a:solidFill>
                  <a:schemeClr val="bg1"/>
                </a:solidFill>
              </a:rPr>
              <a:t>Jose</a:t>
            </a:r>
            <a:r>
              <a:rPr lang="gl-ES" sz="1600">
                <a:solidFill>
                  <a:schemeClr val="bg1"/>
                </a:solidFill>
              </a:rPr>
              <a:t> </a:t>
            </a:r>
            <a:r>
              <a:rPr lang="gl-ES" sz="1600" err="1">
                <a:solidFill>
                  <a:schemeClr val="bg1"/>
                </a:solidFill>
              </a:rPr>
              <a:t>Luis</a:t>
            </a:r>
            <a:r>
              <a:rPr lang="gl-ES" sz="1600">
                <a:solidFill>
                  <a:schemeClr val="bg1"/>
                </a:solidFill>
              </a:rPr>
              <a:t> Rodríguez, Leandro Fonseca, </a:t>
            </a:r>
            <a:r>
              <a:rPr lang="gl-ES" sz="1600" err="1">
                <a:solidFill>
                  <a:schemeClr val="bg1"/>
                </a:solidFill>
              </a:rPr>
              <a:t>Valerii</a:t>
            </a:r>
            <a:r>
              <a:rPr lang="gl-ES" sz="1600">
                <a:solidFill>
                  <a:schemeClr val="bg1"/>
                </a:solidFill>
              </a:rPr>
              <a:t> </a:t>
            </a:r>
            <a:r>
              <a:rPr lang="gl-ES" sz="1600" err="1">
                <a:solidFill>
                  <a:schemeClr val="bg1"/>
                </a:solidFill>
              </a:rPr>
              <a:t>Panin</a:t>
            </a:r>
            <a:r>
              <a:rPr lang="gl-ES" sz="2700">
                <a:solidFill>
                  <a:schemeClr val="bg1"/>
                </a:solidFill>
              </a:rPr>
              <a:t> </a:t>
            </a:r>
            <a:r>
              <a:rPr lang="gl-ES" sz="2800">
                <a:solidFill>
                  <a:schemeClr val="bg1"/>
                </a:solidFill>
              </a:rPr>
              <a:t>  </a:t>
            </a:r>
            <a:br>
              <a:rPr lang="gl-ES"/>
            </a:br>
            <a:endParaRPr lang="gl-ES">
              <a:solidFill>
                <a:schemeClr val="bg1"/>
              </a:solidFill>
            </a:endParaRPr>
          </a:p>
        </p:txBody>
      </p:sp>
      <p:pic>
        <p:nvPicPr>
          <p:cNvPr id="4" name="Imaxe 4" descr="Unha imaxe na que se mostra exterior, terra, montaña, aparcado&#10;&#10;Descrición xerada automaticamente">
            <a:extLst>
              <a:ext uri="{FF2B5EF4-FFF2-40B4-BE49-F238E27FC236}">
                <a16:creationId xmlns:a16="http://schemas.microsoft.com/office/drawing/2014/main" id="{92C07733-5917-5B95-B7F2-C4B23DA9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33" y="3884495"/>
            <a:ext cx="3370334" cy="1985467"/>
          </a:xfrm>
          <a:prstGeom prst="rect">
            <a:avLst/>
          </a:prstGeom>
        </p:spPr>
      </p:pic>
      <p:pic>
        <p:nvPicPr>
          <p:cNvPr id="5" name="Imaxe 5" descr="Unha imaxe na que se mostra árbore, exterior, automóbil, estrada&#10;&#10;Descrición xerada automaticamente">
            <a:extLst>
              <a:ext uri="{FF2B5EF4-FFF2-40B4-BE49-F238E27FC236}">
                <a16:creationId xmlns:a16="http://schemas.microsoft.com/office/drawing/2014/main" id="{A608B346-D5C1-9B3D-A9A3-DAC54DB6C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335" y="3887167"/>
            <a:ext cx="3824726" cy="1980125"/>
          </a:xfrm>
          <a:prstGeom prst="rect">
            <a:avLst/>
          </a:prstGeom>
        </p:spPr>
      </p:pic>
      <p:pic>
        <p:nvPicPr>
          <p:cNvPr id="6" name="Imaxe 6" descr="Unha imaxe na que se mostra estrada, interior, negro, automóbil&#10;&#10;Descrición xerada automaticamente">
            <a:extLst>
              <a:ext uri="{FF2B5EF4-FFF2-40B4-BE49-F238E27FC236}">
                <a16:creationId xmlns:a16="http://schemas.microsoft.com/office/drawing/2014/main" id="{F4186BC1-D4F8-7A8D-4678-8BFC46B7C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494" y="3885690"/>
            <a:ext cx="3760628" cy="1983078"/>
          </a:xfrm>
          <a:prstGeom prst="rect">
            <a:avLst/>
          </a:prstGeom>
        </p:spPr>
      </p:pic>
      <p:sp>
        <p:nvSpPr>
          <p:cNvPr id="7" name="Caixa de texto 6">
            <a:extLst>
              <a:ext uri="{FF2B5EF4-FFF2-40B4-BE49-F238E27FC236}">
                <a16:creationId xmlns:a16="http://schemas.microsoft.com/office/drawing/2014/main" id="{CA80ADE2-B7E2-9005-46DC-2F9B9E378027}"/>
              </a:ext>
            </a:extLst>
          </p:cNvPr>
          <p:cNvSpPr txBox="1"/>
          <p:nvPr/>
        </p:nvSpPr>
        <p:spPr>
          <a:xfrm>
            <a:off x="1638038" y="5912910"/>
            <a:ext cx="95361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b="1" i="1" err="1">
                <a:solidFill>
                  <a:schemeClr val="bg1"/>
                </a:solidFill>
              </a:rPr>
              <a:t>Past</a:t>
            </a:r>
            <a:r>
              <a:rPr lang="gl-ES" b="1" i="1">
                <a:solidFill>
                  <a:schemeClr val="bg1"/>
                </a:solidFill>
              </a:rPr>
              <a:t>                                                          </a:t>
            </a:r>
            <a:r>
              <a:rPr lang="gl-ES" b="1" i="1" err="1">
                <a:solidFill>
                  <a:schemeClr val="bg1"/>
                </a:solidFill>
              </a:rPr>
              <a:t>Present</a:t>
            </a:r>
            <a:r>
              <a:rPr lang="gl-ES" b="1" i="1">
                <a:solidFill>
                  <a:schemeClr val="bg1"/>
                </a:solidFill>
              </a:rPr>
              <a:t>                                                          </a:t>
            </a:r>
            <a:r>
              <a:rPr lang="gl-ES" b="1" i="1" err="1">
                <a:solidFill>
                  <a:schemeClr val="bg1"/>
                </a:solidFill>
              </a:rPr>
              <a:t>Future</a:t>
            </a:r>
            <a:r>
              <a:rPr lang="gl-ES" b="1" i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BE22A6-86E0-86CC-C726-EFA2EE115ACD}"/>
              </a:ext>
            </a:extLst>
          </p:cNvPr>
          <p:cNvSpPr txBox="1"/>
          <p:nvPr/>
        </p:nvSpPr>
        <p:spPr>
          <a:xfrm rot="21240000">
            <a:off x="9047099" y="1833341"/>
            <a:ext cx="18346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err="1">
                <a:solidFill>
                  <a:schemeClr val="bg1"/>
                </a:solidFill>
              </a:rPr>
              <a:t>Questions</a:t>
            </a:r>
            <a:r>
              <a:rPr lang="es-ES" sz="240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52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243956F0-9597-DE2D-246F-11949413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245" y="353802"/>
            <a:ext cx="5021182" cy="503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l-ES"/>
              <a:t>Some </a:t>
            </a:r>
            <a:r>
              <a:rPr lang="gl-ES" err="1"/>
              <a:t>useful</a:t>
            </a:r>
            <a:r>
              <a:rPr lang="gl-ES"/>
              <a:t> </a:t>
            </a:r>
            <a:r>
              <a:rPr lang="gl-ES" err="1"/>
              <a:t>backup</a:t>
            </a:r>
            <a:r>
              <a:rPr lang="gl-ES"/>
              <a:t> slides</a:t>
            </a:r>
          </a:p>
        </p:txBody>
      </p:sp>
      <p:pic>
        <p:nvPicPr>
          <p:cNvPr id="6" name="Imaxe 6">
            <a:extLst>
              <a:ext uri="{FF2B5EF4-FFF2-40B4-BE49-F238E27FC236}">
                <a16:creationId xmlns:a16="http://schemas.microsoft.com/office/drawing/2014/main" id="{E4EEC30B-8429-8FD2-0717-00209CC7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45" y="1611384"/>
            <a:ext cx="5703277" cy="4026003"/>
          </a:xfrm>
          <a:prstGeom prst="rect">
            <a:avLst/>
          </a:prstGeom>
        </p:spPr>
      </p:pic>
      <p:pic>
        <p:nvPicPr>
          <p:cNvPr id="7" name="Imaxe 7">
            <a:extLst>
              <a:ext uri="{FF2B5EF4-FFF2-40B4-BE49-F238E27FC236}">
                <a16:creationId xmlns:a16="http://schemas.microsoft.com/office/drawing/2014/main" id="{68779F33-3E0E-4464-5CBB-F2D2E105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6" y="1647003"/>
            <a:ext cx="5595814" cy="3915686"/>
          </a:xfrm>
          <a:prstGeom prst="rect">
            <a:avLst/>
          </a:prstGeom>
        </p:spPr>
      </p:pic>
      <p:sp>
        <p:nvSpPr>
          <p:cNvPr id="8" name="Caixa de texto 7">
            <a:extLst>
              <a:ext uri="{FF2B5EF4-FFF2-40B4-BE49-F238E27FC236}">
                <a16:creationId xmlns:a16="http://schemas.microsoft.com/office/drawing/2014/main" id="{45496C1F-6BD1-04F6-699B-3733A21BCEF8}"/>
              </a:ext>
            </a:extLst>
          </p:cNvPr>
          <p:cNvSpPr txBox="1"/>
          <p:nvPr/>
        </p:nvSpPr>
        <p:spPr>
          <a:xfrm>
            <a:off x="4069861" y="5779477"/>
            <a:ext cx="44528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/>
              <a:t>Z (</a:t>
            </a:r>
            <a:r>
              <a:rPr lang="gl-ES" err="1"/>
              <a:t>Music</a:t>
            </a:r>
            <a:r>
              <a:rPr lang="gl-ES"/>
              <a:t>) </a:t>
            </a:r>
            <a:r>
              <a:rPr lang="gl-ES" err="1"/>
              <a:t>vs</a:t>
            </a:r>
            <a:r>
              <a:rPr lang="gl-ES"/>
              <a:t> </a:t>
            </a:r>
            <a:r>
              <a:rPr lang="gl-ES" err="1"/>
              <a:t>ToFD</a:t>
            </a:r>
            <a:r>
              <a:rPr lang="gl-ES"/>
              <a:t> Bar, </a:t>
            </a:r>
            <a:r>
              <a:rPr lang="gl-ES" err="1"/>
              <a:t>left</a:t>
            </a:r>
            <a:r>
              <a:rPr lang="gl-ES"/>
              <a:t> </a:t>
            </a:r>
            <a:r>
              <a:rPr lang="gl-ES" err="1"/>
              <a:t>plot</a:t>
            </a:r>
            <a:r>
              <a:rPr lang="gl-ES"/>
              <a:t> </a:t>
            </a:r>
            <a:r>
              <a:rPr lang="gl-ES" err="1"/>
              <a:t>all</a:t>
            </a:r>
            <a:r>
              <a:rPr lang="gl-ES"/>
              <a:t> </a:t>
            </a:r>
            <a:r>
              <a:rPr lang="gl-ES" err="1"/>
              <a:t>cocktail</a:t>
            </a:r>
            <a:r>
              <a:rPr lang="gl-ES"/>
              <a:t> </a:t>
            </a:r>
            <a:r>
              <a:rPr lang="gl-ES" err="1"/>
              <a:t>beam</a:t>
            </a:r>
            <a:r>
              <a:rPr lang="gl-ES"/>
              <a:t> </a:t>
            </a:r>
            <a:r>
              <a:rPr lang="gl-ES" err="1"/>
              <a:t>and</a:t>
            </a:r>
            <a:r>
              <a:rPr lang="gl-ES"/>
              <a:t> </a:t>
            </a:r>
            <a:r>
              <a:rPr lang="gl-ES" err="1"/>
              <a:t>right</a:t>
            </a:r>
            <a:r>
              <a:rPr lang="gl-ES"/>
              <a:t> </a:t>
            </a:r>
            <a:r>
              <a:rPr lang="gl-ES" err="1"/>
              <a:t>plot</a:t>
            </a:r>
            <a:r>
              <a:rPr lang="gl-ES"/>
              <a:t> </a:t>
            </a:r>
            <a:r>
              <a:rPr lang="gl-ES" err="1"/>
              <a:t>selecting</a:t>
            </a:r>
            <a:r>
              <a:rPr lang="gl-ES"/>
              <a:t> </a:t>
            </a:r>
            <a:r>
              <a:rPr lang="gl-ES" err="1"/>
              <a:t>124Sn</a:t>
            </a:r>
          </a:p>
        </p:txBody>
      </p:sp>
    </p:spTree>
    <p:extLst>
      <p:ext uri="{BB962C8B-B14F-4D97-AF65-F5344CB8AC3E}">
        <p14:creationId xmlns:p14="http://schemas.microsoft.com/office/powerpoint/2010/main" val="1913983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contido 2">
            <a:extLst>
              <a:ext uri="{FF2B5EF4-FFF2-40B4-BE49-F238E27FC236}">
                <a16:creationId xmlns:a16="http://schemas.microsoft.com/office/drawing/2014/main" id="{97AD9E99-A59D-3E0D-AA12-BCA609E2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245" y="353802"/>
            <a:ext cx="5021182" cy="503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l-ES"/>
              <a:t>Some </a:t>
            </a:r>
            <a:r>
              <a:rPr lang="gl-ES" err="1"/>
              <a:t>useful</a:t>
            </a:r>
            <a:r>
              <a:rPr lang="gl-ES"/>
              <a:t> </a:t>
            </a:r>
            <a:r>
              <a:rPr lang="gl-ES" err="1"/>
              <a:t>backup</a:t>
            </a:r>
            <a:r>
              <a:rPr lang="gl-ES"/>
              <a:t> slides</a:t>
            </a:r>
          </a:p>
        </p:txBody>
      </p:sp>
      <p:pic>
        <p:nvPicPr>
          <p:cNvPr id="6" name="Imaxe 6">
            <a:extLst>
              <a:ext uri="{FF2B5EF4-FFF2-40B4-BE49-F238E27FC236}">
                <a16:creationId xmlns:a16="http://schemas.microsoft.com/office/drawing/2014/main" id="{66C3C5F1-B5E5-BF1C-ED4C-61361E3E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5" y="1616389"/>
            <a:ext cx="5830276" cy="3087915"/>
          </a:xfrm>
          <a:prstGeom prst="rect">
            <a:avLst/>
          </a:prstGeom>
        </p:spPr>
      </p:pic>
      <p:pic>
        <p:nvPicPr>
          <p:cNvPr id="7" name="Imaxe 7">
            <a:extLst>
              <a:ext uri="{FF2B5EF4-FFF2-40B4-BE49-F238E27FC236}">
                <a16:creationId xmlns:a16="http://schemas.microsoft.com/office/drawing/2014/main" id="{F950F00F-20E9-CC07-4809-E670EF5A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937" y="2526998"/>
            <a:ext cx="5830278" cy="31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60E49-EFEB-531D-B938-D53F3E1E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743946"/>
            <a:ext cx="5021182" cy="2682150"/>
          </a:xfrm>
        </p:spPr>
        <p:txBody>
          <a:bodyPr/>
          <a:lstStyle/>
          <a:p>
            <a:r>
              <a:rPr lang="gl-ES" err="1"/>
              <a:t>Overview</a:t>
            </a:r>
          </a:p>
        </p:txBody>
      </p:sp>
      <p:pic>
        <p:nvPicPr>
          <p:cNvPr id="9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C53D140A-57A7-4968-07F3-31CE4EBA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63" y="1880809"/>
            <a:ext cx="4570044" cy="33992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E9E1E7-3823-0FA7-29AA-BCBBF5D730CC}"/>
              </a:ext>
            </a:extLst>
          </p:cNvPr>
          <p:cNvSpPr txBox="1"/>
          <p:nvPr/>
        </p:nvSpPr>
        <p:spPr>
          <a:xfrm>
            <a:off x="7313246" y="1344247"/>
            <a:ext cx="40327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/>
              <a:t>A precise </a:t>
            </a:r>
            <a:r>
              <a:rPr lang="es-ES" sz="1600" err="1"/>
              <a:t>value</a:t>
            </a:r>
            <a:r>
              <a:rPr lang="es-ES" sz="1600"/>
              <a:t> in </a:t>
            </a:r>
            <a:r>
              <a:rPr lang="es-ES" sz="1600" err="1"/>
              <a:t>the</a:t>
            </a:r>
            <a:r>
              <a:rPr lang="es-ES" sz="1600"/>
              <a:t> </a:t>
            </a:r>
            <a:r>
              <a:rPr lang="es-ES" sz="1600" err="1"/>
              <a:t>cross</a:t>
            </a:r>
            <a:r>
              <a:rPr lang="es-ES" sz="1600"/>
              <a:t> </a:t>
            </a:r>
            <a:r>
              <a:rPr lang="es-ES" sz="1600" err="1"/>
              <a:t>section</a:t>
            </a:r>
            <a:r>
              <a:rPr lang="es-ES" sz="1600"/>
              <a:t> leads </a:t>
            </a:r>
            <a:r>
              <a:rPr lang="es-ES" sz="1600" err="1"/>
              <a:t>to</a:t>
            </a:r>
            <a:r>
              <a:rPr lang="es-ES" sz="1600"/>
              <a:t> a </a:t>
            </a:r>
            <a:r>
              <a:rPr lang="es-ES" sz="1600" err="1"/>
              <a:t>constraint</a:t>
            </a:r>
            <a:r>
              <a:rPr lang="es-ES" sz="1600"/>
              <a:t> in </a:t>
            </a:r>
            <a:r>
              <a:rPr lang="es-ES" sz="1600" err="1"/>
              <a:t>energy-density</a:t>
            </a:r>
            <a:r>
              <a:rPr lang="es-ES" sz="1600"/>
              <a:t> </a:t>
            </a:r>
            <a:r>
              <a:rPr lang="es-ES" sz="1600" err="1"/>
              <a:t>functionals</a:t>
            </a:r>
            <a:endParaRPr lang="es-ES" sz="1600"/>
          </a:p>
        </p:txBody>
      </p:sp>
      <p:sp>
        <p:nvSpPr>
          <p:cNvPr id="18" name="Marcador de posición de contido 2">
            <a:extLst>
              <a:ext uri="{FF2B5EF4-FFF2-40B4-BE49-F238E27FC236}">
                <a16:creationId xmlns:a16="http://schemas.microsoft.com/office/drawing/2014/main" id="{02D18A96-0E38-479C-F4E3-8B3135C9D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3" y="1711725"/>
            <a:ext cx="6086028" cy="1685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gl-ES" sz="1800" b="1" err="1">
                <a:ea typeface="+mn-lt"/>
                <a:cs typeface="+mn-lt"/>
              </a:rPr>
              <a:t>Goals</a:t>
            </a:r>
            <a:endParaRPr lang="gl-ES" sz="1800" b="1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Constrain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energy-density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functionals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and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the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density-dependence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of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the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symmetry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energy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using</a:t>
            </a:r>
            <a:endParaRPr lang="gl-ES" sz="1600">
              <a:solidFill>
                <a:schemeClr val="tx2">
                  <a:lumMod val="25000"/>
                  <a:lumOff val="75000"/>
                </a:schemeClr>
              </a:solidFill>
              <a:ea typeface="+mn-lt"/>
              <a:cs typeface="+mn-lt"/>
            </a:endParaRPr>
          </a:p>
          <a:p>
            <a:pPr lvl="2">
              <a:spcBef>
                <a:spcPts val="0"/>
              </a:spcBef>
            </a:pP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      -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Neutron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</a:rPr>
              <a:t>removal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(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neutron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skin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)</a:t>
            </a:r>
            <a:endParaRPr lang="en-US" sz="1600">
              <a:solidFill>
                <a:schemeClr val="tx2">
                  <a:lumMod val="25000"/>
                  <a:lumOff val="75000"/>
                </a:schemeClr>
              </a:solidFill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gl-ES" sz="1600">
                <a:ea typeface="+mn-lt"/>
                <a:cs typeface="+mn-lt"/>
              </a:rPr>
              <a:t>      - Coulomb </a:t>
            </a:r>
            <a:r>
              <a:rPr lang="gl-ES" sz="1600" err="1">
                <a:ea typeface="+mn-lt"/>
                <a:cs typeface="+mn-lt"/>
              </a:rPr>
              <a:t>excitation</a:t>
            </a:r>
            <a:r>
              <a:rPr lang="gl-ES" sz="1600">
                <a:ea typeface="+mn-lt"/>
                <a:cs typeface="+mn-lt"/>
              </a:rPr>
              <a:t> (</a:t>
            </a:r>
            <a:r>
              <a:rPr lang="gl-ES" sz="1600" err="1">
                <a:ea typeface="+mn-lt"/>
                <a:cs typeface="+mn-lt"/>
              </a:rPr>
              <a:t>dipole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polarizability</a:t>
            </a:r>
            <a:r>
              <a:rPr lang="gl-ES" sz="1600">
                <a:ea typeface="+mn-lt"/>
                <a:cs typeface="+mn-lt"/>
              </a:rPr>
              <a:t>)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gl-ES" sz="160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gl-ES" sz="1600"/>
          </a:p>
          <a:p>
            <a:pPr marL="342900" indent="-342900">
              <a:spcBef>
                <a:spcPts val="0"/>
              </a:spcBef>
              <a:buChar char="•"/>
            </a:pPr>
            <a:endParaRPr lang="gl-ES" sz="1800"/>
          </a:p>
          <a:p>
            <a:pPr>
              <a:spcBef>
                <a:spcPts val="0"/>
              </a:spcBef>
            </a:pPr>
            <a:endParaRPr lang="gl-ES" sz="1800"/>
          </a:p>
        </p:txBody>
      </p:sp>
      <p:sp>
        <p:nvSpPr>
          <p:cNvPr id="4" name="Caixa de texto 1">
            <a:extLst>
              <a:ext uri="{FF2B5EF4-FFF2-40B4-BE49-F238E27FC236}">
                <a16:creationId xmlns:a16="http://schemas.microsoft.com/office/drawing/2014/main" id="{ACA3A8BB-8B54-828C-4DC6-BDE5DE157F70}"/>
              </a:ext>
            </a:extLst>
          </p:cNvPr>
          <p:cNvSpPr txBox="1"/>
          <p:nvPr/>
        </p:nvSpPr>
        <p:spPr>
          <a:xfrm>
            <a:off x="8669810" y="4307289"/>
            <a:ext cx="367127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sz="1100" i="1">
                <a:ea typeface="+mn-lt"/>
                <a:cs typeface="+mn-lt"/>
              </a:rPr>
              <a:t>S515 </a:t>
            </a:r>
            <a:r>
              <a:rPr lang="gl-ES" sz="1100" i="1" err="1">
                <a:ea typeface="+mn-lt"/>
                <a:cs typeface="+mn-lt"/>
              </a:rPr>
              <a:t>proposal</a:t>
            </a:r>
            <a:r>
              <a:rPr lang="gl-ES" sz="1100" i="1">
                <a:ea typeface="+mn-lt"/>
                <a:cs typeface="+mn-lt"/>
              </a:rPr>
              <a:t>, </a:t>
            </a:r>
            <a:r>
              <a:rPr lang="gl-ES" sz="1100" i="1" err="1">
                <a:ea typeface="+mn-lt"/>
                <a:cs typeface="+mn-lt"/>
              </a:rPr>
              <a:t>T.Aumann</a:t>
            </a:r>
            <a:r>
              <a:rPr lang="gl-ES" sz="1100" i="1">
                <a:ea typeface="+mn-lt"/>
                <a:cs typeface="+mn-lt"/>
              </a:rPr>
              <a:t>, </a:t>
            </a:r>
            <a:r>
              <a:rPr lang="gl-ES" sz="1100" i="1" err="1">
                <a:ea typeface="+mn-lt"/>
                <a:cs typeface="+mn-lt"/>
              </a:rPr>
              <a:t>A.Horvat</a:t>
            </a:r>
            <a:endParaRPr lang="gl-ES" sz="1100" i="1" err="1"/>
          </a:p>
        </p:txBody>
      </p:sp>
    </p:spTree>
    <p:extLst>
      <p:ext uri="{BB962C8B-B14F-4D97-AF65-F5344CB8AC3E}">
        <p14:creationId xmlns:p14="http://schemas.microsoft.com/office/powerpoint/2010/main" val="235949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60E49-EFEB-531D-B938-D53F3E1E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743946"/>
            <a:ext cx="5021182" cy="2682150"/>
          </a:xfrm>
        </p:spPr>
        <p:txBody>
          <a:bodyPr/>
          <a:lstStyle/>
          <a:p>
            <a:r>
              <a:rPr lang="gl-ES" err="1"/>
              <a:t>Overview</a:t>
            </a:r>
          </a:p>
        </p:txBody>
      </p:sp>
      <p:pic>
        <p:nvPicPr>
          <p:cNvPr id="7" name="Imagen 7" descr="Gráfico&#10;&#10;Descripción generada automáticamente">
            <a:extLst>
              <a:ext uri="{FF2B5EF4-FFF2-40B4-BE49-F238E27FC236}">
                <a16:creationId xmlns:a16="http://schemas.microsoft.com/office/drawing/2014/main" id="{3B7083DD-D6E5-31EA-81F1-7925096C4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55" y="3497225"/>
            <a:ext cx="4189046" cy="3273013"/>
          </a:xfrm>
          <a:prstGeom prst="rect">
            <a:avLst/>
          </a:prstGeom>
        </p:spPr>
      </p:pic>
      <p:sp>
        <p:nvSpPr>
          <p:cNvPr id="8" name="Caixa de texto 1">
            <a:extLst>
              <a:ext uri="{FF2B5EF4-FFF2-40B4-BE49-F238E27FC236}">
                <a16:creationId xmlns:a16="http://schemas.microsoft.com/office/drawing/2014/main" id="{6AE79501-82E7-B593-7C1E-7B28A0440290}"/>
              </a:ext>
            </a:extLst>
          </p:cNvPr>
          <p:cNvSpPr txBox="1"/>
          <p:nvPr/>
        </p:nvSpPr>
        <p:spPr>
          <a:xfrm>
            <a:off x="1510324" y="3620477"/>
            <a:ext cx="367127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sz="1100" i="1">
                <a:ea typeface="+mn-lt"/>
                <a:cs typeface="+mn-lt"/>
              </a:rPr>
              <a:t>J. Díaz-Cortés </a:t>
            </a:r>
            <a:r>
              <a:rPr lang="gl-ES" sz="1100" i="1" err="1">
                <a:ea typeface="+mn-lt"/>
                <a:cs typeface="+mn-lt"/>
              </a:rPr>
              <a:t>et</a:t>
            </a:r>
            <a:r>
              <a:rPr lang="gl-ES" sz="1100" i="1">
                <a:ea typeface="+mn-lt"/>
                <a:cs typeface="+mn-lt"/>
              </a:rPr>
              <a:t> </a:t>
            </a:r>
            <a:r>
              <a:rPr lang="gl-ES" sz="1100" i="1" err="1">
                <a:ea typeface="+mn-lt"/>
                <a:cs typeface="+mn-lt"/>
              </a:rPr>
              <a:t>al</a:t>
            </a:r>
            <a:r>
              <a:rPr lang="gl-ES" sz="1100" i="1">
                <a:ea typeface="+mn-lt"/>
                <a:cs typeface="+mn-lt"/>
              </a:rPr>
              <a:t>., </a:t>
            </a:r>
            <a:r>
              <a:rPr lang="gl-ES" sz="1100" i="1" err="1">
                <a:ea typeface="+mn-lt"/>
                <a:cs typeface="+mn-lt"/>
              </a:rPr>
              <a:t>Physics</a:t>
            </a:r>
            <a:r>
              <a:rPr lang="gl-ES" sz="1100" i="1">
                <a:ea typeface="+mn-lt"/>
                <a:cs typeface="+mn-lt"/>
              </a:rPr>
              <a:t> </a:t>
            </a:r>
            <a:r>
              <a:rPr lang="gl-ES" sz="1100" i="1" err="1">
                <a:ea typeface="+mn-lt"/>
                <a:cs typeface="+mn-lt"/>
              </a:rPr>
              <a:t>Letters</a:t>
            </a:r>
            <a:r>
              <a:rPr lang="gl-ES" sz="1100" i="1">
                <a:ea typeface="+mn-lt"/>
                <a:cs typeface="+mn-lt"/>
              </a:rPr>
              <a:t> B 811 (2020) 135962</a:t>
            </a:r>
            <a:endParaRPr lang="gl-ES" sz="1100" i="1"/>
          </a:p>
        </p:txBody>
      </p:sp>
      <p:pic>
        <p:nvPicPr>
          <p:cNvPr id="9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C53D140A-57A7-4968-07F3-31CE4EBA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863" y="1880809"/>
            <a:ext cx="4570044" cy="33992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E9E1E7-3823-0FA7-29AA-BCBBF5D730CC}"/>
              </a:ext>
            </a:extLst>
          </p:cNvPr>
          <p:cNvSpPr txBox="1"/>
          <p:nvPr/>
        </p:nvSpPr>
        <p:spPr>
          <a:xfrm>
            <a:off x="7313246" y="1344247"/>
            <a:ext cx="40327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/>
              <a:t>A precise </a:t>
            </a:r>
            <a:r>
              <a:rPr lang="es-ES" sz="1600" err="1"/>
              <a:t>value</a:t>
            </a:r>
            <a:r>
              <a:rPr lang="es-ES" sz="1600"/>
              <a:t> in </a:t>
            </a:r>
            <a:r>
              <a:rPr lang="es-ES" sz="1600" err="1"/>
              <a:t>the</a:t>
            </a:r>
            <a:r>
              <a:rPr lang="es-ES" sz="1600"/>
              <a:t> </a:t>
            </a:r>
            <a:r>
              <a:rPr lang="es-ES" sz="1600" err="1"/>
              <a:t>cross</a:t>
            </a:r>
            <a:r>
              <a:rPr lang="es-ES" sz="1600"/>
              <a:t> </a:t>
            </a:r>
            <a:r>
              <a:rPr lang="es-ES" sz="1600" err="1"/>
              <a:t>section</a:t>
            </a:r>
            <a:r>
              <a:rPr lang="es-ES" sz="1600"/>
              <a:t> leads </a:t>
            </a:r>
            <a:r>
              <a:rPr lang="es-ES" sz="1600" err="1"/>
              <a:t>to</a:t>
            </a:r>
            <a:r>
              <a:rPr lang="es-ES" sz="1600"/>
              <a:t> a </a:t>
            </a:r>
            <a:r>
              <a:rPr lang="es-ES" sz="1600" err="1"/>
              <a:t>constraint</a:t>
            </a:r>
            <a:r>
              <a:rPr lang="es-ES" sz="1600"/>
              <a:t> in </a:t>
            </a:r>
            <a:r>
              <a:rPr lang="es-ES" sz="1600" err="1"/>
              <a:t>energy-density</a:t>
            </a:r>
            <a:r>
              <a:rPr lang="es-ES" sz="1600"/>
              <a:t> </a:t>
            </a:r>
            <a:r>
              <a:rPr lang="es-ES" sz="1600" err="1"/>
              <a:t>functionals</a:t>
            </a:r>
            <a:endParaRPr lang="es-ES" sz="16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B6D508-4461-8798-D713-387B253143B2}"/>
              </a:ext>
            </a:extLst>
          </p:cNvPr>
          <p:cNvSpPr txBox="1"/>
          <p:nvPr/>
        </p:nvSpPr>
        <p:spPr>
          <a:xfrm>
            <a:off x="5433891" y="5717199"/>
            <a:ext cx="40913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err="1"/>
              <a:t>Sistematic</a:t>
            </a:r>
            <a:r>
              <a:rPr lang="es-ES" sz="1600"/>
              <a:t> </a:t>
            </a:r>
            <a:r>
              <a:rPr lang="es-ES" sz="1600" err="1"/>
              <a:t>trend</a:t>
            </a:r>
            <a:r>
              <a:rPr lang="es-ES" sz="1600"/>
              <a:t> </a:t>
            </a:r>
            <a:r>
              <a:rPr lang="es-ES" sz="1600" err="1"/>
              <a:t>Rs</a:t>
            </a:r>
            <a:r>
              <a:rPr lang="es-ES" sz="1600"/>
              <a:t> </a:t>
            </a:r>
            <a:r>
              <a:rPr lang="es-ES" sz="1200">
                <a:ea typeface="+mn-lt"/>
                <a:cs typeface="+mn-lt"/>
              </a:rPr>
              <a:t>⪅ </a:t>
            </a:r>
            <a:r>
              <a:rPr lang="es-ES" sz="1600">
                <a:ea typeface="+mn-lt"/>
                <a:cs typeface="+mn-lt"/>
              </a:rPr>
              <a:t>1 </a:t>
            </a:r>
            <a:r>
              <a:rPr lang="es-ES" sz="1600" err="1">
                <a:ea typeface="+mn-lt"/>
                <a:cs typeface="+mn-lt"/>
              </a:rPr>
              <a:t>observed</a:t>
            </a:r>
            <a:r>
              <a:rPr lang="es-ES" sz="160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but</a:t>
            </a:r>
            <a:r>
              <a:rPr lang="es-ES" sz="160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only</a:t>
            </a:r>
            <a:r>
              <a:rPr lang="es-ES" sz="1600">
                <a:ea typeface="+mn-lt"/>
                <a:cs typeface="+mn-lt"/>
              </a:rPr>
              <a:t> single </a:t>
            </a:r>
            <a:r>
              <a:rPr lang="es-ES" sz="1600" err="1">
                <a:ea typeface="+mn-lt"/>
                <a:cs typeface="+mn-lt"/>
              </a:rPr>
              <a:t>knockout</a:t>
            </a:r>
            <a:r>
              <a:rPr lang="es-ES" sz="160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channels</a:t>
            </a:r>
            <a:r>
              <a:rPr lang="es-ES" sz="160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were</a:t>
            </a:r>
            <a:r>
              <a:rPr lang="es-ES" sz="160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studied</a:t>
            </a:r>
            <a:endParaRPr lang="es-ES" sz="1600" err="1"/>
          </a:p>
        </p:txBody>
      </p:sp>
      <p:sp>
        <p:nvSpPr>
          <p:cNvPr id="18" name="Marcador de posición de contido 2">
            <a:extLst>
              <a:ext uri="{FF2B5EF4-FFF2-40B4-BE49-F238E27FC236}">
                <a16:creationId xmlns:a16="http://schemas.microsoft.com/office/drawing/2014/main" id="{02D18A96-0E38-479C-F4E3-8B3135C9D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3" y="1711725"/>
            <a:ext cx="6086028" cy="1959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gl-ES" sz="1800" b="1" err="1">
                <a:ea typeface="+mn-lt"/>
                <a:cs typeface="+mn-lt"/>
              </a:rPr>
              <a:t>Goals</a:t>
            </a:r>
            <a:endParaRPr lang="gl-ES" sz="1800" b="1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Constrain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energy-density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functionals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and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the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density-dependence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of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the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symmetry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energy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using</a:t>
            </a:r>
            <a:endParaRPr lang="gl-ES" sz="1600">
              <a:solidFill>
                <a:schemeClr val="tx2">
                  <a:lumMod val="25000"/>
                  <a:lumOff val="75000"/>
                </a:schemeClr>
              </a:solidFill>
              <a:ea typeface="+mn-lt"/>
              <a:cs typeface="+mn-lt"/>
            </a:endParaRPr>
          </a:p>
          <a:p>
            <a:pPr lvl="2">
              <a:spcBef>
                <a:spcPts val="0"/>
              </a:spcBef>
            </a:pP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      -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Neutron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</a:rPr>
              <a:t>removal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(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neutron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 </a:t>
            </a:r>
            <a:r>
              <a:rPr lang="gl-ES" sz="1600" err="1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skin</a:t>
            </a:r>
            <a:r>
              <a:rPr lang="gl-ES" sz="160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)</a:t>
            </a:r>
            <a:endParaRPr lang="en-US" sz="1600">
              <a:solidFill>
                <a:schemeClr val="tx2">
                  <a:lumMod val="25000"/>
                  <a:lumOff val="75000"/>
                </a:schemeClr>
              </a:solidFill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gl-ES" sz="1600">
                <a:ea typeface="+mn-lt"/>
                <a:cs typeface="+mn-lt"/>
              </a:rPr>
              <a:t>      - Coulomb </a:t>
            </a:r>
            <a:r>
              <a:rPr lang="gl-ES" sz="1600" err="1">
                <a:ea typeface="+mn-lt"/>
                <a:cs typeface="+mn-lt"/>
              </a:rPr>
              <a:t>excitation</a:t>
            </a:r>
            <a:r>
              <a:rPr lang="gl-ES" sz="1600">
                <a:ea typeface="+mn-lt"/>
                <a:cs typeface="+mn-lt"/>
              </a:rPr>
              <a:t> (</a:t>
            </a:r>
            <a:r>
              <a:rPr lang="gl-ES" sz="1600" err="1">
                <a:ea typeface="+mn-lt"/>
                <a:cs typeface="+mn-lt"/>
              </a:rPr>
              <a:t>dipole</a:t>
            </a:r>
            <a:r>
              <a:rPr lang="gl-ES" sz="1600">
                <a:ea typeface="+mn-lt"/>
                <a:cs typeface="+mn-lt"/>
              </a:rPr>
              <a:t> </a:t>
            </a:r>
            <a:r>
              <a:rPr lang="gl-ES" sz="1600" err="1">
                <a:ea typeface="+mn-lt"/>
                <a:cs typeface="+mn-lt"/>
              </a:rPr>
              <a:t>polarizability</a:t>
            </a:r>
            <a:r>
              <a:rPr lang="gl-ES" sz="1600">
                <a:ea typeface="+mn-lt"/>
                <a:cs typeface="+mn-lt"/>
              </a:rPr>
              <a:t>)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r>
              <a:rPr lang="gl-ES" sz="1600">
                <a:ea typeface="+mn-lt"/>
                <a:cs typeface="+mn-lt"/>
              </a:rPr>
              <a:t>Multi-knockout </a:t>
            </a:r>
            <a:r>
              <a:rPr lang="gl-ES" sz="1600" err="1">
                <a:ea typeface="+mn-lt"/>
                <a:cs typeface="+mn-lt"/>
              </a:rPr>
              <a:t>reactions</a:t>
            </a:r>
            <a:r>
              <a:rPr lang="gl-ES" sz="1600">
                <a:ea typeface="+mn-lt"/>
                <a:cs typeface="+mn-lt"/>
              </a:rPr>
              <a:t> (</a:t>
            </a:r>
            <a:r>
              <a:rPr lang="gl-ES" sz="1600" err="1">
                <a:ea typeface="+mn-lt"/>
                <a:cs typeface="+mn-lt"/>
              </a:rPr>
              <a:t>could</a:t>
            </a:r>
            <a:r>
              <a:rPr lang="gl-ES" sz="1600">
                <a:ea typeface="+mn-lt"/>
                <a:cs typeface="+mn-lt"/>
              </a:rPr>
              <a:t> be </a:t>
            </a:r>
            <a:r>
              <a:rPr lang="gl-ES" sz="1600" err="1">
                <a:ea typeface="+mn-lt"/>
                <a:cs typeface="+mn-lt"/>
              </a:rPr>
              <a:t>sensitive</a:t>
            </a:r>
            <a:r>
              <a:rPr lang="gl-ES" sz="1600">
                <a:ea typeface="+mn-lt"/>
                <a:cs typeface="+mn-lt"/>
              </a:rPr>
              <a:t> to SRC)</a:t>
            </a:r>
            <a:endParaRPr lang="gl-ES" sz="160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gl-ES" sz="160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gl-ES" sz="1600"/>
          </a:p>
          <a:p>
            <a:pPr marL="342900" indent="-342900">
              <a:spcBef>
                <a:spcPts val="0"/>
              </a:spcBef>
              <a:buChar char="•"/>
            </a:pPr>
            <a:endParaRPr lang="gl-ES" sz="1800"/>
          </a:p>
          <a:p>
            <a:pPr>
              <a:spcBef>
                <a:spcPts val="0"/>
              </a:spcBef>
            </a:pPr>
            <a:endParaRPr lang="gl-ES" sz="1800">
              <a:ea typeface="+mn-lt"/>
              <a:cs typeface="+mn-lt"/>
            </a:endParaRPr>
          </a:p>
        </p:txBody>
      </p:sp>
      <p:sp>
        <p:nvSpPr>
          <p:cNvPr id="4" name="Caixa de texto 1">
            <a:extLst>
              <a:ext uri="{FF2B5EF4-FFF2-40B4-BE49-F238E27FC236}">
                <a16:creationId xmlns:a16="http://schemas.microsoft.com/office/drawing/2014/main" id="{ACA3A8BB-8B54-828C-4DC6-BDE5DE157F70}"/>
              </a:ext>
            </a:extLst>
          </p:cNvPr>
          <p:cNvSpPr txBox="1"/>
          <p:nvPr/>
        </p:nvSpPr>
        <p:spPr>
          <a:xfrm>
            <a:off x="8669810" y="4307289"/>
            <a:ext cx="367127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sz="1100" i="1">
                <a:ea typeface="+mn-lt"/>
                <a:cs typeface="+mn-lt"/>
              </a:rPr>
              <a:t>S515 </a:t>
            </a:r>
            <a:r>
              <a:rPr lang="gl-ES" sz="1100" i="1" err="1">
                <a:ea typeface="+mn-lt"/>
                <a:cs typeface="+mn-lt"/>
              </a:rPr>
              <a:t>proposal</a:t>
            </a:r>
            <a:r>
              <a:rPr lang="gl-ES" sz="1100" i="1">
                <a:ea typeface="+mn-lt"/>
                <a:cs typeface="+mn-lt"/>
              </a:rPr>
              <a:t>, </a:t>
            </a:r>
            <a:r>
              <a:rPr lang="gl-ES" sz="1100" i="1" err="1">
                <a:ea typeface="+mn-lt"/>
                <a:cs typeface="+mn-lt"/>
              </a:rPr>
              <a:t>T.Aumann</a:t>
            </a:r>
            <a:r>
              <a:rPr lang="gl-ES" sz="1100" i="1">
                <a:ea typeface="+mn-lt"/>
                <a:cs typeface="+mn-lt"/>
              </a:rPr>
              <a:t>, </a:t>
            </a:r>
            <a:r>
              <a:rPr lang="gl-ES" sz="1100" i="1" err="1">
                <a:ea typeface="+mn-lt"/>
                <a:cs typeface="+mn-lt"/>
              </a:rPr>
              <a:t>A.Horvat</a:t>
            </a:r>
            <a:endParaRPr lang="gl-ES" sz="1100" i="1" err="1"/>
          </a:p>
        </p:txBody>
      </p:sp>
    </p:spTree>
    <p:extLst>
      <p:ext uri="{BB962C8B-B14F-4D97-AF65-F5344CB8AC3E}">
        <p14:creationId xmlns:p14="http://schemas.microsoft.com/office/powerpoint/2010/main" val="86081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101E5-CD4A-9115-A59C-49F8D47E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err="1"/>
              <a:t>Setup</a:t>
            </a:r>
          </a:p>
        </p:txBody>
      </p:sp>
      <p:pic>
        <p:nvPicPr>
          <p:cNvPr id="4" name="Imaxe 4" descr="Unha imaxe na que se mostra texto, mapa, cartón de visita&#10;&#10;Descrición xerada automaticamente">
            <a:extLst>
              <a:ext uri="{FF2B5EF4-FFF2-40B4-BE49-F238E27FC236}">
                <a16:creationId xmlns:a16="http://schemas.microsoft.com/office/drawing/2014/main" id="{DD6349E3-2A69-3557-1204-434308C3C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8" t="12619" r="7493" b="5163"/>
          <a:stretch/>
        </p:blipFill>
        <p:spPr>
          <a:xfrm>
            <a:off x="1298860" y="1946170"/>
            <a:ext cx="9886278" cy="4674145"/>
          </a:xfr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F93A75C-88E3-5FB2-4C4A-983E1DF0E1F2}"/>
              </a:ext>
            </a:extLst>
          </p:cNvPr>
          <p:cNvCxnSpPr/>
          <p:nvPr/>
        </p:nvCxnSpPr>
        <p:spPr>
          <a:xfrm flipH="1">
            <a:off x="4071816" y="2131646"/>
            <a:ext cx="1078522" cy="1295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5E5358BA-F92F-4560-24B5-B6747DB39EA1}"/>
              </a:ext>
            </a:extLst>
          </p:cNvPr>
          <p:cNvSpPr txBox="1"/>
          <p:nvPr/>
        </p:nvSpPr>
        <p:spPr>
          <a:xfrm>
            <a:off x="4535121" y="979121"/>
            <a:ext cx="2743199" cy="1369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/>
              <a:t>Targets: </a:t>
            </a:r>
            <a:endParaRPr lang="es-ES"/>
          </a:p>
          <a:p>
            <a:r>
              <a:rPr lang="es-ES" sz="1400"/>
              <a:t>Pb (980mg/cm</a:t>
            </a:r>
            <a:r>
              <a:rPr lang="es-ES" sz="1400" baseline="30000"/>
              <a:t>2</a:t>
            </a:r>
            <a:r>
              <a:rPr lang="es-ES" sz="1400"/>
              <a:t>)</a:t>
            </a:r>
          </a:p>
          <a:p>
            <a:r>
              <a:rPr lang="es-ES" sz="1400"/>
              <a:t>C (1g/cm</a:t>
            </a:r>
            <a:r>
              <a:rPr lang="es-ES" sz="1400" baseline="30000"/>
              <a:t>2</a:t>
            </a:r>
            <a:r>
              <a:rPr lang="es-ES" sz="1400"/>
              <a:t>, 2g/cm</a:t>
            </a:r>
            <a:r>
              <a:rPr lang="es-ES" sz="1400" baseline="30000"/>
              <a:t>2</a:t>
            </a:r>
            <a:r>
              <a:rPr lang="es-ES" sz="1400"/>
              <a:t>)</a:t>
            </a:r>
          </a:p>
          <a:p>
            <a:r>
              <a:rPr lang="es-ES" sz="1400"/>
              <a:t>CH</a:t>
            </a:r>
            <a:r>
              <a:rPr lang="es-ES" sz="1400" baseline="-25000"/>
              <a:t>2</a:t>
            </a:r>
            <a:r>
              <a:rPr lang="es-ES" sz="1400"/>
              <a:t> (1g/cm</a:t>
            </a:r>
            <a:r>
              <a:rPr lang="es-ES" sz="1400" baseline="30000"/>
              <a:t>2</a:t>
            </a:r>
            <a:r>
              <a:rPr lang="es-ES" sz="1400"/>
              <a:t> </a:t>
            </a:r>
            <a:r>
              <a:rPr lang="es-ES" sz="1400">
                <a:ea typeface="+mn-lt"/>
                <a:cs typeface="+mn-lt"/>
              </a:rPr>
              <a:t>, 2g/cm</a:t>
            </a:r>
            <a:r>
              <a:rPr lang="es-ES" sz="1400" baseline="30000">
                <a:ea typeface="+mn-lt"/>
                <a:cs typeface="+mn-lt"/>
              </a:rPr>
              <a:t>2</a:t>
            </a:r>
            <a:r>
              <a:rPr lang="es-ES" sz="1400" baseline="30000"/>
              <a:t> </a:t>
            </a:r>
            <a:r>
              <a:rPr lang="es-ES" sz="1400"/>
              <a:t>)</a:t>
            </a:r>
          </a:p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55F55F-C7A8-1134-78EB-CB6DB8DB54EB}"/>
              </a:ext>
            </a:extLst>
          </p:cNvPr>
          <p:cNvSpPr txBox="1"/>
          <p:nvPr/>
        </p:nvSpPr>
        <p:spPr>
          <a:xfrm>
            <a:off x="709247" y="4822092"/>
            <a:ext cx="60940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gl-ES" sz="1600" err="1"/>
              <a:t>Two</a:t>
            </a:r>
            <a:r>
              <a:rPr lang="gl-ES" sz="1600"/>
              <a:t> </a:t>
            </a:r>
            <a:r>
              <a:rPr lang="gl-ES" sz="1600" err="1"/>
              <a:t>different</a:t>
            </a:r>
            <a:r>
              <a:rPr lang="gl-ES" sz="1600"/>
              <a:t> </a:t>
            </a:r>
            <a:r>
              <a:rPr lang="gl-ES" sz="1600" b="1" err="1"/>
              <a:t>secondary</a:t>
            </a:r>
            <a:r>
              <a:rPr lang="gl-ES" sz="1600" b="1"/>
              <a:t> </a:t>
            </a:r>
            <a:r>
              <a:rPr lang="gl-ES" sz="1600" b="1" err="1"/>
              <a:t>beams</a:t>
            </a:r>
            <a:r>
              <a:rPr lang="gl-ES" sz="1600"/>
              <a:t> </a:t>
            </a:r>
            <a:r>
              <a:rPr lang="gl-ES" sz="1600" err="1"/>
              <a:t>through</a:t>
            </a:r>
            <a:r>
              <a:rPr lang="gl-ES" sz="1600"/>
              <a:t> </a:t>
            </a:r>
            <a:r>
              <a:rPr lang="gl-ES" sz="1600" err="1"/>
              <a:t>FRS</a:t>
            </a:r>
            <a:r>
              <a:rPr lang="gl-ES" sz="1600"/>
              <a:t>:</a:t>
            </a:r>
            <a:r>
              <a:rPr lang="es-ES" sz="1600"/>
              <a:t>​</a:t>
            </a:r>
            <a:endParaRPr lang="es-ES"/>
          </a:p>
          <a:p>
            <a:pPr>
              <a:lnSpc>
                <a:spcPct val="150000"/>
              </a:lnSpc>
              <a:buChar char="•"/>
            </a:pPr>
            <a:r>
              <a:rPr lang="gl-ES" sz="1600">
                <a:cs typeface="Arial"/>
              </a:rPr>
              <a:t> </a:t>
            </a:r>
            <a:r>
              <a:rPr lang="gl-ES" sz="1600" err="1">
                <a:cs typeface="Arial"/>
              </a:rPr>
              <a:t>Fragmentation</a:t>
            </a:r>
            <a:r>
              <a:rPr lang="gl-ES" sz="1600">
                <a:cs typeface="Arial"/>
              </a:rPr>
              <a:t> </a:t>
            </a:r>
            <a:r>
              <a:rPr lang="gl-ES" sz="1600" err="1">
                <a:cs typeface="Arial"/>
              </a:rPr>
              <a:t>136Xe</a:t>
            </a:r>
            <a:r>
              <a:rPr lang="gl-ES" sz="1600">
                <a:cs typeface="Arial"/>
              </a:rPr>
              <a:t>, Be </a:t>
            </a:r>
            <a:r>
              <a:rPr lang="gl-ES" sz="1600" err="1">
                <a:cs typeface="Arial"/>
              </a:rPr>
              <a:t>target</a:t>
            </a:r>
            <a:r>
              <a:rPr lang="gl-ES" sz="1600">
                <a:cs typeface="Arial"/>
              </a:rPr>
              <a:t>      </a:t>
            </a:r>
            <a:r>
              <a:rPr lang="gl-ES" sz="1600" err="1">
                <a:cs typeface="Arial"/>
              </a:rPr>
              <a:t>900MeV</a:t>
            </a:r>
            <a:r>
              <a:rPr lang="gl-ES" sz="1600">
                <a:cs typeface="Arial"/>
              </a:rPr>
              <a:t>/u, </a:t>
            </a:r>
            <a:r>
              <a:rPr lang="gl-ES" sz="1600" err="1">
                <a:cs typeface="Arial"/>
              </a:rPr>
              <a:t>405MeV</a:t>
            </a:r>
            <a:r>
              <a:rPr lang="gl-ES" sz="1600">
                <a:cs typeface="Arial"/>
              </a:rPr>
              <a:t>/u</a:t>
            </a:r>
            <a:r>
              <a:rPr lang="en-US" sz="1600">
                <a:cs typeface="Arial"/>
              </a:rPr>
              <a:t>​ </a:t>
            </a:r>
            <a:r>
              <a:rPr lang="en-US" sz="1600">
                <a:highlight>
                  <a:srgbClr val="00FFFF"/>
                </a:highlight>
                <a:cs typeface="Arial"/>
              </a:rPr>
              <a:t>124Sn</a:t>
            </a:r>
          </a:p>
          <a:p>
            <a:pPr>
              <a:lnSpc>
                <a:spcPct val="150000"/>
              </a:lnSpc>
              <a:buChar char="•"/>
            </a:pPr>
            <a:r>
              <a:rPr lang="gl-ES" sz="1600">
                <a:cs typeface="Arial"/>
              </a:rPr>
              <a:t> </a:t>
            </a:r>
            <a:r>
              <a:rPr lang="gl-ES" sz="1600" err="1">
                <a:cs typeface="Arial"/>
              </a:rPr>
              <a:t>Fission</a:t>
            </a:r>
            <a:r>
              <a:rPr lang="gl-ES" sz="1600">
                <a:cs typeface="Arial"/>
              </a:rPr>
              <a:t> </a:t>
            </a:r>
            <a:r>
              <a:rPr lang="gl-ES" sz="1600" err="1">
                <a:cs typeface="Arial"/>
              </a:rPr>
              <a:t>238U</a:t>
            </a:r>
            <a:r>
              <a:rPr lang="gl-ES" sz="1600">
                <a:cs typeface="Arial"/>
              </a:rPr>
              <a:t>, Pb </a:t>
            </a:r>
            <a:r>
              <a:rPr lang="gl-ES" sz="1600" err="1">
                <a:cs typeface="Arial"/>
              </a:rPr>
              <a:t>targets</a:t>
            </a:r>
            <a:r>
              <a:rPr lang="gl-ES" sz="1600">
                <a:cs typeface="Arial"/>
              </a:rPr>
              <a:t>         </a:t>
            </a:r>
            <a:r>
              <a:rPr lang="gl-ES" sz="1600" err="1">
                <a:cs typeface="Arial"/>
              </a:rPr>
              <a:t>900MeV</a:t>
            </a:r>
            <a:r>
              <a:rPr lang="gl-ES" sz="1600">
                <a:cs typeface="Arial"/>
              </a:rPr>
              <a:t>/u </a:t>
            </a:r>
            <a:r>
              <a:rPr lang="gl-ES" sz="1600" err="1">
                <a:highlight>
                  <a:srgbClr val="00FFFF"/>
                </a:highlight>
                <a:cs typeface="Arial"/>
              </a:rPr>
              <a:t>134Sn</a:t>
            </a:r>
            <a:r>
              <a:rPr lang="gl-ES" sz="1600">
                <a:cs typeface="Arial"/>
              </a:rPr>
              <a:t>, </a:t>
            </a:r>
            <a:r>
              <a:rPr lang="gl-ES" sz="1600" u="sng" err="1">
                <a:cs typeface="Arial"/>
              </a:rPr>
              <a:t>620MeV</a:t>
            </a:r>
            <a:r>
              <a:rPr lang="gl-ES" sz="1600">
                <a:cs typeface="Arial"/>
              </a:rPr>
              <a:t>/u </a:t>
            </a:r>
            <a:r>
              <a:rPr lang="gl-ES" sz="1600" err="1">
                <a:highlight>
                  <a:srgbClr val="00FFFF"/>
                </a:highlight>
                <a:cs typeface="Arial"/>
              </a:rPr>
              <a:t>132Sn</a:t>
            </a:r>
            <a:endParaRPr lang="gl-ES" sz="1600">
              <a:highlight>
                <a:srgbClr val="00FFFF"/>
              </a:highlight>
              <a:cs typeface="Arial"/>
            </a:endParaRPr>
          </a:p>
          <a:p>
            <a:endParaRPr lang="es-ES"/>
          </a:p>
        </p:txBody>
      </p:sp>
      <p:sp>
        <p:nvSpPr>
          <p:cNvPr id="7" name="Caixa de texto 6">
            <a:extLst>
              <a:ext uri="{FF2B5EF4-FFF2-40B4-BE49-F238E27FC236}">
                <a16:creationId xmlns:a16="http://schemas.microsoft.com/office/drawing/2014/main" id="{431AF951-D09E-2C3F-A57D-1FF05A5DAD2E}"/>
              </a:ext>
            </a:extLst>
          </p:cNvPr>
          <p:cNvSpPr txBox="1"/>
          <p:nvPr/>
        </p:nvSpPr>
        <p:spPr>
          <a:xfrm>
            <a:off x="1637323" y="3610707"/>
            <a:ext cx="8675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l-ES" sz="1400" err="1">
                <a:solidFill>
                  <a:srgbClr val="C00000"/>
                </a:solidFill>
              </a:rPr>
              <a:t>replaced</a:t>
            </a:r>
            <a:endParaRPr lang="gl-E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DB16B-8879-2D59-745C-A07391D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err="1"/>
              <a:t>IncomingID</a:t>
            </a:r>
          </a:p>
        </p:txBody>
      </p:sp>
      <p:pic>
        <p:nvPicPr>
          <p:cNvPr id="4" name="Imaxe 4">
            <a:extLst>
              <a:ext uri="{FF2B5EF4-FFF2-40B4-BE49-F238E27FC236}">
                <a16:creationId xmlns:a16="http://schemas.microsoft.com/office/drawing/2014/main" id="{50FBD249-F1C3-5B80-741E-FB4B2A681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477" y="1850179"/>
            <a:ext cx="6818719" cy="4701012"/>
          </a:xfrm>
        </p:spPr>
      </p:pic>
      <p:sp>
        <p:nvSpPr>
          <p:cNvPr id="5" name="Caixa de texto 4">
            <a:extLst>
              <a:ext uri="{FF2B5EF4-FFF2-40B4-BE49-F238E27FC236}">
                <a16:creationId xmlns:a16="http://schemas.microsoft.com/office/drawing/2014/main" id="{0B20A106-A4B9-5605-CC29-49F471E6015C}"/>
              </a:ext>
            </a:extLst>
          </p:cNvPr>
          <p:cNvSpPr txBox="1"/>
          <p:nvPr/>
        </p:nvSpPr>
        <p:spPr>
          <a:xfrm>
            <a:off x="621323" y="1998785"/>
            <a:ext cx="429650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err="1"/>
              <a:t>Initial</a:t>
            </a:r>
            <a:r>
              <a:rPr lang="gl-ES"/>
              <a:t> </a:t>
            </a:r>
            <a:r>
              <a:rPr lang="gl-ES" err="1"/>
              <a:t>identification</a:t>
            </a:r>
            <a:r>
              <a:rPr lang="gl-ES"/>
              <a:t> </a:t>
            </a:r>
            <a:r>
              <a:rPr lang="gl-ES" err="1"/>
              <a:t>with</a:t>
            </a:r>
            <a:r>
              <a:rPr lang="gl-ES"/>
              <a:t> LOS  (</a:t>
            </a:r>
            <a:r>
              <a:rPr lang="gl-ES" err="1"/>
              <a:t>bad</a:t>
            </a:r>
            <a:r>
              <a:rPr lang="gl-ES"/>
              <a:t> </a:t>
            </a:r>
            <a:r>
              <a:rPr lang="gl-ES" err="1"/>
              <a:t>charge</a:t>
            </a:r>
            <a:r>
              <a:rPr lang="gl-ES"/>
              <a:t> </a:t>
            </a:r>
            <a:r>
              <a:rPr lang="gl-ES" err="1"/>
              <a:t>resolution</a:t>
            </a:r>
            <a:r>
              <a:rPr lang="gl-ES"/>
              <a:t>) </a:t>
            </a:r>
            <a:r>
              <a:rPr lang="gl-ES" err="1"/>
              <a:t>since</a:t>
            </a:r>
            <a:r>
              <a:rPr lang="gl-ES"/>
              <a:t> </a:t>
            </a:r>
            <a:r>
              <a:rPr lang="gl-ES" err="1"/>
              <a:t>event</a:t>
            </a:r>
            <a:r>
              <a:rPr lang="gl-ES"/>
              <a:t> </a:t>
            </a:r>
            <a:r>
              <a:rPr lang="gl-ES" err="1"/>
              <a:t>mixing</a:t>
            </a:r>
            <a:r>
              <a:rPr lang="gl-ES"/>
              <a:t> </a:t>
            </a:r>
            <a:r>
              <a:rPr lang="gl-ES" err="1"/>
              <a:t>in</a:t>
            </a:r>
            <a:r>
              <a:rPr lang="gl-ES"/>
              <a:t> </a:t>
            </a:r>
            <a:r>
              <a:rPr lang="gl-ES" err="1"/>
              <a:t>PSPs</a:t>
            </a:r>
            <a:endParaRPr lang="gl-ES"/>
          </a:p>
          <a:p>
            <a:endParaRPr lang="gl-ES"/>
          </a:p>
          <a:p>
            <a:endParaRPr lang="gl-ES"/>
          </a:p>
          <a:p>
            <a:r>
              <a:rPr lang="gl-ES" err="1"/>
              <a:t>Calibration</a:t>
            </a:r>
            <a:r>
              <a:rPr lang="gl-ES"/>
              <a:t> VFTX + </a:t>
            </a:r>
            <a:r>
              <a:rPr lang="gl-ES" err="1"/>
              <a:t>Music</a:t>
            </a:r>
            <a:r>
              <a:rPr lang="gl-ES"/>
              <a:t> </a:t>
            </a:r>
            <a:r>
              <a:rPr lang="gl-ES" err="1"/>
              <a:t>correlation</a:t>
            </a:r>
          </a:p>
          <a:p>
            <a:endParaRPr lang="gl-ES"/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id="{11A7D502-AAD1-035C-E7F0-5E5C573A2B1C}"/>
              </a:ext>
            </a:extLst>
          </p:cNvPr>
          <p:cNvSpPr txBox="1"/>
          <p:nvPr/>
        </p:nvSpPr>
        <p:spPr>
          <a:xfrm>
            <a:off x="8374429" y="383173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l-ES" err="1">
                <a:solidFill>
                  <a:srgbClr val="FF0000"/>
                </a:solidFill>
                <a:highlight>
                  <a:srgbClr val="000000"/>
                </a:highlight>
              </a:rPr>
              <a:t>124Sn</a:t>
            </a:r>
            <a:endParaRPr lang="gl-ES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6024D88-50A1-50C3-B1B3-8F84BF64FA21}"/>
              </a:ext>
            </a:extLst>
          </p:cNvPr>
          <p:cNvSpPr/>
          <p:nvPr/>
        </p:nvSpPr>
        <p:spPr>
          <a:xfrm>
            <a:off x="7790472" y="3452934"/>
            <a:ext cx="615461" cy="1504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8" name="Imaxe 8">
            <a:extLst>
              <a:ext uri="{FF2B5EF4-FFF2-40B4-BE49-F238E27FC236}">
                <a16:creationId xmlns:a16="http://schemas.microsoft.com/office/drawing/2014/main" id="{70A8793B-72E1-665B-F5BE-B76DA7B8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08" y="3677530"/>
            <a:ext cx="3964353" cy="2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BEF79-02B3-7B88-117C-7267161A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PSP</a:t>
            </a:r>
            <a:br>
              <a:rPr lang="gl-ES"/>
            </a:br>
            <a:br>
              <a:rPr lang="gl-ES"/>
            </a:br>
            <a:endParaRPr lang="gl-ES" sz="1400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69A1086C-5DA3-D1F4-DDA7-74A0644A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21" y="1827719"/>
            <a:ext cx="5021182" cy="25452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gl-ES" sz="1800" b="1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gl-ES" sz="1800" b="1" err="1">
                <a:ea typeface="+mn-lt"/>
                <a:cs typeface="+mn-lt"/>
              </a:rPr>
              <a:t>Position</a:t>
            </a:r>
            <a:r>
              <a:rPr lang="gl-ES" sz="1800" b="1">
                <a:ea typeface="+mn-lt"/>
                <a:cs typeface="+mn-lt"/>
              </a:rPr>
              <a:t> </a:t>
            </a:r>
            <a:r>
              <a:rPr lang="gl-ES" sz="1800" b="1" err="1">
                <a:ea typeface="+mn-lt"/>
                <a:cs typeface="+mn-lt"/>
              </a:rPr>
              <a:t>and</a:t>
            </a:r>
            <a:r>
              <a:rPr lang="gl-ES" sz="1800" b="1">
                <a:ea typeface="+mn-lt"/>
                <a:cs typeface="+mn-lt"/>
              </a:rPr>
              <a:t> </a:t>
            </a:r>
            <a:r>
              <a:rPr lang="gl-ES" sz="1800" b="1" err="1">
                <a:ea typeface="+mn-lt"/>
                <a:cs typeface="+mn-lt"/>
              </a:rPr>
              <a:t>energy</a:t>
            </a:r>
            <a:r>
              <a:rPr lang="gl-ES" sz="1800" b="1">
                <a:ea typeface="+mn-lt"/>
                <a:cs typeface="+mn-lt"/>
              </a:rPr>
              <a:t> </a:t>
            </a:r>
            <a:r>
              <a:rPr lang="gl-ES" sz="1800" b="1" err="1">
                <a:ea typeface="+mn-lt"/>
                <a:cs typeface="+mn-lt"/>
              </a:rPr>
              <a:t>loss</a:t>
            </a:r>
            <a:r>
              <a:rPr lang="gl-ES" sz="1800" b="1">
                <a:ea typeface="+mn-lt"/>
                <a:cs typeface="+mn-lt"/>
              </a:rPr>
              <a:t> </a:t>
            </a:r>
            <a:r>
              <a:rPr lang="gl-ES" sz="1800" b="1" err="1">
                <a:ea typeface="+mn-lt"/>
                <a:cs typeface="+mn-lt"/>
              </a:rPr>
              <a:t>measurement</a:t>
            </a:r>
            <a:r>
              <a:rPr lang="gl-ES" sz="1800" b="1">
                <a:ea typeface="+mn-lt"/>
                <a:cs typeface="+mn-lt"/>
              </a:rPr>
              <a:t> </a:t>
            </a:r>
            <a:endParaRPr lang="en-US" sz="180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gl-ES" sz="1800" b="1" err="1"/>
              <a:t>Incoming</a:t>
            </a:r>
            <a:r>
              <a:rPr lang="gl-ES" sz="1800" b="1"/>
              <a:t> </a:t>
            </a:r>
            <a:r>
              <a:rPr lang="gl-ES" sz="1800" b="1" err="1"/>
              <a:t>particle</a:t>
            </a:r>
            <a:r>
              <a:rPr lang="gl-ES" sz="1800" b="1"/>
              <a:t> </a:t>
            </a:r>
            <a:r>
              <a:rPr lang="gl-ES" sz="1800" b="1" err="1"/>
              <a:t>identification</a:t>
            </a:r>
            <a:endParaRPr lang="gl-ES" sz="1800" b="1"/>
          </a:p>
          <a:p>
            <a:endParaRPr lang="gl-ES" b="1">
              <a:ea typeface="+mn-lt"/>
              <a:cs typeface="+mn-lt"/>
            </a:endParaRPr>
          </a:p>
          <a:p>
            <a:endParaRPr lang="gl-ES" b="1">
              <a:ea typeface="+mn-lt"/>
              <a:cs typeface="+mn-lt"/>
            </a:endParaRPr>
          </a:p>
          <a:p>
            <a:r>
              <a:rPr lang="gl-ES" sz="1800">
                <a:ea typeface="+mn-lt"/>
                <a:cs typeface="+mn-lt"/>
              </a:rPr>
              <a:t>PSP </a:t>
            </a:r>
            <a:r>
              <a:rPr lang="gl-ES" sz="1800" err="1">
                <a:ea typeface="+mn-lt"/>
                <a:cs typeface="+mn-lt"/>
              </a:rPr>
              <a:t>events</a:t>
            </a:r>
            <a:r>
              <a:rPr lang="gl-ES" sz="1800">
                <a:ea typeface="+mn-lt"/>
                <a:cs typeface="+mn-lt"/>
              </a:rPr>
              <a:t> </a:t>
            </a:r>
            <a:r>
              <a:rPr lang="gl-ES" sz="1800" err="1">
                <a:ea typeface="+mn-lt"/>
                <a:cs typeface="+mn-lt"/>
              </a:rPr>
              <a:t>had</a:t>
            </a:r>
            <a:r>
              <a:rPr lang="gl-ES" sz="1800">
                <a:ea typeface="+mn-lt"/>
                <a:cs typeface="+mn-lt"/>
              </a:rPr>
              <a:t> “offset” </a:t>
            </a:r>
            <a:r>
              <a:rPr lang="gl-ES" sz="1800" err="1">
                <a:ea typeface="+mn-lt"/>
                <a:cs typeface="+mn-lt"/>
              </a:rPr>
              <a:t>with</a:t>
            </a:r>
            <a:r>
              <a:rPr lang="gl-ES" sz="1800">
                <a:ea typeface="+mn-lt"/>
                <a:cs typeface="+mn-lt"/>
              </a:rPr>
              <a:t> </a:t>
            </a:r>
            <a:r>
              <a:rPr lang="gl-ES" sz="1800" err="1">
                <a:ea typeface="+mn-lt"/>
                <a:cs typeface="+mn-lt"/>
              </a:rPr>
              <a:t>respect</a:t>
            </a:r>
            <a:r>
              <a:rPr lang="gl-ES" sz="1800">
                <a:ea typeface="+mn-lt"/>
                <a:cs typeface="+mn-lt"/>
              </a:rPr>
              <a:t> to </a:t>
            </a:r>
            <a:r>
              <a:rPr lang="gl-ES" sz="1800" err="1">
                <a:ea typeface="+mn-lt"/>
                <a:cs typeface="+mn-lt"/>
              </a:rPr>
              <a:t>other</a:t>
            </a:r>
            <a:r>
              <a:rPr lang="gl-ES" sz="1800">
                <a:ea typeface="+mn-lt"/>
                <a:cs typeface="+mn-lt"/>
              </a:rPr>
              <a:t> </a:t>
            </a:r>
            <a:r>
              <a:rPr lang="gl-ES" sz="1800" err="1">
                <a:ea typeface="+mn-lt"/>
                <a:cs typeface="+mn-lt"/>
              </a:rPr>
              <a:t>detectors</a:t>
            </a:r>
            <a:r>
              <a:rPr lang="gl-ES" sz="1800">
                <a:ea typeface="+mn-lt"/>
                <a:cs typeface="+mn-lt"/>
              </a:rPr>
              <a:t> </a:t>
            </a:r>
            <a:r>
              <a:rPr lang="gl-ES" sz="1800" err="1">
                <a:ea typeface="+mn-lt"/>
                <a:cs typeface="+mn-lt"/>
              </a:rPr>
              <a:t>in</a:t>
            </a:r>
            <a:r>
              <a:rPr lang="gl-ES" sz="1800">
                <a:ea typeface="+mn-lt"/>
                <a:cs typeface="+mn-lt"/>
              </a:rPr>
              <a:t> some </a:t>
            </a:r>
            <a:r>
              <a:rPr lang="gl-ES" sz="1800" err="1">
                <a:ea typeface="+mn-lt"/>
                <a:cs typeface="+mn-lt"/>
              </a:rPr>
              <a:t>runs</a:t>
            </a:r>
            <a:r>
              <a:rPr lang="gl-ES" sz="1800">
                <a:ea typeface="+mn-lt"/>
                <a:cs typeface="+mn-lt"/>
              </a:rPr>
              <a:t>:</a:t>
            </a:r>
            <a:endParaRPr lang="gl-ES" sz="1800" b="1" err="1"/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5CAFE0D-F800-087A-FB10-1EED60BE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5" y="4501797"/>
            <a:ext cx="4530351" cy="13247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DEC098-DF7F-F9E2-EB50-EFF20FDBCA7A}"/>
              </a:ext>
            </a:extLst>
          </p:cNvPr>
          <p:cNvSpPr/>
          <p:nvPr/>
        </p:nvSpPr>
        <p:spPr>
          <a:xfrm>
            <a:off x="283699" y="1966852"/>
            <a:ext cx="5092858" cy="1167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69EDAF-1EEE-D7DB-398F-B864B5C2ED7B}"/>
              </a:ext>
            </a:extLst>
          </p:cNvPr>
          <p:cNvSpPr/>
          <p:nvPr/>
        </p:nvSpPr>
        <p:spPr>
          <a:xfrm>
            <a:off x="281892" y="3460107"/>
            <a:ext cx="5092859" cy="2700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10F72EA-33C6-36B1-9598-A652A393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109" y="475009"/>
            <a:ext cx="6437453" cy="6043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F3A24-083C-D59F-E642-39133B6A1DDE}"/>
              </a:ext>
            </a:extLst>
          </p:cNvPr>
          <p:cNvSpPr txBox="1"/>
          <p:nvPr/>
        </p:nvSpPr>
        <p:spPr>
          <a:xfrm>
            <a:off x="6161590" y="3981690"/>
            <a:ext cx="100699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Shift = 7</a:t>
            </a:r>
          </a:p>
        </p:txBody>
      </p:sp>
    </p:spTree>
    <p:extLst>
      <p:ext uri="{BB962C8B-B14F-4D97-AF65-F5344CB8AC3E}">
        <p14:creationId xmlns:p14="http://schemas.microsoft.com/office/powerpoint/2010/main" val="245957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DFEB-1F6D-90E8-ECD9-D69FB9B5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PSP</a:t>
            </a:r>
            <a:br>
              <a:rPr lang="en-US"/>
            </a:b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ED8267-A5CC-2BA0-88D4-15DBD7EA86BA}"/>
              </a:ext>
            </a:extLst>
          </p:cNvPr>
          <p:cNvSpPr txBox="1">
            <a:spLocks/>
          </p:cNvSpPr>
          <p:nvPr/>
        </p:nvSpPr>
        <p:spPr>
          <a:xfrm>
            <a:off x="5734759" y="2321795"/>
            <a:ext cx="5493815" cy="2909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238" name="Rectángulo: esquinas redondeadas 237">
            <a:extLst>
              <a:ext uri="{FF2B5EF4-FFF2-40B4-BE49-F238E27FC236}">
                <a16:creationId xmlns:a16="http://schemas.microsoft.com/office/drawing/2014/main" id="{4CF44E2C-BFC0-2200-093B-790E57A450A1}"/>
              </a:ext>
            </a:extLst>
          </p:cNvPr>
          <p:cNvSpPr/>
          <p:nvPr/>
        </p:nvSpPr>
        <p:spPr>
          <a:xfrm>
            <a:off x="470876" y="2112107"/>
            <a:ext cx="5216770" cy="30675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Solution - </a:t>
            </a:r>
            <a:r>
              <a:rPr lang="en-US" b="1" u="sng">
                <a:solidFill>
                  <a:schemeClr val="tx1"/>
                </a:solidFill>
                <a:ea typeface="+mn-lt"/>
                <a:cs typeface="+mn-lt"/>
              </a:rPr>
              <a:t>for now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– standalone macro :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1) skip TPAT == 0 events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2) PSP data and "other" detector data into vectors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3) apply shift between PSP vector and "other" detector vector coordinates</a:t>
            </a:r>
          </a:p>
        </p:txBody>
      </p:sp>
      <p:pic>
        <p:nvPicPr>
          <p:cNvPr id="6" name="Imaxe 6" descr="Unha imaxe na que se mostra mesa&#10;&#10;Descrición xerada automaticamente">
            <a:extLst>
              <a:ext uri="{FF2B5EF4-FFF2-40B4-BE49-F238E27FC236}">
                <a16:creationId xmlns:a16="http://schemas.microsoft.com/office/drawing/2014/main" id="{CC8AAAE4-B213-5558-7D88-C0F49CFF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477" y="1869783"/>
            <a:ext cx="3866661" cy="34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DFEB-1F6D-90E8-ECD9-D69FB9B5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PSP</a:t>
            </a:r>
            <a:br>
              <a:rPr lang="en-US"/>
            </a:b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ED8267-A5CC-2BA0-88D4-15DBD7EA86BA}"/>
              </a:ext>
            </a:extLst>
          </p:cNvPr>
          <p:cNvSpPr txBox="1">
            <a:spLocks/>
          </p:cNvSpPr>
          <p:nvPr/>
        </p:nvSpPr>
        <p:spPr>
          <a:xfrm>
            <a:off x="5734759" y="2321795"/>
            <a:ext cx="5493815" cy="2909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238" name="Rectángulo: esquinas redondeadas 237">
            <a:extLst>
              <a:ext uri="{FF2B5EF4-FFF2-40B4-BE49-F238E27FC236}">
                <a16:creationId xmlns:a16="http://schemas.microsoft.com/office/drawing/2014/main" id="{4CF44E2C-BFC0-2200-093B-790E57A450A1}"/>
              </a:ext>
            </a:extLst>
          </p:cNvPr>
          <p:cNvSpPr/>
          <p:nvPr/>
        </p:nvSpPr>
        <p:spPr>
          <a:xfrm>
            <a:off x="470876" y="2112107"/>
            <a:ext cx="5216770" cy="23836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Solution - </a:t>
            </a:r>
            <a:r>
              <a:rPr lang="en-US" b="1" u="sng">
                <a:solidFill>
                  <a:schemeClr val="tx1"/>
                </a:solidFill>
                <a:ea typeface="+mn-lt"/>
                <a:cs typeface="+mn-lt"/>
              </a:rPr>
              <a:t>for now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– standalone macro :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1) skip TPAT == 0 events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2) PSP data and "other" detector data into vectors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3) apply shift between PSP vector and "other" detector vector coordinates</a:t>
            </a:r>
          </a:p>
        </p:txBody>
      </p:sp>
      <p:sp>
        <p:nvSpPr>
          <p:cNvPr id="241" name="Rectángulo: esquinas redondeadas 240">
            <a:extLst>
              <a:ext uri="{FF2B5EF4-FFF2-40B4-BE49-F238E27FC236}">
                <a16:creationId xmlns:a16="http://schemas.microsoft.com/office/drawing/2014/main" id="{0DE88C4F-B73C-7975-40BC-2E2E46318867}"/>
              </a:ext>
            </a:extLst>
          </p:cNvPr>
          <p:cNvSpPr/>
          <p:nvPr/>
        </p:nvSpPr>
        <p:spPr>
          <a:xfrm>
            <a:off x="6182213" y="3075596"/>
            <a:ext cx="5490307" cy="30675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Solution 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- </a:t>
            </a:r>
            <a:r>
              <a:rPr lang="en-US" b="1" u="sng">
                <a:solidFill>
                  <a:schemeClr val="tx1"/>
                </a:solidFill>
                <a:ea typeface="+mn-lt"/>
                <a:cs typeface="+mn-lt"/>
              </a:rPr>
              <a:t>final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– implementation into R3BRoot: special "R3BPspxReaderS515" :</a:t>
            </a:r>
            <a:endParaRPr lang="es-ES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 uses parameter file with timestamp (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MasterStart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) + shift  information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buffer of 20 events – skipping TPAT ==0 and applying shift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99EC9740-96DB-94CF-578E-9480023E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015" y="635244"/>
            <a:ext cx="3661507" cy="20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4941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B302A"/>
      </a:dk2>
      <a:lt2>
        <a:srgbClr val="F0F3F0"/>
      </a:lt2>
      <a:accent1>
        <a:srgbClr val="BF45CA"/>
      </a:accent1>
      <a:accent2>
        <a:srgbClr val="7937BA"/>
      </a:accent2>
      <a:accent3>
        <a:srgbClr val="5145CA"/>
      </a:accent3>
      <a:accent4>
        <a:srgbClr val="3460B9"/>
      </a:accent4>
      <a:accent5>
        <a:srgbClr val="45A9CA"/>
      </a:accent5>
      <a:accent6>
        <a:srgbClr val="34B9A2"/>
      </a:accent6>
      <a:hlink>
        <a:srgbClr val="3F8ABF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Pantalla panorámica</PresentationFormat>
  <Slides>28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das diapositivas</vt:lpstr>
      </vt:variant>
      <vt:variant>
        <vt:i4>28</vt:i4>
      </vt:variant>
    </vt:vector>
  </HeadingPairs>
  <TitlesOfParts>
    <vt:vector size="29" baseType="lpstr">
      <vt:lpstr>GestaltVTI</vt:lpstr>
      <vt:lpstr>Experiment s515 Analysis report </vt:lpstr>
      <vt:lpstr>Presentación de PowerPoint</vt:lpstr>
      <vt:lpstr>Overview</vt:lpstr>
      <vt:lpstr>Overview</vt:lpstr>
      <vt:lpstr>Setup</vt:lpstr>
      <vt:lpstr>IncomingID</vt:lpstr>
      <vt:lpstr>PSP  </vt:lpstr>
      <vt:lpstr>PSP </vt:lpstr>
      <vt:lpstr>PSP </vt:lpstr>
      <vt:lpstr>PSP</vt:lpstr>
      <vt:lpstr>PSP</vt:lpstr>
      <vt:lpstr>PSP</vt:lpstr>
      <vt:lpstr>PSP</vt:lpstr>
      <vt:lpstr>Califa</vt:lpstr>
      <vt:lpstr>Califa                                    Barrel resolution 5.5%                                    Iphos resolution 6.4% </vt:lpstr>
      <vt:lpstr>R3B-Music</vt:lpstr>
      <vt:lpstr>R3B-Music</vt:lpstr>
      <vt:lpstr>R3B-Music</vt:lpstr>
      <vt:lpstr>R3B-Music</vt:lpstr>
      <vt:lpstr>Fibers</vt:lpstr>
      <vt:lpstr>Fibers</vt:lpstr>
      <vt:lpstr>ToFD</vt:lpstr>
      <vt:lpstr>ToFD</vt:lpstr>
      <vt:lpstr>Summary</vt:lpstr>
      <vt:lpstr>Summary</vt:lpstr>
      <vt:lpstr>Thanks for your attention!   Special thanks to: Andrea Horvat, Dominic Rossi, Hans Toernqvist, Igor Gašparić, Jose Luis Rodríguez, Leandro Fonseca, Valerii Panin  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2</cp:revision>
  <dcterms:created xsi:type="dcterms:W3CDTF">2022-05-15T21:16:20Z</dcterms:created>
  <dcterms:modified xsi:type="dcterms:W3CDTF">2022-06-07T22:26:32Z</dcterms:modified>
</cp:coreProperties>
</file>