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67" r:id="rId1"/>
  </p:sldMasterIdLst>
  <p:notesMasterIdLst>
    <p:notesMasterId r:id="rId24"/>
  </p:notesMasterIdLst>
  <p:handoutMasterIdLst>
    <p:handoutMasterId r:id="rId25"/>
  </p:handoutMasterIdLst>
  <p:sldIdLst>
    <p:sldId id="2137" r:id="rId2"/>
    <p:sldId id="4750" r:id="rId3"/>
    <p:sldId id="4746" r:id="rId4"/>
    <p:sldId id="4721" r:id="rId5"/>
    <p:sldId id="2146" r:id="rId6"/>
    <p:sldId id="4743" r:id="rId7"/>
    <p:sldId id="4805" r:id="rId8"/>
    <p:sldId id="4796" r:id="rId9"/>
    <p:sldId id="4800" r:id="rId10"/>
    <p:sldId id="4806" r:id="rId11"/>
    <p:sldId id="4804" r:id="rId12"/>
    <p:sldId id="2170" r:id="rId13"/>
    <p:sldId id="4777" r:id="rId14"/>
    <p:sldId id="4783" r:id="rId15"/>
    <p:sldId id="4803" r:id="rId16"/>
    <p:sldId id="4768" r:id="rId17"/>
    <p:sldId id="4798" r:id="rId18"/>
    <p:sldId id="4808" r:id="rId19"/>
    <p:sldId id="2147" r:id="rId20"/>
    <p:sldId id="4758" r:id="rId21"/>
    <p:sldId id="4807" r:id="rId22"/>
    <p:sldId id="4651" r:id="rId23"/>
  </p:sldIdLst>
  <p:sldSz cx="9144000" cy="5143500" type="screen16x9"/>
  <p:notesSz cx="6807200" cy="9939338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A2E275E-9DC2-B444-B0BF-2B4C465967CE}">
          <p14:sldIdLst>
            <p14:sldId id="2137"/>
            <p14:sldId id="4750"/>
            <p14:sldId id="4746"/>
            <p14:sldId id="4721"/>
            <p14:sldId id="2146"/>
            <p14:sldId id="4743"/>
            <p14:sldId id="4805"/>
            <p14:sldId id="4796"/>
            <p14:sldId id="4800"/>
            <p14:sldId id="4806"/>
            <p14:sldId id="4804"/>
            <p14:sldId id="2170"/>
            <p14:sldId id="4777"/>
            <p14:sldId id="4783"/>
            <p14:sldId id="4803"/>
            <p14:sldId id="4768"/>
            <p14:sldId id="4798"/>
            <p14:sldId id="4808"/>
            <p14:sldId id="2147"/>
            <p14:sldId id="4758"/>
            <p14:sldId id="4807"/>
            <p14:sldId id="4651"/>
          </p14:sldIdLst>
        </p14:section>
        <p14:section name="backup" id="{CAE0E747-3BFD-9043-B546-E16FD8F389D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5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D54B"/>
    <a:srgbClr val="005493"/>
    <a:srgbClr val="0000FF"/>
    <a:srgbClr val="FF0000"/>
    <a:srgbClr val="1B2946"/>
    <a:srgbClr val="FFFF66"/>
    <a:srgbClr val="FFFF99"/>
    <a:srgbClr val="263B64"/>
    <a:srgbClr val="9ED95D"/>
    <a:srgbClr val="A8D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621" autoAdjust="0"/>
    <p:restoredTop sz="95148" autoAdjust="0"/>
  </p:normalViewPr>
  <p:slideViewPr>
    <p:cSldViewPr>
      <p:cViewPr>
        <p:scale>
          <a:sx n="118" d="100"/>
          <a:sy n="118" d="100"/>
        </p:scale>
        <p:origin x="1512" y="424"/>
      </p:cViewPr>
      <p:guideLst>
        <p:guide orient="horz" pos="259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2640" y="2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9" name="页眉占位符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9786" cy="498693"/>
          </a:xfrm>
          <a:prstGeom prst="rect">
            <a:avLst/>
          </a:prstGeom>
        </p:spPr>
        <p:txBody>
          <a:bodyPr vert="horz" lIns="91834" tIns="45917" rIns="91834" bIns="45917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80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5839" y="0"/>
            <a:ext cx="2949786" cy="498693"/>
          </a:xfrm>
          <a:prstGeom prst="rect">
            <a:avLst/>
          </a:prstGeom>
        </p:spPr>
        <p:txBody>
          <a:bodyPr vert="horz" lIns="91834" tIns="45917" rIns="91834" bIns="45917" rtlCol="0"/>
          <a:lstStyle>
            <a:lvl1pPr algn="r">
              <a:defRPr sz="1200"/>
            </a:lvl1pPr>
          </a:lstStyle>
          <a:p>
            <a:fld id="{80E70FA6-A9F9-487D-9B5D-DC52202B3387}" type="datetimeFigureOut">
              <a:rPr lang="zh-CN" altLang="en-US" smtClean="0"/>
              <a:t>2022/8/26</a:t>
            </a:fld>
            <a:endParaRPr lang="zh-CN" altLang="en-US"/>
          </a:p>
        </p:txBody>
      </p:sp>
      <p:sp>
        <p:nvSpPr>
          <p:cNvPr id="1048781" name="页脚占位符 3"/>
          <p:cNvSpPr>
            <a:spLocks noGrp="1"/>
          </p:cNvSpPr>
          <p:nvPr>
            <p:ph type="ftr" sz="quarter" idx="2"/>
          </p:nvPr>
        </p:nvSpPr>
        <p:spPr>
          <a:xfrm>
            <a:off x="2" y="9440648"/>
            <a:ext cx="2949786" cy="498692"/>
          </a:xfrm>
          <a:prstGeom prst="rect">
            <a:avLst/>
          </a:prstGeom>
        </p:spPr>
        <p:txBody>
          <a:bodyPr vert="horz" lIns="91834" tIns="45917" rIns="91834" bIns="45917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82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5839" y="9440648"/>
            <a:ext cx="2949786" cy="498692"/>
          </a:xfrm>
          <a:prstGeom prst="rect">
            <a:avLst/>
          </a:prstGeom>
        </p:spPr>
        <p:txBody>
          <a:bodyPr vert="horz" lIns="91834" tIns="45917" rIns="91834" bIns="45917" rtlCol="0" anchor="b"/>
          <a:lstStyle>
            <a:lvl1pPr algn="r">
              <a:defRPr sz="1200"/>
            </a:lvl1pPr>
          </a:lstStyle>
          <a:p>
            <a:fld id="{27BD27DC-A885-4B54-A817-9BB753D18D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3" name="页眉占位符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9786" cy="496967"/>
          </a:xfrm>
          <a:prstGeom prst="rect">
            <a:avLst/>
          </a:prstGeom>
        </p:spPr>
        <p:txBody>
          <a:bodyPr vert="horz" lIns="91834" tIns="45917" rIns="91834" bIns="45917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48774" name="日期占位符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6967"/>
          </a:xfrm>
          <a:prstGeom prst="rect">
            <a:avLst/>
          </a:prstGeom>
        </p:spPr>
        <p:txBody>
          <a:bodyPr vert="horz" lIns="91834" tIns="45917" rIns="91834" bIns="45917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673B58EF-4ABD-40F4-ACA4-FE81D742E6DD}" type="datetimeFigureOut">
              <a:rPr lang="zh-CN" altLang="en-US" smtClean="0"/>
              <a:t>2022/8/25</a:t>
            </a:fld>
            <a:endParaRPr lang="zh-CN" altLang="en-US" dirty="0"/>
          </a:p>
        </p:txBody>
      </p:sp>
      <p:sp>
        <p:nvSpPr>
          <p:cNvPr id="1048775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29400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34" tIns="45917" rIns="91834" bIns="45917" rtlCol="0" anchor="ctr"/>
          <a:lstStyle/>
          <a:p>
            <a:endParaRPr lang="zh-CN" altLang="en-US" dirty="0"/>
          </a:p>
        </p:txBody>
      </p:sp>
      <p:sp>
        <p:nvSpPr>
          <p:cNvPr id="1048776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0721" y="4721185"/>
            <a:ext cx="5445760" cy="4472702"/>
          </a:xfrm>
          <a:prstGeom prst="rect">
            <a:avLst/>
          </a:prstGeom>
        </p:spPr>
        <p:txBody>
          <a:bodyPr vert="horz" lIns="91834" tIns="45917" rIns="91834" bIns="45917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8777" name="页脚占位符 5"/>
          <p:cNvSpPr>
            <a:spLocks noGrp="1"/>
          </p:cNvSpPr>
          <p:nvPr>
            <p:ph type="ftr" sz="quarter" idx="4"/>
          </p:nvPr>
        </p:nvSpPr>
        <p:spPr>
          <a:xfrm>
            <a:off x="2" y="9440647"/>
            <a:ext cx="2949786" cy="496967"/>
          </a:xfrm>
          <a:prstGeom prst="rect">
            <a:avLst/>
          </a:prstGeom>
        </p:spPr>
        <p:txBody>
          <a:bodyPr vert="horz" lIns="91834" tIns="45917" rIns="91834" bIns="45917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48778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6967"/>
          </a:xfrm>
          <a:prstGeom prst="rect">
            <a:avLst/>
          </a:prstGeom>
        </p:spPr>
        <p:txBody>
          <a:bodyPr vert="horz" lIns="91834" tIns="45917" rIns="91834" bIns="45917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A11FC198-2D83-4DFC-8CDD-7D23AF44D41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0156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9097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9145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7755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47508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2852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0" name="Slide Number Placeholder 5"/>
          <p:cNvSpPr txBox="1"/>
          <p:nvPr userDrawn="1"/>
        </p:nvSpPr>
        <p:spPr>
          <a:xfrm>
            <a:off x="8532440" y="4948014"/>
            <a:ext cx="504055" cy="288032"/>
          </a:xfrm>
          <a:prstGeom prst="rect">
            <a:avLst/>
          </a:prstGeom>
        </p:spPr>
        <p:txBody>
          <a:bodyPr vert="horz" lIns="0" tIns="0" rIns="0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4FFB07-917D-5348-AE2D-F9A4E0AD1751}" type="slidenum">
              <a:rPr lang="en-US" sz="1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‹#›</a:t>
            </a:fld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21</a:t>
            </a:r>
          </a:p>
        </p:txBody>
      </p:sp>
      <p:sp>
        <p:nvSpPr>
          <p:cNvPr id="1048755" name="标题 1"/>
          <p:cNvSpPr>
            <a:spLocks noGrp="1"/>
          </p:cNvSpPr>
          <p:nvPr>
            <p:ph type="title"/>
          </p:nvPr>
        </p:nvSpPr>
        <p:spPr>
          <a:xfrm>
            <a:off x="323528" y="-20538"/>
            <a:ext cx="7992888" cy="553347"/>
          </a:xfrm>
          <a:prstGeom prst="roundRect">
            <a:avLst/>
          </a:prstGeom>
          <a:noFill/>
          <a:ln w="9525">
            <a:noFill/>
            <a:bevel/>
          </a:ln>
        </p:spPr>
        <p:txBody>
          <a:bodyPr wrap="square" lIns="68582" tIns="34292" rIns="68582" bIns="34292">
            <a:spAutoFit/>
          </a:bodyPr>
          <a:lstStyle>
            <a:lvl1pPr algn="ctr">
              <a:defRPr lang="zh-CN" altLang="en-US" sz="2800" b="0">
                <a:solidFill>
                  <a:schemeClr val="tx1"/>
                </a:solidFill>
                <a:latin typeface="Times" pitchFamily="2" charset="0"/>
                <a:cs typeface="+mn-cs"/>
              </a:defRPr>
            </a:lvl1pPr>
          </a:lstStyle>
          <a:p>
            <a:pPr lvl="0" algn="l"/>
            <a:r>
              <a:rPr lang="zh-CN" altLang="en-US" dirty="0"/>
              <a:t>单击此处编辑母版标题样式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960448-1C0A-BA4B-9EC4-F86BF08E4FAB}"/>
              </a:ext>
            </a:extLst>
          </p:cNvPr>
          <p:cNvCxnSpPr>
            <a:cxnSpLocks/>
          </p:cNvCxnSpPr>
          <p:nvPr userDrawn="1"/>
        </p:nvCxnSpPr>
        <p:spPr>
          <a:xfrm>
            <a:off x="179512" y="483518"/>
            <a:ext cx="8280920" cy="0"/>
          </a:xfrm>
          <a:prstGeom prst="line">
            <a:avLst/>
          </a:prstGeom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93CC2C-F7F4-F444-AE37-B35B68E64370}"/>
              </a:ext>
            </a:extLst>
          </p:cNvPr>
          <p:cNvCxnSpPr/>
          <p:nvPr userDrawn="1"/>
        </p:nvCxnSpPr>
        <p:spPr>
          <a:xfrm>
            <a:off x="179512" y="4948014"/>
            <a:ext cx="8784976" cy="0"/>
          </a:xfrm>
          <a:prstGeom prst="line">
            <a:avLst/>
          </a:prstGeom>
          <a:ln w="412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4422082-3542-B249-8135-7FFC5B0C166F}"/>
              </a:ext>
            </a:extLst>
          </p:cNvPr>
          <p:cNvSpPr txBox="1"/>
          <p:nvPr userDrawn="1"/>
        </p:nvSpPr>
        <p:spPr>
          <a:xfrm>
            <a:off x="179512" y="5002455"/>
            <a:ext cx="34624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b="0" dirty="0">
                <a:solidFill>
                  <a:schemeClr val="tx1"/>
                </a:solidFill>
                <a:latin typeface="Times" pitchFamily="2" charset="0"/>
                <a:ea typeface="微软雅黑" panose="020B0503020204020204" pitchFamily="34" charset="-122"/>
              </a:rPr>
              <a:t>Nu Xu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8889C-5E98-D05D-703F-52AFF404B300}"/>
              </a:ext>
            </a:extLst>
          </p:cNvPr>
          <p:cNvSpPr txBox="1"/>
          <p:nvPr userDrawn="1"/>
        </p:nvSpPr>
        <p:spPr>
          <a:xfrm>
            <a:off x="1547664" y="5010150"/>
            <a:ext cx="640871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2060"/>
                </a:solidFill>
                <a:latin typeface="Times" pitchFamily="2" charset="0"/>
                <a:ea typeface="微软雅黑" panose="020B0503020204020204" pitchFamily="34" charset="-122"/>
              </a:rPr>
              <a:t>EMMI Workshop </a:t>
            </a:r>
            <a:r>
              <a:rPr lang="en-US" sz="1000" b="1" baseline="0" dirty="0">
                <a:solidFill>
                  <a:srgbClr val="002060"/>
                </a:solidFill>
                <a:latin typeface="Times" pitchFamily="2" charset="0"/>
                <a:ea typeface="微软雅黑" panose="020B0503020204020204" pitchFamily="34" charset="-122"/>
              </a:rPr>
              <a:t>“Meson and Hyperon Interactions with Nuclei ”</a:t>
            </a:r>
            <a:r>
              <a:rPr lang="en-US" sz="1000" b="0" baseline="0" dirty="0">
                <a:solidFill>
                  <a:schemeClr val="tx1"/>
                </a:solidFill>
                <a:latin typeface="Times" pitchFamily="2" charset="0"/>
                <a:ea typeface="微软雅黑" panose="020B0503020204020204" pitchFamily="34" charset="-122"/>
              </a:rPr>
              <a:t>,  September 14 - 16, 2022, </a:t>
            </a:r>
            <a:r>
              <a:rPr lang="en-US" sz="1000" b="0" baseline="0" dirty="0" err="1">
                <a:solidFill>
                  <a:schemeClr val="tx1"/>
                </a:solidFill>
                <a:latin typeface="Times" pitchFamily="2" charset="0"/>
                <a:ea typeface="微软雅黑" panose="020B0503020204020204" pitchFamily="34" charset="-122"/>
              </a:rPr>
              <a:t>Kitzbuhel</a:t>
            </a:r>
            <a:r>
              <a:rPr lang="en-US" sz="1000" b="0" baseline="0" dirty="0">
                <a:solidFill>
                  <a:schemeClr val="tx1"/>
                </a:solidFill>
                <a:latin typeface="Times" pitchFamily="2" charset="0"/>
                <a:ea typeface="微软雅黑" panose="020B0503020204020204" pitchFamily="34" charset="-122"/>
              </a:rPr>
              <a:t>, Austria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F0178-8C98-622E-FC01-E01D5A8AC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51470"/>
            <a:ext cx="577221" cy="422459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1"/>
            <a:ext cx="8229600" cy="403621"/>
          </a:xfrm>
          <a:prstGeom prst="rect">
            <a:avLst/>
          </a:prstGeom>
        </p:spPr>
        <p:txBody>
          <a:bodyPr anchor="ctr"/>
          <a:lstStyle>
            <a:lvl1pPr algn="l">
              <a:defRPr sz="1800" b="1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5372"/>
            <a:ext cx="8229600" cy="3709252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EABF99-3965-D042-914B-BC1C1092AC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86" y="4925010"/>
            <a:ext cx="2133600" cy="2184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de-DE"/>
              <a:t>26.10.2020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554C6EE-F557-6F4F-A950-29AAEBA1C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3372" y="4925010"/>
            <a:ext cx="3955143" cy="2184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P. Gasik - ECE and ECSG meeting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50DECA2-7D2E-1942-8916-D5E55AE77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8801" y="4925010"/>
            <a:ext cx="2133600" cy="2184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CD4D6-CEBA-244B-964B-18F77BCC6F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5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ransition spd="med" advClick="0" advTm="0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0538"/>
            <a:ext cx="9144000" cy="5164038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Results on Hyper-Nuclei Productions</a:t>
            </a:r>
          </a:p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in High-Energy Nuclear Collisions</a:t>
            </a:r>
            <a:endParaRPr lang="en-US" alt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Nu Xu (LBNL)</a:t>
            </a:r>
          </a:p>
          <a:p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50938" indent="-520700">
              <a:buFont typeface="+mj-lt"/>
              <a:buAutoNum type="arabicParenR"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1150938" indent="-520700">
              <a:buFont typeface="+mj-lt"/>
              <a:buAutoNum type="arabicParenR"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</a:t>
            </a:r>
          </a:p>
          <a:p>
            <a:pPr marL="1150938" indent="-520700">
              <a:buFont typeface="+mj-lt"/>
              <a:buAutoNum type="arabicParenR"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Rapidity Density and Collectivity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8146F5-257F-97B8-440A-3A75D8ECB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6" y="12602"/>
            <a:ext cx="606048" cy="443557"/>
          </a:xfrm>
          <a:prstGeom prst="rect">
            <a:avLst/>
          </a:prstGeom>
        </p:spPr>
      </p:pic>
      <p:pic>
        <p:nvPicPr>
          <p:cNvPr id="6" name="1flcfl10830.png" descr="1flcfl10830.png">
            <a:extLst>
              <a:ext uri="{FF2B5EF4-FFF2-40B4-BE49-F238E27FC236}">
                <a16:creationId xmlns:a16="http://schemas.microsoft.com/office/drawing/2014/main" id="{BF67866A-4BAC-37D0-CF12-339D0092E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1" y="12602"/>
            <a:ext cx="520171" cy="443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35737B-5559-B848-A221-7A7093D2DE1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11560" y="-102319"/>
                <a:ext cx="7516644" cy="65784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PrePr>
                      <m:sub>
                        <m:r>
                          <a:rPr lang="en-US" sz="32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sub>
                      <m:sup>
                        <m:r>
                          <a:rPr lang="en-US" sz="32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r>
                          <a:rPr lang="en-US" sz="32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</m:sPre>
                    <m:r>
                      <a:rPr lang="en-US" sz="32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cs typeface="Arial" panose="020B0604020202020204" pitchFamily="34" charset="0"/>
                  </a:rPr>
                  <a:t>Relative Branching Ratio R</a:t>
                </a:r>
                <a:r>
                  <a:rPr lang="en-US" sz="3200" baseline="-25000" dirty="0">
                    <a:cs typeface="Arial" panose="020B0604020202020204" pitchFamily="34" charset="0"/>
                  </a:rPr>
                  <a:t>3</a:t>
                </a:r>
                <a:endParaRPr lang="en-US" sz="3200" b="1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35737B-5559-B848-A221-7A7093D2DE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11560" y="-102319"/>
                <a:ext cx="7516644" cy="657845"/>
              </a:xfrm>
              <a:blipFill>
                <a:blip r:embed="rId2"/>
                <a:stretch>
                  <a:fillRect t="-1887" b="-28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Equation">
                <a:extLst>
                  <a:ext uri="{FF2B5EF4-FFF2-40B4-BE49-F238E27FC236}">
                    <a16:creationId xmlns:a16="http://schemas.microsoft.com/office/drawing/2014/main" id="{3E51CCF8-9AC7-242A-88C1-4AA673C11792}"/>
                  </a:ext>
                </a:extLst>
              </p:cNvPr>
              <p:cNvSpPr txBox="1"/>
              <p:nvPr/>
            </p:nvSpPr>
            <p:spPr>
              <a:xfrm>
                <a:off x="16885368" y="695390"/>
                <a:ext cx="6169853" cy="53531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sSubSup>
                        <m:sSubSup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m:rPr>
                          <m:sty m:val="p"/>
                        </m:rP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)=221±15(</m:t>
                      </m:r>
                      <m:r>
                        <m:rPr>
                          <m:sty m:val="p"/>
                        </m:rP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stat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)±19(</m:t>
                      </m:r>
                      <m:r>
                        <m:rPr>
                          <m:sty m:val="p"/>
                        </m:rP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syst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3600" dirty="0"/>
              </a:p>
            </p:txBody>
          </p:sp>
        </mc:Choice>
        <mc:Fallback xmlns="">
          <p:sp>
            <p:nvSpPr>
              <p:cNvPr id="9" name="Equation">
                <a:extLst>
                  <a:ext uri="{FF2B5EF4-FFF2-40B4-BE49-F238E27FC236}">
                    <a16:creationId xmlns:a16="http://schemas.microsoft.com/office/drawing/2014/main" id="{3E51CCF8-9AC7-242A-88C1-4AA673C11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5368" y="695390"/>
                <a:ext cx="6169853" cy="535318"/>
              </a:xfrm>
              <a:prstGeom prst="rect">
                <a:avLst/>
              </a:prstGeom>
              <a:blipFill>
                <a:blip r:embed="rId3"/>
                <a:stretch>
                  <a:fillRect l="-1848" r="-14784" b="-4418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8B0A2E4-B2ED-C6AA-27B0-019A26E828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4878" r="1176" b="4878"/>
          <a:stretch/>
        </p:blipFill>
        <p:spPr>
          <a:xfrm>
            <a:off x="2331753" y="559126"/>
            <a:ext cx="6560727" cy="2880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587FB9-1EFD-50EE-A5BC-1E831E65271F}"/>
                  </a:ext>
                </a:extLst>
              </p:cNvPr>
              <p:cNvSpPr txBox="1"/>
              <p:nvPr/>
            </p:nvSpPr>
            <p:spPr>
              <a:xfrm>
                <a:off x="455880" y="3591487"/>
                <a:ext cx="8364592" cy="1212511"/>
              </a:xfrm>
              <a:prstGeom prst="rect">
                <a:avLst/>
              </a:prstGeom>
              <a:solidFill>
                <a:srgbClr val="FFC000">
                  <a:alpha val="41992"/>
                </a:srgb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indent="9525"/>
                <a:r>
                  <a:rPr lang="en-US" sz="800" i="0" dirty="0">
                    <a:solidFill>
                      <a:srgbClr val="000000"/>
                    </a:solidFill>
                    <a:latin typeface="Times" pitchFamily="2" charset="0"/>
                  </a:rPr>
                  <a:t> </a:t>
                </a:r>
              </a:p>
              <a:p>
                <a:pPr marL="117475"/>
                <a:r>
                  <a:rPr lang="en-US" sz="2000" dirty="0">
                    <a:solidFill>
                      <a:srgbClr val="000000"/>
                    </a:solidFill>
                    <a:latin typeface="Times" pitchFamily="2" charset="0"/>
                  </a:rPr>
                  <a:t>1) R</a:t>
                </a:r>
                <a:r>
                  <a:rPr lang="en-US" sz="2000" baseline="-25000" dirty="0">
                    <a:solidFill>
                      <a:srgbClr val="000000"/>
                    </a:solidFill>
                    <a:latin typeface="Times" pitchFamily="2" charset="0"/>
                  </a:rPr>
                  <a:t>3</a:t>
                </a:r>
                <a:r>
                  <a:rPr lang="en-US" sz="2000" dirty="0">
                    <a:solidFill>
                      <a:srgbClr val="000000"/>
                    </a:solidFill>
                    <a:latin typeface="Times" pitchFamily="2" charset="0"/>
                  </a:rPr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 sz="20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sz="2000" i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" pitchFamily="2" charset="0"/>
                  </a:rPr>
                  <a:t>) </a:t>
                </a:r>
                <a:r>
                  <a:rPr lang="en-US" sz="2000" i="1" dirty="0">
                    <a:solidFill>
                      <a:srgbClr val="000000"/>
                    </a:solidFill>
                    <a:latin typeface="Times" pitchFamily="2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𝐵𝑅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(→</m:t>
                    </m:r>
                    <m:sPre>
                      <m:sPre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/</m:t>
                        </m:r>
                      </m:e>
                    </m:sPre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𝐵𝑅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sPre>
                              <m:sPre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𝐻𝑒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)+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𝐵𝑅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(→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sPr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US" sz="2000" b="1" i="1" dirty="0">
                  <a:solidFill>
                    <a:srgbClr val="000000"/>
                  </a:solidFill>
                  <a:latin typeface="Times" pitchFamily="2" charset="0"/>
                </a:endParaRPr>
              </a:p>
              <a:p>
                <a:pPr marL="117475"/>
                <a:r>
                  <a:rPr lang="en-US" sz="2000" i="1" dirty="0">
                    <a:solidFill>
                      <a:srgbClr val="000000"/>
                    </a:solidFill>
                    <a:latin typeface="Times" pitchFamily="2" charset="0"/>
                  </a:rPr>
                  <a:t>                    =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0.27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±0.03</m:t>
                    </m:r>
                    <m:d>
                      <m:d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𝑠𝑡𝑎𝑡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e>
                    </m:d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±0.04(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𝑠𝑦𝑠𝑡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.)</m:t>
                    </m:r>
                  </m:oMath>
                </a14:m>
                <a:endParaRPr lang="en-US" sz="2000" dirty="0"/>
              </a:p>
              <a:p>
                <a:pPr marL="117475"/>
                <a:endParaRPr lang="en-US" sz="800" b="1" i="1" dirty="0">
                  <a:solidFill>
                    <a:srgbClr val="000000"/>
                  </a:solidFill>
                  <a:latin typeface="Times" pitchFamily="2" charset="0"/>
                </a:endParaRPr>
              </a:p>
              <a:p>
                <a:pPr marL="117475"/>
                <a:r>
                  <a:rPr lang="en-US" sz="2000" dirty="0">
                    <a:solidFill>
                      <a:srgbClr val="000000"/>
                    </a:solidFill>
                    <a:latin typeface="Times" pitchFamily="2" charset="0"/>
                  </a:rPr>
                  <a:t>2)  Consistent with previous results and lifetime measurement.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587FB9-1EFD-50EE-A5BC-1E831E652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80" y="3591487"/>
                <a:ext cx="8364592" cy="1212511"/>
              </a:xfrm>
              <a:prstGeom prst="rect">
                <a:avLst/>
              </a:prstGeom>
              <a:blipFill>
                <a:blip r:embed="rId5"/>
                <a:stretch>
                  <a:fillRect l="-455" b="-12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34EA169-A95A-845D-1F0C-52BECAE16F66}"/>
              </a:ext>
            </a:extLst>
          </p:cNvPr>
          <p:cNvSpPr/>
          <p:nvPr/>
        </p:nvSpPr>
        <p:spPr>
          <a:xfrm>
            <a:off x="223708" y="2715766"/>
            <a:ext cx="2404076" cy="527717"/>
          </a:xfrm>
          <a:prstGeom prst="rect">
            <a:avLst/>
          </a:prstGeom>
          <a:solidFill>
            <a:srgbClr val="008F00"/>
          </a:solidFill>
          <a:ln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>
                <a:latin typeface="Times" pitchFamily="2" charset="0"/>
                <a:ea typeface="STHeiti" panose="02010600040101010101" pitchFamily="2" charset="-122"/>
                <a:cs typeface="Arial"/>
              </a:rPr>
              <a:t>STAR:    Y-H. Leung, </a:t>
            </a:r>
            <a:r>
              <a:rPr lang="en-US" sz="1600" b="1" dirty="0">
                <a:latin typeface="Times" pitchFamily="2" charset="0"/>
                <a:ea typeface="STHeiti" panose="02010600040101010101" pitchFamily="2" charset="-122"/>
                <a:cs typeface="Arial"/>
              </a:rPr>
              <a:t>HYP2022</a:t>
            </a:r>
          </a:p>
        </p:txBody>
      </p:sp>
    </p:spTree>
    <p:extLst>
      <p:ext uri="{BB962C8B-B14F-4D97-AF65-F5344CB8AC3E}">
        <p14:creationId xmlns:p14="http://schemas.microsoft.com/office/powerpoint/2010/main" val="639202892"/>
      </p:ext>
    </p:extLst>
  </p:cSld>
  <p:clrMapOvr>
    <a:masterClrMapping/>
  </p:clrMapOvr>
  <p:transition spd="med" advClick="0" advTm="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5737B-5559-B848-A221-7A7093D2D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538"/>
            <a:ext cx="8604448" cy="553347"/>
          </a:xfrm>
        </p:spPr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Hyper-Nuclei Transverse Momentum Distributions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5204D5-AF7D-DD4B-429C-480E17760D2B}"/>
                  </a:ext>
                </a:extLst>
              </p:cNvPr>
              <p:cNvSpPr txBox="1"/>
              <p:nvPr/>
            </p:nvSpPr>
            <p:spPr>
              <a:xfrm>
                <a:off x="251520" y="3418423"/>
                <a:ext cx="6984776" cy="1477328"/>
              </a:xfrm>
              <a:prstGeom prst="rect">
                <a:avLst/>
              </a:prstGeom>
              <a:solidFill>
                <a:srgbClr val="FFC000">
                  <a:alpha val="40000"/>
                </a:srgbClr>
              </a:solidFill>
              <a:ln>
                <a:solidFill>
                  <a:srgbClr val="FFC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>
                    <a:solidFill>
                      <a:srgbClr val="002060"/>
                    </a:solidFill>
                  </a:rPr>
                  <a:t> </a:t>
                </a:r>
              </a:p>
              <a:p>
                <a:pPr marL="457200" indent="-339725">
                  <a:buFont typeface="+mj-lt"/>
                  <a:buAutoNum type="arabicParenR"/>
                </a:pP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 dependent in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hyper-nuclei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collective motion (transverse expansion)</a:t>
                </a:r>
              </a:p>
              <a:p>
                <a:pPr marL="457200" indent="-339725">
                  <a:buFont typeface="+mj-lt"/>
                  <a:buAutoNum type="arabicParenR"/>
                </a:pP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Within uncertainties, very similar to that of light nuclei.     </a:t>
                </a:r>
                <a:r>
                  <a:rPr lang="en-US" sz="20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Similar production mechanism? </a:t>
                </a:r>
              </a:p>
              <a:p>
                <a:endParaRPr lang="en-US" sz="8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5204D5-AF7D-DD4B-429C-480E17760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418423"/>
                <a:ext cx="6984776" cy="1477328"/>
              </a:xfrm>
              <a:prstGeom prst="rect">
                <a:avLst/>
              </a:prstGeom>
              <a:blipFill>
                <a:blip r:embed="rId2"/>
                <a:stretch>
                  <a:fillRect l="-362" b="-1695"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4B98C5B-1BE9-F8D0-B0AB-741AC817C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3463" y="512946"/>
            <a:ext cx="2755320" cy="2840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C151C0-C236-189A-1B80-E17DDCBE2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094" y="512946"/>
            <a:ext cx="2755320" cy="28404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A5F4C3-421E-C743-35A6-5903F67C3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3540" r="4326"/>
          <a:stretch/>
        </p:blipFill>
        <p:spPr>
          <a:xfrm rot="5400000">
            <a:off x="5719184" y="409660"/>
            <a:ext cx="2778037" cy="30243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C39E3E-F334-4A12-53D6-C7B0D63EE07C}"/>
              </a:ext>
            </a:extLst>
          </p:cNvPr>
          <p:cNvSpPr/>
          <p:nvPr/>
        </p:nvSpPr>
        <p:spPr>
          <a:xfrm>
            <a:off x="6444208" y="4348289"/>
            <a:ext cx="2492829" cy="527717"/>
          </a:xfrm>
          <a:prstGeom prst="rect">
            <a:avLst/>
          </a:prstGeom>
          <a:solidFill>
            <a:srgbClr val="008F00"/>
          </a:solidFill>
          <a:ln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>
                <a:latin typeface="Times" pitchFamily="2" charset="0"/>
                <a:ea typeface="STHeiti" panose="02010600040101010101" pitchFamily="2" charset="-122"/>
                <a:cs typeface="Arial"/>
              </a:rPr>
              <a:t>STAR:    </a:t>
            </a:r>
          </a:p>
          <a:p>
            <a:pPr algn="r"/>
            <a:r>
              <a:rPr lang="en-US" sz="1600" dirty="0">
                <a:latin typeface="Times" pitchFamily="2" charset="0"/>
                <a:ea typeface="STHeiti" panose="02010600040101010101" pitchFamily="2" charset="-122"/>
                <a:cs typeface="Arial"/>
              </a:rPr>
              <a:t>Y-H. Leung, </a:t>
            </a:r>
            <a:r>
              <a:rPr lang="en-US" sz="1600" b="1" dirty="0">
                <a:latin typeface="Times" pitchFamily="2" charset="0"/>
                <a:ea typeface="STHeiti" panose="02010600040101010101" pitchFamily="2" charset="-122"/>
                <a:cs typeface="Arial"/>
              </a:rPr>
              <a:t>HYP2022</a:t>
            </a:r>
          </a:p>
        </p:txBody>
      </p:sp>
    </p:spTree>
    <p:extLst>
      <p:ext uri="{BB962C8B-B14F-4D97-AF65-F5344CB8AC3E}">
        <p14:creationId xmlns:p14="http://schemas.microsoft.com/office/powerpoint/2010/main" val="2588490622"/>
      </p:ext>
    </p:extLst>
  </p:cSld>
  <p:clrMapOvr>
    <a:masterClrMapping/>
  </p:clrMapOvr>
  <p:transition spd="med" advClick="0" advTm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0A17F96-AC90-5642-9ACC-364270CB8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29" y="664976"/>
            <a:ext cx="3146335" cy="42152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450231-C374-1843-841A-567EFAB7D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87360"/>
            <a:ext cx="8136904" cy="621451"/>
          </a:xfrm>
        </p:spPr>
        <p:txBody>
          <a:bodyPr/>
          <a:lstStyle/>
          <a:p>
            <a:r>
              <a:rPr lang="en-US" sz="3200" dirty="0">
                <a:cs typeface="Arial" panose="020B0604020202020204" pitchFamily="34" charset="0"/>
              </a:rPr>
              <a:t>Rapidity Density of Hyper-Nuclei in HIC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BC357-9528-DC4B-8B75-3C239BC6F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6" y="624633"/>
            <a:ext cx="4913802" cy="23071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E9B7DCC-A4D7-6A45-BBB8-E3215659C2C1}"/>
                  </a:ext>
                </a:extLst>
              </p:cNvPr>
              <p:cNvSpPr txBox="1"/>
              <p:nvPr/>
            </p:nvSpPr>
            <p:spPr>
              <a:xfrm>
                <a:off x="193686" y="3532462"/>
                <a:ext cx="5458434" cy="1347741"/>
              </a:xfrm>
              <a:prstGeom prst="rect">
                <a:avLst/>
              </a:prstGeom>
              <a:noFill/>
              <a:ln w="25400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457200" indent="-339725">
                  <a:buFont typeface="+mj-lt"/>
                  <a:buAutoNum type="arabicParenR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At 3 GeV, thermal model w/ CE consistent with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but underestimate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339725">
                  <a:buFont typeface="+mj-lt"/>
                  <a:buAutoNum type="arabicParenR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Transport models (JAM or PHQMD) consistent with data, within uncertainties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E9B7DCC-A4D7-6A45-BBB8-E3215659C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86" y="3532462"/>
                <a:ext cx="5458434" cy="1347741"/>
              </a:xfrm>
              <a:prstGeom prst="rect">
                <a:avLst/>
              </a:prstGeom>
              <a:blipFill>
                <a:blip r:embed="rId5"/>
                <a:stretch>
                  <a:fillRect t="-909" r="-463" b="-6364"/>
                </a:stretch>
              </a:blipFill>
              <a:ln w="254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793B820-E53E-E04A-BDBE-421FB9D83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35" y="2801979"/>
            <a:ext cx="692064" cy="653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617EF-D384-FF4B-A636-0F8CB1D4A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98" y="2820621"/>
            <a:ext cx="526341" cy="5561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B2D167-2E60-7C42-9EF7-F06B3FA5D8D9}"/>
              </a:ext>
            </a:extLst>
          </p:cNvPr>
          <p:cNvSpPr/>
          <p:nvPr/>
        </p:nvSpPr>
        <p:spPr>
          <a:xfrm>
            <a:off x="226499" y="2957577"/>
            <a:ext cx="2185262" cy="498018"/>
          </a:xfrm>
          <a:prstGeom prst="rect">
            <a:avLst/>
          </a:prstGeom>
          <a:solidFill>
            <a:srgbClr val="008F00"/>
          </a:solidFill>
          <a:ln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>
                <a:latin typeface="Times" pitchFamily="2" charset="0"/>
                <a:ea typeface="STHeiti" panose="02010600040101010101" pitchFamily="2" charset="-122"/>
                <a:cs typeface="Arial"/>
              </a:rPr>
              <a:t>Phys. Rev. Lett. </a:t>
            </a:r>
            <a:r>
              <a:rPr lang="en-US" sz="1600" b="1" dirty="0">
                <a:latin typeface="Times" pitchFamily="2" charset="0"/>
                <a:ea typeface="STHeiti" panose="02010600040101010101" pitchFamily="2" charset="-122"/>
                <a:cs typeface="Arial"/>
              </a:rPr>
              <a:t>128</a:t>
            </a:r>
            <a:r>
              <a:rPr lang="en-US" sz="1600" dirty="0">
                <a:latin typeface="Times" pitchFamily="2" charset="0"/>
                <a:ea typeface="STHeiti" panose="02010600040101010101" pitchFamily="2" charset="-122"/>
                <a:cs typeface="Arial"/>
              </a:rPr>
              <a:t>, 202301(2022) </a:t>
            </a:r>
          </a:p>
        </p:txBody>
      </p:sp>
    </p:spTree>
    <p:extLst>
      <p:ext uri="{BB962C8B-B14F-4D97-AF65-F5344CB8AC3E}">
        <p14:creationId xmlns:p14="http://schemas.microsoft.com/office/powerpoint/2010/main" val="2060993382"/>
      </p:ext>
    </p:extLst>
  </p:cSld>
  <p:clrMapOvr>
    <a:masterClrMapping/>
  </p:clrMapOvr>
  <p:transition spd="med" advClick="0" advTm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2FE59-0D78-2AAE-0AEA-49C2A49D6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11" y="-53207"/>
            <a:ext cx="8394239" cy="689555"/>
          </a:xfrm>
        </p:spPr>
        <p:txBody>
          <a:bodyPr/>
          <a:lstStyle/>
          <a:p>
            <a:r>
              <a:rPr lang="en-US" sz="3600" dirty="0">
                <a:cs typeface="Arial" panose="020B0604020202020204" pitchFamily="34" charset="0"/>
              </a:rPr>
              <a:t>Hyper-Nuclei Production in HIC</a:t>
            </a:r>
            <a:endParaRPr lang="en-US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807029-FCC7-B2B8-908C-5CB518907408}"/>
              </a:ext>
            </a:extLst>
          </p:cNvPr>
          <p:cNvGrpSpPr/>
          <p:nvPr/>
        </p:nvGrpSpPr>
        <p:grpSpPr>
          <a:xfrm>
            <a:off x="35496" y="572052"/>
            <a:ext cx="6854551" cy="3255749"/>
            <a:chOff x="899592" y="627535"/>
            <a:chExt cx="6854551" cy="32557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E2A5DA-3D2C-52BA-959D-DD9C8D926F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27" r="8346"/>
            <a:stretch/>
          </p:blipFill>
          <p:spPr>
            <a:xfrm rot="5400000">
              <a:off x="2850704" y="-1323577"/>
              <a:ext cx="2952328" cy="685455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79C230-BC33-1F74-B76D-0F5790CD1D4B}"/>
                </a:ext>
              </a:extLst>
            </p:cNvPr>
            <p:cNvSpPr txBox="1"/>
            <p:nvPr/>
          </p:nvSpPr>
          <p:spPr>
            <a:xfrm>
              <a:off x="3005449" y="3003798"/>
              <a:ext cx="153054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Times" pitchFamily="2" charset="0"/>
                  <a:ea typeface="微软雅黑" panose="020B0503020204020204" pitchFamily="34" charset="-122"/>
                </a:rPr>
                <a:t>STAR Preliminary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7D8B22-4D46-07E4-95F5-64B23331F3A0}"/>
                </a:ext>
              </a:extLst>
            </p:cNvPr>
            <p:cNvSpPr txBox="1"/>
            <p:nvPr/>
          </p:nvSpPr>
          <p:spPr>
            <a:xfrm>
              <a:off x="3720678" y="3606285"/>
              <a:ext cx="184665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Particle Rapidity 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512AF2-FF6D-8E44-AF6A-97106A919295}"/>
                  </a:ext>
                </a:extLst>
              </p:cNvPr>
              <p:cNvSpPr txBox="1"/>
              <p:nvPr/>
            </p:nvSpPr>
            <p:spPr>
              <a:xfrm>
                <a:off x="7151832" y="862652"/>
                <a:ext cx="1452616" cy="76572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 </m:t>
                    </m:r>
                    <m:sSubSup>
                      <m:sSub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R</m:t>
                        </m:r>
                      </m:e>
                      <m:sub/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fPr>
                      <m:num>
                        <m:sPre>
                          <m:sPrePr>
                            <m:ctrlPr>
                              <a:rPr lang="en-US" sz="28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PrePr>
                          <m:sub>
                            <m:r>
                              <m:rPr>
                                <m:sty m:val="p"/>
                              </m:rPr>
                              <a:rPr lang="en-US" sz="2800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sPre>
                      </m:num>
                      <m:den>
                        <m:sPre>
                          <m:sPrePr>
                            <m:ctrlPr>
                              <a:rPr lang="en-US" sz="28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PrePr>
                          <m:sub/>
                          <m:sup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sPre>
                      </m:den>
                    </m:f>
                  </m:oMath>
                </a14:m>
                <a:endParaRPr lang="en-US" sz="2800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512AF2-FF6D-8E44-AF6A-97106A919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832" y="862652"/>
                <a:ext cx="1452616" cy="765722"/>
              </a:xfrm>
              <a:prstGeom prst="rect">
                <a:avLst/>
              </a:prstGeom>
              <a:blipFill>
                <a:blip r:embed="rId3"/>
                <a:stretch>
                  <a:fillRect l="-12174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8F7802-2E3E-C1FA-457C-AFEC786C6110}"/>
                  </a:ext>
                </a:extLst>
              </p:cNvPr>
              <p:cNvSpPr txBox="1"/>
              <p:nvPr/>
            </p:nvSpPr>
            <p:spPr>
              <a:xfrm>
                <a:off x="179512" y="3867044"/>
                <a:ext cx="8568952" cy="984885"/>
              </a:xfrm>
              <a:prstGeom prst="rect">
                <a:avLst/>
              </a:prstGeom>
              <a:solidFill>
                <a:srgbClr val="FFC000">
                  <a:alpha val="39888"/>
                </a:srgb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458788" indent="-284163">
                  <a:buFont typeface="+mj-lt"/>
                  <a:buAutoNum type="arabicParenR"/>
                </a:pPr>
                <a:endParaRPr lang="en-US" sz="500" dirty="0">
                  <a:latin typeface="Times" pitchFamily="2" charset="0"/>
                  <a:ea typeface="微软雅黑" panose="020B0503020204020204" pitchFamily="34" charset="-122"/>
                </a:endParaRPr>
              </a:p>
              <a:p>
                <a:pPr marL="458788" indent="-284163">
                  <a:buFont typeface="+mj-lt"/>
                  <a:buAutoNum type="arabicParenR"/>
                </a:pPr>
                <a:r>
                  <a:rPr lang="en-US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First results on the rapidity dependence of the hyper-nuclei production;</a:t>
                </a:r>
              </a:p>
              <a:p>
                <a:pPr marL="458788" indent="-284163">
                  <a:buFont typeface="+mj-lt"/>
                  <a:buAutoNum type="arabicParenR"/>
                </a:pPr>
                <a:r>
                  <a:rPr lang="en-US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R</a:t>
                </a:r>
                <a:r>
                  <a:rPr lang="en-US" b="1" baseline="30000" dirty="0">
                    <a:solidFill>
                      <a:srgbClr val="C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1  </a:t>
                </a:r>
                <a:r>
                  <a:rPr lang="en-US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~  R</a:t>
                </a:r>
                <a:r>
                  <a:rPr lang="en-US" b="1" baseline="30000" dirty="0">
                    <a:solidFill>
                      <a:srgbClr val="C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4  </a:t>
                </a:r>
                <a:r>
                  <a:rPr lang="en-US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~  2R</a:t>
                </a:r>
                <a:r>
                  <a:rPr lang="en-US" b="1" baseline="30000" dirty="0">
                    <a:solidFill>
                      <a:srgbClr val="C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3</a:t>
                </a:r>
                <a:r>
                  <a:rPr lang="en-US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: Enhanced production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and hyper-nuclei at mid-rapidity;</a:t>
                </a:r>
              </a:p>
              <a:p>
                <a:pPr marL="458788" indent="-284163">
                  <a:buFont typeface="+mj-lt"/>
                  <a:buAutoNum type="arabicParenR"/>
                </a:pPr>
                <a:r>
                  <a:rPr lang="en-US" dirty="0" err="1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UrQMD</a:t>
                </a:r>
                <a:r>
                  <a:rPr lang="en-US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and thermal model </a:t>
                </a:r>
                <a:r>
                  <a:rPr lang="en-US" i="1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underpredict</a:t>
                </a:r>
                <a:r>
                  <a:rPr lang="en-US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those ratios at mid-rapidity</a:t>
                </a:r>
              </a:p>
              <a:p>
                <a:pPr marL="458788" indent="-284163">
                  <a:buFont typeface="+mj-lt"/>
                  <a:buAutoNum type="arabicParenR"/>
                </a:pPr>
                <a:endParaRPr lang="en-US" sz="500" dirty="0">
                  <a:latin typeface="Times" pitchFamily="2" charset="0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8F7802-2E3E-C1FA-457C-AFEC786C6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3867044"/>
                <a:ext cx="8568952" cy="984885"/>
              </a:xfrm>
              <a:prstGeom prst="rect">
                <a:avLst/>
              </a:prstGeom>
              <a:blipFill>
                <a:blip r:embed="rId4"/>
                <a:stretch>
                  <a:fillRect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CC8C01A1-7C2B-6877-425D-BF4B7ED04A19}"/>
              </a:ext>
            </a:extLst>
          </p:cNvPr>
          <p:cNvSpPr/>
          <p:nvPr/>
        </p:nvSpPr>
        <p:spPr>
          <a:xfrm>
            <a:off x="6890048" y="3286943"/>
            <a:ext cx="2183435" cy="527717"/>
          </a:xfrm>
          <a:prstGeom prst="rect">
            <a:avLst/>
          </a:prstGeom>
          <a:solidFill>
            <a:srgbClr val="008F00"/>
          </a:solidFill>
          <a:ln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>
                <a:latin typeface="Times" pitchFamily="2" charset="0"/>
                <a:ea typeface="STHeiti" panose="02010600040101010101" pitchFamily="2" charset="-122"/>
                <a:cs typeface="Arial"/>
              </a:rPr>
              <a:t>STAR:    Y-H. Leung, </a:t>
            </a:r>
            <a:r>
              <a:rPr lang="en-US" sz="1600" b="1" dirty="0">
                <a:latin typeface="Times" pitchFamily="2" charset="0"/>
                <a:ea typeface="STHeiti" panose="02010600040101010101" pitchFamily="2" charset="-122"/>
                <a:cs typeface="Arial"/>
              </a:rPr>
              <a:t>HYP2022</a:t>
            </a:r>
          </a:p>
        </p:txBody>
      </p:sp>
    </p:spTree>
    <p:extLst>
      <p:ext uri="{BB962C8B-B14F-4D97-AF65-F5344CB8AC3E}">
        <p14:creationId xmlns:p14="http://schemas.microsoft.com/office/powerpoint/2010/main" val="2697457127"/>
      </p:ext>
    </p:extLst>
  </p:cSld>
  <p:clrMapOvr>
    <a:masterClrMapping/>
  </p:clrMapOvr>
  <p:transition spd="med" advClick="0" advTm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2FE59-0D78-2AAE-0AEA-49C2A49D6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92546"/>
            <a:ext cx="7920880" cy="689555"/>
          </a:xfrm>
        </p:spPr>
        <p:txBody>
          <a:bodyPr/>
          <a:lstStyle/>
          <a:p>
            <a:r>
              <a:rPr lang="en-US" sz="3600" dirty="0">
                <a:cs typeface="Arial" panose="020B0604020202020204" pitchFamily="34" charset="0"/>
              </a:rPr>
              <a:t>Hyper-Nuclei Production in HIC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512AF2-FF6D-8E44-AF6A-97106A919295}"/>
                  </a:ext>
                </a:extLst>
              </p:cNvPr>
              <p:cNvSpPr txBox="1"/>
              <p:nvPr/>
            </p:nvSpPr>
            <p:spPr>
              <a:xfrm>
                <a:off x="6372200" y="862652"/>
                <a:ext cx="2520280" cy="766364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ea typeface="微软雅黑" panose="020B0503020204020204" pitchFamily="34" charset="-122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fPr>
                      <m:num>
                        <m:sPre>
                          <m:sPrePr>
                            <m:ctrlPr>
                              <a:rPr lang="en-US" sz="28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PrePr>
                          <m:sub>
                            <m:r>
                              <m:rPr>
                                <m:sty m:val="p"/>
                              </m:rPr>
                              <a:rPr lang="en-US" sz="2800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sPre>
                      </m:num>
                      <m:den>
                        <m:sPre>
                          <m:sPrePr>
                            <m:ctrlPr>
                              <a:rPr lang="en-US" sz="28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PrePr>
                          <m:sub/>
                          <m:sup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sPre>
                      </m:den>
                    </m:f>
                    <m:f>
                      <m:f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den>
                    </m:f>
                    <m:r>
                      <m:rPr>
                        <m:nor/>
                      </m:rPr>
                      <a:rPr 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m:t>=</m:t>
                    </m:r>
                    <m:sSup>
                      <m:sSupPr>
                        <m:ctrlPr>
                          <a:rPr lang="en-US" sz="280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𝑅</m:t>
                        </m:r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𝐴</m:t>
                        </m:r>
                      </m:sup>
                    </m:sSup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512AF2-FF6D-8E44-AF6A-97106A919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862652"/>
                <a:ext cx="2520280" cy="766364"/>
              </a:xfrm>
              <a:prstGeom prst="rect">
                <a:avLst/>
              </a:prstGeom>
              <a:blipFill>
                <a:blip r:embed="rId2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68F7802-2E3E-C1FA-457C-AFEC786C6110}"/>
              </a:ext>
            </a:extLst>
          </p:cNvPr>
          <p:cNvSpPr txBox="1"/>
          <p:nvPr/>
        </p:nvSpPr>
        <p:spPr>
          <a:xfrm>
            <a:off x="467544" y="3798788"/>
            <a:ext cx="8280920" cy="1077218"/>
          </a:xfrm>
          <a:prstGeom prst="rect">
            <a:avLst/>
          </a:prstGeom>
          <a:solidFill>
            <a:srgbClr val="FFC000">
              <a:alpha val="39888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marL="458788" indent="-284163">
              <a:buFont typeface="+mj-lt"/>
              <a:buAutoNum type="arabicParenR"/>
            </a:pPr>
            <a:endParaRPr lang="en-US" sz="500" dirty="0">
              <a:latin typeface="Times" pitchFamily="2" charset="0"/>
              <a:ea typeface="微软雅黑" panose="020B0503020204020204" pitchFamily="34" charset="-122"/>
            </a:endParaRPr>
          </a:p>
          <a:p>
            <a:pPr marL="458788" indent="-284163">
              <a:buFont typeface="+mj-lt"/>
              <a:buAutoNum type="arabicParenR"/>
            </a:pPr>
            <a:r>
              <a:rPr 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and S</a:t>
            </a:r>
            <a:r>
              <a:rPr lang="en-US" sz="20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  <a:r>
              <a:rPr lang="en-US" sz="2000" b="1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 effects of mass and threshold for strangeness</a:t>
            </a:r>
            <a:r>
              <a:rPr 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 Constants versus centrality, rapidity and </a:t>
            </a:r>
            <a:r>
              <a:rPr lang="en-US" sz="2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</a:t>
            </a:r>
            <a:r>
              <a:rPr lang="en-US" sz="2000" baseline="-25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</a:t>
            </a:r>
            <a:r>
              <a:rPr 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;            S</a:t>
            </a:r>
            <a:r>
              <a:rPr lang="en-US" sz="20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 </a:t>
            </a:r>
            <a:r>
              <a:rPr 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~ unity ~ 5 S</a:t>
            </a:r>
            <a:r>
              <a:rPr lang="en-US" sz="20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 </a:t>
            </a:r>
            <a:r>
              <a:rPr 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</a:p>
          <a:p>
            <a:pPr marL="458788" indent="-284163">
              <a:buFont typeface="+mj-lt"/>
              <a:buAutoNum type="arabicParenR"/>
            </a:pPr>
            <a:r>
              <a:rPr 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Theory inputs needed to understand the results.</a:t>
            </a:r>
          </a:p>
          <a:p>
            <a:pPr marL="458788" indent="-284163">
              <a:buFont typeface="+mj-lt"/>
              <a:buAutoNum type="arabicParenR"/>
            </a:pPr>
            <a:endParaRPr lang="en-US" sz="500" dirty="0">
              <a:latin typeface="Times" pitchFamily="2" charset="0"/>
              <a:ea typeface="微软雅黑" panose="020B0503020204020204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4F9361-090C-FEED-F270-F05B9B24AE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t="7601"/>
          <a:stretch/>
        </p:blipFill>
        <p:spPr>
          <a:xfrm rot="5400000">
            <a:off x="1859735" y="-836666"/>
            <a:ext cx="2808312" cy="588072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6360E0-4CA0-E434-C963-7F952DDA86A3}"/>
              </a:ext>
            </a:extLst>
          </p:cNvPr>
          <p:cNvCxnSpPr>
            <a:cxnSpLocks/>
          </p:cNvCxnSpPr>
          <p:nvPr/>
        </p:nvCxnSpPr>
        <p:spPr>
          <a:xfrm>
            <a:off x="971600" y="1635646"/>
            <a:ext cx="504056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E13052-C1C2-3201-0273-C4A539D60033}"/>
              </a:ext>
            </a:extLst>
          </p:cNvPr>
          <p:cNvCxnSpPr>
            <a:cxnSpLocks/>
          </p:cNvCxnSpPr>
          <p:nvPr/>
        </p:nvCxnSpPr>
        <p:spPr>
          <a:xfrm>
            <a:off x="971600" y="2427734"/>
            <a:ext cx="5040560" cy="0"/>
          </a:xfrm>
          <a:prstGeom prst="line">
            <a:avLst/>
          </a:prstGeom>
          <a:ln>
            <a:solidFill>
              <a:schemeClr val="accent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4C4E739-DB5F-384C-D590-94C8C00D35BE}"/>
                  </a:ext>
                </a:extLst>
              </p:cNvPr>
              <p:cNvSpPr txBox="1"/>
              <p:nvPr/>
            </p:nvSpPr>
            <p:spPr>
              <a:xfrm>
                <a:off x="3239852" y="2193198"/>
                <a:ext cx="5040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𝑺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4C4E739-DB5F-384C-D590-94C8C00D3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852" y="2193198"/>
                <a:ext cx="504056" cy="369332"/>
              </a:xfrm>
              <a:prstGeom prst="rect">
                <a:avLst/>
              </a:prstGeom>
              <a:blipFill>
                <a:blip r:embed="rId5"/>
                <a:stretch>
                  <a:fillRect l="-2439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5AA3CC-3564-80E9-0BC7-132C8A6D485C}"/>
                  </a:ext>
                </a:extLst>
              </p:cNvPr>
              <p:cNvSpPr txBox="1"/>
              <p:nvPr/>
            </p:nvSpPr>
            <p:spPr>
              <a:xfrm>
                <a:off x="3275856" y="1477693"/>
                <a:ext cx="5040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𝑺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5AA3CC-3564-80E9-0BC7-132C8A6D4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1477693"/>
                <a:ext cx="504056" cy="369332"/>
              </a:xfrm>
              <a:prstGeom prst="rect">
                <a:avLst/>
              </a:prstGeom>
              <a:blipFill>
                <a:blip r:embed="rId6"/>
                <a:stretch>
                  <a:fillRect l="-2439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83CA7FEE-28D5-ABCF-E18F-DBB1E29249BE}"/>
              </a:ext>
            </a:extLst>
          </p:cNvPr>
          <p:cNvSpPr/>
          <p:nvPr/>
        </p:nvSpPr>
        <p:spPr>
          <a:xfrm>
            <a:off x="6732240" y="3147814"/>
            <a:ext cx="2183435" cy="527717"/>
          </a:xfrm>
          <a:prstGeom prst="rect">
            <a:avLst/>
          </a:prstGeom>
          <a:solidFill>
            <a:srgbClr val="008F00"/>
          </a:solidFill>
          <a:ln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>
                <a:latin typeface="Times" pitchFamily="2" charset="0"/>
                <a:ea typeface="STHeiti" panose="02010600040101010101" pitchFamily="2" charset="-122"/>
                <a:cs typeface="Arial"/>
              </a:rPr>
              <a:t>STAR:    Y-H. Leung, </a:t>
            </a:r>
            <a:r>
              <a:rPr lang="en-US" sz="1600" b="1" dirty="0">
                <a:latin typeface="Times" pitchFamily="2" charset="0"/>
                <a:ea typeface="STHeiti" panose="02010600040101010101" pitchFamily="2" charset="-122"/>
                <a:cs typeface="Arial"/>
              </a:rPr>
              <a:t>HYP2022</a:t>
            </a:r>
          </a:p>
        </p:txBody>
      </p:sp>
    </p:spTree>
    <p:extLst>
      <p:ext uri="{BB962C8B-B14F-4D97-AF65-F5344CB8AC3E}">
        <p14:creationId xmlns:p14="http://schemas.microsoft.com/office/powerpoint/2010/main" val="3661100780"/>
      </p:ext>
    </p:extLst>
  </p:cSld>
  <p:clrMapOvr>
    <a:masterClrMapping/>
  </p:clrMapOvr>
  <p:transition spd="med" advClick="0" advTm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2FE59-0D78-2AAE-0AEA-49C2A49D6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92546"/>
            <a:ext cx="7920880" cy="689555"/>
          </a:xfrm>
        </p:spPr>
        <p:txBody>
          <a:bodyPr/>
          <a:lstStyle/>
          <a:p>
            <a:r>
              <a:rPr lang="en-US" sz="3600" dirty="0">
                <a:cs typeface="Arial" panose="020B0604020202020204" pitchFamily="34" charset="0"/>
              </a:rPr>
              <a:t>Hyper-Nuclei Production in HIC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512AF2-FF6D-8E44-AF6A-97106A919295}"/>
                  </a:ext>
                </a:extLst>
              </p:cNvPr>
              <p:cNvSpPr txBox="1"/>
              <p:nvPr/>
            </p:nvSpPr>
            <p:spPr>
              <a:xfrm>
                <a:off x="5876290" y="626105"/>
                <a:ext cx="2520280" cy="766364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ea typeface="微软雅黑" panose="020B0503020204020204" pitchFamily="34" charset="-122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fPr>
                      <m:num>
                        <m:sPre>
                          <m:sPrePr>
                            <m:ctrlPr>
                              <a:rPr lang="en-US" sz="28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PrePr>
                          <m:sub>
                            <m:r>
                              <m:rPr>
                                <m:sty m:val="p"/>
                              </m:rPr>
                              <a:rPr lang="en-US" sz="2800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sPre>
                      </m:num>
                      <m:den>
                        <m:sPre>
                          <m:sPrePr>
                            <m:ctrlPr>
                              <a:rPr lang="en-US" sz="28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PrePr>
                          <m:sub/>
                          <m:sup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sPre>
                      </m:den>
                    </m:f>
                    <m:f>
                      <m:f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den>
                    </m:f>
                    <m:r>
                      <m:rPr>
                        <m:nor/>
                      </m:rPr>
                      <a:rPr 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m:t>=</m:t>
                    </m:r>
                    <m:sSup>
                      <m:sSupPr>
                        <m:ctrlPr>
                          <a:rPr lang="en-US" sz="280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𝑅</m:t>
                        </m:r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𝐴</m:t>
                        </m:r>
                      </m:sup>
                    </m:sSup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512AF2-FF6D-8E44-AF6A-97106A919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290" y="626105"/>
                <a:ext cx="2520280" cy="766364"/>
              </a:xfrm>
              <a:prstGeom prst="rect">
                <a:avLst/>
              </a:prstGeom>
              <a:blipFill>
                <a:blip r:embed="rId2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68F7802-2E3E-C1FA-457C-AFEC786C6110}"/>
              </a:ext>
            </a:extLst>
          </p:cNvPr>
          <p:cNvSpPr txBox="1"/>
          <p:nvPr/>
        </p:nvSpPr>
        <p:spPr>
          <a:xfrm>
            <a:off x="5796136" y="2043881"/>
            <a:ext cx="3120990" cy="2616101"/>
          </a:xfrm>
          <a:prstGeom prst="rect">
            <a:avLst/>
          </a:prstGeom>
          <a:solidFill>
            <a:srgbClr val="FFC000">
              <a:alpha val="39888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marL="458788" indent="-284163">
              <a:buFont typeface="+mj-lt"/>
              <a:buAutoNum type="arabicParenR"/>
            </a:pPr>
            <a:endParaRPr lang="en-US" sz="500" dirty="0">
              <a:latin typeface="Times" pitchFamily="2" charset="0"/>
              <a:ea typeface="微软雅黑" panose="020B0503020204020204" pitchFamily="34" charset="-122"/>
            </a:endParaRPr>
          </a:p>
          <a:p>
            <a:pPr marL="342900" indent="-225425"/>
            <a:r>
              <a:rPr 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Energy Dependence:</a:t>
            </a:r>
          </a:p>
          <a:p>
            <a:pPr marL="342900" indent="-225425">
              <a:buFont typeface="+mj-lt"/>
              <a:buAutoNum type="arabicParenR"/>
            </a:pPr>
            <a:endParaRPr lang="en-US" sz="5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07988" indent="-290513">
              <a:buFont typeface="+mj-lt"/>
              <a:buAutoNum type="arabicParenR"/>
            </a:pPr>
            <a:r>
              <a:rPr 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is suppressed in high baryon density region approaching to thermal production;</a:t>
            </a:r>
          </a:p>
          <a:p>
            <a:pPr marL="407988" indent="-290513">
              <a:buFont typeface="+mj-lt"/>
              <a:buAutoNum type="arabicParenR"/>
            </a:pPr>
            <a:r>
              <a:rPr 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 high baryon density, model over predict the ratios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6A47E1-DF5A-50B9-7724-0BC4CE740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869" y="-40322"/>
            <a:ext cx="4270826" cy="55035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885C60-5335-31D6-8F78-319FFE0D338A}"/>
              </a:ext>
            </a:extLst>
          </p:cNvPr>
          <p:cNvSpPr/>
          <p:nvPr/>
        </p:nvSpPr>
        <p:spPr>
          <a:xfrm>
            <a:off x="1259632" y="1851670"/>
            <a:ext cx="576064" cy="2210544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4463"/>
      </p:ext>
    </p:extLst>
  </p:cSld>
  <p:clrMapOvr>
    <a:masterClrMapping/>
  </p:clrMapOvr>
  <p:transition spd="med" advClick="0" advTm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 descr="Light vertical">
            <a:extLst>
              <a:ext uri="{FF2B5EF4-FFF2-40B4-BE49-F238E27FC236}">
                <a16:creationId xmlns:a16="http://schemas.microsoft.com/office/drawing/2014/main" id="{1FA5EFDB-90B8-DB4B-A2CE-A42476F9CB5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pattFill prst="ltVert">
            <a:fgClr>
              <a:srgbClr val="C4EBF0"/>
            </a:fgClr>
            <a:bgClr>
              <a:schemeClr val="bg1"/>
            </a:bgClr>
          </a:pattFill>
          <a:ln>
            <a:solidFill>
              <a:schemeClr val="bg1">
                <a:lumMod val="75000"/>
              </a:schemeClr>
            </a:solidFill>
          </a:ln>
        </p:spPr>
        <p:txBody>
          <a:bodyPr wrap="none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12700"/>
            <a:r>
              <a:rPr lang="en-US" sz="2000" i="1"/>
              <a:t> </a:t>
            </a:r>
            <a:br>
              <a:rPr lang="en-US" sz="2000" i="1"/>
            </a:br>
            <a:br>
              <a:rPr lang="en-US" sz="2000" i="1"/>
            </a:br>
            <a:br>
              <a:rPr lang="en-US" sz="2000" i="1"/>
            </a:br>
            <a:br>
              <a:rPr lang="en-US" sz="20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altLang="zh-CN" sz="4000">
                <a:latin typeface="STHeiti" panose="02010600040101010101" pitchFamily="2" charset="-122"/>
                <a:ea typeface="STHeiti" panose="02010600040101010101" pitchFamily="2" charset="-122"/>
                <a:cs typeface="华文细黑"/>
              </a:rPr>
            </a:br>
            <a:br>
              <a:rPr lang="en-US" altLang="zh-CN" sz="4000">
                <a:latin typeface="STHeiti" panose="02010600040101010101" pitchFamily="2" charset="-122"/>
                <a:ea typeface="STHeiti" panose="02010600040101010101" pitchFamily="2" charset="-122"/>
                <a:cs typeface="华文细黑"/>
              </a:rPr>
            </a:br>
            <a:br>
              <a:rPr lang="en-US"/>
            </a:br>
            <a:br>
              <a:rPr lang="en-US" sz="2800">
                <a:latin typeface="Times" pitchFamily="2" charset="0"/>
                <a:ea typeface="华文细黑"/>
                <a:cs typeface="华文细黑"/>
              </a:rPr>
            </a:br>
            <a:br>
              <a:rPr lang="en-US" sz="2800">
                <a:latin typeface="Times" pitchFamily="2" charset="0"/>
                <a:ea typeface="华文细黑"/>
                <a:cs typeface="华文细黑"/>
              </a:rPr>
            </a:br>
            <a:br>
              <a:rPr lang="en-US" sz="2800">
                <a:latin typeface="Times" pitchFamily="2" charset="0"/>
                <a:ea typeface="华文细黑"/>
                <a:cs typeface="华文细黑"/>
              </a:rPr>
            </a:br>
            <a:br>
              <a:rPr lang="en-US" altLang="zh-CN" sz="2000">
                <a:latin typeface="Times" pitchFamily="2" charset="0"/>
                <a:ea typeface="华文细黑"/>
                <a:cs typeface="华文细黑"/>
              </a:rPr>
            </a:br>
            <a:br>
              <a:rPr lang="en-US" altLang="zh-CN" sz="2800">
                <a:latin typeface="华文细黑"/>
                <a:ea typeface="华文细黑"/>
                <a:cs typeface="华文细黑"/>
              </a:rPr>
            </a:br>
            <a:br>
              <a:rPr lang="en-US" altLang="zh-CN" sz="2800">
                <a:latin typeface="华文细黑"/>
                <a:ea typeface="华文细黑"/>
                <a:cs typeface="华文细黑"/>
              </a:rPr>
            </a:br>
            <a:br>
              <a:rPr lang="en-US" altLang="zh-CN" sz="1400">
                <a:latin typeface="华文细黑"/>
                <a:ea typeface="华文细黑"/>
                <a:cs typeface="华文细黑"/>
              </a:rPr>
            </a:br>
            <a:br>
              <a:rPr lang="en-US" altLang="zh-CN" sz="2800">
                <a:latin typeface="华文细黑"/>
                <a:ea typeface="华文细黑"/>
                <a:cs typeface="华文细黑"/>
              </a:rPr>
            </a:br>
            <a:r>
              <a:rPr lang="en-US" altLang="zh-CN" sz="2800">
                <a:latin typeface="华文细黑"/>
                <a:ea typeface="华文细黑"/>
                <a:cs typeface="华文细黑"/>
              </a:rPr>
              <a:t> </a:t>
            </a:r>
            <a:br>
              <a:rPr lang="en-US" sz="2000"/>
            </a:br>
            <a:br>
              <a:rPr lang="en-US" sz="2000"/>
            </a:br>
            <a:br>
              <a:rPr lang="en-US" sz="2000"/>
            </a:br>
            <a:br>
              <a:rPr lang="en-US" sz="2000"/>
            </a:br>
            <a:br>
              <a:rPr lang="en-US" sz="2000"/>
            </a:br>
            <a:br>
              <a:rPr lang="en-US" sz="2000"/>
            </a:br>
            <a:br>
              <a:rPr lang="en-US" sz="2000"/>
            </a:br>
            <a:br>
              <a:rPr lang="en-US" sz="2000"/>
            </a:br>
            <a:br>
              <a:rPr lang="en-US" sz="2000"/>
            </a:br>
            <a:r>
              <a:rPr lang="en-US" sz="2000"/>
              <a:t>         </a:t>
            </a:r>
            <a:br>
              <a:rPr lang="en-US" sz="1400" i="1"/>
            </a:br>
            <a:br>
              <a:rPr lang="en-US" sz="2000"/>
            </a:br>
            <a:br>
              <a:rPr lang="en-US" sz="2000"/>
            </a:br>
            <a:br>
              <a:rPr lang="en-US" sz="1600" i="1"/>
            </a:br>
            <a:r>
              <a:rPr lang="en-US" sz="1600" i="1"/>
              <a:t> </a:t>
            </a:r>
            <a:br>
              <a:rPr lang="en-US" sz="2000">
                <a:solidFill>
                  <a:srgbClr val="000000"/>
                </a:solidFill>
              </a:rPr>
            </a:br>
            <a:br>
              <a:rPr lang="en-US" sz="2000"/>
            </a:br>
            <a:endParaRPr lang="en-US" sz="1600" i="1" dirty="0">
              <a:solidFill>
                <a:srgbClr val="0C0572"/>
              </a:solidFill>
              <a:latin typeface="Matura MT Script Capitals" pitchFamily="-10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38100"/>
            <a:ext cx="7319714" cy="28216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500" i="1" dirty="0">
                <a:solidFill>
                  <a:schemeClr val="tx1">
                    <a:alpha val="49000"/>
                  </a:schemeClr>
                </a:solidFill>
              </a:rPr>
              <a:t>The emergent properties of QCD matter</a:t>
            </a:r>
            <a:br>
              <a:rPr lang="en-US" sz="1200" i="1" dirty="0">
                <a:solidFill>
                  <a:schemeClr val="tx1">
                    <a:alpha val="49000"/>
                  </a:schemeClr>
                </a:solidFill>
              </a:rPr>
            </a:br>
            <a:br>
              <a:rPr lang="en-US" sz="1200" i="1" dirty="0">
                <a:solidFill>
                  <a:schemeClr val="tx1">
                    <a:alpha val="49000"/>
                  </a:schemeClr>
                </a:solidFill>
              </a:rPr>
            </a:br>
            <a:br>
              <a:rPr lang="en-US" sz="1200" i="1" dirty="0">
                <a:solidFill>
                  <a:schemeClr val="tx1">
                    <a:alpha val="49000"/>
                  </a:schemeClr>
                </a:solidFill>
              </a:rPr>
            </a:br>
            <a:br>
              <a:rPr lang="en-US" sz="1200" i="1" dirty="0">
                <a:solidFill>
                  <a:schemeClr val="tx1">
                    <a:alpha val="49000"/>
                  </a:schemeClr>
                </a:solidFill>
              </a:rPr>
            </a:br>
            <a:r>
              <a:rPr lang="en-US" sz="7200" dirty="0">
                <a:latin typeface="Times" pitchFamily="2" charset="0"/>
                <a:ea typeface="STHeiti" panose="02010600040101010101" pitchFamily="2" charset="-122"/>
              </a:rPr>
              <a:t>Collectivity</a:t>
            </a:r>
            <a:br>
              <a:rPr lang="en-US" sz="7200" dirty="0"/>
            </a:br>
            <a:endParaRPr lang="en-US" sz="7200" dirty="0"/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5A9BB70C-70FB-47EF-2B6F-7B3F2B26A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214" y="2139702"/>
            <a:ext cx="5829572" cy="120032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600" i="1" dirty="0" err="1">
                <a:latin typeface="Helvetica Neue" pitchFamily="-65" charset="0"/>
                <a:sym typeface="Symbol" pitchFamily="-65" charset="2"/>
              </a:rPr>
              <a:t></a:t>
            </a:r>
            <a:r>
              <a:rPr lang="en-US" sz="3600" i="1" baseline="-25000" dirty="0" err="1">
                <a:latin typeface="Symbol" pitchFamily="-65" charset="2"/>
                <a:sym typeface="Symbol" pitchFamily="-65" charset="2"/>
              </a:rPr>
              <a:t>m</a:t>
            </a:r>
            <a:r>
              <a:rPr lang="en-US" sz="3600" baseline="-25000" dirty="0">
                <a:latin typeface="Symbol" pitchFamily="-65" charset="2"/>
                <a:sym typeface="Symbol" pitchFamily="-65" charset="2"/>
              </a:rPr>
              <a:t> </a:t>
            </a:r>
            <a:r>
              <a:rPr lang="en-US" sz="3600" dirty="0">
                <a:latin typeface="Times New Roman" pitchFamily="-65" charset="0"/>
                <a:sym typeface="Symbol" pitchFamily="-65" charset="2"/>
              </a:rPr>
              <a:t>[(</a:t>
            </a:r>
            <a:r>
              <a:rPr lang="en-US" sz="3600" i="1" dirty="0" err="1">
                <a:latin typeface="Times New Roman" pitchFamily="-65" charset="0"/>
                <a:sym typeface="Symbol" pitchFamily="-65" charset="2"/>
              </a:rPr>
              <a:t></a:t>
            </a:r>
            <a:r>
              <a:rPr lang="en-US" sz="3600" i="1" dirty="0">
                <a:latin typeface="Times New Roman" pitchFamily="-65" charset="0"/>
                <a:sym typeface="Symbol" pitchFamily="-65" charset="2"/>
              </a:rPr>
              <a:t> +</a:t>
            </a:r>
            <a:r>
              <a:rPr lang="en-US" sz="3600" i="1" dirty="0" err="1">
                <a:latin typeface="Times New Roman" pitchFamily="-65" charset="0"/>
                <a:sym typeface="Symbol" pitchFamily="-65" charset="2"/>
              </a:rPr>
              <a:t>p</a:t>
            </a:r>
            <a:r>
              <a:rPr lang="en-US" sz="3600" dirty="0" err="1">
                <a:latin typeface="Times New Roman" pitchFamily="-65" charset="0"/>
                <a:sym typeface="Symbol" pitchFamily="-65" charset="2"/>
              </a:rPr>
              <a:t>)</a:t>
            </a:r>
            <a:r>
              <a:rPr lang="en-US" sz="3600" i="1" dirty="0" err="1">
                <a:latin typeface="Times New Roman" pitchFamily="-65" charset="0"/>
                <a:sym typeface="Symbol" pitchFamily="-65" charset="2"/>
              </a:rPr>
              <a:t>u</a:t>
            </a:r>
            <a:r>
              <a:rPr lang="en-US" sz="3600" i="1" baseline="30000" dirty="0" err="1">
                <a:latin typeface="Symbol" pitchFamily="-65" charset="2"/>
                <a:sym typeface="Symbol" pitchFamily="-65" charset="2"/>
              </a:rPr>
              <a:t>m</a:t>
            </a:r>
            <a:r>
              <a:rPr lang="en-US" sz="3600" i="1" dirty="0">
                <a:latin typeface="Times New Roman" pitchFamily="-65" charset="0"/>
                <a:sym typeface="Symbol" pitchFamily="-65" charset="2"/>
              </a:rPr>
              <a:t> u</a:t>
            </a:r>
            <a:r>
              <a:rPr lang="en-US" sz="3600" i="1" baseline="30000" dirty="0">
                <a:latin typeface="Symbol" pitchFamily="-65" charset="2"/>
                <a:sym typeface="Symbol" pitchFamily="-65" charset="2"/>
              </a:rPr>
              <a:t>n</a:t>
            </a:r>
            <a:r>
              <a:rPr lang="en-US" sz="3600" dirty="0">
                <a:latin typeface="Times New Roman" pitchFamily="-65" charset="0"/>
                <a:sym typeface="Symbol" pitchFamily="-65" charset="2"/>
              </a:rPr>
              <a:t> - </a:t>
            </a:r>
            <a:r>
              <a:rPr lang="en-US" sz="3600" i="1" dirty="0" err="1">
                <a:latin typeface="Times New Roman" pitchFamily="-65" charset="0"/>
                <a:sym typeface="Symbol" pitchFamily="-65" charset="2"/>
              </a:rPr>
              <a:t>pg</a:t>
            </a:r>
            <a:r>
              <a:rPr lang="en-US" sz="3600" i="1" baseline="30000" dirty="0" err="1">
                <a:latin typeface="Symbol" pitchFamily="-65" charset="2"/>
                <a:sym typeface="Symbol" pitchFamily="-65" charset="2"/>
              </a:rPr>
              <a:t>mn</a:t>
            </a:r>
            <a:r>
              <a:rPr lang="en-US" sz="3600" dirty="0">
                <a:latin typeface="Times New Roman" pitchFamily="-65" charset="0"/>
                <a:sym typeface="Symbol" pitchFamily="-65" charset="2"/>
              </a:rPr>
              <a:t>] = 0</a:t>
            </a:r>
          </a:p>
          <a:p>
            <a:pPr eaLnBrk="0" hangingPunct="0"/>
            <a:r>
              <a:rPr lang="en-US" sz="3600" i="1" dirty="0" err="1">
                <a:latin typeface="Helvetica Neue" pitchFamily="-65" charset="0"/>
                <a:sym typeface="Symbol" pitchFamily="-65" charset="2"/>
              </a:rPr>
              <a:t></a:t>
            </a:r>
            <a:r>
              <a:rPr lang="en-US" sz="3600" i="1" baseline="-25000" dirty="0" err="1">
                <a:latin typeface="Symbol" pitchFamily="-65" charset="2"/>
                <a:sym typeface="Symbol" pitchFamily="-65" charset="2"/>
              </a:rPr>
              <a:t>m</a:t>
            </a:r>
            <a:r>
              <a:rPr lang="en-US" sz="3600" baseline="-25000" dirty="0">
                <a:latin typeface="Symbol" pitchFamily="-65" charset="2"/>
                <a:sym typeface="Symbol" pitchFamily="-65" charset="2"/>
              </a:rPr>
              <a:t> </a:t>
            </a:r>
            <a:r>
              <a:rPr lang="en-US" sz="3600" dirty="0">
                <a:latin typeface="Times New Roman" pitchFamily="-65" charset="0"/>
                <a:sym typeface="Symbol" pitchFamily="-65" charset="2"/>
              </a:rPr>
              <a:t>[</a:t>
            </a:r>
            <a:r>
              <a:rPr lang="en-US" sz="3600" i="1" dirty="0" err="1">
                <a:latin typeface="Times New Roman" pitchFamily="-65" charset="0"/>
                <a:sym typeface="Symbol" pitchFamily="-65" charset="2"/>
              </a:rPr>
              <a:t>s</a:t>
            </a:r>
            <a:r>
              <a:rPr lang="en-US" sz="3600" i="1" dirty="0">
                <a:latin typeface="Times New Roman" pitchFamily="-65" charset="0"/>
                <a:sym typeface="Symbol" pitchFamily="-65" charset="2"/>
              </a:rPr>
              <a:t> u</a:t>
            </a:r>
            <a:r>
              <a:rPr lang="en-US" sz="3600" i="1" baseline="30000" dirty="0">
                <a:latin typeface="Symbol" pitchFamily="-65" charset="2"/>
                <a:sym typeface="Symbol" pitchFamily="-65" charset="2"/>
              </a:rPr>
              <a:t>m</a:t>
            </a:r>
            <a:r>
              <a:rPr lang="en-US" sz="3600" dirty="0">
                <a:latin typeface="Times New Roman" pitchFamily="-65" charset="0"/>
                <a:sym typeface="Symbol" pitchFamily="-65" charset="2"/>
              </a:rPr>
              <a:t>] =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C2E35B-335C-6F85-EEA3-3F8DAB532AD7}"/>
                  </a:ext>
                </a:extLst>
              </p:cNvPr>
              <p:cNvSpPr txBox="1"/>
              <p:nvPr/>
            </p:nvSpPr>
            <p:spPr>
              <a:xfrm>
                <a:off x="1595586" y="3651870"/>
                <a:ext cx="6000750" cy="1309269"/>
              </a:xfrm>
              <a:prstGeom prst="rect">
                <a:avLst/>
              </a:prstGeom>
              <a:noFill/>
              <a:ln w="28575" cmpd="thickThin">
                <a:solidFill>
                  <a:srgbClr val="00B05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1+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>
                  <a:latin typeface="Times" pitchFamily="2" charset="0"/>
                </a:endParaRPr>
              </a:p>
              <a:p>
                <a:r>
                  <a:rPr lang="en-US" dirty="0">
                    <a:latin typeface="Times" pitchFamily="2" charset="0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1    </m:t>
                        </m:r>
                      </m:sub>
                    </m:sSub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Directed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flow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Times" pitchFamily="2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          −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Elliptic</m:t>
                    </m:r>
                    <m: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flow</m:t>
                    </m:r>
                  </m:oMath>
                </a14:m>
                <a:endParaRPr lang="en-US" dirty="0">
                  <a:solidFill>
                    <a:srgbClr val="C00000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C2E35B-335C-6F85-EEA3-3F8DAB532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586" y="3651870"/>
                <a:ext cx="6000750" cy="1309269"/>
              </a:xfrm>
              <a:prstGeom prst="rect">
                <a:avLst/>
              </a:prstGeom>
              <a:blipFill>
                <a:blip r:embed="rId2"/>
                <a:stretch>
                  <a:fillRect t="-65421" b="-57944"/>
                </a:stretch>
              </a:blipFill>
              <a:ln w="28575" cmpd="thickThin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7028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5737B-5559-B848-A221-7A7093D2D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-134029"/>
            <a:ext cx="7516644" cy="689555"/>
          </a:xfrm>
        </p:spPr>
        <p:txBody>
          <a:bodyPr/>
          <a:lstStyle/>
          <a:p>
            <a:r>
              <a:rPr lang="en-US" sz="3600" dirty="0">
                <a:cs typeface="Arial" panose="020B0604020202020204" pitchFamily="34" charset="0"/>
              </a:rPr>
              <a:t>Hyper-Nuclei v</a:t>
            </a:r>
            <a:r>
              <a:rPr lang="en-US" sz="3600" baseline="-25000" dirty="0">
                <a:cs typeface="Arial" panose="020B0604020202020204" pitchFamily="34" charset="0"/>
              </a:rPr>
              <a:t>1 </a:t>
            </a:r>
            <a:r>
              <a:rPr lang="en-US" sz="3600" dirty="0">
                <a:cs typeface="Arial" panose="020B0604020202020204" pitchFamily="34" charset="0"/>
              </a:rPr>
              <a:t>Distributions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6B032E-8E26-A444-FA18-F5EE2F365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565887"/>
            <a:ext cx="3908382" cy="3446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22FF0A-9EDD-54B0-0ECD-4699FC32A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5201" r="22776" b="5201"/>
          <a:stretch/>
        </p:blipFill>
        <p:spPr>
          <a:xfrm rot="5400000">
            <a:off x="4856448" y="83444"/>
            <a:ext cx="3446023" cy="44109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C29631-4739-B68E-3917-1B934F67DE95}"/>
              </a:ext>
            </a:extLst>
          </p:cNvPr>
          <p:cNvSpPr txBox="1"/>
          <p:nvPr/>
        </p:nvSpPr>
        <p:spPr>
          <a:xfrm>
            <a:off x="283298" y="4060398"/>
            <a:ext cx="8533393" cy="815608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solidFill>
              <a:srgbClr val="FFC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</a:rPr>
              <a:t> </a:t>
            </a:r>
          </a:p>
          <a:p>
            <a:pPr marL="457200" indent="-339725">
              <a:buFont typeface="+mj-lt"/>
              <a:buAutoNum type="arabicParenR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measurements on </a:t>
            </a: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="1" i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clear mass dependent;</a:t>
            </a:r>
          </a:p>
          <a:p>
            <a:pPr marL="457200" indent="-339725">
              <a:buFont typeface="+mj-lt"/>
              <a:buAutoNum type="arabicParenR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uncertainties, similar to that of light nuclei and model prediction.</a:t>
            </a:r>
          </a:p>
          <a:p>
            <a:pPr marL="117475"/>
            <a:r>
              <a:rPr lang="en-US" sz="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1672079422"/>
      </p:ext>
    </p:extLst>
  </p:cSld>
  <p:clrMapOvr>
    <a:masterClrMapping/>
  </p:clrMapOvr>
  <p:transition spd="med" advClick="0" advTm="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 descr="Light vertical">
            <a:extLst>
              <a:ext uri="{FF2B5EF4-FFF2-40B4-BE49-F238E27FC236}">
                <a16:creationId xmlns:a16="http://schemas.microsoft.com/office/drawing/2014/main" id="{1FA5EFDB-90B8-DB4B-A2CE-A42476F9CB5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pattFill prst="ltVert">
            <a:fgClr>
              <a:srgbClr val="C4EBF0"/>
            </a:fgClr>
            <a:bgClr>
              <a:schemeClr val="bg1"/>
            </a:bgClr>
          </a:pattFill>
          <a:ln>
            <a:solidFill>
              <a:schemeClr val="bg1">
                <a:lumMod val="75000"/>
              </a:schemeClr>
            </a:solidFill>
          </a:ln>
        </p:spPr>
        <p:txBody>
          <a:bodyPr wrap="none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12700"/>
            <a:r>
              <a:rPr lang="en-US" sz="2000" i="1"/>
              <a:t> </a:t>
            </a:r>
            <a:br>
              <a:rPr lang="en-US" sz="2000" i="1"/>
            </a:br>
            <a:br>
              <a:rPr lang="en-US" sz="2000" i="1"/>
            </a:br>
            <a:br>
              <a:rPr lang="en-US" sz="2000" i="1"/>
            </a:br>
            <a:br>
              <a:rPr lang="en-US" sz="20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sz="1400" i="1"/>
            </a:br>
            <a:br>
              <a:rPr lang="en-US" altLang="zh-CN" sz="4000">
                <a:latin typeface="STHeiti" panose="02010600040101010101" pitchFamily="2" charset="-122"/>
                <a:ea typeface="STHeiti" panose="02010600040101010101" pitchFamily="2" charset="-122"/>
                <a:cs typeface="华文细黑"/>
              </a:rPr>
            </a:br>
            <a:br>
              <a:rPr lang="en-US" altLang="zh-CN" sz="4000">
                <a:latin typeface="STHeiti" panose="02010600040101010101" pitchFamily="2" charset="-122"/>
                <a:ea typeface="STHeiti" panose="02010600040101010101" pitchFamily="2" charset="-122"/>
                <a:cs typeface="华文细黑"/>
              </a:rPr>
            </a:br>
            <a:br>
              <a:rPr lang="en-US"/>
            </a:br>
            <a:br>
              <a:rPr lang="en-US" sz="2800">
                <a:latin typeface="Times" pitchFamily="2" charset="0"/>
                <a:ea typeface="华文细黑"/>
                <a:cs typeface="华文细黑"/>
              </a:rPr>
            </a:br>
            <a:br>
              <a:rPr lang="en-US" sz="2800">
                <a:latin typeface="Times" pitchFamily="2" charset="0"/>
                <a:ea typeface="华文细黑"/>
                <a:cs typeface="华文细黑"/>
              </a:rPr>
            </a:br>
            <a:br>
              <a:rPr lang="en-US" sz="2800">
                <a:latin typeface="Times" pitchFamily="2" charset="0"/>
                <a:ea typeface="华文细黑"/>
                <a:cs typeface="华文细黑"/>
              </a:rPr>
            </a:br>
            <a:br>
              <a:rPr lang="en-US" altLang="zh-CN" sz="2000">
                <a:latin typeface="Times" pitchFamily="2" charset="0"/>
                <a:ea typeface="华文细黑"/>
                <a:cs typeface="华文细黑"/>
              </a:rPr>
            </a:br>
            <a:br>
              <a:rPr lang="en-US" altLang="zh-CN" sz="2800">
                <a:latin typeface="华文细黑"/>
                <a:ea typeface="华文细黑"/>
                <a:cs typeface="华文细黑"/>
              </a:rPr>
            </a:br>
            <a:br>
              <a:rPr lang="en-US" altLang="zh-CN" sz="2800">
                <a:latin typeface="华文细黑"/>
                <a:ea typeface="华文细黑"/>
                <a:cs typeface="华文细黑"/>
              </a:rPr>
            </a:br>
            <a:br>
              <a:rPr lang="en-US" altLang="zh-CN" sz="1400">
                <a:latin typeface="华文细黑"/>
                <a:ea typeface="华文细黑"/>
                <a:cs typeface="华文细黑"/>
              </a:rPr>
            </a:br>
            <a:br>
              <a:rPr lang="en-US" altLang="zh-CN" sz="2800">
                <a:latin typeface="华文细黑"/>
                <a:ea typeface="华文细黑"/>
                <a:cs typeface="华文细黑"/>
              </a:rPr>
            </a:br>
            <a:r>
              <a:rPr lang="en-US" altLang="zh-CN" sz="2800">
                <a:latin typeface="华文细黑"/>
                <a:ea typeface="华文细黑"/>
                <a:cs typeface="华文细黑"/>
              </a:rPr>
              <a:t> </a:t>
            </a:r>
            <a:br>
              <a:rPr lang="en-US" sz="2000"/>
            </a:br>
            <a:br>
              <a:rPr lang="en-US" sz="2000"/>
            </a:br>
            <a:br>
              <a:rPr lang="en-US" sz="2000"/>
            </a:br>
            <a:br>
              <a:rPr lang="en-US" sz="2000"/>
            </a:br>
            <a:br>
              <a:rPr lang="en-US" sz="2000"/>
            </a:br>
            <a:br>
              <a:rPr lang="en-US" sz="2000"/>
            </a:br>
            <a:br>
              <a:rPr lang="en-US" sz="2000"/>
            </a:br>
            <a:br>
              <a:rPr lang="en-US" sz="2000"/>
            </a:br>
            <a:br>
              <a:rPr lang="en-US" sz="2000"/>
            </a:br>
            <a:r>
              <a:rPr lang="en-US" sz="2000"/>
              <a:t>         </a:t>
            </a:r>
            <a:br>
              <a:rPr lang="en-US" sz="1400" i="1"/>
            </a:br>
            <a:br>
              <a:rPr lang="en-US" sz="2000"/>
            </a:br>
            <a:br>
              <a:rPr lang="en-US" sz="2000"/>
            </a:br>
            <a:br>
              <a:rPr lang="en-US" sz="1600" i="1"/>
            </a:br>
            <a:r>
              <a:rPr lang="en-US" sz="1600" i="1"/>
              <a:t> </a:t>
            </a:r>
            <a:br>
              <a:rPr lang="en-US" sz="2000">
                <a:solidFill>
                  <a:srgbClr val="000000"/>
                </a:solidFill>
              </a:rPr>
            </a:br>
            <a:br>
              <a:rPr lang="en-US" sz="2000"/>
            </a:br>
            <a:endParaRPr lang="en-US" sz="1600" i="1" dirty="0">
              <a:solidFill>
                <a:srgbClr val="0C0572"/>
              </a:solidFill>
              <a:latin typeface="Matura MT Script Capitals" pitchFamily="-10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38100"/>
            <a:ext cx="7319714" cy="28216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500" i="1" dirty="0">
                <a:solidFill>
                  <a:schemeClr val="tx1">
                    <a:alpha val="49000"/>
                  </a:schemeClr>
                </a:solidFill>
              </a:rPr>
              <a:t>The emergent properties of QCD matter</a:t>
            </a:r>
            <a:br>
              <a:rPr lang="en-US" sz="1200" i="1" dirty="0">
                <a:solidFill>
                  <a:schemeClr val="tx1">
                    <a:alpha val="49000"/>
                  </a:schemeClr>
                </a:solidFill>
              </a:rPr>
            </a:br>
            <a:br>
              <a:rPr lang="en-US" sz="1200" i="1" dirty="0">
                <a:solidFill>
                  <a:schemeClr val="tx1">
                    <a:alpha val="49000"/>
                  </a:schemeClr>
                </a:solidFill>
              </a:rPr>
            </a:br>
            <a:br>
              <a:rPr lang="en-US" sz="1200" i="1" dirty="0">
                <a:solidFill>
                  <a:schemeClr val="tx1">
                    <a:alpha val="49000"/>
                  </a:schemeClr>
                </a:solidFill>
              </a:rPr>
            </a:br>
            <a:br>
              <a:rPr lang="en-US" sz="1200" i="1" dirty="0">
                <a:solidFill>
                  <a:schemeClr val="tx1">
                    <a:alpha val="49000"/>
                  </a:schemeClr>
                </a:solidFill>
              </a:rPr>
            </a:br>
            <a:r>
              <a:rPr lang="en-US" sz="7200" dirty="0">
                <a:latin typeface="Times" pitchFamily="2" charset="0"/>
                <a:ea typeface="STHeiti" panose="02010600040101010101" pitchFamily="2" charset="-122"/>
              </a:rPr>
              <a:t>Future Programs</a:t>
            </a:r>
            <a:br>
              <a:rPr lang="en-US" sz="7200" dirty="0"/>
            </a:br>
            <a:endParaRPr lang="en-US" sz="7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464F1-CD9B-FD42-9204-77B33F3FED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76" t="39123" r="3812"/>
          <a:stretch>
            <a:fillRect/>
          </a:stretch>
        </p:blipFill>
        <p:spPr>
          <a:xfrm>
            <a:off x="1403648" y="3147814"/>
            <a:ext cx="2097674" cy="167394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B28452-4CF7-FA49-A1D2-20EFC8A211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" r="13125" b="12200"/>
          <a:stretch/>
        </p:blipFill>
        <p:spPr>
          <a:xfrm rot="5400000">
            <a:off x="5699485" y="2910160"/>
            <a:ext cx="1656183" cy="2182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0F4113-2FF7-8217-2D81-FB75D2E2C2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 r="3889" b="2252"/>
          <a:stretch/>
        </p:blipFill>
        <p:spPr>
          <a:xfrm>
            <a:off x="3635584" y="3147814"/>
            <a:ext cx="1667101" cy="167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80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BC0C-37DB-5F4A-9667-78E80573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58" y="-20538"/>
            <a:ext cx="7451734" cy="621451"/>
          </a:xfrm>
        </p:spPr>
        <p:txBody>
          <a:bodyPr/>
          <a:lstStyle/>
          <a:p>
            <a:r>
              <a:rPr lang="en-US" sz="3200" dirty="0">
                <a:ea typeface="STHeiti" panose="02010600040101010101" pitchFamily="2" charset="-122"/>
                <a:cs typeface="Arial" panose="020B0604020202020204" pitchFamily="34" charset="0"/>
              </a:rPr>
              <a:t>Future Facilities for Heavy-Ion Collisions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511DFBF4-3B75-254A-8A50-9685B030BE24}"/>
                  </a:ext>
                </a:extLst>
              </p:cNvPr>
              <p:cNvSpPr/>
              <p:nvPr/>
            </p:nvSpPr>
            <p:spPr>
              <a:xfrm>
                <a:off x="251520" y="2499742"/>
                <a:ext cx="3168352" cy="2403910"/>
              </a:xfrm>
              <a:prstGeom prst="roundRect">
                <a:avLst>
                  <a:gd name="adj" fmla="val 3907"/>
                </a:avLst>
              </a:prstGeom>
              <a:noFill/>
              <a:ln w="28575" cmpd="tri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CBM at FAIR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760MeV)</a:t>
                </a:r>
                <a:endPara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7988" indent="-407988">
                  <a:buFont typeface="+mj-lt"/>
                  <a:buAutoNum type="arabicParenR"/>
                </a:pP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Phase boundary and QCD CP;</a:t>
                </a:r>
              </a:p>
              <a:p>
                <a:pPr marL="407988" indent="-407988">
                  <a:buFont typeface="+mj-lt"/>
                  <a:buAutoNum type="arabicParenR"/>
                </a:pP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Hyper-Nuclei and Y-N interactions</a:t>
                </a:r>
              </a:p>
              <a:p>
                <a:pPr marL="407988" indent="-407988">
                  <a:buFont typeface="+mj-lt"/>
                  <a:buAutoNum type="arabicParenR"/>
                </a:pP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Dileptons</a:t>
                </a:r>
              </a:p>
            </p:txBody>
          </p:sp>
        </mc:Choice>
        <mc:Fallback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511DFBF4-3B75-254A-8A50-9685B030BE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499742"/>
                <a:ext cx="3168352" cy="2403910"/>
              </a:xfrm>
              <a:prstGeom prst="roundRect">
                <a:avLst>
                  <a:gd name="adj" fmla="val 3907"/>
                </a:avLst>
              </a:prstGeom>
              <a:blipFill>
                <a:blip r:embed="rId3"/>
                <a:stretch>
                  <a:fillRect/>
                </a:stretch>
              </a:blipFill>
              <a:ln w="28575" cmpd="tri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5F42084B-4927-2A3F-5A53-2D6395FE8D10}"/>
              </a:ext>
            </a:extLst>
          </p:cNvPr>
          <p:cNvGrpSpPr/>
          <p:nvPr/>
        </p:nvGrpSpPr>
        <p:grpSpPr>
          <a:xfrm>
            <a:off x="3635896" y="628114"/>
            <a:ext cx="5976664" cy="3989388"/>
            <a:chOff x="3050152" y="805081"/>
            <a:chExt cx="5517807" cy="364574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46C005A-B39A-BFE4-F379-2B11A554A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51" r="14158" b="16280"/>
            <a:stretch/>
          </p:blipFill>
          <p:spPr>
            <a:xfrm rot="5400000">
              <a:off x="3685243" y="289361"/>
              <a:ext cx="3526371" cy="47965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C28D95-75BA-224A-B0E5-4FE1986EA625}"/>
                </a:ext>
              </a:extLst>
            </p:cNvPr>
            <p:cNvSpPr txBox="1"/>
            <p:nvPr/>
          </p:nvSpPr>
          <p:spPr>
            <a:xfrm>
              <a:off x="3635896" y="805081"/>
              <a:ext cx="4932063" cy="196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800                    400              200                                                                                         20 </a:t>
              </a:r>
            </a:p>
          </p:txBody>
        </p:sp>
      </p:grp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F39D9BE4-4677-9C40-8745-5CC167165D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56996"/>
              </p:ext>
            </p:extLst>
          </p:nvPr>
        </p:nvGraphicFramePr>
        <p:xfrm>
          <a:off x="489518" y="694877"/>
          <a:ext cx="2195150" cy="147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6838095" imgH="4600000" progId="">
                  <p:embed/>
                </p:oleObj>
              </mc:Choice>
              <mc:Fallback>
                <p:oleObj name="位图图像" r:id="rId5" imgW="6838095" imgH="4600000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8E8AA2F-F963-1E46-8141-A0866E7B60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18" y="694877"/>
                        <a:ext cx="2195150" cy="147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CF01E33-6F37-0985-9468-4CB5CBE5EF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6601" r="20015" b="3800"/>
          <a:stretch/>
        </p:blipFill>
        <p:spPr>
          <a:xfrm rot="5400000">
            <a:off x="801521" y="169423"/>
            <a:ext cx="1912444" cy="26041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915ADC-CBC3-2893-F18F-2C52B5716AE4}"/>
              </a:ext>
            </a:extLst>
          </p:cNvPr>
          <p:cNvSpPr/>
          <p:nvPr/>
        </p:nvSpPr>
        <p:spPr>
          <a:xfrm>
            <a:off x="4374524" y="1275606"/>
            <a:ext cx="845547" cy="2642592"/>
          </a:xfrm>
          <a:prstGeom prst="rect">
            <a:avLst/>
          </a:prstGeom>
          <a:solidFill>
            <a:srgbClr val="FFFF00">
              <a:alpha val="40000"/>
            </a:srgbClr>
          </a:solidFill>
          <a:ln w="9525">
            <a:solidFill>
              <a:srgbClr val="93D5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53067"/>
      </p:ext>
    </p:extLst>
  </p:cSld>
  <p:clrMapOvr>
    <a:masterClrMapping/>
  </p:clrMapOvr>
  <p:transition spd="med" advClick="0" advTm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E614F4-C6C4-CB47-8222-2A5F153E4A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6601" r="20015" b="3800"/>
          <a:stretch/>
        </p:blipFill>
        <p:spPr>
          <a:xfrm rot="5400000">
            <a:off x="2904136" y="399833"/>
            <a:ext cx="3302799" cy="4497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BAF664-06C4-874E-AF62-378132205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-20538"/>
            <a:ext cx="9433048" cy="55334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High-Energy Nuclear Collisions and QCD Phase Diagram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72FC8E-2FF9-6941-A577-F53D78010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8" y="1126780"/>
            <a:ext cx="2112798" cy="1444971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87278-EE06-B94B-9CF1-832DA76986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760"/>
          <a:stretch/>
        </p:blipFill>
        <p:spPr>
          <a:xfrm>
            <a:off x="7020272" y="3075807"/>
            <a:ext cx="2016224" cy="1115739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D34C00-EA4F-7849-BC53-B6BB0935B194}"/>
                  </a:ext>
                </a:extLst>
              </p:cNvPr>
              <p:cNvSpPr txBox="1"/>
              <p:nvPr/>
            </p:nvSpPr>
            <p:spPr>
              <a:xfrm>
                <a:off x="298376" y="4445536"/>
                <a:ext cx="5400600" cy="569387"/>
              </a:xfrm>
              <a:prstGeom prst="rect">
                <a:avLst/>
              </a:prstGeom>
              <a:solidFill>
                <a:srgbClr val="FFC000">
                  <a:alpha val="38000"/>
                </a:srgb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225425">
                  <a:buFont typeface="+mj-lt"/>
                  <a:buAutoNum type="arabicParenR"/>
                </a:pPr>
                <a:r>
                  <a:rPr kumimoji="1" lang="en-US" sz="1600" dirty="0">
                    <a:latin typeface="Times" pitchFamily="2" charset="0"/>
                    <a:cs typeface="Arial"/>
                  </a:rPr>
                  <a:t>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60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kumimoji="1"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𝜇</m:t>
                        </m:r>
                      </m:e>
                      <m:sub>
                        <m:r>
                          <a:rPr kumimoji="1" lang="en-US" sz="1600" b="0" i="1" smtClean="0">
                            <a:latin typeface="Cambria Math" panose="02040503050406030204" pitchFamily="18" charset="0"/>
                            <a:cs typeface="Arial"/>
                          </a:rPr>
                          <m:t>𝐵</m:t>
                        </m:r>
                      </m:sub>
                    </m:sSub>
                    <m:r>
                      <a:rPr kumimoji="1" lang="en-US" sz="1600" b="0" i="1" smtClean="0">
                        <a:latin typeface="Cambria Math" panose="02040503050406030204" pitchFamily="18" charset="0"/>
                        <a:cs typeface="Arial"/>
                      </a:rPr>
                      <m:t>=0</m:t>
                    </m:r>
                  </m:oMath>
                </a14:m>
                <a:r>
                  <a:rPr kumimoji="1" lang="en-US" altLang="zh-CN" sz="1600" dirty="0">
                    <a:latin typeface="Times" pitchFamily="2" charset="0"/>
                    <a:cs typeface="Arial"/>
                  </a:rPr>
                  <a:t>, smooth</a:t>
                </a:r>
                <a:r>
                  <a:rPr kumimoji="1" lang="zh-CN" altLang="en-US" sz="1600" dirty="0">
                    <a:latin typeface="Times" pitchFamily="2" charset="0"/>
                    <a:cs typeface="Arial"/>
                  </a:rPr>
                  <a:t> </a:t>
                </a:r>
                <a:r>
                  <a:rPr kumimoji="1" lang="en-US" altLang="zh-CN" sz="1600" dirty="0">
                    <a:latin typeface="Times" pitchFamily="2" charset="0"/>
                    <a:cs typeface="Arial"/>
                  </a:rPr>
                  <a:t>crossover (LGT + data) ;</a:t>
                </a:r>
                <a:r>
                  <a:rPr kumimoji="1" lang="zh-CN" altLang="en-US" sz="1600" dirty="0">
                    <a:latin typeface="Times" pitchFamily="2" charset="0"/>
                    <a:cs typeface="Arial"/>
                  </a:rPr>
                  <a:t>  </a:t>
                </a:r>
                <a:endParaRPr kumimoji="1" lang="en-US" altLang="zh-CN" sz="1600" dirty="0">
                  <a:latin typeface="Times" pitchFamily="2" charset="0"/>
                  <a:cs typeface="Arial"/>
                </a:endParaRPr>
              </a:p>
              <a:p>
                <a:pPr marL="342900" indent="-225425">
                  <a:buFont typeface="+mj-lt"/>
                  <a:buAutoNum type="arabicParenR"/>
                </a:pPr>
                <a:endParaRPr kumimoji="1" lang="en-US" altLang="zh-CN" sz="500" dirty="0">
                  <a:latin typeface="Times" pitchFamily="2" charset="0"/>
                  <a:cs typeface="Arial"/>
                </a:endParaRPr>
              </a:p>
              <a:p>
                <a:pPr marL="342900" indent="-225425">
                  <a:buFont typeface="+mj-lt"/>
                  <a:buAutoNum type="arabicParenR"/>
                </a:pPr>
                <a:r>
                  <a:rPr kumimoji="1" lang="en-US" altLang="zh-CN" sz="1600" dirty="0">
                    <a:latin typeface="Times" pitchFamily="2" charset="0"/>
                    <a:cs typeface="Arial"/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600" i="1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kumimoji="1"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𝜇</m:t>
                        </m:r>
                      </m:e>
                      <m:sub>
                        <m:r>
                          <a:rPr kumimoji="1" lang="en-US" sz="1600" i="1">
                            <a:latin typeface="Cambria Math" panose="02040503050406030204" pitchFamily="18" charset="0"/>
                            <a:cs typeface="Arial"/>
                          </a:rPr>
                          <m:t>𝐵</m:t>
                        </m:r>
                      </m:sub>
                    </m:sSub>
                  </m:oMath>
                </a14:m>
                <a:r>
                  <a:rPr kumimoji="1" lang="en-US" altLang="zh-CN" sz="1600" dirty="0">
                    <a:latin typeface="Times" pitchFamily="2" charset="0"/>
                    <a:cs typeface="Arial"/>
                  </a:rPr>
                  <a:t>, </a:t>
                </a:r>
                <a:r>
                  <a:rPr kumimoji="1" lang="zh-CN" altLang="en-US" sz="1600" dirty="0">
                    <a:latin typeface="Times" pitchFamily="2" charset="0"/>
                    <a:cs typeface="Arial"/>
                  </a:rPr>
                  <a:t> </a:t>
                </a:r>
                <a:r>
                  <a:rPr kumimoji="1" lang="en-US" altLang="zh-CN" sz="1600" dirty="0">
                    <a:latin typeface="Times" pitchFamily="2" charset="0"/>
                    <a:cs typeface="Arial"/>
                  </a:rPr>
                  <a:t>1</a:t>
                </a:r>
                <a:r>
                  <a:rPr kumimoji="1" lang="en-US" altLang="zh-CN" sz="1600" baseline="30000" dirty="0">
                    <a:latin typeface="Times" pitchFamily="2" charset="0"/>
                    <a:cs typeface="Arial"/>
                  </a:rPr>
                  <a:t>st</a:t>
                </a:r>
                <a:r>
                  <a:rPr kumimoji="1" lang="zh-CN" altLang="en-US" sz="1600" dirty="0">
                    <a:latin typeface="Times" pitchFamily="2" charset="0"/>
                    <a:cs typeface="Arial"/>
                  </a:rPr>
                  <a:t> </a:t>
                </a:r>
                <a:r>
                  <a:rPr kumimoji="1" lang="en-US" altLang="zh-CN" sz="1600" dirty="0">
                    <a:latin typeface="Times" pitchFamily="2" charset="0"/>
                    <a:cs typeface="Arial"/>
                  </a:rPr>
                  <a:t>order</a:t>
                </a:r>
                <a:r>
                  <a:rPr kumimoji="1" lang="zh-CN" altLang="en-US" sz="1600" dirty="0">
                    <a:latin typeface="Times" pitchFamily="2" charset="0"/>
                    <a:cs typeface="Arial"/>
                  </a:rPr>
                  <a:t> </a:t>
                </a:r>
                <a:r>
                  <a:rPr kumimoji="1" lang="en-US" altLang="zh-CN" sz="1600" dirty="0">
                    <a:latin typeface="Times" pitchFamily="2" charset="0"/>
                    <a:cs typeface="Arial"/>
                  </a:rPr>
                  <a:t>phase</a:t>
                </a:r>
                <a:r>
                  <a:rPr kumimoji="1" lang="zh-CN" altLang="en-US" sz="1600" dirty="0">
                    <a:latin typeface="Times" pitchFamily="2" charset="0"/>
                    <a:cs typeface="Arial"/>
                  </a:rPr>
                  <a:t> </a:t>
                </a:r>
                <a:r>
                  <a:rPr kumimoji="1" lang="en-US" altLang="zh-CN" sz="1600" dirty="0">
                    <a:latin typeface="Times" pitchFamily="2" charset="0"/>
                    <a:cs typeface="Arial"/>
                  </a:rPr>
                  <a:t>transition  </a:t>
                </a:r>
                <a14:m>
                  <m:oMath xmlns:m="http://schemas.openxmlformats.org/officeDocument/2006/math">
                    <m:r>
                      <a:rPr kumimoji="1" lang="en-US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→</m:t>
                    </m:r>
                  </m:oMath>
                </a14:m>
                <a:r>
                  <a:rPr kumimoji="1" lang="zh-CN" altLang="en-US" sz="1600" dirty="0">
                    <a:latin typeface="Times" pitchFamily="2" charset="0"/>
                    <a:cs typeface="Arial"/>
                  </a:rPr>
                  <a:t> </a:t>
                </a:r>
                <a:r>
                  <a:rPr kumimoji="1" lang="en-US" altLang="zh-CN" sz="1600" b="1" dirty="0">
                    <a:solidFill>
                      <a:srgbClr val="C00000"/>
                    </a:solidFill>
                    <a:latin typeface="Times" pitchFamily="2" charset="0"/>
                    <a:cs typeface="Arial"/>
                  </a:rPr>
                  <a:t>QCD</a:t>
                </a:r>
                <a:r>
                  <a:rPr kumimoji="1" lang="zh-CN" altLang="en-US" sz="1600" b="1" dirty="0">
                    <a:solidFill>
                      <a:srgbClr val="C00000"/>
                    </a:solidFill>
                    <a:latin typeface="Times" pitchFamily="2" charset="0"/>
                    <a:cs typeface="Arial"/>
                  </a:rPr>
                  <a:t> </a:t>
                </a:r>
                <a:r>
                  <a:rPr kumimoji="1" lang="en-US" altLang="zh-CN" sz="1600" b="1" dirty="0">
                    <a:solidFill>
                      <a:srgbClr val="C00000"/>
                    </a:solidFill>
                    <a:latin typeface="Times" pitchFamily="2" charset="0"/>
                    <a:cs typeface="Arial"/>
                  </a:rPr>
                  <a:t>critical</a:t>
                </a:r>
                <a:r>
                  <a:rPr kumimoji="1" lang="zh-CN" altLang="en-US" sz="1600" b="1" dirty="0">
                    <a:solidFill>
                      <a:srgbClr val="C00000"/>
                    </a:solidFill>
                    <a:latin typeface="Times" pitchFamily="2" charset="0"/>
                    <a:cs typeface="Arial"/>
                  </a:rPr>
                  <a:t> </a:t>
                </a:r>
                <a:r>
                  <a:rPr kumimoji="1" lang="en-US" altLang="zh-CN" sz="1600" b="1" dirty="0">
                    <a:solidFill>
                      <a:srgbClr val="C00000"/>
                    </a:solidFill>
                    <a:latin typeface="Times" pitchFamily="2" charset="0"/>
                    <a:cs typeface="Arial"/>
                  </a:rPr>
                  <a:t>point</a:t>
                </a:r>
                <a:endParaRPr kumimoji="1" lang="en-CN" sz="1600" b="1">
                  <a:solidFill>
                    <a:srgbClr val="C00000"/>
                  </a:solidFill>
                  <a:latin typeface="Times" pitchFamily="2" charset="0"/>
                  <a:cs typeface="Arial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D34C00-EA4F-7849-BC53-B6BB0935B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76" y="4445536"/>
                <a:ext cx="5400600" cy="569387"/>
              </a:xfrm>
              <a:prstGeom prst="rect">
                <a:avLst/>
              </a:prstGeom>
              <a:blipFill>
                <a:blip r:embed="rId6"/>
                <a:stretch>
                  <a:fillRect t="-6383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03E86DE-1CBF-644D-8264-63AFD648DF4B}"/>
              </a:ext>
            </a:extLst>
          </p:cNvPr>
          <p:cNvSpPr txBox="1"/>
          <p:nvPr/>
        </p:nvSpPr>
        <p:spPr>
          <a:xfrm>
            <a:off x="100738" y="2715767"/>
            <a:ext cx="206787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Times" pitchFamily="2" charset="0"/>
                <a:ea typeface="微软雅黑" panose="020B0503020204020204" pitchFamily="34" charset="-122"/>
              </a:rPr>
              <a:t>High temperature:</a:t>
            </a:r>
          </a:p>
          <a:p>
            <a:r>
              <a:rPr lang="en-US" sz="1600" dirty="0">
                <a:latin typeface="Times" pitchFamily="2" charset="0"/>
                <a:ea typeface="微软雅黑" panose="020B0503020204020204" pitchFamily="34" charset="-122"/>
              </a:rPr>
              <a:t>Early Universe evolution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A6CFA9-E497-044F-A859-3F1A7EB9CFA0}"/>
              </a:ext>
            </a:extLst>
          </p:cNvPr>
          <p:cNvSpPr txBox="1"/>
          <p:nvPr/>
        </p:nvSpPr>
        <p:spPr>
          <a:xfrm>
            <a:off x="7020272" y="2238186"/>
            <a:ext cx="173605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Times" pitchFamily="2" charset="0"/>
                <a:ea typeface="微软雅黑" panose="020B0503020204020204" pitchFamily="34" charset="-122"/>
              </a:rPr>
              <a:t>High baryon density:</a:t>
            </a:r>
          </a:p>
          <a:p>
            <a:r>
              <a:rPr lang="en-US" sz="1600" dirty="0">
                <a:latin typeface="Times" pitchFamily="2" charset="0"/>
                <a:ea typeface="微软雅黑" panose="020B0503020204020204" pitchFamily="34" charset="-122"/>
              </a:rPr>
              <a:t>Inner structure of </a:t>
            </a:r>
          </a:p>
          <a:p>
            <a:r>
              <a:rPr lang="en-US" sz="1600" dirty="0">
                <a:latin typeface="Times" pitchFamily="2" charset="0"/>
                <a:ea typeface="微软雅黑" panose="020B0503020204020204" pitchFamily="34" charset="-122"/>
              </a:rPr>
              <a:t>compact stars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D6E6487-FFFC-B64B-BFC1-0EA53400CC4A}"/>
              </a:ext>
            </a:extLst>
          </p:cNvPr>
          <p:cNvSpPr/>
          <p:nvPr/>
        </p:nvSpPr>
        <p:spPr>
          <a:xfrm>
            <a:off x="2649488" y="699543"/>
            <a:ext cx="698376" cy="277041"/>
          </a:xfrm>
          <a:prstGeom prst="roundRect">
            <a:avLst>
              <a:gd name="adj" fmla="val 6667"/>
            </a:avLst>
          </a:prstGeom>
          <a:gradFill flip="none" rotWithShape="1">
            <a:gsLst>
              <a:gs pos="0">
                <a:srgbClr val="73FB79">
                  <a:tint val="66000"/>
                  <a:satMod val="160000"/>
                </a:srgbClr>
              </a:gs>
              <a:gs pos="50000">
                <a:srgbClr val="73FB79">
                  <a:tint val="44500"/>
                  <a:satMod val="160000"/>
                </a:srgbClr>
              </a:gs>
              <a:gs pos="100000">
                <a:srgbClr val="73FB7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" pitchFamily="2" charset="0"/>
              </a:rPr>
              <a:t>LHC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6E14240-0585-FF44-8886-57663EBD4265}"/>
              </a:ext>
            </a:extLst>
          </p:cNvPr>
          <p:cNvSpPr/>
          <p:nvPr/>
        </p:nvSpPr>
        <p:spPr>
          <a:xfrm>
            <a:off x="3419872" y="699542"/>
            <a:ext cx="1512168" cy="277041"/>
          </a:xfrm>
          <a:prstGeom prst="roundRect">
            <a:avLst>
              <a:gd name="adj" fmla="val 6667"/>
            </a:avLst>
          </a:prstGeom>
          <a:gradFill flip="none" rotWithShape="1">
            <a:gsLst>
              <a:gs pos="0">
                <a:srgbClr val="73FB79">
                  <a:tint val="66000"/>
                  <a:satMod val="160000"/>
                </a:srgbClr>
              </a:gs>
              <a:gs pos="50000">
                <a:srgbClr val="73FB79">
                  <a:tint val="44500"/>
                  <a:satMod val="160000"/>
                </a:srgbClr>
              </a:gs>
              <a:gs pos="100000">
                <a:srgbClr val="73FB7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" pitchFamily="2" charset="0"/>
              </a:rPr>
              <a:t>RHIC BES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20736FF-2A4F-E843-ADBB-568FF50C5FC4}"/>
              </a:ext>
            </a:extLst>
          </p:cNvPr>
          <p:cNvSpPr/>
          <p:nvPr/>
        </p:nvSpPr>
        <p:spPr>
          <a:xfrm>
            <a:off x="5004048" y="699542"/>
            <a:ext cx="1728192" cy="277041"/>
          </a:xfrm>
          <a:prstGeom prst="roundRect">
            <a:avLst>
              <a:gd name="adj" fmla="val 6667"/>
            </a:avLst>
          </a:prstGeom>
          <a:gradFill flip="none" rotWithShape="1">
            <a:gsLst>
              <a:gs pos="0">
                <a:srgbClr val="73FB79">
                  <a:tint val="66000"/>
                  <a:satMod val="160000"/>
                </a:srgbClr>
              </a:gs>
              <a:gs pos="50000">
                <a:srgbClr val="73FB79">
                  <a:tint val="44500"/>
                  <a:satMod val="160000"/>
                </a:srgbClr>
              </a:gs>
              <a:gs pos="100000">
                <a:srgbClr val="73FB7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" pitchFamily="2" charset="0"/>
              </a:rPr>
              <a:t>FAIR, NICA, …</a:t>
            </a:r>
          </a:p>
        </p:txBody>
      </p:sp>
    </p:spTree>
    <p:extLst>
      <p:ext uri="{BB962C8B-B14F-4D97-AF65-F5344CB8AC3E}">
        <p14:creationId xmlns:p14="http://schemas.microsoft.com/office/powerpoint/2010/main" val="1299946652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F644CACD-DE2A-C94A-AA1C-D3D997D0942F}"/>
              </a:ext>
            </a:extLst>
          </p:cNvPr>
          <p:cNvSpPr txBox="1"/>
          <p:nvPr/>
        </p:nvSpPr>
        <p:spPr>
          <a:xfrm>
            <a:off x="6570594" y="4536871"/>
            <a:ext cx="253791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论语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卫灵公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800" dirty="0">
                <a:latin typeface="Times" pitchFamily="2" charset="0"/>
                <a:ea typeface="微软雅黑" panose="020B0503020204020204" pitchFamily="34" charset="-122"/>
              </a:rPr>
              <a:t>“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子曰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CN" sz="800" dirty="0">
                <a:latin typeface="Times" pitchFamily="2" charset="0"/>
                <a:ea typeface="微软雅黑" panose="020B0503020204020204" pitchFamily="34" charset="-122"/>
              </a:rPr>
              <a:t>‘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人无远虑，必有近忧</a:t>
            </a:r>
            <a:r>
              <a:rPr lang="en-US" altLang="zh-CN" sz="800" dirty="0">
                <a:latin typeface="Times" pitchFamily="2" charset="0"/>
                <a:ea typeface="微软雅黑" panose="020B0503020204020204" pitchFamily="34" charset="-122"/>
              </a:rPr>
              <a:t>’</a:t>
            </a:r>
            <a:r>
              <a:rPr lang="zh-CN" altLang="en-US" sz="800" dirty="0">
                <a:latin typeface="Times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800" dirty="0">
                <a:latin typeface="Times" pitchFamily="2" charset="0"/>
                <a:ea typeface="微软雅黑" panose="020B0503020204020204" pitchFamily="34" charset="-122"/>
              </a:rPr>
              <a:t>”</a:t>
            </a:r>
            <a:endParaRPr lang="en-US" sz="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0E3BEF-BDD9-BA4E-8611-215FC0CE1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134029"/>
            <a:ext cx="8280920" cy="655503"/>
          </a:xfrm>
        </p:spPr>
        <p:txBody>
          <a:bodyPr/>
          <a:lstStyle/>
          <a:p>
            <a:r>
              <a:rPr lang="en-U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NSAC Long Range Plan Discussions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16C2C3D-9680-7546-A8E9-F92805B12D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833790"/>
                  </p:ext>
                </p:extLst>
              </p:nvPr>
            </p:nvGraphicFramePr>
            <p:xfrm>
              <a:off x="107504" y="1232002"/>
              <a:ext cx="8973392" cy="32839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5991">
                      <a:extLst>
                        <a:ext uri="{9D8B030D-6E8A-4147-A177-3AD203B41FA5}">
                          <a16:colId xmlns:a16="http://schemas.microsoft.com/office/drawing/2014/main" val="789517715"/>
                        </a:ext>
                      </a:extLst>
                    </a:gridCol>
                    <a:gridCol w="240887">
                      <a:extLst>
                        <a:ext uri="{9D8B030D-6E8A-4147-A177-3AD203B41FA5}">
                          <a16:colId xmlns:a16="http://schemas.microsoft.com/office/drawing/2014/main" val="615622387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1190970076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1859769078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1471355938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1337003784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495028562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535102167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190531922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1780988396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2976672698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2666985819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759350324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248005577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4017262579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806622460"/>
                        </a:ext>
                      </a:extLst>
                    </a:gridCol>
                    <a:gridCol w="270095">
                      <a:extLst>
                        <a:ext uri="{9D8B030D-6E8A-4147-A177-3AD203B41FA5}">
                          <a16:colId xmlns:a16="http://schemas.microsoft.com/office/drawing/2014/main" val="375094045"/>
                        </a:ext>
                      </a:extLst>
                    </a:gridCol>
                    <a:gridCol w="246342">
                      <a:extLst>
                        <a:ext uri="{9D8B030D-6E8A-4147-A177-3AD203B41FA5}">
                          <a16:colId xmlns:a16="http://schemas.microsoft.com/office/drawing/2014/main" val="637050184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271114903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252343170"/>
                        </a:ext>
                      </a:extLst>
                    </a:gridCol>
                    <a:gridCol w="253710">
                      <a:extLst>
                        <a:ext uri="{9D8B030D-6E8A-4147-A177-3AD203B41FA5}">
                          <a16:colId xmlns:a16="http://schemas.microsoft.com/office/drawing/2014/main" val="396230796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2191553162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2360289384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2993836217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279752752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772465957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1264085430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1370422751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1053777258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2476405867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2642960912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4161031134"/>
                        </a:ext>
                      </a:extLst>
                    </a:gridCol>
                    <a:gridCol w="246342">
                      <a:extLst>
                        <a:ext uri="{9D8B030D-6E8A-4147-A177-3AD203B41FA5}">
                          <a16:colId xmlns:a16="http://schemas.microsoft.com/office/drawing/2014/main" val="2329186578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173052784"/>
                        </a:ext>
                      </a:extLst>
                    </a:gridCol>
                    <a:gridCol w="218279">
                      <a:extLst>
                        <a:ext uri="{9D8B030D-6E8A-4147-A177-3AD203B41FA5}">
                          <a16:colId xmlns:a16="http://schemas.microsoft.com/office/drawing/2014/main" val="3857092726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549593949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623172530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560684885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336959713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104660886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4155978683"/>
                        </a:ext>
                      </a:extLst>
                    </a:gridCol>
                  </a:tblGrid>
                  <a:tr h="300414">
                    <a:tc gridSpan="10"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2000 - 2009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15"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kern="1200" dirty="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2010 - 2024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kern="1200" dirty="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2025 - 2030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10"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2031 – 2040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67496212"/>
                      </a:ext>
                    </a:extLst>
                  </a:tr>
                  <a:tr h="365504">
                    <a:tc gridSpan="10"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RHIC: QGP, spin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15">
                      <a:txBody>
                        <a:bodyPr/>
                        <a:lstStyle/>
                        <a:p>
                          <a:r>
                            <a:rPr lang="zh-CN" alt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</a:t>
                          </a:r>
                          <a:r>
                            <a:rPr lang="en-US" altLang="zh-CN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STAR (</a:t>
                          </a:r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BES-I, BES-II)</a:t>
                          </a: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755982698"/>
                      </a:ext>
                    </a:extLst>
                  </a:tr>
                  <a:tr h="360497"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gridSpan="6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sPHENIX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37502096"/>
                      </a:ext>
                    </a:extLst>
                  </a:tr>
                  <a:tr h="360497"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gridSpan="7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CBM</a:t>
                          </a: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gridSpan="7"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𝑩</m:t>
                                    </m:r>
                                  </m:sub>
                                </m:sSub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~ </m:t>
                                </m:r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𝟖𝟎𝟎</m:t>
                                </m:r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</m:t>
                                </m:r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𝑴𝒆𝑽</m:t>
                                </m:r>
                              </m:oMath>
                            </m:oMathPara>
                          </a14:m>
                          <a:endParaRPr lang="en-US" sz="18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86821163"/>
                      </a:ext>
                    </a:extLst>
                  </a:tr>
                  <a:tr h="165228"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gridSpan="24">
                      <a:txBody>
                        <a:bodyPr/>
                        <a:lstStyle/>
                        <a:p>
                          <a:r>
                            <a:rPr lang="zh-CN" altLang="en-US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                              </a:t>
                          </a:r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ALICE ITS, ITS2          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𝑩</m:t>
                                  </m:r>
                                </m:sub>
                              </m:sSub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~ 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oMath>
                          </a14:m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40295883"/>
                      </a:ext>
                    </a:extLst>
                  </a:tr>
                  <a:tr h="165228"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gridSpan="8">
                      <a:txBody>
                        <a:bodyPr/>
                        <a:lstStyle/>
                        <a:p>
                          <a:r>
                            <a:rPr lang="en-US" sz="10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        ITS3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gridSpan="7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1238577"/>
                      </a:ext>
                    </a:extLst>
                  </a:tr>
                  <a:tr h="165228"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3D54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3D54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4009719"/>
                      </a:ext>
                    </a:extLst>
                  </a:tr>
                  <a:tr h="165228"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gridSpan="14"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JLab</a:t>
                          </a:r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12GeV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518425931"/>
                      </a:ext>
                    </a:extLst>
                  </a:tr>
                  <a:tr h="365504"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3D54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3D54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gridSpan="10"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EIC construction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gridSpan="7"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EIC physics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9252447"/>
                      </a:ext>
                    </a:extLst>
                  </a:tr>
                  <a:tr h="365504">
                    <a:tc gridSpan="4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50" i="1" dirty="0"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303472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16C2C3D-9680-7546-A8E9-F92805B12D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833790"/>
                  </p:ext>
                </p:extLst>
              </p:nvPr>
            </p:nvGraphicFramePr>
            <p:xfrm>
              <a:off x="107504" y="1232002"/>
              <a:ext cx="8973392" cy="32839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5991">
                      <a:extLst>
                        <a:ext uri="{9D8B030D-6E8A-4147-A177-3AD203B41FA5}">
                          <a16:colId xmlns:a16="http://schemas.microsoft.com/office/drawing/2014/main" val="789517715"/>
                        </a:ext>
                      </a:extLst>
                    </a:gridCol>
                    <a:gridCol w="240887">
                      <a:extLst>
                        <a:ext uri="{9D8B030D-6E8A-4147-A177-3AD203B41FA5}">
                          <a16:colId xmlns:a16="http://schemas.microsoft.com/office/drawing/2014/main" val="615622387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1190970076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1859769078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1471355938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1337003784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495028562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535102167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190531922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1780988396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2976672698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2666985819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759350324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248005577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4017262579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806622460"/>
                        </a:ext>
                      </a:extLst>
                    </a:gridCol>
                    <a:gridCol w="270095">
                      <a:extLst>
                        <a:ext uri="{9D8B030D-6E8A-4147-A177-3AD203B41FA5}">
                          <a16:colId xmlns:a16="http://schemas.microsoft.com/office/drawing/2014/main" val="375094045"/>
                        </a:ext>
                      </a:extLst>
                    </a:gridCol>
                    <a:gridCol w="246342">
                      <a:extLst>
                        <a:ext uri="{9D8B030D-6E8A-4147-A177-3AD203B41FA5}">
                          <a16:colId xmlns:a16="http://schemas.microsoft.com/office/drawing/2014/main" val="637050184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271114903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252343170"/>
                        </a:ext>
                      </a:extLst>
                    </a:gridCol>
                    <a:gridCol w="253710">
                      <a:extLst>
                        <a:ext uri="{9D8B030D-6E8A-4147-A177-3AD203B41FA5}">
                          <a16:colId xmlns:a16="http://schemas.microsoft.com/office/drawing/2014/main" val="396230796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2191553162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2360289384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2993836217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279752752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772465957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1264085430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1370422751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1053777258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2476405867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2642960912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4161031134"/>
                        </a:ext>
                      </a:extLst>
                    </a:gridCol>
                    <a:gridCol w="246342">
                      <a:extLst>
                        <a:ext uri="{9D8B030D-6E8A-4147-A177-3AD203B41FA5}">
                          <a16:colId xmlns:a16="http://schemas.microsoft.com/office/drawing/2014/main" val="2329186578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173052784"/>
                        </a:ext>
                      </a:extLst>
                    </a:gridCol>
                    <a:gridCol w="218279">
                      <a:extLst>
                        <a:ext uri="{9D8B030D-6E8A-4147-A177-3AD203B41FA5}">
                          <a16:colId xmlns:a16="http://schemas.microsoft.com/office/drawing/2014/main" val="3857092726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549593949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623172530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560684885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336959713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3104660886"/>
                        </a:ext>
                      </a:extLst>
                    </a:gridCol>
                    <a:gridCol w="214169">
                      <a:extLst>
                        <a:ext uri="{9D8B030D-6E8A-4147-A177-3AD203B41FA5}">
                          <a16:colId xmlns:a16="http://schemas.microsoft.com/office/drawing/2014/main" val="4155978683"/>
                        </a:ext>
                      </a:extLst>
                    </a:gridCol>
                  </a:tblGrid>
                  <a:tr h="304800">
                    <a:tc gridSpan="10"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2000 - 2009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15"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kern="1200" dirty="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2010 - 2024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kern="1200" dirty="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2025 - 2030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10"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2031 – 2040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67496212"/>
                      </a:ext>
                    </a:extLst>
                  </a:tr>
                  <a:tr h="365760">
                    <a:tc gridSpan="10"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RHIC: QGP, spin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15">
                      <a:txBody>
                        <a:bodyPr/>
                        <a:lstStyle/>
                        <a:p>
                          <a:r>
                            <a:rPr lang="zh-CN" alt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</a:t>
                          </a:r>
                          <a:r>
                            <a:rPr lang="en-US" altLang="zh-CN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STAR (</a:t>
                          </a:r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BES-I, BES-II)</a:t>
                          </a: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75598269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gridSpan="6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sPHENIX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3750209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gridSpan="7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CBM</a:t>
                          </a: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gridSpan="7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69492" t="-286207" r="-133051" b="-51379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8682116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gridSpan="2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41148" t="-400000" r="-28947" b="-43214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40295883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gridSpan="8">
                      <a:txBody>
                        <a:bodyPr/>
                        <a:lstStyle/>
                        <a:p>
                          <a:r>
                            <a:rPr lang="en-US" sz="10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        ITS3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gridSpan="7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1238577"/>
                      </a:ext>
                    </a:extLst>
                  </a:tr>
                  <a:tr h="167640"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3D54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3D54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400971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gridSpan="14"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JLab</a:t>
                          </a:r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12GeV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5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51842593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3D54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3D54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gridSpan="10"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EIC construction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gridSpan="7"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EIC physics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8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9252447"/>
                      </a:ext>
                    </a:extLst>
                  </a:tr>
                  <a:tr h="365504">
                    <a:tc gridSpan="4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50" i="1" dirty="0"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accent1">
                            <a:lumMod val="25000"/>
                            <a:lumOff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FFC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303472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0D23104-174A-7F46-B37C-59E1F1572A2C}"/>
              </a:ext>
            </a:extLst>
          </p:cNvPr>
          <p:cNvSpPr txBox="1"/>
          <p:nvPr/>
        </p:nvSpPr>
        <p:spPr>
          <a:xfrm rot="5400000">
            <a:off x="7483584" y="2879842"/>
            <a:ext cx="47288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~ 2034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40158A5-DC13-6540-90D7-8A9002DF65F5}"/>
              </a:ext>
            </a:extLst>
          </p:cNvPr>
          <p:cNvSpPr/>
          <p:nvPr/>
        </p:nvSpPr>
        <p:spPr>
          <a:xfrm>
            <a:off x="107504" y="745513"/>
            <a:ext cx="7056784" cy="412937"/>
          </a:xfrm>
          <a:prstGeom prst="roundRect">
            <a:avLst>
              <a:gd name="adj" fmla="val 8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of the QCD Matter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C6195A5-B90B-5A44-98E7-4946DB9AB6FC}"/>
              </a:ext>
            </a:extLst>
          </p:cNvPr>
          <p:cNvSpPr/>
          <p:nvPr/>
        </p:nvSpPr>
        <p:spPr>
          <a:xfrm>
            <a:off x="7236296" y="745513"/>
            <a:ext cx="1844600" cy="412937"/>
          </a:xfrm>
          <a:prstGeom prst="roundRect">
            <a:avLst>
              <a:gd name="adj" fmla="val 8649"/>
            </a:avLst>
          </a:prstGeom>
          <a:solidFill>
            <a:srgbClr val="1B2946">
              <a:alpha val="7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of Proton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F3536DD-4281-464D-8BDB-E6540AD84BC7}"/>
              </a:ext>
            </a:extLst>
          </p:cNvPr>
          <p:cNvSpPr/>
          <p:nvPr/>
        </p:nvSpPr>
        <p:spPr>
          <a:xfrm>
            <a:off x="7596336" y="1923678"/>
            <a:ext cx="1412551" cy="635137"/>
          </a:xfrm>
          <a:prstGeom prst="roundRect">
            <a:avLst>
              <a:gd name="adj" fmla="val 725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indent="-42863">
              <a:buFontTx/>
              <a:buChar char="-"/>
            </a:pPr>
            <a:r>
              <a:rPr lang="en-US" sz="1600" b="1" dirty="0">
                <a:solidFill>
                  <a:srgbClr val="C00000"/>
                </a:solidFill>
                <a:latin typeface="Times" pitchFamily="2" charset="0"/>
              </a:rPr>
              <a:t>Physics!</a:t>
            </a:r>
          </a:p>
          <a:p>
            <a:pPr marL="57150" indent="-42863">
              <a:buFontTx/>
              <a:buChar char="-"/>
            </a:pPr>
            <a:r>
              <a:rPr lang="en-US" sz="1600" b="1" dirty="0">
                <a:solidFill>
                  <a:srgbClr val="C00000"/>
                </a:solidFill>
                <a:latin typeface="Times" pitchFamily="2" charset="0"/>
              </a:rPr>
              <a:t>Community!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81F2F7-10DA-BEB9-D1D7-F823795AFBDD}"/>
              </a:ext>
            </a:extLst>
          </p:cNvPr>
          <p:cNvSpPr txBox="1"/>
          <p:nvPr/>
        </p:nvSpPr>
        <p:spPr>
          <a:xfrm>
            <a:off x="971600" y="2117120"/>
            <a:ext cx="2232248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indent="117475"/>
            <a:r>
              <a:rPr lang="en-US" sz="1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arXiv</a:t>
            </a:r>
            <a:r>
              <a:rPr 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2209.05009 </a:t>
            </a:r>
          </a:p>
          <a:p>
            <a:pPr indent="117475"/>
            <a:r>
              <a:rPr 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US-CBM Whitepaper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4A2E0F8-E2A0-E262-40A5-0575B754337B}"/>
              </a:ext>
            </a:extLst>
          </p:cNvPr>
          <p:cNvCxnSpPr>
            <a:cxnSpLocks/>
          </p:cNvCxnSpPr>
          <p:nvPr/>
        </p:nvCxnSpPr>
        <p:spPr>
          <a:xfrm>
            <a:off x="3131840" y="2499742"/>
            <a:ext cx="10081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AD643D4-4110-9834-23CC-C4CFE4A8C665}"/>
              </a:ext>
            </a:extLst>
          </p:cNvPr>
          <p:cNvSpPr txBox="1"/>
          <p:nvPr/>
        </p:nvSpPr>
        <p:spPr>
          <a:xfrm>
            <a:off x="179512" y="2735732"/>
            <a:ext cx="3456384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indent="117475"/>
            <a:r>
              <a:rPr lang="en-US" sz="1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Hot@Cold</a:t>
            </a:r>
            <a:r>
              <a:rPr 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QCD Town Hall Meeting</a:t>
            </a:r>
          </a:p>
          <a:p>
            <a:pPr indent="117475"/>
            <a:r>
              <a:rPr 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Sept. 23-25, MIT</a:t>
            </a:r>
          </a:p>
        </p:txBody>
      </p:sp>
    </p:spTree>
    <p:extLst>
      <p:ext uri="{BB962C8B-B14F-4D97-AF65-F5344CB8AC3E}">
        <p14:creationId xmlns:p14="http://schemas.microsoft.com/office/powerpoint/2010/main" val="3521668513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E1AA0-99A5-2E4B-98E6-64A0AFD3F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05" y="-92546"/>
            <a:ext cx="7039563" cy="689555"/>
          </a:xfrm>
        </p:spPr>
        <p:txBody>
          <a:bodyPr/>
          <a:lstStyle/>
          <a:p>
            <a:r>
              <a:rPr lang="en-US" sz="3600" dirty="0">
                <a:cs typeface="Arial" panose="020B0604020202020204" pitchFamily="34" charset="0"/>
              </a:rPr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9E79EB-CDEE-B44B-89F5-AA42538DC0F1}"/>
                  </a:ext>
                </a:extLst>
              </p:cNvPr>
              <p:cNvSpPr txBox="1"/>
              <p:nvPr/>
            </p:nvSpPr>
            <p:spPr>
              <a:xfrm>
                <a:off x="395536" y="771550"/>
                <a:ext cx="8352928" cy="3966727"/>
              </a:xfrm>
              <a:prstGeom prst="rect">
                <a:avLst/>
              </a:prstGeom>
              <a:solidFill>
                <a:srgbClr val="FFC000">
                  <a:alpha val="41012"/>
                </a:srgbClr>
              </a:solidFill>
              <a:ln w="3810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407988" indent="-293688">
                  <a:buAutoNum type="arabicParenR"/>
                </a:pPr>
                <a:endParaRPr lang="en-US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114300"/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Abundant light hyper-nuclei production at 3GeV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Au+Au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collisions, the high baryon density region:</a:t>
                </a:r>
              </a:p>
              <a:p>
                <a:pPr marL="407988" indent="-293688">
                  <a:buAutoNum type="arabicParenR"/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407988" indent="-293688">
                  <a:buAutoNum type="arabicParenR"/>
                </a:pP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Precision lifetime results for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Λ</m:t>
                        </m:r>
                      </m:sub>
                      <m:sup>
                        <m:r>
                          <a:rPr lang="en-US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  <m:r>
                      <a:rPr lang="en-US" sz="2000" b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Pre>
                      <m:sPre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Λ</m:t>
                        </m:r>
                      </m:sub>
                      <m:sup>
                        <m:r>
                          <a:rPr lang="en-US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Λ</m:t>
                        </m:r>
                      </m:sub>
                      <m:sup>
                        <m:r>
                          <a:rPr lang="en-US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 b="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e;</a:t>
                </a:r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407988" indent="-293688">
                  <a:buAutoNum type="arabicParenR"/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407988" indent="-293688">
                  <a:buAutoNum type="arabicParenR"/>
                </a:pP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First observations of the rapidity yields and collectivity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Λ</m:t>
                        </m:r>
                      </m:sub>
                      <m:sup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  <m:r>
                      <a:rPr lang="en-US" sz="2000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Pre>
                      <m:sPre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Λ</m:t>
                        </m:r>
                      </m:sub>
                      <m:sup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hyper-nuclei;</a:t>
                </a:r>
              </a:p>
              <a:p>
                <a:pPr marL="407988" indent="-293688">
                  <a:buAutoNum type="arabicParenR"/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407988" indent="-293688">
                  <a:buAutoNum type="arabicParenR"/>
                </a:pPr>
                <a:r>
                  <a:rPr lang="en-US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Both yields and collectivity are consistent with coalescence predictions, making the production mechanism </a:t>
                </a:r>
                <a:r>
                  <a:rPr lang="en-US" sz="2000" i="1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trivial</a:t>
                </a:r>
                <a:r>
                  <a:rPr lang="en-US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!</a:t>
                </a:r>
              </a:p>
              <a:p>
                <a:pPr marL="407988" indent="-293688">
                  <a:buAutoNum type="arabicParenR"/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407988" indent="-293688">
                  <a:buAutoNum type="arabicParenR"/>
                </a:pPr>
                <a:r>
                  <a:rPr lang="en-US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More data from RHIC BES-II and future CBM experiment are expected.</a:t>
                </a:r>
              </a:p>
              <a:p>
                <a:pPr marL="407988" indent="-293688">
                  <a:buAutoNum type="arabicParenR"/>
                </a:pPr>
                <a:endParaRPr lang="en-US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9E79EB-CDEE-B44B-89F5-AA42538DC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771550"/>
                <a:ext cx="8352928" cy="3966727"/>
              </a:xfrm>
              <a:prstGeom prst="rect">
                <a:avLst/>
              </a:prstGeom>
              <a:blipFill>
                <a:blip r:embed="rId2"/>
                <a:stretch>
                  <a:fillRect l="-912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2008597"/>
      </p:ext>
    </p:extLst>
  </p:cSld>
  <p:clrMapOvr>
    <a:masterClrMapping/>
  </p:clrMapOvr>
  <p:transition spd="med" advClick="0" advTm="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20538"/>
            <a:ext cx="9144000" cy="5232202"/>
          </a:xfrm>
          <a:prstGeom prst="rect">
            <a:avLst/>
          </a:prstGeom>
          <a:solidFill>
            <a:srgbClr val="005493"/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CN" sz="1200" b="1" dirty="0">
              <a:solidFill>
                <a:srgbClr val="800000"/>
              </a:solidFill>
              <a:latin typeface="Arial" panose="020B0604020202020204" pitchFamily="34" charset="0"/>
              <a:ea typeface="STHeiti" panose="02010600040101010101" pitchFamily="2" charset="-122"/>
              <a:cs typeface="Arial" panose="020B0604020202020204" pitchFamily="34" charset="0"/>
            </a:endParaRPr>
          </a:p>
          <a:p>
            <a:pPr algn="ctr"/>
            <a:endParaRPr lang="en-US" altLang="zh-CN" sz="1200" dirty="0"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  <a:p>
            <a:pPr marL="231775"/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Acknowledgements:</a:t>
            </a:r>
          </a:p>
          <a:p>
            <a:pPr marL="231775"/>
            <a:endParaRPr lang="en-US" sz="8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/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P. Braun-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Munzinger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, 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X. Dong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, S.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Esumi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V. Koch, 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YH. Leung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, XF.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Luo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, B. Mohanty, T. Nonaka, A. Rustamov, </a:t>
            </a:r>
            <a:r>
              <a:rPr lang="en-US" dirty="0"/>
              <a:t>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K. Redlich,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J.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Stachel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M. 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Stephanov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, J.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Stroth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V. 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Vovchenko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ea typeface="STHeiti" panose="02010600040101010101" pitchFamily="2" charset="-122"/>
              <a:cs typeface="Arial" panose="020B0604020202020204" pitchFamily="34" charset="0"/>
            </a:endParaRPr>
          </a:p>
          <a:p>
            <a:pPr marL="231775"/>
            <a:endParaRPr lang="en-US" dirty="0">
              <a:latin typeface="Arial" panose="020B0604020202020204" pitchFamily="34" charset="0"/>
              <a:ea typeface="STHeiti" panose="02010600040101010101" pitchFamily="2" charset="-122"/>
              <a:cs typeface="Arial" panose="020B0604020202020204" pitchFamily="34" charset="0"/>
            </a:endParaRPr>
          </a:p>
          <a:p>
            <a:pPr marL="231775"/>
            <a:r>
              <a:rPr lang="en-US" sz="1050" dirty="0"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// </a:t>
            </a:r>
            <a:r>
              <a:rPr lang="en-US" sz="1050" dirty="0">
                <a:solidFill>
                  <a:srgbClr val="FFFF00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YELLOW: Theory  </a:t>
            </a:r>
            <a:r>
              <a:rPr lang="en-US" sz="1050" dirty="0"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//  </a:t>
            </a: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WHITE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: Exp.  </a:t>
            </a:r>
            <a:r>
              <a:rPr lang="en-US" sz="1050" dirty="0"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//</a:t>
            </a:r>
          </a:p>
          <a:p>
            <a:endParaRPr lang="en-US" sz="1050" dirty="0">
              <a:latin typeface="Arial" panose="020B0604020202020204" pitchFamily="34" charset="0"/>
              <a:ea typeface="STHeiti" panose="02010600040101010101" pitchFamily="2" charset="-122"/>
              <a:cs typeface="Arial" panose="020B0604020202020204" pitchFamily="34" charset="0"/>
            </a:endParaRPr>
          </a:p>
          <a:p>
            <a:pPr algn="ctr"/>
            <a:endParaRPr lang="en-US" sz="1050" dirty="0">
              <a:latin typeface="Arial" panose="020B0604020202020204" pitchFamily="34" charset="0"/>
              <a:ea typeface="STHeiti" panose="0201060004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STHeiti" panose="02010600040101010101" pitchFamily="2" charset="-122"/>
                <a:cs typeface="Arial" panose="020B0604020202020204" pitchFamily="34" charset="0"/>
              </a:rPr>
              <a:t>Thanks for Your Attention!   Many Thanks to Organizers!</a:t>
            </a:r>
          </a:p>
          <a:p>
            <a:endParaRPr lang="en-US" sz="1050" dirty="0">
              <a:latin typeface="Arial" panose="020B0604020202020204" pitchFamily="34" charset="0"/>
              <a:ea typeface="STHeiti" panose="02010600040101010101" pitchFamily="2" charset="-122"/>
              <a:cs typeface="Arial" panose="020B0604020202020204" pitchFamily="34" charset="0"/>
            </a:endParaRPr>
          </a:p>
          <a:p>
            <a:endParaRPr lang="en-US" sz="1050" dirty="0">
              <a:latin typeface="Arial" panose="020B0604020202020204" pitchFamily="34" charset="0"/>
              <a:ea typeface="STHeiti" panose="02010600040101010101" pitchFamily="2" charset="-122"/>
              <a:cs typeface="Arial" panose="020B0604020202020204" pitchFamily="34" charset="0"/>
            </a:endParaRPr>
          </a:p>
          <a:p>
            <a:endParaRPr lang="en-US" sz="1050" dirty="0">
              <a:latin typeface="Arial" panose="020B0604020202020204" pitchFamily="34" charset="0"/>
              <a:ea typeface="STHeiti" panose="02010600040101010101" pitchFamily="2" charset="-122"/>
              <a:cs typeface="Arial" panose="020B0604020202020204" pitchFamily="34" charset="0"/>
            </a:endParaRPr>
          </a:p>
          <a:p>
            <a:endParaRPr lang="en-US" sz="1050" dirty="0">
              <a:latin typeface="Arial" panose="020B0604020202020204" pitchFamily="34" charset="0"/>
              <a:ea typeface="STHeiti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57CB4C-6085-DD4D-FD5C-D4FFF9ACF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18" y="4299942"/>
            <a:ext cx="118064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35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32B75-1C8D-8A42-B0F4-1292C1306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-92546"/>
            <a:ext cx="6696744" cy="689555"/>
          </a:xfrm>
        </p:spPr>
        <p:txBody>
          <a:bodyPr/>
          <a:lstStyle/>
          <a:p>
            <a:r>
              <a:rPr lang="en-US" sz="3600" b="1" dirty="0">
                <a:cs typeface="Arial" panose="020B0604020202020204" pitchFamily="34" charset="0"/>
              </a:rPr>
              <a:t>BES-I and BES-II Data Sets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5C7FD042-7979-B34E-8AA7-6B7BABB766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6718230"/>
                  </p:ext>
                </p:extLst>
              </p:nvPr>
            </p:nvGraphicFramePr>
            <p:xfrm>
              <a:off x="251520" y="660963"/>
              <a:ext cx="8568952" cy="34229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4281">
                      <a:extLst>
                        <a:ext uri="{9D8B030D-6E8A-4147-A177-3AD203B41FA5}">
                          <a16:colId xmlns:a16="http://schemas.microsoft.com/office/drawing/2014/main" val="185857874"/>
                        </a:ext>
                      </a:extLst>
                    </a:gridCol>
                    <a:gridCol w="724123">
                      <a:extLst>
                        <a:ext uri="{9D8B030D-6E8A-4147-A177-3AD203B41FA5}">
                          <a16:colId xmlns:a16="http://schemas.microsoft.com/office/drawing/2014/main" val="3824240636"/>
                        </a:ext>
                      </a:extLst>
                    </a:gridCol>
                    <a:gridCol w="815679">
                      <a:extLst>
                        <a:ext uri="{9D8B030D-6E8A-4147-A177-3AD203B41FA5}">
                          <a16:colId xmlns:a16="http://schemas.microsoft.com/office/drawing/2014/main" val="1818425779"/>
                        </a:ext>
                      </a:extLst>
                    </a:gridCol>
                    <a:gridCol w="792221">
                      <a:extLst>
                        <a:ext uri="{9D8B030D-6E8A-4147-A177-3AD203B41FA5}">
                          <a16:colId xmlns:a16="http://schemas.microsoft.com/office/drawing/2014/main" val="2271612053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483068758"/>
                        </a:ext>
                      </a:extLst>
                    </a:gridCol>
                    <a:gridCol w="864096">
                      <a:extLst>
                        <a:ext uri="{9D8B030D-6E8A-4147-A177-3AD203B41FA5}">
                          <a16:colId xmlns:a16="http://schemas.microsoft.com/office/drawing/2014/main" val="2785581947"/>
                        </a:ext>
                      </a:extLst>
                    </a:gridCol>
                    <a:gridCol w="432048">
                      <a:extLst>
                        <a:ext uri="{9D8B030D-6E8A-4147-A177-3AD203B41FA5}">
                          <a16:colId xmlns:a16="http://schemas.microsoft.com/office/drawing/2014/main" val="39137049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val="249424159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1146449398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1290044949"/>
                        </a:ext>
                      </a:extLst>
                    </a:gridCol>
                    <a:gridCol w="648072">
                      <a:extLst>
                        <a:ext uri="{9D8B030D-6E8A-4147-A177-3AD203B41FA5}">
                          <a16:colId xmlns:a16="http://schemas.microsoft.com/office/drawing/2014/main" val="4112929163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val="1176304002"/>
                        </a:ext>
                      </a:extLst>
                    </a:gridCol>
                  </a:tblGrid>
                  <a:tr h="317614">
                    <a:tc gridSpan="12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="1" dirty="0" err="1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Au+Au</a:t>
                          </a:r>
                          <a:r>
                            <a:rPr lang="en-US" sz="1500" b="1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 Collisions at RHIC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20652181"/>
                      </a:ext>
                    </a:extLst>
                  </a:tr>
                  <a:tr h="228600">
                    <a:tc gridSpan="6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Collider Runs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gridSpan="6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kern="1200" dirty="0">
                              <a:solidFill>
                                <a:srgbClr val="C00000"/>
                              </a:solidFill>
                              <a:latin typeface="Times" pitchFamily="2" charset="0"/>
                              <a:ea typeface="+mn-ea"/>
                              <a:cs typeface="+mn-cs"/>
                            </a:rPr>
                            <a:t>Fixed-Target Runs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1713234"/>
                      </a:ext>
                    </a:extLst>
                  </a:tr>
                  <a:tr h="392049">
                    <a:tc>
                      <a:txBody>
                        <a:bodyPr/>
                        <a:lstStyle/>
                        <a:p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sz="140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1" i="0" dirty="0" smtClean="0">
                                            <a:latin typeface="Cambria Math" panose="02040503050406030204" pitchFamily="18" charset="0"/>
                                          </a:rPr>
                                          <m:t>𝐬</m:t>
                                        </m:r>
                                      </m:e>
                                      <m:sub>
                                        <m:r>
                                          <a:rPr lang="en-US" sz="1400" b="1" i="0" dirty="0" smtClean="0">
                                            <a:latin typeface="Cambria Math" panose="02040503050406030204" pitchFamily="18" charset="0"/>
                                          </a:rPr>
                                          <m:t>𝐍𝐍</m:t>
                                        </m:r>
                                      </m:sub>
                                    </m:sSub>
                                  </m:e>
                                </m:rad>
                                <m:r>
                                  <a:rPr lang="en-US" sz="1400" i="0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Times" pitchFamily="2" charset="0"/>
                          </a:endParaRP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>
                              <a:latin typeface="Times" pitchFamily="2" charset="0"/>
                            </a:rPr>
                            <a:t>(GeV)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Times" pitchFamily="2" charset="0"/>
                            </a:rPr>
                            <a:t>#Events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𝑏𝑒𝑎𝑚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b="0" dirty="0"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Times" pitchFamily="2" charset="0"/>
                            </a:rPr>
                            <a:t>run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14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0" dirty="0" smtClean="0">
                                          <a:latin typeface="Cambria Math" panose="02040503050406030204" pitchFamily="18" charset="0"/>
                                        </a:rPr>
                                        <m:t>𝐬</m:t>
                                      </m:r>
                                    </m:e>
                                    <m:sub>
                                      <m:r>
                                        <a:rPr lang="en-US" sz="1400" b="1" i="0" dirty="0" smtClean="0">
                                          <a:latin typeface="Cambria Math" panose="02040503050406030204" pitchFamily="18" charset="0"/>
                                        </a:rPr>
                                        <m:t>𝐍𝐍</m:t>
                                      </m:r>
                                    </m:sub>
                                  </m:sSub>
                                </m:e>
                              </m:rad>
                            </m:oMath>
                          </a14:m>
                          <a:r>
                            <a:rPr lang="en-US" sz="1400" dirty="0">
                              <a:latin typeface="Times" pitchFamily="2" charset="0"/>
                            </a:rPr>
                            <a:t> 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>
                              <a:latin typeface="Times" pitchFamily="2" charset="0"/>
                            </a:rPr>
                            <a:t>(GeV)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Times" pitchFamily="2" charset="0"/>
                            </a:rPr>
                            <a:t>#Events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𝑏𝑒𝑎𝑚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Times" pitchFamily="2" charset="0"/>
                            </a:rPr>
                            <a:t>run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8410873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b="1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200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380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25</a:t>
                          </a:r>
                          <a:r>
                            <a:rPr lang="en-US" sz="8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5.3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altLang="zh-CN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10, 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19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1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13.7 (100)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50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280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-2.69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39210364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2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62.4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46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75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80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Run-10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2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11.5 (70)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50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320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-2.51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5358119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3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54.4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1200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85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80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Run-17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3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9.2 (44.5)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50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370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-2.28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52877979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4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39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86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112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80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Run-10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4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7.7 (31.2)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260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420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-2.1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18, 19, 20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88129684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5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27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585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156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3.36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Run-11, 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18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5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7.2 (26.5)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470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440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-2.02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18, 20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23714703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6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19.6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595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206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3.1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Run-11, 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19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6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6.2 (19.5)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120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490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1.87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54394612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7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17.3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256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230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80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7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5.2 (13.5)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100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540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-1.68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43159114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8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14.6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340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262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80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Run-14, 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19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8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4.5 (9.8)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110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590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-1.52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6035030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9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11.5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157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316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80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Run-10, 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9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3.9 (7.3)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120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633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-1.37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1252534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9.2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160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372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80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Run-10, 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10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3.5 (5.75)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120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670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-1.2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50631756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7.7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104 M 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420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80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11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3.2 (4.59)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200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699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-1.13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19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33979096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endParaRPr lang="en-US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800" dirty="0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800" dirty="0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800" dirty="0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800" dirty="0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US" sz="800" dirty="0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12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3.0</a:t>
                          </a:r>
                          <a:r>
                            <a:rPr lang="en-US" sz="8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 (3.85)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250 + 2000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750</a:t>
                          </a:r>
                          <a:r>
                            <a:rPr lang="en-US" sz="8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-1.05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Run-18, 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59427914"/>
                      </a:ext>
                    </a:extLst>
                  </a:tr>
                  <a:tr h="120161">
                    <a:tc gridSpan="6">
                      <a:txBody>
                        <a:bodyPr/>
                        <a:lstStyle/>
                        <a:p>
                          <a:pPr algn="ctr"/>
                          <a:endParaRPr lang="en-US" sz="500" dirty="0">
                            <a:solidFill>
                              <a:srgbClr val="C00000"/>
                            </a:solidFill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39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solidFill>
                              <a:srgbClr val="C00000"/>
                            </a:solidFill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00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00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00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00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6">
                      <a:txBody>
                        <a:bodyPr/>
                        <a:lstStyle/>
                        <a:p>
                          <a:pPr algn="ctr"/>
                          <a:endParaRPr lang="en-US" sz="500" kern="1200" dirty="0">
                            <a:solidFill>
                              <a:srgbClr val="C00000"/>
                            </a:solidFill>
                            <a:latin typeface="Times" pitchFamily="2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39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200" kern="1200" dirty="0">
                            <a:solidFill>
                              <a:srgbClr val="C00000"/>
                            </a:solidFill>
                            <a:latin typeface="Times" pitchFamily="2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0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0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0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0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010788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5C7FD042-7979-B34E-8AA7-6B7BABB766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6718230"/>
                  </p:ext>
                </p:extLst>
              </p:nvPr>
            </p:nvGraphicFramePr>
            <p:xfrm>
              <a:off x="251520" y="660963"/>
              <a:ext cx="8568952" cy="34229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4281">
                      <a:extLst>
                        <a:ext uri="{9D8B030D-6E8A-4147-A177-3AD203B41FA5}">
                          <a16:colId xmlns:a16="http://schemas.microsoft.com/office/drawing/2014/main" val="185857874"/>
                        </a:ext>
                      </a:extLst>
                    </a:gridCol>
                    <a:gridCol w="724123">
                      <a:extLst>
                        <a:ext uri="{9D8B030D-6E8A-4147-A177-3AD203B41FA5}">
                          <a16:colId xmlns:a16="http://schemas.microsoft.com/office/drawing/2014/main" val="3824240636"/>
                        </a:ext>
                      </a:extLst>
                    </a:gridCol>
                    <a:gridCol w="815679">
                      <a:extLst>
                        <a:ext uri="{9D8B030D-6E8A-4147-A177-3AD203B41FA5}">
                          <a16:colId xmlns:a16="http://schemas.microsoft.com/office/drawing/2014/main" val="1818425779"/>
                        </a:ext>
                      </a:extLst>
                    </a:gridCol>
                    <a:gridCol w="792221">
                      <a:extLst>
                        <a:ext uri="{9D8B030D-6E8A-4147-A177-3AD203B41FA5}">
                          <a16:colId xmlns:a16="http://schemas.microsoft.com/office/drawing/2014/main" val="2271612053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483068758"/>
                        </a:ext>
                      </a:extLst>
                    </a:gridCol>
                    <a:gridCol w="864096">
                      <a:extLst>
                        <a:ext uri="{9D8B030D-6E8A-4147-A177-3AD203B41FA5}">
                          <a16:colId xmlns:a16="http://schemas.microsoft.com/office/drawing/2014/main" val="2785581947"/>
                        </a:ext>
                      </a:extLst>
                    </a:gridCol>
                    <a:gridCol w="432048">
                      <a:extLst>
                        <a:ext uri="{9D8B030D-6E8A-4147-A177-3AD203B41FA5}">
                          <a16:colId xmlns:a16="http://schemas.microsoft.com/office/drawing/2014/main" val="39137049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val="249424159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1146449398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1290044949"/>
                        </a:ext>
                      </a:extLst>
                    </a:gridCol>
                    <a:gridCol w="648072">
                      <a:extLst>
                        <a:ext uri="{9D8B030D-6E8A-4147-A177-3AD203B41FA5}">
                          <a16:colId xmlns:a16="http://schemas.microsoft.com/office/drawing/2014/main" val="4112929163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val="1176304002"/>
                        </a:ext>
                      </a:extLst>
                    </a:gridCol>
                  </a:tblGrid>
                  <a:tr h="317614">
                    <a:tc gridSpan="12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="1" dirty="0" err="1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Au+Au</a:t>
                          </a:r>
                          <a:r>
                            <a:rPr lang="en-US" sz="1500" b="1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 Collisions at RHIC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20652181"/>
                      </a:ext>
                    </a:extLst>
                  </a:tr>
                  <a:tr h="236220">
                    <a:tc gridSpan="6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Collider Runs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gridSpan="6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kern="1200" dirty="0">
                              <a:solidFill>
                                <a:srgbClr val="C00000"/>
                              </a:solidFill>
                              <a:latin typeface="Times" pitchFamily="2" charset="0"/>
                              <a:ea typeface="+mn-ea"/>
                              <a:cs typeface="+mn-cs"/>
                            </a:rPr>
                            <a:t>Fixed-Target Runs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43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1713234"/>
                      </a:ext>
                    </a:extLst>
                  </a:tr>
                  <a:tr h="438341">
                    <a:tc>
                      <a:txBody>
                        <a:bodyPr/>
                        <a:lstStyle/>
                        <a:p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6140" t="-135294" r="-1031579" b="-57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Times" pitchFamily="2" charset="0"/>
                            </a:rPr>
                            <a:t>#Events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42857" t="-135294" r="-731746" b="-57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78947" t="-135294" r="-708772" b="-57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Times" pitchFamily="2" charset="0"/>
                            </a:rPr>
                            <a:t>run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04839" t="-135294" r="-387097" b="-57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Times" pitchFamily="2" charset="0"/>
                            </a:rPr>
                            <a:t>#Events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66667" t="-135294" r="-221053" b="-57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80392" t="-135294" r="-147059" b="-57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Times" pitchFamily="2" charset="0"/>
                            </a:rPr>
                            <a:t>run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8410873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b="1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200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380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25</a:t>
                          </a:r>
                          <a:r>
                            <a:rPr lang="en-US" sz="8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5.3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altLang="zh-CN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10, 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19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1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13.7 (100)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50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280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-2.69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39210364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2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62.4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46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75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80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Run-10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2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11.5 (70)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50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320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-2.51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5358119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3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54.4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1200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85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80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Run-17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3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9.2 (44.5)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50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370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-2.28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52877979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4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39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86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112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80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Run-10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4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7.7 (31.2)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260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420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-2.1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18, 19, 20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88129684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5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27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585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156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3.36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Run-11, 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18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5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7.2 (26.5)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470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440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-2.02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18, 20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23714703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6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19.6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595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206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3.1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Run-11, 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19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6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6.2 (19.5)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120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490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1.87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54394612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7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17.3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256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230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80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7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5.2 (13.5)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100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540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-1.68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43159114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8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14.6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340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262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80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Run-14, 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19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8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4.5 (9.8)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110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590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-1.52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6035030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9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11.5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157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316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80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Run-10, 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9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3.9 (7.3)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120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633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-1.37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1252534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9.2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160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372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80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Run-10, 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10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3.5 (5.75)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120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670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-1.2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20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50631756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7.7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104 M 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420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80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11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3.2 (4.59)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200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699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latin typeface="Times" pitchFamily="2" charset="0"/>
                            </a:rPr>
                            <a:t>-1.13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latin typeface="Times" pitchFamily="2" charset="0"/>
                            </a:rPr>
                            <a:t>Run-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19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33979096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endParaRPr lang="en-US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800" dirty="0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800" dirty="0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800" dirty="0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800" dirty="0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US" sz="800" dirty="0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600" dirty="0">
                              <a:latin typeface="Times" pitchFamily="2" charset="0"/>
                            </a:rPr>
                            <a:t>12</a:t>
                          </a:r>
                        </a:p>
                      </a:txBody>
                      <a:tcPr marL="68580" marR="68580" marT="34290" marB="3429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3.0</a:t>
                          </a:r>
                          <a:r>
                            <a:rPr lang="en-US" sz="8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 (3.85)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250 + 2000 M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750</a:t>
                          </a:r>
                          <a:r>
                            <a:rPr lang="en-US" sz="8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 MeV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-1.05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Run-18, </a:t>
                          </a:r>
                          <a:r>
                            <a:rPr lang="en-US" sz="800" dirty="0">
                              <a:solidFill>
                                <a:srgbClr val="C00000"/>
                              </a:solidFill>
                              <a:latin typeface="Times" pitchFamily="2" charset="0"/>
                            </a:rPr>
                            <a:t>21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59427914"/>
                      </a:ext>
                    </a:extLst>
                  </a:tr>
                  <a:tr h="144780">
                    <a:tc gridSpan="6">
                      <a:txBody>
                        <a:bodyPr/>
                        <a:lstStyle/>
                        <a:p>
                          <a:pPr algn="ctr"/>
                          <a:endParaRPr lang="en-US" sz="500" dirty="0">
                            <a:solidFill>
                              <a:srgbClr val="C00000"/>
                            </a:solidFill>
                            <a:latin typeface="Times" pitchFamily="2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39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solidFill>
                              <a:srgbClr val="C00000"/>
                            </a:solidFill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00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00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00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00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6">
                      <a:txBody>
                        <a:bodyPr/>
                        <a:lstStyle/>
                        <a:p>
                          <a:pPr algn="ctr"/>
                          <a:endParaRPr lang="en-US" sz="500" kern="1200" dirty="0">
                            <a:solidFill>
                              <a:srgbClr val="C00000"/>
                            </a:solidFill>
                            <a:latin typeface="Times" pitchFamily="2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39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200" kern="1200" dirty="0">
                            <a:solidFill>
                              <a:srgbClr val="C00000"/>
                            </a:solidFill>
                            <a:latin typeface="Times" pitchFamily="2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0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0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0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000" dirty="0">
                            <a:latin typeface="Times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0107884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75ED21-E91C-9F42-99E4-FE1E28DC9676}"/>
                  </a:ext>
                </a:extLst>
              </p:cNvPr>
              <p:cNvSpPr txBox="1"/>
              <p:nvPr/>
            </p:nvSpPr>
            <p:spPr>
              <a:xfrm>
                <a:off x="251520" y="4130417"/>
                <a:ext cx="8568952" cy="745589"/>
              </a:xfrm>
              <a:prstGeom prst="rect">
                <a:avLst/>
              </a:prstGeom>
              <a:solidFill>
                <a:srgbClr val="FFC000">
                  <a:alpha val="41000"/>
                </a:srgb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114300" algn="ctr"/>
                <a:r>
                  <a:rPr lang="en-US" sz="2400" b="1" dirty="0">
                    <a:solidFill>
                      <a:schemeClr val="tx1"/>
                    </a:solidFill>
                    <a:latin typeface="Times" pitchFamily="2" charset="0"/>
                    <a:ea typeface="微软雅黑" panose="020B0503020204020204" pitchFamily="34" charset="-122"/>
                  </a:rPr>
                  <a:t>Precision</a:t>
                </a:r>
                <a:r>
                  <a:rPr lang="zh-CN" altLang="en-US" sz="2400" b="1" dirty="0">
                    <a:solidFill>
                      <a:schemeClr val="tx1"/>
                    </a:solidFill>
                    <a:latin typeface="Times" pitchFamily="2" charset="0"/>
                    <a:ea typeface="微软雅黑" panose="020B0503020204020204" pitchFamily="34" charset="-122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Times" pitchFamily="2" charset="0"/>
                    <a:ea typeface="微软雅黑" panose="020B0503020204020204" pitchFamily="34" charset="-122"/>
                  </a:rPr>
                  <a:t>data to map the QCD phase diagram</a:t>
                </a:r>
              </a:p>
              <a:p>
                <a:pPr marL="114300" algn="ctr"/>
                <a:r>
                  <a:rPr lang="en-US" sz="2400" b="1" dirty="0">
                    <a:solidFill>
                      <a:schemeClr val="tx1"/>
                    </a:solidFill>
                    <a:latin typeface="Times" pitchFamily="2" charset="0"/>
                    <a:ea typeface="微软雅黑" panose="020B0503020204020204" pitchFamily="34" charset="-122"/>
                  </a:rPr>
                  <a:t>3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&lt; </m:t>
                    </m:r>
                    <m:rad>
                      <m:radPr>
                        <m:degHide m:val="on"/>
                        <m:ctrlP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𝑵𝑵</m:t>
                            </m:r>
                          </m:sub>
                        </m:sSub>
                      </m:e>
                    </m:rad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&lt;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𝟐𝟎𝟎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𝐆𝐞𝐕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;  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𝟕𝟔𝟎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&lt; 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𝟐𝟓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𝐌𝐞𝐕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  <a:latin typeface="Times" pitchFamily="2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75ED21-E91C-9F42-99E4-FE1E28DC9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130417"/>
                <a:ext cx="8568952" cy="745589"/>
              </a:xfrm>
              <a:prstGeom prst="rect">
                <a:avLst/>
              </a:prstGeom>
              <a:blipFill>
                <a:blip r:embed="rId4"/>
                <a:stretch>
                  <a:fillRect t="-13559" b="-23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3786886"/>
      </p:ext>
    </p:extLst>
  </p:cSld>
  <p:clrMapOvr>
    <a:masterClrMapping/>
  </p:clrMapOvr>
  <p:transition spd="med" advClick="0" advTm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5737B-5559-B848-A221-7A7093D2D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8" y="-92546"/>
            <a:ext cx="8460432" cy="621451"/>
          </a:xfrm>
        </p:spPr>
        <p:txBody>
          <a:bodyPr/>
          <a:lstStyle/>
          <a:p>
            <a:r>
              <a:rPr lang="en-US" sz="3200" dirty="0">
                <a:cs typeface="Arial" panose="020B0604020202020204" pitchFamily="34" charset="0"/>
              </a:rPr>
              <a:t>Hyper-Nuclei Production at High Baryon Density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958D22-4089-7CB4-E74B-035A65458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" r="13125" b="12200"/>
          <a:stretch/>
        </p:blipFill>
        <p:spPr>
          <a:xfrm rot="5400000">
            <a:off x="971519" y="173025"/>
            <a:ext cx="2857940" cy="376695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3C958F4-124C-B70F-E3F9-4567509BF854}"/>
              </a:ext>
            </a:extLst>
          </p:cNvPr>
          <p:cNvSpPr/>
          <p:nvPr/>
        </p:nvSpPr>
        <p:spPr>
          <a:xfrm>
            <a:off x="4572000" y="699542"/>
            <a:ext cx="4032448" cy="2201501"/>
          </a:xfrm>
          <a:prstGeom prst="roundRect">
            <a:avLst>
              <a:gd name="adj" fmla="val 311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56235B-D440-5508-1605-3C1C3BE0A79B}"/>
              </a:ext>
            </a:extLst>
          </p:cNvPr>
          <p:cNvSpPr txBox="1"/>
          <p:nvPr/>
        </p:nvSpPr>
        <p:spPr>
          <a:xfrm>
            <a:off x="4678389" y="3003798"/>
            <a:ext cx="36380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" pitchFamily="2" charset="0"/>
              </a:rPr>
              <a:t>A. </a:t>
            </a:r>
            <a:r>
              <a:rPr lang="en-US" sz="1200" dirty="0" err="1">
                <a:latin typeface="Times" pitchFamily="2" charset="0"/>
              </a:rPr>
              <a:t>Andronic</a:t>
            </a:r>
            <a:r>
              <a:rPr lang="en-US" sz="1200" dirty="0">
                <a:latin typeface="Times" pitchFamily="2" charset="0"/>
              </a:rPr>
              <a:t> et al., Phys. Lett. </a:t>
            </a:r>
            <a:r>
              <a:rPr lang="en-US" sz="1200" b="1" u="sng" dirty="0">
                <a:latin typeface="Times" pitchFamily="2" charset="0"/>
              </a:rPr>
              <a:t>B697</a:t>
            </a:r>
            <a:r>
              <a:rPr lang="en-US" sz="1200" dirty="0">
                <a:latin typeface="Times" pitchFamily="2" charset="0"/>
              </a:rPr>
              <a:t>, 203(2011) </a:t>
            </a:r>
          </a:p>
          <a:p>
            <a:r>
              <a:rPr lang="en-US" sz="1200" dirty="0">
                <a:latin typeface="Times" pitchFamily="2" charset="0"/>
              </a:rPr>
              <a:t>J. </a:t>
            </a:r>
            <a:r>
              <a:rPr lang="en-US" sz="1200" dirty="0" err="1">
                <a:latin typeface="Times" pitchFamily="2" charset="0"/>
              </a:rPr>
              <a:t>Steinheimer</a:t>
            </a:r>
            <a:r>
              <a:rPr lang="en-US" sz="1200" dirty="0">
                <a:latin typeface="Times" pitchFamily="2" charset="0"/>
              </a:rPr>
              <a:t> et al., Phys. Lett. </a:t>
            </a:r>
            <a:r>
              <a:rPr lang="en-US" sz="1200" b="1" u="sng" dirty="0">
                <a:latin typeface="Times" pitchFamily="2" charset="0"/>
              </a:rPr>
              <a:t>B714</a:t>
            </a:r>
            <a:r>
              <a:rPr lang="en-US" sz="1200" dirty="0">
                <a:latin typeface="Times" pitchFamily="2" charset="0"/>
              </a:rPr>
              <a:t>, 85(2012)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5DCDC9A-E8A9-B6D9-EAC1-367F1A134E75}"/>
              </a:ext>
            </a:extLst>
          </p:cNvPr>
          <p:cNvSpPr/>
          <p:nvPr/>
        </p:nvSpPr>
        <p:spPr>
          <a:xfrm>
            <a:off x="179512" y="555526"/>
            <a:ext cx="8712967" cy="2993589"/>
          </a:xfrm>
          <a:prstGeom prst="roundRect">
            <a:avLst>
              <a:gd name="adj" fmla="val 3110"/>
            </a:avLst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0DC353-4481-88E1-7F4C-171D8C9E9E3E}"/>
                  </a:ext>
                </a:extLst>
              </p:cNvPr>
              <p:cNvSpPr txBox="1"/>
              <p:nvPr/>
            </p:nvSpPr>
            <p:spPr>
              <a:xfrm>
                <a:off x="4892903" y="783469"/>
                <a:ext cx="3495521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" pitchFamily="2" charset="0"/>
                  </a:rPr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Times" pitchFamily="2" charset="0"/>
                  </a:rPr>
                  <a:t>+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</m:sSub>
                  </m:oMath>
                </a14:m>
                <a:r>
                  <a:rPr lang="en-US" sz="2400" dirty="0">
                    <a:latin typeface="Times" pitchFamily="2" charset="0"/>
                  </a:rPr>
                  <a:t> threshold</a:t>
                </a:r>
                <a:endParaRPr lang="en-US" sz="2400" dirty="0">
                  <a:latin typeface="Times" pitchFamily="2" charset="0"/>
                  <a:ea typeface="Cambria Math" panose="02040503050406030204" pitchFamily="18" charset="0"/>
                </a:endParaRPr>
              </a:p>
              <a:p>
                <a:r>
                  <a:rPr lang="en-US" sz="800" dirty="0">
                    <a:latin typeface="Times" pitchFamily="2" charset="0"/>
                  </a:rPr>
                  <a:t>            </a:t>
                </a:r>
              </a:p>
              <a:p>
                <a:r>
                  <a:rPr lang="en-US" sz="2400" dirty="0">
                    <a:latin typeface="Times" pitchFamily="2" charset="0"/>
                  </a:rPr>
                  <a:t>            </a:t>
                </a:r>
                <a:r>
                  <a:rPr lang="en-US" sz="2400" b="1" dirty="0">
                    <a:latin typeface="Times" pitchFamily="2" charset="0"/>
                  </a:rPr>
                  <a:t>coalescence</a:t>
                </a:r>
                <a:r>
                  <a:rPr lang="en-US" sz="2400" dirty="0">
                    <a:latin typeface="Times" pitchFamily="2" charset="0"/>
                  </a:rPr>
                  <a:t> </a:t>
                </a:r>
              </a:p>
              <a:p>
                <a:endParaRPr lang="en-US" sz="1200" dirty="0">
                  <a:latin typeface="Times" pitchFamily="2" charset="0"/>
                </a:endParaRPr>
              </a:p>
              <a:p>
                <a:endParaRPr lang="en-US" sz="1200" dirty="0">
                  <a:latin typeface="Times" pitchFamily="2" charset="0"/>
                </a:endParaRPr>
              </a:p>
              <a:p>
                <a:r>
                  <a:rPr lang="en-US" sz="2400" b="1" dirty="0">
                    <a:latin typeface="Times" pitchFamily="2" charset="0"/>
                    <a:ea typeface="Cambria Math" panose="02040503050406030204" pitchFamily="18" charset="0"/>
                  </a:rPr>
                  <a:t>hyper-nuclei production</a:t>
                </a:r>
              </a:p>
              <a:p>
                <a:r>
                  <a:rPr lang="en-US" sz="2000" dirty="0">
                    <a:latin typeface="Times" pitchFamily="2" charset="0"/>
                    <a:ea typeface="Cambria Math" panose="02040503050406030204" pitchFamily="18" charset="0"/>
                  </a:rPr>
                  <a:t>    under density and pressure</a:t>
                </a:r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0DC353-4481-88E1-7F4C-171D8C9E9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903" y="783469"/>
                <a:ext cx="3495521" cy="2000548"/>
              </a:xfrm>
              <a:prstGeom prst="rect">
                <a:avLst/>
              </a:prstGeom>
              <a:blipFill>
                <a:blip r:embed="rId3"/>
                <a:stretch>
                  <a:fillRect l="-2899" t="-2516" r="-1087" b="-4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095AF6B-3F0E-3F2E-C975-CF709831C009}"/>
              </a:ext>
            </a:extLst>
          </p:cNvPr>
          <p:cNvSpPr txBox="1"/>
          <p:nvPr/>
        </p:nvSpPr>
        <p:spPr>
          <a:xfrm>
            <a:off x="179512" y="3651870"/>
            <a:ext cx="8776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396875">
              <a:buAutoNum type="arabicParenR"/>
            </a:pPr>
            <a:r>
              <a:rPr lang="en-US" sz="2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Unlike e- and meson-induced interactions, high-energy nuclear collisions are unique for studying hyper-nuclei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collectivity (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v</a:t>
            </a:r>
            <a:r>
              <a:rPr lang="en-US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v</a:t>
            </a:r>
            <a:r>
              <a:rPr lang="en-US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;</a:t>
            </a:r>
          </a:p>
          <a:p>
            <a:pPr marL="514350" indent="-396875">
              <a:buAutoNum type="arabicParenR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In-medium EOS parameter under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pressure,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understanding the inner dynamics of compact stars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E8FDBA7-8BAD-3732-16A2-52447DC2D53A}"/>
              </a:ext>
            </a:extLst>
          </p:cNvPr>
          <p:cNvCxnSpPr>
            <a:cxnSpLocks/>
          </p:cNvCxnSpPr>
          <p:nvPr/>
        </p:nvCxnSpPr>
        <p:spPr>
          <a:xfrm>
            <a:off x="6660232" y="1635646"/>
            <a:ext cx="0" cy="43204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2B364FC7-E40F-1E8B-34E9-10FBF8F0A218}"/>
              </a:ext>
            </a:extLst>
          </p:cNvPr>
          <p:cNvCxnSpPr/>
          <p:nvPr/>
        </p:nvCxnSpPr>
        <p:spPr>
          <a:xfrm>
            <a:off x="5148064" y="1360679"/>
            <a:ext cx="601660" cy="130628"/>
          </a:xfrm>
          <a:prstGeom prst="bentConnector3">
            <a:avLst>
              <a:gd name="adj1" fmla="val 223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03281FA4-9442-4AD8-FE53-BB451B612C21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95792" y="1347614"/>
            <a:ext cx="552222" cy="152400"/>
          </a:xfrm>
          <a:prstGeom prst="bentConnector3">
            <a:avLst>
              <a:gd name="adj1" fmla="val 324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50545"/>
      </p:ext>
    </p:extLst>
  </p:cSld>
  <p:clrMapOvr>
    <a:masterClrMapping/>
  </p:clrMapOvr>
  <p:transition spd="med" advClick="0" advTm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83B54FA-78D8-2F4A-B7B5-A971D090CC73}"/>
              </a:ext>
            </a:extLst>
          </p:cNvPr>
          <p:cNvSpPr/>
          <p:nvPr/>
        </p:nvSpPr>
        <p:spPr>
          <a:xfrm>
            <a:off x="167988" y="555526"/>
            <a:ext cx="8868508" cy="3096343"/>
          </a:xfrm>
          <a:prstGeom prst="roundRect">
            <a:avLst>
              <a:gd name="adj" fmla="val 3335"/>
            </a:avLst>
          </a:prstGeom>
          <a:solidFill>
            <a:schemeClr val="bg1"/>
          </a:solidFill>
          <a:ln w="57150" cap="flat" cmpd="thinThick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448ED1-73CB-E54B-804B-A6E8CB7DD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536" y="-92546"/>
            <a:ext cx="9036496" cy="689555"/>
          </a:xfrm>
        </p:spPr>
        <p:txBody>
          <a:bodyPr/>
          <a:lstStyle/>
          <a:p>
            <a:r>
              <a:rPr lang="en-US" sz="3600" b="1" dirty="0">
                <a:solidFill>
                  <a:srgbClr val="800000"/>
                </a:solidFill>
                <a:latin typeface="Arial"/>
                <a:cs typeface="Arial"/>
              </a:rPr>
              <a:t>BES-III </a:t>
            </a:r>
            <a:r>
              <a:rPr lang="en-US" altLang="en-US" sz="3600" dirty="0">
                <a:solidFill>
                  <a:srgbClr val="000000"/>
                </a:solidFill>
                <a:latin typeface="Arial"/>
                <a:cs typeface="Arial"/>
              </a:rPr>
              <a:t>Started with CBM 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TOF at STAR</a:t>
            </a:r>
            <a:endParaRPr lang="en-US" sz="3600" dirty="0"/>
          </a:p>
        </p:txBody>
      </p:sp>
      <p:pic>
        <p:nvPicPr>
          <p:cNvPr id="3" name="Picture 7" descr="Screen Clipping">
            <a:extLst>
              <a:ext uri="{FF2B5EF4-FFF2-40B4-BE49-F238E27FC236}">
                <a16:creationId xmlns:a16="http://schemas.microsoft.com/office/drawing/2014/main" id="{97ECFAAA-72FD-0E44-9ED0-5D8DC2EEC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0" y="751358"/>
            <a:ext cx="4150933" cy="2546556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176B215E-8510-F04B-9C2D-93CC3773846D}"/>
              </a:ext>
            </a:extLst>
          </p:cNvPr>
          <p:cNvSpPr txBox="1"/>
          <p:nvPr/>
        </p:nvSpPr>
        <p:spPr>
          <a:xfrm>
            <a:off x="2149188" y="1841437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collider vertex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(~250 cm)</a:t>
            </a:r>
            <a:endParaRPr lang="de-DE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EE7D617F-88CA-7343-89C6-85D461B18182}"/>
              </a:ext>
            </a:extLst>
          </p:cNvPr>
          <p:cNvSpPr txBox="1"/>
          <p:nvPr/>
        </p:nvSpPr>
        <p:spPr>
          <a:xfrm rot="16200000">
            <a:off x="1245603" y="1298938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</a:rPr>
              <a:t>100 cm</a:t>
            </a:r>
            <a:endParaRPr lang="de-DE" sz="11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216AFB2A-D776-7D43-9418-5F58D494D668}"/>
              </a:ext>
            </a:extLst>
          </p:cNvPr>
          <p:cNvSpPr txBox="1"/>
          <p:nvPr/>
        </p:nvSpPr>
        <p:spPr>
          <a:xfrm>
            <a:off x="3232059" y="1716177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fixed target pos.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(~500 cm)</a:t>
            </a:r>
            <a:endParaRPr lang="de-DE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591CBAFE-3706-F142-BEC6-F6F86AA5B10B}"/>
              </a:ext>
            </a:extLst>
          </p:cNvPr>
          <p:cNvSpPr txBox="1"/>
          <p:nvPr/>
        </p:nvSpPr>
        <p:spPr>
          <a:xfrm>
            <a:off x="2334228" y="2490877"/>
            <a:ext cx="1906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810006"/>
                </a:solidFill>
                <a:latin typeface="Arial"/>
              </a:rPr>
              <a:t>MRPC active area</a:t>
            </a:r>
            <a:endParaRPr lang="de-DE" sz="1600" b="1" dirty="0">
              <a:solidFill>
                <a:srgbClr val="810006"/>
              </a:solidFill>
              <a:latin typeface="Arial"/>
            </a:endParaRPr>
          </a:p>
        </p:txBody>
      </p:sp>
      <p:cxnSp>
        <p:nvCxnSpPr>
          <p:cNvPr id="8" name="Straight Arrow Connector 16">
            <a:extLst>
              <a:ext uri="{FF2B5EF4-FFF2-40B4-BE49-F238E27FC236}">
                <a16:creationId xmlns:a16="http://schemas.microsoft.com/office/drawing/2014/main" id="{09CD0D2E-583B-3F43-A3DC-4A505EA77009}"/>
              </a:ext>
            </a:extLst>
          </p:cNvPr>
          <p:cNvCxnSpPr>
            <a:stCxn id="7" idx="1"/>
          </p:cNvCxnSpPr>
          <p:nvPr/>
        </p:nvCxnSpPr>
        <p:spPr bwMode="auto">
          <a:xfrm rot="10800000">
            <a:off x="2069862" y="2657688"/>
            <a:ext cx="264366" cy="2466"/>
          </a:xfrm>
          <a:prstGeom prst="straightConnector1">
            <a:avLst/>
          </a:prstGeom>
          <a:noFill/>
          <a:ln w="38100" cap="flat" cmpd="sng" algn="ctr">
            <a:solidFill>
              <a:srgbClr val="81000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19">
            <a:extLst>
              <a:ext uri="{FF2B5EF4-FFF2-40B4-BE49-F238E27FC236}">
                <a16:creationId xmlns:a16="http://schemas.microsoft.com/office/drawing/2014/main" id="{594A2650-331B-124E-922F-7C3BEDC55AA1}"/>
              </a:ext>
            </a:extLst>
          </p:cNvPr>
          <p:cNvCxnSpPr/>
          <p:nvPr/>
        </p:nvCxnSpPr>
        <p:spPr bwMode="auto">
          <a:xfrm flipH="1">
            <a:off x="1943322" y="3011577"/>
            <a:ext cx="358266" cy="1"/>
          </a:xfrm>
          <a:prstGeom prst="straightConnector1">
            <a:avLst/>
          </a:prstGeom>
          <a:noFill/>
          <a:ln w="38100" cap="flat" cmpd="sng" algn="ctr">
            <a:solidFill>
              <a:srgbClr val="0066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FD297820-5A16-F94B-91C2-477D1AC91D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7" t="19244" r="2824" b="15638"/>
          <a:stretch/>
        </p:blipFill>
        <p:spPr>
          <a:xfrm>
            <a:off x="4892388" y="649377"/>
            <a:ext cx="3886200" cy="288848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69B71C-D324-7B46-BE49-412C369DCF31}"/>
              </a:ext>
            </a:extLst>
          </p:cNvPr>
          <p:cNvCxnSpPr/>
          <p:nvPr/>
        </p:nvCxnSpPr>
        <p:spPr>
          <a:xfrm rot="10800000">
            <a:off x="1679288" y="827177"/>
            <a:ext cx="3441700" cy="660402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dash"/>
            <a:round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9503E0-3538-C84B-BA4B-10159645E8F2}"/>
              </a:ext>
            </a:extLst>
          </p:cNvPr>
          <p:cNvCxnSpPr/>
          <p:nvPr/>
        </p:nvCxnSpPr>
        <p:spPr>
          <a:xfrm rot="10800000" flipV="1">
            <a:off x="1679288" y="2657689"/>
            <a:ext cx="3441700" cy="531687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dash"/>
            <a:round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4">
            <a:extLst>
              <a:ext uri="{FF2B5EF4-FFF2-40B4-BE49-F238E27FC236}">
                <a16:creationId xmlns:a16="http://schemas.microsoft.com/office/drawing/2014/main" id="{7479B1B1-BFEA-4145-ADE0-4DBD050FB432}"/>
              </a:ext>
            </a:extLst>
          </p:cNvPr>
          <p:cNvSpPr txBox="1"/>
          <p:nvPr/>
        </p:nvSpPr>
        <p:spPr>
          <a:xfrm>
            <a:off x="2261710" y="2850823"/>
            <a:ext cx="2214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6600"/>
                </a:solidFill>
                <a:latin typeface="Arial"/>
              </a:rPr>
              <a:t>Read-out electronics </a:t>
            </a:r>
            <a:endParaRPr lang="de-DE" sz="1600" b="1" dirty="0">
              <a:solidFill>
                <a:srgbClr val="006600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827669-A1BF-BF48-96DF-29FDF570A7CB}"/>
              </a:ext>
            </a:extLst>
          </p:cNvPr>
          <p:cNvSpPr txBox="1"/>
          <p:nvPr/>
        </p:nvSpPr>
        <p:spPr>
          <a:xfrm>
            <a:off x="3444588" y="725579"/>
            <a:ext cx="965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800000"/>
                </a:solidFill>
                <a:cs typeface="Arial"/>
              </a:rPr>
              <a:t>eTOF</a:t>
            </a:r>
            <a:endParaRPr lang="en-US" sz="2400" b="1" dirty="0">
              <a:solidFill>
                <a:srgbClr val="80000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076BD9-B39E-3748-B8C3-9317C6D52888}"/>
              </a:ext>
            </a:extLst>
          </p:cNvPr>
          <p:cNvCxnSpPr/>
          <p:nvPr/>
        </p:nvCxnSpPr>
        <p:spPr>
          <a:xfrm>
            <a:off x="5374988" y="1487579"/>
            <a:ext cx="1371600" cy="558798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96D7CD-D7BA-6543-9407-317006E2A037}"/>
              </a:ext>
            </a:extLst>
          </p:cNvPr>
          <p:cNvCxnSpPr/>
          <p:nvPr/>
        </p:nvCxnSpPr>
        <p:spPr>
          <a:xfrm flipV="1">
            <a:off x="5374988" y="2046377"/>
            <a:ext cx="1371600" cy="611311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3C62D052-B7D2-944A-A846-E0BFAA9D6D60}"/>
              </a:ext>
            </a:extLst>
          </p:cNvPr>
          <p:cNvSpPr/>
          <p:nvPr/>
        </p:nvSpPr>
        <p:spPr>
          <a:xfrm>
            <a:off x="7834555" y="649377"/>
            <a:ext cx="1083733" cy="330200"/>
          </a:xfrm>
          <a:prstGeom prst="wedgeRoundRectCallout">
            <a:avLst>
              <a:gd name="adj1" fmla="val -140365"/>
              <a:gd name="adj2" fmla="val 368910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800000"/>
                </a:solidFill>
                <a:latin typeface="Arial"/>
                <a:cs typeface="Arial"/>
              </a:rPr>
              <a:t>Au Target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57A601AE-3073-2C48-AB3C-917A05208148}"/>
                  </a:ext>
                </a:extLst>
              </p:cNvPr>
              <p:cNvSpPr/>
              <p:nvPr/>
            </p:nvSpPr>
            <p:spPr>
              <a:xfrm>
                <a:off x="167988" y="3745721"/>
                <a:ext cx="8868508" cy="1115038"/>
              </a:xfrm>
              <a:prstGeom prst="roundRect">
                <a:avLst>
                  <a:gd name="adj" fmla="val 6044"/>
                </a:avLst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buClr>
                    <a:srgbClr val="FFC000"/>
                  </a:buClr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CBM participates in RHIC BES-II in 2019 – 2021:</a:t>
                </a:r>
              </a:p>
              <a:p>
                <a:pPr marL="461963" indent="-290513">
                  <a:buClr>
                    <a:srgbClr val="C00000"/>
                  </a:buCl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Complementary to CBM program: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3 - 7.2 GeV (</a:t>
                </a:r>
                <a:r>
                  <a:rPr lang="en-US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760 ≥ μ</a:t>
                </a:r>
                <a:r>
                  <a:rPr lang="en-US" b="1" baseline="-25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 </a:t>
                </a:r>
                <a:r>
                  <a:rPr lang="en-US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≥ 420 MeV</a:t>
                </a: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61963" indent="-290513">
                  <a:buClr>
                    <a:srgbClr val="C00000"/>
                  </a:buCl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Strange-hadron, hyper-nuclei and fluctuation at the high baryon density region</a:t>
                </a:r>
              </a:p>
            </p:txBody>
          </p:sp>
        </mc:Choice>
        <mc:Fallback xmlns="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57A601AE-3073-2C48-AB3C-917A052081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88" y="3745721"/>
                <a:ext cx="8868508" cy="1115038"/>
              </a:xfrm>
              <a:prstGeom prst="roundRect">
                <a:avLst>
                  <a:gd name="adj" fmla="val 6044"/>
                </a:avLst>
              </a:prstGeom>
              <a:blipFill>
                <a:blip r:embed="rId5"/>
                <a:stretch>
                  <a:fillRect l="-713"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1160584"/>
      </p:ext>
    </p:extLst>
  </p:cSld>
  <p:clrMapOvr>
    <a:masterClrMapping/>
  </p:clrMapOvr>
  <p:transition spd="med" advClick="0" advTm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EE57D-DAA5-5D4B-8662-8797B77E7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76" y="3291830"/>
            <a:ext cx="4010681" cy="16184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9D7AF-9B4F-8E4D-9F57-11C785FE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-69828"/>
            <a:ext cx="8712968" cy="617950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Fixed-Target Collisions:  PID and Acceptances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1555F9-82C2-344E-A1D7-ADF30836D1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t="3608" r="3703"/>
          <a:stretch/>
        </p:blipFill>
        <p:spPr>
          <a:xfrm>
            <a:off x="4463262" y="627535"/>
            <a:ext cx="4429217" cy="3113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C60FC0-695C-844F-9269-DBB15FDA4F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2" t="2834" b="2633"/>
          <a:stretch/>
        </p:blipFill>
        <p:spPr>
          <a:xfrm rot="5400000">
            <a:off x="886057" y="209022"/>
            <a:ext cx="2731340" cy="35683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AEA4AF-6DB5-CF47-8A67-78348DC67199}"/>
                  </a:ext>
                </a:extLst>
              </p:cNvPr>
              <p:cNvSpPr txBox="1"/>
              <p:nvPr/>
            </p:nvSpPr>
            <p:spPr>
              <a:xfrm>
                <a:off x="4572000" y="3741336"/>
                <a:ext cx="4394231" cy="1134670"/>
              </a:xfrm>
              <a:prstGeom prst="rect">
                <a:avLst/>
              </a:prstGeom>
              <a:solidFill>
                <a:srgbClr val="FFC000">
                  <a:alpha val="39000"/>
                </a:srgb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220663">
                  <a:buAutoNum type="arabicParenR"/>
                </a:pPr>
                <a:r>
                  <a:rPr lang="en-US" sz="1600" dirty="0">
                    <a:latin typeface="Times" pitchFamily="2" charset="0"/>
                    <a:ea typeface="微软雅黑" panose="020B0503020204020204" pitchFamily="34" charset="-122"/>
                  </a:rPr>
                  <a:t>160M minimum biased events</a:t>
                </a:r>
              </a:p>
              <a:p>
                <a:pPr marL="342900" indent="-220663">
                  <a:buAutoNum type="arabicParenR"/>
                </a:pPr>
                <a:r>
                  <a:rPr lang="en-US" sz="1600" dirty="0">
                    <a:latin typeface="Times" pitchFamily="2" charset="0"/>
                    <a:ea typeface="微软雅黑" panose="020B0503020204020204" pitchFamily="34" charset="-122"/>
                  </a:rPr>
                  <a:t>Longer tracks, better </a:t>
                </a:r>
                <a:r>
                  <a:rPr lang="en-US" sz="1600" dirty="0" err="1">
                    <a:latin typeface="Times" pitchFamily="2" charset="0"/>
                    <a:ea typeface="微软雅黑" panose="020B0503020204020204" pitchFamily="34" charset="-122"/>
                  </a:rPr>
                  <a:t>dE</a:t>
                </a:r>
                <a:r>
                  <a:rPr lang="en-US" sz="1600" dirty="0">
                    <a:latin typeface="Times" pitchFamily="2" charset="0"/>
                    <a:ea typeface="微软雅黑" panose="020B0503020204020204" pitchFamily="34" charset="-122"/>
                  </a:rPr>
                  <a:t>/dx, good PID at mid-y</a:t>
                </a:r>
              </a:p>
              <a:p>
                <a:pPr marL="342900" indent="-220663">
                  <a:buAutoNum type="arabicParenR"/>
                </a:pPr>
                <a:r>
                  <a:rPr lang="en-US" sz="1600" b="1" dirty="0">
                    <a:solidFill>
                      <a:srgbClr val="C00000"/>
                    </a:solidFill>
                    <a:latin typeface="Times" pitchFamily="2" charset="0"/>
                    <a:ea typeface="微软雅黑" panose="020B0503020204020204" pitchFamily="34" charset="-122"/>
                  </a:rPr>
                  <a:t>Hyper-nuclei production is abundant!</a:t>
                </a:r>
              </a:p>
              <a:p>
                <a:pPr marL="342900" indent="-220663"/>
                <a:r>
                  <a:rPr lang="en-U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sPre>
                      <m:sPrePr>
                        <m:ctrlP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  <m:e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𝐿𝑖</m:t>
                        </m:r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e>
                    </m:sPre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  <m:e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𝐿𝑖</m:t>
                        </m:r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sPre>
                    <m:sSup>
                      <m:sSupPr>
                        <m:ctrlP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  <m:e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𝐻𝑒</m:t>
                        </m:r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e>
                    </m:sPre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  <m:e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𝐿𝑖</m:t>
                        </m:r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sPre>
                    <m:sSup>
                      <m:sSupPr>
                        <m:ctrlP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1600" dirty="0">
                  <a:latin typeface="Times" pitchFamily="2" charset="0"/>
                  <a:ea typeface="微软雅黑" panose="020B0503020204020204" pitchFamily="34" charset="-122"/>
                </a:endParaRPr>
              </a:p>
              <a:p>
                <a:pPr marL="342900" indent="-220663"/>
                <a:endParaRPr lang="en-US" sz="800" dirty="0">
                  <a:latin typeface="Times" pitchFamily="2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AEA4AF-6DB5-CF47-8A67-78348DC67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741336"/>
                <a:ext cx="4394231" cy="1134670"/>
              </a:xfrm>
              <a:prstGeom prst="rect">
                <a:avLst/>
              </a:prstGeom>
              <a:blipFill>
                <a:blip r:embed="rId5"/>
                <a:stretch>
                  <a:fillRect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984126"/>
      </p:ext>
    </p:extLst>
  </p:cSld>
  <p:clrMapOvr>
    <a:masterClrMapping/>
  </p:clrMapOvr>
  <p:transition spd="med" advClick="0" advTm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5737B-5559-B848-A221-7A7093D2D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538"/>
            <a:ext cx="8604448" cy="553347"/>
          </a:xfrm>
        </p:spPr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Particle Identifications in </a:t>
            </a:r>
            <a:r>
              <a:rPr lang="en-US" dirty="0" err="1">
                <a:cs typeface="Arial" panose="020B0604020202020204" pitchFamily="34" charset="0"/>
              </a:rPr>
              <a:t>Au+Au</a:t>
            </a:r>
            <a:r>
              <a:rPr lang="en-US" dirty="0">
                <a:cs typeface="Arial" panose="020B0604020202020204" pitchFamily="34" charset="0"/>
              </a:rPr>
              <a:t> Collisions at 3 GeV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420DD8-CC6E-E3A2-B2A4-0462F284B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7534"/>
            <a:ext cx="4730834" cy="42999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874A69-4187-931F-49A9-2116005F6B8A}"/>
                  </a:ext>
                </a:extLst>
              </p:cNvPr>
              <p:cNvSpPr txBox="1"/>
              <p:nvPr/>
            </p:nvSpPr>
            <p:spPr>
              <a:xfrm>
                <a:off x="5076056" y="3219822"/>
                <a:ext cx="3888432" cy="1686744"/>
              </a:xfrm>
              <a:prstGeom prst="rect">
                <a:avLst/>
              </a:prstGeom>
              <a:solidFill>
                <a:srgbClr val="FFC000">
                  <a:alpha val="40000"/>
                </a:srgbClr>
              </a:solidFill>
              <a:ln>
                <a:solidFill>
                  <a:srgbClr val="FFC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>
                    <a:solidFill>
                      <a:srgbClr val="002060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e>
                    </m:sPre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𝐻𝑒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sPre>
                    <m:sSup>
                      <m:sSup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  and    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e>
                    </m:sPre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</a:t>
                </a:r>
              </a:p>
              <a:p>
                <a:endParaRPr lang="en-US" sz="800" dirty="0">
                  <a:solidFill>
                    <a:srgbClr val="002060"/>
                  </a:solidFill>
                </a:endParaRP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Pre>
                      <m:sPre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e>
                    </m:sPre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𝐻𝑒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sPre>
                    <m:sSup>
                      <m:sSup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>
                  <a:solidFill>
                    <a:srgbClr val="002060"/>
                  </a:solidFill>
                </a:endParaRPr>
              </a:p>
              <a:p>
                <a:endParaRPr lang="en-US" sz="80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Pre>
                      <m:sPrePr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e>
                    </m:sPre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𝐻𝑒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sPre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>
                  <a:solidFill>
                    <a:srgbClr val="002060"/>
                  </a:solidFill>
                </a:endParaRPr>
              </a:p>
              <a:p>
                <a:endParaRPr lang="en-US" sz="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874A69-4187-931F-49A9-2116005F6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3219822"/>
                <a:ext cx="3888432" cy="1686744"/>
              </a:xfrm>
              <a:prstGeom prst="rect">
                <a:avLst/>
              </a:prstGeom>
              <a:blipFill>
                <a:blip r:embed="rId3"/>
                <a:stretch>
                  <a:fillRect l="-325"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qm2022v2.pdf" descr="qm2022v2.pdf">
            <a:extLst>
              <a:ext uri="{FF2B5EF4-FFF2-40B4-BE49-F238E27FC236}">
                <a16:creationId xmlns:a16="http://schemas.microsoft.com/office/drawing/2014/main" id="{ABEDB3DD-4E2A-C9E5-AE91-62F4C2B72C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97"/>
          <a:stretch>
            <a:fillRect/>
          </a:stretch>
        </p:blipFill>
        <p:spPr>
          <a:xfrm>
            <a:off x="5652120" y="604816"/>
            <a:ext cx="2808312" cy="23709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0737857"/>
      </p:ext>
    </p:extLst>
  </p:cSld>
  <p:clrMapOvr>
    <a:masterClrMapping/>
  </p:clrMapOvr>
  <p:transition spd="med" advClick="0" advTm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35737B-5559-B848-A221-7A7093D2DE1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11560" y="-20538"/>
                <a:ext cx="7516644" cy="585129"/>
              </a:xfrm>
            </p:spPr>
            <p:txBody>
              <a:bodyPr/>
              <a:lstStyle/>
              <a:p>
                <a:r>
                  <a:rPr lang="en-US" dirty="0">
                    <a:cs typeface="Arial" panose="020B0604020202020204" pitchFamily="34" charset="0"/>
                  </a:rPr>
                  <a:t>Lifetime Measurements:   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PrePr>
                      <m:sub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sub>
                      <m:sup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</m:sPre>
                    <m:r>
                      <a:rPr lang="en-US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Pre>
                      <m:sPrePr>
                        <m:ctrlP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PrePr>
                      <m:sub>
                        <m:r>
                          <a:rPr lang="en-US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sub>
                      <m:sup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p>
                      <m:e>
                        <m:r>
                          <a:rPr lang="en-US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</m:sPre>
                    <m:r>
                      <a:rPr lang="en-US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Pre>
                      <m:sPre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PrePr>
                      <m:sub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sub>
                      <m: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p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</m:sPre>
                  </m:oMath>
                </a14:m>
                <a:r>
                  <a:rPr lang="en-US" b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e</a:t>
                </a:r>
                <a:endParaRPr lang="en-US" b="1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35737B-5559-B848-A221-7A7093D2DE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11560" y="-20538"/>
                <a:ext cx="7516644" cy="585129"/>
              </a:xfrm>
              <a:blipFill>
                <a:blip r:embed="rId2"/>
                <a:stretch>
                  <a:fillRect t="-2128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FA92826-CC58-BE79-BC7B-3B9A7ECB9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t="4509" r="1486" b="3061"/>
          <a:stretch/>
        </p:blipFill>
        <p:spPr>
          <a:xfrm>
            <a:off x="467544" y="627534"/>
            <a:ext cx="8208912" cy="29523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4EA169-A95A-845D-1F0C-52BECAE16F66}"/>
              </a:ext>
            </a:extLst>
          </p:cNvPr>
          <p:cNvSpPr/>
          <p:nvPr/>
        </p:nvSpPr>
        <p:spPr>
          <a:xfrm>
            <a:off x="5380293" y="4305052"/>
            <a:ext cx="3386337" cy="527717"/>
          </a:xfrm>
          <a:prstGeom prst="rect">
            <a:avLst/>
          </a:prstGeom>
          <a:solidFill>
            <a:srgbClr val="008F00"/>
          </a:solidFill>
          <a:ln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>
                <a:latin typeface="Times" pitchFamily="2" charset="0"/>
                <a:ea typeface="STHeiti" panose="02010600040101010101" pitchFamily="2" charset="-122"/>
                <a:cs typeface="Arial"/>
              </a:rPr>
              <a:t>STAR:    Y-H. Leung, </a:t>
            </a:r>
            <a:r>
              <a:rPr lang="en-US" sz="1600" b="1" dirty="0">
                <a:latin typeface="Times" pitchFamily="2" charset="0"/>
                <a:ea typeface="STHeiti" panose="02010600040101010101" pitchFamily="2" charset="-122"/>
                <a:cs typeface="Arial"/>
              </a:rPr>
              <a:t>HYP2022</a:t>
            </a:r>
          </a:p>
          <a:p>
            <a:pPr algn="r"/>
            <a:r>
              <a:rPr lang="en-US" sz="1600" dirty="0" err="1">
                <a:latin typeface="Times" pitchFamily="2" charset="0"/>
                <a:ea typeface="STHeiti" panose="02010600040101010101" pitchFamily="2" charset="-122"/>
                <a:cs typeface="Arial"/>
              </a:rPr>
              <a:t>Phys.Rev.Lett</a:t>
            </a:r>
            <a:r>
              <a:rPr lang="en-US" sz="1600" dirty="0">
                <a:latin typeface="Times" pitchFamily="2" charset="0"/>
                <a:ea typeface="STHeiti" panose="02010600040101010101" pitchFamily="2" charset="-122"/>
                <a:cs typeface="Arial"/>
              </a:rPr>
              <a:t>. 128 (2022) 202301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D0205F-924D-4CC8-833E-EC056570B59B}"/>
                  </a:ext>
                </a:extLst>
              </p:cNvPr>
              <p:cNvSpPr txBox="1"/>
              <p:nvPr/>
            </p:nvSpPr>
            <p:spPr>
              <a:xfrm>
                <a:off x="323528" y="3579862"/>
                <a:ext cx="5098662" cy="1252907"/>
              </a:xfrm>
              <a:prstGeom prst="rect">
                <a:avLst/>
              </a:prstGeom>
              <a:solidFill>
                <a:srgbClr val="FFC000">
                  <a:alpha val="40000"/>
                </a:srgbClr>
              </a:solidFill>
              <a:ln>
                <a:solidFill>
                  <a:srgbClr val="FFC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>
                    <a:solidFill>
                      <a:srgbClr val="002060"/>
                    </a:solidFill>
                  </a:rPr>
                  <a:t> </a:t>
                </a:r>
              </a:p>
              <a:p>
                <a:pPr marL="342900" indent="-225425">
                  <a:buFont typeface="+mj-lt"/>
                  <a:buAutoNum type="arabicParenR"/>
                </a:pPr>
                <a:r>
                  <a:rPr lang="en-US" dirty="0">
                    <a:solidFill>
                      <a:srgbClr val="002060"/>
                    </a:solidFill>
                  </a:rPr>
                  <a:t>Results of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 and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Pre>
                      <m:sPre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lifetime are consistent from 3 and 7.2 GeV </a:t>
                </a:r>
                <a:r>
                  <a:rPr lang="en-US" dirty="0" err="1">
                    <a:solidFill>
                      <a:srgbClr val="002060"/>
                    </a:solidFill>
                  </a:rPr>
                  <a:t>Au+Au</a:t>
                </a:r>
                <a:r>
                  <a:rPr lang="en-US" dirty="0">
                    <a:solidFill>
                      <a:srgbClr val="002060"/>
                    </a:solidFill>
                  </a:rPr>
                  <a:t> collisions;</a:t>
                </a:r>
              </a:p>
              <a:p>
                <a:pPr marL="342900" indent="-225425">
                  <a:buFont typeface="+mj-lt"/>
                  <a:buAutoNum type="arabicParenR"/>
                </a:pPr>
                <a:r>
                  <a:rPr lang="en-US" dirty="0">
                    <a:solidFill>
                      <a:srgbClr val="002060"/>
                    </a:solidFill>
                  </a:rPr>
                  <a:t>The 3 GeV data has been published; </a:t>
                </a:r>
              </a:p>
              <a:p>
                <a:pPr marL="342900" indent="-225425">
                  <a:buFont typeface="+mj-lt"/>
                  <a:buAutoNum type="arabicParenR"/>
                </a:pPr>
                <a:r>
                  <a:rPr lang="en-US" dirty="0">
                    <a:solidFill>
                      <a:srgbClr val="002060"/>
                    </a:solidFill>
                  </a:rPr>
                  <a:t>Results of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2060"/>
                        </a:solidFill>
                      </a:rPr>
                      <m:t> </m:t>
                    </m:r>
                    <m:sPre>
                      <m:sPrePr>
                        <m:ctrlPr>
                          <a:rPr lang="en-US">
                            <a:solidFill>
                              <a:srgbClr val="002060"/>
                            </a:solidFill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>
                            <a:solidFill>
                              <a:srgbClr val="002060"/>
                            </a:solidFill>
                          </a:rPr>
                          <m:t>Λ</m:t>
                        </m:r>
                      </m:sub>
                      <m:sup>
                        <m:r>
                          <a:rPr lang="en-US">
                            <a:solidFill>
                              <a:srgbClr val="002060"/>
                            </a:solidFill>
                          </a:rPr>
                          <m:t>4</m:t>
                        </m:r>
                      </m:sup>
                      <m:e>
                        <m:sSub>
                          <m:sSubPr>
                            <m:ctrlPr>
                              <a:rPr lang="en-US">
                                <a:solidFill>
                                  <a:srgbClr val="002060"/>
                                </a:solidFill>
                              </a:rPr>
                            </m:ctrlPr>
                          </m:sSubPr>
                          <m:e>
                            <m:r>
                              <a:rPr lang="en-US">
                                <a:solidFill>
                                  <a:srgbClr val="002060"/>
                                </a:solidFill>
                              </a:rPr>
                              <m:t>𝐻</m:t>
                            </m:r>
                          </m:e>
                          <m:sub>
                            <m:r>
                              <a:rPr lang="en-US">
                                <a:solidFill>
                                  <a:srgbClr val="002060"/>
                                </a:solidFill>
                              </a:rPr>
                              <m:t>𝑒</m:t>
                            </m:r>
                          </m:sub>
                        </m:sSub>
                      </m:e>
                    </m:sPre>
                    <m:r>
                      <a:rPr lang="en-US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re preliminary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D0205F-924D-4CC8-833E-EC056570B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3579862"/>
                <a:ext cx="5098662" cy="1252907"/>
              </a:xfrm>
              <a:prstGeom prst="rect">
                <a:avLst/>
              </a:prstGeom>
              <a:blipFill>
                <a:blip r:embed="rId4"/>
                <a:stretch>
                  <a:fillRect l="-248" b="-10891"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4682077"/>
      </p:ext>
    </p:extLst>
  </p:cSld>
  <p:clrMapOvr>
    <a:masterClrMapping/>
  </p:clrMapOvr>
  <p:transition spd="med" advClick="0" advTm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35737B-5559-B848-A221-7A7093D2DE1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11560" y="-20538"/>
                <a:ext cx="7516644" cy="585129"/>
              </a:xfrm>
            </p:spPr>
            <p:txBody>
              <a:bodyPr/>
              <a:lstStyle/>
              <a:p>
                <a:r>
                  <a:rPr lang="en-US" dirty="0">
                    <a:cs typeface="Arial" panose="020B0604020202020204" pitchFamily="34" charset="0"/>
                  </a:rPr>
                  <a:t>Lifetime Measurements:   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PrePr>
                      <m:sub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sub>
                      <m:sup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</m:sPre>
                    <m:r>
                      <a:rPr lang="en-US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Pre>
                      <m:sPrePr>
                        <m:ctrlP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PrePr>
                      <m:sub>
                        <m:r>
                          <a:rPr lang="en-US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sub>
                      <m:sup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p>
                      <m:e>
                        <m:r>
                          <a:rPr lang="en-US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</m:sPre>
                    <m:r>
                      <a:rPr lang="en-US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Pre>
                      <m:sPre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PrePr>
                      <m:sub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sub>
                      <m: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p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</m:sPre>
                  </m:oMath>
                </a14:m>
                <a:r>
                  <a:rPr lang="en-US" b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e</a:t>
                </a:r>
                <a:endParaRPr lang="en-US" b="1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35737B-5559-B848-A221-7A7093D2DE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11560" y="-20538"/>
                <a:ext cx="7516644" cy="585129"/>
              </a:xfrm>
              <a:blipFill>
                <a:blip r:embed="rId2"/>
                <a:stretch>
                  <a:fillRect t="-2128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34EA169-A95A-845D-1F0C-52BECAE16F66}"/>
              </a:ext>
            </a:extLst>
          </p:cNvPr>
          <p:cNvSpPr/>
          <p:nvPr/>
        </p:nvSpPr>
        <p:spPr>
          <a:xfrm>
            <a:off x="4741867" y="4343378"/>
            <a:ext cx="3386337" cy="527717"/>
          </a:xfrm>
          <a:prstGeom prst="rect">
            <a:avLst/>
          </a:prstGeom>
          <a:solidFill>
            <a:srgbClr val="008F00"/>
          </a:solidFill>
          <a:ln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>
                <a:latin typeface="Times" pitchFamily="2" charset="0"/>
                <a:ea typeface="STHeiti" panose="02010600040101010101" pitchFamily="2" charset="-122"/>
                <a:cs typeface="Arial"/>
              </a:rPr>
              <a:t>STAR:    Y-H. Leung, </a:t>
            </a:r>
            <a:r>
              <a:rPr lang="en-US" sz="1600" b="1" dirty="0">
                <a:latin typeface="Times" pitchFamily="2" charset="0"/>
                <a:ea typeface="STHeiti" panose="02010600040101010101" pitchFamily="2" charset="-122"/>
                <a:cs typeface="Arial"/>
              </a:rPr>
              <a:t>HYP2022</a:t>
            </a:r>
          </a:p>
          <a:p>
            <a:pPr algn="r"/>
            <a:r>
              <a:rPr lang="en-US" sz="1600" dirty="0" err="1">
                <a:latin typeface="Times" pitchFamily="2" charset="0"/>
                <a:ea typeface="STHeiti" panose="02010600040101010101" pitchFamily="2" charset="-122"/>
                <a:cs typeface="Arial"/>
              </a:rPr>
              <a:t>Phys.Rev.Lett</a:t>
            </a:r>
            <a:r>
              <a:rPr lang="en-US" sz="1600" dirty="0">
                <a:latin typeface="Times" pitchFamily="2" charset="0"/>
                <a:ea typeface="STHeiti" panose="02010600040101010101" pitchFamily="2" charset="-122"/>
                <a:cs typeface="Arial"/>
              </a:rPr>
              <a:t>. 128 (2022) 202301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AB2176-C09A-A242-82DE-7A9F92266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637" y="164613"/>
            <a:ext cx="4036602" cy="4818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Equation">
                <a:extLst>
                  <a:ext uri="{FF2B5EF4-FFF2-40B4-BE49-F238E27FC236}">
                    <a16:creationId xmlns:a16="http://schemas.microsoft.com/office/drawing/2014/main" id="{3E51CCF8-9AC7-242A-88C1-4AA673C11792}"/>
                  </a:ext>
                </a:extLst>
              </p:cNvPr>
              <p:cNvSpPr txBox="1"/>
              <p:nvPr/>
            </p:nvSpPr>
            <p:spPr>
              <a:xfrm>
                <a:off x="16885368" y="695390"/>
                <a:ext cx="6169853" cy="53531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sSubSup>
                        <m:sSubSup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m:rPr>
                          <m:sty m:val="p"/>
                        </m:rP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)=221±15(</m:t>
                      </m:r>
                      <m:r>
                        <m:rPr>
                          <m:sty m:val="p"/>
                        </m:rP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stat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)±19(</m:t>
                      </m:r>
                      <m:r>
                        <m:rPr>
                          <m:sty m:val="p"/>
                        </m:rP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syst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3600" dirty="0"/>
              </a:p>
            </p:txBody>
          </p:sp>
        </mc:Choice>
        <mc:Fallback xmlns="">
          <p:sp>
            <p:nvSpPr>
              <p:cNvPr id="9" name="Equation">
                <a:extLst>
                  <a:ext uri="{FF2B5EF4-FFF2-40B4-BE49-F238E27FC236}">
                    <a16:creationId xmlns:a16="http://schemas.microsoft.com/office/drawing/2014/main" id="{3E51CCF8-9AC7-242A-88C1-4AA673C11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5368" y="695390"/>
                <a:ext cx="6169853" cy="535318"/>
              </a:xfrm>
              <a:prstGeom prst="rect">
                <a:avLst/>
              </a:prstGeom>
              <a:blipFill>
                <a:blip r:embed="rId4"/>
                <a:stretch>
                  <a:fillRect l="-1848" r="-14784" b="-4418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8582F2-7A4A-6E30-79D2-86AD0A5E8078}"/>
                  </a:ext>
                </a:extLst>
              </p:cNvPr>
              <p:cNvSpPr txBox="1"/>
              <p:nvPr/>
            </p:nvSpPr>
            <p:spPr>
              <a:xfrm>
                <a:off x="5220072" y="627534"/>
                <a:ext cx="3816424" cy="3321294"/>
              </a:xfrm>
              <a:prstGeom prst="rect">
                <a:avLst/>
              </a:prstGeom>
              <a:solidFill>
                <a:srgbClr val="FFC000">
                  <a:alpha val="41992"/>
                </a:srgb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indent="9525"/>
                <a:r>
                  <a:rPr lang="en-US" i="0" dirty="0">
                    <a:solidFill>
                      <a:srgbClr val="000000"/>
                    </a:solidFill>
                    <a:latin typeface="Times" pitchFamily="2" charset="0"/>
                  </a:rPr>
                  <a:t> </a:t>
                </a:r>
                <a:endParaRPr lang="en-US" sz="1200" i="0" dirty="0">
                  <a:solidFill>
                    <a:srgbClr val="000000"/>
                  </a:solidFill>
                  <a:latin typeface="Times" pitchFamily="2" charset="0"/>
                </a:endParaRPr>
              </a:p>
              <a:p>
                <a:pPr marL="117475"/>
                <a:r>
                  <a:rPr lang="en-US" dirty="0">
                    <a:solidFill>
                      <a:srgbClr val="000000"/>
                    </a:solidFill>
                    <a:latin typeface="Times" pitchFamily="2" charset="0"/>
                  </a:rPr>
                  <a:t>   </a:t>
                </a:r>
                <a:r>
                  <a:rPr lang="en-US" b="1" i="0" dirty="0">
                    <a:solidFill>
                      <a:srgbClr val="000000"/>
                    </a:solidFill>
                    <a:latin typeface="Times" pitchFamily="2" charset="0"/>
                  </a:rPr>
                  <a:t>STAR beam energy scan program provided the precision results of the lifetime data :</a:t>
                </a:r>
              </a:p>
              <a:p>
                <a:pPr indent="9525"/>
                <a:endParaRPr lang="en-US" sz="16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indent="952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ar-AE" sz="16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τ</m:t>
                      </m:r>
                      <m:sSubSup>
                        <m:sSubSupPr>
                          <m:ctrlPr>
                            <a:rPr lang="ar-AE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lang="ar-AE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𝑝𝑠</m:t>
                          </m:r>
                        </m:e>
                      </m:d>
                      <m:r>
                        <a:rPr lang="en-US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=221±15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stat</m:t>
                          </m:r>
                        </m:e>
                      </m:d>
                      <m:r>
                        <a:rPr lang="en-US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±19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syst</m:t>
                          </m:r>
                        </m:e>
                      </m:d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indent="9525"/>
                <a:endParaRPr lang="en-US" sz="10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indent="952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ar-AE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τ</m:t>
                      </m:r>
                      <m:sSubSup>
                        <m:sSubSupPr>
                          <m:ctrlPr>
                            <a:rPr lang="ar-AE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lang="ar-AE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𝑝𝑠</m:t>
                          </m:r>
                        </m:e>
                      </m:d>
                      <m:r>
                        <a:rPr lang="en-US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=218±6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stat</m:t>
                          </m:r>
                        </m:e>
                      </m:d>
                      <m:r>
                        <a:rPr lang="en-US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±13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syst</m:t>
                          </m:r>
                        </m:e>
                      </m:d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endParaRPr lang="en-US" sz="10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ar-AE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τ</m:t>
                      </m:r>
                      <m:sSubSup>
                        <m:sSubSupPr>
                          <m:ctrlPr>
                            <a:rPr lang="ar-AE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lang="ar-AE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He</m:t>
                      </m:r>
                      <m:r>
                        <a:rPr lang="en-US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𝑝𝑠</m:t>
                          </m:r>
                        </m:e>
                      </m:d>
                      <m:r>
                        <a:rPr lang="en-US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=229±23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stat</m:t>
                          </m:r>
                        </m:e>
                      </m:d>
                      <m:r>
                        <a:rPr lang="en-US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±20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syst</m:t>
                          </m:r>
                        </m:e>
                      </m:d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  <a:latin typeface="Times" pitchFamily="2" charset="0"/>
                </a:endParaRPr>
              </a:p>
              <a:p>
                <a:endParaRPr lang="en-US" sz="1000" dirty="0">
                  <a:latin typeface="Times" pitchFamily="2" charset="0"/>
                </a:endParaRPr>
              </a:p>
              <a:p>
                <a:r>
                  <a:rPr lang="en-US" sz="1600" dirty="0">
                    <a:solidFill>
                      <a:srgbClr val="000000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m:rPr>
                        <m:sty m:val="p"/>
                      </m:rPr>
                      <a:rPr lang="ar-AE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τ</m:t>
                    </m:r>
                  </m:oMath>
                </a14:m>
                <a:r>
                  <a:rPr lang="ar-AE" sz="1600" i="0" dirty="0">
                    <a:solidFill>
                      <a:srgbClr val="000000"/>
                    </a:solidFill>
                    <a:latin typeface="+mj-lt"/>
                  </a:rPr>
                  <a:t>(</a:t>
                </a:r>
                <a:r>
                  <a:rPr lang="el-GR" sz="1600" i="0" dirty="0">
                    <a:solidFill>
                      <a:srgbClr val="000000"/>
                    </a:solidFill>
                    <a:latin typeface="+mj-lt"/>
                  </a:rPr>
                  <a:t>Λ</a:t>
                </a:r>
                <a14:m>
                  <m:oMath xmlns:m="http://schemas.openxmlformats.org/officeDocument/2006/math">
                    <m:r>
                      <a:rPr lang="en-US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𝑝𝑠</m:t>
                        </m:r>
                      </m:e>
                    </m:d>
                    <m:r>
                      <a:rPr lang="en-US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67</m:t>
                    </m:r>
                    <m:r>
                      <a:rPr lang="en-US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d>
                      <m:d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stat</m:t>
                        </m:r>
                      </m:e>
                    </m:d>
                  </m:oMath>
                </a14:m>
                <a:r>
                  <a:rPr lang="en-US" sz="1600" dirty="0">
                    <a:latin typeface="Times" pitchFamily="2" charset="0"/>
                  </a:rPr>
                  <a:t> </a:t>
                </a:r>
                <a:r>
                  <a:rPr lang="en-US" sz="1200" dirty="0">
                    <a:latin typeface="Times" pitchFamily="2" charset="0"/>
                  </a:rPr>
                  <a:t>(PDG: 264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200" dirty="0">
                    <a:latin typeface="Times" pitchFamily="2" charset="0"/>
                  </a:rPr>
                  <a:t> 2)</a:t>
                </a:r>
              </a:p>
              <a:p>
                <a:endParaRPr lang="en-US" sz="1600" dirty="0">
                  <a:latin typeface="Times" pitchFamily="2" charset="0"/>
                </a:endParaRPr>
              </a:p>
              <a:p>
                <a:r>
                  <a:rPr lang="en-US" sz="1600" dirty="0">
                    <a:latin typeface="Times" pitchFamily="2" charset="0"/>
                  </a:rPr>
                  <a:t>  </a:t>
                </a:r>
                <a:r>
                  <a:rPr lang="en-US" sz="1600" b="1" i="1" dirty="0">
                    <a:solidFill>
                      <a:srgbClr val="C00000"/>
                    </a:solidFill>
                    <a:latin typeface="Times" pitchFamily="2" charset="0"/>
                  </a:rPr>
                  <a:t>No more puzzle on hyper-nuclei lifetime!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8582F2-7A4A-6E30-79D2-86AD0A5E8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627534"/>
                <a:ext cx="3816424" cy="3321294"/>
              </a:xfrm>
              <a:prstGeom prst="rect">
                <a:avLst/>
              </a:prstGeom>
              <a:blipFill>
                <a:blip r:embed="rId5"/>
                <a:stretch>
                  <a:fillRect l="-662" b="-2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8271957"/>
      </p:ext>
    </p:extLst>
  </p:cSld>
  <p:clrMapOvr>
    <a:masterClrMapping/>
  </p:clrMapOvr>
  <p:transition spd="med" advClick="0" advTm="0">
    <p:fade/>
  </p:transition>
</p:sld>
</file>

<file path=ppt/theme/theme1.xml><?xml version="1.0" encoding="utf-8"?>
<a:theme xmlns:a="http://schemas.openxmlformats.org/drawingml/2006/main" name="5_Office 主题​​">
  <a:themeElements>
    <a:clrScheme name="自定义 201">
      <a:dk1>
        <a:sysClr val="windowText" lastClr="000000"/>
      </a:dk1>
      <a:lt1>
        <a:sysClr val="window" lastClr="FFFFFF"/>
      </a:lt1>
      <a:dk2>
        <a:srgbClr val="7F7F7F"/>
      </a:dk2>
      <a:lt2>
        <a:srgbClr val="7F7F7F"/>
      </a:lt2>
      <a:accent1>
        <a:srgbClr val="1B2946"/>
      </a:accent1>
      <a:accent2>
        <a:srgbClr val="FA284B"/>
      </a:accent2>
      <a:accent3>
        <a:srgbClr val="1B2946"/>
      </a:accent3>
      <a:accent4>
        <a:srgbClr val="FA284B"/>
      </a:accent4>
      <a:accent5>
        <a:srgbClr val="1B2946"/>
      </a:accent5>
      <a:accent6>
        <a:srgbClr val="FA284B"/>
      </a:accent6>
      <a:hlink>
        <a:srgbClr val="FFFFFF"/>
      </a:hlink>
      <a:folHlink>
        <a:srgbClr val="FFFFF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1534</Words>
  <Application>Microsoft Macintosh PowerPoint</Application>
  <PresentationFormat>On-screen Show (16:9)</PresentationFormat>
  <Paragraphs>349</Paragraphs>
  <Slides>22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微软雅黑</vt:lpstr>
      <vt:lpstr>STHeiti</vt:lpstr>
      <vt:lpstr>华文细黑</vt:lpstr>
      <vt:lpstr>Arial</vt:lpstr>
      <vt:lpstr>Calibri</vt:lpstr>
      <vt:lpstr>Cambria Math</vt:lpstr>
      <vt:lpstr>Helvetica Neue</vt:lpstr>
      <vt:lpstr>Matura MT Script Capitals</vt:lpstr>
      <vt:lpstr>Symbol</vt:lpstr>
      <vt:lpstr>Times</vt:lpstr>
      <vt:lpstr>Times New Roman</vt:lpstr>
      <vt:lpstr>Wingdings</vt:lpstr>
      <vt:lpstr>5_Office 主题​​</vt:lpstr>
      <vt:lpstr>位图图像</vt:lpstr>
      <vt:lpstr>PowerPoint Presentation</vt:lpstr>
      <vt:lpstr>High-Energy Nuclear Collisions and QCD Phase Diagram</vt:lpstr>
      <vt:lpstr>BES-I and BES-II Data Sets</vt:lpstr>
      <vt:lpstr>Hyper-Nuclei Production at High Baryon Density</vt:lpstr>
      <vt:lpstr>BES-III Started with CBM TOF at STAR</vt:lpstr>
      <vt:lpstr>Fixed-Target Collisions:  PID and Acceptances</vt:lpstr>
      <vt:lpstr>Particle Identifications in Au+Au Collisions at 3 GeV</vt:lpstr>
      <vt:lpstr>Lifetime Measurements:      (_Λ^3)H, (_Λ^4)H,(_Λ^4)He</vt:lpstr>
      <vt:lpstr>Lifetime Measurements:      (_Λ^3)H, (_Λ^4)H,(_Λ^4)He</vt:lpstr>
      <vt:lpstr>(_Λ^3)H  Relative Branching Ratio R3</vt:lpstr>
      <vt:lpstr>Hyper-Nuclei Transverse Momentum Distributions</vt:lpstr>
      <vt:lpstr>Rapidity Density of Hyper-Nuclei in HIC</vt:lpstr>
      <vt:lpstr>Hyper-Nuclei Production in HIC</vt:lpstr>
      <vt:lpstr>Hyper-Nuclei Production in HIC</vt:lpstr>
      <vt:lpstr>Hyper-Nuclei Production in HIC</vt:lpstr>
      <vt:lpstr>The emergent properties of QCD matter    Collectivity </vt:lpstr>
      <vt:lpstr>Hyper-Nuclei v1 Distributions</vt:lpstr>
      <vt:lpstr>The emergent properties of QCD matter    Future Programs </vt:lpstr>
      <vt:lpstr>Future Facilities for Heavy-Ion Collisions</vt:lpstr>
      <vt:lpstr>US NSAC Long Range Plan Discussions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专项名称：核物质相结构与重元素产生的研究</dc:title>
  <dc:creator/>
  <cp:lastModifiedBy/>
  <cp:revision>40</cp:revision>
  <cp:lastPrinted>2022-09-15T11:57:10Z</cp:lastPrinted>
  <dcterms:created xsi:type="dcterms:W3CDTF">2019-04-25T10:06:00Z</dcterms:created>
  <dcterms:modified xsi:type="dcterms:W3CDTF">2022-09-15T13:40:53Z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2052-11.1.0.9145</vt:lpwstr>
  </property>
</Properties>
</file>