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69" r:id="rId3"/>
    <p:sldId id="270" r:id="rId4"/>
    <p:sldId id="271" r:id="rId5"/>
    <p:sldId id="257" r:id="rId6"/>
    <p:sldId id="295" r:id="rId7"/>
    <p:sldId id="273" r:id="rId8"/>
    <p:sldId id="285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274" r:id="rId19"/>
    <p:sldId id="296" r:id="rId20"/>
    <p:sldId id="275" r:id="rId21"/>
    <p:sldId id="276" r:id="rId22"/>
    <p:sldId id="279" r:id="rId23"/>
    <p:sldId id="281" r:id="rId24"/>
    <p:sldId id="310" r:id="rId25"/>
    <p:sldId id="297" r:id="rId26"/>
    <p:sldId id="308" r:id="rId27"/>
    <p:sldId id="307" r:id="rId28"/>
    <p:sldId id="290" r:id="rId29"/>
    <p:sldId id="300" r:id="rId30"/>
    <p:sldId id="309" r:id="rId31"/>
    <p:sldId id="294" r:id="rId32"/>
    <p:sldId id="304" r:id="rId33"/>
    <p:sldId id="305" r:id="rId34"/>
    <p:sldId id="306" r:id="rId35"/>
    <p:sldId id="298" r:id="rId36"/>
    <p:sldId id="283" r:id="rId37"/>
    <p:sldId id="302" r:id="rId38"/>
    <p:sldId id="301" r:id="rId39"/>
    <p:sldId id="299" r:id="rId40"/>
    <p:sldId id="30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78" autoAdjust="0"/>
    <p:restoredTop sz="94704" autoAdjust="0"/>
  </p:normalViewPr>
  <p:slideViewPr>
    <p:cSldViewPr>
      <p:cViewPr varScale="1">
        <p:scale>
          <a:sx n="70" d="100"/>
          <a:sy n="70" d="100"/>
        </p:scale>
        <p:origin x="-15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4" Type="http://schemas.openxmlformats.org/officeDocument/2006/relationships/image" Target="../media/image5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wmf"/><Relationship Id="rId1" Type="http://schemas.openxmlformats.org/officeDocument/2006/relationships/image" Target="../media/image59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5" Type="http://schemas.openxmlformats.org/officeDocument/2006/relationships/image" Target="../media/image66.wmf"/><Relationship Id="rId4" Type="http://schemas.openxmlformats.org/officeDocument/2006/relationships/image" Target="../media/image6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4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4" Type="http://schemas.openxmlformats.org/officeDocument/2006/relationships/image" Target="../media/image4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7657F-D70A-4501-8D2B-191F8FC26C63}" type="datetimeFigureOut">
              <a:rPr lang="en-GB" smtClean="0"/>
              <a:pPr/>
              <a:t>20/06/2012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5A5DA-CB1D-44C3-BA74-1F56870166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17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81D-9EBB-491D-8F18-9FE9FC145B00}" type="datetimeFigureOut">
              <a:rPr lang="en-GB" smtClean="0"/>
              <a:pPr/>
              <a:t>20/06/2012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AE03-9772-40F8-8BB0-0B000382C8D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81D-9EBB-491D-8F18-9FE9FC145B00}" type="datetimeFigureOut">
              <a:rPr lang="en-GB" smtClean="0"/>
              <a:pPr/>
              <a:t>20/06/2012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AE03-9772-40F8-8BB0-0B000382C8D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81D-9EBB-491D-8F18-9FE9FC145B00}" type="datetimeFigureOut">
              <a:rPr lang="en-GB" smtClean="0"/>
              <a:pPr/>
              <a:t>20/06/2012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AE03-9772-40F8-8BB0-0B000382C8D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81D-9EBB-491D-8F18-9FE9FC145B00}" type="datetimeFigureOut">
              <a:rPr lang="en-GB" smtClean="0"/>
              <a:pPr/>
              <a:t>20/06/2012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AE03-9772-40F8-8BB0-0B000382C8D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81D-9EBB-491D-8F18-9FE9FC145B00}" type="datetimeFigureOut">
              <a:rPr lang="en-GB" smtClean="0"/>
              <a:pPr/>
              <a:t>20/06/2012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AE03-9772-40F8-8BB0-0B000382C8D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81D-9EBB-491D-8F18-9FE9FC145B00}" type="datetimeFigureOut">
              <a:rPr lang="en-GB" smtClean="0"/>
              <a:pPr/>
              <a:t>20/06/2012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AE03-9772-40F8-8BB0-0B000382C8D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81D-9EBB-491D-8F18-9FE9FC145B00}" type="datetimeFigureOut">
              <a:rPr lang="en-GB" smtClean="0"/>
              <a:pPr/>
              <a:t>20/06/2012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AE03-9772-40F8-8BB0-0B000382C8D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81D-9EBB-491D-8F18-9FE9FC145B00}" type="datetimeFigureOut">
              <a:rPr lang="en-GB" smtClean="0"/>
              <a:pPr/>
              <a:t>20/06/2012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AE03-9772-40F8-8BB0-0B000382C8D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81D-9EBB-491D-8F18-9FE9FC145B00}" type="datetimeFigureOut">
              <a:rPr lang="en-GB" smtClean="0"/>
              <a:pPr/>
              <a:t>20/06/2012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AE03-9772-40F8-8BB0-0B000382C8D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81D-9EBB-491D-8F18-9FE9FC145B00}" type="datetimeFigureOut">
              <a:rPr lang="en-GB" smtClean="0"/>
              <a:pPr/>
              <a:t>20/06/2012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AE03-9772-40F8-8BB0-0B000382C8D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81D-9EBB-491D-8F18-9FE9FC145B00}" type="datetimeFigureOut">
              <a:rPr lang="en-GB" smtClean="0"/>
              <a:pPr/>
              <a:t>20/06/2012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AE03-9772-40F8-8BB0-0B000382C8D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8581D-9EBB-491D-8F18-9FE9FC145B00}" type="datetimeFigureOut">
              <a:rPr lang="en-GB" smtClean="0"/>
              <a:pPr/>
              <a:t>20/06/2012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3AE03-9772-40F8-8BB0-0B000382C8D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B0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://www.royalsoc.ac.uk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www.epsrc.ac.uk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6.emf"/><Relationship Id="rId3" Type="http://schemas.openxmlformats.org/officeDocument/2006/relationships/image" Target="../media/image27.gif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32.gif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1.emf"/><Relationship Id="rId5" Type="http://schemas.openxmlformats.org/officeDocument/2006/relationships/image" Target="../media/image28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7.emf"/><Relationship Id="rId3" Type="http://schemas.openxmlformats.org/officeDocument/2006/relationships/image" Target="../media/image27.gif"/><Relationship Id="rId7" Type="http://schemas.openxmlformats.org/officeDocument/2006/relationships/image" Target="../media/image34.e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6.emf"/><Relationship Id="rId5" Type="http://schemas.openxmlformats.org/officeDocument/2006/relationships/image" Target="../media/image33.e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2.emf"/><Relationship Id="rId3" Type="http://schemas.openxmlformats.org/officeDocument/2006/relationships/image" Target="../media/image43.gif"/><Relationship Id="rId7" Type="http://schemas.openxmlformats.org/officeDocument/2006/relationships/image" Target="../media/image39.e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48.gif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7.emf"/><Relationship Id="rId5" Type="http://schemas.openxmlformats.org/officeDocument/2006/relationships/image" Target="../media/image44.e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53.emf"/><Relationship Id="rId3" Type="http://schemas.openxmlformats.org/officeDocument/2006/relationships/image" Target="../media/image43.gif"/><Relationship Id="rId7" Type="http://schemas.openxmlformats.org/officeDocument/2006/relationships/image" Target="../media/image50.emf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52.emf"/><Relationship Id="rId5" Type="http://schemas.openxmlformats.org/officeDocument/2006/relationships/image" Target="../media/image49.e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58.gif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57.emf"/><Relationship Id="rId5" Type="http://schemas.openxmlformats.org/officeDocument/2006/relationships/image" Target="../media/image54.e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image" Target="../media/image67.png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3.e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65.emf"/><Relationship Id="rId4" Type="http://schemas.openxmlformats.org/officeDocument/2006/relationships/image" Target="../media/image62.emf"/><Relationship Id="rId9" Type="http://schemas.openxmlformats.org/officeDocument/2006/relationships/oleObject" Target="../embeddings/oleObject50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74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5.wmf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e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1.gif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25400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Measurement of </a:t>
            </a:r>
            <a:r>
              <a:rPr lang="en-GB" dirty="0" smtClean="0"/>
              <a:t>time reversal violation in </a:t>
            </a:r>
            <a:r>
              <a:rPr lang="en-GB" dirty="0" err="1" smtClean="0"/>
              <a:t>YbF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00800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Ben Sauer</a:t>
            </a:r>
            <a:endParaRPr lang="en-GB" dirty="0"/>
          </a:p>
        </p:txBody>
      </p:sp>
      <p:pic>
        <p:nvPicPr>
          <p:cNvPr id="4" name="Picture 20" descr="Front_Top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</p:spPr>
      </p:pic>
      <p:pic>
        <p:nvPicPr>
          <p:cNvPr id="5" name="Picture 17" descr="IMP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2514600" cy="661988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903464"/>
            <a:ext cx="200026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 descr="EPSRC 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9899" y="5875685"/>
            <a:ext cx="1266825" cy="555625"/>
          </a:xfrm>
          <a:prstGeom prst="rect">
            <a:avLst/>
          </a:prstGeom>
          <a:noFill/>
        </p:spPr>
      </p:pic>
      <p:pic>
        <p:nvPicPr>
          <p:cNvPr id="8" name="Picture 14" descr="The Royal Society logo">
            <a:hlinkClick r:id="rId7" tooltip="Return to Royal Society homepag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70823" y="5853460"/>
            <a:ext cx="2333625" cy="60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Spin interferometer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dirty="0" smtClean="0"/>
              <a:t>© Jony Hudson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1970D5B-1A7F-49EA-B88E-9DAF6AE6AFC0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160770" name="Picture 2" descr="C:\Users\jony\AppData\Local\Microsoft\Windows\Temporary Internet Files\Content.IE5\UHB7TUBW\CATL5C7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857364"/>
            <a:ext cx="6848475" cy="3124201"/>
          </a:xfrm>
          <a:prstGeom prst="rect">
            <a:avLst/>
          </a:prstGeom>
          <a:noFill/>
        </p:spPr>
      </p:pic>
      <p:graphicFrame>
        <p:nvGraphicFramePr>
          <p:cNvPr id="244738" name="Object 2"/>
          <p:cNvGraphicFramePr>
            <a:graphicFrameLocks noChangeAspect="1"/>
          </p:cNvGraphicFramePr>
          <p:nvPr/>
        </p:nvGraphicFramePr>
        <p:xfrm>
          <a:off x="357158" y="5500702"/>
          <a:ext cx="136048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Equation" r:id="rId4" imgW="723600" imgH="253800" progId="Equation.3">
                  <p:embed/>
                </p:oleObj>
              </mc:Choice>
              <mc:Fallback>
                <p:oleObj name="Equation" r:id="rId4" imgW="72360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5500702"/>
                        <a:ext cx="1360487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7075488" y="608806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7577881" y="608806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8080273" y="608806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7577881" y="651103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583767" y="6118905"/>
            <a:ext cx="560234" cy="3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400" dirty="0">
                <a:solidFill>
                  <a:srgbClr val="FF0000"/>
                </a:solidFill>
                <a:latin typeface="Times New Roman" pitchFamily="18" charset="0"/>
              </a:rPr>
              <a:t>F = 1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8053280" y="6553440"/>
            <a:ext cx="560234" cy="3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400" dirty="0">
                <a:solidFill>
                  <a:srgbClr val="FF0000"/>
                </a:solidFill>
                <a:latin typeface="Times New Roman" pitchFamily="18" charset="0"/>
              </a:rPr>
              <a:t>F = 0</a:t>
            </a:r>
          </a:p>
        </p:txBody>
      </p:sp>
      <p:graphicFrame>
        <p:nvGraphicFramePr>
          <p:cNvPr id="24" name="Object 12"/>
          <p:cNvGraphicFramePr>
            <a:graphicFrameLocks noChangeAspect="1"/>
          </p:cNvGraphicFramePr>
          <p:nvPr/>
        </p:nvGraphicFramePr>
        <p:xfrm>
          <a:off x="7106337" y="6114499"/>
          <a:ext cx="316199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Equation" r:id="rId6" imgW="545760" imgH="215640" progId="Equation.3">
                  <p:embed/>
                </p:oleObj>
              </mc:Choice>
              <mc:Fallback>
                <p:oleObj name="Equation" r:id="rId6" imgW="54576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337" y="6114499"/>
                        <a:ext cx="316199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/>
        </p:nvGraphicFramePr>
        <p:xfrm>
          <a:off x="7630764" y="6114499"/>
          <a:ext cx="272129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Equation" r:id="rId8" imgW="469800" imgH="215640" progId="Equation.3">
                  <p:embed/>
                </p:oleObj>
              </mc:Choice>
              <mc:Fallback>
                <p:oleObj name="Equation" r:id="rId8" imgW="46980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0764" y="6114499"/>
                        <a:ext cx="272129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4"/>
          <p:cNvGraphicFramePr>
            <a:graphicFrameLocks noChangeAspect="1"/>
          </p:cNvGraphicFramePr>
          <p:nvPr/>
        </p:nvGraphicFramePr>
        <p:xfrm>
          <a:off x="8140318" y="6114499"/>
          <a:ext cx="257256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Equation" r:id="rId10" imgW="444240" imgH="215640" progId="Equation.3">
                  <p:embed/>
                </p:oleObj>
              </mc:Choice>
              <mc:Fallback>
                <p:oleObj name="Equation" r:id="rId10" imgW="44424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0318" y="6114499"/>
                        <a:ext cx="257256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/>
        </p:nvGraphicFramePr>
        <p:xfrm>
          <a:off x="7645637" y="6537468"/>
          <a:ext cx="272129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Equation" r:id="rId12" imgW="469800" imgH="215640" progId="Equation.3">
                  <p:embed/>
                </p:oleObj>
              </mc:Choice>
              <mc:Fallback>
                <p:oleObj name="Equation" r:id="rId12" imgW="46980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637" y="6537468"/>
                        <a:ext cx="272129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6804025" y="5805488"/>
            <a:ext cx="2339975" cy="1052512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9" name="Oval 28"/>
          <p:cNvSpPr/>
          <p:nvPr/>
        </p:nvSpPr>
        <p:spPr bwMode="auto">
          <a:xfrm>
            <a:off x="7715272" y="6429396"/>
            <a:ext cx="142876" cy="14287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FE9914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Spin interferometer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dirty="0" smtClean="0"/>
              <a:t>© Jony Hudson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1970D5B-1A7F-49EA-B88E-9DAF6AE6AFC0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159746" name="Picture 2" descr="C:\Users\jony\AppData\Local\Microsoft\Windows\Temporary Internet Files\Content.IE5\UHB7TUBW\CA7UFK0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857364"/>
            <a:ext cx="6848475" cy="3114676"/>
          </a:xfrm>
          <a:prstGeom prst="rect">
            <a:avLst/>
          </a:prstGeom>
          <a:noFill/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7075488" y="608806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7577881" y="608806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8080273" y="608806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577881" y="651103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583767" y="6118905"/>
            <a:ext cx="560234" cy="3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400" dirty="0">
                <a:solidFill>
                  <a:srgbClr val="FF0000"/>
                </a:solidFill>
                <a:latin typeface="Times New Roman" pitchFamily="18" charset="0"/>
              </a:rPr>
              <a:t>F = 1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053280" y="6553440"/>
            <a:ext cx="560234" cy="3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400" dirty="0">
                <a:solidFill>
                  <a:srgbClr val="FF0000"/>
                </a:solidFill>
                <a:latin typeface="Times New Roman" pitchFamily="18" charset="0"/>
              </a:rPr>
              <a:t>F = 0</a:t>
            </a:r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7106337" y="6114499"/>
          <a:ext cx="316199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Equation" r:id="rId4" imgW="545760" imgH="215640" progId="Equation.3">
                  <p:embed/>
                </p:oleObj>
              </mc:Choice>
              <mc:Fallback>
                <p:oleObj name="Equation" r:id="rId4" imgW="5457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337" y="6114499"/>
                        <a:ext cx="316199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/>
        </p:nvGraphicFramePr>
        <p:xfrm>
          <a:off x="7630764" y="6114499"/>
          <a:ext cx="272129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Equation" r:id="rId6" imgW="469800" imgH="215640" progId="Equation.3">
                  <p:embed/>
                </p:oleObj>
              </mc:Choice>
              <mc:Fallback>
                <p:oleObj name="Equation" r:id="rId6" imgW="46980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0764" y="6114499"/>
                        <a:ext cx="272129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4"/>
          <p:cNvGraphicFramePr>
            <a:graphicFrameLocks noChangeAspect="1"/>
          </p:cNvGraphicFramePr>
          <p:nvPr/>
        </p:nvGraphicFramePr>
        <p:xfrm>
          <a:off x="8140318" y="6114499"/>
          <a:ext cx="257256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Equation" r:id="rId8" imgW="444240" imgH="215640" progId="Equation.3">
                  <p:embed/>
                </p:oleObj>
              </mc:Choice>
              <mc:Fallback>
                <p:oleObj name="Equation" r:id="rId8" imgW="44424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0318" y="6114499"/>
                        <a:ext cx="257256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/>
        </p:nvGraphicFramePr>
        <p:xfrm>
          <a:off x="7645637" y="6537468"/>
          <a:ext cx="272129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" name="Equation" r:id="rId10" imgW="469800" imgH="215640" progId="Equation.3">
                  <p:embed/>
                </p:oleObj>
              </mc:Choice>
              <mc:Fallback>
                <p:oleObj name="Equation" r:id="rId10" imgW="46980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637" y="6537468"/>
                        <a:ext cx="272129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804025" y="5805488"/>
            <a:ext cx="2339975" cy="1052512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8" name="Oval 17"/>
          <p:cNvSpPr/>
          <p:nvPr/>
        </p:nvSpPr>
        <p:spPr bwMode="auto">
          <a:xfrm>
            <a:off x="7215206" y="6000768"/>
            <a:ext cx="142876" cy="14287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FE9914"/>
              </a:solidFill>
              <a:effectLst/>
              <a:latin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215338" y="6000768"/>
            <a:ext cx="142876" cy="14287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FE9914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Spin interferometer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dirty="0" smtClean="0"/>
              <a:t>© Jony Hudson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1970D5B-1A7F-49EA-B88E-9DAF6AE6AFC0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158722" name="Picture 2" descr="C:\Users\jony\AppData\Local\Microsoft\Windows\Temporary Internet Files\Content.IE5\UHB7TUBW\CA3K9PB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857364"/>
            <a:ext cx="6848475" cy="3124201"/>
          </a:xfrm>
          <a:prstGeom prst="rect">
            <a:avLst/>
          </a:prstGeom>
          <a:noFill/>
        </p:spPr>
      </p:pic>
      <p:graphicFrame>
        <p:nvGraphicFramePr>
          <p:cNvPr id="245762" name="Object 2"/>
          <p:cNvGraphicFramePr>
            <a:graphicFrameLocks noChangeAspect="1"/>
          </p:cNvGraphicFramePr>
          <p:nvPr/>
        </p:nvGraphicFramePr>
        <p:xfrm>
          <a:off x="285720" y="5357826"/>
          <a:ext cx="2938462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Equation" r:id="rId4" imgW="1562040" imgH="419040" progId="Equation.3">
                  <p:embed/>
                </p:oleObj>
              </mc:Choice>
              <mc:Fallback>
                <p:oleObj name="Equation" r:id="rId4" imgW="156204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5357826"/>
                        <a:ext cx="2938462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075488" y="608806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7577881" y="608806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8080273" y="608806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7577881" y="651103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583767" y="6118905"/>
            <a:ext cx="560234" cy="3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400" dirty="0">
                <a:solidFill>
                  <a:srgbClr val="FF0000"/>
                </a:solidFill>
                <a:latin typeface="Times New Roman" pitchFamily="18" charset="0"/>
              </a:rPr>
              <a:t>F = 1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053280" y="6553440"/>
            <a:ext cx="560234" cy="3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400" dirty="0">
                <a:solidFill>
                  <a:srgbClr val="FF0000"/>
                </a:solidFill>
                <a:latin typeface="Times New Roman" pitchFamily="18" charset="0"/>
              </a:rPr>
              <a:t>F = 0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106337" y="6114499"/>
          <a:ext cx="316199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Equation" r:id="rId6" imgW="545760" imgH="215640" progId="Equation.3">
                  <p:embed/>
                </p:oleObj>
              </mc:Choice>
              <mc:Fallback>
                <p:oleObj name="Equation" r:id="rId6" imgW="54576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337" y="6114499"/>
                        <a:ext cx="316199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630764" y="6114499"/>
          <a:ext cx="272129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Equation" r:id="rId8" imgW="469800" imgH="215640" progId="Equation.3">
                  <p:embed/>
                </p:oleObj>
              </mc:Choice>
              <mc:Fallback>
                <p:oleObj name="Equation" r:id="rId8" imgW="46980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0764" y="6114499"/>
                        <a:ext cx="272129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8140318" y="6114499"/>
          <a:ext cx="257256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" name="Equation" r:id="rId10" imgW="444240" imgH="215640" progId="Equation.3">
                  <p:embed/>
                </p:oleObj>
              </mc:Choice>
              <mc:Fallback>
                <p:oleObj name="Equation" r:id="rId10" imgW="44424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0318" y="6114499"/>
                        <a:ext cx="257256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645637" y="6537468"/>
          <a:ext cx="272129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Equation" r:id="rId12" imgW="469800" imgH="215640" progId="Equation.3">
                  <p:embed/>
                </p:oleObj>
              </mc:Choice>
              <mc:Fallback>
                <p:oleObj name="Equation" r:id="rId12" imgW="46980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637" y="6537468"/>
                        <a:ext cx="272129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804025" y="5805488"/>
            <a:ext cx="2339975" cy="1052512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9" name="Oval 18"/>
          <p:cNvSpPr/>
          <p:nvPr/>
        </p:nvSpPr>
        <p:spPr bwMode="auto">
          <a:xfrm>
            <a:off x="7215206" y="6000768"/>
            <a:ext cx="142876" cy="14287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FE9914"/>
              </a:solidFill>
              <a:effectLst/>
              <a:latin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215338" y="6000768"/>
            <a:ext cx="142876" cy="14287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FE9914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Spin interferometer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dirty="0" smtClean="0"/>
              <a:t>© Jony Hudson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1970D5B-1A7F-49EA-B88E-9DAF6AE6AFC0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7" name="Picture 4" descr="C:\Users\jony\AppData\Local\Microsoft\Windows\Temporary Internet Files\Content.IE5\MRXB4CL7\CAJ1JF8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857364"/>
            <a:ext cx="6848475" cy="3114676"/>
          </a:xfrm>
          <a:prstGeom prst="rect">
            <a:avLst/>
          </a:prstGeom>
          <a:noFill/>
        </p:spPr>
      </p:pic>
      <p:graphicFrame>
        <p:nvGraphicFramePr>
          <p:cNvPr id="246787" name="Object 3"/>
          <p:cNvGraphicFramePr>
            <a:graphicFrameLocks noChangeAspect="1"/>
          </p:cNvGraphicFramePr>
          <p:nvPr/>
        </p:nvGraphicFramePr>
        <p:xfrm>
          <a:off x="214282" y="5357826"/>
          <a:ext cx="36718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" name="Equation" r:id="rId4" imgW="1955520" imgH="419040" progId="Equation.3">
                  <p:embed/>
                </p:oleObj>
              </mc:Choice>
              <mc:Fallback>
                <p:oleObj name="Equation" r:id="rId4" imgW="195552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5357826"/>
                        <a:ext cx="3671887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7075488" y="608806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7577881" y="608806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8080273" y="608806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7577881" y="651103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583767" y="6118905"/>
            <a:ext cx="560234" cy="3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400" dirty="0">
                <a:solidFill>
                  <a:srgbClr val="FF0000"/>
                </a:solidFill>
                <a:latin typeface="Times New Roman" pitchFamily="18" charset="0"/>
              </a:rPr>
              <a:t>F = 1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053280" y="6553440"/>
            <a:ext cx="560234" cy="3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400" dirty="0">
                <a:solidFill>
                  <a:srgbClr val="FF0000"/>
                </a:solidFill>
                <a:latin typeface="Times New Roman" pitchFamily="18" charset="0"/>
              </a:rPr>
              <a:t>F = 0</a:t>
            </a:r>
          </a:p>
        </p:txBody>
      </p:sp>
      <p:graphicFrame>
        <p:nvGraphicFramePr>
          <p:cNvPr id="15" name="Object 12"/>
          <p:cNvGraphicFramePr>
            <a:graphicFrameLocks noChangeAspect="1"/>
          </p:cNvGraphicFramePr>
          <p:nvPr/>
        </p:nvGraphicFramePr>
        <p:xfrm>
          <a:off x="7106337" y="6114499"/>
          <a:ext cx="316199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" name="Equation" r:id="rId6" imgW="545760" imgH="215640" progId="Equation.3">
                  <p:embed/>
                </p:oleObj>
              </mc:Choice>
              <mc:Fallback>
                <p:oleObj name="Equation" r:id="rId6" imgW="54576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337" y="6114499"/>
                        <a:ext cx="316199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/>
        </p:nvGraphicFramePr>
        <p:xfrm>
          <a:off x="7630764" y="6114499"/>
          <a:ext cx="272129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" name="Equation" r:id="rId8" imgW="469800" imgH="215640" progId="Equation.3">
                  <p:embed/>
                </p:oleObj>
              </mc:Choice>
              <mc:Fallback>
                <p:oleObj name="Equation" r:id="rId8" imgW="46980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0764" y="6114499"/>
                        <a:ext cx="272129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/>
        </p:nvGraphicFramePr>
        <p:xfrm>
          <a:off x="8140318" y="6114499"/>
          <a:ext cx="257256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3" name="Equation" r:id="rId10" imgW="444240" imgH="215640" progId="Equation.3">
                  <p:embed/>
                </p:oleObj>
              </mc:Choice>
              <mc:Fallback>
                <p:oleObj name="Equation" r:id="rId10" imgW="44424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0318" y="6114499"/>
                        <a:ext cx="257256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7645637" y="6537468"/>
          <a:ext cx="272129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4" name="Equation" r:id="rId12" imgW="469800" imgH="215640" progId="Equation.3">
                  <p:embed/>
                </p:oleObj>
              </mc:Choice>
              <mc:Fallback>
                <p:oleObj name="Equation" r:id="rId12" imgW="46980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637" y="6537468"/>
                        <a:ext cx="272129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804025" y="5805488"/>
            <a:ext cx="2339975" cy="1052512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1" name="Oval 20"/>
          <p:cNvSpPr/>
          <p:nvPr/>
        </p:nvSpPr>
        <p:spPr bwMode="auto">
          <a:xfrm>
            <a:off x="7215206" y="6000768"/>
            <a:ext cx="142876" cy="142876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FE9914"/>
              </a:solidFill>
              <a:effectLst/>
              <a:latin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8215338" y="6000768"/>
            <a:ext cx="142876" cy="142876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FE9914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Spin interferometer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dirty="0" smtClean="0"/>
              <a:t>© Jony Hudson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1970D5B-1A7F-49EA-B88E-9DAF6AE6AFC0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pic>
        <p:nvPicPr>
          <p:cNvPr id="247814" name="Picture 6" descr="C:\Users\jony\AppData\Local\Microsoft\Windows\Temporary Internet Files\Content.IE5\MRXB4CL7\CAM291U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857364"/>
            <a:ext cx="6848475" cy="3114676"/>
          </a:xfrm>
          <a:prstGeom prst="rect">
            <a:avLst/>
          </a:prstGeom>
          <a:noFill/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7075488" y="608806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7577881" y="608806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8080273" y="608806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7577881" y="651103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583767" y="6118905"/>
            <a:ext cx="560234" cy="3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400" dirty="0">
                <a:solidFill>
                  <a:srgbClr val="FF0000"/>
                </a:solidFill>
                <a:latin typeface="Times New Roman" pitchFamily="18" charset="0"/>
              </a:rPr>
              <a:t>F = 1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053280" y="6553440"/>
            <a:ext cx="560234" cy="3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400" dirty="0">
                <a:solidFill>
                  <a:srgbClr val="FF0000"/>
                </a:solidFill>
                <a:latin typeface="Times New Roman" pitchFamily="18" charset="0"/>
              </a:rPr>
              <a:t>F = 0</a:t>
            </a:r>
          </a:p>
        </p:txBody>
      </p:sp>
      <p:graphicFrame>
        <p:nvGraphicFramePr>
          <p:cNvPr id="15" name="Object 12"/>
          <p:cNvGraphicFramePr>
            <a:graphicFrameLocks noChangeAspect="1"/>
          </p:cNvGraphicFramePr>
          <p:nvPr/>
        </p:nvGraphicFramePr>
        <p:xfrm>
          <a:off x="7106337" y="6114499"/>
          <a:ext cx="316199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Equation" r:id="rId4" imgW="545760" imgH="215640" progId="Equation.3">
                  <p:embed/>
                </p:oleObj>
              </mc:Choice>
              <mc:Fallback>
                <p:oleObj name="Equation" r:id="rId4" imgW="5457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337" y="6114499"/>
                        <a:ext cx="316199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/>
        </p:nvGraphicFramePr>
        <p:xfrm>
          <a:off x="7630764" y="6114499"/>
          <a:ext cx="272129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Equation" r:id="rId6" imgW="469800" imgH="215640" progId="Equation.3">
                  <p:embed/>
                </p:oleObj>
              </mc:Choice>
              <mc:Fallback>
                <p:oleObj name="Equation" r:id="rId6" imgW="46980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0764" y="6114499"/>
                        <a:ext cx="272129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/>
        </p:nvGraphicFramePr>
        <p:xfrm>
          <a:off x="8140318" y="6114499"/>
          <a:ext cx="257256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2" name="Equation" r:id="rId8" imgW="444240" imgH="215640" progId="Equation.3">
                  <p:embed/>
                </p:oleObj>
              </mc:Choice>
              <mc:Fallback>
                <p:oleObj name="Equation" r:id="rId8" imgW="44424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0318" y="6114499"/>
                        <a:ext cx="257256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7645637" y="6537468"/>
          <a:ext cx="272129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3" name="Equation" r:id="rId10" imgW="469800" imgH="215640" progId="Equation.3">
                  <p:embed/>
                </p:oleObj>
              </mc:Choice>
              <mc:Fallback>
                <p:oleObj name="Equation" r:id="rId10" imgW="46980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637" y="6537468"/>
                        <a:ext cx="272129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804025" y="5805488"/>
            <a:ext cx="2339975" cy="1052512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" name="Oval 19"/>
          <p:cNvSpPr/>
          <p:nvPr/>
        </p:nvSpPr>
        <p:spPr bwMode="auto">
          <a:xfrm>
            <a:off x="7715272" y="6429396"/>
            <a:ext cx="142876" cy="14287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FE9914"/>
              </a:solidFill>
              <a:effectLst/>
              <a:latin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197954" y="6000768"/>
            <a:ext cx="165106" cy="165106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FE9914"/>
              </a:solidFill>
              <a:effectLst/>
              <a:latin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8198086" y="6000768"/>
            <a:ext cx="164536" cy="16453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FE9914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Spin interferometer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dirty="0" smtClean="0"/>
              <a:t>© Jony Hudson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1970D5B-1A7F-49EA-B88E-9DAF6AE6AFC0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7" name="Picture 4" descr="C:\Users\jony\AppData\Local\Microsoft\Windows\Temporary Internet Files\Content.IE5\MRXB4CL7\CAJ1JF8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857364"/>
            <a:ext cx="6848475" cy="3114676"/>
          </a:xfrm>
          <a:prstGeom prst="rect">
            <a:avLst/>
          </a:prstGeom>
          <a:noFill/>
        </p:spPr>
      </p:pic>
      <p:graphicFrame>
        <p:nvGraphicFramePr>
          <p:cNvPr id="277507" name="Object 3"/>
          <p:cNvGraphicFramePr>
            <a:graphicFrameLocks noChangeAspect="1"/>
          </p:cNvGraphicFramePr>
          <p:nvPr/>
        </p:nvGraphicFramePr>
        <p:xfrm>
          <a:off x="357158" y="5357826"/>
          <a:ext cx="331628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" name="Equation" r:id="rId4" imgW="1765080" imgH="393480" progId="Equation.3">
                  <p:embed/>
                </p:oleObj>
              </mc:Choice>
              <mc:Fallback>
                <p:oleObj name="Equation" r:id="rId4" imgW="17650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5357826"/>
                        <a:ext cx="3316287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7075488" y="608806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7577881" y="608806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8080273" y="608806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7577881" y="651103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583767" y="6118905"/>
            <a:ext cx="560234" cy="3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400" dirty="0">
                <a:solidFill>
                  <a:srgbClr val="FF0000"/>
                </a:solidFill>
                <a:latin typeface="Times New Roman" pitchFamily="18" charset="0"/>
              </a:rPr>
              <a:t>F = 1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053280" y="6553440"/>
            <a:ext cx="560234" cy="3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400" dirty="0">
                <a:solidFill>
                  <a:srgbClr val="FF0000"/>
                </a:solidFill>
                <a:latin typeface="Times New Roman" pitchFamily="18" charset="0"/>
              </a:rPr>
              <a:t>F = 0</a:t>
            </a:r>
          </a:p>
        </p:txBody>
      </p:sp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7106337" y="6114499"/>
          <a:ext cx="316199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" name="Equation" r:id="rId6" imgW="545760" imgH="215640" progId="Equation.3">
                  <p:embed/>
                </p:oleObj>
              </mc:Choice>
              <mc:Fallback>
                <p:oleObj name="Equation" r:id="rId6" imgW="54576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337" y="6114499"/>
                        <a:ext cx="316199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7630764" y="6114499"/>
          <a:ext cx="272129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0" name="Equation" r:id="rId8" imgW="469800" imgH="215640" progId="Equation.3">
                  <p:embed/>
                </p:oleObj>
              </mc:Choice>
              <mc:Fallback>
                <p:oleObj name="Equation" r:id="rId8" imgW="46980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0764" y="6114499"/>
                        <a:ext cx="272129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8140318" y="6114499"/>
          <a:ext cx="257256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1" name="Equation" r:id="rId10" imgW="444240" imgH="215640" progId="Equation.3">
                  <p:embed/>
                </p:oleObj>
              </mc:Choice>
              <mc:Fallback>
                <p:oleObj name="Equation" r:id="rId10" imgW="44424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0318" y="6114499"/>
                        <a:ext cx="257256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7645637" y="6537468"/>
          <a:ext cx="272129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2" name="Equation" r:id="rId12" imgW="469800" imgH="215640" progId="Equation.3">
                  <p:embed/>
                </p:oleObj>
              </mc:Choice>
              <mc:Fallback>
                <p:oleObj name="Equation" r:id="rId12" imgW="46980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637" y="6537468"/>
                        <a:ext cx="272129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804025" y="5805488"/>
            <a:ext cx="2339975" cy="1052512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9" name="Oval 18"/>
          <p:cNvSpPr/>
          <p:nvPr/>
        </p:nvSpPr>
        <p:spPr bwMode="auto">
          <a:xfrm>
            <a:off x="7715272" y="6429396"/>
            <a:ext cx="142876" cy="14287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FE9914"/>
              </a:solidFill>
              <a:effectLst/>
              <a:latin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197954" y="5992142"/>
            <a:ext cx="165106" cy="165106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FE9914"/>
              </a:solidFill>
              <a:effectLst/>
              <a:latin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189460" y="5992142"/>
            <a:ext cx="173086" cy="17308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FE9914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Spin interferometer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dirty="0" smtClean="0"/>
              <a:t>© Jony Hudson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1970D5B-1A7F-49EA-B88E-9DAF6AE6AFC0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157698" name="Picture 2" descr="C:\Users\jony\AppData\Local\Microsoft\Windows\Temporary Internet Files\Content.IE5\UHB7TUBW\CA7JG3G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857364"/>
            <a:ext cx="6848475" cy="3114676"/>
          </a:xfrm>
          <a:prstGeom prst="rect">
            <a:avLst/>
          </a:prstGeom>
          <a:noFill/>
        </p:spPr>
      </p:pic>
      <p:sp>
        <p:nvSpPr>
          <p:cNvPr id="35" name="Line 6"/>
          <p:cNvSpPr>
            <a:spLocks noChangeShapeType="1"/>
          </p:cNvSpPr>
          <p:nvPr/>
        </p:nvSpPr>
        <p:spPr bwMode="auto">
          <a:xfrm>
            <a:off x="7075488" y="608806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7577881" y="608806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8080273" y="608806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>
            <a:off x="7577881" y="651103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8583767" y="6118905"/>
            <a:ext cx="560234" cy="3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400" dirty="0">
                <a:solidFill>
                  <a:srgbClr val="FF0000"/>
                </a:solidFill>
                <a:latin typeface="Times New Roman" pitchFamily="18" charset="0"/>
              </a:rPr>
              <a:t>F = 1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8053280" y="6553440"/>
            <a:ext cx="560234" cy="3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400" dirty="0">
                <a:solidFill>
                  <a:srgbClr val="FF0000"/>
                </a:solidFill>
                <a:latin typeface="Times New Roman" pitchFamily="18" charset="0"/>
              </a:rPr>
              <a:t>F = 0</a:t>
            </a:r>
          </a:p>
        </p:txBody>
      </p:sp>
      <p:graphicFrame>
        <p:nvGraphicFramePr>
          <p:cNvPr id="41" name="Object 12"/>
          <p:cNvGraphicFramePr>
            <a:graphicFrameLocks noChangeAspect="1"/>
          </p:cNvGraphicFramePr>
          <p:nvPr/>
        </p:nvGraphicFramePr>
        <p:xfrm>
          <a:off x="7106337" y="6114499"/>
          <a:ext cx="316199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9" name="Equation" r:id="rId4" imgW="545760" imgH="215640" progId="Equation.3">
                  <p:embed/>
                </p:oleObj>
              </mc:Choice>
              <mc:Fallback>
                <p:oleObj name="Equation" r:id="rId4" imgW="54576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337" y="6114499"/>
                        <a:ext cx="316199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3"/>
          <p:cNvGraphicFramePr>
            <a:graphicFrameLocks noChangeAspect="1"/>
          </p:cNvGraphicFramePr>
          <p:nvPr/>
        </p:nvGraphicFramePr>
        <p:xfrm>
          <a:off x="7630764" y="6114499"/>
          <a:ext cx="272129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Equation" r:id="rId6" imgW="469800" imgH="215640" progId="Equation.3">
                  <p:embed/>
                </p:oleObj>
              </mc:Choice>
              <mc:Fallback>
                <p:oleObj name="Equation" r:id="rId6" imgW="46980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0764" y="6114499"/>
                        <a:ext cx="272129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4"/>
          <p:cNvGraphicFramePr>
            <a:graphicFrameLocks noChangeAspect="1"/>
          </p:cNvGraphicFramePr>
          <p:nvPr/>
        </p:nvGraphicFramePr>
        <p:xfrm>
          <a:off x="8140318" y="6114499"/>
          <a:ext cx="257256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" name="Equation" r:id="rId8" imgW="444240" imgH="215640" progId="Equation.3">
                  <p:embed/>
                </p:oleObj>
              </mc:Choice>
              <mc:Fallback>
                <p:oleObj name="Equation" r:id="rId8" imgW="44424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0318" y="6114499"/>
                        <a:ext cx="257256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5"/>
          <p:cNvGraphicFramePr>
            <a:graphicFrameLocks noChangeAspect="1"/>
          </p:cNvGraphicFramePr>
          <p:nvPr/>
        </p:nvGraphicFramePr>
        <p:xfrm>
          <a:off x="7645637" y="6537468"/>
          <a:ext cx="272129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name="Equation" r:id="rId10" imgW="469800" imgH="215640" progId="Equation.3">
                  <p:embed/>
                </p:oleObj>
              </mc:Choice>
              <mc:Fallback>
                <p:oleObj name="Equation" r:id="rId10" imgW="46980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637" y="6537468"/>
                        <a:ext cx="272129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6"/>
          <p:cNvSpPr>
            <a:spLocks noChangeArrowheads="1"/>
          </p:cNvSpPr>
          <p:nvPr/>
        </p:nvSpPr>
        <p:spPr bwMode="auto">
          <a:xfrm>
            <a:off x="6804025" y="5805488"/>
            <a:ext cx="2339975" cy="1052512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46" name="Oval 45"/>
          <p:cNvSpPr/>
          <p:nvPr/>
        </p:nvSpPr>
        <p:spPr bwMode="auto">
          <a:xfrm>
            <a:off x="7715272" y="6429396"/>
            <a:ext cx="142876" cy="14287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FE9914"/>
              </a:solidFill>
              <a:effectLst/>
              <a:latin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7197954" y="6000768"/>
            <a:ext cx="165106" cy="165106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FE9914"/>
              </a:solidFill>
              <a:effectLst/>
              <a:latin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8198086" y="6000768"/>
            <a:ext cx="173086" cy="17308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FE9914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dirty="0"/>
              <a:t>© Jony Hudson</a:t>
            </a:r>
            <a:endParaRPr lang="en-US" alt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F6963CF7-3507-43F7-861C-98B59D3822FB}" type="slidenum">
              <a:rPr lang="en-US" altLang="en-US"/>
              <a:pPr/>
              <a:t>17</a:t>
            </a:fld>
            <a:endParaRPr lang="en-US" altLang="en-US" dirty="0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685800" y="457200"/>
            <a:ext cx="77724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200" dirty="0" smtClean="0">
                <a:solidFill>
                  <a:srgbClr val="01835F"/>
                </a:solidFill>
              </a:rPr>
              <a:t>Spin </a:t>
            </a:r>
            <a:r>
              <a:rPr lang="en-GB" sz="3200" dirty="0">
                <a:solidFill>
                  <a:srgbClr val="01835F"/>
                </a:solidFill>
              </a:rPr>
              <a:t>interferometer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935255" y="2264296"/>
            <a:ext cx="49328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The detector signal 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is proportional to</a:t>
            </a:r>
          </a:p>
        </p:txBody>
      </p:sp>
      <p:graphicFrame>
        <p:nvGraphicFramePr>
          <p:cNvPr id="921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920227"/>
              </p:ext>
            </p:extLst>
          </p:nvPr>
        </p:nvGraphicFramePr>
        <p:xfrm>
          <a:off x="5807075" y="2218258"/>
          <a:ext cx="11430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5" name="Equation" r:id="rId3" imgW="647640" imgH="304560" progId="Equation.3">
                  <p:embed/>
                </p:oleObj>
              </mc:Choice>
              <mc:Fallback>
                <p:oleObj name="Equation" r:id="rId3" imgW="647640" imgH="3045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2218258"/>
                        <a:ext cx="1143000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835430"/>
              </p:ext>
            </p:extLst>
          </p:nvPr>
        </p:nvGraphicFramePr>
        <p:xfrm>
          <a:off x="649288" y="4581525"/>
          <a:ext cx="7847012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name="Equation" r:id="rId5" imgW="2768400" imgH="431640" progId="Equation.3">
                  <p:embed/>
                </p:oleObj>
              </mc:Choice>
              <mc:Fallback>
                <p:oleObj name="Equation" r:id="rId5" imgW="27684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4581525"/>
                        <a:ext cx="7847012" cy="1220788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828551"/>
              </p:ext>
            </p:extLst>
          </p:nvPr>
        </p:nvGraphicFramePr>
        <p:xfrm>
          <a:off x="3563888" y="1150938"/>
          <a:ext cx="3878262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Equation" r:id="rId7" imgW="1765080" imgH="393480" progId="Equation.3">
                  <p:embed/>
                </p:oleObj>
              </mc:Choice>
              <mc:Fallback>
                <p:oleObj name="Equation" r:id="rId7" imgW="17650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150938"/>
                        <a:ext cx="3878262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6" y="2924944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This is a spin precession experiment, but not quite traditional separated oscillatory fields </a:t>
            </a:r>
          </a:p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(there is no local oscillator).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619672" y="1353047"/>
            <a:ext cx="1737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Final state is</a:t>
            </a: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11413" y="6308725"/>
            <a:ext cx="2895600" cy="476250"/>
          </a:xfrm>
        </p:spPr>
        <p:txBody>
          <a:bodyPr/>
          <a:lstStyle/>
          <a:p>
            <a:r>
              <a:rPr lang="en-GB" altLang="en-GB" dirty="0"/>
              <a:t>© Jony Hudson</a:t>
            </a:r>
            <a:endParaRPr lang="en-US" alt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50825" y="6308725"/>
            <a:ext cx="2133600" cy="476250"/>
          </a:xfrm>
        </p:spPr>
        <p:txBody>
          <a:bodyPr/>
          <a:lstStyle/>
          <a:p>
            <a:r>
              <a:rPr lang="en-US" altLang="en-US" dirty="0"/>
              <a:t>Page </a:t>
            </a:r>
            <a:fld id="{D3135A2F-8391-47BB-9D0C-1171B3EACD9F}" type="slidenum">
              <a:rPr lang="en-US" altLang="en-US"/>
              <a:pPr/>
              <a:t>18</a:t>
            </a:fld>
            <a:endParaRPr lang="en-US" alt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0038" y="17145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Spin interferometer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7075488" y="608806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577881" y="608806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8080273" y="608806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7577881" y="651103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583767" y="6118905"/>
            <a:ext cx="560234" cy="3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400" dirty="0">
                <a:solidFill>
                  <a:srgbClr val="FF0000"/>
                </a:solidFill>
                <a:latin typeface="Times New Roman" pitchFamily="18" charset="0"/>
              </a:rPr>
              <a:t>F = 1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053280" y="6553440"/>
            <a:ext cx="560234" cy="3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400" dirty="0">
                <a:solidFill>
                  <a:srgbClr val="FF0000"/>
                </a:solidFill>
                <a:latin typeface="Times New Roman" pitchFamily="18" charset="0"/>
              </a:rPr>
              <a:t>F = 0</a:t>
            </a:r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7106337" y="6114499"/>
          <a:ext cx="316199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4" name="Equation" r:id="rId3" imgW="545760" imgH="215640" progId="Equation.3">
                  <p:embed/>
                </p:oleObj>
              </mc:Choice>
              <mc:Fallback>
                <p:oleObj name="Equation" r:id="rId3" imgW="5457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337" y="6114499"/>
                        <a:ext cx="316199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7630764" y="6114499"/>
          <a:ext cx="272129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5" name="Equation" r:id="rId5" imgW="469800" imgH="215640" progId="Equation.3">
                  <p:embed/>
                </p:oleObj>
              </mc:Choice>
              <mc:Fallback>
                <p:oleObj name="Equation" r:id="rId5" imgW="46980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0764" y="6114499"/>
                        <a:ext cx="272129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4"/>
          <p:cNvGraphicFramePr>
            <a:graphicFrameLocks noChangeAspect="1"/>
          </p:cNvGraphicFramePr>
          <p:nvPr/>
        </p:nvGraphicFramePr>
        <p:xfrm>
          <a:off x="8140318" y="6114499"/>
          <a:ext cx="257256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6" name="Equation" r:id="rId7" imgW="444240" imgH="215640" progId="Equation.3">
                  <p:embed/>
                </p:oleObj>
              </mc:Choice>
              <mc:Fallback>
                <p:oleObj name="Equation" r:id="rId7" imgW="44424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0318" y="6114499"/>
                        <a:ext cx="257256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/>
        </p:nvGraphicFramePr>
        <p:xfrm>
          <a:off x="7645637" y="6537468"/>
          <a:ext cx="272129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7" name="Equation" r:id="rId9" imgW="469800" imgH="215640" progId="Equation.3">
                  <p:embed/>
                </p:oleObj>
              </mc:Choice>
              <mc:Fallback>
                <p:oleObj name="Equation" r:id="rId9" imgW="46980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637" y="6537468"/>
                        <a:ext cx="272129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804025" y="5805488"/>
            <a:ext cx="2339975" cy="1052512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aphicFrame>
        <p:nvGraphicFramePr>
          <p:cNvPr id="17" name="Object 6"/>
          <p:cNvGraphicFramePr>
            <a:graphicFrameLocks noChangeAspect="1"/>
          </p:cNvGraphicFramePr>
          <p:nvPr/>
        </p:nvGraphicFramePr>
        <p:xfrm>
          <a:off x="88900" y="6030913"/>
          <a:ext cx="424021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8" name="Equation" r:id="rId11" imgW="2590560" imgH="431640" progId="Equation.3">
                  <p:embed/>
                </p:oleObj>
              </mc:Choice>
              <mc:Fallback>
                <p:oleObj name="Equation" r:id="rId11" imgW="259056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6030913"/>
                        <a:ext cx="4240213" cy="7048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 descr="interferenc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71600" y="1124744"/>
            <a:ext cx="6948264" cy="45009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6200000">
            <a:off x="-533180" y="2773540"/>
            <a:ext cx="2380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F=0 population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0038" y="17145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Timing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82839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Time = Position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Vary pulse timings to probe different parts of machine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Slice time-of-flight signal to probe local gradients</a:t>
            </a:r>
            <a:endParaRPr lang="en-GB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2051722" y="3212975"/>
            <a:ext cx="5040558" cy="3177645"/>
            <a:chOff x="2051722" y="3212975"/>
            <a:chExt cx="5040558" cy="3177645"/>
          </a:xfrm>
        </p:grpSpPr>
        <p:sp>
          <p:nvSpPr>
            <p:cNvPr id="4" name="TextBox 3"/>
            <p:cNvSpPr txBox="1"/>
            <p:nvPr/>
          </p:nvSpPr>
          <p:spPr>
            <a:xfrm>
              <a:off x="3707904" y="6021288"/>
              <a:ext cx="2613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Time after valve fires (</a:t>
              </a:r>
              <a:r>
                <a:rPr lang="en-GB" dirty="0" smtClean="0">
                  <a:latin typeface="Symbol" pitchFamily="18" charset="2"/>
                </a:rPr>
                <a:t>m</a:t>
              </a:r>
              <a:r>
                <a:rPr lang="en-GB" dirty="0" smtClean="0"/>
                <a:t>s)</a:t>
              </a:r>
              <a:endParaRPr lang="en-GB" dirty="0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232651" y="4320078"/>
              <a:ext cx="2007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Fluorescence signal</a:t>
              </a:r>
              <a:endParaRPr lang="en-GB" dirty="0"/>
            </a:p>
          </p:txBody>
        </p:sp>
        <p:pic>
          <p:nvPicPr>
            <p:cNvPr id="6" name="Picture 5" descr="tof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5776" y="3212975"/>
              <a:ext cx="4536504" cy="282128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/>
          <p:cNvGrpSpPr>
            <a:grpSpLocks/>
          </p:cNvGrpSpPr>
          <p:nvPr/>
        </p:nvGrpSpPr>
        <p:grpSpPr bwMode="auto">
          <a:xfrm>
            <a:off x="1475656" y="2881932"/>
            <a:ext cx="6719888" cy="792568"/>
            <a:chOff x="1431" y="1713"/>
            <a:chExt cx="4233" cy="480"/>
          </a:xfrm>
        </p:grpSpPr>
        <p:sp>
          <p:nvSpPr>
            <p:cNvPr id="112" name="Line 34"/>
            <p:cNvSpPr>
              <a:spLocks noChangeShapeType="1"/>
            </p:cNvSpPr>
            <p:nvPr/>
          </p:nvSpPr>
          <p:spPr bwMode="auto">
            <a:xfrm>
              <a:off x="1431" y="2097"/>
              <a:ext cx="2064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rgbClr val="FE9914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rgbClr val="FE9914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rgbClr val="FE9914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rgbClr val="FE9914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rgbClr val="FE9914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FE9914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FE9914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FE9914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FE9914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grpSp>
          <p:nvGrpSpPr>
            <p:cNvPr id="113" name="Group 112"/>
            <p:cNvGrpSpPr>
              <a:grpSpLocks/>
            </p:cNvGrpSpPr>
            <p:nvPr/>
          </p:nvGrpSpPr>
          <p:grpSpPr bwMode="auto">
            <a:xfrm>
              <a:off x="3543" y="1713"/>
              <a:ext cx="2121" cy="480"/>
              <a:chOff x="3543" y="1713"/>
              <a:chExt cx="2121" cy="480"/>
            </a:xfrm>
          </p:grpSpPr>
          <p:sp>
            <p:nvSpPr>
              <p:cNvPr id="114" name="Text Box 36"/>
              <p:cNvSpPr txBox="1">
                <a:spLocks noChangeArrowheads="1"/>
              </p:cNvSpPr>
              <p:nvPr/>
            </p:nvSpPr>
            <p:spPr bwMode="auto">
              <a:xfrm>
                <a:off x="3543" y="1713"/>
                <a:ext cx="20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rgbClr val="FE9914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rgbClr val="FE9914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rgbClr val="FE9914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rgbClr val="FE9914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rgbClr val="FE9914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rgbClr val="FE9914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rgbClr val="FE9914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rgbClr val="FE9914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rgbClr val="FE9914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dirty="0" smtClean="0">
                    <a:solidFill>
                      <a:schemeClr val="tx1"/>
                    </a:solidFill>
                    <a:cs typeface="Times New Roman" pitchFamily="18" charset="0"/>
                  </a:rPr>
                  <a:t>YbF </a:t>
                </a:r>
                <a:r>
                  <a:rPr lang="en-GB" dirty="0">
                    <a:solidFill>
                      <a:schemeClr val="tx1"/>
                    </a:solidFill>
                    <a:cs typeface="Times New Roman" pitchFamily="18" charset="0"/>
                  </a:rPr>
                  <a:t>experiment (</a:t>
                </a:r>
                <a:r>
                  <a:rPr lang="en-GB" dirty="0" smtClean="0">
                    <a:solidFill>
                      <a:schemeClr val="tx1"/>
                    </a:solidFill>
                    <a:cs typeface="Times New Roman" pitchFamily="18" charset="0"/>
                  </a:rPr>
                  <a:t>2011)</a:t>
                </a:r>
                <a:endParaRPr lang="en-GB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15" name="Text Box 37"/>
              <p:cNvSpPr txBox="1">
                <a:spLocks noChangeArrowheads="1"/>
              </p:cNvSpPr>
              <p:nvPr/>
            </p:nvSpPr>
            <p:spPr bwMode="auto">
              <a:xfrm>
                <a:off x="3591" y="1962"/>
                <a:ext cx="20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rgbClr val="FE9914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rgbClr val="FE9914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rgbClr val="FE9914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rgbClr val="FE9914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rgbClr val="FE9914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rgbClr val="FE9914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rgbClr val="FE9914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rgbClr val="FE9914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rgbClr val="FE9914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dirty="0">
                    <a:solidFill>
                      <a:schemeClr val="tx1"/>
                    </a:solidFill>
                    <a:cs typeface="Times New Roman" pitchFamily="18" charset="0"/>
                  </a:rPr>
                  <a:t>d</a:t>
                </a:r>
                <a:r>
                  <a:rPr lang="en-GB" baseline="-25000" dirty="0">
                    <a:solidFill>
                      <a:schemeClr val="tx1"/>
                    </a:solidFill>
                    <a:cs typeface="Times New Roman" pitchFamily="18" charset="0"/>
                  </a:rPr>
                  <a:t>e</a:t>
                </a:r>
                <a:r>
                  <a:rPr lang="en-GB" dirty="0">
                    <a:solidFill>
                      <a:schemeClr val="tx1"/>
                    </a:solidFill>
                    <a:cs typeface="Times New Roman" pitchFamily="18" charset="0"/>
                  </a:rPr>
                  <a:t> &lt; </a:t>
                </a:r>
                <a:r>
                  <a:rPr lang="en-GB" dirty="0" smtClean="0">
                    <a:solidFill>
                      <a:schemeClr val="tx1"/>
                    </a:solidFill>
                    <a:cs typeface="Times New Roman" pitchFamily="18" charset="0"/>
                  </a:rPr>
                  <a:t>1 </a:t>
                </a:r>
                <a:r>
                  <a:rPr lang="en-GB" dirty="0">
                    <a:solidFill>
                      <a:schemeClr val="tx1"/>
                    </a:solidFill>
                    <a:cs typeface="Times New Roman" pitchFamily="18" charset="0"/>
                  </a:rPr>
                  <a:t>x 10</a:t>
                </a:r>
                <a:r>
                  <a:rPr lang="en-GB" baseline="46000" dirty="0">
                    <a:solidFill>
                      <a:schemeClr val="tx1"/>
                    </a:solidFill>
                    <a:cs typeface="Times New Roman" pitchFamily="18" charset="0"/>
                  </a:rPr>
                  <a:t>-27</a:t>
                </a:r>
                <a:r>
                  <a:rPr lang="en-GB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:r>
                  <a:rPr lang="en-GB" dirty="0" smtClean="0">
                    <a:solidFill>
                      <a:schemeClr val="tx1"/>
                    </a:solidFill>
                    <a:cs typeface="Times New Roman" pitchFamily="18" charset="0"/>
                  </a:rPr>
                  <a:t>e.cm (90% c.l.)</a:t>
                </a:r>
                <a:endParaRPr lang="en-GB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</p:grpSp>
      <p:grpSp>
        <p:nvGrpSpPr>
          <p:cNvPr id="109" name="Group 108"/>
          <p:cNvGrpSpPr>
            <a:grpSpLocks/>
          </p:cNvGrpSpPr>
          <p:nvPr/>
        </p:nvGrpSpPr>
        <p:grpSpPr bwMode="auto">
          <a:xfrm>
            <a:off x="1475086" y="3861048"/>
            <a:ext cx="7129464" cy="369332"/>
            <a:chOff x="1247" y="-357814"/>
            <a:chExt cx="4491" cy="369332"/>
          </a:xfrm>
        </p:grpSpPr>
        <p:sp>
          <p:nvSpPr>
            <p:cNvPr id="110" name="Line 39"/>
            <p:cNvSpPr>
              <a:spLocks noChangeShapeType="1"/>
            </p:cNvSpPr>
            <p:nvPr/>
          </p:nvSpPr>
          <p:spPr bwMode="auto">
            <a:xfrm>
              <a:off x="1247" y="-213798"/>
              <a:ext cx="2064" cy="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rgbClr val="FE9914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rgbClr val="FE9914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rgbClr val="FE9914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rgbClr val="FE9914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rgbClr val="FE9914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FE9914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FE9914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FE9914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FE9914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11" name="Text Box 42"/>
            <p:cNvSpPr txBox="1">
              <a:spLocks noChangeArrowheads="1"/>
            </p:cNvSpPr>
            <p:nvPr/>
          </p:nvSpPr>
          <p:spPr bwMode="auto">
            <a:xfrm>
              <a:off x="3425" y="-357814"/>
              <a:ext cx="23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rgbClr val="FE9914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rgbClr val="FE9914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rgbClr val="FE9914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rgbClr val="FE9914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rgbClr val="FE9914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FE9914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FE9914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FE9914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FE9914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dirty="0">
                  <a:solidFill>
                    <a:srgbClr val="FF3300"/>
                  </a:solidFill>
                  <a:cs typeface="Times New Roman" pitchFamily="18" charset="0"/>
                </a:rPr>
                <a:t>We </a:t>
              </a:r>
              <a:r>
                <a:rPr lang="en-GB" dirty="0" smtClean="0">
                  <a:solidFill>
                    <a:srgbClr val="FF3300"/>
                  </a:solidFill>
                  <a:cs typeface="Times New Roman" pitchFamily="18" charset="0"/>
                </a:rPr>
                <a:t>(and others!) are </a:t>
              </a:r>
              <a:r>
                <a:rPr lang="en-GB" dirty="0">
                  <a:solidFill>
                    <a:srgbClr val="FF3300"/>
                  </a:solidFill>
                  <a:cs typeface="Times New Roman" pitchFamily="18" charset="0"/>
                </a:rPr>
                <a:t>aiming here</a:t>
              </a:r>
              <a:r>
                <a:rPr lang="en-GB" dirty="0" smtClean="0">
                  <a:solidFill>
                    <a:srgbClr val="FF3300"/>
                  </a:solidFill>
                  <a:cs typeface="Times New Roman" pitchFamily="18" charset="0"/>
                </a:rPr>
                <a:t>!</a:t>
              </a:r>
            </a:p>
          </p:txBody>
        </p:sp>
      </p:grp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60648"/>
            <a:ext cx="87129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l">
              <a:spcBef>
                <a:spcPct val="0"/>
              </a:spcBef>
            </a:pPr>
            <a:r>
              <a:rPr lang="en-GB" sz="4000" dirty="0" smtClean="0">
                <a:solidFill>
                  <a:srgbClr val="01835F"/>
                </a:solidFill>
              </a:rPr>
              <a:t>What is interesting for the electron edm?</a:t>
            </a:r>
            <a:endParaRPr lang="en-GB" sz="4000" dirty="0">
              <a:solidFill>
                <a:srgbClr val="01835F"/>
              </a:solidFill>
            </a:endParaRPr>
          </a:p>
        </p:txBody>
      </p:sp>
      <p:sp>
        <p:nvSpPr>
          <p:cNvPr id="80" name="Line 5"/>
          <p:cNvSpPr>
            <a:spLocks noChangeShapeType="1"/>
          </p:cNvSpPr>
          <p:nvPr/>
        </p:nvSpPr>
        <p:spPr bwMode="auto">
          <a:xfrm>
            <a:off x="1260153" y="2150665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81" name="Line 6"/>
          <p:cNvSpPr>
            <a:spLocks noChangeShapeType="1"/>
          </p:cNvSpPr>
          <p:nvPr/>
        </p:nvSpPr>
        <p:spPr bwMode="auto">
          <a:xfrm>
            <a:off x="1260153" y="2706290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82" name="Line 7"/>
          <p:cNvSpPr>
            <a:spLocks noChangeShapeType="1"/>
          </p:cNvSpPr>
          <p:nvPr/>
        </p:nvSpPr>
        <p:spPr bwMode="auto">
          <a:xfrm>
            <a:off x="1260153" y="3261915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83" name="Line 8"/>
          <p:cNvSpPr>
            <a:spLocks noChangeShapeType="1"/>
          </p:cNvSpPr>
          <p:nvPr/>
        </p:nvSpPr>
        <p:spPr bwMode="auto">
          <a:xfrm>
            <a:off x="1260153" y="3747690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84" name="Line 9"/>
          <p:cNvSpPr>
            <a:spLocks noChangeShapeType="1"/>
          </p:cNvSpPr>
          <p:nvPr/>
        </p:nvSpPr>
        <p:spPr bwMode="auto">
          <a:xfrm>
            <a:off x="1260153" y="4303315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85" name="Line 10"/>
          <p:cNvSpPr>
            <a:spLocks noChangeShapeType="1"/>
          </p:cNvSpPr>
          <p:nvPr/>
        </p:nvSpPr>
        <p:spPr bwMode="auto">
          <a:xfrm>
            <a:off x="1260153" y="4858940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86" name="Line 11"/>
          <p:cNvSpPr>
            <a:spLocks noChangeShapeType="1"/>
          </p:cNvSpPr>
          <p:nvPr/>
        </p:nvSpPr>
        <p:spPr bwMode="auto">
          <a:xfrm>
            <a:off x="1260153" y="5414565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87" name="Line 12"/>
          <p:cNvSpPr>
            <a:spLocks noChangeShapeType="1"/>
          </p:cNvSpPr>
          <p:nvPr/>
        </p:nvSpPr>
        <p:spPr bwMode="auto">
          <a:xfrm>
            <a:off x="1260153" y="5970190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1990403" y="2844402"/>
            <a:ext cx="731837" cy="13890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2576190" y="2566590"/>
            <a:ext cx="671513" cy="903287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3088953" y="3192065"/>
            <a:ext cx="730250" cy="111125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1479228" y="5970190"/>
            <a:ext cx="2339975" cy="347662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2" name="Line 17"/>
          <p:cNvSpPr>
            <a:spLocks noChangeShapeType="1"/>
          </p:cNvSpPr>
          <p:nvPr/>
        </p:nvSpPr>
        <p:spPr bwMode="auto">
          <a:xfrm>
            <a:off x="1406203" y="2080815"/>
            <a:ext cx="0" cy="423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3" name="Text Box 18"/>
          <p:cNvSpPr txBox="1">
            <a:spLocks noChangeArrowheads="1"/>
          </p:cNvSpPr>
          <p:nvPr/>
        </p:nvSpPr>
        <p:spPr bwMode="auto">
          <a:xfrm>
            <a:off x="674365" y="2566590"/>
            <a:ext cx="658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-24</a:t>
            </a:r>
          </a:p>
        </p:txBody>
      </p:sp>
      <p:sp>
        <p:nvSpPr>
          <p:cNvPr id="94" name="Text Box 19"/>
          <p:cNvSpPr txBox="1">
            <a:spLocks noChangeArrowheads="1"/>
          </p:cNvSpPr>
          <p:nvPr/>
        </p:nvSpPr>
        <p:spPr bwMode="auto">
          <a:xfrm>
            <a:off x="674365" y="2010965"/>
            <a:ext cx="658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-22</a:t>
            </a:r>
          </a:p>
        </p:txBody>
      </p:sp>
      <p:sp>
        <p:nvSpPr>
          <p:cNvPr id="95" name="Text Box 20"/>
          <p:cNvSpPr txBox="1">
            <a:spLocks noChangeArrowheads="1"/>
          </p:cNvSpPr>
          <p:nvPr/>
        </p:nvSpPr>
        <p:spPr bwMode="auto">
          <a:xfrm>
            <a:off x="674365" y="3122215"/>
            <a:ext cx="658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-26</a:t>
            </a:r>
          </a:p>
        </p:txBody>
      </p:sp>
      <p:sp>
        <p:nvSpPr>
          <p:cNvPr id="96" name="Text Box 21"/>
          <p:cNvSpPr txBox="1">
            <a:spLocks noChangeArrowheads="1"/>
          </p:cNvSpPr>
          <p:nvPr/>
        </p:nvSpPr>
        <p:spPr bwMode="auto">
          <a:xfrm>
            <a:off x="674365" y="3607990"/>
            <a:ext cx="658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-28</a:t>
            </a:r>
          </a:p>
        </p:txBody>
      </p:sp>
      <p:sp>
        <p:nvSpPr>
          <p:cNvPr id="97" name="Text Box 22"/>
          <p:cNvSpPr txBox="1">
            <a:spLocks noChangeArrowheads="1"/>
          </p:cNvSpPr>
          <p:nvPr/>
        </p:nvSpPr>
        <p:spPr bwMode="auto">
          <a:xfrm>
            <a:off x="674365" y="4165202"/>
            <a:ext cx="658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-30</a:t>
            </a:r>
          </a:p>
        </p:txBody>
      </p:sp>
      <p:sp>
        <p:nvSpPr>
          <p:cNvPr id="98" name="Text Box 23"/>
          <p:cNvSpPr txBox="1">
            <a:spLocks noChangeArrowheads="1"/>
          </p:cNvSpPr>
          <p:nvPr/>
        </p:nvSpPr>
        <p:spPr bwMode="auto">
          <a:xfrm>
            <a:off x="674365" y="4720827"/>
            <a:ext cx="658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-32</a:t>
            </a:r>
          </a:p>
        </p:txBody>
      </p:sp>
      <p:sp>
        <p:nvSpPr>
          <p:cNvPr id="99" name="Text Box 24"/>
          <p:cNvSpPr txBox="1">
            <a:spLocks noChangeArrowheads="1"/>
          </p:cNvSpPr>
          <p:nvPr/>
        </p:nvSpPr>
        <p:spPr bwMode="auto">
          <a:xfrm>
            <a:off x="674365" y="5276452"/>
            <a:ext cx="658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-34</a:t>
            </a:r>
          </a:p>
        </p:txBody>
      </p:sp>
      <p:sp>
        <p:nvSpPr>
          <p:cNvPr id="100" name="Text Box 25"/>
          <p:cNvSpPr txBox="1">
            <a:spLocks noChangeArrowheads="1"/>
          </p:cNvSpPr>
          <p:nvPr/>
        </p:nvSpPr>
        <p:spPr bwMode="auto">
          <a:xfrm>
            <a:off x="674365" y="5832077"/>
            <a:ext cx="658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-36</a:t>
            </a: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1479228" y="2914252"/>
            <a:ext cx="658812" cy="1041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2" name="Text Box 27"/>
          <p:cNvSpPr txBox="1">
            <a:spLocks noChangeArrowheads="1"/>
          </p:cNvSpPr>
          <p:nvPr/>
        </p:nvSpPr>
        <p:spPr bwMode="auto">
          <a:xfrm>
            <a:off x="1479228" y="3261915"/>
            <a:ext cx="804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 Higgs</a:t>
            </a:r>
          </a:p>
        </p:txBody>
      </p:sp>
      <p:sp>
        <p:nvSpPr>
          <p:cNvPr id="103" name="Text Box 28"/>
          <p:cNvSpPr txBox="1">
            <a:spLocks noChangeArrowheads="1"/>
          </p:cNvSpPr>
          <p:nvPr/>
        </p:nvSpPr>
        <p:spPr bwMode="auto">
          <a:xfrm>
            <a:off x="2065015" y="3400027"/>
            <a:ext cx="803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Left -Right</a:t>
            </a:r>
          </a:p>
        </p:txBody>
      </p:sp>
      <p:sp>
        <p:nvSpPr>
          <p:cNvPr id="104" name="Text Box 29"/>
          <p:cNvSpPr txBox="1">
            <a:spLocks noChangeArrowheads="1"/>
          </p:cNvSpPr>
          <p:nvPr/>
        </p:nvSpPr>
        <p:spPr bwMode="auto">
          <a:xfrm>
            <a:off x="2517453" y="2658665"/>
            <a:ext cx="96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MSSM </a:t>
            </a:r>
            <a:r>
              <a:rPr lang="en-GB" dirty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f 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~ 1</a:t>
            </a:r>
          </a:p>
        </p:txBody>
      </p:sp>
      <p:sp>
        <p:nvSpPr>
          <p:cNvPr id="105" name="Text Box 30"/>
          <p:cNvSpPr txBox="1">
            <a:spLocks noChangeArrowheads="1"/>
          </p:cNvSpPr>
          <p:nvPr/>
        </p:nvSpPr>
        <p:spPr bwMode="auto">
          <a:xfrm>
            <a:off x="3036565" y="3523852"/>
            <a:ext cx="877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MSSM </a:t>
            </a:r>
            <a:r>
              <a:rPr lang="en-GB" dirty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f 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GB" dirty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a/p</a:t>
            </a:r>
          </a:p>
        </p:txBody>
      </p:sp>
      <p:sp>
        <p:nvSpPr>
          <p:cNvPr id="106" name="Text Box 31"/>
          <p:cNvSpPr txBox="1">
            <a:spLocks noChangeArrowheads="1"/>
          </p:cNvSpPr>
          <p:nvPr/>
        </p:nvSpPr>
        <p:spPr bwMode="auto">
          <a:xfrm>
            <a:off x="1771328" y="5970190"/>
            <a:ext cx="1755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Standard Model</a:t>
            </a:r>
          </a:p>
        </p:txBody>
      </p:sp>
      <p:sp>
        <p:nvSpPr>
          <p:cNvPr id="107" name="Text Box 32"/>
          <p:cNvSpPr txBox="1">
            <a:spLocks noChangeArrowheads="1"/>
          </p:cNvSpPr>
          <p:nvPr/>
        </p:nvSpPr>
        <p:spPr bwMode="auto">
          <a:xfrm rot="16200000">
            <a:off x="-1884685" y="3890565"/>
            <a:ext cx="4752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E9914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Predicted values for the electron edm d</a:t>
            </a:r>
            <a:r>
              <a:rPr lang="en-GB" sz="1600" baseline="-250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e</a:t>
            </a:r>
            <a:r>
              <a:rPr lang="en-GB" sz="16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(e.cm)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50825" y="6308725"/>
            <a:ext cx="2133600" cy="476250"/>
          </a:xfrm>
        </p:spPr>
        <p:txBody>
          <a:bodyPr/>
          <a:lstStyle/>
          <a:p>
            <a:r>
              <a:rPr lang="en-US" altLang="en-US" dirty="0"/>
              <a:t>Page </a:t>
            </a:r>
            <a:fld id="{6A266335-06D2-4E8E-BD0B-057855348214}" type="slidenum">
              <a:rPr lang="en-US" altLang="en-US"/>
              <a:pPr/>
              <a:t>20</a:t>
            </a:fld>
            <a:endParaRPr lang="en-US" alt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0038" y="171450"/>
            <a:ext cx="7772400" cy="8953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Measuring the EDM</a:t>
            </a:r>
            <a:endParaRPr kumimoji="0" lang="en-GB" sz="36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19400" y="5700713"/>
            <a:ext cx="3671888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sz="2800" dirty="0">
                <a:solidFill>
                  <a:schemeClr val="tx1"/>
                </a:solidFill>
                <a:latin typeface="Arial Unicode MS" pitchFamily="34" charset="-128"/>
              </a:rPr>
              <a:t>Applied magnetic field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38200" y="5257800"/>
            <a:ext cx="7467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838200" y="1295400"/>
            <a:ext cx="0" cy="396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 rot="16200000">
            <a:off x="-1069181" y="3185319"/>
            <a:ext cx="321310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sz="2800" dirty="0">
                <a:solidFill>
                  <a:schemeClr val="tx1"/>
                </a:solidFill>
              </a:rPr>
              <a:t>Detector count rate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951413" y="2517775"/>
            <a:ext cx="0" cy="2628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dirty="0"/>
          </a:p>
        </p:txBody>
      </p:sp>
      <p:cxnSp>
        <p:nvCxnSpPr>
          <p:cNvPr id="10" name="AutoShape 8"/>
          <p:cNvCxnSpPr>
            <a:cxnSpLocks noChangeShapeType="1"/>
          </p:cNvCxnSpPr>
          <p:nvPr/>
        </p:nvCxnSpPr>
        <p:spPr bwMode="auto">
          <a:xfrm flipV="1">
            <a:off x="5557838" y="1152525"/>
            <a:ext cx="652462" cy="455613"/>
          </a:xfrm>
          <a:prstGeom prst="curvedConnector3">
            <a:avLst>
              <a:gd name="adj1" fmla="val 972"/>
            </a:avLst>
          </a:prstGeom>
          <a:noFill/>
          <a:ln w="19050">
            <a:solidFill>
              <a:srgbClr val="FF0000"/>
            </a:solidFill>
            <a:round/>
            <a:headEnd type="stealth" w="lg" len="lg"/>
            <a:tailEnd/>
          </a:ln>
          <a:effectLst/>
        </p:spPr>
      </p:cxn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165850" y="923925"/>
            <a:ext cx="7239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sz="2800" b="1" dirty="0">
                <a:solidFill>
                  <a:srgbClr val="FF0000"/>
                </a:solidFill>
                <a:latin typeface="Arial Unicode MS" pitchFamily="34" charset="-128"/>
              </a:rPr>
              <a:t>+E</a:t>
            </a:r>
            <a:endParaRPr lang="en-US" sz="2800" b="1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648200" y="5246688"/>
            <a:ext cx="557213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sz="2800" b="1" dirty="0">
                <a:solidFill>
                  <a:schemeClr val="tx1"/>
                </a:solidFill>
                <a:latin typeface="Arial Unicode MS" pitchFamily="34" charset="-128"/>
              </a:rPr>
              <a:t>B</a:t>
            </a:r>
            <a:r>
              <a:rPr lang="en-GB" sz="2800" b="1" baseline="-25000" dirty="0">
                <a:solidFill>
                  <a:schemeClr val="tx1"/>
                </a:solidFill>
                <a:latin typeface="Arial Unicode MS" pitchFamily="34" charset="-128"/>
              </a:rPr>
              <a:t>0</a:t>
            </a:r>
            <a:endParaRPr lang="en-US" sz="2800" b="1" baseline="-25000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1384300" y="1682750"/>
            <a:ext cx="5919788" cy="3694113"/>
          </a:xfrm>
          <a:custGeom>
            <a:avLst/>
            <a:gdLst/>
            <a:ahLst/>
            <a:cxnLst>
              <a:cxn ang="0">
                <a:pos x="24" y="1339"/>
              </a:cxn>
              <a:cxn ang="0">
                <a:pos x="24" y="1387"/>
              </a:cxn>
              <a:cxn ang="0">
                <a:pos x="167" y="2104"/>
              </a:cxn>
              <a:cxn ang="0">
                <a:pos x="502" y="48"/>
              </a:cxn>
              <a:cxn ang="0">
                <a:pos x="836" y="2152"/>
              </a:cxn>
              <a:cxn ang="0">
                <a:pos x="1219" y="0"/>
              </a:cxn>
              <a:cxn ang="0">
                <a:pos x="1553" y="2152"/>
              </a:cxn>
              <a:cxn ang="0">
                <a:pos x="1745" y="1052"/>
              </a:cxn>
            </a:cxnLst>
            <a:rect l="0" t="0" r="r" b="b"/>
            <a:pathLst>
              <a:path w="1745" h="2327">
                <a:moveTo>
                  <a:pt x="24" y="1339"/>
                </a:moveTo>
                <a:cubicBezTo>
                  <a:pt x="12" y="1299"/>
                  <a:pt x="0" y="1260"/>
                  <a:pt x="24" y="1387"/>
                </a:cubicBezTo>
                <a:cubicBezTo>
                  <a:pt x="48" y="1514"/>
                  <a:pt x="87" y="2327"/>
                  <a:pt x="167" y="2104"/>
                </a:cubicBezTo>
                <a:cubicBezTo>
                  <a:pt x="247" y="1881"/>
                  <a:pt x="391" y="40"/>
                  <a:pt x="502" y="48"/>
                </a:cubicBezTo>
                <a:cubicBezTo>
                  <a:pt x="613" y="56"/>
                  <a:pt x="717" y="2160"/>
                  <a:pt x="836" y="2152"/>
                </a:cubicBezTo>
                <a:cubicBezTo>
                  <a:pt x="955" y="2144"/>
                  <a:pt x="1100" y="0"/>
                  <a:pt x="1219" y="0"/>
                </a:cubicBezTo>
                <a:cubicBezTo>
                  <a:pt x="1338" y="0"/>
                  <a:pt x="1465" y="1977"/>
                  <a:pt x="1553" y="2152"/>
                </a:cubicBezTo>
                <a:cubicBezTo>
                  <a:pt x="1641" y="2327"/>
                  <a:pt x="1705" y="1164"/>
                  <a:pt x="1745" y="1052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875213" y="3049588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GB" dirty="0"/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1536700" y="1682750"/>
            <a:ext cx="5919788" cy="3694113"/>
            <a:chOff x="968" y="1060"/>
            <a:chExt cx="3729" cy="2327"/>
          </a:xfrm>
        </p:grpSpPr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968" y="1060"/>
              <a:ext cx="3729" cy="2327"/>
            </a:xfrm>
            <a:custGeom>
              <a:avLst/>
              <a:gdLst/>
              <a:ahLst/>
              <a:cxnLst>
                <a:cxn ang="0">
                  <a:pos x="24" y="1339"/>
                </a:cxn>
                <a:cxn ang="0">
                  <a:pos x="24" y="1387"/>
                </a:cxn>
                <a:cxn ang="0">
                  <a:pos x="167" y="2104"/>
                </a:cxn>
                <a:cxn ang="0">
                  <a:pos x="502" y="48"/>
                </a:cxn>
                <a:cxn ang="0">
                  <a:pos x="836" y="2152"/>
                </a:cxn>
                <a:cxn ang="0">
                  <a:pos x="1219" y="0"/>
                </a:cxn>
                <a:cxn ang="0">
                  <a:pos x="1553" y="2152"/>
                </a:cxn>
                <a:cxn ang="0">
                  <a:pos x="1745" y="1052"/>
                </a:cxn>
              </a:cxnLst>
              <a:rect l="0" t="0" r="r" b="b"/>
              <a:pathLst>
                <a:path w="1745" h="2327">
                  <a:moveTo>
                    <a:pt x="24" y="1339"/>
                  </a:moveTo>
                  <a:cubicBezTo>
                    <a:pt x="12" y="1299"/>
                    <a:pt x="0" y="1260"/>
                    <a:pt x="24" y="1387"/>
                  </a:cubicBezTo>
                  <a:cubicBezTo>
                    <a:pt x="48" y="1514"/>
                    <a:pt x="87" y="2327"/>
                    <a:pt x="167" y="2104"/>
                  </a:cubicBezTo>
                  <a:cubicBezTo>
                    <a:pt x="247" y="1881"/>
                    <a:pt x="391" y="40"/>
                    <a:pt x="502" y="48"/>
                  </a:cubicBezTo>
                  <a:cubicBezTo>
                    <a:pt x="613" y="56"/>
                    <a:pt x="717" y="2160"/>
                    <a:pt x="836" y="2152"/>
                  </a:cubicBezTo>
                  <a:cubicBezTo>
                    <a:pt x="955" y="2144"/>
                    <a:pt x="1100" y="0"/>
                    <a:pt x="1219" y="0"/>
                  </a:cubicBezTo>
                  <a:cubicBezTo>
                    <a:pt x="1338" y="0"/>
                    <a:pt x="1465" y="1977"/>
                    <a:pt x="1553" y="2152"/>
                  </a:cubicBezTo>
                  <a:cubicBezTo>
                    <a:pt x="1641" y="2327"/>
                    <a:pt x="1705" y="1164"/>
                    <a:pt x="1745" y="1052"/>
                  </a:cubicBezTo>
                </a:path>
              </a:pathLst>
            </a:custGeom>
            <a:noFill/>
            <a:ln w="25400" cap="flat" cmpd="sng">
              <a:solidFill>
                <a:srgbClr val="00CC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endParaRPr lang="en-GB" dirty="0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071" y="2303"/>
              <a:ext cx="96" cy="96"/>
            </a:xfrm>
            <a:prstGeom prst="ellipse">
              <a:avLst/>
            </a:prstGeom>
            <a:solidFill>
              <a:srgbClr val="00CC00"/>
            </a:solidFill>
            <a:ln w="25400">
              <a:solidFill>
                <a:srgbClr val="00CC00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GB" dirty="0"/>
            </a:p>
          </p:txBody>
        </p:sp>
        <p:cxnSp>
          <p:nvCxnSpPr>
            <p:cNvPr id="18" name="AutoShape 16"/>
            <p:cNvCxnSpPr>
              <a:cxnSpLocks noChangeShapeType="1"/>
            </p:cNvCxnSpPr>
            <p:nvPr/>
          </p:nvCxnSpPr>
          <p:spPr bwMode="auto">
            <a:xfrm flipV="1">
              <a:off x="3836" y="1204"/>
              <a:ext cx="411" cy="287"/>
            </a:xfrm>
            <a:prstGeom prst="curvedConnector3">
              <a:avLst>
                <a:gd name="adj1" fmla="val 41602"/>
              </a:avLst>
            </a:prstGeom>
            <a:noFill/>
            <a:ln w="19050">
              <a:solidFill>
                <a:srgbClr val="00CC00"/>
              </a:solidFill>
              <a:round/>
              <a:headEnd type="stealth" w="lg" len="lg"/>
              <a:tailEnd/>
            </a:ln>
            <a:effectLst/>
          </p:spPr>
        </p:cxn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4218" y="1060"/>
              <a:ext cx="456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GB" sz="2800" b="1" dirty="0">
                  <a:solidFill>
                    <a:srgbClr val="00CC00"/>
                  </a:solidFill>
                  <a:latin typeface="Arial Unicode MS" pitchFamily="34" charset="-128"/>
                </a:rPr>
                <a:t>-E</a:t>
              </a:r>
              <a:endParaRPr lang="en-US" sz="2800" b="1" dirty="0">
                <a:solidFill>
                  <a:srgbClr val="00CC00"/>
                </a:solidFill>
                <a:latin typeface="Arial Unicode MS" pitchFamily="34" charset="-128"/>
              </a:endParaRPr>
            </a:p>
          </p:txBody>
        </p: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3357563" y="2525713"/>
            <a:ext cx="676275" cy="3248025"/>
            <a:chOff x="2115" y="1591"/>
            <a:chExt cx="426" cy="2046"/>
          </a:xfrm>
        </p:grpSpPr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306" y="1591"/>
              <a:ext cx="0" cy="16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GB" dirty="0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2115" y="3310"/>
              <a:ext cx="426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GB" sz="2800" b="1" dirty="0">
                  <a:solidFill>
                    <a:schemeClr val="tx1"/>
                  </a:solidFill>
                  <a:latin typeface="Arial Unicode MS" pitchFamily="34" charset="-128"/>
                </a:rPr>
                <a:t>-B</a:t>
              </a:r>
              <a:r>
                <a:rPr lang="en-GB" sz="2800" b="1" baseline="-25000" dirty="0">
                  <a:solidFill>
                    <a:schemeClr val="tx1"/>
                  </a:solidFill>
                  <a:latin typeface="Arial Unicode MS" pitchFamily="34" charset="-128"/>
                </a:rPr>
                <a:t>0</a:t>
              </a:r>
              <a:endParaRPr lang="en-US" sz="2800" b="1" baseline="-25000" dirty="0">
                <a:solidFill>
                  <a:schemeClr val="tx1"/>
                </a:solidFill>
                <a:latin typeface="Arial Unicode MS" pitchFamily="34" charset="-128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2259" y="2160"/>
              <a:ext cx="95" cy="9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GB" dirty="0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2259" y="1730"/>
              <a:ext cx="95" cy="95"/>
            </a:xfrm>
            <a:prstGeom prst="ellipse">
              <a:avLst/>
            </a:prstGeom>
            <a:solidFill>
              <a:srgbClr val="00CC00"/>
            </a:solidFill>
            <a:ln w="25400">
              <a:solidFill>
                <a:srgbClr val="00CC00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GB" dirty="0"/>
            </a:p>
          </p:txBody>
        </p:sp>
      </p:grpSp>
      <p:grpSp>
        <p:nvGrpSpPr>
          <p:cNvPr id="25" name="Group 23"/>
          <p:cNvGrpSpPr>
            <a:grpSpLocks/>
          </p:cNvGrpSpPr>
          <p:nvPr/>
        </p:nvGrpSpPr>
        <p:grpSpPr bwMode="auto">
          <a:xfrm>
            <a:off x="5254625" y="2973388"/>
            <a:ext cx="2693988" cy="850900"/>
            <a:chOff x="3310" y="1873"/>
            <a:chExt cx="1697" cy="536"/>
          </a:xfrm>
        </p:grpSpPr>
        <p:sp>
          <p:nvSpPr>
            <p:cNvPr id="26" name="AutoShape 24"/>
            <p:cNvSpPr>
              <a:spLocks/>
            </p:cNvSpPr>
            <p:nvPr/>
          </p:nvSpPr>
          <p:spPr bwMode="auto">
            <a:xfrm>
              <a:off x="3310" y="1873"/>
              <a:ext cx="147" cy="536"/>
            </a:xfrm>
            <a:prstGeom prst="rightBrace">
              <a:avLst>
                <a:gd name="adj1" fmla="val 30385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 dirty="0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3519" y="1998"/>
              <a:ext cx="1488" cy="300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en-GB" sz="2400" b="1" dirty="0">
                  <a:solidFill>
                    <a:schemeClr val="tx1"/>
                  </a:solidFill>
                  <a:latin typeface="Symbol" pitchFamily="18" charset="2"/>
                </a:rPr>
                <a:t>dj</a:t>
              </a: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</a:rPr>
                <a:t> =  </a:t>
              </a:r>
              <a:r>
                <a:rPr lang="en-GB" sz="2400" b="1" dirty="0" smtClean="0">
                  <a:solidFill>
                    <a:schemeClr val="tx1"/>
                  </a:solidFill>
                  <a:latin typeface="Times New Roman" pitchFamily="18" charset="0"/>
                </a:rPr>
                <a:t>4</a:t>
              </a:r>
              <a:r>
                <a:rPr lang="en-GB" sz="2400" b="1" dirty="0" smtClean="0">
                  <a:solidFill>
                    <a:schemeClr val="tx1"/>
                  </a:solidFill>
                  <a:latin typeface="Arial Unicode MS" pitchFamily="34" charset="-128"/>
                </a:rPr>
                <a:t>d</a:t>
              </a:r>
              <a:r>
                <a:rPr lang="en-GB" sz="2400" b="1" baseline="-25000" dirty="0" smtClean="0">
                  <a:solidFill>
                    <a:schemeClr val="tx1"/>
                  </a:solidFill>
                  <a:latin typeface="Arial Unicode MS" pitchFamily="34" charset="-128"/>
                </a:rPr>
                <a:t>e</a:t>
              </a:r>
              <a:r>
                <a:rPr lang="en-GB" sz="2400" b="1" dirty="0" smtClean="0">
                  <a:solidFill>
                    <a:schemeClr val="tx1"/>
                  </a:solidFill>
                  <a:latin typeface="Symbol" pitchFamily="18" charset="2"/>
                </a:rPr>
                <a:t>h</a:t>
              </a:r>
              <a:r>
                <a:rPr lang="en-GB" sz="2400" b="1" dirty="0" smtClean="0">
                  <a:solidFill>
                    <a:schemeClr val="tx1"/>
                  </a:solidFill>
                  <a:latin typeface="Arial Unicode MS" pitchFamily="34" charset="-128"/>
                </a:rPr>
                <a:t>ET/</a:t>
              </a:r>
              <a:r>
                <a:rPr lang="en-GB" sz="2400" b="1" dirty="0" smtClean="0">
                  <a:solidFill>
                    <a:schemeClr val="tx1"/>
                  </a:solidFill>
                  <a:latin typeface="MT Extra" pitchFamily="18" charset="2"/>
                </a:rPr>
                <a:t>h</a:t>
              </a:r>
              <a:endParaRPr lang="en-GB" sz="2400" b="1" dirty="0">
                <a:solidFill>
                  <a:schemeClr val="tx1"/>
                </a:solidFill>
                <a:latin typeface="MT Extra" pitchFamily="18" charset="2"/>
              </a:endParaRPr>
            </a:p>
          </p:txBody>
        </p:sp>
      </p:grp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928688" y="2746375"/>
            <a:ext cx="2579687" cy="850900"/>
            <a:chOff x="1111" y="582"/>
            <a:chExt cx="1625" cy="536"/>
          </a:xfrm>
        </p:grpSpPr>
        <p:sp>
          <p:nvSpPr>
            <p:cNvPr id="29" name="AutoShape 27"/>
            <p:cNvSpPr>
              <a:spLocks/>
            </p:cNvSpPr>
            <p:nvPr/>
          </p:nvSpPr>
          <p:spPr bwMode="auto">
            <a:xfrm flipH="1">
              <a:off x="2593" y="582"/>
              <a:ext cx="143" cy="536"/>
            </a:xfrm>
            <a:prstGeom prst="rightBrace">
              <a:avLst>
                <a:gd name="adj1" fmla="val 31235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 dirty="0"/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1111" y="678"/>
              <a:ext cx="1482" cy="300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en-GB" sz="2400" b="1" dirty="0">
                  <a:solidFill>
                    <a:schemeClr val="tx1"/>
                  </a:solidFill>
                  <a:latin typeface="Symbol" pitchFamily="18" charset="2"/>
                </a:rPr>
                <a:t>dj</a:t>
              </a: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</a:rPr>
                <a:t> = - </a:t>
              </a:r>
              <a:r>
                <a:rPr lang="en-GB" sz="2400" b="1" dirty="0" smtClean="0">
                  <a:solidFill>
                    <a:schemeClr val="tx1"/>
                  </a:solidFill>
                  <a:latin typeface="Times New Roman" pitchFamily="18" charset="0"/>
                </a:rPr>
                <a:t>4</a:t>
              </a:r>
              <a:r>
                <a:rPr lang="en-GB" sz="2400" b="1" dirty="0" smtClean="0">
                  <a:solidFill>
                    <a:schemeClr val="tx1"/>
                  </a:solidFill>
                  <a:latin typeface="Arial Unicode MS" pitchFamily="34" charset="-128"/>
                </a:rPr>
                <a:t>d</a:t>
              </a:r>
              <a:r>
                <a:rPr lang="en-GB" sz="2400" b="1" baseline="-25000" dirty="0" smtClean="0">
                  <a:solidFill>
                    <a:schemeClr val="tx1"/>
                  </a:solidFill>
                  <a:latin typeface="Arial Unicode MS" pitchFamily="34" charset="-128"/>
                </a:rPr>
                <a:t>e</a:t>
              </a:r>
              <a:r>
                <a:rPr lang="en-GB" sz="2400" b="1" dirty="0" smtClean="0">
                  <a:solidFill>
                    <a:schemeClr val="tx1"/>
                  </a:solidFill>
                  <a:latin typeface="Symbol" pitchFamily="18" charset="2"/>
                </a:rPr>
                <a:t>h</a:t>
              </a:r>
              <a:r>
                <a:rPr lang="en-GB" sz="2400" b="1" dirty="0" smtClean="0">
                  <a:solidFill>
                    <a:schemeClr val="tx1"/>
                  </a:solidFill>
                  <a:latin typeface="Arial Unicode MS" pitchFamily="34" charset="-128"/>
                </a:rPr>
                <a:t>ET</a:t>
              </a:r>
              <a:r>
                <a:rPr lang="en-GB" sz="2400" b="1" dirty="0" smtClean="0">
                  <a:solidFill>
                    <a:schemeClr val="tx1"/>
                  </a:solidFill>
                  <a:latin typeface="Times New Roman" pitchFamily="18" charset="0"/>
                </a:rPr>
                <a:t>/</a:t>
              </a:r>
              <a:r>
                <a:rPr lang="en-GB" sz="2400" b="1" dirty="0" smtClean="0">
                  <a:solidFill>
                    <a:schemeClr val="tx1"/>
                  </a:solidFill>
                  <a:latin typeface="MT Extra" pitchFamily="18" charset="2"/>
                </a:rPr>
                <a:t>h</a:t>
              </a:r>
              <a:endParaRPr lang="en-GB" sz="2400" b="1" dirty="0">
                <a:solidFill>
                  <a:schemeClr val="tx1"/>
                </a:solidFill>
                <a:latin typeface="MT Extra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50825" y="6308725"/>
            <a:ext cx="2133600" cy="476250"/>
          </a:xfrm>
        </p:spPr>
        <p:txBody>
          <a:bodyPr/>
          <a:lstStyle/>
          <a:p>
            <a:r>
              <a:rPr lang="en-US" altLang="en-US" dirty="0"/>
              <a:t>Page </a:t>
            </a:r>
            <a:fld id="{AD0898F1-535D-4890-A7F1-4B2FF3F64585}" type="slidenum">
              <a:rPr lang="en-US" altLang="en-US"/>
              <a:pPr/>
              <a:t>21</a:t>
            </a:fld>
            <a:endParaRPr lang="en-US" alt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0038" y="17145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Measuring the EDM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6863" y="1292225"/>
            <a:ext cx="8320087" cy="14843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each shot of source, set direction of E and B fields, measure transmitted fluorescence.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84250" y="3048000"/>
            <a:ext cx="7635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en-US" sz="3000" dirty="0">
                <a:solidFill>
                  <a:srgbClr val="FF0000"/>
                </a:solidFill>
              </a:rPr>
              <a:t>+E</a:t>
            </a:r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773238" y="3902075"/>
            <a:ext cx="711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586038" y="3333750"/>
            <a:ext cx="711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013200" y="3902075"/>
            <a:ext cx="711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300413" y="3333750"/>
            <a:ext cx="711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826000" y="3333750"/>
            <a:ext cx="711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540375" y="3902075"/>
            <a:ext cx="711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6964363" y="3333750"/>
            <a:ext cx="711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251575" y="3902075"/>
            <a:ext cx="711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773238" y="5543550"/>
            <a:ext cx="711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586038" y="4975225"/>
            <a:ext cx="711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4013200" y="4975225"/>
            <a:ext cx="711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3300413" y="5546725"/>
            <a:ext cx="711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4724400" y="4975225"/>
            <a:ext cx="711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5540375" y="5546725"/>
            <a:ext cx="711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7065963" y="5546725"/>
            <a:ext cx="711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6353175" y="4975225"/>
            <a:ext cx="711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1773238" y="3333750"/>
            <a:ext cx="5902325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1773238" y="3887788"/>
            <a:ext cx="5902325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1773238" y="4975225"/>
            <a:ext cx="590232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1773238" y="5546725"/>
            <a:ext cx="590232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1073150" y="5260975"/>
            <a:ext cx="585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en-US" sz="3000" dirty="0">
                <a:solidFill>
                  <a:schemeClr val="accent2"/>
                </a:solidFill>
              </a:rPr>
              <a:t>-B</a:t>
            </a:r>
            <a:endParaRPr lang="en-GB" sz="3000" dirty="0">
              <a:solidFill>
                <a:schemeClr val="accent2"/>
              </a:solidFill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1022350" y="4725988"/>
            <a:ext cx="687388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en-US" sz="3000" dirty="0">
                <a:solidFill>
                  <a:schemeClr val="accent2"/>
                </a:solidFill>
              </a:rPr>
              <a:t>+B</a:t>
            </a:r>
            <a:endParaRPr lang="en-GB" sz="3000" dirty="0">
              <a:solidFill>
                <a:schemeClr val="accent2"/>
              </a:solidFill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1073150" y="3581400"/>
            <a:ext cx="5857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en-US" sz="3000" dirty="0">
                <a:solidFill>
                  <a:srgbClr val="FF0000"/>
                </a:solidFill>
              </a:rPr>
              <a:t>-E</a:t>
            </a:r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6175375" y="5872163"/>
            <a:ext cx="1601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411788" y="6024563"/>
            <a:ext cx="69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Time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1900238" y="4344988"/>
            <a:ext cx="471487" cy="350837"/>
          </a:xfrm>
          <a:custGeom>
            <a:avLst/>
            <a:gdLst/>
            <a:ahLst/>
            <a:cxnLst>
              <a:cxn ang="0">
                <a:pos x="0" y="212"/>
              </a:cxn>
              <a:cxn ang="0">
                <a:pos x="72" y="200"/>
              </a:cxn>
              <a:cxn ang="0">
                <a:pos x="111" y="89"/>
              </a:cxn>
              <a:cxn ang="0">
                <a:pos x="152" y="0"/>
              </a:cxn>
              <a:cxn ang="0">
                <a:pos x="186" y="92"/>
              </a:cxn>
              <a:cxn ang="0">
                <a:pos x="222" y="197"/>
              </a:cxn>
              <a:cxn ang="0">
                <a:pos x="297" y="215"/>
              </a:cxn>
            </a:cxnLst>
            <a:rect l="0" t="0" r="r" b="b"/>
            <a:pathLst>
              <a:path w="297" h="221">
                <a:moveTo>
                  <a:pt x="0" y="212"/>
                </a:moveTo>
                <a:cubicBezTo>
                  <a:pt x="12" y="210"/>
                  <a:pt x="53" y="221"/>
                  <a:pt x="72" y="200"/>
                </a:cubicBezTo>
                <a:cubicBezTo>
                  <a:pt x="91" y="179"/>
                  <a:pt x="98" y="122"/>
                  <a:pt x="111" y="89"/>
                </a:cubicBezTo>
                <a:cubicBezTo>
                  <a:pt x="124" y="56"/>
                  <a:pt x="140" y="0"/>
                  <a:pt x="152" y="0"/>
                </a:cubicBezTo>
                <a:cubicBezTo>
                  <a:pt x="164" y="0"/>
                  <a:pt x="174" y="59"/>
                  <a:pt x="186" y="92"/>
                </a:cubicBezTo>
                <a:cubicBezTo>
                  <a:pt x="198" y="125"/>
                  <a:pt x="203" y="176"/>
                  <a:pt x="222" y="197"/>
                </a:cubicBezTo>
                <a:cubicBezTo>
                  <a:pt x="241" y="218"/>
                  <a:pt x="282" y="211"/>
                  <a:pt x="297" y="215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2652713" y="4344988"/>
            <a:ext cx="471487" cy="350837"/>
          </a:xfrm>
          <a:custGeom>
            <a:avLst/>
            <a:gdLst/>
            <a:ahLst/>
            <a:cxnLst>
              <a:cxn ang="0">
                <a:pos x="0" y="212"/>
              </a:cxn>
              <a:cxn ang="0">
                <a:pos x="72" y="200"/>
              </a:cxn>
              <a:cxn ang="0">
                <a:pos x="111" y="89"/>
              </a:cxn>
              <a:cxn ang="0">
                <a:pos x="152" y="0"/>
              </a:cxn>
              <a:cxn ang="0">
                <a:pos x="186" y="92"/>
              </a:cxn>
              <a:cxn ang="0">
                <a:pos x="222" y="197"/>
              </a:cxn>
              <a:cxn ang="0">
                <a:pos x="297" y="215"/>
              </a:cxn>
            </a:cxnLst>
            <a:rect l="0" t="0" r="r" b="b"/>
            <a:pathLst>
              <a:path w="297" h="221">
                <a:moveTo>
                  <a:pt x="0" y="212"/>
                </a:moveTo>
                <a:cubicBezTo>
                  <a:pt x="12" y="210"/>
                  <a:pt x="53" y="221"/>
                  <a:pt x="72" y="200"/>
                </a:cubicBezTo>
                <a:cubicBezTo>
                  <a:pt x="91" y="179"/>
                  <a:pt x="98" y="122"/>
                  <a:pt x="111" y="89"/>
                </a:cubicBezTo>
                <a:cubicBezTo>
                  <a:pt x="124" y="56"/>
                  <a:pt x="140" y="0"/>
                  <a:pt x="152" y="0"/>
                </a:cubicBezTo>
                <a:cubicBezTo>
                  <a:pt x="164" y="0"/>
                  <a:pt x="174" y="59"/>
                  <a:pt x="186" y="92"/>
                </a:cubicBezTo>
                <a:cubicBezTo>
                  <a:pt x="198" y="125"/>
                  <a:pt x="203" y="176"/>
                  <a:pt x="222" y="197"/>
                </a:cubicBezTo>
                <a:cubicBezTo>
                  <a:pt x="241" y="218"/>
                  <a:pt x="282" y="211"/>
                  <a:pt x="297" y="215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3405188" y="4344988"/>
            <a:ext cx="471487" cy="350837"/>
          </a:xfrm>
          <a:custGeom>
            <a:avLst/>
            <a:gdLst/>
            <a:ahLst/>
            <a:cxnLst>
              <a:cxn ang="0">
                <a:pos x="0" y="212"/>
              </a:cxn>
              <a:cxn ang="0">
                <a:pos x="72" y="200"/>
              </a:cxn>
              <a:cxn ang="0">
                <a:pos x="111" y="89"/>
              </a:cxn>
              <a:cxn ang="0">
                <a:pos x="152" y="0"/>
              </a:cxn>
              <a:cxn ang="0">
                <a:pos x="186" y="92"/>
              </a:cxn>
              <a:cxn ang="0">
                <a:pos x="222" y="197"/>
              </a:cxn>
              <a:cxn ang="0">
                <a:pos x="297" y="215"/>
              </a:cxn>
            </a:cxnLst>
            <a:rect l="0" t="0" r="r" b="b"/>
            <a:pathLst>
              <a:path w="297" h="221">
                <a:moveTo>
                  <a:pt x="0" y="212"/>
                </a:moveTo>
                <a:cubicBezTo>
                  <a:pt x="12" y="210"/>
                  <a:pt x="53" y="221"/>
                  <a:pt x="72" y="200"/>
                </a:cubicBezTo>
                <a:cubicBezTo>
                  <a:pt x="91" y="179"/>
                  <a:pt x="98" y="122"/>
                  <a:pt x="111" y="89"/>
                </a:cubicBezTo>
                <a:cubicBezTo>
                  <a:pt x="124" y="56"/>
                  <a:pt x="140" y="0"/>
                  <a:pt x="152" y="0"/>
                </a:cubicBezTo>
                <a:cubicBezTo>
                  <a:pt x="164" y="0"/>
                  <a:pt x="174" y="59"/>
                  <a:pt x="186" y="92"/>
                </a:cubicBezTo>
                <a:cubicBezTo>
                  <a:pt x="198" y="125"/>
                  <a:pt x="203" y="176"/>
                  <a:pt x="222" y="197"/>
                </a:cubicBezTo>
                <a:cubicBezTo>
                  <a:pt x="241" y="218"/>
                  <a:pt x="282" y="211"/>
                  <a:pt x="297" y="215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4157663" y="4344988"/>
            <a:ext cx="471487" cy="350837"/>
          </a:xfrm>
          <a:custGeom>
            <a:avLst/>
            <a:gdLst/>
            <a:ahLst/>
            <a:cxnLst>
              <a:cxn ang="0">
                <a:pos x="0" y="212"/>
              </a:cxn>
              <a:cxn ang="0">
                <a:pos x="72" y="200"/>
              </a:cxn>
              <a:cxn ang="0">
                <a:pos x="111" y="89"/>
              </a:cxn>
              <a:cxn ang="0">
                <a:pos x="152" y="0"/>
              </a:cxn>
              <a:cxn ang="0">
                <a:pos x="186" y="92"/>
              </a:cxn>
              <a:cxn ang="0">
                <a:pos x="222" y="197"/>
              </a:cxn>
              <a:cxn ang="0">
                <a:pos x="297" y="215"/>
              </a:cxn>
            </a:cxnLst>
            <a:rect l="0" t="0" r="r" b="b"/>
            <a:pathLst>
              <a:path w="297" h="221">
                <a:moveTo>
                  <a:pt x="0" y="212"/>
                </a:moveTo>
                <a:cubicBezTo>
                  <a:pt x="12" y="210"/>
                  <a:pt x="53" y="221"/>
                  <a:pt x="72" y="200"/>
                </a:cubicBezTo>
                <a:cubicBezTo>
                  <a:pt x="91" y="179"/>
                  <a:pt x="98" y="122"/>
                  <a:pt x="111" y="89"/>
                </a:cubicBezTo>
                <a:cubicBezTo>
                  <a:pt x="124" y="56"/>
                  <a:pt x="140" y="0"/>
                  <a:pt x="152" y="0"/>
                </a:cubicBezTo>
                <a:cubicBezTo>
                  <a:pt x="164" y="0"/>
                  <a:pt x="174" y="59"/>
                  <a:pt x="186" y="92"/>
                </a:cubicBezTo>
                <a:cubicBezTo>
                  <a:pt x="198" y="125"/>
                  <a:pt x="203" y="176"/>
                  <a:pt x="222" y="197"/>
                </a:cubicBezTo>
                <a:cubicBezTo>
                  <a:pt x="241" y="218"/>
                  <a:pt x="282" y="211"/>
                  <a:pt x="297" y="215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4910138" y="4344988"/>
            <a:ext cx="471487" cy="350837"/>
          </a:xfrm>
          <a:custGeom>
            <a:avLst/>
            <a:gdLst/>
            <a:ahLst/>
            <a:cxnLst>
              <a:cxn ang="0">
                <a:pos x="0" y="212"/>
              </a:cxn>
              <a:cxn ang="0">
                <a:pos x="72" y="200"/>
              </a:cxn>
              <a:cxn ang="0">
                <a:pos x="111" y="89"/>
              </a:cxn>
              <a:cxn ang="0">
                <a:pos x="152" y="0"/>
              </a:cxn>
              <a:cxn ang="0">
                <a:pos x="186" y="92"/>
              </a:cxn>
              <a:cxn ang="0">
                <a:pos x="222" y="197"/>
              </a:cxn>
              <a:cxn ang="0">
                <a:pos x="297" y="215"/>
              </a:cxn>
            </a:cxnLst>
            <a:rect l="0" t="0" r="r" b="b"/>
            <a:pathLst>
              <a:path w="297" h="221">
                <a:moveTo>
                  <a:pt x="0" y="212"/>
                </a:moveTo>
                <a:cubicBezTo>
                  <a:pt x="12" y="210"/>
                  <a:pt x="53" y="221"/>
                  <a:pt x="72" y="200"/>
                </a:cubicBezTo>
                <a:cubicBezTo>
                  <a:pt x="91" y="179"/>
                  <a:pt x="98" y="122"/>
                  <a:pt x="111" y="89"/>
                </a:cubicBezTo>
                <a:cubicBezTo>
                  <a:pt x="124" y="56"/>
                  <a:pt x="140" y="0"/>
                  <a:pt x="152" y="0"/>
                </a:cubicBezTo>
                <a:cubicBezTo>
                  <a:pt x="164" y="0"/>
                  <a:pt x="174" y="59"/>
                  <a:pt x="186" y="92"/>
                </a:cubicBezTo>
                <a:cubicBezTo>
                  <a:pt x="198" y="125"/>
                  <a:pt x="203" y="176"/>
                  <a:pt x="222" y="197"/>
                </a:cubicBezTo>
                <a:cubicBezTo>
                  <a:pt x="241" y="218"/>
                  <a:pt x="282" y="211"/>
                  <a:pt x="297" y="215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5662613" y="4344988"/>
            <a:ext cx="471487" cy="350837"/>
          </a:xfrm>
          <a:custGeom>
            <a:avLst/>
            <a:gdLst/>
            <a:ahLst/>
            <a:cxnLst>
              <a:cxn ang="0">
                <a:pos x="0" y="212"/>
              </a:cxn>
              <a:cxn ang="0">
                <a:pos x="72" y="200"/>
              </a:cxn>
              <a:cxn ang="0">
                <a:pos x="111" y="89"/>
              </a:cxn>
              <a:cxn ang="0">
                <a:pos x="152" y="0"/>
              </a:cxn>
              <a:cxn ang="0">
                <a:pos x="186" y="92"/>
              </a:cxn>
              <a:cxn ang="0">
                <a:pos x="222" y="197"/>
              </a:cxn>
              <a:cxn ang="0">
                <a:pos x="297" y="215"/>
              </a:cxn>
            </a:cxnLst>
            <a:rect l="0" t="0" r="r" b="b"/>
            <a:pathLst>
              <a:path w="297" h="221">
                <a:moveTo>
                  <a:pt x="0" y="212"/>
                </a:moveTo>
                <a:cubicBezTo>
                  <a:pt x="12" y="210"/>
                  <a:pt x="53" y="221"/>
                  <a:pt x="72" y="200"/>
                </a:cubicBezTo>
                <a:cubicBezTo>
                  <a:pt x="91" y="179"/>
                  <a:pt x="98" y="122"/>
                  <a:pt x="111" y="89"/>
                </a:cubicBezTo>
                <a:cubicBezTo>
                  <a:pt x="124" y="56"/>
                  <a:pt x="140" y="0"/>
                  <a:pt x="152" y="0"/>
                </a:cubicBezTo>
                <a:cubicBezTo>
                  <a:pt x="164" y="0"/>
                  <a:pt x="174" y="59"/>
                  <a:pt x="186" y="92"/>
                </a:cubicBezTo>
                <a:cubicBezTo>
                  <a:pt x="198" y="125"/>
                  <a:pt x="203" y="176"/>
                  <a:pt x="222" y="197"/>
                </a:cubicBezTo>
                <a:cubicBezTo>
                  <a:pt x="241" y="218"/>
                  <a:pt x="282" y="211"/>
                  <a:pt x="297" y="215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6415088" y="4344988"/>
            <a:ext cx="471487" cy="350837"/>
          </a:xfrm>
          <a:custGeom>
            <a:avLst/>
            <a:gdLst/>
            <a:ahLst/>
            <a:cxnLst>
              <a:cxn ang="0">
                <a:pos x="0" y="212"/>
              </a:cxn>
              <a:cxn ang="0">
                <a:pos x="72" y="200"/>
              </a:cxn>
              <a:cxn ang="0">
                <a:pos x="111" y="89"/>
              </a:cxn>
              <a:cxn ang="0">
                <a:pos x="152" y="0"/>
              </a:cxn>
              <a:cxn ang="0">
                <a:pos x="186" y="92"/>
              </a:cxn>
              <a:cxn ang="0">
                <a:pos x="222" y="197"/>
              </a:cxn>
              <a:cxn ang="0">
                <a:pos x="297" y="215"/>
              </a:cxn>
            </a:cxnLst>
            <a:rect l="0" t="0" r="r" b="b"/>
            <a:pathLst>
              <a:path w="297" h="221">
                <a:moveTo>
                  <a:pt x="0" y="212"/>
                </a:moveTo>
                <a:cubicBezTo>
                  <a:pt x="12" y="210"/>
                  <a:pt x="53" y="221"/>
                  <a:pt x="72" y="200"/>
                </a:cubicBezTo>
                <a:cubicBezTo>
                  <a:pt x="91" y="179"/>
                  <a:pt x="98" y="122"/>
                  <a:pt x="111" y="89"/>
                </a:cubicBezTo>
                <a:cubicBezTo>
                  <a:pt x="124" y="56"/>
                  <a:pt x="140" y="0"/>
                  <a:pt x="152" y="0"/>
                </a:cubicBezTo>
                <a:cubicBezTo>
                  <a:pt x="164" y="0"/>
                  <a:pt x="174" y="59"/>
                  <a:pt x="186" y="92"/>
                </a:cubicBezTo>
                <a:cubicBezTo>
                  <a:pt x="198" y="125"/>
                  <a:pt x="203" y="176"/>
                  <a:pt x="222" y="197"/>
                </a:cubicBezTo>
                <a:cubicBezTo>
                  <a:pt x="241" y="218"/>
                  <a:pt x="282" y="211"/>
                  <a:pt x="297" y="215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7167563" y="4344988"/>
            <a:ext cx="471487" cy="350837"/>
          </a:xfrm>
          <a:custGeom>
            <a:avLst/>
            <a:gdLst/>
            <a:ahLst/>
            <a:cxnLst>
              <a:cxn ang="0">
                <a:pos x="0" y="212"/>
              </a:cxn>
              <a:cxn ang="0">
                <a:pos x="72" y="200"/>
              </a:cxn>
              <a:cxn ang="0">
                <a:pos x="111" y="89"/>
              </a:cxn>
              <a:cxn ang="0">
                <a:pos x="152" y="0"/>
              </a:cxn>
              <a:cxn ang="0">
                <a:pos x="186" y="92"/>
              </a:cxn>
              <a:cxn ang="0">
                <a:pos x="222" y="197"/>
              </a:cxn>
              <a:cxn ang="0">
                <a:pos x="297" y="215"/>
              </a:cxn>
            </a:cxnLst>
            <a:rect l="0" t="0" r="r" b="b"/>
            <a:pathLst>
              <a:path w="297" h="221">
                <a:moveTo>
                  <a:pt x="0" y="212"/>
                </a:moveTo>
                <a:cubicBezTo>
                  <a:pt x="12" y="210"/>
                  <a:pt x="53" y="221"/>
                  <a:pt x="72" y="200"/>
                </a:cubicBezTo>
                <a:cubicBezTo>
                  <a:pt x="91" y="179"/>
                  <a:pt x="98" y="122"/>
                  <a:pt x="111" y="89"/>
                </a:cubicBezTo>
                <a:cubicBezTo>
                  <a:pt x="124" y="56"/>
                  <a:pt x="140" y="0"/>
                  <a:pt x="152" y="0"/>
                </a:cubicBezTo>
                <a:cubicBezTo>
                  <a:pt x="164" y="0"/>
                  <a:pt x="174" y="59"/>
                  <a:pt x="186" y="92"/>
                </a:cubicBezTo>
                <a:cubicBezTo>
                  <a:pt x="198" y="125"/>
                  <a:pt x="203" y="176"/>
                  <a:pt x="222" y="197"/>
                </a:cubicBezTo>
                <a:cubicBezTo>
                  <a:pt x="241" y="218"/>
                  <a:pt x="282" y="211"/>
                  <a:pt x="297" y="215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50825" y="6308725"/>
            <a:ext cx="2133600" cy="476250"/>
          </a:xfrm>
        </p:spPr>
        <p:txBody>
          <a:bodyPr/>
          <a:lstStyle/>
          <a:p>
            <a:r>
              <a:rPr lang="en-US" altLang="en-US" dirty="0"/>
              <a:t>Page </a:t>
            </a:r>
            <a:fld id="{4E5F31CC-6842-40E6-962B-10DE2D1895B7}" type="slidenum">
              <a:rPr lang="en-US" altLang="en-US"/>
              <a:pPr/>
              <a:t>22</a:t>
            </a:fld>
            <a:endParaRPr lang="en-US" alt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0038" y="171450"/>
            <a:ext cx="8448426" cy="152935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EDM Data collection and analysis: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7016" y="980728"/>
            <a:ext cx="8856984" cy="4232275"/>
          </a:xfrm>
          <a:prstGeom prst="rect">
            <a:avLst/>
          </a:prstGeom>
        </p:spPr>
        <p:txBody>
          <a:bodyPr/>
          <a:lstStyle/>
          <a:p>
            <a:pPr marL="361950" indent="-3619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We switch 10 parameters over 4096 shots, a “block”. This takes about 6 minutes.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parameters give 1024 possible analysis channels, one of which is the EDM.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combinations tell us about machine: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rf1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Stark shift in the first rf region under E reversal. A single cluster gave this as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48Hz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(out of 173 MHz).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field reverses to 0.2V/cm (out of 11kV/cm).</a:t>
            </a:r>
            <a:endParaRPr kumimoji="0" lang="en-GB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95536" y="5589240"/>
            <a:ext cx="762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11413" y="6308725"/>
            <a:ext cx="2895600" cy="476250"/>
          </a:xfrm>
        </p:spPr>
        <p:txBody>
          <a:bodyPr/>
          <a:lstStyle/>
          <a:p>
            <a:r>
              <a:rPr lang="en-GB" altLang="en-GB" dirty="0"/>
              <a:t>© Imperial College London</a:t>
            </a:r>
            <a:endParaRPr lang="en-US" alt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50825" y="6308725"/>
            <a:ext cx="2133600" cy="476250"/>
          </a:xfrm>
        </p:spPr>
        <p:txBody>
          <a:bodyPr/>
          <a:lstStyle/>
          <a:p>
            <a:r>
              <a:rPr lang="en-US" altLang="en-US" dirty="0"/>
              <a:t>Page </a:t>
            </a:r>
            <a:fld id="{E220CAFA-968F-4E62-BE53-EF2CFBDED366}" type="slidenum">
              <a:rPr lang="en-US" altLang="en-US"/>
              <a:pPr/>
              <a:t>23</a:t>
            </a:fld>
            <a:endParaRPr lang="en-US" alt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0038" y="17145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EDM Analysis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1268760"/>
            <a:ext cx="7921625" cy="16561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Analysis is blind to central value of EDM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 Joshua Klein and Aaron Roodman,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Ann. Rev. Nucl. Part. Sci.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55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:141–63 (2005).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 of other analysis channels: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63" y="3276600"/>
            <a:ext cx="8626475" cy="285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36650" y="3733800"/>
            <a:ext cx="2082800" cy="457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</a:rPr>
              <a:t>slope of curve</a:t>
            </a:r>
            <a:endParaRPr lang="en-GB" sz="2400" i="1" dirty="0">
              <a:solidFill>
                <a:schemeClr val="tx1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965450" y="4879975"/>
            <a:ext cx="5118100" cy="457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</a:rPr>
              <a:t>contrast depends on laser frequency</a:t>
            </a:r>
            <a:endParaRPr lang="en-GB" sz="2400" i="1" dirty="0">
              <a:solidFill>
                <a:schemeClr val="tx1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205038" y="5641975"/>
            <a:ext cx="5373687" cy="457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</a:rPr>
              <a:t>phase modulator changes rf amplitude</a:t>
            </a:r>
            <a:endParaRPr lang="en-GB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82587" y="1550988"/>
            <a:ext cx="8027987" cy="5067300"/>
            <a:chOff x="277813" y="1152525"/>
            <a:chExt cx="8027987" cy="5067300"/>
          </a:xfrm>
        </p:grpSpPr>
        <p:sp>
          <p:nvSpPr>
            <p:cNvPr id="2" name="Text Box 3"/>
            <p:cNvSpPr txBox="1">
              <a:spLocks noChangeArrowheads="1"/>
            </p:cNvSpPr>
            <p:nvPr/>
          </p:nvSpPr>
          <p:spPr bwMode="auto">
            <a:xfrm>
              <a:off x="2819400" y="5700713"/>
              <a:ext cx="3671888" cy="5191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GB" sz="2800" dirty="0">
                  <a:solidFill>
                    <a:schemeClr val="tx1"/>
                  </a:solidFill>
                  <a:latin typeface="Arial Unicode MS" pitchFamily="34" charset="-128"/>
                </a:rPr>
                <a:t>Applied magnetic field</a:t>
              </a:r>
            </a:p>
          </p:txBody>
        </p:sp>
        <p:sp>
          <p:nvSpPr>
            <p:cNvPr id="3" name="Line 4"/>
            <p:cNvSpPr>
              <a:spLocks noChangeShapeType="1"/>
            </p:cNvSpPr>
            <p:nvPr/>
          </p:nvSpPr>
          <p:spPr bwMode="auto">
            <a:xfrm>
              <a:off x="838200" y="5257800"/>
              <a:ext cx="7467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 wrap="none">
              <a:spAutoFit/>
            </a:bodyPr>
            <a:lstStyle/>
            <a:p>
              <a:endParaRPr lang="en-GB" dirty="0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V="1">
              <a:off x="838200" y="1295400"/>
              <a:ext cx="0" cy="396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 wrap="none">
              <a:spAutoFit/>
            </a:bodyPr>
            <a:lstStyle/>
            <a:p>
              <a:endParaRPr lang="en-GB" dirty="0"/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 rot="16200000">
              <a:off x="-1069181" y="3185319"/>
              <a:ext cx="3213100" cy="5191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GB" sz="2800" dirty="0">
                  <a:solidFill>
                    <a:schemeClr val="tx1"/>
                  </a:solidFill>
                </a:rPr>
                <a:t>Detector count rate</a:t>
              </a: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4951413" y="2517775"/>
              <a:ext cx="0" cy="262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GB" dirty="0"/>
            </a:p>
          </p:txBody>
        </p:sp>
        <p:cxnSp>
          <p:nvCxnSpPr>
            <p:cNvPr id="7" name="AutoShape 8"/>
            <p:cNvCxnSpPr>
              <a:cxnSpLocks noChangeShapeType="1"/>
            </p:cNvCxnSpPr>
            <p:nvPr/>
          </p:nvCxnSpPr>
          <p:spPr bwMode="auto">
            <a:xfrm flipV="1">
              <a:off x="5557838" y="1152525"/>
              <a:ext cx="652462" cy="455613"/>
            </a:xfrm>
            <a:prstGeom prst="curvedConnector3">
              <a:avLst>
                <a:gd name="adj1" fmla="val 972"/>
              </a:avLst>
            </a:prstGeom>
            <a:noFill/>
            <a:ln w="19050">
              <a:solidFill>
                <a:srgbClr val="FF0000"/>
              </a:solidFill>
              <a:round/>
              <a:headEnd type="stealth" w="lg" len="lg"/>
              <a:tailEnd/>
            </a:ln>
            <a:effectLst/>
          </p:spPr>
        </p:cxn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4648200" y="5246688"/>
              <a:ext cx="557213" cy="5191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GB" sz="2800" b="1" dirty="0">
                  <a:solidFill>
                    <a:schemeClr val="tx1"/>
                  </a:solidFill>
                  <a:latin typeface="Arial Unicode MS" pitchFamily="34" charset="-128"/>
                </a:rPr>
                <a:t>B</a:t>
              </a:r>
              <a:r>
                <a:rPr lang="en-GB" sz="2800" b="1" baseline="-25000" dirty="0">
                  <a:solidFill>
                    <a:schemeClr val="tx1"/>
                  </a:solidFill>
                  <a:latin typeface="Arial Unicode MS" pitchFamily="34" charset="-128"/>
                </a:rPr>
                <a:t>0</a:t>
              </a:r>
              <a:endParaRPr lang="en-US" sz="2800" b="1" baseline="-25000" dirty="0">
                <a:solidFill>
                  <a:schemeClr val="tx1"/>
                </a:solidFill>
                <a:latin typeface="Arial Unicode MS" pitchFamily="34" charset="-128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1384300" y="1682750"/>
              <a:ext cx="5919788" cy="3694113"/>
            </a:xfrm>
            <a:custGeom>
              <a:avLst/>
              <a:gdLst/>
              <a:ahLst/>
              <a:cxnLst>
                <a:cxn ang="0">
                  <a:pos x="24" y="1339"/>
                </a:cxn>
                <a:cxn ang="0">
                  <a:pos x="24" y="1387"/>
                </a:cxn>
                <a:cxn ang="0">
                  <a:pos x="167" y="2104"/>
                </a:cxn>
                <a:cxn ang="0">
                  <a:pos x="502" y="48"/>
                </a:cxn>
                <a:cxn ang="0">
                  <a:pos x="836" y="2152"/>
                </a:cxn>
                <a:cxn ang="0">
                  <a:pos x="1219" y="0"/>
                </a:cxn>
                <a:cxn ang="0">
                  <a:pos x="1553" y="2152"/>
                </a:cxn>
                <a:cxn ang="0">
                  <a:pos x="1745" y="1052"/>
                </a:cxn>
              </a:cxnLst>
              <a:rect l="0" t="0" r="r" b="b"/>
              <a:pathLst>
                <a:path w="1745" h="2327">
                  <a:moveTo>
                    <a:pt x="24" y="1339"/>
                  </a:moveTo>
                  <a:cubicBezTo>
                    <a:pt x="12" y="1299"/>
                    <a:pt x="0" y="1260"/>
                    <a:pt x="24" y="1387"/>
                  </a:cubicBezTo>
                  <a:cubicBezTo>
                    <a:pt x="48" y="1514"/>
                    <a:pt x="87" y="2327"/>
                    <a:pt x="167" y="2104"/>
                  </a:cubicBezTo>
                  <a:cubicBezTo>
                    <a:pt x="247" y="1881"/>
                    <a:pt x="391" y="40"/>
                    <a:pt x="502" y="48"/>
                  </a:cubicBezTo>
                  <a:cubicBezTo>
                    <a:pt x="613" y="56"/>
                    <a:pt x="717" y="2160"/>
                    <a:pt x="836" y="2152"/>
                  </a:cubicBezTo>
                  <a:cubicBezTo>
                    <a:pt x="955" y="2144"/>
                    <a:pt x="1100" y="0"/>
                    <a:pt x="1219" y="0"/>
                  </a:cubicBezTo>
                  <a:cubicBezTo>
                    <a:pt x="1338" y="0"/>
                    <a:pt x="1465" y="1977"/>
                    <a:pt x="1553" y="2152"/>
                  </a:cubicBezTo>
                  <a:cubicBezTo>
                    <a:pt x="1641" y="2327"/>
                    <a:pt x="1705" y="1164"/>
                    <a:pt x="1745" y="1052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endParaRPr lang="en-GB" dirty="0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875213" y="3049588"/>
              <a:ext cx="152400" cy="1524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GB" dirty="0"/>
            </a:p>
          </p:txBody>
        </p:sp>
        <p:grpSp>
          <p:nvGrpSpPr>
            <p:cNvPr id="11" name="Group 13"/>
            <p:cNvGrpSpPr>
              <a:grpSpLocks/>
            </p:cNvGrpSpPr>
            <p:nvPr/>
          </p:nvGrpSpPr>
          <p:grpSpPr bwMode="auto">
            <a:xfrm>
              <a:off x="1536700" y="1682750"/>
              <a:ext cx="5919788" cy="3694113"/>
              <a:chOff x="968" y="1060"/>
              <a:chExt cx="3729" cy="2327"/>
            </a:xfrm>
          </p:grpSpPr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968" y="1060"/>
                <a:ext cx="3729" cy="2327"/>
              </a:xfrm>
              <a:custGeom>
                <a:avLst/>
                <a:gdLst/>
                <a:ahLst/>
                <a:cxnLst>
                  <a:cxn ang="0">
                    <a:pos x="24" y="1339"/>
                  </a:cxn>
                  <a:cxn ang="0">
                    <a:pos x="24" y="1387"/>
                  </a:cxn>
                  <a:cxn ang="0">
                    <a:pos x="167" y="2104"/>
                  </a:cxn>
                  <a:cxn ang="0">
                    <a:pos x="502" y="48"/>
                  </a:cxn>
                  <a:cxn ang="0">
                    <a:pos x="836" y="2152"/>
                  </a:cxn>
                  <a:cxn ang="0">
                    <a:pos x="1219" y="0"/>
                  </a:cxn>
                  <a:cxn ang="0">
                    <a:pos x="1553" y="2152"/>
                  </a:cxn>
                  <a:cxn ang="0">
                    <a:pos x="1745" y="1052"/>
                  </a:cxn>
                </a:cxnLst>
                <a:rect l="0" t="0" r="r" b="b"/>
                <a:pathLst>
                  <a:path w="1745" h="2327">
                    <a:moveTo>
                      <a:pt x="24" y="1339"/>
                    </a:moveTo>
                    <a:cubicBezTo>
                      <a:pt x="12" y="1299"/>
                      <a:pt x="0" y="1260"/>
                      <a:pt x="24" y="1387"/>
                    </a:cubicBezTo>
                    <a:cubicBezTo>
                      <a:pt x="48" y="1514"/>
                      <a:pt x="87" y="2327"/>
                      <a:pt x="167" y="2104"/>
                    </a:cubicBezTo>
                    <a:cubicBezTo>
                      <a:pt x="247" y="1881"/>
                      <a:pt x="391" y="40"/>
                      <a:pt x="502" y="48"/>
                    </a:cubicBezTo>
                    <a:cubicBezTo>
                      <a:pt x="613" y="56"/>
                      <a:pt x="717" y="2160"/>
                      <a:pt x="836" y="2152"/>
                    </a:cubicBezTo>
                    <a:cubicBezTo>
                      <a:pt x="955" y="2144"/>
                      <a:pt x="1100" y="0"/>
                      <a:pt x="1219" y="0"/>
                    </a:cubicBezTo>
                    <a:cubicBezTo>
                      <a:pt x="1338" y="0"/>
                      <a:pt x="1465" y="1977"/>
                      <a:pt x="1553" y="2152"/>
                    </a:cubicBezTo>
                    <a:cubicBezTo>
                      <a:pt x="1641" y="2327"/>
                      <a:pt x="1705" y="1164"/>
                      <a:pt x="1745" y="1052"/>
                    </a:cubicBezTo>
                  </a:path>
                </a:pathLst>
              </a:custGeom>
              <a:noFill/>
              <a:ln w="25400" cap="flat" cmpd="sng">
                <a:solidFill>
                  <a:srgbClr val="00CC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13" name="Oval 15"/>
              <p:cNvSpPr>
                <a:spLocks noChangeArrowheads="1"/>
              </p:cNvSpPr>
              <p:nvPr/>
            </p:nvSpPr>
            <p:spPr bwMode="auto">
              <a:xfrm>
                <a:off x="3071" y="2303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5400">
                <a:solidFill>
                  <a:srgbClr val="00CC00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 dirty="0"/>
              </a:p>
            </p:txBody>
          </p:sp>
          <p:cxnSp>
            <p:nvCxnSpPr>
              <p:cNvPr id="14" name="AutoShape 16"/>
              <p:cNvCxnSpPr>
                <a:cxnSpLocks noChangeShapeType="1"/>
              </p:cNvCxnSpPr>
              <p:nvPr/>
            </p:nvCxnSpPr>
            <p:spPr bwMode="auto">
              <a:xfrm flipV="1">
                <a:off x="3836" y="1204"/>
                <a:ext cx="411" cy="287"/>
              </a:xfrm>
              <a:prstGeom prst="curvedConnector3">
                <a:avLst>
                  <a:gd name="adj1" fmla="val 41602"/>
                </a:avLst>
              </a:prstGeom>
              <a:noFill/>
              <a:ln w="19050">
                <a:solidFill>
                  <a:srgbClr val="00CC00"/>
                </a:solidFill>
                <a:round/>
                <a:headEnd type="stealth" w="lg" len="lg"/>
                <a:tailEnd/>
              </a:ln>
              <a:effectLst/>
            </p:spPr>
          </p:cxnSp>
          <p:sp>
            <p:nvSpPr>
              <p:cNvPr id="15" name="Text Box 17"/>
              <p:cNvSpPr txBox="1">
                <a:spLocks noChangeArrowheads="1"/>
              </p:cNvSpPr>
              <p:nvPr/>
            </p:nvSpPr>
            <p:spPr bwMode="auto">
              <a:xfrm>
                <a:off x="4218" y="1060"/>
                <a:ext cx="456" cy="32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GB" sz="2800" b="1" dirty="0">
                    <a:solidFill>
                      <a:srgbClr val="00CC00"/>
                    </a:solidFill>
                    <a:latin typeface="Arial Unicode MS" pitchFamily="34" charset="-128"/>
                  </a:rPr>
                  <a:t>-E</a:t>
                </a:r>
                <a:endParaRPr lang="en-US" sz="2800" b="1" dirty="0">
                  <a:solidFill>
                    <a:srgbClr val="00CC00"/>
                  </a:solidFill>
                  <a:latin typeface="Arial Unicode MS" pitchFamily="34" charset="-128"/>
                </a:endParaRPr>
              </a:p>
            </p:txBody>
          </p:sp>
        </p:grpSp>
        <p:grpSp>
          <p:nvGrpSpPr>
            <p:cNvPr id="16" name="Group 18"/>
            <p:cNvGrpSpPr>
              <a:grpSpLocks/>
            </p:cNvGrpSpPr>
            <p:nvPr/>
          </p:nvGrpSpPr>
          <p:grpSpPr bwMode="auto">
            <a:xfrm>
              <a:off x="3357563" y="2525713"/>
              <a:ext cx="676275" cy="3248025"/>
              <a:chOff x="2115" y="1591"/>
              <a:chExt cx="426" cy="2046"/>
            </a:xfrm>
          </p:grpSpPr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>
                <a:off x="2306" y="1591"/>
                <a:ext cx="0" cy="16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18" name="Text Box 20"/>
              <p:cNvSpPr txBox="1">
                <a:spLocks noChangeArrowheads="1"/>
              </p:cNvSpPr>
              <p:nvPr/>
            </p:nvSpPr>
            <p:spPr bwMode="auto">
              <a:xfrm>
                <a:off x="2115" y="3310"/>
                <a:ext cx="426" cy="32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GB" sz="2800" b="1" dirty="0">
                    <a:solidFill>
                      <a:schemeClr val="tx1"/>
                    </a:solidFill>
                    <a:latin typeface="Arial Unicode MS" pitchFamily="34" charset="-128"/>
                  </a:rPr>
                  <a:t>-B</a:t>
                </a:r>
                <a:r>
                  <a:rPr lang="en-GB" sz="2800" b="1" baseline="-25000" dirty="0">
                    <a:solidFill>
                      <a:schemeClr val="tx1"/>
                    </a:solidFill>
                    <a:latin typeface="Arial Unicode MS" pitchFamily="34" charset="-128"/>
                  </a:rPr>
                  <a:t>0</a:t>
                </a:r>
                <a:endParaRPr lang="en-US" sz="2800" b="1" baseline="-25000" dirty="0">
                  <a:solidFill>
                    <a:schemeClr val="tx1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19" name="Oval 21"/>
              <p:cNvSpPr>
                <a:spLocks noChangeArrowheads="1"/>
              </p:cNvSpPr>
              <p:nvPr/>
            </p:nvSpPr>
            <p:spPr bwMode="auto">
              <a:xfrm>
                <a:off x="2259" y="2160"/>
                <a:ext cx="95" cy="96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20" name="Oval 22"/>
              <p:cNvSpPr>
                <a:spLocks noChangeArrowheads="1"/>
              </p:cNvSpPr>
              <p:nvPr/>
            </p:nvSpPr>
            <p:spPr bwMode="auto">
              <a:xfrm>
                <a:off x="2259" y="1730"/>
                <a:ext cx="95" cy="95"/>
              </a:xfrm>
              <a:prstGeom prst="ellipse">
                <a:avLst/>
              </a:prstGeom>
              <a:solidFill>
                <a:srgbClr val="00CC00"/>
              </a:solidFill>
              <a:ln w="25400">
                <a:solidFill>
                  <a:srgbClr val="00CC00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21" name="Group 23"/>
            <p:cNvGrpSpPr>
              <a:grpSpLocks/>
            </p:cNvGrpSpPr>
            <p:nvPr/>
          </p:nvGrpSpPr>
          <p:grpSpPr bwMode="auto">
            <a:xfrm>
              <a:off x="5254625" y="2973388"/>
              <a:ext cx="2693988" cy="850900"/>
              <a:chOff x="3310" y="1873"/>
              <a:chExt cx="1697" cy="536"/>
            </a:xfrm>
          </p:grpSpPr>
          <p:sp>
            <p:nvSpPr>
              <p:cNvPr id="22" name="AutoShape 24"/>
              <p:cNvSpPr>
                <a:spLocks/>
              </p:cNvSpPr>
              <p:nvPr/>
            </p:nvSpPr>
            <p:spPr bwMode="auto">
              <a:xfrm>
                <a:off x="3310" y="1873"/>
                <a:ext cx="147" cy="536"/>
              </a:xfrm>
              <a:prstGeom prst="rightBrace">
                <a:avLst>
                  <a:gd name="adj1" fmla="val 30385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23" name="Text Box 25"/>
              <p:cNvSpPr txBox="1">
                <a:spLocks noChangeArrowheads="1"/>
              </p:cNvSpPr>
              <p:nvPr/>
            </p:nvSpPr>
            <p:spPr bwMode="auto">
              <a:xfrm>
                <a:off x="3519" y="1998"/>
                <a:ext cx="1488" cy="3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r>
                  <a:rPr lang="en-GB" sz="2400" b="1" dirty="0">
                    <a:solidFill>
                      <a:schemeClr val="tx1"/>
                    </a:solidFill>
                    <a:latin typeface="Symbol" pitchFamily="18" charset="2"/>
                  </a:rPr>
                  <a:t>dj</a:t>
                </a:r>
                <a:r>
                  <a:rPr lang="en-GB" sz="2400" b="1" dirty="0">
                    <a:solidFill>
                      <a:schemeClr val="tx1"/>
                    </a:solidFill>
                    <a:latin typeface="Times New Roman" pitchFamily="18" charset="0"/>
                  </a:rPr>
                  <a:t> =  </a:t>
                </a:r>
                <a:r>
                  <a:rPr lang="en-GB" sz="2400" b="1" dirty="0" smtClean="0">
                    <a:solidFill>
                      <a:schemeClr val="tx1"/>
                    </a:solidFill>
                    <a:latin typeface="Times New Roman" pitchFamily="18" charset="0"/>
                  </a:rPr>
                  <a:t>4</a:t>
                </a:r>
                <a:r>
                  <a:rPr lang="en-GB" sz="2400" b="1" dirty="0" smtClean="0">
                    <a:solidFill>
                      <a:schemeClr val="tx1"/>
                    </a:solidFill>
                    <a:latin typeface="Arial Unicode MS" pitchFamily="34" charset="-128"/>
                  </a:rPr>
                  <a:t>d</a:t>
                </a:r>
                <a:r>
                  <a:rPr lang="en-GB" sz="2400" b="1" baseline="-25000" dirty="0" smtClean="0">
                    <a:solidFill>
                      <a:schemeClr val="tx1"/>
                    </a:solidFill>
                    <a:latin typeface="Arial Unicode MS" pitchFamily="34" charset="-128"/>
                  </a:rPr>
                  <a:t>e</a:t>
                </a:r>
                <a:r>
                  <a:rPr lang="en-GB" sz="2400" b="1" dirty="0" smtClean="0">
                    <a:solidFill>
                      <a:schemeClr val="tx1"/>
                    </a:solidFill>
                    <a:latin typeface="Symbol" pitchFamily="18" charset="2"/>
                  </a:rPr>
                  <a:t>h</a:t>
                </a:r>
                <a:r>
                  <a:rPr lang="en-GB" sz="2400" b="1" dirty="0" smtClean="0">
                    <a:solidFill>
                      <a:schemeClr val="tx1"/>
                    </a:solidFill>
                    <a:latin typeface="Arial Unicode MS" pitchFamily="34" charset="-128"/>
                  </a:rPr>
                  <a:t>ET/</a:t>
                </a:r>
                <a:r>
                  <a:rPr lang="en-GB" sz="2400" b="1" dirty="0" smtClean="0">
                    <a:solidFill>
                      <a:schemeClr val="tx1"/>
                    </a:solidFill>
                    <a:latin typeface="MT Extra" pitchFamily="18" charset="2"/>
                  </a:rPr>
                  <a:t>h</a:t>
                </a:r>
                <a:endParaRPr lang="en-GB" sz="2400" b="1" dirty="0">
                  <a:solidFill>
                    <a:schemeClr val="tx1"/>
                  </a:solidFill>
                  <a:latin typeface="MT Extra" pitchFamily="18" charset="2"/>
                </a:endParaRPr>
              </a:p>
            </p:txBody>
          </p:sp>
        </p:grpSp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928688" y="2746375"/>
              <a:ext cx="2579687" cy="850900"/>
              <a:chOff x="1111" y="582"/>
              <a:chExt cx="1625" cy="536"/>
            </a:xfrm>
          </p:grpSpPr>
          <p:sp>
            <p:nvSpPr>
              <p:cNvPr id="25" name="AutoShape 27"/>
              <p:cNvSpPr>
                <a:spLocks/>
              </p:cNvSpPr>
              <p:nvPr/>
            </p:nvSpPr>
            <p:spPr bwMode="auto">
              <a:xfrm flipH="1">
                <a:off x="2593" y="582"/>
                <a:ext cx="143" cy="536"/>
              </a:xfrm>
              <a:prstGeom prst="rightBrace">
                <a:avLst>
                  <a:gd name="adj1" fmla="val 31235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26" name="Text Box 28"/>
              <p:cNvSpPr txBox="1">
                <a:spLocks noChangeArrowheads="1"/>
              </p:cNvSpPr>
              <p:nvPr/>
            </p:nvSpPr>
            <p:spPr bwMode="auto">
              <a:xfrm>
                <a:off x="1111" y="678"/>
                <a:ext cx="1482" cy="3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r>
                  <a:rPr lang="en-GB" sz="2400" b="1" dirty="0">
                    <a:solidFill>
                      <a:schemeClr val="tx1"/>
                    </a:solidFill>
                    <a:latin typeface="Symbol" pitchFamily="18" charset="2"/>
                  </a:rPr>
                  <a:t>dj</a:t>
                </a:r>
                <a:r>
                  <a:rPr lang="en-GB" sz="2400" b="1" dirty="0">
                    <a:solidFill>
                      <a:schemeClr val="tx1"/>
                    </a:solidFill>
                    <a:latin typeface="Times New Roman" pitchFamily="18" charset="0"/>
                  </a:rPr>
                  <a:t> = - </a:t>
                </a:r>
                <a:r>
                  <a:rPr lang="en-GB" sz="2400" b="1" dirty="0" smtClean="0">
                    <a:solidFill>
                      <a:schemeClr val="tx1"/>
                    </a:solidFill>
                    <a:latin typeface="Times New Roman" pitchFamily="18" charset="0"/>
                  </a:rPr>
                  <a:t>4</a:t>
                </a:r>
                <a:r>
                  <a:rPr lang="en-GB" sz="2400" b="1" dirty="0" smtClean="0">
                    <a:solidFill>
                      <a:schemeClr val="tx1"/>
                    </a:solidFill>
                    <a:latin typeface="Arial Unicode MS" pitchFamily="34" charset="-128"/>
                  </a:rPr>
                  <a:t>d</a:t>
                </a:r>
                <a:r>
                  <a:rPr lang="en-GB" sz="2400" b="1" baseline="-25000" dirty="0" smtClean="0">
                    <a:solidFill>
                      <a:schemeClr val="tx1"/>
                    </a:solidFill>
                    <a:latin typeface="Arial Unicode MS" pitchFamily="34" charset="-128"/>
                  </a:rPr>
                  <a:t>e</a:t>
                </a:r>
                <a:r>
                  <a:rPr lang="en-GB" sz="2400" b="1" dirty="0" smtClean="0">
                    <a:solidFill>
                      <a:schemeClr val="tx1"/>
                    </a:solidFill>
                    <a:latin typeface="Symbol" pitchFamily="18" charset="2"/>
                  </a:rPr>
                  <a:t>h</a:t>
                </a:r>
                <a:r>
                  <a:rPr lang="en-GB" sz="2400" b="1" dirty="0" smtClean="0">
                    <a:solidFill>
                      <a:schemeClr val="tx1"/>
                    </a:solidFill>
                    <a:latin typeface="Arial Unicode MS" pitchFamily="34" charset="-128"/>
                  </a:rPr>
                  <a:t>ET</a:t>
                </a:r>
                <a:r>
                  <a:rPr lang="en-GB" sz="2400" b="1" dirty="0" smtClean="0">
                    <a:solidFill>
                      <a:schemeClr val="tx1"/>
                    </a:solidFill>
                    <a:latin typeface="Times New Roman" pitchFamily="18" charset="0"/>
                  </a:rPr>
                  <a:t>/</a:t>
                </a:r>
                <a:r>
                  <a:rPr lang="en-GB" sz="2400" b="1" dirty="0" smtClean="0">
                    <a:solidFill>
                      <a:schemeClr val="tx1"/>
                    </a:solidFill>
                    <a:latin typeface="MT Extra" pitchFamily="18" charset="2"/>
                  </a:rPr>
                  <a:t>h</a:t>
                </a:r>
                <a:endParaRPr lang="en-GB" sz="2400" b="1" dirty="0">
                  <a:solidFill>
                    <a:schemeClr val="tx1"/>
                  </a:solidFill>
                  <a:latin typeface="MT Extra" pitchFamily="18" charset="2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340953" y="4339211"/>
            <a:ext cx="8410574" cy="1213865"/>
            <a:chOff x="314796" y="2716530"/>
            <a:chExt cx="8410574" cy="1213865"/>
          </a:xfrm>
        </p:grpSpPr>
        <p:pic>
          <p:nvPicPr>
            <p:cNvPr id="7475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96" y="3220245"/>
              <a:ext cx="8410574" cy="710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314796" y="2716530"/>
              <a:ext cx="23526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Signal is</a:t>
              </a:r>
            </a:p>
          </p:txBody>
        </p:sp>
      </p:grp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706211" y="17145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An example: extracting the EDM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870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95536" y="908720"/>
            <a:ext cx="8136904" cy="1656184"/>
          </a:xfrm>
          <a:prstGeom prst="rect">
            <a:avLst/>
          </a:prstGeom>
          <a:solidFill>
            <a:srgbClr val="F8FCC4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395536" y="116632"/>
            <a:ext cx="7772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3600" kern="0" dirty="0" smtClean="0">
                <a:solidFill>
                  <a:srgbClr val="00B050"/>
                </a:solidFill>
                <a:ea typeface="+mj-ea"/>
                <a:cs typeface="+mj-cs"/>
              </a:rPr>
              <a:t>Published results</a:t>
            </a:r>
            <a:endParaRPr lang="en-GB" sz="3600" kern="0" dirty="0">
              <a:solidFill>
                <a:srgbClr val="00B050"/>
              </a:solidFill>
              <a:ea typeface="+mj-ea"/>
              <a:cs typeface="+mj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99592" y="4221088"/>
            <a:ext cx="2544229" cy="1010608"/>
            <a:chOff x="1259632" y="4204950"/>
            <a:chExt cx="2544229" cy="1010608"/>
          </a:xfrm>
        </p:grpSpPr>
        <p:sp>
          <p:nvSpPr>
            <p:cNvPr id="5" name="Title 1"/>
            <p:cNvSpPr txBox="1">
              <a:spLocks/>
            </p:cNvSpPr>
            <p:nvPr/>
          </p:nvSpPr>
          <p:spPr bwMode="auto">
            <a:xfrm>
              <a:off x="1259632" y="4509120"/>
              <a:ext cx="1983449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lvl="2" eaLnBrk="0" hangingPunct="0">
                <a:defRPr/>
              </a:pPr>
              <a:r>
                <a:rPr lang="en-GB" sz="2400" kern="0" dirty="0" smtClean="0">
                  <a:ea typeface="+mj-ea"/>
                  <a:cs typeface="+mj-cs"/>
                </a:rPr>
                <a:t>68% statistical</a:t>
              </a:r>
              <a:endParaRPr lang="en-GB" sz="2400" kern="0" dirty="0">
                <a:ea typeface="+mj-ea"/>
                <a:cs typeface="+mj-cs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 rot="2356090">
              <a:off x="3099983" y="4204950"/>
              <a:ext cx="703878" cy="773255"/>
            </a:xfrm>
            <a:custGeom>
              <a:avLst/>
              <a:gdLst>
                <a:gd name="connsiteX0" fmla="*/ 11373 w 523164"/>
                <a:gd name="connsiteY0" fmla="*/ 777922 h 777922"/>
                <a:gd name="connsiteX1" fmla="*/ 79612 w 523164"/>
                <a:gd name="connsiteY1" fmla="*/ 286603 h 777922"/>
                <a:gd name="connsiteX2" fmla="*/ 489045 w 523164"/>
                <a:gd name="connsiteY2" fmla="*/ 586854 h 777922"/>
                <a:gd name="connsiteX3" fmla="*/ 284328 w 523164"/>
                <a:gd name="connsiteY3" fmla="*/ 0 h 777922"/>
                <a:gd name="connsiteX0" fmla="*/ 60363 w 866093"/>
                <a:gd name="connsiteY0" fmla="*/ 777922 h 777922"/>
                <a:gd name="connsiteX1" fmla="*/ 128602 w 866093"/>
                <a:gd name="connsiteY1" fmla="*/ 286603 h 777922"/>
                <a:gd name="connsiteX2" fmla="*/ 831974 w 866093"/>
                <a:gd name="connsiteY2" fmla="*/ 520207 h 777922"/>
                <a:gd name="connsiteX3" fmla="*/ 333318 w 866093"/>
                <a:gd name="connsiteY3" fmla="*/ 0 h 777922"/>
                <a:gd name="connsiteX0" fmla="*/ 60363 w 831974"/>
                <a:gd name="connsiteY0" fmla="*/ 777922 h 777922"/>
                <a:gd name="connsiteX1" fmla="*/ 128602 w 831974"/>
                <a:gd name="connsiteY1" fmla="*/ 286603 h 777922"/>
                <a:gd name="connsiteX2" fmla="*/ 831974 w 831974"/>
                <a:gd name="connsiteY2" fmla="*/ 520207 h 777922"/>
                <a:gd name="connsiteX3" fmla="*/ 333318 w 831974"/>
                <a:gd name="connsiteY3" fmla="*/ 0 h 777922"/>
                <a:gd name="connsiteX0" fmla="*/ 5687 w 777298"/>
                <a:gd name="connsiteY0" fmla="*/ 777922 h 777922"/>
                <a:gd name="connsiteX1" fmla="*/ 633031 w 777298"/>
                <a:gd name="connsiteY1" fmla="*/ 651230 h 777922"/>
                <a:gd name="connsiteX2" fmla="*/ 777298 w 777298"/>
                <a:gd name="connsiteY2" fmla="*/ 520207 h 777922"/>
                <a:gd name="connsiteX3" fmla="*/ 278642 w 777298"/>
                <a:gd name="connsiteY3" fmla="*/ 0 h 777922"/>
                <a:gd name="connsiteX0" fmla="*/ 432 w 772043"/>
                <a:gd name="connsiteY0" fmla="*/ 777922 h 777922"/>
                <a:gd name="connsiteX1" fmla="*/ 480327 w 772043"/>
                <a:gd name="connsiteY1" fmla="*/ 747953 h 777922"/>
                <a:gd name="connsiteX2" fmla="*/ 627776 w 772043"/>
                <a:gd name="connsiteY2" fmla="*/ 651230 h 777922"/>
                <a:gd name="connsiteX3" fmla="*/ 772043 w 772043"/>
                <a:gd name="connsiteY3" fmla="*/ 520207 h 777922"/>
                <a:gd name="connsiteX4" fmla="*/ 273387 w 772043"/>
                <a:gd name="connsiteY4" fmla="*/ 0 h 777922"/>
                <a:gd name="connsiteX0" fmla="*/ 206940 w 498656"/>
                <a:gd name="connsiteY0" fmla="*/ 747953 h 747953"/>
                <a:gd name="connsiteX1" fmla="*/ 354389 w 498656"/>
                <a:gd name="connsiteY1" fmla="*/ 651230 h 747953"/>
                <a:gd name="connsiteX2" fmla="*/ 498656 w 498656"/>
                <a:gd name="connsiteY2" fmla="*/ 520207 h 747953"/>
                <a:gd name="connsiteX3" fmla="*/ 0 w 498656"/>
                <a:gd name="connsiteY3" fmla="*/ 0 h 747953"/>
                <a:gd name="connsiteX0" fmla="*/ 206940 w 498656"/>
                <a:gd name="connsiteY0" fmla="*/ 747953 h 747953"/>
                <a:gd name="connsiteX1" fmla="*/ 400271 w 498656"/>
                <a:gd name="connsiteY1" fmla="*/ 647643 h 747953"/>
                <a:gd name="connsiteX2" fmla="*/ 498656 w 498656"/>
                <a:gd name="connsiteY2" fmla="*/ 520207 h 747953"/>
                <a:gd name="connsiteX3" fmla="*/ 0 w 498656"/>
                <a:gd name="connsiteY3" fmla="*/ 0 h 747953"/>
                <a:gd name="connsiteX0" fmla="*/ 206940 w 498656"/>
                <a:gd name="connsiteY0" fmla="*/ 747953 h 747953"/>
                <a:gd name="connsiteX1" fmla="*/ 400271 w 498656"/>
                <a:gd name="connsiteY1" fmla="*/ 647643 h 747953"/>
                <a:gd name="connsiteX2" fmla="*/ 498656 w 498656"/>
                <a:gd name="connsiteY2" fmla="*/ 520207 h 747953"/>
                <a:gd name="connsiteX3" fmla="*/ 0 w 498656"/>
                <a:gd name="connsiteY3" fmla="*/ 0 h 747953"/>
                <a:gd name="connsiteX0" fmla="*/ 338008 w 498656"/>
                <a:gd name="connsiteY0" fmla="*/ 773255 h 773255"/>
                <a:gd name="connsiteX1" fmla="*/ 400271 w 498656"/>
                <a:gd name="connsiteY1" fmla="*/ 647643 h 773255"/>
                <a:gd name="connsiteX2" fmla="*/ 498656 w 498656"/>
                <a:gd name="connsiteY2" fmla="*/ 520207 h 773255"/>
                <a:gd name="connsiteX3" fmla="*/ 0 w 498656"/>
                <a:gd name="connsiteY3" fmla="*/ 0 h 773255"/>
                <a:gd name="connsiteX0" fmla="*/ 338008 w 565358"/>
                <a:gd name="connsiteY0" fmla="*/ 773255 h 773255"/>
                <a:gd name="connsiteX1" fmla="*/ 538583 w 565358"/>
                <a:gd name="connsiteY1" fmla="*/ 600794 h 773255"/>
                <a:gd name="connsiteX2" fmla="*/ 498656 w 565358"/>
                <a:gd name="connsiteY2" fmla="*/ 520207 h 773255"/>
                <a:gd name="connsiteX3" fmla="*/ 0 w 565358"/>
                <a:gd name="connsiteY3" fmla="*/ 0 h 773255"/>
                <a:gd name="connsiteX0" fmla="*/ 338008 w 567869"/>
                <a:gd name="connsiteY0" fmla="*/ 773255 h 773255"/>
                <a:gd name="connsiteX1" fmla="*/ 538583 w 567869"/>
                <a:gd name="connsiteY1" fmla="*/ 600794 h 773255"/>
                <a:gd name="connsiteX2" fmla="*/ 513722 w 567869"/>
                <a:gd name="connsiteY2" fmla="*/ 430623 h 773255"/>
                <a:gd name="connsiteX3" fmla="*/ 0 w 567869"/>
                <a:gd name="connsiteY3" fmla="*/ 0 h 773255"/>
                <a:gd name="connsiteX0" fmla="*/ 338008 w 643127"/>
                <a:gd name="connsiteY0" fmla="*/ 773255 h 773255"/>
                <a:gd name="connsiteX1" fmla="*/ 538583 w 643127"/>
                <a:gd name="connsiteY1" fmla="*/ 600794 h 773255"/>
                <a:gd name="connsiteX2" fmla="*/ 513722 w 643127"/>
                <a:gd name="connsiteY2" fmla="*/ 430623 h 773255"/>
                <a:gd name="connsiteX3" fmla="*/ 0 w 643127"/>
                <a:gd name="connsiteY3" fmla="*/ 0 h 773255"/>
                <a:gd name="connsiteX0" fmla="*/ 338008 w 643127"/>
                <a:gd name="connsiteY0" fmla="*/ 773255 h 773255"/>
                <a:gd name="connsiteX1" fmla="*/ 538583 w 643127"/>
                <a:gd name="connsiteY1" fmla="*/ 600794 h 773255"/>
                <a:gd name="connsiteX2" fmla="*/ 513722 w 643127"/>
                <a:gd name="connsiteY2" fmla="*/ 430623 h 773255"/>
                <a:gd name="connsiteX3" fmla="*/ 0 w 643127"/>
                <a:gd name="connsiteY3" fmla="*/ 0 h 773255"/>
                <a:gd name="connsiteX0" fmla="*/ 338008 w 703878"/>
                <a:gd name="connsiteY0" fmla="*/ 773255 h 773255"/>
                <a:gd name="connsiteX1" fmla="*/ 538583 w 703878"/>
                <a:gd name="connsiteY1" fmla="*/ 600794 h 773255"/>
                <a:gd name="connsiteX2" fmla="*/ 513722 w 703878"/>
                <a:gd name="connsiteY2" fmla="*/ 430623 h 773255"/>
                <a:gd name="connsiteX3" fmla="*/ 0 w 703878"/>
                <a:gd name="connsiteY3" fmla="*/ 0 h 773255"/>
                <a:gd name="connsiteX0" fmla="*/ 338008 w 703878"/>
                <a:gd name="connsiteY0" fmla="*/ 773255 h 773255"/>
                <a:gd name="connsiteX1" fmla="*/ 573452 w 703878"/>
                <a:gd name="connsiteY1" fmla="*/ 616439 h 773255"/>
                <a:gd name="connsiteX2" fmla="*/ 513722 w 703878"/>
                <a:gd name="connsiteY2" fmla="*/ 430623 h 773255"/>
                <a:gd name="connsiteX3" fmla="*/ 0 w 703878"/>
                <a:gd name="connsiteY3" fmla="*/ 0 h 77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878" h="773255">
                  <a:moveTo>
                    <a:pt x="338008" y="773255"/>
                  </a:moveTo>
                  <a:cubicBezTo>
                    <a:pt x="442565" y="752140"/>
                    <a:pt x="544166" y="673544"/>
                    <a:pt x="573452" y="616439"/>
                  </a:cubicBezTo>
                  <a:cubicBezTo>
                    <a:pt x="602738" y="559334"/>
                    <a:pt x="703878" y="482681"/>
                    <a:pt x="513722" y="430623"/>
                  </a:cubicBezTo>
                  <a:cubicBezTo>
                    <a:pt x="169623" y="311418"/>
                    <a:pt x="118281" y="932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79912" y="3716605"/>
            <a:ext cx="4722622" cy="1901068"/>
            <a:chOff x="4162076" y="3716605"/>
            <a:chExt cx="4722622" cy="1901068"/>
          </a:xfrm>
        </p:grpSpPr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4777265" y="3716605"/>
              <a:ext cx="4107433" cy="190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lvl="2" eaLnBrk="0" hangingPunct="0">
                <a:defRPr/>
              </a:pPr>
              <a:r>
                <a:rPr lang="en-GB" sz="2400" kern="0" dirty="0" smtClean="0">
                  <a:ea typeface="+mj-ea"/>
                  <a:cs typeface="+mj-cs"/>
                </a:rPr>
                <a:t>systematic  - limited by statistical noise</a:t>
              </a:r>
              <a:endParaRPr lang="en-GB" sz="2400" kern="0" dirty="0">
                <a:ea typeface="+mj-ea"/>
                <a:cs typeface="+mj-cs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20023771" flipH="1">
              <a:off x="4162076" y="4020646"/>
              <a:ext cx="537690" cy="692270"/>
            </a:xfrm>
            <a:custGeom>
              <a:avLst/>
              <a:gdLst>
                <a:gd name="connsiteX0" fmla="*/ 11373 w 523164"/>
                <a:gd name="connsiteY0" fmla="*/ 777922 h 777922"/>
                <a:gd name="connsiteX1" fmla="*/ 79612 w 523164"/>
                <a:gd name="connsiteY1" fmla="*/ 286603 h 777922"/>
                <a:gd name="connsiteX2" fmla="*/ 489045 w 523164"/>
                <a:gd name="connsiteY2" fmla="*/ 586854 h 777922"/>
                <a:gd name="connsiteX3" fmla="*/ 284328 w 523164"/>
                <a:gd name="connsiteY3" fmla="*/ 0 h 777922"/>
                <a:gd name="connsiteX0" fmla="*/ 5687 w 492089"/>
                <a:gd name="connsiteY0" fmla="*/ 777922 h 777922"/>
                <a:gd name="connsiteX1" fmla="*/ 226262 w 492089"/>
                <a:gd name="connsiteY1" fmla="*/ 397622 h 777922"/>
                <a:gd name="connsiteX2" fmla="*/ 483359 w 492089"/>
                <a:gd name="connsiteY2" fmla="*/ 586854 h 777922"/>
                <a:gd name="connsiteX3" fmla="*/ 278642 w 492089"/>
                <a:gd name="connsiteY3" fmla="*/ 0 h 777922"/>
                <a:gd name="connsiteX0" fmla="*/ 5687 w 552100"/>
                <a:gd name="connsiteY0" fmla="*/ 692270 h 692270"/>
                <a:gd name="connsiteX1" fmla="*/ 286273 w 552100"/>
                <a:gd name="connsiteY1" fmla="*/ 397622 h 692270"/>
                <a:gd name="connsiteX2" fmla="*/ 543370 w 552100"/>
                <a:gd name="connsiteY2" fmla="*/ 586854 h 692270"/>
                <a:gd name="connsiteX3" fmla="*/ 338653 w 552100"/>
                <a:gd name="connsiteY3" fmla="*/ 0 h 692270"/>
                <a:gd name="connsiteX0" fmla="*/ 5687 w 543377"/>
                <a:gd name="connsiteY0" fmla="*/ 692270 h 692270"/>
                <a:gd name="connsiteX1" fmla="*/ 338698 w 543377"/>
                <a:gd name="connsiteY1" fmla="*/ 575691 h 692270"/>
                <a:gd name="connsiteX2" fmla="*/ 543370 w 543377"/>
                <a:gd name="connsiteY2" fmla="*/ 586854 h 692270"/>
                <a:gd name="connsiteX3" fmla="*/ 338653 w 543377"/>
                <a:gd name="connsiteY3" fmla="*/ 0 h 692270"/>
                <a:gd name="connsiteX0" fmla="*/ 0 w 537690"/>
                <a:gd name="connsiteY0" fmla="*/ 692270 h 692270"/>
                <a:gd name="connsiteX1" fmla="*/ 333011 w 537690"/>
                <a:gd name="connsiteY1" fmla="*/ 575691 h 692270"/>
                <a:gd name="connsiteX2" fmla="*/ 537683 w 537690"/>
                <a:gd name="connsiteY2" fmla="*/ 586854 h 692270"/>
                <a:gd name="connsiteX3" fmla="*/ 332966 w 537690"/>
                <a:gd name="connsiteY3" fmla="*/ 0 h 69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690" h="692270">
                  <a:moveTo>
                    <a:pt x="0" y="692270"/>
                  </a:moveTo>
                  <a:cubicBezTo>
                    <a:pt x="224897" y="570397"/>
                    <a:pt x="243397" y="593260"/>
                    <a:pt x="333011" y="575691"/>
                  </a:cubicBezTo>
                  <a:cubicBezTo>
                    <a:pt x="422625" y="558122"/>
                    <a:pt x="537690" y="682802"/>
                    <a:pt x="537683" y="586854"/>
                  </a:cubicBezTo>
                  <a:cubicBezTo>
                    <a:pt x="537676" y="490906"/>
                    <a:pt x="451247" y="93260"/>
                    <a:pt x="332966" y="0"/>
                  </a:cubicBezTo>
                </a:path>
              </a:pathLst>
            </a:custGeom>
            <a:noFill/>
            <a:ln w="2540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1201558" y="5289531"/>
            <a:ext cx="6550380" cy="706437"/>
          </a:xfrm>
          <a:prstGeom prst="rect">
            <a:avLst/>
          </a:prstGeom>
          <a:noFill/>
          <a:ln w="38100">
            <a:solidFill>
              <a:srgbClr val="FF010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0" lvl="2" eaLnBrk="0" hangingPunct="0">
              <a:defRPr/>
            </a:pPr>
            <a:r>
              <a:rPr lang="en-GB" sz="2400" kern="0" dirty="0" smtClean="0">
                <a:ea typeface="+mj-ea"/>
                <a:cs typeface="+mj-cs"/>
              </a:rPr>
              <a:t>    d</a:t>
            </a:r>
            <a:r>
              <a:rPr lang="en-GB" sz="2400" kern="0" baseline="-25000" dirty="0" smtClean="0">
                <a:ea typeface="+mj-ea"/>
                <a:cs typeface="+mj-cs"/>
              </a:rPr>
              <a:t>e</a:t>
            </a:r>
            <a:r>
              <a:rPr lang="en-GB" sz="2400" kern="0" dirty="0" smtClean="0">
                <a:ea typeface="+mj-ea"/>
                <a:cs typeface="+mj-cs"/>
              </a:rPr>
              <a:t> &lt; 1 </a:t>
            </a:r>
            <a:r>
              <a:rPr lang="en-GB" sz="2400" kern="0" dirty="0" smtClean="0"/>
              <a:t>× </a:t>
            </a:r>
            <a:r>
              <a:rPr lang="en-GB" sz="2400" kern="0" dirty="0" smtClean="0">
                <a:ea typeface="+mj-ea"/>
                <a:cs typeface="+mj-cs"/>
              </a:rPr>
              <a:t>10</a:t>
            </a:r>
            <a:r>
              <a:rPr lang="en-GB" sz="2400" kern="0" baseline="30000" dirty="0" smtClean="0">
                <a:ea typeface="+mj-ea"/>
                <a:cs typeface="+mj-cs"/>
              </a:rPr>
              <a:t>-27 </a:t>
            </a:r>
            <a:r>
              <a:rPr lang="en-GB" sz="2400" kern="0" dirty="0" smtClean="0">
                <a:ea typeface="+mj-ea"/>
                <a:cs typeface="+mj-cs"/>
              </a:rPr>
              <a:t>e.cm with 90% confidence</a:t>
            </a:r>
            <a:endParaRPr lang="en-GB" sz="2400" kern="0" dirty="0"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55638" y="1025416"/>
            <a:ext cx="8488362" cy="1341068"/>
            <a:chOff x="655638" y="4373504"/>
            <a:chExt cx="8488362" cy="1341068"/>
          </a:xfrm>
        </p:grpSpPr>
        <p:sp>
          <p:nvSpPr>
            <p:cNvPr id="12" name="Title 1"/>
            <p:cNvSpPr txBox="1">
              <a:spLocks/>
            </p:cNvSpPr>
            <p:nvPr/>
          </p:nvSpPr>
          <p:spPr bwMode="auto">
            <a:xfrm>
              <a:off x="655638" y="4373504"/>
              <a:ext cx="8488362" cy="70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lvl="2" eaLnBrk="0" hangingPunct="0">
                <a:buFont typeface="Arial" pitchFamily="34" charset="0"/>
                <a:buChar char="•"/>
                <a:defRPr/>
              </a:pPr>
              <a:r>
                <a:rPr lang="en-GB" sz="2400" kern="0" dirty="0">
                  <a:ea typeface="+mj-ea"/>
                  <a:cs typeface="+mj-cs"/>
                </a:rPr>
                <a:t>       </a:t>
              </a:r>
              <a:r>
                <a:rPr lang="en-GB" sz="2400" kern="0" dirty="0" smtClean="0">
                  <a:ea typeface="+mj-ea"/>
                  <a:cs typeface="+mj-cs"/>
                </a:rPr>
                <a:t>Previous result -  Tl atoms</a:t>
              </a:r>
              <a:endParaRPr lang="en-GB" sz="2400" kern="0" dirty="0">
                <a:ea typeface="+mj-ea"/>
                <a:cs typeface="+mj-cs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 bwMode="auto">
            <a:xfrm>
              <a:off x="1201558" y="5008135"/>
              <a:ext cx="6550380" cy="70643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lvl="2" eaLnBrk="0" hangingPunct="0">
                <a:defRPr/>
              </a:pPr>
              <a:r>
                <a:rPr lang="en-GB" sz="2400" kern="0" dirty="0" smtClean="0">
                  <a:ea typeface="+mj-ea"/>
                  <a:cs typeface="+mj-cs"/>
                </a:rPr>
                <a:t>    d</a:t>
              </a:r>
              <a:r>
                <a:rPr lang="en-GB" sz="2400" kern="0" baseline="-25000" dirty="0" smtClean="0">
                  <a:ea typeface="+mj-ea"/>
                  <a:cs typeface="+mj-cs"/>
                </a:rPr>
                <a:t>e</a:t>
              </a:r>
              <a:r>
                <a:rPr lang="en-GB" sz="2400" kern="0" dirty="0" smtClean="0">
                  <a:ea typeface="+mj-ea"/>
                  <a:cs typeface="+mj-cs"/>
                </a:rPr>
                <a:t> &lt; 1.6 </a:t>
              </a:r>
              <a:r>
                <a:rPr lang="en-GB" sz="2400" kern="0" dirty="0" smtClean="0"/>
                <a:t>× </a:t>
              </a:r>
              <a:r>
                <a:rPr lang="en-GB" sz="2400" kern="0" dirty="0" smtClean="0">
                  <a:ea typeface="+mj-ea"/>
                  <a:cs typeface="+mj-cs"/>
                </a:rPr>
                <a:t>10</a:t>
              </a:r>
              <a:r>
                <a:rPr lang="en-GB" sz="2400" kern="0" baseline="30000" dirty="0" smtClean="0">
                  <a:ea typeface="+mj-ea"/>
                  <a:cs typeface="+mj-cs"/>
                </a:rPr>
                <a:t>-27 </a:t>
              </a:r>
              <a:r>
                <a:rPr lang="en-GB" sz="2400" kern="0" dirty="0" smtClean="0">
                  <a:ea typeface="+mj-ea"/>
                  <a:cs typeface="+mj-cs"/>
                </a:rPr>
                <a:t>e.cm  with 90% confidence</a:t>
              </a:r>
              <a:endParaRPr lang="en-GB" sz="2400" kern="0" dirty="0">
                <a:ea typeface="+mj-ea"/>
                <a:cs typeface="+mj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7910" y="2869256"/>
            <a:ext cx="8488362" cy="1270627"/>
            <a:chOff x="657910" y="2869256"/>
            <a:chExt cx="8488362" cy="1270627"/>
          </a:xfrm>
        </p:grpSpPr>
        <p:sp>
          <p:nvSpPr>
            <p:cNvPr id="3" name="Title 1"/>
            <p:cNvSpPr txBox="1">
              <a:spLocks/>
            </p:cNvSpPr>
            <p:nvPr/>
          </p:nvSpPr>
          <p:spPr bwMode="auto">
            <a:xfrm>
              <a:off x="1228854" y="3433446"/>
              <a:ext cx="6127299" cy="70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lvl="2" eaLnBrk="0" hangingPunct="0">
                <a:defRPr/>
              </a:pPr>
              <a:r>
                <a:rPr lang="en-GB" sz="2400" kern="0" dirty="0" smtClean="0">
                  <a:ea typeface="+mj-ea"/>
                  <a:cs typeface="+mj-cs"/>
                </a:rPr>
                <a:t>  d</a:t>
              </a:r>
              <a:r>
                <a:rPr lang="en-GB" sz="2400" kern="0" baseline="-25000" dirty="0" smtClean="0">
                  <a:ea typeface="+mj-ea"/>
                  <a:cs typeface="+mj-cs"/>
                </a:rPr>
                <a:t>e</a:t>
              </a:r>
              <a:r>
                <a:rPr lang="en-GB" sz="2400" kern="0" dirty="0" smtClean="0">
                  <a:ea typeface="+mj-ea"/>
                  <a:cs typeface="+mj-cs"/>
                </a:rPr>
                <a:t> = (-2.4 </a:t>
              </a:r>
              <a:r>
                <a:rPr lang="en-GB" sz="2400" kern="0" dirty="0" smtClean="0">
                  <a:ea typeface="+mj-ea"/>
                  <a:cs typeface="+mj-cs"/>
                  <a:sym typeface="Symbol"/>
                </a:rPr>
                <a:t> 5.7 </a:t>
              </a:r>
              <a:r>
                <a:rPr lang="en-GB" sz="2400" kern="0" dirty="0" smtClean="0">
                  <a:sym typeface="Symbol"/>
                </a:rPr>
                <a:t>  1.5) </a:t>
              </a:r>
              <a:r>
                <a:rPr lang="en-GB" sz="2400" kern="0" dirty="0" smtClean="0">
                  <a:ea typeface="+mj-ea"/>
                  <a:cs typeface="+mj-cs"/>
                </a:rPr>
                <a:t>×10</a:t>
              </a:r>
              <a:r>
                <a:rPr lang="en-GB" sz="2400" kern="0" baseline="30000" dirty="0" smtClean="0">
                  <a:ea typeface="+mj-ea"/>
                  <a:cs typeface="+mj-cs"/>
                </a:rPr>
                <a:t>-28 </a:t>
              </a:r>
              <a:r>
                <a:rPr lang="en-GB" sz="2400" kern="0" dirty="0">
                  <a:ea typeface="+mj-ea"/>
                  <a:cs typeface="+mj-cs"/>
                </a:rPr>
                <a:t>e.cm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 bwMode="auto">
            <a:xfrm>
              <a:off x="657910" y="2869256"/>
              <a:ext cx="8488362" cy="70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lvl="2" eaLnBrk="0" hangingPunct="0">
                <a:buFont typeface="Arial" pitchFamily="34" charset="0"/>
                <a:buChar char="•"/>
                <a:defRPr/>
              </a:pPr>
              <a:r>
                <a:rPr lang="en-GB" sz="2400" kern="0" dirty="0">
                  <a:ea typeface="+mj-ea"/>
                  <a:cs typeface="+mj-cs"/>
                </a:rPr>
                <a:t>       </a:t>
              </a:r>
              <a:r>
                <a:rPr lang="en-GB" sz="2400" kern="0" dirty="0" smtClean="0">
                  <a:ea typeface="+mj-ea"/>
                  <a:cs typeface="+mj-cs"/>
                </a:rPr>
                <a:t>2011 result – YbF – Hudson </a:t>
              </a:r>
              <a:r>
                <a:rPr lang="en-GB" sz="2400" i="1" kern="0" dirty="0" smtClean="0">
                  <a:ea typeface="+mj-ea"/>
                  <a:cs typeface="+mj-cs"/>
                </a:rPr>
                <a:t>et al.</a:t>
              </a:r>
              <a:r>
                <a:rPr lang="en-GB" sz="2400" kern="0" dirty="0" smtClean="0">
                  <a:ea typeface="+mj-ea"/>
                  <a:cs typeface="+mj-cs"/>
                </a:rPr>
                <a:t> (Nature 2011)</a:t>
              </a:r>
              <a:endParaRPr lang="en-GB" sz="2400" kern="0" dirty="0">
                <a:ea typeface="+mj-ea"/>
                <a:cs typeface="+mj-cs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644008" y="1034088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eaLnBrk="0" hangingPunct="0">
              <a:defRPr/>
            </a:pPr>
            <a:r>
              <a:rPr lang="en-GB" sz="2000" i="1" kern="0" dirty="0" smtClean="0"/>
              <a:t>experiment</a:t>
            </a:r>
            <a:r>
              <a:rPr lang="en-GB" sz="2000" kern="0" dirty="0" smtClean="0"/>
              <a:t>: Regan </a:t>
            </a:r>
            <a:r>
              <a:rPr lang="en-GB" sz="2000" i="1" kern="0" dirty="0" smtClean="0"/>
              <a:t>et al.</a:t>
            </a:r>
            <a:r>
              <a:rPr lang="en-GB" sz="2000" kern="0" dirty="0" smtClean="0"/>
              <a:t> (PRL 2002)</a:t>
            </a:r>
          </a:p>
          <a:p>
            <a:pPr marL="0" lvl="2" eaLnBrk="0" hangingPunct="0">
              <a:defRPr/>
            </a:pPr>
            <a:r>
              <a:rPr lang="en-GB" sz="2000" i="1" kern="0" dirty="0" smtClean="0"/>
              <a:t>theory</a:t>
            </a:r>
            <a:r>
              <a:rPr lang="en-GB" sz="2000" kern="0" dirty="0" smtClean="0"/>
              <a:t>: Porsev </a:t>
            </a:r>
            <a:r>
              <a:rPr lang="en-GB" sz="2000" i="1" kern="0" dirty="0" smtClean="0"/>
              <a:t>et al.</a:t>
            </a:r>
            <a:r>
              <a:rPr lang="en-GB" sz="2000" kern="0" dirty="0" smtClean="0"/>
              <a:t> (PRL 2012)</a:t>
            </a:r>
            <a:endParaRPr lang="en-GB" sz="20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2420888"/>
            <a:ext cx="7848872" cy="3528392"/>
          </a:xfrm>
          <a:prstGeom prst="rect">
            <a:avLst/>
          </a:prstGeom>
          <a:solidFill>
            <a:srgbClr val="F8F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395536" y="116632"/>
            <a:ext cx="7772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3600" kern="0" dirty="0" smtClean="0">
                <a:solidFill>
                  <a:srgbClr val="00B050"/>
                </a:solidFill>
                <a:ea typeface="+mj-ea"/>
                <a:cs typeface="+mj-cs"/>
              </a:rPr>
              <a:t>Systematics</a:t>
            </a:r>
            <a:endParaRPr lang="en-GB" sz="3600" kern="0" dirty="0">
              <a:solidFill>
                <a:srgbClr val="00B050"/>
              </a:solidFill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9348" y="2420888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rf transitions take place in the electric and magnetic fields. Their transition frequencies shift with the magnitude of the fields. This leads to interesting systematics .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19858" y="110819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Many effects which could lead to a false EDM are “trivial”- automatic and manual reversals cancel them. 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89348" y="447311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measure these effects by emphasizing  gradients and imperfect reversals. This can lead to a systematic correction with a statistical uncertainty.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249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27584" y="47625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Upgrades since 2011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59" y="4487475"/>
            <a:ext cx="6348207" cy="225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361" y="836712"/>
            <a:ext cx="87108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layer of magnetic shield 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(less noise)</a:t>
            </a:r>
          </a:p>
          <a:p>
            <a:r>
              <a:rPr lang="en-GB" sz="2400" dirty="0" smtClean="0"/>
              <a:t>Longer inner magnetic shield 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(reduce end effects)</a:t>
            </a:r>
          </a:p>
          <a:p>
            <a:r>
              <a:rPr lang="en-GB" sz="2400" dirty="0" smtClean="0"/>
              <a:t>Separate rf, high-voltage plates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(reduce end effects, higher voltage, less leakage)</a:t>
            </a:r>
          </a:p>
          <a:p>
            <a:r>
              <a:rPr lang="en-GB" sz="2400" dirty="0" smtClean="0"/>
              <a:t>1kW/1</a:t>
            </a:r>
            <a:r>
              <a:rPr lang="en-GB" sz="2400" dirty="0" smtClean="0">
                <a:latin typeface="Symbol" pitchFamily="18" charset="2"/>
              </a:rPr>
              <a:t>m</a:t>
            </a:r>
            <a:r>
              <a:rPr lang="en-GB" sz="2400" dirty="0" smtClean="0"/>
              <a:t>s rf pulses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(reduce gradient effects from both movement and linewidth)</a:t>
            </a:r>
          </a:p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75030" y="3841144"/>
            <a:ext cx="6422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In total, a factor of 3 in sensitivity</a:t>
            </a:r>
            <a:endParaRPr lang="en-GB" sz="3600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30214" y="1952933"/>
            <a:ext cx="4773586" cy="591939"/>
            <a:chOff x="4230214" y="1952933"/>
            <a:chExt cx="4773586" cy="591939"/>
          </a:xfrm>
        </p:grpSpPr>
        <p:sp>
          <p:nvSpPr>
            <p:cNvPr id="7" name="TextBox 6"/>
            <p:cNvSpPr txBox="1"/>
            <p:nvPr/>
          </p:nvSpPr>
          <p:spPr>
            <a:xfrm>
              <a:off x="5148064" y="1952933"/>
              <a:ext cx="38557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>
                  <a:solidFill>
                    <a:srgbClr val="00B050"/>
                  </a:solidFill>
                </a:rPr>
                <a:t>Longer interaction region</a:t>
              </a:r>
              <a:endParaRPr lang="en-GB" sz="2800" dirty="0">
                <a:solidFill>
                  <a:srgbClr val="00B05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4230214" y="1952933"/>
              <a:ext cx="917850" cy="271289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4355976" y="2276872"/>
              <a:ext cx="792088" cy="2680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164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11560" y="180975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Current Measurement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496" y="1196752"/>
            <a:ext cx="9108504" cy="46805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aseline="0" dirty="0" smtClean="0"/>
              <a:t>Check for laser polarization systematics (pumping inside innermost magnetic shield)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aseline="0" dirty="0" smtClean="0"/>
              <a:t>Extensive systematics tests by exaggerating imperfections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Only one is non-zero at 6×10</a:t>
            </a:r>
            <a:r>
              <a:rPr lang="en-US" sz="2800" baseline="30000" dirty="0" smtClean="0"/>
              <a:t>-29</a:t>
            </a:r>
            <a:r>
              <a:rPr lang="en-US" sz="2800" dirty="0" smtClean="0"/>
              <a:t> e.cm, all others are zero at this statistical sensitivity</a:t>
            </a:r>
            <a:endParaRPr lang="en-US" sz="2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aseline="0" dirty="0" smtClean="0"/>
              <a:t>Taking data now, goal is 67% c.l. of better than 2×10</a:t>
            </a:r>
            <a:r>
              <a:rPr lang="en-US" sz="2800" baseline="30000" dirty="0" smtClean="0"/>
              <a:t>-28</a:t>
            </a:r>
            <a:r>
              <a:rPr lang="en-US" sz="2800" baseline="0" dirty="0" smtClean="0"/>
              <a:t> e.cm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288925" y="1190624"/>
            <a:ext cx="2932114" cy="838200"/>
            <a:chOff x="182" y="1566"/>
            <a:chExt cx="1847" cy="528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567" y="1842"/>
              <a:ext cx="1243" cy="25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 smtClean="0"/>
                <a:t>Yale (Lamoreaux)</a:t>
              </a:r>
              <a:endParaRPr lang="en-US" sz="2000" dirty="0"/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182" y="1566"/>
              <a:ext cx="1847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dirty="0" smtClean="0">
                  <a:solidFill>
                    <a:srgbClr val="002060"/>
                  </a:solidFill>
                </a:rPr>
                <a:t>Ferroelectric ceramics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2219325" y="136525"/>
            <a:ext cx="5678414" cy="646331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600" dirty="0">
                <a:solidFill>
                  <a:srgbClr val="00B050"/>
                </a:solidFill>
              </a:rPr>
              <a:t>Other electron EDM searches</a:t>
            </a:r>
            <a:endParaRPr lang="en-US" sz="3600" dirty="0">
              <a:solidFill>
                <a:srgbClr val="00B050"/>
              </a:solidFill>
            </a:endParaRPr>
          </a:p>
        </p:txBody>
      </p:sp>
      <p:grpSp>
        <p:nvGrpSpPr>
          <p:cNvPr id="48" name="Group 48"/>
          <p:cNvGrpSpPr>
            <a:grpSpLocks/>
          </p:cNvGrpSpPr>
          <p:nvPr/>
        </p:nvGrpSpPr>
        <p:grpSpPr bwMode="auto">
          <a:xfrm>
            <a:off x="288925" y="2308225"/>
            <a:ext cx="5468938" cy="1230313"/>
            <a:chOff x="182" y="598"/>
            <a:chExt cx="3445" cy="775"/>
          </a:xfrm>
        </p:grpSpPr>
        <p:sp>
          <p:nvSpPr>
            <p:cNvPr id="49" name="Text Box 49"/>
            <p:cNvSpPr txBox="1">
              <a:spLocks noChangeArrowheads="1"/>
            </p:cNvSpPr>
            <p:nvPr/>
          </p:nvSpPr>
          <p:spPr bwMode="auto">
            <a:xfrm>
              <a:off x="182" y="598"/>
              <a:ext cx="82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dirty="0">
                  <a:solidFill>
                    <a:srgbClr val="002060"/>
                  </a:solidFill>
                </a:rPr>
                <a:t>Cs atoms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50" name="Text Box 50"/>
            <p:cNvSpPr txBox="1">
              <a:spLocks noChangeArrowheads="1"/>
            </p:cNvSpPr>
            <p:nvPr/>
          </p:nvSpPr>
          <p:spPr bwMode="auto">
            <a:xfrm>
              <a:off x="574" y="931"/>
              <a:ext cx="3053" cy="4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 dirty="0"/>
                <a:t>Fountain (LBL), </a:t>
              </a:r>
            </a:p>
            <a:p>
              <a:pPr eaLnBrk="0" hangingPunct="0"/>
              <a:r>
                <a:rPr lang="en-GB" sz="2000" dirty="0"/>
                <a:t>Trapped (Penn State), Trapped (Texas)</a:t>
              </a:r>
              <a:endParaRPr lang="en-US" sz="2000" dirty="0"/>
            </a:p>
          </p:txBody>
        </p:sp>
      </p:grp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288925" y="3870325"/>
            <a:ext cx="1470274" cy="46166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>
                <a:solidFill>
                  <a:srgbClr val="002060"/>
                </a:solidFill>
              </a:rPr>
              <a:t>Molecules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2" name="Text Box 62"/>
          <p:cNvSpPr txBox="1">
            <a:spLocks noChangeArrowheads="1"/>
          </p:cNvSpPr>
          <p:nvPr/>
        </p:nvSpPr>
        <p:spPr bwMode="auto">
          <a:xfrm>
            <a:off x="899592" y="4365104"/>
            <a:ext cx="4320480" cy="224676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2000" dirty="0" smtClean="0"/>
              <a:t> Metastable </a:t>
            </a:r>
            <a:r>
              <a:rPr lang="en-US" sz="2000" dirty="0"/>
              <a:t>PbO in cell (</a:t>
            </a:r>
            <a:r>
              <a:rPr lang="en-US" sz="2000" dirty="0" smtClean="0"/>
              <a:t>Yale, DeMille)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2000" dirty="0" smtClean="0"/>
              <a:t> ThO beam (Harvard/Yale)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2000" dirty="0" smtClean="0"/>
              <a:t> PbF beam (Oklahoma)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2000" dirty="0" smtClean="0"/>
              <a:t> WC (Michigan)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2000" dirty="0" smtClean="0"/>
              <a:t> Trapped HfF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ions (JILA)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2000" dirty="0" smtClean="0"/>
          </a:p>
          <a:p>
            <a:pPr eaLnBrk="0" hangingPunct="0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67" name="Text Box 24"/>
          <p:cNvSpPr txBox="1">
            <a:spLocks noChangeArrowheads="1"/>
          </p:cNvSpPr>
          <p:nvPr/>
        </p:nvSpPr>
        <p:spPr bwMode="auto">
          <a:xfrm>
            <a:off x="4355976" y="1484784"/>
            <a:ext cx="2951449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 dirty="0" smtClean="0">
                <a:solidFill>
                  <a:srgbClr val="FF0000"/>
                </a:solidFill>
              </a:rPr>
              <a:t>Huge number of electrons!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68" name="Text Box 24"/>
          <p:cNvSpPr txBox="1">
            <a:spLocks noChangeArrowheads="1"/>
          </p:cNvSpPr>
          <p:nvPr/>
        </p:nvSpPr>
        <p:spPr bwMode="auto">
          <a:xfrm>
            <a:off x="5076056" y="3068960"/>
            <a:ext cx="3015826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 dirty="0" smtClean="0">
                <a:solidFill>
                  <a:srgbClr val="FF0000"/>
                </a:solidFill>
              </a:rPr>
              <a:t>Magnetic field a challenge</a:t>
            </a:r>
            <a:endParaRPr lang="en-US" sz="2000" i="1" dirty="0">
              <a:solidFill>
                <a:srgbClr val="FF0000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3779912" y="4653136"/>
            <a:ext cx="4414557" cy="400110"/>
            <a:chOff x="3779912" y="4653136"/>
            <a:chExt cx="4414557" cy="400110"/>
          </a:xfrm>
        </p:grpSpPr>
        <p:sp>
          <p:nvSpPr>
            <p:cNvPr id="69" name="Text Box 24"/>
            <p:cNvSpPr txBox="1">
              <a:spLocks noChangeArrowheads="1"/>
            </p:cNvSpPr>
            <p:nvPr/>
          </p:nvSpPr>
          <p:spPr bwMode="auto">
            <a:xfrm>
              <a:off x="4788024" y="4653136"/>
              <a:ext cx="3406445" cy="40011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i="1" dirty="0" smtClean="0">
                  <a:solidFill>
                    <a:srgbClr val="FF0000"/>
                  </a:solidFill>
                </a:rPr>
                <a:t>Predicting very good sensitivity</a:t>
              </a:r>
              <a:endParaRPr lang="en-US" sz="20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71" name="Straight Arrow Connector 70"/>
            <p:cNvCxnSpPr>
              <a:stCxn id="69" idx="1"/>
            </p:cNvCxnSpPr>
            <p:nvPr/>
          </p:nvCxnSpPr>
          <p:spPr>
            <a:xfrm rot="10800000" flipV="1">
              <a:off x="3779912" y="4853190"/>
              <a:ext cx="1008112" cy="1596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11413" y="6308725"/>
            <a:ext cx="2895600" cy="476250"/>
          </a:xfrm>
        </p:spPr>
        <p:txBody>
          <a:bodyPr/>
          <a:lstStyle/>
          <a:p>
            <a:r>
              <a:rPr lang="en-GB" altLang="en-GB" dirty="0"/>
              <a:t>© Imperial College London</a:t>
            </a:r>
            <a:endParaRPr lang="en-US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50825" y="6308725"/>
            <a:ext cx="2133600" cy="476250"/>
          </a:xfrm>
        </p:spPr>
        <p:txBody>
          <a:bodyPr/>
          <a:lstStyle/>
          <a:p>
            <a:r>
              <a:rPr lang="en-US" altLang="en-US" dirty="0"/>
              <a:t>Page </a:t>
            </a:r>
            <a:fld id="{16E0310D-744C-4EFF-A087-6BE68B035E0A}" type="slidenum">
              <a:rPr lang="en-US" altLang="en-US"/>
              <a:pPr/>
              <a:t>3</a:t>
            </a:fld>
            <a:endParaRPr lang="en-US" altLang="en-US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00038" y="171450"/>
            <a:ext cx="7772400" cy="114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YbF?</a:t>
            </a:r>
            <a:endParaRPr kumimoji="0" lang="en-GB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223963" y="1657350"/>
            <a:ext cx="304800" cy="4572000"/>
          </a:xfrm>
          <a:custGeom>
            <a:avLst/>
            <a:gdLst/>
            <a:ahLst/>
            <a:cxnLst>
              <a:cxn ang="0">
                <a:pos x="48" y="2688"/>
              </a:cxn>
              <a:cxn ang="0">
                <a:pos x="48" y="192"/>
              </a:cxn>
              <a:cxn ang="0">
                <a:pos x="0" y="192"/>
              </a:cxn>
              <a:cxn ang="0">
                <a:pos x="96" y="0"/>
              </a:cxn>
              <a:cxn ang="0">
                <a:pos x="192" y="192"/>
              </a:cxn>
              <a:cxn ang="0">
                <a:pos x="144" y="192"/>
              </a:cxn>
              <a:cxn ang="0">
                <a:pos x="144" y="2688"/>
              </a:cxn>
              <a:cxn ang="0">
                <a:pos x="48" y="2688"/>
              </a:cxn>
            </a:cxnLst>
            <a:rect l="0" t="0" r="r" b="b"/>
            <a:pathLst>
              <a:path w="192" h="2688">
                <a:moveTo>
                  <a:pt x="48" y="2688"/>
                </a:moveTo>
                <a:lnTo>
                  <a:pt x="48" y="192"/>
                </a:lnTo>
                <a:lnTo>
                  <a:pt x="0" y="192"/>
                </a:lnTo>
                <a:lnTo>
                  <a:pt x="96" y="0"/>
                </a:lnTo>
                <a:lnTo>
                  <a:pt x="192" y="192"/>
                </a:lnTo>
                <a:lnTo>
                  <a:pt x="144" y="192"/>
                </a:lnTo>
                <a:lnTo>
                  <a:pt x="144" y="2688"/>
                </a:lnTo>
                <a:lnTo>
                  <a:pt x="48" y="2688"/>
                </a:lnTo>
                <a:close/>
              </a:path>
            </a:pathLst>
          </a:cu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54118"/>
                  <a:invGamma/>
                </a:srgbClr>
              </a:gs>
            </a:gsLst>
            <a:lin ang="2700000" scaled="1"/>
          </a:gradFill>
          <a:ln w="9525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90563" y="165735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1963" y="5694363"/>
            <a:ext cx="1611312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GB" sz="2400" dirty="0">
                <a:solidFill>
                  <a:srgbClr val="FF0000"/>
                </a:solidFill>
              </a:rPr>
              <a:t>electric field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766763" y="173355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062163" y="1581150"/>
            <a:ext cx="1920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sz="3600" dirty="0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h</a:t>
            </a:r>
            <a:r>
              <a:rPr lang="en-GB" sz="3600" dirty="0" smtClean="0">
                <a:solidFill>
                  <a:schemeClr val="accent2"/>
                </a:solidFill>
                <a:latin typeface="Times New Roman" pitchFamily="18" charset="0"/>
              </a:rPr>
              <a:t>d</a:t>
            </a:r>
            <a:r>
              <a:rPr lang="en-GB" sz="3600" baseline="-25000" dirty="0" smtClean="0">
                <a:solidFill>
                  <a:schemeClr val="accent2"/>
                </a:solidFill>
                <a:latin typeface="Times New Roman" pitchFamily="18" charset="0"/>
              </a:rPr>
              <a:t>e</a:t>
            </a:r>
            <a:r>
              <a:rPr lang="en-GB" sz="36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GB" sz="3600" b="1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</a:t>
            </a:r>
            <a:endParaRPr lang="en-GB" sz="36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876550" y="1762125"/>
            <a:ext cx="3048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9" name="Group 31"/>
          <p:cNvGrpSpPr>
            <a:grpSpLocks/>
          </p:cNvGrpSpPr>
          <p:nvPr/>
        </p:nvGrpSpPr>
        <p:grpSpPr bwMode="auto">
          <a:xfrm>
            <a:off x="4724400" y="1143000"/>
            <a:ext cx="4046538" cy="2786063"/>
            <a:chOff x="2976" y="720"/>
            <a:chExt cx="2549" cy="1755"/>
          </a:xfrm>
        </p:grpSpPr>
        <p:sp>
          <p:nvSpPr>
            <p:cNvPr id="20" name="AutoShape 18"/>
            <p:cNvSpPr>
              <a:spLocks/>
            </p:cNvSpPr>
            <p:nvPr/>
          </p:nvSpPr>
          <p:spPr bwMode="auto">
            <a:xfrm rot="5400000">
              <a:off x="4272" y="1410"/>
              <a:ext cx="144" cy="624"/>
            </a:xfrm>
            <a:prstGeom prst="rightBrace">
              <a:avLst>
                <a:gd name="adj1" fmla="val 36111"/>
                <a:gd name="adj2" fmla="val 50000"/>
              </a:avLst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 flipV="1">
              <a:off x="4416" y="1890"/>
              <a:ext cx="96" cy="576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22" name="Group 20"/>
            <p:cNvGrpSpPr>
              <a:grpSpLocks/>
            </p:cNvGrpSpPr>
            <p:nvPr/>
          </p:nvGrpSpPr>
          <p:grpSpPr bwMode="auto">
            <a:xfrm>
              <a:off x="2976" y="720"/>
              <a:ext cx="2042" cy="892"/>
              <a:chOff x="3024" y="1278"/>
              <a:chExt cx="2042" cy="892"/>
            </a:xfrm>
          </p:grpSpPr>
          <p:sp>
            <p:nvSpPr>
              <p:cNvPr id="24" name="Text Box 21"/>
              <p:cNvSpPr txBox="1">
                <a:spLocks noChangeArrowheads="1"/>
              </p:cNvSpPr>
              <p:nvPr/>
            </p:nvSpPr>
            <p:spPr bwMode="auto">
              <a:xfrm>
                <a:off x="3024" y="1278"/>
                <a:ext cx="2042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GB" sz="3200" dirty="0">
                    <a:solidFill>
                      <a:schemeClr val="accent2">
                        <a:lumMod val="50000"/>
                      </a:schemeClr>
                    </a:solidFill>
                  </a:rPr>
                  <a:t>Interaction energy</a:t>
                </a:r>
              </a:p>
            </p:txBody>
          </p:sp>
          <p:sp>
            <p:nvSpPr>
              <p:cNvPr id="25" name="Text Box 22"/>
              <p:cNvSpPr txBox="1">
                <a:spLocks noChangeArrowheads="1"/>
              </p:cNvSpPr>
              <p:nvPr/>
            </p:nvSpPr>
            <p:spPr bwMode="auto">
              <a:xfrm>
                <a:off x="3552" y="1728"/>
                <a:ext cx="134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GB" sz="40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</a:rPr>
                  <a:t>-</a:t>
                </a:r>
                <a:r>
                  <a:rPr lang="en-GB" sz="4000" dirty="0" smtClean="0">
                    <a:solidFill>
                      <a:schemeClr val="accent2">
                        <a:lumMod val="50000"/>
                      </a:schemeClr>
                    </a:solidFill>
                    <a:latin typeface="Symbol" pitchFamily="18" charset="2"/>
                    <a:sym typeface="Symbol" pitchFamily="18" charset="2"/>
                  </a:rPr>
                  <a:t>h</a:t>
                </a:r>
                <a:r>
                  <a:rPr lang="en-GB" sz="40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</a:rPr>
                  <a:t>d</a:t>
                </a:r>
                <a:r>
                  <a:rPr lang="en-GB" sz="4000" baseline="-250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</a:rPr>
                  <a:t>e </a:t>
                </a:r>
                <a:r>
                  <a:rPr lang="en-GB" sz="4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E</a:t>
                </a:r>
                <a:r>
                  <a:rPr lang="en-GB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•</a:t>
                </a:r>
                <a:r>
                  <a:rPr lang="en-GB" sz="40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</a:t>
                </a:r>
                <a:endParaRPr lang="en-GB" sz="40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4232" y="1787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4525" y="1849"/>
                <a:ext cx="192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3024" y="1727"/>
              <a:ext cx="2501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400" dirty="0">
                  <a:solidFill>
                    <a:schemeClr val="tx1"/>
                  </a:solidFill>
                  <a:cs typeface="Times New Roman" pitchFamily="18" charset="0"/>
                </a:rPr>
                <a:t>Analogous to magnetic dipole interaction -g</a:t>
              </a:r>
              <a:r>
                <a:rPr lang="en-GB" sz="2400" baseline="-25000" dirty="0">
                  <a:solidFill>
                    <a:schemeClr val="tx1"/>
                  </a:solidFill>
                  <a:cs typeface="Times New Roman" pitchFamily="18" charset="0"/>
                </a:rPr>
                <a:t>e</a:t>
              </a:r>
              <a:r>
                <a:rPr lang="en-GB" sz="2400" dirty="0">
                  <a:solidFill>
                    <a:schemeClr val="tx1"/>
                  </a:solidFill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en-GB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GB" sz="2400" u="sng" dirty="0">
                  <a:solidFill>
                    <a:schemeClr val="tx1"/>
                  </a:solidFill>
                  <a:cs typeface="Times New Roman" pitchFamily="18" charset="0"/>
                </a:rPr>
                <a:t>B</a:t>
              </a:r>
              <a:r>
                <a:rPr lang="en-GB" sz="2400" dirty="0">
                  <a:solidFill>
                    <a:schemeClr val="tx1"/>
                  </a:solidFill>
                  <a:cs typeface="Times New Roman" pitchFamily="18" charset="0"/>
                </a:rPr>
                <a:t>.</a:t>
              </a:r>
              <a:r>
                <a:rPr lang="en-GB" sz="2400" u="sng" dirty="0">
                  <a:solidFill>
                    <a:schemeClr val="tx1"/>
                  </a:solidFill>
                  <a:latin typeface="Symbol" pitchFamily="18" charset="2"/>
                  <a:cs typeface="Times New Roman" pitchFamily="18" charset="0"/>
                </a:rPr>
                <a:t>s</a:t>
              </a:r>
              <a:r>
                <a:rPr lang="en-GB" sz="2400" dirty="0">
                  <a:solidFill>
                    <a:schemeClr val="tx1"/>
                  </a:solidFill>
                  <a:cs typeface="Times New Roman" pitchFamily="18" charset="0"/>
                </a:rPr>
                <a:t> but violates P&amp;T</a:t>
              </a:r>
              <a:endParaRPr lang="en-GB" sz="2400" u="sng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1900238" y="2436813"/>
            <a:ext cx="1603375" cy="3663950"/>
            <a:chOff x="1197" y="1535"/>
            <a:chExt cx="1010" cy="2308"/>
          </a:xfrm>
        </p:grpSpPr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1486" y="2112"/>
              <a:ext cx="721" cy="577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1678" y="1535"/>
              <a:ext cx="0" cy="230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1197" y="2256"/>
              <a:ext cx="962" cy="962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2359025" y="5184775"/>
            <a:ext cx="2665413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system containing</a:t>
            </a:r>
          </a:p>
          <a:p>
            <a:pPr algn="ctr">
              <a:spcBef>
                <a:spcPct val="0"/>
              </a:spcBef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electron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4860032" y="4365104"/>
            <a:ext cx="4176464" cy="138499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Factor </a:t>
            </a:r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cs typeface="Times New Roman" pitchFamily="18" charset="0"/>
              </a:rPr>
              <a:t>h</a:t>
            </a:r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includes both relativistic interaction  </a:t>
            </a:r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  <a:sym typeface="Symbol"/>
              </a:rPr>
              <a:t></a:t>
            </a:r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Z</a:t>
            </a:r>
            <a:r>
              <a:rPr lang="en-GB" sz="2800" baseline="300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3</a:t>
            </a:r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, and polarization</a:t>
            </a:r>
            <a:endParaRPr lang="en-GB" sz="2800" u="sng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3568" y="404664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The future of YbF?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5" y="1988839"/>
            <a:ext cx="61926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Factor of 10 increase from a slow beam. We have built a buffer gas source (He carrier gas at 4K). 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56334" y="4149080"/>
            <a:ext cx="6192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Another factor of 10 from a </a:t>
            </a:r>
            <a:r>
              <a:rPr lang="en-GB" sz="2800" dirty="0" err="1" smtClean="0"/>
              <a:t>YbF</a:t>
            </a:r>
            <a:r>
              <a:rPr lang="en-GB" sz="2800" dirty="0" smtClean="0"/>
              <a:t> fountain.  This will require laser cooling of </a:t>
            </a:r>
            <a:r>
              <a:rPr lang="en-GB" sz="2800" dirty="0" err="1" smtClean="0"/>
              <a:t>YbF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0933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0038" y="17145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Acknowledgements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1844824"/>
            <a:ext cx="3096344" cy="34563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 Hinds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Jony Hudson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Mike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Tarbutt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i="1" baseline="0" dirty="0" smtClean="0">
                <a:solidFill>
                  <a:schemeClr val="accent1"/>
                </a:solidFill>
              </a:rPr>
              <a:t>Dhiren</a:t>
            </a:r>
            <a:r>
              <a:rPr lang="en-GB" sz="3200" i="1" dirty="0" smtClean="0">
                <a:solidFill>
                  <a:schemeClr val="accent1"/>
                </a:solidFill>
              </a:rPr>
              <a:t> Kara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i="1" dirty="0" smtClean="0"/>
              <a:t>(now at Cambridge)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Joe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Smallman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baseline="0" dirty="0" smtClean="0">
                <a:solidFill>
                  <a:schemeClr val="accent1"/>
                </a:solidFill>
              </a:rPr>
              <a:t>Jack Devlin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TopView 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394774"/>
            <a:ext cx="5976664" cy="4482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084023"/>
            <a:ext cx="539340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ymbol" pitchFamily="18" charset="2"/>
              </a:rPr>
              <a:t>h</a:t>
            </a:r>
            <a:r>
              <a:rPr lang="en-GB" sz="2400" dirty="0" smtClean="0"/>
              <a:t> = -573(20)</a:t>
            </a:r>
          </a:p>
          <a:p>
            <a:r>
              <a:rPr lang="en-GB" sz="1400" dirty="0" smtClean="0"/>
              <a:t>S</a:t>
            </a:r>
            <a:r>
              <a:rPr lang="en-GB" sz="1400" dirty="0"/>
              <a:t>. G. </a:t>
            </a:r>
            <a:r>
              <a:rPr lang="en-GB" sz="1400" dirty="0" smtClean="0"/>
              <a:t>Porsev, </a:t>
            </a:r>
            <a:r>
              <a:rPr lang="en-GB" sz="1400" dirty="0"/>
              <a:t>M. S. Safronova</a:t>
            </a:r>
            <a:r>
              <a:rPr lang="en-GB" sz="1400" dirty="0" smtClean="0"/>
              <a:t>, </a:t>
            </a:r>
            <a:r>
              <a:rPr lang="en-GB" sz="1400" dirty="0"/>
              <a:t>and M. G. </a:t>
            </a:r>
            <a:r>
              <a:rPr lang="en-GB" sz="1400" dirty="0" smtClean="0"/>
              <a:t>Kozlov, </a:t>
            </a:r>
            <a:r>
              <a:rPr lang="en-GB" sz="1400" dirty="0"/>
              <a:t>PRL 108, 173001 (2012</a:t>
            </a:r>
            <a:r>
              <a:rPr lang="en-GB" sz="1400" dirty="0" smtClean="0"/>
              <a:t>).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4081855"/>
            <a:ext cx="59175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ymbol" pitchFamily="18" charset="2"/>
              </a:rPr>
              <a:t>h</a:t>
            </a:r>
            <a:r>
              <a:rPr lang="en-GB" sz="2400" dirty="0" smtClean="0"/>
              <a:t> = -466(10)</a:t>
            </a:r>
          </a:p>
          <a:p>
            <a:r>
              <a:rPr lang="en-GB" sz="1400" dirty="0"/>
              <a:t>H. S. Nataraj</a:t>
            </a:r>
            <a:r>
              <a:rPr lang="en-GB" sz="1400" dirty="0" smtClean="0"/>
              <a:t>, </a:t>
            </a:r>
            <a:r>
              <a:rPr lang="en-GB" sz="1400" dirty="0"/>
              <a:t>B. K. Sahoo</a:t>
            </a:r>
            <a:r>
              <a:rPr lang="en-GB" sz="1400" dirty="0" smtClean="0"/>
              <a:t>, </a:t>
            </a:r>
            <a:r>
              <a:rPr lang="en-GB" sz="1400" dirty="0"/>
              <a:t>B. P. Das</a:t>
            </a:r>
            <a:r>
              <a:rPr lang="en-GB" sz="1400" dirty="0" smtClean="0"/>
              <a:t>, </a:t>
            </a:r>
            <a:r>
              <a:rPr lang="en-GB" sz="1400" dirty="0"/>
              <a:t>and D. Mukherjee</a:t>
            </a:r>
            <a:r>
              <a:rPr lang="en-GB" sz="1400" dirty="0" smtClean="0"/>
              <a:t>, </a:t>
            </a:r>
            <a:r>
              <a:rPr lang="en-GB" sz="1400" dirty="0"/>
              <a:t>PRL 106, 200403 (2011</a:t>
            </a:r>
            <a:r>
              <a:rPr lang="en-GB" sz="1400" dirty="0" smtClean="0"/>
              <a:t>).</a:t>
            </a:r>
          </a:p>
          <a:p>
            <a:r>
              <a:rPr lang="en-GB" dirty="0"/>
              <a:t>relativistic coupled-cluster theory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3079688"/>
            <a:ext cx="74592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ymbol" pitchFamily="18" charset="2"/>
              </a:rPr>
              <a:t>h</a:t>
            </a:r>
            <a:r>
              <a:rPr lang="en-GB" sz="2400" dirty="0" smtClean="0"/>
              <a:t> = -582(18)</a:t>
            </a:r>
          </a:p>
          <a:p>
            <a:r>
              <a:rPr lang="en-GB" sz="1400" dirty="0"/>
              <a:t>V. A. Dzuba and V.V. Flambaum, Phys. Rev. A 80, </a:t>
            </a:r>
            <a:r>
              <a:rPr lang="en-GB" sz="1400" dirty="0" smtClean="0"/>
              <a:t>062509 (2009). </a:t>
            </a:r>
          </a:p>
          <a:p>
            <a:r>
              <a:rPr lang="en-GB" dirty="0" smtClean="0"/>
              <a:t>hybrid: configuration interaction </a:t>
            </a:r>
            <a:r>
              <a:rPr lang="en-GB" dirty="0"/>
              <a:t>method and many-body perturbation theory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077521"/>
            <a:ext cx="42824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ymbol" pitchFamily="18" charset="2"/>
              </a:rPr>
              <a:t>h</a:t>
            </a:r>
            <a:r>
              <a:rPr lang="en-GB" sz="2400" dirty="0" smtClean="0"/>
              <a:t> = -585(60)</a:t>
            </a:r>
          </a:p>
          <a:p>
            <a:r>
              <a:rPr lang="en-GB" sz="1400" dirty="0"/>
              <a:t>Z.W. Liu and H. P. Kelly, Phys. Rev. A 45, </a:t>
            </a:r>
            <a:r>
              <a:rPr lang="en-GB" sz="1400" dirty="0" smtClean="0"/>
              <a:t>R4210 (1992).</a:t>
            </a:r>
          </a:p>
          <a:p>
            <a:r>
              <a:rPr lang="en-GB" dirty="0"/>
              <a:t>linearized </a:t>
            </a:r>
            <a:r>
              <a:rPr lang="en-GB" dirty="0" smtClean="0"/>
              <a:t>relativistic coupled-cluster theory</a:t>
            </a:r>
            <a:endParaRPr lang="en-GB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0038" y="17145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Enhancement in Thallium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8" y="1196752"/>
            <a:ext cx="845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Tl is a “3 electron” system. The polarization is linear so E</a:t>
            </a:r>
            <a:r>
              <a:rPr lang="en-GB" sz="2400" baseline="-25000" dirty="0" smtClean="0">
                <a:solidFill>
                  <a:srgbClr val="002060"/>
                </a:solidFill>
              </a:rPr>
              <a:t>eff</a:t>
            </a:r>
            <a:r>
              <a:rPr lang="en-GB" sz="2400" dirty="0" smtClean="0">
                <a:solidFill>
                  <a:srgbClr val="002060"/>
                </a:solidFill>
              </a:rPr>
              <a:t> = </a:t>
            </a:r>
            <a:r>
              <a:rPr lang="en-GB" sz="2400" dirty="0" smtClean="0">
                <a:solidFill>
                  <a:srgbClr val="002060"/>
                </a:solidFill>
                <a:latin typeface="Symbol" pitchFamily="18" charset="2"/>
              </a:rPr>
              <a:t>h</a:t>
            </a:r>
            <a:r>
              <a:rPr lang="en-GB" sz="2400" dirty="0" smtClean="0">
                <a:solidFill>
                  <a:srgbClr val="002060"/>
                </a:solidFill>
              </a:rPr>
              <a:t> E</a:t>
            </a:r>
            <a:r>
              <a:rPr lang="en-GB" sz="2400" baseline="-25000" dirty="0" smtClean="0">
                <a:solidFill>
                  <a:srgbClr val="002060"/>
                </a:solidFill>
              </a:rPr>
              <a:t>lab</a:t>
            </a:r>
            <a:r>
              <a:rPr lang="en-GB" sz="2400" dirty="0" smtClean="0">
                <a:solidFill>
                  <a:srgbClr val="002060"/>
                </a:solidFill>
              </a:rPr>
              <a:t>.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606" y="6021288"/>
            <a:ext cx="7528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Possible to compute hyperfine structure of thallium using same wavefunctions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0038" y="1799056"/>
            <a:ext cx="43993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j-lt"/>
              </a:rPr>
              <a:t>E</a:t>
            </a:r>
            <a:r>
              <a:rPr lang="en-GB" sz="2000" baseline="-25000" dirty="0" smtClean="0">
                <a:latin typeface="+mj-lt"/>
              </a:rPr>
              <a:t>eff</a:t>
            </a:r>
            <a:r>
              <a:rPr lang="en-GB" sz="2000" dirty="0" smtClean="0">
                <a:latin typeface="+mj-lt"/>
              </a:rPr>
              <a:t> = 30 GV/cm: </a:t>
            </a:r>
            <a:r>
              <a:rPr lang="en-GB" sz="2000" dirty="0" smtClean="0"/>
              <a:t>semiemperical </a:t>
            </a:r>
            <a:endParaRPr lang="en-GB" sz="2000" dirty="0" smtClean="0">
              <a:latin typeface="+mj-lt"/>
            </a:endParaRPr>
          </a:p>
          <a:p>
            <a:r>
              <a:rPr lang="en-GB" sz="1400" dirty="0"/>
              <a:t>M. G. Kozlov and V. F. Ezhov</a:t>
            </a:r>
            <a:r>
              <a:rPr lang="en-GB" sz="1400" dirty="0" smtClean="0"/>
              <a:t>, </a:t>
            </a:r>
            <a:r>
              <a:rPr lang="en-GB" sz="1400" dirty="0"/>
              <a:t>Phys. Rev. A </a:t>
            </a:r>
            <a:r>
              <a:rPr lang="en-GB" sz="1400" b="1" dirty="0" smtClean="0"/>
              <a:t>49</a:t>
            </a:r>
            <a:r>
              <a:rPr lang="en-GB" sz="1400" dirty="0" smtClean="0"/>
              <a:t>, 4502 (1994). </a:t>
            </a:r>
            <a:endParaRPr lang="en-GB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0038" y="17145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Enhancement in YbF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878531"/>
            <a:ext cx="8843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2060"/>
                </a:solidFill>
              </a:rPr>
              <a:t>YbF is a “single-electron” system, but with cylindrical symmetry. There is nonlinear polarization so we express the enhancement as the saturated E</a:t>
            </a:r>
            <a:r>
              <a:rPr lang="en-GB" sz="2200" baseline="-25000" dirty="0" smtClean="0">
                <a:solidFill>
                  <a:srgbClr val="002060"/>
                </a:solidFill>
              </a:rPr>
              <a:t>eff</a:t>
            </a:r>
            <a:r>
              <a:rPr lang="en-GB" sz="2200" dirty="0" smtClean="0">
                <a:solidFill>
                  <a:srgbClr val="002060"/>
                </a:solidFill>
              </a:rPr>
              <a:t>.</a:t>
            </a:r>
            <a:endParaRPr lang="en-GB" sz="2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8" y="5665112"/>
            <a:ext cx="7625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Possible to compute hyperfine structure of </a:t>
            </a:r>
            <a:r>
              <a:rPr lang="en-GB" sz="2400" baseline="30000" dirty="0" smtClean="0">
                <a:solidFill>
                  <a:srgbClr val="FF0000"/>
                </a:solidFill>
              </a:rPr>
              <a:t>171</a:t>
            </a:r>
            <a:r>
              <a:rPr lang="en-GB" sz="2400" dirty="0" smtClean="0">
                <a:solidFill>
                  <a:srgbClr val="FF0000"/>
                </a:solidFill>
              </a:rPr>
              <a:t>YbF, </a:t>
            </a:r>
            <a:r>
              <a:rPr lang="en-GB" sz="2400" baseline="30000" dirty="0" smtClean="0">
                <a:solidFill>
                  <a:srgbClr val="FF0000"/>
                </a:solidFill>
              </a:rPr>
              <a:t>173</a:t>
            </a:r>
            <a:r>
              <a:rPr lang="en-GB" sz="2400" dirty="0" smtClean="0">
                <a:solidFill>
                  <a:srgbClr val="FF0000"/>
                </a:solidFill>
              </a:rPr>
              <a:t>YbF using same wavefunctions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8" y="2449034"/>
            <a:ext cx="64935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j-lt"/>
              </a:rPr>
              <a:t>E</a:t>
            </a:r>
            <a:r>
              <a:rPr lang="en-GB" sz="2000" baseline="-25000" dirty="0" smtClean="0">
                <a:latin typeface="+mj-lt"/>
              </a:rPr>
              <a:t>eff</a:t>
            </a:r>
            <a:r>
              <a:rPr lang="en-GB" sz="2000" dirty="0" smtClean="0">
                <a:latin typeface="+mj-lt"/>
              </a:rPr>
              <a:t> = 18 GV/cm: </a:t>
            </a:r>
            <a:r>
              <a:rPr lang="en-GB" sz="2000" i="1" dirty="0" smtClean="0"/>
              <a:t>ab </a:t>
            </a:r>
            <a:r>
              <a:rPr lang="en-GB" sz="2000" i="1" dirty="0"/>
              <a:t>initio </a:t>
            </a:r>
            <a:r>
              <a:rPr lang="en-GB" sz="2000" dirty="0"/>
              <a:t>relativistic effective core </a:t>
            </a:r>
            <a:r>
              <a:rPr lang="en-GB" sz="2000" dirty="0" smtClean="0"/>
              <a:t>potential</a:t>
            </a:r>
            <a:endParaRPr lang="en-GB" sz="2000" dirty="0"/>
          </a:p>
          <a:p>
            <a:r>
              <a:rPr lang="en-GB" sz="1400" dirty="0" smtClean="0"/>
              <a:t>A</a:t>
            </a:r>
            <a:r>
              <a:rPr lang="en-GB" sz="1400" dirty="0"/>
              <a:t>. V. Titov, N. S. Mosyagin, and V. F. </a:t>
            </a:r>
            <a:r>
              <a:rPr lang="en-GB" sz="1400" dirty="0" smtClean="0"/>
              <a:t>Ezhov, PRL </a:t>
            </a:r>
            <a:r>
              <a:rPr lang="en-GB" sz="1400" b="1" dirty="0" smtClean="0"/>
              <a:t>77</a:t>
            </a:r>
            <a:r>
              <a:rPr lang="en-GB" sz="1400" dirty="0" smtClean="0"/>
              <a:t>, 5346 (1996).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0038" y="3099012"/>
            <a:ext cx="717491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j-lt"/>
              </a:rPr>
              <a:t>E</a:t>
            </a:r>
            <a:r>
              <a:rPr lang="en-GB" sz="2000" baseline="-25000" dirty="0" smtClean="0">
                <a:latin typeface="+mj-lt"/>
              </a:rPr>
              <a:t>eff</a:t>
            </a:r>
            <a:r>
              <a:rPr lang="en-GB" sz="2000" dirty="0" smtClean="0">
                <a:latin typeface="+mj-lt"/>
              </a:rPr>
              <a:t> = 25 GV/cm: </a:t>
            </a:r>
            <a:r>
              <a:rPr lang="en-GB" sz="2000" dirty="0"/>
              <a:t>semiemperical, ground state has 4</a:t>
            </a:r>
            <a:r>
              <a:rPr lang="en-GB" sz="2000" i="1" dirty="0"/>
              <a:t>f</a:t>
            </a:r>
            <a:r>
              <a:rPr lang="en-GB" sz="2000" dirty="0"/>
              <a:t> hole admixture</a:t>
            </a:r>
          </a:p>
          <a:p>
            <a:r>
              <a:rPr lang="en-GB" sz="1400" dirty="0" smtClean="0"/>
              <a:t>M. G. Kozlov, </a:t>
            </a:r>
            <a:r>
              <a:rPr lang="en-GB" sz="1400" dirty="0"/>
              <a:t>J. Phys. B: At. Mol. Opt. Phys. </a:t>
            </a:r>
            <a:r>
              <a:rPr lang="en-GB" sz="1400" b="1" dirty="0"/>
              <a:t>30 </a:t>
            </a:r>
            <a:r>
              <a:rPr lang="en-GB" sz="1400" dirty="0"/>
              <a:t>(1997) </a:t>
            </a:r>
            <a:r>
              <a:rPr lang="en-GB" sz="1400" dirty="0" smtClean="0"/>
              <a:t>L607–L612.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0038" y="3748990"/>
            <a:ext cx="605242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j-lt"/>
              </a:rPr>
              <a:t>E</a:t>
            </a:r>
            <a:r>
              <a:rPr lang="en-GB" sz="2000" baseline="-25000" dirty="0" smtClean="0">
                <a:latin typeface="+mj-lt"/>
              </a:rPr>
              <a:t>eff</a:t>
            </a:r>
            <a:r>
              <a:rPr lang="en-GB" sz="2000" dirty="0" smtClean="0">
                <a:latin typeface="+mj-lt"/>
              </a:rPr>
              <a:t> = 24.8 GV/cm: </a:t>
            </a:r>
            <a:r>
              <a:rPr lang="en-GB" sz="2000" i="1" dirty="0"/>
              <a:t>ab initio</a:t>
            </a:r>
            <a:r>
              <a:rPr lang="en-GB" sz="2000" dirty="0"/>
              <a:t> Dirac-Hartree-Fock</a:t>
            </a:r>
          </a:p>
          <a:p>
            <a:r>
              <a:rPr lang="pt-BR" sz="1400" dirty="0" smtClean="0"/>
              <a:t>H </a:t>
            </a:r>
            <a:r>
              <a:rPr lang="pt-BR" sz="1400" dirty="0"/>
              <a:t>M </a:t>
            </a:r>
            <a:r>
              <a:rPr lang="pt-BR" sz="1400" dirty="0" smtClean="0"/>
              <a:t>Quiney, </a:t>
            </a:r>
            <a:r>
              <a:rPr lang="pt-BR" sz="1400" dirty="0"/>
              <a:t>H </a:t>
            </a:r>
            <a:r>
              <a:rPr lang="pt-BR" sz="1400" dirty="0" smtClean="0"/>
              <a:t>Skaane </a:t>
            </a:r>
            <a:r>
              <a:rPr lang="pt-BR" sz="1400" dirty="0"/>
              <a:t>and I P </a:t>
            </a:r>
            <a:r>
              <a:rPr lang="pt-BR" sz="1400" dirty="0" smtClean="0"/>
              <a:t>Grant</a:t>
            </a:r>
            <a:r>
              <a:rPr lang="en-GB" sz="1400" dirty="0" smtClean="0"/>
              <a:t>, </a:t>
            </a:r>
            <a:r>
              <a:rPr lang="en-GB" sz="1400" dirty="0"/>
              <a:t>J. Phys. B: At. Mol. Opt. Phys. </a:t>
            </a:r>
            <a:r>
              <a:rPr lang="en-GB" sz="1400" b="1" dirty="0"/>
              <a:t>31 </a:t>
            </a:r>
            <a:r>
              <a:rPr lang="en-GB" sz="1400" dirty="0"/>
              <a:t>(1998) L85</a:t>
            </a:r>
            <a:r>
              <a:rPr lang="en-GB" sz="1400" dirty="0" smtClean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038" y="4398968"/>
            <a:ext cx="45705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j-lt"/>
              </a:rPr>
              <a:t>E</a:t>
            </a:r>
            <a:r>
              <a:rPr lang="en-GB" sz="2000" baseline="-25000" dirty="0" smtClean="0">
                <a:latin typeface="+mj-lt"/>
              </a:rPr>
              <a:t>eff</a:t>
            </a:r>
            <a:r>
              <a:rPr lang="en-GB" sz="2000" dirty="0" smtClean="0">
                <a:latin typeface="+mj-lt"/>
              </a:rPr>
              <a:t> = 24.8 GV/cm: </a:t>
            </a:r>
            <a:r>
              <a:rPr lang="en-GB" sz="2000" dirty="0" smtClean="0"/>
              <a:t>unrestricted</a:t>
            </a:r>
            <a:r>
              <a:rPr lang="en-GB" sz="2000" i="1" dirty="0" smtClean="0"/>
              <a:t> </a:t>
            </a:r>
            <a:r>
              <a:rPr lang="en-GB" sz="2000" dirty="0"/>
              <a:t>Dirac-Fock</a:t>
            </a:r>
          </a:p>
          <a:p>
            <a:r>
              <a:rPr lang="en-GB" sz="1400" dirty="0" smtClean="0"/>
              <a:t>Farid </a:t>
            </a:r>
            <a:r>
              <a:rPr lang="en-GB" sz="1400" dirty="0"/>
              <a:t>A Parpia</a:t>
            </a:r>
            <a:r>
              <a:rPr lang="en-GB" sz="1400" dirty="0" smtClean="0"/>
              <a:t>, </a:t>
            </a:r>
            <a:r>
              <a:rPr lang="en-GB" sz="1400" dirty="0"/>
              <a:t>J. Phys. B: At. Mol. Opt. Phys. </a:t>
            </a:r>
            <a:r>
              <a:rPr lang="en-GB" sz="1400" b="1" dirty="0"/>
              <a:t>31 </a:t>
            </a:r>
            <a:r>
              <a:rPr lang="en-GB" sz="1400" dirty="0"/>
              <a:t>(1998) </a:t>
            </a:r>
            <a:r>
              <a:rPr lang="en-GB" sz="1400" dirty="0" smtClean="0"/>
              <a:t>1409.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0038" y="5048948"/>
            <a:ext cx="637783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j-lt"/>
              </a:rPr>
              <a:t>E</a:t>
            </a:r>
            <a:r>
              <a:rPr lang="en-GB" sz="2000" baseline="-25000" dirty="0" smtClean="0">
                <a:latin typeface="+mj-lt"/>
              </a:rPr>
              <a:t>eff</a:t>
            </a:r>
            <a:r>
              <a:rPr lang="en-GB" sz="2000" dirty="0" smtClean="0">
                <a:latin typeface="+mj-lt"/>
              </a:rPr>
              <a:t> = 25 GV/cm: </a:t>
            </a:r>
            <a:r>
              <a:rPr lang="en-GB" sz="2000" i="1" dirty="0"/>
              <a:t>ab initio </a:t>
            </a:r>
            <a:r>
              <a:rPr lang="en-GB" sz="2000" dirty="0"/>
              <a:t>relativistic, core  polarization</a:t>
            </a:r>
          </a:p>
          <a:p>
            <a:r>
              <a:rPr lang="en-GB" sz="1400" dirty="0" smtClean="0"/>
              <a:t>N </a:t>
            </a:r>
            <a:r>
              <a:rPr lang="en-GB" sz="1400" dirty="0"/>
              <a:t>S Mosyagin, M G Kozlov and A V </a:t>
            </a:r>
            <a:r>
              <a:rPr lang="en-GB" sz="1400" dirty="0" smtClean="0"/>
              <a:t>Titov, J. Phys </a:t>
            </a:r>
            <a:r>
              <a:rPr lang="en-GB" sz="1400" dirty="0"/>
              <a:t>B: At. Mol. Opt. Phys. </a:t>
            </a:r>
            <a:r>
              <a:rPr lang="en-GB" sz="1400" b="1" dirty="0"/>
              <a:t>31 </a:t>
            </a:r>
            <a:r>
              <a:rPr lang="en-GB" sz="1400" dirty="0"/>
              <a:t>(1998) </a:t>
            </a:r>
            <a:r>
              <a:rPr lang="en-GB" sz="1400" dirty="0" smtClean="0"/>
              <a:t>L763.</a:t>
            </a:r>
          </a:p>
        </p:txBody>
      </p:sp>
    </p:spTree>
    <p:extLst>
      <p:ext uri="{BB962C8B-B14F-4D97-AF65-F5344CB8AC3E}">
        <p14:creationId xmlns:p14="http://schemas.microsoft.com/office/powerpoint/2010/main" val="30458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3810" y="1314376"/>
            <a:ext cx="7968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Edmund R. </a:t>
            </a:r>
            <a:r>
              <a:rPr lang="en-GB" sz="2000" dirty="0" smtClean="0"/>
              <a:t>Meyer </a:t>
            </a:r>
            <a:r>
              <a:rPr lang="en-GB" sz="2000" dirty="0"/>
              <a:t>and John L. Bohn</a:t>
            </a:r>
            <a:r>
              <a:rPr lang="en-GB" sz="2000" dirty="0" smtClean="0"/>
              <a:t>, </a:t>
            </a:r>
            <a:r>
              <a:rPr lang="en-GB" sz="2000" dirty="0"/>
              <a:t>Phys. Rev. A </a:t>
            </a:r>
            <a:r>
              <a:rPr lang="en-GB" sz="2000" b="1" dirty="0"/>
              <a:t>78</a:t>
            </a:r>
            <a:r>
              <a:rPr lang="en-GB" sz="2000" dirty="0"/>
              <a:t>, 010502R </a:t>
            </a:r>
            <a:r>
              <a:rPr lang="en-GB" sz="2000" dirty="0" smtClean="0"/>
              <a:t>(2008).</a:t>
            </a:r>
          </a:p>
          <a:p>
            <a:r>
              <a:rPr lang="en-GB" dirty="0"/>
              <a:t>nonrelativistic molecular </a:t>
            </a:r>
            <a:r>
              <a:rPr lang="en-GB" dirty="0" smtClean="0"/>
              <a:t>structure calculations </a:t>
            </a:r>
            <a:r>
              <a:rPr lang="en-GB" dirty="0"/>
              <a:t>perturbed by the Hamiltonian arising </a:t>
            </a:r>
            <a:r>
              <a:rPr lang="en-GB" dirty="0" smtClean="0"/>
              <a:t>from the eEDM</a:t>
            </a:r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0038" y="17145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Enhancement in ThO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567" y="852785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Experiment takes place in </a:t>
            </a:r>
            <a:r>
              <a:rPr lang="en-GB" sz="2400" baseline="30000" dirty="0" smtClean="0">
                <a:solidFill>
                  <a:srgbClr val="002060"/>
                </a:solidFill>
              </a:rPr>
              <a:t>3</a:t>
            </a:r>
            <a:r>
              <a:rPr lang="en-GB" sz="2400" dirty="0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GB" sz="2400" dirty="0" smtClean="0">
                <a:solidFill>
                  <a:srgbClr val="002060"/>
                </a:solidFill>
              </a:rPr>
              <a:t> metastable state.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979" y="5822662"/>
            <a:ext cx="6631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Not possible to compare to ThO hyperfine structure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32849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49" y="2132855"/>
            <a:ext cx="497205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7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/>
          <p:cNvSpPr txBox="1">
            <a:spLocks/>
          </p:cNvSpPr>
          <p:nvPr/>
        </p:nvSpPr>
        <p:spPr>
          <a:xfrm>
            <a:off x="107504" y="188640"/>
            <a:ext cx="8843962" cy="8842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3600" kern="0" dirty="0" smtClean="0">
                <a:solidFill>
                  <a:srgbClr val="00B050"/>
                </a:solidFill>
                <a:ea typeface="+mj-ea"/>
                <a:cs typeface="+mj-cs"/>
              </a:rPr>
              <a:t>A systematic </a:t>
            </a:r>
            <a:r>
              <a:rPr lang="en-GB" sz="3600" kern="0" dirty="0">
                <a:solidFill>
                  <a:srgbClr val="00B050"/>
                </a:solidFill>
                <a:ea typeface="+mj-ea"/>
                <a:cs typeface="+mj-cs"/>
              </a:rPr>
              <a:t>error </a:t>
            </a:r>
            <a:r>
              <a:rPr lang="en-GB" sz="3600" kern="0" dirty="0" smtClean="0">
                <a:solidFill>
                  <a:srgbClr val="00B050"/>
                </a:solidFill>
                <a:ea typeface="+mj-ea"/>
                <a:cs typeface="+mj-cs"/>
              </a:rPr>
              <a:t>correction in 2011 data</a:t>
            </a:r>
            <a:endParaRPr lang="en-GB" sz="3600" kern="0" dirty="0">
              <a:solidFill>
                <a:srgbClr val="00B050"/>
              </a:solidFill>
              <a:ea typeface="+mj-ea"/>
              <a:cs typeface="+mj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27568" y="3140849"/>
            <a:ext cx="7860856" cy="1728192"/>
            <a:chOff x="527568" y="3140849"/>
            <a:chExt cx="7860856" cy="1728192"/>
          </a:xfrm>
        </p:grpSpPr>
        <p:sp>
          <p:nvSpPr>
            <p:cNvPr id="36" name="Rectangle 35"/>
            <p:cNvSpPr/>
            <p:nvPr/>
          </p:nvSpPr>
          <p:spPr>
            <a:xfrm>
              <a:off x="527568" y="3140849"/>
              <a:ext cx="7560840" cy="1728192"/>
            </a:xfrm>
            <a:prstGeom prst="rect">
              <a:avLst/>
            </a:prstGeom>
            <a:solidFill>
              <a:srgbClr val="FFFF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66846" y="3241975"/>
              <a:ext cx="7821578" cy="1492987"/>
              <a:chOff x="218790" y="2944125"/>
              <a:chExt cx="8925210" cy="1492987"/>
            </a:xfrm>
          </p:grpSpPr>
          <p:sp>
            <p:nvSpPr>
              <p:cNvPr id="19" name="Content Placeholder 4"/>
              <p:cNvSpPr txBox="1">
                <a:spLocks/>
              </p:cNvSpPr>
              <p:nvPr/>
            </p:nvSpPr>
            <p:spPr>
              <a:xfrm>
                <a:off x="218790" y="2944125"/>
                <a:ext cx="6700624" cy="674688"/>
              </a:xfrm>
              <a:prstGeom prst="rect">
                <a:avLst/>
              </a:prstGeom>
            </p:spPr>
            <p:txBody>
              <a:bodyPr/>
              <a:lstStyle/>
              <a:p>
                <a:pPr marL="342900" indent="-342900" eaLnBrk="0" hangingPunct="0">
                  <a:spcBef>
                    <a:spcPct val="2000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GB" sz="2800" kern="0" dirty="0"/>
                  <a:t>Electric field </a:t>
                </a:r>
                <a:r>
                  <a:rPr lang="en-GB" sz="2800" kern="0" dirty="0" smtClean="0"/>
                  <a:t>“reversal”</a:t>
                </a:r>
                <a:endParaRPr lang="en-GB" sz="2800" kern="0" dirty="0"/>
              </a:p>
            </p:txBody>
          </p:sp>
          <p:sp>
            <p:nvSpPr>
              <p:cNvPr id="20" name="Content Placeholder 4"/>
              <p:cNvSpPr txBox="1">
                <a:spLocks/>
              </p:cNvSpPr>
              <p:nvPr/>
            </p:nvSpPr>
            <p:spPr>
              <a:xfrm>
                <a:off x="873457" y="3501008"/>
                <a:ext cx="8270543" cy="936104"/>
              </a:xfrm>
              <a:prstGeom prst="rect">
                <a:avLst/>
              </a:prstGeom>
            </p:spPr>
            <p:txBody>
              <a:bodyPr/>
              <a:lstStyle/>
              <a:p>
                <a:pPr marL="342900" indent="-342900" eaLnBrk="0" hangingPunct="0">
                  <a:defRPr/>
                </a:pPr>
                <a:r>
                  <a:rPr lang="en-GB" sz="2400" kern="0" dirty="0" smtClean="0"/>
                  <a:t>Changes </a:t>
                </a:r>
                <a:r>
                  <a:rPr lang="en-GB" sz="2400" kern="0" dirty="0"/>
                  <a:t>magnitude of E (slightly</a:t>
                </a:r>
                <a:r>
                  <a:rPr lang="en-GB" sz="2400" kern="0" dirty="0" smtClean="0"/>
                  <a:t>) causing a Stark shift. </a:t>
                </a:r>
              </a:p>
              <a:p>
                <a:pPr marL="342900" indent="-342900" eaLnBrk="0" hangingPunct="0">
                  <a:spcBef>
                    <a:spcPct val="20000"/>
                  </a:spcBef>
                  <a:spcAft>
                    <a:spcPts val="1200"/>
                  </a:spcAft>
                  <a:defRPr/>
                </a:pPr>
                <a:r>
                  <a:rPr lang="en-GB" sz="2400" kern="0" dirty="0" smtClean="0"/>
                  <a:t>Measured by the {rf1f.E} and {rf2f.E} correlations.</a:t>
                </a:r>
              </a:p>
              <a:p>
                <a:pPr marL="342900" indent="-342900" eaLnBrk="0" hangingPunct="0">
                  <a:spcBef>
                    <a:spcPct val="20000"/>
                  </a:spcBef>
                  <a:spcAft>
                    <a:spcPts val="1200"/>
                  </a:spcAft>
                  <a:defRPr/>
                </a:pPr>
                <a:r>
                  <a:rPr lang="en-GB" sz="2400" kern="0" dirty="0" smtClean="0"/>
                  <a:t> </a:t>
                </a:r>
                <a:endParaRPr lang="en-GB" sz="2400" kern="0" dirty="0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527568" y="980609"/>
            <a:ext cx="7788848" cy="2016224"/>
            <a:chOff x="527568" y="980609"/>
            <a:chExt cx="7788848" cy="2016224"/>
          </a:xfrm>
        </p:grpSpPr>
        <p:sp>
          <p:nvSpPr>
            <p:cNvPr id="35" name="Rectangle 34"/>
            <p:cNvSpPr/>
            <p:nvPr/>
          </p:nvSpPr>
          <p:spPr>
            <a:xfrm>
              <a:off x="527568" y="980609"/>
              <a:ext cx="7560840" cy="2016224"/>
            </a:xfrm>
            <a:prstGeom prst="rect">
              <a:avLst/>
            </a:prstGeom>
            <a:solidFill>
              <a:srgbClr val="00B0F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39552" y="980728"/>
              <a:ext cx="7776864" cy="1852908"/>
              <a:chOff x="191496" y="856012"/>
              <a:chExt cx="8412952" cy="1852908"/>
            </a:xfrm>
          </p:grpSpPr>
          <p:sp>
            <p:nvSpPr>
              <p:cNvPr id="22" name="Content Placeholder 4"/>
              <p:cNvSpPr txBox="1">
                <a:spLocks/>
              </p:cNvSpPr>
              <p:nvPr/>
            </p:nvSpPr>
            <p:spPr>
              <a:xfrm>
                <a:off x="191496" y="856012"/>
                <a:ext cx="8412952" cy="1132828"/>
              </a:xfrm>
              <a:prstGeom prst="rect">
                <a:avLst/>
              </a:prstGeom>
            </p:spPr>
            <p:txBody>
              <a:bodyPr/>
              <a:lstStyle/>
              <a:p>
                <a:pPr marL="342900" indent="-342900" eaLnBrk="0" hangingPunct="0">
                  <a:spcBef>
                    <a:spcPct val="2000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GB" sz="2800" kern="0" dirty="0" smtClean="0">
                    <a:cs typeface="+mn-cs"/>
                  </a:rPr>
                  <a:t>rf detuning from </a:t>
                </a:r>
                <a:r>
                  <a:rPr lang="en-GB" sz="2800" kern="0" dirty="0" smtClean="0"/>
                  <a:t>resonance makes a (small) interferometer phase shift</a:t>
                </a:r>
              </a:p>
              <a:p>
                <a:pPr marL="342900" indent="-342900" eaLnBrk="0" hangingPunct="0">
                  <a:spcBef>
                    <a:spcPct val="2000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endParaRPr lang="en-GB" sz="2800" kern="0" dirty="0">
                  <a:cs typeface="+mn-cs"/>
                </a:endParaRPr>
              </a:p>
            </p:txBody>
          </p:sp>
          <p:sp>
            <p:nvSpPr>
              <p:cNvPr id="24" name="Content Placeholder 4"/>
              <p:cNvSpPr txBox="1">
                <a:spLocks/>
              </p:cNvSpPr>
              <p:nvPr/>
            </p:nvSpPr>
            <p:spPr>
              <a:xfrm>
                <a:off x="827584" y="1844824"/>
                <a:ext cx="6840760" cy="864096"/>
              </a:xfrm>
              <a:prstGeom prst="rect">
                <a:avLst/>
              </a:prstGeom>
            </p:spPr>
            <p:txBody>
              <a:bodyPr/>
              <a:lstStyle/>
              <a:p>
                <a:pPr marL="342900" indent="-342900" eaLnBrk="0" hangingPunct="0">
                  <a:defRPr/>
                </a:pPr>
                <a:r>
                  <a:rPr lang="en-GB" sz="2400" kern="0" dirty="0" smtClean="0">
                    <a:cs typeface="+mn-cs"/>
                  </a:rPr>
                  <a:t>Measured by the {rf1f.B} and {rf2f.B} correlations</a:t>
                </a:r>
              </a:p>
              <a:p>
                <a:pPr marL="342900" indent="-342900" eaLnBrk="0" hangingPunct="0">
                  <a:spcBef>
                    <a:spcPct val="20000"/>
                  </a:spcBef>
                  <a:spcAft>
                    <a:spcPts val="1200"/>
                  </a:spcAft>
                  <a:defRPr/>
                </a:pPr>
                <a:r>
                  <a:rPr lang="en-GB" sz="2400" kern="0" dirty="0" smtClean="0"/>
                  <a:t>		they are both  ~ 100 nrad/Hz</a:t>
                </a:r>
              </a:p>
              <a:p>
                <a:pPr marL="342900" indent="-342900" eaLnBrk="0" hangingPunct="0">
                  <a:spcBef>
                    <a:spcPct val="20000"/>
                  </a:spcBef>
                  <a:spcAft>
                    <a:spcPts val="1200"/>
                  </a:spcAft>
                  <a:defRPr/>
                </a:pPr>
                <a:endParaRPr lang="en-GB" sz="2400" kern="0" dirty="0">
                  <a:cs typeface="+mn-cs"/>
                </a:endParaRPr>
              </a:p>
            </p:txBody>
          </p:sp>
        </p:grpSp>
      </p:grpSp>
      <p:sp>
        <p:nvSpPr>
          <p:cNvPr id="27" name="Content Placeholder 4"/>
          <p:cNvSpPr txBox="1">
            <a:spLocks/>
          </p:cNvSpPr>
          <p:nvPr/>
        </p:nvSpPr>
        <p:spPr>
          <a:xfrm>
            <a:off x="743592" y="4364985"/>
            <a:ext cx="8898340" cy="60303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defRPr/>
            </a:pPr>
            <a:endParaRPr lang="en-GB" sz="2400" kern="0" dirty="0"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66845" y="5143300"/>
            <a:ext cx="8325635" cy="1105073"/>
            <a:chOff x="218789" y="5018584"/>
            <a:chExt cx="8761437" cy="1105073"/>
          </a:xfrm>
        </p:grpSpPr>
        <p:sp>
          <p:nvSpPr>
            <p:cNvPr id="21" name="Content Placeholder 4"/>
            <p:cNvSpPr txBox="1">
              <a:spLocks/>
            </p:cNvSpPr>
            <p:nvPr/>
          </p:nvSpPr>
          <p:spPr>
            <a:xfrm>
              <a:off x="539551" y="5517232"/>
              <a:ext cx="7455570" cy="606425"/>
            </a:xfrm>
            <a:prstGeom prst="rect">
              <a:avLst/>
            </a:prstGeom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spcAft>
                  <a:spcPts val="1200"/>
                </a:spcAft>
                <a:defRPr/>
              </a:pPr>
              <a:r>
                <a:rPr lang="en-GB" sz="2400" kern="0" dirty="0">
                  <a:cs typeface="+mn-cs"/>
                </a:rPr>
                <a:t>    We measure and correct: </a:t>
              </a:r>
              <a:r>
                <a:rPr lang="en-GB" sz="2400" kern="0" dirty="0" smtClean="0">
                  <a:cs typeface="+mn-cs"/>
                </a:rPr>
                <a:t>(+5</a:t>
              </a:r>
              <a:r>
                <a:rPr lang="en-GB" sz="2400" dirty="0" smtClean="0">
                  <a:cs typeface="Arial" pitchFamily="34" charset="0"/>
                </a:rPr>
                <a:t>.5 </a:t>
              </a:r>
              <a:r>
                <a:rPr lang="en-GB" sz="2400" dirty="0">
                  <a:cs typeface="Arial" pitchFamily="34" charset="0"/>
                </a:rPr>
                <a:t>± </a:t>
              </a:r>
              <a:r>
                <a:rPr lang="en-GB" sz="2400" dirty="0" smtClean="0">
                  <a:cs typeface="Arial" pitchFamily="34" charset="0"/>
                </a:rPr>
                <a:t>1.1) </a:t>
              </a:r>
              <a:r>
                <a:rPr lang="en-GB" sz="2400" dirty="0">
                  <a:cs typeface="Arial" pitchFamily="34" charset="0"/>
                </a:rPr>
                <a:t>×10</a:t>
              </a:r>
              <a:r>
                <a:rPr lang="en-GB" sz="2400" baseline="30000" dirty="0">
                  <a:cs typeface="Arial" pitchFamily="34" charset="0"/>
                </a:rPr>
                <a:t>-28</a:t>
              </a:r>
              <a:r>
                <a:rPr lang="en-GB" sz="2400" dirty="0">
                  <a:cs typeface="Arial" pitchFamily="34" charset="0"/>
                </a:rPr>
                <a:t> e.cm</a:t>
              </a:r>
              <a:r>
                <a:rPr lang="en-GB" sz="2400" kern="0" dirty="0">
                  <a:cs typeface="+mn-cs"/>
                </a:rPr>
                <a:t>.</a:t>
              </a:r>
            </a:p>
          </p:txBody>
        </p:sp>
        <p:sp>
          <p:nvSpPr>
            <p:cNvPr id="29" name="Content Placeholder 4"/>
            <p:cNvSpPr txBox="1">
              <a:spLocks/>
            </p:cNvSpPr>
            <p:nvPr/>
          </p:nvSpPr>
          <p:spPr>
            <a:xfrm>
              <a:off x="218789" y="5018584"/>
              <a:ext cx="8761437" cy="674688"/>
            </a:xfrm>
            <a:prstGeom prst="rect">
              <a:avLst/>
            </a:prstGeom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spcAft>
                  <a:spcPts val="1200"/>
                </a:spcAft>
                <a:buFontTx/>
                <a:buChar char="•"/>
                <a:defRPr/>
              </a:pPr>
              <a:r>
                <a:rPr lang="en-GB" sz="2800" kern="0" dirty="0" smtClean="0">
                  <a:cs typeface="+mn-cs"/>
                </a:rPr>
                <a:t>Together </a:t>
              </a:r>
              <a:r>
                <a:rPr lang="en-GB" sz="2800" kern="0" dirty="0" smtClean="0">
                  <a:cs typeface="+mn-cs"/>
                  <a:sym typeface="Symbol"/>
                </a:rPr>
                <a:t></a:t>
              </a:r>
              <a:r>
                <a:rPr lang="en-GB" sz="2800" kern="0" dirty="0" smtClean="0">
                  <a:cs typeface="+mn-cs"/>
                </a:rPr>
                <a:t> false EDM</a:t>
              </a:r>
              <a:endParaRPr lang="en-GB" sz="2800" kern="0" dirty="0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11413" y="6308725"/>
            <a:ext cx="2895600" cy="476250"/>
          </a:xfrm>
        </p:spPr>
        <p:txBody>
          <a:bodyPr/>
          <a:lstStyle/>
          <a:p>
            <a:r>
              <a:rPr lang="en-GB" altLang="en-GB" dirty="0"/>
              <a:t>© Imperial College London</a:t>
            </a:r>
            <a:endParaRPr lang="en-US" alt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50825" y="6308725"/>
            <a:ext cx="2133600" cy="476250"/>
          </a:xfrm>
        </p:spPr>
        <p:txBody>
          <a:bodyPr/>
          <a:lstStyle/>
          <a:p>
            <a:r>
              <a:rPr lang="en-US" altLang="en-US" dirty="0"/>
              <a:t>Page </a:t>
            </a:r>
            <a:fld id="{6B74B1A3-8CB8-4ABC-900A-104B681ED7D3}" type="slidenum">
              <a:rPr lang="en-US" altLang="en-US"/>
              <a:pPr/>
              <a:t>36</a:t>
            </a:fld>
            <a:endParaRPr lang="en-US" alt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0038" y="17145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2011 Systematics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1628800"/>
            <a:ext cx="8663434" cy="478430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			Correction		Uncertainty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dirty="0" smtClean="0"/>
              <a:t>						Statistical	Systematic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Correlated B field	</a:t>
            </a:r>
            <a:r>
              <a:rPr lang="en-US" sz="2400" dirty="0" smtClean="0"/>
              <a:t>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-0.3		</a:t>
            </a:r>
            <a:r>
              <a:rPr lang="en-US" sz="2400" dirty="0" smtClean="0"/>
              <a:t>    1.7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&lt;0.1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f1 phase		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5.0		    1.3		   &lt;0.1</a:t>
            </a:r>
          </a:p>
          <a:p>
            <a:pPr marL="342900" indent="-342900">
              <a:defRPr/>
            </a:pPr>
            <a:r>
              <a:rPr lang="en-US" sz="2400" dirty="0" smtClean="0"/>
              <a:t>rf2 phase		    0.5		    0.7		   &lt;0.01</a:t>
            </a:r>
          </a:p>
          <a:p>
            <a:pPr marL="342900" lvl="0" indent="-342900">
              <a:defRPr/>
            </a:pPr>
            <a:r>
              <a:rPr lang="en-US" sz="2400" dirty="0" smtClean="0"/>
              <a:t>Residual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effects </a:t>
            </a:r>
            <a:r>
              <a:rPr lang="en-US" sz="2400" dirty="0" smtClean="0"/>
              <a:t> 	       ̶		     ̶		     1.1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Ground plane (   </a:t>
            </a:r>
            <a:r>
              <a:rPr lang="en-US" sz="2400" dirty="0" smtClean="0"/>
              <a:t>) 	       ̶		     ̶		     0.1</a:t>
            </a:r>
          </a:p>
          <a:p>
            <a:pPr marL="342900" lvl="0" indent="-342900">
              <a:defRPr/>
            </a:pPr>
            <a:r>
              <a:rPr lang="en-US" sz="2400" dirty="0" smtClean="0"/>
              <a:t>Geometric phase	       ̶		     ̶		     0.03</a:t>
            </a:r>
          </a:p>
          <a:p>
            <a:pPr marL="342900" indent="-342900">
              <a:defRPr/>
            </a:pPr>
            <a:r>
              <a:rPr lang="en-US" sz="2400" dirty="0" smtClean="0"/>
              <a:t>Leakage currents 	       ̶		     ̶		     0.2</a:t>
            </a:r>
          </a:p>
          <a:p>
            <a:pPr marL="342900" indent="-342900">
              <a:defRPr/>
            </a:pPr>
            <a:r>
              <a:rPr lang="en-US" sz="2400" dirty="0" smtClean="0"/>
              <a:t>B-shield polarisation	       ̶		     ̶		     0.25</a:t>
            </a:r>
          </a:p>
          <a:p>
            <a:pPr marL="342900" indent="-342900">
              <a:defRPr/>
            </a:pPr>
            <a:r>
              <a:rPr lang="en-US" sz="2400" dirty="0" smtClean="0"/>
              <a:t>	    effect		       ̶		     ̶		     0.0005</a:t>
            </a:r>
          </a:p>
          <a:p>
            <a:pPr marL="342900" lvl="0" indent="-342900"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84613" y="1062038"/>
            <a:ext cx="36623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(in units of 10</a:t>
            </a:r>
            <a:r>
              <a:rPr lang="en-US" sz="2800" baseline="30000" dirty="0">
                <a:solidFill>
                  <a:schemeClr val="tx1"/>
                </a:solidFill>
              </a:rPr>
              <a:t>-28</a:t>
            </a:r>
            <a:r>
              <a:rPr lang="en-US" sz="2800" dirty="0">
                <a:solidFill>
                  <a:schemeClr val="tx1"/>
                </a:solidFill>
              </a:rPr>
              <a:t> e.cm)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95536" y="2564904"/>
            <a:ext cx="8064896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215988" y="4085698"/>
          <a:ext cx="281921" cy="368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0" name="Equation" r:id="rId3" imgW="164880" imgH="215640" progId="Equation.3">
                  <p:embed/>
                </p:oleObj>
              </mc:Choice>
              <mc:Fallback>
                <p:oleObj name="Equation" r:id="rId3" imgW="16488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5988" y="4085698"/>
                        <a:ext cx="281921" cy="3686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75284" y="5496980"/>
          <a:ext cx="628913" cy="395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1" name="Equation" r:id="rId5" imgW="342720" imgH="215640" progId="Equation.3">
                  <p:embed/>
                </p:oleObj>
              </mc:Choice>
              <mc:Fallback>
                <p:oleObj name="Equation" r:id="rId5" imgW="3427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4" y="5496980"/>
                        <a:ext cx="628913" cy="3959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220196" y="6021288"/>
            <a:ext cx="163833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Nature, </a:t>
            </a:r>
            <a:r>
              <a:rPr lang="en-US" sz="1200" b="1" dirty="0" smtClean="0"/>
              <a:t>473</a:t>
            </a:r>
            <a:r>
              <a:rPr lang="en-US" sz="1200" dirty="0" smtClean="0"/>
              <a:t> 493 (2011)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82"/>
          <p:cNvSpPr>
            <a:spLocks noChangeArrowheads="1"/>
          </p:cNvSpPr>
          <p:nvPr/>
        </p:nvSpPr>
        <p:spPr bwMode="auto">
          <a:xfrm>
            <a:off x="1457325" y="0"/>
            <a:ext cx="6713538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3600" dirty="0">
                <a:solidFill>
                  <a:srgbClr val="00B050"/>
                </a:solidFill>
              </a:rPr>
              <a:t>Measuring the average of |E|</a:t>
            </a:r>
          </a:p>
        </p:txBody>
      </p:sp>
      <p:grpSp>
        <p:nvGrpSpPr>
          <p:cNvPr id="3" name="Group 4953"/>
          <p:cNvGrpSpPr>
            <a:grpSpLocks/>
          </p:cNvGrpSpPr>
          <p:nvPr/>
        </p:nvGrpSpPr>
        <p:grpSpPr bwMode="auto">
          <a:xfrm>
            <a:off x="683568" y="1051149"/>
            <a:ext cx="7372350" cy="1019175"/>
            <a:chOff x="579" y="371"/>
            <a:chExt cx="4644" cy="642"/>
          </a:xfrm>
        </p:grpSpPr>
        <p:sp>
          <p:nvSpPr>
            <p:cNvPr id="4" name="Rectangle 4889"/>
            <p:cNvSpPr>
              <a:spLocks noChangeArrowheads="1"/>
            </p:cNvSpPr>
            <p:nvPr/>
          </p:nvSpPr>
          <p:spPr bwMode="auto">
            <a:xfrm>
              <a:off x="1535" y="507"/>
              <a:ext cx="2759" cy="28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C0C0C0"/>
              </a:solidFill>
              <a:miter lim="800000"/>
              <a:headEnd/>
              <a:tailEnd type="none" w="lg" len="lg"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5" name="AutoShape 4887" descr="Large confetti"/>
            <p:cNvSpPr>
              <a:spLocks noChangeArrowheads="1"/>
            </p:cNvSpPr>
            <p:nvPr/>
          </p:nvSpPr>
          <p:spPr bwMode="auto">
            <a:xfrm rot="16200000" flipH="1">
              <a:off x="2984" y="-1516"/>
              <a:ext cx="103" cy="4375"/>
            </a:xfrm>
            <a:prstGeom prst="triangle">
              <a:avLst>
                <a:gd name="adj" fmla="val 50000"/>
              </a:avLst>
            </a:prstGeom>
            <a:pattFill prst="lgConfetti">
              <a:fgClr>
                <a:srgbClr val="00FF00"/>
              </a:fgClr>
              <a:bgClr>
                <a:schemeClr val="tx1"/>
              </a:bgClr>
            </a:pattFill>
            <a:ln w="25400">
              <a:noFill/>
              <a:miter lim="800000"/>
              <a:headEnd/>
              <a:tailEnd type="none" w="lg" len="lg"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6" name="Rectangle 4885"/>
            <p:cNvSpPr>
              <a:spLocks noChangeArrowheads="1"/>
            </p:cNvSpPr>
            <p:nvPr/>
          </p:nvSpPr>
          <p:spPr bwMode="auto">
            <a:xfrm>
              <a:off x="579" y="645"/>
              <a:ext cx="181" cy="86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100000">
                  <a:srgbClr val="007676"/>
                </a:gs>
              </a:gsLst>
              <a:lin ang="5400000" scaled="1"/>
            </a:gradFill>
            <a:ln w="25400">
              <a:solidFill>
                <a:srgbClr val="00FFFF"/>
              </a:solidFill>
              <a:miter lim="800000"/>
              <a:headEnd/>
              <a:tailEnd type="none" w="lg" len="lg"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7" name="Rectangle 4886"/>
            <p:cNvSpPr>
              <a:spLocks noChangeArrowheads="1"/>
            </p:cNvSpPr>
            <p:nvPr/>
          </p:nvSpPr>
          <p:spPr bwMode="auto">
            <a:xfrm>
              <a:off x="770" y="554"/>
              <a:ext cx="69" cy="267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100000">
                  <a:srgbClr val="007676"/>
                </a:gs>
              </a:gsLst>
              <a:lin ang="5400000" scaled="1"/>
            </a:gradFill>
            <a:ln w="25400">
              <a:solidFill>
                <a:srgbClr val="00FFFF"/>
              </a:solidFill>
              <a:miter lim="800000"/>
              <a:headEnd/>
              <a:tailEnd type="none" w="lg" len="lg"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8" name="Rectangle 4888"/>
            <p:cNvSpPr>
              <a:spLocks noChangeArrowheads="1"/>
            </p:cNvSpPr>
            <p:nvPr/>
          </p:nvSpPr>
          <p:spPr bwMode="auto">
            <a:xfrm>
              <a:off x="1577" y="542"/>
              <a:ext cx="2759" cy="28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C0C0C0"/>
              </a:solidFill>
              <a:miter lim="800000"/>
              <a:headEnd/>
              <a:tailEnd type="none" w="lg" len="lg"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dirty="0"/>
            </a:p>
          </p:txBody>
        </p:sp>
        <p:grpSp>
          <p:nvGrpSpPr>
            <p:cNvPr id="9" name="Group 4902"/>
            <p:cNvGrpSpPr>
              <a:grpSpLocks/>
            </p:cNvGrpSpPr>
            <p:nvPr/>
          </p:nvGrpSpPr>
          <p:grpSpPr bwMode="auto">
            <a:xfrm>
              <a:off x="1262" y="371"/>
              <a:ext cx="44" cy="597"/>
              <a:chOff x="992" y="372"/>
              <a:chExt cx="44" cy="770"/>
            </a:xfrm>
          </p:grpSpPr>
          <p:grpSp>
            <p:nvGrpSpPr>
              <p:cNvPr id="23" name="Group 4890"/>
              <p:cNvGrpSpPr>
                <a:grpSpLocks noChangeAspect="1"/>
              </p:cNvGrpSpPr>
              <p:nvPr/>
            </p:nvGrpSpPr>
            <p:grpSpPr bwMode="auto">
              <a:xfrm rot="-5400000">
                <a:off x="672" y="779"/>
                <a:ext cx="683" cy="44"/>
                <a:chOff x="672" y="1872"/>
                <a:chExt cx="2064" cy="132"/>
              </a:xfrm>
            </p:grpSpPr>
            <p:grpSp>
              <p:nvGrpSpPr>
                <p:cNvPr id="25" name="Group 4891"/>
                <p:cNvGrpSpPr>
                  <a:grpSpLocks noChangeAspect="1"/>
                </p:cNvGrpSpPr>
                <p:nvPr/>
              </p:nvGrpSpPr>
              <p:grpSpPr bwMode="auto">
                <a:xfrm>
                  <a:off x="672" y="1872"/>
                  <a:ext cx="1028" cy="132"/>
                  <a:chOff x="672" y="1872"/>
                  <a:chExt cx="1028" cy="132"/>
                </a:xfrm>
              </p:grpSpPr>
              <p:sp>
                <p:nvSpPr>
                  <p:cNvPr id="30" name="Freeform 4892"/>
                  <p:cNvSpPr>
                    <a:spLocks noChangeAspect="1"/>
                  </p:cNvSpPr>
                  <p:nvPr/>
                </p:nvSpPr>
                <p:spPr bwMode="auto">
                  <a:xfrm>
                    <a:off x="672" y="1872"/>
                    <a:ext cx="254" cy="132"/>
                  </a:xfrm>
                  <a:custGeom>
                    <a:avLst/>
                    <a:gdLst>
                      <a:gd name="T0" fmla="*/ 7 w 835"/>
                      <a:gd name="T1" fmla="*/ 2 h 409"/>
                      <a:gd name="T2" fmla="*/ 6 w 835"/>
                      <a:gd name="T3" fmla="*/ 1 h 409"/>
                      <a:gd name="T4" fmla="*/ 5 w 835"/>
                      <a:gd name="T5" fmla="*/ 0 h 409"/>
                      <a:gd name="T6" fmla="*/ 4 w 835"/>
                      <a:gd name="T7" fmla="*/ 1 h 409"/>
                      <a:gd name="T8" fmla="*/ 4 w 835"/>
                      <a:gd name="T9" fmla="*/ 2 h 409"/>
                      <a:gd name="T10" fmla="*/ 3 w 835"/>
                      <a:gd name="T11" fmla="*/ 4 h 409"/>
                      <a:gd name="T12" fmla="*/ 2 w 835"/>
                      <a:gd name="T13" fmla="*/ 5 h 409"/>
                      <a:gd name="T14" fmla="*/ 1 w 835"/>
                      <a:gd name="T15" fmla="*/ 4 h 409"/>
                      <a:gd name="T16" fmla="*/ 0 w 835"/>
                      <a:gd name="T17" fmla="*/ 2 h 40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35"/>
                      <a:gd name="T28" fmla="*/ 0 h 409"/>
                      <a:gd name="T29" fmla="*/ 835 w 835"/>
                      <a:gd name="T30" fmla="*/ 409 h 40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35" h="409">
                        <a:moveTo>
                          <a:pt x="835" y="199"/>
                        </a:moveTo>
                        <a:cubicBezTo>
                          <a:pt x="820" y="175"/>
                          <a:pt x="783" y="104"/>
                          <a:pt x="748" y="71"/>
                        </a:cubicBezTo>
                        <a:cubicBezTo>
                          <a:pt x="713" y="38"/>
                          <a:pt x="667" y="0"/>
                          <a:pt x="627" y="0"/>
                        </a:cubicBezTo>
                        <a:cubicBezTo>
                          <a:pt x="587" y="0"/>
                          <a:pt x="537" y="41"/>
                          <a:pt x="505" y="73"/>
                        </a:cubicBezTo>
                        <a:cubicBezTo>
                          <a:pt x="473" y="105"/>
                          <a:pt x="458" y="153"/>
                          <a:pt x="432" y="195"/>
                        </a:cubicBezTo>
                        <a:cubicBezTo>
                          <a:pt x="406" y="237"/>
                          <a:pt x="384" y="289"/>
                          <a:pt x="349" y="325"/>
                        </a:cubicBezTo>
                        <a:cubicBezTo>
                          <a:pt x="314" y="361"/>
                          <a:pt x="268" y="409"/>
                          <a:pt x="223" y="409"/>
                        </a:cubicBezTo>
                        <a:cubicBezTo>
                          <a:pt x="178" y="409"/>
                          <a:pt x="116" y="358"/>
                          <a:pt x="79" y="325"/>
                        </a:cubicBezTo>
                        <a:cubicBezTo>
                          <a:pt x="42" y="292"/>
                          <a:pt x="16" y="232"/>
                          <a:pt x="0" y="208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" name="Freeform 4893"/>
                  <p:cNvSpPr>
                    <a:spLocks noChangeAspect="1"/>
                  </p:cNvSpPr>
                  <p:nvPr/>
                </p:nvSpPr>
                <p:spPr bwMode="auto">
                  <a:xfrm>
                    <a:off x="926" y="1872"/>
                    <a:ext cx="258" cy="132"/>
                  </a:xfrm>
                  <a:custGeom>
                    <a:avLst/>
                    <a:gdLst>
                      <a:gd name="T0" fmla="*/ 7 w 851"/>
                      <a:gd name="T1" fmla="*/ 2 h 409"/>
                      <a:gd name="T2" fmla="*/ 6 w 851"/>
                      <a:gd name="T3" fmla="*/ 1 h 409"/>
                      <a:gd name="T4" fmla="*/ 5 w 851"/>
                      <a:gd name="T5" fmla="*/ 0 h 409"/>
                      <a:gd name="T6" fmla="*/ 4 w 851"/>
                      <a:gd name="T7" fmla="*/ 1 h 409"/>
                      <a:gd name="T8" fmla="*/ 4 w 851"/>
                      <a:gd name="T9" fmla="*/ 2 h 409"/>
                      <a:gd name="T10" fmla="*/ 3 w 851"/>
                      <a:gd name="T11" fmla="*/ 4 h 409"/>
                      <a:gd name="T12" fmla="*/ 2 w 851"/>
                      <a:gd name="T13" fmla="*/ 5 h 409"/>
                      <a:gd name="T14" fmla="*/ 1 w 851"/>
                      <a:gd name="T15" fmla="*/ 4 h 409"/>
                      <a:gd name="T16" fmla="*/ 0 w 851"/>
                      <a:gd name="T17" fmla="*/ 2 h 40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51"/>
                      <a:gd name="T28" fmla="*/ 0 h 409"/>
                      <a:gd name="T29" fmla="*/ 851 w 851"/>
                      <a:gd name="T30" fmla="*/ 409 h 40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51" h="409">
                        <a:moveTo>
                          <a:pt x="851" y="189"/>
                        </a:moveTo>
                        <a:cubicBezTo>
                          <a:pt x="836" y="169"/>
                          <a:pt x="795" y="102"/>
                          <a:pt x="759" y="71"/>
                        </a:cubicBezTo>
                        <a:cubicBezTo>
                          <a:pt x="724" y="39"/>
                          <a:pt x="678" y="0"/>
                          <a:pt x="638" y="0"/>
                        </a:cubicBezTo>
                        <a:cubicBezTo>
                          <a:pt x="598" y="0"/>
                          <a:pt x="548" y="41"/>
                          <a:pt x="516" y="73"/>
                        </a:cubicBezTo>
                        <a:cubicBezTo>
                          <a:pt x="484" y="105"/>
                          <a:pt x="469" y="153"/>
                          <a:pt x="443" y="195"/>
                        </a:cubicBezTo>
                        <a:cubicBezTo>
                          <a:pt x="417" y="237"/>
                          <a:pt x="395" y="289"/>
                          <a:pt x="360" y="325"/>
                        </a:cubicBezTo>
                        <a:cubicBezTo>
                          <a:pt x="325" y="361"/>
                          <a:pt x="279" y="409"/>
                          <a:pt x="234" y="409"/>
                        </a:cubicBezTo>
                        <a:cubicBezTo>
                          <a:pt x="189" y="409"/>
                          <a:pt x="129" y="361"/>
                          <a:pt x="90" y="325"/>
                        </a:cubicBezTo>
                        <a:cubicBezTo>
                          <a:pt x="51" y="289"/>
                          <a:pt x="19" y="220"/>
                          <a:pt x="0" y="193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2" name="Freeform 4894"/>
                  <p:cNvSpPr>
                    <a:spLocks noChangeAspect="1"/>
                  </p:cNvSpPr>
                  <p:nvPr/>
                </p:nvSpPr>
                <p:spPr bwMode="auto">
                  <a:xfrm>
                    <a:off x="1188" y="1872"/>
                    <a:ext cx="254" cy="132"/>
                  </a:xfrm>
                  <a:custGeom>
                    <a:avLst/>
                    <a:gdLst>
                      <a:gd name="T0" fmla="*/ 7 w 835"/>
                      <a:gd name="T1" fmla="*/ 2 h 409"/>
                      <a:gd name="T2" fmla="*/ 6 w 835"/>
                      <a:gd name="T3" fmla="*/ 1 h 409"/>
                      <a:gd name="T4" fmla="*/ 5 w 835"/>
                      <a:gd name="T5" fmla="*/ 0 h 409"/>
                      <a:gd name="T6" fmla="*/ 4 w 835"/>
                      <a:gd name="T7" fmla="*/ 1 h 409"/>
                      <a:gd name="T8" fmla="*/ 4 w 835"/>
                      <a:gd name="T9" fmla="*/ 2 h 409"/>
                      <a:gd name="T10" fmla="*/ 3 w 835"/>
                      <a:gd name="T11" fmla="*/ 4 h 409"/>
                      <a:gd name="T12" fmla="*/ 2 w 835"/>
                      <a:gd name="T13" fmla="*/ 5 h 409"/>
                      <a:gd name="T14" fmla="*/ 1 w 835"/>
                      <a:gd name="T15" fmla="*/ 4 h 409"/>
                      <a:gd name="T16" fmla="*/ 0 w 835"/>
                      <a:gd name="T17" fmla="*/ 2 h 40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35"/>
                      <a:gd name="T28" fmla="*/ 0 h 409"/>
                      <a:gd name="T29" fmla="*/ 835 w 835"/>
                      <a:gd name="T30" fmla="*/ 409 h 40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35" h="409">
                        <a:moveTo>
                          <a:pt x="835" y="199"/>
                        </a:moveTo>
                        <a:cubicBezTo>
                          <a:pt x="820" y="175"/>
                          <a:pt x="783" y="104"/>
                          <a:pt x="748" y="71"/>
                        </a:cubicBezTo>
                        <a:cubicBezTo>
                          <a:pt x="713" y="38"/>
                          <a:pt x="667" y="0"/>
                          <a:pt x="627" y="0"/>
                        </a:cubicBezTo>
                        <a:cubicBezTo>
                          <a:pt x="587" y="0"/>
                          <a:pt x="537" y="41"/>
                          <a:pt x="505" y="73"/>
                        </a:cubicBezTo>
                        <a:cubicBezTo>
                          <a:pt x="473" y="105"/>
                          <a:pt x="458" y="153"/>
                          <a:pt x="432" y="195"/>
                        </a:cubicBezTo>
                        <a:cubicBezTo>
                          <a:pt x="406" y="237"/>
                          <a:pt x="384" y="289"/>
                          <a:pt x="349" y="325"/>
                        </a:cubicBezTo>
                        <a:cubicBezTo>
                          <a:pt x="314" y="361"/>
                          <a:pt x="268" y="409"/>
                          <a:pt x="223" y="409"/>
                        </a:cubicBezTo>
                        <a:cubicBezTo>
                          <a:pt x="178" y="409"/>
                          <a:pt x="116" y="358"/>
                          <a:pt x="79" y="325"/>
                        </a:cubicBezTo>
                        <a:cubicBezTo>
                          <a:pt x="42" y="292"/>
                          <a:pt x="16" y="232"/>
                          <a:pt x="0" y="208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3" name="Freeform 4895"/>
                  <p:cNvSpPr>
                    <a:spLocks noChangeAspect="1"/>
                  </p:cNvSpPr>
                  <p:nvPr/>
                </p:nvSpPr>
                <p:spPr bwMode="auto">
                  <a:xfrm>
                    <a:off x="1442" y="1872"/>
                    <a:ext cx="258" cy="132"/>
                  </a:xfrm>
                  <a:custGeom>
                    <a:avLst/>
                    <a:gdLst>
                      <a:gd name="T0" fmla="*/ 7 w 851"/>
                      <a:gd name="T1" fmla="*/ 2 h 409"/>
                      <a:gd name="T2" fmla="*/ 6 w 851"/>
                      <a:gd name="T3" fmla="*/ 1 h 409"/>
                      <a:gd name="T4" fmla="*/ 5 w 851"/>
                      <a:gd name="T5" fmla="*/ 0 h 409"/>
                      <a:gd name="T6" fmla="*/ 4 w 851"/>
                      <a:gd name="T7" fmla="*/ 1 h 409"/>
                      <a:gd name="T8" fmla="*/ 4 w 851"/>
                      <a:gd name="T9" fmla="*/ 2 h 409"/>
                      <a:gd name="T10" fmla="*/ 3 w 851"/>
                      <a:gd name="T11" fmla="*/ 4 h 409"/>
                      <a:gd name="T12" fmla="*/ 2 w 851"/>
                      <a:gd name="T13" fmla="*/ 5 h 409"/>
                      <a:gd name="T14" fmla="*/ 1 w 851"/>
                      <a:gd name="T15" fmla="*/ 4 h 409"/>
                      <a:gd name="T16" fmla="*/ 0 w 851"/>
                      <a:gd name="T17" fmla="*/ 2 h 40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51"/>
                      <a:gd name="T28" fmla="*/ 0 h 409"/>
                      <a:gd name="T29" fmla="*/ 851 w 851"/>
                      <a:gd name="T30" fmla="*/ 409 h 40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51" h="409">
                        <a:moveTo>
                          <a:pt x="851" y="189"/>
                        </a:moveTo>
                        <a:cubicBezTo>
                          <a:pt x="836" y="169"/>
                          <a:pt x="795" y="102"/>
                          <a:pt x="759" y="71"/>
                        </a:cubicBezTo>
                        <a:cubicBezTo>
                          <a:pt x="724" y="39"/>
                          <a:pt x="678" y="0"/>
                          <a:pt x="638" y="0"/>
                        </a:cubicBezTo>
                        <a:cubicBezTo>
                          <a:pt x="598" y="0"/>
                          <a:pt x="548" y="41"/>
                          <a:pt x="516" y="73"/>
                        </a:cubicBezTo>
                        <a:cubicBezTo>
                          <a:pt x="484" y="105"/>
                          <a:pt x="469" y="153"/>
                          <a:pt x="443" y="195"/>
                        </a:cubicBezTo>
                        <a:cubicBezTo>
                          <a:pt x="417" y="237"/>
                          <a:pt x="395" y="289"/>
                          <a:pt x="360" y="325"/>
                        </a:cubicBezTo>
                        <a:cubicBezTo>
                          <a:pt x="325" y="361"/>
                          <a:pt x="279" y="409"/>
                          <a:pt x="234" y="409"/>
                        </a:cubicBezTo>
                        <a:cubicBezTo>
                          <a:pt x="189" y="409"/>
                          <a:pt x="129" y="361"/>
                          <a:pt x="90" y="325"/>
                        </a:cubicBezTo>
                        <a:cubicBezTo>
                          <a:pt x="51" y="289"/>
                          <a:pt x="19" y="220"/>
                          <a:pt x="0" y="193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6" name="Freeform 4896"/>
                <p:cNvSpPr>
                  <a:spLocks noChangeAspect="1"/>
                </p:cNvSpPr>
                <p:nvPr/>
              </p:nvSpPr>
              <p:spPr bwMode="auto">
                <a:xfrm>
                  <a:off x="1708" y="1872"/>
                  <a:ext cx="253" cy="132"/>
                </a:xfrm>
                <a:custGeom>
                  <a:avLst/>
                  <a:gdLst>
                    <a:gd name="T0" fmla="*/ 7 w 835"/>
                    <a:gd name="T1" fmla="*/ 2 h 409"/>
                    <a:gd name="T2" fmla="*/ 6 w 835"/>
                    <a:gd name="T3" fmla="*/ 1 h 409"/>
                    <a:gd name="T4" fmla="*/ 5 w 835"/>
                    <a:gd name="T5" fmla="*/ 0 h 409"/>
                    <a:gd name="T6" fmla="*/ 4 w 835"/>
                    <a:gd name="T7" fmla="*/ 1 h 409"/>
                    <a:gd name="T8" fmla="*/ 4 w 835"/>
                    <a:gd name="T9" fmla="*/ 2 h 409"/>
                    <a:gd name="T10" fmla="*/ 3 w 835"/>
                    <a:gd name="T11" fmla="*/ 4 h 409"/>
                    <a:gd name="T12" fmla="*/ 2 w 835"/>
                    <a:gd name="T13" fmla="*/ 5 h 409"/>
                    <a:gd name="T14" fmla="*/ 1 w 835"/>
                    <a:gd name="T15" fmla="*/ 4 h 409"/>
                    <a:gd name="T16" fmla="*/ 0 w 835"/>
                    <a:gd name="T17" fmla="*/ 2 h 4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35"/>
                    <a:gd name="T28" fmla="*/ 0 h 409"/>
                    <a:gd name="T29" fmla="*/ 835 w 835"/>
                    <a:gd name="T30" fmla="*/ 409 h 4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35" h="409">
                      <a:moveTo>
                        <a:pt x="835" y="199"/>
                      </a:moveTo>
                      <a:cubicBezTo>
                        <a:pt x="820" y="175"/>
                        <a:pt x="783" y="104"/>
                        <a:pt x="748" y="71"/>
                      </a:cubicBezTo>
                      <a:cubicBezTo>
                        <a:pt x="713" y="38"/>
                        <a:pt x="667" y="0"/>
                        <a:pt x="627" y="0"/>
                      </a:cubicBezTo>
                      <a:cubicBezTo>
                        <a:pt x="587" y="0"/>
                        <a:pt x="537" y="41"/>
                        <a:pt x="505" y="73"/>
                      </a:cubicBezTo>
                      <a:cubicBezTo>
                        <a:pt x="473" y="105"/>
                        <a:pt x="458" y="153"/>
                        <a:pt x="432" y="195"/>
                      </a:cubicBezTo>
                      <a:cubicBezTo>
                        <a:pt x="406" y="237"/>
                        <a:pt x="384" y="289"/>
                        <a:pt x="349" y="325"/>
                      </a:cubicBezTo>
                      <a:cubicBezTo>
                        <a:pt x="314" y="361"/>
                        <a:pt x="268" y="409"/>
                        <a:pt x="223" y="409"/>
                      </a:cubicBezTo>
                      <a:cubicBezTo>
                        <a:pt x="178" y="409"/>
                        <a:pt x="116" y="358"/>
                        <a:pt x="79" y="325"/>
                      </a:cubicBezTo>
                      <a:cubicBezTo>
                        <a:pt x="42" y="292"/>
                        <a:pt x="16" y="232"/>
                        <a:pt x="0" y="208"/>
                      </a:cubicBez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" name="Freeform 4897"/>
                <p:cNvSpPr>
                  <a:spLocks noChangeAspect="1"/>
                </p:cNvSpPr>
                <p:nvPr/>
              </p:nvSpPr>
              <p:spPr bwMode="auto">
                <a:xfrm>
                  <a:off x="1961" y="1872"/>
                  <a:ext cx="259" cy="132"/>
                </a:xfrm>
                <a:custGeom>
                  <a:avLst/>
                  <a:gdLst>
                    <a:gd name="T0" fmla="*/ 7 w 851"/>
                    <a:gd name="T1" fmla="*/ 2 h 409"/>
                    <a:gd name="T2" fmla="*/ 6 w 851"/>
                    <a:gd name="T3" fmla="*/ 1 h 409"/>
                    <a:gd name="T4" fmla="*/ 5 w 851"/>
                    <a:gd name="T5" fmla="*/ 0 h 409"/>
                    <a:gd name="T6" fmla="*/ 5 w 851"/>
                    <a:gd name="T7" fmla="*/ 1 h 409"/>
                    <a:gd name="T8" fmla="*/ 4 w 851"/>
                    <a:gd name="T9" fmla="*/ 2 h 409"/>
                    <a:gd name="T10" fmla="*/ 3 w 851"/>
                    <a:gd name="T11" fmla="*/ 4 h 409"/>
                    <a:gd name="T12" fmla="*/ 2 w 851"/>
                    <a:gd name="T13" fmla="*/ 5 h 409"/>
                    <a:gd name="T14" fmla="*/ 1 w 851"/>
                    <a:gd name="T15" fmla="*/ 4 h 409"/>
                    <a:gd name="T16" fmla="*/ 0 w 851"/>
                    <a:gd name="T17" fmla="*/ 2 h 4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1"/>
                    <a:gd name="T28" fmla="*/ 0 h 409"/>
                    <a:gd name="T29" fmla="*/ 851 w 851"/>
                    <a:gd name="T30" fmla="*/ 409 h 4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1" h="409">
                      <a:moveTo>
                        <a:pt x="851" y="189"/>
                      </a:moveTo>
                      <a:cubicBezTo>
                        <a:pt x="836" y="169"/>
                        <a:pt x="795" y="102"/>
                        <a:pt x="759" y="71"/>
                      </a:cubicBezTo>
                      <a:cubicBezTo>
                        <a:pt x="724" y="39"/>
                        <a:pt x="678" y="0"/>
                        <a:pt x="638" y="0"/>
                      </a:cubicBezTo>
                      <a:cubicBezTo>
                        <a:pt x="598" y="0"/>
                        <a:pt x="548" y="41"/>
                        <a:pt x="516" y="73"/>
                      </a:cubicBezTo>
                      <a:cubicBezTo>
                        <a:pt x="484" y="105"/>
                        <a:pt x="469" y="153"/>
                        <a:pt x="443" y="195"/>
                      </a:cubicBezTo>
                      <a:cubicBezTo>
                        <a:pt x="417" y="237"/>
                        <a:pt x="395" y="289"/>
                        <a:pt x="360" y="325"/>
                      </a:cubicBezTo>
                      <a:cubicBezTo>
                        <a:pt x="325" y="361"/>
                        <a:pt x="279" y="409"/>
                        <a:pt x="234" y="409"/>
                      </a:cubicBezTo>
                      <a:cubicBezTo>
                        <a:pt x="189" y="409"/>
                        <a:pt x="129" y="361"/>
                        <a:pt x="90" y="325"/>
                      </a:cubicBezTo>
                      <a:cubicBezTo>
                        <a:pt x="51" y="289"/>
                        <a:pt x="19" y="220"/>
                        <a:pt x="0" y="193"/>
                      </a:cubicBez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" name="Freeform 4898"/>
                <p:cNvSpPr>
                  <a:spLocks noChangeAspect="1"/>
                </p:cNvSpPr>
                <p:nvPr/>
              </p:nvSpPr>
              <p:spPr bwMode="auto">
                <a:xfrm>
                  <a:off x="2224" y="1872"/>
                  <a:ext cx="253" cy="132"/>
                </a:xfrm>
                <a:custGeom>
                  <a:avLst/>
                  <a:gdLst>
                    <a:gd name="T0" fmla="*/ 7 w 835"/>
                    <a:gd name="T1" fmla="*/ 2 h 409"/>
                    <a:gd name="T2" fmla="*/ 6 w 835"/>
                    <a:gd name="T3" fmla="*/ 1 h 409"/>
                    <a:gd name="T4" fmla="*/ 5 w 835"/>
                    <a:gd name="T5" fmla="*/ 0 h 409"/>
                    <a:gd name="T6" fmla="*/ 4 w 835"/>
                    <a:gd name="T7" fmla="*/ 1 h 409"/>
                    <a:gd name="T8" fmla="*/ 4 w 835"/>
                    <a:gd name="T9" fmla="*/ 2 h 409"/>
                    <a:gd name="T10" fmla="*/ 3 w 835"/>
                    <a:gd name="T11" fmla="*/ 4 h 409"/>
                    <a:gd name="T12" fmla="*/ 2 w 835"/>
                    <a:gd name="T13" fmla="*/ 5 h 409"/>
                    <a:gd name="T14" fmla="*/ 1 w 835"/>
                    <a:gd name="T15" fmla="*/ 4 h 409"/>
                    <a:gd name="T16" fmla="*/ 0 w 835"/>
                    <a:gd name="T17" fmla="*/ 2 h 4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35"/>
                    <a:gd name="T28" fmla="*/ 0 h 409"/>
                    <a:gd name="T29" fmla="*/ 835 w 835"/>
                    <a:gd name="T30" fmla="*/ 409 h 4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35" h="409">
                      <a:moveTo>
                        <a:pt x="835" y="199"/>
                      </a:moveTo>
                      <a:cubicBezTo>
                        <a:pt x="820" y="175"/>
                        <a:pt x="783" y="104"/>
                        <a:pt x="748" y="71"/>
                      </a:cubicBezTo>
                      <a:cubicBezTo>
                        <a:pt x="713" y="38"/>
                        <a:pt x="667" y="0"/>
                        <a:pt x="627" y="0"/>
                      </a:cubicBezTo>
                      <a:cubicBezTo>
                        <a:pt x="587" y="0"/>
                        <a:pt x="537" y="41"/>
                        <a:pt x="505" y="73"/>
                      </a:cubicBezTo>
                      <a:cubicBezTo>
                        <a:pt x="473" y="105"/>
                        <a:pt x="458" y="153"/>
                        <a:pt x="432" y="195"/>
                      </a:cubicBezTo>
                      <a:cubicBezTo>
                        <a:pt x="406" y="237"/>
                        <a:pt x="384" y="289"/>
                        <a:pt x="349" y="325"/>
                      </a:cubicBezTo>
                      <a:cubicBezTo>
                        <a:pt x="314" y="361"/>
                        <a:pt x="268" y="409"/>
                        <a:pt x="223" y="409"/>
                      </a:cubicBezTo>
                      <a:cubicBezTo>
                        <a:pt x="178" y="409"/>
                        <a:pt x="116" y="358"/>
                        <a:pt x="79" y="325"/>
                      </a:cubicBezTo>
                      <a:cubicBezTo>
                        <a:pt x="42" y="292"/>
                        <a:pt x="16" y="232"/>
                        <a:pt x="0" y="208"/>
                      </a:cubicBez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9" name="Freeform 4899"/>
                <p:cNvSpPr>
                  <a:spLocks noChangeAspect="1"/>
                </p:cNvSpPr>
                <p:nvPr/>
              </p:nvSpPr>
              <p:spPr bwMode="auto">
                <a:xfrm>
                  <a:off x="2477" y="1872"/>
                  <a:ext cx="259" cy="132"/>
                </a:xfrm>
                <a:custGeom>
                  <a:avLst/>
                  <a:gdLst>
                    <a:gd name="T0" fmla="*/ 7 w 851"/>
                    <a:gd name="T1" fmla="*/ 2 h 409"/>
                    <a:gd name="T2" fmla="*/ 6 w 851"/>
                    <a:gd name="T3" fmla="*/ 1 h 409"/>
                    <a:gd name="T4" fmla="*/ 5 w 851"/>
                    <a:gd name="T5" fmla="*/ 0 h 409"/>
                    <a:gd name="T6" fmla="*/ 5 w 851"/>
                    <a:gd name="T7" fmla="*/ 1 h 409"/>
                    <a:gd name="T8" fmla="*/ 4 w 851"/>
                    <a:gd name="T9" fmla="*/ 2 h 409"/>
                    <a:gd name="T10" fmla="*/ 3 w 851"/>
                    <a:gd name="T11" fmla="*/ 4 h 409"/>
                    <a:gd name="T12" fmla="*/ 2 w 851"/>
                    <a:gd name="T13" fmla="*/ 5 h 409"/>
                    <a:gd name="T14" fmla="*/ 1 w 851"/>
                    <a:gd name="T15" fmla="*/ 4 h 409"/>
                    <a:gd name="T16" fmla="*/ 0 w 851"/>
                    <a:gd name="T17" fmla="*/ 2 h 4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1"/>
                    <a:gd name="T28" fmla="*/ 0 h 409"/>
                    <a:gd name="T29" fmla="*/ 851 w 851"/>
                    <a:gd name="T30" fmla="*/ 409 h 4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1" h="409">
                      <a:moveTo>
                        <a:pt x="851" y="189"/>
                      </a:moveTo>
                      <a:cubicBezTo>
                        <a:pt x="836" y="169"/>
                        <a:pt x="795" y="102"/>
                        <a:pt x="759" y="71"/>
                      </a:cubicBezTo>
                      <a:cubicBezTo>
                        <a:pt x="724" y="39"/>
                        <a:pt x="678" y="0"/>
                        <a:pt x="638" y="0"/>
                      </a:cubicBezTo>
                      <a:cubicBezTo>
                        <a:pt x="598" y="0"/>
                        <a:pt x="548" y="41"/>
                        <a:pt x="516" y="73"/>
                      </a:cubicBezTo>
                      <a:cubicBezTo>
                        <a:pt x="484" y="105"/>
                        <a:pt x="469" y="153"/>
                        <a:pt x="443" y="195"/>
                      </a:cubicBezTo>
                      <a:cubicBezTo>
                        <a:pt x="417" y="237"/>
                        <a:pt x="395" y="289"/>
                        <a:pt x="360" y="325"/>
                      </a:cubicBezTo>
                      <a:cubicBezTo>
                        <a:pt x="325" y="361"/>
                        <a:pt x="279" y="409"/>
                        <a:pt x="234" y="409"/>
                      </a:cubicBezTo>
                      <a:cubicBezTo>
                        <a:pt x="189" y="409"/>
                        <a:pt x="129" y="361"/>
                        <a:pt x="90" y="325"/>
                      </a:cubicBezTo>
                      <a:cubicBezTo>
                        <a:pt x="51" y="289"/>
                        <a:pt x="19" y="220"/>
                        <a:pt x="0" y="193"/>
                      </a:cubicBez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4" name="Line 4901"/>
              <p:cNvSpPr>
                <a:spLocks noChangeShapeType="1"/>
              </p:cNvSpPr>
              <p:nvPr/>
            </p:nvSpPr>
            <p:spPr bwMode="auto">
              <a:xfrm flipV="1">
                <a:off x="1010" y="372"/>
                <a:ext cx="0" cy="52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stealth" w="lg" len="lg"/>
              </a:ln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" name="Group 4903"/>
            <p:cNvGrpSpPr>
              <a:grpSpLocks/>
            </p:cNvGrpSpPr>
            <p:nvPr/>
          </p:nvGrpSpPr>
          <p:grpSpPr bwMode="auto">
            <a:xfrm>
              <a:off x="4838" y="372"/>
              <a:ext cx="35" cy="641"/>
              <a:chOff x="992" y="372"/>
              <a:chExt cx="44" cy="770"/>
            </a:xfrm>
          </p:grpSpPr>
          <p:grpSp>
            <p:nvGrpSpPr>
              <p:cNvPr id="12" name="Group 4904"/>
              <p:cNvGrpSpPr>
                <a:grpSpLocks noChangeAspect="1"/>
              </p:cNvGrpSpPr>
              <p:nvPr/>
            </p:nvGrpSpPr>
            <p:grpSpPr bwMode="auto">
              <a:xfrm rot="-5400000">
                <a:off x="672" y="779"/>
                <a:ext cx="683" cy="44"/>
                <a:chOff x="672" y="1872"/>
                <a:chExt cx="2064" cy="132"/>
              </a:xfrm>
            </p:grpSpPr>
            <p:grpSp>
              <p:nvGrpSpPr>
                <p:cNvPr id="14" name="Group 4905"/>
                <p:cNvGrpSpPr>
                  <a:grpSpLocks noChangeAspect="1"/>
                </p:cNvGrpSpPr>
                <p:nvPr/>
              </p:nvGrpSpPr>
              <p:grpSpPr bwMode="auto">
                <a:xfrm>
                  <a:off x="672" y="1872"/>
                  <a:ext cx="1028" cy="132"/>
                  <a:chOff x="672" y="1872"/>
                  <a:chExt cx="1028" cy="132"/>
                </a:xfrm>
              </p:grpSpPr>
              <p:sp>
                <p:nvSpPr>
                  <p:cNvPr id="19" name="Freeform 4906"/>
                  <p:cNvSpPr>
                    <a:spLocks noChangeAspect="1"/>
                  </p:cNvSpPr>
                  <p:nvPr/>
                </p:nvSpPr>
                <p:spPr bwMode="auto">
                  <a:xfrm>
                    <a:off x="672" y="1872"/>
                    <a:ext cx="254" cy="132"/>
                  </a:xfrm>
                  <a:custGeom>
                    <a:avLst/>
                    <a:gdLst>
                      <a:gd name="T0" fmla="*/ 7 w 835"/>
                      <a:gd name="T1" fmla="*/ 2 h 409"/>
                      <a:gd name="T2" fmla="*/ 6 w 835"/>
                      <a:gd name="T3" fmla="*/ 1 h 409"/>
                      <a:gd name="T4" fmla="*/ 5 w 835"/>
                      <a:gd name="T5" fmla="*/ 0 h 409"/>
                      <a:gd name="T6" fmla="*/ 4 w 835"/>
                      <a:gd name="T7" fmla="*/ 1 h 409"/>
                      <a:gd name="T8" fmla="*/ 4 w 835"/>
                      <a:gd name="T9" fmla="*/ 2 h 409"/>
                      <a:gd name="T10" fmla="*/ 3 w 835"/>
                      <a:gd name="T11" fmla="*/ 4 h 409"/>
                      <a:gd name="T12" fmla="*/ 2 w 835"/>
                      <a:gd name="T13" fmla="*/ 5 h 409"/>
                      <a:gd name="T14" fmla="*/ 1 w 835"/>
                      <a:gd name="T15" fmla="*/ 4 h 409"/>
                      <a:gd name="T16" fmla="*/ 0 w 835"/>
                      <a:gd name="T17" fmla="*/ 2 h 40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35"/>
                      <a:gd name="T28" fmla="*/ 0 h 409"/>
                      <a:gd name="T29" fmla="*/ 835 w 835"/>
                      <a:gd name="T30" fmla="*/ 409 h 40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35" h="409">
                        <a:moveTo>
                          <a:pt x="835" y="199"/>
                        </a:moveTo>
                        <a:cubicBezTo>
                          <a:pt x="820" y="175"/>
                          <a:pt x="783" y="104"/>
                          <a:pt x="748" y="71"/>
                        </a:cubicBezTo>
                        <a:cubicBezTo>
                          <a:pt x="713" y="38"/>
                          <a:pt x="667" y="0"/>
                          <a:pt x="627" y="0"/>
                        </a:cubicBezTo>
                        <a:cubicBezTo>
                          <a:pt x="587" y="0"/>
                          <a:pt x="537" y="41"/>
                          <a:pt x="505" y="73"/>
                        </a:cubicBezTo>
                        <a:cubicBezTo>
                          <a:pt x="473" y="105"/>
                          <a:pt x="458" y="153"/>
                          <a:pt x="432" y="195"/>
                        </a:cubicBezTo>
                        <a:cubicBezTo>
                          <a:pt x="406" y="237"/>
                          <a:pt x="384" y="289"/>
                          <a:pt x="349" y="325"/>
                        </a:cubicBezTo>
                        <a:cubicBezTo>
                          <a:pt x="314" y="361"/>
                          <a:pt x="268" y="409"/>
                          <a:pt x="223" y="409"/>
                        </a:cubicBezTo>
                        <a:cubicBezTo>
                          <a:pt x="178" y="409"/>
                          <a:pt x="116" y="358"/>
                          <a:pt x="79" y="325"/>
                        </a:cubicBezTo>
                        <a:cubicBezTo>
                          <a:pt x="42" y="292"/>
                          <a:pt x="16" y="232"/>
                          <a:pt x="0" y="208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0" name="Freeform 4907"/>
                  <p:cNvSpPr>
                    <a:spLocks noChangeAspect="1"/>
                  </p:cNvSpPr>
                  <p:nvPr/>
                </p:nvSpPr>
                <p:spPr bwMode="auto">
                  <a:xfrm>
                    <a:off x="926" y="1872"/>
                    <a:ext cx="258" cy="132"/>
                  </a:xfrm>
                  <a:custGeom>
                    <a:avLst/>
                    <a:gdLst>
                      <a:gd name="T0" fmla="*/ 7 w 851"/>
                      <a:gd name="T1" fmla="*/ 2 h 409"/>
                      <a:gd name="T2" fmla="*/ 6 w 851"/>
                      <a:gd name="T3" fmla="*/ 1 h 409"/>
                      <a:gd name="T4" fmla="*/ 5 w 851"/>
                      <a:gd name="T5" fmla="*/ 0 h 409"/>
                      <a:gd name="T6" fmla="*/ 4 w 851"/>
                      <a:gd name="T7" fmla="*/ 1 h 409"/>
                      <a:gd name="T8" fmla="*/ 4 w 851"/>
                      <a:gd name="T9" fmla="*/ 2 h 409"/>
                      <a:gd name="T10" fmla="*/ 3 w 851"/>
                      <a:gd name="T11" fmla="*/ 4 h 409"/>
                      <a:gd name="T12" fmla="*/ 2 w 851"/>
                      <a:gd name="T13" fmla="*/ 5 h 409"/>
                      <a:gd name="T14" fmla="*/ 1 w 851"/>
                      <a:gd name="T15" fmla="*/ 4 h 409"/>
                      <a:gd name="T16" fmla="*/ 0 w 851"/>
                      <a:gd name="T17" fmla="*/ 2 h 40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51"/>
                      <a:gd name="T28" fmla="*/ 0 h 409"/>
                      <a:gd name="T29" fmla="*/ 851 w 851"/>
                      <a:gd name="T30" fmla="*/ 409 h 40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51" h="409">
                        <a:moveTo>
                          <a:pt x="851" y="189"/>
                        </a:moveTo>
                        <a:cubicBezTo>
                          <a:pt x="836" y="169"/>
                          <a:pt x="795" y="102"/>
                          <a:pt x="759" y="71"/>
                        </a:cubicBezTo>
                        <a:cubicBezTo>
                          <a:pt x="724" y="39"/>
                          <a:pt x="678" y="0"/>
                          <a:pt x="638" y="0"/>
                        </a:cubicBezTo>
                        <a:cubicBezTo>
                          <a:pt x="598" y="0"/>
                          <a:pt x="548" y="41"/>
                          <a:pt x="516" y="73"/>
                        </a:cubicBezTo>
                        <a:cubicBezTo>
                          <a:pt x="484" y="105"/>
                          <a:pt x="469" y="153"/>
                          <a:pt x="443" y="195"/>
                        </a:cubicBezTo>
                        <a:cubicBezTo>
                          <a:pt x="417" y="237"/>
                          <a:pt x="395" y="289"/>
                          <a:pt x="360" y="325"/>
                        </a:cubicBezTo>
                        <a:cubicBezTo>
                          <a:pt x="325" y="361"/>
                          <a:pt x="279" y="409"/>
                          <a:pt x="234" y="409"/>
                        </a:cubicBezTo>
                        <a:cubicBezTo>
                          <a:pt x="189" y="409"/>
                          <a:pt x="129" y="361"/>
                          <a:pt x="90" y="325"/>
                        </a:cubicBezTo>
                        <a:cubicBezTo>
                          <a:pt x="51" y="289"/>
                          <a:pt x="19" y="220"/>
                          <a:pt x="0" y="193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" name="Freeform 4908"/>
                  <p:cNvSpPr>
                    <a:spLocks noChangeAspect="1"/>
                  </p:cNvSpPr>
                  <p:nvPr/>
                </p:nvSpPr>
                <p:spPr bwMode="auto">
                  <a:xfrm>
                    <a:off x="1188" y="1872"/>
                    <a:ext cx="254" cy="132"/>
                  </a:xfrm>
                  <a:custGeom>
                    <a:avLst/>
                    <a:gdLst>
                      <a:gd name="T0" fmla="*/ 7 w 835"/>
                      <a:gd name="T1" fmla="*/ 2 h 409"/>
                      <a:gd name="T2" fmla="*/ 6 w 835"/>
                      <a:gd name="T3" fmla="*/ 1 h 409"/>
                      <a:gd name="T4" fmla="*/ 5 w 835"/>
                      <a:gd name="T5" fmla="*/ 0 h 409"/>
                      <a:gd name="T6" fmla="*/ 4 w 835"/>
                      <a:gd name="T7" fmla="*/ 1 h 409"/>
                      <a:gd name="T8" fmla="*/ 4 w 835"/>
                      <a:gd name="T9" fmla="*/ 2 h 409"/>
                      <a:gd name="T10" fmla="*/ 3 w 835"/>
                      <a:gd name="T11" fmla="*/ 4 h 409"/>
                      <a:gd name="T12" fmla="*/ 2 w 835"/>
                      <a:gd name="T13" fmla="*/ 5 h 409"/>
                      <a:gd name="T14" fmla="*/ 1 w 835"/>
                      <a:gd name="T15" fmla="*/ 4 h 409"/>
                      <a:gd name="T16" fmla="*/ 0 w 835"/>
                      <a:gd name="T17" fmla="*/ 2 h 40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35"/>
                      <a:gd name="T28" fmla="*/ 0 h 409"/>
                      <a:gd name="T29" fmla="*/ 835 w 835"/>
                      <a:gd name="T30" fmla="*/ 409 h 40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35" h="409">
                        <a:moveTo>
                          <a:pt x="835" y="199"/>
                        </a:moveTo>
                        <a:cubicBezTo>
                          <a:pt x="820" y="175"/>
                          <a:pt x="783" y="104"/>
                          <a:pt x="748" y="71"/>
                        </a:cubicBezTo>
                        <a:cubicBezTo>
                          <a:pt x="713" y="38"/>
                          <a:pt x="667" y="0"/>
                          <a:pt x="627" y="0"/>
                        </a:cubicBezTo>
                        <a:cubicBezTo>
                          <a:pt x="587" y="0"/>
                          <a:pt x="537" y="41"/>
                          <a:pt x="505" y="73"/>
                        </a:cubicBezTo>
                        <a:cubicBezTo>
                          <a:pt x="473" y="105"/>
                          <a:pt x="458" y="153"/>
                          <a:pt x="432" y="195"/>
                        </a:cubicBezTo>
                        <a:cubicBezTo>
                          <a:pt x="406" y="237"/>
                          <a:pt x="384" y="289"/>
                          <a:pt x="349" y="325"/>
                        </a:cubicBezTo>
                        <a:cubicBezTo>
                          <a:pt x="314" y="361"/>
                          <a:pt x="268" y="409"/>
                          <a:pt x="223" y="409"/>
                        </a:cubicBezTo>
                        <a:cubicBezTo>
                          <a:pt x="178" y="409"/>
                          <a:pt x="116" y="358"/>
                          <a:pt x="79" y="325"/>
                        </a:cubicBezTo>
                        <a:cubicBezTo>
                          <a:pt x="42" y="292"/>
                          <a:pt x="16" y="232"/>
                          <a:pt x="0" y="208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" name="Freeform 4909"/>
                  <p:cNvSpPr>
                    <a:spLocks noChangeAspect="1"/>
                  </p:cNvSpPr>
                  <p:nvPr/>
                </p:nvSpPr>
                <p:spPr bwMode="auto">
                  <a:xfrm>
                    <a:off x="1442" y="1872"/>
                    <a:ext cx="258" cy="132"/>
                  </a:xfrm>
                  <a:custGeom>
                    <a:avLst/>
                    <a:gdLst>
                      <a:gd name="T0" fmla="*/ 7 w 851"/>
                      <a:gd name="T1" fmla="*/ 2 h 409"/>
                      <a:gd name="T2" fmla="*/ 6 w 851"/>
                      <a:gd name="T3" fmla="*/ 1 h 409"/>
                      <a:gd name="T4" fmla="*/ 5 w 851"/>
                      <a:gd name="T5" fmla="*/ 0 h 409"/>
                      <a:gd name="T6" fmla="*/ 4 w 851"/>
                      <a:gd name="T7" fmla="*/ 1 h 409"/>
                      <a:gd name="T8" fmla="*/ 4 w 851"/>
                      <a:gd name="T9" fmla="*/ 2 h 409"/>
                      <a:gd name="T10" fmla="*/ 3 w 851"/>
                      <a:gd name="T11" fmla="*/ 4 h 409"/>
                      <a:gd name="T12" fmla="*/ 2 w 851"/>
                      <a:gd name="T13" fmla="*/ 5 h 409"/>
                      <a:gd name="T14" fmla="*/ 1 w 851"/>
                      <a:gd name="T15" fmla="*/ 4 h 409"/>
                      <a:gd name="T16" fmla="*/ 0 w 851"/>
                      <a:gd name="T17" fmla="*/ 2 h 40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51"/>
                      <a:gd name="T28" fmla="*/ 0 h 409"/>
                      <a:gd name="T29" fmla="*/ 851 w 851"/>
                      <a:gd name="T30" fmla="*/ 409 h 40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51" h="409">
                        <a:moveTo>
                          <a:pt x="851" y="189"/>
                        </a:moveTo>
                        <a:cubicBezTo>
                          <a:pt x="836" y="169"/>
                          <a:pt x="795" y="102"/>
                          <a:pt x="759" y="71"/>
                        </a:cubicBezTo>
                        <a:cubicBezTo>
                          <a:pt x="724" y="39"/>
                          <a:pt x="678" y="0"/>
                          <a:pt x="638" y="0"/>
                        </a:cubicBezTo>
                        <a:cubicBezTo>
                          <a:pt x="598" y="0"/>
                          <a:pt x="548" y="41"/>
                          <a:pt x="516" y="73"/>
                        </a:cubicBezTo>
                        <a:cubicBezTo>
                          <a:pt x="484" y="105"/>
                          <a:pt x="469" y="153"/>
                          <a:pt x="443" y="195"/>
                        </a:cubicBezTo>
                        <a:cubicBezTo>
                          <a:pt x="417" y="237"/>
                          <a:pt x="395" y="289"/>
                          <a:pt x="360" y="325"/>
                        </a:cubicBezTo>
                        <a:cubicBezTo>
                          <a:pt x="325" y="361"/>
                          <a:pt x="279" y="409"/>
                          <a:pt x="234" y="409"/>
                        </a:cubicBezTo>
                        <a:cubicBezTo>
                          <a:pt x="189" y="409"/>
                          <a:pt x="129" y="361"/>
                          <a:pt x="90" y="325"/>
                        </a:cubicBezTo>
                        <a:cubicBezTo>
                          <a:pt x="51" y="289"/>
                          <a:pt x="19" y="220"/>
                          <a:pt x="0" y="193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Freeform 4910"/>
                <p:cNvSpPr>
                  <a:spLocks noChangeAspect="1"/>
                </p:cNvSpPr>
                <p:nvPr/>
              </p:nvSpPr>
              <p:spPr bwMode="auto">
                <a:xfrm>
                  <a:off x="1708" y="1872"/>
                  <a:ext cx="253" cy="132"/>
                </a:xfrm>
                <a:custGeom>
                  <a:avLst/>
                  <a:gdLst>
                    <a:gd name="T0" fmla="*/ 7 w 835"/>
                    <a:gd name="T1" fmla="*/ 2 h 409"/>
                    <a:gd name="T2" fmla="*/ 6 w 835"/>
                    <a:gd name="T3" fmla="*/ 1 h 409"/>
                    <a:gd name="T4" fmla="*/ 5 w 835"/>
                    <a:gd name="T5" fmla="*/ 0 h 409"/>
                    <a:gd name="T6" fmla="*/ 4 w 835"/>
                    <a:gd name="T7" fmla="*/ 1 h 409"/>
                    <a:gd name="T8" fmla="*/ 4 w 835"/>
                    <a:gd name="T9" fmla="*/ 2 h 409"/>
                    <a:gd name="T10" fmla="*/ 3 w 835"/>
                    <a:gd name="T11" fmla="*/ 4 h 409"/>
                    <a:gd name="T12" fmla="*/ 2 w 835"/>
                    <a:gd name="T13" fmla="*/ 5 h 409"/>
                    <a:gd name="T14" fmla="*/ 1 w 835"/>
                    <a:gd name="T15" fmla="*/ 4 h 409"/>
                    <a:gd name="T16" fmla="*/ 0 w 835"/>
                    <a:gd name="T17" fmla="*/ 2 h 4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35"/>
                    <a:gd name="T28" fmla="*/ 0 h 409"/>
                    <a:gd name="T29" fmla="*/ 835 w 835"/>
                    <a:gd name="T30" fmla="*/ 409 h 4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35" h="409">
                      <a:moveTo>
                        <a:pt x="835" y="199"/>
                      </a:moveTo>
                      <a:cubicBezTo>
                        <a:pt x="820" y="175"/>
                        <a:pt x="783" y="104"/>
                        <a:pt x="748" y="71"/>
                      </a:cubicBezTo>
                      <a:cubicBezTo>
                        <a:pt x="713" y="38"/>
                        <a:pt x="667" y="0"/>
                        <a:pt x="627" y="0"/>
                      </a:cubicBezTo>
                      <a:cubicBezTo>
                        <a:pt x="587" y="0"/>
                        <a:pt x="537" y="41"/>
                        <a:pt x="505" y="73"/>
                      </a:cubicBezTo>
                      <a:cubicBezTo>
                        <a:pt x="473" y="105"/>
                        <a:pt x="458" y="153"/>
                        <a:pt x="432" y="195"/>
                      </a:cubicBezTo>
                      <a:cubicBezTo>
                        <a:pt x="406" y="237"/>
                        <a:pt x="384" y="289"/>
                        <a:pt x="349" y="325"/>
                      </a:cubicBezTo>
                      <a:cubicBezTo>
                        <a:pt x="314" y="361"/>
                        <a:pt x="268" y="409"/>
                        <a:pt x="223" y="409"/>
                      </a:cubicBezTo>
                      <a:cubicBezTo>
                        <a:pt x="178" y="409"/>
                        <a:pt x="116" y="358"/>
                        <a:pt x="79" y="325"/>
                      </a:cubicBezTo>
                      <a:cubicBezTo>
                        <a:pt x="42" y="292"/>
                        <a:pt x="16" y="232"/>
                        <a:pt x="0" y="208"/>
                      </a:cubicBez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6" name="Freeform 4911"/>
                <p:cNvSpPr>
                  <a:spLocks noChangeAspect="1"/>
                </p:cNvSpPr>
                <p:nvPr/>
              </p:nvSpPr>
              <p:spPr bwMode="auto">
                <a:xfrm>
                  <a:off x="1961" y="1872"/>
                  <a:ext cx="259" cy="132"/>
                </a:xfrm>
                <a:custGeom>
                  <a:avLst/>
                  <a:gdLst>
                    <a:gd name="T0" fmla="*/ 7 w 851"/>
                    <a:gd name="T1" fmla="*/ 2 h 409"/>
                    <a:gd name="T2" fmla="*/ 6 w 851"/>
                    <a:gd name="T3" fmla="*/ 1 h 409"/>
                    <a:gd name="T4" fmla="*/ 5 w 851"/>
                    <a:gd name="T5" fmla="*/ 0 h 409"/>
                    <a:gd name="T6" fmla="*/ 5 w 851"/>
                    <a:gd name="T7" fmla="*/ 1 h 409"/>
                    <a:gd name="T8" fmla="*/ 4 w 851"/>
                    <a:gd name="T9" fmla="*/ 2 h 409"/>
                    <a:gd name="T10" fmla="*/ 3 w 851"/>
                    <a:gd name="T11" fmla="*/ 4 h 409"/>
                    <a:gd name="T12" fmla="*/ 2 w 851"/>
                    <a:gd name="T13" fmla="*/ 5 h 409"/>
                    <a:gd name="T14" fmla="*/ 1 w 851"/>
                    <a:gd name="T15" fmla="*/ 4 h 409"/>
                    <a:gd name="T16" fmla="*/ 0 w 851"/>
                    <a:gd name="T17" fmla="*/ 2 h 4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1"/>
                    <a:gd name="T28" fmla="*/ 0 h 409"/>
                    <a:gd name="T29" fmla="*/ 851 w 851"/>
                    <a:gd name="T30" fmla="*/ 409 h 4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1" h="409">
                      <a:moveTo>
                        <a:pt x="851" y="189"/>
                      </a:moveTo>
                      <a:cubicBezTo>
                        <a:pt x="836" y="169"/>
                        <a:pt x="795" y="102"/>
                        <a:pt x="759" y="71"/>
                      </a:cubicBezTo>
                      <a:cubicBezTo>
                        <a:pt x="724" y="39"/>
                        <a:pt x="678" y="0"/>
                        <a:pt x="638" y="0"/>
                      </a:cubicBezTo>
                      <a:cubicBezTo>
                        <a:pt x="598" y="0"/>
                        <a:pt x="548" y="41"/>
                        <a:pt x="516" y="73"/>
                      </a:cubicBezTo>
                      <a:cubicBezTo>
                        <a:pt x="484" y="105"/>
                        <a:pt x="469" y="153"/>
                        <a:pt x="443" y="195"/>
                      </a:cubicBezTo>
                      <a:cubicBezTo>
                        <a:pt x="417" y="237"/>
                        <a:pt x="395" y="289"/>
                        <a:pt x="360" y="325"/>
                      </a:cubicBezTo>
                      <a:cubicBezTo>
                        <a:pt x="325" y="361"/>
                        <a:pt x="279" y="409"/>
                        <a:pt x="234" y="409"/>
                      </a:cubicBezTo>
                      <a:cubicBezTo>
                        <a:pt x="189" y="409"/>
                        <a:pt x="129" y="361"/>
                        <a:pt x="90" y="325"/>
                      </a:cubicBezTo>
                      <a:cubicBezTo>
                        <a:pt x="51" y="289"/>
                        <a:pt x="19" y="220"/>
                        <a:pt x="0" y="193"/>
                      </a:cubicBez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7" name="Freeform 4912"/>
                <p:cNvSpPr>
                  <a:spLocks noChangeAspect="1"/>
                </p:cNvSpPr>
                <p:nvPr/>
              </p:nvSpPr>
              <p:spPr bwMode="auto">
                <a:xfrm>
                  <a:off x="2224" y="1872"/>
                  <a:ext cx="253" cy="132"/>
                </a:xfrm>
                <a:custGeom>
                  <a:avLst/>
                  <a:gdLst>
                    <a:gd name="T0" fmla="*/ 7 w 835"/>
                    <a:gd name="T1" fmla="*/ 2 h 409"/>
                    <a:gd name="T2" fmla="*/ 6 w 835"/>
                    <a:gd name="T3" fmla="*/ 1 h 409"/>
                    <a:gd name="T4" fmla="*/ 5 w 835"/>
                    <a:gd name="T5" fmla="*/ 0 h 409"/>
                    <a:gd name="T6" fmla="*/ 4 w 835"/>
                    <a:gd name="T7" fmla="*/ 1 h 409"/>
                    <a:gd name="T8" fmla="*/ 4 w 835"/>
                    <a:gd name="T9" fmla="*/ 2 h 409"/>
                    <a:gd name="T10" fmla="*/ 3 w 835"/>
                    <a:gd name="T11" fmla="*/ 4 h 409"/>
                    <a:gd name="T12" fmla="*/ 2 w 835"/>
                    <a:gd name="T13" fmla="*/ 5 h 409"/>
                    <a:gd name="T14" fmla="*/ 1 w 835"/>
                    <a:gd name="T15" fmla="*/ 4 h 409"/>
                    <a:gd name="T16" fmla="*/ 0 w 835"/>
                    <a:gd name="T17" fmla="*/ 2 h 4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35"/>
                    <a:gd name="T28" fmla="*/ 0 h 409"/>
                    <a:gd name="T29" fmla="*/ 835 w 835"/>
                    <a:gd name="T30" fmla="*/ 409 h 4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35" h="409">
                      <a:moveTo>
                        <a:pt x="835" y="199"/>
                      </a:moveTo>
                      <a:cubicBezTo>
                        <a:pt x="820" y="175"/>
                        <a:pt x="783" y="104"/>
                        <a:pt x="748" y="71"/>
                      </a:cubicBezTo>
                      <a:cubicBezTo>
                        <a:pt x="713" y="38"/>
                        <a:pt x="667" y="0"/>
                        <a:pt x="627" y="0"/>
                      </a:cubicBezTo>
                      <a:cubicBezTo>
                        <a:pt x="587" y="0"/>
                        <a:pt x="537" y="41"/>
                        <a:pt x="505" y="73"/>
                      </a:cubicBezTo>
                      <a:cubicBezTo>
                        <a:pt x="473" y="105"/>
                        <a:pt x="458" y="153"/>
                        <a:pt x="432" y="195"/>
                      </a:cubicBezTo>
                      <a:cubicBezTo>
                        <a:pt x="406" y="237"/>
                        <a:pt x="384" y="289"/>
                        <a:pt x="349" y="325"/>
                      </a:cubicBezTo>
                      <a:cubicBezTo>
                        <a:pt x="314" y="361"/>
                        <a:pt x="268" y="409"/>
                        <a:pt x="223" y="409"/>
                      </a:cubicBezTo>
                      <a:cubicBezTo>
                        <a:pt x="178" y="409"/>
                        <a:pt x="116" y="358"/>
                        <a:pt x="79" y="325"/>
                      </a:cubicBezTo>
                      <a:cubicBezTo>
                        <a:pt x="42" y="292"/>
                        <a:pt x="16" y="232"/>
                        <a:pt x="0" y="208"/>
                      </a:cubicBez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" name="Freeform 4913"/>
                <p:cNvSpPr>
                  <a:spLocks noChangeAspect="1"/>
                </p:cNvSpPr>
                <p:nvPr/>
              </p:nvSpPr>
              <p:spPr bwMode="auto">
                <a:xfrm>
                  <a:off x="2477" y="1872"/>
                  <a:ext cx="259" cy="132"/>
                </a:xfrm>
                <a:custGeom>
                  <a:avLst/>
                  <a:gdLst>
                    <a:gd name="T0" fmla="*/ 7 w 851"/>
                    <a:gd name="T1" fmla="*/ 2 h 409"/>
                    <a:gd name="T2" fmla="*/ 6 w 851"/>
                    <a:gd name="T3" fmla="*/ 1 h 409"/>
                    <a:gd name="T4" fmla="*/ 5 w 851"/>
                    <a:gd name="T5" fmla="*/ 0 h 409"/>
                    <a:gd name="T6" fmla="*/ 5 w 851"/>
                    <a:gd name="T7" fmla="*/ 1 h 409"/>
                    <a:gd name="T8" fmla="*/ 4 w 851"/>
                    <a:gd name="T9" fmla="*/ 2 h 409"/>
                    <a:gd name="T10" fmla="*/ 3 w 851"/>
                    <a:gd name="T11" fmla="*/ 4 h 409"/>
                    <a:gd name="T12" fmla="*/ 2 w 851"/>
                    <a:gd name="T13" fmla="*/ 5 h 409"/>
                    <a:gd name="T14" fmla="*/ 1 w 851"/>
                    <a:gd name="T15" fmla="*/ 4 h 409"/>
                    <a:gd name="T16" fmla="*/ 0 w 851"/>
                    <a:gd name="T17" fmla="*/ 2 h 4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1"/>
                    <a:gd name="T28" fmla="*/ 0 h 409"/>
                    <a:gd name="T29" fmla="*/ 851 w 851"/>
                    <a:gd name="T30" fmla="*/ 409 h 4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1" h="409">
                      <a:moveTo>
                        <a:pt x="851" y="189"/>
                      </a:moveTo>
                      <a:cubicBezTo>
                        <a:pt x="836" y="169"/>
                        <a:pt x="795" y="102"/>
                        <a:pt x="759" y="71"/>
                      </a:cubicBezTo>
                      <a:cubicBezTo>
                        <a:pt x="724" y="39"/>
                        <a:pt x="678" y="0"/>
                        <a:pt x="638" y="0"/>
                      </a:cubicBezTo>
                      <a:cubicBezTo>
                        <a:pt x="598" y="0"/>
                        <a:pt x="548" y="41"/>
                        <a:pt x="516" y="73"/>
                      </a:cubicBezTo>
                      <a:cubicBezTo>
                        <a:pt x="484" y="105"/>
                        <a:pt x="469" y="153"/>
                        <a:pt x="443" y="195"/>
                      </a:cubicBezTo>
                      <a:cubicBezTo>
                        <a:pt x="417" y="237"/>
                        <a:pt x="395" y="289"/>
                        <a:pt x="360" y="325"/>
                      </a:cubicBezTo>
                      <a:cubicBezTo>
                        <a:pt x="325" y="361"/>
                        <a:pt x="279" y="409"/>
                        <a:pt x="234" y="409"/>
                      </a:cubicBezTo>
                      <a:cubicBezTo>
                        <a:pt x="189" y="409"/>
                        <a:pt x="129" y="361"/>
                        <a:pt x="90" y="325"/>
                      </a:cubicBezTo>
                      <a:cubicBezTo>
                        <a:pt x="51" y="289"/>
                        <a:pt x="19" y="220"/>
                        <a:pt x="0" y="193"/>
                      </a:cubicBez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3" name="Line 4914"/>
              <p:cNvSpPr>
                <a:spLocks noChangeShapeType="1"/>
              </p:cNvSpPr>
              <p:nvPr/>
            </p:nvSpPr>
            <p:spPr bwMode="auto">
              <a:xfrm flipV="1">
                <a:off x="1010" y="372"/>
                <a:ext cx="0" cy="52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stealth" w="lg" len="lg"/>
              </a:ln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Oval 4915"/>
            <p:cNvSpPr>
              <a:spLocks noChangeArrowheads="1"/>
            </p:cNvSpPr>
            <p:nvPr/>
          </p:nvSpPr>
          <p:spPr bwMode="auto">
            <a:xfrm>
              <a:off x="4779" y="614"/>
              <a:ext cx="129" cy="129"/>
            </a:xfrm>
            <a:prstGeom prst="ellipse">
              <a:avLst/>
            </a:prstGeom>
            <a:gradFill rotWithShape="1">
              <a:gsLst>
                <a:gs pos="0">
                  <a:srgbClr val="00FFFF"/>
                </a:gs>
                <a:gs pos="100000">
                  <a:srgbClr val="007676"/>
                </a:gs>
              </a:gsLst>
              <a:lin ang="5400000" scaled="1"/>
            </a:gradFill>
            <a:ln w="25400" algn="ctr">
              <a:solidFill>
                <a:srgbClr val="00FFFF"/>
              </a:solidFill>
              <a:round/>
              <a:headEnd/>
              <a:tailEnd type="none" w="lg" len="lg"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dirty="0"/>
            </a:p>
          </p:txBody>
        </p:sp>
      </p:grpSp>
      <p:grpSp>
        <p:nvGrpSpPr>
          <p:cNvPr id="34" name="Group 5014"/>
          <p:cNvGrpSpPr>
            <a:grpSpLocks/>
          </p:cNvGrpSpPr>
          <p:nvPr/>
        </p:nvGrpSpPr>
        <p:grpSpPr bwMode="auto">
          <a:xfrm>
            <a:off x="5508104" y="1366646"/>
            <a:ext cx="1244600" cy="817563"/>
            <a:chOff x="3615" y="568"/>
            <a:chExt cx="784" cy="515"/>
          </a:xfrm>
        </p:grpSpPr>
        <p:sp>
          <p:nvSpPr>
            <p:cNvPr id="35" name="Text Box 4998"/>
            <p:cNvSpPr txBox="1">
              <a:spLocks noChangeArrowheads="1"/>
            </p:cNvSpPr>
            <p:nvPr/>
          </p:nvSpPr>
          <p:spPr bwMode="auto">
            <a:xfrm>
              <a:off x="3615" y="756"/>
              <a:ext cx="7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dirty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GB" sz="1800" dirty="0">
                  <a:solidFill>
                    <a:srgbClr val="FF0000"/>
                  </a:solidFill>
                </a:rPr>
                <a:t>/2 pulse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grpSp>
          <p:nvGrpSpPr>
            <p:cNvPr id="36" name="Group 4999"/>
            <p:cNvGrpSpPr>
              <a:grpSpLocks/>
            </p:cNvGrpSpPr>
            <p:nvPr/>
          </p:nvGrpSpPr>
          <p:grpSpPr bwMode="auto">
            <a:xfrm>
              <a:off x="3752" y="568"/>
              <a:ext cx="361" cy="225"/>
              <a:chOff x="1733" y="568"/>
              <a:chExt cx="361" cy="225"/>
            </a:xfrm>
          </p:grpSpPr>
          <p:grpSp>
            <p:nvGrpSpPr>
              <p:cNvPr id="37" name="Group 5000"/>
              <p:cNvGrpSpPr>
                <a:grpSpLocks/>
              </p:cNvGrpSpPr>
              <p:nvPr/>
            </p:nvGrpSpPr>
            <p:grpSpPr bwMode="auto">
              <a:xfrm>
                <a:off x="2003" y="568"/>
                <a:ext cx="91" cy="225"/>
                <a:chOff x="2003" y="568"/>
                <a:chExt cx="91" cy="225"/>
              </a:xfrm>
            </p:grpSpPr>
            <p:sp>
              <p:nvSpPr>
                <p:cNvPr id="47" name="Freeform 5001"/>
                <p:cNvSpPr>
                  <a:spLocks noChangeAspect="1"/>
                </p:cNvSpPr>
                <p:nvPr/>
              </p:nvSpPr>
              <p:spPr bwMode="auto">
                <a:xfrm>
                  <a:off x="2003" y="568"/>
                  <a:ext cx="46" cy="225"/>
                </a:xfrm>
                <a:custGeom>
                  <a:avLst/>
                  <a:gdLst>
                    <a:gd name="T0" fmla="*/ 46 w 46"/>
                    <a:gd name="T1" fmla="*/ 109 h 225"/>
                    <a:gd name="T2" fmla="*/ 41 w 46"/>
                    <a:gd name="T3" fmla="*/ 39 h 225"/>
                    <a:gd name="T4" fmla="*/ 35 w 46"/>
                    <a:gd name="T5" fmla="*/ 0 h 225"/>
                    <a:gd name="T6" fmla="*/ 29 w 46"/>
                    <a:gd name="T7" fmla="*/ 40 h 225"/>
                    <a:gd name="T8" fmla="*/ 25 w 46"/>
                    <a:gd name="T9" fmla="*/ 107 h 225"/>
                    <a:gd name="T10" fmla="*/ 20 w 46"/>
                    <a:gd name="T11" fmla="*/ 179 h 225"/>
                    <a:gd name="T12" fmla="*/ 14 w 46"/>
                    <a:gd name="T13" fmla="*/ 225 h 225"/>
                    <a:gd name="T14" fmla="*/ 6 w 46"/>
                    <a:gd name="T15" fmla="*/ 179 h 225"/>
                    <a:gd name="T16" fmla="*/ 0 w 46"/>
                    <a:gd name="T17" fmla="*/ 100 h 2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"/>
                    <a:gd name="T28" fmla="*/ 0 h 225"/>
                    <a:gd name="T29" fmla="*/ 46 w 46"/>
                    <a:gd name="T30" fmla="*/ 225 h 2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" h="225">
                      <a:moveTo>
                        <a:pt x="46" y="109"/>
                      </a:moveTo>
                      <a:cubicBezTo>
                        <a:pt x="45" y="96"/>
                        <a:pt x="43" y="57"/>
                        <a:pt x="41" y="39"/>
                      </a:cubicBezTo>
                      <a:cubicBezTo>
                        <a:pt x="40" y="21"/>
                        <a:pt x="37" y="0"/>
                        <a:pt x="35" y="0"/>
                      </a:cubicBezTo>
                      <a:cubicBezTo>
                        <a:pt x="33" y="0"/>
                        <a:pt x="30" y="23"/>
                        <a:pt x="29" y="40"/>
                      </a:cubicBezTo>
                      <a:cubicBezTo>
                        <a:pt x="27" y="58"/>
                        <a:pt x="26" y="84"/>
                        <a:pt x="25" y="107"/>
                      </a:cubicBezTo>
                      <a:cubicBezTo>
                        <a:pt x="23" y="130"/>
                        <a:pt x="22" y="159"/>
                        <a:pt x="20" y="179"/>
                      </a:cubicBezTo>
                      <a:cubicBezTo>
                        <a:pt x="19" y="199"/>
                        <a:pt x="16" y="225"/>
                        <a:pt x="14" y="225"/>
                      </a:cubicBezTo>
                      <a:cubicBezTo>
                        <a:pt x="11" y="225"/>
                        <a:pt x="8" y="200"/>
                        <a:pt x="6" y="179"/>
                      </a:cubicBezTo>
                      <a:cubicBezTo>
                        <a:pt x="4" y="158"/>
                        <a:pt x="1" y="116"/>
                        <a:pt x="0" y="100"/>
                      </a:cubicBezTo>
                    </a:path>
                  </a:pathLst>
                </a:cu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8" name="Freeform 5002"/>
                <p:cNvSpPr>
                  <a:spLocks noChangeAspect="1"/>
                </p:cNvSpPr>
                <p:nvPr/>
              </p:nvSpPr>
              <p:spPr bwMode="auto">
                <a:xfrm>
                  <a:off x="2049" y="568"/>
                  <a:ext cx="45" cy="225"/>
                </a:xfrm>
                <a:custGeom>
                  <a:avLst/>
                  <a:gdLst>
                    <a:gd name="T0" fmla="*/ 0 w 851"/>
                    <a:gd name="T1" fmla="*/ 17 h 409"/>
                    <a:gd name="T2" fmla="*/ 0 w 851"/>
                    <a:gd name="T3" fmla="*/ 7 h 409"/>
                    <a:gd name="T4" fmla="*/ 0 w 851"/>
                    <a:gd name="T5" fmla="*/ 0 h 409"/>
                    <a:gd name="T6" fmla="*/ 0 w 851"/>
                    <a:gd name="T7" fmla="*/ 7 h 409"/>
                    <a:gd name="T8" fmla="*/ 0 w 851"/>
                    <a:gd name="T9" fmla="*/ 18 h 409"/>
                    <a:gd name="T10" fmla="*/ 0 w 851"/>
                    <a:gd name="T11" fmla="*/ 30 h 409"/>
                    <a:gd name="T12" fmla="*/ 0 w 851"/>
                    <a:gd name="T13" fmla="*/ 37 h 409"/>
                    <a:gd name="T14" fmla="*/ 0 w 851"/>
                    <a:gd name="T15" fmla="*/ 30 h 409"/>
                    <a:gd name="T16" fmla="*/ 0 w 851"/>
                    <a:gd name="T17" fmla="*/ 18 h 4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1"/>
                    <a:gd name="T28" fmla="*/ 0 h 409"/>
                    <a:gd name="T29" fmla="*/ 851 w 851"/>
                    <a:gd name="T30" fmla="*/ 409 h 4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1" h="409">
                      <a:moveTo>
                        <a:pt x="851" y="189"/>
                      </a:moveTo>
                      <a:cubicBezTo>
                        <a:pt x="836" y="169"/>
                        <a:pt x="795" y="102"/>
                        <a:pt x="759" y="71"/>
                      </a:cubicBezTo>
                      <a:cubicBezTo>
                        <a:pt x="724" y="39"/>
                        <a:pt x="678" y="0"/>
                        <a:pt x="638" y="0"/>
                      </a:cubicBezTo>
                      <a:cubicBezTo>
                        <a:pt x="598" y="0"/>
                        <a:pt x="548" y="41"/>
                        <a:pt x="516" y="73"/>
                      </a:cubicBezTo>
                      <a:cubicBezTo>
                        <a:pt x="484" y="105"/>
                        <a:pt x="469" y="153"/>
                        <a:pt x="443" y="195"/>
                      </a:cubicBezTo>
                      <a:cubicBezTo>
                        <a:pt x="417" y="237"/>
                        <a:pt x="395" y="289"/>
                        <a:pt x="360" y="325"/>
                      </a:cubicBezTo>
                      <a:cubicBezTo>
                        <a:pt x="325" y="361"/>
                        <a:pt x="279" y="409"/>
                        <a:pt x="234" y="409"/>
                      </a:cubicBezTo>
                      <a:cubicBezTo>
                        <a:pt x="189" y="409"/>
                        <a:pt x="129" y="361"/>
                        <a:pt x="90" y="325"/>
                      </a:cubicBezTo>
                      <a:cubicBezTo>
                        <a:pt x="51" y="289"/>
                        <a:pt x="19" y="220"/>
                        <a:pt x="0" y="193"/>
                      </a:cubicBezTo>
                    </a:path>
                  </a:pathLst>
                </a:cu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8" name="Group 5003"/>
              <p:cNvGrpSpPr>
                <a:grpSpLocks/>
              </p:cNvGrpSpPr>
              <p:nvPr/>
            </p:nvGrpSpPr>
            <p:grpSpPr bwMode="auto">
              <a:xfrm>
                <a:off x="1913" y="568"/>
                <a:ext cx="91" cy="225"/>
                <a:chOff x="2003" y="568"/>
                <a:chExt cx="91" cy="225"/>
              </a:xfrm>
            </p:grpSpPr>
            <p:sp>
              <p:nvSpPr>
                <p:cNvPr id="45" name="Freeform 5004"/>
                <p:cNvSpPr>
                  <a:spLocks noChangeAspect="1"/>
                </p:cNvSpPr>
                <p:nvPr/>
              </p:nvSpPr>
              <p:spPr bwMode="auto">
                <a:xfrm>
                  <a:off x="2003" y="568"/>
                  <a:ext cx="46" cy="225"/>
                </a:xfrm>
                <a:custGeom>
                  <a:avLst/>
                  <a:gdLst>
                    <a:gd name="T0" fmla="*/ 46 w 46"/>
                    <a:gd name="T1" fmla="*/ 109 h 225"/>
                    <a:gd name="T2" fmla="*/ 41 w 46"/>
                    <a:gd name="T3" fmla="*/ 39 h 225"/>
                    <a:gd name="T4" fmla="*/ 35 w 46"/>
                    <a:gd name="T5" fmla="*/ 0 h 225"/>
                    <a:gd name="T6" fmla="*/ 29 w 46"/>
                    <a:gd name="T7" fmla="*/ 40 h 225"/>
                    <a:gd name="T8" fmla="*/ 25 w 46"/>
                    <a:gd name="T9" fmla="*/ 107 h 225"/>
                    <a:gd name="T10" fmla="*/ 20 w 46"/>
                    <a:gd name="T11" fmla="*/ 179 h 225"/>
                    <a:gd name="T12" fmla="*/ 14 w 46"/>
                    <a:gd name="T13" fmla="*/ 225 h 225"/>
                    <a:gd name="T14" fmla="*/ 6 w 46"/>
                    <a:gd name="T15" fmla="*/ 179 h 225"/>
                    <a:gd name="T16" fmla="*/ 0 w 46"/>
                    <a:gd name="T17" fmla="*/ 100 h 2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"/>
                    <a:gd name="T28" fmla="*/ 0 h 225"/>
                    <a:gd name="T29" fmla="*/ 46 w 46"/>
                    <a:gd name="T30" fmla="*/ 225 h 2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" h="225">
                      <a:moveTo>
                        <a:pt x="46" y="109"/>
                      </a:moveTo>
                      <a:cubicBezTo>
                        <a:pt x="45" y="96"/>
                        <a:pt x="43" y="57"/>
                        <a:pt x="41" y="39"/>
                      </a:cubicBezTo>
                      <a:cubicBezTo>
                        <a:pt x="40" y="21"/>
                        <a:pt x="37" y="0"/>
                        <a:pt x="35" y="0"/>
                      </a:cubicBezTo>
                      <a:cubicBezTo>
                        <a:pt x="33" y="0"/>
                        <a:pt x="30" y="23"/>
                        <a:pt x="29" y="40"/>
                      </a:cubicBezTo>
                      <a:cubicBezTo>
                        <a:pt x="27" y="58"/>
                        <a:pt x="26" y="84"/>
                        <a:pt x="25" y="107"/>
                      </a:cubicBezTo>
                      <a:cubicBezTo>
                        <a:pt x="23" y="130"/>
                        <a:pt x="22" y="159"/>
                        <a:pt x="20" y="179"/>
                      </a:cubicBezTo>
                      <a:cubicBezTo>
                        <a:pt x="19" y="199"/>
                        <a:pt x="16" y="225"/>
                        <a:pt x="14" y="225"/>
                      </a:cubicBezTo>
                      <a:cubicBezTo>
                        <a:pt x="11" y="225"/>
                        <a:pt x="8" y="200"/>
                        <a:pt x="6" y="179"/>
                      </a:cubicBezTo>
                      <a:cubicBezTo>
                        <a:pt x="4" y="158"/>
                        <a:pt x="1" y="116"/>
                        <a:pt x="0" y="100"/>
                      </a:cubicBezTo>
                    </a:path>
                  </a:pathLst>
                </a:cu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6" name="Freeform 5005"/>
                <p:cNvSpPr>
                  <a:spLocks noChangeAspect="1"/>
                </p:cNvSpPr>
                <p:nvPr/>
              </p:nvSpPr>
              <p:spPr bwMode="auto">
                <a:xfrm>
                  <a:off x="2049" y="568"/>
                  <a:ext cx="45" cy="225"/>
                </a:xfrm>
                <a:custGeom>
                  <a:avLst/>
                  <a:gdLst>
                    <a:gd name="T0" fmla="*/ 0 w 851"/>
                    <a:gd name="T1" fmla="*/ 17 h 409"/>
                    <a:gd name="T2" fmla="*/ 0 w 851"/>
                    <a:gd name="T3" fmla="*/ 7 h 409"/>
                    <a:gd name="T4" fmla="*/ 0 w 851"/>
                    <a:gd name="T5" fmla="*/ 0 h 409"/>
                    <a:gd name="T6" fmla="*/ 0 w 851"/>
                    <a:gd name="T7" fmla="*/ 7 h 409"/>
                    <a:gd name="T8" fmla="*/ 0 w 851"/>
                    <a:gd name="T9" fmla="*/ 18 h 409"/>
                    <a:gd name="T10" fmla="*/ 0 w 851"/>
                    <a:gd name="T11" fmla="*/ 30 h 409"/>
                    <a:gd name="T12" fmla="*/ 0 w 851"/>
                    <a:gd name="T13" fmla="*/ 37 h 409"/>
                    <a:gd name="T14" fmla="*/ 0 w 851"/>
                    <a:gd name="T15" fmla="*/ 30 h 409"/>
                    <a:gd name="T16" fmla="*/ 0 w 851"/>
                    <a:gd name="T17" fmla="*/ 18 h 4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1"/>
                    <a:gd name="T28" fmla="*/ 0 h 409"/>
                    <a:gd name="T29" fmla="*/ 851 w 851"/>
                    <a:gd name="T30" fmla="*/ 409 h 4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1" h="409">
                      <a:moveTo>
                        <a:pt x="851" y="189"/>
                      </a:moveTo>
                      <a:cubicBezTo>
                        <a:pt x="836" y="169"/>
                        <a:pt x="795" y="102"/>
                        <a:pt x="759" y="71"/>
                      </a:cubicBezTo>
                      <a:cubicBezTo>
                        <a:pt x="724" y="39"/>
                        <a:pt x="678" y="0"/>
                        <a:pt x="638" y="0"/>
                      </a:cubicBezTo>
                      <a:cubicBezTo>
                        <a:pt x="598" y="0"/>
                        <a:pt x="548" y="41"/>
                        <a:pt x="516" y="73"/>
                      </a:cubicBezTo>
                      <a:cubicBezTo>
                        <a:pt x="484" y="105"/>
                        <a:pt x="469" y="153"/>
                        <a:pt x="443" y="195"/>
                      </a:cubicBezTo>
                      <a:cubicBezTo>
                        <a:pt x="417" y="237"/>
                        <a:pt x="395" y="289"/>
                        <a:pt x="360" y="325"/>
                      </a:cubicBezTo>
                      <a:cubicBezTo>
                        <a:pt x="325" y="361"/>
                        <a:pt x="279" y="409"/>
                        <a:pt x="234" y="409"/>
                      </a:cubicBezTo>
                      <a:cubicBezTo>
                        <a:pt x="189" y="409"/>
                        <a:pt x="129" y="361"/>
                        <a:pt x="90" y="325"/>
                      </a:cubicBezTo>
                      <a:cubicBezTo>
                        <a:pt x="51" y="289"/>
                        <a:pt x="19" y="220"/>
                        <a:pt x="0" y="193"/>
                      </a:cubicBezTo>
                    </a:path>
                  </a:pathLst>
                </a:cu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9" name="Group 5006"/>
              <p:cNvGrpSpPr>
                <a:grpSpLocks/>
              </p:cNvGrpSpPr>
              <p:nvPr/>
            </p:nvGrpSpPr>
            <p:grpSpPr bwMode="auto">
              <a:xfrm>
                <a:off x="1823" y="568"/>
                <a:ext cx="91" cy="225"/>
                <a:chOff x="2003" y="568"/>
                <a:chExt cx="91" cy="225"/>
              </a:xfrm>
            </p:grpSpPr>
            <p:sp>
              <p:nvSpPr>
                <p:cNvPr id="43" name="Freeform 5007"/>
                <p:cNvSpPr>
                  <a:spLocks noChangeAspect="1"/>
                </p:cNvSpPr>
                <p:nvPr/>
              </p:nvSpPr>
              <p:spPr bwMode="auto">
                <a:xfrm>
                  <a:off x="2003" y="568"/>
                  <a:ext cx="46" cy="225"/>
                </a:xfrm>
                <a:custGeom>
                  <a:avLst/>
                  <a:gdLst>
                    <a:gd name="T0" fmla="*/ 46 w 46"/>
                    <a:gd name="T1" fmla="*/ 109 h 225"/>
                    <a:gd name="T2" fmla="*/ 41 w 46"/>
                    <a:gd name="T3" fmla="*/ 39 h 225"/>
                    <a:gd name="T4" fmla="*/ 35 w 46"/>
                    <a:gd name="T5" fmla="*/ 0 h 225"/>
                    <a:gd name="T6" fmla="*/ 29 w 46"/>
                    <a:gd name="T7" fmla="*/ 40 h 225"/>
                    <a:gd name="T8" fmla="*/ 25 w 46"/>
                    <a:gd name="T9" fmla="*/ 107 h 225"/>
                    <a:gd name="T10" fmla="*/ 20 w 46"/>
                    <a:gd name="T11" fmla="*/ 179 h 225"/>
                    <a:gd name="T12" fmla="*/ 14 w 46"/>
                    <a:gd name="T13" fmla="*/ 225 h 225"/>
                    <a:gd name="T14" fmla="*/ 6 w 46"/>
                    <a:gd name="T15" fmla="*/ 179 h 225"/>
                    <a:gd name="T16" fmla="*/ 0 w 46"/>
                    <a:gd name="T17" fmla="*/ 100 h 2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"/>
                    <a:gd name="T28" fmla="*/ 0 h 225"/>
                    <a:gd name="T29" fmla="*/ 46 w 46"/>
                    <a:gd name="T30" fmla="*/ 225 h 2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" h="225">
                      <a:moveTo>
                        <a:pt x="46" y="109"/>
                      </a:moveTo>
                      <a:cubicBezTo>
                        <a:pt x="45" y="96"/>
                        <a:pt x="43" y="57"/>
                        <a:pt x="41" y="39"/>
                      </a:cubicBezTo>
                      <a:cubicBezTo>
                        <a:pt x="40" y="21"/>
                        <a:pt x="37" y="0"/>
                        <a:pt x="35" y="0"/>
                      </a:cubicBezTo>
                      <a:cubicBezTo>
                        <a:pt x="33" y="0"/>
                        <a:pt x="30" y="23"/>
                        <a:pt x="29" y="40"/>
                      </a:cubicBezTo>
                      <a:cubicBezTo>
                        <a:pt x="27" y="58"/>
                        <a:pt x="26" y="84"/>
                        <a:pt x="25" y="107"/>
                      </a:cubicBezTo>
                      <a:cubicBezTo>
                        <a:pt x="23" y="130"/>
                        <a:pt x="22" y="159"/>
                        <a:pt x="20" y="179"/>
                      </a:cubicBezTo>
                      <a:cubicBezTo>
                        <a:pt x="19" y="199"/>
                        <a:pt x="16" y="225"/>
                        <a:pt x="14" y="225"/>
                      </a:cubicBezTo>
                      <a:cubicBezTo>
                        <a:pt x="11" y="225"/>
                        <a:pt x="8" y="200"/>
                        <a:pt x="6" y="179"/>
                      </a:cubicBezTo>
                      <a:cubicBezTo>
                        <a:pt x="4" y="158"/>
                        <a:pt x="1" y="116"/>
                        <a:pt x="0" y="100"/>
                      </a:cubicBezTo>
                    </a:path>
                  </a:pathLst>
                </a:cu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4" name="Freeform 5008"/>
                <p:cNvSpPr>
                  <a:spLocks noChangeAspect="1"/>
                </p:cNvSpPr>
                <p:nvPr/>
              </p:nvSpPr>
              <p:spPr bwMode="auto">
                <a:xfrm>
                  <a:off x="2049" y="568"/>
                  <a:ext cx="45" cy="225"/>
                </a:xfrm>
                <a:custGeom>
                  <a:avLst/>
                  <a:gdLst>
                    <a:gd name="T0" fmla="*/ 0 w 851"/>
                    <a:gd name="T1" fmla="*/ 17 h 409"/>
                    <a:gd name="T2" fmla="*/ 0 w 851"/>
                    <a:gd name="T3" fmla="*/ 7 h 409"/>
                    <a:gd name="T4" fmla="*/ 0 w 851"/>
                    <a:gd name="T5" fmla="*/ 0 h 409"/>
                    <a:gd name="T6" fmla="*/ 0 w 851"/>
                    <a:gd name="T7" fmla="*/ 7 h 409"/>
                    <a:gd name="T8" fmla="*/ 0 w 851"/>
                    <a:gd name="T9" fmla="*/ 18 h 409"/>
                    <a:gd name="T10" fmla="*/ 0 w 851"/>
                    <a:gd name="T11" fmla="*/ 30 h 409"/>
                    <a:gd name="T12" fmla="*/ 0 w 851"/>
                    <a:gd name="T13" fmla="*/ 37 h 409"/>
                    <a:gd name="T14" fmla="*/ 0 w 851"/>
                    <a:gd name="T15" fmla="*/ 30 h 409"/>
                    <a:gd name="T16" fmla="*/ 0 w 851"/>
                    <a:gd name="T17" fmla="*/ 18 h 4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1"/>
                    <a:gd name="T28" fmla="*/ 0 h 409"/>
                    <a:gd name="T29" fmla="*/ 851 w 851"/>
                    <a:gd name="T30" fmla="*/ 409 h 4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1" h="409">
                      <a:moveTo>
                        <a:pt x="851" y="189"/>
                      </a:moveTo>
                      <a:cubicBezTo>
                        <a:pt x="836" y="169"/>
                        <a:pt x="795" y="102"/>
                        <a:pt x="759" y="71"/>
                      </a:cubicBezTo>
                      <a:cubicBezTo>
                        <a:pt x="724" y="39"/>
                        <a:pt x="678" y="0"/>
                        <a:pt x="638" y="0"/>
                      </a:cubicBezTo>
                      <a:cubicBezTo>
                        <a:pt x="598" y="0"/>
                        <a:pt x="548" y="41"/>
                        <a:pt x="516" y="73"/>
                      </a:cubicBezTo>
                      <a:cubicBezTo>
                        <a:pt x="484" y="105"/>
                        <a:pt x="469" y="153"/>
                        <a:pt x="443" y="195"/>
                      </a:cubicBezTo>
                      <a:cubicBezTo>
                        <a:pt x="417" y="237"/>
                        <a:pt x="395" y="289"/>
                        <a:pt x="360" y="325"/>
                      </a:cubicBezTo>
                      <a:cubicBezTo>
                        <a:pt x="325" y="361"/>
                        <a:pt x="279" y="409"/>
                        <a:pt x="234" y="409"/>
                      </a:cubicBezTo>
                      <a:cubicBezTo>
                        <a:pt x="189" y="409"/>
                        <a:pt x="129" y="361"/>
                        <a:pt x="90" y="325"/>
                      </a:cubicBezTo>
                      <a:cubicBezTo>
                        <a:pt x="51" y="289"/>
                        <a:pt x="19" y="220"/>
                        <a:pt x="0" y="193"/>
                      </a:cubicBezTo>
                    </a:path>
                  </a:pathLst>
                </a:cu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0" name="Group 5009"/>
              <p:cNvGrpSpPr>
                <a:grpSpLocks/>
              </p:cNvGrpSpPr>
              <p:nvPr/>
            </p:nvGrpSpPr>
            <p:grpSpPr bwMode="auto">
              <a:xfrm>
                <a:off x="1733" y="568"/>
                <a:ext cx="91" cy="225"/>
                <a:chOff x="2003" y="568"/>
                <a:chExt cx="91" cy="225"/>
              </a:xfrm>
            </p:grpSpPr>
            <p:sp>
              <p:nvSpPr>
                <p:cNvPr id="41" name="Freeform 5010"/>
                <p:cNvSpPr>
                  <a:spLocks noChangeAspect="1"/>
                </p:cNvSpPr>
                <p:nvPr/>
              </p:nvSpPr>
              <p:spPr bwMode="auto">
                <a:xfrm>
                  <a:off x="2003" y="568"/>
                  <a:ext cx="46" cy="225"/>
                </a:xfrm>
                <a:custGeom>
                  <a:avLst/>
                  <a:gdLst>
                    <a:gd name="T0" fmla="*/ 46 w 46"/>
                    <a:gd name="T1" fmla="*/ 109 h 225"/>
                    <a:gd name="T2" fmla="*/ 41 w 46"/>
                    <a:gd name="T3" fmla="*/ 39 h 225"/>
                    <a:gd name="T4" fmla="*/ 35 w 46"/>
                    <a:gd name="T5" fmla="*/ 0 h 225"/>
                    <a:gd name="T6" fmla="*/ 29 w 46"/>
                    <a:gd name="T7" fmla="*/ 40 h 225"/>
                    <a:gd name="T8" fmla="*/ 25 w 46"/>
                    <a:gd name="T9" fmla="*/ 107 h 225"/>
                    <a:gd name="T10" fmla="*/ 20 w 46"/>
                    <a:gd name="T11" fmla="*/ 179 h 225"/>
                    <a:gd name="T12" fmla="*/ 14 w 46"/>
                    <a:gd name="T13" fmla="*/ 225 h 225"/>
                    <a:gd name="T14" fmla="*/ 6 w 46"/>
                    <a:gd name="T15" fmla="*/ 179 h 225"/>
                    <a:gd name="T16" fmla="*/ 0 w 46"/>
                    <a:gd name="T17" fmla="*/ 100 h 2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"/>
                    <a:gd name="T28" fmla="*/ 0 h 225"/>
                    <a:gd name="T29" fmla="*/ 46 w 46"/>
                    <a:gd name="T30" fmla="*/ 225 h 2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" h="225">
                      <a:moveTo>
                        <a:pt x="46" y="109"/>
                      </a:moveTo>
                      <a:cubicBezTo>
                        <a:pt x="45" y="96"/>
                        <a:pt x="43" y="57"/>
                        <a:pt x="41" y="39"/>
                      </a:cubicBezTo>
                      <a:cubicBezTo>
                        <a:pt x="40" y="21"/>
                        <a:pt x="37" y="0"/>
                        <a:pt x="35" y="0"/>
                      </a:cubicBezTo>
                      <a:cubicBezTo>
                        <a:pt x="33" y="0"/>
                        <a:pt x="30" y="23"/>
                        <a:pt x="29" y="40"/>
                      </a:cubicBezTo>
                      <a:cubicBezTo>
                        <a:pt x="27" y="58"/>
                        <a:pt x="26" y="84"/>
                        <a:pt x="25" y="107"/>
                      </a:cubicBezTo>
                      <a:cubicBezTo>
                        <a:pt x="23" y="130"/>
                        <a:pt x="22" y="159"/>
                        <a:pt x="20" y="179"/>
                      </a:cubicBezTo>
                      <a:cubicBezTo>
                        <a:pt x="19" y="199"/>
                        <a:pt x="16" y="225"/>
                        <a:pt x="14" y="225"/>
                      </a:cubicBezTo>
                      <a:cubicBezTo>
                        <a:pt x="11" y="225"/>
                        <a:pt x="8" y="200"/>
                        <a:pt x="6" y="179"/>
                      </a:cubicBezTo>
                      <a:cubicBezTo>
                        <a:pt x="4" y="158"/>
                        <a:pt x="1" y="116"/>
                        <a:pt x="0" y="100"/>
                      </a:cubicBezTo>
                    </a:path>
                  </a:pathLst>
                </a:cu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2" name="Freeform 5011"/>
                <p:cNvSpPr>
                  <a:spLocks noChangeAspect="1"/>
                </p:cNvSpPr>
                <p:nvPr/>
              </p:nvSpPr>
              <p:spPr bwMode="auto">
                <a:xfrm>
                  <a:off x="2049" y="568"/>
                  <a:ext cx="45" cy="225"/>
                </a:xfrm>
                <a:custGeom>
                  <a:avLst/>
                  <a:gdLst>
                    <a:gd name="T0" fmla="*/ 0 w 851"/>
                    <a:gd name="T1" fmla="*/ 17 h 409"/>
                    <a:gd name="T2" fmla="*/ 0 w 851"/>
                    <a:gd name="T3" fmla="*/ 7 h 409"/>
                    <a:gd name="T4" fmla="*/ 0 w 851"/>
                    <a:gd name="T5" fmla="*/ 0 h 409"/>
                    <a:gd name="T6" fmla="*/ 0 w 851"/>
                    <a:gd name="T7" fmla="*/ 7 h 409"/>
                    <a:gd name="T8" fmla="*/ 0 w 851"/>
                    <a:gd name="T9" fmla="*/ 18 h 409"/>
                    <a:gd name="T10" fmla="*/ 0 w 851"/>
                    <a:gd name="T11" fmla="*/ 30 h 409"/>
                    <a:gd name="T12" fmla="*/ 0 w 851"/>
                    <a:gd name="T13" fmla="*/ 37 h 409"/>
                    <a:gd name="T14" fmla="*/ 0 w 851"/>
                    <a:gd name="T15" fmla="*/ 30 h 409"/>
                    <a:gd name="T16" fmla="*/ 0 w 851"/>
                    <a:gd name="T17" fmla="*/ 18 h 4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1"/>
                    <a:gd name="T28" fmla="*/ 0 h 409"/>
                    <a:gd name="T29" fmla="*/ 851 w 851"/>
                    <a:gd name="T30" fmla="*/ 409 h 4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1" h="409">
                      <a:moveTo>
                        <a:pt x="851" y="189"/>
                      </a:moveTo>
                      <a:cubicBezTo>
                        <a:pt x="836" y="169"/>
                        <a:pt x="795" y="102"/>
                        <a:pt x="759" y="71"/>
                      </a:cubicBezTo>
                      <a:cubicBezTo>
                        <a:pt x="724" y="39"/>
                        <a:pt x="678" y="0"/>
                        <a:pt x="638" y="0"/>
                      </a:cubicBezTo>
                      <a:cubicBezTo>
                        <a:pt x="598" y="0"/>
                        <a:pt x="548" y="41"/>
                        <a:pt x="516" y="73"/>
                      </a:cubicBezTo>
                      <a:cubicBezTo>
                        <a:pt x="484" y="105"/>
                        <a:pt x="469" y="153"/>
                        <a:pt x="443" y="195"/>
                      </a:cubicBezTo>
                      <a:cubicBezTo>
                        <a:pt x="417" y="237"/>
                        <a:pt x="395" y="289"/>
                        <a:pt x="360" y="325"/>
                      </a:cubicBezTo>
                      <a:cubicBezTo>
                        <a:pt x="325" y="361"/>
                        <a:pt x="279" y="409"/>
                        <a:pt x="234" y="409"/>
                      </a:cubicBezTo>
                      <a:cubicBezTo>
                        <a:pt x="189" y="409"/>
                        <a:pt x="129" y="361"/>
                        <a:pt x="90" y="325"/>
                      </a:cubicBezTo>
                      <a:cubicBezTo>
                        <a:pt x="51" y="289"/>
                        <a:pt x="19" y="220"/>
                        <a:pt x="0" y="193"/>
                      </a:cubicBezTo>
                    </a:path>
                  </a:pathLst>
                </a:cu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49" name="Group 5030"/>
          <p:cNvGrpSpPr>
            <a:grpSpLocks/>
          </p:cNvGrpSpPr>
          <p:nvPr/>
        </p:nvGrpSpPr>
        <p:grpSpPr bwMode="auto">
          <a:xfrm>
            <a:off x="2396604" y="1366646"/>
            <a:ext cx="1244600" cy="817563"/>
            <a:chOff x="3615" y="568"/>
            <a:chExt cx="784" cy="515"/>
          </a:xfrm>
        </p:grpSpPr>
        <p:sp>
          <p:nvSpPr>
            <p:cNvPr id="50" name="Text Box 5031"/>
            <p:cNvSpPr txBox="1">
              <a:spLocks noChangeArrowheads="1"/>
            </p:cNvSpPr>
            <p:nvPr/>
          </p:nvSpPr>
          <p:spPr bwMode="auto">
            <a:xfrm>
              <a:off x="3615" y="756"/>
              <a:ext cx="7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dirty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GB" sz="1800" dirty="0">
                  <a:solidFill>
                    <a:srgbClr val="FF0000"/>
                  </a:solidFill>
                </a:rPr>
                <a:t>/2 pulse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grpSp>
          <p:nvGrpSpPr>
            <p:cNvPr id="51" name="Group 5032"/>
            <p:cNvGrpSpPr>
              <a:grpSpLocks/>
            </p:cNvGrpSpPr>
            <p:nvPr/>
          </p:nvGrpSpPr>
          <p:grpSpPr bwMode="auto">
            <a:xfrm>
              <a:off x="3752" y="568"/>
              <a:ext cx="361" cy="225"/>
              <a:chOff x="1733" y="568"/>
              <a:chExt cx="361" cy="225"/>
            </a:xfrm>
          </p:grpSpPr>
          <p:grpSp>
            <p:nvGrpSpPr>
              <p:cNvPr id="52" name="Group 5033"/>
              <p:cNvGrpSpPr>
                <a:grpSpLocks/>
              </p:cNvGrpSpPr>
              <p:nvPr/>
            </p:nvGrpSpPr>
            <p:grpSpPr bwMode="auto">
              <a:xfrm>
                <a:off x="2003" y="568"/>
                <a:ext cx="91" cy="225"/>
                <a:chOff x="2003" y="568"/>
                <a:chExt cx="91" cy="225"/>
              </a:xfrm>
            </p:grpSpPr>
            <p:sp>
              <p:nvSpPr>
                <p:cNvPr id="62" name="Freeform 5034"/>
                <p:cNvSpPr>
                  <a:spLocks noChangeAspect="1"/>
                </p:cNvSpPr>
                <p:nvPr/>
              </p:nvSpPr>
              <p:spPr bwMode="auto">
                <a:xfrm>
                  <a:off x="2003" y="568"/>
                  <a:ext cx="46" cy="225"/>
                </a:xfrm>
                <a:custGeom>
                  <a:avLst/>
                  <a:gdLst>
                    <a:gd name="T0" fmla="*/ 46 w 46"/>
                    <a:gd name="T1" fmla="*/ 109 h 225"/>
                    <a:gd name="T2" fmla="*/ 41 w 46"/>
                    <a:gd name="T3" fmla="*/ 39 h 225"/>
                    <a:gd name="T4" fmla="*/ 35 w 46"/>
                    <a:gd name="T5" fmla="*/ 0 h 225"/>
                    <a:gd name="T6" fmla="*/ 29 w 46"/>
                    <a:gd name="T7" fmla="*/ 40 h 225"/>
                    <a:gd name="T8" fmla="*/ 25 w 46"/>
                    <a:gd name="T9" fmla="*/ 107 h 225"/>
                    <a:gd name="T10" fmla="*/ 20 w 46"/>
                    <a:gd name="T11" fmla="*/ 179 h 225"/>
                    <a:gd name="T12" fmla="*/ 14 w 46"/>
                    <a:gd name="T13" fmla="*/ 225 h 225"/>
                    <a:gd name="T14" fmla="*/ 6 w 46"/>
                    <a:gd name="T15" fmla="*/ 179 h 225"/>
                    <a:gd name="T16" fmla="*/ 0 w 46"/>
                    <a:gd name="T17" fmla="*/ 100 h 2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"/>
                    <a:gd name="T28" fmla="*/ 0 h 225"/>
                    <a:gd name="T29" fmla="*/ 46 w 46"/>
                    <a:gd name="T30" fmla="*/ 225 h 2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" h="225">
                      <a:moveTo>
                        <a:pt x="46" y="109"/>
                      </a:moveTo>
                      <a:cubicBezTo>
                        <a:pt x="45" y="96"/>
                        <a:pt x="43" y="57"/>
                        <a:pt x="41" y="39"/>
                      </a:cubicBezTo>
                      <a:cubicBezTo>
                        <a:pt x="40" y="21"/>
                        <a:pt x="37" y="0"/>
                        <a:pt x="35" y="0"/>
                      </a:cubicBezTo>
                      <a:cubicBezTo>
                        <a:pt x="33" y="0"/>
                        <a:pt x="30" y="23"/>
                        <a:pt x="29" y="40"/>
                      </a:cubicBezTo>
                      <a:cubicBezTo>
                        <a:pt x="27" y="58"/>
                        <a:pt x="26" y="84"/>
                        <a:pt x="25" y="107"/>
                      </a:cubicBezTo>
                      <a:cubicBezTo>
                        <a:pt x="23" y="130"/>
                        <a:pt x="22" y="159"/>
                        <a:pt x="20" y="179"/>
                      </a:cubicBezTo>
                      <a:cubicBezTo>
                        <a:pt x="19" y="199"/>
                        <a:pt x="16" y="225"/>
                        <a:pt x="14" y="225"/>
                      </a:cubicBezTo>
                      <a:cubicBezTo>
                        <a:pt x="11" y="225"/>
                        <a:pt x="8" y="200"/>
                        <a:pt x="6" y="179"/>
                      </a:cubicBezTo>
                      <a:cubicBezTo>
                        <a:pt x="4" y="158"/>
                        <a:pt x="1" y="116"/>
                        <a:pt x="0" y="100"/>
                      </a:cubicBezTo>
                    </a:path>
                  </a:pathLst>
                </a:cu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3" name="Freeform 5035"/>
                <p:cNvSpPr>
                  <a:spLocks noChangeAspect="1"/>
                </p:cNvSpPr>
                <p:nvPr/>
              </p:nvSpPr>
              <p:spPr bwMode="auto">
                <a:xfrm>
                  <a:off x="2049" y="568"/>
                  <a:ext cx="45" cy="225"/>
                </a:xfrm>
                <a:custGeom>
                  <a:avLst/>
                  <a:gdLst>
                    <a:gd name="T0" fmla="*/ 0 w 851"/>
                    <a:gd name="T1" fmla="*/ 17 h 409"/>
                    <a:gd name="T2" fmla="*/ 0 w 851"/>
                    <a:gd name="T3" fmla="*/ 7 h 409"/>
                    <a:gd name="T4" fmla="*/ 0 w 851"/>
                    <a:gd name="T5" fmla="*/ 0 h 409"/>
                    <a:gd name="T6" fmla="*/ 0 w 851"/>
                    <a:gd name="T7" fmla="*/ 7 h 409"/>
                    <a:gd name="T8" fmla="*/ 0 w 851"/>
                    <a:gd name="T9" fmla="*/ 18 h 409"/>
                    <a:gd name="T10" fmla="*/ 0 w 851"/>
                    <a:gd name="T11" fmla="*/ 30 h 409"/>
                    <a:gd name="T12" fmla="*/ 0 w 851"/>
                    <a:gd name="T13" fmla="*/ 37 h 409"/>
                    <a:gd name="T14" fmla="*/ 0 w 851"/>
                    <a:gd name="T15" fmla="*/ 30 h 409"/>
                    <a:gd name="T16" fmla="*/ 0 w 851"/>
                    <a:gd name="T17" fmla="*/ 18 h 4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1"/>
                    <a:gd name="T28" fmla="*/ 0 h 409"/>
                    <a:gd name="T29" fmla="*/ 851 w 851"/>
                    <a:gd name="T30" fmla="*/ 409 h 4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1" h="409">
                      <a:moveTo>
                        <a:pt x="851" y="189"/>
                      </a:moveTo>
                      <a:cubicBezTo>
                        <a:pt x="836" y="169"/>
                        <a:pt x="795" y="102"/>
                        <a:pt x="759" y="71"/>
                      </a:cubicBezTo>
                      <a:cubicBezTo>
                        <a:pt x="724" y="39"/>
                        <a:pt x="678" y="0"/>
                        <a:pt x="638" y="0"/>
                      </a:cubicBezTo>
                      <a:cubicBezTo>
                        <a:pt x="598" y="0"/>
                        <a:pt x="548" y="41"/>
                        <a:pt x="516" y="73"/>
                      </a:cubicBezTo>
                      <a:cubicBezTo>
                        <a:pt x="484" y="105"/>
                        <a:pt x="469" y="153"/>
                        <a:pt x="443" y="195"/>
                      </a:cubicBezTo>
                      <a:cubicBezTo>
                        <a:pt x="417" y="237"/>
                        <a:pt x="395" y="289"/>
                        <a:pt x="360" y="325"/>
                      </a:cubicBezTo>
                      <a:cubicBezTo>
                        <a:pt x="325" y="361"/>
                        <a:pt x="279" y="409"/>
                        <a:pt x="234" y="409"/>
                      </a:cubicBezTo>
                      <a:cubicBezTo>
                        <a:pt x="189" y="409"/>
                        <a:pt x="129" y="361"/>
                        <a:pt x="90" y="325"/>
                      </a:cubicBezTo>
                      <a:cubicBezTo>
                        <a:pt x="51" y="289"/>
                        <a:pt x="19" y="220"/>
                        <a:pt x="0" y="193"/>
                      </a:cubicBezTo>
                    </a:path>
                  </a:pathLst>
                </a:cu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3" name="Group 5036"/>
              <p:cNvGrpSpPr>
                <a:grpSpLocks/>
              </p:cNvGrpSpPr>
              <p:nvPr/>
            </p:nvGrpSpPr>
            <p:grpSpPr bwMode="auto">
              <a:xfrm>
                <a:off x="1913" y="568"/>
                <a:ext cx="91" cy="225"/>
                <a:chOff x="2003" y="568"/>
                <a:chExt cx="91" cy="225"/>
              </a:xfrm>
            </p:grpSpPr>
            <p:sp>
              <p:nvSpPr>
                <p:cNvPr id="60" name="Freeform 5037"/>
                <p:cNvSpPr>
                  <a:spLocks noChangeAspect="1"/>
                </p:cNvSpPr>
                <p:nvPr/>
              </p:nvSpPr>
              <p:spPr bwMode="auto">
                <a:xfrm>
                  <a:off x="2003" y="568"/>
                  <a:ext cx="46" cy="225"/>
                </a:xfrm>
                <a:custGeom>
                  <a:avLst/>
                  <a:gdLst>
                    <a:gd name="T0" fmla="*/ 46 w 46"/>
                    <a:gd name="T1" fmla="*/ 109 h 225"/>
                    <a:gd name="T2" fmla="*/ 41 w 46"/>
                    <a:gd name="T3" fmla="*/ 39 h 225"/>
                    <a:gd name="T4" fmla="*/ 35 w 46"/>
                    <a:gd name="T5" fmla="*/ 0 h 225"/>
                    <a:gd name="T6" fmla="*/ 29 w 46"/>
                    <a:gd name="T7" fmla="*/ 40 h 225"/>
                    <a:gd name="T8" fmla="*/ 25 w 46"/>
                    <a:gd name="T9" fmla="*/ 107 h 225"/>
                    <a:gd name="T10" fmla="*/ 20 w 46"/>
                    <a:gd name="T11" fmla="*/ 179 h 225"/>
                    <a:gd name="T12" fmla="*/ 14 w 46"/>
                    <a:gd name="T13" fmla="*/ 225 h 225"/>
                    <a:gd name="T14" fmla="*/ 6 w 46"/>
                    <a:gd name="T15" fmla="*/ 179 h 225"/>
                    <a:gd name="T16" fmla="*/ 0 w 46"/>
                    <a:gd name="T17" fmla="*/ 100 h 2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"/>
                    <a:gd name="T28" fmla="*/ 0 h 225"/>
                    <a:gd name="T29" fmla="*/ 46 w 46"/>
                    <a:gd name="T30" fmla="*/ 225 h 2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" h="225">
                      <a:moveTo>
                        <a:pt x="46" y="109"/>
                      </a:moveTo>
                      <a:cubicBezTo>
                        <a:pt x="45" y="96"/>
                        <a:pt x="43" y="57"/>
                        <a:pt x="41" y="39"/>
                      </a:cubicBezTo>
                      <a:cubicBezTo>
                        <a:pt x="40" y="21"/>
                        <a:pt x="37" y="0"/>
                        <a:pt x="35" y="0"/>
                      </a:cubicBezTo>
                      <a:cubicBezTo>
                        <a:pt x="33" y="0"/>
                        <a:pt x="30" y="23"/>
                        <a:pt x="29" y="40"/>
                      </a:cubicBezTo>
                      <a:cubicBezTo>
                        <a:pt x="27" y="58"/>
                        <a:pt x="26" y="84"/>
                        <a:pt x="25" y="107"/>
                      </a:cubicBezTo>
                      <a:cubicBezTo>
                        <a:pt x="23" y="130"/>
                        <a:pt x="22" y="159"/>
                        <a:pt x="20" y="179"/>
                      </a:cubicBezTo>
                      <a:cubicBezTo>
                        <a:pt x="19" y="199"/>
                        <a:pt x="16" y="225"/>
                        <a:pt x="14" y="225"/>
                      </a:cubicBezTo>
                      <a:cubicBezTo>
                        <a:pt x="11" y="225"/>
                        <a:pt x="8" y="200"/>
                        <a:pt x="6" y="179"/>
                      </a:cubicBezTo>
                      <a:cubicBezTo>
                        <a:pt x="4" y="158"/>
                        <a:pt x="1" y="116"/>
                        <a:pt x="0" y="100"/>
                      </a:cubicBezTo>
                    </a:path>
                  </a:pathLst>
                </a:cu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1" name="Freeform 5038"/>
                <p:cNvSpPr>
                  <a:spLocks noChangeAspect="1"/>
                </p:cNvSpPr>
                <p:nvPr/>
              </p:nvSpPr>
              <p:spPr bwMode="auto">
                <a:xfrm>
                  <a:off x="2049" y="568"/>
                  <a:ext cx="45" cy="225"/>
                </a:xfrm>
                <a:custGeom>
                  <a:avLst/>
                  <a:gdLst>
                    <a:gd name="T0" fmla="*/ 0 w 851"/>
                    <a:gd name="T1" fmla="*/ 17 h 409"/>
                    <a:gd name="T2" fmla="*/ 0 w 851"/>
                    <a:gd name="T3" fmla="*/ 7 h 409"/>
                    <a:gd name="T4" fmla="*/ 0 w 851"/>
                    <a:gd name="T5" fmla="*/ 0 h 409"/>
                    <a:gd name="T6" fmla="*/ 0 w 851"/>
                    <a:gd name="T7" fmla="*/ 7 h 409"/>
                    <a:gd name="T8" fmla="*/ 0 w 851"/>
                    <a:gd name="T9" fmla="*/ 18 h 409"/>
                    <a:gd name="T10" fmla="*/ 0 w 851"/>
                    <a:gd name="T11" fmla="*/ 30 h 409"/>
                    <a:gd name="T12" fmla="*/ 0 w 851"/>
                    <a:gd name="T13" fmla="*/ 37 h 409"/>
                    <a:gd name="T14" fmla="*/ 0 w 851"/>
                    <a:gd name="T15" fmla="*/ 30 h 409"/>
                    <a:gd name="T16" fmla="*/ 0 w 851"/>
                    <a:gd name="T17" fmla="*/ 18 h 4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1"/>
                    <a:gd name="T28" fmla="*/ 0 h 409"/>
                    <a:gd name="T29" fmla="*/ 851 w 851"/>
                    <a:gd name="T30" fmla="*/ 409 h 4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1" h="409">
                      <a:moveTo>
                        <a:pt x="851" y="189"/>
                      </a:moveTo>
                      <a:cubicBezTo>
                        <a:pt x="836" y="169"/>
                        <a:pt x="795" y="102"/>
                        <a:pt x="759" y="71"/>
                      </a:cubicBezTo>
                      <a:cubicBezTo>
                        <a:pt x="724" y="39"/>
                        <a:pt x="678" y="0"/>
                        <a:pt x="638" y="0"/>
                      </a:cubicBezTo>
                      <a:cubicBezTo>
                        <a:pt x="598" y="0"/>
                        <a:pt x="548" y="41"/>
                        <a:pt x="516" y="73"/>
                      </a:cubicBezTo>
                      <a:cubicBezTo>
                        <a:pt x="484" y="105"/>
                        <a:pt x="469" y="153"/>
                        <a:pt x="443" y="195"/>
                      </a:cubicBezTo>
                      <a:cubicBezTo>
                        <a:pt x="417" y="237"/>
                        <a:pt x="395" y="289"/>
                        <a:pt x="360" y="325"/>
                      </a:cubicBezTo>
                      <a:cubicBezTo>
                        <a:pt x="325" y="361"/>
                        <a:pt x="279" y="409"/>
                        <a:pt x="234" y="409"/>
                      </a:cubicBezTo>
                      <a:cubicBezTo>
                        <a:pt x="189" y="409"/>
                        <a:pt x="129" y="361"/>
                        <a:pt x="90" y="325"/>
                      </a:cubicBezTo>
                      <a:cubicBezTo>
                        <a:pt x="51" y="289"/>
                        <a:pt x="19" y="220"/>
                        <a:pt x="0" y="193"/>
                      </a:cubicBezTo>
                    </a:path>
                  </a:pathLst>
                </a:cu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4" name="Group 5039"/>
              <p:cNvGrpSpPr>
                <a:grpSpLocks/>
              </p:cNvGrpSpPr>
              <p:nvPr/>
            </p:nvGrpSpPr>
            <p:grpSpPr bwMode="auto">
              <a:xfrm>
                <a:off x="1823" y="568"/>
                <a:ext cx="91" cy="225"/>
                <a:chOff x="2003" y="568"/>
                <a:chExt cx="91" cy="225"/>
              </a:xfrm>
            </p:grpSpPr>
            <p:sp>
              <p:nvSpPr>
                <p:cNvPr id="58" name="Freeform 5040"/>
                <p:cNvSpPr>
                  <a:spLocks noChangeAspect="1"/>
                </p:cNvSpPr>
                <p:nvPr/>
              </p:nvSpPr>
              <p:spPr bwMode="auto">
                <a:xfrm>
                  <a:off x="2003" y="568"/>
                  <a:ext cx="46" cy="225"/>
                </a:xfrm>
                <a:custGeom>
                  <a:avLst/>
                  <a:gdLst>
                    <a:gd name="T0" fmla="*/ 46 w 46"/>
                    <a:gd name="T1" fmla="*/ 109 h 225"/>
                    <a:gd name="T2" fmla="*/ 41 w 46"/>
                    <a:gd name="T3" fmla="*/ 39 h 225"/>
                    <a:gd name="T4" fmla="*/ 35 w 46"/>
                    <a:gd name="T5" fmla="*/ 0 h 225"/>
                    <a:gd name="T6" fmla="*/ 29 w 46"/>
                    <a:gd name="T7" fmla="*/ 40 h 225"/>
                    <a:gd name="T8" fmla="*/ 25 w 46"/>
                    <a:gd name="T9" fmla="*/ 107 h 225"/>
                    <a:gd name="T10" fmla="*/ 20 w 46"/>
                    <a:gd name="T11" fmla="*/ 179 h 225"/>
                    <a:gd name="T12" fmla="*/ 14 w 46"/>
                    <a:gd name="T13" fmla="*/ 225 h 225"/>
                    <a:gd name="T14" fmla="*/ 6 w 46"/>
                    <a:gd name="T15" fmla="*/ 179 h 225"/>
                    <a:gd name="T16" fmla="*/ 0 w 46"/>
                    <a:gd name="T17" fmla="*/ 100 h 2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"/>
                    <a:gd name="T28" fmla="*/ 0 h 225"/>
                    <a:gd name="T29" fmla="*/ 46 w 46"/>
                    <a:gd name="T30" fmla="*/ 225 h 2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" h="225">
                      <a:moveTo>
                        <a:pt x="46" y="109"/>
                      </a:moveTo>
                      <a:cubicBezTo>
                        <a:pt x="45" y="96"/>
                        <a:pt x="43" y="57"/>
                        <a:pt x="41" y="39"/>
                      </a:cubicBezTo>
                      <a:cubicBezTo>
                        <a:pt x="40" y="21"/>
                        <a:pt x="37" y="0"/>
                        <a:pt x="35" y="0"/>
                      </a:cubicBezTo>
                      <a:cubicBezTo>
                        <a:pt x="33" y="0"/>
                        <a:pt x="30" y="23"/>
                        <a:pt x="29" y="40"/>
                      </a:cubicBezTo>
                      <a:cubicBezTo>
                        <a:pt x="27" y="58"/>
                        <a:pt x="26" y="84"/>
                        <a:pt x="25" y="107"/>
                      </a:cubicBezTo>
                      <a:cubicBezTo>
                        <a:pt x="23" y="130"/>
                        <a:pt x="22" y="159"/>
                        <a:pt x="20" y="179"/>
                      </a:cubicBezTo>
                      <a:cubicBezTo>
                        <a:pt x="19" y="199"/>
                        <a:pt x="16" y="225"/>
                        <a:pt x="14" y="225"/>
                      </a:cubicBezTo>
                      <a:cubicBezTo>
                        <a:pt x="11" y="225"/>
                        <a:pt x="8" y="200"/>
                        <a:pt x="6" y="179"/>
                      </a:cubicBezTo>
                      <a:cubicBezTo>
                        <a:pt x="4" y="158"/>
                        <a:pt x="1" y="116"/>
                        <a:pt x="0" y="100"/>
                      </a:cubicBezTo>
                    </a:path>
                  </a:pathLst>
                </a:cu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9" name="Freeform 5041"/>
                <p:cNvSpPr>
                  <a:spLocks noChangeAspect="1"/>
                </p:cNvSpPr>
                <p:nvPr/>
              </p:nvSpPr>
              <p:spPr bwMode="auto">
                <a:xfrm>
                  <a:off x="2049" y="568"/>
                  <a:ext cx="45" cy="225"/>
                </a:xfrm>
                <a:custGeom>
                  <a:avLst/>
                  <a:gdLst>
                    <a:gd name="T0" fmla="*/ 0 w 851"/>
                    <a:gd name="T1" fmla="*/ 17 h 409"/>
                    <a:gd name="T2" fmla="*/ 0 w 851"/>
                    <a:gd name="T3" fmla="*/ 7 h 409"/>
                    <a:gd name="T4" fmla="*/ 0 w 851"/>
                    <a:gd name="T5" fmla="*/ 0 h 409"/>
                    <a:gd name="T6" fmla="*/ 0 w 851"/>
                    <a:gd name="T7" fmla="*/ 7 h 409"/>
                    <a:gd name="T8" fmla="*/ 0 w 851"/>
                    <a:gd name="T9" fmla="*/ 18 h 409"/>
                    <a:gd name="T10" fmla="*/ 0 w 851"/>
                    <a:gd name="T11" fmla="*/ 30 h 409"/>
                    <a:gd name="T12" fmla="*/ 0 w 851"/>
                    <a:gd name="T13" fmla="*/ 37 h 409"/>
                    <a:gd name="T14" fmla="*/ 0 w 851"/>
                    <a:gd name="T15" fmla="*/ 30 h 409"/>
                    <a:gd name="T16" fmla="*/ 0 w 851"/>
                    <a:gd name="T17" fmla="*/ 18 h 4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1"/>
                    <a:gd name="T28" fmla="*/ 0 h 409"/>
                    <a:gd name="T29" fmla="*/ 851 w 851"/>
                    <a:gd name="T30" fmla="*/ 409 h 4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1" h="409">
                      <a:moveTo>
                        <a:pt x="851" y="189"/>
                      </a:moveTo>
                      <a:cubicBezTo>
                        <a:pt x="836" y="169"/>
                        <a:pt x="795" y="102"/>
                        <a:pt x="759" y="71"/>
                      </a:cubicBezTo>
                      <a:cubicBezTo>
                        <a:pt x="724" y="39"/>
                        <a:pt x="678" y="0"/>
                        <a:pt x="638" y="0"/>
                      </a:cubicBezTo>
                      <a:cubicBezTo>
                        <a:pt x="598" y="0"/>
                        <a:pt x="548" y="41"/>
                        <a:pt x="516" y="73"/>
                      </a:cubicBezTo>
                      <a:cubicBezTo>
                        <a:pt x="484" y="105"/>
                        <a:pt x="469" y="153"/>
                        <a:pt x="443" y="195"/>
                      </a:cubicBezTo>
                      <a:cubicBezTo>
                        <a:pt x="417" y="237"/>
                        <a:pt x="395" y="289"/>
                        <a:pt x="360" y="325"/>
                      </a:cubicBezTo>
                      <a:cubicBezTo>
                        <a:pt x="325" y="361"/>
                        <a:pt x="279" y="409"/>
                        <a:pt x="234" y="409"/>
                      </a:cubicBezTo>
                      <a:cubicBezTo>
                        <a:pt x="189" y="409"/>
                        <a:pt x="129" y="361"/>
                        <a:pt x="90" y="325"/>
                      </a:cubicBezTo>
                      <a:cubicBezTo>
                        <a:pt x="51" y="289"/>
                        <a:pt x="19" y="220"/>
                        <a:pt x="0" y="193"/>
                      </a:cubicBezTo>
                    </a:path>
                  </a:pathLst>
                </a:cu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5" name="Group 5042"/>
              <p:cNvGrpSpPr>
                <a:grpSpLocks/>
              </p:cNvGrpSpPr>
              <p:nvPr/>
            </p:nvGrpSpPr>
            <p:grpSpPr bwMode="auto">
              <a:xfrm>
                <a:off x="1733" y="568"/>
                <a:ext cx="91" cy="225"/>
                <a:chOff x="2003" y="568"/>
                <a:chExt cx="91" cy="225"/>
              </a:xfrm>
            </p:grpSpPr>
            <p:sp>
              <p:nvSpPr>
                <p:cNvPr id="56" name="Freeform 5043"/>
                <p:cNvSpPr>
                  <a:spLocks noChangeAspect="1"/>
                </p:cNvSpPr>
                <p:nvPr/>
              </p:nvSpPr>
              <p:spPr bwMode="auto">
                <a:xfrm>
                  <a:off x="2003" y="568"/>
                  <a:ext cx="46" cy="225"/>
                </a:xfrm>
                <a:custGeom>
                  <a:avLst/>
                  <a:gdLst>
                    <a:gd name="T0" fmla="*/ 46 w 46"/>
                    <a:gd name="T1" fmla="*/ 109 h 225"/>
                    <a:gd name="T2" fmla="*/ 41 w 46"/>
                    <a:gd name="T3" fmla="*/ 39 h 225"/>
                    <a:gd name="T4" fmla="*/ 35 w 46"/>
                    <a:gd name="T5" fmla="*/ 0 h 225"/>
                    <a:gd name="T6" fmla="*/ 29 w 46"/>
                    <a:gd name="T7" fmla="*/ 40 h 225"/>
                    <a:gd name="T8" fmla="*/ 25 w 46"/>
                    <a:gd name="T9" fmla="*/ 107 h 225"/>
                    <a:gd name="T10" fmla="*/ 20 w 46"/>
                    <a:gd name="T11" fmla="*/ 179 h 225"/>
                    <a:gd name="T12" fmla="*/ 14 w 46"/>
                    <a:gd name="T13" fmla="*/ 225 h 225"/>
                    <a:gd name="T14" fmla="*/ 6 w 46"/>
                    <a:gd name="T15" fmla="*/ 179 h 225"/>
                    <a:gd name="T16" fmla="*/ 0 w 46"/>
                    <a:gd name="T17" fmla="*/ 100 h 2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"/>
                    <a:gd name="T28" fmla="*/ 0 h 225"/>
                    <a:gd name="T29" fmla="*/ 46 w 46"/>
                    <a:gd name="T30" fmla="*/ 225 h 2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" h="225">
                      <a:moveTo>
                        <a:pt x="46" y="109"/>
                      </a:moveTo>
                      <a:cubicBezTo>
                        <a:pt x="45" y="96"/>
                        <a:pt x="43" y="57"/>
                        <a:pt x="41" y="39"/>
                      </a:cubicBezTo>
                      <a:cubicBezTo>
                        <a:pt x="40" y="21"/>
                        <a:pt x="37" y="0"/>
                        <a:pt x="35" y="0"/>
                      </a:cubicBezTo>
                      <a:cubicBezTo>
                        <a:pt x="33" y="0"/>
                        <a:pt x="30" y="23"/>
                        <a:pt x="29" y="40"/>
                      </a:cubicBezTo>
                      <a:cubicBezTo>
                        <a:pt x="27" y="58"/>
                        <a:pt x="26" y="84"/>
                        <a:pt x="25" y="107"/>
                      </a:cubicBezTo>
                      <a:cubicBezTo>
                        <a:pt x="23" y="130"/>
                        <a:pt x="22" y="159"/>
                        <a:pt x="20" y="179"/>
                      </a:cubicBezTo>
                      <a:cubicBezTo>
                        <a:pt x="19" y="199"/>
                        <a:pt x="16" y="225"/>
                        <a:pt x="14" y="225"/>
                      </a:cubicBezTo>
                      <a:cubicBezTo>
                        <a:pt x="11" y="225"/>
                        <a:pt x="8" y="200"/>
                        <a:pt x="6" y="179"/>
                      </a:cubicBezTo>
                      <a:cubicBezTo>
                        <a:pt x="4" y="158"/>
                        <a:pt x="1" y="116"/>
                        <a:pt x="0" y="100"/>
                      </a:cubicBezTo>
                    </a:path>
                  </a:pathLst>
                </a:cu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Freeform 5044"/>
                <p:cNvSpPr>
                  <a:spLocks noChangeAspect="1"/>
                </p:cNvSpPr>
                <p:nvPr/>
              </p:nvSpPr>
              <p:spPr bwMode="auto">
                <a:xfrm>
                  <a:off x="2049" y="568"/>
                  <a:ext cx="45" cy="225"/>
                </a:xfrm>
                <a:custGeom>
                  <a:avLst/>
                  <a:gdLst>
                    <a:gd name="T0" fmla="*/ 0 w 851"/>
                    <a:gd name="T1" fmla="*/ 17 h 409"/>
                    <a:gd name="T2" fmla="*/ 0 w 851"/>
                    <a:gd name="T3" fmla="*/ 7 h 409"/>
                    <a:gd name="T4" fmla="*/ 0 w 851"/>
                    <a:gd name="T5" fmla="*/ 0 h 409"/>
                    <a:gd name="T6" fmla="*/ 0 w 851"/>
                    <a:gd name="T7" fmla="*/ 7 h 409"/>
                    <a:gd name="T8" fmla="*/ 0 w 851"/>
                    <a:gd name="T9" fmla="*/ 18 h 409"/>
                    <a:gd name="T10" fmla="*/ 0 w 851"/>
                    <a:gd name="T11" fmla="*/ 30 h 409"/>
                    <a:gd name="T12" fmla="*/ 0 w 851"/>
                    <a:gd name="T13" fmla="*/ 37 h 409"/>
                    <a:gd name="T14" fmla="*/ 0 w 851"/>
                    <a:gd name="T15" fmla="*/ 30 h 409"/>
                    <a:gd name="T16" fmla="*/ 0 w 851"/>
                    <a:gd name="T17" fmla="*/ 18 h 4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1"/>
                    <a:gd name="T28" fmla="*/ 0 h 409"/>
                    <a:gd name="T29" fmla="*/ 851 w 851"/>
                    <a:gd name="T30" fmla="*/ 409 h 4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1" h="409">
                      <a:moveTo>
                        <a:pt x="851" y="189"/>
                      </a:moveTo>
                      <a:cubicBezTo>
                        <a:pt x="836" y="169"/>
                        <a:pt x="795" y="102"/>
                        <a:pt x="759" y="71"/>
                      </a:cubicBezTo>
                      <a:cubicBezTo>
                        <a:pt x="724" y="39"/>
                        <a:pt x="678" y="0"/>
                        <a:pt x="638" y="0"/>
                      </a:cubicBezTo>
                      <a:cubicBezTo>
                        <a:pt x="598" y="0"/>
                        <a:pt x="548" y="41"/>
                        <a:pt x="516" y="73"/>
                      </a:cubicBezTo>
                      <a:cubicBezTo>
                        <a:pt x="484" y="105"/>
                        <a:pt x="469" y="153"/>
                        <a:pt x="443" y="195"/>
                      </a:cubicBezTo>
                      <a:cubicBezTo>
                        <a:pt x="417" y="237"/>
                        <a:pt x="395" y="289"/>
                        <a:pt x="360" y="325"/>
                      </a:cubicBezTo>
                      <a:cubicBezTo>
                        <a:pt x="325" y="361"/>
                        <a:pt x="279" y="409"/>
                        <a:pt x="234" y="409"/>
                      </a:cubicBezTo>
                      <a:cubicBezTo>
                        <a:pt x="189" y="409"/>
                        <a:pt x="129" y="361"/>
                        <a:pt x="90" y="325"/>
                      </a:cubicBezTo>
                      <a:cubicBezTo>
                        <a:pt x="51" y="289"/>
                        <a:pt x="19" y="220"/>
                        <a:pt x="0" y="193"/>
                      </a:cubicBezTo>
                    </a:path>
                  </a:pathLst>
                </a:cu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2161" name="Group 2160"/>
          <p:cNvGrpSpPr/>
          <p:nvPr/>
        </p:nvGrpSpPr>
        <p:grpSpPr>
          <a:xfrm>
            <a:off x="176213" y="3895725"/>
            <a:ext cx="8759825" cy="2568575"/>
            <a:chOff x="176213" y="3895725"/>
            <a:chExt cx="8759825" cy="2568575"/>
          </a:xfrm>
        </p:grpSpPr>
        <p:pic>
          <p:nvPicPr>
            <p:cNvPr id="66" name="Picture 50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8800" y="3897313"/>
              <a:ext cx="8377238" cy="186848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</p:pic>
        <p:sp>
          <p:nvSpPr>
            <p:cNvPr id="67" name="Text Box 5049"/>
            <p:cNvSpPr txBox="1">
              <a:spLocks noChangeArrowheads="1"/>
            </p:cNvSpPr>
            <p:nvPr/>
          </p:nvSpPr>
          <p:spPr bwMode="auto">
            <a:xfrm>
              <a:off x="2971800" y="6067425"/>
              <a:ext cx="3635375" cy="3968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 dirty="0">
                  <a:solidFill>
                    <a:schemeClr val="tx1"/>
                  </a:solidFill>
                </a:rPr>
                <a:t>rf frequency f-173565 (kHz)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8" name="Text Box 5050"/>
            <p:cNvSpPr txBox="1">
              <a:spLocks noChangeArrowheads="1"/>
            </p:cNvSpPr>
            <p:nvPr/>
          </p:nvSpPr>
          <p:spPr bwMode="auto">
            <a:xfrm>
              <a:off x="4589463" y="5737225"/>
              <a:ext cx="32385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800" dirty="0">
                  <a:solidFill>
                    <a:schemeClr val="tx1"/>
                  </a:solidFill>
                </a:rPr>
                <a:t>0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69" name="Text Box 5051"/>
            <p:cNvSpPr txBox="1">
              <a:spLocks noChangeArrowheads="1"/>
            </p:cNvSpPr>
            <p:nvPr/>
          </p:nvSpPr>
          <p:spPr bwMode="auto">
            <a:xfrm>
              <a:off x="2808288" y="5737225"/>
              <a:ext cx="522288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800" dirty="0">
                  <a:solidFill>
                    <a:schemeClr val="tx1"/>
                  </a:solidFill>
                </a:rPr>
                <a:t>-10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70" name="Text Box 5052"/>
            <p:cNvSpPr txBox="1">
              <a:spLocks noChangeArrowheads="1"/>
            </p:cNvSpPr>
            <p:nvPr/>
          </p:nvSpPr>
          <p:spPr bwMode="auto">
            <a:xfrm>
              <a:off x="1155700" y="5737225"/>
              <a:ext cx="5588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800" dirty="0">
                  <a:solidFill>
                    <a:schemeClr val="tx1"/>
                  </a:solidFill>
                </a:rPr>
                <a:t>-20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71" name="Text Box 5053"/>
            <p:cNvSpPr txBox="1">
              <a:spLocks noChangeArrowheads="1"/>
            </p:cNvSpPr>
            <p:nvPr/>
          </p:nvSpPr>
          <p:spPr bwMode="auto">
            <a:xfrm>
              <a:off x="6184900" y="5737225"/>
              <a:ext cx="427038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800" dirty="0">
                  <a:solidFill>
                    <a:schemeClr val="tx1"/>
                  </a:solidFill>
                </a:rPr>
                <a:t>10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72" name="Text Box 5054"/>
            <p:cNvSpPr txBox="1">
              <a:spLocks noChangeArrowheads="1"/>
            </p:cNvSpPr>
            <p:nvPr/>
          </p:nvSpPr>
          <p:spPr bwMode="auto">
            <a:xfrm>
              <a:off x="7807325" y="5737225"/>
              <a:ext cx="46355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800" dirty="0">
                  <a:solidFill>
                    <a:schemeClr val="tx1"/>
                  </a:solidFill>
                </a:rPr>
                <a:t>20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73" name="Text Box 5055"/>
            <p:cNvSpPr txBox="1">
              <a:spLocks noChangeArrowheads="1"/>
            </p:cNvSpPr>
            <p:nvPr/>
          </p:nvSpPr>
          <p:spPr bwMode="auto">
            <a:xfrm rot="16200000">
              <a:off x="-576262" y="4648200"/>
              <a:ext cx="1901825" cy="3968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 dirty="0">
                  <a:solidFill>
                    <a:schemeClr val="tx1"/>
                  </a:solidFill>
                </a:rPr>
                <a:t>Signal (arb. u.)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60" name="Group 2159"/>
          <p:cNvGrpSpPr/>
          <p:nvPr/>
        </p:nvGrpSpPr>
        <p:grpSpPr>
          <a:xfrm>
            <a:off x="2555776" y="2492896"/>
            <a:ext cx="5443503" cy="1073998"/>
            <a:chOff x="1779755" y="2564904"/>
            <a:chExt cx="5443503" cy="1073998"/>
          </a:xfrm>
        </p:grpSpPr>
        <p:sp>
          <p:nvSpPr>
            <p:cNvPr id="74" name="Text Box 5056"/>
            <p:cNvSpPr txBox="1">
              <a:spLocks noChangeArrowheads="1"/>
            </p:cNvSpPr>
            <p:nvPr/>
          </p:nvSpPr>
          <p:spPr bwMode="auto">
            <a:xfrm>
              <a:off x="3435939" y="2708920"/>
              <a:ext cx="3787319" cy="83099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dirty="0">
                  <a:solidFill>
                    <a:srgbClr val="002060"/>
                  </a:solidFill>
                </a:rPr>
                <a:t>Ramsey </a:t>
              </a:r>
              <a:r>
                <a:rPr lang="en-GB" sz="2400" dirty="0" smtClean="0">
                  <a:solidFill>
                    <a:srgbClr val="002060"/>
                  </a:solidFill>
                </a:rPr>
                <a:t>pattern, sensitive to </a:t>
              </a:r>
            </a:p>
            <a:p>
              <a:pPr eaLnBrk="0" hangingPunct="0"/>
              <a:r>
                <a:rPr lang="en-GB" sz="2400" dirty="0" smtClean="0">
                  <a:solidFill>
                    <a:srgbClr val="002060"/>
                  </a:solidFill>
                </a:rPr>
                <a:t>relative Stark shift of levels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468" name="Rectangle 5059"/>
            <p:cNvSpPr>
              <a:spLocks noChangeArrowheads="1"/>
            </p:cNvSpPr>
            <p:nvPr/>
          </p:nvSpPr>
          <p:spPr bwMode="auto">
            <a:xfrm>
              <a:off x="1907704" y="3433491"/>
              <a:ext cx="321543" cy="1661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1469" name="Text Box 5060"/>
            <p:cNvSpPr txBox="1">
              <a:spLocks noChangeArrowheads="1"/>
            </p:cNvSpPr>
            <p:nvPr/>
          </p:nvSpPr>
          <p:spPr bwMode="auto">
            <a:xfrm>
              <a:off x="2294160" y="3212976"/>
              <a:ext cx="667240" cy="425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>
              <a:spAutoFit/>
            </a:bodyPr>
            <a:lstStyle/>
            <a:p>
              <a:pPr eaLnBrk="0" hangingPunct="0"/>
              <a:r>
                <a:rPr lang="en-GB" sz="2200" dirty="0">
                  <a:solidFill>
                    <a:srgbClr val="FF0000"/>
                  </a:solidFill>
                </a:rPr>
                <a:t>F=0</a:t>
              </a:r>
            </a:p>
          </p:txBody>
        </p:sp>
        <p:sp>
          <p:nvSpPr>
            <p:cNvPr id="77" name="Rectangle 5750"/>
            <p:cNvSpPr>
              <a:spLocks noChangeArrowheads="1"/>
            </p:cNvSpPr>
            <p:nvPr/>
          </p:nvSpPr>
          <p:spPr bwMode="auto">
            <a:xfrm>
              <a:off x="1835696" y="2700294"/>
              <a:ext cx="475522" cy="1661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/>
            </a:p>
          </p:txBody>
        </p:sp>
        <p:sp>
          <p:nvSpPr>
            <p:cNvPr id="81" name="AutoShape 7138"/>
            <p:cNvSpPr>
              <a:spLocks noChangeArrowheads="1"/>
            </p:cNvSpPr>
            <p:nvPr/>
          </p:nvSpPr>
          <p:spPr bwMode="auto">
            <a:xfrm>
              <a:off x="1963925" y="2707787"/>
              <a:ext cx="156998" cy="715918"/>
            </a:xfrm>
            <a:prstGeom prst="upDownArrow">
              <a:avLst>
                <a:gd name="adj1" fmla="val 50000"/>
                <a:gd name="adj2" fmla="val 91154"/>
              </a:avLst>
            </a:prstGeom>
            <a:solidFill>
              <a:srgbClr val="FF0000">
                <a:alpha val="43137"/>
              </a:srgbClr>
            </a:solidFill>
            <a:ln w="25400">
              <a:solidFill>
                <a:schemeClr val="bg1"/>
              </a:solidFill>
              <a:miter lim="800000"/>
              <a:headEnd/>
              <a:tailEnd type="none" w="lg" len="lg"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82" name="Rectangle 7139"/>
            <p:cNvSpPr>
              <a:spLocks noChangeArrowheads="1"/>
            </p:cNvSpPr>
            <p:nvPr/>
          </p:nvSpPr>
          <p:spPr bwMode="auto">
            <a:xfrm>
              <a:off x="1945810" y="2958509"/>
              <a:ext cx="190209" cy="22806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 type="none" w="lg" len="lg"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83" name="Text Box 7140"/>
            <p:cNvSpPr txBox="1">
              <a:spLocks noChangeArrowheads="1"/>
            </p:cNvSpPr>
            <p:nvPr/>
          </p:nvSpPr>
          <p:spPr bwMode="auto">
            <a:xfrm>
              <a:off x="1779755" y="2852783"/>
              <a:ext cx="552511" cy="3972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 dirty="0">
                  <a:solidFill>
                    <a:srgbClr val="FF6600"/>
                  </a:solidFill>
                  <a:latin typeface="Symbol" pitchFamily="18" charset="2"/>
                </a:rPr>
                <a:t>p</a:t>
              </a:r>
              <a:r>
                <a:rPr lang="en-GB" sz="1600" dirty="0">
                  <a:solidFill>
                    <a:srgbClr val="FF6600"/>
                  </a:solidFill>
                </a:rPr>
                <a:t>/2</a:t>
              </a:r>
              <a:endParaRPr lang="en-US" sz="1600" dirty="0">
                <a:solidFill>
                  <a:srgbClr val="FF6600"/>
                </a:solidFill>
              </a:endParaRPr>
            </a:p>
          </p:txBody>
        </p:sp>
        <p:sp>
          <p:nvSpPr>
            <p:cNvPr id="2159" name="Text Box 5060"/>
            <p:cNvSpPr txBox="1">
              <a:spLocks noChangeArrowheads="1"/>
            </p:cNvSpPr>
            <p:nvPr/>
          </p:nvSpPr>
          <p:spPr bwMode="auto">
            <a:xfrm>
              <a:off x="2339752" y="2564904"/>
              <a:ext cx="59824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>
              <a:spAutoFit/>
            </a:bodyPr>
            <a:lstStyle/>
            <a:p>
              <a:pPr eaLnBrk="0" hangingPunct="0"/>
              <a:r>
                <a:rPr lang="en-GB" sz="2200" dirty="0" smtClean="0">
                  <a:solidFill>
                    <a:srgbClr val="FF0000"/>
                  </a:solidFill>
                </a:rPr>
                <a:t>F=1</a:t>
              </a:r>
              <a:endParaRPr lang="en-GB" sz="2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477838" y="3472934"/>
            <a:ext cx="8126412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pPr eaLnBrk="0" hangingPunct="0"/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11560" y="332656"/>
            <a:ext cx="7772400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E-field reversal quality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3857625" y="5789613"/>
            <a:ext cx="16148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 dirty="0">
                <a:latin typeface="+mj-lt"/>
              </a:rPr>
              <a:t>Detuning (Hz)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 rot="-5400000">
            <a:off x="-157975" y="3050530"/>
            <a:ext cx="1669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400" dirty="0">
                <a:latin typeface="+mj-lt"/>
              </a:rPr>
              <a:t>Signal (arb.)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57313"/>
            <a:ext cx="73437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42530" y="4572000"/>
            <a:ext cx="3571875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400" dirty="0">
                <a:latin typeface="+mj-lt"/>
              </a:rPr>
              <a:t>Reversal good to a few mV/cm (out of ~5kV/cm).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354763"/>
            <a:ext cx="52392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800" dirty="0">
                <a:latin typeface="+mj-lt"/>
              </a:rPr>
              <a:t>M. R. Tarbutt et al. ArXiv:0803.0967 (2008)</a:t>
            </a:r>
          </a:p>
          <a:p>
            <a:pPr eaLnBrk="0" hangingPunct="0"/>
            <a:endParaRPr lang="en-US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323528" y="1196752"/>
            <a:ext cx="8568952" cy="1245426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defRPr/>
            </a:pPr>
            <a:r>
              <a:rPr lang="en-GB" sz="2400" kern="0" dirty="0">
                <a:cs typeface="+mn-cs"/>
              </a:rPr>
              <a:t>    B </a:t>
            </a:r>
            <a:r>
              <a:rPr lang="en-GB" sz="2400" kern="0" dirty="0" smtClean="0">
                <a:cs typeface="+mn-cs"/>
              </a:rPr>
              <a:t>fluctuations have some component synchronous with E reversal: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11560" y="5805264"/>
            <a:ext cx="7740650" cy="6080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defRPr/>
            </a:pPr>
            <a:r>
              <a:rPr lang="en-GB" sz="2800" kern="0" dirty="0">
                <a:cs typeface="+mn-cs"/>
              </a:rPr>
              <a:t>    We measure and correct: </a:t>
            </a:r>
            <a:r>
              <a:rPr lang="en-GB" sz="2800" kern="0" dirty="0" smtClean="0">
                <a:cs typeface="+mn-cs"/>
              </a:rPr>
              <a:t>(-</a:t>
            </a:r>
            <a:r>
              <a:rPr lang="en-GB" sz="2800" dirty="0" smtClean="0">
                <a:cs typeface="Arial" pitchFamily="34" charset="0"/>
              </a:rPr>
              <a:t>0.3 </a:t>
            </a:r>
            <a:r>
              <a:rPr lang="en-GB" sz="2800" dirty="0">
                <a:cs typeface="Arial" pitchFamily="34" charset="0"/>
              </a:rPr>
              <a:t>± </a:t>
            </a:r>
            <a:r>
              <a:rPr lang="en-GB" sz="2800" dirty="0" smtClean="0">
                <a:cs typeface="Arial" pitchFamily="34" charset="0"/>
              </a:rPr>
              <a:t>1.7) </a:t>
            </a:r>
            <a:r>
              <a:rPr lang="en-GB" sz="2800" dirty="0">
                <a:cs typeface="Arial" pitchFamily="34" charset="0"/>
              </a:rPr>
              <a:t>×10</a:t>
            </a:r>
            <a:r>
              <a:rPr lang="en-GB" sz="2800" baseline="30000" dirty="0">
                <a:cs typeface="Arial" pitchFamily="34" charset="0"/>
              </a:rPr>
              <a:t>-28</a:t>
            </a:r>
            <a:r>
              <a:rPr lang="en-GB" sz="2800" dirty="0">
                <a:cs typeface="Arial" pitchFamily="34" charset="0"/>
              </a:rPr>
              <a:t> e.cm</a:t>
            </a:r>
            <a:r>
              <a:rPr lang="en-GB" sz="2800" kern="0" dirty="0">
                <a:cs typeface="+mn-cs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42199" y="2006221"/>
            <a:ext cx="5691116" cy="357571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pic>
        <p:nvPicPr>
          <p:cNvPr id="8" name="Picture 2" descr="C:\Users\ed\data\ed\molecules\PAPERS\2011\edm result\Nature\submittedToNature\nature_initial_figs\hudson_fig4.jpg"/>
          <p:cNvPicPr>
            <a:picLocks noChangeAspect="1" noChangeArrowheads="1"/>
          </p:cNvPicPr>
          <p:nvPr/>
        </p:nvPicPr>
        <p:blipFill>
          <a:blip r:embed="rId2" cstate="print"/>
          <a:srcRect l="5663" b="8106"/>
          <a:stretch>
            <a:fillRect/>
          </a:stretch>
        </p:blipFill>
        <p:spPr bwMode="auto">
          <a:xfrm>
            <a:off x="2156346" y="2167435"/>
            <a:ext cx="4762357" cy="30460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39752" y="5085184"/>
            <a:ext cx="4519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B synchronous with E reversal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437091" y="3300434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EDM</a:t>
            </a:r>
            <a:endParaRPr lang="en-GB" sz="28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11560" y="18864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Magnetic field correlation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Ben\Drawings\PowerPoint\2010\pol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00808"/>
            <a:ext cx="5225277" cy="3338371"/>
          </a:xfrm>
          <a:prstGeom prst="rect">
            <a:avLst/>
          </a:prstGeom>
          <a:noFill/>
        </p:spPr>
      </p:pic>
      <p:sp>
        <p:nvSpPr>
          <p:cNvPr id="6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11413" y="6308725"/>
            <a:ext cx="2895600" cy="476250"/>
          </a:xfrm>
        </p:spPr>
        <p:txBody>
          <a:bodyPr/>
          <a:lstStyle/>
          <a:p>
            <a:r>
              <a:rPr lang="en-GB" altLang="en-GB" dirty="0"/>
              <a:t>© Imperial College London</a:t>
            </a:r>
            <a:endParaRPr lang="en-US" altLang="en-US" dirty="0"/>
          </a:p>
        </p:txBody>
      </p:sp>
      <p:sp>
        <p:nvSpPr>
          <p:cNvPr id="6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50825" y="6308725"/>
            <a:ext cx="2133600" cy="476250"/>
          </a:xfrm>
        </p:spPr>
        <p:txBody>
          <a:bodyPr/>
          <a:lstStyle/>
          <a:p>
            <a:r>
              <a:rPr lang="en-US" altLang="en-US" dirty="0"/>
              <a:t>Page </a:t>
            </a:r>
            <a:fld id="{0A82EEFC-3411-4C36-B875-C045C50C930E}" type="slidenum">
              <a:rPr lang="en-US" altLang="en-US"/>
              <a:pPr/>
              <a:t>4</a:t>
            </a:fld>
            <a:endParaRPr lang="en-US" altLang="en-US" dirty="0"/>
          </a:p>
        </p:txBody>
      </p:sp>
      <p:sp>
        <p:nvSpPr>
          <p:cNvPr id="68" name="Rectangle 23"/>
          <p:cNvSpPr>
            <a:spLocks noGrp="1" noChangeArrowheads="1"/>
          </p:cNvSpPr>
          <p:nvPr>
            <p:ph type="title"/>
          </p:nvPr>
        </p:nvSpPr>
        <p:spPr>
          <a:xfrm>
            <a:off x="300038" y="171450"/>
            <a:ext cx="8386762" cy="971550"/>
          </a:xfrm>
          <a:noFill/>
          <a:ln/>
        </p:spPr>
        <p:txBody>
          <a:bodyPr/>
          <a:lstStyle/>
          <a:p>
            <a:r>
              <a:rPr lang="en-US" dirty="0"/>
              <a:t>Key advantage of YbF: huge effective field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h</a:t>
            </a:r>
            <a:r>
              <a:rPr lang="en-US" dirty="0" smtClean="0"/>
              <a:t>E</a:t>
            </a:r>
            <a:endParaRPr lang="en-GB" dirty="0"/>
          </a:p>
        </p:txBody>
      </p:sp>
      <p:grpSp>
        <p:nvGrpSpPr>
          <p:cNvPr id="74" name="Group 29"/>
          <p:cNvGrpSpPr>
            <a:grpSpLocks/>
          </p:cNvGrpSpPr>
          <p:nvPr/>
        </p:nvGrpSpPr>
        <p:grpSpPr bwMode="auto">
          <a:xfrm>
            <a:off x="7696200" y="1524000"/>
            <a:ext cx="954088" cy="1069975"/>
            <a:chOff x="4944" y="663"/>
            <a:chExt cx="601" cy="674"/>
          </a:xfrm>
        </p:grpSpPr>
        <p:sp>
          <p:nvSpPr>
            <p:cNvPr id="75" name="Text Box 30"/>
            <p:cNvSpPr txBox="1">
              <a:spLocks noChangeArrowheads="1"/>
            </p:cNvSpPr>
            <p:nvPr/>
          </p:nvSpPr>
          <p:spPr bwMode="auto">
            <a:xfrm>
              <a:off x="5030" y="663"/>
              <a:ext cx="515" cy="67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GB" sz="1600" b="1" dirty="0">
                  <a:solidFill>
                    <a:schemeClr val="tx1"/>
                  </a:solidFill>
                  <a:latin typeface="Times New Roman" pitchFamily="18" charset="0"/>
                </a:rPr>
                <a:t>Parpia</a:t>
              </a:r>
            </a:p>
            <a:p>
              <a:pPr>
                <a:spcBef>
                  <a:spcPct val="0"/>
                </a:spcBef>
              </a:pPr>
              <a:r>
                <a:rPr lang="en-GB" sz="1600" b="1" dirty="0">
                  <a:solidFill>
                    <a:schemeClr val="tx1"/>
                  </a:solidFill>
                  <a:latin typeface="Times New Roman" pitchFamily="18" charset="0"/>
                </a:rPr>
                <a:t>Quiney</a:t>
              </a:r>
            </a:p>
            <a:p>
              <a:pPr>
                <a:spcBef>
                  <a:spcPct val="0"/>
                </a:spcBef>
              </a:pPr>
              <a:r>
                <a:rPr lang="en-GB" sz="1600" b="1" dirty="0">
                  <a:solidFill>
                    <a:schemeClr val="tx1"/>
                  </a:solidFill>
                  <a:latin typeface="Times New Roman" pitchFamily="18" charset="0"/>
                </a:rPr>
                <a:t>Kozlov</a:t>
              </a:r>
            </a:p>
            <a:p>
              <a:pPr>
                <a:spcBef>
                  <a:spcPct val="0"/>
                </a:spcBef>
              </a:pPr>
              <a:r>
                <a:rPr lang="en-GB" sz="1600" b="1" dirty="0">
                  <a:solidFill>
                    <a:schemeClr val="tx1"/>
                  </a:solidFill>
                  <a:latin typeface="Times New Roman" pitchFamily="18" charset="0"/>
                </a:rPr>
                <a:t>Titov</a:t>
              </a:r>
              <a:endParaRPr lang="en-US" sz="1600" b="1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6" name="AutoShape 31"/>
            <p:cNvSpPr>
              <a:spLocks/>
            </p:cNvSpPr>
            <p:nvPr/>
          </p:nvSpPr>
          <p:spPr bwMode="auto">
            <a:xfrm>
              <a:off x="4944" y="720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GB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7504" y="2250994"/>
            <a:ext cx="4148272" cy="2680302"/>
            <a:chOff x="107504" y="2250994"/>
            <a:chExt cx="4148272" cy="2680302"/>
          </a:xfrm>
        </p:grpSpPr>
        <p:sp>
          <p:nvSpPr>
            <p:cNvPr id="73" name="Line 28"/>
            <p:cNvSpPr>
              <a:spLocks noChangeShapeType="1"/>
            </p:cNvSpPr>
            <p:nvPr/>
          </p:nvSpPr>
          <p:spPr bwMode="auto">
            <a:xfrm rot="5400000">
              <a:off x="3284128" y="1548519"/>
              <a:ext cx="0" cy="1888753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lgDash"/>
              <a:round/>
              <a:headEnd/>
              <a:tailEnd type="none" w="lg" len="lg"/>
            </a:ln>
            <a:effectLst/>
          </p:spPr>
          <p:txBody>
            <a:bodyPr wrap="square">
              <a:spAutoFit/>
            </a:bodyPr>
            <a:lstStyle/>
            <a:p>
              <a:endParaRPr lang="en-GB" dirty="0"/>
            </a:p>
          </p:txBody>
        </p:sp>
        <p:sp>
          <p:nvSpPr>
            <p:cNvPr id="70" name="Line 25"/>
            <p:cNvSpPr>
              <a:spLocks noChangeShapeType="1"/>
            </p:cNvSpPr>
            <p:nvPr/>
          </p:nvSpPr>
          <p:spPr bwMode="auto">
            <a:xfrm>
              <a:off x="4174866" y="2492896"/>
              <a:ext cx="0" cy="243840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lgDash"/>
              <a:round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endParaRPr lang="en-GB" dirty="0"/>
            </a:p>
          </p:txBody>
        </p:sp>
        <p:sp>
          <p:nvSpPr>
            <p:cNvPr id="71" name="Oval 26"/>
            <p:cNvSpPr>
              <a:spLocks noChangeArrowheads="1"/>
            </p:cNvSpPr>
            <p:nvPr/>
          </p:nvSpPr>
          <p:spPr bwMode="auto">
            <a:xfrm>
              <a:off x="4103376" y="2411744"/>
              <a:ext cx="152400" cy="1524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GB" dirty="0"/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107504" y="2250994"/>
              <a:ext cx="140403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GB" sz="2400" dirty="0" smtClean="0">
                  <a:solidFill>
                    <a:srgbClr val="FF0000"/>
                  </a:solidFill>
                </a:rPr>
                <a:t>15 </a:t>
              </a:r>
              <a:r>
                <a:rPr lang="en-GB" sz="2400" dirty="0">
                  <a:solidFill>
                    <a:srgbClr val="FF0000"/>
                  </a:solidFill>
                </a:rPr>
                <a:t>GV/cm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77" name="Line 32"/>
            <p:cNvSpPr>
              <a:spLocks noChangeShapeType="1"/>
            </p:cNvSpPr>
            <p:nvPr/>
          </p:nvSpPr>
          <p:spPr bwMode="auto">
            <a:xfrm rot="5400000">
              <a:off x="1562100" y="2378596"/>
              <a:ext cx="0" cy="22860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lgDash"/>
              <a:round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78" name="Text Box 33"/>
          <p:cNvSpPr txBox="1">
            <a:spLocks noChangeArrowheads="1"/>
          </p:cNvSpPr>
          <p:nvPr/>
        </p:nvSpPr>
        <p:spPr bwMode="auto">
          <a:xfrm rot="16200000">
            <a:off x="48902" y="2881920"/>
            <a:ext cx="3543970" cy="46166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Effective Field </a:t>
            </a:r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</a:rPr>
              <a:t>h</a:t>
            </a:r>
            <a:r>
              <a:rPr lang="en-US" sz="2400" dirty="0" smtClean="0">
                <a:solidFill>
                  <a:schemeClr val="tx1"/>
                </a:solidFill>
              </a:rPr>
              <a:t>E (GV/cm)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9" name="Text Box 34"/>
          <p:cNvSpPr txBox="1">
            <a:spLocks noChangeArrowheads="1"/>
          </p:cNvSpPr>
          <p:nvPr/>
        </p:nvSpPr>
        <p:spPr bwMode="auto">
          <a:xfrm>
            <a:off x="2987824" y="5157192"/>
            <a:ext cx="3810000" cy="46166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Applied Electric Field (kV/cm)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3544" y="4828012"/>
            <a:ext cx="4198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798200" y="4828012"/>
            <a:ext cx="6297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611778" y="4828012"/>
            <a:ext cx="6297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15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427183" y="4828012"/>
            <a:ext cx="6297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20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255616" y="4828012"/>
            <a:ext cx="5436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25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7073992" y="4828012"/>
            <a:ext cx="4857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30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1921494" y="3064314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1921494" y="2272227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15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1984358" y="3856402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772816"/>
            <a:ext cx="5140430" cy="324132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1560" y="332656"/>
            <a:ext cx="7772400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Outliers (Q-Q plot)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9792" y="5229200"/>
            <a:ext cx="3942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Expected (Gaussian) deviation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966" y="2596434"/>
            <a:ext cx="268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Measured deviation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dirty="0"/>
              <a:t>© Jony Hudson</a:t>
            </a:r>
            <a:endParaRPr lang="en-US" altLang="en-US" dirty="0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EE0C19C3-46A5-4CE7-81E4-F6169283E743}" type="slidenum">
              <a:rPr lang="en-US" altLang="en-US"/>
              <a:pPr/>
              <a:t>5</a:t>
            </a:fld>
            <a:endParaRPr lang="en-US" altLang="en-US" dirty="0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539552" y="332656"/>
            <a:ext cx="7772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4000" dirty="0">
                <a:solidFill>
                  <a:srgbClr val="01835F"/>
                </a:solidFill>
              </a:rPr>
              <a:t>A rough guide to YbF</a:t>
            </a:r>
          </a:p>
        </p:txBody>
      </p:sp>
      <p:sp>
        <p:nvSpPr>
          <p:cNvPr id="78851" name="Line 3"/>
          <p:cNvSpPr>
            <a:spLocks noChangeShapeType="1"/>
          </p:cNvSpPr>
          <p:nvPr/>
        </p:nvSpPr>
        <p:spPr bwMode="auto">
          <a:xfrm>
            <a:off x="2101850" y="4535488"/>
            <a:ext cx="1143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3549650" y="4535488"/>
            <a:ext cx="1143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>
            <a:off x="4997450" y="4535488"/>
            <a:ext cx="1143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3549650" y="5754688"/>
            <a:ext cx="1143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>
            <a:off x="2699792" y="1484784"/>
            <a:ext cx="3024336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6445250" y="4271963"/>
            <a:ext cx="772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2400" dirty="0">
                <a:solidFill>
                  <a:srgbClr val="FF0000"/>
                </a:solidFill>
                <a:latin typeface="+mj-lt"/>
              </a:rPr>
              <a:t>F = 1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4921250" y="5526088"/>
            <a:ext cx="772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2400" dirty="0">
                <a:solidFill>
                  <a:srgbClr val="FF0000"/>
                </a:solidFill>
                <a:latin typeface="+mj-lt"/>
              </a:rPr>
              <a:t>F = 0</a:t>
            </a:r>
          </a:p>
        </p:txBody>
      </p:sp>
      <p:sp>
        <p:nvSpPr>
          <p:cNvPr id="78864" name="Line 16"/>
          <p:cNvSpPr>
            <a:spLocks noChangeShapeType="1"/>
          </p:cNvSpPr>
          <p:nvPr/>
        </p:nvSpPr>
        <p:spPr bwMode="auto">
          <a:xfrm>
            <a:off x="1865313" y="4535488"/>
            <a:ext cx="0" cy="1295400"/>
          </a:xfrm>
          <a:prstGeom prst="line">
            <a:avLst/>
          </a:prstGeom>
          <a:noFill/>
          <a:ln w="9525">
            <a:solidFill>
              <a:srgbClr val="6600FF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78865" name="Line 17"/>
          <p:cNvSpPr>
            <a:spLocks noChangeShapeType="1"/>
          </p:cNvSpPr>
          <p:nvPr/>
        </p:nvSpPr>
        <p:spPr bwMode="auto">
          <a:xfrm>
            <a:off x="1865313" y="1487488"/>
            <a:ext cx="0" cy="2971800"/>
          </a:xfrm>
          <a:prstGeom prst="line">
            <a:avLst/>
          </a:prstGeom>
          <a:noFill/>
          <a:ln w="9525">
            <a:solidFill>
              <a:srgbClr val="01835F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>
            <a:off x="539552" y="2708920"/>
            <a:ext cx="12089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2800" dirty="0" smtClean="0">
                <a:solidFill>
                  <a:srgbClr val="01835F"/>
                </a:solidFill>
                <a:latin typeface="+mj-lt"/>
              </a:rPr>
              <a:t>552nm</a:t>
            </a:r>
            <a:endParaRPr lang="en-GB" sz="2800" dirty="0">
              <a:solidFill>
                <a:srgbClr val="01835F"/>
              </a:solidFill>
              <a:latin typeface="+mj-lt"/>
            </a:endParaRP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539552" y="4911551"/>
            <a:ext cx="1228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2400" dirty="0">
                <a:solidFill>
                  <a:srgbClr val="6600FF"/>
                </a:solidFill>
                <a:latin typeface="+mj-lt"/>
              </a:rPr>
              <a:t>170MHz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0232" y="1268760"/>
            <a:ext cx="2266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 </a:t>
            </a:r>
            <a:r>
              <a:rPr lang="en-GB" sz="2400" baseline="30000" dirty="0" smtClean="0"/>
              <a:t>2</a:t>
            </a:r>
            <a:r>
              <a:rPr lang="en-GB" sz="2400" dirty="0" smtClean="0">
                <a:latin typeface="Symbol" pitchFamily="18" charset="2"/>
              </a:rPr>
              <a:t>P</a:t>
            </a:r>
            <a:r>
              <a:rPr lang="en-GB" sz="2400" baseline="-25000" dirty="0" smtClean="0"/>
              <a:t>½</a:t>
            </a:r>
            <a:r>
              <a:rPr lang="en-GB" sz="2400" dirty="0" smtClean="0"/>
              <a:t> (v=0, N=0)</a:t>
            </a:r>
            <a:endParaRPr lang="en-GB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588224" y="4941168"/>
            <a:ext cx="216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X </a:t>
            </a:r>
            <a:r>
              <a:rPr lang="en-GB" sz="2400" baseline="30000" dirty="0" smtClean="0"/>
              <a:t>2</a:t>
            </a:r>
            <a:r>
              <a:rPr lang="en-GB" sz="2400" dirty="0" smtClean="0">
                <a:latin typeface="Symbol" pitchFamily="18" charset="2"/>
              </a:rPr>
              <a:t>S</a:t>
            </a:r>
            <a:r>
              <a:rPr lang="en-GB" sz="2400" baseline="30000" dirty="0" smtClean="0"/>
              <a:t>+</a:t>
            </a:r>
            <a:r>
              <a:rPr lang="en-GB" sz="2400" dirty="0" smtClean="0"/>
              <a:t> (v=0, N=0)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67744" y="4581128"/>
            <a:ext cx="92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m</a:t>
            </a:r>
            <a:r>
              <a:rPr lang="en-GB" sz="2000" baseline="-25000" dirty="0" smtClean="0"/>
              <a:t>F</a:t>
            </a:r>
            <a:r>
              <a:rPr lang="en-GB" sz="2000" dirty="0" smtClean="0"/>
              <a:t> = -1</a:t>
            </a:r>
            <a:endParaRPr lang="en-GB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747178" y="4581128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m</a:t>
            </a:r>
            <a:r>
              <a:rPr lang="en-GB" sz="2000" baseline="-25000" dirty="0" smtClean="0"/>
              <a:t>F</a:t>
            </a:r>
            <a:r>
              <a:rPr lang="en-GB" sz="2000" dirty="0" smtClean="0"/>
              <a:t> = 0</a:t>
            </a:r>
            <a:endParaRPr lang="en-GB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707904" y="5805264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m</a:t>
            </a:r>
            <a:r>
              <a:rPr lang="en-GB" sz="2000" baseline="-25000" dirty="0" smtClean="0"/>
              <a:t>F</a:t>
            </a:r>
            <a:r>
              <a:rPr lang="en-GB" sz="2000" dirty="0" smtClean="0"/>
              <a:t> = 0</a:t>
            </a:r>
            <a:endParaRPr lang="en-GB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5148064" y="4581128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m</a:t>
            </a:r>
            <a:r>
              <a:rPr lang="en-GB" sz="2000" baseline="-25000" dirty="0" smtClean="0"/>
              <a:t>F</a:t>
            </a:r>
            <a:r>
              <a:rPr lang="en-GB" sz="2000" dirty="0" smtClean="0"/>
              <a:t> = +1</a:t>
            </a: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2051720" y="4527408"/>
            <a:ext cx="4248472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dirty="0"/>
              <a:t>© Jony Hudson</a:t>
            </a:r>
            <a:endParaRPr lang="en-US" altLang="en-US" dirty="0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EE0C19C3-46A5-4CE7-81E4-F6169283E743}" type="slidenum">
              <a:rPr lang="en-US" altLang="en-US"/>
              <a:pPr/>
              <a:t>6</a:t>
            </a:fld>
            <a:endParaRPr lang="en-US" altLang="en-US" dirty="0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685800" y="457200"/>
            <a:ext cx="7772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4000" dirty="0" smtClean="0">
                <a:solidFill>
                  <a:srgbClr val="01835F"/>
                </a:solidFill>
              </a:rPr>
              <a:t>YbF hyperfine levels in an E field</a:t>
            </a:r>
            <a:endParaRPr lang="en-GB" sz="4000" dirty="0">
              <a:solidFill>
                <a:srgbClr val="01835F"/>
              </a:solidFill>
            </a:endParaRPr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>
            <a:off x="2699792" y="1484784"/>
            <a:ext cx="331236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7668344" y="4293096"/>
            <a:ext cx="772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2400" dirty="0">
                <a:solidFill>
                  <a:srgbClr val="FF0000"/>
                </a:solidFill>
                <a:latin typeface="+mj-lt"/>
              </a:rPr>
              <a:t>F = 1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1115616" y="5589240"/>
            <a:ext cx="772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2400" dirty="0">
                <a:solidFill>
                  <a:srgbClr val="FF0000"/>
                </a:solidFill>
                <a:latin typeface="+mj-lt"/>
              </a:rPr>
              <a:t>F = 0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549650" y="5930642"/>
            <a:ext cx="1143000" cy="450686"/>
            <a:chOff x="3549650" y="5930642"/>
            <a:chExt cx="1143000" cy="450686"/>
          </a:xfrm>
        </p:grpSpPr>
        <p:sp>
          <p:nvSpPr>
            <p:cNvPr id="78854" name="Line 6"/>
            <p:cNvSpPr>
              <a:spLocks noChangeShapeType="1"/>
            </p:cNvSpPr>
            <p:nvPr/>
          </p:nvSpPr>
          <p:spPr bwMode="auto">
            <a:xfrm>
              <a:off x="3549650" y="5930642"/>
              <a:ext cx="1143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27541" y="5981218"/>
              <a:ext cx="8418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m</a:t>
              </a:r>
              <a:r>
                <a:rPr lang="en-GB" sz="2000" baseline="-25000" dirty="0" smtClean="0"/>
                <a:t>F</a:t>
              </a:r>
              <a:r>
                <a:rPr lang="en-GB" sz="2000" dirty="0" smtClean="0"/>
                <a:t> = 0</a:t>
              </a:r>
              <a:endParaRPr lang="en-GB" sz="20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549650" y="5143490"/>
            <a:ext cx="4616106" cy="557828"/>
            <a:chOff x="3549650" y="5143490"/>
            <a:chExt cx="4616106" cy="557828"/>
          </a:xfrm>
        </p:grpSpPr>
        <p:sp>
          <p:nvSpPr>
            <p:cNvPr id="78852" name="Line 4"/>
            <p:cNvSpPr>
              <a:spLocks noChangeShapeType="1"/>
            </p:cNvSpPr>
            <p:nvPr/>
          </p:nvSpPr>
          <p:spPr bwMode="auto">
            <a:xfrm>
              <a:off x="3549650" y="5143490"/>
              <a:ext cx="1143000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27541" y="5189130"/>
              <a:ext cx="8418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2"/>
                  </a:solidFill>
                </a:rPr>
                <a:t>m</a:t>
              </a:r>
              <a:r>
                <a:rPr lang="en-GB" sz="2000" baseline="-25000" dirty="0" smtClean="0">
                  <a:solidFill>
                    <a:schemeClr val="tx2"/>
                  </a:solidFill>
                </a:rPr>
                <a:t>F</a:t>
              </a:r>
              <a:r>
                <a:rPr lang="en-GB" sz="2000" dirty="0" smtClean="0">
                  <a:solidFill>
                    <a:schemeClr val="tx2"/>
                  </a:solidFill>
                </a:rPr>
                <a:t> = 0</a:t>
              </a:r>
              <a:endParaRPr lang="en-GB" sz="2000" dirty="0">
                <a:solidFill>
                  <a:schemeClr val="tx2"/>
                </a:solidFill>
              </a:endParaRPr>
            </a:p>
          </p:txBody>
        </p:sp>
        <p:sp>
          <p:nvSpPr>
            <p:cNvPr id="35" name="Line 83"/>
            <p:cNvSpPr>
              <a:spLocks noChangeShapeType="1"/>
            </p:cNvSpPr>
            <p:nvPr/>
          </p:nvSpPr>
          <p:spPr bwMode="auto">
            <a:xfrm flipH="1" flipV="1">
              <a:off x="4788024" y="5157190"/>
              <a:ext cx="792088" cy="36004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80112" y="5301208"/>
              <a:ext cx="25856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chemeClr val="tx2"/>
                  </a:solidFill>
                </a:rPr>
                <a:t>Large tensor Stark shift</a:t>
              </a:r>
              <a:endParaRPr lang="en-GB" sz="2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67544" y="2205038"/>
            <a:ext cx="7215956" cy="3037864"/>
            <a:chOff x="467544" y="2205038"/>
            <a:chExt cx="7215956" cy="3037864"/>
          </a:xfrm>
        </p:grpSpPr>
        <p:graphicFrame>
          <p:nvGraphicFramePr>
            <p:cNvPr id="53251" name="Object 3"/>
            <p:cNvGraphicFramePr>
              <a:graphicFrameLocks noChangeAspect="1"/>
            </p:cNvGraphicFramePr>
            <p:nvPr/>
          </p:nvGraphicFramePr>
          <p:xfrm>
            <a:off x="541338" y="2205038"/>
            <a:ext cx="4370387" cy="935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22" name="Equation" r:id="rId3" imgW="1066680" imgH="228600" progId="Equation.3">
                    <p:embed/>
                  </p:oleObj>
                </mc:Choice>
                <mc:Fallback>
                  <p:oleObj name="Equation" r:id="rId3" imgW="106668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338" y="2205038"/>
                          <a:ext cx="4370387" cy="9350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851" name="Line 3"/>
            <p:cNvSpPr>
              <a:spLocks noChangeShapeType="1"/>
            </p:cNvSpPr>
            <p:nvPr/>
          </p:nvSpPr>
          <p:spPr bwMode="auto">
            <a:xfrm>
              <a:off x="2123728" y="4869160"/>
              <a:ext cx="1143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853" name="Line 5"/>
            <p:cNvSpPr>
              <a:spLocks noChangeShapeType="1"/>
            </p:cNvSpPr>
            <p:nvPr/>
          </p:nvSpPr>
          <p:spPr bwMode="auto">
            <a:xfrm>
              <a:off x="4932040" y="4149080"/>
              <a:ext cx="1143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89622" y="4842792"/>
              <a:ext cx="9204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m</a:t>
              </a:r>
              <a:r>
                <a:rPr lang="en-GB" sz="2000" baseline="-25000" dirty="0" smtClean="0"/>
                <a:t>F</a:t>
              </a:r>
              <a:r>
                <a:rPr lang="en-GB" sz="2000" dirty="0" smtClean="0"/>
                <a:t> = -1</a:t>
              </a:r>
              <a:endParaRPr lang="en-GB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42023" y="4149080"/>
              <a:ext cx="9701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m</a:t>
              </a:r>
              <a:r>
                <a:rPr lang="en-GB" sz="2000" baseline="-25000" dirty="0" smtClean="0"/>
                <a:t>F</a:t>
              </a:r>
              <a:r>
                <a:rPr lang="en-GB" sz="2000" dirty="0" smtClean="0"/>
                <a:t> = +1</a:t>
              </a:r>
              <a:endParaRPr lang="en-GB" sz="2000" dirty="0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/>
          </p:nvGraphicFramePr>
          <p:xfrm>
            <a:off x="6070600" y="4005263"/>
            <a:ext cx="1612900" cy="630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23" name="Equation" r:id="rId5" imgW="583920" imgH="228600" progId="Equation.3">
                    <p:embed/>
                  </p:oleObj>
                </mc:Choice>
                <mc:Fallback>
                  <p:oleObj name="Equation" r:id="rId5" imgW="583920" imgH="228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0600" y="4005263"/>
                          <a:ext cx="1612900" cy="630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9" name="Straight Arrow Connector 38"/>
            <p:cNvCxnSpPr/>
            <p:nvPr/>
          </p:nvCxnSpPr>
          <p:spPr>
            <a:xfrm rot="5400000" flipH="1" flipV="1">
              <a:off x="5832934" y="4328306"/>
              <a:ext cx="36004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2088518" y="4688346"/>
              <a:ext cx="36004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3252" name="Object 4"/>
            <p:cNvGraphicFramePr>
              <a:graphicFrameLocks noChangeAspect="1"/>
            </p:cNvGraphicFramePr>
            <p:nvPr/>
          </p:nvGraphicFramePr>
          <p:xfrm>
            <a:off x="467544" y="4365104"/>
            <a:ext cx="1612900" cy="630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24" name="Equation" r:id="rId7" imgW="583920" imgH="228600" progId="Equation.3">
                    <p:embed/>
                  </p:oleObj>
                </mc:Choice>
                <mc:Fallback>
                  <p:oleObj name="Equation" r:id="rId7" imgW="58392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544" y="4365104"/>
                          <a:ext cx="1612900" cy="630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3" name="Straight Connector 42"/>
          <p:cNvCxnSpPr/>
          <p:nvPr/>
        </p:nvCxnSpPr>
        <p:spPr>
          <a:xfrm>
            <a:off x="1979712" y="5805264"/>
            <a:ext cx="4320480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68325"/>
            <a:ext cx="8353425" cy="572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dirty="0"/>
              <a:t>© Jony Hudson</a:t>
            </a:r>
            <a:endParaRPr lang="en-US" alt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0A1ABB83-7598-455B-B83D-E0B77BAED2DD}" type="slidenum">
              <a:rPr lang="en-US" altLang="en-US"/>
              <a:pPr/>
              <a:t>8</a:t>
            </a:fld>
            <a:endParaRPr lang="en-US" altLang="en-US" dirty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rf transition</a:t>
            </a:r>
            <a:endParaRPr lang="en-US" dirty="0"/>
          </a:p>
        </p:txBody>
      </p:sp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412875"/>
            <a:ext cx="7613650" cy="4710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193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260350"/>
            <a:ext cx="5816600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804025" y="5805488"/>
            <a:ext cx="2339975" cy="1052512"/>
            <a:chOff x="4286" y="3657"/>
            <a:chExt cx="1474" cy="663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4457" y="3835"/>
              <a:ext cx="1303" cy="485"/>
              <a:chOff x="1324" y="2857"/>
              <a:chExt cx="3755" cy="1398"/>
            </a:xfrm>
          </p:grpSpPr>
          <p:sp>
            <p:nvSpPr>
              <p:cNvPr id="81933" name="Line 13"/>
              <p:cNvSpPr>
                <a:spLocks noChangeShapeType="1"/>
              </p:cNvSpPr>
              <p:nvPr/>
            </p:nvSpPr>
            <p:spPr bwMode="auto">
              <a:xfrm>
                <a:off x="1324" y="2857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1934" name="Line 14"/>
              <p:cNvSpPr>
                <a:spLocks noChangeShapeType="1"/>
              </p:cNvSpPr>
              <p:nvPr/>
            </p:nvSpPr>
            <p:spPr bwMode="auto">
              <a:xfrm>
                <a:off x="2236" y="2857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1935" name="Line 15"/>
              <p:cNvSpPr>
                <a:spLocks noChangeShapeType="1"/>
              </p:cNvSpPr>
              <p:nvPr/>
            </p:nvSpPr>
            <p:spPr bwMode="auto">
              <a:xfrm>
                <a:off x="3148" y="2857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1936" name="Line 16"/>
              <p:cNvSpPr>
                <a:spLocks noChangeShapeType="1"/>
              </p:cNvSpPr>
              <p:nvPr/>
            </p:nvSpPr>
            <p:spPr bwMode="auto">
              <a:xfrm>
                <a:off x="2236" y="3625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1937" name="Text Box 17"/>
              <p:cNvSpPr txBox="1">
                <a:spLocks noChangeArrowheads="1"/>
              </p:cNvSpPr>
              <p:nvPr/>
            </p:nvSpPr>
            <p:spPr bwMode="auto">
              <a:xfrm>
                <a:off x="4062" y="2913"/>
                <a:ext cx="1017" cy="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GB" sz="1400" dirty="0">
                    <a:solidFill>
                      <a:srgbClr val="FF0000"/>
                    </a:solidFill>
                    <a:latin typeface="Times New Roman" pitchFamily="18" charset="0"/>
                  </a:rPr>
                  <a:t>F = 1</a:t>
                </a:r>
              </a:p>
            </p:txBody>
          </p:sp>
          <p:sp>
            <p:nvSpPr>
              <p:cNvPr id="81938" name="Text Box 18"/>
              <p:cNvSpPr txBox="1">
                <a:spLocks noChangeArrowheads="1"/>
              </p:cNvSpPr>
              <p:nvPr/>
            </p:nvSpPr>
            <p:spPr bwMode="auto">
              <a:xfrm>
                <a:off x="3099" y="3702"/>
                <a:ext cx="1017" cy="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GB" sz="1400" dirty="0">
                    <a:solidFill>
                      <a:srgbClr val="FF0000"/>
                    </a:solidFill>
                    <a:latin typeface="Times New Roman" pitchFamily="18" charset="0"/>
                  </a:rPr>
                  <a:t>F = 0</a:t>
                </a:r>
              </a:p>
            </p:txBody>
          </p:sp>
          <p:graphicFrame>
            <p:nvGraphicFramePr>
              <p:cNvPr id="81939" name="Object 19"/>
              <p:cNvGraphicFramePr>
                <a:graphicFrameLocks noChangeAspect="1"/>
              </p:cNvGraphicFramePr>
              <p:nvPr/>
            </p:nvGraphicFramePr>
            <p:xfrm>
              <a:off x="1380" y="2905"/>
              <a:ext cx="574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58" name="Equation" r:id="rId5" imgW="545760" imgH="215640" progId="Equation.3">
                      <p:embed/>
                    </p:oleObj>
                  </mc:Choice>
                  <mc:Fallback>
                    <p:oleObj name="Equation" r:id="rId5" imgW="545760" imgH="21564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80" y="2905"/>
                            <a:ext cx="574" cy="2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1940" name="Object 20"/>
              <p:cNvGraphicFramePr>
                <a:graphicFrameLocks noChangeAspect="1"/>
              </p:cNvGraphicFramePr>
              <p:nvPr/>
            </p:nvGraphicFramePr>
            <p:xfrm>
              <a:off x="2332" y="2905"/>
              <a:ext cx="494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59" name="Equation" r:id="rId7" imgW="469800" imgH="215640" progId="Equation.3">
                      <p:embed/>
                    </p:oleObj>
                  </mc:Choice>
                  <mc:Fallback>
                    <p:oleObj name="Equation" r:id="rId7" imgW="469800" imgH="21564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2" y="2905"/>
                            <a:ext cx="494" cy="2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1941" name="Object 21"/>
              <p:cNvGraphicFramePr>
                <a:graphicFrameLocks noChangeAspect="1"/>
              </p:cNvGraphicFramePr>
              <p:nvPr/>
            </p:nvGraphicFramePr>
            <p:xfrm>
              <a:off x="3257" y="2905"/>
              <a:ext cx="467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60" name="Equation" r:id="rId9" imgW="444240" imgH="215640" progId="Equation.3">
                      <p:embed/>
                    </p:oleObj>
                  </mc:Choice>
                  <mc:Fallback>
                    <p:oleObj name="Equation" r:id="rId9" imgW="444240" imgH="21564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57" y="2905"/>
                            <a:ext cx="467" cy="2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1942" name="Object 22"/>
              <p:cNvGraphicFramePr>
                <a:graphicFrameLocks noChangeAspect="1"/>
              </p:cNvGraphicFramePr>
              <p:nvPr/>
            </p:nvGraphicFramePr>
            <p:xfrm>
              <a:off x="2359" y="3673"/>
              <a:ext cx="494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61" name="Equation" r:id="rId11" imgW="469800" imgH="215640" progId="Equation.3">
                      <p:embed/>
                    </p:oleObj>
                  </mc:Choice>
                  <mc:Fallback>
                    <p:oleObj name="Equation" r:id="rId11" imgW="469800" imgH="21564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59" y="3673"/>
                            <a:ext cx="494" cy="2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1945" name="Rectangle 25"/>
            <p:cNvSpPr>
              <a:spLocks noChangeArrowheads="1"/>
            </p:cNvSpPr>
            <p:nvPr/>
          </p:nvSpPr>
          <p:spPr bwMode="auto">
            <a:xfrm>
              <a:off x="4286" y="3657"/>
              <a:ext cx="1474" cy="663"/>
            </a:xfrm>
            <a:prstGeom prst="rect">
              <a:avLst/>
            </a:prstGeom>
            <a:noFill/>
            <a:ln w="38100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6372225" y="2133600"/>
            <a:ext cx="2592388" cy="1054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0E207F"/>
                </a:solidFill>
              </a:rPr>
              <a:t>Pump on, 20</a:t>
            </a:r>
            <a:r>
              <a:rPr lang="en-GB" dirty="0">
                <a:solidFill>
                  <a:srgbClr val="0E207F"/>
                </a:solidFill>
                <a:latin typeface="Symbol" pitchFamily="18" charset="2"/>
              </a:rPr>
              <a:t>m</a:t>
            </a:r>
            <a:r>
              <a:rPr lang="en-GB" dirty="0">
                <a:solidFill>
                  <a:srgbClr val="0E207F"/>
                </a:solidFill>
              </a:rPr>
              <a:t>s rf pulse to repopulate.</a:t>
            </a:r>
          </a:p>
          <a:p>
            <a:pPr>
              <a:spcBef>
                <a:spcPct val="50000"/>
              </a:spcBef>
            </a:pPr>
            <a:r>
              <a:rPr lang="en-GB" dirty="0">
                <a:solidFill>
                  <a:srgbClr val="0E207F"/>
                </a:solidFill>
              </a:rPr>
              <a:t>Scan frequency.</a:t>
            </a:r>
            <a:endParaRPr lang="en-US" dirty="0">
              <a:solidFill>
                <a:srgbClr val="0E207F"/>
              </a:solidFill>
            </a:endParaRPr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3851275" y="0"/>
            <a:ext cx="584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F=1</a:t>
            </a:r>
            <a:endParaRPr lang="en-US" dirty="0"/>
          </a:p>
        </p:txBody>
      </p:sp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8027988" y="0"/>
            <a:ext cx="584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F=1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Spin interferometer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GB" dirty="0" smtClean="0"/>
              <a:t>© Jony Hudson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1970D5B-1A7F-49EA-B88E-9DAF6AE6AFC0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141314" name="Picture 2" descr="C:\Users\jony\AppData\Local\Microsoft\Windows\Temporary Internet Files\Content.IE5\UHB7TUBW\CALYZ5R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857364"/>
            <a:ext cx="6858000" cy="3124201"/>
          </a:xfrm>
          <a:prstGeom prst="rect">
            <a:avLst/>
          </a:prstGeom>
          <a:noFill/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7075488" y="608806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7577881" y="608806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8080273" y="608806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577881" y="6511033"/>
            <a:ext cx="39662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583767" y="6118905"/>
            <a:ext cx="560234" cy="3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400" dirty="0">
                <a:solidFill>
                  <a:srgbClr val="FF0000"/>
                </a:solidFill>
                <a:latin typeface="Times New Roman" pitchFamily="18" charset="0"/>
              </a:rPr>
              <a:t>F = 1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053280" y="6553440"/>
            <a:ext cx="560234" cy="3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400" dirty="0">
                <a:solidFill>
                  <a:srgbClr val="FF0000"/>
                </a:solidFill>
                <a:latin typeface="Times New Roman" pitchFamily="18" charset="0"/>
              </a:rPr>
              <a:t>F = 0</a:t>
            </a:r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7106337" y="6114499"/>
          <a:ext cx="316199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Equation" r:id="rId4" imgW="545760" imgH="215640" progId="Equation.3">
                  <p:embed/>
                </p:oleObj>
              </mc:Choice>
              <mc:Fallback>
                <p:oleObj name="Equation" r:id="rId4" imgW="5457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337" y="6114499"/>
                        <a:ext cx="316199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/>
        </p:nvGraphicFramePr>
        <p:xfrm>
          <a:off x="7630764" y="6114499"/>
          <a:ext cx="272129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Equation" r:id="rId6" imgW="469800" imgH="215640" progId="Equation.3">
                  <p:embed/>
                </p:oleObj>
              </mc:Choice>
              <mc:Fallback>
                <p:oleObj name="Equation" r:id="rId6" imgW="46980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0764" y="6114499"/>
                        <a:ext cx="272129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4"/>
          <p:cNvGraphicFramePr>
            <a:graphicFrameLocks noChangeAspect="1"/>
          </p:cNvGraphicFramePr>
          <p:nvPr/>
        </p:nvGraphicFramePr>
        <p:xfrm>
          <a:off x="8140318" y="6114499"/>
          <a:ext cx="257256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Equation" r:id="rId8" imgW="444240" imgH="215640" progId="Equation.3">
                  <p:embed/>
                </p:oleObj>
              </mc:Choice>
              <mc:Fallback>
                <p:oleObj name="Equation" r:id="rId8" imgW="44424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0318" y="6114499"/>
                        <a:ext cx="257256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/>
        </p:nvGraphicFramePr>
        <p:xfrm>
          <a:off x="7645637" y="6537468"/>
          <a:ext cx="272129" cy="12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10" imgW="469800" imgH="215640" progId="Equation.3">
                  <p:embed/>
                </p:oleObj>
              </mc:Choice>
              <mc:Fallback>
                <p:oleObj name="Equation" r:id="rId10" imgW="46980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637" y="6537468"/>
                        <a:ext cx="272129" cy="125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804025" y="5805488"/>
            <a:ext cx="2339975" cy="1052512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7" name="Oval 16"/>
          <p:cNvSpPr/>
          <p:nvPr/>
        </p:nvSpPr>
        <p:spPr bwMode="auto">
          <a:xfrm>
            <a:off x="7715272" y="6429396"/>
            <a:ext cx="142876" cy="14287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FE9914"/>
              </a:solidFill>
              <a:effectLst/>
              <a:latin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215206" y="6000768"/>
            <a:ext cx="142876" cy="14287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FE9914"/>
              </a:solidFill>
              <a:effectLst/>
              <a:latin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715272" y="6000768"/>
            <a:ext cx="142876" cy="14287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FE9914"/>
              </a:solidFill>
              <a:effectLst/>
              <a:latin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215338" y="6000768"/>
            <a:ext cx="142876" cy="14287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FE9914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7689</TotalTime>
  <Words>1744</Words>
  <Application>Microsoft Office PowerPoint</Application>
  <PresentationFormat>On-screen Show (4:3)</PresentationFormat>
  <Paragraphs>332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Equation</vt:lpstr>
      <vt:lpstr>Measurement of time reversal violation in YbF</vt:lpstr>
      <vt:lpstr>What is interesting for the electron edm?</vt:lpstr>
      <vt:lpstr>PowerPoint Presentation</vt:lpstr>
      <vt:lpstr>Key advantage of YbF: huge effective field hE</vt:lpstr>
      <vt:lpstr>PowerPoint Presentation</vt:lpstr>
      <vt:lpstr>PowerPoint Presentation</vt:lpstr>
      <vt:lpstr>PowerPoint Presentation</vt:lpstr>
      <vt:lpstr>rf transition</vt:lpstr>
      <vt:lpstr>Spin interferometer</vt:lpstr>
      <vt:lpstr>Spin interferometer</vt:lpstr>
      <vt:lpstr>Spin interferometer</vt:lpstr>
      <vt:lpstr>Spin interferometer</vt:lpstr>
      <vt:lpstr>Spin interferometer</vt:lpstr>
      <vt:lpstr>Spin interferometer</vt:lpstr>
      <vt:lpstr>Spin interferometer</vt:lpstr>
      <vt:lpstr>Spin interferometer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electron edm in YbF</dc:title>
  <dc:creator>B Sauer</dc:creator>
  <cp:lastModifiedBy>BeS</cp:lastModifiedBy>
  <cp:revision>105</cp:revision>
  <dcterms:created xsi:type="dcterms:W3CDTF">2010-07-07T15:21:51Z</dcterms:created>
  <dcterms:modified xsi:type="dcterms:W3CDTF">2012-06-20T16:18:02Z</dcterms:modified>
</cp:coreProperties>
</file>