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4" r:id="rId3"/>
    <p:sldId id="285" r:id="rId4"/>
    <p:sldId id="286" r:id="rId5"/>
    <p:sldId id="292" r:id="rId6"/>
    <p:sldId id="293" r:id="rId7"/>
    <p:sldId id="294" r:id="rId8"/>
    <p:sldId id="301" r:id="rId9"/>
    <p:sldId id="295" r:id="rId10"/>
    <p:sldId id="296" r:id="rId11"/>
    <p:sldId id="297" r:id="rId12"/>
    <p:sldId id="298" r:id="rId13"/>
    <p:sldId id="299" r:id="rId14"/>
    <p:sldId id="300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48C"/>
    <a:srgbClr val="7BB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A85AF-06F8-4ABA-9F8F-D689BD466808}" type="datetimeFigureOut">
              <a:rPr lang="en-GB" smtClean="0"/>
              <a:t>16/06/2012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67011-F4F8-4C48-803E-7963ECC5C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57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97800-06CD-4BEE-B93B-1BCB4692557D}" type="datetimeFigureOut">
              <a:rPr lang="en-US" smtClean="0"/>
              <a:pPr/>
              <a:t>6/16/2012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92720-820E-47C1-8A16-C0C1611DA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0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072" y="1988840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7BBA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872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" descr="CERN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589240"/>
            <a:ext cx="1202432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770" y="116632"/>
            <a:ext cx="4667726" cy="10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8"/>
            <a:ext cx="7643192" cy="9807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340768"/>
            <a:ext cx="7653536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 typeface="Wingdings" pitchFamily="2" charset="2"/>
              <a:buChar char="Ø"/>
              <a:defRPr sz="1600"/>
            </a:lvl2pPr>
            <a:lvl3pPr>
              <a:defRPr sz="1600"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78560" y="6428358"/>
            <a:ext cx="2133600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36000" y="908720"/>
            <a:ext cx="9072000" cy="54000"/>
          </a:xfrm>
          <a:prstGeom prst="parallelogram">
            <a:avLst>
              <a:gd name="adj" fmla="val 162471"/>
            </a:avLst>
          </a:prstGeom>
          <a:solidFill>
            <a:srgbClr val="7B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08" y="6453013"/>
            <a:ext cx="2519362" cy="360363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141" y="6381328"/>
            <a:ext cx="1697355" cy="3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C5E6-3D64-4DC1-8701-892F987A47DB}" type="datetime1">
              <a:rPr lang="nl-BE"/>
              <a:pPr>
                <a:defRPr/>
              </a:pPr>
              <a:t>16/06/2012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Tomica Porobic, IKS KU Leuven, Belgium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4D7A-DFAC-4E6B-8EE7-343E4AEC351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65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72000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272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655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1" y="1141610"/>
            <a:ext cx="936000" cy="5743774"/>
          </a:xfrm>
          <a:prstGeom prst="rect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16200000">
            <a:off x="98244" y="-84224"/>
            <a:ext cx="761107" cy="936748"/>
          </a:xfrm>
          <a:prstGeom prst="rtTriangle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7052320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The WITCH Experiment</a:t>
            </a:r>
            <a:endParaRPr lang="en-US" dirty="0"/>
          </a:p>
        </p:txBody>
      </p:sp>
      <p:pic>
        <p:nvPicPr>
          <p:cNvPr id="1030" name="Picture 6" descr="http://lh5.googleusercontent.com/public/XYng4ah3FEojzRn6RNyJcIBGRoxPxyoJCX4Iic8lp7v9X49zeU_1QeB1Utzhd7i63BNvNsSTVDRg1e0W5TydY7ep-JFilPj89sO53Jv9updHvhzrliAqQOK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9" b="33291"/>
          <a:stretch/>
        </p:blipFill>
        <p:spPr bwMode="auto">
          <a:xfrm>
            <a:off x="1259632" y="46476"/>
            <a:ext cx="3024336" cy="10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225983"/>
            <a:ext cx="503400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400" dirty="0"/>
              <a:t>5th International Symposium on Symmetries in Subatomic Physics</a:t>
            </a:r>
          </a:p>
          <a:p>
            <a:pPr algn="ctr"/>
            <a:r>
              <a:rPr lang="en-US" sz="1400" dirty="0"/>
              <a:t>June 18-22, 2012 KVI, Groningen</a:t>
            </a:r>
            <a:endParaRPr lang="en-GB" sz="14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691680" y="3284983"/>
            <a:ext cx="6400800" cy="2956683"/>
          </a:xfrm>
        </p:spPr>
        <p:txBody>
          <a:bodyPr>
            <a:normAutofit/>
          </a:bodyPr>
          <a:lstStyle/>
          <a:p>
            <a:r>
              <a:rPr lang="de-DE" dirty="0" smtClean="0"/>
              <a:t>G</a:t>
            </a:r>
            <a:r>
              <a:rPr lang="de-DE" dirty="0"/>
              <a:t>. Ban</a:t>
            </a:r>
            <a:r>
              <a:rPr lang="de-DE" baseline="30000" dirty="0"/>
              <a:t>1</a:t>
            </a:r>
            <a:r>
              <a:rPr lang="de-DE" dirty="0"/>
              <a:t>, M. </a:t>
            </a:r>
            <a:r>
              <a:rPr lang="de-DE" dirty="0" smtClean="0"/>
              <a:t>Breitenfeldt</a:t>
            </a:r>
            <a:r>
              <a:rPr lang="de-DE" baseline="30000" dirty="0" smtClean="0"/>
              <a:t>2</a:t>
            </a:r>
            <a:r>
              <a:rPr lang="de-DE" dirty="0" smtClean="0"/>
              <a:t>, V. De LeeBeeck</a:t>
            </a:r>
            <a:r>
              <a:rPr lang="de-DE" baseline="30000" dirty="0" smtClean="0"/>
              <a:t>2</a:t>
            </a:r>
            <a:r>
              <a:rPr lang="de-DE" dirty="0" smtClean="0"/>
              <a:t>, X</a:t>
            </a:r>
            <a:r>
              <a:rPr lang="de-DE" dirty="0"/>
              <a:t>. Fléchard</a:t>
            </a:r>
            <a:r>
              <a:rPr lang="de-DE" baseline="30000" dirty="0"/>
              <a:t>1</a:t>
            </a:r>
            <a:r>
              <a:rPr lang="de-DE" dirty="0" smtClean="0"/>
              <a:t>, P. Friedag</a:t>
            </a:r>
            <a:r>
              <a:rPr lang="de-DE" baseline="30000" dirty="0" smtClean="0"/>
              <a:t>3</a:t>
            </a:r>
            <a:r>
              <a:rPr lang="de-DE" dirty="0"/>
              <a:t>, F. </a:t>
            </a:r>
            <a:r>
              <a:rPr lang="de-DE" dirty="0" smtClean="0"/>
              <a:t>Glück</a:t>
            </a:r>
            <a:r>
              <a:rPr lang="de-DE" baseline="30000" dirty="0" smtClean="0"/>
              <a:t>5</a:t>
            </a:r>
            <a:r>
              <a:rPr lang="de-DE" dirty="0" smtClean="0"/>
              <a:t>, V. Kozlov</a:t>
            </a:r>
            <a:r>
              <a:rPr lang="de-DE" baseline="30000" dirty="0" smtClean="0"/>
              <a:t>5</a:t>
            </a:r>
            <a:r>
              <a:rPr lang="de-DE" dirty="0" smtClean="0"/>
              <a:t>, E</a:t>
            </a:r>
            <a:r>
              <a:rPr lang="de-DE" dirty="0"/>
              <a:t>. </a:t>
            </a:r>
            <a:r>
              <a:rPr lang="de-DE" dirty="0" smtClean="0"/>
              <a:t>Liénard</a:t>
            </a:r>
            <a:r>
              <a:rPr lang="de-DE" baseline="30000" dirty="0" smtClean="0"/>
              <a:t>1</a:t>
            </a:r>
            <a:r>
              <a:rPr lang="de-DE" dirty="0" smtClean="0"/>
              <a:t>, G. Soti</a:t>
            </a:r>
            <a:r>
              <a:rPr lang="de-DE" baseline="30000" dirty="0" smtClean="0"/>
              <a:t>2</a:t>
            </a:r>
            <a:r>
              <a:rPr lang="de-DE" dirty="0" smtClean="0"/>
              <a:t>, M</a:t>
            </a:r>
            <a:r>
              <a:rPr lang="de-DE" dirty="0"/>
              <a:t>. </a:t>
            </a:r>
            <a:r>
              <a:rPr lang="de-DE" dirty="0" smtClean="0"/>
              <a:t>Tandecki</a:t>
            </a:r>
            <a:r>
              <a:rPr lang="de-DE" baseline="30000" dirty="0" smtClean="0"/>
              <a:t>2</a:t>
            </a:r>
            <a:r>
              <a:rPr lang="de-DE" dirty="0" smtClean="0"/>
              <a:t>, S</a:t>
            </a:r>
            <a:r>
              <a:rPr lang="de-DE" dirty="0"/>
              <a:t>. </a:t>
            </a:r>
            <a:r>
              <a:rPr lang="de-DE" dirty="0" smtClean="0"/>
              <a:t>Van Gorp</a:t>
            </a:r>
            <a:r>
              <a:rPr lang="de-DE" baseline="30000" dirty="0" smtClean="0"/>
              <a:t>2</a:t>
            </a:r>
            <a:r>
              <a:rPr lang="de-DE" dirty="0" smtClean="0"/>
              <a:t> , Ch</a:t>
            </a:r>
            <a:r>
              <a:rPr lang="de-DE" dirty="0"/>
              <a:t>. Weinheimer</a:t>
            </a:r>
            <a:r>
              <a:rPr lang="de-DE" baseline="30000" dirty="0"/>
              <a:t>3</a:t>
            </a:r>
            <a:r>
              <a:rPr lang="de-DE" dirty="0"/>
              <a:t>, D. </a:t>
            </a:r>
            <a:r>
              <a:rPr lang="de-DE" dirty="0" smtClean="0"/>
              <a:t>Zákoucký</a:t>
            </a:r>
            <a:r>
              <a:rPr lang="de-DE" baseline="30000" dirty="0" smtClean="0"/>
              <a:t>4</a:t>
            </a:r>
            <a:r>
              <a:rPr lang="de-DE" dirty="0"/>
              <a:t>, N. Severijns</a:t>
            </a:r>
            <a:r>
              <a:rPr lang="de-DE" baseline="30000" dirty="0"/>
              <a:t>2</a:t>
            </a:r>
            <a:endParaRPr lang="de-DE" baseline="30000" dirty="0" smtClean="0"/>
          </a:p>
          <a:p>
            <a:endParaRPr lang="de-DE" dirty="0"/>
          </a:p>
          <a:p>
            <a:r>
              <a:rPr lang="de-DE" sz="1700" i="1" baseline="30000" dirty="0"/>
              <a:t>1</a:t>
            </a:r>
            <a:r>
              <a:rPr lang="de-DE" sz="1700" i="1" dirty="0"/>
              <a:t>LPC-Caen, ENSICAEN, Université de Caen, CNRS/IN2P3, Caen, France</a:t>
            </a:r>
          </a:p>
          <a:p>
            <a:r>
              <a:rPr lang="de-DE" sz="1700" i="1" baseline="30000" dirty="0"/>
              <a:t>2</a:t>
            </a:r>
            <a:r>
              <a:rPr lang="de-DE" sz="1700" i="1" dirty="0"/>
              <a:t>Instituut voor Kern- en Stralingsfysica, KUL, Leuven, Belgium</a:t>
            </a:r>
          </a:p>
          <a:p>
            <a:r>
              <a:rPr lang="de-DE" sz="1700" i="1" baseline="30000" dirty="0" smtClean="0"/>
              <a:t>3</a:t>
            </a:r>
            <a:r>
              <a:rPr lang="de-DE" sz="1700" i="1" dirty="0" smtClean="0"/>
              <a:t>Universität </a:t>
            </a:r>
            <a:r>
              <a:rPr lang="de-DE" sz="1700" i="1" dirty="0"/>
              <a:t>Münster, Institut für </a:t>
            </a:r>
            <a:r>
              <a:rPr lang="de-DE" sz="1700" i="1" dirty="0" smtClean="0"/>
              <a:t>Kernphysik</a:t>
            </a:r>
            <a:r>
              <a:rPr lang="de-DE" sz="1700" i="1" dirty="0"/>
              <a:t>, </a:t>
            </a:r>
            <a:r>
              <a:rPr lang="de-DE" sz="1700" i="1" dirty="0" smtClean="0"/>
              <a:t>Münster</a:t>
            </a:r>
            <a:r>
              <a:rPr lang="de-DE" sz="1700" i="1" dirty="0"/>
              <a:t>, </a:t>
            </a:r>
            <a:r>
              <a:rPr lang="de-DE" sz="1700" i="1" dirty="0" smtClean="0"/>
              <a:t>Germany</a:t>
            </a:r>
          </a:p>
          <a:p>
            <a:r>
              <a:rPr lang="de-DE" sz="1700" i="1" baseline="30000" dirty="0" smtClean="0"/>
              <a:t>4</a:t>
            </a:r>
            <a:r>
              <a:rPr lang="de-DE" sz="1700" i="1" dirty="0" smtClean="0"/>
              <a:t>NPI Rez, Czech Republic</a:t>
            </a:r>
          </a:p>
          <a:p>
            <a:r>
              <a:rPr lang="de-DE" sz="1700" i="1" baseline="30000" dirty="0" smtClean="0"/>
              <a:t>5</a:t>
            </a:r>
            <a:r>
              <a:rPr lang="de-DE" sz="1700" i="1" dirty="0" smtClean="0"/>
              <a:t>Karlsruhe Institute </a:t>
            </a:r>
            <a:r>
              <a:rPr lang="de-DE" sz="1700" i="1" dirty="0"/>
              <a:t>of Technology, Institut fur Kernphysik, </a:t>
            </a:r>
            <a:r>
              <a:rPr lang="de-DE" sz="1700" i="1" dirty="0" smtClean="0"/>
              <a:t>Germany</a:t>
            </a:r>
            <a:endParaRPr lang="de-DE" sz="17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242088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T. Porobi</a:t>
            </a:r>
            <a:r>
              <a:rPr lang="hr-HR" sz="2000" dirty="0"/>
              <a:t>ć</a:t>
            </a:r>
            <a:r>
              <a:rPr lang="de-DE" sz="2000" baseline="30000" dirty="0"/>
              <a:t>2</a:t>
            </a:r>
            <a:r>
              <a:rPr lang="de-DE" sz="2000" dirty="0"/>
              <a:t>,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WITCH results: June 2011</a:t>
            </a:r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t="5723"/>
          <a:stretch/>
        </p:blipFill>
        <p:spPr bwMode="auto">
          <a:xfrm>
            <a:off x="5220071" y="979055"/>
            <a:ext cx="3782251" cy="252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:\Users\iks\Documents\Simon\presentations\35Ar_fastdaq_data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34931"/>
            <a:ext cx="3759555" cy="263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05272" y="137194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Recoil ions observation</a:t>
            </a:r>
          </a:p>
          <a:p>
            <a:pPr marL="0" indent="0">
              <a:buFontTx/>
              <a:buNone/>
            </a:pPr>
            <a:r>
              <a:rPr lang="en-US" b="1" dirty="0" smtClean="0"/>
              <a:t>       </a:t>
            </a:r>
            <a:r>
              <a:rPr lang="en-US" dirty="0" smtClean="0"/>
              <a:t>- Gaussian shape of the pulse-height </a:t>
            </a:r>
          </a:p>
          <a:p>
            <a:pPr marL="0" indent="0"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       distribution difference indicates </a:t>
            </a:r>
          </a:p>
          <a:p>
            <a:pPr marL="0" indent="0"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        recoil ions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r>
              <a:rPr lang="en-US" dirty="0" smtClean="0"/>
              <a:t>Recoil ion time spectra</a:t>
            </a:r>
            <a:endParaRPr lang="hr-HR" dirty="0" smtClean="0"/>
          </a:p>
          <a:p>
            <a:r>
              <a:rPr lang="hr-HR" dirty="0" smtClean="0"/>
              <a:t>500 ms cooling in the cooler trap</a:t>
            </a:r>
          </a:p>
          <a:p>
            <a:r>
              <a:rPr lang="hr-HR" dirty="0" smtClean="0"/>
              <a:t>Afterwards capture in the decay trap</a:t>
            </a:r>
          </a:p>
          <a:p>
            <a:r>
              <a:rPr lang="hr-HR" dirty="0" smtClean="0"/>
              <a:t>No retardation (blue) &amp; retardation (red)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99992" y="2060848"/>
            <a:ext cx="17281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1600" y="6214737"/>
            <a:ext cx="3839513" cy="530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050" dirty="0"/>
              <a:t>5th International Symposium on Symmetries in Subatomic Physics</a:t>
            </a:r>
          </a:p>
          <a:p>
            <a:pPr algn="ctr"/>
            <a:r>
              <a:rPr lang="en-US" sz="1050" dirty="0"/>
              <a:t>June 18-22, 2012 KVI, Groningen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7940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WITCH results: June 2011</a:t>
            </a:r>
            <a:r>
              <a:rPr lang="en-US" baseline="30000" dirty="0" smtClean="0"/>
              <a:t>2</a:t>
            </a:r>
            <a:endParaRPr lang="en-GB" baseline="30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3608" y="5771459"/>
            <a:ext cx="5256584" cy="360363"/>
          </a:xfrm>
        </p:spPr>
        <p:txBody>
          <a:bodyPr/>
          <a:lstStyle/>
          <a:p>
            <a:pPr marL="0" indent="0" algn="ctr"/>
            <a:r>
              <a:rPr lang="en-US" b="1" baseline="30000" dirty="0" smtClean="0"/>
              <a:t>2</a:t>
            </a:r>
            <a:r>
              <a:rPr lang="hr-HR" b="1" dirty="0" smtClean="0"/>
              <a:t>Van </a:t>
            </a:r>
            <a:r>
              <a:rPr lang="hr-HR" b="1" dirty="0"/>
              <a:t>Gorp et al, Determination of the </a:t>
            </a:r>
            <a:r>
              <a:rPr lang="hr-HR" b="1" dirty="0" smtClean="0"/>
              <a:t>Beta-neutrino </a:t>
            </a:r>
            <a:r>
              <a:rPr lang="hr-HR" b="1" dirty="0"/>
              <a:t>angular correlation </a:t>
            </a:r>
            <a:r>
              <a:rPr lang="hr-HR" b="1" dirty="0" smtClean="0"/>
              <a:t>coefficient,</a:t>
            </a:r>
            <a:r>
              <a:rPr lang="en-US" b="1" dirty="0" smtClean="0"/>
              <a:t> </a:t>
            </a:r>
            <a:r>
              <a:rPr lang="hr-HR" b="1" dirty="0" smtClean="0"/>
              <a:t>a</a:t>
            </a:r>
            <a:r>
              <a:rPr lang="hr-HR" b="1" dirty="0"/>
              <a:t>, on </a:t>
            </a:r>
            <a:r>
              <a:rPr lang="hr-HR" b="1" baseline="30000" dirty="0"/>
              <a:t>35</a:t>
            </a:r>
            <a:r>
              <a:rPr lang="hr-HR" b="1" dirty="0"/>
              <a:t>Ar with the WITCH </a:t>
            </a:r>
            <a:r>
              <a:rPr lang="hr-HR" b="1" dirty="0" smtClean="0"/>
              <a:t>setup</a:t>
            </a:r>
            <a:r>
              <a:rPr lang="en-US" b="1" dirty="0"/>
              <a:t> </a:t>
            </a:r>
            <a:r>
              <a:rPr lang="en-US" dirty="0" smtClean="0"/>
              <a:t>(submitted to PRL)</a:t>
            </a:r>
            <a:r>
              <a:rPr lang="hr-HR" dirty="0" smtClean="0"/>
              <a:t> </a:t>
            </a:r>
            <a:endParaRPr lang="en-IE" dirty="0"/>
          </a:p>
          <a:p>
            <a:endParaRPr lang="en-GB" dirty="0"/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3948"/>
            <a:ext cx="3850693" cy="29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980728"/>
            <a:ext cx="30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Difference in retardation spectra </a:t>
            </a:r>
          </a:p>
          <a:p>
            <a:pPr algn="ctr"/>
            <a:r>
              <a:rPr lang="hr-HR" sz="1400" dirty="0" smtClean="0"/>
              <a:t>and non-retarded spectra 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5231593" y="1363293"/>
            <a:ext cx="3312367" cy="2808312"/>
            <a:chOff x="914400" y="1130887"/>
            <a:chExt cx="5715000" cy="4112797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130887"/>
              <a:ext cx="5715000" cy="411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74234" y="2005727"/>
              <a:ext cx="3597967" cy="585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0" i="1" dirty="0">
                  <a:solidFill>
                    <a:srgbClr val="FF0000"/>
                  </a:solidFill>
                  <a:latin typeface="+mj-lt"/>
                </a:rPr>
                <a:t>a</a:t>
              </a:r>
              <a:r>
                <a:rPr lang="en-US" sz="2000" b="0" dirty="0">
                  <a:solidFill>
                    <a:srgbClr val="FF0000"/>
                  </a:solidFill>
                  <a:latin typeface="+mj-lt"/>
                </a:rPr>
                <a:t>=-1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55148" y="1014729"/>
            <a:ext cx="30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Fit of </a:t>
            </a:r>
            <a:r>
              <a:rPr lang="en-US" sz="1400" b="1" i="1" dirty="0" smtClean="0"/>
              <a:t>a</a:t>
            </a:r>
            <a:r>
              <a:rPr lang="en-US" sz="1400" dirty="0" smtClean="0"/>
              <a:t> to simulated values</a:t>
            </a:r>
            <a:endParaRPr lang="hr-HR" sz="14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686759" y="4293096"/>
            <a:ext cx="3099073" cy="14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Result: </a:t>
            </a:r>
            <a:r>
              <a:rPr lang="en-US" i="1" dirty="0" smtClean="0"/>
              <a:t>a </a:t>
            </a:r>
            <a:r>
              <a:rPr lang="en-US" dirty="0" smtClean="0"/>
              <a:t>= 1.12(33)</a:t>
            </a:r>
          </a:p>
          <a:p>
            <a:r>
              <a:rPr lang="en-US" dirty="0" smtClean="0"/>
              <a:t>SM: a=0.9004(16)</a:t>
            </a:r>
          </a:p>
          <a:p>
            <a:r>
              <a:rPr lang="en-US" dirty="0" smtClean="0"/>
              <a:t>First determination of </a:t>
            </a:r>
            <a:r>
              <a:rPr lang="en-US" b="1" i="1" dirty="0" smtClean="0"/>
              <a:t>a</a:t>
            </a:r>
            <a:r>
              <a:rPr lang="en-US" dirty="0" smtClean="0"/>
              <a:t> with the WITCH setup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6214737"/>
            <a:ext cx="3839513" cy="530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050" dirty="0"/>
              <a:t>5th International Symposium on Symmetries in Subatomic Physics</a:t>
            </a:r>
          </a:p>
          <a:p>
            <a:pPr algn="ctr"/>
            <a:r>
              <a:rPr lang="en-US" sz="1050" dirty="0"/>
              <a:t>June 18-22, 2012 KVI, Groningen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8289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WITCH results: Simulations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3608" y="6596197"/>
            <a:ext cx="4176464" cy="360363"/>
          </a:xfrm>
        </p:spPr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S. Van Gorp et al. </a:t>
            </a:r>
            <a:r>
              <a:rPr lang="en-US" dirty="0" err="1"/>
              <a:t>Nucl</a:t>
            </a:r>
            <a:r>
              <a:rPr lang="en-US" dirty="0"/>
              <a:t>. Instr. and Meth. A 638 (2011) 192-200.</a:t>
            </a:r>
            <a:endParaRPr lang="en-GB" dirty="0"/>
          </a:p>
        </p:txBody>
      </p:sp>
      <p:pic>
        <p:nvPicPr>
          <p:cNvPr id="6" name="Picture 7" descr="C:\Users\iks\Documents\Simon\presentations\Penning_trap_structur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r="5255"/>
          <a:stretch/>
        </p:blipFill>
        <p:spPr bwMode="auto">
          <a:xfrm>
            <a:off x="3635896" y="980728"/>
            <a:ext cx="3525624" cy="124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2348880"/>
            <a:ext cx="4996496" cy="42473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b="1" dirty="0" smtClean="0"/>
              <a:t>Ion cloud in the traps simula</a:t>
            </a:r>
            <a:r>
              <a:rPr lang="en-US" b="1" dirty="0" err="1" smtClean="0"/>
              <a:t>tions</a:t>
            </a:r>
            <a:r>
              <a:rPr lang="en-US" b="1" dirty="0" smtClean="0"/>
              <a:t>:</a:t>
            </a:r>
            <a:r>
              <a:rPr lang="hr-HR" b="1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Simbuca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endParaRPr lang="hr-HR" baseline="30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Electric field map calculated with COMSOL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/>
              <a:t>Magnetic field map provided by manufacturer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Ion tracking in the spectrometer: </a:t>
            </a:r>
            <a:r>
              <a:rPr lang="en-US" dirty="0" err="1" smtClean="0">
                <a:solidFill>
                  <a:srgbClr val="FF0000"/>
                </a:solidFill>
              </a:rPr>
              <a:t>SimWITCH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Ion transport simulated for </a:t>
            </a:r>
          </a:p>
          <a:p>
            <a:r>
              <a:rPr lang="hr-HR" dirty="0"/>
              <a:t>     various retardation voltages (0 V – 450 V)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dirty="0"/>
              <a:t>Also for all </a:t>
            </a:r>
            <a:r>
              <a:rPr lang="hr-HR" baseline="30000" dirty="0"/>
              <a:t>35</a:t>
            </a:r>
            <a:r>
              <a:rPr lang="hr-HR" dirty="0"/>
              <a:t>Ar charge states (1</a:t>
            </a:r>
            <a:r>
              <a:rPr lang="hr-HR" baseline="30000" dirty="0"/>
              <a:t>+</a:t>
            </a:r>
            <a:r>
              <a:rPr lang="hr-HR" dirty="0"/>
              <a:t>, 2</a:t>
            </a:r>
            <a:r>
              <a:rPr lang="hr-HR" baseline="30000" dirty="0"/>
              <a:t>+</a:t>
            </a:r>
            <a:r>
              <a:rPr lang="hr-HR" dirty="0"/>
              <a:t>, 3</a:t>
            </a:r>
            <a:r>
              <a:rPr lang="hr-HR" baseline="30000" dirty="0"/>
              <a:t>+</a:t>
            </a:r>
            <a:r>
              <a:rPr lang="hr-HR" dirty="0"/>
              <a:t>, 4</a:t>
            </a:r>
            <a:r>
              <a:rPr lang="hr-HR" baseline="30000" dirty="0"/>
              <a:t>+</a:t>
            </a:r>
            <a:r>
              <a:rPr lang="hr-HR" dirty="0"/>
              <a:t>, 5</a:t>
            </a:r>
            <a:r>
              <a:rPr lang="hr-HR" baseline="30000" dirty="0"/>
              <a:t>+</a:t>
            </a:r>
            <a:r>
              <a:rPr lang="hr-HR" dirty="0"/>
              <a:t>)</a:t>
            </a:r>
          </a:p>
          <a:p>
            <a:r>
              <a:rPr lang="hr-HR" dirty="0"/>
              <a:t>     (</a:t>
            </a:r>
            <a:r>
              <a:rPr lang="hr-HR" i="1" dirty="0"/>
              <a:t>charge state measurement by LPC trap</a:t>
            </a:r>
            <a:r>
              <a:rPr lang="en-US" i="1" dirty="0"/>
              <a:t>@GANIL</a:t>
            </a:r>
            <a:r>
              <a:rPr lang="hr-HR" dirty="0"/>
              <a:t>)</a:t>
            </a:r>
            <a:endParaRPr lang="en-IE" dirty="0"/>
          </a:p>
          <a:p>
            <a:r>
              <a:rPr lang="hr-HR" dirty="0" smtClean="0">
                <a:solidFill>
                  <a:srgbClr val="FF0000"/>
                </a:solidFill>
              </a:rPr>
              <a:t>       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81838" y="2364012"/>
            <a:ext cx="1358877" cy="34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5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WITCH results: October/November 2011</a:t>
            </a:r>
            <a:endParaRPr lang="en-US" sz="32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769224" y="61040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0DFF32-A187-4128-89B6-6F2E66D77D9A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4" y="1092006"/>
            <a:ext cx="3639714" cy="259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1354" r="6369"/>
          <a:stretch/>
        </p:blipFill>
        <p:spPr bwMode="auto">
          <a:xfrm>
            <a:off x="989943" y="4237019"/>
            <a:ext cx="3780247" cy="21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94558" y="3825208"/>
            <a:ext cx="3271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V-shaped retardation voltage pattern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Administrator\Documents\Martin's public\media\Energy_struggli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7681" r="5112" b="6105"/>
          <a:stretch/>
        </p:blipFill>
        <p:spPr bwMode="auto">
          <a:xfrm>
            <a:off x="5481031" y="4059369"/>
            <a:ext cx="3176783" cy="245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4186" y="4010171"/>
            <a:ext cx="2482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Energy spread in decay trap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17" y="1108516"/>
            <a:ext cx="3244413" cy="239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43048" y="1952556"/>
            <a:ext cx="2459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30 </a:t>
            </a:r>
            <a:r>
              <a:rPr lang="en-US" sz="1600" dirty="0">
                <a:solidFill>
                  <a:srgbClr val="FF0000"/>
                </a:solidFill>
              </a:rPr>
              <a:t>times more </a:t>
            </a:r>
            <a:r>
              <a:rPr lang="en-US" sz="1600" dirty="0" smtClean="0">
                <a:solidFill>
                  <a:srgbClr val="FF0000"/>
                </a:solidFill>
              </a:rPr>
              <a:t>data counts,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2-3% stat. error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1815783" y="3308969"/>
            <a:ext cx="484632" cy="5829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>
            <a:off x="3635896" y="3308969"/>
            <a:ext cx="484632" cy="5812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71600" y="6214737"/>
            <a:ext cx="3839513" cy="530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050" dirty="0"/>
              <a:t>5th International Symposium on Symmetries in Subatomic Physics</a:t>
            </a:r>
          </a:p>
          <a:p>
            <a:pPr algn="ctr"/>
            <a:r>
              <a:rPr lang="en-US" sz="1050" dirty="0"/>
              <a:t>June 18-22, 2012 KVI, Groningen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03006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WITCH: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of October/November </a:t>
            </a:r>
            <a:r>
              <a:rPr lang="en-US" dirty="0" smtClean="0"/>
              <a:t>data</a:t>
            </a:r>
          </a:p>
          <a:p>
            <a:r>
              <a:rPr lang="en-US" dirty="0"/>
              <a:t>S</a:t>
            </a:r>
            <a:r>
              <a:rPr lang="en-US" dirty="0" smtClean="0"/>
              <a:t>ystematic </a:t>
            </a:r>
            <a:r>
              <a:rPr lang="en-US" dirty="0"/>
              <a:t>effects (misalignment of the </a:t>
            </a:r>
            <a:r>
              <a:rPr lang="en-US" dirty="0" smtClean="0"/>
              <a:t>traps due to baking)</a:t>
            </a:r>
            <a:endParaRPr lang="en-US" dirty="0"/>
          </a:p>
          <a:p>
            <a:r>
              <a:rPr lang="en-US" dirty="0" smtClean="0"/>
              <a:t>Misc. upgrades </a:t>
            </a:r>
            <a:r>
              <a:rPr lang="en-US" dirty="0"/>
              <a:t>of the </a:t>
            </a:r>
            <a:r>
              <a:rPr lang="en-US" dirty="0" smtClean="0"/>
              <a:t>system</a:t>
            </a:r>
          </a:p>
          <a:p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/>
              <a:t>run in Autumn 2012</a:t>
            </a: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71600" y="6214737"/>
            <a:ext cx="3839513" cy="530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050" dirty="0"/>
              <a:t>5th International Symposium on Symmetries in Subatomic Physics</a:t>
            </a:r>
          </a:p>
          <a:p>
            <a:pPr algn="ctr"/>
            <a:r>
              <a:rPr lang="en-US" sz="1050" dirty="0"/>
              <a:t>June 18-22, 2012 KVI, Groningen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31652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42988" y="1196975"/>
            <a:ext cx="7850187" cy="4248249"/>
          </a:xfrm>
        </p:spPr>
        <p:txBody>
          <a:bodyPr>
            <a:normAutofit/>
          </a:bodyPr>
          <a:lstStyle/>
          <a:p>
            <a:r>
              <a:rPr lang="en-GB" sz="2800" noProof="1" smtClean="0"/>
              <a:t>Introduction</a:t>
            </a:r>
            <a:r>
              <a:rPr lang="nl-BE" sz="2800" dirty="0" smtClean="0"/>
              <a:t> &amp; </a:t>
            </a:r>
            <a:r>
              <a:rPr lang="nl-BE" sz="2800" dirty="0"/>
              <a:t>m</a:t>
            </a:r>
            <a:r>
              <a:rPr lang="nl-BE" sz="2800" dirty="0" smtClean="0"/>
              <a:t>otivation</a:t>
            </a:r>
          </a:p>
          <a:p>
            <a:r>
              <a:rPr lang="nl-BE" sz="2800" dirty="0" smtClean="0"/>
              <a:t>Overview of the WITCH setup</a:t>
            </a:r>
          </a:p>
          <a:p>
            <a:r>
              <a:rPr lang="nl-BE" sz="2800" dirty="0" smtClean="0"/>
              <a:t>Online experiments</a:t>
            </a:r>
          </a:p>
          <a:p>
            <a:r>
              <a:rPr lang="nl-BE" sz="2800" dirty="0" smtClean="0"/>
              <a:t>Results</a:t>
            </a:r>
            <a:endParaRPr lang="nl-BE" sz="2400" dirty="0" smtClean="0"/>
          </a:p>
          <a:p>
            <a:r>
              <a:rPr lang="nl-BE" sz="2800" dirty="0" smtClean="0"/>
              <a:t>Outlook</a:t>
            </a:r>
            <a:endParaRPr lang="nl-BE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71600" y="6214737"/>
            <a:ext cx="3839513" cy="530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050" dirty="0"/>
              <a:t>5th International Symposium on Symmetries in Subatomic Physics</a:t>
            </a:r>
          </a:p>
          <a:p>
            <a:pPr algn="ctr"/>
            <a:r>
              <a:rPr lang="en-US" sz="1050" dirty="0"/>
              <a:t>June 18-22, 2012 KVI, Groningen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New Physics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20387813">
            <a:off x="4644885" y="1317526"/>
            <a:ext cx="978408" cy="179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ight Arrow 6"/>
          <p:cNvSpPr/>
          <p:nvPr/>
        </p:nvSpPr>
        <p:spPr>
          <a:xfrm rot="963210">
            <a:off x="4582687" y="2282270"/>
            <a:ext cx="1102802" cy="15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207" y="3500438"/>
            <a:ext cx="4531593" cy="231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632" y="2924944"/>
            <a:ext cx="12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Beta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decay</a:t>
            </a:r>
            <a:r>
              <a:rPr lang="nl-BE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6527" y="155853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Search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physics</a:t>
            </a:r>
            <a:r>
              <a:rPr lang="nl-BE" dirty="0" smtClean="0"/>
              <a:t>  </a:t>
            </a:r>
            <a:r>
              <a:rPr lang="nl-BE" dirty="0" err="1" smtClean="0"/>
              <a:t>beyond</a:t>
            </a:r>
            <a:r>
              <a:rPr lang="nl-BE" dirty="0" smtClean="0"/>
              <a:t> the </a:t>
            </a:r>
            <a:r>
              <a:rPr lang="nl-BE" dirty="0" err="1" smtClean="0"/>
              <a:t>standard</a:t>
            </a:r>
            <a:r>
              <a:rPr lang="nl-BE" dirty="0" smtClean="0"/>
              <a:t> model</a:t>
            </a:r>
            <a:endParaRPr lang="nl-BE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990729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 smtClean="0"/>
              <a:t>High energy</a:t>
            </a:r>
          </a:p>
          <a:p>
            <a:r>
              <a:rPr lang="nl-BE" sz="1600" i="1" dirty="0" smtClean="0">
                <a:solidFill>
                  <a:schemeClr val="accent2"/>
                </a:solidFill>
              </a:rPr>
              <a:t>Direct production - LHC</a:t>
            </a:r>
            <a:endParaRPr lang="nl-BE" sz="1600" i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2204864"/>
            <a:ext cx="2088232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u="sng" dirty="0" smtClean="0"/>
              <a:t>High precision</a:t>
            </a:r>
          </a:p>
          <a:p>
            <a:pPr algn="ctr"/>
            <a:r>
              <a:rPr lang="nl-BE" sz="1600" i="1" dirty="0" smtClean="0">
                <a:solidFill>
                  <a:schemeClr val="accent2"/>
                </a:solidFill>
              </a:rPr>
              <a:t>Low energy – </a:t>
            </a:r>
            <a:r>
              <a:rPr lang="el-GR" sz="1600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nl-BE" sz="1600" i="1" dirty="0" smtClean="0">
                <a:solidFill>
                  <a:schemeClr val="accent2"/>
                </a:solidFill>
              </a:rPr>
              <a:t>-decay</a:t>
            </a:r>
            <a:endParaRPr lang="nl-BE" sz="1600" i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258" y="3933056"/>
            <a:ext cx="37591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Observables: Energy, angular correlations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Historical: Parity violation on Co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6214737"/>
            <a:ext cx="3839513" cy="530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050" dirty="0"/>
              <a:t>5th International Symposium on Symmetries in Subatomic Physics</a:t>
            </a:r>
          </a:p>
          <a:p>
            <a:pPr algn="ctr"/>
            <a:r>
              <a:rPr lang="en-US" sz="1050" dirty="0"/>
              <a:t>June 18-22, 2012 KVI, Groningen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88191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9" descr="txp_fi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052736"/>
            <a:ext cx="6527305" cy="62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22144" t="47188" r="44529" b="13165"/>
          <a:stretch/>
        </p:blipFill>
        <p:spPr bwMode="auto">
          <a:xfrm>
            <a:off x="107504" y="3408358"/>
            <a:ext cx="304073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67944" y="1716654"/>
            <a:ext cx="1621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Fermi transitions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1716654"/>
            <a:ext cx="232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Gamow-Teller transitions</a:t>
            </a:r>
            <a:endParaRPr lang="en-GB" sz="16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067944" y="2492896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923928" y="2780928"/>
            <a:ext cx="86409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957576" y="242088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813560" y="2708920"/>
            <a:ext cx="86409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2400000" flipH="1" flipV="1">
            <a:off x="4373083" y="3711217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-1800000" flipH="1" flipV="1">
            <a:off x="3911887" y="4340985"/>
            <a:ext cx="86409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2400000" flipH="1" flipV="1">
            <a:off x="7209214" y="3680546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-1800000" flipH="1" flipV="1">
            <a:off x="6755569" y="4340985"/>
            <a:ext cx="86409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85117" y="3140968"/>
            <a:ext cx="694995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82707" y="4479790"/>
            <a:ext cx="694995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52" y="3068960"/>
            <a:ext cx="694995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46576" y="4479790"/>
            <a:ext cx="694995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05000" y="2653171"/>
            <a:ext cx="654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vector</a:t>
            </a:r>
            <a:endParaRPr lang="en-GB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33123" y="3894631"/>
            <a:ext cx="616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scalar</a:t>
            </a:r>
            <a:endParaRPr lang="en-GB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587311" y="3999249"/>
            <a:ext cx="530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axial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521044" y="2510974"/>
            <a:ext cx="663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tensor</a:t>
            </a:r>
            <a:endParaRPr lang="en-GB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77" y="5249917"/>
            <a:ext cx="256186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Down Arrow 34"/>
          <p:cNvSpPr/>
          <p:nvPr/>
        </p:nvSpPr>
        <p:spPr>
          <a:xfrm>
            <a:off x="4490807" y="4760713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02" y="5325282"/>
            <a:ext cx="2538904" cy="150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Down Arrow 37"/>
          <p:cNvSpPr/>
          <p:nvPr/>
        </p:nvSpPr>
        <p:spPr>
          <a:xfrm>
            <a:off x="7409476" y="4760713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4355976" y="23721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7479156" y="34197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4716053" y="35094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263132" y="218747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3923928" y="281642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endParaRPr lang="en-GB" baseline="30000" dirty="0"/>
          </a:p>
        </p:txBody>
      </p:sp>
      <p:sp>
        <p:nvSpPr>
          <p:cNvPr id="44" name="TextBox 43"/>
          <p:cNvSpPr txBox="1"/>
          <p:nvPr/>
        </p:nvSpPr>
        <p:spPr>
          <a:xfrm>
            <a:off x="6718488" y="423356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endParaRPr lang="en-GB" baseline="30000" dirty="0"/>
          </a:p>
        </p:txBody>
      </p:sp>
      <p:sp>
        <p:nvSpPr>
          <p:cNvPr id="45" name="TextBox 44"/>
          <p:cNvSpPr txBox="1"/>
          <p:nvPr/>
        </p:nvSpPr>
        <p:spPr>
          <a:xfrm>
            <a:off x="6757295" y="270964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endParaRPr lang="en-GB" baseline="30000" dirty="0"/>
          </a:p>
        </p:txBody>
      </p:sp>
      <p:sp>
        <p:nvSpPr>
          <p:cNvPr id="46" name="TextBox 45"/>
          <p:cNvSpPr txBox="1"/>
          <p:nvPr/>
        </p:nvSpPr>
        <p:spPr>
          <a:xfrm>
            <a:off x="3938672" y="423598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endParaRPr lang="en-GB" baseline="30000" dirty="0"/>
          </a:p>
        </p:txBody>
      </p:sp>
      <p:sp>
        <p:nvSpPr>
          <p:cNvPr id="47" name="TextBox 46"/>
          <p:cNvSpPr txBox="1"/>
          <p:nvPr/>
        </p:nvSpPr>
        <p:spPr>
          <a:xfrm>
            <a:off x="5194073" y="3140968"/>
            <a:ext cx="114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recoil</a:t>
            </a:r>
            <a:endParaRPr lang="en-GB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8024478" y="4439961"/>
            <a:ext cx="114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recoil</a:t>
            </a:r>
            <a:endParaRPr lang="en-GB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5125933" y="4452936"/>
            <a:ext cx="114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recoil</a:t>
            </a:r>
            <a:endParaRPr lang="en-GB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923572" y="2960948"/>
            <a:ext cx="114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recoil</a:t>
            </a:r>
            <a:endParaRPr lang="en-GB" sz="1400" dirty="0"/>
          </a:p>
        </p:txBody>
      </p:sp>
      <p:graphicFrame>
        <p:nvGraphicFramePr>
          <p:cNvPr id="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15280"/>
              </p:ext>
            </p:extLst>
          </p:nvPr>
        </p:nvGraphicFramePr>
        <p:xfrm>
          <a:off x="179387" y="2205038"/>
          <a:ext cx="3543301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8" imgW="3543120" imgH="469800" progId="Equation.3">
                  <p:embed/>
                </p:oleObj>
              </mc:Choice>
              <mc:Fallback>
                <p:oleObj name="Equation" r:id="rId8" imgW="3543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" y="2205038"/>
                        <a:ext cx="3543301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1835696" y="222245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i="1" dirty="0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9088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WITCH experiment (CERN/ISOLDE)</a:t>
            </a:r>
            <a:endParaRPr lang="en-GB" dirty="0"/>
          </a:p>
        </p:txBody>
      </p:sp>
      <p:pic>
        <p:nvPicPr>
          <p:cNvPr id="6" name="Picture 4" descr="Hall isold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r="15160"/>
          <a:stretch>
            <a:fillRect/>
          </a:stretch>
        </p:blipFill>
        <p:spPr bwMode="auto">
          <a:xfrm>
            <a:off x="3798772" y="1298002"/>
            <a:ext cx="527768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witch-setup-35Ar-2011-ju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24" y="1484785"/>
            <a:ext cx="39487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95054" y="1196752"/>
            <a:ext cx="5629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eak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nteraction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rap for </a:t>
            </a:r>
            <a:r>
              <a:rPr lang="en-US" dirty="0" err="1" smtClean="0">
                <a:solidFill>
                  <a:srgbClr val="FF0000"/>
                </a:solidFill>
              </a:rPr>
              <a:t>CH</a:t>
            </a:r>
            <a:r>
              <a:rPr lang="en-US" dirty="0" err="1" smtClean="0"/>
              <a:t>arged</a:t>
            </a:r>
            <a:r>
              <a:rPr lang="en-US" dirty="0" smtClean="0"/>
              <a:t> particles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Main goal: beta-neutrino correlation</a:t>
            </a:r>
          </a:p>
          <a:p>
            <a:r>
              <a:rPr lang="en-US" dirty="0" smtClean="0"/>
              <a:t>  coefficient, </a:t>
            </a:r>
            <a:r>
              <a:rPr lang="en-US" b="1" i="1" dirty="0" smtClean="0"/>
              <a:t>a</a:t>
            </a:r>
            <a:endParaRPr lang="hr-HR" b="1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HR" baseline="30000" dirty="0" smtClean="0"/>
              <a:t>35</a:t>
            </a:r>
            <a:r>
              <a:rPr lang="hr-HR" dirty="0" smtClean="0"/>
              <a:t>Ar – main isotope of interest</a:t>
            </a:r>
            <a:endParaRPr lang="en-US" baseline="30000" dirty="0"/>
          </a:p>
        </p:txBody>
      </p:sp>
      <p:sp>
        <p:nvSpPr>
          <p:cNvPr id="9" name="Oval 8"/>
          <p:cNvSpPr/>
          <p:nvPr/>
        </p:nvSpPr>
        <p:spPr bwMode="auto">
          <a:xfrm>
            <a:off x="5857890" y="3861048"/>
            <a:ext cx="1183319" cy="120335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0661" y="6327085"/>
            <a:ext cx="3839513" cy="530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050" dirty="0"/>
              <a:t>5th International Symposium on Symmetries in Subatomic Physics</a:t>
            </a:r>
          </a:p>
          <a:p>
            <a:pPr algn="ctr"/>
            <a:r>
              <a:rPr lang="en-US" sz="1050" dirty="0"/>
              <a:t>June 18-22, 2012 KVI, Groningen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9633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Penning traps at WITCH</a:t>
            </a:r>
            <a:endParaRPr lang="en-GB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9466"/>
            <a:ext cx="181836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8273" y="2814335"/>
            <a:ext cx="553942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44208" y="1052735"/>
            <a:ext cx="2448272" cy="33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b="1" dirty="0" smtClean="0">
                <a:latin typeface="Calibri" pitchFamily="34" charset="0"/>
                <a:cs typeface="Calibri" pitchFamily="34" charset="0"/>
              </a:rPr>
              <a:t>Scattering-free sources</a:t>
            </a:r>
          </a:p>
          <a:p>
            <a:r>
              <a:rPr lang="nl-BE" sz="1600" b="1" dirty="0" smtClean="0">
                <a:latin typeface="Calibri" pitchFamily="34" charset="0"/>
                <a:cs typeface="Calibri" pitchFamily="34" charset="0"/>
              </a:rPr>
              <a:t>He buffer gas </a:t>
            </a:r>
            <a:r>
              <a:rPr lang="nl-BE" sz="1600" dirty="0" smtClean="0">
                <a:latin typeface="Calibri" pitchFamily="34" charset="0"/>
                <a:cs typeface="Calibri" pitchFamily="34" charset="0"/>
              </a:rPr>
              <a:t>in the cooler trap</a:t>
            </a:r>
          </a:p>
          <a:p>
            <a:r>
              <a:rPr lang="nl-BE" sz="1600" b="1" dirty="0" smtClean="0">
                <a:latin typeface="Calibri" pitchFamily="34" charset="0"/>
                <a:cs typeface="Calibri" pitchFamily="34" charset="0"/>
              </a:rPr>
              <a:t>Dipole excitation </a:t>
            </a:r>
            <a:r>
              <a:rPr lang="nl-BE" sz="1600" dirty="0" smtClean="0">
                <a:latin typeface="Calibri" pitchFamily="34" charset="0"/>
                <a:cs typeface="Calibri" pitchFamily="34" charset="0"/>
              </a:rPr>
              <a:t>at magnetron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nl-BE" sz="1600" baseline="-25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nl-BE" sz="1600" dirty="0" smtClean="0">
                <a:latin typeface="Calibri" pitchFamily="34" charset="0"/>
                <a:cs typeface="Calibri" pitchFamily="34" charset="0"/>
              </a:rPr>
              <a:t>frequency – mass independent removal from trap center</a:t>
            </a:r>
          </a:p>
          <a:p>
            <a:r>
              <a:rPr lang="nl-BE" sz="1600" b="1" dirty="0" smtClean="0">
                <a:latin typeface="Calibri" pitchFamily="34" charset="0"/>
                <a:cs typeface="Calibri" pitchFamily="34" charset="0"/>
              </a:rPr>
              <a:t>Quadrupole excitation </a:t>
            </a:r>
            <a:r>
              <a:rPr lang="nl-BE" sz="1600" dirty="0" smtClean="0">
                <a:latin typeface="Calibri" pitchFamily="34" charset="0"/>
                <a:cs typeface="Calibri" pitchFamily="34" charset="0"/>
              </a:rPr>
              <a:t>at cyclotron frequency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nl-BE" sz="1600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nl-BE" sz="1600" dirty="0" smtClean="0">
                <a:latin typeface="Calibri" pitchFamily="34" charset="0"/>
                <a:cs typeface="Calibri" pitchFamily="34" charset="0"/>
              </a:rPr>
              <a:t> – mass selective centering &amp; buffer gas --&gt; cooling of the ion cloud</a:t>
            </a:r>
            <a:endParaRPr lang="nl-BE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056" y="5157192"/>
            <a:ext cx="1838424" cy="154730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0238305">
            <a:off x="2494040" y="25649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71035">
            <a:off x="2483550" y="44079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7583" y="6327085"/>
            <a:ext cx="3839513" cy="530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050" dirty="0"/>
              <a:t>5th International Symposium on Symmetries in Subatomic Physics</a:t>
            </a:r>
          </a:p>
          <a:p>
            <a:pPr algn="ctr"/>
            <a:r>
              <a:rPr lang="en-US" sz="1050" dirty="0"/>
              <a:t>June 18-22, 2012 KVI, Groningen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7808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WITCH: MAC-E filter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946961" cy="197656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5" descr="retardati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4920" y="3212976"/>
            <a:ext cx="3168352" cy="69188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99592" y="3356992"/>
            <a:ext cx="21602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9</a:t>
            </a:r>
            <a:r>
              <a:rPr lang="nl-BE" dirty="0" smtClean="0">
                <a:solidFill>
                  <a:schemeClr val="tx1"/>
                </a:solidFill>
              </a:rPr>
              <a:t> T </a:t>
            </a:r>
            <a:r>
              <a:rPr lang="nl-BE" dirty="0" err="1" smtClean="0">
                <a:solidFill>
                  <a:schemeClr val="tx1"/>
                </a:solidFill>
              </a:rPr>
              <a:t>magnet</a:t>
            </a:r>
            <a:endParaRPr lang="nl-BE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015716" y="2816932"/>
            <a:ext cx="720080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7501" y="472514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dirty="0" smtClean="0"/>
              <a:t> High field (9 T) at the </a:t>
            </a:r>
            <a:r>
              <a:rPr lang="nl-BE" dirty="0" err="1" smtClean="0"/>
              <a:t>traps</a:t>
            </a:r>
            <a:r>
              <a:rPr lang="nl-BE" dirty="0" smtClean="0"/>
              <a:t>, low (0.1 T) in the </a:t>
            </a:r>
            <a:r>
              <a:rPr lang="nl-BE" dirty="0" err="1" smtClean="0"/>
              <a:t>analyzing</a:t>
            </a:r>
            <a:r>
              <a:rPr lang="nl-BE" dirty="0" smtClean="0"/>
              <a:t> </a:t>
            </a:r>
            <a:r>
              <a:rPr lang="nl-BE" dirty="0" err="1" smtClean="0"/>
              <a:t>plane</a:t>
            </a:r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/>
              <a:t> </a:t>
            </a:r>
            <a:r>
              <a:rPr lang="nl-BE" dirty="0" err="1" smtClean="0"/>
              <a:t>Adiabatic</a:t>
            </a:r>
            <a:r>
              <a:rPr lang="nl-BE" dirty="0" smtClean="0"/>
              <a:t> </a:t>
            </a:r>
            <a:r>
              <a:rPr lang="nl-BE" dirty="0" err="1" smtClean="0"/>
              <a:t>approximation</a:t>
            </a:r>
            <a:r>
              <a:rPr lang="nl-BE" dirty="0" smtClean="0"/>
              <a:t>: field </a:t>
            </a:r>
            <a:r>
              <a:rPr lang="nl-BE" dirty="0" err="1" smtClean="0"/>
              <a:t>gradient</a:t>
            </a:r>
            <a:r>
              <a:rPr lang="nl-BE" dirty="0" smtClean="0"/>
              <a:t> in a single cyclotron </a:t>
            </a:r>
            <a:r>
              <a:rPr lang="nl-BE" dirty="0" err="1" smtClean="0"/>
              <a:t>gyration</a:t>
            </a:r>
            <a:r>
              <a:rPr lang="nl-BE" dirty="0" smtClean="0"/>
              <a:t> radius is </a:t>
            </a:r>
            <a:r>
              <a:rPr lang="nl-BE" dirty="0" err="1" smtClean="0"/>
              <a:t>small</a:t>
            </a:r>
            <a:endParaRPr lang="nl-BE" dirty="0" smtClean="0"/>
          </a:p>
          <a:p>
            <a:pPr>
              <a:buFont typeface="Arial" pitchFamily="34" charset="0"/>
              <a:buChar char="•"/>
            </a:pPr>
            <a:r>
              <a:rPr lang="nl-BE" dirty="0"/>
              <a:t> </a:t>
            </a:r>
            <a:r>
              <a:rPr lang="nl-BE" i="1" dirty="0" err="1" smtClean="0"/>
              <a:t>E</a:t>
            </a:r>
            <a:r>
              <a:rPr lang="nl-BE" i="1" baseline="-25000" dirty="0" err="1" smtClean="0"/>
              <a:t>cycl</a:t>
            </a:r>
            <a:r>
              <a:rPr lang="nl-BE" dirty="0" smtClean="0"/>
              <a:t> /B is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adiabatic</a:t>
            </a:r>
            <a:r>
              <a:rPr lang="nl-BE" dirty="0" smtClean="0"/>
              <a:t> invariant -&gt; 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i="1" dirty="0" err="1" smtClean="0"/>
              <a:t>B</a:t>
            </a:r>
            <a:r>
              <a:rPr lang="nl-BE" i="1" baseline="-25000" dirty="0" err="1" smtClean="0"/>
              <a:t>source</a:t>
            </a:r>
            <a:r>
              <a:rPr lang="nl-BE" i="1" dirty="0" smtClean="0"/>
              <a:t> &gt;&gt; </a:t>
            </a:r>
            <a:r>
              <a:rPr lang="nl-BE" i="1" dirty="0" err="1" smtClean="0"/>
              <a:t>B</a:t>
            </a:r>
            <a:r>
              <a:rPr lang="nl-BE" i="1" baseline="-25000" dirty="0" err="1" smtClean="0"/>
              <a:t>plane</a:t>
            </a:r>
            <a:r>
              <a:rPr lang="nl-BE" dirty="0" smtClean="0"/>
              <a:t> , </a:t>
            </a:r>
            <a:r>
              <a:rPr lang="nl-BE" dirty="0" err="1" smtClean="0"/>
              <a:t>then</a:t>
            </a:r>
            <a:r>
              <a:rPr lang="nl-BE" dirty="0"/>
              <a:t> </a:t>
            </a:r>
            <a:r>
              <a:rPr lang="nl-BE" i="1" dirty="0" err="1" smtClean="0"/>
              <a:t>E</a:t>
            </a:r>
            <a:r>
              <a:rPr lang="nl-BE" i="1" baseline="-25000" dirty="0" err="1" smtClean="0"/>
              <a:t>cycl</a:t>
            </a:r>
            <a:r>
              <a:rPr lang="nl-BE" i="1" baseline="-25000" dirty="0" smtClean="0"/>
              <a:t>,</a:t>
            </a:r>
            <a:r>
              <a:rPr lang="nl-BE" i="1" baseline="-25000" dirty="0" err="1" smtClean="0"/>
              <a:t>plane</a:t>
            </a:r>
            <a:r>
              <a:rPr lang="nl-BE" i="1" dirty="0" smtClean="0"/>
              <a:t> &lt;&lt;</a:t>
            </a:r>
            <a:r>
              <a:rPr lang="nl-BE" i="1" dirty="0" err="1" smtClean="0"/>
              <a:t>E</a:t>
            </a:r>
            <a:r>
              <a:rPr lang="nl-BE" i="1" baseline="-25000" dirty="0" err="1" smtClean="0"/>
              <a:t>cycl</a:t>
            </a:r>
            <a:r>
              <a:rPr lang="nl-BE" i="1" baseline="-25000" dirty="0" smtClean="0"/>
              <a:t>,</a:t>
            </a:r>
            <a:r>
              <a:rPr lang="nl-BE" i="1" baseline="-25000" dirty="0" err="1" smtClean="0"/>
              <a:t>source</a:t>
            </a:r>
            <a:endParaRPr lang="nl-BE" i="1" baseline="-25000" dirty="0" smtClean="0"/>
          </a:p>
          <a:p>
            <a:pPr>
              <a:buFont typeface="Arial" pitchFamily="34" charset="0"/>
              <a:buChar char="•"/>
            </a:pPr>
            <a:r>
              <a:rPr lang="nl-BE" dirty="0" smtClean="0"/>
              <a:t> Combination of electrostatic filter and inhomogenous mag. field =&gt; high energy  resolution + high statistics</a:t>
            </a:r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6214737"/>
            <a:ext cx="3839513" cy="530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050" dirty="0"/>
              <a:t>5th International Symposium on Symmetries in Subatomic Physics</a:t>
            </a:r>
          </a:p>
          <a:p>
            <a:pPr algn="ctr"/>
            <a:r>
              <a:rPr lang="en-US" sz="1050" dirty="0"/>
              <a:t>June 18-22, 2012 KVI, Groningen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411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28638" y="0"/>
            <a:ext cx="8229600" cy="620713"/>
          </a:xfrm>
        </p:spPr>
        <p:txBody>
          <a:bodyPr/>
          <a:lstStyle/>
          <a:p>
            <a:r>
              <a:rPr lang="nl-BE" sz="2800" dirty="0" smtClean="0"/>
              <a:t>Unwanted Penning-like traps in the spectrometer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2A6B83-E30D-4A67-BEB9-F17650D3807B}" type="slidenum">
              <a:rPr lang="nl-BE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BE"/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t="10178" r="28362" b="7880"/>
          <a:stretch>
            <a:fillRect/>
          </a:stretch>
        </p:blipFill>
        <p:spPr>
          <a:xfrm>
            <a:off x="179388" y="549275"/>
            <a:ext cx="3960812" cy="5543550"/>
          </a:xfrm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1331913" y="6021388"/>
            <a:ext cx="1452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/>
              <a:t>spectrometer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4643438" y="836613"/>
            <a:ext cx="424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/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4140200" y="765175"/>
            <a:ext cx="50038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/>
              <a:t>Formed </a:t>
            </a:r>
            <a:r>
              <a:rPr lang="en-US" dirty="0"/>
              <a:t>at undesirable locations due to the combination of magnetic and electric f</a:t>
            </a:r>
            <a:r>
              <a:rPr lang="nl-BE" dirty="0"/>
              <a:t>ields</a:t>
            </a:r>
          </a:p>
          <a:p>
            <a:pPr>
              <a:buFont typeface="Arial" charset="0"/>
              <a:buChar char="•"/>
            </a:pPr>
            <a:endParaRPr lang="nl-BE" dirty="0"/>
          </a:p>
          <a:p>
            <a:pPr>
              <a:buFont typeface="Arial" charset="0"/>
              <a:buChar char="•"/>
            </a:pPr>
            <a:r>
              <a:rPr lang="nl-BE" dirty="0"/>
              <a:t> Two electrodes connected by a magnetic field line</a:t>
            </a:r>
          </a:p>
          <a:p>
            <a:pPr>
              <a:buFont typeface="Arial" charset="0"/>
              <a:buChar char="•"/>
            </a:pPr>
            <a:endParaRPr lang="nl-BE" dirty="0"/>
          </a:p>
          <a:p>
            <a:pPr>
              <a:buFont typeface="Arial" charset="0"/>
              <a:buChar char="•"/>
            </a:pPr>
            <a:r>
              <a:rPr lang="nl-BE" dirty="0"/>
              <a:t> Primary electron emission: by particle collisions (electron and ion sputtering, Compton scattering, photoelectric effect) and by field emission</a:t>
            </a:r>
          </a:p>
          <a:p>
            <a:pPr>
              <a:buFont typeface="Arial" charset="0"/>
              <a:buChar char="•"/>
            </a:pPr>
            <a:endParaRPr lang="nl-BE" dirty="0"/>
          </a:p>
          <a:p>
            <a:pPr>
              <a:buFont typeface="Arial" charset="0"/>
              <a:buChar char="•"/>
            </a:pPr>
            <a:r>
              <a:rPr lang="nl-BE" dirty="0"/>
              <a:t> Typical mechanism of a Penning discharge: electrons from the cathode enter the Penning-like trap and gain kinetic energy -&gt; causing ionisation of the rest gas -&gt; secondary electrons create more ionisation and positive ions travel to the cathode and create more secondary electrons</a:t>
            </a:r>
          </a:p>
          <a:p>
            <a:pPr>
              <a:buFont typeface="Arial" charset="0"/>
              <a:buChar char="•"/>
            </a:pPr>
            <a:endParaRPr lang="nl-BE" dirty="0"/>
          </a:p>
          <a:p>
            <a:pPr>
              <a:buFont typeface="Arial" charset="0"/>
              <a:buChar char="•"/>
            </a:pPr>
            <a:r>
              <a:rPr lang="nl-BE" dirty="0"/>
              <a:t> Solutions: compensating magnet and a wire in the spectrometer</a:t>
            </a:r>
          </a:p>
          <a:p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6307277"/>
            <a:ext cx="3839513" cy="530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050" dirty="0"/>
              <a:t>5th International Symposium on Symmetries in Subatomic Physics</a:t>
            </a:r>
          </a:p>
          <a:p>
            <a:pPr algn="ctr"/>
            <a:r>
              <a:rPr lang="en-US" sz="1050" dirty="0"/>
              <a:t>June 18-22, 2012 KVI, Groningen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2011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277" y="0"/>
            <a:ext cx="8100392" cy="98073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WITCH Results: Proof of principle in 2006</a:t>
            </a:r>
            <a:r>
              <a:rPr lang="en-US" sz="3600" baseline="30000" dirty="0" smtClean="0"/>
              <a:t>1</a:t>
            </a:r>
            <a:endParaRPr lang="en-GB" sz="3600" baseline="30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19781" t="30269" r="5210" b="13781"/>
          <a:stretch/>
        </p:blipFill>
        <p:spPr bwMode="auto">
          <a:xfrm>
            <a:off x="1115616" y="1412776"/>
            <a:ext cx="7275903" cy="434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21219" y="5949280"/>
            <a:ext cx="3443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baseline="30000" dirty="0" smtClean="0"/>
              <a:t>1</a:t>
            </a:r>
            <a:r>
              <a:rPr lang="en-US" sz="1000" b="1" dirty="0" smtClean="0"/>
              <a:t>M. Beck et al., The European Physical Journal A 47, 9 (2010).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7277" y="1084094"/>
            <a:ext cx="183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Test case: </a:t>
            </a:r>
            <a:r>
              <a:rPr lang="en-US" baseline="30000" dirty="0" smtClean="0"/>
              <a:t>124</a:t>
            </a:r>
            <a:r>
              <a:rPr lang="en-US" dirty="0" smtClean="0"/>
              <a:t>In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6214737"/>
            <a:ext cx="3839513" cy="530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050" dirty="0"/>
              <a:t>5th International Symposium on Symmetries in Subatomic Physics</a:t>
            </a:r>
          </a:p>
          <a:p>
            <a:pPr algn="ctr"/>
            <a:r>
              <a:rPr lang="en-US" sz="1050" dirty="0"/>
              <a:t>June 18-22, 2012 KVI, Groningen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540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&#10;  \mathcal{H}= g\sum_{j=S,V,A,T,P}(\overline{\psi}_p \mathcal{O}^j \psi_n)(\overline{\psi}_{\beta} \mathcal{O}_j (C_j+C^{'}_j \gamma_5) \psi_{\nu})    +h.c.&#10;$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7"/>
  <p:tag name="BOXHEIGHT" val="268"/>
  <p:tag name="BOXFONT" val="10"/>
  <p:tag name="BOXWRAP" val="False"/>
  <p:tag name="WORKAROUNDTRANSPARENCYBUG" val="False"/>
  <p:tag name="ALLOWFONTSUBSTITUTION" val="False"/>
  <p:tag name="BITMAPFORMAT" val="pngmono"/>
  <p:tag name="ORIGWIDTH" val="514"/>
  <p:tag name="PICTUREFILESIZE" val="35921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25231</TotalTime>
  <Words>941</Words>
  <Application>Microsoft Office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The WITCH Experiment</vt:lpstr>
      <vt:lpstr>Outline</vt:lpstr>
      <vt:lpstr>Motivation: New Physics</vt:lpstr>
      <vt:lpstr>Introduction</vt:lpstr>
      <vt:lpstr>WITCH experiment (CERN/ISOLDE)</vt:lpstr>
      <vt:lpstr>Penning traps at WITCH</vt:lpstr>
      <vt:lpstr>WITCH: MAC-E filter</vt:lpstr>
      <vt:lpstr>Unwanted Penning-like traps in the spectrometer</vt:lpstr>
      <vt:lpstr>WITCH Results: Proof of principle in 20061</vt:lpstr>
      <vt:lpstr>WITCH results: June 2011</vt:lpstr>
      <vt:lpstr>WITCH results: June 20112</vt:lpstr>
      <vt:lpstr>WITCH results: Simulations</vt:lpstr>
      <vt:lpstr>WITCH results: October/November 2011</vt:lpstr>
      <vt:lpstr>WITCH: Outlook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skreim</dc:creator>
  <cp:lastModifiedBy>TP</cp:lastModifiedBy>
  <cp:revision>402</cp:revision>
  <cp:lastPrinted>2012-05-25T10:58:20Z</cp:lastPrinted>
  <dcterms:created xsi:type="dcterms:W3CDTF">2012-03-08T16:06:15Z</dcterms:created>
  <dcterms:modified xsi:type="dcterms:W3CDTF">2012-06-16T21:58:39Z</dcterms:modified>
</cp:coreProperties>
</file>