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13" r:id="rId2"/>
    <p:sldMasterId id="2147483737" r:id="rId3"/>
    <p:sldMasterId id="2147483773" r:id="rId4"/>
    <p:sldMasterId id="2147483811" r:id="rId5"/>
  </p:sldMasterIdLst>
  <p:notesMasterIdLst>
    <p:notesMasterId r:id="rId77"/>
  </p:notesMasterIdLst>
  <p:sldIdLst>
    <p:sldId id="377" r:id="rId6"/>
    <p:sldId id="345" r:id="rId7"/>
    <p:sldId id="447" r:id="rId8"/>
    <p:sldId id="455" r:id="rId9"/>
    <p:sldId id="320" r:id="rId10"/>
    <p:sldId id="337" r:id="rId11"/>
    <p:sldId id="280" r:id="rId12"/>
    <p:sldId id="300" r:id="rId13"/>
    <p:sldId id="474" r:id="rId14"/>
    <p:sldId id="286" r:id="rId15"/>
    <p:sldId id="381" r:id="rId16"/>
    <p:sldId id="456" r:id="rId17"/>
    <p:sldId id="349" r:id="rId18"/>
    <p:sldId id="525" r:id="rId19"/>
    <p:sldId id="524" r:id="rId20"/>
    <p:sldId id="526" r:id="rId21"/>
    <p:sldId id="478" r:id="rId22"/>
    <p:sldId id="512" r:id="rId23"/>
    <p:sldId id="483" r:id="rId24"/>
    <p:sldId id="256" r:id="rId25"/>
    <p:sldId id="448" r:id="rId26"/>
    <p:sldId id="384" r:id="rId27"/>
    <p:sldId id="449" r:id="rId28"/>
    <p:sldId id="528" r:id="rId29"/>
    <p:sldId id="530" r:id="rId30"/>
    <p:sldId id="534" r:id="rId31"/>
    <p:sldId id="533" r:id="rId32"/>
    <p:sldId id="535" r:id="rId33"/>
    <p:sldId id="531" r:id="rId34"/>
    <p:sldId id="536" r:id="rId35"/>
    <p:sldId id="540" r:id="rId36"/>
    <p:sldId id="541" r:id="rId37"/>
    <p:sldId id="432" r:id="rId38"/>
    <p:sldId id="542" r:id="rId39"/>
    <p:sldId id="543" r:id="rId40"/>
    <p:sldId id="426" r:id="rId41"/>
    <p:sldId id="453" r:id="rId42"/>
    <p:sldId id="428" r:id="rId43"/>
    <p:sldId id="484" r:id="rId44"/>
    <p:sldId id="487" r:id="rId45"/>
    <p:sldId id="318" r:id="rId46"/>
    <p:sldId id="489" r:id="rId47"/>
    <p:sldId id="494" r:id="rId48"/>
    <p:sldId id="492" r:id="rId49"/>
    <p:sldId id="467" r:id="rId50"/>
    <p:sldId id="505" r:id="rId51"/>
    <p:sldId id="501" r:id="rId52"/>
    <p:sldId id="507" r:id="rId53"/>
    <p:sldId id="503" r:id="rId54"/>
    <p:sldId id="504" r:id="rId55"/>
    <p:sldId id="471" r:id="rId56"/>
    <p:sldId id="335" r:id="rId57"/>
    <p:sldId id="336" r:id="rId58"/>
    <p:sldId id="334" r:id="rId59"/>
    <p:sldId id="443" r:id="rId60"/>
    <p:sldId id="322" r:id="rId61"/>
    <p:sldId id="438" r:id="rId62"/>
    <p:sldId id="258" r:id="rId63"/>
    <p:sldId id="263" r:id="rId64"/>
    <p:sldId id="271" r:id="rId65"/>
    <p:sldId id="259" r:id="rId66"/>
    <p:sldId id="260" r:id="rId67"/>
    <p:sldId id="289" r:id="rId68"/>
    <p:sldId id="510" r:id="rId69"/>
    <p:sldId id="509" r:id="rId70"/>
    <p:sldId id="511" r:id="rId71"/>
    <p:sldId id="397" r:id="rId72"/>
    <p:sldId id="296" r:id="rId73"/>
    <p:sldId id="276" r:id="rId74"/>
    <p:sldId id="416" r:id="rId75"/>
    <p:sldId id="475" r:id="rId7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FF3399"/>
    <a:srgbClr val="FFFFFF"/>
    <a:srgbClr val="00CC00"/>
    <a:srgbClr val="0000FF"/>
    <a:srgbClr val="66FF33"/>
    <a:srgbClr val="CC0000"/>
    <a:srgbClr val="FFFF66"/>
    <a:srgbClr val="009BC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6" autoAdjust="0"/>
    <p:restoredTop sz="99281" autoAdjust="0"/>
  </p:normalViewPr>
  <p:slideViewPr>
    <p:cSldViewPr>
      <p:cViewPr>
        <p:scale>
          <a:sx n="100" d="100"/>
          <a:sy n="100" d="100"/>
        </p:scale>
        <p:origin x="-9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5" Type="http://schemas.openxmlformats.org/officeDocument/2006/relationships/image" Target="../media/image109.wmf"/><Relationship Id="rId10" Type="http://schemas.openxmlformats.org/officeDocument/2006/relationships/image" Target="../media/image114.wmf"/><Relationship Id="rId4" Type="http://schemas.openxmlformats.org/officeDocument/2006/relationships/image" Target="../media/image108.wmf"/><Relationship Id="rId9" Type="http://schemas.openxmlformats.org/officeDocument/2006/relationships/image" Target="../media/image11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7" Type="http://schemas.openxmlformats.org/officeDocument/2006/relationships/image" Target="../media/image126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63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7" Type="http://schemas.openxmlformats.org/officeDocument/2006/relationships/image" Target="../media/image156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6" Type="http://schemas.openxmlformats.org/officeDocument/2006/relationships/image" Target="../media/image184.wmf"/><Relationship Id="rId5" Type="http://schemas.openxmlformats.org/officeDocument/2006/relationships/image" Target="../media/image183.wmf"/><Relationship Id="rId4" Type="http://schemas.openxmlformats.org/officeDocument/2006/relationships/image" Target="../media/image18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7" Type="http://schemas.openxmlformats.org/officeDocument/2006/relationships/image" Target="../media/image191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Relationship Id="rId6" Type="http://schemas.openxmlformats.org/officeDocument/2006/relationships/image" Target="../media/image190.wmf"/><Relationship Id="rId5" Type="http://schemas.openxmlformats.org/officeDocument/2006/relationships/image" Target="../media/image189.wmf"/><Relationship Id="rId4" Type="http://schemas.openxmlformats.org/officeDocument/2006/relationships/image" Target="../media/image18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Relationship Id="rId4" Type="http://schemas.openxmlformats.org/officeDocument/2006/relationships/image" Target="../media/image204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wmf"/><Relationship Id="rId1" Type="http://schemas.openxmlformats.org/officeDocument/2006/relationships/image" Target="../media/image209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7" Type="http://schemas.openxmlformats.org/officeDocument/2006/relationships/image" Target="../media/image152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Relationship Id="rId6" Type="http://schemas.openxmlformats.org/officeDocument/2006/relationships/image" Target="../media/image217.wmf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9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wmf"/><Relationship Id="rId1" Type="http://schemas.openxmlformats.org/officeDocument/2006/relationships/image" Target="../media/image22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image" Target="../media/image19.wmf"/><Relationship Id="rId1" Type="http://schemas.openxmlformats.org/officeDocument/2006/relationships/image" Target="../media/image116.wmf"/><Relationship Id="rId5" Type="http://schemas.openxmlformats.org/officeDocument/2006/relationships/image" Target="../media/image117.wmf"/><Relationship Id="rId4" Type="http://schemas.openxmlformats.org/officeDocument/2006/relationships/image" Target="../media/image119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mf"/><Relationship Id="rId2" Type="http://schemas.openxmlformats.org/officeDocument/2006/relationships/image" Target="../media/image230.wmf"/><Relationship Id="rId1" Type="http://schemas.openxmlformats.org/officeDocument/2006/relationships/image" Target="../media/image229.wmf"/><Relationship Id="rId4" Type="http://schemas.openxmlformats.org/officeDocument/2006/relationships/image" Target="../media/image232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wmf"/><Relationship Id="rId1" Type="http://schemas.openxmlformats.org/officeDocument/2006/relationships/image" Target="../media/image239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wmf"/><Relationship Id="rId2" Type="http://schemas.openxmlformats.org/officeDocument/2006/relationships/image" Target="../media/image251.wmf"/><Relationship Id="rId1" Type="http://schemas.openxmlformats.org/officeDocument/2006/relationships/image" Target="../media/image250.wmf"/><Relationship Id="rId5" Type="http://schemas.openxmlformats.org/officeDocument/2006/relationships/image" Target="../media/image254.wmf"/><Relationship Id="rId4" Type="http://schemas.openxmlformats.org/officeDocument/2006/relationships/image" Target="../media/image253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wmf"/><Relationship Id="rId2" Type="http://schemas.openxmlformats.org/officeDocument/2006/relationships/image" Target="../media/image258.wmf"/><Relationship Id="rId1" Type="http://schemas.openxmlformats.org/officeDocument/2006/relationships/image" Target="../media/image257.wmf"/><Relationship Id="rId5" Type="http://schemas.openxmlformats.org/officeDocument/2006/relationships/image" Target="../media/image261.wmf"/><Relationship Id="rId4" Type="http://schemas.openxmlformats.org/officeDocument/2006/relationships/image" Target="../media/image26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1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wmf"/><Relationship Id="rId2" Type="http://schemas.openxmlformats.org/officeDocument/2006/relationships/image" Target="../media/image276.wmf"/><Relationship Id="rId1" Type="http://schemas.openxmlformats.org/officeDocument/2006/relationships/image" Target="../media/image275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wmf"/><Relationship Id="rId1" Type="http://schemas.openxmlformats.org/officeDocument/2006/relationships/image" Target="../media/image28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743B0B-B822-4B62-A4EB-BB69A8FF907B}" type="datetimeFigureOut">
              <a:rPr lang="de-DE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7D88047-631F-461E-A045-311284D703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433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74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88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22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90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2003FE-EB7D-44CF-9E64-0089731B461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/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958850" y="685800"/>
            <a:ext cx="49403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F06D36-C767-44C0-A9BB-728F9424E038}" type="slidenum">
              <a:rPr lang="de-DE" sz="1200">
                <a:latin typeface="Calibri" pitchFamily="34" charset="0"/>
              </a:rPr>
              <a:pPr algn="r"/>
              <a:t>22</a:t>
            </a:fld>
            <a:endParaRPr lang="de-DE" sz="1200">
              <a:latin typeface="Calibri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	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QCD </a:t>
            </a:r>
            <a:r>
              <a:rPr lang="de-DE" dirty="0" err="1" smtClean="0"/>
              <a:t>has</a:t>
            </a:r>
            <a:r>
              <a:rPr lang="de-DE" dirty="0" smtClean="0"/>
              <a:t> a non trivial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in </a:t>
            </a:r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permits</a:t>
            </a:r>
            <a:r>
              <a:rPr lang="de-DE" dirty="0" smtClean="0"/>
              <a:t> CP </a:t>
            </a:r>
            <a:r>
              <a:rPr lang="de-DE" dirty="0" err="1" smtClean="0"/>
              <a:t>violation</a:t>
            </a:r>
            <a:r>
              <a:rPr lang="de-DE" dirty="0" smtClean="0"/>
              <a:t>. The </a:t>
            </a:r>
            <a:r>
              <a:rPr lang="de-DE" dirty="0" err="1" smtClean="0"/>
              <a:t>corresponding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Lagrangian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shown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 Alpha 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strong </a:t>
            </a:r>
            <a:r>
              <a:rPr lang="de-DE" dirty="0" err="1" smtClean="0"/>
              <a:t>coupling</a:t>
            </a:r>
            <a:r>
              <a:rPr lang="de-DE" dirty="0" smtClean="0"/>
              <a:t> </a:t>
            </a:r>
            <a:r>
              <a:rPr lang="de-DE" dirty="0" err="1" smtClean="0"/>
              <a:t>constant</a:t>
            </a:r>
            <a:r>
              <a:rPr lang="de-DE" dirty="0" smtClean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Gaμν</a:t>
            </a:r>
            <a:r>
              <a:rPr lang="en-US" dirty="0" smtClean="0"/>
              <a:t> is the gluon field strength tensor with its dual</a:t>
            </a:r>
            <a:r>
              <a:rPr lang="de-DE" dirty="0" smtClean="0"/>
              <a:t> 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el-GR" dirty="0" smtClean="0"/>
              <a:t>θ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. This </a:t>
            </a:r>
            <a:r>
              <a:rPr lang="de-DE" dirty="0" err="1" smtClean="0"/>
              <a:t>term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CP </a:t>
            </a:r>
            <a:r>
              <a:rPr lang="de-DE" dirty="0" err="1" smtClean="0"/>
              <a:t>violating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</a:t>
            </a:r>
            <a:r>
              <a:rPr lang="de-DE" baseline="0" dirty="0" smtClean="0"/>
              <a:t> a strong CP </a:t>
            </a:r>
            <a:r>
              <a:rPr lang="de-DE" baseline="0" dirty="0" err="1" smtClean="0"/>
              <a:t>violation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dirty="0" smtClean="0"/>
              <a:t> </a:t>
            </a:r>
            <a:r>
              <a:rPr lang="el-GR" dirty="0" smtClean="0"/>
              <a:t>θ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1. </a:t>
            </a:r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nEDM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, on </a:t>
            </a:r>
            <a:r>
              <a:rPr lang="de-DE" dirty="0" err="1" smtClean="0"/>
              <a:t>ecan</a:t>
            </a:r>
            <a:r>
              <a:rPr lang="de-DE" dirty="0" smtClean="0"/>
              <a:t> </a:t>
            </a:r>
            <a:r>
              <a:rPr lang="de-DE" dirty="0" err="1" smtClean="0"/>
              <a:t>derive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el-GR" dirty="0" smtClean="0"/>
              <a:t>θ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10</a:t>
            </a:r>
            <a:r>
              <a:rPr lang="de-DE" baseline="30000" dirty="0" smtClean="0"/>
              <a:t>-10</a:t>
            </a:r>
            <a:r>
              <a:rPr lang="de-DE" baseline="0" dirty="0" smtClean="0"/>
              <a:t> . The </a:t>
            </a:r>
            <a:r>
              <a:rPr lang="de-DE" baseline="0" dirty="0" err="1" smtClean="0"/>
              <a:t>proposal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PQ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propose</a:t>
            </a:r>
            <a:r>
              <a:rPr lang="de-DE" baseline="0" dirty="0" smtClean="0"/>
              <a:t> a global U1 </a:t>
            </a:r>
            <a:r>
              <a:rPr lang="de-DE" baseline="0" dirty="0" err="1" smtClean="0"/>
              <a:t>symmetry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extension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SM) </a:t>
            </a:r>
            <a:r>
              <a:rPr lang="en-US" baseline="0" dirty="0" smtClean="0"/>
              <a:t>to the standard model that becomes spontaneously broken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universe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keeps</a:t>
            </a:r>
            <a:r>
              <a:rPr lang="de-DE" baseline="0" dirty="0" smtClean="0"/>
              <a:t> </a:t>
            </a:r>
            <a:r>
              <a:rPr lang="el-GR" baseline="0" dirty="0" smtClean="0"/>
              <a:t>θ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. </a:t>
            </a:r>
            <a:r>
              <a:rPr lang="en-US" baseline="0" dirty="0" smtClean="0"/>
              <a:t>Once this new global symmetry breaks, a new particle </a:t>
            </a:r>
            <a:r>
              <a:rPr lang="en-US" baseline="0" dirty="0" err="1" smtClean="0"/>
              <a:t>resultsThis</a:t>
            </a:r>
            <a:r>
              <a:rPr lang="en-US" baseline="0" dirty="0" smtClean="0"/>
              <a:t> hypothesized new particle is called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. (On a more technical note,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 is the would-be </a:t>
            </a:r>
            <a:r>
              <a:rPr lang="en-US" baseline="0" dirty="0" err="1" smtClean="0"/>
              <a:t>Nambu</a:t>
            </a:r>
            <a:r>
              <a:rPr lang="en-US" baseline="0" dirty="0" smtClean="0"/>
              <a:t>-Goldstone boson that results from the spontaneously broken </a:t>
            </a:r>
            <a:r>
              <a:rPr lang="en-US" baseline="0" dirty="0" err="1" smtClean="0"/>
              <a:t>Peccei</a:t>
            </a:r>
            <a:r>
              <a:rPr lang="en-US" baseline="0" dirty="0" smtClean="0"/>
              <a:t>-Quinn symmetry. However, the non-trivial QCD vacuum effects (</a:t>
            </a:r>
            <a:r>
              <a:rPr lang="en-US" baseline="0" dirty="0" err="1" smtClean="0"/>
              <a:t>instantons</a:t>
            </a:r>
            <a:r>
              <a:rPr lang="en-US" baseline="0" dirty="0" smtClean="0"/>
              <a:t>) spoil the </a:t>
            </a:r>
            <a:r>
              <a:rPr lang="en-US" baseline="0" dirty="0" err="1" smtClean="0"/>
              <a:t>Peccei</a:t>
            </a:r>
            <a:r>
              <a:rPr lang="en-US" baseline="0" dirty="0" smtClean="0"/>
              <a:t>-Quinn symmetry explicitly and provide a small mass for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. Hence,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 is actually a pseudo-</a:t>
            </a:r>
            <a:r>
              <a:rPr lang="en-US" baseline="0" dirty="0" err="1" smtClean="0"/>
              <a:t>Nambu</a:t>
            </a:r>
            <a:r>
              <a:rPr lang="en-US" baseline="0" dirty="0" smtClean="0"/>
              <a:t>-Goldstone boson.)</a:t>
            </a:r>
          </a:p>
          <a:p>
            <a:r>
              <a:rPr lang="en-US" dirty="0" smtClean="0"/>
              <a:t>To solve this fine-tuning problem, </a:t>
            </a:r>
            <a:r>
              <a:rPr lang="en-US" dirty="0" err="1" smtClean="0"/>
              <a:t>Peccei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Quinn proposed a new symmetry [5] that spontaneously</a:t>
            </a:r>
          </a:p>
          <a:p>
            <a:r>
              <a:rPr lang="en-US" dirty="0" smtClean="0"/>
              <a:t>broke in the very early Universe, dynamically minimized</a:t>
            </a:r>
          </a:p>
          <a:p>
            <a:r>
              <a:rPr lang="en-US" dirty="0" smtClean="0"/>
              <a:t>QCD and generated the </a:t>
            </a:r>
            <a:r>
              <a:rPr lang="en-US" dirty="0" err="1" smtClean="0"/>
              <a:t>axion</a:t>
            </a:r>
            <a:r>
              <a:rPr lang="en-US" dirty="0" smtClean="0"/>
              <a:t>. Today, these </a:t>
            </a:r>
            <a:r>
              <a:rPr lang="en-US" dirty="0" err="1" smtClean="0"/>
              <a:t>axions</a:t>
            </a:r>
            <a:r>
              <a:rPr lang="en-US" dirty="0" smtClean="0"/>
              <a:t> would</a:t>
            </a:r>
          </a:p>
          <a:p>
            <a:r>
              <a:rPr lang="en-US" dirty="0" smtClean="0"/>
              <a:t>compose at least some of the cold dark matter [6].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28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study of the </a:t>
            </a:r>
            <a:r>
              <a:rPr lang="en-US" dirty="0" err="1" smtClean="0"/>
              <a:t>Primakoff</a:t>
            </a:r>
            <a:r>
              <a:rPr lang="en-US" dirty="0" smtClean="0"/>
              <a:t> effect [1] in the coherent</a:t>
            </a:r>
          </a:p>
          <a:p>
            <a:r>
              <a:rPr lang="en-US" dirty="0" err="1" smtClean="0"/>
              <a:t>photoproduction</a:t>
            </a:r>
            <a:r>
              <a:rPr lang="en-US" dirty="0" smtClean="0"/>
              <a:t> of pseudo-scalar mesons on nuclear targets: p(</a:t>
            </a:r>
            <a:r>
              <a:rPr lang="en-US" dirty="0" smtClean="0">
                <a:sym typeface="Symbol"/>
              </a:rPr>
              <a:t></a:t>
            </a:r>
            <a:r>
              <a:rPr lang="en-US" dirty="0" smtClean="0"/>
              <a:t>,</a:t>
            </a:r>
            <a:r>
              <a:rPr lang="en-US" dirty="0" smtClean="0">
                <a:sym typeface="Symbol"/>
              </a:rPr>
              <a:t></a:t>
            </a:r>
            <a:r>
              <a:rPr lang="en-US" baseline="-25000" dirty="0" smtClean="0"/>
              <a:t>0</a:t>
            </a:r>
            <a:r>
              <a:rPr lang="en-US" dirty="0" smtClean="0"/>
              <a:t>)p</a:t>
            </a:r>
          </a:p>
          <a:p>
            <a:r>
              <a:rPr lang="en-US" dirty="0" smtClean="0"/>
              <a:t>Solar hidden photon search (SHIPS)_ sub </a:t>
            </a:r>
            <a:r>
              <a:rPr lang="en-US" dirty="0" err="1" smtClean="0"/>
              <a:t>eV</a:t>
            </a:r>
            <a:r>
              <a:rPr lang="en-US" dirty="0" smtClean="0"/>
              <a:t> range</a:t>
            </a:r>
          </a:p>
          <a:p>
            <a:r>
              <a:rPr lang="en-US" dirty="0" smtClean="0"/>
              <a:t>Dark photon search MAMI (100 MeV range) : </a:t>
            </a:r>
            <a:r>
              <a:rPr lang="en-US" dirty="0" smtClean="0">
                <a:sym typeface="Symbol"/>
              </a:rPr>
              <a:t>’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e</a:t>
            </a:r>
            <a:r>
              <a:rPr lang="en-US" baseline="30000" dirty="0" err="1" smtClean="0">
                <a:sym typeface="Wingdings" pitchFamily="2" charset="2"/>
              </a:rPr>
              <a:t>+</a:t>
            </a:r>
            <a:r>
              <a:rPr lang="en-US" baseline="0" dirty="0" err="1" smtClean="0">
                <a:sym typeface="Wingdings" pitchFamily="2" charset="2"/>
              </a:rPr>
              <a:t>e</a:t>
            </a:r>
            <a:r>
              <a:rPr lang="en-US" baseline="30000" dirty="0" smtClean="0">
                <a:sym typeface="Wingdings" pitchFamily="2" charset="2"/>
              </a:rPr>
              <a:t>-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910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Estimations of stellar and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supernova energy loss rates impose an upper bound of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about 10 </a:t>
            </a:r>
            <a:r>
              <a:rPr lang="en-US" dirty="0" err="1" smtClean="0"/>
              <a:t>meV</a:t>
            </a:r>
            <a:r>
              <a:rPr lang="en-US" dirty="0" smtClean="0"/>
              <a:t> [8] Heavier </a:t>
            </a:r>
            <a:r>
              <a:rPr lang="en-US" dirty="0" err="1" smtClean="0"/>
              <a:t>axions</a:t>
            </a:r>
            <a:r>
              <a:rPr lang="en-US" dirty="0" smtClean="0"/>
              <a:t> that couple so strongly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that they do not escape from stars or supernovae are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precluded by laboratory-based particle physics experiments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[9] and by limits on hot dark matter [10]. Nevertheless, the </a:t>
            </a:r>
            <a:r>
              <a:rPr lang="en-US" dirty="0" err="1" smtClean="0"/>
              <a:t>axion</a:t>
            </a:r>
            <a:r>
              <a:rPr lang="en-US" dirty="0" smtClean="0"/>
              <a:t> mass bounds define an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‘‘</a:t>
            </a:r>
            <a:r>
              <a:rPr lang="en-US" dirty="0" err="1" smtClean="0"/>
              <a:t>axion</a:t>
            </a:r>
            <a:r>
              <a:rPr lang="en-US" dirty="0" smtClean="0"/>
              <a:t> window’’ where most </a:t>
            </a:r>
            <a:r>
              <a:rPr lang="en-US" dirty="0" err="1" smtClean="0"/>
              <a:t>axion</a:t>
            </a:r>
            <a:r>
              <a:rPr lang="en-US" dirty="0" smtClean="0"/>
              <a:t> and </a:t>
            </a:r>
            <a:r>
              <a:rPr lang="en-US" dirty="0" err="1" smtClean="0"/>
              <a:t>pseudoscalar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search efforts are focused.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The strength of the </a:t>
            </a:r>
            <a:r>
              <a:rPr lang="en-US" dirty="0" err="1" smtClean="0"/>
              <a:t>axion’s</a:t>
            </a:r>
            <a:r>
              <a:rPr lang="en-US" dirty="0" smtClean="0"/>
              <a:t> </a:t>
            </a:r>
            <a:r>
              <a:rPr lang="en-US" dirty="0" err="1" smtClean="0"/>
              <a:t>couplin</a:t>
            </a:r>
            <a:r>
              <a:rPr lang="en-US" dirty="0" smtClean="0"/>
              <a:t>~ to normal matter and radiation are given by effective coupling constants </a:t>
            </a:r>
            <a:r>
              <a:rPr lang="en-US" dirty="0" err="1" smtClean="0"/>
              <a:t>gm</a:t>
            </a:r>
            <a:r>
              <a:rPr lang="en-US" dirty="0" smtClean="0"/>
              <a:t>, g~, g-, etc., for the </a:t>
            </a:r>
            <a:r>
              <a:rPr lang="en-US" dirty="0" err="1" smtClean="0"/>
              <a:t>axion</a:t>
            </a:r>
            <a:r>
              <a:rPr lang="en-US" dirty="0" smtClean="0"/>
              <a:t> coupling to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photons, electrons and protons. Since the elementary </a:t>
            </a:r>
            <a:r>
              <a:rPr lang="en-US" dirty="0" err="1" smtClean="0"/>
              <a:t>sxion</a:t>
            </a:r>
            <a:r>
              <a:rPr lang="en-US" dirty="0" smtClean="0"/>
              <a:t> </a:t>
            </a:r>
            <a:r>
              <a:rPr lang="en-US" dirty="0" err="1" smtClean="0"/>
              <a:t>coupliqp</a:t>
            </a:r>
            <a:r>
              <a:rPr lang="en-US" dirty="0" smtClean="0"/>
              <a:t> are model dependent, these effective couplings are model dependent as well. For instance,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the effective two photon coupling constant is </a:t>
            </a:r>
            <a:r>
              <a:rPr lang="en-US" dirty="0" err="1" smtClean="0"/>
              <a:t>g_a</a:t>
            </a:r>
            <a:r>
              <a:rPr lang="en-US" dirty="0" smtClean="0">
                <a:sym typeface="Symbol" pitchFamily="18" charset="2"/>
              </a:rPr>
              <a:t>=</a:t>
            </a:r>
            <a:r>
              <a:rPr lang="en-US" dirty="0" smtClean="0"/>
              <a:t>(</a:t>
            </a:r>
            <a:r>
              <a:rPr lang="en-US" dirty="0" smtClean="0">
                <a:sym typeface="Symbol" pitchFamily="18" charset="2"/>
              </a:rPr>
              <a:t>/2)/</a:t>
            </a:r>
            <a:r>
              <a:rPr lang="en-US" dirty="0" err="1" smtClean="0">
                <a:sym typeface="Symbol" pitchFamily="18" charset="2"/>
              </a:rPr>
              <a:t>f_a</a:t>
            </a:r>
            <a:r>
              <a:rPr lang="pl-PL" b="1" i="1" dirty="0" smtClean="0"/>
              <a:t>*(E/N - 2(4 + z)/3(1 + Z) ,</a:t>
            </a:r>
            <a:endParaRPr lang="de-DE" b="1" i="1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If </a:t>
            </a:r>
            <a:r>
              <a:rPr lang="en-US" dirty="0" err="1" smtClean="0"/>
              <a:t>axions</a:t>
            </a:r>
            <a:r>
              <a:rPr lang="en-US" dirty="0" smtClean="0"/>
              <a:t> are dark matter, they area relic of the early universe. We know of several scenarios by which a substantial amount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of relic </a:t>
            </a:r>
            <a:r>
              <a:rPr lang="en-US" dirty="0" err="1" smtClean="0"/>
              <a:t>axions</a:t>
            </a:r>
            <a:r>
              <a:rPr lang="en-US" dirty="0" smtClean="0"/>
              <a:t> can be created. A particular scenario coupled with the requirement that the </a:t>
            </a:r>
            <a:r>
              <a:rPr lang="en-US" dirty="0" err="1" smtClean="0"/>
              <a:t>axion</a:t>
            </a:r>
            <a:r>
              <a:rPr lang="en-US" dirty="0" smtClean="0"/>
              <a:t> mass density not severely </a:t>
            </a:r>
            <a:r>
              <a:rPr lang="en-US" dirty="0" err="1" smtClean="0"/>
              <a:t>overclose</a:t>
            </a:r>
            <a:r>
              <a:rPr lang="en-US" dirty="0" smtClean="0"/>
              <a:t> the universe results in a lower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bound to the </a:t>
            </a:r>
            <a:r>
              <a:rPr lang="en-US" dirty="0" err="1" smtClean="0"/>
              <a:t>axion</a:t>
            </a:r>
            <a:r>
              <a:rPr lang="en-US" dirty="0" smtClean="0"/>
              <a:t> mass.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assumptions</a:t>
            </a:r>
            <a:r>
              <a:rPr lang="de-DE" dirty="0" smtClean="0"/>
              <a:t> </a:t>
            </a:r>
            <a:r>
              <a:rPr lang="en-US" dirty="0" smtClean="0"/>
              <a:t>and typical values for the Hubble and QCD scales, </a:t>
            </a:r>
            <a:r>
              <a:rPr lang="en-US" dirty="0" err="1" smtClean="0"/>
              <a:t>axions</a:t>
            </a:r>
            <a:r>
              <a:rPr lang="en-US" dirty="0" smtClean="0"/>
              <a:t> with mass near 10-s </a:t>
            </a:r>
            <a:r>
              <a:rPr lang="en-US" dirty="0" err="1" smtClean="0"/>
              <a:t>eV</a:t>
            </a:r>
            <a:r>
              <a:rPr lang="en-US" dirty="0" smtClean="0"/>
              <a:t> form closure density and much lower </a:t>
            </a:r>
            <a:r>
              <a:rPr lang="en-US" dirty="0" err="1" smtClean="0"/>
              <a:t>axion</a:t>
            </a:r>
            <a:r>
              <a:rPr lang="en-US" dirty="0" smtClean="0"/>
              <a:t> masses would severely </a:t>
            </a:r>
            <a:r>
              <a:rPr lang="en-US" dirty="0" err="1" smtClean="0"/>
              <a:t>overclose</a:t>
            </a:r>
            <a:r>
              <a:rPr lang="en-US" dirty="0" smtClean="0"/>
              <a:t> the universe. This misalignment mechanism therefore provides a lower limit to the a</a:t>
            </a:r>
            <a:r>
              <a:rPr lang="de-DE" dirty="0" err="1" smtClean="0"/>
              <a:t>xion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Stars are usually completely opaque to radiation produced in their interior, so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stellar cooling is determined by radiation from a photosphere near the surface. (In the case of the SN1987a, the same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argument applies to neutrino radiation.) On the other hand, a very weakly-coupled exotic particle, even if only rarely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produced, can </a:t>
            </a:r>
            <a:r>
              <a:rPr lang="en-US" dirty="0" err="1" smtClean="0"/>
              <a:t>eciently</a:t>
            </a:r>
            <a:r>
              <a:rPr lang="en-US" dirty="0" smtClean="0"/>
              <a:t> transport energy directly out of the stellar interior.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The supernova SN1987A released  1053 ergs of energy, virtually all of it in neutrinos with a characteristic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temperature of  10 MeV. The </a:t>
            </a:r>
            <a:r>
              <a:rPr lang="en-US" dirty="0" err="1" smtClean="0"/>
              <a:t>Kamiokande</a:t>
            </a:r>
            <a:r>
              <a:rPr lang="en-US" dirty="0" smtClean="0"/>
              <a:t> and IMB detectors together recorded 19 neutrinos spread over about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10 seconds, a result consistent with our understanding of supernovae dynamics and the number of light neutrino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avors</a:t>
            </a:r>
            <a:r>
              <a:rPr lang="en-US" dirty="0" smtClean="0"/>
              <a:t>. Early analyses demonstrated that </a:t>
            </a:r>
            <a:r>
              <a:rPr lang="en-US" dirty="0" err="1" smtClean="0"/>
              <a:t>axion</a:t>
            </a:r>
            <a:r>
              <a:rPr lang="en-US" dirty="0" smtClean="0"/>
              <a:t> radiation by nucleon-nucleon bremsstrahlung NN ! NNA would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have noticeably foreshortened the neutrino pulse for </a:t>
            </a:r>
            <a:r>
              <a:rPr lang="en-US" dirty="0" err="1" smtClean="0"/>
              <a:t>axion</a:t>
            </a:r>
            <a:r>
              <a:rPr lang="en-US" dirty="0" smtClean="0"/>
              <a:t> masses between 10􀀀3 </a:t>
            </a:r>
            <a:r>
              <a:rPr lang="en-US" dirty="0" err="1" smtClean="0"/>
              <a:t>eV</a:t>
            </a:r>
            <a:r>
              <a:rPr lang="en-US" dirty="0" smtClean="0"/>
              <a:t>, and around 2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  <a:endParaRPr lang="de-DE" dirty="0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066E6-965B-456B-8D68-D21D1D19CEB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7CF504-4939-4A0E-82FF-FCD2C3F09512}" type="slidenum">
              <a:rPr lang="de-DE" sz="1200">
                <a:solidFill>
                  <a:prstClr val="black"/>
                </a:solidFill>
              </a:rPr>
              <a:pPr eaLnBrk="1" hangingPunct="1"/>
              <a:t>39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14F515C-C186-4600-86A7-FF0310DA3C49}" type="slidenum">
              <a:rPr lang="de-DE" sz="1200" smtClean="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39</a:t>
            </a:fld>
            <a:endParaRPr lang="de-DE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However, any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ALP that couples with both scalar and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pseudoscalar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vertices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to fundamental fermions would also mediate a parity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and time-reversal symmetry-violating (PTV) force [14]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between a polarized electron and an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unpolarized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atom,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described by the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potentialthey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are sensitive to ALPs that do not couple to photons,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and most importantly, they can simultaneously probe the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entire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axion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window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Axions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mediate a P- and T-reversal violating monopole-dipole interaction potential between spin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and matter (polarized and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unpolarized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nucleons) where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gs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and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gp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are dimensionless coupling constants of the scalar and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pseudoscalar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vertices (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unpolarized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and polarized particles), </a:t>
            </a: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mn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the nucleon mass at the polarized vertex, the nucleon spin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s = h=2, r is the distance between the nucleons,  = h=(mac) is the range of the force, ma - the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>
                <a:latin typeface="Arial" pitchFamily="34" charset="0"/>
                <a:ea typeface="ＭＳ Ｐゴシック" pitchFamily="34" charset="-128"/>
              </a:rPr>
              <a:t>axion</a:t>
            </a: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mass, and n = r/r is the unitary vector.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983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16" tIns="45707" rIns="91416" bIns="4570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BA131D60-C047-4CBD-AD18-852DAC9100F7}" type="slidenum">
              <a:rPr lang="de-DE" sz="1200" smtClean="0">
                <a:solidFill>
                  <a:prstClr val="black"/>
                </a:solidFill>
              </a:rPr>
              <a:pPr algn="r" eaLnBrk="1" hangingPunct="1"/>
              <a:t>40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9A3571E-7FAD-4BD4-A792-F8236DDED13D}" type="slidenum">
              <a:rPr lang="de-DE" sz="1200" smtClean="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40</a:t>
            </a:fld>
            <a:endParaRPr lang="de-DE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16" tIns="45707" rIns="91416" bIns="4570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13AAE21-6FFF-4099-A893-06495D1FCFE0}" type="slidenum">
              <a:rPr lang="de-DE" sz="1200"/>
              <a:pPr algn="r" eaLnBrk="1" hangingPunct="1"/>
              <a:t>42</a:t>
            </a:fld>
            <a:endParaRPr lang="de-DE" sz="1200"/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7" rIns="91416" bIns="4570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E3E3395-1FBA-4F8A-8412-65D1FF76BD53}" type="slidenum">
              <a:rPr lang="de-DE" sz="1200">
                <a:latin typeface="Calibri" pitchFamily="34" charset="0"/>
              </a:rPr>
              <a:pPr algn="r" eaLnBrk="1" hangingPunct="1"/>
              <a:t>42</a:t>
            </a:fld>
            <a:endParaRPr lang="de-DE" sz="1200">
              <a:latin typeface="Calibri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24" tIns="45712" rIns="91424" bIns="45712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FB1EB71-C54E-418B-B717-7EE7BA8F4700}" type="slidenum">
              <a:rPr lang="de-DE" sz="1200"/>
              <a:pPr algn="r" eaLnBrk="1" hangingPunct="1"/>
              <a:t>43</a:t>
            </a:fld>
            <a:endParaRPr lang="de-DE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2D9CC6-FB77-4F0E-A296-96E359053A55}" type="slidenum">
              <a:rPr lang="de-DE" sz="1200">
                <a:latin typeface="Calibri" pitchFamily="34" charset="0"/>
              </a:rPr>
              <a:pPr algn="r" eaLnBrk="1" hangingPunct="1"/>
              <a:t>43</a:t>
            </a:fld>
            <a:endParaRPr lang="de-DE" sz="1200">
              <a:latin typeface="Calibri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08" tIns="45704" rIns="91408" bIns="45704"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Youdin</a:t>
            </a:r>
            <a:r>
              <a:rPr lang="de-DE" dirty="0" smtClean="0"/>
              <a:t>: </a:t>
            </a:r>
            <a:r>
              <a:rPr lang="de-DE" dirty="0" err="1" smtClean="0"/>
              <a:t>Hg,Cs</a:t>
            </a:r>
            <a:r>
              <a:rPr lang="de-DE" dirty="0" smtClean="0"/>
              <a:t> </a:t>
            </a:r>
            <a:r>
              <a:rPr lang="de-DE" dirty="0" err="1" smtClean="0"/>
              <a:t>magnetometer</a:t>
            </a:r>
            <a:endParaRPr lang="de-DE" dirty="0" smtClean="0"/>
          </a:p>
          <a:p>
            <a:r>
              <a:rPr lang="de-DE" dirty="0" err="1" smtClean="0"/>
              <a:t>Ni</a:t>
            </a:r>
            <a:r>
              <a:rPr lang="de-DE" dirty="0" smtClean="0"/>
              <a:t>: </a:t>
            </a:r>
            <a:r>
              <a:rPr lang="de-DE" dirty="0" err="1" smtClean="0"/>
              <a:t>paramagnetic</a:t>
            </a:r>
            <a:r>
              <a:rPr lang="de-DE" dirty="0" smtClean="0"/>
              <a:t> </a:t>
            </a:r>
            <a:r>
              <a:rPr lang="de-DE" dirty="0" err="1" smtClean="0"/>
              <a:t>salt</a:t>
            </a:r>
            <a:r>
              <a:rPr lang="de-DE" dirty="0" smtClean="0"/>
              <a:t> (</a:t>
            </a:r>
            <a:r>
              <a:rPr lang="de-DE" dirty="0" err="1" smtClean="0"/>
              <a:t>Terbiumfluorid</a:t>
            </a:r>
            <a:r>
              <a:rPr lang="de-DE" dirty="0" smtClean="0"/>
              <a:t>)</a:t>
            </a:r>
          </a:p>
          <a:p>
            <a:r>
              <a:rPr lang="de-DE" dirty="0" smtClean="0"/>
              <a:t>Hammond: ähnlich </a:t>
            </a:r>
            <a:r>
              <a:rPr lang="de-DE" dirty="0" err="1" smtClean="0"/>
              <a:t>Adelberger</a:t>
            </a:r>
            <a:endParaRPr lang="de-DE" dirty="0" smtClean="0"/>
          </a:p>
          <a:p>
            <a:r>
              <a:rPr lang="de-DE" dirty="0" err="1" smtClean="0"/>
              <a:t>Adelberger</a:t>
            </a:r>
            <a:r>
              <a:rPr lang="de-DE" dirty="0" smtClean="0"/>
              <a:t>: </a:t>
            </a:r>
            <a:r>
              <a:rPr lang="en-US" dirty="0" smtClean="0"/>
              <a:t>A PTV force between the polarized electrons in</a:t>
            </a:r>
          </a:p>
          <a:p>
            <a:r>
              <a:rPr lang="en-US" dirty="0" smtClean="0"/>
              <a:t>the electromagnet and the </a:t>
            </a:r>
            <a:r>
              <a:rPr lang="en-US" dirty="0" err="1" smtClean="0"/>
              <a:t>unpolarized</a:t>
            </a:r>
            <a:r>
              <a:rPr lang="en-US" dirty="0" smtClean="0"/>
              <a:t> silicon atoms</a:t>
            </a:r>
          </a:p>
          <a:p>
            <a:r>
              <a:rPr lang="en-US" dirty="0" smtClean="0"/>
              <a:t>in the pendulum generates a magnetic-field-dependent</a:t>
            </a:r>
          </a:p>
          <a:p>
            <a:r>
              <a:rPr lang="en-US" dirty="0" smtClean="0"/>
              <a:t>(MFD) torque on the pendulum</a:t>
            </a:r>
          </a:p>
          <a:p>
            <a:r>
              <a:rPr lang="en-US" dirty="0" smtClean="0"/>
              <a:t>electromagnetic production of a light U(1) gauge boson γ′ decaying to </a:t>
            </a:r>
            <a:r>
              <a:rPr lang="en-US" dirty="0" err="1" smtClean="0"/>
              <a:t>e+e</a:t>
            </a:r>
            <a:r>
              <a:rPr lang="en-US" dirty="0" smtClean="0"/>
              <a:t>− (dark photon)</a:t>
            </a:r>
          </a:p>
          <a:p>
            <a:r>
              <a:rPr lang="en-US" dirty="0" smtClean="0"/>
              <a:t>A light U(1) boson in the mass range below 1GeV/c2 might explain e.g. the</a:t>
            </a:r>
          </a:p>
          <a:p>
            <a:r>
              <a:rPr lang="en-US" dirty="0" smtClean="0"/>
              <a:t>observed anomaly of the </a:t>
            </a:r>
            <a:r>
              <a:rPr lang="en-US" dirty="0" err="1" smtClean="0"/>
              <a:t>muon</a:t>
            </a:r>
            <a:r>
              <a:rPr lang="en-US" dirty="0" smtClean="0"/>
              <a:t> magnetic moment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93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Radium </a:t>
            </a:r>
            <a:r>
              <a:rPr lang="de-DE" dirty="0" err="1" smtClean="0"/>
              <a:t>atoms</a:t>
            </a:r>
            <a:r>
              <a:rPr lang="de-DE" dirty="0" smtClean="0"/>
              <a:t> ,</a:t>
            </a:r>
            <a:r>
              <a:rPr lang="de-DE" dirty="0" err="1" smtClean="0"/>
              <a:t>radon</a:t>
            </a:r>
            <a:r>
              <a:rPr lang="de-DE" dirty="0" smtClean="0"/>
              <a:t>, </a:t>
            </a:r>
            <a:r>
              <a:rPr lang="de-DE" dirty="0" err="1" smtClean="0"/>
              <a:t>enhancement</a:t>
            </a:r>
            <a:r>
              <a:rPr lang="de-DE" dirty="0" smtClean="0"/>
              <a:t> &gt;500 </a:t>
            </a:r>
            <a:r>
              <a:rPr lang="en-US" dirty="0" smtClean="0"/>
              <a:t>Paramagnetic like 205Tl are primarily sensitive to de</a:t>
            </a:r>
          </a:p>
          <a:p>
            <a:r>
              <a:rPr lang="en-US" dirty="0" smtClean="0"/>
              <a:t>Diamagnetic atoms (e.g. 199Hg) and the free neutron</a:t>
            </a:r>
          </a:p>
          <a:p>
            <a:r>
              <a:rPr lang="en-US" dirty="0" smtClean="0"/>
              <a:t>are primarily sensitive to </a:t>
            </a:r>
            <a:r>
              <a:rPr lang="en-US" dirty="0" smtClean="0">
                <a:sym typeface="Symbol"/>
              </a:rPr>
              <a:t></a:t>
            </a:r>
            <a:r>
              <a:rPr lang="en-US" baseline="-25000" dirty="0" smtClean="0">
                <a:sym typeface="Symbol"/>
              </a:rPr>
              <a:t>QCD</a:t>
            </a:r>
            <a:r>
              <a:rPr lang="en-US" baseline="0" dirty="0" smtClean="0">
                <a:sym typeface="Symbol"/>
              </a:rPr>
              <a:t>, </a:t>
            </a:r>
            <a:r>
              <a:rPr lang="en-US" baseline="0" dirty="0" err="1" smtClean="0">
                <a:sym typeface="Symbol"/>
              </a:rPr>
              <a:t>d</a:t>
            </a:r>
            <a:r>
              <a:rPr lang="en-US" baseline="-25000" dirty="0" err="1" smtClean="0">
                <a:sym typeface="Symbol"/>
              </a:rPr>
              <a:t>q</a:t>
            </a:r>
            <a:r>
              <a:rPr lang="en-US" baseline="0" dirty="0" smtClean="0">
                <a:sym typeface="Symbol"/>
              </a:rPr>
              <a:t> (quark EDM) , </a:t>
            </a:r>
            <a:r>
              <a:rPr lang="en-US" baseline="0" dirty="0" err="1" smtClean="0">
                <a:sym typeface="Symbol"/>
              </a:rPr>
              <a:t>d~</a:t>
            </a:r>
            <a:r>
              <a:rPr lang="en-US" baseline="-25000" dirty="0" err="1" smtClean="0">
                <a:sym typeface="Symbol"/>
              </a:rPr>
              <a:t>q</a:t>
            </a:r>
            <a:r>
              <a:rPr lang="en-US" baseline="0" dirty="0" smtClean="0">
                <a:sym typeface="Symbol"/>
              </a:rPr>
              <a:t> (quark chromo EDM)</a:t>
            </a:r>
          </a:p>
          <a:p>
            <a:r>
              <a:rPr lang="en-US" dirty="0" smtClean="0"/>
              <a:t>Interplay between theory and 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993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nuclear </a:t>
            </a:r>
            <a:r>
              <a:rPr lang="en-US" dirty="0" err="1" smtClean="0"/>
              <a:t>edm</a:t>
            </a:r>
            <a:r>
              <a:rPr lang="en-US" dirty="0" smtClean="0"/>
              <a:t> causes the electrons to rearrange themselves so that they</a:t>
            </a:r>
          </a:p>
          <a:p>
            <a:r>
              <a:rPr lang="en-US" dirty="0" smtClean="0"/>
              <a:t>develop a dipole moment exactly opposite to that of nucleus; this cancelation</a:t>
            </a:r>
          </a:p>
          <a:p>
            <a:r>
              <a:rPr lang="en-US" dirty="0" smtClean="0"/>
              <a:t>is complete for a point nucleus, non-relativistic electrons and </a:t>
            </a:r>
            <a:r>
              <a:rPr lang="en-US" dirty="0" err="1" smtClean="0"/>
              <a:t>em</a:t>
            </a:r>
            <a:r>
              <a:rPr lang="en-US" dirty="0" smtClean="0"/>
              <a:t> interactions</a:t>
            </a:r>
          </a:p>
          <a:p>
            <a:r>
              <a:rPr lang="en-US" dirty="0" err="1" smtClean="0"/>
              <a:t>pseudoscalar</a:t>
            </a:r>
            <a:r>
              <a:rPr lang="en-US" dirty="0" smtClean="0"/>
              <a:t>-scalar interactions (CPS). Second, electron-nucleon interactions that are T-odd and P-odd can generate an EDM.</a:t>
            </a:r>
          </a:p>
          <a:p>
            <a:r>
              <a:rPr lang="en-US" dirty="0" smtClean="0"/>
              <a:t>Three </a:t>
            </a:r>
            <a:r>
              <a:rPr lang="en-US" dirty="0" err="1" smtClean="0"/>
              <a:t>relativistically</a:t>
            </a:r>
            <a:r>
              <a:rPr lang="en-US" dirty="0" smtClean="0"/>
              <a:t> invariant forms for these interactions exist: tensor-</a:t>
            </a:r>
            <a:r>
              <a:rPr lang="en-US" dirty="0" err="1" smtClean="0"/>
              <a:t>pseudotensor</a:t>
            </a:r>
            <a:endParaRPr lang="en-US" dirty="0" smtClean="0"/>
          </a:p>
          <a:p>
            <a:r>
              <a:rPr lang="en-US" dirty="0" smtClean="0"/>
              <a:t>interactions (CT is a dimensionless parameter measuring the strength of the </a:t>
            </a:r>
            <a:r>
              <a:rPr lang="en-US" dirty="0" err="1" smtClean="0"/>
              <a:t>tensorpseudotensor</a:t>
            </a:r>
            <a:endParaRPr lang="en-US" dirty="0" smtClean="0"/>
          </a:p>
          <a:p>
            <a:r>
              <a:rPr lang="en-US" dirty="0" smtClean="0"/>
              <a:t>interaction), scalar-</a:t>
            </a:r>
            <a:r>
              <a:rPr lang="en-US" dirty="0" err="1" smtClean="0"/>
              <a:t>pseudoscalar</a:t>
            </a:r>
            <a:r>
              <a:rPr lang="en-US" dirty="0" smtClean="0"/>
              <a:t> interactions (CS is the analogous parameter for</a:t>
            </a:r>
          </a:p>
          <a:p>
            <a:r>
              <a:rPr lang="en-US" dirty="0" smtClean="0"/>
              <a:t>the scalar-</a:t>
            </a:r>
            <a:r>
              <a:rPr lang="en-US" dirty="0" err="1" smtClean="0"/>
              <a:t>pseudoscalar</a:t>
            </a:r>
            <a:r>
              <a:rPr lang="en-US" dirty="0" smtClean="0"/>
              <a:t> interaction), and </a:t>
            </a:r>
            <a:r>
              <a:rPr lang="en-US" dirty="0" err="1" smtClean="0"/>
              <a:t>pseudoscalar</a:t>
            </a:r>
            <a:r>
              <a:rPr lang="en-US" dirty="0" smtClean="0"/>
              <a:t>-scalar interactions (CPS). In the</a:t>
            </a:r>
          </a:p>
          <a:p>
            <a:r>
              <a:rPr lang="en-US" dirty="0" smtClean="0"/>
              <a:t>approximation that the nucleus is infinitely massive, the </a:t>
            </a:r>
            <a:r>
              <a:rPr lang="en-US" dirty="0" err="1" smtClean="0"/>
              <a:t>pseudoscalar</a:t>
            </a:r>
            <a:r>
              <a:rPr lang="en-US" dirty="0" smtClean="0"/>
              <a:t>-scalar interaction does</a:t>
            </a:r>
          </a:p>
          <a:p>
            <a:r>
              <a:rPr lang="en-US" dirty="0" smtClean="0"/>
              <a:t>not contribute. Third, the finite size of the nucleus means that the spatial charge and EDM</a:t>
            </a:r>
          </a:p>
          <a:p>
            <a:r>
              <a:rPr lang="en-US" dirty="0" smtClean="0"/>
              <a:t>distribution of the nucleus may not be the same. Thus the EDM of a neutron or proton, or T-odd and P-odd nucleon-nucleon interactions, could give rise to an atomic EDM. The difference in the two distributions is measured by the Schiff moment S</a:t>
            </a:r>
          </a:p>
          <a:p>
            <a:endParaRPr lang="en-US" dirty="0" smtClean="0"/>
          </a:p>
          <a:p>
            <a:r>
              <a:rPr lang="en-US" dirty="0" smtClean="0"/>
              <a:t> In the</a:t>
            </a:r>
          </a:p>
          <a:p>
            <a:r>
              <a:rPr lang="en-US" dirty="0" smtClean="0"/>
              <a:t>approximation that the nucleus is infinitely massive, the </a:t>
            </a:r>
            <a:r>
              <a:rPr lang="en-US" dirty="0" err="1" smtClean="0"/>
              <a:t>pseudoscalar</a:t>
            </a:r>
            <a:r>
              <a:rPr lang="en-US" dirty="0" smtClean="0"/>
              <a:t>-scalar interaction does</a:t>
            </a:r>
          </a:p>
          <a:p>
            <a:r>
              <a:rPr lang="en-US" dirty="0" smtClean="0"/>
              <a:t>not contribute</a:t>
            </a:r>
          </a:p>
          <a:p>
            <a:r>
              <a:rPr lang="en-US" dirty="0" smtClean="0"/>
              <a:t>choice of nucleus mostly dictated by simplicity of atomic physics</a:t>
            </a:r>
          </a:p>
          <a:p>
            <a:r>
              <a:rPr lang="en-US" dirty="0" smtClean="0"/>
              <a:t>atomic enhancement  Z3 Most e</a:t>
            </a:r>
            <a:br>
              <a:rPr lang="en-US" dirty="0" smtClean="0"/>
            </a:br>
            <a:r>
              <a:rPr lang="en-US" dirty="0" smtClean="0"/>
              <a:t>orts for 199Hg (</a:t>
            </a:r>
            <a:r>
              <a:rPr lang="en-US" dirty="0" err="1" smtClean="0"/>
              <a:t>electr</a:t>
            </a:r>
            <a:r>
              <a:rPr lang="en-US" dirty="0" smtClean="0"/>
              <a:t> (...6s2))</a:t>
            </a:r>
          </a:p>
          <a:p>
            <a:r>
              <a:rPr lang="en-US" dirty="0" smtClean="0"/>
              <a:t>up of point, charged particles which interact electrostatically with each other and with</a:t>
            </a:r>
          </a:p>
          <a:p>
            <a:r>
              <a:rPr lang="en-US" dirty="0" smtClean="0"/>
              <a:t>an arbitrary external field, the shielding is complete [1] Neutral atomic system of point particles</a:t>
            </a:r>
          </a:p>
          <a:p>
            <a:r>
              <a:rPr lang="en-US" dirty="0" smtClean="0"/>
              <a:t>in Electric field readjusts itself to give</a:t>
            </a:r>
          </a:p>
          <a:p>
            <a:r>
              <a:rPr lang="en-US" dirty="0" smtClean="0"/>
              <a:t>zero E field at all charges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672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FA43B6-4229-4A24-A8EC-4DF72556CF8D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de-DE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4FFF91-CD03-44B0-A71B-B857DDA523A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de-DE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NACHLESEN!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15963" indent="-27463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03313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43050" indent="-2190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84375" indent="-2206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415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987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9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75" indent="-220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0234121-D52B-4F00-9C67-E17F3E3422F5}" type="slidenum">
              <a:rPr lang="de-DE" sz="1200" smtClean="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71</a:t>
            </a:fld>
            <a:endParaRPr lang="de-DE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2450"/>
            <a:ext cx="5487041" cy="4115824"/>
          </a:xfrm>
        </p:spPr>
        <p:txBody>
          <a:bodyPr lIns="91432" tIns="45716" rIns="91432" bIns="45716"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61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19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43B921-1F03-4CC7-B68A-60E88016FEF3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56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9AFBA-C8E3-4D58-B8A3-66F3FAA2F4B6}" type="slidenum">
              <a:rPr lang="de-DE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1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D88047-631F-461E-A045-311284D7037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96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4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7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8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0F73-3302-417E-B357-8215D764760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71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28BFC-2A96-4F2D-B19B-6F3437DB151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97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2BCF-4C2C-4149-9715-A79AC4AD4B66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63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3D614-C5D2-44CA-97A0-A7157F32EE5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3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0CBBD-5634-425B-8C80-7853D0523BF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4740C-2BE6-4CA4-ADCB-7DCE35BC3259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36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20DF0-078F-4B69-871C-8E00CAF2111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0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6DCD0-D660-4C7F-92FC-990B7BF956D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8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8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9C9C4-D7CE-4435-BD45-74393EA57C9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6FC5A-22F0-47C4-9E7E-E652D4EEBB5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1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FF05B-EF26-4947-9E68-61AC655566F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7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81BDC-3B36-4BC4-AEB4-44565637529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73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28BFC-2A96-4F2D-B19B-6F3437DB151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94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2BCF-4C2C-4149-9715-A79AC4AD4B66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99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3D614-C5D2-44CA-97A0-A7157F32EE5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73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0CBBD-5634-425B-8C80-7853D0523BF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6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4740C-2BE6-4CA4-ADCB-7DCE35BC3259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85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20DF0-078F-4B69-871C-8E00CAF2111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1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09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6DCD0-D660-4C7F-92FC-990B7BF956D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9C9C4-D7CE-4435-BD45-74393EA57C9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6FC5A-22F0-47C4-9E7E-E652D4EEBB5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37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FF05B-EF26-4947-9E68-61AC655566F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88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81BDC-3B36-4BC4-AEB4-44565637529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5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08225-4F6C-4420-88ED-AB4933DC0EDB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D36C012-E203-4143-84EA-8A42CF5CBE8F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801FDC-E99B-40D7-A88A-6B01F98041BE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2DE97EF6-C743-480A-A0F0-7321E232D92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139F6-87CB-44C3-A679-D366A21FB506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CE34152-7122-4870-A112-FA75EA35DCF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fld id="{06FC6A85-0A9E-4BEA-B171-D3B068689980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70856-DA27-406F-8A66-9622D7F5B33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erade Verbindung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78541-0DAF-4104-8D1C-C6609505481F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Inhaltsplatzhalt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Inhaltsplatzhalt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BFBF2B1-D854-430A-9E83-3D571B86E09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49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6D29C-EDFE-4141-ABB0-6B4208086519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5AAC5FE8-59C2-4D8C-BA1F-33E07081876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7DBA09-5F8B-4220-B110-0CDDFFC3956A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6AC1DD-F3BE-4F0B-8982-735AD6D0E75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ec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7853C0E-E17A-440F-9703-59EAB15F345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E238C-5052-40DF-AB3C-5E72897F3A11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rade Verbindung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B3E65C4B-AE90-4D0F-95CD-A7DED104462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fld id="{B8A6986B-3E5A-4987-9361-D093D65A4638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F6F6A-E341-4744-B5C5-00B89A34C824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CD76F-55A8-4A0A-8C43-887E7C83949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Gerade Verbindung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6B3B992A-9804-4684-8918-B0BA26CAAAA8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DE786-F77C-4E8B-AB42-8501215984F2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0B08-BFA2-421C-898E-92119AD7FC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03C62B-1D26-4CE4-9831-0DD4075285E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E244C-4E1B-4C89-8FB7-A0EE443E95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1C75C6-E7D0-4C92-AB08-70E5CE1D3B21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85F6D-4ECF-4CA5-8C12-7A89D73D4F5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5324E-0FDA-4D4E-9F42-6D82A3792EE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38347-E611-4F16-9C91-7970662841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45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D90598-1586-45DC-9553-656A80F30BBA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804B8-7F0E-4977-83A9-D636D8B54AA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EFE4B-A431-42FA-987D-3F87D69990A2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2C0E9-DE87-49BC-9C54-D57CF72E3A1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A71899-BB66-465C-8D0F-5ED36AEF03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E764D-2033-4FCD-AF85-DBDCF9A24E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BAE714-576B-4AF6-932A-0754F17D689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82815-E70B-475F-9E43-340A388D5D5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39452-5FFB-48F3-AB8B-EFB3C7A7E4A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253C3-402A-4CD7-BCBD-5A7A82A15CD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07E00-5DC5-4D94-BF8A-A2ADB3850C0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A56AF-9320-4354-918C-9F880477A5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9D945-8806-4F46-BFF0-4A2D665A807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4340D-F60E-44F3-BD05-3BEBB373114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F1FCE-6498-46DA-A436-A697A044EB81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DEA14-FE6D-4D7E-B7B2-674B4D28A5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0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2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17.06.2012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0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4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692F12-9B07-46BB-8157-C5E57C51EB2A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2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692F12-9B07-46BB-8157-C5E57C51EB2A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0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C3139F6-87CB-44C3-A679-D366A21FB506}" type="datetimeFigureOut">
              <a:rPr lang="de-DE" smtClean="0"/>
              <a:pPr>
                <a:defRPr/>
              </a:pPr>
              <a:t>17.06.2012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CE34152-7122-4870-A112-FA75EA35DCF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7F9C39-B5DA-4472-94B0-779BF7C9DD18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17.06.2012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AF0AB17-7E1B-41C7-A560-A075592D3A0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0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2.jpeg"/><Relationship Id="rId10" Type="http://schemas.openxmlformats.org/officeDocument/2006/relationships/image" Target="../media/image49.wmf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2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gif"/><Relationship Id="rId11" Type="http://schemas.openxmlformats.org/officeDocument/2006/relationships/image" Target="../media/image58.png"/><Relationship Id="rId5" Type="http://schemas.openxmlformats.org/officeDocument/2006/relationships/image" Target="../media/image56.jpeg"/><Relationship Id="rId10" Type="http://schemas.openxmlformats.org/officeDocument/2006/relationships/image" Target="../media/image54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7.png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7.wmf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86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00.jpeg"/><Relationship Id="rId18" Type="http://schemas.openxmlformats.org/officeDocument/2006/relationships/image" Target="../media/image101.png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43.bin"/><Relationship Id="rId7" Type="http://schemas.openxmlformats.org/officeDocument/2006/relationships/image" Target="../media/image90.wmf"/><Relationship Id="rId12" Type="http://schemas.openxmlformats.org/officeDocument/2006/relationships/image" Target="../media/image99.png"/><Relationship Id="rId17" Type="http://schemas.openxmlformats.org/officeDocument/2006/relationships/image" Target="../media/image9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1.bin"/><Relationship Id="rId20" Type="http://schemas.openxmlformats.org/officeDocument/2006/relationships/image" Target="../media/image95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92.wmf"/><Relationship Id="rId5" Type="http://schemas.openxmlformats.org/officeDocument/2006/relationships/image" Target="../media/image98.png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97.jpe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40.bin"/><Relationship Id="rId22" Type="http://schemas.openxmlformats.org/officeDocument/2006/relationships/image" Target="../media/image9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112.wmf"/><Relationship Id="rId3" Type="http://schemas.openxmlformats.org/officeDocument/2006/relationships/oleObject" Target="../embeddings/oleObject46.bin"/><Relationship Id="rId21" Type="http://schemas.openxmlformats.org/officeDocument/2006/relationships/image" Target="../media/image113.wmf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1.wmf"/><Relationship Id="rId20" Type="http://schemas.openxmlformats.org/officeDocument/2006/relationships/oleObject" Target="../embeddings/oleObject54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6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23" Type="http://schemas.openxmlformats.org/officeDocument/2006/relationships/image" Target="../media/image114.wmf"/><Relationship Id="rId10" Type="http://schemas.openxmlformats.org/officeDocument/2006/relationships/image" Target="../media/image108.wmf"/><Relationship Id="rId19" Type="http://schemas.openxmlformats.org/officeDocument/2006/relationships/image" Target="../media/image115.png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110.wmf"/><Relationship Id="rId22" Type="http://schemas.openxmlformats.org/officeDocument/2006/relationships/oleObject" Target="../embeddings/oleObject5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118.wmf"/><Relationship Id="rId3" Type="http://schemas.openxmlformats.org/officeDocument/2006/relationships/image" Target="../media/image120.jpeg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19.wmf"/><Relationship Id="rId5" Type="http://schemas.openxmlformats.org/officeDocument/2006/relationships/image" Target="../media/image122.png"/><Relationship Id="rId15" Type="http://schemas.openxmlformats.org/officeDocument/2006/relationships/image" Target="../media/image119.wmf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121.jpeg"/><Relationship Id="rId9" Type="http://schemas.openxmlformats.org/officeDocument/2006/relationships/image" Target="../media/image117.wmf"/><Relationship Id="rId14" Type="http://schemas.openxmlformats.org/officeDocument/2006/relationships/oleObject" Target="../embeddings/oleObject6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image" Target="../media/image126.wmf"/><Relationship Id="rId18" Type="http://schemas.openxmlformats.org/officeDocument/2006/relationships/oleObject" Target="../embeddings/oleObject66.bin"/><Relationship Id="rId3" Type="http://schemas.openxmlformats.org/officeDocument/2006/relationships/image" Target="../media/image130.png"/><Relationship Id="rId21" Type="http://schemas.openxmlformats.org/officeDocument/2006/relationships/image" Target="../media/image129.wmf"/><Relationship Id="rId7" Type="http://schemas.openxmlformats.org/officeDocument/2006/relationships/oleObject" Target="../embeddings/oleObject62.bin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3.wmf"/><Relationship Id="rId11" Type="http://schemas.openxmlformats.org/officeDocument/2006/relationships/image" Target="../media/image132.png"/><Relationship Id="rId5" Type="http://schemas.openxmlformats.org/officeDocument/2006/relationships/oleObject" Target="../embeddings/oleObject61.bin"/><Relationship Id="rId15" Type="http://schemas.openxmlformats.org/officeDocument/2006/relationships/image" Target="../media/image134.png"/><Relationship Id="rId23" Type="http://schemas.openxmlformats.org/officeDocument/2006/relationships/image" Target="../media/image118.wmf"/><Relationship Id="rId10" Type="http://schemas.openxmlformats.org/officeDocument/2006/relationships/image" Target="../media/image125.wmf"/><Relationship Id="rId19" Type="http://schemas.openxmlformats.org/officeDocument/2006/relationships/image" Target="../media/image128.wmf"/><Relationship Id="rId4" Type="http://schemas.openxmlformats.org/officeDocument/2006/relationships/image" Target="../media/image131.png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33.png"/><Relationship Id="rId22" Type="http://schemas.openxmlformats.org/officeDocument/2006/relationships/oleObject" Target="../embeddings/oleObject68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138.png"/><Relationship Id="rId7" Type="http://schemas.openxmlformats.org/officeDocument/2006/relationships/image" Target="../media/image1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3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14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5" Type="http://schemas.openxmlformats.org/officeDocument/2006/relationships/image" Target="../media/image18.png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7.png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image" Target="../media/image149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1.bin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6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76.bin"/><Relationship Id="rId15" Type="http://schemas.openxmlformats.org/officeDocument/2006/relationships/image" Target="../media/image63.wmf"/><Relationship Id="rId10" Type="http://schemas.openxmlformats.org/officeDocument/2006/relationships/image" Target="../media/image148.wmf"/><Relationship Id="rId4" Type="http://schemas.openxmlformats.org/officeDocument/2006/relationships/image" Target="../media/image145.wmf"/><Relationship Id="rId9" Type="http://schemas.openxmlformats.org/officeDocument/2006/relationships/oleObject" Target="../embeddings/oleObject78.bin"/><Relationship Id="rId14" Type="http://schemas.openxmlformats.org/officeDocument/2006/relationships/oleObject" Target="../embeddings/oleObject80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13" Type="http://schemas.openxmlformats.org/officeDocument/2006/relationships/image" Target="../media/image157.png"/><Relationship Id="rId18" Type="http://schemas.openxmlformats.org/officeDocument/2006/relationships/image" Target="../media/image158.png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154.wmf"/><Relationship Id="rId17" Type="http://schemas.openxmlformats.org/officeDocument/2006/relationships/image" Target="../media/image15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8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1.wmf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3.bin"/><Relationship Id="rId15" Type="http://schemas.openxmlformats.org/officeDocument/2006/relationships/image" Target="../media/image155.wmf"/><Relationship Id="rId10" Type="http://schemas.openxmlformats.org/officeDocument/2006/relationships/image" Target="../media/image153.wmf"/><Relationship Id="rId19" Type="http://schemas.openxmlformats.org/officeDocument/2006/relationships/image" Target="../media/image159.jpeg"/><Relationship Id="rId4" Type="http://schemas.openxmlformats.org/officeDocument/2006/relationships/image" Target="../media/image150.wmf"/><Relationship Id="rId9" Type="http://schemas.openxmlformats.org/officeDocument/2006/relationships/oleObject" Target="../embeddings/oleObject85.bin"/><Relationship Id="rId14" Type="http://schemas.openxmlformats.org/officeDocument/2006/relationships/oleObject" Target="../embeddings/oleObject8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hyperlink" Target="http://en.wikipedia.org/wiki/Gerardus_'t_Hooft" TargetMode="External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3.wmf"/><Relationship Id="rId11" Type="http://schemas.openxmlformats.org/officeDocument/2006/relationships/image" Target="../media/image167.png"/><Relationship Id="rId5" Type="http://schemas.openxmlformats.org/officeDocument/2006/relationships/oleObject" Target="../embeddings/oleObject89.bin"/><Relationship Id="rId10" Type="http://schemas.openxmlformats.org/officeDocument/2006/relationships/image" Target="../media/image165.wmf"/><Relationship Id="rId4" Type="http://schemas.openxmlformats.org/officeDocument/2006/relationships/image" Target="../media/image166.png"/><Relationship Id="rId9" Type="http://schemas.openxmlformats.org/officeDocument/2006/relationships/oleObject" Target="../embeddings/oleObject9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3.png"/><Relationship Id="rId12" Type="http://schemas.openxmlformats.org/officeDocument/2006/relationships/image" Target="../media/image1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72.png"/><Relationship Id="rId11" Type="http://schemas.openxmlformats.org/officeDocument/2006/relationships/oleObject" Target="../embeddings/oleObject92.bin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13" Type="http://schemas.openxmlformats.org/officeDocument/2006/relationships/oleObject" Target="../embeddings/oleObject98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80.wmf"/><Relationship Id="rId12" Type="http://schemas.openxmlformats.org/officeDocument/2006/relationships/image" Target="../media/image182.w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84.wmf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4.bin"/><Relationship Id="rId11" Type="http://schemas.openxmlformats.org/officeDocument/2006/relationships/oleObject" Target="../embeddings/oleObject97.bin"/><Relationship Id="rId5" Type="http://schemas.openxmlformats.org/officeDocument/2006/relationships/image" Target="../media/image179.wmf"/><Relationship Id="rId15" Type="http://schemas.openxmlformats.org/officeDocument/2006/relationships/oleObject" Target="../embeddings/oleObject99.bin"/><Relationship Id="rId10" Type="http://schemas.openxmlformats.org/officeDocument/2006/relationships/oleObject" Target="../embeddings/oleObject96.bin"/><Relationship Id="rId4" Type="http://schemas.openxmlformats.org/officeDocument/2006/relationships/oleObject" Target="../embeddings/oleObject93.bin"/><Relationship Id="rId9" Type="http://schemas.openxmlformats.org/officeDocument/2006/relationships/image" Target="../media/image181.wmf"/><Relationship Id="rId14" Type="http://schemas.openxmlformats.org/officeDocument/2006/relationships/image" Target="../media/image18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13" Type="http://schemas.openxmlformats.org/officeDocument/2006/relationships/image" Target="../media/image189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86.wmf"/><Relationship Id="rId12" Type="http://schemas.openxmlformats.org/officeDocument/2006/relationships/oleObject" Target="../embeddings/oleObject104.bin"/><Relationship Id="rId17" Type="http://schemas.openxmlformats.org/officeDocument/2006/relationships/image" Target="../media/image191.wmf"/><Relationship Id="rId2" Type="http://schemas.openxmlformats.org/officeDocument/2006/relationships/slideLayout" Target="../slideLayouts/slideLayout30.xml"/><Relationship Id="rId16" Type="http://schemas.openxmlformats.org/officeDocument/2006/relationships/oleObject" Target="../embeddings/oleObject106.bin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01.bin"/><Relationship Id="rId11" Type="http://schemas.openxmlformats.org/officeDocument/2006/relationships/image" Target="../media/image188.wmf"/><Relationship Id="rId5" Type="http://schemas.openxmlformats.org/officeDocument/2006/relationships/image" Target="../media/image185.wmf"/><Relationship Id="rId15" Type="http://schemas.openxmlformats.org/officeDocument/2006/relationships/image" Target="../media/image190.wmf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87.wmf"/><Relationship Id="rId14" Type="http://schemas.openxmlformats.org/officeDocument/2006/relationships/oleObject" Target="../embeddings/oleObject10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0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93.w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9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97.png"/><Relationship Id="rId5" Type="http://schemas.openxmlformats.org/officeDocument/2006/relationships/image" Target="../media/image196.wmf"/><Relationship Id="rId4" Type="http://schemas.openxmlformats.org/officeDocument/2006/relationships/oleObject" Target="../embeddings/oleObject109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98.w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13" Type="http://schemas.openxmlformats.org/officeDocument/2006/relationships/image" Target="../media/image204.wmf"/><Relationship Id="rId3" Type="http://schemas.openxmlformats.org/officeDocument/2006/relationships/oleObject" Target="../embeddings/oleObject112.bin"/><Relationship Id="rId7" Type="http://schemas.openxmlformats.org/officeDocument/2006/relationships/image" Target="../media/image202.wmf"/><Relationship Id="rId12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14.bin"/><Relationship Id="rId11" Type="http://schemas.openxmlformats.org/officeDocument/2006/relationships/image" Target="../media/image206.png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205.png"/><Relationship Id="rId4" Type="http://schemas.openxmlformats.org/officeDocument/2006/relationships/image" Target="../media/image201.wmf"/><Relationship Id="rId9" Type="http://schemas.openxmlformats.org/officeDocument/2006/relationships/image" Target="../media/image20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11.png"/><Relationship Id="rId5" Type="http://schemas.openxmlformats.org/officeDocument/2006/relationships/image" Target="../media/image209.wmf"/><Relationship Id="rId4" Type="http://schemas.openxmlformats.org/officeDocument/2006/relationships/oleObject" Target="../embeddings/oleObject11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13" Type="http://schemas.openxmlformats.org/officeDocument/2006/relationships/oleObject" Target="../embeddings/oleObject124.bin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12" Type="http://schemas.openxmlformats.org/officeDocument/2006/relationships/image" Target="../media/image21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2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13.wmf"/><Relationship Id="rId11" Type="http://schemas.openxmlformats.org/officeDocument/2006/relationships/oleObject" Target="../embeddings/oleObject123.bin"/><Relationship Id="rId5" Type="http://schemas.openxmlformats.org/officeDocument/2006/relationships/oleObject" Target="../embeddings/oleObject120.bin"/><Relationship Id="rId15" Type="http://schemas.openxmlformats.org/officeDocument/2006/relationships/oleObject" Target="../embeddings/oleObject125.bin"/><Relationship Id="rId10" Type="http://schemas.openxmlformats.org/officeDocument/2006/relationships/image" Target="../media/image215.wmf"/><Relationship Id="rId4" Type="http://schemas.openxmlformats.org/officeDocument/2006/relationships/image" Target="../media/image212.wmf"/><Relationship Id="rId9" Type="http://schemas.openxmlformats.org/officeDocument/2006/relationships/oleObject" Target="../embeddings/oleObject122.bin"/><Relationship Id="rId14" Type="http://schemas.openxmlformats.org/officeDocument/2006/relationships/image" Target="../media/image21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5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1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3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21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21.wmf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22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13" Type="http://schemas.openxmlformats.org/officeDocument/2006/relationships/image" Target="../media/image117.wmf"/><Relationship Id="rId3" Type="http://schemas.openxmlformats.org/officeDocument/2006/relationships/image" Target="../media/image122.pn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30.bin"/><Relationship Id="rId11" Type="http://schemas.openxmlformats.org/officeDocument/2006/relationships/image" Target="../media/image119.wmf"/><Relationship Id="rId5" Type="http://schemas.openxmlformats.org/officeDocument/2006/relationships/image" Target="../media/image116.wmf"/><Relationship Id="rId10" Type="http://schemas.openxmlformats.org/officeDocument/2006/relationships/oleObject" Target="../embeddings/oleObject132.bin"/><Relationship Id="rId4" Type="http://schemas.openxmlformats.org/officeDocument/2006/relationships/oleObject" Target="../embeddings/oleObject129.bin"/><Relationship Id="rId9" Type="http://schemas.openxmlformats.org/officeDocument/2006/relationships/image" Target="../media/image22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13" Type="http://schemas.openxmlformats.org/officeDocument/2006/relationships/oleObject" Target="../embeddings/oleObject137.bin"/><Relationship Id="rId3" Type="http://schemas.openxmlformats.org/officeDocument/2006/relationships/oleObject" Target="../embeddings/oleObject134.bin"/><Relationship Id="rId7" Type="http://schemas.openxmlformats.org/officeDocument/2006/relationships/image" Target="../media/image235.png"/><Relationship Id="rId12" Type="http://schemas.openxmlformats.org/officeDocument/2006/relationships/image" Target="../media/image2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34.png"/><Relationship Id="rId11" Type="http://schemas.openxmlformats.org/officeDocument/2006/relationships/image" Target="../media/image231.wmf"/><Relationship Id="rId5" Type="http://schemas.openxmlformats.org/officeDocument/2006/relationships/image" Target="../media/image233.png"/><Relationship Id="rId15" Type="http://schemas.openxmlformats.org/officeDocument/2006/relationships/image" Target="../media/image237.jpeg"/><Relationship Id="rId10" Type="http://schemas.openxmlformats.org/officeDocument/2006/relationships/oleObject" Target="../embeddings/oleObject136.bin"/><Relationship Id="rId4" Type="http://schemas.openxmlformats.org/officeDocument/2006/relationships/image" Target="../media/image229.wmf"/><Relationship Id="rId9" Type="http://schemas.openxmlformats.org/officeDocument/2006/relationships/image" Target="../media/image230.wmf"/><Relationship Id="rId14" Type="http://schemas.openxmlformats.org/officeDocument/2006/relationships/image" Target="../media/image232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wmf"/><Relationship Id="rId3" Type="http://schemas.openxmlformats.org/officeDocument/2006/relationships/image" Target="../media/image132.png"/><Relationship Id="rId7" Type="http://schemas.openxmlformats.org/officeDocument/2006/relationships/oleObject" Target="../embeddings/oleObject138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240.wmf"/><Relationship Id="rId4" Type="http://schemas.openxmlformats.org/officeDocument/2006/relationships/image" Target="../media/image241.png"/><Relationship Id="rId9" Type="http://schemas.openxmlformats.org/officeDocument/2006/relationships/oleObject" Target="../embeddings/oleObject13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2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2.bin"/><Relationship Id="rId13" Type="http://schemas.openxmlformats.org/officeDocument/2006/relationships/image" Target="../media/image254.wmf"/><Relationship Id="rId3" Type="http://schemas.openxmlformats.org/officeDocument/2006/relationships/image" Target="../media/image255.png"/><Relationship Id="rId7" Type="http://schemas.openxmlformats.org/officeDocument/2006/relationships/image" Target="../media/image251.wmf"/><Relationship Id="rId12" Type="http://schemas.openxmlformats.org/officeDocument/2006/relationships/oleObject" Target="../embeddings/oleObject1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41.bin"/><Relationship Id="rId11" Type="http://schemas.openxmlformats.org/officeDocument/2006/relationships/image" Target="../media/image253.wmf"/><Relationship Id="rId5" Type="http://schemas.openxmlformats.org/officeDocument/2006/relationships/image" Target="../media/image250.wmf"/><Relationship Id="rId10" Type="http://schemas.openxmlformats.org/officeDocument/2006/relationships/oleObject" Target="../embeddings/oleObject143.bin"/><Relationship Id="rId4" Type="http://schemas.openxmlformats.org/officeDocument/2006/relationships/oleObject" Target="../embeddings/oleObject140.bin"/><Relationship Id="rId9" Type="http://schemas.openxmlformats.org/officeDocument/2006/relationships/image" Target="../media/image252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6.bin"/><Relationship Id="rId13" Type="http://schemas.openxmlformats.org/officeDocument/2006/relationships/image" Target="../media/image260.wmf"/><Relationship Id="rId3" Type="http://schemas.openxmlformats.org/officeDocument/2006/relationships/image" Target="../media/image99.png"/><Relationship Id="rId7" Type="http://schemas.openxmlformats.org/officeDocument/2006/relationships/image" Target="../media/image263.png"/><Relationship Id="rId12" Type="http://schemas.openxmlformats.org/officeDocument/2006/relationships/oleObject" Target="../embeddings/oleObject1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62.wmf"/><Relationship Id="rId11" Type="http://schemas.openxmlformats.org/officeDocument/2006/relationships/image" Target="../media/image259.wmf"/><Relationship Id="rId5" Type="http://schemas.openxmlformats.org/officeDocument/2006/relationships/image" Target="../media/image257.wmf"/><Relationship Id="rId15" Type="http://schemas.openxmlformats.org/officeDocument/2006/relationships/image" Target="../media/image261.wmf"/><Relationship Id="rId10" Type="http://schemas.openxmlformats.org/officeDocument/2006/relationships/oleObject" Target="../embeddings/oleObject147.bin"/><Relationship Id="rId4" Type="http://schemas.openxmlformats.org/officeDocument/2006/relationships/oleObject" Target="../embeddings/oleObject145.bin"/><Relationship Id="rId9" Type="http://schemas.openxmlformats.org/officeDocument/2006/relationships/image" Target="../media/image258.wmf"/><Relationship Id="rId14" Type="http://schemas.openxmlformats.org/officeDocument/2006/relationships/oleObject" Target="../embeddings/oleObject14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50.bin"/><Relationship Id="rId4" Type="http://schemas.openxmlformats.org/officeDocument/2006/relationships/image" Target="../media/image2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wmf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1.jpeg"/><Relationship Id="rId10" Type="http://schemas.openxmlformats.org/officeDocument/2006/relationships/image" Target="../media/image19.wmf"/><Relationship Id="rId4" Type="http://schemas.openxmlformats.org/officeDocument/2006/relationships/image" Target="../media/image30.jpeg"/><Relationship Id="rId9" Type="http://schemas.openxmlformats.org/officeDocument/2006/relationships/oleObject" Target="../embeddings/oleObject14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wmf"/><Relationship Id="rId3" Type="http://schemas.openxmlformats.org/officeDocument/2006/relationships/image" Target="../media/image278.png"/><Relationship Id="rId7" Type="http://schemas.openxmlformats.org/officeDocument/2006/relationships/oleObject" Target="../embeddings/oleObject1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75.wmf"/><Relationship Id="rId5" Type="http://schemas.openxmlformats.org/officeDocument/2006/relationships/oleObject" Target="../embeddings/oleObject151.bin"/><Relationship Id="rId10" Type="http://schemas.openxmlformats.org/officeDocument/2006/relationships/image" Target="../media/image277.wmf"/><Relationship Id="rId4" Type="http://schemas.openxmlformats.org/officeDocument/2006/relationships/image" Target="../media/image279.png"/><Relationship Id="rId9" Type="http://schemas.openxmlformats.org/officeDocument/2006/relationships/oleObject" Target="../embeddings/oleObject153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80.wmf"/><Relationship Id="rId5" Type="http://schemas.openxmlformats.org/officeDocument/2006/relationships/oleObject" Target="../embeddings/oleObject154.bin"/><Relationship Id="rId4" Type="http://schemas.openxmlformats.org/officeDocument/2006/relationships/image" Target="../media/image2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wmf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35.wmf"/><Relationship Id="rId10" Type="http://schemas.openxmlformats.org/officeDocument/2006/relationships/image" Target="../media/image40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4.wmf"/><Relationship Id="rId4" Type="http://schemas.openxmlformats.org/officeDocument/2006/relationships/image" Target="../media/image46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4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3.amazonaws.com/edownload/free/de/windows/dali_persistence_of_mem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62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395536" y="-27384"/>
            <a:ext cx="8501062" cy="14700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Searches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for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Lorentz </a:t>
            </a: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violation</a:t>
            </a:r>
            <a:endParaRPr lang="de-DE" sz="2800" b="1" dirty="0" smtClean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in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de-DE" sz="2800" b="1" baseline="300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3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He/</a:t>
            </a:r>
            <a:r>
              <a:rPr lang="de-DE" sz="2800" b="1" baseline="300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129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Xe </a:t>
            </a: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clock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comparison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experiments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95536" y="2204864"/>
            <a:ext cx="8642932" cy="3853036"/>
            <a:chOff x="395536" y="2204864"/>
            <a:chExt cx="8642932" cy="3853036"/>
          </a:xfrm>
        </p:grpSpPr>
        <p:sp>
          <p:nvSpPr>
            <p:cNvPr id="3" name="Abgerundetes Rechteck 2"/>
            <p:cNvSpPr/>
            <p:nvPr/>
          </p:nvSpPr>
          <p:spPr>
            <a:xfrm>
              <a:off x="395536" y="2204864"/>
              <a:ext cx="8642932" cy="3405361"/>
            </a:xfrm>
            <a:prstGeom prst="roundRect">
              <a:avLst>
                <a:gd name="adj" fmla="val 10234"/>
              </a:avLst>
            </a:prstGeom>
            <a:solidFill>
              <a:srgbClr val="FFFFFF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395536" y="2424113"/>
              <a:ext cx="8642932" cy="3633787"/>
              <a:chOff x="525463" y="2424113"/>
              <a:chExt cx="8642932" cy="3633787"/>
            </a:xfrm>
          </p:grpSpPr>
          <p:sp>
            <p:nvSpPr>
              <p:cNvPr id="41989" name="Text Box 3"/>
              <p:cNvSpPr txBox="1">
                <a:spLocks noChangeArrowheads="1"/>
              </p:cNvSpPr>
              <p:nvPr/>
            </p:nvSpPr>
            <p:spPr bwMode="auto">
              <a:xfrm>
                <a:off x="7805738" y="5610225"/>
                <a:ext cx="184150" cy="447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1990" name="Gruppieren 20"/>
              <p:cNvGrpSpPr>
                <a:grpSpLocks/>
              </p:cNvGrpSpPr>
              <p:nvPr/>
            </p:nvGrpSpPr>
            <p:grpSpPr bwMode="auto">
              <a:xfrm>
                <a:off x="525463" y="2424113"/>
                <a:ext cx="8642932" cy="2862381"/>
                <a:chOff x="1285852" y="2786058"/>
                <a:chExt cx="8642318" cy="2863120"/>
              </a:xfrm>
            </p:grpSpPr>
            <p:sp>
              <p:nvSpPr>
                <p:cNvPr id="41993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221419" y="5125503"/>
                  <a:ext cx="184150" cy="446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994" name="Textfeld 14"/>
                <p:cNvSpPr txBox="1">
                  <a:spLocks noChangeArrowheads="1"/>
                </p:cNvSpPr>
                <p:nvPr/>
              </p:nvSpPr>
              <p:spPr bwMode="auto">
                <a:xfrm>
                  <a:off x="1285852" y="2786058"/>
                  <a:ext cx="1569548" cy="5233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28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Outline:</a:t>
                  </a:r>
                </a:p>
              </p:txBody>
            </p:sp>
            <p:sp>
              <p:nvSpPr>
                <p:cNvPr id="41995" name="Textfeld 15"/>
                <p:cNvSpPr txBox="1">
                  <a:spLocks noChangeArrowheads="1"/>
                </p:cNvSpPr>
                <p:nvPr/>
              </p:nvSpPr>
              <p:spPr bwMode="auto">
                <a:xfrm>
                  <a:off x="2698819" y="3186339"/>
                  <a:ext cx="7229351" cy="4617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de-DE" sz="2000" b="1" dirty="0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Features </a:t>
                  </a:r>
                  <a:r>
                    <a:rPr lang="de-DE" sz="2400" b="1" dirty="0" err="1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of</a:t>
                  </a:r>
                  <a:r>
                    <a:rPr lang="de-DE" sz="2400" b="1" dirty="0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frequency</a:t>
                  </a:r>
                  <a:r>
                    <a:rPr lang="de-DE" sz="2400" b="1" dirty="0" smtClean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standards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and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clocks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</a:p>
              </p:txBody>
            </p:sp>
            <p:sp>
              <p:nvSpPr>
                <p:cNvPr id="41996" name="Textfeld 16"/>
                <p:cNvSpPr txBox="1">
                  <a:spLocks noChangeArrowheads="1"/>
                </p:cNvSpPr>
                <p:nvPr/>
              </p:nvSpPr>
              <p:spPr bwMode="auto">
                <a:xfrm>
                  <a:off x="2714612" y="3867571"/>
                  <a:ext cx="4089291" cy="4617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de-DE" sz="2000" baseline="30000" dirty="0">
                      <a:solidFill>
                        <a:srgbClr val="002060"/>
                      </a:solidFill>
                    </a:rPr>
                    <a:t>  </a:t>
                  </a:r>
                  <a:r>
                    <a:rPr lang="de-DE" sz="2400" b="1" baseline="30000" dirty="0">
                      <a:solidFill>
                        <a:srgbClr val="002060"/>
                      </a:solidFill>
                      <a:latin typeface="Comic Sans MS" pitchFamily="66" charset="0"/>
                    </a:rPr>
                    <a:t>3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He/</a:t>
                  </a:r>
                  <a:r>
                    <a:rPr lang="de-DE" sz="2400" b="1" baseline="30000" dirty="0">
                      <a:solidFill>
                        <a:srgbClr val="002060"/>
                      </a:solidFill>
                      <a:latin typeface="Comic Sans MS" pitchFamily="66" charset="0"/>
                    </a:rPr>
                    <a:t>129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Xe  „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spin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“-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clock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endParaRPr lang="de-DE" sz="2400" b="1" baseline="30000" dirty="0">
                    <a:solidFill>
                      <a:srgbClr val="00206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997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2692818" y="5187394"/>
                  <a:ext cx="3746272" cy="4617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de-DE" sz="2000" dirty="0">
                      <a:solidFill>
                        <a:srgbClr val="002060"/>
                      </a:solidFill>
                      <a:latin typeface="Calibri" pitchFamily="34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Conclusion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and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outlook</a:t>
                  </a:r>
                  <a:endParaRPr lang="de-DE" sz="2400" b="1" dirty="0">
                    <a:solidFill>
                      <a:srgbClr val="00206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998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2695565" y="4578377"/>
                  <a:ext cx="6594607" cy="4617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de-DE" sz="2000" baseline="30000" dirty="0">
                      <a:solidFill>
                        <a:srgbClr val="002060"/>
                      </a:solidFill>
                      <a:latin typeface="Calibri" pitchFamily="34" charset="0"/>
                    </a:rPr>
                    <a:t> </a:t>
                  </a:r>
                  <a:r>
                    <a:rPr lang="de-DE" sz="2400" b="1" baseline="30000" dirty="0">
                      <a:solidFill>
                        <a:srgbClr val="002060"/>
                      </a:solidFill>
                      <a:latin typeface="Comic Sans MS" pitchFamily="66" charset="0"/>
                    </a:rPr>
                    <a:t>3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He/</a:t>
                  </a:r>
                  <a:r>
                    <a:rPr lang="de-DE" sz="2400" b="1" baseline="30000" dirty="0">
                      <a:solidFill>
                        <a:srgbClr val="002060"/>
                      </a:solidFill>
                      <a:latin typeface="Comic Sans MS" pitchFamily="66" charset="0"/>
                    </a:rPr>
                    <a:t>129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Xe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clock-comparison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sz="2400" b="1" dirty="0" err="1">
                      <a:solidFill>
                        <a:srgbClr val="002060"/>
                      </a:solidFill>
                      <a:latin typeface="Comic Sans MS" pitchFamily="66" charset="0"/>
                    </a:rPr>
                    <a:t>experiments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Comic Sans MS" pitchFamily="66" charset="0"/>
                    </a:rPr>
                    <a:t> </a:t>
                  </a:r>
                  <a:endParaRPr lang="de-DE" sz="2400" b="1" baseline="30000" dirty="0">
                    <a:solidFill>
                      <a:srgbClr val="002060"/>
                    </a:solidFill>
                    <a:latin typeface="Comic Sans MS" pitchFamily="66" charset="0"/>
                  </a:endParaRPr>
                </a:p>
              </p:txBody>
            </p:sp>
          </p:grpSp>
        </p:grpSp>
      </p:grpSp>
      <p:sp>
        <p:nvSpPr>
          <p:cNvPr id="41991" name="Textfeld 21"/>
          <p:cNvSpPr txBox="1">
            <a:spLocks noChangeArrowheads="1"/>
          </p:cNvSpPr>
          <p:nvPr/>
        </p:nvSpPr>
        <p:spPr bwMode="auto">
          <a:xfrm>
            <a:off x="8286750" y="0"/>
            <a:ext cx="1000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chemeClr val="bg1"/>
                </a:solidFill>
                <a:latin typeface="Calibri" pitchFamily="34" charset="0"/>
              </a:rPr>
              <a:t>W.Heil</a:t>
            </a:r>
          </a:p>
        </p:txBody>
      </p:sp>
      <p:sp>
        <p:nvSpPr>
          <p:cNvPr id="41992" name="Textfeld 19"/>
          <p:cNvSpPr txBox="1">
            <a:spLocks noChangeArrowheads="1"/>
          </p:cNvSpPr>
          <p:nvPr/>
        </p:nvSpPr>
        <p:spPr bwMode="auto">
          <a:xfrm>
            <a:off x="6444208" y="6381750"/>
            <a:ext cx="2078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SSP2012, Groningen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/>
          <p:cNvCxnSpPr/>
          <p:nvPr/>
        </p:nvCxnSpPr>
        <p:spPr>
          <a:xfrm flipV="1">
            <a:off x="251520" y="762422"/>
            <a:ext cx="0" cy="2450554"/>
          </a:xfrm>
          <a:prstGeom prst="straightConnector1">
            <a:avLst/>
          </a:prstGeom>
          <a:ln>
            <a:solidFill>
              <a:srgbClr val="33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3000375"/>
            <a:ext cx="41433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23"/>
          <p:cNvSpPr txBox="1">
            <a:spLocks noChangeArrowheads="1"/>
          </p:cNvSpPr>
          <p:nvPr/>
        </p:nvSpPr>
        <p:spPr bwMode="auto">
          <a:xfrm>
            <a:off x="6081713" y="2749550"/>
            <a:ext cx="14763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0" name="Text Box 24"/>
          <p:cNvSpPr txBox="1">
            <a:spLocks noChangeArrowheads="1"/>
          </p:cNvSpPr>
          <p:nvPr/>
        </p:nvSpPr>
        <p:spPr bwMode="auto">
          <a:xfrm>
            <a:off x="4668838" y="2420938"/>
            <a:ext cx="14763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1" name="Text Box 25"/>
          <p:cNvSpPr txBox="1">
            <a:spLocks noChangeArrowheads="1"/>
          </p:cNvSpPr>
          <p:nvPr/>
        </p:nvSpPr>
        <p:spPr bwMode="auto">
          <a:xfrm>
            <a:off x="7219950" y="2616200"/>
            <a:ext cx="147638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2" name="Rectangle 26"/>
          <p:cNvSpPr>
            <a:spLocks noChangeArrowheads="1"/>
          </p:cNvSpPr>
          <p:nvPr/>
        </p:nvSpPr>
        <p:spPr bwMode="auto">
          <a:xfrm>
            <a:off x="6308725" y="2635250"/>
            <a:ext cx="15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3" name="Rectangle 27"/>
          <p:cNvSpPr>
            <a:spLocks noChangeArrowheads="1"/>
          </p:cNvSpPr>
          <p:nvPr/>
        </p:nvSpPr>
        <p:spPr bwMode="auto">
          <a:xfrm>
            <a:off x="6410325" y="2635250"/>
            <a:ext cx="7937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4" name="Rectangle 28"/>
          <p:cNvSpPr>
            <a:spLocks noChangeArrowheads="1"/>
          </p:cNvSpPr>
          <p:nvPr/>
        </p:nvSpPr>
        <p:spPr bwMode="auto">
          <a:xfrm>
            <a:off x="6462713" y="2635250"/>
            <a:ext cx="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5" name="Rectangle 29"/>
          <p:cNvSpPr>
            <a:spLocks noChangeArrowheads="1"/>
          </p:cNvSpPr>
          <p:nvPr/>
        </p:nvSpPr>
        <p:spPr bwMode="auto">
          <a:xfrm>
            <a:off x="6538913" y="2635250"/>
            <a:ext cx="15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56" name="Rectangle 30"/>
          <p:cNvSpPr>
            <a:spLocks noChangeArrowheads="1"/>
          </p:cNvSpPr>
          <p:nvPr/>
        </p:nvSpPr>
        <p:spPr bwMode="auto">
          <a:xfrm rot="-5400000">
            <a:off x="4183062" y="1681163"/>
            <a:ext cx="4032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2E2C2C"/>
                </a:solidFill>
                <a:latin typeface="Times New Roman" pitchFamily="18" charset="0"/>
              </a:rPr>
              <a:t>B [nT]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157" name="Text Box 31"/>
          <p:cNvSpPr txBox="1">
            <a:spLocks noChangeArrowheads="1"/>
          </p:cNvSpPr>
          <p:nvPr/>
        </p:nvSpPr>
        <p:spPr bwMode="auto">
          <a:xfrm>
            <a:off x="8072438" y="2857500"/>
            <a:ext cx="427037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Times New Roman" pitchFamily="18" charset="0"/>
              </a:rPr>
              <a:t>t [h]</a:t>
            </a:r>
          </a:p>
        </p:txBody>
      </p:sp>
      <p:grpSp>
        <p:nvGrpSpPr>
          <p:cNvPr id="6158" name="Group 32"/>
          <p:cNvGrpSpPr>
            <a:grpSpLocks/>
          </p:cNvGrpSpPr>
          <p:nvPr/>
        </p:nvGrpSpPr>
        <p:grpSpPr bwMode="auto">
          <a:xfrm>
            <a:off x="5051425" y="1116013"/>
            <a:ext cx="2878138" cy="2027237"/>
            <a:chOff x="2531" y="591"/>
            <a:chExt cx="2111" cy="1548"/>
          </a:xfrm>
        </p:grpSpPr>
        <p:sp>
          <p:nvSpPr>
            <p:cNvPr id="6208" name="Line 33"/>
            <p:cNvSpPr>
              <a:spLocks noChangeAspect="1" noChangeShapeType="1"/>
            </p:cNvSpPr>
            <p:nvPr/>
          </p:nvSpPr>
          <p:spPr bwMode="auto">
            <a:xfrm>
              <a:off x="2554" y="1954"/>
              <a:ext cx="204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09" name="Line 34"/>
            <p:cNvSpPr>
              <a:spLocks noChangeAspect="1" noChangeShapeType="1"/>
            </p:cNvSpPr>
            <p:nvPr/>
          </p:nvSpPr>
          <p:spPr bwMode="auto">
            <a:xfrm flipV="1">
              <a:off x="2554" y="1913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0" name="Rectangle 35"/>
            <p:cNvSpPr>
              <a:spLocks noChangeAspect="1" noChangeArrowheads="1"/>
            </p:cNvSpPr>
            <p:nvPr/>
          </p:nvSpPr>
          <p:spPr bwMode="auto">
            <a:xfrm>
              <a:off x="2531" y="1965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0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11" name="Line 36"/>
            <p:cNvSpPr>
              <a:spLocks noChangeAspect="1" noChangeShapeType="1"/>
            </p:cNvSpPr>
            <p:nvPr/>
          </p:nvSpPr>
          <p:spPr bwMode="auto">
            <a:xfrm flipV="1">
              <a:off x="2662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2" name="Line 37"/>
            <p:cNvSpPr>
              <a:spLocks noChangeAspect="1" noChangeShapeType="1"/>
            </p:cNvSpPr>
            <p:nvPr/>
          </p:nvSpPr>
          <p:spPr bwMode="auto">
            <a:xfrm flipV="1">
              <a:off x="2761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3" name="Line 38"/>
            <p:cNvSpPr>
              <a:spLocks noChangeAspect="1" noChangeShapeType="1"/>
            </p:cNvSpPr>
            <p:nvPr/>
          </p:nvSpPr>
          <p:spPr bwMode="auto">
            <a:xfrm flipV="1">
              <a:off x="2864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4" name="Line 39"/>
            <p:cNvSpPr>
              <a:spLocks noChangeAspect="1" noChangeShapeType="1"/>
            </p:cNvSpPr>
            <p:nvPr/>
          </p:nvSpPr>
          <p:spPr bwMode="auto">
            <a:xfrm flipV="1">
              <a:off x="2963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5" name="Rectangle 40"/>
            <p:cNvSpPr>
              <a:spLocks noChangeAspect="1" noChangeArrowheads="1"/>
            </p:cNvSpPr>
            <p:nvPr/>
          </p:nvSpPr>
          <p:spPr bwMode="auto">
            <a:xfrm>
              <a:off x="3039" y="1965"/>
              <a:ext cx="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5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16" name="Line 41"/>
            <p:cNvSpPr>
              <a:spLocks noChangeAspect="1" noChangeShapeType="1"/>
            </p:cNvSpPr>
            <p:nvPr/>
          </p:nvSpPr>
          <p:spPr bwMode="auto">
            <a:xfrm flipV="1">
              <a:off x="3067" y="1913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7" name="Line 42"/>
            <p:cNvSpPr>
              <a:spLocks noChangeAspect="1" noChangeShapeType="1"/>
            </p:cNvSpPr>
            <p:nvPr/>
          </p:nvSpPr>
          <p:spPr bwMode="auto">
            <a:xfrm flipV="1">
              <a:off x="3170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8" name="Line 43"/>
            <p:cNvSpPr>
              <a:spLocks noChangeAspect="1" noChangeShapeType="1"/>
            </p:cNvSpPr>
            <p:nvPr/>
          </p:nvSpPr>
          <p:spPr bwMode="auto">
            <a:xfrm flipV="1">
              <a:off x="3274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9" name="Line 44"/>
            <p:cNvSpPr>
              <a:spLocks noChangeAspect="1" noChangeShapeType="1"/>
            </p:cNvSpPr>
            <p:nvPr/>
          </p:nvSpPr>
          <p:spPr bwMode="auto">
            <a:xfrm flipV="1">
              <a:off x="3373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0" name="Line 45"/>
            <p:cNvSpPr>
              <a:spLocks noChangeAspect="1" noChangeShapeType="1"/>
            </p:cNvSpPr>
            <p:nvPr/>
          </p:nvSpPr>
          <p:spPr bwMode="auto">
            <a:xfrm flipV="1">
              <a:off x="3476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1" name="Rectangle 46"/>
            <p:cNvSpPr>
              <a:spLocks noChangeAspect="1" noChangeArrowheads="1"/>
            </p:cNvSpPr>
            <p:nvPr/>
          </p:nvSpPr>
          <p:spPr bwMode="auto">
            <a:xfrm>
              <a:off x="3530" y="1965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1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22" name="Rectangle 47"/>
            <p:cNvSpPr>
              <a:spLocks noChangeAspect="1" noChangeArrowheads="1"/>
            </p:cNvSpPr>
            <p:nvPr/>
          </p:nvSpPr>
          <p:spPr bwMode="auto">
            <a:xfrm>
              <a:off x="3574" y="1965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0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23" name="Line 48"/>
            <p:cNvSpPr>
              <a:spLocks noChangeAspect="1" noChangeShapeType="1"/>
            </p:cNvSpPr>
            <p:nvPr/>
          </p:nvSpPr>
          <p:spPr bwMode="auto">
            <a:xfrm flipV="1">
              <a:off x="3575" y="1913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4" name="Line 49"/>
            <p:cNvSpPr>
              <a:spLocks noChangeAspect="1" noChangeShapeType="1"/>
            </p:cNvSpPr>
            <p:nvPr/>
          </p:nvSpPr>
          <p:spPr bwMode="auto">
            <a:xfrm flipV="1">
              <a:off x="3683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5" name="Line 50"/>
            <p:cNvSpPr>
              <a:spLocks noChangeAspect="1" noChangeShapeType="1"/>
            </p:cNvSpPr>
            <p:nvPr/>
          </p:nvSpPr>
          <p:spPr bwMode="auto">
            <a:xfrm flipV="1">
              <a:off x="3787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6" name="Line 51"/>
            <p:cNvSpPr>
              <a:spLocks noChangeAspect="1" noChangeShapeType="1"/>
            </p:cNvSpPr>
            <p:nvPr/>
          </p:nvSpPr>
          <p:spPr bwMode="auto">
            <a:xfrm flipV="1">
              <a:off x="3886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7" name="Line 52"/>
            <p:cNvSpPr>
              <a:spLocks noChangeAspect="1" noChangeShapeType="1"/>
            </p:cNvSpPr>
            <p:nvPr/>
          </p:nvSpPr>
          <p:spPr bwMode="auto">
            <a:xfrm flipV="1">
              <a:off x="3989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8" name="Rectangle 53"/>
            <p:cNvSpPr>
              <a:spLocks noChangeAspect="1" noChangeArrowheads="1"/>
            </p:cNvSpPr>
            <p:nvPr/>
          </p:nvSpPr>
          <p:spPr bwMode="auto">
            <a:xfrm>
              <a:off x="4045" y="1965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1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29" name="Rectangle 54"/>
            <p:cNvSpPr>
              <a:spLocks noChangeAspect="1" noChangeArrowheads="1"/>
            </p:cNvSpPr>
            <p:nvPr/>
          </p:nvSpPr>
          <p:spPr bwMode="auto">
            <a:xfrm>
              <a:off x="4086" y="1965"/>
              <a:ext cx="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5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30" name="Line 55"/>
            <p:cNvSpPr>
              <a:spLocks noChangeAspect="1" noChangeShapeType="1"/>
            </p:cNvSpPr>
            <p:nvPr/>
          </p:nvSpPr>
          <p:spPr bwMode="auto">
            <a:xfrm flipV="1">
              <a:off x="4088" y="1913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1" name="Line 56"/>
            <p:cNvSpPr>
              <a:spLocks noChangeAspect="1" noChangeShapeType="1"/>
            </p:cNvSpPr>
            <p:nvPr/>
          </p:nvSpPr>
          <p:spPr bwMode="auto">
            <a:xfrm flipV="1">
              <a:off x="4187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2" name="Line 57"/>
            <p:cNvSpPr>
              <a:spLocks noChangeAspect="1" noChangeShapeType="1"/>
            </p:cNvSpPr>
            <p:nvPr/>
          </p:nvSpPr>
          <p:spPr bwMode="auto">
            <a:xfrm flipV="1">
              <a:off x="4295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3" name="Line 58"/>
            <p:cNvSpPr>
              <a:spLocks noChangeAspect="1" noChangeShapeType="1"/>
            </p:cNvSpPr>
            <p:nvPr/>
          </p:nvSpPr>
          <p:spPr bwMode="auto">
            <a:xfrm flipV="1">
              <a:off x="4399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4" name="Line 59"/>
            <p:cNvSpPr>
              <a:spLocks noChangeAspect="1" noChangeShapeType="1"/>
            </p:cNvSpPr>
            <p:nvPr/>
          </p:nvSpPr>
          <p:spPr bwMode="auto">
            <a:xfrm flipV="1">
              <a:off x="4498" y="1936"/>
              <a:ext cx="0" cy="18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5" name="Rectangle 60"/>
            <p:cNvSpPr>
              <a:spLocks noChangeAspect="1" noChangeArrowheads="1"/>
            </p:cNvSpPr>
            <p:nvPr/>
          </p:nvSpPr>
          <p:spPr bwMode="auto">
            <a:xfrm>
              <a:off x="4526" y="1965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2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36" name="Rectangle 61"/>
            <p:cNvSpPr>
              <a:spLocks noChangeAspect="1" noChangeArrowheads="1"/>
            </p:cNvSpPr>
            <p:nvPr/>
          </p:nvSpPr>
          <p:spPr bwMode="auto">
            <a:xfrm>
              <a:off x="4578" y="1966"/>
              <a:ext cx="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2E2C2C"/>
                  </a:solidFill>
                  <a:latin typeface="Times New Roman" pitchFamily="18" charset="0"/>
                </a:rPr>
                <a:t>0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237" name="Line 62"/>
            <p:cNvSpPr>
              <a:spLocks noChangeAspect="1" noChangeShapeType="1"/>
            </p:cNvSpPr>
            <p:nvPr/>
          </p:nvSpPr>
          <p:spPr bwMode="auto">
            <a:xfrm flipV="1">
              <a:off x="4601" y="1913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8" name="Line 63"/>
            <p:cNvSpPr>
              <a:spLocks noChangeAspect="1" noChangeShapeType="1"/>
            </p:cNvSpPr>
            <p:nvPr/>
          </p:nvSpPr>
          <p:spPr bwMode="auto">
            <a:xfrm flipV="1">
              <a:off x="2554" y="591"/>
              <a:ext cx="0" cy="136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9" name="Line 64"/>
            <p:cNvSpPr>
              <a:spLocks noChangeAspect="1" noChangeShapeType="1"/>
            </p:cNvSpPr>
            <p:nvPr/>
          </p:nvSpPr>
          <p:spPr bwMode="auto">
            <a:xfrm>
              <a:off x="2554" y="1957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0" name="Line 65"/>
            <p:cNvSpPr>
              <a:spLocks noChangeAspect="1" noChangeShapeType="1"/>
            </p:cNvSpPr>
            <p:nvPr/>
          </p:nvSpPr>
          <p:spPr bwMode="auto">
            <a:xfrm>
              <a:off x="2554" y="1901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1" name="Line 66"/>
            <p:cNvSpPr>
              <a:spLocks noChangeAspect="1" noChangeShapeType="1"/>
            </p:cNvSpPr>
            <p:nvPr/>
          </p:nvSpPr>
          <p:spPr bwMode="auto">
            <a:xfrm>
              <a:off x="2554" y="1843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2" name="Line 67"/>
            <p:cNvSpPr>
              <a:spLocks noChangeAspect="1" noChangeShapeType="1"/>
            </p:cNvSpPr>
            <p:nvPr/>
          </p:nvSpPr>
          <p:spPr bwMode="auto">
            <a:xfrm>
              <a:off x="2554" y="1791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3" name="Line 68"/>
            <p:cNvSpPr>
              <a:spLocks noChangeAspect="1" noChangeShapeType="1"/>
            </p:cNvSpPr>
            <p:nvPr/>
          </p:nvSpPr>
          <p:spPr bwMode="auto">
            <a:xfrm>
              <a:off x="2554" y="1735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4" name="Line 69"/>
            <p:cNvSpPr>
              <a:spLocks noChangeAspect="1" noChangeShapeType="1"/>
            </p:cNvSpPr>
            <p:nvPr/>
          </p:nvSpPr>
          <p:spPr bwMode="auto">
            <a:xfrm>
              <a:off x="2554" y="1683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5" name="Line 70"/>
            <p:cNvSpPr>
              <a:spLocks noChangeAspect="1" noChangeShapeType="1"/>
            </p:cNvSpPr>
            <p:nvPr/>
          </p:nvSpPr>
          <p:spPr bwMode="auto">
            <a:xfrm>
              <a:off x="2554" y="1628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6" name="Line 71"/>
            <p:cNvSpPr>
              <a:spLocks noChangeAspect="1" noChangeShapeType="1"/>
            </p:cNvSpPr>
            <p:nvPr/>
          </p:nvSpPr>
          <p:spPr bwMode="auto">
            <a:xfrm>
              <a:off x="2554" y="1575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7" name="Line 72"/>
            <p:cNvSpPr>
              <a:spLocks noChangeAspect="1" noChangeShapeType="1"/>
            </p:cNvSpPr>
            <p:nvPr/>
          </p:nvSpPr>
          <p:spPr bwMode="auto">
            <a:xfrm>
              <a:off x="2554" y="1517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8" name="Line 73"/>
            <p:cNvSpPr>
              <a:spLocks noChangeAspect="1" noChangeShapeType="1"/>
            </p:cNvSpPr>
            <p:nvPr/>
          </p:nvSpPr>
          <p:spPr bwMode="auto">
            <a:xfrm>
              <a:off x="2554" y="1465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9" name="Line 74"/>
            <p:cNvSpPr>
              <a:spLocks noChangeAspect="1" noChangeShapeType="1"/>
            </p:cNvSpPr>
            <p:nvPr/>
          </p:nvSpPr>
          <p:spPr bwMode="auto">
            <a:xfrm>
              <a:off x="2554" y="1409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0" name="Line 75"/>
            <p:cNvSpPr>
              <a:spLocks noChangeAspect="1" noChangeShapeType="1"/>
            </p:cNvSpPr>
            <p:nvPr/>
          </p:nvSpPr>
          <p:spPr bwMode="auto">
            <a:xfrm>
              <a:off x="2554" y="1357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1" name="Line 76"/>
            <p:cNvSpPr>
              <a:spLocks noChangeAspect="1" noChangeShapeType="1"/>
            </p:cNvSpPr>
            <p:nvPr/>
          </p:nvSpPr>
          <p:spPr bwMode="auto">
            <a:xfrm>
              <a:off x="2554" y="1299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2" name="Line 77"/>
            <p:cNvSpPr>
              <a:spLocks noChangeAspect="1" noChangeShapeType="1"/>
            </p:cNvSpPr>
            <p:nvPr/>
          </p:nvSpPr>
          <p:spPr bwMode="auto">
            <a:xfrm>
              <a:off x="2554" y="1246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3" name="Line 78"/>
            <p:cNvSpPr>
              <a:spLocks noChangeAspect="1" noChangeShapeType="1"/>
            </p:cNvSpPr>
            <p:nvPr/>
          </p:nvSpPr>
          <p:spPr bwMode="auto">
            <a:xfrm>
              <a:off x="2554" y="1191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4" name="Line 79"/>
            <p:cNvSpPr>
              <a:spLocks noChangeAspect="1" noChangeShapeType="1"/>
            </p:cNvSpPr>
            <p:nvPr/>
          </p:nvSpPr>
          <p:spPr bwMode="auto">
            <a:xfrm>
              <a:off x="2554" y="1138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5" name="Line 80"/>
            <p:cNvSpPr>
              <a:spLocks noChangeAspect="1" noChangeShapeType="1"/>
            </p:cNvSpPr>
            <p:nvPr/>
          </p:nvSpPr>
          <p:spPr bwMode="auto">
            <a:xfrm>
              <a:off x="2554" y="1080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6" name="Line 81"/>
            <p:cNvSpPr>
              <a:spLocks noChangeAspect="1" noChangeShapeType="1"/>
            </p:cNvSpPr>
            <p:nvPr/>
          </p:nvSpPr>
          <p:spPr bwMode="auto">
            <a:xfrm>
              <a:off x="2554" y="1028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7" name="Line 82"/>
            <p:cNvSpPr>
              <a:spLocks noChangeAspect="1" noChangeShapeType="1"/>
            </p:cNvSpPr>
            <p:nvPr/>
          </p:nvSpPr>
          <p:spPr bwMode="auto">
            <a:xfrm>
              <a:off x="2554" y="972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8" name="Line 83"/>
            <p:cNvSpPr>
              <a:spLocks noChangeAspect="1" noChangeShapeType="1"/>
            </p:cNvSpPr>
            <p:nvPr/>
          </p:nvSpPr>
          <p:spPr bwMode="auto">
            <a:xfrm>
              <a:off x="2554" y="920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9" name="Line 84"/>
            <p:cNvSpPr>
              <a:spLocks noChangeAspect="1" noChangeShapeType="1"/>
            </p:cNvSpPr>
            <p:nvPr/>
          </p:nvSpPr>
          <p:spPr bwMode="auto">
            <a:xfrm>
              <a:off x="2554" y="868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0" name="Line 85"/>
            <p:cNvSpPr>
              <a:spLocks noChangeAspect="1" noChangeShapeType="1"/>
            </p:cNvSpPr>
            <p:nvPr/>
          </p:nvSpPr>
          <p:spPr bwMode="auto">
            <a:xfrm>
              <a:off x="2554" y="809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1" name="Line 86"/>
            <p:cNvSpPr>
              <a:spLocks noChangeAspect="1" noChangeShapeType="1"/>
            </p:cNvSpPr>
            <p:nvPr/>
          </p:nvSpPr>
          <p:spPr bwMode="auto">
            <a:xfrm>
              <a:off x="2554" y="754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2" name="Line 87"/>
            <p:cNvSpPr>
              <a:spLocks noChangeAspect="1" noChangeShapeType="1"/>
            </p:cNvSpPr>
            <p:nvPr/>
          </p:nvSpPr>
          <p:spPr bwMode="auto">
            <a:xfrm>
              <a:off x="2554" y="702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3" name="Line 88"/>
            <p:cNvSpPr>
              <a:spLocks noChangeAspect="1" noChangeShapeType="1"/>
            </p:cNvSpPr>
            <p:nvPr/>
          </p:nvSpPr>
          <p:spPr bwMode="auto">
            <a:xfrm>
              <a:off x="2554" y="643"/>
              <a:ext cx="31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4" name="Line 89"/>
            <p:cNvSpPr>
              <a:spLocks noChangeAspect="1" noChangeShapeType="1"/>
            </p:cNvSpPr>
            <p:nvPr/>
          </p:nvSpPr>
          <p:spPr bwMode="auto">
            <a:xfrm>
              <a:off x="2554" y="591"/>
              <a:ext cx="58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5" name="Line 90"/>
            <p:cNvSpPr>
              <a:spLocks noChangeAspect="1" noChangeShapeType="1"/>
            </p:cNvSpPr>
            <p:nvPr/>
          </p:nvSpPr>
          <p:spPr bwMode="auto">
            <a:xfrm>
              <a:off x="2554" y="591"/>
              <a:ext cx="204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6" name="Line 91"/>
            <p:cNvSpPr>
              <a:spLocks noChangeAspect="1" noChangeShapeType="1"/>
            </p:cNvSpPr>
            <p:nvPr/>
          </p:nvSpPr>
          <p:spPr bwMode="auto">
            <a:xfrm>
              <a:off x="2554" y="591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7" name="Line 92"/>
            <p:cNvSpPr>
              <a:spLocks noChangeAspect="1" noChangeShapeType="1"/>
            </p:cNvSpPr>
            <p:nvPr/>
          </p:nvSpPr>
          <p:spPr bwMode="auto">
            <a:xfrm>
              <a:off x="2662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8" name="Line 93"/>
            <p:cNvSpPr>
              <a:spLocks noChangeAspect="1" noChangeShapeType="1"/>
            </p:cNvSpPr>
            <p:nvPr/>
          </p:nvSpPr>
          <p:spPr bwMode="auto">
            <a:xfrm>
              <a:off x="2761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9" name="Line 94"/>
            <p:cNvSpPr>
              <a:spLocks noChangeAspect="1" noChangeShapeType="1"/>
            </p:cNvSpPr>
            <p:nvPr/>
          </p:nvSpPr>
          <p:spPr bwMode="auto">
            <a:xfrm>
              <a:off x="2864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0" name="Line 95"/>
            <p:cNvSpPr>
              <a:spLocks noChangeAspect="1" noChangeShapeType="1"/>
            </p:cNvSpPr>
            <p:nvPr/>
          </p:nvSpPr>
          <p:spPr bwMode="auto">
            <a:xfrm>
              <a:off x="2963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1" name="Line 96"/>
            <p:cNvSpPr>
              <a:spLocks noChangeAspect="1" noChangeShapeType="1"/>
            </p:cNvSpPr>
            <p:nvPr/>
          </p:nvSpPr>
          <p:spPr bwMode="auto">
            <a:xfrm>
              <a:off x="3067" y="591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2" name="Line 97"/>
            <p:cNvSpPr>
              <a:spLocks noChangeAspect="1" noChangeShapeType="1"/>
            </p:cNvSpPr>
            <p:nvPr/>
          </p:nvSpPr>
          <p:spPr bwMode="auto">
            <a:xfrm>
              <a:off x="3170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3" name="Line 98"/>
            <p:cNvSpPr>
              <a:spLocks noChangeAspect="1" noChangeShapeType="1"/>
            </p:cNvSpPr>
            <p:nvPr/>
          </p:nvSpPr>
          <p:spPr bwMode="auto">
            <a:xfrm>
              <a:off x="3274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4" name="Line 99"/>
            <p:cNvSpPr>
              <a:spLocks noChangeAspect="1" noChangeShapeType="1"/>
            </p:cNvSpPr>
            <p:nvPr/>
          </p:nvSpPr>
          <p:spPr bwMode="auto">
            <a:xfrm>
              <a:off x="3373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5" name="Line 100"/>
            <p:cNvSpPr>
              <a:spLocks noChangeAspect="1" noChangeShapeType="1"/>
            </p:cNvSpPr>
            <p:nvPr/>
          </p:nvSpPr>
          <p:spPr bwMode="auto">
            <a:xfrm>
              <a:off x="3476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6" name="Line 101"/>
            <p:cNvSpPr>
              <a:spLocks noChangeAspect="1" noChangeShapeType="1"/>
            </p:cNvSpPr>
            <p:nvPr/>
          </p:nvSpPr>
          <p:spPr bwMode="auto">
            <a:xfrm>
              <a:off x="3575" y="591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7" name="Line 102"/>
            <p:cNvSpPr>
              <a:spLocks noChangeAspect="1" noChangeShapeType="1"/>
            </p:cNvSpPr>
            <p:nvPr/>
          </p:nvSpPr>
          <p:spPr bwMode="auto">
            <a:xfrm>
              <a:off x="3683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8" name="Line 103"/>
            <p:cNvSpPr>
              <a:spLocks noChangeAspect="1" noChangeShapeType="1"/>
            </p:cNvSpPr>
            <p:nvPr/>
          </p:nvSpPr>
          <p:spPr bwMode="auto">
            <a:xfrm>
              <a:off x="3787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9" name="Line 104"/>
            <p:cNvSpPr>
              <a:spLocks noChangeAspect="1" noChangeShapeType="1"/>
            </p:cNvSpPr>
            <p:nvPr/>
          </p:nvSpPr>
          <p:spPr bwMode="auto">
            <a:xfrm>
              <a:off x="3886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0" name="Line 105"/>
            <p:cNvSpPr>
              <a:spLocks noChangeAspect="1" noChangeShapeType="1"/>
            </p:cNvSpPr>
            <p:nvPr/>
          </p:nvSpPr>
          <p:spPr bwMode="auto">
            <a:xfrm>
              <a:off x="3989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1" name="Line 106"/>
            <p:cNvSpPr>
              <a:spLocks noChangeAspect="1" noChangeShapeType="1"/>
            </p:cNvSpPr>
            <p:nvPr/>
          </p:nvSpPr>
          <p:spPr bwMode="auto">
            <a:xfrm>
              <a:off x="4088" y="591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2" name="Line 107"/>
            <p:cNvSpPr>
              <a:spLocks noChangeAspect="1" noChangeShapeType="1"/>
            </p:cNvSpPr>
            <p:nvPr/>
          </p:nvSpPr>
          <p:spPr bwMode="auto">
            <a:xfrm>
              <a:off x="4187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3" name="Line 108"/>
            <p:cNvSpPr>
              <a:spLocks noChangeAspect="1" noChangeShapeType="1"/>
            </p:cNvSpPr>
            <p:nvPr/>
          </p:nvSpPr>
          <p:spPr bwMode="auto">
            <a:xfrm>
              <a:off x="4295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4" name="Line 109"/>
            <p:cNvSpPr>
              <a:spLocks noChangeAspect="1" noChangeShapeType="1"/>
            </p:cNvSpPr>
            <p:nvPr/>
          </p:nvSpPr>
          <p:spPr bwMode="auto">
            <a:xfrm>
              <a:off x="4399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5" name="Line 110"/>
            <p:cNvSpPr>
              <a:spLocks noChangeAspect="1" noChangeShapeType="1"/>
            </p:cNvSpPr>
            <p:nvPr/>
          </p:nvSpPr>
          <p:spPr bwMode="auto">
            <a:xfrm>
              <a:off x="4498" y="591"/>
              <a:ext cx="0" cy="2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6" name="Line 111"/>
            <p:cNvSpPr>
              <a:spLocks noChangeAspect="1" noChangeShapeType="1"/>
            </p:cNvSpPr>
            <p:nvPr/>
          </p:nvSpPr>
          <p:spPr bwMode="auto">
            <a:xfrm>
              <a:off x="4601" y="591"/>
              <a:ext cx="0" cy="41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7" name="Line 112"/>
            <p:cNvSpPr>
              <a:spLocks noChangeAspect="1" noChangeShapeType="1"/>
            </p:cNvSpPr>
            <p:nvPr/>
          </p:nvSpPr>
          <p:spPr bwMode="auto">
            <a:xfrm flipV="1">
              <a:off x="4601" y="591"/>
              <a:ext cx="0" cy="1363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8" name="Line 113"/>
            <p:cNvSpPr>
              <a:spLocks noChangeAspect="1" noChangeShapeType="1"/>
            </p:cNvSpPr>
            <p:nvPr/>
          </p:nvSpPr>
          <p:spPr bwMode="auto">
            <a:xfrm flipH="1">
              <a:off x="4538" y="1957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9" name="Line 114"/>
            <p:cNvSpPr>
              <a:spLocks noChangeAspect="1" noChangeShapeType="1"/>
            </p:cNvSpPr>
            <p:nvPr/>
          </p:nvSpPr>
          <p:spPr bwMode="auto">
            <a:xfrm flipH="1">
              <a:off x="4574" y="1901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0" name="Line 115"/>
            <p:cNvSpPr>
              <a:spLocks noChangeAspect="1" noChangeShapeType="1"/>
            </p:cNvSpPr>
            <p:nvPr/>
          </p:nvSpPr>
          <p:spPr bwMode="auto">
            <a:xfrm flipH="1">
              <a:off x="4574" y="1843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1" name="Line 116"/>
            <p:cNvSpPr>
              <a:spLocks noChangeAspect="1" noChangeShapeType="1"/>
            </p:cNvSpPr>
            <p:nvPr/>
          </p:nvSpPr>
          <p:spPr bwMode="auto">
            <a:xfrm flipH="1">
              <a:off x="4574" y="1791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2" name="Line 117"/>
            <p:cNvSpPr>
              <a:spLocks noChangeAspect="1" noChangeShapeType="1"/>
            </p:cNvSpPr>
            <p:nvPr/>
          </p:nvSpPr>
          <p:spPr bwMode="auto">
            <a:xfrm flipH="1">
              <a:off x="4574" y="1735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3" name="Line 118"/>
            <p:cNvSpPr>
              <a:spLocks noChangeAspect="1" noChangeShapeType="1"/>
            </p:cNvSpPr>
            <p:nvPr/>
          </p:nvSpPr>
          <p:spPr bwMode="auto">
            <a:xfrm flipH="1">
              <a:off x="4538" y="1683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4" name="Line 119"/>
            <p:cNvSpPr>
              <a:spLocks noChangeAspect="1" noChangeShapeType="1"/>
            </p:cNvSpPr>
            <p:nvPr/>
          </p:nvSpPr>
          <p:spPr bwMode="auto">
            <a:xfrm flipH="1">
              <a:off x="4574" y="1628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5" name="Line 120"/>
            <p:cNvSpPr>
              <a:spLocks noChangeAspect="1" noChangeShapeType="1"/>
            </p:cNvSpPr>
            <p:nvPr/>
          </p:nvSpPr>
          <p:spPr bwMode="auto">
            <a:xfrm flipH="1">
              <a:off x="4574" y="1575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6" name="Line 121"/>
            <p:cNvSpPr>
              <a:spLocks noChangeAspect="1" noChangeShapeType="1"/>
            </p:cNvSpPr>
            <p:nvPr/>
          </p:nvSpPr>
          <p:spPr bwMode="auto">
            <a:xfrm flipH="1">
              <a:off x="4574" y="1517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7" name="Line 122"/>
            <p:cNvSpPr>
              <a:spLocks noChangeAspect="1" noChangeShapeType="1"/>
            </p:cNvSpPr>
            <p:nvPr/>
          </p:nvSpPr>
          <p:spPr bwMode="auto">
            <a:xfrm flipH="1">
              <a:off x="4574" y="1465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8" name="Line 123"/>
            <p:cNvSpPr>
              <a:spLocks noChangeAspect="1" noChangeShapeType="1"/>
            </p:cNvSpPr>
            <p:nvPr/>
          </p:nvSpPr>
          <p:spPr bwMode="auto">
            <a:xfrm flipH="1">
              <a:off x="4538" y="1409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9" name="Line 124"/>
            <p:cNvSpPr>
              <a:spLocks noChangeAspect="1" noChangeShapeType="1"/>
            </p:cNvSpPr>
            <p:nvPr/>
          </p:nvSpPr>
          <p:spPr bwMode="auto">
            <a:xfrm flipH="1">
              <a:off x="4574" y="1357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0" name="Line 125"/>
            <p:cNvSpPr>
              <a:spLocks noChangeAspect="1" noChangeShapeType="1"/>
            </p:cNvSpPr>
            <p:nvPr/>
          </p:nvSpPr>
          <p:spPr bwMode="auto">
            <a:xfrm flipH="1">
              <a:off x="4574" y="1299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1" name="Line 126"/>
            <p:cNvSpPr>
              <a:spLocks noChangeAspect="1" noChangeShapeType="1"/>
            </p:cNvSpPr>
            <p:nvPr/>
          </p:nvSpPr>
          <p:spPr bwMode="auto">
            <a:xfrm flipH="1">
              <a:off x="4574" y="1246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2" name="Line 127"/>
            <p:cNvSpPr>
              <a:spLocks noChangeAspect="1" noChangeShapeType="1"/>
            </p:cNvSpPr>
            <p:nvPr/>
          </p:nvSpPr>
          <p:spPr bwMode="auto">
            <a:xfrm flipH="1">
              <a:off x="4574" y="1191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3" name="Line 128"/>
            <p:cNvSpPr>
              <a:spLocks noChangeAspect="1" noChangeShapeType="1"/>
            </p:cNvSpPr>
            <p:nvPr/>
          </p:nvSpPr>
          <p:spPr bwMode="auto">
            <a:xfrm flipH="1">
              <a:off x="4538" y="1138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4" name="Line 129"/>
            <p:cNvSpPr>
              <a:spLocks noChangeAspect="1" noChangeShapeType="1"/>
            </p:cNvSpPr>
            <p:nvPr/>
          </p:nvSpPr>
          <p:spPr bwMode="auto">
            <a:xfrm flipH="1">
              <a:off x="4574" y="1080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5" name="Line 130"/>
            <p:cNvSpPr>
              <a:spLocks noChangeAspect="1" noChangeShapeType="1"/>
            </p:cNvSpPr>
            <p:nvPr/>
          </p:nvSpPr>
          <p:spPr bwMode="auto">
            <a:xfrm flipH="1">
              <a:off x="4574" y="1028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6" name="Line 131"/>
            <p:cNvSpPr>
              <a:spLocks noChangeAspect="1" noChangeShapeType="1"/>
            </p:cNvSpPr>
            <p:nvPr/>
          </p:nvSpPr>
          <p:spPr bwMode="auto">
            <a:xfrm flipH="1">
              <a:off x="4574" y="972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7" name="Line 132"/>
            <p:cNvSpPr>
              <a:spLocks noChangeAspect="1" noChangeShapeType="1"/>
            </p:cNvSpPr>
            <p:nvPr/>
          </p:nvSpPr>
          <p:spPr bwMode="auto">
            <a:xfrm flipH="1">
              <a:off x="4574" y="920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8" name="Line 133"/>
            <p:cNvSpPr>
              <a:spLocks noChangeAspect="1" noChangeShapeType="1"/>
            </p:cNvSpPr>
            <p:nvPr/>
          </p:nvSpPr>
          <p:spPr bwMode="auto">
            <a:xfrm flipH="1">
              <a:off x="4538" y="868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9" name="Line 134"/>
            <p:cNvSpPr>
              <a:spLocks noChangeAspect="1" noChangeShapeType="1"/>
            </p:cNvSpPr>
            <p:nvPr/>
          </p:nvSpPr>
          <p:spPr bwMode="auto">
            <a:xfrm flipH="1">
              <a:off x="4574" y="809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0" name="Line 135"/>
            <p:cNvSpPr>
              <a:spLocks noChangeAspect="1" noChangeShapeType="1"/>
            </p:cNvSpPr>
            <p:nvPr/>
          </p:nvSpPr>
          <p:spPr bwMode="auto">
            <a:xfrm flipH="1">
              <a:off x="4574" y="754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1" name="Line 136"/>
            <p:cNvSpPr>
              <a:spLocks noChangeAspect="1" noChangeShapeType="1"/>
            </p:cNvSpPr>
            <p:nvPr/>
          </p:nvSpPr>
          <p:spPr bwMode="auto">
            <a:xfrm flipH="1">
              <a:off x="4574" y="702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2" name="Line 137"/>
            <p:cNvSpPr>
              <a:spLocks noChangeAspect="1" noChangeShapeType="1"/>
            </p:cNvSpPr>
            <p:nvPr/>
          </p:nvSpPr>
          <p:spPr bwMode="auto">
            <a:xfrm flipH="1">
              <a:off x="4574" y="643"/>
              <a:ext cx="27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3" name="Line 138"/>
            <p:cNvSpPr>
              <a:spLocks noChangeAspect="1" noChangeShapeType="1"/>
            </p:cNvSpPr>
            <p:nvPr/>
          </p:nvSpPr>
          <p:spPr bwMode="auto">
            <a:xfrm flipH="1">
              <a:off x="4538" y="591"/>
              <a:ext cx="63" cy="0"/>
            </a:xfrm>
            <a:prstGeom prst="line">
              <a:avLst/>
            </a:prstGeom>
            <a:noFill/>
            <a:ln w="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4" name="Freeform 139"/>
            <p:cNvSpPr>
              <a:spLocks noChangeAspect="1"/>
            </p:cNvSpPr>
            <p:nvPr/>
          </p:nvSpPr>
          <p:spPr bwMode="auto">
            <a:xfrm>
              <a:off x="2666" y="731"/>
              <a:ext cx="1764" cy="1028"/>
            </a:xfrm>
            <a:custGeom>
              <a:avLst/>
              <a:gdLst>
                <a:gd name="T0" fmla="*/ 6 w 392"/>
                <a:gd name="T1" fmla="*/ 326 h 353"/>
                <a:gd name="T2" fmla="*/ 14 w 392"/>
                <a:gd name="T3" fmla="*/ 302 h 353"/>
                <a:gd name="T4" fmla="*/ 20 w 392"/>
                <a:gd name="T5" fmla="*/ 299 h 353"/>
                <a:gd name="T6" fmla="*/ 26 w 392"/>
                <a:gd name="T7" fmla="*/ 296 h 353"/>
                <a:gd name="T8" fmla="*/ 32 w 392"/>
                <a:gd name="T9" fmla="*/ 306 h 353"/>
                <a:gd name="T10" fmla="*/ 38 w 392"/>
                <a:gd name="T11" fmla="*/ 281 h 353"/>
                <a:gd name="T12" fmla="*/ 45 w 392"/>
                <a:gd name="T13" fmla="*/ 273 h 353"/>
                <a:gd name="T14" fmla="*/ 51 w 392"/>
                <a:gd name="T15" fmla="*/ 254 h 353"/>
                <a:gd name="T16" fmla="*/ 57 w 392"/>
                <a:gd name="T17" fmla="*/ 252 h 353"/>
                <a:gd name="T18" fmla="*/ 63 w 392"/>
                <a:gd name="T19" fmla="*/ 249 h 353"/>
                <a:gd name="T20" fmla="*/ 69 w 392"/>
                <a:gd name="T21" fmla="*/ 252 h 353"/>
                <a:gd name="T22" fmla="*/ 75 w 392"/>
                <a:gd name="T23" fmla="*/ 239 h 353"/>
                <a:gd name="T24" fmla="*/ 81 w 392"/>
                <a:gd name="T25" fmla="*/ 231 h 353"/>
                <a:gd name="T26" fmla="*/ 89 w 392"/>
                <a:gd name="T27" fmla="*/ 230 h 353"/>
                <a:gd name="T28" fmla="*/ 95 w 392"/>
                <a:gd name="T29" fmla="*/ 218 h 353"/>
                <a:gd name="T30" fmla="*/ 101 w 392"/>
                <a:gd name="T31" fmla="*/ 216 h 353"/>
                <a:gd name="T32" fmla="*/ 107 w 392"/>
                <a:gd name="T33" fmla="*/ 198 h 353"/>
                <a:gd name="T34" fmla="*/ 112 w 392"/>
                <a:gd name="T35" fmla="*/ 186 h 353"/>
                <a:gd name="T36" fmla="*/ 120 w 392"/>
                <a:gd name="T37" fmla="*/ 180 h 353"/>
                <a:gd name="T38" fmla="*/ 126 w 392"/>
                <a:gd name="T39" fmla="*/ 179 h 353"/>
                <a:gd name="T40" fmla="*/ 132 w 392"/>
                <a:gd name="T41" fmla="*/ 186 h 353"/>
                <a:gd name="T42" fmla="*/ 138 w 392"/>
                <a:gd name="T43" fmla="*/ 168 h 353"/>
                <a:gd name="T44" fmla="*/ 144 w 392"/>
                <a:gd name="T45" fmla="*/ 183 h 353"/>
                <a:gd name="T46" fmla="*/ 150 w 392"/>
                <a:gd name="T47" fmla="*/ 176 h 353"/>
                <a:gd name="T48" fmla="*/ 157 w 392"/>
                <a:gd name="T49" fmla="*/ 155 h 353"/>
                <a:gd name="T50" fmla="*/ 163 w 392"/>
                <a:gd name="T51" fmla="*/ 167 h 353"/>
                <a:gd name="T52" fmla="*/ 169 w 392"/>
                <a:gd name="T53" fmla="*/ 147 h 353"/>
                <a:gd name="T54" fmla="*/ 175 w 392"/>
                <a:gd name="T55" fmla="*/ 138 h 353"/>
                <a:gd name="T56" fmla="*/ 181 w 392"/>
                <a:gd name="T57" fmla="*/ 155 h 353"/>
                <a:gd name="T58" fmla="*/ 189 w 392"/>
                <a:gd name="T59" fmla="*/ 140 h 353"/>
                <a:gd name="T60" fmla="*/ 195 w 392"/>
                <a:gd name="T61" fmla="*/ 129 h 353"/>
                <a:gd name="T62" fmla="*/ 201 w 392"/>
                <a:gd name="T63" fmla="*/ 122 h 353"/>
                <a:gd name="T64" fmla="*/ 207 w 392"/>
                <a:gd name="T65" fmla="*/ 108 h 353"/>
                <a:gd name="T66" fmla="*/ 213 w 392"/>
                <a:gd name="T67" fmla="*/ 122 h 353"/>
                <a:gd name="T68" fmla="*/ 219 w 392"/>
                <a:gd name="T69" fmla="*/ 141 h 353"/>
                <a:gd name="T70" fmla="*/ 226 w 392"/>
                <a:gd name="T71" fmla="*/ 132 h 353"/>
                <a:gd name="T72" fmla="*/ 232 w 392"/>
                <a:gd name="T73" fmla="*/ 107 h 353"/>
                <a:gd name="T74" fmla="*/ 238 w 392"/>
                <a:gd name="T75" fmla="*/ 105 h 353"/>
                <a:gd name="T76" fmla="*/ 244 w 392"/>
                <a:gd name="T77" fmla="*/ 86 h 353"/>
                <a:gd name="T78" fmla="*/ 250 w 392"/>
                <a:gd name="T79" fmla="*/ 81 h 353"/>
                <a:gd name="T80" fmla="*/ 256 w 392"/>
                <a:gd name="T81" fmla="*/ 74 h 353"/>
                <a:gd name="T82" fmla="*/ 264 w 392"/>
                <a:gd name="T83" fmla="*/ 68 h 353"/>
                <a:gd name="T84" fmla="*/ 270 w 392"/>
                <a:gd name="T85" fmla="*/ 86 h 353"/>
                <a:gd name="T86" fmla="*/ 276 w 392"/>
                <a:gd name="T87" fmla="*/ 65 h 353"/>
                <a:gd name="T88" fmla="*/ 282 w 392"/>
                <a:gd name="T89" fmla="*/ 74 h 353"/>
                <a:gd name="T90" fmla="*/ 288 w 392"/>
                <a:gd name="T91" fmla="*/ 63 h 353"/>
                <a:gd name="T92" fmla="*/ 294 w 392"/>
                <a:gd name="T93" fmla="*/ 81 h 353"/>
                <a:gd name="T94" fmla="*/ 301 w 392"/>
                <a:gd name="T95" fmla="*/ 81 h 353"/>
                <a:gd name="T96" fmla="*/ 307 w 392"/>
                <a:gd name="T97" fmla="*/ 66 h 353"/>
                <a:gd name="T98" fmla="*/ 313 w 392"/>
                <a:gd name="T99" fmla="*/ 56 h 353"/>
                <a:gd name="T100" fmla="*/ 319 w 392"/>
                <a:gd name="T101" fmla="*/ 69 h 353"/>
                <a:gd name="T102" fmla="*/ 325 w 392"/>
                <a:gd name="T103" fmla="*/ 54 h 353"/>
                <a:gd name="T104" fmla="*/ 332 w 392"/>
                <a:gd name="T105" fmla="*/ 56 h 353"/>
                <a:gd name="T106" fmla="*/ 338 w 392"/>
                <a:gd name="T107" fmla="*/ 53 h 353"/>
                <a:gd name="T108" fmla="*/ 344 w 392"/>
                <a:gd name="T109" fmla="*/ 56 h 353"/>
                <a:gd name="T110" fmla="*/ 350 w 392"/>
                <a:gd name="T111" fmla="*/ 45 h 353"/>
                <a:gd name="T112" fmla="*/ 356 w 392"/>
                <a:gd name="T113" fmla="*/ 38 h 353"/>
                <a:gd name="T114" fmla="*/ 364 w 392"/>
                <a:gd name="T115" fmla="*/ 53 h 353"/>
                <a:gd name="T116" fmla="*/ 370 w 392"/>
                <a:gd name="T117" fmla="*/ 29 h 353"/>
                <a:gd name="T118" fmla="*/ 376 w 392"/>
                <a:gd name="T119" fmla="*/ 41 h 353"/>
                <a:gd name="T120" fmla="*/ 382 w 392"/>
                <a:gd name="T121" fmla="*/ 32 h 353"/>
                <a:gd name="T122" fmla="*/ 388 w 392"/>
                <a:gd name="T123" fmla="*/ 11 h 3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2"/>
                <a:gd name="T187" fmla="*/ 0 h 353"/>
                <a:gd name="T188" fmla="*/ 392 w 392"/>
                <a:gd name="T189" fmla="*/ 353 h 3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2" h="353">
                  <a:moveTo>
                    <a:pt x="0" y="344"/>
                  </a:moveTo>
                  <a:lnTo>
                    <a:pt x="2" y="350"/>
                  </a:lnTo>
                  <a:lnTo>
                    <a:pt x="2" y="353"/>
                  </a:lnTo>
                  <a:lnTo>
                    <a:pt x="2" y="350"/>
                  </a:lnTo>
                  <a:lnTo>
                    <a:pt x="2" y="347"/>
                  </a:lnTo>
                  <a:lnTo>
                    <a:pt x="2" y="344"/>
                  </a:lnTo>
                  <a:lnTo>
                    <a:pt x="2" y="341"/>
                  </a:lnTo>
                  <a:lnTo>
                    <a:pt x="2" y="333"/>
                  </a:lnTo>
                  <a:lnTo>
                    <a:pt x="3" y="327"/>
                  </a:lnTo>
                  <a:lnTo>
                    <a:pt x="3" y="324"/>
                  </a:lnTo>
                  <a:lnTo>
                    <a:pt x="3" y="329"/>
                  </a:lnTo>
                  <a:lnTo>
                    <a:pt x="3" y="318"/>
                  </a:lnTo>
                  <a:lnTo>
                    <a:pt x="3" y="315"/>
                  </a:lnTo>
                  <a:lnTo>
                    <a:pt x="3" y="312"/>
                  </a:lnTo>
                  <a:lnTo>
                    <a:pt x="3" y="326"/>
                  </a:lnTo>
                  <a:lnTo>
                    <a:pt x="3" y="332"/>
                  </a:lnTo>
                  <a:lnTo>
                    <a:pt x="5" y="330"/>
                  </a:lnTo>
                  <a:lnTo>
                    <a:pt x="5" y="339"/>
                  </a:lnTo>
                  <a:lnTo>
                    <a:pt x="5" y="341"/>
                  </a:lnTo>
                  <a:lnTo>
                    <a:pt x="5" y="345"/>
                  </a:lnTo>
                  <a:lnTo>
                    <a:pt x="5" y="335"/>
                  </a:lnTo>
                  <a:lnTo>
                    <a:pt x="5" y="330"/>
                  </a:lnTo>
                  <a:lnTo>
                    <a:pt x="5" y="333"/>
                  </a:lnTo>
                  <a:lnTo>
                    <a:pt x="5" y="338"/>
                  </a:lnTo>
                  <a:lnTo>
                    <a:pt x="6" y="332"/>
                  </a:lnTo>
                  <a:lnTo>
                    <a:pt x="6" y="333"/>
                  </a:lnTo>
                  <a:lnTo>
                    <a:pt x="6" y="324"/>
                  </a:lnTo>
                  <a:lnTo>
                    <a:pt x="6" y="323"/>
                  </a:lnTo>
                  <a:lnTo>
                    <a:pt x="6" y="324"/>
                  </a:lnTo>
                  <a:lnTo>
                    <a:pt x="6" y="321"/>
                  </a:lnTo>
                  <a:lnTo>
                    <a:pt x="6" y="327"/>
                  </a:lnTo>
                  <a:lnTo>
                    <a:pt x="6" y="326"/>
                  </a:lnTo>
                  <a:lnTo>
                    <a:pt x="8" y="323"/>
                  </a:lnTo>
                  <a:lnTo>
                    <a:pt x="8" y="321"/>
                  </a:lnTo>
                  <a:lnTo>
                    <a:pt x="8" y="318"/>
                  </a:lnTo>
                  <a:lnTo>
                    <a:pt x="8" y="309"/>
                  </a:lnTo>
                  <a:lnTo>
                    <a:pt x="8" y="321"/>
                  </a:lnTo>
                  <a:lnTo>
                    <a:pt x="8" y="323"/>
                  </a:lnTo>
                  <a:lnTo>
                    <a:pt x="8" y="332"/>
                  </a:lnTo>
                  <a:lnTo>
                    <a:pt x="9" y="333"/>
                  </a:lnTo>
                  <a:lnTo>
                    <a:pt x="9" y="341"/>
                  </a:lnTo>
                  <a:lnTo>
                    <a:pt x="9" y="336"/>
                  </a:lnTo>
                  <a:lnTo>
                    <a:pt x="9" y="339"/>
                  </a:lnTo>
                  <a:lnTo>
                    <a:pt x="9" y="341"/>
                  </a:lnTo>
                  <a:lnTo>
                    <a:pt x="9" y="342"/>
                  </a:lnTo>
                  <a:lnTo>
                    <a:pt x="9" y="335"/>
                  </a:lnTo>
                  <a:lnTo>
                    <a:pt x="9" y="333"/>
                  </a:lnTo>
                  <a:lnTo>
                    <a:pt x="11" y="324"/>
                  </a:lnTo>
                  <a:lnTo>
                    <a:pt x="11" y="320"/>
                  </a:lnTo>
                  <a:lnTo>
                    <a:pt x="11" y="308"/>
                  </a:lnTo>
                  <a:lnTo>
                    <a:pt x="11" y="303"/>
                  </a:lnTo>
                  <a:lnTo>
                    <a:pt x="11" y="318"/>
                  </a:lnTo>
                  <a:lnTo>
                    <a:pt x="11" y="314"/>
                  </a:lnTo>
                  <a:lnTo>
                    <a:pt x="11" y="315"/>
                  </a:lnTo>
                  <a:lnTo>
                    <a:pt x="11" y="326"/>
                  </a:lnTo>
                  <a:lnTo>
                    <a:pt x="12" y="324"/>
                  </a:lnTo>
                  <a:lnTo>
                    <a:pt x="12" y="332"/>
                  </a:lnTo>
                  <a:lnTo>
                    <a:pt x="12" y="327"/>
                  </a:lnTo>
                  <a:lnTo>
                    <a:pt x="12" y="332"/>
                  </a:lnTo>
                  <a:lnTo>
                    <a:pt x="12" y="324"/>
                  </a:lnTo>
                  <a:lnTo>
                    <a:pt x="12" y="317"/>
                  </a:lnTo>
                  <a:lnTo>
                    <a:pt x="12" y="315"/>
                  </a:lnTo>
                  <a:lnTo>
                    <a:pt x="12" y="312"/>
                  </a:lnTo>
                  <a:lnTo>
                    <a:pt x="14" y="302"/>
                  </a:lnTo>
                  <a:lnTo>
                    <a:pt x="14" y="308"/>
                  </a:lnTo>
                  <a:lnTo>
                    <a:pt x="14" y="300"/>
                  </a:lnTo>
                  <a:lnTo>
                    <a:pt x="14" y="299"/>
                  </a:lnTo>
                  <a:lnTo>
                    <a:pt x="14" y="296"/>
                  </a:lnTo>
                  <a:lnTo>
                    <a:pt x="14" y="303"/>
                  </a:lnTo>
                  <a:lnTo>
                    <a:pt x="14" y="300"/>
                  </a:lnTo>
                  <a:lnTo>
                    <a:pt x="14" y="294"/>
                  </a:lnTo>
                  <a:lnTo>
                    <a:pt x="15" y="299"/>
                  </a:lnTo>
                  <a:lnTo>
                    <a:pt x="15" y="300"/>
                  </a:lnTo>
                  <a:lnTo>
                    <a:pt x="15" y="297"/>
                  </a:lnTo>
                  <a:lnTo>
                    <a:pt x="15" y="296"/>
                  </a:lnTo>
                  <a:lnTo>
                    <a:pt x="15" y="299"/>
                  </a:lnTo>
                  <a:lnTo>
                    <a:pt x="15" y="314"/>
                  </a:lnTo>
                  <a:lnTo>
                    <a:pt x="15" y="308"/>
                  </a:lnTo>
                  <a:lnTo>
                    <a:pt x="17" y="318"/>
                  </a:lnTo>
                  <a:lnTo>
                    <a:pt x="17" y="312"/>
                  </a:lnTo>
                  <a:lnTo>
                    <a:pt x="17" y="308"/>
                  </a:lnTo>
                  <a:lnTo>
                    <a:pt x="17" y="303"/>
                  </a:lnTo>
                  <a:lnTo>
                    <a:pt x="17" y="305"/>
                  </a:lnTo>
                  <a:lnTo>
                    <a:pt x="17" y="300"/>
                  </a:lnTo>
                  <a:lnTo>
                    <a:pt x="18" y="297"/>
                  </a:lnTo>
                  <a:lnTo>
                    <a:pt x="18" y="300"/>
                  </a:lnTo>
                  <a:lnTo>
                    <a:pt x="18" y="293"/>
                  </a:lnTo>
                  <a:lnTo>
                    <a:pt x="18" y="291"/>
                  </a:lnTo>
                  <a:lnTo>
                    <a:pt x="18" y="297"/>
                  </a:lnTo>
                  <a:lnTo>
                    <a:pt x="18" y="288"/>
                  </a:lnTo>
                  <a:lnTo>
                    <a:pt x="18" y="293"/>
                  </a:lnTo>
                  <a:lnTo>
                    <a:pt x="18" y="296"/>
                  </a:lnTo>
                  <a:lnTo>
                    <a:pt x="20" y="303"/>
                  </a:lnTo>
                  <a:lnTo>
                    <a:pt x="20" y="299"/>
                  </a:lnTo>
                  <a:lnTo>
                    <a:pt x="20" y="308"/>
                  </a:lnTo>
                  <a:lnTo>
                    <a:pt x="20" y="312"/>
                  </a:lnTo>
                  <a:lnTo>
                    <a:pt x="20" y="309"/>
                  </a:lnTo>
                  <a:lnTo>
                    <a:pt x="20" y="305"/>
                  </a:lnTo>
                  <a:lnTo>
                    <a:pt x="20" y="317"/>
                  </a:lnTo>
                  <a:lnTo>
                    <a:pt x="21" y="305"/>
                  </a:lnTo>
                  <a:lnTo>
                    <a:pt x="21" y="299"/>
                  </a:lnTo>
                  <a:lnTo>
                    <a:pt x="21" y="296"/>
                  </a:lnTo>
                  <a:lnTo>
                    <a:pt x="21" y="293"/>
                  </a:lnTo>
                  <a:lnTo>
                    <a:pt x="21" y="297"/>
                  </a:lnTo>
                  <a:lnTo>
                    <a:pt x="21" y="288"/>
                  </a:lnTo>
                  <a:lnTo>
                    <a:pt x="21" y="290"/>
                  </a:lnTo>
                  <a:lnTo>
                    <a:pt x="23" y="291"/>
                  </a:lnTo>
                  <a:lnTo>
                    <a:pt x="23" y="293"/>
                  </a:lnTo>
                  <a:lnTo>
                    <a:pt x="23" y="309"/>
                  </a:lnTo>
                  <a:lnTo>
                    <a:pt x="23" y="306"/>
                  </a:lnTo>
                  <a:lnTo>
                    <a:pt x="23" y="315"/>
                  </a:lnTo>
                  <a:lnTo>
                    <a:pt x="23" y="302"/>
                  </a:lnTo>
                  <a:lnTo>
                    <a:pt x="23" y="308"/>
                  </a:lnTo>
                  <a:lnTo>
                    <a:pt x="24" y="302"/>
                  </a:lnTo>
                  <a:lnTo>
                    <a:pt x="24" y="300"/>
                  </a:lnTo>
                  <a:lnTo>
                    <a:pt x="24" y="306"/>
                  </a:lnTo>
                  <a:lnTo>
                    <a:pt x="24" y="300"/>
                  </a:lnTo>
                  <a:lnTo>
                    <a:pt x="24" y="294"/>
                  </a:lnTo>
                  <a:lnTo>
                    <a:pt x="24" y="293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6" y="296"/>
                  </a:lnTo>
                  <a:lnTo>
                    <a:pt x="26" y="288"/>
                  </a:lnTo>
                  <a:lnTo>
                    <a:pt x="26" y="293"/>
                  </a:lnTo>
                  <a:lnTo>
                    <a:pt x="26" y="287"/>
                  </a:lnTo>
                  <a:lnTo>
                    <a:pt x="26" y="296"/>
                  </a:lnTo>
                  <a:lnTo>
                    <a:pt x="27" y="291"/>
                  </a:lnTo>
                  <a:lnTo>
                    <a:pt x="27" y="279"/>
                  </a:lnTo>
                  <a:lnTo>
                    <a:pt x="27" y="287"/>
                  </a:lnTo>
                  <a:lnTo>
                    <a:pt x="27" y="291"/>
                  </a:lnTo>
                  <a:lnTo>
                    <a:pt x="27" y="290"/>
                  </a:lnTo>
                  <a:lnTo>
                    <a:pt x="27" y="302"/>
                  </a:lnTo>
                  <a:lnTo>
                    <a:pt x="27" y="308"/>
                  </a:lnTo>
                  <a:lnTo>
                    <a:pt x="27" y="305"/>
                  </a:lnTo>
                  <a:lnTo>
                    <a:pt x="29" y="309"/>
                  </a:lnTo>
                  <a:lnTo>
                    <a:pt x="29" y="300"/>
                  </a:lnTo>
                  <a:lnTo>
                    <a:pt x="29" y="297"/>
                  </a:lnTo>
                  <a:lnTo>
                    <a:pt x="29" y="294"/>
                  </a:lnTo>
                  <a:lnTo>
                    <a:pt x="29" y="285"/>
                  </a:lnTo>
                  <a:lnTo>
                    <a:pt x="29" y="294"/>
                  </a:lnTo>
                  <a:lnTo>
                    <a:pt x="29" y="290"/>
                  </a:lnTo>
                  <a:lnTo>
                    <a:pt x="30" y="284"/>
                  </a:lnTo>
                  <a:lnTo>
                    <a:pt x="30" y="288"/>
                  </a:lnTo>
                  <a:lnTo>
                    <a:pt x="30" y="285"/>
                  </a:lnTo>
                  <a:lnTo>
                    <a:pt x="30" y="282"/>
                  </a:lnTo>
                  <a:lnTo>
                    <a:pt x="30" y="279"/>
                  </a:lnTo>
                  <a:lnTo>
                    <a:pt x="30" y="278"/>
                  </a:lnTo>
                  <a:lnTo>
                    <a:pt x="30" y="270"/>
                  </a:lnTo>
                  <a:lnTo>
                    <a:pt x="30" y="276"/>
                  </a:lnTo>
                  <a:lnTo>
                    <a:pt x="32" y="278"/>
                  </a:lnTo>
                  <a:lnTo>
                    <a:pt x="32" y="290"/>
                  </a:lnTo>
                  <a:lnTo>
                    <a:pt x="32" y="296"/>
                  </a:lnTo>
                  <a:lnTo>
                    <a:pt x="32" y="299"/>
                  </a:lnTo>
                  <a:lnTo>
                    <a:pt x="32" y="306"/>
                  </a:lnTo>
                  <a:lnTo>
                    <a:pt x="32" y="305"/>
                  </a:lnTo>
                  <a:lnTo>
                    <a:pt x="32" y="306"/>
                  </a:lnTo>
                  <a:lnTo>
                    <a:pt x="32" y="300"/>
                  </a:lnTo>
                  <a:lnTo>
                    <a:pt x="33" y="299"/>
                  </a:lnTo>
                  <a:lnTo>
                    <a:pt x="33" y="290"/>
                  </a:lnTo>
                  <a:lnTo>
                    <a:pt x="33" y="288"/>
                  </a:lnTo>
                  <a:lnTo>
                    <a:pt x="33" y="284"/>
                  </a:lnTo>
                  <a:lnTo>
                    <a:pt x="33" y="282"/>
                  </a:lnTo>
                  <a:lnTo>
                    <a:pt x="33" y="272"/>
                  </a:lnTo>
                  <a:lnTo>
                    <a:pt x="33" y="273"/>
                  </a:lnTo>
                  <a:lnTo>
                    <a:pt x="33" y="281"/>
                  </a:lnTo>
                  <a:lnTo>
                    <a:pt x="35" y="272"/>
                  </a:lnTo>
                  <a:lnTo>
                    <a:pt x="35" y="278"/>
                  </a:lnTo>
                  <a:lnTo>
                    <a:pt x="35" y="285"/>
                  </a:lnTo>
                  <a:lnTo>
                    <a:pt x="35" y="291"/>
                  </a:lnTo>
                  <a:lnTo>
                    <a:pt x="35" y="293"/>
                  </a:lnTo>
                  <a:lnTo>
                    <a:pt x="35" y="302"/>
                  </a:lnTo>
                  <a:lnTo>
                    <a:pt x="35" y="303"/>
                  </a:lnTo>
                  <a:lnTo>
                    <a:pt x="35" y="297"/>
                  </a:lnTo>
                  <a:lnTo>
                    <a:pt x="36" y="287"/>
                  </a:lnTo>
                  <a:lnTo>
                    <a:pt x="36" y="293"/>
                  </a:lnTo>
                  <a:lnTo>
                    <a:pt x="36" y="290"/>
                  </a:lnTo>
                  <a:lnTo>
                    <a:pt x="36" y="284"/>
                  </a:lnTo>
                  <a:lnTo>
                    <a:pt x="36" y="281"/>
                  </a:lnTo>
                  <a:lnTo>
                    <a:pt x="36" y="278"/>
                  </a:lnTo>
                  <a:lnTo>
                    <a:pt x="36" y="279"/>
                  </a:lnTo>
                  <a:lnTo>
                    <a:pt x="36" y="273"/>
                  </a:lnTo>
                  <a:lnTo>
                    <a:pt x="38" y="273"/>
                  </a:lnTo>
                  <a:lnTo>
                    <a:pt x="38" y="266"/>
                  </a:lnTo>
                  <a:lnTo>
                    <a:pt x="38" y="272"/>
                  </a:lnTo>
                  <a:lnTo>
                    <a:pt x="38" y="279"/>
                  </a:lnTo>
                  <a:lnTo>
                    <a:pt x="38" y="281"/>
                  </a:lnTo>
                  <a:lnTo>
                    <a:pt x="38" y="296"/>
                  </a:lnTo>
                  <a:lnTo>
                    <a:pt x="38" y="294"/>
                  </a:lnTo>
                  <a:lnTo>
                    <a:pt x="39" y="299"/>
                  </a:lnTo>
                  <a:lnTo>
                    <a:pt x="39" y="284"/>
                  </a:lnTo>
                  <a:lnTo>
                    <a:pt x="39" y="290"/>
                  </a:lnTo>
                  <a:lnTo>
                    <a:pt x="39" y="287"/>
                  </a:lnTo>
                  <a:lnTo>
                    <a:pt x="39" y="284"/>
                  </a:lnTo>
                  <a:lnTo>
                    <a:pt x="39" y="273"/>
                  </a:lnTo>
                  <a:lnTo>
                    <a:pt x="39" y="281"/>
                  </a:lnTo>
                  <a:lnTo>
                    <a:pt x="39" y="270"/>
                  </a:lnTo>
                  <a:lnTo>
                    <a:pt x="41" y="269"/>
                  </a:lnTo>
                  <a:lnTo>
                    <a:pt x="41" y="270"/>
                  </a:lnTo>
                  <a:lnTo>
                    <a:pt x="41" y="273"/>
                  </a:lnTo>
                  <a:lnTo>
                    <a:pt x="41" y="270"/>
                  </a:lnTo>
                  <a:lnTo>
                    <a:pt x="41" y="269"/>
                  </a:lnTo>
                  <a:lnTo>
                    <a:pt x="41" y="267"/>
                  </a:lnTo>
                  <a:lnTo>
                    <a:pt x="41" y="261"/>
                  </a:lnTo>
                  <a:lnTo>
                    <a:pt x="42" y="257"/>
                  </a:lnTo>
                  <a:lnTo>
                    <a:pt x="42" y="261"/>
                  </a:lnTo>
                  <a:lnTo>
                    <a:pt x="42" y="266"/>
                  </a:lnTo>
                  <a:lnTo>
                    <a:pt x="42" y="272"/>
                  </a:lnTo>
                  <a:lnTo>
                    <a:pt x="42" y="273"/>
                  </a:lnTo>
                  <a:lnTo>
                    <a:pt x="42" y="287"/>
                  </a:lnTo>
                  <a:lnTo>
                    <a:pt x="44" y="284"/>
                  </a:lnTo>
                  <a:lnTo>
                    <a:pt x="44" y="282"/>
                  </a:lnTo>
                  <a:lnTo>
                    <a:pt x="44" y="284"/>
                  </a:lnTo>
                  <a:lnTo>
                    <a:pt x="44" y="281"/>
                  </a:lnTo>
                  <a:lnTo>
                    <a:pt x="44" y="272"/>
                  </a:lnTo>
                  <a:lnTo>
                    <a:pt x="44" y="278"/>
                  </a:lnTo>
                  <a:lnTo>
                    <a:pt x="45" y="273"/>
                  </a:lnTo>
                  <a:lnTo>
                    <a:pt x="45" y="272"/>
                  </a:lnTo>
                  <a:lnTo>
                    <a:pt x="45" y="267"/>
                  </a:lnTo>
                  <a:lnTo>
                    <a:pt x="45" y="266"/>
                  </a:lnTo>
                  <a:lnTo>
                    <a:pt x="45" y="272"/>
                  </a:lnTo>
                  <a:lnTo>
                    <a:pt x="45" y="279"/>
                  </a:lnTo>
                  <a:lnTo>
                    <a:pt x="45" y="273"/>
                  </a:lnTo>
                  <a:lnTo>
                    <a:pt x="47" y="276"/>
                  </a:lnTo>
                  <a:lnTo>
                    <a:pt x="47" y="278"/>
                  </a:lnTo>
                  <a:lnTo>
                    <a:pt x="47" y="266"/>
                  </a:lnTo>
                  <a:lnTo>
                    <a:pt x="47" y="270"/>
                  </a:lnTo>
                  <a:lnTo>
                    <a:pt x="47" y="269"/>
                  </a:lnTo>
                  <a:lnTo>
                    <a:pt x="47" y="276"/>
                  </a:lnTo>
                  <a:lnTo>
                    <a:pt x="47" y="272"/>
                  </a:lnTo>
                  <a:lnTo>
                    <a:pt x="48" y="272"/>
                  </a:lnTo>
                  <a:lnTo>
                    <a:pt x="48" y="261"/>
                  </a:lnTo>
                  <a:lnTo>
                    <a:pt x="48" y="267"/>
                  </a:lnTo>
                  <a:lnTo>
                    <a:pt x="48" y="263"/>
                  </a:lnTo>
                  <a:lnTo>
                    <a:pt x="48" y="264"/>
                  </a:lnTo>
                  <a:lnTo>
                    <a:pt x="48" y="260"/>
                  </a:lnTo>
                  <a:lnTo>
                    <a:pt x="48" y="257"/>
                  </a:lnTo>
                  <a:lnTo>
                    <a:pt x="48" y="266"/>
                  </a:lnTo>
                  <a:lnTo>
                    <a:pt x="50" y="272"/>
                  </a:lnTo>
                  <a:lnTo>
                    <a:pt x="50" y="273"/>
                  </a:lnTo>
                  <a:lnTo>
                    <a:pt x="50" y="276"/>
                  </a:lnTo>
                  <a:lnTo>
                    <a:pt x="50" y="275"/>
                  </a:lnTo>
                  <a:lnTo>
                    <a:pt x="50" y="272"/>
                  </a:lnTo>
                  <a:lnTo>
                    <a:pt x="50" y="264"/>
                  </a:lnTo>
                  <a:lnTo>
                    <a:pt x="50" y="260"/>
                  </a:lnTo>
                  <a:lnTo>
                    <a:pt x="50" y="254"/>
                  </a:lnTo>
                  <a:lnTo>
                    <a:pt x="51" y="252"/>
                  </a:lnTo>
                  <a:lnTo>
                    <a:pt x="51" y="254"/>
                  </a:lnTo>
                  <a:lnTo>
                    <a:pt x="51" y="263"/>
                  </a:lnTo>
                  <a:lnTo>
                    <a:pt x="51" y="266"/>
                  </a:lnTo>
                  <a:lnTo>
                    <a:pt x="51" y="273"/>
                  </a:lnTo>
                  <a:lnTo>
                    <a:pt x="51" y="282"/>
                  </a:lnTo>
                  <a:lnTo>
                    <a:pt x="51" y="284"/>
                  </a:lnTo>
                  <a:lnTo>
                    <a:pt x="51" y="279"/>
                  </a:lnTo>
                  <a:lnTo>
                    <a:pt x="53" y="281"/>
                  </a:lnTo>
                  <a:lnTo>
                    <a:pt x="53" y="279"/>
                  </a:lnTo>
                  <a:lnTo>
                    <a:pt x="53" y="275"/>
                  </a:lnTo>
                  <a:lnTo>
                    <a:pt x="53" y="273"/>
                  </a:lnTo>
                  <a:lnTo>
                    <a:pt x="53" y="276"/>
                  </a:lnTo>
                  <a:lnTo>
                    <a:pt x="53" y="266"/>
                  </a:lnTo>
                  <a:lnTo>
                    <a:pt x="53" y="261"/>
                  </a:lnTo>
                  <a:lnTo>
                    <a:pt x="54" y="266"/>
                  </a:lnTo>
                  <a:lnTo>
                    <a:pt x="54" y="269"/>
                  </a:lnTo>
                  <a:lnTo>
                    <a:pt x="54" y="267"/>
                  </a:lnTo>
                  <a:lnTo>
                    <a:pt x="54" y="261"/>
                  </a:lnTo>
                  <a:lnTo>
                    <a:pt x="54" y="257"/>
                  </a:lnTo>
                  <a:lnTo>
                    <a:pt x="54" y="263"/>
                  </a:lnTo>
                  <a:lnTo>
                    <a:pt x="54" y="252"/>
                  </a:lnTo>
                  <a:lnTo>
                    <a:pt x="56" y="260"/>
                  </a:lnTo>
                  <a:lnTo>
                    <a:pt x="56" y="257"/>
                  </a:lnTo>
                  <a:lnTo>
                    <a:pt x="56" y="252"/>
                  </a:lnTo>
                  <a:lnTo>
                    <a:pt x="56" y="260"/>
                  </a:lnTo>
                  <a:lnTo>
                    <a:pt x="56" y="261"/>
                  </a:lnTo>
                  <a:lnTo>
                    <a:pt x="56" y="257"/>
                  </a:lnTo>
                  <a:lnTo>
                    <a:pt x="56" y="254"/>
                  </a:lnTo>
                  <a:lnTo>
                    <a:pt x="56" y="251"/>
                  </a:lnTo>
                  <a:lnTo>
                    <a:pt x="57" y="252"/>
                  </a:lnTo>
                  <a:lnTo>
                    <a:pt x="57" y="258"/>
                  </a:lnTo>
                  <a:lnTo>
                    <a:pt x="57" y="248"/>
                  </a:lnTo>
                  <a:lnTo>
                    <a:pt x="57" y="252"/>
                  </a:lnTo>
                  <a:lnTo>
                    <a:pt x="57" y="246"/>
                  </a:lnTo>
                  <a:lnTo>
                    <a:pt x="57" y="251"/>
                  </a:lnTo>
                  <a:lnTo>
                    <a:pt x="59" y="243"/>
                  </a:lnTo>
                  <a:lnTo>
                    <a:pt x="59" y="246"/>
                  </a:lnTo>
                  <a:lnTo>
                    <a:pt x="59" y="245"/>
                  </a:lnTo>
                  <a:lnTo>
                    <a:pt x="59" y="248"/>
                  </a:lnTo>
                  <a:lnTo>
                    <a:pt x="59" y="245"/>
                  </a:lnTo>
                  <a:lnTo>
                    <a:pt x="59" y="240"/>
                  </a:lnTo>
                  <a:lnTo>
                    <a:pt x="59" y="248"/>
                  </a:lnTo>
                  <a:lnTo>
                    <a:pt x="60" y="243"/>
                  </a:lnTo>
                  <a:lnTo>
                    <a:pt x="60" y="242"/>
                  </a:lnTo>
                  <a:lnTo>
                    <a:pt x="60" y="245"/>
                  </a:lnTo>
                  <a:lnTo>
                    <a:pt x="60" y="242"/>
                  </a:lnTo>
                  <a:lnTo>
                    <a:pt x="60" y="236"/>
                  </a:lnTo>
                  <a:lnTo>
                    <a:pt x="60" y="245"/>
                  </a:lnTo>
                  <a:lnTo>
                    <a:pt x="60" y="246"/>
                  </a:lnTo>
                  <a:lnTo>
                    <a:pt x="60" y="248"/>
                  </a:lnTo>
                  <a:lnTo>
                    <a:pt x="62" y="245"/>
                  </a:lnTo>
                  <a:lnTo>
                    <a:pt x="62" y="251"/>
                  </a:lnTo>
                  <a:lnTo>
                    <a:pt x="62" y="249"/>
                  </a:lnTo>
                  <a:lnTo>
                    <a:pt x="62" y="257"/>
                  </a:lnTo>
                  <a:lnTo>
                    <a:pt x="62" y="251"/>
                  </a:lnTo>
                  <a:lnTo>
                    <a:pt x="62" y="246"/>
                  </a:lnTo>
                  <a:lnTo>
                    <a:pt x="62" y="248"/>
                  </a:lnTo>
                  <a:lnTo>
                    <a:pt x="62" y="249"/>
                  </a:lnTo>
                  <a:lnTo>
                    <a:pt x="63" y="240"/>
                  </a:lnTo>
                  <a:lnTo>
                    <a:pt x="63" y="242"/>
                  </a:lnTo>
                  <a:lnTo>
                    <a:pt x="63" y="248"/>
                  </a:lnTo>
                  <a:lnTo>
                    <a:pt x="63" y="249"/>
                  </a:lnTo>
                  <a:lnTo>
                    <a:pt x="63" y="245"/>
                  </a:lnTo>
                  <a:lnTo>
                    <a:pt x="63" y="251"/>
                  </a:lnTo>
                  <a:lnTo>
                    <a:pt x="63" y="245"/>
                  </a:lnTo>
                  <a:lnTo>
                    <a:pt x="63" y="240"/>
                  </a:lnTo>
                  <a:lnTo>
                    <a:pt x="65" y="252"/>
                  </a:lnTo>
                  <a:lnTo>
                    <a:pt x="65" y="243"/>
                  </a:lnTo>
                  <a:lnTo>
                    <a:pt x="65" y="255"/>
                  </a:lnTo>
                  <a:lnTo>
                    <a:pt x="65" y="240"/>
                  </a:lnTo>
                  <a:lnTo>
                    <a:pt x="65" y="248"/>
                  </a:lnTo>
                  <a:lnTo>
                    <a:pt x="65" y="252"/>
                  </a:lnTo>
                  <a:lnTo>
                    <a:pt x="65" y="258"/>
                  </a:lnTo>
                  <a:lnTo>
                    <a:pt x="65" y="251"/>
                  </a:lnTo>
                  <a:lnTo>
                    <a:pt x="66" y="261"/>
                  </a:lnTo>
                  <a:lnTo>
                    <a:pt x="66" y="255"/>
                  </a:lnTo>
                  <a:lnTo>
                    <a:pt x="66" y="257"/>
                  </a:lnTo>
                  <a:lnTo>
                    <a:pt x="66" y="255"/>
                  </a:lnTo>
                  <a:lnTo>
                    <a:pt x="66" y="252"/>
                  </a:lnTo>
                  <a:lnTo>
                    <a:pt x="66" y="249"/>
                  </a:lnTo>
                  <a:lnTo>
                    <a:pt x="66" y="255"/>
                  </a:lnTo>
                  <a:lnTo>
                    <a:pt x="66" y="254"/>
                  </a:lnTo>
                  <a:lnTo>
                    <a:pt x="68" y="254"/>
                  </a:lnTo>
                  <a:lnTo>
                    <a:pt x="68" y="255"/>
                  </a:lnTo>
                  <a:lnTo>
                    <a:pt x="68" y="252"/>
                  </a:lnTo>
                  <a:lnTo>
                    <a:pt x="68" y="249"/>
                  </a:lnTo>
                  <a:lnTo>
                    <a:pt x="68" y="251"/>
                  </a:lnTo>
                  <a:lnTo>
                    <a:pt x="68" y="246"/>
                  </a:lnTo>
                  <a:lnTo>
                    <a:pt x="68" y="248"/>
                  </a:lnTo>
                  <a:lnTo>
                    <a:pt x="69" y="252"/>
                  </a:lnTo>
                  <a:lnTo>
                    <a:pt x="69" y="251"/>
                  </a:lnTo>
                  <a:lnTo>
                    <a:pt x="69" y="248"/>
                  </a:lnTo>
                  <a:lnTo>
                    <a:pt x="69" y="249"/>
                  </a:lnTo>
                  <a:lnTo>
                    <a:pt x="69" y="252"/>
                  </a:lnTo>
                  <a:lnTo>
                    <a:pt x="69" y="243"/>
                  </a:lnTo>
                  <a:lnTo>
                    <a:pt x="69" y="252"/>
                  </a:lnTo>
                  <a:lnTo>
                    <a:pt x="71" y="252"/>
                  </a:lnTo>
                  <a:lnTo>
                    <a:pt x="71" y="246"/>
                  </a:lnTo>
                  <a:lnTo>
                    <a:pt x="71" y="249"/>
                  </a:lnTo>
                  <a:lnTo>
                    <a:pt x="71" y="239"/>
                  </a:lnTo>
                  <a:lnTo>
                    <a:pt x="71" y="240"/>
                  </a:lnTo>
                  <a:lnTo>
                    <a:pt x="71" y="249"/>
                  </a:lnTo>
                  <a:lnTo>
                    <a:pt x="71" y="252"/>
                  </a:lnTo>
                  <a:lnTo>
                    <a:pt x="71" y="249"/>
                  </a:lnTo>
                  <a:lnTo>
                    <a:pt x="72" y="252"/>
                  </a:lnTo>
                  <a:lnTo>
                    <a:pt x="72" y="240"/>
                  </a:lnTo>
                  <a:lnTo>
                    <a:pt x="72" y="243"/>
                  </a:lnTo>
                  <a:lnTo>
                    <a:pt x="72" y="248"/>
                  </a:lnTo>
                  <a:lnTo>
                    <a:pt x="72" y="239"/>
                  </a:lnTo>
                  <a:lnTo>
                    <a:pt x="72" y="242"/>
                  </a:lnTo>
                  <a:lnTo>
                    <a:pt x="72" y="240"/>
                  </a:lnTo>
                  <a:lnTo>
                    <a:pt x="72" y="245"/>
                  </a:lnTo>
                  <a:lnTo>
                    <a:pt x="74" y="239"/>
                  </a:lnTo>
                  <a:lnTo>
                    <a:pt x="74" y="242"/>
                  </a:lnTo>
                  <a:lnTo>
                    <a:pt x="74" y="248"/>
                  </a:lnTo>
                  <a:lnTo>
                    <a:pt x="74" y="243"/>
                  </a:lnTo>
                  <a:lnTo>
                    <a:pt x="74" y="248"/>
                  </a:lnTo>
                  <a:lnTo>
                    <a:pt x="74" y="249"/>
                  </a:lnTo>
                  <a:lnTo>
                    <a:pt x="75" y="243"/>
                  </a:lnTo>
                  <a:lnTo>
                    <a:pt x="75" y="254"/>
                  </a:lnTo>
                  <a:lnTo>
                    <a:pt x="75" y="252"/>
                  </a:lnTo>
                  <a:lnTo>
                    <a:pt x="75" y="257"/>
                  </a:lnTo>
                  <a:lnTo>
                    <a:pt x="75" y="252"/>
                  </a:lnTo>
                  <a:lnTo>
                    <a:pt x="75" y="251"/>
                  </a:lnTo>
                  <a:lnTo>
                    <a:pt x="75" y="239"/>
                  </a:lnTo>
                  <a:lnTo>
                    <a:pt x="75" y="240"/>
                  </a:lnTo>
                  <a:lnTo>
                    <a:pt x="77" y="242"/>
                  </a:lnTo>
                  <a:lnTo>
                    <a:pt x="77" y="246"/>
                  </a:lnTo>
                  <a:lnTo>
                    <a:pt x="77" y="252"/>
                  </a:lnTo>
                  <a:lnTo>
                    <a:pt x="77" y="246"/>
                  </a:lnTo>
                  <a:lnTo>
                    <a:pt x="77" y="242"/>
                  </a:lnTo>
                  <a:lnTo>
                    <a:pt x="77" y="240"/>
                  </a:lnTo>
                  <a:lnTo>
                    <a:pt x="77" y="243"/>
                  </a:lnTo>
                  <a:lnTo>
                    <a:pt x="77" y="230"/>
                  </a:lnTo>
                  <a:lnTo>
                    <a:pt x="78" y="236"/>
                  </a:lnTo>
                  <a:lnTo>
                    <a:pt x="78" y="242"/>
                  </a:lnTo>
                  <a:lnTo>
                    <a:pt x="78" y="236"/>
                  </a:lnTo>
                  <a:lnTo>
                    <a:pt x="78" y="245"/>
                  </a:lnTo>
                  <a:lnTo>
                    <a:pt x="78" y="251"/>
                  </a:lnTo>
                  <a:lnTo>
                    <a:pt x="78" y="255"/>
                  </a:lnTo>
                  <a:lnTo>
                    <a:pt x="78" y="252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9"/>
                  </a:lnTo>
                  <a:lnTo>
                    <a:pt x="80" y="236"/>
                  </a:lnTo>
                  <a:lnTo>
                    <a:pt x="80" y="231"/>
                  </a:lnTo>
                  <a:lnTo>
                    <a:pt x="80" y="221"/>
                  </a:lnTo>
                  <a:lnTo>
                    <a:pt x="80" y="218"/>
                  </a:lnTo>
                  <a:lnTo>
                    <a:pt x="80" y="231"/>
                  </a:lnTo>
                  <a:lnTo>
                    <a:pt x="81" y="230"/>
                  </a:lnTo>
                  <a:lnTo>
                    <a:pt x="81" y="237"/>
                  </a:lnTo>
                  <a:lnTo>
                    <a:pt x="81" y="246"/>
                  </a:lnTo>
                  <a:lnTo>
                    <a:pt x="81" y="245"/>
                  </a:lnTo>
                  <a:lnTo>
                    <a:pt x="81" y="230"/>
                  </a:lnTo>
                  <a:lnTo>
                    <a:pt x="81" y="231"/>
                  </a:lnTo>
                  <a:lnTo>
                    <a:pt x="83" y="230"/>
                  </a:lnTo>
                  <a:lnTo>
                    <a:pt x="83" y="227"/>
                  </a:lnTo>
                  <a:lnTo>
                    <a:pt x="83" y="228"/>
                  </a:lnTo>
                  <a:lnTo>
                    <a:pt x="83" y="230"/>
                  </a:lnTo>
                  <a:lnTo>
                    <a:pt x="83" y="239"/>
                  </a:lnTo>
                  <a:lnTo>
                    <a:pt x="83" y="237"/>
                  </a:lnTo>
                  <a:lnTo>
                    <a:pt x="83" y="239"/>
                  </a:lnTo>
                  <a:lnTo>
                    <a:pt x="83" y="240"/>
                  </a:lnTo>
                  <a:lnTo>
                    <a:pt x="84" y="237"/>
                  </a:lnTo>
                  <a:lnTo>
                    <a:pt x="84" y="236"/>
                  </a:lnTo>
                  <a:lnTo>
                    <a:pt x="84" y="233"/>
                  </a:lnTo>
                  <a:lnTo>
                    <a:pt x="84" y="231"/>
                  </a:lnTo>
                  <a:lnTo>
                    <a:pt x="84" y="225"/>
                  </a:lnTo>
                  <a:lnTo>
                    <a:pt x="84" y="219"/>
                  </a:lnTo>
                  <a:lnTo>
                    <a:pt x="84" y="222"/>
                  </a:lnTo>
                  <a:lnTo>
                    <a:pt x="86" y="219"/>
                  </a:lnTo>
                  <a:lnTo>
                    <a:pt x="86" y="218"/>
                  </a:lnTo>
                  <a:lnTo>
                    <a:pt x="86" y="224"/>
                  </a:lnTo>
                  <a:lnTo>
                    <a:pt x="86" y="231"/>
                  </a:lnTo>
                  <a:lnTo>
                    <a:pt x="86" y="236"/>
                  </a:lnTo>
                  <a:lnTo>
                    <a:pt x="86" y="237"/>
                  </a:lnTo>
                  <a:lnTo>
                    <a:pt x="86" y="240"/>
                  </a:lnTo>
                  <a:lnTo>
                    <a:pt x="87" y="242"/>
                  </a:lnTo>
                  <a:lnTo>
                    <a:pt x="87" y="233"/>
                  </a:lnTo>
                  <a:lnTo>
                    <a:pt x="87" y="230"/>
                  </a:lnTo>
                  <a:lnTo>
                    <a:pt x="87" y="234"/>
                  </a:lnTo>
                  <a:lnTo>
                    <a:pt x="89" y="225"/>
                  </a:lnTo>
                  <a:lnTo>
                    <a:pt x="89" y="224"/>
                  </a:lnTo>
                  <a:lnTo>
                    <a:pt x="89" y="230"/>
                  </a:lnTo>
                  <a:lnTo>
                    <a:pt x="89" y="221"/>
                  </a:lnTo>
                  <a:lnTo>
                    <a:pt x="89" y="216"/>
                  </a:lnTo>
                  <a:lnTo>
                    <a:pt x="89" y="224"/>
                  </a:lnTo>
                  <a:lnTo>
                    <a:pt x="89" y="221"/>
                  </a:lnTo>
                  <a:lnTo>
                    <a:pt x="90" y="225"/>
                  </a:lnTo>
                  <a:lnTo>
                    <a:pt x="90" y="228"/>
                  </a:lnTo>
                  <a:lnTo>
                    <a:pt x="90" y="239"/>
                  </a:lnTo>
                  <a:lnTo>
                    <a:pt x="90" y="236"/>
                  </a:lnTo>
                  <a:lnTo>
                    <a:pt x="90" y="233"/>
                  </a:lnTo>
                  <a:lnTo>
                    <a:pt x="90" y="234"/>
                  </a:lnTo>
                  <a:lnTo>
                    <a:pt x="90" y="228"/>
                  </a:lnTo>
                  <a:lnTo>
                    <a:pt x="90" y="236"/>
                  </a:lnTo>
                  <a:lnTo>
                    <a:pt x="90" y="227"/>
                  </a:lnTo>
                  <a:lnTo>
                    <a:pt x="92" y="224"/>
                  </a:lnTo>
                  <a:lnTo>
                    <a:pt x="92" y="221"/>
                  </a:lnTo>
                  <a:lnTo>
                    <a:pt x="92" y="216"/>
                  </a:lnTo>
                  <a:lnTo>
                    <a:pt x="92" y="210"/>
                  </a:lnTo>
                  <a:lnTo>
                    <a:pt x="92" y="216"/>
                  </a:lnTo>
                  <a:lnTo>
                    <a:pt x="93" y="206"/>
                  </a:lnTo>
                  <a:lnTo>
                    <a:pt x="93" y="212"/>
                  </a:lnTo>
                  <a:lnTo>
                    <a:pt x="93" y="210"/>
                  </a:lnTo>
                  <a:lnTo>
                    <a:pt x="93" y="215"/>
                  </a:lnTo>
                  <a:lnTo>
                    <a:pt x="93" y="225"/>
                  </a:lnTo>
                  <a:lnTo>
                    <a:pt x="93" y="228"/>
                  </a:lnTo>
                  <a:lnTo>
                    <a:pt x="93" y="234"/>
                  </a:lnTo>
                  <a:lnTo>
                    <a:pt x="93" y="227"/>
                  </a:lnTo>
                  <a:lnTo>
                    <a:pt x="95" y="227"/>
                  </a:lnTo>
                  <a:lnTo>
                    <a:pt x="95" y="225"/>
                  </a:lnTo>
                  <a:lnTo>
                    <a:pt x="95" y="216"/>
                  </a:lnTo>
                  <a:lnTo>
                    <a:pt x="95" y="218"/>
                  </a:lnTo>
                  <a:lnTo>
                    <a:pt x="95" y="215"/>
                  </a:lnTo>
                  <a:lnTo>
                    <a:pt x="95" y="209"/>
                  </a:lnTo>
                  <a:lnTo>
                    <a:pt x="95" y="213"/>
                  </a:lnTo>
                  <a:lnTo>
                    <a:pt x="95" y="207"/>
                  </a:lnTo>
                  <a:lnTo>
                    <a:pt x="96" y="201"/>
                  </a:lnTo>
                  <a:lnTo>
                    <a:pt x="96" y="197"/>
                  </a:lnTo>
                  <a:lnTo>
                    <a:pt x="96" y="204"/>
                  </a:lnTo>
                  <a:lnTo>
                    <a:pt x="96" y="213"/>
                  </a:lnTo>
                  <a:lnTo>
                    <a:pt x="96" y="207"/>
                  </a:lnTo>
                  <a:lnTo>
                    <a:pt x="96" y="213"/>
                  </a:lnTo>
                  <a:lnTo>
                    <a:pt x="96" y="218"/>
                  </a:lnTo>
                  <a:lnTo>
                    <a:pt x="96" y="213"/>
                  </a:lnTo>
                  <a:lnTo>
                    <a:pt x="98" y="213"/>
                  </a:lnTo>
                  <a:lnTo>
                    <a:pt x="98" y="216"/>
                  </a:lnTo>
                  <a:lnTo>
                    <a:pt x="98" y="215"/>
                  </a:lnTo>
                  <a:lnTo>
                    <a:pt x="98" y="210"/>
                  </a:lnTo>
                  <a:lnTo>
                    <a:pt x="98" y="209"/>
                  </a:lnTo>
                  <a:lnTo>
                    <a:pt x="98" y="204"/>
                  </a:lnTo>
                  <a:lnTo>
                    <a:pt x="98" y="201"/>
                  </a:lnTo>
                  <a:lnTo>
                    <a:pt x="98" y="192"/>
                  </a:lnTo>
                  <a:lnTo>
                    <a:pt x="99" y="197"/>
                  </a:lnTo>
                  <a:lnTo>
                    <a:pt x="99" y="194"/>
                  </a:lnTo>
                  <a:lnTo>
                    <a:pt x="99" y="195"/>
                  </a:lnTo>
                  <a:lnTo>
                    <a:pt x="99" y="204"/>
                  </a:lnTo>
                  <a:lnTo>
                    <a:pt x="99" y="206"/>
                  </a:lnTo>
                  <a:lnTo>
                    <a:pt x="99" y="203"/>
                  </a:lnTo>
                  <a:lnTo>
                    <a:pt x="99" y="212"/>
                  </a:lnTo>
                  <a:lnTo>
                    <a:pt x="99" y="218"/>
                  </a:lnTo>
                  <a:lnTo>
                    <a:pt x="101" y="222"/>
                  </a:lnTo>
                  <a:lnTo>
                    <a:pt x="101" y="221"/>
                  </a:lnTo>
                  <a:lnTo>
                    <a:pt x="101" y="218"/>
                  </a:lnTo>
                  <a:lnTo>
                    <a:pt x="101" y="216"/>
                  </a:lnTo>
                  <a:lnTo>
                    <a:pt x="101" y="204"/>
                  </a:lnTo>
                  <a:lnTo>
                    <a:pt x="101" y="201"/>
                  </a:lnTo>
                  <a:lnTo>
                    <a:pt x="102" y="201"/>
                  </a:lnTo>
                  <a:lnTo>
                    <a:pt x="102" y="200"/>
                  </a:lnTo>
                  <a:lnTo>
                    <a:pt x="102" y="204"/>
                  </a:lnTo>
                  <a:lnTo>
                    <a:pt x="102" y="201"/>
                  </a:lnTo>
                  <a:lnTo>
                    <a:pt x="102" y="200"/>
                  </a:lnTo>
                  <a:lnTo>
                    <a:pt x="102" y="201"/>
                  </a:lnTo>
                  <a:lnTo>
                    <a:pt x="102" y="197"/>
                  </a:lnTo>
                  <a:lnTo>
                    <a:pt x="102" y="195"/>
                  </a:lnTo>
                  <a:lnTo>
                    <a:pt x="104" y="201"/>
                  </a:lnTo>
                  <a:lnTo>
                    <a:pt x="104" y="195"/>
                  </a:lnTo>
                  <a:lnTo>
                    <a:pt x="104" y="198"/>
                  </a:lnTo>
                  <a:lnTo>
                    <a:pt x="104" y="200"/>
                  </a:lnTo>
                  <a:lnTo>
                    <a:pt x="104" y="207"/>
                  </a:lnTo>
                  <a:lnTo>
                    <a:pt x="104" y="212"/>
                  </a:lnTo>
                  <a:lnTo>
                    <a:pt x="104" y="213"/>
                  </a:lnTo>
                  <a:lnTo>
                    <a:pt x="104" y="210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5" y="209"/>
                  </a:lnTo>
                  <a:lnTo>
                    <a:pt x="105" y="201"/>
                  </a:lnTo>
                  <a:lnTo>
                    <a:pt x="105" y="204"/>
                  </a:lnTo>
                  <a:lnTo>
                    <a:pt x="105" y="201"/>
                  </a:lnTo>
                  <a:lnTo>
                    <a:pt x="105" y="200"/>
                  </a:lnTo>
                  <a:lnTo>
                    <a:pt x="107" y="189"/>
                  </a:lnTo>
                  <a:lnTo>
                    <a:pt x="107" y="186"/>
                  </a:lnTo>
                  <a:lnTo>
                    <a:pt x="107" y="192"/>
                  </a:lnTo>
                  <a:lnTo>
                    <a:pt x="107" y="198"/>
                  </a:lnTo>
                  <a:lnTo>
                    <a:pt x="107" y="201"/>
                  </a:lnTo>
                  <a:lnTo>
                    <a:pt x="107" y="198"/>
                  </a:lnTo>
                  <a:lnTo>
                    <a:pt x="107" y="213"/>
                  </a:lnTo>
                  <a:lnTo>
                    <a:pt x="107" y="215"/>
                  </a:lnTo>
                  <a:lnTo>
                    <a:pt x="108" y="213"/>
                  </a:lnTo>
                  <a:lnTo>
                    <a:pt x="108" y="216"/>
                  </a:lnTo>
                  <a:lnTo>
                    <a:pt x="108" y="206"/>
                  </a:lnTo>
                  <a:lnTo>
                    <a:pt x="108" y="201"/>
                  </a:lnTo>
                  <a:lnTo>
                    <a:pt x="108" y="200"/>
                  </a:lnTo>
                  <a:lnTo>
                    <a:pt x="108" y="197"/>
                  </a:lnTo>
                  <a:lnTo>
                    <a:pt x="110" y="194"/>
                  </a:lnTo>
                  <a:lnTo>
                    <a:pt x="110" y="200"/>
                  </a:lnTo>
                  <a:lnTo>
                    <a:pt x="110" y="192"/>
                  </a:lnTo>
                  <a:lnTo>
                    <a:pt x="110" y="194"/>
                  </a:lnTo>
                  <a:lnTo>
                    <a:pt x="110" y="189"/>
                  </a:lnTo>
                  <a:lnTo>
                    <a:pt x="110" y="188"/>
                  </a:lnTo>
                  <a:lnTo>
                    <a:pt x="110" y="197"/>
                  </a:lnTo>
                  <a:lnTo>
                    <a:pt x="110" y="191"/>
                  </a:lnTo>
                  <a:lnTo>
                    <a:pt x="111" y="189"/>
                  </a:lnTo>
                  <a:lnTo>
                    <a:pt x="111" y="195"/>
                  </a:lnTo>
                  <a:lnTo>
                    <a:pt x="111" y="180"/>
                  </a:lnTo>
                  <a:lnTo>
                    <a:pt x="111" y="195"/>
                  </a:lnTo>
                  <a:lnTo>
                    <a:pt x="111" y="188"/>
                  </a:lnTo>
                  <a:lnTo>
                    <a:pt x="111" y="204"/>
                  </a:lnTo>
                  <a:lnTo>
                    <a:pt x="111" y="200"/>
                  </a:lnTo>
                  <a:lnTo>
                    <a:pt x="112" y="206"/>
                  </a:lnTo>
                  <a:lnTo>
                    <a:pt x="112" y="207"/>
                  </a:lnTo>
                  <a:lnTo>
                    <a:pt x="112" y="206"/>
                  </a:lnTo>
                  <a:lnTo>
                    <a:pt x="112" y="197"/>
                  </a:lnTo>
                  <a:lnTo>
                    <a:pt x="112" y="201"/>
                  </a:lnTo>
                  <a:lnTo>
                    <a:pt x="112" y="189"/>
                  </a:lnTo>
                  <a:lnTo>
                    <a:pt x="112" y="186"/>
                  </a:lnTo>
                  <a:lnTo>
                    <a:pt x="114" y="182"/>
                  </a:lnTo>
                  <a:lnTo>
                    <a:pt x="114" y="188"/>
                  </a:lnTo>
                  <a:lnTo>
                    <a:pt x="114" y="182"/>
                  </a:lnTo>
                  <a:lnTo>
                    <a:pt x="114" y="186"/>
                  </a:lnTo>
                  <a:lnTo>
                    <a:pt x="114" y="188"/>
                  </a:lnTo>
                  <a:lnTo>
                    <a:pt x="114" y="197"/>
                  </a:lnTo>
                  <a:lnTo>
                    <a:pt x="114" y="206"/>
                  </a:lnTo>
                  <a:lnTo>
                    <a:pt x="114" y="204"/>
                  </a:lnTo>
                  <a:lnTo>
                    <a:pt x="115" y="195"/>
                  </a:lnTo>
                  <a:lnTo>
                    <a:pt x="115" y="191"/>
                  </a:lnTo>
                  <a:lnTo>
                    <a:pt x="115" y="182"/>
                  </a:lnTo>
                  <a:lnTo>
                    <a:pt x="115" y="183"/>
                  </a:lnTo>
                  <a:lnTo>
                    <a:pt x="115" y="182"/>
                  </a:lnTo>
                  <a:lnTo>
                    <a:pt x="117" y="182"/>
                  </a:lnTo>
                  <a:lnTo>
                    <a:pt x="117" y="174"/>
                  </a:lnTo>
                  <a:lnTo>
                    <a:pt x="117" y="170"/>
                  </a:lnTo>
                  <a:lnTo>
                    <a:pt x="117" y="179"/>
                  </a:lnTo>
                  <a:lnTo>
                    <a:pt x="117" y="182"/>
                  </a:lnTo>
                  <a:lnTo>
                    <a:pt x="117" y="185"/>
                  </a:lnTo>
                  <a:lnTo>
                    <a:pt x="117" y="188"/>
                  </a:lnTo>
                  <a:lnTo>
                    <a:pt x="117" y="192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18" y="204"/>
                  </a:lnTo>
                  <a:lnTo>
                    <a:pt x="118" y="200"/>
                  </a:lnTo>
                  <a:lnTo>
                    <a:pt x="118" y="195"/>
                  </a:lnTo>
                  <a:lnTo>
                    <a:pt x="118" y="191"/>
                  </a:lnTo>
                  <a:lnTo>
                    <a:pt x="118" y="192"/>
                  </a:lnTo>
                  <a:lnTo>
                    <a:pt x="118" y="195"/>
                  </a:lnTo>
                  <a:lnTo>
                    <a:pt x="120" y="180"/>
                  </a:lnTo>
                  <a:lnTo>
                    <a:pt x="120" y="179"/>
                  </a:lnTo>
                  <a:lnTo>
                    <a:pt x="120" y="186"/>
                  </a:lnTo>
                  <a:lnTo>
                    <a:pt x="120" y="182"/>
                  </a:lnTo>
                  <a:lnTo>
                    <a:pt x="120" y="177"/>
                  </a:lnTo>
                  <a:lnTo>
                    <a:pt x="120" y="179"/>
                  </a:lnTo>
                  <a:lnTo>
                    <a:pt x="120" y="185"/>
                  </a:lnTo>
                  <a:lnTo>
                    <a:pt x="121" y="182"/>
                  </a:lnTo>
                  <a:lnTo>
                    <a:pt x="121" y="185"/>
                  </a:lnTo>
                  <a:lnTo>
                    <a:pt x="121" y="180"/>
                  </a:lnTo>
                  <a:lnTo>
                    <a:pt x="121" y="179"/>
                  </a:lnTo>
                  <a:lnTo>
                    <a:pt x="121" y="185"/>
                  </a:lnTo>
                  <a:lnTo>
                    <a:pt x="121" y="194"/>
                  </a:lnTo>
                  <a:lnTo>
                    <a:pt x="121" y="195"/>
                  </a:lnTo>
                  <a:lnTo>
                    <a:pt x="123" y="198"/>
                  </a:lnTo>
                  <a:lnTo>
                    <a:pt x="123" y="200"/>
                  </a:lnTo>
                  <a:lnTo>
                    <a:pt x="123" y="195"/>
                  </a:lnTo>
                  <a:lnTo>
                    <a:pt x="123" y="188"/>
                  </a:lnTo>
                  <a:lnTo>
                    <a:pt x="123" y="185"/>
                  </a:lnTo>
                  <a:lnTo>
                    <a:pt x="123" y="194"/>
                  </a:lnTo>
                  <a:lnTo>
                    <a:pt x="123" y="183"/>
                  </a:lnTo>
                  <a:lnTo>
                    <a:pt x="123" y="186"/>
                  </a:lnTo>
                  <a:lnTo>
                    <a:pt x="124" y="185"/>
                  </a:lnTo>
                  <a:lnTo>
                    <a:pt x="124" y="180"/>
                  </a:lnTo>
                  <a:lnTo>
                    <a:pt x="124" y="173"/>
                  </a:lnTo>
                  <a:lnTo>
                    <a:pt x="124" y="170"/>
                  </a:lnTo>
                  <a:lnTo>
                    <a:pt x="124" y="171"/>
                  </a:lnTo>
                  <a:lnTo>
                    <a:pt x="124" y="174"/>
                  </a:lnTo>
                  <a:lnTo>
                    <a:pt x="126" y="177"/>
                  </a:lnTo>
                  <a:lnTo>
                    <a:pt x="126" y="179"/>
                  </a:lnTo>
                  <a:lnTo>
                    <a:pt x="126" y="180"/>
                  </a:lnTo>
                  <a:lnTo>
                    <a:pt x="126" y="176"/>
                  </a:lnTo>
                  <a:lnTo>
                    <a:pt x="126" y="179"/>
                  </a:lnTo>
                  <a:lnTo>
                    <a:pt x="126" y="182"/>
                  </a:lnTo>
                  <a:lnTo>
                    <a:pt x="126" y="185"/>
                  </a:lnTo>
                  <a:lnTo>
                    <a:pt x="127" y="192"/>
                  </a:lnTo>
                  <a:lnTo>
                    <a:pt x="127" y="195"/>
                  </a:lnTo>
                  <a:lnTo>
                    <a:pt x="127" y="198"/>
                  </a:lnTo>
                  <a:lnTo>
                    <a:pt x="127" y="203"/>
                  </a:lnTo>
                  <a:lnTo>
                    <a:pt x="127" y="197"/>
                  </a:lnTo>
                  <a:lnTo>
                    <a:pt x="127" y="188"/>
                  </a:lnTo>
                  <a:lnTo>
                    <a:pt x="127" y="182"/>
                  </a:lnTo>
                  <a:lnTo>
                    <a:pt x="129" y="180"/>
                  </a:lnTo>
                  <a:lnTo>
                    <a:pt x="129" y="177"/>
                  </a:lnTo>
                  <a:lnTo>
                    <a:pt x="129" y="179"/>
                  </a:lnTo>
                  <a:lnTo>
                    <a:pt x="129" y="171"/>
                  </a:lnTo>
                  <a:lnTo>
                    <a:pt x="129" y="174"/>
                  </a:lnTo>
                  <a:lnTo>
                    <a:pt x="129" y="171"/>
                  </a:lnTo>
                  <a:lnTo>
                    <a:pt x="129" y="162"/>
                  </a:lnTo>
                  <a:lnTo>
                    <a:pt x="130" y="168"/>
                  </a:lnTo>
                  <a:lnTo>
                    <a:pt x="130" y="177"/>
                  </a:lnTo>
                  <a:lnTo>
                    <a:pt x="130" y="185"/>
                  </a:lnTo>
                  <a:lnTo>
                    <a:pt x="130" y="180"/>
                  </a:lnTo>
                  <a:lnTo>
                    <a:pt x="130" y="183"/>
                  </a:lnTo>
                  <a:lnTo>
                    <a:pt x="130" y="197"/>
                  </a:lnTo>
                  <a:lnTo>
                    <a:pt x="132" y="197"/>
                  </a:lnTo>
                  <a:lnTo>
                    <a:pt x="132" y="194"/>
                  </a:lnTo>
                  <a:lnTo>
                    <a:pt x="132" y="192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77"/>
                  </a:lnTo>
                  <a:lnTo>
                    <a:pt x="132" y="186"/>
                  </a:lnTo>
                  <a:lnTo>
                    <a:pt x="132" y="185"/>
                  </a:lnTo>
                  <a:lnTo>
                    <a:pt x="133" y="179"/>
                  </a:lnTo>
                  <a:lnTo>
                    <a:pt x="133" y="173"/>
                  </a:lnTo>
                  <a:lnTo>
                    <a:pt x="133" y="167"/>
                  </a:lnTo>
                  <a:lnTo>
                    <a:pt x="133" y="165"/>
                  </a:lnTo>
                  <a:lnTo>
                    <a:pt x="133" y="173"/>
                  </a:lnTo>
                  <a:lnTo>
                    <a:pt x="133" y="182"/>
                  </a:lnTo>
                  <a:lnTo>
                    <a:pt x="133" y="191"/>
                  </a:lnTo>
                  <a:lnTo>
                    <a:pt x="135" y="191"/>
                  </a:lnTo>
                  <a:lnTo>
                    <a:pt x="135" y="194"/>
                  </a:lnTo>
                  <a:lnTo>
                    <a:pt x="135" y="195"/>
                  </a:lnTo>
                  <a:lnTo>
                    <a:pt x="135" y="198"/>
                  </a:lnTo>
                  <a:lnTo>
                    <a:pt x="135" y="188"/>
                  </a:lnTo>
                  <a:lnTo>
                    <a:pt x="136" y="180"/>
                  </a:lnTo>
                  <a:lnTo>
                    <a:pt x="136" y="176"/>
                  </a:lnTo>
                  <a:lnTo>
                    <a:pt x="136" y="189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65"/>
                  </a:lnTo>
                  <a:lnTo>
                    <a:pt x="136" y="177"/>
                  </a:lnTo>
                  <a:lnTo>
                    <a:pt x="138" y="168"/>
                  </a:lnTo>
                  <a:lnTo>
                    <a:pt x="138" y="167"/>
                  </a:lnTo>
                  <a:lnTo>
                    <a:pt x="138" y="171"/>
                  </a:lnTo>
                  <a:lnTo>
                    <a:pt x="138" y="170"/>
                  </a:lnTo>
                  <a:lnTo>
                    <a:pt x="138" y="164"/>
                  </a:lnTo>
                  <a:lnTo>
                    <a:pt x="138" y="168"/>
                  </a:lnTo>
                  <a:lnTo>
                    <a:pt x="138" y="161"/>
                  </a:lnTo>
                  <a:lnTo>
                    <a:pt x="138" y="164"/>
                  </a:lnTo>
                  <a:lnTo>
                    <a:pt x="139" y="165"/>
                  </a:lnTo>
                  <a:lnTo>
                    <a:pt x="139" y="167"/>
                  </a:lnTo>
                  <a:lnTo>
                    <a:pt x="139" y="179"/>
                  </a:lnTo>
                  <a:lnTo>
                    <a:pt x="139" y="183"/>
                  </a:lnTo>
                  <a:lnTo>
                    <a:pt x="139" y="191"/>
                  </a:lnTo>
                  <a:lnTo>
                    <a:pt x="139" y="195"/>
                  </a:lnTo>
                  <a:lnTo>
                    <a:pt x="139" y="191"/>
                  </a:lnTo>
                  <a:lnTo>
                    <a:pt x="141" y="188"/>
                  </a:lnTo>
                  <a:lnTo>
                    <a:pt x="141" y="189"/>
                  </a:lnTo>
                  <a:lnTo>
                    <a:pt x="141" y="182"/>
                  </a:lnTo>
                  <a:lnTo>
                    <a:pt x="141" y="183"/>
                  </a:lnTo>
                  <a:lnTo>
                    <a:pt x="141" y="173"/>
                  </a:lnTo>
                  <a:lnTo>
                    <a:pt x="141" y="177"/>
                  </a:lnTo>
                  <a:lnTo>
                    <a:pt x="141" y="171"/>
                  </a:lnTo>
                  <a:lnTo>
                    <a:pt x="141" y="173"/>
                  </a:lnTo>
                  <a:lnTo>
                    <a:pt x="142" y="165"/>
                  </a:lnTo>
                  <a:lnTo>
                    <a:pt x="142" y="164"/>
                  </a:lnTo>
                  <a:lnTo>
                    <a:pt x="142" y="161"/>
                  </a:lnTo>
                  <a:lnTo>
                    <a:pt x="142" y="164"/>
                  </a:lnTo>
                  <a:lnTo>
                    <a:pt x="142" y="159"/>
                  </a:lnTo>
                  <a:lnTo>
                    <a:pt x="142" y="156"/>
                  </a:lnTo>
                  <a:lnTo>
                    <a:pt x="142" y="162"/>
                  </a:lnTo>
                  <a:lnTo>
                    <a:pt x="144" y="159"/>
                  </a:lnTo>
                  <a:lnTo>
                    <a:pt x="144" y="180"/>
                  </a:lnTo>
                  <a:lnTo>
                    <a:pt x="144" y="179"/>
                  </a:lnTo>
                  <a:lnTo>
                    <a:pt x="144" y="182"/>
                  </a:lnTo>
                  <a:lnTo>
                    <a:pt x="144" y="180"/>
                  </a:lnTo>
                  <a:lnTo>
                    <a:pt x="144" y="185"/>
                  </a:lnTo>
                  <a:lnTo>
                    <a:pt x="144" y="183"/>
                  </a:lnTo>
                  <a:lnTo>
                    <a:pt x="144" y="180"/>
                  </a:lnTo>
                  <a:lnTo>
                    <a:pt x="145" y="177"/>
                  </a:lnTo>
                  <a:lnTo>
                    <a:pt x="145" y="176"/>
                  </a:lnTo>
                  <a:lnTo>
                    <a:pt x="145" y="177"/>
                  </a:lnTo>
                  <a:lnTo>
                    <a:pt x="145" y="168"/>
                  </a:lnTo>
                  <a:lnTo>
                    <a:pt x="145" y="162"/>
                  </a:lnTo>
                  <a:lnTo>
                    <a:pt x="145" y="161"/>
                  </a:lnTo>
                  <a:lnTo>
                    <a:pt x="145" y="162"/>
                  </a:lnTo>
                  <a:lnTo>
                    <a:pt x="145" y="158"/>
                  </a:lnTo>
                  <a:lnTo>
                    <a:pt x="147" y="159"/>
                  </a:lnTo>
                  <a:lnTo>
                    <a:pt x="147" y="171"/>
                  </a:lnTo>
                  <a:lnTo>
                    <a:pt x="147" y="174"/>
                  </a:lnTo>
                  <a:lnTo>
                    <a:pt x="147" y="177"/>
                  </a:lnTo>
                  <a:lnTo>
                    <a:pt x="147" y="180"/>
                  </a:lnTo>
                  <a:lnTo>
                    <a:pt x="147" y="182"/>
                  </a:lnTo>
                  <a:lnTo>
                    <a:pt x="147" y="179"/>
                  </a:lnTo>
                  <a:lnTo>
                    <a:pt x="148" y="182"/>
                  </a:lnTo>
                  <a:lnTo>
                    <a:pt x="148" y="174"/>
                  </a:lnTo>
                  <a:lnTo>
                    <a:pt x="148" y="170"/>
                  </a:lnTo>
                  <a:lnTo>
                    <a:pt x="148" y="165"/>
                  </a:lnTo>
                  <a:lnTo>
                    <a:pt x="148" y="167"/>
                  </a:lnTo>
                  <a:lnTo>
                    <a:pt x="148" y="161"/>
                  </a:lnTo>
                  <a:lnTo>
                    <a:pt x="148" y="155"/>
                  </a:lnTo>
                  <a:lnTo>
                    <a:pt x="148" y="158"/>
                  </a:lnTo>
                  <a:lnTo>
                    <a:pt x="150" y="150"/>
                  </a:lnTo>
                  <a:lnTo>
                    <a:pt x="150" y="149"/>
                  </a:lnTo>
                  <a:lnTo>
                    <a:pt x="150" y="155"/>
                  </a:lnTo>
                  <a:lnTo>
                    <a:pt x="150" y="159"/>
                  </a:lnTo>
                  <a:lnTo>
                    <a:pt x="150" y="168"/>
                  </a:lnTo>
                  <a:lnTo>
                    <a:pt x="150" y="176"/>
                  </a:lnTo>
                  <a:lnTo>
                    <a:pt x="151" y="180"/>
                  </a:lnTo>
                  <a:lnTo>
                    <a:pt x="151" y="168"/>
                  </a:lnTo>
                  <a:lnTo>
                    <a:pt x="151" y="173"/>
                  </a:lnTo>
                  <a:lnTo>
                    <a:pt x="151" y="174"/>
                  </a:lnTo>
                  <a:lnTo>
                    <a:pt x="151" y="165"/>
                  </a:lnTo>
                  <a:lnTo>
                    <a:pt x="151" y="167"/>
                  </a:lnTo>
                  <a:lnTo>
                    <a:pt x="151" y="161"/>
                  </a:lnTo>
                  <a:lnTo>
                    <a:pt x="151" y="155"/>
                  </a:lnTo>
                  <a:lnTo>
                    <a:pt x="153" y="153"/>
                  </a:lnTo>
                  <a:lnTo>
                    <a:pt x="153" y="149"/>
                  </a:lnTo>
                  <a:lnTo>
                    <a:pt x="153" y="150"/>
                  </a:lnTo>
                  <a:lnTo>
                    <a:pt x="153" y="153"/>
                  </a:lnTo>
                  <a:lnTo>
                    <a:pt x="153" y="152"/>
                  </a:lnTo>
                  <a:lnTo>
                    <a:pt x="153" y="149"/>
                  </a:lnTo>
                  <a:lnTo>
                    <a:pt x="153" y="153"/>
                  </a:lnTo>
                  <a:lnTo>
                    <a:pt x="153" y="146"/>
                  </a:lnTo>
                  <a:lnTo>
                    <a:pt x="154" y="158"/>
                  </a:lnTo>
                  <a:lnTo>
                    <a:pt x="154" y="149"/>
                  </a:lnTo>
                  <a:lnTo>
                    <a:pt x="154" y="143"/>
                  </a:lnTo>
                  <a:lnTo>
                    <a:pt x="154" y="147"/>
                  </a:lnTo>
                  <a:lnTo>
                    <a:pt x="154" y="153"/>
                  </a:lnTo>
                  <a:lnTo>
                    <a:pt x="154" y="152"/>
                  </a:lnTo>
                  <a:lnTo>
                    <a:pt x="154" y="162"/>
                  </a:lnTo>
                  <a:lnTo>
                    <a:pt x="154" y="165"/>
                  </a:lnTo>
                  <a:lnTo>
                    <a:pt x="156" y="167"/>
                  </a:lnTo>
                  <a:lnTo>
                    <a:pt x="156" y="171"/>
                  </a:lnTo>
                  <a:lnTo>
                    <a:pt x="156" y="170"/>
                  </a:lnTo>
                  <a:lnTo>
                    <a:pt x="156" y="171"/>
                  </a:lnTo>
                  <a:lnTo>
                    <a:pt x="156" y="170"/>
                  </a:lnTo>
                  <a:lnTo>
                    <a:pt x="156" y="164"/>
                  </a:lnTo>
                  <a:lnTo>
                    <a:pt x="156" y="159"/>
                  </a:lnTo>
                  <a:lnTo>
                    <a:pt x="156" y="158"/>
                  </a:lnTo>
                  <a:lnTo>
                    <a:pt x="157" y="155"/>
                  </a:lnTo>
                  <a:lnTo>
                    <a:pt x="157" y="152"/>
                  </a:lnTo>
                  <a:lnTo>
                    <a:pt x="157" y="158"/>
                  </a:lnTo>
                  <a:lnTo>
                    <a:pt x="157" y="147"/>
                  </a:lnTo>
                  <a:lnTo>
                    <a:pt x="159" y="144"/>
                  </a:lnTo>
                  <a:lnTo>
                    <a:pt x="159" y="146"/>
                  </a:lnTo>
                  <a:lnTo>
                    <a:pt x="159" y="144"/>
                  </a:lnTo>
                  <a:lnTo>
                    <a:pt x="159" y="158"/>
                  </a:lnTo>
                  <a:lnTo>
                    <a:pt x="159" y="156"/>
                  </a:lnTo>
                  <a:lnTo>
                    <a:pt x="159" y="153"/>
                  </a:lnTo>
                  <a:lnTo>
                    <a:pt x="159" y="156"/>
                  </a:lnTo>
                  <a:lnTo>
                    <a:pt x="159" y="158"/>
                  </a:lnTo>
                  <a:lnTo>
                    <a:pt x="160" y="161"/>
                  </a:lnTo>
                  <a:lnTo>
                    <a:pt x="160" y="156"/>
                  </a:lnTo>
                  <a:lnTo>
                    <a:pt x="160" y="150"/>
                  </a:lnTo>
                  <a:lnTo>
                    <a:pt x="160" y="152"/>
                  </a:lnTo>
                  <a:lnTo>
                    <a:pt x="160" y="155"/>
                  </a:lnTo>
                  <a:lnTo>
                    <a:pt x="160" y="144"/>
                  </a:lnTo>
                  <a:lnTo>
                    <a:pt x="162" y="144"/>
                  </a:lnTo>
                  <a:lnTo>
                    <a:pt x="162" y="137"/>
                  </a:lnTo>
                  <a:lnTo>
                    <a:pt x="162" y="143"/>
                  </a:lnTo>
                  <a:lnTo>
                    <a:pt x="162" y="140"/>
                  </a:lnTo>
                  <a:lnTo>
                    <a:pt x="162" y="153"/>
                  </a:lnTo>
                  <a:lnTo>
                    <a:pt x="162" y="161"/>
                  </a:lnTo>
                  <a:lnTo>
                    <a:pt x="162" y="159"/>
                  </a:lnTo>
                  <a:lnTo>
                    <a:pt x="162" y="170"/>
                  </a:lnTo>
                  <a:lnTo>
                    <a:pt x="163" y="168"/>
                  </a:lnTo>
                  <a:lnTo>
                    <a:pt x="163" y="171"/>
                  </a:lnTo>
                  <a:lnTo>
                    <a:pt x="163" y="167"/>
                  </a:lnTo>
                  <a:lnTo>
                    <a:pt x="163" y="156"/>
                  </a:lnTo>
                  <a:lnTo>
                    <a:pt x="163" y="146"/>
                  </a:lnTo>
                  <a:lnTo>
                    <a:pt x="165" y="149"/>
                  </a:lnTo>
                  <a:lnTo>
                    <a:pt x="165" y="137"/>
                  </a:lnTo>
                  <a:lnTo>
                    <a:pt x="165" y="143"/>
                  </a:lnTo>
                  <a:lnTo>
                    <a:pt x="165" y="150"/>
                  </a:lnTo>
                  <a:lnTo>
                    <a:pt x="165" y="153"/>
                  </a:lnTo>
                  <a:lnTo>
                    <a:pt x="165" y="158"/>
                  </a:lnTo>
                  <a:lnTo>
                    <a:pt x="165" y="170"/>
                  </a:lnTo>
                  <a:lnTo>
                    <a:pt x="166" y="162"/>
                  </a:lnTo>
                  <a:lnTo>
                    <a:pt x="166" y="171"/>
                  </a:lnTo>
                  <a:lnTo>
                    <a:pt x="166" y="162"/>
                  </a:lnTo>
                  <a:lnTo>
                    <a:pt x="166" y="164"/>
                  </a:lnTo>
                  <a:lnTo>
                    <a:pt x="166" y="159"/>
                  </a:lnTo>
                  <a:lnTo>
                    <a:pt x="166" y="161"/>
                  </a:lnTo>
                  <a:lnTo>
                    <a:pt x="166" y="153"/>
                  </a:lnTo>
                  <a:lnTo>
                    <a:pt x="168" y="153"/>
                  </a:lnTo>
                  <a:lnTo>
                    <a:pt x="168" y="161"/>
                  </a:lnTo>
                  <a:lnTo>
                    <a:pt x="168" y="152"/>
                  </a:lnTo>
                  <a:lnTo>
                    <a:pt x="168" y="146"/>
                  </a:lnTo>
                  <a:lnTo>
                    <a:pt x="168" y="140"/>
                  </a:lnTo>
                  <a:lnTo>
                    <a:pt x="168" y="143"/>
                  </a:lnTo>
                  <a:lnTo>
                    <a:pt x="168" y="149"/>
                  </a:lnTo>
                  <a:lnTo>
                    <a:pt x="168" y="144"/>
                  </a:lnTo>
                  <a:lnTo>
                    <a:pt x="169" y="149"/>
                  </a:lnTo>
                  <a:lnTo>
                    <a:pt x="169" y="138"/>
                  </a:lnTo>
                  <a:lnTo>
                    <a:pt x="169" y="147"/>
                  </a:lnTo>
                  <a:lnTo>
                    <a:pt x="169" y="137"/>
                  </a:lnTo>
                  <a:lnTo>
                    <a:pt x="169" y="138"/>
                  </a:lnTo>
                  <a:lnTo>
                    <a:pt x="169" y="147"/>
                  </a:lnTo>
                  <a:lnTo>
                    <a:pt x="169" y="159"/>
                  </a:lnTo>
                  <a:lnTo>
                    <a:pt x="171" y="170"/>
                  </a:lnTo>
                  <a:lnTo>
                    <a:pt x="171" y="173"/>
                  </a:lnTo>
                  <a:lnTo>
                    <a:pt x="171" y="170"/>
                  </a:lnTo>
                  <a:lnTo>
                    <a:pt x="171" y="155"/>
                  </a:lnTo>
                  <a:lnTo>
                    <a:pt x="171" y="156"/>
                  </a:lnTo>
                  <a:lnTo>
                    <a:pt x="171" y="155"/>
                  </a:lnTo>
                  <a:lnTo>
                    <a:pt x="171" y="147"/>
                  </a:lnTo>
                  <a:lnTo>
                    <a:pt x="172" y="149"/>
                  </a:lnTo>
                  <a:lnTo>
                    <a:pt x="172" y="147"/>
                  </a:lnTo>
                  <a:lnTo>
                    <a:pt x="172" y="140"/>
                  </a:lnTo>
                  <a:lnTo>
                    <a:pt x="172" y="146"/>
                  </a:lnTo>
                  <a:lnTo>
                    <a:pt x="172" y="137"/>
                  </a:lnTo>
                  <a:lnTo>
                    <a:pt x="172" y="143"/>
                  </a:lnTo>
                  <a:lnTo>
                    <a:pt x="172" y="150"/>
                  </a:lnTo>
                  <a:lnTo>
                    <a:pt x="174" y="155"/>
                  </a:lnTo>
                  <a:lnTo>
                    <a:pt x="174" y="156"/>
                  </a:lnTo>
                  <a:lnTo>
                    <a:pt x="174" y="149"/>
                  </a:lnTo>
                  <a:lnTo>
                    <a:pt x="174" y="153"/>
                  </a:lnTo>
                  <a:lnTo>
                    <a:pt x="174" y="158"/>
                  </a:lnTo>
                  <a:lnTo>
                    <a:pt x="174" y="162"/>
                  </a:lnTo>
                  <a:lnTo>
                    <a:pt x="174" y="155"/>
                  </a:lnTo>
                  <a:lnTo>
                    <a:pt x="174" y="156"/>
                  </a:lnTo>
                  <a:lnTo>
                    <a:pt x="175" y="153"/>
                  </a:lnTo>
                  <a:lnTo>
                    <a:pt x="175" y="149"/>
                  </a:lnTo>
                  <a:lnTo>
                    <a:pt x="175" y="140"/>
                  </a:lnTo>
                  <a:lnTo>
                    <a:pt x="175" y="138"/>
                  </a:lnTo>
                  <a:lnTo>
                    <a:pt x="175" y="141"/>
                  </a:lnTo>
                  <a:lnTo>
                    <a:pt x="175" y="138"/>
                  </a:lnTo>
                  <a:lnTo>
                    <a:pt x="177" y="137"/>
                  </a:lnTo>
                  <a:lnTo>
                    <a:pt x="177" y="140"/>
                  </a:lnTo>
                  <a:lnTo>
                    <a:pt x="177" y="134"/>
                  </a:lnTo>
                  <a:lnTo>
                    <a:pt x="177" y="132"/>
                  </a:lnTo>
                  <a:lnTo>
                    <a:pt x="177" y="135"/>
                  </a:lnTo>
                  <a:lnTo>
                    <a:pt x="177" y="132"/>
                  </a:lnTo>
                  <a:lnTo>
                    <a:pt x="177" y="129"/>
                  </a:lnTo>
                  <a:lnTo>
                    <a:pt x="178" y="132"/>
                  </a:lnTo>
                  <a:lnTo>
                    <a:pt x="178" y="144"/>
                  </a:lnTo>
                  <a:lnTo>
                    <a:pt x="178" y="150"/>
                  </a:lnTo>
                  <a:lnTo>
                    <a:pt x="178" y="159"/>
                  </a:lnTo>
                  <a:lnTo>
                    <a:pt x="178" y="158"/>
                  </a:lnTo>
                  <a:lnTo>
                    <a:pt x="178" y="147"/>
                  </a:lnTo>
                  <a:lnTo>
                    <a:pt x="178" y="158"/>
                  </a:lnTo>
                  <a:lnTo>
                    <a:pt x="178" y="149"/>
                  </a:lnTo>
                  <a:lnTo>
                    <a:pt x="180" y="144"/>
                  </a:lnTo>
                  <a:lnTo>
                    <a:pt x="180" y="138"/>
                  </a:lnTo>
                  <a:lnTo>
                    <a:pt x="180" y="141"/>
                  </a:lnTo>
                  <a:lnTo>
                    <a:pt x="180" y="132"/>
                  </a:lnTo>
                  <a:lnTo>
                    <a:pt x="180" y="135"/>
                  </a:lnTo>
                  <a:lnTo>
                    <a:pt x="180" y="137"/>
                  </a:lnTo>
                  <a:lnTo>
                    <a:pt x="180" y="140"/>
                  </a:lnTo>
                  <a:lnTo>
                    <a:pt x="181" y="137"/>
                  </a:lnTo>
                  <a:lnTo>
                    <a:pt x="181" y="138"/>
                  </a:lnTo>
                  <a:lnTo>
                    <a:pt x="181" y="137"/>
                  </a:lnTo>
                  <a:lnTo>
                    <a:pt x="181" y="149"/>
                  </a:lnTo>
                  <a:lnTo>
                    <a:pt x="181" y="146"/>
                  </a:lnTo>
                  <a:lnTo>
                    <a:pt x="181" y="150"/>
                  </a:lnTo>
                  <a:lnTo>
                    <a:pt x="181" y="143"/>
                  </a:lnTo>
                  <a:lnTo>
                    <a:pt x="181" y="155"/>
                  </a:lnTo>
                  <a:lnTo>
                    <a:pt x="183" y="144"/>
                  </a:lnTo>
                  <a:lnTo>
                    <a:pt x="183" y="140"/>
                  </a:lnTo>
                  <a:lnTo>
                    <a:pt x="183" y="137"/>
                  </a:lnTo>
                  <a:lnTo>
                    <a:pt x="183" y="131"/>
                  </a:lnTo>
                  <a:lnTo>
                    <a:pt x="183" y="126"/>
                  </a:lnTo>
                  <a:lnTo>
                    <a:pt x="183" y="128"/>
                  </a:lnTo>
                  <a:lnTo>
                    <a:pt x="183" y="131"/>
                  </a:lnTo>
                  <a:lnTo>
                    <a:pt x="184" y="125"/>
                  </a:lnTo>
                  <a:lnTo>
                    <a:pt x="184" y="128"/>
                  </a:lnTo>
                  <a:lnTo>
                    <a:pt x="184" y="123"/>
                  </a:lnTo>
                  <a:lnTo>
                    <a:pt x="184" y="129"/>
                  </a:lnTo>
                  <a:lnTo>
                    <a:pt x="184" y="131"/>
                  </a:lnTo>
                  <a:lnTo>
                    <a:pt x="184" y="132"/>
                  </a:lnTo>
                  <a:lnTo>
                    <a:pt x="184" y="126"/>
                  </a:lnTo>
                  <a:lnTo>
                    <a:pt x="184" y="135"/>
                  </a:lnTo>
                  <a:lnTo>
                    <a:pt x="186" y="138"/>
                  </a:lnTo>
                  <a:lnTo>
                    <a:pt x="186" y="158"/>
                  </a:lnTo>
                  <a:lnTo>
                    <a:pt x="186" y="155"/>
                  </a:lnTo>
                  <a:lnTo>
                    <a:pt x="186" y="150"/>
                  </a:lnTo>
                  <a:lnTo>
                    <a:pt x="186" y="156"/>
                  </a:lnTo>
                  <a:lnTo>
                    <a:pt x="186" y="149"/>
                  </a:lnTo>
                  <a:lnTo>
                    <a:pt x="186" y="147"/>
                  </a:lnTo>
                  <a:lnTo>
                    <a:pt x="187" y="138"/>
                  </a:lnTo>
                  <a:lnTo>
                    <a:pt x="187" y="132"/>
                  </a:lnTo>
                  <a:lnTo>
                    <a:pt x="187" y="138"/>
                  </a:lnTo>
                  <a:lnTo>
                    <a:pt x="187" y="134"/>
                  </a:lnTo>
                  <a:lnTo>
                    <a:pt x="187" y="137"/>
                  </a:lnTo>
                  <a:lnTo>
                    <a:pt x="187" y="134"/>
                  </a:lnTo>
                  <a:lnTo>
                    <a:pt x="189" y="140"/>
                  </a:lnTo>
                  <a:lnTo>
                    <a:pt x="189" y="144"/>
                  </a:lnTo>
                  <a:lnTo>
                    <a:pt x="189" y="147"/>
                  </a:lnTo>
                  <a:lnTo>
                    <a:pt x="189" y="152"/>
                  </a:lnTo>
                  <a:lnTo>
                    <a:pt x="189" y="150"/>
                  </a:lnTo>
                  <a:lnTo>
                    <a:pt x="189" y="138"/>
                  </a:lnTo>
                  <a:lnTo>
                    <a:pt x="189" y="147"/>
                  </a:lnTo>
                  <a:lnTo>
                    <a:pt x="189" y="144"/>
                  </a:lnTo>
                  <a:lnTo>
                    <a:pt x="190" y="134"/>
                  </a:lnTo>
                  <a:lnTo>
                    <a:pt x="190" y="131"/>
                  </a:lnTo>
                  <a:lnTo>
                    <a:pt x="190" y="128"/>
                  </a:lnTo>
                  <a:lnTo>
                    <a:pt x="190" y="123"/>
                  </a:lnTo>
                  <a:lnTo>
                    <a:pt x="190" y="132"/>
                  </a:lnTo>
                  <a:lnTo>
                    <a:pt x="190" y="134"/>
                  </a:lnTo>
                  <a:lnTo>
                    <a:pt x="190" y="122"/>
                  </a:lnTo>
                  <a:lnTo>
                    <a:pt x="192" y="129"/>
                  </a:lnTo>
                  <a:lnTo>
                    <a:pt x="192" y="143"/>
                  </a:lnTo>
                  <a:lnTo>
                    <a:pt x="192" y="158"/>
                  </a:lnTo>
                  <a:lnTo>
                    <a:pt x="192" y="153"/>
                  </a:lnTo>
                  <a:lnTo>
                    <a:pt x="192" y="156"/>
                  </a:lnTo>
                  <a:lnTo>
                    <a:pt x="192" y="158"/>
                  </a:lnTo>
                  <a:lnTo>
                    <a:pt x="193" y="156"/>
                  </a:lnTo>
                  <a:lnTo>
                    <a:pt x="193" y="144"/>
                  </a:lnTo>
                  <a:lnTo>
                    <a:pt x="193" y="143"/>
                  </a:lnTo>
                  <a:lnTo>
                    <a:pt x="193" y="147"/>
                  </a:lnTo>
                  <a:lnTo>
                    <a:pt x="193" y="132"/>
                  </a:lnTo>
                  <a:lnTo>
                    <a:pt x="193" y="137"/>
                  </a:lnTo>
                  <a:lnTo>
                    <a:pt x="193" y="131"/>
                  </a:lnTo>
                  <a:lnTo>
                    <a:pt x="193" y="128"/>
                  </a:lnTo>
                  <a:lnTo>
                    <a:pt x="195" y="128"/>
                  </a:lnTo>
                  <a:lnTo>
                    <a:pt x="195" y="129"/>
                  </a:lnTo>
                  <a:lnTo>
                    <a:pt x="195" y="123"/>
                  </a:lnTo>
                  <a:lnTo>
                    <a:pt x="195" y="120"/>
                  </a:lnTo>
                  <a:lnTo>
                    <a:pt x="195" y="125"/>
                  </a:lnTo>
                  <a:lnTo>
                    <a:pt x="195" y="137"/>
                  </a:lnTo>
                  <a:lnTo>
                    <a:pt x="196" y="143"/>
                  </a:lnTo>
                  <a:lnTo>
                    <a:pt x="196" y="138"/>
                  </a:lnTo>
                  <a:lnTo>
                    <a:pt x="196" y="150"/>
                  </a:lnTo>
                  <a:lnTo>
                    <a:pt x="196" y="146"/>
                  </a:lnTo>
                  <a:lnTo>
                    <a:pt x="196" y="141"/>
                  </a:lnTo>
                  <a:lnTo>
                    <a:pt x="196" y="137"/>
                  </a:lnTo>
                  <a:lnTo>
                    <a:pt x="196" y="132"/>
                  </a:lnTo>
                  <a:lnTo>
                    <a:pt x="198" y="125"/>
                  </a:lnTo>
                  <a:lnTo>
                    <a:pt x="198" y="129"/>
                  </a:lnTo>
                  <a:lnTo>
                    <a:pt x="198" y="125"/>
                  </a:lnTo>
                  <a:lnTo>
                    <a:pt x="198" y="129"/>
                  </a:lnTo>
                  <a:lnTo>
                    <a:pt x="198" y="120"/>
                  </a:lnTo>
                  <a:lnTo>
                    <a:pt x="198" y="123"/>
                  </a:lnTo>
                  <a:lnTo>
                    <a:pt x="199" y="117"/>
                  </a:lnTo>
                  <a:lnTo>
                    <a:pt x="199" y="125"/>
                  </a:lnTo>
                  <a:lnTo>
                    <a:pt x="199" y="134"/>
                  </a:lnTo>
                  <a:lnTo>
                    <a:pt x="199" y="141"/>
                  </a:lnTo>
                  <a:lnTo>
                    <a:pt x="199" y="138"/>
                  </a:lnTo>
                  <a:lnTo>
                    <a:pt x="199" y="134"/>
                  </a:lnTo>
                  <a:lnTo>
                    <a:pt x="201" y="134"/>
                  </a:lnTo>
                  <a:lnTo>
                    <a:pt x="201" y="123"/>
                  </a:lnTo>
                  <a:lnTo>
                    <a:pt x="201" y="122"/>
                  </a:lnTo>
                  <a:lnTo>
                    <a:pt x="201" y="125"/>
                  </a:lnTo>
                  <a:lnTo>
                    <a:pt x="201" y="117"/>
                  </a:lnTo>
                  <a:lnTo>
                    <a:pt x="201" y="128"/>
                  </a:lnTo>
                  <a:lnTo>
                    <a:pt x="201" y="126"/>
                  </a:lnTo>
                  <a:lnTo>
                    <a:pt x="201" y="122"/>
                  </a:lnTo>
                  <a:lnTo>
                    <a:pt x="202" y="125"/>
                  </a:lnTo>
                  <a:lnTo>
                    <a:pt x="202" y="120"/>
                  </a:lnTo>
                  <a:lnTo>
                    <a:pt x="202" y="119"/>
                  </a:lnTo>
                  <a:lnTo>
                    <a:pt x="202" y="120"/>
                  </a:lnTo>
                  <a:lnTo>
                    <a:pt x="202" y="122"/>
                  </a:lnTo>
                  <a:lnTo>
                    <a:pt x="202" y="131"/>
                  </a:lnTo>
                  <a:lnTo>
                    <a:pt x="202" y="128"/>
                  </a:lnTo>
                  <a:lnTo>
                    <a:pt x="202" y="131"/>
                  </a:lnTo>
                  <a:lnTo>
                    <a:pt x="204" y="140"/>
                  </a:lnTo>
                  <a:lnTo>
                    <a:pt x="204" y="141"/>
                  </a:lnTo>
                  <a:lnTo>
                    <a:pt x="204" y="140"/>
                  </a:lnTo>
                  <a:lnTo>
                    <a:pt x="204" y="143"/>
                  </a:lnTo>
                  <a:lnTo>
                    <a:pt x="204" y="137"/>
                  </a:lnTo>
                  <a:lnTo>
                    <a:pt x="204" y="129"/>
                  </a:lnTo>
                  <a:lnTo>
                    <a:pt x="204" y="132"/>
                  </a:lnTo>
                  <a:lnTo>
                    <a:pt x="205" y="129"/>
                  </a:lnTo>
                  <a:lnTo>
                    <a:pt x="205" y="120"/>
                  </a:lnTo>
                  <a:lnTo>
                    <a:pt x="205" y="122"/>
                  </a:lnTo>
                  <a:lnTo>
                    <a:pt x="205" y="119"/>
                  </a:lnTo>
                  <a:lnTo>
                    <a:pt x="205" y="113"/>
                  </a:lnTo>
                  <a:lnTo>
                    <a:pt x="205" y="114"/>
                  </a:lnTo>
                  <a:lnTo>
                    <a:pt x="205" y="122"/>
                  </a:lnTo>
                  <a:lnTo>
                    <a:pt x="205" y="119"/>
                  </a:lnTo>
                  <a:lnTo>
                    <a:pt x="207" y="122"/>
                  </a:lnTo>
                  <a:lnTo>
                    <a:pt x="207" y="120"/>
                  </a:lnTo>
                  <a:lnTo>
                    <a:pt x="207" y="117"/>
                  </a:lnTo>
                  <a:lnTo>
                    <a:pt x="207" y="108"/>
                  </a:lnTo>
                  <a:lnTo>
                    <a:pt x="207" y="113"/>
                  </a:lnTo>
                  <a:lnTo>
                    <a:pt x="207" y="116"/>
                  </a:lnTo>
                  <a:lnTo>
                    <a:pt x="207" y="123"/>
                  </a:lnTo>
                  <a:lnTo>
                    <a:pt x="208" y="141"/>
                  </a:lnTo>
                  <a:lnTo>
                    <a:pt x="208" y="137"/>
                  </a:lnTo>
                  <a:lnTo>
                    <a:pt x="208" y="132"/>
                  </a:lnTo>
                  <a:lnTo>
                    <a:pt x="208" y="137"/>
                  </a:lnTo>
                  <a:lnTo>
                    <a:pt x="208" y="138"/>
                  </a:lnTo>
                  <a:lnTo>
                    <a:pt x="208" y="140"/>
                  </a:lnTo>
                  <a:lnTo>
                    <a:pt x="208" y="135"/>
                  </a:lnTo>
                  <a:lnTo>
                    <a:pt x="208" y="134"/>
                  </a:lnTo>
                  <a:lnTo>
                    <a:pt x="210" y="123"/>
                  </a:lnTo>
                  <a:lnTo>
                    <a:pt x="210" y="129"/>
                  </a:lnTo>
                  <a:lnTo>
                    <a:pt x="210" y="137"/>
                  </a:lnTo>
                  <a:lnTo>
                    <a:pt x="210" y="111"/>
                  </a:lnTo>
                  <a:lnTo>
                    <a:pt x="210" y="116"/>
                  </a:lnTo>
                  <a:lnTo>
                    <a:pt x="210" y="129"/>
                  </a:lnTo>
                  <a:lnTo>
                    <a:pt x="210" y="123"/>
                  </a:lnTo>
                  <a:lnTo>
                    <a:pt x="210" y="128"/>
                  </a:lnTo>
                  <a:lnTo>
                    <a:pt x="211" y="138"/>
                  </a:lnTo>
                  <a:lnTo>
                    <a:pt x="211" y="141"/>
                  </a:lnTo>
                  <a:lnTo>
                    <a:pt x="211" y="147"/>
                  </a:lnTo>
                  <a:lnTo>
                    <a:pt x="211" y="140"/>
                  </a:lnTo>
                  <a:lnTo>
                    <a:pt x="211" y="144"/>
                  </a:lnTo>
                  <a:lnTo>
                    <a:pt x="211" y="135"/>
                  </a:lnTo>
                  <a:lnTo>
                    <a:pt x="211" y="137"/>
                  </a:lnTo>
                  <a:lnTo>
                    <a:pt x="211" y="129"/>
                  </a:lnTo>
                  <a:lnTo>
                    <a:pt x="213" y="134"/>
                  </a:lnTo>
                  <a:lnTo>
                    <a:pt x="213" y="125"/>
                  </a:lnTo>
                  <a:lnTo>
                    <a:pt x="213" y="114"/>
                  </a:lnTo>
                  <a:lnTo>
                    <a:pt x="213" y="125"/>
                  </a:lnTo>
                  <a:lnTo>
                    <a:pt x="213" y="120"/>
                  </a:lnTo>
                  <a:lnTo>
                    <a:pt x="213" y="122"/>
                  </a:lnTo>
                  <a:lnTo>
                    <a:pt x="213" y="119"/>
                  </a:lnTo>
                  <a:lnTo>
                    <a:pt x="213" y="110"/>
                  </a:lnTo>
                  <a:lnTo>
                    <a:pt x="214" y="132"/>
                  </a:lnTo>
                  <a:lnTo>
                    <a:pt x="214" y="125"/>
                  </a:lnTo>
                  <a:lnTo>
                    <a:pt x="214" y="128"/>
                  </a:lnTo>
                  <a:lnTo>
                    <a:pt x="214" y="140"/>
                  </a:lnTo>
                  <a:lnTo>
                    <a:pt x="214" y="137"/>
                  </a:lnTo>
                  <a:lnTo>
                    <a:pt x="214" y="134"/>
                  </a:lnTo>
                  <a:lnTo>
                    <a:pt x="214" y="129"/>
                  </a:lnTo>
                  <a:lnTo>
                    <a:pt x="214" y="141"/>
                  </a:lnTo>
                  <a:lnTo>
                    <a:pt x="216" y="125"/>
                  </a:lnTo>
                  <a:lnTo>
                    <a:pt x="216" y="129"/>
                  </a:lnTo>
                  <a:lnTo>
                    <a:pt x="216" y="125"/>
                  </a:lnTo>
                  <a:lnTo>
                    <a:pt x="216" y="129"/>
                  </a:lnTo>
                  <a:lnTo>
                    <a:pt x="216" y="120"/>
                  </a:lnTo>
                  <a:lnTo>
                    <a:pt x="216" y="129"/>
                  </a:lnTo>
                  <a:lnTo>
                    <a:pt x="216" y="125"/>
                  </a:lnTo>
                  <a:lnTo>
                    <a:pt x="217" y="123"/>
                  </a:lnTo>
                  <a:lnTo>
                    <a:pt x="217" y="125"/>
                  </a:lnTo>
                  <a:lnTo>
                    <a:pt x="217" y="128"/>
                  </a:lnTo>
                  <a:lnTo>
                    <a:pt x="217" y="126"/>
                  </a:lnTo>
                  <a:lnTo>
                    <a:pt x="217" y="116"/>
                  </a:lnTo>
                  <a:lnTo>
                    <a:pt x="217" y="125"/>
                  </a:lnTo>
                  <a:lnTo>
                    <a:pt x="217" y="126"/>
                  </a:lnTo>
                  <a:lnTo>
                    <a:pt x="219" y="134"/>
                  </a:lnTo>
                  <a:lnTo>
                    <a:pt x="219" y="131"/>
                  </a:lnTo>
                  <a:lnTo>
                    <a:pt x="219" y="137"/>
                  </a:lnTo>
                  <a:lnTo>
                    <a:pt x="219" y="147"/>
                  </a:lnTo>
                  <a:lnTo>
                    <a:pt x="219" y="146"/>
                  </a:lnTo>
                  <a:lnTo>
                    <a:pt x="219" y="150"/>
                  </a:lnTo>
                  <a:lnTo>
                    <a:pt x="219" y="141"/>
                  </a:lnTo>
                  <a:lnTo>
                    <a:pt x="219" y="137"/>
                  </a:lnTo>
                  <a:lnTo>
                    <a:pt x="220" y="134"/>
                  </a:lnTo>
                  <a:lnTo>
                    <a:pt x="220" y="143"/>
                  </a:lnTo>
                  <a:lnTo>
                    <a:pt x="220" y="129"/>
                  </a:lnTo>
                  <a:lnTo>
                    <a:pt x="220" y="119"/>
                  </a:lnTo>
                  <a:lnTo>
                    <a:pt x="220" y="126"/>
                  </a:lnTo>
                  <a:lnTo>
                    <a:pt x="220" y="113"/>
                  </a:lnTo>
                  <a:lnTo>
                    <a:pt x="220" y="117"/>
                  </a:lnTo>
                  <a:lnTo>
                    <a:pt x="222" y="120"/>
                  </a:lnTo>
                  <a:lnTo>
                    <a:pt x="222" y="122"/>
                  </a:lnTo>
                  <a:lnTo>
                    <a:pt x="222" y="137"/>
                  </a:lnTo>
                  <a:lnTo>
                    <a:pt x="222" y="138"/>
                  </a:lnTo>
                  <a:lnTo>
                    <a:pt x="222" y="125"/>
                  </a:lnTo>
                  <a:lnTo>
                    <a:pt x="223" y="143"/>
                  </a:lnTo>
                  <a:lnTo>
                    <a:pt x="223" y="131"/>
                  </a:lnTo>
                  <a:lnTo>
                    <a:pt x="223" y="132"/>
                  </a:lnTo>
                  <a:lnTo>
                    <a:pt x="223" y="117"/>
                  </a:lnTo>
                  <a:lnTo>
                    <a:pt x="223" y="116"/>
                  </a:lnTo>
                  <a:lnTo>
                    <a:pt x="223" y="120"/>
                  </a:lnTo>
                  <a:lnTo>
                    <a:pt x="223" y="119"/>
                  </a:lnTo>
                  <a:lnTo>
                    <a:pt x="225" y="114"/>
                  </a:lnTo>
                  <a:lnTo>
                    <a:pt x="225" y="111"/>
                  </a:lnTo>
                  <a:lnTo>
                    <a:pt x="225" y="116"/>
                  </a:lnTo>
                  <a:lnTo>
                    <a:pt x="225" y="104"/>
                  </a:lnTo>
                  <a:lnTo>
                    <a:pt x="225" y="108"/>
                  </a:lnTo>
                  <a:lnTo>
                    <a:pt x="225" y="122"/>
                  </a:lnTo>
                  <a:lnTo>
                    <a:pt x="225" y="123"/>
                  </a:lnTo>
                  <a:lnTo>
                    <a:pt x="225" y="131"/>
                  </a:lnTo>
                  <a:lnTo>
                    <a:pt x="225" y="129"/>
                  </a:lnTo>
                  <a:lnTo>
                    <a:pt x="226" y="132"/>
                  </a:lnTo>
                  <a:lnTo>
                    <a:pt x="226" y="125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17"/>
                  </a:lnTo>
                  <a:lnTo>
                    <a:pt x="226" y="122"/>
                  </a:lnTo>
                  <a:lnTo>
                    <a:pt x="228" y="122"/>
                  </a:lnTo>
                  <a:lnTo>
                    <a:pt x="228" y="114"/>
                  </a:lnTo>
                  <a:lnTo>
                    <a:pt x="228" y="117"/>
                  </a:lnTo>
                  <a:lnTo>
                    <a:pt x="228" y="116"/>
                  </a:lnTo>
                  <a:lnTo>
                    <a:pt x="228" y="113"/>
                  </a:lnTo>
                  <a:lnTo>
                    <a:pt x="229" y="108"/>
                  </a:lnTo>
                  <a:lnTo>
                    <a:pt x="229" y="113"/>
                  </a:lnTo>
                  <a:lnTo>
                    <a:pt x="229" y="117"/>
                  </a:lnTo>
                  <a:lnTo>
                    <a:pt x="229" y="119"/>
                  </a:lnTo>
                  <a:lnTo>
                    <a:pt x="229" y="123"/>
                  </a:lnTo>
                  <a:lnTo>
                    <a:pt x="229" y="134"/>
                  </a:lnTo>
                  <a:lnTo>
                    <a:pt x="229" y="126"/>
                  </a:lnTo>
                  <a:lnTo>
                    <a:pt x="231" y="123"/>
                  </a:lnTo>
                  <a:lnTo>
                    <a:pt x="231" y="116"/>
                  </a:lnTo>
                  <a:lnTo>
                    <a:pt x="231" y="114"/>
                  </a:lnTo>
                  <a:lnTo>
                    <a:pt x="231" y="110"/>
                  </a:lnTo>
                  <a:lnTo>
                    <a:pt x="231" y="111"/>
                  </a:lnTo>
                  <a:lnTo>
                    <a:pt x="231" y="110"/>
                  </a:lnTo>
                  <a:lnTo>
                    <a:pt x="231" y="108"/>
                  </a:lnTo>
                  <a:lnTo>
                    <a:pt x="231" y="113"/>
                  </a:lnTo>
                  <a:lnTo>
                    <a:pt x="232" y="117"/>
                  </a:lnTo>
                  <a:lnTo>
                    <a:pt x="232" y="113"/>
                  </a:lnTo>
                  <a:lnTo>
                    <a:pt x="232" y="107"/>
                  </a:lnTo>
                  <a:lnTo>
                    <a:pt x="232" y="108"/>
                  </a:lnTo>
                  <a:lnTo>
                    <a:pt x="232" y="110"/>
                  </a:lnTo>
                  <a:lnTo>
                    <a:pt x="232" y="102"/>
                  </a:lnTo>
                  <a:lnTo>
                    <a:pt x="232" y="93"/>
                  </a:lnTo>
                  <a:lnTo>
                    <a:pt x="232" y="108"/>
                  </a:lnTo>
                  <a:lnTo>
                    <a:pt x="234" y="98"/>
                  </a:lnTo>
                  <a:lnTo>
                    <a:pt x="234" y="101"/>
                  </a:lnTo>
                  <a:lnTo>
                    <a:pt x="234" y="108"/>
                  </a:lnTo>
                  <a:lnTo>
                    <a:pt x="234" y="102"/>
                  </a:lnTo>
                  <a:lnTo>
                    <a:pt x="234" y="114"/>
                  </a:lnTo>
                  <a:lnTo>
                    <a:pt x="234" y="122"/>
                  </a:lnTo>
                  <a:lnTo>
                    <a:pt x="234" y="114"/>
                  </a:lnTo>
                  <a:lnTo>
                    <a:pt x="234" y="111"/>
                  </a:lnTo>
                  <a:lnTo>
                    <a:pt x="235" y="108"/>
                  </a:lnTo>
                  <a:lnTo>
                    <a:pt x="235" y="101"/>
                  </a:lnTo>
                  <a:lnTo>
                    <a:pt x="235" y="102"/>
                  </a:lnTo>
                  <a:lnTo>
                    <a:pt x="235" y="101"/>
                  </a:lnTo>
                  <a:lnTo>
                    <a:pt x="235" y="92"/>
                  </a:lnTo>
                  <a:lnTo>
                    <a:pt x="235" y="101"/>
                  </a:lnTo>
                  <a:lnTo>
                    <a:pt x="235" y="95"/>
                  </a:lnTo>
                  <a:lnTo>
                    <a:pt x="237" y="98"/>
                  </a:lnTo>
                  <a:lnTo>
                    <a:pt x="237" y="107"/>
                  </a:lnTo>
                  <a:lnTo>
                    <a:pt x="237" y="114"/>
                  </a:lnTo>
                  <a:lnTo>
                    <a:pt x="237" y="108"/>
                  </a:lnTo>
                  <a:lnTo>
                    <a:pt x="237" y="120"/>
                  </a:lnTo>
                  <a:lnTo>
                    <a:pt x="237" y="123"/>
                  </a:lnTo>
                  <a:lnTo>
                    <a:pt x="237" y="125"/>
                  </a:lnTo>
                  <a:lnTo>
                    <a:pt x="237" y="122"/>
                  </a:lnTo>
                  <a:lnTo>
                    <a:pt x="238" y="120"/>
                  </a:lnTo>
                  <a:lnTo>
                    <a:pt x="238" y="114"/>
                  </a:lnTo>
                  <a:lnTo>
                    <a:pt x="238" y="116"/>
                  </a:lnTo>
                  <a:lnTo>
                    <a:pt x="238" y="105"/>
                  </a:lnTo>
                  <a:lnTo>
                    <a:pt x="238" y="98"/>
                  </a:lnTo>
                  <a:lnTo>
                    <a:pt x="238" y="105"/>
                  </a:lnTo>
                  <a:lnTo>
                    <a:pt x="238" y="108"/>
                  </a:lnTo>
                  <a:lnTo>
                    <a:pt x="238" y="105"/>
                  </a:lnTo>
                  <a:lnTo>
                    <a:pt x="240" y="110"/>
                  </a:lnTo>
                  <a:lnTo>
                    <a:pt x="240" y="92"/>
                  </a:lnTo>
                  <a:lnTo>
                    <a:pt x="240" y="98"/>
                  </a:lnTo>
                  <a:lnTo>
                    <a:pt x="240" y="101"/>
                  </a:lnTo>
                  <a:lnTo>
                    <a:pt x="240" y="93"/>
                  </a:lnTo>
                  <a:lnTo>
                    <a:pt x="240" y="90"/>
                  </a:lnTo>
                  <a:lnTo>
                    <a:pt x="240" y="93"/>
                  </a:lnTo>
                  <a:lnTo>
                    <a:pt x="241" y="105"/>
                  </a:lnTo>
                  <a:lnTo>
                    <a:pt x="241" y="107"/>
                  </a:lnTo>
                  <a:lnTo>
                    <a:pt x="241" y="110"/>
                  </a:lnTo>
                  <a:lnTo>
                    <a:pt x="241" y="104"/>
                  </a:lnTo>
                  <a:lnTo>
                    <a:pt x="241" y="107"/>
                  </a:lnTo>
                  <a:lnTo>
                    <a:pt x="241" y="111"/>
                  </a:lnTo>
                  <a:lnTo>
                    <a:pt x="241" y="105"/>
                  </a:lnTo>
                  <a:lnTo>
                    <a:pt x="241" y="104"/>
                  </a:lnTo>
                  <a:lnTo>
                    <a:pt x="243" y="113"/>
                  </a:lnTo>
                  <a:lnTo>
                    <a:pt x="243" y="105"/>
                  </a:lnTo>
                  <a:lnTo>
                    <a:pt x="243" y="99"/>
                  </a:lnTo>
                  <a:lnTo>
                    <a:pt x="243" y="92"/>
                  </a:lnTo>
                  <a:lnTo>
                    <a:pt x="243" y="98"/>
                  </a:lnTo>
                  <a:lnTo>
                    <a:pt x="243" y="87"/>
                  </a:lnTo>
                  <a:lnTo>
                    <a:pt x="243" y="90"/>
                  </a:lnTo>
                  <a:lnTo>
                    <a:pt x="244" y="81"/>
                  </a:lnTo>
                  <a:lnTo>
                    <a:pt x="244" y="90"/>
                  </a:lnTo>
                  <a:lnTo>
                    <a:pt x="244" y="87"/>
                  </a:lnTo>
                  <a:lnTo>
                    <a:pt x="244" y="86"/>
                  </a:lnTo>
                  <a:lnTo>
                    <a:pt x="244" y="89"/>
                  </a:lnTo>
                  <a:lnTo>
                    <a:pt x="244" y="81"/>
                  </a:lnTo>
                  <a:lnTo>
                    <a:pt x="246" y="89"/>
                  </a:lnTo>
                  <a:lnTo>
                    <a:pt x="246" y="92"/>
                  </a:lnTo>
                  <a:lnTo>
                    <a:pt x="246" y="95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5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47" y="104"/>
                  </a:lnTo>
                  <a:lnTo>
                    <a:pt x="247" y="102"/>
                  </a:lnTo>
                  <a:lnTo>
                    <a:pt x="247" y="95"/>
                  </a:lnTo>
                  <a:lnTo>
                    <a:pt x="247" y="89"/>
                  </a:lnTo>
                  <a:lnTo>
                    <a:pt x="247" y="78"/>
                  </a:lnTo>
                  <a:lnTo>
                    <a:pt x="247" y="84"/>
                  </a:lnTo>
                  <a:lnTo>
                    <a:pt x="247" y="74"/>
                  </a:lnTo>
                  <a:lnTo>
                    <a:pt x="249" y="78"/>
                  </a:lnTo>
                  <a:lnTo>
                    <a:pt x="249" y="84"/>
                  </a:lnTo>
                  <a:lnTo>
                    <a:pt x="249" y="93"/>
                  </a:lnTo>
                  <a:lnTo>
                    <a:pt x="249" y="96"/>
                  </a:lnTo>
                  <a:lnTo>
                    <a:pt x="249" y="99"/>
                  </a:lnTo>
                  <a:lnTo>
                    <a:pt x="249" y="98"/>
                  </a:lnTo>
                  <a:lnTo>
                    <a:pt x="249" y="107"/>
                  </a:lnTo>
                  <a:lnTo>
                    <a:pt x="249" y="96"/>
                  </a:lnTo>
                  <a:lnTo>
                    <a:pt x="250" y="84"/>
                  </a:lnTo>
                  <a:lnTo>
                    <a:pt x="250" y="89"/>
                  </a:lnTo>
                  <a:lnTo>
                    <a:pt x="250" y="81"/>
                  </a:lnTo>
                  <a:lnTo>
                    <a:pt x="250" y="86"/>
                  </a:lnTo>
                  <a:lnTo>
                    <a:pt x="250" y="81"/>
                  </a:lnTo>
                  <a:lnTo>
                    <a:pt x="250" y="78"/>
                  </a:lnTo>
                  <a:lnTo>
                    <a:pt x="250" y="83"/>
                  </a:lnTo>
                  <a:lnTo>
                    <a:pt x="252" y="86"/>
                  </a:lnTo>
                  <a:lnTo>
                    <a:pt x="252" y="92"/>
                  </a:lnTo>
                  <a:lnTo>
                    <a:pt x="252" y="101"/>
                  </a:lnTo>
                  <a:lnTo>
                    <a:pt x="252" y="104"/>
                  </a:lnTo>
                  <a:lnTo>
                    <a:pt x="252" y="99"/>
                  </a:lnTo>
                  <a:lnTo>
                    <a:pt x="253" y="98"/>
                  </a:lnTo>
                  <a:lnTo>
                    <a:pt x="253" y="104"/>
                  </a:lnTo>
                  <a:lnTo>
                    <a:pt x="253" y="84"/>
                  </a:lnTo>
                  <a:lnTo>
                    <a:pt x="253" y="87"/>
                  </a:lnTo>
                  <a:lnTo>
                    <a:pt x="253" y="99"/>
                  </a:lnTo>
                  <a:lnTo>
                    <a:pt x="253" y="83"/>
                  </a:lnTo>
                  <a:lnTo>
                    <a:pt x="253" y="84"/>
                  </a:lnTo>
                  <a:lnTo>
                    <a:pt x="253" y="89"/>
                  </a:lnTo>
                  <a:lnTo>
                    <a:pt x="255" y="86"/>
                  </a:lnTo>
                  <a:lnTo>
                    <a:pt x="255" y="74"/>
                  </a:lnTo>
                  <a:lnTo>
                    <a:pt x="255" y="83"/>
                  </a:lnTo>
                  <a:lnTo>
                    <a:pt x="255" y="71"/>
                  </a:lnTo>
                  <a:lnTo>
                    <a:pt x="255" y="68"/>
                  </a:lnTo>
                  <a:lnTo>
                    <a:pt x="256" y="68"/>
                  </a:lnTo>
                  <a:lnTo>
                    <a:pt x="256" y="72"/>
                  </a:lnTo>
                  <a:lnTo>
                    <a:pt x="256" y="71"/>
                  </a:lnTo>
                  <a:lnTo>
                    <a:pt x="256" y="74"/>
                  </a:lnTo>
                  <a:lnTo>
                    <a:pt x="258" y="83"/>
                  </a:lnTo>
                  <a:lnTo>
                    <a:pt x="258" y="72"/>
                  </a:lnTo>
                  <a:lnTo>
                    <a:pt x="258" y="81"/>
                  </a:lnTo>
                  <a:lnTo>
                    <a:pt x="258" y="98"/>
                  </a:lnTo>
                  <a:lnTo>
                    <a:pt x="258" y="95"/>
                  </a:lnTo>
                  <a:lnTo>
                    <a:pt x="259" y="89"/>
                  </a:lnTo>
                  <a:lnTo>
                    <a:pt x="259" y="81"/>
                  </a:lnTo>
                  <a:lnTo>
                    <a:pt x="259" y="83"/>
                  </a:lnTo>
                  <a:lnTo>
                    <a:pt x="259" y="74"/>
                  </a:lnTo>
                  <a:lnTo>
                    <a:pt x="259" y="75"/>
                  </a:lnTo>
                  <a:lnTo>
                    <a:pt x="259" y="74"/>
                  </a:lnTo>
                  <a:lnTo>
                    <a:pt x="259" y="69"/>
                  </a:lnTo>
                  <a:lnTo>
                    <a:pt x="259" y="66"/>
                  </a:lnTo>
                  <a:lnTo>
                    <a:pt x="261" y="66"/>
                  </a:lnTo>
                  <a:lnTo>
                    <a:pt x="261" y="71"/>
                  </a:lnTo>
                  <a:lnTo>
                    <a:pt x="261" y="78"/>
                  </a:lnTo>
                  <a:lnTo>
                    <a:pt x="261" y="86"/>
                  </a:lnTo>
                  <a:lnTo>
                    <a:pt x="261" y="89"/>
                  </a:lnTo>
                  <a:lnTo>
                    <a:pt x="261" y="90"/>
                  </a:lnTo>
                  <a:lnTo>
                    <a:pt x="261" y="89"/>
                  </a:lnTo>
                  <a:lnTo>
                    <a:pt x="262" y="90"/>
                  </a:lnTo>
                  <a:lnTo>
                    <a:pt x="262" y="81"/>
                  </a:lnTo>
                  <a:lnTo>
                    <a:pt x="262" y="72"/>
                  </a:lnTo>
                  <a:lnTo>
                    <a:pt x="262" y="74"/>
                  </a:lnTo>
                  <a:lnTo>
                    <a:pt x="262" y="72"/>
                  </a:lnTo>
                  <a:lnTo>
                    <a:pt x="262" y="62"/>
                  </a:lnTo>
                  <a:lnTo>
                    <a:pt x="262" y="68"/>
                  </a:lnTo>
                  <a:lnTo>
                    <a:pt x="262" y="66"/>
                  </a:lnTo>
                  <a:lnTo>
                    <a:pt x="264" y="68"/>
                  </a:lnTo>
                  <a:lnTo>
                    <a:pt x="264" y="75"/>
                  </a:lnTo>
                  <a:lnTo>
                    <a:pt x="264" y="69"/>
                  </a:lnTo>
                  <a:lnTo>
                    <a:pt x="264" y="74"/>
                  </a:lnTo>
                  <a:lnTo>
                    <a:pt x="264" y="75"/>
                  </a:lnTo>
                  <a:lnTo>
                    <a:pt x="264" y="84"/>
                  </a:lnTo>
                  <a:lnTo>
                    <a:pt x="264" y="86"/>
                  </a:lnTo>
                  <a:lnTo>
                    <a:pt x="264" y="84"/>
                  </a:lnTo>
                  <a:lnTo>
                    <a:pt x="265" y="84"/>
                  </a:lnTo>
                  <a:lnTo>
                    <a:pt x="265" y="75"/>
                  </a:lnTo>
                  <a:lnTo>
                    <a:pt x="265" y="84"/>
                  </a:lnTo>
                  <a:lnTo>
                    <a:pt x="265" y="75"/>
                  </a:lnTo>
                  <a:lnTo>
                    <a:pt x="265" y="72"/>
                  </a:lnTo>
                  <a:lnTo>
                    <a:pt x="265" y="80"/>
                  </a:lnTo>
                  <a:lnTo>
                    <a:pt x="265" y="74"/>
                  </a:lnTo>
                  <a:lnTo>
                    <a:pt x="267" y="78"/>
                  </a:lnTo>
                  <a:lnTo>
                    <a:pt x="267" y="77"/>
                  </a:lnTo>
                  <a:lnTo>
                    <a:pt x="267" y="69"/>
                  </a:lnTo>
                  <a:lnTo>
                    <a:pt x="267" y="71"/>
                  </a:lnTo>
                  <a:lnTo>
                    <a:pt x="267" y="75"/>
                  </a:lnTo>
                  <a:lnTo>
                    <a:pt x="267" y="72"/>
                  </a:lnTo>
                  <a:lnTo>
                    <a:pt x="267" y="68"/>
                  </a:lnTo>
                  <a:lnTo>
                    <a:pt x="268" y="68"/>
                  </a:lnTo>
                  <a:lnTo>
                    <a:pt x="268" y="71"/>
                  </a:lnTo>
                  <a:lnTo>
                    <a:pt x="268" y="78"/>
                  </a:lnTo>
                  <a:lnTo>
                    <a:pt x="268" y="87"/>
                  </a:lnTo>
                  <a:lnTo>
                    <a:pt x="268" y="90"/>
                  </a:lnTo>
                  <a:lnTo>
                    <a:pt x="270" y="87"/>
                  </a:lnTo>
                  <a:lnTo>
                    <a:pt x="270" y="75"/>
                  </a:lnTo>
                  <a:lnTo>
                    <a:pt x="270" y="86"/>
                  </a:lnTo>
                  <a:lnTo>
                    <a:pt x="270" y="84"/>
                  </a:lnTo>
                  <a:lnTo>
                    <a:pt x="270" y="81"/>
                  </a:lnTo>
                  <a:lnTo>
                    <a:pt x="270" y="74"/>
                  </a:lnTo>
                  <a:lnTo>
                    <a:pt x="271" y="71"/>
                  </a:lnTo>
                  <a:lnTo>
                    <a:pt x="271" y="72"/>
                  </a:lnTo>
                  <a:lnTo>
                    <a:pt x="271" y="77"/>
                  </a:lnTo>
                  <a:lnTo>
                    <a:pt x="271" y="62"/>
                  </a:lnTo>
                  <a:lnTo>
                    <a:pt x="273" y="65"/>
                  </a:lnTo>
                  <a:lnTo>
                    <a:pt x="273" y="60"/>
                  </a:lnTo>
                  <a:lnTo>
                    <a:pt x="273" y="75"/>
                  </a:lnTo>
                  <a:lnTo>
                    <a:pt x="273" y="72"/>
                  </a:lnTo>
                  <a:lnTo>
                    <a:pt x="273" y="66"/>
                  </a:lnTo>
                  <a:lnTo>
                    <a:pt x="273" y="77"/>
                  </a:lnTo>
                  <a:lnTo>
                    <a:pt x="273" y="65"/>
                  </a:lnTo>
                  <a:lnTo>
                    <a:pt x="273" y="81"/>
                  </a:lnTo>
                  <a:lnTo>
                    <a:pt x="274" y="86"/>
                  </a:lnTo>
                  <a:lnTo>
                    <a:pt x="274" y="93"/>
                  </a:lnTo>
                  <a:lnTo>
                    <a:pt x="274" y="90"/>
                  </a:lnTo>
                  <a:lnTo>
                    <a:pt x="274" y="93"/>
                  </a:lnTo>
                  <a:lnTo>
                    <a:pt x="274" y="87"/>
                  </a:lnTo>
                  <a:lnTo>
                    <a:pt x="274" y="78"/>
                  </a:lnTo>
                  <a:lnTo>
                    <a:pt x="274" y="87"/>
                  </a:lnTo>
                  <a:lnTo>
                    <a:pt x="274" y="78"/>
                  </a:lnTo>
                  <a:lnTo>
                    <a:pt x="276" y="78"/>
                  </a:lnTo>
                  <a:lnTo>
                    <a:pt x="276" y="75"/>
                  </a:lnTo>
                  <a:lnTo>
                    <a:pt x="276" y="71"/>
                  </a:lnTo>
                  <a:lnTo>
                    <a:pt x="276" y="77"/>
                  </a:lnTo>
                  <a:lnTo>
                    <a:pt x="276" y="65"/>
                  </a:lnTo>
                  <a:lnTo>
                    <a:pt x="276" y="60"/>
                  </a:lnTo>
                  <a:lnTo>
                    <a:pt x="276" y="66"/>
                  </a:lnTo>
                  <a:lnTo>
                    <a:pt x="276" y="69"/>
                  </a:lnTo>
                  <a:lnTo>
                    <a:pt x="277" y="77"/>
                  </a:lnTo>
                  <a:lnTo>
                    <a:pt x="277" y="80"/>
                  </a:lnTo>
                  <a:lnTo>
                    <a:pt x="277" y="92"/>
                  </a:lnTo>
                  <a:lnTo>
                    <a:pt x="277" y="89"/>
                  </a:lnTo>
                  <a:lnTo>
                    <a:pt x="277" y="84"/>
                  </a:lnTo>
                  <a:lnTo>
                    <a:pt x="277" y="81"/>
                  </a:lnTo>
                  <a:lnTo>
                    <a:pt x="277" y="75"/>
                  </a:lnTo>
                  <a:lnTo>
                    <a:pt x="279" y="71"/>
                  </a:lnTo>
                  <a:lnTo>
                    <a:pt x="279" y="77"/>
                  </a:lnTo>
                  <a:lnTo>
                    <a:pt x="279" y="66"/>
                  </a:lnTo>
                  <a:lnTo>
                    <a:pt x="279" y="68"/>
                  </a:lnTo>
                  <a:lnTo>
                    <a:pt x="279" y="69"/>
                  </a:lnTo>
                  <a:lnTo>
                    <a:pt x="279" y="71"/>
                  </a:lnTo>
                  <a:lnTo>
                    <a:pt x="279" y="68"/>
                  </a:lnTo>
                  <a:lnTo>
                    <a:pt x="279" y="63"/>
                  </a:lnTo>
                  <a:lnTo>
                    <a:pt x="280" y="57"/>
                  </a:lnTo>
                  <a:lnTo>
                    <a:pt x="280" y="54"/>
                  </a:lnTo>
                  <a:lnTo>
                    <a:pt x="280" y="60"/>
                  </a:lnTo>
                  <a:lnTo>
                    <a:pt x="280" y="68"/>
                  </a:lnTo>
                  <a:lnTo>
                    <a:pt x="280" y="81"/>
                  </a:lnTo>
                  <a:lnTo>
                    <a:pt x="280" y="78"/>
                  </a:lnTo>
                  <a:lnTo>
                    <a:pt x="280" y="77"/>
                  </a:lnTo>
                  <a:lnTo>
                    <a:pt x="280" y="83"/>
                  </a:lnTo>
                  <a:lnTo>
                    <a:pt x="282" y="84"/>
                  </a:lnTo>
                  <a:lnTo>
                    <a:pt x="282" y="80"/>
                  </a:lnTo>
                  <a:lnTo>
                    <a:pt x="282" y="78"/>
                  </a:lnTo>
                  <a:lnTo>
                    <a:pt x="282" y="75"/>
                  </a:lnTo>
                  <a:lnTo>
                    <a:pt x="282" y="74"/>
                  </a:lnTo>
                  <a:lnTo>
                    <a:pt x="282" y="77"/>
                  </a:lnTo>
                  <a:lnTo>
                    <a:pt x="282" y="68"/>
                  </a:lnTo>
                  <a:lnTo>
                    <a:pt x="283" y="69"/>
                  </a:lnTo>
                  <a:lnTo>
                    <a:pt x="283" y="75"/>
                  </a:lnTo>
                  <a:lnTo>
                    <a:pt x="283" y="65"/>
                  </a:lnTo>
                  <a:lnTo>
                    <a:pt x="283" y="68"/>
                  </a:lnTo>
                  <a:lnTo>
                    <a:pt x="283" y="62"/>
                  </a:lnTo>
                  <a:lnTo>
                    <a:pt x="283" y="71"/>
                  </a:lnTo>
                  <a:lnTo>
                    <a:pt x="283" y="62"/>
                  </a:lnTo>
                  <a:lnTo>
                    <a:pt x="283" y="72"/>
                  </a:lnTo>
                  <a:lnTo>
                    <a:pt x="285" y="77"/>
                  </a:lnTo>
                  <a:lnTo>
                    <a:pt x="285" y="68"/>
                  </a:lnTo>
                  <a:lnTo>
                    <a:pt x="285" y="74"/>
                  </a:lnTo>
                  <a:lnTo>
                    <a:pt x="285" y="69"/>
                  </a:lnTo>
                  <a:lnTo>
                    <a:pt x="285" y="65"/>
                  </a:lnTo>
                  <a:lnTo>
                    <a:pt x="285" y="62"/>
                  </a:lnTo>
                  <a:lnTo>
                    <a:pt x="285" y="68"/>
                  </a:lnTo>
                  <a:lnTo>
                    <a:pt x="285" y="57"/>
                  </a:lnTo>
                  <a:lnTo>
                    <a:pt x="286" y="62"/>
                  </a:lnTo>
                  <a:lnTo>
                    <a:pt x="286" y="78"/>
                  </a:lnTo>
                  <a:lnTo>
                    <a:pt x="286" y="84"/>
                  </a:lnTo>
                  <a:lnTo>
                    <a:pt x="286" y="81"/>
                  </a:lnTo>
                  <a:lnTo>
                    <a:pt x="286" y="87"/>
                  </a:lnTo>
                  <a:lnTo>
                    <a:pt x="286" y="89"/>
                  </a:lnTo>
                  <a:lnTo>
                    <a:pt x="286" y="98"/>
                  </a:lnTo>
                  <a:lnTo>
                    <a:pt x="288" y="89"/>
                  </a:lnTo>
                  <a:lnTo>
                    <a:pt x="288" y="90"/>
                  </a:lnTo>
                  <a:lnTo>
                    <a:pt x="288" y="71"/>
                  </a:lnTo>
                  <a:lnTo>
                    <a:pt x="288" y="78"/>
                  </a:lnTo>
                  <a:lnTo>
                    <a:pt x="288" y="77"/>
                  </a:lnTo>
                  <a:lnTo>
                    <a:pt x="288" y="62"/>
                  </a:lnTo>
                  <a:lnTo>
                    <a:pt x="288" y="63"/>
                  </a:lnTo>
                  <a:lnTo>
                    <a:pt x="288" y="62"/>
                  </a:lnTo>
                  <a:lnTo>
                    <a:pt x="289" y="69"/>
                  </a:lnTo>
                  <a:lnTo>
                    <a:pt x="289" y="60"/>
                  </a:lnTo>
                  <a:lnTo>
                    <a:pt x="289" y="69"/>
                  </a:lnTo>
                  <a:lnTo>
                    <a:pt x="289" y="60"/>
                  </a:lnTo>
                  <a:lnTo>
                    <a:pt x="289" y="72"/>
                  </a:lnTo>
                  <a:lnTo>
                    <a:pt x="289" y="60"/>
                  </a:lnTo>
                  <a:lnTo>
                    <a:pt x="289" y="65"/>
                  </a:lnTo>
                  <a:lnTo>
                    <a:pt x="289" y="50"/>
                  </a:lnTo>
                  <a:lnTo>
                    <a:pt x="291" y="62"/>
                  </a:lnTo>
                  <a:lnTo>
                    <a:pt x="291" y="59"/>
                  </a:lnTo>
                  <a:lnTo>
                    <a:pt x="291" y="69"/>
                  </a:lnTo>
                  <a:lnTo>
                    <a:pt x="291" y="72"/>
                  </a:lnTo>
                  <a:lnTo>
                    <a:pt x="291" y="80"/>
                  </a:lnTo>
                  <a:lnTo>
                    <a:pt x="291" y="78"/>
                  </a:lnTo>
                  <a:lnTo>
                    <a:pt x="291" y="75"/>
                  </a:lnTo>
                  <a:lnTo>
                    <a:pt x="291" y="68"/>
                  </a:lnTo>
                  <a:lnTo>
                    <a:pt x="292" y="74"/>
                  </a:lnTo>
                  <a:lnTo>
                    <a:pt x="292" y="68"/>
                  </a:lnTo>
                  <a:lnTo>
                    <a:pt x="292" y="66"/>
                  </a:lnTo>
                  <a:lnTo>
                    <a:pt x="292" y="57"/>
                  </a:lnTo>
                  <a:lnTo>
                    <a:pt x="292" y="60"/>
                  </a:lnTo>
                  <a:lnTo>
                    <a:pt x="292" y="59"/>
                  </a:lnTo>
                  <a:lnTo>
                    <a:pt x="292" y="54"/>
                  </a:lnTo>
                  <a:lnTo>
                    <a:pt x="292" y="50"/>
                  </a:lnTo>
                  <a:lnTo>
                    <a:pt x="294" y="53"/>
                  </a:lnTo>
                  <a:lnTo>
                    <a:pt x="294" y="59"/>
                  </a:lnTo>
                  <a:lnTo>
                    <a:pt x="294" y="71"/>
                  </a:lnTo>
                  <a:lnTo>
                    <a:pt x="294" y="75"/>
                  </a:lnTo>
                  <a:lnTo>
                    <a:pt x="294" y="86"/>
                  </a:lnTo>
                  <a:lnTo>
                    <a:pt x="294" y="83"/>
                  </a:lnTo>
                  <a:lnTo>
                    <a:pt x="294" y="78"/>
                  </a:lnTo>
                  <a:lnTo>
                    <a:pt x="294" y="81"/>
                  </a:lnTo>
                  <a:lnTo>
                    <a:pt x="295" y="78"/>
                  </a:lnTo>
                  <a:lnTo>
                    <a:pt x="295" y="74"/>
                  </a:lnTo>
                  <a:lnTo>
                    <a:pt x="295" y="66"/>
                  </a:lnTo>
                  <a:lnTo>
                    <a:pt x="295" y="57"/>
                  </a:lnTo>
                  <a:lnTo>
                    <a:pt x="295" y="62"/>
                  </a:lnTo>
                  <a:lnTo>
                    <a:pt x="295" y="57"/>
                  </a:lnTo>
                  <a:lnTo>
                    <a:pt x="295" y="59"/>
                  </a:lnTo>
                  <a:lnTo>
                    <a:pt x="297" y="59"/>
                  </a:lnTo>
                  <a:lnTo>
                    <a:pt x="297" y="54"/>
                  </a:lnTo>
                  <a:lnTo>
                    <a:pt x="297" y="62"/>
                  </a:lnTo>
                  <a:lnTo>
                    <a:pt x="297" y="59"/>
                  </a:lnTo>
                  <a:lnTo>
                    <a:pt x="297" y="66"/>
                  </a:lnTo>
                  <a:lnTo>
                    <a:pt x="297" y="62"/>
                  </a:lnTo>
                  <a:lnTo>
                    <a:pt x="297" y="66"/>
                  </a:lnTo>
                  <a:lnTo>
                    <a:pt x="298" y="65"/>
                  </a:lnTo>
                  <a:lnTo>
                    <a:pt x="298" y="74"/>
                  </a:lnTo>
                  <a:lnTo>
                    <a:pt x="298" y="71"/>
                  </a:lnTo>
                  <a:lnTo>
                    <a:pt x="298" y="57"/>
                  </a:lnTo>
                  <a:lnTo>
                    <a:pt x="298" y="60"/>
                  </a:lnTo>
                  <a:lnTo>
                    <a:pt x="298" y="54"/>
                  </a:lnTo>
                  <a:lnTo>
                    <a:pt x="300" y="60"/>
                  </a:lnTo>
                  <a:lnTo>
                    <a:pt x="300" y="62"/>
                  </a:lnTo>
                  <a:lnTo>
                    <a:pt x="300" y="56"/>
                  </a:lnTo>
                  <a:lnTo>
                    <a:pt x="300" y="45"/>
                  </a:lnTo>
                  <a:lnTo>
                    <a:pt x="300" y="48"/>
                  </a:lnTo>
                  <a:lnTo>
                    <a:pt x="300" y="54"/>
                  </a:lnTo>
                  <a:lnTo>
                    <a:pt x="300" y="57"/>
                  </a:lnTo>
                  <a:lnTo>
                    <a:pt x="301" y="62"/>
                  </a:lnTo>
                  <a:lnTo>
                    <a:pt x="301" y="81"/>
                  </a:lnTo>
                  <a:lnTo>
                    <a:pt x="301" y="68"/>
                  </a:lnTo>
                  <a:lnTo>
                    <a:pt x="301" y="74"/>
                  </a:lnTo>
                  <a:lnTo>
                    <a:pt x="301" y="62"/>
                  </a:lnTo>
                  <a:lnTo>
                    <a:pt x="301" y="65"/>
                  </a:lnTo>
                  <a:lnTo>
                    <a:pt x="301" y="60"/>
                  </a:lnTo>
                  <a:lnTo>
                    <a:pt x="303" y="65"/>
                  </a:lnTo>
                  <a:lnTo>
                    <a:pt x="303" y="56"/>
                  </a:lnTo>
                  <a:lnTo>
                    <a:pt x="303" y="60"/>
                  </a:lnTo>
                  <a:lnTo>
                    <a:pt x="303" y="51"/>
                  </a:lnTo>
                  <a:lnTo>
                    <a:pt x="303" y="50"/>
                  </a:lnTo>
                  <a:lnTo>
                    <a:pt x="303" y="53"/>
                  </a:lnTo>
                  <a:lnTo>
                    <a:pt x="303" y="48"/>
                  </a:lnTo>
                  <a:lnTo>
                    <a:pt x="303" y="59"/>
                  </a:lnTo>
                  <a:lnTo>
                    <a:pt x="304" y="59"/>
                  </a:lnTo>
                  <a:lnTo>
                    <a:pt x="304" y="69"/>
                  </a:lnTo>
                  <a:lnTo>
                    <a:pt x="304" y="71"/>
                  </a:lnTo>
                  <a:lnTo>
                    <a:pt x="304" y="68"/>
                  </a:lnTo>
                  <a:lnTo>
                    <a:pt x="304" y="74"/>
                  </a:lnTo>
                  <a:lnTo>
                    <a:pt x="304" y="72"/>
                  </a:lnTo>
                  <a:lnTo>
                    <a:pt x="304" y="68"/>
                  </a:lnTo>
                  <a:lnTo>
                    <a:pt x="304" y="65"/>
                  </a:lnTo>
                  <a:lnTo>
                    <a:pt x="306" y="62"/>
                  </a:lnTo>
                  <a:lnTo>
                    <a:pt x="306" y="60"/>
                  </a:lnTo>
                  <a:lnTo>
                    <a:pt x="306" y="69"/>
                  </a:lnTo>
                  <a:lnTo>
                    <a:pt x="306" y="65"/>
                  </a:lnTo>
                  <a:lnTo>
                    <a:pt x="306" y="63"/>
                  </a:lnTo>
                  <a:lnTo>
                    <a:pt x="306" y="71"/>
                  </a:lnTo>
                  <a:lnTo>
                    <a:pt x="306" y="63"/>
                  </a:lnTo>
                  <a:lnTo>
                    <a:pt x="306" y="59"/>
                  </a:lnTo>
                  <a:lnTo>
                    <a:pt x="307" y="65"/>
                  </a:lnTo>
                  <a:lnTo>
                    <a:pt x="307" y="62"/>
                  </a:lnTo>
                  <a:lnTo>
                    <a:pt x="307" y="66"/>
                  </a:lnTo>
                  <a:lnTo>
                    <a:pt x="307" y="57"/>
                  </a:lnTo>
                  <a:lnTo>
                    <a:pt x="307" y="62"/>
                  </a:lnTo>
                  <a:lnTo>
                    <a:pt x="307" y="53"/>
                  </a:lnTo>
                  <a:lnTo>
                    <a:pt x="307" y="57"/>
                  </a:lnTo>
                  <a:lnTo>
                    <a:pt x="307" y="62"/>
                  </a:lnTo>
                  <a:lnTo>
                    <a:pt x="309" y="60"/>
                  </a:lnTo>
                  <a:lnTo>
                    <a:pt x="309" y="48"/>
                  </a:lnTo>
                  <a:lnTo>
                    <a:pt x="309" y="45"/>
                  </a:lnTo>
                  <a:lnTo>
                    <a:pt x="309" y="51"/>
                  </a:lnTo>
                  <a:lnTo>
                    <a:pt x="309" y="56"/>
                  </a:lnTo>
                  <a:lnTo>
                    <a:pt x="309" y="63"/>
                  </a:lnTo>
                  <a:lnTo>
                    <a:pt x="309" y="56"/>
                  </a:lnTo>
                  <a:lnTo>
                    <a:pt x="309" y="54"/>
                  </a:lnTo>
                  <a:lnTo>
                    <a:pt x="310" y="50"/>
                  </a:lnTo>
                  <a:lnTo>
                    <a:pt x="310" y="69"/>
                  </a:lnTo>
                  <a:lnTo>
                    <a:pt x="310" y="57"/>
                  </a:lnTo>
                  <a:lnTo>
                    <a:pt x="310" y="54"/>
                  </a:lnTo>
                  <a:lnTo>
                    <a:pt x="310" y="56"/>
                  </a:lnTo>
                  <a:lnTo>
                    <a:pt x="312" y="53"/>
                  </a:lnTo>
                  <a:lnTo>
                    <a:pt x="312" y="54"/>
                  </a:lnTo>
                  <a:lnTo>
                    <a:pt x="312" y="62"/>
                  </a:lnTo>
                  <a:lnTo>
                    <a:pt x="312" y="65"/>
                  </a:lnTo>
                  <a:lnTo>
                    <a:pt x="312" y="50"/>
                  </a:lnTo>
                  <a:lnTo>
                    <a:pt x="312" y="59"/>
                  </a:lnTo>
                  <a:lnTo>
                    <a:pt x="312" y="62"/>
                  </a:lnTo>
                  <a:lnTo>
                    <a:pt x="312" y="56"/>
                  </a:lnTo>
                  <a:lnTo>
                    <a:pt x="313" y="56"/>
                  </a:lnTo>
                  <a:lnTo>
                    <a:pt x="313" y="54"/>
                  </a:lnTo>
                  <a:lnTo>
                    <a:pt x="313" y="47"/>
                  </a:lnTo>
                  <a:lnTo>
                    <a:pt x="313" y="56"/>
                  </a:lnTo>
                  <a:lnTo>
                    <a:pt x="313" y="62"/>
                  </a:lnTo>
                  <a:lnTo>
                    <a:pt x="313" y="75"/>
                  </a:lnTo>
                  <a:lnTo>
                    <a:pt x="313" y="71"/>
                  </a:lnTo>
                  <a:lnTo>
                    <a:pt x="315" y="71"/>
                  </a:lnTo>
                  <a:lnTo>
                    <a:pt x="315" y="83"/>
                  </a:lnTo>
                  <a:lnTo>
                    <a:pt x="315" y="72"/>
                  </a:lnTo>
                  <a:lnTo>
                    <a:pt x="315" y="63"/>
                  </a:lnTo>
                  <a:lnTo>
                    <a:pt x="315" y="62"/>
                  </a:lnTo>
                  <a:lnTo>
                    <a:pt x="315" y="57"/>
                  </a:lnTo>
                  <a:lnTo>
                    <a:pt x="315" y="47"/>
                  </a:lnTo>
                  <a:lnTo>
                    <a:pt x="316" y="48"/>
                  </a:lnTo>
                  <a:lnTo>
                    <a:pt x="316" y="47"/>
                  </a:lnTo>
                  <a:lnTo>
                    <a:pt x="316" y="50"/>
                  </a:lnTo>
                  <a:lnTo>
                    <a:pt x="316" y="66"/>
                  </a:lnTo>
                  <a:lnTo>
                    <a:pt x="316" y="56"/>
                  </a:lnTo>
                  <a:lnTo>
                    <a:pt x="316" y="68"/>
                  </a:lnTo>
                  <a:lnTo>
                    <a:pt x="316" y="69"/>
                  </a:lnTo>
                  <a:lnTo>
                    <a:pt x="318" y="59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8" y="54"/>
                  </a:lnTo>
                  <a:lnTo>
                    <a:pt x="318" y="57"/>
                  </a:lnTo>
                  <a:lnTo>
                    <a:pt x="318" y="62"/>
                  </a:lnTo>
                  <a:lnTo>
                    <a:pt x="318" y="56"/>
                  </a:lnTo>
                  <a:lnTo>
                    <a:pt x="319" y="53"/>
                  </a:lnTo>
                  <a:lnTo>
                    <a:pt x="319" y="45"/>
                  </a:lnTo>
                  <a:lnTo>
                    <a:pt x="319" y="44"/>
                  </a:lnTo>
                  <a:lnTo>
                    <a:pt x="319" y="45"/>
                  </a:lnTo>
                  <a:lnTo>
                    <a:pt x="319" y="60"/>
                  </a:lnTo>
                  <a:lnTo>
                    <a:pt x="319" y="69"/>
                  </a:lnTo>
                  <a:lnTo>
                    <a:pt x="321" y="69"/>
                  </a:lnTo>
                  <a:lnTo>
                    <a:pt x="321" y="56"/>
                  </a:lnTo>
                  <a:lnTo>
                    <a:pt x="321" y="68"/>
                  </a:lnTo>
                  <a:lnTo>
                    <a:pt x="321" y="56"/>
                  </a:lnTo>
                  <a:lnTo>
                    <a:pt x="321" y="65"/>
                  </a:lnTo>
                  <a:lnTo>
                    <a:pt x="321" y="59"/>
                  </a:lnTo>
                  <a:lnTo>
                    <a:pt x="321" y="54"/>
                  </a:lnTo>
                  <a:lnTo>
                    <a:pt x="321" y="50"/>
                  </a:lnTo>
                  <a:lnTo>
                    <a:pt x="322" y="54"/>
                  </a:lnTo>
                  <a:lnTo>
                    <a:pt x="322" y="38"/>
                  </a:lnTo>
                  <a:lnTo>
                    <a:pt x="322" y="45"/>
                  </a:lnTo>
                  <a:lnTo>
                    <a:pt x="322" y="42"/>
                  </a:lnTo>
                  <a:lnTo>
                    <a:pt x="322" y="57"/>
                  </a:lnTo>
                  <a:lnTo>
                    <a:pt x="322" y="71"/>
                  </a:lnTo>
                  <a:lnTo>
                    <a:pt x="324" y="62"/>
                  </a:lnTo>
                  <a:lnTo>
                    <a:pt x="324" y="72"/>
                  </a:lnTo>
                  <a:lnTo>
                    <a:pt x="324" y="62"/>
                  </a:lnTo>
                  <a:lnTo>
                    <a:pt x="324" y="57"/>
                  </a:lnTo>
                  <a:lnTo>
                    <a:pt x="324" y="66"/>
                  </a:lnTo>
                  <a:lnTo>
                    <a:pt x="324" y="60"/>
                  </a:lnTo>
                  <a:lnTo>
                    <a:pt x="325" y="48"/>
                  </a:lnTo>
                  <a:lnTo>
                    <a:pt x="325" y="62"/>
                  </a:lnTo>
                  <a:lnTo>
                    <a:pt x="325" y="57"/>
                  </a:lnTo>
                  <a:lnTo>
                    <a:pt x="325" y="56"/>
                  </a:lnTo>
                  <a:lnTo>
                    <a:pt x="325" y="54"/>
                  </a:lnTo>
                  <a:lnTo>
                    <a:pt x="325" y="48"/>
                  </a:lnTo>
                  <a:lnTo>
                    <a:pt x="325" y="39"/>
                  </a:lnTo>
                  <a:lnTo>
                    <a:pt x="325" y="54"/>
                  </a:lnTo>
                  <a:lnTo>
                    <a:pt x="327" y="48"/>
                  </a:lnTo>
                  <a:lnTo>
                    <a:pt x="327" y="50"/>
                  </a:lnTo>
                  <a:lnTo>
                    <a:pt x="327" y="44"/>
                  </a:lnTo>
                  <a:lnTo>
                    <a:pt x="327" y="45"/>
                  </a:lnTo>
                  <a:lnTo>
                    <a:pt x="327" y="50"/>
                  </a:lnTo>
                  <a:lnTo>
                    <a:pt x="327" y="65"/>
                  </a:lnTo>
                  <a:lnTo>
                    <a:pt x="328" y="60"/>
                  </a:lnTo>
                  <a:lnTo>
                    <a:pt x="328" y="78"/>
                  </a:lnTo>
                  <a:lnTo>
                    <a:pt x="328" y="72"/>
                  </a:lnTo>
                  <a:lnTo>
                    <a:pt x="328" y="66"/>
                  </a:lnTo>
                  <a:lnTo>
                    <a:pt x="328" y="72"/>
                  </a:lnTo>
                  <a:lnTo>
                    <a:pt x="328" y="74"/>
                  </a:lnTo>
                  <a:lnTo>
                    <a:pt x="328" y="65"/>
                  </a:lnTo>
                  <a:lnTo>
                    <a:pt x="328" y="59"/>
                  </a:lnTo>
                  <a:lnTo>
                    <a:pt x="330" y="60"/>
                  </a:lnTo>
                  <a:lnTo>
                    <a:pt x="330" y="57"/>
                  </a:lnTo>
                  <a:lnTo>
                    <a:pt x="330" y="50"/>
                  </a:lnTo>
                  <a:lnTo>
                    <a:pt x="330" y="54"/>
                  </a:lnTo>
                  <a:lnTo>
                    <a:pt x="330" y="50"/>
                  </a:lnTo>
                  <a:lnTo>
                    <a:pt x="330" y="51"/>
                  </a:lnTo>
                  <a:lnTo>
                    <a:pt x="330" y="54"/>
                  </a:lnTo>
                  <a:lnTo>
                    <a:pt x="331" y="35"/>
                  </a:lnTo>
                  <a:lnTo>
                    <a:pt x="331" y="57"/>
                  </a:lnTo>
                  <a:lnTo>
                    <a:pt x="331" y="54"/>
                  </a:lnTo>
                  <a:lnTo>
                    <a:pt x="331" y="62"/>
                  </a:lnTo>
                  <a:lnTo>
                    <a:pt x="331" y="63"/>
                  </a:lnTo>
                  <a:lnTo>
                    <a:pt x="331" y="60"/>
                  </a:lnTo>
                  <a:lnTo>
                    <a:pt x="331" y="59"/>
                  </a:lnTo>
                  <a:lnTo>
                    <a:pt x="331" y="60"/>
                  </a:lnTo>
                  <a:lnTo>
                    <a:pt x="332" y="56"/>
                  </a:lnTo>
                  <a:lnTo>
                    <a:pt x="332" y="54"/>
                  </a:lnTo>
                  <a:lnTo>
                    <a:pt x="332" y="68"/>
                  </a:lnTo>
                  <a:lnTo>
                    <a:pt x="332" y="51"/>
                  </a:lnTo>
                  <a:lnTo>
                    <a:pt x="332" y="59"/>
                  </a:lnTo>
                  <a:lnTo>
                    <a:pt x="332" y="48"/>
                  </a:lnTo>
                  <a:lnTo>
                    <a:pt x="332" y="44"/>
                  </a:lnTo>
                  <a:lnTo>
                    <a:pt x="334" y="48"/>
                  </a:lnTo>
                  <a:lnTo>
                    <a:pt x="334" y="50"/>
                  </a:lnTo>
                  <a:lnTo>
                    <a:pt x="334" y="44"/>
                  </a:lnTo>
                  <a:lnTo>
                    <a:pt x="334" y="50"/>
                  </a:lnTo>
                  <a:lnTo>
                    <a:pt x="334" y="53"/>
                  </a:lnTo>
                  <a:lnTo>
                    <a:pt x="334" y="66"/>
                  </a:lnTo>
                  <a:lnTo>
                    <a:pt x="334" y="71"/>
                  </a:lnTo>
                  <a:lnTo>
                    <a:pt x="334" y="68"/>
                  </a:lnTo>
                  <a:lnTo>
                    <a:pt x="335" y="63"/>
                  </a:lnTo>
                  <a:lnTo>
                    <a:pt x="335" y="59"/>
                  </a:lnTo>
                  <a:lnTo>
                    <a:pt x="335" y="44"/>
                  </a:lnTo>
                  <a:lnTo>
                    <a:pt x="335" y="50"/>
                  </a:lnTo>
                  <a:lnTo>
                    <a:pt x="335" y="59"/>
                  </a:lnTo>
                  <a:lnTo>
                    <a:pt x="337" y="53"/>
                  </a:lnTo>
                  <a:lnTo>
                    <a:pt x="337" y="50"/>
                  </a:lnTo>
                  <a:lnTo>
                    <a:pt x="337" y="38"/>
                  </a:lnTo>
                  <a:lnTo>
                    <a:pt x="337" y="45"/>
                  </a:lnTo>
                  <a:lnTo>
                    <a:pt x="337" y="42"/>
                  </a:lnTo>
                  <a:lnTo>
                    <a:pt x="337" y="47"/>
                  </a:lnTo>
                  <a:lnTo>
                    <a:pt x="337" y="42"/>
                  </a:lnTo>
                  <a:lnTo>
                    <a:pt x="337" y="41"/>
                  </a:lnTo>
                  <a:lnTo>
                    <a:pt x="338" y="53"/>
                  </a:lnTo>
                  <a:lnTo>
                    <a:pt x="338" y="47"/>
                  </a:lnTo>
                  <a:lnTo>
                    <a:pt x="338" y="51"/>
                  </a:lnTo>
                  <a:lnTo>
                    <a:pt x="338" y="41"/>
                  </a:lnTo>
                  <a:lnTo>
                    <a:pt x="338" y="51"/>
                  </a:lnTo>
                  <a:lnTo>
                    <a:pt x="338" y="38"/>
                  </a:lnTo>
                  <a:lnTo>
                    <a:pt x="338" y="47"/>
                  </a:lnTo>
                  <a:lnTo>
                    <a:pt x="340" y="59"/>
                  </a:lnTo>
                  <a:lnTo>
                    <a:pt x="340" y="63"/>
                  </a:lnTo>
                  <a:lnTo>
                    <a:pt x="340" y="69"/>
                  </a:lnTo>
                  <a:lnTo>
                    <a:pt x="340" y="77"/>
                  </a:lnTo>
                  <a:lnTo>
                    <a:pt x="340" y="80"/>
                  </a:lnTo>
                  <a:lnTo>
                    <a:pt x="340" y="78"/>
                  </a:lnTo>
                  <a:lnTo>
                    <a:pt x="340" y="80"/>
                  </a:lnTo>
                  <a:lnTo>
                    <a:pt x="341" y="69"/>
                  </a:lnTo>
                  <a:lnTo>
                    <a:pt x="341" y="57"/>
                  </a:lnTo>
                  <a:lnTo>
                    <a:pt x="341" y="50"/>
                  </a:lnTo>
                  <a:lnTo>
                    <a:pt x="341" y="54"/>
                  </a:lnTo>
                  <a:lnTo>
                    <a:pt x="341" y="51"/>
                  </a:lnTo>
                  <a:lnTo>
                    <a:pt x="341" y="45"/>
                  </a:lnTo>
                  <a:lnTo>
                    <a:pt x="341" y="47"/>
                  </a:lnTo>
                  <a:lnTo>
                    <a:pt x="341" y="50"/>
                  </a:lnTo>
                  <a:lnTo>
                    <a:pt x="343" y="44"/>
                  </a:lnTo>
                  <a:lnTo>
                    <a:pt x="343" y="51"/>
                  </a:lnTo>
                  <a:lnTo>
                    <a:pt x="343" y="45"/>
                  </a:lnTo>
                  <a:lnTo>
                    <a:pt x="343" y="56"/>
                  </a:lnTo>
                  <a:lnTo>
                    <a:pt x="343" y="68"/>
                  </a:lnTo>
                  <a:lnTo>
                    <a:pt x="343" y="60"/>
                  </a:lnTo>
                  <a:lnTo>
                    <a:pt x="343" y="77"/>
                  </a:lnTo>
                  <a:lnTo>
                    <a:pt x="343" y="72"/>
                  </a:lnTo>
                  <a:lnTo>
                    <a:pt x="344" y="68"/>
                  </a:lnTo>
                  <a:lnTo>
                    <a:pt x="344" y="65"/>
                  </a:lnTo>
                  <a:lnTo>
                    <a:pt x="344" y="62"/>
                  </a:lnTo>
                  <a:lnTo>
                    <a:pt x="344" y="56"/>
                  </a:lnTo>
                  <a:lnTo>
                    <a:pt x="344" y="63"/>
                  </a:lnTo>
                  <a:lnTo>
                    <a:pt x="344" y="60"/>
                  </a:lnTo>
                  <a:lnTo>
                    <a:pt x="344" y="56"/>
                  </a:lnTo>
                  <a:lnTo>
                    <a:pt x="344" y="59"/>
                  </a:lnTo>
                  <a:lnTo>
                    <a:pt x="346" y="54"/>
                  </a:lnTo>
                  <a:lnTo>
                    <a:pt x="346" y="51"/>
                  </a:lnTo>
                  <a:lnTo>
                    <a:pt x="346" y="38"/>
                  </a:lnTo>
                  <a:lnTo>
                    <a:pt x="346" y="44"/>
                  </a:lnTo>
                  <a:lnTo>
                    <a:pt x="346" y="45"/>
                  </a:lnTo>
                  <a:lnTo>
                    <a:pt x="346" y="57"/>
                  </a:lnTo>
                  <a:lnTo>
                    <a:pt x="346" y="65"/>
                  </a:lnTo>
                  <a:lnTo>
                    <a:pt x="347" y="62"/>
                  </a:lnTo>
                  <a:lnTo>
                    <a:pt x="347" y="60"/>
                  </a:lnTo>
                  <a:lnTo>
                    <a:pt x="347" y="62"/>
                  </a:lnTo>
                  <a:lnTo>
                    <a:pt x="347" y="57"/>
                  </a:lnTo>
                  <a:lnTo>
                    <a:pt x="347" y="65"/>
                  </a:lnTo>
                  <a:lnTo>
                    <a:pt x="347" y="54"/>
                  </a:lnTo>
                  <a:lnTo>
                    <a:pt x="347" y="50"/>
                  </a:lnTo>
                  <a:lnTo>
                    <a:pt x="347" y="51"/>
                  </a:lnTo>
                  <a:lnTo>
                    <a:pt x="349" y="45"/>
                  </a:lnTo>
                  <a:lnTo>
                    <a:pt x="349" y="42"/>
                  </a:lnTo>
                  <a:lnTo>
                    <a:pt x="349" y="47"/>
                  </a:lnTo>
                  <a:lnTo>
                    <a:pt x="349" y="38"/>
                  </a:lnTo>
                  <a:lnTo>
                    <a:pt x="349" y="47"/>
                  </a:lnTo>
                  <a:lnTo>
                    <a:pt x="349" y="41"/>
                  </a:lnTo>
                  <a:lnTo>
                    <a:pt x="350" y="38"/>
                  </a:lnTo>
                  <a:lnTo>
                    <a:pt x="350" y="39"/>
                  </a:lnTo>
                  <a:lnTo>
                    <a:pt x="350" y="30"/>
                  </a:lnTo>
                  <a:lnTo>
                    <a:pt x="350" y="45"/>
                  </a:lnTo>
                  <a:lnTo>
                    <a:pt x="350" y="60"/>
                  </a:lnTo>
                  <a:lnTo>
                    <a:pt x="350" y="63"/>
                  </a:lnTo>
                  <a:lnTo>
                    <a:pt x="350" y="68"/>
                  </a:lnTo>
                  <a:lnTo>
                    <a:pt x="352" y="69"/>
                  </a:lnTo>
                  <a:lnTo>
                    <a:pt x="352" y="66"/>
                  </a:lnTo>
                  <a:lnTo>
                    <a:pt x="352" y="53"/>
                  </a:lnTo>
                  <a:lnTo>
                    <a:pt x="352" y="50"/>
                  </a:lnTo>
                  <a:lnTo>
                    <a:pt x="352" y="42"/>
                  </a:lnTo>
                  <a:lnTo>
                    <a:pt x="353" y="27"/>
                  </a:lnTo>
                  <a:lnTo>
                    <a:pt x="353" y="30"/>
                  </a:lnTo>
                  <a:lnTo>
                    <a:pt x="353" y="32"/>
                  </a:lnTo>
                  <a:lnTo>
                    <a:pt x="353" y="36"/>
                  </a:lnTo>
                  <a:lnTo>
                    <a:pt x="353" y="38"/>
                  </a:lnTo>
                  <a:lnTo>
                    <a:pt x="353" y="42"/>
                  </a:lnTo>
                  <a:lnTo>
                    <a:pt x="353" y="48"/>
                  </a:lnTo>
                  <a:lnTo>
                    <a:pt x="355" y="47"/>
                  </a:lnTo>
                  <a:lnTo>
                    <a:pt x="355" y="53"/>
                  </a:lnTo>
                  <a:lnTo>
                    <a:pt x="355" y="54"/>
                  </a:lnTo>
                  <a:lnTo>
                    <a:pt x="355" y="57"/>
                  </a:lnTo>
                  <a:lnTo>
                    <a:pt x="355" y="54"/>
                  </a:lnTo>
                  <a:lnTo>
                    <a:pt x="355" y="53"/>
                  </a:lnTo>
                  <a:lnTo>
                    <a:pt x="355" y="47"/>
                  </a:lnTo>
                  <a:lnTo>
                    <a:pt x="356" y="47"/>
                  </a:lnTo>
                  <a:lnTo>
                    <a:pt x="356" y="56"/>
                  </a:lnTo>
                  <a:lnTo>
                    <a:pt x="356" y="42"/>
                  </a:lnTo>
                  <a:lnTo>
                    <a:pt x="356" y="50"/>
                  </a:lnTo>
                  <a:lnTo>
                    <a:pt x="356" y="36"/>
                  </a:lnTo>
                  <a:lnTo>
                    <a:pt x="356" y="42"/>
                  </a:lnTo>
                  <a:lnTo>
                    <a:pt x="356" y="38"/>
                  </a:lnTo>
                  <a:lnTo>
                    <a:pt x="356" y="47"/>
                  </a:lnTo>
                  <a:lnTo>
                    <a:pt x="358" y="41"/>
                  </a:lnTo>
                  <a:lnTo>
                    <a:pt x="358" y="50"/>
                  </a:lnTo>
                  <a:lnTo>
                    <a:pt x="358" y="42"/>
                  </a:lnTo>
                  <a:lnTo>
                    <a:pt x="358" y="38"/>
                  </a:lnTo>
                  <a:lnTo>
                    <a:pt x="358" y="41"/>
                  </a:lnTo>
                  <a:lnTo>
                    <a:pt x="358" y="38"/>
                  </a:lnTo>
                  <a:lnTo>
                    <a:pt x="358" y="39"/>
                  </a:lnTo>
                  <a:lnTo>
                    <a:pt x="358" y="48"/>
                  </a:lnTo>
                  <a:lnTo>
                    <a:pt x="359" y="50"/>
                  </a:lnTo>
                  <a:lnTo>
                    <a:pt x="359" y="54"/>
                  </a:lnTo>
                  <a:lnTo>
                    <a:pt x="359" y="62"/>
                  </a:lnTo>
                  <a:lnTo>
                    <a:pt x="359" y="65"/>
                  </a:lnTo>
                  <a:lnTo>
                    <a:pt x="359" y="68"/>
                  </a:lnTo>
                  <a:lnTo>
                    <a:pt x="359" y="56"/>
                  </a:lnTo>
                  <a:lnTo>
                    <a:pt x="359" y="51"/>
                  </a:lnTo>
                  <a:lnTo>
                    <a:pt x="361" y="59"/>
                  </a:lnTo>
                  <a:lnTo>
                    <a:pt x="361" y="45"/>
                  </a:lnTo>
                  <a:lnTo>
                    <a:pt x="361" y="33"/>
                  </a:lnTo>
                  <a:lnTo>
                    <a:pt x="361" y="44"/>
                  </a:lnTo>
                  <a:lnTo>
                    <a:pt x="361" y="41"/>
                  </a:lnTo>
                  <a:lnTo>
                    <a:pt x="361" y="29"/>
                  </a:lnTo>
                  <a:lnTo>
                    <a:pt x="361" y="32"/>
                  </a:lnTo>
                  <a:lnTo>
                    <a:pt x="361" y="42"/>
                  </a:lnTo>
                  <a:lnTo>
                    <a:pt x="361" y="39"/>
                  </a:lnTo>
                  <a:lnTo>
                    <a:pt x="362" y="35"/>
                  </a:lnTo>
                  <a:lnTo>
                    <a:pt x="362" y="24"/>
                  </a:lnTo>
                  <a:lnTo>
                    <a:pt x="362" y="39"/>
                  </a:lnTo>
                  <a:lnTo>
                    <a:pt x="362" y="41"/>
                  </a:lnTo>
                  <a:lnTo>
                    <a:pt x="362" y="29"/>
                  </a:lnTo>
                  <a:lnTo>
                    <a:pt x="362" y="39"/>
                  </a:lnTo>
                  <a:lnTo>
                    <a:pt x="362" y="54"/>
                  </a:lnTo>
                  <a:lnTo>
                    <a:pt x="364" y="53"/>
                  </a:lnTo>
                  <a:lnTo>
                    <a:pt x="364" y="50"/>
                  </a:lnTo>
                  <a:lnTo>
                    <a:pt x="364" y="48"/>
                  </a:lnTo>
                  <a:lnTo>
                    <a:pt x="364" y="45"/>
                  </a:lnTo>
                  <a:lnTo>
                    <a:pt x="364" y="48"/>
                  </a:lnTo>
                  <a:lnTo>
                    <a:pt x="364" y="47"/>
                  </a:lnTo>
                  <a:lnTo>
                    <a:pt x="364" y="33"/>
                  </a:lnTo>
                  <a:lnTo>
                    <a:pt x="364" y="30"/>
                  </a:lnTo>
                  <a:lnTo>
                    <a:pt x="365" y="27"/>
                  </a:lnTo>
                  <a:lnTo>
                    <a:pt x="365" y="29"/>
                  </a:lnTo>
                  <a:lnTo>
                    <a:pt x="365" y="33"/>
                  </a:lnTo>
                  <a:lnTo>
                    <a:pt x="365" y="14"/>
                  </a:lnTo>
                  <a:lnTo>
                    <a:pt x="365" y="26"/>
                  </a:lnTo>
                  <a:lnTo>
                    <a:pt x="365" y="30"/>
                  </a:lnTo>
                  <a:lnTo>
                    <a:pt x="365" y="24"/>
                  </a:lnTo>
                  <a:lnTo>
                    <a:pt x="365" y="29"/>
                  </a:lnTo>
                  <a:lnTo>
                    <a:pt x="367" y="47"/>
                  </a:lnTo>
                  <a:lnTo>
                    <a:pt x="367" y="45"/>
                  </a:lnTo>
                  <a:lnTo>
                    <a:pt x="367" y="53"/>
                  </a:lnTo>
                  <a:lnTo>
                    <a:pt x="367" y="42"/>
                  </a:lnTo>
                  <a:lnTo>
                    <a:pt x="367" y="41"/>
                  </a:lnTo>
                  <a:lnTo>
                    <a:pt x="367" y="47"/>
                  </a:lnTo>
                  <a:lnTo>
                    <a:pt x="367" y="38"/>
                  </a:lnTo>
                  <a:lnTo>
                    <a:pt x="368" y="21"/>
                  </a:lnTo>
                  <a:lnTo>
                    <a:pt x="368" y="29"/>
                  </a:lnTo>
                  <a:lnTo>
                    <a:pt x="368" y="30"/>
                  </a:lnTo>
                  <a:lnTo>
                    <a:pt x="368" y="24"/>
                  </a:lnTo>
                  <a:lnTo>
                    <a:pt x="368" y="29"/>
                  </a:lnTo>
                  <a:lnTo>
                    <a:pt x="368" y="26"/>
                  </a:lnTo>
                  <a:lnTo>
                    <a:pt x="368" y="24"/>
                  </a:lnTo>
                  <a:lnTo>
                    <a:pt x="368" y="21"/>
                  </a:lnTo>
                  <a:lnTo>
                    <a:pt x="370" y="30"/>
                  </a:lnTo>
                  <a:lnTo>
                    <a:pt x="370" y="29"/>
                  </a:lnTo>
                  <a:lnTo>
                    <a:pt x="370" y="24"/>
                  </a:lnTo>
                  <a:lnTo>
                    <a:pt x="370" y="21"/>
                  </a:lnTo>
                  <a:lnTo>
                    <a:pt x="370" y="29"/>
                  </a:lnTo>
                  <a:lnTo>
                    <a:pt x="370" y="32"/>
                  </a:lnTo>
                  <a:lnTo>
                    <a:pt x="370" y="39"/>
                  </a:lnTo>
                  <a:lnTo>
                    <a:pt x="370" y="45"/>
                  </a:lnTo>
                  <a:lnTo>
                    <a:pt x="371" y="44"/>
                  </a:lnTo>
                  <a:lnTo>
                    <a:pt x="371" y="41"/>
                  </a:lnTo>
                  <a:lnTo>
                    <a:pt x="371" y="38"/>
                  </a:lnTo>
                  <a:lnTo>
                    <a:pt x="371" y="48"/>
                  </a:lnTo>
                  <a:lnTo>
                    <a:pt x="371" y="57"/>
                  </a:lnTo>
                  <a:lnTo>
                    <a:pt x="371" y="47"/>
                  </a:lnTo>
                  <a:lnTo>
                    <a:pt x="371" y="38"/>
                  </a:lnTo>
                  <a:lnTo>
                    <a:pt x="371" y="32"/>
                  </a:lnTo>
                  <a:lnTo>
                    <a:pt x="373" y="26"/>
                  </a:lnTo>
                  <a:lnTo>
                    <a:pt x="373" y="23"/>
                  </a:lnTo>
                  <a:lnTo>
                    <a:pt x="373" y="26"/>
                  </a:lnTo>
                  <a:lnTo>
                    <a:pt x="373" y="24"/>
                  </a:lnTo>
                  <a:lnTo>
                    <a:pt x="373" y="21"/>
                  </a:lnTo>
                  <a:lnTo>
                    <a:pt x="373" y="20"/>
                  </a:lnTo>
                  <a:lnTo>
                    <a:pt x="373" y="14"/>
                  </a:lnTo>
                  <a:lnTo>
                    <a:pt x="374" y="24"/>
                  </a:lnTo>
                  <a:lnTo>
                    <a:pt x="374" y="30"/>
                  </a:lnTo>
                  <a:lnTo>
                    <a:pt x="374" y="27"/>
                  </a:lnTo>
                  <a:lnTo>
                    <a:pt x="374" y="42"/>
                  </a:lnTo>
                  <a:lnTo>
                    <a:pt x="374" y="36"/>
                  </a:lnTo>
                  <a:lnTo>
                    <a:pt x="374" y="53"/>
                  </a:lnTo>
                  <a:lnTo>
                    <a:pt x="374" y="60"/>
                  </a:lnTo>
                  <a:lnTo>
                    <a:pt x="374" y="53"/>
                  </a:lnTo>
                  <a:lnTo>
                    <a:pt x="376" y="44"/>
                  </a:lnTo>
                  <a:lnTo>
                    <a:pt x="376" y="33"/>
                  </a:lnTo>
                  <a:lnTo>
                    <a:pt x="376" y="41"/>
                  </a:lnTo>
                  <a:lnTo>
                    <a:pt x="376" y="26"/>
                  </a:lnTo>
                  <a:lnTo>
                    <a:pt x="376" y="30"/>
                  </a:lnTo>
                  <a:lnTo>
                    <a:pt x="376" y="21"/>
                  </a:lnTo>
                  <a:lnTo>
                    <a:pt x="376" y="44"/>
                  </a:lnTo>
                  <a:lnTo>
                    <a:pt x="376" y="33"/>
                  </a:lnTo>
                  <a:lnTo>
                    <a:pt x="377" y="23"/>
                  </a:lnTo>
                  <a:lnTo>
                    <a:pt x="377" y="24"/>
                  </a:lnTo>
                  <a:lnTo>
                    <a:pt x="377" y="36"/>
                  </a:lnTo>
                  <a:lnTo>
                    <a:pt x="377" y="30"/>
                  </a:lnTo>
                  <a:lnTo>
                    <a:pt x="377" y="42"/>
                  </a:lnTo>
                  <a:lnTo>
                    <a:pt x="379" y="48"/>
                  </a:lnTo>
                  <a:lnTo>
                    <a:pt x="379" y="36"/>
                  </a:lnTo>
                  <a:lnTo>
                    <a:pt x="379" y="38"/>
                  </a:lnTo>
                  <a:lnTo>
                    <a:pt x="379" y="39"/>
                  </a:lnTo>
                  <a:lnTo>
                    <a:pt x="379" y="41"/>
                  </a:lnTo>
                  <a:lnTo>
                    <a:pt x="379" y="21"/>
                  </a:lnTo>
                  <a:lnTo>
                    <a:pt x="379" y="38"/>
                  </a:lnTo>
                  <a:lnTo>
                    <a:pt x="379" y="27"/>
                  </a:lnTo>
                  <a:lnTo>
                    <a:pt x="380" y="24"/>
                  </a:lnTo>
                  <a:lnTo>
                    <a:pt x="380" y="23"/>
                  </a:lnTo>
                  <a:lnTo>
                    <a:pt x="380" y="11"/>
                  </a:lnTo>
                  <a:lnTo>
                    <a:pt x="380" y="26"/>
                  </a:lnTo>
                  <a:lnTo>
                    <a:pt x="380" y="6"/>
                  </a:lnTo>
                  <a:lnTo>
                    <a:pt x="380" y="2"/>
                  </a:lnTo>
                  <a:lnTo>
                    <a:pt x="380" y="23"/>
                  </a:lnTo>
                  <a:lnTo>
                    <a:pt x="382" y="21"/>
                  </a:lnTo>
                  <a:lnTo>
                    <a:pt x="382" y="20"/>
                  </a:lnTo>
                  <a:lnTo>
                    <a:pt x="382" y="35"/>
                  </a:lnTo>
                  <a:lnTo>
                    <a:pt x="382" y="32"/>
                  </a:lnTo>
                  <a:lnTo>
                    <a:pt x="382" y="36"/>
                  </a:lnTo>
                  <a:lnTo>
                    <a:pt x="382" y="45"/>
                  </a:lnTo>
                  <a:lnTo>
                    <a:pt x="382" y="35"/>
                  </a:lnTo>
                  <a:lnTo>
                    <a:pt x="382" y="33"/>
                  </a:lnTo>
                  <a:lnTo>
                    <a:pt x="383" y="38"/>
                  </a:lnTo>
                  <a:lnTo>
                    <a:pt x="383" y="26"/>
                  </a:lnTo>
                  <a:lnTo>
                    <a:pt x="383" y="24"/>
                  </a:lnTo>
                  <a:lnTo>
                    <a:pt x="383" y="20"/>
                  </a:lnTo>
                  <a:lnTo>
                    <a:pt x="383" y="18"/>
                  </a:lnTo>
                  <a:lnTo>
                    <a:pt x="383" y="29"/>
                  </a:lnTo>
                  <a:lnTo>
                    <a:pt x="383" y="14"/>
                  </a:lnTo>
                  <a:lnTo>
                    <a:pt x="385" y="36"/>
                  </a:lnTo>
                  <a:lnTo>
                    <a:pt x="385" y="17"/>
                  </a:lnTo>
                  <a:lnTo>
                    <a:pt x="385" y="15"/>
                  </a:lnTo>
                  <a:lnTo>
                    <a:pt x="385" y="35"/>
                  </a:lnTo>
                  <a:lnTo>
                    <a:pt x="385" y="17"/>
                  </a:lnTo>
                  <a:lnTo>
                    <a:pt x="385" y="36"/>
                  </a:lnTo>
                  <a:lnTo>
                    <a:pt x="385" y="38"/>
                  </a:lnTo>
                  <a:lnTo>
                    <a:pt x="385" y="35"/>
                  </a:lnTo>
                  <a:lnTo>
                    <a:pt x="385" y="42"/>
                  </a:lnTo>
                  <a:lnTo>
                    <a:pt x="386" y="33"/>
                  </a:lnTo>
                  <a:lnTo>
                    <a:pt x="386" y="35"/>
                  </a:lnTo>
                  <a:lnTo>
                    <a:pt x="386" y="32"/>
                  </a:lnTo>
                  <a:lnTo>
                    <a:pt x="386" y="30"/>
                  </a:lnTo>
                  <a:lnTo>
                    <a:pt x="386" y="21"/>
                  </a:lnTo>
                  <a:lnTo>
                    <a:pt x="386" y="20"/>
                  </a:lnTo>
                  <a:lnTo>
                    <a:pt x="386" y="0"/>
                  </a:lnTo>
                  <a:lnTo>
                    <a:pt x="388" y="17"/>
                  </a:lnTo>
                  <a:lnTo>
                    <a:pt x="388" y="9"/>
                  </a:lnTo>
                  <a:lnTo>
                    <a:pt x="388" y="20"/>
                  </a:lnTo>
                  <a:lnTo>
                    <a:pt x="388" y="9"/>
                  </a:lnTo>
                  <a:lnTo>
                    <a:pt x="388" y="11"/>
                  </a:lnTo>
                  <a:lnTo>
                    <a:pt x="388" y="14"/>
                  </a:lnTo>
                  <a:lnTo>
                    <a:pt x="389" y="11"/>
                  </a:lnTo>
                  <a:lnTo>
                    <a:pt x="389" y="20"/>
                  </a:lnTo>
                  <a:lnTo>
                    <a:pt x="389" y="23"/>
                  </a:lnTo>
                  <a:lnTo>
                    <a:pt x="389" y="14"/>
                  </a:lnTo>
                  <a:lnTo>
                    <a:pt x="389" y="17"/>
                  </a:lnTo>
                  <a:lnTo>
                    <a:pt x="389" y="27"/>
                  </a:lnTo>
                  <a:lnTo>
                    <a:pt x="389" y="21"/>
                  </a:lnTo>
                  <a:lnTo>
                    <a:pt x="389" y="33"/>
                  </a:lnTo>
                  <a:lnTo>
                    <a:pt x="391" y="36"/>
                  </a:lnTo>
                  <a:lnTo>
                    <a:pt x="391" y="38"/>
                  </a:lnTo>
                  <a:lnTo>
                    <a:pt x="391" y="33"/>
                  </a:lnTo>
                  <a:lnTo>
                    <a:pt x="391" y="32"/>
                  </a:lnTo>
                  <a:lnTo>
                    <a:pt x="391" y="30"/>
                  </a:lnTo>
                  <a:lnTo>
                    <a:pt x="391" y="20"/>
                  </a:lnTo>
                  <a:lnTo>
                    <a:pt x="391" y="32"/>
                  </a:lnTo>
                  <a:lnTo>
                    <a:pt x="391" y="27"/>
                  </a:lnTo>
                  <a:lnTo>
                    <a:pt x="392" y="20"/>
                  </a:lnTo>
                  <a:lnTo>
                    <a:pt x="392" y="12"/>
                  </a:lnTo>
                  <a:lnTo>
                    <a:pt x="392" y="14"/>
                  </a:lnTo>
                </a:path>
              </a:pathLst>
            </a:custGeom>
            <a:noFill/>
            <a:ln w="0">
              <a:solidFill>
                <a:srgbClr val="2E2C2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159" name="Text Box 140"/>
          <p:cNvSpPr txBox="1">
            <a:spLocks noChangeArrowheads="1"/>
          </p:cNvSpPr>
          <p:nvPr/>
        </p:nvSpPr>
        <p:spPr bwMode="auto">
          <a:xfrm>
            <a:off x="4451350" y="1182688"/>
            <a:ext cx="584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406.68</a:t>
            </a:r>
          </a:p>
        </p:txBody>
      </p:sp>
      <p:sp>
        <p:nvSpPr>
          <p:cNvPr id="6160" name="Text Box 141"/>
          <p:cNvSpPr txBox="1">
            <a:spLocks noChangeArrowheads="1"/>
          </p:cNvSpPr>
          <p:nvPr/>
        </p:nvSpPr>
        <p:spPr bwMode="auto">
          <a:xfrm>
            <a:off x="4445000" y="1782763"/>
            <a:ext cx="584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406.67</a:t>
            </a:r>
          </a:p>
        </p:txBody>
      </p:sp>
      <p:sp>
        <p:nvSpPr>
          <p:cNvPr id="6161" name="Text Box 142"/>
          <p:cNvSpPr txBox="1">
            <a:spLocks noChangeArrowheads="1"/>
          </p:cNvSpPr>
          <p:nvPr/>
        </p:nvSpPr>
        <p:spPr bwMode="auto">
          <a:xfrm>
            <a:off x="4419600" y="2362200"/>
            <a:ext cx="5842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406.66</a:t>
            </a:r>
          </a:p>
        </p:txBody>
      </p:sp>
      <p:sp>
        <p:nvSpPr>
          <p:cNvPr id="6162" name="Text Box 143"/>
          <p:cNvSpPr txBox="1">
            <a:spLocks noChangeArrowheads="1"/>
          </p:cNvSpPr>
          <p:nvPr/>
        </p:nvSpPr>
        <p:spPr bwMode="auto">
          <a:xfrm>
            <a:off x="5286375" y="1285875"/>
            <a:ext cx="109696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Times New Roman" pitchFamily="18" charset="0"/>
              </a:rPr>
              <a:t>drift ~ 1pT/h</a:t>
            </a:r>
          </a:p>
        </p:txBody>
      </p:sp>
      <p:sp>
        <p:nvSpPr>
          <p:cNvPr id="6163" name="Text Box 5"/>
          <p:cNvSpPr txBox="1">
            <a:spLocks noChangeArrowheads="1"/>
          </p:cNvSpPr>
          <p:nvPr/>
        </p:nvSpPr>
        <p:spPr bwMode="auto">
          <a:xfrm>
            <a:off x="1000125" y="46038"/>
            <a:ext cx="72564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800" b="1" baseline="30000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He / </a:t>
            </a:r>
            <a:r>
              <a:rPr lang="de-DE" sz="2800" b="1" baseline="30000" dirty="0">
                <a:solidFill>
                  <a:srgbClr val="FF0000"/>
                </a:solidFill>
                <a:latin typeface="Comic Sans MS" pitchFamily="66" charset="0"/>
              </a:rPr>
              <a:t>129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Xe 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clock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comparison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to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get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rid</a:t>
            </a:r>
            <a:endParaRPr lang="de-DE" sz="2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magnetic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field</a:t>
            </a:r>
            <a:r>
              <a:rPr lang="de-DE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Comic Sans MS" pitchFamily="66" charset="0"/>
              </a:rPr>
              <a:t>drifts</a:t>
            </a:r>
            <a:endParaRPr lang="de-DE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164" name="Group 8"/>
          <p:cNvGrpSpPr>
            <a:grpSpLocks/>
          </p:cNvGrpSpPr>
          <p:nvPr/>
        </p:nvGrpSpPr>
        <p:grpSpPr bwMode="auto">
          <a:xfrm>
            <a:off x="71438" y="4857750"/>
            <a:ext cx="2624137" cy="1928813"/>
            <a:chOff x="102" y="2808"/>
            <a:chExt cx="2643" cy="1662"/>
          </a:xfrm>
        </p:grpSpPr>
        <p:pic>
          <p:nvPicPr>
            <p:cNvPr id="6206" name="Picture 9" descr="mess33_squidsignal_xe"/>
            <p:cNvPicPr>
              <a:picLocks noChangeAspect="1" noChangeArrowheads="1"/>
            </p:cNvPicPr>
            <p:nvPr/>
          </p:nvPicPr>
          <p:blipFill>
            <a:blip r:embed="rId4" cstate="print"/>
            <a:srcRect l="9442" t="9901" r="11504" b="33105"/>
            <a:stretch>
              <a:fillRect/>
            </a:stretch>
          </p:blipFill>
          <p:spPr bwMode="auto">
            <a:xfrm>
              <a:off x="102" y="3109"/>
              <a:ext cx="2643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07" name="Text Box 10"/>
            <p:cNvSpPr txBox="1">
              <a:spLocks noChangeArrowheads="1"/>
            </p:cNvSpPr>
            <p:nvPr/>
          </p:nvSpPr>
          <p:spPr bwMode="auto">
            <a:xfrm>
              <a:off x="442" y="2808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aseline="30000">
                  <a:latin typeface="Times New Roman" pitchFamily="18" charset="0"/>
                </a:rPr>
                <a:t>129</a:t>
              </a:r>
              <a:r>
                <a:rPr lang="en-US" sz="2400">
                  <a:latin typeface="Times New Roman" pitchFamily="18" charset="0"/>
                </a:rPr>
                <a:t>Xe</a:t>
              </a:r>
            </a:p>
          </p:txBody>
        </p:sp>
      </p:grpSp>
      <p:pic>
        <p:nvPicPr>
          <p:cNvPr id="6165" name="Picture 4" descr="mess33_squidsignal_he"/>
          <p:cNvPicPr>
            <a:picLocks noChangeAspect="1" noChangeArrowheads="1"/>
          </p:cNvPicPr>
          <p:nvPr/>
        </p:nvPicPr>
        <p:blipFill>
          <a:blip r:embed="rId5" cstate="print"/>
          <a:srcRect l="9535" t="10591" r="11165" b="33150"/>
          <a:stretch>
            <a:fillRect/>
          </a:stretch>
        </p:blipFill>
        <p:spPr bwMode="auto">
          <a:xfrm>
            <a:off x="5929313" y="5214938"/>
            <a:ext cx="31432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Text Box 11"/>
          <p:cNvSpPr txBox="1">
            <a:spLocks noChangeArrowheads="1"/>
          </p:cNvSpPr>
          <p:nvPr/>
        </p:nvSpPr>
        <p:spPr bwMode="auto">
          <a:xfrm>
            <a:off x="6572250" y="47577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aseline="30000">
                <a:latin typeface="Times New Roman" pitchFamily="18" charset="0"/>
              </a:rPr>
              <a:t>3</a:t>
            </a:r>
            <a:r>
              <a:rPr lang="en-US" sz="2400">
                <a:latin typeface="Times New Roman" pitchFamily="18" charset="0"/>
              </a:rPr>
              <a:t>He</a:t>
            </a:r>
          </a:p>
        </p:txBody>
      </p:sp>
      <p:sp>
        <p:nvSpPr>
          <p:cNvPr id="6167" name="Text Box 7"/>
          <p:cNvSpPr txBox="1">
            <a:spLocks noChangeArrowheads="1"/>
          </p:cNvSpPr>
          <p:nvPr/>
        </p:nvSpPr>
        <p:spPr bwMode="auto">
          <a:xfrm>
            <a:off x="1323975" y="49006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(4,7 Hz)</a:t>
            </a:r>
          </a:p>
        </p:txBody>
      </p:sp>
      <p:sp>
        <p:nvSpPr>
          <p:cNvPr id="6168" name="Line 12"/>
          <p:cNvSpPr>
            <a:spLocks noChangeShapeType="1"/>
          </p:cNvSpPr>
          <p:nvPr/>
        </p:nvSpPr>
        <p:spPr bwMode="auto">
          <a:xfrm flipH="1">
            <a:off x="2714625" y="5143500"/>
            <a:ext cx="819150" cy="6429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169" name="Line 5"/>
          <p:cNvSpPr>
            <a:spLocks noChangeShapeType="1"/>
          </p:cNvSpPr>
          <p:nvPr/>
        </p:nvSpPr>
        <p:spPr bwMode="auto">
          <a:xfrm>
            <a:off x="5214938" y="5143500"/>
            <a:ext cx="714375" cy="571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170" name="Text Box 6"/>
          <p:cNvSpPr txBox="1">
            <a:spLocks noChangeArrowheads="1"/>
          </p:cNvSpPr>
          <p:nvPr/>
        </p:nvSpPr>
        <p:spPr bwMode="auto">
          <a:xfrm>
            <a:off x="7389813" y="4814888"/>
            <a:ext cx="96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(13 Hz) </a:t>
            </a:r>
          </a:p>
        </p:txBody>
      </p:sp>
      <p:cxnSp>
        <p:nvCxnSpPr>
          <p:cNvPr id="148" name="Gerade Verbindung mit Pfeil 147"/>
          <p:cNvCxnSpPr/>
          <p:nvPr/>
        </p:nvCxnSpPr>
        <p:spPr>
          <a:xfrm>
            <a:off x="3286125" y="2214563"/>
            <a:ext cx="1143000" cy="1000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grpSp>
        <p:nvGrpSpPr>
          <p:cNvPr id="6173" name="Gruppieren 151"/>
          <p:cNvGrpSpPr>
            <a:grpSpLocks/>
          </p:cNvGrpSpPr>
          <p:nvPr/>
        </p:nvGrpSpPr>
        <p:grpSpPr bwMode="auto">
          <a:xfrm>
            <a:off x="2928938" y="5857875"/>
            <a:ext cx="2914650" cy="806450"/>
            <a:chOff x="3000364" y="6039169"/>
            <a:chExt cx="2914661" cy="807043"/>
          </a:xfrm>
        </p:grpSpPr>
        <p:sp>
          <p:nvSpPr>
            <p:cNvPr id="150" name="Rechteck 149"/>
            <p:cNvSpPr/>
            <p:nvPr/>
          </p:nvSpPr>
          <p:spPr>
            <a:xfrm>
              <a:off x="3000364" y="6105893"/>
              <a:ext cx="2914661" cy="73237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aphicFrame>
          <p:nvGraphicFramePr>
            <p:cNvPr id="6146" name="Object 1"/>
            <p:cNvGraphicFramePr>
              <a:graphicFrameLocks noChangeAspect="1"/>
            </p:cNvGraphicFramePr>
            <p:nvPr/>
          </p:nvGraphicFramePr>
          <p:xfrm>
            <a:off x="3071802" y="6143644"/>
            <a:ext cx="2714644" cy="702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2" name="Formel" r:id="rId6" imgW="1688760" imgH="431640" progId="Equation.3">
                    <p:embed/>
                  </p:oleObj>
                </mc:Choice>
                <mc:Fallback>
                  <p:oleObj name="Formel" r:id="rId6" imgW="1688760" imgH="431640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802" y="6143644"/>
                          <a:ext cx="2714644" cy="7025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5" name="Textfeld 150"/>
            <p:cNvSpPr txBox="1">
              <a:spLocks noChangeArrowheads="1"/>
            </p:cNvSpPr>
            <p:nvPr/>
          </p:nvSpPr>
          <p:spPr bwMode="auto">
            <a:xfrm>
              <a:off x="5337262" y="6039169"/>
              <a:ext cx="2872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cxnSp>
        <p:nvCxnSpPr>
          <p:cNvPr id="169" name="Gerade Verbindung 168"/>
          <p:cNvCxnSpPr/>
          <p:nvPr/>
        </p:nvCxnSpPr>
        <p:spPr>
          <a:xfrm flipV="1">
            <a:off x="2708275" y="1957388"/>
            <a:ext cx="506413" cy="4762"/>
          </a:xfrm>
          <a:prstGeom prst="line">
            <a:avLst/>
          </a:prstGeom>
          <a:ln w="38100" cmpd="dbl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hteck 169"/>
          <p:cNvSpPr/>
          <p:nvPr/>
        </p:nvSpPr>
        <p:spPr>
          <a:xfrm>
            <a:off x="2641600" y="1643063"/>
            <a:ext cx="117475" cy="617537"/>
          </a:xfrm>
          <a:prstGeom prst="rect">
            <a:avLst/>
          </a:prstGeom>
          <a:solidFill>
            <a:srgbClr val="4F81BD"/>
          </a:solidFill>
          <a:ln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181" name="Picture 2"/>
          <p:cNvPicPr>
            <a:picLocks noChangeAspect="1" noChangeArrowheads="1"/>
          </p:cNvPicPr>
          <p:nvPr/>
        </p:nvPicPr>
        <p:blipFill>
          <a:blip r:embed="rId8" cstate="print"/>
          <a:srcRect l="35130" t="80209" r="31302" b="5208"/>
          <a:stretch>
            <a:fillRect/>
          </a:stretch>
        </p:blipFill>
        <p:spPr bwMode="auto">
          <a:xfrm>
            <a:off x="6858000" y="3214688"/>
            <a:ext cx="22860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8" name="Gruppieren 176"/>
          <p:cNvGrpSpPr>
            <a:grpSpLocks/>
          </p:cNvGrpSpPr>
          <p:nvPr/>
        </p:nvGrpSpPr>
        <p:grpSpPr bwMode="auto">
          <a:xfrm>
            <a:off x="2833688" y="5838825"/>
            <a:ext cx="3071812" cy="828675"/>
            <a:chOff x="-428660" y="3629026"/>
            <a:chExt cx="3071834" cy="828677"/>
          </a:xfrm>
        </p:grpSpPr>
        <p:grpSp>
          <p:nvGrpSpPr>
            <p:cNvPr id="6184" name="Gruppieren 174"/>
            <p:cNvGrpSpPr>
              <a:grpSpLocks/>
            </p:cNvGrpSpPr>
            <p:nvPr/>
          </p:nvGrpSpPr>
          <p:grpSpPr bwMode="auto">
            <a:xfrm>
              <a:off x="-428660" y="3714752"/>
              <a:ext cx="3071834" cy="742951"/>
              <a:chOff x="-742962" y="3767154"/>
              <a:chExt cx="3071834" cy="742951"/>
            </a:xfrm>
          </p:grpSpPr>
          <p:sp>
            <p:nvSpPr>
              <p:cNvPr id="174" name="Rechteck 173"/>
              <p:cNvSpPr/>
              <p:nvPr/>
            </p:nvSpPr>
            <p:spPr>
              <a:xfrm>
                <a:off x="-742962" y="3767153"/>
                <a:ext cx="3071834" cy="742952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graphicFrame>
            <p:nvGraphicFramePr>
              <p:cNvPr id="6147" name="Object 2"/>
              <p:cNvGraphicFramePr>
                <a:graphicFrameLocks noChangeAspect="1"/>
              </p:cNvGraphicFramePr>
              <p:nvPr/>
            </p:nvGraphicFramePr>
            <p:xfrm>
              <a:off x="-723937" y="3786190"/>
              <a:ext cx="3014675" cy="7020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03" name="Formel" r:id="rId9" imgW="1854000" imgH="431640" progId="Equation.3">
                      <p:embed/>
                    </p:oleObj>
                  </mc:Choice>
                  <mc:Fallback>
                    <p:oleObj name="Formel" r:id="rId9" imgW="1854000" imgH="431640" progId="Equation.3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23937" y="3786190"/>
                            <a:ext cx="3014675" cy="7020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185" name="Textfeld 175"/>
            <p:cNvSpPr txBox="1">
              <a:spLocks noChangeArrowheads="1"/>
            </p:cNvSpPr>
            <p:nvPr/>
          </p:nvSpPr>
          <p:spPr bwMode="auto">
            <a:xfrm>
              <a:off x="1714480" y="3629026"/>
              <a:ext cx="71438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800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</a:t>
              </a:r>
              <a:endParaRPr lang="de-DE" sz="2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6183" name="Textfeld 171"/>
          <p:cNvSpPr txBox="1">
            <a:spLocks noChangeArrowheads="1"/>
          </p:cNvSpPr>
          <p:nvPr/>
        </p:nvSpPr>
        <p:spPr bwMode="auto">
          <a:xfrm>
            <a:off x="6072188" y="2201863"/>
            <a:ext cx="1527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  10</a:t>
            </a:r>
            <a:r>
              <a:rPr lang="de-DE" baseline="30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-5</a:t>
            </a:r>
            <a:r>
              <a:rPr lang="de-DE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Hz/h</a:t>
            </a:r>
            <a:endParaRPr lang="de-DE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23528" y="995548"/>
            <a:ext cx="1928826" cy="1857388"/>
            <a:chOff x="323528" y="995548"/>
            <a:chExt cx="1928826" cy="1857388"/>
          </a:xfrm>
        </p:grpSpPr>
        <p:sp>
          <p:nvSpPr>
            <p:cNvPr id="147" name="Ellipse 146"/>
            <p:cNvSpPr/>
            <p:nvPr/>
          </p:nvSpPr>
          <p:spPr>
            <a:xfrm>
              <a:off x="323528" y="995548"/>
              <a:ext cx="1928826" cy="1857388"/>
            </a:xfrm>
            <a:prstGeom prst="ellipse">
              <a:avLst/>
            </a:prstGeom>
            <a:gradFill flip="none" rotWithShape="1">
              <a:gsLst>
                <a:gs pos="52000">
                  <a:srgbClr val="FFFF00">
                    <a:alpha val="66000"/>
                  </a:srgbClr>
                </a:gs>
                <a:gs pos="94000">
                  <a:schemeClr val="tx2">
                    <a:lumMod val="75000"/>
                    <a:alpha val="89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6177" name="Gruppieren 148"/>
            <p:cNvGrpSpPr>
              <a:grpSpLocks/>
            </p:cNvGrpSpPr>
            <p:nvPr/>
          </p:nvGrpSpPr>
          <p:grpSpPr bwMode="auto">
            <a:xfrm>
              <a:off x="1357313" y="1644650"/>
              <a:ext cx="571500" cy="1069975"/>
              <a:chOff x="1500166" y="3138488"/>
              <a:chExt cx="571504" cy="1069180"/>
            </a:xfrm>
          </p:grpSpPr>
          <p:sp>
            <p:nvSpPr>
              <p:cNvPr id="153" name="Ellipse 152"/>
              <p:cNvSpPr/>
              <p:nvPr/>
            </p:nvSpPr>
            <p:spPr>
              <a:xfrm>
                <a:off x="1643042" y="3714752"/>
                <a:ext cx="285752" cy="2857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9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154" name="Gerade Verbindung mit Pfeil 153"/>
              <p:cNvCxnSpPr/>
              <p:nvPr/>
            </p:nvCxnSpPr>
            <p:spPr>
              <a:xfrm rot="5400000" flipH="1" flipV="1">
                <a:off x="1671703" y="3252703"/>
                <a:ext cx="22843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Gerade Verbindung 154"/>
              <p:cNvCxnSpPr/>
              <p:nvPr/>
            </p:nvCxnSpPr>
            <p:spPr>
              <a:xfrm rot="5400000">
                <a:off x="1681221" y="4102971"/>
                <a:ext cx="20939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Gleichschenkliges Dreieck 155"/>
              <p:cNvSpPr/>
              <p:nvPr/>
            </p:nvSpPr>
            <p:spPr>
              <a:xfrm rot="21169083">
                <a:off x="1631929" y="3317743"/>
                <a:ext cx="71439" cy="71384"/>
              </a:xfrm>
              <a:prstGeom prst="triangle">
                <a:avLst>
                  <a:gd name="adj" fmla="val 29232"/>
                </a:avLst>
              </a:prstGeom>
              <a:solidFill>
                <a:srgbClr val="4D4D4D"/>
              </a:solidFill>
              <a:ln>
                <a:solidFill>
                  <a:srgbClr val="4D4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157" name="Gerade Verbindung 156"/>
              <p:cNvCxnSpPr/>
              <p:nvPr/>
            </p:nvCxnSpPr>
            <p:spPr>
              <a:xfrm rot="5400000">
                <a:off x="1551143" y="3487479"/>
                <a:ext cx="46955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mit Pfeil 157"/>
              <p:cNvCxnSpPr/>
              <p:nvPr/>
            </p:nvCxnSpPr>
            <p:spPr>
              <a:xfrm rot="16200000" flipV="1">
                <a:off x="1547119" y="3523142"/>
                <a:ext cx="325196" cy="76201"/>
              </a:xfrm>
              <a:prstGeom prst="straightConnector1">
                <a:avLst/>
              </a:prstGeom>
              <a:ln w="38100">
                <a:solidFill>
                  <a:srgbClr val="4D4D4D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Ellipse 158"/>
              <p:cNvSpPr/>
              <p:nvPr/>
            </p:nvSpPr>
            <p:spPr>
              <a:xfrm>
                <a:off x="1500166" y="3295534"/>
                <a:ext cx="571504" cy="142769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6178" name="Gruppieren 159"/>
            <p:cNvGrpSpPr>
              <a:grpSpLocks/>
            </p:cNvGrpSpPr>
            <p:nvPr/>
          </p:nvGrpSpPr>
          <p:grpSpPr bwMode="auto">
            <a:xfrm>
              <a:off x="785813" y="1143000"/>
              <a:ext cx="571500" cy="1049338"/>
              <a:chOff x="214282" y="2986088"/>
              <a:chExt cx="571504" cy="1050130"/>
            </a:xfrm>
          </p:grpSpPr>
          <p:sp>
            <p:nvSpPr>
              <p:cNvPr id="161" name="Ellipse 160"/>
              <p:cNvSpPr/>
              <p:nvPr/>
            </p:nvSpPr>
            <p:spPr>
              <a:xfrm>
                <a:off x="214282" y="3143370"/>
                <a:ext cx="571504" cy="142983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62" name="Ellipse 161"/>
              <p:cNvSpPr/>
              <p:nvPr/>
            </p:nvSpPr>
            <p:spPr>
              <a:xfrm>
                <a:off x="357158" y="3571876"/>
                <a:ext cx="285752" cy="285752"/>
              </a:xfrm>
              <a:prstGeom prst="ellipse">
                <a:avLst/>
              </a:prstGeom>
              <a:gradFill>
                <a:gsLst>
                  <a:gs pos="80000">
                    <a:srgbClr val="003300"/>
                  </a:gs>
                  <a:gs pos="0">
                    <a:schemeClr val="bg1">
                      <a:lumMod val="95000"/>
                    </a:schemeClr>
                  </a:gs>
                  <a:gs pos="58000">
                    <a:srgbClr val="33660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scene3d>
                <a:camera prst="orthographicFront"/>
                <a:lightRig rig="chilly" dir="t">
                  <a:rot lat="0" lon="0" rev="6000000"/>
                </a:lightRig>
              </a:scene3d>
              <a:sp3d extrusionH="76200" prstMaterial="matte">
                <a:bevelB w="152400" h="50800" prst="softRound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163" name="Gerade Verbindung mit Pfeil 162"/>
              <p:cNvCxnSpPr/>
              <p:nvPr/>
            </p:nvCxnSpPr>
            <p:spPr>
              <a:xfrm rot="5400000" flipH="1" flipV="1">
                <a:off x="385648" y="3100474"/>
                <a:ext cx="22877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Gerade Verbindung 163"/>
              <p:cNvCxnSpPr/>
              <p:nvPr/>
            </p:nvCxnSpPr>
            <p:spPr>
              <a:xfrm rot="16200000" flipH="1">
                <a:off x="411067" y="3947251"/>
                <a:ext cx="1779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Gleichschenkliges Dreieck 164"/>
              <p:cNvSpPr/>
              <p:nvPr/>
            </p:nvSpPr>
            <p:spPr>
              <a:xfrm>
                <a:off x="609572" y="3278408"/>
                <a:ext cx="71439" cy="71492"/>
              </a:xfrm>
              <a:prstGeom prst="triangle">
                <a:avLst>
                  <a:gd name="adj" fmla="val 1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cxnSp>
            <p:nvCxnSpPr>
              <p:cNvPr id="166" name="Gerade Verbindung 165"/>
              <p:cNvCxnSpPr>
                <a:endCxn id="162" idx="0"/>
              </p:cNvCxnSpPr>
              <p:nvPr/>
            </p:nvCxnSpPr>
            <p:spPr>
              <a:xfrm rot="5400000">
                <a:off x="265700" y="3334808"/>
                <a:ext cx="46866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Gerade Verbindung mit Pfeil 166"/>
              <p:cNvCxnSpPr/>
              <p:nvPr/>
            </p:nvCxnSpPr>
            <p:spPr>
              <a:xfrm rot="5400000" flipH="1" flipV="1">
                <a:off x="451502" y="3407936"/>
                <a:ext cx="300263" cy="1270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 Verbindung 167"/>
              <p:cNvCxnSpPr/>
              <p:nvPr/>
            </p:nvCxnSpPr>
            <p:spPr>
              <a:xfrm rot="16200000" flipV="1">
                <a:off x="529392" y="3609655"/>
                <a:ext cx="28597" cy="47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Gerade Verbindung 7"/>
          <p:cNvCxnSpPr/>
          <p:nvPr/>
        </p:nvCxnSpPr>
        <p:spPr>
          <a:xfrm flipV="1">
            <a:off x="672548" y="2647950"/>
            <a:ext cx="3727" cy="576263"/>
          </a:xfrm>
          <a:prstGeom prst="line">
            <a:avLst/>
          </a:prstGeom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 flipV="1">
            <a:off x="1114425" y="2838450"/>
            <a:ext cx="793" cy="376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1524000" y="2828926"/>
            <a:ext cx="1" cy="390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endCxn id="147" idx="5"/>
          </p:cNvCxnSpPr>
          <p:nvPr/>
        </p:nvCxnSpPr>
        <p:spPr>
          <a:xfrm flipV="1">
            <a:off x="1928813" y="2619375"/>
            <a:ext cx="4762" cy="595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Gerade Verbindung mit Pfeil 180"/>
          <p:cNvCxnSpPr/>
          <p:nvPr/>
        </p:nvCxnSpPr>
        <p:spPr>
          <a:xfrm flipV="1">
            <a:off x="2339752" y="764704"/>
            <a:ext cx="0" cy="2450554"/>
          </a:xfrm>
          <a:prstGeom prst="straightConnector1">
            <a:avLst/>
          </a:prstGeom>
          <a:ln>
            <a:solidFill>
              <a:srgbClr val="33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676275" y="762000"/>
            <a:ext cx="0" cy="466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1114425" y="752476"/>
            <a:ext cx="0" cy="266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1533526" y="762000"/>
            <a:ext cx="9524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1924051" y="771525"/>
            <a:ext cx="952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51520" y="28529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3366CC"/>
                </a:solidFill>
              </a:rPr>
              <a:t>B</a:t>
            </a:r>
            <a:r>
              <a:rPr lang="de-DE" b="1" baseline="-25000" dirty="0" smtClean="0">
                <a:solidFill>
                  <a:srgbClr val="3366CC"/>
                </a:solidFill>
              </a:rPr>
              <a:t>0</a:t>
            </a:r>
            <a:endParaRPr lang="de-DE" b="1" dirty="0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 l="6947" t="4167" r="12236" b="4167"/>
          <a:stretch>
            <a:fillRect/>
          </a:stretch>
        </p:blipFill>
        <p:spPr bwMode="auto">
          <a:xfrm>
            <a:off x="357188" y="500063"/>
            <a:ext cx="38576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phasediff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4214813"/>
            <a:ext cx="392906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Grafik 6" descr="Foucault_pendulum_animated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666750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4241800" y="681038"/>
            <a:ext cx="23304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I.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Earth‘s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rotation</a:t>
            </a:r>
            <a:endParaRPr lang="de-DE" sz="24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928813" y="3571875"/>
            <a:ext cx="6929437" cy="612775"/>
            <a:chOff x="1928813" y="3571875"/>
            <a:chExt cx="6929437" cy="612775"/>
          </a:xfrm>
        </p:grpSpPr>
        <p:graphicFrame>
          <p:nvGraphicFramePr>
            <p:cNvPr id="717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1444798"/>
                </p:ext>
              </p:extLst>
            </p:nvPr>
          </p:nvGraphicFramePr>
          <p:xfrm>
            <a:off x="2452688" y="3584575"/>
            <a:ext cx="4518025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34" name="Formel" r:id="rId7" imgW="2514600" imgH="279360" progId="Equation.3">
                    <p:embed/>
                  </p:oleObj>
                </mc:Choice>
                <mc:Fallback>
                  <p:oleObj name="Formel" r:id="rId7" imgW="2514600" imgH="27936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2688" y="3584575"/>
                          <a:ext cx="4518025" cy="501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hteck 10"/>
            <p:cNvSpPr/>
            <p:nvPr/>
          </p:nvSpPr>
          <p:spPr>
            <a:xfrm>
              <a:off x="1928813" y="3584575"/>
              <a:ext cx="6929437" cy="6000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952625" y="3571875"/>
              <a:ext cx="64293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3200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II.</a:t>
              </a:r>
            </a:p>
          </p:txBody>
        </p:sp>
      </p:grpSp>
      <p:sp>
        <p:nvSpPr>
          <p:cNvPr id="7183" name="Textfeld 16"/>
          <p:cNvSpPr txBox="1">
            <a:spLocks noChangeArrowheads="1"/>
          </p:cNvSpPr>
          <p:nvPr/>
        </p:nvSpPr>
        <p:spPr bwMode="auto">
          <a:xfrm>
            <a:off x="857250" y="928688"/>
            <a:ext cx="23844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  <a:sym typeface="Symbol" pitchFamily="18" charset="2"/>
              </a:rPr>
              <a:t>  = 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He</a:t>
            </a:r>
            <a:r>
              <a:rPr lang="de-DE">
                <a:latin typeface="Calibri" pitchFamily="34" charset="0"/>
                <a:sym typeface="Symbol" pitchFamily="18" charset="2"/>
              </a:rPr>
              <a:t>- 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He </a:t>
            </a:r>
            <a:r>
              <a:rPr lang="de-DE">
                <a:latin typeface="Calibri" pitchFamily="34" charset="0"/>
                <a:sym typeface="Symbol" pitchFamily="18" charset="2"/>
              </a:rPr>
              <a:t>/ 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Xe</a:t>
            </a:r>
            <a:r>
              <a:rPr lang="de-DE">
                <a:latin typeface="Calibri" pitchFamily="34" charset="0"/>
                <a:sym typeface="Symbol" pitchFamily="18" charset="2"/>
              </a:rPr>
              <a:t> 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Xe</a:t>
            </a:r>
            <a:endParaRPr lang="de-DE">
              <a:latin typeface="Calibri" pitchFamily="34" charset="0"/>
            </a:endParaRPr>
          </a:p>
        </p:txBody>
      </p:sp>
      <p:sp>
        <p:nvSpPr>
          <p:cNvPr id="7184" name="Textfeld 17"/>
          <p:cNvSpPr txBox="1">
            <a:spLocks noChangeArrowheads="1"/>
          </p:cNvSpPr>
          <p:nvPr/>
        </p:nvSpPr>
        <p:spPr bwMode="auto">
          <a:xfrm>
            <a:off x="2043113" y="2062163"/>
            <a:ext cx="199231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  <a:sym typeface="Symbol" pitchFamily="18" charset="2"/>
              </a:rPr>
              <a:t>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rem</a:t>
            </a:r>
            <a:r>
              <a:rPr lang="de-DE">
                <a:latin typeface="Calibri" pitchFamily="34" charset="0"/>
                <a:sym typeface="Symbol" pitchFamily="18" charset="2"/>
              </a:rPr>
              <a:t>  =   -  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Earth</a:t>
            </a:r>
            <a:endParaRPr lang="de-DE">
              <a:latin typeface="Calibri" pitchFamily="34" charset="0"/>
            </a:endParaRPr>
          </a:p>
        </p:txBody>
      </p:sp>
      <p:sp>
        <p:nvSpPr>
          <p:cNvPr id="7185" name="Textfeld 18"/>
          <p:cNvSpPr txBox="1">
            <a:spLocks noChangeArrowheads="1"/>
          </p:cNvSpPr>
          <p:nvPr/>
        </p:nvSpPr>
        <p:spPr bwMode="auto">
          <a:xfrm>
            <a:off x="785813" y="4929188"/>
            <a:ext cx="847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latin typeface="Calibri" pitchFamily="34" charset="0"/>
                <a:sym typeface="Symbol" pitchFamily="18" charset="2"/>
              </a:rPr>
              <a:t></a:t>
            </a:r>
            <a:r>
              <a:rPr lang="de-DE" sz="2800" baseline="-25000">
                <a:latin typeface="Calibri" pitchFamily="34" charset="0"/>
                <a:sym typeface="Symbol" pitchFamily="18" charset="2"/>
              </a:rPr>
              <a:t>rem</a:t>
            </a:r>
            <a:endParaRPr lang="de-DE" sz="2800">
              <a:latin typeface="Calibri" pitchFamily="34" charset="0"/>
            </a:endParaRPr>
          </a:p>
        </p:txBody>
      </p:sp>
      <p:sp>
        <p:nvSpPr>
          <p:cNvPr id="7186" name="Textfeld 7"/>
          <p:cNvSpPr txBox="1">
            <a:spLocks noChangeArrowheads="1"/>
          </p:cNvSpPr>
          <p:nvPr/>
        </p:nvSpPr>
        <p:spPr bwMode="auto">
          <a:xfrm>
            <a:off x="949325" y="0"/>
            <a:ext cx="7051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rgbClr val="FF6600"/>
                </a:solidFill>
                <a:latin typeface="Calibri" pitchFamily="34" charset="0"/>
              </a:rPr>
              <a:t>Subtraction of deterministic phase shifts</a:t>
            </a:r>
          </a:p>
        </p:txBody>
      </p:sp>
      <p:grpSp>
        <p:nvGrpSpPr>
          <p:cNvPr id="36" name="Gruppieren 44"/>
          <p:cNvGrpSpPr>
            <a:grpSpLocks/>
          </p:cNvGrpSpPr>
          <p:nvPr/>
        </p:nvGrpSpPr>
        <p:grpSpPr bwMode="auto">
          <a:xfrm>
            <a:off x="3794125" y="1412875"/>
            <a:ext cx="4810125" cy="2303463"/>
            <a:chOff x="3707904" y="1412776"/>
            <a:chExt cx="4810307" cy="2304257"/>
          </a:xfrm>
        </p:grpSpPr>
        <p:grpSp>
          <p:nvGrpSpPr>
            <p:cNvPr id="37" name="Gruppieren 19"/>
            <p:cNvGrpSpPr>
              <a:grpSpLocks/>
            </p:cNvGrpSpPr>
            <p:nvPr/>
          </p:nvGrpSpPr>
          <p:grpSpPr bwMode="auto">
            <a:xfrm>
              <a:off x="4644008" y="1412776"/>
              <a:ext cx="3874203" cy="1512168"/>
              <a:chOff x="1763688" y="2132856"/>
              <a:chExt cx="3874203" cy="1512168"/>
            </a:xfrm>
          </p:grpSpPr>
          <p:sp>
            <p:nvSpPr>
              <p:cNvPr id="40" name="Ellipse 39"/>
              <p:cNvSpPr/>
              <p:nvPr/>
            </p:nvSpPr>
            <p:spPr>
              <a:xfrm>
                <a:off x="1764244" y="2132856"/>
                <a:ext cx="3816495" cy="1511821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41" name="Object 6"/>
              <p:cNvGraphicFramePr>
                <a:graphicFrameLocks noChangeAspect="1"/>
              </p:cNvGraphicFramePr>
              <p:nvPr/>
            </p:nvGraphicFramePr>
            <p:xfrm>
              <a:off x="3597982" y="2882652"/>
              <a:ext cx="1046026" cy="3303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35" name="Formel" r:id="rId9" imgW="723600" imgH="228600" progId="Equation.3">
                      <p:embed/>
                    </p:oleObj>
                  </mc:Choice>
                  <mc:Fallback>
                    <p:oleObj name="Formel" r:id="rId9" imgW="7236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97982" y="2882652"/>
                            <a:ext cx="1046026" cy="3303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2" name="Textfeld 50"/>
              <p:cNvSpPr txBox="1">
                <a:spLocks noChangeArrowheads="1"/>
              </p:cNvSpPr>
              <p:nvPr/>
            </p:nvSpPr>
            <p:spPr bwMode="auto">
              <a:xfrm>
                <a:off x="1835696" y="2564904"/>
                <a:ext cx="380219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de-DE" dirty="0">
                    <a:latin typeface="Calibri" pitchFamily="34" charset="0"/>
                  </a:rPr>
                  <a:t> </a:t>
                </a:r>
                <a:r>
                  <a:rPr lang="de-DE" dirty="0" err="1">
                    <a:latin typeface="Calibri" pitchFamily="34" charset="0"/>
                  </a:rPr>
                  <a:t>uncertainties</a:t>
                </a:r>
                <a:r>
                  <a:rPr lang="de-DE" dirty="0">
                    <a:latin typeface="Calibri" pitchFamily="34" charset="0"/>
                  </a:rPr>
                  <a:t> in </a:t>
                </a:r>
                <a:r>
                  <a:rPr lang="de-DE" dirty="0" err="1">
                    <a:latin typeface="Calibri" pitchFamily="34" charset="0"/>
                  </a:rPr>
                  <a:t>subtraction</a:t>
                </a:r>
                <a:r>
                  <a:rPr lang="de-DE" dirty="0">
                    <a:latin typeface="Calibri" pitchFamily="34" charset="0"/>
                  </a:rPr>
                  <a:t> </a:t>
                </a:r>
                <a:r>
                  <a:rPr lang="de-DE" dirty="0" err="1">
                    <a:latin typeface="Calibri" pitchFamily="34" charset="0"/>
                  </a:rPr>
                  <a:t>of</a:t>
                </a:r>
                <a:r>
                  <a:rPr lang="de-DE" dirty="0">
                    <a:latin typeface="Calibri" pitchFamily="34" charset="0"/>
                  </a:rPr>
                  <a:t> </a:t>
                </a:r>
                <a:r>
                  <a:rPr lang="de-DE" dirty="0">
                    <a:latin typeface="Calibri" pitchFamily="34" charset="0"/>
                    <a:sym typeface="Symbol" pitchFamily="18" charset="2"/>
                  </a:rPr>
                  <a:t></a:t>
                </a:r>
                <a:r>
                  <a:rPr lang="de-DE" baseline="-25000" dirty="0">
                    <a:latin typeface="Calibri" pitchFamily="34" charset="0"/>
                    <a:sym typeface="Symbol" pitchFamily="18" charset="2"/>
                  </a:rPr>
                  <a:t>Earth</a:t>
                </a:r>
                <a:endParaRPr lang="de-DE" dirty="0">
                  <a:latin typeface="Calibri" pitchFamily="34" charset="0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de-DE" dirty="0">
                    <a:latin typeface="Calibri" pitchFamily="34" charset="0"/>
                  </a:rPr>
                  <a:t> </a:t>
                </a:r>
                <a:r>
                  <a:rPr lang="de-DE" dirty="0" err="1">
                    <a:latin typeface="Calibri" pitchFamily="34" charset="0"/>
                  </a:rPr>
                  <a:t>chemical</a:t>
                </a:r>
                <a:r>
                  <a:rPr lang="de-DE" dirty="0">
                    <a:latin typeface="Calibri" pitchFamily="34" charset="0"/>
                  </a:rPr>
                  <a:t> </a:t>
                </a:r>
                <a:r>
                  <a:rPr lang="de-DE" dirty="0" err="1">
                    <a:latin typeface="Calibri" pitchFamily="34" charset="0"/>
                  </a:rPr>
                  <a:t>shift</a:t>
                </a:r>
                <a:r>
                  <a:rPr lang="de-DE" dirty="0">
                    <a:latin typeface="Calibri" pitchFamily="34" charset="0"/>
                  </a:rPr>
                  <a:t>:</a:t>
                </a:r>
              </a:p>
            </p:txBody>
          </p:sp>
        </p:grpSp>
        <p:cxnSp>
          <p:nvCxnSpPr>
            <p:cNvPr id="38" name="Gerade Verbindung 37"/>
            <p:cNvCxnSpPr/>
            <p:nvPr/>
          </p:nvCxnSpPr>
          <p:spPr>
            <a:xfrm rot="5400000">
              <a:off x="3362355" y="2403072"/>
              <a:ext cx="1659510" cy="96841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flipV="1">
              <a:off x="3707904" y="2853135"/>
              <a:ext cx="3745055" cy="86389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51"/>
          <p:cNvGrpSpPr>
            <a:grpSpLocks/>
          </p:cNvGrpSpPr>
          <p:nvPr/>
        </p:nvGrpSpPr>
        <p:grpSpPr bwMode="auto">
          <a:xfrm>
            <a:off x="4976813" y="512763"/>
            <a:ext cx="3627437" cy="2987675"/>
            <a:chOff x="1952625" y="1143000"/>
            <a:chExt cx="4019550" cy="3114675"/>
          </a:xfrm>
        </p:grpSpPr>
        <p:sp>
          <p:nvSpPr>
            <p:cNvPr id="44" name="Rechteckige Legende 43"/>
            <p:cNvSpPr/>
            <p:nvPr/>
          </p:nvSpPr>
          <p:spPr>
            <a:xfrm>
              <a:off x="1952625" y="1143000"/>
              <a:ext cx="4019550" cy="3114675"/>
            </a:xfrm>
            <a:prstGeom prst="wedgeRectCallout">
              <a:avLst>
                <a:gd name="adj1" fmla="val -35999"/>
                <a:gd name="adj2" fmla="val 631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45" name="Gruppieren 10"/>
            <p:cNvGrpSpPr>
              <a:grpSpLocks/>
            </p:cNvGrpSpPr>
            <p:nvPr/>
          </p:nvGrpSpPr>
          <p:grpSpPr bwMode="auto">
            <a:xfrm>
              <a:off x="2028825" y="1196752"/>
              <a:ext cx="3886200" cy="3024336"/>
              <a:chOff x="2028825" y="1196752"/>
              <a:chExt cx="3886200" cy="3024336"/>
            </a:xfrm>
          </p:grpSpPr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8636" t="8749" r="12627" b="1955"/>
              <a:stretch>
                <a:fillRect/>
              </a:stretch>
            </p:blipFill>
            <p:spPr bwMode="auto">
              <a:xfrm>
                <a:off x="2028825" y="1196752"/>
                <a:ext cx="3886200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Pfeil nach unten 3"/>
              <p:cNvSpPr/>
              <p:nvPr/>
            </p:nvSpPr>
            <p:spPr>
              <a:xfrm rot="5400000">
                <a:off x="4747957" y="2605140"/>
                <a:ext cx="339272" cy="97982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51" name="Rechteck 50"/>
              <p:cNvSpPr/>
              <p:nvPr/>
            </p:nvSpPr>
            <p:spPr>
              <a:xfrm>
                <a:off x="2986977" y="1771893"/>
                <a:ext cx="1440705" cy="4319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52" name="Textfeld 57"/>
              <p:cNvSpPr txBox="1">
                <a:spLocks noChangeArrowheads="1"/>
              </p:cNvSpPr>
              <p:nvPr/>
            </p:nvSpPr>
            <p:spPr bwMode="auto">
              <a:xfrm>
                <a:off x="5428853" y="2836962"/>
                <a:ext cx="46839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400" b="1">
                    <a:solidFill>
                      <a:srgbClr val="3366CC"/>
                    </a:solidFill>
                    <a:latin typeface="Calibri" pitchFamily="34" charset="0"/>
                  </a:rPr>
                  <a:t>B</a:t>
                </a:r>
                <a:r>
                  <a:rPr lang="de-DE" sz="2400" b="1" baseline="-25000">
                    <a:solidFill>
                      <a:srgbClr val="3366CC"/>
                    </a:solidFill>
                    <a:latin typeface="Calibri" pitchFamily="34" charset="0"/>
                  </a:rPr>
                  <a:t>o</a:t>
                </a:r>
                <a:endParaRPr lang="de-DE" sz="2400" b="1">
                  <a:solidFill>
                    <a:srgbClr val="3366CC"/>
                  </a:solidFill>
                  <a:latin typeface="Calibri" pitchFamily="34" charset="0"/>
                </a:endParaRPr>
              </a:p>
            </p:txBody>
          </p:sp>
          <p:sp>
            <p:nvSpPr>
              <p:cNvPr id="54" name="Textfeld 58"/>
              <p:cNvSpPr txBox="1">
                <a:spLocks noChangeArrowheads="1"/>
              </p:cNvSpPr>
              <p:nvPr/>
            </p:nvSpPr>
            <p:spPr bwMode="auto">
              <a:xfrm>
                <a:off x="2547611" y="1268760"/>
                <a:ext cx="2744469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u="sng">
                    <a:latin typeface="Calibri" pitchFamily="34" charset="0"/>
                  </a:rPr>
                  <a:t>non-ideal spherical cell:</a:t>
                </a:r>
              </a:p>
              <a:p>
                <a:r>
                  <a:rPr lang="de-DE" sz="1600">
                    <a:solidFill>
                      <a:srgbClr val="FF0000"/>
                    </a:solidFill>
                    <a:latin typeface="Calibri" pitchFamily="34" charset="0"/>
                  </a:rPr>
                  <a:t>Ramsey-Bloch-Siegert shift </a:t>
                </a:r>
              </a:p>
              <a:p>
                <a:r>
                  <a:rPr lang="de-DE" sz="1600">
                    <a:solidFill>
                      <a:srgbClr val="FF0000"/>
                    </a:solidFill>
                    <a:latin typeface="Calibri" pitchFamily="34" charset="0"/>
                  </a:rPr>
                  <a:t>(self shift)</a:t>
                </a:r>
              </a:p>
            </p:txBody>
          </p:sp>
        </p:grpSp>
      </p:grpSp>
      <p:grpSp>
        <p:nvGrpSpPr>
          <p:cNvPr id="7" name="Gruppieren 6"/>
          <p:cNvGrpSpPr/>
          <p:nvPr/>
        </p:nvGrpSpPr>
        <p:grpSpPr>
          <a:xfrm>
            <a:off x="3429000" y="4264025"/>
            <a:ext cx="5214938" cy="2522538"/>
            <a:chOff x="3429000" y="4264025"/>
            <a:chExt cx="5214938" cy="2522538"/>
          </a:xfrm>
        </p:grpSpPr>
        <p:sp>
          <p:nvSpPr>
            <p:cNvPr id="12" name="Pfeil nach rechts 11"/>
            <p:cNvSpPr/>
            <p:nvPr/>
          </p:nvSpPr>
          <p:spPr>
            <a:xfrm>
              <a:off x="3429000" y="5286375"/>
              <a:ext cx="977900" cy="28575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55" name="Gruppieren 54"/>
            <p:cNvGrpSpPr/>
            <p:nvPr/>
          </p:nvGrpSpPr>
          <p:grpSpPr>
            <a:xfrm>
              <a:off x="4538663" y="4264025"/>
              <a:ext cx="4105275" cy="2522538"/>
              <a:chOff x="4538663" y="4264025"/>
              <a:chExt cx="4105275" cy="2522538"/>
            </a:xfrm>
          </p:grpSpPr>
          <p:pic>
            <p:nvPicPr>
              <p:cNvPr id="58" name="Picture 9" descr="phaseresiduals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538663" y="4264025"/>
                <a:ext cx="4105275" cy="2522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Textfeld 13"/>
              <p:cNvSpPr txBox="1">
                <a:spLocks noChangeArrowheads="1"/>
              </p:cNvSpPr>
              <p:nvPr/>
            </p:nvSpPr>
            <p:spPr bwMode="auto">
              <a:xfrm>
                <a:off x="5500688" y="4457700"/>
                <a:ext cx="2011362" cy="4000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dirty="0">
                    <a:latin typeface="Comic Sans MS" pitchFamily="66" charset="0"/>
                  </a:rPr>
                  <a:t>Phase </a:t>
                </a:r>
                <a:r>
                  <a:rPr lang="de-DE" sz="2000" dirty="0" err="1">
                    <a:latin typeface="Comic Sans MS" pitchFamily="66" charset="0"/>
                  </a:rPr>
                  <a:t>residuals</a:t>
                </a:r>
                <a:endParaRPr lang="de-DE" sz="2000" dirty="0">
                  <a:latin typeface="Comic Sans MS" pitchFamily="66" charset="0"/>
                </a:endParaRPr>
              </a:p>
            </p:txBody>
          </p:sp>
          <p:pic>
            <p:nvPicPr>
              <p:cNvPr id="60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549602" y="5877272"/>
                <a:ext cx="2190750" cy="46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1" name="Textfeld 60"/>
          <p:cNvSpPr txBox="1">
            <a:spLocks noChangeArrowheads="1"/>
          </p:cNvSpPr>
          <p:nvPr/>
        </p:nvSpPr>
        <p:spPr bwMode="auto">
          <a:xfrm>
            <a:off x="6915472" y="3615110"/>
            <a:ext cx="190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de-DE" sz="2400" i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</a:t>
            </a:r>
            <a:r>
              <a:rPr lang="de-DE" i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(t)</a:t>
            </a:r>
            <a:r>
              <a:rPr lang="de-DE" i="1" baseline="-2500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spin-coupling</a:t>
            </a:r>
            <a:endParaRPr lang="de-DE" i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cxnSp>
        <p:nvCxnSpPr>
          <p:cNvPr id="3" name="Gerade Verbindung 2"/>
          <p:cNvCxnSpPr/>
          <p:nvPr/>
        </p:nvCxnSpPr>
        <p:spPr>
          <a:xfrm flipV="1">
            <a:off x="857250" y="2838450"/>
            <a:ext cx="3257550" cy="1428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feil nach unten 9"/>
          <p:cNvSpPr/>
          <p:nvPr/>
        </p:nvSpPr>
        <p:spPr>
          <a:xfrm>
            <a:off x="1571625" y="2781301"/>
            <a:ext cx="285750" cy="21478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86" y="714356"/>
            <a:ext cx="8610494" cy="59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785918" y="63394"/>
            <a:ext cx="5545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ASD </a:t>
            </a:r>
            <a:r>
              <a:rPr 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residuals</a:t>
            </a:r>
            <a:endParaRPr lang="de-DE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bgerundetes Rechteck 15"/>
          <p:cNvSpPr/>
          <p:nvPr/>
        </p:nvSpPr>
        <p:spPr>
          <a:xfrm>
            <a:off x="2483768" y="5589240"/>
            <a:ext cx="4176464" cy="899886"/>
          </a:xfrm>
          <a:prstGeom prst="roundRect">
            <a:avLst>
              <a:gd name="adj" fmla="val 1966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4860032" y="3614449"/>
            <a:ext cx="3780562" cy="513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4860032" y="2606055"/>
            <a:ext cx="3783906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33234"/>
              </p:ext>
            </p:extLst>
          </p:nvPr>
        </p:nvGraphicFramePr>
        <p:xfrm>
          <a:off x="2771800" y="5610943"/>
          <a:ext cx="3587750" cy="91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8" name="Formel" r:id="rId3" imgW="1688760" imgH="431640" progId="Equation.3">
                  <p:embed/>
                </p:oleObj>
              </mc:Choice>
              <mc:Fallback>
                <p:oleObj name="Formel" r:id="rId3" imgW="168876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5610943"/>
                        <a:ext cx="3587750" cy="914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feld 4"/>
          <p:cNvSpPr txBox="1">
            <a:spLocks noChangeArrowheads="1"/>
          </p:cNvSpPr>
          <p:nvPr/>
        </p:nvSpPr>
        <p:spPr bwMode="auto">
          <a:xfrm>
            <a:off x="785813" y="260648"/>
            <a:ext cx="78581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Comic Sans MS" pitchFamily="66" charset="0"/>
                <a:ea typeface="Times New Roman" pitchFamily="18" charset="0"/>
                <a:cs typeface="Times-Roman"/>
              </a:rPr>
              <a:t>The detection of the free precession of co-located </a:t>
            </a:r>
            <a:r>
              <a:rPr lang="en-GB" sz="2000" baseline="30000" dirty="0">
                <a:solidFill>
                  <a:srgbClr val="0070C0"/>
                </a:solidFill>
                <a:latin typeface="Comic Sans MS" pitchFamily="66" charset="0"/>
                <a:ea typeface="Times New Roman" pitchFamily="18" charset="0"/>
              </a:rPr>
              <a:t>3</a:t>
            </a:r>
            <a:r>
              <a:rPr lang="en-GB" sz="2000" dirty="0">
                <a:solidFill>
                  <a:srgbClr val="0070C0"/>
                </a:solidFill>
                <a:latin typeface="Comic Sans MS" pitchFamily="66" charset="0"/>
                <a:ea typeface="Times New Roman" pitchFamily="18" charset="0"/>
              </a:rPr>
              <a:t>He/</a:t>
            </a:r>
            <a:r>
              <a:rPr lang="en-GB" sz="2000" baseline="30000" dirty="0">
                <a:solidFill>
                  <a:srgbClr val="0070C0"/>
                </a:solidFill>
                <a:latin typeface="Comic Sans MS" pitchFamily="66" charset="0"/>
                <a:ea typeface="Times New Roman" pitchFamily="18" charset="0"/>
              </a:rPr>
              <a:t>129</a:t>
            </a:r>
            <a:r>
              <a:rPr lang="en-GB" sz="2000" dirty="0">
                <a:solidFill>
                  <a:srgbClr val="0070C0"/>
                </a:solidFill>
                <a:latin typeface="Comic Sans MS" pitchFamily="66" charset="0"/>
                <a:ea typeface="Times New Roman" pitchFamily="18" charset="0"/>
              </a:rPr>
              <a:t>Xe sample spins can  be used as ultra-sensitive probe for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</a:rPr>
              <a:t>non-magnetic</a:t>
            </a:r>
            <a:r>
              <a:rPr lang="en-GB" sz="2000" dirty="0">
                <a:latin typeface="Comic Sans MS" pitchFamily="66" charset="0"/>
                <a:ea typeface="Times New Roman" pitchFamily="18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</a:rPr>
              <a:t>spin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</a:rPr>
              <a:t>interactions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of type: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de-DE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199" name="Textfeld 5"/>
          <p:cNvSpPr txBox="1">
            <a:spLocks noChangeArrowheads="1"/>
          </p:cNvSpPr>
          <p:nvPr/>
        </p:nvSpPr>
        <p:spPr bwMode="auto">
          <a:xfrm>
            <a:off x="673869" y="2204864"/>
            <a:ext cx="67088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>
                <a:latin typeface="Comic Sans MS" pitchFamily="66" charset="0"/>
              </a:rPr>
              <a:t>Search </a:t>
            </a:r>
            <a:r>
              <a:rPr lang="de-DE" sz="2000" dirty="0" err="1">
                <a:latin typeface="Comic Sans MS" pitchFamily="66" charset="0"/>
              </a:rPr>
              <a:t>for</a:t>
            </a:r>
            <a:r>
              <a:rPr lang="de-DE" sz="2000" dirty="0">
                <a:latin typeface="Comic Sans MS" pitchFamily="66" charset="0"/>
              </a:rPr>
              <a:t> a Lorentz </a:t>
            </a:r>
            <a:r>
              <a:rPr lang="de-DE" sz="2000" dirty="0" err="1">
                <a:latin typeface="Comic Sans MS" pitchFamily="66" charset="0"/>
              </a:rPr>
              <a:t>violating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sidereal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modulation</a:t>
            </a:r>
            <a:r>
              <a:rPr lang="de-DE" sz="2000" dirty="0">
                <a:latin typeface="Comic Sans MS" pitchFamily="66" charset="0"/>
              </a:rPr>
              <a:t> </a:t>
            </a:r>
          </a:p>
          <a:p>
            <a:r>
              <a:rPr lang="de-DE" sz="2000" dirty="0">
                <a:latin typeface="Comic Sans MS" pitchFamily="66" charset="0"/>
              </a:rPr>
              <a:t>   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the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Larmor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frequency</a:t>
            </a:r>
            <a:endParaRPr lang="de-DE" sz="2000" dirty="0">
              <a:latin typeface="Comic Sans MS" pitchFamily="66" charset="0"/>
            </a:endParaRPr>
          </a:p>
          <a:p>
            <a:endParaRPr lang="de-DE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Search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for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spin-dependent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short-range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interactions</a:t>
            </a:r>
            <a:endParaRPr lang="de-DE" sz="2000" dirty="0">
              <a:latin typeface="Comic Sans MS" pitchFamily="66" charset="0"/>
            </a:endParaRPr>
          </a:p>
          <a:p>
            <a:r>
              <a:rPr lang="de-DE" sz="2000" dirty="0">
                <a:latin typeface="Comic Sans MS" pitchFamily="66" charset="0"/>
              </a:rPr>
              <a:t>    </a:t>
            </a:r>
          </a:p>
          <a:p>
            <a:endParaRPr lang="de-DE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Search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for</a:t>
            </a:r>
            <a:r>
              <a:rPr lang="de-DE" sz="2000" dirty="0">
                <a:latin typeface="Comic Sans MS" pitchFamily="66" charset="0"/>
              </a:rPr>
              <a:t> EDM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Xenon</a:t>
            </a:r>
          </a:p>
          <a:p>
            <a:endParaRPr lang="de-DE" sz="2000" dirty="0" smtClean="0">
              <a:latin typeface="Comic Sans MS" pitchFamily="66" charset="0"/>
            </a:endParaRPr>
          </a:p>
          <a:p>
            <a:endParaRPr lang="de-DE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latin typeface="Comic Sans MS" pitchFamily="66" charset="0"/>
              </a:rPr>
              <a:t> …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46699"/>
              </p:ext>
            </p:extLst>
          </p:nvPr>
        </p:nvGraphicFramePr>
        <p:xfrm>
          <a:off x="5652120" y="2603462"/>
          <a:ext cx="2376264" cy="582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9" name="Formel" r:id="rId5" imgW="1193760" imgH="291960" progId="Equation.3">
                  <p:embed/>
                </p:oleObj>
              </mc:Choice>
              <mc:Fallback>
                <p:oleObj name="Formel" r:id="rId5" imgW="1193760" imgH="291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603462"/>
                        <a:ext cx="2376264" cy="5821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964474"/>
              </p:ext>
            </p:extLst>
          </p:nvPr>
        </p:nvGraphicFramePr>
        <p:xfrm>
          <a:off x="5591509" y="3625717"/>
          <a:ext cx="2364867" cy="45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0" name="Formel" r:id="rId7" imgW="1066680" imgH="203040" progId="Equation.3">
                  <p:embed/>
                </p:oleObj>
              </mc:Choice>
              <mc:Fallback>
                <p:oleObj name="Formel" r:id="rId7" imgW="10666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509" y="3625717"/>
                        <a:ext cx="2364867" cy="4513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4871789" y="4509120"/>
            <a:ext cx="3772149" cy="513055"/>
            <a:chOff x="4871789" y="4428113"/>
            <a:chExt cx="3772149" cy="513055"/>
          </a:xfrm>
        </p:grpSpPr>
        <p:sp>
          <p:nvSpPr>
            <p:cNvPr id="15" name="Abgerundetes Rechteck 14"/>
            <p:cNvSpPr/>
            <p:nvPr/>
          </p:nvSpPr>
          <p:spPr>
            <a:xfrm>
              <a:off x="4871789" y="4428113"/>
              <a:ext cx="3772149" cy="51305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819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9768324"/>
                </p:ext>
              </p:extLst>
            </p:nvPr>
          </p:nvGraphicFramePr>
          <p:xfrm>
            <a:off x="5715952" y="4428113"/>
            <a:ext cx="2528456" cy="471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01" name="Formel" r:id="rId9" imgW="1295280" imgH="241200" progId="Equation.3">
                    <p:embed/>
                  </p:oleObj>
                </mc:Choice>
                <mc:Fallback>
                  <p:oleObj name="Formel" r:id="rId9" imgW="1295280" imgH="241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952" y="4428113"/>
                          <a:ext cx="2528456" cy="4712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uppieren 11"/>
          <p:cNvGrpSpPr/>
          <p:nvPr/>
        </p:nvGrpSpPr>
        <p:grpSpPr>
          <a:xfrm>
            <a:off x="2306155" y="1362125"/>
            <a:ext cx="4738013" cy="648072"/>
            <a:chOff x="1763688" y="1844824"/>
            <a:chExt cx="5112568" cy="792088"/>
          </a:xfrm>
        </p:grpSpPr>
        <p:sp>
          <p:nvSpPr>
            <p:cNvPr id="11" name="Abgerundetes Rechteck 10"/>
            <p:cNvSpPr/>
            <p:nvPr/>
          </p:nvSpPr>
          <p:spPr>
            <a:xfrm>
              <a:off x="1763688" y="1844824"/>
              <a:ext cx="5112568" cy="7920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9" name="Objekt 8"/>
            <p:cNvGraphicFramePr>
              <a:graphicFrameLocks noChangeAspect="1"/>
            </p:cNvGraphicFramePr>
            <p:nvPr/>
          </p:nvGraphicFramePr>
          <p:xfrm>
            <a:off x="1941513" y="1933561"/>
            <a:ext cx="4790727" cy="669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02" name="Formel" r:id="rId11" imgW="1701720" imgH="241200" progId="Equation.3">
                    <p:embed/>
                  </p:oleObj>
                </mc:Choice>
                <mc:Fallback>
                  <p:oleObj name="Formel" r:id="rId11" imgW="1701720" imgH="2412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1513" y="1933561"/>
                          <a:ext cx="4790727" cy="6699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feld 1"/>
          <p:cNvSpPr txBox="1"/>
          <p:nvPr/>
        </p:nvSpPr>
        <p:spPr>
          <a:xfrm>
            <a:off x="395536" y="5733256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3366CC"/>
                </a:solidFill>
              </a:rPr>
              <a:t>Observable:</a:t>
            </a:r>
            <a:endParaRPr lang="de-DE" sz="2800" dirty="0">
              <a:solidFill>
                <a:srgbClr val="3366CC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3" y="5157192"/>
            <a:ext cx="1226311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7960647" y="6198900"/>
            <a:ext cx="115486" cy="9906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191500" y="6189375"/>
            <a:ext cx="282693" cy="1018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103201" y="5776788"/>
            <a:ext cx="60155" cy="913501"/>
            <a:chOff x="6984013" y="5517232"/>
            <a:chExt cx="60155" cy="913501"/>
          </a:xfrm>
        </p:grpSpPr>
        <p:sp>
          <p:nvSpPr>
            <p:cNvPr id="27" name="Gleichschenkliges Dreieck 26"/>
            <p:cNvSpPr/>
            <p:nvPr/>
          </p:nvSpPr>
          <p:spPr>
            <a:xfrm>
              <a:off x="6991809" y="5517232"/>
              <a:ext cx="43815" cy="432539"/>
            </a:xfrm>
            <a:prstGeom prst="triangle">
              <a:avLst>
                <a:gd name="adj" fmla="val 50001"/>
              </a:avLst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991809" y="5997811"/>
              <a:ext cx="45637" cy="36699"/>
            </a:xfrm>
            <a:prstGeom prst="rect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6984013" y="5948400"/>
              <a:ext cx="60155" cy="5417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leichschenkliges Dreieck 30"/>
            <p:cNvSpPr/>
            <p:nvPr/>
          </p:nvSpPr>
          <p:spPr>
            <a:xfrm flipV="1">
              <a:off x="6991726" y="5998194"/>
              <a:ext cx="43815" cy="432539"/>
            </a:xfrm>
            <a:prstGeom prst="triangle">
              <a:avLst>
                <a:gd name="adj" fmla="val 50001"/>
              </a:avLst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6991809" y="5923992"/>
              <a:ext cx="45637" cy="36699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" t="-337" r="-415" b="-22"/>
          <a:stretch/>
        </p:blipFill>
        <p:spPr bwMode="auto">
          <a:xfrm>
            <a:off x="-108520" y="-14741"/>
            <a:ext cx="9315450" cy="688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95536" y="24148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dirty="0">
                <a:solidFill>
                  <a:srgbClr val="FFFF00"/>
                </a:solidFill>
                <a:latin typeface="Comic Sans MS" pitchFamily="66" charset="0"/>
              </a:rPr>
              <a:t>Search </a:t>
            </a:r>
            <a:r>
              <a:rPr lang="de-DE" sz="2800" dirty="0" err="1">
                <a:solidFill>
                  <a:srgbClr val="FFFF00"/>
                </a:solidFill>
                <a:latin typeface="Comic Sans MS" pitchFamily="66" charset="0"/>
              </a:rPr>
              <a:t>for</a:t>
            </a:r>
            <a:r>
              <a:rPr lang="de-DE" sz="2800" dirty="0">
                <a:solidFill>
                  <a:srgbClr val="FFFF00"/>
                </a:solidFill>
                <a:latin typeface="Comic Sans MS" pitchFamily="66" charset="0"/>
              </a:rPr>
              <a:t> a Lorentz </a:t>
            </a:r>
            <a:r>
              <a:rPr lang="de-DE" sz="2800" dirty="0" err="1">
                <a:solidFill>
                  <a:srgbClr val="FFFF00"/>
                </a:solidFill>
                <a:latin typeface="Comic Sans MS" pitchFamily="66" charset="0"/>
              </a:rPr>
              <a:t>violating</a:t>
            </a:r>
            <a:r>
              <a:rPr lang="de-DE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800" dirty="0" err="1">
                <a:solidFill>
                  <a:srgbClr val="FFFF00"/>
                </a:solidFill>
                <a:latin typeface="Comic Sans MS" pitchFamily="66" charset="0"/>
              </a:rPr>
              <a:t>sidereal</a:t>
            </a:r>
            <a:r>
              <a:rPr lang="de-DE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DE" sz="2800" dirty="0" err="1">
                <a:solidFill>
                  <a:srgbClr val="FFFF00"/>
                </a:solidFill>
                <a:latin typeface="Comic Sans MS" pitchFamily="66" charset="0"/>
              </a:rPr>
              <a:t>modulation</a:t>
            </a:r>
            <a:r>
              <a:rPr lang="de-DE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82" y="2410705"/>
            <a:ext cx="2213914" cy="2213914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18863" y="1277292"/>
            <a:ext cx="991867" cy="4446439"/>
            <a:chOff x="-168908" y="1191084"/>
            <a:chExt cx="991867" cy="4446439"/>
          </a:xfrm>
        </p:grpSpPr>
        <p:sp>
          <p:nvSpPr>
            <p:cNvPr id="10" name="Pfeil nach rechts 9"/>
            <p:cNvSpPr/>
            <p:nvPr/>
          </p:nvSpPr>
          <p:spPr>
            <a:xfrm rot="19248072">
              <a:off x="-167140" y="327689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 nach rechts 17"/>
            <p:cNvSpPr/>
            <p:nvPr/>
          </p:nvSpPr>
          <p:spPr>
            <a:xfrm rot="19248072">
              <a:off x="-168908" y="537314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 nach rechts 18"/>
            <p:cNvSpPr/>
            <p:nvPr/>
          </p:nvSpPr>
          <p:spPr>
            <a:xfrm rot="19248072">
              <a:off x="-162139" y="2237807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 nach rechts 19"/>
            <p:cNvSpPr/>
            <p:nvPr/>
          </p:nvSpPr>
          <p:spPr>
            <a:xfrm rot="19248072">
              <a:off x="-155449" y="4323981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 nach rechts 20"/>
            <p:cNvSpPr/>
            <p:nvPr/>
          </p:nvSpPr>
          <p:spPr>
            <a:xfrm rot="19248072">
              <a:off x="-162142" y="1191084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915816" y="1286817"/>
            <a:ext cx="991867" cy="4446439"/>
            <a:chOff x="-168908" y="1191084"/>
            <a:chExt cx="991867" cy="4446439"/>
          </a:xfrm>
        </p:grpSpPr>
        <p:sp>
          <p:nvSpPr>
            <p:cNvPr id="27" name="Pfeil nach rechts 26"/>
            <p:cNvSpPr/>
            <p:nvPr/>
          </p:nvSpPr>
          <p:spPr>
            <a:xfrm rot="19248072">
              <a:off x="-167140" y="327689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Pfeil nach rechts 27"/>
            <p:cNvSpPr/>
            <p:nvPr/>
          </p:nvSpPr>
          <p:spPr>
            <a:xfrm rot="19248072">
              <a:off x="-168908" y="537314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Pfeil nach rechts 28"/>
            <p:cNvSpPr/>
            <p:nvPr/>
          </p:nvSpPr>
          <p:spPr>
            <a:xfrm rot="19248072">
              <a:off x="-162139" y="2237807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 nach rechts 29"/>
            <p:cNvSpPr/>
            <p:nvPr/>
          </p:nvSpPr>
          <p:spPr>
            <a:xfrm rot="19248072">
              <a:off x="-155449" y="4323981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 nach rechts 30"/>
            <p:cNvSpPr/>
            <p:nvPr/>
          </p:nvSpPr>
          <p:spPr>
            <a:xfrm rot="19248072">
              <a:off x="-162142" y="1191084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236317" y="1283018"/>
            <a:ext cx="991867" cy="4446439"/>
            <a:chOff x="-168908" y="1191084"/>
            <a:chExt cx="991867" cy="4446439"/>
          </a:xfrm>
        </p:grpSpPr>
        <p:sp>
          <p:nvSpPr>
            <p:cNvPr id="33" name="Pfeil nach rechts 32"/>
            <p:cNvSpPr/>
            <p:nvPr/>
          </p:nvSpPr>
          <p:spPr>
            <a:xfrm rot="19248072">
              <a:off x="-167140" y="327689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Pfeil nach rechts 33"/>
            <p:cNvSpPr/>
            <p:nvPr/>
          </p:nvSpPr>
          <p:spPr>
            <a:xfrm rot="19248072">
              <a:off x="-168908" y="537314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Pfeil nach rechts 34"/>
            <p:cNvSpPr/>
            <p:nvPr/>
          </p:nvSpPr>
          <p:spPr>
            <a:xfrm rot="19248072">
              <a:off x="-162139" y="2237807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Pfeil nach rechts 35"/>
            <p:cNvSpPr/>
            <p:nvPr/>
          </p:nvSpPr>
          <p:spPr>
            <a:xfrm rot="19248072">
              <a:off x="-155449" y="4323981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 nach rechts 36"/>
            <p:cNvSpPr/>
            <p:nvPr/>
          </p:nvSpPr>
          <p:spPr>
            <a:xfrm rot="19248072">
              <a:off x="-162142" y="1191084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7396557" y="1282781"/>
            <a:ext cx="991867" cy="4446439"/>
            <a:chOff x="-168908" y="1191084"/>
            <a:chExt cx="991867" cy="4446439"/>
          </a:xfrm>
        </p:grpSpPr>
        <p:sp>
          <p:nvSpPr>
            <p:cNvPr id="39" name="Pfeil nach rechts 38"/>
            <p:cNvSpPr/>
            <p:nvPr/>
          </p:nvSpPr>
          <p:spPr>
            <a:xfrm rot="19248072">
              <a:off x="-167140" y="327689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Pfeil nach rechts 39"/>
            <p:cNvSpPr/>
            <p:nvPr/>
          </p:nvSpPr>
          <p:spPr>
            <a:xfrm rot="19248072">
              <a:off x="-168908" y="5373148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Pfeil nach rechts 40"/>
            <p:cNvSpPr/>
            <p:nvPr/>
          </p:nvSpPr>
          <p:spPr>
            <a:xfrm rot="19248072">
              <a:off x="-162139" y="2237807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Pfeil nach rechts 41"/>
            <p:cNvSpPr/>
            <p:nvPr/>
          </p:nvSpPr>
          <p:spPr>
            <a:xfrm rot="19248072">
              <a:off x="-155449" y="4323981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Pfeil nach rechts 42"/>
            <p:cNvSpPr/>
            <p:nvPr/>
          </p:nvSpPr>
          <p:spPr>
            <a:xfrm rot="19248072">
              <a:off x="-162142" y="1191084"/>
              <a:ext cx="978408" cy="264375"/>
            </a:xfrm>
            <a:prstGeom prst="rightArrow">
              <a:avLst>
                <a:gd name="adj1" fmla="val 46136"/>
                <a:gd name="adj2" fmla="val 7130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Rechteck 43"/>
          <p:cNvSpPr/>
          <p:nvPr/>
        </p:nvSpPr>
        <p:spPr>
          <a:xfrm>
            <a:off x="5188070" y="6254799"/>
            <a:ext cx="3858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preferred direction in space-time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6372200" y="2206605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SM: relativistic quantum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field theory</a:t>
            </a:r>
            <a:endParaRPr lang="de-DE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0" y="116632"/>
            <a:ext cx="8855968" cy="4359936"/>
            <a:chOff x="0" y="2309424"/>
            <a:chExt cx="8855968" cy="4359936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259632" y="2309424"/>
              <a:ext cx="4896544" cy="4359936"/>
              <a:chOff x="1403648" y="1442098"/>
              <a:chExt cx="5567303" cy="4844951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50" t="17874" r="20694" b="11841"/>
              <a:stretch/>
            </p:blipFill>
            <p:spPr>
              <a:xfrm>
                <a:off x="1403648" y="1442098"/>
                <a:ext cx="5567303" cy="4844951"/>
              </a:xfrm>
              <a:prstGeom prst="rect">
                <a:avLst/>
              </a:prstGeom>
            </p:spPr>
          </p:pic>
          <p:grpSp>
            <p:nvGrpSpPr>
              <p:cNvPr id="9" name="Gruppieren 8"/>
              <p:cNvGrpSpPr/>
              <p:nvPr/>
            </p:nvGrpSpPr>
            <p:grpSpPr>
              <a:xfrm>
                <a:off x="1731136" y="2076832"/>
                <a:ext cx="5063233" cy="4050180"/>
                <a:chOff x="1754678" y="2004824"/>
                <a:chExt cx="5063233" cy="4050180"/>
              </a:xfrm>
            </p:grpSpPr>
            <p:sp>
              <p:nvSpPr>
                <p:cNvPr id="4" name="Rechteck 3"/>
                <p:cNvSpPr/>
                <p:nvPr/>
              </p:nvSpPr>
              <p:spPr>
                <a:xfrm>
                  <a:off x="2245911" y="5408674"/>
                  <a:ext cx="4572000" cy="64633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de-DE" b="1" i="1" dirty="0" err="1">
                      <a:solidFill>
                        <a:srgbClr val="FFFF00"/>
                      </a:solidFill>
                    </a:rPr>
                    <a:t>electromagnetic</a:t>
                  </a:r>
                  <a:endParaRPr lang="de-DE" b="1" i="1" dirty="0">
                    <a:solidFill>
                      <a:srgbClr val="FFFF00"/>
                    </a:solidFill>
                  </a:endParaRPr>
                </a:p>
                <a:p>
                  <a:r>
                    <a:rPr lang="de-DE" b="1" i="1" dirty="0" err="1">
                      <a:solidFill>
                        <a:srgbClr val="FFFF00"/>
                      </a:solidFill>
                    </a:rPr>
                    <a:t>force</a:t>
                  </a:r>
                  <a:endParaRPr lang="de-DE" b="1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" name="Rechteck 4"/>
                <p:cNvSpPr/>
                <p:nvPr/>
              </p:nvSpPr>
              <p:spPr>
                <a:xfrm>
                  <a:off x="5193307" y="5657014"/>
                  <a:ext cx="7489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b="1" i="1" dirty="0" err="1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rPr>
                    <a:t>weak</a:t>
                  </a:r>
                  <a:endParaRPr lang="de-DE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" name="Rechteck 5"/>
                <p:cNvSpPr/>
                <p:nvPr/>
              </p:nvSpPr>
              <p:spPr>
                <a:xfrm>
                  <a:off x="5930155" y="5653310"/>
                  <a:ext cx="7489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b="1" i="1" dirty="0" err="1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rPr>
                    <a:t>force</a:t>
                  </a:r>
                  <a:endParaRPr lang="de-DE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7" name="Rechteck 6"/>
                <p:cNvSpPr/>
                <p:nvPr/>
              </p:nvSpPr>
              <p:spPr>
                <a:xfrm>
                  <a:off x="5053944" y="3925267"/>
                  <a:ext cx="153118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b="1" i="1" dirty="0"/>
                    <a:t>strong </a:t>
                  </a:r>
                  <a:r>
                    <a:rPr lang="de-DE" b="1" i="1" dirty="0" err="1"/>
                    <a:t>force</a:t>
                  </a:r>
                  <a:endParaRPr lang="de-DE" b="1" dirty="0"/>
                </a:p>
              </p:txBody>
            </p:sp>
            <p:sp>
              <p:nvSpPr>
                <p:cNvPr id="8" name="Rechteck 7"/>
                <p:cNvSpPr/>
                <p:nvPr/>
              </p:nvSpPr>
              <p:spPr>
                <a:xfrm>
                  <a:off x="1754678" y="2004824"/>
                  <a:ext cx="13644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b="1" i="1" dirty="0" err="1">
                      <a:solidFill>
                        <a:srgbClr val="CC0000"/>
                      </a:solidFill>
                    </a:rPr>
                    <a:t>gravitation</a:t>
                  </a:r>
                  <a:endParaRPr lang="de-DE" b="1" dirty="0">
                    <a:solidFill>
                      <a:srgbClr val="CC0000"/>
                    </a:solidFill>
                  </a:endParaRPr>
                </a:p>
              </p:txBody>
            </p:sp>
          </p:grpSp>
        </p:grpSp>
        <p:sp>
          <p:nvSpPr>
            <p:cNvPr id="17" name="Rechteck 16"/>
            <p:cNvSpPr/>
            <p:nvPr/>
          </p:nvSpPr>
          <p:spPr>
            <a:xfrm>
              <a:off x="0" y="4017838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General </a:t>
              </a:r>
              <a:r>
                <a:rPr lang="en-US" b="1" dirty="0" smtClean="0">
                  <a:solidFill>
                    <a:srgbClr val="C00000"/>
                  </a:solidFill>
                </a:rPr>
                <a:t>relativity </a:t>
              </a:r>
              <a:r>
                <a:rPr lang="en-US" dirty="0" smtClean="0"/>
                <a:t>is</a:t>
              </a:r>
            </a:p>
            <a:p>
              <a:r>
                <a:rPr lang="en-US" dirty="0" smtClean="0"/>
                <a:t>a </a:t>
              </a:r>
              <a:r>
                <a:rPr lang="en-US" dirty="0"/>
                <a:t>classical </a:t>
              </a:r>
              <a:r>
                <a:rPr lang="en-US" dirty="0" smtClean="0"/>
                <a:t>theory, i.e.,</a:t>
              </a:r>
            </a:p>
            <a:p>
              <a:r>
                <a:rPr lang="en-US" dirty="0" smtClean="0"/>
                <a:t>non-quantum</a:t>
              </a:r>
              <a:endParaRPr lang="de-DE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6372200" y="3140968"/>
              <a:ext cx="24837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Standard </a:t>
              </a:r>
              <a:r>
                <a:rPr lang="en-US" b="1" dirty="0" smtClean="0">
                  <a:solidFill>
                    <a:srgbClr val="0000FF"/>
                  </a:solidFill>
                </a:rPr>
                <a:t>Model </a:t>
              </a:r>
              <a:r>
                <a:rPr lang="en-US" dirty="0" smtClean="0"/>
                <a:t>(SM) </a:t>
              </a:r>
              <a:r>
                <a:rPr lang="en-US" dirty="0"/>
                <a:t>of </a:t>
              </a:r>
              <a:r>
                <a:rPr lang="en-US" dirty="0" smtClean="0"/>
                <a:t>particle physics</a:t>
              </a:r>
              <a:endParaRPr lang="de-DE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15516" y="4629150"/>
            <a:ext cx="8712968" cy="2116216"/>
            <a:chOff x="215516" y="4629150"/>
            <a:chExt cx="8712968" cy="2116216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15516" y="4629150"/>
              <a:ext cx="8712968" cy="2116216"/>
              <a:chOff x="179512" y="93120"/>
              <a:chExt cx="8712968" cy="2116216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4268" y="93120"/>
                <a:ext cx="1908212" cy="2116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179512" y="116632"/>
                <a:ext cx="668586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 err="1" smtClean="0">
                    <a:solidFill>
                      <a:srgbClr val="FF3399"/>
                    </a:solidFill>
                  </a:rPr>
                  <a:t>Unification</a:t>
                </a:r>
                <a:r>
                  <a:rPr lang="de-DE" sz="2400" b="1" dirty="0" smtClean="0">
                    <a:solidFill>
                      <a:srgbClr val="FF3399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FF3399"/>
                    </a:solidFill>
                  </a:rPr>
                  <a:t>theories</a:t>
                </a:r>
                <a:r>
                  <a:rPr lang="de-DE" sz="2400" b="1" dirty="0" smtClean="0">
                    <a:solidFill>
                      <a:srgbClr val="FF3399"/>
                    </a:solidFill>
                  </a:rPr>
                  <a:t>: </a:t>
                </a:r>
              </a:p>
              <a:p>
                <a:r>
                  <a:rPr lang="de-DE" sz="2400" b="1" dirty="0">
                    <a:solidFill>
                      <a:srgbClr val="FF3399"/>
                    </a:solidFill>
                  </a:rPr>
                  <a:t> </a:t>
                </a:r>
                <a:r>
                  <a:rPr lang="de-DE" sz="2400" b="1" dirty="0" smtClean="0">
                    <a:solidFill>
                      <a:srgbClr val="FF3399"/>
                    </a:solidFill>
                  </a:rPr>
                  <a:t>                               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string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theory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loop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quantum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gravity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,..</a:t>
                </a:r>
              </a:p>
              <a:p>
                <a:endParaRPr lang="de-DE" dirty="0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594320" y="1198493"/>
                <a:ext cx="527382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Planck scale: energy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scale where gravity meets quantum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physics</a:t>
                </a:r>
                <a:endParaRPr lang="de-DE" dirty="0"/>
              </a:p>
            </p:txBody>
          </p:sp>
        </p:grpSp>
        <p:sp>
          <p:nvSpPr>
            <p:cNvPr id="3" name="Rechteck 2"/>
            <p:cNvSpPr/>
            <p:nvPr/>
          </p:nvSpPr>
          <p:spPr>
            <a:xfrm>
              <a:off x="3288403" y="6165304"/>
              <a:ext cx="16129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 err="1">
                  <a:solidFill>
                    <a:prstClr val="black"/>
                  </a:solidFill>
                </a:rPr>
                <a:t>M</a:t>
              </a:r>
              <a:r>
                <a:rPr lang="en-US" baseline="-25000" dirty="0" err="1">
                  <a:solidFill>
                    <a:prstClr val="black"/>
                  </a:solidFill>
                </a:rPr>
                <a:t>p</a:t>
              </a:r>
              <a:r>
                <a:rPr lang="en-US" dirty="0">
                  <a:solidFill>
                    <a:prstClr val="black"/>
                  </a:solidFill>
                </a:rPr>
                <a:t>~ 10</a:t>
              </a:r>
              <a:r>
                <a:rPr lang="en-US" baseline="30000" dirty="0">
                  <a:solidFill>
                    <a:prstClr val="black"/>
                  </a:solidFill>
                </a:rPr>
                <a:t>19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err="1">
                  <a:solidFill>
                    <a:prstClr val="black"/>
                  </a:solidFill>
                </a:rPr>
                <a:t>GeV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012160" y="4098558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Courtesy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C. Lämmerzahl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4139952" y="44624"/>
            <a:ext cx="3606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de-DE" sz="4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closer</a:t>
            </a:r>
            <a:r>
              <a:rPr lang="de-DE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</a:t>
            </a:r>
            <a:r>
              <a:rPr lang="de-DE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de-DE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6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107504" y="2204864"/>
            <a:ext cx="9144448" cy="2019397"/>
            <a:chOff x="107504" y="4476653"/>
            <a:chExt cx="9144448" cy="2019397"/>
          </a:xfrm>
        </p:grpSpPr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1676400" y="4635500"/>
              <a:ext cx="7575552" cy="1860550"/>
              <a:chOff x="1056" y="2920"/>
              <a:chExt cx="4772" cy="1172"/>
            </a:xfrm>
          </p:grpSpPr>
          <p:pic>
            <p:nvPicPr>
              <p:cNvPr id="13" name="Picture 13" descr="ssbEichtheori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6" y="2920"/>
                <a:ext cx="1200" cy="7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0" y="2946"/>
                <a:ext cx="501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21"/>
              <p:cNvSpPr>
                <a:spLocks noChangeArrowheads="1"/>
              </p:cNvSpPr>
              <p:nvPr/>
            </p:nvSpPr>
            <p:spPr bwMode="auto">
              <a:xfrm>
                <a:off x="1056" y="3840"/>
                <a:ext cx="398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FFFFFF"/>
                    </a:solidFill>
                    <a:latin typeface="Comic Sans MS" pitchFamily="66" charset="0"/>
                    <a:ea typeface="ＭＳ Ｐゴシック" pitchFamily="34" charset="-128"/>
                    <a:cs typeface="+mn-cs"/>
                  </a:rPr>
                  <a:t>Kostelecký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Comic Sans MS" pitchFamily="66" charset="0"/>
                    <a:ea typeface="ＭＳ Ｐゴシック" pitchFamily="34" charset="-128"/>
                    <a:cs typeface="+mn-cs"/>
                  </a:rPr>
                  <a:t>, Perry, Pot, Samuel ’89; ’90; ’91; ’95; '00</a:t>
                </a:r>
              </a:p>
            </p:txBody>
          </p:sp>
          <p:pic>
            <p:nvPicPr>
              <p:cNvPr id="16" name="Picture 22" descr="StringVacuumBox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6" y="2946"/>
                <a:ext cx="187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feld 10"/>
            <p:cNvSpPr txBox="1"/>
            <p:nvPr/>
          </p:nvSpPr>
          <p:spPr>
            <a:xfrm>
              <a:off x="107504" y="4476653"/>
              <a:ext cx="349326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Spontaneous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 Lorentz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symmetry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breaking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 in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string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theory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e.g. Lorentz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vector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field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makes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non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zero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vacuum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expectation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value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2" name="Obj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123149"/>
                </p:ext>
              </p:extLst>
            </p:nvPr>
          </p:nvGraphicFramePr>
          <p:xfrm>
            <a:off x="5729835" y="5629151"/>
            <a:ext cx="883735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79" name="Formel" r:id="rId8" imgW="571320" imgH="279360" progId="Equation.3">
                    <p:embed/>
                  </p:oleObj>
                </mc:Choice>
                <mc:Fallback>
                  <p:oleObj name="Formel" r:id="rId8" imgW="571320" imgH="2793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729835" y="5629151"/>
                          <a:ext cx="883735" cy="4320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51977" r="32872" b="30216"/>
          <a:stretch/>
        </p:blipFill>
        <p:spPr bwMode="auto">
          <a:xfrm>
            <a:off x="1941935" y="5157192"/>
            <a:ext cx="6086449" cy="126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6"/>
          <p:cNvSpPr txBox="1">
            <a:spLocks noChangeArrowheads="1"/>
          </p:cNvSpPr>
          <p:nvPr/>
        </p:nvSpPr>
        <p:spPr bwMode="auto">
          <a:xfrm>
            <a:off x="323528" y="5518973"/>
            <a:ext cx="1350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 smtClean="0">
                <a:latin typeface="Comic Sans MS" pitchFamily="66" charset="0"/>
              </a:rPr>
              <a:t>low-energy</a:t>
            </a:r>
            <a:endParaRPr lang="de-DE" dirty="0" smtClean="0">
              <a:latin typeface="Comic Sans MS" pitchFamily="66" charset="0"/>
            </a:endParaRPr>
          </a:p>
          <a:p>
            <a:r>
              <a:rPr lang="de-DE" dirty="0" err="1" smtClean="0">
                <a:latin typeface="Comic Sans MS" pitchFamily="66" charset="0"/>
              </a:rPr>
              <a:t>world</a:t>
            </a:r>
            <a:endParaRPr lang="de-DE" dirty="0">
              <a:latin typeface="Comic Sans MS" pitchFamily="66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21201" y="4239768"/>
            <a:ext cx="0" cy="998957"/>
          </a:xfrm>
          <a:prstGeom prst="straightConnector1">
            <a:avLst/>
          </a:prstGeom>
          <a:ln w="76200"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/>
          <p:cNvGrpSpPr/>
          <p:nvPr/>
        </p:nvGrpSpPr>
        <p:grpSpPr>
          <a:xfrm>
            <a:off x="1187624" y="156975"/>
            <a:ext cx="7032711" cy="1789710"/>
            <a:chOff x="1187624" y="156975"/>
            <a:chExt cx="7032711" cy="17897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69" r="33550" b="58543"/>
            <a:stretch/>
          </p:blipFill>
          <p:spPr bwMode="auto">
            <a:xfrm>
              <a:off x="1187624" y="156975"/>
              <a:ext cx="7032711" cy="1759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hteck 23"/>
            <p:cNvSpPr/>
            <p:nvPr/>
          </p:nvSpPr>
          <p:spPr>
            <a:xfrm rot="7535372">
              <a:off x="3867348" y="1441871"/>
              <a:ext cx="432048" cy="577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3" name="Gerade Verbindung 22"/>
          <p:cNvCxnSpPr/>
          <p:nvPr/>
        </p:nvCxnSpPr>
        <p:spPr>
          <a:xfrm flipH="1">
            <a:off x="4000500" y="1376592"/>
            <a:ext cx="1651" cy="788731"/>
          </a:xfrm>
          <a:prstGeom prst="line">
            <a:avLst/>
          </a:prstGeom>
          <a:ln w="76200">
            <a:solidFill>
              <a:srgbClr val="00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bgerundetes Rechteck 29"/>
          <p:cNvSpPr/>
          <p:nvPr/>
        </p:nvSpPr>
        <p:spPr>
          <a:xfrm>
            <a:off x="28574" y="2165322"/>
            <a:ext cx="9048751" cy="207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70624" y="1281079"/>
            <a:ext cx="1673474" cy="666531"/>
            <a:chOff x="107504" y="2627745"/>
            <a:chExt cx="1673474" cy="666531"/>
          </a:xfrm>
        </p:grpSpPr>
        <p:grpSp>
          <p:nvGrpSpPr>
            <p:cNvPr id="4" name="Gruppieren 3"/>
            <p:cNvGrpSpPr/>
            <p:nvPr/>
          </p:nvGrpSpPr>
          <p:grpSpPr>
            <a:xfrm>
              <a:off x="107504" y="2627745"/>
              <a:ext cx="1673474" cy="400110"/>
              <a:chOff x="107504" y="4725144"/>
              <a:chExt cx="1673474" cy="400110"/>
            </a:xfrm>
          </p:grpSpPr>
          <p:sp>
            <p:nvSpPr>
              <p:cNvPr id="5" name="Textfeld 4"/>
              <p:cNvSpPr txBox="1">
                <a:spLocks noChangeArrowheads="1"/>
              </p:cNvSpPr>
              <p:nvPr/>
            </p:nvSpPr>
            <p:spPr bwMode="auto">
              <a:xfrm>
                <a:off x="323528" y="4746630"/>
                <a:ext cx="14574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dirty="0" smtClean="0">
                    <a:latin typeface="Comic Sans MS" pitchFamily="66" charset="0"/>
                  </a:rPr>
                  <a:t>Planck </a:t>
                </a:r>
                <a:r>
                  <a:rPr lang="de-DE" dirty="0" err="1" smtClean="0">
                    <a:latin typeface="Comic Sans MS" pitchFamily="66" charset="0"/>
                  </a:rPr>
                  <a:t>scale</a:t>
                </a:r>
                <a:endParaRPr lang="de-DE" dirty="0">
                  <a:latin typeface="Comic Sans MS" pitchFamily="66" charset="0"/>
                </a:endParaRPr>
              </a:p>
            </p:txBody>
          </p:sp>
          <p:sp>
            <p:nvSpPr>
              <p:cNvPr id="6" name="Textfeld 14"/>
              <p:cNvSpPr txBox="1">
                <a:spLocks noChangeArrowheads="1"/>
              </p:cNvSpPr>
              <p:nvPr/>
            </p:nvSpPr>
            <p:spPr bwMode="auto">
              <a:xfrm>
                <a:off x="107504" y="4725144"/>
                <a:ext cx="32573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dirty="0">
                    <a:latin typeface="Calibri" pitchFamily="34" charset="0"/>
                    <a:sym typeface="Symbol" pitchFamily="18" charset="2"/>
                  </a:rPr>
                  <a:t></a:t>
                </a:r>
                <a:endParaRPr lang="de-DE" sz="2000" dirty="0">
                  <a:latin typeface="Calibri" pitchFamily="34" charset="0"/>
                </a:endParaRPr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467544" y="2924944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omic Sans MS" pitchFamily="66" charset="0"/>
                </a:rPr>
                <a:t>10</a:t>
              </a:r>
              <a:r>
                <a:rPr lang="de-DE" baseline="30000" dirty="0" smtClean="0">
                  <a:latin typeface="Comic Sans MS" pitchFamily="66" charset="0"/>
                </a:rPr>
                <a:t>19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GeV</a:t>
              </a:r>
              <a:endParaRPr lang="de-DE" dirty="0">
                <a:latin typeface="Comic Sans MS" pitchFamily="66" charset="0"/>
              </a:endParaRPr>
            </a:p>
          </p:txBody>
        </p:sp>
      </p:grpSp>
      <p:sp>
        <p:nvSpPr>
          <p:cNvPr id="32" name="Rechteck 31"/>
          <p:cNvSpPr/>
          <p:nvPr/>
        </p:nvSpPr>
        <p:spPr>
          <a:xfrm>
            <a:off x="4283967" y="3717032"/>
            <a:ext cx="4793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Background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fields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tensor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fields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give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preferred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direction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348763" y="3933056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e.g. </a:t>
            </a:r>
            <a:r>
              <a:rPr lang="de-DE" sz="1400" dirty="0" err="1" smtClean="0"/>
              <a:t>rest</a:t>
            </a:r>
            <a:r>
              <a:rPr lang="de-DE" sz="1400" dirty="0" smtClean="0"/>
              <a:t> </a:t>
            </a:r>
            <a:r>
              <a:rPr lang="de-DE" sz="1400" dirty="0" err="1" smtClean="0"/>
              <a:t>frame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CMB</a:t>
            </a:r>
            <a:endParaRPr lang="de-DE" sz="1400" dirty="0"/>
          </a:p>
        </p:txBody>
      </p:sp>
      <p:sp>
        <p:nvSpPr>
          <p:cNvPr id="36" name="Rechteck 35"/>
          <p:cNvSpPr/>
          <p:nvPr/>
        </p:nvSpPr>
        <p:spPr>
          <a:xfrm>
            <a:off x="2339752" y="6536377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 </a:t>
            </a:r>
            <a:r>
              <a:rPr lang="en-US" sz="1200" dirty="0" err="1"/>
              <a:t>Colladay</a:t>
            </a:r>
            <a:r>
              <a:rPr lang="en-US" sz="1200" dirty="0"/>
              <a:t> and V.A. </a:t>
            </a:r>
            <a:r>
              <a:rPr lang="en-US" sz="1200" dirty="0" err="1" smtClean="0"/>
              <a:t>Kostelecky</a:t>
            </a:r>
            <a:r>
              <a:rPr lang="en-US" sz="1200" dirty="0"/>
              <a:t>, Phys. Rev. D 55, 6760 (1997); </a:t>
            </a:r>
            <a:r>
              <a:rPr lang="en-US" sz="1200" dirty="0" smtClean="0"/>
              <a:t>Phys.</a:t>
            </a:r>
            <a:r>
              <a:rPr lang="de-DE" sz="1200" dirty="0" err="1" smtClean="0"/>
              <a:t>Rev</a:t>
            </a:r>
            <a:r>
              <a:rPr lang="de-DE" sz="1200" dirty="0"/>
              <a:t>. D 58, 116002 (1998)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690141" y="3933056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>
                <a:sym typeface="Symbol"/>
              </a:rPr>
              <a:t> </a:t>
            </a:r>
            <a:r>
              <a:rPr lang="de-DE" sz="1400" i="1" dirty="0" err="1" smtClean="0">
                <a:solidFill>
                  <a:srgbClr val="FF0000"/>
                </a:solidFill>
                <a:sym typeface="Symbol"/>
              </a:rPr>
              <a:t>talk</a:t>
            </a:r>
            <a:r>
              <a:rPr lang="de-DE" sz="1400" i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  <a:sym typeface="Symbol"/>
              </a:rPr>
              <a:t>of</a:t>
            </a:r>
            <a:r>
              <a:rPr lang="de-DE" sz="1400" i="1" dirty="0" smtClean="0">
                <a:solidFill>
                  <a:srgbClr val="FF0000"/>
                </a:solidFill>
                <a:sym typeface="Symbol"/>
              </a:rPr>
              <a:t> Ralf Lehnert</a:t>
            </a:r>
            <a:endParaRPr lang="de-DE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179512" y="1599183"/>
            <a:ext cx="8784976" cy="2837929"/>
            <a:chOff x="179512" y="1599183"/>
            <a:chExt cx="8784976" cy="2837929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796136" y="1599183"/>
              <a:ext cx="3168352" cy="2837929"/>
              <a:chOff x="5796136" y="1124744"/>
              <a:chExt cx="3168352" cy="2837929"/>
            </a:xfrm>
          </p:grpSpPr>
          <p:pic>
            <p:nvPicPr>
              <p:cNvPr id="4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1124744"/>
                <a:ext cx="3122613" cy="239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feld 9"/>
              <p:cNvSpPr txBox="1"/>
              <p:nvPr/>
            </p:nvSpPr>
            <p:spPr>
              <a:xfrm>
                <a:off x="6248680" y="3501008"/>
                <a:ext cx="27158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>
                    <a:latin typeface="Comic Sans MS" pitchFamily="66" charset="0"/>
                  </a:rPr>
                  <a:t>Michelson (1881,Potsdam)</a:t>
                </a:r>
              </a:p>
              <a:p>
                <a:r>
                  <a:rPr lang="de-DE" sz="1200" dirty="0" err="1" smtClean="0">
                    <a:latin typeface="Comic Sans MS" pitchFamily="66" charset="0"/>
                  </a:rPr>
                  <a:t>Michelson&amp;Morley</a:t>
                </a:r>
                <a:r>
                  <a:rPr lang="de-DE" sz="1200" dirty="0" smtClean="0">
                    <a:latin typeface="Comic Sans MS" pitchFamily="66" charset="0"/>
                  </a:rPr>
                  <a:t> (1887,Cleveland)</a:t>
                </a:r>
                <a:endParaRPr lang="de-DE" sz="1200" dirty="0">
                  <a:latin typeface="Comic Sans MS" pitchFamily="66" charset="0"/>
                </a:endParaRPr>
              </a:p>
            </p:txBody>
          </p:sp>
        </p:grpSp>
        <p:grpSp>
          <p:nvGrpSpPr>
            <p:cNvPr id="17" name="Gruppieren 16"/>
            <p:cNvGrpSpPr/>
            <p:nvPr/>
          </p:nvGrpSpPr>
          <p:grpSpPr>
            <a:xfrm>
              <a:off x="179512" y="2206378"/>
              <a:ext cx="4104456" cy="718566"/>
              <a:chOff x="107504" y="1844824"/>
              <a:chExt cx="4104456" cy="718566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0" t="21702" r="55886" b="59671"/>
              <a:stretch/>
            </p:blipFill>
            <p:spPr bwMode="auto">
              <a:xfrm>
                <a:off x="107504" y="1844824"/>
                <a:ext cx="2931740" cy="7185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3259455" y="1988840"/>
                <a:ext cx="952505" cy="369332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c(</a:t>
                </a:r>
                <a:r>
                  <a:rPr lang="de-DE" dirty="0" smtClean="0">
                    <a:sym typeface="Symbol"/>
                  </a:rPr>
                  <a:t>) = c</a:t>
                </a:r>
                <a:endParaRPr lang="de-DE" dirty="0"/>
              </a:p>
            </p:txBody>
          </p:sp>
        </p:grpSp>
      </p:grpSp>
      <p:sp>
        <p:nvSpPr>
          <p:cNvPr id="27" name="Textfeld 26"/>
          <p:cNvSpPr txBox="1"/>
          <p:nvPr/>
        </p:nvSpPr>
        <p:spPr>
          <a:xfrm>
            <a:off x="107504" y="807095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photon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sector</a:t>
            </a:r>
            <a:r>
              <a:rPr lang="de-DE" sz="2400" dirty="0" smtClean="0">
                <a:solidFill>
                  <a:srgbClr val="FF0000"/>
                </a:solidFill>
              </a:rPr>
              <a:t>: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208981" name="Picture 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41" y="720874"/>
            <a:ext cx="40290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82" name="Picture 8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56153" r="71372" b="9146"/>
          <a:stretch/>
        </p:blipFill>
        <p:spPr bwMode="auto">
          <a:xfrm>
            <a:off x="6705986" y="908720"/>
            <a:ext cx="1034366" cy="24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536" y="116632"/>
            <a:ext cx="859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00FF"/>
                </a:solidFill>
              </a:rPr>
              <a:t>Traditional </a:t>
            </a:r>
            <a:r>
              <a:rPr lang="de-DE" sz="2400" b="1" dirty="0" err="1" smtClean="0">
                <a:solidFill>
                  <a:srgbClr val="0000FF"/>
                </a:solidFill>
              </a:rPr>
              <a:t>tests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of</a:t>
            </a:r>
            <a:r>
              <a:rPr lang="de-DE" sz="2400" b="1" dirty="0" smtClean="0">
                <a:solidFill>
                  <a:srgbClr val="0000FF"/>
                </a:solidFill>
              </a:rPr>
              <a:t> Lorentz </a:t>
            </a:r>
            <a:r>
              <a:rPr lang="de-DE" sz="2400" b="1" dirty="0" err="1" smtClean="0">
                <a:solidFill>
                  <a:srgbClr val="0000FF"/>
                </a:solidFill>
              </a:rPr>
              <a:t>symmetry</a:t>
            </a:r>
            <a:r>
              <a:rPr lang="de-DE" sz="2400" b="1" dirty="0" smtClean="0">
                <a:solidFill>
                  <a:srgbClr val="0000FF"/>
                </a:solidFill>
              </a:rPr>
              <a:t> &amp; </a:t>
            </a:r>
            <a:r>
              <a:rPr lang="de-DE" sz="2400" b="1" dirty="0" err="1" smtClean="0">
                <a:solidFill>
                  <a:srgbClr val="0000FF"/>
                </a:solidFill>
              </a:rPr>
              <a:t>special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</a:rPr>
              <a:t>relativity</a:t>
            </a:r>
            <a:r>
              <a:rPr lang="de-DE" sz="2400" b="1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691128" y="836712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19 </a:t>
            </a:r>
            <a:r>
              <a:rPr lang="de-DE" sz="1400" dirty="0" err="1" smtClean="0">
                <a:solidFill>
                  <a:srgbClr val="FF0000"/>
                </a:solidFill>
              </a:rPr>
              <a:t>independent</a:t>
            </a:r>
            <a:endParaRPr lang="de-DE" sz="1400" dirty="0" smtClean="0">
              <a:solidFill>
                <a:srgbClr val="FF0000"/>
              </a:solidFill>
            </a:endParaRPr>
          </a:p>
          <a:p>
            <a:r>
              <a:rPr lang="de-DE" sz="1400" dirty="0" smtClean="0">
                <a:solidFill>
                  <a:srgbClr val="FF0000"/>
                </a:solidFill>
              </a:rPr>
              <a:t>     </a:t>
            </a:r>
            <a:r>
              <a:rPr lang="de-DE" sz="1400" dirty="0" err="1" smtClean="0">
                <a:solidFill>
                  <a:srgbClr val="FF0000"/>
                </a:solidFill>
              </a:rPr>
              <a:t>parameters</a:t>
            </a:r>
            <a:endParaRPr lang="de-DE" sz="1400" dirty="0">
              <a:solidFill>
                <a:srgbClr val="FF0000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100980" y="4725144"/>
            <a:ext cx="8935516" cy="2088232"/>
            <a:chOff x="100980" y="4725144"/>
            <a:chExt cx="8935516" cy="2088232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00980" y="4725144"/>
              <a:ext cx="8935516" cy="2088232"/>
              <a:chOff x="100980" y="4725144"/>
              <a:chExt cx="8935516" cy="208823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3" t="58107" r="49995" b="22742"/>
              <a:stretch/>
            </p:blipFill>
            <p:spPr bwMode="auto">
              <a:xfrm>
                <a:off x="100980" y="4778474"/>
                <a:ext cx="3390900" cy="7387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Gruppieren 22"/>
              <p:cNvGrpSpPr/>
              <p:nvPr/>
            </p:nvGrpSpPr>
            <p:grpSpPr>
              <a:xfrm>
                <a:off x="4493071" y="4725144"/>
                <a:ext cx="4543425" cy="2038727"/>
                <a:chOff x="4305300" y="4643844"/>
                <a:chExt cx="4543425" cy="2038727"/>
              </a:xfrm>
            </p:grpSpPr>
            <p:pic>
              <p:nvPicPr>
                <p:cNvPr id="20889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23" t="15248" r="5245" b="6158"/>
                <a:stretch/>
              </p:blipFill>
              <p:spPr bwMode="auto">
                <a:xfrm>
                  <a:off x="4305300" y="5013176"/>
                  <a:ext cx="4543425" cy="16693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3" name="Gerade Verbindung mit Pfeil 12"/>
                <p:cNvCxnSpPr/>
                <p:nvPr/>
              </p:nvCxnSpPr>
              <p:spPr>
                <a:xfrm>
                  <a:off x="6804248" y="5469608"/>
                  <a:ext cx="515715" cy="726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feld 18"/>
                <p:cNvSpPr txBox="1"/>
                <p:nvPr/>
              </p:nvSpPr>
              <p:spPr>
                <a:xfrm>
                  <a:off x="5796136" y="4643844"/>
                  <a:ext cx="10823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FF0000"/>
                      </a:solidFill>
                    </a:rPr>
                    <a:t>Li</a:t>
                  </a:r>
                  <a:r>
                    <a:rPr lang="de-DE" baseline="30000" dirty="0" smtClean="0">
                      <a:solidFill>
                        <a:srgbClr val="FF0000"/>
                      </a:solidFill>
                    </a:rPr>
                    <a:t>+</a:t>
                  </a:r>
                  <a:r>
                    <a:rPr lang="de-DE" dirty="0" smtClean="0">
                      <a:solidFill>
                        <a:srgbClr val="FF0000"/>
                      </a:solidFill>
                    </a:rPr>
                    <a:t> - </a:t>
                  </a:r>
                  <a:r>
                    <a:rPr lang="de-DE" dirty="0" err="1" smtClean="0">
                      <a:solidFill>
                        <a:srgbClr val="FF0000"/>
                      </a:solidFill>
                    </a:rPr>
                    <a:t>ions</a:t>
                  </a:r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1" name="Textfeld 20"/>
              <p:cNvSpPr txBox="1"/>
              <p:nvPr/>
            </p:nvSpPr>
            <p:spPr>
              <a:xfrm>
                <a:off x="3484998" y="6551766"/>
                <a:ext cx="28151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 err="1" smtClean="0"/>
                  <a:t>C.Novotny</a:t>
                </a:r>
                <a:r>
                  <a:rPr lang="de-DE" sz="1100" b="1" dirty="0" smtClean="0"/>
                  <a:t> et al., PR A 80 (2009) 022107</a:t>
                </a:r>
                <a:endParaRPr lang="de-DE" sz="1100" b="1" dirty="0"/>
              </a:p>
            </p:txBody>
          </p:sp>
          <p:grpSp>
            <p:nvGrpSpPr>
              <p:cNvPr id="25" name="Gruppieren 24"/>
              <p:cNvGrpSpPr/>
              <p:nvPr/>
            </p:nvGrpSpPr>
            <p:grpSpPr>
              <a:xfrm>
                <a:off x="1856284" y="5517232"/>
                <a:ext cx="1779612" cy="676858"/>
                <a:chOff x="1259632" y="5776478"/>
                <a:chExt cx="1779612" cy="676858"/>
              </a:xfrm>
            </p:grpSpPr>
            <p:graphicFrame>
              <p:nvGraphicFramePr>
                <p:cNvPr id="20" name="Objekt 1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2285835"/>
                    </p:ext>
                  </p:extLst>
                </p:nvPr>
              </p:nvGraphicFramePr>
              <p:xfrm>
                <a:off x="1331640" y="5776478"/>
                <a:ext cx="1635741" cy="67685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9037" name="Formel" r:id="rId9" imgW="1104840" imgH="457200" progId="Equation.3">
                        <p:embed/>
                      </p:oleObj>
                    </mc:Choice>
                    <mc:Fallback>
                      <p:oleObj name="Formel" r:id="rId9" imgW="1104840" imgH="4572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31640" y="5776478"/>
                              <a:ext cx="1635741" cy="67685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4" name="Rechteck 23"/>
                <p:cNvSpPr/>
                <p:nvPr/>
              </p:nvSpPr>
              <p:spPr>
                <a:xfrm>
                  <a:off x="1259632" y="5805264"/>
                  <a:ext cx="1779612" cy="648072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/>
              <p:cNvSpPr txBox="1"/>
              <p:nvPr/>
            </p:nvSpPr>
            <p:spPr>
              <a:xfrm>
                <a:off x="7507734" y="4941168"/>
                <a:ext cx="13773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ESR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GSI</a:t>
                </a:r>
                <a:endParaRPr lang="de-DE" dirty="0"/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7741013" y="6218148"/>
              <a:ext cx="1295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relativistic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Doppler </a:t>
              </a:r>
              <a:r>
                <a:rPr lang="de-DE" sz="1400" dirty="0" err="1" smtClean="0"/>
                <a:t>effect</a:t>
              </a:r>
              <a:endParaRPr lang="de-DE" sz="14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77452" y="3465947"/>
            <a:ext cx="4111075" cy="1187189"/>
            <a:chOff x="177452" y="3465947"/>
            <a:chExt cx="4111075" cy="1187189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" t="38107" r="39296" b="42318"/>
            <a:stretch/>
          </p:blipFill>
          <p:spPr bwMode="auto">
            <a:xfrm>
              <a:off x="177452" y="3465947"/>
              <a:ext cx="4106516" cy="755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3340832" y="4283804"/>
              <a:ext cx="947695" cy="3693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c(</a:t>
              </a:r>
              <a:r>
                <a:rPr lang="de-DE" dirty="0">
                  <a:sym typeface="Symbol"/>
                </a:rPr>
                <a:t>v</a:t>
              </a:r>
              <a:r>
                <a:rPr lang="de-DE" dirty="0" smtClean="0">
                  <a:sym typeface="Symbol"/>
                </a:rPr>
                <a:t>) = c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2664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1407" r="84000" b="30173"/>
          <a:stretch/>
        </p:blipFill>
        <p:spPr bwMode="auto">
          <a:xfrm>
            <a:off x="35497" y="2865090"/>
            <a:ext cx="841944" cy="178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5815" r="3129" b="5350"/>
          <a:stretch/>
        </p:blipFill>
        <p:spPr bwMode="auto">
          <a:xfrm>
            <a:off x="882203" y="1484784"/>
            <a:ext cx="8231063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91945" y="35913"/>
            <a:ext cx="412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</a:rPr>
              <a:t>Test </a:t>
            </a:r>
            <a:r>
              <a:rPr lang="de-DE" sz="3200" dirty="0" err="1" smtClean="0">
                <a:solidFill>
                  <a:srgbClr val="0070C0"/>
                </a:solidFill>
              </a:rPr>
              <a:t>of</a:t>
            </a:r>
            <a:r>
              <a:rPr lang="de-DE" sz="3200" dirty="0" smtClean="0">
                <a:solidFill>
                  <a:srgbClr val="0070C0"/>
                </a:solidFill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</a:rPr>
              <a:t>constancy</a:t>
            </a:r>
            <a:r>
              <a:rPr lang="de-DE" sz="3200" dirty="0" smtClean="0">
                <a:solidFill>
                  <a:srgbClr val="0070C0"/>
                </a:solidFill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</a:rPr>
              <a:t>of</a:t>
            </a:r>
            <a:r>
              <a:rPr lang="de-DE" sz="3200" dirty="0" smtClean="0">
                <a:solidFill>
                  <a:srgbClr val="0070C0"/>
                </a:solidFill>
              </a:rPr>
              <a:t> c</a:t>
            </a:r>
            <a:endParaRPr lang="de-DE" sz="3200" dirty="0">
              <a:solidFill>
                <a:srgbClr val="0070C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995936" y="1700808"/>
            <a:ext cx="120824" cy="1056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32451" y="2742282"/>
            <a:ext cx="120824" cy="1056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7613476" y="2913732"/>
            <a:ext cx="120824" cy="1056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765876" y="3228057"/>
            <a:ext cx="120824" cy="1056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139952" y="1604417"/>
            <a:ext cx="1981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+mj-lt"/>
              </a:rPr>
              <a:t>Kennedy,Thorndike</a:t>
            </a:r>
            <a:r>
              <a:rPr lang="de-DE" sz="1400" dirty="0" smtClean="0">
                <a:latin typeface="+mj-lt"/>
              </a:rPr>
              <a:t> 1932</a:t>
            </a:r>
            <a:endParaRPr lang="de-DE" sz="14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48264" y="2401143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+mj-lt"/>
              </a:rPr>
              <a:t>Hils,Hall</a:t>
            </a:r>
            <a:r>
              <a:rPr lang="de-DE" sz="1400" dirty="0" smtClean="0">
                <a:latin typeface="+mj-lt"/>
              </a:rPr>
              <a:t> 1990</a:t>
            </a:r>
            <a:endParaRPr lang="de-DE" sz="1400" dirty="0">
              <a:latin typeface="+mj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673888" y="2671745"/>
            <a:ext cx="137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+mn-lt"/>
              </a:rPr>
              <a:t>Braxmaier</a:t>
            </a:r>
            <a:r>
              <a:rPr lang="de-DE" sz="1400" dirty="0" smtClean="0">
                <a:latin typeface="+mn-lt"/>
              </a:rPr>
              <a:t>  2002</a:t>
            </a:r>
            <a:endParaRPr lang="de-DE" sz="1400" dirty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927088" y="3121223"/>
            <a:ext cx="973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n-lt"/>
              </a:rPr>
              <a:t>Wolf  2004</a:t>
            </a:r>
            <a:endParaRPr lang="de-DE" sz="1400" dirty="0">
              <a:latin typeface="+mn-lt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191500" y="5517232"/>
            <a:ext cx="419100" cy="235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018860" y="5587541"/>
            <a:ext cx="134541" cy="1179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561660" y="4492166"/>
            <a:ext cx="134541" cy="1179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 rot="18848132">
            <a:off x="7913630" y="4934654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mbria" pitchFamily="18" charset="0"/>
              </a:rPr>
              <a:t>Herrmann 2009</a:t>
            </a:r>
            <a:endParaRPr lang="de-DE" sz="1400" dirty="0">
              <a:latin typeface="Cambria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819429" y="4797152"/>
            <a:ext cx="134541" cy="1179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043608" y="1196752"/>
            <a:ext cx="424847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263712" y="1196752"/>
            <a:ext cx="2484752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5335513" y="990253"/>
            <a:ext cx="0" cy="4320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6228184" y="980728"/>
            <a:ext cx="0" cy="432048"/>
          </a:xfrm>
          <a:prstGeom prst="line">
            <a:avLst/>
          </a:prstGeom>
          <a:ln w="76200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804248" y="990253"/>
            <a:ext cx="1364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Resonators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2102723" y="980728"/>
            <a:ext cx="1749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Interferometers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4596572" y="6309320"/>
            <a:ext cx="91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Year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975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7431" y="2437656"/>
            <a:ext cx="3456384" cy="216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75456" y="699075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Topics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MT"/>
              </a:rPr>
              <a:t>searches </a:t>
            </a:r>
            <a:r>
              <a:rPr lang="en-US" dirty="0">
                <a:solidFill>
                  <a:srgbClr val="FF0000"/>
                </a:solidFill>
                <a:latin typeface="ArialMT"/>
              </a:rPr>
              <a:t>for CPT and Lorentz violations </a:t>
            </a:r>
            <a:r>
              <a:rPr lang="en-US" dirty="0" smtClean="0">
                <a:solidFill>
                  <a:srgbClr val="FF0000"/>
                </a:solidFill>
                <a:latin typeface="ArialMT"/>
              </a:rPr>
              <a:t>involving</a:t>
            </a:r>
          </a:p>
          <a:p>
            <a:endParaRPr lang="en-US" dirty="0">
              <a:solidFill>
                <a:srgbClr val="FF0000"/>
              </a:solidFill>
              <a:latin typeface="ArialMT"/>
            </a:endParaRPr>
          </a:p>
          <a:p>
            <a:r>
              <a:rPr lang="en-US" dirty="0" smtClean="0">
                <a:latin typeface="ArialMT"/>
              </a:rPr>
              <a:t>-birefringence </a:t>
            </a:r>
            <a:r>
              <a:rPr lang="en-US" dirty="0">
                <a:latin typeface="ArialMT"/>
              </a:rPr>
              <a:t>and dispersion from </a:t>
            </a:r>
            <a:r>
              <a:rPr lang="en-US" dirty="0" smtClean="0">
                <a:latin typeface="ArialMT"/>
              </a:rPr>
              <a:t> </a:t>
            </a:r>
          </a:p>
          <a:p>
            <a:r>
              <a:rPr lang="en-US" dirty="0" smtClean="0">
                <a:latin typeface="ArialMT"/>
              </a:rPr>
              <a:t> cosmological </a:t>
            </a:r>
            <a:r>
              <a:rPr lang="en-US" dirty="0">
                <a:latin typeface="ArialMT"/>
              </a:rPr>
              <a:t>sources</a:t>
            </a:r>
          </a:p>
          <a:p>
            <a:r>
              <a:rPr lang="de-DE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clock-comparison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measurements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-CMB </a:t>
            </a:r>
            <a:r>
              <a:rPr lang="de-DE" dirty="0" err="1">
                <a:latin typeface="ArialMT"/>
              </a:rPr>
              <a:t>polarization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collider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experiments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electromagnetic</a:t>
            </a:r>
            <a:r>
              <a:rPr lang="de-DE" dirty="0" smtClean="0">
                <a:latin typeface="ArialMT"/>
              </a:rPr>
              <a:t> </a:t>
            </a:r>
            <a:r>
              <a:rPr lang="de-DE" dirty="0">
                <a:latin typeface="ArialMT"/>
              </a:rPr>
              <a:t>resonant </a:t>
            </a:r>
            <a:r>
              <a:rPr lang="de-DE" dirty="0" err="1">
                <a:latin typeface="ArialMT"/>
              </a:rPr>
              <a:t>cavities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equivalence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principle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-gauge </a:t>
            </a:r>
            <a:r>
              <a:rPr lang="de-DE" dirty="0" err="1">
                <a:latin typeface="ArialMT"/>
              </a:rPr>
              <a:t>and</a:t>
            </a:r>
            <a:r>
              <a:rPr lang="de-DE" dirty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Higgs</a:t>
            </a:r>
            <a:r>
              <a:rPr lang="de-DE" dirty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particles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-high-</a:t>
            </a:r>
            <a:r>
              <a:rPr lang="de-DE" dirty="0" err="1" smtClean="0">
                <a:latin typeface="ArialMT"/>
              </a:rPr>
              <a:t>energy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astrophysical</a:t>
            </a:r>
            <a:r>
              <a:rPr lang="de-DE" dirty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observations</a:t>
            </a:r>
            <a:endParaRPr lang="de-DE" dirty="0">
              <a:latin typeface="ArialMT"/>
            </a:endParaRPr>
          </a:p>
          <a:p>
            <a:r>
              <a:rPr lang="en-US" dirty="0" smtClean="0">
                <a:latin typeface="ArialMT"/>
              </a:rPr>
              <a:t>-laboratory </a:t>
            </a:r>
            <a:r>
              <a:rPr lang="en-US" dirty="0">
                <a:latin typeface="ArialMT"/>
              </a:rPr>
              <a:t>and gravimetric tests of gravity</a:t>
            </a:r>
          </a:p>
          <a:p>
            <a:r>
              <a:rPr lang="de-DE" dirty="0" smtClean="0">
                <a:latin typeface="ArialMT"/>
              </a:rPr>
              <a:t>-matter </a:t>
            </a:r>
            <a:r>
              <a:rPr lang="de-DE" dirty="0" err="1">
                <a:latin typeface="ArialMT"/>
              </a:rPr>
              <a:t>interferometry</a:t>
            </a:r>
            <a:endParaRPr lang="de-DE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-neutrino </a:t>
            </a:r>
            <a:r>
              <a:rPr lang="de-DE" dirty="0" err="1">
                <a:latin typeface="ArialMT"/>
              </a:rPr>
              <a:t>oscillations</a:t>
            </a:r>
            <a:endParaRPr lang="de-DE" dirty="0">
              <a:latin typeface="ArialMT"/>
            </a:endParaRPr>
          </a:p>
          <a:p>
            <a:r>
              <a:rPr lang="en-US" dirty="0" smtClean="0">
                <a:latin typeface="ArialMT"/>
              </a:rPr>
              <a:t>-oscillations </a:t>
            </a:r>
            <a:r>
              <a:rPr lang="en-US" dirty="0">
                <a:latin typeface="ArialMT"/>
              </a:rPr>
              <a:t>and decays of K, B, D mesons</a:t>
            </a:r>
          </a:p>
          <a:p>
            <a:r>
              <a:rPr lang="de-DE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particle-antiparticle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comparisons</a:t>
            </a:r>
            <a:endParaRPr lang="de-DE" dirty="0">
              <a:latin typeface="ArialMT"/>
            </a:endParaRPr>
          </a:p>
          <a:p>
            <a:r>
              <a:rPr lang="en-US" dirty="0" smtClean="0">
                <a:latin typeface="ArialMT"/>
              </a:rPr>
              <a:t>-</a:t>
            </a:r>
            <a:r>
              <a:rPr lang="de-DE" dirty="0" err="1" smtClean="0">
                <a:latin typeface="ArialMT"/>
              </a:rPr>
              <a:t>space-based</a:t>
            </a:r>
            <a:r>
              <a:rPr lang="de-DE" dirty="0" smtClean="0">
                <a:latin typeface="ArialMT"/>
              </a:rPr>
              <a:t> </a:t>
            </a:r>
            <a:r>
              <a:rPr lang="de-DE" dirty="0" err="1">
                <a:latin typeface="ArialMT"/>
              </a:rPr>
              <a:t>missions</a:t>
            </a:r>
            <a:endParaRPr lang="de-DE" dirty="0">
              <a:latin typeface="ArialMT"/>
            </a:endParaRPr>
          </a:p>
          <a:p>
            <a:r>
              <a:rPr lang="en-US" dirty="0" smtClean="0">
                <a:latin typeface="ArialMT"/>
              </a:rPr>
              <a:t>-spectroscopy </a:t>
            </a:r>
            <a:r>
              <a:rPr lang="en-US" dirty="0">
                <a:latin typeface="ArialMT"/>
              </a:rPr>
              <a:t>of hydrogen and </a:t>
            </a:r>
            <a:endParaRPr lang="en-US" dirty="0" smtClean="0">
              <a:latin typeface="ArialMT"/>
            </a:endParaRPr>
          </a:p>
          <a:p>
            <a:r>
              <a:rPr lang="en-US" dirty="0">
                <a:latin typeface="ArialMT"/>
              </a:rPr>
              <a:t> </a:t>
            </a:r>
            <a:r>
              <a:rPr lang="en-US" dirty="0" err="1" smtClean="0">
                <a:latin typeface="ArialMT"/>
              </a:rPr>
              <a:t>antihydrogen</a:t>
            </a:r>
            <a:endParaRPr lang="en-US" dirty="0">
              <a:latin typeface="ArialMT"/>
            </a:endParaRPr>
          </a:p>
          <a:p>
            <a:r>
              <a:rPr lang="de-DE" dirty="0" smtClean="0">
                <a:latin typeface="ArialMT"/>
              </a:rPr>
              <a:t>-spin-</a:t>
            </a:r>
            <a:r>
              <a:rPr lang="de-DE" dirty="0" err="1" smtClean="0">
                <a:latin typeface="ArialMT"/>
              </a:rPr>
              <a:t>polarized</a:t>
            </a:r>
            <a:r>
              <a:rPr lang="de-DE" dirty="0" smtClean="0">
                <a:latin typeface="ArialMT"/>
              </a:rPr>
              <a:t> matter</a:t>
            </a:r>
            <a:endParaRPr lang="de-DE" dirty="0">
              <a:latin typeface="ArialMT"/>
            </a:endParaRP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71" y="1124744"/>
            <a:ext cx="41624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4572000" y="4577060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MT"/>
              </a:rPr>
              <a:t>* Theoretical </a:t>
            </a:r>
            <a:r>
              <a:rPr lang="en-US" dirty="0">
                <a:solidFill>
                  <a:srgbClr val="FF0000"/>
                </a:solidFill>
                <a:latin typeface="ArialMT"/>
              </a:rPr>
              <a:t>studies of CPT and Lorentz </a:t>
            </a:r>
            <a:r>
              <a:rPr lang="en-US" dirty="0" smtClean="0">
                <a:solidFill>
                  <a:srgbClr val="FF0000"/>
                </a:solidFill>
                <a:latin typeface="ArialMT"/>
              </a:rPr>
              <a:t>              </a:t>
            </a:r>
            <a:r>
              <a:rPr lang="en-US" dirty="0" err="1" smtClean="0">
                <a:solidFill>
                  <a:srgbClr val="FFFFFF"/>
                </a:solidFill>
                <a:latin typeface="ArialMT"/>
              </a:rPr>
              <a:t>bi</a:t>
            </a:r>
            <a:r>
              <a:rPr lang="en-US" dirty="0" err="1" smtClean="0">
                <a:solidFill>
                  <a:srgbClr val="FF0000"/>
                </a:solidFill>
                <a:latin typeface="ArialMT"/>
              </a:rPr>
              <a:t>violation</a:t>
            </a:r>
            <a:r>
              <a:rPr lang="en-US" dirty="0" smtClean="0">
                <a:solidFill>
                  <a:srgbClr val="FF0000"/>
                </a:solidFill>
                <a:latin typeface="ArialMT"/>
              </a:rPr>
              <a:t> involving</a:t>
            </a:r>
          </a:p>
          <a:p>
            <a:endParaRPr lang="en-US" dirty="0">
              <a:latin typeface="ArialMT"/>
            </a:endParaRPr>
          </a:p>
          <a:p>
            <a:r>
              <a:rPr lang="en-US" dirty="0" smtClean="0">
                <a:latin typeface="ArialMT"/>
              </a:rPr>
              <a:t>-physical </a:t>
            </a:r>
            <a:r>
              <a:rPr lang="en-US" dirty="0">
                <a:latin typeface="ArialMT"/>
              </a:rPr>
              <a:t>effects at the level of the </a:t>
            </a:r>
            <a:r>
              <a:rPr lang="en-US" dirty="0" smtClean="0">
                <a:latin typeface="ArialMT"/>
              </a:rPr>
              <a:t>SM,</a:t>
            </a:r>
          </a:p>
          <a:p>
            <a:r>
              <a:rPr lang="en-US" dirty="0" smtClean="0">
                <a:latin typeface="ArialMT"/>
              </a:rPr>
              <a:t> </a:t>
            </a:r>
            <a:r>
              <a:rPr lang="en-US" dirty="0">
                <a:latin typeface="ArialMT"/>
              </a:rPr>
              <a:t>General Relativity, and beyond</a:t>
            </a:r>
          </a:p>
          <a:p>
            <a:r>
              <a:rPr lang="en-US" dirty="0" smtClean="0">
                <a:latin typeface="ArialMT"/>
              </a:rPr>
              <a:t>-origins </a:t>
            </a:r>
            <a:r>
              <a:rPr lang="en-US" dirty="0">
                <a:latin typeface="ArialMT"/>
              </a:rPr>
              <a:t>and mechanisms for </a:t>
            </a:r>
            <a:r>
              <a:rPr lang="en-US" dirty="0" smtClean="0">
                <a:latin typeface="ArialMT"/>
              </a:rPr>
              <a:t>violations</a:t>
            </a:r>
          </a:p>
          <a:p>
            <a:r>
              <a:rPr lang="en-US" dirty="0" smtClean="0">
                <a:latin typeface="ArialMT"/>
              </a:rPr>
              <a:t> classical </a:t>
            </a:r>
            <a:r>
              <a:rPr lang="en-US" dirty="0">
                <a:latin typeface="ArialMT"/>
              </a:rPr>
              <a:t>and quantum issues in </a:t>
            </a:r>
            <a:r>
              <a:rPr lang="en-US" dirty="0" smtClean="0">
                <a:latin typeface="ArialMT"/>
              </a:rPr>
              <a:t>field</a:t>
            </a:r>
          </a:p>
          <a:p>
            <a:r>
              <a:rPr lang="en-US" dirty="0" smtClean="0">
                <a:latin typeface="ArialMT"/>
              </a:rPr>
              <a:t> </a:t>
            </a:r>
            <a:r>
              <a:rPr lang="en-US" dirty="0">
                <a:latin typeface="ArialMT"/>
              </a:rPr>
              <a:t>theory, particle physics, gravity, and strings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763688" y="35913"/>
            <a:ext cx="6187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Modern Tests </a:t>
            </a:r>
            <a:r>
              <a:rPr lang="de-DE" sz="3200" dirty="0" err="1" smtClean="0"/>
              <a:t>of</a:t>
            </a:r>
            <a:r>
              <a:rPr lang="de-DE" sz="3200" dirty="0" smtClean="0"/>
              <a:t> Lorentz </a:t>
            </a:r>
            <a:r>
              <a:rPr lang="de-DE" sz="3200" dirty="0" err="1" smtClean="0"/>
              <a:t>violation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241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2003551" y="1553131"/>
            <a:ext cx="357656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2003551" y="1553131"/>
            <a:ext cx="3576561" cy="369332"/>
          </a:xfrm>
          <a:prstGeom prst="roundRect">
            <a:avLst>
              <a:gd name="adj" fmla="val 372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9459"/>
          <a:stretch>
            <a:fillRect/>
          </a:stretch>
        </p:blipFill>
        <p:spPr bwMode="auto">
          <a:xfrm>
            <a:off x="0" y="357188"/>
            <a:ext cx="64579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1427163"/>
            <a:ext cx="17145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6" cstate="print"/>
          <a:srcRect l="5000" r="10001"/>
          <a:stretch>
            <a:fillRect/>
          </a:stretch>
        </p:blipFill>
        <p:spPr bwMode="auto">
          <a:xfrm>
            <a:off x="5214938" y="1927225"/>
            <a:ext cx="1214437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8572500" y="5929313"/>
            <a:ext cx="571500" cy="21431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643313" y="3214688"/>
            <a:ext cx="1643062" cy="500062"/>
          </a:xfrm>
          <a:prstGeom prst="rect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500813" y="1357313"/>
            <a:ext cx="2643187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Current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accuracy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Microwave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: 6 x 10</a:t>
            </a:r>
            <a:r>
              <a:rPr lang="fr-FR" b="1" baseline="300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-16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Optical : 3 x10</a:t>
            </a:r>
            <a:r>
              <a:rPr lang="fr-FR" b="1" baseline="300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-17</a:t>
            </a:r>
          </a:p>
        </p:txBody>
      </p:sp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4025" y="3233738"/>
            <a:ext cx="487997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Gerade Verbindung mit Pfeil 15"/>
          <p:cNvCxnSpPr/>
          <p:nvPr/>
        </p:nvCxnSpPr>
        <p:spPr>
          <a:xfrm rot="16200000" flipV="1">
            <a:off x="3029744" y="3532981"/>
            <a:ext cx="787400" cy="79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Textfeld 10"/>
          <p:cNvSpPr txBox="1">
            <a:spLocks noChangeArrowheads="1"/>
          </p:cNvSpPr>
          <p:nvPr/>
        </p:nvSpPr>
        <p:spPr bwMode="auto">
          <a:xfrm>
            <a:off x="2786063" y="3333750"/>
            <a:ext cx="1335087" cy="461963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Stable frequency</a:t>
            </a:r>
          </a:p>
          <a:p>
            <a:pPr algn="ctr"/>
            <a:r>
              <a:rPr lang="de-DE" sz="1200"/>
              <a:t>Local oscillator</a:t>
            </a:r>
          </a:p>
        </p:txBody>
      </p:sp>
      <p:cxnSp>
        <p:nvCxnSpPr>
          <p:cNvPr id="20" name="Gerade Verbindung 19"/>
          <p:cNvCxnSpPr/>
          <p:nvPr/>
        </p:nvCxnSpPr>
        <p:spPr>
          <a:xfrm>
            <a:off x="1714500" y="3929063"/>
            <a:ext cx="1714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6572250" y="2357438"/>
            <a:ext cx="357188" cy="428625"/>
          </a:xfrm>
          <a:prstGeom prst="rect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8572500" y="5857875"/>
            <a:ext cx="428625" cy="214313"/>
          </a:xfrm>
          <a:prstGeom prst="rect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4" name="Gerade Verbindung 23"/>
          <p:cNvCxnSpPr/>
          <p:nvPr/>
        </p:nvCxnSpPr>
        <p:spPr>
          <a:xfrm rot="16200000" flipH="1">
            <a:off x="8343901" y="5824537"/>
            <a:ext cx="709612" cy="4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extfeld 14"/>
          <p:cNvSpPr txBox="1">
            <a:spLocks noChangeArrowheads="1"/>
          </p:cNvSpPr>
          <p:nvPr/>
        </p:nvSpPr>
        <p:spPr bwMode="auto">
          <a:xfrm>
            <a:off x="214313" y="4702175"/>
            <a:ext cx="3929062" cy="369888"/>
          </a:xfrm>
          <a:prstGeom prst="rect">
            <a:avLst/>
          </a:prstGeom>
          <a:solidFill>
            <a:srgbClr val="DDDDDD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latin typeface="Calibri" pitchFamily="34" charset="0"/>
              </a:rPr>
              <a:t> </a:t>
            </a:r>
            <a:r>
              <a:rPr lang="de-DE" dirty="0" err="1"/>
              <a:t>sensitivity</a:t>
            </a:r>
            <a:r>
              <a:rPr lang="de-DE" dirty="0"/>
              <a:t> (absolute </a:t>
            </a:r>
            <a:r>
              <a:rPr lang="de-DE" dirty="0" err="1"/>
              <a:t>scale</a:t>
            </a:r>
            <a:r>
              <a:rPr lang="de-DE" dirty="0"/>
              <a:t>): </a:t>
            </a:r>
            <a:r>
              <a:rPr lang="de-DE" dirty="0">
                <a:sym typeface="Symbol" pitchFamily="18" charset="2"/>
              </a:rPr>
              <a:t> </a:t>
            </a:r>
            <a:r>
              <a:rPr lang="de-DE" dirty="0" err="1">
                <a:sym typeface="Symbol" pitchFamily="18" charset="2"/>
              </a:rPr>
              <a:t>mHz</a:t>
            </a:r>
            <a:endParaRPr lang="de-DE" dirty="0"/>
          </a:p>
        </p:txBody>
      </p:sp>
      <p:sp>
        <p:nvSpPr>
          <p:cNvPr id="1041" name="Textfeld 16"/>
          <p:cNvSpPr txBox="1">
            <a:spLocks noChangeArrowheads="1"/>
          </p:cNvSpPr>
          <p:nvPr/>
        </p:nvSpPr>
        <p:spPr bwMode="auto">
          <a:xfrm>
            <a:off x="7072313" y="2643188"/>
            <a:ext cx="1771650" cy="4619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ym typeface="Symbol" pitchFamily="18" charset="2"/>
              </a:rPr>
              <a:t> 1 ns / day</a:t>
            </a:r>
            <a:endParaRPr lang="de-DE" sz="2400"/>
          </a:p>
        </p:txBody>
      </p:sp>
      <p:grpSp>
        <p:nvGrpSpPr>
          <p:cNvPr id="2" name="Gruppieren 28"/>
          <p:cNvGrpSpPr>
            <a:grpSpLocks/>
          </p:cNvGrpSpPr>
          <p:nvPr/>
        </p:nvGrpSpPr>
        <p:grpSpPr bwMode="auto">
          <a:xfrm>
            <a:off x="1500188" y="3214688"/>
            <a:ext cx="1285875" cy="571500"/>
            <a:chOff x="1500166" y="3214686"/>
            <a:chExt cx="1285884" cy="571504"/>
          </a:xfrm>
        </p:grpSpPr>
        <p:sp>
          <p:nvSpPr>
            <p:cNvPr id="23" name="Rechteckige Legende 22"/>
            <p:cNvSpPr/>
            <p:nvPr/>
          </p:nvSpPr>
          <p:spPr>
            <a:xfrm>
              <a:off x="1500166" y="3214686"/>
              <a:ext cx="1285884" cy="571504"/>
            </a:xfrm>
            <a:prstGeom prst="wedgeRectCallout">
              <a:avLst>
                <a:gd name="adj1" fmla="val -71027"/>
                <a:gd name="adj2" fmla="val -10182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aphicFrame>
          <p:nvGraphicFramePr>
            <p:cNvPr id="1026" name="Object 1"/>
            <p:cNvGraphicFramePr>
              <a:graphicFrameLocks noChangeAspect="1"/>
            </p:cNvGraphicFramePr>
            <p:nvPr/>
          </p:nvGraphicFramePr>
          <p:xfrm>
            <a:off x="1562656" y="3214686"/>
            <a:ext cx="1208096" cy="517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5" name="Formel" r:id="rId8" imgW="812520" imgH="342720" progId="Equation.3">
                    <p:embed/>
                  </p:oleObj>
                </mc:Choice>
                <mc:Fallback>
                  <p:oleObj name="Formel" r:id="rId8" imgW="812520" imgH="342720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2656" y="3214686"/>
                          <a:ext cx="1208096" cy="5179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ieren 27"/>
          <p:cNvGrpSpPr>
            <a:grpSpLocks/>
          </p:cNvGrpSpPr>
          <p:nvPr/>
        </p:nvGrpSpPr>
        <p:grpSpPr bwMode="auto">
          <a:xfrm>
            <a:off x="284038" y="5214938"/>
            <a:ext cx="4071938" cy="1458912"/>
            <a:chOff x="142844" y="5214950"/>
            <a:chExt cx="4071966" cy="1459538"/>
          </a:xfrm>
        </p:grpSpPr>
        <p:sp>
          <p:nvSpPr>
            <p:cNvPr id="1048" name="Textfeld 18"/>
            <p:cNvSpPr txBox="1">
              <a:spLocks noChangeArrowheads="1"/>
            </p:cNvSpPr>
            <p:nvPr/>
          </p:nvSpPr>
          <p:spPr bwMode="auto">
            <a:xfrm>
              <a:off x="770404" y="6274378"/>
              <a:ext cx="2872902" cy="400110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dirty="0">
                  <a:sym typeface="Symbol" pitchFamily="18" charset="2"/>
                </a:rPr>
                <a:t>  „</a:t>
              </a:r>
              <a:r>
                <a:rPr lang="de-DE" sz="2000" dirty="0" err="1">
                  <a:sym typeface="Symbol" pitchFamily="18" charset="2"/>
                </a:rPr>
                <a:t>nuclear</a:t>
              </a:r>
              <a:r>
                <a:rPr lang="de-DE" sz="2000" dirty="0">
                  <a:sym typeface="Symbol" pitchFamily="18" charset="2"/>
                </a:rPr>
                <a:t> </a:t>
              </a:r>
              <a:r>
                <a:rPr lang="de-DE" sz="2000" dirty="0" err="1"/>
                <a:t>spin</a:t>
              </a:r>
              <a:r>
                <a:rPr lang="de-DE" sz="2000" dirty="0"/>
                <a:t> -</a:t>
              </a:r>
              <a:r>
                <a:rPr lang="de-DE" sz="2000" dirty="0" err="1"/>
                <a:t>clock</a:t>
              </a:r>
              <a:r>
                <a:rPr lang="de-DE" sz="2000" dirty="0"/>
                <a:t>“</a:t>
              </a:r>
            </a:p>
          </p:txBody>
        </p:sp>
        <p:sp>
          <p:nvSpPr>
            <p:cNvPr id="1049" name="Textfeld 26"/>
            <p:cNvSpPr txBox="1">
              <a:spLocks noChangeArrowheads="1"/>
            </p:cNvSpPr>
            <p:nvPr/>
          </p:nvSpPr>
          <p:spPr bwMode="auto">
            <a:xfrm>
              <a:off x="142844" y="5214950"/>
              <a:ext cx="407196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err="1"/>
                <a:t>better</a:t>
              </a:r>
              <a:r>
                <a:rPr lang="de-DE" dirty="0"/>
                <a:t>:</a:t>
              </a:r>
            </a:p>
            <a:p>
              <a:r>
                <a:rPr lang="de-DE" dirty="0" err="1"/>
                <a:t>reference</a:t>
              </a:r>
              <a:r>
                <a:rPr lang="de-DE" dirty="0"/>
                <a:t> </a:t>
              </a:r>
              <a:r>
                <a:rPr lang="de-DE" dirty="0" err="1"/>
                <a:t>transition</a:t>
              </a:r>
              <a:r>
                <a:rPr lang="de-DE" dirty="0"/>
                <a:t> </a:t>
              </a:r>
              <a:r>
                <a:rPr lang="de-DE" dirty="0" err="1"/>
                <a:t>at</a:t>
              </a:r>
              <a:r>
                <a:rPr lang="de-DE" dirty="0"/>
                <a:t> f </a:t>
              </a:r>
              <a:r>
                <a:rPr lang="de-DE" dirty="0">
                  <a:sym typeface="Symbol" pitchFamily="18" charset="2"/>
                </a:rPr>
                <a:t> 1 Hz </a:t>
              </a:r>
              <a:r>
                <a:rPr lang="de-DE" dirty="0" err="1">
                  <a:sym typeface="Symbol" pitchFamily="18" charset="2"/>
                </a:rPr>
                <a:t>with</a:t>
              </a:r>
              <a:r>
                <a:rPr lang="de-DE" dirty="0">
                  <a:sym typeface="Symbol" pitchFamily="18" charset="2"/>
                </a:rPr>
                <a:t> </a:t>
              </a:r>
            </a:p>
            <a:p>
              <a:r>
                <a:rPr lang="de-DE" dirty="0">
                  <a:sym typeface="Symbol" pitchFamily="18" charset="2"/>
                </a:rPr>
                <a:t>f /f   10</a:t>
              </a:r>
              <a:r>
                <a:rPr lang="de-DE" baseline="30000" dirty="0">
                  <a:sym typeface="Symbol" pitchFamily="18" charset="2"/>
                </a:rPr>
                <a:t>-14</a:t>
              </a:r>
              <a:r>
                <a:rPr lang="de-DE" dirty="0"/>
                <a:t> </a:t>
              </a:r>
            </a:p>
          </p:txBody>
        </p:sp>
      </p:grpSp>
      <p:sp>
        <p:nvSpPr>
          <p:cNvPr id="30" name="Rechteck 29"/>
          <p:cNvSpPr/>
          <p:nvPr/>
        </p:nvSpPr>
        <p:spPr>
          <a:xfrm>
            <a:off x="1857375" y="2357438"/>
            <a:ext cx="846138" cy="412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045" name="Gruppieren 30"/>
          <p:cNvGrpSpPr>
            <a:grpSpLocks/>
          </p:cNvGrpSpPr>
          <p:nvPr/>
        </p:nvGrpSpPr>
        <p:grpSpPr bwMode="auto">
          <a:xfrm>
            <a:off x="1830388" y="2306638"/>
            <a:ext cx="741362" cy="477837"/>
            <a:chOff x="2933700" y="2305042"/>
            <a:chExt cx="740563" cy="476258"/>
          </a:xfrm>
        </p:grpSpPr>
        <p:pic>
          <p:nvPicPr>
            <p:cNvPr id="104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5499" t="45445" r="62421" b="43443"/>
            <a:stretch>
              <a:fillRect/>
            </a:stretch>
          </p:blipFill>
          <p:spPr bwMode="auto">
            <a:xfrm>
              <a:off x="2933700" y="2305050"/>
              <a:ext cx="416719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8329" t="45445" r="62215" b="43443"/>
            <a:stretch>
              <a:fillRect/>
            </a:stretch>
          </p:blipFill>
          <p:spPr bwMode="auto">
            <a:xfrm>
              <a:off x="3348037" y="2305042"/>
              <a:ext cx="326226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pieren 7"/>
          <p:cNvGrpSpPr/>
          <p:nvPr/>
        </p:nvGrpSpPr>
        <p:grpSpPr>
          <a:xfrm>
            <a:off x="2194990" y="1534304"/>
            <a:ext cx="3692036" cy="369332"/>
            <a:chOff x="6568596" y="620688"/>
            <a:chExt cx="3692036" cy="369332"/>
          </a:xfrm>
        </p:grpSpPr>
        <p:sp>
          <p:nvSpPr>
            <p:cNvPr id="7" name="Abgerundetes Rechteck 6"/>
            <p:cNvSpPr/>
            <p:nvPr/>
          </p:nvSpPr>
          <p:spPr>
            <a:xfrm>
              <a:off x="6572250" y="620688"/>
              <a:ext cx="3616374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 3"/>
            <p:cNvSpPr/>
            <p:nvPr/>
          </p:nvSpPr>
          <p:spPr>
            <a:xfrm>
              <a:off x="6568596" y="620688"/>
              <a:ext cx="36920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1 second = 9,192, 631,770 cycles </a:t>
              </a:r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628778"/>
              </p:ext>
            </p:extLst>
          </p:nvPr>
        </p:nvGraphicFramePr>
        <p:xfrm>
          <a:off x="1588" y="2000250"/>
          <a:ext cx="90868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0" name="Formel" r:id="rId4" imgW="6578280" imgH="431640" progId="Equation.3">
                  <p:embed/>
                </p:oleObj>
              </mc:Choice>
              <mc:Fallback>
                <p:oleObj name="Formel" r:id="rId4" imgW="65782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000250"/>
                        <a:ext cx="908685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feld 9"/>
          <p:cNvSpPr txBox="1">
            <a:spLocks noChangeArrowheads="1"/>
          </p:cNvSpPr>
          <p:nvPr/>
        </p:nvSpPr>
        <p:spPr bwMode="auto">
          <a:xfrm>
            <a:off x="571500" y="1357313"/>
            <a:ext cx="757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Calibri" pitchFamily="34" charset="0"/>
              </a:rPr>
              <a:t>Modified Dirac equation for a free spin ½ particle (w=e,p,n)</a:t>
            </a:r>
          </a:p>
        </p:txBody>
      </p:sp>
      <p:sp>
        <p:nvSpPr>
          <p:cNvPr id="13" name="Geschweifte Klammer links 12"/>
          <p:cNvSpPr/>
          <p:nvPr/>
        </p:nvSpPr>
        <p:spPr>
          <a:xfrm rot="16200000">
            <a:off x="571500" y="2071688"/>
            <a:ext cx="142875" cy="1000125"/>
          </a:xfrm>
          <a:prstGeom prst="leftBrace">
            <a:avLst>
              <a:gd name="adj1" fmla="val 37962"/>
              <a:gd name="adj2" fmla="val 5123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9223" name="Textfeld 14"/>
          <p:cNvSpPr txBox="1">
            <a:spLocks noChangeArrowheads="1"/>
          </p:cNvSpPr>
          <p:nvPr/>
        </p:nvSpPr>
        <p:spPr bwMode="auto">
          <a:xfrm>
            <a:off x="0" y="2714625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alibri" pitchFamily="34" charset="0"/>
              </a:rPr>
              <a:t>standard</a:t>
            </a:r>
            <a:r>
              <a:rPr lang="de-DE" dirty="0">
                <a:solidFill>
                  <a:srgbClr val="FF0000"/>
                </a:solidFill>
                <a:latin typeface="Calibri" pitchFamily="34" charset="0"/>
              </a:rPr>
              <a:t> DE</a:t>
            </a:r>
          </a:p>
        </p:txBody>
      </p:sp>
      <p:sp>
        <p:nvSpPr>
          <p:cNvPr id="16" name="Geschweifte Klammer links 15"/>
          <p:cNvSpPr/>
          <p:nvPr/>
        </p:nvSpPr>
        <p:spPr>
          <a:xfrm rot="16200000">
            <a:off x="3214688" y="642938"/>
            <a:ext cx="142875" cy="3857625"/>
          </a:xfrm>
          <a:prstGeom prst="leftBrace">
            <a:avLst>
              <a:gd name="adj1" fmla="val 37962"/>
              <a:gd name="adj2" fmla="val 5123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225" name="Textfeld 16"/>
          <p:cNvSpPr txBox="1">
            <a:spLocks noChangeArrowheads="1"/>
          </p:cNvSpPr>
          <p:nvPr/>
        </p:nvSpPr>
        <p:spPr bwMode="auto">
          <a:xfrm>
            <a:off x="2643188" y="2714625"/>
            <a:ext cx="1392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CPT violating</a:t>
            </a:r>
          </a:p>
        </p:txBody>
      </p:sp>
      <p:sp>
        <p:nvSpPr>
          <p:cNvPr id="18" name="Geschweifte Klammer links 17"/>
          <p:cNvSpPr/>
          <p:nvPr/>
        </p:nvSpPr>
        <p:spPr>
          <a:xfrm rot="16200000">
            <a:off x="6827044" y="1107282"/>
            <a:ext cx="133350" cy="2919412"/>
          </a:xfrm>
          <a:prstGeom prst="leftBrace">
            <a:avLst>
              <a:gd name="adj1" fmla="val 37962"/>
              <a:gd name="adj2" fmla="val 5123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227" name="Textfeld 18"/>
          <p:cNvSpPr txBox="1">
            <a:spLocks noChangeArrowheads="1"/>
          </p:cNvSpPr>
          <p:nvPr/>
        </p:nvSpPr>
        <p:spPr bwMode="auto">
          <a:xfrm>
            <a:off x="5894388" y="2714625"/>
            <a:ext cx="217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CPT preserving terms</a:t>
            </a:r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>
            <a:off x="1979712" y="1052736"/>
            <a:ext cx="4742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</a:rPr>
              <a:t>A. </a:t>
            </a:r>
            <a:r>
              <a:rPr lang="en-US" sz="1400" dirty="0" err="1">
                <a:latin typeface="Times New Roman" pitchFamily="18" charset="0"/>
              </a:rPr>
              <a:t>Kostelecky</a:t>
            </a:r>
            <a:r>
              <a:rPr lang="en-US" sz="1400" dirty="0">
                <a:latin typeface="Times New Roman" pitchFamily="18" charset="0"/>
              </a:rPr>
              <a:t> and C. Lane: </a:t>
            </a:r>
            <a:r>
              <a:rPr lang="en-US" sz="1400" b="1" dirty="0">
                <a:latin typeface="Times New Roman" pitchFamily="18" charset="0"/>
              </a:rPr>
              <a:t>Phys. Rev. D 60, 116010 (1999)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1" name="Geschweifte Klammer links 20"/>
          <p:cNvSpPr/>
          <p:nvPr/>
        </p:nvSpPr>
        <p:spPr>
          <a:xfrm rot="16200000">
            <a:off x="4750595" y="-321469"/>
            <a:ext cx="214312" cy="7000875"/>
          </a:xfrm>
          <a:prstGeom prst="leftBrace">
            <a:avLst>
              <a:gd name="adj1" fmla="val 37962"/>
              <a:gd name="adj2" fmla="val 5123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230" name="Textfeld 21"/>
          <p:cNvSpPr txBox="1">
            <a:spLocks noChangeArrowheads="1"/>
          </p:cNvSpPr>
          <p:nvPr/>
        </p:nvSpPr>
        <p:spPr bwMode="auto">
          <a:xfrm>
            <a:off x="3808413" y="3357563"/>
            <a:ext cx="2335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Lorentz violating terms</a:t>
            </a:r>
          </a:p>
        </p:txBody>
      </p:sp>
      <p:sp>
        <p:nvSpPr>
          <p:cNvPr id="9231" name="Textfeld 22"/>
          <p:cNvSpPr txBox="1">
            <a:spLocks noChangeArrowheads="1"/>
          </p:cNvSpPr>
          <p:nvPr/>
        </p:nvSpPr>
        <p:spPr bwMode="auto">
          <a:xfrm>
            <a:off x="1928813" y="44624"/>
            <a:ext cx="4705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itchFamily="34" charset="0"/>
              </a:rPr>
              <a:t>Standard-Model Extension</a:t>
            </a:r>
          </a:p>
        </p:txBody>
      </p:sp>
      <p:sp>
        <p:nvSpPr>
          <p:cNvPr id="9232" name="Textfeld 23"/>
          <p:cNvSpPr txBox="1">
            <a:spLocks noChangeArrowheads="1"/>
          </p:cNvSpPr>
          <p:nvPr/>
        </p:nvSpPr>
        <p:spPr bwMode="auto">
          <a:xfrm>
            <a:off x="285750" y="4000500"/>
            <a:ext cx="33725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Calibri" pitchFamily="34" charset="0"/>
              </a:rPr>
              <a:t>Experimental </a:t>
            </a:r>
            <a:r>
              <a:rPr lang="de-DE" sz="2800" b="1" dirty="0" err="1" smtClean="0">
                <a:solidFill>
                  <a:srgbClr val="0070C0"/>
                </a:solidFill>
                <a:latin typeface="Calibri" pitchFamily="34" charset="0"/>
              </a:rPr>
              <a:t>access</a:t>
            </a:r>
            <a:r>
              <a:rPr lang="de-DE" sz="2800" b="1" dirty="0">
                <a:solidFill>
                  <a:srgbClr val="0070C0"/>
                </a:solidFill>
                <a:latin typeface="Calibri" pitchFamily="34" charset="0"/>
              </a:rPr>
              <a:t>: </a:t>
            </a:r>
          </a:p>
        </p:txBody>
      </p:sp>
      <p:sp>
        <p:nvSpPr>
          <p:cNvPr id="9233" name="Textfeld 24"/>
          <p:cNvSpPr txBox="1">
            <a:spLocks noChangeArrowheads="1"/>
          </p:cNvSpPr>
          <p:nvPr/>
        </p:nvSpPr>
        <p:spPr bwMode="auto">
          <a:xfrm>
            <a:off x="4286250" y="4258831"/>
            <a:ext cx="308379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 err="1" smtClean="0">
                <a:latin typeface="Calibri" pitchFamily="34" charset="0"/>
              </a:rPr>
              <a:t>Cs</a:t>
            </a:r>
            <a:r>
              <a:rPr lang="de-DE" sz="2000" b="1" dirty="0" smtClean="0">
                <a:latin typeface="Calibri" pitchFamily="34" charset="0"/>
              </a:rPr>
              <a:t>- </a:t>
            </a:r>
            <a:r>
              <a:rPr lang="de-DE" sz="2000" b="1" dirty="0" err="1">
                <a:latin typeface="Calibri" pitchFamily="34" charset="0"/>
              </a:rPr>
              <a:t>fountain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>
                <a:latin typeface="Calibri" pitchFamily="34" charset="0"/>
              </a:rPr>
              <a:t>Torsion </a:t>
            </a:r>
            <a:r>
              <a:rPr lang="de-DE" sz="2000" b="1" dirty="0" err="1">
                <a:latin typeface="Calibri" pitchFamily="34" charset="0"/>
              </a:rPr>
              <a:t>pendulum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>
                <a:latin typeface="Calibri" pitchFamily="34" charset="0"/>
              </a:rPr>
              <a:t>Antihydrogen </a:t>
            </a:r>
            <a:r>
              <a:rPr lang="de-DE" sz="2000" b="1" dirty="0" err="1">
                <a:latin typeface="Calibri" pitchFamily="34" charset="0"/>
              </a:rPr>
              <a:t>spectroscopy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 err="1">
                <a:latin typeface="Calibri" pitchFamily="34" charset="0"/>
              </a:rPr>
              <a:t>Astrophysics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 err="1">
                <a:latin typeface="Calibri" pitchFamily="34" charset="0"/>
              </a:rPr>
              <a:t>Hg</a:t>
            </a:r>
            <a:r>
              <a:rPr lang="de-DE" sz="2000" b="1" dirty="0">
                <a:latin typeface="Calibri" pitchFamily="34" charset="0"/>
              </a:rPr>
              <a:t>/</a:t>
            </a:r>
            <a:r>
              <a:rPr lang="de-DE" sz="2000" b="1" dirty="0" err="1">
                <a:latin typeface="Calibri" pitchFamily="34" charset="0"/>
              </a:rPr>
              <a:t>Cs</a:t>
            </a:r>
            <a:r>
              <a:rPr lang="de-DE" sz="2000" b="1" dirty="0">
                <a:latin typeface="Calibri" pitchFamily="34" charset="0"/>
              </a:rPr>
              <a:t> </a:t>
            </a:r>
            <a:r>
              <a:rPr lang="de-DE" sz="2000" b="1" dirty="0" err="1">
                <a:latin typeface="Calibri" pitchFamily="34" charset="0"/>
              </a:rPr>
              <a:t>comparison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>
                <a:latin typeface="Calibri" pitchFamily="34" charset="0"/>
              </a:rPr>
              <a:t>UCN/</a:t>
            </a:r>
            <a:r>
              <a:rPr lang="de-DE" sz="2000" b="1" dirty="0" err="1">
                <a:latin typeface="Calibri" pitchFamily="34" charset="0"/>
              </a:rPr>
              <a:t>Hg</a:t>
            </a:r>
            <a:r>
              <a:rPr lang="de-DE" sz="2000" b="1" dirty="0">
                <a:latin typeface="Calibri" pitchFamily="34" charset="0"/>
              </a:rPr>
              <a:t> </a:t>
            </a:r>
            <a:r>
              <a:rPr lang="de-DE" sz="2000" b="1" dirty="0" err="1">
                <a:latin typeface="Calibri" pitchFamily="34" charset="0"/>
              </a:rPr>
              <a:t>comparison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>
                <a:latin typeface="Calibri" pitchFamily="34" charset="0"/>
              </a:rPr>
              <a:t>He/</a:t>
            </a:r>
            <a:r>
              <a:rPr lang="de-DE" sz="2000" b="1" dirty="0" err="1">
                <a:latin typeface="Calibri" pitchFamily="34" charset="0"/>
              </a:rPr>
              <a:t>Xe</a:t>
            </a:r>
            <a:r>
              <a:rPr lang="de-DE" sz="2000" b="1" dirty="0">
                <a:latin typeface="Calibri" pitchFamily="34" charset="0"/>
              </a:rPr>
              <a:t> </a:t>
            </a:r>
            <a:r>
              <a:rPr lang="de-DE" sz="2000" b="1" dirty="0" err="1">
                <a:latin typeface="Calibri" pitchFamily="34" charset="0"/>
              </a:rPr>
              <a:t>maser</a:t>
            </a:r>
            <a:endParaRPr lang="de-DE" sz="2000" b="1" dirty="0">
              <a:latin typeface="Calibri" pitchFamily="34" charset="0"/>
            </a:endParaRPr>
          </a:p>
          <a:p>
            <a:r>
              <a:rPr lang="de-DE" sz="2000" b="1" dirty="0">
                <a:latin typeface="Calibri" pitchFamily="34" charset="0"/>
              </a:rPr>
              <a:t>K/He </a:t>
            </a:r>
            <a:r>
              <a:rPr lang="de-DE" sz="2000" b="1" dirty="0" err="1">
                <a:latin typeface="Calibri" pitchFamily="34" charset="0"/>
              </a:rPr>
              <a:t>co</a:t>
            </a:r>
            <a:r>
              <a:rPr lang="de-DE" sz="2000" b="1" dirty="0">
                <a:latin typeface="Calibri" pitchFamily="34" charset="0"/>
              </a:rPr>
              <a:t>-magnetometer</a:t>
            </a:r>
          </a:p>
        </p:txBody>
      </p:sp>
      <p:graphicFrame>
        <p:nvGraphicFramePr>
          <p:cNvPr id="92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96727"/>
              </p:ext>
            </p:extLst>
          </p:nvPr>
        </p:nvGraphicFramePr>
        <p:xfrm>
          <a:off x="71438" y="4857750"/>
          <a:ext cx="4314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1" name="Formel" r:id="rId6" imgW="1917360" imgH="507960" progId="Equation.3">
                  <p:embed/>
                </p:oleObj>
              </mc:Choice>
              <mc:Fallback>
                <p:oleObj name="Formel" r:id="rId6" imgW="1917360" imgH="5079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4857750"/>
                        <a:ext cx="43148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4" name="Textfeld 26"/>
          <p:cNvSpPr txBox="1">
            <a:spLocks noChangeArrowheads="1"/>
          </p:cNvSpPr>
          <p:nvPr/>
        </p:nvSpPr>
        <p:spPr bwMode="auto">
          <a:xfrm>
            <a:off x="500063" y="6143625"/>
            <a:ext cx="1817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coupling strength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rot="5400000" flipH="1" flipV="1">
            <a:off x="1439938" y="5750719"/>
            <a:ext cx="42862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6" name="Gruppieren 27"/>
          <p:cNvGrpSpPr>
            <a:grpSpLocks/>
          </p:cNvGrpSpPr>
          <p:nvPr/>
        </p:nvGrpSpPr>
        <p:grpSpPr bwMode="auto">
          <a:xfrm>
            <a:off x="6667500" y="5013325"/>
            <a:ext cx="1866900" cy="1570038"/>
            <a:chOff x="7095732" y="5158028"/>
            <a:chExt cx="1868072" cy="1569660"/>
          </a:xfrm>
        </p:grpSpPr>
        <p:sp>
          <p:nvSpPr>
            <p:cNvPr id="9243" name="Textfeld 29"/>
            <p:cNvSpPr txBox="1">
              <a:spLocks noChangeArrowheads="1"/>
            </p:cNvSpPr>
            <p:nvPr/>
          </p:nvSpPr>
          <p:spPr bwMode="auto">
            <a:xfrm>
              <a:off x="7095732" y="5158028"/>
              <a:ext cx="857224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9600">
                  <a:latin typeface="Calibri" pitchFamily="34" charset="0"/>
                  <a:sym typeface="Symbol" pitchFamily="18" charset="2"/>
                </a:rPr>
                <a:t></a:t>
              </a:r>
              <a:endParaRPr lang="de-DE" sz="9600">
                <a:latin typeface="Calibri" pitchFamily="34" charset="0"/>
              </a:endParaRPr>
            </a:p>
          </p:txBody>
        </p:sp>
        <p:sp>
          <p:nvSpPr>
            <p:cNvPr id="9244" name="Textfeld 30"/>
            <p:cNvSpPr txBox="1">
              <a:spLocks noChangeArrowheads="1"/>
            </p:cNvSpPr>
            <p:nvPr/>
          </p:nvSpPr>
          <p:spPr bwMode="auto">
            <a:xfrm>
              <a:off x="7592916" y="5572140"/>
              <a:ext cx="13708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latin typeface="Comic Sans MS" pitchFamily="66" charset="0"/>
                </a:rPr>
                <a:t>clock</a:t>
              </a:r>
            </a:p>
            <a:p>
              <a:r>
                <a:rPr lang="de-DE" sz="1600">
                  <a:latin typeface="Comic Sans MS" pitchFamily="66" charset="0"/>
                </a:rPr>
                <a:t>comparison</a:t>
              </a:r>
            </a:p>
            <a:p>
              <a:r>
                <a:rPr lang="de-DE" sz="1600">
                  <a:latin typeface="Comic Sans MS" pitchFamily="66" charset="0"/>
                </a:rPr>
                <a:t>experiments</a:t>
              </a:r>
            </a:p>
          </p:txBody>
        </p:sp>
      </p:grpSp>
      <p:pic>
        <p:nvPicPr>
          <p:cNvPr id="923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4038" y="4240213"/>
            <a:ext cx="20256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Textfeld 33"/>
          <p:cNvSpPr txBox="1">
            <a:spLocks noChangeArrowheads="1"/>
          </p:cNvSpPr>
          <p:nvPr/>
        </p:nvSpPr>
        <p:spPr bwMode="auto">
          <a:xfrm>
            <a:off x="6072188" y="4286250"/>
            <a:ext cx="976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Wolf et al.,</a:t>
            </a:r>
          </a:p>
        </p:txBody>
      </p:sp>
      <p:sp>
        <p:nvSpPr>
          <p:cNvPr id="9240" name="Textfeld 35"/>
          <p:cNvSpPr txBox="1">
            <a:spLocks noChangeArrowheads="1"/>
          </p:cNvSpPr>
          <p:nvPr/>
        </p:nvSpPr>
        <p:spPr bwMode="auto">
          <a:xfrm>
            <a:off x="6342063" y="4619625"/>
            <a:ext cx="2882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B.Heckel et al. PRD 78 (2008) 092006</a:t>
            </a:r>
          </a:p>
        </p:txBody>
      </p:sp>
      <p:graphicFrame>
        <p:nvGraphicFramePr>
          <p:cNvPr id="9220" name="Object 10"/>
          <p:cNvGraphicFramePr>
            <a:graphicFrameLocks noChangeAspect="1"/>
          </p:cNvGraphicFramePr>
          <p:nvPr/>
        </p:nvGraphicFramePr>
        <p:xfrm>
          <a:off x="8572500" y="5578475"/>
          <a:ext cx="446088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2" name="Formel" r:id="rId9" imgW="177480" imgH="253800" progId="Equation.3">
                  <p:embed/>
                </p:oleObj>
              </mc:Choice>
              <mc:Fallback>
                <p:oleObj name="Formel" r:id="rId9" imgW="177480" imgH="253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0" y="5578475"/>
                        <a:ext cx="446088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hteck 37"/>
          <p:cNvSpPr/>
          <p:nvPr/>
        </p:nvSpPr>
        <p:spPr>
          <a:xfrm>
            <a:off x="1785938" y="2071688"/>
            <a:ext cx="768350" cy="409575"/>
          </a:xfrm>
          <a:prstGeom prst="rect">
            <a:avLst/>
          </a:prstGeom>
          <a:solidFill>
            <a:srgbClr val="FFFF00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8518525" y="5573713"/>
            <a:ext cx="611188" cy="550862"/>
          </a:xfrm>
          <a:prstGeom prst="rect">
            <a:avLst/>
          </a:prstGeom>
          <a:solidFill>
            <a:srgbClr val="FFFF00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118723" y="476672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- matter </a:t>
            </a:r>
            <a:r>
              <a:rPr lang="de-DE" sz="2400" dirty="0" err="1" smtClean="0">
                <a:solidFill>
                  <a:srgbClr val="FF0000"/>
                </a:solidFill>
              </a:rPr>
              <a:t>sector</a:t>
            </a:r>
            <a:r>
              <a:rPr lang="de-DE" sz="2400" dirty="0" smtClean="0">
                <a:solidFill>
                  <a:srgbClr val="FF0000"/>
                </a:solidFill>
              </a:rPr>
              <a:t> -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Grafik 8" descr="ptb-logo.jpg"/>
          <p:cNvPicPr>
            <a:picLocks noChangeAspect="1"/>
          </p:cNvPicPr>
          <p:nvPr/>
        </p:nvPicPr>
        <p:blipFill>
          <a:blip r:embed="rId4" cstate="print"/>
          <a:srcRect l="74345" r="15181"/>
          <a:stretch>
            <a:fillRect/>
          </a:stretch>
        </p:blipFill>
        <p:spPr bwMode="auto">
          <a:xfrm>
            <a:off x="7524750" y="0"/>
            <a:ext cx="15970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88"/>
            <a:ext cx="3203575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51" name="Freeform 5"/>
          <p:cNvSpPr>
            <a:spLocks noChangeArrowheads="1"/>
          </p:cNvSpPr>
          <p:nvPr/>
        </p:nvSpPr>
        <p:spPr bwMode="auto">
          <a:xfrm>
            <a:off x="3203575" y="836613"/>
            <a:ext cx="4321175" cy="73025"/>
          </a:xfrm>
          <a:custGeom>
            <a:avLst/>
            <a:gdLst>
              <a:gd name="T0" fmla="*/ 0 w 3582"/>
              <a:gd name="T1" fmla="*/ 0 h 1"/>
              <a:gd name="T2" fmla="*/ 4321175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52" name="Rectangle 5"/>
          <p:cNvSpPr>
            <a:spLocks noChangeArrowheads="1"/>
          </p:cNvSpPr>
          <p:nvPr/>
        </p:nvSpPr>
        <p:spPr bwMode="auto">
          <a:xfrm>
            <a:off x="-9525" y="903288"/>
            <a:ext cx="9180513" cy="5988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>
                <a:latin typeface="Calibri" pitchFamily="34" charset="0"/>
              </a:rPr>
              <a:t>C</a:t>
            </a:r>
          </a:p>
        </p:txBody>
      </p:sp>
      <p:grpSp>
        <p:nvGrpSpPr>
          <p:cNvPr id="10253" name="Group 82"/>
          <p:cNvGrpSpPr>
            <a:grpSpLocks/>
          </p:cNvGrpSpPr>
          <p:nvPr/>
        </p:nvGrpSpPr>
        <p:grpSpPr bwMode="auto">
          <a:xfrm>
            <a:off x="4787900" y="1412875"/>
            <a:ext cx="3671888" cy="1944688"/>
            <a:chOff x="2835" y="890"/>
            <a:chExt cx="2313" cy="1225"/>
          </a:xfrm>
        </p:grpSpPr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2884" y="933"/>
            <a:ext cx="2198" cy="1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83" name="Formel" r:id="rId6" imgW="1917360" imgH="939600" progId="">
                    <p:embed/>
                  </p:oleObj>
                </mc:Choice>
                <mc:Fallback>
                  <p:oleObj name="Formel" r:id="rId6" imgW="1917360" imgH="93960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4" y="933"/>
                          <a:ext cx="2198" cy="10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10" name="Rectangle 26"/>
            <p:cNvSpPr>
              <a:spLocks noChangeArrowheads="1"/>
            </p:cNvSpPr>
            <p:nvPr/>
          </p:nvSpPr>
          <p:spPr bwMode="auto">
            <a:xfrm>
              <a:off x="2835" y="890"/>
              <a:ext cx="2313" cy="12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</p:grpSp>
      <p:sp>
        <p:nvSpPr>
          <p:cNvPr id="10254" name="Text Box 56"/>
          <p:cNvSpPr txBox="1">
            <a:spLocks noChangeArrowheads="1"/>
          </p:cNvSpPr>
          <p:nvPr/>
        </p:nvSpPr>
        <p:spPr bwMode="auto">
          <a:xfrm>
            <a:off x="3167063" y="7938"/>
            <a:ext cx="9109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 dirty="0" err="1">
                <a:latin typeface="Times New Roman" pitchFamily="18" charset="0"/>
              </a:rPr>
              <a:t>Coupling</a:t>
            </a:r>
            <a:r>
              <a:rPr lang="de-DE" sz="2000" b="1" dirty="0">
                <a:latin typeface="Times New Roman" pitchFamily="18" charset="0"/>
              </a:rPr>
              <a:t> </a:t>
            </a:r>
            <a:r>
              <a:rPr lang="de-DE" sz="2000" b="1" dirty="0" err="1">
                <a:latin typeface="Times New Roman" pitchFamily="18" charset="0"/>
              </a:rPr>
              <a:t>of</a:t>
            </a:r>
            <a:r>
              <a:rPr lang="de-DE" sz="2000" b="1" dirty="0">
                <a:latin typeface="Times New Roman" pitchFamily="18" charset="0"/>
              </a:rPr>
              <a:t> </a:t>
            </a:r>
            <a:r>
              <a:rPr lang="de-DE" sz="2000" b="1" dirty="0" err="1">
                <a:latin typeface="Times New Roman" pitchFamily="18" charset="0"/>
              </a:rPr>
              <a:t>spin</a:t>
            </a:r>
            <a:r>
              <a:rPr lang="de-DE" sz="2000" b="1" dirty="0">
                <a:latin typeface="Times New Roman" pitchFamily="18" charset="0"/>
              </a:rPr>
              <a:t>      </a:t>
            </a:r>
            <a:r>
              <a:rPr lang="de-DE" sz="2000" b="1" dirty="0" err="1">
                <a:latin typeface="Times New Roman" pitchFamily="18" charset="0"/>
              </a:rPr>
              <a:t>to</a:t>
            </a:r>
            <a:r>
              <a:rPr lang="de-DE" sz="2000" b="1" dirty="0">
                <a:latin typeface="Times New Roman" pitchFamily="18" charset="0"/>
              </a:rPr>
              <a:t> </a:t>
            </a:r>
            <a:r>
              <a:rPr lang="de-DE" sz="2000" b="1" dirty="0" err="1">
                <a:latin typeface="Times New Roman" pitchFamily="18" charset="0"/>
              </a:rPr>
              <a:t>background</a:t>
            </a:r>
            <a:r>
              <a:rPr lang="de-DE" sz="2000" b="1" dirty="0">
                <a:latin typeface="Times New Roman" pitchFamily="18" charset="0"/>
              </a:rPr>
              <a:t> </a:t>
            </a:r>
          </a:p>
          <a:p>
            <a:r>
              <a:rPr lang="de-DE" sz="2000" b="1" dirty="0" err="1">
                <a:latin typeface="Times New Roman" pitchFamily="18" charset="0"/>
              </a:rPr>
              <a:t>field</a:t>
            </a:r>
            <a:r>
              <a:rPr lang="de-DE" sz="2000" b="1" dirty="0">
                <a:latin typeface="Times New Roman" pitchFamily="18" charset="0"/>
              </a:rPr>
              <a:t>:  </a:t>
            </a:r>
          </a:p>
        </p:txBody>
      </p:sp>
      <p:graphicFrame>
        <p:nvGraphicFramePr>
          <p:cNvPr id="10242" name="Object 11"/>
          <p:cNvGraphicFramePr>
            <a:graphicFrameLocks noChangeAspect="1"/>
          </p:cNvGraphicFramePr>
          <p:nvPr/>
        </p:nvGraphicFramePr>
        <p:xfrm>
          <a:off x="5076825" y="44450"/>
          <a:ext cx="3079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4" name="Equation" r:id="rId8" imgW="152280" imgH="177480" progId="">
                  <p:embed/>
                </p:oleObj>
              </mc:Choice>
              <mc:Fallback>
                <p:oleObj name="Equation" r:id="rId8" imgW="152280" imgH="17748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4450"/>
                        <a:ext cx="307975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Line 8"/>
          <p:cNvSpPr>
            <a:spLocks noChangeShapeType="1"/>
          </p:cNvSpPr>
          <p:nvPr/>
        </p:nvSpPr>
        <p:spPr bwMode="auto">
          <a:xfrm>
            <a:off x="5867400" y="5008563"/>
            <a:ext cx="377825" cy="0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6" name="Line 9"/>
          <p:cNvSpPr>
            <a:spLocks noChangeShapeType="1"/>
          </p:cNvSpPr>
          <p:nvPr/>
        </p:nvSpPr>
        <p:spPr bwMode="auto">
          <a:xfrm flipV="1">
            <a:off x="6242050" y="4508500"/>
            <a:ext cx="382588" cy="500063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>
            <a:off x="6240463" y="5013325"/>
            <a:ext cx="341312" cy="495300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8" name="Line 11"/>
          <p:cNvSpPr>
            <a:spLocks noChangeShapeType="1"/>
          </p:cNvSpPr>
          <p:nvPr/>
        </p:nvSpPr>
        <p:spPr bwMode="auto">
          <a:xfrm>
            <a:off x="6623050" y="4508500"/>
            <a:ext cx="631825" cy="0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9" name="Line 12"/>
          <p:cNvSpPr>
            <a:spLocks noChangeShapeType="1"/>
          </p:cNvSpPr>
          <p:nvPr/>
        </p:nvSpPr>
        <p:spPr bwMode="auto">
          <a:xfrm>
            <a:off x="6575425" y="5513388"/>
            <a:ext cx="696913" cy="3175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60" name="Line 17"/>
          <p:cNvSpPr>
            <a:spLocks noChangeShapeType="1"/>
          </p:cNvSpPr>
          <p:nvPr/>
        </p:nvSpPr>
        <p:spPr bwMode="auto">
          <a:xfrm flipV="1">
            <a:off x="6891338" y="4292600"/>
            <a:ext cx="0" cy="3444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61" name="Line 18"/>
          <p:cNvSpPr>
            <a:spLocks noChangeShapeType="1"/>
          </p:cNvSpPr>
          <p:nvPr/>
        </p:nvSpPr>
        <p:spPr bwMode="auto">
          <a:xfrm flipH="1">
            <a:off x="6875463" y="5397500"/>
            <a:ext cx="0" cy="3349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0243" name="Object 19"/>
          <p:cNvGraphicFramePr>
            <a:graphicFrameLocks noChangeAspect="1"/>
          </p:cNvGraphicFramePr>
          <p:nvPr/>
        </p:nvGraphicFramePr>
        <p:xfrm>
          <a:off x="7496175" y="3689350"/>
          <a:ext cx="8874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5" name="Formel" r:id="rId10" imgW="507960" imgH="279360" progId="">
                  <p:embed/>
                </p:oleObj>
              </mc:Choice>
              <mc:Fallback>
                <p:oleObj name="Formel" r:id="rId10" imgW="507960" imgH="27936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6175" y="3689350"/>
                        <a:ext cx="88741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484938" y="5746750"/>
            <a:ext cx="9382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1"/>
                </a:solidFill>
                <a:latin typeface="Calibri" pitchFamily="34" charset="0"/>
              </a:rPr>
              <a:t>Zeeman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7816850" y="5746750"/>
            <a:ext cx="4635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1"/>
                </a:solidFill>
                <a:latin typeface="Times New Roman" pitchFamily="18" charset="0"/>
              </a:rPr>
              <a:t>LV</a:t>
            </a:r>
          </a:p>
        </p:txBody>
      </p:sp>
      <p:grpSp>
        <p:nvGrpSpPr>
          <p:cNvPr id="10264" name="Group 66"/>
          <p:cNvGrpSpPr>
            <a:grpSpLocks/>
          </p:cNvGrpSpPr>
          <p:nvPr/>
        </p:nvGrpSpPr>
        <p:grpSpPr bwMode="auto">
          <a:xfrm>
            <a:off x="7245350" y="4354513"/>
            <a:ext cx="1319213" cy="160337"/>
            <a:chOff x="3725" y="2426"/>
            <a:chExt cx="831" cy="101"/>
          </a:xfrm>
        </p:grpSpPr>
        <p:sp>
          <p:nvSpPr>
            <p:cNvPr id="10308" name="Line 13"/>
            <p:cNvSpPr>
              <a:spLocks noChangeShapeType="1"/>
            </p:cNvSpPr>
            <p:nvPr/>
          </p:nvSpPr>
          <p:spPr bwMode="auto">
            <a:xfrm>
              <a:off x="3834" y="2426"/>
              <a:ext cx="722" cy="0"/>
            </a:xfrm>
            <a:prstGeom prst="line">
              <a:avLst/>
            </a:prstGeom>
            <a:noFill/>
            <a:ln w="28575">
              <a:solidFill>
                <a:srgbClr val="F5F57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09" name="Line 14"/>
            <p:cNvSpPr>
              <a:spLocks noChangeShapeType="1"/>
            </p:cNvSpPr>
            <p:nvPr/>
          </p:nvSpPr>
          <p:spPr bwMode="auto">
            <a:xfrm flipV="1">
              <a:off x="3725" y="2426"/>
              <a:ext cx="114" cy="101"/>
            </a:xfrm>
            <a:prstGeom prst="line">
              <a:avLst/>
            </a:prstGeom>
            <a:noFill/>
            <a:ln w="28575">
              <a:solidFill>
                <a:srgbClr val="F5F57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265" name="Line 15"/>
          <p:cNvSpPr>
            <a:spLocks noChangeShapeType="1"/>
          </p:cNvSpPr>
          <p:nvPr/>
        </p:nvSpPr>
        <p:spPr bwMode="auto">
          <a:xfrm flipV="1">
            <a:off x="7461250" y="5670550"/>
            <a:ext cx="1108075" cy="1588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66" name="Line 62"/>
          <p:cNvSpPr>
            <a:spLocks noChangeShapeType="1"/>
          </p:cNvSpPr>
          <p:nvPr/>
        </p:nvSpPr>
        <p:spPr bwMode="auto">
          <a:xfrm>
            <a:off x="7272338" y="5516563"/>
            <a:ext cx="180975" cy="160337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67" name="Line 68"/>
          <p:cNvSpPr>
            <a:spLocks noChangeShapeType="1"/>
          </p:cNvSpPr>
          <p:nvPr/>
        </p:nvSpPr>
        <p:spPr bwMode="auto">
          <a:xfrm>
            <a:off x="7426325" y="5356225"/>
            <a:ext cx="1146175" cy="0"/>
          </a:xfrm>
          <a:prstGeom prst="line">
            <a:avLst/>
          </a:prstGeom>
          <a:noFill/>
          <a:ln w="28575">
            <a:solidFill>
              <a:srgbClr val="F5F57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68" name="Line 69"/>
          <p:cNvSpPr>
            <a:spLocks noChangeShapeType="1"/>
          </p:cNvSpPr>
          <p:nvPr/>
        </p:nvSpPr>
        <p:spPr bwMode="auto">
          <a:xfrm flipV="1">
            <a:off x="7253288" y="5356225"/>
            <a:ext cx="180975" cy="160338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69" name="Line 71"/>
          <p:cNvSpPr>
            <a:spLocks noChangeShapeType="1"/>
          </p:cNvSpPr>
          <p:nvPr/>
        </p:nvSpPr>
        <p:spPr bwMode="auto">
          <a:xfrm flipV="1">
            <a:off x="7431088" y="4668838"/>
            <a:ext cx="1146175" cy="0"/>
          </a:xfrm>
          <a:prstGeom prst="line">
            <a:avLst/>
          </a:prstGeom>
          <a:noFill/>
          <a:ln w="28575">
            <a:solidFill>
              <a:srgbClr val="F5F57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70" name="Line 72"/>
          <p:cNvSpPr>
            <a:spLocks noChangeShapeType="1"/>
          </p:cNvSpPr>
          <p:nvPr/>
        </p:nvSpPr>
        <p:spPr bwMode="auto">
          <a:xfrm>
            <a:off x="7258050" y="4508500"/>
            <a:ext cx="180975" cy="160338"/>
          </a:xfrm>
          <a:prstGeom prst="line">
            <a:avLst/>
          </a:prstGeom>
          <a:noFill/>
          <a:ln w="28575">
            <a:solidFill>
              <a:srgbClr val="F5F57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271" name="Picture 5" descr="dip_cob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8" r="3011"/>
          <a:stretch>
            <a:fillRect/>
          </a:stretch>
        </p:blipFill>
        <p:spPr bwMode="auto">
          <a:xfrm>
            <a:off x="1495425" y="4337050"/>
            <a:ext cx="4084638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2" name="Line 6"/>
          <p:cNvSpPr>
            <a:spLocks noChangeShapeType="1"/>
          </p:cNvSpPr>
          <p:nvPr/>
        </p:nvSpPr>
        <p:spPr bwMode="auto">
          <a:xfrm flipV="1">
            <a:off x="3000375" y="4856163"/>
            <a:ext cx="1377950" cy="128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73" name="Text Box 6"/>
          <p:cNvSpPr txBox="1">
            <a:spLocks noChangeArrowheads="1"/>
          </p:cNvSpPr>
          <p:nvPr/>
        </p:nvSpPr>
        <p:spPr bwMode="auto">
          <a:xfrm>
            <a:off x="533400" y="11049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</a:endParaRPr>
          </a:p>
        </p:txBody>
      </p:sp>
      <p:sp>
        <p:nvSpPr>
          <p:cNvPr id="10274" name="Text Box 27"/>
          <p:cNvSpPr txBox="1">
            <a:spLocks noChangeArrowheads="1"/>
          </p:cNvSpPr>
          <p:nvPr/>
        </p:nvSpPr>
        <p:spPr bwMode="auto">
          <a:xfrm>
            <a:off x="846138" y="41751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75" name="Text Box 28"/>
          <p:cNvSpPr txBox="1">
            <a:spLocks noChangeArrowheads="1"/>
          </p:cNvSpPr>
          <p:nvPr/>
        </p:nvSpPr>
        <p:spPr bwMode="auto">
          <a:xfrm>
            <a:off x="501650" y="2549525"/>
            <a:ext cx="23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 </a:t>
            </a:r>
          </a:p>
        </p:txBody>
      </p:sp>
      <p:sp>
        <p:nvSpPr>
          <p:cNvPr id="10276" name="Text Box 29"/>
          <p:cNvSpPr txBox="1">
            <a:spLocks noChangeArrowheads="1"/>
          </p:cNvSpPr>
          <p:nvPr/>
        </p:nvSpPr>
        <p:spPr bwMode="auto">
          <a:xfrm>
            <a:off x="265113" y="4532313"/>
            <a:ext cx="1841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>
              <a:latin typeface="Times New Roman" pitchFamily="18" charset="0"/>
            </a:endParaRPr>
          </a:p>
        </p:txBody>
      </p:sp>
      <p:pic>
        <p:nvPicPr>
          <p:cNvPr id="10277" name="Picture 30" descr="er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65894">
            <a:off x="407988" y="1766888"/>
            <a:ext cx="22288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8" name="Line 31"/>
          <p:cNvSpPr>
            <a:spLocks noChangeShapeType="1"/>
          </p:cNvSpPr>
          <p:nvPr/>
        </p:nvSpPr>
        <p:spPr bwMode="auto">
          <a:xfrm rot="249705" flipV="1">
            <a:off x="1674813" y="1236663"/>
            <a:ext cx="49212" cy="7032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79" name="Line 32"/>
          <p:cNvSpPr>
            <a:spLocks noChangeShapeType="1"/>
          </p:cNvSpPr>
          <p:nvPr/>
        </p:nvSpPr>
        <p:spPr bwMode="auto">
          <a:xfrm rot="249705" flipV="1">
            <a:off x="2195513" y="2379663"/>
            <a:ext cx="528637" cy="1317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80" name="Arc 33"/>
          <p:cNvSpPr>
            <a:spLocks/>
          </p:cNvSpPr>
          <p:nvPr/>
        </p:nvSpPr>
        <p:spPr bwMode="auto">
          <a:xfrm rot="451692" flipV="1">
            <a:off x="1409700" y="1512888"/>
            <a:ext cx="601663" cy="114300"/>
          </a:xfrm>
          <a:custGeom>
            <a:avLst/>
            <a:gdLst>
              <a:gd name="T0" fmla="*/ 0 w 43200"/>
              <a:gd name="T1" fmla="*/ 0 h 42120"/>
              <a:gd name="T2" fmla="*/ 0 w 43200"/>
              <a:gd name="T3" fmla="*/ 0 h 42120"/>
              <a:gd name="T4" fmla="*/ 0 w 43200"/>
              <a:gd name="T5" fmla="*/ 0 h 42120"/>
              <a:gd name="T6" fmla="*/ 0 60000 65536"/>
              <a:gd name="T7" fmla="*/ 0 60000 65536"/>
              <a:gd name="T8" fmla="*/ 0 60000 65536"/>
              <a:gd name="T9" fmla="*/ 0 w 43200"/>
              <a:gd name="T10" fmla="*/ 0 h 42120"/>
              <a:gd name="T11" fmla="*/ 43200 w 43200"/>
              <a:gd name="T12" fmla="*/ 42120 h 42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120" fill="none" extrusionOk="0">
                <a:moveTo>
                  <a:pt x="28620" y="92"/>
                </a:moveTo>
                <a:cubicBezTo>
                  <a:pt x="37343" y="3090"/>
                  <a:pt x="43200" y="11296"/>
                  <a:pt x="43200" y="20520"/>
                </a:cubicBezTo>
                <a:cubicBezTo>
                  <a:pt x="43200" y="32449"/>
                  <a:pt x="33529" y="42120"/>
                  <a:pt x="21600" y="42120"/>
                </a:cubicBezTo>
                <a:cubicBezTo>
                  <a:pt x="9670" y="42120"/>
                  <a:pt x="0" y="32449"/>
                  <a:pt x="0" y="20520"/>
                </a:cubicBezTo>
                <a:cubicBezTo>
                  <a:pt x="-1" y="11189"/>
                  <a:pt x="5991" y="2913"/>
                  <a:pt x="14855" y="-1"/>
                </a:cubicBezTo>
              </a:path>
              <a:path w="43200" h="42120" stroke="0" extrusionOk="0">
                <a:moveTo>
                  <a:pt x="28620" y="92"/>
                </a:moveTo>
                <a:cubicBezTo>
                  <a:pt x="37343" y="3090"/>
                  <a:pt x="43200" y="11296"/>
                  <a:pt x="43200" y="20520"/>
                </a:cubicBezTo>
                <a:cubicBezTo>
                  <a:pt x="43200" y="32449"/>
                  <a:pt x="33529" y="42120"/>
                  <a:pt x="21600" y="42120"/>
                </a:cubicBezTo>
                <a:cubicBezTo>
                  <a:pt x="9670" y="42120"/>
                  <a:pt x="0" y="32449"/>
                  <a:pt x="0" y="20520"/>
                </a:cubicBezTo>
                <a:cubicBezTo>
                  <a:pt x="-1" y="11189"/>
                  <a:pt x="5991" y="2913"/>
                  <a:pt x="14855" y="-1"/>
                </a:cubicBezTo>
                <a:lnTo>
                  <a:pt x="21600" y="2052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81" name="Text Box 34"/>
          <p:cNvSpPr txBox="1">
            <a:spLocks noChangeArrowheads="1"/>
          </p:cNvSpPr>
          <p:nvPr/>
        </p:nvSpPr>
        <p:spPr bwMode="auto">
          <a:xfrm rot="249705">
            <a:off x="1763713" y="1052513"/>
            <a:ext cx="496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</a:t>
            </a:r>
          </a:p>
        </p:txBody>
      </p:sp>
      <p:sp>
        <p:nvSpPr>
          <p:cNvPr id="10282" name="Rectangle 35"/>
          <p:cNvSpPr>
            <a:spLocks noChangeArrowheads="1"/>
          </p:cNvSpPr>
          <p:nvPr/>
        </p:nvSpPr>
        <p:spPr bwMode="auto">
          <a:xfrm>
            <a:off x="1628775" y="4048125"/>
            <a:ext cx="903288" cy="2809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0283" name="AutoShape 37"/>
          <p:cNvSpPr>
            <a:spLocks noChangeAspect="1" noChangeArrowheads="1" noTextEdit="1"/>
          </p:cNvSpPr>
          <p:nvPr/>
        </p:nvSpPr>
        <p:spPr bwMode="auto">
          <a:xfrm>
            <a:off x="2605088" y="2111375"/>
            <a:ext cx="1920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84" name="Line 41"/>
          <p:cNvSpPr>
            <a:spLocks noChangeShapeType="1"/>
          </p:cNvSpPr>
          <p:nvPr/>
        </p:nvSpPr>
        <p:spPr bwMode="auto">
          <a:xfrm flipV="1">
            <a:off x="1731963" y="1073150"/>
            <a:ext cx="976312" cy="8556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85" name="Line 42"/>
          <p:cNvSpPr>
            <a:spLocks noChangeShapeType="1"/>
          </p:cNvSpPr>
          <p:nvPr/>
        </p:nvSpPr>
        <p:spPr bwMode="auto">
          <a:xfrm flipV="1">
            <a:off x="2325688" y="1233488"/>
            <a:ext cx="1177925" cy="10747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86" name="Line 43"/>
          <p:cNvSpPr>
            <a:spLocks noChangeShapeType="1"/>
          </p:cNvSpPr>
          <p:nvPr/>
        </p:nvSpPr>
        <p:spPr bwMode="auto">
          <a:xfrm flipV="1">
            <a:off x="2514600" y="2192338"/>
            <a:ext cx="957263" cy="881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87" name="Line 44"/>
          <p:cNvSpPr>
            <a:spLocks noChangeShapeType="1"/>
          </p:cNvSpPr>
          <p:nvPr/>
        </p:nvSpPr>
        <p:spPr bwMode="auto">
          <a:xfrm flipV="1">
            <a:off x="1787525" y="3121025"/>
            <a:ext cx="1687513" cy="14874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88" name="Line 45"/>
          <p:cNvSpPr>
            <a:spLocks noChangeShapeType="1"/>
          </p:cNvSpPr>
          <p:nvPr/>
        </p:nvSpPr>
        <p:spPr bwMode="auto">
          <a:xfrm flipH="1">
            <a:off x="815975" y="3998913"/>
            <a:ext cx="658813" cy="609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89" name="Line 46"/>
          <p:cNvSpPr>
            <a:spLocks noChangeShapeType="1"/>
          </p:cNvSpPr>
          <p:nvPr/>
        </p:nvSpPr>
        <p:spPr bwMode="auto">
          <a:xfrm flipH="1">
            <a:off x="303213" y="3663950"/>
            <a:ext cx="477837" cy="4381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0" name="Line 47"/>
          <p:cNvSpPr>
            <a:spLocks noChangeShapeType="1"/>
          </p:cNvSpPr>
          <p:nvPr/>
        </p:nvSpPr>
        <p:spPr bwMode="auto">
          <a:xfrm flipH="1">
            <a:off x="263525" y="2843213"/>
            <a:ext cx="249238" cy="2079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1" name="Line 49"/>
          <p:cNvSpPr>
            <a:spLocks noChangeShapeType="1"/>
          </p:cNvSpPr>
          <p:nvPr/>
        </p:nvSpPr>
        <p:spPr bwMode="auto">
          <a:xfrm flipV="1">
            <a:off x="292100" y="1069975"/>
            <a:ext cx="1395413" cy="1231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92" name="Line 50"/>
          <p:cNvSpPr>
            <a:spLocks noChangeShapeType="1"/>
          </p:cNvSpPr>
          <p:nvPr/>
        </p:nvSpPr>
        <p:spPr bwMode="auto">
          <a:xfrm rot="249705" flipV="1">
            <a:off x="1274763" y="3962400"/>
            <a:ext cx="63500" cy="8921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3" name="Oval 51"/>
          <p:cNvSpPr>
            <a:spLocks noChangeArrowheads="1"/>
          </p:cNvSpPr>
          <p:nvPr/>
        </p:nvSpPr>
        <p:spPr bwMode="auto">
          <a:xfrm>
            <a:off x="2100263" y="2449513"/>
            <a:ext cx="106362" cy="1111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0294" name="Text Box 52"/>
          <p:cNvSpPr txBox="1">
            <a:spLocks noChangeArrowheads="1"/>
          </p:cNvSpPr>
          <p:nvPr/>
        </p:nvSpPr>
        <p:spPr bwMode="auto">
          <a:xfrm>
            <a:off x="1943100" y="170973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chemeClr val="bg1"/>
                </a:solidFill>
                <a:latin typeface="Times New Roman" pitchFamily="18" charset="0"/>
              </a:rPr>
              <a:t>LAB</a:t>
            </a:r>
          </a:p>
        </p:txBody>
      </p:sp>
      <p:sp>
        <p:nvSpPr>
          <p:cNvPr id="10295" name="Line 53"/>
          <p:cNvSpPr>
            <a:spLocks noChangeShapeType="1"/>
          </p:cNvSpPr>
          <p:nvPr/>
        </p:nvSpPr>
        <p:spPr bwMode="auto">
          <a:xfrm>
            <a:off x="2212975" y="2046288"/>
            <a:ext cx="3175" cy="2317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0245" name="Object 54"/>
          <p:cNvGraphicFramePr>
            <a:graphicFrameLocks noChangeAspect="1"/>
          </p:cNvGraphicFramePr>
          <p:nvPr/>
        </p:nvGraphicFramePr>
        <p:xfrm>
          <a:off x="2655888" y="1947863"/>
          <a:ext cx="63500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6" name="Formel" r:id="rId14" imgW="330120" imgH="253800" progId="">
                  <p:embed/>
                </p:oleObj>
              </mc:Choice>
              <mc:Fallback>
                <p:oleObj name="Formel" r:id="rId14" imgW="330120" imgH="253800" progId="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1947863"/>
                        <a:ext cx="635000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55"/>
          <p:cNvGraphicFramePr>
            <a:graphicFrameLocks noChangeAspect="1"/>
          </p:cNvGraphicFramePr>
          <p:nvPr/>
        </p:nvGraphicFramePr>
        <p:xfrm>
          <a:off x="3133725" y="2451100"/>
          <a:ext cx="849313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7" name="Formel" r:id="rId16" imgW="355320" imgH="279360" progId="">
                  <p:embed/>
                </p:oleObj>
              </mc:Choice>
              <mc:Fallback>
                <p:oleObj name="Formel" r:id="rId16" imgW="355320" imgH="279360" progId="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5" y="2451100"/>
                        <a:ext cx="849313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6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225" y="1317625"/>
            <a:ext cx="30384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7" name="Rectangle 10"/>
          <p:cNvSpPr>
            <a:spLocks noChangeArrowheads="1"/>
          </p:cNvSpPr>
          <p:nvPr/>
        </p:nvSpPr>
        <p:spPr bwMode="auto">
          <a:xfrm>
            <a:off x="-22225" y="186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10298" name="Picture 1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225" y="1317625"/>
            <a:ext cx="30384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9" name="Rectangle 13"/>
          <p:cNvSpPr>
            <a:spLocks noChangeArrowheads="1"/>
          </p:cNvSpPr>
          <p:nvPr/>
        </p:nvSpPr>
        <p:spPr bwMode="auto">
          <a:xfrm>
            <a:off x="-22225" y="186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10300" name="Picture 1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225" y="1317625"/>
            <a:ext cx="30384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1" name="Rectangle 16"/>
          <p:cNvSpPr>
            <a:spLocks noChangeArrowheads="1"/>
          </p:cNvSpPr>
          <p:nvPr/>
        </p:nvSpPr>
        <p:spPr bwMode="auto">
          <a:xfrm>
            <a:off x="-22225" y="186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0302" name="Rectangle 19"/>
          <p:cNvSpPr>
            <a:spLocks noChangeArrowheads="1"/>
          </p:cNvSpPr>
          <p:nvPr/>
        </p:nvSpPr>
        <p:spPr bwMode="auto">
          <a:xfrm>
            <a:off x="-22225" y="186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10303" name="Picture 22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225" y="1317625"/>
            <a:ext cx="30384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4" name="Rectangle 24"/>
          <p:cNvSpPr>
            <a:spLocks noChangeArrowheads="1"/>
          </p:cNvSpPr>
          <p:nvPr/>
        </p:nvSpPr>
        <p:spPr bwMode="auto">
          <a:xfrm>
            <a:off x="-22225" y="186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0305" name="Text Box 146"/>
          <p:cNvSpPr txBox="1">
            <a:spLocks noChangeArrowheads="1"/>
          </p:cNvSpPr>
          <p:nvPr/>
        </p:nvSpPr>
        <p:spPr bwMode="auto">
          <a:xfrm>
            <a:off x="2160588" y="4732338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cosmic microwave</a:t>
            </a:r>
          </a:p>
          <a:p>
            <a:r>
              <a:rPr lang="de-DE">
                <a:latin typeface="Calibri" pitchFamily="34" charset="0"/>
              </a:rPr>
              <a:t>background</a:t>
            </a:r>
          </a:p>
        </p:txBody>
      </p:sp>
      <p:graphicFrame>
        <p:nvGraphicFramePr>
          <p:cNvPr id="10247" name="Object 71"/>
          <p:cNvGraphicFramePr>
            <a:graphicFrameLocks noChangeAspect="1"/>
          </p:cNvGraphicFramePr>
          <p:nvPr/>
        </p:nvGraphicFramePr>
        <p:xfrm>
          <a:off x="3924300" y="333375"/>
          <a:ext cx="106203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8" name="Formel" r:id="rId19" imgW="711000" imgH="279360" progId="Equation.3">
                  <p:embed/>
                </p:oleObj>
              </mc:Choice>
              <mc:Fallback>
                <p:oleObj name="Formel" r:id="rId19" imgW="711000" imgH="279360" progId="Equation.3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33375"/>
                        <a:ext cx="106203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6" name="Textfeld 68"/>
          <p:cNvSpPr txBox="1">
            <a:spLocks noChangeArrowheads="1"/>
          </p:cNvSpPr>
          <p:nvPr/>
        </p:nvSpPr>
        <p:spPr bwMode="auto">
          <a:xfrm>
            <a:off x="98425" y="5580063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</a:rPr>
              <a:t>v = 368 km/s</a:t>
            </a:r>
          </a:p>
        </p:txBody>
      </p:sp>
      <p:sp>
        <p:nvSpPr>
          <p:cNvPr id="10307" name="Textfeld 69"/>
          <p:cNvSpPr txBox="1">
            <a:spLocks noChangeArrowheads="1"/>
          </p:cNvSpPr>
          <p:nvPr/>
        </p:nvSpPr>
        <p:spPr bwMode="auto">
          <a:xfrm>
            <a:off x="34925" y="6011863"/>
            <a:ext cx="1481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T</a:t>
            </a:r>
            <a:r>
              <a:rPr lang="de-DE" baseline="-250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dip </a:t>
            </a:r>
            <a:r>
              <a:rPr lang="de-DE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 3.3 mK</a:t>
            </a:r>
            <a:endParaRPr lang="de-DE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631308" y="6194649"/>
            <a:ext cx="3405188" cy="544289"/>
            <a:chOff x="5282406" y="6194649"/>
            <a:chExt cx="3405188" cy="544289"/>
          </a:xfrm>
        </p:grpSpPr>
        <p:sp>
          <p:nvSpPr>
            <p:cNvPr id="3" name="Rechteck 2"/>
            <p:cNvSpPr/>
            <p:nvPr/>
          </p:nvSpPr>
          <p:spPr>
            <a:xfrm>
              <a:off x="5296694" y="6194649"/>
              <a:ext cx="3390900" cy="544289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682326"/>
                </p:ext>
              </p:extLst>
            </p:nvPr>
          </p:nvGraphicFramePr>
          <p:xfrm>
            <a:off x="5282406" y="6292800"/>
            <a:ext cx="3313112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89" name="Formel" r:id="rId21" imgW="1866600" imgH="228600" progId="Equation.3">
                    <p:embed/>
                  </p:oleObj>
                </mc:Choice>
                <mc:Fallback>
                  <p:oleObj name="Formel" r:id="rId21" imgW="18666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2406" y="6292800"/>
                          <a:ext cx="3313112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6156325" y="5300663"/>
            <a:ext cx="2808288" cy="5048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858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4951413" y="4175125"/>
            <a:ext cx="230505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271" name="Freeform 5"/>
          <p:cNvSpPr>
            <a:spLocks/>
          </p:cNvSpPr>
          <p:nvPr/>
        </p:nvSpPr>
        <p:spPr bwMode="auto">
          <a:xfrm flipV="1">
            <a:off x="0" y="785813"/>
            <a:ext cx="9144000" cy="69850"/>
          </a:xfrm>
          <a:custGeom>
            <a:avLst/>
            <a:gdLst>
              <a:gd name="T0" fmla="*/ 0 w 3582"/>
              <a:gd name="T1" fmla="*/ 0 h 1"/>
              <a:gd name="T2" fmla="*/ 9144000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881063" y="285750"/>
            <a:ext cx="7262812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Search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a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sidereal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modulation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weighted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phase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Calibri" pitchFamily="34" charset="0"/>
              </a:rPr>
              <a:t>difference</a:t>
            </a:r>
            <a:r>
              <a:rPr lang="de-DE" sz="2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1403350" y="1268413"/>
            <a:ext cx="6767513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11274" name="Picture 13" descr="phasedifferen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3" y="1846263"/>
            <a:ext cx="89789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25425" y="5253038"/>
          <a:ext cx="872172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8" name="Formel" r:id="rId5" imgW="4914720" imgH="342720" progId="Equation.3">
                  <p:embed/>
                </p:oleObj>
              </mc:Choice>
              <mc:Fallback>
                <p:oleObj name="Formel" r:id="rId5" imgW="4914720" imgH="3427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5253038"/>
                        <a:ext cx="8721725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Textfeld 11"/>
          <p:cNvSpPr txBox="1">
            <a:spLocks noChangeArrowheads="1"/>
          </p:cNvSpPr>
          <p:nvPr/>
        </p:nvSpPr>
        <p:spPr bwMode="auto">
          <a:xfrm>
            <a:off x="714375" y="1701800"/>
            <a:ext cx="94456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Calibri" pitchFamily="34" charset="0"/>
                <a:sym typeface="Symbol" pitchFamily="18" charset="2"/>
              </a:rPr>
              <a:t></a:t>
            </a:r>
            <a:r>
              <a:rPr lang="de-DE" sz="3200" baseline="-25000">
                <a:latin typeface="Calibri" pitchFamily="34" charset="0"/>
                <a:sym typeface="Symbol" pitchFamily="18" charset="2"/>
              </a:rPr>
              <a:t>rem</a:t>
            </a:r>
            <a:endParaRPr lang="de-DE" sz="3200">
              <a:latin typeface="Calibri" pitchFamily="34" charset="0"/>
            </a:endParaRPr>
          </a:p>
        </p:txBody>
      </p:sp>
      <p:sp>
        <p:nvSpPr>
          <p:cNvPr id="11276" name="Textfeld 13"/>
          <p:cNvSpPr txBox="1">
            <a:spLocks noChangeArrowheads="1"/>
          </p:cNvSpPr>
          <p:nvPr/>
        </p:nvSpPr>
        <p:spPr bwMode="auto">
          <a:xfrm>
            <a:off x="1830388" y="1320949"/>
            <a:ext cx="5688012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dirty="0">
                <a:sym typeface="Symbol" pitchFamily="18" charset="2"/>
              </a:rPr>
              <a:t></a:t>
            </a:r>
            <a:r>
              <a:rPr lang="de-DE" sz="2800" baseline="-25000" dirty="0" err="1">
                <a:sym typeface="Symbol" pitchFamily="18" charset="2"/>
              </a:rPr>
              <a:t>rem</a:t>
            </a:r>
            <a:r>
              <a:rPr lang="de-DE" sz="2800" dirty="0">
                <a:sym typeface="Symbol" pitchFamily="18" charset="2"/>
              </a:rPr>
              <a:t>  = </a:t>
            </a:r>
            <a:r>
              <a:rPr lang="de-DE" sz="2800" baseline="-25000" dirty="0">
                <a:sym typeface="Symbol" pitchFamily="18" charset="2"/>
              </a:rPr>
              <a:t>He  </a:t>
            </a:r>
            <a:r>
              <a:rPr lang="de-DE" sz="2800" dirty="0">
                <a:sym typeface="Symbol" pitchFamily="18" charset="2"/>
              </a:rPr>
              <a:t>-  </a:t>
            </a:r>
            <a:r>
              <a:rPr lang="de-DE" sz="2800" baseline="-25000" dirty="0">
                <a:sym typeface="Symbol" pitchFamily="18" charset="2"/>
              </a:rPr>
              <a:t>He </a:t>
            </a:r>
            <a:r>
              <a:rPr lang="de-DE" sz="2800" dirty="0">
                <a:sym typeface="Symbol" pitchFamily="18" charset="2"/>
              </a:rPr>
              <a:t>/ </a:t>
            </a:r>
            <a:r>
              <a:rPr lang="de-DE" sz="2800" baseline="-25000" dirty="0" err="1">
                <a:sym typeface="Symbol" pitchFamily="18" charset="2"/>
              </a:rPr>
              <a:t>Xe</a:t>
            </a:r>
            <a:r>
              <a:rPr lang="de-DE" sz="2800" dirty="0">
                <a:sym typeface="Symbol" pitchFamily="18" charset="2"/>
              </a:rPr>
              <a:t> </a:t>
            </a:r>
            <a:r>
              <a:rPr lang="de-DE" sz="2800" baseline="-25000" dirty="0" err="1">
                <a:sym typeface="Symbol" pitchFamily="18" charset="2"/>
              </a:rPr>
              <a:t>Xe</a:t>
            </a:r>
            <a:r>
              <a:rPr lang="de-DE" sz="2800" baseline="-25000" dirty="0">
                <a:sym typeface="Symbol" pitchFamily="18" charset="2"/>
              </a:rPr>
              <a:t>   </a:t>
            </a:r>
            <a:r>
              <a:rPr lang="de-DE" sz="2800" dirty="0">
                <a:sym typeface="Symbol" pitchFamily="18" charset="2"/>
              </a:rPr>
              <a:t>-  </a:t>
            </a:r>
            <a:r>
              <a:rPr lang="de-DE" sz="2800" baseline="-25000" dirty="0">
                <a:sym typeface="Symbol" pitchFamily="18" charset="2"/>
              </a:rPr>
              <a:t>Earth</a:t>
            </a:r>
            <a:endParaRPr lang="de-DE" sz="2800" dirty="0"/>
          </a:p>
        </p:txBody>
      </p:sp>
      <p:sp>
        <p:nvSpPr>
          <p:cNvPr id="1127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278" name="Rechteck 15"/>
          <p:cNvSpPr>
            <a:spLocks noChangeArrowheads="1"/>
          </p:cNvSpPr>
          <p:nvPr/>
        </p:nvSpPr>
        <p:spPr bwMode="auto">
          <a:xfrm>
            <a:off x="5435600" y="6165850"/>
            <a:ext cx="3373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sym typeface="Symbol" pitchFamily="18" charset="2"/>
              </a:rPr>
              <a:t></a:t>
            </a:r>
            <a:r>
              <a:rPr lang="en-US" baseline="-25000" dirty="0">
                <a:latin typeface="Calibri" pitchFamily="34" charset="0"/>
              </a:rPr>
              <a:t>s</a:t>
            </a:r>
            <a:r>
              <a:rPr lang="en-US" dirty="0">
                <a:latin typeface="Calibri" pitchFamily="34" charset="0"/>
              </a:rPr>
              <a:t>= 2</a:t>
            </a:r>
            <a:r>
              <a:rPr lang="en-US" dirty="0">
                <a:latin typeface="Calibri" pitchFamily="34" charset="0"/>
                <a:sym typeface="Symbol" pitchFamily="18" charset="2"/>
              </a:rPr>
              <a:t></a:t>
            </a:r>
            <a:r>
              <a:rPr lang="en-US" dirty="0">
                <a:latin typeface="Calibri" pitchFamily="34" charset="0"/>
              </a:rPr>
              <a:t>/T</a:t>
            </a:r>
            <a:r>
              <a:rPr lang="en-US" baseline="-25000" dirty="0">
                <a:latin typeface="Calibri" pitchFamily="34" charset="0"/>
              </a:rPr>
              <a:t>SD</a:t>
            </a:r>
            <a:r>
              <a:rPr lang="en-US" baseline="30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= 2</a:t>
            </a:r>
            <a:r>
              <a:rPr lang="en-US" dirty="0">
                <a:latin typeface="Calibri" pitchFamily="34" charset="0"/>
                <a:sym typeface="Symbol" pitchFamily="18" charset="2"/>
              </a:rPr>
              <a:t></a:t>
            </a:r>
            <a:r>
              <a:rPr lang="en-US" dirty="0">
                <a:latin typeface="Calibri" pitchFamily="34" charset="0"/>
              </a:rPr>
              <a:t>/(23</a:t>
            </a:r>
            <a:r>
              <a:rPr lang="en-US" baseline="30000" dirty="0">
                <a:latin typeface="Calibri" pitchFamily="34" charset="0"/>
              </a:rPr>
              <a:t>h</a:t>
            </a:r>
            <a:r>
              <a:rPr lang="en-US" dirty="0">
                <a:latin typeface="Calibri" pitchFamily="34" charset="0"/>
              </a:rPr>
              <a:t>:56</a:t>
            </a:r>
            <a:r>
              <a:rPr lang="en-US" baseline="30000" dirty="0">
                <a:latin typeface="Calibri" pitchFamily="34" charset="0"/>
              </a:rPr>
              <a:t>m</a:t>
            </a:r>
            <a:r>
              <a:rPr lang="en-US" dirty="0">
                <a:latin typeface="Calibri" pitchFamily="34" charset="0"/>
              </a:rPr>
              <a:t>:4.091</a:t>
            </a:r>
            <a:r>
              <a:rPr lang="en-US" baseline="30000" dirty="0">
                <a:latin typeface="Calibri" pitchFamily="34" charset="0"/>
              </a:rPr>
              <a:t>s</a:t>
            </a:r>
            <a:r>
              <a:rPr lang="en-US" dirty="0">
                <a:latin typeface="Calibri" pitchFamily="34" charset="0"/>
              </a:rPr>
              <a:t>). 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797" y="6165304"/>
            <a:ext cx="384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expect</a:t>
            </a:r>
            <a:r>
              <a:rPr lang="de-DE" dirty="0" smtClean="0"/>
              <a:t> strong </a:t>
            </a:r>
            <a:r>
              <a:rPr lang="de-DE" dirty="0" err="1" smtClean="0"/>
              <a:t>correlated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025130"/>
              </p:ext>
            </p:extLst>
          </p:nvPr>
        </p:nvGraphicFramePr>
        <p:xfrm>
          <a:off x="3550853" y="6118373"/>
          <a:ext cx="1237171" cy="47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9" name="Formel" r:id="rId7" imgW="622080" imgH="241200" progId="Equation.3">
                  <p:embed/>
                </p:oleObj>
              </mc:Choice>
              <mc:Fallback>
                <p:oleObj name="Formel" r:id="rId7" imgW="6220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0853" y="6118373"/>
                        <a:ext cx="1237171" cy="478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987824" y="1907540"/>
            <a:ext cx="30941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  <a:r>
              <a:rPr lang="de-DE" dirty="0" smtClean="0"/>
              <a:t>otal </a:t>
            </a:r>
            <a:r>
              <a:rPr lang="de-DE" dirty="0" err="1" smtClean="0"/>
              <a:t>data-taking</a:t>
            </a:r>
            <a:r>
              <a:rPr lang="de-DE" dirty="0" smtClean="0"/>
              <a:t> time:</a:t>
            </a:r>
            <a:r>
              <a:rPr lang="de-DE" dirty="0" smtClean="0">
                <a:sym typeface="Symbol"/>
              </a:rPr>
              <a:t> 90 h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0062" y="908720"/>
            <a:ext cx="18646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March 2009 </a:t>
            </a:r>
            <a:r>
              <a:rPr lang="de-DE" dirty="0" err="1" smtClean="0"/>
              <a:t>run</a:t>
            </a:r>
            <a:r>
              <a:rPr lang="de-DE" dirty="0" smtClean="0"/>
              <a:t>: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179388" y="188913"/>
            <a:ext cx="8713787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>
                <a:ea typeface="Calibri" pitchFamily="34" charset="0"/>
              </a:rPr>
              <a:t>Results of </a:t>
            </a:r>
            <a:r>
              <a:rPr lang="en-US" dirty="0">
                <a:ea typeface="Calibri" pitchFamily="34" charset="0"/>
                <a:sym typeface="Symbol" pitchFamily="18" charset="2"/>
              </a:rPr>
              <a:t></a:t>
            </a:r>
            <a:r>
              <a:rPr lang="en-US" baseline="30000" dirty="0">
                <a:ea typeface="Calibri" pitchFamily="34" charset="0"/>
              </a:rPr>
              <a:t>2</a:t>
            </a:r>
            <a:r>
              <a:rPr lang="en-US" dirty="0">
                <a:ea typeface="Calibri" pitchFamily="34" charset="0"/>
                <a:sym typeface="Symbol" pitchFamily="18" charset="2"/>
              </a:rPr>
              <a:t>-fit for the sidereal phase amplitudes a</a:t>
            </a:r>
            <a:r>
              <a:rPr lang="en-US" baseline="-30000" dirty="0">
                <a:ea typeface="Calibri" pitchFamily="34" charset="0"/>
                <a:sym typeface="Symbol" pitchFamily="18" charset="2"/>
              </a:rPr>
              <a:t>c</a:t>
            </a:r>
            <a:r>
              <a:rPr lang="en-US" dirty="0">
                <a:ea typeface="Calibri" pitchFamily="34" charset="0"/>
                <a:sym typeface="Symbol" pitchFamily="18" charset="2"/>
              </a:rPr>
              <a:t> and a</a:t>
            </a:r>
            <a:r>
              <a:rPr lang="en-US" baseline="-30000" dirty="0">
                <a:ea typeface="Calibri" pitchFamily="34" charset="0"/>
                <a:sym typeface="Symbol" pitchFamily="18" charset="2"/>
              </a:rPr>
              <a:t>s</a:t>
            </a:r>
            <a:r>
              <a:rPr lang="en-US" dirty="0">
                <a:ea typeface="Calibri" pitchFamily="34" charset="0"/>
                <a:sym typeface="Symbol" pitchFamily="18" charset="2"/>
              </a:rPr>
              <a:t> together with their correlated and uncorrelated 1</a:t>
            </a:r>
            <a:r>
              <a:rPr lang="en-US" dirty="0">
                <a:ea typeface="Calibri" pitchFamily="34" charset="0"/>
              </a:rPr>
              <a:t>-errors </a:t>
            </a:r>
            <a:r>
              <a:rPr lang="en-US" dirty="0" smtClean="0">
                <a:ea typeface="Calibri" pitchFamily="34" charset="0"/>
                <a:sym typeface="Symbol" pitchFamily="18" charset="2"/>
              </a:rPr>
              <a:t>. </a:t>
            </a:r>
            <a:endParaRPr lang="en-US" dirty="0">
              <a:ea typeface="Calibri" pitchFamily="34" charset="0"/>
              <a:sym typeface="Symbol" pitchFamily="18" charset="2"/>
            </a:endParaRPr>
          </a:p>
        </p:txBody>
      </p:sp>
      <p:graphicFrame>
        <p:nvGraphicFramePr>
          <p:cNvPr id="31" name="Tabel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263272"/>
              </p:ext>
            </p:extLst>
          </p:nvPr>
        </p:nvGraphicFramePr>
        <p:xfrm>
          <a:off x="3252153" y="1403975"/>
          <a:ext cx="5640327" cy="1016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61"/>
                <a:gridCol w="733425"/>
                <a:gridCol w="723900"/>
                <a:gridCol w="723900"/>
                <a:gridCol w="745579"/>
                <a:gridCol w="720080"/>
                <a:gridCol w="743782"/>
              </a:tblGrid>
              <a:tr h="65115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de-DE" baseline="-25000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de-DE" baseline="-25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endParaRPr lang="de-DE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de-DE" sz="1800" b="1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de-DE" sz="1800" b="1" i="0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695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-0.882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0.814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0.015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-2.067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1.057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0.019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16406"/>
              </p:ext>
            </p:extLst>
          </p:nvPr>
        </p:nvGraphicFramePr>
        <p:xfrm>
          <a:off x="5314407" y="1501969"/>
          <a:ext cx="553737" cy="42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4" name="Formel" r:id="rId3" imgW="317160" imgH="241200" progId="Equation.3">
                  <p:embed/>
                </p:oleObj>
              </mc:Choice>
              <mc:Fallback>
                <p:oleObj name="Formel" r:id="rId3" imgW="3171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407" y="1501969"/>
                        <a:ext cx="553737" cy="420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912074"/>
              </p:ext>
            </p:extLst>
          </p:nvPr>
        </p:nvGraphicFramePr>
        <p:xfrm>
          <a:off x="5972635" y="1523380"/>
          <a:ext cx="687597" cy="40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5" name="Formel" r:id="rId5" imgW="406080" imgH="241200" progId="Equation.3">
                  <p:embed/>
                </p:oleObj>
              </mc:Choice>
              <mc:Fallback>
                <p:oleObj name="Formel" r:id="rId5" imgW="406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2635" y="1523380"/>
                        <a:ext cx="687597" cy="408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349650"/>
              </p:ext>
            </p:extLst>
          </p:nvPr>
        </p:nvGraphicFramePr>
        <p:xfrm>
          <a:off x="7501456" y="1517755"/>
          <a:ext cx="526928" cy="40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6" name="Formel" r:id="rId7" imgW="317160" imgH="241200" progId="Equation.3">
                  <p:embed/>
                </p:oleObj>
              </mc:Choice>
              <mc:Fallback>
                <p:oleObj name="Formel" r:id="rId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456" y="1517755"/>
                        <a:ext cx="526928" cy="40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210711"/>
              </p:ext>
            </p:extLst>
          </p:nvPr>
        </p:nvGraphicFramePr>
        <p:xfrm>
          <a:off x="8183555" y="1549222"/>
          <a:ext cx="636917" cy="37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7" name="Formel" r:id="rId9" imgW="406080" imgH="241200" progId="Equation.3">
                  <p:embed/>
                </p:oleObj>
              </mc:Choice>
              <mc:Fallback>
                <p:oleObj name="Formel" r:id="rId9" imgW="406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55" y="1549222"/>
                        <a:ext cx="636917" cy="378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655107"/>
              </p:ext>
            </p:extLst>
          </p:nvPr>
        </p:nvGraphicFramePr>
        <p:xfrm>
          <a:off x="3310293" y="2112169"/>
          <a:ext cx="1117691" cy="308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8" name="Formel" r:id="rId11" imgW="825480" imgH="228600" progId="Equation.3">
                  <p:embed/>
                </p:oleObj>
              </mc:Choice>
              <mc:Fallback>
                <p:oleObj name="Formel" r:id="rId11" imgW="825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10293" y="2112169"/>
                        <a:ext cx="1117691" cy="308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uppieren 36"/>
          <p:cNvGrpSpPr/>
          <p:nvPr/>
        </p:nvGrpSpPr>
        <p:grpSpPr>
          <a:xfrm>
            <a:off x="107504" y="1556792"/>
            <a:ext cx="3024138" cy="1737664"/>
            <a:chOff x="539750" y="1412777"/>
            <a:chExt cx="3024138" cy="1737664"/>
          </a:xfrm>
        </p:grpSpPr>
        <p:sp>
          <p:nvSpPr>
            <p:cNvPr id="38" name="Abgerundetes Rechteck 37"/>
            <p:cNvSpPr/>
            <p:nvPr/>
          </p:nvSpPr>
          <p:spPr bwMode="auto">
            <a:xfrm>
              <a:off x="539750" y="1412777"/>
              <a:ext cx="3024138" cy="1656184"/>
            </a:xfrm>
            <a:prstGeom prst="roundRect">
              <a:avLst/>
            </a:prstGeom>
            <a:solidFill>
              <a:srgbClr val="DDDD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9" name="Textfeld 22"/>
            <p:cNvSpPr txBox="1">
              <a:spLocks noChangeArrowheads="1"/>
            </p:cNvSpPr>
            <p:nvPr/>
          </p:nvSpPr>
          <p:spPr bwMode="auto">
            <a:xfrm>
              <a:off x="611772" y="1550003"/>
              <a:ext cx="2952116" cy="16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ea typeface="Calibri" pitchFamily="34" charset="0"/>
                  <a:sym typeface="Symbol" pitchFamily="18" charset="2"/>
                </a:rPr>
                <a:t>To demonstrate the strong dependence of the correlated error on </a:t>
              </a:r>
              <a:r>
                <a:rPr lang="en-US" sz="1600" baseline="-30000" dirty="0">
                  <a:ea typeface="Calibri" pitchFamily="34" charset="0"/>
                </a:rPr>
                <a:t>s , </a:t>
              </a:r>
              <a:r>
                <a:rPr lang="en-US" sz="1600" dirty="0">
                  <a:ea typeface="Calibri" pitchFamily="34" charset="0"/>
                  <a:sym typeface="Symbol" pitchFamily="18" charset="2"/>
                </a:rPr>
                <a:t> corresponding fit results are shown for multiples of </a:t>
              </a:r>
              <a:r>
                <a:rPr lang="en-US" sz="1600" baseline="-30000" dirty="0">
                  <a:ea typeface="Calibri" pitchFamily="34" charset="0"/>
                </a:rPr>
                <a:t>s</a:t>
              </a:r>
              <a:r>
                <a:rPr lang="en-US" sz="1600" dirty="0">
                  <a:ea typeface="Calibri" pitchFamily="34" charset="0"/>
                  <a:sym typeface="Symbol" pitchFamily="18" charset="2"/>
                </a:rPr>
                <a:t>: </a:t>
              </a:r>
              <a:r>
                <a:rPr lang="en-US" sz="1600" dirty="0">
                  <a:ea typeface="Calibri" pitchFamily="34" charset="0"/>
                </a:rPr>
                <a:t>’</a:t>
              </a:r>
              <a:r>
                <a:rPr lang="en-US" sz="1600" baseline="-30000" dirty="0">
                  <a:ea typeface="Calibri" pitchFamily="34" charset="0"/>
                  <a:sym typeface="Symbol" pitchFamily="18" charset="2"/>
                </a:rPr>
                <a:t>s</a:t>
              </a:r>
              <a:r>
                <a:rPr lang="en-US" sz="1600" dirty="0">
                  <a:ea typeface="Calibri" pitchFamily="34" charset="0"/>
                  <a:sym typeface="Symbol" pitchFamily="18" charset="2"/>
                </a:rPr>
                <a:t> = g</a:t>
              </a:r>
              <a:r>
                <a:rPr lang="en-US" sz="1600" baseline="-30000" dirty="0">
                  <a:ea typeface="Calibri" pitchFamily="34" charset="0"/>
                </a:rPr>
                <a:t>s</a:t>
              </a:r>
              <a:r>
                <a:rPr lang="en-US" sz="1600" dirty="0">
                  <a:ea typeface="Calibri" pitchFamily="34" charset="0"/>
                  <a:sym typeface="Symbol" pitchFamily="18" charset="2"/>
                </a:rPr>
                <a:t> . </a:t>
              </a:r>
            </a:p>
            <a:p>
              <a:endParaRPr lang="de-DE" dirty="0">
                <a:latin typeface="Calibri" pitchFamily="34" charset="0"/>
                <a:ea typeface="Calibri" pitchFamily="34" charset="0"/>
              </a:endParaRPr>
            </a:p>
          </p:txBody>
        </p:sp>
      </p:grpSp>
      <p:graphicFrame>
        <p:nvGraphicFramePr>
          <p:cNvPr id="40" name="Tabel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74350"/>
              </p:ext>
            </p:extLst>
          </p:nvPr>
        </p:nvGraphicFramePr>
        <p:xfrm>
          <a:off x="3748787" y="2619317"/>
          <a:ext cx="514349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785"/>
                <a:gridCol w="734785"/>
                <a:gridCol w="734785"/>
                <a:gridCol w="734785"/>
                <a:gridCol w="736962"/>
                <a:gridCol w="732608"/>
                <a:gridCol w="734785"/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-0.048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0.120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0.016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-0.149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0.112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>
                          <a:solidFill>
                            <a:schemeClr val="tx1"/>
                          </a:solidFill>
                        </a:rPr>
                        <a:t>0.017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-0.184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0.052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0.019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-0.011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0.043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0.016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-0.001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0.034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0.018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0.057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0.030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0.016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84457"/>
              </p:ext>
            </p:extLst>
          </p:nvPr>
        </p:nvGraphicFramePr>
        <p:xfrm>
          <a:off x="3821361" y="2614728"/>
          <a:ext cx="6064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9" name="Formel" r:id="rId13" imgW="355320" imgH="228600" progId="Equation.3">
                  <p:embed/>
                </p:oleObj>
              </mc:Choice>
              <mc:Fallback>
                <p:oleObj name="Formel" r:id="rId13" imgW="355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361" y="2614728"/>
                        <a:ext cx="6064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1963"/>
              </p:ext>
            </p:extLst>
          </p:nvPr>
        </p:nvGraphicFramePr>
        <p:xfrm>
          <a:off x="3821361" y="2993818"/>
          <a:ext cx="6064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90" name="Formel" r:id="rId15" imgW="355320" imgH="228600" progId="Equation.3">
                  <p:embed/>
                </p:oleObj>
              </mc:Choice>
              <mc:Fallback>
                <p:oleObj name="Formel" r:id="rId15" imgW="355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361" y="2993818"/>
                        <a:ext cx="6064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248449"/>
              </p:ext>
            </p:extLst>
          </p:nvPr>
        </p:nvGraphicFramePr>
        <p:xfrm>
          <a:off x="3821361" y="3367972"/>
          <a:ext cx="6064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91" name="Formel" r:id="rId17" imgW="355320" imgH="228600" progId="Equation.3">
                  <p:embed/>
                </p:oleObj>
              </mc:Choice>
              <mc:Fallback>
                <p:oleObj name="Formel" r:id="rId17" imgW="355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361" y="3367972"/>
                        <a:ext cx="6064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uppieren 25"/>
          <p:cNvGrpSpPr/>
          <p:nvPr/>
        </p:nvGrpSpPr>
        <p:grpSpPr>
          <a:xfrm>
            <a:off x="109538" y="1916832"/>
            <a:ext cx="8999537" cy="4769718"/>
            <a:chOff x="109538" y="1916832"/>
            <a:chExt cx="8999537" cy="4769718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109538" y="3789040"/>
              <a:ext cx="8999537" cy="2897510"/>
              <a:chOff x="109538" y="3789040"/>
              <a:chExt cx="8999537" cy="2897510"/>
            </a:xfrm>
          </p:grpSpPr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314" t="4172" r="1558"/>
              <a:stretch>
                <a:fillRect/>
              </a:stretch>
            </p:blipFill>
            <p:spPr bwMode="auto">
              <a:xfrm>
                <a:off x="3298825" y="4437063"/>
                <a:ext cx="5810250" cy="2249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feld 5"/>
              <p:cNvSpPr txBox="1">
                <a:spLocks noChangeArrowheads="1"/>
              </p:cNvSpPr>
              <p:nvPr/>
            </p:nvSpPr>
            <p:spPr bwMode="auto">
              <a:xfrm>
                <a:off x="109538" y="5033963"/>
                <a:ext cx="3309937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/>
                  <a:t>Phase residuals with fit-results for </a:t>
                </a:r>
              </a:p>
            </p:txBody>
          </p:sp>
          <p:graphicFrame>
            <p:nvGraphicFramePr>
              <p:cNvPr id="45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4951242"/>
                  </p:ext>
                </p:extLst>
              </p:nvPr>
            </p:nvGraphicFramePr>
            <p:xfrm>
              <a:off x="179388" y="5513388"/>
              <a:ext cx="3024187" cy="322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0292" name="Formel" r:id="rId20" imgW="1676160" imgH="203040" progId="Equation.3">
                      <p:embed/>
                    </p:oleObj>
                  </mc:Choice>
                  <mc:Fallback>
                    <p:oleObj name="Formel" r:id="rId20" imgW="167616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9388" y="5513388"/>
                            <a:ext cx="3024187" cy="322262"/>
                          </a:xfrm>
                          <a:prstGeom prst="rect">
                            <a:avLst/>
                          </a:prstGeom>
                          <a:solidFill>
                            <a:srgbClr val="FFFF99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Textfeld 26"/>
              <p:cNvSpPr txBox="1">
                <a:spLocks noChangeArrowheads="1"/>
              </p:cNvSpPr>
              <p:nvPr/>
            </p:nvSpPr>
            <p:spPr bwMode="auto">
              <a:xfrm>
                <a:off x="539552" y="3789040"/>
                <a:ext cx="264687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 u="sng" dirty="0" err="1">
                    <a:solidFill>
                      <a:srgbClr val="FF0000"/>
                    </a:solidFill>
                  </a:rPr>
                  <a:t>Phaseamplitude</a:t>
                </a:r>
                <a:r>
                  <a:rPr lang="de-DE" b="1" u="sng" dirty="0">
                    <a:solidFill>
                      <a:srgbClr val="FF0000"/>
                    </a:solidFill>
                  </a:rPr>
                  <a:t> </a:t>
                </a:r>
                <a:r>
                  <a:rPr lang="de-DE" b="1" u="sng" dirty="0" err="1">
                    <a:solidFill>
                      <a:srgbClr val="FF0000"/>
                    </a:solidFill>
                  </a:rPr>
                  <a:t>of</a:t>
                </a:r>
                <a:r>
                  <a:rPr lang="de-DE" b="1" u="sng" dirty="0">
                    <a:solidFill>
                      <a:srgbClr val="FF0000"/>
                    </a:solidFill>
                  </a:rPr>
                  <a:t> </a:t>
                </a:r>
                <a:r>
                  <a:rPr lang="de-DE" b="1" u="sng" dirty="0" err="1">
                    <a:solidFill>
                      <a:srgbClr val="FF0000"/>
                    </a:solidFill>
                  </a:rPr>
                  <a:t>the</a:t>
                </a:r>
                <a:endParaRPr lang="de-DE" b="1" u="sng" dirty="0">
                  <a:solidFill>
                    <a:srgbClr val="FF0000"/>
                  </a:solidFill>
                </a:endParaRPr>
              </a:p>
              <a:p>
                <a:r>
                  <a:rPr lang="de-DE" b="1" u="sng" dirty="0" err="1">
                    <a:solidFill>
                      <a:srgbClr val="FF0000"/>
                    </a:solidFill>
                  </a:rPr>
                  <a:t>sidereal</a:t>
                </a:r>
                <a:r>
                  <a:rPr lang="de-DE" b="1" u="sng" dirty="0">
                    <a:solidFill>
                      <a:srgbClr val="FF0000"/>
                    </a:solidFill>
                  </a:rPr>
                  <a:t> </a:t>
                </a:r>
                <a:r>
                  <a:rPr lang="de-DE" b="1" u="sng" dirty="0" err="1">
                    <a:solidFill>
                      <a:srgbClr val="FF0000"/>
                    </a:solidFill>
                  </a:rPr>
                  <a:t>modulation</a:t>
                </a:r>
                <a:r>
                  <a:rPr lang="de-DE" b="1" u="sng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  <p:graphicFrame>
            <p:nvGraphicFramePr>
              <p:cNvPr id="47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458853"/>
                  </p:ext>
                </p:extLst>
              </p:nvPr>
            </p:nvGraphicFramePr>
            <p:xfrm>
              <a:off x="3712542" y="3938067"/>
              <a:ext cx="4387850" cy="4270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0293" name="Formel" r:id="rId22" imgW="2730240" imgH="266400" progId="Equation.3">
                      <p:embed/>
                    </p:oleObj>
                  </mc:Choice>
                  <mc:Fallback>
                    <p:oleObj name="Formel" r:id="rId22" imgW="273024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12542" y="3938067"/>
                            <a:ext cx="4387850" cy="42703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8" name="Gerade Verbindung 47"/>
              <p:cNvCxnSpPr/>
              <p:nvPr/>
            </p:nvCxnSpPr>
            <p:spPr>
              <a:xfrm>
                <a:off x="4095750" y="5397500"/>
                <a:ext cx="4826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Ellipse 27"/>
            <p:cNvSpPr/>
            <p:nvPr/>
          </p:nvSpPr>
          <p:spPr>
            <a:xfrm>
              <a:off x="4427984" y="1916832"/>
              <a:ext cx="1584176" cy="648072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616799" y="1916832"/>
              <a:ext cx="1584176" cy="648072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115616" y="5675086"/>
            <a:ext cx="6909990" cy="76372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22"/>
          <p:cNvSpPr/>
          <p:nvPr/>
        </p:nvSpPr>
        <p:spPr>
          <a:xfrm>
            <a:off x="1764630" y="549275"/>
            <a:ext cx="5327650" cy="71913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3320" name="Rechteck 1"/>
          <p:cNvSpPr>
            <a:spLocks noChangeArrowheads="1"/>
          </p:cNvSpPr>
          <p:nvPr/>
        </p:nvSpPr>
        <p:spPr bwMode="auto">
          <a:xfrm>
            <a:off x="100013" y="1344613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prstClr val="black"/>
                </a:solidFill>
                <a:latin typeface="Times New Roman" pitchFamily="18" charset="0"/>
              </a:rPr>
              <a:t>Kostelecky et al. , Phys. Rev. D 60, 116010 (1999)</a:t>
            </a:r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662113"/>
            <a:ext cx="37909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423988" y="5062538"/>
          <a:ext cx="594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1" name="Formel" r:id="rId6" imgW="3555720" imgH="304560" progId="Equation.3">
                  <p:embed/>
                </p:oleObj>
              </mc:Choice>
              <mc:Fallback>
                <p:oleObj name="Formel" r:id="rId6" imgW="3555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5062538"/>
                        <a:ext cx="5945187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Textfeld 4"/>
          <p:cNvSpPr txBox="1">
            <a:spLocks noChangeArrowheads="1"/>
          </p:cNvSpPr>
          <p:nvPr/>
        </p:nvSpPr>
        <p:spPr bwMode="auto">
          <a:xfrm>
            <a:off x="642938" y="3571875"/>
            <a:ext cx="2208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 baseline="30000" smtClean="0">
                <a:solidFill>
                  <a:prstClr val="black"/>
                </a:solidFill>
              </a:rPr>
              <a:t>3</a:t>
            </a:r>
            <a:r>
              <a:rPr lang="de-DE" sz="2000" smtClean="0">
                <a:solidFill>
                  <a:prstClr val="black"/>
                </a:solidFill>
              </a:rPr>
              <a:t>He:  µ = -2.1276 µ</a:t>
            </a:r>
            <a:r>
              <a:rPr lang="de-DE" sz="2000" baseline="-25000" smtClean="0">
                <a:solidFill>
                  <a:prstClr val="black"/>
                </a:solidFill>
              </a:rPr>
              <a:t>K</a:t>
            </a:r>
            <a:endParaRPr lang="de-DE" sz="2000" baseline="30000" smtClean="0">
              <a:solidFill>
                <a:prstClr val="black"/>
              </a:solidFill>
            </a:endParaRPr>
          </a:p>
        </p:txBody>
      </p:sp>
      <p:sp>
        <p:nvSpPr>
          <p:cNvPr id="13323" name="Textfeld 5"/>
          <p:cNvSpPr txBox="1">
            <a:spLocks noChangeArrowheads="1"/>
          </p:cNvSpPr>
          <p:nvPr/>
        </p:nvSpPr>
        <p:spPr bwMode="auto">
          <a:xfrm>
            <a:off x="517525" y="4029075"/>
            <a:ext cx="2347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 baseline="30000" smtClean="0">
                <a:solidFill>
                  <a:prstClr val="black"/>
                </a:solidFill>
              </a:rPr>
              <a:t>129</a:t>
            </a:r>
            <a:r>
              <a:rPr lang="de-DE" sz="2000" smtClean="0">
                <a:solidFill>
                  <a:prstClr val="black"/>
                </a:solidFill>
              </a:rPr>
              <a:t>Xe:  µ = -0.7779 µ</a:t>
            </a:r>
            <a:r>
              <a:rPr lang="de-DE" sz="2000" baseline="-25000" smtClean="0">
                <a:solidFill>
                  <a:prstClr val="black"/>
                </a:solidFill>
              </a:rPr>
              <a:t>K</a:t>
            </a:r>
            <a:endParaRPr lang="de-DE" sz="2000" baseline="30000" smtClean="0">
              <a:solidFill>
                <a:prstClr val="black"/>
              </a:solidFill>
            </a:endParaRPr>
          </a:p>
        </p:txBody>
      </p:sp>
      <p:sp>
        <p:nvSpPr>
          <p:cNvPr id="13324" name="Textfeld 6"/>
          <p:cNvSpPr txBox="1">
            <a:spLocks noChangeArrowheads="1"/>
          </p:cNvSpPr>
          <p:nvPr/>
        </p:nvSpPr>
        <p:spPr bwMode="auto">
          <a:xfrm>
            <a:off x="619125" y="2314575"/>
            <a:ext cx="195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 smtClean="0">
                <a:solidFill>
                  <a:prstClr val="black"/>
                </a:solidFill>
              </a:rPr>
              <a:t>n :   µ = -1.913 µ</a:t>
            </a:r>
            <a:r>
              <a:rPr lang="de-DE" sz="2000" baseline="-25000" smtClean="0">
                <a:solidFill>
                  <a:prstClr val="black"/>
                </a:solidFill>
              </a:rPr>
              <a:t>K</a:t>
            </a:r>
            <a:endParaRPr lang="de-DE" sz="2000" baseline="30000" smtClean="0">
              <a:solidFill>
                <a:prstClr val="black"/>
              </a:solidFill>
            </a:endParaRPr>
          </a:p>
        </p:txBody>
      </p:sp>
      <p:sp>
        <p:nvSpPr>
          <p:cNvPr id="13325" name="Textfeld 7"/>
          <p:cNvSpPr txBox="1">
            <a:spLocks noChangeArrowheads="1"/>
          </p:cNvSpPr>
          <p:nvPr/>
        </p:nvSpPr>
        <p:spPr bwMode="auto">
          <a:xfrm>
            <a:off x="642938" y="2857500"/>
            <a:ext cx="178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 u="sng" smtClean="0">
                <a:solidFill>
                  <a:prstClr val="black"/>
                </a:solidFill>
              </a:rPr>
              <a:t>Schmidt-Model</a:t>
            </a:r>
          </a:p>
        </p:txBody>
      </p:sp>
      <p:sp>
        <p:nvSpPr>
          <p:cNvPr id="13326" name="Textfeld 8"/>
          <p:cNvSpPr txBox="1">
            <a:spLocks noChangeArrowheads="1"/>
          </p:cNvSpPr>
          <p:nvPr/>
        </p:nvSpPr>
        <p:spPr bwMode="auto">
          <a:xfrm>
            <a:off x="652463" y="1785938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 u="sng" smtClean="0">
                <a:solidFill>
                  <a:prstClr val="black"/>
                </a:solidFill>
              </a:rPr>
              <a:t>free neutron: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4614862" y="2652713"/>
            <a:ext cx="1266825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8" name="Textfeld 13"/>
          <p:cNvSpPr txBox="1">
            <a:spLocks noChangeArrowheads="1"/>
          </p:cNvSpPr>
          <p:nvPr/>
        </p:nvSpPr>
        <p:spPr bwMode="auto">
          <a:xfrm>
            <a:off x="5913438" y="1412875"/>
            <a:ext cx="3230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>
                <a:solidFill>
                  <a:prstClr val="black"/>
                </a:solidFill>
              </a:rPr>
              <a:t>(X,Y,Z) non-rotating frame</a:t>
            </a:r>
          </a:p>
          <a:p>
            <a:r>
              <a:rPr lang="de-DE" smtClean="0">
                <a:solidFill>
                  <a:prstClr val="black"/>
                </a:solidFill>
              </a:rPr>
              <a:t>with Z along Earth‘s rotation axis</a:t>
            </a:r>
          </a:p>
        </p:txBody>
      </p:sp>
      <p:sp>
        <p:nvSpPr>
          <p:cNvPr id="13329" name="Textfeld 14"/>
          <p:cNvSpPr txBox="1">
            <a:spLocks noChangeArrowheads="1"/>
          </p:cNvSpPr>
          <p:nvPr/>
        </p:nvSpPr>
        <p:spPr bwMode="auto">
          <a:xfrm>
            <a:off x="2928938" y="1711325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>
                <a:solidFill>
                  <a:srgbClr val="FF0000"/>
                </a:solidFill>
              </a:rPr>
              <a:t>Lab-frame with</a:t>
            </a:r>
          </a:p>
          <a:p>
            <a:r>
              <a:rPr lang="de-DE" smtClean="0">
                <a:solidFill>
                  <a:srgbClr val="FF0000"/>
                </a:solidFill>
              </a:rPr>
              <a:t>quantization axis z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6929438" y="4071938"/>
          <a:ext cx="2041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2" name="Formel" r:id="rId8" imgW="1231560" imgH="431640" progId="Equation.3">
                  <p:embed/>
                </p:oleObj>
              </mc:Choice>
              <mc:Fallback>
                <p:oleObj name="Formel" r:id="rId8" imgW="1231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38" y="4071938"/>
                        <a:ext cx="204152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3" name="Formel" r:id="rId10" imgW="914400" imgH="215640" progId="Equation.3">
                  <p:embed/>
                </p:oleObj>
              </mc:Choice>
              <mc:Fallback>
                <p:oleObj name="Formel" r:id="rId10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7"/>
          <p:cNvGraphicFramePr>
            <a:graphicFrameLocks noChangeAspect="1"/>
          </p:cNvGraphicFramePr>
          <p:nvPr/>
        </p:nvGraphicFramePr>
        <p:xfrm>
          <a:off x="1771650" y="5776913"/>
          <a:ext cx="57848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4" name="Formel" r:id="rId12" imgW="2349360" imgH="241200" progId="Equation.3">
                  <p:embed/>
                </p:oleObj>
              </mc:Choice>
              <mc:Fallback>
                <p:oleObj name="Formel" r:id="rId12" imgW="234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5776913"/>
                        <a:ext cx="5784850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Text Box 9"/>
          <p:cNvSpPr txBox="1">
            <a:spLocks noChangeArrowheads="1"/>
          </p:cNvSpPr>
          <p:nvPr/>
        </p:nvSpPr>
        <p:spPr bwMode="auto">
          <a:xfrm>
            <a:off x="179388" y="44450"/>
            <a:ext cx="590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de-DE" sz="2400" u="sng" smtClean="0">
                <a:solidFill>
                  <a:prstClr val="black"/>
                </a:solidFill>
              </a:rPr>
              <a:t>In terms of frequency:</a:t>
            </a:r>
          </a:p>
        </p:txBody>
      </p:sp>
      <p:graphicFrame>
        <p:nvGraphicFramePr>
          <p:cNvPr id="133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57081"/>
              </p:ext>
            </p:extLst>
          </p:nvPr>
        </p:nvGraphicFramePr>
        <p:xfrm>
          <a:off x="1996108" y="566738"/>
          <a:ext cx="365601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05" name="Formel" r:id="rId14" imgW="2006280" imgH="368280" progId="Equation.3">
                  <p:embed/>
                </p:oleObj>
              </mc:Choice>
              <mc:Fallback>
                <p:oleObj name="Formel" r:id="rId14" imgW="20062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108" y="566738"/>
                        <a:ext cx="3656012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1" name="Text Box 12"/>
          <p:cNvSpPr txBox="1">
            <a:spLocks noChangeArrowheads="1"/>
          </p:cNvSpPr>
          <p:nvPr/>
        </p:nvSpPr>
        <p:spPr bwMode="auto">
          <a:xfrm>
            <a:off x="5867425" y="712788"/>
            <a:ext cx="1512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mtClean="0">
                <a:solidFill>
                  <a:prstClr val="black"/>
                </a:solidFill>
              </a:rPr>
              <a:t>(95% C.L.)</a:t>
            </a:r>
            <a:endParaRPr lang="el-GR" smtClean="0">
              <a:solidFill>
                <a:prstClr val="black"/>
              </a:solidFill>
              <a:ea typeface="Batang" pitchFamily="18" charset="-127"/>
            </a:endParaRPr>
          </a:p>
        </p:txBody>
      </p:sp>
      <p:sp>
        <p:nvSpPr>
          <p:cNvPr id="13332" name="Textfeld 25"/>
          <p:cNvSpPr txBox="1">
            <a:spLocks noChangeArrowheads="1"/>
          </p:cNvSpPr>
          <p:nvPr/>
        </p:nvSpPr>
        <p:spPr bwMode="auto">
          <a:xfrm>
            <a:off x="6929438" y="2214563"/>
            <a:ext cx="120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u="sng" smtClean="0">
                <a:solidFill>
                  <a:prstClr val="black"/>
                </a:solidFill>
              </a:rPr>
              <a:t>PTB Berlin:</a:t>
            </a:r>
          </a:p>
        </p:txBody>
      </p:sp>
      <p:sp>
        <p:nvSpPr>
          <p:cNvPr id="13333" name="Textfeld 26"/>
          <p:cNvSpPr txBox="1">
            <a:spLocks noChangeArrowheads="1"/>
          </p:cNvSpPr>
          <p:nvPr/>
        </p:nvSpPr>
        <p:spPr bwMode="auto">
          <a:xfrm>
            <a:off x="6929438" y="2630488"/>
            <a:ext cx="199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>
                <a:solidFill>
                  <a:srgbClr val="FF0000"/>
                </a:solidFill>
                <a:sym typeface="Symbol" pitchFamily="18" charset="2"/>
              </a:rPr>
              <a:t>= 52,5164</a:t>
            </a:r>
            <a:r>
              <a:rPr lang="de-DE" baseline="30000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de-DE" smtClean="0">
                <a:solidFill>
                  <a:srgbClr val="FF0000"/>
                </a:solidFill>
                <a:sym typeface="Symbol" pitchFamily="18" charset="2"/>
              </a:rPr>
              <a:t>  north</a:t>
            </a:r>
            <a:endParaRPr lang="de-DE" smtClean="0">
              <a:solidFill>
                <a:srgbClr val="FF0000"/>
              </a:solidFill>
            </a:endParaRPr>
          </a:p>
        </p:txBody>
      </p:sp>
      <p:sp>
        <p:nvSpPr>
          <p:cNvPr id="13334" name="Textfeld 27"/>
          <p:cNvSpPr txBox="1">
            <a:spLocks noChangeArrowheads="1"/>
          </p:cNvSpPr>
          <p:nvPr/>
        </p:nvSpPr>
        <p:spPr bwMode="auto">
          <a:xfrm>
            <a:off x="6978650" y="3000375"/>
            <a:ext cx="209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>
                <a:solidFill>
                  <a:srgbClr val="FF0000"/>
                </a:solidFill>
                <a:sym typeface="Symbol" pitchFamily="18" charset="2"/>
              </a:rPr>
              <a:t>= 28</a:t>
            </a:r>
            <a:r>
              <a:rPr lang="de-DE" baseline="30000" smtClean="0">
                <a:solidFill>
                  <a:srgbClr val="FF0000"/>
                </a:solidFill>
                <a:sym typeface="Symbol" pitchFamily="18" charset="2"/>
              </a:rPr>
              <a:t>0 </a:t>
            </a:r>
            <a:r>
              <a:rPr lang="de-DE" smtClean="0">
                <a:solidFill>
                  <a:srgbClr val="FF0000"/>
                </a:solidFill>
                <a:sym typeface="Symbol" pitchFamily="18" charset="2"/>
              </a:rPr>
              <a:t>(north-south)</a:t>
            </a:r>
            <a:endParaRPr lang="de-DE" smtClean="0">
              <a:solidFill>
                <a:srgbClr val="FF0000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4833938" y="1082675"/>
            <a:ext cx="1538262" cy="3989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186"/>
          <p:cNvSpPr txBox="1">
            <a:spLocks noChangeArrowheads="1"/>
          </p:cNvSpPr>
          <p:nvPr/>
        </p:nvSpPr>
        <p:spPr bwMode="auto">
          <a:xfrm>
            <a:off x="6834998" y="6453336"/>
            <a:ext cx="23455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PRD 82 (2010) 111901</a:t>
            </a:r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59" name="Picture 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6"/>
          <a:stretch/>
        </p:blipFill>
        <p:spPr bwMode="auto">
          <a:xfrm>
            <a:off x="5278774" y="424562"/>
            <a:ext cx="2667000" cy="1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58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26" y="414189"/>
            <a:ext cx="10763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uppieren 27"/>
          <p:cNvGrpSpPr/>
          <p:nvPr/>
        </p:nvGrpSpPr>
        <p:grpSpPr>
          <a:xfrm>
            <a:off x="555676" y="692696"/>
            <a:ext cx="7560840" cy="2288614"/>
            <a:chOff x="827584" y="260648"/>
            <a:chExt cx="7560840" cy="2288614"/>
          </a:xfrm>
        </p:grpSpPr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8693118"/>
                </p:ext>
              </p:extLst>
            </p:nvPr>
          </p:nvGraphicFramePr>
          <p:xfrm>
            <a:off x="1501573" y="1960300"/>
            <a:ext cx="1255713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85" name="Formel" r:id="rId5" imgW="660240" imgH="304560" progId="Equation.3">
                    <p:embed/>
                  </p:oleObj>
                </mc:Choice>
                <mc:Fallback>
                  <p:oleObj name="Formel" r:id="rId5" imgW="660240" imgH="3045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01573" y="1960300"/>
                          <a:ext cx="1255713" cy="588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5985675"/>
                </p:ext>
              </p:extLst>
            </p:nvPr>
          </p:nvGraphicFramePr>
          <p:xfrm>
            <a:off x="1519847" y="1440678"/>
            <a:ext cx="1165431" cy="4709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86" name="Formel" r:id="rId7" imgW="609480" imgH="241200" progId="Equation.3">
                    <p:embed/>
                  </p:oleObj>
                </mc:Choice>
                <mc:Fallback>
                  <p:oleObj name="Formel" r:id="rId7" imgW="609480" imgH="241200" progId="Equation.3">
                    <p:embed/>
                    <p:pic>
                      <p:nvPicPr>
                        <p:cNvPr id="0" name="Objek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9847" y="1440678"/>
                          <a:ext cx="1165431" cy="4709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9739412"/>
                </p:ext>
              </p:extLst>
            </p:nvPr>
          </p:nvGraphicFramePr>
          <p:xfrm>
            <a:off x="1514396" y="864614"/>
            <a:ext cx="1170882" cy="456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87" name="Formel" r:id="rId9" imgW="634680" imgH="241200" progId="Equation.3">
                    <p:embed/>
                  </p:oleObj>
                </mc:Choice>
                <mc:Fallback>
                  <p:oleObj name="Formel" r:id="rId9" imgW="634680" imgH="24120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4396" y="864614"/>
                          <a:ext cx="1170882" cy="456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feld 10"/>
            <p:cNvSpPr txBox="1"/>
            <p:nvPr/>
          </p:nvSpPr>
          <p:spPr>
            <a:xfrm>
              <a:off x="1488075" y="404664"/>
              <a:ext cx="6173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Coefficient</a:t>
              </a:r>
              <a:r>
                <a:rPr lang="de-DE" dirty="0" smtClean="0"/>
                <a:t>               </a:t>
              </a:r>
              <a:r>
                <a:rPr lang="de-DE" b="1" dirty="0" smtClean="0"/>
                <a:t>Proton</a:t>
              </a:r>
              <a:r>
                <a:rPr lang="de-DE" dirty="0" smtClean="0"/>
                <a:t>           </a:t>
              </a:r>
              <a:r>
                <a:rPr lang="de-DE" b="1" dirty="0" smtClean="0"/>
                <a:t>Neutron</a:t>
              </a:r>
              <a:r>
                <a:rPr lang="de-DE" dirty="0" smtClean="0"/>
                <a:t>         </a:t>
              </a:r>
              <a:r>
                <a:rPr lang="de-DE" b="1" dirty="0" err="1" smtClean="0"/>
                <a:t>Electron</a:t>
              </a:r>
              <a:endParaRPr lang="de-DE" b="1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136512" y="999902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-32</a:t>
              </a:r>
              <a:endParaRPr lang="de-DE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634730" y="976775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-31</a:t>
              </a:r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660796" y="1543405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-31</a:t>
              </a:r>
              <a:endParaRPr lang="de-DE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137640" y="213285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-32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151727" y="156619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-32</a:t>
              </a:r>
              <a:endParaRPr lang="de-DE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638859" y="98538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-31</a:t>
              </a:r>
              <a:endParaRPr lang="de-DE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634312" y="1541279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-31</a:t>
              </a:r>
              <a:endParaRPr lang="de-DE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644797" y="2132856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&lt; 10</a:t>
              </a:r>
              <a:r>
                <a:rPr lang="de-DE" baseline="30000" dirty="0" smtClean="0"/>
                <a:t>-31</a:t>
              </a:r>
              <a:endParaRPr lang="de-DE" dirty="0"/>
            </a:p>
          </p:txBody>
        </p:sp>
        <p:cxnSp>
          <p:nvCxnSpPr>
            <p:cNvPr id="21" name="Gerade Verbindung 20"/>
            <p:cNvCxnSpPr/>
            <p:nvPr/>
          </p:nvCxnSpPr>
          <p:spPr>
            <a:xfrm>
              <a:off x="827584" y="260648"/>
              <a:ext cx="75608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827584" y="836712"/>
              <a:ext cx="75608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>
          <a:xfrm>
            <a:off x="5427941" y="3451050"/>
            <a:ext cx="3632194" cy="3362326"/>
            <a:chOff x="5427941" y="3451050"/>
            <a:chExt cx="3632194" cy="3362326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23218" t="7267" r="16827" b="4379"/>
            <a:stretch/>
          </p:blipFill>
          <p:spPr bwMode="auto">
            <a:xfrm>
              <a:off x="6516216" y="3451050"/>
              <a:ext cx="2543919" cy="336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7296" t="8137" r="63661" b="59695"/>
            <a:stretch/>
          </p:blipFill>
          <p:spPr bwMode="auto">
            <a:xfrm>
              <a:off x="5427941" y="4797152"/>
              <a:ext cx="1232291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Pfeil nach rechts 31"/>
            <p:cNvSpPr/>
            <p:nvPr/>
          </p:nvSpPr>
          <p:spPr>
            <a:xfrm>
              <a:off x="5914578" y="5301852"/>
              <a:ext cx="285750" cy="178594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6300192" y="3451050"/>
              <a:ext cx="789583" cy="1202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Textfeld 176"/>
          <p:cNvSpPr txBox="1">
            <a:spLocks noChangeArrowheads="1"/>
          </p:cNvSpPr>
          <p:nvPr/>
        </p:nvSpPr>
        <p:spPr bwMode="auto">
          <a:xfrm>
            <a:off x="5076056" y="3265820"/>
            <a:ext cx="307808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smtClean="0">
                <a:sym typeface="Symbol"/>
              </a:rPr>
              <a:t></a:t>
            </a:r>
            <a:r>
              <a:rPr lang="de-DE" sz="1600" dirty="0" smtClean="0"/>
              <a:t>Torsion </a:t>
            </a:r>
            <a:r>
              <a:rPr lang="de-DE" sz="1600" dirty="0" err="1"/>
              <a:t>pendulum</a:t>
            </a:r>
            <a:endParaRPr lang="de-DE" sz="1600" dirty="0"/>
          </a:p>
          <a:p>
            <a:r>
              <a:rPr lang="de-DE" sz="1200" dirty="0" smtClean="0"/>
              <a:t>  </a:t>
            </a:r>
            <a:r>
              <a:rPr lang="de-DE" sz="1200" dirty="0" err="1" smtClean="0"/>
              <a:t>B.R.Heckel</a:t>
            </a:r>
            <a:r>
              <a:rPr lang="de-DE" sz="1200" dirty="0" smtClean="0"/>
              <a:t> </a:t>
            </a:r>
            <a:r>
              <a:rPr lang="de-DE" sz="1200" dirty="0"/>
              <a:t>et al., PRD 78 (2008) 092006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362645" y="3909020"/>
            <a:ext cx="4785419" cy="1248172"/>
            <a:chOff x="5115173" y="2114153"/>
            <a:chExt cx="4785419" cy="1248172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5115173" y="2114153"/>
              <a:ext cx="4785419" cy="1170831"/>
              <a:chOff x="254000" y="5949280"/>
              <a:chExt cx="4785419" cy="1170831"/>
            </a:xfrm>
          </p:grpSpPr>
          <p:sp>
            <p:nvSpPr>
              <p:cNvPr id="38" name="Textfeld 16"/>
              <p:cNvSpPr txBox="1">
                <a:spLocks noChangeArrowheads="1"/>
              </p:cNvSpPr>
              <p:nvPr/>
            </p:nvSpPr>
            <p:spPr bwMode="auto">
              <a:xfrm>
                <a:off x="254000" y="5949280"/>
                <a:ext cx="2592889" cy="1138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dirty="0">
                    <a:latin typeface="Calibri" pitchFamily="34" charset="0"/>
                  </a:rPr>
                  <a:t> K-</a:t>
                </a:r>
                <a:r>
                  <a:rPr lang="de-DE" baseline="30000" dirty="0">
                    <a:latin typeface="Calibri" pitchFamily="34" charset="0"/>
                  </a:rPr>
                  <a:t>3</a:t>
                </a:r>
                <a:r>
                  <a:rPr lang="de-DE" dirty="0">
                    <a:latin typeface="Calibri" pitchFamily="34" charset="0"/>
                  </a:rPr>
                  <a:t>He </a:t>
                </a:r>
                <a:r>
                  <a:rPr lang="de-DE" dirty="0" err="1" smtClean="0">
                    <a:latin typeface="Calibri" pitchFamily="34" charset="0"/>
                  </a:rPr>
                  <a:t>co</a:t>
                </a:r>
                <a:r>
                  <a:rPr lang="de-DE" dirty="0" smtClean="0">
                    <a:latin typeface="Calibri" pitchFamily="34" charset="0"/>
                  </a:rPr>
                  <a:t>-magnetometer</a:t>
                </a:r>
              </a:p>
              <a:p>
                <a:r>
                  <a:rPr lang="de-DE" dirty="0" smtClean="0">
                    <a:latin typeface="Calibri" pitchFamily="34" charset="0"/>
                  </a:rPr>
                  <a:t> </a:t>
                </a:r>
              </a:p>
              <a:p>
                <a:endParaRPr lang="de-DE" dirty="0">
                  <a:latin typeface="Calibri" pitchFamily="34" charset="0"/>
                </a:endParaRPr>
              </a:p>
              <a:p>
                <a:r>
                  <a:rPr lang="de-DE" sz="1400" dirty="0">
                    <a:latin typeface="Calibri" pitchFamily="34" charset="0"/>
                  </a:rPr>
                  <a:t>   </a:t>
                </a:r>
              </a:p>
            </p:txBody>
          </p:sp>
          <p:graphicFrame>
            <p:nvGraphicFramePr>
              <p:cNvPr id="39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3813159"/>
                  </p:ext>
                </p:extLst>
              </p:nvPr>
            </p:nvGraphicFramePr>
            <p:xfrm>
              <a:off x="435494" y="6374904"/>
              <a:ext cx="3040564" cy="3805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988" name="Formel" r:id="rId12" imgW="1828800" imgH="228600" progId="Equation.3">
                      <p:embed/>
                    </p:oleObj>
                  </mc:Choice>
                  <mc:Fallback>
                    <p:oleObj name="Formel" r:id="rId12" imgW="18288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494" y="6374904"/>
                            <a:ext cx="3040564" cy="38057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Rechteck 39"/>
              <p:cNvSpPr/>
              <p:nvPr/>
            </p:nvSpPr>
            <p:spPr>
              <a:xfrm>
                <a:off x="389310" y="6843112"/>
                <a:ext cx="465010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b-NO" sz="1200" dirty="0"/>
                  <a:t>J. M. Brown et al. </a:t>
                </a:r>
                <a:r>
                  <a:rPr lang="nb-NO" sz="1200" i="1" dirty="0"/>
                  <a:t>Phys. Rev. Lett., 105, 151604 (2010).</a:t>
                </a:r>
                <a:endParaRPr lang="de-DE" sz="1200" dirty="0"/>
              </a:p>
            </p:txBody>
          </p:sp>
        </p:grpSp>
        <p:sp>
          <p:nvSpPr>
            <p:cNvPr id="37" name="Abgerundetes Rechteck 36"/>
            <p:cNvSpPr/>
            <p:nvPr/>
          </p:nvSpPr>
          <p:spPr>
            <a:xfrm>
              <a:off x="5115173" y="2114153"/>
              <a:ext cx="4000252" cy="12481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Gruppieren 18"/>
          <p:cNvGrpSpPr>
            <a:grpSpLocks/>
          </p:cNvGrpSpPr>
          <p:nvPr/>
        </p:nvGrpSpPr>
        <p:grpSpPr bwMode="auto">
          <a:xfrm>
            <a:off x="215007" y="5294198"/>
            <a:ext cx="4645025" cy="655082"/>
            <a:chOff x="142874" y="3344863"/>
            <a:chExt cx="4645149" cy="655081"/>
          </a:xfrm>
        </p:grpSpPr>
        <p:sp>
          <p:nvSpPr>
            <p:cNvPr id="43" name="Text Box 168"/>
            <p:cNvSpPr txBox="1">
              <a:spLocks noChangeArrowheads="1"/>
            </p:cNvSpPr>
            <p:nvPr/>
          </p:nvSpPr>
          <p:spPr bwMode="auto">
            <a:xfrm>
              <a:off x="142874" y="3344863"/>
              <a:ext cx="4645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de-DE" dirty="0">
                  <a:latin typeface="Calibri" pitchFamily="34" charset="0"/>
                </a:rPr>
                <a:t> Spin </a:t>
              </a:r>
              <a:r>
                <a:rPr lang="de-DE" dirty="0" err="1">
                  <a:latin typeface="Calibri" pitchFamily="34" charset="0"/>
                </a:rPr>
                <a:t>maser</a:t>
              </a:r>
              <a:r>
                <a:rPr lang="de-DE" dirty="0">
                  <a:latin typeface="Calibri" pitchFamily="34" charset="0"/>
                </a:rPr>
                <a:t> </a:t>
              </a:r>
              <a:r>
                <a:rPr lang="de-DE" dirty="0" err="1">
                  <a:latin typeface="Calibri" pitchFamily="34" charset="0"/>
                </a:rPr>
                <a:t>experiments</a:t>
              </a:r>
              <a:r>
                <a:rPr lang="de-DE" dirty="0">
                  <a:latin typeface="Calibri" pitchFamily="34" charset="0"/>
                </a:rPr>
                <a:t> </a:t>
              </a:r>
              <a:r>
                <a:rPr lang="de-DE" dirty="0" err="1">
                  <a:latin typeface="Calibri" pitchFamily="34" charset="0"/>
                </a:rPr>
                <a:t>with</a:t>
              </a:r>
              <a:r>
                <a:rPr lang="de-DE" dirty="0">
                  <a:latin typeface="Calibri" pitchFamily="34" charset="0"/>
                </a:rPr>
                <a:t> </a:t>
              </a:r>
              <a:r>
                <a:rPr lang="de-DE" baseline="30000" dirty="0">
                  <a:latin typeface="Calibri" pitchFamily="34" charset="0"/>
                </a:rPr>
                <a:t>3</a:t>
              </a:r>
              <a:r>
                <a:rPr lang="de-DE" dirty="0">
                  <a:latin typeface="Calibri" pitchFamily="34" charset="0"/>
                </a:rPr>
                <a:t>He </a:t>
              </a:r>
              <a:r>
                <a:rPr lang="de-DE" dirty="0" err="1">
                  <a:latin typeface="Calibri" pitchFamily="34" charset="0"/>
                </a:rPr>
                <a:t>and</a:t>
              </a:r>
              <a:r>
                <a:rPr lang="de-DE" dirty="0">
                  <a:latin typeface="Calibri" pitchFamily="34" charset="0"/>
                </a:rPr>
                <a:t> </a:t>
              </a:r>
              <a:r>
                <a:rPr lang="de-DE" baseline="30000" dirty="0">
                  <a:latin typeface="Calibri" pitchFamily="34" charset="0"/>
                </a:rPr>
                <a:t>129</a:t>
              </a:r>
              <a:r>
                <a:rPr lang="de-DE" dirty="0">
                  <a:latin typeface="Calibri" pitchFamily="34" charset="0"/>
                </a:rPr>
                <a:t>Xe</a:t>
              </a:r>
            </a:p>
          </p:txBody>
        </p:sp>
        <p:sp>
          <p:nvSpPr>
            <p:cNvPr id="44" name="Text Box 170"/>
            <p:cNvSpPr txBox="1">
              <a:spLocks noChangeArrowheads="1"/>
            </p:cNvSpPr>
            <p:nvPr/>
          </p:nvSpPr>
          <p:spPr bwMode="auto">
            <a:xfrm>
              <a:off x="500063" y="3630613"/>
              <a:ext cx="2541148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latin typeface="Times New Roman" pitchFamily="18" charset="0"/>
                </a:rPr>
                <a:t> </a:t>
              </a:r>
              <a:r>
                <a:rPr lang="de-DE" sz="1100" dirty="0"/>
                <a:t>( </a:t>
              </a:r>
              <a:r>
                <a:rPr lang="de-DE" sz="1100" dirty="0" err="1"/>
                <a:t>D.Bear</a:t>
              </a:r>
              <a:r>
                <a:rPr lang="de-DE" sz="1100" dirty="0"/>
                <a:t> et al., PRL 85 (2000) 5038 )</a:t>
              </a:r>
            </a:p>
          </p:txBody>
        </p:sp>
      </p:grp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4499992" y="5661248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 pitchFamily="34" charset="0"/>
              </a:rPr>
              <a:t>(95% C.L.)</a:t>
            </a:r>
            <a:endParaRPr lang="el-GR" dirty="0">
              <a:latin typeface="Calibri" pitchFamily="34" charset="0"/>
              <a:ea typeface="Batang" pitchFamily="18" charset="-127"/>
            </a:endParaRPr>
          </a:p>
        </p:txBody>
      </p:sp>
      <p:pic>
        <p:nvPicPr>
          <p:cNvPr id="239645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77840"/>
            <a:ext cx="4672334" cy="43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Gruppieren 49"/>
          <p:cNvGrpSpPr/>
          <p:nvPr/>
        </p:nvGrpSpPr>
        <p:grpSpPr>
          <a:xfrm>
            <a:off x="4788024" y="3933056"/>
            <a:ext cx="2902209" cy="792087"/>
            <a:chOff x="4788024" y="3933056"/>
            <a:chExt cx="2902209" cy="792087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788024" y="3933056"/>
              <a:ext cx="2902209" cy="792087"/>
              <a:chOff x="4788024" y="4077073"/>
              <a:chExt cx="2902209" cy="792087"/>
            </a:xfrm>
          </p:grpSpPr>
          <p:pic>
            <p:nvPicPr>
              <p:cNvPr id="239646" name="Picture 30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94" t="-47573" b="-1"/>
              <a:stretch/>
            </p:blipFill>
            <p:spPr bwMode="auto">
              <a:xfrm>
                <a:off x="5364088" y="4077073"/>
                <a:ext cx="2326145" cy="504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30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91447" b="-80191"/>
              <a:stretch/>
            </p:blipFill>
            <p:spPr bwMode="auto">
              <a:xfrm>
                <a:off x="4788024" y="4253698"/>
                <a:ext cx="359075" cy="615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6" name="Textfeld 45"/>
              <p:cNvSpPr txBox="1"/>
              <p:nvPr/>
            </p:nvSpPr>
            <p:spPr>
              <a:xfrm>
                <a:off x="5106690" y="4277020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=</a:t>
                </a:r>
                <a:endParaRPr lang="de-DE" dirty="0"/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>
              <a:off x="4932040" y="4031486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 smtClean="0"/>
                <a:t>e</a:t>
              </a:r>
              <a:endParaRPr lang="de-DE" sz="1100" i="1" dirty="0"/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179512" y="107340"/>
            <a:ext cx="663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70C0"/>
                </a:solidFill>
              </a:rPr>
              <a:t>Tightest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</a:rPr>
              <a:t>constrains</a:t>
            </a:r>
            <a:r>
              <a:rPr lang="de-DE" b="1" dirty="0" smtClean="0">
                <a:solidFill>
                  <a:srgbClr val="0070C0"/>
                </a:solidFill>
              </a:rPr>
              <a:t> on SME </a:t>
            </a:r>
            <a:r>
              <a:rPr lang="de-DE" b="1" dirty="0" err="1" smtClean="0">
                <a:solidFill>
                  <a:srgbClr val="0070C0"/>
                </a:solidFill>
              </a:rPr>
              <a:t>parameters</a:t>
            </a:r>
            <a:r>
              <a:rPr lang="de-DE" b="1" dirty="0" smtClean="0">
                <a:solidFill>
                  <a:srgbClr val="0070C0"/>
                </a:solidFill>
              </a:rPr>
              <a:t> on </a:t>
            </a:r>
            <a:r>
              <a:rPr lang="de-DE" b="1" dirty="0" err="1" smtClean="0">
                <a:solidFill>
                  <a:srgbClr val="0070C0"/>
                </a:solidFill>
              </a:rPr>
              <a:t>neutron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</a:rPr>
              <a:t>sector</a:t>
            </a:r>
            <a:r>
              <a:rPr lang="de-DE" b="1" dirty="0" smtClean="0">
                <a:solidFill>
                  <a:srgbClr val="0070C0"/>
                </a:solidFill>
              </a:rPr>
              <a:t>:</a:t>
            </a:r>
            <a:endParaRPr lang="de-DE" b="1" dirty="0">
              <a:solidFill>
                <a:srgbClr val="0070C0"/>
              </a:solidFill>
            </a:endParaRPr>
          </a:p>
        </p:txBody>
      </p:sp>
      <p:grpSp>
        <p:nvGrpSpPr>
          <p:cNvPr id="58" name="Gruppieren 57"/>
          <p:cNvGrpSpPr/>
          <p:nvPr/>
        </p:nvGrpSpPr>
        <p:grpSpPr>
          <a:xfrm>
            <a:off x="6588224" y="2492896"/>
            <a:ext cx="2472804" cy="839267"/>
            <a:chOff x="6588224" y="2492896"/>
            <a:chExt cx="2472804" cy="839267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6588224" y="2492896"/>
              <a:ext cx="2405410" cy="636588"/>
              <a:chOff x="6660232" y="2647950"/>
              <a:chExt cx="2405410" cy="636588"/>
            </a:xfrm>
          </p:grpSpPr>
          <p:graphicFrame>
            <p:nvGraphicFramePr>
              <p:cNvPr id="52" name="Objekt 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115524"/>
                  </p:ext>
                </p:extLst>
              </p:nvPr>
            </p:nvGraphicFramePr>
            <p:xfrm>
              <a:off x="6660232" y="2647950"/>
              <a:ext cx="1322387" cy="636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989" name="Formel" r:id="rId16" imgW="1054080" imgH="507960" progId="Equation.3">
                      <p:embed/>
                    </p:oleObj>
                  </mc:Choice>
                  <mc:Fallback>
                    <p:oleObj name="Formel" r:id="rId16" imgW="1054080" imgH="50796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6660232" y="2647950"/>
                            <a:ext cx="1322387" cy="636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" name="Objekt 5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8718989"/>
                  </p:ext>
                </p:extLst>
              </p:nvPr>
            </p:nvGraphicFramePr>
            <p:xfrm>
              <a:off x="8113142" y="2886844"/>
              <a:ext cx="9525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990" name="Formel" r:id="rId18" imgW="952200" imgH="203040" progId="Equation.3">
                      <p:embed/>
                    </p:oleObj>
                  </mc:Choice>
                  <mc:Fallback>
                    <p:oleObj name="Formel" r:id="rId18" imgW="952200" imgH="20304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8113142" y="2886844"/>
                            <a:ext cx="9525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7" name="Objek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9083484"/>
                </p:ext>
              </p:extLst>
            </p:nvPr>
          </p:nvGraphicFramePr>
          <p:xfrm>
            <a:off x="7524328" y="3128963"/>
            <a:ext cx="15367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91" name="Formel" r:id="rId20" imgW="1536480" imgH="203040" progId="Equation.3">
                    <p:embed/>
                  </p:oleObj>
                </mc:Choice>
                <mc:Fallback>
                  <p:oleObj name="Formel" r:id="rId20" imgW="153648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524328" y="3128963"/>
                          <a:ext cx="15367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005257"/>
              </p:ext>
            </p:extLst>
          </p:nvPr>
        </p:nvGraphicFramePr>
        <p:xfrm>
          <a:off x="475506" y="3284984"/>
          <a:ext cx="3880470" cy="39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992" name="Formel" r:id="rId22" imgW="2349500" imgH="241300" progId="Equation.3">
                  <p:embed/>
                </p:oleObj>
              </mc:Choice>
              <mc:Fallback>
                <p:oleObj name="Formel" r:id="rId22" imgW="23495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506" y="3284984"/>
                        <a:ext cx="3880470" cy="398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51520" y="292494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solidFill>
                  <a:srgbClr val="FF0000"/>
                </a:solidFill>
              </a:rPr>
              <a:t>our</a:t>
            </a:r>
            <a:r>
              <a:rPr lang="de-DE" u="sng" dirty="0" smtClean="0">
                <a:solidFill>
                  <a:srgbClr val="FF0000"/>
                </a:solidFill>
              </a:rPr>
              <a:t> </a:t>
            </a:r>
            <a:r>
              <a:rPr lang="de-DE" u="sng" dirty="0" err="1" smtClean="0">
                <a:solidFill>
                  <a:srgbClr val="FF0000"/>
                </a:solidFill>
              </a:rPr>
              <a:t>result</a:t>
            </a:r>
            <a:r>
              <a:rPr lang="de-DE" u="sng" dirty="0" smtClean="0">
                <a:solidFill>
                  <a:srgbClr val="FF0000"/>
                </a:solidFill>
              </a:rPr>
              <a:t>:</a:t>
            </a:r>
            <a:endParaRPr lang="de-DE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17495" y="507444"/>
            <a:ext cx="73709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dirty="0" smtClean="0"/>
              <a:t>March 2012 </a:t>
            </a:r>
            <a:r>
              <a:rPr lang="de-DE" sz="8000" dirty="0" err="1" smtClean="0"/>
              <a:t>run</a:t>
            </a:r>
            <a:endParaRPr lang="de-DE" sz="8000" dirty="0" smtClean="0"/>
          </a:p>
          <a:p>
            <a:pPr algn="ctr"/>
            <a:r>
              <a:rPr lang="de-DE" sz="8000" dirty="0" err="1" smtClean="0"/>
              <a:t>at</a:t>
            </a:r>
            <a:r>
              <a:rPr lang="de-DE" sz="8000" dirty="0" smtClean="0"/>
              <a:t> </a:t>
            </a:r>
          </a:p>
          <a:p>
            <a:pPr algn="ctr"/>
            <a:r>
              <a:rPr lang="de-DE" sz="8000" dirty="0" smtClean="0"/>
              <a:t>PTB</a:t>
            </a:r>
            <a:endParaRPr lang="de-DE" sz="8000" dirty="0"/>
          </a:p>
        </p:txBody>
      </p:sp>
      <p:sp>
        <p:nvSpPr>
          <p:cNvPr id="3" name="Textfeld 2"/>
          <p:cNvSpPr txBox="1"/>
          <p:nvPr/>
        </p:nvSpPr>
        <p:spPr>
          <a:xfrm>
            <a:off x="704855" y="450912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(</a:t>
            </a:r>
            <a:r>
              <a:rPr lang="de-DE" dirty="0" smtClean="0"/>
              <a:t>1) </a:t>
            </a:r>
            <a:r>
              <a:rPr lang="de-DE" dirty="0" err="1" smtClean="0"/>
              <a:t>conventional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17679" y="5013176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(2)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rotation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B-</a:t>
            </a:r>
            <a:r>
              <a:rPr lang="de-DE" dirty="0" err="1" smtClean="0"/>
              <a:t>field</a:t>
            </a:r>
            <a:r>
              <a:rPr lang="de-DE" dirty="0" smtClean="0"/>
              <a:t> (2 h / turn)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5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bgerundetes Rechteck 21"/>
          <p:cNvSpPr/>
          <p:nvPr/>
        </p:nvSpPr>
        <p:spPr>
          <a:xfrm>
            <a:off x="4211960" y="260648"/>
            <a:ext cx="4752528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7227"/>
            <a:ext cx="8736807" cy="53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852930"/>
              </p:ext>
            </p:extLst>
          </p:nvPr>
        </p:nvGraphicFramePr>
        <p:xfrm>
          <a:off x="2466975" y="2451100"/>
          <a:ext cx="248761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11" name="Formel" r:id="rId4" imgW="1041120" imgH="228600" progId="Equation.3">
                  <p:embed/>
                </p:oleObj>
              </mc:Choice>
              <mc:Fallback>
                <p:oleObj name="Formel" r:id="rId4" imgW="10411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6975" y="2451100"/>
                        <a:ext cx="2487613" cy="546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847296"/>
              </p:ext>
            </p:extLst>
          </p:nvPr>
        </p:nvGraphicFramePr>
        <p:xfrm>
          <a:off x="3405188" y="4292600"/>
          <a:ext cx="21288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12" name="Formel" r:id="rId6" imgW="965160" imgH="228600" progId="Equation.3">
                  <p:embed/>
                </p:oleObj>
              </mc:Choice>
              <mc:Fallback>
                <p:oleObj name="Formel" r:id="rId6" imgW="965160" imgH="228600" progId="Equation.3">
                  <p:embed/>
                  <p:pic>
                    <p:nvPicPr>
                      <p:cNvPr id="0" name="Objek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4292600"/>
                        <a:ext cx="2128837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67544" y="260648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T</a:t>
            </a:r>
            <a:r>
              <a:rPr lang="de-DE" sz="2800" b="1" baseline="-25000" dirty="0" smtClean="0">
                <a:solidFill>
                  <a:srgbClr val="FF0000"/>
                </a:solidFill>
              </a:rPr>
              <a:t>2</a:t>
            </a:r>
            <a:r>
              <a:rPr lang="de-DE" sz="2800" b="1" baseline="30000" dirty="0" smtClean="0">
                <a:solidFill>
                  <a:srgbClr val="FF0000"/>
                </a:solidFill>
              </a:rPr>
              <a:t>*</a:t>
            </a:r>
            <a:r>
              <a:rPr lang="de-DE" sz="2800" b="1" dirty="0" smtClean="0">
                <a:solidFill>
                  <a:srgbClr val="FF0000"/>
                </a:solidFill>
              </a:rPr>
              <a:t>- </a:t>
            </a:r>
            <a:r>
              <a:rPr lang="de-DE" sz="2800" b="1" dirty="0" err="1" smtClean="0">
                <a:solidFill>
                  <a:srgbClr val="FF0000"/>
                </a:solidFill>
              </a:rPr>
              <a:t>improvements</a:t>
            </a:r>
            <a:r>
              <a:rPr lang="de-DE" sz="2800" b="1" dirty="0" smtClean="0">
                <a:solidFill>
                  <a:srgbClr val="FF0000"/>
                </a:solidFill>
              </a:rPr>
              <a:t>: 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-1218829" y="3263306"/>
            <a:ext cx="29442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/>
              <a:t>FID-Amplitude ( </a:t>
            </a:r>
            <a:r>
              <a:rPr lang="de-DE" sz="2400" dirty="0" err="1" smtClean="0"/>
              <a:t>fT</a:t>
            </a:r>
            <a:r>
              <a:rPr lang="de-DE" sz="2400" dirty="0" smtClean="0"/>
              <a:t> )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4279776" y="361231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pure </a:t>
            </a:r>
            <a:r>
              <a:rPr lang="de-DE" baseline="30000" dirty="0" smtClean="0"/>
              <a:t>3</a:t>
            </a:r>
            <a:r>
              <a:rPr lang="de-DE" dirty="0" smtClean="0"/>
              <a:t>He @ p=2.5 </a:t>
            </a:r>
            <a:r>
              <a:rPr lang="de-DE" dirty="0" err="1" smtClean="0"/>
              <a:t>mbar</a:t>
            </a:r>
            <a:r>
              <a:rPr lang="de-DE" dirty="0" smtClean="0"/>
              <a:t> : </a:t>
            </a:r>
            <a:endParaRPr lang="de-DE" dirty="0"/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232640"/>
              </p:ext>
            </p:extLst>
          </p:nvPr>
        </p:nvGraphicFramePr>
        <p:xfrm>
          <a:off x="7012811" y="344230"/>
          <a:ext cx="1676383" cy="40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13" name="Formel" r:id="rId8" imgW="952200" imgH="228600" progId="Equation.3">
                  <p:embed/>
                </p:oleObj>
              </mc:Choice>
              <mc:Fallback>
                <p:oleObj name="Formel" r:id="rId8" imgW="952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12811" y="344230"/>
                        <a:ext cx="1676383" cy="402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uppieren 27"/>
          <p:cNvGrpSpPr/>
          <p:nvPr/>
        </p:nvGrpSpPr>
        <p:grpSpPr>
          <a:xfrm>
            <a:off x="1188811" y="1187460"/>
            <a:ext cx="6335517" cy="369332"/>
            <a:chOff x="1115616" y="1052736"/>
            <a:chExt cx="6335517" cy="369332"/>
          </a:xfrm>
        </p:grpSpPr>
        <p:sp>
          <p:nvSpPr>
            <p:cNvPr id="27" name="Abgerundetes Rechteck 26"/>
            <p:cNvSpPr/>
            <p:nvPr/>
          </p:nvSpPr>
          <p:spPr>
            <a:xfrm>
              <a:off x="1115616" y="1052736"/>
              <a:ext cx="6335517" cy="369332"/>
            </a:xfrm>
            <a:prstGeom prst="round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115616" y="1052736"/>
              <a:ext cx="633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Gas </a:t>
              </a:r>
              <a:r>
                <a:rPr lang="de-DE" dirty="0" err="1" smtClean="0"/>
                <a:t>mixture</a:t>
              </a:r>
              <a:r>
                <a:rPr lang="de-DE" dirty="0" smtClean="0"/>
                <a:t>: </a:t>
              </a:r>
              <a:r>
                <a:rPr lang="de-DE" dirty="0" err="1" smtClean="0"/>
                <a:t>p</a:t>
              </a:r>
              <a:r>
                <a:rPr lang="de-DE" baseline="-25000" dirty="0" err="1" smtClean="0"/>
                <a:t>He</a:t>
              </a:r>
              <a:r>
                <a:rPr lang="de-DE" dirty="0" smtClean="0"/>
                <a:t>= 2.7 </a:t>
              </a:r>
              <a:r>
                <a:rPr lang="de-DE" dirty="0" err="1" smtClean="0"/>
                <a:t>mbar</a:t>
              </a:r>
              <a:r>
                <a:rPr lang="de-DE" dirty="0" smtClean="0"/>
                <a:t>, </a:t>
              </a:r>
              <a:r>
                <a:rPr lang="de-DE" dirty="0" err="1" smtClean="0"/>
                <a:t>p</a:t>
              </a:r>
              <a:r>
                <a:rPr lang="de-DE" baseline="-25000" dirty="0" err="1" smtClean="0"/>
                <a:t>Xe</a:t>
              </a:r>
              <a:r>
                <a:rPr lang="de-DE" dirty="0" smtClean="0"/>
                <a:t>= 4.9 </a:t>
              </a:r>
              <a:r>
                <a:rPr lang="de-DE" dirty="0" err="1" smtClean="0"/>
                <a:t>mbar</a:t>
              </a:r>
              <a:r>
                <a:rPr lang="de-DE" dirty="0" smtClean="0"/>
                <a:t>, p</a:t>
              </a:r>
              <a:r>
                <a:rPr lang="de-DE" baseline="-25000" dirty="0" smtClean="0"/>
                <a:t>N2</a:t>
              </a:r>
              <a:r>
                <a:rPr lang="de-DE" dirty="0" smtClean="0"/>
                <a:t>= 24.8 </a:t>
              </a:r>
              <a:r>
                <a:rPr lang="de-DE" dirty="0" err="1" smtClean="0"/>
                <a:t>mbar</a:t>
              </a:r>
              <a:r>
                <a:rPr lang="de-DE" dirty="0" smtClean="0"/>
                <a:t>  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566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6" y="1202804"/>
            <a:ext cx="8762294" cy="56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260648"/>
            <a:ext cx="304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Phase </a:t>
            </a:r>
            <a:r>
              <a:rPr lang="de-DE" sz="2800" b="1" dirty="0" err="1" smtClean="0">
                <a:solidFill>
                  <a:srgbClr val="FF0000"/>
                </a:solidFill>
              </a:rPr>
              <a:t>residuals</a:t>
            </a:r>
            <a:r>
              <a:rPr lang="de-DE" sz="2800" b="1" dirty="0" smtClean="0">
                <a:solidFill>
                  <a:srgbClr val="FF0000"/>
                </a:solidFill>
              </a:rPr>
              <a:t>: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84168" y="2204864"/>
            <a:ext cx="223651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March 2009 </a:t>
            </a:r>
            <a:r>
              <a:rPr lang="de-DE" dirty="0" err="1" smtClean="0">
                <a:solidFill>
                  <a:srgbClr val="FF0000"/>
                </a:solidFill>
              </a:rPr>
              <a:t>subrun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comparison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shifted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by</a:t>
            </a:r>
            <a:r>
              <a:rPr lang="de-DE" dirty="0" smtClean="0">
                <a:solidFill>
                  <a:srgbClr val="FF0000"/>
                </a:solidFill>
              </a:rPr>
              <a:t> 0.04 </a:t>
            </a:r>
            <a:r>
              <a:rPr lang="de-DE" dirty="0" err="1" smtClean="0">
                <a:solidFill>
                  <a:srgbClr val="FF0000"/>
                </a:solidFill>
              </a:rPr>
              <a:t>rad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059832" y="29766"/>
            <a:ext cx="6013469" cy="1455018"/>
            <a:chOff x="3446922" y="29766"/>
            <a:chExt cx="6013469" cy="1455018"/>
          </a:xfrm>
        </p:grpSpPr>
        <p:sp>
          <p:nvSpPr>
            <p:cNvPr id="4" name="Textfeld 3"/>
            <p:cNvSpPr txBox="1"/>
            <p:nvPr/>
          </p:nvSpPr>
          <p:spPr>
            <a:xfrm>
              <a:off x="3449828" y="395372"/>
              <a:ext cx="223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de-DE" dirty="0" smtClean="0"/>
                <a:t> </a:t>
              </a:r>
              <a:r>
                <a:rPr lang="de-DE" dirty="0" err="1" smtClean="0"/>
                <a:t>gain</a:t>
              </a:r>
              <a:r>
                <a:rPr lang="de-DE" dirty="0" smtClean="0"/>
                <a:t> in SNR: </a:t>
              </a:r>
              <a:r>
                <a:rPr lang="de-DE" b="1" dirty="0" smtClean="0">
                  <a:solidFill>
                    <a:srgbClr val="FF0000"/>
                  </a:solidFill>
                </a:rPr>
                <a:t>2-3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446922" y="755412"/>
              <a:ext cx="518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de-DE" dirty="0" smtClean="0"/>
                <a:t> </a:t>
              </a:r>
              <a:r>
                <a:rPr lang="de-DE" dirty="0" err="1" smtClean="0"/>
                <a:t>gain</a:t>
              </a:r>
              <a:r>
                <a:rPr lang="de-DE" dirty="0" smtClean="0"/>
                <a:t> due </a:t>
              </a:r>
              <a:r>
                <a:rPr lang="de-DE" dirty="0" err="1" smtClean="0"/>
                <a:t>to</a:t>
              </a:r>
              <a:r>
                <a:rPr lang="de-DE" dirty="0" smtClean="0"/>
                <a:t> CRLB power </a:t>
              </a:r>
              <a:r>
                <a:rPr lang="de-DE" dirty="0" err="1" smtClean="0"/>
                <a:t>law</a:t>
              </a:r>
              <a:r>
                <a:rPr lang="de-DE" dirty="0" smtClean="0"/>
                <a:t> (~1/T</a:t>
              </a:r>
              <a:r>
                <a:rPr lang="de-DE" baseline="30000" dirty="0" smtClean="0"/>
                <a:t>3/2</a:t>
              </a:r>
              <a:r>
                <a:rPr lang="de-DE" dirty="0" smtClean="0"/>
                <a:t>) : </a:t>
              </a:r>
              <a:r>
                <a:rPr lang="de-DE" b="1" dirty="0" smtClean="0">
                  <a:solidFill>
                    <a:srgbClr val="FF0000"/>
                  </a:solidFill>
                </a:rPr>
                <a:t>2.8 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447678" y="1115452"/>
              <a:ext cx="403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de-DE" dirty="0" smtClean="0"/>
                <a:t> </a:t>
              </a:r>
              <a:r>
                <a:rPr lang="de-DE" dirty="0" err="1" smtClean="0"/>
                <a:t>reduction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correlated</a:t>
              </a:r>
              <a:r>
                <a:rPr lang="de-DE" dirty="0" smtClean="0"/>
                <a:t> </a:t>
              </a:r>
              <a:r>
                <a:rPr lang="de-DE" dirty="0" err="1" smtClean="0"/>
                <a:t>error</a:t>
              </a:r>
              <a:r>
                <a:rPr lang="de-DE" dirty="0" smtClean="0"/>
                <a:t>: </a:t>
              </a:r>
              <a:r>
                <a:rPr lang="de-DE" b="1" dirty="0" smtClean="0">
                  <a:solidFill>
                    <a:srgbClr val="FF0000"/>
                  </a:solidFill>
                </a:rPr>
                <a:t>~ 7 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465587" y="29766"/>
              <a:ext cx="556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de-DE" dirty="0" smtClean="0"/>
                <a:t> total </a:t>
              </a:r>
              <a:r>
                <a:rPr lang="de-DE" dirty="0" err="1" smtClean="0"/>
                <a:t>data</a:t>
              </a:r>
              <a:r>
                <a:rPr lang="de-DE" dirty="0" smtClean="0"/>
                <a:t> </a:t>
              </a:r>
              <a:r>
                <a:rPr lang="de-DE" dirty="0" err="1" smtClean="0"/>
                <a:t>taking</a:t>
              </a:r>
              <a:r>
                <a:rPr lang="de-DE" dirty="0" smtClean="0"/>
                <a:t> time: 165 h  (90 h March 2009 )</a:t>
              </a:r>
              <a:endParaRPr lang="de-DE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820472" y="44624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~1.8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5868260" y="3356992"/>
            <a:ext cx="273664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3366CC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3366CC"/>
                </a:solidFill>
              </a:rPr>
              <a:t>overall</a:t>
            </a:r>
            <a:r>
              <a:rPr lang="de-DE" dirty="0" smtClean="0">
                <a:solidFill>
                  <a:srgbClr val="3366CC"/>
                </a:solidFill>
              </a:rPr>
              <a:t> </a:t>
            </a:r>
            <a:r>
              <a:rPr lang="de-DE" dirty="0" err="1" smtClean="0">
                <a:solidFill>
                  <a:srgbClr val="3366CC"/>
                </a:solidFill>
              </a:rPr>
              <a:t>gain</a:t>
            </a:r>
            <a:r>
              <a:rPr lang="de-DE" dirty="0" smtClean="0">
                <a:solidFill>
                  <a:srgbClr val="3366CC"/>
                </a:solidFill>
              </a:rPr>
              <a:t> in </a:t>
            </a:r>
            <a:r>
              <a:rPr lang="de-DE" dirty="0" err="1" smtClean="0">
                <a:solidFill>
                  <a:srgbClr val="3366CC"/>
                </a:solidFill>
              </a:rPr>
              <a:t>sensitivity</a:t>
            </a:r>
            <a:r>
              <a:rPr lang="de-DE" dirty="0" smtClean="0">
                <a:solidFill>
                  <a:srgbClr val="3366CC"/>
                </a:solidFill>
              </a:rPr>
              <a:t>:</a:t>
            </a:r>
          </a:p>
          <a:p>
            <a:pPr algn="ctr"/>
            <a:r>
              <a:rPr lang="de-DE" b="1" dirty="0" smtClean="0">
                <a:solidFill>
                  <a:srgbClr val="3366CC"/>
                </a:solidFill>
              </a:rPr>
              <a:t>~ 100</a:t>
            </a:r>
            <a:endParaRPr lang="de-DE" b="1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links 9"/>
          <p:cNvSpPr/>
          <p:nvPr/>
        </p:nvSpPr>
        <p:spPr>
          <a:xfrm rot="20115218">
            <a:off x="5014352" y="2887251"/>
            <a:ext cx="46769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 rot="20111921">
            <a:off x="8602122" y="1332885"/>
            <a:ext cx="499237" cy="239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5436096" y="836712"/>
            <a:ext cx="3202260" cy="2880320"/>
          </a:xfrm>
          <a:prstGeom prst="rect">
            <a:avLst/>
          </a:prstGeom>
          <a:solidFill>
            <a:schemeClr val="bg1"/>
          </a:solidFill>
          <a:ln w="76200" cmpd="thickThin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/>
          <p:cNvGrpSpPr/>
          <p:nvPr/>
        </p:nvGrpSpPr>
        <p:grpSpPr>
          <a:xfrm>
            <a:off x="6243042" y="1935882"/>
            <a:ext cx="1584176" cy="720080"/>
            <a:chOff x="6588224" y="1916832"/>
            <a:chExt cx="1584176" cy="720080"/>
          </a:xfrm>
        </p:grpSpPr>
        <p:cxnSp>
          <p:nvCxnSpPr>
            <p:cNvPr id="5" name="Gerade Verbindung mit Pfeil 4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Bogen 5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/>
          <p:cNvGrpSpPr/>
          <p:nvPr/>
        </p:nvGrpSpPr>
        <p:grpSpPr>
          <a:xfrm rot="2700000">
            <a:off x="6243042" y="1941215"/>
            <a:ext cx="1584176" cy="720080"/>
            <a:chOff x="6588224" y="1916832"/>
            <a:chExt cx="1584176" cy="720080"/>
          </a:xfrm>
        </p:grpSpPr>
        <p:cxnSp>
          <p:nvCxnSpPr>
            <p:cNvPr id="13" name="Gerade Verbindung mit Pfeil 12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Bogen 13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/>
          <p:cNvGrpSpPr/>
          <p:nvPr/>
        </p:nvGrpSpPr>
        <p:grpSpPr>
          <a:xfrm rot="5400000">
            <a:off x="6247805" y="1945979"/>
            <a:ext cx="1584176" cy="720080"/>
            <a:chOff x="6588224" y="1916832"/>
            <a:chExt cx="1584176" cy="720080"/>
          </a:xfrm>
        </p:grpSpPr>
        <p:cxnSp>
          <p:nvCxnSpPr>
            <p:cNvPr id="16" name="Gerade Verbindung mit Pfeil 15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Bogen 16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uppieren 17"/>
          <p:cNvGrpSpPr/>
          <p:nvPr/>
        </p:nvGrpSpPr>
        <p:grpSpPr>
          <a:xfrm rot="8100000">
            <a:off x="6257329" y="1926930"/>
            <a:ext cx="1584176" cy="720080"/>
            <a:chOff x="6588224" y="1916832"/>
            <a:chExt cx="1584176" cy="720080"/>
          </a:xfrm>
        </p:grpSpPr>
        <p:cxnSp>
          <p:nvCxnSpPr>
            <p:cNvPr id="19" name="Gerade Verbindung mit Pfeil 18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Bogen 19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/>
          <p:cNvGrpSpPr/>
          <p:nvPr/>
        </p:nvGrpSpPr>
        <p:grpSpPr>
          <a:xfrm rot="10800000">
            <a:off x="6257330" y="1936454"/>
            <a:ext cx="1584176" cy="720080"/>
            <a:chOff x="6588224" y="1916832"/>
            <a:chExt cx="1584176" cy="720080"/>
          </a:xfrm>
        </p:grpSpPr>
        <p:cxnSp>
          <p:nvCxnSpPr>
            <p:cNvPr id="22" name="Gerade Verbindung mit Pfeil 21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Bogen 22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uppieren 23"/>
          <p:cNvGrpSpPr/>
          <p:nvPr/>
        </p:nvGrpSpPr>
        <p:grpSpPr>
          <a:xfrm rot="13500000">
            <a:off x="6257330" y="1955504"/>
            <a:ext cx="1584176" cy="720080"/>
            <a:chOff x="6588224" y="1916832"/>
            <a:chExt cx="1584176" cy="720080"/>
          </a:xfrm>
        </p:grpSpPr>
        <p:cxnSp>
          <p:nvCxnSpPr>
            <p:cNvPr id="26" name="Gerade Verbindung mit Pfeil 25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Bogen 26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/>
          <p:cNvGrpSpPr/>
          <p:nvPr/>
        </p:nvGrpSpPr>
        <p:grpSpPr>
          <a:xfrm rot="16200000">
            <a:off x="6247805" y="1959695"/>
            <a:ext cx="1584176" cy="720080"/>
            <a:chOff x="6588224" y="1916832"/>
            <a:chExt cx="1584176" cy="720080"/>
          </a:xfrm>
        </p:grpSpPr>
        <p:cxnSp>
          <p:nvCxnSpPr>
            <p:cNvPr id="29" name="Gerade Verbindung mit Pfeil 28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Bogen 29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/>
          <p:cNvGrpSpPr/>
          <p:nvPr/>
        </p:nvGrpSpPr>
        <p:grpSpPr>
          <a:xfrm rot="18900000">
            <a:off x="6243041" y="1936454"/>
            <a:ext cx="1584176" cy="720080"/>
            <a:chOff x="6588224" y="1916832"/>
            <a:chExt cx="1584176" cy="720080"/>
          </a:xfrm>
        </p:grpSpPr>
        <p:cxnSp>
          <p:nvCxnSpPr>
            <p:cNvPr id="32" name="Gerade Verbindung mit Pfeil 31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Bogen 32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/>
          <p:cNvGrpSpPr/>
          <p:nvPr/>
        </p:nvGrpSpPr>
        <p:grpSpPr>
          <a:xfrm rot="10800000" flipH="1">
            <a:off x="6243042" y="1941216"/>
            <a:ext cx="1584176" cy="720080"/>
            <a:chOff x="6588224" y="1916832"/>
            <a:chExt cx="1584176" cy="720080"/>
          </a:xfrm>
        </p:grpSpPr>
        <p:cxnSp>
          <p:nvCxnSpPr>
            <p:cNvPr id="35" name="Gerade Verbindung mit Pfeil 34"/>
            <p:cNvCxnSpPr/>
            <p:nvPr/>
          </p:nvCxnSpPr>
          <p:spPr>
            <a:xfrm flipH="1">
              <a:off x="6588224" y="2276872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Bogen 35"/>
            <p:cNvSpPr/>
            <p:nvPr/>
          </p:nvSpPr>
          <p:spPr>
            <a:xfrm>
              <a:off x="7282110" y="1916832"/>
              <a:ext cx="216024" cy="720080"/>
            </a:xfrm>
            <a:prstGeom prst="arc">
              <a:avLst>
                <a:gd name="adj1" fmla="val 12524485"/>
                <a:gd name="adj2" fmla="val 8937681"/>
              </a:avLst>
            </a:prstGeom>
            <a:ln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5496" y="44624"/>
            <a:ext cx="59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(2) </a:t>
            </a:r>
            <a:r>
              <a:rPr lang="de-DE" sz="2400" b="1" dirty="0" err="1" smtClean="0">
                <a:solidFill>
                  <a:srgbClr val="FF0000"/>
                </a:solidFill>
              </a:rPr>
              <a:t>rotation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B-</a:t>
            </a:r>
            <a:r>
              <a:rPr lang="de-DE" sz="2400" b="1" dirty="0" err="1" smtClean="0">
                <a:solidFill>
                  <a:srgbClr val="FF0000"/>
                </a:solidFill>
              </a:rPr>
              <a:t>field</a:t>
            </a:r>
            <a:r>
              <a:rPr lang="de-DE" sz="2400" b="1" dirty="0" smtClean="0">
                <a:solidFill>
                  <a:srgbClr val="FF0000"/>
                </a:solidFill>
              </a:rPr>
              <a:t> (</a:t>
            </a:r>
            <a:r>
              <a:rPr lang="de-DE" sz="2400" b="1" dirty="0" err="1" smtClean="0">
                <a:solidFill>
                  <a:srgbClr val="FF0000"/>
                </a:solidFill>
              </a:rPr>
              <a:t>quantization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axis</a:t>
            </a:r>
            <a:r>
              <a:rPr lang="de-DE" sz="2400" b="1" dirty="0" smtClean="0">
                <a:solidFill>
                  <a:srgbClr val="FF0000"/>
                </a:solidFill>
              </a:rPr>
              <a:t>)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539552" y="548680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 </a:t>
            </a:r>
            <a:r>
              <a:rPr lang="de-DE" dirty="0" err="1" smtClean="0"/>
              <a:t>subruns</a:t>
            </a:r>
            <a:r>
              <a:rPr lang="de-DE" dirty="0" smtClean="0"/>
              <a:t> (~ 14 h </a:t>
            </a:r>
            <a:r>
              <a:rPr lang="de-DE" dirty="0" err="1" smtClean="0"/>
              <a:t>each</a:t>
            </a:r>
            <a:r>
              <a:rPr lang="de-DE" dirty="0" smtClean="0"/>
              <a:t>) </a:t>
            </a:r>
            <a:endParaRPr lang="de-DE" dirty="0"/>
          </a:p>
        </p:txBody>
      </p:sp>
      <p:grpSp>
        <p:nvGrpSpPr>
          <p:cNvPr id="42" name="Gruppieren 41"/>
          <p:cNvGrpSpPr/>
          <p:nvPr/>
        </p:nvGrpSpPr>
        <p:grpSpPr>
          <a:xfrm>
            <a:off x="5974060" y="1412776"/>
            <a:ext cx="2162200" cy="45719"/>
            <a:chOff x="6372200" y="1196752"/>
            <a:chExt cx="2162200" cy="45719"/>
          </a:xfrm>
        </p:grpSpPr>
        <p:sp>
          <p:nvSpPr>
            <p:cNvPr id="39" name="Rechteck 38"/>
            <p:cNvSpPr/>
            <p:nvPr/>
          </p:nvSpPr>
          <p:spPr>
            <a:xfrm>
              <a:off x="6372200" y="1196752"/>
              <a:ext cx="216024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6372200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8424837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974060" y="3140968"/>
            <a:ext cx="2162200" cy="45719"/>
            <a:chOff x="6372200" y="1196752"/>
            <a:chExt cx="2162200" cy="45719"/>
          </a:xfrm>
        </p:grpSpPr>
        <p:sp>
          <p:nvSpPr>
            <p:cNvPr id="44" name="Rechteck 43"/>
            <p:cNvSpPr/>
            <p:nvPr/>
          </p:nvSpPr>
          <p:spPr>
            <a:xfrm>
              <a:off x="6372200" y="1196752"/>
              <a:ext cx="216024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6372200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8424837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/>
        </p:nvGrpSpPr>
        <p:grpSpPr>
          <a:xfrm rot="5400000">
            <a:off x="5086124" y="2296316"/>
            <a:ext cx="2162200" cy="45719"/>
            <a:chOff x="6372200" y="1196752"/>
            <a:chExt cx="2162200" cy="45719"/>
          </a:xfrm>
        </p:grpSpPr>
        <p:sp>
          <p:nvSpPr>
            <p:cNvPr id="48" name="Rechteck 47"/>
            <p:cNvSpPr/>
            <p:nvPr/>
          </p:nvSpPr>
          <p:spPr>
            <a:xfrm>
              <a:off x="6372200" y="1196752"/>
              <a:ext cx="216024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6372200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8424837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uppieren 50"/>
          <p:cNvGrpSpPr/>
          <p:nvPr/>
        </p:nvGrpSpPr>
        <p:grpSpPr>
          <a:xfrm rot="5400000">
            <a:off x="6860036" y="2291555"/>
            <a:ext cx="2162200" cy="45719"/>
            <a:chOff x="6372200" y="1196752"/>
            <a:chExt cx="2162200" cy="45719"/>
          </a:xfrm>
        </p:grpSpPr>
        <p:sp>
          <p:nvSpPr>
            <p:cNvPr id="52" name="Rechteck 51"/>
            <p:cNvSpPr/>
            <p:nvPr/>
          </p:nvSpPr>
          <p:spPr>
            <a:xfrm>
              <a:off x="6372200" y="1196752"/>
              <a:ext cx="216024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6372200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8424837" y="1196752"/>
              <a:ext cx="109563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/>
          <p:cNvSpPr txBox="1"/>
          <p:nvPr/>
        </p:nvSpPr>
        <p:spPr>
          <a:xfrm>
            <a:off x="7547748" y="39537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BMSR-2</a:t>
            </a:r>
            <a:endParaRPr lang="de-DE" dirty="0"/>
          </a:p>
        </p:txBody>
      </p:sp>
      <p:cxnSp>
        <p:nvCxnSpPr>
          <p:cNvPr id="59" name="Gerade Verbindung 58"/>
          <p:cNvCxnSpPr>
            <a:endCxn id="56" idx="3"/>
          </p:cNvCxnSpPr>
          <p:nvPr/>
        </p:nvCxnSpPr>
        <p:spPr>
          <a:xfrm flipV="1">
            <a:off x="5148064" y="1347697"/>
            <a:ext cx="3930272" cy="183899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4962967" y="246965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N</a:t>
            </a:r>
            <a:endParaRPr lang="de-DE" sz="2400" b="1" dirty="0"/>
          </a:p>
        </p:txBody>
      </p:sp>
      <p:sp>
        <p:nvSpPr>
          <p:cNvPr id="63" name="Textfeld 62"/>
          <p:cNvSpPr txBox="1"/>
          <p:nvPr/>
        </p:nvSpPr>
        <p:spPr>
          <a:xfrm>
            <a:off x="8737440" y="172099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S</a:t>
            </a:r>
            <a:endParaRPr lang="de-DE" sz="2400" b="1" dirty="0"/>
          </a:p>
        </p:txBody>
      </p:sp>
      <p:grpSp>
        <p:nvGrpSpPr>
          <p:cNvPr id="68" name="Gruppieren 67"/>
          <p:cNvGrpSpPr/>
          <p:nvPr/>
        </p:nvGrpSpPr>
        <p:grpSpPr>
          <a:xfrm>
            <a:off x="107504" y="2306588"/>
            <a:ext cx="4820102" cy="402332"/>
            <a:chOff x="323528" y="2132856"/>
            <a:chExt cx="4820102" cy="402332"/>
          </a:xfrm>
        </p:grpSpPr>
        <p:sp>
          <p:nvSpPr>
            <p:cNvPr id="37" name="Textfeld 36"/>
            <p:cNvSpPr txBox="1"/>
            <p:nvPr/>
          </p:nvSpPr>
          <p:spPr>
            <a:xfrm>
              <a:off x="323528" y="2132856"/>
              <a:ext cx="2245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expected</a:t>
              </a:r>
              <a:r>
                <a:rPr lang="de-DE" dirty="0" smtClean="0"/>
                <a:t> LV-signal: </a:t>
              </a:r>
              <a:endParaRPr lang="de-DE" dirty="0"/>
            </a:p>
          </p:txBody>
        </p:sp>
        <p:graphicFrame>
          <p:nvGraphicFramePr>
            <p:cNvPr id="65" name="Objek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3811509"/>
                </p:ext>
              </p:extLst>
            </p:nvPr>
          </p:nvGraphicFramePr>
          <p:xfrm>
            <a:off x="2483768" y="2132856"/>
            <a:ext cx="2659862" cy="402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738" name="Formel" r:id="rId3" imgW="1511280" imgH="228600" progId="Equation.3">
                    <p:embed/>
                  </p:oleObj>
                </mc:Choice>
                <mc:Fallback>
                  <p:oleObj name="Formel" r:id="rId3" imgW="15112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83768" y="2132856"/>
                          <a:ext cx="2659862" cy="4023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Textfeld 65"/>
          <p:cNvSpPr txBox="1"/>
          <p:nvPr/>
        </p:nvSpPr>
        <p:spPr>
          <a:xfrm>
            <a:off x="1855048" y="980728"/>
            <a:ext cx="3365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…</a:t>
            </a:r>
          </a:p>
          <a:p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rotation</a:t>
            </a:r>
            <a:r>
              <a:rPr lang="de-DE" dirty="0" smtClean="0"/>
              <a:t> (45</a:t>
            </a:r>
            <a:r>
              <a:rPr lang="de-DE" baseline="30000" dirty="0" smtClean="0"/>
              <a:t>0</a:t>
            </a:r>
            <a:r>
              <a:rPr lang="de-DE" dirty="0" smtClean="0"/>
              <a:t>) : 2.5 min</a:t>
            </a:r>
          </a:p>
          <a:p>
            <a:r>
              <a:rPr lang="de-DE" dirty="0" err="1" smtClean="0"/>
              <a:t>measurement</a:t>
            </a:r>
            <a:r>
              <a:rPr lang="de-DE" dirty="0" smtClean="0"/>
              <a:t> (</a:t>
            </a:r>
            <a:r>
              <a:rPr lang="de-DE" dirty="0" err="1" smtClean="0"/>
              <a:t>static</a:t>
            </a:r>
            <a:r>
              <a:rPr lang="de-DE" dirty="0" smtClean="0"/>
              <a:t>): 12.5 min</a:t>
            </a:r>
          </a:p>
          <a:p>
            <a:r>
              <a:rPr lang="de-DE" b="1" dirty="0" smtClean="0"/>
              <a:t>…</a:t>
            </a:r>
            <a:endParaRPr lang="de-DE" b="1" dirty="0"/>
          </a:p>
        </p:txBody>
      </p:sp>
      <p:sp>
        <p:nvSpPr>
          <p:cNvPr id="67" name="Textfeld 66"/>
          <p:cNvSpPr txBox="1"/>
          <p:nvPr/>
        </p:nvSpPr>
        <p:spPr>
          <a:xfrm>
            <a:off x="539552" y="90872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/>
              <a:t>Sequence</a:t>
            </a:r>
            <a:r>
              <a:rPr lang="de-DE" u="sng" dirty="0" smtClean="0"/>
              <a:t>:</a:t>
            </a:r>
            <a:endParaRPr lang="de-DE" u="sng" dirty="0"/>
          </a:p>
        </p:txBody>
      </p:sp>
      <p:graphicFrame>
        <p:nvGraphicFramePr>
          <p:cNvPr id="70" name="Objek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26186"/>
              </p:ext>
            </p:extLst>
          </p:nvPr>
        </p:nvGraphicFramePr>
        <p:xfrm>
          <a:off x="35496" y="2423841"/>
          <a:ext cx="6248124" cy="438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39" name="Graph" r:id="rId5" imgW="4131360" imgH="2901600" progId="Origin50.Graph">
                  <p:embed/>
                </p:oleObj>
              </mc:Choice>
              <mc:Fallback>
                <p:oleObj name="Graph" r:id="rId5" imgW="41313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96" y="2423841"/>
                        <a:ext cx="6248124" cy="438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88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 r="1250" b="26900"/>
          <a:stretch>
            <a:fillRect/>
          </a:stretch>
        </p:blipFill>
        <p:spPr bwMode="auto">
          <a:xfrm>
            <a:off x="34925" y="0"/>
            <a:ext cx="90360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uppieren 6"/>
          <p:cNvGrpSpPr>
            <a:grpSpLocks/>
          </p:cNvGrpSpPr>
          <p:nvPr/>
        </p:nvGrpSpPr>
        <p:grpSpPr bwMode="auto">
          <a:xfrm>
            <a:off x="1785938" y="1900238"/>
            <a:ext cx="1184275" cy="612775"/>
            <a:chOff x="1785918" y="1900227"/>
            <a:chExt cx="1184152" cy="612648"/>
          </a:xfrm>
        </p:grpSpPr>
        <p:sp>
          <p:nvSpPr>
            <p:cNvPr id="3" name="Flussdiagramm: Verzögerung 2"/>
            <p:cNvSpPr/>
            <p:nvPr/>
          </p:nvSpPr>
          <p:spPr>
            <a:xfrm>
              <a:off x="2357359" y="1900227"/>
              <a:ext cx="612711" cy="612648"/>
            </a:xfrm>
            <a:prstGeom prst="flowChartDela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5" name="Gerade Verbindung 4"/>
            <p:cNvCxnSpPr/>
            <p:nvPr/>
          </p:nvCxnSpPr>
          <p:spPr>
            <a:xfrm flipV="1">
              <a:off x="1928778" y="2214487"/>
              <a:ext cx="433342" cy="47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/>
            <p:nvPr/>
          </p:nvSpPr>
          <p:spPr>
            <a:xfrm>
              <a:off x="1785918" y="2143064"/>
              <a:ext cx="142860" cy="14284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053" name="Textfeld 7"/>
          <p:cNvSpPr txBox="1">
            <a:spLocks noChangeArrowheads="1"/>
          </p:cNvSpPr>
          <p:nvPr/>
        </p:nvSpPr>
        <p:spPr bwMode="auto">
          <a:xfrm>
            <a:off x="611188" y="2014538"/>
            <a:ext cx="984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detector</a:t>
            </a:r>
          </a:p>
        </p:txBody>
      </p:sp>
      <p:pic>
        <p:nvPicPr>
          <p:cNvPr id="205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2500313"/>
            <a:ext cx="18002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feld 8"/>
          <p:cNvSpPr txBox="1">
            <a:spLocks noChangeArrowheads="1"/>
          </p:cNvSpPr>
          <p:nvPr/>
        </p:nvSpPr>
        <p:spPr bwMode="auto">
          <a:xfrm>
            <a:off x="0" y="71438"/>
            <a:ext cx="8426450" cy="461962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latin typeface="Calibri" pitchFamily="34" charset="0"/>
              </a:rPr>
              <a:t>Clock  based on nuclear spin precession „ spin-clock“</a:t>
            </a:r>
          </a:p>
        </p:txBody>
      </p:sp>
      <p:grpSp>
        <p:nvGrpSpPr>
          <p:cNvPr id="4" name="Gruppieren 28"/>
          <p:cNvGrpSpPr>
            <a:grpSpLocks/>
          </p:cNvGrpSpPr>
          <p:nvPr/>
        </p:nvGrpSpPr>
        <p:grpSpPr bwMode="auto">
          <a:xfrm>
            <a:off x="5508625" y="2490788"/>
            <a:ext cx="3527425" cy="2451100"/>
            <a:chOff x="5508625" y="2490788"/>
            <a:chExt cx="3527425" cy="2451100"/>
          </a:xfrm>
        </p:grpSpPr>
        <p:pic>
          <p:nvPicPr>
            <p:cNvPr id="2065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 l="13802" t="6801" r="15195" b="23599"/>
            <a:stretch>
              <a:fillRect/>
            </a:stretch>
          </p:blipFill>
          <p:spPr bwMode="auto">
            <a:xfrm>
              <a:off x="6012543" y="2778966"/>
              <a:ext cx="3023507" cy="208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050" name="Object 5"/>
            <p:cNvGraphicFramePr>
              <a:graphicFrameLocks noChangeAspect="1"/>
            </p:cNvGraphicFramePr>
            <p:nvPr/>
          </p:nvGraphicFramePr>
          <p:xfrm>
            <a:off x="6948390" y="2490788"/>
            <a:ext cx="1511754" cy="9540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5" name="Formel" r:id="rId6" imgW="901440" imgH="507960" progId="Equation.3">
                    <p:embed/>
                  </p:oleObj>
                </mc:Choice>
                <mc:Fallback>
                  <p:oleObj name="Formel" r:id="rId6" imgW="901440" imgH="50796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48390" y="2490788"/>
                          <a:ext cx="1511754" cy="9540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Gerade Verbindung mit Pfeil 20"/>
            <p:cNvCxnSpPr/>
            <p:nvPr/>
          </p:nvCxnSpPr>
          <p:spPr bwMode="auto">
            <a:xfrm>
              <a:off x="5940425" y="4940300"/>
              <a:ext cx="302418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 bwMode="auto">
            <a:xfrm rot="5400000" flipH="1" flipV="1">
              <a:off x="4825206" y="3823494"/>
              <a:ext cx="2232025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8" name="Textfeld 23"/>
            <p:cNvSpPr txBox="1">
              <a:spLocks noChangeArrowheads="1"/>
            </p:cNvSpPr>
            <p:nvPr/>
          </p:nvSpPr>
          <p:spPr bwMode="auto">
            <a:xfrm>
              <a:off x="8181817" y="4508033"/>
              <a:ext cx="735897" cy="369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latin typeface="Calibri" pitchFamily="34" charset="0"/>
                </a:rPr>
                <a:t>(ms )</a:t>
              </a:r>
            </a:p>
          </p:txBody>
        </p:sp>
        <p:sp>
          <p:nvSpPr>
            <p:cNvPr id="2069" name="Textfeld 24"/>
            <p:cNvSpPr txBox="1">
              <a:spLocks noChangeArrowheads="1"/>
            </p:cNvSpPr>
            <p:nvPr/>
          </p:nvSpPr>
          <p:spPr bwMode="auto">
            <a:xfrm rot="-5400000">
              <a:off x="4959335" y="3688478"/>
              <a:ext cx="1467811" cy="369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latin typeface="Calibri" pitchFamily="34" charset="0"/>
                </a:rPr>
                <a:t>signal (a.u.)</a:t>
              </a:r>
            </a:p>
          </p:txBody>
        </p:sp>
      </p:grp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/>
          <a:srcRect l="27602" t="71001" r="24396" b="22701"/>
          <a:stretch>
            <a:fillRect/>
          </a:stretch>
        </p:blipFill>
        <p:spPr bwMode="auto">
          <a:xfrm>
            <a:off x="2484438" y="5373688"/>
            <a:ext cx="4391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/>
          <p:cNvPicPr>
            <a:picLocks noChangeAspect="1" noChangeArrowheads="1"/>
          </p:cNvPicPr>
          <p:nvPr/>
        </p:nvPicPr>
        <p:blipFill>
          <a:blip r:embed="rId3" cstate="print"/>
          <a:srcRect l="33110" t="80450" r="29117" b="4201"/>
          <a:stretch>
            <a:fillRect/>
          </a:stretch>
        </p:blipFill>
        <p:spPr bwMode="auto">
          <a:xfrm>
            <a:off x="2987675" y="5805488"/>
            <a:ext cx="3455988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963914" y="64466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grpSp>
        <p:nvGrpSpPr>
          <p:cNvPr id="37" name="Gruppieren 36"/>
          <p:cNvGrpSpPr/>
          <p:nvPr/>
        </p:nvGrpSpPr>
        <p:grpSpPr>
          <a:xfrm>
            <a:off x="179512" y="3573016"/>
            <a:ext cx="5556250" cy="1728192"/>
            <a:chOff x="179512" y="3573016"/>
            <a:chExt cx="5556250" cy="1728192"/>
          </a:xfrm>
        </p:grpSpPr>
        <p:graphicFrame>
          <p:nvGraphicFramePr>
            <p:cNvPr id="38" name="Objek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1212332"/>
                </p:ext>
              </p:extLst>
            </p:nvPr>
          </p:nvGraphicFramePr>
          <p:xfrm>
            <a:off x="179512" y="3891508"/>
            <a:ext cx="5556250" cy="140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6" name="Formel" r:id="rId8" imgW="3695400" imgH="939600" progId="Equation.3">
                    <p:embed/>
                  </p:oleObj>
                </mc:Choice>
                <mc:Fallback>
                  <p:oleObj name="Formel" r:id="rId8" imgW="3695400" imgH="939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12" y="3891508"/>
                          <a:ext cx="5556250" cy="1409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hteck 38"/>
            <p:cNvSpPr/>
            <p:nvPr/>
          </p:nvSpPr>
          <p:spPr>
            <a:xfrm>
              <a:off x="179512" y="3573016"/>
              <a:ext cx="36724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pitchFamily="34" charset="-128"/>
                </a:rPr>
                <a:t>(G. D. Cates, et al., Phys. Rev. A 37, 2877)</a:t>
              </a: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964041"/>
              </p:ext>
            </p:extLst>
          </p:nvPr>
        </p:nvGraphicFramePr>
        <p:xfrm>
          <a:off x="265113" y="5553075"/>
          <a:ext cx="9937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" name="Formel" r:id="rId10" imgW="660113" imgH="215806" progId="Equation.3">
                  <p:embed/>
                </p:oleObj>
              </mc:Choice>
              <mc:Fallback>
                <p:oleObj name="Formel" r:id="rId10" imgW="660113" imgH="215806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5553075"/>
                        <a:ext cx="9937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710422"/>
              </p:ext>
            </p:extLst>
          </p:nvPr>
        </p:nvGraphicFramePr>
        <p:xfrm>
          <a:off x="1331913" y="5589588"/>
          <a:ext cx="61277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" name="Equation" r:id="rId12" imgW="190417" imgH="152334" progId="Equation.DSMT4">
                  <p:embed/>
                </p:oleObj>
              </mc:Choice>
              <mc:Fallback>
                <p:oleObj name="Equation" r:id="rId12" imgW="190417" imgH="152334" progId="Equation.DSMT4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589588"/>
                        <a:ext cx="61277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290520"/>
              </p:ext>
            </p:extLst>
          </p:nvPr>
        </p:nvGraphicFramePr>
        <p:xfrm>
          <a:off x="250825" y="5903913"/>
          <a:ext cx="2563813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" name="Formel" r:id="rId14" imgW="1689100" imgH="457200" progId="Equation.3">
                  <p:embed/>
                </p:oleObj>
              </mc:Choice>
              <mc:Fallback>
                <p:oleObj name="Formel" r:id="rId14" imgW="1689100" imgH="45720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903913"/>
                        <a:ext cx="2563813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5688632" cy="362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" r="2172" b="-1"/>
          <a:stretch/>
        </p:blipFill>
        <p:spPr bwMode="auto">
          <a:xfrm>
            <a:off x="3851920" y="3356114"/>
            <a:ext cx="51845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724128" y="131148"/>
            <a:ext cx="3369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Change </a:t>
            </a:r>
            <a:r>
              <a:rPr lang="de-DE" sz="2400" dirty="0" err="1" smtClean="0">
                <a:solidFill>
                  <a:srgbClr val="FF0000"/>
                </a:solidFill>
              </a:rPr>
              <a:t>of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absolute</a:t>
            </a:r>
          </a:p>
          <a:p>
            <a:r>
              <a:rPr lang="de-DE" sz="2400" dirty="0" err="1" smtClean="0">
                <a:solidFill>
                  <a:srgbClr val="FF0000"/>
                </a:solidFill>
              </a:rPr>
              <a:t>field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gradient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during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dirty="0" err="1" smtClean="0">
                <a:solidFill>
                  <a:srgbClr val="FF0000"/>
                </a:solidFill>
              </a:rPr>
              <a:t>rotation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and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its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effect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on T</a:t>
            </a:r>
            <a:r>
              <a:rPr lang="de-DE" sz="2400" baseline="-25000" dirty="0" smtClean="0">
                <a:solidFill>
                  <a:srgbClr val="FF0000"/>
                </a:solidFill>
              </a:rPr>
              <a:t>2</a:t>
            </a:r>
            <a:r>
              <a:rPr lang="de-DE" sz="2400" baseline="30000" dirty="0" smtClean="0">
                <a:solidFill>
                  <a:srgbClr val="FF0000"/>
                </a:solidFill>
              </a:rPr>
              <a:t>*</a:t>
            </a:r>
            <a:endParaRPr lang="de-DE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82804"/>
              </p:ext>
            </p:extLst>
          </p:nvPr>
        </p:nvGraphicFramePr>
        <p:xfrm>
          <a:off x="6447359" y="1858431"/>
          <a:ext cx="1725041" cy="106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9" name="Formel" r:id="rId5" imgW="698400" imgH="431640" progId="Equation.3">
                  <p:embed/>
                </p:oleObj>
              </mc:Choice>
              <mc:Fallback>
                <p:oleObj name="Formel" r:id="rId5" imgW="6984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7359" y="1858431"/>
                        <a:ext cx="1725041" cy="106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07504" y="5805264"/>
            <a:ext cx="3666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data</a:t>
            </a:r>
            <a:r>
              <a:rPr lang="de-DE" sz="2800" dirty="0" smtClean="0"/>
              <a:t> </a:t>
            </a:r>
            <a:r>
              <a:rPr lang="de-DE" sz="2800" dirty="0" err="1" smtClean="0"/>
              <a:t>analysis</a:t>
            </a:r>
            <a:r>
              <a:rPr lang="de-DE" sz="2800" dirty="0" smtClean="0"/>
              <a:t> </a:t>
            </a:r>
            <a:r>
              <a:rPr lang="de-DE" sz="2800" dirty="0" err="1" smtClean="0"/>
              <a:t>ongoing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88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56047" y="130175"/>
            <a:ext cx="8608441" cy="2503884"/>
            <a:chOff x="500063" y="130175"/>
            <a:chExt cx="8608441" cy="2503884"/>
          </a:xfrm>
        </p:grpSpPr>
        <p:sp>
          <p:nvSpPr>
            <p:cNvPr id="3" name="Textfeld 1"/>
            <p:cNvSpPr txBox="1">
              <a:spLocks noChangeArrowheads="1"/>
            </p:cNvSpPr>
            <p:nvPr/>
          </p:nvSpPr>
          <p:spPr bwMode="auto">
            <a:xfrm>
              <a:off x="500063" y="130175"/>
              <a:ext cx="45593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3200">
                  <a:latin typeface="Comic Sans MS" pitchFamily="66" charset="0"/>
                </a:rPr>
                <a:t>Conclusion and Outlook</a:t>
              </a:r>
            </a:p>
          </p:txBody>
        </p:sp>
        <p:grpSp>
          <p:nvGrpSpPr>
            <p:cNvPr id="4" name="Gruppieren 12"/>
            <p:cNvGrpSpPr>
              <a:grpSpLocks/>
            </p:cNvGrpSpPr>
            <p:nvPr/>
          </p:nvGrpSpPr>
          <p:grpSpPr bwMode="auto">
            <a:xfrm>
              <a:off x="7489370" y="476672"/>
              <a:ext cx="971061" cy="1707660"/>
              <a:chOff x="6557963" y="1215216"/>
              <a:chExt cx="742950" cy="1425411"/>
            </a:xfrm>
          </p:grpSpPr>
          <p:cxnSp>
            <p:nvCxnSpPr>
              <p:cNvPr id="15" name="Gerade Verbindung 14"/>
              <p:cNvCxnSpPr/>
              <p:nvPr/>
            </p:nvCxnSpPr>
            <p:spPr>
              <a:xfrm rot="5400000" flipH="1" flipV="1">
                <a:off x="6251654" y="1893000"/>
                <a:ext cx="1357156" cy="158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Pfeil nach oben 15"/>
              <p:cNvSpPr/>
              <p:nvPr/>
            </p:nvSpPr>
            <p:spPr>
              <a:xfrm rot="1907560">
                <a:off x="6877051" y="1264422"/>
                <a:ext cx="112712" cy="1376205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6715140" y="1714488"/>
                <a:ext cx="428628" cy="42862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6557963" y="1277121"/>
                <a:ext cx="742950" cy="2142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9" name="Gleichschenkliges Dreieck 18"/>
              <p:cNvSpPr/>
              <p:nvPr/>
            </p:nvSpPr>
            <p:spPr>
              <a:xfrm rot="5612095">
                <a:off x="6773870" y="1446959"/>
                <a:ext cx="120636" cy="889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sp>
          <p:nvSpPr>
            <p:cNvPr id="5" name="Textfeld 2"/>
            <p:cNvSpPr txBox="1">
              <a:spLocks noChangeArrowheads="1"/>
            </p:cNvSpPr>
            <p:nvPr/>
          </p:nvSpPr>
          <p:spPr bwMode="auto">
            <a:xfrm>
              <a:off x="517525" y="765175"/>
              <a:ext cx="600036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de-DE" dirty="0">
                  <a:latin typeface="Calibri" pitchFamily="34" charset="0"/>
                </a:rPr>
                <a:t> </a:t>
              </a:r>
              <a:r>
                <a:rPr lang="de-DE" baseline="30000" dirty="0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He , </a:t>
              </a:r>
              <a:r>
                <a:rPr lang="de-DE" baseline="30000" dirty="0">
                  <a:solidFill>
                    <a:srgbClr val="FF0000"/>
                  </a:solidFill>
                  <a:latin typeface="Comic Sans MS" pitchFamily="66" charset="0"/>
                </a:rPr>
                <a:t>129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Xe 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</a:rPr>
                <a:t>spin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</a:rPr>
                <a:t>clock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based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 on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free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spin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precession</a:t>
              </a:r>
              <a:endParaRPr lang="de-DE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     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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long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spin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coherence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times</a:t>
              </a:r>
              <a:endParaRPr lang="de-DE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endParaRPr>
            </a:p>
            <a:p>
              <a:endParaRPr lang="de-DE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899592" y="1463644"/>
              <a:ext cx="5844405" cy="885236"/>
              <a:chOff x="887835" y="1311151"/>
              <a:chExt cx="5844405" cy="885236"/>
            </a:xfrm>
          </p:grpSpPr>
          <p:graphicFrame>
            <p:nvGraphicFramePr>
              <p:cNvPr id="8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8716950"/>
                  </p:ext>
                </p:extLst>
              </p:nvPr>
            </p:nvGraphicFramePr>
            <p:xfrm>
              <a:off x="899592" y="1349829"/>
              <a:ext cx="1855432" cy="4686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0" name="Formel" r:id="rId3" imgW="952200" imgH="241200" progId="Equation.3">
                      <p:embed/>
                    </p:oleObj>
                  </mc:Choice>
                  <mc:Fallback>
                    <p:oleObj name="Formel" r:id="rId3" imgW="9522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9592" y="1349829"/>
                            <a:ext cx="1855432" cy="468627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1562624"/>
                  </p:ext>
                </p:extLst>
              </p:nvPr>
            </p:nvGraphicFramePr>
            <p:xfrm>
              <a:off x="887835" y="1765305"/>
              <a:ext cx="1918589" cy="426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1" name="Formel" r:id="rId5" imgW="1143000" imgH="253800" progId="Equation.3">
                      <p:embed/>
                    </p:oleObj>
                  </mc:Choice>
                  <mc:Fallback>
                    <p:oleObj name="Formel" r:id="rId5" imgW="114300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7835" y="1765305"/>
                            <a:ext cx="1918589" cy="426352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feld 17"/>
              <p:cNvSpPr txBox="1">
                <a:spLocks noChangeArrowheads="1"/>
              </p:cNvSpPr>
              <p:nvPr/>
            </p:nvSpPr>
            <p:spPr bwMode="auto">
              <a:xfrm>
                <a:off x="3000086" y="1765294"/>
                <a:ext cx="184731" cy="338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de-DE" sz="1600" dirty="0">
                  <a:latin typeface="Comic Sans MS" pitchFamily="66" charset="0"/>
                </a:endParaRPr>
              </a:p>
            </p:txBody>
          </p:sp>
          <p:sp>
            <p:nvSpPr>
              <p:cNvPr id="11" name="Textfeld 35"/>
              <p:cNvSpPr txBox="1">
                <a:spLocks noChangeArrowheads="1"/>
              </p:cNvSpPr>
              <p:nvPr/>
            </p:nvSpPr>
            <p:spPr bwMode="auto">
              <a:xfrm>
                <a:off x="2843531" y="1393289"/>
                <a:ext cx="255195" cy="369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Calibri" pitchFamily="34" charset="0"/>
                  </a:rPr>
                  <a:t>(</a:t>
                </a:r>
              </a:p>
            </p:txBody>
          </p:sp>
          <p:graphicFrame>
            <p:nvGraphicFramePr>
              <p:cNvPr id="12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7657019"/>
                  </p:ext>
                </p:extLst>
              </p:nvPr>
            </p:nvGraphicFramePr>
            <p:xfrm>
              <a:off x="3065338" y="1357313"/>
              <a:ext cx="1290638" cy="452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2" name="Formel" r:id="rId7" imgW="799920" imgH="253800" progId="Equation.3">
                      <p:embed/>
                    </p:oleObj>
                  </mc:Choice>
                  <mc:Fallback>
                    <p:oleObj name="Formel" r:id="rId7" imgW="79992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65338" y="1357313"/>
                            <a:ext cx="1290638" cy="4524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feld 37"/>
              <p:cNvSpPr txBox="1">
                <a:spLocks noChangeArrowheads="1"/>
              </p:cNvSpPr>
              <p:nvPr/>
            </p:nvSpPr>
            <p:spPr bwMode="auto">
              <a:xfrm>
                <a:off x="4211678" y="1311151"/>
                <a:ext cx="25205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dirty="0">
                    <a:latin typeface="Calibri" pitchFamily="34" charset="0"/>
                  </a:rPr>
                  <a:t> ,  </a:t>
                </a:r>
                <a:r>
                  <a:rPr lang="de-DE" sz="2400" dirty="0" smtClean="0">
                    <a:latin typeface="Calibri" pitchFamily="34" charset="0"/>
                  </a:rPr>
                  <a:t>March 2012 </a:t>
                </a:r>
                <a:r>
                  <a:rPr lang="de-DE" sz="2400" dirty="0" err="1">
                    <a:latin typeface="Calibri" pitchFamily="34" charset="0"/>
                  </a:rPr>
                  <a:t>run</a:t>
                </a:r>
                <a:r>
                  <a:rPr lang="de-DE" dirty="0">
                    <a:latin typeface="Calibri" pitchFamily="34" charset="0"/>
                  </a:rPr>
                  <a:t> )</a:t>
                </a:r>
              </a:p>
            </p:txBody>
          </p:sp>
          <p:graphicFrame>
            <p:nvGraphicFramePr>
              <p:cNvPr id="14" name="Objek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4262185"/>
                  </p:ext>
                </p:extLst>
              </p:nvPr>
            </p:nvGraphicFramePr>
            <p:xfrm>
              <a:off x="2930330" y="1729836"/>
              <a:ext cx="3452860" cy="4665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3" name="Formel" r:id="rId9" imgW="1879560" imgH="253800" progId="Equation.3">
                      <p:embed/>
                    </p:oleObj>
                  </mc:Choice>
                  <mc:Fallback>
                    <p:oleObj name="Formel" r:id="rId9" imgW="1879560" imgH="2538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930330" y="1729836"/>
                            <a:ext cx="3452860" cy="4665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1768" t="5769" r="55814" b="84615"/>
            <a:stretch/>
          </p:blipFill>
          <p:spPr bwMode="auto">
            <a:xfrm>
              <a:off x="6516216" y="2348880"/>
              <a:ext cx="2592288" cy="285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pieren 19"/>
          <p:cNvGrpSpPr/>
          <p:nvPr/>
        </p:nvGrpSpPr>
        <p:grpSpPr>
          <a:xfrm>
            <a:off x="377486" y="3410416"/>
            <a:ext cx="8633536" cy="2538864"/>
            <a:chOff x="151161" y="1043444"/>
            <a:chExt cx="8633536" cy="2538864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151161" y="1043444"/>
              <a:ext cx="8633536" cy="2025516"/>
              <a:chOff x="642938" y="4365104"/>
              <a:chExt cx="8633536" cy="2025516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642938" y="4429125"/>
                <a:ext cx="128587" cy="1285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graphicFrame>
            <p:nvGraphicFramePr>
              <p:cNvPr id="2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6956699"/>
                  </p:ext>
                </p:extLst>
              </p:nvPr>
            </p:nvGraphicFramePr>
            <p:xfrm>
              <a:off x="4159987" y="6002338"/>
              <a:ext cx="3316287" cy="3794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4" name="Formel" r:id="rId12" imgW="2108160" imgH="241200" progId="Equation.3">
                      <p:embed/>
                    </p:oleObj>
                  </mc:Choice>
                  <mc:Fallback>
                    <p:oleObj name="Formel" r:id="rId12" imgW="2108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987" y="6002338"/>
                            <a:ext cx="3316287" cy="3794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k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475830"/>
                  </p:ext>
                </p:extLst>
              </p:nvPr>
            </p:nvGraphicFramePr>
            <p:xfrm>
              <a:off x="971600" y="4725144"/>
              <a:ext cx="2292176" cy="5615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5" name="Formel" r:id="rId14" imgW="1193800" imgH="292100" progId="Equation.3">
                      <p:embed/>
                    </p:oleObj>
                  </mc:Choice>
                  <mc:Fallback>
                    <p:oleObj name="Formel" r:id="rId14" imgW="1193800" imgH="292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600" y="4725144"/>
                            <a:ext cx="2292176" cy="5615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feld 25"/>
              <p:cNvSpPr txBox="1"/>
              <p:nvPr/>
            </p:nvSpPr>
            <p:spPr>
              <a:xfrm>
                <a:off x="899592" y="4365104"/>
                <a:ext cx="79079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u="sng" dirty="0" smtClean="0">
                    <a:latin typeface="Comic Sans MS" pitchFamily="66" charset="0"/>
                  </a:rPr>
                  <a:t>Search </a:t>
                </a:r>
                <a:r>
                  <a:rPr lang="en-US" sz="1600" u="sng" dirty="0">
                    <a:latin typeface="Comic Sans MS" pitchFamily="66" charset="0"/>
                  </a:rPr>
                  <a:t>for neutron spin coupling to a Lorentz and CPT-violating background field</a:t>
                </a:r>
                <a:endParaRPr lang="de-DE" sz="1600" u="sng" dirty="0">
                  <a:latin typeface="Comic Sans MS" pitchFamily="66" charset="0"/>
                </a:endParaRPr>
              </a:p>
            </p:txBody>
          </p:sp>
          <p:graphicFrame>
            <p:nvGraphicFramePr>
              <p:cNvPr id="27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5703018"/>
                  </p:ext>
                </p:extLst>
              </p:nvPr>
            </p:nvGraphicFramePr>
            <p:xfrm>
              <a:off x="3931654" y="5568702"/>
              <a:ext cx="3040564" cy="3805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966" name="Formel" r:id="rId16" imgW="1828800" imgH="228600" progId="Equation.3">
                      <p:embed/>
                    </p:oleObj>
                  </mc:Choice>
                  <mc:Fallback>
                    <p:oleObj name="Formel" r:id="rId16" imgW="18288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31654" y="5568702"/>
                            <a:ext cx="3040564" cy="38057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Textfeld 27"/>
              <p:cNvSpPr txBox="1"/>
              <p:nvPr/>
            </p:nvSpPr>
            <p:spPr>
              <a:xfrm>
                <a:off x="899592" y="5219908"/>
                <a:ext cx="79961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latin typeface="Comic Sans MS" pitchFamily="66" charset="0"/>
                  </a:rPr>
                  <a:t>K-</a:t>
                </a:r>
                <a:r>
                  <a:rPr lang="de-DE" sz="1600" baseline="30000" dirty="0" smtClean="0">
                    <a:latin typeface="Comic Sans MS" pitchFamily="66" charset="0"/>
                  </a:rPr>
                  <a:t>3</a:t>
                </a:r>
                <a:r>
                  <a:rPr lang="de-DE" sz="1600" dirty="0" smtClean="0">
                    <a:latin typeface="Comic Sans MS" pitchFamily="66" charset="0"/>
                  </a:rPr>
                  <a:t>He </a:t>
                </a:r>
                <a:r>
                  <a:rPr lang="de-DE" sz="1600" dirty="0" err="1" smtClean="0">
                    <a:latin typeface="Comic Sans MS" pitchFamily="66" charset="0"/>
                  </a:rPr>
                  <a:t>and</a:t>
                </a:r>
                <a:r>
                  <a:rPr lang="de-DE" sz="1600" dirty="0" smtClean="0">
                    <a:latin typeface="Comic Sans MS" pitchFamily="66" charset="0"/>
                  </a:rPr>
                  <a:t> </a:t>
                </a:r>
                <a:r>
                  <a:rPr lang="de-DE" sz="1600" baseline="30000" dirty="0" smtClean="0">
                    <a:latin typeface="Comic Sans MS" pitchFamily="66" charset="0"/>
                  </a:rPr>
                  <a:t>3</a:t>
                </a:r>
                <a:r>
                  <a:rPr lang="de-DE" sz="1600" dirty="0" smtClean="0">
                    <a:latin typeface="Comic Sans MS" pitchFamily="66" charset="0"/>
                  </a:rPr>
                  <a:t>He/</a:t>
                </a:r>
                <a:r>
                  <a:rPr lang="de-DE" sz="1600" baseline="30000" dirty="0" smtClean="0">
                    <a:latin typeface="Comic Sans MS" pitchFamily="66" charset="0"/>
                  </a:rPr>
                  <a:t>129</a:t>
                </a:r>
                <a:r>
                  <a:rPr lang="de-DE" sz="1600" dirty="0" smtClean="0">
                    <a:latin typeface="Comic Sans MS" pitchFamily="66" charset="0"/>
                  </a:rPr>
                  <a:t>Xe </a:t>
                </a:r>
                <a:r>
                  <a:rPr lang="de-DE" sz="1600" dirty="0" err="1" smtClean="0">
                    <a:latin typeface="Comic Sans MS" pitchFamily="66" charset="0"/>
                  </a:rPr>
                  <a:t>co</a:t>
                </a:r>
                <a:r>
                  <a:rPr lang="de-DE" sz="1600" dirty="0" smtClean="0">
                    <a:latin typeface="Comic Sans MS" pitchFamily="66" charset="0"/>
                  </a:rPr>
                  <a:t>-magnetometer </a:t>
                </a:r>
                <a:r>
                  <a:rPr lang="de-DE" sz="1600" dirty="0" err="1" smtClean="0">
                    <a:latin typeface="Comic Sans MS" pitchFamily="66" charset="0"/>
                  </a:rPr>
                  <a:t>set</a:t>
                </a:r>
                <a:r>
                  <a:rPr lang="de-DE" sz="1600" dirty="0" smtClean="0">
                    <a:latin typeface="Comic Sans MS" pitchFamily="66" charset="0"/>
                  </a:rPr>
                  <a:t> </a:t>
                </a:r>
                <a:r>
                  <a:rPr lang="de-DE" sz="1600" dirty="0" err="1" smtClean="0">
                    <a:latin typeface="Comic Sans MS" pitchFamily="66" charset="0"/>
                  </a:rPr>
                  <a:t>the</a:t>
                </a:r>
                <a:r>
                  <a:rPr lang="de-DE" sz="1600" dirty="0" smtClean="0">
                    <a:latin typeface="Comic Sans MS" pitchFamily="66" charset="0"/>
                  </a:rPr>
                  <a:t> </a:t>
                </a:r>
                <a:r>
                  <a:rPr lang="de-DE" sz="1600" dirty="0" err="1" smtClean="0">
                    <a:latin typeface="Comic Sans MS" pitchFamily="66" charset="0"/>
                  </a:rPr>
                  <a:t>tightest</a:t>
                </a:r>
                <a:r>
                  <a:rPr lang="de-DE" sz="1600" dirty="0" smtClean="0">
                    <a:latin typeface="Comic Sans MS" pitchFamily="66" charset="0"/>
                  </a:rPr>
                  <a:t> </a:t>
                </a:r>
                <a:r>
                  <a:rPr lang="de-DE" sz="1600" dirty="0" err="1" smtClean="0">
                    <a:latin typeface="Comic Sans MS" pitchFamily="66" charset="0"/>
                  </a:rPr>
                  <a:t>limits</a:t>
                </a:r>
                <a:r>
                  <a:rPr lang="de-DE" sz="1600" dirty="0" smtClean="0">
                    <a:latin typeface="Comic Sans MS" pitchFamily="66" charset="0"/>
                  </a:rPr>
                  <a:t> on SME-parameters</a:t>
                </a:r>
                <a:endParaRPr lang="de-DE" sz="1600" dirty="0">
                  <a:latin typeface="Comic Sans MS" pitchFamily="66" charset="0"/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899592" y="5586413"/>
                <a:ext cx="3063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buFont typeface="Arial" pitchFamily="34" charset="0"/>
                  <a:buChar char="•"/>
                </a:pPr>
                <a:r>
                  <a:rPr lang="de-DE" dirty="0">
                    <a:solidFill>
                      <a:prstClr val="black"/>
                    </a:solidFill>
                    <a:latin typeface="Comic Sans MS" pitchFamily="66" charset="0"/>
                  </a:rPr>
                  <a:t>K-</a:t>
                </a:r>
                <a:r>
                  <a:rPr lang="de-DE" baseline="30000" dirty="0">
                    <a:solidFill>
                      <a:prstClr val="black"/>
                    </a:solidFill>
                    <a:latin typeface="Comic Sans MS" pitchFamily="66" charset="0"/>
                  </a:rPr>
                  <a:t>3</a:t>
                </a:r>
                <a:r>
                  <a:rPr lang="de-DE" dirty="0">
                    <a:solidFill>
                      <a:prstClr val="black"/>
                    </a:solidFill>
                    <a:latin typeface="Comic Sans MS" pitchFamily="66" charset="0"/>
                  </a:rPr>
                  <a:t>He </a:t>
                </a:r>
                <a:r>
                  <a:rPr lang="de-DE" dirty="0" err="1">
                    <a:solidFill>
                      <a:prstClr val="black"/>
                    </a:solidFill>
                    <a:latin typeface="Comic Sans MS" pitchFamily="66" charset="0"/>
                  </a:rPr>
                  <a:t>co</a:t>
                </a:r>
                <a:r>
                  <a:rPr lang="de-DE" dirty="0">
                    <a:solidFill>
                      <a:prstClr val="black"/>
                    </a:solidFill>
                    <a:latin typeface="Comic Sans MS" pitchFamily="66" charset="0"/>
                  </a:rPr>
                  <a:t>-magnetometer </a:t>
                </a:r>
                <a:r>
                  <a:rPr lang="de-DE" dirty="0" smtClean="0">
                    <a:solidFill>
                      <a:prstClr val="black"/>
                    </a:solidFill>
                    <a:latin typeface="Comic Sans MS" pitchFamily="66" charset="0"/>
                  </a:rPr>
                  <a:t>: </a:t>
                </a:r>
                <a:endParaRPr lang="de-DE" dirty="0">
                  <a:solidFill>
                    <a:prstClr val="black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899592" y="6021288"/>
                <a:ext cx="3474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buFont typeface="Arial" pitchFamily="34" charset="0"/>
                  <a:buChar char="•"/>
                </a:pPr>
                <a:r>
                  <a:rPr lang="de-DE" baseline="30000" dirty="0" smtClean="0">
                    <a:solidFill>
                      <a:prstClr val="black"/>
                    </a:solidFill>
                    <a:latin typeface="Comic Sans MS" pitchFamily="66" charset="0"/>
                  </a:rPr>
                  <a:t>3</a:t>
                </a:r>
                <a:r>
                  <a:rPr lang="de-DE" dirty="0" smtClean="0">
                    <a:solidFill>
                      <a:prstClr val="black"/>
                    </a:solidFill>
                    <a:latin typeface="Comic Sans MS" pitchFamily="66" charset="0"/>
                  </a:rPr>
                  <a:t>He-</a:t>
                </a:r>
                <a:r>
                  <a:rPr lang="de-DE" baseline="30000" dirty="0" smtClean="0">
                    <a:solidFill>
                      <a:prstClr val="black"/>
                    </a:solidFill>
                    <a:latin typeface="Comic Sans MS" pitchFamily="66" charset="0"/>
                  </a:rPr>
                  <a:t>129</a:t>
                </a:r>
                <a:r>
                  <a:rPr lang="de-DE" dirty="0" smtClean="0">
                    <a:solidFill>
                      <a:prstClr val="black"/>
                    </a:solidFill>
                    <a:latin typeface="Comic Sans MS" pitchFamily="66" charset="0"/>
                  </a:rPr>
                  <a:t>Xe </a:t>
                </a:r>
                <a:r>
                  <a:rPr lang="de-DE" dirty="0" err="1">
                    <a:solidFill>
                      <a:prstClr val="black"/>
                    </a:solidFill>
                    <a:latin typeface="Comic Sans MS" pitchFamily="66" charset="0"/>
                  </a:rPr>
                  <a:t>co</a:t>
                </a:r>
                <a:r>
                  <a:rPr lang="de-DE" dirty="0">
                    <a:solidFill>
                      <a:prstClr val="black"/>
                    </a:solidFill>
                    <a:latin typeface="Comic Sans MS" pitchFamily="66" charset="0"/>
                  </a:rPr>
                  <a:t>-magnetometer </a:t>
                </a:r>
                <a:r>
                  <a:rPr lang="de-DE" dirty="0" smtClean="0">
                    <a:solidFill>
                      <a:prstClr val="black"/>
                    </a:solidFill>
                    <a:latin typeface="Comic Sans MS" pitchFamily="66" charset="0"/>
                  </a:rPr>
                  <a:t>: </a:t>
                </a:r>
                <a:endParaRPr lang="de-DE" dirty="0">
                  <a:solidFill>
                    <a:prstClr val="black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7176243" y="5661248"/>
                <a:ext cx="18602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i="1" dirty="0" smtClean="0">
                    <a:solidFill>
                      <a:prstClr val="black"/>
                    </a:solidFill>
                  </a:rPr>
                  <a:t>PRL </a:t>
                </a:r>
                <a:r>
                  <a:rPr lang="nb-NO" sz="1200" i="1" dirty="0">
                    <a:solidFill>
                      <a:prstClr val="black"/>
                    </a:solidFill>
                  </a:rPr>
                  <a:t>105, 151604 (2010)</a:t>
                </a:r>
                <a:endParaRPr lang="de-DE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7452320" y="6093296"/>
                <a:ext cx="18241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i="1" dirty="0">
                    <a:solidFill>
                      <a:prstClr val="black"/>
                    </a:solidFill>
                  </a:rPr>
                  <a:t>PRD </a:t>
                </a:r>
                <a:r>
                  <a:rPr lang="de-DE" sz="1200" i="1" dirty="0" smtClean="0">
                    <a:solidFill>
                      <a:prstClr val="black"/>
                    </a:solidFill>
                  </a:rPr>
                  <a:t>82, 111901 </a:t>
                </a:r>
                <a:r>
                  <a:rPr lang="de-DE" sz="1200" i="1" dirty="0">
                    <a:solidFill>
                      <a:prstClr val="black"/>
                    </a:solidFill>
                  </a:rPr>
                  <a:t>(2010) </a:t>
                </a:r>
                <a:endParaRPr lang="de-DE" sz="1200" i="1" dirty="0"/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445092" y="3212976"/>
              <a:ext cx="8281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March 2012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run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: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expected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gain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in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sensitivity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~ 100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to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trace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LV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interactions</a:t>
              </a:r>
              <a:endParaRPr lang="de-DE" dirty="0">
                <a:solidFill>
                  <a:srgbClr val="3366CC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8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79512" y="116632"/>
            <a:ext cx="8996597" cy="3105636"/>
            <a:chOff x="179512" y="3778448"/>
            <a:chExt cx="8996597" cy="3105636"/>
          </a:xfrm>
        </p:grpSpPr>
        <p:graphicFrame>
          <p:nvGraphicFramePr>
            <p:cNvPr id="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8103137"/>
                </p:ext>
              </p:extLst>
            </p:nvPr>
          </p:nvGraphicFramePr>
          <p:xfrm>
            <a:off x="580182" y="4115097"/>
            <a:ext cx="3959225" cy="754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978" name="Formel" r:id="rId3" imgW="2438280" imgH="469800" progId="Equation.3">
                    <p:embed/>
                  </p:oleObj>
                </mc:Choice>
                <mc:Fallback>
                  <p:oleObj name="Formel" r:id="rId3" imgW="24382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182" y="4115097"/>
                          <a:ext cx="3959225" cy="754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465262" y="3778448"/>
              <a:ext cx="5429250" cy="706437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de-DE" sz="1600" u="sng" dirty="0">
                  <a:latin typeface="Comic Sans MS" pitchFamily="66" charset="0"/>
                  <a:ea typeface="+mj-ea"/>
                  <a:cs typeface="+mj-cs"/>
                </a:rPr>
                <a:t>Short </a:t>
              </a:r>
              <a:r>
                <a:rPr lang="de-DE" sz="1600" u="sng" dirty="0" err="1">
                  <a:latin typeface="Comic Sans MS" pitchFamily="66" charset="0"/>
                  <a:ea typeface="+mj-ea"/>
                  <a:cs typeface="+mj-cs"/>
                </a:rPr>
                <a:t>range</a:t>
              </a:r>
              <a:r>
                <a:rPr lang="de-DE" sz="1600" u="sng" dirty="0">
                  <a:latin typeface="Comic Sans MS" pitchFamily="66" charset="0"/>
                  <a:ea typeface="+mj-ea"/>
                  <a:cs typeface="+mj-cs"/>
                </a:rPr>
                <a:t> </a:t>
              </a:r>
              <a:r>
                <a:rPr lang="de-DE" sz="1600" u="sng" dirty="0" err="1">
                  <a:latin typeface="Comic Sans MS" pitchFamily="66" charset="0"/>
                  <a:ea typeface="+mj-ea"/>
                  <a:cs typeface="+mj-cs"/>
                </a:rPr>
                <a:t>spin-dependent</a:t>
              </a:r>
              <a:r>
                <a:rPr lang="de-DE" sz="1600" u="sng" dirty="0">
                  <a:latin typeface="Comic Sans MS" pitchFamily="66" charset="0"/>
                  <a:ea typeface="+mj-ea"/>
                  <a:cs typeface="+mj-cs"/>
                </a:rPr>
                <a:t> </a:t>
              </a:r>
              <a:r>
                <a:rPr lang="de-DE" sz="1600" u="sng" dirty="0" err="1">
                  <a:latin typeface="Comic Sans MS" pitchFamily="66" charset="0"/>
                  <a:ea typeface="+mj-ea"/>
                  <a:cs typeface="+mj-cs"/>
                </a:rPr>
                <a:t>interaction</a:t>
              </a:r>
              <a:r>
                <a:rPr lang="de-DE" sz="1600" u="sng" dirty="0">
                  <a:latin typeface="Comic Sans MS" pitchFamily="66" charset="0"/>
                  <a:ea typeface="+mj-ea"/>
                  <a:cs typeface="+mj-cs"/>
                </a:rPr>
                <a:t>:</a:t>
              </a:r>
            </a:p>
          </p:txBody>
        </p:sp>
        <p:sp>
          <p:nvSpPr>
            <p:cNvPr id="5" name="Textfeld 33"/>
            <p:cNvSpPr txBox="1">
              <a:spLocks noChangeArrowheads="1"/>
            </p:cNvSpPr>
            <p:nvPr/>
          </p:nvSpPr>
          <p:spPr bwMode="auto">
            <a:xfrm>
              <a:off x="5260702" y="4259113"/>
              <a:ext cx="16637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err="1">
                  <a:latin typeface="Calibri" pitchFamily="34" charset="0"/>
                </a:rPr>
                <a:t>J.E.Moody</a:t>
              </a:r>
              <a:r>
                <a:rPr lang="de-DE" sz="1400" dirty="0">
                  <a:latin typeface="Calibri" pitchFamily="34" charset="0"/>
                </a:rPr>
                <a:t>, </a:t>
              </a:r>
              <a:r>
                <a:rPr lang="de-DE" sz="1400" dirty="0" err="1">
                  <a:latin typeface="Calibri" pitchFamily="34" charset="0"/>
                </a:rPr>
                <a:t>F.Wilczek</a:t>
              </a:r>
              <a:endParaRPr lang="de-DE" sz="1400" dirty="0">
                <a:latin typeface="Calibri" pitchFamily="34" charset="0"/>
              </a:endParaRPr>
            </a:p>
            <a:p>
              <a:r>
                <a:rPr lang="de-DE" sz="1400" dirty="0">
                  <a:latin typeface="Calibri" pitchFamily="34" charset="0"/>
                </a:rPr>
                <a:t>PRD 30 (1984) 130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179512" y="3921323"/>
              <a:ext cx="128587" cy="1285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607077" y="4869160"/>
              <a:ext cx="21688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alibri" pitchFamily="34" charset="0"/>
                </a:rPr>
                <a:t>September 2010 </a:t>
              </a:r>
              <a:r>
                <a:rPr lang="de-DE" dirty="0" err="1">
                  <a:latin typeface="Calibri" pitchFamily="34" charset="0"/>
                </a:rPr>
                <a:t>run</a:t>
              </a:r>
              <a:r>
                <a:rPr lang="de-DE" dirty="0">
                  <a:latin typeface="Calibri" pitchFamily="34" charset="0"/>
                </a:rPr>
                <a:t> </a:t>
              </a:r>
              <a:endParaRPr lang="de-DE" dirty="0"/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215293" y="5281077"/>
              <a:ext cx="8960816" cy="1603007"/>
              <a:chOff x="642938" y="4786313"/>
              <a:chExt cx="8960816" cy="1603007"/>
            </a:xfrm>
          </p:grpSpPr>
          <p:sp>
            <p:nvSpPr>
              <p:cNvPr id="9" name="Textfeld 23"/>
              <p:cNvSpPr txBox="1">
                <a:spLocks noChangeArrowheads="1"/>
              </p:cNvSpPr>
              <p:nvPr/>
            </p:nvSpPr>
            <p:spPr bwMode="auto">
              <a:xfrm>
                <a:off x="928688" y="4786313"/>
                <a:ext cx="731322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u="sng" baseline="30000" dirty="0">
                    <a:latin typeface="Comic Sans MS" pitchFamily="66" charset="0"/>
                  </a:rPr>
                  <a:t>129</a:t>
                </a:r>
                <a:r>
                  <a:rPr lang="de-DE" sz="1600" u="sng" dirty="0">
                    <a:latin typeface="Comic Sans MS" pitchFamily="66" charset="0"/>
                  </a:rPr>
                  <a:t>Xe </a:t>
                </a:r>
                <a:r>
                  <a:rPr lang="de-DE" sz="1600" u="sng" dirty="0" err="1">
                    <a:latin typeface="Comic Sans MS" pitchFamily="66" charset="0"/>
                  </a:rPr>
                  <a:t>electric</a:t>
                </a:r>
                <a:r>
                  <a:rPr lang="de-DE" sz="1600" u="sng" dirty="0">
                    <a:latin typeface="Comic Sans MS" pitchFamily="66" charset="0"/>
                  </a:rPr>
                  <a:t> </a:t>
                </a:r>
                <a:r>
                  <a:rPr lang="de-DE" sz="1600" u="sng" dirty="0" err="1">
                    <a:latin typeface="Comic Sans MS" pitchFamily="66" charset="0"/>
                  </a:rPr>
                  <a:t>dipole</a:t>
                </a:r>
                <a:r>
                  <a:rPr lang="de-DE" sz="1600" u="sng" dirty="0">
                    <a:latin typeface="Comic Sans MS" pitchFamily="66" charset="0"/>
                  </a:rPr>
                  <a:t> </a:t>
                </a:r>
                <a:r>
                  <a:rPr lang="de-DE" sz="1600" u="sng" dirty="0" err="1" smtClean="0">
                    <a:latin typeface="Comic Sans MS" pitchFamily="66" charset="0"/>
                  </a:rPr>
                  <a:t>moment</a:t>
                </a:r>
                <a:r>
                  <a:rPr lang="de-DE" sz="1600" u="sng" dirty="0" smtClean="0">
                    <a:latin typeface="Comic Sans MS" pitchFamily="66" charset="0"/>
                  </a:rPr>
                  <a:t> (Groningen-Heidelberg-Mainz </a:t>
                </a:r>
                <a:r>
                  <a:rPr lang="de-DE" sz="1600" u="sng" dirty="0" err="1" smtClean="0">
                    <a:latin typeface="Comic Sans MS" pitchFamily="66" charset="0"/>
                  </a:rPr>
                  <a:t>collaboration</a:t>
                </a:r>
                <a:r>
                  <a:rPr lang="de-DE" sz="1600" u="sng" dirty="0" smtClean="0">
                    <a:latin typeface="Comic Sans MS" pitchFamily="66" charset="0"/>
                  </a:rPr>
                  <a:t>):  </a:t>
                </a:r>
                <a:endParaRPr lang="de-DE" sz="1600" u="sng" baseline="30000" dirty="0">
                  <a:latin typeface="Comic Sans MS" pitchFamily="66" charset="0"/>
                </a:endParaRPr>
              </a:p>
            </p:txBody>
          </p:sp>
          <p:sp>
            <p:nvSpPr>
              <p:cNvPr id="10" name="Textfeld 24"/>
              <p:cNvSpPr txBox="1">
                <a:spLocks noChangeArrowheads="1"/>
              </p:cNvSpPr>
              <p:nvPr/>
            </p:nvSpPr>
            <p:spPr bwMode="auto">
              <a:xfrm>
                <a:off x="1028960" y="5269994"/>
                <a:ext cx="152241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400" b="1" dirty="0" err="1">
                    <a:latin typeface="Calibri" pitchFamily="34" charset="0"/>
                  </a:rPr>
                  <a:t>Proposal</a:t>
                </a:r>
                <a:r>
                  <a:rPr lang="de-DE" sz="2400" b="1" dirty="0">
                    <a:latin typeface="Calibri" pitchFamily="34" charset="0"/>
                  </a:rPr>
                  <a:t>:  </a:t>
                </a:r>
              </a:p>
            </p:txBody>
          </p:sp>
          <p:graphicFrame>
            <p:nvGraphicFramePr>
              <p:cNvPr id="11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9214588"/>
                  </p:ext>
                </p:extLst>
              </p:nvPr>
            </p:nvGraphicFramePr>
            <p:xfrm>
              <a:off x="2498725" y="5227900"/>
              <a:ext cx="2257425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979" name="Formel" r:id="rId5" imgW="1002960" imgH="253800" progId="Equation.3">
                      <p:embed/>
                    </p:oleObj>
                  </mc:Choice>
                  <mc:Fallback>
                    <p:oleObj name="Formel" r:id="rId5" imgW="100296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98725" y="5227900"/>
                            <a:ext cx="2257425" cy="571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Ellipse 11"/>
              <p:cNvSpPr/>
              <p:nvPr/>
            </p:nvSpPr>
            <p:spPr>
              <a:xfrm>
                <a:off x="642938" y="4943475"/>
                <a:ext cx="128587" cy="1285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037319" y="6019988"/>
                <a:ext cx="6626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latin typeface="+mn-lt"/>
                  </a:rPr>
                  <a:t>present</a:t>
                </a:r>
                <a:r>
                  <a:rPr lang="de-DE" dirty="0" smtClean="0">
                    <a:latin typeface="+mn-lt"/>
                  </a:rPr>
                  <a:t>   </a:t>
                </a:r>
                <a:r>
                  <a:rPr lang="de-DE" dirty="0" err="1" smtClean="0">
                    <a:latin typeface="+mn-lt"/>
                  </a:rPr>
                  <a:t>sensitivity</a:t>
                </a:r>
                <a:r>
                  <a:rPr lang="de-DE" dirty="0" smtClean="0">
                    <a:latin typeface="+mn-lt"/>
                  </a:rPr>
                  <a:t> </a:t>
                </a:r>
                <a:r>
                  <a:rPr lang="de-DE" dirty="0" err="1" smtClean="0">
                    <a:latin typeface="+mn-lt"/>
                  </a:rPr>
                  <a:t>of</a:t>
                </a:r>
                <a:r>
                  <a:rPr lang="de-DE" dirty="0" smtClean="0">
                    <a:latin typeface="+mn-lt"/>
                  </a:rPr>
                  <a:t> </a:t>
                </a:r>
                <a:r>
                  <a:rPr lang="de-DE" baseline="30000" dirty="0" smtClean="0">
                    <a:latin typeface="+mn-lt"/>
                  </a:rPr>
                  <a:t>3</a:t>
                </a:r>
                <a:r>
                  <a:rPr lang="de-DE" dirty="0" smtClean="0">
                    <a:latin typeface="+mn-lt"/>
                  </a:rPr>
                  <a:t>He/</a:t>
                </a:r>
                <a:r>
                  <a:rPr lang="de-DE" baseline="30000" dirty="0" smtClean="0">
                    <a:latin typeface="+mn-lt"/>
                  </a:rPr>
                  <a:t>129</a:t>
                </a:r>
                <a:r>
                  <a:rPr lang="de-DE" dirty="0" smtClean="0">
                    <a:latin typeface="+mn-lt"/>
                  </a:rPr>
                  <a:t>Xe-comagnetometer: &lt; 0.1 </a:t>
                </a:r>
                <a:r>
                  <a:rPr lang="de-DE" dirty="0" err="1" smtClean="0">
                    <a:latin typeface="+mn-lt"/>
                  </a:rPr>
                  <a:t>nHz</a:t>
                </a:r>
                <a:r>
                  <a:rPr lang="de-DE" dirty="0" smtClean="0">
                    <a:latin typeface="+mn-lt"/>
                  </a:rPr>
                  <a:t> per </a:t>
                </a:r>
                <a:r>
                  <a:rPr lang="de-DE" dirty="0" err="1" smtClean="0">
                    <a:latin typeface="+mn-lt"/>
                  </a:rPr>
                  <a:t>day</a:t>
                </a:r>
                <a:r>
                  <a:rPr lang="de-DE" dirty="0" smtClean="0">
                    <a:latin typeface="+mn-lt"/>
                  </a:rPr>
                  <a:t> </a:t>
                </a:r>
                <a:endParaRPr lang="de-DE" dirty="0">
                  <a:latin typeface="+mn-lt"/>
                </a:endParaRPr>
              </a:p>
            </p:txBody>
          </p:sp>
          <p:grpSp>
            <p:nvGrpSpPr>
              <p:cNvPr id="14" name="Gruppieren 13"/>
              <p:cNvGrpSpPr/>
              <p:nvPr/>
            </p:nvGrpSpPr>
            <p:grpSpPr>
              <a:xfrm>
                <a:off x="5215669" y="5155892"/>
                <a:ext cx="4388085" cy="1067926"/>
                <a:chOff x="5503841" y="1564967"/>
                <a:chExt cx="4248472" cy="1067926"/>
              </a:xfrm>
            </p:grpSpPr>
            <p:sp>
              <p:nvSpPr>
                <p:cNvPr id="15" name="Abgerundetes Rechteck 14"/>
                <p:cNvSpPr/>
                <p:nvPr/>
              </p:nvSpPr>
              <p:spPr>
                <a:xfrm>
                  <a:off x="5508104" y="1564967"/>
                  <a:ext cx="3578746" cy="79208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" name="Rectangle 10"/>
                <p:cNvSpPr>
                  <a:spLocks noChangeArrowheads="1"/>
                </p:cNvSpPr>
                <p:nvPr/>
              </p:nvSpPr>
              <p:spPr bwMode="auto">
                <a:xfrm>
                  <a:off x="5503841" y="1925007"/>
                  <a:ext cx="4248472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>
                    <a:lnSpc>
                      <a:spcPct val="125000"/>
                    </a:lnSpc>
                  </a:pPr>
                  <a:r>
                    <a:rPr kumimoji="1" lang="en-US" altLang="ja-JP" sz="1600" dirty="0" smtClean="0"/>
                    <a:t> </a:t>
                  </a:r>
                  <a:r>
                    <a:rPr kumimoji="1" lang="en-US" altLang="ja-JP" sz="1400" dirty="0" err="1">
                      <a:solidFill>
                        <a:srgbClr val="7030A0"/>
                      </a:solidFill>
                    </a:rPr>
                    <a:t>Rosenberry</a:t>
                  </a:r>
                  <a:r>
                    <a:rPr kumimoji="1" lang="en-US" altLang="ja-JP" sz="1400" dirty="0">
                      <a:solidFill>
                        <a:srgbClr val="7030A0"/>
                      </a:solidFill>
                    </a:rPr>
                    <a:t> and </a:t>
                  </a:r>
                  <a:r>
                    <a:rPr kumimoji="1" lang="en-US" altLang="ja-JP" sz="1400" dirty="0" err="1">
                      <a:solidFill>
                        <a:srgbClr val="7030A0"/>
                      </a:solidFill>
                    </a:rPr>
                    <a:t>Chupp</a:t>
                  </a:r>
                  <a:r>
                    <a:rPr kumimoji="1" lang="en-US" altLang="ja-JP" sz="1400" dirty="0">
                      <a:solidFill>
                        <a:srgbClr val="7030A0"/>
                      </a:solidFill>
                    </a:rPr>
                    <a:t>, </a:t>
                  </a:r>
                  <a:r>
                    <a:rPr kumimoji="1" lang="en-US" altLang="ja-JP" sz="1400" dirty="0" smtClean="0">
                      <a:solidFill>
                        <a:srgbClr val="7030A0"/>
                      </a:solidFill>
                    </a:rPr>
                    <a:t>PRL 86,22 (2001)</a:t>
                  </a:r>
                  <a:endParaRPr kumimoji="1" lang="en-US" altLang="ja-JP" sz="1400" dirty="0">
                    <a:solidFill>
                      <a:srgbClr val="7030A0"/>
                    </a:solidFill>
                  </a:endParaRPr>
                </a:p>
                <a:p>
                  <a:pPr algn="l" eaLnBrk="1" hangingPunct="1">
                    <a:lnSpc>
                      <a:spcPct val="125000"/>
                    </a:lnSpc>
                  </a:pPr>
                  <a:r>
                    <a:rPr kumimoji="1" lang="en-US" altLang="ja-JP" sz="1600" dirty="0"/>
                    <a:t>          </a:t>
                  </a:r>
                </a:p>
              </p:txBody>
            </p:sp>
            <p:graphicFrame>
              <p:nvGraphicFramePr>
                <p:cNvPr id="17" name="Objekt 1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53949016"/>
                    </p:ext>
                  </p:extLst>
                </p:nvPr>
              </p:nvGraphicFramePr>
              <p:xfrm>
                <a:off x="5652120" y="1612592"/>
                <a:ext cx="2463432" cy="3600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9980" name="Formel" r:id="rId7" imgW="1650960" imgH="241200" progId="Equation.3">
                        <p:embed/>
                      </p:oleObj>
                    </mc:Choice>
                    <mc:Fallback>
                      <p:oleObj name="Formel" r:id="rId7" imgW="1650960" imgH="2412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52120" y="1612592"/>
                              <a:ext cx="2463432" cy="36004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" name="Textfeld 17"/>
                <p:cNvSpPr txBox="1"/>
                <p:nvPr/>
              </p:nvSpPr>
              <p:spPr>
                <a:xfrm>
                  <a:off x="8100392" y="1612592"/>
                  <a:ext cx="57259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err="1" smtClean="0"/>
                    <a:t>ecm</a:t>
                  </a:r>
                  <a:endParaRPr lang="de-DE" sz="1600" dirty="0"/>
                </a:p>
              </p:txBody>
            </p:sp>
          </p:grpSp>
        </p:grpSp>
      </p:grpSp>
      <p:grpSp>
        <p:nvGrpSpPr>
          <p:cNvPr id="19" name="Gruppieren 18"/>
          <p:cNvGrpSpPr/>
          <p:nvPr/>
        </p:nvGrpSpPr>
        <p:grpSpPr>
          <a:xfrm>
            <a:off x="179512" y="3416307"/>
            <a:ext cx="8875047" cy="3435784"/>
            <a:chOff x="179512" y="3416307"/>
            <a:chExt cx="8875047" cy="3435784"/>
          </a:xfrm>
        </p:grpSpPr>
        <p:sp>
          <p:nvSpPr>
            <p:cNvPr id="20" name="Textfeld 18"/>
            <p:cNvSpPr txBox="1">
              <a:spLocks noChangeArrowheads="1"/>
            </p:cNvSpPr>
            <p:nvPr/>
          </p:nvSpPr>
          <p:spPr bwMode="auto">
            <a:xfrm>
              <a:off x="179512" y="3573016"/>
              <a:ext cx="26420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</a:rPr>
                <a:t>Magnetometry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(</a:t>
              </a:r>
              <a:r>
                <a:rPr lang="de-DE" baseline="30000" dirty="0" smtClean="0">
                  <a:solidFill>
                    <a:srgbClr val="FF0000"/>
                  </a:solidFill>
                  <a:latin typeface="Comic Sans MS" pitchFamily="66" charset="0"/>
                </a:rPr>
                <a:t>3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He)</a:t>
              </a:r>
              <a:endParaRPr lang="de-DE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755576" y="4297859"/>
              <a:ext cx="3307804" cy="499293"/>
              <a:chOff x="755576" y="4081835"/>
              <a:chExt cx="3307804" cy="499293"/>
            </a:xfrm>
          </p:grpSpPr>
          <p:graphicFrame>
            <p:nvGraphicFramePr>
              <p:cNvPr id="42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1022612"/>
                  </p:ext>
                </p:extLst>
              </p:nvPr>
            </p:nvGraphicFramePr>
            <p:xfrm>
              <a:off x="755576" y="4081835"/>
              <a:ext cx="2471500" cy="499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981" name="Formel" r:id="rId9" imgW="1257120" imgH="253800" progId="Equation.3">
                      <p:embed/>
                    </p:oleObj>
                  </mc:Choice>
                  <mc:Fallback>
                    <p:oleObj name="Formel" r:id="rId9" imgW="1257120" imgH="253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5576" y="4081835"/>
                            <a:ext cx="2471500" cy="499293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4" name="Gerade Verbindung mit Pfeil 43"/>
              <p:cNvCxnSpPr/>
              <p:nvPr/>
            </p:nvCxnSpPr>
            <p:spPr bwMode="auto">
              <a:xfrm>
                <a:off x="3491880" y="4360605"/>
                <a:ext cx="571500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feld 23"/>
            <p:cNvSpPr txBox="1">
              <a:spLocks noChangeArrowheads="1"/>
            </p:cNvSpPr>
            <p:nvPr/>
          </p:nvSpPr>
          <p:spPr bwMode="auto">
            <a:xfrm>
              <a:off x="5004048" y="3573016"/>
              <a:ext cx="215315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omic Sans MS" pitchFamily="66" charset="0"/>
                </a:rPr>
                <a:t>magnetometer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for</a:t>
              </a:r>
              <a:endParaRPr lang="de-DE" dirty="0" smtClean="0">
                <a:latin typeface="Comic Sans MS" pitchFamily="66" charset="0"/>
              </a:endParaRPr>
            </a:p>
            <a:p>
              <a:r>
                <a:rPr lang="de-DE" dirty="0" err="1" smtClean="0">
                  <a:latin typeface="Comic Sans MS" pitchFamily="66" charset="0"/>
                </a:rPr>
                <a:t>nEDM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experiment</a:t>
              </a:r>
              <a:endParaRPr lang="de-DE" dirty="0" smtClean="0">
                <a:latin typeface="Comic Sans MS" pitchFamily="66" charset="0"/>
              </a:endParaRPr>
            </a:p>
            <a:p>
              <a:r>
                <a:rPr lang="de-DE" dirty="0" err="1" smtClean="0">
                  <a:latin typeface="Comic Sans MS" pitchFamily="66" charset="0"/>
                </a:rPr>
                <a:t>at</a:t>
              </a:r>
              <a:r>
                <a:rPr lang="de-DE" dirty="0" smtClean="0">
                  <a:latin typeface="Comic Sans MS" pitchFamily="66" charset="0"/>
                </a:rPr>
                <a:t> PSI</a:t>
              </a:r>
              <a:endParaRPr lang="de-DE" dirty="0">
                <a:latin typeface="Comic Sans MS" pitchFamily="66" charset="0"/>
              </a:endParaRPr>
            </a:p>
          </p:txBody>
        </p:sp>
        <p:graphicFrame>
          <p:nvGraphicFramePr>
            <p:cNvPr id="2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4624469"/>
                </p:ext>
              </p:extLst>
            </p:nvPr>
          </p:nvGraphicFramePr>
          <p:xfrm>
            <a:off x="5913338" y="4321919"/>
            <a:ext cx="1250950" cy="403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982" name="Formel" r:id="rId11" imgW="711000" imgH="228600" progId="Equation.3">
                    <p:embed/>
                  </p:oleObj>
                </mc:Choice>
                <mc:Fallback>
                  <p:oleObj name="Formel" r:id="rId11" imgW="711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3338" y="4321919"/>
                          <a:ext cx="1250950" cy="4032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feld 24"/>
            <p:cNvSpPr txBox="1"/>
            <p:nvPr/>
          </p:nvSpPr>
          <p:spPr>
            <a:xfrm>
              <a:off x="683568" y="5147900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high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field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: &gt; 1 Tesla</a:t>
              </a:r>
              <a:endParaRPr lang="de-DE" dirty="0">
                <a:solidFill>
                  <a:srgbClr val="3366CC"/>
                </a:solidFill>
                <a:latin typeface="Comic Sans MS" pitchFamily="66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83568" y="3933056"/>
              <a:ext cx="2371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low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3366CC"/>
                  </a:solidFill>
                  <a:latin typeface="Comic Sans MS" pitchFamily="66" charset="0"/>
                </a:rPr>
                <a:t>field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: 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  <a:sym typeface="Symbol"/>
                </a:rPr>
                <a:t>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1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  <a:sym typeface="Symbol"/>
                </a:rPr>
                <a:t></a:t>
              </a:r>
              <a:r>
                <a:rPr lang="de-DE" dirty="0" smtClean="0">
                  <a:solidFill>
                    <a:srgbClr val="3366CC"/>
                  </a:solidFill>
                  <a:latin typeface="Comic Sans MS" pitchFamily="66" charset="0"/>
                </a:rPr>
                <a:t> Tesla</a:t>
              </a:r>
              <a:endParaRPr lang="de-DE" dirty="0">
                <a:solidFill>
                  <a:srgbClr val="3366CC"/>
                </a:solidFill>
                <a:latin typeface="Comic Sans MS" pitchFamily="66" charset="0"/>
              </a:endParaRPr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5652120" y="4769717"/>
              <a:ext cx="3301263" cy="2082374"/>
              <a:chOff x="6105417" y="4769717"/>
              <a:chExt cx="3301263" cy="2082374"/>
            </a:xfrm>
          </p:grpSpPr>
          <p:pic>
            <p:nvPicPr>
              <p:cNvPr id="32" name="Picture 1394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4782442"/>
                <a:ext cx="2607941" cy="2030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Eine Ecke des Rechtecks schneiden 32"/>
              <p:cNvSpPr/>
              <p:nvPr/>
            </p:nvSpPr>
            <p:spPr>
              <a:xfrm>
                <a:off x="6874669" y="6596063"/>
                <a:ext cx="1957387" cy="95250"/>
              </a:xfrm>
              <a:prstGeom prst="snip1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6773193" y="6513537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1</a:t>
                </a:r>
                <a:endParaRPr lang="de-DE" sz="1600" dirty="0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7282781" y="6498580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3</a:t>
                </a:r>
                <a:endParaRPr lang="de-DE" sz="1600" dirty="0"/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7801893" y="6496868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5</a:t>
                </a:r>
                <a:endParaRPr lang="de-DE" sz="1600" dirty="0"/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8321005" y="6496869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7</a:t>
                </a:r>
                <a:endParaRPr lang="de-DE" sz="1600" dirty="0"/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7595687" y="6681535"/>
                <a:ext cx="288632" cy="133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 rot="16200000">
                <a:off x="5338540" y="5536594"/>
                <a:ext cx="19030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beat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signal</a:t>
                </a:r>
                <a:r>
                  <a:rPr lang="de-DE" dirty="0" smtClean="0"/>
                  <a:t> (</a:t>
                </a:r>
                <a:r>
                  <a:rPr lang="de-DE" dirty="0" err="1" smtClean="0"/>
                  <a:t>a.u</a:t>
                </a:r>
                <a:r>
                  <a:rPr lang="de-DE" dirty="0" smtClean="0"/>
                  <a:t>.)</a:t>
                </a:r>
                <a:endParaRPr lang="de-DE" dirty="0"/>
              </a:p>
            </p:txBody>
          </p:sp>
          <p:graphicFrame>
            <p:nvGraphicFramePr>
              <p:cNvPr id="40" name="Objekt 3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593769"/>
                  </p:ext>
                </p:extLst>
              </p:nvPr>
            </p:nvGraphicFramePr>
            <p:xfrm>
              <a:off x="6801627" y="5861427"/>
              <a:ext cx="1313172" cy="2626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983" name="Formel" r:id="rId14" imgW="1015920" imgH="203040" progId="Equation.3">
                      <p:embed/>
                    </p:oleObj>
                  </mc:Choice>
                  <mc:Fallback>
                    <p:oleObj name="Formel" r:id="rId14" imgW="1015920" imgH="20304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6801627" y="5861427"/>
                            <a:ext cx="1313172" cy="2626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Textfeld 40"/>
              <p:cNvSpPr txBox="1"/>
              <p:nvPr/>
            </p:nvSpPr>
            <p:spPr>
              <a:xfrm>
                <a:off x="8625697" y="6525344"/>
                <a:ext cx="78098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time (s)</a:t>
                </a:r>
                <a:endParaRPr lang="de-DE" sz="1400" dirty="0"/>
              </a:p>
            </p:txBody>
          </p:sp>
        </p:grpSp>
        <p:graphicFrame>
          <p:nvGraphicFramePr>
            <p:cNvPr id="28" name="Objek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8472242"/>
                </p:ext>
              </p:extLst>
            </p:nvPr>
          </p:nvGraphicFramePr>
          <p:xfrm>
            <a:off x="7912848" y="4941168"/>
            <a:ext cx="1000240" cy="391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984" name="Formel" r:id="rId16" imgW="583920" imgH="228600" progId="Equation.3">
                    <p:embed/>
                  </p:oleObj>
                </mc:Choice>
                <mc:Fallback>
                  <p:oleObj name="Formel" r:id="rId16" imgW="58392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912848" y="4941168"/>
                          <a:ext cx="1000240" cy="3913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feld 28"/>
            <p:cNvSpPr txBox="1"/>
            <p:nvPr/>
          </p:nvSpPr>
          <p:spPr>
            <a:xfrm>
              <a:off x="6672620" y="6127536"/>
              <a:ext cx="1004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@ 1.5 T</a:t>
              </a:r>
              <a:endParaRPr lang="de-DE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683568" y="5517232"/>
              <a:ext cx="29306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omic Sans MS" pitchFamily="66" charset="0"/>
                </a:rPr>
                <a:t>ultra-high sensitive</a:t>
              </a:r>
            </a:p>
            <a:p>
              <a:r>
                <a:rPr lang="de-DE" dirty="0" err="1" smtClean="0">
                  <a:latin typeface="Comic Sans MS" pitchFamily="66" charset="0"/>
                </a:rPr>
                <a:t>magnetometer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to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monitor</a:t>
              </a:r>
              <a:endParaRPr lang="de-DE" dirty="0" smtClean="0">
                <a:latin typeface="Comic Sans MS" pitchFamily="66" charset="0"/>
              </a:endParaRPr>
            </a:p>
            <a:p>
              <a:r>
                <a:rPr lang="de-DE" dirty="0" smtClean="0">
                  <a:latin typeface="Comic Sans MS" pitchFamily="66" charset="0"/>
                </a:rPr>
                <a:t>relative </a:t>
              </a:r>
              <a:r>
                <a:rPr lang="de-DE" dirty="0" err="1" smtClean="0">
                  <a:latin typeface="Comic Sans MS" pitchFamily="66" charset="0"/>
                </a:rPr>
                <a:t>field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changes</a:t>
              </a:r>
              <a:r>
                <a:rPr lang="de-DE" dirty="0" smtClean="0">
                  <a:latin typeface="Comic Sans MS" pitchFamily="66" charset="0"/>
                </a:rPr>
                <a:t> </a:t>
              </a:r>
              <a:r>
                <a:rPr lang="de-DE" dirty="0" err="1" smtClean="0">
                  <a:latin typeface="Comic Sans MS" pitchFamily="66" charset="0"/>
                </a:rPr>
                <a:t>of</a:t>
              </a:r>
              <a:endParaRPr lang="de-DE" dirty="0" smtClean="0">
                <a:latin typeface="Comic Sans MS" pitchFamily="66" charset="0"/>
              </a:endParaRPr>
            </a:p>
            <a:p>
              <a:r>
                <a:rPr lang="de-DE" dirty="0" smtClean="0">
                  <a:latin typeface="Comic Sans MS" pitchFamily="66" charset="0"/>
                  <a:sym typeface="Symbol"/>
                </a:rPr>
                <a:t> 10</a:t>
              </a:r>
              <a:r>
                <a:rPr lang="de-DE" baseline="30000" dirty="0" smtClean="0">
                  <a:latin typeface="Comic Sans MS" pitchFamily="66" charset="0"/>
                  <a:sym typeface="Symbol"/>
                </a:rPr>
                <a:t>-12</a:t>
              </a:r>
              <a:endParaRPr lang="de-DE" dirty="0">
                <a:latin typeface="Comic Sans MS" pitchFamily="66" charset="0"/>
              </a:endParaRPr>
            </a:p>
          </p:txBody>
        </p:sp>
        <p:pic>
          <p:nvPicPr>
            <p:cNvPr id="31" name="Picture 142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075" y="5477966"/>
              <a:ext cx="1748037" cy="1335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19" cstate="print"/>
            <a:srcRect l="12614" t="3003" r="15305" b="23112"/>
            <a:stretch>
              <a:fillRect/>
            </a:stretch>
          </p:blipFill>
          <p:spPr bwMode="auto">
            <a:xfrm>
              <a:off x="7164288" y="3416307"/>
              <a:ext cx="1890271" cy="145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912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kop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2617788"/>
            <a:ext cx="32035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hteck 4"/>
          <p:cNvSpPr>
            <a:spLocks noChangeArrowheads="1"/>
          </p:cNvSpPr>
          <p:nvPr/>
        </p:nvSpPr>
        <p:spPr bwMode="auto">
          <a:xfrm>
            <a:off x="3714750" y="2763838"/>
            <a:ext cx="52863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Institut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für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Physik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,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Universität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 Mainz:</a:t>
            </a:r>
          </a:p>
          <a:p>
            <a:pPr lvl="1" algn="ctr"/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C.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Gemmel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, W.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Heil</a:t>
            </a:r>
            <a:r>
              <a:rPr lang="en-US" sz="1600" b="1" dirty="0" smtClean="0">
                <a:solidFill>
                  <a:srgbClr val="F2F2F2"/>
                </a:solidFill>
                <a:latin typeface="Calibri" pitchFamily="34" charset="0"/>
              </a:rPr>
              <a:t>, </a:t>
            </a:r>
            <a:r>
              <a:rPr lang="en-US" sz="1600" b="1" dirty="0" err="1" smtClean="0">
                <a:solidFill>
                  <a:srgbClr val="F2F2F2"/>
                </a:solidFill>
                <a:latin typeface="Calibri" pitchFamily="34" charset="0"/>
              </a:rPr>
              <a:t>H.Hofsetz</a:t>
            </a:r>
            <a:r>
              <a:rPr lang="en-US" sz="1600" b="1" dirty="0" smtClean="0">
                <a:solidFill>
                  <a:srgbClr val="F2F2F2"/>
                </a:solidFill>
                <a:latin typeface="Calibri" pitchFamily="34" charset="0"/>
              </a:rPr>
              <a:t>, 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S.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Karpuk</a:t>
            </a:r>
            <a:r>
              <a:rPr lang="en-US" sz="1600" b="1" dirty="0" smtClean="0">
                <a:solidFill>
                  <a:srgbClr val="F2F2F2"/>
                </a:solidFill>
                <a:latin typeface="Calibri" pitchFamily="34" charset="0"/>
              </a:rPr>
              <a:t>, Y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Sobolev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,</a:t>
            </a:r>
          </a:p>
          <a:p>
            <a:pPr lvl="1" algn="ctr"/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K. T.</a:t>
            </a:r>
          </a:p>
          <a:p>
            <a:pPr algn="ctr"/>
            <a:r>
              <a:rPr lang="en-US" sz="1600" b="1" dirty="0">
                <a:solidFill>
                  <a:srgbClr val="99FFCC"/>
                </a:solidFill>
                <a:latin typeface="Calibri" pitchFamily="34" charset="0"/>
              </a:rPr>
              <a:t>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Physikalisch-Technische-Bundesanstalt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, Berlin:</a:t>
            </a:r>
          </a:p>
          <a:p>
            <a:pPr lvl="1" algn="ctr"/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M.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Burghoff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, W.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Kilian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, </a:t>
            </a:r>
            <a:r>
              <a:rPr lang="en-GB" sz="1600" b="1" dirty="0">
                <a:solidFill>
                  <a:srgbClr val="F2F2F2"/>
                </a:solidFill>
                <a:latin typeface="Calibri" pitchFamily="34" charset="0"/>
              </a:rPr>
              <a:t>S. </a:t>
            </a:r>
            <a:r>
              <a:rPr lang="en-GB" sz="1600" b="1" dirty="0" err="1">
                <a:solidFill>
                  <a:srgbClr val="F2F2F2"/>
                </a:solidFill>
                <a:latin typeface="Calibri" pitchFamily="34" charset="0"/>
              </a:rPr>
              <a:t>Knappe-Grüneberg</a:t>
            </a:r>
            <a:r>
              <a:rPr lang="en-GB" sz="1600" b="1" dirty="0">
                <a:solidFill>
                  <a:srgbClr val="F2F2F2"/>
                </a:solidFill>
                <a:latin typeface="Calibri" pitchFamily="34" charset="0"/>
              </a:rPr>
              <a:t>,</a:t>
            </a:r>
            <a:r>
              <a:rPr lang="de-DE" sz="1600" dirty="0">
                <a:solidFill>
                  <a:srgbClr val="F2F2F2"/>
                </a:solidFill>
                <a:latin typeface="Calibri" pitchFamily="34" charset="0"/>
              </a:rPr>
              <a:t> </a:t>
            </a:r>
          </a:p>
          <a:p>
            <a:pPr lvl="1" algn="ctr"/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W. Müller, A. Schnabel, F. Seifert, L. </a:t>
            </a:r>
            <a:r>
              <a:rPr lang="en-US" sz="1600" b="1" dirty="0" err="1">
                <a:solidFill>
                  <a:srgbClr val="F2F2F2"/>
                </a:solidFill>
                <a:latin typeface="Calibri" pitchFamily="34" charset="0"/>
              </a:rPr>
              <a:t>Trahms</a:t>
            </a:r>
            <a:endParaRPr lang="en-US" sz="1600" b="1" dirty="0">
              <a:solidFill>
                <a:srgbClr val="F2F2F2"/>
              </a:solidFill>
              <a:latin typeface="Calibri" pitchFamily="34" charset="0"/>
            </a:endParaRPr>
          </a:p>
          <a:p>
            <a:pPr lvl="1" algn="ctr"/>
            <a:endParaRPr lang="en-US" sz="1600" b="1" dirty="0">
              <a:solidFill>
                <a:srgbClr val="F2F2F2"/>
              </a:solidFill>
              <a:latin typeface="Calibri" pitchFamily="34" charset="0"/>
            </a:endParaRPr>
          </a:p>
          <a:p>
            <a:pPr algn="ctr"/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Physikalisches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Institut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, </a:t>
            </a:r>
            <a:r>
              <a:rPr lang="en-US" sz="1600" b="1" u="sng" dirty="0" err="1">
                <a:solidFill>
                  <a:srgbClr val="94F7DC"/>
                </a:solidFill>
                <a:latin typeface="Calibri" pitchFamily="34" charset="0"/>
              </a:rPr>
              <a:t>Ruprecht-Karls-Universität</a:t>
            </a:r>
            <a:r>
              <a:rPr lang="en-US" sz="1600" b="1" u="sng" dirty="0">
                <a:solidFill>
                  <a:srgbClr val="94F7DC"/>
                </a:solidFill>
                <a:latin typeface="Calibri" pitchFamily="34" charset="0"/>
              </a:rPr>
              <a:t> Heidelberg:</a:t>
            </a:r>
          </a:p>
          <a:p>
            <a:pPr algn="ctr"/>
            <a:r>
              <a:rPr lang="en-US" sz="1600" b="1" dirty="0" smtClean="0">
                <a:solidFill>
                  <a:srgbClr val="F2F2F2"/>
                </a:solidFill>
                <a:latin typeface="Calibri" pitchFamily="34" charset="0"/>
              </a:rPr>
              <a:t>F. </a:t>
            </a:r>
            <a:r>
              <a:rPr lang="en-US" sz="1600" b="1" dirty="0" err="1" smtClean="0">
                <a:solidFill>
                  <a:srgbClr val="F2F2F2"/>
                </a:solidFill>
                <a:latin typeface="Calibri" pitchFamily="34" charset="0"/>
              </a:rPr>
              <a:t>Allendinger</a:t>
            </a:r>
            <a:r>
              <a:rPr lang="en-US" sz="1600" b="1" dirty="0" smtClean="0">
                <a:solidFill>
                  <a:srgbClr val="F2F2F2"/>
                </a:solidFill>
                <a:latin typeface="Calibri" pitchFamily="34" charset="0"/>
              </a:rPr>
              <a:t>, U</a:t>
            </a:r>
            <a:r>
              <a:rPr lang="en-US" sz="1600" b="1" dirty="0">
                <a:solidFill>
                  <a:srgbClr val="F2F2F2"/>
                </a:solidFill>
                <a:latin typeface="Calibri" pitchFamily="34" charset="0"/>
              </a:rPr>
              <a:t>. Schmidt</a:t>
            </a:r>
          </a:p>
          <a:p>
            <a:pPr algn="ctr"/>
            <a:endParaRPr lang="de-DE" sz="1600" b="1" dirty="0">
              <a:solidFill>
                <a:srgbClr val="99FFCC"/>
              </a:solidFill>
              <a:latin typeface="Calibri" pitchFamily="34" charset="0"/>
            </a:endParaRPr>
          </a:p>
        </p:txBody>
      </p:sp>
      <p:pic>
        <p:nvPicPr>
          <p:cNvPr id="45060" name="Picture 12" descr="pt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588" y="3617913"/>
            <a:ext cx="16573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Grafik 8" descr="siegel_uni_hd_mitte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0938" y="46180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15900" y="590550"/>
            <a:ext cx="88931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600" b="1" baseline="3000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de-DE" sz="3600" b="1">
                <a:solidFill>
                  <a:schemeClr val="bg1"/>
                </a:solidFill>
                <a:latin typeface="Calibri" pitchFamily="34" charset="0"/>
              </a:rPr>
              <a:t>He/</a:t>
            </a:r>
            <a:r>
              <a:rPr lang="de-DE" sz="3600" b="1" baseline="30000">
                <a:solidFill>
                  <a:schemeClr val="bg1"/>
                </a:solidFill>
                <a:latin typeface="Calibri" pitchFamily="34" charset="0"/>
              </a:rPr>
              <a:t>129</a:t>
            </a:r>
            <a:r>
              <a:rPr lang="de-DE" sz="3600" b="1">
                <a:solidFill>
                  <a:schemeClr val="bg1"/>
                </a:solidFill>
                <a:latin typeface="Calibri" pitchFamily="34" charset="0"/>
              </a:rPr>
              <a:t>Xe clock comparison</a:t>
            </a:r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 </a:t>
            </a:r>
            <a:br>
              <a:rPr lang="de-DE" sz="2400" b="1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probing fundamental symmetries</a:t>
            </a:r>
            <a:endParaRPr lang="de-DE" sz="2500" b="1" i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063" name="Textfeld 6"/>
          <p:cNvSpPr txBox="1">
            <a:spLocks noChangeArrowheads="1"/>
          </p:cNvSpPr>
          <p:nvPr/>
        </p:nvSpPr>
        <p:spPr bwMode="auto">
          <a:xfrm>
            <a:off x="5940425" y="3284538"/>
            <a:ext cx="992188" cy="307975"/>
          </a:xfrm>
          <a:prstGeom prst="rect">
            <a:avLst/>
          </a:prstGeom>
          <a:solidFill>
            <a:srgbClr val="0885C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K.Tullney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03648" y="5949280"/>
            <a:ext cx="6784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ook Antiqua" pitchFamily="18" charset="0"/>
              </a:rPr>
              <a:t>Thank</a:t>
            </a:r>
            <a:r>
              <a:rPr lang="de-DE" sz="4000" dirty="0" smtClean="0">
                <a:latin typeface="Book Antiqua" pitchFamily="18" charset="0"/>
              </a:rPr>
              <a:t> </a:t>
            </a:r>
            <a:r>
              <a:rPr lang="de-DE" sz="4000" dirty="0" err="1" smtClean="0">
                <a:latin typeface="Book Antiqua" pitchFamily="18" charset="0"/>
              </a:rPr>
              <a:t>you</a:t>
            </a:r>
            <a:r>
              <a:rPr lang="de-DE" sz="4000" dirty="0" smtClean="0">
                <a:latin typeface="Book Antiqua" pitchFamily="18" charset="0"/>
              </a:rPr>
              <a:t> </a:t>
            </a:r>
            <a:r>
              <a:rPr lang="de-DE" sz="4000" dirty="0" err="1" smtClean="0">
                <a:latin typeface="Book Antiqua" pitchFamily="18" charset="0"/>
              </a:rPr>
              <a:t>for</a:t>
            </a:r>
            <a:r>
              <a:rPr lang="de-DE" sz="4000" dirty="0" smtClean="0">
                <a:latin typeface="Book Antiqua" pitchFamily="18" charset="0"/>
              </a:rPr>
              <a:t> </a:t>
            </a:r>
            <a:r>
              <a:rPr lang="de-DE" sz="4000" dirty="0" err="1" smtClean="0">
                <a:latin typeface="Book Antiqua" pitchFamily="18" charset="0"/>
              </a:rPr>
              <a:t>your</a:t>
            </a:r>
            <a:r>
              <a:rPr lang="de-DE" sz="4000" dirty="0" smtClean="0">
                <a:latin typeface="Book Antiqua" pitchFamily="18" charset="0"/>
              </a:rPr>
              <a:t> </a:t>
            </a:r>
            <a:r>
              <a:rPr lang="de-DE" sz="4000" dirty="0" err="1" smtClean="0">
                <a:latin typeface="Book Antiqua" pitchFamily="18" charset="0"/>
              </a:rPr>
              <a:t>attention</a:t>
            </a:r>
            <a:endParaRPr lang="de-DE" sz="40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7163"/>
            <a:ext cx="891540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1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feld 6"/>
          <p:cNvSpPr txBox="1">
            <a:spLocks noChangeArrowheads="1"/>
          </p:cNvSpPr>
          <p:nvPr/>
        </p:nvSpPr>
        <p:spPr bwMode="auto">
          <a:xfrm>
            <a:off x="841375" y="142875"/>
            <a:ext cx="7231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3600">
                <a:latin typeface="Calibri" pitchFamily="34" charset="0"/>
              </a:rPr>
              <a:t>Search for a new  pseudoscalar boson</a:t>
            </a:r>
          </a:p>
          <a:p>
            <a:pPr algn="ctr"/>
            <a:r>
              <a:rPr lang="de-DE" sz="3600">
                <a:latin typeface="Calibri" pitchFamily="34" charset="0"/>
              </a:rPr>
              <a:t>(Axion-like particle) </a:t>
            </a:r>
          </a:p>
        </p:txBody>
      </p:sp>
      <p:sp>
        <p:nvSpPr>
          <p:cNvPr id="16390" name="Textfeld 8"/>
          <p:cNvSpPr txBox="1">
            <a:spLocks noChangeArrowheads="1"/>
          </p:cNvSpPr>
          <p:nvPr/>
        </p:nvSpPr>
        <p:spPr bwMode="auto">
          <a:xfrm>
            <a:off x="285750" y="3000375"/>
            <a:ext cx="871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/>
              <a:t>Original proposal for Axion</a:t>
            </a:r>
            <a:r>
              <a:rPr lang="de-DE"/>
              <a:t> ( R. Peccei, H.Quinn  PRL 38(1977),1440)</a:t>
            </a:r>
          </a:p>
          <a:p>
            <a:r>
              <a:rPr lang="de-DE"/>
              <a:t> as possible solution to the „Strong CP Problem“ that cancels the CP violating term </a:t>
            </a:r>
          </a:p>
          <a:p>
            <a:r>
              <a:rPr lang="de-DE"/>
              <a:t> in the QCD Lagrangian</a:t>
            </a: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 cstate="print"/>
          <a:srcRect l="52371" t="63100" r="20758" b="22508"/>
          <a:stretch>
            <a:fillRect/>
          </a:stretch>
        </p:blipFill>
        <p:spPr bwMode="auto">
          <a:xfrm>
            <a:off x="285750" y="2000250"/>
            <a:ext cx="242887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2" name="Gruppieren 14"/>
          <p:cNvGrpSpPr>
            <a:grpSpLocks/>
          </p:cNvGrpSpPr>
          <p:nvPr/>
        </p:nvGrpSpPr>
        <p:grpSpPr bwMode="auto">
          <a:xfrm>
            <a:off x="2735263" y="2214563"/>
            <a:ext cx="6219825" cy="449262"/>
            <a:chOff x="2735210" y="2593274"/>
            <a:chExt cx="6220104" cy="449451"/>
          </a:xfrm>
        </p:grpSpPr>
        <p:sp>
          <p:nvSpPr>
            <p:cNvPr id="16401" name="Textfeld 5"/>
            <p:cNvSpPr txBox="1">
              <a:spLocks noChangeArrowheads="1"/>
            </p:cNvSpPr>
            <p:nvPr/>
          </p:nvSpPr>
          <p:spPr bwMode="auto">
            <a:xfrm>
              <a:off x="2735210" y="2631040"/>
              <a:ext cx="29819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from neutron EDM we get</a:t>
              </a:r>
              <a:r>
                <a:rPr lang="de-DE">
                  <a:latin typeface="Calibri" pitchFamily="34" charset="0"/>
                </a:rPr>
                <a:t>:  </a:t>
              </a:r>
            </a:p>
          </p:txBody>
        </p:sp>
        <p:graphicFrame>
          <p:nvGraphicFramePr>
            <p:cNvPr id="16386" name="Object 2"/>
            <p:cNvGraphicFramePr>
              <a:graphicFrameLocks noChangeAspect="1"/>
            </p:cNvGraphicFramePr>
            <p:nvPr/>
          </p:nvGraphicFramePr>
          <p:xfrm>
            <a:off x="5643569" y="2593274"/>
            <a:ext cx="3311745" cy="449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29" name="Formel" r:id="rId5" imgW="1777680" imgH="241200" progId="Equation.3">
                    <p:embed/>
                  </p:oleObj>
                </mc:Choice>
                <mc:Fallback>
                  <p:oleObj name="Formel" r:id="rId5" imgW="1777680" imgH="2412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3569" y="2593274"/>
                          <a:ext cx="3311745" cy="4494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393" name="Gruppieren 15"/>
          <p:cNvGrpSpPr>
            <a:grpSpLocks/>
          </p:cNvGrpSpPr>
          <p:nvPr/>
        </p:nvGrpSpPr>
        <p:grpSpPr bwMode="auto">
          <a:xfrm>
            <a:off x="357188" y="4773613"/>
            <a:ext cx="8429625" cy="1941512"/>
            <a:chOff x="428596" y="4131238"/>
            <a:chExt cx="8429684" cy="1940968"/>
          </a:xfrm>
        </p:grpSpPr>
        <p:sp>
          <p:nvSpPr>
            <p:cNvPr id="16398" name="Textfeld 9"/>
            <p:cNvSpPr txBox="1">
              <a:spLocks noChangeArrowheads="1"/>
            </p:cNvSpPr>
            <p:nvPr/>
          </p:nvSpPr>
          <p:spPr bwMode="auto">
            <a:xfrm>
              <a:off x="431468" y="4131238"/>
              <a:ext cx="77124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Modern interest: </a:t>
              </a:r>
              <a:r>
                <a:rPr lang="de-DE"/>
                <a:t>Dark Matter candidate. All couplings to matter are weak</a:t>
              </a:r>
            </a:p>
          </p:txBody>
        </p:sp>
        <p:sp>
          <p:nvSpPr>
            <p:cNvPr id="16399" name="Textfeld 8"/>
            <p:cNvSpPr txBox="1">
              <a:spLocks noChangeArrowheads="1"/>
            </p:cNvSpPr>
            <p:nvPr/>
          </p:nvSpPr>
          <p:spPr bwMode="auto">
            <a:xfrm>
              <a:off x="428596" y="4631304"/>
              <a:ext cx="83022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Axions</a:t>
              </a:r>
              <a:r>
                <a:rPr lang="de-DE"/>
                <a:t>, if they exist, will be very light and will mediate a macroscopic CP- force</a:t>
              </a:r>
            </a:p>
          </p:txBody>
        </p:sp>
        <p:graphicFrame>
          <p:nvGraphicFramePr>
            <p:cNvPr id="16387" name="Object 3"/>
            <p:cNvGraphicFramePr>
              <a:graphicFrameLocks noChangeAspect="1"/>
            </p:cNvGraphicFramePr>
            <p:nvPr/>
          </p:nvGraphicFramePr>
          <p:xfrm>
            <a:off x="500034" y="5116526"/>
            <a:ext cx="4199962" cy="955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30" name="Formel" r:id="rId7" imgW="2120760" imgH="482400" progId="Equation.3">
                    <p:embed/>
                  </p:oleObj>
                </mc:Choice>
                <mc:Fallback>
                  <p:oleObj name="Formel" r:id="rId7" imgW="2120760" imgH="4824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034" y="5116526"/>
                          <a:ext cx="4199962" cy="9556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0" name="Textfeld 10"/>
            <p:cNvSpPr txBox="1">
              <a:spLocks noChangeArrowheads="1"/>
            </p:cNvSpPr>
            <p:nvPr/>
          </p:nvSpPr>
          <p:spPr bwMode="auto">
            <a:xfrm>
              <a:off x="5728192" y="5214950"/>
              <a:ext cx="31300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energy scale P.Q.-symmetry </a:t>
              </a:r>
            </a:p>
            <a:p>
              <a:r>
                <a:rPr lang="de-DE"/>
                <a:t>is spontaneously broken</a:t>
              </a:r>
            </a:p>
          </p:txBody>
        </p:sp>
        <p:graphicFrame>
          <p:nvGraphicFramePr>
            <p:cNvPr id="16388" name="Object 4"/>
            <p:cNvGraphicFramePr>
              <a:graphicFrameLocks noChangeAspect="1"/>
            </p:cNvGraphicFramePr>
            <p:nvPr/>
          </p:nvGraphicFramePr>
          <p:xfrm>
            <a:off x="5029200" y="5286388"/>
            <a:ext cx="585788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31" name="Formel" r:id="rId9" imgW="266400" imgH="228600" progId="Equation.3">
                    <p:embed/>
                  </p:oleObj>
                </mc:Choice>
                <mc:Fallback>
                  <p:oleObj name="Formel" r:id="rId9" imgW="26640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5286388"/>
                          <a:ext cx="585788" cy="501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513" y="4000500"/>
            <a:ext cx="27257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67138" y="4000500"/>
            <a:ext cx="12842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Rectangle 4"/>
          <p:cNvSpPr>
            <a:spLocks noChangeArrowheads="1"/>
          </p:cNvSpPr>
          <p:nvPr/>
        </p:nvSpPr>
        <p:spPr bwMode="auto">
          <a:xfrm rot="10800000" flipV="1">
            <a:off x="0" y="1327150"/>
            <a:ext cx="8429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200">
                <a:ea typeface="Times New Roman" pitchFamily="18" charset="0"/>
              </a:rPr>
              <a:t> </a:t>
            </a:r>
            <a:r>
              <a:rPr lang="de-DE" sz="2000">
                <a:ea typeface="Times New Roman" pitchFamily="18" charset="0"/>
                <a:hlinkClick r:id="rId13" tooltip="Gerardus 't Hooft"/>
              </a:rPr>
              <a:t>Gerardus 't Hooft</a:t>
            </a:r>
            <a:r>
              <a:rPr lang="de-DE" sz="2000">
                <a:ea typeface="Times New Roman" pitchFamily="18" charset="0"/>
              </a:rPr>
              <a:t>,:  QCD has</a:t>
            </a:r>
            <a:r>
              <a:rPr lang="de-DE" sz="2000">
                <a:solidFill>
                  <a:srgbClr val="FF0000"/>
                </a:solidFill>
                <a:ea typeface="Times New Roman" pitchFamily="18" charset="0"/>
              </a:rPr>
              <a:t> </a:t>
            </a:r>
            <a:r>
              <a:rPr lang="de-DE" sz="2000">
                <a:ea typeface="Times New Roman" pitchFamily="18" charset="0"/>
              </a:rPr>
              <a:t>a non-trivial vacuum structure that in  </a:t>
            </a:r>
          </a:p>
          <a:p>
            <a:r>
              <a:rPr lang="de-DE" sz="2000">
                <a:ea typeface="Times New Roman" pitchFamily="18" charset="0"/>
              </a:rPr>
              <a:t>                                principle permits  CP-violation</a:t>
            </a:r>
          </a:p>
        </p:txBody>
      </p:sp>
      <p:cxnSp>
        <p:nvCxnSpPr>
          <p:cNvPr id="18" name="Gerade Verbindung 17"/>
          <p:cNvCxnSpPr/>
          <p:nvPr/>
        </p:nvCxnSpPr>
        <p:spPr>
          <a:xfrm rot="5400000" flipH="1" flipV="1">
            <a:off x="7465219" y="5322094"/>
            <a:ext cx="357188" cy="285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92600"/>
            <a:ext cx="22764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5" cstate="print"/>
          <a:srcRect l="3462" r="2863" b="1823"/>
          <a:stretch>
            <a:fillRect/>
          </a:stretch>
        </p:blipFill>
        <p:spPr bwMode="auto">
          <a:xfrm>
            <a:off x="3538538" y="2565400"/>
            <a:ext cx="22574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6" cstate="print"/>
          <a:srcRect r="6883"/>
          <a:stretch>
            <a:fillRect/>
          </a:stretch>
        </p:blipFill>
        <p:spPr bwMode="auto">
          <a:xfrm>
            <a:off x="5867400" y="4071938"/>
            <a:ext cx="3205163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feld 7"/>
          <p:cNvSpPr txBox="1">
            <a:spLocks noChangeArrowheads="1"/>
          </p:cNvSpPr>
          <p:nvPr/>
        </p:nvSpPr>
        <p:spPr bwMode="auto">
          <a:xfrm>
            <a:off x="755650" y="3284538"/>
            <a:ext cx="1878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Galactic axions</a:t>
            </a:r>
          </a:p>
        </p:txBody>
      </p:sp>
      <p:sp>
        <p:nvSpPr>
          <p:cNvPr id="46089" name="Rechteck 9"/>
          <p:cNvSpPr>
            <a:spLocks noChangeArrowheads="1"/>
          </p:cNvSpPr>
          <p:nvPr/>
        </p:nvSpPr>
        <p:spPr bwMode="auto">
          <a:xfrm>
            <a:off x="179388" y="3716338"/>
            <a:ext cx="29337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Tunable resonant cavity in magnetic field coupled to a ultra low noise microwave receiver</a:t>
            </a:r>
            <a:endParaRPr lang="de-DE" sz="1400">
              <a:latin typeface="Calibri" pitchFamily="34" charset="0"/>
            </a:endParaRPr>
          </a:p>
        </p:txBody>
      </p:sp>
      <p:sp>
        <p:nvSpPr>
          <p:cNvPr id="46090" name="Textfeld 10"/>
          <p:cNvSpPr txBox="1">
            <a:spLocks noChangeArrowheads="1"/>
          </p:cNvSpPr>
          <p:nvPr/>
        </p:nvSpPr>
        <p:spPr bwMode="auto">
          <a:xfrm>
            <a:off x="200025" y="4365625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ADMX, CARRACK</a:t>
            </a:r>
          </a:p>
        </p:txBody>
      </p:sp>
      <p:grpSp>
        <p:nvGrpSpPr>
          <p:cNvPr id="46091" name="Gruppieren 20"/>
          <p:cNvGrpSpPr>
            <a:grpSpLocks/>
          </p:cNvGrpSpPr>
          <p:nvPr/>
        </p:nvGrpSpPr>
        <p:grpSpPr bwMode="auto">
          <a:xfrm>
            <a:off x="723900" y="4797425"/>
            <a:ext cx="234950" cy="1681163"/>
            <a:chOff x="6608068" y="4741937"/>
            <a:chExt cx="235074" cy="1681336"/>
          </a:xfrm>
        </p:grpSpPr>
        <p:cxnSp>
          <p:nvCxnSpPr>
            <p:cNvPr id="14" name="Gerade Verbindung 13"/>
            <p:cNvCxnSpPr/>
            <p:nvPr/>
          </p:nvCxnSpPr>
          <p:spPr>
            <a:xfrm rot="5400000">
              <a:off x="5888108" y="5461897"/>
              <a:ext cx="1655933" cy="21601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rot="16200000" flipH="1">
              <a:off x="5907168" y="5487300"/>
              <a:ext cx="1655933" cy="21601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92" name="Gruppieren 21"/>
          <p:cNvGrpSpPr>
            <a:grpSpLocks/>
          </p:cNvGrpSpPr>
          <p:nvPr/>
        </p:nvGrpSpPr>
        <p:grpSpPr bwMode="auto">
          <a:xfrm>
            <a:off x="2274888" y="4829175"/>
            <a:ext cx="223837" cy="1657350"/>
            <a:chOff x="8172400" y="4722515"/>
            <a:chExt cx="223317" cy="1658813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7452281" y="5445812"/>
              <a:ext cx="1655635" cy="21539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H="1">
              <a:off x="7460200" y="5442634"/>
              <a:ext cx="1655635" cy="21539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93" name="Textfeld 16"/>
          <p:cNvSpPr txBox="1">
            <a:spLocks noChangeArrowheads="1"/>
          </p:cNvSpPr>
          <p:nvPr/>
        </p:nvSpPr>
        <p:spPr bwMode="auto">
          <a:xfrm>
            <a:off x="207963" y="6530975"/>
            <a:ext cx="749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8 Tesla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4925" y="34925"/>
            <a:ext cx="3276600" cy="3106738"/>
            <a:chOff x="34925" y="34925"/>
            <a:chExt cx="3276600" cy="3106738"/>
          </a:xfrm>
        </p:grpSpPr>
        <p:pic>
          <p:nvPicPr>
            <p:cNvPr id="4608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950" y="1724025"/>
              <a:ext cx="3109913" cy="141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300" y="1479550"/>
              <a:ext cx="310515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6" name="Textfeld 5"/>
            <p:cNvSpPr txBox="1">
              <a:spLocks noChangeArrowheads="1"/>
            </p:cNvSpPr>
            <p:nvPr/>
          </p:nvSpPr>
          <p:spPr bwMode="auto">
            <a:xfrm>
              <a:off x="34925" y="34925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FF0000"/>
                  </a:solidFill>
                </a:rPr>
                <a:t>Axions generated in the sun</a:t>
              </a:r>
            </a:p>
          </p:txBody>
        </p:sp>
        <p:pic>
          <p:nvPicPr>
            <p:cNvPr id="4609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4037" t="20882" r="5939" b="39185"/>
            <a:stretch>
              <a:fillRect/>
            </a:stretch>
          </p:blipFill>
          <p:spPr bwMode="auto">
            <a:xfrm>
              <a:off x="107950" y="404813"/>
              <a:ext cx="3092450" cy="97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95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788" y="1700213"/>
            <a:ext cx="20097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6" name="Rechteck 19"/>
          <p:cNvSpPr>
            <a:spLocks noChangeArrowheads="1"/>
          </p:cNvSpPr>
          <p:nvPr/>
        </p:nvSpPr>
        <p:spPr bwMode="auto">
          <a:xfrm>
            <a:off x="6196013" y="292100"/>
            <a:ext cx="2408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FF0000"/>
                </a:solidFill>
              </a:rPr>
              <a:t>Laboratory axions</a:t>
            </a:r>
          </a:p>
        </p:txBody>
      </p:sp>
      <p:sp>
        <p:nvSpPr>
          <p:cNvPr id="46097" name="Rechteck 22"/>
          <p:cNvSpPr>
            <a:spLocks noChangeArrowheads="1"/>
          </p:cNvSpPr>
          <p:nvPr/>
        </p:nvSpPr>
        <p:spPr bwMode="auto">
          <a:xfrm>
            <a:off x="6156325" y="817563"/>
            <a:ext cx="25019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Polarised laser through vacuum in a strong </a:t>
            </a:r>
            <a:r>
              <a:rPr lang="de-DE" sz="1400">
                <a:latin typeface="Calibri" pitchFamily="34" charset="0"/>
              </a:rPr>
              <a:t>magnetic field (PVLAS)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257550" y="1292225"/>
            <a:ext cx="295751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AXION SEARCHES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using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endParaRPr lang="de-DE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Primakoff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</a:rPr>
              <a:t>Effect</a:t>
            </a:r>
            <a:endParaRPr lang="de-DE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/>
        </p:nvGraphicFramePr>
        <p:xfrm>
          <a:off x="4139952" y="3981822"/>
          <a:ext cx="408834" cy="38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3" name="Formel" r:id="rId11" imgW="203040" imgH="190440" progId="Equation.3">
                  <p:embed/>
                </p:oleObj>
              </mc:Choice>
              <mc:Fallback>
                <p:oleObj name="Formel" r:id="rId11" imgW="203040" imgH="19044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981822"/>
                        <a:ext cx="408834" cy="383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6372200" y="579597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*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884368" y="572396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*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349616" y="6482289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1GHz: 4 </a:t>
            </a:r>
            <a:r>
              <a:rPr lang="de-DE" sz="1600" dirty="0" smtClean="0">
                <a:sym typeface="Symbol"/>
              </a:rPr>
              <a:t>eV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765791" y="1115452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a</a:t>
            </a:r>
            <a:r>
              <a:rPr lang="de-DE" sz="1600" baseline="-25000" dirty="0" smtClean="0"/>
              <a:t> </a:t>
            </a:r>
            <a:r>
              <a:rPr lang="de-DE" sz="1600" dirty="0" smtClean="0">
                <a:sym typeface="Symbol"/>
              </a:rPr>
              <a:t> 4 </a:t>
            </a:r>
            <a:r>
              <a:rPr lang="de-DE" sz="1600" dirty="0" err="1" smtClean="0">
                <a:sym typeface="Symbol"/>
              </a:rPr>
              <a:t>KeV</a:t>
            </a: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5796136" y="4005064"/>
            <a:ext cx="3267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“Light </a:t>
            </a:r>
            <a:r>
              <a:rPr lang="en-US" dirty="0"/>
              <a:t>shines through the </a:t>
            </a:r>
            <a:r>
              <a:rPr lang="en-US" dirty="0" smtClean="0"/>
              <a:t>wall”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2078" t="4005" r="4279" b="3165"/>
          <a:stretch>
            <a:fillRect/>
          </a:stretch>
        </p:blipFill>
        <p:spPr bwMode="auto">
          <a:xfrm>
            <a:off x="214313" y="71438"/>
            <a:ext cx="8923337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5424488" y="142875"/>
            <a:ext cx="3676650" cy="1785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axions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 dark matter, they are a relic of the early universe. A particular scenario coupled with the requirement that the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mass density not severely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overclose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universe results in a lower bound to the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mass.</a:t>
            </a:r>
            <a:r>
              <a:rPr lang="de-DE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 cstate="print"/>
          <a:srcRect l="24277" t="4665" r="9807" b="76256"/>
          <a:stretch>
            <a:fillRect/>
          </a:stretch>
        </p:blipFill>
        <p:spPr bwMode="auto">
          <a:xfrm>
            <a:off x="4857750" y="2000250"/>
            <a:ext cx="414337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59792" t="4005" r="3236" b="70589"/>
          <a:stretch>
            <a:fillRect/>
          </a:stretch>
        </p:blipFill>
        <p:spPr bwMode="auto">
          <a:xfrm>
            <a:off x="0" y="785813"/>
            <a:ext cx="2981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4741863" y="3144838"/>
            <a:ext cx="225425" cy="7858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7111" name="Textfeld 8"/>
          <p:cNvSpPr txBox="1">
            <a:spLocks noChangeArrowheads="1"/>
          </p:cNvSpPr>
          <p:nvPr/>
        </p:nvSpPr>
        <p:spPr bwMode="auto">
          <a:xfrm rot="-5400000">
            <a:off x="4559300" y="3332163"/>
            <a:ext cx="6143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chemeClr val="bg1"/>
                </a:solidFill>
                <a:latin typeface="Calibri" pitchFamily="34" charset="0"/>
              </a:rPr>
              <a:t>CAST</a:t>
            </a:r>
          </a:p>
        </p:txBody>
      </p:sp>
      <p:sp>
        <p:nvSpPr>
          <p:cNvPr id="47112" name="Textfeld 12"/>
          <p:cNvSpPr txBox="1">
            <a:spLocks noChangeArrowheads="1"/>
          </p:cNvSpPr>
          <p:nvPr/>
        </p:nvSpPr>
        <p:spPr bwMode="auto">
          <a:xfrm>
            <a:off x="0" y="2786063"/>
            <a:ext cx="312226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err="1">
                <a:latin typeface="Times New Roman" pitchFamily="18" charset="0"/>
                <a:cs typeface="Times New Roman" pitchFamily="18" charset="0"/>
              </a:rPr>
              <a:t>Current</a:t>
            </a:r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dirty="0" err="1"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 Search Experiments</a:t>
            </a:r>
          </a:p>
          <a:p>
            <a:endParaRPr lang="de-DE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Solar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Telescope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– „CAST“</a:t>
            </a:r>
          </a:p>
          <a:p>
            <a:pPr>
              <a:buFont typeface="Wingdings" pitchFamily="2" charset="2"/>
              <a:buChar char="Ø"/>
            </a:pPr>
            <a:endParaRPr lang="de-DE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Dark Matter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Search – „ADMX“</a:t>
            </a:r>
          </a:p>
          <a:p>
            <a:pPr>
              <a:buFont typeface="Wingdings" pitchFamily="2" charset="2"/>
              <a:buChar char="Ø"/>
            </a:pPr>
            <a:endParaRPr lang="de-DE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Vacuum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Optical Properties –“PVLAS“ etc.</a:t>
            </a:r>
          </a:p>
          <a:p>
            <a:pPr>
              <a:buFont typeface="Wingdings" pitchFamily="2" charset="2"/>
              <a:buChar char="Ø"/>
            </a:pPr>
            <a:endParaRPr lang="de-DE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Photon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Disappearance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Experiments</a:t>
            </a:r>
          </a:p>
          <a:p>
            <a:endParaRPr lang="de-DE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 New Force Search – Torsion </a:t>
            </a:r>
            <a:r>
              <a:rPr lang="de-DE" sz="1200" dirty="0" err="1">
                <a:latin typeface="Times New Roman" pitchFamily="18" charset="0"/>
                <a:cs typeface="Times New Roman" pitchFamily="18" charset="0"/>
              </a:rPr>
              <a:t>Pendulums</a:t>
            </a:r>
            <a:r>
              <a:rPr lang="de-DE" sz="1200" dirty="0">
                <a:latin typeface="Times New Roman" pitchFamily="18" charset="0"/>
                <a:cs typeface="Times New Roman" pitchFamily="18" charset="0"/>
              </a:rPr>
              <a:t>, etc.</a:t>
            </a:r>
          </a:p>
        </p:txBody>
      </p:sp>
      <p:sp>
        <p:nvSpPr>
          <p:cNvPr id="14" name="Rechteck 13"/>
          <p:cNvSpPr/>
          <p:nvPr/>
        </p:nvSpPr>
        <p:spPr>
          <a:xfrm>
            <a:off x="5286375" y="1857375"/>
            <a:ext cx="5715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>
            <a:off x="10188624" y="220486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4788024" y="1996029"/>
            <a:ext cx="4297919" cy="928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23554" name="Freeform 5"/>
          <p:cNvSpPr>
            <a:spLocks/>
          </p:cNvSpPr>
          <p:nvPr/>
        </p:nvSpPr>
        <p:spPr bwMode="auto">
          <a:xfrm flipV="1">
            <a:off x="0" y="765175"/>
            <a:ext cx="9144000" cy="69850"/>
          </a:xfrm>
          <a:custGeom>
            <a:avLst/>
            <a:gdLst>
              <a:gd name="T0" fmla="*/ 0 w 3582"/>
              <a:gd name="T1" fmla="*/ 0 h 1"/>
              <a:gd name="T2" fmla="*/ 2147483647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363490" y="188640"/>
            <a:ext cx="4392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 smtClean="0">
                <a:solidFill>
                  <a:srgbClr val="FFFFFF"/>
                </a:solidFill>
              </a:rPr>
              <a:t>Short  range interaction of the axion</a:t>
            </a:r>
          </a:p>
        </p:txBody>
      </p:sp>
      <p:graphicFrame>
        <p:nvGraphicFramePr>
          <p:cNvPr id="2355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142918"/>
              </p:ext>
            </p:extLst>
          </p:nvPr>
        </p:nvGraphicFramePr>
        <p:xfrm>
          <a:off x="339725" y="1773238"/>
          <a:ext cx="465772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25" name="Formel" r:id="rId4" imgW="2070100" imgH="914400" progId="Equation.3">
                  <p:embed/>
                </p:oleObj>
              </mc:Choice>
              <mc:Fallback>
                <p:oleObj name="Formel" r:id="rId4" imgW="20701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773238"/>
                        <a:ext cx="465772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5184775" y="2028825"/>
            <a:ext cx="37798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500" i="1">
                <a:solidFill>
                  <a:srgbClr val="000000"/>
                </a:solidFill>
                <a:latin typeface="Arial" charset="0"/>
                <a:cs typeface="Arial"/>
              </a:rPr>
              <a:t>(Moody and Wilczek PRD </a:t>
            </a:r>
            <a:r>
              <a:rPr lang="de-DE" sz="1500" b="1" i="1">
                <a:solidFill>
                  <a:srgbClr val="000000"/>
                </a:solidFill>
                <a:latin typeface="Arial" charset="0"/>
                <a:cs typeface="Arial"/>
              </a:rPr>
              <a:t>30</a:t>
            </a:r>
            <a:r>
              <a:rPr lang="de-DE" sz="1500" i="1">
                <a:solidFill>
                  <a:srgbClr val="000000"/>
                </a:solidFill>
                <a:latin typeface="Arial" charset="0"/>
                <a:cs typeface="Arial"/>
              </a:rPr>
              <a:t> 130 (1984))</a:t>
            </a:r>
          </a:p>
        </p:txBody>
      </p:sp>
      <p:sp>
        <p:nvSpPr>
          <p:cNvPr id="167964" name="Text Box 28"/>
          <p:cNvSpPr txBox="1">
            <a:spLocks noChangeArrowheads="1"/>
          </p:cNvSpPr>
          <p:nvPr/>
        </p:nvSpPr>
        <p:spPr bwMode="auto">
          <a:xfrm>
            <a:off x="250825" y="1196975"/>
            <a:ext cx="6842125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000" b="1">
                <a:solidFill>
                  <a:srgbClr val="000000"/>
                </a:solidFill>
                <a:latin typeface="Arial" charset="0"/>
                <a:cs typeface="Arial"/>
              </a:rPr>
              <a:t>Yukawa-type potential with monopole-dipole coupling:</a:t>
            </a:r>
          </a:p>
        </p:txBody>
      </p:sp>
      <p:sp>
        <p:nvSpPr>
          <p:cNvPr id="27" name="Rechteck 26"/>
          <p:cNvSpPr/>
          <p:nvPr/>
        </p:nvSpPr>
        <p:spPr>
          <a:xfrm>
            <a:off x="2843213" y="5054600"/>
            <a:ext cx="28575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67967" name="Line 31"/>
          <p:cNvSpPr>
            <a:spLocks noChangeShapeType="1"/>
          </p:cNvSpPr>
          <p:nvPr/>
        </p:nvSpPr>
        <p:spPr bwMode="auto">
          <a:xfrm flipV="1">
            <a:off x="466725" y="5300663"/>
            <a:ext cx="719138" cy="1008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7968" name="Line 32"/>
          <p:cNvSpPr>
            <a:spLocks noChangeShapeType="1"/>
          </p:cNvSpPr>
          <p:nvPr/>
        </p:nvSpPr>
        <p:spPr bwMode="auto">
          <a:xfrm flipH="1" flipV="1">
            <a:off x="466725" y="4292600"/>
            <a:ext cx="720725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7969" name="Line 33"/>
          <p:cNvSpPr>
            <a:spLocks noChangeShapeType="1"/>
          </p:cNvSpPr>
          <p:nvPr/>
        </p:nvSpPr>
        <p:spPr bwMode="auto">
          <a:xfrm>
            <a:off x="1187450" y="5300663"/>
            <a:ext cx="1223963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7970" name="Line 34"/>
          <p:cNvSpPr>
            <a:spLocks noChangeShapeType="1"/>
          </p:cNvSpPr>
          <p:nvPr/>
        </p:nvSpPr>
        <p:spPr bwMode="auto">
          <a:xfrm flipV="1">
            <a:off x="2413000" y="4292600"/>
            <a:ext cx="719138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7971" name="Line 35"/>
          <p:cNvSpPr>
            <a:spLocks noChangeShapeType="1"/>
          </p:cNvSpPr>
          <p:nvPr/>
        </p:nvSpPr>
        <p:spPr bwMode="auto">
          <a:xfrm flipH="1" flipV="1">
            <a:off x="2411413" y="5300663"/>
            <a:ext cx="720725" cy="1008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7972" name="Text Box 36"/>
          <p:cNvSpPr txBox="1">
            <a:spLocks noChangeArrowheads="1"/>
          </p:cNvSpPr>
          <p:nvPr/>
        </p:nvSpPr>
        <p:spPr bwMode="auto">
          <a:xfrm>
            <a:off x="1474788" y="5294313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>
                <a:solidFill>
                  <a:srgbClr val="000000"/>
                </a:solidFill>
                <a:latin typeface="Arial" charset="0"/>
                <a:cs typeface="Arial"/>
              </a:rPr>
              <a:t>axion</a:t>
            </a:r>
          </a:p>
        </p:txBody>
      </p:sp>
      <p:sp>
        <p:nvSpPr>
          <p:cNvPr id="167973" name="Text Box 37"/>
          <p:cNvSpPr txBox="1">
            <a:spLocks noChangeArrowheads="1"/>
          </p:cNvSpPr>
          <p:nvPr/>
        </p:nvSpPr>
        <p:spPr bwMode="auto">
          <a:xfrm>
            <a:off x="755650" y="5078413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>
                <a:solidFill>
                  <a:srgbClr val="000000"/>
                </a:solidFill>
                <a:latin typeface="Arial" charset="0"/>
                <a:cs typeface="Arial"/>
              </a:rPr>
              <a:t>g</a:t>
            </a:r>
            <a:r>
              <a:rPr lang="de-DE" baseline="-25000">
                <a:solidFill>
                  <a:srgbClr val="000000"/>
                </a:solidFill>
                <a:latin typeface="Arial" charset="0"/>
                <a:cs typeface="Arial"/>
              </a:rPr>
              <a:t>s</a:t>
            </a:r>
          </a:p>
        </p:txBody>
      </p:sp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2482850" y="5084763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Arial" charset="0"/>
                <a:cs typeface="Arial"/>
              </a:rPr>
              <a:t>g</a:t>
            </a:r>
            <a:r>
              <a:rPr lang="de-DE" baseline="-25000" dirty="0" err="1">
                <a:solidFill>
                  <a:srgbClr val="000000"/>
                </a:solidFill>
                <a:latin typeface="Arial" charset="0"/>
                <a:cs typeface="Arial"/>
              </a:rPr>
              <a:t>p</a:t>
            </a:r>
            <a:endParaRPr lang="de-DE" baseline="-25000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67975" name="Text Box 39"/>
          <p:cNvSpPr txBox="1">
            <a:spLocks noChangeArrowheads="1"/>
          </p:cNvSpPr>
          <p:nvPr/>
        </p:nvSpPr>
        <p:spPr bwMode="auto">
          <a:xfrm>
            <a:off x="250825" y="43576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>
                <a:solidFill>
                  <a:srgbClr val="000000"/>
                </a:solidFill>
                <a:latin typeface="Arial" charset="0"/>
                <a:cs typeface="Arial"/>
              </a:rPr>
              <a:t>N</a:t>
            </a:r>
          </a:p>
        </p:txBody>
      </p:sp>
      <p:sp>
        <p:nvSpPr>
          <p:cNvPr id="167976" name="Text Box 40"/>
          <p:cNvSpPr txBox="1">
            <a:spLocks noChangeArrowheads="1"/>
          </p:cNvSpPr>
          <p:nvPr/>
        </p:nvSpPr>
        <p:spPr bwMode="auto">
          <a:xfrm>
            <a:off x="250825" y="594201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>
                <a:solidFill>
                  <a:srgbClr val="000000"/>
                </a:solidFill>
                <a:latin typeface="Arial" charset="0"/>
                <a:cs typeface="Arial"/>
              </a:rPr>
              <a:t>N</a:t>
            </a:r>
          </a:p>
        </p:txBody>
      </p:sp>
      <p:graphicFrame>
        <p:nvGraphicFramePr>
          <p:cNvPr id="23571" name="Object 44"/>
          <p:cNvGraphicFramePr>
            <a:graphicFrameLocks noChangeAspect="1"/>
          </p:cNvGraphicFramePr>
          <p:nvPr/>
        </p:nvGraphicFramePr>
        <p:xfrm>
          <a:off x="3136900" y="4389438"/>
          <a:ext cx="2222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26" name="Formel" r:id="rId6" imgW="139639" imgH="203112" progId="Equation.3">
                  <p:embed/>
                </p:oleObj>
              </mc:Choice>
              <mc:Fallback>
                <p:oleObj name="Formel" r:id="rId6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900" y="4389438"/>
                        <a:ext cx="2222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72" name="Group 77"/>
          <p:cNvGrpSpPr>
            <a:grpSpLocks/>
          </p:cNvGrpSpPr>
          <p:nvPr/>
        </p:nvGrpSpPr>
        <p:grpSpPr bwMode="auto">
          <a:xfrm>
            <a:off x="4427538" y="4533900"/>
            <a:ext cx="4679950" cy="2016125"/>
            <a:chOff x="2880" y="2795"/>
            <a:chExt cx="2948" cy="1270"/>
          </a:xfrm>
        </p:grpSpPr>
        <p:sp>
          <p:nvSpPr>
            <p:cNvPr id="167986" name="Rectangle 50"/>
            <p:cNvSpPr>
              <a:spLocks noChangeArrowheads="1"/>
            </p:cNvSpPr>
            <p:nvPr/>
          </p:nvSpPr>
          <p:spPr bwMode="auto">
            <a:xfrm>
              <a:off x="2880" y="2840"/>
              <a:ext cx="590" cy="453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23581" name="Textfeld 3"/>
            <p:cNvSpPr txBox="1">
              <a:spLocks noChangeArrowheads="1"/>
            </p:cNvSpPr>
            <p:nvPr/>
          </p:nvSpPr>
          <p:spPr bwMode="auto">
            <a:xfrm>
              <a:off x="2971" y="2921"/>
              <a:ext cx="3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58E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sz="2800" b="1" dirty="0" smtClean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</a:t>
              </a:r>
              <a:r>
                <a:rPr lang="de-DE" sz="2800" b="1" baseline="-25000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n</a:t>
              </a:r>
              <a:endParaRPr lang="de-DE" sz="2800" b="1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7989" name="Rectangle 53"/>
            <p:cNvSpPr>
              <a:spLocks noChangeArrowheads="1"/>
            </p:cNvSpPr>
            <p:nvPr/>
          </p:nvSpPr>
          <p:spPr bwMode="auto">
            <a:xfrm>
              <a:off x="2880" y="3475"/>
              <a:ext cx="590" cy="453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23583" name="Textfeld 3"/>
            <p:cNvSpPr txBox="1">
              <a:spLocks noChangeArrowheads="1"/>
            </p:cNvSpPr>
            <p:nvPr/>
          </p:nvSpPr>
          <p:spPr bwMode="auto">
            <a:xfrm>
              <a:off x="2971" y="3557"/>
              <a:ext cx="3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58E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sz="2800" b="1" dirty="0" smtClean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</a:t>
              </a:r>
              <a:r>
                <a:rPr lang="de-DE" sz="2800" b="1" baseline="-25000" dirty="0">
                  <a:solidFill>
                    <a:srgbClr val="000000"/>
                  </a:solidFill>
                  <a:latin typeface="Calibri" pitchFamily="34" charset="0"/>
                  <a:sym typeface="Symbol" pitchFamily="18" charset="2"/>
                </a:rPr>
                <a:t>n</a:t>
              </a:r>
              <a:endParaRPr lang="de-DE" sz="2800" b="1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grpSp>
          <p:nvGrpSpPr>
            <p:cNvPr id="23584" name="Group 57"/>
            <p:cNvGrpSpPr>
              <a:grpSpLocks/>
            </p:cNvGrpSpPr>
            <p:nvPr/>
          </p:nvGrpSpPr>
          <p:grpSpPr bwMode="auto">
            <a:xfrm>
              <a:off x="3606" y="2795"/>
              <a:ext cx="998" cy="317"/>
              <a:chOff x="3606" y="2886"/>
              <a:chExt cx="998" cy="317"/>
            </a:xfrm>
          </p:grpSpPr>
          <p:graphicFrame>
            <p:nvGraphicFramePr>
              <p:cNvPr id="23596" name="Object 49"/>
              <p:cNvGraphicFramePr>
                <a:graphicFrameLocks noChangeAspect="1"/>
              </p:cNvGraphicFramePr>
              <p:nvPr/>
            </p:nvGraphicFramePr>
            <p:xfrm>
              <a:off x="3923" y="2886"/>
              <a:ext cx="226" cy="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827" name="Formel" r:id="rId8" imgW="126725" imgH="177415" progId="Equation.3">
                      <p:embed/>
                    </p:oleObj>
                  </mc:Choice>
                  <mc:Fallback>
                    <p:oleObj name="Formel" r:id="rId8" imgW="126725" imgH="17741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23" y="2886"/>
                            <a:ext cx="226" cy="3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992" name="Line 56"/>
              <p:cNvSpPr>
                <a:spLocks noChangeShapeType="1"/>
              </p:cNvSpPr>
              <p:nvPr/>
            </p:nvSpPr>
            <p:spPr bwMode="auto">
              <a:xfrm>
                <a:off x="3606" y="3203"/>
                <a:ext cx="99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3585" name="Group 58"/>
            <p:cNvGrpSpPr>
              <a:grpSpLocks/>
            </p:cNvGrpSpPr>
            <p:nvPr/>
          </p:nvGrpSpPr>
          <p:grpSpPr bwMode="auto">
            <a:xfrm>
              <a:off x="3606" y="3385"/>
              <a:ext cx="998" cy="317"/>
              <a:chOff x="3606" y="2886"/>
              <a:chExt cx="998" cy="317"/>
            </a:xfrm>
          </p:grpSpPr>
          <p:graphicFrame>
            <p:nvGraphicFramePr>
              <p:cNvPr id="23594" name="Object 59"/>
              <p:cNvGraphicFramePr>
                <a:graphicFrameLocks noChangeAspect="1"/>
              </p:cNvGraphicFramePr>
              <p:nvPr/>
            </p:nvGraphicFramePr>
            <p:xfrm>
              <a:off x="3923" y="2886"/>
              <a:ext cx="226" cy="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828" name="Formel" r:id="rId10" imgW="126725" imgH="177415" progId="Equation.3">
                      <p:embed/>
                    </p:oleObj>
                  </mc:Choice>
                  <mc:Fallback>
                    <p:oleObj name="Formel" r:id="rId10" imgW="126725" imgH="17741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23" y="2886"/>
                            <a:ext cx="226" cy="3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996" name="Line 60"/>
              <p:cNvSpPr>
                <a:spLocks noChangeShapeType="1"/>
              </p:cNvSpPr>
              <p:nvPr/>
            </p:nvSpPr>
            <p:spPr bwMode="auto">
              <a:xfrm>
                <a:off x="3606" y="3203"/>
                <a:ext cx="99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67997" name="Oval 61"/>
            <p:cNvSpPr>
              <a:spLocks noChangeArrowheads="1"/>
            </p:cNvSpPr>
            <p:nvPr/>
          </p:nvSpPr>
          <p:spPr bwMode="auto">
            <a:xfrm>
              <a:off x="4740" y="2885"/>
              <a:ext cx="408" cy="409"/>
            </a:xfrm>
            <a:prstGeom prst="ellipse">
              <a:avLst/>
            </a:prstGeom>
            <a:solidFill>
              <a:srgbClr val="3366FF"/>
            </a:solidFill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7998" name="Oval 62"/>
            <p:cNvSpPr>
              <a:spLocks noChangeArrowheads="1"/>
            </p:cNvSpPr>
            <p:nvPr/>
          </p:nvSpPr>
          <p:spPr bwMode="auto">
            <a:xfrm>
              <a:off x="4740" y="3520"/>
              <a:ext cx="408" cy="409"/>
            </a:xfrm>
            <a:prstGeom prst="ellipse">
              <a:avLst/>
            </a:prstGeom>
            <a:solidFill>
              <a:srgbClr val="3366FF"/>
            </a:solidFill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7999" name="Line 63"/>
            <p:cNvSpPr>
              <a:spLocks noChangeShapeType="1"/>
            </p:cNvSpPr>
            <p:nvPr/>
          </p:nvSpPr>
          <p:spPr bwMode="auto">
            <a:xfrm flipH="1">
              <a:off x="2971" y="2931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8000" name="Line 64"/>
            <p:cNvSpPr>
              <a:spLocks noChangeShapeType="1"/>
            </p:cNvSpPr>
            <p:nvPr/>
          </p:nvSpPr>
          <p:spPr bwMode="auto">
            <a:xfrm rot="10800000" flipH="1">
              <a:off x="2971" y="3566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8001" name="Text Box 65"/>
            <p:cNvSpPr txBox="1">
              <a:spLocks noChangeArrowheads="1"/>
            </p:cNvSpPr>
            <p:nvPr/>
          </p:nvSpPr>
          <p:spPr bwMode="auto">
            <a:xfrm>
              <a:off x="5148" y="3194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2800" b="1" i="1">
                  <a:solidFill>
                    <a:srgbClr val="000000"/>
                  </a:solidFill>
                  <a:latin typeface="Arial" charset="0"/>
                  <a:cs typeface="Arial"/>
                </a:rPr>
                <a:t>F</a:t>
              </a:r>
              <a:r>
                <a:rPr lang="de-DE" sz="1600" b="1">
                  <a:solidFill>
                    <a:srgbClr val="000000"/>
                  </a:solidFill>
                  <a:latin typeface="Arial" charset="0"/>
                  <a:cs typeface="Arial"/>
                </a:rPr>
                <a:t>axion</a:t>
              </a:r>
            </a:p>
          </p:txBody>
        </p:sp>
        <p:sp>
          <p:nvSpPr>
            <p:cNvPr id="168002" name="Line 66"/>
            <p:cNvSpPr>
              <a:spLocks noChangeShapeType="1"/>
            </p:cNvSpPr>
            <p:nvPr/>
          </p:nvSpPr>
          <p:spPr bwMode="auto">
            <a:xfrm flipH="1">
              <a:off x="5239" y="3112"/>
              <a:ext cx="36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8003" name="Line 67"/>
            <p:cNvSpPr>
              <a:spLocks noChangeShapeType="1"/>
            </p:cNvSpPr>
            <p:nvPr/>
          </p:nvSpPr>
          <p:spPr bwMode="auto">
            <a:xfrm rot="10800000" flipH="1">
              <a:off x="5284" y="3702"/>
              <a:ext cx="36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8004" name="Text Box 68"/>
            <p:cNvSpPr txBox="1">
              <a:spLocks noChangeArrowheads="1"/>
            </p:cNvSpPr>
            <p:nvPr/>
          </p:nvSpPr>
          <p:spPr bwMode="auto">
            <a:xfrm>
              <a:off x="5148" y="3738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2800" b="1" i="1">
                  <a:solidFill>
                    <a:srgbClr val="000000"/>
                  </a:solidFill>
                  <a:latin typeface="Arial" charset="0"/>
                  <a:cs typeface="Arial"/>
                </a:rPr>
                <a:t>F</a:t>
              </a:r>
              <a:r>
                <a:rPr lang="de-DE" sz="1600" b="1">
                  <a:solidFill>
                    <a:srgbClr val="000000"/>
                  </a:solidFill>
                  <a:latin typeface="Arial" charset="0"/>
                  <a:cs typeface="Arial"/>
                </a:rPr>
                <a:t>axion</a:t>
              </a:r>
            </a:p>
          </p:txBody>
        </p:sp>
      </p:grpSp>
      <p:sp>
        <p:nvSpPr>
          <p:cNvPr id="168005" name="Text Box 69"/>
          <p:cNvSpPr txBox="1">
            <a:spLocks noChangeArrowheads="1"/>
          </p:cNvSpPr>
          <p:nvPr/>
        </p:nvSpPr>
        <p:spPr bwMode="auto">
          <a:xfrm>
            <a:off x="3779838" y="416718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 dirty="0" err="1">
                <a:solidFill>
                  <a:srgbClr val="000000"/>
                </a:solidFill>
                <a:latin typeface="Arial" charset="0"/>
                <a:cs typeface="Arial"/>
              </a:rPr>
              <a:t>polarized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/>
              </a:rPr>
              <a:t> matter</a:t>
            </a:r>
          </a:p>
        </p:txBody>
      </p:sp>
      <p:graphicFrame>
        <p:nvGraphicFramePr>
          <p:cNvPr id="23574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667033"/>
              </p:ext>
            </p:extLst>
          </p:nvPr>
        </p:nvGraphicFramePr>
        <p:xfrm>
          <a:off x="5695950" y="4149775"/>
          <a:ext cx="263252" cy="34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29" name="Formel" r:id="rId11" imgW="126720" imgH="164880" progId="Equation.3">
                  <p:embed/>
                </p:oleObj>
              </mc:Choice>
              <mc:Fallback>
                <p:oleObj name="Formel" r:id="rId11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950" y="4149775"/>
                        <a:ext cx="263252" cy="342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010" name="Text Box 74"/>
          <p:cNvSpPr txBox="1">
            <a:spLocks noChangeArrowheads="1"/>
          </p:cNvSpPr>
          <p:nvPr/>
        </p:nvSpPr>
        <p:spPr bwMode="auto">
          <a:xfrm>
            <a:off x="6443663" y="41497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>
                <a:solidFill>
                  <a:srgbClr val="000000"/>
                </a:solidFill>
                <a:latin typeface="Arial" charset="0"/>
                <a:cs typeface="Arial"/>
              </a:rPr>
              <a:t>unpolarized matter N</a:t>
            </a:r>
          </a:p>
        </p:txBody>
      </p:sp>
      <p:graphicFrame>
        <p:nvGraphicFramePr>
          <p:cNvPr id="23576" name="Object 79"/>
          <p:cNvGraphicFramePr>
            <a:graphicFrameLocks noChangeAspect="1"/>
          </p:cNvGraphicFramePr>
          <p:nvPr/>
        </p:nvGraphicFramePr>
        <p:xfrm>
          <a:off x="5670550" y="2951163"/>
          <a:ext cx="243046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30" name="Formel" r:id="rId13" imgW="1612900" imgH="508000" progId="Equation.3">
                  <p:embed/>
                </p:oleObj>
              </mc:Choice>
              <mc:Fallback>
                <p:oleObj name="Formel" r:id="rId13" imgW="1612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550" y="2951163"/>
                        <a:ext cx="2430463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7" name="Object 80"/>
          <p:cNvGraphicFramePr>
            <a:graphicFrameLocks noChangeAspect="1"/>
          </p:cNvGraphicFramePr>
          <p:nvPr/>
        </p:nvGraphicFramePr>
        <p:xfrm>
          <a:off x="3125788" y="5876925"/>
          <a:ext cx="2222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31" name="Formel" r:id="rId15" imgW="139639" imgH="203112" progId="Equation.3">
                  <p:embed/>
                </p:oleObj>
              </mc:Choice>
              <mc:Fallback>
                <p:oleObj name="Formel" r:id="rId15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788" y="5876925"/>
                        <a:ext cx="2222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017" name="Line 81"/>
          <p:cNvSpPr>
            <a:spLocks noChangeShapeType="1"/>
          </p:cNvSpPr>
          <p:nvPr/>
        </p:nvSpPr>
        <p:spPr bwMode="auto">
          <a:xfrm>
            <a:off x="4678363" y="4894263"/>
            <a:ext cx="2159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8018" name="Line 82"/>
          <p:cNvSpPr>
            <a:spLocks noChangeShapeType="1"/>
          </p:cNvSpPr>
          <p:nvPr/>
        </p:nvSpPr>
        <p:spPr bwMode="auto">
          <a:xfrm>
            <a:off x="4678363" y="5900738"/>
            <a:ext cx="2159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09851" y="5075684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n</a:t>
            </a:r>
            <a:endParaRPr lang="de-DE" sz="1100" dirty="0"/>
          </a:p>
        </p:txBody>
      </p:sp>
      <p:sp>
        <p:nvSpPr>
          <p:cNvPr id="48" name="Textfeld 47"/>
          <p:cNvSpPr txBox="1"/>
          <p:nvPr/>
        </p:nvSpPr>
        <p:spPr>
          <a:xfrm>
            <a:off x="866776" y="5056634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922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27763" y="3500438"/>
            <a:ext cx="2447925" cy="1681162"/>
            <a:chOff x="3923" y="3067"/>
            <a:chExt cx="1542" cy="105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923" y="3067"/>
              <a:ext cx="1542" cy="1059"/>
              <a:chOff x="3923" y="3067"/>
              <a:chExt cx="1542" cy="1059"/>
            </a:xfrm>
          </p:grpSpPr>
          <p:sp>
            <p:nvSpPr>
              <p:cNvPr id="7172" name="AutoShape 4"/>
              <p:cNvSpPr>
                <a:spLocks noChangeArrowheads="1"/>
              </p:cNvSpPr>
              <p:nvPr/>
            </p:nvSpPr>
            <p:spPr bwMode="auto">
              <a:xfrm>
                <a:off x="3923" y="3082"/>
                <a:ext cx="1542" cy="1044"/>
              </a:xfrm>
              <a:prstGeom prst="roundRect">
                <a:avLst>
                  <a:gd name="adj" fmla="val 16667"/>
                </a:avLst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173" name="Line 5"/>
              <p:cNvSpPr>
                <a:spLocks noChangeShapeType="1"/>
              </p:cNvSpPr>
              <p:nvPr/>
            </p:nvSpPr>
            <p:spPr bwMode="auto">
              <a:xfrm>
                <a:off x="4110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4316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4527" y="3075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6" name="Line 8"/>
              <p:cNvSpPr>
                <a:spLocks noChangeShapeType="1"/>
              </p:cNvSpPr>
              <p:nvPr/>
            </p:nvSpPr>
            <p:spPr bwMode="auto">
              <a:xfrm>
                <a:off x="4725" y="3075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7" name="Line 9"/>
              <p:cNvSpPr>
                <a:spLocks noChangeShapeType="1"/>
              </p:cNvSpPr>
              <p:nvPr/>
            </p:nvSpPr>
            <p:spPr bwMode="auto">
              <a:xfrm>
                <a:off x="4915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8" name="Line 10"/>
              <p:cNvSpPr>
                <a:spLocks noChangeShapeType="1"/>
              </p:cNvSpPr>
              <p:nvPr/>
            </p:nvSpPr>
            <p:spPr bwMode="auto">
              <a:xfrm>
                <a:off x="5097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79" name="Line 11"/>
              <p:cNvSpPr>
                <a:spLocks noChangeShapeType="1"/>
              </p:cNvSpPr>
              <p:nvPr/>
            </p:nvSpPr>
            <p:spPr bwMode="auto">
              <a:xfrm>
                <a:off x="5287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3923" y="3067"/>
                <a:ext cx="0" cy="10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flipV="1">
              <a:off x="3923" y="3246"/>
              <a:ext cx="153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 flipV="1">
              <a:off x="3923" y="3427"/>
              <a:ext cx="153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 flipV="1">
              <a:off x="3923" y="3608"/>
              <a:ext cx="153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 flipV="1">
              <a:off x="3923" y="3789"/>
              <a:ext cx="153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85" name="Line 17"/>
            <p:cNvSpPr>
              <a:spLocks noChangeShapeType="1"/>
            </p:cNvSpPr>
            <p:nvPr/>
          </p:nvSpPr>
          <p:spPr bwMode="auto">
            <a:xfrm flipV="1">
              <a:off x="3923" y="3970"/>
              <a:ext cx="153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63713" y="5084763"/>
            <a:ext cx="3022600" cy="720725"/>
            <a:chOff x="1746" y="2716"/>
            <a:chExt cx="1904" cy="454"/>
          </a:xfrm>
        </p:grpSpPr>
        <p:sp>
          <p:nvSpPr>
            <p:cNvPr id="7188" name="AutoShape 20"/>
            <p:cNvSpPr>
              <a:spLocks noChangeArrowheads="1"/>
            </p:cNvSpPr>
            <p:nvPr/>
          </p:nvSpPr>
          <p:spPr bwMode="auto">
            <a:xfrm>
              <a:off x="1746" y="2795"/>
              <a:ext cx="1904" cy="306"/>
            </a:xfrm>
            <a:prstGeom prst="rightArrow">
              <a:avLst>
                <a:gd name="adj1" fmla="val 49676"/>
                <a:gd name="adj2" fmla="val 892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2472" y="2716"/>
              <a:ext cx="454" cy="45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148263" y="3714750"/>
            <a:ext cx="865187" cy="2593975"/>
            <a:chOff x="3243" y="1888"/>
            <a:chExt cx="545" cy="1634"/>
          </a:xfrm>
        </p:grpSpPr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3243" y="2388"/>
              <a:ext cx="363" cy="1134"/>
            </a:xfrm>
            <a:prstGeom prst="ellipse">
              <a:avLst/>
            </a:prstGeom>
            <a:noFill/>
            <a:ln w="28575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3334" y="2387"/>
              <a:ext cx="363" cy="1134"/>
            </a:xfrm>
            <a:prstGeom prst="ellipse">
              <a:avLst/>
            </a:prstGeom>
            <a:noFill/>
            <a:ln w="28575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3425" y="2388"/>
              <a:ext cx="363" cy="1134"/>
            </a:xfrm>
            <a:prstGeom prst="ellipse">
              <a:avLst/>
            </a:prstGeom>
            <a:noFill/>
            <a:ln w="28575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>
              <a:off x="3380" y="1979"/>
              <a:ext cx="0" cy="409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>
              <a:off x="3606" y="2160"/>
              <a:ext cx="0" cy="228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3334" y="1888"/>
              <a:ext cx="91" cy="91"/>
            </a:xfrm>
            <a:prstGeom prst="ellipse">
              <a:avLst/>
            </a:prstGeom>
            <a:noFill/>
            <a:ln w="28575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3561" y="2069"/>
              <a:ext cx="91" cy="91"/>
            </a:xfrm>
            <a:prstGeom prst="ellipse">
              <a:avLst/>
            </a:prstGeom>
            <a:noFill/>
            <a:ln w="28575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0" name="Oval 32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1" name="Oval 33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3" name="Oval 35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4" name="Oval 36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5" name="Oval 37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6" name="Oval 38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7" name="Oval 39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8" name="Oval 40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09" name="Oval 41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0" name="Oval 42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1" name="Oval 43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2" name="Oval 44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3" name="Oval 45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4" name="Oval 46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5" name="Oval 47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6" name="Oval 48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19" name="Oval 51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1" name="Oval 53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2" name="Oval 54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3" name="Oval 55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4" name="Line 56"/>
          <p:cNvSpPr>
            <a:spLocks noChangeShapeType="1"/>
          </p:cNvSpPr>
          <p:nvPr/>
        </p:nvSpPr>
        <p:spPr bwMode="auto">
          <a:xfrm>
            <a:off x="5435600" y="3789363"/>
            <a:ext cx="792163" cy="0"/>
          </a:xfrm>
          <a:prstGeom prst="line">
            <a:avLst/>
          </a:prstGeom>
          <a:noFill/>
          <a:ln w="9525">
            <a:solidFill>
              <a:srgbClr val="FFCC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225" name="Line 57"/>
          <p:cNvSpPr>
            <a:spLocks noChangeShapeType="1"/>
          </p:cNvSpPr>
          <p:nvPr/>
        </p:nvSpPr>
        <p:spPr bwMode="auto">
          <a:xfrm flipV="1">
            <a:off x="5795963" y="4076700"/>
            <a:ext cx="431800" cy="0"/>
          </a:xfrm>
          <a:prstGeom prst="line">
            <a:avLst/>
          </a:prstGeom>
          <a:noFill/>
          <a:ln w="9525">
            <a:solidFill>
              <a:srgbClr val="FFCC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226" name="Rectangle 5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227" name="Oval 59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8" name="Oval 60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29" name="Oval 61"/>
          <p:cNvSpPr>
            <a:spLocks noChangeArrowheads="1"/>
          </p:cNvSpPr>
          <p:nvPr/>
        </p:nvSpPr>
        <p:spPr bwMode="auto">
          <a:xfrm>
            <a:off x="6227763" y="4292600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31" name="Text Box 63"/>
          <p:cNvSpPr txBox="1">
            <a:spLocks noChangeArrowheads="1"/>
          </p:cNvSpPr>
          <p:nvPr/>
        </p:nvSpPr>
        <p:spPr bwMode="auto">
          <a:xfrm>
            <a:off x="142844" y="71414"/>
            <a:ext cx="83984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Spin-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clock</a:t>
            </a:r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: 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Detection</a:t>
            </a:r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 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of</a:t>
            </a:r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 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free</a:t>
            </a:r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 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spin</a:t>
            </a:r>
            <a:r>
              <a:rPr lang="de-DE" sz="3200" baseline="0" dirty="0" smtClean="0">
                <a:solidFill>
                  <a:srgbClr val="FFFF99"/>
                </a:solidFill>
                <a:cs typeface="Arial" pitchFamily="34" charset="0"/>
              </a:rPr>
              <a:t> </a:t>
            </a:r>
            <a:r>
              <a:rPr lang="de-DE" sz="3200" baseline="0" dirty="0" err="1" smtClean="0">
                <a:solidFill>
                  <a:srgbClr val="FFFF99"/>
                </a:solidFill>
                <a:cs typeface="Arial" pitchFamily="34" charset="0"/>
              </a:rPr>
              <a:t>precession</a:t>
            </a:r>
            <a:r>
              <a:rPr lang="de-DE" sz="3600" baseline="0" dirty="0" smtClean="0">
                <a:solidFill>
                  <a:srgbClr val="FFFF99"/>
                </a:solidFill>
                <a:cs typeface="Arial" pitchFamily="34" charset="0"/>
              </a:rPr>
              <a:t>:</a:t>
            </a:r>
            <a:endParaRPr lang="de-DE" sz="3600" baseline="0" dirty="0">
              <a:solidFill>
                <a:srgbClr val="FFFF99"/>
              </a:solidFill>
              <a:cs typeface="Arial" pitchFamily="34" charset="0"/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214281" y="953516"/>
            <a:ext cx="8678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long spin coherence times T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aseline="30000" dirty="0" smtClean="0">
                <a:solidFill>
                  <a:schemeClr val="bg1"/>
                </a:solidFill>
              </a:rPr>
              <a:t>*</a:t>
            </a:r>
            <a:r>
              <a:rPr lang="en-US" sz="2400" dirty="0" smtClean="0">
                <a:solidFill>
                  <a:schemeClr val="bg1"/>
                </a:solidFill>
              </a:rPr>
              <a:t>&gt; 1 day @ 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f/f ~ 10</a:t>
            </a:r>
            <a:r>
              <a:rPr lang="en-US" sz="2400" baseline="30000" dirty="0" smtClean="0">
                <a:solidFill>
                  <a:schemeClr val="bg1"/>
                </a:solidFill>
                <a:sym typeface="Symbol"/>
              </a:rPr>
              <a:t>-14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400" dirty="0" err="1" smtClean="0">
                <a:solidFill>
                  <a:schemeClr val="bg1"/>
                </a:solidFill>
              </a:rPr>
              <a:t>free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spin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precession</a:t>
            </a:r>
            <a:r>
              <a:rPr lang="de-DE" sz="2400" dirty="0" smtClean="0">
                <a:solidFill>
                  <a:schemeClr val="bg1"/>
                </a:solidFill>
              </a:rPr>
              <a:t>: </a:t>
            </a:r>
            <a:r>
              <a:rPr lang="de-DE" sz="2400" dirty="0" err="1" smtClean="0">
                <a:solidFill>
                  <a:schemeClr val="bg1"/>
                </a:solidFill>
              </a:rPr>
              <a:t>no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induced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frequency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shifts</a:t>
            </a:r>
            <a:r>
              <a:rPr lang="de-DE" sz="2400" dirty="0" smtClean="0">
                <a:solidFill>
                  <a:schemeClr val="bg1"/>
                </a:solidFill>
              </a:rPr>
              <a:t> due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endParaRPr lang="de-DE" sz="2400" dirty="0">
              <a:solidFill>
                <a:schemeClr val="bg1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solidFill>
                  <a:schemeClr val="bg1"/>
                </a:solidFill>
              </a:rPr>
              <a:t>    </a:t>
            </a:r>
            <a:r>
              <a:rPr lang="de-DE" sz="2400" dirty="0" err="1">
                <a:solidFill>
                  <a:schemeClr val="bg1"/>
                </a:solidFill>
              </a:rPr>
              <a:t>feedback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phase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error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>
                <a:solidFill>
                  <a:schemeClr val="bg1"/>
                </a:solidFill>
              </a:rPr>
              <a:t>light </a:t>
            </a:r>
            <a:r>
              <a:rPr lang="de-DE" sz="2400" dirty="0" err="1" smtClean="0">
                <a:solidFill>
                  <a:schemeClr val="bg1"/>
                </a:solidFill>
              </a:rPr>
              <a:t>shift</a:t>
            </a:r>
            <a:r>
              <a:rPr lang="de-DE" sz="2400" dirty="0" smtClean="0">
                <a:solidFill>
                  <a:schemeClr val="bg1"/>
                </a:solidFill>
              </a:rPr>
              <a:t>, etc. (Maser, </a:t>
            </a:r>
            <a:r>
              <a:rPr lang="de-DE" sz="2400" dirty="0" err="1" smtClean="0">
                <a:solidFill>
                  <a:schemeClr val="bg1"/>
                </a:solidFill>
              </a:rPr>
              <a:t>Cs</a:t>
            </a:r>
            <a:r>
              <a:rPr lang="de-DE" sz="2400" dirty="0" smtClean="0">
                <a:solidFill>
                  <a:schemeClr val="bg1"/>
                </a:solidFill>
              </a:rPr>
              <a:t>-M )  </a:t>
            </a:r>
            <a:endParaRPr lang="de-DE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use of </a:t>
            </a:r>
            <a:r>
              <a:rPr lang="en-US" sz="2400" dirty="0" err="1" smtClean="0">
                <a:solidFill>
                  <a:schemeClr val="bg1"/>
                </a:solidFill>
              </a:rPr>
              <a:t>LT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-SQUIDs to detect the spin precession signal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  - intrinsic noise of SQUID:  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 1 </a:t>
            </a:r>
            <a:r>
              <a:rPr lang="en-US" sz="2400" dirty="0" err="1" smtClean="0">
                <a:solidFill>
                  <a:schemeClr val="bg1"/>
                </a:solidFill>
                <a:sym typeface="Symbol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/Hz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no feedback coupling  between detector and spin sample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52969 0.01759 C 0.53264 -0.00764 0.53664 -0.03171 0.54462 -0.03171 C 0.55365 -0.03171 0.55678 -0.00764 0.55973 0.01759 C 0.56372 0.0456 0.56667 0.07361 0.57674 0.07361 C 0.58577 0.07361 0.58872 0.0456 0.59271 0.01759 C 0.59462 -0.00764 0.59862 -0.03171 0.60764 -0.03171 C 0.61563 -0.03171 0.61962 -0.00764 0.62275 0.01759 C 0.6257 0.0456 0.62969 0.07361 0.63872 0.07361 C 0.64775 0.07361 0.65469 0.01759 0.65469 0.01782 C 0.65764 -0.00764 0.66077 -0.03171 0.66962 -0.03171 C 0.67865 -0.03171 0.68178 -0.00764 0.68473 0.01759 C 0.68872 0.0456 0.69167 0.07361 0.70174 0.07361 C 0.71077 0.07361 0.71372 0.0456 0.71667 0.01759 C 0.72066 -0.00764 0.72362 -0.03171 0.73264 -0.03171 C 0.74063 -0.03171 0.74462 -0.00764 0.74775 0.01759 C 0.7507 0.0456 0.75469 0.07361 0.76372 0.07361 C 0.77275 0.07361 0.7757 0.0456 0.77969 0.01759 " pathEditMode="relative" rAng="0" ptsTypes="fffffffffffffffff">
                                      <p:cBhvr>
                                        <p:cTn id="8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10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indefinite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12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0" presetClass="path" presetSubtype="0" repeatCount="indefinite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14" dur="2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16" dur="2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18" dur="2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20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22" dur="2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0" presetClass="path" presetSubtype="0" repeatCount="indefinite" accel="50000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24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0" presetClass="path" presetSubtype="0" repeatCount="indefinite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26" dur="2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0" presetClass="path" presetSubtype="0" repeatCount="indefinite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28" dur="20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30" dur="20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0" presetClass="path" presetSubtype="0" repeatCount="indefinite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32" dur="20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0" presetClass="path" presetSubtype="0" repeatCount="indefinite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34" dur="2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0" presetClass="path" presetSubtype="0" repeatCount="indefinite" accel="50000" decel="5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36" dur="20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0" presetClass="path" presetSubtype="0" repeatCount="indefinite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38" dur="20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0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40" dur="2000" fill="hold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00208 -0.00301 C 0.00503 -0.02824 0.00903 -0.05232 0.01701 -0.05232 C 0.02604 -0.05232 0.02917 -0.02824 0.03212 -0.00301 C 0.03611 0.025 0.03906 0.05301 0.04913 0.05301 C 0.05816 0.05301 0.06111 0.025 0.0651 -0.00301 C 0.06701 -0.02824 0.07101 -0.05232 0.08003 -0.05232 C 0.08802 -0.05232 0.09201 -0.02824 0.09514 -0.00301 C 0.09809 0.025 0.10208 0.05301 0.11111 0.05301 C 0.12014 0.05301 0.12708 -0.00301 0.12708 -0.00278 C 0.13003 -0.02824 0.13316 -0.05232 0.14201 -0.05232 C 0.15104 -0.05232 0.15417 -0.02824 0.15712 -0.00301 C 0.16111 0.025 0.16406 0.05301 0.17413 0.05301 C 0.18316 0.05301 0.18611 0.025 0.18906 -0.00301 C 0.19305 -0.02824 0.19601 -0.05232 0.20503 -0.05232 C 0.21302 -0.05232 0.21701 -0.02824 0.22014 -0.00301 C 0.22309 0.025 0.22708 0.05301 0.23611 0.05301 C 0.24514 0.05301 0.24809 0.025 0.25208 -0.00301 " pathEditMode="relative" rAng="0" ptsTypes="fffffffffffffffff">
                                      <p:cBhvr>
                                        <p:cTn id="42" dur="2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44" dur="20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0" presetClass="path" presetSubtype="0" repeatCount="indefinite" accel="50000" decel="5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46" dur="2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0" presetClass="path" presetSubtype="0" repeatCount="indefinite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48" dur="2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0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50" dur="20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0" presetClass="path" presetSubtype="0" repeatCount="indefinite" accel="50000" decel="5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52" dur="20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0" presetClass="path" presetSubtype="0" repeatCount="indefinite" accel="50000" decel="5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54" dur="2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56" dur="20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0" presetClass="path" presetSubtype="0" repeatCount="indefinite" accel="50000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58" dur="20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03 -0.02533  0.007 -0.04933  0.015 -0.04933  C 0.024 -0.04933  0.027 -0.02533  0.03 0.0  C 0.034 0.028  0.037 0.056  0.047 0.056  C 0.056 0.056  0.059 0.028  0.063 0.0  C 0.065 -0.02533  0.069 -0.04933  0.078 -0.04933  C 0.086 -0.04933  0.09 -0.02533  0.093 0.0  C 0.096 0.028  0.1 0.056  0.109 0.056  C 0.118 0.056  0.125 0.0  0.125 0.0  C 0.128 -0.02533  0.131 -0.04933  0.14 -0.04933  C 0.149 -0.04933  0.152 -0.02533  0.155 0.0  C 0.159 0.028  0.162 0.056  0.172 0.056  C 0.181 0.056  0.184 0.028  0.187 0.0  C 0.191 -0.02533  0.194 -0.04933  0.203 -0.04933  C 0.211 -0.04933  0.215 -0.02533  0.218 0.0  C 0.221 0.028  0.225 0.056  0.234 0.056  C 0.243 0.056  0.246 0.028  0.25 0.0  E" pathEditMode="relative" ptsTypes="">
                                      <p:cBhvr>
                                        <p:cTn id="60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0" presetClass="path" presetSubtype="0" repeatCount="indefinite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62" dur="20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0" presetClass="path" presetSubtype="0" repeatCount="indefinite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64" dur="20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0" presetClass="path" presetSubtype="0" repeatCount="indefinite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209 -7.40741E-7 C 0.00504 -0.02523 0.00903 -0.0493 0.01702 -0.0493 C 0.02605 -0.0493 0.02917 -0.02523 0.03212 -7.40741E-7 C 0.03612 0.02801 0.03907 0.05602 0.04914 0.05602 C 0.05816 0.05602 0.06112 0.02801 0.06511 -7.40741E-7 C 0.06702 -0.02523 0.07101 -0.0493 0.08004 -0.0493 C 0.08803 -0.0493 0.09202 -0.02523 0.09514 -7.40741E-7 C 0.0981 0.02801 0.10209 0.05602 0.11112 0.05602 C 0.12014 0.05602 0.12709 -7.40741E-7 0.12709 0.00023 C 0.13004 -0.02523 0.13316 -0.0493 0.14202 -0.0493 C 0.15105 -0.0493 0.15417 -0.02523 0.15712 -7.40741E-7 C 0.16112 0.02801 0.16407 0.05602 0.17414 0.05602 C 0.18316 0.05602 0.18612 0.02801 0.18907 -7.40741E-7 C 0.19306 -0.02523 0.19601 -0.0493 0.20504 -0.0493 C 0.21303 -0.0493 0.21702 -0.02523 0.22014 -7.40741E-7 C 0.2231 0.02801 0.22709 0.05602 0.23612 0.05602 C 0.24514 0.05602 0.2481 0.02801 0.25209 -7.40741E-7 " pathEditMode="relative" rAng="0" ptsTypes="fffffffffffffffff">
                                      <p:cBhvr>
                                        <p:cTn id="66" dur="20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" grpId="0" animBg="1"/>
      <p:bldP spid="7198" grpId="1" animBg="1"/>
      <p:bldP spid="7199" grpId="0" animBg="1"/>
      <p:bldP spid="7200" grpId="0" animBg="1"/>
      <p:bldP spid="7201" grpId="0" animBg="1"/>
      <p:bldP spid="7202" grpId="0" animBg="1"/>
      <p:bldP spid="7203" grpId="0" animBg="1"/>
      <p:bldP spid="7204" grpId="0" animBg="1"/>
      <p:bldP spid="7205" grpId="0" animBg="1"/>
      <p:bldP spid="7206" grpId="0" animBg="1"/>
      <p:bldP spid="7207" grpId="0" animBg="1"/>
      <p:bldP spid="7208" grpId="0" animBg="1"/>
      <p:bldP spid="7209" grpId="0" animBg="1"/>
      <p:bldP spid="7210" grpId="0" animBg="1"/>
      <p:bldP spid="7211" grpId="0" animBg="1"/>
      <p:bldP spid="7212" grpId="0" animBg="1"/>
      <p:bldP spid="7213" grpId="0" animBg="1"/>
      <p:bldP spid="7214" grpId="0" animBg="1"/>
      <p:bldP spid="7215" grpId="0" animBg="1"/>
      <p:bldP spid="7216" grpId="0" animBg="1"/>
      <p:bldP spid="7217" grpId="0" animBg="1"/>
      <p:bldP spid="7218" grpId="0" animBg="1"/>
      <p:bldP spid="7219" grpId="0" animBg="1"/>
      <p:bldP spid="7220" grpId="0" animBg="1"/>
      <p:bldP spid="7221" grpId="0" animBg="1"/>
      <p:bldP spid="7222" grpId="0" animBg="1"/>
      <p:bldP spid="7223" grpId="0" animBg="1"/>
      <p:bldP spid="7227" grpId="0" animBg="1"/>
      <p:bldP spid="7228" grpId="0" animBg="1"/>
      <p:bldP spid="72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25602" name="Freeform 5"/>
          <p:cNvSpPr>
            <a:spLocks/>
          </p:cNvSpPr>
          <p:nvPr/>
        </p:nvSpPr>
        <p:spPr bwMode="auto">
          <a:xfrm flipV="1">
            <a:off x="0" y="765175"/>
            <a:ext cx="9144000" cy="69850"/>
          </a:xfrm>
          <a:custGeom>
            <a:avLst/>
            <a:gdLst>
              <a:gd name="T0" fmla="*/ 0 w 3582"/>
              <a:gd name="T1" fmla="*/ 0 h 1"/>
              <a:gd name="T2" fmla="*/ 2147483647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492500" y="223838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 smtClean="0">
                <a:solidFill>
                  <a:srgbClr val="FFFFFF"/>
                </a:solidFill>
              </a:rPr>
              <a:t>How to measure?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519113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de-DE" sz="1800" smtClean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5606" name="Gerade Verbindung mit Pfeil 22"/>
          <p:cNvCxnSpPr>
            <a:cxnSpLocks noChangeShapeType="1"/>
          </p:cNvCxnSpPr>
          <p:nvPr/>
        </p:nvCxnSpPr>
        <p:spPr bwMode="auto">
          <a:xfrm>
            <a:off x="1147763" y="1287463"/>
            <a:ext cx="11017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5608" name="Object 14"/>
          <p:cNvGraphicFramePr>
            <a:graphicFrameLocks noChangeAspect="1"/>
          </p:cNvGraphicFramePr>
          <p:nvPr/>
        </p:nvGraphicFramePr>
        <p:xfrm>
          <a:off x="1527175" y="908050"/>
          <a:ext cx="2952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39" name="Formel" r:id="rId4" imgW="152268" imgH="203024" progId="Equation.3">
                  <p:embed/>
                </p:oleObj>
              </mc:Choice>
              <mc:Fallback>
                <p:oleObj name="Formel" r:id="rId4" imgW="152268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908050"/>
                        <a:ext cx="29527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318467" y="1628800"/>
            <a:ext cx="1555750" cy="1176337"/>
            <a:chOff x="318467" y="1631950"/>
            <a:chExt cx="1555750" cy="1176337"/>
          </a:xfrm>
        </p:grpSpPr>
        <p:sp>
          <p:nvSpPr>
            <p:cNvPr id="276488" name="AutoShape 8"/>
            <p:cNvSpPr>
              <a:spLocks noChangeArrowheads="1"/>
            </p:cNvSpPr>
            <p:nvPr/>
          </p:nvSpPr>
          <p:spPr bwMode="auto">
            <a:xfrm>
              <a:off x="318467" y="1631950"/>
              <a:ext cx="1555750" cy="1176337"/>
            </a:xfrm>
            <a:prstGeom prst="flowChartAlternateProcess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grpSp>
          <p:nvGrpSpPr>
            <p:cNvPr id="25607" name="Group 10"/>
            <p:cNvGrpSpPr>
              <a:grpSpLocks/>
            </p:cNvGrpSpPr>
            <p:nvPr/>
          </p:nvGrpSpPr>
          <p:grpSpPr bwMode="auto">
            <a:xfrm>
              <a:off x="1003300" y="1739900"/>
              <a:ext cx="196850" cy="939800"/>
              <a:chOff x="2624" y="1982"/>
              <a:chExt cx="208" cy="1194"/>
            </a:xfrm>
          </p:grpSpPr>
          <p:sp>
            <p:nvSpPr>
              <p:cNvPr id="2" name="Ellipse 5"/>
              <p:cNvSpPr>
                <a:spLocks noChangeArrowheads="1"/>
              </p:cNvSpPr>
              <p:nvPr/>
            </p:nvSpPr>
            <p:spPr bwMode="auto">
              <a:xfrm rot="5400000">
                <a:off x="2131" y="2475"/>
                <a:ext cx="1194" cy="2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5614" name="Gerade Verbindung mit Pfeil 7"/>
              <p:cNvCxnSpPr>
                <a:cxnSpLocks noChangeShapeType="1"/>
              </p:cNvCxnSpPr>
              <p:nvPr/>
            </p:nvCxnSpPr>
            <p:spPr bwMode="auto">
              <a:xfrm rot="5400000">
                <a:off x="2468" y="2790"/>
                <a:ext cx="491" cy="69"/>
              </a:xfrm>
              <a:prstGeom prst="straightConnector1">
                <a:avLst/>
              </a:prstGeom>
              <a:noFill/>
              <a:ln w="28575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76500" name="Text Box 20"/>
            <p:cNvSpPr txBox="1">
              <a:spLocks noChangeArrowheads="1"/>
            </p:cNvSpPr>
            <p:nvPr/>
          </p:nvSpPr>
          <p:spPr bwMode="auto">
            <a:xfrm>
              <a:off x="468313" y="2032000"/>
              <a:ext cx="6223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baseline="30000">
                  <a:solidFill>
                    <a:srgbClr val="000000"/>
                  </a:solidFill>
                  <a:latin typeface="Arial" charset="0"/>
                  <a:cs typeface="Arial"/>
                </a:rPr>
                <a:t>3</a:t>
              </a:r>
              <a:r>
                <a:rPr lang="de-DE">
                  <a:solidFill>
                    <a:srgbClr val="000000"/>
                  </a:solidFill>
                  <a:latin typeface="Arial" charset="0"/>
                  <a:cs typeface="Arial"/>
                </a:rPr>
                <a:t>He</a:t>
              </a:r>
            </a:p>
          </p:txBody>
        </p:sp>
      </p:grpSp>
      <p:graphicFrame>
        <p:nvGraphicFramePr>
          <p:cNvPr id="25611" name="Object 4"/>
          <p:cNvGraphicFramePr>
            <a:graphicFrameLocks noChangeAspect="1"/>
          </p:cNvGraphicFramePr>
          <p:nvPr/>
        </p:nvGraphicFramePr>
        <p:xfrm>
          <a:off x="6669088" y="1119188"/>
          <a:ext cx="243998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40" name="Formel" r:id="rId6" imgW="1181100" imgH="228600" progId="Equation.3">
                  <p:embed/>
                </p:oleObj>
              </mc:Choice>
              <mc:Fallback>
                <p:oleObj name="Formel" r:id="rId6" imgW="1181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1119188"/>
                        <a:ext cx="2439987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3"/>
          <p:cNvGrpSpPr/>
          <p:nvPr/>
        </p:nvGrpSpPr>
        <p:grpSpPr>
          <a:xfrm>
            <a:off x="323850" y="1631950"/>
            <a:ext cx="6985000" cy="1652588"/>
            <a:chOff x="323850" y="1631950"/>
            <a:chExt cx="6985000" cy="1652588"/>
          </a:xfrm>
        </p:grpSpPr>
        <p:sp>
          <p:nvSpPr>
            <p:cNvPr id="276501" name="Text Box 21"/>
            <p:cNvSpPr txBox="1">
              <a:spLocks noChangeArrowheads="1"/>
            </p:cNvSpPr>
            <p:nvPr/>
          </p:nvSpPr>
          <p:spPr bwMode="auto">
            <a:xfrm>
              <a:off x="323850" y="2917825"/>
              <a:ext cx="1879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b="1" dirty="0">
                  <a:solidFill>
                    <a:srgbClr val="000000"/>
                  </a:solidFill>
                  <a:latin typeface="Arial" charset="0"/>
                  <a:cs typeface="Arial"/>
                </a:rPr>
                <a:t>Position: Close</a:t>
              </a:r>
            </a:p>
          </p:txBody>
        </p:sp>
        <p:sp>
          <p:nvSpPr>
            <p:cNvPr id="25612" name="Textfeld 1"/>
            <p:cNvSpPr txBox="1">
              <a:spLocks noChangeArrowheads="1"/>
            </p:cNvSpPr>
            <p:nvPr/>
          </p:nvSpPr>
          <p:spPr bwMode="auto">
            <a:xfrm>
              <a:off x="3708400" y="1960563"/>
              <a:ext cx="184150" cy="676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sz="1900" b="1" smtClean="0">
                <a:solidFill>
                  <a:srgbClr val="006600"/>
                </a:solidFill>
                <a:latin typeface="Mathematica1" pitchFamily="2" charset="2"/>
              </a:endParaRPr>
            </a:p>
            <a:p>
              <a:pPr eaLnBrk="1" hangingPunct="1"/>
              <a:endParaRPr lang="de-DE" sz="1900" b="1" smtClean="0">
                <a:solidFill>
                  <a:srgbClr val="006600"/>
                </a:solidFill>
              </a:endParaRPr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1604963" y="1631950"/>
              <a:ext cx="5703887" cy="1166813"/>
              <a:chOff x="1604963" y="1631950"/>
              <a:chExt cx="5703887" cy="1166813"/>
            </a:xfrm>
          </p:grpSpPr>
          <p:graphicFrame>
            <p:nvGraphicFramePr>
              <p:cNvPr id="17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3559087"/>
                  </p:ext>
                </p:extLst>
              </p:nvPr>
            </p:nvGraphicFramePr>
            <p:xfrm>
              <a:off x="4240213" y="1766888"/>
              <a:ext cx="3068637" cy="471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841" name="Formel" r:id="rId8" imgW="1485900" imgH="228600" progId="Equation.3">
                      <p:embed/>
                    </p:oleObj>
                  </mc:Choice>
                  <mc:Fallback>
                    <p:oleObj name="Formel" r:id="rId8" imgW="14859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40213" y="1766888"/>
                            <a:ext cx="3068637" cy="4714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Rechteck 17"/>
              <p:cNvSpPr>
                <a:spLocks noChangeArrowheads="1"/>
              </p:cNvSpPr>
              <p:nvPr/>
            </p:nvSpPr>
            <p:spPr bwMode="auto">
              <a:xfrm rot="5400000">
                <a:off x="2212975" y="1346200"/>
                <a:ext cx="1166813" cy="173831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1606550" y="1797050"/>
                <a:ext cx="58578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>
                <a:off x="1606550" y="1971675"/>
                <a:ext cx="58578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H="1">
                <a:off x="1604963" y="2147888"/>
                <a:ext cx="585787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H="1">
                <a:off x="1606550" y="2322513"/>
                <a:ext cx="58578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>
                <a:off x="1606550" y="2497138"/>
                <a:ext cx="58578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" name="Textfeld 1"/>
              <p:cNvSpPr txBox="1">
                <a:spLocks noChangeArrowheads="1"/>
              </p:cNvSpPr>
              <p:nvPr/>
            </p:nvSpPr>
            <p:spPr bwMode="auto">
              <a:xfrm>
                <a:off x="3708400" y="1960563"/>
                <a:ext cx="184150" cy="676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de-DE" sz="1900" b="1">
                  <a:solidFill>
                    <a:srgbClr val="006600"/>
                  </a:solidFill>
                  <a:latin typeface="Mathematica1" pitchFamily="2" charset="2"/>
                </a:endParaRPr>
              </a:p>
              <a:p>
                <a:pPr eaLnBrk="1" hangingPunct="1"/>
                <a:endParaRPr lang="de-DE" sz="1900" b="1">
                  <a:solidFill>
                    <a:srgbClr val="006600"/>
                  </a:solidFill>
                </a:endParaRPr>
              </a:p>
            </p:txBody>
          </p:sp>
          <p:sp>
            <p:nvSpPr>
              <p:cNvPr id="25" name="Textfeld 4"/>
              <p:cNvSpPr txBox="1">
                <a:spLocks noChangeArrowheads="1"/>
              </p:cNvSpPr>
              <p:nvPr/>
            </p:nvSpPr>
            <p:spPr bwMode="auto">
              <a:xfrm>
                <a:off x="2198688" y="1695450"/>
                <a:ext cx="1365250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de-DE" sz="1800" dirty="0" err="1"/>
                  <a:t>unpolarized</a:t>
                </a:r>
                <a:endParaRPr lang="de-DE" sz="1800" dirty="0"/>
              </a:p>
              <a:p>
                <a:pPr algn="ctr" eaLnBrk="1" hangingPunct="1"/>
                <a:r>
                  <a:rPr lang="de-DE" sz="1800" dirty="0"/>
                  <a:t> matter</a:t>
                </a:r>
              </a:p>
              <a:p>
                <a:pPr algn="ctr" eaLnBrk="1" hangingPunct="1"/>
                <a:endParaRPr lang="de-DE" sz="1200" dirty="0"/>
              </a:p>
              <a:p>
                <a:pPr algn="ctr" eaLnBrk="1" hangingPunct="1"/>
                <a:r>
                  <a:rPr lang="de-DE" sz="1200" dirty="0"/>
                  <a:t>(</a:t>
                </a:r>
                <a:r>
                  <a:rPr lang="de-DE" sz="1200" dirty="0" err="1"/>
                  <a:t>Pb-glass</a:t>
                </a:r>
                <a:r>
                  <a:rPr lang="de-DE" sz="1200" dirty="0"/>
                  <a:t>, BGO)</a:t>
                </a:r>
              </a:p>
            </p:txBody>
          </p:sp>
          <p:graphicFrame>
            <p:nvGraphicFramePr>
              <p:cNvPr id="26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3109410"/>
                  </p:ext>
                </p:extLst>
              </p:nvPr>
            </p:nvGraphicFramePr>
            <p:xfrm>
              <a:off x="4284663" y="2319338"/>
              <a:ext cx="2338387" cy="361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842" name="Equation" r:id="rId10" imgW="1803400" imgH="279400" progId="Equation.DSMT4">
                      <p:embed/>
                    </p:oleObj>
                  </mc:Choice>
                  <mc:Fallback>
                    <p:oleObj name="Equation" r:id="rId10" imgW="1803400" imgH="279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4663" y="2319338"/>
                            <a:ext cx="2338387" cy="361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9" name="Gruppieren 28"/>
          <p:cNvGrpSpPr/>
          <p:nvPr/>
        </p:nvGrpSpPr>
        <p:grpSpPr>
          <a:xfrm>
            <a:off x="320675" y="3933825"/>
            <a:ext cx="7581900" cy="1582738"/>
            <a:chOff x="320675" y="3933825"/>
            <a:chExt cx="7581900" cy="1582738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5783308"/>
                </p:ext>
              </p:extLst>
            </p:nvPr>
          </p:nvGraphicFramePr>
          <p:xfrm>
            <a:off x="5724525" y="4252913"/>
            <a:ext cx="2178050" cy="47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43" name="Formel" r:id="rId12" imgW="1054100" imgH="228600" progId="Equation.3">
                    <p:embed/>
                  </p:oleObj>
                </mc:Choice>
                <mc:Fallback>
                  <p:oleObj name="Formel" r:id="rId12" imgW="1054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4525" y="4252913"/>
                          <a:ext cx="2178050" cy="471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AutoShape 8"/>
            <p:cNvSpPr>
              <a:spLocks noChangeArrowheads="1"/>
            </p:cNvSpPr>
            <p:nvPr/>
          </p:nvSpPr>
          <p:spPr bwMode="auto">
            <a:xfrm>
              <a:off x="320675" y="3933825"/>
              <a:ext cx="1555750" cy="1176338"/>
            </a:xfrm>
            <a:prstGeom prst="flowChartAlternateProcess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32" name="Group 10"/>
            <p:cNvGrpSpPr>
              <a:grpSpLocks/>
            </p:cNvGrpSpPr>
            <p:nvPr/>
          </p:nvGrpSpPr>
          <p:grpSpPr bwMode="auto">
            <a:xfrm>
              <a:off x="1000125" y="4059238"/>
              <a:ext cx="196850" cy="939800"/>
              <a:chOff x="2624" y="1982"/>
              <a:chExt cx="208" cy="1194"/>
            </a:xfrm>
          </p:grpSpPr>
          <p:sp>
            <p:nvSpPr>
              <p:cNvPr id="36" name="Ellipse 35"/>
              <p:cNvSpPr>
                <a:spLocks noChangeArrowheads="1"/>
              </p:cNvSpPr>
              <p:nvPr/>
            </p:nvSpPr>
            <p:spPr bwMode="auto">
              <a:xfrm rot="5400000">
                <a:off x="2131" y="2475"/>
                <a:ext cx="1194" cy="20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37" name="Gerade Verbindung mit Pfeil 7"/>
              <p:cNvCxnSpPr>
                <a:cxnSpLocks noChangeShapeType="1"/>
              </p:cNvCxnSpPr>
              <p:nvPr/>
            </p:nvCxnSpPr>
            <p:spPr bwMode="auto">
              <a:xfrm rot="5400000">
                <a:off x="2468" y="2790"/>
                <a:ext cx="491" cy="69"/>
              </a:xfrm>
              <a:prstGeom prst="straightConnector1">
                <a:avLst/>
              </a:prstGeom>
              <a:noFill/>
              <a:ln w="28575">
                <a:solidFill>
                  <a:srgbClr val="4A7EB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Rechteck 8"/>
            <p:cNvSpPr>
              <a:spLocks noChangeArrowheads="1"/>
            </p:cNvSpPr>
            <p:nvPr/>
          </p:nvSpPr>
          <p:spPr bwMode="auto">
            <a:xfrm rot="5400000">
              <a:off x="3994151" y="3665537"/>
              <a:ext cx="1166812" cy="1738313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465138" y="4351338"/>
              <a:ext cx="6223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baseline="30000">
                  <a:latin typeface="Arial" charset="0"/>
                  <a:ea typeface="ＭＳ Ｐゴシック" charset="0"/>
                  <a:cs typeface="+mn-cs"/>
                </a:rPr>
                <a:t>3</a:t>
              </a:r>
              <a:r>
                <a:rPr lang="de-DE">
                  <a:latin typeface="Arial" charset="0"/>
                  <a:ea typeface="ＭＳ Ｐゴシック" charset="0"/>
                  <a:cs typeface="+mn-cs"/>
                </a:rPr>
                <a:t>He</a:t>
              </a:r>
            </a:p>
          </p:txBody>
        </p: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>
              <a:off x="320675" y="5149850"/>
              <a:ext cx="1879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b="1" smtClean="0"/>
                <a:t>Position: Far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81000" y="5949950"/>
            <a:ext cx="7359650" cy="576263"/>
            <a:chOff x="381000" y="5949950"/>
            <a:chExt cx="7359650" cy="576263"/>
          </a:xfrm>
        </p:grpSpPr>
        <p:sp>
          <p:nvSpPr>
            <p:cNvPr id="39" name="Rectangle 2"/>
            <p:cNvSpPr>
              <a:spLocks noChangeArrowheads="1"/>
            </p:cNvSpPr>
            <p:nvPr/>
          </p:nvSpPr>
          <p:spPr bwMode="auto">
            <a:xfrm>
              <a:off x="827088" y="5949950"/>
              <a:ext cx="2592387" cy="5762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graphicFrame>
          <p:nvGraphicFramePr>
            <p:cNvPr id="40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044994"/>
                </p:ext>
              </p:extLst>
            </p:nvPr>
          </p:nvGraphicFramePr>
          <p:xfrm>
            <a:off x="381000" y="5949950"/>
            <a:ext cx="2987675" cy="525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44" name="Formel" r:id="rId14" imgW="1295280" imgH="228600" progId="Equation.3">
                    <p:embed/>
                  </p:oleObj>
                </mc:Choice>
                <mc:Fallback>
                  <p:oleObj name="Formel" r:id="rId14" imgW="1295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5949950"/>
                          <a:ext cx="2987675" cy="525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feld 2"/>
            <p:cNvSpPr txBox="1">
              <a:spLocks noChangeArrowheads="1"/>
            </p:cNvSpPr>
            <p:nvPr/>
          </p:nvSpPr>
          <p:spPr bwMode="auto">
            <a:xfrm>
              <a:off x="3995738" y="6021388"/>
              <a:ext cx="1720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sz="1800" b="1" u="sng" smtClean="0">
                  <a:solidFill>
                    <a:srgbClr val="000000"/>
                  </a:solidFill>
                </a:rPr>
                <a:t>Requirement: </a:t>
              </a:r>
            </a:p>
          </p:txBody>
        </p:sp>
        <p:graphicFrame>
          <p:nvGraphicFramePr>
            <p:cNvPr id="4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0305228"/>
                </p:ext>
              </p:extLst>
            </p:nvPr>
          </p:nvGraphicFramePr>
          <p:xfrm>
            <a:off x="5667375" y="5949950"/>
            <a:ext cx="207327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45" name="Equation" r:id="rId16" imgW="1002865" imgH="241195" progId="Equation.DSMT4">
                    <p:embed/>
                  </p:oleObj>
                </mc:Choice>
                <mc:Fallback>
                  <p:oleObj name="Equation" r:id="rId16" imgW="1002865" imgH="24119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7375" y="5949950"/>
                          <a:ext cx="2073275" cy="498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997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6" descr="Bild 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5888"/>
            <a:ext cx="8586788" cy="644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feld 2"/>
          <p:cNvSpPr txBox="1">
            <a:spLocks noChangeArrowheads="1"/>
          </p:cNvSpPr>
          <p:nvPr/>
        </p:nvSpPr>
        <p:spPr bwMode="auto">
          <a:xfrm>
            <a:off x="3929063" y="4572000"/>
            <a:ext cx="20447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aseline="30000"/>
              <a:t>3</a:t>
            </a:r>
            <a:r>
              <a:rPr lang="de-DE" sz="2400"/>
              <a:t>He/</a:t>
            </a:r>
            <a:r>
              <a:rPr lang="de-DE" sz="2400" baseline="30000"/>
              <a:t>129</a:t>
            </a:r>
            <a:r>
              <a:rPr lang="de-DE" sz="2400"/>
              <a:t>Xe cell</a:t>
            </a:r>
            <a:endParaRPr lang="de-DE" sz="2400" baseline="30000"/>
          </a:p>
        </p:txBody>
      </p:sp>
      <p:cxnSp>
        <p:nvCxnSpPr>
          <p:cNvPr id="5" name="Gerade Verbindung mit Pfeil 4"/>
          <p:cNvCxnSpPr/>
          <p:nvPr/>
        </p:nvCxnSpPr>
        <p:spPr>
          <a:xfrm rot="5400000">
            <a:off x="4643438" y="4000500"/>
            <a:ext cx="714375" cy="142875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Textfeld 6"/>
          <p:cNvSpPr txBox="1">
            <a:spLocks noChangeArrowheads="1"/>
          </p:cNvSpPr>
          <p:nvPr/>
        </p:nvSpPr>
        <p:spPr bwMode="auto">
          <a:xfrm>
            <a:off x="6357938" y="2252663"/>
            <a:ext cx="2816797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/>
              <a:t>Pb-glass</a:t>
            </a:r>
            <a:r>
              <a:rPr lang="de-DE" sz="2000" dirty="0"/>
              <a:t> </a:t>
            </a:r>
            <a:r>
              <a:rPr lang="de-DE" sz="2000" dirty="0" smtClean="0"/>
              <a:t>(2009 </a:t>
            </a:r>
            <a:r>
              <a:rPr lang="de-DE" sz="2000" dirty="0" err="1" smtClean="0"/>
              <a:t>run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BGO </a:t>
            </a:r>
            <a:r>
              <a:rPr lang="de-DE" sz="2000" dirty="0" err="1" smtClean="0"/>
              <a:t>crystal</a:t>
            </a:r>
            <a:r>
              <a:rPr lang="de-DE" sz="2000" dirty="0" smtClean="0"/>
              <a:t> (2010 </a:t>
            </a:r>
            <a:r>
              <a:rPr lang="de-DE" sz="2000" dirty="0" err="1" smtClean="0"/>
              <a:t>run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cxnSp>
        <p:nvCxnSpPr>
          <p:cNvPr id="9" name="Gerade Verbindung mit Pfeil 8"/>
          <p:cNvCxnSpPr/>
          <p:nvPr/>
        </p:nvCxnSpPr>
        <p:spPr>
          <a:xfrm rot="10800000" flipV="1">
            <a:off x="5572125" y="2714625"/>
            <a:ext cx="714375" cy="428625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Textfeld 9"/>
          <p:cNvSpPr txBox="1">
            <a:spLocks noChangeArrowheads="1"/>
          </p:cNvSpPr>
          <p:nvPr/>
        </p:nvSpPr>
        <p:spPr bwMode="auto">
          <a:xfrm>
            <a:off x="428625" y="1098550"/>
            <a:ext cx="2357438" cy="8302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/>
              <a:t>Dewar housing the LT</a:t>
            </a:r>
            <a:r>
              <a:rPr lang="de-DE" sz="2400" baseline="-25000"/>
              <a:t>c</a:t>
            </a:r>
            <a:r>
              <a:rPr lang="de-DE" sz="2400"/>
              <a:t>-SQUIDs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/>
          <p:cNvSpPr/>
          <p:nvPr/>
        </p:nvSpPr>
        <p:spPr>
          <a:xfrm>
            <a:off x="395536" y="5181600"/>
            <a:ext cx="3960440" cy="9191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2466" name="Freeform 5"/>
          <p:cNvSpPr>
            <a:spLocks/>
          </p:cNvSpPr>
          <p:nvPr/>
        </p:nvSpPr>
        <p:spPr bwMode="auto">
          <a:xfrm flipV="1">
            <a:off x="0" y="765175"/>
            <a:ext cx="9144000" cy="69850"/>
          </a:xfrm>
          <a:custGeom>
            <a:avLst/>
            <a:gdLst>
              <a:gd name="T0" fmla="*/ 0 w 3582"/>
              <a:gd name="T1" fmla="*/ 0 h 1"/>
              <a:gd name="T2" fmla="*/ 2147483647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972442" y="188200"/>
            <a:ext cx="7920038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 dirty="0" smtClean="0">
                <a:solidFill>
                  <a:schemeClr val="bg1"/>
                </a:solidFill>
              </a:rPr>
              <a:t>Data </a:t>
            </a:r>
            <a:r>
              <a:rPr lang="de-DE" sz="1800" b="1" dirty="0" err="1">
                <a:solidFill>
                  <a:schemeClr val="bg1"/>
                </a:solidFill>
              </a:rPr>
              <a:t>processing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for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extraction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of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short</a:t>
            </a:r>
            <a:r>
              <a:rPr lang="de-DE" sz="1800" b="1" dirty="0">
                <a:solidFill>
                  <a:schemeClr val="bg1"/>
                </a:solidFill>
              </a:rPr>
              <a:t>-range </a:t>
            </a:r>
            <a:r>
              <a:rPr lang="de-DE" sz="1800" b="1" dirty="0" err="1">
                <a:solidFill>
                  <a:schemeClr val="bg1"/>
                </a:solidFill>
              </a:rPr>
              <a:t>interaction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effect</a:t>
            </a:r>
            <a:r>
              <a:rPr lang="de-DE" sz="1800" b="1" dirty="0">
                <a:solidFill>
                  <a:schemeClr val="bg1"/>
                </a:solidFill>
              </a:rPr>
              <a:t>:</a:t>
            </a:r>
          </a:p>
          <a:p>
            <a:pPr eaLnBrk="1" hangingPunct="1"/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519113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de-DE" sz="1800">
              <a:latin typeface="Calibri" pitchFamily="34" charset="0"/>
            </a:endParaRPr>
          </a:p>
        </p:txBody>
      </p:sp>
      <p:sp>
        <p:nvSpPr>
          <p:cNvPr id="62469" name="Textfeld 3"/>
          <p:cNvSpPr txBox="1">
            <a:spLocks noChangeArrowheads="1"/>
          </p:cNvSpPr>
          <p:nvPr/>
        </p:nvSpPr>
        <p:spPr bwMode="auto">
          <a:xfrm>
            <a:off x="107950" y="1176338"/>
            <a:ext cx="803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de-DE" sz="1800"/>
              <a:t>To cancel magnetic field influence we calculate the weighted phase difference: </a:t>
            </a:r>
          </a:p>
        </p:txBody>
      </p:sp>
      <p:sp>
        <p:nvSpPr>
          <p:cNvPr id="62470" name="Rechteck 4"/>
          <p:cNvSpPr>
            <a:spLocks noChangeArrowheads="1"/>
          </p:cNvSpPr>
          <p:nvPr/>
        </p:nvSpPr>
        <p:spPr bwMode="auto">
          <a:xfrm>
            <a:off x="139700" y="2760663"/>
            <a:ext cx="82486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/>
              <a:t>2. Temporal dependence can be described by</a:t>
            </a:r>
            <a:r>
              <a:rPr lang="en-US"/>
              <a:t>: </a:t>
            </a:r>
          </a:p>
          <a:p>
            <a:endParaRPr lang="en-US"/>
          </a:p>
          <a:p>
            <a:pPr>
              <a:lnSpc>
                <a:spcPct val="140000"/>
              </a:lnSpc>
            </a:pPr>
            <a:r>
              <a:rPr lang="de-DE"/>
              <a:t>    </a:t>
            </a:r>
            <a:endParaRPr lang="de-DE" sz="1400"/>
          </a:p>
          <a:p>
            <a:r>
              <a:rPr lang="de-DE"/>
              <a:t>    </a:t>
            </a:r>
          </a:p>
        </p:txBody>
      </p:sp>
      <p:pic>
        <p:nvPicPr>
          <p:cNvPr id="14439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932238"/>
            <a:ext cx="447040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4396" name="Line 15"/>
          <p:cNvSpPr>
            <a:spLocks noChangeShapeType="1"/>
          </p:cNvSpPr>
          <p:nvPr/>
        </p:nvSpPr>
        <p:spPr bwMode="auto">
          <a:xfrm>
            <a:off x="6154738" y="4098925"/>
            <a:ext cx="0" cy="216535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4397" name="Text Box 16"/>
          <p:cNvSpPr txBox="1">
            <a:spLocks noChangeArrowheads="1"/>
          </p:cNvSpPr>
          <p:nvPr/>
        </p:nvSpPr>
        <p:spPr bwMode="auto">
          <a:xfrm>
            <a:off x="5372100" y="5902325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2000" b="1" i="1" smtClean="0">
                <a:latin typeface="Times New Roman" charset="0"/>
                <a:cs typeface="Times New Roman" charset="0"/>
              </a:rPr>
              <a:t>Close</a:t>
            </a:r>
          </a:p>
        </p:txBody>
      </p:sp>
      <p:sp>
        <p:nvSpPr>
          <p:cNvPr id="144398" name="Text Box 17"/>
          <p:cNvSpPr txBox="1">
            <a:spLocks noChangeArrowheads="1"/>
          </p:cNvSpPr>
          <p:nvPr/>
        </p:nvSpPr>
        <p:spPr bwMode="auto">
          <a:xfrm>
            <a:off x="7302500" y="5902325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2000" b="1" i="1" smtClean="0">
                <a:latin typeface="Times New Roman" charset="0"/>
                <a:cs typeface="Times New Roman" charset="0"/>
              </a:rPr>
              <a:t>Far</a:t>
            </a:r>
          </a:p>
        </p:txBody>
      </p:sp>
      <p:sp>
        <p:nvSpPr>
          <p:cNvPr id="144399" name="Line 18"/>
          <p:cNvSpPr>
            <a:spLocks noChangeShapeType="1"/>
          </p:cNvSpPr>
          <p:nvPr/>
        </p:nvSpPr>
        <p:spPr bwMode="auto">
          <a:xfrm flipV="1">
            <a:off x="6151563" y="6380163"/>
            <a:ext cx="0" cy="21748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4400" name="Text Box 19"/>
          <p:cNvSpPr txBox="1">
            <a:spLocks noChangeArrowheads="1"/>
          </p:cNvSpPr>
          <p:nvPr/>
        </p:nvSpPr>
        <p:spPr bwMode="auto">
          <a:xfrm>
            <a:off x="6007100" y="6524625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i="1" smtClean="0">
                <a:solidFill>
                  <a:srgbClr val="CC6600"/>
                </a:solidFill>
                <a:latin typeface="Times New Roman" charset="0"/>
                <a:cs typeface="Times New Roman" charset="0"/>
              </a:rPr>
              <a:t>t</a:t>
            </a:r>
            <a:r>
              <a:rPr lang="de-DE" sz="1000" i="1" smtClean="0">
                <a:solidFill>
                  <a:srgbClr val="CC6600"/>
                </a:solidFill>
                <a:latin typeface="Times New Roman" charset="0"/>
                <a:cs typeface="Times New Roman" charset="0"/>
              </a:rPr>
              <a:t>0</a:t>
            </a:r>
          </a:p>
        </p:txBody>
      </p:sp>
      <p:sp>
        <p:nvSpPr>
          <p:cNvPr id="144406" name="Text Box 22"/>
          <p:cNvSpPr txBox="1">
            <a:spLocks noChangeArrowheads="1"/>
          </p:cNvSpPr>
          <p:nvPr/>
        </p:nvSpPr>
        <p:spPr bwMode="auto">
          <a:xfrm>
            <a:off x="539750" y="3933825"/>
            <a:ext cx="1800225" cy="923330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de-DE" dirty="0">
                <a:latin typeface="Arial" charset="0"/>
                <a:ea typeface="ＭＳ Ｐゴシック" charset="0"/>
                <a:cs typeface="Arial" charset="0"/>
              </a:rPr>
              <a:t> Earth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</a:rPr>
              <a:t>rotation</a:t>
            </a:r>
            <a:endParaRPr lang="de-DE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de-DE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</a:rPr>
              <a:t>chemical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ＭＳ Ｐゴシック" charset="0"/>
                <a:cs typeface="Arial" charset="0"/>
              </a:rPr>
              <a:t>shift</a:t>
            </a:r>
            <a:endParaRPr lang="de-DE" dirty="0" smtClean="0">
              <a:latin typeface="Arial" charset="0"/>
              <a:ea typeface="ＭＳ Ｐゴシック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de-DE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short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range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Symbol"/>
              </a:rPr>
              <a:t></a:t>
            </a:r>
            <a:endParaRPr lang="de-DE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4409" name="Text Box 25"/>
          <p:cNvSpPr txBox="1">
            <a:spLocks noChangeArrowheads="1"/>
          </p:cNvSpPr>
          <p:nvPr/>
        </p:nvSpPr>
        <p:spPr bwMode="auto">
          <a:xfrm>
            <a:off x="5725864" y="3187700"/>
            <a:ext cx="3022600" cy="673100"/>
          </a:xfrm>
          <a:prstGeom prst="rect">
            <a:avLst/>
          </a:prstGeom>
          <a:solidFill>
            <a:srgbClr val="FFFF99"/>
          </a:solidFill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Ramsey-Bloch-Siegert-Shift</a:t>
            </a:r>
          </a:p>
        </p:txBody>
      </p:sp>
      <p:sp>
        <p:nvSpPr>
          <p:cNvPr id="144411" name="Line 27"/>
          <p:cNvSpPr>
            <a:spLocks noChangeShapeType="1"/>
          </p:cNvSpPr>
          <p:nvPr/>
        </p:nvSpPr>
        <p:spPr bwMode="auto">
          <a:xfrm flipH="1" flipV="1">
            <a:off x="1809750" y="3644900"/>
            <a:ext cx="0" cy="21590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4412" name="Line 28"/>
          <p:cNvSpPr>
            <a:spLocks noChangeShapeType="1"/>
          </p:cNvSpPr>
          <p:nvPr/>
        </p:nvSpPr>
        <p:spPr bwMode="auto">
          <a:xfrm flipV="1">
            <a:off x="3203848" y="3643313"/>
            <a:ext cx="0" cy="2159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4413" name="Line 29"/>
          <p:cNvSpPr>
            <a:spLocks noChangeShapeType="1"/>
          </p:cNvSpPr>
          <p:nvPr/>
        </p:nvSpPr>
        <p:spPr bwMode="auto">
          <a:xfrm flipV="1">
            <a:off x="4572000" y="3644900"/>
            <a:ext cx="0" cy="2159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62484" name="Object 2"/>
          <p:cNvGraphicFramePr>
            <a:graphicFrameLocks noChangeAspect="1"/>
          </p:cNvGraphicFramePr>
          <p:nvPr/>
        </p:nvGraphicFramePr>
        <p:xfrm>
          <a:off x="3635375" y="2060575"/>
          <a:ext cx="8318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62" name="Equation" r:id="rId5" imgW="494870" imgH="164957" progId="Equation.DSMT4">
                  <p:embed/>
                </p:oleObj>
              </mc:Choice>
              <mc:Fallback>
                <p:oleObj name="Equation" r:id="rId5" imgW="494870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2060575"/>
                        <a:ext cx="8318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5" name="Object 2"/>
          <p:cNvGraphicFramePr>
            <a:graphicFrameLocks noChangeAspect="1"/>
          </p:cNvGraphicFramePr>
          <p:nvPr/>
        </p:nvGraphicFramePr>
        <p:xfrm>
          <a:off x="539750" y="1824038"/>
          <a:ext cx="25177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63" name="Equation" r:id="rId7" imgW="1497950" imgH="431613" progId="Equation.DSMT4">
                  <p:embed/>
                </p:oleObj>
              </mc:Choice>
              <mc:Fallback>
                <p:oleObj name="Equation" r:id="rId7" imgW="1497950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824038"/>
                        <a:ext cx="251777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9" name="Line 25"/>
          <p:cNvSpPr>
            <a:spLocks noChangeShapeType="1"/>
          </p:cNvSpPr>
          <p:nvPr/>
        </p:nvSpPr>
        <p:spPr bwMode="auto">
          <a:xfrm>
            <a:off x="3203178" y="3860800"/>
            <a:ext cx="252095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15760" y="3212976"/>
            <a:ext cx="543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Cambria Math" pitchFamily="18" charset="0"/>
                <a:ea typeface="Cambria Math" pitchFamily="18" charset="0"/>
              </a:rPr>
              <a:t>f(t)= c+(</a:t>
            </a:r>
            <a:r>
              <a:rPr lang="de-DE" sz="2000" dirty="0" err="1" smtClean="0">
                <a:latin typeface="Cambria Math" pitchFamily="18" charset="0"/>
                <a:ea typeface="Cambria Math" pitchFamily="18" charset="0"/>
              </a:rPr>
              <a:t>a</a:t>
            </a:r>
            <a:r>
              <a:rPr lang="de-DE" sz="2000" baseline="-25000" dirty="0" err="1" smtClean="0">
                <a:latin typeface="Cambria Math" pitchFamily="18" charset="0"/>
                <a:ea typeface="Cambria Math" pitchFamily="18" charset="0"/>
              </a:rPr>
              <a:t>ER</a:t>
            </a:r>
            <a:r>
              <a:rPr lang="de-DE" sz="2000" dirty="0" err="1" smtClean="0">
                <a:latin typeface="Cambria Math" pitchFamily="18" charset="0"/>
                <a:ea typeface="Cambria Math" pitchFamily="18" charset="0"/>
              </a:rPr>
              <a:t>+a</a:t>
            </a:r>
            <a:r>
              <a:rPr lang="de-DE" sz="2000" baseline="-25000" dirty="0" err="1" smtClean="0">
                <a:latin typeface="Cambria Math" pitchFamily="18" charset="0"/>
                <a:ea typeface="Cambria Math" pitchFamily="18" charset="0"/>
              </a:rPr>
              <a:t>CS</a:t>
            </a:r>
            <a:r>
              <a:rPr lang="de-DE" sz="2000" dirty="0" err="1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de-DE" sz="2000" dirty="0" err="1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a</a:t>
            </a:r>
            <a:r>
              <a:rPr lang="de-DE" sz="2000" baseline="-25000" dirty="0" err="1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SR</a:t>
            </a:r>
            <a:r>
              <a:rPr lang="de-DE" sz="2000" dirty="0" smtClean="0">
                <a:latin typeface="Cambria Math" pitchFamily="18" charset="0"/>
                <a:ea typeface="Cambria Math" pitchFamily="18" charset="0"/>
              </a:rPr>
              <a:t>)</a:t>
            </a:r>
            <a:r>
              <a:rPr lang="de-DE" sz="2000" dirty="0" smtClean="0">
                <a:latin typeface="Cambria Math" pitchFamily="18" charset="0"/>
                <a:ea typeface="Cambria Math" pitchFamily="18" charset="0"/>
                <a:sym typeface="Symbol"/>
              </a:rPr>
              <a:t></a:t>
            </a:r>
            <a:r>
              <a:rPr lang="de-DE" sz="2000" dirty="0" err="1" smtClean="0">
                <a:latin typeface="Cambria Math" pitchFamily="18" charset="0"/>
                <a:ea typeface="Cambria Math" pitchFamily="18" charset="0"/>
                <a:sym typeface="Symbol"/>
              </a:rPr>
              <a:t>t+</a:t>
            </a:r>
            <a:r>
              <a:rPr lang="de-DE" sz="2000" dirty="0" err="1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a</a:t>
            </a:r>
            <a:r>
              <a:rPr lang="de-DE" sz="2000" baseline="-25000" dirty="0" err="1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He</a:t>
            </a:r>
            <a:r>
              <a:rPr lang="de-DE" sz="2000" dirty="0" err="1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e</a:t>
            </a:r>
            <a:r>
              <a:rPr lang="de-DE" sz="2000" baseline="30000" dirty="0" err="1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-t</a:t>
            </a:r>
            <a:r>
              <a:rPr lang="de-DE" sz="2000" baseline="300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/T2,He</a:t>
            </a:r>
            <a:r>
              <a:rPr lang="de-DE" sz="2000" dirty="0" smtClean="0">
                <a:latin typeface="Cambria Math" pitchFamily="18" charset="0"/>
                <a:ea typeface="Cambria Math" pitchFamily="18" charset="0"/>
                <a:sym typeface="Symbol"/>
              </a:rPr>
              <a:t>+</a:t>
            </a:r>
            <a:r>
              <a:rPr lang="de-DE" sz="20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a</a:t>
            </a:r>
            <a:r>
              <a:rPr lang="de-DE" sz="2000" baseline="-250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Xe</a:t>
            </a:r>
            <a:r>
              <a:rPr lang="de-DE" sz="20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e</a:t>
            </a:r>
            <a:r>
              <a:rPr lang="de-DE" sz="2000" baseline="300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  <a:sym typeface="Symbol"/>
              </a:rPr>
              <a:t>-t/T2,Xe</a:t>
            </a:r>
            <a:endParaRPr lang="de-DE" sz="2000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470620" y="5268119"/>
            <a:ext cx="3736404" cy="616714"/>
            <a:chOff x="5372100" y="1660158"/>
            <a:chExt cx="3736404" cy="616714"/>
          </a:xfrm>
        </p:grpSpPr>
        <p:sp>
          <p:nvSpPr>
            <p:cNvPr id="8" name="Textfeld 7"/>
            <p:cNvSpPr txBox="1"/>
            <p:nvPr/>
          </p:nvSpPr>
          <p:spPr>
            <a:xfrm>
              <a:off x="5372100" y="1817688"/>
              <a:ext cx="2598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sym typeface="Symbol"/>
                </a:rPr>
                <a:t></a:t>
              </a:r>
              <a:r>
                <a:rPr lang="de-DE" baseline="-25000" dirty="0" smtClean="0">
                  <a:solidFill>
                    <a:srgbClr val="FF0000"/>
                  </a:solidFill>
                  <a:sym typeface="Symbol"/>
                </a:rPr>
                <a:t>SR</a:t>
              </a:r>
              <a:r>
                <a:rPr lang="de-DE" dirty="0" smtClean="0">
                  <a:solidFill>
                    <a:srgbClr val="FF0000"/>
                  </a:solidFill>
                  <a:sym typeface="Symbol"/>
                </a:rPr>
                <a:t> =(</a:t>
              </a:r>
              <a:r>
                <a:rPr lang="de-DE" dirty="0" err="1" smtClean="0">
                  <a:solidFill>
                    <a:srgbClr val="FF0000"/>
                  </a:solidFill>
                  <a:sym typeface="Symbol"/>
                </a:rPr>
                <a:t>a</a:t>
              </a:r>
              <a:r>
                <a:rPr lang="de-DE" baseline="-25000" dirty="0" err="1" smtClean="0">
                  <a:solidFill>
                    <a:srgbClr val="FF0000"/>
                  </a:solidFill>
                  <a:sym typeface="Symbol"/>
                </a:rPr>
                <a:t>SR,close</a:t>
              </a:r>
              <a:r>
                <a:rPr lang="de-DE" baseline="-25000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de-DE" dirty="0" smtClean="0">
                  <a:solidFill>
                    <a:srgbClr val="FF0000"/>
                  </a:solidFill>
                  <a:sym typeface="Symbol"/>
                </a:rPr>
                <a:t>- </a:t>
              </a:r>
              <a:r>
                <a:rPr lang="de-DE" dirty="0" err="1" smtClean="0">
                  <a:solidFill>
                    <a:srgbClr val="FF0000"/>
                  </a:solidFill>
                  <a:sym typeface="Symbol"/>
                </a:rPr>
                <a:t>a</a:t>
              </a:r>
              <a:r>
                <a:rPr lang="de-DE" baseline="-25000" dirty="0" err="1" smtClean="0">
                  <a:solidFill>
                    <a:srgbClr val="FF0000"/>
                  </a:solidFill>
                  <a:sym typeface="Symbol"/>
                </a:rPr>
                <a:t>SR,far</a:t>
              </a:r>
              <a:r>
                <a:rPr lang="de-DE" dirty="0" smtClean="0">
                  <a:solidFill>
                    <a:srgbClr val="FF0000"/>
                  </a:solidFill>
                  <a:sym typeface="Symbol"/>
                </a:rPr>
                <a:t>)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7779470" y="1660158"/>
              <a:ext cx="1329034" cy="616714"/>
              <a:chOff x="5907262" y="2461538"/>
              <a:chExt cx="1329034" cy="616714"/>
            </a:xfrm>
          </p:grpSpPr>
          <p:sp>
            <p:nvSpPr>
              <p:cNvPr id="9" name="Textfeld 8"/>
              <p:cNvSpPr txBox="1"/>
              <p:nvPr/>
            </p:nvSpPr>
            <p:spPr>
              <a:xfrm>
                <a:off x="6444208" y="2461538"/>
                <a:ext cx="474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</a:t>
                </a:r>
                <a:r>
                  <a:rPr lang="de-DE" baseline="-25000" dirty="0" smtClean="0">
                    <a:solidFill>
                      <a:srgbClr val="FF0000"/>
                    </a:solidFill>
                    <a:sym typeface="Symbol"/>
                  </a:rPr>
                  <a:t>He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6444208" y="2708920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</a:t>
                </a:r>
                <a:r>
                  <a:rPr lang="de-DE" baseline="-25000" dirty="0" err="1">
                    <a:solidFill>
                      <a:srgbClr val="FF0000"/>
                    </a:solidFill>
                    <a:sym typeface="Symbol"/>
                  </a:rPr>
                  <a:t>X</a:t>
                </a:r>
                <a:r>
                  <a:rPr lang="de-DE" baseline="-25000" dirty="0" err="1" smtClean="0">
                    <a:solidFill>
                      <a:srgbClr val="FF0000"/>
                    </a:solidFill>
                    <a:sym typeface="Symbol"/>
                  </a:rPr>
                  <a:t>e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Gerade Verbindung 10"/>
              <p:cNvCxnSpPr/>
              <p:nvPr/>
            </p:nvCxnSpPr>
            <p:spPr>
              <a:xfrm>
                <a:off x="6444208" y="2829089"/>
                <a:ext cx="46679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1"/>
              <p:cNvSpPr txBox="1"/>
              <p:nvPr/>
            </p:nvSpPr>
            <p:spPr>
              <a:xfrm>
                <a:off x="6007100" y="2627620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</a:rPr>
                  <a:t>1</a:t>
                </a:r>
                <a:r>
                  <a:rPr lang="de-DE" dirty="0" smtClean="0"/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-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5907262" y="2461538"/>
                <a:ext cx="3209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 smtClean="0">
                    <a:solidFill>
                      <a:srgbClr val="FF0000"/>
                    </a:solidFill>
                    <a:sym typeface="Symbol"/>
                  </a:rPr>
                  <a:t></a:t>
                </a:r>
                <a:endParaRPr lang="de-DE" sz="3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6804248" y="2468513"/>
                <a:ext cx="3209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 smtClean="0">
                    <a:solidFill>
                      <a:srgbClr val="FF0000"/>
                    </a:solidFill>
                    <a:sym typeface="Symbol"/>
                  </a:rPr>
                  <a:t></a:t>
                </a:r>
                <a:endParaRPr lang="de-DE" sz="3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6892932" y="2473151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solidFill>
                      <a:srgbClr val="FF0000"/>
                    </a:solidFill>
                  </a:rPr>
                  <a:t>-1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16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  <p:sp>
        <p:nvSpPr>
          <p:cNvPr id="64514" name="Freeform 5"/>
          <p:cNvSpPr>
            <a:spLocks/>
          </p:cNvSpPr>
          <p:nvPr/>
        </p:nvSpPr>
        <p:spPr bwMode="auto">
          <a:xfrm flipV="1">
            <a:off x="0" y="765175"/>
            <a:ext cx="9144000" cy="69850"/>
          </a:xfrm>
          <a:custGeom>
            <a:avLst/>
            <a:gdLst>
              <a:gd name="T0" fmla="*/ 0 w 3582"/>
              <a:gd name="T1" fmla="*/ 0 h 1"/>
              <a:gd name="T2" fmla="*/ 2147483647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519113" y="40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de-DE" sz="1800">
              <a:latin typeface="Calibri" pitchFamily="34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4070350" y="2540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4517" name="Textfeld 11"/>
          <p:cNvSpPr txBox="1">
            <a:spLocks noChangeArrowheads="1"/>
          </p:cNvSpPr>
          <p:nvPr/>
        </p:nvSpPr>
        <p:spPr bwMode="auto">
          <a:xfrm>
            <a:off x="539750" y="4649788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 u="sng"/>
              <a:t>Analysis:</a:t>
            </a:r>
          </a:p>
        </p:txBody>
      </p:sp>
      <p:sp>
        <p:nvSpPr>
          <p:cNvPr id="64518" name="Rectangle 11"/>
          <p:cNvSpPr>
            <a:spLocks noChangeArrowheads="1"/>
          </p:cNvSpPr>
          <p:nvPr/>
        </p:nvSpPr>
        <p:spPr bwMode="auto">
          <a:xfrm>
            <a:off x="539750" y="5219700"/>
            <a:ext cx="84248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Average potential 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&lt;V*(</a:t>
            </a:r>
            <a:r>
              <a:rPr lang="en-GB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)&gt;</a:t>
            </a:r>
            <a:r>
              <a:rPr lang="en-GB" sz="1400"/>
              <a:t> was calculated numerically for our cells (</a:t>
            </a:r>
            <a:r>
              <a:rPr lang="de-DE" sz="1400" i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GB" sz="1400"/>
              <a:t>= 6 cm, 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400"/>
              <a:t> = 6 cm), a gap of 2.2 mm between cell inner volume and BGO crystal (</a:t>
            </a:r>
            <a:r>
              <a:rPr lang="de-DE" sz="1400" i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de-DE" sz="1400"/>
              <a:t>=</a:t>
            </a:r>
            <a:r>
              <a:rPr lang="en-GB" sz="1400"/>
              <a:t> 57 mm, 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1400"/>
              <a:t> = 81 mm). Due to the inequation 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&lt;V*(</a:t>
            </a:r>
            <a:r>
              <a:rPr lang="en-GB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GB" sz="1400" i="1">
                <a:latin typeface="Times New Roman" pitchFamily="18" charset="0"/>
                <a:cs typeface="Times New Roman" pitchFamily="18" charset="0"/>
              </a:rPr>
              <a:t>)&gt;/h &lt; Δ(</a:t>
            </a:r>
            <a:r>
              <a:rPr lang="en-GB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)</a:t>
            </a:r>
            <a:r>
              <a:rPr lang="en-GB" sz="1400">
                <a:sym typeface="Symbol" pitchFamily="18" charset="2"/>
              </a:rPr>
              <a:t> the sensitivity level of </a:t>
            </a:r>
            <a:r>
              <a:rPr lang="en-GB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r>
              <a:rPr lang="en-GB" sz="1400" i="1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r>
              <a:rPr lang="en-GB" sz="1400" i="1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GB" sz="1400">
                <a:sym typeface="Symbol" pitchFamily="18" charset="2"/>
              </a:rPr>
              <a:t> can be determined by:</a:t>
            </a:r>
            <a:endParaRPr lang="de-DE" sz="1400"/>
          </a:p>
        </p:txBody>
      </p:sp>
      <p:sp>
        <p:nvSpPr>
          <p:cNvPr id="64519" name="Rectangle 10"/>
          <p:cNvSpPr>
            <a:spLocks noChangeArrowheads="1"/>
          </p:cNvSpPr>
          <p:nvPr/>
        </p:nvSpPr>
        <p:spPr bwMode="auto">
          <a:xfrm>
            <a:off x="611188" y="6092825"/>
            <a:ext cx="5184948" cy="4154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100" b="1" i="1" baseline="-25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100" b="1" i="1" baseline="-25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100" b="1" i="1" baseline="-250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2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&lt; 4 (2</a:t>
            </a:r>
            <a:r>
              <a:rPr lang="el-GR" sz="2100" b="1" i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10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100" b="1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(</a:t>
            </a:r>
            <a:r>
              <a:rPr lang="en-GB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GB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 )</a:t>
            </a:r>
            <a:r>
              <a:rPr lang="en-GB" sz="21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corr</a:t>
            </a:r>
            <a:r>
              <a:rPr lang="en-GB" sz="2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/ (NV ħ &lt;V*(</a:t>
            </a:r>
            <a:r>
              <a:rPr lang="en-GB" sz="21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GB" sz="2100" b="1" i="1" dirty="0">
                <a:latin typeface="Times New Roman" pitchFamily="18" charset="0"/>
                <a:cs typeface="Times New Roman" pitchFamily="18" charset="0"/>
              </a:rPr>
              <a:t>)&gt;)</a:t>
            </a:r>
          </a:p>
        </p:txBody>
      </p:sp>
      <p:graphicFrame>
        <p:nvGraphicFramePr>
          <p:cNvPr id="64520" name="Object 12"/>
          <p:cNvGraphicFramePr>
            <a:graphicFrameLocks noChangeAspect="1"/>
          </p:cNvGraphicFramePr>
          <p:nvPr/>
        </p:nvGraphicFramePr>
        <p:xfrm>
          <a:off x="1870075" y="4513263"/>
          <a:ext cx="356552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16" name="Formel" r:id="rId4" imgW="2463800" imgH="444500" progId="Equation.3">
                  <p:embed/>
                </p:oleObj>
              </mc:Choice>
              <mc:Fallback>
                <p:oleObj name="Formel" r:id="rId4" imgW="2463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075" y="4513263"/>
                        <a:ext cx="356552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4523" name="Gerade Verbindung mit Pfeil 15"/>
          <p:cNvCxnSpPr>
            <a:cxnSpLocks noChangeShapeType="1"/>
          </p:cNvCxnSpPr>
          <p:nvPr/>
        </p:nvCxnSpPr>
        <p:spPr bwMode="auto">
          <a:xfrm>
            <a:off x="2701429" y="1051148"/>
            <a:ext cx="1006475" cy="1588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4" name="Textfeld 16"/>
          <p:cNvSpPr txBox="1">
            <a:spLocks noChangeArrowheads="1"/>
          </p:cNvSpPr>
          <p:nvPr/>
        </p:nvSpPr>
        <p:spPr bwMode="auto">
          <a:xfrm>
            <a:off x="3779912" y="836613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33CC33"/>
                </a:solidFill>
                <a:latin typeface="Calibri" pitchFamily="34" charset="0"/>
              </a:rPr>
              <a:t>B</a:t>
            </a:r>
            <a:r>
              <a:rPr lang="de-DE" sz="2000" b="1" baseline="-25000" dirty="0">
                <a:solidFill>
                  <a:srgbClr val="33CC33"/>
                </a:solidFill>
                <a:latin typeface="Calibri" pitchFamily="34" charset="0"/>
              </a:rPr>
              <a:t>0</a:t>
            </a:r>
            <a:endParaRPr lang="de-DE" sz="2000" b="1" dirty="0">
              <a:solidFill>
                <a:srgbClr val="33CC33"/>
              </a:solidFill>
              <a:latin typeface="Calibri" pitchFamily="34" charset="0"/>
            </a:endParaRPr>
          </a:p>
        </p:txBody>
      </p:sp>
      <p:pic>
        <p:nvPicPr>
          <p:cNvPr id="64525" name="Picture 18" descr="Skizze_Aufbau_SR_Messunge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5" b="25366"/>
          <a:stretch>
            <a:fillRect/>
          </a:stretch>
        </p:blipFill>
        <p:spPr bwMode="auto">
          <a:xfrm>
            <a:off x="35024" y="1233488"/>
            <a:ext cx="65532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4"/>
          <p:cNvSpPr txBox="1">
            <a:spLocks noChangeArrowheads="1"/>
          </p:cNvSpPr>
          <p:nvPr/>
        </p:nvSpPr>
        <p:spPr bwMode="auto">
          <a:xfrm>
            <a:off x="468313" y="2565400"/>
            <a:ext cx="82073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 u="sng" dirty="0"/>
              <a:t>September 2010: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dirty="0" smtClean="0"/>
              <a:t>11 </a:t>
            </a:r>
            <a:r>
              <a:rPr lang="de-DE" sz="1600" dirty="0" err="1"/>
              <a:t>measurements</a:t>
            </a:r>
            <a:r>
              <a:rPr lang="de-DE" sz="1600" dirty="0"/>
              <a:t> (~9 </a:t>
            </a:r>
            <a:r>
              <a:rPr lang="de-DE" sz="1600" dirty="0" err="1"/>
              <a:t>hours</a:t>
            </a:r>
            <a:r>
              <a:rPr lang="de-DE" sz="1600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dirty="0" err="1"/>
              <a:t>gap</a:t>
            </a:r>
            <a:r>
              <a:rPr lang="de-DE" sz="1600" dirty="0"/>
              <a:t> = 2.2 mm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dirty="0" err="1"/>
              <a:t>Mass</a:t>
            </a:r>
            <a:r>
              <a:rPr lang="de-DE" sz="1600" dirty="0"/>
              <a:t> sample: BGO </a:t>
            </a:r>
            <a:r>
              <a:rPr lang="de-DE" sz="1600" dirty="0" err="1"/>
              <a:t>crystal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density</a:t>
            </a:r>
            <a:r>
              <a:rPr lang="de-DE" sz="1600" dirty="0"/>
              <a:t> </a:t>
            </a:r>
            <a:r>
              <a:rPr lang="de-DE" sz="1600" i="1" dirty="0">
                <a:cs typeface="Times New Roman" pitchFamily="18" charset="0"/>
              </a:rPr>
              <a:t>ρ</a:t>
            </a:r>
            <a:r>
              <a:rPr lang="de-DE" sz="1600" dirty="0"/>
              <a:t>=7.13 g/cm³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dirty="0"/>
              <a:t>=&gt; </a:t>
            </a:r>
            <a:r>
              <a:rPr lang="de-DE" sz="1600" dirty="0" smtClean="0">
                <a:solidFill>
                  <a:srgbClr val="FF0000"/>
                </a:solidFill>
                <a:sym typeface="Symbol" pitchFamily="18" charset="2"/>
              </a:rPr>
              <a:t></a:t>
            </a:r>
            <a:r>
              <a:rPr lang="de-DE" sz="1600" baseline="-25000" dirty="0" smtClean="0">
                <a:solidFill>
                  <a:srgbClr val="FF0000"/>
                </a:solidFill>
                <a:sym typeface="Symbol" pitchFamily="18" charset="2"/>
              </a:rPr>
              <a:t>SR</a:t>
            </a:r>
            <a:r>
              <a:rPr lang="de-DE" sz="16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de-DE" sz="1600" dirty="0">
                <a:solidFill>
                  <a:srgbClr val="FF0000"/>
                </a:solidFill>
                <a:sym typeface="Symbol" pitchFamily="18" charset="2"/>
              </a:rPr>
              <a:t>= (-</a:t>
            </a:r>
            <a:r>
              <a:rPr lang="de-DE" sz="1600" dirty="0" smtClean="0">
                <a:solidFill>
                  <a:srgbClr val="FF0000"/>
                </a:solidFill>
                <a:sym typeface="Symbol" pitchFamily="18" charset="2"/>
              </a:rPr>
              <a:t>0.78 </a:t>
            </a:r>
            <a:r>
              <a:rPr lang="de-DE" sz="1600" dirty="0">
                <a:solidFill>
                  <a:srgbClr val="FF0000"/>
                </a:solidFill>
                <a:sym typeface="Symbol" pitchFamily="18" charset="2"/>
              </a:rPr>
              <a:t>± </a:t>
            </a:r>
            <a:r>
              <a:rPr lang="de-DE" sz="1600" dirty="0" smtClean="0">
                <a:solidFill>
                  <a:srgbClr val="FF0000"/>
                </a:solidFill>
                <a:sym typeface="Symbol" pitchFamily="18" charset="2"/>
              </a:rPr>
              <a:t>1.22 </a:t>
            </a:r>
            <a:r>
              <a:rPr lang="de-DE" sz="1600" dirty="0">
                <a:solidFill>
                  <a:srgbClr val="FF0000"/>
                </a:solidFill>
                <a:sym typeface="Symbol" pitchFamily="18" charset="2"/>
              </a:rPr>
              <a:t>± </a:t>
            </a:r>
            <a:r>
              <a:rPr lang="de-DE" sz="1600" dirty="0" smtClean="0">
                <a:solidFill>
                  <a:srgbClr val="FF0000"/>
                </a:solidFill>
                <a:sym typeface="Symbol" pitchFamily="18" charset="2"/>
              </a:rPr>
              <a:t>0.15) </a:t>
            </a:r>
            <a:r>
              <a:rPr lang="de-DE" sz="1600" dirty="0" err="1">
                <a:solidFill>
                  <a:srgbClr val="FF0000"/>
                </a:solidFill>
                <a:sym typeface="Symbol" pitchFamily="18" charset="2"/>
              </a:rPr>
              <a:t>nHz</a:t>
            </a:r>
            <a:endParaRPr lang="de-DE" sz="16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020397" y="4496420"/>
            <a:ext cx="1944216" cy="50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968984"/>
              </p:ext>
            </p:extLst>
          </p:nvPr>
        </p:nvGraphicFramePr>
        <p:xfrm>
          <a:off x="6156176" y="1448829"/>
          <a:ext cx="2916111" cy="362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80"/>
                <a:gridCol w="648072"/>
                <a:gridCol w="792088"/>
                <a:gridCol w="863971"/>
              </a:tblGrid>
              <a:tr h="61047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ym typeface="Symbol"/>
                        </a:rPr>
                        <a:t></a:t>
                      </a:r>
                      <a:r>
                        <a:rPr lang="de-DE" sz="1200" baseline="-25000" dirty="0" smtClean="0">
                          <a:sym typeface="Symbol"/>
                        </a:rPr>
                        <a:t>SR</a:t>
                      </a:r>
                      <a:r>
                        <a:rPr lang="de-DE" sz="1200" baseline="0" dirty="0" smtClean="0">
                          <a:sym typeface="Symbol"/>
                        </a:rPr>
                        <a:t> </a:t>
                      </a:r>
                    </a:p>
                    <a:p>
                      <a:r>
                        <a:rPr lang="de-DE" sz="1400" baseline="0" dirty="0" smtClean="0">
                          <a:sym typeface="Symbol"/>
                        </a:rPr>
                        <a:t> [</a:t>
                      </a:r>
                      <a:r>
                        <a:rPr lang="de-DE" sz="1400" baseline="0" dirty="0" err="1" smtClean="0">
                          <a:sym typeface="Symbol"/>
                        </a:rPr>
                        <a:t>nHz</a:t>
                      </a:r>
                      <a:r>
                        <a:rPr lang="de-DE" sz="1400" baseline="0" dirty="0" smtClean="0">
                          <a:sym typeface="Symbol"/>
                        </a:rPr>
                        <a:t>]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ym typeface="Symbol"/>
                        </a:rPr>
                        <a:t></a:t>
                      </a:r>
                      <a:r>
                        <a:rPr lang="de-DE" sz="1200" baseline="-25000" dirty="0" err="1" smtClean="0">
                          <a:sym typeface="Symbol"/>
                        </a:rPr>
                        <a:t>corr</a:t>
                      </a:r>
                      <a:r>
                        <a:rPr lang="de-DE" sz="1200" baseline="-25000" dirty="0" smtClean="0">
                          <a:sym typeface="Symbol"/>
                        </a:rPr>
                        <a:t>.</a:t>
                      </a:r>
                    </a:p>
                    <a:p>
                      <a:r>
                        <a:rPr lang="de-DE" sz="1400" baseline="0" dirty="0" smtClean="0">
                          <a:sym typeface="Symbol"/>
                        </a:rPr>
                        <a:t>[</a:t>
                      </a:r>
                      <a:r>
                        <a:rPr lang="de-DE" sz="1400" baseline="0" dirty="0" err="1" smtClean="0">
                          <a:sym typeface="Symbol"/>
                        </a:rPr>
                        <a:t>nHz</a:t>
                      </a:r>
                      <a:r>
                        <a:rPr lang="de-DE" sz="1400" baseline="0" dirty="0" smtClean="0">
                          <a:sym typeface="Symbol"/>
                        </a:rPr>
                        <a:t>]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ym typeface="Symbol"/>
                        </a:rPr>
                        <a:t></a:t>
                      </a:r>
                      <a:r>
                        <a:rPr lang="de-DE" sz="1200" baseline="-25000" dirty="0" err="1" smtClean="0">
                          <a:sym typeface="Symbol"/>
                        </a:rPr>
                        <a:t>uncorr</a:t>
                      </a:r>
                      <a:r>
                        <a:rPr lang="de-DE" sz="1400" baseline="-25000" dirty="0" smtClean="0">
                          <a:sym typeface="Symbol"/>
                        </a:rPr>
                        <a:t>.</a:t>
                      </a:r>
                      <a:endParaRPr lang="de-DE" sz="1400" baseline="0" dirty="0" smtClean="0">
                        <a:sym typeface="Symbol"/>
                      </a:endParaRPr>
                    </a:p>
                    <a:p>
                      <a:r>
                        <a:rPr lang="de-DE" sz="1400" baseline="0" dirty="0" smtClean="0">
                          <a:sym typeface="Symbol"/>
                        </a:rPr>
                        <a:t>[</a:t>
                      </a:r>
                      <a:r>
                        <a:rPr lang="de-DE" sz="1400" baseline="0" dirty="0" err="1" smtClean="0">
                          <a:sym typeface="Symbol"/>
                        </a:rPr>
                        <a:t>nHz</a:t>
                      </a:r>
                      <a:r>
                        <a:rPr lang="de-DE" sz="1400" baseline="0" dirty="0" smtClean="0">
                          <a:sym typeface="Symbol"/>
                        </a:rPr>
                        <a:t>]</a:t>
                      </a:r>
                      <a:endParaRPr lang="de-DE" sz="14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C53-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25.17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6.19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0.68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C54-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-7.39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4.28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0.56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C55-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-1.87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4.63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0.52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C60-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15.19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5.19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0.57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C63-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2.34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3.40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0.44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C65-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1.10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4.26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0.54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C67-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-3.82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4.09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0.53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C68-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-7.46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3.39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0.43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C71-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8.04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3.09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0.40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C80-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18.35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3.95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0.51</a:t>
                      </a:r>
                      <a:endParaRPr lang="de-DE" sz="1200" dirty="0"/>
                    </a:p>
                  </a:txBody>
                  <a:tcPr/>
                </a:tc>
              </a:tr>
              <a:tr h="27145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C82-</a:t>
                      </a:r>
                      <a:r>
                        <a:rPr lang="de-DE" sz="12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-22.00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4.43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0.56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03648" y="10527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L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8318" y="105273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899592" y="4149080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2771800" y="6165304"/>
            <a:ext cx="539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6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  <p:sp>
        <p:nvSpPr>
          <p:cNvPr id="147460" name="Text Box 6"/>
          <p:cNvSpPr txBox="1">
            <a:spLocks noChangeArrowheads="1"/>
          </p:cNvSpPr>
          <p:nvPr/>
        </p:nvSpPr>
        <p:spPr bwMode="auto">
          <a:xfrm>
            <a:off x="1979613" y="223838"/>
            <a:ext cx="5184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b="1">
                <a:solidFill>
                  <a:schemeClr val="bg1"/>
                </a:solidFill>
              </a:rPr>
              <a:t>Exclusion Plot for new spin-dependent forces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-101600" y="765175"/>
            <a:ext cx="9251950" cy="6177186"/>
            <a:chOff x="-107950" y="765175"/>
            <a:chExt cx="9251950" cy="6177186"/>
          </a:xfrm>
        </p:grpSpPr>
        <p:sp>
          <p:nvSpPr>
            <p:cNvPr id="147459" name="Freeform 5"/>
            <p:cNvSpPr>
              <a:spLocks/>
            </p:cNvSpPr>
            <p:nvPr/>
          </p:nvSpPr>
          <p:spPr bwMode="auto">
            <a:xfrm flipV="1">
              <a:off x="0" y="765175"/>
              <a:ext cx="9144000" cy="69850"/>
            </a:xfrm>
            <a:custGeom>
              <a:avLst/>
              <a:gdLst>
                <a:gd name="T0" fmla="*/ 0 w 3582"/>
                <a:gd name="T1" fmla="*/ 0 h 1"/>
                <a:gd name="T2" fmla="*/ 2147483647 w 3582"/>
                <a:gd name="T3" fmla="*/ 0 h 1"/>
                <a:gd name="T4" fmla="*/ 0 60000 65536"/>
                <a:gd name="T5" fmla="*/ 0 60000 65536"/>
                <a:gd name="T6" fmla="*/ 0 w 3582"/>
                <a:gd name="T7" fmla="*/ 0 h 1"/>
                <a:gd name="T8" fmla="*/ 3582 w 358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82" h="1">
                  <a:moveTo>
                    <a:pt x="0" y="0"/>
                  </a:moveTo>
                  <a:lnTo>
                    <a:pt x="3582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147485" name="Picture 29" descr="Exclusionplot_ALL_Electron_III_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50" y="1052736"/>
              <a:ext cx="9151938" cy="588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486" name="Line 30"/>
            <p:cNvSpPr>
              <a:spLocks noChangeShapeType="1"/>
            </p:cNvSpPr>
            <p:nvPr/>
          </p:nvSpPr>
          <p:spPr bwMode="auto">
            <a:xfrm flipV="1">
              <a:off x="2124075" y="3573463"/>
              <a:ext cx="576263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88" name="Text Box 32"/>
            <p:cNvSpPr txBox="1">
              <a:spLocks noChangeArrowheads="1"/>
            </p:cNvSpPr>
            <p:nvPr/>
          </p:nvSpPr>
          <p:spPr bwMode="auto">
            <a:xfrm>
              <a:off x="1260475" y="3884613"/>
              <a:ext cx="23034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/>
                <a:t>Adelberger 2011</a:t>
              </a:r>
            </a:p>
          </p:txBody>
        </p:sp>
        <p:sp>
          <p:nvSpPr>
            <p:cNvPr id="147489" name="Line 33"/>
            <p:cNvSpPr>
              <a:spLocks noChangeShapeType="1"/>
            </p:cNvSpPr>
            <p:nvPr/>
          </p:nvSpPr>
          <p:spPr bwMode="auto">
            <a:xfrm flipH="1">
              <a:off x="4716463" y="2636838"/>
              <a:ext cx="43180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90" name="Line 34"/>
            <p:cNvSpPr>
              <a:spLocks noChangeShapeType="1"/>
            </p:cNvSpPr>
            <p:nvPr/>
          </p:nvSpPr>
          <p:spPr bwMode="auto">
            <a:xfrm flipH="1">
              <a:off x="5867400" y="3357563"/>
              <a:ext cx="503238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92" name="Line 36"/>
            <p:cNvSpPr>
              <a:spLocks noChangeShapeType="1"/>
            </p:cNvSpPr>
            <p:nvPr/>
          </p:nvSpPr>
          <p:spPr bwMode="auto">
            <a:xfrm flipH="1">
              <a:off x="3492500" y="2060575"/>
              <a:ext cx="1366838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94" name="Line 38"/>
            <p:cNvSpPr>
              <a:spLocks noChangeShapeType="1"/>
            </p:cNvSpPr>
            <p:nvPr/>
          </p:nvSpPr>
          <p:spPr bwMode="auto">
            <a:xfrm flipV="1">
              <a:off x="4356100" y="4724400"/>
              <a:ext cx="431800" cy="431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95" name="Line 39"/>
            <p:cNvSpPr>
              <a:spLocks noChangeShapeType="1"/>
            </p:cNvSpPr>
            <p:nvPr/>
          </p:nvSpPr>
          <p:spPr bwMode="auto">
            <a:xfrm flipV="1">
              <a:off x="4932363" y="4797425"/>
              <a:ext cx="288925" cy="64770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496" name="Text Box 40"/>
            <p:cNvSpPr txBox="1">
              <a:spLocks noChangeArrowheads="1"/>
            </p:cNvSpPr>
            <p:nvPr/>
          </p:nvSpPr>
          <p:spPr bwMode="auto">
            <a:xfrm>
              <a:off x="2916238" y="5084763"/>
              <a:ext cx="21605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FF0000"/>
                  </a:solidFill>
                </a:rPr>
                <a:t>our result 2010</a:t>
              </a:r>
            </a:p>
          </p:txBody>
        </p:sp>
        <p:sp>
          <p:nvSpPr>
            <p:cNvPr id="147497" name="Text Box 41"/>
            <p:cNvSpPr txBox="1">
              <a:spLocks noChangeArrowheads="1"/>
            </p:cNvSpPr>
            <p:nvPr/>
          </p:nvSpPr>
          <p:spPr bwMode="auto">
            <a:xfrm>
              <a:off x="4067175" y="5397500"/>
              <a:ext cx="21605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FF9900"/>
                  </a:solidFill>
                </a:rPr>
                <a:t>our result 2009</a:t>
              </a:r>
            </a:p>
          </p:txBody>
        </p:sp>
        <p:sp>
          <p:nvSpPr>
            <p:cNvPr id="147498" name="Text Box 42"/>
            <p:cNvSpPr txBox="1">
              <a:spLocks noChangeArrowheads="1"/>
            </p:cNvSpPr>
            <p:nvPr/>
          </p:nvSpPr>
          <p:spPr bwMode="auto">
            <a:xfrm>
              <a:off x="6300788" y="3092450"/>
              <a:ext cx="1727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/>
                <a:t>Youdin 1996</a:t>
              </a:r>
            </a:p>
          </p:txBody>
        </p:sp>
        <p:sp>
          <p:nvSpPr>
            <p:cNvPr id="147499" name="Text Box 43"/>
            <p:cNvSpPr txBox="1">
              <a:spLocks noChangeArrowheads="1"/>
            </p:cNvSpPr>
            <p:nvPr/>
          </p:nvSpPr>
          <p:spPr bwMode="auto">
            <a:xfrm>
              <a:off x="5076825" y="2371725"/>
              <a:ext cx="13684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/>
                <a:t>Ni 1999</a:t>
              </a:r>
            </a:p>
          </p:txBody>
        </p:sp>
        <p:sp>
          <p:nvSpPr>
            <p:cNvPr id="147500" name="Text Box 44"/>
            <p:cNvSpPr txBox="1">
              <a:spLocks noChangeArrowheads="1"/>
            </p:cNvSpPr>
            <p:nvPr/>
          </p:nvSpPr>
          <p:spPr bwMode="auto">
            <a:xfrm>
              <a:off x="4787900" y="1844675"/>
              <a:ext cx="18732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/>
                <a:t>Hammond 1993</a:t>
              </a:r>
            </a:p>
          </p:txBody>
        </p:sp>
        <p:cxnSp>
          <p:nvCxnSpPr>
            <p:cNvPr id="3" name="Gerade Verbindung 2"/>
            <p:cNvCxnSpPr/>
            <p:nvPr/>
          </p:nvCxnSpPr>
          <p:spPr>
            <a:xfrm>
              <a:off x="5762625" y="3457575"/>
              <a:ext cx="442913" cy="91916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6205538" y="4376738"/>
              <a:ext cx="547687" cy="54292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6743700" y="4919663"/>
              <a:ext cx="471488" cy="20478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>
              <a:off x="7205662" y="5114925"/>
              <a:ext cx="433388" cy="10001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7639050" y="5210175"/>
              <a:ext cx="528638" cy="333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>
              <a:off x="8167688" y="5243513"/>
              <a:ext cx="433387" cy="4762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1909618"/>
                </p:ext>
              </p:extLst>
            </p:nvPr>
          </p:nvGraphicFramePr>
          <p:xfrm>
            <a:off x="2412206" y="5445125"/>
            <a:ext cx="835541" cy="451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84" name="Formel" r:id="rId5" imgW="469800" imgH="253800" progId="Equation.3">
                    <p:embed/>
                  </p:oleObj>
                </mc:Choice>
                <mc:Fallback>
                  <p:oleObj name="Formel" r:id="rId5" imgW="469800" imgH="253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12206" y="5445125"/>
                          <a:ext cx="835541" cy="451644"/>
                        </a:xfrm>
                        <a:prstGeom prst="rect">
                          <a:avLst/>
                        </a:prstGeom>
                        <a:ln w="28575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k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8861289"/>
                </p:ext>
              </p:extLst>
            </p:nvPr>
          </p:nvGraphicFramePr>
          <p:xfrm>
            <a:off x="1575148" y="3140968"/>
            <a:ext cx="836612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85" name="Formel" r:id="rId7" imgW="469800" imgH="253800" progId="Equation.3">
                    <p:embed/>
                  </p:oleObj>
                </mc:Choice>
                <mc:Fallback>
                  <p:oleObj name="Formel" r:id="rId7" imgW="469800" imgH="253800" progId="Equation.3">
                    <p:embed/>
                    <p:pic>
                      <p:nvPicPr>
                        <p:cNvPr id="0" name="Objek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5148" y="3140968"/>
                          <a:ext cx="836612" cy="452438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7632" name="Gruppieren 197631"/>
          <p:cNvGrpSpPr/>
          <p:nvPr/>
        </p:nvGrpSpPr>
        <p:grpSpPr>
          <a:xfrm>
            <a:off x="1979712" y="3638550"/>
            <a:ext cx="4316313" cy="1647825"/>
            <a:chOff x="1979712" y="3638550"/>
            <a:chExt cx="4316313" cy="1647825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3009900" y="3638550"/>
              <a:ext cx="3286125" cy="1647825"/>
              <a:chOff x="3009900" y="3638550"/>
              <a:chExt cx="3286125" cy="1647825"/>
            </a:xfrm>
          </p:grpSpPr>
          <p:cxnSp>
            <p:nvCxnSpPr>
              <p:cNvPr id="35" name="Gerade Verbindung 34"/>
              <p:cNvCxnSpPr/>
              <p:nvPr/>
            </p:nvCxnSpPr>
            <p:spPr>
              <a:xfrm>
                <a:off x="3009900" y="3638550"/>
                <a:ext cx="238125" cy="28575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>
                <a:off x="3514725" y="4162425"/>
                <a:ext cx="495300" cy="295275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>
                <a:off x="3995961" y="4457700"/>
                <a:ext cx="528414" cy="238125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>
                <a:off x="4519613" y="4695825"/>
                <a:ext cx="266700" cy="114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/>
            </p:nvCxnSpPr>
            <p:spPr>
              <a:xfrm>
                <a:off x="4795838" y="4810125"/>
                <a:ext cx="476250" cy="180975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/>
            </p:nvCxnSpPr>
            <p:spPr>
              <a:xfrm>
                <a:off x="5257801" y="4981575"/>
                <a:ext cx="533399" cy="18573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/>
            </p:nvCxnSpPr>
            <p:spPr>
              <a:xfrm>
                <a:off x="5772151" y="5148263"/>
                <a:ext cx="523874" cy="13811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/>
            </p:nvCxnSpPr>
            <p:spPr>
              <a:xfrm>
                <a:off x="3248025" y="3919538"/>
                <a:ext cx="276225" cy="24765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feld 59"/>
            <p:cNvSpPr txBox="1"/>
            <p:nvPr/>
          </p:nvSpPr>
          <p:spPr>
            <a:xfrm>
              <a:off x="1979712" y="4581128"/>
              <a:ext cx="1499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rgbClr val="FF0000"/>
                  </a:solidFill>
                </a:rPr>
                <a:t>gap</a:t>
              </a:r>
              <a:r>
                <a:rPr lang="de-DE" sz="1600" dirty="0" smtClean="0">
                  <a:solidFill>
                    <a:srgbClr val="FF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of</a:t>
              </a:r>
              <a:r>
                <a:rPr lang="de-DE" sz="1600" dirty="0" smtClean="0">
                  <a:solidFill>
                    <a:srgbClr val="FF0000"/>
                  </a:solidFill>
                </a:rPr>
                <a:t> 0.5 mm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62" name="Gerade Verbindung mit Pfeil 61"/>
            <p:cNvCxnSpPr/>
            <p:nvPr/>
          </p:nvCxnSpPr>
          <p:spPr>
            <a:xfrm flipV="1">
              <a:off x="3363507" y="4310062"/>
              <a:ext cx="398868" cy="3762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66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feld 57"/>
          <p:cNvSpPr txBox="1"/>
          <p:nvPr/>
        </p:nvSpPr>
        <p:spPr>
          <a:xfrm>
            <a:off x="107504" y="234514"/>
            <a:ext cx="3172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bg1">
                    <a:lumMod val="95000"/>
                  </a:schemeClr>
                </a:solidFill>
              </a:rPr>
              <a:t>Search </a:t>
            </a:r>
            <a:r>
              <a:rPr lang="de-DE" sz="3600" b="1" dirty="0" err="1" smtClean="0">
                <a:solidFill>
                  <a:schemeClr val="bg1">
                    <a:lumMod val="95000"/>
                  </a:schemeClr>
                </a:solidFill>
              </a:rPr>
              <a:t>for</a:t>
            </a:r>
            <a:endParaRPr lang="de-DE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de-DE" sz="3600" b="1" dirty="0" smtClean="0">
                <a:solidFill>
                  <a:schemeClr val="bg1">
                    <a:lumMod val="95000"/>
                  </a:schemeClr>
                </a:solidFill>
              </a:rPr>
              <a:t> a</a:t>
            </a:r>
          </a:p>
          <a:p>
            <a:pPr algn="ctr"/>
            <a:r>
              <a:rPr lang="de-DE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3600" b="1" dirty="0" err="1" smtClean="0">
                <a:solidFill>
                  <a:schemeClr val="bg1">
                    <a:lumMod val="95000"/>
                  </a:schemeClr>
                </a:solidFill>
              </a:rPr>
              <a:t>Xe</a:t>
            </a:r>
            <a:r>
              <a:rPr lang="de-DE" sz="3600" b="1" dirty="0" smtClean="0">
                <a:solidFill>
                  <a:schemeClr val="bg1">
                    <a:lumMod val="95000"/>
                  </a:schemeClr>
                </a:solidFill>
              </a:rPr>
              <a:t> EDM</a:t>
            </a:r>
            <a:endParaRPr lang="de-DE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064539" y="54149"/>
            <a:ext cx="4027741" cy="2222723"/>
            <a:chOff x="2027852" y="1134269"/>
            <a:chExt cx="4027741" cy="2222723"/>
          </a:xfrm>
        </p:grpSpPr>
        <p:cxnSp>
          <p:nvCxnSpPr>
            <p:cNvPr id="30" name="Gerade Verbindung mit Pfeil 29"/>
            <p:cNvCxnSpPr/>
            <p:nvPr/>
          </p:nvCxnSpPr>
          <p:spPr>
            <a:xfrm>
              <a:off x="3755480" y="1916832"/>
              <a:ext cx="547695" cy="1588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bgerundetes Rechteck 27"/>
            <p:cNvSpPr/>
            <p:nvPr/>
          </p:nvSpPr>
          <p:spPr>
            <a:xfrm>
              <a:off x="3024644" y="1726124"/>
              <a:ext cx="401643" cy="3651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2549975" y="1726123"/>
              <a:ext cx="438156" cy="36512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8" name="Gruppieren 47"/>
            <p:cNvGrpSpPr/>
            <p:nvPr/>
          </p:nvGrpSpPr>
          <p:grpSpPr>
            <a:xfrm>
              <a:off x="2887241" y="2339355"/>
              <a:ext cx="720080" cy="1008112"/>
              <a:chOff x="1979712" y="3429000"/>
              <a:chExt cx="720080" cy="1008112"/>
            </a:xfrm>
          </p:grpSpPr>
          <p:sp>
            <p:nvSpPr>
              <p:cNvPr id="40" name="Abgerundetes Rechteck 39"/>
              <p:cNvSpPr/>
              <p:nvPr/>
            </p:nvSpPr>
            <p:spPr>
              <a:xfrm>
                <a:off x="2123728" y="3495918"/>
                <a:ext cx="401643" cy="36513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2" name="Gerade Verbindung 41"/>
              <p:cNvCxnSpPr/>
              <p:nvPr/>
            </p:nvCxnSpPr>
            <p:spPr>
              <a:xfrm rot="5400000">
                <a:off x="2447764" y="3681028"/>
                <a:ext cx="50405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 rot="5400000">
                <a:off x="1727684" y="3681028"/>
                <a:ext cx="504056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mit Pfeil 44"/>
              <p:cNvCxnSpPr/>
              <p:nvPr/>
            </p:nvCxnSpPr>
            <p:spPr>
              <a:xfrm rot="10800000">
                <a:off x="2051720" y="4005064"/>
                <a:ext cx="576064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6" name="Objekt 45"/>
              <p:cNvGraphicFramePr>
                <a:graphicFrameLocks noChangeAspect="1"/>
              </p:cNvGraphicFramePr>
              <p:nvPr/>
            </p:nvGraphicFramePr>
            <p:xfrm>
              <a:off x="2191544" y="3981822"/>
              <a:ext cx="364232" cy="4552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498" name="Formel" r:id="rId3" imgW="152280" imgH="190440" progId="Equation.3">
                      <p:embed/>
                    </p:oleObj>
                  </mc:Choice>
                  <mc:Fallback>
                    <p:oleObj name="Formel" r:id="rId3" imgW="152280" imgH="19044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91544" y="3981822"/>
                            <a:ext cx="364232" cy="45529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3" name="Abgerundetes Rechteck 32"/>
            <p:cNvSpPr/>
            <p:nvPr/>
          </p:nvSpPr>
          <p:spPr>
            <a:xfrm>
              <a:off x="5466501" y="1762637"/>
              <a:ext cx="401643" cy="3651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4547568" y="1762636"/>
              <a:ext cx="438156" cy="36512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5335513" y="2348880"/>
              <a:ext cx="720080" cy="1008112"/>
              <a:chOff x="5135271" y="2348880"/>
              <a:chExt cx="720080" cy="1008112"/>
            </a:xfrm>
          </p:grpSpPr>
          <p:sp>
            <p:nvSpPr>
              <p:cNvPr id="50" name="Abgerundetes Rechteck 49"/>
              <p:cNvSpPr/>
              <p:nvPr/>
            </p:nvSpPr>
            <p:spPr>
              <a:xfrm>
                <a:off x="5279287" y="2415798"/>
                <a:ext cx="401643" cy="36513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1" name="Gerade Verbindung 50"/>
              <p:cNvCxnSpPr/>
              <p:nvPr/>
            </p:nvCxnSpPr>
            <p:spPr>
              <a:xfrm rot="5400000">
                <a:off x="4883243" y="2600908"/>
                <a:ext cx="50405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/>
            </p:nvCxnSpPr>
            <p:spPr>
              <a:xfrm rot="5400000">
                <a:off x="5603323" y="2600908"/>
                <a:ext cx="504056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mit Pfeil 52"/>
              <p:cNvCxnSpPr/>
              <p:nvPr/>
            </p:nvCxnSpPr>
            <p:spPr>
              <a:xfrm rot="10800000">
                <a:off x="5207279" y="2924944"/>
                <a:ext cx="576064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4" name="Objekt 5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0468002"/>
                  </p:ext>
                </p:extLst>
              </p:nvPr>
            </p:nvGraphicFramePr>
            <p:xfrm>
              <a:off x="5347103" y="2901702"/>
              <a:ext cx="364232" cy="4552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499" name="Formel" r:id="rId5" imgW="152280" imgH="190440" progId="Equation.3">
                      <p:embed/>
                    </p:oleObj>
                  </mc:Choice>
                  <mc:Fallback>
                    <p:oleObj name="Formel" r:id="rId5" imgW="152280" imgH="19044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47103" y="2901702"/>
                            <a:ext cx="364232" cy="45529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" name="Pfeil nach rechts 1"/>
            <p:cNvSpPr/>
            <p:nvPr/>
          </p:nvSpPr>
          <p:spPr>
            <a:xfrm>
              <a:off x="2559324" y="1196751"/>
              <a:ext cx="978408" cy="389977"/>
            </a:xfrm>
            <a:prstGeom prst="rightArrow">
              <a:avLst>
                <a:gd name="adj1" fmla="val 49886"/>
                <a:gd name="adj2" fmla="val 53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Pfeil nach rechts 43"/>
            <p:cNvSpPr/>
            <p:nvPr/>
          </p:nvSpPr>
          <p:spPr>
            <a:xfrm>
              <a:off x="5004048" y="1196752"/>
              <a:ext cx="978408" cy="389977"/>
            </a:xfrm>
            <a:prstGeom prst="rightArrow">
              <a:avLst>
                <a:gd name="adj1" fmla="val 49886"/>
                <a:gd name="adj2" fmla="val 539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3" name="Obj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3701198"/>
                </p:ext>
              </p:extLst>
            </p:nvPr>
          </p:nvGraphicFramePr>
          <p:xfrm>
            <a:off x="2027852" y="1136005"/>
            <a:ext cx="295278" cy="393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500" name="Formel" r:id="rId6" imgW="152280" imgH="203040" progId="Equation.3">
                    <p:embed/>
                  </p:oleObj>
                </mc:Choice>
                <mc:Fallback>
                  <p:oleObj name="Formel" r:id="rId6" imgW="15228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27852" y="1136005"/>
                          <a:ext cx="295278" cy="3937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6392916"/>
                </p:ext>
              </p:extLst>
            </p:nvPr>
          </p:nvGraphicFramePr>
          <p:xfrm>
            <a:off x="4572000" y="1134269"/>
            <a:ext cx="2952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501" name="Formel" r:id="rId8" imgW="152280" imgH="203040" progId="Equation.3">
                    <p:embed/>
                  </p:oleObj>
                </mc:Choice>
                <mc:Fallback>
                  <p:oleObj name="Formel" r:id="rId8" imgW="152280" imgH="203040" progId="Equation.3">
                    <p:embed/>
                    <p:pic>
                      <p:nvPicPr>
                        <p:cNvPr id="0" name="Objek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1134269"/>
                          <a:ext cx="295275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" name="Gruppieren 48"/>
          <p:cNvGrpSpPr/>
          <p:nvPr/>
        </p:nvGrpSpPr>
        <p:grpSpPr>
          <a:xfrm>
            <a:off x="9980" y="2204864"/>
            <a:ext cx="3985956" cy="4656068"/>
            <a:chOff x="451553" y="711746"/>
            <a:chExt cx="3985956" cy="4656068"/>
          </a:xfrm>
        </p:grpSpPr>
        <p:grpSp>
          <p:nvGrpSpPr>
            <p:cNvPr id="62" name="Gruppieren 8"/>
            <p:cNvGrpSpPr>
              <a:grpSpLocks/>
            </p:cNvGrpSpPr>
            <p:nvPr/>
          </p:nvGrpSpPr>
          <p:grpSpPr bwMode="auto">
            <a:xfrm>
              <a:off x="451553" y="711746"/>
              <a:ext cx="3985956" cy="4656068"/>
              <a:chOff x="571504" y="928687"/>
              <a:chExt cx="5143598" cy="5786438"/>
            </a:xfrm>
          </p:grpSpPr>
          <p:pic>
            <p:nvPicPr>
              <p:cNvPr id="77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4" y="928687"/>
                <a:ext cx="5143598" cy="578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Textfeld 5"/>
              <p:cNvSpPr txBox="1">
                <a:spLocks noChangeArrowheads="1"/>
              </p:cNvSpPr>
              <p:nvPr/>
            </p:nvSpPr>
            <p:spPr bwMode="auto">
              <a:xfrm>
                <a:off x="4572000" y="1000125"/>
                <a:ext cx="418264" cy="65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8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Book Antiqua" pitchFamily="18" charset="0"/>
                  </a:rPr>
                  <a:t>I</a:t>
                </a:r>
              </a:p>
            </p:txBody>
          </p:sp>
          <p:sp>
            <p:nvSpPr>
              <p:cNvPr id="80" name="Textfeld 6"/>
              <p:cNvSpPr txBox="1">
                <a:spLocks noChangeArrowheads="1"/>
              </p:cNvSpPr>
              <p:nvPr/>
            </p:nvSpPr>
            <p:spPr bwMode="auto">
              <a:xfrm>
                <a:off x="4535488" y="6059489"/>
                <a:ext cx="418264" cy="65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8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Book Antiqua" pitchFamily="18" charset="0"/>
                  </a:rPr>
                  <a:t>I</a:t>
                </a:r>
              </a:p>
            </p:txBody>
          </p:sp>
          <p:sp>
            <p:nvSpPr>
              <p:cNvPr id="81" name="Textfeld 7"/>
              <p:cNvSpPr txBox="1">
                <a:spLocks noChangeArrowheads="1"/>
              </p:cNvSpPr>
              <p:nvPr/>
            </p:nvSpPr>
            <p:spPr bwMode="auto">
              <a:xfrm>
                <a:off x="1714500" y="2833688"/>
                <a:ext cx="418264" cy="65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8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Book Antiqua" pitchFamily="18" charset="0"/>
                  </a:rPr>
                  <a:t>I</a:t>
                </a: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564316" y="2881511"/>
              <a:ext cx="1064459" cy="864096"/>
              <a:chOff x="564316" y="2881511"/>
              <a:chExt cx="1064459" cy="864096"/>
            </a:xfrm>
          </p:grpSpPr>
          <p:sp>
            <p:nvSpPr>
              <p:cNvPr id="74" name="Ellipse 73"/>
              <p:cNvSpPr/>
              <p:nvPr/>
            </p:nvSpPr>
            <p:spPr>
              <a:xfrm rot="10800000">
                <a:off x="674043" y="2881511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Textfeld 74"/>
              <p:cNvSpPr txBox="1"/>
              <p:nvPr/>
            </p:nvSpPr>
            <p:spPr>
              <a:xfrm>
                <a:off x="753984" y="3140968"/>
                <a:ext cx="721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aseline="300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129</a:t>
                </a:r>
                <a:r>
                  <a:rPr lang="de-DE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lang="de-DE" baseline="300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76" name="Bogen 75"/>
              <p:cNvSpPr/>
              <p:nvPr/>
            </p:nvSpPr>
            <p:spPr>
              <a:xfrm>
                <a:off x="564316" y="3162300"/>
                <a:ext cx="1064459" cy="406524"/>
              </a:xfrm>
              <a:prstGeom prst="arc">
                <a:avLst>
                  <a:gd name="adj1" fmla="val 21154498"/>
                  <a:gd name="adj2" fmla="val 11426120"/>
                </a:avLst>
              </a:prstGeom>
              <a:ln w="28575">
                <a:solidFill>
                  <a:srgbClr val="3366CC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7" name="Gruppieren 66"/>
            <p:cNvGrpSpPr/>
            <p:nvPr/>
          </p:nvGrpSpPr>
          <p:grpSpPr>
            <a:xfrm>
              <a:off x="2849944" y="1416968"/>
              <a:ext cx="1064459" cy="864096"/>
              <a:chOff x="2849944" y="1407443"/>
              <a:chExt cx="1064459" cy="864096"/>
            </a:xfrm>
          </p:grpSpPr>
          <p:sp>
            <p:nvSpPr>
              <p:cNvPr id="71" name="Ellipse 70"/>
              <p:cNvSpPr/>
              <p:nvPr/>
            </p:nvSpPr>
            <p:spPr>
              <a:xfrm>
                <a:off x="2959671" y="1407443"/>
                <a:ext cx="864096" cy="864096"/>
              </a:xfrm>
              <a:prstGeom prst="ellipse">
                <a:avLst/>
              </a:prstGeom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039612" y="1666900"/>
                <a:ext cx="721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aseline="3000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129</a:t>
                </a:r>
                <a:r>
                  <a:rPr lang="de-DE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lang="de-DE" baseline="300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73" name="Bogen 72"/>
              <p:cNvSpPr/>
              <p:nvPr/>
            </p:nvSpPr>
            <p:spPr>
              <a:xfrm>
                <a:off x="2849944" y="1688232"/>
                <a:ext cx="1064459" cy="406524"/>
              </a:xfrm>
              <a:prstGeom prst="arc">
                <a:avLst>
                  <a:gd name="adj1" fmla="val 21154498"/>
                  <a:gd name="adj2" fmla="val 11426120"/>
                </a:avLst>
              </a:prstGeom>
              <a:ln w="28575">
                <a:solidFill>
                  <a:srgbClr val="3366CC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8" name="Ellipse 67"/>
            <p:cNvSpPr/>
            <p:nvPr/>
          </p:nvSpPr>
          <p:spPr>
            <a:xfrm rot="10800000">
              <a:off x="2949214" y="3782938"/>
              <a:ext cx="864096" cy="864096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029155" y="4042395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129</a:t>
              </a:r>
              <a:r>
                <a:rPr lang="de-DE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Xe</a:t>
              </a:r>
              <a:endParaRPr lang="de-DE" baseline="300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0" name="Bogen 69"/>
            <p:cNvSpPr/>
            <p:nvPr/>
          </p:nvSpPr>
          <p:spPr>
            <a:xfrm>
              <a:off x="2839487" y="4063727"/>
              <a:ext cx="1064459" cy="406524"/>
            </a:xfrm>
            <a:prstGeom prst="arc">
              <a:avLst>
                <a:gd name="adj1" fmla="val 21154498"/>
                <a:gd name="adj2" fmla="val 11426120"/>
              </a:avLst>
            </a:prstGeom>
            <a:ln w="28575">
              <a:solidFill>
                <a:srgbClr val="3366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315899" y="683404"/>
            <a:ext cx="1864613" cy="1089412"/>
            <a:chOff x="7315899" y="1726123"/>
            <a:chExt cx="1864613" cy="1089412"/>
          </a:xfrm>
        </p:grpSpPr>
        <p:sp>
          <p:nvSpPr>
            <p:cNvPr id="60" name="Textfeld 59"/>
            <p:cNvSpPr txBox="1"/>
            <p:nvPr/>
          </p:nvSpPr>
          <p:spPr>
            <a:xfrm>
              <a:off x="7315899" y="2446203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Xe</a:t>
              </a:r>
              <a:r>
                <a:rPr lang="de-DE" dirty="0" smtClean="0"/>
                <a:t> EDM </a:t>
              </a:r>
              <a:r>
                <a:rPr lang="de-DE" dirty="0" err="1" smtClean="0"/>
                <a:t>search</a:t>
              </a:r>
              <a:endParaRPr lang="de-DE" dirty="0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7384955" y="1726123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short</a:t>
              </a:r>
              <a:r>
                <a:rPr lang="de-DE" dirty="0" smtClean="0"/>
                <a:t> </a:t>
              </a:r>
              <a:r>
                <a:rPr lang="de-DE" dirty="0" err="1" smtClean="0"/>
                <a:t>range</a:t>
              </a:r>
              <a:r>
                <a:rPr lang="de-DE" dirty="0" smtClean="0"/>
                <a:t> int.</a:t>
              </a:r>
              <a:endParaRPr lang="de-DE" dirty="0"/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509095" cy="263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Rechteck 88"/>
          <p:cNvSpPr/>
          <p:nvPr/>
        </p:nvSpPr>
        <p:spPr>
          <a:xfrm>
            <a:off x="5940152" y="5212347"/>
            <a:ext cx="38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CKM-C̷P too small to </a:t>
            </a:r>
            <a:r>
              <a:rPr lang="en-US" dirty="0" smtClean="0"/>
              <a:t>produce</a:t>
            </a:r>
          </a:p>
          <a:p>
            <a:r>
              <a:rPr lang="en-US" dirty="0" smtClean="0"/>
              <a:t> observed </a:t>
            </a:r>
            <a:r>
              <a:rPr lang="en-US" dirty="0"/>
              <a:t>baryon asymmetry </a:t>
            </a:r>
            <a:endParaRPr lang="de-DE" dirty="0"/>
          </a:p>
        </p:txBody>
      </p:sp>
      <p:cxnSp>
        <p:nvCxnSpPr>
          <p:cNvPr id="90" name="Gerade Verbindung 89"/>
          <p:cNvCxnSpPr/>
          <p:nvPr/>
        </p:nvCxnSpPr>
        <p:spPr>
          <a:xfrm flipV="1">
            <a:off x="6613333" y="5290914"/>
            <a:ext cx="288429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Objek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386326"/>
              </p:ext>
            </p:extLst>
          </p:nvPr>
        </p:nvGraphicFramePr>
        <p:xfrm>
          <a:off x="5148064" y="6021288"/>
          <a:ext cx="3312368" cy="75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502" name="Formel" r:id="rId12" imgW="1993680" imgH="457200" progId="Equation.3">
                  <p:embed/>
                </p:oleObj>
              </mc:Choice>
              <mc:Fallback>
                <p:oleObj name="Formel" r:id="rId12" imgW="19936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8064" y="6021288"/>
                        <a:ext cx="3312368" cy="759524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feld 87"/>
          <p:cNvSpPr txBox="1"/>
          <p:nvPr/>
        </p:nvSpPr>
        <p:spPr>
          <a:xfrm>
            <a:off x="4139952" y="52292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Standard-model:</a:t>
            </a:r>
            <a:endParaRPr lang="de-DE" u="sng" dirty="0"/>
          </a:p>
        </p:txBody>
      </p:sp>
      <p:sp>
        <p:nvSpPr>
          <p:cNvPr id="91" name="Textfeld 3"/>
          <p:cNvSpPr txBox="1">
            <a:spLocks noChangeArrowheads="1"/>
          </p:cNvSpPr>
          <p:nvPr/>
        </p:nvSpPr>
        <p:spPr bwMode="auto">
          <a:xfrm>
            <a:off x="82914" y="2278613"/>
            <a:ext cx="21128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/>
              <a:t>P,T </a:t>
            </a:r>
            <a:r>
              <a:rPr lang="de-DE" dirty="0" err="1"/>
              <a:t>transformation</a:t>
            </a:r>
            <a:r>
              <a:rPr lang="de-DE" dirty="0"/>
              <a:t> </a:t>
            </a:r>
            <a:endParaRPr lang="de-DE" dirty="0" smtClean="0"/>
          </a:p>
          <a:p>
            <a:pPr eaLnBrk="1" hangingPunct="1"/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EDM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-36512" y="0"/>
            <a:ext cx="9169399" cy="6821488"/>
            <a:chOff x="-36512" y="0"/>
            <a:chExt cx="9169399" cy="6821488"/>
          </a:xfrm>
        </p:grpSpPr>
        <p:pic>
          <p:nvPicPr>
            <p:cNvPr id="6553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364" r="7056"/>
            <a:stretch/>
          </p:blipFill>
          <p:spPr bwMode="auto">
            <a:xfrm>
              <a:off x="-36512" y="0"/>
              <a:ext cx="8276912" cy="682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feld 1"/>
            <p:cNvSpPr txBox="1"/>
            <p:nvPr/>
          </p:nvSpPr>
          <p:spPr>
            <a:xfrm>
              <a:off x="8286097" y="5487615"/>
              <a:ext cx="678391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err="1" smtClean="0"/>
                <a:t>particle</a:t>
              </a:r>
              <a:endParaRPr lang="de-DE" sz="1200" dirty="0" smtClean="0"/>
            </a:p>
            <a:p>
              <a:pPr algn="ctr"/>
              <a:r>
                <a:rPr lang="de-DE" sz="1200" dirty="0" smtClean="0"/>
                <a:t>EDM</a:t>
              </a:r>
              <a:endParaRPr lang="de-DE" sz="1200" dirty="0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8303730" y="4293096"/>
              <a:ext cx="660758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err="1" smtClean="0"/>
                <a:t>hadron</a:t>
              </a:r>
              <a:endParaRPr lang="de-DE" sz="1200" dirty="0" smtClean="0"/>
            </a:p>
            <a:p>
              <a:pPr algn="ctr"/>
              <a:r>
                <a:rPr lang="de-DE" sz="1200" dirty="0" smtClean="0"/>
                <a:t>EDM</a:t>
              </a:r>
              <a:endParaRPr lang="de-DE" sz="1200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8278082" y="3356992"/>
              <a:ext cx="68640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err="1" smtClean="0"/>
                <a:t>nuclear</a:t>
              </a:r>
              <a:endParaRPr lang="de-DE" sz="1200" dirty="0" smtClean="0"/>
            </a:p>
            <a:p>
              <a:pPr algn="ctr"/>
              <a:r>
                <a:rPr lang="de-DE" sz="1200" dirty="0" smtClean="0"/>
                <a:t>EDM</a:t>
              </a:r>
              <a:endParaRPr lang="de-DE" sz="12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316416" y="2276872"/>
              <a:ext cx="636713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err="1" smtClean="0"/>
                <a:t>atomic</a:t>
              </a:r>
              <a:endParaRPr lang="de-DE" sz="1200" dirty="0" smtClean="0"/>
            </a:p>
            <a:p>
              <a:pPr algn="ctr"/>
              <a:r>
                <a:rPr lang="de-DE" sz="1200" dirty="0" smtClean="0"/>
                <a:t>EDM</a:t>
              </a:r>
              <a:endParaRPr lang="de-DE" sz="12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199618" y="1128936"/>
              <a:ext cx="933269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/>
                <a:t>observable</a:t>
              </a:r>
            </a:p>
            <a:p>
              <a:pPr algn="ctr"/>
              <a:r>
                <a:rPr lang="de-DE" sz="1200" dirty="0" smtClean="0"/>
                <a:t>EDM</a:t>
              </a:r>
              <a:endParaRPr lang="de-DE" sz="1200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-36512" y="1052736"/>
              <a:ext cx="398462" cy="195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-108520" y="82742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-24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8248650" y="1128936"/>
            <a:ext cx="838200" cy="4522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1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7150"/>
            <a:ext cx="9183402" cy="682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feld 2"/>
          <p:cNvSpPr txBox="1">
            <a:spLocks noChangeArrowheads="1"/>
          </p:cNvSpPr>
          <p:nvPr/>
        </p:nvSpPr>
        <p:spPr bwMode="auto">
          <a:xfrm>
            <a:off x="7464425" y="3386138"/>
            <a:ext cx="10906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 b="1" dirty="0">
                <a:solidFill>
                  <a:srgbClr val="0070C0"/>
                </a:solidFill>
                <a:latin typeface="Calibri" pitchFamily="34" charset="0"/>
              </a:rPr>
              <a:t>3</a:t>
            </a:r>
            <a:r>
              <a:rPr lang="de-DE" sz="2400" b="1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10</a:t>
            </a:r>
            <a:r>
              <a:rPr lang="de-DE" sz="2400" b="1" baseline="30000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-26</a:t>
            </a:r>
            <a:endParaRPr lang="de-DE" sz="2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551238" y="4616450"/>
            <a:ext cx="112712" cy="117475"/>
          </a:xfrm>
          <a:prstGeom prst="ellipse">
            <a:avLst/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1835696" y="4676775"/>
            <a:ext cx="1715542" cy="133350"/>
          </a:xfrm>
          <a:prstGeom prst="straightConnector1">
            <a:avLst/>
          </a:prstGeom>
          <a:ln w="38100">
            <a:solidFill>
              <a:srgbClr val="6666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90420" y="3807048"/>
            <a:ext cx="13981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latin typeface="+mj-lt"/>
              </a:rPr>
              <a:t>1.0</a:t>
            </a:r>
            <a:r>
              <a:rPr lang="de-DE" sz="2400" b="1" dirty="0" smtClean="0">
                <a:solidFill>
                  <a:srgbClr val="FF0000"/>
                </a:solidFill>
                <a:latin typeface="+mj-lt"/>
                <a:sym typeface="Symbol"/>
              </a:rPr>
              <a:t>10</a:t>
            </a:r>
            <a:r>
              <a:rPr lang="de-DE" sz="2400" b="1" baseline="30000" dirty="0" smtClean="0">
                <a:solidFill>
                  <a:srgbClr val="FF0000"/>
                </a:solidFill>
                <a:latin typeface="+mj-lt"/>
                <a:sym typeface="Symbol"/>
              </a:rPr>
              <a:t>-27</a:t>
            </a:r>
            <a:r>
              <a:rPr lang="de-DE" sz="2000" b="1" dirty="0" smtClean="0">
                <a:solidFill>
                  <a:srgbClr val="FF0000"/>
                </a:solidFill>
                <a:sym typeface="Symbol"/>
              </a:rPr>
              <a:t> </a:t>
            </a:r>
            <a:endParaRPr lang="de-DE" sz="2000" b="1" dirty="0">
              <a:solidFill>
                <a:srgbClr val="FF0000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3203848" y="4149080"/>
            <a:ext cx="403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3491880" y="393305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sym typeface="Symbol"/>
              </a:rPr>
              <a:t>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45368" y="188640"/>
            <a:ext cx="8647112" cy="5446960"/>
            <a:chOff x="395288" y="333375"/>
            <a:chExt cx="8647112" cy="5446960"/>
          </a:xfrm>
        </p:grpSpPr>
        <p:sp>
          <p:nvSpPr>
            <p:cNvPr id="23556" name="Textfeld 3"/>
            <p:cNvSpPr txBox="1">
              <a:spLocks noChangeArrowheads="1"/>
            </p:cNvSpPr>
            <p:nvPr/>
          </p:nvSpPr>
          <p:spPr bwMode="auto">
            <a:xfrm>
              <a:off x="395288" y="333375"/>
              <a:ext cx="2519362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2800">
                  <a:solidFill>
                    <a:srgbClr val="FF0000"/>
                  </a:solidFill>
                  <a:latin typeface="Comic Sans MS" pitchFamily="66" charset="0"/>
                </a:rPr>
                <a:t>Atomic EDM‘s</a:t>
              </a:r>
            </a:p>
          </p:txBody>
        </p:sp>
        <p:sp>
          <p:nvSpPr>
            <p:cNvPr id="23557" name="Textfeld 4"/>
            <p:cNvSpPr txBox="1">
              <a:spLocks noChangeArrowheads="1"/>
            </p:cNvSpPr>
            <p:nvPr/>
          </p:nvSpPr>
          <p:spPr bwMode="auto">
            <a:xfrm>
              <a:off x="468313" y="971550"/>
              <a:ext cx="3359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de-DE"/>
                <a:t> L.I.Schiff (</a:t>
              </a:r>
              <a:r>
                <a:rPr lang="de-DE" sz="1600" i="1"/>
                <a:t>PR </a:t>
              </a:r>
              <a:r>
                <a:rPr lang="de-DE" sz="1600" b="1" i="1"/>
                <a:t>132</a:t>
              </a:r>
              <a:r>
                <a:rPr lang="de-DE" sz="1600" i="1"/>
                <a:t> 2194,1963)</a:t>
              </a:r>
              <a:r>
                <a:rPr lang="de-DE" sz="1600"/>
                <a:t>: </a:t>
              </a:r>
            </a:p>
          </p:txBody>
        </p:sp>
        <p:sp>
          <p:nvSpPr>
            <p:cNvPr id="23558" name="Textfeld 5"/>
            <p:cNvSpPr txBox="1">
              <a:spLocks noChangeArrowheads="1"/>
            </p:cNvSpPr>
            <p:nvPr/>
          </p:nvSpPr>
          <p:spPr bwMode="auto">
            <a:xfrm>
              <a:off x="684213" y="1341438"/>
              <a:ext cx="81089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dirty="0">
                  <a:solidFill>
                    <a:srgbClr val="0070C0"/>
                  </a:solidFill>
                </a:rPr>
                <a:t>System </a:t>
              </a:r>
              <a:r>
                <a:rPr lang="de-DE" dirty="0" err="1">
                  <a:solidFill>
                    <a:srgbClr val="0070C0"/>
                  </a:solidFill>
                </a:rPr>
                <a:t>of</a:t>
              </a:r>
              <a:r>
                <a:rPr lang="de-DE" dirty="0">
                  <a:solidFill>
                    <a:srgbClr val="0070C0"/>
                  </a:solidFill>
                </a:rPr>
                <a:t> non-</a:t>
              </a:r>
              <a:r>
                <a:rPr lang="de-DE" dirty="0" err="1">
                  <a:solidFill>
                    <a:srgbClr val="0070C0"/>
                  </a:solidFill>
                </a:rPr>
                <a:t>relativistic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charged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point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particles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that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interact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electrostatically</a:t>
              </a:r>
              <a:endParaRPr lang="de-DE" dirty="0">
                <a:solidFill>
                  <a:srgbClr val="0070C0"/>
                </a:solidFill>
              </a:endParaRPr>
            </a:p>
            <a:p>
              <a:pPr eaLnBrk="1" hangingPunct="1"/>
              <a:r>
                <a:rPr lang="de-DE" dirty="0" err="1">
                  <a:solidFill>
                    <a:srgbClr val="0070C0"/>
                  </a:solidFill>
                </a:rPr>
                <a:t>can</a:t>
              </a:r>
              <a:r>
                <a:rPr lang="de-DE" dirty="0">
                  <a:solidFill>
                    <a:srgbClr val="0070C0"/>
                  </a:solidFill>
                </a:rPr>
                <a:t> not </a:t>
              </a:r>
              <a:r>
                <a:rPr lang="de-DE" dirty="0" err="1">
                  <a:solidFill>
                    <a:srgbClr val="0070C0"/>
                  </a:solidFill>
                </a:rPr>
                <a:t>have</a:t>
              </a:r>
              <a:r>
                <a:rPr lang="de-DE" dirty="0">
                  <a:solidFill>
                    <a:srgbClr val="0070C0"/>
                  </a:solidFill>
                </a:rPr>
                <a:t> an EDM</a:t>
              </a:r>
            </a:p>
          </p:txBody>
        </p:sp>
        <p:sp>
          <p:nvSpPr>
            <p:cNvPr id="23559" name="Textfeld 6"/>
            <p:cNvSpPr txBox="1">
              <a:spLocks noChangeArrowheads="1"/>
            </p:cNvSpPr>
            <p:nvPr/>
          </p:nvSpPr>
          <p:spPr bwMode="auto">
            <a:xfrm>
              <a:off x="468313" y="2060575"/>
              <a:ext cx="8021637" cy="267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de-DE" dirty="0"/>
                <a:t> Heavy </a:t>
              </a:r>
              <a:r>
                <a:rPr lang="de-DE" dirty="0" err="1"/>
                <a:t>atoms</a:t>
              </a:r>
              <a:r>
                <a:rPr lang="de-DE" dirty="0"/>
                <a:t> (</a:t>
              </a:r>
              <a:r>
                <a:rPr lang="de-DE" dirty="0" err="1"/>
                <a:t>relativistic</a:t>
              </a:r>
              <a:r>
                <a:rPr lang="de-DE" dirty="0"/>
                <a:t> </a:t>
              </a:r>
              <a:r>
                <a:rPr lang="de-DE" dirty="0" err="1"/>
                <a:t>treatment</a:t>
              </a:r>
              <a:r>
                <a:rPr lang="de-DE" dirty="0"/>
                <a:t>):</a:t>
              </a:r>
            </a:p>
            <a:p>
              <a:pPr eaLnBrk="1" hangingPunct="1"/>
              <a:endParaRPr lang="de-DE" dirty="0"/>
            </a:p>
            <a:p>
              <a:pPr eaLnBrk="1" hangingPunct="1">
                <a:buFont typeface="Symbol" pitchFamily="18" charset="2"/>
                <a:buChar char="-"/>
              </a:pPr>
              <a:r>
                <a:rPr lang="de-DE" dirty="0"/>
                <a:t> </a:t>
              </a:r>
              <a:r>
                <a:rPr lang="de-DE" dirty="0">
                  <a:solidFill>
                    <a:srgbClr val="0070C0"/>
                  </a:solidFill>
                </a:rPr>
                <a:t>d</a:t>
              </a:r>
              <a:r>
                <a:rPr lang="de-DE" baseline="-25000" dirty="0">
                  <a:solidFill>
                    <a:srgbClr val="0070C0"/>
                  </a:solidFill>
                </a:rPr>
                <a:t>e 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 0  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d</a:t>
              </a:r>
              <a:r>
                <a:rPr lang="de-DE" baseline="-25000" dirty="0" err="1">
                  <a:solidFill>
                    <a:srgbClr val="0070C0"/>
                  </a:solidFill>
                  <a:sym typeface="Symbol" pitchFamily="18" charset="2"/>
                </a:rPr>
                <a:t>atom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 0                             ~ Z</a:t>
              </a:r>
              <a:r>
                <a:rPr lang="de-DE" baseline="30000" dirty="0">
                  <a:solidFill>
                    <a:srgbClr val="0070C0"/>
                  </a:solidFill>
                  <a:sym typeface="Symbol" pitchFamily="18" charset="2"/>
                </a:rPr>
                <a:t>3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</a:t>
              </a:r>
              <a:r>
                <a:rPr lang="de-DE" baseline="30000" dirty="0">
                  <a:solidFill>
                    <a:srgbClr val="0070C0"/>
                  </a:solidFill>
                  <a:sym typeface="Symbol" pitchFamily="18" charset="2"/>
                </a:rPr>
                <a:t>2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d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e </a:t>
              </a:r>
            </a:p>
            <a:p>
              <a:pPr eaLnBrk="1" hangingPunct="1">
                <a:buFont typeface="Symbol" pitchFamily="18" charset="2"/>
                <a:buChar char="-"/>
              </a:pPr>
              <a:endParaRPr lang="de-DE" baseline="-25000" dirty="0">
                <a:sym typeface="Symbol" pitchFamily="18" charset="2"/>
              </a:endParaRPr>
            </a:p>
            <a:p>
              <a:pPr eaLnBrk="1" hangingPunct="1">
                <a:buFont typeface="Symbol" pitchFamily="18" charset="2"/>
                <a:buChar char="-"/>
              </a:pPr>
              <a:r>
                <a:rPr lang="de-DE" baseline="-25000" dirty="0">
                  <a:sym typeface="Symbol" pitchFamily="18" charset="2"/>
                </a:rPr>
                <a:t>  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P,T-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odd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eN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interaction</a:t>
              </a:r>
              <a:endParaRPr lang="de-DE" dirty="0">
                <a:solidFill>
                  <a:srgbClr val="0070C0"/>
                </a:solidFill>
                <a:sym typeface="Symbol" pitchFamily="18" charset="2"/>
              </a:endParaRPr>
            </a:p>
            <a:p>
              <a:pPr eaLnBrk="1" hangingPunct="1"/>
              <a:r>
                <a:rPr lang="de-DE" dirty="0">
                  <a:sym typeface="Symbol" pitchFamily="18" charset="2"/>
                </a:rPr>
                <a:t>                     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Tensor-Pseudotensor      ~Z</a:t>
              </a:r>
              <a:r>
                <a:rPr lang="de-DE" baseline="30000" dirty="0">
                  <a:solidFill>
                    <a:srgbClr val="0070C0"/>
                  </a:solidFill>
                  <a:sym typeface="Symbol" pitchFamily="18" charset="2"/>
                </a:rPr>
                <a:t>2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G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F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C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T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</a:p>
            <a:p>
              <a:pPr eaLnBrk="1" hangingPunct="1"/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                   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Scalar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-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Pseudoscalar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     ~Z</a:t>
              </a:r>
              <a:r>
                <a:rPr lang="de-DE" baseline="30000" dirty="0">
                  <a:solidFill>
                    <a:srgbClr val="0070C0"/>
                  </a:solidFill>
                  <a:sym typeface="Symbol" pitchFamily="18" charset="2"/>
                </a:rPr>
                <a:t>3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G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F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C</a:t>
              </a:r>
              <a:r>
                <a:rPr lang="de-DE" baseline="-25000" dirty="0">
                  <a:solidFill>
                    <a:srgbClr val="0070C0"/>
                  </a:solidFill>
                  <a:sym typeface="Symbol" pitchFamily="18" charset="2"/>
                </a:rPr>
                <a:t>S</a:t>
              </a:r>
            </a:p>
            <a:p>
              <a:pPr eaLnBrk="1" hangingPunct="1"/>
              <a:endParaRPr lang="de-DE" baseline="-25000" dirty="0">
                <a:sym typeface="Symbol" pitchFamily="18" charset="2"/>
              </a:endParaRPr>
            </a:p>
            <a:p>
              <a:pPr eaLnBrk="1" hangingPunct="1">
                <a:buFont typeface="Symbol" pitchFamily="18" charset="2"/>
                <a:buChar char="-"/>
              </a:pPr>
              <a:r>
                <a:rPr lang="de-DE" baseline="-25000" dirty="0">
                  <a:sym typeface="Symbol" pitchFamily="18" charset="2"/>
                </a:rPr>
                <a:t> 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Nuclear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EDM – finite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size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</a:p>
            <a:p>
              <a:pPr eaLnBrk="1" hangingPunct="1"/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  Schiff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moment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induced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by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P,T-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odd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N-N </a:t>
              </a:r>
              <a:r>
                <a:rPr lang="de-DE" dirty="0" err="1">
                  <a:solidFill>
                    <a:srgbClr val="0070C0"/>
                  </a:solidFill>
                  <a:sym typeface="Symbol" pitchFamily="18" charset="2"/>
                </a:rPr>
                <a:t>interaction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 ~10</a:t>
              </a:r>
              <a:r>
                <a:rPr lang="de-DE" baseline="30000" dirty="0">
                  <a:solidFill>
                    <a:srgbClr val="0070C0"/>
                  </a:solidFill>
                  <a:sym typeface="Symbol" pitchFamily="18" charset="2"/>
                </a:rPr>
                <a:t>-25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 </a:t>
              </a:r>
              <a:r>
                <a:rPr lang="de-DE" sz="1600" dirty="0">
                  <a:solidFill>
                    <a:srgbClr val="0070C0"/>
                  </a:solidFill>
                  <a:sym typeface="Symbol" pitchFamily="18" charset="2"/>
                </a:rPr>
                <a:t>[</a:t>
              </a:r>
              <a:r>
                <a:rPr lang="de-DE" sz="1600" dirty="0" err="1">
                  <a:solidFill>
                    <a:srgbClr val="0070C0"/>
                  </a:solidFill>
                  <a:sym typeface="Symbol" pitchFamily="18" charset="2"/>
                </a:rPr>
                <a:t>ecm</a:t>
              </a:r>
              <a:r>
                <a:rPr lang="de-DE" sz="1600" dirty="0">
                  <a:solidFill>
                    <a:srgbClr val="0070C0"/>
                  </a:solidFill>
                  <a:sym typeface="Symbol" pitchFamily="18" charset="2"/>
                </a:rPr>
                <a:t>]</a:t>
              </a:r>
              <a:r>
                <a:rPr lang="de-DE" dirty="0">
                  <a:solidFill>
                    <a:srgbClr val="0070C0"/>
                  </a:solidFill>
                  <a:sym typeface="Symbol" pitchFamily="18" charset="2"/>
                </a:rPr>
                <a:t>                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23560" name="Text Box 11"/>
            <p:cNvSpPr txBox="1">
              <a:spLocks noChangeArrowheads="1"/>
            </p:cNvSpPr>
            <p:nvPr/>
          </p:nvSpPr>
          <p:spPr bwMode="auto">
            <a:xfrm>
              <a:off x="4572000" y="4868863"/>
              <a:ext cx="44704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0000FF"/>
                  </a:solidFill>
                  <a:latin typeface="Times New Roman" pitchFamily="18" charset="0"/>
                </a:rPr>
                <a:t>Ginges &amp; Flambaum, Phys. Rep. 397 (04) 63.</a:t>
              </a:r>
            </a:p>
            <a:p>
              <a:pPr eaLnBrk="1" hangingPunct="1"/>
              <a:r>
                <a:rPr lang="en-US" altLang="ja-JP" sz="1400">
                  <a:solidFill>
                    <a:srgbClr val="0000FF"/>
                  </a:solidFill>
                  <a:latin typeface="Times New Roman" pitchFamily="18" charset="0"/>
                </a:rPr>
                <a:t>Dzuba, Flambaum, Ginges, Phys. Rev. A 66 (02) 012111.</a:t>
              </a:r>
            </a:p>
          </p:txBody>
        </p:sp>
        <p:sp>
          <p:nvSpPr>
            <p:cNvPr id="23562" name="Textfeld 19"/>
            <p:cNvSpPr txBox="1">
              <a:spLocks noChangeArrowheads="1"/>
            </p:cNvSpPr>
            <p:nvPr/>
          </p:nvSpPr>
          <p:spPr bwMode="auto">
            <a:xfrm>
              <a:off x="468313" y="4932363"/>
              <a:ext cx="24701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de-DE"/>
                <a:t> Diamagnetic atoms:</a:t>
              </a:r>
            </a:p>
          </p:txBody>
        </p:sp>
        <p:sp>
          <p:nvSpPr>
            <p:cNvPr id="23563" name="Textfeld 20"/>
            <p:cNvSpPr txBox="1">
              <a:spLocks noChangeArrowheads="1"/>
            </p:cNvSpPr>
            <p:nvPr/>
          </p:nvSpPr>
          <p:spPr bwMode="auto">
            <a:xfrm>
              <a:off x="7520260" y="5412035"/>
              <a:ext cx="7239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de-DE" dirty="0" err="1">
                  <a:latin typeface="Times New Roman" pitchFamily="18" charset="0"/>
                  <a:cs typeface="Times New Roman" pitchFamily="18" charset="0"/>
                </a:rPr>
                <a:t>ecm</a:t>
              </a:r>
              <a:r>
                <a:rPr lang="de-DE" dirty="0">
                  <a:latin typeface="Times New Roman" pitchFamily="18" charset="0"/>
                  <a:cs typeface="Times New Roman" pitchFamily="18" charset="0"/>
                </a:rPr>
                <a:t>]</a:t>
              </a:r>
            </a:p>
          </p:txBody>
        </p:sp>
      </p:grp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20486"/>
              </p:ext>
            </p:extLst>
          </p:nvPr>
        </p:nvGraphicFramePr>
        <p:xfrm>
          <a:off x="5292080" y="2420888"/>
          <a:ext cx="3786183" cy="1656182"/>
        </p:xfrm>
        <a:graphic>
          <a:graphicData uri="http://schemas.openxmlformats.org/drawingml/2006/table">
            <a:tbl>
              <a:tblPr firstRow="1" firstCol="1" bandRow="1"/>
              <a:tblGrid>
                <a:gridCol w="1020993"/>
                <a:gridCol w="1169888"/>
                <a:gridCol w="1595302"/>
              </a:tblGrid>
              <a:tr h="265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Parameter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aseline="30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199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Hg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Best alternate limit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en-US" sz="1000" baseline="-25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e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(</a:t>
                      </a:r>
                      <a:r>
                        <a:rPr lang="en-US" sz="1000" i="1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e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cm)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3.0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-27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YbF:1.0</a:t>
                      </a:r>
                      <a:r>
                        <a:rPr lang="en-US" sz="1000" dirty="0" smtClean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-27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en-US" sz="1000" baseline="-25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n  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en-US" sz="1000" i="1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e 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cm)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5.8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-26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n: 2.9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-26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C</a:t>
                      </a:r>
                      <a:r>
                        <a:rPr lang="en-US" sz="1000" baseline="-25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S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     5.2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-8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Tl:2.4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C</a:t>
                      </a:r>
                      <a:r>
                        <a:rPr lang="en-US" sz="1000" baseline="-25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T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     1.5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-9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TlF:4.5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C</a:t>
                      </a:r>
                      <a:r>
                        <a:rPr lang="en-US" sz="1000" baseline="-25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PS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     5.1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TiF: 3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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      8.0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de-D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Xe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: 5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</a:t>
                      </a:r>
                      <a:r>
                        <a:rPr lang="en-US" sz="1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en-US" sz="1000" baseline="30000" dirty="0">
                          <a:solidFill>
                            <a:srgbClr val="231F20"/>
                          </a:solidFill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256917"/>
              </p:ext>
            </p:extLst>
          </p:nvPr>
        </p:nvGraphicFramePr>
        <p:xfrm>
          <a:off x="995883" y="5301208"/>
          <a:ext cx="6384429" cy="326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81" name="Formel" r:id="rId4" imgW="4660900" imgH="241300" progId="Equation.3">
                  <p:embed/>
                </p:oleObj>
              </mc:Choice>
              <mc:Fallback>
                <p:oleObj name="Formel" r:id="rId4" imgW="4660900" imgH="24130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883" y="5301208"/>
                        <a:ext cx="6384429" cy="326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377" y="1791079"/>
            <a:ext cx="3381095" cy="26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252537" y="5805264"/>
            <a:ext cx="8711951" cy="801380"/>
            <a:chOff x="180529" y="6021288"/>
            <a:chExt cx="8711951" cy="801380"/>
          </a:xfrm>
        </p:grpSpPr>
        <p:sp>
          <p:nvSpPr>
            <p:cNvPr id="5" name="Rechteck 4"/>
            <p:cNvSpPr/>
            <p:nvPr/>
          </p:nvSpPr>
          <p:spPr>
            <a:xfrm>
              <a:off x="180529" y="6021288"/>
              <a:ext cx="8711951" cy="8013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767286"/>
                </p:ext>
              </p:extLst>
            </p:nvPr>
          </p:nvGraphicFramePr>
          <p:xfrm>
            <a:off x="957198" y="6093296"/>
            <a:ext cx="7071186" cy="36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582" name="Formel" r:id="rId7" imgW="4673600" imgH="241300" progId="Equation.3">
                    <p:embed/>
                  </p:oleObj>
                </mc:Choice>
                <mc:Fallback>
                  <p:oleObj name="Formel" r:id="rId7" imgW="4673600" imgH="241300" progId="Equation.3">
                    <p:embed/>
                    <p:pic>
                      <p:nvPicPr>
                        <p:cNvPr id="0" name="Objek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7198" y="6093296"/>
                          <a:ext cx="7071186" cy="3600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feld 18"/>
            <p:cNvSpPr txBox="1">
              <a:spLocks noChangeArrowheads="1"/>
            </p:cNvSpPr>
            <p:nvPr/>
          </p:nvSpPr>
          <p:spPr bwMode="auto">
            <a:xfrm>
              <a:off x="4067944" y="6444044"/>
              <a:ext cx="47314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dirty="0">
                  <a:sym typeface="Symbol" pitchFamily="18" charset="2"/>
                </a:rPr>
                <a:t> </a:t>
              </a:r>
              <a:r>
                <a:rPr lang="de-DE" dirty="0">
                  <a:solidFill>
                    <a:srgbClr val="C00000"/>
                  </a:solidFill>
                  <a:sym typeface="Symbol" pitchFamily="18" charset="2"/>
                </a:rPr>
                <a:t>6 </a:t>
              </a:r>
              <a:r>
                <a:rPr lang="de-DE" dirty="0" err="1" smtClean="0">
                  <a:solidFill>
                    <a:srgbClr val="C00000"/>
                  </a:solidFill>
                  <a:sym typeface="Symbol" pitchFamily="18" charset="2"/>
                </a:rPr>
                <a:t>less</a:t>
              </a:r>
              <a:r>
                <a:rPr lang="de-DE" dirty="0" smtClean="0">
                  <a:solidFill>
                    <a:srgbClr val="C00000"/>
                  </a:solidFill>
                  <a:sym typeface="Symbol" pitchFamily="18" charset="2"/>
                </a:rPr>
                <a:t> sensitive </a:t>
              </a:r>
              <a:r>
                <a:rPr lang="de-DE" dirty="0" err="1">
                  <a:solidFill>
                    <a:srgbClr val="C00000"/>
                  </a:solidFill>
                  <a:sym typeface="Symbol" pitchFamily="18" charset="2"/>
                </a:rPr>
                <a:t>to</a:t>
              </a:r>
              <a:r>
                <a:rPr lang="de-DE" dirty="0">
                  <a:solidFill>
                    <a:srgbClr val="C00000"/>
                  </a:solidFill>
                  <a:sym typeface="Symbol" pitchFamily="18" charset="2"/>
                </a:rPr>
                <a:t> CP </a:t>
              </a:r>
              <a:r>
                <a:rPr lang="de-DE" dirty="0" err="1">
                  <a:solidFill>
                    <a:srgbClr val="C00000"/>
                  </a:solidFill>
                  <a:sym typeface="Symbol" pitchFamily="18" charset="2"/>
                </a:rPr>
                <a:t>violating</a:t>
              </a:r>
              <a:r>
                <a:rPr lang="de-DE" dirty="0">
                  <a:solidFill>
                    <a:srgbClr val="C00000"/>
                  </a:solidFill>
                  <a:sym typeface="Symbol" pitchFamily="18" charset="2"/>
                </a:rPr>
                <a:t> </a:t>
              </a:r>
              <a:r>
                <a:rPr lang="de-DE" dirty="0" err="1">
                  <a:solidFill>
                    <a:srgbClr val="C00000"/>
                  </a:solidFill>
                  <a:sym typeface="Symbol" pitchFamily="18" charset="2"/>
                </a:rPr>
                <a:t>interactions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Ellipse 5"/>
          <p:cNvSpPr/>
          <p:nvPr/>
        </p:nvSpPr>
        <p:spPr>
          <a:xfrm>
            <a:off x="4536504" y="260648"/>
            <a:ext cx="899592" cy="89959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4932040" y="659359"/>
            <a:ext cx="116371" cy="1163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6681936" y="44624"/>
            <a:ext cx="914400" cy="1224335"/>
            <a:chOff x="6177880" y="44624"/>
            <a:chExt cx="914400" cy="1224335"/>
          </a:xfrm>
        </p:grpSpPr>
        <p:sp>
          <p:nvSpPr>
            <p:cNvPr id="35" name="Ellipse 34"/>
            <p:cNvSpPr/>
            <p:nvPr/>
          </p:nvSpPr>
          <p:spPr>
            <a:xfrm>
              <a:off x="6177880" y="354559"/>
              <a:ext cx="914400" cy="914400"/>
            </a:xfrm>
            <a:prstGeom prst="ellipse">
              <a:avLst/>
            </a:prstGeom>
            <a:solidFill>
              <a:srgbClr val="66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6177880" y="44624"/>
              <a:ext cx="914400" cy="914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177880" y="210344"/>
              <a:ext cx="914400" cy="9144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Gerade Verbindung mit Pfeil 14"/>
          <p:cNvCxnSpPr/>
          <p:nvPr/>
        </p:nvCxnSpPr>
        <p:spPr>
          <a:xfrm flipV="1">
            <a:off x="6444208" y="188640"/>
            <a:ext cx="0" cy="9716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940152" y="-27384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ext</a:t>
            </a:r>
            <a:endParaRPr lang="de-DE" sz="160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7139136" y="354559"/>
            <a:ext cx="0" cy="6572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131144" y="332656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E</a:t>
            </a:r>
            <a:r>
              <a:rPr lang="de-DE" sz="1600" baseline="-25000" dirty="0" smtClean="0"/>
              <a:t>int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6948264" y="98072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 -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6926342" y="-3667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++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7740352" y="548680"/>
            <a:ext cx="1321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E</a:t>
            </a:r>
            <a:r>
              <a:rPr lang="de-DE" baseline="-25000" dirty="0" err="1" smtClean="0"/>
              <a:t>ext</a:t>
            </a:r>
            <a:r>
              <a:rPr lang="de-DE" dirty="0" smtClean="0"/>
              <a:t> +E</a:t>
            </a:r>
            <a:r>
              <a:rPr lang="de-DE" baseline="-25000" dirty="0" smtClean="0"/>
              <a:t>int</a:t>
            </a:r>
            <a:r>
              <a:rPr lang="de-DE" dirty="0" smtClean="0"/>
              <a:t>=0</a:t>
            </a:r>
            <a:endParaRPr lang="de-DE" dirty="0"/>
          </a:p>
        </p:txBody>
      </p:sp>
      <p:sp>
        <p:nvSpPr>
          <p:cNvPr id="46" name="Textfeld 45"/>
          <p:cNvSpPr txBox="1"/>
          <p:nvPr/>
        </p:nvSpPr>
        <p:spPr>
          <a:xfrm>
            <a:off x="6154618" y="2067173"/>
            <a:ext cx="2136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PRL 102, 101601 (2009)</a:t>
            </a:r>
          </a:p>
        </p:txBody>
      </p:sp>
    </p:spTree>
    <p:extLst>
      <p:ext uri="{BB962C8B-B14F-4D97-AF65-F5344CB8AC3E}">
        <p14:creationId xmlns:p14="http://schemas.microsoft.com/office/powerpoint/2010/main" val="27328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bgerundetes Rechteck 51"/>
          <p:cNvSpPr/>
          <p:nvPr/>
        </p:nvSpPr>
        <p:spPr>
          <a:xfrm>
            <a:off x="5508625" y="1341438"/>
            <a:ext cx="3578225" cy="90646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586" name="Textfeld 2"/>
          <p:cNvSpPr txBox="1">
            <a:spLocks noChangeArrowheads="1"/>
          </p:cNvSpPr>
          <p:nvPr/>
        </p:nvSpPr>
        <p:spPr bwMode="auto">
          <a:xfrm>
            <a:off x="-11113" y="188913"/>
            <a:ext cx="9478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000" baseline="30000">
                <a:latin typeface="Comic Sans MS" pitchFamily="66" charset="0"/>
              </a:rPr>
              <a:t> </a:t>
            </a:r>
            <a:r>
              <a:rPr lang="de-DE" sz="2800">
                <a:latin typeface="Comic Sans MS" pitchFamily="66" charset="0"/>
              </a:rPr>
              <a:t>Measurement</a:t>
            </a:r>
            <a:r>
              <a:rPr lang="de-DE" sz="2800" baseline="30000">
                <a:latin typeface="Comic Sans MS" pitchFamily="66" charset="0"/>
              </a:rPr>
              <a:t> </a:t>
            </a:r>
            <a:r>
              <a:rPr lang="de-DE" sz="2800">
                <a:latin typeface="Comic Sans MS" pitchFamily="66" charset="0"/>
              </a:rPr>
              <a:t>sensitivity:</a:t>
            </a:r>
            <a:r>
              <a:rPr lang="de-DE" sz="2800" baseline="30000">
                <a:latin typeface="Comic Sans MS" pitchFamily="66" charset="0"/>
              </a:rPr>
              <a:t> 129</a:t>
            </a:r>
            <a:r>
              <a:rPr lang="de-DE" sz="2800">
                <a:latin typeface="Comic Sans MS" pitchFamily="66" charset="0"/>
              </a:rPr>
              <a:t>Xe electric dipole moment </a:t>
            </a:r>
            <a:endParaRPr lang="de-DE" sz="2800" baseline="30000">
              <a:latin typeface="Comic Sans MS" pitchFamily="66" charset="0"/>
            </a:endParaRPr>
          </a:p>
        </p:txBody>
      </p:sp>
      <p:graphicFrame>
        <p:nvGraphicFramePr>
          <p:cNvPr id="24578" name="Object 5"/>
          <p:cNvGraphicFramePr>
            <a:graphicFrameLocks noChangeAspect="1"/>
          </p:cNvGraphicFramePr>
          <p:nvPr/>
        </p:nvGraphicFramePr>
        <p:xfrm>
          <a:off x="5580063" y="904875"/>
          <a:ext cx="33988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0" name="Formel" r:id="rId3" imgW="2133360" imgH="228600" progId="Equation.3">
                  <p:embed/>
                </p:oleObj>
              </mc:Choice>
              <mc:Fallback>
                <p:oleObj name="Formel" r:id="rId3" imgW="2133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904875"/>
                        <a:ext cx="3398837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87" name="Gruppieren 44"/>
          <p:cNvGrpSpPr>
            <a:grpSpLocks/>
          </p:cNvGrpSpPr>
          <p:nvPr/>
        </p:nvGrpSpPr>
        <p:grpSpPr bwMode="auto">
          <a:xfrm>
            <a:off x="684213" y="836613"/>
            <a:ext cx="4610100" cy="1373187"/>
            <a:chOff x="1285852" y="1131882"/>
            <a:chExt cx="4610100" cy="1373188"/>
          </a:xfrm>
        </p:grpSpPr>
        <p:sp>
          <p:nvSpPr>
            <p:cNvPr id="24596" name="Line 139"/>
            <p:cNvSpPr>
              <a:spLocks noChangeShapeType="1"/>
            </p:cNvSpPr>
            <p:nvPr/>
          </p:nvSpPr>
          <p:spPr bwMode="auto">
            <a:xfrm>
              <a:off x="1285852" y="1997070"/>
              <a:ext cx="541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97" name="Line 140"/>
            <p:cNvSpPr>
              <a:spLocks noChangeShapeType="1"/>
            </p:cNvSpPr>
            <p:nvPr/>
          </p:nvSpPr>
          <p:spPr bwMode="auto">
            <a:xfrm>
              <a:off x="2098652" y="1636707"/>
              <a:ext cx="176212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98" name="Line 141"/>
            <p:cNvSpPr>
              <a:spLocks noChangeShapeType="1"/>
            </p:cNvSpPr>
            <p:nvPr/>
          </p:nvSpPr>
          <p:spPr bwMode="auto">
            <a:xfrm>
              <a:off x="4132239" y="1492245"/>
              <a:ext cx="1762125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99" name="Line 142"/>
            <p:cNvSpPr>
              <a:spLocks noChangeShapeType="1"/>
            </p:cNvSpPr>
            <p:nvPr/>
          </p:nvSpPr>
          <p:spPr bwMode="auto">
            <a:xfrm>
              <a:off x="4132239" y="1781170"/>
              <a:ext cx="1762125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0" name="Line 143"/>
            <p:cNvSpPr>
              <a:spLocks noChangeShapeType="1"/>
            </p:cNvSpPr>
            <p:nvPr/>
          </p:nvSpPr>
          <p:spPr bwMode="auto">
            <a:xfrm flipV="1">
              <a:off x="3860777" y="1492245"/>
              <a:ext cx="271462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1" name="Line 144"/>
            <p:cNvSpPr>
              <a:spLocks noChangeShapeType="1"/>
            </p:cNvSpPr>
            <p:nvPr/>
          </p:nvSpPr>
          <p:spPr bwMode="auto">
            <a:xfrm>
              <a:off x="3860777" y="1636707"/>
              <a:ext cx="271462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2" name="Line 145"/>
            <p:cNvSpPr>
              <a:spLocks noChangeShapeType="1"/>
            </p:cNvSpPr>
            <p:nvPr/>
          </p:nvSpPr>
          <p:spPr bwMode="auto">
            <a:xfrm>
              <a:off x="2101827" y="2359020"/>
              <a:ext cx="176053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3" name="Line 146"/>
            <p:cNvSpPr>
              <a:spLocks noChangeShapeType="1"/>
            </p:cNvSpPr>
            <p:nvPr/>
          </p:nvSpPr>
          <p:spPr bwMode="auto">
            <a:xfrm>
              <a:off x="4133827" y="2212970"/>
              <a:ext cx="1762125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4" name="Line 148"/>
            <p:cNvSpPr>
              <a:spLocks noChangeShapeType="1"/>
            </p:cNvSpPr>
            <p:nvPr/>
          </p:nvSpPr>
          <p:spPr bwMode="auto">
            <a:xfrm flipV="1">
              <a:off x="3862364" y="2212970"/>
              <a:ext cx="271463" cy="146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5" name="Line 149"/>
            <p:cNvSpPr>
              <a:spLocks noChangeShapeType="1"/>
            </p:cNvSpPr>
            <p:nvPr/>
          </p:nvSpPr>
          <p:spPr bwMode="auto">
            <a:xfrm>
              <a:off x="3862364" y="2359020"/>
              <a:ext cx="271463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6" name="Line 150"/>
            <p:cNvSpPr>
              <a:spLocks noChangeShapeType="1"/>
            </p:cNvSpPr>
            <p:nvPr/>
          </p:nvSpPr>
          <p:spPr bwMode="auto">
            <a:xfrm flipV="1">
              <a:off x="1827189" y="1636707"/>
              <a:ext cx="271463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7" name="Line 151"/>
            <p:cNvSpPr>
              <a:spLocks noChangeShapeType="1"/>
            </p:cNvSpPr>
            <p:nvPr/>
          </p:nvSpPr>
          <p:spPr bwMode="auto">
            <a:xfrm>
              <a:off x="1819252" y="2003420"/>
              <a:ext cx="285750" cy="350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08" name="Text Box 152"/>
            <p:cNvSpPr txBox="1">
              <a:spLocks noChangeArrowheads="1"/>
            </p:cNvSpPr>
            <p:nvPr/>
          </p:nvSpPr>
          <p:spPr bwMode="auto">
            <a:xfrm>
              <a:off x="2589189" y="1836732"/>
              <a:ext cx="4762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ym typeface="Symbol" pitchFamily="18" charset="2"/>
                </a:rPr>
                <a:t>E</a:t>
              </a:r>
              <a:r>
                <a:rPr lang="de-DE" sz="1400" baseline="-25000">
                  <a:sym typeface="Symbol" pitchFamily="18" charset="2"/>
                </a:rPr>
                <a:t>o</a:t>
              </a:r>
              <a:endParaRPr lang="de-DE" sz="1400">
                <a:sym typeface="Symbol" pitchFamily="18" charset="2"/>
              </a:endParaRPr>
            </a:p>
          </p:txBody>
        </p:sp>
        <p:sp>
          <p:nvSpPr>
            <p:cNvPr id="24609" name="Text Box 153"/>
            <p:cNvSpPr txBox="1">
              <a:spLocks noChangeArrowheads="1"/>
            </p:cNvSpPr>
            <p:nvPr/>
          </p:nvSpPr>
          <p:spPr bwMode="auto">
            <a:xfrm>
              <a:off x="4330677" y="1854195"/>
              <a:ext cx="5597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ym typeface="Symbol" pitchFamily="18" charset="2"/>
                </a:rPr>
                <a:t>E</a:t>
              </a:r>
              <a:r>
                <a:rPr lang="de-DE" sz="1400" baseline="-25000">
                  <a:sym typeface="Symbol" pitchFamily="18" charset="2"/>
                </a:rPr>
                <a:t></a:t>
              </a:r>
              <a:endParaRPr lang="de-DE" sz="1400">
                <a:sym typeface="Symbol" pitchFamily="18" charset="2"/>
              </a:endParaRPr>
            </a:p>
          </p:txBody>
        </p:sp>
        <p:sp>
          <p:nvSpPr>
            <p:cNvPr id="24610" name="Text Box 154"/>
            <p:cNvSpPr txBox="1">
              <a:spLocks noChangeArrowheads="1"/>
            </p:cNvSpPr>
            <p:nvPr/>
          </p:nvSpPr>
          <p:spPr bwMode="auto">
            <a:xfrm>
              <a:off x="5281589" y="1847845"/>
              <a:ext cx="5597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ym typeface="Symbol" pitchFamily="18" charset="2"/>
                </a:rPr>
                <a:t>E</a:t>
              </a:r>
              <a:r>
                <a:rPr lang="de-DE" sz="1400" baseline="-25000">
                  <a:sym typeface="Symbol" pitchFamily="18" charset="2"/>
                </a:rPr>
                <a:t></a:t>
              </a:r>
              <a:endParaRPr lang="de-DE" sz="1400">
                <a:sym typeface="Symbol" pitchFamily="18" charset="2"/>
              </a:endParaRPr>
            </a:p>
          </p:txBody>
        </p:sp>
        <p:sp>
          <p:nvSpPr>
            <p:cNvPr id="24611" name="Line 155"/>
            <p:cNvSpPr>
              <a:spLocks noChangeShapeType="1"/>
            </p:cNvSpPr>
            <p:nvPr/>
          </p:nvSpPr>
          <p:spPr bwMode="auto">
            <a:xfrm flipV="1">
              <a:off x="2924152" y="1665282"/>
              <a:ext cx="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2" name="Line 156"/>
            <p:cNvSpPr>
              <a:spLocks noChangeShapeType="1"/>
            </p:cNvSpPr>
            <p:nvPr/>
          </p:nvSpPr>
          <p:spPr bwMode="auto">
            <a:xfrm>
              <a:off x="2932089" y="2138357"/>
              <a:ext cx="0" cy="188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3" name="Line 157"/>
            <p:cNvSpPr>
              <a:spLocks noChangeShapeType="1"/>
            </p:cNvSpPr>
            <p:nvPr/>
          </p:nvSpPr>
          <p:spPr bwMode="auto">
            <a:xfrm flipV="1">
              <a:off x="4641827" y="1520820"/>
              <a:ext cx="0" cy="368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4" name="Line 158"/>
            <p:cNvSpPr>
              <a:spLocks noChangeShapeType="1"/>
            </p:cNvSpPr>
            <p:nvPr/>
          </p:nvSpPr>
          <p:spPr bwMode="auto">
            <a:xfrm>
              <a:off x="4656114" y="2127245"/>
              <a:ext cx="0" cy="369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5" name="Line 159"/>
            <p:cNvSpPr>
              <a:spLocks noChangeShapeType="1"/>
            </p:cNvSpPr>
            <p:nvPr/>
          </p:nvSpPr>
          <p:spPr bwMode="auto">
            <a:xfrm flipV="1">
              <a:off x="5580039" y="1781170"/>
              <a:ext cx="7938" cy="106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6" name="Line 160"/>
            <p:cNvSpPr>
              <a:spLocks noChangeShapeType="1"/>
            </p:cNvSpPr>
            <p:nvPr/>
          </p:nvSpPr>
          <p:spPr bwMode="auto">
            <a:xfrm>
              <a:off x="5587977" y="2093907"/>
              <a:ext cx="0" cy="119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7" name="Line 161"/>
            <p:cNvSpPr>
              <a:spLocks noChangeShapeType="1"/>
            </p:cNvSpPr>
            <p:nvPr/>
          </p:nvSpPr>
          <p:spPr bwMode="auto">
            <a:xfrm flipV="1">
              <a:off x="3027339" y="1204907"/>
              <a:ext cx="0" cy="287338"/>
            </a:xfrm>
            <a:prstGeom prst="line">
              <a:avLst/>
            </a:prstGeom>
            <a:noFill/>
            <a:ln w="38100" cmpd="dbl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18" name="Text Box 162"/>
            <p:cNvSpPr txBox="1">
              <a:spLocks noChangeArrowheads="1"/>
            </p:cNvSpPr>
            <p:nvPr/>
          </p:nvSpPr>
          <p:spPr bwMode="auto">
            <a:xfrm>
              <a:off x="2486002" y="1203320"/>
              <a:ext cx="365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0000FF"/>
                  </a:solidFill>
                </a:rPr>
                <a:t>B</a:t>
              </a:r>
              <a:r>
                <a:rPr lang="de-DE" sz="1400" baseline="-25000">
                  <a:solidFill>
                    <a:srgbClr val="0000FF"/>
                  </a:solidFill>
                </a:rPr>
                <a:t>o</a:t>
              </a:r>
              <a:endParaRPr lang="de-DE" sz="1400">
                <a:solidFill>
                  <a:srgbClr val="0000FF"/>
                </a:solidFill>
              </a:endParaRPr>
            </a:p>
          </p:txBody>
        </p:sp>
        <p:sp>
          <p:nvSpPr>
            <p:cNvPr id="24619" name="Line 163"/>
            <p:cNvSpPr>
              <a:spLocks noChangeShapeType="1"/>
            </p:cNvSpPr>
            <p:nvPr/>
          </p:nvSpPr>
          <p:spPr bwMode="auto">
            <a:xfrm flipV="1">
              <a:off x="4564039" y="1135057"/>
              <a:ext cx="0" cy="28733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20" name="Text Box 164"/>
            <p:cNvSpPr txBox="1">
              <a:spLocks noChangeArrowheads="1"/>
            </p:cNvSpPr>
            <p:nvPr/>
          </p:nvSpPr>
          <p:spPr bwMode="auto">
            <a:xfrm>
              <a:off x="4154464" y="1133470"/>
              <a:ext cx="3032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FF3300"/>
                  </a:solidFill>
                </a:rPr>
                <a:t>E</a:t>
              </a:r>
            </a:p>
          </p:txBody>
        </p:sp>
        <p:sp>
          <p:nvSpPr>
            <p:cNvPr id="24621" name="Line 165"/>
            <p:cNvSpPr>
              <a:spLocks noChangeShapeType="1"/>
            </p:cNvSpPr>
            <p:nvPr/>
          </p:nvSpPr>
          <p:spPr bwMode="auto">
            <a:xfrm>
              <a:off x="5691164" y="1133470"/>
              <a:ext cx="0" cy="28733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22" name="Text Box 166"/>
            <p:cNvSpPr txBox="1">
              <a:spLocks noChangeArrowheads="1"/>
            </p:cNvSpPr>
            <p:nvPr/>
          </p:nvSpPr>
          <p:spPr bwMode="auto">
            <a:xfrm>
              <a:off x="5251427" y="1131882"/>
              <a:ext cx="3032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FF3300"/>
                  </a:solidFill>
                </a:rPr>
                <a:t>E</a:t>
              </a:r>
            </a:p>
          </p:txBody>
        </p:sp>
        <p:sp>
          <p:nvSpPr>
            <p:cNvPr id="24623" name="Line 202"/>
            <p:cNvSpPr>
              <a:spLocks noChangeShapeType="1"/>
            </p:cNvSpPr>
            <p:nvPr/>
          </p:nvSpPr>
          <p:spPr bwMode="auto">
            <a:xfrm>
              <a:off x="4148114" y="2505070"/>
              <a:ext cx="1727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4588" name="Textfeld 47"/>
          <p:cNvSpPr txBox="1">
            <a:spLocks noChangeArrowheads="1"/>
          </p:cNvSpPr>
          <p:nvPr/>
        </p:nvSpPr>
        <p:spPr bwMode="auto">
          <a:xfrm>
            <a:off x="0" y="5445125"/>
            <a:ext cx="273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FF0000"/>
                </a:solidFill>
                <a:latin typeface="Calibri" pitchFamily="34" charset="0"/>
              </a:rPr>
              <a:t>Then we will reach  </a:t>
            </a:r>
          </a:p>
        </p:txBody>
      </p:sp>
      <p:graphicFrame>
        <p:nvGraphicFramePr>
          <p:cNvPr id="2457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736296"/>
              </p:ext>
            </p:extLst>
          </p:nvPr>
        </p:nvGraphicFramePr>
        <p:xfrm>
          <a:off x="6027738" y="4708525"/>
          <a:ext cx="28717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1" name="Formel" r:id="rId5" imgW="1155600" imgH="253800" progId="Equation.3">
                  <p:embed/>
                </p:oleObj>
              </mc:Choice>
              <mc:Fallback>
                <p:oleObj name="Formel" r:id="rId5" imgW="1155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38" y="4708525"/>
                        <a:ext cx="2871787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9" name="Textfeld 49"/>
          <p:cNvSpPr txBox="1">
            <a:spLocks noChangeArrowheads="1"/>
          </p:cNvSpPr>
          <p:nvPr/>
        </p:nvSpPr>
        <p:spPr bwMode="auto">
          <a:xfrm>
            <a:off x="395288" y="5991225"/>
            <a:ext cx="416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FF0000"/>
                </a:solidFill>
                <a:latin typeface="Calibri" pitchFamily="34" charset="0"/>
              </a:rPr>
              <a:t>… after 100 days of data taking: </a:t>
            </a:r>
          </a:p>
        </p:txBody>
      </p:sp>
      <p:graphicFrame>
        <p:nvGraphicFramePr>
          <p:cNvPr id="2458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516342"/>
              </p:ext>
            </p:extLst>
          </p:nvPr>
        </p:nvGraphicFramePr>
        <p:xfrm>
          <a:off x="4846638" y="5808663"/>
          <a:ext cx="290036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2" name="Formel" r:id="rId7" imgW="1117440" imgH="253800" progId="Equation.3">
                  <p:embed/>
                </p:oleObj>
              </mc:Choice>
              <mc:Fallback>
                <p:oleObj name="Formel" r:id="rId7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638" y="5808663"/>
                        <a:ext cx="2900362" cy="661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/>
          <p:cNvGraphicFramePr>
            <a:graphicFrameLocks noChangeAspect="1"/>
          </p:cNvGraphicFramePr>
          <p:nvPr/>
        </p:nvGraphicFramePr>
        <p:xfrm>
          <a:off x="2727325" y="2587625"/>
          <a:ext cx="515778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3" name="Formel" r:id="rId9" imgW="3695400" imgH="241200" progId="Equation.3">
                  <p:embed/>
                </p:oleObj>
              </mc:Choice>
              <mc:Fallback>
                <p:oleObj name="Formel" r:id="rId9" imgW="3695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325" y="2587625"/>
                        <a:ext cx="5157788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8"/>
          <p:cNvGraphicFramePr>
            <a:graphicFrameLocks noChangeAspect="1"/>
          </p:cNvGraphicFramePr>
          <p:nvPr/>
        </p:nvGraphicFramePr>
        <p:xfrm>
          <a:off x="2728913" y="3092450"/>
          <a:ext cx="51562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4" name="Formel" r:id="rId11" imgW="3695400" imgH="241200" progId="Equation.3">
                  <p:embed/>
                </p:oleObj>
              </mc:Choice>
              <mc:Fallback>
                <p:oleObj name="Formel" r:id="rId11" imgW="3695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3092450"/>
                        <a:ext cx="515620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307601"/>
              </p:ext>
            </p:extLst>
          </p:nvPr>
        </p:nvGraphicFramePr>
        <p:xfrm>
          <a:off x="3194049" y="3644900"/>
          <a:ext cx="2820719" cy="7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5" name="Formel" r:id="rId13" imgW="1447560" imgH="406080" progId="Equation.3">
                  <p:embed/>
                </p:oleObj>
              </mc:Choice>
              <mc:Fallback>
                <p:oleObj name="Formel" r:id="rId13" imgW="14475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49" y="3644900"/>
                        <a:ext cx="2820719" cy="7922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0" name="Textfeld 44"/>
          <p:cNvSpPr txBox="1">
            <a:spLocks noChangeArrowheads="1"/>
          </p:cNvSpPr>
          <p:nvPr/>
        </p:nvSpPr>
        <p:spPr bwMode="auto">
          <a:xfrm>
            <a:off x="755650" y="4508500"/>
            <a:ext cx="452309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smtClean="0"/>
              <a:t>2010 </a:t>
            </a:r>
            <a:r>
              <a:rPr lang="de-DE" dirty="0" err="1"/>
              <a:t>run</a:t>
            </a:r>
            <a:r>
              <a:rPr lang="de-DE" dirty="0"/>
              <a:t>: </a:t>
            </a:r>
            <a:r>
              <a:rPr lang="de-DE" sz="2400" dirty="0">
                <a:latin typeface="Calibri" pitchFamily="34" charset="0"/>
                <a:sym typeface="Symbol" pitchFamily="18" charset="2"/>
              </a:rPr>
              <a:t> = </a:t>
            </a:r>
            <a:r>
              <a:rPr lang="de-DE" sz="2400" dirty="0" smtClean="0">
                <a:latin typeface="Calibri" pitchFamily="34" charset="0"/>
                <a:sym typeface="Symbol" pitchFamily="18" charset="2"/>
              </a:rPr>
              <a:t>0.2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>
                <a:latin typeface="Calibri" pitchFamily="34" charset="0"/>
              </a:rPr>
              <a:t>nHz</a:t>
            </a:r>
            <a:r>
              <a:rPr lang="de-DE" sz="2400" dirty="0">
                <a:latin typeface="Calibri" pitchFamily="34" charset="0"/>
              </a:rPr>
              <a:t> @ 1 </a:t>
            </a:r>
            <a:r>
              <a:rPr lang="de-DE" sz="2400" dirty="0" err="1">
                <a:latin typeface="Calibri" pitchFamily="34" charset="0"/>
              </a:rPr>
              <a:t>day</a:t>
            </a:r>
            <a:endParaRPr lang="de-DE" sz="2400" dirty="0">
              <a:latin typeface="Calibri" pitchFamily="34" charset="0"/>
            </a:endParaRPr>
          </a:p>
          <a:p>
            <a:pPr eaLnBrk="1" hangingPunct="1"/>
            <a:r>
              <a:rPr lang="de-DE" dirty="0" err="1"/>
              <a:t>assume</a:t>
            </a:r>
            <a:r>
              <a:rPr lang="de-DE" dirty="0"/>
              <a:t> : </a:t>
            </a:r>
            <a:r>
              <a:rPr lang="de-DE" sz="2400" dirty="0" smtClean="0">
                <a:latin typeface="Calibri" pitchFamily="34" charset="0"/>
              </a:rPr>
              <a:t>E=2 </a:t>
            </a:r>
            <a:r>
              <a:rPr lang="de-DE" sz="2400" dirty="0" err="1">
                <a:latin typeface="Calibri" pitchFamily="34" charset="0"/>
              </a:rPr>
              <a:t>kV</a:t>
            </a:r>
            <a:r>
              <a:rPr lang="de-DE" sz="2400" dirty="0">
                <a:latin typeface="Calibri" pitchFamily="34" charset="0"/>
              </a:rPr>
              <a:t>/cm</a:t>
            </a:r>
          </a:p>
          <a:p>
            <a:pPr eaLnBrk="1" hangingPunct="1"/>
            <a:endParaRPr lang="de-DE" dirty="0"/>
          </a:p>
        </p:txBody>
      </p:sp>
      <p:sp>
        <p:nvSpPr>
          <p:cNvPr id="46" name="Pfeil nach rechts 45"/>
          <p:cNvSpPr/>
          <p:nvPr/>
        </p:nvSpPr>
        <p:spPr>
          <a:xfrm>
            <a:off x="3851275" y="5013325"/>
            <a:ext cx="979488" cy="28733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592" name="Textfeld 46"/>
          <p:cNvSpPr txBox="1">
            <a:spLocks noChangeArrowheads="1"/>
          </p:cNvSpPr>
          <p:nvPr/>
        </p:nvSpPr>
        <p:spPr bwMode="auto">
          <a:xfrm>
            <a:off x="250825" y="2565400"/>
            <a:ext cx="230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 b="1" u="sng">
                <a:solidFill>
                  <a:srgbClr val="FF0000"/>
                </a:solidFill>
              </a:rPr>
              <a:t>Observable:</a:t>
            </a:r>
          </a:p>
          <a:p>
            <a:pPr eaLnBrk="1" hangingPunct="1"/>
            <a:r>
              <a:rPr lang="de-DE" sz="1600"/>
              <a:t>weighted frequency difference</a:t>
            </a:r>
          </a:p>
        </p:txBody>
      </p:sp>
      <p:sp>
        <p:nvSpPr>
          <p:cNvPr id="24593" name="Textfeld 47"/>
          <p:cNvSpPr txBox="1">
            <a:spLocks noChangeArrowheads="1"/>
          </p:cNvSpPr>
          <p:nvPr/>
        </p:nvSpPr>
        <p:spPr bwMode="auto">
          <a:xfrm>
            <a:off x="1331640" y="3861048"/>
            <a:ext cx="172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dirty="0" err="1">
                <a:solidFill>
                  <a:srgbClr val="FF0000"/>
                </a:solidFill>
              </a:rPr>
              <a:t>sensitivity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limit</a:t>
            </a:r>
            <a:r>
              <a:rPr lang="de-DE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4594" name="Rectangle 10"/>
          <p:cNvSpPr>
            <a:spLocks noChangeArrowheads="1"/>
          </p:cNvSpPr>
          <p:nvPr/>
        </p:nvSpPr>
        <p:spPr bwMode="auto">
          <a:xfrm>
            <a:off x="5508625" y="1341438"/>
            <a:ext cx="42481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ja-JP" sz="1600"/>
              <a:t> </a:t>
            </a:r>
            <a:r>
              <a:rPr kumimoji="1" lang="en-US" altLang="ja-JP" sz="1400">
                <a:solidFill>
                  <a:srgbClr val="7030A0"/>
                </a:solidFill>
              </a:rPr>
              <a:t>Rosenberry and Chupp, PRL 86,22 (2001)</a:t>
            </a:r>
          </a:p>
          <a:p>
            <a:pPr>
              <a:lnSpc>
                <a:spcPct val="125000"/>
              </a:lnSpc>
            </a:pPr>
            <a:r>
              <a:rPr kumimoji="1" lang="en-US" altLang="ja-JP" sz="1600"/>
              <a:t>          </a:t>
            </a:r>
          </a:p>
        </p:txBody>
      </p:sp>
      <p:graphicFrame>
        <p:nvGraphicFramePr>
          <p:cNvPr id="24584" name="Object 12"/>
          <p:cNvGraphicFramePr>
            <a:graphicFrameLocks noChangeAspect="1"/>
          </p:cNvGraphicFramePr>
          <p:nvPr/>
        </p:nvGraphicFramePr>
        <p:xfrm>
          <a:off x="5651500" y="1844675"/>
          <a:ext cx="24638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46" name="Formel" r:id="rId15" imgW="1650960" imgH="241200" progId="Equation.3">
                  <p:embed/>
                </p:oleObj>
              </mc:Choice>
              <mc:Fallback>
                <p:oleObj name="Formel" r:id="rId15" imgW="1650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844675"/>
                        <a:ext cx="24638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5" name="Textfeld 50"/>
          <p:cNvSpPr txBox="1">
            <a:spLocks noChangeArrowheads="1"/>
          </p:cNvSpPr>
          <p:nvPr/>
        </p:nvSpPr>
        <p:spPr bwMode="auto">
          <a:xfrm>
            <a:off x="8101013" y="1844675"/>
            <a:ext cx="571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/>
              <a:t>ecm</a:t>
            </a:r>
          </a:p>
        </p:txBody>
      </p:sp>
    </p:spTree>
    <p:extLst>
      <p:ext uri="{BB962C8B-B14F-4D97-AF65-F5344CB8AC3E}">
        <p14:creationId xmlns:p14="http://schemas.microsoft.com/office/powerpoint/2010/main" val="34666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3" cstate="print"/>
          <a:srcRect b="90852"/>
          <a:stretch>
            <a:fillRect/>
          </a:stretch>
        </p:blipFill>
        <p:spPr bwMode="auto">
          <a:xfrm>
            <a:off x="0" y="-9525"/>
            <a:ext cx="91313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3"/>
          <p:cNvPicPr>
            <a:picLocks noChangeAspect="1" noChangeArrowheads="1"/>
          </p:cNvPicPr>
          <p:nvPr/>
        </p:nvPicPr>
        <p:blipFill>
          <a:blip r:embed="rId4" cstate="print"/>
          <a:srcRect t="55859" r="728"/>
          <a:stretch>
            <a:fillRect/>
          </a:stretch>
        </p:blipFill>
        <p:spPr bwMode="auto">
          <a:xfrm>
            <a:off x="223838" y="671513"/>
            <a:ext cx="8715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hteck 4"/>
          <p:cNvSpPr>
            <a:spLocks noChangeArrowheads="1"/>
          </p:cNvSpPr>
          <p:nvPr/>
        </p:nvSpPr>
        <p:spPr bwMode="auto">
          <a:xfrm>
            <a:off x="142875" y="2538413"/>
            <a:ext cx="4999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400" b="1">
                <a:latin typeface="Calibri" pitchFamily="34" charset="0"/>
              </a:rPr>
              <a:t>Accuracy of frequency determination:</a:t>
            </a:r>
          </a:p>
        </p:txBody>
      </p:sp>
      <p:grpSp>
        <p:nvGrpSpPr>
          <p:cNvPr id="3084" name="Gruppieren 10"/>
          <p:cNvGrpSpPr>
            <a:grpSpLocks/>
          </p:cNvGrpSpPr>
          <p:nvPr/>
        </p:nvGrpSpPr>
        <p:grpSpPr bwMode="auto">
          <a:xfrm>
            <a:off x="1025525" y="3071813"/>
            <a:ext cx="6376988" cy="887412"/>
            <a:chOff x="1025525" y="3071813"/>
            <a:chExt cx="6376988" cy="888031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4114800" y="3321050"/>
            <a:ext cx="9144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988" name="Formel" r:id="rId5" imgW="914400" imgH="215640" progId="Equation.3">
                    <p:embed/>
                  </p:oleObj>
                </mc:Choice>
                <mc:Fallback>
                  <p:oleObj name="Formel" r:id="rId5" imgW="91440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3321050"/>
                          <a:ext cx="9144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4"/>
            <p:cNvGraphicFramePr>
              <a:graphicFrameLocks noChangeAspect="1"/>
            </p:cNvGraphicFramePr>
            <p:nvPr/>
          </p:nvGraphicFramePr>
          <p:xfrm>
            <a:off x="1025525" y="3071813"/>
            <a:ext cx="6376988" cy="884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989" name="Formel" r:id="rId7" imgW="3479760" imgH="482400" progId="Equation.3">
                    <p:embed/>
                  </p:oleObj>
                </mc:Choice>
                <mc:Fallback>
                  <p:oleObj name="Formel" r:id="rId7" imgW="3479760" imgH="4824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5525" y="3071813"/>
                          <a:ext cx="6376988" cy="884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9" name="Textfeld 9"/>
            <p:cNvSpPr txBox="1">
              <a:spLocks noChangeArrowheads="1"/>
            </p:cNvSpPr>
            <p:nvPr/>
          </p:nvSpPr>
          <p:spPr bwMode="auto">
            <a:xfrm>
              <a:off x="4172213" y="3559734"/>
              <a:ext cx="1542795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i="1">
                  <a:latin typeface="Calibri" pitchFamily="34" charset="0"/>
                </a:rPr>
                <a:t># data points</a:t>
              </a:r>
            </a:p>
          </p:txBody>
        </p:sp>
        <p:sp>
          <p:nvSpPr>
            <p:cNvPr id="3090" name="Textfeld 8"/>
            <p:cNvSpPr txBox="1">
              <a:spLocks noChangeArrowheads="1"/>
            </p:cNvSpPr>
            <p:nvPr/>
          </p:nvSpPr>
          <p:spPr bwMode="auto">
            <a:xfrm>
              <a:off x="1785918" y="3286124"/>
              <a:ext cx="164307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000" i="1">
                  <a:latin typeface="Calibri" pitchFamily="34" charset="0"/>
                </a:rPr>
                <a:t>Fourier width</a:t>
              </a:r>
            </a:p>
          </p:txBody>
        </p:sp>
      </p:grpSp>
      <p:sp>
        <p:nvSpPr>
          <p:cNvPr id="3085" name="Rectangle 16"/>
          <p:cNvSpPr>
            <a:spLocks noChangeArrowheads="1"/>
          </p:cNvSpPr>
          <p:nvPr/>
        </p:nvSpPr>
        <p:spPr bwMode="auto">
          <a:xfrm>
            <a:off x="500063" y="4133850"/>
            <a:ext cx="7358062" cy="708025"/>
          </a:xfrm>
          <a:prstGeom prst="rect">
            <a:avLst/>
          </a:prstGeom>
          <a:solidFill>
            <a:srgbClr val="F8F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2000">
                <a:latin typeface="Times New Roman" pitchFamily="18" charset="0"/>
                <a:cs typeface="Times New Roman" pitchFamily="18" charset="0"/>
              </a:rPr>
              <a:t>If the noise w[n] is </a:t>
            </a:r>
            <a:r>
              <a:rPr lang="en-GB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Gaussian distributed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, the Cramer-Rao Lower Bound (CRLB) sets the lower limit on the variance </a:t>
            </a:r>
            <a:endParaRPr 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5838825" y="4457700"/>
          <a:ext cx="4667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990" name="Formel" r:id="rId9" imgW="215713" imgH="253780" progId="Equation.3">
                  <p:embed/>
                </p:oleObj>
              </mc:Choice>
              <mc:Fallback>
                <p:oleObj name="Formel" r:id="rId9" imgW="215713" imgH="2537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825" y="4457700"/>
                        <a:ext cx="4667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6" name="Gruppieren 22"/>
          <p:cNvGrpSpPr>
            <a:grpSpLocks/>
          </p:cNvGrpSpPr>
          <p:nvPr/>
        </p:nvGrpSpPr>
        <p:grpSpPr bwMode="auto">
          <a:xfrm>
            <a:off x="1571625" y="5000625"/>
            <a:ext cx="5786438" cy="1143000"/>
            <a:chOff x="1142976" y="5357826"/>
            <a:chExt cx="5786478" cy="1143008"/>
          </a:xfrm>
        </p:grpSpPr>
        <p:sp>
          <p:nvSpPr>
            <p:cNvPr id="15" name="Rechteck 14"/>
            <p:cNvSpPr/>
            <p:nvPr/>
          </p:nvSpPr>
          <p:spPr>
            <a:xfrm>
              <a:off x="1142976" y="5357826"/>
              <a:ext cx="5786478" cy="11430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aphicFrame>
          <p:nvGraphicFramePr>
            <p:cNvPr id="3077" name="Object 6"/>
            <p:cNvGraphicFramePr>
              <a:graphicFrameLocks noChangeAspect="1"/>
            </p:cNvGraphicFramePr>
            <p:nvPr/>
          </p:nvGraphicFramePr>
          <p:xfrm>
            <a:off x="1500167" y="5525996"/>
            <a:ext cx="3786214" cy="903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991" name="Formel" r:id="rId11" imgW="1866090" imgH="444307" progId="Equation.3">
                    <p:embed/>
                  </p:oleObj>
                </mc:Choice>
                <mc:Fallback>
                  <p:oleObj name="Formel" r:id="rId11" imgW="1866090" imgH="444307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0167" y="5525996"/>
                          <a:ext cx="3786214" cy="9033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7"/>
            <p:cNvGraphicFramePr>
              <a:graphicFrameLocks noChangeAspect="1"/>
            </p:cNvGraphicFramePr>
            <p:nvPr/>
          </p:nvGraphicFramePr>
          <p:xfrm>
            <a:off x="5286380" y="5643578"/>
            <a:ext cx="1187921" cy="522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992" name="Formel" r:id="rId13" imgW="520560" imgH="228600" progId="Equation.3">
                    <p:embed/>
                  </p:oleObj>
                </mc:Choice>
                <mc:Fallback>
                  <p:oleObj name="Formel" r:id="rId13" imgW="520560" imgH="2286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380" y="5643578"/>
                          <a:ext cx="1187921" cy="5222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7" name="Textfeld 18"/>
          <p:cNvSpPr txBox="1">
            <a:spLocks noChangeArrowheads="1"/>
          </p:cNvSpPr>
          <p:nvPr/>
        </p:nvSpPr>
        <p:spPr bwMode="auto">
          <a:xfrm>
            <a:off x="142875" y="6286500"/>
            <a:ext cx="785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Times New Roman" pitchFamily="18" charset="0"/>
                <a:cs typeface="Times New Roman" pitchFamily="18" charset="0"/>
              </a:rPr>
              <a:t>example:</a:t>
            </a:r>
            <a:r>
              <a:rPr lang="de-DE">
                <a:latin typeface="Calibri" pitchFamily="34" charset="0"/>
              </a:rPr>
              <a:t> 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 SNR = 10000:1 ,   </a:t>
            </a:r>
            <a:r>
              <a:rPr lang="de-DE">
                <a:latin typeface="Calibri" pitchFamily="34" charset="0"/>
              </a:rPr>
              <a:t>       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= 1 Hz ,</a:t>
            </a:r>
            <a:r>
              <a:rPr lang="de-DE">
                <a:latin typeface="Calibri" pitchFamily="34" charset="0"/>
              </a:rPr>
              <a:t>  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T= 1 day  </a:t>
            </a:r>
            <a:r>
              <a:rPr lang="de-DE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endParaRPr lang="de-DE" sz="24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9" name="Object 8"/>
          <p:cNvGraphicFramePr>
            <a:graphicFrameLocks noChangeAspect="1"/>
          </p:cNvGraphicFramePr>
          <p:nvPr/>
        </p:nvGraphicFramePr>
        <p:xfrm>
          <a:off x="3643313" y="6334125"/>
          <a:ext cx="571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993" name="Formel" r:id="rId15" imgW="279360" imgH="228600" progId="Equation.3">
                  <p:embed/>
                </p:oleObj>
              </mc:Choice>
              <mc:Fallback>
                <p:oleObj name="Formel" r:id="rId15" imgW="27936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6334125"/>
                        <a:ext cx="5715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9"/>
          <p:cNvGraphicFramePr>
            <a:graphicFrameLocks noChangeAspect="1"/>
          </p:cNvGraphicFramePr>
          <p:nvPr/>
        </p:nvGraphicFramePr>
        <p:xfrm>
          <a:off x="6858000" y="6189663"/>
          <a:ext cx="186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994" name="Formel" r:id="rId17" imgW="774360" imgH="304560" progId="Equation.3">
                  <p:embed/>
                </p:oleObj>
              </mc:Choice>
              <mc:Fallback>
                <p:oleObj name="Formel" r:id="rId17" imgW="774360" imgH="3045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6189663"/>
                        <a:ext cx="186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Gruppieren 40"/>
          <p:cNvGrpSpPr/>
          <p:nvPr/>
        </p:nvGrpSpPr>
        <p:grpSpPr>
          <a:xfrm>
            <a:off x="7380312" y="3779748"/>
            <a:ext cx="1805048" cy="2025516"/>
            <a:chOff x="7380312" y="3779748"/>
            <a:chExt cx="1805048" cy="2025516"/>
          </a:xfrm>
        </p:grpSpPr>
        <p:cxnSp>
          <p:nvCxnSpPr>
            <p:cNvPr id="6" name="Gerade Verbindung 5"/>
            <p:cNvCxnSpPr/>
            <p:nvPr/>
          </p:nvCxnSpPr>
          <p:spPr>
            <a:xfrm flipH="1">
              <a:off x="8299167" y="4387845"/>
              <a:ext cx="14231" cy="126864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Bogen 2"/>
            <p:cNvSpPr/>
            <p:nvPr/>
          </p:nvSpPr>
          <p:spPr>
            <a:xfrm>
              <a:off x="7855223" y="5517232"/>
              <a:ext cx="914400" cy="288032"/>
            </a:xfrm>
            <a:prstGeom prst="arc">
              <a:avLst>
                <a:gd name="adj1" fmla="val 19648012"/>
                <a:gd name="adj2" fmla="val 14719388"/>
              </a:avLst>
            </a:prstGeom>
            <a:ln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Ellipse 3"/>
            <p:cNvSpPr/>
            <p:nvPr/>
          </p:nvSpPr>
          <p:spPr>
            <a:xfrm>
              <a:off x="8265830" y="4330753"/>
              <a:ext cx="97160" cy="9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>
              <a:off x="8299167" y="5656486"/>
              <a:ext cx="463833" cy="136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8299168" y="4419600"/>
              <a:ext cx="263807" cy="124301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/>
            <p:cNvSpPr/>
            <p:nvPr/>
          </p:nvSpPr>
          <p:spPr>
            <a:xfrm>
              <a:off x="8509632" y="4359891"/>
              <a:ext cx="97160" cy="9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Gleichschenkliges Dreieck 18"/>
            <p:cNvSpPr/>
            <p:nvPr/>
          </p:nvSpPr>
          <p:spPr>
            <a:xfrm rot="20189508">
              <a:off x="8679301" y="5627320"/>
              <a:ext cx="67892" cy="45719"/>
            </a:xfrm>
            <a:prstGeom prst="triangle">
              <a:avLst>
                <a:gd name="adj" fmla="val 5753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20"/>
            <p:cNvCxnSpPr>
              <a:endCxn id="19" idx="1"/>
            </p:cNvCxnSpPr>
            <p:nvPr/>
          </p:nvCxnSpPr>
          <p:spPr>
            <a:xfrm>
              <a:off x="8306282" y="5656486"/>
              <a:ext cx="385281" cy="108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flipV="1">
              <a:off x="8301519" y="5648325"/>
              <a:ext cx="390044" cy="5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ogen 24"/>
            <p:cNvSpPr/>
            <p:nvPr/>
          </p:nvSpPr>
          <p:spPr>
            <a:xfrm>
              <a:off x="7600545" y="4224982"/>
              <a:ext cx="1507959" cy="1004218"/>
            </a:xfrm>
            <a:prstGeom prst="arc">
              <a:avLst>
                <a:gd name="adj1" fmla="val 15889092"/>
                <a:gd name="adj2" fmla="val 18025752"/>
              </a:avLst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200505" y="4116983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solidFill>
                    <a:srgbClr val="3366CC"/>
                  </a:solidFill>
                </a:rPr>
                <a:t>&lt;</a:t>
              </a:r>
              <a:endParaRPr lang="de-DE" sz="800" dirty="0">
                <a:solidFill>
                  <a:srgbClr val="3366CC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659214">
              <a:off x="8495779" y="4147939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>
                  <a:solidFill>
                    <a:srgbClr val="3366CC"/>
                  </a:solidFill>
                </a:rPr>
                <a:t>&gt;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524328" y="3779748"/>
              <a:ext cx="16610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ym typeface="Symbol"/>
                </a:rPr>
                <a:t>x  0.1m /</a:t>
              </a:r>
              <a:r>
                <a:rPr lang="de-DE" sz="1600" dirty="0" err="1" smtClean="0">
                  <a:sym typeface="Symbol"/>
                </a:rPr>
                <a:t>day</a:t>
              </a:r>
              <a:endParaRPr lang="de-DE" sz="1600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7380312" y="4787860"/>
              <a:ext cx="1011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D=10 cm</a:t>
              </a:r>
              <a:endParaRPr lang="de-DE" sz="1600" dirty="0"/>
            </a:p>
          </p:txBody>
        </p:sp>
      </p:grpSp>
      <p:cxnSp>
        <p:nvCxnSpPr>
          <p:cNvPr id="5" name="Gerade Verbindung mit Pfeil 4"/>
          <p:cNvCxnSpPr/>
          <p:nvPr/>
        </p:nvCxnSpPr>
        <p:spPr>
          <a:xfrm>
            <a:off x="323528" y="2420888"/>
            <a:ext cx="86156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308753" y="2200905"/>
            <a:ext cx="37221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2400" b="1" i="1" dirty="0" smtClean="0"/>
              <a:t>T</a:t>
            </a:r>
            <a:endParaRPr lang="de-DE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uppieren 51"/>
          <p:cNvGrpSpPr>
            <a:grpSpLocks/>
          </p:cNvGrpSpPr>
          <p:nvPr/>
        </p:nvGrpSpPr>
        <p:grpSpPr bwMode="auto">
          <a:xfrm>
            <a:off x="3622675" y="1801813"/>
            <a:ext cx="962025" cy="1649412"/>
            <a:chOff x="2813422" y="881063"/>
            <a:chExt cx="1758578" cy="2545558"/>
          </a:xfrm>
        </p:grpSpPr>
        <p:cxnSp>
          <p:nvCxnSpPr>
            <p:cNvPr id="185" name="Gerade Verbindung 2"/>
            <p:cNvCxnSpPr/>
            <p:nvPr/>
          </p:nvCxnSpPr>
          <p:spPr>
            <a:xfrm rot="16200000" flipH="1">
              <a:off x="3028046" y="2631367"/>
              <a:ext cx="1587605" cy="2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85"/>
            <p:cNvCxnSpPr/>
            <p:nvPr/>
          </p:nvCxnSpPr>
          <p:spPr>
            <a:xfrm rot="16200000" flipH="1">
              <a:off x="2666908" y="2511091"/>
              <a:ext cx="1825256" cy="5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86"/>
            <p:cNvCxnSpPr/>
            <p:nvPr/>
          </p:nvCxnSpPr>
          <p:spPr>
            <a:xfrm rot="5400000">
              <a:off x="2308446" y="2396394"/>
              <a:ext cx="20604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87"/>
            <p:cNvCxnSpPr/>
            <p:nvPr/>
          </p:nvCxnSpPr>
          <p:spPr>
            <a:xfrm rot="16200000" flipH="1">
              <a:off x="1935380" y="2269991"/>
              <a:ext cx="2310357" cy="2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88"/>
            <p:cNvCxnSpPr/>
            <p:nvPr/>
          </p:nvCxnSpPr>
          <p:spPr>
            <a:xfrm rot="5400000">
              <a:off x="1591201" y="2155067"/>
              <a:ext cx="25431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89"/>
            <p:cNvCxnSpPr/>
            <p:nvPr/>
          </p:nvCxnSpPr>
          <p:spPr>
            <a:xfrm>
              <a:off x="3730436" y="1839016"/>
              <a:ext cx="8386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0"/>
            <p:cNvCxnSpPr/>
            <p:nvPr/>
          </p:nvCxnSpPr>
          <p:spPr>
            <a:xfrm flipV="1">
              <a:off x="3524399" y="1598915"/>
              <a:ext cx="1044700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1"/>
            <p:cNvCxnSpPr/>
            <p:nvPr/>
          </p:nvCxnSpPr>
          <p:spPr>
            <a:xfrm flipV="1">
              <a:off x="3277733" y="1361265"/>
              <a:ext cx="1294267" cy="2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192"/>
            <p:cNvCxnSpPr/>
            <p:nvPr/>
          </p:nvCxnSpPr>
          <p:spPr>
            <a:xfrm flipV="1">
              <a:off x="3086205" y="1118713"/>
              <a:ext cx="1482894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15"/>
            <p:cNvCxnSpPr/>
            <p:nvPr/>
          </p:nvCxnSpPr>
          <p:spPr>
            <a:xfrm flipV="1">
              <a:off x="2859853" y="881063"/>
              <a:ext cx="1709246" cy="4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194"/>
            <p:cNvCxnSpPr/>
            <p:nvPr/>
          </p:nvCxnSpPr>
          <p:spPr>
            <a:xfrm>
              <a:off x="3039774" y="13661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195"/>
            <p:cNvCxnSpPr/>
            <p:nvPr/>
          </p:nvCxnSpPr>
          <p:spPr>
            <a:xfrm>
              <a:off x="2813422" y="13710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Gerade Verbindung 96"/>
          <p:cNvCxnSpPr/>
          <p:nvPr/>
        </p:nvCxnSpPr>
        <p:spPr>
          <a:xfrm rot="5400000">
            <a:off x="4480719" y="2937669"/>
            <a:ext cx="10287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rot="5400000">
            <a:off x="4535488" y="2859088"/>
            <a:ext cx="1184275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rot="16200000" flipH="1">
            <a:off x="4591844" y="2785269"/>
            <a:ext cx="13350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 rot="16200000" flipH="1">
            <a:off x="4648200" y="2703513"/>
            <a:ext cx="1497013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rot="16200000" flipH="1">
            <a:off x="4695825" y="2628901"/>
            <a:ext cx="16478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/>
          <p:nvPr/>
        </p:nvCxnSpPr>
        <p:spPr>
          <a:xfrm flipH="1">
            <a:off x="4586288" y="2424113"/>
            <a:ext cx="4587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H="1" flipV="1">
            <a:off x="4586288" y="2266950"/>
            <a:ext cx="5715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H="1" flipV="1">
            <a:off x="4584700" y="2114550"/>
            <a:ext cx="708025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4586288" y="1957388"/>
            <a:ext cx="811212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 flipH="1" flipV="1">
            <a:off x="4586288" y="1803400"/>
            <a:ext cx="935037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 flipH="1">
            <a:off x="5394325" y="2117725"/>
            <a:ext cx="28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H="1">
            <a:off x="5518150" y="2119313"/>
            <a:ext cx="28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35" name="Gruppieren 65"/>
          <p:cNvGrpSpPr>
            <a:grpSpLocks/>
          </p:cNvGrpSpPr>
          <p:nvPr/>
        </p:nvGrpSpPr>
        <p:grpSpPr bwMode="auto">
          <a:xfrm flipV="1">
            <a:off x="3622675" y="3436938"/>
            <a:ext cx="962025" cy="1649412"/>
            <a:chOff x="2813422" y="881063"/>
            <a:chExt cx="1758578" cy="2545558"/>
          </a:xfrm>
        </p:grpSpPr>
        <p:cxnSp>
          <p:nvCxnSpPr>
            <p:cNvPr id="173" name="Gerade Verbindung 172"/>
            <p:cNvCxnSpPr/>
            <p:nvPr/>
          </p:nvCxnSpPr>
          <p:spPr>
            <a:xfrm rot="16200000" flipH="1">
              <a:off x="3028046" y="2631369"/>
              <a:ext cx="1587605" cy="2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3"/>
            <p:cNvCxnSpPr/>
            <p:nvPr/>
          </p:nvCxnSpPr>
          <p:spPr>
            <a:xfrm rot="16200000" flipH="1">
              <a:off x="2666908" y="2511091"/>
              <a:ext cx="1825256" cy="5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74"/>
            <p:cNvCxnSpPr/>
            <p:nvPr/>
          </p:nvCxnSpPr>
          <p:spPr>
            <a:xfrm rot="5400000">
              <a:off x="2308446" y="2396392"/>
              <a:ext cx="20604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75"/>
            <p:cNvCxnSpPr/>
            <p:nvPr/>
          </p:nvCxnSpPr>
          <p:spPr>
            <a:xfrm rot="16200000" flipH="1">
              <a:off x="1935380" y="2269993"/>
              <a:ext cx="2310357" cy="2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76"/>
            <p:cNvCxnSpPr/>
            <p:nvPr/>
          </p:nvCxnSpPr>
          <p:spPr>
            <a:xfrm rot="5400000">
              <a:off x="1591201" y="2155066"/>
              <a:ext cx="25431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77"/>
            <p:cNvCxnSpPr/>
            <p:nvPr/>
          </p:nvCxnSpPr>
          <p:spPr>
            <a:xfrm>
              <a:off x="3730436" y="1839016"/>
              <a:ext cx="8386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78"/>
            <p:cNvCxnSpPr/>
            <p:nvPr/>
          </p:nvCxnSpPr>
          <p:spPr>
            <a:xfrm flipV="1">
              <a:off x="3524399" y="1598915"/>
              <a:ext cx="1044700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79"/>
            <p:cNvCxnSpPr/>
            <p:nvPr/>
          </p:nvCxnSpPr>
          <p:spPr>
            <a:xfrm flipV="1">
              <a:off x="3277733" y="1361265"/>
              <a:ext cx="1294267" cy="2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0"/>
            <p:cNvCxnSpPr/>
            <p:nvPr/>
          </p:nvCxnSpPr>
          <p:spPr>
            <a:xfrm flipV="1">
              <a:off x="3086205" y="1118713"/>
              <a:ext cx="1482894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/>
            <p:cNvCxnSpPr/>
            <p:nvPr/>
          </p:nvCxnSpPr>
          <p:spPr>
            <a:xfrm flipV="1">
              <a:off x="2859853" y="881063"/>
              <a:ext cx="1709246" cy="4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2"/>
            <p:cNvCxnSpPr/>
            <p:nvPr/>
          </p:nvCxnSpPr>
          <p:spPr>
            <a:xfrm>
              <a:off x="3039774" y="13661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3"/>
            <p:cNvCxnSpPr/>
            <p:nvPr/>
          </p:nvCxnSpPr>
          <p:spPr>
            <a:xfrm>
              <a:off x="2813422" y="13710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36" name="Gruppieren 78"/>
          <p:cNvGrpSpPr>
            <a:grpSpLocks/>
          </p:cNvGrpSpPr>
          <p:nvPr/>
        </p:nvGrpSpPr>
        <p:grpSpPr bwMode="auto">
          <a:xfrm flipH="1" flipV="1">
            <a:off x="4584700" y="3433763"/>
            <a:ext cx="962025" cy="1649412"/>
            <a:chOff x="2813422" y="881063"/>
            <a:chExt cx="1758578" cy="2545558"/>
          </a:xfrm>
        </p:grpSpPr>
        <p:cxnSp>
          <p:nvCxnSpPr>
            <p:cNvPr id="160" name="Gerade Verbindung 159"/>
            <p:cNvCxnSpPr/>
            <p:nvPr/>
          </p:nvCxnSpPr>
          <p:spPr>
            <a:xfrm rot="16200000" flipH="1">
              <a:off x="3028044" y="2631367"/>
              <a:ext cx="1587605" cy="2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1"/>
            <p:cNvCxnSpPr/>
            <p:nvPr/>
          </p:nvCxnSpPr>
          <p:spPr>
            <a:xfrm rot="16200000" flipH="1">
              <a:off x="2666907" y="2511091"/>
              <a:ext cx="1825256" cy="5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2"/>
            <p:cNvCxnSpPr/>
            <p:nvPr/>
          </p:nvCxnSpPr>
          <p:spPr>
            <a:xfrm rot="5400000">
              <a:off x="2308446" y="2396392"/>
              <a:ext cx="20604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3"/>
            <p:cNvCxnSpPr/>
            <p:nvPr/>
          </p:nvCxnSpPr>
          <p:spPr>
            <a:xfrm rot="16200000" flipH="1">
              <a:off x="1926672" y="2255293"/>
              <a:ext cx="2310357" cy="2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64"/>
            <p:cNvCxnSpPr/>
            <p:nvPr/>
          </p:nvCxnSpPr>
          <p:spPr>
            <a:xfrm rot="5400000">
              <a:off x="1591201" y="2155066"/>
              <a:ext cx="25431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65"/>
            <p:cNvCxnSpPr/>
            <p:nvPr/>
          </p:nvCxnSpPr>
          <p:spPr>
            <a:xfrm>
              <a:off x="3730436" y="1839016"/>
              <a:ext cx="8386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66"/>
            <p:cNvCxnSpPr/>
            <p:nvPr/>
          </p:nvCxnSpPr>
          <p:spPr>
            <a:xfrm flipV="1">
              <a:off x="3524397" y="1598915"/>
              <a:ext cx="1044700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67"/>
            <p:cNvCxnSpPr/>
            <p:nvPr/>
          </p:nvCxnSpPr>
          <p:spPr>
            <a:xfrm flipV="1">
              <a:off x="3277733" y="1361265"/>
              <a:ext cx="1294267" cy="2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8"/>
            <p:cNvCxnSpPr/>
            <p:nvPr/>
          </p:nvCxnSpPr>
          <p:spPr>
            <a:xfrm flipV="1">
              <a:off x="3086205" y="1118713"/>
              <a:ext cx="1482892" cy="2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69"/>
            <p:cNvCxnSpPr/>
            <p:nvPr/>
          </p:nvCxnSpPr>
          <p:spPr>
            <a:xfrm flipV="1">
              <a:off x="2859853" y="881063"/>
              <a:ext cx="1709244" cy="4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0"/>
            <p:cNvCxnSpPr/>
            <p:nvPr/>
          </p:nvCxnSpPr>
          <p:spPr>
            <a:xfrm>
              <a:off x="3039774" y="13661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1"/>
            <p:cNvCxnSpPr/>
            <p:nvPr/>
          </p:nvCxnSpPr>
          <p:spPr>
            <a:xfrm>
              <a:off x="2813422" y="1371065"/>
              <a:ext cx="522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Gerade Verbindung 118"/>
          <p:cNvCxnSpPr/>
          <p:nvPr/>
        </p:nvCxnSpPr>
        <p:spPr>
          <a:xfrm rot="16200000" flipV="1">
            <a:off x="1668463" y="3444875"/>
            <a:ext cx="3635375" cy="317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rot="5400000" flipH="1" flipV="1">
            <a:off x="3852863" y="3451225"/>
            <a:ext cx="36322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>
            <a:off x="3468688" y="1647825"/>
            <a:ext cx="2212975" cy="793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>
            <a:off x="3468688" y="5249863"/>
            <a:ext cx="2205037" cy="158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/>
          <p:nvPr/>
        </p:nvCxnSpPr>
        <p:spPr>
          <a:xfrm>
            <a:off x="3402013" y="4402138"/>
            <a:ext cx="7937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136"/>
          <p:cNvCxnSpPr/>
          <p:nvPr/>
        </p:nvCxnSpPr>
        <p:spPr>
          <a:xfrm>
            <a:off x="3400425" y="4446588"/>
            <a:ext cx="7937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138"/>
          <p:cNvCxnSpPr/>
          <p:nvPr/>
        </p:nvCxnSpPr>
        <p:spPr>
          <a:xfrm>
            <a:off x="5683250" y="4403725"/>
            <a:ext cx="7937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 Verbindung 139"/>
          <p:cNvCxnSpPr/>
          <p:nvPr/>
        </p:nvCxnSpPr>
        <p:spPr>
          <a:xfrm>
            <a:off x="5684838" y="4443413"/>
            <a:ext cx="7778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hteck 140"/>
          <p:cNvSpPr/>
          <p:nvPr/>
        </p:nvSpPr>
        <p:spPr>
          <a:xfrm>
            <a:off x="3205163" y="2519363"/>
            <a:ext cx="276225" cy="1873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3" name="Rechteck 142"/>
          <p:cNvSpPr/>
          <p:nvPr/>
        </p:nvSpPr>
        <p:spPr>
          <a:xfrm>
            <a:off x="3205163" y="4152900"/>
            <a:ext cx="276225" cy="18573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5" name="Rechteck 144"/>
          <p:cNvSpPr/>
          <p:nvPr/>
        </p:nvSpPr>
        <p:spPr>
          <a:xfrm>
            <a:off x="5667375" y="2513013"/>
            <a:ext cx="274638" cy="1873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6" name="Rechteck 145"/>
          <p:cNvSpPr/>
          <p:nvPr/>
        </p:nvSpPr>
        <p:spPr>
          <a:xfrm>
            <a:off x="5675313" y="4156075"/>
            <a:ext cx="274637" cy="1873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98" name="Gerade Verbindung 197"/>
          <p:cNvCxnSpPr/>
          <p:nvPr/>
        </p:nvCxnSpPr>
        <p:spPr>
          <a:xfrm>
            <a:off x="2278063" y="682625"/>
            <a:ext cx="46069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98"/>
          <p:cNvCxnSpPr/>
          <p:nvPr/>
        </p:nvCxnSpPr>
        <p:spPr>
          <a:xfrm>
            <a:off x="2297113" y="6356350"/>
            <a:ext cx="46069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mit Pfeil 203"/>
          <p:cNvCxnSpPr/>
          <p:nvPr/>
        </p:nvCxnSpPr>
        <p:spPr>
          <a:xfrm rot="5400000">
            <a:off x="3312319" y="1161257"/>
            <a:ext cx="936625" cy="15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52" name="Textfeld 199"/>
          <p:cNvSpPr txBox="1">
            <a:spLocks noChangeArrowheads="1"/>
          </p:cNvSpPr>
          <p:nvPr/>
        </p:nvSpPr>
        <p:spPr bwMode="auto">
          <a:xfrm>
            <a:off x="3563938" y="981075"/>
            <a:ext cx="4413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80</a:t>
            </a:r>
          </a:p>
        </p:txBody>
      </p:sp>
      <p:sp>
        <p:nvSpPr>
          <p:cNvPr id="207" name="Rechteck 206"/>
          <p:cNvSpPr/>
          <p:nvPr/>
        </p:nvSpPr>
        <p:spPr>
          <a:xfrm>
            <a:off x="2962275" y="711200"/>
            <a:ext cx="266700" cy="560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8" name="Rechteck 207"/>
          <p:cNvSpPr/>
          <p:nvPr/>
        </p:nvSpPr>
        <p:spPr>
          <a:xfrm>
            <a:off x="5889625" y="706438"/>
            <a:ext cx="266700" cy="560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3090863" y="2503488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810250" y="249555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3095625" y="415290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5810250" y="413385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215" name="Gerade Verbindung mit Pfeil 214"/>
          <p:cNvCxnSpPr/>
          <p:nvPr/>
        </p:nvCxnSpPr>
        <p:spPr>
          <a:xfrm rot="5400000" flipH="1" flipV="1">
            <a:off x="-35719" y="3499644"/>
            <a:ext cx="5616575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60" name="Textfeld 212"/>
          <p:cNvSpPr txBox="1">
            <a:spLocks noChangeArrowheads="1"/>
          </p:cNvSpPr>
          <p:nvPr/>
        </p:nvSpPr>
        <p:spPr bwMode="auto">
          <a:xfrm>
            <a:off x="2346325" y="2781300"/>
            <a:ext cx="5699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396</a:t>
            </a:r>
          </a:p>
        </p:txBody>
      </p:sp>
      <p:cxnSp>
        <p:nvCxnSpPr>
          <p:cNvPr id="216" name="Gerade Verbindung mit Pfeil 215"/>
          <p:cNvCxnSpPr/>
          <p:nvPr/>
        </p:nvCxnSpPr>
        <p:spPr>
          <a:xfrm rot="5400000">
            <a:off x="3312319" y="5796757"/>
            <a:ext cx="936625" cy="15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62" name="Textfeld 200"/>
          <p:cNvSpPr txBox="1">
            <a:spLocks noChangeArrowheads="1"/>
          </p:cNvSpPr>
          <p:nvPr/>
        </p:nvSpPr>
        <p:spPr bwMode="auto">
          <a:xfrm>
            <a:off x="3563938" y="5651500"/>
            <a:ext cx="4413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80</a:t>
            </a:r>
          </a:p>
        </p:txBody>
      </p:sp>
      <p:sp>
        <p:nvSpPr>
          <p:cNvPr id="84" name="Rechteck 83"/>
          <p:cNvSpPr/>
          <p:nvPr/>
        </p:nvSpPr>
        <p:spPr>
          <a:xfrm>
            <a:off x="4427538" y="1484313"/>
            <a:ext cx="288925" cy="1728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5" name="Rechteck 84"/>
          <p:cNvSpPr/>
          <p:nvPr/>
        </p:nvSpPr>
        <p:spPr>
          <a:xfrm>
            <a:off x="4427538" y="3933825"/>
            <a:ext cx="288925" cy="172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6" name="Rechteck 85"/>
          <p:cNvSpPr/>
          <p:nvPr/>
        </p:nvSpPr>
        <p:spPr>
          <a:xfrm>
            <a:off x="4500563" y="3357563"/>
            <a:ext cx="142875" cy="142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88" name="Gerade Verbindung 87"/>
          <p:cNvCxnSpPr/>
          <p:nvPr/>
        </p:nvCxnSpPr>
        <p:spPr>
          <a:xfrm rot="5400000">
            <a:off x="4310063" y="3436938"/>
            <a:ext cx="215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rot="5400000">
            <a:off x="4616450" y="3440113"/>
            <a:ext cx="215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68" name="Gruppieren 91"/>
          <p:cNvGrpSpPr>
            <a:grpSpLocks/>
          </p:cNvGrpSpPr>
          <p:nvPr/>
        </p:nvGrpSpPr>
        <p:grpSpPr bwMode="auto">
          <a:xfrm>
            <a:off x="6732588" y="5354638"/>
            <a:ext cx="2303462" cy="649287"/>
            <a:chOff x="6588224" y="5301208"/>
            <a:chExt cx="2304256" cy="648072"/>
          </a:xfrm>
        </p:grpSpPr>
        <p:sp>
          <p:nvSpPr>
            <p:cNvPr id="90" name="Rechteck 89"/>
            <p:cNvSpPr/>
            <p:nvPr/>
          </p:nvSpPr>
          <p:spPr>
            <a:xfrm>
              <a:off x="6588224" y="5301208"/>
              <a:ext cx="2304256" cy="64807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6389" name="Textfeld 90"/>
            <p:cNvSpPr txBox="1">
              <a:spLocks noChangeArrowheads="1"/>
            </p:cNvSpPr>
            <p:nvPr/>
          </p:nvSpPr>
          <p:spPr bwMode="auto">
            <a:xfrm>
              <a:off x="6588224" y="5445224"/>
              <a:ext cx="22878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/>
                <a:t>129Xe/3He polarizer</a:t>
              </a:r>
            </a:p>
          </p:txBody>
        </p:sp>
      </p:grpSp>
      <p:cxnSp>
        <p:nvCxnSpPr>
          <p:cNvPr id="94" name="Gerade Verbindung 93"/>
          <p:cNvCxnSpPr>
            <a:stCxn id="86" idx="2"/>
            <a:endCxn id="85" idx="2"/>
          </p:cNvCxnSpPr>
          <p:nvPr/>
        </p:nvCxnSpPr>
        <p:spPr>
          <a:xfrm rot="5400000">
            <a:off x="3491706" y="4580732"/>
            <a:ext cx="2160587" cy="0"/>
          </a:xfrm>
          <a:prstGeom prst="line">
            <a:avLst/>
          </a:prstGeom>
          <a:ln w="19050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>
            <a:stCxn id="85" idx="2"/>
          </p:cNvCxnSpPr>
          <p:nvPr/>
        </p:nvCxnSpPr>
        <p:spPr>
          <a:xfrm rot="16200000" flipH="1">
            <a:off x="5652294" y="4580731"/>
            <a:ext cx="0" cy="2160588"/>
          </a:xfrm>
          <a:prstGeom prst="line">
            <a:avLst/>
          </a:prstGeom>
          <a:ln w="19050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/>
          <p:nvPr/>
        </p:nvCxnSpPr>
        <p:spPr>
          <a:xfrm>
            <a:off x="5003800" y="5661025"/>
            <a:ext cx="576263" cy="1588"/>
          </a:xfrm>
          <a:prstGeom prst="straightConnector1">
            <a:avLst/>
          </a:prstGeom>
          <a:ln w="28575">
            <a:solidFill>
              <a:srgbClr val="3366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rot="5400000">
            <a:off x="695325" y="3505200"/>
            <a:ext cx="5438775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rot="5400000">
            <a:off x="3009900" y="3479800"/>
            <a:ext cx="5438775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/>
          <p:nvPr/>
        </p:nvCxnSpPr>
        <p:spPr>
          <a:xfrm rot="10800000" flipV="1">
            <a:off x="4516438" y="3168650"/>
            <a:ext cx="12065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 rot="10800000" flipV="1">
            <a:off x="4514850" y="3041650"/>
            <a:ext cx="120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76" name="Textfeld 121"/>
          <p:cNvSpPr txBox="1">
            <a:spLocks noChangeArrowheads="1"/>
          </p:cNvSpPr>
          <p:nvPr/>
        </p:nvSpPr>
        <p:spPr bwMode="auto">
          <a:xfrm>
            <a:off x="6588125" y="1412875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Dewar with SQUIDs</a:t>
            </a:r>
          </a:p>
        </p:txBody>
      </p:sp>
      <p:sp>
        <p:nvSpPr>
          <p:cNvPr id="56377" name="Textfeld 122"/>
          <p:cNvSpPr txBox="1">
            <a:spLocks noChangeArrowheads="1"/>
          </p:cNvSpPr>
          <p:nvPr/>
        </p:nvSpPr>
        <p:spPr bwMode="auto">
          <a:xfrm>
            <a:off x="6588125" y="1844675"/>
            <a:ext cx="238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5 layer </a:t>
            </a:r>
            <a:r>
              <a:rPr lang="de-DE">
                <a:sym typeface="Symbol" pitchFamily="18" charset="2"/>
              </a:rPr>
              <a:t>-metal shield</a:t>
            </a:r>
            <a:endParaRPr lang="de-DE"/>
          </a:p>
        </p:txBody>
      </p:sp>
      <p:sp>
        <p:nvSpPr>
          <p:cNvPr id="56378" name="Textfeld 123"/>
          <p:cNvSpPr txBox="1">
            <a:spLocks noChangeArrowheads="1"/>
          </p:cNvSpPr>
          <p:nvPr/>
        </p:nvSpPr>
        <p:spPr bwMode="auto">
          <a:xfrm>
            <a:off x="6615113" y="226695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eddy current shield</a:t>
            </a:r>
          </a:p>
        </p:txBody>
      </p:sp>
      <p:cxnSp>
        <p:nvCxnSpPr>
          <p:cNvPr id="130" name="Gerade Verbindung 129"/>
          <p:cNvCxnSpPr>
            <a:stCxn id="56376" idx="1"/>
          </p:cNvCxnSpPr>
          <p:nvPr/>
        </p:nvCxnSpPr>
        <p:spPr>
          <a:xfrm rot="10800000" flipV="1">
            <a:off x="4572000" y="1597025"/>
            <a:ext cx="2016125" cy="679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/>
          <p:cNvCxnSpPr>
            <a:stCxn id="56377" idx="1"/>
          </p:cNvCxnSpPr>
          <p:nvPr/>
        </p:nvCxnSpPr>
        <p:spPr>
          <a:xfrm rot="10800000" flipV="1">
            <a:off x="5292725" y="2028825"/>
            <a:ext cx="1295400" cy="1039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>
            <a:stCxn id="56378" idx="1"/>
          </p:cNvCxnSpPr>
          <p:nvPr/>
        </p:nvCxnSpPr>
        <p:spPr>
          <a:xfrm rot="10800000" flipV="1">
            <a:off x="5651500" y="2452688"/>
            <a:ext cx="963613" cy="148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82" name="Textfeld 135"/>
          <p:cNvSpPr txBox="1">
            <a:spLocks noChangeArrowheads="1"/>
          </p:cNvSpPr>
          <p:nvPr/>
        </p:nvSpPr>
        <p:spPr bwMode="auto">
          <a:xfrm>
            <a:off x="6516688" y="8366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/>
              <a:t>3D field compensation</a:t>
            </a:r>
          </a:p>
        </p:txBody>
      </p:sp>
      <p:cxnSp>
        <p:nvCxnSpPr>
          <p:cNvPr id="142" name="Gerade Verbindung 141"/>
          <p:cNvCxnSpPr>
            <a:stCxn id="56382" idx="1"/>
          </p:cNvCxnSpPr>
          <p:nvPr/>
        </p:nvCxnSpPr>
        <p:spPr>
          <a:xfrm rot="10800000" flipV="1">
            <a:off x="5724525" y="1020763"/>
            <a:ext cx="792163" cy="247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84" name="Textfeld 146"/>
          <p:cNvSpPr txBox="1">
            <a:spLocks noChangeArrowheads="1"/>
          </p:cNvSpPr>
          <p:nvPr/>
        </p:nvSpPr>
        <p:spPr bwMode="auto">
          <a:xfrm>
            <a:off x="34925" y="1243013"/>
            <a:ext cx="26352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 dirty="0"/>
          </a:p>
          <a:p>
            <a:pPr eaLnBrk="1" hangingPunct="1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Mainz</a:t>
            </a:r>
          </a:p>
          <a:p>
            <a:pPr eaLnBrk="1" hangingPunct="1"/>
            <a:r>
              <a:rPr lang="de-DE" dirty="0"/>
              <a:t>KVI Groningen</a:t>
            </a:r>
          </a:p>
          <a:p>
            <a:pPr eaLnBrk="1" hangingPunct="1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Heidelberg</a:t>
            </a:r>
          </a:p>
          <a:p>
            <a:pPr eaLnBrk="1" hangingPunct="1"/>
            <a:r>
              <a:rPr lang="de-DE" dirty="0"/>
              <a:t>PTB Berlin</a:t>
            </a:r>
          </a:p>
          <a:p>
            <a:pPr eaLnBrk="1" hangingPunct="1"/>
            <a:endParaRPr lang="de-DE" dirty="0"/>
          </a:p>
        </p:txBody>
      </p:sp>
      <p:sp>
        <p:nvSpPr>
          <p:cNvPr id="56385" name="Textfeld 147"/>
          <p:cNvSpPr txBox="1">
            <a:spLocks noChangeArrowheads="1"/>
          </p:cNvSpPr>
          <p:nvPr/>
        </p:nvSpPr>
        <p:spPr bwMode="auto">
          <a:xfrm>
            <a:off x="34925" y="1116013"/>
            <a:ext cx="160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u="sng"/>
              <a:t>Collaboration:</a:t>
            </a:r>
          </a:p>
        </p:txBody>
      </p:sp>
      <p:sp>
        <p:nvSpPr>
          <p:cNvPr id="56386" name="Textfeld 148"/>
          <p:cNvSpPr txBox="1">
            <a:spLocks noChangeArrowheads="1"/>
          </p:cNvSpPr>
          <p:nvPr/>
        </p:nvSpPr>
        <p:spPr bwMode="auto">
          <a:xfrm>
            <a:off x="34925" y="44450"/>
            <a:ext cx="3087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3200">
                <a:solidFill>
                  <a:srgbClr val="FF0000"/>
                </a:solidFill>
                <a:latin typeface="Comic Sans MS" pitchFamily="66" charset="0"/>
              </a:rPr>
              <a:t>Proposed setup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66" y="3068960"/>
            <a:ext cx="2724130" cy="20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-36512" y="3121223"/>
            <a:ext cx="2880320" cy="3260105"/>
            <a:chOff x="-36512" y="3121223"/>
            <a:chExt cx="2880320" cy="3260105"/>
          </a:xfrm>
        </p:grpSpPr>
        <p:sp>
          <p:nvSpPr>
            <p:cNvPr id="56387" name="Textfeld 149"/>
            <p:cNvSpPr txBox="1">
              <a:spLocks noChangeArrowheads="1"/>
            </p:cNvSpPr>
            <p:nvPr/>
          </p:nvSpPr>
          <p:spPr bwMode="auto">
            <a:xfrm>
              <a:off x="57468" y="5765775"/>
              <a:ext cx="278634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de-DE" dirty="0">
                  <a:solidFill>
                    <a:srgbClr val="FF0000"/>
                  </a:solidFill>
                </a:rPr>
                <a:t> </a:t>
              </a:r>
              <a:r>
                <a:rPr lang="de-DE" sz="1600" dirty="0">
                  <a:solidFill>
                    <a:srgbClr val="FF0000"/>
                  </a:solidFill>
                  <a:latin typeface="Comic Sans MS" pitchFamily="66" charset="0"/>
                </a:rPr>
                <a:t>Lorentz-</a:t>
              </a:r>
              <a:r>
                <a:rPr lang="de-DE" sz="1600" dirty="0" err="1">
                  <a:solidFill>
                    <a:srgbClr val="FF0000"/>
                  </a:solidFill>
                  <a:latin typeface="Comic Sans MS" pitchFamily="66" charset="0"/>
                </a:rPr>
                <a:t>invariance</a:t>
              </a:r>
              <a:r>
                <a:rPr lang="de-DE" sz="16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itchFamily="66" charset="0"/>
                </a:rPr>
                <a:t>tests</a:t>
              </a:r>
              <a:endParaRPr lang="de-DE" sz="16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eaLnBrk="1" hangingPunct="1">
                <a:buFont typeface="Wingdings" pitchFamily="2" charset="2"/>
                <a:buChar char="Ø"/>
              </a:pPr>
              <a:r>
                <a:rPr lang="de-DE" sz="16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itchFamily="66" charset="0"/>
                </a:rPr>
                <a:t>short</a:t>
              </a:r>
              <a:r>
                <a:rPr lang="de-DE" sz="16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itchFamily="66" charset="0"/>
                </a:rPr>
                <a:t>range</a:t>
              </a:r>
              <a:r>
                <a:rPr lang="de-DE" sz="16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interations</a:t>
              </a:r>
              <a:endParaRPr lang="de-DE" sz="16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-36512" y="3121223"/>
              <a:ext cx="2768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solidFill>
                    <a:srgbClr val="3366CC"/>
                  </a:solidFill>
                </a:rPr>
                <a:t>There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is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room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for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improvements</a:t>
              </a:r>
              <a:r>
                <a:rPr lang="de-DE" sz="1400" dirty="0" smtClean="0"/>
                <a:t>:</a:t>
              </a:r>
              <a:endParaRPr lang="de-DE" sz="1400" dirty="0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158252" y="3493294"/>
              <a:ext cx="237917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sym typeface="Symbol"/>
                </a:rPr>
                <a:t></a:t>
              </a:r>
              <a:r>
                <a:rPr lang="de-DE" dirty="0" smtClean="0"/>
                <a:t>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Increase</a:t>
              </a:r>
              <a:r>
                <a:rPr lang="de-DE" sz="1400" dirty="0" smtClean="0">
                  <a:solidFill>
                    <a:srgbClr val="FF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of</a:t>
              </a:r>
              <a:r>
                <a:rPr lang="de-DE" sz="1400" dirty="0" smtClean="0">
                  <a:solidFill>
                    <a:srgbClr val="FF0000"/>
                  </a:solidFill>
                </a:rPr>
                <a:t> SNR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of</a:t>
              </a:r>
              <a:r>
                <a:rPr lang="de-DE" sz="1400" dirty="0" smtClean="0">
                  <a:solidFill>
                    <a:srgbClr val="FF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Xe</a:t>
              </a:r>
              <a:endParaRPr lang="de-DE" sz="1400" dirty="0" smtClean="0">
                <a:solidFill>
                  <a:srgbClr val="FF0000"/>
                </a:solidFill>
              </a:endParaRPr>
            </a:p>
            <a:p>
              <a:r>
                <a:rPr lang="de-DE" sz="1400" dirty="0" smtClean="0">
                  <a:solidFill>
                    <a:srgbClr val="FF0000"/>
                  </a:solidFill>
                </a:rPr>
                <a:t>      (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P</a:t>
              </a:r>
              <a:r>
                <a:rPr lang="de-DE" sz="1400" baseline="-25000" dirty="0" err="1" smtClean="0">
                  <a:solidFill>
                    <a:srgbClr val="FF0000"/>
                  </a:solidFill>
                </a:rPr>
                <a:t>xe</a:t>
              </a:r>
              <a:r>
                <a:rPr lang="de-DE" sz="1400" dirty="0" smtClean="0">
                  <a:solidFill>
                    <a:srgbClr val="FF0000"/>
                  </a:solidFill>
                </a:rPr>
                <a:t>: 10%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 70%)</a:t>
              </a:r>
            </a:p>
            <a:p>
              <a:endParaRPr lang="de-DE" sz="1600" dirty="0">
                <a:sym typeface="Symbol"/>
              </a:endParaRPr>
            </a:p>
            <a:p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 </a:t>
              </a:r>
              <a:r>
                <a:rPr lang="de-DE" sz="1400" dirty="0" err="1" smtClean="0">
                  <a:solidFill>
                    <a:srgbClr val="FF0000"/>
                  </a:solidFill>
                  <a:sym typeface="Symbol"/>
                </a:rPr>
                <a:t>Increase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de-DE" sz="1400" dirty="0" err="1" smtClean="0">
                  <a:solidFill>
                    <a:srgbClr val="FF0000"/>
                  </a:solidFill>
                  <a:sym typeface="Symbol"/>
                </a:rPr>
                <a:t>of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 T</a:t>
              </a:r>
              <a:r>
                <a:rPr lang="de-DE" sz="1400" baseline="-25000" dirty="0" smtClean="0">
                  <a:solidFill>
                    <a:srgbClr val="FF0000"/>
                  </a:solidFill>
                  <a:sym typeface="Symbol"/>
                </a:rPr>
                <a:t>2,Xe</a:t>
              </a:r>
            </a:p>
            <a:p>
              <a:r>
                <a:rPr lang="de-DE" sz="1400" dirty="0" smtClean="0">
                  <a:sym typeface="Symbol"/>
                </a:rPr>
                <a:t> 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 5h (</a:t>
              </a:r>
              <a:r>
                <a:rPr lang="de-DE" sz="1400" dirty="0" err="1" smtClean="0">
                  <a:solidFill>
                    <a:srgbClr val="FF0000"/>
                  </a:solidFill>
                  <a:sym typeface="Symbol"/>
                </a:rPr>
                <a:t>at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de-DE" sz="1400" dirty="0" err="1" smtClean="0">
                  <a:solidFill>
                    <a:srgbClr val="FF0000"/>
                  </a:solidFill>
                  <a:sym typeface="Symbol"/>
                </a:rPr>
                <a:t>present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)  10-20 h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65145" y="4869160"/>
              <a:ext cx="207460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eaLnBrk="1" hangingPunct="1">
                <a:buFont typeface="Wingdings" pitchFamily="2" charset="2"/>
                <a:buChar char="Ø"/>
              </a:pP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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d</a:t>
              </a:r>
              <a:r>
                <a:rPr lang="de-DE" baseline="-25000" dirty="0" err="1" smtClean="0">
                  <a:solidFill>
                    <a:srgbClr val="FF0000"/>
                  </a:solidFill>
                  <a:latin typeface="Comic Sans MS" pitchFamily="66" charset="0"/>
                </a:rPr>
                <a:t>Xe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&lt; 10</a:t>
              </a:r>
              <a:r>
                <a:rPr lang="de-DE" baseline="30000" dirty="0" smtClean="0">
                  <a:solidFill>
                    <a:srgbClr val="FF0000"/>
                  </a:solidFill>
                  <a:latin typeface="Comic Sans MS" pitchFamily="66" charset="0"/>
                </a:rPr>
                <a:t>-31</a:t>
              </a:r>
              <a:r>
                <a:rPr lang="de-DE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Comic Sans MS" pitchFamily="66" charset="0"/>
                </a:rPr>
                <a:t>ecm</a:t>
              </a:r>
              <a:endParaRPr lang="de-DE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3549" y="5497487"/>
              <a:ext cx="2286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3366CC"/>
                  </a:solidFill>
                </a:rPr>
                <a:t>…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new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sensitivity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levels</a:t>
              </a:r>
              <a:r>
                <a:rPr lang="de-DE" sz="1400" dirty="0" smtClean="0">
                  <a:solidFill>
                    <a:srgbClr val="3366CC"/>
                  </a:solidFill>
                </a:rPr>
                <a:t> </a:t>
              </a:r>
              <a:r>
                <a:rPr lang="de-DE" sz="1400" dirty="0" err="1" smtClean="0">
                  <a:solidFill>
                    <a:srgbClr val="3366CC"/>
                  </a:solidFill>
                </a:rPr>
                <a:t>for</a:t>
              </a:r>
              <a:endParaRPr lang="de-DE" sz="1400" dirty="0">
                <a:solidFill>
                  <a:srgbClr val="33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2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5435600" y="4724400"/>
            <a:ext cx="3384550" cy="14414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916238" y="188913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 b="1" i="1">
                <a:solidFill>
                  <a:srgbClr val="CC0000"/>
                </a:solidFill>
                <a:latin typeface="Comic Sans MS" pitchFamily="66" charset="0"/>
              </a:rPr>
              <a:t>Optical Pumping</a:t>
            </a:r>
          </a:p>
        </p:txBody>
      </p:sp>
      <p:grpSp>
        <p:nvGrpSpPr>
          <p:cNvPr id="24581" name="Group 4"/>
          <p:cNvGrpSpPr>
            <a:grpSpLocks/>
          </p:cNvGrpSpPr>
          <p:nvPr/>
        </p:nvGrpSpPr>
        <p:grpSpPr bwMode="auto">
          <a:xfrm>
            <a:off x="1908175" y="1268413"/>
            <a:ext cx="5443538" cy="2001837"/>
            <a:chOff x="346" y="1025"/>
            <a:chExt cx="3880" cy="1681"/>
          </a:xfrm>
        </p:grpSpPr>
        <p:grpSp>
          <p:nvGrpSpPr>
            <p:cNvPr id="24616" name="Group 5"/>
            <p:cNvGrpSpPr>
              <a:grpSpLocks/>
            </p:cNvGrpSpPr>
            <p:nvPr/>
          </p:nvGrpSpPr>
          <p:grpSpPr bwMode="auto">
            <a:xfrm>
              <a:off x="346" y="1156"/>
              <a:ext cx="3542" cy="1129"/>
              <a:chOff x="346" y="1429"/>
              <a:chExt cx="3542" cy="1129"/>
            </a:xfrm>
          </p:grpSpPr>
          <p:grpSp>
            <p:nvGrpSpPr>
              <p:cNvPr id="24620" name="Group 6"/>
              <p:cNvGrpSpPr>
                <a:grpSpLocks/>
              </p:cNvGrpSpPr>
              <p:nvPr/>
            </p:nvGrpSpPr>
            <p:grpSpPr bwMode="auto">
              <a:xfrm>
                <a:off x="346" y="1429"/>
                <a:ext cx="3542" cy="1129"/>
                <a:chOff x="479" y="572"/>
                <a:chExt cx="3542" cy="1129"/>
              </a:xfrm>
            </p:grpSpPr>
            <p:grpSp>
              <p:nvGrpSpPr>
                <p:cNvPr id="24622" name="Group 7"/>
                <p:cNvGrpSpPr>
                  <a:grpSpLocks/>
                </p:cNvGrpSpPr>
                <p:nvPr/>
              </p:nvGrpSpPr>
              <p:grpSpPr bwMode="auto">
                <a:xfrm>
                  <a:off x="479" y="703"/>
                  <a:ext cx="3542" cy="998"/>
                  <a:chOff x="479" y="703"/>
                  <a:chExt cx="3542" cy="998"/>
                </a:xfrm>
              </p:grpSpPr>
              <p:grpSp>
                <p:nvGrpSpPr>
                  <p:cNvPr id="24635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254" y="703"/>
                    <a:ext cx="2767" cy="998"/>
                    <a:chOff x="1254" y="703"/>
                    <a:chExt cx="2767" cy="998"/>
                  </a:xfrm>
                </p:grpSpPr>
                <p:sp>
                  <p:nvSpPr>
                    <p:cNvPr id="24664" name="AutoShap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4" y="966"/>
                      <a:ext cx="2767" cy="462"/>
                    </a:xfrm>
                    <a:prstGeom prst="rightArrow">
                      <a:avLst>
                        <a:gd name="adj1" fmla="val 43250"/>
                        <a:gd name="adj2" fmla="val 80965"/>
                      </a:avLst>
                    </a:prstGeom>
                    <a:solidFill>
                      <a:srgbClr val="CC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5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9" y="1093"/>
                      <a:ext cx="984" cy="209"/>
                    </a:xfrm>
                    <a:prstGeom prst="rect">
                      <a:avLst/>
                    </a:prstGeom>
                    <a:solidFill>
                      <a:srgbClr val="CC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6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3" y="703"/>
                      <a:ext cx="998" cy="998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9" y="884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8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1" y="930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9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6" y="755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0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1474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1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4" y="1429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2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7" y="1519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3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6" y="921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4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1" y="1338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5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4" y="1322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76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9" y="1093"/>
                      <a:ext cx="989" cy="203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4636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267" y="1131"/>
                    <a:ext cx="412" cy="136"/>
                    <a:chOff x="1722" y="2018"/>
                    <a:chExt cx="412" cy="136"/>
                  </a:xfrm>
                </p:grpSpPr>
                <p:sp>
                  <p:nvSpPr>
                    <p:cNvPr id="24662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2" y="2027"/>
                      <a:ext cx="412" cy="121"/>
                    </a:xfrm>
                    <a:prstGeom prst="rightArrow">
                      <a:avLst>
                        <a:gd name="adj1" fmla="val 51889"/>
                        <a:gd name="adj2" fmla="val 89254"/>
                      </a:avLst>
                    </a:prstGeom>
                    <a:solidFill>
                      <a:srgbClr val="0099CC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63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2" y="2018"/>
                      <a:ext cx="136" cy="136"/>
                    </a:xfrm>
                    <a:prstGeom prst="ellipse">
                      <a:avLst/>
                    </a:prstGeom>
                    <a:solidFill>
                      <a:srgbClr val="0033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463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027" y="1123"/>
                    <a:ext cx="1201" cy="144"/>
                    <a:chOff x="663" y="2517"/>
                    <a:chExt cx="1201" cy="144"/>
                  </a:xfrm>
                </p:grpSpPr>
                <p:grpSp>
                  <p:nvGrpSpPr>
                    <p:cNvPr id="24640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3" y="2517"/>
                      <a:ext cx="1088" cy="144"/>
                      <a:chOff x="663" y="2517"/>
                      <a:chExt cx="1088" cy="144"/>
                    </a:xfrm>
                  </p:grpSpPr>
                  <p:grpSp>
                    <p:nvGrpSpPr>
                      <p:cNvPr id="24642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3" y="2517"/>
                        <a:ext cx="544" cy="140"/>
                        <a:chOff x="663" y="1779"/>
                        <a:chExt cx="1295" cy="1161"/>
                      </a:xfrm>
                    </p:grpSpPr>
                    <p:grpSp>
                      <p:nvGrpSpPr>
                        <p:cNvPr id="24653" name="Group 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3" y="1791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60" name="Arc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61" name="Arc 3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24654" name="Group 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96" y="1784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58" name="Arc 3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59" name="Arc 3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24655" name="Group 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28" y="1779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56" name="Arc 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57" name="Arc 36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  <p:grpSp>
                    <p:nvGrpSpPr>
                      <p:cNvPr id="24643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07" y="2521"/>
                        <a:ext cx="544" cy="140"/>
                        <a:chOff x="663" y="1779"/>
                        <a:chExt cx="1295" cy="1161"/>
                      </a:xfrm>
                    </p:grpSpPr>
                    <p:grpSp>
                      <p:nvGrpSpPr>
                        <p:cNvPr id="24644" name="Group 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3" y="1791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51" name="Arc 3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52" name="Arc 4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24645" name="Group 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96" y="1784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49" name="Arc 4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50" name="Arc 43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24646" name="Group 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28" y="1779"/>
                          <a:ext cx="430" cy="1149"/>
                          <a:chOff x="663" y="1791"/>
                          <a:chExt cx="430" cy="1149"/>
                        </a:xfrm>
                      </p:grpSpPr>
                      <p:sp>
                        <p:nvSpPr>
                          <p:cNvPr id="24647" name="Arc 4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63" y="1791"/>
                            <a:ext cx="214" cy="593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48"/>
                              <a:gd name="T2" fmla="*/ 0 w 43200"/>
                              <a:gd name="T3" fmla="*/ 0 h 22248"/>
                              <a:gd name="T4" fmla="*/ 0 w 43200"/>
                              <a:gd name="T5" fmla="*/ 0 h 22248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48"/>
                              <a:gd name="T11" fmla="*/ 43200 w 43200"/>
                              <a:gd name="T12" fmla="*/ 22248 h 22248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48" fill="none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48" stroke="0" extrusionOk="0">
                                <a:moveTo>
                                  <a:pt x="9" y="22248"/>
                                </a:moveTo>
                                <a:cubicBezTo>
                                  <a:pt x="3" y="22032"/>
                                  <a:pt x="0" y="21816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4648" name="Arc 46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10800000">
                            <a:off x="877" y="2348"/>
                            <a:ext cx="216" cy="592"/>
                          </a:xfrm>
                          <a:custGeom>
                            <a:avLst/>
                            <a:gdLst>
                              <a:gd name="T0" fmla="*/ 0 w 43200"/>
                              <a:gd name="T1" fmla="*/ 0 h 22217"/>
                              <a:gd name="T2" fmla="*/ 0 w 43200"/>
                              <a:gd name="T3" fmla="*/ 0 h 22217"/>
                              <a:gd name="T4" fmla="*/ 0 w 43200"/>
                              <a:gd name="T5" fmla="*/ 0 h 22217"/>
                              <a:gd name="T6" fmla="*/ 0 60000 65536"/>
                              <a:gd name="T7" fmla="*/ 0 60000 65536"/>
                              <a:gd name="T8" fmla="*/ 0 60000 65536"/>
                              <a:gd name="T9" fmla="*/ 0 w 43200"/>
                              <a:gd name="T10" fmla="*/ 0 h 22217"/>
                              <a:gd name="T11" fmla="*/ 43200 w 43200"/>
                              <a:gd name="T12" fmla="*/ 22217 h 22217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43200" h="22217" fill="none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</a:path>
                              <a:path w="43200" h="22217" stroke="0" extrusionOk="0">
                                <a:moveTo>
                                  <a:pt x="8" y="22217"/>
                                </a:moveTo>
                                <a:cubicBezTo>
                                  <a:pt x="2" y="22011"/>
                                  <a:pt x="0" y="21805"/>
                                  <a:pt x="0" y="21600"/>
                                </a:cubicBezTo>
                                <a:cubicBezTo>
                                  <a:pt x="0" y="9670"/>
                                  <a:pt x="9670" y="0"/>
                                  <a:pt x="21600" y="0"/>
                                </a:cubicBezTo>
                                <a:cubicBezTo>
                                  <a:pt x="33529" y="-1"/>
                                  <a:pt x="43199" y="9670"/>
                                  <a:pt x="43200" y="21599"/>
                                </a:cubicBezTo>
                                <a:lnTo>
                                  <a:pt x="2160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  <p:sp>
                  <p:nvSpPr>
                    <p:cNvPr id="24641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3" y="2590"/>
                      <a:ext cx="91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463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479" y="969"/>
                    <a:ext cx="771" cy="454"/>
                  </a:xfrm>
                  <a:prstGeom prst="rect">
                    <a:avLst/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de-DE">
                      <a:solidFill>
                        <a:srgbClr val="969696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4639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" y="1084"/>
                    <a:ext cx="66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>
                        <a:latin typeface="Calibri" pitchFamily="34" charset="0"/>
                      </a:rPr>
                      <a:t>LASER</a:t>
                    </a:r>
                  </a:p>
                </p:txBody>
              </p:sp>
            </p:grpSp>
            <p:grpSp>
              <p:nvGrpSpPr>
                <p:cNvPr id="24623" name="Group 50"/>
                <p:cNvGrpSpPr>
                  <a:grpSpLocks/>
                </p:cNvGrpSpPr>
                <p:nvPr/>
              </p:nvGrpSpPr>
              <p:grpSpPr bwMode="auto">
                <a:xfrm>
                  <a:off x="2610" y="572"/>
                  <a:ext cx="307" cy="562"/>
                  <a:chOff x="1752" y="2372"/>
                  <a:chExt cx="307" cy="562"/>
                </a:xfrm>
              </p:grpSpPr>
              <p:grpSp>
                <p:nvGrpSpPr>
                  <p:cNvPr id="24624" name="Group 51"/>
                  <p:cNvGrpSpPr>
                    <a:grpSpLocks/>
                  </p:cNvGrpSpPr>
                  <p:nvPr/>
                </p:nvGrpSpPr>
                <p:grpSpPr bwMode="auto">
                  <a:xfrm rot="-2753351">
                    <a:off x="1550" y="2592"/>
                    <a:ext cx="544" cy="140"/>
                    <a:chOff x="663" y="1779"/>
                    <a:chExt cx="1295" cy="1161"/>
                  </a:xfrm>
                </p:grpSpPr>
                <p:grpSp>
                  <p:nvGrpSpPr>
                    <p:cNvPr id="24626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3" y="1791"/>
                      <a:ext cx="430" cy="1149"/>
                      <a:chOff x="663" y="1791"/>
                      <a:chExt cx="430" cy="1149"/>
                    </a:xfrm>
                  </p:grpSpPr>
                  <p:sp>
                    <p:nvSpPr>
                      <p:cNvPr id="24633" name="Arc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3" y="1791"/>
                        <a:ext cx="214" cy="593"/>
                      </a:xfrm>
                      <a:custGeom>
                        <a:avLst/>
                        <a:gdLst>
                          <a:gd name="T0" fmla="*/ 0 w 43200"/>
                          <a:gd name="T1" fmla="*/ 0 h 22248"/>
                          <a:gd name="T2" fmla="*/ 0 w 43200"/>
                          <a:gd name="T3" fmla="*/ 0 h 22248"/>
                          <a:gd name="T4" fmla="*/ 0 w 43200"/>
                          <a:gd name="T5" fmla="*/ 0 h 22248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48"/>
                          <a:gd name="T11" fmla="*/ 43200 w 43200"/>
                          <a:gd name="T12" fmla="*/ 22248 h 2224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48" fill="none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48" stroke="0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4634" name="Arc 54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877" y="2348"/>
                        <a:ext cx="216" cy="592"/>
                      </a:xfrm>
                      <a:custGeom>
                        <a:avLst/>
                        <a:gdLst>
                          <a:gd name="T0" fmla="*/ 0 w 43200"/>
                          <a:gd name="T1" fmla="*/ 0 h 22217"/>
                          <a:gd name="T2" fmla="*/ 0 w 43200"/>
                          <a:gd name="T3" fmla="*/ 0 h 22217"/>
                          <a:gd name="T4" fmla="*/ 0 w 43200"/>
                          <a:gd name="T5" fmla="*/ 0 h 22217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17"/>
                          <a:gd name="T11" fmla="*/ 43200 w 43200"/>
                          <a:gd name="T12" fmla="*/ 22217 h 22217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17" fill="none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17" stroke="0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627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96" y="1784"/>
                      <a:ext cx="430" cy="1149"/>
                      <a:chOff x="663" y="1791"/>
                      <a:chExt cx="430" cy="1149"/>
                    </a:xfrm>
                  </p:grpSpPr>
                  <p:sp>
                    <p:nvSpPr>
                      <p:cNvPr id="24631" name="Arc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3" y="1791"/>
                        <a:ext cx="214" cy="593"/>
                      </a:xfrm>
                      <a:custGeom>
                        <a:avLst/>
                        <a:gdLst>
                          <a:gd name="T0" fmla="*/ 0 w 43200"/>
                          <a:gd name="T1" fmla="*/ 0 h 22248"/>
                          <a:gd name="T2" fmla="*/ 0 w 43200"/>
                          <a:gd name="T3" fmla="*/ 0 h 22248"/>
                          <a:gd name="T4" fmla="*/ 0 w 43200"/>
                          <a:gd name="T5" fmla="*/ 0 h 22248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48"/>
                          <a:gd name="T11" fmla="*/ 43200 w 43200"/>
                          <a:gd name="T12" fmla="*/ 22248 h 2224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48" fill="none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48" stroke="0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4632" name="Arc 57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877" y="2348"/>
                        <a:ext cx="216" cy="592"/>
                      </a:xfrm>
                      <a:custGeom>
                        <a:avLst/>
                        <a:gdLst>
                          <a:gd name="T0" fmla="*/ 0 w 43200"/>
                          <a:gd name="T1" fmla="*/ 0 h 22217"/>
                          <a:gd name="T2" fmla="*/ 0 w 43200"/>
                          <a:gd name="T3" fmla="*/ 0 h 22217"/>
                          <a:gd name="T4" fmla="*/ 0 w 43200"/>
                          <a:gd name="T5" fmla="*/ 0 h 22217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17"/>
                          <a:gd name="T11" fmla="*/ 43200 w 43200"/>
                          <a:gd name="T12" fmla="*/ 22217 h 22217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17" fill="none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17" stroke="0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462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28" y="1779"/>
                      <a:ext cx="430" cy="1149"/>
                      <a:chOff x="663" y="1791"/>
                      <a:chExt cx="430" cy="1149"/>
                    </a:xfrm>
                  </p:grpSpPr>
                  <p:sp>
                    <p:nvSpPr>
                      <p:cNvPr id="24629" name="Arc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3" y="1791"/>
                        <a:ext cx="214" cy="593"/>
                      </a:xfrm>
                      <a:custGeom>
                        <a:avLst/>
                        <a:gdLst>
                          <a:gd name="T0" fmla="*/ 0 w 43200"/>
                          <a:gd name="T1" fmla="*/ 0 h 22248"/>
                          <a:gd name="T2" fmla="*/ 0 w 43200"/>
                          <a:gd name="T3" fmla="*/ 0 h 22248"/>
                          <a:gd name="T4" fmla="*/ 0 w 43200"/>
                          <a:gd name="T5" fmla="*/ 0 h 22248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48"/>
                          <a:gd name="T11" fmla="*/ 43200 w 43200"/>
                          <a:gd name="T12" fmla="*/ 22248 h 2224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48" fill="none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48" stroke="0" extrusionOk="0">
                            <a:moveTo>
                              <a:pt x="9" y="22248"/>
                            </a:moveTo>
                            <a:cubicBezTo>
                              <a:pt x="3" y="22032"/>
                              <a:pt x="0" y="2181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4630" name="Arc 60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877" y="2348"/>
                        <a:ext cx="216" cy="592"/>
                      </a:xfrm>
                      <a:custGeom>
                        <a:avLst/>
                        <a:gdLst>
                          <a:gd name="T0" fmla="*/ 0 w 43200"/>
                          <a:gd name="T1" fmla="*/ 0 h 22217"/>
                          <a:gd name="T2" fmla="*/ 0 w 43200"/>
                          <a:gd name="T3" fmla="*/ 0 h 22217"/>
                          <a:gd name="T4" fmla="*/ 0 w 43200"/>
                          <a:gd name="T5" fmla="*/ 0 h 22217"/>
                          <a:gd name="T6" fmla="*/ 0 60000 65536"/>
                          <a:gd name="T7" fmla="*/ 0 60000 65536"/>
                          <a:gd name="T8" fmla="*/ 0 60000 65536"/>
                          <a:gd name="T9" fmla="*/ 0 w 43200"/>
                          <a:gd name="T10" fmla="*/ 0 h 22217"/>
                          <a:gd name="T11" fmla="*/ 43200 w 43200"/>
                          <a:gd name="T12" fmla="*/ 22217 h 22217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3200" h="22217" fill="none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</a:path>
                          <a:path w="43200" h="22217" stroke="0" extrusionOk="0">
                            <a:moveTo>
                              <a:pt x="8" y="22217"/>
                            </a:moveTo>
                            <a:cubicBezTo>
                              <a:pt x="2" y="22011"/>
                              <a:pt x="0" y="21805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3529" y="-1"/>
                              <a:pt x="43199" y="9670"/>
                              <a:pt x="43200" y="21599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24625" name="Line 61"/>
                  <p:cNvSpPr>
                    <a:spLocks noChangeShapeType="1"/>
                  </p:cNvSpPr>
                  <p:nvPr/>
                </p:nvSpPr>
                <p:spPr bwMode="auto">
                  <a:xfrm rot="-2753351">
                    <a:off x="2013" y="2418"/>
                    <a:ext cx="91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4621" name="Arc 62"/>
              <p:cNvSpPr>
                <a:spLocks/>
              </p:cNvSpPr>
              <p:nvPr/>
            </p:nvSpPr>
            <p:spPr bwMode="auto">
              <a:xfrm>
                <a:off x="1434" y="1728"/>
                <a:ext cx="136" cy="635"/>
              </a:xfrm>
              <a:custGeom>
                <a:avLst/>
                <a:gdLst>
                  <a:gd name="T0" fmla="*/ 0 w 40337"/>
                  <a:gd name="T1" fmla="*/ 0 h 43200"/>
                  <a:gd name="T2" fmla="*/ 0 w 40337"/>
                  <a:gd name="T3" fmla="*/ 0 h 43200"/>
                  <a:gd name="T4" fmla="*/ 0 w 40337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0337"/>
                  <a:gd name="T10" fmla="*/ 0 h 43200"/>
                  <a:gd name="T11" fmla="*/ 40337 w 40337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337" h="43200" fill="none" extrusionOk="0">
                    <a:moveTo>
                      <a:pt x="-1" y="10853"/>
                    </a:moveTo>
                    <a:cubicBezTo>
                      <a:pt x="3850" y="4140"/>
                      <a:pt x="10997" y="-1"/>
                      <a:pt x="18737" y="0"/>
                    </a:cubicBezTo>
                    <a:cubicBezTo>
                      <a:pt x="30666" y="0"/>
                      <a:pt x="40337" y="9670"/>
                      <a:pt x="40337" y="21600"/>
                    </a:cubicBezTo>
                    <a:cubicBezTo>
                      <a:pt x="40337" y="33529"/>
                      <a:pt x="30666" y="43200"/>
                      <a:pt x="18737" y="43200"/>
                    </a:cubicBezTo>
                    <a:cubicBezTo>
                      <a:pt x="11338" y="43200"/>
                      <a:pt x="4454" y="39413"/>
                      <a:pt x="493" y="33163"/>
                    </a:cubicBezTo>
                  </a:path>
                  <a:path w="40337" h="43200" stroke="0" extrusionOk="0">
                    <a:moveTo>
                      <a:pt x="-1" y="10853"/>
                    </a:moveTo>
                    <a:cubicBezTo>
                      <a:pt x="3850" y="4140"/>
                      <a:pt x="10997" y="-1"/>
                      <a:pt x="18737" y="0"/>
                    </a:cubicBezTo>
                    <a:cubicBezTo>
                      <a:pt x="30666" y="0"/>
                      <a:pt x="40337" y="9670"/>
                      <a:pt x="40337" y="21600"/>
                    </a:cubicBezTo>
                    <a:cubicBezTo>
                      <a:pt x="40337" y="33529"/>
                      <a:pt x="30666" y="43200"/>
                      <a:pt x="18737" y="43200"/>
                    </a:cubicBezTo>
                    <a:cubicBezTo>
                      <a:pt x="11338" y="43200"/>
                      <a:pt x="4454" y="39413"/>
                      <a:pt x="493" y="33163"/>
                    </a:cubicBezTo>
                    <a:lnTo>
                      <a:pt x="1873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A5002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4617" name="Text Box 63"/>
            <p:cNvSpPr txBox="1">
              <a:spLocks noChangeArrowheads="1"/>
            </p:cNvSpPr>
            <p:nvPr/>
          </p:nvSpPr>
          <p:spPr bwMode="auto">
            <a:xfrm>
              <a:off x="962" y="1152"/>
              <a:ext cx="109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absorption …</a:t>
              </a:r>
            </a:p>
          </p:txBody>
        </p:sp>
        <p:sp>
          <p:nvSpPr>
            <p:cNvPr id="24618" name="Text Box 64"/>
            <p:cNvSpPr txBox="1">
              <a:spLocks noChangeArrowheads="1"/>
            </p:cNvSpPr>
            <p:nvPr/>
          </p:nvSpPr>
          <p:spPr bwMode="auto">
            <a:xfrm>
              <a:off x="2827" y="1025"/>
              <a:ext cx="1399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…reemission of</a:t>
              </a:r>
            </a:p>
            <a:p>
              <a:r>
                <a:rPr lang="de-DE">
                  <a:latin typeface="Calibri" pitchFamily="34" charset="0"/>
                </a:rPr>
                <a:t>fluorescence light</a:t>
              </a:r>
            </a:p>
          </p:txBody>
        </p:sp>
        <p:sp>
          <p:nvSpPr>
            <p:cNvPr id="24619" name="Text Box 65"/>
            <p:cNvSpPr txBox="1">
              <a:spLocks noChangeArrowheads="1"/>
            </p:cNvSpPr>
            <p:nvPr/>
          </p:nvSpPr>
          <p:spPr bwMode="auto">
            <a:xfrm>
              <a:off x="2692" y="2167"/>
              <a:ext cx="1534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…transfer of </a:t>
              </a:r>
            </a:p>
            <a:p>
              <a:r>
                <a:rPr lang="de-DE">
                  <a:latin typeface="Calibri" pitchFamily="34" charset="0"/>
                </a:rPr>
                <a:t>angular momentum</a:t>
              </a:r>
            </a:p>
          </p:txBody>
        </p:sp>
      </p:grpSp>
      <p:sp>
        <p:nvSpPr>
          <p:cNvPr id="24582" name="Text Box 66"/>
          <p:cNvSpPr txBox="1">
            <a:spLocks noChangeArrowheads="1"/>
          </p:cNvSpPr>
          <p:nvPr/>
        </p:nvSpPr>
        <p:spPr bwMode="auto">
          <a:xfrm>
            <a:off x="512763" y="31194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u="sng">
                <a:latin typeface="Calibri" pitchFamily="34" charset="0"/>
              </a:rPr>
              <a:t>Rb-pumping</a:t>
            </a:r>
          </a:p>
        </p:txBody>
      </p:sp>
      <p:grpSp>
        <p:nvGrpSpPr>
          <p:cNvPr id="24583" name="Group 67"/>
          <p:cNvGrpSpPr>
            <a:grpSpLocks/>
          </p:cNvGrpSpPr>
          <p:nvPr/>
        </p:nvGrpSpPr>
        <p:grpSpPr bwMode="auto">
          <a:xfrm>
            <a:off x="1211263" y="3429000"/>
            <a:ext cx="5665787" cy="1762125"/>
            <a:chOff x="754" y="2942"/>
            <a:chExt cx="2909" cy="1480"/>
          </a:xfrm>
        </p:grpSpPr>
        <p:sp>
          <p:nvSpPr>
            <p:cNvPr id="24599" name="Line 68"/>
            <p:cNvSpPr>
              <a:spLocks noChangeShapeType="1"/>
            </p:cNvSpPr>
            <p:nvPr/>
          </p:nvSpPr>
          <p:spPr bwMode="auto">
            <a:xfrm>
              <a:off x="754" y="3742"/>
              <a:ext cx="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0" name="Line 69"/>
            <p:cNvSpPr>
              <a:spLocks noChangeShapeType="1"/>
            </p:cNvSpPr>
            <p:nvPr/>
          </p:nvSpPr>
          <p:spPr bwMode="auto">
            <a:xfrm>
              <a:off x="2069" y="3742"/>
              <a:ext cx="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1" name="Line 70"/>
            <p:cNvSpPr>
              <a:spLocks noChangeShapeType="1"/>
            </p:cNvSpPr>
            <p:nvPr/>
          </p:nvSpPr>
          <p:spPr bwMode="auto">
            <a:xfrm>
              <a:off x="2069" y="3107"/>
              <a:ext cx="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2" name="Line 71"/>
            <p:cNvSpPr>
              <a:spLocks noChangeShapeType="1"/>
            </p:cNvSpPr>
            <p:nvPr/>
          </p:nvSpPr>
          <p:spPr bwMode="auto">
            <a:xfrm>
              <a:off x="754" y="3107"/>
              <a:ext cx="7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3" name="Line 72"/>
            <p:cNvSpPr>
              <a:spLocks noChangeShapeType="1"/>
            </p:cNvSpPr>
            <p:nvPr/>
          </p:nvSpPr>
          <p:spPr bwMode="auto">
            <a:xfrm flipV="1">
              <a:off x="1343" y="3152"/>
              <a:ext cx="726" cy="544"/>
            </a:xfrm>
            <a:prstGeom prst="line">
              <a:avLst/>
            </a:prstGeom>
            <a:noFill/>
            <a:ln w="5715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4" name="Line 73"/>
            <p:cNvSpPr>
              <a:spLocks noChangeShapeType="1"/>
            </p:cNvSpPr>
            <p:nvPr/>
          </p:nvSpPr>
          <p:spPr bwMode="auto">
            <a:xfrm flipH="1">
              <a:off x="1452" y="3198"/>
              <a:ext cx="663" cy="498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5" name="Line 74"/>
            <p:cNvSpPr>
              <a:spLocks noChangeShapeType="1"/>
            </p:cNvSpPr>
            <p:nvPr/>
          </p:nvSpPr>
          <p:spPr bwMode="auto">
            <a:xfrm>
              <a:off x="2160" y="3198"/>
              <a:ext cx="0" cy="498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6" name="Rectangle 75"/>
            <p:cNvSpPr>
              <a:spLocks noChangeArrowheads="1"/>
            </p:cNvSpPr>
            <p:nvPr/>
          </p:nvSpPr>
          <p:spPr bwMode="auto">
            <a:xfrm>
              <a:off x="981" y="3696"/>
              <a:ext cx="272" cy="4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4607" name="Rectangle 76"/>
            <p:cNvSpPr>
              <a:spLocks noChangeArrowheads="1"/>
            </p:cNvSpPr>
            <p:nvPr/>
          </p:nvSpPr>
          <p:spPr bwMode="auto">
            <a:xfrm>
              <a:off x="2323" y="3606"/>
              <a:ext cx="272" cy="12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4608" name="Text Box 77"/>
            <p:cNvSpPr txBox="1">
              <a:spLocks noChangeArrowheads="1"/>
            </p:cNvSpPr>
            <p:nvPr/>
          </p:nvSpPr>
          <p:spPr bwMode="auto">
            <a:xfrm>
              <a:off x="2931" y="3583"/>
              <a:ext cx="647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000">
                  <a:latin typeface="Calibri" pitchFamily="34" charset="0"/>
                </a:rPr>
                <a:t>5 s</a:t>
              </a:r>
              <a:r>
                <a:rPr lang="de-DE" sz="2000" baseline="-25000">
                  <a:latin typeface="Calibri" pitchFamily="34" charset="0"/>
                </a:rPr>
                <a:t>1/2</a:t>
              </a:r>
              <a:endParaRPr lang="de-DE" sz="2000">
                <a:latin typeface="Calibri" pitchFamily="34" charset="0"/>
              </a:endParaRPr>
            </a:p>
          </p:txBody>
        </p:sp>
        <p:sp>
          <p:nvSpPr>
            <p:cNvPr id="24609" name="Text Box 78"/>
            <p:cNvSpPr txBox="1">
              <a:spLocks noChangeArrowheads="1"/>
            </p:cNvSpPr>
            <p:nvPr/>
          </p:nvSpPr>
          <p:spPr bwMode="auto">
            <a:xfrm>
              <a:off x="2937" y="2942"/>
              <a:ext cx="726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000">
                  <a:latin typeface="Calibri" pitchFamily="34" charset="0"/>
                </a:rPr>
                <a:t>5 p</a:t>
              </a:r>
              <a:r>
                <a:rPr lang="de-DE" sz="2000" baseline="-25000">
                  <a:latin typeface="Calibri" pitchFamily="34" charset="0"/>
                </a:rPr>
                <a:t>1/2</a:t>
              </a:r>
              <a:endParaRPr lang="de-DE" sz="2000">
                <a:latin typeface="Calibri" pitchFamily="34" charset="0"/>
              </a:endParaRPr>
            </a:p>
          </p:txBody>
        </p:sp>
        <p:sp>
          <p:nvSpPr>
            <p:cNvPr id="24610" name="Text Box 79"/>
            <p:cNvSpPr txBox="1">
              <a:spLocks noChangeArrowheads="1"/>
            </p:cNvSpPr>
            <p:nvPr/>
          </p:nvSpPr>
          <p:spPr bwMode="auto">
            <a:xfrm>
              <a:off x="1752" y="3379"/>
              <a:ext cx="257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2/3</a:t>
              </a:r>
            </a:p>
          </p:txBody>
        </p:sp>
        <p:sp>
          <p:nvSpPr>
            <p:cNvPr id="24611" name="Text Box 80"/>
            <p:cNvSpPr txBox="1">
              <a:spLocks noChangeArrowheads="1"/>
            </p:cNvSpPr>
            <p:nvPr/>
          </p:nvSpPr>
          <p:spPr bwMode="auto">
            <a:xfrm>
              <a:off x="2132" y="3375"/>
              <a:ext cx="25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1/3</a:t>
              </a:r>
            </a:p>
          </p:txBody>
        </p:sp>
        <p:sp>
          <p:nvSpPr>
            <p:cNvPr id="24612" name="Text Box 81"/>
            <p:cNvSpPr txBox="1">
              <a:spLocks noChangeArrowheads="1"/>
            </p:cNvSpPr>
            <p:nvPr/>
          </p:nvSpPr>
          <p:spPr bwMode="auto">
            <a:xfrm>
              <a:off x="799" y="3783"/>
              <a:ext cx="52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m = -1/2</a:t>
              </a:r>
            </a:p>
          </p:txBody>
        </p:sp>
        <p:sp>
          <p:nvSpPr>
            <p:cNvPr id="24613" name="Text Box 82"/>
            <p:cNvSpPr txBox="1">
              <a:spLocks noChangeArrowheads="1"/>
            </p:cNvSpPr>
            <p:nvPr/>
          </p:nvSpPr>
          <p:spPr bwMode="auto">
            <a:xfrm>
              <a:off x="2115" y="3783"/>
              <a:ext cx="55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m = +1/2</a:t>
              </a:r>
            </a:p>
          </p:txBody>
        </p:sp>
        <p:sp>
          <p:nvSpPr>
            <p:cNvPr id="24614" name="AutoShape 83"/>
            <p:cNvSpPr>
              <a:spLocks noChangeArrowheads="1"/>
            </p:cNvSpPr>
            <p:nvPr/>
          </p:nvSpPr>
          <p:spPr bwMode="auto">
            <a:xfrm rot="10800000">
              <a:off x="845" y="4059"/>
              <a:ext cx="1769" cy="363"/>
            </a:xfrm>
            <a:prstGeom prst="curvedDownArrow">
              <a:avLst>
                <a:gd name="adj1" fmla="val 68858"/>
                <a:gd name="adj2" fmla="val 150440"/>
                <a:gd name="adj3" fmla="val 40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4615" name="Text Box 84"/>
            <p:cNvSpPr txBox="1">
              <a:spLocks noChangeArrowheads="1"/>
            </p:cNvSpPr>
            <p:nvPr/>
          </p:nvSpPr>
          <p:spPr bwMode="auto">
            <a:xfrm>
              <a:off x="1661" y="4082"/>
              <a:ext cx="222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latin typeface="Calibri" pitchFamily="34" charset="0"/>
                </a:rPr>
                <a:t>T</a:t>
              </a:r>
              <a:r>
                <a:rPr lang="de-DE" sz="2000" baseline="-25000">
                  <a:latin typeface="Calibri" pitchFamily="34" charset="0"/>
                </a:rPr>
                <a:t>1</a:t>
              </a:r>
              <a:endParaRPr lang="de-DE" sz="2000">
                <a:latin typeface="Calibri" pitchFamily="34" charset="0"/>
              </a:endParaRPr>
            </a:p>
          </p:txBody>
        </p:sp>
      </p:grpSp>
      <p:grpSp>
        <p:nvGrpSpPr>
          <p:cNvPr id="24584" name="Group 85"/>
          <p:cNvGrpSpPr>
            <a:grpSpLocks/>
          </p:cNvGrpSpPr>
          <p:nvPr/>
        </p:nvGrpSpPr>
        <p:grpSpPr bwMode="auto">
          <a:xfrm>
            <a:off x="5651500" y="4864100"/>
            <a:ext cx="2862263" cy="1085850"/>
            <a:chOff x="3560" y="2886"/>
            <a:chExt cx="1803" cy="684"/>
          </a:xfrm>
        </p:grpSpPr>
        <p:grpSp>
          <p:nvGrpSpPr>
            <p:cNvPr id="24593" name="Group 86"/>
            <p:cNvGrpSpPr>
              <a:grpSpLocks/>
            </p:cNvGrpSpPr>
            <p:nvPr/>
          </p:nvGrpSpPr>
          <p:grpSpPr bwMode="auto">
            <a:xfrm>
              <a:off x="3560" y="2886"/>
              <a:ext cx="1803" cy="411"/>
              <a:chOff x="2764" y="3834"/>
              <a:chExt cx="1352" cy="464"/>
            </a:xfrm>
          </p:grpSpPr>
          <p:sp>
            <p:nvSpPr>
              <p:cNvPr id="24595" name="Text Box 87"/>
              <p:cNvSpPr txBox="1">
                <a:spLocks noChangeArrowheads="1"/>
              </p:cNvSpPr>
              <p:nvPr/>
            </p:nvSpPr>
            <p:spPr bwMode="auto">
              <a:xfrm>
                <a:off x="2764" y="3942"/>
                <a:ext cx="252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Calibri" pitchFamily="34" charset="0"/>
                  </a:rPr>
                  <a:t>P =</a:t>
                </a:r>
              </a:p>
            </p:txBody>
          </p:sp>
          <p:sp>
            <p:nvSpPr>
              <p:cNvPr id="24596" name="Line 88"/>
              <p:cNvSpPr>
                <a:spLocks noChangeShapeType="1"/>
              </p:cNvSpPr>
              <p:nvPr/>
            </p:nvSpPr>
            <p:spPr bwMode="auto">
              <a:xfrm>
                <a:off x="3067" y="4059"/>
                <a:ext cx="10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597" name="Text Box 89"/>
              <p:cNvSpPr txBox="1">
                <a:spLocks noChangeArrowheads="1"/>
              </p:cNvSpPr>
              <p:nvPr/>
            </p:nvSpPr>
            <p:spPr bwMode="auto">
              <a:xfrm>
                <a:off x="3065" y="3834"/>
                <a:ext cx="1043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latin typeface="Calibri" pitchFamily="34" charset="0"/>
                  </a:rPr>
                  <a:t>N(</a:t>
                </a:r>
                <a:r>
                  <a:rPr lang="de-DE" sz="1400">
                    <a:latin typeface="Calibri" pitchFamily="34" charset="0"/>
                  </a:rPr>
                  <a:t>1/2</a:t>
                </a:r>
                <a:r>
                  <a:rPr lang="de-DE">
                    <a:latin typeface="Calibri" pitchFamily="34" charset="0"/>
                  </a:rPr>
                  <a:t>) – N(</a:t>
                </a:r>
                <a:r>
                  <a:rPr lang="de-DE" sz="1400">
                    <a:latin typeface="Calibri" pitchFamily="34" charset="0"/>
                  </a:rPr>
                  <a:t>-1/2</a:t>
                </a:r>
                <a:r>
                  <a:rPr lang="de-DE">
                    <a:latin typeface="Calibri" pitchFamily="34" charset="0"/>
                  </a:rPr>
                  <a:t>)</a:t>
                </a:r>
                <a:endParaRPr lang="de-DE" sz="1400">
                  <a:latin typeface="Calibri" pitchFamily="34" charset="0"/>
                </a:endParaRPr>
              </a:p>
            </p:txBody>
          </p:sp>
          <p:sp>
            <p:nvSpPr>
              <p:cNvPr id="24598" name="Text Box 90"/>
              <p:cNvSpPr txBox="1">
                <a:spLocks noChangeArrowheads="1"/>
              </p:cNvSpPr>
              <p:nvPr/>
            </p:nvSpPr>
            <p:spPr bwMode="auto">
              <a:xfrm>
                <a:off x="3072" y="4037"/>
                <a:ext cx="1043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latin typeface="Calibri" pitchFamily="34" charset="0"/>
                  </a:rPr>
                  <a:t>N(</a:t>
                </a:r>
                <a:r>
                  <a:rPr lang="de-DE" sz="1400">
                    <a:latin typeface="Calibri" pitchFamily="34" charset="0"/>
                  </a:rPr>
                  <a:t>1/2</a:t>
                </a:r>
                <a:r>
                  <a:rPr lang="de-DE">
                    <a:latin typeface="Calibri" pitchFamily="34" charset="0"/>
                  </a:rPr>
                  <a:t>) + N(</a:t>
                </a:r>
                <a:r>
                  <a:rPr lang="de-DE" sz="1400">
                    <a:latin typeface="Calibri" pitchFamily="34" charset="0"/>
                  </a:rPr>
                  <a:t>-1/2</a:t>
                </a:r>
                <a:r>
                  <a:rPr lang="de-DE">
                    <a:latin typeface="Calibri" pitchFamily="34" charset="0"/>
                  </a:rPr>
                  <a:t>)</a:t>
                </a:r>
                <a:endParaRPr lang="de-DE" sz="1400">
                  <a:latin typeface="Calibri" pitchFamily="34" charset="0"/>
                </a:endParaRPr>
              </a:p>
            </p:txBody>
          </p:sp>
        </p:grpSp>
        <p:sp>
          <p:nvSpPr>
            <p:cNvPr id="24594" name="Text Box 91"/>
            <p:cNvSpPr txBox="1">
              <a:spLocks noChangeArrowheads="1"/>
            </p:cNvSpPr>
            <p:nvPr/>
          </p:nvSpPr>
          <p:spPr bwMode="auto">
            <a:xfrm>
              <a:off x="3696" y="3339"/>
              <a:ext cx="8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latin typeface="Calibri" pitchFamily="34" charset="0"/>
                </a:rPr>
                <a:t>= 1 – (2/3)</a:t>
              </a:r>
              <a:r>
                <a:rPr lang="de-DE" baseline="30000">
                  <a:latin typeface="Calibri" pitchFamily="34" charset="0"/>
                </a:rPr>
                <a:t>n</a:t>
              </a:r>
              <a:endParaRPr lang="de-DE">
                <a:latin typeface="Calibri" pitchFamily="34" charset="0"/>
              </a:endParaRPr>
            </a:p>
          </p:txBody>
        </p:sp>
      </p:grpSp>
      <p:sp>
        <p:nvSpPr>
          <p:cNvPr id="24585" name="Text Box 92"/>
          <p:cNvSpPr txBox="1">
            <a:spLocks noChangeArrowheads="1"/>
          </p:cNvSpPr>
          <p:nvPr/>
        </p:nvSpPr>
        <p:spPr bwMode="auto">
          <a:xfrm>
            <a:off x="736600" y="5475288"/>
            <a:ext cx="204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rate equation:</a:t>
            </a:r>
          </a:p>
        </p:txBody>
      </p:sp>
      <p:sp>
        <p:nvSpPr>
          <p:cNvPr id="24586" name="Text Box 93"/>
          <p:cNvSpPr txBox="1">
            <a:spLocks noChangeArrowheads="1"/>
          </p:cNvSpPr>
          <p:nvPr/>
        </p:nvSpPr>
        <p:spPr bwMode="auto">
          <a:xfrm>
            <a:off x="2171700" y="375285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latin typeface="Calibri" pitchFamily="34" charset="0"/>
                <a:sym typeface="Symbol" pitchFamily="18" charset="2"/>
              </a:rPr>
              <a:t></a:t>
            </a:r>
            <a:r>
              <a:rPr lang="de-DE" sz="2800" baseline="-25000">
                <a:latin typeface="Calibri" pitchFamily="34" charset="0"/>
                <a:sym typeface="Symbol" pitchFamily="18" charset="2"/>
              </a:rPr>
              <a:t>+</a:t>
            </a:r>
            <a:endParaRPr lang="de-DE" sz="280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4587" name="Rectangle 9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graphicFrame>
        <p:nvGraphicFramePr>
          <p:cNvPr id="24578" name="Object 95"/>
          <p:cNvGraphicFramePr>
            <a:graphicFrameLocks noChangeAspect="1"/>
          </p:cNvGraphicFramePr>
          <p:nvPr/>
        </p:nvGraphicFramePr>
        <p:xfrm>
          <a:off x="684213" y="5949950"/>
          <a:ext cx="377348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5" name="Formel" r:id="rId3" imgW="2082600" imgH="393480" progId="Equation.3">
                  <p:embed/>
                </p:oleObj>
              </mc:Choice>
              <mc:Fallback>
                <p:oleObj name="Formel" r:id="rId3" imgW="2082600" imgH="393480" progId="Equation.3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949950"/>
                        <a:ext cx="3773487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Line 96"/>
          <p:cNvSpPr>
            <a:spLocks noChangeShapeType="1"/>
          </p:cNvSpPr>
          <p:nvPr/>
        </p:nvSpPr>
        <p:spPr bwMode="auto">
          <a:xfrm>
            <a:off x="3132138" y="1125538"/>
            <a:ext cx="2519362" cy="0"/>
          </a:xfrm>
          <a:prstGeom prst="line">
            <a:avLst/>
          </a:prstGeom>
          <a:noFill/>
          <a:ln w="38100" cmpd="dbl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589" name="Text Box 97"/>
          <p:cNvSpPr txBox="1">
            <a:spLocks noChangeArrowheads="1"/>
          </p:cNvSpPr>
          <p:nvPr/>
        </p:nvSpPr>
        <p:spPr bwMode="auto">
          <a:xfrm>
            <a:off x="5795963" y="901700"/>
            <a:ext cx="42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i="1">
                <a:solidFill>
                  <a:srgbClr val="3333FF"/>
                </a:solidFill>
                <a:latin typeface="Calibri" pitchFamily="34" charset="0"/>
              </a:rPr>
              <a:t>B</a:t>
            </a:r>
            <a:r>
              <a:rPr lang="de-DE" i="1" baseline="-25000">
                <a:solidFill>
                  <a:srgbClr val="3333FF"/>
                </a:solidFill>
                <a:latin typeface="Calibri" pitchFamily="34" charset="0"/>
              </a:rPr>
              <a:t>o</a:t>
            </a:r>
            <a:endParaRPr lang="de-DE" i="1">
              <a:solidFill>
                <a:srgbClr val="3333FF"/>
              </a:solidFill>
              <a:latin typeface="Calibri" pitchFamily="34" charset="0"/>
            </a:endParaRPr>
          </a:p>
        </p:txBody>
      </p:sp>
      <p:grpSp>
        <p:nvGrpSpPr>
          <p:cNvPr id="26" name="Group 98"/>
          <p:cNvGrpSpPr>
            <a:grpSpLocks/>
          </p:cNvGrpSpPr>
          <p:nvPr/>
        </p:nvGrpSpPr>
        <p:grpSpPr bwMode="auto">
          <a:xfrm>
            <a:off x="1763713" y="5949950"/>
            <a:ext cx="1439862" cy="647700"/>
            <a:chOff x="2744" y="3748"/>
            <a:chExt cx="907" cy="408"/>
          </a:xfrm>
        </p:grpSpPr>
        <p:sp>
          <p:nvSpPr>
            <p:cNvPr id="24591" name="Line 99"/>
            <p:cNvSpPr>
              <a:spLocks noChangeShapeType="1"/>
            </p:cNvSpPr>
            <p:nvPr/>
          </p:nvSpPr>
          <p:spPr bwMode="auto">
            <a:xfrm flipV="1">
              <a:off x="2744" y="3748"/>
              <a:ext cx="907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2" name="Line 100"/>
            <p:cNvSpPr>
              <a:spLocks noChangeShapeType="1"/>
            </p:cNvSpPr>
            <p:nvPr/>
          </p:nvSpPr>
          <p:spPr bwMode="auto">
            <a:xfrm flipH="1" flipV="1">
              <a:off x="2744" y="3748"/>
              <a:ext cx="907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AutoShape 2"/>
          <p:cNvSpPr>
            <a:spLocks noChangeArrowheads="1"/>
          </p:cNvSpPr>
          <p:nvPr/>
        </p:nvSpPr>
        <p:spPr bwMode="auto">
          <a:xfrm>
            <a:off x="6300788" y="4835525"/>
            <a:ext cx="2009775" cy="5381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5605" name="AutoShape 3"/>
          <p:cNvSpPr>
            <a:spLocks noChangeArrowheads="1"/>
          </p:cNvSpPr>
          <p:nvPr/>
        </p:nvSpPr>
        <p:spPr bwMode="auto">
          <a:xfrm>
            <a:off x="7099300" y="1306513"/>
            <a:ext cx="2009775" cy="5381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2411413" y="188913"/>
            <a:ext cx="5111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 b="1" i="1">
                <a:solidFill>
                  <a:srgbClr val="FF0000"/>
                </a:solidFill>
                <a:latin typeface="Comic Sans MS" pitchFamily="66" charset="0"/>
              </a:rPr>
              <a:t>Optical Pumping of </a:t>
            </a:r>
            <a:r>
              <a:rPr lang="de-DE" sz="3200" b="1" i="1" baseline="3000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de-DE" sz="3200" b="1" i="1">
                <a:solidFill>
                  <a:srgbClr val="FF0000"/>
                </a:solidFill>
                <a:latin typeface="Comic Sans MS" pitchFamily="66" charset="0"/>
              </a:rPr>
              <a:t>He</a:t>
            </a:r>
          </a:p>
        </p:txBody>
      </p:sp>
      <p:sp>
        <p:nvSpPr>
          <p:cNvPr id="25607" name="Text Box 5"/>
          <p:cNvSpPr txBox="1">
            <a:spLocks noChangeArrowheads="1"/>
          </p:cNvSpPr>
          <p:nvPr/>
        </p:nvSpPr>
        <p:spPr bwMode="auto">
          <a:xfrm>
            <a:off x="34925" y="620713"/>
            <a:ext cx="118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u="sng">
                <a:solidFill>
                  <a:srgbClr val="009900"/>
                </a:solidFill>
                <a:latin typeface="Comic Sans MS" pitchFamily="66" charset="0"/>
              </a:rPr>
              <a:t>history :</a:t>
            </a:r>
          </a:p>
        </p:txBody>
      </p:sp>
      <p:sp>
        <p:nvSpPr>
          <p:cNvPr id="25608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6997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●</a:t>
            </a:r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Spin exchange with optically pumped Rb-vapour ( SEOP )</a:t>
            </a:r>
          </a:p>
          <a:p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  ( Bouchiat et al., Phys. Rev. Lett. 5 (1960) 373 )</a:t>
            </a:r>
          </a:p>
        </p:txBody>
      </p:sp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250825" y="3848100"/>
            <a:ext cx="6475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●</a:t>
            </a:r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Optical pumping of metastable </a:t>
            </a:r>
            <a:r>
              <a:rPr lang="de-DE" sz="2000" baseline="30000">
                <a:solidFill>
                  <a:srgbClr val="009900"/>
                </a:solidFill>
                <a:latin typeface="Comic Sans MS" pitchFamily="66" charset="0"/>
              </a:rPr>
              <a:t>3</a:t>
            </a:r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He</a:t>
            </a:r>
            <a:r>
              <a:rPr lang="de-DE" sz="2000" baseline="30000">
                <a:solidFill>
                  <a:srgbClr val="009900"/>
                </a:solidFill>
                <a:latin typeface="Comic Sans MS" pitchFamily="66" charset="0"/>
              </a:rPr>
              <a:t>*</a:t>
            </a:r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-atoms ( MEOP )</a:t>
            </a:r>
          </a:p>
          <a:p>
            <a:r>
              <a:rPr lang="de-DE" sz="2000">
                <a:solidFill>
                  <a:srgbClr val="009900"/>
                </a:solidFill>
                <a:latin typeface="Comic Sans MS" pitchFamily="66" charset="0"/>
              </a:rPr>
              <a:t>  ( Colegrove et al., Phys. Rev. 132 (1963) 2561 )</a:t>
            </a:r>
          </a:p>
        </p:txBody>
      </p:sp>
      <p:grpSp>
        <p:nvGrpSpPr>
          <p:cNvPr id="25610" name="Group 8"/>
          <p:cNvGrpSpPr>
            <a:grpSpLocks/>
          </p:cNvGrpSpPr>
          <p:nvPr/>
        </p:nvGrpSpPr>
        <p:grpSpPr bwMode="auto">
          <a:xfrm>
            <a:off x="611188" y="1701800"/>
            <a:ext cx="2881312" cy="2232025"/>
            <a:chOff x="787" y="2035"/>
            <a:chExt cx="1736" cy="1544"/>
          </a:xfrm>
        </p:grpSpPr>
        <p:sp>
          <p:nvSpPr>
            <p:cNvPr id="25634" name="Arc 9"/>
            <p:cNvSpPr>
              <a:spLocks/>
            </p:cNvSpPr>
            <p:nvPr/>
          </p:nvSpPr>
          <p:spPr bwMode="auto">
            <a:xfrm>
              <a:off x="935" y="2168"/>
              <a:ext cx="681" cy="1302"/>
            </a:xfrm>
            <a:custGeom>
              <a:avLst/>
              <a:gdLst>
                <a:gd name="T0" fmla="*/ 0 w 21600"/>
                <a:gd name="T1" fmla="*/ 0 h 42421"/>
                <a:gd name="T2" fmla="*/ 0 w 21600"/>
                <a:gd name="T3" fmla="*/ 1 h 42421"/>
                <a:gd name="T4" fmla="*/ 0 w 21600"/>
                <a:gd name="T5" fmla="*/ 1 h 424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421"/>
                <a:gd name="T11" fmla="*/ 21600 w 21600"/>
                <a:gd name="T12" fmla="*/ 42421 h 424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421" fill="none" extrusionOk="0">
                  <a:moveTo>
                    <a:pt x="4173" y="-1"/>
                  </a:moveTo>
                  <a:cubicBezTo>
                    <a:pt x="14299" y="1993"/>
                    <a:pt x="21600" y="10872"/>
                    <a:pt x="21600" y="21193"/>
                  </a:cubicBezTo>
                  <a:cubicBezTo>
                    <a:pt x="21600" y="31584"/>
                    <a:pt x="14201" y="40502"/>
                    <a:pt x="3989" y="42421"/>
                  </a:cubicBezTo>
                </a:path>
                <a:path w="21600" h="42421" stroke="0" extrusionOk="0">
                  <a:moveTo>
                    <a:pt x="4173" y="-1"/>
                  </a:moveTo>
                  <a:cubicBezTo>
                    <a:pt x="14299" y="1993"/>
                    <a:pt x="21600" y="10872"/>
                    <a:pt x="21600" y="21193"/>
                  </a:cubicBezTo>
                  <a:cubicBezTo>
                    <a:pt x="21600" y="31584"/>
                    <a:pt x="14201" y="40502"/>
                    <a:pt x="3989" y="42421"/>
                  </a:cubicBezTo>
                  <a:lnTo>
                    <a:pt x="0" y="2119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5" name="Arc 10"/>
            <p:cNvSpPr>
              <a:spLocks/>
            </p:cNvSpPr>
            <p:nvPr/>
          </p:nvSpPr>
          <p:spPr bwMode="auto">
            <a:xfrm flipH="1">
              <a:off x="1752" y="2109"/>
              <a:ext cx="771" cy="1180"/>
            </a:xfrm>
            <a:custGeom>
              <a:avLst/>
              <a:gdLst>
                <a:gd name="T0" fmla="*/ 0 w 21600"/>
                <a:gd name="T1" fmla="*/ 0 h 40214"/>
                <a:gd name="T2" fmla="*/ 0 w 21600"/>
                <a:gd name="T3" fmla="*/ 1 h 40214"/>
                <a:gd name="T4" fmla="*/ 0 w 21600"/>
                <a:gd name="T5" fmla="*/ 0 h 40214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214"/>
                <a:gd name="T11" fmla="*/ 21600 w 21600"/>
                <a:gd name="T12" fmla="*/ 40214 h 40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214" fill="none" extrusionOk="0">
                  <a:moveTo>
                    <a:pt x="9344" y="0"/>
                  </a:moveTo>
                  <a:cubicBezTo>
                    <a:pt x="16835" y="3594"/>
                    <a:pt x="21600" y="11166"/>
                    <a:pt x="21600" y="19474"/>
                  </a:cubicBezTo>
                  <a:cubicBezTo>
                    <a:pt x="21600" y="29078"/>
                    <a:pt x="15257" y="37529"/>
                    <a:pt x="6035" y="40213"/>
                  </a:cubicBezTo>
                </a:path>
                <a:path w="21600" h="40214" stroke="0" extrusionOk="0">
                  <a:moveTo>
                    <a:pt x="9344" y="0"/>
                  </a:moveTo>
                  <a:cubicBezTo>
                    <a:pt x="16835" y="3594"/>
                    <a:pt x="21600" y="11166"/>
                    <a:pt x="21600" y="19474"/>
                  </a:cubicBezTo>
                  <a:cubicBezTo>
                    <a:pt x="21600" y="29078"/>
                    <a:pt x="15257" y="37529"/>
                    <a:pt x="6035" y="40213"/>
                  </a:cubicBezTo>
                  <a:lnTo>
                    <a:pt x="0" y="1947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5636" name="Group 11"/>
            <p:cNvGrpSpPr>
              <a:grpSpLocks/>
            </p:cNvGrpSpPr>
            <p:nvPr/>
          </p:nvGrpSpPr>
          <p:grpSpPr bwMode="auto">
            <a:xfrm>
              <a:off x="1207" y="2035"/>
              <a:ext cx="182" cy="391"/>
              <a:chOff x="799" y="2336"/>
              <a:chExt cx="182" cy="391"/>
            </a:xfrm>
          </p:grpSpPr>
          <p:sp>
            <p:nvSpPr>
              <p:cNvPr id="25648" name="Line 12"/>
              <p:cNvSpPr>
                <a:spLocks noChangeShapeType="1"/>
              </p:cNvSpPr>
              <p:nvPr/>
            </p:nvSpPr>
            <p:spPr bwMode="auto">
              <a:xfrm flipV="1">
                <a:off x="888" y="2336"/>
                <a:ext cx="0" cy="39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49" name="Oval 13"/>
              <p:cNvSpPr>
                <a:spLocks noChangeArrowheads="1"/>
              </p:cNvSpPr>
              <p:nvPr/>
            </p:nvSpPr>
            <p:spPr bwMode="auto">
              <a:xfrm>
                <a:off x="799" y="2472"/>
                <a:ext cx="182" cy="182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25637" name="Group 14"/>
            <p:cNvGrpSpPr>
              <a:grpSpLocks/>
            </p:cNvGrpSpPr>
            <p:nvPr/>
          </p:nvGrpSpPr>
          <p:grpSpPr bwMode="auto">
            <a:xfrm flipV="1">
              <a:off x="1234" y="3188"/>
              <a:ext cx="182" cy="391"/>
              <a:chOff x="799" y="2336"/>
              <a:chExt cx="182" cy="391"/>
            </a:xfrm>
          </p:grpSpPr>
          <p:sp>
            <p:nvSpPr>
              <p:cNvPr id="25646" name="Line 15"/>
              <p:cNvSpPr>
                <a:spLocks noChangeShapeType="1"/>
              </p:cNvSpPr>
              <p:nvPr/>
            </p:nvSpPr>
            <p:spPr bwMode="auto">
              <a:xfrm flipV="1">
                <a:off x="888" y="2336"/>
                <a:ext cx="0" cy="39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47" name="Oval 16"/>
              <p:cNvSpPr>
                <a:spLocks noChangeArrowheads="1"/>
              </p:cNvSpPr>
              <p:nvPr/>
            </p:nvSpPr>
            <p:spPr bwMode="auto">
              <a:xfrm flipV="1">
                <a:off x="799" y="2472"/>
                <a:ext cx="182" cy="182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25638" name="Group 17"/>
            <p:cNvGrpSpPr>
              <a:grpSpLocks/>
            </p:cNvGrpSpPr>
            <p:nvPr/>
          </p:nvGrpSpPr>
          <p:grpSpPr bwMode="auto">
            <a:xfrm flipV="1">
              <a:off x="1933" y="2064"/>
              <a:ext cx="182" cy="391"/>
              <a:chOff x="799" y="2336"/>
              <a:chExt cx="182" cy="391"/>
            </a:xfrm>
          </p:grpSpPr>
          <p:sp>
            <p:nvSpPr>
              <p:cNvPr id="25644" name="Line 18"/>
              <p:cNvSpPr>
                <a:spLocks noChangeShapeType="1"/>
              </p:cNvSpPr>
              <p:nvPr/>
            </p:nvSpPr>
            <p:spPr bwMode="auto">
              <a:xfrm flipV="1">
                <a:off x="888" y="2336"/>
                <a:ext cx="0" cy="39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45" name="Oval 19"/>
              <p:cNvSpPr>
                <a:spLocks noChangeArrowheads="1"/>
              </p:cNvSpPr>
              <p:nvPr/>
            </p:nvSpPr>
            <p:spPr bwMode="auto">
              <a:xfrm flipV="1">
                <a:off x="799" y="2472"/>
                <a:ext cx="182" cy="18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25639" name="Group 20"/>
            <p:cNvGrpSpPr>
              <a:grpSpLocks/>
            </p:cNvGrpSpPr>
            <p:nvPr/>
          </p:nvGrpSpPr>
          <p:grpSpPr bwMode="auto">
            <a:xfrm>
              <a:off x="1979" y="2971"/>
              <a:ext cx="182" cy="391"/>
              <a:chOff x="799" y="2336"/>
              <a:chExt cx="182" cy="391"/>
            </a:xfrm>
          </p:grpSpPr>
          <p:sp>
            <p:nvSpPr>
              <p:cNvPr id="25642" name="Line 21"/>
              <p:cNvSpPr>
                <a:spLocks noChangeShapeType="1"/>
              </p:cNvSpPr>
              <p:nvPr/>
            </p:nvSpPr>
            <p:spPr bwMode="auto">
              <a:xfrm flipV="1">
                <a:off x="888" y="2336"/>
                <a:ext cx="0" cy="39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43" name="Oval 22"/>
              <p:cNvSpPr>
                <a:spLocks noChangeArrowheads="1"/>
              </p:cNvSpPr>
              <p:nvPr/>
            </p:nvSpPr>
            <p:spPr bwMode="auto">
              <a:xfrm flipH="1">
                <a:off x="799" y="2472"/>
                <a:ext cx="182" cy="18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sp>
          <p:nvSpPr>
            <p:cNvPr id="25640" name="Text Box 23"/>
            <p:cNvSpPr txBox="1">
              <a:spLocks noChangeArrowheads="1"/>
            </p:cNvSpPr>
            <p:nvPr/>
          </p:nvSpPr>
          <p:spPr bwMode="auto">
            <a:xfrm>
              <a:off x="787" y="2106"/>
              <a:ext cx="307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A50021"/>
                  </a:solidFill>
                  <a:latin typeface="Calibri" pitchFamily="34" charset="0"/>
                </a:rPr>
                <a:t>Rb</a:t>
              </a:r>
            </a:p>
          </p:txBody>
        </p:sp>
        <p:sp>
          <p:nvSpPr>
            <p:cNvPr id="25641" name="Text Box 24"/>
            <p:cNvSpPr txBox="1">
              <a:spLocks noChangeArrowheads="1"/>
            </p:cNvSpPr>
            <p:nvPr/>
          </p:nvSpPr>
          <p:spPr bwMode="auto">
            <a:xfrm>
              <a:off x="1921" y="2468"/>
              <a:ext cx="363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aseline="30000">
                  <a:solidFill>
                    <a:srgbClr val="FFCC00"/>
                  </a:solidFill>
                  <a:latin typeface="Calibri" pitchFamily="34" charset="0"/>
                </a:rPr>
                <a:t>3</a:t>
              </a:r>
              <a:r>
                <a:rPr lang="de-DE" sz="2000">
                  <a:solidFill>
                    <a:srgbClr val="FFCC00"/>
                  </a:solidFill>
                  <a:latin typeface="Calibri" pitchFamily="34" charset="0"/>
                </a:rPr>
                <a:t>He</a:t>
              </a:r>
              <a:endParaRPr lang="de-DE" sz="2000" baseline="30000">
                <a:solidFill>
                  <a:srgbClr val="FFCC00"/>
                </a:solidFill>
                <a:latin typeface="Calibri" pitchFamily="34" charset="0"/>
              </a:endParaRPr>
            </a:p>
          </p:txBody>
        </p:sp>
      </p:grpSp>
      <p:sp>
        <p:nvSpPr>
          <p:cNvPr id="25611" name="Text Box 25"/>
          <p:cNvSpPr txBox="1">
            <a:spLocks noChangeArrowheads="1"/>
          </p:cNvSpPr>
          <p:nvPr/>
        </p:nvSpPr>
        <p:spPr bwMode="auto">
          <a:xfrm>
            <a:off x="6516688" y="4868863"/>
            <a:ext cx="1506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p</a:t>
            </a:r>
            <a:r>
              <a:rPr lang="de-DE" sz="2000" baseline="-25000">
                <a:latin typeface="Calibri" pitchFamily="34" charset="0"/>
              </a:rPr>
              <a:t>He</a:t>
            </a:r>
            <a:r>
              <a:rPr lang="de-DE" sz="2000">
                <a:latin typeface="Calibri" pitchFamily="34" charset="0"/>
              </a:rPr>
              <a:t> </a:t>
            </a:r>
            <a:r>
              <a:rPr lang="de-DE" sz="2000">
                <a:latin typeface="Calibri" pitchFamily="34" charset="0"/>
                <a:sym typeface="Symbol" pitchFamily="18" charset="2"/>
              </a:rPr>
              <a:t> 1 mbar</a:t>
            </a:r>
          </a:p>
        </p:txBody>
      </p:sp>
      <p:sp>
        <p:nvSpPr>
          <p:cNvPr id="25612" name="Text Box 26"/>
          <p:cNvSpPr txBox="1">
            <a:spLocks noChangeArrowheads="1"/>
          </p:cNvSpPr>
          <p:nvPr/>
        </p:nvSpPr>
        <p:spPr bwMode="auto">
          <a:xfrm>
            <a:off x="7204075" y="1341438"/>
            <a:ext cx="163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p</a:t>
            </a:r>
            <a:r>
              <a:rPr lang="de-DE" sz="2000" baseline="-25000">
                <a:latin typeface="Calibri" pitchFamily="34" charset="0"/>
              </a:rPr>
              <a:t>He</a:t>
            </a:r>
            <a:r>
              <a:rPr lang="de-DE" sz="2000">
                <a:latin typeface="Calibri" pitchFamily="34" charset="0"/>
              </a:rPr>
              <a:t> </a:t>
            </a:r>
            <a:r>
              <a:rPr lang="de-DE" sz="2000">
                <a:latin typeface="Calibri" pitchFamily="34" charset="0"/>
                <a:sym typeface="Symbol" pitchFamily="18" charset="2"/>
              </a:rPr>
              <a:t> 1-10 bar</a:t>
            </a:r>
          </a:p>
        </p:txBody>
      </p:sp>
      <p:grpSp>
        <p:nvGrpSpPr>
          <p:cNvPr id="25613" name="Group 27"/>
          <p:cNvGrpSpPr>
            <a:grpSpLocks/>
          </p:cNvGrpSpPr>
          <p:nvPr/>
        </p:nvGrpSpPr>
        <p:grpSpPr bwMode="auto">
          <a:xfrm>
            <a:off x="546100" y="4557713"/>
            <a:ext cx="2730500" cy="2255837"/>
            <a:chOff x="204" y="2802"/>
            <a:chExt cx="1720" cy="1421"/>
          </a:xfrm>
        </p:grpSpPr>
        <p:sp>
          <p:nvSpPr>
            <p:cNvPr id="25616" name="Arc 28"/>
            <p:cNvSpPr>
              <a:spLocks/>
            </p:cNvSpPr>
            <p:nvPr/>
          </p:nvSpPr>
          <p:spPr bwMode="auto">
            <a:xfrm>
              <a:off x="487" y="2979"/>
              <a:ext cx="592" cy="1134"/>
            </a:xfrm>
            <a:custGeom>
              <a:avLst/>
              <a:gdLst>
                <a:gd name="T0" fmla="*/ 0 w 21600"/>
                <a:gd name="T1" fmla="*/ 0 h 42421"/>
                <a:gd name="T2" fmla="*/ 0 w 21600"/>
                <a:gd name="T3" fmla="*/ 1 h 42421"/>
                <a:gd name="T4" fmla="*/ 0 w 21600"/>
                <a:gd name="T5" fmla="*/ 0 h 424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421"/>
                <a:gd name="T11" fmla="*/ 21600 w 21600"/>
                <a:gd name="T12" fmla="*/ 42421 h 424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421" fill="none" extrusionOk="0">
                  <a:moveTo>
                    <a:pt x="4173" y="-1"/>
                  </a:moveTo>
                  <a:cubicBezTo>
                    <a:pt x="14299" y="1993"/>
                    <a:pt x="21600" y="10872"/>
                    <a:pt x="21600" y="21193"/>
                  </a:cubicBezTo>
                  <a:cubicBezTo>
                    <a:pt x="21600" y="31584"/>
                    <a:pt x="14201" y="40502"/>
                    <a:pt x="3989" y="42421"/>
                  </a:cubicBezTo>
                </a:path>
                <a:path w="21600" h="42421" stroke="0" extrusionOk="0">
                  <a:moveTo>
                    <a:pt x="4173" y="-1"/>
                  </a:moveTo>
                  <a:cubicBezTo>
                    <a:pt x="14299" y="1993"/>
                    <a:pt x="21600" y="10872"/>
                    <a:pt x="21600" y="21193"/>
                  </a:cubicBezTo>
                  <a:cubicBezTo>
                    <a:pt x="21600" y="31584"/>
                    <a:pt x="14201" y="40502"/>
                    <a:pt x="3989" y="42421"/>
                  </a:cubicBezTo>
                  <a:lnTo>
                    <a:pt x="0" y="2119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7" name="Arc 29"/>
            <p:cNvSpPr>
              <a:spLocks/>
            </p:cNvSpPr>
            <p:nvPr/>
          </p:nvSpPr>
          <p:spPr bwMode="auto">
            <a:xfrm flipH="1">
              <a:off x="1233" y="2876"/>
              <a:ext cx="542" cy="1231"/>
            </a:xfrm>
            <a:custGeom>
              <a:avLst/>
              <a:gdLst>
                <a:gd name="T0" fmla="*/ 0 w 21600"/>
                <a:gd name="T1" fmla="*/ 0 h 40214"/>
                <a:gd name="T2" fmla="*/ 0 w 21600"/>
                <a:gd name="T3" fmla="*/ 1 h 40214"/>
                <a:gd name="T4" fmla="*/ 0 w 21600"/>
                <a:gd name="T5" fmla="*/ 1 h 40214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214"/>
                <a:gd name="T11" fmla="*/ 21600 w 21600"/>
                <a:gd name="T12" fmla="*/ 40214 h 40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214" fill="none" extrusionOk="0">
                  <a:moveTo>
                    <a:pt x="9344" y="0"/>
                  </a:moveTo>
                  <a:cubicBezTo>
                    <a:pt x="16835" y="3594"/>
                    <a:pt x="21600" y="11166"/>
                    <a:pt x="21600" y="19474"/>
                  </a:cubicBezTo>
                  <a:cubicBezTo>
                    <a:pt x="21600" y="29078"/>
                    <a:pt x="15257" y="37529"/>
                    <a:pt x="6035" y="40213"/>
                  </a:cubicBezTo>
                </a:path>
                <a:path w="21600" h="40214" stroke="0" extrusionOk="0">
                  <a:moveTo>
                    <a:pt x="9344" y="0"/>
                  </a:moveTo>
                  <a:cubicBezTo>
                    <a:pt x="16835" y="3594"/>
                    <a:pt x="21600" y="11166"/>
                    <a:pt x="21600" y="19474"/>
                  </a:cubicBezTo>
                  <a:cubicBezTo>
                    <a:pt x="21600" y="29078"/>
                    <a:pt x="15257" y="37529"/>
                    <a:pt x="6035" y="40213"/>
                  </a:cubicBezTo>
                  <a:lnTo>
                    <a:pt x="0" y="1947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5618" name="Group 30"/>
            <p:cNvGrpSpPr>
              <a:grpSpLocks/>
            </p:cNvGrpSpPr>
            <p:nvPr/>
          </p:nvGrpSpPr>
          <p:grpSpPr bwMode="auto">
            <a:xfrm rot="10800000">
              <a:off x="736" y="3774"/>
              <a:ext cx="179" cy="377"/>
              <a:chOff x="1084" y="3417"/>
              <a:chExt cx="179" cy="377"/>
            </a:xfrm>
          </p:grpSpPr>
          <p:sp>
            <p:nvSpPr>
              <p:cNvPr id="25632" name="Line 31"/>
              <p:cNvSpPr>
                <a:spLocks noChangeShapeType="1"/>
              </p:cNvSpPr>
              <p:nvPr/>
            </p:nvSpPr>
            <p:spPr bwMode="auto">
              <a:xfrm>
                <a:off x="1176" y="3417"/>
                <a:ext cx="0" cy="37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33" name="Oval 32"/>
              <p:cNvSpPr>
                <a:spLocks noChangeArrowheads="1"/>
              </p:cNvSpPr>
              <p:nvPr/>
            </p:nvSpPr>
            <p:spPr bwMode="auto">
              <a:xfrm>
                <a:off x="1084" y="3468"/>
                <a:ext cx="179" cy="18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sp>
          <p:nvSpPr>
            <p:cNvPr id="25619" name="Text Box 33"/>
            <p:cNvSpPr txBox="1">
              <a:spLocks noChangeArrowheads="1"/>
            </p:cNvSpPr>
            <p:nvPr/>
          </p:nvSpPr>
          <p:spPr bwMode="auto">
            <a:xfrm>
              <a:off x="204" y="2871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aseline="30000">
                  <a:solidFill>
                    <a:srgbClr val="A50021"/>
                  </a:solidFill>
                  <a:latin typeface="Calibri" pitchFamily="34" charset="0"/>
                </a:rPr>
                <a:t>3</a:t>
              </a:r>
              <a:r>
                <a:rPr lang="de-DE" sz="2000">
                  <a:solidFill>
                    <a:srgbClr val="A50021"/>
                  </a:solidFill>
                  <a:latin typeface="Calibri" pitchFamily="34" charset="0"/>
                </a:rPr>
                <a:t>He</a:t>
              </a:r>
              <a:r>
                <a:rPr lang="en-US" sz="2000" baseline="30000">
                  <a:solidFill>
                    <a:srgbClr val="A50021"/>
                  </a:solidFill>
                  <a:latin typeface="Calibri" pitchFamily="34" charset="0"/>
                </a:rPr>
                <a:t>*</a:t>
              </a:r>
            </a:p>
          </p:txBody>
        </p:sp>
        <p:sp>
          <p:nvSpPr>
            <p:cNvPr id="25620" name="Text Box 34"/>
            <p:cNvSpPr txBox="1">
              <a:spLocks noChangeArrowheads="1"/>
            </p:cNvSpPr>
            <p:nvPr/>
          </p:nvSpPr>
          <p:spPr bwMode="auto">
            <a:xfrm>
              <a:off x="1459" y="2837"/>
              <a:ext cx="3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aseline="30000">
                  <a:solidFill>
                    <a:srgbClr val="FFCC00"/>
                  </a:solidFill>
                  <a:latin typeface="Calibri" pitchFamily="34" charset="0"/>
                </a:rPr>
                <a:t>3</a:t>
              </a:r>
              <a:r>
                <a:rPr lang="de-DE" sz="2000">
                  <a:solidFill>
                    <a:srgbClr val="FFCC00"/>
                  </a:solidFill>
                  <a:latin typeface="Calibri" pitchFamily="34" charset="0"/>
                </a:rPr>
                <a:t>He</a:t>
              </a:r>
              <a:endParaRPr lang="de-DE" sz="2000" baseline="30000">
                <a:solidFill>
                  <a:srgbClr val="FFCC00"/>
                </a:solidFill>
                <a:latin typeface="Calibri" pitchFamily="34" charset="0"/>
              </a:endParaRPr>
            </a:p>
          </p:txBody>
        </p:sp>
        <p:sp>
          <p:nvSpPr>
            <p:cNvPr id="25621" name="Text Box 35"/>
            <p:cNvSpPr txBox="1">
              <a:spLocks noChangeArrowheads="1"/>
            </p:cNvSpPr>
            <p:nvPr/>
          </p:nvSpPr>
          <p:spPr bwMode="auto">
            <a:xfrm>
              <a:off x="400" y="3721"/>
              <a:ext cx="3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aseline="30000">
                  <a:solidFill>
                    <a:srgbClr val="FFCC00"/>
                  </a:solidFill>
                  <a:latin typeface="Calibri" pitchFamily="34" charset="0"/>
                </a:rPr>
                <a:t>3</a:t>
              </a:r>
              <a:r>
                <a:rPr lang="de-DE" sz="2000">
                  <a:solidFill>
                    <a:srgbClr val="FFCC00"/>
                  </a:solidFill>
                  <a:latin typeface="Calibri" pitchFamily="34" charset="0"/>
                </a:rPr>
                <a:t>He</a:t>
              </a:r>
              <a:endParaRPr lang="de-DE" sz="2000" baseline="30000">
                <a:solidFill>
                  <a:srgbClr val="FFCC00"/>
                </a:solidFill>
                <a:latin typeface="Calibri" pitchFamily="34" charset="0"/>
              </a:endParaRPr>
            </a:p>
          </p:txBody>
        </p:sp>
        <p:sp>
          <p:nvSpPr>
            <p:cNvPr id="25622" name="Text Box 36"/>
            <p:cNvSpPr txBox="1">
              <a:spLocks noChangeArrowheads="1"/>
            </p:cNvSpPr>
            <p:nvPr/>
          </p:nvSpPr>
          <p:spPr bwMode="auto">
            <a:xfrm>
              <a:off x="1505" y="3721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aseline="30000">
                  <a:solidFill>
                    <a:srgbClr val="A50021"/>
                  </a:solidFill>
                  <a:latin typeface="Calibri" pitchFamily="34" charset="0"/>
                </a:rPr>
                <a:t>3</a:t>
              </a:r>
              <a:r>
                <a:rPr lang="de-DE" sz="2000">
                  <a:solidFill>
                    <a:srgbClr val="A50021"/>
                  </a:solidFill>
                  <a:latin typeface="Calibri" pitchFamily="34" charset="0"/>
                </a:rPr>
                <a:t>He</a:t>
              </a:r>
              <a:r>
                <a:rPr lang="en-US" sz="2000" baseline="30000">
                  <a:solidFill>
                    <a:srgbClr val="A50021"/>
                  </a:solidFill>
                  <a:latin typeface="Calibri" pitchFamily="34" charset="0"/>
                </a:rPr>
                <a:t>*</a:t>
              </a:r>
            </a:p>
          </p:txBody>
        </p:sp>
        <p:grpSp>
          <p:nvGrpSpPr>
            <p:cNvPr id="25623" name="Group 37"/>
            <p:cNvGrpSpPr>
              <a:grpSpLocks/>
            </p:cNvGrpSpPr>
            <p:nvPr/>
          </p:nvGrpSpPr>
          <p:grpSpPr bwMode="auto">
            <a:xfrm>
              <a:off x="1268" y="2922"/>
              <a:ext cx="179" cy="377"/>
              <a:chOff x="1084" y="3417"/>
              <a:chExt cx="179" cy="377"/>
            </a:xfrm>
          </p:grpSpPr>
          <p:sp>
            <p:nvSpPr>
              <p:cNvPr id="25630" name="Line 38"/>
              <p:cNvSpPr>
                <a:spLocks noChangeShapeType="1"/>
              </p:cNvSpPr>
              <p:nvPr/>
            </p:nvSpPr>
            <p:spPr bwMode="auto">
              <a:xfrm>
                <a:off x="1176" y="3417"/>
                <a:ext cx="0" cy="37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31" name="Oval 39"/>
              <p:cNvSpPr>
                <a:spLocks noChangeArrowheads="1"/>
              </p:cNvSpPr>
              <p:nvPr/>
            </p:nvSpPr>
            <p:spPr bwMode="auto">
              <a:xfrm>
                <a:off x="1084" y="3468"/>
                <a:ext cx="179" cy="18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25624" name="Group 40"/>
            <p:cNvGrpSpPr>
              <a:grpSpLocks/>
            </p:cNvGrpSpPr>
            <p:nvPr/>
          </p:nvGrpSpPr>
          <p:grpSpPr bwMode="auto">
            <a:xfrm rot="10800000">
              <a:off x="1332" y="3846"/>
              <a:ext cx="179" cy="377"/>
              <a:chOff x="1216" y="3553"/>
              <a:chExt cx="179" cy="377"/>
            </a:xfrm>
          </p:grpSpPr>
          <p:sp>
            <p:nvSpPr>
              <p:cNvPr id="25628" name="Line 41"/>
              <p:cNvSpPr>
                <a:spLocks noChangeShapeType="1"/>
              </p:cNvSpPr>
              <p:nvPr/>
            </p:nvSpPr>
            <p:spPr bwMode="auto">
              <a:xfrm rot="10800000">
                <a:off x="1308" y="3553"/>
                <a:ext cx="0" cy="37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9" name="Oval 42"/>
              <p:cNvSpPr>
                <a:spLocks noChangeArrowheads="1"/>
              </p:cNvSpPr>
              <p:nvPr/>
            </p:nvSpPr>
            <p:spPr bwMode="auto">
              <a:xfrm rot="10800000">
                <a:off x="1216" y="3694"/>
                <a:ext cx="179" cy="18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25625" name="Group 43"/>
            <p:cNvGrpSpPr>
              <a:grpSpLocks/>
            </p:cNvGrpSpPr>
            <p:nvPr/>
          </p:nvGrpSpPr>
          <p:grpSpPr bwMode="auto">
            <a:xfrm>
              <a:off x="628" y="2802"/>
              <a:ext cx="179" cy="377"/>
              <a:chOff x="1216" y="3553"/>
              <a:chExt cx="179" cy="377"/>
            </a:xfrm>
          </p:grpSpPr>
          <p:sp>
            <p:nvSpPr>
              <p:cNvPr id="25626" name="Line 44"/>
              <p:cNvSpPr>
                <a:spLocks noChangeShapeType="1"/>
              </p:cNvSpPr>
              <p:nvPr/>
            </p:nvSpPr>
            <p:spPr bwMode="auto">
              <a:xfrm rot="10800000">
                <a:off x="1308" y="3553"/>
                <a:ext cx="0" cy="37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627" name="Oval 45"/>
              <p:cNvSpPr>
                <a:spLocks noChangeArrowheads="1"/>
              </p:cNvSpPr>
              <p:nvPr/>
            </p:nvSpPr>
            <p:spPr bwMode="auto">
              <a:xfrm rot="10800000">
                <a:off x="1216" y="3694"/>
                <a:ext cx="179" cy="18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</p:grpSp>
      <p:sp>
        <p:nvSpPr>
          <p:cNvPr id="25614" name="Rectangle 46"/>
          <p:cNvSpPr>
            <a:spLocks noChangeArrowheads="1"/>
          </p:cNvSpPr>
          <p:nvPr/>
        </p:nvSpPr>
        <p:spPr bwMode="auto">
          <a:xfrm>
            <a:off x="0" y="2705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graphicFrame>
        <p:nvGraphicFramePr>
          <p:cNvPr id="25602" name="Object 47"/>
          <p:cNvGraphicFramePr>
            <a:graphicFrameLocks noChangeAspect="1"/>
          </p:cNvGraphicFramePr>
          <p:nvPr/>
        </p:nvGraphicFramePr>
        <p:xfrm>
          <a:off x="5330825" y="1855788"/>
          <a:ext cx="3633788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56" name="Formel" r:id="rId3" imgW="2158920" imgH="1447560" progId="Equation.3">
                  <p:embed/>
                </p:oleObj>
              </mc:Choice>
              <mc:Fallback>
                <p:oleObj name="Formel" r:id="rId3" imgW="2158920" imgH="144756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1855788"/>
                        <a:ext cx="3633788" cy="243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5" name="Rectangle 48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graphicFrame>
        <p:nvGraphicFramePr>
          <p:cNvPr id="25603" name="Object 49"/>
          <p:cNvGraphicFramePr>
            <a:graphicFrameLocks noChangeAspect="1"/>
          </p:cNvGraphicFramePr>
          <p:nvPr/>
        </p:nvGraphicFramePr>
        <p:xfrm>
          <a:off x="5797550" y="5624513"/>
          <a:ext cx="2735263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57" name="Formel" r:id="rId5" imgW="1422400" imgH="508000" progId="Equation.3">
                  <p:embed/>
                </p:oleObj>
              </mc:Choice>
              <mc:Fallback>
                <p:oleObj name="Formel" r:id="rId5" imgW="1422400" imgH="5080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550" y="5624513"/>
                        <a:ext cx="2735263" cy="973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143125"/>
            <a:ext cx="5943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 b="42213"/>
          <a:stretch>
            <a:fillRect/>
          </a:stretch>
        </p:blipFill>
        <p:spPr bwMode="auto">
          <a:xfrm>
            <a:off x="357188" y="71438"/>
            <a:ext cx="82867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4972050" y="4524375"/>
            <a:ext cx="885825" cy="923925"/>
          </a:xfrm>
          <a:prstGeom prst="ellipse">
            <a:avLst/>
          </a:prstGeom>
          <a:solidFill>
            <a:srgbClr val="FF99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6325" name="Textfeld 5"/>
          <p:cNvSpPr txBox="1">
            <a:spLocks noChangeArrowheads="1"/>
          </p:cNvSpPr>
          <p:nvPr/>
        </p:nvSpPr>
        <p:spPr bwMode="auto">
          <a:xfrm>
            <a:off x="3216275" y="1714500"/>
            <a:ext cx="5611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MEOP: Metastabilty Exchange Optical Pumping</a:t>
            </a:r>
          </a:p>
        </p:txBody>
      </p:sp>
      <p:sp>
        <p:nvSpPr>
          <p:cNvPr id="56326" name="Textfeld 6"/>
          <p:cNvSpPr txBox="1">
            <a:spLocks noChangeArrowheads="1"/>
          </p:cNvSpPr>
          <p:nvPr/>
        </p:nvSpPr>
        <p:spPr bwMode="auto">
          <a:xfrm>
            <a:off x="7210425" y="6215063"/>
            <a:ext cx="150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aseline="30000">
                <a:latin typeface="Calibri" pitchFamily="34" charset="0"/>
              </a:rPr>
              <a:t>3</a:t>
            </a:r>
            <a:r>
              <a:rPr lang="de-DE" sz="2000">
                <a:latin typeface="Calibri" pitchFamily="34" charset="0"/>
              </a:rPr>
              <a:t>He</a:t>
            </a:r>
            <a:r>
              <a:rPr lang="de-DE" sz="2000" baseline="30000">
                <a:latin typeface="Calibri" pitchFamily="34" charset="0"/>
              </a:rPr>
              <a:t>* </a:t>
            </a:r>
            <a:r>
              <a:rPr lang="de-DE" sz="2000">
                <a:latin typeface="Calibri" pitchFamily="34" charset="0"/>
                <a:sym typeface="Symbol" pitchFamily="18" charset="2"/>
              </a:rPr>
              <a:t>1ppm</a:t>
            </a:r>
            <a:endParaRPr lang="de-DE" sz="2000" baseline="30000">
              <a:latin typeface="Calibri" pitchFamily="34" charset="0"/>
            </a:endParaRPr>
          </a:p>
        </p:txBody>
      </p:sp>
      <p:sp>
        <p:nvSpPr>
          <p:cNvPr id="56327" name="Textfeld 7"/>
          <p:cNvSpPr txBox="1">
            <a:spLocks noChangeArrowheads="1"/>
          </p:cNvSpPr>
          <p:nvPr/>
        </p:nvSpPr>
        <p:spPr bwMode="auto">
          <a:xfrm>
            <a:off x="642938" y="5357813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>
                <a:latin typeface="Calibri" pitchFamily="34" charset="0"/>
              </a:rPr>
              <a:t>L.D. Schearer</a:t>
            </a:r>
          </a:p>
        </p:txBody>
      </p:sp>
      <p:sp>
        <p:nvSpPr>
          <p:cNvPr id="56328" name="Textfeld 8"/>
          <p:cNvSpPr txBox="1">
            <a:spLocks noChangeArrowheads="1"/>
          </p:cNvSpPr>
          <p:nvPr/>
        </p:nvSpPr>
        <p:spPr bwMode="auto">
          <a:xfrm>
            <a:off x="7143750" y="5715000"/>
            <a:ext cx="161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aseline="30000">
                <a:latin typeface="Calibri" pitchFamily="34" charset="0"/>
              </a:rPr>
              <a:t>3</a:t>
            </a:r>
            <a:r>
              <a:rPr lang="de-DE" sz="2000">
                <a:latin typeface="Calibri" pitchFamily="34" charset="0"/>
              </a:rPr>
              <a:t>He : 1 mbar</a:t>
            </a:r>
            <a:endParaRPr lang="de-DE" sz="2000" baseline="30000">
              <a:latin typeface="Calibri" pitchFamily="34" charset="0"/>
            </a:endParaRPr>
          </a:p>
        </p:txBody>
      </p:sp>
      <p:pic>
        <p:nvPicPr>
          <p:cNvPr id="56329" name="Grafik 9" descr="Scan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2143125"/>
            <a:ext cx="22193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hteck 1"/>
          <p:cNvSpPr>
            <a:spLocks noChangeArrowheads="1"/>
          </p:cNvSpPr>
          <p:nvPr/>
        </p:nvSpPr>
        <p:spPr bwMode="auto">
          <a:xfrm>
            <a:off x="100013" y="1344613"/>
            <a:ext cx="496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itchFamily="18" charset="0"/>
              </a:rPr>
              <a:t>Kostelecky</a:t>
            </a:r>
            <a:r>
              <a:rPr lang="en-US" b="1" dirty="0">
                <a:latin typeface="Times New Roman" pitchFamily="18" charset="0"/>
              </a:rPr>
              <a:t> et al. , Phys. Rev. D 60, 116010 (1999)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988" y="1662113"/>
            <a:ext cx="3790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423988" y="5062538"/>
          <a:ext cx="5945187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0" name="Formel" r:id="rId4" imgW="3555720" imgH="304560" progId="Equation.3">
                  <p:embed/>
                </p:oleObj>
              </mc:Choice>
              <mc:Fallback>
                <p:oleObj name="Formel" r:id="rId4" imgW="355572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5062538"/>
                        <a:ext cx="5945187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Textfeld 4"/>
          <p:cNvSpPr txBox="1">
            <a:spLocks noChangeArrowheads="1"/>
          </p:cNvSpPr>
          <p:nvPr/>
        </p:nvSpPr>
        <p:spPr bwMode="auto">
          <a:xfrm>
            <a:off x="642938" y="3571875"/>
            <a:ext cx="2208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aseline="30000">
                <a:latin typeface="Calibri" pitchFamily="34" charset="0"/>
              </a:rPr>
              <a:t>3</a:t>
            </a:r>
            <a:r>
              <a:rPr lang="de-DE" sz="2000">
                <a:latin typeface="Calibri" pitchFamily="34" charset="0"/>
              </a:rPr>
              <a:t>He:  µ = -2.1276 µ</a:t>
            </a:r>
            <a:r>
              <a:rPr lang="de-DE" sz="2000" baseline="-25000">
                <a:latin typeface="Calibri" pitchFamily="34" charset="0"/>
              </a:rPr>
              <a:t>K</a:t>
            </a:r>
            <a:endParaRPr lang="de-DE" sz="2000" baseline="30000">
              <a:latin typeface="Calibri" pitchFamily="34" charset="0"/>
            </a:endParaRPr>
          </a:p>
        </p:txBody>
      </p:sp>
      <p:sp>
        <p:nvSpPr>
          <p:cNvPr id="13323" name="Textfeld 5"/>
          <p:cNvSpPr txBox="1">
            <a:spLocks noChangeArrowheads="1"/>
          </p:cNvSpPr>
          <p:nvPr/>
        </p:nvSpPr>
        <p:spPr bwMode="auto">
          <a:xfrm>
            <a:off x="517525" y="4029075"/>
            <a:ext cx="2347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aseline="30000">
                <a:latin typeface="Calibri" pitchFamily="34" charset="0"/>
              </a:rPr>
              <a:t>129</a:t>
            </a:r>
            <a:r>
              <a:rPr lang="de-DE" sz="2000">
                <a:latin typeface="Calibri" pitchFamily="34" charset="0"/>
              </a:rPr>
              <a:t>Xe:  µ = -0.7779 µ</a:t>
            </a:r>
            <a:r>
              <a:rPr lang="de-DE" sz="2000" baseline="-25000">
                <a:latin typeface="Calibri" pitchFamily="34" charset="0"/>
              </a:rPr>
              <a:t>K</a:t>
            </a:r>
            <a:endParaRPr lang="de-DE" sz="2000" baseline="30000">
              <a:latin typeface="Calibri" pitchFamily="34" charset="0"/>
            </a:endParaRPr>
          </a:p>
        </p:txBody>
      </p:sp>
      <p:sp>
        <p:nvSpPr>
          <p:cNvPr id="13324" name="Textfeld 6"/>
          <p:cNvSpPr txBox="1">
            <a:spLocks noChangeArrowheads="1"/>
          </p:cNvSpPr>
          <p:nvPr/>
        </p:nvSpPr>
        <p:spPr bwMode="auto">
          <a:xfrm>
            <a:off x="619125" y="2314575"/>
            <a:ext cx="195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n :   µ = -1.913 µ</a:t>
            </a:r>
            <a:r>
              <a:rPr lang="de-DE" sz="2000" baseline="-25000">
                <a:latin typeface="Calibri" pitchFamily="34" charset="0"/>
              </a:rPr>
              <a:t>K</a:t>
            </a:r>
            <a:endParaRPr lang="de-DE" sz="2000" baseline="30000">
              <a:latin typeface="Calibri" pitchFamily="34" charset="0"/>
            </a:endParaRPr>
          </a:p>
        </p:txBody>
      </p:sp>
      <p:sp>
        <p:nvSpPr>
          <p:cNvPr id="13325" name="Textfeld 7"/>
          <p:cNvSpPr txBox="1">
            <a:spLocks noChangeArrowheads="1"/>
          </p:cNvSpPr>
          <p:nvPr/>
        </p:nvSpPr>
        <p:spPr bwMode="auto">
          <a:xfrm>
            <a:off x="642938" y="2857500"/>
            <a:ext cx="1787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u="sng">
                <a:latin typeface="Calibri" pitchFamily="34" charset="0"/>
              </a:rPr>
              <a:t>Schmidt-Model</a:t>
            </a:r>
          </a:p>
        </p:txBody>
      </p:sp>
      <p:sp>
        <p:nvSpPr>
          <p:cNvPr id="13326" name="Textfeld 8"/>
          <p:cNvSpPr txBox="1">
            <a:spLocks noChangeArrowheads="1"/>
          </p:cNvSpPr>
          <p:nvPr/>
        </p:nvSpPr>
        <p:spPr bwMode="auto">
          <a:xfrm>
            <a:off x="652463" y="1785938"/>
            <a:ext cx="157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u="sng">
                <a:latin typeface="Calibri" pitchFamily="34" charset="0"/>
              </a:rPr>
              <a:t>free neutron: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rot="16200000" flipV="1">
            <a:off x="4614862" y="2652713"/>
            <a:ext cx="1266825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8" name="Textfeld 13"/>
          <p:cNvSpPr txBox="1">
            <a:spLocks noChangeArrowheads="1"/>
          </p:cNvSpPr>
          <p:nvPr/>
        </p:nvSpPr>
        <p:spPr bwMode="auto">
          <a:xfrm>
            <a:off x="5913438" y="1412875"/>
            <a:ext cx="3230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(X,Y,Z) non-rotating frame</a:t>
            </a:r>
          </a:p>
          <a:p>
            <a:r>
              <a:rPr lang="de-DE">
                <a:latin typeface="Calibri" pitchFamily="34" charset="0"/>
              </a:rPr>
              <a:t>with Z along Earth‘s rotation axis</a:t>
            </a:r>
          </a:p>
        </p:txBody>
      </p:sp>
      <p:sp>
        <p:nvSpPr>
          <p:cNvPr id="13329" name="Textfeld 14"/>
          <p:cNvSpPr txBox="1">
            <a:spLocks noChangeArrowheads="1"/>
          </p:cNvSpPr>
          <p:nvPr/>
        </p:nvSpPr>
        <p:spPr bwMode="auto">
          <a:xfrm>
            <a:off x="2928938" y="1711325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Lab-frame with</a:t>
            </a:r>
          </a:p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quantization axis z</a:t>
            </a: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1" name="Formel" r:id="rId6" imgW="914400" imgH="215640" progId="Equation.3">
                  <p:embed/>
                </p:oleObj>
              </mc:Choice>
              <mc:Fallback>
                <p:oleObj name="Formel" r:id="rId6" imgW="9144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169351"/>
              </p:ext>
            </p:extLst>
          </p:nvPr>
        </p:nvGraphicFramePr>
        <p:xfrm>
          <a:off x="1958975" y="5776913"/>
          <a:ext cx="54086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2" name="Formel" r:id="rId8" imgW="2197080" imgH="241200" progId="Equation.3">
                  <p:embed/>
                </p:oleObj>
              </mc:Choice>
              <mc:Fallback>
                <p:oleObj name="Formel" r:id="rId8" imgW="219708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5776913"/>
                        <a:ext cx="5408613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Text Box 9"/>
          <p:cNvSpPr txBox="1">
            <a:spLocks noChangeArrowheads="1"/>
          </p:cNvSpPr>
          <p:nvPr/>
        </p:nvSpPr>
        <p:spPr bwMode="auto">
          <a:xfrm>
            <a:off x="179388" y="44450"/>
            <a:ext cx="5905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u="sng">
                <a:latin typeface="Calibri" pitchFamily="34" charset="0"/>
              </a:rPr>
              <a:t>In terms of frequency: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539750" y="549275"/>
            <a:ext cx="5724525" cy="719138"/>
            <a:chOff x="539750" y="549275"/>
            <a:chExt cx="5724525" cy="719138"/>
          </a:xfrm>
        </p:grpSpPr>
        <p:sp>
          <p:nvSpPr>
            <p:cNvPr id="23" name="Abgerundetes Rechteck 22"/>
            <p:cNvSpPr/>
            <p:nvPr/>
          </p:nvSpPr>
          <p:spPr>
            <a:xfrm>
              <a:off x="539750" y="549275"/>
              <a:ext cx="5327650" cy="71913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aphicFrame>
          <p:nvGraphicFramePr>
            <p:cNvPr id="1331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2266444"/>
                </p:ext>
              </p:extLst>
            </p:nvPr>
          </p:nvGraphicFramePr>
          <p:xfrm>
            <a:off x="598488" y="566738"/>
            <a:ext cx="3656012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13" name="Formel" r:id="rId10" imgW="2006280" imgH="368280" progId="Equation.3">
                    <p:embed/>
                  </p:oleObj>
                </mc:Choice>
                <mc:Fallback>
                  <p:oleObj name="Formel" r:id="rId10" imgW="2006280" imgH="36828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488" y="566738"/>
                          <a:ext cx="3656012" cy="673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1" name="Text Box 12"/>
            <p:cNvSpPr txBox="1">
              <a:spLocks noChangeArrowheads="1"/>
            </p:cNvSpPr>
            <p:nvPr/>
          </p:nvSpPr>
          <p:spPr bwMode="auto">
            <a:xfrm>
              <a:off x="4751388" y="712788"/>
              <a:ext cx="15128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Calibri" pitchFamily="34" charset="0"/>
                </a:rPr>
                <a:t>(95% C.L.)</a:t>
              </a:r>
              <a:endParaRPr lang="el-GR">
                <a:latin typeface="Calibri" pitchFamily="34" charset="0"/>
                <a:ea typeface="Batang" pitchFamily="18" charset="-127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6929438" y="2214563"/>
            <a:ext cx="2143125" cy="2571750"/>
            <a:chOff x="6929438" y="2214563"/>
            <a:chExt cx="2143125" cy="2571750"/>
          </a:xfrm>
        </p:grpSpPr>
        <p:graphicFrame>
          <p:nvGraphicFramePr>
            <p:cNvPr id="1331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7562786"/>
                </p:ext>
              </p:extLst>
            </p:nvPr>
          </p:nvGraphicFramePr>
          <p:xfrm>
            <a:off x="6929438" y="4071938"/>
            <a:ext cx="2041525" cy="71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14" name="Formel" r:id="rId12" imgW="1231560" imgH="431640" progId="Equation.3">
                    <p:embed/>
                  </p:oleObj>
                </mc:Choice>
                <mc:Fallback>
                  <p:oleObj name="Formel" r:id="rId12" imgW="1231560" imgH="431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9438" y="4071938"/>
                          <a:ext cx="2041525" cy="714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2" name="Textfeld 25"/>
            <p:cNvSpPr txBox="1">
              <a:spLocks noChangeArrowheads="1"/>
            </p:cNvSpPr>
            <p:nvPr/>
          </p:nvSpPr>
          <p:spPr bwMode="auto">
            <a:xfrm>
              <a:off x="6929438" y="2214563"/>
              <a:ext cx="12033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u="sng" dirty="0">
                  <a:latin typeface="Calibri" pitchFamily="34" charset="0"/>
                </a:rPr>
                <a:t>PTB Berlin:</a:t>
              </a:r>
            </a:p>
          </p:txBody>
        </p:sp>
        <p:sp>
          <p:nvSpPr>
            <p:cNvPr id="13333" name="Textfeld 26"/>
            <p:cNvSpPr txBox="1">
              <a:spLocks noChangeArrowheads="1"/>
            </p:cNvSpPr>
            <p:nvPr/>
          </p:nvSpPr>
          <p:spPr bwMode="auto">
            <a:xfrm>
              <a:off x="6929438" y="2630488"/>
              <a:ext cx="19907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= 52,5164</a:t>
              </a:r>
              <a:r>
                <a:rPr lang="de-DE" baseline="30000" dirty="0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0</a:t>
              </a:r>
              <a:r>
                <a:rPr lang="de-DE" dirty="0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  </a:t>
              </a:r>
              <a:r>
                <a:rPr lang="de-DE" dirty="0" err="1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north</a:t>
              </a:r>
              <a:endParaRPr lang="de-DE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3334" name="Textfeld 27"/>
            <p:cNvSpPr txBox="1">
              <a:spLocks noChangeArrowheads="1"/>
            </p:cNvSpPr>
            <p:nvPr/>
          </p:nvSpPr>
          <p:spPr bwMode="auto">
            <a:xfrm>
              <a:off x="6978650" y="3000375"/>
              <a:ext cx="2093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= 28</a:t>
              </a:r>
              <a:r>
                <a:rPr lang="de-DE" baseline="30000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0 </a:t>
              </a:r>
              <a:r>
                <a:rPr lang="de-DE">
                  <a:solidFill>
                    <a:srgbClr val="FF0000"/>
                  </a:solidFill>
                  <a:latin typeface="Calibri" pitchFamily="34" charset="0"/>
                  <a:sym typeface="Symbol" pitchFamily="18" charset="2"/>
                </a:rPr>
                <a:t>(north-south)</a:t>
              </a:r>
              <a:endParaRPr lang="de-DE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24" name="Pfeil nach rechts 23"/>
          <p:cNvSpPr/>
          <p:nvPr/>
        </p:nvSpPr>
        <p:spPr>
          <a:xfrm rot="3213873">
            <a:off x="2397125" y="2946401"/>
            <a:ext cx="4962525" cy="342900"/>
          </a:xfrm>
          <a:prstGeom prst="rightArrow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2567" t="18085" b="3267"/>
          <a:stretch>
            <a:fillRect/>
          </a:stretch>
        </p:blipFill>
        <p:spPr bwMode="auto">
          <a:xfrm>
            <a:off x="0" y="1285875"/>
            <a:ext cx="8139113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 rot="20284460">
            <a:off x="992188" y="3198813"/>
            <a:ext cx="785812" cy="164306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Bogen 3"/>
          <p:cNvSpPr/>
          <p:nvPr/>
        </p:nvSpPr>
        <p:spPr>
          <a:xfrm rot="9122226">
            <a:off x="1690688" y="2584450"/>
            <a:ext cx="769937" cy="1616075"/>
          </a:xfrm>
          <a:prstGeom prst="arc">
            <a:avLst>
              <a:gd name="adj1" fmla="val 3608653"/>
              <a:gd name="adj2" fmla="val 173600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5301" name="Textfeld 4"/>
          <p:cNvSpPr txBox="1">
            <a:spLocks noChangeArrowheads="1"/>
          </p:cNvSpPr>
          <p:nvPr/>
        </p:nvSpPr>
        <p:spPr bwMode="auto">
          <a:xfrm>
            <a:off x="214313" y="71438"/>
            <a:ext cx="8843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600" b="1">
                <a:latin typeface="Calibri" pitchFamily="34" charset="0"/>
              </a:rPr>
              <a:t>Feedback loop to get long coherence times …</a:t>
            </a:r>
          </a:p>
        </p:txBody>
      </p:sp>
      <p:sp>
        <p:nvSpPr>
          <p:cNvPr id="55302" name="Textfeld 8"/>
          <p:cNvSpPr txBox="1">
            <a:spLocks noChangeArrowheads="1"/>
          </p:cNvSpPr>
          <p:nvPr/>
        </p:nvSpPr>
        <p:spPr bwMode="auto">
          <a:xfrm>
            <a:off x="428625" y="642938"/>
            <a:ext cx="5303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Calibri" pitchFamily="34" charset="0"/>
              </a:rPr>
              <a:t>( Cs-Magnetometer, Maser, … )</a:t>
            </a:r>
          </a:p>
        </p:txBody>
      </p:sp>
      <p:sp>
        <p:nvSpPr>
          <p:cNvPr id="10" name="Rechteck 9"/>
          <p:cNvSpPr/>
          <p:nvPr/>
        </p:nvSpPr>
        <p:spPr>
          <a:xfrm>
            <a:off x="4643438" y="3071813"/>
            <a:ext cx="4214812" cy="3357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53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3376613"/>
            <a:ext cx="5943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5197475" y="1214438"/>
            <a:ext cx="33750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but …</a:t>
            </a:r>
          </a:p>
          <a:p>
            <a:pPr>
              <a:buFont typeface="Wingdings" pitchFamily="2" charset="2"/>
              <a:buChar char="Ø"/>
            </a:pPr>
            <a:r>
              <a:rPr lang="de-DE" sz="2400">
                <a:latin typeface="Calibri" pitchFamily="34" charset="0"/>
              </a:rPr>
              <a:t> frequency shifts due to</a:t>
            </a:r>
          </a:p>
          <a:p>
            <a:r>
              <a:rPr lang="de-DE" sz="2400">
                <a:latin typeface="Calibri" pitchFamily="34" charset="0"/>
              </a:rPr>
              <a:t>    feedback phase error</a:t>
            </a:r>
          </a:p>
          <a:p>
            <a:pPr>
              <a:buFont typeface="Wingdings" pitchFamily="2" charset="2"/>
              <a:buChar char="Ø"/>
            </a:pPr>
            <a:r>
              <a:rPr lang="de-DE" sz="2400">
                <a:latin typeface="Calibri" pitchFamily="34" charset="0"/>
              </a:rPr>
              <a:t> light shift</a:t>
            </a:r>
          </a:p>
          <a:p>
            <a:pPr>
              <a:buFont typeface="Wingdings" pitchFamily="2" charset="2"/>
              <a:buChar char="Ø"/>
            </a:pPr>
            <a:r>
              <a:rPr lang="de-DE" sz="2400">
                <a:latin typeface="Calibri" pitchFamily="34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2985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6" name="Object 2"/>
          <p:cNvGraphicFramePr>
            <a:graphicFrameLocks noChangeAspect="1"/>
          </p:cNvGraphicFramePr>
          <p:nvPr/>
        </p:nvGraphicFramePr>
        <p:xfrm>
          <a:off x="6408738" y="2286000"/>
          <a:ext cx="2592387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58" name="Formel" r:id="rId3" imgW="1346040" imgH="711000" progId="Equation.3">
                  <p:embed/>
                </p:oleObj>
              </mc:Choice>
              <mc:Fallback>
                <p:oleObj name="Formel" r:id="rId3" imgW="134604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738" y="2286000"/>
                        <a:ext cx="2592387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feld 34"/>
          <p:cNvSpPr txBox="1">
            <a:spLocks noChangeArrowheads="1"/>
          </p:cNvSpPr>
          <p:nvPr/>
        </p:nvSpPr>
        <p:spPr bwMode="auto">
          <a:xfrm>
            <a:off x="1000125" y="5429250"/>
            <a:ext cx="2044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TSR (HD) : ß = 0.064</a:t>
            </a:r>
          </a:p>
          <a:p>
            <a:r>
              <a:rPr lang="de-DE">
                <a:latin typeface="Calibri" pitchFamily="34" charset="0"/>
              </a:rPr>
              <a:t>ESR(GSI) :  ß = 0.34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4973638"/>
            <a:ext cx="3805238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3857625"/>
            <a:ext cx="24114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hteck 39"/>
          <p:cNvSpPr/>
          <p:nvPr/>
        </p:nvSpPr>
        <p:spPr>
          <a:xfrm>
            <a:off x="5857875" y="3857625"/>
            <a:ext cx="2500313" cy="642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1" name="Pfeil nach unten 40"/>
          <p:cNvSpPr/>
          <p:nvPr/>
        </p:nvSpPr>
        <p:spPr>
          <a:xfrm>
            <a:off x="7000875" y="4643438"/>
            <a:ext cx="285750" cy="3571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7659" name="Textfeld 41"/>
          <p:cNvSpPr txBox="1">
            <a:spLocks noChangeArrowheads="1"/>
          </p:cNvSpPr>
          <p:nvPr/>
        </p:nvSpPr>
        <p:spPr bwMode="auto">
          <a:xfrm>
            <a:off x="5715000" y="6429375"/>
            <a:ext cx="3328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Ch.D.Lane, PRD 72 (2005) 016005</a:t>
            </a:r>
          </a:p>
        </p:txBody>
      </p:sp>
      <p:pic>
        <p:nvPicPr>
          <p:cNvPr id="27660" name="Picture 6"/>
          <p:cNvPicPr>
            <a:picLocks noChangeAspect="1" noChangeArrowheads="1"/>
          </p:cNvPicPr>
          <p:nvPr/>
        </p:nvPicPr>
        <p:blipFill>
          <a:blip r:embed="rId7" cstate="print"/>
          <a:srcRect t="33438" b="35805"/>
          <a:stretch>
            <a:fillRect/>
          </a:stretch>
        </p:blipFill>
        <p:spPr bwMode="auto">
          <a:xfrm>
            <a:off x="1971675" y="2071688"/>
            <a:ext cx="43148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6"/>
          <p:cNvPicPr>
            <a:picLocks noChangeAspect="1" noChangeArrowheads="1"/>
          </p:cNvPicPr>
          <p:nvPr/>
        </p:nvPicPr>
        <p:blipFill>
          <a:blip r:embed="rId7" cstate="print"/>
          <a:srcRect t="85175"/>
          <a:stretch>
            <a:fillRect/>
          </a:stretch>
        </p:blipFill>
        <p:spPr bwMode="auto">
          <a:xfrm>
            <a:off x="1971675" y="2928938"/>
            <a:ext cx="43148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62" name="Gruppieren 42"/>
          <p:cNvGrpSpPr>
            <a:grpSpLocks/>
          </p:cNvGrpSpPr>
          <p:nvPr/>
        </p:nvGrpSpPr>
        <p:grpSpPr bwMode="auto">
          <a:xfrm>
            <a:off x="1068388" y="0"/>
            <a:ext cx="7075487" cy="2138363"/>
            <a:chOff x="1068366" y="361933"/>
            <a:chExt cx="7075534" cy="2066935"/>
          </a:xfrm>
        </p:grpSpPr>
        <p:graphicFrame>
          <p:nvGraphicFramePr>
            <p:cNvPr id="27651" name="Object 3"/>
            <p:cNvGraphicFramePr>
              <a:graphicFrameLocks noChangeAspect="1"/>
            </p:cNvGraphicFramePr>
            <p:nvPr/>
          </p:nvGraphicFramePr>
          <p:xfrm>
            <a:off x="1087428" y="1857364"/>
            <a:ext cx="2055812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59" name="Formel" r:id="rId8" imgW="1066680" imgH="241200" progId="Equation.3">
                    <p:embed/>
                  </p:oleObj>
                </mc:Choice>
                <mc:Fallback>
                  <p:oleObj name="Formel" r:id="rId8" imgW="1066680" imgH="241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7428" y="1857364"/>
                          <a:ext cx="2055812" cy="4651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65" name="Oval 6"/>
            <p:cNvSpPr>
              <a:spLocks noChangeArrowheads="1"/>
            </p:cNvSpPr>
            <p:nvPr/>
          </p:nvSpPr>
          <p:spPr bwMode="auto">
            <a:xfrm>
              <a:off x="1068366" y="1857364"/>
              <a:ext cx="431800" cy="431800"/>
            </a:xfrm>
            <a:prstGeom prst="ellipse">
              <a:avLst/>
            </a:prstGeom>
            <a:noFill/>
            <a:ln w="28575" algn="ctr">
              <a:solidFill>
                <a:srgbClr val="0099FF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>
                <a:latin typeface="Calibri" pitchFamily="34" charset="0"/>
              </a:endParaRPr>
            </a:p>
          </p:txBody>
        </p:sp>
        <p:graphicFrame>
          <p:nvGraphicFramePr>
            <p:cNvPr id="27652" name="Object 4"/>
            <p:cNvGraphicFramePr>
              <a:graphicFrameLocks noChangeAspect="1"/>
            </p:cNvGraphicFramePr>
            <p:nvPr/>
          </p:nvGraphicFramePr>
          <p:xfrm>
            <a:off x="6111900" y="1916105"/>
            <a:ext cx="203200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60" name="Formel" r:id="rId10" imgW="1054080" imgH="228600" progId="Equation.3">
                    <p:embed/>
                  </p:oleObj>
                </mc:Choice>
                <mc:Fallback>
                  <p:oleObj name="Formel" r:id="rId10" imgW="105408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1900" y="1916105"/>
                          <a:ext cx="2032000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66" name="Text Box 7"/>
            <p:cNvSpPr txBox="1">
              <a:spLocks noChangeArrowheads="1"/>
            </p:cNvSpPr>
            <p:nvPr/>
          </p:nvSpPr>
          <p:spPr bwMode="auto">
            <a:xfrm>
              <a:off x="4916492" y="361933"/>
              <a:ext cx="369888" cy="5667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l-GR" sz="2400" b="1">
                  <a:solidFill>
                    <a:srgbClr val="993300"/>
                  </a:solidFill>
                  <a:latin typeface="Calibri" pitchFamily="34" charset="0"/>
                </a:rPr>
                <a:t>β</a:t>
              </a:r>
            </a:p>
          </p:txBody>
        </p:sp>
        <p:sp>
          <p:nvSpPr>
            <p:cNvPr id="27667" name="Text Box 9"/>
            <p:cNvSpPr txBox="1">
              <a:spLocks noChangeArrowheads="1"/>
            </p:cNvSpPr>
            <p:nvPr/>
          </p:nvSpPr>
          <p:spPr bwMode="auto">
            <a:xfrm>
              <a:off x="5329243" y="404791"/>
              <a:ext cx="1730795" cy="49244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000" b="1">
                  <a:solidFill>
                    <a:srgbClr val="FF0000"/>
                  </a:solidFill>
                  <a:latin typeface="Calibri" pitchFamily="34" charset="0"/>
                </a:rPr>
                <a:t>(moving clock)</a:t>
              </a: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flipV="1">
              <a:off x="2833678" y="1419185"/>
              <a:ext cx="957268" cy="217895"/>
            </a:xfrm>
            <a:custGeom>
              <a:avLst/>
              <a:gdLst/>
              <a:ahLst/>
              <a:cxnLst>
                <a:cxn ang="0">
                  <a:pos x="0" y="580"/>
                </a:cxn>
                <a:cxn ang="0">
                  <a:pos x="557" y="0"/>
                </a:cxn>
                <a:cxn ang="0">
                  <a:pos x="1113" y="580"/>
                </a:cxn>
                <a:cxn ang="0">
                  <a:pos x="1718" y="1161"/>
                </a:cxn>
                <a:cxn ang="0">
                  <a:pos x="2274" y="580"/>
                </a:cxn>
                <a:cxn ang="0">
                  <a:pos x="2855" y="0"/>
                </a:cxn>
                <a:cxn ang="0">
                  <a:pos x="3460" y="580"/>
                </a:cxn>
                <a:cxn ang="0">
                  <a:pos x="4040" y="1161"/>
                </a:cxn>
                <a:cxn ang="0">
                  <a:pos x="4621" y="677"/>
                </a:cxn>
                <a:cxn ang="0">
                  <a:pos x="5201" y="580"/>
                </a:cxn>
              </a:cxnLst>
              <a:rect l="0" t="0" r="r" b="b"/>
              <a:pathLst>
                <a:path w="5201" h="1177">
                  <a:moveTo>
                    <a:pt x="0" y="580"/>
                  </a:moveTo>
                  <a:cubicBezTo>
                    <a:pt x="186" y="290"/>
                    <a:pt x="372" y="0"/>
                    <a:pt x="557" y="0"/>
                  </a:cubicBezTo>
                  <a:cubicBezTo>
                    <a:pt x="742" y="0"/>
                    <a:pt x="920" y="387"/>
                    <a:pt x="1113" y="580"/>
                  </a:cubicBezTo>
                  <a:cubicBezTo>
                    <a:pt x="1306" y="773"/>
                    <a:pt x="1525" y="1161"/>
                    <a:pt x="1718" y="1161"/>
                  </a:cubicBezTo>
                  <a:cubicBezTo>
                    <a:pt x="1911" y="1161"/>
                    <a:pt x="2085" y="773"/>
                    <a:pt x="2274" y="580"/>
                  </a:cubicBezTo>
                  <a:cubicBezTo>
                    <a:pt x="2463" y="387"/>
                    <a:pt x="2657" y="0"/>
                    <a:pt x="2855" y="0"/>
                  </a:cubicBezTo>
                  <a:cubicBezTo>
                    <a:pt x="3053" y="0"/>
                    <a:pt x="3263" y="387"/>
                    <a:pt x="3460" y="580"/>
                  </a:cubicBezTo>
                  <a:cubicBezTo>
                    <a:pt x="3657" y="773"/>
                    <a:pt x="3847" y="1145"/>
                    <a:pt x="4040" y="1161"/>
                  </a:cubicBezTo>
                  <a:cubicBezTo>
                    <a:pt x="4233" y="1177"/>
                    <a:pt x="4428" y="774"/>
                    <a:pt x="4621" y="677"/>
                  </a:cubicBezTo>
                  <a:cubicBezTo>
                    <a:pt x="4814" y="580"/>
                    <a:pt x="5007" y="580"/>
                    <a:pt x="5201" y="580"/>
                  </a:cubicBezTo>
                </a:path>
              </a:pathLst>
            </a:custGeom>
            <a:noFill/>
            <a:ln w="76200" cap="flat" cmpd="sng">
              <a:solidFill>
                <a:srgbClr val="0099F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27669" name="Line 11"/>
            <p:cNvSpPr>
              <a:spLocks noChangeShapeType="1"/>
            </p:cNvSpPr>
            <p:nvPr/>
          </p:nvSpPr>
          <p:spPr bwMode="auto">
            <a:xfrm>
              <a:off x="3857620" y="714356"/>
              <a:ext cx="1008063" cy="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 flipH="1" flipV="1">
              <a:off x="4906966" y="1420719"/>
              <a:ext cx="1460510" cy="217895"/>
            </a:xfrm>
            <a:custGeom>
              <a:avLst/>
              <a:gdLst/>
              <a:ahLst/>
              <a:cxnLst>
                <a:cxn ang="0">
                  <a:pos x="0" y="580"/>
                </a:cxn>
                <a:cxn ang="0">
                  <a:pos x="557" y="0"/>
                </a:cxn>
                <a:cxn ang="0">
                  <a:pos x="1113" y="580"/>
                </a:cxn>
                <a:cxn ang="0">
                  <a:pos x="1718" y="1161"/>
                </a:cxn>
                <a:cxn ang="0">
                  <a:pos x="2274" y="580"/>
                </a:cxn>
                <a:cxn ang="0">
                  <a:pos x="2855" y="0"/>
                </a:cxn>
                <a:cxn ang="0">
                  <a:pos x="3460" y="580"/>
                </a:cxn>
                <a:cxn ang="0">
                  <a:pos x="4040" y="1161"/>
                </a:cxn>
                <a:cxn ang="0">
                  <a:pos x="4621" y="677"/>
                </a:cxn>
                <a:cxn ang="0">
                  <a:pos x="5201" y="580"/>
                </a:cxn>
              </a:cxnLst>
              <a:rect l="0" t="0" r="r" b="b"/>
              <a:pathLst>
                <a:path w="5201" h="1177">
                  <a:moveTo>
                    <a:pt x="0" y="580"/>
                  </a:moveTo>
                  <a:cubicBezTo>
                    <a:pt x="186" y="290"/>
                    <a:pt x="372" y="0"/>
                    <a:pt x="557" y="0"/>
                  </a:cubicBezTo>
                  <a:cubicBezTo>
                    <a:pt x="742" y="0"/>
                    <a:pt x="920" y="387"/>
                    <a:pt x="1113" y="580"/>
                  </a:cubicBezTo>
                  <a:cubicBezTo>
                    <a:pt x="1306" y="773"/>
                    <a:pt x="1525" y="1161"/>
                    <a:pt x="1718" y="1161"/>
                  </a:cubicBezTo>
                  <a:cubicBezTo>
                    <a:pt x="1911" y="1161"/>
                    <a:pt x="2085" y="773"/>
                    <a:pt x="2274" y="580"/>
                  </a:cubicBezTo>
                  <a:cubicBezTo>
                    <a:pt x="2463" y="387"/>
                    <a:pt x="2657" y="0"/>
                    <a:pt x="2855" y="0"/>
                  </a:cubicBezTo>
                  <a:cubicBezTo>
                    <a:pt x="3053" y="0"/>
                    <a:pt x="3263" y="387"/>
                    <a:pt x="3460" y="580"/>
                  </a:cubicBezTo>
                  <a:cubicBezTo>
                    <a:pt x="3657" y="773"/>
                    <a:pt x="3847" y="1145"/>
                    <a:pt x="4040" y="1161"/>
                  </a:cubicBezTo>
                  <a:cubicBezTo>
                    <a:pt x="4233" y="1177"/>
                    <a:pt x="4428" y="774"/>
                    <a:pt x="4621" y="677"/>
                  </a:cubicBezTo>
                  <a:cubicBezTo>
                    <a:pt x="4814" y="580"/>
                    <a:pt x="5007" y="580"/>
                    <a:pt x="5201" y="580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grpSp>
          <p:nvGrpSpPr>
            <p:cNvPr id="27671" name="Group 13"/>
            <p:cNvGrpSpPr>
              <a:grpSpLocks/>
            </p:cNvGrpSpPr>
            <p:nvPr/>
          </p:nvGrpSpPr>
          <p:grpSpPr bwMode="auto">
            <a:xfrm>
              <a:off x="3971925" y="1133467"/>
              <a:ext cx="792163" cy="792163"/>
              <a:chOff x="2268" y="1412"/>
              <a:chExt cx="499" cy="499"/>
            </a:xfrm>
          </p:grpSpPr>
          <p:pic>
            <p:nvPicPr>
              <p:cNvPr id="27683" name="Picture 14" descr="sphere"/>
              <p:cNvPicPr>
                <a:picLocks noChangeArrowheads="1"/>
              </p:cNvPicPr>
              <p:nvPr/>
            </p:nvPicPr>
            <p:blipFill>
              <a:blip r:embed="rId12" cstate="print">
                <a:clrChange>
                  <a:clrFrom>
                    <a:srgbClr val="B76A45"/>
                  </a:clrFrom>
                  <a:clrTo>
                    <a:srgbClr val="B76A45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68" y="1412"/>
                <a:ext cx="499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7684" name="Group 15"/>
              <p:cNvGrpSpPr>
                <a:grpSpLocks/>
              </p:cNvGrpSpPr>
              <p:nvPr/>
            </p:nvGrpSpPr>
            <p:grpSpPr bwMode="auto">
              <a:xfrm>
                <a:off x="2435" y="1554"/>
                <a:ext cx="166" cy="216"/>
                <a:chOff x="2435" y="1554"/>
                <a:chExt cx="166" cy="216"/>
              </a:xfrm>
            </p:grpSpPr>
            <p:sp>
              <p:nvSpPr>
                <p:cNvPr id="27685" name="Line 16"/>
                <p:cNvSpPr>
                  <a:spLocks noChangeShapeType="1"/>
                </p:cNvSpPr>
                <p:nvPr/>
              </p:nvSpPr>
              <p:spPr bwMode="auto">
                <a:xfrm>
                  <a:off x="2435" y="1554"/>
                  <a:ext cx="16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7686" name="Line 17"/>
                <p:cNvSpPr>
                  <a:spLocks noChangeShapeType="1"/>
                </p:cNvSpPr>
                <p:nvPr/>
              </p:nvSpPr>
              <p:spPr bwMode="auto">
                <a:xfrm>
                  <a:off x="2435" y="1770"/>
                  <a:ext cx="16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7687" name="Line 18"/>
                <p:cNvSpPr>
                  <a:spLocks noChangeShapeType="1"/>
                </p:cNvSpPr>
                <p:nvPr/>
              </p:nvSpPr>
              <p:spPr bwMode="auto">
                <a:xfrm rot="5400000">
                  <a:off x="2410" y="1662"/>
                  <a:ext cx="2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>
                  <a:spAutoFit/>
                </a:bodyPr>
                <a:lstStyle/>
                <a:p>
                  <a:endParaRPr lang="de-DE"/>
                </a:p>
              </p:txBody>
            </p:sp>
          </p:grpSp>
        </p:grpSp>
        <p:grpSp>
          <p:nvGrpSpPr>
            <p:cNvPr id="27672" name="Group 19"/>
            <p:cNvGrpSpPr>
              <a:grpSpLocks/>
            </p:cNvGrpSpPr>
            <p:nvPr/>
          </p:nvGrpSpPr>
          <p:grpSpPr bwMode="auto">
            <a:xfrm>
              <a:off x="1428750" y="1276344"/>
              <a:ext cx="1368425" cy="488950"/>
              <a:chOff x="884" y="2931"/>
              <a:chExt cx="862" cy="308"/>
            </a:xfrm>
          </p:grpSpPr>
          <p:sp>
            <p:nvSpPr>
              <p:cNvPr id="27" name="Rectangle 20"/>
              <p:cNvSpPr>
                <a:spLocks noChangeArrowheads="1"/>
              </p:cNvSpPr>
              <p:nvPr/>
            </p:nvSpPr>
            <p:spPr bwMode="auto">
              <a:xfrm>
                <a:off x="884" y="2954"/>
                <a:ext cx="862" cy="27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  <a:cs typeface="+mn-cs"/>
                </a:endParaRPr>
              </a:p>
            </p:txBody>
          </p:sp>
          <p:sp>
            <p:nvSpPr>
              <p:cNvPr id="27682" name="Text Box 21"/>
              <p:cNvSpPr txBox="1">
                <a:spLocks noChangeArrowheads="1"/>
              </p:cNvSpPr>
              <p:nvPr/>
            </p:nvSpPr>
            <p:spPr bwMode="auto">
              <a:xfrm>
                <a:off x="967" y="2931"/>
                <a:ext cx="694" cy="308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de-DE" sz="2000" b="1">
                    <a:latin typeface="Calibri" pitchFamily="34" charset="0"/>
                  </a:rPr>
                  <a:t>Laser P</a:t>
                </a:r>
              </a:p>
            </p:txBody>
          </p:sp>
        </p:grpSp>
        <p:grpSp>
          <p:nvGrpSpPr>
            <p:cNvPr id="27673" name="Group 22"/>
            <p:cNvGrpSpPr>
              <a:grpSpLocks/>
            </p:cNvGrpSpPr>
            <p:nvPr/>
          </p:nvGrpSpPr>
          <p:grpSpPr bwMode="auto">
            <a:xfrm>
              <a:off x="6346825" y="1255707"/>
              <a:ext cx="1368425" cy="488950"/>
              <a:chOff x="884" y="2931"/>
              <a:chExt cx="862" cy="308"/>
            </a:xfrm>
          </p:grpSpPr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884" y="2954"/>
                <a:ext cx="862" cy="27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latin typeface="+mn-lt"/>
                  <a:cs typeface="+mn-cs"/>
                </a:endParaRPr>
              </a:p>
            </p:txBody>
          </p:sp>
          <p:sp>
            <p:nvSpPr>
              <p:cNvPr id="27680" name="Text Box 24"/>
              <p:cNvSpPr txBox="1">
                <a:spLocks noChangeArrowheads="1"/>
              </p:cNvSpPr>
              <p:nvPr/>
            </p:nvSpPr>
            <p:spPr bwMode="auto">
              <a:xfrm>
                <a:off x="963" y="2931"/>
                <a:ext cx="703" cy="308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de-DE" sz="2000" b="1">
                    <a:latin typeface="Calibri" pitchFamily="34" charset="0"/>
                  </a:rPr>
                  <a:t>Laser A</a:t>
                </a:r>
              </a:p>
            </p:txBody>
          </p:sp>
        </p:grpSp>
        <p:sp>
          <p:nvSpPr>
            <p:cNvPr id="27674" name="AutoShape 28"/>
            <p:cNvSpPr>
              <a:spLocks noChangeArrowheads="1"/>
            </p:cNvSpPr>
            <p:nvPr/>
          </p:nvSpPr>
          <p:spPr bwMode="auto">
            <a:xfrm rot="5400000">
              <a:off x="4114800" y="2033580"/>
              <a:ext cx="503238" cy="287338"/>
            </a:xfrm>
            <a:custGeom>
              <a:avLst/>
              <a:gdLst>
                <a:gd name="T0" fmla="*/ 70 w 21600"/>
                <a:gd name="T1" fmla="*/ 0 h 21600"/>
                <a:gd name="T2" fmla="*/ 0 w 21600"/>
                <a:gd name="T3" fmla="*/ 13 h 21600"/>
                <a:gd name="T4" fmla="*/ 70 w 21600"/>
                <a:gd name="T5" fmla="*/ 27 h 21600"/>
                <a:gd name="T6" fmla="*/ 116 w 21600"/>
                <a:gd name="T7" fmla="*/ 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7 w 21600"/>
                <a:gd name="T13" fmla="*/ 5370 h 21600"/>
                <a:gd name="T14" fmla="*/ 18874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9900"/>
            </a:solidFill>
            <a:ln w="127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7675" name="AutoShape 29"/>
            <p:cNvSpPr>
              <a:spLocks noChangeArrowheads="1"/>
            </p:cNvSpPr>
            <p:nvPr/>
          </p:nvSpPr>
          <p:spPr bwMode="auto">
            <a:xfrm rot="3690435">
              <a:off x="4476750" y="1960555"/>
              <a:ext cx="503238" cy="287338"/>
            </a:xfrm>
            <a:custGeom>
              <a:avLst/>
              <a:gdLst>
                <a:gd name="T0" fmla="*/ 70 w 21600"/>
                <a:gd name="T1" fmla="*/ 0 h 21600"/>
                <a:gd name="T2" fmla="*/ 0 w 21600"/>
                <a:gd name="T3" fmla="*/ 13 h 21600"/>
                <a:gd name="T4" fmla="*/ 70 w 21600"/>
                <a:gd name="T5" fmla="*/ 27 h 21600"/>
                <a:gd name="T6" fmla="*/ 116 w 21600"/>
                <a:gd name="T7" fmla="*/ 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7 w 21600"/>
                <a:gd name="T13" fmla="*/ 5370 h 21600"/>
                <a:gd name="T14" fmla="*/ 18874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9900"/>
            </a:solidFill>
            <a:ln w="127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7676" name="AutoShape 30"/>
            <p:cNvSpPr>
              <a:spLocks noChangeArrowheads="1"/>
            </p:cNvSpPr>
            <p:nvPr/>
          </p:nvSpPr>
          <p:spPr bwMode="auto">
            <a:xfrm rot="17909565" flipH="1">
              <a:off x="3756025" y="1960555"/>
              <a:ext cx="503238" cy="287338"/>
            </a:xfrm>
            <a:custGeom>
              <a:avLst/>
              <a:gdLst>
                <a:gd name="T0" fmla="*/ 70 w 21600"/>
                <a:gd name="T1" fmla="*/ 0 h 21600"/>
                <a:gd name="T2" fmla="*/ 0 w 21600"/>
                <a:gd name="T3" fmla="*/ 13 h 21600"/>
                <a:gd name="T4" fmla="*/ 70 w 21600"/>
                <a:gd name="T5" fmla="*/ 27 h 21600"/>
                <a:gd name="T6" fmla="*/ 116 w 21600"/>
                <a:gd name="T7" fmla="*/ 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7 w 21600"/>
                <a:gd name="T13" fmla="*/ 5370 h 21600"/>
                <a:gd name="T14" fmla="*/ 18874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9900"/>
            </a:solidFill>
            <a:ln w="127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aphicFrame>
          <p:nvGraphicFramePr>
            <p:cNvPr id="27653" name="Object 6"/>
            <p:cNvGraphicFramePr>
              <a:graphicFrameLocks noChangeAspect="1"/>
            </p:cNvGraphicFramePr>
            <p:nvPr/>
          </p:nvGraphicFramePr>
          <p:xfrm>
            <a:off x="4716463" y="1620830"/>
            <a:ext cx="366712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61" name="Equation" r:id="rId13" imgW="190440" imgH="228600" progId="Equation.3">
                    <p:embed/>
                  </p:oleObj>
                </mc:Choice>
                <mc:Fallback>
                  <p:oleObj name="Equation" r:id="rId13" imgW="190440" imgH="2286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6463" y="1620830"/>
                          <a:ext cx="366712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77" name="Oval 41"/>
            <p:cNvSpPr>
              <a:spLocks noChangeArrowheads="1"/>
            </p:cNvSpPr>
            <p:nvPr/>
          </p:nvSpPr>
          <p:spPr bwMode="auto">
            <a:xfrm>
              <a:off x="6069026" y="1928802"/>
              <a:ext cx="431800" cy="431800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>
                <a:latin typeface="Calibri" pitchFamily="34" charset="0"/>
              </a:endParaRPr>
            </a:p>
          </p:txBody>
        </p:sp>
        <p:sp>
          <p:nvSpPr>
            <p:cNvPr id="27678" name="Textfeld 35"/>
            <p:cNvSpPr txBox="1">
              <a:spLocks noChangeArrowheads="1"/>
            </p:cNvSpPr>
            <p:nvPr/>
          </p:nvSpPr>
          <p:spPr bwMode="auto">
            <a:xfrm>
              <a:off x="3286116" y="785794"/>
              <a:ext cx="24112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="1">
                  <a:latin typeface="Calibri" pitchFamily="34" charset="0"/>
                </a:rPr>
                <a:t>metastable </a:t>
              </a:r>
              <a:r>
                <a:rPr lang="de-DE" sz="2000" b="1" baseline="30000">
                  <a:latin typeface="Calibri" pitchFamily="34" charset="0"/>
                </a:rPr>
                <a:t>7</a:t>
              </a:r>
              <a:r>
                <a:rPr lang="de-DE" sz="2000" b="1">
                  <a:latin typeface="Calibri" pitchFamily="34" charset="0"/>
                </a:rPr>
                <a:t>Li</a:t>
              </a:r>
              <a:r>
                <a:rPr lang="de-DE" sz="2000" b="1" baseline="30000">
                  <a:latin typeface="Calibri" pitchFamily="34" charset="0"/>
                </a:rPr>
                <a:t>+</a:t>
              </a:r>
              <a:r>
                <a:rPr lang="de-DE" sz="2000" b="1">
                  <a:latin typeface="Calibri" pitchFamily="34" charset="0"/>
                </a:rPr>
                <a:t> - ions</a:t>
              </a:r>
            </a:p>
          </p:txBody>
        </p:sp>
      </p:grpSp>
      <p:pic>
        <p:nvPicPr>
          <p:cNvPr id="27663" name="Picture 45" descr="alpha_evolution_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875" y="3276600"/>
            <a:ext cx="43576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4" name="Textfeld 38"/>
          <p:cNvSpPr txBox="1">
            <a:spLocks noChangeArrowheads="1"/>
          </p:cNvSpPr>
          <p:nvPr/>
        </p:nvSpPr>
        <p:spPr bwMode="auto">
          <a:xfrm>
            <a:off x="4808538" y="2357438"/>
            <a:ext cx="10493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Lamb dip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5629" t="4163" b="41640"/>
          <a:stretch>
            <a:fillRect/>
          </a:stretch>
        </p:blipFill>
        <p:spPr bwMode="auto">
          <a:xfrm>
            <a:off x="0" y="500063"/>
            <a:ext cx="4791075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print"/>
          <a:srcRect l="5722" t="4134" r="6712" b="92128"/>
          <a:stretch>
            <a:fillRect/>
          </a:stretch>
        </p:blipFill>
        <p:spPr bwMode="auto">
          <a:xfrm>
            <a:off x="4583113" y="496888"/>
            <a:ext cx="44180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 l="5722" t="59811" r="7034" b="1855"/>
          <a:stretch>
            <a:fillRect/>
          </a:stretch>
        </p:blipFill>
        <p:spPr bwMode="auto">
          <a:xfrm>
            <a:off x="4500563" y="1000125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142875" y="571500"/>
            <a:ext cx="4500563" cy="17145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2470" name="Textfeld 5"/>
          <p:cNvSpPr txBox="1">
            <a:spLocks noChangeArrowheads="1"/>
          </p:cNvSpPr>
          <p:nvPr/>
        </p:nvSpPr>
        <p:spPr bwMode="auto">
          <a:xfrm>
            <a:off x="4714875" y="5643563"/>
            <a:ext cx="4143375" cy="954087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latin typeface="Calibri" pitchFamily="34" charset="0"/>
              </a:rPr>
              <a:t>Clock-comparison experiments</a:t>
            </a:r>
          </a:p>
        </p:txBody>
      </p:sp>
      <p:sp>
        <p:nvSpPr>
          <p:cNvPr id="62471" name="Textfeld 6"/>
          <p:cNvSpPr txBox="1">
            <a:spLocks noChangeArrowheads="1"/>
          </p:cNvSpPr>
          <p:nvPr/>
        </p:nvSpPr>
        <p:spPr bwMode="auto">
          <a:xfrm>
            <a:off x="5143500" y="71438"/>
            <a:ext cx="354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Kostelecky et al., arXiv:0801.0287v2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uppieren 12"/>
          <p:cNvGrpSpPr>
            <a:grpSpLocks/>
          </p:cNvGrpSpPr>
          <p:nvPr/>
        </p:nvGrpSpPr>
        <p:grpSpPr bwMode="auto">
          <a:xfrm rot="2147710">
            <a:off x="3619500" y="1357313"/>
            <a:ext cx="2095500" cy="3146425"/>
            <a:chOff x="3143240" y="1775646"/>
            <a:chExt cx="2571768" cy="3860961"/>
          </a:xfrm>
        </p:grpSpPr>
        <p:sp>
          <p:nvSpPr>
            <p:cNvPr id="9" name="Pfeil nach oben 8"/>
            <p:cNvSpPr/>
            <p:nvPr/>
          </p:nvSpPr>
          <p:spPr>
            <a:xfrm rot="964465">
              <a:off x="4003242" y="1775344"/>
              <a:ext cx="985844" cy="3860961"/>
            </a:xfrm>
            <a:prstGeom prst="upArrow">
              <a:avLst>
                <a:gd name="adj1" fmla="val 46897"/>
                <a:gd name="adj2" fmla="val 556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" name="Ellipse 4"/>
            <p:cNvSpPr/>
            <p:nvPr/>
          </p:nvSpPr>
          <p:spPr>
            <a:xfrm>
              <a:off x="3141768" y="2570628"/>
              <a:ext cx="2571768" cy="2573325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" name="Ellipse 5"/>
            <p:cNvSpPr/>
            <p:nvPr/>
          </p:nvSpPr>
          <p:spPr>
            <a:xfrm>
              <a:off x="3571868" y="3071810"/>
              <a:ext cx="714380" cy="714380"/>
            </a:xfrm>
            <a:prstGeom prst="ellipse">
              <a:avLst/>
            </a:prstGeom>
            <a:gradFill>
              <a:gsLst>
                <a:gs pos="4000">
                  <a:srgbClr val="C00000"/>
                </a:gs>
                <a:gs pos="0">
                  <a:srgbClr val="C00000">
                    <a:alpha val="92000"/>
                  </a:srgbClr>
                </a:gs>
                <a:gs pos="0">
                  <a:srgbClr val="C00000"/>
                </a:gs>
                <a:gs pos="0">
                  <a:srgbClr val="C00000"/>
                </a:gs>
                <a:gs pos="99000">
                  <a:srgbClr val="FF0000">
                    <a:tint val="23500"/>
                    <a:satMod val="160000"/>
                    <a:alpha val="97000"/>
                  </a:srgbClr>
                </a:gs>
              </a:gsLst>
              <a:path path="circle">
                <a:fillToRect t="100000" r="100000"/>
              </a:path>
            </a:gradFill>
            <a:scene3d>
              <a:camera prst="orthographicFront"/>
              <a:lightRig rig="flood" dir="t"/>
            </a:scene3d>
            <a:sp3d extrusionH="76200"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4000496" y="4214818"/>
              <a:ext cx="714380" cy="714380"/>
            </a:xfrm>
            <a:prstGeom prst="ellipse">
              <a:avLst/>
            </a:prstGeom>
            <a:gradFill>
              <a:gsLst>
                <a:gs pos="4000">
                  <a:srgbClr val="C00000"/>
                </a:gs>
                <a:gs pos="0">
                  <a:srgbClr val="C00000">
                    <a:alpha val="92000"/>
                  </a:srgbClr>
                </a:gs>
                <a:gs pos="0">
                  <a:srgbClr val="C00000"/>
                </a:gs>
                <a:gs pos="0">
                  <a:srgbClr val="C00000"/>
                </a:gs>
                <a:gs pos="99000">
                  <a:srgbClr val="FF0000">
                    <a:tint val="23500"/>
                    <a:satMod val="160000"/>
                    <a:alpha val="97000"/>
                  </a:srgbClr>
                </a:gs>
              </a:gsLst>
              <a:path path="circle">
                <a:fillToRect t="100000" r="100000"/>
              </a:path>
            </a:gradFill>
            <a:scene3d>
              <a:camera prst="orthographicFront"/>
              <a:lightRig rig="flood" dir="t"/>
            </a:scene3d>
            <a:sp3d extrusionH="76200"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4714876" y="3214686"/>
              <a:ext cx="714380" cy="714380"/>
            </a:xfrm>
            <a:prstGeom prst="ellipse">
              <a:avLst/>
            </a:prstGeom>
            <a:gradFill flip="none" rotWithShape="1">
              <a:gsLst>
                <a:gs pos="6800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scene3d>
              <a:camera prst="orthographicFront"/>
              <a:lightRig rig="flood" dir="t"/>
            </a:scene3d>
            <a:sp3d extrusionH="76200"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43011" name="Text Box 60"/>
          <p:cNvSpPr txBox="1">
            <a:spLocks noChangeArrowheads="1"/>
          </p:cNvSpPr>
          <p:nvPr/>
        </p:nvSpPr>
        <p:spPr bwMode="auto">
          <a:xfrm>
            <a:off x="250825" y="1616075"/>
            <a:ext cx="214471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n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 = -1.913 </a:t>
            </a:r>
            <a:r>
              <a:rPr lang="de-DE" sz="2000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K</a:t>
            </a:r>
          </a:p>
          <a:p>
            <a:endParaRPr lang="de-DE" b="1" baseline="-25000">
              <a:solidFill>
                <a:schemeClr val="bg1"/>
              </a:solidFill>
              <a:latin typeface="Comic Sans MS" pitchFamily="66" charset="0"/>
              <a:sym typeface="Symbol" pitchFamily="18" charset="2"/>
            </a:endParaRPr>
          </a:p>
          <a:p>
            <a:r>
              <a:rPr lang="de-DE" sz="2000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He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 = -2.1276 </a:t>
            </a:r>
            <a:r>
              <a:rPr lang="de-DE" sz="2000" b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K</a:t>
            </a:r>
            <a:endParaRPr lang="de-DE" b="1">
              <a:solidFill>
                <a:schemeClr val="bg1"/>
              </a:solidFill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43012" name="Gruppieren 31"/>
          <p:cNvGrpSpPr>
            <a:grpSpLocks/>
          </p:cNvGrpSpPr>
          <p:nvPr/>
        </p:nvGrpSpPr>
        <p:grpSpPr bwMode="auto">
          <a:xfrm>
            <a:off x="1071563" y="4357688"/>
            <a:ext cx="7596187" cy="2409825"/>
            <a:chOff x="1190624" y="4410075"/>
            <a:chExt cx="7596218" cy="2409548"/>
          </a:xfrm>
        </p:grpSpPr>
        <p:sp>
          <p:nvSpPr>
            <p:cNvPr id="28" name="Rechteck 27"/>
            <p:cNvSpPr/>
            <p:nvPr/>
          </p:nvSpPr>
          <p:spPr>
            <a:xfrm>
              <a:off x="2214565" y="6143426"/>
              <a:ext cx="500065" cy="2571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43016" name="Gruppieren 25"/>
            <p:cNvGrpSpPr>
              <a:grpSpLocks/>
            </p:cNvGrpSpPr>
            <p:nvPr/>
          </p:nvGrpSpPr>
          <p:grpSpPr bwMode="auto">
            <a:xfrm>
              <a:off x="1191085" y="4429132"/>
              <a:ext cx="7595757" cy="2390491"/>
              <a:chOff x="1191085" y="4429132"/>
              <a:chExt cx="7595757" cy="2390491"/>
            </a:xfrm>
          </p:grpSpPr>
          <p:grpSp>
            <p:nvGrpSpPr>
              <p:cNvPr id="43020" name="Gruppieren 23"/>
              <p:cNvGrpSpPr>
                <a:grpSpLocks/>
              </p:cNvGrpSpPr>
              <p:nvPr/>
            </p:nvGrpSpPr>
            <p:grpSpPr bwMode="auto">
              <a:xfrm>
                <a:off x="1191085" y="4429132"/>
                <a:ext cx="7595757" cy="2390491"/>
                <a:chOff x="1191085" y="4429132"/>
                <a:chExt cx="7595757" cy="2390491"/>
              </a:xfrm>
            </p:grpSpPr>
            <p:grpSp>
              <p:nvGrpSpPr>
                <p:cNvPr id="43023" name="Gruppieren 16"/>
                <p:cNvGrpSpPr>
                  <a:grpSpLocks/>
                </p:cNvGrpSpPr>
                <p:nvPr/>
              </p:nvGrpSpPr>
              <p:grpSpPr bwMode="auto">
                <a:xfrm>
                  <a:off x="1191085" y="4429132"/>
                  <a:ext cx="7595757" cy="2385561"/>
                  <a:chOff x="1214414" y="4429132"/>
                  <a:chExt cx="7595757" cy="2385561"/>
                </a:xfrm>
              </p:grpSpPr>
              <p:pic>
                <p:nvPicPr>
                  <p:cNvPr id="43027" name="Grafik 10" descr="Schmidtlinien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 t="42348" r="3456" b="6540"/>
                  <a:stretch>
                    <a:fillRect/>
                  </a:stretch>
                </p:blipFill>
                <p:spPr bwMode="auto">
                  <a:xfrm>
                    <a:off x="1214414" y="4429132"/>
                    <a:ext cx="7595757" cy="23855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13" name="Gerade Verbindung 12"/>
                  <p:cNvCxnSpPr/>
                  <p:nvPr/>
                </p:nvCxnSpPr>
                <p:spPr>
                  <a:xfrm>
                    <a:off x="2428395" y="4476743"/>
                    <a:ext cx="6337326" cy="23809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Gerade Verbindung 13"/>
                  <p:cNvCxnSpPr/>
                  <p:nvPr/>
                </p:nvCxnSpPr>
                <p:spPr>
                  <a:xfrm>
                    <a:off x="1714017" y="4476743"/>
                    <a:ext cx="7072342" cy="23809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Gerade Verbindung 15"/>
                  <p:cNvCxnSpPr/>
                  <p:nvPr/>
                </p:nvCxnSpPr>
                <p:spPr>
                  <a:xfrm>
                    <a:off x="1714017" y="4429123"/>
                    <a:ext cx="7072342" cy="23809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024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1214414" y="6357958"/>
                  <a:ext cx="660758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2400" b="1">
                      <a:latin typeface="Calibri" pitchFamily="34" charset="0"/>
                    </a:rPr>
                    <a:t>J </a:t>
                  </a:r>
                  <a:r>
                    <a:rPr lang="de-DE" sz="2400" b="1">
                      <a:latin typeface="Calibri" pitchFamily="34" charset="0"/>
                      <a:sym typeface="Symbol" pitchFamily="18" charset="2"/>
                    </a:rPr>
                    <a:t></a:t>
                  </a:r>
                  <a:endParaRPr lang="de-DE" sz="2400" b="1">
                    <a:latin typeface="Calibri" pitchFamily="34" charset="0"/>
                  </a:endParaRPr>
                </a:p>
              </p:txBody>
            </p:sp>
            <p:sp>
              <p:nvSpPr>
                <p:cNvPr id="21" name="Rechteck 20"/>
                <p:cNvSpPr/>
                <p:nvPr/>
              </p:nvSpPr>
              <p:spPr>
                <a:xfrm>
                  <a:off x="2143128" y="6162474"/>
                  <a:ext cx="376239" cy="2000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  <p:sp>
              <p:nvSpPr>
                <p:cNvPr id="23" name="Rechteck 22"/>
                <p:cNvSpPr/>
                <p:nvPr/>
              </p:nvSpPr>
              <p:spPr>
                <a:xfrm>
                  <a:off x="2357441" y="5071986"/>
                  <a:ext cx="442915" cy="166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/>
                </a:p>
              </p:txBody>
            </p:sp>
          </p:grpSp>
          <p:sp>
            <p:nvSpPr>
              <p:cNvPr id="43022" name="Textfeld 21"/>
              <p:cNvSpPr txBox="1">
                <a:spLocks noChangeArrowheads="1"/>
              </p:cNvSpPr>
              <p:nvPr/>
            </p:nvSpPr>
            <p:spPr bwMode="auto">
              <a:xfrm>
                <a:off x="2285984" y="4967298"/>
                <a:ext cx="65793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 dirty="0">
                    <a:latin typeface="Calibri" pitchFamily="34" charset="0"/>
                  </a:rPr>
                  <a:t>Xe</a:t>
                </a:r>
                <a:r>
                  <a:rPr lang="de-DE" b="1" baseline="30000" dirty="0">
                    <a:latin typeface="Calibri" pitchFamily="34" charset="0"/>
                  </a:rPr>
                  <a:t>129</a:t>
                </a:r>
                <a:endParaRPr lang="de-DE" b="1" dirty="0">
                  <a:latin typeface="Calibri" pitchFamily="34" charset="0"/>
                </a:endParaRPr>
              </a:p>
            </p:txBody>
          </p:sp>
          <p:sp>
            <p:nvSpPr>
              <p:cNvPr id="43021" name="Textfeld 19"/>
              <p:cNvSpPr txBox="1">
                <a:spLocks noChangeArrowheads="1"/>
              </p:cNvSpPr>
              <p:nvPr/>
            </p:nvSpPr>
            <p:spPr bwMode="auto">
              <a:xfrm>
                <a:off x="2170785" y="6091235"/>
                <a:ext cx="5229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 dirty="0">
                    <a:latin typeface="Calibri" pitchFamily="34" charset="0"/>
                  </a:rPr>
                  <a:t>He</a:t>
                </a:r>
                <a:r>
                  <a:rPr lang="de-DE" b="1" baseline="30000" dirty="0">
                    <a:latin typeface="Calibri" pitchFamily="34" charset="0"/>
                  </a:rPr>
                  <a:t>3</a:t>
                </a:r>
                <a:endParaRPr lang="de-DE" b="1" dirty="0">
                  <a:latin typeface="Calibri" pitchFamily="34" charset="0"/>
                </a:endParaRPr>
              </a:p>
            </p:txBody>
          </p:sp>
        </p:grpSp>
        <p:sp>
          <p:nvSpPr>
            <p:cNvPr id="27" name="Rechteck 26"/>
            <p:cNvSpPr/>
            <p:nvPr/>
          </p:nvSpPr>
          <p:spPr>
            <a:xfrm>
              <a:off x="2357441" y="5000557"/>
              <a:ext cx="548370" cy="334923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30" name="Gerade Verbindung 29"/>
            <p:cNvCxnSpPr/>
            <p:nvPr/>
          </p:nvCxnSpPr>
          <p:spPr>
            <a:xfrm>
              <a:off x="1190624" y="4410075"/>
              <a:ext cx="50006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13" name="Text Box 60"/>
          <p:cNvSpPr txBox="1">
            <a:spLocks noChangeArrowheads="1"/>
          </p:cNvSpPr>
          <p:nvPr/>
        </p:nvSpPr>
        <p:spPr bwMode="auto">
          <a:xfrm>
            <a:off x="255935" y="2564904"/>
            <a:ext cx="2155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 dirty="0" err="1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Xe</a:t>
            </a:r>
            <a:r>
              <a:rPr lang="de-DE" b="1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 = -0.7779 </a:t>
            </a:r>
            <a:r>
              <a:rPr lang="de-DE" sz="2000" b="1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de-DE" b="1" baseline="-25000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K</a:t>
            </a:r>
            <a:endParaRPr lang="de-DE" b="1" dirty="0">
              <a:solidFill>
                <a:schemeClr val="bg1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071563" y="4357688"/>
            <a:ext cx="7572375" cy="24241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042988" y="260350"/>
            <a:ext cx="73421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3</a:t>
            </a:r>
            <a:r>
              <a:rPr lang="de-DE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He/</a:t>
            </a:r>
            <a:r>
              <a:rPr lang="de-DE" sz="5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129</a:t>
            </a:r>
            <a:r>
              <a:rPr lang="de-DE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Xe „</a:t>
            </a:r>
            <a:r>
              <a:rPr lang="de-DE" sz="5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spin</a:t>
            </a:r>
            <a:r>
              <a:rPr lang="de-DE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“-</a:t>
            </a:r>
            <a:r>
              <a:rPr lang="de-DE" sz="5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clock</a:t>
            </a:r>
            <a:endParaRPr lang="de-DE" sz="5400" baseline="30000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090057" y="6066972"/>
            <a:ext cx="465719" cy="2902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516216" y="2084655"/>
            <a:ext cx="2307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solidFill>
                  <a:schemeClr val="bg1"/>
                </a:solidFill>
              </a:rPr>
              <a:t>OP-</a:t>
            </a:r>
            <a:r>
              <a:rPr lang="de-DE" sz="2400" u="sng" dirty="0" err="1" smtClean="0">
                <a:solidFill>
                  <a:schemeClr val="bg1"/>
                </a:solidFill>
              </a:rPr>
              <a:t>techniques</a:t>
            </a:r>
            <a:r>
              <a:rPr lang="de-DE" sz="2400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MEOP</a:t>
            </a:r>
          </a:p>
          <a:p>
            <a:r>
              <a:rPr lang="de-DE" sz="2400" dirty="0" smtClean="0">
                <a:solidFill>
                  <a:schemeClr val="bg1"/>
                </a:solidFill>
              </a:rPr>
              <a:t>SEOP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7504" y="3789040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chemeClr val="bg1"/>
                </a:solidFill>
              </a:rPr>
              <a:t>Schmidt-model:</a:t>
            </a:r>
            <a:endParaRPr lang="de-DE" sz="20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8100"/>
            <a:ext cx="48958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print"/>
          <a:srcRect t="73099"/>
          <a:stretch>
            <a:fillRect/>
          </a:stretch>
        </p:blipFill>
        <p:spPr bwMode="auto">
          <a:xfrm>
            <a:off x="71438" y="5026025"/>
            <a:ext cx="90424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feld 3"/>
          <p:cNvSpPr txBox="1">
            <a:spLocks noChangeArrowheads="1"/>
          </p:cNvSpPr>
          <p:nvPr/>
        </p:nvSpPr>
        <p:spPr bwMode="auto">
          <a:xfrm>
            <a:off x="71438" y="4467225"/>
            <a:ext cx="5254625" cy="461963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itchFamily="34" charset="0"/>
              </a:rPr>
              <a:t>Antihydrogen Spectroscopy (</a:t>
            </a:r>
            <a:r>
              <a:rPr lang="de-DE" sz="2400" b="1">
                <a:latin typeface="Calibri" pitchFamily="34" charset="0"/>
                <a:sym typeface="Symbol" pitchFamily="18" charset="2"/>
              </a:rPr>
              <a:t> J. Walz )</a:t>
            </a:r>
            <a:endParaRPr lang="de-DE" sz="2400" b="1">
              <a:latin typeface="Calibri" pitchFamily="34" charset="0"/>
            </a:endParaRPr>
          </a:p>
        </p:txBody>
      </p:sp>
      <p:sp>
        <p:nvSpPr>
          <p:cNvPr id="28679" name="Textfeld 4"/>
          <p:cNvSpPr txBox="1">
            <a:spLocks noChangeArrowheads="1"/>
          </p:cNvSpPr>
          <p:nvPr/>
        </p:nvSpPr>
        <p:spPr bwMode="auto">
          <a:xfrm>
            <a:off x="142875" y="285750"/>
            <a:ext cx="3892550" cy="7381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itchFamily="34" charset="0"/>
              </a:rPr>
              <a:t>Torsion pendulum</a:t>
            </a:r>
          </a:p>
          <a:p>
            <a:r>
              <a:rPr lang="de-DE">
                <a:latin typeface="Calibri" pitchFamily="34" charset="0"/>
              </a:rPr>
              <a:t>B.R.Heckel et al., PRD 78 (2008) 092006</a:t>
            </a:r>
          </a:p>
        </p:txBody>
      </p:sp>
      <p:sp>
        <p:nvSpPr>
          <p:cNvPr id="28680" name="Textfeld 5"/>
          <p:cNvSpPr txBox="1">
            <a:spLocks noChangeArrowheads="1"/>
          </p:cNvSpPr>
          <p:nvPr/>
        </p:nvSpPr>
        <p:spPr bwMode="auto">
          <a:xfrm>
            <a:off x="5715000" y="38100"/>
            <a:ext cx="341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itchFamily="34" charset="0"/>
              </a:rPr>
              <a:t>spin-coupled interactions</a:t>
            </a:r>
          </a:p>
        </p:txBody>
      </p:sp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4762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" y="2928938"/>
            <a:ext cx="48196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4"/>
          <p:cNvGraphicFramePr>
            <a:graphicFrameLocks noChangeAspect="1"/>
          </p:cNvGraphicFramePr>
          <p:nvPr/>
        </p:nvGraphicFramePr>
        <p:xfrm>
          <a:off x="7286625" y="636588"/>
          <a:ext cx="13573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8" name="Formel" r:id="rId7" imgW="672840" imgH="215640" progId="Equation.3">
                  <p:embed/>
                </p:oleObj>
              </mc:Choice>
              <mc:Fallback>
                <p:oleObj name="Formel" r:id="rId7" imgW="6728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25" y="636588"/>
                        <a:ext cx="13573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5"/>
          <p:cNvGraphicFramePr>
            <a:graphicFrameLocks noChangeAspect="1"/>
          </p:cNvGraphicFramePr>
          <p:nvPr/>
        </p:nvGraphicFramePr>
        <p:xfrm>
          <a:off x="7286625" y="1214438"/>
          <a:ext cx="17383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9" name="Formel" r:id="rId9" imgW="927000" imgH="304560" progId="Equation.3">
                  <p:embed/>
                </p:oleObj>
              </mc:Choice>
              <mc:Fallback>
                <p:oleObj name="Formel" r:id="rId9" imgW="927000" imgH="3045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25" y="1214438"/>
                        <a:ext cx="1738313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b="11926"/>
          <a:stretch>
            <a:fillRect/>
          </a:stretch>
        </p:blipFill>
        <p:spPr bwMode="auto">
          <a:xfrm>
            <a:off x="0" y="2109788"/>
            <a:ext cx="5819775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feld 4"/>
          <p:cNvSpPr txBox="1">
            <a:spLocks noChangeArrowheads="1"/>
          </p:cNvSpPr>
          <p:nvPr/>
        </p:nvSpPr>
        <p:spPr bwMode="auto">
          <a:xfrm>
            <a:off x="719138" y="214313"/>
            <a:ext cx="806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latin typeface="Calibri" pitchFamily="34" charset="0"/>
              </a:rPr>
              <a:t>Fundamental physics  tests using Rb and Cs fountains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 cstate="print"/>
          <a:srcRect t="24762" r="16589" b="70137"/>
          <a:stretch>
            <a:fillRect/>
          </a:stretch>
        </p:blipFill>
        <p:spPr bwMode="auto">
          <a:xfrm>
            <a:off x="508000" y="1357313"/>
            <a:ext cx="663575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/>
          <a:srcRect l="5034" t="32584" r="7283" b="33708"/>
          <a:stretch>
            <a:fillRect/>
          </a:stretch>
        </p:blipFill>
        <p:spPr bwMode="auto">
          <a:xfrm>
            <a:off x="4071938" y="1714500"/>
            <a:ext cx="4978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3395663" y="2274888"/>
            <a:ext cx="962025" cy="13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0" name="Gerade Verbindung 9"/>
          <p:cNvCxnSpPr>
            <a:endCxn id="8" idx="6"/>
          </p:cNvCxnSpPr>
          <p:nvPr/>
        </p:nvCxnSpPr>
        <p:spPr>
          <a:xfrm rot="16200000" flipV="1">
            <a:off x="3969544" y="2728119"/>
            <a:ext cx="787400" cy="11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4" name="Picture 1"/>
          <p:cNvPicPr>
            <a:picLocks noChangeAspect="1" noChangeArrowheads="1"/>
          </p:cNvPicPr>
          <p:nvPr/>
        </p:nvPicPr>
        <p:blipFill>
          <a:blip r:embed="rId4" cstate="print"/>
          <a:srcRect l="4704" t="38806" r="43903" b="10822"/>
          <a:stretch>
            <a:fillRect/>
          </a:stretch>
        </p:blipFill>
        <p:spPr bwMode="auto">
          <a:xfrm>
            <a:off x="4786313" y="4714875"/>
            <a:ext cx="421481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feld 12"/>
          <p:cNvSpPr txBox="1">
            <a:spLocks noChangeArrowheads="1"/>
          </p:cNvSpPr>
          <p:nvPr/>
        </p:nvSpPr>
        <p:spPr bwMode="auto">
          <a:xfrm>
            <a:off x="4429125" y="3886200"/>
            <a:ext cx="4691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Observable free of 1st order Zeeman-effect</a:t>
            </a:r>
          </a:p>
        </p:txBody>
      </p:sp>
      <p:grpSp>
        <p:nvGrpSpPr>
          <p:cNvPr id="60426" name="Gruppieren 13"/>
          <p:cNvGrpSpPr>
            <a:grpSpLocks/>
          </p:cNvGrpSpPr>
          <p:nvPr/>
        </p:nvGrpSpPr>
        <p:grpSpPr bwMode="auto">
          <a:xfrm>
            <a:off x="5341938" y="800100"/>
            <a:ext cx="3302000" cy="395288"/>
            <a:chOff x="5342296" y="800084"/>
            <a:chExt cx="3301670" cy="395702"/>
          </a:xfrm>
        </p:grpSpPr>
        <p:pic>
          <p:nvPicPr>
            <p:cNvPr id="6042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62716" y="800084"/>
              <a:ext cx="238125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9" name="Textfeld 15"/>
            <p:cNvSpPr txBox="1">
              <a:spLocks noChangeArrowheads="1"/>
            </p:cNvSpPr>
            <p:nvPr/>
          </p:nvSpPr>
          <p:spPr bwMode="auto">
            <a:xfrm>
              <a:off x="5342296" y="857232"/>
              <a:ext cx="10870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latin typeface="Calibri" pitchFamily="34" charset="0"/>
                </a:rPr>
                <a:t>Wolf et al.,</a:t>
              </a:r>
            </a:p>
          </p:txBody>
        </p:sp>
      </p:grpSp>
      <p:cxnSp>
        <p:nvCxnSpPr>
          <p:cNvPr id="18" name="Gerade Verbindung mit Pfeil 17"/>
          <p:cNvCxnSpPr/>
          <p:nvPr/>
        </p:nvCxnSpPr>
        <p:spPr>
          <a:xfrm rot="5400000" flipH="1" flipV="1">
            <a:off x="7215982" y="5715794"/>
            <a:ext cx="571500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r="44914" b="20068"/>
          <a:stretch>
            <a:fillRect/>
          </a:stretch>
        </p:blipFill>
        <p:spPr bwMode="auto">
          <a:xfrm>
            <a:off x="1214438" y="2406650"/>
            <a:ext cx="628650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7700"/>
            <a:ext cx="74199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928813"/>
            <a:ext cx="84963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feld 6"/>
          <p:cNvSpPr txBox="1">
            <a:spLocks noChangeArrowheads="1"/>
          </p:cNvSpPr>
          <p:nvPr/>
        </p:nvSpPr>
        <p:spPr bwMode="auto">
          <a:xfrm>
            <a:off x="4751388" y="1385888"/>
            <a:ext cx="3392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  <a:sym typeface="Symbol" pitchFamily="18" charset="2"/>
              </a:rPr>
              <a:t></a:t>
            </a:r>
            <a:r>
              <a:rPr lang="de-DE" sz="2000" baseline="-25000">
                <a:latin typeface="Calibri" pitchFamily="34" charset="0"/>
                <a:sym typeface="Symbol" pitchFamily="18" charset="2"/>
              </a:rPr>
              <a:t></a:t>
            </a:r>
            <a:r>
              <a:rPr lang="de-DE" sz="2000">
                <a:latin typeface="Calibri" pitchFamily="34" charset="0"/>
                <a:sym typeface="Symbol" pitchFamily="18" charset="2"/>
              </a:rPr>
              <a:t> : </a:t>
            </a:r>
            <a:r>
              <a:rPr lang="de-DE" sz="2000">
                <a:latin typeface="Calibri" pitchFamily="34" charset="0"/>
              </a:rPr>
              <a:t>Earth‘s rotation frequency</a:t>
            </a:r>
          </a:p>
        </p:txBody>
      </p:sp>
      <p:sp>
        <p:nvSpPr>
          <p:cNvPr id="8" name="Rechteck 7"/>
          <p:cNvSpPr/>
          <p:nvPr/>
        </p:nvSpPr>
        <p:spPr>
          <a:xfrm>
            <a:off x="2000250" y="928688"/>
            <a:ext cx="200025" cy="11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538538" y="938213"/>
            <a:ext cx="200025" cy="11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143500" y="928688"/>
            <a:ext cx="200025" cy="11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858000" y="928688"/>
            <a:ext cx="200025" cy="11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1450" name="Textfeld 5"/>
          <p:cNvSpPr txBox="1">
            <a:spLocks noChangeArrowheads="1"/>
          </p:cNvSpPr>
          <p:nvPr/>
        </p:nvSpPr>
        <p:spPr bwMode="auto">
          <a:xfrm>
            <a:off x="1857375" y="866775"/>
            <a:ext cx="382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latin typeface="Calibri" pitchFamily="34" charset="0"/>
                <a:sym typeface="Symbol" pitchFamily="18" charset="2"/>
              </a:rPr>
              <a:t></a:t>
            </a:r>
            <a:r>
              <a:rPr lang="de-DE" sz="1200" baseline="-25000">
                <a:latin typeface="Calibri" pitchFamily="34" charset="0"/>
                <a:sym typeface="Symbol" pitchFamily="18" charset="2"/>
              </a:rPr>
              <a:t></a:t>
            </a:r>
            <a:endParaRPr lang="de-DE" sz="1200">
              <a:latin typeface="Calibri" pitchFamily="34" charset="0"/>
            </a:endParaRPr>
          </a:p>
        </p:txBody>
      </p:sp>
      <p:sp>
        <p:nvSpPr>
          <p:cNvPr id="61451" name="Textfeld 11"/>
          <p:cNvSpPr txBox="1">
            <a:spLocks noChangeArrowheads="1"/>
          </p:cNvSpPr>
          <p:nvPr/>
        </p:nvSpPr>
        <p:spPr bwMode="auto">
          <a:xfrm>
            <a:off x="3429000" y="847725"/>
            <a:ext cx="382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latin typeface="Calibri" pitchFamily="34" charset="0"/>
                <a:sym typeface="Symbol" pitchFamily="18" charset="2"/>
              </a:rPr>
              <a:t></a:t>
            </a:r>
            <a:r>
              <a:rPr lang="de-DE" sz="1200" baseline="-25000">
                <a:latin typeface="Calibri" pitchFamily="34" charset="0"/>
                <a:sym typeface="Symbol" pitchFamily="18" charset="2"/>
              </a:rPr>
              <a:t></a:t>
            </a:r>
            <a:endParaRPr lang="de-DE" sz="1200">
              <a:latin typeface="Calibri" pitchFamily="34" charset="0"/>
            </a:endParaRPr>
          </a:p>
        </p:txBody>
      </p:sp>
      <p:sp>
        <p:nvSpPr>
          <p:cNvPr id="61452" name="Textfeld 12"/>
          <p:cNvSpPr txBox="1">
            <a:spLocks noChangeArrowheads="1"/>
          </p:cNvSpPr>
          <p:nvPr/>
        </p:nvSpPr>
        <p:spPr bwMode="auto">
          <a:xfrm>
            <a:off x="5053013" y="847725"/>
            <a:ext cx="3825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latin typeface="Calibri" pitchFamily="34" charset="0"/>
                <a:sym typeface="Symbol" pitchFamily="18" charset="2"/>
              </a:rPr>
              <a:t></a:t>
            </a:r>
            <a:r>
              <a:rPr lang="de-DE" sz="1200" baseline="-25000">
                <a:latin typeface="Calibri" pitchFamily="34" charset="0"/>
                <a:sym typeface="Symbol" pitchFamily="18" charset="2"/>
              </a:rPr>
              <a:t></a:t>
            </a:r>
            <a:endParaRPr lang="de-DE" sz="1200">
              <a:latin typeface="Calibri" pitchFamily="34" charset="0"/>
            </a:endParaRPr>
          </a:p>
        </p:txBody>
      </p:sp>
      <p:sp>
        <p:nvSpPr>
          <p:cNvPr id="61453" name="Textfeld 13"/>
          <p:cNvSpPr txBox="1">
            <a:spLocks noChangeArrowheads="1"/>
          </p:cNvSpPr>
          <p:nvPr/>
        </p:nvSpPr>
        <p:spPr bwMode="auto">
          <a:xfrm>
            <a:off x="6781800" y="847725"/>
            <a:ext cx="382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latin typeface="Calibri" pitchFamily="34" charset="0"/>
                <a:sym typeface="Symbol" pitchFamily="18" charset="2"/>
              </a:rPr>
              <a:t></a:t>
            </a:r>
            <a:r>
              <a:rPr lang="de-DE" sz="1200" baseline="-25000">
                <a:latin typeface="Calibri" pitchFamily="34" charset="0"/>
                <a:sym typeface="Symbol" pitchFamily="18" charset="2"/>
              </a:rPr>
              <a:t></a:t>
            </a:r>
            <a:endParaRPr lang="de-DE" sz="1200">
              <a:latin typeface="Calibri" pitchFamily="34" charset="0"/>
            </a:endParaRPr>
          </a:p>
        </p:txBody>
      </p:sp>
      <p:sp>
        <p:nvSpPr>
          <p:cNvPr id="61454" name="Textfeld 14"/>
          <p:cNvSpPr txBox="1">
            <a:spLocks noChangeArrowheads="1"/>
          </p:cNvSpPr>
          <p:nvPr/>
        </p:nvSpPr>
        <p:spPr bwMode="auto">
          <a:xfrm>
            <a:off x="1143000" y="1416050"/>
            <a:ext cx="2684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  <a:sym typeface="Symbol" pitchFamily="18" charset="2"/>
              </a:rPr>
              <a:t></a:t>
            </a:r>
            <a:r>
              <a:rPr lang="de-DE" baseline="-25000">
                <a:latin typeface="Calibri" pitchFamily="34" charset="0"/>
                <a:sym typeface="Symbol" pitchFamily="18" charset="2"/>
              </a:rPr>
              <a:t></a:t>
            </a:r>
            <a:r>
              <a:rPr lang="de-DE">
                <a:latin typeface="Calibri" pitchFamily="34" charset="0"/>
                <a:sym typeface="Symbol" pitchFamily="18" charset="2"/>
              </a:rPr>
              <a:t> : Earth‘s orbital motion</a:t>
            </a:r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785938"/>
            <a:ext cx="639127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feld 3"/>
          <p:cNvSpPr txBox="1">
            <a:spLocks noChangeArrowheads="1"/>
          </p:cNvSpPr>
          <p:nvPr/>
        </p:nvSpPr>
        <p:spPr bwMode="auto">
          <a:xfrm>
            <a:off x="225425" y="214313"/>
            <a:ext cx="3275013" cy="584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latin typeface="Calibri" pitchFamily="34" charset="0"/>
              </a:rPr>
              <a:t>Relaxation of </a:t>
            </a:r>
            <a:r>
              <a:rPr lang="de-DE" sz="3200" baseline="30000">
                <a:latin typeface="Calibri" pitchFamily="34" charset="0"/>
              </a:rPr>
              <a:t>129</a:t>
            </a:r>
            <a:r>
              <a:rPr lang="de-DE" sz="3200">
                <a:latin typeface="Calibri" pitchFamily="34" charset="0"/>
              </a:rPr>
              <a:t>Xe</a:t>
            </a:r>
          </a:p>
        </p:txBody>
      </p:sp>
      <p:graphicFrame>
        <p:nvGraphicFramePr>
          <p:cNvPr id="32770" name="Object 1"/>
          <p:cNvGraphicFramePr>
            <a:graphicFrameLocks noChangeAspect="1"/>
          </p:cNvGraphicFramePr>
          <p:nvPr/>
        </p:nvGraphicFramePr>
        <p:xfrm>
          <a:off x="4214813" y="530225"/>
          <a:ext cx="395763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5" name="Formel" r:id="rId4" imgW="1688760" imgH="444240" progId="Equation.3">
                  <p:embed/>
                </p:oleObj>
              </mc:Choice>
              <mc:Fallback>
                <p:oleObj name="Formel" r:id="rId4" imgW="1688760" imgH="4442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530225"/>
                        <a:ext cx="3957637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2"/>
          <p:cNvGraphicFramePr>
            <a:graphicFrameLocks noChangeAspect="1"/>
          </p:cNvGraphicFramePr>
          <p:nvPr/>
        </p:nvGraphicFramePr>
        <p:xfrm>
          <a:off x="6489700" y="1928813"/>
          <a:ext cx="24399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6" name="Formel" r:id="rId6" imgW="1638000" imgH="431640" progId="Equation.3">
                  <p:embed/>
                </p:oleObj>
              </mc:Choice>
              <mc:Fallback>
                <p:oleObj name="Formel" r:id="rId6" imgW="163800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700" y="1928813"/>
                        <a:ext cx="2439988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3"/>
          <p:cNvGraphicFramePr>
            <a:graphicFrameLocks noChangeAspect="1"/>
          </p:cNvGraphicFramePr>
          <p:nvPr/>
        </p:nvGraphicFramePr>
        <p:xfrm>
          <a:off x="4572000" y="2071688"/>
          <a:ext cx="10175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7" name="Formel" r:id="rId8" imgW="482400" imgH="203040" progId="Equation.3">
                  <p:embed/>
                </p:oleObj>
              </mc:Choice>
              <mc:Fallback>
                <p:oleObj name="Formel" r:id="rId8" imgW="48240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71688"/>
                        <a:ext cx="1017588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Gerade Verbindung 11"/>
          <p:cNvCxnSpPr/>
          <p:nvPr/>
        </p:nvCxnSpPr>
        <p:spPr>
          <a:xfrm rot="5400000">
            <a:off x="5214938" y="1643062"/>
            <a:ext cx="357188" cy="21431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6643688" y="1571625"/>
            <a:ext cx="500062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773" name="Object 4"/>
          <p:cNvGraphicFramePr>
            <a:graphicFrameLocks noChangeAspect="1"/>
          </p:cNvGraphicFramePr>
          <p:nvPr/>
        </p:nvGraphicFramePr>
        <p:xfrm>
          <a:off x="71438" y="1571625"/>
          <a:ext cx="22256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8" name="Formel" r:id="rId10" imgW="1384200" imgH="266400" progId="Equation.3">
                  <p:embed/>
                </p:oleObj>
              </mc:Choice>
              <mc:Fallback>
                <p:oleObj name="Formel" r:id="rId10" imgW="1384200" imgH="266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571625"/>
                        <a:ext cx="22256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/>
          <p:cNvSpPr/>
          <p:nvPr/>
        </p:nvSpPr>
        <p:spPr>
          <a:xfrm>
            <a:off x="214313" y="3429000"/>
            <a:ext cx="571500" cy="107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5303838" y="3308350"/>
          <a:ext cx="27686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59" name="Formel" r:id="rId12" imgW="965160" imgH="241200" progId="Equation.3">
                  <p:embed/>
                </p:oleObj>
              </mc:Choice>
              <mc:Fallback>
                <p:oleObj name="Formel" r:id="rId12" imgW="96516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3308350"/>
                        <a:ext cx="276860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Textfeld 18"/>
          <p:cNvSpPr txBox="1">
            <a:spLocks noChangeArrowheads="1"/>
          </p:cNvSpPr>
          <p:nvPr/>
        </p:nvSpPr>
        <p:spPr bwMode="auto">
          <a:xfrm>
            <a:off x="6032500" y="4071938"/>
            <a:ext cx="1611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i="1">
                <a:latin typeface="Calibri" pitchFamily="34" charset="0"/>
              </a:rPr>
              <a:t>(measured)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rafik 3" descr="field_from_He_direct_fit_AL_b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89075"/>
            <a:ext cx="7939087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feld 4"/>
          <p:cNvSpPr txBox="1">
            <a:spLocks noChangeArrowheads="1"/>
          </p:cNvSpPr>
          <p:nvPr/>
        </p:nvSpPr>
        <p:spPr bwMode="auto">
          <a:xfrm>
            <a:off x="142875" y="71438"/>
            <a:ext cx="8929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2400">
                <a:solidFill>
                  <a:srgbClr val="FF0000"/>
                </a:solidFill>
              </a:rPr>
              <a:t>Magnetic field (measured  via the He spin precession signal )</a:t>
            </a:r>
          </a:p>
          <a:p>
            <a:pPr algn="ctr" eaLnBrk="1" hangingPunct="1"/>
            <a:r>
              <a:rPr lang="de-DE" sz="2400">
                <a:solidFill>
                  <a:srgbClr val="FF0000"/>
                </a:solidFill>
              </a:rPr>
              <a:t> in presence of  a conductor </a:t>
            </a:r>
          </a:p>
          <a:p>
            <a:pPr algn="ctr" eaLnBrk="1" hangingPunct="1"/>
            <a:r>
              <a:rPr lang="de-DE" sz="2400">
                <a:solidFill>
                  <a:srgbClr val="FF0000"/>
                </a:solidFill>
              </a:rPr>
              <a:t>( aluminium cylinder : diameter 56 mm, length 70 mm)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rot="16200000" flipH="1">
            <a:off x="3964781" y="3036094"/>
            <a:ext cx="500063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extfeld 8"/>
          <p:cNvSpPr txBox="1">
            <a:spLocks noChangeArrowheads="1"/>
          </p:cNvSpPr>
          <p:nvPr/>
        </p:nvSpPr>
        <p:spPr bwMode="auto">
          <a:xfrm>
            <a:off x="2428875" y="2571750"/>
            <a:ext cx="242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400">
                <a:latin typeface="Calibri" pitchFamily="34" charset="0"/>
              </a:rPr>
              <a:t> removal of aluminium block</a:t>
            </a:r>
          </a:p>
        </p:txBody>
      </p:sp>
      <p:sp>
        <p:nvSpPr>
          <p:cNvPr id="9" name="Rechteckige Legende 8"/>
          <p:cNvSpPr/>
          <p:nvPr/>
        </p:nvSpPr>
        <p:spPr>
          <a:xfrm>
            <a:off x="3000375" y="4857750"/>
            <a:ext cx="2214563" cy="500063"/>
          </a:xfrm>
          <a:prstGeom prst="wedgeRectCallout">
            <a:avLst>
              <a:gd name="adj1" fmla="val -67227"/>
              <a:gd name="adj2" fmla="val -38540"/>
            </a:avLst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1447" name="Textfeld 7"/>
          <p:cNvSpPr txBox="1">
            <a:spLocks noChangeArrowheads="1"/>
          </p:cNvSpPr>
          <p:nvPr/>
        </p:nvSpPr>
        <p:spPr bwMode="auto">
          <a:xfrm>
            <a:off x="2971800" y="4857750"/>
            <a:ext cx="217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/>
              <a:t>Johnson noise</a:t>
            </a:r>
          </a:p>
        </p:txBody>
      </p:sp>
      <p:sp>
        <p:nvSpPr>
          <p:cNvPr id="10" name="Rechteckige Legende 9"/>
          <p:cNvSpPr/>
          <p:nvPr/>
        </p:nvSpPr>
        <p:spPr>
          <a:xfrm>
            <a:off x="4845050" y="3786188"/>
            <a:ext cx="3036888" cy="500062"/>
          </a:xfrm>
          <a:prstGeom prst="wedgeRectCallout">
            <a:avLst>
              <a:gd name="adj1" fmla="val -65793"/>
              <a:gd name="adj2" fmla="val -64662"/>
            </a:avLst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1449" name="Textfeld 5"/>
          <p:cNvSpPr txBox="1">
            <a:spLocks noChangeArrowheads="1"/>
          </p:cNvSpPr>
          <p:nvPr/>
        </p:nvSpPr>
        <p:spPr bwMode="auto">
          <a:xfrm>
            <a:off x="4857750" y="3786188"/>
            <a:ext cx="3036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/>
              <a:t>paramagnetic effects</a:t>
            </a:r>
          </a:p>
        </p:txBody>
      </p:sp>
    </p:spTree>
    <p:extLst>
      <p:ext uri="{BB962C8B-B14F-4D97-AF65-F5344CB8AC3E}">
        <p14:creationId xmlns:p14="http://schemas.microsoft.com/office/powerpoint/2010/main" val="32078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3" name="Group 27"/>
          <p:cNvGrpSpPr>
            <a:grpSpLocks/>
          </p:cNvGrpSpPr>
          <p:nvPr/>
        </p:nvGrpSpPr>
        <p:grpSpPr bwMode="auto">
          <a:xfrm>
            <a:off x="3851275" y="115888"/>
            <a:ext cx="5184775" cy="3133725"/>
            <a:chOff x="2109" y="28"/>
            <a:chExt cx="3493" cy="2110"/>
          </a:xfrm>
        </p:grpSpPr>
        <p:pic>
          <p:nvPicPr>
            <p:cNvPr id="39960" name="Picture 5" descr="dip_cob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8" r="3011"/>
            <a:stretch>
              <a:fillRect/>
            </a:stretch>
          </p:blipFill>
          <p:spPr bwMode="auto">
            <a:xfrm>
              <a:off x="2109" y="28"/>
              <a:ext cx="3493" cy="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1" name="Line 6"/>
            <p:cNvSpPr>
              <a:spLocks noChangeShapeType="1"/>
            </p:cNvSpPr>
            <p:nvPr/>
          </p:nvSpPr>
          <p:spPr bwMode="auto">
            <a:xfrm flipV="1">
              <a:off x="3235" y="466"/>
              <a:ext cx="1338" cy="12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39942" name="Object 6"/>
            <p:cNvGraphicFramePr>
              <a:graphicFrameLocks noChangeAspect="1"/>
            </p:cNvGraphicFramePr>
            <p:nvPr/>
          </p:nvGraphicFramePr>
          <p:xfrm>
            <a:off x="4002" y="687"/>
            <a:ext cx="138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899" name="Formel" r:id="rId4" imgW="126720" imgH="177480" progId="">
                    <p:embed/>
                  </p:oleObj>
                </mc:Choice>
                <mc:Fallback>
                  <p:oleObj name="Formel" r:id="rId4" imgW="126720" imgH="177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2" y="687"/>
                          <a:ext cx="138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99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r="258" b="1617"/>
          <a:stretch>
            <a:fillRect/>
          </a:stretch>
        </p:blipFill>
        <p:spPr bwMode="auto">
          <a:xfrm>
            <a:off x="4427538" y="4005263"/>
            <a:ext cx="441007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40024" r="11111"/>
          <a:stretch>
            <a:fillRect/>
          </a:stretch>
        </p:blipFill>
        <p:spPr bwMode="auto">
          <a:xfrm>
            <a:off x="34925" y="4581525"/>
            <a:ext cx="38608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6" name="Group 11"/>
          <p:cNvGrpSpPr>
            <a:grpSpLocks/>
          </p:cNvGrpSpPr>
          <p:nvPr/>
        </p:nvGrpSpPr>
        <p:grpSpPr bwMode="auto">
          <a:xfrm>
            <a:off x="6227763" y="4224338"/>
            <a:ext cx="1252537" cy="933450"/>
            <a:chOff x="2726" y="1905"/>
            <a:chExt cx="789" cy="588"/>
          </a:xfrm>
        </p:grpSpPr>
        <p:sp>
          <p:nvSpPr>
            <p:cNvPr id="39957" name="Line 12"/>
            <p:cNvSpPr>
              <a:spLocks noChangeShapeType="1"/>
            </p:cNvSpPr>
            <p:nvPr/>
          </p:nvSpPr>
          <p:spPr bwMode="auto">
            <a:xfrm flipH="1" flipV="1">
              <a:off x="2795" y="2047"/>
              <a:ext cx="324" cy="4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39939" name="Object 3"/>
            <p:cNvGraphicFramePr>
              <a:graphicFrameLocks noChangeAspect="1"/>
            </p:cNvGraphicFramePr>
            <p:nvPr/>
          </p:nvGraphicFramePr>
          <p:xfrm>
            <a:off x="2726" y="2132"/>
            <a:ext cx="154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900" name="Formel" r:id="rId8" imgW="126720" imgH="177480" progId="">
                    <p:embed/>
                  </p:oleObj>
                </mc:Choice>
                <mc:Fallback>
                  <p:oleObj name="Formel" r:id="rId8" imgW="126720" imgH="177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6" y="2132"/>
                          <a:ext cx="154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0" name="Object 4"/>
            <p:cNvGraphicFramePr>
              <a:graphicFrameLocks noChangeAspect="1"/>
            </p:cNvGraphicFramePr>
            <p:nvPr/>
          </p:nvGraphicFramePr>
          <p:xfrm>
            <a:off x="3362" y="2075"/>
            <a:ext cx="153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901" name="Formel" r:id="rId10" imgW="152280" imgH="203040" progId="">
                    <p:embed/>
                  </p:oleObj>
                </mc:Choice>
                <mc:Fallback>
                  <p:oleObj name="Formel" r:id="rId10" imgW="152280" imgH="203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2" y="2075"/>
                          <a:ext cx="153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8" name="Arc 15"/>
            <p:cNvSpPr>
              <a:spLocks/>
            </p:cNvSpPr>
            <p:nvPr/>
          </p:nvSpPr>
          <p:spPr bwMode="auto">
            <a:xfrm rot="-1717619">
              <a:off x="2985" y="2160"/>
              <a:ext cx="254" cy="139"/>
            </a:xfrm>
            <a:custGeom>
              <a:avLst/>
              <a:gdLst>
                <a:gd name="T0" fmla="*/ 0 w 29016"/>
                <a:gd name="T1" fmla="*/ 0 h 21600"/>
                <a:gd name="T2" fmla="*/ 2 w 29016"/>
                <a:gd name="T3" fmla="*/ 1 h 21600"/>
                <a:gd name="T4" fmla="*/ 1 w 29016"/>
                <a:gd name="T5" fmla="*/ 1 h 21600"/>
                <a:gd name="T6" fmla="*/ 0 60000 65536"/>
                <a:gd name="T7" fmla="*/ 0 60000 65536"/>
                <a:gd name="T8" fmla="*/ 0 60000 65536"/>
                <a:gd name="T9" fmla="*/ 0 w 29016"/>
                <a:gd name="T10" fmla="*/ 0 h 21600"/>
                <a:gd name="T11" fmla="*/ 29016 w 290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016" h="21600" fill="none" extrusionOk="0">
                  <a:moveTo>
                    <a:pt x="-1" y="1312"/>
                  </a:moveTo>
                  <a:cubicBezTo>
                    <a:pt x="2376" y="444"/>
                    <a:pt x="4886" y="-1"/>
                    <a:pt x="7416" y="0"/>
                  </a:cubicBezTo>
                  <a:cubicBezTo>
                    <a:pt x="19345" y="0"/>
                    <a:pt x="29016" y="9670"/>
                    <a:pt x="29016" y="21600"/>
                  </a:cubicBezTo>
                </a:path>
                <a:path w="29016" h="21600" stroke="0" extrusionOk="0">
                  <a:moveTo>
                    <a:pt x="-1" y="1312"/>
                  </a:moveTo>
                  <a:cubicBezTo>
                    <a:pt x="2376" y="444"/>
                    <a:pt x="4886" y="-1"/>
                    <a:pt x="7416" y="0"/>
                  </a:cubicBezTo>
                  <a:cubicBezTo>
                    <a:pt x="19345" y="0"/>
                    <a:pt x="29016" y="9670"/>
                    <a:pt x="29016" y="21600"/>
                  </a:cubicBezTo>
                  <a:lnTo>
                    <a:pt x="741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39941" name="Object 5"/>
            <p:cNvGraphicFramePr>
              <a:graphicFrameLocks noChangeAspect="1"/>
            </p:cNvGraphicFramePr>
            <p:nvPr/>
          </p:nvGraphicFramePr>
          <p:xfrm>
            <a:off x="3046" y="2227"/>
            <a:ext cx="141" cy="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902" name="Formel" r:id="rId12" imgW="152280" imgH="139680" progId="">
                    <p:embed/>
                  </p:oleObj>
                </mc:Choice>
                <mc:Fallback>
                  <p:oleObj name="Formel" r:id="rId12" imgW="152280" imgH="1396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6" y="2227"/>
                          <a:ext cx="141" cy="1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9" name="Line 17"/>
            <p:cNvSpPr>
              <a:spLocks noChangeShapeType="1"/>
            </p:cNvSpPr>
            <p:nvPr/>
          </p:nvSpPr>
          <p:spPr bwMode="auto">
            <a:xfrm flipV="1">
              <a:off x="3113" y="1905"/>
              <a:ext cx="391" cy="57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947" name="Text Box 20"/>
          <p:cNvSpPr txBox="1">
            <a:spLocks noChangeArrowheads="1"/>
          </p:cNvSpPr>
          <p:nvPr/>
        </p:nvSpPr>
        <p:spPr bwMode="auto">
          <a:xfrm>
            <a:off x="44450" y="2805113"/>
            <a:ext cx="4887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600" b="1">
                <a:latin typeface="Calibri" pitchFamily="34" charset="0"/>
              </a:rPr>
              <a:t>(</a:t>
            </a:r>
            <a:r>
              <a:rPr lang="de-DE" sz="1600" b="1" i="1">
                <a:latin typeface="Calibri" pitchFamily="34" charset="0"/>
              </a:rPr>
              <a:t>l, b</a:t>
            </a:r>
            <a:r>
              <a:rPr lang="de-DE" sz="1600" b="1">
                <a:latin typeface="Calibri" pitchFamily="34" charset="0"/>
              </a:rPr>
              <a:t>) = (264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>
                <a:latin typeface="Calibri" pitchFamily="34" charset="0"/>
              </a:rPr>
              <a:t>.31±0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 i="1">
                <a:latin typeface="Calibri" pitchFamily="34" charset="0"/>
              </a:rPr>
              <a:t>.</a:t>
            </a:r>
            <a:r>
              <a:rPr lang="de-DE" sz="1600" b="1">
                <a:latin typeface="Calibri" pitchFamily="34" charset="0"/>
              </a:rPr>
              <a:t>04</a:t>
            </a:r>
            <a:r>
              <a:rPr lang="de-DE" sz="1600" b="1" i="1">
                <a:latin typeface="Calibri" pitchFamily="34" charset="0"/>
              </a:rPr>
              <a:t>±</a:t>
            </a:r>
            <a:r>
              <a:rPr lang="de-DE" sz="1600" b="1">
                <a:latin typeface="Calibri" pitchFamily="34" charset="0"/>
              </a:rPr>
              <a:t>0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 i="1">
                <a:latin typeface="Calibri" pitchFamily="34" charset="0"/>
              </a:rPr>
              <a:t>.</a:t>
            </a:r>
            <a:r>
              <a:rPr lang="de-DE" sz="1600" b="1">
                <a:latin typeface="Calibri" pitchFamily="34" charset="0"/>
              </a:rPr>
              <a:t>16</a:t>
            </a:r>
            <a:r>
              <a:rPr lang="de-DE" sz="1600" b="1" i="1">
                <a:latin typeface="Calibri" pitchFamily="34" charset="0"/>
              </a:rPr>
              <a:t>, </a:t>
            </a:r>
            <a:r>
              <a:rPr lang="de-DE" sz="1600" b="1">
                <a:latin typeface="Calibri" pitchFamily="34" charset="0"/>
              </a:rPr>
              <a:t>+48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 i="1">
                <a:latin typeface="Calibri" pitchFamily="34" charset="0"/>
              </a:rPr>
              <a:t>.</a:t>
            </a:r>
            <a:r>
              <a:rPr lang="de-DE" sz="1600" b="1">
                <a:latin typeface="Calibri" pitchFamily="34" charset="0"/>
              </a:rPr>
              <a:t>05</a:t>
            </a:r>
            <a:r>
              <a:rPr lang="de-DE" sz="1600" b="1" i="1">
                <a:latin typeface="Calibri" pitchFamily="34" charset="0"/>
              </a:rPr>
              <a:t>±</a:t>
            </a:r>
            <a:r>
              <a:rPr lang="de-DE" sz="1600" b="1">
                <a:latin typeface="Calibri" pitchFamily="34" charset="0"/>
              </a:rPr>
              <a:t>0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 i="1">
                <a:latin typeface="Calibri" pitchFamily="34" charset="0"/>
              </a:rPr>
              <a:t>.</a:t>
            </a:r>
            <a:r>
              <a:rPr lang="de-DE" sz="1600" b="1">
                <a:latin typeface="Calibri" pitchFamily="34" charset="0"/>
              </a:rPr>
              <a:t>02</a:t>
            </a:r>
            <a:r>
              <a:rPr lang="de-DE" sz="1600" b="1" i="1">
                <a:latin typeface="Calibri" pitchFamily="34" charset="0"/>
              </a:rPr>
              <a:t>±</a:t>
            </a:r>
            <a:r>
              <a:rPr lang="de-DE" sz="1600" b="1">
                <a:latin typeface="Calibri" pitchFamily="34" charset="0"/>
              </a:rPr>
              <a:t>0</a:t>
            </a:r>
            <a:r>
              <a:rPr lang="de-DE" sz="1600" b="1" baseline="30000">
                <a:latin typeface="Calibri" pitchFamily="34" charset="0"/>
              </a:rPr>
              <a:t>o</a:t>
            </a:r>
            <a:r>
              <a:rPr lang="de-DE" sz="1600" b="1">
                <a:latin typeface="Calibri" pitchFamily="34" charset="0"/>
              </a:rPr>
              <a:t>.09)</a:t>
            </a:r>
          </a:p>
        </p:txBody>
      </p:sp>
      <p:sp>
        <p:nvSpPr>
          <p:cNvPr id="39948" name="Text Box 21"/>
          <p:cNvSpPr txBox="1">
            <a:spLocks noChangeArrowheads="1"/>
          </p:cNvSpPr>
          <p:nvPr/>
        </p:nvSpPr>
        <p:spPr bwMode="auto">
          <a:xfrm>
            <a:off x="34925" y="2251075"/>
            <a:ext cx="409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 b="1">
                <a:latin typeface="Calibri" pitchFamily="34" charset="0"/>
              </a:rPr>
              <a:t>galactic coordinate system</a:t>
            </a:r>
          </a:p>
        </p:txBody>
      </p:sp>
      <p:sp>
        <p:nvSpPr>
          <p:cNvPr id="39949" name="Rectangle 22"/>
          <p:cNvSpPr>
            <a:spLocks noChangeArrowheads="1"/>
          </p:cNvSpPr>
          <p:nvPr/>
        </p:nvSpPr>
        <p:spPr bwMode="auto">
          <a:xfrm>
            <a:off x="179388" y="3824288"/>
            <a:ext cx="3541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de-DE">
                <a:latin typeface="Calibri" pitchFamily="34" charset="0"/>
              </a:rPr>
              <a:t> </a:t>
            </a:r>
            <a:r>
              <a:rPr lang="de-DE" sz="2000" b="1">
                <a:latin typeface="Calibri" pitchFamily="34" charset="0"/>
              </a:rPr>
              <a:t>horizon coordinate system</a:t>
            </a:r>
            <a:r>
              <a:rPr lang="de-DE">
                <a:latin typeface="Calibri" pitchFamily="34" charset="0"/>
              </a:rPr>
              <a:t> </a:t>
            </a:r>
          </a:p>
        </p:txBody>
      </p:sp>
      <p:sp>
        <p:nvSpPr>
          <p:cNvPr id="39950" name="Rectangle 23"/>
          <p:cNvSpPr>
            <a:spLocks noChangeArrowheads="1"/>
          </p:cNvSpPr>
          <p:nvPr/>
        </p:nvSpPr>
        <p:spPr bwMode="auto">
          <a:xfrm>
            <a:off x="539750" y="4221163"/>
            <a:ext cx="2792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de-DE">
                <a:latin typeface="Calibri" pitchFamily="34" charset="0"/>
              </a:rPr>
              <a:t>(observer's local horizon) </a:t>
            </a:r>
          </a:p>
        </p:txBody>
      </p:sp>
      <p:sp>
        <p:nvSpPr>
          <p:cNvPr id="39951" name="Text Box 24"/>
          <p:cNvSpPr txBox="1">
            <a:spLocks noChangeArrowheads="1"/>
          </p:cNvSpPr>
          <p:nvPr/>
        </p:nvSpPr>
        <p:spPr bwMode="auto">
          <a:xfrm>
            <a:off x="4787900" y="3665538"/>
            <a:ext cx="419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latin typeface="Calibri" pitchFamily="34" charset="0"/>
              </a:rPr>
              <a:t>PTB-Berlin (52</a:t>
            </a:r>
            <a:r>
              <a:rPr lang="de-DE" i="1">
                <a:latin typeface="Calibri" pitchFamily="34" charset="0"/>
              </a:rPr>
              <a:t>° </a:t>
            </a:r>
            <a:r>
              <a:rPr lang="de-DE">
                <a:latin typeface="Calibri" pitchFamily="34" charset="0"/>
              </a:rPr>
              <a:t>31´</a:t>
            </a:r>
            <a:r>
              <a:rPr lang="de-DE" i="1">
                <a:latin typeface="Calibri" pitchFamily="34" charset="0"/>
              </a:rPr>
              <a:t> </a:t>
            </a:r>
            <a:r>
              <a:rPr lang="de-DE">
                <a:latin typeface="Calibri" pitchFamily="34" charset="0"/>
              </a:rPr>
              <a:t>north</a:t>
            </a:r>
            <a:r>
              <a:rPr lang="de-DE" i="1">
                <a:latin typeface="Calibri" pitchFamily="34" charset="0"/>
              </a:rPr>
              <a:t>, </a:t>
            </a:r>
            <a:r>
              <a:rPr lang="de-DE">
                <a:latin typeface="Calibri" pitchFamily="34" charset="0"/>
              </a:rPr>
              <a:t>13°</a:t>
            </a:r>
            <a:r>
              <a:rPr lang="de-DE" i="1">
                <a:latin typeface="Calibri" pitchFamily="34" charset="0"/>
              </a:rPr>
              <a:t> </a:t>
            </a:r>
            <a:r>
              <a:rPr lang="de-DE">
                <a:latin typeface="Calibri" pitchFamily="34" charset="0"/>
              </a:rPr>
              <a:t>25´</a:t>
            </a:r>
            <a:r>
              <a:rPr lang="de-DE" i="1">
                <a:latin typeface="Calibri" pitchFamily="34" charset="0"/>
              </a:rPr>
              <a:t> </a:t>
            </a:r>
            <a:r>
              <a:rPr lang="de-DE">
                <a:latin typeface="Calibri" pitchFamily="34" charset="0"/>
              </a:rPr>
              <a:t>east)</a:t>
            </a:r>
          </a:p>
        </p:txBody>
      </p:sp>
      <p:sp>
        <p:nvSpPr>
          <p:cNvPr id="39952" name="Text Box 25"/>
          <p:cNvSpPr txBox="1">
            <a:spLocks noChangeArrowheads="1"/>
          </p:cNvSpPr>
          <p:nvPr/>
        </p:nvSpPr>
        <p:spPr bwMode="auto">
          <a:xfrm>
            <a:off x="4813300" y="3305175"/>
            <a:ext cx="335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>
                <a:latin typeface="Calibri" pitchFamily="34" charset="0"/>
              </a:rPr>
              <a:t>measurement on 01.10.2007 at</a:t>
            </a:r>
          </a:p>
        </p:txBody>
      </p:sp>
      <p:sp>
        <p:nvSpPr>
          <p:cNvPr id="39953" name="Text Box 26"/>
          <p:cNvSpPr txBox="1">
            <a:spLocks noChangeArrowheads="1"/>
          </p:cNvSpPr>
          <p:nvPr/>
        </p:nvSpPr>
        <p:spPr bwMode="auto">
          <a:xfrm>
            <a:off x="400050" y="484188"/>
            <a:ext cx="2732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3600" b="1">
                <a:solidFill>
                  <a:srgbClr val="FF0000"/>
                </a:solidFill>
                <a:latin typeface="Comic Sans MS" pitchFamily="66" charset="0"/>
              </a:rPr>
              <a:t>CMB dipole</a:t>
            </a:r>
            <a:r>
              <a:rPr lang="de-DE" sz="3200">
                <a:latin typeface="Calibri" pitchFamily="34" charset="0"/>
              </a:rPr>
              <a:t> </a:t>
            </a:r>
          </a:p>
        </p:txBody>
      </p:sp>
      <p:sp>
        <p:nvSpPr>
          <p:cNvPr id="39954" name="Text Box 28"/>
          <p:cNvSpPr txBox="1">
            <a:spLocks noChangeArrowheads="1"/>
          </p:cNvSpPr>
          <p:nvPr/>
        </p:nvSpPr>
        <p:spPr bwMode="auto">
          <a:xfrm>
            <a:off x="5056188" y="61849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de-DE">
              <a:latin typeface="Calibri" pitchFamily="34" charset="0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103813" y="6529388"/>
          <a:ext cx="242093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03" name="Equation" r:id="rId14" imgW="1384200" imgH="203040" progId="">
                  <p:embed/>
                </p:oleObj>
              </mc:Choice>
              <mc:Fallback>
                <p:oleObj name="Equation" r:id="rId14" imgW="138420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3" y="6529388"/>
                        <a:ext cx="2420937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5" name="Textfeld 23"/>
          <p:cNvSpPr txBox="1">
            <a:spLocks noChangeArrowheads="1"/>
          </p:cNvSpPr>
          <p:nvPr/>
        </p:nvSpPr>
        <p:spPr bwMode="auto">
          <a:xfrm>
            <a:off x="2000250" y="1285875"/>
            <a:ext cx="1768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>
                <a:latin typeface="Calibri" pitchFamily="34" charset="0"/>
              </a:rPr>
              <a:t>v = 368 km/s</a:t>
            </a:r>
          </a:p>
        </p:txBody>
      </p:sp>
      <p:sp>
        <p:nvSpPr>
          <p:cNvPr id="39956" name="Textfeld 24"/>
          <p:cNvSpPr txBox="1">
            <a:spLocks noChangeArrowheads="1"/>
          </p:cNvSpPr>
          <p:nvPr/>
        </p:nvSpPr>
        <p:spPr bwMode="auto">
          <a:xfrm>
            <a:off x="1995488" y="1714500"/>
            <a:ext cx="190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>
                <a:latin typeface="Calibri" pitchFamily="34" charset="0"/>
                <a:sym typeface="Symbol" pitchFamily="18" charset="2"/>
              </a:rPr>
              <a:t>T</a:t>
            </a:r>
            <a:r>
              <a:rPr lang="de-DE" sz="2400" baseline="-25000">
                <a:latin typeface="Calibri" pitchFamily="34" charset="0"/>
                <a:sym typeface="Symbol" pitchFamily="18" charset="2"/>
              </a:rPr>
              <a:t>dip </a:t>
            </a:r>
            <a:r>
              <a:rPr lang="de-DE" sz="2400">
                <a:latin typeface="Calibri" pitchFamily="34" charset="0"/>
                <a:sym typeface="Symbol" pitchFamily="18" charset="2"/>
              </a:rPr>
              <a:t> 3.3 mK</a:t>
            </a:r>
            <a:endParaRPr lang="de-DE" sz="2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173" y="667916"/>
            <a:ext cx="3584787" cy="26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56204"/>
            <a:ext cx="3600400" cy="27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59564"/>
            <a:ext cx="4067497" cy="26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323528" y="188640"/>
            <a:ext cx="401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FF0000"/>
                </a:solidFill>
              </a:rPr>
              <a:t>Prototype </a:t>
            </a:r>
            <a:r>
              <a:rPr lang="de-DE" u="sng" dirty="0" err="1" smtClean="0">
                <a:solidFill>
                  <a:srgbClr val="FF0000"/>
                </a:solidFill>
              </a:rPr>
              <a:t>of</a:t>
            </a:r>
            <a:r>
              <a:rPr lang="de-DE" u="sng" dirty="0" smtClean="0">
                <a:solidFill>
                  <a:srgbClr val="FF0000"/>
                </a:solidFill>
              </a:rPr>
              <a:t> </a:t>
            </a:r>
            <a:r>
              <a:rPr lang="de-DE" u="sng" dirty="0" err="1" smtClean="0">
                <a:solidFill>
                  <a:srgbClr val="FF0000"/>
                </a:solidFill>
              </a:rPr>
              <a:t>cylindrical</a:t>
            </a:r>
            <a:r>
              <a:rPr lang="de-DE" u="sng" dirty="0" smtClean="0">
                <a:solidFill>
                  <a:srgbClr val="FF0000"/>
                </a:solidFill>
              </a:rPr>
              <a:t> </a:t>
            </a:r>
            <a:r>
              <a:rPr lang="de-DE" u="sng" dirty="0" smtClean="0">
                <a:solidFill>
                  <a:srgbClr val="FF0000"/>
                </a:solidFill>
                <a:sym typeface="Symbol"/>
              </a:rPr>
              <a:t>-</a:t>
            </a:r>
            <a:r>
              <a:rPr lang="de-DE" u="sng" dirty="0" err="1" smtClean="0">
                <a:solidFill>
                  <a:srgbClr val="FF0000"/>
                </a:solidFill>
                <a:sym typeface="Symbol"/>
              </a:rPr>
              <a:t>metal</a:t>
            </a:r>
            <a:r>
              <a:rPr lang="de-DE" u="sng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u="sng" dirty="0" err="1" smtClean="0">
                <a:solidFill>
                  <a:srgbClr val="FF0000"/>
                </a:solidFill>
                <a:sym typeface="Symbol"/>
              </a:rPr>
              <a:t>shield</a:t>
            </a:r>
            <a:endParaRPr lang="de-DE" u="sng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03848" y="5982379"/>
            <a:ext cx="4017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0000"/>
                </a:solidFill>
              </a:rPr>
              <a:t>no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elevated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system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noise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inside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inner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shield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made</a:t>
            </a:r>
            <a:r>
              <a:rPr lang="de-DE" sz="1600" dirty="0" smtClean="0">
                <a:solidFill>
                  <a:srgbClr val="FF0000"/>
                </a:solidFill>
              </a:rPr>
              <a:t> out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of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metglas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(</a:t>
            </a:r>
            <a:r>
              <a:rPr lang="de-DE" sz="1600" dirty="0" err="1" smtClean="0">
                <a:solidFill>
                  <a:srgbClr val="FF0000"/>
                </a:solidFill>
              </a:rPr>
              <a:t>amorphous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metal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alloy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ribbon</a:t>
            </a:r>
            <a:r>
              <a:rPr lang="de-DE" sz="1600" dirty="0" smtClean="0">
                <a:solidFill>
                  <a:srgbClr val="FF0000"/>
                </a:solidFill>
              </a:rPr>
              <a:t>)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wheil\AppData\Local\Temp\_TSEFF8.tmp\_TS24.tmp\100_1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494196"/>
            <a:ext cx="2489398" cy="3318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9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4" descr="Bild 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428625"/>
            <a:ext cx="7802563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13"/>
          <p:cNvSpPr txBox="1">
            <a:spLocks noChangeArrowheads="1"/>
          </p:cNvSpPr>
          <p:nvPr/>
        </p:nvSpPr>
        <p:spPr bwMode="auto">
          <a:xfrm>
            <a:off x="3132138" y="6286500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>
                <a:latin typeface="Calibri" pitchFamily="34" charset="0"/>
              </a:rPr>
              <a:t>Lead glass samples</a:t>
            </a:r>
          </a:p>
        </p:txBody>
      </p:sp>
      <p:sp>
        <p:nvSpPr>
          <p:cNvPr id="50180" name="Line 15"/>
          <p:cNvSpPr>
            <a:spLocks noChangeShapeType="1"/>
          </p:cNvSpPr>
          <p:nvPr/>
        </p:nvSpPr>
        <p:spPr bwMode="auto">
          <a:xfrm>
            <a:off x="1547813" y="2205038"/>
            <a:ext cx="6477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0181" name="Line 16"/>
          <p:cNvSpPr>
            <a:spLocks noChangeShapeType="1"/>
          </p:cNvSpPr>
          <p:nvPr/>
        </p:nvSpPr>
        <p:spPr bwMode="auto">
          <a:xfrm flipH="1">
            <a:off x="4211638" y="2133600"/>
            <a:ext cx="6477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4211638" y="155733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Ø 57 mm</a:t>
            </a:r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4500563" y="25654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H = 81 mm</a:t>
            </a:r>
          </a:p>
        </p:txBody>
      </p:sp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3059113" y="472440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Density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= 3.9 g/cm</a:t>
            </a:r>
            <a:r>
              <a:rPr lang="de-DE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3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8"/>
          <p:cNvGrpSpPr>
            <a:grpSpLocks/>
          </p:cNvGrpSpPr>
          <p:nvPr/>
        </p:nvGrpSpPr>
        <p:grpSpPr bwMode="auto">
          <a:xfrm>
            <a:off x="214313" y="428625"/>
            <a:ext cx="4591050" cy="3216275"/>
            <a:chOff x="158" y="630"/>
            <a:chExt cx="2892" cy="2026"/>
          </a:xfrm>
        </p:grpSpPr>
        <p:pic>
          <p:nvPicPr>
            <p:cNvPr id="66580" name="Picture 3" descr="P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630"/>
              <a:ext cx="289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81" name="Line 4"/>
            <p:cNvSpPr>
              <a:spLocks noChangeShapeType="1"/>
            </p:cNvSpPr>
            <p:nvPr/>
          </p:nvSpPr>
          <p:spPr bwMode="auto">
            <a:xfrm>
              <a:off x="616" y="1035"/>
              <a:ext cx="1182" cy="2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582" name="Text Box 5"/>
            <p:cNvSpPr txBox="1">
              <a:spLocks noChangeArrowheads="1"/>
            </p:cNvSpPr>
            <p:nvPr/>
          </p:nvSpPr>
          <p:spPr bwMode="auto">
            <a:xfrm rot="626248">
              <a:off x="926" y="960"/>
              <a:ext cx="67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>
                  <a:solidFill>
                    <a:srgbClr val="FF0000"/>
                  </a:solidFill>
                </a:rPr>
                <a:t>1083 nm</a:t>
              </a:r>
            </a:p>
          </p:txBody>
        </p:sp>
      </p:grpSp>
      <p:pic>
        <p:nvPicPr>
          <p:cNvPr id="66563" name="Picture 11" descr="BMSR_Gebäude"/>
          <p:cNvPicPr>
            <a:picLocks noChangeAspect="1" noChangeArrowheads="1"/>
          </p:cNvPicPr>
          <p:nvPr/>
        </p:nvPicPr>
        <p:blipFill>
          <a:blip r:embed="rId4" cstate="print"/>
          <a:srcRect l="3185" r="20644"/>
          <a:stretch>
            <a:fillRect/>
          </a:stretch>
        </p:blipFill>
        <p:spPr bwMode="auto">
          <a:xfrm>
            <a:off x="5143500" y="3465513"/>
            <a:ext cx="385762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64" name="Gruppieren 19"/>
          <p:cNvGrpSpPr>
            <a:grpSpLocks/>
          </p:cNvGrpSpPr>
          <p:nvPr/>
        </p:nvGrpSpPr>
        <p:grpSpPr bwMode="auto">
          <a:xfrm>
            <a:off x="571500" y="38100"/>
            <a:ext cx="3825875" cy="461963"/>
            <a:chOff x="5000628" y="928670"/>
            <a:chExt cx="3825875" cy="461665"/>
          </a:xfrm>
        </p:grpSpPr>
        <p:sp>
          <p:nvSpPr>
            <p:cNvPr id="66578" name="Text Box 14"/>
            <p:cNvSpPr txBox="1">
              <a:spLocks noChangeArrowheads="1"/>
            </p:cNvSpPr>
            <p:nvPr/>
          </p:nvSpPr>
          <p:spPr bwMode="auto">
            <a:xfrm>
              <a:off x="5000628" y="928670"/>
              <a:ext cx="38258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latin typeface="Calibri" pitchFamily="34" charset="0"/>
                </a:rPr>
                <a:t>MEOP Polarizer Mainz: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66579" name="Text Box 17"/>
            <p:cNvSpPr txBox="1">
              <a:spLocks noChangeArrowheads="1"/>
            </p:cNvSpPr>
            <p:nvPr/>
          </p:nvSpPr>
          <p:spPr bwMode="auto">
            <a:xfrm>
              <a:off x="8008966" y="928670"/>
              <a:ext cx="6351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baseline="30000">
                  <a:latin typeface="Calibri" pitchFamily="34" charset="0"/>
                </a:rPr>
                <a:t>3</a:t>
              </a:r>
              <a:r>
                <a:rPr lang="en-US" sz="2400" b="1">
                  <a:latin typeface="Calibri" pitchFamily="34" charset="0"/>
                </a:rPr>
                <a:t>He</a:t>
              </a:r>
            </a:p>
          </p:txBody>
        </p:sp>
      </p:grpSp>
      <p:pic>
        <p:nvPicPr>
          <p:cNvPr id="66565" name="Picture 5" descr="100_00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357188"/>
            <a:ext cx="24336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8" descr="He_Xe_App_3"/>
          <p:cNvPicPr>
            <a:picLocks noChangeAspect="1" noChangeArrowheads="1"/>
          </p:cNvPicPr>
          <p:nvPr/>
        </p:nvPicPr>
        <p:blipFill>
          <a:blip r:embed="rId6" cstate="print"/>
          <a:srcRect l="38995" t="25471"/>
          <a:stretch>
            <a:fillRect/>
          </a:stretch>
        </p:blipFill>
        <p:spPr bwMode="auto">
          <a:xfrm>
            <a:off x="285750" y="4030663"/>
            <a:ext cx="2928938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feld 21"/>
          <p:cNvSpPr txBox="1">
            <a:spLocks noChangeArrowheads="1"/>
          </p:cNvSpPr>
          <p:nvPr/>
        </p:nvSpPr>
        <p:spPr bwMode="auto">
          <a:xfrm>
            <a:off x="214313" y="3643313"/>
            <a:ext cx="306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itchFamily="34" charset="0"/>
              </a:rPr>
              <a:t>SEOP Polarizer PTB: Xe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5000625" y="1428750"/>
            <a:ext cx="642938" cy="2857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4" name="Pfeil nach unten 23"/>
          <p:cNvSpPr/>
          <p:nvPr/>
        </p:nvSpPr>
        <p:spPr>
          <a:xfrm>
            <a:off x="7072313" y="2714625"/>
            <a:ext cx="214312" cy="5000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>
            <a:off x="3357563" y="5214938"/>
            <a:ext cx="1071562" cy="214312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66571" name="Gruppieren 31"/>
          <p:cNvGrpSpPr>
            <a:grpSpLocks/>
          </p:cNvGrpSpPr>
          <p:nvPr/>
        </p:nvGrpSpPr>
        <p:grpSpPr bwMode="auto">
          <a:xfrm>
            <a:off x="6429375" y="4429125"/>
            <a:ext cx="1500188" cy="1428750"/>
            <a:chOff x="2500298" y="3643314"/>
            <a:chExt cx="1500198" cy="1428760"/>
          </a:xfrm>
        </p:grpSpPr>
        <p:sp>
          <p:nvSpPr>
            <p:cNvPr id="29" name="Torte 28"/>
            <p:cNvSpPr/>
            <p:nvPr/>
          </p:nvSpPr>
          <p:spPr>
            <a:xfrm>
              <a:off x="2500298" y="3643314"/>
              <a:ext cx="1500198" cy="1428760"/>
            </a:xfrm>
            <a:prstGeom prst="pie">
              <a:avLst>
                <a:gd name="adj1" fmla="val 18837260"/>
                <a:gd name="adj2" fmla="val 7581349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Torte 29"/>
            <p:cNvSpPr/>
            <p:nvPr/>
          </p:nvSpPr>
          <p:spPr>
            <a:xfrm>
              <a:off x="2500298" y="3643314"/>
              <a:ext cx="1500198" cy="1428760"/>
            </a:xfrm>
            <a:prstGeom prst="pie">
              <a:avLst>
                <a:gd name="adj1" fmla="val 7655144"/>
                <a:gd name="adj2" fmla="val 15977106"/>
              </a:avLst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1" name="Torte 30"/>
            <p:cNvSpPr/>
            <p:nvPr/>
          </p:nvSpPr>
          <p:spPr>
            <a:xfrm>
              <a:off x="2500298" y="3643314"/>
              <a:ext cx="1500198" cy="1428760"/>
            </a:xfrm>
            <a:prstGeom prst="pie">
              <a:avLst>
                <a:gd name="adj1" fmla="val 16041165"/>
                <a:gd name="adj2" fmla="val 1997280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66572" name="Textfeld 25"/>
          <p:cNvSpPr txBox="1">
            <a:spLocks noChangeArrowheads="1"/>
          </p:cNvSpPr>
          <p:nvPr/>
        </p:nvSpPr>
        <p:spPr bwMode="auto">
          <a:xfrm>
            <a:off x="7143750" y="4572000"/>
            <a:ext cx="44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He</a:t>
            </a:r>
          </a:p>
        </p:txBody>
      </p:sp>
      <p:sp>
        <p:nvSpPr>
          <p:cNvPr id="66573" name="Textfeld 26"/>
          <p:cNvSpPr txBox="1">
            <a:spLocks noChangeArrowheads="1"/>
          </p:cNvSpPr>
          <p:nvPr/>
        </p:nvSpPr>
        <p:spPr bwMode="auto">
          <a:xfrm>
            <a:off x="6656388" y="485775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Xe</a:t>
            </a:r>
          </a:p>
        </p:txBody>
      </p:sp>
      <p:sp>
        <p:nvSpPr>
          <p:cNvPr id="66574" name="Textfeld 27"/>
          <p:cNvSpPr txBox="1">
            <a:spLocks noChangeArrowheads="1"/>
          </p:cNvSpPr>
          <p:nvPr/>
        </p:nvSpPr>
        <p:spPr bwMode="auto">
          <a:xfrm>
            <a:off x="7286625" y="5214938"/>
            <a:ext cx="412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N</a:t>
            </a:r>
            <a:r>
              <a:rPr lang="de-DE" baseline="-25000">
                <a:latin typeface="Calibri" pitchFamily="34" charset="0"/>
              </a:rPr>
              <a:t>2</a:t>
            </a:r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9"/>
          <p:cNvSpPr>
            <a:spLocks noChangeArrowheads="1"/>
          </p:cNvSpPr>
          <p:nvPr/>
        </p:nvSpPr>
        <p:spPr bwMode="auto">
          <a:xfrm>
            <a:off x="3995738" y="4508500"/>
            <a:ext cx="4995862" cy="21844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243263"/>
            <a:ext cx="3743325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23850" y="511175"/>
            <a:ext cx="479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(Cohen-Tannoudji et al., PRL 22 (1969),758)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9" name="Formel" r:id="rId5" imgW="914400" imgH="215640" progId="Equation.3">
                  <p:embed/>
                </p:oleObj>
              </mc:Choice>
              <mc:Fallback>
                <p:oleObj name="Formel" r:id="rId5" imgW="91440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846" name="Group 45"/>
          <p:cNvGrpSpPr>
            <a:grpSpLocks/>
          </p:cNvGrpSpPr>
          <p:nvPr/>
        </p:nvGrpSpPr>
        <p:grpSpPr bwMode="auto">
          <a:xfrm>
            <a:off x="250825" y="1268413"/>
            <a:ext cx="3600450" cy="1800225"/>
            <a:chOff x="385" y="119"/>
            <a:chExt cx="2268" cy="1134"/>
          </a:xfrm>
        </p:grpSpPr>
        <p:grpSp>
          <p:nvGrpSpPr>
            <p:cNvPr id="35857" name="Group 41"/>
            <p:cNvGrpSpPr>
              <a:grpSpLocks/>
            </p:cNvGrpSpPr>
            <p:nvPr/>
          </p:nvGrpSpPr>
          <p:grpSpPr bwMode="auto">
            <a:xfrm>
              <a:off x="385" y="119"/>
              <a:ext cx="2268" cy="1134"/>
              <a:chOff x="385" y="119"/>
              <a:chExt cx="2268" cy="1134"/>
            </a:xfrm>
          </p:grpSpPr>
          <p:pic>
            <p:nvPicPr>
              <p:cNvPr id="35883" name="Picture 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6360" t="6319" r="5612" b="8302"/>
              <a:stretch>
                <a:fillRect/>
              </a:stretch>
            </p:blipFill>
            <p:spPr bwMode="auto">
              <a:xfrm>
                <a:off x="385" y="119"/>
                <a:ext cx="2268" cy="1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84" name="Rectangle 39"/>
              <p:cNvSpPr>
                <a:spLocks noChangeArrowheads="1"/>
              </p:cNvSpPr>
              <p:nvPr/>
            </p:nvSpPr>
            <p:spPr bwMode="auto">
              <a:xfrm>
                <a:off x="2154" y="210"/>
                <a:ext cx="478" cy="3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  <p:sp>
            <p:nvSpPr>
              <p:cNvPr id="35885" name="Rectangle 40"/>
              <p:cNvSpPr>
                <a:spLocks noChangeArrowheads="1"/>
              </p:cNvSpPr>
              <p:nvPr/>
            </p:nvSpPr>
            <p:spPr bwMode="auto">
              <a:xfrm>
                <a:off x="1066" y="845"/>
                <a:ext cx="363" cy="4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</p:grpSp>
        <p:grpSp>
          <p:nvGrpSpPr>
            <p:cNvPr id="35858" name="Group 44"/>
            <p:cNvGrpSpPr>
              <a:grpSpLocks/>
            </p:cNvGrpSpPr>
            <p:nvPr/>
          </p:nvGrpSpPr>
          <p:grpSpPr bwMode="auto">
            <a:xfrm>
              <a:off x="861" y="146"/>
              <a:ext cx="1203" cy="925"/>
              <a:chOff x="867" y="146"/>
              <a:chExt cx="1203" cy="925"/>
            </a:xfrm>
          </p:grpSpPr>
          <p:sp>
            <p:nvSpPr>
              <p:cNvPr id="35859" name="Oval 13"/>
              <p:cNvSpPr>
                <a:spLocks noChangeArrowheads="1"/>
              </p:cNvSpPr>
              <p:nvPr/>
            </p:nvSpPr>
            <p:spPr bwMode="auto">
              <a:xfrm>
                <a:off x="867" y="146"/>
                <a:ext cx="589" cy="590"/>
              </a:xfrm>
              <a:prstGeom prst="ellipse">
                <a:avLst/>
              </a:prstGeom>
              <a:solidFill>
                <a:srgbClr val="FF0000">
                  <a:alpha val="47058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</a:endParaRPr>
              </a:p>
            </p:txBody>
          </p:sp>
          <p:grpSp>
            <p:nvGrpSpPr>
              <p:cNvPr id="35860" name="Group 43"/>
              <p:cNvGrpSpPr>
                <a:grpSpLocks/>
              </p:cNvGrpSpPr>
              <p:nvPr/>
            </p:nvGrpSpPr>
            <p:grpSpPr bwMode="auto">
              <a:xfrm>
                <a:off x="1481" y="162"/>
                <a:ext cx="589" cy="590"/>
                <a:chOff x="3697" y="890"/>
                <a:chExt cx="589" cy="590"/>
              </a:xfrm>
            </p:grpSpPr>
            <p:sp>
              <p:nvSpPr>
                <p:cNvPr id="35878" name="Oval 12"/>
                <p:cNvSpPr>
                  <a:spLocks noChangeArrowheads="1"/>
                </p:cNvSpPr>
                <p:nvPr/>
              </p:nvSpPr>
              <p:spPr bwMode="auto">
                <a:xfrm>
                  <a:off x="3697" y="890"/>
                  <a:ext cx="589" cy="590"/>
                </a:xfrm>
                <a:prstGeom prst="ellipse">
                  <a:avLst/>
                </a:prstGeom>
                <a:solidFill>
                  <a:srgbClr val="FFCC00">
                    <a:alpha val="47058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latin typeface="Calibri" pitchFamily="34" charset="0"/>
                  </a:endParaRPr>
                </a:p>
              </p:txBody>
            </p:sp>
            <p:sp>
              <p:nvSpPr>
                <p:cNvPr id="35879" name="Oval 14"/>
                <p:cNvSpPr>
                  <a:spLocks noChangeArrowheads="1"/>
                </p:cNvSpPr>
                <p:nvPr/>
              </p:nvSpPr>
              <p:spPr bwMode="auto">
                <a:xfrm>
                  <a:off x="3718" y="1153"/>
                  <a:ext cx="557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latin typeface="Calibri" pitchFamily="34" charset="0"/>
                  </a:endParaRPr>
                </a:p>
              </p:txBody>
            </p:sp>
            <p:sp>
              <p:nvSpPr>
                <p:cNvPr id="3588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002" y="1167"/>
                  <a:ext cx="168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88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117" y="1167"/>
                  <a:ext cx="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88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151" y="1166"/>
                  <a:ext cx="18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5861" name="Group 42"/>
              <p:cNvGrpSpPr>
                <a:grpSpLocks/>
              </p:cNvGrpSpPr>
              <p:nvPr/>
            </p:nvGrpSpPr>
            <p:grpSpPr bwMode="auto">
              <a:xfrm>
                <a:off x="1020" y="572"/>
                <a:ext cx="297" cy="499"/>
                <a:chOff x="3233" y="1253"/>
                <a:chExt cx="297" cy="499"/>
              </a:xfrm>
            </p:grpSpPr>
            <p:grpSp>
              <p:nvGrpSpPr>
                <p:cNvPr id="35862" name="Group 37"/>
                <p:cNvGrpSpPr>
                  <a:grpSpLocks/>
                </p:cNvGrpSpPr>
                <p:nvPr/>
              </p:nvGrpSpPr>
              <p:grpSpPr bwMode="auto">
                <a:xfrm rot="-5400000">
                  <a:off x="3130" y="1457"/>
                  <a:ext cx="499" cy="92"/>
                  <a:chOff x="3061" y="1661"/>
                  <a:chExt cx="499" cy="92"/>
                </a:xfrm>
              </p:grpSpPr>
              <p:grpSp>
                <p:nvGrpSpPr>
                  <p:cNvPr id="35864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61" y="1661"/>
                    <a:ext cx="92" cy="92"/>
                    <a:chOff x="3061" y="1661"/>
                    <a:chExt cx="92" cy="92"/>
                  </a:xfrm>
                </p:grpSpPr>
                <p:sp>
                  <p:nvSpPr>
                    <p:cNvPr id="35876" name="Arc 20"/>
                    <p:cNvSpPr>
                      <a:spLocks/>
                    </p:cNvSpPr>
                    <p:nvPr/>
                  </p:nvSpPr>
                  <p:spPr bwMode="auto">
                    <a:xfrm>
                      <a:off x="3061" y="1661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877" name="Arc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107" y="1706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5865" name="Arc 22"/>
                  <p:cNvSpPr>
                    <a:spLocks/>
                  </p:cNvSpPr>
                  <p:nvPr/>
                </p:nvSpPr>
                <p:spPr bwMode="auto">
                  <a:xfrm>
                    <a:off x="3424" y="1661"/>
                    <a:ext cx="46" cy="47"/>
                  </a:xfrm>
                  <a:custGeom>
                    <a:avLst/>
                    <a:gdLst>
                      <a:gd name="T0" fmla="*/ 0 w 43200"/>
                      <a:gd name="T1" fmla="*/ 47 h 22127"/>
                      <a:gd name="T2" fmla="*/ 46 w 43200"/>
                      <a:gd name="T3" fmla="*/ 46 h 22127"/>
                      <a:gd name="T4" fmla="*/ 23 w 43200"/>
                      <a:gd name="T5" fmla="*/ 46 h 22127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127"/>
                      <a:gd name="T11" fmla="*/ 43200 w 43200"/>
                      <a:gd name="T12" fmla="*/ 22127 h 2212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127" fill="none" extrusionOk="0">
                        <a:moveTo>
                          <a:pt x="6" y="22126"/>
                        </a:moveTo>
                        <a:cubicBezTo>
                          <a:pt x="2" y="21951"/>
                          <a:pt x="0" y="217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127" stroke="0" extrusionOk="0">
                        <a:moveTo>
                          <a:pt x="6" y="22126"/>
                        </a:moveTo>
                        <a:cubicBezTo>
                          <a:pt x="2" y="21951"/>
                          <a:pt x="0" y="217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3586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152" y="1661"/>
                    <a:ext cx="92" cy="92"/>
                    <a:chOff x="3061" y="1661"/>
                    <a:chExt cx="92" cy="92"/>
                  </a:xfrm>
                </p:grpSpPr>
                <p:sp>
                  <p:nvSpPr>
                    <p:cNvPr id="35874" name="Arc 25"/>
                    <p:cNvSpPr>
                      <a:spLocks/>
                    </p:cNvSpPr>
                    <p:nvPr/>
                  </p:nvSpPr>
                  <p:spPr bwMode="auto">
                    <a:xfrm>
                      <a:off x="3061" y="1661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875" name="Arc 26"/>
                    <p:cNvSpPr>
                      <a:spLocks/>
                    </p:cNvSpPr>
                    <p:nvPr/>
                  </p:nvSpPr>
                  <p:spPr bwMode="auto">
                    <a:xfrm flipV="1">
                      <a:off x="3107" y="1706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86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243" y="1661"/>
                    <a:ext cx="92" cy="92"/>
                    <a:chOff x="3061" y="1661"/>
                    <a:chExt cx="92" cy="92"/>
                  </a:xfrm>
                </p:grpSpPr>
                <p:sp>
                  <p:nvSpPr>
                    <p:cNvPr id="35872" name="Arc 28"/>
                    <p:cNvSpPr>
                      <a:spLocks/>
                    </p:cNvSpPr>
                    <p:nvPr/>
                  </p:nvSpPr>
                  <p:spPr bwMode="auto">
                    <a:xfrm>
                      <a:off x="3061" y="1661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873" name="Arc 29"/>
                    <p:cNvSpPr>
                      <a:spLocks/>
                    </p:cNvSpPr>
                    <p:nvPr/>
                  </p:nvSpPr>
                  <p:spPr bwMode="auto">
                    <a:xfrm flipV="1">
                      <a:off x="3107" y="1706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868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334" y="1661"/>
                    <a:ext cx="92" cy="92"/>
                    <a:chOff x="3061" y="1661"/>
                    <a:chExt cx="92" cy="92"/>
                  </a:xfrm>
                </p:grpSpPr>
                <p:sp>
                  <p:nvSpPr>
                    <p:cNvPr id="35870" name="Arc 31"/>
                    <p:cNvSpPr>
                      <a:spLocks/>
                    </p:cNvSpPr>
                    <p:nvPr/>
                  </p:nvSpPr>
                  <p:spPr bwMode="auto">
                    <a:xfrm>
                      <a:off x="3061" y="1661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5871" name="Arc 32"/>
                    <p:cNvSpPr>
                      <a:spLocks/>
                    </p:cNvSpPr>
                    <p:nvPr/>
                  </p:nvSpPr>
                  <p:spPr bwMode="auto">
                    <a:xfrm flipV="1">
                      <a:off x="3107" y="1706"/>
                      <a:ext cx="46" cy="47"/>
                    </a:xfrm>
                    <a:custGeom>
                      <a:avLst/>
                      <a:gdLst>
                        <a:gd name="T0" fmla="*/ 0 w 43200"/>
                        <a:gd name="T1" fmla="*/ 47 h 22127"/>
                        <a:gd name="T2" fmla="*/ 46 w 43200"/>
                        <a:gd name="T3" fmla="*/ 46 h 22127"/>
                        <a:gd name="T4" fmla="*/ 23 w 43200"/>
                        <a:gd name="T5" fmla="*/ 46 h 2212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2127"/>
                        <a:gd name="T11" fmla="*/ 43200 w 43200"/>
                        <a:gd name="T12" fmla="*/ 22127 h 221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2127" fill="none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</a:path>
                        <a:path w="43200" h="22127" stroke="0" extrusionOk="0">
                          <a:moveTo>
                            <a:pt x="6" y="22126"/>
                          </a:moveTo>
                          <a:cubicBezTo>
                            <a:pt x="2" y="21951"/>
                            <a:pt x="0" y="217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3529" y="-1"/>
                            <a:pt x="43199" y="9670"/>
                            <a:pt x="43200" y="2159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35869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470" y="1706"/>
                    <a:ext cx="9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5863" name="Arc 38"/>
                <p:cNvSpPr>
                  <a:spLocks/>
                </p:cNvSpPr>
                <p:nvPr/>
              </p:nvSpPr>
              <p:spPr bwMode="auto">
                <a:xfrm>
                  <a:off x="3233" y="1523"/>
                  <a:ext cx="297" cy="55"/>
                </a:xfrm>
                <a:custGeom>
                  <a:avLst/>
                  <a:gdLst>
                    <a:gd name="T0" fmla="*/ 64 w 43200"/>
                    <a:gd name="T1" fmla="*/ 52 h 41315"/>
                    <a:gd name="T2" fmla="*/ 209 w 43200"/>
                    <a:gd name="T3" fmla="*/ 55 h 41315"/>
                    <a:gd name="T4" fmla="*/ 149 w 43200"/>
                    <a:gd name="T5" fmla="*/ 29 h 41315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1315"/>
                    <a:gd name="T11" fmla="*/ 43200 w 43200"/>
                    <a:gd name="T12" fmla="*/ 41315 h 413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1315" fill="none" extrusionOk="0">
                      <a:moveTo>
                        <a:pt x="9264" y="39330"/>
                      </a:moveTo>
                      <a:cubicBezTo>
                        <a:pt x="3460" y="35293"/>
                        <a:pt x="0" y="2867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0115"/>
                        <a:pt x="38197" y="37835"/>
                        <a:pt x="30424" y="41314"/>
                      </a:cubicBezTo>
                    </a:path>
                    <a:path w="43200" h="41315" stroke="0" extrusionOk="0">
                      <a:moveTo>
                        <a:pt x="9264" y="39330"/>
                      </a:moveTo>
                      <a:cubicBezTo>
                        <a:pt x="3460" y="35293"/>
                        <a:pt x="0" y="2867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0115"/>
                        <a:pt x="38197" y="37835"/>
                        <a:pt x="30424" y="4131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35847" name="Text Box 46"/>
          <p:cNvSpPr txBox="1">
            <a:spLocks noChangeArrowheads="1"/>
          </p:cNvSpPr>
          <p:nvPr/>
        </p:nvSpPr>
        <p:spPr bwMode="auto">
          <a:xfrm>
            <a:off x="303213" y="63500"/>
            <a:ext cx="823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itchFamily="34" charset="0"/>
              </a:rPr>
              <a:t>Detection of magnetic field produced by oriented nuclei</a:t>
            </a:r>
          </a:p>
        </p:txBody>
      </p:sp>
      <p:sp>
        <p:nvSpPr>
          <p:cNvPr id="35848" name="Text Box 48"/>
          <p:cNvSpPr txBox="1">
            <a:spLocks noChangeArrowheads="1"/>
          </p:cNvSpPr>
          <p:nvPr/>
        </p:nvSpPr>
        <p:spPr bwMode="auto">
          <a:xfrm>
            <a:off x="3924300" y="1412875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rgbClr val="FF0000"/>
                </a:solidFill>
                <a:latin typeface="Calibri" pitchFamily="34" charset="0"/>
              </a:rPr>
              <a:t>Results:</a:t>
            </a:r>
          </a:p>
        </p:txBody>
      </p:sp>
      <p:sp>
        <p:nvSpPr>
          <p:cNvPr id="35849" name="Text Box 49"/>
          <p:cNvSpPr txBox="1">
            <a:spLocks noChangeArrowheads="1"/>
          </p:cNvSpPr>
          <p:nvPr/>
        </p:nvSpPr>
        <p:spPr bwMode="auto">
          <a:xfrm>
            <a:off x="3954463" y="1989138"/>
            <a:ext cx="409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>
                <a:latin typeface="Calibri" pitchFamily="34" charset="0"/>
              </a:rPr>
              <a:t> </a:t>
            </a:r>
            <a:r>
              <a:rPr lang="en-US" baseline="30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He spin precession: T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* = 2h 20min</a:t>
            </a:r>
            <a:endParaRPr lang="de-DE">
              <a:latin typeface="Calibri" pitchFamily="34" charset="0"/>
            </a:endParaRPr>
          </a:p>
        </p:txBody>
      </p:sp>
      <p:sp>
        <p:nvSpPr>
          <p:cNvPr id="35850" name="Text Box 52"/>
          <p:cNvSpPr txBox="1">
            <a:spLocks noChangeArrowheads="1"/>
          </p:cNvSpPr>
          <p:nvPr/>
        </p:nvSpPr>
        <p:spPr bwMode="auto">
          <a:xfrm>
            <a:off x="3959225" y="2500313"/>
            <a:ext cx="507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>
                <a:latin typeface="Calibri" pitchFamily="34" charset="0"/>
              </a:rPr>
              <a:t> sensitivity of Rb-magnetometer: </a:t>
            </a:r>
          </a:p>
          <a:p>
            <a:pPr>
              <a:buFont typeface="Wingdings" pitchFamily="2" charset="2"/>
              <a:buNone/>
            </a:pPr>
            <a:r>
              <a:rPr lang="de-DE">
                <a:latin typeface="Calibri" pitchFamily="34" charset="0"/>
              </a:rPr>
              <a:t>                                              100fT@ BW 0.3 Hz</a:t>
            </a:r>
          </a:p>
        </p:txBody>
      </p:sp>
      <p:sp>
        <p:nvSpPr>
          <p:cNvPr id="35851" name="Text Box 53"/>
          <p:cNvSpPr txBox="1">
            <a:spLocks noChangeArrowheads="1"/>
          </p:cNvSpPr>
          <p:nvPr/>
        </p:nvSpPr>
        <p:spPr bwMode="auto">
          <a:xfrm>
            <a:off x="3952875" y="3206750"/>
            <a:ext cx="2490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>
                <a:latin typeface="Calibri" pitchFamily="34" charset="0"/>
              </a:rPr>
              <a:t> P</a:t>
            </a:r>
            <a:r>
              <a:rPr lang="de-DE" baseline="-25000">
                <a:latin typeface="Calibri" pitchFamily="34" charset="0"/>
              </a:rPr>
              <a:t>He</a:t>
            </a:r>
            <a:r>
              <a:rPr lang="de-DE">
                <a:latin typeface="Calibri" pitchFamily="34" charset="0"/>
              </a:rPr>
              <a:t> </a:t>
            </a:r>
            <a:r>
              <a:rPr lang="de-DE">
                <a:latin typeface="Calibri" pitchFamily="34" charset="0"/>
                <a:sym typeface="Symbol" pitchFamily="18" charset="2"/>
              </a:rPr>
              <a:t>  5% @ 4 mbar</a:t>
            </a:r>
          </a:p>
        </p:txBody>
      </p:sp>
      <p:sp>
        <p:nvSpPr>
          <p:cNvPr id="35852" name="Text Box 54"/>
          <p:cNvSpPr txBox="1">
            <a:spLocks noChangeArrowheads="1"/>
          </p:cNvSpPr>
          <p:nvPr/>
        </p:nvSpPr>
        <p:spPr bwMode="auto">
          <a:xfrm>
            <a:off x="3851275" y="3927475"/>
            <a:ext cx="5202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33CC"/>
                </a:solidFill>
                <a:latin typeface="Calibri" pitchFamily="34" charset="0"/>
              </a:rPr>
              <a:t>Improvement of measurement sensitivity:</a:t>
            </a:r>
          </a:p>
        </p:txBody>
      </p:sp>
      <p:sp>
        <p:nvSpPr>
          <p:cNvPr id="35853" name="Text Box 55"/>
          <p:cNvSpPr txBox="1">
            <a:spLocks noChangeArrowheads="1"/>
          </p:cNvSpPr>
          <p:nvPr/>
        </p:nvSpPr>
        <p:spPr bwMode="auto">
          <a:xfrm>
            <a:off x="4192588" y="4606925"/>
            <a:ext cx="45132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400">
                <a:latin typeface="Calibri" pitchFamily="34" charset="0"/>
              </a:rPr>
              <a:t> SQUID-detectors@2 fT/</a:t>
            </a:r>
            <a:r>
              <a:rPr lang="de-DE" sz="2400">
                <a:latin typeface="Calibri" pitchFamily="34" charset="0"/>
                <a:sym typeface="Symbol" pitchFamily="18" charset="2"/>
              </a:rPr>
              <a:t>Hz</a:t>
            </a:r>
          </a:p>
          <a:p>
            <a:pPr>
              <a:buFont typeface="Wingdings" pitchFamily="2" charset="2"/>
              <a:buChar char="§"/>
            </a:pPr>
            <a:endParaRPr lang="de-DE" sz="2400">
              <a:latin typeface="Calibri" pitchFamily="34" charset="0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de-DE" sz="2400">
                <a:latin typeface="Calibri" pitchFamily="34" charset="0"/>
                <a:sym typeface="Symbol" pitchFamily="18" charset="2"/>
              </a:rPr>
              <a:t> laser for OP of </a:t>
            </a:r>
            <a:r>
              <a:rPr lang="de-DE" sz="2400" baseline="30000">
                <a:latin typeface="Calibri" pitchFamily="34" charset="0"/>
                <a:sym typeface="Symbol" pitchFamily="18" charset="2"/>
              </a:rPr>
              <a:t>3</a:t>
            </a:r>
            <a:r>
              <a:rPr lang="de-DE" sz="2400">
                <a:latin typeface="Calibri" pitchFamily="34" charset="0"/>
                <a:sym typeface="Symbol" pitchFamily="18" charset="2"/>
              </a:rPr>
              <a:t>He @ P&gt; 70%</a:t>
            </a:r>
          </a:p>
          <a:p>
            <a:pPr>
              <a:buFont typeface="Wingdings" pitchFamily="2" charset="2"/>
              <a:buChar char="§"/>
            </a:pPr>
            <a:endParaRPr lang="de-DE" sz="2400">
              <a:latin typeface="Calibri" pitchFamily="34" charset="0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de-DE" sz="2400">
                <a:latin typeface="Calibri" pitchFamily="34" charset="0"/>
              </a:rPr>
              <a:t> longer T</a:t>
            </a:r>
            <a:r>
              <a:rPr lang="de-DE" sz="2400" baseline="-25000">
                <a:latin typeface="Calibri" pitchFamily="34" charset="0"/>
              </a:rPr>
              <a:t>2</a:t>
            </a:r>
            <a:r>
              <a:rPr lang="de-DE" sz="2400">
                <a:latin typeface="Calibri" pitchFamily="34" charset="0"/>
              </a:rPr>
              <a:t>*-times (needed !!!)</a:t>
            </a:r>
            <a:endParaRPr lang="de-DE" sz="240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35854" name="Text Box 56"/>
          <p:cNvSpPr txBox="1">
            <a:spLocks noChangeArrowheads="1"/>
          </p:cNvSpPr>
          <p:nvPr/>
        </p:nvSpPr>
        <p:spPr bwMode="auto">
          <a:xfrm>
            <a:off x="323850" y="3452813"/>
            <a:ext cx="874713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latin typeface="Calibri" pitchFamily="34" charset="0"/>
              </a:rPr>
              <a:t>10</a:t>
            </a:r>
            <a:r>
              <a:rPr lang="de-DE" sz="1200" b="1" baseline="30000">
                <a:latin typeface="Calibri" pitchFamily="34" charset="0"/>
              </a:rPr>
              <a:t>-11 </a:t>
            </a:r>
            <a:r>
              <a:rPr lang="de-DE" sz="1200" b="1">
                <a:latin typeface="Calibri" pitchFamily="34" charset="0"/>
              </a:rPr>
              <a:t>tesla</a:t>
            </a:r>
          </a:p>
        </p:txBody>
      </p:sp>
      <p:sp>
        <p:nvSpPr>
          <p:cNvPr id="35855" name="Rectangle 58"/>
          <p:cNvSpPr>
            <a:spLocks noChangeArrowheads="1"/>
          </p:cNvSpPr>
          <p:nvPr/>
        </p:nvSpPr>
        <p:spPr bwMode="auto">
          <a:xfrm>
            <a:off x="250825" y="5876925"/>
            <a:ext cx="468313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35856" name="Text Box 57"/>
          <p:cNvSpPr txBox="1">
            <a:spLocks noChangeArrowheads="1"/>
          </p:cNvSpPr>
          <p:nvPr/>
        </p:nvSpPr>
        <p:spPr bwMode="auto">
          <a:xfrm>
            <a:off x="-47625" y="5818188"/>
            <a:ext cx="874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latin typeface="Calibri" pitchFamily="34" charset="0"/>
              </a:rPr>
              <a:t>10</a:t>
            </a:r>
            <a:r>
              <a:rPr lang="de-DE" sz="1200" b="1" baseline="30000">
                <a:latin typeface="Calibri" pitchFamily="34" charset="0"/>
              </a:rPr>
              <a:t>-13 </a:t>
            </a:r>
            <a:r>
              <a:rPr lang="de-DE" sz="1200" b="1">
                <a:latin typeface="Calibri" pitchFamily="34" charset="0"/>
              </a:rPr>
              <a:t>tesla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948488" y="6518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903663" y="2127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344738" y="44450"/>
            <a:ext cx="4387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FF0000"/>
                </a:solidFill>
                <a:latin typeface="Comic Sans MS" pitchFamily="66" charset="0"/>
              </a:rPr>
              <a:t>BMSR 2, PTB Berlin</a:t>
            </a:r>
          </a:p>
        </p:txBody>
      </p:sp>
      <p:cxnSp>
        <p:nvCxnSpPr>
          <p:cNvPr id="4103" name="AutoShape 12"/>
          <p:cNvCxnSpPr>
            <a:cxnSpLocks noChangeShapeType="1"/>
          </p:cNvCxnSpPr>
          <p:nvPr/>
        </p:nvCxnSpPr>
        <p:spPr bwMode="auto">
          <a:xfrm>
            <a:off x="5003800" y="28051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4104" name="Picture 13" descr="BMSR"/>
          <p:cNvPicPr>
            <a:picLocks noChangeAspect="1" noChangeArrowheads="1"/>
          </p:cNvPicPr>
          <p:nvPr/>
        </p:nvPicPr>
        <p:blipFill>
          <a:blip r:embed="rId4" cstate="print"/>
          <a:srcRect t="13498"/>
          <a:stretch>
            <a:fillRect/>
          </a:stretch>
        </p:blipFill>
        <p:spPr bwMode="auto">
          <a:xfrm>
            <a:off x="107950" y="719138"/>
            <a:ext cx="21764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4" descr="Blick_in_die_Kabine"/>
          <p:cNvPicPr>
            <a:picLocks noChangeAspect="1" noChangeArrowheads="1"/>
          </p:cNvPicPr>
          <p:nvPr/>
        </p:nvPicPr>
        <p:blipFill>
          <a:blip r:embed="rId5" cstate="print"/>
          <a:srcRect l="11888" t="8588" r="6415"/>
          <a:stretch>
            <a:fillRect/>
          </a:stretch>
        </p:blipFill>
        <p:spPr bwMode="auto">
          <a:xfrm>
            <a:off x="5788025" y="1020763"/>
            <a:ext cx="33210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6" name="Gruppieren 23"/>
          <p:cNvGrpSpPr>
            <a:grpSpLocks/>
          </p:cNvGrpSpPr>
          <p:nvPr/>
        </p:nvGrpSpPr>
        <p:grpSpPr bwMode="auto">
          <a:xfrm>
            <a:off x="3851275" y="4214813"/>
            <a:ext cx="1944688" cy="1747837"/>
            <a:chOff x="3851275" y="4803775"/>
            <a:chExt cx="1944688" cy="1747838"/>
          </a:xfrm>
        </p:grpSpPr>
        <p:sp>
          <p:nvSpPr>
            <p:cNvPr id="4117" name="Text Box 4"/>
            <p:cNvSpPr txBox="1">
              <a:spLocks noChangeArrowheads="1"/>
            </p:cNvSpPr>
            <p:nvPr/>
          </p:nvSpPr>
          <p:spPr bwMode="auto">
            <a:xfrm>
              <a:off x="5364163" y="611981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118" name="Group 15"/>
            <p:cNvGrpSpPr>
              <a:grpSpLocks/>
            </p:cNvGrpSpPr>
            <p:nvPr/>
          </p:nvGrpSpPr>
          <p:grpSpPr bwMode="auto">
            <a:xfrm>
              <a:off x="3851275" y="4803775"/>
              <a:ext cx="1944688" cy="1747838"/>
              <a:chOff x="4467" y="3119"/>
              <a:chExt cx="1225" cy="1101"/>
            </a:xfrm>
          </p:grpSpPr>
          <p:pic>
            <p:nvPicPr>
              <p:cNvPr id="4119" name="Picture 16" descr="Zell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61685" t="38046" b="7173"/>
              <a:stretch>
                <a:fillRect/>
              </a:stretch>
            </p:blipFill>
            <p:spPr bwMode="auto">
              <a:xfrm>
                <a:off x="4467" y="3301"/>
                <a:ext cx="1225" cy="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20" name="Line 17"/>
              <p:cNvSpPr>
                <a:spLocks noChangeShapeType="1"/>
              </p:cNvSpPr>
              <p:nvPr/>
            </p:nvSpPr>
            <p:spPr bwMode="auto">
              <a:xfrm>
                <a:off x="4762" y="3740"/>
                <a:ext cx="799" cy="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21" name="Text Box 18"/>
              <p:cNvSpPr txBox="1">
                <a:spLocks noChangeArrowheads="1"/>
              </p:cNvSpPr>
              <p:nvPr/>
            </p:nvSpPr>
            <p:spPr bwMode="auto">
              <a:xfrm>
                <a:off x="4985" y="3756"/>
                <a:ext cx="50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400" b="1">
                    <a:solidFill>
                      <a:srgbClr val="FFFF00"/>
                    </a:solidFill>
                    <a:latin typeface="Times New Roman" pitchFamily="18" charset="0"/>
                  </a:rPr>
                  <a:t>6 cm</a:t>
                </a:r>
              </a:p>
            </p:txBody>
          </p:sp>
          <p:sp>
            <p:nvSpPr>
              <p:cNvPr id="4122" name="Text Box 19"/>
              <p:cNvSpPr txBox="1">
                <a:spLocks noChangeArrowheads="1"/>
              </p:cNvSpPr>
              <p:nvPr/>
            </p:nvSpPr>
            <p:spPr bwMode="auto">
              <a:xfrm>
                <a:off x="4664" y="3119"/>
                <a:ext cx="977" cy="21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 baseline="30000">
                    <a:latin typeface="Times New Roman" pitchFamily="18" charset="0"/>
                  </a:rPr>
                  <a:t>3</a:t>
                </a:r>
                <a:r>
                  <a:rPr lang="de-DE" sz="1600">
                    <a:latin typeface="Times New Roman" pitchFamily="18" charset="0"/>
                  </a:rPr>
                  <a:t>He (4.5 mbar )</a:t>
                </a:r>
              </a:p>
            </p:txBody>
          </p:sp>
        </p:grpSp>
      </p:grpSp>
      <p:sp>
        <p:nvSpPr>
          <p:cNvPr id="4107" name="Rectangle 20"/>
          <p:cNvSpPr>
            <a:spLocks noChangeArrowheads="1"/>
          </p:cNvSpPr>
          <p:nvPr/>
        </p:nvSpPr>
        <p:spPr bwMode="auto">
          <a:xfrm>
            <a:off x="34925" y="3311525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latin typeface="Calibri" pitchFamily="34" charset="0"/>
              </a:rPr>
              <a:t>J. Bork, et al., Proc. Biomag 2000, 970 (2000).</a:t>
            </a:r>
          </a:p>
        </p:txBody>
      </p:sp>
      <p:sp>
        <p:nvSpPr>
          <p:cNvPr id="4108" name="Text Box 21"/>
          <p:cNvSpPr txBox="1">
            <a:spLocks noChangeArrowheads="1"/>
          </p:cNvSpPr>
          <p:nvPr/>
        </p:nvSpPr>
        <p:spPr bwMode="auto">
          <a:xfrm>
            <a:off x="2339975" y="692150"/>
            <a:ext cx="284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alibri" pitchFamily="34" charset="0"/>
              </a:rPr>
              <a:t>The 7-layered magnetically </a:t>
            </a:r>
          </a:p>
          <a:p>
            <a:r>
              <a:rPr lang="de-DE" sz="1600" b="1">
                <a:latin typeface="Calibri" pitchFamily="34" charset="0"/>
              </a:rPr>
              <a:t>shielded room </a:t>
            </a:r>
          </a:p>
          <a:p>
            <a:r>
              <a:rPr lang="de-DE" sz="1600" b="1">
                <a:latin typeface="Calibri" pitchFamily="34" charset="0"/>
              </a:rPr>
              <a:t>(residual field &lt; 2 nT)</a:t>
            </a:r>
          </a:p>
        </p:txBody>
      </p:sp>
      <p:pic>
        <p:nvPicPr>
          <p:cNvPr id="4109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1714500"/>
            <a:ext cx="23050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Line 23"/>
          <p:cNvSpPr>
            <a:spLocks noChangeShapeType="1"/>
          </p:cNvSpPr>
          <p:nvPr/>
        </p:nvSpPr>
        <p:spPr bwMode="auto">
          <a:xfrm flipV="1">
            <a:off x="5724525" y="2879725"/>
            <a:ext cx="1727200" cy="2160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111" name="Line 24"/>
          <p:cNvSpPr>
            <a:spLocks noChangeShapeType="1"/>
          </p:cNvSpPr>
          <p:nvPr/>
        </p:nvSpPr>
        <p:spPr bwMode="auto">
          <a:xfrm>
            <a:off x="5600700" y="2160588"/>
            <a:ext cx="19050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112" name="Text Box 25"/>
          <p:cNvSpPr txBox="1">
            <a:spLocks noChangeArrowheads="1"/>
          </p:cNvSpPr>
          <p:nvPr/>
        </p:nvSpPr>
        <p:spPr bwMode="auto">
          <a:xfrm>
            <a:off x="4059238" y="1490663"/>
            <a:ext cx="1370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LT</a:t>
            </a:r>
            <a:r>
              <a:rPr lang="de-DE" baseline="-25000">
                <a:latin typeface="Calibri" pitchFamily="34" charset="0"/>
              </a:rPr>
              <a:t>c</a:t>
            </a:r>
            <a:r>
              <a:rPr lang="de-DE">
                <a:latin typeface="Calibri" pitchFamily="34" charset="0"/>
              </a:rPr>
              <a:t>-</a:t>
            </a:r>
            <a:r>
              <a:rPr lang="de-DE" baseline="-25000">
                <a:latin typeface="Calibri" pitchFamily="34" charset="0"/>
              </a:rPr>
              <a:t> </a:t>
            </a:r>
            <a:r>
              <a:rPr lang="de-DE">
                <a:latin typeface="Calibri" pitchFamily="34" charset="0"/>
              </a:rPr>
              <a:t>SQUID</a:t>
            </a:r>
          </a:p>
        </p:txBody>
      </p:sp>
      <p:pic>
        <p:nvPicPr>
          <p:cNvPr id="4113" name="Picture 8" descr="BMSR_Gebäude"/>
          <p:cNvPicPr>
            <a:picLocks noChangeAspect="1" noChangeArrowheads="1"/>
          </p:cNvPicPr>
          <p:nvPr/>
        </p:nvPicPr>
        <p:blipFill>
          <a:blip r:embed="rId8" cstate="print"/>
          <a:srcRect l="3185" r="20644"/>
          <a:stretch>
            <a:fillRect/>
          </a:stretch>
        </p:blipFill>
        <p:spPr bwMode="auto">
          <a:xfrm>
            <a:off x="107950" y="3671888"/>
            <a:ext cx="3529013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Rectangle 26"/>
          <p:cNvSpPr>
            <a:spLocks noChangeArrowheads="1"/>
          </p:cNvSpPr>
          <p:nvPr/>
        </p:nvSpPr>
        <p:spPr bwMode="auto">
          <a:xfrm>
            <a:off x="3419475" y="1655763"/>
            <a:ext cx="2159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4115" name="Text Box 28"/>
          <p:cNvSpPr txBox="1">
            <a:spLocks noChangeArrowheads="1"/>
          </p:cNvSpPr>
          <p:nvPr/>
        </p:nvSpPr>
        <p:spPr bwMode="auto">
          <a:xfrm>
            <a:off x="3830638" y="6072188"/>
            <a:ext cx="3313112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magnetic guiding field </a:t>
            </a:r>
            <a:r>
              <a:rPr lang="de-DE" b="1">
                <a:latin typeface="Calibri" pitchFamily="34" charset="0"/>
                <a:sym typeface="Symbol" pitchFamily="18" charset="2"/>
              </a:rPr>
              <a:t> </a:t>
            </a:r>
            <a:r>
              <a:rPr lang="de-DE">
                <a:latin typeface="Calibri" pitchFamily="34" charset="0"/>
                <a:sym typeface="Symbol" pitchFamily="18" charset="2"/>
              </a:rPr>
              <a:t>0.4 </a:t>
            </a:r>
            <a:r>
              <a:rPr lang="de-DE" sz="2000">
                <a:latin typeface="Calibri" pitchFamily="34" charset="0"/>
                <a:sym typeface="Symbol" pitchFamily="18" charset="2"/>
              </a:rPr>
              <a:t></a:t>
            </a:r>
            <a:r>
              <a:rPr lang="de-DE">
                <a:latin typeface="Calibri" pitchFamily="34" charset="0"/>
                <a:sym typeface="Symbol" pitchFamily="18" charset="2"/>
              </a:rPr>
              <a:t>T</a:t>
            </a:r>
          </a:p>
          <a:p>
            <a:r>
              <a:rPr lang="de-DE">
                <a:latin typeface="Calibri" pitchFamily="34" charset="0"/>
                <a:sym typeface="Symbol" pitchFamily="18" charset="2"/>
              </a:rPr>
              <a:t>(</a:t>
            </a:r>
            <a:r>
              <a:rPr lang="de-DE">
                <a:latin typeface="Calibri" pitchFamily="34" charset="0"/>
              </a:rPr>
              <a:t>Helmholtz-coils)</a:t>
            </a:r>
          </a:p>
        </p:txBody>
      </p:sp>
      <p:sp>
        <p:nvSpPr>
          <p:cNvPr id="4116" name="Line 29"/>
          <p:cNvSpPr>
            <a:spLocks noChangeShapeType="1"/>
          </p:cNvSpPr>
          <p:nvPr/>
        </p:nvSpPr>
        <p:spPr bwMode="auto">
          <a:xfrm flipV="1">
            <a:off x="7380288" y="4076700"/>
            <a:ext cx="144462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2" name="Formel" r:id="rId9" imgW="914400" imgH="215640" progId="Equation.3">
                  <p:embed/>
                </p:oleObj>
              </mc:Choice>
              <mc:Fallback>
                <p:oleObj name="Formel" r:id="rId9" imgW="914400" imgH="215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7002463" y="6286500"/>
          <a:ext cx="199866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3" name="Formel" r:id="rId11" imgW="1282680" imgH="304560" progId="Equation.3">
                  <p:embed/>
                </p:oleObj>
              </mc:Choice>
              <mc:Fallback>
                <p:oleObj name="Formel" r:id="rId11" imgW="128268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463" y="6286500"/>
                        <a:ext cx="1998662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764704"/>
            <a:ext cx="236493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feld 5"/>
          <p:cNvSpPr txBox="1">
            <a:spLocks noChangeArrowheads="1"/>
          </p:cNvSpPr>
          <p:nvPr/>
        </p:nvSpPr>
        <p:spPr bwMode="auto">
          <a:xfrm>
            <a:off x="190500" y="142875"/>
            <a:ext cx="3595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FF0000"/>
                </a:solidFill>
                <a:latin typeface="Comic Sans MS" pitchFamily="66" charset="0"/>
              </a:rPr>
              <a:t>False effects :</a:t>
            </a:r>
          </a:p>
        </p:txBody>
      </p:sp>
      <p:sp>
        <p:nvSpPr>
          <p:cNvPr id="19463" name="Textfeld 7"/>
          <p:cNvSpPr txBox="1">
            <a:spLocks noChangeArrowheads="1"/>
          </p:cNvSpPr>
          <p:nvPr/>
        </p:nvSpPr>
        <p:spPr bwMode="auto">
          <a:xfrm>
            <a:off x="214313" y="878806"/>
            <a:ext cx="304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err="1"/>
              <a:t>Barometric</a:t>
            </a:r>
            <a:r>
              <a:rPr lang="de-DE" sz="2400" dirty="0"/>
              <a:t> </a:t>
            </a:r>
            <a:r>
              <a:rPr lang="de-DE" sz="2400" dirty="0" err="1"/>
              <a:t>formula</a:t>
            </a:r>
            <a:r>
              <a:rPr lang="de-DE" sz="2400" dirty="0"/>
              <a:t> : </a:t>
            </a:r>
          </a:p>
        </p:txBody>
      </p:sp>
      <p:grpSp>
        <p:nvGrpSpPr>
          <p:cNvPr id="19465" name="Gruppieren 13"/>
          <p:cNvGrpSpPr>
            <a:grpSpLocks/>
          </p:cNvGrpSpPr>
          <p:nvPr/>
        </p:nvGrpSpPr>
        <p:grpSpPr bwMode="auto">
          <a:xfrm>
            <a:off x="5580112" y="692696"/>
            <a:ext cx="1440160" cy="792485"/>
            <a:chOff x="6500826" y="1133686"/>
            <a:chExt cx="2143140" cy="1152306"/>
          </a:xfrm>
        </p:grpSpPr>
        <p:pic>
          <p:nvPicPr>
            <p:cNvPr id="194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37691" r="45229" b="57211"/>
            <a:stretch>
              <a:fillRect/>
            </a:stretch>
          </p:blipFill>
          <p:spPr bwMode="auto">
            <a:xfrm>
              <a:off x="6500826" y="1133686"/>
              <a:ext cx="2039191" cy="115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hteck 11"/>
            <p:cNvSpPr/>
            <p:nvPr/>
          </p:nvSpPr>
          <p:spPr>
            <a:xfrm>
              <a:off x="8404252" y="1857448"/>
              <a:ext cx="239714" cy="131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8215338" y="2000296"/>
              <a:ext cx="214315" cy="214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aphicFrame>
        <p:nvGraphicFramePr>
          <p:cNvPr id="19458" name="Object 6"/>
          <p:cNvGraphicFramePr>
            <a:graphicFrameLocks noChangeAspect="1"/>
          </p:cNvGraphicFramePr>
          <p:nvPr/>
        </p:nvGraphicFramePr>
        <p:xfrm>
          <a:off x="1763689" y="3717032"/>
          <a:ext cx="1800200" cy="69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5" name="Formel" r:id="rId5" imgW="1117440" imgH="431640" progId="Equation.3">
                  <p:embed/>
                </p:oleObj>
              </mc:Choice>
              <mc:Fallback>
                <p:oleObj name="Formel" r:id="rId5" imgW="111744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9" y="3717032"/>
                        <a:ext cx="1800200" cy="69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feld 25"/>
          <p:cNvSpPr txBox="1">
            <a:spLocks noChangeArrowheads="1"/>
          </p:cNvSpPr>
          <p:nvPr/>
        </p:nvSpPr>
        <p:spPr bwMode="auto">
          <a:xfrm>
            <a:off x="251520" y="3831134"/>
            <a:ext cx="1433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err="1"/>
              <a:t>assume</a:t>
            </a:r>
            <a:r>
              <a:rPr lang="de-DE" sz="2400" dirty="0"/>
              <a:t>: </a:t>
            </a:r>
          </a:p>
        </p:txBody>
      </p:sp>
      <p:graphicFrame>
        <p:nvGraphicFramePr>
          <p:cNvPr id="19459" name="Object 7"/>
          <p:cNvGraphicFramePr>
            <a:graphicFrameLocks noChangeAspect="1"/>
          </p:cNvGraphicFramePr>
          <p:nvPr/>
        </p:nvGraphicFramePr>
        <p:xfrm>
          <a:off x="142875" y="2610172"/>
          <a:ext cx="3282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6" name="Formel" r:id="rId7" imgW="1726920" imgH="241200" progId="Equation.3">
                  <p:embed/>
                </p:oleObj>
              </mc:Choice>
              <mc:Fallback>
                <p:oleObj name="Formel" r:id="rId7" imgW="172692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2610172"/>
                        <a:ext cx="328295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8"/>
          <p:cNvGraphicFramePr>
            <a:graphicFrameLocks noChangeAspect="1"/>
          </p:cNvGraphicFramePr>
          <p:nvPr/>
        </p:nvGraphicFramePr>
        <p:xfrm>
          <a:off x="2195736" y="4548385"/>
          <a:ext cx="4320480" cy="46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7" name="Formel" r:id="rId9" imgW="1777680" imgH="190440" progId="Equation.3">
                  <p:embed/>
                </p:oleObj>
              </mc:Choice>
              <mc:Fallback>
                <p:oleObj name="Formel" r:id="rId9" imgW="1777680" imgH="1904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4548385"/>
                        <a:ext cx="4320480" cy="4647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uppieren 36"/>
          <p:cNvGrpSpPr/>
          <p:nvPr/>
        </p:nvGrpSpPr>
        <p:grpSpPr>
          <a:xfrm>
            <a:off x="3493814" y="1628800"/>
            <a:ext cx="2446338" cy="2003425"/>
            <a:chOff x="3513459" y="1628006"/>
            <a:chExt cx="2446338" cy="2003425"/>
          </a:xfrm>
        </p:grpSpPr>
        <p:grpSp>
          <p:nvGrpSpPr>
            <p:cNvPr id="19466" name="Gruppieren 36"/>
            <p:cNvGrpSpPr>
              <a:grpSpLocks/>
            </p:cNvGrpSpPr>
            <p:nvPr/>
          </p:nvGrpSpPr>
          <p:grpSpPr bwMode="auto">
            <a:xfrm>
              <a:off x="3816672" y="2002656"/>
              <a:ext cx="2143125" cy="1571625"/>
              <a:chOff x="3786182" y="2786058"/>
              <a:chExt cx="2143140" cy="1571636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3786182" y="2786058"/>
                <a:ext cx="2143140" cy="157163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19481" name="Textfeld 14"/>
              <p:cNvSpPr txBox="1">
                <a:spLocks noChangeArrowheads="1"/>
              </p:cNvSpPr>
              <p:nvPr/>
            </p:nvSpPr>
            <p:spPr bwMode="auto">
              <a:xfrm>
                <a:off x="5000628" y="2977218"/>
                <a:ext cx="62549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800" b="1">
                    <a:solidFill>
                      <a:srgbClr val="7030A0"/>
                    </a:solidFill>
                    <a:latin typeface="Calibri" pitchFamily="34" charset="0"/>
                  </a:rPr>
                  <a:t>S</a:t>
                </a:r>
                <a:r>
                  <a:rPr lang="de-DE" sz="2800" b="1" baseline="-25000">
                    <a:solidFill>
                      <a:srgbClr val="7030A0"/>
                    </a:solidFill>
                    <a:latin typeface="Calibri" pitchFamily="34" charset="0"/>
                  </a:rPr>
                  <a:t>He</a:t>
                </a:r>
                <a:endParaRPr lang="de-DE" sz="2800" b="1">
                  <a:solidFill>
                    <a:srgbClr val="7030A0"/>
                  </a:solidFill>
                  <a:latin typeface="Calibri" pitchFamily="34" charset="0"/>
                </a:endParaRPr>
              </a:p>
            </p:txBody>
          </p:sp>
          <p:sp>
            <p:nvSpPr>
              <p:cNvPr id="19482" name="Textfeld 15"/>
              <p:cNvSpPr txBox="1">
                <a:spLocks noChangeArrowheads="1"/>
              </p:cNvSpPr>
              <p:nvPr/>
            </p:nvSpPr>
            <p:spPr bwMode="auto">
              <a:xfrm>
                <a:off x="5056999" y="3763036"/>
                <a:ext cx="59836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800" b="1">
                    <a:solidFill>
                      <a:srgbClr val="FF0000"/>
                    </a:solidFill>
                    <a:latin typeface="Calibri" pitchFamily="34" charset="0"/>
                  </a:rPr>
                  <a:t>S</a:t>
                </a:r>
                <a:r>
                  <a:rPr lang="de-DE" sz="2800" b="1" baseline="-25000">
                    <a:solidFill>
                      <a:srgbClr val="FF0000"/>
                    </a:solidFill>
                    <a:latin typeface="Calibri" pitchFamily="34" charset="0"/>
                  </a:rPr>
                  <a:t>Xe</a:t>
                </a:r>
                <a:endParaRPr lang="de-DE" sz="2800" b="1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9483" name="Textfeld 16"/>
              <p:cNvSpPr txBox="1">
                <a:spLocks noChangeArrowheads="1"/>
              </p:cNvSpPr>
              <p:nvPr/>
            </p:nvSpPr>
            <p:spPr bwMode="auto">
              <a:xfrm>
                <a:off x="4710164" y="3416858"/>
                <a:ext cx="290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7030A0"/>
                    </a:solidFill>
                    <a:latin typeface="Calibri" pitchFamily="34" charset="0"/>
                  </a:rPr>
                  <a:t>x</a:t>
                </a:r>
              </a:p>
            </p:txBody>
          </p:sp>
          <p:sp>
            <p:nvSpPr>
              <p:cNvPr id="19484" name="Textfeld 17"/>
              <p:cNvSpPr txBox="1">
                <a:spLocks noChangeArrowheads="1"/>
              </p:cNvSpPr>
              <p:nvPr/>
            </p:nvSpPr>
            <p:spPr bwMode="auto">
              <a:xfrm>
                <a:off x="4714876" y="3643314"/>
                <a:ext cx="290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FF0000"/>
                    </a:solidFill>
                    <a:latin typeface="Calibri" pitchFamily="34" charset="0"/>
                  </a:rPr>
                  <a:t>x</a:t>
                </a:r>
              </a:p>
            </p:txBody>
          </p:sp>
        </p:grpSp>
        <p:cxnSp>
          <p:nvCxnSpPr>
            <p:cNvPr id="20" name="Gerade Verbindung mit Pfeil 19"/>
            <p:cNvCxnSpPr/>
            <p:nvPr/>
          </p:nvCxnSpPr>
          <p:spPr>
            <a:xfrm rot="5400000" flipH="1" flipV="1">
              <a:off x="2799084" y="2845619"/>
              <a:ext cx="15716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8" name="Textfeld 22"/>
            <p:cNvSpPr txBox="1">
              <a:spLocks noChangeArrowheads="1"/>
            </p:cNvSpPr>
            <p:nvPr/>
          </p:nvSpPr>
          <p:spPr bwMode="auto">
            <a:xfrm>
              <a:off x="3513459" y="1628006"/>
              <a:ext cx="3127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h</a:t>
              </a:r>
            </a:p>
          </p:txBody>
        </p:sp>
      </p:grpSp>
      <p:cxnSp>
        <p:nvCxnSpPr>
          <p:cNvPr id="30" name="Gerade Verbindung mit Pfeil 29"/>
          <p:cNvCxnSpPr/>
          <p:nvPr/>
        </p:nvCxnSpPr>
        <p:spPr>
          <a:xfrm rot="10800000">
            <a:off x="4355976" y="6856413"/>
            <a:ext cx="3743325" cy="15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rot="10800000">
            <a:off x="4427984" y="1844824"/>
            <a:ext cx="3743325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3" name="Textfeld 35"/>
          <p:cNvSpPr txBox="1">
            <a:spLocks noChangeArrowheads="1"/>
          </p:cNvSpPr>
          <p:nvPr/>
        </p:nvSpPr>
        <p:spPr bwMode="auto">
          <a:xfrm>
            <a:off x="8460432" y="2492896"/>
            <a:ext cx="55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070C0"/>
                </a:solidFill>
                <a:latin typeface="Calibri" pitchFamily="34" charset="0"/>
              </a:rPr>
              <a:t>B</a:t>
            </a:r>
            <a:r>
              <a:rPr lang="de-DE" sz="3200" b="1" baseline="-25000" dirty="0">
                <a:solidFill>
                  <a:srgbClr val="0070C0"/>
                </a:solidFill>
                <a:latin typeface="Calibri" pitchFamily="34" charset="0"/>
              </a:rPr>
              <a:t>0</a:t>
            </a:r>
            <a:endParaRPr lang="de-DE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4480942" y="2474019"/>
            <a:ext cx="3765376" cy="623516"/>
            <a:chOff x="5008340" y="2474912"/>
            <a:chExt cx="3765376" cy="623516"/>
          </a:xfrm>
        </p:grpSpPr>
        <p:cxnSp>
          <p:nvCxnSpPr>
            <p:cNvPr id="39" name="Gerade Verbindung mit Pfeil 38"/>
            <p:cNvCxnSpPr/>
            <p:nvPr/>
          </p:nvCxnSpPr>
          <p:spPr bwMode="auto">
            <a:xfrm rot="10800000">
              <a:off x="5008340" y="3096840"/>
              <a:ext cx="3743325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 bwMode="auto">
            <a:xfrm rot="10800000">
              <a:off x="5030391" y="2474912"/>
              <a:ext cx="3743325" cy="158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13"/>
          <p:cNvSpPr txBox="1">
            <a:spLocks noChangeArrowheads="1"/>
          </p:cNvSpPr>
          <p:nvPr/>
        </p:nvSpPr>
        <p:spPr bwMode="auto">
          <a:xfrm>
            <a:off x="1823492" y="5291708"/>
            <a:ext cx="6748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 = </a:t>
            </a:r>
            <a:r>
              <a:rPr lang="de-DE" sz="2000" b="1" dirty="0">
                <a:solidFill>
                  <a:srgbClr val="FF0000"/>
                </a:solidFill>
                <a:latin typeface="Gill Sans MT" pitchFamily="34" charset="0"/>
              </a:rPr>
              <a:t>½ (</a:t>
            </a:r>
            <a:r>
              <a:rPr lang="el-GR" sz="2000" b="1" dirty="0">
                <a:solidFill>
                  <a:srgbClr val="FF0000"/>
                </a:solidFill>
                <a:latin typeface="Corbel" pitchFamily="34" charset="0"/>
              </a:rPr>
              <a:t>Δ</a:t>
            </a:r>
            <a:r>
              <a:rPr lang="el-GR" sz="2000" b="1" dirty="0">
                <a:solidFill>
                  <a:srgbClr val="FF0000"/>
                </a:solidFill>
                <a:latin typeface="Corbel" pitchFamily="34" charset="0"/>
                <a:sym typeface="Symbol" pitchFamily="18" charset="2"/>
              </a:rPr>
              <a:t></a:t>
            </a:r>
            <a:r>
              <a:rPr lang="de-DE" sz="2000" b="1" baseline="-25000" dirty="0" err="1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right</a:t>
            </a:r>
            <a:r>
              <a:rPr lang="de-DE" sz="2000" b="1" baseline="-25000" dirty="0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 sample</a:t>
            </a:r>
            <a:r>
              <a:rPr lang="de-DE" sz="2000" b="1" dirty="0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 -  </a:t>
            </a:r>
            <a:r>
              <a:rPr lang="el-GR" sz="2000" b="1" dirty="0">
                <a:solidFill>
                  <a:srgbClr val="FF0000"/>
                </a:solidFill>
                <a:latin typeface="Corbel" pitchFamily="34" charset="0"/>
              </a:rPr>
              <a:t>Δ</a:t>
            </a:r>
            <a:r>
              <a:rPr lang="el-GR" sz="2000" b="1" dirty="0">
                <a:solidFill>
                  <a:srgbClr val="FF0000"/>
                </a:solidFill>
                <a:latin typeface="Corbel" pitchFamily="34" charset="0"/>
                <a:sym typeface="Symbol" pitchFamily="18" charset="2"/>
              </a:rPr>
              <a:t></a:t>
            </a:r>
            <a:r>
              <a:rPr lang="de-DE" sz="2000" b="1" baseline="-25000" dirty="0" err="1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left</a:t>
            </a:r>
            <a:r>
              <a:rPr lang="de-DE" sz="2000" b="1" baseline="-25000" dirty="0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 sample</a:t>
            </a:r>
            <a:r>
              <a:rPr lang="de-DE" sz="2000" b="1" dirty="0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 ) = (4.8 ± 7.0 ± 0.4) </a:t>
            </a:r>
            <a:r>
              <a:rPr lang="de-DE" sz="2000" b="1" dirty="0" err="1">
                <a:solidFill>
                  <a:srgbClr val="FF0000"/>
                </a:solidFill>
                <a:latin typeface="Gill Sans MT" pitchFamily="34" charset="0"/>
                <a:sym typeface="Symbol" pitchFamily="18" charset="2"/>
              </a:rPr>
              <a:t>nHz</a:t>
            </a:r>
            <a:endParaRPr lang="de-DE" sz="2000" b="1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51520" y="530120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drops</a:t>
            </a:r>
            <a:r>
              <a:rPr lang="de-DE" dirty="0" smtClean="0"/>
              <a:t> out in </a:t>
            </a:r>
            <a:endParaRPr lang="de-DE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3131840" y="1578496"/>
            <a:ext cx="8640662" cy="2404864"/>
            <a:chOff x="3132138" y="1578496"/>
            <a:chExt cx="8640662" cy="2404864"/>
          </a:xfrm>
        </p:grpSpPr>
        <p:sp>
          <p:nvSpPr>
            <p:cNvPr id="11" name="Rechteck 10"/>
            <p:cNvSpPr/>
            <p:nvPr/>
          </p:nvSpPr>
          <p:spPr>
            <a:xfrm>
              <a:off x="6286500" y="1857375"/>
              <a:ext cx="214313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6000750" y="1988840"/>
              <a:ext cx="1071563" cy="15716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2" name="Bogen 31"/>
            <p:cNvSpPr/>
            <p:nvPr/>
          </p:nvSpPr>
          <p:spPr bwMode="auto">
            <a:xfrm>
              <a:off x="3132138" y="1578496"/>
              <a:ext cx="8618537" cy="914400"/>
            </a:xfrm>
            <a:prstGeom prst="arc">
              <a:avLst>
                <a:gd name="adj1" fmla="val 1797676"/>
                <a:gd name="adj2" fmla="val 10423124"/>
              </a:avLst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Bogen 32"/>
            <p:cNvSpPr/>
            <p:nvPr/>
          </p:nvSpPr>
          <p:spPr bwMode="auto">
            <a:xfrm flipV="1">
              <a:off x="3154263" y="3068960"/>
              <a:ext cx="8618537" cy="914400"/>
            </a:xfrm>
            <a:prstGeom prst="arc">
              <a:avLst>
                <a:gd name="adj1" fmla="val 1797676"/>
                <a:gd name="adj2" fmla="val 10423124"/>
              </a:avLst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cxnSp>
        <p:nvCxnSpPr>
          <p:cNvPr id="41" name="Gerade Verbindung mit Pfeil 40"/>
          <p:cNvCxnSpPr/>
          <p:nvPr/>
        </p:nvCxnSpPr>
        <p:spPr>
          <a:xfrm rot="10800000">
            <a:off x="4438700" y="3713609"/>
            <a:ext cx="3743325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13"/>
          <p:cNvSpPr>
            <a:spLocks noChangeArrowheads="1"/>
          </p:cNvSpPr>
          <p:nvPr/>
        </p:nvSpPr>
        <p:spPr bwMode="auto">
          <a:xfrm>
            <a:off x="269057" y="5795416"/>
            <a:ext cx="3861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latin typeface="Calibri" pitchFamily="34" charset="0"/>
              </a:rPr>
              <a:t>From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the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measured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value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of</a:t>
            </a:r>
            <a:r>
              <a:rPr lang="de-DE" dirty="0">
                <a:latin typeface="Calibri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 </a:t>
            </a:r>
            <a:r>
              <a:rPr lang="en-GB" dirty="0">
                <a:latin typeface="Calibri" pitchFamily="34" charset="0"/>
                <a:sym typeface="Symbol" pitchFamily="18" charset="2"/>
              </a:rPr>
              <a:t>we </a:t>
            </a:r>
            <a:r>
              <a:rPr lang="en-GB" dirty="0" smtClean="0">
                <a:latin typeface="Calibri" pitchFamily="34" charset="0"/>
                <a:sym typeface="Symbol" pitchFamily="18" charset="2"/>
              </a:rPr>
              <a:t>get:</a:t>
            </a:r>
            <a:endParaRPr lang="de-DE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976438" y="6237312"/>
            <a:ext cx="56245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GB" sz="2400" b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GB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n-GB" sz="2400" b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GB" sz="2400" b="1" dirty="0"/>
              <a:t> &lt; 4 (2</a:t>
            </a:r>
            <a:r>
              <a:rPr lang="el-GR" sz="2400" b="1" dirty="0"/>
              <a:t>π</a:t>
            </a:r>
            <a:r>
              <a:rPr lang="en-GB" sz="2400" b="1" dirty="0"/>
              <a:t>)</a:t>
            </a:r>
            <a:r>
              <a:rPr lang="en-GB" sz="2400" b="1" baseline="30000" dirty="0"/>
              <a:t>2</a:t>
            </a:r>
            <a:r>
              <a:rPr lang="en-GB" sz="2400" b="1" dirty="0"/>
              <a:t> m</a:t>
            </a:r>
            <a:r>
              <a:rPr lang="en-GB" sz="2400" b="1" baseline="-25000" dirty="0"/>
              <a:t>3He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FF0000"/>
                </a:solidFill>
                <a:sym typeface="Symbol" pitchFamily="18" charset="2"/>
              </a:rPr>
              <a:t></a:t>
            </a:r>
            <a:r>
              <a:rPr lang="en-GB" sz="2400" b="1" dirty="0"/>
              <a:t> / (NV ħ &lt;V*(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</a:t>
            </a:r>
            <a:r>
              <a:rPr lang="en-GB" sz="2400" b="1" dirty="0"/>
              <a:t>)&gt;)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6948488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9939" name="Freeform 5"/>
          <p:cNvSpPr>
            <a:spLocks/>
          </p:cNvSpPr>
          <p:nvPr/>
        </p:nvSpPr>
        <p:spPr bwMode="auto">
          <a:xfrm flipV="1">
            <a:off x="0" y="785813"/>
            <a:ext cx="9144000" cy="69850"/>
          </a:xfrm>
          <a:custGeom>
            <a:avLst/>
            <a:gdLst>
              <a:gd name="T0" fmla="*/ 0 w 3582"/>
              <a:gd name="T1" fmla="*/ 0 h 1"/>
              <a:gd name="T2" fmla="*/ 2147483647 w 3582"/>
              <a:gd name="T3" fmla="*/ 0 h 1"/>
              <a:gd name="T4" fmla="*/ 0 60000 65536"/>
              <a:gd name="T5" fmla="*/ 0 60000 65536"/>
              <a:gd name="T6" fmla="*/ 0 w 3582"/>
              <a:gd name="T7" fmla="*/ 0 h 1"/>
              <a:gd name="T8" fmla="*/ 3582 w 358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82" h="1">
                <a:moveTo>
                  <a:pt x="0" y="0"/>
                </a:moveTo>
                <a:lnTo>
                  <a:pt x="3582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AE"/>
              </a:clrFrom>
              <a:clrTo>
                <a:srgbClr val="FFF9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19250"/>
            <a:ext cx="7867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1" name="Object 1"/>
          <p:cNvGraphicFramePr>
            <a:graphicFrameLocks noChangeAspect="1"/>
          </p:cNvGraphicFramePr>
          <p:nvPr/>
        </p:nvGraphicFramePr>
        <p:xfrm>
          <a:off x="558800" y="4373563"/>
          <a:ext cx="67976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6" name="Formel" r:id="rId5" imgW="3416300" imgH="393700" progId="Equation.3">
                  <p:embed/>
                </p:oleObj>
              </mc:Choice>
              <mc:Fallback>
                <p:oleObj name="Formel" r:id="rId5" imgW="3416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4373563"/>
                        <a:ext cx="679767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2" name="Gruppieren 9"/>
          <p:cNvGrpSpPr>
            <a:grpSpLocks/>
          </p:cNvGrpSpPr>
          <p:nvPr/>
        </p:nvGrpSpPr>
        <p:grpSpPr bwMode="auto">
          <a:xfrm>
            <a:off x="642938" y="1563688"/>
            <a:ext cx="2071687" cy="425450"/>
            <a:chOff x="642910" y="3429000"/>
            <a:chExt cx="2071702" cy="424700"/>
          </a:xfrm>
        </p:grpSpPr>
        <p:graphicFrame>
          <p:nvGraphicFramePr>
            <p:cNvPr id="39956" name="Object 2"/>
            <p:cNvGraphicFramePr>
              <a:graphicFrameLocks noChangeAspect="1"/>
            </p:cNvGraphicFramePr>
            <p:nvPr/>
          </p:nvGraphicFramePr>
          <p:xfrm>
            <a:off x="1357290" y="3429000"/>
            <a:ext cx="620716" cy="42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87" name="Formel" r:id="rId7" imgW="241091" imgH="164957" progId="Equation.3">
                    <p:embed/>
                  </p:oleObj>
                </mc:Choice>
                <mc:Fallback>
                  <p:oleObj name="Formel" r:id="rId7" imgW="241091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7290" y="3429000"/>
                          <a:ext cx="620716" cy="42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Gerade Verbindung mit Pfeil 7"/>
            <p:cNvCxnSpPr/>
            <p:nvPr/>
          </p:nvCxnSpPr>
          <p:spPr>
            <a:xfrm rot="10800000">
              <a:off x="642910" y="3642934"/>
              <a:ext cx="642942" cy="15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rot="10800000">
              <a:off x="2071670" y="3642934"/>
              <a:ext cx="642942" cy="158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Gerade Verbindung mit Pfeil 11"/>
          <p:cNvCxnSpPr/>
          <p:nvPr/>
        </p:nvCxnSpPr>
        <p:spPr>
          <a:xfrm>
            <a:off x="6792913" y="3643313"/>
            <a:ext cx="19939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428625" y="3629025"/>
            <a:ext cx="6218238" cy="142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rot="5400000">
            <a:off x="6515894" y="3602832"/>
            <a:ext cx="301625" cy="96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5400000">
            <a:off x="6612731" y="3602832"/>
            <a:ext cx="301625" cy="96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7" name="Textfeld 24"/>
          <p:cNvSpPr txBox="1">
            <a:spLocks noChangeArrowheads="1"/>
          </p:cNvSpPr>
          <p:nvPr/>
        </p:nvSpPr>
        <p:spPr bwMode="auto">
          <a:xfrm>
            <a:off x="7643813" y="3786188"/>
            <a:ext cx="963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2800" smtClean="0">
                <a:solidFill>
                  <a:srgbClr val="000000"/>
                </a:solidFill>
                <a:latin typeface="Calibri" pitchFamily="34" charset="0"/>
              </a:rPr>
              <a:t>1 day</a:t>
            </a:r>
          </a:p>
        </p:txBody>
      </p:sp>
      <p:cxnSp>
        <p:nvCxnSpPr>
          <p:cNvPr id="27" name="Gerade Verbindung 26"/>
          <p:cNvCxnSpPr>
            <a:endCxn id="39947" idx="0"/>
          </p:cNvCxnSpPr>
          <p:nvPr/>
        </p:nvCxnSpPr>
        <p:spPr>
          <a:xfrm rot="5400000">
            <a:off x="8024813" y="3684588"/>
            <a:ext cx="203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539750" y="11588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2000" b="1" dirty="0" err="1" smtClean="0">
                <a:solidFill>
                  <a:srgbClr val="FFFFFF"/>
                </a:solidFill>
              </a:rPr>
              <a:t>Gain</a:t>
            </a:r>
            <a:r>
              <a:rPr lang="de-DE" sz="2000" b="1" dirty="0" smtClean="0">
                <a:solidFill>
                  <a:srgbClr val="FFFFFF"/>
                </a:solidFill>
              </a:rPr>
              <a:t> in </a:t>
            </a:r>
            <a:r>
              <a:rPr lang="de-DE" sz="2000" b="1" dirty="0" err="1" smtClean="0">
                <a:solidFill>
                  <a:srgbClr val="FFFFFF"/>
                </a:solidFill>
              </a:rPr>
              <a:t>sensitivity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compared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to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measurements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with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short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coherence</a:t>
            </a:r>
            <a:r>
              <a:rPr lang="de-DE" sz="2000" b="1" dirty="0" smtClean="0">
                <a:solidFill>
                  <a:srgbClr val="FFFFFF"/>
                </a:solidFill>
              </a:rPr>
              <a:t> </a:t>
            </a:r>
            <a:r>
              <a:rPr lang="de-DE" sz="2000" b="1" dirty="0" err="1" smtClean="0">
                <a:solidFill>
                  <a:srgbClr val="FFFFFF"/>
                </a:solidFill>
              </a:rPr>
              <a:t>times</a:t>
            </a:r>
            <a:r>
              <a:rPr lang="de-DE" sz="2000" b="1" dirty="0" smtClean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9951" name="Textfeld 12"/>
          <p:cNvSpPr txBox="1">
            <a:spLocks noChangeArrowheads="1"/>
          </p:cNvSpPr>
          <p:nvPr/>
        </p:nvSpPr>
        <p:spPr bwMode="auto">
          <a:xfrm>
            <a:off x="395288" y="5734050"/>
            <a:ext cx="79295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600" b="1" smtClean="0">
                <a:solidFill>
                  <a:srgbClr val="000000"/>
                </a:solidFill>
              </a:rPr>
              <a:t>Example „short spin coherence time</a:t>
            </a:r>
            <a:r>
              <a:rPr lang="ja-JP" altLang="de-DE" sz="1600" b="1" smtClean="0">
                <a:solidFill>
                  <a:srgbClr val="000000"/>
                </a:solidFill>
              </a:rPr>
              <a:t>“</a:t>
            </a:r>
            <a:r>
              <a:rPr lang="de-DE" altLang="ja-JP" sz="1600" b="1" smtClean="0">
                <a:solidFill>
                  <a:srgbClr val="000000"/>
                </a:solidFill>
              </a:rPr>
              <a:t>:</a:t>
            </a:r>
          </a:p>
          <a:p>
            <a:pPr eaLnBrk="1" hangingPunct="1"/>
            <a:endParaRPr lang="de-DE" sz="1600" b="1" smtClean="0">
              <a:solidFill>
                <a:srgbClr val="000000"/>
              </a:solidFill>
            </a:endParaRPr>
          </a:p>
          <a:p>
            <a:pPr eaLnBrk="1" hangingPunct="1"/>
            <a:r>
              <a:rPr lang="de-DE" sz="1600" b="1" smtClean="0">
                <a:solidFill>
                  <a:srgbClr val="000000"/>
                </a:solidFill>
                <a:sym typeface="Symbol" pitchFamily="18" charset="2"/>
              </a:rPr>
              <a:t>T = 5 min    300  less sensitive !</a:t>
            </a:r>
            <a:endParaRPr lang="de-DE" sz="1600" b="1" smtClean="0">
              <a:solidFill>
                <a:srgbClr val="000000"/>
              </a:solidFill>
            </a:endParaRPr>
          </a:p>
        </p:txBody>
      </p:sp>
      <p:sp>
        <p:nvSpPr>
          <p:cNvPr id="16401" name="Rectangle 20"/>
          <p:cNvSpPr>
            <a:spLocks noChangeArrowheads="1"/>
          </p:cNvSpPr>
          <p:nvPr/>
        </p:nvSpPr>
        <p:spPr bwMode="auto">
          <a:xfrm>
            <a:off x="468313" y="1431925"/>
            <a:ext cx="698341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402" name="Rectangle 21"/>
          <p:cNvSpPr>
            <a:spLocks noChangeArrowheads="1"/>
          </p:cNvSpPr>
          <p:nvPr/>
        </p:nvSpPr>
        <p:spPr bwMode="auto">
          <a:xfrm>
            <a:off x="431800" y="1412875"/>
            <a:ext cx="215900" cy="503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403" name="Rectangle 22"/>
          <p:cNvSpPr>
            <a:spLocks noChangeArrowheads="1"/>
          </p:cNvSpPr>
          <p:nvPr/>
        </p:nvSpPr>
        <p:spPr bwMode="auto">
          <a:xfrm>
            <a:off x="358775" y="2590800"/>
            <a:ext cx="288925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404" name="Rectangle 23"/>
          <p:cNvSpPr>
            <a:spLocks noChangeArrowheads="1"/>
          </p:cNvSpPr>
          <p:nvPr/>
        </p:nvSpPr>
        <p:spPr bwMode="auto">
          <a:xfrm>
            <a:off x="468313" y="3213100"/>
            <a:ext cx="86407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139952" y="126876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arbitrary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4360069" y="1619250"/>
            <a:ext cx="641657" cy="971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6444208" y="1619250"/>
            <a:ext cx="2163217" cy="657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41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feld 38"/>
          <p:cNvSpPr txBox="1">
            <a:spLocks noChangeArrowheads="1"/>
          </p:cNvSpPr>
          <p:nvPr/>
        </p:nvSpPr>
        <p:spPr bwMode="auto">
          <a:xfrm>
            <a:off x="30163" y="71438"/>
            <a:ext cx="6684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000" b="1" baseline="30000">
                <a:latin typeface="Calibri" pitchFamily="34" charset="0"/>
              </a:rPr>
              <a:t>3</a:t>
            </a:r>
            <a:r>
              <a:rPr lang="de-DE" sz="4000" b="1">
                <a:latin typeface="Calibri" pitchFamily="34" charset="0"/>
              </a:rPr>
              <a:t>He free spin-precession signal</a:t>
            </a:r>
            <a:endParaRPr lang="de-DE" sz="4000" b="1" baseline="30000">
              <a:latin typeface="Calibri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14688" y="3822700"/>
          <a:ext cx="3430587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1" name="Graph" r:id="rId4" imgW="3941280" imgH="3160800" progId="Origin50.Graph">
                  <p:embed/>
                </p:oleObj>
              </mc:Choice>
              <mc:Fallback>
                <p:oleObj name="Graph" r:id="rId4" imgW="3941280" imgH="316080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3822700"/>
                        <a:ext cx="3430587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900503"/>
              </p:ext>
            </p:extLst>
          </p:nvPr>
        </p:nvGraphicFramePr>
        <p:xfrm>
          <a:off x="30163" y="3841750"/>
          <a:ext cx="3521075" cy="278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2" name="Graph" r:id="rId6" imgW="3924000" imgH="3104640" progId="Origin50.Graph">
                  <p:embed/>
                </p:oleObj>
              </mc:Choice>
              <mc:Fallback>
                <p:oleObj name="Graph" r:id="rId6" imgW="3924000" imgH="310464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3841750"/>
                        <a:ext cx="3521075" cy="278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63" y="4857750"/>
            <a:ext cx="2286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8" name="Gruppieren 25"/>
          <p:cNvGrpSpPr>
            <a:grpSpLocks/>
          </p:cNvGrpSpPr>
          <p:nvPr/>
        </p:nvGrpSpPr>
        <p:grpSpPr bwMode="auto">
          <a:xfrm>
            <a:off x="71438" y="857250"/>
            <a:ext cx="9072562" cy="3019425"/>
            <a:chOff x="71406" y="3838109"/>
            <a:chExt cx="9072626" cy="3019915"/>
          </a:xfrm>
        </p:grpSpPr>
        <p:pic>
          <p:nvPicPr>
            <p:cNvPr id="5132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2054" t="10214" r="26884" b="3011"/>
            <a:stretch>
              <a:fillRect/>
            </a:stretch>
          </p:blipFill>
          <p:spPr bwMode="auto">
            <a:xfrm>
              <a:off x="4929190" y="3838109"/>
              <a:ext cx="4214842" cy="3019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33" name="Gruppieren 24"/>
            <p:cNvGrpSpPr>
              <a:grpSpLocks/>
            </p:cNvGrpSpPr>
            <p:nvPr/>
          </p:nvGrpSpPr>
          <p:grpSpPr bwMode="auto">
            <a:xfrm>
              <a:off x="71406" y="4111117"/>
              <a:ext cx="4981701" cy="2389717"/>
              <a:chOff x="71406" y="4325431"/>
              <a:chExt cx="4981701" cy="2389717"/>
            </a:xfrm>
          </p:grpSpPr>
          <p:grpSp>
            <p:nvGrpSpPr>
              <p:cNvPr id="5134" name="Gruppieren 68"/>
              <p:cNvGrpSpPr>
                <a:grpSpLocks/>
              </p:cNvGrpSpPr>
              <p:nvPr/>
            </p:nvGrpSpPr>
            <p:grpSpPr bwMode="auto">
              <a:xfrm>
                <a:off x="71406" y="4325431"/>
                <a:ext cx="2286016" cy="2389717"/>
                <a:chOff x="1571605" y="4429132"/>
                <a:chExt cx="2286016" cy="2389717"/>
              </a:xfrm>
            </p:grpSpPr>
            <p:pic>
              <p:nvPicPr>
                <p:cNvPr id="5138" name="Grafik 15" descr="DIPLOE.jpg"/>
                <p:cNvPicPr>
                  <a:picLocks noChangeAspect="1"/>
                </p:cNvPicPr>
                <p:nvPr/>
              </p:nvPicPr>
              <p:blipFill>
                <a:blip r:embed="rId10" cstate="print"/>
                <a:srcRect l="17188" t="18750" r="34375" b="19791"/>
                <a:stretch>
                  <a:fillRect/>
                </a:stretch>
              </p:blipFill>
              <p:spPr bwMode="auto">
                <a:xfrm>
                  <a:off x="1571605" y="4643446"/>
                  <a:ext cx="2286016" cy="2175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7" name="Gerade Verbindung 16"/>
                <p:cNvCxnSpPr/>
                <p:nvPr/>
              </p:nvCxnSpPr>
              <p:spPr>
                <a:xfrm>
                  <a:off x="2562212" y="4857913"/>
                  <a:ext cx="357189" cy="158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 Verbindung mit Pfeil 17"/>
                <p:cNvCxnSpPr/>
                <p:nvPr/>
              </p:nvCxnSpPr>
              <p:spPr>
                <a:xfrm rot="5400000">
                  <a:off x="2428839" y="5715324"/>
                  <a:ext cx="285796" cy="2857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41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2500298" y="5774312"/>
                  <a:ext cx="3097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>
                      <a:latin typeface="Calibri" pitchFamily="34" charset="0"/>
                    </a:rPr>
                    <a:t>R</a:t>
                  </a:r>
                </a:p>
              </p:txBody>
            </p:sp>
            <p:cxnSp>
              <p:nvCxnSpPr>
                <p:cNvPr id="20" name="Gerade Verbindung mit Pfeil 19"/>
                <p:cNvCxnSpPr/>
                <p:nvPr/>
              </p:nvCxnSpPr>
              <p:spPr>
                <a:xfrm rot="5400000" flipH="1" flipV="1">
                  <a:off x="2320849" y="5321538"/>
                  <a:ext cx="78594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43" name="Textfeld 20"/>
                <p:cNvSpPr txBox="1">
                  <a:spLocks noChangeArrowheads="1"/>
                </p:cNvSpPr>
                <p:nvPr/>
              </p:nvSpPr>
              <p:spPr bwMode="auto">
                <a:xfrm>
                  <a:off x="2571736" y="4978611"/>
                  <a:ext cx="279244" cy="30777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>
                      <a:latin typeface="Calibri" pitchFamily="34" charset="0"/>
                    </a:rPr>
                    <a:t>d</a:t>
                  </a:r>
                </a:p>
              </p:txBody>
            </p:sp>
            <p:sp>
              <p:nvSpPr>
                <p:cNvPr id="5144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1928794" y="4429132"/>
                  <a:ext cx="793807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>
                      <a:latin typeface="Calibri" pitchFamily="34" charset="0"/>
                    </a:rPr>
                    <a:t>SQUID</a:t>
                  </a:r>
                </a:p>
              </p:txBody>
            </p:sp>
          </p:grpSp>
          <p:grpSp>
            <p:nvGrpSpPr>
              <p:cNvPr id="5135" name="Gruppieren 23"/>
              <p:cNvGrpSpPr>
                <a:grpSpLocks/>
              </p:cNvGrpSpPr>
              <p:nvPr/>
            </p:nvGrpSpPr>
            <p:grpSpPr bwMode="auto">
              <a:xfrm>
                <a:off x="2285984" y="4779544"/>
                <a:ext cx="2767123" cy="1927046"/>
                <a:chOff x="2428860" y="4631304"/>
                <a:chExt cx="2767123" cy="1927046"/>
              </a:xfrm>
            </p:grpSpPr>
            <p:sp>
              <p:nvSpPr>
                <p:cNvPr id="5136" name="Textfeld 39"/>
                <p:cNvSpPr txBox="1">
                  <a:spLocks noChangeArrowheads="1"/>
                </p:cNvSpPr>
                <p:nvPr/>
              </p:nvSpPr>
              <p:spPr bwMode="auto">
                <a:xfrm>
                  <a:off x="2428860" y="5357826"/>
                  <a:ext cx="2767123" cy="1200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dirty="0" err="1">
                      <a:latin typeface="Calibri" pitchFamily="34" charset="0"/>
                    </a:rPr>
                    <a:t>parameters</a:t>
                  </a:r>
                  <a:r>
                    <a:rPr lang="de-DE" dirty="0">
                      <a:latin typeface="Calibri" pitchFamily="34" charset="0"/>
                    </a:rPr>
                    <a:t>: </a:t>
                  </a:r>
                </a:p>
                <a:p>
                  <a:r>
                    <a:rPr lang="de-DE" dirty="0" err="1">
                      <a:latin typeface="Calibri" pitchFamily="34" charset="0"/>
                    </a:rPr>
                    <a:t>p</a:t>
                  </a:r>
                  <a:r>
                    <a:rPr lang="de-DE" baseline="-25000" dirty="0" err="1">
                      <a:latin typeface="Calibri" pitchFamily="34" charset="0"/>
                    </a:rPr>
                    <a:t>He</a:t>
                  </a:r>
                  <a:r>
                    <a:rPr lang="de-DE" dirty="0">
                      <a:latin typeface="Calibri" pitchFamily="34" charset="0"/>
                    </a:rPr>
                    <a:t>= </a:t>
                  </a:r>
                  <a:r>
                    <a:rPr lang="de-DE" dirty="0" smtClean="0">
                      <a:latin typeface="Calibri" pitchFamily="34" charset="0"/>
                    </a:rPr>
                    <a:t>1-3 </a:t>
                  </a:r>
                  <a:r>
                    <a:rPr lang="de-DE" dirty="0" err="1">
                      <a:latin typeface="Calibri" pitchFamily="34" charset="0"/>
                    </a:rPr>
                    <a:t>mbar</a:t>
                  </a:r>
                  <a:r>
                    <a:rPr lang="de-DE" dirty="0">
                      <a:latin typeface="Calibri" pitchFamily="34" charset="0"/>
                    </a:rPr>
                    <a:t> ; </a:t>
                  </a:r>
                  <a:r>
                    <a:rPr lang="de-DE" dirty="0" smtClean="0">
                      <a:latin typeface="Calibri" pitchFamily="34" charset="0"/>
                    </a:rPr>
                    <a:t>P = 10-50% </a:t>
                  </a:r>
                  <a:endParaRPr lang="de-DE" dirty="0">
                    <a:latin typeface="Calibri" pitchFamily="34" charset="0"/>
                  </a:endParaRPr>
                </a:p>
                <a:p>
                  <a:r>
                    <a:rPr lang="de-DE" dirty="0">
                      <a:latin typeface="Calibri" pitchFamily="34" charset="0"/>
                    </a:rPr>
                    <a:t>R =2.9 cm; d = </a:t>
                  </a:r>
                  <a:r>
                    <a:rPr lang="de-DE" dirty="0" smtClean="0">
                      <a:latin typeface="Calibri" pitchFamily="34" charset="0"/>
                    </a:rPr>
                    <a:t>6cm</a:t>
                  </a:r>
                </a:p>
                <a:p>
                  <a:r>
                    <a:rPr lang="de-DE" dirty="0" smtClean="0">
                      <a:latin typeface="Calibri" pitchFamily="34" charset="0"/>
                      <a:sym typeface="Symbol"/>
                    </a:rPr>
                    <a:t> </a:t>
                  </a:r>
                  <a:r>
                    <a:rPr lang="de-DE" dirty="0" smtClean="0">
                      <a:solidFill>
                        <a:srgbClr val="FF0000"/>
                      </a:solidFill>
                      <a:latin typeface="Calibri" pitchFamily="34" charset="0"/>
                      <a:sym typeface="Symbol"/>
                    </a:rPr>
                    <a:t>B = 10-30 </a:t>
                  </a:r>
                  <a:r>
                    <a:rPr lang="de-DE" dirty="0" err="1" smtClean="0">
                      <a:solidFill>
                        <a:srgbClr val="FF0000"/>
                      </a:solidFill>
                      <a:latin typeface="Calibri" pitchFamily="34" charset="0"/>
                      <a:sym typeface="Symbol"/>
                    </a:rPr>
                    <a:t>pT</a:t>
                  </a:r>
                  <a:endParaRPr lang="de-DE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37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2474486" y="4631304"/>
                  <a:ext cx="869155" cy="400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2000" dirty="0">
                      <a:solidFill>
                        <a:srgbClr val="FF0000"/>
                      </a:solidFill>
                      <a:latin typeface="Calibri" pitchFamily="34" charset="0"/>
                    </a:rPr>
                    <a:t>Signal:</a:t>
                  </a:r>
                </a:p>
              </p:txBody>
            </p:sp>
            <p:graphicFrame>
              <p:nvGraphicFramePr>
                <p:cNvPr id="5124" name="Object 10"/>
                <p:cNvGraphicFramePr>
                  <a:graphicFrameLocks noChangeAspect="1"/>
                </p:cNvGraphicFramePr>
                <p:nvPr/>
              </p:nvGraphicFramePr>
              <p:xfrm>
                <a:off x="2500296" y="4857760"/>
                <a:ext cx="2500332" cy="56409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73" name="Formel" r:id="rId11" imgW="2082600" imgH="469800" progId="Equation.3">
                        <p:embed/>
                      </p:oleObj>
                    </mc:Choice>
                    <mc:Fallback>
                      <p:oleObj name="Formel" r:id="rId11" imgW="2082600" imgH="469800" progId="Equation.3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00296" y="4857760"/>
                              <a:ext cx="2500332" cy="56409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pSp>
        <p:nvGrpSpPr>
          <p:cNvPr id="2" name="Gruppieren 1"/>
          <p:cNvGrpSpPr/>
          <p:nvPr/>
        </p:nvGrpSpPr>
        <p:grpSpPr>
          <a:xfrm>
            <a:off x="6561138" y="4143375"/>
            <a:ext cx="2379662" cy="2170113"/>
            <a:chOff x="6561138" y="4143375"/>
            <a:chExt cx="2379662" cy="2170113"/>
          </a:xfrm>
        </p:grpSpPr>
        <p:sp>
          <p:nvSpPr>
            <p:cNvPr id="27" name="Rechteck 26"/>
            <p:cNvSpPr/>
            <p:nvPr/>
          </p:nvSpPr>
          <p:spPr>
            <a:xfrm>
              <a:off x="6561138" y="4165600"/>
              <a:ext cx="2379662" cy="214788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129" name="Textfeld 27"/>
            <p:cNvSpPr txBox="1">
              <a:spLocks noChangeArrowheads="1"/>
            </p:cNvSpPr>
            <p:nvPr/>
          </p:nvSpPr>
          <p:spPr bwMode="auto">
            <a:xfrm>
              <a:off x="6572250" y="4143375"/>
              <a:ext cx="2359025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FF0000"/>
                  </a:solidFill>
                  <a:latin typeface="Calibri" pitchFamily="34" charset="0"/>
                </a:rPr>
                <a:t>Note:</a:t>
              </a:r>
            </a:p>
            <a:p>
              <a:r>
                <a:rPr lang="de-DE">
                  <a:latin typeface="Calibri" pitchFamily="34" charset="0"/>
                </a:rPr>
                <a:t> At present, the Xe spin</a:t>
              </a:r>
            </a:p>
            <a:p>
              <a:r>
                <a:rPr lang="de-DE">
                  <a:latin typeface="Calibri" pitchFamily="34" charset="0"/>
                </a:rPr>
                <a:t> coherence time T</a:t>
              </a:r>
              <a:r>
                <a:rPr lang="de-DE" baseline="-25000">
                  <a:latin typeface="Calibri" pitchFamily="34" charset="0"/>
                </a:rPr>
                <a:t>2</a:t>
              </a:r>
              <a:r>
                <a:rPr lang="de-DE" baseline="30000">
                  <a:latin typeface="Calibri" pitchFamily="34" charset="0"/>
                </a:rPr>
                <a:t>*</a:t>
              </a:r>
            </a:p>
            <a:p>
              <a:r>
                <a:rPr lang="de-DE">
                  <a:latin typeface="Calibri" pitchFamily="34" charset="0"/>
                </a:rPr>
                <a:t> is limited to</a:t>
              </a:r>
            </a:p>
            <a:p>
              <a:endParaRPr lang="de-DE">
                <a:latin typeface="Calibri" pitchFamily="34" charset="0"/>
              </a:endParaRPr>
            </a:p>
            <a:p>
              <a:endParaRPr lang="de-DE">
                <a:latin typeface="Calibri" pitchFamily="34" charset="0"/>
              </a:endParaRPr>
            </a:p>
            <a:p>
              <a:r>
                <a:rPr lang="de-DE">
                  <a:latin typeface="Calibri" pitchFamily="34" charset="0"/>
                </a:rPr>
                <a:t>due to wall relaxation </a:t>
              </a:r>
            </a:p>
          </p:txBody>
        </p:sp>
        <p:sp>
          <p:nvSpPr>
            <p:cNvPr id="5130" name="Textfeld 28"/>
            <p:cNvSpPr txBox="1">
              <a:spLocks noChangeArrowheads="1"/>
            </p:cNvSpPr>
            <p:nvPr/>
          </p:nvSpPr>
          <p:spPr bwMode="auto">
            <a:xfrm>
              <a:off x="6858000" y="5357813"/>
              <a:ext cx="147829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alibri" pitchFamily="34" charset="0"/>
                </a:rPr>
                <a:t>3 </a:t>
              </a:r>
              <a:r>
                <a:rPr lang="de-DE" dirty="0">
                  <a:latin typeface="Calibri" pitchFamily="34" charset="0"/>
                </a:rPr>
                <a:t>h  &lt; T</a:t>
              </a:r>
              <a:r>
                <a:rPr lang="de-DE" baseline="-25000" dirty="0">
                  <a:latin typeface="Calibri" pitchFamily="34" charset="0"/>
                </a:rPr>
                <a:t>2</a:t>
              </a:r>
              <a:r>
                <a:rPr lang="de-DE" baseline="30000" dirty="0">
                  <a:latin typeface="Calibri" pitchFamily="34" charset="0"/>
                </a:rPr>
                <a:t>*</a:t>
              </a:r>
              <a:r>
                <a:rPr lang="de-DE" dirty="0">
                  <a:latin typeface="Calibri" pitchFamily="34" charset="0"/>
                </a:rPr>
                <a:t>&lt; </a:t>
              </a:r>
              <a:r>
                <a:rPr lang="de-DE" dirty="0" smtClean="0">
                  <a:latin typeface="Calibri" pitchFamily="34" charset="0"/>
                </a:rPr>
                <a:t>4 </a:t>
              </a:r>
              <a:r>
                <a:rPr lang="de-DE" dirty="0">
                  <a:latin typeface="Calibri" pitchFamily="34" charset="0"/>
                </a:rPr>
                <a:t>h</a:t>
              </a:r>
            </a:p>
          </p:txBody>
        </p:sp>
      </p:grpSp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13" cstate="print"/>
          <a:srcRect t="5769" r="53439" b="84615"/>
          <a:stretch>
            <a:fillRect/>
          </a:stretch>
        </p:blipFill>
        <p:spPr bwMode="auto">
          <a:xfrm>
            <a:off x="1357313" y="785813"/>
            <a:ext cx="38671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11"/>
          <p:cNvGrpSpPr/>
          <p:nvPr/>
        </p:nvGrpSpPr>
        <p:grpSpPr>
          <a:xfrm>
            <a:off x="3945607" y="2867025"/>
            <a:ext cx="4999955" cy="1213425"/>
            <a:chOff x="3945607" y="2867025"/>
            <a:chExt cx="4999955" cy="1213425"/>
          </a:xfrm>
        </p:grpSpPr>
        <p:cxnSp>
          <p:nvCxnSpPr>
            <p:cNvPr id="4" name="Gerade Verbindung 3"/>
            <p:cNvCxnSpPr/>
            <p:nvPr/>
          </p:nvCxnSpPr>
          <p:spPr>
            <a:xfrm>
              <a:off x="5786437" y="2867025"/>
              <a:ext cx="3159125" cy="123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bgerundete rechteckige Legende 9"/>
            <p:cNvSpPr/>
            <p:nvPr/>
          </p:nvSpPr>
          <p:spPr>
            <a:xfrm rot="10800000">
              <a:off x="3945607" y="3530396"/>
              <a:ext cx="2714625" cy="546675"/>
            </a:xfrm>
            <a:prstGeom prst="wedgeRoundRectCallout">
              <a:avLst>
                <a:gd name="adj1" fmla="val -49034"/>
                <a:gd name="adj2" fmla="val 170232"/>
                <a:gd name="adj3" fmla="val 16667"/>
              </a:avLst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4020163" y="3495675"/>
              <a:ext cx="2667503" cy="584775"/>
              <a:chOff x="4020163" y="3495675"/>
              <a:chExt cx="2667503" cy="584775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4020163" y="3495675"/>
                <a:ext cx="15504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err="1" smtClean="0"/>
                  <a:t>system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noise</a:t>
                </a:r>
                <a:endParaRPr lang="de-DE" sz="1600" dirty="0" smtClean="0"/>
              </a:p>
              <a:p>
                <a:r>
                  <a:rPr lang="de-DE" sz="1600" dirty="0" err="1" smtClean="0"/>
                  <a:t>inside</a:t>
                </a:r>
                <a:r>
                  <a:rPr lang="de-DE" sz="1600" dirty="0" smtClean="0"/>
                  <a:t> BMSR-2</a:t>
                </a:r>
                <a:endParaRPr lang="de-DE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5433797" y="3601824"/>
                <a:ext cx="1253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de-DE" dirty="0">
                    <a:solidFill>
                      <a:prstClr val="black"/>
                    </a:solidFill>
                  </a:rPr>
                  <a:t>~ 2 </a:t>
                </a:r>
                <a:r>
                  <a:rPr lang="de-DE" dirty="0" err="1">
                    <a:solidFill>
                      <a:prstClr val="black"/>
                    </a:solidFill>
                  </a:rPr>
                  <a:t>fT</a:t>
                </a:r>
                <a:r>
                  <a:rPr lang="de-DE" dirty="0">
                    <a:solidFill>
                      <a:prstClr val="black"/>
                    </a:solidFill>
                  </a:rPr>
                  <a:t>/</a:t>
                </a:r>
                <a:r>
                  <a:rPr lang="de-DE" dirty="0">
                    <a:solidFill>
                      <a:prstClr val="black"/>
                    </a:solidFill>
                    <a:sym typeface="Symbol"/>
                  </a:rPr>
                  <a:t>Hz</a:t>
                </a:r>
                <a:endParaRPr lang="de-DE" dirty="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2"/>
          <p:cNvSpPr txBox="1">
            <a:spLocks noChangeArrowheads="1"/>
          </p:cNvSpPr>
          <p:nvPr/>
        </p:nvSpPr>
        <p:spPr bwMode="auto">
          <a:xfrm>
            <a:off x="614187" y="142852"/>
            <a:ext cx="82062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3200" dirty="0" smtClean="0">
                <a:solidFill>
                  <a:srgbClr val="3366CC"/>
                </a:solidFill>
                <a:latin typeface="Calibri"/>
                <a:cs typeface="+mn-cs"/>
              </a:rPr>
              <a:t>Test </a:t>
            </a:r>
            <a:r>
              <a:rPr lang="de-DE" sz="3200" dirty="0" err="1" smtClean="0">
                <a:solidFill>
                  <a:srgbClr val="3366CC"/>
                </a:solidFill>
                <a:latin typeface="Calibri"/>
                <a:cs typeface="+mn-cs"/>
              </a:rPr>
              <a:t>of</a:t>
            </a:r>
            <a:r>
              <a:rPr lang="de-DE" sz="3200" dirty="0" smtClean="0">
                <a:solidFill>
                  <a:srgbClr val="3366CC"/>
                </a:solidFill>
                <a:latin typeface="Calibri"/>
                <a:cs typeface="+mn-cs"/>
              </a:rPr>
              <a:t> CRLB via </a:t>
            </a:r>
            <a:r>
              <a:rPr lang="de-DE" sz="3200" dirty="0" err="1" smtClean="0">
                <a:solidFill>
                  <a:srgbClr val="3366CC"/>
                </a:solidFill>
                <a:latin typeface="Calibri"/>
                <a:cs typeface="+mn-cs"/>
              </a:rPr>
              <a:t>Allan</a:t>
            </a:r>
            <a:r>
              <a:rPr lang="de-DE" sz="3200" dirty="0" smtClean="0">
                <a:solidFill>
                  <a:srgbClr val="3366CC"/>
                </a:solidFill>
                <a:latin typeface="Calibri"/>
                <a:cs typeface="+mn-cs"/>
              </a:rPr>
              <a:t> Standard Deviation (ASD)  </a:t>
            </a:r>
            <a:endParaRPr lang="de-DE" sz="3200" dirty="0">
              <a:solidFill>
                <a:srgbClr val="3366CC"/>
              </a:solidFill>
              <a:latin typeface="Calibri"/>
              <a:cs typeface="+mn-cs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71604" y="2132856"/>
            <a:ext cx="5715000" cy="4546600"/>
            <a:chOff x="158" y="1735"/>
            <a:chExt cx="3119" cy="2209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58" y="1735"/>
              <a:ext cx="3119" cy="2209"/>
              <a:chOff x="527" y="941"/>
              <a:chExt cx="3487" cy="2691"/>
            </a:xfrm>
          </p:grpSpPr>
          <p:pic>
            <p:nvPicPr>
              <p:cNvPr id="382989" name="Picture 13" descr="asd_Xenon_mess3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987" t="8774" r="12743" b="2513"/>
              <a:stretch>
                <a:fillRect/>
              </a:stretch>
            </p:blipFill>
            <p:spPr bwMode="auto">
              <a:xfrm>
                <a:off x="527" y="941"/>
                <a:ext cx="3487" cy="2691"/>
              </a:xfrm>
              <a:prstGeom prst="rect">
                <a:avLst/>
              </a:prstGeom>
              <a:noFill/>
            </p:spPr>
          </p:pic>
          <p:sp>
            <p:nvSpPr>
              <p:cNvPr id="382990" name="Text Box 14"/>
              <p:cNvSpPr txBox="1">
                <a:spLocks noChangeArrowheads="1"/>
              </p:cNvSpPr>
              <p:nvPr/>
            </p:nvSpPr>
            <p:spPr bwMode="auto">
              <a:xfrm>
                <a:off x="2087" y="1808"/>
                <a:ext cx="1281" cy="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b="1" dirty="0" smtClean="0">
                    <a:solidFill>
                      <a:srgbClr val="6699FF"/>
                    </a:solidFill>
                    <a:latin typeface="Calibri"/>
                    <a:cs typeface="+mn-cs"/>
                  </a:rPr>
                  <a:t>Non-</a:t>
                </a:r>
                <a:r>
                  <a:rPr lang="de-DE" b="1" dirty="0" err="1" smtClean="0">
                    <a:solidFill>
                      <a:srgbClr val="6699FF"/>
                    </a:solidFill>
                    <a:latin typeface="Calibri"/>
                    <a:cs typeface="+mn-cs"/>
                  </a:rPr>
                  <a:t>gaussian</a:t>
                </a:r>
                <a:r>
                  <a:rPr lang="de-DE" b="1" dirty="0" smtClean="0">
                    <a:solidFill>
                      <a:srgbClr val="6699FF"/>
                    </a:solidFill>
                    <a:latin typeface="Calibri"/>
                    <a:cs typeface="+mn-cs"/>
                  </a:rPr>
                  <a:t> </a:t>
                </a:r>
                <a:r>
                  <a:rPr lang="de-DE" b="1" dirty="0" err="1" smtClean="0">
                    <a:solidFill>
                      <a:srgbClr val="6699FF"/>
                    </a:solidFill>
                    <a:latin typeface="Calibri"/>
                    <a:cs typeface="+mn-cs"/>
                  </a:rPr>
                  <a:t>noise</a:t>
                </a:r>
                <a:r>
                  <a:rPr lang="de-DE" b="1" dirty="0" smtClean="0">
                    <a:solidFill>
                      <a:srgbClr val="6699FF"/>
                    </a:solidFill>
                    <a:latin typeface="Calibri"/>
                    <a:cs typeface="+mn-cs"/>
                  </a:rPr>
                  <a:t>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magnetic</a:t>
                </a:r>
                <a:r>
                  <a:rPr lang="de-DE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field</a:t>
                </a:r>
                <a:r>
                  <a:rPr lang="de-DE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drifts</a:t>
                </a:r>
                <a:endParaRPr lang="de-DE" dirty="0" smtClean="0">
                  <a:solidFill>
                    <a:prstClr val="black"/>
                  </a:solidFill>
                  <a:latin typeface="Calibri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intrinsic</a:t>
                </a:r>
                <a:r>
                  <a:rPr lang="de-DE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</a:t>
                </a:r>
                <a:r>
                  <a:rPr lang="de-DE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noise</a:t>
                </a:r>
                <a:endParaRPr lang="de-DE" dirty="0" smtClean="0">
                  <a:solidFill>
                    <a:prstClr val="black"/>
                  </a:solidFill>
                  <a:latin typeface="Calibri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…</a:t>
                </a:r>
                <a:endParaRPr lang="de-DE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82991" name="Line 15"/>
              <p:cNvSpPr>
                <a:spLocks noChangeShapeType="1"/>
              </p:cNvSpPr>
              <p:nvPr/>
            </p:nvSpPr>
            <p:spPr bwMode="auto">
              <a:xfrm>
                <a:off x="2446" y="2475"/>
                <a:ext cx="309" cy="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82992" name="Text Box 16"/>
              <p:cNvSpPr txBox="1">
                <a:spLocks noChangeArrowheads="1"/>
              </p:cNvSpPr>
              <p:nvPr/>
            </p:nvSpPr>
            <p:spPr bwMode="auto">
              <a:xfrm>
                <a:off x="810" y="3063"/>
                <a:ext cx="182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b="1">
                    <a:solidFill>
                      <a:prstClr val="black"/>
                    </a:solidFill>
                    <a:latin typeface="Calibri"/>
                    <a:cs typeface="+mn-cs"/>
                  </a:rPr>
                  <a:t>2</a:t>
                </a:r>
              </a:p>
            </p:txBody>
          </p:sp>
        </p:grpSp>
        <p:graphicFrame>
          <p:nvGraphicFramePr>
            <p:cNvPr id="382995" name="Object 19"/>
            <p:cNvGraphicFramePr>
              <a:graphicFrameLocks noChangeAspect="1"/>
            </p:cNvGraphicFramePr>
            <p:nvPr/>
          </p:nvGraphicFramePr>
          <p:xfrm>
            <a:off x="1292" y="2075"/>
            <a:ext cx="291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1" name="Equation" r:id="rId5" imgW="317160" imgH="393480" progId="">
                    <p:embed/>
                  </p:oleObj>
                </mc:Choice>
                <mc:Fallback>
                  <p:oleObj name="Equation" r:id="rId5" imgW="317160" imgH="393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2075"/>
                          <a:ext cx="291" cy="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2996" name="Line 20"/>
            <p:cNvSpPr>
              <a:spLocks noChangeShapeType="1"/>
            </p:cNvSpPr>
            <p:nvPr/>
          </p:nvSpPr>
          <p:spPr bwMode="auto">
            <a:xfrm flipH="1">
              <a:off x="1065" y="2302"/>
              <a:ext cx="199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5000628" y="785794"/>
          <a:ext cx="3143272" cy="1082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342" name="Formel" r:id="rId7" imgW="1917360" imgH="660240" progId="Equation.3">
                  <p:embed/>
                </p:oleObj>
              </mc:Choice>
              <mc:Fallback>
                <p:oleObj name="Formel" r:id="rId7" imgW="19173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785794"/>
                        <a:ext cx="3143272" cy="10824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/>
          <p:cNvSpPr/>
          <p:nvPr/>
        </p:nvSpPr>
        <p:spPr>
          <a:xfrm>
            <a:off x="3643306" y="2786058"/>
            <a:ext cx="571504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714744" y="2428868"/>
            <a:ext cx="50006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3643306" y="2370582"/>
          <a:ext cx="953020" cy="844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343" name="Formel" r:id="rId9" imgW="444240" imgH="393480" progId="Equation.3">
                  <p:embed/>
                </p:oleObj>
              </mc:Choice>
              <mc:Fallback>
                <p:oleObj name="Formel" r:id="rId9" imgW="444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2370582"/>
                        <a:ext cx="953020" cy="844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4572000" y="6309320"/>
            <a:ext cx="8715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 [s]</a:t>
            </a:r>
            <a:endParaRPr lang="de-DE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/>
          <a:srcRect l="35130" t="81251" r="31302" b="6250"/>
          <a:stretch>
            <a:fillRect/>
          </a:stretch>
        </p:blipFill>
        <p:spPr bwMode="auto">
          <a:xfrm>
            <a:off x="5089773" y="5271598"/>
            <a:ext cx="2044452" cy="57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6"/>
          <p:cNvGrpSpPr/>
          <p:nvPr/>
        </p:nvGrpSpPr>
        <p:grpSpPr>
          <a:xfrm>
            <a:off x="428026" y="719941"/>
            <a:ext cx="4071966" cy="1484923"/>
            <a:chOff x="357158" y="586755"/>
            <a:chExt cx="4071966" cy="1484923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357158" y="916528"/>
              <a:ext cx="4071966" cy="1155150"/>
              <a:chOff x="142844" y="1071546"/>
              <a:chExt cx="4071966" cy="1155150"/>
            </a:xfrm>
          </p:grpSpPr>
          <p:grpSp>
            <p:nvGrpSpPr>
              <p:cNvPr id="27" name="Gruppieren 26"/>
              <p:cNvGrpSpPr/>
              <p:nvPr/>
            </p:nvGrpSpPr>
            <p:grpSpPr>
              <a:xfrm>
                <a:off x="357158" y="1071546"/>
                <a:ext cx="3577611" cy="642942"/>
                <a:chOff x="428596" y="1071546"/>
                <a:chExt cx="3577611" cy="642942"/>
              </a:xfrm>
            </p:grpSpPr>
            <p:pic>
              <p:nvPicPr>
                <p:cNvPr id="24" name="Grafik 23" descr="Präsentation3.jpg"/>
                <p:cNvPicPr>
                  <a:picLocks noChangeAspect="1"/>
                </p:cNvPicPr>
                <p:nvPr/>
              </p:nvPicPr>
              <p:blipFill>
                <a:blip r:embed="rId12" cstate="print"/>
                <a:srcRect l="32396" t="37500" r="35674" b="30208"/>
                <a:stretch>
                  <a:fillRect/>
                </a:stretch>
              </p:blipFill>
              <p:spPr>
                <a:xfrm>
                  <a:off x="428596" y="1071546"/>
                  <a:ext cx="1791661" cy="642942"/>
                </a:xfrm>
                <a:prstGeom prst="rect">
                  <a:avLst/>
                </a:prstGeom>
              </p:spPr>
            </p:pic>
            <p:pic>
              <p:nvPicPr>
                <p:cNvPr id="26" name="Grafik 25" descr="Präsentation3.jpg"/>
                <p:cNvPicPr>
                  <a:picLocks noChangeAspect="1"/>
                </p:cNvPicPr>
                <p:nvPr/>
              </p:nvPicPr>
              <p:blipFill>
                <a:blip r:embed="rId12" cstate="print"/>
                <a:srcRect l="32396" t="37500" r="35674" b="30208"/>
                <a:stretch>
                  <a:fillRect/>
                </a:stretch>
              </p:blipFill>
              <p:spPr>
                <a:xfrm>
                  <a:off x="2214546" y="1071546"/>
                  <a:ext cx="1791661" cy="642942"/>
                </a:xfrm>
                <a:prstGeom prst="rect">
                  <a:avLst/>
                </a:prstGeom>
              </p:spPr>
            </p:pic>
          </p:grpSp>
          <p:cxnSp>
            <p:nvCxnSpPr>
              <p:cNvPr id="29" name="Gerade Verbindung 28"/>
              <p:cNvCxnSpPr/>
              <p:nvPr/>
            </p:nvCxnSpPr>
            <p:spPr>
              <a:xfrm>
                <a:off x="214282" y="1857364"/>
                <a:ext cx="40005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 rot="5400000">
                <a:off x="571472" y="1928802"/>
                <a:ext cx="1428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/>
            </p:nvCxnSpPr>
            <p:spPr>
              <a:xfrm rot="5400000">
                <a:off x="1142976" y="1928802"/>
                <a:ext cx="1428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/>
            </p:nvCxnSpPr>
            <p:spPr>
              <a:xfrm rot="5400000">
                <a:off x="1714480" y="1928802"/>
                <a:ext cx="1428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/>
              <p:cNvSpPr txBox="1"/>
              <p:nvPr/>
            </p:nvSpPr>
            <p:spPr>
              <a:xfrm>
                <a:off x="785786" y="1857364"/>
                <a:ext cx="237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i="1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i</a:t>
                </a:r>
                <a:endParaRPr lang="de-DE" i="1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1285852" y="1857364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i="1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i+1</a:t>
                </a:r>
                <a:endParaRPr lang="de-DE" i="1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cxnSp>
            <p:nvCxnSpPr>
              <p:cNvPr id="39" name="Gerade Verbindung 38"/>
              <p:cNvCxnSpPr/>
              <p:nvPr/>
            </p:nvCxnSpPr>
            <p:spPr>
              <a:xfrm rot="5400000" flipH="1" flipV="1">
                <a:off x="178563" y="1821645"/>
                <a:ext cx="142876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 rot="5400000" flipH="1" flipV="1">
                <a:off x="107125" y="1821645"/>
                <a:ext cx="142876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feld 3"/>
            <p:cNvSpPr txBox="1"/>
            <p:nvPr/>
          </p:nvSpPr>
          <p:spPr>
            <a:xfrm>
              <a:off x="971600" y="586755"/>
              <a:ext cx="296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i="1" dirty="0" smtClean="0">
                  <a:sym typeface="Symbol"/>
                </a:rPr>
                <a:t></a:t>
              </a:r>
              <a:endParaRPr lang="de-DE" sz="2000" b="1" i="1" dirty="0"/>
            </a:p>
          </p:txBody>
        </p:sp>
        <p:cxnSp>
          <p:nvCxnSpPr>
            <p:cNvPr id="6" name="Gerade Verbindung 5"/>
            <p:cNvCxnSpPr/>
            <p:nvPr/>
          </p:nvCxnSpPr>
          <p:spPr>
            <a:xfrm flipV="1">
              <a:off x="857224" y="727627"/>
              <a:ext cx="0" cy="97471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flipV="1">
              <a:off x="1441748" y="736129"/>
              <a:ext cx="0" cy="97471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968891"/>
              </p:ext>
            </p:extLst>
          </p:nvPr>
        </p:nvGraphicFramePr>
        <p:xfrm>
          <a:off x="247249" y="6084732"/>
          <a:ext cx="1937320" cy="71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344" name="Formel" r:id="rId13" imgW="1168200" imgH="431640" progId="Equation.3">
                  <p:embed/>
                </p:oleObj>
              </mc:Choice>
              <mc:Fallback>
                <p:oleObj name="Formel" r:id="rId13" imgW="11682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7249" y="6084732"/>
                        <a:ext cx="1937320" cy="71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Gerade Verbindung 37"/>
          <p:cNvCxnSpPr/>
          <p:nvPr/>
        </p:nvCxnSpPr>
        <p:spPr>
          <a:xfrm flipV="1">
            <a:off x="2070770" y="870105"/>
            <a:ext cx="0" cy="97471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0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$&#10;\color[rgb]{0.95,0.95,0.95}&#10;V(B^\mu)&#10;$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2"/>
  <p:tag name="PICTUREFILESIZE" val="6189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ronus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ronus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4920</Words>
  <Application>Microsoft Office PowerPoint</Application>
  <PresentationFormat>Bildschirmpräsentation (4:3)</PresentationFormat>
  <Paragraphs>982</Paragraphs>
  <Slides>71</Slides>
  <Notes>28</Notes>
  <HiddenSlides>0</HiddenSlides>
  <MMClips>0</MMClips>
  <ScaleCrop>false</ScaleCrop>
  <HeadingPairs>
    <vt:vector size="6" baseType="variant">
      <vt:variant>
        <vt:lpstr>Design</vt:lpstr>
      </vt:variant>
      <vt:variant>
        <vt:i4>5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71</vt:i4>
      </vt:variant>
    </vt:vector>
  </HeadingPairs>
  <TitlesOfParts>
    <vt:vector size="79" baseType="lpstr">
      <vt:lpstr>2_Larissa-Design</vt:lpstr>
      <vt:lpstr>1_Standarddesign</vt:lpstr>
      <vt:lpstr>3_Standarddesign</vt:lpstr>
      <vt:lpstr>Cronus</vt:lpstr>
      <vt:lpstr>Horizont</vt:lpstr>
      <vt:lpstr>Formel</vt:lpstr>
      <vt:lpstr>Equation</vt:lpstr>
      <vt:lpstr>Graph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Johannes Gutenberg-Universität Mainz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wheil</dc:creator>
  <cp:lastModifiedBy>werner</cp:lastModifiedBy>
  <cp:revision>986</cp:revision>
  <dcterms:created xsi:type="dcterms:W3CDTF">2009-05-31T13:59:10Z</dcterms:created>
  <dcterms:modified xsi:type="dcterms:W3CDTF">2012-06-17T08:05:37Z</dcterms:modified>
</cp:coreProperties>
</file>