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3.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3" r:id="rId3"/>
    <p:sldMasterId id="2147483686" r:id="rId4"/>
    <p:sldMasterId id="2147483699" r:id="rId5"/>
    <p:sldMasterId id="2147483712" r:id="rId6"/>
    <p:sldMasterId id="2147483725" r:id="rId7"/>
    <p:sldMasterId id="2147483738" r:id="rId8"/>
    <p:sldMasterId id="2147483751" r:id="rId9"/>
    <p:sldMasterId id="2147483765" r:id="rId10"/>
    <p:sldMasterId id="2147483778" r:id="rId11"/>
    <p:sldMasterId id="2147483804" r:id="rId12"/>
    <p:sldMasterId id="2147483817" r:id="rId13"/>
    <p:sldMasterId id="2147483831" r:id="rId14"/>
    <p:sldMasterId id="2147483844" r:id="rId15"/>
  </p:sldMasterIdLst>
  <p:notesMasterIdLst>
    <p:notesMasterId r:id="rId93"/>
  </p:notesMasterIdLst>
  <p:sldIdLst>
    <p:sldId id="336" r:id="rId16"/>
    <p:sldId id="328" r:id="rId17"/>
    <p:sldId id="275" r:id="rId18"/>
    <p:sldId id="280" r:id="rId19"/>
    <p:sldId id="340" r:id="rId20"/>
    <p:sldId id="282" r:id="rId21"/>
    <p:sldId id="264" r:id="rId22"/>
    <p:sldId id="284" r:id="rId23"/>
    <p:sldId id="269" r:id="rId24"/>
    <p:sldId id="270" r:id="rId25"/>
    <p:sldId id="271" r:id="rId26"/>
    <p:sldId id="273" r:id="rId27"/>
    <p:sldId id="339" r:id="rId28"/>
    <p:sldId id="295" r:id="rId29"/>
    <p:sldId id="297" r:id="rId30"/>
    <p:sldId id="298" r:id="rId31"/>
    <p:sldId id="332" r:id="rId32"/>
    <p:sldId id="333" r:id="rId33"/>
    <p:sldId id="303" r:id="rId34"/>
    <p:sldId id="338" r:id="rId35"/>
    <p:sldId id="305" r:id="rId36"/>
    <p:sldId id="304" r:id="rId37"/>
    <p:sldId id="323" r:id="rId38"/>
    <p:sldId id="326" r:id="rId39"/>
    <p:sldId id="306" r:id="rId40"/>
    <p:sldId id="308" r:id="rId41"/>
    <p:sldId id="309" r:id="rId42"/>
    <p:sldId id="337" r:id="rId43"/>
    <p:sldId id="342" r:id="rId44"/>
    <p:sldId id="343" r:id="rId45"/>
    <p:sldId id="315" r:id="rId46"/>
    <p:sldId id="320" r:id="rId47"/>
    <p:sldId id="310" r:id="rId48"/>
    <p:sldId id="319" r:id="rId49"/>
    <p:sldId id="324" r:id="rId50"/>
    <p:sldId id="311" r:id="rId51"/>
    <p:sldId id="263" r:id="rId52"/>
    <p:sldId id="276" r:id="rId53"/>
    <p:sldId id="288" r:id="rId54"/>
    <p:sldId id="265" r:id="rId55"/>
    <p:sldId id="260" r:id="rId56"/>
    <p:sldId id="261" r:id="rId57"/>
    <p:sldId id="279" r:id="rId58"/>
    <p:sldId id="267" r:id="rId59"/>
    <p:sldId id="283" r:id="rId60"/>
    <p:sldId id="331" r:id="rId61"/>
    <p:sldId id="286" r:id="rId62"/>
    <p:sldId id="268" r:id="rId63"/>
    <p:sldId id="312" r:id="rId64"/>
    <p:sldId id="259" r:id="rId65"/>
    <p:sldId id="318" r:id="rId66"/>
    <p:sldId id="262" r:id="rId67"/>
    <p:sldId id="307" r:id="rId68"/>
    <p:sldId id="325" r:id="rId69"/>
    <p:sldId id="266" r:id="rId70"/>
    <p:sldId id="296" r:id="rId71"/>
    <p:sldId id="289" r:id="rId72"/>
    <p:sldId id="291" r:id="rId73"/>
    <p:sldId id="292" r:id="rId74"/>
    <p:sldId id="293" r:id="rId75"/>
    <p:sldId id="285" r:id="rId76"/>
    <p:sldId id="294" r:id="rId77"/>
    <p:sldId id="272" r:id="rId78"/>
    <p:sldId id="299" r:id="rId79"/>
    <p:sldId id="301" r:id="rId80"/>
    <p:sldId id="300" r:id="rId81"/>
    <p:sldId id="302" r:id="rId82"/>
    <p:sldId id="321" r:id="rId83"/>
    <p:sldId id="256" r:id="rId84"/>
    <p:sldId id="335" r:id="rId85"/>
    <p:sldId id="334" r:id="rId86"/>
    <p:sldId id="313" r:id="rId87"/>
    <p:sldId id="314" r:id="rId88"/>
    <p:sldId id="277" r:id="rId89"/>
    <p:sldId id="330" r:id="rId90"/>
    <p:sldId id="278" r:id="rId91"/>
    <p:sldId id="341"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12" autoAdjust="0"/>
    <p:restoredTop sz="85166" autoAdjust="0"/>
  </p:normalViewPr>
  <p:slideViewPr>
    <p:cSldViewPr>
      <p:cViewPr>
        <p:scale>
          <a:sx n="73" d="100"/>
          <a:sy n="73" d="100"/>
        </p:scale>
        <p:origin x="-1062" y="29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7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viewProps" Target="viewProps.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4" Type="http://schemas.openxmlformats.org/officeDocument/2006/relationships/image" Target="../media/image67.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 Id="rId5" Type="http://schemas.openxmlformats.org/officeDocument/2006/relationships/image" Target="../media/image74.wmf"/><Relationship Id="rId4" Type="http://schemas.openxmlformats.org/officeDocument/2006/relationships/image" Target="../media/image7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91.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image" Target="../media/image97.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image" Target="../media/image111.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image" Target="../media/image1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1A76F2-28B7-49AF-AAED-75FBD33E9200}" type="datetimeFigureOut">
              <a:rPr lang="en-US" smtClean="0"/>
              <a:t>6/22/2012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C71852-7ACC-4104-8143-E440401BB210}" type="slidenum">
              <a:rPr lang="en-US" smtClean="0"/>
              <a:t>‹#›</a:t>
            </a:fld>
            <a:endParaRPr lang="en-US"/>
          </a:p>
        </p:txBody>
      </p:sp>
    </p:spTree>
    <p:extLst>
      <p:ext uri="{BB962C8B-B14F-4D97-AF65-F5344CB8AC3E}">
        <p14:creationId xmlns:p14="http://schemas.microsoft.com/office/powerpoint/2010/main" val="3751194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 describe</a:t>
            </a:r>
            <a:r>
              <a:rPr lang="en-US" baseline="0" dirty="0" smtClean="0"/>
              <a:t> Mu2e, a </a:t>
            </a:r>
            <a:r>
              <a:rPr lang="en-US" baseline="0" dirty="0" err="1" smtClean="0"/>
              <a:t>muon</a:t>
            </a:r>
            <a:r>
              <a:rPr lang="en-US" baseline="0" dirty="0" smtClean="0"/>
              <a:t> to electron conversion experiment being</a:t>
            </a:r>
          </a:p>
          <a:p>
            <a:r>
              <a:rPr lang="en-US" baseline="0" dirty="0" smtClean="0"/>
              <a:t>developed at </a:t>
            </a:r>
            <a:r>
              <a:rPr lang="en-US" baseline="0" dirty="0" err="1" smtClean="0"/>
              <a:t>Fermilab</a:t>
            </a:r>
            <a:endParaRPr lang="en-US" dirty="0"/>
          </a:p>
        </p:txBody>
      </p:sp>
      <p:sp>
        <p:nvSpPr>
          <p:cNvPr id="4" name="Slide Number Placeholder 3"/>
          <p:cNvSpPr>
            <a:spLocks noGrp="1"/>
          </p:cNvSpPr>
          <p:nvPr>
            <p:ph type="sldNum" sz="quarter" idx="10"/>
          </p:nvPr>
        </p:nvSpPr>
        <p:spPr/>
        <p:txBody>
          <a:bodyPr/>
          <a:lstStyle/>
          <a:p>
            <a:fld id="{1FC71852-7ACC-4104-8143-E440401BB210}" type="slidenum">
              <a:rPr lang="en-US" smtClean="0"/>
              <a:t>1</a:t>
            </a:fld>
            <a:endParaRPr lang="en-US"/>
          </a:p>
        </p:txBody>
      </p:sp>
    </p:spTree>
    <p:extLst>
      <p:ext uri="{BB962C8B-B14F-4D97-AF65-F5344CB8AC3E}">
        <p14:creationId xmlns:p14="http://schemas.microsoft.com/office/powerpoint/2010/main" val="2521368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pions</a:t>
            </a:r>
            <a:r>
              <a:rPr lang="en-US" dirty="0" smtClean="0"/>
              <a:t> produce background through </a:t>
            </a:r>
            <a:r>
              <a:rPr lang="en-US" dirty="0" err="1" smtClean="0"/>
              <a:t>radiative</a:t>
            </a:r>
            <a:r>
              <a:rPr lang="en-US" dirty="0" smtClean="0"/>
              <a:t> pion capture. </a:t>
            </a:r>
            <a:r>
              <a:rPr lang="en-US" dirty="0" err="1" smtClean="0"/>
              <a:t>Pions</a:t>
            </a:r>
            <a:r>
              <a:rPr lang="en-US" dirty="0" smtClean="0"/>
              <a:t> come down the </a:t>
            </a:r>
            <a:r>
              <a:rPr lang="en-US" dirty="0" err="1" smtClean="0"/>
              <a:t>beamline</a:t>
            </a:r>
            <a:r>
              <a:rPr lang="en-US" dirty="0" smtClean="0"/>
              <a:t>, stop in the stopping target, form atoms, but unlike </a:t>
            </a:r>
            <a:r>
              <a:rPr lang="en-US" dirty="0" err="1" smtClean="0"/>
              <a:t>muons</a:t>
            </a:r>
            <a:r>
              <a:rPr lang="en-US" dirty="0" smtClean="0"/>
              <a:t>, quickly annihilate on the nucleus. About 2% of the time, a high energy photon is produced.</a:t>
            </a:r>
            <a:r>
              <a:rPr lang="en-US" baseline="0" dirty="0" smtClean="0"/>
              <a:t> The photon can pair produce in the target, possibly producing a 105 MeV electron that looks exactly like a conversion electron. This is a plot of the simulated pion stopping rate as a function of time after the proton pulse. Note that, we must suppress the proton rate on the primary target by ten orders of magnitude between proton pulses to avoid producing </a:t>
            </a:r>
            <a:r>
              <a:rPr lang="en-US" baseline="0" dirty="0" err="1" smtClean="0"/>
              <a:t>pions</a:t>
            </a:r>
            <a:r>
              <a:rPr lang="en-US" baseline="0" dirty="0" smtClean="0"/>
              <a:t> that arrive during the measurement period. We call this the extinction requirement.</a:t>
            </a:r>
          </a:p>
          <a:p>
            <a:endParaRPr lang="en-US" dirty="0"/>
          </a:p>
        </p:txBody>
      </p:sp>
      <p:sp>
        <p:nvSpPr>
          <p:cNvPr id="4" name="Slide Number Placeholder 3"/>
          <p:cNvSpPr>
            <a:spLocks noGrp="1"/>
          </p:cNvSpPr>
          <p:nvPr>
            <p:ph type="sldNum" sz="quarter" idx="10"/>
          </p:nvPr>
        </p:nvSpPr>
        <p:spPr/>
        <p:txBody>
          <a:bodyPr/>
          <a:lstStyle/>
          <a:p>
            <a:fld id="{1FC71852-7ACC-4104-8143-E440401BB210}" type="slidenum">
              <a:rPr lang="en-US" smtClean="0"/>
              <a:t>10</a:t>
            </a:fld>
            <a:endParaRPr lang="en-US"/>
          </a:p>
        </p:txBody>
      </p:sp>
    </p:spTree>
    <p:extLst>
      <p:ext uri="{BB962C8B-B14F-4D97-AF65-F5344CB8AC3E}">
        <p14:creationId xmlns:p14="http://schemas.microsoft.com/office/powerpoint/2010/main" val="284034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assume a BR close to our goal of 1e-16 and a FWHM energy resolution</a:t>
            </a:r>
            <a:r>
              <a:rPr lang="en-US" baseline="0" dirty="0" smtClean="0"/>
              <a:t> of about 1 MeV, then simulations show that we can get a good energy separation between the conversion and the high energy tail from </a:t>
            </a:r>
            <a:r>
              <a:rPr lang="en-US" baseline="0" dirty="0" err="1" smtClean="0"/>
              <a:t>muon</a:t>
            </a:r>
            <a:r>
              <a:rPr lang="en-US" baseline="0" dirty="0" smtClean="0"/>
              <a:t> decays in orbit.</a:t>
            </a:r>
            <a:endParaRPr lang="en-US" dirty="0"/>
          </a:p>
        </p:txBody>
      </p:sp>
      <p:sp>
        <p:nvSpPr>
          <p:cNvPr id="4" name="Slide Number Placeholder 3"/>
          <p:cNvSpPr>
            <a:spLocks noGrp="1"/>
          </p:cNvSpPr>
          <p:nvPr>
            <p:ph type="sldNum" sz="quarter" idx="10"/>
          </p:nvPr>
        </p:nvSpPr>
        <p:spPr/>
        <p:txBody>
          <a:bodyPr/>
          <a:lstStyle/>
          <a:p>
            <a:fld id="{1FC71852-7ACC-4104-8143-E440401BB210}" type="slidenum">
              <a:rPr lang="en-US" smtClean="0"/>
              <a:t>12</a:t>
            </a:fld>
            <a:endParaRPr lang="en-US"/>
          </a:p>
        </p:txBody>
      </p:sp>
    </p:spTree>
    <p:extLst>
      <p:ext uri="{BB962C8B-B14F-4D97-AF65-F5344CB8AC3E}">
        <p14:creationId xmlns:p14="http://schemas.microsoft.com/office/powerpoint/2010/main" val="681938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off with a</a:t>
            </a:r>
            <a:r>
              <a:rPr lang="en-US" baseline="0" dirty="0" smtClean="0"/>
              <a:t> description of what mu2e is and then a very general outline of the method so as to orient you to an experimental method you are </a:t>
            </a:r>
            <a:r>
              <a:rPr lang="en-US" baseline="0" dirty="0" err="1" smtClean="0"/>
              <a:t>probaly</a:t>
            </a:r>
            <a:r>
              <a:rPr lang="en-US" baseline="0" dirty="0" smtClean="0"/>
              <a:t> not so familiar with. Then I’ll give a </a:t>
            </a:r>
            <a:r>
              <a:rPr lang="en-US" baseline="0" dirty="0" err="1" smtClean="0"/>
              <a:t>bief</a:t>
            </a:r>
            <a:r>
              <a:rPr lang="en-US" baseline="0" dirty="0" smtClean="0"/>
              <a:t> theoretical motivation followed by a description of the experimental method in some detail.</a:t>
            </a:r>
            <a:endParaRPr lang="en-US" dirty="0"/>
          </a:p>
        </p:txBody>
      </p:sp>
      <p:sp>
        <p:nvSpPr>
          <p:cNvPr id="4" name="Slide Number Placeholder 3"/>
          <p:cNvSpPr>
            <a:spLocks noGrp="1"/>
          </p:cNvSpPr>
          <p:nvPr>
            <p:ph type="sldNum" sz="quarter" idx="10"/>
          </p:nvPr>
        </p:nvSpPr>
        <p:spPr/>
        <p:txBody>
          <a:bodyPr/>
          <a:lstStyle/>
          <a:p>
            <a:fld id="{1FC71852-7ACC-4104-8143-E440401BB210}" type="slidenum">
              <a:rPr lang="en-US" smtClean="0"/>
              <a:t>13</a:t>
            </a:fld>
            <a:endParaRPr lang="en-US"/>
          </a:p>
        </p:txBody>
      </p:sp>
    </p:spTree>
    <p:extLst>
      <p:ext uri="{BB962C8B-B14F-4D97-AF65-F5344CB8AC3E}">
        <p14:creationId xmlns:p14="http://schemas.microsoft.com/office/powerpoint/2010/main" val="1621367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B0170FE-2F22-4256-A15E-F71A28493C10}" type="slidenum">
              <a:rPr lang="en-US" smtClean="0">
                <a:solidFill>
                  <a:prstClr val="black"/>
                </a:solidFill>
              </a:rPr>
              <a:pPr>
                <a:defRPr/>
              </a:pPr>
              <a:t>14</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beam line is much more efficient than ordinary beam lines at capturing low energy </a:t>
            </a:r>
            <a:r>
              <a:rPr lang="en-US" dirty="0" err="1" smtClean="0"/>
              <a:t>muons</a:t>
            </a:r>
            <a:endParaRPr lang="en-US" dirty="0"/>
          </a:p>
        </p:txBody>
      </p:sp>
      <p:sp>
        <p:nvSpPr>
          <p:cNvPr id="4" name="Slide Number Placeholder 3"/>
          <p:cNvSpPr>
            <a:spLocks noGrp="1"/>
          </p:cNvSpPr>
          <p:nvPr>
            <p:ph type="sldNum" sz="quarter" idx="10"/>
          </p:nvPr>
        </p:nvSpPr>
        <p:spPr/>
        <p:txBody>
          <a:bodyPr/>
          <a:lstStyle/>
          <a:p>
            <a:fld id="{8D4A254F-9F57-114D-86BE-FFC886BA4761}"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F9B191B3-83A9-4352-BFC6-30107175FE1C}"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The major radius of the two curved sections is about 3 m and the resulting total magnetic length of the Transport Solenoid along its axis is about 13 m. The inner warm bore of the Transport Solenoid cryostat has a diameter of about 0.5 m. A relatively tight specification exists on the fields in the three straight sections where negative field gradients must be maintained at all places to eliminate backgrounds from late arriving particles. High energy negatively charged particles, positively charged particles and line-of-sight neutral particles will nearly all be eliminated by the two 90° bends combined with a series of absorbers and collimators.</a:t>
            </a:r>
          </a:p>
          <a:p>
            <a:endParaRPr lang="en-US" dirty="0"/>
          </a:p>
        </p:txBody>
      </p:sp>
      <p:sp>
        <p:nvSpPr>
          <p:cNvPr id="4" name="Footer Placeholder 3"/>
          <p:cNvSpPr>
            <a:spLocks noGrp="1"/>
          </p:cNvSpPr>
          <p:nvPr>
            <p:ph type="ftr" sz="quarter" idx="10"/>
          </p:nvPr>
        </p:nvSpPr>
        <p:spPr/>
        <p:txBody>
          <a:bodyPr/>
          <a:lstStyle/>
          <a:p>
            <a:r>
              <a:rPr lang="en-US" smtClean="0"/>
              <a:t>Emma Barnes, Boston university</a:t>
            </a:r>
            <a:endParaRPr lang="en-US"/>
          </a:p>
        </p:txBody>
      </p:sp>
      <p:sp>
        <p:nvSpPr>
          <p:cNvPr id="5" name="Slide Number Placeholder 4"/>
          <p:cNvSpPr>
            <a:spLocks noGrp="1"/>
          </p:cNvSpPr>
          <p:nvPr>
            <p:ph type="sldNum" sz="quarter" idx="11"/>
          </p:nvPr>
        </p:nvSpPr>
        <p:spPr/>
        <p:txBody>
          <a:bodyPr/>
          <a:lstStyle/>
          <a:p>
            <a:fld id="{199596AD-36CB-D546-A845-B32CBA6730C5}" type="slidenum">
              <a:rPr lang="en-US" smtClean="0"/>
              <a:t>17</a:t>
            </a:fld>
            <a:endParaRPr lang="en-US"/>
          </a:p>
        </p:txBody>
      </p:sp>
    </p:spTree>
    <p:extLst>
      <p:ext uri="{BB962C8B-B14F-4D97-AF65-F5344CB8AC3E}">
        <p14:creationId xmlns:p14="http://schemas.microsoft.com/office/powerpoint/2010/main" val="866791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solenoids are the cost and schedule driver for the project. The Production and Detector Solenoids will be designed and constructed in industry, likely by different vendors. The relatively unique Transport Solenoid will be designed and fabricated at </a:t>
            </a:r>
            <a:r>
              <a:rPr lang="en-US" dirty="0" err="1" smtClean="0"/>
              <a:t>Fermilab</a:t>
            </a:r>
            <a:r>
              <a:rPr lang="en-US" dirty="0" smtClean="0"/>
              <a:t>, though many of the components (superconducting cable, cryostats, etc.) will be procured from industry. The make-buy decisions are based on the similarity of the Production and Detector Solenoids to other solenoids fabricated in industry and to the limited availability of resources at </a:t>
            </a:r>
            <a:r>
              <a:rPr lang="en-US" dirty="0" err="1" smtClean="0"/>
              <a:t>Fermilab</a:t>
            </a:r>
            <a:r>
              <a:rPr lang="en-US" dirty="0" smtClean="0"/>
              <a:t>. The superconducting cable and the tooling required for fabricating the solenoids are long-lead items that must be procured early.</a:t>
            </a:r>
          </a:p>
          <a:p>
            <a:endParaRPr lang="en-US" dirty="0" smtClean="0"/>
          </a:p>
          <a:p>
            <a:endParaRPr lang="en-US" dirty="0" smtClean="0"/>
          </a:p>
          <a:p>
            <a:r>
              <a:rPr lang="en-US" dirty="0" smtClean="0"/>
              <a:t>Cosmic ray veto </a:t>
            </a:r>
          </a:p>
          <a:p>
            <a:r>
              <a:rPr lang="en-US" sz="1200" kern="1200" dirty="0" smtClean="0">
                <a:solidFill>
                  <a:schemeClr val="tx1"/>
                </a:solidFill>
                <a:latin typeface="+mn-lt"/>
                <a:ea typeface="+mn-ea"/>
                <a:cs typeface="+mn-cs"/>
              </a:rPr>
              <a:t>The Cosmic Ray Veto for Mu2e will be constructed from three layers of extruded scintillator bars with embedded wavelength shifting fibers that are read out with Silicon photomultipliers (</a:t>
            </a:r>
            <a:r>
              <a:rPr lang="en-US" sz="1200" kern="1200" dirty="0" err="1" smtClean="0">
                <a:solidFill>
                  <a:schemeClr val="tx1"/>
                </a:solidFill>
                <a:latin typeface="+mn-lt"/>
                <a:ea typeface="+mn-ea"/>
                <a:cs typeface="+mn-cs"/>
              </a:rPr>
              <a:t>SiPMs</a:t>
            </a:r>
            <a:r>
              <a:rPr lang="en-US" sz="1200" kern="1200" dirty="0" smtClean="0">
                <a:solidFill>
                  <a:schemeClr val="tx1"/>
                </a:solidFill>
                <a:latin typeface="+mn-lt"/>
                <a:ea typeface="+mn-ea"/>
                <a:cs typeface="+mn-cs"/>
              </a:rPr>
              <a:t>). The CRV surrounds the Detector Solenoid on 3 sides (Figure 4.15) and extends up to the midpoint of the Transport Solenoid.</a:t>
            </a:r>
            <a:endParaRPr lang="en-US" dirty="0" smtClean="0"/>
          </a:p>
          <a:p>
            <a:r>
              <a:rPr lang="en-US" dirty="0" smtClean="0"/>
              <a:t>Significant infrastructure is required to support the operation of the solenoids. This includes power, quench protection, cryogens (liquid nitrogen and liquid helium), control and safety systems as well as mechanical supports to resist the significant magnetic forces on the magnets.</a:t>
            </a:r>
          </a:p>
          <a:p>
            <a:endParaRPr lang="en-US" dirty="0" smtClean="0"/>
          </a:p>
          <a:p>
            <a:r>
              <a:rPr lang="en-US" dirty="0" smtClean="0"/>
              <a:t>Proton absorber </a:t>
            </a:r>
          </a:p>
          <a:p>
            <a:r>
              <a:rPr lang="en-US" sz="1200" kern="1200" dirty="0" smtClean="0">
                <a:solidFill>
                  <a:schemeClr val="tx1"/>
                </a:solidFill>
                <a:latin typeface="+mn-lt"/>
                <a:ea typeface="+mn-ea"/>
                <a:cs typeface="+mn-cs"/>
              </a:rPr>
              <a:t>he largest potential contribution to the tracker rate during the measurement period is from protons that originate from muon capture. The protons are very slow moving and highly ionizing, so they can be easily identified in the tracking detector using pulse height information. The large pulse height associated with protons traversing the tracker will shadow hits from low energy electrons. This could lead to reconstruction errors that might create background. However, conversion electrons also pass through the proton absorber and the associated energy loss and straggling can contribute to the momentum resolution function, so the geometry and material budget of the proton absorber must be precisely optimized before fabrication</a:t>
            </a:r>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t>Emma Barnes, Boston university</a:t>
            </a:r>
            <a:endParaRPr lang="en-US"/>
          </a:p>
        </p:txBody>
      </p:sp>
      <p:sp>
        <p:nvSpPr>
          <p:cNvPr id="5" name="Slide Number Placeholder 4"/>
          <p:cNvSpPr>
            <a:spLocks noGrp="1"/>
          </p:cNvSpPr>
          <p:nvPr>
            <p:ph type="sldNum" sz="quarter" idx="11"/>
          </p:nvPr>
        </p:nvSpPr>
        <p:spPr/>
        <p:txBody>
          <a:bodyPr/>
          <a:lstStyle/>
          <a:p>
            <a:fld id="{199596AD-36CB-D546-A845-B32CBA6730C5}" type="slidenum">
              <a:rPr lang="en-US" smtClean="0"/>
              <a:t>18</a:t>
            </a:fld>
            <a:endParaRPr lang="en-US"/>
          </a:p>
        </p:txBody>
      </p:sp>
    </p:spTree>
    <p:extLst>
      <p:ext uri="{BB962C8B-B14F-4D97-AF65-F5344CB8AC3E}">
        <p14:creationId xmlns:p14="http://schemas.microsoft.com/office/powerpoint/2010/main" val="1048224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D8DA002-214D-4A2A-9CCD-18C7FE1E5858}" type="slidenum">
              <a:rPr lang="en-US" smtClean="0"/>
              <a:pPr>
                <a:defRPr/>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Mu2e is part of a new larger </a:t>
            </a:r>
            <a:r>
              <a:rPr lang="en-US" dirty="0" err="1" smtClean="0"/>
              <a:t>muon</a:t>
            </a:r>
            <a:r>
              <a:rPr lang="en-US" dirty="0" smtClean="0"/>
              <a:t> program being developed at </a:t>
            </a:r>
            <a:r>
              <a:rPr lang="en-US" dirty="0" err="1" smtClean="0"/>
              <a:t>Fermilab</a:t>
            </a:r>
            <a:r>
              <a:rPr lang="en-US" dirty="0" smtClean="0"/>
              <a:t> that includes the </a:t>
            </a:r>
            <a:r>
              <a:rPr lang="en-US" dirty="0" err="1" smtClean="0"/>
              <a:t>Muon</a:t>
            </a:r>
            <a:r>
              <a:rPr lang="en-US" dirty="0" smtClean="0"/>
              <a:t> g-2 experiment. There</a:t>
            </a:r>
            <a:r>
              <a:rPr lang="en-US" baseline="0" dirty="0" smtClean="0"/>
              <a:t> are many shared components which result in a significant savings for each project. Examples are shared rings, kickers, and utilities such as helium refrigeration equipment.</a:t>
            </a:r>
            <a:endParaRPr lang="en-US" dirty="0"/>
          </a:p>
        </p:txBody>
      </p:sp>
      <p:sp>
        <p:nvSpPr>
          <p:cNvPr id="4" name="Slide Number Placeholder 3"/>
          <p:cNvSpPr>
            <a:spLocks noGrp="1"/>
          </p:cNvSpPr>
          <p:nvPr>
            <p:ph type="sldNum" sz="quarter" idx="10"/>
          </p:nvPr>
        </p:nvSpPr>
        <p:spPr/>
        <p:txBody>
          <a:bodyPr/>
          <a:lstStyle/>
          <a:p>
            <a:fld id="{1FC71852-7ACC-4104-8143-E440401BB210}" type="slidenum">
              <a:rPr lang="en-US" smtClean="0"/>
              <a:t>26</a:t>
            </a:fld>
            <a:endParaRPr lang="en-US"/>
          </a:p>
        </p:txBody>
      </p:sp>
    </p:spTree>
    <p:extLst>
      <p:ext uri="{BB962C8B-B14F-4D97-AF65-F5344CB8AC3E}">
        <p14:creationId xmlns:p14="http://schemas.microsoft.com/office/powerpoint/2010/main" val="2026357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off with a</a:t>
            </a:r>
            <a:r>
              <a:rPr lang="en-US" baseline="0" dirty="0" smtClean="0"/>
              <a:t> description of what mu2e is and then a very general outline of the idea of the experimental method . Then I’ll give a brief theoretical motivation followed by a description of the experimental method in some detail.</a:t>
            </a:r>
            <a:endParaRPr lang="en-US" dirty="0"/>
          </a:p>
        </p:txBody>
      </p:sp>
      <p:sp>
        <p:nvSpPr>
          <p:cNvPr id="4" name="Slide Number Placeholder 3"/>
          <p:cNvSpPr>
            <a:spLocks noGrp="1"/>
          </p:cNvSpPr>
          <p:nvPr>
            <p:ph type="sldNum" sz="quarter" idx="10"/>
          </p:nvPr>
        </p:nvSpPr>
        <p:spPr/>
        <p:txBody>
          <a:bodyPr/>
          <a:lstStyle/>
          <a:p>
            <a:fld id="{1FC71852-7ACC-4104-8143-E440401BB210}" type="slidenum">
              <a:rPr lang="en-US" smtClean="0"/>
              <a:t>2</a:t>
            </a:fld>
            <a:endParaRPr lang="en-US"/>
          </a:p>
        </p:txBody>
      </p:sp>
    </p:spTree>
    <p:extLst>
      <p:ext uri="{BB962C8B-B14F-4D97-AF65-F5344CB8AC3E}">
        <p14:creationId xmlns:p14="http://schemas.microsoft.com/office/powerpoint/2010/main" val="1621367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2FC151B-189D-455D-94AC-EE9FB717D125}" type="slidenum">
              <a:rPr lang="en-US" smtClean="0"/>
              <a:pPr>
                <a:defRPr/>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6A6C9B3-FB60-43B3-8344-9EC5C267C9EB}" type="slidenum">
              <a:rPr lang="en-US" smtClean="0">
                <a:solidFill>
                  <a:prstClr val="black"/>
                </a:solidFill>
              </a:rPr>
              <a:pPr>
                <a:defRPr/>
              </a:pPr>
              <a:t>31</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bwMode="auto">
          <a:noFill/>
          <a:ln>
            <a:solidFill>
              <a:srgbClr val="000000"/>
            </a:solidFill>
            <a:miter lim="800000"/>
            <a:headEnd/>
            <a:tailEnd/>
          </a:ln>
        </p:spPr>
      </p:sp>
      <p:sp>
        <p:nvSpPr>
          <p:cNvPr id="1300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00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831447-6244-4951-B76C-4AFA7ABE905F}" type="slidenum">
              <a:rPr lang="en-US">
                <a:solidFill>
                  <a:prstClr val="black"/>
                </a:solidFill>
              </a:rPr>
              <a:pPr/>
              <a:t>35</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2FC151B-189D-455D-94AC-EE9FB717D125}" type="slidenum">
              <a:rPr lang="en-US" smtClean="0">
                <a:solidFill>
                  <a:prstClr val="black"/>
                </a:solidFill>
              </a:rPr>
              <a:pPr>
                <a:defRPr/>
              </a:pPr>
              <a:t>38</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p:cNvSpPr>
          <p:nvPr>
            <p:ph type="sldNum" sz="quarter" idx="5"/>
          </p:nvPr>
        </p:nvSpPr>
        <p:spPr/>
        <p:txBody>
          <a:bodyPr/>
          <a:lstStyle/>
          <a:p>
            <a:pPr>
              <a:defRPr/>
            </a:pPr>
            <a:fld id="{E3ACC067-FDD4-456F-9555-D4A5C46DAFBE}" type="slidenum">
              <a:rPr lang="en-US" smtClean="0"/>
              <a:pPr>
                <a:defRPr/>
              </a:pPr>
              <a:t>45</a:t>
            </a:fld>
            <a:endParaRPr lang="en-US" smtClean="0"/>
          </a:p>
        </p:txBody>
      </p:sp>
      <p:sp>
        <p:nvSpPr>
          <p:cNvPr id="114691" name="Rectangle 1"/>
          <p:cNvSpPr>
            <a:spLocks noGrp="1" noRot="1" noChangeAspect="1" noChangeArrowheads="1" noTextEdit="1"/>
          </p:cNvSpPr>
          <p:nvPr>
            <p:ph type="sldImg"/>
          </p:nvPr>
        </p:nvSpPr>
        <p:spPr>
          <a:solidFill>
            <a:srgbClr val="FFFFFF"/>
          </a:solidFill>
          <a:ln/>
        </p:spPr>
      </p:sp>
      <p:sp>
        <p:nvSpPr>
          <p:cNvPr id="114692" name="Rectangle 2"/>
          <p:cNvSpPr>
            <a:spLocks noGrp="1" noChangeArrowheads="1"/>
          </p:cNvSpPr>
          <p:nvPr>
            <p:ph type="body" idx="1"/>
          </p:nvPr>
        </p:nvSpPr>
        <p:spPr>
          <a:noFill/>
          <a:ln/>
        </p:spPr>
        <p:txBody>
          <a:bodyPr/>
          <a:lstStyle/>
          <a:p>
            <a:pPr eaLnBrk="1" hangingPunct="1"/>
            <a:r>
              <a:rPr lang="en-US" sz="1600" dirty="0">
                <a:latin typeface="Lucida Grande" pitchFamily="28" charset="0"/>
                <a:ea typeface="Lucida Grande" pitchFamily="28" charset="0"/>
                <a:cs typeface="Lucida Grande" pitchFamily="28" charset="0"/>
                <a:sym typeface="Lucida Grande" pitchFamily="28" charset="0"/>
              </a:rPr>
              <a:t>generally acknowledge for experimental reasons mu e gamma will not get much better -- this improvement is only a factor of 5 --point to MEG/MEGA, but mu-e conversion can improve by 10,000 --SINDRUM to Mu2e.  Independent of model!  If </a:t>
            </a:r>
            <a:r>
              <a:rPr lang="en-US" sz="1600" dirty="0" err="1">
                <a:latin typeface="Lucida Grande" pitchFamily="28" charset="0"/>
                <a:ea typeface="Lucida Grande" pitchFamily="28" charset="0"/>
                <a:cs typeface="Lucida Grande" pitchFamily="28" charset="0"/>
                <a:sym typeface="Lucida Grande" pitchFamily="28" charset="0"/>
              </a:rPr>
              <a:t>supersymmetry</a:t>
            </a:r>
            <a:r>
              <a:rPr lang="en-US" sz="1600" dirty="0">
                <a:latin typeface="Lucida Grande" pitchFamily="28" charset="0"/>
                <a:ea typeface="Lucida Grande" pitchFamily="28" charset="0"/>
                <a:cs typeface="Lucida Grande" pitchFamily="28" charset="0"/>
                <a:sym typeface="Lucida Grande" pitchFamily="28" charset="0"/>
              </a:rPr>
              <a:t>, great -- but if not, can reach to 10^4 </a:t>
            </a:r>
            <a:r>
              <a:rPr lang="en-US" sz="1600" dirty="0" err="1">
                <a:latin typeface="Lucida Grande" pitchFamily="28" charset="0"/>
                <a:ea typeface="Lucida Grande" pitchFamily="28" charset="0"/>
                <a:cs typeface="Lucida Grande" pitchFamily="28" charset="0"/>
                <a:sym typeface="Lucida Grande" pitchFamily="28" charset="0"/>
              </a:rPr>
              <a:t>TeV</a:t>
            </a:r>
            <a:r>
              <a:rPr lang="en-US" sz="1600" dirty="0">
                <a:latin typeface="Lucida Grande" pitchFamily="28" charset="0"/>
                <a:ea typeface="Lucida Grande" pitchFamily="28" charset="0"/>
                <a:cs typeface="Lucida Grande" pitchFamily="28" charset="0"/>
                <a:sym typeface="Lucida Grande" pitchFamily="28" charset="0"/>
              </a:rPr>
              <a:t> for new physics.  This is a unique contribution made by mu-e conversion.  You know about COMET/PRISM proposed here in Japan: different design, similar sensitivities.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C71852-7ACC-4104-8143-E440401BB210}" type="slidenum">
              <a:rPr lang="en-US" smtClean="0"/>
              <a:t>46</a:t>
            </a:fld>
            <a:endParaRPr lang="en-US"/>
          </a:p>
        </p:txBody>
      </p:sp>
    </p:spTree>
    <p:extLst>
      <p:ext uri="{BB962C8B-B14F-4D97-AF65-F5344CB8AC3E}">
        <p14:creationId xmlns:p14="http://schemas.microsoft.com/office/powerpoint/2010/main" val="2992228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PSI</a:t>
            </a:r>
            <a:r>
              <a:rPr lang="en-US" baseline="0" dirty="0" smtClean="0"/>
              <a:t> running mu2egamma, planned mu 3e</a:t>
            </a:r>
            <a:endParaRPr lang="en-US" dirty="0"/>
          </a:p>
        </p:txBody>
      </p:sp>
      <p:sp>
        <p:nvSpPr>
          <p:cNvPr id="4" name="Slide Number Placeholder 3"/>
          <p:cNvSpPr>
            <a:spLocks noGrp="1"/>
          </p:cNvSpPr>
          <p:nvPr>
            <p:ph type="sldNum" sz="quarter" idx="10"/>
          </p:nvPr>
        </p:nvSpPr>
        <p:spPr/>
        <p:txBody>
          <a:bodyPr/>
          <a:lstStyle/>
          <a:p>
            <a:fld id="{1FC71852-7ACC-4104-8143-E440401BB210}" type="slidenum">
              <a:rPr lang="en-US" smtClean="0"/>
              <a:t>47</a:t>
            </a:fld>
            <a:endParaRPr lang="en-US"/>
          </a:p>
        </p:txBody>
      </p:sp>
    </p:spTree>
    <p:extLst>
      <p:ext uri="{BB962C8B-B14F-4D97-AF65-F5344CB8AC3E}">
        <p14:creationId xmlns:p14="http://schemas.microsoft.com/office/powerpoint/2010/main" val="1113315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C71852-7ACC-4104-8143-E440401BB210}" type="slidenum">
              <a:rPr lang="en-US" smtClean="0"/>
              <a:t>49</a:t>
            </a:fld>
            <a:endParaRPr lang="en-US"/>
          </a:p>
        </p:txBody>
      </p:sp>
    </p:spTree>
    <p:extLst>
      <p:ext uri="{BB962C8B-B14F-4D97-AF65-F5344CB8AC3E}">
        <p14:creationId xmlns:p14="http://schemas.microsoft.com/office/powerpoint/2010/main" val="1312587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show a time history of the experimental limits</a:t>
            </a:r>
            <a:r>
              <a:rPr lang="en-US" baseline="0" dirty="0" smtClean="0"/>
              <a:t> in the decay of the </a:t>
            </a:r>
            <a:r>
              <a:rPr lang="en-US" baseline="0" dirty="0" err="1" smtClean="0"/>
              <a:t>muon</a:t>
            </a:r>
            <a:r>
              <a:rPr lang="en-US" baseline="0" dirty="0" smtClean="0"/>
              <a:t>. </a:t>
            </a:r>
            <a:r>
              <a:rPr lang="en-US" dirty="0" err="1" smtClean="0"/>
              <a:t>Pontecorvo</a:t>
            </a:r>
            <a:r>
              <a:rPr lang="en-US" dirty="0" smtClean="0"/>
              <a:t> showed in 1948 that the </a:t>
            </a:r>
            <a:r>
              <a:rPr lang="en-US" dirty="0" err="1" smtClean="0"/>
              <a:t>muon</a:t>
            </a:r>
            <a:r>
              <a:rPr lang="en-US" dirty="0" smtClean="0"/>
              <a:t> was not just an excited state of the </a:t>
            </a:r>
            <a:r>
              <a:rPr lang="en-US" dirty="0" err="1" smtClean="0"/>
              <a:t>muon</a:t>
            </a:r>
            <a:r>
              <a:rPr lang="en-US" dirty="0" smtClean="0"/>
              <a:t> because of the failure</a:t>
            </a:r>
            <a:r>
              <a:rPr lang="en-US" baseline="0" dirty="0" smtClean="0"/>
              <a:t> for it to decay to e gamma. Later it was demonstrated  that the </a:t>
            </a:r>
            <a:r>
              <a:rPr lang="en-US" baseline="0" dirty="0" err="1" smtClean="0"/>
              <a:t>muon</a:t>
            </a:r>
            <a:r>
              <a:rPr lang="en-US" baseline="0" dirty="0" smtClean="0"/>
              <a:t> and electron neutrinos were distinct, and it was apparent that lepton flavor was </a:t>
            </a:r>
            <a:r>
              <a:rPr lang="en-US" baseline="0" dirty="0" err="1" smtClean="0"/>
              <a:t>converved</a:t>
            </a:r>
            <a:r>
              <a:rPr lang="en-US" baseline="0" dirty="0" smtClean="0"/>
              <a:t>. Mu2e gamma has a new limit of 2.4e-12 from MEG at PSI, 5 x better than MEGA at Los Alamos. SINDRUM II has the best current limit on Mu2e, with plans by Mu2e at </a:t>
            </a:r>
            <a:r>
              <a:rPr lang="en-US" baseline="0" dirty="0" err="1" smtClean="0"/>
              <a:t>Fermilab</a:t>
            </a:r>
            <a:r>
              <a:rPr lang="en-US" baseline="0" dirty="0" smtClean="0"/>
              <a:t> (the subject of this talk) and a competing experiment at </a:t>
            </a:r>
            <a:r>
              <a:rPr lang="en-US" baseline="0" dirty="0" err="1" smtClean="0"/>
              <a:t>Fermilab</a:t>
            </a:r>
            <a:r>
              <a:rPr lang="en-US" baseline="0" dirty="0" smtClean="0"/>
              <a:t> to take this limit to  </a:t>
            </a:r>
            <a:endParaRPr lang="en-US" dirty="0"/>
          </a:p>
        </p:txBody>
      </p:sp>
      <p:sp>
        <p:nvSpPr>
          <p:cNvPr id="4" name="Slide Number Placeholder 3"/>
          <p:cNvSpPr>
            <a:spLocks noGrp="1"/>
          </p:cNvSpPr>
          <p:nvPr>
            <p:ph type="sldNum" sz="quarter" idx="10"/>
          </p:nvPr>
        </p:nvSpPr>
        <p:spPr/>
        <p:txBody>
          <a:bodyPr/>
          <a:lstStyle/>
          <a:p>
            <a:fld id="{1FC71852-7ACC-4104-8143-E440401BB210}" type="slidenum">
              <a:rPr lang="en-US" smtClean="0"/>
              <a:t>52</a:t>
            </a:fld>
            <a:endParaRPr lang="en-US"/>
          </a:p>
        </p:txBody>
      </p:sp>
    </p:spTree>
    <p:extLst>
      <p:ext uri="{BB962C8B-B14F-4D97-AF65-F5344CB8AC3E}">
        <p14:creationId xmlns:p14="http://schemas.microsoft.com/office/powerpoint/2010/main" val="298133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see a plot of the energy</a:t>
            </a:r>
            <a:r>
              <a:rPr lang="en-US" baseline="0" dirty="0" smtClean="0"/>
              <a:t> scale probed as a function of the relative mixture of the two types of interactions, for mu to </a:t>
            </a:r>
            <a:r>
              <a:rPr lang="en-US" baseline="0" dirty="0" err="1" smtClean="0"/>
              <a:t>egamma</a:t>
            </a:r>
            <a:r>
              <a:rPr lang="en-US" baseline="0" dirty="0" smtClean="0"/>
              <a:t> and for mu2e. The energy scale exclusion areas for the old mu2egamma and mu2e experiments are shown. This is the exclusion region for MEG if they get to 1e-13, but it is likely they will get to only to a few e-13 so the exclusion region is maybe not quite this good. The mu2e exclusion region is a few times better than MEG for kappa small but is vastly more sensitive to the contact terms. This </a:t>
            </a:r>
            <a:r>
              <a:rPr lang="en-US" baseline="0" dirty="0" err="1" smtClean="0"/>
              <a:t>emphassizes</a:t>
            </a:r>
            <a:r>
              <a:rPr lang="en-US" baseline="0" dirty="0" smtClean="0"/>
              <a:t> the complementarity of these two measurements, and the fact that the mass reach is in the thousands of </a:t>
            </a:r>
            <a:r>
              <a:rPr lang="en-US" baseline="0" dirty="0" err="1" smtClean="0"/>
              <a:t>TeV</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FC71852-7ACC-4104-8143-E440401BB210}" type="slidenum">
              <a:rPr lang="en-US" smtClean="0"/>
              <a:t>56</a:t>
            </a:fld>
            <a:endParaRPr lang="en-US"/>
          </a:p>
        </p:txBody>
      </p:sp>
    </p:spTree>
    <p:extLst>
      <p:ext uri="{BB962C8B-B14F-4D97-AF65-F5344CB8AC3E}">
        <p14:creationId xmlns:p14="http://schemas.microsoft.com/office/powerpoint/2010/main" val="1496730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Usual decay mode conserves</a:t>
            </a:r>
            <a:r>
              <a:rPr lang="en-US" baseline="0" dirty="0" smtClean="0"/>
              <a:t> lepton flavor, without the neutrinos conservation of individual </a:t>
            </a:r>
            <a:r>
              <a:rPr lang="en-US" baseline="0" dirty="0" err="1" smtClean="0"/>
              <a:t>muon</a:t>
            </a:r>
            <a:r>
              <a:rPr lang="en-US" baseline="0" dirty="0" smtClean="0"/>
              <a:t> and lepton flavors is violated. That means that both electron and </a:t>
            </a:r>
            <a:r>
              <a:rPr lang="en-US" baseline="0" dirty="0" err="1" smtClean="0"/>
              <a:t>muon</a:t>
            </a:r>
            <a:r>
              <a:rPr lang="en-US" baseline="0" dirty="0" smtClean="0"/>
              <a:t> flavors are conserved.</a:t>
            </a:r>
            <a:endParaRPr lang="en-US" dirty="0"/>
          </a:p>
        </p:txBody>
      </p:sp>
      <p:sp>
        <p:nvSpPr>
          <p:cNvPr id="4" name="Slide Number Placeholder 3"/>
          <p:cNvSpPr>
            <a:spLocks noGrp="1"/>
          </p:cNvSpPr>
          <p:nvPr>
            <p:ph type="sldNum" sz="quarter" idx="10"/>
          </p:nvPr>
        </p:nvSpPr>
        <p:spPr/>
        <p:txBody>
          <a:bodyPr/>
          <a:lstStyle/>
          <a:p>
            <a:fld id="{1FC71852-7ACC-4104-8143-E440401BB210}" type="slidenum">
              <a:rPr lang="en-US" smtClean="0"/>
              <a:t>3</a:t>
            </a:fld>
            <a:endParaRPr lang="en-US"/>
          </a:p>
        </p:txBody>
      </p:sp>
    </p:spTree>
    <p:extLst>
      <p:ext uri="{BB962C8B-B14F-4D97-AF65-F5344CB8AC3E}">
        <p14:creationId xmlns:p14="http://schemas.microsoft.com/office/powerpoint/2010/main" val="2213401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3470D4F-9DF8-41CC-B466-5D2C3DA80013}" type="slidenum">
              <a:rPr lang="en-US" smtClean="0">
                <a:solidFill>
                  <a:prstClr val="black"/>
                </a:solidFill>
              </a:rPr>
              <a:pPr>
                <a:defRPr/>
              </a:pPr>
              <a:t>58</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r>
              <a:rPr lang="en-US" dirty="0" smtClean="0"/>
              <a:t>In an older minimal SUSY paper, the old mu to e experimental</a:t>
            </a:r>
            <a:r>
              <a:rPr lang="en-US" baseline="0" dirty="0" smtClean="0"/>
              <a:t> limit did not put much of a constraint on parameters, but with the new planned limit will constrict a large portion of the parameter space, depending on the value of tan(beta).</a:t>
            </a:r>
            <a:endParaRPr lang="en-US" dirty="0" smtClean="0"/>
          </a:p>
        </p:txBody>
      </p:sp>
      <p:sp>
        <p:nvSpPr>
          <p:cNvPr id="4" name="Slide Number Placeholder 3"/>
          <p:cNvSpPr>
            <a:spLocks noGrp="1"/>
          </p:cNvSpPr>
          <p:nvPr>
            <p:ph type="sldNum" sz="quarter" idx="5"/>
          </p:nvPr>
        </p:nvSpPr>
        <p:spPr/>
        <p:txBody>
          <a:bodyPr/>
          <a:lstStyle/>
          <a:p>
            <a:pPr>
              <a:defRPr/>
            </a:pPr>
            <a:fld id="{F95A875D-EB49-402F-84F0-E33646CF2F4B}" type="slidenum">
              <a:rPr lang="en-US" smtClean="0">
                <a:solidFill>
                  <a:prstClr val="black"/>
                </a:solidFill>
              </a:rPr>
              <a:pPr>
                <a:defRPr/>
              </a:pPr>
              <a:t>60</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2500x, 35000x</a:t>
            </a:r>
            <a:endParaRPr lang="en-US" dirty="0"/>
          </a:p>
        </p:txBody>
      </p:sp>
      <p:sp>
        <p:nvSpPr>
          <p:cNvPr id="4" name="Slide Number Placeholder 3"/>
          <p:cNvSpPr>
            <a:spLocks noGrp="1"/>
          </p:cNvSpPr>
          <p:nvPr>
            <p:ph type="sldNum" sz="quarter" idx="10"/>
          </p:nvPr>
        </p:nvSpPr>
        <p:spPr/>
        <p:txBody>
          <a:bodyPr/>
          <a:lstStyle/>
          <a:p>
            <a:pPr>
              <a:defRPr/>
            </a:pPr>
            <a:fld id="{B2FC151B-189D-455D-94AC-EE9FB717D125}" type="slidenum">
              <a:rPr lang="en-US" smtClean="0"/>
              <a:pPr>
                <a:defRPr/>
              </a:pPr>
              <a:t>61</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dirty="0" smtClean="0"/>
              <a:t>Remember</a:t>
            </a:r>
            <a:r>
              <a:rPr lang="en-US" baseline="0" dirty="0" smtClean="0"/>
              <a:t> we are interested in the ratio of these rates</a:t>
            </a:r>
            <a:endParaRPr lang="en-US" dirty="0" smtClean="0"/>
          </a:p>
        </p:txBody>
      </p:sp>
      <p:sp>
        <p:nvSpPr>
          <p:cNvPr id="4" name="Slide Number Placeholder 3"/>
          <p:cNvSpPr>
            <a:spLocks noGrp="1"/>
          </p:cNvSpPr>
          <p:nvPr>
            <p:ph type="sldNum" sz="quarter" idx="5"/>
          </p:nvPr>
        </p:nvSpPr>
        <p:spPr/>
        <p:txBody>
          <a:bodyPr/>
          <a:lstStyle/>
          <a:p>
            <a:pPr>
              <a:defRPr/>
            </a:pPr>
            <a:fld id="{13962951-E378-45BF-BA55-AD6FFC0C02F7}" type="slidenum">
              <a:rPr lang="en-US" smtClean="0">
                <a:solidFill>
                  <a:prstClr val="black"/>
                </a:solidFill>
              </a:rPr>
              <a:pPr>
                <a:defRPr/>
              </a:pPr>
              <a:t>62</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4A254F-9F57-114D-86BE-FFC886BA4761}" type="slidenum">
              <a:rPr lang="en-US" smtClean="0"/>
              <a:pPr/>
              <a:t>64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4A254F-9F57-114D-86BE-FFC886BA4761}" type="slidenum">
              <a:rPr lang="en-US" smtClean="0"/>
              <a:pPr/>
              <a:t>65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3" name="Rectangle 1"/>
          <p:cNvSpPr txBox="1">
            <a:spLocks noGrp="1" noRot="1" noChangeAspect="1" noChangeArrowheads="1"/>
          </p:cNvSpPr>
          <p:nvPr>
            <p:ph type="sldImg"/>
          </p:nvPr>
        </p:nvSpPr>
        <p:spPr bwMode="auto">
          <a:xfrm>
            <a:off x="1339850" y="914400"/>
            <a:ext cx="4176713" cy="3133725"/>
          </a:xfrm>
          <a:prstGeom prst="rect">
            <a:avLst/>
          </a:prstGeom>
          <a:solidFill>
            <a:srgbClr val="FFFFFF"/>
          </a:solidFill>
          <a:ln>
            <a:solidFill>
              <a:srgbClr val="000000"/>
            </a:solidFill>
            <a:miter lim="800000"/>
            <a:headEnd/>
            <a:tailEnd/>
          </a:ln>
        </p:spPr>
      </p:sp>
      <p:sp>
        <p:nvSpPr>
          <p:cNvPr id="69634" name="Rectangle 2"/>
          <p:cNvSpPr txBox="1">
            <a:spLocks noGrp="1" noChangeArrowheads="1"/>
          </p:cNvSpPr>
          <p:nvPr>
            <p:ph type="body" idx="1"/>
          </p:nvPr>
        </p:nvSpPr>
        <p:spPr bwMode="auto">
          <a:xfrm>
            <a:off x="1046351" y="4352636"/>
            <a:ext cx="4770904" cy="3395808"/>
          </a:xfrm>
          <a:prstGeom prst="rect">
            <a:avLst/>
          </a:prstGeom>
          <a:noFill/>
          <a:ln>
            <a:round/>
            <a:headEnd/>
            <a:tailEnd/>
          </a:ln>
        </p:spPr>
        <p:txBody>
          <a:bodyPr wrap="none" anchor="ct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p>
            <a:pPr>
              <a:defRPr/>
            </a:pPr>
            <a:fld id="{75EDBE84-217C-4E6E-8271-9864FA144F09}" type="slidenum">
              <a:rPr lang="en-US" smtClean="0"/>
              <a:pPr>
                <a:defRPr/>
              </a:pPr>
              <a:t>67</a:t>
            </a:fld>
            <a:endParaRPr lang="en-US" smtClean="0"/>
          </a:p>
        </p:txBody>
      </p:sp>
      <p:sp>
        <p:nvSpPr>
          <p:cNvPr id="143363" name="Slide Image Placeholder 1"/>
          <p:cNvSpPr>
            <a:spLocks noGrp="1" noRot="1" noChangeAspect="1" noTextEdit="1"/>
          </p:cNvSpPr>
          <p:nvPr>
            <p:ph type="sldImg"/>
          </p:nvPr>
        </p:nvSpPr>
        <p:spPr>
          <a:xfrm>
            <a:off x="1143000" y="685800"/>
            <a:ext cx="4570413" cy="3429000"/>
          </a:xfrm>
          <a:ln/>
        </p:spPr>
      </p:sp>
      <p:sp>
        <p:nvSpPr>
          <p:cNvPr id="143364" name="Notes Placeholder 2"/>
          <p:cNvSpPr>
            <a:spLocks noGrp="1"/>
          </p:cNvSpPr>
          <p:nvPr>
            <p:ph type="body" idx="1"/>
          </p:nvPr>
        </p:nvSpPr>
        <p:spPr>
          <a:noFill/>
          <a:ln/>
        </p:spPr>
        <p:txBody>
          <a:bodyPr lIns="91432" tIns="45716" rIns="91432" bIns="45716"/>
          <a:lstStyle/>
          <a:p>
            <a:pPr eaLnBrk="1" hangingPunct="1">
              <a:spcBef>
                <a:spcPct val="0"/>
              </a:spcBef>
            </a:pPr>
            <a:endParaRPr lang="en-US" smtClean="0"/>
          </a:p>
        </p:txBody>
      </p:sp>
      <p:sp>
        <p:nvSpPr>
          <p:cNvPr id="143365" name="Slide Number Placeholder 3"/>
          <p:cNvSpPr txBox="1">
            <a:spLocks noGrp="1"/>
          </p:cNvSpPr>
          <p:nvPr/>
        </p:nvSpPr>
        <p:spPr bwMode="auto">
          <a:xfrm>
            <a:off x="3884997" y="8685856"/>
            <a:ext cx="2971433" cy="456570"/>
          </a:xfrm>
          <a:prstGeom prst="rect">
            <a:avLst/>
          </a:prstGeom>
          <a:noFill/>
          <a:ln w="9525">
            <a:noFill/>
            <a:miter lim="800000"/>
            <a:headEnd/>
            <a:tailEnd/>
          </a:ln>
        </p:spPr>
        <p:txBody>
          <a:bodyPr lIns="91432" tIns="45716" rIns="91432" bIns="45716" anchor="b"/>
          <a:lstStyle/>
          <a:p>
            <a:pPr algn="r" defTabSz="915055"/>
            <a:fld id="{971FDE87-1BFD-4C1A-9A52-BC06C650B434}" type="slidenum">
              <a:rPr lang="en-US" sz="1200">
                <a:latin typeface="Calibri" pitchFamily="34" charset="0"/>
              </a:rPr>
              <a:pPr algn="r" defTabSz="915055"/>
              <a:t>67</a:t>
            </a:fld>
            <a:endParaRPr lang="en-US" sz="1200">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C71852-7ACC-4104-8143-E440401BB210}" type="slidenum">
              <a:rPr lang="en-US" smtClean="0"/>
              <a:t>69</a:t>
            </a:fld>
            <a:endParaRPr lang="en-US"/>
          </a:p>
        </p:txBody>
      </p:sp>
    </p:spTree>
    <p:extLst>
      <p:ext uri="{BB962C8B-B14F-4D97-AF65-F5344CB8AC3E}">
        <p14:creationId xmlns:p14="http://schemas.microsoft.com/office/powerpoint/2010/main" val="2319579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interface between the Mu2e experiment and the proton beam is in the Production solenoid.</a:t>
            </a:r>
            <a:endParaRPr lang="en-US" dirty="0"/>
          </a:p>
        </p:txBody>
      </p:sp>
      <p:sp>
        <p:nvSpPr>
          <p:cNvPr id="4" name="Slide Number Placeholder 3"/>
          <p:cNvSpPr>
            <a:spLocks noGrp="1"/>
          </p:cNvSpPr>
          <p:nvPr>
            <p:ph type="sldNum" sz="quarter" idx="10"/>
          </p:nvPr>
        </p:nvSpPr>
        <p:spPr/>
        <p:txBody>
          <a:bodyPr/>
          <a:lstStyle/>
          <a:p>
            <a:fld id="{8D4A254F-9F57-114D-86BE-FFC886BA4761}" type="slidenum">
              <a:rPr lang="en-US" smtClean="0"/>
              <a:pPr/>
              <a:t>70</a:t>
            </a:fld>
            <a:endParaRPr lang="en-US" dirty="0"/>
          </a:p>
        </p:txBody>
      </p:sp>
    </p:spTree>
    <p:extLst>
      <p:ext uri="{BB962C8B-B14F-4D97-AF65-F5344CB8AC3E}">
        <p14:creationId xmlns:p14="http://schemas.microsoft.com/office/powerpoint/2010/main" val="1552732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r>
              <a:rPr lang="en-US" dirty="0" smtClean="0"/>
              <a:t>What</a:t>
            </a:r>
            <a:r>
              <a:rPr lang="en-US" baseline="0" dirty="0" smtClean="0"/>
              <a:t> is quoted is the rate of mu to e conversion divided by the rate of ordinary </a:t>
            </a:r>
            <a:r>
              <a:rPr lang="en-US" baseline="0" dirty="0" err="1" smtClean="0"/>
              <a:t>muon</a:t>
            </a:r>
            <a:r>
              <a:rPr lang="en-US" baseline="0" dirty="0" smtClean="0"/>
              <a:t> capture.</a:t>
            </a:r>
            <a:endParaRPr lang="en-US" dirty="0" smtClean="0"/>
          </a:p>
        </p:txBody>
      </p:sp>
      <p:sp>
        <p:nvSpPr>
          <p:cNvPr id="4" name="Slide Number Placeholder 3"/>
          <p:cNvSpPr>
            <a:spLocks noGrp="1"/>
          </p:cNvSpPr>
          <p:nvPr>
            <p:ph type="sldNum" sz="quarter" idx="5"/>
          </p:nvPr>
        </p:nvSpPr>
        <p:spPr/>
        <p:txBody>
          <a:bodyPr/>
          <a:lstStyle/>
          <a:p>
            <a:pPr>
              <a:defRPr/>
            </a:pPr>
            <a:fld id="{10973093-9438-40F7-A79A-BAC027E2CBF6}"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interface between the Mu2e experiment and the proton beam is in the Production solenoid.</a:t>
            </a:r>
            <a:endParaRPr lang="en-US" dirty="0"/>
          </a:p>
        </p:txBody>
      </p:sp>
      <p:sp>
        <p:nvSpPr>
          <p:cNvPr id="4" name="Slide Number Placeholder 3"/>
          <p:cNvSpPr>
            <a:spLocks noGrp="1"/>
          </p:cNvSpPr>
          <p:nvPr>
            <p:ph type="sldNum" sz="quarter" idx="10"/>
          </p:nvPr>
        </p:nvSpPr>
        <p:spPr/>
        <p:txBody>
          <a:bodyPr/>
          <a:lstStyle/>
          <a:p>
            <a:fld id="{8D4A254F-9F57-114D-86BE-FFC886BA4761}" type="slidenum">
              <a:rPr lang="en-US" smtClean="0"/>
              <a:pPr/>
              <a:t>71</a:t>
            </a:fld>
            <a:endParaRPr lang="en-US" dirty="0"/>
          </a:p>
        </p:txBody>
      </p:sp>
    </p:spTree>
    <p:extLst>
      <p:ext uri="{BB962C8B-B14F-4D97-AF65-F5344CB8AC3E}">
        <p14:creationId xmlns:p14="http://schemas.microsoft.com/office/powerpoint/2010/main" val="1552732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2FC151B-189D-455D-94AC-EE9FB717D125}" type="slidenum">
              <a:rPr lang="en-US" smtClean="0"/>
              <a:pPr>
                <a:defRPr/>
              </a:pPr>
              <a:t>72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2FC151B-189D-455D-94AC-EE9FB717D125}" type="slidenum">
              <a:rPr lang="en-US" smtClean="0">
                <a:solidFill>
                  <a:prstClr val="black"/>
                </a:solidFill>
              </a:rPr>
              <a:pPr>
                <a:defRPr/>
              </a:pPr>
              <a:t>73</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Free of backgrounds</a:t>
            </a:r>
            <a:endParaRPr lang="en-US" dirty="0"/>
          </a:p>
        </p:txBody>
      </p:sp>
      <p:sp>
        <p:nvSpPr>
          <p:cNvPr id="4" name="Slide Number Placeholder 3"/>
          <p:cNvSpPr>
            <a:spLocks noGrp="1"/>
          </p:cNvSpPr>
          <p:nvPr>
            <p:ph type="sldNum" sz="quarter" idx="10"/>
          </p:nvPr>
        </p:nvSpPr>
        <p:spPr/>
        <p:txBody>
          <a:bodyPr/>
          <a:lstStyle/>
          <a:p>
            <a:pPr>
              <a:defRPr/>
            </a:pPr>
            <a:fld id="{B2FC151B-189D-455D-94AC-EE9FB717D125}" type="slidenum">
              <a:rPr lang="en-US" smtClean="0">
                <a:solidFill>
                  <a:prstClr val="black"/>
                </a:solidFill>
              </a:rPr>
              <a:pPr>
                <a:defRPr/>
              </a:pPr>
              <a:t>74</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a:t>
            </a:r>
            <a:r>
              <a:rPr lang="en-US" baseline="0" dirty="0" smtClean="0"/>
              <a:t> a plot</a:t>
            </a:r>
            <a:r>
              <a:rPr lang="en-US" dirty="0" smtClean="0"/>
              <a:t> of</a:t>
            </a:r>
            <a:r>
              <a:rPr lang="en-US" baseline="0" dirty="0" smtClean="0"/>
              <a:t> the</a:t>
            </a:r>
            <a:r>
              <a:rPr lang="en-US" dirty="0" smtClean="0"/>
              <a:t> time history showing the steadily</a:t>
            </a:r>
            <a:r>
              <a:rPr lang="en-US" baseline="0" dirty="0" smtClean="0"/>
              <a:t> improving</a:t>
            </a:r>
            <a:r>
              <a:rPr lang="en-US" dirty="0" smtClean="0"/>
              <a:t> experimental limits</a:t>
            </a:r>
            <a:r>
              <a:rPr lang="en-US" baseline="0" dirty="0" smtClean="0"/>
              <a:t> on </a:t>
            </a:r>
            <a:r>
              <a:rPr lang="en-US" baseline="0" dirty="0" err="1" smtClean="0"/>
              <a:t>cLFV</a:t>
            </a:r>
            <a:r>
              <a:rPr lang="en-US" baseline="0" dirty="0" smtClean="0"/>
              <a:t> in the decay of the </a:t>
            </a:r>
            <a:r>
              <a:rPr lang="en-US" baseline="0" dirty="0" err="1" smtClean="0"/>
              <a:t>muon</a:t>
            </a:r>
            <a:r>
              <a:rPr lang="en-US" baseline="0" dirty="0" smtClean="0"/>
              <a:t>.</a:t>
            </a:r>
            <a:r>
              <a:rPr lang="en-US" dirty="0" smtClean="0"/>
              <a:t> In 1948, </a:t>
            </a:r>
            <a:r>
              <a:rPr lang="en-US" dirty="0" err="1" smtClean="0"/>
              <a:t>Pontecorvo</a:t>
            </a:r>
            <a:r>
              <a:rPr lang="en-US" baseline="0" dirty="0" smtClean="0"/>
              <a:t> set a limit on the rate of mu to e gamma, suggesting</a:t>
            </a:r>
            <a:r>
              <a:rPr lang="en-US" dirty="0" smtClean="0"/>
              <a:t> that the </a:t>
            </a:r>
            <a:r>
              <a:rPr lang="en-US" dirty="0" err="1" smtClean="0"/>
              <a:t>muon</a:t>
            </a:r>
            <a:r>
              <a:rPr lang="en-US" dirty="0" smtClean="0"/>
              <a:t> was not just an excited state of the </a:t>
            </a:r>
            <a:r>
              <a:rPr lang="en-US" dirty="0" err="1" smtClean="0"/>
              <a:t>muon</a:t>
            </a:r>
            <a:r>
              <a:rPr lang="en-US" dirty="0" smtClean="0"/>
              <a:t>.</a:t>
            </a:r>
            <a:r>
              <a:rPr lang="en-US" baseline="0" dirty="0" smtClean="0"/>
              <a:t> Later it was demonstrated  that the </a:t>
            </a:r>
            <a:r>
              <a:rPr lang="en-US" baseline="0" dirty="0" err="1" smtClean="0"/>
              <a:t>muon</a:t>
            </a:r>
            <a:r>
              <a:rPr lang="en-US" baseline="0" dirty="0" smtClean="0"/>
              <a:t> and electron neutrinos were distinct, and it was apparent that lepton flavor was conserved. MEG, a mu to e gamma experiment now running at PSI, has recently set a new limit of 2.4e-12, not shown in the plot, 5 x better than the MEGA experiment at Los Alamos more than a decade ago. Their ultimate goal is a few x 1e-13. As I’ve already mentioned, SINDRUM II has the best current limit on Mu2e, with plans by Mu2e at </a:t>
            </a:r>
            <a:r>
              <a:rPr lang="en-US" baseline="0" dirty="0" err="1" smtClean="0"/>
              <a:t>Fermilab</a:t>
            </a:r>
            <a:r>
              <a:rPr lang="en-US" baseline="0" dirty="0" smtClean="0"/>
              <a:t> (the subject of this talk) and a competing experiment at </a:t>
            </a:r>
            <a:r>
              <a:rPr lang="en-US" baseline="0" dirty="0" err="1" smtClean="0"/>
              <a:t>Fermilab</a:t>
            </a:r>
            <a:r>
              <a:rPr lang="en-US" baseline="0" dirty="0" smtClean="0"/>
              <a:t> to take this limit to 1e-16</a:t>
            </a:r>
            <a:endParaRPr lang="en-US" dirty="0"/>
          </a:p>
        </p:txBody>
      </p:sp>
      <p:sp>
        <p:nvSpPr>
          <p:cNvPr id="4" name="Slide Number Placeholder 3"/>
          <p:cNvSpPr>
            <a:spLocks noGrp="1"/>
          </p:cNvSpPr>
          <p:nvPr>
            <p:ph type="sldNum" sz="quarter" idx="10"/>
          </p:nvPr>
        </p:nvSpPr>
        <p:spPr/>
        <p:txBody>
          <a:bodyPr/>
          <a:lstStyle/>
          <a:p>
            <a:fld id="{1FC71852-7ACC-4104-8143-E440401BB210}" type="slidenum">
              <a:rPr lang="en-US" smtClean="0"/>
              <a:t>75</a:t>
            </a:fld>
            <a:endParaRPr lang="en-US"/>
          </a:p>
        </p:txBody>
      </p:sp>
    </p:spTree>
    <p:extLst>
      <p:ext uri="{BB962C8B-B14F-4D97-AF65-F5344CB8AC3E}">
        <p14:creationId xmlns:p14="http://schemas.microsoft.com/office/powerpoint/2010/main" val="298133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a number of </a:t>
            </a:r>
            <a:r>
              <a:rPr lang="en-US" dirty="0" err="1" smtClean="0"/>
              <a:t>cLFV</a:t>
            </a:r>
            <a:r>
              <a:rPr lang="en-US" dirty="0" smtClean="0"/>
              <a:t> reactions that</a:t>
            </a:r>
            <a:r>
              <a:rPr lang="en-US" baseline="0" dirty="0" smtClean="0"/>
              <a:t> are either current or planned.</a:t>
            </a:r>
            <a:endParaRPr lang="en-US" dirty="0"/>
          </a:p>
        </p:txBody>
      </p:sp>
      <p:sp>
        <p:nvSpPr>
          <p:cNvPr id="4" name="Slide Number Placeholder 3"/>
          <p:cNvSpPr>
            <a:spLocks noGrp="1"/>
          </p:cNvSpPr>
          <p:nvPr>
            <p:ph type="sldNum" sz="quarter" idx="10"/>
          </p:nvPr>
        </p:nvSpPr>
        <p:spPr/>
        <p:txBody>
          <a:bodyPr/>
          <a:lstStyle/>
          <a:p>
            <a:pPr>
              <a:defRPr/>
            </a:pPr>
            <a:fld id="{B2FC151B-189D-455D-94AC-EE9FB717D125}" type="slidenum">
              <a:rPr lang="en-US" smtClean="0">
                <a:solidFill>
                  <a:prstClr val="black"/>
                </a:solidFill>
              </a:rPr>
              <a:pPr>
                <a:defRPr/>
              </a:pPr>
              <a:t>76</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see a plot of the energy</a:t>
            </a:r>
            <a:r>
              <a:rPr lang="en-US" baseline="0" dirty="0" smtClean="0"/>
              <a:t> scale probed as a function of the relative mixture of the two types of interactions, for mu to </a:t>
            </a:r>
            <a:r>
              <a:rPr lang="en-US" baseline="0" dirty="0" err="1" smtClean="0"/>
              <a:t>egamma</a:t>
            </a:r>
            <a:r>
              <a:rPr lang="en-US" baseline="0" dirty="0" smtClean="0"/>
              <a:t> and for mu2e. The energy scale exclusion areas for the old mu2egamma and mu2e experiments are shown. This is the exclusion region for MEG if they get to 1e-13, but it is likely they will get to only to a few e-13 so the exclusion region is maybe not quite this good. The mu2e exclusion region is a few times better than MEG for kappa small but is vastly more sensitive to the contact terms. This </a:t>
            </a:r>
            <a:r>
              <a:rPr lang="en-US" baseline="0" dirty="0" err="1" smtClean="0"/>
              <a:t>emphassizes</a:t>
            </a:r>
            <a:r>
              <a:rPr lang="en-US" baseline="0" dirty="0" smtClean="0"/>
              <a:t> the complementarity of these two measurements, and the fact that the mass reach is in the thousands of </a:t>
            </a:r>
            <a:r>
              <a:rPr lang="en-US" baseline="0" dirty="0" err="1" smtClean="0"/>
              <a:t>TeV</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FC71852-7ACC-4104-8143-E440401BB210}" type="slidenum">
              <a:rPr lang="en-US" smtClean="0"/>
              <a:t>77</a:t>
            </a:fld>
            <a:endParaRPr lang="en-US"/>
          </a:p>
        </p:txBody>
      </p:sp>
    </p:spTree>
    <p:extLst>
      <p:ext uri="{BB962C8B-B14F-4D97-AF65-F5344CB8AC3E}">
        <p14:creationId xmlns:p14="http://schemas.microsoft.com/office/powerpoint/2010/main" val="1496730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a number of </a:t>
            </a:r>
            <a:r>
              <a:rPr lang="en-US" dirty="0" err="1" smtClean="0"/>
              <a:t>cLFV</a:t>
            </a:r>
            <a:r>
              <a:rPr lang="en-US" dirty="0" smtClean="0"/>
              <a:t> reactions that</a:t>
            </a:r>
            <a:r>
              <a:rPr lang="en-US" baseline="0" dirty="0" smtClean="0"/>
              <a:t> are either current or planned.</a:t>
            </a:r>
            <a:endParaRPr lang="en-US" dirty="0"/>
          </a:p>
        </p:txBody>
      </p:sp>
      <p:sp>
        <p:nvSpPr>
          <p:cNvPr id="4" name="Slide Number Placeholder 3"/>
          <p:cNvSpPr>
            <a:spLocks noGrp="1"/>
          </p:cNvSpPr>
          <p:nvPr>
            <p:ph type="sldNum" sz="quarter" idx="10"/>
          </p:nvPr>
        </p:nvSpPr>
        <p:spPr/>
        <p:txBody>
          <a:bodyPr/>
          <a:lstStyle/>
          <a:p>
            <a:pPr>
              <a:defRPr/>
            </a:pPr>
            <a:fld id="{B2FC151B-189D-455D-94AC-EE9FB717D125}" type="slidenum">
              <a:rPr lang="en-US" smtClean="0">
                <a:solidFill>
                  <a:prstClr val="black"/>
                </a:solidFill>
              </a:rPr>
              <a:pPr>
                <a:defRPr/>
              </a:pPr>
              <a:t>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some physics diagrams that could produce mu2e. Neutrino</a:t>
            </a:r>
            <a:r>
              <a:rPr lang="en-US" baseline="0" dirty="0" smtClean="0"/>
              <a:t> oscillations have been observed and this is an example of LFV.  Then it is possible to estimate the rate of Mu2e or mu to e gamma in the SM. </a:t>
            </a:r>
            <a:r>
              <a:rPr lang="en-US" dirty="0" smtClean="0"/>
              <a:t>The predicted rates are extremely</a:t>
            </a:r>
            <a:r>
              <a:rPr lang="en-US" baseline="0" dirty="0" smtClean="0"/>
              <a:t> small, far below any conceivable experimental sensitivity. Therefore we can say that measurements of mu to e gamma or mu to e conversion are free of SM background and any detection would be a sign of new physics. Below the title are diagrams for mu to e conversion that can come from new physics. </a:t>
            </a:r>
            <a:r>
              <a:rPr lang="en-US" dirty="0" smtClean="0"/>
              <a:t>The upper left diagram is</a:t>
            </a:r>
            <a:r>
              <a:rPr lang="en-US" baseline="0" dirty="0" smtClean="0"/>
              <a:t> a SUSY contribution, basically a (mu to e gamma) diagram with a quark line attached. Attaching  the quark line reduces the mu to e conversion relative to mu to e gamma by a factor of a couple hundred, however Mu2e has a mu to e conversion sensitivity goal that is a thousand times smaller than MEG’s goal for mu to e gamma, which should more than make up for it. Contributions to mu to e conversion can also come from the exchange of new heavy particles with a quark, for example a </a:t>
            </a:r>
            <a:r>
              <a:rPr lang="en-US" baseline="0" dirty="0" err="1" smtClean="0"/>
              <a:t>Leptoquark</a:t>
            </a:r>
            <a:r>
              <a:rPr lang="en-US" baseline="0" dirty="0" smtClean="0"/>
              <a:t> or a Heavy Gauge boson. The effects of heavy particle exchanges are far less for mu to e gamma because of the absence of quarks, so in the case of a signal  mu to e is complementary to the mu to e gamma measurement and they together will help sort out the type of physics that is causing the LFV. Similar arguments can be used to show the need for mu to 3e and tau decay data.</a:t>
            </a:r>
            <a:endParaRPr lang="en-US" dirty="0"/>
          </a:p>
        </p:txBody>
      </p:sp>
      <p:sp>
        <p:nvSpPr>
          <p:cNvPr id="4" name="Slide Number Placeholder 3"/>
          <p:cNvSpPr>
            <a:spLocks noGrp="1"/>
          </p:cNvSpPr>
          <p:nvPr>
            <p:ph type="sldNum" sz="quarter" idx="10"/>
          </p:nvPr>
        </p:nvSpPr>
        <p:spPr/>
        <p:txBody>
          <a:bodyPr/>
          <a:lstStyle/>
          <a:p>
            <a:pPr>
              <a:defRPr/>
            </a:pPr>
            <a:fld id="{B2FC151B-189D-455D-94AC-EE9FB717D125}"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certain experimental advantages to mu2e that suggest that it may be the channel that can be explored with the greatest sensitivity. In some models of new physics, the magnitude of </a:t>
            </a:r>
            <a:r>
              <a:rPr lang="en-US" baseline="0" dirty="0" err="1" smtClean="0"/>
              <a:t>cLFV</a:t>
            </a:r>
            <a:r>
              <a:rPr lang="en-US" baseline="0" dirty="0" smtClean="0"/>
              <a:t> in tau’s can be much higher than for the </a:t>
            </a:r>
            <a:r>
              <a:rPr lang="en-US" baseline="0" dirty="0" err="1" smtClean="0"/>
              <a:t>muon</a:t>
            </a:r>
            <a:r>
              <a:rPr lang="en-US" baseline="0" dirty="0" smtClean="0"/>
              <a:t>. However, </a:t>
            </a:r>
            <a:r>
              <a:rPr lang="en-US" baseline="0" dirty="0" err="1" smtClean="0"/>
              <a:t>taus</a:t>
            </a:r>
            <a:r>
              <a:rPr lang="en-US" baseline="0" dirty="0" smtClean="0"/>
              <a:t> are much harder to make than </a:t>
            </a:r>
            <a:r>
              <a:rPr lang="en-US" baseline="0" dirty="0" err="1" smtClean="0"/>
              <a:t>mu’s</a:t>
            </a:r>
            <a:r>
              <a:rPr lang="en-US" baseline="0" dirty="0" smtClean="0"/>
              <a:t>, there will be as many </a:t>
            </a:r>
            <a:r>
              <a:rPr lang="en-US" baseline="0" dirty="0" err="1" smtClean="0"/>
              <a:t>muons</a:t>
            </a:r>
            <a:r>
              <a:rPr lang="en-US" baseline="0" dirty="0" smtClean="0"/>
              <a:t> made per second as there are tau’s made in a year. However, some models predict very large amplitudes it is important to pursue tau decays for their </a:t>
            </a:r>
            <a:r>
              <a:rPr lang="en-US" b="1" i="1" baseline="0" dirty="0" smtClean="0"/>
              <a:t>complementary information, and these will be a prominent feature in future flavor factories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FC71852-7ACC-4104-8143-E440401BB210}" type="slidenum">
              <a:rPr lang="en-US" smtClean="0"/>
              <a:t>7</a:t>
            </a:fld>
            <a:endParaRPr lang="en-US"/>
          </a:p>
        </p:txBody>
      </p:sp>
    </p:spTree>
    <p:extLst>
      <p:ext uri="{BB962C8B-B14F-4D97-AF65-F5344CB8AC3E}">
        <p14:creationId xmlns:p14="http://schemas.microsoft.com/office/powerpoint/2010/main" val="2392516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F00774AF-FE05-4231-B8C9-B728463D6C15}"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lot of the design</a:t>
            </a:r>
            <a:r>
              <a:rPr lang="en-US" baseline="0" dirty="0" smtClean="0"/>
              <a:t> of the experiment depends on the need to control backgrounds. Two of the most dangerous backgrounds behave quite differently with time.</a:t>
            </a:r>
          </a:p>
          <a:p>
            <a:r>
              <a:rPr lang="en-US" baseline="0" dirty="0" smtClean="0"/>
              <a:t>One of these backgrounds is due to </a:t>
            </a:r>
            <a:r>
              <a:rPr lang="en-US" baseline="0" dirty="0" err="1" smtClean="0"/>
              <a:t>pions</a:t>
            </a:r>
            <a:r>
              <a:rPr lang="en-US" baseline="0" dirty="0" smtClean="0"/>
              <a:t> stopping in the stopping target, giving a background almost instantly when it stops. The other is due to electrons produced by </a:t>
            </a:r>
            <a:r>
              <a:rPr lang="en-US" baseline="0" dirty="0" err="1" smtClean="0"/>
              <a:t>muons</a:t>
            </a:r>
            <a:r>
              <a:rPr lang="en-US" baseline="0" dirty="0" smtClean="0"/>
              <a:t> decaying in orbit, which are delayed according to the lifetime of the </a:t>
            </a:r>
            <a:r>
              <a:rPr lang="en-US" baseline="0" dirty="0" err="1" smtClean="0"/>
              <a:t>muonic</a:t>
            </a:r>
            <a:r>
              <a:rPr lang="en-US" baseline="0" dirty="0" smtClean="0"/>
              <a:t> atom.</a:t>
            </a:r>
            <a:endParaRPr lang="en-US" dirty="0" smtClean="0"/>
          </a:p>
          <a:p>
            <a:endParaRPr lang="en-US" dirty="0" smtClean="0"/>
          </a:p>
          <a:p>
            <a:r>
              <a:rPr lang="en-US" dirty="0" smtClean="0"/>
              <a:t>To get rid of the pion background, we have gone to a pulsed proton beam. Protons</a:t>
            </a:r>
            <a:r>
              <a:rPr lang="en-US" baseline="0" dirty="0" smtClean="0"/>
              <a:t> make </a:t>
            </a:r>
            <a:r>
              <a:rPr lang="en-US" baseline="0" dirty="0" err="1" smtClean="0"/>
              <a:t>pions</a:t>
            </a:r>
            <a:r>
              <a:rPr lang="en-US" baseline="0" dirty="0" smtClean="0"/>
              <a:t>, </a:t>
            </a:r>
            <a:r>
              <a:rPr lang="en-US" baseline="0" dirty="0" err="1" smtClean="0"/>
              <a:t>pions</a:t>
            </a:r>
            <a:r>
              <a:rPr lang="en-US" baseline="0" dirty="0" smtClean="0"/>
              <a:t> decay to </a:t>
            </a:r>
            <a:r>
              <a:rPr lang="en-US" baseline="0" dirty="0" err="1" smtClean="0"/>
              <a:t>muons</a:t>
            </a:r>
            <a:r>
              <a:rPr lang="en-US" baseline="0" dirty="0" smtClean="0"/>
              <a:t>- so generally there are </a:t>
            </a:r>
            <a:r>
              <a:rPr lang="en-US" baseline="0" dirty="0" err="1" smtClean="0"/>
              <a:t>pions</a:t>
            </a:r>
            <a:r>
              <a:rPr lang="en-US" baseline="0" dirty="0" smtClean="0"/>
              <a:t> mixed in with the </a:t>
            </a:r>
            <a:r>
              <a:rPr lang="en-US" baseline="0" dirty="0" err="1" smtClean="0"/>
              <a:t>muons</a:t>
            </a:r>
            <a:r>
              <a:rPr lang="en-US" baseline="0" dirty="0" smtClean="0"/>
              <a:t> in the beam, and they arrive at the stopping target after a couple hundred </a:t>
            </a:r>
            <a:r>
              <a:rPr lang="en-US" baseline="0" dirty="0" err="1" smtClean="0"/>
              <a:t>nanoseconconds</a:t>
            </a:r>
            <a:r>
              <a:rPr lang="en-US" baseline="0" dirty="0" smtClean="0"/>
              <a:t>. Then we wait about 700 ns after the proton pulse before beginning the search for conversion electrons, after most of the </a:t>
            </a:r>
            <a:r>
              <a:rPr lang="en-US" baseline="0" dirty="0" err="1" smtClean="0"/>
              <a:t>pions</a:t>
            </a:r>
            <a:r>
              <a:rPr lang="en-US" baseline="0" dirty="0" smtClean="0"/>
              <a:t> in the beam have decayed or interacted. We need to select a target that has a large enough lifetime that a significant fraction remain in the live window. If we have a high-Z target, the lifetimes can be under 100 ns and not many are left after 670 ns. </a:t>
            </a:r>
            <a:r>
              <a:rPr lang="en-US" baseline="0" dirty="0" err="1" smtClean="0"/>
              <a:t>Muonic</a:t>
            </a:r>
            <a:r>
              <a:rPr lang="en-US" baseline="0" dirty="0" smtClean="0"/>
              <a:t> Aluminum is about right with a lifetime of 864 ns. The pulsed beam is one of the keys to why we can go to so much higher sensitivity than previous experiments. Previous experiments used a continuous beam of </a:t>
            </a:r>
            <a:r>
              <a:rPr lang="en-US" baseline="0" dirty="0" err="1" smtClean="0"/>
              <a:t>muons</a:t>
            </a:r>
            <a:r>
              <a:rPr lang="en-US" baseline="0" dirty="0" smtClean="0"/>
              <a:t> and </a:t>
            </a:r>
            <a:r>
              <a:rPr lang="en-US" baseline="0" dirty="0" err="1" smtClean="0"/>
              <a:t>pions</a:t>
            </a:r>
            <a:r>
              <a:rPr lang="en-US" baseline="0" dirty="0" smtClean="0"/>
              <a:t>; pion background was suppressed by vetoing on electron conversion candidates in time coincidence with an arriving beam particle. The veto requirement limited the maximum allowable beam intensity and the ultimate sensitivity of previous experiments. I’ll say more about these backgrounds in the next two slides. </a:t>
            </a:r>
            <a:endParaRPr lang="en-US" dirty="0"/>
          </a:p>
        </p:txBody>
      </p:sp>
      <p:sp>
        <p:nvSpPr>
          <p:cNvPr id="4" name="Slide Number Placeholder 3"/>
          <p:cNvSpPr>
            <a:spLocks noGrp="1"/>
          </p:cNvSpPr>
          <p:nvPr>
            <p:ph type="sldNum" sz="quarter" idx="10"/>
          </p:nvPr>
        </p:nvSpPr>
        <p:spPr/>
        <p:txBody>
          <a:bodyPr/>
          <a:lstStyle/>
          <a:p>
            <a:fld id="{1FC71852-7ACC-4104-8143-E440401BB210}" type="slidenum">
              <a:rPr lang="en-US" smtClean="0"/>
              <a:t>9</a:t>
            </a:fld>
            <a:endParaRPr lang="en-US"/>
          </a:p>
        </p:txBody>
      </p:sp>
    </p:spTree>
    <p:extLst>
      <p:ext uri="{BB962C8B-B14F-4D97-AF65-F5344CB8AC3E}">
        <p14:creationId xmlns:p14="http://schemas.microsoft.com/office/powerpoint/2010/main" val="3085470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0.xml"/><Relationship Id="rId1" Type="http://schemas.openxmlformats.org/officeDocument/2006/relationships/vmlDrawing" Target="../drawings/vmlDrawing9.v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oleObject" Target="../embeddings/Microsoft_Word_97_-_2003_Document9.doc"/></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1.xml"/><Relationship Id="rId1" Type="http://schemas.openxmlformats.org/officeDocument/2006/relationships/vmlDrawing" Target="../drawings/vmlDrawing10.v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oleObject" Target="../embeddings/Microsoft_Word_97_-_2003_Document10.doc"/></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oleObject" Target="../embeddings/Microsoft_Word_97_-_2003_Document1.doc"/></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2.xml"/><Relationship Id="rId1" Type="http://schemas.openxmlformats.org/officeDocument/2006/relationships/vmlDrawing" Target="../drawings/vmlDrawing11.v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oleObject" Target="../embeddings/Microsoft_Word_97_-_2003_Document11.doc"/></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oleObject" Target="../embeddings/Microsoft_Word_97_-_2003_Document2.doc"/></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oleObject" Target="../embeddings/Microsoft_Word_97_-_2003_Document3.doc"/></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5.xml"/><Relationship Id="rId1" Type="http://schemas.openxmlformats.org/officeDocument/2006/relationships/vmlDrawing" Target="../drawings/vmlDrawing4.v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oleObject" Target="../embeddings/Microsoft_Word_97_-_2003_Document4.doc"/></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6.xml"/><Relationship Id="rId1" Type="http://schemas.openxmlformats.org/officeDocument/2006/relationships/vmlDrawing" Target="../drawings/vmlDrawing5.v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oleObject" Target="../embeddings/Microsoft_Word_97_-_2003_Document5.doc"/></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7.xml"/><Relationship Id="rId1" Type="http://schemas.openxmlformats.org/officeDocument/2006/relationships/vmlDrawing" Target="../drawings/vmlDrawing6.v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oleObject" Target="../embeddings/Microsoft_Word_97_-_2003_Document6.doc"/></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8.xml"/><Relationship Id="rId1" Type="http://schemas.openxmlformats.org/officeDocument/2006/relationships/vmlDrawing" Target="../drawings/vmlDrawing7.v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oleObject" Target="../embeddings/Microsoft_Word_97_-_2003_Document7.doc"/></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9.xml"/><Relationship Id="rId1" Type="http://schemas.openxmlformats.org/officeDocument/2006/relationships/vmlDrawing" Target="../drawings/vmlDrawing8.v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oleObject" Target="../embeddings/Microsoft_Word_97_-_2003_Document8.doc"/></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0911EB-1D6F-4692-8D59-B4247F2A8A53}" type="datetime1">
              <a:rPr lang="en-US" smtClean="0"/>
              <a:t>6/22/2012</a:t>
            </a:fld>
            <a:endParaRPr lang="en-US"/>
          </a:p>
        </p:txBody>
      </p:sp>
      <p:sp>
        <p:nvSpPr>
          <p:cNvPr id="5" name="Footer Placeholder 4"/>
          <p:cNvSpPr>
            <a:spLocks noGrp="1"/>
          </p:cNvSpPr>
          <p:nvPr>
            <p:ph type="ftr" sz="quarter" idx="11"/>
          </p:nvPr>
        </p:nvSpPr>
        <p:spPr/>
        <p:txBody>
          <a:bodyPr/>
          <a:lstStyle/>
          <a:p>
            <a:r>
              <a:rPr lang="en-US" smtClean="0"/>
              <a:t>J. Miller, ssp2012, June 2012</a:t>
            </a:r>
            <a:endParaRPr lang="en-US"/>
          </a:p>
        </p:txBody>
      </p:sp>
      <p:sp>
        <p:nvSpPr>
          <p:cNvPr id="6" name="Slide Number Placeholder 5"/>
          <p:cNvSpPr>
            <a:spLocks noGrp="1"/>
          </p:cNvSpPr>
          <p:nvPr>
            <p:ph type="sldNum" sz="quarter" idx="12"/>
          </p:nvPr>
        </p:nvSpPr>
        <p:spPr/>
        <p:txBody>
          <a:bodyPr/>
          <a:lstStyle/>
          <a:p>
            <a:fld id="{B326621D-91F0-43AF-9600-98B3DB544E1B}" type="slidenum">
              <a:rPr lang="en-US" smtClean="0"/>
              <a:t>‹#›</a:t>
            </a:fld>
            <a:endParaRPr lang="en-US"/>
          </a:p>
        </p:txBody>
      </p:sp>
    </p:spTree>
    <p:extLst>
      <p:ext uri="{BB962C8B-B14F-4D97-AF65-F5344CB8AC3E}">
        <p14:creationId xmlns:p14="http://schemas.microsoft.com/office/powerpoint/2010/main" val="3594760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BE8FF7-9884-48F6-A39F-F5A2302ABC3B}" type="datetime1">
              <a:rPr lang="en-US" smtClean="0"/>
              <a:t>6/22/2012</a:t>
            </a:fld>
            <a:endParaRPr lang="en-US"/>
          </a:p>
        </p:txBody>
      </p:sp>
      <p:sp>
        <p:nvSpPr>
          <p:cNvPr id="5" name="Footer Placeholder 4"/>
          <p:cNvSpPr>
            <a:spLocks noGrp="1"/>
          </p:cNvSpPr>
          <p:nvPr>
            <p:ph type="ftr" sz="quarter" idx="11"/>
          </p:nvPr>
        </p:nvSpPr>
        <p:spPr/>
        <p:txBody>
          <a:bodyPr/>
          <a:lstStyle/>
          <a:p>
            <a:r>
              <a:rPr lang="en-US" smtClean="0"/>
              <a:t>J. Miller, ssp2012, June 2012</a:t>
            </a:r>
            <a:endParaRPr lang="en-US"/>
          </a:p>
        </p:txBody>
      </p:sp>
      <p:sp>
        <p:nvSpPr>
          <p:cNvPr id="6" name="Slide Number Placeholder 5"/>
          <p:cNvSpPr>
            <a:spLocks noGrp="1"/>
          </p:cNvSpPr>
          <p:nvPr>
            <p:ph type="sldNum" sz="quarter" idx="12"/>
          </p:nvPr>
        </p:nvSpPr>
        <p:spPr/>
        <p:txBody>
          <a:bodyPr/>
          <a:lstStyle/>
          <a:p>
            <a:fld id="{B326621D-91F0-43AF-9600-98B3DB544E1B}" type="slidenum">
              <a:rPr lang="en-US" smtClean="0"/>
              <a:t>‹#›</a:t>
            </a:fld>
            <a:endParaRPr lang="en-US"/>
          </a:p>
        </p:txBody>
      </p:sp>
    </p:spTree>
    <p:extLst>
      <p:ext uri="{BB962C8B-B14F-4D97-AF65-F5344CB8AC3E}">
        <p14:creationId xmlns:p14="http://schemas.microsoft.com/office/powerpoint/2010/main" val="30276586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ECC31A9C-FEB0-4FD1-82E5-01D0364D337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489164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8" name="Rectangle 7"/>
          <p:cNvSpPr>
            <a:spLocks noGrp="1" noChangeArrowheads="1"/>
          </p:cNvSpPr>
          <p:nvPr>
            <p:ph type="sldNum" sz="quarter" idx="11"/>
          </p:nvPr>
        </p:nvSpPr>
        <p:spPr>
          <a:ln/>
        </p:spPr>
        <p:txBody>
          <a:bodyPr/>
          <a:lstStyle>
            <a:lvl1pPr>
              <a:defRPr/>
            </a:lvl1pPr>
          </a:lstStyle>
          <a:p>
            <a:pPr>
              <a:defRPr/>
            </a:pPr>
            <a:fld id="{02729B12-9B61-4E4A-8229-EF34D5A3AF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182700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 name="Rectangle 7"/>
          <p:cNvSpPr>
            <a:spLocks noGrp="1" noChangeArrowheads="1"/>
          </p:cNvSpPr>
          <p:nvPr>
            <p:ph type="sldNum" sz="quarter" idx="11"/>
          </p:nvPr>
        </p:nvSpPr>
        <p:spPr>
          <a:ln/>
        </p:spPr>
        <p:txBody>
          <a:bodyPr/>
          <a:lstStyle>
            <a:lvl1pPr>
              <a:defRPr/>
            </a:lvl1pPr>
          </a:lstStyle>
          <a:p>
            <a:pPr>
              <a:defRPr/>
            </a:pPr>
            <a:fld id="{E7284FE6-81AF-4D79-BDD8-A329FC80CC5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65659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3" name="Rectangle 7"/>
          <p:cNvSpPr>
            <a:spLocks noGrp="1" noChangeArrowheads="1"/>
          </p:cNvSpPr>
          <p:nvPr>
            <p:ph type="sldNum" sz="quarter" idx="11"/>
          </p:nvPr>
        </p:nvSpPr>
        <p:spPr>
          <a:ln/>
        </p:spPr>
        <p:txBody>
          <a:bodyPr/>
          <a:lstStyle>
            <a:lvl1pPr>
              <a:defRPr/>
            </a:lvl1pPr>
          </a:lstStyle>
          <a:p>
            <a:pPr>
              <a:defRPr/>
            </a:pPr>
            <a:fld id="{EEBEE9B7-00E6-4F1E-A217-318E63D60F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847088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47668C20-33FE-4EE6-9291-6C1C277ECB6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35396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DEFED7A1-D20D-4850-AAFD-1E53DD9DBAA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808690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C886D21C-7D36-4AE8-A046-F59A1C4C85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10109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BB389EDC-7CE2-4236-A3BC-5E06E17E96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66656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fld id="{A5C27394-E127-4003-9794-C82DE7B624A1}" type="datetime1">
              <a:rPr lang="en-US" sz="3200" smtClean="0">
                <a:solidFill>
                  <a:srgbClr val="000000"/>
                </a:solidFill>
                <a:latin typeface="Times New Roman" pitchFamily="18" charset="0"/>
                <a:cs typeface="Arial" charset="0"/>
              </a:rPr>
              <a:t>6/22/2012</a:t>
            </a:fld>
            <a:endParaRPr lang="en-US" sz="3200">
              <a:solidFill>
                <a:srgbClr val="000000"/>
              </a:solidFill>
              <a:latin typeface="Times New Roman" pitchFamily="18" charset="0"/>
              <a:cs typeface="Arial" charset="0"/>
            </a:endParaRPr>
          </a:p>
        </p:txBody>
      </p:sp>
      <p:sp>
        <p:nvSpPr>
          <p:cNvPr id="7" name="Footer Placeholder 6"/>
          <p:cNvSpPr>
            <a:spLocks noGrp="1"/>
          </p:cNvSpPr>
          <p:nvPr>
            <p:ph type="ftr" sz="quarter" idx="11"/>
          </p:nvPr>
        </p:nvSpPr>
        <p:spPr>
          <a:xfrm>
            <a:off x="3124200" y="6245225"/>
            <a:ext cx="2895600" cy="476250"/>
          </a:xfrm>
        </p:spPr>
        <p:txBody>
          <a:bodyPr/>
          <a:lstStyle>
            <a:lvl1pPr>
              <a:defRPr smtClean="0"/>
            </a:lvl1pPr>
          </a:lstStyle>
          <a:p>
            <a:pPr>
              <a:defRPr/>
            </a:pPr>
            <a:r>
              <a:rPr lang="en-US" smtClean="0">
                <a:solidFill>
                  <a:srgbClr val="000000"/>
                </a:solidFill>
              </a:rPr>
              <a:t>J. Miller, ssp2012, June 2012</a:t>
            </a:r>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4F7A5348-8607-4716-B942-84DE98127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5596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5" name="Line 5"/>
          <p:cNvSpPr>
            <a:spLocks noChangeShapeType="1"/>
          </p:cNvSpPr>
          <p:nvPr/>
        </p:nvSpPr>
        <p:spPr bwMode="auto">
          <a:xfrm>
            <a:off x="685800" y="838200"/>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6"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sp>
        <p:nvSpPr>
          <p:cNvPr id="7" name="Text Box 9"/>
          <p:cNvSpPr txBox="1">
            <a:spLocks noChangeArrowheads="1"/>
          </p:cNvSpPr>
          <p:nvPr/>
        </p:nvSpPr>
        <p:spPr bwMode="auto">
          <a:xfrm>
            <a:off x="685800" y="303213"/>
            <a:ext cx="685800" cy="1192212"/>
          </a:xfrm>
          <a:prstGeom prst="rect">
            <a:avLst/>
          </a:prstGeom>
          <a:noFill/>
          <a:ln w="9525">
            <a:noFill/>
            <a:miter lim="800000"/>
            <a:headEnd/>
            <a:tailEnd/>
          </a:ln>
          <a:effectLst/>
        </p:spPr>
        <p:txBody>
          <a:bodyPr>
            <a:spAutoFit/>
          </a:bodyPr>
          <a:lstStyle/>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p:txBody>
      </p:sp>
      <p:graphicFrame>
        <p:nvGraphicFramePr>
          <p:cNvPr id="8" name="Object 10"/>
          <p:cNvGraphicFramePr>
            <a:graphicFrameLocks noChangeAspect="1"/>
          </p:cNvGraphicFramePr>
          <p:nvPr/>
        </p:nvGraphicFramePr>
        <p:xfrm>
          <a:off x="8001000" y="152400"/>
          <a:ext cx="568325" cy="609600"/>
        </p:xfrm>
        <a:graphic>
          <a:graphicData uri="http://schemas.openxmlformats.org/presentationml/2006/ole">
            <mc:AlternateContent xmlns:mc="http://schemas.openxmlformats.org/markup-compatibility/2006">
              <mc:Choice xmlns:v="urn:schemas-microsoft-com:vml" Requires="v">
                <p:oleObj spid="_x0000_s31836" name="Document" r:id="rId4" imgW="393192" imgH="420624" progId="Word.Document.8">
                  <p:embed/>
                </p:oleObj>
              </mc:Choice>
              <mc:Fallback>
                <p:oleObj name="Document" r:id="rId4" imgW="393192" imgH="42062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152400"/>
                        <a:ext cx="56832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11"/>
          <p:cNvPicPr>
            <a:picLocks noChangeAspect="1" noChangeArrowheads="1"/>
          </p:cNvPicPr>
          <p:nvPr/>
        </p:nvPicPr>
        <p:blipFill>
          <a:blip r:embed="rId6" cstate="print"/>
          <a:srcRect/>
          <a:stretch>
            <a:fillRect/>
          </a:stretch>
        </p:blipFill>
        <p:spPr bwMode="auto">
          <a:xfrm>
            <a:off x="457200" y="76200"/>
            <a:ext cx="1143000" cy="657225"/>
          </a:xfrm>
          <a:prstGeom prst="rect">
            <a:avLst/>
          </a:prstGeom>
          <a:noFill/>
          <a:ln w="25400">
            <a:noFill/>
            <a:miter lim="800000"/>
            <a:headEnd/>
            <a:tailEnd/>
          </a:ln>
        </p:spPr>
      </p:pic>
      <p:sp>
        <p:nvSpPr>
          <p:cNvPr id="31027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310275" name="Rectangle 3"/>
          <p:cNvSpPr>
            <a:spLocks noGrp="1" noChangeArrowheads="1"/>
          </p:cNvSpPr>
          <p:nvPr>
            <p:ph type="subTitle" idx="1"/>
          </p:nvPr>
        </p:nvSpPr>
        <p:spPr>
          <a:xfrm>
            <a:off x="1371600" y="3886200"/>
            <a:ext cx="6400800" cy="1752600"/>
          </a:xfrm>
        </p:spPr>
        <p:txBody>
          <a:bodyPr/>
          <a:lstStyle>
            <a:lvl1pPr marL="0" indent="0" algn="ctr">
              <a:buFont typeface="Times" pitchFamily="28" charset="0"/>
              <a:buNone/>
              <a:defRPr/>
            </a:lvl1pPr>
          </a:lstStyle>
          <a:p>
            <a:r>
              <a:rPr lang="en-US"/>
              <a:t>Click to edit Master subtitle style</a:t>
            </a:r>
          </a:p>
        </p:txBody>
      </p:sp>
    </p:spTree>
    <p:extLst>
      <p:ext uri="{BB962C8B-B14F-4D97-AF65-F5344CB8AC3E}">
        <p14:creationId xmlns:p14="http://schemas.microsoft.com/office/powerpoint/2010/main" val="236177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1F82CC-711C-42F6-A388-207F107EB85A}" type="datetime1">
              <a:rPr lang="en-US" smtClean="0"/>
              <a:t>6/22/2012</a:t>
            </a:fld>
            <a:endParaRPr lang="en-US"/>
          </a:p>
        </p:txBody>
      </p:sp>
      <p:sp>
        <p:nvSpPr>
          <p:cNvPr id="5" name="Footer Placeholder 4"/>
          <p:cNvSpPr>
            <a:spLocks noGrp="1"/>
          </p:cNvSpPr>
          <p:nvPr>
            <p:ph type="ftr" sz="quarter" idx="11"/>
          </p:nvPr>
        </p:nvSpPr>
        <p:spPr/>
        <p:txBody>
          <a:bodyPr/>
          <a:lstStyle/>
          <a:p>
            <a:r>
              <a:rPr lang="en-US" smtClean="0"/>
              <a:t>J. Miller, ssp2012, June 2012</a:t>
            </a:r>
            <a:endParaRPr lang="en-US"/>
          </a:p>
        </p:txBody>
      </p:sp>
      <p:sp>
        <p:nvSpPr>
          <p:cNvPr id="6" name="Slide Number Placeholder 5"/>
          <p:cNvSpPr>
            <a:spLocks noGrp="1"/>
          </p:cNvSpPr>
          <p:nvPr>
            <p:ph type="sldNum" sz="quarter" idx="12"/>
          </p:nvPr>
        </p:nvSpPr>
        <p:spPr/>
        <p:txBody>
          <a:bodyPr/>
          <a:lstStyle/>
          <a:p>
            <a:fld id="{B326621D-91F0-43AF-9600-98B3DB544E1B}" type="slidenum">
              <a:rPr lang="en-US" smtClean="0"/>
              <a:t>‹#›</a:t>
            </a:fld>
            <a:endParaRPr lang="en-US"/>
          </a:p>
        </p:txBody>
      </p:sp>
    </p:spTree>
    <p:extLst>
      <p:ext uri="{BB962C8B-B14F-4D97-AF65-F5344CB8AC3E}">
        <p14:creationId xmlns:p14="http://schemas.microsoft.com/office/powerpoint/2010/main" val="36673623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47DBE887-5ABE-406C-8AB4-EBFFD8468B2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50019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041399C0-CC4E-4890-9748-ADBD78E8118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291267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ECC31A9C-FEB0-4FD1-82E5-01D0364D337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752555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8" name="Rectangle 7"/>
          <p:cNvSpPr>
            <a:spLocks noGrp="1" noChangeArrowheads="1"/>
          </p:cNvSpPr>
          <p:nvPr>
            <p:ph type="sldNum" sz="quarter" idx="11"/>
          </p:nvPr>
        </p:nvSpPr>
        <p:spPr>
          <a:ln/>
        </p:spPr>
        <p:txBody>
          <a:bodyPr/>
          <a:lstStyle>
            <a:lvl1pPr>
              <a:defRPr/>
            </a:lvl1pPr>
          </a:lstStyle>
          <a:p>
            <a:pPr>
              <a:defRPr/>
            </a:pPr>
            <a:fld id="{02729B12-9B61-4E4A-8229-EF34D5A3AF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082117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 name="Rectangle 7"/>
          <p:cNvSpPr>
            <a:spLocks noGrp="1" noChangeArrowheads="1"/>
          </p:cNvSpPr>
          <p:nvPr>
            <p:ph type="sldNum" sz="quarter" idx="11"/>
          </p:nvPr>
        </p:nvSpPr>
        <p:spPr>
          <a:ln/>
        </p:spPr>
        <p:txBody>
          <a:bodyPr/>
          <a:lstStyle>
            <a:lvl1pPr>
              <a:defRPr/>
            </a:lvl1pPr>
          </a:lstStyle>
          <a:p>
            <a:pPr>
              <a:defRPr/>
            </a:pPr>
            <a:fld id="{E7284FE6-81AF-4D79-BDD8-A329FC80CC5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34151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3" name="Rectangle 7"/>
          <p:cNvSpPr>
            <a:spLocks noGrp="1" noChangeArrowheads="1"/>
          </p:cNvSpPr>
          <p:nvPr>
            <p:ph type="sldNum" sz="quarter" idx="11"/>
          </p:nvPr>
        </p:nvSpPr>
        <p:spPr>
          <a:ln/>
        </p:spPr>
        <p:txBody>
          <a:bodyPr/>
          <a:lstStyle>
            <a:lvl1pPr>
              <a:defRPr/>
            </a:lvl1pPr>
          </a:lstStyle>
          <a:p>
            <a:pPr>
              <a:defRPr/>
            </a:pPr>
            <a:fld id="{EEBEE9B7-00E6-4F1E-A217-318E63D60F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923301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47668C20-33FE-4EE6-9291-6C1C277ECB6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364441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DEFED7A1-D20D-4850-AAFD-1E53DD9DBAA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519133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C886D21C-7D36-4AE8-A046-F59A1C4C85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986255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BB389EDC-7CE2-4236-A3BC-5E06E17E96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15178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grpSp>
        <p:nvGrpSpPr>
          <p:cNvPr id="4" name="Group 7"/>
          <p:cNvGrpSpPr>
            <a:grpSpLocks/>
          </p:cNvGrpSpPr>
          <p:nvPr userDrawn="1"/>
        </p:nvGrpSpPr>
        <p:grpSpPr bwMode="auto">
          <a:xfrm>
            <a:off x="228600" y="381000"/>
            <a:ext cx="8732838" cy="623888"/>
            <a:chOff x="228600" y="141728"/>
            <a:chExt cx="8732472" cy="623276"/>
          </a:xfrm>
        </p:grpSpPr>
        <p:pic>
          <p:nvPicPr>
            <p:cNvPr id="5" name="Picture 7" descr="Mu2eLogoSmall.png"/>
            <p:cNvPicPr>
              <a:picLocks noChangeAspect="1"/>
            </p:cNvPicPr>
            <p:nvPr userDrawn="1"/>
          </p:nvPicPr>
          <p:blipFill>
            <a:blip r:embed="rId2"/>
            <a:srcRect/>
            <a:stretch>
              <a:fillRect/>
            </a:stretch>
          </p:blipFill>
          <p:spPr bwMode="auto">
            <a:xfrm>
              <a:off x="228600" y="228600"/>
              <a:ext cx="920420" cy="536404"/>
            </a:xfrm>
            <a:prstGeom prst="rect">
              <a:avLst/>
            </a:prstGeom>
            <a:noFill/>
            <a:ln w="9525">
              <a:noFill/>
              <a:miter lim="800000"/>
              <a:headEnd/>
              <a:tailEnd/>
            </a:ln>
          </p:spPr>
        </p:pic>
        <p:pic>
          <p:nvPicPr>
            <p:cNvPr id="6" name="Picture 8" descr="FNALLogoSmall.png"/>
            <p:cNvPicPr>
              <a:picLocks noChangeAspect="1"/>
            </p:cNvPicPr>
            <p:nvPr userDrawn="1"/>
          </p:nvPicPr>
          <p:blipFill>
            <a:blip r:embed="rId3"/>
            <a:srcRect/>
            <a:stretch>
              <a:fillRect/>
            </a:stretch>
          </p:blipFill>
          <p:spPr bwMode="auto">
            <a:xfrm>
              <a:off x="8382000" y="141728"/>
              <a:ext cx="579072" cy="621741"/>
            </a:xfrm>
            <a:prstGeom prst="rect">
              <a:avLst/>
            </a:prstGeom>
            <a:noFill/>
            <a:ln w="9525">
              <a:noFill/>
              <a:miter lim="800000"/>
              <a:headEnd/>
              <a:tailEnd/>
            </a:ln>
          </p:spPr>
        </p:pic>
      </p:grpSp>
      <p:sp>
        <p:nvSpPr>
          <p:cNvPr id="2" name="Title 1"/>
          <p:cNvSpPr>
            <a:spLocks noGrp="1"/>
          </p:cNvSpPr>
          <p:nvPr>
            <p:ph type="title"/>
          </p:nvPr>
        </p:nvSpPr>
        <p:spPr>
          <a:xfrm>
            <a:off x="1219200" y="274638"/>
            <a:ext cx="6744447" cy="792162"/>
          </a:xfr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p:txBody>
          <a:bodyPr/>
          <a:lstStyle>
            <a:lvl1pPr>
              <a:defRPr smtClean="0"/>
            </a:lvl1pPr>
          </a:lstStyle>
          <a:p>
            <a:pPr>
              <a:defRPr/>
            </a:pPr>
            <a:fld id="{74B3D30B-6A2A-4831-9388-E777DEE28D75}" type="datetime1">
              <a:rPr lang="en-US" smtClean="0"/>
              <a:t>6/22/2012</a:t>
            </a:fld>
            <a:endParaRPr lang="en-US"/>
          </a:p>
        </p:txBody>
      </p:sp>
      <p:sp>
        <p:nvSpPr>
          <p:cNvPr id="8" name="Rectangle 7"/>
          <p:cNvSpPr>
            <a:spLocks noGrp="1" noChangeArrowheads="1"/>
          </p:cNvSpPr>
          <p:nvPr>
            <p:ph type="ftr" sz="quarter" idx="11"/>
          </p:nvPr>
        </p:nvSpPr>
        <p:spPr/>
        <p:txBody>
          <a:bodyPr/>
          <a:lstStyle>
            <a:lvl1pPr>
              <a:defRPr smtClean="0"/>
            </a:lvl1pPr>
          </a:lstStyle>
          <a:p>
            <a:pPr>
              <a:defRPr/>
            </a:pPr>
            <a:r>
              <a:rPr lang="en-US" smtClean="0"/>
              <a:t>J. Miller, ssp2012, June 2012</a:t>
            </a:r>
            <a:endParaRPr lang="en-US"/>
          </a:p>
        </p:txBody>
      </p:sp>
      <p:sp>
        <p:nvSpPr>
          <p:cNvPr id="9" name="Rectangle 8"/>
          <p:cNvSpPr>
            <a:spLocks noGrp="1" noChangeArrowheads="1"/>
          </p:cNvSpPr>
          <p:nvPr>
            <p:ph type="sldNum" sz="quarter" idx="12"/>
          </p:nvPr>
        </p:nvSpPr>
        <p:spPr/>
        <p:txBody>
          <a:bodyPr/>
          <a:lstStyle>
            <a:lvl1pPr>
              <a:defRPr/>
            </a:lvl1pPr>
          </a:lstStyle>
          <a:p>
            <a:pPr>
              <a:defRPr/>
            </a:pPr>
            <a:fld id="{ABC318F4-74B9-D542-BDEE-A62A2924055C}" type="slidenum">
              <a:rPr lang="en-US"/>
              <a:pPr>
                <a:defRPr/>
              </a:pPr>
              <a:t>‹#›</a:t>
            </a:fld>
            <a:endParaRPr lang="en-US"/>
          </a:p>
        </p:txBody>
      </p:sp>
    </p:spTree>
    <p:extLst>
      <p:ext uri="{BB962C8B-B14F-4D97-AF65-F5344CB8AC3E}">
        <p14:creationId xmlns:p14="http://schemas.microsoft.com/office/powerpoint/2010/main" val="5448610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fld id="{6C6CCD9E-621E-41AD-8701-3CE6AB7ACE2C}" type="datetime1">
              <a:rPr lang="en-US" sz="3200" smtClean="0">
                <a:solidFill>
                  <a:srgbClr val="000000"/>
                </a:solidFill>
                <a:latin typeface="Times New Roman" pitchFamily="18" charset="0"/>
                <a:cs typeface="Arial" charset="0"/>
              </a:rPr>
              <a:t>6/22/2012</a:t>
            </a:fld>
            <a:endParaRPr lang="en-US" sz="3200">
              <a:solidFill>
                <a:srgbClr val="000000"/>
              </a:solidFill>
              <a:latin typeface="Times New Roman" pitchFamily="18" charset="0"/>
              <a:cs typeface="Arial" charset="0"/>
            </a:endParaRPr>
          </a:p>
        </p:txBody>
      </p:sp>
      <p:sp>
        <p:nvSpPr>
          <p:cNvPr id="7" name="Footer Placeholder 6"/>
          <p:cNvSpPr>
            <a:spLocks noGrp="1"/>
          </p:cNvSpPr>
          <p:nvPr>
            <p:ph type="ftr" sz="quarter" idx="11"/>
          </p:nvPr>
        </p:nvSpPr>
        <p:spPr>
          <a:xfrm>
            <a:off x="3124200" y="6245225"/>
            <a:ext cx="2895600" cy="476250"/>
          </a:xfrm>
        </p:spPr>
        <p:txBody>
          <a:bodyPr/>
          <a:lstStyle>
            <a:lvl1pPr>
              <a:defRPr smtClean="0"/>
            </a:lvl1pPr>
          </a:lstStyle>
          <a:p>
            <a:pPr>
              <a:defRPr/>
            </a:pPr>
            <a:r>
              <a:rPr lang="en-US" smtClean="0">
                <a:solidFill>
                  <a:srgbClr val="000000"/>
                </a:solidFill>
              </a:rPr>
              <a:t>J. Miller, ssp2012, June 2012</a:t>
            </a:r>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4F7A5348-8607-4716-B942-84DE98127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805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5" name="Line 5"/>
          <p:cNvSpPr>
            <a:spLocks noChangeShapeType="1"/>
          </p:cNvSpPr>
          <p:nvPr/>
        </p:nvSpPr>
        <p:spPr bwMode="auto">
          <a:xfrm>
            <a:off x="685800" y="838200"/>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6"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sp>
        <p:nvSpPr>
          <p:cNvPr id="7" name="Text Box 9"/>
          <p:cNvSpPr txBox="1">
            <a:spLocks noChangeArrowheads="1"/>
          </p:cNvSpPr>
          <p:nvPr/>
        </p:nvSpPr>
        <p:spPr bwMode="auto">
          <a:xfrm>
            <a:off x="685800" y="303213"/>
            <a:ext cx="685800" cy="1192212"/>
          </a:xfrm>
          <a:prstGeom prst="rect">
            <a:avLst/>
          </a:prstGeom>
          <a:noFill/>
          <a:ln w="9525">
            <a:noFill/>
            <a:miter lim="800000"/>
            <a:headEnd/>
            <a:tailEnd/>
          </a:ln>
          <a:effectLst/>
        </p:spPr>
        <p:txBody>
          <a:bodyPr>
            <a:spAutoFit/>
          </a:bodyPr>
          <a:lstStyle/>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p:txBody>
      </p:sp>
      <p:graphicFrame>
        <p:nvGraphicFramePr>
          <p:cNvPr id="8" name="Object 10"/>
          <p:cNvGraphicFramePr>
            <a:graphicFrameLocks noChangeAspect="1"/>
          </p:cNvGraphicFramePr>
          <p:nvPr/>
        </p:nvGraphicFramePr>
        <p:xfrm>
          <a:off x="8001000" y="152400"/>
          <a:ext cx="568325" cy="609600"/>
        </p:xfrm>
        <a:graphic>
          <a:graphicData uri="http://schemas.openxmlformats.org/presentationml/2006/ole">
            <mc:AlternateContent xmlns:mc="http://schemas.openxmlformats.org/markup-compatibility/2006">
              <mc:Choice xmlns:v="urn:schemas-microsoft-com:vml" Requires="v">
                <p:oleObj spid="_x0000_s32860" name="Document" r:id="rId4" imgW="393192" imgH="420624" progId="Word.Document.8">
                  <p:embed/>
                </p:oleObj>
              </mc:Choice>
              <mc:Fallback>
                <p:oleObj name="Document" r:id="rId4" imgW="393192" imgH="42062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152400"/>
                        <a:ext cx="56832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11"/>
          <p:cNvPicPr>
            <a:picLocks noChangeAspect="1" noChangeArrowheads="1"/>
          </p:cNvPicPr>
          <p:nvPr/>
        </p:nvPicPr>
        <p:blipFill>
          <a:blip r:embed="rId6" cstate="print"/>
          <a:srcRect/>
          <a:stretch>
            <a:fillRect/>
          </a:stretch>
        </p:blipFill>
        <p:spPr bwMode="auto">
          <a:xfrm>
            <a:off x="457200" y="76200"/>
            <a:ext cx="1143000" cy="657225"/>
          </a:xfrm>
          <a:prstGeom prst="rect">
            <a:avLst/>
          </a:prstGeom>
          <a:noFill/>
          <a:ln w="25400">
            <a:noFill/>
            <a:miter lim="800000"/>
            <a:headEnd/>
            <a:tailEnd/>
          </a:ln>
        </p:spPr>
      </p:pic>
      <p:sp>
        <p:nvSpPr>
          <p:cNvPr id="31027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310275" name="Rectangle 3"/>
          <p:cNvSpPr>
            <a:spLocks noGrp="1" noChangeArrowheads="1"/>
          </p:cNvSpPr>
          <p:nvPr>
            <p:ph type="subTitle" idx="1"/>
          </p:nvPr>
        </p:nvSpPr>
        <p:spPr>
          <a:xfrm>
            <a:off x="1371600" y="3886200"/>
            <a:ext cx="6400800" cy="1752600"/>
          </a:xfrm>
        </p:spPr>
        <p:txBody>
          <a:bodyPr/>
          <a:lstStyle>
            <a:lvl1pPr marL="0" indent="0" algn="ctr">
              <a:buFont typeface="Times" pitchFamily="28" charset="0"/>
              <a:buNone/>
              <a:defRPr/>
            </a:lvl1pPr>
          </a:lstStyle>
          <a:p>
            <a:r>
              <a:rPr lang="en-US"/>
              <a:t>Click to edit Master subtitle style</a:t>
            </a:r>
          </a:p>
        </p:txBody>
      </p:sp>
    </p:spTree>
    <p:extLst>
      <p:ext uri="{BB962C8B-B14F-4D97-AF65-F5344CB8AC3E}">
        <p14:creationId xmlns:p14="http://schemas.microsoft.com/office/powerpoint/2010/main" val="3530117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47DBE887-5ABE-406C-8AB4-EBFFD8468B2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556049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041399C0-CC4E-4890-9748-ADBD78E8118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40181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ECC31A9C-FEB0-4FD1-82E5-01D0364D337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79481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8" name="Rectangle 7"/>
          <p:cNvSpPr>
            <a:spLocks noGrp="1" noChangeArrowheads="1"/>
          </p:cNvSpPr>
          <p:nvPr>
            <p:ph type="sldNum" sz="quarter" idx="11"/>
          </p:nvPr>
        </p:nvSpPr>
        <p:spPr>
          <a:ln/>
        </p:spPr>
        <p:txBody>
          <a:bodyPr/>
          <a:lstStyle>
            <a:lvl1pPr>
              <a:defRPr/>
            </a:lvl1pPr>
          </a:lstStyle>
          <a:p>
            <a:pPr>
              <a:defRPr/>
            </a:pPr>
            <a:fld id="{02729B12-9B61-4E4A-8229-EF34D5A3AF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706222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 name="Rectangle 7"/>
          <p:cNvSpPr>
            <a:spLocks noGrp="1" noChangeArrowheads="1"/>
          </p:cNvSpPr>
          <p:nvPr>
            <p:ph type="sldNum" sz="quarter" idx="11"/>
          </p:nvPr>
        </p:nvSpPr>
        <p:spPr>
          <a:ln/>
        </p:spPr>
        <p:txBody>
          <a:bodyPr/>
          <a:lstStyle>
            <a:lvl1pPr>
              <a:defRPr/>
            </a:lvl1pPr>
          </a:lstStyle>
          <a:p>
            <a:pPr>
              <a:defRPr/>
            </a:pPr>
            <a:fld id="{E7284FE6-81AF-4D79-BDD8-A329FC80CC5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81475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3" name="Rectangle 7"/>
          <p:cNvSpPr>
            <a:spLocks noGrp="1" noChangeArrowheads="1"/>
          </p:cNvSpPr>
          <p:nvPr>
            <p:ph type="sldNum" sz="quarter" idx="11"/>
          </p:nvPr>
        </p:nvSpPr>
        <p:spPr>
          <a:ln/>
        </p:spPr>
        <p:txBody>
          <a:bodyPr/>
          <a:lstStyle>
            <a:lvl1pPr>
              <a:defRPr/>
            </a:lvl1pPr>
          </a:lstStyle>
          <a:p>
            <a:pPr>
              <a:defRPr/>
            </a:pPr>
            <a:fld id="{EEBEE9B7-00E6-4F1E-A217-318E63D60F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342910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47668C20-33FE-4EE6-9291-6C1C277ECB6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533014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DEFED7A1-D20D-4850-AAFD-1E53DD9DBAA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48753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5" name="Line 5"/>
          <p:cNvSpPr>
            <a:spLocks noChangeShapeType="1"/>
          </p:cNvSpPr>
          <p:nvPr/>
        </p:nvSpPr>
        <p:spPr bwMode="auto">
          <a:xfrm>
            <a:off x="685800" y="838200"/>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6"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sp>
        <p:nvSpPr>
          <p:cNvPr id="7" name="Text Box 9"/>
          <p:cNvSpPr txBox="1">
            <a:spLocks noChangeArrowheads="1"/>
          </p:cNvSpPr>
          <p:nvPr/>
        </p:nvSpPr>
        <p:spPr bwMode="auto">
          <a:xfrm>
            <a:off x="685800" y="303213"/>
            <a:ext cx="685800" cy="1192212"/>
          </a:xfrm>
          <a:prstGeom prst="rect">
            <a:avLst/>
          </a:prstGeom>
          <a:noFill/>
          <a:ln w="9525">
            <a:noFill/>
            <a:miter lim="800000"/>
            <a:headEnd/>
            <a:tailEnd/>
          </a:ln>
          <a:effectLst/>
        </p:spPr>
        <p:txBody>
          <a:bodyPr>
            <a:spAutoFit/>
          </a:bodyPr>
          <a:lstStyle/>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p:txBody>
      </p:sp>
      <p:graphicFrame>
        <p:nvGraphicFramePr>
          <p:cNvPr id="8" name="Object 10"/>
          <p:cNvGraphicFramePr>
            <a:graphicFrameLocks noChangeAspect="1"/>
          </p:cNvGraphicFramePr>
          <p:nvPr/>
        </p:nvGraphicFramePr>
        <p:xfrm>
          <a:off x="8001000" y="152400"/>
          <a:ext cx="568325" cy="609600"/>
        </p:xfrm>
        <a:graphic>
          <a:graphicData uri="http://schemas.openxmlformats.org/presentationml/2006/ole">
            <mc:AlternateContent xmlns:mc="http://schemas.openxmlformats.org/markup-compatibility/2006">
              <mc:Choice xmlns:v="urn:schemas-microsoft-com:vml" Requires="v">
                <p:oleObj spid="_x0000_s3185" name="Document" r:id="rId4" imgW="393192" imgH="420624" progId="Word.Document.8">
                  <p:embed/>
                </p:oleObj>
              </mc:Choice>
              <mc:Fallback>
                <p:oleObj name="Document" r:id="rId4" imgW="393192" imgH="42062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152400"/>
                        <a:ext cx="56832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11"/>
          <p:cNvPicPr>
            <a:picLocks noChangeAspect="1" noChangeArrowheads="1"/>
          </p:cNvPicPr>
          <p:nvPr/>
        </p:nvPicPr>
        <p:blipFill>
          <a:blip r:embed="rId6" cstate="print"/>
          <a:srcRect/>
          <a:stretch>
            <a:fillRect/>
          </a:stretch>
        </p:blipFill>
        <p:spPr bwMode="auto">
          <a:xfrm>
            <a:off x="457200" y="76200"/>
            <a:ext cx="1143000" cy="657225"/>
          </a:xfrm>
          <a:prstGeom prst="rect">
            <a:avLst/>
          </a:prstGeom>
          <a:noFill/>
          <a:ln w="25400">
            <a:noFill/>
            <a:miter lim="800000"/>
            <a:headEnd/>
            <a:tailEnd/>
          </a:ln>
        </p:spPr>
      </p:pic>
      <p:sp>
        <p:nvSpPr>
          <p:cNvPr id="31027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310275" name="Rectangle 3"/>
          <p:cNvSpPr>
            <a:spLocks noGrp="1" noChangeArrowheads="1"/>
          </p:cNvSpPr>
          <p:nvPr>
            <p:ph type="subTitle" idx="1"/>
          </p:nvPr>
        </p:nvSpPr>
        <p:spPr>
          <a:xfrm>
            <a:off x="1371600" y="3886200"/>
            <a:ext cx="6400800" cy="1752600"/>
          </a:xfrm>
        </p:spPr>
        <p:txBody>
          <a:bodyPr/>
          <a:lstStyle>
            <a:lvl1pPr marL="0" indent="0" algn="ctr">
              <a:buFont typeface="Times" pitchFamily="28" charset="0"/>
              <a:buNone/>
              <a:defRPr/>
            </a:lvl1pPr>
          </a:lstStyle>
          <a:p>
            <a:r>
              <a:rPr lang="en-US"/>
              <a:t>Click to edit Master subtitle style</a:t>
            </a:r>
          </a:p>
        </p:txBody>
      </p:sp>
    </p:spTree>
    <p:extLst>
      <p:ext uri="{BB962C8B-B14F-4D97-AF65-F5344CB8AC3E}">
        <p14:creationId xmlns:p14="http://schemas.microsoft.com/office/powerpoint/2010/main" val="33087445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C886D21C-7D36-4AE8-A046-F59A1C4C85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930917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BB389EDC-7CE2-4236-A3BC-5E06E17E96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40444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fld id="{9C30D8F0-F4CC-4C8A-808B-24DC9D2E648D}" type="datetime1">
              <a:rPr lang="en-US" sz="3200" smtClean="0">
                <a:solidFill>
                  <a:srgbClr val="000000"/>
                </a:solidFill>
                <a:latin typeface="Times New Roman" pitchFamily="18" charset="0"/>
                <a:cs typeface="Arial" charset="0"/>
              </a:rPr>
              <a:t>6/22/2012</a:t>
            </a:fld>
            <a:endParaRPr lang="en-US" sz="3200">
              <a:solidFill>
                <a:srgbClr val="000000"/>
              </a:solidFill>
              <a:latin typeface="Times New Roman" pitchFamily="18" charset="0"/>
              <a:cs typeface="Arial" charset="0"/>
            </a:endParaRPr>
          </a:p>
        </p:txBody>
      </p:sp>
      <p:sp>
        <p:nvSpPr>
          <p:cNvPr id="7" name="Footer Placeholder 6"/>
          <p:cNvSpPr>
            <a:spLocks noGrp="1"/>
          </p:cNvSpPr>
          <p:nvPr>
            <p:ph type="ftr" sz="quarter" idx="11"/>
          </p:nvPr>
        </p:nvSpPr>
        <p:spPr>
          <a:xfrm>
            <a:off x="3124200" y="6245225"/>
            <a:ext cx="2895600" cy="476250"/>
          </a:xfrm>
        </p:spPr>
        <p:txBody>
          <a:bodyPr/>
          <a:lstStyle>
            <a:lvl1pPr>
              <a:defRPr smtClean="0"/>
            </a:lvl1pPr>
          </a:lstStyle>
          <a:p>
            <a:pPr>
              <a:defRPr/>
            </a:pPr>
            <a:r>
              <a:rPr lang="en-US" smtClean="0">
                <a:solidFill>
                  <a:srgbClr val="000000"/>
                </a:solidFill>
              </a:rPr>
              <a:t>J. Miller, ssp2012, June 2012</a:t>
            </a:r>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4F7A5348-8607-4716-B942-84DE98127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11636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5" name="Line 5"/>
          <p:cNvSpPr>
            <a:spLocks noChangeShapeType="1"/>
          </p:cNvSpPr>
          <p:nvPr/>
        </p:nvSpPr>
        <p:spPr bwMode="auto">
          <a:xfrm>
            <a:off x="685800" y="838200"/>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6"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sp>
        <p:nvSpPr>
          <p:cNvPr id="7" name="Text Box 9"/>
          <p:cNvSpPr txBox="1">
            <a:spLocks noChangeArrowheads="1"/>
          </p:cNvSpPr>
          <p:nvPr/>
        </p:nvSpPr>
        <p:spPr bwMode="auto">
          <a:xfrm>
            <a:off x="685800" y="303213"/>
            <a:ext cx="685800" cy="1192212"/>
          </a:xfrm>
          <a:prstGeom prst="rect">
            <a:avLst/>
          </a:prstGeom>
          <a:noFill/>
          <a:ln w="9525">
            <a:noFill/>
            <a:miter lim="800000"/>
            <a:headEnd/>
            <a:tailEnd/>
          </a:ln>
          <a:effectLst/>
        </p:spPr>
        <p:txBody>
          <a:bodyPr>
            <a:spAutoFit/>
          </a:bodyPr>
          <a:lstStyle/>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p:txBody>
      </p:sp>
      <p:graphicFrame>
        <p:nvGraphicFramePr>
          <p:cNvPr id="8" name="Object 10"/>
          <p:cNvGraphicFramePr>
            <a:graphicFrameLocks noChangeAspect="1"/>
          </p:cNvGraphicFramePr>
          <p:nvPr/>
        </p:nvGraphicFramePr>
        <p:xfrm>
          <a:off x="8001000" y="152400"/>
          <a:ext cx="568325" cy="609600"/>
        </p:xfrm>
        <a:graphic>
          <a:graphicData uri="http://schemas.openxmlformats.org/presentationml/2006/ole">
            <mc:AlternateContent xmlns:mc="http://schemas.openxmlformats.org/markup-compatibility/2006">
              <mc:Choice xmlns:v="urn:schemas-microsoft-com:vml" Requires="v">
                <p:oleObj spid="_x0000_s34905" name="Document" r:id="rId4" imgW="393192" imgH="420624" progId="Word.Document.8">
                  <p:embed/>
                </p:oleObj>
              </mc:Choice>
              <mc:Fallback>
                <p:oleObj name="Document" r:id="rId4" imgW="393192" imgH="42062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152400"/>
                        <a:ext cx="56832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11"/>
          <p:cNvPicPr>
            <a:picLocks noChangeAspect="1" noChangeArrowheads="1"/>
          </p:cNvPicPr>
          <p:nvPr/>
        </p:nvPicPr>
        <p:blipFill>
          <a:blip r:embed="rId6" cstate="print"/>
          <a:srcRect/>
          <a:stretch>
            <a:fillRect/>
          </a:stretch>
        </p:blipFill>
        <p:spPr bwMode="auto">
          <a:xfrm>
            <a:off x="457200" y="76200"/>
            <a:ext cx="1143000" cy="657225"/>
          </a:xfrm>
          <a:prstGeom prst="rect">
            <a:avLst/>
          </a:prstGeom>
          <a:noFill/>
          <a:ln w="25400">
            <a:noFill/>
            <a:miter lim="800000"/>
            <a:headEnd/>
            <a:tailEnd/>
          </a:ln>
        </p:spPr>
      </p:pic>
      <p:sp>
        <p:nvSpPr>
          <p:cNvPr id="31027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310275" name="Rectangle 3"/>
          <p:cNvSpPr>
            <a:spLocks noGrp="1" noChangeArrowheads="1"/>
          </p:cNvSpPr>
          <p:nvPr>
            <p:ph type="subTitle" idx="1"/>
          </p:nvPr>
        </p:nvSpPr>
        <p:spPr>
          <a:xfrm>
            <a:off x="1371600" y="3886200"/>
            <a:ext cx="6400800" cy="1752600"/>
          </a:xfrm>
        </p:spPr>
        <p:txBody>
          <a:bodyPr/>
          <a:lstStyle>
            <a:lvl1pPr marL="0" indent="0" algn="ctr">
              <a:buFont typeface="Times" pitchFamily="28" charset="0"/>
              <a:buNone/>
              <a:defRPr/>
            </a:lvl1pPr>
          </a:lstStyle>
          <a:p>
            <a:r>
              <a:rPr lang="en-US"/>
              <a:t>Click to edit Master subtitle style</a:t>
            </a:r>
          </a:p>
        </p:txBody>
      </p:sp>
    </p:spTree>
    <p:extLst>
      <p:ext uri="{BB962C8B-B14F-4D97-AF65-F5344CB8AC3E}">
        <p14:creationId xmlns:p14="http://schemas.microsoft.com/office/powerpoint/2010/main" val="5208203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47DBE887-5ABE-406C-8AB4-EBFFD8468B2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438013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041399C0-CC4E-4890-9748-ADBD78E8118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514241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ECC31A9C-FEB0-4FD1-82E5-01D0364D337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6418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8" name="Rectangle 7"/>
          <p:cNvSpPr>
            <a:spLocks noGrp="1" noChangeArrowheads="1"/>
          </p:cNvSpPr>
          <p:nvPr>
            <p:ph type="sldNum" sz="quarter" idx="11"/>
          </p:nvPr>
        </p:nvSpPr>
        <p:spPr>
          <a:ln/>
        </p:spPr>
        <p:txBody>
          <a:bodyPr/>
          <a:lstStyle>
            <a:lvl1pPr>
              <a:defRPr/>
            </a:lvl1pPr>
          </a:lstStyle>
          <a:p>
            <a:pPr>
              <a:defRPr/>
            </a:pPr>
            <a:fld id="{02729B12-9B61-4E4A-8229-EF34D5A3AF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560317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 name="Rectangle 7"/>
          <p:cNvSpPr>
            <a:spLocks noGrp="1" noChangeArrowheads="1"/>
          </p:cNvSpPr>
          <p:nvPr>
            <p:ph type="sldNum" sz="quarter" idx="11"/>
          </p:nvPr>
        </p:nvSpPr>
        <p:spPr>
          <a:ln/>
        </p:spPr>
        <p:txBody>
          <a:bodyPr/>
          <a:lstStyle>
            <a:lvl1pPr>
              <a:defRPr/>
            </a:lvl1pPr>
          </a:lstStyle>
          <a:p>
            <a:pPr>
              <a:defRPr/>
            </a:pPr>
            <a:fld id="{E7284FE6-81AF-4D79-BDD8-A329FC80CC5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48519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3" name="Rectangle 7"/>
          <p:cNvSpPr>
            <a:spLocks noGrp="1" noChangeArrowheads="1"/>
          </p:cNvSpPr>
          <p:nvPr>
            <p:ph type="sldNum" sz="quarter" idx="11"/>
          </p:nvPr>
        </p:nvSpPr>
        <p:spPr>
          <a:ln/>
        </p:spPr>
        <p:txBody>
          <a:bodyPr/>
          <a:lstStyle>
            <a:lvl1pPr>
              <a:defRPr/>
            </a:lvl1pPr>
          </a:lstStyle>
          <a:p>
            <a:pPr>
              <a:defRPr/>
            </a:pPr>
            <a:fld id="{EEBEE9B7-00E6-4F1E-A217-318E63D60F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07181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47DBE887-5ABE-406C-8AB4-EBFFD8468B2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87878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47668C20-33FE-4EE6-9291-6C1C277ECB6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20079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DEFED7A1-D20D-4850-AAFD-1E53DD9DBAA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41891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C886D21C-7D36-4AE8-A046-F59A1C4C85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419801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BB389EDC-7CE2-4236-A3BC-5E06E17E96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063893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fld id="{A022E5DC-94D2-4934-BD0F-F440E5EBB0F5}" type="datetime1">
              <a:rPr lang="en-US" sz="3200" smtClean="0">
                <a:solidFill>
                  <a:srgbClr val="000000"/>
                </a:solidFill>
                <a:latin typeface="Times New Roman" pitchFamily="18" charset="0"/>
                <a:cs typeface="Arial" charset="0"/>
              </a:rPr>
              <a:t>6/22/2012</a:t>
            </a:fld>
            <a:endParaRPr lang="en-US" sz="3200">
              <a:solidFill>
                <a:srgbClr val="000000"/>
              </a:solidFill>
              <a:latin typeface="Times New Roman" pitchFamily="18" charset="0"/>
              <a:cs typeface="Arial" charset="0"/>
            </a:endParaRPr>
          </a:p>
        </p:txBody>
      </p:sp>
      <p:sp>
        <p:nvSpPr>
          <p:cNvPr id="7" name="Footer Placeholder 6"/>
          <p:cNvSpPr>
            <a:spLocks noGrp="1"/>
          </p:cNvSpPr>
          <p:nvPr>
            <p:ph type="ftr" sz="quarter" idx="11"/>
          </p:nvPr>
        </p:nvSpPr>
        <p:spPr>
          <a:xfrm>
            <a:off x="3124200" y="6245225"/>
            <a:ext cx="2895600" cy="476250"/>
          </a:xfrm>
        </p:spPr>
        <p:txBody>
          <a:bodyPr/>
          <a:lstStyle>
            <a:lvl1pPr>
              <a:defRPr smtClean="0"/>
            </a:lvl1pPr>
          </a:lstStyle>
          <a:p>
            <a:pPr>
              <a:defRPr/>
            </a:pPr>
            <a:r>
              <a:rPr lang="en-US" smtClean="0">
                <a:solidFill>
                  <a:srgbClr val="000000"/>
                </a:solidFill>
              </a:rPr>
              <a:t>J. Miller, ssp2012, June 2012</a:t>
            </a:r>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4F7A5348-8607-4716-B942-84DE98127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26707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grpSp>
        <p:nvGrpSpPr>
          <p:cNvPr id="4" name="Group 7"/>
          <p:cNvGrpSpPr>
            <a:grpSpLocks/>
          </p:cNvGrpSpPr>
          <p:nvPr userDrawn="1"/>
        </p:nvGrpSpPr>
        <p:grpSpPr bwMode="auto">
          <a:xfrm>
            <a:off x="228600" y="381000"/>
            <a:ext cx="8732838" cy="623888"/>
            <a:chOff x="228600" y="141728"/>
            <a:chExt cx="8732472" cy="623276"/>
          </a:xfrm>
        </p:grpSpPr>
        <p:pic>
          <p:nvPicPr>
            <p:cNvPr id="5" name="Picture 7" descr="Mu2eLogoSmall.png"/>
            <p:cNvPicPr>
              <a:picLocks noChangeAspect="1"/>
            </p:cNvPicPr>
            <p:nvPr userDrawn="1"/>
          </p:nvPicPr>
          <p:blipFill>
            <a:blip r:embed="rId2"/>
            <a:srcRect/>
            <a:stretch>
              <a:fillRect/>
            </a:stretch>
          </p:blipFill>
          <p:spPr bwMode="auto">
            <a:xfrm>
              <a:off x="228600" y="228600"/>
              <a:ext cx="920420" cy="536404"/>
            </a:xfrm>
            <a:prstGeom prst="rect">
              <a:avLst/>
            </a:prstGeom>
            <a:noFill/>
            <a:ln w="9525">
              <a:noFill/>
              <a:miter lim="800000"/>
              <a:headEnd/>
              <a:tailEnd/>
            </a:ln>
          </p:spPr>
        </p:pic>
        <p:pic>
          <p:nvPicPr>
            <p:cNvPr id="6" name="Picture 8" descr="FNALLogoSmall.png"/>
            <p:cNvPicPr>
              <a:picLocks noChangeAspect="1"/>
            </p:cNvPicPr>
            <p:nvPr userDrawn="1"/>
          </p:nvPicPr>
          <p:blipFill>
            <a:blip r:embed="rId3"/>
            <a:srcRect/>
            <a:stretch>
              <a:fillRect/>
            </a:stretch>
          </p:blipFill>
          <p:spPr bwMode="auto">
            <a:xfrm>
              <a:off x="8382000" y="141728"/>
              <a:ext cx="579072" cy="621741"/>
            </a:xfrm>
            <a:prstGeom prst="rect">
              <a:avLst/>
            </a:prstGeom>
            <a:noFill/>
            <a:ln w="9525">
              <a:noFill/>
              <a:miter lim="800000"/>
              <a:headEnd/>
              <a:tailEnd/>
            </a:ln>
          </p:spPr>
        </p:pic>
      </p:grpSp>
      <p:sp>
        <p:nvSpPr>
          <p:cNvPr id="2" name="Title 1"/>
          <p:cNvSpPr>
            <a:spLocks noGrp="1"/>
          </p:cNvSpPr>
          <p:nvPr>
            <p:ph type="title"/>
          </p:nvPr>
        </p:nvSpPr>
        <p:spPr>
          <a:xfrm>
            <a:off x="1219200" y="274638"/>
            <a:ext cx="6744447" cy="792162"/>
          </a:xfr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noChangeArrowheads="1"/>
          </p:cNvSpPr>
          <p:nvPr>
            <p:ph type="dt" sz="half" idx="10"/>
          </p:nvPr>
        </p:nvSpPr>
        <p:spPr>
          <a:xfrm>
            <a:off x="457200" y="6356350"/>
            <a:ext cx="2133600" cy="365125"/>
          </a:xfrm>
          <a:prstGeom prst="rect">
            <a:avLst/>
          </a:prstGeom>
        </p:spPr>
        <p:txBody>
          <a:bodyPr/>
          <a:lstStyle>
            <a:lvl1pPr>
              <a:defRPr smtClean="0"/>
            </a:lvl1pPr>
          </a:lstStyle>
          <a:p>
            <a:pPr>
              <a:defRPr/>
            </a:pPr>
            <a:fld id="{6C001EF1-DC53-46B3-BBE0-70C90CC92EDB}" type="datetime1">
              <a:rPr lang="en-US" smtClean="0"/>
              <a:t>6/22/2012</a:t>
            </a:fld>
            <a:endParaRPr lang="en-US"/>
          </a:p>
        </p:txBody>
      </p:sp>
      <p:sp>
        <p:nvSpPr>
          <p:cNvPr id="8" name="Rectangle 7"/>
          <p:cNvSpPr>
            <a:spLocks noGrp="1" noChangeArrowheads="1"/>
          </p:cNvSpPr>
          <p:nvPr>
            <p:ph type="ftr" sz="quarter" idx="11"/>
          </p:nvPr>
        </p:nvSpPr>
        <p:spPr/>
        <p:txBody>
          <a:bodyPr/>
          <a:lstStyle>
            <a:lvl1pPr>
              <a:defRPr smtClean="0"/>
            </a:lvl1pPr>
          </a:lstStyle>
          <a:p>
            <a:pPr>
              <a:defRPr/>
            </a:pPr>
            <a:r>
              <a:rPr lang="en-US" smtClean="0"/>
              <a:t>J. Miller, ssp2012, June 2012</a:t>
            </a:r>
            <a:endParaRPr lang="en-US"/>
          </a:p>
        </p:txBody>
      </p:sp>
      <p:sp>
        <p:nvSpPr>
          <p:cNvPr id="9" name="Rectangle 8"/>
          <p:cNvSpPr>
            <a:spLocks noGrp="1" noChangeArrowheads="1"/>
          </p:cNvSpPr>
          <p:nvPr>
            <p:ph type="sldNum" sz="quarter" idx="12"/>
          </p:nvPr>
        </p:nvSpPr>
        <p:spPr/>
        <p:txBody>
          <a:bodyPr/>
          <a:lstStyle>
            <a:lvl1pPr>
              <a:defRPr/>
            </a:lvl1pPr>
          </a:lstStyle>
          <a:p>
            <a:pPr>
              <a:defRPr/>
            </a:pPr>
            <a:fld id="{ABC318F4-74B9-D542-BDEE-A62A2924055C}" type="slidenum">
              <a:rPr lang="en-US"/>
              <a:pPr>
                <a:defRPr/>
              </a:pPr>
              <a:t>‹#›</a:t>
            </a:fld>
            <a:endParaRPr lang="en-US"/>
          </a:p>
        </p:txBody>
      </p:sp>
    </p:spTree>
    <p:extLst>
      <p:ext uri="{BB962C8B-B14F-4D97-AF65-F5344CB8AC3E}">
        <p14:creationId xmlns:p14="http://schemas.microsoft.com/office/powerpoint/2010/main" val="37946837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
          <p:cNvGrpSpPr>
            <a:grpSpLocks/>
          </p:cNvGrpSpPr>
          <p:nvPr userDrawn="1"/>
        </p:nvGrpSpPr>
        <p:grpSpPr bwMode="auto">
          <a:xfrm>
            <a:off x="228600" y="141288"/>
            <a:ext cx="8732838" cy="623887"/>
            <a:chOff x="228600" y="141728"/>
            <a:chExt cx="8732472" cy="623276"/>
          </a:xfrm>
        </p:grpSpPr>
        <p:pic>
          <p:nvPicPr>
            <p:cNvPr id="5" name="Picture 7" descr="Mu2eLogoSmall.png"/>
            <p:cNvPicPr>
              <a:picLocks noChangeAspect="1"/>
            </p:cNvPicPr>
            <p:nvPr userDrawn="1"/>
          </p:nvPicPr>
          <p:blipFill>
            <a:blip r:embed="rId2"/>
            <a:srcRect/>
            <a:stretch>
              <a:fillRect/>
            </a:stretch>
          </p:blipFill>
          <p:spPr bwMode="auto">
            <a:xfrm>
              <a:off x="228600" y="228600"/>
              <a:ext cx="920420" cy="536404"/>
            </a:xfrm>
            <a:prstGeom prst="rect">
              <a:avLst/>
            </a:prstGeom>
            <a:noFill/>
            <a:ln w="9525">
              <a:noFill/>
              <a:miter lim="800000"/>
              <a:headEnd/>
              <a:tailEnd/>
            </a:ln>
          </p:spPr>
        </p:pic>
        <p:pic>
          <p:nvPicPr>
            <p:cNvPr id="6" name="Picture 8" descr="FNALLogoSmall.png"/>
            <p:cNvPicPr>
              <a:picLocks noChangeAspect="1"/>
            </p:cNvPicPr>
            <p:nvPr userDrawn="1"/>
          </p:nvPicPr>
          <p:blipFill>
            <a:blip r:embed="rId3"/>
            <a:srcRect/>
            <a:stretch>
              <a:fillRect/>
            </a:stretch>
          </p:blipFill>
          <p:spPr bwMode="auto">
            <a:xfrm>
              <a:off x="8382000" y="141728"/>
              <a:ext cx="579072" cy="621741"/>
            </a:xfrm>
            <a:prstGeom prst="rect">
              <a:avLst/>
            </a:prstGeom>
            <a:noFill/>
            <a:ln w="9525">
              <a:noFill/>
              <a:miter lim="800000"/>
              <a:headEnd/>
              <a:tailEnd/>
            </a:ln>
          </p:spPr>
        </p:pic>
      </p:gr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7" name="Rectangle 4"/>
          <p:cNvSpPr>
            <a:spLocks noGrp="1" noChangeArrowheads="1"/>
          </p:cNvSpPr>
          <p:nvPr>
            <p:ph type="dt" sz="half" idx="10"/>
          </p:nvPr>
        </p:nvSpPr>
        <p:spPr/>
        <p:txBody>
          <a:bodyPr/>
          <a:lstStyle>
            <a:lvl1pPr>
              <a:defRPr smtClean="0"/>
            </a:lvl1pPr>
          </a:lstStyle>
          <a:p>
            <a:pPr>
              <a:defRPr/>
            </a:pPr>
            <a:fld id="{41456648-A16F-46E7-A0B8-ABD0A847E25C}" type="datetime1">
              <a:rPr lang="en-US" smtClean="0">
                <a:solidFill>
                  <a:srgbClr val="000000"/>
                </a:solidFill>
              </a:rPr>
              <a:t>6/22/2012</a:t>
            </a:fld>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smtClean="0"/>
            </a:lvl1pPr>
          </a:lstStyle>
          <a:p>
            <a:pPr>
              <a:defRPr/>
            </a:pPr>
            <a:r>
              <a:rPr lang="en-US" smtClean="0">
                <a:solidFill>
                  <a:srgbClr val="000000"/>
                </a:solidFill>
              </a:rPr>
              <a:t>J. Miller, ssp2012, June 2012</a:t>
            </a: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67716FB-FA21-BD45-BFEF-52CEE5F72D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30147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228600" y="381000"/>
            <a:ext cx="8732838" cy="623888"/>
            <a:chOff x="228600" y="141728"/>
            <a:chExt cx="8732472" cy="623276"/>
          </a:xfrm>
        </p:grpSpPr>
        <p:pic>
          <p:nvPicPr>
            <p:cNvPr id="5" name="Picture 7" descr="Mu2eLogoSmall.png"/>
            <p:cNvPicPr>
              <a:picLocks noChangeAspect="1"/>
            </p:cNvPicPr>
            <p:nvPr userDrawn="1"/>
          </p:nvPicPr>
          <p:blipFill>
            <a:blip r:embed="rId2"/>
            <a:srcRect/>
            <a:stretch>
              <a:fillRect/>
            </a:stretch>
          </p:blipFill>
          <p:spPr bwMode="auto">
            <a:xfrm>
              <a:off x="228600" y="228600"/>
              <a:ext cx="920420" cy="536404"/>
            </a:xfrm>
            <a:prstGeom prst="rect">
              <a:avLst/>
            </a:prstGeom>
            <a:noFill/>
            <a:ln w="9525">
              <a:noFill/>
              <a:miter lim="800000"/>
              <a:headEnd/>
              <a:tailEnd/>
            </a:ln>
          </p:spPr>
        </p:pic>
        <p:pic>
          <p:nvPicPr>
            <p:cNvPr id="6" name="Picture 8" descr="FNALLogoSmall.png"/>
            <p:cNvPicPr>
              <a:picLocks noChangeAspect="1"/>
            </p:cNvPicPr>
            <p:nvPr userDrawn="1"/>
          </p:nvPicPr>
          <p:blipFill>
            <a:blip r:embed="rId3"/>
            <a:srcRect/>
            <a:stretch>
              <a:fillRect/>
            </a:stretch>
          </p:blipFill>
          <p:spPr bwMode="auto">
            <a:xfrm>
              <a:off x="8382000" y="141728"/>
              <a:ext cx="579072" cy="621741"/>
            </a:xfrm>
            <a:prstGeom prst="rect">
              <a:avLst/>
            </a:prstGeom>
            <a:noFill/>
            <a:ln w="9525">
              <a:noFill/>
              <a:miter lim="800000"/>
              <a:headEnd/>
              <a:tailEnd/>
            </a:ln>
          </p:spPr>
        </p:pic>
      </p:grpSp>
      <p:sp>
        <p:nvSpPr>
          <p:cNvPr id="2" name="Title 1"/>
          <p:cNvSpPr>
            <a:spLocks noGrp="1"/>
          </p:cNvSpPr>
          <p:nvPr>
            <p:ph type="title"/>
          </p:nvPr>
        </p:nvSpPr>
        <p:spPr>
          <a:xfrm>
            <a:off x="1295400" y="336816"/>
            <a:ext cx="7010400" cy="685800"/>
          </a:xfr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0"/>
            <a:ext cx="8229600" cy="4754563"/>
          </a:xfrm>
        </p:spPr>
        <p:txBody>
          <a:bodyPr/>
          <a:lstStyle>
            <a:lvl1pPr>
              <a:defRPr sz="2800"/>
            </a:lvl1pPr>
            <a:lvl2pPr>
              <a:defRPr sz="2400"/>
            </a:lvl2pPr>
            <a:lvl3pPr>
              <a:defRPr sz="20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dt" sz="half" idx="10"/>
          </p:nvPr>
        </p:nvSpPr>
        <p:spPr/>
        <p:txBody>
          <a:bodyPr/>
          <a:lstStyle>
            <a:lvl1pPr>
              <a:defRPr smtClean="0"/>
            </a:lvl1pPr>
          </a:lstStyle>
          <a:p>
            <a:pPr>
              <a:defRPr/>
            </a:pPr>
            <a:fld id="{F6F8AE9B-0364-4D13-9243-4AF2EEA9B363}" type="datetime1">
              <a:rPr lang="en-US" smtClean="0">
                <a:solidFill>
                  <a:srgbClr val="000000"/>
                </a:solidFill>
              </a:rPr>
              <a:t>6/22/2012</a:t>
            </a:fld>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dirty="0" smtClean="0"/>
            </a:lvl1pPr>
          </a:lstStyle>
          <a:p>
            <a:pPr>
              <a:defRPr/>
            </a:pPr>
            <a:r>
              <a:rPr lang="en-US" smtClean="0">
                <a:solidFill>
                  <a:srgbClr val="000000"/>
                </a:solidFill>
              </a:rPr>
              <a:t>J. Miller, ssp2012, June 2012</a:t>
            </a: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0F6FF004-E3B3-4E4B-A62F-7B8FE11A57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8741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2901A40-77D7-4783-923F-CCF8E8791828}" type="datetime1">
              <a:rPr lang="en-US" smtClean="0">
                <a:solidFill>
                  <a:srgbClr val="000000"/>
                </a:solidFill>
              </a:rPr>
              <a:t>6/22/2012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J. Miller, ssp2012, June 2012</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B4C81C-7AB8-E442-8478-2716305345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18940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8C8A988-F63A-4CDC-B2B8-400DD95D490C}" type="datetime1">
              <a:rPr lang="en-US" smtClean="0">
                <a:solidFill>
                  <a:srgbClr val="000000"/>
                </a:solidFill>
              </a:rPr>
              <a:t>6/22/2012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J. Miller, ssp2012, June 2012</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882080-41C0-034A-A62B-A294BACCF6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9268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041399C0-CC4E-4890-9748-ADBD78E8118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296715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grpSp>
        <p:nvGrpSpPr>
          <p:cNvPr id="4" name="Group 7"/>
          <p:cNvGrpSpPr>
            <a:grpSpLocks/>
          </p:cNvGrpSpPr>
          <p:nvPr userDrawn="1"/>
        </p:nvGrpSpPr>
        <p:grpSpPr bwMode="auto">
          <a:xfrm>
            <a:off x="228600" y="381000"/>
            <a:ext cx="8732838" cy="623888"/>
            <a:chOff x="228600" y="141728"/>
            <a:chExt cx="8732472" cy="623276"/>
          </a:xfrm>
        </p:grpSpPr>
        <p:pic>
          <p:nvPicPr>
            <p:cNvPr id="5" name="Picture 7" descr="Mu2eLogoSmall.png"/>
            <p:cNvPicPr>
              <a:picLocks noChangeAspect="1"/>
            </p:cNvPicPr>
            <p:nvPr userDrawn="1"/>
          </p:nvPicPr>
          <p:blipFill>
            <a:blip r:embed="rId2"/>
            <a:srcRect/>
            <a:stretch>
              <a:fillRect/>
            </a:stretch>
          </p:blipFill>
          <p:spPr bwMode="auto">
            <a:xfrm>
              <a:off x="228600" y="228600"/>
              <a:ext cx="920420" cy="536404"/>
            </a:xfrm>
            <a:prstGeom prst="rect">
              <a:avLst/>
            </a:prstGeom>
            <a:noFill/>
            <a:ln w="9525">
              <a:noFill/>
              <a:miter lim="800000"/>
              <a:headEnd/>
              <a:tailEnd/>
            </a:ln>
          </p:spPr>
        </p:pic>
        <p:pic>
          <p:nvPicPr>
            <p:cNvPr id="6" name="Picture 8" descr="FNALLogoSmall.png"/>
            <p:cNvPicPr>
              <a:picLocks noChangeAspect="1"/>
            </p:cNvPicPr>
            <p:nvPr userDrawn="1"/>
          </p:nvPicPr>
          <p:blipFill>
            <a:blip r:embed="rId3"/>
            <a:srcRect/>
            <a:stretch>
              <a:fillRect/>
            </a:stretch>
          </p:blipFill>
          <p:spPr bwMode="auto">
            <a:xfrm>
              <a:off x="8382000" y="141728"/>
              <a:ext cx="579072" cy="621741"/>
            </a:xfrm>
            <a:prstGeom prst="rect">
              <a:avLst/>
            </a:prstGeom>
            <a:noFill/>
            <a:ln w="9525">
              <a:noFill/>
              <a:miter lim="800000"/>
              <a:headEnd/>
              <a:tailEnd/>
            </a:ln>
          </p:spPr>
        </p:pic>
      </p:grpSp>
      <p:sp>
        <p:nvSpPr>
          <p:cNvPr id="2" name="Title 1"/>
          <p:cNvSpPr>
            <a:spLocks noGrp="1"/>
          </p:cNvSpPr>
          <p:nvPr>
            <p:ph type="title"/>
          </p:nvPr>
        </p:nvSpPr>
        <p:spPr>
          <a:xfrm>
            <a:off x="1219200" y="274638"/>
            <a:ext cx="6744447" cy="792162"/>
          </a:xfr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p:txBody>
          <a:bodyPr/>
          <a:lstStyle>
            <a:lvl1pPr>
              <a:defRPr smtClean="0"/>
            </a:lvl1pPr>
          </a:lstStyle>
          <a:p>
            <a:pPr>
              <a:defRPr/>
            </a:pPr>
            <a:fld id="{766FAC31-962F-4066-B329-51D2CE76FDE2}" type="datetime1">
              <a:rPr lang="en-US" smtClean="0">
                <a:solidFill>
                  <a:srgbClr val="000000"/>
                </a:solidFill>
              </a:rPr>
              <a:t>6/22/2012</a:t>
            </a:fld>
            <a:endParaRPr lang="en-US">
              <a:solidFill>
                <a:srgbClr val="000000"/>
              </a:solidFill>
            </a:endParaRPr>
          </a:p>
        </p:txBody>
      </p:sp>
      <p:sp>
        <p:nvSpPr>
          <p:cNvPr id="8" name="Rectangle 7"/>
          <p:cNvSpPr>
            <a:spLocks noGrp="1" noChangeArrowheads="1"/>
          </p:cNvSpPr>
          <p:nvPr>
            <p:ph type="ftr" sz="quarter" idx="11"/>
          </p:nvPr>
        </p:nvSpPr>
        <p:spPr/>
        <p:txBody>
          <a:bodyPr/>
          <a:lstStyle>
            <a:lvl1pPr>
              <a:defRPr smtClean="0"/>
            </a:lvl1pPr>
          </a:lstStyle>
          <a:p>
            <a:pPr>
              <a:defRPr/>
            </a:pPr>
            <a:r>
              <a:rPr lang="en-US" smtClean="0">
                <a:solidFill>
                  <a:srgbClr val="000000"/>
                </a:solidFill>
              </a:rPr>
              <a:t>J. Miller, ssp2012, June 2012</a:t>
            </a:r>
            <a:endParaRPr lang="en-US">
              <a:solidFill>
                <a:srgbClr val="000000"/>
              </a:solidFill>
            </a:endParaRPr>
          </a:p>
        </p:txBody>
      </p:sp>
      <p:sp>
        <p:nvSpPr>
          <p:cNvPr id="9" name="Rectangle 8"/>
          <p:cNvSpPr>
            <a:spLocks noGrp="1" noChangeArrowheads="1"/>
          </p:cNvSpPr>
          <p:nvPr>
            <p:ph type="sldNum" sz="quarter" idx="12"/>
          </p:nvPr>
        </p:nvSpPr>
        <p:spPr/>
        <p:txBody>
          <a:bodyPr/>
          <a:lstStyle>
            <a:lvl1pPr>
              <a:defRPr/>
            </a:lvl1pPr>
          </a:lstStyle>
          <a:p>
            <a:pPr>
              <a:defRPr/>
            </a:pPr>
            <a:fld id="{ABC318F4-74B9-D542-BDEE-A62A292405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1804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7559B6F9-573D-468A-A564-F73E024F4A77}" type="datetime1">
              <a:rPr lang="en-US" smtClean="0">
                <a:solidFill>
                  <a:srgbClr val="000000"/>
                </a:solidFill>
              </a:rPr>
              <a:t>6/22/2012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J. Miller, ssp2012, June 2012</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A19234-EA4D-084B-AD4F-6DF1A9924A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78258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lvl1pPr>
              <a:defRPr sz="3200"/>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fld id="{A400E4CD-7EAA-4C2E-9777-EFD2F76595EE}" type="datetime1">
              <a:rPr lang="en-US" smtClean="0">
                <a:solidFill>
                  <a:srgbClr val="000000"/>
                </a:solidFill>
              </a:rPr>
              <a:t>6/22/2012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J. Miller, ssp2012, June 2012</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E9C539F-CA46-B546-8E69-92407B31D94C}" type="slidenum">
              <a:rPr lang="en-US">
                <a:solidFill>
                  <a:srgbClr val="000000"/>
                </a:solidFill>
              </a:rPr>
              <a:pPr>
                <a:defRPr/>
              </a:pPr>
              <a:t>‹#›</a:t>
            </a:fld>
            <a:endParaRPr lang="en-US">
              <a:solidFill>
                <a:srgbClr val="000000"/>
              </a:solidFill>
            </a:endParaRPr>
          </a:p>
        </p:txBody>
      </p:sp>
      <p:grpSp>
        <p:nvGrpSpPr>
          <p:cNvPr id="6" name="Group 10"/>
          <p:cNvGrpSpPr>
            <a:grpSpLocks/>
          </p:cNvGrpSpPr>
          <p:nvPr userDrawn="1"/>
        </p:nvGrpSpPr>
        <p:grpSpPr bwMode="auto">
          <a:xfrm>
            <a:off x="228600" y="381000"/>
            <a:ext cx="8732838" cy="685800"/>
            <a:chOff x="228600" y="141728"/>
            <a:chExt cx="8732472" cy="623276"/>
          </a:xfrm>
        </p:grpSpPr>
        <p:pic>
          <p:nvPicPr>
            <p:cNvPr id="7" name="Picture 7" descr="Mu2eLogoSmall.png"/>
            <p:cNvPicPr>
              <a:picLocks noChangeAspect="1"/>
            </p:cNvPicPr>
            <p:nvPr userDrawn="1"/>
          </p:nvPicPr>
          <p:blipFill>
            <a:blip r:embed="rId2"/>
            <a:srcRect/>
            <a:stretch>
              <a:fillRect/>
            </a:stretch>
          </p:blipFill>
          <p:spPr bwMode="auto">
            <a:xfrm>
              <a:off x="228600" y="228600"/>
              <a:ext cx="920420" cy="536404"/>
            </a:xfrm>
            <a:prstGeom prst="rect">
              <a:avLst/>
            </a:prstGeom>
            <a:noFill/>
            <a:ln w="9525">
              <a:noFill/>
              <a:miter lim="800000"/>
              <a:headEnd/>
              <a:tailEnd/>
            </a:ln>
          </p:spPr>
        </p:pic>
        <p:pic>
          <p:nvPicPr>
            <p:cNvPr id="8" name="Picture 8" descr="FNALLogoSmall.png"/>
            <p:cNvPicPr>
              <a:picLocks noChangeAspect="1"/>
            </p:cNvPicPr>
            <p:nvPr userDrawn="1"/>
          </p:nvPicPr>
          <p:blipFill>
            <a:blip r:embed="rId3"/>
            <a:srcRect/>
            <a:stretch>
              <a:fillRect/>
            </a:stretch>
          </p:blipFill>
          <p:spPr bwMode="auto">
            <a:xfrm>
              <a:off x="8382000" y="141728"/>
              <a:ext cx="579072" cy="621741"/>
            </a:xfrm>
            <a:prstGeom prst="rect">
              <a:avLst/>
            </a:prstGeom>
            <a:noFill/>
            <a:ln w="9525">
              <a:noFill/>
              <a:miter lim="800000"/>
              <a:headEnd/>
              <a:tailEnd/>
            </a:ln>
          </p:spPr>
        </p:pic>
      </p:grpSp>
    </p:spTree>
    <p:extLst>
      <p:ext uri="{BB962C8B-B14F-4D97-AF65-F5344CB8AC3E}">
        <p14:creationId xmlns:p14="http://schemas.microsoft.com/office/powerpoint/2010/main" val="13356471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2C1EE64-E3C4-45C7-B4D8-F0692BD1550B}" type="datetime1">
              <a:rPr lang="en-US" smtClean="0">
                <a:solidFill>
                  <a:srgbClr val="000000"/>
                </a:solidFill>
              </a:rPr>
              <a:t>6/22/2012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J. Miller, ssp2012, June 2012</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39C8FF9-C2C3-264D-8760-D5319162E9C5}" type="slidenum">
              <a:rPr lang="en-US">
                <a:solidFill>
                  <a:srgbClr val="000000"/>
                </a:solidFill>
              </a:rPr>
              <a:pPr>
                <a:defRPr/>
              </a:pPr>
              <a:t>‹#›</a:t>
            </a:fld>
            <a:endParaRPr lang="en-US">
              <a:solidFill>
                <a:srgbClr val="000000"/>
              </a:solidFill>
            </a:endParaRPr>
          </a:p>
        </p:txBody>
      </p:sp>
      <p:grpSp>
        <p:nvGrpSpPr>
          <p:cNvPr id="5" name="Group 10"/>
          <p:cNvGrpSpPr>
            <a:grpSpLocks/>
          </p:cNvGrpSpPr>
          <p:nvPr userDrawn="1"/>
        </p:nvGrpSpPr>
        <p:grpSpPr bwMode="auto">
          <a:xfrm>
            <a:off x="228600" y="381000"/>
            <a:ext cx="8732838" cy="685800"/>
            <a:chOff x="228600" y="141728"/>
            <a:chExt cx="8732472" cy="623276"/>
          </a:xfrm>
        </p:grpSpPr>
        <p:pic>
          <p:nvPicPr>
            <p:cNvPr id="6" name="Picture 7" descr="Mu2eLogoSmall.png"/>
            <p:cNvPicPr>
              <a:picLocks noChangeAspect="1"/>
            </p:cNvPicPr>
            <p:nvPr userDrawn="1"/>
          </p:nvPicPr>
          <p:blipFill>
            <a:blip r:embed="rId2"/>
            <a:srcRect/>
            <a:stretch>
              <a:fillRect/>
            </a:stretch>
          </p:blipFill>
          <p:spPr bwMode="auto">
            <a:xfrm>
              <a:off x="228600" y="228600"/>
              <a:ext cx="920420" cy="536404"/>
            </a:xfrm>
            <a:prstGeom prst="rect">
              <a:avLst/>
            </a:prstGeom>
            <a:noFill/>
            <a:ln w="9525">
              <a:noFill/>
              <a:miter lim="800000"/>
              <a:headEnd/>
              <a:tailEnd/>
            </a:ln>
          </p:spPr>
        </p:pic>
        <p:pic>
          <p:nvPicPr>
            <p:cNvPr id="7" name="Picture 8" descr="FNALLogoSmall.png"/>
            <p:cNvPicPr>
              <a:picLocks noChangeAspect="1"/>
            </p:cNvPicPr>
            <p:nvPr userDrawn="1"/>
          </p:nvPicPr>
          <p:blipFill>
            <a:blip r:embed="rId3"/>
            <a:srcRect/>
            <a:stretch>
              <a:fillRect/>
            </a:stretch>
          </p:blipFill>
          <p:spPr bwMode="auto">
            <a:xfrm>
              <a:off x="8382000" y="141728"/>
              <a:ext cx="579072" cy="621741"/>
            </a:xfrm>
            <a:prstGeom prst="rect">
              <a:avLst/>
            </a:prstGeom>
            <a:noFill/>
            <a:ln w="9525">
              <a:noFill/>
              <a:miter lim="800000"/>
              <a:headEnd/>
              <a:tailEnd/>
            </a:ln>
          </p:spPr>
        </p:pic>
      </p:grpSp>
    </p:spTree>
    <p:extLst>
      <p:ext uri="{BB962C8B-B14F-4D97-AF65-F5344CB8AC3E}">
        <p14:creationId xmlns:p14="http://schemas.microsoft.com/office/powerpoint/2010/main" val="9641360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5D95705-338D-4CB3-845D-8FA830C4663E}" type="datetime1">
              <a:rPr lang="en-US" smtClean="0">
                <a:solidFill>
                  <a:srgbClr val="000000"/>
                </a:solidFill>
              </a:rPr>
              <a:t>6/22/2012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J. Miller, ssp2012, June 2012</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267AA6-77BE-7043-9A57-AE5B747D1D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0252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C9B8930-9758-47C5-B69B-2C54F1A823F8}" type="datetime1">
              <a:rPr lang="en-US" smtClean="0">
                <a:solidFill>
                  <a:srgbClr val="000000"/>
                </a:solidFill>
              </a:rPr>
              <a:t>6/22/2012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J. Miller, ssp2012, June 2012</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06D786-FA60-4740-A56A-2E7C8E5AD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74184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EE98BF3-C150-4EF6-906A-A8F534B7F78F}" type="datetime1">
              <a:rPr lang="en-US" smtClean="0">
                <a:solidFill>
                  <a:srgbClr val="000000"/>
                </a:solidFill>
              </a:rPr>
              <a:t>6/22/2012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J. Miller, ssp2012, June 2012</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AE8226-660C-B643-95CD-D7CC891898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3425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47A047C-6860-4DB5-BC79-5EA7DC3270EE}" type="datetime1">
              <a:rPr lang="en-US" smtClean="0">
                <a:solidFill>
                  <a:srgbClr val="000000"/>
                </a:solidFill>
              </a:rPr>
              <a:t>6/22/2012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J. Miller, ssp2012, June 2012</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02002C-3D94-844C-8EC6-828331E05E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313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BD8173A-A450-4AE4-9317-807A3A1CEB0D}" type="datetime1">
              <a:rPr lang="en-US" smtClean="0">
                <a:solidFill>
                  <a:srgbClr val="000000"/>
                </a:solidFill>
              </a:rPr>
              <a:t>6/22/2012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J. Miller, ssp2012, June 2012</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0FBE8D-A28F-E647-B265-6079845B99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07234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30F2B09-DCE2-4016-93F7-BBD6F8410ED6}" type="datetime1">
              <a:rPr lang="en-US" smtClean="0">
                <a:solidFill>
                  <a:prstClr val="black">
                    <a:tint val="75000"/>
                  </a:prstClr>
                </a:solidFill>
              </a:rPr>
              <a:t>6/22/2012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J. Miller, ssp2012, June 2012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47E5C3-125D-4D8A-9EBD-3B039CF3D63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37372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ECC31A9C-FEB0-4FD1-82E5-01D0364D337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088832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72D027F-0FB5-40ED-8899-5009A7893B12}" type="datetime1">
              <a:rPr lang="en-US" smtClean="0">
                <a:solidFill>
                  <a:prstClr val="black">
                    <a:tint val="75000"/>
                  </a:prstClr>
                </a:solidFill>
              </a:rPr>
              <a:t>6/22/2012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J. Miller, ssp2012, June 2012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68A638-2BEB-4E4F-AFBA-9E79709C858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954927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9275C4-F4DC-42FC-B84C-04663E953CCB}" type="datetime1">
              <a:rPr lang="en-US" smtClean="0">
                <a:solidFill>
                  <a:prstClr val="black">
                    <a:tint val="75000"/>
                  </a:prstClr>
                </a:solidFill>
              </a:rPr>
              <a:t>6/22/2012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J. Miller, ssp2012, June 2012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816A60-8567-42CA-8C8C-F2662052CDB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983077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5BCCF31-2006-416F-B316-308731E33445}" type="datetime1">
              <a:rPr lang="en-US" smtClean="0">
                <a:solidFill>
                  <a:prstClr val="black">
                    <a:tint val="75000"/>
                  </a:prstClr>
                </a:solidFill>
              </a:rPr>
              <a:t>6/22/2012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J. Miller, ssp2012, June 2012</a:t>
            </a: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E888BA8-DCD1-4854-90BE-6D633613148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104878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4DEA8EF-5DA1-47E9-92A3-4FF04C416B24}" type="datetime1">
              <a:rPr lang="en-US" smtClean="0">
                <a:solidFill>
                  <a:prstClr val="black">
                    <a:tint val="75000"/>
                  </a:prstClr>
                </a:solidFill>
              </a:rPr>
              <a:t>6/22/2012</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J. Miller, ssp2012, June 2012</a:t>
            </a: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D042404-A564-4B45-88B8-A677247DD9A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569100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2BF8D05-5536-46CE-A3BA-E76CFCAD2CEF}" type="datetime1">
              <a:rPr lang="en-US" smtClean="0">
                <a:solidFill>
                  <a:prstClr val="black">
                    <a:tint val="75000"/>
                  </a:prstClr>
                </a:solidFill>
              </a:rPr>
              <a:t>6/22/2012</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J. Miller, ssp2012, June 2012</a:t>
            </a: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394AD47-6C89-4422-BF32-70A3E9E3511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306034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9402E62-20FF-4B23-916D-EE04EDE1FBBD}" type="datetime1">
              <a:rPr lang="en-US" smtClean="0">
                <a:solidFill>
                  <a:prstClr val="black">
                    <a:tint val="75000"/>
                  </a:prstClr>
                </a:solidFill>
              </a:rPr>
              <a:t>6/22/2012</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J. Miller, ssp2012, June 2012</a:t>
            </a: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72538F4-5A7C-4A6C-9517-D3358E4F638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326247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0792953-4073-44EC-BF04-CE62F83DBD7B}" type="datetime1">
              <a:rPr lang="en-US" smtClean="0">
                <a:solidFill>
                  <a:prstClr val="black">
                    <a:tint val="75000"/>
                  </a:prstClr>
                </a:solidFill>
              </a:rPr>
              <a:t>6/22/2012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J. Miller, ssp2012, June 2012</a:t>
            </a: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F9380B5-8325-4C63-AB5E-B00FEBC925E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904077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19556F9-3ED9-490A-90CD-30C32834F72B}" type="datetime1">
              <a:rPr lang="en-US" smtClean="0">
                <a:solidFill>
                  <a:prstClr val="black">
                    <a:tint val="75000"/>
                  </a:prstClr>
                </a:solidFill>
              </a:rPr>
              <a:t>6/22/2012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J. Miller, ssp2012, June 2012</a:t>
            </a: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FBE6D4-8DE7-4FE7-915C-CAB6163466B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34874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175749-D716-41B3-A997-6478AD48AA2B}" type="datetime1">
              <a:rPr lang="en-US" smtClean="0">
                <a:solidFill>
                  <a:prstClr val="black">
                    <a:tint val="75000"/>
                  </a:prstClr>
                </a:solidFill>
              </a:rPr>
              <a:t>6/22/2012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J. Miller, ssp2012, June 2012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270EAF5-FFB8-470D-835A-756A8E046B9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470573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B412E71-15C9-4A73-817A-D0864599B4A3}" type="datetime1">
              <a:rPr lang="en-US" smtClean="0">
                <a:solidFill>
                  <a:prstClr val="black">
                    <a:tint val="75000"/>
                  </a:prstClr>
                </a:solidFill>
              </a:rPr>
              <a:t>6/22/2012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J. Miller, ssp2012, June 2012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FF3EC79-B7F1-4977-9F70-72890B9E6BA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0660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8" name="Rectangle 7"/>
          <p:cNvSpPr>
            <a:spLocks noGrp="1" noChangeArrowheads="1"/>
          </p:cNvSpPr>
          <p:nvPr>
            <p:ph type="sldNum" sz="quarter" idx="11"/>
          </p:nvPr>
        </p:nvSpPr>
        <p:spPr>
          <a:ln/>
        </p:spPr>
        <p:txBody>
          <a:bodyPr/>
          <a:lstStyle>
            <a:lvl1pPr>
              <a:defRPr/>
            </a:lvl1pPr>
          </a:lstStyle>
          <a:p>
            <a:pPr>
              <a:defRPr/>
            </a:pPr>
            <a:fld id="{02729B12-9B61-4E4A-8229-EF34D5A3AF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426075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100000">
              <a:srgbClr val="0000FF"/>
            </a:gs>
          </a:gsLst>
          <a:lin ang="0" scaled="1"/>
          <a:tileRect/>
        </a:gradFill>
        <a:effectLst/>
      </p:bgPr>
    </p:bg>
    <p:spTree>
      <p:nvGrpSpPr>
        <p:cNvPr id="1" name=""/>
        <p:cNvGrpSpPr/>
        <p:nvPr/>
      </p:nvGrpSpPr>
      <p:grpSpPr>
        <a:xfrm>
          <a:off x="0" y="0"/>
          <a:ext cx="0" cy="0"/>
          <a:chOff x="0" y="0"/>
          <a:chExt cx="0" cy="0"/>
        </a:xfrm>
      </p:grpSpPr>
      <p:pic>
        <p:nvPicPr>
          <p:cNvPr id="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r>
              <a:rPr lang="en-US" smtClean="0"/>
              <a:t>HQL2012, Project-X</a:t>
            </a:r>
            <a:endParaRPr lang="en-US"/>
          </a:p>
        </p:txBody>
      </p:sp>
    </p:spTree>
    <p:extLst>
      <p:ext uri="{BB962C8B-B14F-4D97-AF65-F5344CB8AC3E}">
        <p14:creationId xmlns:p14="http://schemas.microsoft.com/office/powerpoint/2010/main" val="5227747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A.Norman, Fermilab</a:t>
            </a:r>
            <a:endParaRPr lang="en-US"/>
          </a:p>
        </p:txBody>
      </p:sp>
      <p:sp>
        <p:nvSpPr>
          <p:cNvPr id="5" name="Footer Placeholder 4"/>
          <p:cNvSpPr>
            <a:spLocks noGrp="1"/>
          </p:cNvSpPr>
          <p:nvPr>
            <p:ph type="ftr" sz="quarter" idx="11"/>
          </p:nvPr>
        </p:nvSpPr>
        <p:spPr/>
        <p:txBody>
          <a:bodyPr/>
          <a:lstStyle/>
          <a:p>
            <a:r>
              <a:rPr lang="en-US" smtClean="0"/>
              <a:t>HQL2012, Project-X</a:t>
            </a:r>
            <a:endParaRPr lang="en-US"/>
          </a:p>
        </p:txBody>
      </p:sp>
      <p:sp>
        <p:nvSpPr>
          <p:cNvPr id="6" name="Slide Number Placeholder 5"/>
          <p:cNvSpPr>
            <a:spLocks noGrp="1"/>
          </p:cNvSpPr>
          <p:nvPr>
            <p:ph type="sldNum" sz="quarter" idx="12"/>
          </p:nvPr>
        </p:nvSpPr>
        <p:spPr/>
        <p:txBody>
          <a:bodyPr/>
          <a:lstStyle/>
          <a:p>
            <a:fld id="{0A91B329-E5D7-754F-AFDC-41C81E0B900C}" type="slidenum">
              <a:rPr lang="en-US" smtClean="0"/>
              <a:pPr/>
              <a:t>‹#›</a:t>
            </a:fld>
            <a:endParaRPr lang="en-US"/>
          </a:p>
        </p:txBody>
      </p:sp>
    </p:spTree>
    <p:extLst>
      <p:ext uri="{BB962C8B-B14F-4D97-AF65-F5344CB8AC3E}">
        <p14:creationId xmlns:p14="http://schemas.microsoft.com/office/powerpoint/2010/main" val="369567210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A.Norman, Fermilab</a:t>
            </a:r>
            <a:endParaRPr lang="en-US"/>
          </a:p>
        </p:txBody>
      </p:sp>
      <p:sp>
        <p:nvSpPr>
          <p:cNvPr id="5" name="Footer Placeholder 4"/>
          <p:cNvSpPr>
            <a:spLocks noGrp="1"/>
          </p:cNvSpPr>
          <p:nvPr>
            <p:ph type="ftr" sz="quarter" idx="11"/>
          </p:nvPr>
        </p:nvSpPr>
        <p:spPr/>
        <p:txBody>
          <a:bodyPr/>
          <a:lstStyle/>
          <a:p>
            <a:r>
              <a:rPr lang="en-US" smtClean="0"/>
              <a:t>HQL2012, Project-X</a:t>
            </a:r>
            <a:endParaRPr lang="en-US"/>
          </a:p>
        </p:txBody>
      </p:sp>
      <p:sp>
        <p:nvSpPr>
          <p:cNvPr id="6" name="Slide Number Placeholder 5"/>
          <p:cNvSpPr>
            <a:spLocks noGrp="1"/>
          </p:cNvSpPr>
          <p:nvPr>
            <p:ph type="sldNum" sz="quarter" idx="12"/>
          </p:nvPr>
        </p:nvSpPr>
        <p:spPr/>
        <p:txBody>
          <a:bodyPr/>
          <a:lstStyle/>
          <a:p>
            <a:fld id="{0A91B329-E5D7-754F-AFDC-41C81E0B900C}" type="slidenum">
              <a:rPr lang="en-US" smtClean="0"/>
              <a:pPr/>
              <a:t>‹#›</a:t>
            </a:fld>
            <a:endParaRPr lang="en-US"/>
          </a:p>
        </p:txBody>
      </p:sp>
    </p:spTree>
    <p:extLst>
      <p:ext uri="{BB962C8B-B14F-4D97-AF65-F5344CB8AC3E}">
        <p14:creationId xmlns:p14="http://schemas.microsoft.com/office/powerpoint/2010/main" val="7175612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A.Norman, Fermilab</a:t>
            </a:r>
            <a:endParaRPr lang="en-US"/>
          </a:p>
        </p:txBody>
      </p:sp>
      <p:sp>
        <p:nvSpPr>
          <p:cNvPr id="6" name="Footer Placeholder 5"/>
          <p:cNvSpPr>
            <a:spLocks noGrp="1"/>
          </p:cNvSpPr>
          <p:nvPr>
            <p:ph type="ftr" sz="quarter" idx="11"/>
          </p:nvPr>
        </p:nvSpPr>
        <p:spPr/>
        <p:txBody>
          <a:bodyPr/>
          <a:lstStyle/>
          <a:p>
            <a:r>
              <a:rPr lang="en-US" smtClean="0"/>
              <a:t>HQL2012, Project-X</a:t>
            </a:r>
            <a:endParaRPr lang="en-US"/>
          </a:p>
        </p:txBody>
      </p:sp>
      <p:sp>
        <p:nvSpPr>
          <p:cNvPr id="7" name="Slide Number Placeholder 6"/>
          <p:cNvSpPr>
            <a:spLocks noGrp="1"/>
          </p:cNvSpPr>
          <p:nvPr>
            <p:ph type="sldNum" sz="quarter" idx="12"/>
          </p:nvPr>
        </p:nvSpPr>
        <p:spPr/>
        <p:txBody>
          <a:bodyPr/>
          <a:lstStyle/>
          <a:p>
            <a:fld id="{0A91B329-E5D7-754F-AFDC-41C81E0B900C}" type="slidenum">
              <a:rPr lang="en-US" smtClean="0"/>
              <a:pPr/>
              <a:t>‹#›</a:t>
            </a:fld>
            <a:endParaRPr lang="en-US"/>
          </a:p>
        </p:txBody>
      </p:sp>
    </p:spTree>
    <p:extLst>
      <p:ext uri="{BB962C8B-B14F-4D97-AF65-F5344CB8AC3E}">
        <p14:creationId xmlns:p14="http://schemas.microsoft.com/office/powerpoint/2010/main" val="11285591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A.Norman, Fermilab</a:t>
            </a:r>
            <a:endParaRPr lang="en-US"/>
          </a:p>
        </p:txBody>
      </p:sp>
      <p:sp>
        <p:nvSpPr>
          <p:cNvPr id="8" name="Footer Placeholder 7"/>
          <p:cNvSpPr>
            <a:spLocks noGrp="1"/>
          </p:cNvSpPr>
          <p:nvPr>
            <p:ph type="ftr" sz="quarter" idx="11"/>
          </p:nvPr>
        </p:nvSpPr>
        <p:spPr/>
        <p:txBody>
          <a:bodyPr/>
          <a:lstStyle/>
          <a:p>
            <a:r>
              <a:rPr lang="en-US" smtClean="0"/>
              <a:t>HQL2012, Project-X</a:t>
            </a:r>
            <a:endParaRPr lang="en-US"/>
          </a:p>
        </p:txBody>
      </p:sp>
      <p:sp>
        <p:nvSpPr>
          <p:cNvPr id="9" name="Slide Number Placeholder 8"/>
          <p:cNvSpPr>
            <a:spLocks noGrp="1"/>
          </p:cNvSpPr>
          <p:nvPr>
            <p:ph type="sldNum" sz="quarter" idx="12"/>
          </p:nvPr>
        </p:nvSpPr>
        <p:spPr/>
        <p:txBody>
          <a:bodyPr/>
          <a:lstStyle/>
          <a:p>
            <a:fld id="{0A91B329-E5D7-754F-AFDC-41C81E0B900C}" type="slidenum">
              <a:rPr lang="en-US" smtClean="0"/>
              <a:pPr/>
              <a:t>‹#›</a:t>
            </a:fld>
            <a:endParaRPr lang="en-US"/>
          </a:p>
        </p:txBody>
      </p:sp>
    </p:spTree>
    <p:extLst>
      <p:ext uri="{BB962C8B-B14F-4D97-AF65-F5344CB8AC3E}">
        <p14:creationId xmlns:p14="http://schemas.microsoft.com/office/powerpoint/2010/main" val="40281212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A.Norman, Fermilab</a:t>
            </a:r>
            <a:endParaRPr lang="en-US"/>
          </a:p>
        </p:txBody>
      </p:sp>
      <p:sp>
        <p:nvSpPr>
          <p:cNvPr id="4" name="Footer Placeholder 3"/>
          <p:cNvSpPr>
            <a:spLocks noGrp="1"/>
          </p:cNvSpPr>
          <p:nvPr>
            <p:ph type="ftr" sz="quarter" idx="11"/>
          </p:nvPr>
        </p:nvSpPr>
        <p:spPr/>
        <p:txBody>
          <a:bodyPr/>
          <a:lstStyle/>
          <a:p>
            <a:r>
              <a:rPr lang="en-US" smtClean="0"/>
              <a:t>HQL2012, Project-X</a:t>
            </a:r>
            <a:endParaRPr lang="en-US"/>
          </a:p>
        </p:txBody>
      </p:sp>
      <p:sp>
        <p:nvSpPr>
          <p:cNvPr id="5" name="Slide Number Placeholder 4"/>
          <p:cNvSpPr>
            <a:spLocks noGrp="1"/>
          </p:cNvSpPr>
          <p:nvPr>
            <p:ph type="sldNum" sz="quarter" idx="12"/>
          </p:nvPr>
        </p:nvSpPr>
        <p:spPr/>
        <p:txBody>
          <a:bodyPr/>
          <a:lstStyle/>
          <a:p>
            <a:fld id="{0A91B329-E5D7-754F-AFDC-41C81E0B900C}" type="slidenum">
              <a:rPr lang="en-US" smtClean="0"/>
              <a:pPr/>
              <a:t>‹#›</a:t>
            </a:fld>
            <a:endParaRPr lang="en-US"/>
          </a:p>
        </p:txBody>
      </p:sp>
    </p:spTree>
    <p:extLst>
      <p:ext uri="{BB962C8B-B14F-4D97-AF65-F5344CB8AC3E}">
        <p14:creationId xmlns:p14="http://schemas.microsoft.com/office/powerpoint/2010/main" val="49620171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A.Norman, Fermilab</a:t>
            </a:r>
            <a:endParaRPr lang="en-US"/>
          </a:p>
        </p:txBody>
      </p:sp>
      <p:sp>
        <p:nvSpPr>
          <p:cNvPr id="3" name="Footer Placeholder 2"/>
          <p:cNvSpPr>
            <a:spLocks noGrp="1"/>
          </p:cNvSpPr>
          <p:nvPr>
            <p:ph type="ftr" sz="quarter" idx="11"/>
          </p:nvPr>
        </p:nvSpPr>
        <p:spPr/>
        <p:txBody>
          <a:bodyPr/>
          <a:lstStyle/>
          <a:p>
            <a:r>
              <a:rPr lang="en-US" smtClean="0"/>
              <a:t>HQL2012, Project-X</a:t>
            </a:r>
            <a:endParaRPr lang="en-US"/>
          </a:p>
        </p:txBody>
      </p:sp>
      <p:sp>
        <p:nvSpPr>
          <p:cNvPr id="4" name="Slide Number Placeholder 3"/>
          <p:cNvSpPr>
            <a:spLocks noGrp="1"/>
          </p:cNvSpPr>
          <p:nvPr>
            <p:ph type="sldNum" sz="quarter" idx="12"/>
          </p:nvPr>
        </p:nvSpPr>
        <p:spPr/>
        <p:txBody>
          <a:bodyPr/>
          <a:lstStyle/>
          <a:p>
            <a:fld id="{0A91B329-E5D7-754F-AFDC-41C81E0B900C}" type="slidenum">
              <a:rPr lang="en-US" smtClean="0"/>
              <a:pPr/>
              <a:t>‹#›</a:t>
            </a:fld>
            <a:endParaRPr lang="en-US"/>
          </a:p>
        </p:txBody>
      </p:sp>
    </p:spTree>
    <p:extLst>
      <p:ext uri="{BB962C8B-B14F-4D97-AF65-F5344CB8AC3E}">
        <p14:creationId xmlns:p14="http://schemas.microsoft.com/office/powerpoint/2010/main" val="362110043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A.Norman, Fermilab</a:t>
            </a:r>
            <a:endParaRPr lang="en-US"/>
          </a:p>
        </p:txBody>
      </p:sp>
      <p:sp>
        <p:nvSpPr>
          <p:cNvPr id="6" name="Footer Placeholder 5"/>
          <p:cNvSpPr>
            <a:spLocks noGrp="1"/>
          </p:cNvSpPr>
          <p:nvPr>
            <p:ph type="ftr" sz="quarter" idx="11"/>
          </p:nvPr>
        </p:nvSpPr>
        <p:spPr/>
        <p:txBody>
          <a:bodyPr/>
          <a:lstStyle/>
          <a:p>
            <a:r>
              <a:rPr lang="en-US" smtClean="0"/>
              <a:t>HQL2012, Project-X</a:t>
            </a:r>
            <a:endParaRPr lang="en-US"/>
          </a:p>
        </p:txBody>
      </p:sp>
      <p:sp>
        <p:nvSpPr>
          <p:cNvPr id="7" name="Slide Number Placeholder 6"/>
          <p:cNvSpPr>
            <a:spLocks noGrp="1"/>
          </p:cNvSpPr>
          <p:nvPr>
            <p:ph type="sldNum" sz="quarter" idx="12"/>
          </p:nvPr>
        </p:nvSpPr>
        <p:spPr/>
        <p:txBody>
          <a:bodyPr/>
          <a:lstStyle/>
          <a:p>
            <a:fld id="{0A91B329-E5D7-754F-AFDC-41C81E0B900C}" type="slidenum">
              <a:rPr lang="en-US" smtClean="0"/>
              <a:pPr/>
              <a:t>‹#›</a:t>
            </a:fld>
            <a:endParaRPr lang="en-US"/>
          </a:p>
        </p:txBody>
      </p:sp>
    </p:spTree>
    <p:extLst>
      <p:ext uri="{BB962C8B-B14F-4D97-AF65-F5344CB8AC3E}">
        <p14:creationId xmlns:p14="http://schemas.microsoft.com/office/powerpoint/2010/main" val="30170849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A.Norman, Fermilab</a:t>
            </a:r>
            <a:endParaRPr lang="en-US"/>
          </a:p>
        </p:txBody>
      </p:sp>
      <p:sp>
        <p:nvSpPr>
          <p:cNvPr id="6" name="Footer Placeholder 5"/>
          <p:cNvSpPr>
            <a:spLocks noGrp="1"/>
          </p:cNvSpPr>
          <p:nvPr>
            <p:ph type="ftr" sz="quarter" idx="11"/>
          </p:nvPr>
        </p:nvSpPr>
        <p:spPr/>
        <p:txBody>
          <a:bodyPr/>
          <a:lstStyle/>
          <a:p>
            <a:r>
              <a:rPr lang="en-US" smtClean="0"/>
              <a:t>HQL2012, Project-X</a:t>
            </a:r>
            <a:endParaRPr lang="en-US"/>
          </a:p>
        </p:txBody>
      </p:sp>
      <p:sp>
        <p:nvSpPr>
          <p:cNvPr id="7" name="Slide Number Placeholder 6"/>
          <p:cNvSpPr>
            <a:spLocks noGrp="1"/>
          </p:cNvSpPr>
          <p:nvPr>
            <p:ph type="sldNum" sz="quarter" idx="12"/>
          </p:nvPr>
        </p:nvSpPr>
        <p:spPr/>
        <p:txBody>
          <a:bodyPr/>
          <a:lstStyle/>
          <a:p>
            <a:fld id="{0A91B329-E5D7-754F-AFDC-41C81E0B900C}" type="slidenum">
              <a:rPr lang="en-US" smtClean="0"/>
              <a:pPr/>
              <a:t>‹#›</a:t>
            </a:fld>
            <a:endParaRPr lang="en-US"/>
          </a:p>
        </p:txBody>
      </p:sp>
    </p:spTree>
    <p:extLst>
      <p:ext uri="{BB962C8B-B14F-4D97-AF65-F5344CB8AC3E}">
        <p14:creationId xmlns:p14="http://schemas.microsoft.com/office/powerpoint/2010/main" val="13395075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A.Norman, Fermilab</a:t>
            </a:r>
            <a:endParaRPr lang="en-US"/>
          </a:p>
        </p:txBody>
      </p:sp>
      <p:sp>
        <p:nvSpPr>
          <p:cNvPr id="5" name="Footer Placeholder 4"/>
          <p:cNvSpPr>
            <a:spLocks noGrp="1"/>
          </p:cNvSpPr>
          <p:nvPr>
            <p:ph type="ftr" sz="quarter" idx="11"/>
          </p:nvPr>
        </p:nvSpPr>
        <p:spPr/>
        <p:txBody>
          <a:bodyPr/>
          <a:lstStyle/>
          <a:p>
            <a:r>
              <a:rPr lang="en-US" smtClean="0"/>
              <a:t>HQL2012, Project-X</a:t>
            </a:r>
            <a:endParaRPr lang="en-US"/>
          </a:p>
        </p:txBody>
      </p:sp>
      <p:sp>
        <p:nvSpPr>
          <p:cNvPr id="6" name="Slide Number Placeholder 5"/>
          <p:cNvSpPr>
            <a:spLocks noGrp="1"/>
          </p:cNvSpPr>
          <p:nvPr>
            <p:ph type="sldNum" sz="quarter" idx="12"/>
          </p:nvPr>
        </p:nvSpPr>
        <p:spPr/>
        <p:txBody>
          <a:bodyPr/>
          <a:lstStyle/>
          <a:p>
            <a:fld id="{0A91B329-E5D7-754F-AFDC-41C81E0B900C}" type="slidenum">
              <a:rPr lang="en-US" smtClean="0"/>
              <a:pPr/>
              <a:t>‹#›</a:t>
            </a:fld>
            <a:endParaRPr lang="en-US"/>
          </a:p>
        </p:txBody>
      </p:sp>
    </p:spTree>
    <p:extLst>
      <p:ext uri="{BB962C8B-B14F-4D97-AF65-F5344CB8AC3E}">
        <p14:creationId xmlns:p14="http://schemas.microsoft.com/office/powerpoint/2010/main" val="2960884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 name="Rectangle 7"/>
          <p:cNvSpPr>
            <a:spLocks noGrp="1" noChangeArrowheads="1"/>
          </p:cNvSpPr>
          <p:nvPr>
            <p:ph type="sldNum" sz="quarter" idx="11"/>
          </p:nvPr>
        </p:nvSpPr>
        <p:spPr>
          <a:ln/>
        </p:spPr>
        <p:txBody>
          <a:bodyPr/>
          <a:lstStyle>
            <a:lvl1pPr>
              <a:defRPr/>
            </a:lvl1pPr>
          </a:lstStyle>
          <a:p>
            <a:pPr>
              <a:defRPr/>
            </a:pPr>
            <a:fld id="{E7284FE6-81AF-4D79-BDD8-A329FC80CC5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7494913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A.Norman, Fermilab</a:t>
            </a:r>
            <a:endParaRPr lang="en-US"/>
          </a:p>
        </p:txBody>
      </p:sp>
      <p:sp>
        <p:nvSpPr>
          <p:cNvPr id="5" name="Footer Placeholder 4"/>
          <p:cNvSpPr>
            <a:spLocks noGrp="1"/>
          </p:cNvSpPr>
          <p:nvPr>
            <p:ph type="ftr" sz="quarter" idx="11"/>
          </p:nvPr>
        </p:nvSpPr>
        <p:spPr/>
        <p:txBody>
          <a:bodyPr/>
          <a:lstStyle/>
          <a:p>
            <a:r>
              <a:rPr lang="en-US" smtClean="0"/>
              <a:t>HQL2012, Project-X</a:t>
            </a:r>
            <a:endParaRPr lang="en-US"/>
          </a:p>
        </p:txBody>
      </p:sp>
      <p:sp>
        <p:nvSpPr>
          <p:cNvPr id="6" name="Slide Number Placeholder 5"/>
          <p:cNvSpPr>
            <a:spLocks noGrp="1"/>
          </p:cNvSpPr>
          <p:nvPr>
            <p:ph type="sldNum" sz="quarter" idx="12"/>
          </p:nvPr>
        </p:nvSpPr>
        <p:spPr/>
        <p:txBody>
          <a:bodyPr/>
          <a:lstStyle/>
          <a:p>
            <a:fld id="{0A91B329-E5D7-754F-AFDC-41C81E0B900C}" type="slidenum">
              <a:rPr lang="en-US" smtClean="0"/>
              <a:pPr/>
              <a:t>‹#›</a:t>
            </a:fld>
            <a:endParaRPr lang="en-US"/>
          </a:p>
        </p:txBody>
      </p:sp>
    </p:spTree>
    <p:extLst>
      <p:ext uri="{BB962C8B-B14F-4D97-AF65-F5344CB8AC3E}">
        <p14:creationId xmlns:p14="http://schemas.microsoft.com/office/powerpoint/2010/main" val="20680041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A.Norman, Fermilab</a:t>
            </a:r>
            <a:endParaRPr lang="en-US"/>
          </a:p>
        </p:txBody>
      </p:sp>
      <p:sp>
        <p:nvSpPr>
          <p:cNvPr id="4" name="Footer Placeholder 3"/>
          <p:cNvSpPr>
            <a:spLocks noGrp="1"/>
          </p:cNvSpPr>
          <p:nvPr>
            <p:ph type="ftr" sz="quarter" idx="11"/>
          </p:nvPr>
        </p:nvSpPr>
        <p:spPr/>
        <p:txBody>
          <a:bodyPr/>
          <a:lstStyle/>
          <a:p>
            <a:r>
              <a:rPr lang="en-US" smtClean="0"/>
              <a:t>HQL2012, Project-X</a:t>
            </a:r>
            <a:endParaRPr lang="en-US"/>
          </a:p>
        </p:txBody>
      </p:sp>
      <p:sp>
        <p:nvSpPr>
          <p:cNvPr id="5" name="Slide Number Placeholder 4"/>
          <p:cNvSpPr>
            <a:spLocks noGrp="1"/>
          </p:cNvSpPr>
          <p:nvPr>
            <p:ph type="sldNum" sz="quarter" idx="12"/>
          </p:nvPr>
        </p:nvSpPr>
        <p:spPr/>
        <p:txBody>
          <a:bodyPr/>
          <a:lstStyle/>
          <a:p>
            <a:fld id="{5585A8C7-E5D7-4B64-844B-41F73C2C38C6}" type="slidenum">
              <a:rPr lang="en-US" smtClean="0"/>
              <a:pPr/>
              <a:t>‹#›</a:t>
            </a:fld>
            <a:endParaRPr lang="en-US"/>
          </a:p>
        </p:txBody>
      </p:sp>
      <p:sp>
        <p:nvSpPr>
          <p:cNvPr id="7" name="Text Placeholder 6"/>
          <p:cNvSpPr>
            <a:spLocks noGrp="1"/>
          </p:cNvSpPr>
          <p:nvPr>
            <p:ph type="body" sz="quarter" idx="13"/>
          </p:nvPr>
        </p:nvSpPr>
        <p:spPr>
          <a:xfrm>
            <a:off x="447911" y="1526467"/>
            <a:ext cx="4318641" cy="47186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4"/>
          </p:nvPr>
        </p:nvSpPr>
        <p:spPr>
          <a:xfrm>
            <a:off x="4834547" y="1527175"/>
            <a:ext cx="3959225" cy="22955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8"/>
          <p:cNvSpPr>
            <a:spLocks noGrp="1"/>
          </p:cNvSpPr>
          <p:nvPr>
            <p:ph sz="quarter" idx="15"/>
          </p:nvPr>
        </p:nvSpPr>
        <p:spPr>
          <a:xfrm>
            <a:off x="4831299" y="3936471"/>
            <a:ext cx="3959225" cy="2295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78420827"/>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A.Norman, Fermilab</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HQL2012, Project-X</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105ECF-F9DA-45F4-BF77-69778F43FCF1}" type="slidenum">
              <a:rPr lang="en-US"/>
              <a:pPr>
                <a:defRPr/>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591599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3" name="Rectangle 7"/>
          <p:cNvSpPr>
            <a:spLocks noGrp="1" noChangeArrowheads="1"/>
          </p:cNvSpPr>
          <p:nvPr>
            <p:ph type="sldNum" sz="quarter" idx="11"/>
          </p:nvPr>
        </p:nvSpPr>
        <p:spPr>
          <a:ln/>
        </p:spPr>
        <p:txBody>
          <a:bodyPr/>
          <a:lstStyle>
            <a:lvl1pPr>
              <a:defRPr/>
            </a:lvl1pPr>
          </a:lstStyle>
          <a:p>
            <a:pPr>
              <a:defRPr/>
            </a:pPr>
            <a:fld id="{EEBEE9B7-00E6-4F1E-A217-318E63D60F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70440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3A0A36-D47E-44DE-B126-CC6E5FBC1577}" type="datetime1">
              <a:rPr lang="en-US" smtClean="0"/>
              <a:t>6/22/2012</a:t>
            </a:fld>
            <a:endParaRPr lang="en-US"/>
          </a:p>
        </p:txBody>
      </p:sp>
      <p:sp>
        <p:nvSpPr>
          <p:cNvPr id="5" name="Footer Placeholder 4"/>
          <p:cNvSpPr>
            <a:spLocks noGrp="1"/>
          </p:cNvSpPr>
          <p:nvPr>
            <p:ph type="ftr" sz="quarter" idx="11"/>
          </p:nvPr>
        </p:nvSpPr>
        <p:spPr/>
        <p:txBody>
          <a:bodyPr/>
          <a:lstStyle/>
          <a:p>
            <a:r>
              <a:rPr lang="en-US" smtClean="0"/>
              <a:t>J. Miller, ssp2012, June 2012</a:t>
            </a:r>
            <a:endParaRPr lang="en-US"/>
          </a:p>
        </p:txBody>
      </p:sp>
      <p:sp>
        <p:nvSpPr>
          <p:cNvPr id="6" name="Slide Number Placeholder 5"/>
          <p:cNvSpPr>
            <a:spLocks noGrp="1"/>
          </p:cNvSpPr>
          <p:nvPr>
            <p:ph type="sldNum" sz="quarter" idx="12"/>
          </p:nvPr>
        </p:nvSpPr>
        <p:spPr/>
        <p:txBody>
          <a:bodyPr/>
          <a:lstStyle/>
          <a:p>
            <a:fld id="{B326621D-91F0-43AF-9600-98B3DB544E1B}" type="slidenum">
              <a:rPr lang="en-US" smtClean="0"/>
              <a:t>‹#›</a:t>
            </a:fld>
            <a:endParaRPr lang="en-US"/>
          </a:p>
        </p:txBody>
      </p:sp>
    </p:spTree>
    <p:extLst>
      <p:ext uri="{BB962C8B-B14F-4D97-AF65-F5344CB8AC3E}">
        <p14:creationId xmlns:p14="http://schemas.microsoft.com/office/powerpoint/2010/main" val="1373698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47668C20-33FE-4EE6-9291-6C1C277ECB6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30235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DEFED7A1-D20D-4850-AAFD-1E53DD9DBAA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1205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C886D21C-7D36-4AE8-A046-F59A1C4C85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81535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BB389EDC-7CE2-4236-A3BC-5E06E17E96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9336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fld id="{0C32F88A-28FD-4E87-AAE0-9F5B44232788}" type="datetime1">
              <a:rPr lang="en-US" sz="3200" smtClean="0">
                <a:solidFill>
                  <a:srgbClr val="000000"/>
                </a:solidFill>
                <a:latin typeface="Times New Roman" pitchFamily="18" charset="0"/>
                <a:cs typeface="Arial" charset="0"/>
              </a:rPr>
              <a:t>6/22/2012</a:t>
            </a:fld>
            <a:endParaRPr lang="en-US" sz="3200">
              <a:solidFill>
                <a:srgbClr val="000000"/>
              </a:solidFill>
              <a:latin typeface="Times New Roman" pitchFamily="18" charset="0"/>
              <a:cs typeface="Arial" charset="0"/>
            </a:endParaRPr>
          </a:p>
        </p:txBody>
      </p:sp>
      <p:sp>
        <p:nvSpPr>
          <p:cNvPr id="7" name="Footer Placeholder 6"/>
          <p:cNvSpPr>
            <a:spLocks noGrp="1"/>
          </p:cNvSpPr>
          <p:nvPr>
            <p:ph type="ftr" sz="quarter" idx="11"/>
          </p:nvPr>
        </p:nvSpPr>
        <p:spPr>
          <a:xfrm>
            <a:off x="3124200" y="6245225"/>
            <a:ext cx="2895600" cy="476250"/>
          </a:xfrm>
        </p:spPr>
        <p:txBody>
          <a:bodyPr/>
          <a:lstStyle>
            <a:lvl1pPr>
              <a:defRPr smtClean="0"/>
            </a:lvl1pPr>
          </a:lstStyle>
          <a:p>
            <a:pPr>
              <a:defRPr/>
            </a:pPr>
            <a:r>
              <a:rPr lang="en-US" smtClean="0">
                <a:solidFill>
                  <a:srgbClr val="000000"/>
                </a:solidFill>
              </a:rPr>
              <a:t>J. Miller, ssp2012, June 2012</a:t>
            </a:r>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4F7A5348-8607-4716-B942-84DE98127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28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5" name="Line 5"/>
          <p:cNvSpPr>
            <a:spLocks noChangeShapeType="1"/>
          </p:cNvSpPr>
          <p:nvPr/>
        </p:nvSpPr>
        <p:spPr bwMode="auto">
          <a:xfrm>
            <a:off x="685800" y="838200"/>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6"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sp>
        <p:nvSpPr>
          <p:cNvPr id="7" name="Text Box 9"/>
          <p:cNvSpPr txBox="1">
            <a:spLocks noChangeArrowheads="1"/>
          </p:cNvSpPr>
          <p:nvPr/>
        </p:nvSpPr>
        <p:spPr bwMode="auto">
          <a:xfrm>
            <a:off x="685800" y="303213"/>
            <a:ext cx="685800" cy="1192212"/>
          </a:xfrm>
          <a:prstGeom prst="rect">
            <a:avLst/>
          </a:prstGeom>
          <a:noFill/>
          <a:ln w="9525">
            <a:noFill/>
            <a:miter lim="800000"/>
            <a:headEnd/>
            <a:tailEnd/>
          </a:ln>
          <a:effectLst/>
        </p:spPr>
        <p:txBody>
          <a:bodyPr>
            <a:spAutoFit/>
          </a:bodyPr>
          <a:lstStyle/>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p:txBody>
      </p:sp>
      <p:graphicFrame>
        <p:nvGraphicFramePr>
          <p:cNvPr id="8" name="Object 10"/>
          <p:cNvGraphicFramePr>
            <a:graphicFrameLocks noChangeAspect="1"/>
          </p:cNvGraphicFramePr>
          <p:nvPr/>
        </p:nvGraphicFramePr>
        <p:xfrm>
          <a:off x="8001000" y="152400"/>
          <a:ext cx="568325" cy="609600"/>
        </p:xfrm>
        <a:graphic>
          <a:graphicData uri="http://schemas.openxmlformats.org/presentationml/2006/ole">
            <mc:AlternateContent xmlns:mc="http://schemas.openxmlformats.org/markup-compatibility/2006">
              <mc:Choice xmlns:v="urn:schemas-microsoft-com:vml" Requires="v">
                <p:oleObj spid="_x0000_s4209" name="Document" r:id="rId4" imgW="393192" imgH="420624" progId="Word.Document.8">
                  <p:embed/>
                </p:oleObj>
              </mc:Choice>
              <mc:Fallback>
                <p:oleObj name="Document" r:id="rId4" imgW="393192" imgH="42062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152400"/>
                        <a:ext cx="56832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11"/>
          <p:cNvPicPr>
            <a:picLocks noChangeAspect="1" noChangeArrowheads="1"/>
          </p:cNvPicPr>
          <p:nvPr/>
        </p:nvPicPr>
        <p:blipFill>
          <a:blip r:embed="rId6" cstate="print"/>
          <a:srcRect/>
          <a:stretch>
            <a:fillRect/>
          </a:stretch>
        </p:blipFill>
        <p:spPr bwMode="auto">
          <a:xfrm>
            <a:off x="457200" y="76200"/>
            <a:ext cx="1143000" cy="657225"/>
          </a:xfrm>
          <a:prstGeom prst="rect">
            <a:avLst/>
          </a:prstGeom>
          <a:noFill/>
          <a:ln w="25400">
            <a:noFill/>
            <a:miter lim="800000"/>
            <a:headEnd/>
            <a:tailEnd/>
          </a:ln>
        </p:spPr>
      </p:pic>
      <p:sp>
        <p:nvSpPr>
          <p:cNvPr id="31027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310275" name="Rectangle 3"/>
          <p:cNvSpPr>
            <a:spLocks noGrp="1" noChangeArrowheads="1"/>
          </p:cNvSpPr>
          <p:nvPr>
            <p:ph type="subTitle" idx="1"/>
          </p:nvPr>
        </p:nvSpPr>
        <p:spPr>
          <a:xfrm>
            <a:off x="1371600" y="3886200"/>
            <a:ext cx="6400800" cy="1752600"/>
          </a:xfrm>
        </p:spPr>
        <p:txBody>
          <a:bodyPr/>
          <a:lstStyle>
            <a:lvl1pPr marL="0" indent="0" algn="ctr">
              <a:buFont typeface="Times" pitchFamily="28" charset="0"/>
              <a:buNone/>
              <a:defRPr/>
            </a:lvl1pPr>
          </a:lstStyle>
          <a:p>
            <a:r>
              <a:rPr lang="en-US"/>
              <a:t>Click to edit Master subtitle style</a:t>
            </a:r>
          </a:p>
        </p:txBody>
      </p:sp>
    </p:spTree>
    <p:extLst>
      <p:ext uri="{BB962C8B-B14F-4D97-AF65-F5344CB8AC3E}">
        <p14:creationId xmlns:p14="http://schemas.microsoft.com/office/powerpoint/2010/main" val="913969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47DBE887-5ABE-406C-8AB4-EBFFD8468B2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4495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041399C0-CC4E-4890-9748-ADBD78E8118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58782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ECC31A9C-FEB0-4FD1-82E5-01D0364D337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26523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8" name="Rectangle 7"/>
          <p:cNvSpPr>
            <a:spLocks noGrp="1" noChangeArrowheads="1"/>
          </p:cNvSpPr>
          <p:nvPr>
            <p:ph type="sldNum" sz="quarter" idx="11"/>
          </p:nvPr>
        </p:nvSpPr>
        <p:spPr>
          <a:ln/>
        </p:spPr>
        <p:txBody>
          <a:bodyPr/>
          <a:lstStyle>
            <a:lvl1pPr>
              <a:defRPr/>
            </a:lvl1pPr>
          </a:lstStyle>
          <a:p>
            <a:pPr>
              <a:defRPr/>
            </a:pPr>
            <a:fld id="{02729B12-9B61-4E4A-8229-EF34D5A3AF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06086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602DCB-8130-4FC6-81B7-0CBC6F367234}" type="datetime1">
              <a:rPr lang="en-US" smtClean="0"/>
              <a:t>6/22/2012</a:t>
            </a:fld>
            <a:endParaRPr lang="en-US"/>
          </a:p>
        </p:txBody>
      </p:sp>
      <p:sp>
        <p:nvSpPr>
          <p:cNvPr id="5" name="Footer Placeholder 4"/>
          <p:cNvSpPr>
            <a:spLocks noGrp="1"/>
          </p:cNvSpPr>
          <p:nvPr>
            <p:ph type="ftr" sz="quarter" idx="11"/>
          </p:nvPr>
        </p:nvSpPr>
        <p:spPr/>
        <p:txBody>
          <a:bodyPr/>
          <a:lstStyle/>
          <a:p>
            <a:r>
              <a:rPr lang="en-US" smtClean="0"/>
              <a:t>J. Miller, ssp2012, June 2012</a:t>
            </a:r>
            <a:endParaRPr lang="en-US"/>
          </a:p>
        </p:txBody>
      </p:sp>
      <p:sp>
        <p:nvSpPr>
          <p:cNvPr id="6" name="Slide Number Placeholder 5"/>
          <p:cNvSpPr>
            <a:spLocks noGrp="1"/>
          </p:cNvSpPr>
          <p:nvPr>
            <p:ph type="sldNum" sz="quarter" idx="12"/>
          </p:nvPr>
        </p:nvSpPr>
        <p:spPr/>
        <p:txBody>
          <a:bodyPr/>
          <a:lstStyle/>
          <a:p>
            <a:fld id="{B326621D-91F0-43AF-9600-98B3DB544E1B}" type="slidenum">
              <a:rPr lang="en-US" smtClean="0"/>
              <a:t>‹#›</a:t>
            </a:fld>
            <a:endParaRPr lang="en-US"/>
          </a:p>
        </p:txBody>
      </p:sp>
    </p:spTree>
    <p:extLst>
      <p:ext uri="{BB962C8B-B14F-4D97-AF65-F5344CB8AC3E}">
        <p14:creationId xmlns:p14="http://schemas.microsoft.com/office/powerpoint/2010/main" val="1856442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 name="Rectangle 7"/>
          <p:cNvSpPr>
            <a:spLocks noGrp="1" noChangeArrowheads="1"/>
          </p:cNvSpPr>
          <p:nvPr>
            <p:ph type="sldNum" sz="quarter" idx="11"/>
          </p:nvPr>
        </p:nvSpPr>
        <p:spPr>
          <a:ln/>
        </p:spPr>
        <p:txBody>
          <a:bodyPr/>
          <a:lstStyle>
            <a:lvl1pPr>
              <a:defRPr/>
            </a:lvl1pPr>
          </a:lstStyle>
          <a:p>
            <a:pPr>
              <a:defRPr/>
            </a:pPr>
            <a:fld id="{E7284FE6-81AF-4D79-BDD8-A329FC80CC5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7289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3" name="Rectangle 7"/>
          <p:cNvSpPr>
            <a:spLocks noGrp="1" noChangeArrowheads="1"/>
          </p:cNvSpPr>
          <p:nvPr>
            <p:ph type="sldNum" sz="quarter" idx="11"/>
          </p:nvPr>
        </p:nvSpPr>
        <p:spPr>
          <a:ln/>
        </p:spPr>
        <p:txBody>
          <a:bodyPr/>
          <a:lstStyle>
            <a:lvl1pPr>
              <a:defRPr/>
            </a:lvl1pPr>
          </a:lstStyle>
          <a:p>
            <a:pPr>
              <a:defRPr/>
            </a:pPr>
            <a:fld id="{EEBEE9B7-00E6-4F1E-A217-318E63D60F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54735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47668C20-33FE-4EE6-9291-6C1C277ECB6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247312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DEFED7A1-D20D-4850-AAFD-1E53DD9DBAA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543415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C886D21C-7D36-4AE8-A046-F59A1C4C85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7822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BB389EDC-7CE2-4236-A3BC-5E06E17E96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96461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fld id="{97CC5236-14AD-4C68-9C7D-11C89D073FB8}" type="datetime1">
              <a:rPr lang="en-US" sz="3200" smtClean="0">
                <a:solidFill>
                  <a:srgbClr val="000000"/>
                </a:solidFill>
                <a:latin typeface="Times New Roman" pitchFamily="18" charset="0"/>
                <a:cs typeface="Arial" charset="0"/>
              </a:rPr>
              <a:t>6/22/2012</a:t>
            </a:fld>
            <a:endParaRPr lang="en-US" sz="3200">
              <a:solidFill>
                <a:srgbClr val="000000"/>
              </a:solidFill>
              <a:latin typeface="Times New Roman" pitchFamily="18" charset="0"/>
              <a:cs typeface="Arial" charset="0"/>
            </a:endParaRPr>
          </a:p>
        </p:txBody>
      </p:sp>
      <p:sp>
        <p:nvSpPr>
          <p:cNvPr id="7" name="Footer Placeholder 6"/>
          <p:cNvSpPr>
            <a:spLocks noGrp="1"/>
          </p:cNvSpPr>
          <p:nvPr>
            <p:ph type="ftr" sz="quarter" idx="11"/>
          </p:nvPr>
        </p:nvSpPr>
        <p:spPr>
          <a:xfrm>
            <a:off x="3124200" y="6245225"/>
            <a:ext cx="2895600" cy="476250"/>
          </a:xfrm>
        </p:spPr>
        <p:txBody>
          <a:bodyPr/>
          <a:lstStyle>
            <a:lvl1pPr>
              <a:defRPr smtClean="0"/>
            </a:lvl1pPr>
          </a:lstStyle>
          <a:p>
            <a:pPr>
              <a:defRPr/>
            </a:pPr>
            <a:r>
              <a:rPr lang="en-US" smtClean="0">
                <a:solidFill>
                  <a:srgbClr val="000000"/>
                </a:solidFill>
              </a:rPr>
              <a:t>J. Miller, ssp2012, June 2012</a:t>
            </a:r>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4F7A5348-8607-4716-B942-84DE98127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482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5" name="Line 5"/>
          <p:cNvSpPr>
            <a:spLocks noChangeShapeType="1"/>
          </p:cNvSpPr>
          <p:nvPr/>
        </p:nvSpPr>
        <p:spPr bwMode="auto">
          <a:xfrm>
            <a:off x="685800" y="838200"/>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6"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sp>
        <p:nvSpPr>
          <p:cNvPr id="7" name="Text Box 9"/>
          <p:cNvSpPr txBox="1">
            <a:spLocks noChangeArrowheads="1"/>
          </p:cNvSpPr>
          <p:nvPr/>
        </p:nvSpPr>
        <p:spPr bwMode="auto">
          <a:xfrm>
            <a:off x="685800" y="303213"/>
            <a:ext cx="685800" cy="1192212"/>
          </a:xfrm>
          <a:prstGeom prst="rect">
            <a:avLst/>
          </a:prstGeom>
          <a:noFill/>
          <a:ln w="9525">
            <a:noFill/>
            <a:miter lim="800000"/>
            <a:headEnd/>
            <a:tailEnd/>
          </a:ln>
          <a:effectLst/>
        </p:spPr>
        <p:txBody>
          <a:bodyPr>
            <a:spAutoFit/>
          </a:bodyPr>
          <a:lstStyle/>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p:txBody>
      </p:sp>
      <p:graphicFrame>
        <p:nvGraphicFramePr>
          <p:cNvPr id="8" name="Object 10"/>
          <p:cNvGraphicFramePr>
            <a:graphicFrameLocks noChangeAspect="1"/>
          </p:cNvGraphicFramePr>
          <p:nvPr/>
        </p:nvGraphicFramePr>
        <p:xfrm>
          <a:off x="8001000" y="152400"/>
          <a:ext cx="568325" cy="609600"/>
        </p:xfrm>
        <a:graphic>
          <a:graphicData uri="http://schemas.openxmlformats.org/presentationml/2006/ole">
            <mc:AlternateContent xmlns:mc="http://schemas.openxmlformats.org/markup-compatibility/2006">
              <mc:Choice xmlns:v="urn:schemas-microsoft-com:vml" Requires="v">
                <p:oleObj spid="_x0000_s5233" name="Document" r:id="rId4" imgW="393192" imgH="420624" progId="Word.Document.8">
                  <p:embed/>
                </p:oleObj>
              </mc:Choice>
              <mc:Fallback>
                <p:oleObj name="Document" r:id="rId4" imgW="393192" imgH="42062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152400"/>
                        <a:ext cx="56832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11"/>
          <p:cNvPicPr>
            <a:picLocks noChangeAspect="1" noChangeArrowheads="1"/>
          </p:cNvPicPr>
          <p:nvPr/>
        </p:nvPicPr>
        <p:blipFill>
          <a:blip r:embed="rId6" cstate="print"/>
          <a:srcRect/>
          <a:stretch>
            <a:fillRect/>
          </a:stretch>
        </p:blipFill>
        <p:spPr bwMode="auto">
          <a:xfrm>
            <a:off x="457200" y="76200"/>
            <a:ext cx="1143000" cy="657225"/>
          </a:xfrm>
          <a:prstGeom prst="rect">
            <a:avLst/>
          </a:prstGeom>
          <a:noFill/>
          <a:ln w="25400">
            <a:noFill/>
            <a:miter lim="800000"/>
            <a:headEnd/>
            <a:tailEnd/>
          </a:ln>
        </p:spPr>
      </p:pic>
      <p:sp>
        <p:nvSpPr>
          <p:cNvPr id="31027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310275" name="Rectangle 3"/>
          <p:cNvSpPr>
            <a:spLocks noGrp="1" noChangeArrowheads="1"/>
          </p:cNvSpPr>
          <p:nvPr>
            <p:ph type="subTitle" idx="1"/>
          </p:nvPr>
        </p:nvSpPr>
        <p:spPr>
          <a:xfrm>
            <a:off x="1371600" y="3886200"/>
            <a:ext cx="6400800" cy="1752600"/>
          </a:xfrm>
        </p:spPr>
        <p:txBody>
          <a:bodyPr/>
          <a:lstStyle>
            <a:lvl1pPr marL="0" indent="0" algn="ctr">
              <a:buFont typeface="Times" pitchFamily="28" charset="0"/>
              <a:buNone/>
              <a:defRPr/>
            </a:lvl1pPr>
          </a:lstStyle>
          <a:p>
            <a:r>
              <a:rPr lang="en-US"/>
              <a:t>Click to edit Master subtitle style</a:t>
            </a:r>
          </a:p>
        </p:txBody>
      </p:sp>
    </p:spTree>
    <p:extLst>
      <p:ext uri="{BB962C8B-B14F-4D97-AF65-F5344CB8AC3E}">
        <p14:creationId xmlns:p14="http://schemas.microsoft.com/office/powerpoint/2010/main" val="2167968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47DBE887-5ABE-406C-8AB4-EBFFD8468B2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793303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041399C0-CC4E-4890-9748-ADBD78E8118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24198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00B30E-4CEF-4D6E-9CBC-B02BA25D10C4}" type="datetime1">
              <a:rPr lang="en-US" smtClean="0"/>
              <a:t>6/22/2012</a:t>
            </a:fld>
            <a:endParaRPr lang="en-US"/>
          </a:p>
        </p:txBody>
      </p:sp>
      <p:sp>
        <p:nvSpPr>
          <p:cNvPr id="6" name="Footer Placeholder 5"/>
          <p:cNvSpPr>
            <a:spLocks noGrp="1"/>
          </p:cNvSpPr>
          <p:nvPr>
            <p:ph type="ftr" sz="quarter" idx="11"/>
          </p:nvPr>
        </p:nvSpPr>
        <p:spPr/>
        <p:txBody>
          <a:bodyPr/>
          <a:lstStyle/>
          <a:p>
            <a:r>
              <a:rPr lang="en-US" smtClean="0"/>
              <a:t>J. Miller, ssp2012, June 2012</a:t>
            </a:r>
            <a:endParaRPr lang="en-US"/>
          </a:p>
        </p:txBody>
      </p:sp>
      <p:sp>
        <p:nvSpPr>
          <p:cNvPr id="7" name="Slide Number Placeholder 6"/>
          <p:cNvSpPr>
            <a:spLocks noGrp="1"/>
          </p:cNvSpPr>
          <p:nvPr>
            <p:ph type="sldNum" sz="quarter" idx="12"/>
          </p:nvPr>
        </p:nvSpPr>
        <p:spPr/>
        <p:txBody>
          <a:bodyPr/>
          <a:lstStyle/>
          <a:p>
            <a:fld id="{B326621D-91F0-43AF-9600-98B3DB544E1B}" type="slidenum">
              <a:rPr lang="en-US" smtClean="0"/>
              <a:t>‹#›</a:t>
            </a:fld>
            <a:endParaRPr lang="en-US"/>
          </a:p>
        </p:txBody>
      </p:sp>
    </p:spTree>
    <p:extLst>
      <p:ext uri="{BB962C8B-B14F-4D97-AF65-F5344CB8AC3E}">
        <p14:creationId xmlns:p14="http://schemas.microsoft.com/office/powerpoint/2010/main" val="335796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ECC31A9C-FEB0-4FD1-82E5-01D0364D337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016200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8" name="Rectangle 7"/>
          <p:cNvSpPr>
            <a:spLocks noGrp="1" noChangeArrowheads="1"/>
          </p:cNvSpPr>
          <p:nvPr>
            <p:ph type="sldNum" sz="quarter" idx="11"/>
          </p:nvPr>
        </p:nvSpPr>
        <p:spPr>
          <a:ln/>
        </p:spPr>
        <p:txBody>
          <a:bodyPr/>
          <a:lstStyle>
            <a:lvl1pPr>
              <a:defRPr/>
            </a:lvl1pPr>
          </a:lstStyle>
          <a:p>
            <a:pPr>
              <a:defRPr/>
            </a:pPr>
            <a:fld id="{02729B12-9B61-4E4A-8229-EF34D5A3AF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830074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 name="Rectangle 7"/>
          <p:cNvSpPr>
            <a:spLocks noGrp="1" noChangeArrowheads="1"/>
          </p:cNvSpPr>
          <p:nvPr>
            <p:ph type="sldNum" sz="quarter" idx="11"/>
          </p:nvPr>
        </p:nvSpPr>
        <p:spPr>
          <a:ln/>
        </p:spPr>
        <p:txBody>
          <a:bodyPr/>
          <a:lstStyle>
            <a:lvl1pPr>
              <a:defRPr/>
            </a:lvl1pPr>
          </a:lstStyle>
          <a:p>
            <a:pPr>
              <a:defRPr/>
            </a:pPr>
            <a:fld id="{E7284FE6-81AF-4D79-BDD8-A329FC80CC5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88027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3" name="Rectangle 7"/>
          <p:cNvSpPr>
            <a:spLocks noGrp="1" noChangeArrowheads="1"/>
          </p:cNvSpPr>
          <p:nvPr>
            <p:ph type="sldNum" sz="quarter" idx="11"/>
          </p:nvPr>
        </p:nvSpPr>
        <p:spPr>
          <a:ln/>
        </p:spPr>
        <p:txBody>
          <a:bodyPr/>
          <a:lstStyle>
            <a:lvl1pPr>
              <a:defRPr/>
            </a:lvl1pPr>
          </a:lstStyle>
          <a:p>
            <a:pPr>
              <a:defRPr/>
            </a:pPr>
            <a:fld id="{EEBEE9B7-00E6-4F1E-A217-318E63D60F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5230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47668C20-33FE-4EE6-9291-6C1C277ECB6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5904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DEFED7A1-D20D-4850-AAFD-1E53DD9DBAA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665279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C886D21C-7D36-4AE8-A046-F59A1C4C85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85485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BB389EDC-7CE2-4236-A3BC-5E06E17E96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50678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fld id="{832B25F3-6418-478A-9E41-E9A96D75CC11}" type="datetime1">
              <a:rPr lang="en-US" sz="3200" smtClean="0">
                <a:solidFill>
                  <a:srgbClr val="000000"/>
                </a:solidFill>
                <a:latin typeface="Times New Roman" pitchFamily="18" charset="0"/>
                <a:cs typeface="Arial" charset="0"/>
              </a:rPr>
              <a:t>6/22/2012</a:t>
            </a:fld>
            <a:endParaRPr lang="en-US" sz="3200">
              <a:solidFill>
                <a:srgbClr val="000000"/>
              </a:solidFill>
              <a:latin typeface="Times New Roman" pitchFamily="18" charset="0"/>
              <a:cs typeface="Arial" charset="0"/>
            </a:endParaRPr>
          </a:p>
        </p:txBody>
      </p:sp>
      <p:sp>
        <p:nvSpPr>
          <p:cNvPr id="7" name="Footer Placeholder 6"/>
          <p:cNvSpPr>
            <a:spLocks noGrp="1"/>
          </p:cNvSpPr>
          <p:nvPr>
            <p:ph type="ftr" sz="quarter" idx="11"/>
          </p:nvPr>
        </p:nvSpPr>
        <p:spPr>
          <a:xfrm>
            <a:off x="3124200" y="6245225"/>
            <a:ext cx="2895600" cy="476250"/>
          </a:xfrm>
        </p:spPr>
        <p:txBody>
          <a:bodyPr/>
          <a:lstStyle>
            <a:lvl1pPr>
              <a:defRPr smtClean="0"/>
            </a:lvl1pPr>
          </a:lstStyle>
          <a:p>
            <a:pPr>
              <a:defRPr/>
            </a:pPr>
            <a:r>
              <a:rPr lang="en-US" smtClean="0">
                <a:solidFill>
                  <a:srgbClr val="000000"/>
                </a:solidFill>
              </a:rPr>
              <a:t>J. Miller, ssp2012, June 2012</a:t>
            </a:r>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4F7A5348-8607-4716-B942-84DE98127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17631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5" name="Line 5"/>
          <p:cNvSpPr>
            <a:spLocks noChangeShapeType="1"/>
          </p:cNvSpPr>
          <p:nvPr/>
        </p:nvSpPr>
        <p:spPr bwMode="auto">
          <a:xfrm>
            <a:off x="685800" y="838200"/>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6"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sp>
        <p:nvSpPr>
          <p:cNvPr id="7" name="Text Box 9"/>
          <p:cNvSpPr txBox="1">
            <a:spLocks noChangeArrowheads="1"/>
          </p:cNvSpPr>
          <p:nvPr/>
        </p:nvSpPr>
        <p:spPr bwMode="auto">
          <a:xfrm>
            <a:off x="685800" y="303213"/>
            <a:ext cx="685800" cy="1192212"/>
          </a:xfrm>
          <a:prstGeom prst="rect">
            <a:avLst/>
          </a:prstGeom>
          <a:noFill/>
          <a:ln w="9525">
            <a:noFill/>
            <a:miter lim="800000"/>
            <a:headEnd/>
            <a:tailEnd/>
          </a:ln>
          <a:effectLst/>
        </p:spPr>
        <p:txBody>
          <a:bodyPr>
            <a:spAutoFit/>
          </a:bodyPr>
          <a:lstStyle/>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p:txBody>
      </p:sp>
      <p:graphicFrame>
        <p:nvGraphicFramePr>
          <p:cNvPr id="8" name="Object 10"/>
          <p:cNvGraphicFramePr>
            <a:graphicFrameLocks noChangeAspect="1"/>
          </p:cNvGraphicFramePr>
          <p:nvPr/>
        </p:nvGraphicFramePr>
        <p:xfrm>
          <a:off x="8001000" y="152400"/>
          <a:ext cx="568325" cy="609600"/>
        </p:xfrm>
        <a:graphic>
          <a:graphicData uri="http://schemas.openxmlformats.org/presentationml/2006/ole">
            <mc:AlternateContent xmlns:mc="http://schemas.openxmlformats.org/markup-compatibility/2006">
              <mc:Choice xmlns:v="urn:schemas-microsoft-com:vml" Requires="v">
                <p:oleObj spid="_x0000_s18538" name="Document" r:id="rId4" imgW="393192" imgH="420624" progId="Word.Document.8">
                  <p:embed/>
                </p:oleObj>
              </mc:Choice>
              <mc:Fallback>
                <p:oleObj name="Document" r:id="rId4" imgW="393192" imgH="42062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152400"/>
                        <a:ext cx="56832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11"/>
          <p:cNvPicPr>
            <a:picLocks noChangeAspect="1" noChangeArrowheads="1"/>
          </p:cNvPicPr>
          <p:nvPr/>
        </p:nvPicPr>
        <p:blipFill>
          <a:blip r:embed="rId6" cstate="print"/>
          <a:srcRect/>
          <a:stretch>
            <a:fillRect/>
          </a:stretch>
        </p:blipFill>
        <p:spPr bwMode="auto">
          <a:xfrm>
            <a:off x="457200" y="76200"/>
            <a:ext cx="1143000" cy="657225"/>
          </a:xfrm>
          <a:prstGeom prst="rect">
            <a:avLst/>
          </a:prstGeom>
          <a:noFill/>
          <a:ln w="25400">
            <a:noFill/>
            <a:miter lim="800000"/>
            <a:headEnd/>
            <a:tailEnd/>
          </a:ln>
        </p:spPr>
      </p:pic>
      <p:sp>
        <p:nvSpPr>
          <p:cNvPr id="31027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310275" name="Rectangle 3"/>
          <p:cNvSpPr>
            <a:spLocks noGrp="1" noChangeArrowheads="1"/>
          </p:cNvSpPr>
          <p:nvPr>
            <p:ph type="subTitle" idx="1"/>
          </p:nvPr>
        </p:nvSpPr>
        <p:spPr>
          <a:xfrm>
            <a:off x="1371600" y="3886200"/>
            <a:ext cx="6400800" cy="1752600"/>
          </a:xfrm>
        </p:spPr>
        <p:txBody>
          <a:bodyPr/>
          <a:lstStyle>
            <a:lvl1pPr marL="0" indent="0" algn="ctr">
              <a:buFont typeface="Times" pitchFamily="28" charset="0"/>
              <a:buNone/>
              <a:defRPr/>
            </a:lvl1pPr>
          </a:lstStyle>
          <a:p>
            <a:r>
              <a:rPr lang="en-US"/>
              <a:t>Click to edit Master subtitle style</a:t>
            </a:r>
          </a:p>
        </p:txBody>
      </p:sp>
    </p:spTree>
    <p:extLst>
      <p:ext uri="{BB962C8B-B14F-4D97-AF65-F5344CB8AC3E}">
        <p14:creationId xmlns:p14="http://schemas.microsoft.com/office/powerpoint/2010/main" val="4110236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82E017-3615-48C4-9869-4BE84B741B16}" type="datetime1">
              <a:rPr lang="en-US" smtClean="0"/>
              <a:t>6/22/2012</a:t>
            </a:fld>
            <a:endParaRPr lang="en-US"/>
          </a:p>
        </p:txBody>
      </p:sp>
      <p:sp>
        <p:nvSpPr>
          <p:cNvPr id="8" name="Footer Placeholder 7"/>
          <p:cNvSpPr>
            <a:spLocks noGrp="1"/>
          </p:cNvSpPr>
          <p:nvPr>
            <p:ph type="ftr" sz="quarter" idx="11"/>
          </p:nvPr>
        </p:nvSpPr>
        <p:spPr/>
        <p:txBody>
          <a:bodyPr/>
          <a:lstStyle/>
          <a:p>
            <a:r>
              <a:rPr lang="en-US" smtClean="0"/>
              <a:t>J. Miller, ssp2012, June 2012</a:t>
            </a:r>
            <a:endParaRPr lang="en-US"/>
          </a:p>
        </p:txBody>
      </p:sp>
      <p:sp>
        <p:nvSpPr>
          <p:cNvPr id="9" name="Slide Number Placeholder 8"/>
          <p:cNvSpPr>
            <a:spLocks noGrp="1"/>
          </p:cNvSpPr>
          <p:nvPr>
            <p:ph type="sldNum" sz="quarter" idx="12"/>
          </p:nvPr>
        </p:nvSpPr>
        <p:spPr/>
        <p:txBody>
          <a:bodyPr/>
          <a:lstStyle/>
          <a:p>
            <a:fld id="{B326621D-91F0-43AF-9600-98B3DB544E1B}" type="slidenum">
              <a:rPr lang="en-US" smtClean="0"/>
              <a:t>‹#›</a:t>
            </a:fld>
            <a:endParaRPr lang="en-US"/>
          </a:p>
        </p:txBody>
      </p:sp>
    </p:spTree>
    <p:extLst>
      <p:ext uri="{BB962C8B-B14F-4D97-AF65-F5344CB8AC3E}">
        <p14:creationId xmlns:p14="http://schemas.microsoft.com/office/powerpoint/2010/main" val="24222213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47DBE887-5ABE-406C-8AB4-EBFFD8468B2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05342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041399C0-CC4E-4890-9748-ADBD78E8118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878766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ECC31A9C-FEB0-4FD1-82E5-01D0364D337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636149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8" name="Rectangle 7"/>
          <p:cNvSpPr>
            <a:spLocks noGrp="1" noChangeArrowheads="1"/>
          </p:cNvSpPr>
          <p:nvPr>
            <p:ph type="sldNum" sz="quarter" idx="11"/>
          </p:nvPr>
        </p:nvSpPr>
        <p:spPr>
          <a:ln/>
        </p:spPr>
        <p:txBody>
          <a:bodyPr/>
          <a:lstStyle>
            <a:lvl1pPr>
              <a:defRPr/>
            </a:lvl1pPr>
          </a:lstStyle>
          <a:p>
            <a:pPr>
              <a:defRPr/>
            </a:pPr>
            <a:fld id="{02729B12-9B61-4E4A-8229-EF34D5A3AF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4297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 name="Rectangle 7"/>
          <p:cNvSpPr>
            <a:spLocks noGrp="1" noChangeArrowheads="1"/>
          </p:cNvSpPr>
          <p:nvPr>
            <p:ph type="sldNum" sz="quarter" idx="11"/>
          </p:nvPr>
        </p:nvSpPr>
        <p:spPr>
          <a:ln/>
        </p:spPr>
        <p:txBody>
          <a:bodyPr/>
          <a:lstStyle>
            <a:lvl1pPr>
              <a:defRPr/>
            </a:lvl1pPr>
          </a:lstStyle>
          <a:p>
            <a:pPr>
              <a:defRPr/>
            </a:pPr>
            <a:fld id="{E7284FE6-81AF-4D79-BDD8-A329FC80CC5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814158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3" name="Rectangle 7"/>
          <p:cNvSpPr>
            <a:spLocks noGrp="1" noChangeArrowheads="1"/>
          </p:cNvSpPr>
          <p:nvPr>
            <p:ph type="sldNum" sz="quarter" idx="11"/>
          </p:nvPr>
        </p:nvSpPr>
        <p:spPr>
          <a:ln/>
        </p:spPr>
        <p:txBody>
          <a:bodyPr/>
          <a:lstStyle>
            <a:lvl1pPr>
              <a:defRPr/>
            </a:lvl1pPr>
          </a:lstStyle>
          <a:p>
            <a:pPr>
              <a:defRPr/>
            </a:pPr>
            <a:fld id="{EEBEE9B7-00E6-4F1E-A217-318E63D60F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627950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47668C20-33FE-4EE6-9291-6C1C277ECB6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622632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DEFED7A1-D20D-4850-AAFD-1E53DD9DBAA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106584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C886D21C-7D36-4AE8-A046-F59A1C4C85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23093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BB389EDC-7CE2-4236-A3BC-5E06E17E96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89157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77CADE-605D-4218-A603-F241B7F46D38}" type="datetime1">
              <a:rPr lang="en-US" smtClean="0"/>
              <a:t>6/22/2012</a:t>
            </a:fld>
            <a:endParaRPr lang="en-US"/>
          </a:p>
        </p:txBody>
      </p:sp>
      <p:sp>
        <p:nvSpPr>
          <p:cNvPr id="4" name="Footer Placeholder 3"/>
          <p:cNvSpPr>
            <a:spLocks noGrp="1"/>
          </p:cNvSpPr>
          <p:nvPr>
            <p:ph type="ftr" sz="quarter" idx="11"/>
          </p:nvPr>
        </p:nvSpPr>
        <p:spPr/>
        <p:txBody>
          <a:bodyPr/>
          <a:lstStyle/>
          <a:p>
            <a:r>
              <a:rPr lang="en-US" smtClean="0"/>
              <a:t>J. Miller, ssp2012, June 2012</a:t>
            </a:r>
            <a:endParaRPr lang="en-US"/>
          </a:p>
        </p:txBody>
      </p:sp>
      <p:sp>
        <p:nvSpPr>
          <p:cNvPr id="5" name="Slide Number Placeholder 4"/>
          <p:cNvSpPr>
            <a:spLocks noGrp="1"/>
          </p:cNvSpPr>
          <p:nvPr>
            <p:ph type="sldNum" sz="quarter" idx="12"/>
          </p:nvPr>
        </p:nvSpPr>
        <p:spPr/>
        <p:txBody>
          <a:bodyPr/>
          <a:lstStyle/>
          <a:p>
            <a:fld id="{B326621D-91F0-43AF-9600-98B3DB544E1B}" type="slidenum">
              <a:rPr lang="en-US" smtClean="0"/>
              <a:t>‹#›</a:t>
            </a:fld>
            <a:endParaRPr lang="en-US"/>
          </a:p>
        </p:txBody>
      </p:sp>
    </p:spTree>
    <p:extLst>
      <p:ext uri="{BB962C8B-B14F-4D97-AF65-F5344CB8AC3E}">
        <p14:creationId xmlns:p14="http://schemas.microsoft.com/office/powerpoint/2010/main" val="22079109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fld id="{D80934CB-1F6A-4C76-8D7C-A4B729462342}" type="datetime1">
              <a:rPr lang="en-US" sz="3200" smtClean="0">
                <a:solidFill>
                  <a:srgbClr val="000000"/>
                </a:solidFill>
                <a:latin typeface="Times New Roman" pitchFamily="18" charset="0"/>
                <a:cs typeface="Arial" charset="0"/>
              </a:rPr>
              <a:t>6/22/2012</a:t>
            </a:fld>
            <a:endParaRPr lang="en-US" sz="3200">
              <a:solidFill>
                <a:srgbClr val="000000"/>
              </a:solidFill>
              <a:latin typeface="Times New Roman" pitchFamily="18" charset="0"/>
              <a:cs typeface="Arial" charset="0"/>
            </a:endParaRPr>
          </a:p>
        </p:txBody>
      </p:sp>
      <p:sp>
        <p:nvSpPr>
          <p:cNvPr id="7" name="Footer Placeholder 6"/>
          <p:cNvSpPr>
            <a:spLocks noGrp="1"/>
          </p:cNvSpPr>
          <p:nvPr>
            <p:ph type="ftr" sz="quarter" idx="11"/>
          </p:nvPr>
        </p:nvSpPr>
        <p:spPr>
          <a:xfrm>
            <a:off x="3124200" y="6245225"/>
            <a:ext cx="2895600" cy="476250"/>
          </a:xfrm>
        </p:spPr>
        <p:txBody>
          <a:bodyPr/>
          <a:lstStyle>
            <a:lvl1pPr>
              <a:defRPr smtClean="0"/>
            </a:lvl1pPr>
          </a:lstStyle>
          <a:p>
            <a:pPr>
              <a:defRPr/>
            </a:pPr>
            <a:r>
              <a:rPr lang="en-US" smtClean="0">
                <a:solidFill>
                  <a:srgbClr val="000000"/>
                </a:solidFill>
              </a:rPr>
              <a:t>J. Miller, ssp2012, June 2012</a:t>
            </a:r>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4F7A5348-8607-4716-B942-84DE98127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63086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5" name="Line 5"/>
          <p:cNvSpPr>
            <a:spLocks noChangeShapeType="1"/>
          </p:cNvSpPr>
          <p:nvPr/>
        </p:nvSpPr>
        <p:spPr bwMode="auto">
          <a:xfrm>
            <a:off x="685800" y="838200"/>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6"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sp>
        <p:nvSpPr>
          <p:cNvPr id="7" name="Text Box 9"/>
          <p:cNvSpPr txBox="1">
            <a:spLocks noChangeArrowheads="1"/>
          </p:cNvSpPr>
          <p:nvPr/>
        </p:nvSpPr>
        <p:spPr bwMode="auto">
          <a:xfrm>
            <a:off x="685800" y="303213"/>
            <a:ext cx="685800" cy="1192212"/>
          </a:xfrm>
          <a:prstGeom prst="rect">
            <a:avLst/>
          </a:prstGeom>
          <a:noFill/>
          <a:ln w="9525">
            <a:noFill/>
            <a:miter lim="800000"/>
            <a:headEnd/>
            <a:tailEnd/>
          </a:ln>
          <a:effectLst/>
        </p:spPr>
        <p:txBody>
          <a:bodyPr>
            <a:spAutoFit/>
          </a:bodyPr>
          <a:lstStyle/>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p:txBody>
      </p:sp>
      <p:graphicFrame>
        <p:nvGraphicFramePr>
          <p:cNvPr id="8" name="Object 10"/>
          <p:cNvGraphicFramePr>
            <a:graphicFrameLocks noChangeAspect="1"/>
          </p:cNvGraphicFramePr>
          <p:nvPr/>
        </p:nvGraphicFramePr>
        <p:xfrm>
          <a:off x="8001000" y="152400"/>
          <a:ext cx="568325" cy="609600"/>
        </p:xfrm>
        <a:graphic>
          <a:graphicData uri="http://schemas.openxmlformats.org/presentationml/2006/ole">
            <mc:AlternateContent xmlns:mc="http://schemas.openxmlformats.org/markup-compatibility/2006">
              <mc:Choice xmlns:v="urn:schemas-microsoft-com:vml" Requires="v">
                <p:oleObj spid="_x0000_s19562" name="Document" r:id="rId4" imgW="393192" imgH="420624" progId="Word.Document.8">
                  <p:embed/>
                </p:oleObj>
              </mc:Choice>
              <mc:Fallback>
                <p:oleObj name="Document" r:id="rId4" imgW="393192" imgH="42062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152400"/>
                        <a:ext cx="56832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11"/>
          <p:cNvPicPr>
            <a:picLocks noChangeAspect="1" noChangeArrowheads="1"/>
          </p:cNvPicPr>
          <p:nvPr/>
        </p:nvPicPr>
        <p:blipFill>
          <a:blip r:embed="rId6" cstate="print"/>
          <a:srcRect/>
          <a:stretch>
            <a:fillRect/>
          </a:stretch>
        </p:blipFill>
        <p:spPr bwMode="auto">
          <a:xfrm>
            <a:off x="457200" y="76200"/>
            <a:ext cx="1143000" cy="657225"/>
          </a:xfrm>
          <a:prstGeom prst="rect">
            <a:avLst/>
          </a:prstGeom>
          <a:noFill/>
          <a:ln w="25400">
            <a:noFill/>
            <a:miter lim="800000"/>
            <a:headEnd/>
            <a:tailEnd/>
          </a:ln>
        </p:spPr>
      </p:pic>
      <p:sp>
        <p:nvSpPr>
          <p:cNvPr id="31027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310275" name="Rectangle 3"/>
          <p:cNvSpPr>
            <a:spLocks noGrp="1" noChangeArrowheads="1"/>
          </p:cNvSpPr>
          <p:nvPr>
            <p:ph type="subTitle" idx="1"/>
          </p:nvPr>
        </p:nvSpPr>
        <p:spPr>
          <a:xfrm>
            <a:off x="1371600" y="3886200"/>
            <a:ext cx="6400800" cy="1752600"/>
          </a:xfrm>
        </p:spPr>
        <p:txBody>
          <a:bodyPr/>
          <a:lstStyle>
            <a:lvl1pPr marL="0" indent="0" algn="ctr">
              <a:buFont typeface="Times" pitchFamily="28" charset="0"/>
              <a:buNone/>
              <a:defRPr/>
            </a:lvl1pPr>
          </a:lstStyle>
          <a:p>
            <a:r>
              <a:rPr lang="en-US"/>
              <a:t>Click to edit Master subtitle style</a:t>
            </a:r>
          </a:p>
        </p:txBody>
      </p:sp>
    </p:spTree>
    <p:extLst>
      <p:ext uri="{BB962C8B-B14F-4D97-AF65-F5344CB8AC3E}">
        <p14:creationId xmlns:p14="http://schemas.microsoft.com/office/powerpoint/2010/main" val="4570392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47DBE887-5ABE-406C-8AB4-EBFFD8468B2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56397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041399C0-CC4E-4890-9748-ADBD78E8118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065258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ECC31A9C-FEB0-4FD1-82E5-01D0364D337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091855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8" name="Rectangle 7"/>
          <p:cNvSpPr>
            <a:spLocks noGrp="1" noChangeArrowheads="1"/>
          </p:cNvSpPr>
          <p:nvPr>
            <p:ph type="sldNum" sz="quarter" idx="11"/>
          </p:nvPr>
        </p:nvSpPr>
        <p:spPr>
          <a:ln/>
        </p:spPr>
        <p:txBody>
          <a:bodyPr/>
          <a:lstStyle>
            <a:lvl1pPr>
              <a:defRPr/>
            </a:lvl1pPr>
          </a:lstStyle>
          <a:p>
            <a:pPr>
              <a:defRPr/>
            </a:pPr>
            <a:fld id="{02729B12-9B61-4E4A-8229-EF34D5A3AF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71876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 name="Rectangle 7"/>
          <p:cNvSpPr>
            <a:spLocks noGrp="1" noChangeArrowheads="1"/>
          </p:cNvSpPr>
          <p:nvPr>
            <p:ph type="sldNum" sz="quarter" idx="11"/>
          </p:nvPr>
        </p:nvSpPr>
        <p:spPr>
          <a:ln/>
        </p:spPr>
        <p:txBody>
          <a:bodyPr/>
          <a:lstStyle>
            <a:lvl1pPr>
              <a:defRPr/>
            </a:lvl1pPr>
          </a:lstStyle>
          <a:p>
            <a:pPr>
              <a:defRPr/>
            </a:pPr>
            <a:fld id="{E7284FE6-81AF-4D79-BDD8-A329FC80CC5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882077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3" name="Rectangle 7"/>
          <p:cNvSpPr>
            <a:spLocks noGrp="1" noChangeArrowheads="1"/>
          </p:cNvSpPr>
          <p:nvPr>
            <p:ph type="sldNum" sz="quarter" idx="11"/>
          </p:nvPr>
        </p:nvSpPr>
        <p:spPr>
          <a:ln/>
        </p:spPr>
        <p:txBody>
          <a:bodyPr/>
          <a:lstStyle>
            <a:lvl1pPr>
              <a:defRPr/>
            </a:lvl1pPr>
          </a:lstStyle>
          <a:p>
            <a:pPr>
              <a:defRPr/>
            </a:pPr>
            <a:fld id="{EEBEE9B7-00E6-4F1E-A217-318E63D60F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302552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47668C20-33FE-4EE6-9291-6C1C277ECB6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41444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DEFED7A1-D20D-4850-AAFD-1E53DD9DBAA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34432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0E4DD-42D9-431D-9943-228E34E7C754}" type="datetime1">
              <a:rPr lang="en-US" smtClean="0"/>
              <a:t>6/22/2012</a:t>
            </a:fld>
            <a:endParaRPr lang="en-US"/>
          </a:p>
        </p:txBody>
      </p:sp>
      <p:sp>
        <p:nvSpPr>
          <p:cNvPr id="3" name="Footer Placeholder 2"/>
          <p:cNvSpPr>
            <a:spLocks noGrp="1"/>
          </p:cNvSpPr>
          <p:nvPr>
            <p:ph type="ftr" sz="quarter" idx="11"/>
          </p:nvPr>
        </p:nvSpPr>
        <p:spPr/>
        <p:txBody>
          <a:bodyPr/>
          <a:lstStyle/>
          <a:p>
            <a:r>
              <a:rPr lang="en-US" smtClean="0"/>
              <a:t>J. Miller, ssp2012, June 2012</a:t>
            </a:r>
            <a:endParaRPr lang="en-US"/>
          </a:p>
        </p:txBody>
      </p:sp>
      <p:sp>
        <p:nvSpPr>
          <p:cNvPr id="4" name="Slide Number Placeholder 3"/>
          <p:cNvSpPr>
            <a:spLocks noGrp="1"/>
          </p:cNvSpPr>
          <p:nvPr>
            <p:ph type="sldNum" sz="quarter" idx="12"/>
          </p:nvPr>
        </p:nvSpPr>
        <p:spPr/>
        <p:txBody>
          <a:bodyPr/>
          <a:lstStyle/>
          <a:p>
            <a:fld id="{B326621D-91F0-43AF-9600-98B3DB544E1B}" type="slidenum">
              <a:rPr lang="en-US" smtClean="0"/>
              <a:t>‹#›</a:t>
            </a:fld>
            <a:endParaRPr lang="en-US"/>
          </a:p>
        </p:txBody>
      </p:sp>
    </p:spTree>
    <p:extLst>
      <p:ext uri="{BB962C8B-B14F-4D97-AF65-F5344CB8AC3E}">
        <p14:creationId xmlns:p14="http://schemas.microsoft.com/office/powerpoint/2010/main" val="15283644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C886D21C-7D36-4AE8-A046-F59A1C4C85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19060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BB389EDC-7CE2-4236-A3BC-5E06E17E96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15571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fld id="{649BBBAE-8D36-4ABC-94B3-D6692564FEBE}" type="datetime1">
              <a:rPr lang="en-US" sz="3200" smtClean="0">
                <a:solidFill>
                  <a:srgbClr val="000000"/>
                </a:solidFill>
                <a:latin typeface="Times New Roman" pitchFamily="18" charset="0"/>
                <a:cs typeface="Arial" charset="0"/>
              </a:rPr>
              <a:t>6/22/2012</a:t>
            </a:fld>
            <a:endParaRPr lang="en-US" sz="3200">
              <a:solidFill>
                <a:srgbClr val="000000"/>
              </a:solidFill>
              <a:latin typeface="Times New Roman" pitchFamily="18" charset="0"/>
              <a:cs typeface="Arial" charset="0"/>
            </a:endParaRPr>
          </a:p>
        </p:txBody>
      </p:sp>
      <p:sp>
        <p:nvSpPr>
          <p:cNvPr id="7" name="Footer Placeholder 6"/>
          <p:cNvSpPr>
            <a:spLocks noGrp="1"/>
          </p:cNvSpPr>
          <p:nvPr>
            <p:ph type="ftr" sz="quarter" idx="11"/>
          </p:nvPr>
        </p:nvSpPr>
        <p:spPr>
          <a:xfrm>
            <a:off x="3124200" y="6245225"/>
            <a:ext cx="2895600" cy="476250"/>
          </a:xfrm>
        </p:spPr>
        <p:txBody>
          <a:bodyPr/>
          <a:lstStyle>
            <a:lvl1pPr>
              <a:defRPr smtClean="0"/>
            </a:lvl1pPr>
          </a:lstStyle>
          <a:p>
            <a:pPr>
              <a:defRPr/>
            </a:pPr>
            <a:r>
              <a:rPr lang="en-US" smtClean="0">
                <a:solidFill>
                  <a:srgbClr val="000000"/>
                </a:solidFill>
              </a:rPr>
              <a:t>J. Miller, ssp2012, June 2012</a:t>
            </a:r>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4F7A5348-8607-4716-B942-84DE98127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2266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5" name="Line 5"/>
          <p:cNvSpPr>
            <a:spLocks noChangeShapeType="1"/>
          </p:cNvSpPr>
          <p:nvPr/>
        </p:nvSpPr>
        <p:spPr bwMode="auto">
          <a:xfrm>
            <a:off x="685800" y="838200"/>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6"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sp>
        <p:nvSpPr>
          <p:cNvPr id="7" name="Text Box 9"/>
          <p:cNvSpPr txBox="1">
            <a:spLocks noChangeArrowheads="1"/>
          </p:cNvSpPr>
          <p:nvPr/>
        </p:nvSpPr>
        <p:spPr bwMode="auto">
          <a:xfrm>
            <a:off x="685800" y="303213"/>
            <a:ext cx="685800" cy="1192212"/>
          </a:xfrm>
          <a:prstGeom prst="rect">
            <a:avLst/>
          </a:prstGeom>
          <a:noFill/>
          <a:ln w="9525">
            <a:noFill/>
            <a:miter lim="800000"/>
            <a:headEnd/>
            <a:tailEnd/>
          </a:ln>
          <a:effectLst/>
        </p:spPr>
        <p:txBody>
          <a:bodyPr>
            <a:spAutoFit/>
          </a:bodyPr>
          <a:lstStyle/>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p:txBody>
      </p:sp>
      <p:graphicFrame>
        <p:nvGraphicFramePr>
          <p:cNvPr id="8" name="Object 10"/>
          <p:cNvGraphicFramePr>
            <a:graphicFrameLocks noChangeAspect="1"/>
          </p:cNvGraphicFramePr>
          <p:nvPr/>
        </p:nvGraphicFramePr>
        <p:xfrm>
          <a:off x="8001000" y="152400"/>
          <a:ext cx="568325" cy="609600"/>
        </p:xfrm>
        <a:graphic>
          <a:graphicData uri="http://schemas.openxmlformats.org/presentationml/2006/ole">
            <mc:AlternateContent xmlns:mc="http://schemas.openxmlformats.org/markup-compatibility/2006">
              <mc:Choice xmlns:v="urn:schemas-microsoft-com:vml" Requires="v">
                <p:oleObj spid="_x0000_s20586" name="Document" r:id="rId4" imgW="393192" imgH="420624" progId="Word.Document.8">
                  <p:embed/>
                </p:oleObj>
              </mc:Choice>
              <mc:Fallback>
                <p:oleObj name="Document" r:id="rId4" imgW="393192" imgH="42062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152400"/>
                        <a:ext cx="56832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11"/>
          <p:cNvPicPr>
            <a:picLocks noChangeAspect="1" noChangeArrowheads="1"/>
          </p:cNvPicPr>
          <p:nvPr/>
        </p:nvPicPr>
        <p:blipFill>
          <a:blip r:embed="rId6" cstate="print"/>
          <a:srcRect/>
          <a:stretch>
            <a:fillRect/>
          </a:stretch>
        </p:blipFill>
        <p:spPr bwMode="auto">
          <a:xfrm>
            <a:off x="457200" y="76200"/>
            <a:ext cx="1143000" cy="657225"/>
          </a:xfrm>
          <a:prstGeom prst="rect">
            <a:avLst/>
          </a:prstGeom>
          <a:noFill/>
          <a:ln w="25400">
            <a:noFill/>
            <a:miter lim="800000"/>
            <a:headEnd/>
            <a:tailEnd/>
          </a:ln>
        </p:spPr>
      </p:pic>
      <p:sp>
        <p:nvSpPr>
          <p:cNvPr id="31027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310275" name="Rectangle 3"/>
          <p:cNvSpPr>
            <a:spLocks noGrp="1" noChangeArrowheads="1"/>
          </p:cNvSpPr>
          <p:nvPr>
            <p:ph type="subTitle" idx="1"/>
          </p:nvPr>
        </p:nvSpPr>
        <p:spPr>
          <a:xfrm>
            <a:off x="1371600" y="3886200"/>
            <a:ext cx="6400800" cy="1752600"/>
          </a:xfrm>
        </p:spPr>
        <p:txBody>
          <a:bodyPr/>
          <a:lstStyle>
            <a:lvl1pPr marL="0" indent="0" algn="ctr">
              <a:buFont typeface="Times" pitchFamily="28" charset="0"/>
              <a:buNone/>
              <a:defRPr/>
            </a:lvl1pPr>
          </a:lstStyle>
          <a:p>
            <a:r>
              <a:rPr lang="en-US"/>
              <a:t>Click to edit Master subtitle style</a:t>
            </a:r>
          </a:p>
        </p:txBody>
      </p:sp>
    </p:spTree>
    <p:extLst>
      <p:ext uri="{BB962C8B-B14F-4D97-AF65-F5344CB8AC3E}">
        <p14:creationId xmlns:p14="http://schemas.microsoft.com/office/powerpoint/2010/main" val="29750975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47DBE887-5ABE-406C-8AB4-EBFFD8468B2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33965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041399C0-CC4E-4890-9748-ADBD78E8118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782231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ECC31A9C-FEB0-4FD1-82E5-01D0364D337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458614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8" name="Rectangle 7"/>
          <p:cNvSpPr>
            <a:spLocks noGrp="1" noChangeArrowheads="1"/>
          </p:cNvSpPr>
          <p:nvPr>
            <p:ph type="sldNum" sz="quarter" idx="11"/>
          </p:nvPr>
        </p:nvSpPr>
        <p:spPr>
          <a:ln/>
        </p:spPr>
        <p:txBody>
          <a:bodyPr/>
          <a:lstStyle>
            <a:lvl1pPr>
              <a:defRPr/>
            </a:lvl1pPr>
          </a:lstStyle>
          <a:p>
            <a:pPr>
              <a:defRPr/>
            </a:pPr>
            <a:fld id="{02729B12-9B61-4E4A-8229-EF34D5A3AF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69288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 name="Rectangle 7"/>
          <p:cNvSpPr>
            <a:spLocks noGrp="1" noChangeArrowheads="1"/>
          </p:cNvSpPr>
          <p:nvPr>
            <p:ph type="sldNum" sz="quarter" idx="11"/>
          </p:nvPr>
        </p:nvSpPr>
        <p:spPr>
          <a:ln/>
        </p:spPr>
        <p:txBody>
          <a:bodyPr/>
          <a:lstStyle>
            <a:lvl1pPr>
              <a:defRPr/>
            </a:lvl1pPr>
          </a:lstStyle>
          <a:p>
            <a:pPr>
              <a:defRPr/>
            </a:pPr>
            <a:fld id="{E7284FE6-81AF-4D79-BDD8-A329FC80CC5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469164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3" name="Rectangle 7"/>
          <p:cNvSpPr>
            <a:spLocks noGrp="1" noChangeArrowheads="1"/>
          </p:cNvSpPr>
          <p:nvPr>
            <p:ph type="sldNum" sz="quarter" idx="11"/>
          </p:nvPr>
        </p:nvSpPr>
        <p:spPr>
          <a:ln/>
        </p:spPr>
        <p:txBody>
          <a:bodyPr/>
          <a:lstStyle>
            <a:lvl1pPr>
              <a:defRPr/>
            </a:lvl1pPr>
          </a:lstStyle>
          <a:p>
            <a:pPr>
              <a:defRPr/>
            </a:pPr>
            <a:fld id="{EEBEE9B7-00E6-4F1E-A217-318E63D60F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2290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5FBBD3-E79E-49CE-B404-16FF1F90C7B9}" type="datetime1">
              <a:rPr lang="en-US" smtClean="0"/>
              <a:t>6/22/2012</a:t>
            </a:fld>
            <a:endParaRPr lang="en-US"/>
          </a:p>
        </p:txBody>
      </p:sp>
      <p:sp>
        <p:nvSpPr>
          <p:cNvPr id="6" name="Footer Placeholder 5"/>
          <p:cNvSpPr>
            <a:spLocks noGrp="1"/>
          </p:cNvSpPr>
          <p:nvPr>
            <p:ph type="ftr" sz="quarter" idx="11"/>
          </p:nvPr>
        </p:nvSpPr>
        <p:spPr/>
        <p:txBody>
          <a:bodyPr/>
          <a:lstStyle/>
          <a:p>
            <a:r>
              <a:rPr lang="en-US" smtClean="0"/>
              <a:t>J. Miller, ssp2012, June 2012</a:t>
            </a:r>
            <a:endParaRPr lang="en-US"/>
          </a:p>
        </p:txBody>
      </p:sp>
      <p:sp>
        <p:nvSpPr>
          <p:cNvPr id="7" name="Slide Number Placeholder 6"/>
          <p:cNvSpPr>
            <a:spLocks noGrp="1"/>
          </p:cNvSpPr>
          <p:nvPr>
            <p:ph type="sldNum" sz="quarter" idx="12"/>
          </p:nvPr>
        </p:nvSpPr>
        <p:spPr/>
        <p:txBody>
          <a:bodyPr/>
          <a:lstStyle/>
          <a:p>
            <a:fld id="{B326621D-91F0-43AF-9600-98B3DB544E1B}" type="slidenum">
              <a:rPr lang="en-US" smtClean="0"/>
              <a:t>‹#›</a:t>
            </a:fld>
            <a:endParaRPr lang="en-US"/>
          </a:p>
        </p:txBody>
      </p:sp>
    </p:spTree>
    <p:extLst>
      <p:ext uri="{BB962C8B-B14F-4D97-AF65-F5344CB8AC3E}">
        <p14:creationId xmlns:p14="http://schemas.microsoft.com/office/powerpoint/2010/main" val="23341490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47668C20-33FE-4EE6-9291-6C1C277ECB6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468406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DEFED7A1-D20D-4850-AAFD-1E53DD9DBAA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640032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C886D21C-7D36-4AE8-A046-F59A1C4C85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88149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BB389EDC-7CE2-4236-A3BC-5E06E17E96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840637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fld id="{89F0692C-0D72-4F32-A9B7-5D61C77918E7}" type="datetime1">
              <a:rPr lang="en-US" sz="3200" smtClean="0">
                <a:solidFill>
                  <a:srgbClr val="000000"/>
                </a:solidFill>
                <a:latin typeface="Times New Roman" pitchFamily="18" charset="0"/>
                <a:cs typeface="Arial" charset="0"/>
              </a:rPr>
              <a:t>6/22/2012</a:t>
            </a:fld>
            <a:endParaRPr lang="en-US" sz="3200">
              <a:solidFill>
                <a:srgbClr val="000000"/>
              </a:solidFill>
              <a:latin typeface="Times New Roman" pitchFamily="18" charset="0"/>
              <a:cs typeface="Arial" charset="0"/>
            </a:endParaRPr>
          </a:p>
        </p:txBody>
      </p:sp>
      <p:sp>
        <p:nvSpPr>
          <p:cNvPr id="7" name="Footer Placeholder 6"/>
          <p:cNvSpPr>
            <a:spLocks noGrp="1"/>
          </p:cNvSpPr>
          <p:nvPr>
            <p:ph type="ftr" sz="quarter" idx="11"/>
          </p:nvPr>
        </p:nvSpPr>
        <p:spPr>
          <a:xfrm>
            <a:off x="3124200" y="6245225"/>
            <a:ext cx="2895600" cy="476250"/>
          </a:xfrm>
        </p:spPr>
        <p:txBody>
          <a:bodyPr/>
          <a:lstStyle>
            <a:lvl1pPr>
              <a:defRPr smtClean="0"/>
            </a:lvl1pPr>
          </a:lstStyle>
          <a:p>
            <a:pPr>
              <a:defRPr/>
            </a:pPr>
            <a:r>
              <a:rPr lang="en-US" smtClean="0">
                <a:solidFill>
                  <a:srgbClr val="000000"/>
                </a:solidFill>
              </a:rPr>
              <a:t>J. Miller, ssp2012, June 2012</a:t>
            </a:r>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4F7A5348-8607-4716-B942-84DE98127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0940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5" name="Line 5"/>
          <p:cNvSpPr>
            <a:spLocks noChangeShapeType="1"/>
          </p:cNvSpPr>
          <p:nvPr/>
        </p:nvSpPr>
        <p:spPr bwMode="auto">
          <a:xfrm>
            <a:off x="685800" y="838200"/>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6"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sp>
        <p:nvSpPr>
          <p:cNvPr id="7" name="Text Box 9"/>
          <p:cNvSpPr txBox="1">
            <a:spLocks noChangeArrowheads="1"/>
          </p:cNvSpPr>
          <p:nvPr/>
        </p:nvSpPr>
        <p:spPr bwMode="auto">
          <a:xfrm>
            <a:off x="685800" y="303213"/>
            <a:ext cx="685800" cy="1192212"/>
          </a:xfrm>
          <a:prstGeom prst="rect">
            <a:avLst/>
          </a:prstGeom>
          <a:noFill/>
          <a:ln w="9525">
            <a:noFill/>
            <a:miter lim="800000"/>
            <a:headEnd/>
            <a:tailEnd/>
          </a:ln>
          <a:effectLst/>
        </p:spPr>
        <p:txBody>
          <a:bodyPr>
            <a:spAutoFit/>
          </a:bodyPr>
          <a:lstStyle/>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p:txBody>
      </p:sp>
      <p:graphicFrame>
        <p:nvGraphicFramePr>
          <p:cNvPr id="8" name="Object 10"/>
          <p:cNvGraphicFramePr>
            <a:graphicFrameLocks noChangeAspect="1"/>
          </p:cNvGraphicFramePr>
          <p:nvPr/>
        </p:nvGraphicFramePr>
        <p:xfrm>
          <a:off x="8001000" y="152400"/>
          <a:ext cx="568325" cy="609600"/>
        </p:xfrm>
        <a:graphic>
          <a:graphicData uri="http://schemas.openxmlformats.org/presentationml/2006/ole">
            <mc:AlternateContent xmlns:mc="http://schemas.openxmlformats.org/markup-compatibility/2006">
              <mc:Choice xmlns:v="urn:schemas-microsoft-com:vml" Requires="v">
                <p:oleObj spid="_x0000_s21610" name="Document" r:id="rId4" imgW="393192" imgH="420624" progId="Word.Document.8">
                  <p:embed/>
                </p:oleObj>
              </mc:Choice>
              <mc:Fallback>
                <p:oleObj name="Document" r:id="rId4" imgW="393192" imgH="42062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152400"/>
                        <a:ext cx="56832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11"/>
          <p:cNvPicPr>
            <a:picLocks noChangeAspect="1" noChangeArrowheads="1"/>
          </p:cNvPicPr>
          <p:nvPr/>
        </p:nvPicPr>
        <p:blipFill>
          <a:blip r:embed="rId6" cstate="print"/>
          <a:srcRect/>
          <a:stretch>
            <a:fillRect/>
          </a:stretch>
        </p:blipFill>
        <p:spPr bwMode="auto">
          <a:xfrm>
            <a:off x="457200" y="76200"/>
            <a:ext cx="1143000" cy="657225"/>
          </a:xfrm>
          <a:prstGeom prst="rect">
            <a:avLst/>
          </a:prstGeom>
          <a:noFill/>
          <a:ln w="25400">
            <a:noFill/>
            <a:miter lim="800000"/>
            <a:headEnd/>
            <a:tailEnd/>
          </a:ln>
        </p:spPr>
      </p:pic>
      <p:sp>
        <p:nvSpPr>
          <p:cNvPr id="31027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310275" name="Rectangle 3"/>
          <p:cNvSpPr>
            <a:spLocks noGrp="1" noChangeArrowheads="1"/>
          </p:cNvSpPr>
          <p:nvPr>
            <p:ph type="subTitle" idx="1"/>
          </p:nvPr>
        </p:nvSpPr>
        <p:spPr>
          <a:xfrm>
            <a:off x="1371600" y="3886200"/>
            <a:ext cx="6400800" cy="1752600"/>
          </a:xfrm>
        </p:spPr>
        <p:txBody>
          <a:bodyPr/>
          <a:lstStyle>
            <a:lvl1pPr marL="0" indent="0" algn="ctr">
              <a:buFont typeface="Times" pitchFamily="28" charset="0"/>
              <a:buNone/>
              <a:defRPr/>
            </a:lvl1pPr>
          </a:lstStyle>
          <a:p>
            <a:r>
              <a:rPr lang="en-US"/>
              <a:t>Click to edit Master subtitle style</a:t>
            </a:r>
          </a:p>
        </p:txBody>
      </p:sp>
    </p:spTree>
    <p:extLst>
      <p:ext uri="{BB962C8B-B14F-4D97-AF65-F5344CB8AC3E}">
        <p14:creationId xmlns:p14="http://schemas.microsoft.com/office/powerpoint/2010/main" val="33139158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47DBE887-5ABE-406C-8AB4-EBFFD8468B2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36925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041399C0-CC4E-4890-9748-ADBD78E8118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338310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00100"/>
            <a:ext cx="38100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ECC31A9C-FEB0-4FD1-82E5-01D0364D337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526559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8" name="Rectangle 7"/>
          <p:cNvSpPr>
            <a:spLocks noGrp="1" noChangeArrowheads="1"/>
          </p:cNvSpPr>
          <p:nvPr>
            <p:ph type="sldNum" sz="quarter" idx="11"/>
          </p:nvPr>
        </p:nvSpPr>
        <p:spPr>
          <a:ln/>
        </p:spPr>
        <p:txBody>
          <a:bodyPr/>
          <a:lstStyle>
            <a:lvl1pPr>
              <a:defRPr/>
            </a:lvl1pPr>
          </a:lstStyle>
          <a:p>
            <a:pPr>
              <a:defRPr/>
            </a:pPr>
            <a:fld id="{02729B12-9B61-4E4A-8229-EF34D5A3AF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94323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701339-8970-466F-BCB3-FE801FFC0296}" type="datetime1">
              <a:rPr lang="en-US" smtClean="0"/>
              <a:t>6/22/2012</a:t>
            </a:fld>
            <a:endParaRPr lang="en-US"/>
          </a:p>
        </p:txBody>
      </p:sp>
      <p:sp>
        <p:nvSpPr>
          <p:cNvPr id="6" name="Footer Placeholder 5"/>
          <p:cNvSpPr>
            <a:spLocks noGrp="1"/>
          </p:cNvSpPr>
          <p:nvPr>
            <p:ph type="ftr" sz="quarter" idx="11"/>
          </p:nvPr>
        </p:nvSpPr>
        <p:spPr/>
        <p:txBody>
          <a:bodyPr/>
          <a:lstStyle/>
          <a:p>
            <a:r>
              <a:rPr lang="en-US" smtClean="0"/>
              <a:t>J. Miller, ssp2012, June 2012</a:t>
            </a:r>
            <a:endParaRPr lang="en-US"/>
          </a:p>
        </p:txBody>
      </p:sp>
      <p:sp>
        <p:nvSpPr>
          <p:cNvPr id="7" name="Slide Number Placeholder 6"/>
          <p:cNvSpPr>
            <a:spLocks noGrp="1"/>
          </p:cNvSpPr>
          <p:nvPr>
            <p:ph type="sldNum" sz="quarter" idx="12"/>
          </p:nvPr>
        </p:nvSpPr>
        <p:spPr/>
        <p:txBody>
          <a:bodyPr/>
          <a:lstStyle/>
          <a:p>
            <a:fld id="{B326621D-91F0-43AF-9600-98B3DB544E1B}" type="slidenum">
              <a:rPr lang="en-US" smtClean="0"/>
              <a:t>‹#›</a:t>
            </a:fld>
            <a:endParaRPr lang="en-US"/>
          </a:p>
        </p:txBody>
      </p:sp>
    </p:spTree>
    <p:extLst>
      <p:ext uri="{BB962C8B-B14F-4D97-AF65-F5344CB8AC3E}">
        <p14:creationId xmlns:p14="http://schemas.microsoft.com/office/powerpoint/2010/main" val="37154609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 name="Rectangle 7"/>
          <p:cNvSpPr>
            <a:spLocks noGrp="1" noChangeArrowheads="1"/>
          </p:cNvSpPr>
          <p:nvPr>
            <p:ph type="sldNum" sz="quarter" idx="11"/>
          </p:nvPr>
        </p:nvSpPr>
        <p:spPr>
          <a:ln/>
        </p:spPr>
        <p:txBody>
          <a:bodyPr/>
          <a:lstStyle>
            <a:lvl1pPr>
              <a:defRPr/>
            </a:lvl1pPr>
          </a:lstStyle>
          <a:p>
            <a:pPr>
              <a:defRPr/>
            </a:pPr>
            <a:fld id="{E7284FE6-81AF-4D79-BDD8-A329FC80CC5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011915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3" name="Rectangle 7"/>
          <p:cNvSpPr>
            <a:spLocks noGrp="1" noChangeArrowheads="1"/>
          </p:cNvSpPr>
          <p:nvPr>
            <p:ph type="sldNum" sz="quarter" idx="11"/>
          </p:nvPr>
        </p:nvSpPr>
        <p:spPr>
          <a:ln/>
        </p:spPr>
        <p:txBody>
          <a:bodyPr/>
          <a:lstStyle>
            <a:lvl1pPr>
              <a:defRPr/>
            </a:lvl1pPr>
          </a:lstStyle>
          <a:p>
            <a:pPr>
              <a:defRPr/>
            </a:pPr>
            <a:fld id="{EEBEE9B7-00E6-4F1E-A217-318E63D60F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53733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47668C20-33FE-4EE6-9291-6C1C277ECB6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981384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Rectangle 7"/>
          <p:cNvSpPr>
            <a:spLocks noGrp="1" noChangeArrowheads="1"/>
          </p:cNvSpPr>
          <p:nvPr>
            <p:ph type="sldNum" sz="quarter" idx="11"/>
          </p:nvPr>
        </p:nvSpPr>
        <p:spPr>
          <a:ln/>
        </p:spPr>
        <p:txBody>
          <a:bodyPr/>
          <a:lstStyle>
            <a:lvl1pPr>
              <a:defRPr/>
            </a:lvl1pPr>
          </a:lstStyle>
          <a:p>
            <a:pPr>
              <a:defRPr/>
            </a:pPr>
            <a:fld id="{DEFED7A1-D20D-4850-AAFD-1E53DD9DBAA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080453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C886D21C-7D36-4AE8-A046-F59A1C4C85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410679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BB389EDC-7CE2-4236-A3BC-5E06E17E96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082546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fld id="{AC9A4E79-2B73-4D95-BE0A-28A59E76E6D7}" type="datetime1">
              <a:rPr lang="en-US" sz="3200" smtClean="0">
                <a:solidFill>
                  <a:srgbClr val="000000"/>
                </a:solidFill>
                <a:latin typeface="Times New Roman" pitchFamily="18" charset="0"/>
                <a:cs typeface="Arial" charset="0"/>
              </a:rPr>
              <a:t>6/22/2012</a:t>
            </a:fld>
            <a:endParaRPr lang="en-US" sz="3200">
              <a:solidFill>
                <a:srgbClr val="000000"/>
              </a:solidFill>
              <a:latin typeface="Times New Roman" pitchFamily="18" charset="0"/>
              <a:cs typeface="Arial" charset="0"/>
            </a:endParaRPr>
          </a:p>
        </p:txBody>
      </p:sp>
      <p:sp>
        <p:nvSpPr>
          <p:cNvPr id="7" name="Footer Placeholder 6"/>
          <p:cNvSpPr>
            <a:spLocks noGrp="1"/>
          </p:cNvSpPr>
          <p:nvPr>
            <p:ph type="ftr" sz="quarter" idx="11"/>
          </p:nvPr>
        </p:nvSpPr>
        <p:spPr>
          <a:xfrm>
            <a:off x="3124200" y="6245225"/>
            <a:ext cx="2895600" cy="476250"/>
          </a:xfrm>
        </p:spPr>
        <p:txBody>
          <a:bodyPr/>
          <a:lstStyle>
            <a:lvl1pPr>
              <a:defRPr smtClean="0"/>
            </a:lvl1pPr>
          </a:lstStyle>
          <a:p>
            <a:pPr>
              <a:defRPr/>
            </a:pPr>
            <a:r>
              <a:rPr lang="en-US" smtClean="0">
                <a:solidFill>
                  <a:srgbClr val="000000"/>
                </a:solidFill>
              </a:rPr>
              <a:t>J. Miller, ssp2012, June 2012</a:t>
            </a:r>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4F7A5348-8607-4716-B942-84DE98127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66551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5" name="Line 5"/>
          <p:cNvSpPr>
            <a:spLocks noChangeShapeType="1"/>
          </p:cNvSpPr>
          <p:nvPr/>
        </p:nvSpPr>
        <p:spPr bwMode="auto">
          <a:xfrm>
            <a:off x="685800" y="838200"/>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6"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sp>
        <p:nvSpPr>
          <p:cNvPr id="7" name="Text Box 9"/>
          <p:cNvSpPr txBox="1">
            <a:spLocks noChangeArrowheads="1"/>
          </p:cNvSpPr>
          <p:nvPr/>
        </p:nvSpPr>
        <p:spPr bwMode="auto">
          <a:xfrm>
            <a:off x="685800" y="303213"/>
            <a:ext cx="685800" cy="1192212"/>
          </a:xfrm>
          <a:prstGeom prst="rect">
            <a:avLst/>
          </a:prstGeom>
          <a:noFill/>
          <a:ln w="9525">
            <a:noFill/>
            <a:miter lim="800000"/>
            <a:headEnd/>
            <a:tailEnd/>
          </a:ln>
          <a:effectLst/>
        </p:spPr>
        <p:txBody>
          <a:bodyPr>
            <a:spAutoFit/>
          </a:bodyPr>
          <a:lstStyle/>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a:p>
            <a:pPr marL="342900" indent="-342900" fontAlgn="base">
              <a:lnSpc>
                <a:spcPct val="50000"/>
              </a:lnSpc>
              <a:spcBef>
                <a:spcPct val="50000"/>
              </a:spcBef>
              <a:spcAft>
                <a:spcPct val="0"/>
              </a:spcAft>
              <a:defRPr/>
            </a:pPr>
            <a:endParaRPr lang="en-US" sz="4800">
              <a:solidFill>
                <a:srgbClr val="000000"/>
              </a:solidFill>
              <a:latin typeface="FermiLgo" pitchFamily="2" charset="0"/>
              <a:cs typeface="Arial" charset="0"/>
            </a:endParaRPr>
          </a:p>
        </p:txBody>
      </p:sp>
      <p:graphicFrame>
        <p:nvGraphicFramePr>
          <p:cNvPr id="8" name="Object 10"/>
          <p:cNvGraphicFramePr>
            <a:graphicFrameLocks noChangeAspect="1"/>
          </p:cNvGraphicFramePr>
          <p:nvPr/>
        </p:nvGraphicFramePr>
        <p:xfrm>
          <a:off x="8001000" y="152400"/>
          <a:ext cx="568325" cy="609600"/>
        </p:xfrm>
        <a:graphic>
          <a:graphicData uri="http://schemas.openxmlformats.org/presentationml/2006/ole">
            <mc:AlternateContent xmlns:mc="http://schemas.openxmlformats.org/markup-compatibility/2006">
              <mc:Choice xmlns:v="urn:schemas-microsoft-com:vml" Requires="v">
                <p:oleObj spid="_x0000_s23657" name="Document" r:id="rId4" imgW="393192" imgH="420624" progId="Word.Document.8">
                  <p:embed/>
                </p:oleObj>
              </mc:Choice>
              <mc:Fallback>
                <p:oleObj name="Document" r:id="rId4" imgW="393192" imgH="42062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152400"/>
                        <a:ext cx="56832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11"/>
          <p:cNvPicPr>
            <a:picLocks noChangeAspect="1" noChangeArrowheads="1"/>
          </p:cNvPicPr>
          <p:nvPr/>
        </p:nvPicPr>
        <p:blipFill>
          <a:blip r:embed="rId6" cstate="print"/>
          <a:srcRect/>
          <a:stretch>
            <a:fillRect/>
          </a:stretch>
        </p:blipFill>
        <p:spPr bwMode="auto">
          <a:xfrm>
            <a:off x="457200" y="76200"/>
            <a:ext cx="1143000" cy="657225"/>
          </a:xfrm>
          <a:prstGeom prst="rect">
            <a:avLst/>
          </a:prstGeom>
          <a:noFill/>
          <a:ln w="25400">
            <a:noFill/>
            <a:miter lim="800000"/>
            <a:headEnd/>
            <a:tailEnd/>
          </a:ln>
        </p:spPr>
      </p:pic>
      <p:sp>
        <p:nvSpPr>
          <p:cNvPr id="31027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310275" name="Rectangle 3"/>
          <p:cNvSpPr>
            <a:spLocks noGrp="1" noChangeArrowheads="1"/>
          </p:cNvSpPr>
          <p:nvPr>
            <p:ph type="subTitle" idx="1"/>
          </p:nvPr>
        </p:nvSpPr>
        <p:spPr>
          <a:xfrm>
            <a:off x="1371600" y="3886200"/>
            <a:ext cx="6400800" cy="1752600"/>
          </a:xfrm>
        </p:spPr>
        <p:txBody>
          <a:bodyPr/>
          <a:lstStyle>
            <a:lvl1pPr marL="0" indent="0" algn="ctr">
              <a:buFont typeface="Times" pitchFamily="28" charset="0"/>
              <a:buNone/>
              <a:defRPr/>
            </a:lvl1pPr>
          </a:lstStyle>
          <a:p>
            <a:r>
              <a:rPr lang="en-US"/>
              <a:t>Click to edit Master subtitle style</a:t>
            </a:r>
          </a:p>
        </p:txBody>
      </p:sp>
    </p:spTree>
    <p:extLst>
      <p:ext uri="{BB962C8B-B14F-4D97-AF65-F5344CB8AC3E}">
        <p14:creationId xmlns:p14="http://schemas.microsoft.com/office/powerpoint/2010/main" val="8426445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47DBE887-5ABE-406C-8AB4-EBFFD8468B2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773163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Rectangle 7"/>
          <p:cNvSpPr>
            <a:spLocks noGrp="1" noChangeArrowheads="1"/>
          </p:cNvSpPr>
          <p:nvPr>
            <p:ph type="sldNum" sz="quarter" idx="11"/>
          </p:nvPr>
        </p:nvSpPr>
        <p:spPr>
          <a:ln/>
        </p:spPr>
        <p:txBody>
          <a:bodyPr/>
          <a:lstStyle>
            <a:lvl1pPr>
              <a:defRPr/>
            </a:lvl1pPr>
          </a:lstStyle>
          <a:p>
            <a:pPr>
              <a:defRPr/>
            </a:pPr>
            <a:fld id="{041399C0-CC4E-4890-9748-ADBD78E8118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7956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3.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4.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image" Target="../media/image6.jpeg"/><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ADEA6A-235B-4B11-8FDC-73CC2944C09B}" type="datetime1">
              <a:rPr lang="en-US" smtClean="0"/>
              <a:t>6/22/2012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J. Miller, ssp2012, June 2012</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26621D-91F0-43AF-9600-98B3DB544E1B}" type="slidenum">
              <a:rPr lang="en-US" smtClean="0"/>
              <a:t>‹#›</a:t>
            </a:fld>
            <a:endParaRPr lang="en-US"/>
          </a:p>
        </p:txBody>
      </p:sp>
    </p:spTree>
    <p:extLst>
      <p:ext uri="{BB962C8B-B14F-4D97-AF65-F5344CB8AC3E}">
        <p14:creationId xmlns:p14="http://schemas.microsoft.com/office/powerpoint/2010/main" val="540421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4"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524000" y="152400"/>
            <a:ext cx="64770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800100"/>
            <a:ext cx="7772400" cy="5448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1" name="Line 5"/>
          <p:cNvSpPr>
            <a:spLocks noChangeShapeType="1"/>
          </p:cNvSpPr>
          <p:nvPr/>
        </p:nvSpPr>
        <p:spPr bwMode="auto">
          <a:xfrm>
            <a:off x="685800" y="714375"/>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2" name="Rectangle 6"/>
          <p:cNvSpPr>
            <a:spLocks noGrp="1" noChangeArrowheads="1"/>
          </p:cNvSpPr>
          <p:nvPr>
            <p:ph type="ftr" sz="quarter" idx="3"/>
          </p:nvPr>
        </p:nvSpPr>
        <p:spPr bwMode="auto">
          <a:xfrm>
            <a:off x="1219200" y="6477000"/>
            <a:ext cx="640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cs typeface="+mn-cs"/>
              </a:defRPr>
            </a:lvl1pPr>
          </a:lstStyle>
          <a:p>
            <a:pPr fontAlgn="base">
              <a:spcBef>
                <a:spcPct val="0"/>
              </a:spcBef>
              <a:spcAft>
                <a:spcPct val="0"/>
              </a:spcAft>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103" name="Rectangle 7"/>
          <p:cNvSpPr>
            <a:spLocks noGrp="1" noChangeArrowheads="1"/>
          </p:cNvSpPr>
          <p:nvPr>
            <p:ph type="sldNum" sz="quarter" idx="4"/>
          </p:nvPr>
        </p:nvSpPr>
        <p:spPr bwMode="auto">
          <a:xfrm>
            <a:off x="7696200" y="6477000"/>
            <a:ext cx="838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pitchFamily="66" charset="0"/>
                <a:cs typeface="+mn-cs"/>
              </a:defRPr>
            </a:lvl1pPr>
          </a:lstStyle>
          <a:p>
            <a:pPr fontAlgn="base">
              <a:spcBef>
                <a:spcPct val="0"/>
              </a:spcBef>
              <a:spcAft>
                <a:spcPct val="0"/>
              </a:spcAft>
              <a:defRPr/>
            </a:pPr>
            <a:fld id="{DA8A2643-3E34-4384-AB40-06A11B23CB4A}"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4104"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pic>
        <p:nvPicPr>
          <p:cNvPr id="25609" name="Picture 13"/>
          <p:cNvPicPr>
            <a:picLocks noChangeAspect="1" noChangeArrowheads="1"/>
          </p:cNvPicPr>
          <p:nvPr/>
        </p:nvPicPr>
        <p:blipFill>
          <a:blip r:embed="rId14" cstate="print"/>
          <a:srcRect/>
          <a:stretch>
            <a:fillRect/>
          </a:stretch>
        </p:blipFill>
        <p:spPr bwMode="auto">
          <a:xfrm>
            <a:off x="228600" y="76200"/>
            <a:ext cx="914400" cy="525463"/>
          </a:xfrm>
          <a:prstGeom prst="rect">
            <a:avLst/>
          </a:prstGeom>
          <a:noFill/>
          <a:ln w="25400">
            <a:noFill/>
            <a:miter lim="800000"/>
            <a:headEnd/>
            <a:tailEnd/>
          </a:ln>
        </p:spPr>
      </p:pic>
    </p:spTree>
    <p:extLst>
      <p:ext uri="{BB962C8B-B14F-4D97-AF65-F5344CB8AC3E}">
        <p14:creationId xmlns:p14="http://schemas.microsoft.com/office/powerpoint/2010/main" val="141056137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hf hdr="0" dt="0"/>
  <p:txStyles>
    <p:titleStyle>
      <a:lvl1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5pPr>
      <a:lvl6pPr marL="4572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6pPr>
      <a:lvl7pPr marL="9144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Font typeface="Times" pitchFamily="28"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524000" y="152400"/>
            <a:ext cx="64770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800100"/>
            <a:ext cx="7772400" cy="5448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1" name="Line 5"/>
          <p:cNvSpPr>
            <a:spLocks noChangeShapeType="1"/>
          </p:cNvSpPr>
          <p:nvPr/>
        </p:nvSpPr>
        <p:spPr bwMode="auto">
          <a:xfrm>
            <a:off x="685800" y="714375"/>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2" name="Rectangle 6"/>
          <p:cNvSpPr>
            <a:spLocks noGrp="1" noChangeArrowheads="1"/>
          </p:cNvSpPr>
          <p:nvPr>
            <p:ph type="ftr" sz="quarter" idx="3"/>
          </p:nvPr>
        </p:nvSpPr>
        <p:spPr bwMode="auto">
          <a:xfrm>
            <a:off x="1219200" y="6477000"/>
            <a:ext cx="640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cs typeface="+mn-cs"/>
              </a:defRPr>
            </a:lvl1pPr>
          </a:lstStyle>
          <a:p>
            <a:pPr fontAlgn="base">
              <a:spcBef>
                <a:spcPct val="0"/>
              </a:spcBef>
              <a:spcAft>
                <a:spcPct val="0"/>
              </a:spcAft>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103" name="Rectangle 7"/>
          <p:cNvSpPr>
            <a:spLocks noGrp="1" noChangeArrowheads="1"/>
          </p:cNvSpPr>
          <p:nvPr>
            <p:ph type="sldNum" sz="quarter" idx="4"/>
          </p:nvPr>
        </p:nvSpPr>
        <p:spPr bwMode="auto">
          <a:xfrm>
            <a:off x="7696200" y="6477000"/>
            <a:ext cx="838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pitchFamily="66" charset="0"/>
                <a:cs typeface="+mn-cs"/>
              </a:defRPr>
            </a:lvl1pPr>
          </a:lstStyle>
          <a:p>
            <a:pPr fontAlgn="base">
              <a:spcBef>
                <a:spcPct val="0"/>
              </a:spcBef>
              <a:spcAft>
                <a:spcPct val="0"/>
              </a:spcAft>
              <a:defRPr/>
            </a:pPr>
            <a:fld id="{DA8A2643-3E34-4384-AB40-06A11B23CB4A}"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4104"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pic>
        <p:nvPicPr>
          <p:cNvPr id="25609" name="Picture 13"/>
          <p:cNvPicPr>
            <a:picLocks noChangeAspect="1" noChangeArrowheads="1"/>
          </p:cNvPicPr>
          <p:nvPr/>
        </p:nvPicPr>
        <p:blipFill>
          <a:blip r:embed="rId14" cstate="print"/>
          <a:srcRect/>
          <a:stretch>
            <a:fillRect/>
          </a:stretch>
        </p:blipFill>
        <p:spPr bwMode="auto">
          <a:xfrm>
            <a:off x="228600" y="76200"/>
            <a:ext cx="914400" cy="525463"/>
          </a:xfrm>
          <a:prstGeom prst="rect">
            <a:avLst/>
          </a:prstGeom>
          <a:noFill/>
          <a:ln w="25400">
            <a:noFill/>
            <a:miter lim="800000"/>
            <a:headEnd/>
            <a:tailEnd/>
          </a:ln>
        </p:spPr>
      </p:pic>
    </p:spTree>
    <p:extLst>
      <p:ext uri="{BB962C8B-B14F-4D97-AF65-F5344CB8AC3E}">
        <p14:creationId xmlns:p14="http://schemas.microsoft.com/office/powerpoint/2010/main" val="140814806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hf hdr="0" dt="0"/>
  <p:txStyles>
    <p:titleStyle>
      <a:lvl1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5pPr>
      <a:lvl6pPr marL="4572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6pPr>
      <a:lvl7pPr marL="9144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Font typeface="Times" pitchFamily="28"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524000" y="152400"/>
            <a:ext cx="64770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800100"/>
            <a:ext cx="7772400" cy="5448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1" name="Line 5"/>
          <p:cNvSpPr>
            <a:spLocks noChangeShapeType="1"/>
          </p:cNvSpPr>
          <p:nvPr/>
        </p:nvSpPr>
        <p:spPr bwMode="auto">
          <a:xfrm>
            <a:off x="685800" y="714375"/>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2" name="Rectangle 6"/>
          <p:cNvSpPr>
            <a:spLocks noGrp="1" noChangeArrowheads="1"/>
          </p:cNvSpPr>
          <p:nvPr>
            <p:ph type="ftr" sz="quarter" idx="3"/>
          </p:nvPr>
        </p:nvSpPr>
        <p:spPr bwMode="auto">
          <a:xfrm>
            <a:off x="1219200" y="6477000"/>
            <a:ext cx="640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cs typeface="+mn-cs"/>
              </a:defRPr>
            </a:lvl1pPr>
          </a:lstStyle>
          <a:p>
            <a:pPr fontAlgn="base">
              <a:spcBef>
                <a:spcPct val="0"/>
              </a:spcBef>
              <a:spcAft>
                <a:spcPct val="0"/>
              </a:spcAft>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103" name="Rectangle 7"/>
          <p:cNvSpPr>
            <a:spLocks noGrp="1" noChangeArrowheads="1"/>
          </p:cNvSpPr>
          <p:nvPr>
            <p:ph type="sldNum" sz="quarter" idx="4"/>
          </p:nvPr>
        </p:nvSpPr>
        <p:spPr bwMode="auto">
          <a:xfrm>
            <a:off x="7696200" y="6477000"/>
            <a:ext cx="838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pitchFamily="66" charset="0"/>
                <a:cs typeface="+mn-cs"/>
              </a:defRPr>
            </a:lvl1pPr>
          </a:lstStyle>
          <a:p>
            <a:pPr fontAlgn="base">
              <a:spcBef>
                <a:spcPct val="0"/>
              </a:spcBef>
              <a:spcAft>
                <a:spcPct val="0"/>
              </a:spcAft>
              <a:defRPr/>
            </a:pPr>
            <a:fld id="{DA8A2643-3E34-4384-AB40-06A11B23CB4A}"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4104"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pic>
        <p:nvPicPr>
          <p:cNvPr id="25609" name="Picture 13"/>
          <p:cNvPicPr>
            <a:picLocks noChangeAspect="1" noChangeArrowheads="1"/>
          </p:cNvPicPr>
          <p:nvPr/>
        </p:nvPicPr>
        <p:blipFill>
          <a:blip r:embed="rId15" cstate="print"/>
          <a:srcRect/>
          <a:stretch>
            <a:fillRect/>
          </a:stretch>
        </p:blipFill>
        <p:spPr bwMode="auto">
          <a:xfrm>
            <a:off x="228600" y="76200"/>
            <a:ext cx="914400" cy="525463"/>
          </a:xfrm>
          <a:prstGeom prst="rect">
            <a:avLst/>
          </a:prstGeom>
          <a:noFill/>
          <a:ln w="25400">
            <a:noFill/>
            <a:miter lim="800000"/>
            <a:headEnd/>
            <a:tailEnd/>
          </a:ln>
        </p:spPr>
      </p:pic>
    </p:spTree>
    <p:extLst>
      <p:ext uri="{BB962C8B-B14F-4D97-AF65-F5344CB8AC3E}">
        <p14:creationId xmlns:p14="http://schemas.microsoft.com/office/powerpoint/2010/main" val="365331956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43" r:id="rId13"/>
  </p:sldLayoutIdLst>
  <p:hf hdr="0" dt="0"/>
  <p:txStyles>
    <p:titleStyle>
      <a:lvl1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5pPr>
      <a:lvl6pPr marL="4572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6pPr>
      <a:lvl7pPr marL="9144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Font typeface="Times" pitchFamily="28"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vl1pPr>
          </a:lstStyle>
          <a:p>
            <a:pPr fontAlgn="base">
              <a:spcBef>
                <a:spcPct val="0"/>
              </a:spcBef>
              <a:spcAft>
                <a:spcPct val="0"/>
              </a:spcAft>
              <a:defRPr/>
            </a:pPr>
            <a:fld id="{24769808-C343-40C6-8B2D-080C4F0F60E6}" type="datetime1">
              <a:rPr lang="en-US" smtClean="0">
                <a:solidFill>
                  <a:srgbClr val="000000"/>
                </a:solidFill>
              </a:rPr>
              <a:t>6/22/2012</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lgn="ctr" fontAlgn="base">
              <a:spcBef>
                <a:spcPct val="0"/>
              </a:spcBef>
              <a:spcAft>
                <a:spcPct val="0"/>
              </a:spcAft>
              <a:defRPr/>
            </a:pPr>
            <a:r>
              <a:rPr lang="en-US" smtClean="0">
                <a:solidFill>
                  <a:srgbClr val="000000"/>
                </a:solidFill>
              </a:rPr>
              <a:t>J. Miller, ssp2012, June 2012</a:t>
            </a: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3839C6F-2326-DD4D-BA7A-14CEED9BFA9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2739008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p:hf hdr="0" dt="0"/>
  <p:txStyles>
    <p:titleStyle>
      <a:lvl1pPr algn="ctr" rtl="0" eaLnBrk="0" fontAlgn="base" hangingPunct="0">
        <a:spcBef>
          <a:spcPct val="0"/>
        </a:spcBef>
        <a:spcAft>
          <a:spcPct val="0"/>
        </a:spcAft>
        <a:defRPr sz="4400">
          <a:solidFill>
            <a:schemeClr val="accent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accent2"/>
          </a:solidFill>
          <a:latin typeface="Arial" pitchFamily="-112" charset="0"/>
        </a:defRPr>
      </a:lvl6pPr>
      <a:lvl7pPr marL="914400" algn="ctr" rtl="0" fontAlgn="base">
        <a:spcBef>
          <a:spcPct val="0"/>
        </a:spcBef>
        <a:spcAft>
          <a:spcPct val="0"/>
        </a:spcAft>
        <a:defRPr sz="4400">
          <a:solidFill>
            <a:schemeClr val="accent2"/>
          </a:solidFill>
          <a:latin typeface="Arial" pitchFamily="-112" charset="0"/>
        </a:defRPr>
      </a:lvl7pPr>
      <a:lvl8pPr marL="1371600" algn="ctr" rtl="0" fontAlgn="base">
        <a:spcBef>
          <a:spcPct val="0"/>
        </a:spcBef>
        <a:spcAft>
          <a:spcPct val="0"/>
        </a:spcAft>
        <a:defRPr sz="4400">
          <a:solidFill>
            <a:schemeClr val="accent2"/>
          </a:solidFill>
          <a:latin typeface="Arial" pitchFamily="-112" charset="0"/>
        </a:defRPr>
      </a:lvl8pPr>
      <a:lvl9pPr marL="1828800" algn="ctr" rtl="0" fontAlgn="base">
        <a:spcBef>
          <a:spcPct val="0"/>
        </a:spcBef>
        <a:spcAft>
          <a:spcPct val="0"/>
        </a:spcAft>
        <a:defRPr sz="4400">
          <a:solidFill>
            <a:schemeClr val="accent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accent2"/>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accent2"/>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accent2"/>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accent2"/>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accent2"/>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accent2"/>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accent2"/>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accent2"/>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defTabSz="457200">
              <a:defRPr/>
            </a:pPr>
            <a:fld id="{B728E349-9C1F-4242-B439-44CA8E41B07A}" type="datetime1">
              <a:rPr lang="en-US" smtClean="0">
                <a:solidFill>
                  <a:prstClr val="black">
                    <a:tint val="75000"/>
                  </a:prstClr>
                </a:solidFill>
              </a:rPr>
              <a:t>6/22/2012</a:t>
            </a:fld>
            <a:endParaRPr lang="en-US" dirty="0">
              <a:solidFill>
                <a:prstClr val="black">
                  <a:tint val="75000"/>
                </a:prstClr>
              </a:solidFill>
            </a:endParaRPr>
          </a:p>
        </p:txBody>
      </p:sp>
      <p:sp>
        <p:nvSpPr>
          <p:cNvPr id="5" name="Footer Placeholder 4"/>
          <p:cNvSpPr>
            <a:spLocks noGrp="1"/>
          </p:cNvSpPr>
          <p:nvPr>
            <p:ph type="ftr" sz="quarter" idx="3"/>
          </p:nvPr>
        </p:nvSpPr>
        <p:spPr>
          <a:xfrm>
            <a:off x="2590800" y="6356350"/>
            <a:ext cx="39624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defTabSz="457200">
              <a:defRPr/>
            </a:pPr>
            <a:r>
              <a:rPr lang="en-US" smtClean="0">
                <a:solidFill>
                  <a:prstClr val="black">
                    <a:tint val="75000"/>
                  </a:prstClr>
                </a:solidFill>
              </a:rPr>
              <a:t>J. Miller, ssp2012, June 2012</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defTabSz="457200">
              <a:defRPr/>
            </a:pPr>
            <a:fld id="{C44B5243-C44D-4772-BFE5-C11C8F7F1214}" type="slidenum">
              <a:rPr lang="en-US">
                <a:solidFill>
                  <a:prstClr val="black">
                    <a:tint val="75000"/>
                  </a:prstClr>
                </a:solidFill>
              </a:rPr>
              <a:pPr defTabSz="457200">
                <a:defRPr/>
              </a:pPr>
              <a:t>‹#›</a:t>
            </a:fld>
            <a:endParaRPr lang="en-US" dirty="0">
              <a:solidFill>
                <a:prstClr val="black">
                  <a:tint val="75000"/>
                </a:prstClr>
              </a:solidFill>
            </a:endParaRPr>
          </a:p>
        </p:txBody>
      </p:sp>
      <p:cxnSp>
        <p:nvCxnSpPr>
          <p:cNvPr id="7" name="Straight Connector 6"/>
          <p:cNvCxnSpPr/>
          <p:nvPr/>
        </p:nvCxnSpPr>
        <p:spPr>
          <a:xfrm>
            <a:off x="1600200" y="1219200"/>
            <a:ext cx="6172200" cy="1588"/>
          </a:xfrm>
          <a:prstGeom prst="line">
            <a:avLst/>
          </a:prstGeom>
          <a:ln w="41275">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644650" y="1270000"/>
            <a:ext cx="6086475" cy="1588"/>
          </a:xfrm>
          <a:prstGeom prst="line">
            <a:avLst/>
          </a:prstGeom>
          <a:ln w="12700">
            <a:solidFill>
              <a:srgbClr val="008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589071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hf hdr="0" dt="0"/>
  <p:txStyles>
    <p:titleStyle>
      <a:lvl1pPr algn="ctr" defTabSz="457200" rtl="0" fontAlgn="base">
        <a:spcBef>
          <a:spcPct val="0"/>
        </a:spcBef>
        <a:spcAft>
          <a:spcPct val="0"/>
        </a:spcAft>
        <a:defRPr sz="3600" kern="1200">
          <a:solidFill>
            <a:schemeClr val="tx1"/>
          </a:solidFill>
          <a:latin typeface="Arial"/>
          <a:ea typeface="+mj-ea"/>
          <a:cs typeface="Arial"/>
        </a:defRPr>
      </a:lvl1pPr>
      <a:lvl2pPr algn="ctr" defTabSz="457200" rtl="0" fontAlgn="base">
        <a:spcBef>
          <a:spcPct val="0"/>
        </a:spcBef>
        <a:spcAft>
          <a:spcPct val="0"/>
        </a:spcAft>
        <a:defRPr sz="3600">
          <a:solidFill>
            <a:schemeClr val="tx1"/>
          </a:solidFill>
          <a:latin typeface="Arial" charset="0"/>
          <a:cs typeface="Arial" charset="0"/>
        </a:defRPr>
      </a:lvl2pPr>
      <a:lvl3pPr algn="ctr" defTabSz="457200" rtl="0" fontAlgn="base">
        <a:spcBef>
          <a:spcPct val="0"/>
        </a:spcBef>
        <a:spcAft>
          <a:spcPct val="0"/>
        </a:spcAft>
        <a:defRPr sz="3600">
          <a:solidFill>
            <a:schemeClr val="tx1"/>
          </a:solidFill>
          <a:latin typeface="Arial" charset="0"/>
          <a:cs typeface="Arial" charset="0"/>
        </a:defRPr>
      </a:lvl3pPr>
      <a:lvl4pPr algn="ctr" defTabSz="457200" rtl="0" fontAlgn="base">
        <a:spcBef>
          <a:spcPct val="0"/>
        </a:spcBef>
        <a:spcAft>
          <a:spcPct val="0"/>
        </a:spcAft>
        <a:defRPr sz="3600">
          <a:solidFill>
            <a:schemeClr val="tx1"/>
          </a:solidFill>
          <a:latin typeface="Arial" charset="0"/>
          <a:cs typeface="Arial" charset="0"/>
        </a:defRPr>
      </a:lvl4pPr>
      <a:lvl5pPr algn="ctr" defTabSz="457200" rtl="0" fontAlgn="base">
        <a:spcBef>
          <a:spcPct val="0"/>
        </a:spcBef>
        <a:spcAft>
          <a:spcPct val="0"/>
        </a:spcAft>
        <a:defRPr sz="3600">
          <a:solidFill>
            <a:schemeClr val="tx1"/>
          </a:solidFill>
          <a:latin typeface="Arial" charset="0"/>
          <a:cs typeface="Arial" charset="0"/>
        </a:defRPr>
      </a:lvl5pPr>
      <a:lvl6pPr marL="457200" algn="ctr" defTabSz="457200" rtl="0" fontAlgn="base">
        <a:spcBef>
          <a:spcPct val="0"/>
        </a:spcBef>
        <a:spcAft>
          <a:spcPct val="0"/>
        </a:spcAft>
        <a:defRPr sz="3600">
          <a:solidFill>
            <a:schemeClr val="tx1"/>
          </a:solidFill>
          <a:latin typeface="Arial" charset="0"/>
          <a:cs typeface="Arial" charset="0"/>
        </a:defRPr>
      </a:lvl6pPr>
      <a:lvl7pPr marL="914400" algn="ctr" defTabSz="457200" rtl="0" fontAlgn="base">
        <a:spcBef>
          <a:spcPct val="0"/>
        </a:spcBef>
        <a:spcAft>
          <a:spcPct val="0"/>
        </a:spcAft>
        <a:defRPr sz="3600">
          <a:solidFill>
            <a:schemeClr val="tx1"/>
          </a:solidFill>
          <a:latin typeface="Arial" charset="0"/>
          <a:cs typeface="Arial" charset="0"/>
        </a:defRPr>
      </a:lvl7pPr>
      <a:lvl8pPr marL="1371600" algn="ctr" defTabSz="457200" rtl="0" fontAlgn="base">
        <a:spcBef>
          <a:spcPct val="0"/>
        </a:spcBef>
        <a:spcAft>
          <a:spcPct val="0"/>
        </a:spcAft>
        <a:defRPr sz="3600">
          <a:solidFill>
            <a:schemeClr val="tx1"/>
          </a:solidFill>
          <a:latin typeface="Arial" charset="0"/>
          <a:cs typeface="Arial" charset="0"/>
        </a:defRPr>
      </a:lvl8pPr>
      <a:lvl9pPr marL="1828800" algn="ctr" defTabSz="457200" rtl="0" fontAlgn="base">
        <a:spcBef>
          <a:spcPct val="0"/>
        </a:spcBef>
        <a:spcAft>
          <a:spcPct val="0"/>
        </a:spcAft>
        <a:defRPr sz="3600">
          <a:solidFill>
            <a:schemeClr val="tx1"/>
          </a:solidFill>
          <a:latin typeface="Arial" charset="0"/>
          <a:cs typeface="Arial" charset="0"/>
        </a:defRPr>
      </a:lvl9pPr>
    </p:titleStyle>
    <p:bodyStyle>
      <a:lvl1pPr marL="228600" indent="-228600" algn="l" defTabSz="457200" rtl="0" fontAlgn="base">
        <a:spcBef>
          <a:spcPct val="20000"/>
        </a:spcBef>
        <a:spcAft>
          <a:spcPct val="0"/>
        </a:spcAft>
        <a:buFont typeface="Arial" charset="0"/>
        <a:buChar char="•"/>
        <a:defRPr sz="2400" kern="1200">
          <a:solidFill>
            <a:schemeClr val="tx1"/>
          </a:solidFill>
          <a:latin typeface="Arial"/>
          <a:ea typeface="+mn-ea"/>
          <a:cs typeface="Arial"/>
        </a:defRPr>
      </a:lvl1pPr>
      <a:lvl2pPr marL="685800" indent="-228600" algn="l" defTabSz="457200" rtl="0" fontAlgn="base">
        <a:spcBef>
          <a:spcPct val="20000"/>
        </a:spcBef>
        <a:spcAft>
          <a:spcPct val="0"/>
        </a:spcAft>
        <a:buFont typeface="Wingdings" pitchFamily="2" charset="2"/>
        <a:buChar char="§"/>
        <a:defRPr sz="2000" kern="1200">
          <a:solidFill>
            <a:schemeClr val="tx1"/>
          </a:solidFill>
          <a:latin typeface="Arial"/>
          <a:ea typeface="+mn-ea"/>
          <a:cs typeface="Arial"/>
        </a:defRPr>
      </a:lvl2pPr>
      <a:lvl3pPr marL="1143000" indent="-228600" algn="l" defTabSz="457200" rtl="0" fontAlgn="base">
        <a:spcBef>
          <a:spcPct val="20000"/>
        </a:spcBef>
        <a:spcAft>
          <a:spcPct val="0"/>
        </a:spcAft>
        <a:buFont typeface="Courier New" pitchFamily="49" charset="0"/>
        <a:buChar char="o"/>
        <a:defRPr kern="1200">
          <a:solidFill>
            <a:schemeClr val="tx1"/>
          </a:solidFill>
          <a:latin typeface="Arial"/>
          <a:ea typeface="+mn-ea"/>
          <a:cs typeface="Arial"/>
        </a:defRPr>
      </a:lvl3pPr>
      <a:lvl4pPr marL="1600200" indent="-228600" algn="l" defTabSz="457200" rtl="0" fontAlgn="base">
        <a:spcBef>
          <a:spcPct val="20000"/>
        </a:spcBef>
        <a:spcAft>
          <a:spcPct val="0"/>
        </a:spcAft>
        <a:buFont typeface="Arial" charset="0"/>
        <a:buChar char="–"/>
        <a:defRPr sz="1600" kern="1200">
          <a:solidFill>
            <a:schemeClr val="tx1"/>
          </a:solidFill>
          <a:latin typeface="Arial"/>
          <a:ea typeface="+mn-ea"/>
          <a:cs typeface="Arial"/>
        </a:defRPr>
      </a:lvl4pPr>
      <a:lvl5pPr marL="2057400" indent="-228600" algn="l" defTabSz="457200" rtl="0" fontAlgn="base">
        <a:spcBef>
          <a:spcPct val="20000"/>
        </a:spcBef>
        <a:spcAft>
          <a:spcPct val="0"/>
        </a:spcAft>
        <a:buFont typeface="Arial" charset="0"/>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4" descr="C:\Documents and Settings\kevin.XENOLAND\My Documents\fnalppt\sub-pages\Fermi_Blue_subpage.jp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177800" y="46038"/>
            <a:ext cx="6985000"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0" y="6492875"/>
            <a:ext cx="2133600" cy="365125"/>
          </a:xfrm>
          <a:prstGeom prst="rect">
            <a:avLst/>
          </a:prstGeom>
        </p:spPr>
        <p:txBody>
          <a:bodyPr vert="horz" lIns="91440" tIns="45720" rIns="91440" bIns="45720" rtlCol="0" anchor="ctr"/>
          <a:lstStyle>
            <a:lvl1pPr algn="l">
              <a:defRPr sz="1200">
                <a:solidFill>
                  <a:srgbClr val="FFFFFF"/>
                </a:solidFill>
              </a:defRPr>
            </a:lvl1pPr>
          </a:lstStyle>
          <a:p>
            <a:pPr defTabSz="457200"/>
            <a:r>
              <a:rPr lang="en-US" smtClean="0"/>
              <a:t>A.Norman, Fermilab</a:t>
            </a:r>
            <a:endParaRPr lang="en-US"/>
          </a:p>
        </p:txBody>
      </p:sp>
      <p:sp>
        <p:nvSpPr>
          <p:cNvPr id="5" name="Footer Placeholder 4"/>
          <p:cNvSpPr>
            <a:spLocks noGrp="1"/>
          </p:cNvSpPr>
          <p:nvPr>
            <p:ph type="ftr" sz="quarter" idx="3"/>
          </p:nvPr>
        </p:nvSpPr>
        <p:spPr>
          <a:xfrm>
            <a:off x="3035300" y="6492875"/>
            <a:ext cx="2895600" cy="365125"/>
          </a:xfrm>
          <a:prstGeom prst="rect">
            <a:avLst/>
          </a:prstGeom>
        </p:spPr>
        <p:txBody>
          <a:bodyPr vert="horz" lIns="91440" tIns="45720" rIns="91440" bIns="45720" rtlCol="0" anchor="ctr"/>
          <a:lstStyle>
            <a:lvl1pPr algn="ctr">
              <a:defRPr sz="1200">
                <a:solidFill>
                  <a:srgbClr val="FFFFFF"/>
                </a:solidFill>
              </a:defRPr>
            </a:lvl1pPr>
          </a:lstStyle>
          <a:p>
            <a:pPr defTabSz="457200"/>
            <a:r>
              <a:rPr lang="en-US" smtClean="0"/>
              <a:t>HQL2012, Project-X</a:t>
            </a:r>
            <a:endParaRPr lang="en-US"/>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rgbClr val="FFFFFF"/>
                </a:solidFill>
              </a:defRPr>
            </a:lvl1pPr>
          </a:lstStyle>
          <a:p>
            <a:pPr defTabSz="457200"/>
            <a:fld id="{0A91B329-E5D7-754F-AFDC-41C81E0B900C}" type="slidenum">
              <a:rPr lang="en-US" smtClean="0"/>
              <a:pPr defTabSz="457200"/>
              <a:t>‹#›</a:t>
            </a:fld>
            <a:endParaRPr lang="en-US"/>
          </a:p>
        </p:txBody>
      </p:sp>
    </p:spTree>
    <p:extLst>
      <p:ext uri="{BB962C8B-B14F-4D97-AF65-F5344CB8AC3E}">
        <p14:creationId xmlns:p14="http://schemas.microsoft.com/office/powerpoint/2010/main" val="410745852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Lst>
  <p:hf hdr="0"/>
  <p:txStyles>
    <p:titleStyle>
      <a:lvl1pPr algn="l"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524000" y="152400"/>
            <a:ext cx="64770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800100"/>
            <a:ext cx="7772400" cy="5448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1" name="Line 5"/>
          <p:cNvSpPr>
            <a:spLocks noChangeShapeType="1"/>
          </p:cNvSpPr>
          <p:nvPr/>
        </p:nvSpPr>
        <p:spPr bwMode="auto">
          <a:xfrm>
            <a:off x="685800" y="714375"/>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2" name="Rectangle 6"/>
          <p:cNvSpPr>
            <a:spLocks noGrp="1" noChangeArrowheads="1"/>
          </p:cNvSpPr>
          <p:nvPr>
            <p:ph type="ftr" sz="quarter" idx="3"/>
          </p:nvPr>
        </p:nvSpPr>
        <p:spPr bwMode="auto">
          <a:xfrm>
            <a:off x="1219200" y="6477000"/>
            <a:ext cx="640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cs typeface="+mn-cs"/>
              </a:defRPr>
            </a:lvl1pPr>
          </a:lstStyle>
          <a:p>
            <a:pPr fontAlgn="base">
              <a:spcBef>
                <a:spcPct val="0"/>
              </a:spcBef>
              <a:spcAft>
                <a:spcPct val="0"/>
              </a:spcAft>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103" name="Rectangle 7"/>
          <p:cNvSpPr>
            <a:spLocks noGrp="1" noChangeArrowheads="1"/>
          </p:cNvSpPr>
          <p:nvPr>
            <p:ph type="sldNum" sz="quarter" idx="4"/>
          </p:nvPr>
        </p:nvSpPr>
        <p:spPr bwMode="auto">
          <a:xfrm>
            <a:off x="7696200" y="6477000"/>
            <a:ext cx="838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pitchFamily="66" charset="0"/>
                <a:cs typeface="+mn-cs"/>
              </a:defRPr>
            </a:lvl1pPr>
          </a:lstStyle>
          <a:p>
            <a:pPr fontAlgn="base">
              <a:spcBef>
                <a:spcPct val="0"/>
              </a:spcBef>
              <a:spcAft>
                <a:spcPct val="0"/>
              </a:spcAft>
              <a:defRPr/>
            </a:pPr>
            <a:fld id="{DA8A2643-3E34-4384-AB40-06A11B23CB4A}"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4104"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pic>
        <p:nvPicPr>
          <p:cNvPr id="25609" name="Picture 13"/>
          <p:cNvPicPr>
            <a:picLocks noChangeAspect="1" noChangeArrowheads="1"/>
          </p:cNvPicPr>
          <p:nvPr/>
        </p:nvPicPr>
        <p:blipFill>
          <a:blip r:embed="rId14" cstate="print"/>
          <a:srcRect/>
          <a:stretch>
            <a:fillRect/>
          </a:stretch>
        </p:blipFill>
        <p:spPr bwMode="auto">
          <a:xfrm>
            <a:off x="228600" y="76200"/>
            <a:ext cx="914400" cy="525463"/>
          </a:xfrm>
          <a:prstGeom prst="rect">
            <a:avLst/>
          </a:prstGeom>
          <a:noFill/>
          <a:ln w="25400">
            <a:noFill/>
            <a:miter lim="800000"/>
            <a:headEnd/>
            <a:tailEnd/>
          </a:ln>
        </p:spPr>
      </p:pic>
    </p:spTree>
    <p:extLst>
      <p:ext uri="{BB962C8B-B14F-4D97-AF65-F5344CB8AC3E}">
        <p14:creationId xmlns:p14="http://schemas.microsoft.com/office/powerpoint/2010/main" val="1398918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5pPr>
      <a:lvl6pPr marL="4572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6pPr>
      <a:lvl7pPr marL="9144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Font typeface="Times" pitchFamily="28"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524000" y="152400"/>
            <a:ext cx="64770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800100"/>
            <a:ext cx="7772400" cy="5448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1" name="Line 5"/>
          <p:cNvSpPr>
            <a:spLocks noChangeShapeType="1"/>
          </p:cNvSpPr>
          <p:nvPr/>
        </p:nvSpPr>
        <p:spPr bwMode="auto">
          <a:xfrm>
            <a:off x="685800" y="714375"/>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2" name="Rectangle 6"/>
          <p:cNvSpPr>
            <a:spLocks noGrp="1" noChangeArrowheads="1"/>
          </p:cNvSpPr>
          <p:nvPr>
            <p:ph type="ftr" sz="quarter" idx="3"/>
          </p:nvPr>
        </p:nvSpPr>
        <p:spPr bwMode="auto">
          <a:xfrm>
            <a:off x="1219200" y="6477000"/>
            <a:ext cx="640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cs typeface="+mn-cs"/>
              </a:defRPr>
            </a:lvl1pPr>
          </a:lstStyle>
          <a:p>
            <a:pPr fontAlgn="base">
              <a:spcBef>
                <a:spcPct val="0"/>
              </a:spcBef>
              <a:spcAft>
                <a:spcPct val="0"/>
              </a:spcAft>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103" name="Rectangle 7"/>
          <p:cNvSpPr>
            <a:spLocks noGrp="1" noChangeArrowheads="1"/>
          </p:cNvSpPr>
          <p:nvPr>
            <p:ph type="sldNum" sz="quarter" idx="4"/>
          </p:nvPr>
        </p:nvSpPr>
        <p:spPr bwMode="auto">
          <a:xfrm>
            <a:off x="7696200" y="6477000"/>
            <a:ext cx="838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pitchFamily="66" charset="0"/>
                <a:cs typeface="+mn-cs"/>
              </a:defRPr>
            </a:lvl1pPr>
          </a:lstStyle>
          <a:p>
            <a:pPr fontAlgn="base">
              <a:spcBef>
                <a:spcPct val="0"/>
              </a:spcBef>
              <a:spcAft>
                <a:spcPct val="0"/>
              </a:spcAft>
              <a:defRPr/>
            </a:pPr>
            <a:fld id="{DA8A2643-3E34-4384-AB40-06A11B23CB4A}"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4104"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pic>
        <p:nvPicPr>
          <p:cNvPr id="25609" name="Picture 13"/>
          <p:cNvPicPr>
            <a:picLocks noChangeAspect="1" noChangeArrowheads="1"/>
          </p:cNvPicPr>
          <p:nvPr/>
        </p:nvPicPr>
        <p:blipFill>
          <a:blip r:embed="rId14" cstate="print"/>
          <a:srcRect/>
          <a:stretch>
            <a:fillRect/>
          </a:stretch>
        </p:blipFill>
        <p:spPr bwMode="auto">
          <a:xfrm>
            <a:off x="228600" y="76200"/>
            <a:ext cx="914400" cy="525463"/>
          </a:xfrm>
          <a:prstGeom prst="rect">
            <a:avLst/>
          </a:prstGeom>
          <a:noFill/>
          <a:ln w="25400">
            <a:noFill/>
            <a:miter lim="800000"/>
            <a:headEnd/>
            <a:tailEnd/>
          </a:ln>
        </p:spPr>
      </p:pic>
    </p:spTree>
    <p:extLst>
      <p:ext uri="{BB962C8B-B14F-4D97-AF65-F5344CB8AC3E}">
        <p14:creationId xmlns:p14="http://schemas.microsoft.com/office/powerpoint/2010/main" val="65102182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dt="0"/>
  <p:txStyles>
    <p:titleStyle>
      <a:lvl1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5pPr>
      <a:lvl6pPr marL="4572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6pPr>
      <a:lvl7pPr marL="9144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Font typeface="Times" pitchFamily="28"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524000" y="152400"/>
            <a:ext cx="64770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800100"/>
            <a:ext cx="7772400" cy="5448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1" name="Line 5"/>
          <p:cNvSpPr>
            <a:spLocks noChangeShapeType="1"/>
          </p:cNvSpPr>
          <p:nvPr/>
        </p:nvSpPr>
        <p:spPr bwMode="auto">
          <a:xfrm>
            <a:off x="685800" y="714375"/>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2" name="Rectangle 6"/>
          <p:cNvSpPr>
            <a:spLocks noGrp="1" noChangeArrowheads="1"/>
          </p:cNvSpPr>
          <p:nvPr>
            <p:ph type="ftr" sz="quarter" idx="3"/>
          </p:nvPr>
        </p:nvSpPr>
        <p:spPr bwMode="auto">
          <a:xfrm>
            <a:off x="1219200" y="6477000"/>
            <a:ext cx="640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cs typeface="+mn-cs"/>
              </a:defRPr>
            </a:lvl1pPr>
          </a:lstStyle>
          <a:p>
            <a:pPr fontAlgn="base">
              <a:spcBef>
                <a:spcPct val="0"/>
              </a:spcBef>
              <a:spcAft>
                <a:spcPct val="0"/>
              </a:spcAft>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103" name="Rectangle 7"/>
          <p:cNvSpPr>
            <a:spLocks noGrp="1" noChangeArrowheads="1"/>
          </p:cNvSpPr>
          <p:nvPr>
            <p:ph type="sldNum" sz="quarter" idx="4"/>
          </p:nvPr>
        </p:nvSpPr>
        <p:spPr bwMode="auto">
          <a:xfrm>
            <a:off x="7696200" y="6477000"/>
            <a:ext cx="838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pitchFamily="66" charset="0"/>
                <a:cs typeface="+mn-cs"/>
              </a:defRPr>
            </a:lvl1pPr>
          </a:lstStyle>
          <a:p>
            <a:pPr fontAlgn="base">
              <a:spcBef>
                <a:spcPct val="0"/>
              </a:spcBef>
              <a:spcAft>
                <a:spcPct val="0"/>
              </a:spcAft>
              <a:defRPr/>
            </a:pPr>
            <a:fld id="{DA8A2643-3E34-4384-AB40-06A11B23CB4A}"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4104"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pic>
        <p:nvPicPr>
          <p:cNvPr id="25609" name="Picture 13"/>
          <p:cNvPicPr>
            <a:picLocks noChangeAspect="1" noChangeArrowheads="1"/>
          </p:cNvPicPr>
          <p:nvPr/>
        </p:nvPicPr>
        <p:blipFill>
          <a:blip r:embed="rId14" cstate="print"/>
          <a:srcRect/>
          <a:stretch>
            <a:fillRect/>
          </a:stretch>
        </p:blipFill>
        <p:spPr bwMode="auto">
          <a:xfrm>
            <a:off x="228600" y="76200"/>
            <a:ext cx="914400" cy="525463"/>
          </a:xfrm>
          <a:prstGeom prst="rect">
            <a:avLst/>
          </a:prstGeom>
          <a:noFill/>
          <a:ln w="25400">
            <a:noFill/>
            <a:miter lim="800000"/>
            <a:headEnd/>
            <a:tailEnd/>
          </a:ln>
        </p:spPr>
      </p:pic>
    </p:spTree>
    <p:extLst>
      <p:ext uri="{BB962C8B-B14F-4D97-AF65-F5344CB8AC3E}">
        <p14:creationId xmlns:p14="http://schemas.microsoft.com/office/powerpoint/2010/main" val="217081819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dt="0"/>
  <p:txStyles>
    <p:titleStyle>
      <a:lvl1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5pPr>
      <a:lvl6pPr marL="4572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6pPr>
      <a:lvl7pPr marL="9144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Font typeface="Times" pitchFamily="28"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524000" y="152400"/>
            <a:ext cx="64770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800100"/>
            <a:ext cx="7772400" cy="5448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1" name="Line 5"/>
          <p:cNvSpPr>
            <a:spLocks noChangeShapeType="1"/>
          </p:cNvSpPr>
          <p:nvPr/>
        </p:nvSpPr>
        <p:spPr bwMode="auto">
          <a:xfrm>
            <a:off x="685800" y="714375"/>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2" name="Rectangle 6"/>
          <p:cNvSpPr>
            <a:spLocks noGrp="1" noChangeArrowheads="1"/>
          </p:cNvSpPr>
          <p:nvPr>
            <p:ph type="ftr" sz="quarter" idx="3"/>
          </p:nvPr>
        </p:nvSpPr>
        <p:spPr bwMode="auto">
          <a:xfrm>
            <a:off x="1219200" y="6477000"/>
            <a:ext cx="640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cs typeface="+mn-cs"/>
              </a:defRPr>
            </a:lvl1pPr>
          </a:lstStyle>
          <a:p>
            <a:pPr fontAlgn="base">
              <a:spcBef>
                <a:spcPct val="0"/>
              </a:spcBef>
              <a:spcAft>
                <a:spcPct val="0"/>
              </a:spcAft>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103" name="Rectangle 7"/>
          <p:cNvSpPr>
            <a:spLocks noGrp="1" noChangeArrowheads="1"/>
          </p:cNvSpPr>
          <p:nvPr>
            <p:ph type="sldNum" sz="quarter" idx="4"/>
          </p:nvPr>
        </p:nvSpPr>
        <p:spPr bwMode="auto">
          <a:xfrm>
            <a:off x="7696200" y="6477000"/>
            <a:ext cx="838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pitchFamily="66" charset="0"/>
                <a:cs typeface="+mn-cs"/>
              </a:defRPr>
            </a:lvl1pPr>
          </a:lstStyle>
          <a:p>
            <a:pPr fontAlgn="base">
              <a:spcBef>
                <a:spcPct val="0"/>
              </a:spcBef>
              <a:spcAft>
                <a:spcPct val="0"/>
              </a:spcAft>
              <a:defRPr/>
            </a:pPr>
            <a:fld id="{DA8A2643-3E34-4384-AB40-06A11B23CB4A}"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4104"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pic>
        <p:nvPicPr>
          <p:cNvPr id="25609" name="Picture 13"/>
          <p:cNvPicPr>
            <a:picLocks noChangeAspect="1" noChangeArrowheads="1"/>
          </p:cNvPicPr>
          <p:nvPr/>
        </p:nvPicPr>
        <p:blipFill>
          <a:blip r:embed="rId14" cstate="print"/>
          <a:srcRect/>
          <a:stretch>
            <a:fillRect/>
          </a:stretch>
        </p:blipFill>
        <p:spPr bwMode="auto">
          <a:xfrm>
            <a:off x="228600" y="76200"/>
            <a:ext cx="914400" cy="525463"/>
          </a:xfrm>
          <a:prstGeom prst="rect">
            <a:avLst/>
          </a:prstGeom>
          <a:noFill/>
          <a:ln w="25400">
            <a:noFill/>
            <a:miter lim="800000"/>
            <a:headEnd/>
            <a:tailEnd/>
          </a:ln>
        </p:spPr>
      </p:pic>
    </p:spTree>
    <p:extLst>
      <p:ext uri="{BB962C8B-B14F-4D97-AF65-F5344CB8AC3E}">
        <p14:creationId xmlns:p14="http://schemas.microsoft.com/office/powerpoint/2010/main" val="35289345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dt="0"/>
  <p:txStyles>
    <p:titleStyle>
      <a:lvl1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5pPr>
      <a:lvl6pPr marL="4572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6pPr>
      <a:lvl7pPr marL="9144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Font typeface="Times" pitchFamily="28"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524000" y="152400"/>
            <a:ext cx="64770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800100"/>
            <a:ext cx="7772400" cy="5448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1" name="Line 5"/>
          <p:cNvSpPr>
            <a:spLocks noChangeShapeType="1"/>
          </p:cNvSpPr>
          <p:nvPr/>
        </p:nvSpPr>
        <p:spPr bwMode="auto">
          <a:xfrm>
            <a:off x="685800" y="714375"/>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2" name="Rectangle 6"/>
          <p:cNvSpPr>
            <a:spLocks noGrp="1" noChangeArrowheads="1"/>
          </p:cNvSpPr>
          <p:nvPr>
            <p:ph type="ftr" sz="quarter" idx="3"/>
          </p:nvPr>
        </p:nvSpPr>
        <p:spPr bwMode="auto">
          <a:xfrm>
            <a:off x="1219200" y="6477000"/>
            <a:ext cx="640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cs typeface="+mn-cs"/>
              </a:defRPr>
            </a:lvl1pPr>
          </a:lstStyle>
          <a:p>
            <a:pPr fontAlgn="base">
              <a:spcBef>
                <a:spcPct val="0"/>
              </a:spcBef>
              <a:spcAft>
                <a:spcPct val="0"/>
              </a:spcAft>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103" name="Rectangle 7"/>
          <p:cNvSpPr>
            <a:spLocks noGrp="1" noChangeArrowheads="1"/>
          </p:cNvSpPr>
          <p:nvPr>
            <p:ph type="sldNum" sz="quarter" idx="4"/>
          </p:nvPr>
        </p:nvSpPr>
        <p:spPr bwMode="auto">
          <a:xfrm>
            <a:off x="7696200" y="6477000"/>
            <a:ext cx="838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pitchFamily="66" charset="0"/>
                <a:cs typeface="+mn-cs"/>
              </a:defRPr>
            </a:lvl1pPr>
          </a:lstStyle>
          <a:p>
            <a:pPr fontAlgn="base">
              <a:spcBef>
                <a:spcPct val="0"/>
              </a:spcBef>
              <a:spcAft>
                <a:spcPct val="0"/>
              </a:spcAft>
              <a:defRPr/>
            </a:pPr>
            <a:fld id="{DA8A2643-3E34-4384-AB40-06A11B23CB4A}"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4104"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pic>
        <p:nvPicPr>
          <p:cNvPr id="25609" name="Picture 13"/>
          <p:cNvPicPr>
            <a:picLocks noChangeAspect="1" noChangeArrowheads="1"/>
          </p:cNvPicPr>
          <p:nvPr/>
        </p:nvPicPr>
        <p:blipFill>
          <a:blip r:embed="rId14" cstate="print"/>
          <a:srcRect/>
          <a:stretch>
            <a:fillRect/>
          </a:stretch>
        </p:blipFill>
        <p:spPr bwMode="auto">
          <a:xfrm>
            <a:off x="228600" y="76200"/>
            <a:ext cx="914400" cy="525463"/>
          </a:xfrm>
          <a:prstGeom prst="rect">
            <a:avLst/>
          </a:prstGeom>
          <a:noFill/>
          <a:ln w="25400">
            <a:noFill/>
            <a:miter lim="800000"/>
            <a:headEnd/>
            <a:tailEnd/>
          </a:ln>
        </p:spPr>
      </p:pic>
    </p:spTree>
    <p:extLst>
      <p:ext uri="{BB962C8B-B14F-4D97-AF65-F5344CB8AC3E}">
        <p14:creationId xmlns:p14="http://schemas.microsoft.com/office/powerpoint/2010/main" val="163269396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hdr="0" dt="0"/>
  <p:txStyles>
    <p:titleStyle>
      <a:lvl1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5pPr>
      <a:lvl6pPr marL="4572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6pPr>
      <a:lvl7pPr marL="9144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Font typeface="Times" pitchFamily="28"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524000" y="152400"/>
            <a:ext cx="64770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800100"/>
            <a:ext cx="7772400" cy="5448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1" name="Line 5"/>
          <p:cNvSpPr>
            <a:spLocks noChangeShapeType="1"/>
          </p:cNvSpPr>
          <p:nvPr/>
        </p:nvSpPr>
        <p:spPr bwMode="auto">
          <a:xfrm>
            <a:off x="685800" y="714375"/>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2" name="Rectangle 6"/>
          <p:cNvSpPr>
            <a:spLocks noGrp="1" noChangeArrowheads="1"/>
          </p:cNvSpPr>
          <p:nvPr>
            <p:ph type="ftr" sz="quarter" idx="3"/>
          </p:nvPr>
        </p:nvSpPr>
        <p:spPr bwMode="auto">
          <a:xfrm>
            <a:off x="1219200" y="6477000"/>
            <a:ext cx="640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cs typeface="+mn-cs"/>
              </a:defRPr>
            </a:lvl1pPr>
          </a:lstStyle>
          <a:p>
            <a:pPr fontAlgn="base">
              <a:spcBef>
                <a:spcPct val="0"/>
              </a:spcBef>
              <a:spcAft>
                <a:spcPct val="0"/>
              </a:spcAft>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103" name="Rectangle 7"/>
          <p:cNvSpPr>
            <a:spLocks noGrp="1" noChangeArrowheads="1"/>
          </p:cNvSpPr>
          <p:nvPr>
            <p:ph type="sldNum" sz="quarter" idx="4"/>
          </p:nvPr>
        </p:nvSpPr>
        <p:spPr bwMode="auto">
          <a:xfrm>
            <a:off x="7696200" y="6477000"/>
            <a:ext cx="838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pitchFamily="66" charset="0"/>
                <a:cs typeface="+mn-cs"/>
              </a:defRPr>
            </a:lvl1pPr>
          </a:lstStyle>
          <a:p>
            <a:pPr fontAlgn="base">
              <a:spcBef>
                <a:spcPct val="0"/>
              </a:spcBef>
              <a:spcAft>
                <a:spcPct val="0"/>
              </a:spcAft>
              <a:defRPr/>
            </a:pPr>
            <a:fld id="{DA8A2643-3E34-4384-AB40-06A11B23CB4A}"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4104"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pic>
        <p:nvPicPr>
          <p:cNvPr id="25609" name="Picture 13"/>
          <p:cNvPicPr>
            <a:picLocks noChangeAspect="1" noChangeArrowheads="1"/>
          </p:cNvPicPr>
          <p:nvPr/>
        </p:nvPicPr>
        <p:blipFill>
          <a:blip r:embed="rId14" cstate="print"/>
          <a:srcRect/>
          <a:stretch>
            <a:fillRect/>
          </a:stretch>
        </p:blipFill>
        <p:spPr bwMode="auto">
          <a:xfrm>
            <a:off x="228600" y="76200"/>
            <a:ext cx="914400" cy="525463"/>
          </a:xfrm>
          <a:prstGeom prst="rect">
            <a:avLst/>
          </a:prstGeom>
          <a:noFill/>
          <a:ln w="25400">
            <a:noFill/>
            <a:miter lim="800000"/>
            <a:headEnd/>
            <a:tailEnd/>
          </a:ln>
        </p:spPr>
      </p:pic>
    </p:spTree>
    <p:extLst>
      <p:ext uri="{BB962C8B-B14F-4D97-AF65-F5344CB8AC3E}">
        <p14:creationId xmlns:p14="http://schemas.microsoft.com/office/powerpoint/2010/main" val="163017895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hdr="0" dt="0"/>
  <p:txStyles>
    <p:titleStyle>
      <a:lvl1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5pPr>
      <a:lvl6pPr marL="4572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6pPr>
      <a:lvl7pPr marL="9144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Font typeface="Times" pitchFamily="28"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524000" y="152400"/>
            <a:ext cx="64770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800100"/>
            <a:ext cx="7772400" cy="5448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1" name="Line 5"/>
          <p:cNvSpPr>
            <a:spLocks noChangeShapeType="1"/>
          </p:cNvSpPr>
          <p:nvPr/>
        </p:nvSpPr>
        <p:spPr bwMode="auto">
          <a:xfrm>
            <a:off x="685800" y="714375"/>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2" name="Rectangle 6"/>
          <p:cNvSpPr>
            <a:spLocks noGrp="1" noChangeArrowheads="1"/>
          </p:cNvSpPr>
          <p:nvPr>
            <p:ph type="ftr" sz="quarter" idx="3"/>
          </p:nvPr>
        </p:nvSpPr>
        <p:spPr bwMode="auto">
          <a:xfrm>
            <a:off x="1219200" y="6477000"/>
            <a:ext cx="640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cs typeface="+mn-cs"/>
              </a:defRPr>
            </a:lvl1pPr>
          </a:lstStyle>
          <a:p>
            <a:pPr fontAlgn="base">
              <a:spcBef>
                <a:spcPct val="0"/>
              </a:spcBef>
              <a:spcAft>
                <a:spcPct val="0"/>
              </a:spcAft>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103" name="Rectangle 7"/>
          <p:cNvSpPr>
            <a:spLocks noGrp="1" noChangeArrowheads="1"/>
          </p:cNvSpPr>
          <p:nvPr>
            <p:ph type="sldNum" sz="quarter" idx="4"/>
          </p:nvPr>
        </p:nvSpPr>
        <p:spPr bwMode="auto">
          <a:xfrm>
            <a:off x="7696200" y="6477000"/>
            <a:ext cx="838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pitchFamily="66" charset="0"/>
                <a:cs typeface="+mn-cs"/>
              </a:defRPr>
            </a:lvl1pPr>
          </a:lstStyle>
          <a:p>
            <a:pPr fontAlgn="base">
              <a:spcBef>
                <a:spcPct val="0"/>
              </a:spcBef>
              <a:spcAft>
                <a:spcPct val="0"/>
              </a:spcAft>
              <a:defRPr/>
            </a:pPr>
            <a:fld id="{DA8A2643-3E34-4384-AB40-06A11B23CB4A}"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4104"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pic>
        <p:nvPicPr>
          <p:cNvPr id="25609" name="Picture 13"/>
          <p:cNvPicPr>
            <a:picLocks noChangeAspect="1" noChangeArrowheads="1"/>
          </p:cNvPicPr>
          <p:nvPr/>
        </p:nvPicPr>
        <p:blipFill>
          <a:blip r:embed="rId14" cstate="print"/>
          <a:srcRect/>
          <a:stretch>
            <a:fillRect/>
          </a:stretch>
        </p:blipFill>
        <p:spPr bwMode="auto">
          <a:xfrm>
            <a:off x="228600" y="76200"/>
            <a:ext cx="914400" cy="525463"/>
          </a:xfrm>
          <a:prstGeom prst="rect">
            <a:avLst/>
          </a:prstGeom>
          <a:noFill/>
          <a:ln w="25400">
            <a:noFill/>
            <a:miter lim="800000"/>
            <a:headEnd/>
            <a:tailEnd/>
          </a:ln>
        </p:spPr>
      </p:pic>
    </p:spTree>
    <p:extLst>
      <p:ext uri="{BB962C8B-B14F-4D97-AF65-F5344CB8AC3E}">
        <p14:creationId xmlns:p14="http://schemas.microsoft.com/office/powerpoint/2010/main" val="223974171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hf hdr="0" dt="0"/>
  <p:txStyles>
    <p:titleStyle>
      <a:lvl1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5pPr>
      <a:lvl6pPr marL="4572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6pPr>
      <a:lvl7pPr marL="9144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Font typeface="Times" pitchFamily="28"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524000" y="152400"/>
            <a:ext cx="64770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800100"/>
            <a:ext cx="7772400" cy="5448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Line 4"/>
          <p:cNvSpPr>
            <a:spLocks noChangeShapeType="1"/>
          </p:cNvSpPr>
          <p:nvPr/>
        </p:nvSpPr>
        <p:spPr bwMode="auto">
          <a:xfrm>
            <a:off x="685800" y="6372225"/>
            <a:ext cx="7772400" cy="0"/>
          </a:xfrm>
          <a:prstGeom prst="line">
            <a:avLst/>
          </a:prstGeom>
          <a:noFill/>
          <a:ln w="76200">
            <a:solidFill>
              <a:srgbClr val="CC0000"/>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1" name="Line 5"/>
          <p:cNvSpPr>
            <a:spLocks noChangeShapeType="1"/>
          </p:cNvSpPr>
          <p:nvPr/>
        </p:nvSpPr>
        <p:spPr bwMode="auto">
          <a:xfrm>
            <a:off x="685800" y="714375"/>
            <a:ext cx="7772400" cy="0"/>
          </a:xfrm>
          <a:prstGeom prst="line">
            <a:avLst/>
          </a:prstGeom>
          <a:noFill/>
          <a:ln w="76200">
            <a:solidFill>
              <a:schemeClr val="accent2"/>
            </a:solidFill>
            <a:round/>
            <a:headEnd/>
            <a:tailEnd/>
          </a:ln>
          <a:effectLst/>
        </p:spPr>
        <p:txBody>
          <a:bodyPr/>
          <a:lstStyle/>
          <a:p>
            <a:pPr fontAlgn="base">
              <a:spcBef>
                <a:spcPct val="0"/>
              </a:spcBef>
              <a:spcAft>
                <a:spcPct val="0"/>
              </a:spcAft>
              <a:defRPr/>
            </a:pPr>
            <a:endParaRPr lang="en-US" sz="3200">
              <a:solidFill>
                <a:srgbClr val="000000"/>
              </a:solidFill>
              <a:latin typeface="Times New Roman" pitchFamily="18" charset="0"/>
              <a:cs typeface="Arial" charset="0"/>
            </a:endParaRPr>
          </a:p>
        </p:txBody>
      </p:sp>
      <p:sp>
        <p:nvSpPr>
          <p:cNvPr id="4102" name="Rectangle 6"/>
          <p:cNvSpPr>
            <a:spLocks noGrp="1" noChangeArrowheads="1"/>
          </p:cNvSpPr>
          <p:nvPr>
            <p:ph type="ftr" sz="quarter" idx="3"/>
          </p:nvPr>
        </p:nvSpPr>
        <p:spPr bwMode="auto">
          <a:xfrm>
            <a:off x="1219200" y="6477000"/>
            <a:ext cx="640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cs typeface="+mn-cs"/>
              </a:defRPr>
            </a:lvl1pPr>
          </a:lstStyle>
          <a:p>
            <a:pPr fontAlgn="base">
              <a:spcBef>
                <a:spcPct val="0"/>
              </a:spcBef>
              <a:spcAft>
                <a:spcPct val="0"/>
              </a:spcAft>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103" name="Rectangle 7"/>
          <p:cNvSpPr>
            <a:spLocks noGrp="1" noChangeArrowheads="1"/>
          </p:cNvSpPr>
          <p:nvPr>
            <p:ph type="sldNum" sz="quarter" idx="4"/>
          </p:nvPr>
        </p:nvSpPr>
        <p:spPr bwMode="auto">
          <a:xfrm>
            <a:off x="7696200" y="6477000"/>
            <a:ext cx="838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pitchFamily="66" charset="0"/>
                <a:cs typeface="+mn-cs"/>
              </a:defRPr>
            </a:lvl1pPr>
          </a:lstStyle>
          <a:p>
            <a:pPr fontAlgn="base">
              <a:spcBef>
                <a:spcPct val="0"/>
              </a:spcBef>
              <a:spcAft>
                <a:spcPct val="0"/>
              </a:spcAft>
              <a:defRPr/>
            </a:pPr>
            <a:fld id="{DA8A2643-3E34-4384-AB40-06A11B23CB4A}"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4104" name="Text Box 8"/>
          <p:cNvSpPr txBox="1">
            <a:spLocks noChangeArrowheads="1"/>
          </p:cNvSpPr>
          <p:nvPr/>
        </p:nvSpPr>
        <p:spPr bwMode="auto">
          <a:xfrm>
            <a:off x="381000" y="6553200"/>
            <a:ext cx="1676400" cy="579438"/>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3200">
              <a:solidFill>
                <a:srgbClr val="000000"/>
              </a:solidFill>
              <a:latin typeface="Times New Roman" pitchFamily="18" charset="0"/>
              <a:cs typeface="Arial" charset="0"/>
            </a:endParaRPr>
          </a:p>
        </p:txBody>
      </p:sp>
      <p:pic>
        <p:nvPicPr>
          <p:cNvPr id="25609" name="Picture 13"/>
          <p:cNvPicPr>
            <a:picLocks noChangeAspect="1" noChangeArrowheads="1"/>
          </p:cNvPicPr>
          <p:nvPr/>
        </p:nvPicPr>
        <p:blipFill>
          <a:blip r:embed="rId14" cstate="print"/>
          <a:srcRect/>
          <a:stretch>
            <a:fillRect/>
          </a:stretch>
        </p:blipFill>
        <p:spPr bwMode="auto">
          <a:xfrm>
            <a:off x="228600" y="76200"/>
            <a:ext cx="914400" cy="525463"/>
          </a:xfrm>
          <a:prstGeom prst="rect">
            <a:avLst/>
          </a:prstGeom>
          <a:noFill/>
          <a:ln w="25400">
            <a:noFill/>
            <a:miter lim="800000"/>
            <a:headEnd/>
            <a:tailEnd/>
          </a:ln>
        </p:spPr>
      </p:pic>
    </p:spTree>
    <p:extLst>
      <p:ext uri="{BB962C8B-B14F-4D97-AF65-F5344CB8AC3E}">
        <p14:creationId xmlns:p14="http://schemas.microsoft.com/office/powerpoint/2010/main" val="200713647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hf hdr="0" dt="0"/>
  <p:txStyles>
    <p:titleStyle>
      <a:lvl1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5pPr>
      <a:lvl6pPr marL="4572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6pPr>
      <a:lvl7pPr marL="9144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Font typeface="Times" pitchFamily="28"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mu2e.fnal.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image" Target="../media/image38.png"/><Relationship Id="rId7"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23.bin"/><Relationship Id="rId11" Type="http://schemas.openxmlformats.org/officeDocument/2006/relationships/image" Target="../media/image37.wmf"/><Relationship Id="rId5" Type="http://schemas.openxmlformats.org/officeDocument/2006/relationships/image" Target="../media/image34.wmf"/><Relationship Id="rId10" Type="http://schemas.openxmlformats.org/officeDocument/2006/relationships/oleObject" Target="../embeddings/oleObject25.bin"/><Relationship Id="rId4" Type="http://schemas.openxmlformats.org/officeDocument/2006/relationships/oleObject" Target="../embeddings/oleObject22.bin"/><Relationship Id="rId9" Type="http://schemas.openxmlformats.org/officeDocument/2006/relationships/image" Target="../media/image36.wmf"/></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3.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98.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6.xml"/><Relationship Id="rId1" Type="http://schemas.openxmlformats.org/officeDocument/2006/relationships/slideLayout" Target="../slideLayouts/slideLayout98.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98.xml"/><Relationship Id="rId4" Type="http://schemas.openxmlformats.org/officeDocument/2006/relationships/image" Target="../media/image46.emf"/></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38.xml"/><Relationship Id="rId1" Type="http://schemas.openxmlformats.org/officeDocument/2006/relationships/vmlDrawing" Target="../drawings/vmlDrawing17.vml"/><Relationship Id="rId4" Type="http://schemas.openxmlformats.org/officeDocument/2006/relationships/image" Target="../media/image57.wmf"/></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5.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76.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3.xml"/><Relationship Id="rId7" Type="http://schemas.openxmlformats.org/officeDocument/2006/relationships/image" Target="../media/image11.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13.bin"/><Relationship Id="rId5" Type="http://schemas.openxmlformats.org/officeDocument/2006/relationships/image" Target="../media/image10.wmf"/><Relationship Id="rId4" Type="http://schemas.openxmlformats.org/officeDocument/2006/relationships/oleObject" Target="../embeddings/oleObject12.bin"/><Relationship Id="rId9" Type="http://schemas.openxmlformats.org/officeDocument/2006/relationships/image" Target="../media/image12.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mu2e-docdb.fnal.gov/cgi-bin/DocumentDatabase" TargetMode="External"/><Relationship Id="rId2" Type="http://schemas.openxmlformats.org/officeDocument/2006/relationships/hyperlink" Target="http://mu2e.fnal.gov" TargetMode="External"/><Relationship Id="rId1" Type="http://schemas.openxmlformats.org/officeDocument/2006/relationships/slideLayout" Target="../slideLayouts/slideLayout147.xml"/><Relationship Id="rId6" Type="http://schemas.openxmlformats.org/officeDocument/2006/relationships/hyperlink" Target="mailto:miller@bu.edu" TargetMode="External"/><Relationship Id="rId5" Type="http://schemas.openxmlformats.org/officeDocument/2006/relationships/hyperlink" Target="http://mu2e-docdb.fnal.gov/cgi-bin/ListBy?eventgroupid=10" TargetMode="External"/><Relationship Id="rId4" Type="http://schemas.openxmlformats.org/officeDocument/2006/relationships/hyperlink" Target="http://mu2e-docdb.fnal.gov/cgi-bin/ShowDocument?docid=388" TargetMode="Externa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22.xml"/><Relationship Id="rId7" Type="http://schemas.openxmlformats.org/officeDocument/2006/relationships/image" Target="../media/image65.wmf"/><Relationship Id="rId2" Type="http://schemas.openxmlformats.org/officeDocument/2006/relationships/slideLayout" Target="../slideLayouts/slideLayout160.xml"/><Relationship Id="rId1" Type="http://schemas.openxmlformats.org/officeDocument/2006/relationships/vmlDrawing" Target="../drawings/vmlDrawing18.vml"/><Relationship Id="rId6" Type="http://schemas.openxmlformats.org/officeDocument/2006/relationships/oleObject" Target="../embeddings/oleObject28.bin"/><Relationship Id="rId11" Type="http://schemas.openxmlformats.org/officeDocument/2006/relationships/image" Target="../media/image67.wmf"/><Relationship Id="rId5" Type="http://schemas.openxmlformats.org/officeDocument/2006/relationships/image" Target="../media/image64.wmf"/><Relationship Id="rId10" Type="http://schemas.openxmlformats.org/officeDocument/2006/relationships/oleObject" Target="../embeddings/oleObject30.bin"/><Relationship Id="rId4" Type="http://schemas.openxmlformats.org/officeDocument/2006/relationships/oleObject" Target="../embeddings/oleObject27.bin"/><Relationship Id="rId9" Type="http://schemas.openxmlformats.org/officeDocument/2006/relationships/image" Target="../media/image66.wmf"/></Relationships>
</file>

<file path=ppt/slides/_rels/slide3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image" Target="../media/image74.wmf"/><Relationship Id="rId3" Type="http://schemas.openxmlformats.org/officeDocument/2006/relationships/notesSlide" Target="../notesSlides/notesSlide23.xml"/><Relationship Id="rId7" Type="http://schemas.openxmlformats.org/officeDocument/2006/relationships/image" Target="../media/image71.wmf"/><Relationship Id="rId12" Type="http://schemas.openxmlformats.org/officeDocument/2006/relationships/oleObject" Target="../embeddings/oleObject35.bin"/><Relationship Id="rId2" Type="http://schemas.openxmlformats.org/officeDocument/2006/relationships/slideLayout" Target="../slideLayouts/slideLayout14.xml"/><Relationship Id="rId1" Type="http://schemas.openxmlformats.org/officeDocument/2006/relationships/vmlDrawing" Target="../drawings/vmlDrawing19.vml"/><Relationship Id="rId6" Type="http://schemas.openxmlformats.org/officeDocument/2006/relationships/oleObject" Target="../embeddings/oleObject32.bin"/><Relationship Id="rId11" Type="http://schemas.openxmlformats.org/officeDocument/2006/relationships/image" Target="../media/image73.wmf"/><Relationship Id="rId5" Type="http://schemas.openxmlformats.org/officeDocument/2006/relationships/image" Target="../media/image70.wmf"/><Relationship Id="rId10" Type="http://schemas.openxmlformats.org/officeDocument/2006/relationships/oleObject" Target="../embeddings/oleObject34.bin"/><Relationship Id="rId4" Type="http://schemas.openxmlformats.org/officeDocument/2006/relationships/oleObject" Target="../embeddings/oleObject31.bin"/><Relationship Id="rId9" Type="http://schemas.openxmlformats.org/officeDocument/2006/relationships/image" Target="../media/image72.wmf"/></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image" Target="../media/image78.png"/><Relationship Id="rId7" Type="http://schemas.openxmlformats.org/officeDocument/2006/relationships/image" Target="../media/image76.wmf"/><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37.bin"/><Relationship Id="rId5" Type="http://schemas.openxmlformats.org/officeDocument/2006/relationships/image" Target="../media/image75.wmf"/><Relationship Id="rId4" Type="http://schemas.openxmlformats.org/officeDocument/2006/relationships/oleObject" Target="../embeddings/oleObject36.bin"/><Relationship Id="rId9" Type="http://schemas.openxmlformats.org/officeDocument/2006/relationships/image" Target="../media/image77.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4.wmf"/><Relationship Id="rId2" Type="http://schemas.openxmlformats.org/officeDocument/2006/relationships/slideLayout" Target="../slideLayouts/slideLayout38.xml"/><Relationship Id="rId1" Type="http://schemas.openxmlformats.org/officeDocument/2006/relationships/vmlDrawing" Target="../drawings/vmlDrawing13.vml"/><Relationship Id="rId6" Type="http://schemas.openxmlformats.org/officeDocument/2006/relationships/oleObject" Target="../embeddings/oleObject16.bin"/><Relationship Id="rId5" Type="http://schemas.openxmlformats.org/officeDocument/2006/relationships/image" Target="../media/image13.wmf"/><Relationship Id="rId4" Type="http://schemas.openxmlformats.org/officeDocument/2006/relationships/oleObject" Target="../embeddings/oleObject15.bin"/></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hyperlink" Target="http://meg.web.psi.ch" TargetMode="External"/><Relationship Id="rId4" Type="http://schemas.openxmlformats.org/officeDocument/2006/relationships/image" Target="../media/image80.wmf"/></Relationships>
</file>

<file path=ppt/slides/_rels/slide42.xml.rels><?xml version="1.0" encoding="UTF-8" standalone="yes"?>
<Relationships xmlns="http://schemas.openxmlformats.org/package/2006/relationships"><Relationship Id="rId3" Type="http://schemas.openxmlformats.org/officeDocument/2006/relationships/image" Target="../media/image9.pdf"/><Relationship Id="rId7" Type="http://schemas.openxmlformats.org/officeDocument/2006/relationships/image" Target="../media/image81.w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40.bin"/><Relationship Id="rId5" Type="http://schemas.openxmlformats.org/officeDocument/2006/relationships/image" Target="../media/image83.pn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88.wmf"/><Relationship Id="rId4" Type="http://schemas.openxmlformats.org/officeDocument/2006/relationships/oleObject" Target="../embeddings/oleObject41.bin"/></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2.wmf"/><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43.bin"/><Relationship Id="rId5" Type="http://schemas.openxmlformats.org/officeDocument/2006/relationships/image" Target="../media/image91.wmf"/><Relationship Id="rId4" Type="http://schemas.openxmlformats.org/officeDocument/2006/relationships/oleObject" Target="../embeddings/oleObject42.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98.wmf"/><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45.bin"/><Relationship Id="rId5" Type="http://schemas.openxmlformats.org/officeDocument/2006/relationships/image" Target="../media/image97.wmf"/><Relationship Id="rId4" Type="http://schemas.openxmlformats.org/officeDocument/2006/relationships/oleObject" Target="../embeddings/oleObject44.bin"/></Relationships>
</file>

<file path=ppt/slides/_rels/slide56.xml.rels><?xml version="1.0" encoding="UTF-8" standalone="yes"?>
<Relationships xmlns="http://schemas.openxmlformats.org/package/2006/relationships"><Relationship Id="rId8" Type="http://schemas.openxmlformats.org/officeDocument/2006/relationships/image" Target="../media/image100.wmf"/><Relationship Id="rId3" Type="http://schemas.openxmlformats.org/officeDocument/2006/relationships/notesSlide" Target="../notesSlides/notesSlide29.xml"/><Relationship Id="rId7"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vmlDrawing" Target="../drawings/vmlDrawing27.vml"/><Relationship Id="rId5" Type="http://schemas.openxmlformats.org/officeDocument/2006/relationships/image" Target="../media/image104.wmf"/><Relationship Id="rId4" Type="http://schemas.openxmlformats.org/officeDocument/2006/relationships/oleObject" Target="../embeddings/oleObject47.bin"/></Relationships>
</file>

<file path=ppt/slides/_rels/slide5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0.xml"/><Relationship Id="rId1" Type="http://schemas.openxmlformats.org/officeDocument/2006/relationships/slideLayout" Target="../slideLayouts/slideLayout50.xml"/><Relationship Id="rId4" Type="http://schemas.openxmlformats.org/officeDocument/2006/relationships/image" Target="../media/image107.jpeg"/></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wmf"/><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slideLayout" Target="../slideLayouts/slideLayout6.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notesSlide" Target="../notesSlides/notesSlide6.xml"/><Relationship Id="rId9"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112.wmf"/><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oleObject" Target="../embeddings/oleObject49.bin"/><Relationship Id="rId5" Type="http://schemas.openxmlformats.org/officeDocument/2006/relationships/image" Target="../media/image111.wmf"/><Relationship Id="rId4" Type="http://schemas.openxmlformats.org/officeDocument/2006/relationships/oleObject" Target="../embeddings/oleObject48.bin"/></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6.xml"/></Relationships>
</file>

<file path=ppt/slides/_rels/slide6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98.xm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98.xml"/></Relationships>
</file>

<file path=ppt/slides/_rels/slide6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6.xml"/><Relationship Id="rId1" Type="http://schemas.openxmlformats.org/officeDocument/2006/relationships/slideLayout" Target="../slideLayouts/slideLayout102.xml"/></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7.xml"/><Relationship Id="rId1" Type="http://schemas.openxmlformats.org/officeDocument/2006/relationships/slideLayout" Target="../slideLayouts/slideLayout103.xml"/></Relationships>
</file>

<file path=ppt/slides/_rels/slide6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8.xml"/></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25.wmf"/><Relationship Id="rId5" Type="http://schemas.openxmlformats.org/officeDocument/2006/relationships/oleObject" Target="../embeddings/oleObject17.bin"/><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2.xml"/><Relationship Id="rId1" Type="http://schemas.openxmlformats.org/officeDocument/2006/relationships/slideLayout" Target="../slideLayouts/slideLayout114.xml"/></Relationships>
</file>

<file path=ppt/slides/_rels/slide74.xml.rels><?xml version="1.0" encoding="UTF-8" standalone="yes"?>
<Relationships xmlns="http://schemas.openxmlformats.org/package/2006/relationships"><Relationship Id="rId8" Type="http://schemas.openxmlformats.org/officeDocument/2006/relationships/image" Target="../media/image120.wmf"/><Relationship Id="rId3" Type="http://schemas.openxmlformats.org/officeDocument/2006/relationships/notesSlide" Target="../notesSlides/notesSlide43.xml"/><Relationship Id="rId7" Type="http://schemas.openxmlformats.org/officeDocument/2006/relationships/oleObject" Target="../embeddings/oleObject51.bin"/><Relationship Id="rId2" Type="http://schemas.openxmlformats.org/officeDocument/2006/relationships/slideLayout" Target="../slideLayouts/slideLayout26.xml"/><Relationship Id="rId1" Type="http://schemas.openxmlformats.org/officeDocument/2006/relationships/vmlDrawing" Target="../drawings/vmlDrawing29.vml"/><Relationship Id="rId6" Type="http://schemas.openxmlformats.org/officeDocument/2006/relationships/image" Target="../media/image121.jpeg"/><Relationship Id="rId5" Type="http://schemas.openxmlformats.org/officeDocument/2006/relationships/image" Target="../media/image119.wmf"/><Relationship Id="rId4" Type="http://schemas.openxmlformats.org/officeDocument/2006/relationships/oleObject" Target="../embeddings/oleObject50.bin"/></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8" Type="http://schemas.openxmlformats.org/officeDocument/2006/relationships/image" Target="../media/image100.wmf"/><Relationship Id="rId3" Type="http://schemas.openxmlformats.org/officeDocument/2006/relationships/notesSlide" Target="../notesSlides/notesSlide46.xml"/><Relationship Id="rId7"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8.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notesSlide" Target="../notesSlides/notesSlide8.xml"/><Relationship Id="rId7" Type="http://schemas.openxmlformats.org/officeDocument/2006/relationships/oleObject" Target="../embeddings/oleObject19.bin"/><Relationship Id="rId12" Type="http://schemas.openxmlformats.org/officeDocument/2006/relationships/image" Target="../media/image30.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27.wmf"/><Relationship Id="rId11" Type="http://schemas.openxmlformats.org/officeDocument/2006/relationships/oleObject" Target="../embeddings/oleObject21.bin"/><Relationship Id="rId5" Type="http://schemas.openxmlformats.org/officeDocument/2006/relationships/oleObject" Target="../embeddings/oleObject18.bin"/><Relationship Id="rId10" Type="http://schemas.openxmlformats.org/officeDocument/2006/relationships/image" Target="../media/image29.wmf"/><Relationship Id="rId4" Type="http://schemas.openxmlformats.org/officeDocument/2006/relationships/image" Target="../media/image31.wmf"/><Relationship Id="rId9" Type="http://schemas.openxmlformats.org/officeDocument/2006/relationships/oleObject" Target="../embeddings/oleObject20.bin"/></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p:cNvGrpSpPr/>
          <p:nvPr/>
        </p:nvGrpSpPr>
        <p:grpSpPr>
          <a:xfrm>
            <a:off x="356626" y="1582263"/>
            <a:ext cx="8552476" cy="3472337"/>
            <a:chOff x="356626" y="1582263"/>
            <a:chExt cx="8552476" cy="3472337"/>
          </a:xfrm>
        </p:grpSpPr>
        <p:pic>
          <p:nvPicPr>
            <p:cNvPr id="12" name="Picture 11" descr="mu2e-pic-v3.png"/>
            <p:cNvPicPr>
              <a:picLocks noChangeAspect="1"/>
            </p:cNvPicPr>
            <p:nvPr/>
          </p:nvPicPr>
          <p:blipFill>
            <a:blip r:embed="rId3"/>
            <a:srcRect b="18749"/>
            <a:stretch>
              <a:fillRect/>
            </a:stretch>
          </p:blipFill>
          <p:spPr>
            <a:xfrm>
              <a:off x="356626" y="1582263"/>
              <a:ext cx="8547100" cy="3472337"/>
            </a:xfrm>
            <a:prstGeom prst="rect">
              <a:avLst/>
            </a:prstGeom>
          </p:spPr>
        </p:pic>
        <p:grpSp>
          <p:nvGrpSpPr>
            <p:cNvPr id="13" name="Group 12"/>
            <p:cNvGrpSpPr/>
            <p:nvPr/>
          </p:nvGrpSpPr>
          <p:grpSpPr>
            <a:xfrm>
              <a:off x="406964" y="2680753"/>
              <a:ext cx="8502138" cy="2252197"/>
              <a:chOff x="278938" y="3384490"/>
              <a:chExt cx="8502138" cy="2252197"/>
            </a:xfrm>
          </p:grpSpPr>
          <p:sp>
            <p:nvSpPr>
              <p:cNvPr id="16" name="TextBox 15"/>
              <p:cNvSpPr txBox="1"/>
              <p:nvPr/>
            </p:nvSpPr>
            <p:spPr>
              <a:xfrm>
                <a:off x="278938" y="3390839"/>
                <a:ext cx="2079228"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Production Solenoid</a:t>
                </a:r>
                <a:endParaRPr lang="en-US" dirty="0"/>
              </a:p>
            </p:txBody>
          </p:sp>
          <p:sp>
            <p:nvSpPr>
              <p:cNvPr id="17" name="TextBox 16"/>
              <p:cNvSpPr txBox="1"/>
              <p:nvPr/>
            </p:nvSpPr>
            <p:spPr>
              <a:xfrm>
                <a:off x="5561116" y="3384490"/>
                <a:ext cx="187307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Detector Solenoid</a:t>
                </a:r>
                <a:endParaRPr lang="en-US" dirty="0"/>
              </a:p>
            </p:txBody>
          </p:sp>
          <p:sp>
            <p:nvSpPr>
              <p:cNvPr id="18" name="TextBox 17"/>
              <p:cNvSpPr txBox="1"/>
              <p:nvPr/>
            </p:nvSpPr>
            <p:spPr>
              <a:xfrm>
                <a:off x="2852418" y="3760171"/>
                <a:ext cx="1948162"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Transport Solenoid</a:t>
                </a:r>
                <a:endParaRPr lang="en-US" dirty="0"/>
              </a:p>
            </p:txBody>
          </p:sp>
          <p:sp>
            <p:nvSpPr>
              <p:cNvPr id="19" name="TextBox 18"/>
              <p:cNvSpPr txBox="1"/>
              <p:nvPr/>
            </p:nvSpPr>
            <p:spPr>
              <a:xfrm>
                <a:off x="7486041" y="5105459"/>
                <a:ext cx="1295035"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Calorimeter</a:t>
                </a:r>
                <a:endParaRPr lang="en-US" dirty="0"/>
              </a:p>
            </p:txBody>
          </p:sp>
          <p:cxnSp>
            <p:nvCxnSpPr>
              <p:cNvPr id="20" name="Straight Connector 19"/>
              <p:cNvCxnSpPr>
                <a:endCxn id="19" idx="0"/>
              </p:cNvCxnSpPr>
              <p:nvPr/>
            </p:nvCxnSpPr>
            <p:spPr>
              <a:xfrm>
                <a:off x="7727949" y="4521259"/>
                <a:ext cx="405610" cy="584200"/>
              </a:xfrm>
              <a:prstGeom prst="line">
                <a:avLst/>
              </a:prstGeom>
              <a:ln w="19050">
                <a:solidFill>
                  <a:schemeClr val="tx1"/>
                </a:solidFill>
                <a:headEnd type="arrow"/>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5969742" y="4844309"/>
                <a:ext cx="622300" cy="395183"/>
              </a:xfrm>
              <a:prstGeom prst="line">
                <a:avLst/>
              </a:prstGeom>
              <a:ln w="19050">
                <a:solidFill>
                  <a:schemeClr val="tx1"/>
                </a:solidFill>
                <a:head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327650" y="5267355"/>
                <a:ext cx="85869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Tracker</a:t>
                </a:r>
                <a:endParaRPr lang="en-US" dirty="0"/>
              </a:p>
            </p:txBody>
          </p:sp>
          <p:sp>
            <p:nvSpPr>
              <p:cNvPr id="23" name="TextBox 22"/>
              <p:cNvSpPr txBox="1"/>
              <p:nvPr/>
            </p:nvSpPr>
            <p:spPr>
              <a:xfrm>
                <a:off x="746954" y="5206514"/>
                <a:ext cx="2031000"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srgbClr val="FF0000"/>
                    </a:solidFill>
                    <a:effectLst>
                      <a:outerShdw blurRad="38100" dist="38100" dir="2700000" algn="tl">
                        <a:srgbClr val="000000">
                          <a:alpha val="43137"/>
                        </a:srgbClr>
                      </a:outerShdw>
                    </a:effectLst>
                  </a:rPr>
                  <a:t>Production Target</a:t>
                </a:r>
                <a:endParaRPr lang="en-US" sz="2000" dirty="0">
                  <a:solidFill>
                    <a:srgbClr val="FF0000"/>
                  </a:solidFill>
                  <a:effectLst>
                    <a:outerShdw blurRad="38100" dist="38100" dir="2700000" algn="tl">
                      <a:srgbClr val="000000">
                        <a:alpha val="43137"/>
                      </a:srgbClr>
                    </a:outerShdw>
                  </a:effectLst>
                </a:endParaRPr>
              </a:p>
            </p:txBody>
          </p:sp>
          <p:cxnSp>
            <p:nvCxnSpPr>
              <p:cNvPr id="24" name="Straight Connector 23"/>
              <p:cNvCxnSpPr>
                <a:endCxn id="23" idx="0"/>
              </p:cNvCxnSpPr>
              <p:nvPr/>
            </p:nvCxnSpPr>
            <p:spPr>
              <a:xfrm>
                <a:off x="1092200" y="4483100"/>
                <a:ext cx="670254" cy="723414"/>
              </a:xfrm>
              <a:prstGeom prst="line">
                <a:avLst/>
              </a:prstGeom>
              <a:ln w="19050">
                <a:solidFill>
                  <a:schemeClr val="tx1"/>
                </a:solidFill>
                <a:headEnd type="arrow"/>
              </a:ln>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rot="20422216">
              <a:off x="2612642" y="2487047"/>
              <a:ext cx="1543962"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srgbClr val="FF0000"/>
                  </a:solidFill>
                  <a:effectLst>
                    <a:outerShdw blurRad="38100" dist="38100" dir="2700000" algn="tl">
                      <a:srgbClr val="000000">
                        <a:alpha val="43137"/>
                      </a:srgbClr>
                    </a:outerShdw>
                  </a:effectLst>
                </a:rPr>
                <a:t>Proton Beam</a:t>
              </a:r>
              <a:endParaRPr lang="en-US" sz="2000" dirty="0">
                <a:solidFill>
                  <a:srgbClr val="FF0000"/>
                </a:solidFill>
                <a:effectLst>
                  <a:outerShdw blurRad="38100" dist="38100" dir="2700000" algn="tl">
                    <a:srgbClr val="000000">
                      <a:alpha val="43137"/>
                    </a:srgbClr>
                  </a:outerShdw>
                </a:effectLst>
              </a:endParaRPr>
            </a:p>
          </p:txBody>
        </p:sp>
        <p:cxnSp>
          <p:nvCxnSpPr>
            <p:cNvPr id="15" name="Straight Connector 14"/>
            <p:cNvCxnSpPr/>
            <p:nvPr/>
          </p:nvCxnSpPr>
          <p:spPr>
            <a:xfrm flipV="1">
              <a:off x="2195212" y="2772857"/>
              <a:ext cx="1570464" cy="567155"/>
            </a:xfrm>
            <a:prstGeom prst="line">
              <a:avLst/>
            </a:prstGeom>
            <a:ln>
              <a:solidFill>
                <a:srgbClr val="FF0000"/>
              </a:solidFill>
              <a:head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sp>
        <p:nvSpPr>
          <p:cNvPr id="4" name="Rectangle 2"/>
          <p:cNvSpPr txBox="1">
            <a:spLocks noChangeArrowheads="1"/>
          </p:cNvSpPr>
          <p:nvPr/>
        </p:nvSpPr>
        <p:spPr bwMode="auto">
          <a:xfrm>
            <a:off x="635000" y="4953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accent2"/>
                </a:solidFill>
                <a:latin typeface="Arial" pitchFamily="-112" charset="0"/>
              </a:defRPr>
            </a:lvl6pPr>
            <a:lvl7pPr marL="914400" algn="ctr" rtl="0" fontAlgn="base">
              <a:spcBef>
                <a:spcPct val="0"/>
              </a:spcBef>
              <a:spcAft>
                <a:spcPct val="0"/>
              </a:spcAft>
              <a:defRPr sz="4400">
                <a:solidFill>
                  <a:schemeClr val="accent2"/>
                </a:solidFill>
                <a:latin typeface="Arial" pitchFamily="-112" charset="0"/>
              </a:defRPr>
            </a:lvl7pPr>
            <a:lvl8pPr marL="1371600" algn="ctr" rtl="0" fontAlgn="base">
              <a:spcBef>
                <a:spcPct val="0"/>
              </a:spcBef>
              <a:spcAft>
                <a:spcPct val="0"/>
              </a:spcAft>
              <a:defRPr sz="4400">
                <a:solidFill>
                  <a:schemeClr val="accent2"/>
                </a:solidFill>
                <a:latin typeface="Arial" pitchFamily="-112" charset="0"/>
              </a:defRPr>
            </a:lvl8pPr>
            <a:lvl9pPr marL="1828800" algn="ctr" rtl="0" fontAlgn="base">
              <a:spcBef>
                <a:spcPct val="0"/>
              </a:spcBef>
              <a:spcAft>
                <a:spcPct val="0"/>
              </a:spcAft>
              <a:defRPr sz="4400">
                <a:solidFill>
                  <a:schemeClr val="accent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FF0000"/>
                </a:solidFill>
                <a:effectLst/>
                <a:uLnTx/>
                <a:uFillTx/>
                <a:latin typeface="Arial"/>
              </a:rPr>
              <a:t>The Mu2e Experiment at </a:t>
            </a:r>
            <a:r>
              <a:rPr kumimoji="0" lang="en-US" sz="2800" b="0" i="0" u="none" strike="noStrike" kern="0" cap="none" spc="0" normalizeH="0" baseline="0" noProof="0" dirty="0" err="1" smtClean="0">
                <a:ln>
                  <a:noFill/>
                </a:ln>
                <a:solidFill>
                  <a:srgbClr val="FF0000"/>
                </a:solidFill>
                <a:effectLst/>
                <a:uLnTx/>
                <a:uFillTx/>
                <a:latin typeface="Arial"/>
              </a:rPr>
              <a:t>Fermilab</a:t>
            </a:r>
            <a:r>
              <a:rPr kumimoji="0" lang="en-US" sz="2800" b="0" i="0" u="none" strike="noStrike" kern="0" cap="none" spc="0" normalizeH="0" baseline="0" noProof="0" dirty="0" smtClean="0">
                <a:ln>
                  <a:noFill/>
                </a:ln>
                <a:solidFill>
                  <a:srgbClr val="FF0000"/>
                </a:solidFill>
                <a:effectLst/>
                <a:uLnTx/>
                <a:uFillTx/>
                <a:latin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kern="0" dirty="0" smtClean="0">
                <a:solidFill>
                  <a:srgbClr val="FF0000"/>
                </a:solidFill>
                <a:latin typeface="Arial"/>
              </a:rPr>
              <a:t>A Search for Charged Lepton Flavor Violation</a:t>
            </a:r>
            <a:endParaRPr kumimoji="0" lang="en-US" sz="2800" b="0" i="0" u="none" strike="noStrike" kern="0" cap="none" spc="0" normalizeH="0" baseline="0" noProof="0" dirty="0" smtClean="0">
              <a:ln>
                <a:noFill/>
              </a:ln>
              <a:solidFill>
                <a:srgbClr val="FF0000"/>
              </a:solidFill>
              <a:effectLst/>
              <a:uLnTx/>
              <a:uFillTx/>
              <a:latin typeface="Arial"/>
            </a:endParaRPr>
          </a:p>
        </p:txBody>
      </p:sp>
      <p:sp>
        <p:nvSpPr>
          <p:cNvPr id="6" name="Rectangle 3"/>
          <p:cNvSpPr txBox="1">
            <a:spLocks noChangeArrowheads="1"/>
          </p:cNvSpPr>
          <p:nvPr/>
        </p:nvSpPr>
        <p:spPr bwMode="auto">
          <a:xfrm>
            <a:off x="179698" y="4953000"/>
            <a:ext cx="4648200" cy="1752600"/>
          </a:xfrm>
          <a:prstGeom prst="rect">
            <a:avLst/>
          </a:prstGeom>
          <a:noFill/>
          <a:ln w="19050">
            <a:solidFill>
              <a:srgbClr val="2D2D8A"/>
            </a:solid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accent2"/>
                </a:solidFill>
                <a:latin typeface="+mn-lt"/>
                <a:ea typeface="ＭＳ Ｐゴシック" pitchFamily="-112" charset="-128"/>
                <a:cs typeface="ＭＳ Ｐゴシック" pitchFamily="-112" charset="-128"/>
              </a:defRPr>
            </a:lvl1pPr>
            <a:lvl2pPr marL="457200" indent="0" algn="ctr" rtl="0" eaLnBrk="0" fontAlgn="base" hangingPunct="0">
              <a:spcBef>
                <a:spcPct val="20000"/>
              </a:spcBef>
              <a:spcAft>
                <a:spcPct val="0"/>
              </a:spcAft>
              <a:buNone/>
              <a:defRPr sz="2800">
                <a:solidFill>
                  <a:schemeClr val="accent2"/>
                </a:solidFill>
                <a:latin typeface="+mn-lt"/>
                <a:ea typeface="ＭＳ Ｐゴシック" pitchFamily="-112" charset="-128"/>
              </a:defRPr>
            </a:lvl2pPr>
            <a:lvl3pPr marL="914400" indent="0" algn="ctr" rtl="0" eaLnBrk="0" fontAlgn="base" hangingPunct="0">
              <a:spcBef>
                <a:spcPct val="20000"/>
              </a:spcBef>
              <a:spcAft>
                <a:spcPct val="0"/>
              </a:spcAft>
              <a:buNone/>
              <a:defRPr sz="2400">
                <a:solidFill>
                  <a:schemeClr val="accent2"/>
                </a:solidFill>
                <a:latin typeface="+mn-lt"/>
                <a:ea typeface="ＭＳ Ｐゴシック" pitchFamily="-112" charset="-128"/>
              </a:defRPr>
            </a:lvl3pPr>
            <a:lvl4pPr marL="1371600" indent="0" algn="ctr" rtl="0" eaLnBrk="0" fontAlgn="base" hangingPunct="0">
              <a:spcBef>
                <a:spcPct val="20000"/>
              </a:spcBef>
              <a:spcAft>
                <a:spcPct val="0"/>
              </a:spcAft>
              <a:buNone/>
              <a:defRPr sz="2000">
                <a:solidFill>
                  <a:schemeClr val="accent2"/>
                </a:solidFill>
                <a:latin typeface="+mn-lt"/>
                <a:ea typeface="ＭＳ Ｐゴシック" pitchFamily="-112" charset="-128"/>
              </a:defRPr>
            </a:lvl4pPr>
            <a:lvl5pPr marL="1828800" indent="0" algn="ctr" rtl="0" eaLnBrk="0" fontAlgn="base" hangingPunct="0">
              <a:spcBef>
                <a:spcPct val="20000"/>
              </a:spcBef>
              <a:spcAft>
                <a:spcPct val="0"/>
              </a:spcAft>
              <a:buNone/>
              <a:defRPr sz="2000">
                <a:solidFill>
                  <a:schemeClr val="accent2"/>
                </a:solidFill>
                <a:latin typeface="+mn-lt"/>
                <a:ea typeface="ＭＳ Ｐゴシック" pitchFamily="-112" charset="-128"/>
              </a:defRPr>
            </a:lvl5pPr>
            <a:lvl6pPr marL="2286000" indent="0" algn="ctr" rtl="0" fontAlgn="base">
              <a:spcBef>
                <a:spcPct val="20000"/>
              </a:spcBef>
              <a:spcAft>
                <a:spcPct val="0"/>
              </a:spcAft>
              <a:buNone/>
              <a:defRPr sz="2000">
                <a:solidFill>
                  <a:schemeClr val="accent2"/>
                </a:solidFill>
                <a:latin typeface="+mn-lt"/>
                <a:ea typeface="ＭＳ Ｐゴシック" pitchFamily="-112" charset="-128"/>
              </a:defRPr>
            </a:lvl6pPr>
            <a:lvl7pPr marL="2743200" indent="0" algn="ctr" rtl="0" fontAlgn="base">
              <a:spcBef>
                <a:spcPct val="20000"/>
              </a:spcBef>
              <a:spcAft>
                <a:spcPct val="0"/>
              </a:spcAft>
              <a:buNone/>
              <a:defRPr sz="2000">
                <a:solidFill>
                  <a:schemeClr val="accent2"/>
                </a:solidFill>
                <a:latin typeface="+mn-lt"/>
                <a:ea typeface="ＭＳ Ｐゴシック" pitchFamily="-112" charset="-128"/>
              </a:defRPr>
            </a:lvl7pPr>
            <a:lvl8pPr marL="3200400" indent="0" algn="ctr" rtl="0" fontAlgn="base">
              <a:spcBef>
                <a:spcPct val="20000"/>
              </a:spcBef>
              <a:spcAft>
                <a:spcPct val="0"/>
              </a:spcAft>
              <a:buNone/>
              <a:defRPr sz="2000">
                <a:solidFill>
                  <a:schemeClr val="accent2"/>
                </a:solidFill>
                <a:latin typeface="+mn-lt"/>
                <a:ea typeface="ＭＳ Ｐゴシック" pitchFamily="-112" charset="-128"/>
              </a:defRPr>
            </a:lvl8pPr>
            <a:lvl9pPr marL="3657600" indent="0" algn="ctr" rtl="0" fontAlgn="base">
              <a:spcBef>
                <a:spcPct val="20000"/>
              </a:spcBef>
              <a:spcAft>
                <a:spcPct val="0"/>
              </a:spcAft>
              <a:buNone/>
              <a:defRPr sz="2000">
                <a:solidFill>
                  <a:schemeClr val="accent2"/>
                </a:solidFill>
                <a:latin typeface="+mn-lt"/>
                <a:ea typeface="ＭＳ Ｐゴシック" pitchFamily="-112"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0" cap="none" spc="0" normalizeH="0" baseline="0" noProof="0" dirty="0" smtClean="0">
                <a:ln>
                  <a:noFill/>
                </a:ln>
                <a:solidFill>
                  <a:srgbClr val="2D2D8A"/>
                </a:solidFill>
                <a:effectLst/>
                <a:uLnTx/>
                <a:uFillTx/>
                <a:latin typeface="Arial"/>
                <a:ea typeface="ＭＳ Ｐゴシック" pitchFamily="-112" charset="-128"/>
              </a:rPr>
              <a:t>Jim Miller, Boston University</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2400" kern="0" dirty="0" smtClean="0">
                <a:solidFill>
                  <a:srgbClr val="2D2D8A"/>
                </a:solidFill>
                <a:latin typeface="Arial"/>
              </a:rPr>
              <a:t>SSP2012 Groningen</a:t>
            </a:r>
            <a:endParaRPr kumimoji="0" lang="en-US" sz="2400" b="0" i="0" u="none" strike="noStrike" kern="0" cap="none" spc="0" normalizeH="0" baseline="0" noProof="0" dirty="0" smtClean="0">
              <a:ln>
                <a:noFill/>
              </a:ln>
              <a:solidFill>
                <a:srgbClr val="2D2D8A"/>
              </a:solidFill>
              <a:effectLst/>
              <a:uLnTx/>
              <a:uFillTx/>
              <a:latin typeface="Arial"/>
              <a:ea typeface="ＭＳ Ｐゴシック" pitchFamily="-112" charset="-128"/>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2400" kern="0" dirty="0" smtClean="0">
                <a:solidFill>
                  <a:srgbClr val="2D2D8A"/>
                </a:solidFill>
                <a:latin typeface="Arial"/>
              </a:rPr>
              <a:t>June</a:t>
            </a:r>
            <a:r>
              <a:rPr kumimoji="0" lang="en-US" sz="2400" b="0" i="0" u="none" strike="noStrike" kern="0" cap="none" spc="0" normalizeH="0" noProof="0" dirty="0" smtClean="0">
                <a:ln>
                  <a:noFill/>
                </a:ln>
                <a:solidFill>
                  <a:srgbClr val="2D2D8A"/>
                </a:solidFill>
                <a:effectLst/>
                <a:uLnTx/>
                <a:uFillTx/>
                <a:latin typeface="Arial"/>
                <a:ea typeface="ＭＳ Ｐゴシック" pitchFamily="-112" charset="-128"/>
              </a:rPr>
              <a:t>, 2012</a:t>
            </a:r>
            <a:endParaRPr kumimoji="0" lang="en-US" sz="2000" b="0" i="0" u="none" strike="noStrike" kern="0" cap="none" spc="0" normalizeH="0" baseline="0" noProof="0" dirty="0">
              <a:ln>
                <a:noFill/>
              </a:ln>
              <a:solidFill>
                <a:srgbClr val="2D2D8A"/>
              </a:solidFill>
              <a:effectLst/>
              <a:uLnTx/>
              <a:uFillTx/>
              <a:latin typeface="Arial"/>
              <a:ea typeface="ＭＳ Ｐゴシック" pitchFamily="-112" charset="-128"/>
            </a:endParaRPr>
          </a:p>
        </p:txBody>
      </p:sp>
      <p:sp>
        <p:nvSpPr>
          <p:cNvPr id="7" name="Rectangle 6"/>
          <p:cNvSpPr/>
          <p:nvPr/>
        </p:nvSpPr>
        <p:spPr>
          <a:xfrm>
            <a:off x="5102106" y="5791200"/>
            <a:ext cx="2890535" cy="461665"/>
          </a:xfrm>
          <a:prstGeom prst="rect">
            <a:avLst/>
          </a:prstGeom>
        </p:spPr>
        <p:txBody>
          <a:bodyPr wrap="none">
            <a:spAutoFit/>
          </a:bodyPr>
          <a:lstStyle/>
          <a:p>
            <a:pPr marL="0" marR="0" lvl="1" indent="0" algn="ctr"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hlinkClick r:id="rId4"/>
              </a:rPr>
              <a:t>http://mu2e.fnal.gov</a:t>
            </a:r>
            <a:endParaRPr kumimoji="0" lang="en-US" sz="2400" b="0" i="0" u="none" strike="noStrike" kern="0" cap="none" spc="0" normalizeH="0" baseline="0" noProof="0" dirty="0">
              <a:ln>
                <a:noFill/>
              </a:ln>
              <a:solidFill>
                <a:srgbClr val="000000"/>
              </a:solidFill>
              <a:effectLst/>
              <a:uLnTx/>
              <a:uFillTx/>
            </a:endParaRPr>
          </a:p>
        </p:txBody>
      </p:sp>
      <p:pic>
        <p:nvPicPr>
          <p:cNvPr id="8" name="Content Placeholder 7" descr="conversion.png"/>
          <p:cNvPicPr>
            <a:picLocks noGrp="1" noChangeAspect="1"/>
          </p:cNvPicPr>
          <p:nvPr>
            <p:ph idx="1"/>
          </p:nvPr>
        </p:nvPicPr>
        <p:blipFill>
          <a:blip r:embed="rId5"/>
          <a:stretch>
            <a:fillRect/>
          </a:stretch>
        </p:blipFill>
        <p:spPr>
          <a:xfrm>
            <a:off x="6324600" y="1676400"/>
            <a:ext cx="2419912" cy="707078"/>
          </a:xfrm>
          <a:prstGeom prst="rect">
            <a:avLst/>
          </a:prstGeom>
        </p:spPr>
      </p:pic>
      <p:sp>
        <p:nvSpPr>
          <p:cNvPr id="9" name="Slide Number Placeholder 8"/>
          <p:cNvSpPr>
            <a:spLocks noGrp="1"/>
          </p:cNvSpPr>
          <p:nvPr>
            <p:ph type="sldNum" sz="quarter" idx="12"/>
          </p:nvPr>
        </p:nvSpPr>
        <p:spPr/>
        <p:txBody>
          <a:bodyPr/>
          <a:lstStyle/>
          <a:p>
            <a:fld id="{B326621D-91F0-43AF-9600-98B3DB544E1B}" type="slidenum">
              <a:rPr lang="en-US" smtClean="0"/>
              <a:t>1</a:t>
            </a:fld>
            <a:endParaRPr lang="en-US"/>
          </a:p>
        </p:txBody>
      </p:sp>
    </p:spTree>
    <p:extLst>
      <p:ext uri="{BB962C8B-B14F-4D97-AF65-F5344CB8AC3E}">
        <p14:creationId xmlns:p14="http://schemas.microsoft.com/office/powerpoint/2010/main" val="12107154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1632" y="457200"/>
            <a:ext cx="7936567" cy="594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518192" y="3401120"/>
            <a:ext cx="1322798" cy="369332"/>
          </a:xfrm>
          <a:prstGeom prst="rect">
            <a:avLst/>
          </a:prstGeom>
          <a:noFill/>
        </p:spPr>
        <p:txBody>
          <a:bodyPr wrap="none" rtlCol="0">
            <a:spAutoFit/>
          </a:bodyPr>
          <a:lstStyle/>
          <a:p>
            <a:r>
              <a:rPr lang="en-US" dirty="0" smtClean="0">
                <a:solidFill>
                  <a:srgbClr val="0070C0"/>
                </a:solidFill>
              </a:rPr>
              <a:t>=139.6 MeV</a:t>
            </a:r>
            <a:endParaRPr lang="en-US" dirty="0">
              <a:solidFill>
                <a:srgbClr val="0070C0"/>
              </a:solidFill>
            </a:endParaRPr>
          </a:p>
        </p:txBody>
      </p:sp>
      <p:sp>
        <p:nvSpPr>
          <p:cNvPr id="6" name="TextBox 5"/>
          <p:cNvSpPr txBox="1"/>
          <p:nvPr/>
        </p:nvSpPr>
        <p:spPr>
          <a:xfrm>
            <a:off x="7620000" y="5911334"/>
            <a:ext cx="685800" cy="369332"/>
          </a:xfrm>
          <a:prstGeom prst="rect">
            <a:avLst/>
          </a:prstGeom>
          <a:solidFill>
            <a:schemeClr val="bg1"/>
          </a:solidFill>
        </p:spPr>
        <p:txBody>
          <a:bodyPr wrap="square" rtlCol="0">
            <a:spAutoFit/>
          </a:bodyPr>
          <a:lstStyle/>
          <a:p>
            <a:endParaRPr lang="en-US" dirty="0"/>
          </a:p>
        </p:txBody>
      </p:sp>
      <p:sp>
        <p:nvSpPr>
          <p:cNvPr id="2" name="Footer Placeholder 1"/>
          <p:cNvSpPr>
            <a:spLocks noGrp="1"/>
          </p:cNvSpPr>
          <p:nvPr>
            <p:ph type="ftr" sz="quarter" idx="11"/>
          </p:nvPr>
        </p:nvSpPr>
        <p:spPr/>
        <p:txBody>
          <a:bodyPr/>
          <a:lstStyle/>
          <a:p>
            <a:r>
              <a:rPr lang="en-US" smtClean="0"/>
              <a:t>J. Miller, ssp2012, June 2012</a:t>
            </a:r>
            <a:endParaRPr lang="en-US"/>
          </a:p>
        </p:txBody>
      </p:sp>
      <p:sp>
        <p:nvSpPr>
          <p:cNvPr id="3" name="Slide Number Placeholder 2"/>
          <p:cNvSpPr>
            <a:spLocks noGrp="1"/>
          </p:cNvSpPr>
          <p:nvPr>
            <p:ph type="sldNum" sz="quarter" idx="12"/>
          </p:nvPr>
        </p:nvSpPr>
        <p:spPr/>
        <p:txBody>
          <a:bodyPr/>
          <a:lstStyle/>
          <a:p>
            <a:fld id="{B326621D-91F0-43AF-9600-98B3DB544E1B}" type="slidenum">
              <a:rPr lang="en-US" smtClean="0"/>
              <a:t>10</a:t>
            </a:fld>
            <a:endParaRPr lang="en-US"/>
          </a:p>
        </p:txBody>
      </p:sp>
    </p:spTree>
    <p:extLst>
      <p:ext uri="{BB962C8B-B14F-4D97-AF65-F5344CB8AC3E}">
        <p14:creationId xmlns:p14="http://schemas.microsoft.com/office/powerpoint/2010/main" val="19009245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53409" y="685800"/>
            <a:ext cx="7086600" cy="5310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00" y="5911334"/>
            <a:ext cx="685800" cy="369332"/>
          </a:xfrm>
          <a:prstGeom prst="rect">
            <a:avLst/>
          </a:prstGeom>
          <a:solidFill>
            <a:schemeClr val="bg1"/>
          </a:solidFill>
        </p:spPr>
        <p:txBody>
          <a:bodyPr wrap="square" rtlCol="0">
            <a:spAutoFit/>
          </a:bodyPr>
          <a:lstStyle/>
          <a:p>
            <a:endParaRPr lang="en-US" dirty="0"/>
          </a:p>
        </p:txBody>
      </p:sp>
      <p:sp>
        <p:nvSpPr>
          <p:cNvPr id="2" name="TextBox 1"/>
          <p:cNvSpPr txBox="1"/>
          <p:nvPr/>
        </p:nvSpPr>
        <p:spPr>
          <a:xfrm>
            <a:off x="609600" y="5791200"/>
            <a:ext cx="8077200" cy="646331"/>
          </a:xfrm>
          <a:prstGeom prst="rect">
            <a:avLst/>
          </a:prstGeom>
          <a:noFill/>
        </p:spPr>
        <p:txBody>
          <a:bodyPr wrap="square" rtlCol="0">
            <a:spAutoFit/>
          </a:bodyPr>
          <a:lstStyle/>
          <a:p>
            <a:r>
              <a:rPr lang="en-US" dirty="0" smtClean="0"/>
              <a:t>Note, the background flux of e</a:t>
            </a:r>
            <a:r>
              <a:rPr lang="en-US" baseline="30000" dirty="0" smtClean="0">
                <a:latin typeface="Symbol" pitchFamily="18" charset="2"/>
              </a:rPr>
              <a:t>+</a:t>
            </a:r>
            <a:r>
              <a:rPr lang="en-US" dirty="0" smtClean="0"/>
              <a:t> and </a:t>
            </a:r>
            <a:r>
              <a:rPr lang="en-US" dirty="0" smtClean="0">
                <a:latin typeface="Symbol" pitchFamily="18" charset="2"/>
              </a:rPr>
              <a:t>g</a:t>
            </a:r>
            <a:r>
              <a:rPr lang="en-US" dirty="0" smtClean="0"/>
              <a:t> from                                       is what</a:t>
            </a:r>
          </a:p>
          <a:p>
            <a:r>
              <a:rPr lang="en-US" dirty="0" smtClean="0"/>
              <a:t>makes                                 experimentally so difficult compared to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37791806"/>
              </p:ext>
            </p:extLst>
          </p:nvPr>
        </p:nvGraphicFramePr>
        <p:xfrm>
          <a:off x="4699000" y="5815914"/>
          <a:ext cx="1946275" cy="354013"/>
        </p:xfrm>
        <a:graphic>
          <a:graphicData uri="http://schemas.openxmlformats.org/presentationml/2006/ole">
            <mc:AlternateContent xmlns:mc="http://schemas.openxmlformats.org/markup-compatibility/2006">
              <mc:Choice xmlns:v="urn:schemas-microsoft-com:vml" Requires="v">
                <p:oleObj spid="_x0000_s34180" name="Equation" r:id="rId4" imgW="1396800" imgH="253800" progId="Equation.DSMT4">
                  <p:embed/>
                </p:oleObj>
              </mc:Choice>
              <mc:Fallback>
                <p:oleObj name="Equation" r:id="rId4" imgW="1396800" imgH="253800" progId="Equation.DSMT4">
                  <p:embed/>
                  <p:pic>
                    <p:nvPicPr>
                      <p:cNvPr id="0" name=""/>
                      <p:cNvPicPr/>
                      <p:nvPr/>
                    </p:nvPicPr>
                    <p:blipFill>
                      <a:blip r:embed="rId5"/>
                      <a:stretch>
                        <a:fillRect/>
                      </a:stretch>
                    </p:blipFill>
                    <p:spPr>
                      <a:xfrm>
                        <a:off x="4699000" y="5815914"/>
                        <a:ext cx="1946275" cy="35401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161310554"/>
              </p:ext>
            </p:extLst>
          </p:nvPr>
        </p:nvGraphicFramePr>
        <p:xfrm>
          <a:off x="2794000" y="2247900"/>
          <a:ext cx="914400" cy="198438"/>
        </p:xfrm>
        <a:graphic>
          <a:graphicData uri="http://schemas.openxmlformats.org/presentationml/2006/ole">
            <mc:AlternateContent xmlns:mc="http://schemas.openxmlformats.org/markup-compatibility/2006">
              <mc:Choice xmlns:v="urn:schemas-microsoft-com:vml" Requires="v">
                <p:oleObj spid="_x0000_s34181" name="Equation" r:id="rId6" imgW="914400" imgH="198720" progId="Equation.DSMT4">
                  <p:embed/>
                </p:oleObj>
              </mc:Choice>
              <mc:Fallback>
                <p:oleObj name="Equation" r:id="rId6" imgW="914400" imgH="198720" progId="Equation.DSMT4">
                  <p:embed/>
                  <p:pic>
                    <p:nvPicPr>
                      <p:cNvPr id="0" name=""/>
                      <p:cNvPicPr/>
                      <p:nvPr/>
                    </p:nvPicPr>
                    <p:blipFill>
                      <a:blip r:embed="rId7"/>
                      <a:stretch>
                        <a:fillRect/>
                      </a:stretch>
                    </p:blipFill>
                    <p:spPr>
                      <a:xfrm>
                        <a:off x="2794000" y="2247900"/>
                        <a:ext cx="914400" cy="19843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631063831"/>
              </p:ext>
            </p:extLst>
          </p:nvPr>
        </p:nvGraphicFramePr>
        <p:xfrm>
          <a:off x="1295400" y="6080125"/>
          <a:ext cx="1752600" cy="338138"/>
        </p:xfrm>
        <a:graphic>
          <a:graphicData uri="http://schemas.openxmlformats.org/presentationml/2006/ole">
            <mc:AlternateContent xmlns:mc="http://schemas.openxmlformats.org/markup-compatibility/2006">
              <mc:Choice xmlns:v="urn:schemas-microsoft-com:vml" Requires="v">
                <p:oleObj spid="_x0000_s34182" name="Equation" r:id="rId8" imgW="1180800" imgH="228600" progId="Equation.DSMT4">
                  <p:embed/>
                </p:oleObj>
              </mc:Choice>
              <mc:Fallback>
                <p:oleObj name="Equation" r:id="rId8" imgW="1180800" imgH="228600" progId="Equation.DSMT4">
                  <p:embed/>
                  <p:pic>
                    <p:nvPicPr>
                      <p:cNvPr id="0" name="Object 4"/>
                      <p:cNvPicPr>
                        <a:picLocks noChangeAspect="1" noChangeArrowheads="1"/>
                      </p:cNvPicPr>
                      <p:nvPr/>
                    </p:nvPicPr>
                    <p:blipFill>
                      <a:blip r:embed="rId9"/>
                      <a:srcRect/>
                      <a:stretch>
                        <a:fillRect/>
                      </a:stretch>
                    </p:blipFill>
                    <p:spPr bwMode="auto">
                      <a:xfrm>
                        <a:off x="1295400" y="6080125"/>
                        <a:ext cx="1752600" cy="338138"/>
                      </a:xfrm>
                      <a:prstGeom prst="rect">
                        <a:avLst/>
                      </a:prstGeom>
                      <a:noFill/>
                      <a:ln>
                        <a:noFill/>
                      </a:ln>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344783"/>
              </p:ext>
            </p:extLst>
          </p:nvPr>
        </p:nvGraphicFramePr>
        <p:xfrm>
          <a:off x="6689360" y="6096000"/>
          <a:ext cx="1131081" cy="323166"/>
        </p:xfrm>
        <a:graphic>
          <a:graphicData uri="http://schemas.openxmlformats.org/presentationml/2006/ole">
            <mc:AlternateContent xmlns:mc="http://schemas.openxmlformats.org/markup-compatibility/2006">
              <mc:Choice xmlns:v="urn:schemas-microsoft-com:vml" Requires="v">
                <p:oleObj spid="_x0000_s34183" name="Equation" r:id="rId10" imgW="799920" imgH="228600" progId="Equation.DSMT4">
                  <p:embed/>
                </p:oleObj>
              </mc:Choice>
              <mc:Fallback>
                <p:oleObj name="Equation" r:id="rId10" imgW="799920" imgH="228600" progId="Equation.DSMT4">
                  <p:embed/>
                  <p:pic>
                    <p:nvPicPr>
                      <p:cNvPr id="0" name=""/>
                      <p:cNvPicPr/>
                      <p:nvPr/>
                    </p:nvPicPr>
                    <p:blipFill>
                      <a:blip r:embed="rId11"/>
                      <a:stretch>
                        <a:fillRect/>
                      </a:stretch>
                    </p:blipFill>
                    <p:spPr>
                      <a:xfrm>
                        <a:off x="6689360" y="6096000"/>
                        <a:ext cx="1131081" cy="323166"/>
                      </a:xfrm>
                      <a:prstGeom prst="rect">
                        <a:avLst/>
                      </a:prstGeom>
                    </p:spPr>
                  </p:pic>
                </p:oleObj>
              </mc:Fallback>
            </mc:AlternateContent>
          </a:graphicData>
        </a:graphic>
      </p:graphicFrame>
      <p:sp>
        <p:nvSpPr>
          <p:cNvPr id="9" name="TextBox 8"/>
          <p:cNvSpPr txBox="1"/>
          <p:nvPr/>
        </p:nvSpPr>
        <p:spPr>
          <a:xfrm>
            <a:off x="6901467" y="4114800"/>
            <a:ext cx="2266198" cy="707886"/>
          </a:xfrm>
          <a:prstGeom prst="rect">
            <a:avLst/>
          </a:prstGeom>
          <a:noFill/>
        </p:spPr>
        <p:txBody>
          <a:bodyPr wrap="none" rtlCol="0">
            <a:spAutoFit/>
          </a:bodyPr>
          <a:lstStyle/>
          <a:p>
            <a:pPr algn="ctr"/>
            <a:r>
              <a:rPr lang="en-US" sz="2000" dirty="0" smtClean="0"/>
              <a:t>Conversion electron</a:t>
            </a:r>
          </a:p>
          <a:p>
            <a:pPr algn="ctr"/>
            <a:r>
              <a:rPr lang="en-US" sz="2000" dirty="0" smtClean="0"/>
              <a:t>energy</a:t>
            </a:r>
            <a:endParaRPr lang="en-US" sz="2000" dirty="0"/>
          </a:p>
        </p:txBody>
      </p:sp>
      <p:cxnSp>
        <p:nvCxnSpPr>
          <p:cNvPr id="11" name="Straight Arrow Connector 10"/>
          <p:cNvCxnSpPr/>
          <p:nvPr/>
        </p:nvCxnSpPr>
        <p:spPr>
          <a:xfrm flipH="1">
            <a:off x="6477000" y="4468743"/>
            <a:ext cx="990600" cy="10176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Footer Placeholder 9"/>
          <p:cNvSpPr>
            <a:spLocks noGrp="1"/>
          </p:cNvSpPr>
          <p:nvPr>
            <p:ph type="ftr" sz="quarter" idx="11"/>
          </p:nvPr>
        </p:nvSpPr>
        <p:spPr/>
        <p:txBody>
          <a:bodyPr/>
          <a:lstStyle/>
          <a:p>
            <a:r>
              <a:rPr lang="en-US" smtClean="0"/>
              <a:t>J. Miller, ssp2012, June 2012</a:t>
            </a:r>
            <a:endParaRPr lang="en-US"/>
          </a:p>
        </p:txBody>
      </p:sp>
      <p:sp>
        <p:nvSpPr>
          <p:cNvPr id="12" name="Slide Number Placeholder 11"/>
          <p:cNvSpPr>
            <a:spLocks noGrp="1"/>
          </p:cNvSpPr>
          <p:nvPr>
            <p:ph type="sldNum" sz="quarter" idx="12"/>
          </p:nvPr>
        </p:nvSpPr>
        <p:spPr/>
        <p:txBody>
          <a:bodyPr/>
          <a:lstStyle/>
          <a:p>
            <a:fld id="{B326621D-91F0-43AF-9600-98B3DB544E1B}" type="slidenum">
              <a:rPr lang="en-US" smtClean="0"/>
              <a:t>11</a:t>
            </a:fld>
            <a:endParaRPr lang="en-US"/>
          </a:p>
        </p:txBody>
      </p:sp>
      <p:sp>
        <p:nvSpPr>
          <p:cNvPr id="13" name="TextBox 12"/>
          <p:cNvSpPr txBox="1"/>
          <p:nvPr/>
        </p:nvSpPr>
        <p:spPr>
          <a:xfrm>
            <a:off x="6859457" y="5197528"/>
            <a:ext cx="2206886" cy="307777"/>
          </a:xfrm>
          <a:prstGeom prst="rect">
            <a:avLst/>
          </a:prstGeom>
          <a:noFill/>
        </p:spPr>
        <p:txBody>
          <a:bodyPr wrap="none" rtlCol="0">
            <a:spAutoFit/>
          </a:bodyPr>
          <a:lstStyle/>
          <a:p>
            <a:r>
              <a:rPr lang="en-US" sz="1400" dirty="0" err="1" smtClean="0"/>
              <a:t>Czarnecki</a:t>
            </a:r>
            <a:r>
              <a:rPr lang="en-US" sz="1400" dirty="0" smtClean="0"/>
              <a:t>, </a:t>
            </a:r>
            <a:r>
              <a:rPr lang="en-US" sz="1400" dirty="0" err="1" smtClean="0"/>
              <a:t>Tormo</a:t>
            </a:r>
            <a:r>
              <a:rPr lang="en-US" sz="1400" dirty="0" smtClean="0"/>
              <a:t>, Marciano</a:t>
            </a:r>
            <a:endParaRPr lang="en-US" sz="1400" dirty="0"/>
          </a:p>
        </p:txBody>
      </p:sp>
    </p:spTree>
    <p:extLst>
      <p:ext uri="{BB962C8B-B14F-4D97-AF65-F5344CB8AC3E}">
        <p14:creationId xmlns:p14="http://schemas.microsoft.com/office/powerpoint/2010/main" val="1398321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522215"/>
            <a:ext cx="7490832" cy="561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772400" y="5766429"/>
            <a:ext cx="533400" cy="369332"/>
          </a:xfrm>
          <a:prstGeom prst="rect">
            <a:avLst/>
          </a:prstGeom>
          <a:solidFill>
            <a:schemeClr val="bg1"/>
          </a:solidFill>
        </p:spPr>
        <p:txBody>
          <a:bodyPr wrap="square" rtlCol="0">
            <a:spAutoFit/>
          </a:bodyPr>
          <a:lstStyle/>
          <a:p>
            <a:endParaRPr lang="en-US" dirty="0"/>
          </a:p>
        </p:txBody>
      </p:sp>
      <p:sp>
        <p:nvSpPr>
          <p:cNvPr id="3" name="TextBox 2"/>
          <p:cNvSpPr txBox="1"/>
          <p:nvPr/>
        </p:nvSpPr>
        <p:spPr>
          <a:xfrm>
            <a:off x="5715000" y="3124200"/>
            <a:ext cx="2929007" cy="923330"/>
          </a:xfrm>
          <a:prstGeom prst="rect">
            <a:avLst/>
          </a:prstGeom>
          <a:noFill/>
        </p:spPr>
        <p:txBody>
          <a:bodyPr wrap="none" rtlCol="0">
            <a:spAutoFit/>
          </a:bodyPr>
          <a:lstStyle/>
          <a:p>
            <a:r>
              <a:rPr lang="en-US" dirty="0" smtClean="0"/>
              <a:t>(Assuming </a:t>
            </a:r>
            <a:r>
              <a:rPr lang="en-US" dirty="0" err="1" smtClean="0"/>
              <a:t>R</a:t>
            </a:r>
            <a:r>
              <a:rPr lang="en-US" baseline="-25000" dirty="0" err="1" smtClean="0">
                <a:latin typeface="Symbol" pitchFamily="18" charset="2"/>
              </a:rPr>
              <a:t>m</a:t>
            </a:r>
            <a:r>
              <a:rPr lang="en-US" baseline="-25000" dirty="0" err="1" smtClean="0"/>
              <a:t>e</a:t>
            </a:r>
            <a:r>
              <a:rPr lang="en-US" dirty="0" smtClean="0"/>
              <a:t>=10</a:t>
            </a:r>
            <a:r>
              <a:rPr lang="en-US" baseline="30000" dirty="0" smtClean="0"/>
              <a:t>-16</a:t>
            </a:r>
          </a:p>
          <a:p>
            <a:r>
              <a:rPr lang="en-US" dirty="0" smtClean="0"/>
              <a:t>FWHM ~ 1 MeV, ~ 4 events</a:t>
            </a:r>
          </a:p>
          <a:p>
            <a:r>
              <a:rPr lang="en-US" dirty="0" smtClean="0"/>
              <a:t>In 103.5 MeV&lt;E&lt; 104.7 MeV)</a:t>
            </a:r>
            <a:endParaRPr lang="en-US" dirty="0"/>
          </a:p>
        </p:txBody>
      </p:sp>
      <p:sp>
        <p:nvSpPr>
          <p:cNvPr id="5" name="Footer Placeholder 4"/>
          <p:cNvSpPr>
            <a:spLocks noGrp="1"/>
          </p:cNvSpPr>
          <p:nvPr>
            <p:ph type="ftr" sz="quarter" idx="11"/>
          </p:nvPr>
        </p:nvSpPr>
        <p:spPr/>
        <p:txBody>
          <a:bodyPr/>
          <a:lstStyle/>
          <a:p>
            <a:r>
              <a:rPr lang="en-US" smtClean="0"/>
              <a:t>J. Miller, ssp2012, June 2012</a:t>
            </a:r>
            <a:endParaRPr lang="en-US"/>
          </a:p>
        </p:txBody>
      </p:sp>
      <p:sp>
        <p:nvSpPr>
          <p:cNvPr id="6" name="Slide Number Placeholder 5"/>
          <p:cNvSpPr>
            <a:spLocks noGrp="1"/>
          </p:cNvSpPr>
          <p:nvPr>
            <p:ph type="sldNum" sz="quarter" idx="12"/>
          </p:nvPr>
        </p:nvSpPr>
        <p:spPr/>
        <p:txBody>
          <a:bodyPr/>
          <a:lstStyle/>
          <a:p>
            <a:fld id="{B326621D-91F0-43AF-9600-98B3DB544E1B}" type="slidenum">
              <a:rPr lang="en-US" smtClean="0"/>
              <a:t>12</a:t>
            </a:fld>
            <a:endParaRPr lang="en-US"/>
          </a:p>
        </p:txBody>
      </p:sp>
    </p:spTree>
    <p:extLst>
      <p:ext uri="{BB962C8B-B14F-4D97-AF65-F5344CB8AC3E}">
        <p14:creationId xmlns:p14="http://schemas.microsoft.com/office/powerpoint/2010/main" val="35853353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295400" y="336816"/>
            <a:ext cx="7010400" cy="685800"/>
          </a:xfrm>
        </p:spPr>
        <p:txBody>
          <a:bodyPr>
            <a:normAutofit fontScale="90000"/>
          </a:bodyPr>
          <a:lstStyle/>
          <a:p>
            <a:r>
              <a:rPr lang="en-US" dirty="0" smtClean="0">
                <a:solidFill>
                  <a:srgbClr val="FF0000"/>
                </a:solidFill>
              </a:rPr>
              <a:t>Outline</a:t>
            </a:r>
            <a:endParaRPr lang="en-US" dirty="0">
              <a:solidFill>
                <a:srgbClr val="FF0000"/>
              </a:solidFill>
            </a:endParaRPr>
          </a:p>
        </p:txBody>
      </p:sp>
      <p:sp>
        <p:nvSpPr>
          <p:cNvPr id="10" name="Content Placeholder 2"/>
          <p:cNvSpPr>
            <a:spLocks noGrp="1"/>
          </p:cNvSpPr>
          <p:nvPr>
            <p:ph idx="1"/>
          </p:nvPr>
        </p:nvSpPr>
        <p:spPr>
          <a:xfrm>
            <a:off x="457200" y="1371600"/>
            <a:ext cx="8229600" cy="4754563"/>
          </a:xfrm>
        </p:spPr>
        <p:txBody>
          <a:bodyPr/>
          <a:lstStyle/>
          <a:p>
            <a:r>
              <a:rPr lang="en-US" dirty="0" smtClean="0"/>
              <a:t>Quick introduction to μ to e conversion</a:t>
            </a:r>
          </a:p>
          <a:p>
            <a:r>
              <a:rPr lang="en-US" dirty="0" smtClean="0"/>
              <a:t>Current status of </a:t>
            </a:r>
            <a:r>
              <a:rPr lang="en-US" dirty="0"/>
              <a:t>μ to e </a:t>
            </a:r>
            <a:r>
              <a:rPr lang="en-US" dirty="0" smtClean="0"/>
              <a:t>conversion</a:t>
            </a:r>
          </a:p>
          <a:p>
            <a:r>
              <a:rPr lang="en-US" dirty="0" smtClean="0">
                <a:solidFill>
                  <a:srgbClr val="FF0000"/>
                </a:solidFill>
              </a:rPr>
              <a:t>Details of the Mu2e experiment</a:t>
            </a:r>
          </a:p>
          <a:p>
            <a:r>
              <a:rPr lang="en-US" dirty="0" smtClean="0"/>
              <a:t>Conclusions</a:t>
            </a:r>
          </a:p>
          <a:p>
            <a:pPr>
              <a:buNone/>
            </a:pPr>
            <a:endParaRPr lang="en-US" dirty="0"/>
          </a:p>
        </p:txBody>
      </p:sp>
      <p:sp>
        <p:nvSpPr>
          <p:cNvPr id="2" name="Footer Placeholder 1"/>
          <p:cNvSpPr>
            <a:spLocks noGrp="1"/>
          </p:cNvSpPr>
          <p:nvPr>
            <p:ph type="ftr" sz="quarter" idx="11"/>
          </p:nvPr>
        </p:nvSpPr>
        <p:spPr/>
        <p:txBody>
          <a:bodyPr/>
          <a:lstStyle/>
          <a:p>
            <a:r>
              <a:rPr lang="en-US" smtClean="0"/>
              <a:t>J. Miller, ssp2012, June 2012</a:t>
            </a:r>
            <a:endParaRPr lang="en-US"/>
          </a:p>
        </p:txBody>
      </p:sp>
      <p:sp>
        <p:nvSpPr>
          <p:cNvPr id="3" name="Slide Number Placeholder 2"/>
          <p:cNvSpPr>
            <a:spLocks noGrp="1"/>
          </p:cNvSpPr>
          <p:nvPr>
            <p:ph type="sldNum" sz="quarter" idx="12"/>
          </p:nvPr>
        </p:nvSpPr>
        <p:spPr/>
        <p:txBody>
          <a:bodyPr/>
          <a:lstStyle/>
          <a:p>
            <a:fld id="{B326621D-91F0-43AF-9600-98B3DB544E1B}" type="slidenum">
              <a:rPr lang="en-US" smtClean="0"/>
              <a:t>13</a:t>
            </a:fld>
            <a:endParaRPr lang="en-US"/>
          </a:p>
        </p:txBody>
      </p:sp>
    </p:spTree>
    <p:extLst>
      <p:ext uri="{BB962C8B-B14F-4D97-AF65-F5344CB8AC3E}">
        <p14:creationId xmlns:p14="http://schemas.microsoft.com/office/powerpoint/2010/main" val="41024865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bwMode="auto">
          <a:xfrm>
            <a:off x="990600" y="0"/>
            <a:ext cx="7772400" cy="685800"/>
          </a:xfrm>
          <a:prstGeom prst="rect">
            <a:avLst/>
          </a:prstGeom>
          <a:noFill/>
          <a:ln w="9525">
            <a:noFill/>
            <a:miter lim="800000"/>
            <a:headEnd/>
            <a:tailEnd/>
          </a:ln>
          <a:effectLst/>
        </p:spPr>
        <p:txBody>
          <a:bodyPr anchor="ctr">
            <a:normAutofit/>
          </a:bodyPr>
          <a:lstStyle/>
          <a:p>
            <a:pPr algn="ctr" fontAlgn="base">
              <a:spcBef>
                <a:spcPct val="0"/>
              </a:spcBef>
              <a:spcAft>
                <a:spcPct val="0"/>
              </a:spcAft>
              <a:defRPr/>
            </a:pPr>
            <a:r>
              <a:rPr lang="en-US" sz="3200" kern="0" dirty="0">
                <a:solidFill>
                  <a:srgbClr val="FF0000"/>
                </a:solidFill>
                <a:cs typeface="Arial" charset="0"/>
              </a:rPr>
              <a:t>Mu2e </a:t>
            </a:r>
            <a:r>
              <a:rPr lang="en-US" sz="3200" kern="0" dirty="0" err="1">
                <a:solidFill>
                  <a:srgbClr val="FF0000"/>
                </a:solidFill>
                <a:cs typeface="Arial" charset="0"/>
              </a:rPr>
              <a:t>Muon</a:t>
            </a:r>
            <a:r>
              <a:rPr lang="en-US" sz="3200" kern="0" dirty="0">
                <a:solidFill>
                  <a:srgbClr val="FF0000"/>
                </a:solidFill>
                <a:cs typeface="Arial" charset="0"/>
              </a:rPr>
              <a:t> </a:t>
            </a:r>
            <a:r>
              <a:rPr lang="en-US" sz="3200" kern="0" dirty="0" err="1" smtClean="0">
                <a:solidFill>
                  <a:srgbClr val="FF0000"/>
                </a:solidFill>
                <a:cs typeface="Arial" charset="0"/>
              </a:rPr>
              <a:t>Beamline</a:t>
            </a:r>
            <a:r>
              <a:rPr lang="en-US" sz="3200" kern="0" dirty="0" smtClean="0">
                <a:solidFill>
                  <a:srgbClr val="FF0000"/>
                </a:solidFill>
                <a:cs typeface="Arial" charset="0"/>
              </a:rPr>
              <a:t> Goals</a:t>
            </a:r>
            <a:endParaRPr lang="en-US" sz="3200" kern="0" dirty="0">
              <a:solidFill>
                <a:srgbClr val="FF0000"/>
              </a:solidFill>
              <a:cs typeface="Arial" charset="0"/>
            </a:endParaRPr>
          </a:p>
        </p:txBody>
      </p:sp>
      <p:sp>
        <p:nvSpPr>
          <p:cNvPr id="5" name="Rectangle 4"/>
          <p:cNvSpPr/>
          <p:nvPr/>
        </p:nvSpPr>
        <p:spPr>
          <a:xfrm>
            <a:off x="978108" y="722001"/>
            <a:ext cx="7696200" cy="6124754"/>
          </a:xfrm>
          <a:prstGeom prst="rect">
            <a:avLst/>
          </a:prstGeom>
        </p:spPr>
        <p:txBody>
          <a:bodyPr wrap="square">
            <a:spAutoFit/>
          </a:bodyPr>
          <a:lstStyle/>
          <a:p>
            <a:pPr marL="0" lvl="1" fontAlgn="base">
              <a:spcBef>
                <a:spcPct val="0"/>
              </a:spcBef>
              <a:spcAft>
                <a:spcPct val="0"/>
              </a:spcAft>
              <a:buFont typeface="Arial" pitchFamily="34" charset="0"/>
              <a:buChar char="•"/>
              <a:defRPr/>
            </a:pPr>
            <a:r>
              <a:rPr lang="en-US" sz="2400" dirty="0">
                <a:solidFill>
                  <a:srgbClr val="000000"/>
                </a:solidFill>
                <a:latin typeface="Times New Roman" pitchFamily="18" charset="0"/>
                <a:cs typeface="Arial" charset="0"/>
              </a:rPr>
              <a:t> Pulsed </a:t>
            </a:r>
            <a:r>
              <a:rPr lang="en-US" sz="2400" dirty="0" err="1" smtClean="0">
                <a:solidFill>
                  <a:srgbClr val="000000"/>
                </a:solidFill>
                <a:latin typeface="Times New Roman" pitchFamily="18" charset="0"/>
                <a:cs typeface="Arial" charset="0"/>
              </a:rPr>
              <a:t>muon</a:t>
            </a:r>
            <a:r>
              <a:rPr lang="en-US" sz="2400" dirty="0">
                <a:solidFill>
                  <a:srgbClr val="000000"/>
                </a:solidFill>
                <a:latin typeface="Times New Roman" pitchFamily="18" charset="0"/>
                <a:cs typeface="Arial" charset="0"/>
              </a:rPr>
              <a:t> </a:t>
            </a:r>
            <a:r>
              <a:rPr lang="en-US" sz="2400" dirty="0" smtClean="0">
                <a:solidFill>
                  <a:srgbClr val="000000"/>
                </a:solidFill>
                <a:latin typeface="Times New Roman" pitchFamily="18" charset="0"/>
                <a:cs typeface="Arial" charset="0"/>
              </a:rPr>
              <a:t>beam from pulsed proton beam, 200 ns wide</a:t>
            </a:r>
            <a:endParaRPr lang="en-US" sz="2400" dirty="0">
              <a:solidFill>
                <a:srgbClr val="000000"/>
              </a:solidFill>
              <a:latin typeface="Times New Roman" pitchFamily="18" charset="0"/>
              <a:cs typeface="Arial" charset="0"/>
            </a:endParaRPr>
          </a:p>
          <a:p>
            <a:pPr marL="0" lvl="1" fontAlgn="base">
              <a:spcBef>
                <a:spcPct val="0"/>
              </a:spcBef>
              <a:spcAft>
                <a:spcPct val="0"/>
              </a:spcAft>
              <a:buFont typeface="Arial" pitchFamily="34" charset="0"/>
              <a:buChar char="•"/>
              <a:defRPr/>
            </a:pPr>
            <a:r>
              <a:rPr lang="en-US" sz="2400" dirty="0">
                <a:solidFill>
                  <a:srgbClr val="000000"/>
                </a:solidFill>
                <a:latin typeface="Times New Roman" pitchFamily="18" charset="0"/>
                <a:cs typeface="Arial" charset="0"/>
              </a:rPr>
              <a:t> Deliver high </a:t>
            </a:r>
            <a:r>
              <a:rPr lang="en-US" sz="2400" kern="800" dirty="0">
                <a:solidFill>
                  <a:srgbClr val="000000"/>
                </a:solidFill>
                <a:latin typeface="Times New Roman" pitchFamily="18" charset="0"/>
                <a:cs typeface="Arial" charset="0"/>
              </a:rPr>
              <a:t>flux</a:t>
            </a:r>
            <a:r>
              <a:rPr lang="en-US" sz="2400" dirty="0">
                <a:solidFill>
                  <a:srgbClr val="000000"/>
                </a:solidFill>
                <a:latin typeface="Georgia" pitchFamily="18" charset="0"/>
                <a:cs typeface="Arial" charset="0"/>
              </a:rPr>
              <a:t> </a:t>
            </a:r>
            <a:r>
              <a:rPr lang="en-US" sz="2400" dirty="0">
                <a:solidFill>
                  <a:srgbClr val="000000"/>
                </a:solidFill>
                <a:latin typeface="Symbol" pitchFamily="18" charset="2"/>
                <a:cs typeface="Arial" charset="0"/>
              </a:rPr>
              <a:t>m</a:t>
            </a:r>
            <a:r>
              <a:rPr lang="en-US" sz="2400" baseline="30000" dirty="0">
                <a:solidFill>
                  <a:srgbClr val="000000"/>
                </a:solidFill>
                <a:latin typeface="Symbol" pitchFamily="18" charset="2"/>
                <a:cs typeface="Arial" charset="0"/>
              </a:rPr>
              <a:t>-</a:t>
            </a:r>
            <a:r>
              <a:rPr lang="en-US" sz="2400" dirty="0">
                <a:solidFill>
                  <a:srgbClr val="000000"/>
                </a:solidFill>
                <a:latin typeface="Georgia" pitchFamily="18" charset="0"/>
                <a:cs typeface="Arial" charset="0"/>
              </a:rPr>
              <a:t> </a:t>
            </a:r>
            <a:r>
              <a:rPr lang="en-US" sz="2400" dirty="0">
                <a:solidFill>
                  <a:srgbClr val="000000"/>
                </a:solidFill>
                <a:latin typeface="Times New Roman" pitchFamily="18" charset="0"/>
                <a:cs typeface="Arial" charset="0"/>
              </a:rPr>
              <a:t>beam to stopping  target</a:t>
            </a:r>
            <a:r>
              <a:rPr lang="en-US" sz="2400" dirty="0">
                <a:solidFill>
                  <a:srgbClr val="0033CC"/>
                </a:solidFill>
                <a:latin typeface="Georgia" pitchFamily="18" charset="0"/>
                <a:cs typeface="Arial" charset="0"/>
              </a:rPr>
              <a:t> </a:t>
            </a:r>
            <a:endParaRPr lang="en-US" sz="2000" dirty="0">
              <a:solidFill>
                <a:srgbClr val="0033CC"/>
              </a:solidFill>
              <a:cs typeface="Arial" charset="0"/>
            </a:endParaRPr>
          </a:p>
          <a:p>
            <a:pPr marL="457200" lvl="2" fontAlgn="base">
              <a:spcBef>
                <a:spcPct val="0"/>
              </a:spcBef>
              <a:spcAft>
                <a:spcPct val="0"/>
              </a:spcAft>
              <a:buFont typeface="Arial" pitchFamily="34" charset="0"/>
              <a:buChar char="•"/>
              <a:defRPr/>
            </a:pPr>
            <a:r>
              <a:rPr lang="en-US" sz="2000" dirty="0">
                <a:solidFill>
                  <a:srgbClr val="0033CC"/>
                </a:solidFill>
                <a:cs typeface="Arial" charset="0"/>
              </a:rPr>
              <a:t> H</a:t>
            </a:r>
            <a:r>
              <a:rPr lang="en-US" sz="2000" dirty="0" smtClean="0">
                <a:solidFill>
                  <a:srgbClr val="0033CC"/>
                </a:solidFill>
                <a:cs typeface="Arial" charset="0"/>
              </a:rPr>
              <a:t>igh proton flux. At FNAL ~</a:t>
            </a:r>
            <a:r>
              <a:rPr lang="en-US" sz="2000" dirty="0">
                <a:solidFill>
                  <a:srgbClr val="0033CC"/>
                </a:solidFill>
                <a:cs typeface="Arial" charset="0"/>
              </a:rPr>
              <a:t>6</a:t>
            </a:r>
            <a:r>
              <a:rPr lang="en-US" sz="2000" dirty="0" smtClean="0">
                <a:solidFill>
                  <a:srgbClr val="0033CC"/>
                </a:solidFill>
                <a:cs typeface="Arial" charset="0"/>
              </a:rPr>
              <a:t>x10</a:t>
            </a:r>
            <a:r>
              <a:rPr lang="en-US" sz="2000" baseline="30000" dirty="0" smtClean="0">
                <a:solidFill>
                  <a:srgbClr val="0033CC"/>
                </a:solidFill>
                <a:cs typeface="Arial" charset="0"/>
              </a:rPr>
              <a:t>12 </a:t>
            </a:r>
            <a:r>
              <a:rPr lang="en-US" sz="2000" dirty="0">
                <a:solidFill>
                  <a:srgbClr val="0033CC"/>
                </a:solidFill>
                <a:cs typeface="Arial" charset="0"/>
              </a:rPr>
              <a:t>Hz, 8 </a:t>
            </a:r>
            <a:r>
              <a:rPr lang="en-US" sz="2000" dirty="0" err="1">
                <a:solidFill>
                  <a:srgbClr val="0033CC"/>
                </a:solidFill>
                <a:cs typeface="Arial" charset="0"/>
              </a:rPr>
              <a:t>GeV</a:t>
            </a:r>
            <a:endParaRPr lang="en-US" sz="2000" dirty="0">
              <a:solidFill>
                <a:srgbClr val="0033CC"/>
              </a:solidFill>
              <a:cs typeface="Arial" charset="0"/>
            </a:endParaRPr>
          </a:p>
          <a:p>
            <a:pPr marL="457200" lvl="2" fontAlgn="base">
              <a:spcBef>
                <a:spcPct val="0"/>
              </a:spcBef>
              <a:spcAft>
                <a:spcPct val="0"/>
              </a:spcAft>
              <a:buFont typeface="Arial" pitchFamily="34" charset="0"/>
              <a:buChar char="•"/>
              <a:defRPr/>
            </a:pPr>
            <a:r>
              <a:rPr lang="en-US" sz="2000" dirty="0">
                <a:solidFill>
                  <a:srgbClr val="0033CC"/>
                </a:solidFill>
                <a:cs typeface="Arial" charset="0"/>
              </a:rPr>
              <a:t> H</a:t>
            </a:r>
            <a:r>
              <a:rPr lang="en-US" sz="2000" dirty="0" smtClean="0">
                <a:solidFill>
                  <a:srgbClr val="0033CC"/>
                </a:solidFill>
                <a:cs typeface="Arial" charset="0"/>
              </a:rPr>
              <a:t>igh efficiency </a:t>
            </a:r>
            <a:r>
              <a:rPr lang="en-US" sz="2000" dirty="0" err="1" smtClean="0">
                <a:solidFill>
                  <a:srgbClr val="0033CC"/>
                </a:solidFill>
                <a:cs typeface="Arial" charset="0"/>
              </a:rPr>
              <a:t>muon</a:t>
            </a:r>
            <a:r>
              <a:rPr lang="en-US" sz="2000" dirty="0" smtClean="0">
                <a:solidFill>
                  <a:srgbClr val="0033CC"/>
                </a:solidFill>
                <a:cs typeface="Arial" charset="0"/>
              </a:rPr>
              <a:t> </a:t>
            </a:r>
            <a:r>
              <a:rPr lang="en-US" sz="2000" dirty="0" err="1" smtClean="0">
                <a:solidFill>
                  <a:srgbClr val="0033CC"/>
                </a:solidFill>
                <a:cs typeface="Arial" charset="0"/>
              </a:rPr>
              <a:t>beamline</a:t>
            </a:r>
            <a:r>
              <a:rPr lang="en-US" sz="2000" dirty="0" smtClean="0">
                <a:solidFill>
                  <a:srgbClr val="0033CC"/>
                </a:solidFill>
                <a:cs typeface="Arial" charset="0"/>
              </a:rPr>
              <a:t>. Mu2e</a:t>
            </a:r>
            <a:r>
              <a:rPr lang="en-US" sz="2000" dirty="0">
                <a:solidFill>
                  <a:srgbClr val="0033CC"/>
                </a:solidFill>
                <a:cs typeface="Arial" charset="0"/>
              </a:rPr>
              <a:t> </a:t>
            </a:r>
            <a:r>
              <a:rPr lang="en-US" sz="2000" dirty="0" smtClean="0">
                <a:solidFill>
                  <a:srgbClr val="0033CC"/>
                </a:solidFill>
                <a:cs typeface="Arial" charset="0"/>
              </a:rPr>
              <a:t>will </a:t>
            </a:r>
            <a:r>
              <a:rPr lang="en-US" sz="2000" dirty="0">
                <a:solidFill>
                  <a:srgbClr val="0033CC"/>
                </a:solidFill>
                <a:cs typeface="Arial" charset="0"/>
              </a:rPr>
              <a:t>use </a:t>
            </a:r>
            <a:r>
              <a:rPr lang="en-US" sz="2000" dirty="0" err="1">
                <a:solidFill>
                  <a:srgbClr val="0033CC"/>
                </a:solidFill>
                <a:cs typeface="Arial" charset="0"/>
              </a:rPr>
              <a:t>solenoidal</a:t>
            </a:r>
            <a:r>
              <a:rPr lang="en-US" sz="2000" dirty="0">
                <a:solidFill>
                  <a:srgbClr val="0033CC"/>
                </a:solidFill>
                <a:cs typeface="Arial" charset="0"/>
              </a:rPr>
              <a:t> muon collection and transfer scheme</a:t>
            </a:r>
          </a:p>
          <a:p>
            <a:pPr marL="457200" lvl="2" fontAlgn="base">
              <a:spcBef>
                <a:spcPct val="0"/>
              </a:spcBef>
              <a:spcAft>
                <a:spcPct val="0"/>
              </a:spcAft>
              <a:buFont typeface="Arial" pitchFamily="34" charset="0"/>
              <a:buChar char="•"/>
              <a:defRPr/>
            </a:pPr>
            <a:r>
              <a:rPr lang="en-US" sz="2000" dirty="0">
                <a:solidFill>
                  <a:srgbClr val="0033CC"/>
                </a:solidFill>
                <a:latin typeface="Times New Roman" pitchFamily="18" charset="0"/>
                <a:cs typeface="Arial" charset="0"/>
              </a:rPr>
              <a:t> S</a:t>
            </a:r>
            <a:r>
              <a:rPr lang="en-US" sz="2000" dirty="0" smtClean="0">
                <a:solidFill>
                  <a:srgbClr val="0033CC"/>
                </a:solidFill>
                <a:latin typeface="Times New Roman" pitchFamily="18" charset="0"/>
                <a:cs typeface="Arial" charset="0"/>
              </a:rPr>
              <a:t>topped </a:t>
            </a:r>
            <a:r>
              <a:rPr lang="en-US" sz="2000" dirty="0" err="1" smtClean="0">
                <a:solidFill>
                  <a:srgbClr val="0033CC"/>
                </a:solidFill>
                <a:cs typeface="Arial" charset="0"/>
              </a:rPr>
              <a:t>muons</a:t>
            </a:r>
            <a:r>
              <a:rPr lang="en-US" sz="2000" dirty="0" smtClean="0">
                <a:solidFill>
                  <a:srgbClr val="0033CC"/>
                </a:solidFill>
                <a:cs typeface="Arial" charset="0"/>
              </a:rPr>
              <a:t> ~10</a:t>
            </a:r>
            <a:r>
              <a:rPr lang="en-US" sz="2000" baseline="30000" dirty="0" smtClean="0">
                <a:solidFill>
                  <a:srgbClr val="0033CC"/>
                </a:solidFill>
                <a:cs typeface="Arial" charset="0"/>
              </a:rPr>
              <a:t>10 </a:t>
            </a:r>
            <a:r>
              <a:rPr lang="en-US" sz="2000" dirty="0">
                <a:solidFill>
                  <a:srgbClr val="0033CC"/>
                </a:solidFill>
                <a:cs typeface="Arial" charset="0"/>
              </a:rPr>
              <a:t>Hz , </a:t>
            </a:r>
            <a:r>
              <a:rPr lang="en-US" sz="2000" dirty="0" smtClean="0">
                <a:solidFill>
                  <a:srgbClr val="0033CC"/>
                </a:solidFill>
                <a:cs typeface="Arial" charset="0"/>
              </a:rPr>
              <a:t>5x10</a:t>
            </a:r>
            <a:r>
              <a:rPr lang="en-US" sz="2000" baseline="30000" dirty="0" smtClean="0">
                <a:solidFill>
                  <a:srgbClr val="0033CC"/>
                </a:solidFill>
                <a:cs typeface="Arial" charset="0"/>
              </a:rPr>
              <a:t>17</a:t>
            </a:r>
            <a:r>
              <a:rPr lang="en-US" sz="2000" dirty="0" smtClean="0">
                <a:solidFill>
                  <a:srgbClr val="0033CC"/>
                </a:solidFill>
                <a:cs typeface="Arial" charset="0"/>
              </a:rPr>
              <a:t> </a:t>
            </a:r>
            <a:r>
              <a:rPr lang="en-US" sz="2000" dirty="0">
                <a:solidFill>
                  <a:srgbClr val="0033CC"/>
                </a:solidFill>
                <a:cs typeface="Arial" charset="0"/>
              </a:rPr>
              <a:t>total needed</a:t>
            </a:r>
            <a:endParaRPr lang="en-US" sz="2000" baseline="30000" dirty="0">
              <a:solidFill>
                <a:srgbClr val="0033CC"/>
              </a:solidFill>
              <a:cs typeface="Arial" charset="0"/>
            </a:endParaRPr>
          </a:p>
          <a:p>
            <a:pPr marL="0" lvl="1" fontAlgn="base">
              <a:spcBef>
                <a:spcPct val="0"/>
              </a:spcBef>
              <a:spcAft>
                <a:spcPct val="0"/>
              </a:spcAft>
              <a:buFont typeface="Arial" pitchFamily="34" charset="0"/>
              <a:buChar char="•"/>
              <a:defRPr/>
            </a:pPr>
            <a:r>
              <a:rPr lang="en-US" sz="2400" dirty="0">
                <a:solidFill>
                  <a:srgbClr val="000000"/>
                </a:solidFill>
                <a:latin typeface="Times New Roman" pitchFamily="18" charset="0"/>
                <a:cs typeface="Arial" charset="0"/>
              </a:rPr>
              <a:t> Muon properties</a:t>
            </a:r>
          </a:p>
          <a:p>
            <a:pPr marL="457200" lvl="2" fontAlgn="base">
              <a:spcBef>
                <a:spcPct val="0"/>
              </a:spcBef>
              <a:spcAft>
                <a:spcPct val="0"/>
              </a:spcAft>
              <a:buFont typeface="Arial" pitchFamily="34" charset="0"/>
              <a:buChar char="•"/>
              <a:defRPr/>
            </a:pPr>
            <a:r>
              <a:rPr lang="en-US" sz="2400" dirty="0">
                <a:solidFill>
                  <a:srgbClr val="0033CC"/>
                </a:solidFill>
                <a:latin typeface="Times New Roman" pitchFamily="18" charset="0"/>
                <a:cs typeface="Arial" charset="0"/>
              </a:rPr>
              <a:t> </a:t>
            </a:r>
            <a:r>
              <a:rPr lang="en-US" sz="2000" dirty="0" smtClean="0">
                <a:solidFill>
                  <a:srgbClr val="0033CC"/>
                </a:solidFill>
                <a:cs typeface="Arial" charset="0"/>
              </a:rPr>
              <a:t>Low </a:t>
            </a:r>
            <a:r>
              <a:rPr lang="en-US" sz="2000" dirty="0">
                <a:solidFill>
                  <a:srgbClr val="0033CC"/>
                </a:solidFill>
                <a:cs typeface="Arial" charset="0"/>
              </a:rPr>
              <a:t>momentum and/or narrow </a:t>
            </a:r>
            <a:r>
              <a:rPr lang="en-US" sz="2000" dirty="0" smtClean="0">
                <a:solidFill>
                  <a:srgbClr val="0033CC"/>
                </a:solidFill>
                <a:cs typeface="Arial" charset="0"/>
              </a:rPr>
              <a:t>momentum </a:t>
            </a:r>
            <a:r>
              <a:rPr lang="en-US" sz="2000" dirty="0">
                <a:solidFill>
                  <a:srgbClr val="0033CC"/>
                </a:solidFill>
                <a:cs typeface="Arial" charset="0"/>
              </a:rPr>
              <a:t>spread</a:t>
            </a:r>
          </a:p>
          <a:p>
            <a:pPr marL="914400" lvl="3" fontAlgn="base">
              <a:spcBef>
                <a:spcPct val="0"/>
              </a:spcBef>
              <a:spcAft>
                <a:spcPct val="0"/>
              </a:spcAft>
              <a:buFont typeface="Arial" pitchFamily="34" charset="0"/>
              <a:buChar char="•"/>
              <a:defRPr/>
            </a:pPr>
            <a:r>
              <a:rPr lang="en-US" sz="2400" dirty="0">
                <a:solidFill>
                  <a:srgbClr val="000000"/>
                </a:solidFill>
                <a:cs typeface="Arial" charset="0"/>
              </a:rPr>
              <a:t> </a:t>
            </a:r>
            <a:r>
              <a:rPr lang="en-US" sz="2000" dirty="0" smtClean="0">
                <a:solidFill>
                  <a:srgbClr val="000000"/>
                </a:solidFill>
                <a:cs typeface="Arial" charset="0"/>
              </a:rPr>
              <a:t>Stop </a:t>
            </a:r>
            <a:r>
              <a:rPr lang="en-US" sz="2000" dirty="0">
                <a:solidFill>
                  <a:srgbClr val="000000"/>
                </a:solidFill>
                <a:cs typeface="Arial" charset="0"/>
              </a:rPr>
              <a:t>max # muons in thin target</a:t>
            </a:r>
          </a:p>
          <a:p>
            <a:pPr marL="914400" lvl="3" fontAlgn="base">
              <a:spcBef>
                <a:spcPct val="0"/>
              </a:spcBef>
              <a:spcAft>
                <a:spcPct val="0"/>
              </a:spcAft>
              <a:buFont typeface="Arial" pitchFamily="34" charset="0"/>
              <a:buChar char="•"/>
              <a:defRPr/>
            </a:pPr>
            <a:r>
              <a:rPr lang="en-US" sz="2000" dirty="0">
                <a:solidFill>
                  <a:srgbClr val="000000"/>
                </a:solidFill>
                <a:cs typeface="Arial" charset="0"/>
              </a:rPr>
              <a:t> </a:t>
            </a:r>
            <a:r>
              <a:rPr lang="en-US" sz="2000" dirty="0" smtClean="0">
                <a:solidFill>
                  <a:srgbClr val="000000"/>
                </a:solidFill>
                <a:cs typeface="Arial" charset="0"/>
              </a:rPr>
              <a:t>Avoid </a:t>
            </a:r>
            <a:r>
              <a:rPr lang="en-US" sz="2000" dirty="0">
                <a:solidFill>
                  <a:srgbClr val="000000"/>
                </a:solidFill>
                <a:cs typeface="Arial" charset="0"/>
              </a:rPr>
              <a:t>~105 MeV e</a:t>
            </a:r>
            <a:r>
              <a:rPr lang="en-US" sz="2000" baseline="30000" dirty="0">
                <a:solidFill>
                  <a:srgbClr val="000000"/>
                </a:solidFill>
                <a:latin typeface="Symbol" pitchFamily="18" charset="2"/>
                <a:cs typeface="Arial" charset="0"/>
              </a:rPr>
              <a:t>-</a:t>
            </a:r>
            <a:r>
              <a:rPr lang="en-US" sz="2000" dirty="0">
                <a:solidFill>
                  <a:srgbClr val="000000"/>
                </a:solidFill>
                <a:cs typeface="Arial" charset="0"/>
              </a:rPr>
              <a:t> from in-flight </a:t>
            </a:r>
            <a:r>
              <a:rPr lang="en-US" sz="2000" dirty="0">
                <a:solidFill>
                  <a:srgbClr val="000000"/>
                </a:solidFill>
                <a:latin typeface="Symbol" pitchFamily="18" charset="2"/>
                <a:cs typeface="Arial" charset="0"/>
              </a:rPr>
              <a:t>m</a:t>
            </a:r>
            <a:r>
              <a:rPr lang="en-US" sz="2000" baseline="30000" dirty="0">
                <a:solidFill>
                  <a:srgbClr val="000000"/>
                </a:solidFill>
                <a:latin typeface="Symbol" pitchFamily="18" charset="2"/>
                <a:cs typeface="Arial" charset="0"/>
              </a:rPr>
              <a:t>-</a:t>
            </a:r>
            <a:r>
              <a:rPr lang="en-US" sz="2000" dirty="0">
                <a:solidFill>
                  <a:srgbClr val="000000"/>
                </a:solidFill>
                <a:cs typeface="Arial" charset="0"/>
              </a:rPr>
              <a:t> decay (keep p</a:t>
            </a:r>
            <a:r>
              <a:rPr lang="en-US" sz="2000" baseline="-25000" dirty="0">
                <a:solidFill>
                  <a:srgbClr val="000000"/>
                </a:solidFill>
                <a:latin typeface="Symbol" pitchFamily="18" charset="2"/>
                <a:cs typeface="Arial" charset="0"/>
              </a:rPr>
              <a:t>m</a:t>
            </a:r>
            <a:r>
              <a:rPr lang="en-US" sz="2000" dirty="0">
                <a:solidFill>
                  <a:srgbClr val="000000"/>
                </a:solidFill>
                <a:cs typeface="Arial" charset="0"/>
              </a:rPr>
              <a:t>&lt;75 MeV/c</a:t>
            </a:r>
            <a:r>
              <a:rPr lang="en-US" sz="2000" dirty="0" smtClean="0">
                <a:solidFill>
                  <a:srgbClr val="000000"/>
                </a:solidFill>
                <a:cs typeface="Arial" charset="0"/>
              </a:rPr>
              <a:t>) or down the beam line</a:t>
            </a:r>
          </a:p>
          <a:p>
            <a:pPr marL="457200" lvl="2" fontAlgn="base">
              <a:spcBef>
                <a:spcPct val="0"/>
              </a:spcBef>
              <a:spcAft>
                <a:spcPct val="0"/>
              </a:spcAft>
              <a:buFont typeface="Arial" pitchFamily="34" charset="0"/>
              <a:buChar char="•"/>
              <a:defRPr/>
            </a:pPr>
            <a:r>
              <a:rPr lang="en-US" sz="2000" dirty="0" smtClean="0">
                <a:solidFill>
                  <a:schemeClr val="accent2">
                    <a:lumMod val="75000"/>
                  </a:schemeClr>
                </a:solidFill>
                <a:cs typeface="Arial" charset="0"/>
              </a:rPr>
              <a:t> Background particles from beam line must be minimized</a:t>
            </a:r>
          </a:p>
          <a:p>
            <a:pPr marL="0" lvl="1" fontAlgn="base">
              <a:spcBef>
                <a:spcPct val="0"/>
              </a:spcBef>
              <a:spcAft>
                <a:spcPct val="0"/>
              </a:spcAft>
              <a:defRPr/>
            </a:pPr>
            <a:r>
              <a:rPr lang="en-US" sz="2000" dirty="0" smtClean="0">
                <a:solidFill>
                  <a:schemeClr val="accent2">
                    <a:lumMod val="75000"/>
                  </a:schemeClr>
                </a:solidFill>
                <a:cs typeface="Arial" charset="0"/>
              </a:rPr>
              <a:t>   during measurement period.</a:t>
            </a:r>
            <a:endParaRPr lang="en-US" sz="2000" dirty="0">
              <a:solidFill>
                <a:schemeClr val="accent2">
                  <a:lumMod val="75000"/>
                </a:schemeClr>
              </a:solidFill>
              <a:cs typeface="Arial" charset="0"/>
            </a:endParaRPr>
          </a:p>
          <a:p>
            <a:pPr marL="457200" lvl="2" fontAlgn="base">
              <a:spcBef>
                <a:spcPct val="0"/>
              </a:spcBef>
              <a:spcAft>
                <a:spcPct val="0"/>
              </a:spcAft>
              <a:buFont typeface="Arial" pitchFamily="34" charset="0"/>
              <a:buChar char="•"/>
              <a:defRPr/>
            </a:pPr>
            <a:r>
              <a:rPr lang="en-US" sz="2000" dirty="0" smtClean="0">
                <a:solidFill>
                  <a:srgbClr val="0033CC"/>
                </a:solidFill>
                <a:latin typeface="Times New Roman" pitchFamily="18" charset="0"/>
                <a:cs typeface="Arial" charset="0"/>
              </a:rPr>
              <a:t> Especially </a:t>
            </a:r>
            <a:r>
              <a:rPr lang="en-US" sz="2000" dirty="0" err="1" smtClean="0">
                <a:solidFill>
                  <a:srgbClr val="0033CC"/>
                </a:solidFill>
                <a:latin typeface="Times New Roman" pitchFamily="18" charset="0"/>
                <a:cs typeface="Arial" charset="0"/>
              </a:rPr>
              <a:t>pions</a:t>
            </a:r>
            <a:r>
              <a:rPr lang="en-US" sz="2000" dirty="0" smtClean="0">
                <a:solidFill>
                  <a:srgbClr val="0033CC"/>
                </a:solidFill>
                <a:latin typeface="Times New Roman" pitchFamily="18" charset="0"/>
                <a:cs typeface="Arial" charset="0"/>
              </a:rPr>
              <a:t>: Beam Extinction: (in-time protons)/(out-of-time protons)=10</a:t>
            </a:r>
            <a:r>
              <a:rPr lang="en-US" sz="2000" baseline="30000" dirty="0" smtClean="0">
                <a:solidFill>
                  <a:srgbClr val="0033CC"/>
                </a:solidFill>
                <a:latin typeface="Times New Roman" pitchFamily="18" charset="0"/>
                <a:cs typeface="Arial" charset="0"/>
              </a:rPr>
              <a:t>-10</a:t>
            </a:r>
            <a:r>
              <a:rPr lang="en-US" sz="2000" baseline="30000" dirty="0" smtClean="0">
                <a:solidFill>
                  <a:srgbClr val="000000"/>
                </a:solidFill>
                <a:latin typeface="Times New Roman" pitchFamily="18" charset="0"/>
                <a:cs typeface="Times New Roman" pitchFamily="18" charset="0"/>
              </a:rPr>
              <a:t> </a:t>
            </a:r>
            <a:endParaRPr lang="en-US" sz="2000" baseline="30000" dirty="0">
              <a:solidFill>
                <a:srgbClr val="000000"/>
              </a:solidFill>
              <a:latin typeface="Times New Roman" pitchFamily="18" charset="0"/>
              <a:cs typeface="Times New Roman" pitchFamily="18" charset="0"/>
            </a:endParaRPr>
          </a:p>
          <a:p>
            <a:pPr marL="457200" lvl="2" fontAlgn="base">
              <a:spcBef>
                <a:spcPct val="0"/>
              </a:spcBef>
              <a:spcAft>
                <a:spcPct val="0"/>
              </a:spcAft>
              <a:buFont typeface="Arial" pitchFamily="34" charset="0"/>
              <a:buChar char="•"/>
              <a:defRPr/>
            </a:pPr>
            <a:endParaRPr lang="en-US" sz="2400" dirty="0">
              <a:solidFill>
                <a:srgbClr val="C00000"/>
              </a:solidFill>
              <a:latin typeface="Times New Roman" pitchFamily="18" charset="0"/>
              <a:cs typeface="Arial" charset="0"/>
            </a:endParaRPr>
          </a:p>
          <a:p>
            <a:pPr marL="457200" lvl="2" fontAlgn="base">
              <a:spcBef>
                <a:spcPct val="0"/>
              </a:spcBef>
              <a:spcAft>
                <a:spcPct val="0"/>
              </a:spcAft>
              <a:buFont typeface="Arial" pitchFamily="34" charset="0"/>
              <a:buChar char="•"/>
              <a:defRPr/>
            </a:pPr>
            <a:endParaRPr lang="en-US" sz="2400" dirty="0">
              <a:solidFill>
                <a:srgbClr val="000000"/>
              </a:solidFill>
              <a:latin typeface="Times New Roman" pitchFamily="18" charset="0"/>
              <a:cs typeface="Arial" charset="0"/>
            </a:endParaRPr>
          </a:p>
          <a:p>
            <a:pPr marL="0" lvl="1" fontAlgn="base">
              <a:spcBef>
                <a:spcPct val="0"/>
              </a:spcBef>
              <a:spcAft>
                <a:spcPct val="0"/>
              </a:spcAft>
              <a:defRPr/>
            </a:pPr>
            <a:endParaRPr lang="en-US" sz="2400" dirty="0">
              <a:solidFill>
                <a:srgbClr val="0033CC"/>
              </a:solidFill>
              <a:latin typeface="Times New Roman" pitchFamily="18" charset="0"/>
              <a:cs typeface="Arial" charset="0"/>
            </a:endParaRPr>
          </a:p>
        </p:txBody>
      </p:sp>
      <p:sp>
        <p:nvSpPr>
          <p:cNvPr id="2" name="Footer Placeholder 1"/>
          <p:cNvSpPr>
            <a:spLocks noGrp="1"/>
          </p:cNvSpPr>
          <p:nvPr>
            <p:ph type="ftr" sz="quarter" idx="10"/>
          </p:nvPr>
        </p:nvSpPr>
        <p:spPr/>
        <p:txBody>
          <a:body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3" name="Slide Number Placeholder 2"/>
          <p:cNvSpPr>
            <a:spLocks noGrp="1"/>
          </p:cNvSpPr>
          <p:nvPr>
            <p:ph type="sldNum" sz="quarter" idx="11"/>
          </p:nvPr>
        </p:nvSpPr>
        <p:spPr/>
        <p:txBody>
          <a:bodyPr/>
          <a:lstStyle/>
          <a:p>
            <a:pPr>
              <a:defRPr/>
            </a:pPr>
            <a:fld id="{EEBEE9B7-00E6-4F1E-A217-318E63D60F16}" type="slidenum">
              <a:rPr lang="en-US" smtClean="0">
                <a:solidFill>
                  <a:srgbClr val="000000"/>
                </a:solidFill>
              </a:rPr>
              <a:pPr>
                <a:defRPr/>
              </a:pPr>
              <a:t>14</a:t>
            </a:fld>
            <a:endParaRPr lang="en-US" dirty="0">
              <a:solidFill>
                <a:srgbClr val="000000"/>
              </a:solidFill>
            </a:endParaRPr>
          </a:p>
        </p:txBody>
      </p:sp>
    </p:spTree>
    <p:extLst>
      <p:ext uri="{BB962C8B-B14F-4D97-AF65-F5344CB8AC3E}">
        <p14:creationId xmlns:p14="http://schemas.microsoft.com/office/powerpoint/2010/main" val="15168548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effectLst/>
              </a:rPr>
              <a:t>Mu2e </a:t>
            </a:r>
            <a:r>
              <a:rPr lang="en-US" dirty="0" err="1" smtClean="0">
                <a:solidFill>
                  <a:srgbClr val="FF0000"/>
                </a:solidFill>
                <a:effectLst/>
              </a:rPr>
              <a:t>Solenoidal</a:t>
            </a:r>
            <a:r>
              <a:rPr lang="en-US" dirty="0" smtClean="0">
                <a:solidFill>
                  <a:srgbClr val="FF0000"/>
                </a:solidFill>
                <a:effectLst/>
              </a:rPr>
              <a:t> </a:t>
            </a:r>
            <a:r>
              <a:rPr lang="en-US" dirty="0" err="1" smtClean="0">
                <a:solidFill>
                  <a:srgbClr val="FF0000"/>
                </a:solidFill>
                <a:effectLst/>
              </a:rPr>
              <a:t>Muon</a:t>
            </a:r>
            <a:r>
              <a:rPr lang="en-US" dirty="0" smtClean="0">
                <a:solidFill>
                  <a:srgbClr val="FF0000"/>
                </a:solidFill>
                <a:effectLst/>
              </a:rPr>
              <a:t> Beam Line</a:t>
            </a:r>
            <a:endParaRPr lang="en-US" dirty="0">
              <a:solidFill>
                <a:srgbClr val="FF0000"/>
              </a:solidFill>
              <a:effectLst/>
            </a:endParaRPr>
          </a:p>
        </p:txBody>
      </p:sp>
      <p:sp>
        <p:nvSpPr>
          <p:cNvPr id="3" name="Content Placeholder 2"/>
          <p:cNvSpPr>
            <a:spLocks noGrp="1"/>
          </p:cNvSpPr>
          <p:nvPr>
            <p:ph idx="1"/>
          </p:nvPr>
        </p:nvSpPr>
        <p:spPr>
          <a:xfrm>
            <a:off x="457200" y="1417638"/>
            <a:ext cx="8229600" cy="4525963"/>
          </a:xfrm>
        </p:spPr>
        <p:txBody>
          <a:bodyPr/>
          <a:lstStyle/>
          <a:p>
            <a:r>
              <a:rPr lang="en-US" dirty="0" smtClean="0"/>
              <a:t>Three superconducting solenoids in series</a:t>
            </a:r>
          </a:p>
          <a:p>
            <a:pPr lvl="1"/>
            <a:r>
              <a:rPr lang="en-US" dirty="0" smtClean="0"/>
              <a:t>Production Solenoid (PS), 4m long</a:t>
            </a:r>
          </a:p>
          <a:p>
            <a:pPr lvl="1"/>
            <a:r>
              <a:rPr lang="en-US" dirty="0" smtClean="0"/>
              <a:t>Transport Solenoid (TS), 13 m long</a:t>
            </a:r>
          </a:p>
          <a:p>
            <a:pPr lvl="1"/>
            <a:r>
              <a:rPr lang="en-US" dirty="0" smtClean="0"/>
              <a:t>Detector Solenoid (DS), 11 m long</a:t>
            </a:r>
          </a:p>
          <a:p>
            <a:pPr lvl="1"/>
            <a:r>
              <a:rPr lang="en-US" dirty="0" smtClean="0"/>
              <a:t>Warm bore, evacuated to 10</a:t>
            </a:r>
            <a:r>
              <a:rPr lang="en-US" baseline="30000" dirty="0" smtClean="0"/>
              <a:t>-4</a:t>
            </a:r>
            <a:r>
              <a:rPr lang="en-US" dirty="0" smtClean="0"/>
              <a:t> </a:t>
            </a:r>
            <a:r>
              <a:rPr lang="en-US" dirty="0" err="1" smtClean="0"/>
              <a:t>Torr</a:t>
            </a:r>
            <a:endParaRPr lang="en-US" dirty="0"/>
          </a:p>
        </p:txBody>
      </p:sp>
      <p:sp>
        <p:nvSpPr>
          <p:cNvPr id="9" name="TextBox 31"/>
          <p:cNvSpPr txBox="1">
            <a:spLocks noChangeArrowheads="1"/>
          </p:cNvSpPr>
          <p:nvPr/>
        </p:nvSpPr>
        <p:spPr bwMode="auto">
          <a:xfrm>
            <a:off x="5638800" y="2209800"/>
            <a:ext cx="3238500" cy="830263"/>
          </a:xfrm>
          <a:prstGeom prst="rect">
            <a:avLst/>
          </a:prstGeom>
          <a:noFill/>
          <a:ln w="9525">
            <a:noFill/>
            <a:miter lim="800000"/>
            <a:headEnd/>
            <a:tailEnd/>
          </a:ln>
        </p:spPr>
        <p:txBody>
          <a:bodyPr wrap="none">
            <a:spAutoFit/>
          </a:bodyPr>
          <a:lstStyle/>
          <a:p>
            <a:r>
              <a:rPr lang="en-US" sz="2400" dirty="0">
                <a:solidFill>
                  <a:srgbClr val="0033CC"/>
                </a:solidFill>
              </a:rPr>
              <a:t>Delivers </a:t>
            </a:r>
            <a:r>
              <a:rPr lang="en-US" sz="2400" dirty="0" smtClean="0">
                <a:solidFill>
                  <a:srgbClr val="0033CC"/>
                </a:solidFill>
              </a:rPr>
              <a:t>~0.002 </a:t>
            </a:r>
            <a:r>
              <a:rPr lang="en-US" sz="2400" dirty="0">
                <a:solidFill>
                  <a:srgbClr val="0033CC"/>
                </a:solidFill>
              </a:rPr>
              <a:t>stopped</a:t>
            </a:r>
          </a:p>
          <a:p>
            <a:r>
              <a:rPr lang="en-US" sz="2400" dirty="0">
                <a:solidFill>
                  <a:srgbClr val="0033CC"/>
                </a:solidFill>
              </a:rPr>
              <a:t>muons per 8 GeV proton</a:t>
            </a:r>
          </a:p>
        </p:txBody>
      </p:sp>
      <p:pic>
        <p:nvPicPr>
          <p:cNvPr id="13" name="Picture 12" descr="Screen shot 2011-04-22 at 3.44.37 PM   Apr 22.png"/>
          <p:cNvPicPr>
            <a:picLocks noChangeAspect="1"/>
          </p:cNvPicPr>
          <p:nvPr/>
        </p:nvPicPr>
        <p:blipFill>
          <a:blip r:embed="rId3"/>
          <a:stretch>
            <a:fillRect/>
          </a:stretch>
        </p:blipFill>
        <p:spPr>
          <a:xfrm>
            <a:off x="346793" y="3449049"/>
            <a:ext cx="8659643" cy="2799351"/>
          </a:xfrm>
          <a:prstGeom prst="rect">
            <a:avLst/>
          </a:prstGeom>
        </p:spPr>
      </p:pic>
      <p:cxnSp>
        <p:nvCxnSpPr>
          <p:cNvPr id="8" name="Straight Arrow Connector 7"/>
          <p:cNvCxnSpPr/>
          <p:nvPr/>
        </p:nvCxnSpPr>
        <p:spPr bwMode="auto">
          <a:xfrm flipH="1">
            <a:off x="1371600" y="4436876"/>
            <a:ext cx="1798820" cy="668524"/>
          </a:xfrm>
          <a:prstGeom prst="straightConnector1">
            <a:avLst/>
          </a:prstGeom>
          <a:noFill/>
          <a:ln w="28575" cap="flat" cmpd="sng" algn="ctr">
            <a:solidFill>
              <a:srgbClr val="FF0000"/>
            </a:solidFill>
            <a:prstDash val="solid"/>
            <a:round/>
            <a:headEnd type="none" w="med" len="med"/>
            <a:tailEnd type="arrow"/>
          </a:ln>
          <a:effectLst/>
        </p:spPr>
      </p:cxnSp>
      <p:sp>
        <p:nvSpPr>
          <p:cNvPr id="12" name="TextBox 11"/>
          <p:cNvSpPr txBox="1"/>
          <p:nvPr/>
        </p:nvSpPr>
        <p:spPr>
          <a:xfrm>
            <a:off x="3245371" y="4067544"/>
            <a:ext cx="954107" cy="369332"/>
          </a:xfrm>
          <a:prstGeom prst="rect">
            <a:avLst/>
          </a:prstGeom>
          <a:noFill/>
        </p:spPr>
        <p:txBody>
          <a:bodyPr wrap="none" rtlCol="0">
            <a:spAutoFit/>
          </a:bodyPr>
          <a:lstStyle/>
          <a:p>
            <a:r>
              <a:rPr lang="en-US" dirty="0" smtClean="0"/>
              <a:t>protons</a:t>
            </a:r>
            <a:endParaRPr lang="en-US" dirty="0"/>
          </a:p>
        </p:txBody>
      </p:sp>
      <p:sp>
        <p:nvSpPr>
          <p:cNvPr id="20" name="TextBox 19"/>
          <p:cNvSpPr txBox="1"/>
          <p:nvPr/>
        </p:nvSpPr>
        <p:spPr>
          <a:xfrm>
            <a:off x="246933" y="3882878"/>
            <a:ext cx="2249334" cy="369332"/>
          </a:xfrm>
          <a:prstGeom prst="rect">
            <a:avLst/>
          </a:prstGeom>
          <a:noFill/>
        </p:spPr>
        <p:txBody>
          <a:bodyPr wrap="none" rtlCol="0">
            <a:spAutoFit/>
          </a:bodyPr>
          <a:lstStyle/>
          <a:p>
            <a:r>
              <a:rPr lang="en-US" dirty="0" smtClean="0"/>
              <a:t>Production Solenoid</a:t>
            </a:r>
            <a:endParaRPr lang="en-US" dirty="0"/>
          </a:p>
        </p:txBody>
      </p:sp>
      <p:sp>
        <p:nvSpPr>
          <p:cNvPr id="21" name="TextBox 20"/>
          <p:cNvSpPr txBox="1"/>
          <p:nvPr/>
        </p:nvSpPr>
        <p:spPr>
          <a:xfrm>
            <a:off x="2271010" y="5879068"/>
            <a:ext cx="2125325" cy="369332"/>
          </a:xfrm>
          <a:prstGeom prst="rect">
            <a:avLst/>
          </a:prstGeom>
          <a:noFill/>
        </p:spPr>
        <p:txBody>
          <a:bodyPr wrap="none" rtlCol="0">
            <a:spAutoFit/>
          </a:bodyPr>
          <a:lstStyle/>
          <a:p>
            <a:r>
              <a:rPr lang="en-US" dirty="0" smtClean="0"/>
              <a:t>Transport Solenoid</a:t>
            </a:r>
            <a:endParaRPr lang="en-US" dirty="0"/>
          </a:p>
        </p:txBody>
      </p:sp>
      <p:sp>
        <p:nvSpPr>
          <p:cNvPr id="22" name="TextBox 21"/>
          <p:cNvSpPr txBox="1"/>
          <p:nvPr/>
        </p:nvSpPr>
        <p:spPr>
          <a:xfrm>
            <a:off x="5638799" y="4067544"/>
            <a:ext cx="2018501" cy="369332"/>
          </a:xfrm>
          <a:prstGeom prst="rect">
            <a:avLst/>
          </a:prstGeom>
          <a:noFill/>
        </p:spPr>
        <p:txBody>
          <a:bodyPr wrap="none" rtlCol="0">
            <a:spAutoFit/>
          </a:bodyPr>
          <a:lstStyle/>
          <a:p>
            <a:r>
              <a:rPr lang="en-US" dirty="0" smtClean="0"/>
              <a:t>Detector Solenoid</a:t>
            </a:r>
            <a:endParaRPr lang="en-US" dirty="0"/>
          </a:p>
        </p:txBody>
      </p:sp>
      <p:sp>
        <p:nvSpPr>
          <p:cNvPr id="4" name="Footer Placeholder 3"/>
          <p:cNvSpPr>
            <a:spLocks noGrp="1"/>
          </p:cNvSpPr>
          <p:nvPr>
            <p:ph type="ftr" sz="quarter" idx="10"/>
          </p:nvPr>
        </p:nvSpPr>
        <p:spPr/>
        <p:txBody>
          <a:body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Slide Number Placeholder 4"/>
          <p:cNvSpPr>
            <a:spLocks noGrp="1"/>
          </p:cNvSpPr>
          <p:nvPr>
            <p:ph type="sldNum" sz="quarter" idx="11"/>
          </p:nvPr>
        </p:nvSpPr>
        <p:spPr/>
        <p:txBody>
          <a:bodyPr/>
          <a:lstStyle/>
          <a:p>
            <a:pPr>
              <a:defRPr/>
            </a:pPr>
            <a:fld id="{47DBE887-5ABE-406C-8AB4-EBFFD8468B29}" type="slidenum">
              <a:rPr lang="en-US" smtClean="0">
                <a:solidFill>
                  <a:srgbClr val="000000"/>
                </a:solidFill>
              </a:rPr>
              <a:pPr>
                <a:defRPr/>
              </a:pPr>
              <a:t>15</a:t>
            </a:fld>
            <a:endParaRPr lang="en-US" dirty="0">
              <a:solidFill>
                <a:srgbClr val="000000"/>
              </a:solidFill>
            </a:endParaRPr>
          </a:p>
        </p:txBody>
      </p:sp>
    </p:spTree>
    <p:extLst>
      <p:ext uri="{BB962C8B-B14F-4D97-AF65-F5344CB8AC3E}">
        <p14:creationId xmlns:p14="http://schemas.microsoft.com/office/powerpoint/2010/main" val="13495839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0000"/>
                </a:solidFill>
                <a:effectLst/>
              </a:rPr>
              <a:t>Production Solenoid</a:t>
            </a:r>
            <a:endParaRPr lang="en-US" dirty="0">
              <a:solidFill>
                <a:srgbClr val="FF0000"/>
              </a:solidFill>
              <a:effectLst/>
            </a:endParaRPr>
          </a:p>
        </p:txBody>
      </p:sp>
      <p:pic>
        <p:nvPicPr>
          <p:cNvPr id="44035" name="Picture 17" descr="Target_Solenoid_pion_muon"/>
          <p:cNvPicPr>
            <a:picLocks noGrp="1" noChangeAspect="1" noChangeArrowheads="1"/>
          </p:cNvPicPr>
          <p:nvPr>
            <p:ph idx="1"/>
          </p:nvPr>
        </p:nvPicPr>
        <p:blipFill>
          <a:blip r:embed="rId3"/>
          <a:srcRect/>
          <a:stretch>
            <a:fillRect/>
          </a:stretch>
        </p:blipFill>
        <p:spPr>
          <a:xfrm>
            <a:off x="1143000" y="1600200"/>
            <a:ext cx="6664325" cy="4525963"/>
          </a:xfrm>
        </p:spPr>
      </p:pic>
      <p:sp>
        <p:nvSpPr>
          <p:cNvPr id="8" name="Oval 7"/>
          <p:cNvSpPr/>
          <p:nvPr/>
        </p:nvSpPr>
        <p:spPr>
          <a:xfrm>
            <a:off x="206477" y="2816943"/>
            <a:ext cx="309716" cy="309716"/>
          </a:xfrm>
          <a:prstGeom prst="ellipse">
            <a:avLst/>
          </a:prstGeom>
        </p:spPr>
        <p:style>
          <a:lnRef idx="0">
            <a:schemeClr val="accent6"/>
          </a:lnRef>
          <a:fillRef idx="3">
            <a:schemeClr val="accent6"/>
          </a:fillRef>
          <a:effectRef idx="3">
            <a:schemeClr val="accent6"/>
          </a:effectRef>
          <a:fontRef idx="minor">
            <a:schemeClr val="lt1"/>
          </a:fontRef>
        </p:style>
        <p:txBody>
          <a:bodyPr anchor="b"/>
          <a:lstStyle/>
          <a:p>
            <a:pPr algn="ctr">
              <a:defRPr/>
            </a:pPr>
            <a:r>
              <a:rPr lang="en-US" dirty="0"/>
              <a:t>p</a:t>
            </a:r>
          </a:p>
        </p:txBody>
      </p:sp>
      <p:sp>
        <p:nvSpPr>
          <p:cNvPr id="17" name="TextBox 16"/>
          <p:cNvSpPr txBox="1">
            <a:spLocks noChangeArrowheads="1"/>
          </p:cNvSpPr>
          <p:nvPr/>
        </p:nvSpPr>
        <p:spPr bwMode="auto">
          <a:xfrm>
            <a:off x="7448550" y="1504950"/>
            <a:ext cx="1549400" cy="708025"/>
          </a:xfrm>
          <a:prstGeom prst="rect">
            <a:avLst/>
          </a:prstGeom>
          <a:noFill/>
          <a:ln w="9525">
            <a:noFill/>
            <a:miter lim="800000"/>
            <a:headEnd/>
            <a:tailEnd/>
          </a:ln>
        </p:spPr>
        <p:txBody>
          <a:bodyPr wrap="none">
            <a:spAutoFit/>
          </a:bodyPr>
          <a:lstStyle/>
          <a:p>
            <a:r>
              <a:rPr lang="en-US" sz="2000"/>
              <a:t>Magnetic</a:t>
            </a:r>
          </a:p>
          <a:p>
            <a:r>
              <a:rPr lang="en-US" sz="2000"/>
              <a:t>Mirror Effect</a:t>
            </a:r>
          </a:p>
        </p:txBody>
      </p:sp>
      <p:cxnSp>
        <p:nvCxnSpPr>
          <p:cNvPr id="19" name="Straight Arrow Connector 18"/>
          <p:cNvCxnSpPr>
            <a:stCxn id="17" idx="2"/>
          </p:cNvCxnSpPr>
          <p:nvPr/>
        </p:nvCxnSpPr>
        <p:spPr>
          <a:xfrm rot="5400000">
            <a:off x="7466806" y="2134394"/>
            <a:ext cx="677863" cy="835025"/>
          </a:xfrm>
          <a:prstGeom prst="straightConnector1">
            <a:avLst/>
          </a:prstGeom>
          <a:ln>
            <a:tailEnd type="arrow"/>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sp>
        <p:nvSpPr>
          <p:cNvPr id="20" name="Oval 19"/>
          <p:cNvSpPr/>
          <p:nvPr/>
        </p:nvSpPr>
        <p:spPr>
          <a:xfrm>
            <a:off x="4392949" y="3695894"/>
            <a:ext cx="309716" cy="309716"/>
          </a:xfrm>
          <a:prstGeom prst="ellipse">
            <a:avLst/>
          </a:prstGeom>
        </p:spPr>
        <p:style>
          <a:lnRef idx="0">
            <a:schemeClr val="accent2"/>
          </a:lnRef>
          <a:fillRef idx="3">
            <a:schemeClr val="accent2"/>
          </a:fillRef>
          <a:effectRef idx="3">
            <a:schemeClr val="accent2"/>
          </a:effectRef>
          <a:fontRef idx="minor">
            <a:schemeClr val="lt1"/>
          </a:fontRef>
        </p:style>
        <p:txBody>
          <a:bodyPr anchor="b"/>
          <a:lstStyle/>
          <a:p>
            <a:pPr algn="ctr">
              <a:defRPr/>
            </a:pPr>
            <a:r>
              <a:rPr lang="en-US" dirty="0">
                <a:latin typeface="Times New Roman"/>
                <a:cs typeface="Times New Roman"/>
              </a:rPr>
              <a:t>μ</a:t>
            </a:r>
            <a:endParaRPr lang="en-US" dirty="0"/>
          </a:p>
        </p:txBody>
      </p:sp>
      <p:sp>
        <p:nvSpPr>
          <p:cNvPr id="21" name="Oval 20"/>
          <p:cNvSpPr/>
          <p:nvPr/>
        </p:nvSpPr>
        <p:spPr>
          <a:xfrm>
            <a:off x="3249561" y="3868995"/>
            <a:ext cx="309716" cy="309716"/>
          </a:xfrm>
          <a:prstGeom prst="ellipse">
            <a:avLst/>
          </a:prstGeom>
        </p:spPr>
        <p:style>
          <a:lnRef idx="0">
            <a:schemeClr val="accent5"/>
          </a:lnRef>
          <a:fillRef idx="3">
            <a:schemeClr val="accent5"/>
          </a:fillRef>
          <a:effectRef idx="3">
            <a:schemeClr val="accent5"/>
          </a:effectRef>
          <a:fontRef idx="minor">
            <a:schemeClr val="lt1"/>
          </a:fontRef>
        </p:style>
        <p:txBody>
          <a:bodyPr anchor="b"/>
          <a:lstStyle/>
          <a:p>
            <a:pPr algn="ctr">
              <a:defRPr/>
            </a:pPr>
            <a:r>
              <a:rPr lang="el-GR" dirty="0">
                <a:latin typeface="Times New Roman"/>
                <a:cs typeface="Times New Roman"/>
              </a:rPr>
              <a:t>π</a:t>
            </a:r>
            <a:endParaRPr lang="en-US" dirty="0"/>
          </a:p>
        </p:txBody>
      </p:sp>
      <p:sp>
        <p:nvSpPr>
          <p:cNvPr id="23" name="TextBox 22"/>
          <p:cNvSpPr txBox="1">
            <a:spLocks noChangeArrowheads="1"/>
          </p:cNvSpPr>
          <p:nvPr/>
        </p:nvSpPr>
        <p:spPr bwMode="auto">
          <a:xfrm>
            <a:off x="5253038" y="4724400"/>
            <a:ext cx="1541462" cy="400050"/>
          </a:xfrm>
          <a:prstGeom prst="rect">
            <a:avLst/>
          </a:prstGeom>
          <a:noFill/>
          <a:ln w="9525">
            <a:noFill/>
            <a:miter lim="800000"/>
            <a:headEnd/>
            <a:tailEnd/>
          </a:ln>
        </p:spPr>
        <p:txBody>
          <a:bodyPr wrap="none">
            <a:spAutoFit/>
          </a:bodyPr>
          <a:lstStyle/>
          <a:p>
            <a:r>
              <a:rPr lang="en-US" sz="2000">
                <a:cs typeface="Times New Roman" pitchFamily="18" charset="0"/>
              </a:rPr>
              <a:t>π</a:t>
            </a:r>
            <a:r>
              <a:rPr lang="en-US" sz="2000"/>
              <a:t> decays to </a:t>
            </a:r>
            <a:r>
              <a:rPr lang="el-GR" sz="2000">
                <a:cs typeface="Times New Roman" pitchFamily="18" charset="0"/>
              </a:rPr>
              <a:t>μ</a:t>
            </a:r>
            <a:endParaRPr lang="en-US" sz="2000"/>
          </a:p>
        </p:txBody>
      </p:sp>
      <p:cxnSp>
        <p:nvCxnSpPr>
          <p:cNvPr id="25" name="Straight Arrow Connector 24"/>
          <p:cNvCxnSpPr>
            <a:stCxn id="23" idx="1"/>
          </p:cNvCxnSpPr>
          <p:nvPr/>
        </p:nvCxnSpPr>
        <p:spPr>
          <a:xfrm rot="10800000">
            <a:off x="4627563" y="3994150"/>
            <a:ext cx="625475" cy="9302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6" name="TextBox 25"/>
          <p:cNvSpPr txBox="1">
            <a:spLocks noChangeArrowheads="1"/>
          </p:cNvSpPr>
          <p:nvPr/>
        </p:nvSpPr>
        <p:spPr bwMode="auto">
          <a:xfrm>
            <a:off x="2057400" y="5029200"/>
            <a:ext cx="3168650" cy="1323975"/>
          </a:xfrm>
          <a:prstGeom prst="rect">
            <a:avLst/>
          </a:prstGeom>
          <a:noFill/>
          <a:ln w="9525">
            <a:noFill/>
            <a:miter lim="800000"/>
            <a:headEnd/>
            <a:tailEnd/>
          </a:ln>
        </p:spPr>
        <p:txBody>
          <a:bodyPr>
            <a:spAutoFit/>
          </a:bodyPr>
          <a:lstStyle/>
          <a:p>
            <a:r>
              <a:rPr lang="el-GR" sz="2000">
                <a:cs typeface="Times New Roman" pitchFamily="18" charset="0"/>
              </a:rPr>
              <a:t>μ </a:t>
            </a:r>
            <a:r>
              <a:rPr lang="en-US" sz="2000"/>
              <a:t>is captured into the transport solenoid and proceeds to the stopping targets</a:t>
            </a:r>
          </a:p>
        </p:txBody>
      </p:sp>
      <p:cxnSp>
        <p:nvCxnSpPr>
          <p:cNvPr id="27" name="Straight Arrow Connector 26"/>
          <p:cNvCxnSpPr/>
          <p:nvPr/>
        </p:nvCxnSpPr>
        <p:spPr>
          <a:xfrm rot="10800000">
            <a:off x="1500188" y="4427538"/>
            <a:ext cx="1050925" cy="7540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4051" name="TextBox 29"/>
          <p:cNvSpPr txBox="1">
            <a:spLocks noChangeArrowheads="1"/>
          </p:cNvSpPr>
          <p:nvPr/>
        </p:nvSpPr>
        <p:spPr bwMode="auto">
          <a:xfrm rot="-600000">
            <a:off x="2495550" y="2790825"/>
            <a:ext cx="588963" cy="369888"/>
          </a:xfrm>
          <a:prstGeom prst="rect">
            <a:avLst/>
          </a:prstGeom>
          <a:noFill/>
          <a:ln w="9525">
            <a:noFill/>
            <a:miter lim="800000"/>
            <a:headEnd/>
            <a:tailEnd/>
          </a:ln>
        </p:spPr>
        <p:txBody>
          <a:bodyPr wrap="none">
            <a:spAutoFit/>
          </a:bodyPr>
          <a:lstStyle/>
          <a:p>
            <a:r>
              <a:rPr lang="en-US"/>
              <a:t>2.5T</a:t>
            </a:r>
          </a:p>
        </p:txBody>
      </p:sp>
      <p:sp>
        <p:nvSpPr>
          <p:cNvPr id="44052" name="TextBox 30"/>
          <p:cNvSpPr txBox="1">
            <a:spLocks noChangeArrowheads="1"/>
          </p:cNvSpPr>
          <p:nvPr/>
        </p:nvSpPr>
        <p:spPr bwMode="auto">
          <a:xfrm rot="-600000">
            <a:off x="6689725" y="2014538"/>
            <a:ext cx="414338" cy="369887"/>
          </a:xfrm>
          <a:prstGeom prst="rect">
            <a:avLst/>
          </a:prstGeom>
          <a:noFill/>
          <a:ln w="9525">
            <a:noFill/>
            <a:miter lim="800000"/>
            <a:headEnd/>
            <a:tailEnd/>
          </a:ln>
        </p:spPr>
        <p:txBody>
          <a:bodyPr wrap="none">
            <a:spAutoFit/>
          </a:bodyPr>
          <a:lstStyle/>
          <a:p>
            <a:r>
              <a:rPr lang="en-US"/>
              <a:t>5T</a:t>
            </a:r>
          </a:p>
        </p:txBody>
      </p:sp>
      <p:sp>
        <p:nvSpPr>
          <p:cNvPr id="44053" name="TextBox 31"/>
          <p:cNvSpPr txBox="1">
            <a:spLocks noChangeArrowheads="1"/>
          </p:cNvSpPr>
          <p:nvPr/>
        </p:nvSpPr>
        <p:spPr bwMode="auto">
          <a:xfrm rot="-600000">
            <a:off x="3900488" y="2420938"/>
            <a:ext cx="2646362" cy="400050"/>
          </a:xfrm>
          <a:prstGeom prst="rect">
            <a:avLst/>
          </a:prstGeom>
          <a:noFill/>
          <a:ln w="9525">
            <a:noFill/>
            <a:miter lim="800000"/>
            <a:headEnd/>
            <a:tailEnd/>
          </a:ln>
        </p:spPr>
        <p:txBody>
          <a:bodyPr wrap="none">
            <a:spAutoFit/>
          </a:bodyPr>
          <a:lstStyle/>
          <a:p>
            <a:r>
              <a:rPr lang="en-US" sz="2000"/>
              <a:t>Gradient Solenoid Field</a:t>
            </a:r>
          </a:p>
        </p:txBody>
      </p:sp>
      <p:cxnSp>
        <p:nvCxnSpPr>
          <p:cNvPr id="34" name="Straight Arrow Connector 33"/>
          <p:cNvCxnSpPr/>
          <p:nvPr/>
        </p:nvCxnSpPr>
        <p:spPr>
          <a:xfrm rot="10800000" flipV="1">
            <a:off x="3367088" y="2881313"/>
            <a:ext cx="592137" cy="1285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flipV="1">
            <a:off x="6464300" y="2332038"/>
            <a:ext cx="287338" cy="6826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6" name="TextBox 35"/>
          <p:cNvSpPr txBox="1">
            <a:spLocks noChangeArrowheads="1"/>
          </p:cNvSpPr>
          <p:nvPr/>
        </p:nvSpPr>
        <p:spPr bwMode="auto">
          <a:xfrm>
            <a:off x="160338" y="1904114"/>
            <a:ext cx="3445174" cy="769441"/>
          </a:xfrm>
          <a:prstGeom prst="rect">
            <a:avLst/>
          </a:prstGeom>
          <a:noFill/>
          <a:ln w="9525">
            <a:noFill/>
            <a:miter lim="800000"/>
            <a:headEnd/>
            <a:tailEnd/>
          </a:ln>
        </p:spPr>
        <p:txBody>
          <a:bodyPr wrap="none">
            <a:spAutoFit/>
          </a:bodyPr>
          <a:lstStyle/>
          <a:p>
            <a:r>
              <a:rPr lang="en-US" sz="2000" dirty="0" smtClean="0"/>
              <a:t>8 </a:t>
            </a:r>
            <a:r>
              <a:rPr lang="en-US" sz="2000" dirty="0" err="1" smtClean="0"/>
              <a:t>GeV</a:t>
            </a:r>
            <a:r>
              <a:rPr lang="en-US" sz="2000" dirty="0" smtClean="0"/>
              <a:t> </a:t>
            </a:r>
            <a:r>
              <a:rPr lang="en-US" sz="2000" dirty="0"/>
              <a:t>Incident Proton Flux</a:t>
            </a:r>
          </a:p>
          <a:p>
            <a:r>
              <a:rPr lang="en-US" sz="2000" dirty="0"/>
              <a:t>3</a:t>
            </a:r>
            <a:r>
              <a:rPr lang="en-US" sz="2000" dirty="0">
                <a:latin typeface="Cambria" pitchFamily="18" charset="0"/>
              </a:rPr>
              <a:t>×</a:t>
            </a:r>
            <a:r>
              <a:rPr lang="en-US" sz="2000" dirty="0"/>
              <a:t>10</a:t>
            </a:r>
            <a:r>
              <a:rPr lang="en-US" sz="2000" baseline="30000" dirty="0"/>
              <a:t>7</a:t>
            </a:r>
            <a:r>
              <a:rPr lang="en-US" sz="2000" dirty="0"/>
              <a:t> p/pulse </a:t>
            </a:r>
            <a:r>
              <a:rPr lang="en-US" sz="2000" dirty="0" smtClean="0"/>
              <a:t>(200 ns </a:t>
            </a:r>
            <a:r>
              <a:rPr lang="en-US" sz="2000" dirty="0"/>
              <a:t>width</a:t>
            </a:r>
            <a:r>
              <a:rPr lang="en-US" sz="2400" dirty="0"/>
              <a:t>)</a:t>
            </a:r>
          </a:p>
        </p:txBody>
      </p:sp>
      <p:grpSp>
        <p:nvGrpSpPr>
          <p:cNvPr id="3" name="Group 39"/>
          <p:cNvGrpSpPr>
            <a:grpSpLocks/>
          </p:cNvGrpSpPr>
          <p:nvPr/>
        </p:nvGrpSpPr>
        <p:grpSpPr bwMode="auto">
          <a:xfrm>
            <a:off x="0" y="3048000"/>
            <a:ext cx="3271838" cy="1050925"/>
            <a:chOff x="-25545" y="4138863"/>
            <a:chExt cx="2115290" cy="1050758"/>
          </a:xfrm>
        </p:grpSpPr>
        <p:sp>
          <p:nvSpPr>
            <p:cNvPr id="44064" name="TextBox 36"/>
            <p:cNvSpPr txBox="1">
              <a:spLocks noChangeArrowheads="1"/>
            </p:cNvSpPr>
            <p:nvPr/>
          </p:nvSpPr>
          <p:spPr bwMode="auto">
            <a:xfrm>
              <a:off x="-25545" y="4138863"/>
              <a:ext cx="1441298" cy="1015663"/>
            </a:xfrm>
            <a:prstGeom prst="rect">
              <a:avLst/>
            </a:prstGeom>
            <a:noFill/>
            <a:ln w="9525">
              <a:noFill/>
              <a:miter lim="800000"/>
              <a:headEnd/>
              <a:tailEnd/>
            </a:ln>
          </p:spPr>
          <p:txBody>
            <a:bodyPr>
              <a:spAutoFit/>
            </a:bodyPr>
            <a:lstStyle/>
            <a:p>
              <a:r>
                <a:rPr lang="en-US" sz="2000"/>
                <a:t>Primary </a:t>
              </a:r>
              <a:r>
                <a:rPr lang="el-GR" sz="2000">
                  <a:cs typeface="Times New Roman" pitchFamily="18" charset="0"/>
                </a:rPr>
                <a:t>π</a:t>
              </a:r>
              <a:r>
                <a:rPr lang="en-US" sz="2000">
                  <a:cs typeface="Times New Roman" pitchFamily="18" charset="0"/>
                </a:rPr>
                <a:t> </a:t>
              </a:r>
              <a:r>
                <a:rPr lang="en-US" sz="2000"/>
                <a:t>production</a:t>
              </a:r>
            </a:p>
            <a:p>
              <a:r>
                <a:rPr lang="en-US" sz="2000"/>
                <a:t>off gold target</a:t>
              </a:r>
            </a:p>
          </p:txBody>
        </p:sp>
        <p:cxnSp>
          <p:nvCxnSpPr>
            <p:cNvPr id="39" name="Straight Arrow Connector 38"/>
            <p:cNvCxnSpPr/>
            <p:nvPr/>
          </p:nvCxnSpPr>
          <p:spPr>
            <a:xfrm>
              <a:off x="1177327" y="4780111"/>
              <a:ext cx="912418" cy="40951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28" name="Oval 27"/>
          <p:cNvSpPr/>
          <p:nvPr/>
        </p:nvSpPr>
        <p:spPr>
          <a:xfrm>
            <a:off x="3233519" y="3844933"/>
            <a:ext cx="309716" cy="309716"/>
          </a:xfrm>
          <a:prstGeom prst="ellipse">
            <a:avLst/>
          </a:prstGeom>
        </p:spPr>
        <p:style>
          <a:lnRef idx="0">
            <a:schemeClr val="accent5"/>
          </a:lnRef>
          <a:fillRef idx="3">
            <a:schemeClr val="accent5"/>
          </a:fillRef>
          <a:effectRef idx="3">
            <a:schemeClr val="accent5"/>
          </a:effectRef>
          <a:fontRef idx="minor">
            <a:schemeClr val="lt1"/>
          </a:fontRef>
        </p:style>
        <p:txBody>
          <a:bodyPr anchor="b"/>
          <a:lstStyle/>
          <a:p>
            <a:pPr algn="ctr">
              <a:defRPr/>
            </a:pPr>
            <a:r>
              <a:rPr lang="el-GR" dirty="0">
                <a:latin typeface="Times New Roman"/>
                <a:cs typeface="Times New Roman"/>
              </a:rPr>
              <a:t>π</a:t>
            </a:r>
            <a:endParaRPr lang="en-US" dirty="0"/>
          </a:p>
        </p:txBody>
      </p:sp>
      <p:sp>
        <p:nvSpPr>
          <p:cNvPr id="29" name="Oval 28"/>
          <p:cNvSpPr/>
          <p:nvPr/>
        </p:nvSpPr>
        <p:spPr>
          <a:xfrm>
            <a:off x="1281298" y="4236670"/>
            <a:ext cx="309716" cy="309716"/>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dirty="0">
                <a:latin typeface="cmmi10"/>
              </a:rPr>
              <a:t>¹</a:t>
            </a:r>
          </a:p>
        </p:txBody>
      </p:sp>
      <p:sp>
        <p:nvSpPr>
          <p:cNvPr id="4" name="Footer Placeholder 3"/>
          <p:cNvSpPr>
            <a:spLocks noGrp="1"/>
          </p:cNvSpPr>
          <p:nvPr>
            <p:ph type="ftr" sz="quarter" idx="10"/>
          </p:nvPr>
        </p:nvSpPr>
        <p:spPr/>
        <p:txBody>
          <a:body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Slide Number Placeholder 4"/>
          <p:cNvSpPr>
            <a:spLocks noGrp="1"/>
          </p:cNvSpPr>
          <p:nvPr>
            <p:ph type="sldNum" sz="quarter" idx="11"/>
          </p:nvPr>
        </p:nvSpPr>
        <p:spPr/>
        <p:txBody>
          <a:bodyPr/>
          <a:lstStyle/>
          <a:p>
            <a:pPr>
              <a:defRPr/>
            </a:pPr>
            <a:fld id="{47DBE887-5ABE-406C-8AB4-EBFFD8468B29}" type="slidenum">
              <a:rPr lang="en-US" smtClean="0">
                <a:solidFill>
                  <a:srgbClr val="000000"/>
                </a:solidFill>
              </a:rPr>
              <a:pPr>
                <a:defRPr/>
              </a:pPr>
              <a:t>16</a:t>
            </a:fld>
            <a:endParaRPr lang="en-US" dirty="0">
              <a:solidFill>
                <a:srgbClr val="000000"/>
              </a:solidFill>
            </a:endParaRPr>
          </a:p>
        </p:txBody>
      </p:sp>
    </p:spTree>
    <p:extLst>
      <p:ext uri="{BB962C8B-B14F-4D97-AF65-F5344CB8AC3E}">
        <p14:creationId xmlns:p14="http://schemas.microsoft.com/office/powerpoint/2010/main" val="311352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1" nodeType="withEffect">
                                  <p:stCondLst>
                                    <p:cond delay="0"/>
                                  </p:stCondLst>
                                  <p:iterate type="lt">
                                    <p:tmAbs val="0"/>
                                  </p:iterate>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type="lt">
                                    <p:tmAbs val="0"/>
                                  </p:iterate>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0"/>
                            </p:stCondLst>
                            <p:childTnLst>
                              <p:par>
                                <p:cTn id="13" presetID="0" presetClass="path" presetSubtype="0" repeatCount="indefinite" accel="50000" decel="50000" fill="hold" grpId="3" nodeType="afterEffect">
                                  <p:stCondLst>
                                    <p:cond delay="0"/>
                                  </p:stCondLst>
                                  <p:endCondLst>
                                    <p:cond evt="onNext" delay="0">
                                      <p:tgtEl>
                                        <p:sldTgt/>
                                      </p:tgtEl>
                                    </p:cond>
                                  </p:endCondLst>
                                  <p:iterate type="lt">
                                    <p:tmPct val="0"/>
                                  </p:iterate>
                                  <p:childTnLst>
                                    <p:animMotion origin="layout" path="M 0 0 L 0.30973 0.14398 " pathEditMode="relative" ptsTypes="AA">
                                      <p:cBhvr>
                                        <p:cTn id="14" dur="2000" fill="hold"/>
                                        <p:tgtEl>
                                          <p:spTgt spid="8"/>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2" nodeType="withEffect">
                                  <p:stCondLst>
                                    <p:cond delay="0"/>
                                  </p:stCondLst>
                                  <p:iterate type="lt">
                                    <p:tmAbs val="0"/>
                                  </p:iterate>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iterate type="lt">
                                    <p:tmAbs val="0"/>
                                  </p:iterate>
                                  <p:childTnLst>
                                    <p:set>
                                      <p:cBhvr>
                                        <p:cTn id="22" dur="1" fill="hold">
                                          <p:stCondLst>
                                            <p:cond delay="0"/>
                                          </p:stCondLst>
                                        </p:cTn>
                                        <p:tgtEl>
                                          <p:spTgt spid="21"/>
                                        </p:tgtEl>
                                        <p:attrNameLst>
                                          <p:attrName>style.visibility</p:attrName>
                                        </p:attrNameLst>
                                      </p:cBhvr>
                                      <p:to>
                                        <p:strVal val="visible"/>
                                      </p:to>
                                    </p:set>
                                  </p:childTnLst>
                                </p:cTn>
                              </p:par>
                            </p:childTnLst>
                          </p:cTn>
                        </p:par>
                        <p:par>
                          <p:cTn id="23" fill="hold">
                            <p:stCondLst>
                              <p:cond delay="0"/>
                            </p:stCondLst>
                            <p:childTnLst>
                              <p:par>
                                <p:cTn id="24" presetID="1" presetClass="exit" presetSubtype="0" fill="hold" grpId="2" nodeType="afterEffect">
                                  <p:stCondLst>
                                    <p:cond delay="0"/>
                                  </p:stCondLst>
                                  <p:iterate type="lt">
                                    <p:tmAbs val="0"/>
                                  </p:iterate>
                                  <p:childTnLst>
                                    <p:set>
                                      <p:cBhvr>
                                        <p:cTn id="25" dur="1" fill="hold">
                                          <p:stCondLst>
                                            <p:cond delay="0"/>
                                          </p:stCondLst>
                                        </p:cTn>
                                        <p:tgtEl>
                                          <p:spTgt spid="8"/>
                                        </p:tgtEl>
                                        <p:attrNameLst>
                                          <p:attrName>style.visibility</p:attrName>
                                        </p:attrNameLst>
                                      </p:cBhvr>
                                      <p:to>
                                        <p:strVal val="hidden"/>
                                      </p:to>
                                    </p:set>
                                  </p:childTnLst>
                                </p:cTn>
                              </p:par>
                              <p:par>
                                <p:cTn id="26" presetID="52" presetClass="path" presetSubtype="0" repeatCount="indefinite" accel="50000" decel="50000" fill="hold" grpId="1" nodeType="withEffect">
                                  <p:stCondLst>
                                    <p:cond delay="0"/>
                                  </p:stCondLst>
                                  <p:endCondLst>
                                    <p:cond evt="onNext" delay="0">
                                      <p:tgtEl>
                                        <p:sldTgt/>
                                      </p:tgtEl>
                                    </p:cond>
                                  </p:endCondLst>
                                  <p:iterate type="lt">
                                    <p:tmPct val="0"/>
                                  </p:iterate>
                                  <p:childTnLst>
                                    <p:animMotion origin="layout" path="M 0.42048 -0.1331 C 0.3717 -0.1206 0.3309 -0.09213 0.33281 -0.07129 C 0.33107 -0.05208 0.35625 -0.04421 0.38403 -0.05069 C 0.41319 -0.0581 0.44062 -0.07986 0.43837 -0.09722 C 0.43854 -0.10671 0.43351 -0.11365 0.42101 -0.1162 C 0.40781 -0.12152 0.38559 -0.11967 0.36042 -0.11458 C 0.34531 -0.11041 0.33385 -0.10625 0.3217 -0.09884 C 0.29792 -0.08819 0.27934 -0.07106 0.28125 -0.05717 C 0.27778 -0.04097 0.3026 -0.03379 0.32587 -0.03981 C 0.35555 -0.04652 0.37708 -0.06527 0.37726 -0.08194 C 0.37847 -0.09074 0.37344 -0.09629 0.36302 -0.09884 C 0.34948 -0.10231 0.32812 -0.10301 0.3059 -0.09745 C 0.29375 -0.09444 0.28333 -0.09004 0.27187 -0.08426 C 0.25035 -0.07291 0.23542 -0.05926 0.23542 -0.04699 C 0.23524 -0.03217 0.25625 -0.02592 0.27847 -0.03078 C 0.30173 -0.0368 0.32309 -0.05416 0.32135 -0.06689 C 0.32187 -0.07523 0.3191 -0.08217 0.31059 -0.08495 C 0.29792 -0.08819 0.27917 -0.08657 0.25764 -0.08194 C 0.24844 -0.07963 0.23732 -0.07523 0.22726 -0.07037 C 0.20764 -0.06064 0.19462 -0.04791 0.19375 -0.0368 C 0.19601 -0.02407 0.21319 -0.01805 0.23455 -0.02338 C 0.25538 -0.02801 0.27205 -0.04259 0.2743 -0.05671 C 0.27344 -0.06226 0.26771 -0.06643 0.26198 -0.07083 C 0.25035 -0.07291 0.23298 -0.07314 0.21545 -0.06898 C 0.20573 -0.06597 0.19635 -0.06273 0.18889 -0.05787 C 0.16962 -0.04907 0.15712 -0.03796 0.1592 -0.02824 C 0.15885 -0.01666 0.17361 -0.01041 0.19323 -0.01551 C 0.21285 -0.02013 0.2283 -0.03379 0.22917 -0.04583 C 0.22778 -0.05138 0.22482 -0.05601 0.21719 -0.05787 C 0.20764 -0.06064 0.19271 -0.06064 0.17621 -0.05486 C 0.16736 -0.05416 0.15885 -0.05023 0.15226 -0.04768 C 0.13472 -0.03912 0.12465 -0.02893 0.12361 -0.01967 C 0.12535 -0.00902 0.13819 -0.00416 0.15607 -0.00833 C 0.17326 -0.0125 0.18785 -0.02453 0.18819 -0.03564 C 0.1875 -0.04027 0.18403 -0.04467 0.17847 -0.04676 C 0.16996 -0.04953 0.15555 -0.04884 0.14062 -0.0449 C 0.13264 -0.04282 0.12621 -0.04004 0.11927 -0.03726 C 0.10417 -0.03009 0.09583 -0.02013 0.09462 -0.01226 C 0.09392 -0.00254 0.10694 0.00186 0.12413 -0.00162 C 0.13802 -0.00601 0.15243 -0.01689 0.15087 -0.0243 C 0.15278 -0.03101 0.14809 -0.03472 0.1434 -0.03703 C 0.13472 -0.03912 0.12326 -0.03888 0.10972 -0.03426 C 0.10069 -0.03055 0.09618 -0.02986 0.09045 -0.02824 C 0.0776 -0.02176 0.06823 -0.01273 0.06736 -0.00509 C 0.06649 0.00348 0.07969 0.00741 0.09236 0.00394 C 0.10816 0.00093 0.1191 -0.00995 0.12014 -0.01851 C 0.11962 -0.02268 0.11701 -0.02523 0.11094 -0.02754 C 0.10417 -0.03009 0.09444 -0.02963 0.08055 -0.02546 C 0.07465 -0.02476 0.0691 -0.02222 0.06319 -0.0199 C 0.05226 -0.01412 0.04236 -0.00601 0.04392 0.00024 C 0.04305 0.01019 0.05399 0.01204 0.06736 0.00903 C 0.07917 0.00533 0.0901 -0.00347 0.08906 -0.01041 C 0.09028 -0.01481 0.08802 -0.01828 0.08351 -0.01944 C 0.07535 -0.02013 0.06528 -0.02037 0.05538 -0.01805 C 0.04965 -0.01689 0.04427 -0.01481 0.0401 -0.0125 C 0.02899 -0.00717 0.02187 0.00047 0.02066 0.00602 C 0.02153 0.01297 0.03229 0.01598 0.04201 0.01343 C 0.05347 0.01274 0.06458 0.00209 0.06354 -0.00486 C 0.06319 -0.00763 0.06059 -0.01064 0.05625 -0.01157 C 0.05226 -0.01412 0.04201 -0.01342 0.0316 -0.01088 C 0.02899 -0.00995 0.02292 -0.00787 0.01892 -0.00625 C 0.00764 -0.00069 0.00226 0.00556 0.00156 0.01065 C 0.00243 0.01713 0.01042 0.01991 0.02031 0.01783 C 0.03212 0.01482 0.03906 0.00764 0.04028 0.00116 C 0.03976 -0.00208 0.03732 -0.00416 0.03298 -0.00532 C 0.02899 -0.00717 0.02101 -0.00648 0.01094 -0.00439 C 0.00712 -0.00347 0.00364 -0.00185 1.66667E-6 -4.07407E-6 " pathEditMode="relative" rAng="4757368" ptsTypes="fffffffffffffffffffffffffffffffffffffffffffffffffffffffffffffffffff">
                                      <p:cBhvr>
                                        <p:cTn id="27" dur="3000" spd="-100000" fill="hold"/>
                                        <p:tgtEl>
                                          <p:spTgt spid="21"/>
                                        </p:tgtEl>
                                        <p:attrNameLst>
                                          <p:attrName>ppt_x</p:attrName>
                                          <p:attrName>ppt_y</p:attrName>
                                        </p:attrNameLst>
                                      </p:cBhvr>
                                      <p:rCtr x="-20000" y="8700"/>
                                    </p:animMotion>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52" presetClass="path" presetSubtype="0" accel="50000" decel="50000" fill="hold" grpId="3" nodeType="withEffect">
                                  <p:stCondLst>
                                    <p:cond delay="0"/>
                                  </p:stCondLst>
                                  <p:iterate type="lt">
                                    <p:tmPct val="0"/>
                                  </p:iterate>
                                  <p:childTnLst>
                                    <p:animMotion origin="layout" path="M 0.43733 -0.1537 C 0.39983 -0.14398 0.37049 -0.11829 0.3724 -0.09676 C 0.37153 -0.07847 0.39167 -0.06875 0.41407 -0.07431 C 0.43473 -0.07917 0.45452 -0.09931 0.45296 -0.1169 C 0.45243 -0.12685 0.44792 -0.13333 0.43924 -0.13657 C 0.42796 -0.14259 0.41077 -0.14352 0.39219 -0.13796 C 0.38178 -0.13519 0.37171 -0.13079 0.36337 -0.12662 C 0.34497 -0.11574 0.33368 -0.1 0.33455 -0.08681 C 0.33403 -0.07083 0.35191 -0.06181 0.37101 -0.0669 C 0.39132 -0.0713 0.40695 -0.08935 0.40712 -0.1044 C 0.40643 -0.11389 0.40209 -0.12014 0.39584 -0.12384 C 0.38351 -0.12801 0.36806 -0.1287 0.35157 -0.12407 C 0.34341 -0.12176 0.33455 -0.11829 0.32553 -0.11366 C 0.30973 -0.10394 0.29844 -0.09051 0.29966 -0.07732 C 0.30035 -0.06273 0.3165 -0.05509 0.33386 -0.06042 C 0.35139 -0.06482 0.36476 -0.08009 0.36424 -0.09445 C 0.36563 -0.10116 0.36146 -0.10787 0.35539 -0.11065 C 0.34497 -0.11574 0.33143 -0.11458 0.31546 -0.11088 C 0.30816 -0.10949 0.29931 -0.10417 0.29237 -0.10162 C 0.279 -0.09236 0.26823 -0.08125 0.26858 -0.06991 C 0.27084 -0.05741 0.28403 -0.05 0.29948 -0.0544 C 0.31563 -0.05787 0.32813 -0.07222 0.32778 -0.08472 C 0.3283 -0.09051 0.32344 -0.09653 0.31806 -0.09977 C 0.30973 -0.10394 0.29653 -0.1037 0.28403 -0.1007 C 0.27657 -0.09861 0.26945 -0.09514 0.26372 -0.0919 C 0.25 -0.08287 0.24046 -0.07292 0.24219 -0.06296 C 0.24254 -0.05093 0.25417 -0.04491 0.2691 -0.04907 C 0.28368 -0.05232 0.29428 -0.06482 0.2948 -0.07662 C 0.2941 -0.08287 0.29115 -0.08727 0.28559 -0.08982 C 0.279 -0.09236 0.26684 -0.09375 0.25487 -0.09005 C 0.24723 -0.08889 0.24167 -0.08611 0.23646 -0.08333 C 0.22379 -0.07546 0.21615 -0.06551 0.21615 -0.05602 C 0.21771 -0.0456 0.22761 -0.04028 0.24098 -0.04398 C 0.25382 -0.04699 0.26459 -0.05787 0.26407 -0.06875 C 0.26355 -0.07431 0.26181 -0.0787 0.25643 -0.08079 C 0.25 -0.08357 0.23941 -0.0838 0.22796 -0.08079 C 0.22188 -0.0794 0.21754 -0.07708 0.21198 -0.07454 C 0.2007 -0.06736 0.19462 -0.05926 0.19445 -0.05 C 0.19428 -0.0412 0.20434 -0.03588 0.21719 -0.03866 C 0.22639 -0.04213 0.23803 -0.05232 0.23646 -0.06088 C 0.23733 -0.06736 0.23403 -0.07037 0.23056 -0.07269 C 0.22379 -0.07546 0.21476 -0.07593 0.20469 -0.07269 C 0.19844 -0.0713 0.19445 -0.06991 0.19028 -0.0669 C 0.18056 -0.06134 0.17431 -0.05232 0.17344 -0.04537 C 0.17362 -0.03704 0.18334 -0.03195 0.19375 -0.03472 C 0.20521 -0.03727 0.21285 -0.04769 0.21303 -0.05556 C 0.21198 -0.05995 0.21007 -0.06343 0.20608 -0.06435 C 0.2007 -0.06736 0.19289 -0.06829 0.18264 -0.06435 C 0.17865 -0.06389 0.17448 -0.06204 0.17014 -0.05972 C 0.16146 -0.05486 0.15504 -0.04792 0.15608 -0.04097 C 0.15573 -0.03333 0.16424 -0.02894 0.17379 -0.03171 C 0.18299 -0.03403 0.1908 -0.0419 0.18993 -0.04954 C 0.19098 -0.05301 0.18872 -0.05718 0.18507 -0.05833 C 0.179 -0.06111 0.17171 -0.06065 0.16407 -0.05857 C 0.15955 -0.05718 0.15573 -0.05532 0.15261 -0.05394 C 0.14393 -0.04931 0.13941 -0.04282 0.13889 -0.03634 C 0.13959 -0.0287 0.14809 -0.02593 0.15504 -0.02801 C 0.16407 -0.03009 0.17223 -0.03796 0.17101 -0.04491 C 0.17049 -0.04815 0.16858 -0.0507 0.16459 -0.05208 C 0.16146 -0.05486 0.15417 -0.05509 0.14636 -0.05278 C 0.14428 -0.05208 0.13959 -0.05023 0.13681 -0.04884 C 0.1283 -0.04421 0.12483 -0.03843 0.12483 -0.03287 C 0.1257 -0.02639 0.13125 -0.02338 0.13855 -0.02546 C 0.14723 -0.02708 0.15278 -0.03403 0.15348 -0.04028 C 0.15261 -0.04282 0.15087 -0.0456 0.1474 -0.04653 C 0.14393 -0.04931 0.13855 -0.04954 0.13108 -0.04607 C 0.12796 -0.04676 0.12553 -0.04514 0.12309 -0.04421 " pathEditMode="relative" rAng="4731822" ptsTypes="fffffffffffffffffffffffffffffffffffffffffffffffffffffffffffffffffff">
                                      <p:cBhvr>
                                        <p:cTn id="34" dur="3000" fill="hold"/>
                                        <p:tgtEl>
                                          <p:spTgt spid="21"/>
                                        </p:tgtEl>
                                        <p:attrNameLst>
                                          <p:attrName>ppt_x</p:attrName>
                                          <p:attrName>ppt_y</p:attrName>
                                        </p:attrNameLst>
                                      </p:cBhvr>
                                      <p:rCtr x="-14800" y="7600"/>
                                    </p:animMotion>
                                  </p:childTnLst>
                                </p:cTn>
                              </p:par>
                            </p:childTnLst>
                          </p:cTn>
                        </p:par>
                        <p:par>
                          <p:cTn id="35" fill="hold">
                            <p:stCondLst>
                              <p:cond delay="6000"/>
                            </p:stCondLst>
                            <p:childTnLst>
                              <p:par>
                                <p:cTn id="36" presetID="1" presetClass="entr" presetSubtype="0" fill="hold" grpId="0" nodeType="afterEffect">
                                  <p:stCondLst>
                                    <p:cond delay="0"/>
                                  </p:stCondLst>
                                  <p:iterate type="lt">
                                    <p:tmAbs val="0"/>
                                  </p:iterate>
                                  <p:childTnLst>
                                    <p:set>
                                      <p:cBhvr>
                                        <p:cTn id="37" dur="1" fill="hold">
                                          <p:stCondLst>
                                            <p:cond delay="0"/>
                                          </p:stCondLst>
                                        </p:cTn>
                                        <p:tgtEl>
                                          <p:spTgt spid="20">
                                            <p:txEl>
                                              <p:charRg st="4294967295" end="4294967295"/>
                                            </p:txEl>
                                          </p:spTgt>
                                        </p:tgtEl>
                                        <p:attrNameLst>
                                          <p:attrName>style.visibility</p:attrName>
                                        </p:attrNameLst>
                                      </p:cBhvr>
                                      <p:to>
                                        <p:strVal val="visible"/>
                                      </p:to>
                                    </p:set>
                                  </p:childTnLst>
                                </p:cTn>
                              </p:par>
                              <p:par>
                                <p:cTn id="38" presetID="1" presetClass="exit" presetSubtype="0" fill="hold" nodeType="withEffect">
                                  <p:stCondLst>
                                    <p:cond delay="0"/>
                                  </p:stCondLst>
                                  <p:iterate type="lt">
                                    <p:tmAbs val="0"/>
                                  </p:iterate>
                                  <p:childTnLst>
                                    <p:set>
                                      <p:cBhvr>
                                        <p:cTn id="39" dur="1" fill="hold">
                                          <p:stCondLst>
                                            <p:cond delay="0"/>
                                          </p:stCondLst>
                                        </p:cTn>
                                        <p:tgtEl>
                                          <p:spTgt spid="21"/>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par>
                                <p:cTn id="44" presetID="1" presetClass="entr" presetSubtype="0" fill="hold" nodeType="withEffect">
                                  <p:stCondLst>
                                    <p:cond delay="0"/>
                                  </p:stCondLst>
                                  <p:iterate type="lt">
                                    <p:tmAbs val="0"/>
                                  </p:iterate>
                                  <p:childTnLst>
                                    <p:set>
                                      <p:cBhvr>
                                        <p:cTn id="45" dur="1" fill="hold">
                                          <p:stCondLst>
                                            <p:cond delay="0"/>
                                          </p:stCondLst>
                                        </p:cTn>
                                        <p:tgtEl>
                                          <p:spTgt spid="20"/>
                                        </p:tgtEl>
                                        <p:attrNameLst>
                                          <p:attrName>style.visibility</p:attrName>
                                        </p:attrNameLst>
                                      </p:cBhvr>
                                      <p:to>
                                        <p:strVal val="visible"/>
                                      </p:to>
                                    </p:set>
                                  </p:childTnLst>
                                </p:cTn>
                              </p:par>
                            </p:childTnLst>
                          </p:cTn>
                        </p:par>
                        <p:par>
                          <p:cTn id="46" fill="hold">
                            <p:stCondLst>
                              <p:cond delay="6000"/>
                            </p:stCondLst>
                            <p:childTnLst>
                              <p:par>
                                <p:cTn id="47" presetID="52" presetClass="path" presetSubtype="0" accel="50000" decel="50000" fill="hold" nodeType="afterEffect">
                                  <p:stCondLst>
                                    <p:cond delay="0"/>
                                  </p:stCondLst>
                                  <p:iterate type="lt">
                                    <p:tmPct val="0"/>
                                  </p:iterate>
                                  <p:childTnLst>
                                    <p:animMotion origin="layout" path="M -0.00191 -0.01898 C -0.04253 -0.00903 -0.07656 0.00926 -0.07656 0.02246 C -0.0783 0.03357 -0.05764 0.03658 -0.03385 0.03172 C -0.00955 0.0257 0.01198 0.01158 0.01268 0.00047 C 0.01181 -0.0044 0.00747 -0.0081 -0.00087 -0.00949 C -0.01354 -0.01088 -0.03073 -0.00995 -0.05225 -0.0044 C -0.06284 -0.00231 -0.07465 0.00162 -0.08403 0.00556 C -0.10486 0.01459 -0.11805 0.02454 -0.11875 0.03287 C -0.12153 0.04283 -0.10191 0.04584 -0.08107 0.04051 C -0.05764 0.03472 -0.03975 0.02292 -0.03784 0.01297 C -0.03854 0.00834 -0.04253 0.00486 -0.04913 0.00347 C -0.06059 0.00209 -0.07916 0.00394 -0.09757 0.00857 C -0.10677 0.01042 -0.11684 0.01389 -0.12621 0.01783 C -0.14357 0.025 -0.15764 0.03472 -0.15781 0.04213 C -0.15833 0.05093 -0.14149 0.05371 -0.12239 0.04885 C -0.10243 0.04375 -0.08559 0.03287 -0.08489 0.02408 C -0.0842 0.01991 -0.08767 0.01713 -0.09496 0.01597 C -0.10486 0.01459 -0.11927 0.01574 -0.13767 0.02014 C -0.14583 0.02222 -0.15538 0.025 -0.16337 0.02824 C -0.17969 0.03519 -0.19132 0.04422 -0.19184 0.05023 C -0.1908 0.05787 -0.17691 0.06065 -0.15885 0.05625 C -0.14166 0.05185 -0.12639 0.04213 -0.12534 0.03403 C -0.12569 0.03056 -0.13003 0.02801 -0.1342 0.02639 C -0.14357 0.025 -0.15885 0.02662 -0.17274 0.03033 C -0.18142 0.03241 -0.18923 0.03565 -0.19566 0.0375 C -0.21146 0.04422 -0.22187 0.05209 -0.22118 0.05764 C -0.2217 0.06459 -0.21007 0.06736 -0.19375 0.0632 C -0.17795 0.05926 -0.16354 0.0507 -0.1625 0.04375 C -0.16302 0.04005 -0.16562 0.03727 -0.17187 0.03658 C -0.17969 0.03519 -0.19253 0.03658 -0.2059 0.03982 C -0.21354 0.04167 -0.21996 0.04375 -0.22604 0.04653 C -0.24028 0.05232 -0.24965 0.05903 -0.24982 0.06459 C -0.24913 0.0706 -0.23889 0.07338 -0.22413 0.06968 C -0.21007 0.06644 -0.19722 0.05787 -0.1967 0.05139 C -0.19705 0.04908 -0.19878 0.0463 -0.20434 0.04537 C -0.21146 0.04422 -0.22291 0.04537 -0.23576 0.04885 C -0.24219 0.05047 -0.24687 0.05209 -0.25382 0.05486 C -0.26649 0.05949 -0.27396 0.06551 -0.27465 0.07084 C -0.27552 0.07662 -0.26597 0.07847 -0.25104 0.07477 C -0.23941 0.07176 -0.22639 0.06459 -0.22725 0.05903 C -0.22604 0.05625 -0.23038 0.0544 -0.23368 0.05301 C -0.24028 0.05232 -0.25034 0.05324 -0.26146 0.05602 C -0.26892 0.05787 -0.27413 0.05926 -0.27795 0.06135 C -0.28923 0.06644 -0.29583 0.07176 -0.29809 0.07616 C -0.29844 0.08148 -0.28854 0.0831 -0.27691 0.08033 C -0.26406 0.07709 -0.25434 0.0706 -0.2533 0.06551 C -0.25347 0.06297 -0.25573 0.06088 -0.26076 0.06065 C -0.26649 0.05949 -0.2743 0.06019 -0.28646 0.0632 C -0.29132 0.06435 -0.29583 0.06597 -0.30017 0.06806 C -0.30903 0.07199 -0.31753 0.07709 -0.31701 0.08102 C -0.31788 0.08542 -0.3085 0.08681 -0.29826 0.08426 C -0.28837 0.08218 -0.2783 0.07593 -0.27934 0.07153 C -0.27847 0.06898 -0.27986 0.06736 -0.2835 0.06713 C -0.29097 0.06644 -0.29896 0.0676 -0.30729 0.06968 C -0.31198 0.07084 -0.31701 0.07199 -0.31962 0.07338 C -0.32882 0.07755 -0.33559 0.08195 -0.33576 0.08611 C -0.33576 0.09005 -0.32621 0.09074 -0.31927 0.08912 C -0.30972 0.08635 -0.30017 0.08102 -0.30087 0.07709 C -0.30139 0.07477 -0.30312 0.07338 -0.30694 0.07315 C -0.30903 0.07199 -0.31753 0.07315 -0.32656 0.07523 C -0.32899 0.0757 -0.33455 0.07732 -0.33732 0.07871 C -0.34757 0.08218 -0.35121 0.08611 -0.35278 0.08959 C -0.35225 0.09306 -0.34583 0.09445 -0.3368 0.09236 C -0.32708 0.08982 -0.32153 0.08519 -0.31996 0.08172 C -0.32031 0.07963 -0.32239 0.07871 -0.32621 0.07824 C -0.32882 0.07755 -0.33628 0.07847 -0.34357 0.07986 C -0.3467 0.08056 -0.35 0.08195 -0.35364 0.0831 " pathEditMode="relative" rAng="4770343" ptsTypes="fffffffffffffffffffffffffffffffffffffffffffffffffffffffffffffffffff">
                                      <p:cBhvr>
                                        <p:cTn id="48" dur="3000" fill="hold"/>
                                        <p:tgtEl>
                                          <p:spTgt spid="20"/>
                                        </p:tgtEl>
                                        <p:attrNameLst>
                                          <p:attrName>ppt_x</p:attrName>
                                          <p:attrName>ppt_y</p:attrName>
                                        </p:attrNameLst>
                                      </p:cBhvr>
                                      <p:rCtr x="-16800" y="6300"/>
                                    </p:animMotion>
                                  </p:childTnLst>
                                </p:cTn>
                              </p:par>
                            </p:childTnLst>
                          </p:cTn>
                        </p:par>
                        <p:par>
                          <p:cTn id="49" fill="hold">
                            <p:stCondLst>
                              <p:cond delay="9000"/>
                            </p:stCondLst>
                            <p:childTnLst>
                              <p:par>
                                <p:cTn id="50" presetID="1" presetClass="entr" presetSubtype="0" fill="hold" nodeType="after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iterate type="lt">
                                    <p:tmAbs val="0"/>
                                  </p:iterate>
                                  <p:childTnLst>
                                    <p:set>
                                      <p:cBhvr>
                                        <p:cTn id="59" dur="1" fill="hold">
                                          <p:stCondLst>
                                            <p:cond delay="0"/>
                                          </p:stCondLst>
                                        </p:cTn>
                                        <p:tgtEl>
                                          <p:spTgt spid="28"/>
                                        </p:tgtEl>
                                        <p:attrNameLst>
                                          <p:attrName>style.visibility</p:attrName>
                                        </p:attrNameLst>
                                      </p:cBhvr>
                                      <p:to>
                                        <p:strVal val="visible"/>
                                      </p:to>
                                    </p:set>
                                  </p:childTnLst>
                                </p:cTn>
                              </p:par>
                            </p:childTnLst>
                          </p:cTn>
                        </p:par>
                        <p:par>
                          <p:cTn id="60" fill="hold">
                            <p:stCondLst>
                              <p:cond delay="0"/>
                            </p:stCondLst>
                            <p:childTnLst>
                              <p:par>
                                <p:cTn id="61" presetID="52" presetClass="path" presetSubtype="0" accel="50000" decel="50000" fill="hold" grpId="1" nodeType="afterEffect">
                                  <p:stCondLst>
                                    <p:cond delay="0"/>
                                  </p:stCondLst>
                                  <p:iterate type="lt">
                                    <p:tmPct val="0"/>
                                  </p:iterate>
                                  <p:childTnLst>
                                    <p:animMotion origin="layout" path="M -0.01355 -0.01389 C -0.03542 -0.00555 -0.0533 0.0088 -0.05191 0.02199 C -0.05226 0.03287 -0.04011 0.03843 -0.02657 0.03472 C -0.01337 0.03102 -0.00261 0.01898 -0.00417 0.00903 C -0.00434 0.00463 -0.00695 -0.00185 -0.01198 -0.00393 C -0.01893 -0.00717 -0.029 -0.00717 -0.04063 -0.0037 C -0.04671 -0.00208 -0.05278 0.00185 -0.05816 0.0044 C -0.06858 0.01296 -0.07535 0.02014 -0.07483 0.02963 C -0.07518 0.03982 -0.06407 0.04468 -0.05243 0.03982 C -0.04028 0.03658 -0.03125 0.0257 -0.03108 0.01597 C -0.03177 0.01134 -0.03421 0.00718 -0.0382 0.00509 C -0.04497 0.00371 -0.05521 0.00232 -0.06511 0.00671 C -0.07032 0.00671 -0.07518 0.01343 -0.08056 0.01204 C -0.08924 0.02014 -0.09705 0.02685 -0.09601 0.03519 C -0.09549 0.04329 -0.08559 0.04769 -0.07518 0.04468 C -0.06441 0.0419 -0.05591 0.03334 -0.05625 0.02292 C -0.05625 0.01852 -0.05903 0.01505 -0.06268 0.01296 C -0.06858 0.01296 -0.07726 0.01088 -0.08664 0.01366 C -0.09098 0.01482 -0.09601 0.01829 -0.1007 0.01991 C -0.10868 0.025 -0.11441 0.03658 -0.11459 0.03982 C -0.11337 0.04746 -0.10521 0.05162 -0.09566 0.04954 C -0.08629 0.0463 -0.07796 0.0375 -0.07865 0.0294 C -0.07917 0.02546 -0.0816 0.02269 -0.08455 0.02176 C -0.08924 0.02014 -0.09775 0.01852 -0.10556 0.0206 C -0.1099 0.02315 -0.11441 0.02431 -0.11771 0.02616 C -0.12605 0.03125 -0.13125 0.03843 -0.13056 0.04421 C -0.13039 0.05162 -0.12327 0.05509 -0.11441 0.05301 C -0.10539 0.05023 -0.09879 0.04236 -0.09896 0.03519 C -0.09896 0.03148 -0.10087 0.02847 -0.10469 0.02847 C -0.10868 0.025 -0.1158 0.02523 -0.12327 0.02755 C -0.12743 0.02847 -0.13091 0.03009 -0.13438 0.0331 C -0.14184 0.03681 -0.14671 0.04306 -0.14653 0.04861 C -0.14549 0.05509 -0.13941 0.05857 -0.13108 0.05764 C -0.12344 0.05394 -0.11702 0.04699 -0.11719 0.04005 C -0.11754 0.03912 -0.11893 0.03472 -0.1224 0.03334 C -0.12605 0.03125 -0.13282 0.03171 -0.13959 0.0338 C -0.14323 0.03472 -0.14601 0.03588 -0.14914 0.03796 C -0.15591 0.0419 -0.15955 0.04746 -0.15955 0.05255 C -0.1599 0.05857 -0.15365 0.06134 -0.14584 0.05926 C -0.13907 0.05764 -0.13316 0.05093 -0.13403 0.04514 C -0.13351 0.04213 -0.13611 0.04005 -0.13768 0.03843 C -0.14184 0.03681 -0.14775 0.03704 -0.15348 0.03889 C -0.15695 0.04121 -0.15955 0.04259 -0.16216 0.04398 C -0.16754 0.04792 -0.17205 0.05139 -0.17205 0.05602 C -0.17223 0.06134 -0.16598 0.06389 -0.16007 0.06227 C -0.15296 0.06019 -0.14844 0.05463 -0.14775 0.04931 C -0.14879 0.04676 -0.14983 0.04445 -0.15313 0.04352 C -0.15591 0.0419 -0.16025 0.04352 -0.1665 0.04375 C -0.16945 0.0456 -0.17188 0.04676 -0.17431 0.04746 C -0.17934 0.05046 -0.18351 0.05509 -0.18282 0.05903 C -0.18282 0.06389 -0.17761 0.06597 -0.17101 0.06551 C -0.16632 0.06412 -0.16129 0.05787 -0.16216 0.05301 C -0.16198 0.05093 -0.16285 0.05046 -0.16493 0.04861 C -0.1691 0.04676 -0.17361 0.04699 -0.1783 0.04792 C -0.18073 0.04908 -0.18351 0.05 -0.18455 0.05116 C -0.18959 0.05486 -0.19271 0.05949 -0.19323 0.0625 C -0.19271 0.06644 -0.18768 0.06829 -0.18299 0.0669 C -0.17813 0.06551 -0.17327 0.06134 -0.17396 0.05671 C -0.17431 0.0544 -0.17552 0.05324 -0.17743 0.05209 C -0.17934 0.05046 -0.18421 0.0507 -0.18855 0.05209 C -0.18993 0.05232 -0.19271 0.05486 -0.19462 0.05463 C -0.19948 0.05787 -0.20191 0.06134 -0.20122 0.06551 C -0.20035 0.06898 -0.19775 0.07037 -0.19306 0.06898 C -0.18785 0.06736 -0.18438 0.06366 -0.18455 0.05949 C -0.18455 0.05764 -0.18611 0.05625 -0.18768 0.0581 C -0.18959 0.05486 -0.19358 0.05417 -0.19775 0.05556 C -0.19948 0.05625 -0.20139 0.05695 -0.20226 0.05926 " pathEditMode="relative" rAng="4659198" ptsTypes="fffffffffffffffffffffffffffffffffffffffffffffffffffffffffffffffffff">
                                      <p:cBhvr>
                                        <p:cTn id="62" dur="2000" fill="hold"/>
                                        <p:tgtEl>
                                          <p:spTgt spid="28"/>
                                        </p:tgtEl>
                                        <p:attrNameLst>
                                          <p:attrName>ppt_x</p:attrName>
                                          <p:attrName>ppt_y</p:attrName>
                                        </p:attrNameLst>
                                      </p:cBhvr>
                                      <p:rCtr x="-8900" y="4900"/>
                                    </p:animMotion>
                                  </p:childTnLst>
                                </p:cTn>
                              </p:par>
                            </p:childTnLst>
                          </p:cTn>
                        </p:par>
                        <p:par>
                          <p:cTn id="63" fill="hold">
                            <p:stCondLst>
                              <p:cond delay="2000"/>
                            </p:stCondLst>
                            <p:childTnLst>
                              <p:par>
                                <p:cTn id="64" presetID="1" presetClass="entr" presetSubtype="0"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childTnLst>
                                </p:cTn>
                              </p:par>
                              <p:par>
                                <p:cTn id="66" presetID="1" presetClass="exit" presetSubtype="0" fill="hold" grpId="2" nodeType="withEffect">
                                  <p:stCondLst>
                                    <p:cond delay="0"/>
                                  </p:stCondLst>
                                  <p:iterate type="lt">
                                    <p:tmAbs val="0"/>
                                  </p:iterate>
                                  <p:childTnLst>
                                    <p:set>
                                      <p:cBhvr>
                                        <p:cTn id="67"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8" grpId="3" animBg="1"/>
      <p:bldP spid="17" grpId="0"/>
      <p:bldP spid="20" grpId="0"/>
      <p:bldP spid="21" grpId="0" animBg="1"/>
      <p:bldP spid="21" grpId="1" animBg="1"/>
      <p:bldP spid="21" grpId="2" animBg="1"/>
      <p:bldP spid="21" grpId="3" animBg="1"/>
      <p:bldP spid="26" grpId="0"/>
      <p:bldP spid="36" grpId="0"/>
      <p:bldP spid="28" grpId="0" animBg="1"/>
      <p:bldP spid="28" grpId="1" animBg="1"/>
      <p:bldP spid="28" grpId="2"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lum bright="20000"/>
          </a:blip>
          <a:stretch>
            <a:fillRect/>
          </a:stretch>
        </p:blipFill>
        <p:spPr>
          <a:xfrm>
            <a:off x="3457221" y="889000"/>
            <a:ext cx="5686767" cy="5334794"/>
          </a:xfrm>
          <a:prstGeom prst="rect">
            <a:avLst/>
          </a:prstGeom>
        </p:spPr>
      </p:pic>
      <p:sp>
        <p:nvSpPr>
          <p:cNvPr id="28" name="Rectangle 27"/>
          <p:cNvSpPr/>
          <p:nvPr/>
        </p:nvSpPr>
        <p:spPr>
          <a:xfrm>
            <a:off x="3437683" y="869462"/>
            <a:ext cx="1002776" cy="55086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Footer Placeholder 3"/>
          <p:cNvSpPr>
            <a:spLocks noGrp="1"/>
          </p:cNvSpPr>
          <p:nvPr>
            <p:ph type="ftr" sz="quarter" idx="11"/>
          </p:nvPr>
        </p:nvSpPr>
        <p:spPr>
          <a:xfrm>
            <a:off x="3112722" y="6356350"/>
            <a:ext cx="3120966" cy="365125"/>
          </a:xfrm>
        </p:spPr>
        <p:txBody>
          <a:bodyPr/>
          <a:lstStyle/>
          <a:p>
            <a:r>
              <a:rPr lang="en-US" smtClean="0"/>
              <a:t>J. Miller, ssp2012, June 2012</a:t>
            </a:r>
            <a:endParaRPr lang="en-US" dirty="0"/>
          </a:p>
        </p:txBody>
      </p:sp>
      <p:sp>
        <p:nvSpPr>
          <p:cNvPr id="12" name="Title 1"/>
          <p:cNvSpPr>
            <a:spLocks noGrp="1"/>
          </p:cNvSpPr>
          <p:nvPr>
            <p:ph type="title"/>
          </p:nvPr>
        </p:nvSpPr>
        <p:spPr>
          <a:xfrm>
            <a:off x="316973" y="58474"/>
            <a:ext cx="8229600" cy="393082"/>
          </a:xfrm>
        </p:spPr>
        <p:txBody>
          <a:bodyPr>
            <a:normAutofit fontScale="90000"/>
          </a:bodyPr>
          <a:lstStyle/>
          <a:p>
            <a:r>
              <a:rPr lang="en-US" dirty="0" smtClean="0"/>
              <a:t>The Transport Solenoid (</a:t>
            </a:r>
            <a:r>
              <a:rPr lang="en-US" dirty="0"/>
              <a:t>T</a:t>
            </a:r>
            <a:r>
              <a:rPr lang="en-US" dirty="0" smtClean="0"/>
              <a:t>S)</a:t>
            </a:r>
            <a:endParaRPr lang="en-US" dirty="0"/>
          </a:p>
        </p:txBody>
      </p:sp>
      <p:sp>
        <p:nvSpPr>
          <p:cNvPr id="2" name="Rectangle 1"/>
          <p:cNvSpPr/>
          <p:nvPr/>
        </p:nvSpPr>
        <p:spPr>
          <a:xfrm>
            <a:off x="0" y="1649227"/>
            <a:ext cx="4267199" cy="1400383"/>
          </a:xfrm>
          <a:prstGeom prst="rect">
            <a:avLst/>
          </a:prstGeom>
        </p:spPr>
        <p:txBody>
          <a:bodyPr wrap="square">
            <a:spAutoFit/>
          </a:bodyPr>
          <a:lstStyle/>
          <a:p>
            <a:pPr marL="285750" indent="-285750">
              <a:buFont typeface="Arial"/>
              <a:buChar char="•"/>
            </a:pPr>
            <a:r>
              <a:rPr lang="en-US" sz="1700" dirty="0" smtClean="0">
                <a:latin typeface="Calibri (Body)"/>
                <a:cs typeface="Calibri (Body)"/>
              </a:rPr>
              <a:t>It consists </a:t>
            </a:r>
            <a:r>
              <a:rPr lang="en-US" sz="1700" dirty="0">
                <a:latin typeface="Calibri (Body)"/>
                <a:cs typeface="Calibri (Body)"/>
              </a:rPr>
              <a:t>of a set of </a:t>
            </a:r>
            <a:r>
              <a:rPr lang="en-US" sz="1700" dirty="0" smtClean="0">
                <a:latin typeface="Calibri (Body)"/>
                <a:cs typeface="Calibri (Body)"/>
              </a:rPr>
              <a:t>superconducting solenoids </a:t>
            </a:r>
            <a:r>
              <a:rPr lang="en-US" sz="1700" dirty="0">
                <a:latin typeface="Calibri (Body)"/>
                <a:cs typeface="Calibri (Body)"/>
              </a:rPr>
              <a:t>and </a:t>
            </a:r>
            <a:r>
              <a:rPr lang="en-US" sz="1700" dirty="0" err="1">
                <a:latin typeface="Calibri (Body)"/>
                <a:cs typeface="Calibri (Body)"/>
              </a:rPr>
              <a:t>toroids</a:t>
            </a:r>
            <a:r>
              <a:rPr lang="en-US" sz="1700" dirty="0">
                <a:latin typeface="Calibri (Body)"/>
                <a:cs typeface="Calibri (Body)"/>
              </a:rPr>
              <a:t> that </a:t>
            </a:r>
            <a:r>
              <a:rPr lang="en-US" sz="1700" dirty="0" smtClean="0">
                <a:latin typeface="Calibri (Body)"/>
                <a:cs typeface="Calibri (Body)"/>
              </a:rPr>
              <a:t>form a</a:t>
            </a:r>
          </a:p>
          <a:p>
            <a:r>
              <a:rPr lang="en-US" sz="1700" dirty="0" smtClean="0">
                <a:latin typeface="Calibri (Body)"/>
                <a:cs typeface="Calibri (Body)"/>
              </a:rPr>
              <a:t>     magnetic channel that transmits low</a:t>
            </a:r>
          </a:p>
          <a:p>
            <a:r>
              <a:rPr lang="en-US" sz="1700" dirty="0">
                <a:latin typeface="Calibri (Body)"/>
                <a:cs typeface="Calibri (Body)"/>
              </a:rPr>
              <a:t> </a:t>
            </a:r>
            <a:r>
              <a:rPr lang="en-US" sz="1700" dirty="0" smtClean="0">
                <a:latin typeface="Calibri (Body)"/>
                <a:cs typeface="Calibri (Body)"/>
              </a:rPr>
              <a:t>    energy negatively charged </a:t>
            </a:r>
            <a:r>
              <a:rPr lang="en-US" sz="1700" dirty="0" err="1" smtClean="0">
                <a:latin typeface="Calibri (Body)"/>
                <a:cs typeface="Calibri (Body)"/>
              </a:rPr>
              <a:t>muons</a:t>
            </a:r>
            <a:r>
              <a:rPr lang="en-US" sz="1700" dirty="0" smtClean="0">
                <a:latin typeface="Calibri (Body)"/>
                <a:cs typeface="Calibri (Body)"/>
              </a:rPr>
              <a:t> from</a:t>
            </a:r>
          </a:p>
          <a:p>
            <a:r>
              <a:rPr lang="en-US" sz="1700" dirty="0">
                <a:latin typeface="Calibri (Body)"/>
                <a:cs typeface="Calibri (Body)"/>
              </a:rPr>
              <a:t> </a:t>
            </a:r>
            <a:r>
              <a:rPr lang="en-US" sz="1700" dirty="0" smtClean="0">
                <a:latin typeface="Calibri (Body)"/>
                <a:cs typeface="Calibri (Body)"/>
              </a:rPr>
              <a:t>    the PS to the DS</a:t>
            </a:r>
          </a:p>
        </p:txBody>
      </p:sp>
      <p:sp>
        <p:nvSpPr>
          <p:cNvPr id="13" name="TextBox 12"/>
          <p:cNvSpPr txBox="1"/>
          <p:nvPr/>
        </p:nvSpPr>
        <p:spPr>
          <a:xfrm>
            <a:off x="6072029" y="5471171"/>
            <a:ext cx="2285402" cy="646331"/>
          </a:xfrm>
          <a:prstGeom prst="rect">
            <a:avLst/>
          </a:prstGeom>
          <a:noFill/>
        </p:spPr>
        <p:txBody>
          <a:bodyPr wrap="square" rtlCol="0">
            <a:spAutoFit/>
          </a:bodyPr>
          <a:lstStyle/>
          <a:p>
            <a:r>
              <a:rPr lang="en-US" dirty="0" smtClean="0"/>
              <a:t>1 m long straight section from PS</a:t>
            </a:r>
            <a:endParaRPr lang="en-US" dirty="0"/>
          </a:p>
        </p:txBody>
      </p:sp>
      <p:sp>
        <p:nvSpPr>
          <p:cNvPr id="14" name="TextBox 13"/>
          <p:cNvSpPr txBox="1"/>
          <p:nvPr/>
        </p:nvSpPr>
        <p:spPr>
          <a:xfrm rot="20059534">
            <a:off x="5722424" y="3140192"/>
            <a:ext cx="2683336" cy="369332"/>
          </a:xfrm>
          <a:prstGeom prst="rect">
            <a:avLst/>
          </a:prstGeom>
          <a:noFill/>
        </p:spPr>
        <p:txBody>
          <a:bodyPr wrap="square" rtlCol="0">
            <a:spAutoFit/>
          </a:bodyPr>
          <a:lstStyle/>
          <a:p>
            <a:r>
              <a:rPr lang="en-US" b="1" dirty="0" smtClean="0">
                <a:solidFill>
                  <a:srgbClr val="FFFFFF"/>
                </a:solidFill>
              </a:rPr>
              <a:t>~2 m long straight section</a:t>
            </a:r>
            <a:endParaRPr lang="en-US" b="1" dirty="0">
              <a:solidFill>
                <a:srgbClr val="FFFFFF"/>
              </a:solidFill>
            </a:endParaRPr>
          </a:p>
        </p:txBody>
      </p:sp>
      <p:sp>
        <p:nvSpPr>
          <p:cNvPr id="15" name="TextBox 14"/>
          <p:cNvSpPr txBox="1"/>
          <p:nvPr/>
        </p:nvSpPr>
        <p:spPr>
          <a:xfrm>
            <a:off x="7299569" y="1196548"/>
            <a:ext cx="1768583" cy="646331"/>
          </a:xfrm>
          <a:prstGeom prst="rect">
            <a:avLst/>
          </a:prstGeom>
          <a:noFill/>
        </p:spPr>
        <p:txBody>
          <a:bodyPr wrap="square" rtlCol="0">
            <a:spAutoFit/>
          </a:bodyPr>
          <a:lstStyle/>
          <a:p>
            <a:r>
              <a:rPr lang="en-US" dirty="0" smtClean="0">
                <a:solidFill>
                  <a:srgbClr val="FFFFFF"/>
                </a:solidFill>
              </a:rPr>
              <a:t>1 m long straight section into DS</a:t>
            </a:r>
            <a:endParaRPr lang="en-US" dirty="0">
              <a:solidFill>
                <a:srgbClr val="FFFFFF"/>
              </a:solidFill>
            </a:endParaRPr>
          </a:p>
        </p:txBody>
      </p:sp>
      <p:sp>
        <p:nvSpPr>
          <p:cNvPr id="16" name="TextBox 15"/>
          <p:cNvSpPr txBox="1"/>
          <p:nvPr/>
        </p:nvSpPr>
        <p:spPr>
          <a:xfrm>
            <a:off x="7982483" y="2014409"/>
            <a:ext cx="1085669" cy="369332"/>
          </a:xfrm>
          <a:prstGeom prst="rect">
            <a:avLst/>
          </a:prstGeom>
          <a:noFill/>
        </p:spPr>
        <p:txBody>
          <a:bodyPr wrap="square" rtlCol="0">
            <a:spAutoFit/>
          </a:bodyPr>
          <a:lstStyle/>
          <a:p>
            <a:r>
              <a:rPr lang="en-US" dirty="0" smtClean="0">
                <a:solidFill>
                  <a:srgbClr val="FFFFFF"/>
                </a:solidFill>
              </a:rPr>
              <a:t>90° turn</a:t>
            </a:r>
            <a:endParaRPr lang="en-US" dirty="0">
              <a:solidFill>
                <a:srgbClr val="FFFFFF"/>
              </a:solidFill>
            </a:endParaRPr>
          </a:p>
        </p:txBody>
      </p:sp>
      <p:sp>
        <p:nvSpPr>
          <p:cNvPr id="17" name="TextBox 16"/>
          <p:cNvSpPr txBox="1"/>
          <p:nvPr/>
        </p:nvSpPr>
        <p:spPr>
          <a:xfrm>
            <a:off x="4000942" y="6039128"/>
            <a:ext cx="1085669" cy="369332"/>
          </a:xfrm>
          <a:prstGeom prst="rect">
            <a:avLst/>
          </a:prstGeom>
          <a:noFill/>
        </p:spPr>
        <p:txBody>
          <a:bodyPr wrap="square" rtlCol="0">
            <a:spAutoFit/>
          </a:bodyPr>
          <a:lstStyle/>
          <a:p>
            <a:r>
              <a:rPr lang="en-US" dirty="0" smtClean="0"/>
              <a:t>90° turn</a:t>
            </a:r>
            <a:endParaRPr lang="en-US" dirty="0"/>
          </a:p>
        </p:txBody>
      </p:sp>
      <p:sp>
        <p:nvSpPr>
          <p:cNvPr id="18" name="TextBox 17"/>
          <p:cNvSpPr txBox="1"/>
          <p:nvPr/>
        </p:nvSpPr>
        <p:spPr>
          <a:xfrm>
            <a:off x="7083847" y="4281427"/>
            <a:ext cx="2060153" cy="646331"/>
          </a:xfrm>
          <a:prstGeom prst="rect">
            <a:avLst/>
          </a:prstGeom>
          <a:solidFill>
            <a:schemeClr val="bg1"/>
          </a:solidFill>
        </p:spPr>
        <p:txBody>
          <a:bodyPr wrap="square" rtlCol="0">
            <a:spAutoFit/>
          </a:bodyPr>
          <a:lstStyle/>
          <a:p>
            <a:r>
              <a:rPr lang="en-US" dirty="0" smtClean="0">
                <a:solidFill>
                  <a:srgbClr val="000000"/>
                </a:solidFill>
              </a:rPr>
              <a:t>2</a:t>
            </a:r>
            <a:r>
              <a:rPr lang="en-US" baseline="30000" dirty="0" smtClean="0">
                <a:solidFill>
                  <a:srgbClr val="000000"/>
                </a:solidFill>
              </a:rPr>
              <a:t>nd</a:t>
            </a:r>
            <a:r>
              <a:rPr lang="en-US" dirty="0" smtClean="0">
                <a:solidFill>
                  <a:srgbClr val="000000"/>
                </a:solidFill>
              </a:rPr>
              <a:t> Collimator</a:t>
            </a:r>
            <a:r>
              <a:rPr lang="en-US" dirty="0" smtClean="0"/>
              <a:t> with </a:t>
            </a:r>
            <a:r>
              <a:rPr lang="en-US" dirty="0" err="1" smtClean="0"/>
              <a:t>pbar</a:t>
            </a:r>
            <a:r>
              <a:rPr lang="en-US" dirty="0" smtClean="0"/>
              <a:t> absorber</a:t>
            </a:r>
            <a:endParaRPr lang="en-US" dirty="0"/>
          </a:p>
        </p:txBody>
      </p:sp>
      <p:cxnSp>
        <p:nvCxnSpPr>
          <p:cNvPr id="19" name="Straight Arrow Connector 18"/>
          <p:cNvCxnSpPr/>
          <p:nvPr/>
        </p:nvCxnSpPr>
        <p:spPr bwMode="auto">
          <a:xfrm flipH="1" flipV="1">
            <a:off x="6737526" y="4141310"/>
            <a:ext cx="1009474" cy="16834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4" name="Rectangle 23"/>
          <p:cNvSpPr/>
          <p:nvPr/>
        </p:nvSpPr>
        <p:spPr>
          <a:xfrm>
            <a:off x="-57545" y="3114842"/>
            <a:ext cx="4517542" cy="1477328"/>
          </a:xfrm>
          <a:prstGeom prst="rect">
            <a:avLst/>
          </a:prstGeom>
        </p:spPr>
        <p:txBody>
          <a:bodyPr wrap="square">
            <a:spAutoFit/>
          </a:bodyPr>
          <a:lstStyle/>
          <a:p>
            <a:pPr marL="285750" indent="-285750">
              <a:buFont typeface="Arial"/>
              <a:buChar char="•"/>
            </a:pPr>
            <a:r>
              <a:rPr lang="en-US" dirty="0" smtClean="0"/>
              <a:t>High </a:t>
            </a:r>
            <a:r>
              <a:rPr lang="en-US" dirty="0"/>
              <a:t>energy negatively charged particles, positively charged particles </a:t>
            </a:r>
            <a:r>
              <a:rPr lang="en-US" dirty="0" smtClean="0"/>
              <a:t>will </a:t>
            </a:r>
            <a:r>
              <a:rPr lang="en-US" dirty="0"/>
              <a:t>nearly all be eliminated by the two 90° bends combined with a series </a:t>
            </a:r>
            <a:r>
              <a:rPr lang="en-US" dirty="0" smtClean="0"/>
              <a:t>of collimators</a:t>
            </a:r>
            <a:r>
              <a:rPr lang="en-US" dirty="0"/>
              <a:t>.</a:t>
            </a:r>
          </a:p>
        </p:txBody>
      </p:sp>
      <p:sp>
        <p:nvSpPr>
          <p:cNvPr id="26" name="Rectangle 25"/>
          <p:cNvSpPr/>
          <p:nvPr/>
        </p:nvSpPr>
        <p:spPr>
          <a:xfrm>
            <a:off x="-14111" y="1033674"/>
            <a:ext cx="4474108" cy="615553"/>
          </a:xfrm>
          <a:prstGeom prst="rect">
            <a:avLst/>
          </a:prstGeom>
        </p:spPr>
        <p:txBody>
          <a:bodyPr wrap="square">
            <a:spAutoFit/>
          </a:bodyPr>
          <a:lstStyle/>
          <a:p>
            <a:pPr marL="285750" indent="-285750">
              <a:buFont typeface="Arial"/>
              <a:buChar char="•"/>
            </a:pPr>
            <a:r>
              <a:rPr lang="en-US" sz="1700" dirty="0" smtClean="0">
                <a:latin typeface="Calibri (Body)"/>
                <a:cs typeface="Calibri (Body)"/>
              </a:rPr>
              <a:t>S</a:t>
            </a:r>
            <a:r>
              <a:rPr lang="en-US" sz="1700" dirty="0">
                <a:latin typeface="Calibri (Body)"/>
                <a:cs typeface="Calibri (Body)"/>
              </a:rPr>
              <a:t>-shaped to </a:t>
            </a:r>
            <a:r>
              <a:rPr lang="en-US" sz="1700" dirty="0" smtClean="0">
                <a:latin typeface="Calibri (Body)"/>
                <a:cs typeface="Calibri (Body)"/>
              </a:rPr>
              <a:t>reduce </a:t>
            </a:r>
            <a:r>
              <a:rPr lang="en-US" sz="1700" dirty="0">
                <a:latin typeface="Calibri (Body)"/>
                <a:cs typeface="Calibri (Body)"/>
              </a:rPr>
              <a:t>any line-of-sight photons and </a:t>
            </a:r>
            <a:r>
              <a:rPr lang="en-US" sz="1700" dirty="0" smtClean="0">
                <a:latin typeface="Calibri (Body)"/>
                <a:cs typeface="Calibri (Body)"/>
              </a:rPr>
              <a:t>neutrons from PS to DS</a:t>
            </a:r>
            <a:endParaRPr lang="en-US" sz="1700" dirty="0">
              <a:latin typeface="Calibri (Body)"/>
              <a:cs typeface="Calibri (Body)"/>
            </a:endParaRPr>
          </a:p>
        </p:txBody>
      </p:sp>
      <p:pic>
        <p:nvPicPr>
          <p:cNvPr id="27" name="Left Arrow 1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235221">
            <a:off x="4885139" y="4009889"/>
            <a:ext cx="1097688" cy="458627"/>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6"/>
          <p:cNvSpPr txBox="1">
            <a:spLocks noChangeArrowheads="1"/>
          </p:cNvSpPr>
          <p:nvPr/>
        </p:nvSpPr>
        <p:spPr bwMode="auto">
          <a:xfrm>
            <a:off x="4848826" y="1013597"/>
            <a:ext cx="2215266" cy="5854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spAutoFit/>
          </a:bodyPr>
          <a:lstStyle/>
          <a:p>
            <a:r>
              <a:rPr lang="en-US" sz="1600" b="1" dirty="0" smtClean="0">
                <a:solidFill>
                  <a:schemeClr val="bg1"/>
                </a:solidFill>
              </a:rPr>
              <a:t>Stopping Target </a:t>
            </a:r>
            <a:r>
              <a:rPr lang="en-US" sz="1600" b="1" dirty="0">
                <a:solidFill>
                  <a:schemeClr val="bg1"/>
                </a:solidFill>
              </a:rPr>
              <a:t>and</a:t>
            </a:r>
          </a:p>
          <a:p>
            <a:r>
              <a:rPr lang="en-US" sz="1600" b="1" dirty="0">
                <a:solidFill>
                  <a:schemeClr val="bg1"/>
                </a:solidFill>
              </a:rPr>
              <a:t>Mu2e Detector</a:t>
            </a:r>
          </a:p>
        </p:txBody>
      </p:sp>
      <p:sp>
        <p:nvSpPr>
          <p:cNvPr id="30" name="Text Box 11"/>
          <p:cNvSpPr txBox="1">
            <a:spLocks noChangeArrowheads="1"/>
          </p:cNvSpPr>
          <p:nvPr/>
        </p:nvSpPr>
        <p:spPr bwMode="auto">
          <a:xfrm rot="7792048" flipV="1">
            <a:off x="4801408" y="4094571"/>
            <a:ext cx="1162137" cy="2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0"/>
              </a:spcBef>
              <a:defRPr kumimoji="1" sz="2400">
                <a:solidFill>
                  <a:schemeClr val="tx1"/>
                </a:solidFill>
                <a:latin typeface="Times New Roman" charset="0"/>
                <a:ea typeface="ＭＳ Ｐゴシック" charset="0"/>
              </a:defRPr>
            </a:lvl1pPr>
            <a:lvl2pPr marL="37931725" indent="-37474525" algn="l">
              <a:spcBef>
                <a:spcPct val="0"/>
              </a:spcBef>
              <a:defRPr kumimoji="1" sz="2400">
                <a:solidFill>
                  <a:schemeClr val="tx1"/>
                </a:solidFill>
                <a:latin typeface="Times New Roman" charset="0"/>
                <a:ea typeface="ＭＳ Ｐゴシック" charset="0"/>
              </a:defRPr>
            </a:lvl2pPr>
            <a:lvl3pPr>
              <a:spcBef>
                <a:spcPct val="0"/>
              </a:spcBef>
              <a:defRPr kumimoji="1" sz="2400">
                <a:solidFill>
                  <a:schemeClr val="tx1"/>
                </a:solidFill>
                <a:latin typeface="Times New Roman" charset="0"/>
                <a:ea typeface="ＭＳ Ｐゴシック" charset="0"/>
              </a:defRPr>
            </a:lvl3pPr>
            <a:lvl4pPr>
              <a:spcBef>
                <a:spcPct val="0"/>
              </a:spcBef>
              <a:defRPr kumimoji="1" sz="2400">
                <a:solidFill>
                  <a:schemeClr val="tx1"/>
                </a:solidFill>
                <a:latin typeface="Times New Roman" charset="0"/>
                <a:ea typeface="ＭＳ Ｐゴシック" charset="0"/>
              </a:defRPr>
            </a:lvl4pPr>
            <a:lvl5pPr>
              <a:spcBef>
                <a:spcPct val="0"/>
              </a:spcBef>
              <a:defRPr kumimoji="1" sz="2400">
                <a:solidFill>
                  <a:schemeClr val="tx1"/>
                </a:solidFill>
                <a:latin typeface="Times New Roman" charset="0"/>
                <a:ea typeface="ＭＳ Ｐゴシック" charset="0"/>
              </a:defRPr>
            </a:lvl5pPr>
            <a:lvl6pPr marL="457200" fontAlgn="base">
              <a:spcBef>
                <a:spcPct val="0"/>
              </a:spcBef>
              <a:spcAft>
                <a:spcPct val="0"/>
              </a:spcAft>
              <a:defRPr kumimoji="1" sz="2400">
                <a:solidFill>
                  <a:schemeClr val="tx1"/>
                </a:solidFill>
                <a:latin typeface="Times New Roman" charset="0"/>
                <a:ea typeface="ＭＳ Ｐゴシック" charset="0"/>
              </a:defRPr>
            </a:lvl6pPr>
            <a:lvl7pPr marL="914400" fontAlgn="base">
              <a:spcBef>
                <a:spcPct val="0"/>
              </a:spcBef>
              <a:spcAft>
                <a:spcPct val="0"/>
              </a:spcAft>
              <a:defRPr kumimoji="1" sz="2400">
                <a:solidFill>
                  <a:schemeClr val="tx1"/>
                </a:solidFill>
                <a:latin typeface="Times New Roman" charset="0"/>
                <a:ea typeface="ＭＳ Ｐゴシック" charset="0"/>
              </a:defRPr>
            </a:lvl7pPr>
            <a:lvl8pPr marL="1371600" fontAlgn="base">
              <a:spcBef>
                <a:spcPct val="0"/>
              </a:spcBef>
              <a:spcAft>
                <a:spcPct val="0"/>
              </a:spcAft>
              <a:defRPr kumimoji="1" sz="2400">
                <a:solidFill>
                  <a:schemeClr val="tx1"/>
                </a:solidFill>
                <a:latin typeface="Times New Roman" charset="0"/>
                <a:ea typeface="ＭＳ Ｐゴシック" charset="0"/>
              </a:defRPr>
            </a:lvl8pPr>
            <a:lvl9pPr marL="1828800" fontAlgn="base">
              <a:spcBef>
                <a:spcPct val="0"/>
              </a:spcBef>
              <a:spcAft>
                <a:spcPct val="0"/>
              </a:spcAft>
              <a:defRPr kumimoji="1" sz="2400">
                <a:solidFill>
                  <a:schemeClr val="tx1"/>
                </a:solidFill>
                <a:latin typeface="Times New Roman" charset="0"/>
                <a:ea typeface="ＭＳ Ｐゴシック" charset="0"/>
              </a:defRPr>
            </a:lvl9pPr>
          </a:lstStyle>
          <a:p>
            <a:pPr algn="ctr">
              <a:buClrTx/>
              <a:buSzTx/>
              <a:buFontTx/>
              <a:buNone/>
            </a:pPr>
            <a:r>
              <a:rPr kumimoji="0" lang="en-US" sz="1800" dirty="0">
                <a:solidFill>
                  <a:srgbClr val="FFFFFF"/>
                </a:solidFill>
                <a:latin typeface="Symbol" charset="0"/>
                <a:cs typeface="ＭＳ Ｐゴシック" charset="0"/>
                <a:sym typeface="Symbol" charset="0"/>
              </a:rPr>
              <a:t></a:t>
            </a:r>
            <a:r>
              <a:rPr kumimoji="0" lang="en-US" sz="1800" dirty="0">
                <a:solidFill>
                  <a:srgbClr val="FFFFFF"/>
                </a:solidFill>
                <a:latin typeface="Arial" charset="0"/>
                <a:cs typeface="ＭＳ Ｐゴシック" charset="0"/>
              </a:rPr>
              <a:t>beam</a:t>
            </a:r>
            <a:endParaRPr kumimoji="0" lang="en-US" sz="1800" dirty="0">
              <a:solidFill>
                <a:srgbClr val="FFFFFF"/>
              </a:solidFill>
              <a:latin typeface="Symbol" charset="0"/>
              <a:cs typeface="ＭＳ Ｐゴシック" charset="0"/>
              <a:sym typeface="Symbol" charset="0"/>
            </a:endParaRPr>
          </a:p>
        </p:txBody>
      </p:sp>
      <p:sp>
        <p:nvSpPr>
          <p:cNvPr id="21" name="Oval 20"/>
          <p:cNvSpPr/>
          <p:nvPr/>
        </p:nvSpPr>
        <p:spPr>
          <a:xfrm>
            <a:off x="4621412" y="1747843"/>
            <a:ext cx="1713438" cy="1658585"/>
          </a:xfrm>
          <a:prstGeom prst="ellipse">
            <a:avLst/>
          </a:prstGeom>
          <a:solidFill>
            <a:srgbClr val="B742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5030634" y="1965454"/>
            <a:ext cx="874889" cy="623976"/>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932240" y="1965454"/>
            <a:ext cx="473697" cy="623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31" name="Oval 30"/>
          <p:cNvSpPr/>
          <p:nvPr/>
        </p:nvSpPr>
        <p:spPr>
          <a:xfrm>
            <a:off x="5537716" y="1966832"/>
            <a:ext cx="473697" cy="623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cxnSp>
        <p:nvCxnSpPr>
          <p:cNvPr id="33" name="Straight Arrow Connector 32"/>
          <p:cNvCxnSpPr/>
          <p:nvPr/>
        </p:nvCxnSpPr>
        <p:spPr>
          <a:xfrm>
            <a:off x="5774878" y="3114842"/>
            <a:ext cx="297151" cy="535198"/>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6" name="Slide Number Placeholder 2"/>
          <p:cNvSpPr txBox="1">
            <a:spLocks/>
          </p:cNvSpPr>
          <p:nvPr/>
        </p:nvSpPr>
        <p:spPr>
          <a:xfrm>
            <a:off x="797148" y="627066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17</a:t>
            </a:fld>
            <a:endParaRPr lang="en-US"/>
          </a:p>
        </p:txBody>
      </p:sp>
      <p:pic>
        <p:nvPicPr>
          <p:cNvPr id="37" name="Picture 36" descr="Screen shot 2012-05-08 at 11.53.47 A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153" y="5093368"/>
            <a:ext cx="3318068" cy="1628107"/>
          </a:xfrm>
          <a:prstGeom prst="rect">
            <a:avLst/>
          </a:prstGeom>
          <a:ln>
            <a:solidFill>
              <a:schemeClr val="tx1"/>
            </a:solidFill>
          </a:ln>
        </p:spPr>
      </p:pic>
      <p:sp>
        <p:nvSpPr>
          <p:cNvPr id="38" name="Donut 37"/>
          <p:cNvSpPr/>
          <p:nvPr/>
        </p:nvSpPr>
        <p:spPr>
          <a:xfrm>
            <a:off x="1678001" y="5599377"/>
            <a:ext cx="947947" cy="937781"/>
          </a:xfrm>
          <a:prstGeom prst="donut">
            <a:avLst>
              <a:gd name="adj" fmla="val 2753"/>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0" name="Straight Arrow Connector 39"/>
          <p:cNvCxnSpPr/>
          <p:nvPr/>
        </p:nvCxnSpPr>
        <p:spPr>
          <a:xfrm flipV="1">
            <a:off x="2625948" y="5471172"/>
            <a:ext cx="1738528" cy="42430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1"/>
          </p:nvPr>
        </p:nvSpPr>
        <p:spPr/>
        <p:txBody>
          <a:bodyPr/>
          <a:lstStyle/>
          <a:p>
            <a:pPr>
              <a:defRPr/>
            </a:pPr>
            <a:fld id="{47DBE887-5ABE-406C-8AB4-EBFFD8468B29}" type="slidenum">
              <a:rPr lang="en-US" smtClean="0">
                <a:solidFill>
                  <a:srgbClr val="000000"/>
                </a:solidFill>
              </a:rPr>
              <a:pPr>
                <a:defRPr/>
              </a:pPr>
              <a:t>17</a:t>
            </a:fld>
            <a:endParaRPr lang="en-US" dirty="0">
              <a:solidFill>
                <a:srgbClr val="000000"/>
              </a:solidFill>
            </a:endParaRPr>
          </a:p>
        </p:txBody>
      </p:sp>
    </p:spTree>
    <p:extLst>
      <p:ext uri="{BB962C8B-B14F-4D97-AF65-F5344CB8AC3E}">
        <p14:creationId xmlns:p14="http://schemas.microsoft.com/office/powerpoint/2010/main" val="156397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 name="Picture 37" descr="Screen shot 2012-05-08 at 11.53.47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0814" y="716671"/>
            <a:ext cx="3318068" cy="1303774"/>
          </a:xfrm>
          <a:prstGeom prst="rect">
            <a:avLst/>
          </a:prstGeom>
          <a:ln>
            <a:solidFill>
              <a:schemeClr val="tx1"/>
            </a:solidFill>
          </a:ln>
        </p:spPr>
      </p:pic>
      <p:pic>
        <p:nvPicPr>
          <p:cNvPr id="36" name="Picture 35"/>
          <p:cNvPicPr>
            <a:picLocks noChangeAspect="1"/>
          </p:cNvPicPr>
          <p:nvPr/>
        </p:nvPicPr>
        <p:blipFill>
          <a:blip r:embed="rId4"/>
          <a:stretch>
            <a:fillRect/>
          </a:stretch>
        </p:blipFill>
        <p:spPr>
          <a:xfrm>
            <a:off x="610822" y="1586445"/>
            <a:ext cx="8062750" cy="3822700"/>
          </a:xfrm>
          <a:prstGeom prst="rect">
            <a:avLst/>
          </a:prstGeom>
        </p:spPr>
      </p:pic>
      <p:sp>
        <p:nvSpPr>
          <p:cNvPr id="7" name="Title 1"/>
          <p:cNvSpPr>
            <a:spLocks noGrp="1"/>
          </p:cNvSpPr>
          <p:nvPr>
            <p:ph type="title"/>
          </p:nvPr>
        </p:nvSpPr>
        <p:spPr>
          <a:xfrm>
            <a:off x="443972" y="30251"/>
            <a:ext cx="8229600" cy="568501"/>
          </a:xfrm>
        </p:spPr>
        <p:txBody>
          <a:bodyPr>
            <a:normAutofit/>
          </a:bodyPr>
          <a:lstStyle/>
          <a:p>
            <a:r>
              <a:rPr lang="en-US" dirty="0" smtClean="0"/>
              <a:t>The Detector Solenoid (DS)</a:t>
            </a:r>
            <a:endParaRPr lang="en-US" dirty="0"/>
          </a:p>
        </p:txBody>
      </p:sp>
      <p:cxnSp>
        <p:nvCxnSpPr>
          <p:cNvPr id="8" name="Straight Arrow Connector 7"/>
          <p:cNvCxnSpPr/>
          <p:nvPr/>
        </p:nvCxnSpPr>
        <p:spPr bwMode="auto">
          <a:xfrm flipH="1" flipV="1">
            <a:off x="1735667" y="1466857"/>
            <a:ext cx="2610556" cy="500115"/>
          </a:xfrm>
          <a:prstGeom prst="straightConnector1">
            <a:avLst/>
          </a:prstGeom>
          <a:ln w="28575" cmpd="sng">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bwMode="auto">
          <a:xfrm>
            <a:off x="5187493" y="2064817"/>
            <a:ext cx="2584870" cy="485921"/>
          </a:xfrm>
          <a:prstGeom prst="straightConnector1">
            <a:avLst/>
          </a:prstGeom>
          <a:ln w="28575" cmpd="sng">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13" name="TextBox 29"/>
          <p:cNvSpPr txBox="1">
            <a:spLocks noChangeArrowheads="1"/>
          </p:cNvSpPr>
          <p:nvPr/>
        </p:nvSpPr>
        <p:spPr bwMode="auto">
          <a:xfrm rot="522706">
            <a:off x="4379403" y="1779489"/>
            <a:ext cx="77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0"/>
              </a:spcBef>
              <a:defRPr kumimoji="1" sz="2400">
                <a:solidFill>
                  <a:schemeClr val="tx1"/>
                </a:solidFill>
                <a:latin typeface="Times New Roman" charset="0"/>
                <a:ea typeface="ＭＳ Ｐゴシック" charset="0"/>
              </a:defRPr>
            </a:lvl1pPr>
            <a:lvl2pPr marL="37931725" indent="-37474525" algn="l">
              <a:spcBef>
                <a:spcPct val="0"/>
              </a:spcBef>
              <a:defRPr kumimoji="1" sz="2400">
                <a:solidFill>
                  <a:schemeClr val="tx1"/>
                </a:solidFill>
                <a:latin typeface="Times New Roman" charset="0"/>
                <a:ea typeface="ＭＳ Ｐゴシック" charset="0"/>
              </a:defRPr>
            </a:lvl2pPr>
            <a:lvl3pPr>
              <a:spcBef>
                <a:spcPct val="0"/>
              </a:spcBef>
              <a:defRPr kumimoji="1" sz="2400">
                <a:solidFill>
                  <a:schemeClr val="tx1"/>
                </a:solidFill>
                <a:latin typeface="Times New Roman" charset="0"/>
                <a:ea typeface="ＭＳ Ｐゴシック" charset="0"/>
              </a:defRPr>
            </a:lvl3pPr>
            <a:lvl4pPr>
              <a:spcBef>
                <a:spcPct val="0"/>
              </a:spcBef>
              <a:defRPr kumimoji="1" sz="2400">
                <a:solidFill>
                  <a:schemeClr val="tx1"/>
                </a:solidFill>
                <a:latin typeface="Times New Roman" charset="0"/>
                <a:ea typeface="ＭＳ Ｐゴシック" charset="0"/>
              </a:defRPr>
            </a:lvl4pPr>
            <a:lvl5pPr>
              <a:spcBef>
                <a:spcPct val="0"/>
              </a:spcBef>
              <a:defRPr kumimoji="1" sz="2400">
                <a:solidFill>
                  <a:schemeClr val="tx1"/>
                </a:solidFill>
                <a:latin typeface="Times New Roman" charset="0"/>
                <a:ea typeface="ＭＳ Ｐゴシック" charset="0"/>
              </a:defRPr>
            </a:lvl5pPr>
            <a:lvl6pPr marL="457200" fontAlgn="base">
              <a:spcBef>
                <a:spcPct val="0"/>
              </a:spcBef>
              <a:spcAft>
                <a:spcPct val="0"/>
              </a:spcAft>
              <a:defRPr kumimoji="1" sz="2400">
                <a:solidFill>
                  <a:schemeClr val="tx1"/>
                </a:solidFill>
                <a:latin typeface="Times New Roman" charset="0"/>
                <a:ea typeface="ＭＳ Ｐゴシック" charset="0"/>
              </a:defRPr>
            </a:lvl6pPr>
            <a:lvl7pPr marL="914400" fontAlgn="base">
              <a:spcBef>
                <a:spcPct val="0"/>
              </a:spcBef>
              <a:spcAft>
                <a:spcPct val="0"/>
              </a:spcAft>
              <a:defRPr kumimoji="1" sz="2400">
                <a:solidFill>
                  <a:schemeClr val="tx1"/>
                </a:solidFill>
                <a:latin typeface="Times New Roman" charset="0"/>
                <a:ea typeface="ＭＳ Ｐゴシック" charset="0"/>
              </a:defRPr>
            </a:lvl7pPr>
            <a:lvl8pPr marL="1371600" fontAlgn="base">
              <a:spcBef>
                <a:spcPct val="0"/>
              </a:spcBef>
              <a:spcAft>
                <a:spcPct val="0"/>
              </a:spcAft>
              <a:defRPr kumimoji="1" sz="2400">
                <a:solidFill>
                  <a:schemeClr val="tx1"/>
                </a:solidFill>
                <a:latin typeface="Times New Roman" charset="0"/>
                <a:ea typeface="ＭＳ Ｐゴシック" charset="0"/>
              </a:defRPr>
            </a:lvl8pPr>
            <a:lvl9pPr marL="1828800" fontAlgn="base">
              <a:spcBef>
                <a:spcPct val="0"/>
              </a:spcBef>
              <a:spcAft>
                <a:spcPct val="0"/>
              </a:spcAft>
              <a:defRPr kumimoji="1" sz="2400">
                <a:solidFill>
                  <a:schemeClr val="tx1"/>
                </a:solidFill>
                <a:latin typeface="Times New Roman" charset="0"/>
                <a:ea typeface="ＭＳ Ｐゴシック" charset="0"/>
              </a:defRPr>
            </a:lvl9pPr>
          </a:lstStyle>
          <a:p>
            <a:pPr>
              <a:buClrTx/>
              <a:buSzTx/>
              <a:buFontTx/>
              <a:buNone/>
            </a:pPr>
            <a:r>
              <a:rPr kumimoji="0" lang="en-US" sz="1800" dirty="0" smtClean="0">
                <a:latin typeface="Calibri" charset="0"/>
                <a:cs typeface="ＭＳ Ｐゴシック" charset="0"/>
              </a:rPr>
              <a:t>~11 m</a:t>
            </a:r>
            <a:endParaRPr kumimoji="0" lang="en-US" sz="1800" dirty="0">
              <a:latin typeface="Calibri" charset="0"/>
              <a:cs typeface="ＭＳ Ｐゴシック" charset="0"/>
            </a:endParaRPr>
          </a:p>
        </p:txBody>
      </p:sp>
      <p:cxnSp>
        <p:nvCxnSpPr>
          <p:cNvPr id="19" name="Straight Arrow Connector 18"/>
          <p:cNvCxnSpPr/>
          <p:nvPr/>
        </p:nvCxnSpPr>
        <p:spPr bwMode="auto">
          <a:xfrm flipV="1">
            <a:off x="7712037" y="3436064"/>
            <a:ext cx="0" cy="479778"/>
          </a:xfrm>
          <a:prstGeom prst="straightConnector1">
            <a:avLst/>
          </a:prstGeom>
          <a:ln w="28575" cmpd="sng">
            <a:solidFill>
              <a:schemeClr val="bg1"/>
            </a:solidFill>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bwMode="auto">
          <a:xfrm>
            <a:off x="7715037" y="3915842"/>
            <a:ext cx="882" cy="479775"/>
          </a:xfrm>
          <a:prstGeom prst="straightConnector1">
            <a:avLst/>
          </a:prstGeom>
          <a:ln w="28575" cmpd="sng">
            <a:solidFill>
              <a:srgbClr val="FFFFFF"/>
            </a:solidFill>
            <a:tailEnd type="arrow"/>
          </a:ln>
        </p:spPr>
        <p:style>
          <a:lnRef idx="1">
            <a:schemeClr val="dk1"/>
          </a:lnRef>
          <a:fillRef idx="0">
            <a:schemeClr val="dk1"/>
          </a:fillRef>
          <a:effectRef idx="0">
            <a:schemeClr val="dk1"/>
          </a:effectRef>
          <a:fontRef idx="minor">
            <a:schemeClr val="tx1"/>
          </a:fontRef>
        </p:style>
      </p:cxnSp>
      <p:sp>
        <p:nvSpPr>
          <p:cNvPr id="28" name="TextBox 29"/>
          <p:cNvSpPr txBox="1">
            <a:spLocks noChangeArrowheads="1"/>
          </p:cNvSpPr>
          <p:nvPr/>
        </p:nvSpPr>
        <p:spPr bwMode="auto">
          <a:xfrm>
            <a:off x="7730030" y="3570097"/>
            <a:ext cx="6532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0"/>
              </a:spcBef>
              <a:defRPr kumimoji="1" sz="2400">
                <a:solidFill>
                  <a:schemeClr val="tx1"/>
                </a:solidFill>
                <a:latin typeface="Times New Roman" charset="0"/>
                <a:ea typeface="ＭＳ Ｐゴシック" charset="0"/>
              </a:defRPr>
            </a:lvl1pPr>
            <a:lvl2pPr marL="37931725" indent="-37474525" algn="l">
              <a:spcBef>
                <a:spcPct val="0"/>
              </a:spcBef>
              <a:defRPr kumimoji="1" sz="2400">
                <a:solidFill>
                  <a:schemeClr val="tx1"/>
                </a:solidFill>
                <a:latin typeface="Times New Roman" charset="0"/>
                <a:ea typeface="ＭＳ Ｐゴシック" charset="0"/>
              </a:defRPr>
            </a:lvl2pPr>
            <a:lvl3pPr>
              <a:spcBef>
                <a:spcPct val="0"/>
              </a:spcBef>
              <a:defRPr kumimoji="1" sz="2400">
                <a:solidFill>
                  <a:schemeClr val="tx1"/>
                </a:solidFill>
                <a:latin typeface="Times New Roman" charset="0"/>
                <a:ea typeface="ＭＳ Ｐゴシック" charset="0"/>
              </a:defRPr>
            </a:lvl3pPr>
            <a:lvl4pPr>
              <a:spcBef>
                <a:spcPct val="0"/>
              </a:spcBef>
              <a:defRPr kumimoji="1" sz="2400">
                <a:solidFill>
                  <a:schemeClr val="tx1"/>
                </a:solidFill>
                <a:latin typeface="Times New Roman" charset="0"/>
                <a:ea typeface="ＭＳ Ｐゴシック" charset="0"/>
              </a:defRPr>
            </a:lvl4pPr>
            <a:lvl5pPr>
              <a:spcBef>
                <a:spcPct val="0"/>
              </a:spcBef>
              <a:defRPr kumimoji="1" sz="2400">
                <a:solidFill>
                  <a:schemeClr val="tx1"/>
                </a:solidFill>
                <a:latin typeface="Times New Roman" charset="0"/>
                <a:ea typeface="ＭＳ Ｐゴシック" charset="0"/>
              </a:defRPr>
            </a:lvl5pPr>
            <a:lvl6pPr marL="457200" fontAlgn="base">
              <a:spcBef>
                <a:spcPct val="0"/>
              </a:spcBef>
              <a:spcAft>
                <a:spcPct val="0"/>
              </a:spcAft>
              <a:defRPr kumimoji="1" sz="2400">
                <a:solidFill>
                  <a:schemeClr val="tx1"/>
                </a:solidFill>
                <a:latin typeface="Times New Roman" charset="0"/>
                <a:ea typeface="ＭＳ Ｐゴシック" charset="0"/>
              </a:defRPr>
            </a:lvl6pPr>
            <a:lvl7pPr marL="914400" fontAlgn="base">
              <a:spcBef>
                <a:spcPct val="0"/>
              </a:spcBef>
              <a:spcAft>
                <a:spcPct val="0"/>
              </a:spcAft>
              <a:defRPr kumimoji="1" sz="2400">
                <a:solidFill>
                  <a:schemeClr val="tx1"/>
                </a:solidFill>
                <a:latin typeface="Times New Roman" charset="0"/>
                <a:ea typeface="ＭＳ Ｐゴシック" charset="0"/>
              </a:defRPr>
            </a:lvl7pPr>
            <a:lvl8pPr marL="1371600" fontAlgn="base">
              <a:spcBef>
                <a:spcPct val="0"/>
              </a:spcBef>
              <a:spcAft>
                <a:spcPct val="0"/>
              </a:spcAft>
              <a:defRPr kumimoji="1" sz="2400">
                <a:solidFill>
                  <a:schemeClr val="tx1"/>
                </a:solidFill>
                <a:latin typeface="Times New Roman" charset="0"/>
                <a:ea typeface="ＭＳ Ｐゴシック" charset="0"/>
              </a:defRPr>
            </a:lvl8pPr>
            <a:lvl9pPr marL="1828800" fontAlgn="base">
              <a:spcBef>
                <a:spcPct val="0"/>
              </a:spcBef>
              <a:spcAft>
                <a:spcPct val="0"/>
              </a:spcAft>
              <a:defRPr kumimoji="1" sz="2400">
                <a:solidFill>
                  <a:schemeClr val="tx1"/>
                </a:solidFill>
                <a:latin typeface="Times New Roman" charset="0"/>
                <a:ea typeface="ＭＳ Ｐゴシック" charset="0"/>
              </a:defRPr>
            </a:lvl9pPr>
          </a:lstStyle>
          <a:p>
            <a:pPr>
              <a:buClrTx/>
              <a:buSzTx/>
              <a:buFontTx/>
              <a:buNone/>
            </a:pPr>
            <a:r>
              <a:rPr kumimoji="0" lang="en-US" sz="1800" dirty="0" smtClean="0">
                <a:latin typeface="Calibri" charset="0"/>
                <a:cs typeface="ＭＳ Ｐゴシック" charset="0"/>
              </a:rPr>
              <a:t>~2 m</a:t>
            </a:r>
            <a:endParaRPr kumimoji="0" lang="en-US" sz="1800" dirty="0">
              <a:latin typeface="Calibri" charset="0"/>
              <a:cs typeface="ＭＳ Ｐゴシック" charset="0"/>
            </a:endParaRPr>
          </a:p>
        </p:txBody>
      </p:sp>
      <p:sp>
        <p:nvSpPr>
          <p:cNvPr id="30" name="Rectangle 29"/>
          <p:cNvSpPr/>
          <p:nvPr/>
        </p:nvSpPr>
        <p:spPr>
          <a:xfrm rot="536767">
            <a:off x="5175222" y="3340206"/>
            <a:ext cx="2985573" cy="369332"/>
          </a:xfrm>
          <a:prstGeom prst="rect">
            <a:avLst/>
          </a:prstGeom>
        </p:spPr>
        <p:txBody>
          <a:bodyPr wrap="square">
            <a:spAutoFit/>
          </a:bodyPr>
          <a:lstStyle/>
          <a:p>
            <a:r>
              <a:rPr lang="en-US" dirty="0" smtClean="0">
                <a:solidFill>
                  <a:schemeClr val="bg1"/>
                </a:solidFill>
              </a:rPr>
              <a:t>Graded field (2 -1 </a:t>
            </a:r>
            <a:r>
              <a:rPr lang="en-US" dirty="0" err="1" smtClean="0">
                <a:solidFill>
                  <a:schemeClr val="bg1"/>
                </a:solidFill>
              </a:rPr>
              <a:t>Telsa</a:t>
            </a:r>
            <a:r>
              <a:rPr lang="en-US" dirty="0" smtClean="0">
                <a:solidFill>
                  <a:schemeClr val="bg1"/>
                </a:solidFill>
              </a:rPr>
              <a:t>) </a:t>
            </a:r>
            <a:endParaRPr lang="en-US" dirty="0">
              <a:solidFill>
                <a:schemeClr val="bg1"/>
              </a:solidFill>
            </a:endParaRPr>
          </a:p>
        </p:txBody>
      </p:sp>
      <p:sp>
        <p:nvSpPr>
          <p:cNvPr id="32" name="Rectangle 31"/>
          <p:cNvSpPr/>
          <p:nvPr/>
        </p:nvSpPr>
        <p:spPr>
          <a:xfrm>
            <a:off x="267494" y="830921"/>
            <a:ext cx="4564377" cy="646331"/>
          </a:xfrm>
          <a:prstGeom prst="rect">
            <a:avLst/>
          </a:prstGeom>
        </p:spPr>
        <p:txBody>
          <a:bodyPr wrap="square">
            <a:spAutoFit/>
          </a:bodyPr>
          <a:lstStyle/>
          <a:p>
            <a:r>
              <a:rPr lang="en-US" dirty="0"/>
              <a:t>S</a:t>
            </a:r>
            <a:r>
              <a:rPr lang="en-US" dirty="0" smtClean="0"/>
              <a:t>ignal </a:t>
            </a:r>
            <a:r>
              <a:rPr lang="en-US" dirty="0"/>
              <a:t>events pass </a:t>
            </a:r>
            <a:r>
              <a:rPr lang="en-US" i="1" dirty="0"/>
              <a:t>through</a:t>
            </a:r>
            <a:r>
              <a:rPr lang="en-US" dirty="0"/>
              <a:t> </a:t>
            </a:r>
            <a:r>
              <a:rPr lang="en-US" dirty="0" smtClean="0"/>
              <a:t>tracker and </a:t>
            </a:r>
            <a:r>
              <a:rPr lang="en-US" dirty="0"/>
              <a:t>produce hits, then </a:t>
            </a:r>
            <a:r>
              <a:rPr lang="en-US" dirty="0" smtClean="0"/>
              <a:t>stop in </a:t>
            </a:r>
            <a:r>
              <a:rPr lang="en-US" dirty="0"/>
              <a:t>calorimeter</a:t>
            </a:r>
          </a:p>
        </p:txBody>
      </p:sp>
      <p:sp>
        <p:nvSpPr>
          <p:cNvPr id="35" name="Rectangle 34"/>
          <p:cNvSpPr/>
          <p:nvPr/>
        </p:nvSpPr>
        <p:spPr>
          <a:xfrm>
            <a:off x="-31750" y="5683606"/>
            <a:ext cx="2032000" cy="11743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34" name="Rectangle 33"/>
          <p:cNvSpPr/>
          <p:nvPr/>
        </p:nvSpPr>
        <p:spPr>
          <a:xfrm>
            <a:off x="1228667" y="5919325"/>
            <a:ext cx="3788950" cy="646331"/>
          </a:xfrm>
          <a:prstGeom prst="rect">
            <a:avLst/>
          </a:prstGeom>
        </p:spPr>
        <p:txBody>
          <a:bodyPr wrap="square">
            <a:spAutoFit/>
          </a:bodyPr>
          <a:lstStyle/>
          <a:p>
            <a:r>
              <a:rPr lang="en-US" i="1" dirty="0" smtClean="0"/>
              <a:t>Proton absorber : </a:t>
            </a:r>
            <a:r>
              <a:rPr lang="en-US" dirty="0" smtClean="0"/>
              <a:t>Thin </a:t>
            </a:r>
            <a:r>
              <a:rPr lang="en-US" dirty="0"/>
              <a:t>polyethylene absorber </a:t>
            </a:r>
            <a:r>
              <a:rPr lang="en-US" dirty="0" smtClean="0"/>
              <a:t>to attenuate </a:t>
            </a:r>
            <a:r>
              <a:rPr lang="en-US" dirty="0"/>
              <a:t>the proton rate.</a:t>
            </a:r>
          </a:p>
        </p:txBody>
      </p:sp>
      <p:cxnSp>
        <p:nvCxnSpPr>
          <p:cNvPr id="41" name="Straight Arrow Connector 40"/>
          <p:cNvCxnSpPr/>
          <p:nvPr/>
        </p:nvCxnSpPr>
        <p:spPr bwMode="auto">
          <a:xfrm flipV="1">
            <a:off x="4346223" y="3570099"/>
            <a:ext cx="691444" cy="2443358"/>
          </a:xfrm>
          <a:prstGeom prst="straightConnector1">
            <a:avLst/>
          </a:prstGeom>
          <a:ln w="28575" cmpd="sng">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44" name="Rectangle 43"/>
          <p:cNvSpPr/>
          <p:nvPr/>
        </p:nvSpPr>
        <p:spPr>
          <a:xfrm>
            <a:off x="-44099" y="4594402"/>
            <a:ext cx="4572000" cy="1200329"/>
          </a:xfrm>
          <a:prstGeom prst="rect">
            <a:avLst/>
          </a:prstGeom>
        </p:spPr>
        <p:txBody>
          <a:bodyPr>
            <a:spAutoFit/>
          </a:bodyPr>
          <a:lstStyle/>
          <a:p>
            <a:r>
              <a:rPr lang="en-US" i="1" dirty="0" smtClean="0"/>
              <a:t>Calorimeter</a:t>
            </a:r>
            <a:r>
              <a:rPr lang="en-US" dirty="0" smtClean="0"/>
              <a:t>:  energy, position, and timing information on tracks that have been reconstructed by the tracker. </a:t>
            </a:r>
          </a:p>
          <a:p>
            <a:r>
              <a:rPr lang="en-US" dirty="0"/>
              <a:t>1952 LYSO crystals </a:t>
            </a:r>
            <a:r>
              <a:rPr lang="en-US" dirty="0" smtClean="0"/>
              <a:t>arranged </a:t>
            </a:r>
            <a:r>
              <a:rPr lang="en-US" dirty="0"/>
              <a:t>in four vanes </a:t>
            </a:r>
          </a:p>
        </p:txBody>
      </p:sp>
      <p:sp>
        <p:nvSpPr>
          <p:cNvPr id="45" name="Rectangle 44"/>
          <p:cNvSpPr/>
          <p:nvPr/>
        </p:nvSpPr>
        <p:spPr>
          <a:xfrm rot="469508">
            <a:off x="3698236" y="3020359"/>
            <a:ext cx="1000128" cy="369332"/>
          </a:xfrm>
          <a:prstGeom prst="rect">
            <a:avLst/>
          </a:prstGeom>
        </p:spPr>
        <p:txBody>
          <a:bodyPr wrap="square">
            <a:spAutoFit/>
          </a:bodyPr>
          <a:lstStyle/>
          <a:p>
            <a:r>
              <a:rPr lang="en-US" i="1" dirty="0" smtClean="0">
                <a:solidFill>
                  <a:schemeClr val="bg1"/>
                </a:solidFill>
              </a:rPr>
              <a:t>Tracker</a:t>
            </a:r>
            <a:endParaRPr lang="en-US" dirty="0">
              <a:solidFill>
                <a:schemeClr val="bg1"/>
              </a:solidFill>
            </a:endParaRPr>
          </a:p>
        </p:txBody>
      </p:sp>
      <p:sp>
        <p:nvSpPr>
          <p:cNvPr id="47" name="Rectangle 46"/>
          <p:cNvSpPr/>
          <p:nvPr/>
        </p:nvSpPr>
        <p:spPr>
          <a:xfrm rot="469508">
            <a:off x="5053001" y="3785876"/>
            <a:ext cx="2106449" cy="369332"/>
          </a:xfrm>
          <a:prstGeom prst="rect">
            <a:avLst/>
          </a:prstGeom>
        </p:spPr>
        <p:txBody>
          <a:bodyPr wrap="square">
            <a:spAutoFit/>
          </a:bodyPr>
          <a:lstStyle/>
          <a:p>
            <a:r>
              <a:rPr lang="en-US" i="1" dirty="0" smtClean="0">
                <a:solidFill>
                  <a:schemeClr val="bg1"/>
                </a:solidFill>
              </a:rPr>
              <a:t>Al Stopping target</a:t>
            </a:r>
            <a:endParaRPr lang="en-US" dirty="0">
              <a:solidFill>
                <a:schemeClr val="bg1"/>
              </a:solidFill>
            </a:endParaRPr>
          </a:p>
        </p:txBody>
      </p:sp>
      <p:cxnSp>
        <p:nvCxnSpPr>
          <p:cNvPr id="48" name="Straight Arrow Connector 47"/>
          <p:cNvCxnSpPr/>
          <p:nvPr/>
        </p:nvCxnSpPr>
        <p:spPr bwMode="auto">
          <a:xfrm flipH="1" flipV="1">
            <a:off x="6096001" y="3722499"/>
            <a:ext cx="838199" cy="1961107"/>
          </a:xfrm>
          <a:prstGeom prst="straightConnector1">
            <a:avLst/>
          </a:prstGeom>
          <a:ln w="28575" cmpd="sng">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52" name="Straight Arrow Connector 51"/>
          <p:cNvCxnSpPr>
            <a:stCxn id="44" idx="0"/>
          </p:cNvCxnSpPr>
          <p:nvPr/>
        </p:nvCxnSpPr>
        <p:spPr bwMode="auto">
          <a:xfrm flipV="1">
            <a:off x="2241901" y="3411244"/>
            <a:ext cx="449793" cy="1183158"/>
          </a:xfrm>
          <a:prstGeom prst="straightConnector1">
            <a:avLst/>
          </a:prstGeom>
          <a:ln w="28575" cmpd="sng">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46" name="Rectangle 45"/>
          <p:cNvSpPr/>
          <p:nvPr/>
        </p:nvSpPr>
        <p:spPr>
          <a:xfrm rot="469508">
            <a:off x="2018985" y="3487326"/>
            <a:ext cx="1376087" cy="369332"/>
          </a:xfrm>
          <a:prstGeom prst="rect">
            <a:avLst/>
          </a:prstGeom>
        </p:spPr>
        <p:txBody>
          <a:bodyPr wrap="square">
            <a:spAutoFit/>
          </a:bodyPr>
          <a:lstStyle/>
          <a:p>
            <a:r>
              <a:rPr lang="en-US" i="1" dirty="0" smtClean="0">
                <a:solidFill>
                  <a:schemeClr val="bg1"/>
                </a:solidFill>
              </a:rPr>
              <a:t>Calorimeter</a:t>
            </a:r>
            <a:endParaRPr lang="en-US" dirty="0">
              <a:solidFill>
                <a:schemeClr val="bg1"/>
              </a:solidFill>
            </a:endParaRPr>
          </a:p>
        </p:txBody>
      </p:sp>
      <p:sp>
        <p:nvSpPr>
          <p:cNvPr id="54" name="Rectangle 53"/>
          <p:cNvSpPr/>
          <p:nvPr/>
        </p:nvSpPr>
        <p:spPr>
          <a:xfrm rot="548508">
            <a:off x="3324729" y="2260635"/>
            <a:ext cx="2494540" cy="369332"/>
          </a:xfrm>
          <a:prstGeom prst="rect">
            <a:avLst/>
          </a:prstGeom>
        </p:spPr>
        <p:txBody>
          <a:bodyPr wrap="square">
            <a:spAutoFit/>
          </a:bodyPr>
          <a:lstStyle/>
          <a:p>
            <a:r>
              <a:rPr lang="en-US" b="1" i="1" dirty="0">
                <a:solidFill>
                  <a:srgbClr val="FFFFFF"/>
                </a:solidFill>
              </a:rPr>
              <a:t>The Cosmic Ray </a:t>
            </a:r>
            <a:r>
              <a:rPr lang="en-US" b="1" i="1" dirty="0" smtClean="0">
                <a:solidFill>
                  <a:srgbClr val="FFFFFF"/>
                </a:solidFill>
              </a:rPr>
              <a:t>Veto</a:t>
            </a:r>
            <a:endParaRPr lang="en-US" b="1" i="1" dirty="0">
              <a:solidFill>
                <a:srgbClr val="FFFFFF"/>
              </a:solidFill>
            </a:endParaRPr>
          </a:p>
        </p:txBody>
      </p:sp>
      <p:cxnSp>
        <p:nvCxnSpPr>
          <p:cNvPr id="27" name="Straight Arrow Connector 26"/>
          <p:cNvCxnSpPr/>
          <p:nvPr/>
        </p:nvCxnSpPr>
        <p:spPr bwMode="auto">
          <a:xfrm>
            <a:off x="3413808" y="1477252"/>
            <a:ext cx="706636" cy="1632367"/>
          </a:xfrm>
          <a:prstGeom prst="straightConnector1">
            <a:avLst/>
          </a:prstGeom>
          <a:ln w="28575" cmpd="sng">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37" name="Slide Number Placeholder 2"/>
          <p:cNvSpPr txBox="1">
            <a:spLocks/>
          </p:cNvSpPr>
          <p:nvPr/>
        </p:nvSpPr>
        <p:spPr>
          <a:xfrm>
            <a:off x="797148" y="627066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18</a:t>
            </a:fld>
            <a:endParaRPr lang="en-US"/>
          </a:p>
        </p:txBody>
      </p:sp>
      <p:sp>
        <p:nvSpPr>
          <p:cNvPr id="39" name="Donut 38"/>
          <p:cNvSpPr/>
          <p:nvPr/>
        </p:nvSpPr>
        <p:spPr>
          <a:xfrm rot="576006">
            <a:off x="5639336" y="773626"/>
            <a:ext cx="2246561" cy="487888"/>
          </a:xfrm>
          <a:prstGeom prst="donut">
            <a:avLst>
              <a:gd name="adj" fmla="val 2753"/>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0" name="Straight Arrow Connector 39"/>
          <p:cNvCxnSpPr/>
          <p:nvPr/>
        </p:nvCxnSpPr>
        <p:spPr>
          <a:xfrm flipH="1">
            <a:off x="5440947" y="1149684"/>
            <a:ext cx="724866" cy="8172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263093" y="5692816"/>
            <a:ext cx="3823383" cy="923330"/>
          </a:xfrm>
          <a:prstGeom prst="rect">
            <a:avLst/>
          </a:prstGeom>
          <a:solidFill>
            <a:srgbClr val="FFFFFF"/>
          </a:solidFill>
        </p:spPr>
        <p:txBody>
          <a:bodyPr wrap="square" rtlCol="0">
            <a:spAutoFit/>
          </a:bodyPr>
          <a:lstStyle/>
          <a:p>
            <a:r>
              <a:rPr lang="en-US" dirty="0"/>
              <a:t>17 </a:t>
            </a:r>
            <a:r>
              <a:rPr lang="en-US" dirty="0" smtClean="0"/>
              <a:t>Al disks</a:t>
            </a:r>
            <a:r>
              <a:rPr lang="en-US" dirty="0"/>
              <a:t>, 0.2 mm thick</a:t>
            </a:r>
            <a:r>
              <a:rPr lang="en-US" dirty="0" smtClean="0"/>
              <a:t>, spaced </a:t>
            </a:r>
            <a:r>
              <a:rPr lang="en-US" dirty="0"/>
              <a:t>5.0 cm </a:t>
            </a:r>
            <a:r>
              <a:rPr lang="en-US" dirty="0" smtClean="0"/>
              <a:t>apart.  Radii decreases </a:t>
            </a:r>
            <a:r>
              <a:rPr lang="en-US" dirty="0"/>
              <a:t>from 8.3 cm upstream to 6.53 </a:t>
            </a:r>
            <a:r>
              <a:rPr lang="en-US" dirty="0" smtClean="0"/>
              <a:t>cm downstream</a:t>
            </a:r>
            <a:r>
              <a:rPr lang="en-US" dirty="0"/>
              <a:t>.</a:t>
            </a:r>
          </a:p>
        </p:txBody>
      </p:sp>
      <p:sp>
        <p:nvSpPr>
          <p:cNvPr id="2" name="Slide Number Placeholder 1"/>
          <p:cNvSpPr>
            <a:spLocks noGrp="1"/>
          </p:cNvSpPr>
          <p:nvPr>
            <p:ph type="sldNum" sz="quarter" idx="11"/>
          </p:nvPr>
        </p:nvSpPr>
        <p:spPr/>
        <p:txBody>
          <a:bodyPr/>
          <a:lstStyle/>
          <a:p>
            <a:pPr>
              <a:defRPr/>
            </a:pPr>
            <a:fld id="{47DBE887-5ABE-406C-8AB4-EBFFD8468B29}" type="slidenum">
              <a:rPr lang="en-US" smtClean="0">
                <a:solidFill>
                  <a:srgbClr val="000000"/>
                </a:solidFill>
              </a:rPr>
              <a:pPr>
                <a:defRPr/>
              </a:pPr>
              <a:t>18</a:t>
            </a:fld>
            <a:endParaRPr lang="en-US" dirty="0">
              <a:solidFill>
                <a:srgbClr val="000000"/>
              </a:solidFill>
            </a:endParaRPr>
          </a:p>
        </p:txBody>
      </p:sp>
    </p:spTree>
    <p:extLst>
      <p:ext uri="{BB962C8B-B14F-4D97-AF65-F5344CB8AC3E}">
        <p14:creationId xmlns:p14="http://schemas.microsoft.com/office/powerpoint/2010/main" val="271326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44" grpId="0"/>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57399" y="0"/>
            <a:ext cx="5029201" cy="685800"/>
          </a:xfrm>
        </p:spPr>
        <p:txBody>
          <a:bodyPr>
            <a:normAutofit fontScale="90000"/>
          </a:bodyPr>
          <a:lstStyle/>
          <a:p>
            <a:r>
              <a:rPr lang="en-US" dirty="0" smtClean="0">
                <a:solidFill>
                  <a:srgbClr val="FF0000"/>
                </a:solidFill>
              </a:rPr>
              <a:t>T-Tracker</a:t>
            </a:r>
            <a:endParaRPr lang="en-US" dirty="0">
              <a:solidFill>
                <a:srgbClr val="FF0000"/>
              </a:solidFill>
            </a:endParaRPr>
          </a:p>
        </p:txBody>
      </p:sp>
      <p:pic>
        <p:nvPicPr>
          <p:cNvPr id="4" name="Content Placeholder 3" descr="Assembled.png"/>
          <p:cNvPicPr>
            <a:picLocks noGrp="1"/>
          </p:cNvPicPr>
          <p:nvPr>
            <p:ph idx="1"/>
          </p:nvPr>
        </p:nvPicPr>
        <p:blipFill>
          <a:blip r:embed="rId2"/>
          <a:stretch>
            <a:fillRect/>
          </a:stretch>
        </p:blipFill>
        <p:spPr>
          <a:xfrm>
            <a:off x="2667000" y="914400"/>
            <a:ext cx="6248400" cy="2616254"/>
          </a:xfrm>
          <a:prstGeom prst="rect">
            <a:avLst/>
          </a:prstGeom>
        </p:spPr>
      </p:pic>
      <p:pic>
        <p:nvPicPr>
          <p:cNvPr id="6" name="Picture 5" descr="C:\mu2e\Cad\V2\PanelSide.png"/>
          <p:cNvPicPr/>
          <p:nvPr/>
        </p:nvPicPr>
        <p:blipFill>
          <a:blip r:embed="rId3" cstate="print"/>
          <a:stretch>
            <a:fillRect/>
          </a:stretch>
        </p:blipFill>
        <p:spPr bwMode="auto">
          <a:xfrm>
            <a:off x="5461379" y="3554095"/>
            <a:ext cx="3657600" cy="3075305"/>
          </a:xfrm>
          <a:prstGeom prst="rect">
            <a:avLst/>
          </a:prstGeom>
          <a:noFill/>
          <a:ln w="9525">
            <a:noFill/>
            <a:miter lim="800000"/>
            <a:headEnd/>
            <a:tailEnd/>
          </a:ln>
        </p:spPr>
      </p:pic>
      <p:pic>
        <p:nvPicPr>
          <p:cNvPr id="7" name="Picture 6" descr="Plane.png"/>
          <p:cNvPicPr/>
          <p:nvPr/>
        </p:nvPicPr>
        <p:blipFill>
          <a:blip r:embed="rId4" cstate="print"/>
          <a:stretch>
            <a:fillRect/>
          </a:stretch>
        </p:blipFill>
        <p:spPr>
          <a:xfrm>
            <a:off x="152401" y="914400"/>
            <a:ext cx="2362199" cy="2084705"/>
          </a:xfrm>
          <a:prstGeom prst="rect">
            <a:avLst/>
          </a:prstGeom>
        </p:spPr>
      </p:pic>
      <p:sp>
        <p:nvSpPr>
          <p:cNvPr id="8" name="TextBox 7"/>
          <p:cNvSpPr txBox="1"/>
          <p:nvPr/>
        </p:nvSpPr>
        <p:spPr>
          <a:xfrm>
            <a:off x="3330315" y="4267200"/>
            <a:ext cx="1838901" cy="923330"/>
          </a:xfrm>
          <a:prstGeom prst="rect">
            <a:avLst/>
          </a:prstGeom>
          <a:noFill/>
        </p:spPr>
        <p:txBody>
          <a:bodyPr wrap="none" rtlCol="0">
            <a:spAutoFit/>
          </a:bodyPr>
          <a:lstStyle/>
          <a:p>
            <a:r>
              <a:rPr lang="en-US" dirty="0" smtClean="0">
                <a:sym typeface="Wingdings" pitchFamily="2" charset="2"/>
              </a:rPr>
              <a:t> Station</a:t>
            </a:r>
            <a:endParaRPr lang="en-US" dirty="0" smtClean="0"/>
          </a:p>
          <a:p>
            <a:r>
              <a:rPr lang="en-US" dirty="0" smtClean="0"/>
              <a:t>170 mm between</a:t>
            </a:r>
          </a:p>
          <a:p>
            <a:r>
              <a:rPr lang="en-US" dirty="0" smtClean="0">
                <a:sym typeface="Wingdings" pitchFamily="2" charset="2"/>
              </a:rPr>
              <a:t></a:t>
            </a:r>
            <a:r>
              <a:rPr lang="en-US" dirty="0" smtClean="0"/>
              <a:t>Stations</a:t>
            </a:r>
            <a:endParaRPr lang="en-US" dirty="0"/>
          </a:p>
        </p:txBody>
      </p:sp>
      <p:sp>
        <p:nvSpPr>
          <p:cNvPr id="9" name="TextBox 8"/>
          <p:cNvSpPr txBox="1"/>
          <p:nvPr/>
        </p:nvSpPr>
        <p:spPr>
          <a:xfrm>
            <a:off x="83592" y="2910066"/>
            <a:ext cx="3997313" cy="1477328"/>
          </a:xfrm>
          <a:prstGeom prst="rect">
            <a:avLst/>
          </a:prstGeom>
          <a:noFill/>
        </p:spPr>
        <p:txBody>
          <a:bodyPr wrap="none" rtlCol="0">
            <a:spAutoFit/>
          </a:bodyPr>
          <a:lstStyle/>
          <a:p>
            <a:r>
              <a:rPr lang="en-US" dirty="0" smtClean="0"/>
              <a:t>Max. straw rates-</a:t>
            </a:r>
          </a:p>
          <a:p>
            <a:r>
              <a:rPr lang="en-US" dirty="0" smtClean="0"/>
              <a:t>Flash: 3 MHz/cm</a:t>
            </a:r>
          </a:p>
          <a:p>
            <a:r>
              <a:rPr lang="en-US" dirty="0" smtClean="0"/>
              <a:t>During Measurement </a:t>
            </a:r>
            <a:r>
              <a:rPr lang="en-US" dirty="0"/>
              <a:t>P</a:t>
            </a:r>
            <a:r>
              <a:rPr lang="en-US" dirty="0" smtClean="0"/>
              <a:t>eriod: 3 kHz/cm</a:t>
            </a:r>
            <a:r>
              <a:rPr lang="en-US" baseline="30000" dirty="0" smtClean="0"/>
              <a:t>2</a:t>
            </a:r>
          </a:p>
          <a:p>
            <a:r>
              <a:rPr lang="en-US" dirty="0" smtClean="0"/>
              <a:t>Time division on each straw</a:t>
            </a:r>
          </a:p>
          <a:p>
            <a:r>
              <a:rPr lang="en-US" dirty="0" smtClean="0"/>
              <a:t>First version ASIC prototype nearly ready</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0416808"/>
              </p:ext>
            </p:extLst>
          </p:nvPr>
        </p:nvGraphicFramePr>
        <p:xfrm>
          <a:off x="3186209" y="5181600"/>
          <a:ext cx="3052666" cy="1282700"/>
        </p:xfrm>
        <a:graphic>
          <a:graphicData uri="http://schemas.openxmlformats.org/drawingml/2006/table">
            <a:tbl>
              <a:tblPr firstRow="1" firstCol="1" bandRow="1"/>
              <a:tblGrid>
                <a:gridCol w="822960"/>
                <a:gridCol w="1953895"/>
                <a:gridCol w="275811"/>
              </a:tblGrid>
              <a:tr h="0">
                <a:tc>
                  <a:txBody>
                    <a:bodyPr/>
                    <a:lstStyle/>
                    <a:p>
                      <a:pPr marL="0" marR="0" indent="228600" algn="r"/>
                      <a:r>
                        <a:rPr lang="en-US" sz="1200" dirty="0">
                          <a:effectLst/>
                          <a:latin typeface="Times New Roman"/>
                          <a:ea typeface="Calibri"/>
                          <a:cs typeface="Vrinda"/>
                        </a:rPr>
                        <a:t>18</a:t>
                      </a:r>
                    </a:p>
                  </a:txBody>
                  <a:tcPr marL="68580" marR="68580" marT="0" marB="0">
                    <a:lnL w="12700" cap="flat" cmpd="sng" algn="ctr">
                      <a:solidFill>
                        <a:srgbClr val="F2F2F2"/>
                      </a:solidFill>
                      <a:prstDash val="dot"/>
                      <a:round/>
                      <a:headEnd type="none" w="med" len="med"/>
                      <a:tailEnd type="none" w="med" len="med"/>
                    </a:lnL>
                    <a:lnR w="12700" cap="flat" cmpd="sng" algn="ctr">
                      <a:solidFill>
                        <a:srgbClr val="F2F2F2"/>
                      </a:solidFill>
                      <a:prstDash val="dot"/>
                      <a:round/>
                      <a:headEnd type="none" w="med" len="med"/>
                      <a:tailEnd type="none" w="med" len="med"/>
                    </a:lnR>
                    <a:lnT w="12700" cap="flat" cmpd="sng" algn="ctr">
                      <a:solidFill>
                        <a:srgbClr val="F2F2F2"/>
                      </a:solidFill>
                      <a:prstDash val="dot"/>
                      <a:round/>
                      <a:headEnd type="none" w="med" len="med"/>
                      <a:tailEnd type="none" w="med" len="med"/>
                    </a:lnT>
                    <a:lnB w="12700" cap="flat" cmpd="sng" algn="ctr">
                      <a:solidFill>
                        <a:srgbClr val="F2F2F2"/>
                      </a:solidFill>
                      <a:prstDash val="dot"/>
                      <a:round/>
                      <a:headEnd type="none" w="med" len="med"/>
                      <a:tailEnd type="none" w="med" len="med"/>
                    </a:lnB>
                  </a:tcPr>
                </a:tc>
                <a:tc gridSpan="2">
                  <a:txBody>
                    <a:bodyPr/>
                    <a:lstStyle/>
                    <a:p>
                      <a:pPr marL="0" marR="0" indent="228600" algn="just"/>
                      <a:r>
                        <a:rPr lang="en-US" sz="1200">
                          <a:effectLst/>
                          <a:latin typeface="Times New Roman"/>
                          <a:ea typeface="Calibri"/>
                          <a:cs typeface="Vrinda"/>
                        </a:rPr>
                        <a:t>Stations</a:t>
                      </a:r>
                    </a:p>
                  </a:txBody>
                  <a:tcPr marL="68580" marR="68580" marT="0" marB="0">
                    <a:lnL w="12700" cap="flat" cmpd="sng" algn="ctr">
                      <a:solidFill>
                        <a:srgbClr val="F2F2F2"/>
                      </a:solidFill>
                      <a:prstDash val="dot"/>
                      <a:round/>
                      <a:headEnd type="none" w="med" len="med"/>
                      <a:tailEnd type="none" w="med" len="med"/>
                    </a:lnL>
                    <a:lnR w="12700" cap="flat" cmpd="sng" algn="ctr">
                      <a:solidFill>
                        <a:srgbClr val="F2F2F2"/>
                      </a:solidFill>
                      <a:prstDash val="dot"/>
                      <a:round/>
                      <a:headEnd type="none" w="med" len="med"/>
                      <a:tailEnd type="none" w="med" len="med"/>
                    </a:lnR>
                    <a:lnT w="12700" cap="flat" cmpd="sng" algn="ctr">
                      <a:solidFill>
                        <a:srgbClr val="F2F2F2"/>
                      </a:solidFill>
                      <a:prstDash val="dot"/>
                      <a:round/>
                      <a:headEnd type="none" w="med" len="med"/>
                      <a:tailEnd type="none" w="med" len="med"/>
                    </a:lnT>
                    <a:lnB w="12700" cap="flat" cmpd="sng" algn="ctr">
                      <a:solidFill>
                        <a:srgbClr val="F2F2F2"/>
                      </a:solidFill>
                      <a:prstDash val="dot"/>
                      <a:round/>
                      <a:headEnd type="none" w="med" len="med"/>
                      <a:tailEnd type="none" w="med" len="med"/>
                    </a:lnB>
                  </a:tcPr>
                </a:tc>
                <a:tc hMerge="1">
                  <a:txBody>
                    <a:bodyPr/>
                    <a:lstStyle/>
                    <a:p>
                      <a:endParaRPr lang="en-US"/>
                    </a:p>
                  </a:txBody>
                  <a:tcPr/>
                </a:tc>
              </a:tr>
              <a:tr h="0">
                <a:tc>
                  <a:txBody>
                    <a:bodyPr/>
                    <a:lstStyle/>
                    <a:p>
                      <a:pPr marL="0" marR="0" indent="228600" algn="r"/>
                      <a:r>
                        <a:rPr lang="en-US" sz="1200">
                          <a:effectLst/>
                          <a:latin typeface="Times New Roman"/>
                          <a:ea typeface="Calibri"/>
                          <a:cs typeface="Vrinda"/>
                        </a:rPr>
                        <a:t>2</a:t>
                      </a:r>
                    </a:p>
                  </a:txBody>
                  <a:tcPr marL="68580" marR="68580" marT="0" marB="0">
                    <a:lnL w="12700" cap="flat" cmpd="sng" algn="ctr">
                      <a:solidFill>
                        <a:srgbClr val="F2F2F2"/>
                      </a:solidFill>
                      <a:prstDash val="dot"/>
                      <a:round/>
                      <a:headEnd type="none" w="med" len="med"/>
                      <a:tailEnd type="none" w="med" len="med"/>
                    </a:lnL>
                    <a:lnR w="12700" cap="flat" cmpd="sng" algn="ctr">
                      <a:solidFill>
                        <a:srgbClr val="F2F2F2"/>
                      </a:solidFill>
                      <a:prstDash val="dot"/>
                      <a:round/>
                      <a:headEnd type="none" w="med" len="med"/>
                      <a:tailEnd type="none" w="med" len="med"/>
                    </a:lnR>
                    <a:lnT w="12700" cap="flat" cmpd="sng" algn="ctr">
                      <a:solidFill>
                        <a:srgbClr val="F2F2F2"/>
                      </a:solidFill>
                      <a:prstDash val="dot"/>
                      <a:round/>
                      <a:headEnd type="none" w="med" len="med"/>
                      <a:tailEnd type="none" w="med" len="med"/>
                    </a:lnT>
                    <a:lnB w="12700" cap="flat" cmpd="sng" algn="ctr">
                      <a:solidFill>
                        <a:srgbClr val="F2F2F2"/>
                      </a:solidFill>
                      <a:prstDash val="dot"/>
                      <a:round/>
                      <a:headEnd type="none" w="med" len="med"/>
                      <a:tailEnd type="none" w="med" len="med"/>
                    </a:lnB>
                  </a:tcPr>
                </a:tc>
                <a:tc gridSpan="2">
                  <a:txBody>
                    <a:bodyPr/>
                    <a:lstStyle/>
                    <a:p>
                      <a:pPr marL="0" marR="0" indent="228600" algn="just"/>
                      <a:r>
                        <a:rPr lang="en-US" sz="1200">
                          <a:effectLst/>
                          <a:latin typeface="Times New Roman"/>
                          <a:ea typeface="Calibri"/>
                          <a:cs typeface="Vrinda"/>
                        </a:rPr>
                        <a:t>2 planes per station</a:t>
                      </a:r>
                    </a:p>
                  </a:txBody>
                  <a:tcPr marL="68580" marR="68580" marT="0" marB="0">
                    <a:lnL w="12700" cap="flat" cmpd="sng" algn="ctr">
                      <a:solidFill>
                        <a:srgbClr val="F2F2F2"/>
                      </a:solidFill>
                      <a:prstDash val="dot"/>
                      <a:round/>
                      <a:headEnd type="none" w="med" len="med"/>
                      <a:tailEnd type="none" w="med" len="med"/>
                    </a:lnL>
                    <a:lnR w="12700" cap="flat" cmpd="sng" algn="ctr">
                      <a:solidFill>
                        <a:srgbClr val="F2F2F2"/>
                      </a:solidFill>
                      <a:prstDash val="dot"/>
                      <a:round/>
                      <a:headEnd type="none" w="med" len="med"/>
                      <a:tailEnd type="none" w="med" len="med"/>
                    </a:lnR>
                    <a:lnT w="12700" cap="flat" cmpd="sng" algn="ctr">
                      <a:solidFill>
                        <a:srgbClr val="F2F2F2"/>
                      </a:solidFill>
                      <a:prstDash val="dot"/>
                      <a:round/>
                      <a:headEnd type="none" w="med" len="med"/>
                      <a:tailEnd type="none" w="med" len="med"/>
                    </a:lnT>
                    <a:lnB w="12700" cap="flat" cmpd="sng" algn="ctr">
                      <a:solidFill>
                        <a:srgbClr val="F2F2F2"/>
                      </a:solidFill>
                      <a:prstDash val="dot"/>
                      <a:round/>
                      <a:headEnd type="none" w="med" len="med"/>
                      <a:tailEnd type="none" w="med" len="med"/>
                    </a:lnB>
                  </a:tcPr>
                </a:tc>
                <a:tc hMerge="1">
                  <a:txBody>
                    <a:bodyPr/>
                    <a:lstStyle/>
                    <a:p>
                      <a:endParaRPr lang="en-US"/>
                    </a:p>
                  </a:txBody>
                  <a:tcPr/>
                </a:tc>
              </a:tr>
              <a:tr h="0">
                <a:tc>
                  <a:txBody>
                    <a:bodyPr/>
                    <a:lstStyle/>
                    <a:p>
                      <a:pPr marL="0" marR="0" indent="228600" algn="r"/>
                      <a:r>
                        <a:rPr lang="en-US" sz="1200">
                          <a:effectLst/>
                          <a:latin typeface="Times New Roman"/>
                          <a:ea typeface="Calibri"/>
                          <a:cs typeface="Vrinda"/>
                        </a:rPr>
                        <a:t>6</a:t>
                      </a:r>
                    </a:p>
                  </a:txBody>
                  <a:tcPr marL="68580" marR="68580" marT="0" marB="0">
                    <a:lnL w="12700" cap="flat" cmpd="sng" algn="ctr">
                      <a:solidFill>
                        <a:srgbClr val="F2F2F2"/>
                      </a:solidFill>
                      <a:prstDash val="dot"/>
                      <a:round/>
                      <a:headEnd type="none" w="med" len="med"/>
                      <a:tailEnd type="none" w="med" len="med"/>
                    </a:lnL>
                    <a:lnR w="12700" cap="flat" cmpd="sng" algn="ctr">
                      <a:solidFill>
                        <a:srgbClr val="F2F2F2"/>
                      </a:solidFill>
                      <a:prstDash val="dot"/>
                      <a:round/>
                      <a:headEnd type="none" w="med" len="med"/>
                      <a:tailEnd type="none" w="med" len="med"/>
                    </a:lnR>
                    <a:lnT w="12700" cap="flat" cmpd="sng" algn="ctr">
                      <a:solidFill>
                        <a:srgbClr val="F2F2F2"/>
                      </a:solidFill>
                      <a:prstDash val="dot"/>
                      <a:round/>
                      <a:headEnd type="none" w="med" len="med"/>
                      <a:tailEnd type="none" w="med" len="med"/>
                    </a:lnT>
                    <a:lnB w="12700" cap="flat" cmpd="sng" algn="ctr">
                      <a:solidFill>
                        <a:srgbClr val="F2F2F2"/>
                      </a:solidFill>
                      <a:prstDash val="dot"/>
                      <a:round/>
                      <a:headEnd type="none" w="med" len="med"/>
                      <a:tailEnd type="none" w="med" len="med"/>
                    </a:lnB>
                  </a:tcPr>
                </a:tc>
                <a:tc gridSpan="2">
                  <a:txBody>
                    <a:bodyPr/>
                    <a:lstStyle/>
                    <a:p>
                      <a:pPr marL="0" marR="0" indent="228600" algn="just"/>
                      <a:r>
                        <a:rPr lang="en-US" sz="1200" dirty="0">
                          <a:effectLst/>
                          <a:latin typeface="Times New Roman"/>
                          <a:ea typeface="Calibri"/>
                          <a:cs typeface="Vrinda"/>
                        </a:rPr>
                        <a:t>6 panels per plane</a:t>
                      </a:r>
                    </a:p>
                  </a:txBody>
                  <a:tcPr marL="68580" marR="68580" marT="0" marB="0">
                    <a:lnL w="12700" cap="flat" cmpd="sng" algn="ctr">
                      <a:solidFill>
                        <a:srgbClr val="F2F2F2"/>
                      </a:solidFill>
                      <a:prstDash val="dot"/>
                      <a:round/>
                      <a:headEnd type="none" w="med" len="med"/>
                      <a:tailEnd type="none" w="med" len="med"/>
                    </a:lnL>
                    <a:lnR w="12700" cap="flat" cmpd="sng" algn="ctr">
                      <a:solidFill>
                        <a:srgbClr val="F2F2F2"/>
                      </a:solidFill>
                      <a:prstDash val="dot"/>
                      <a:round/>
                      <a:headEnd type="none" w="med" len="med"/>
                      <a:tailEnd type="none" w="med" len="med"/>
                    </a:lnR>
                    <a:lnT w="12700" cap="flat" cmpd="sng" algn="ctr">
                      <a:solidFill>
                        <a:srgbClr val="F2F2F2"/>
                      </a:solidFill>
                      <a:prstDash val="dot"/>
                      <a:round/>
                      <a:headEnd type="none" w="med" len="med"/>
                      <a:tailEnd type="none" w="med" len="med"/>
                    </a:lnT>
                    <a:lnB w="12700" cap="flat" cmpd="sng" algn="ctr">
                      <a:solidFill>
                        <a:srgbClr val="F2F2F2"/>
                      </a:solidFill>
                      <a:prstDash val="dot"/>
                      <a:round/>
                      <a:headEnd type="none" w="med" len="med"/>
                      <a:tailEnd type="none" w="med" len="med"/>
                    </a:lnB>
                  </a:tcPr>
                </a:tc>
                <a:tc hMerge="1">
                  <a:txBody>
                    <a:bodyPr/>
                    <a:lstStyle/>
                    <a:p>
                      <a:endParaRPr lang="en-US"/>
                    </a:p>
                  </a:txBody>
                  <a:tcPr/>
                </a:tc>
              </a:tr>
              <a:tr h="0">
                <a:tc>
                  <a:txBody>
                    <a:bodyPr/>
                    <a:lstStyle/>
                    <a:p>
                      <a:pPr marL="0" marR="0" indent="228600" algn="r"/>
                      <a:r>
                        <a:rPr lang="en-US" sz="1200">
                          <a:effectLst/>
                          <a:latin typeface="Times New Roman"/>
                          <a:ea typeface="Calibri"/>
                          <a:cs typeface="Vrinda"/>
                        </a:rPr>
                        <a:t>2</a:t>
                      </a:r>
                    </a:p>
                  </a:txBody>
                  <a:tcPr marL="68580" marR="68580" marT="0" marB="0">
                    <a:lnL w="12700" cap="flat" cmpd="sng" algn="ctr">
                      <a:solidFill>
                        <a:srgbClr val="F2F2F2"/>
                      </a:solidFill>
                      <a:prstDash val="dot"/>
                      <a:round/>
                      <a:headEnd type="none" w="med" len="med"/>
                      <a:tailEnd type="none" w="med" len="med"/>
                    </a:lnL>
                    <a:lnR w="12700" cap="flat" cmpd="sng" algn="ctr">
                      <a:solidFill>
                        <a:srgbClr val="F2F2F2"/>
                      </a:solidFill>
                      <a:prstDash val="dot"/>
                      <a:round/>
                      <a:headEnd type="none" w="med" len="med"/>
                      <a:tailEnd type="none" w="med" len="med"/>
                    </a:lnR>
                    <a:lnT w="12700" cap="flat" cmpd="sng" algn="ctr">
                      <a:solidFill>
                        <a:srgbClr val="F2F2F2"/>
                      </a:solidFill>
                      <a:prstDash val="dot"/>
                      <a:round/>
                      <a:headEnd type="none" w="med" len="med"/>
                      <a:tailEnd type="none" w="med" len="med"/>
                    </a:lnT>
                    <a:lnB w="12700" cap="flat" cmpd="sng" algn="ctr">
                      <a:solidFill>
                        <a:srgbClr val="F2F2F2"/>
                      </a:solidFill>
                      <a:prstDash val="dot"/>
                      <a:round/>
                      <a:headEnd type="none" w="med" len="med"/>
                      <a:tailEnd type="none" w="med" len="med"/>
                    </a:lnB>
                  </a:tcPr>
                </a:tc>
                <a:tc gridSpan="2">
                  <a:txBody>
                    <a:bodyPr/>
                    <a:lstStyle/>
                    <a:p>
                      <a:pPr marL="0" marR="0" indent="228600" algn="just"/>
                      <a:r>
                        <a:rPr lang="en-US" sz="1200" dirty="0">
                          <a:effectLst/>
                          <a:latin typeface="Times New Roman"/>
                          <a:ea typeface="Calibri"/>
                          <a:cs typeface="Vrinda"/>
                        </a:rPr>
                        <a:t>layers per panel</a:t>
                      </a:r>
                    </a:p>
                  </a:txBody>
                  <a:tcPr marL="68580" marR="68580" marT="0" marB="0">
                    <a:lnL w="12700" cap="flat" cmpd="sng" algn="ctr">
                      <a:solidFill>
                        <a:srgbClr val="F2F2F2"/>
                      </a:solidFill>
                      <a:prstDash val="dot"/>
                      <a:round/>
                      <a:headEnd type="none" w="med" len="med"/>
                      <a:tailEnd type="none" w="med" len="med"/>
                    </a:lnL>
                    <a:lnR w="12700" cap="flat" cmpd="sng" algn="ctr">
                      <a:solidFill>
                        <a:srgbClr val="F2F2F2"/>
                      </a:solidFill>
                      <a:prstDash val="dot"/>
                      <a:round/>
                      <a:headEnd type="none" w="med" len="med"/>
                      <a:tailEnd type="none" w="med" len="med"/>
                    </a:lnR>
                    <a:lnT w="12700" cap="flat" cmpd="sng" algn="ctr">
                      <a:solidFill>
                        <a:srgbClr val="F2F2F2"/>
                      </a:solidFill>
                      <a:prstDash val="dot"/>
                      <a:round/>
                      <a:headEnd type="none" w="med" len="med"/>
                      <a:tailEnd type="none" w="med" len="med"/>
                    </a:lnT>
                    <a:lnB w="12700" cap="flat" cmpd="sng" algn="ctr">
                      <a:solidFill>
                        <a:srgbClr val="F2F2F2"/>
                      </a:solidFill>
                      <a:prstDash val="dot"/>
                      <a:round/>
                      <a:headEnd type="none" w="med" len="med"/>
                      <a:tailEnd type="none" w="med" len="med"/>
                    </a:lnB>
                  </a:tcPr>
                </a:tc>
                <a:tc hMerge="1">
                  <a:txBody>
                    <a:bodyPr/>
                    <a:lstStyle/>
                    <a:p>
                      <a:endParaRPr lang="en-US"/>
                    </a:p>
                  </a:txBody>
                  <a:tcPr/>
                </a:tc>
              </a:tr>
              <a:tr h="320040">
                <a:tc>
                  <a:txBody>
                    <a:bodyPr/>
                    <a:lstStyle/>
                    <a:p>
                      <a:pPr marL="0" marR="0" indent="228600" algn="r"/>
                      <a:r>
                        <a:rPr lang="en-US" sz="1200">
                          <a:effectLst/>
                          <a:latin typeface="Times New Roman"/>
                          <a:ea typeface="Calibri"/>
                          <a:cs typeface="Vrinda"/>
                        </a:rPr>
                        <a:t>50</a:t>
                      </a:r>
                    </a:p>
                  </a:txBody>
                  <a:tcPr marL="68580" marR="68580" marT="0" marB="0">
                    <a:lnL w="12700" cap="flat" cmpd="sng" algn="ctr">
                      <a:solidFill>
                        <a:srgbClr val="F2F2F2"/>
                      </a:solidFill>
                      <a:prstDash val="dot"/>
                      <a:round/>
                      <a:headEnd type="none" w="med" len="med"/>
                      <a:tailEnd type="none" w="med" len="med"/>
                    </a:lnL>
                    <a:lnR w="12700" cap="flat" cmpd="sng" algn="ctr">
                      <a:solidFill>
                        <a:srgbClr val="F2F2F2"/>
                      </a:solidFill>
                      <a:prstDash val="dot"/>
                      <a:round/>
                      <a:headEnd type="none" w="med" len="med"/>
                      <a:tailEnd type="none" w="med" len="med"/>
                    </a:lnR>
                    <a:lnT w="12700" cap="flat" cmpd="sng" algn="ctr">
                      <a:solidFill>
                        <a:srgbClr val="F2F2F2"/>
                      </a:solidFill>
                      <a:prstDash val="dot"/>
                      <a:round/>
                      <a:headEnd type="none" w="med" len="med"/>
                      <a:tailEnd type="none" w="med" len="med"/>
                    </a:lnT>
                    <a:lnB w="12700" cap="flat" cmpd="sng" algn="ctr">
                      <a:solidFill>
                        <a:srgbClr val="F2F2F2"/>
                      </a:solidFill>
                      <a:prstDash val="dot"/>
                      <a:round/>
                      <a:headEnd type="none" w="med" len="med"/>
                      <a:tailEnd type="none" w="med" len="med"/>
                    </a:lnB>
                  </a:tcPr>
                </a:tc>
                <a:tc gridSpan="2">
                  <a:txBody>
                    <a:bodyPr/>
                    <a:lstStyle/>
                    <a:p>
                      <a:pPr marL="0" marR="0" indent="228600" algn="just"/>
                      <a:r>
                        <a:rPr lang="en-US" sz="1200" dirty="0">
                          <a:effectLst/>
                          <a:latin typeface="Times New Roman"/>
                          <a:ea typeface="Calibri"/>
                          <a:cs typeface="Vrinda"/>
                        </a:rPr>
                        <a:t>straws per layer</a:t>
                      </a:r>
                    </a:p>
                  </a:txBody>
                  <a:tcPr marL="68580" marR="68580" marT="0" marB="0">
                    <a:lnL w="12700" cap="flat" cmpd="sng" algn="ctr">
                      <a:solidFill>
                        <a:srgbClr val="F2F2F2"/>
                      </a:solidFill>
                      <a:prstDash val="dot"/>
                      <a:round/>
                      <a:headEnd type="none" w="med" len="med"/>
                      <a:tailEnd type="none" w="med" len="med"/>
                    </a:lnL>
                    <a:lnR w="12700" cap="flat" cmpd="sng" algn="ctr">
                      <a:solidFill>
                        <a:srgbClr val="F2F2F2"/>
                      </a:solidFill>
                      <a:prstDash val="dot"/>
                      <a:round/>
                      <a:headEnd type="none" w="med" len="med"/>
                      <a:tailEnd type="none" w="med" len="med"/>
                    </a:lnR>
                    <a:lnT w="12700" cap="flat" cmpd="sng" algn="ctr">
                      <a:solidFill>
                        <a:srgbClr val="F2F2F2"/>
                      </a:solidFill>
                      <a:prstDash val="dot"/>
                      <a:round/>
                      <a:headEnd type="none" w="med" len="med"/>
                      <a:tailEnd type="none" w="med" len="med"/>
                    </a:lnT>
                    <a:lnB w="12700" cap="flat" cmpd="sng" algn="ctr">
                      <a:solidFill>
                        <a:srgbClr val="F2F2F2"/>
                      </a:solidFill>
                      <a:prstDash val="dot"/>
                      <a:round/>
                      <a:headEnd type="none" w="med" len="med"/>
                      <a:tailEnd type="none" w="med" len="med"/>
                    </a:lnB>
                  </a:tcPr>
                </a:tc>
                <a:tc hMerge="1">
                  <a:txBody>
                    <a:bodyPr/>
                    <a:lstStyle/>
                    <a:p>
                      <a:endParaRPr lang="en-US"/>
                    </a:p>
                  </a:txBody>
                  <a:tcPr/>
                </a:tc>
              </a:tr>
              <a:tr h="231140">
                <a:tc>
                  <a:txBody>
                    <a:bodyPr/>
                    <a:lstStyle/>
                    <a:p>
                      <a:pPr marL="0" marR="0" indent="228600" algn="r"/>
                      <a:r>
                        <a:rPr lang="en-US" sz="1200" dirty="0">
                          <a:effectLst/>
                          <a:latin typeface="Times New Roman"/>
                          <a:ea typeface="Calibri"/>
                          <a:cs typeface="Vrinda"/>
                        </a:rPr>
                        <a:t>21,600</a:t>
                      </a:r>
                    </a:p>
                  </a:txBody>
                  <a:tcPr marL="68580" marR="68580" marT="0" marB="0">
                    <a:lnL w="12700" cap="flat" cmpd="sng" algn="ctr">
                      <a:solidFill>
                        <a:srgbClr val="F2F2F2"/>
                      </a:solidFill>
                      <a:prstDash val="dot"/>
                      <a:round/>
                      <a:headEnd type="none" w="med" len="med"/>
                      <a:tailEnd type="none" w="med" len="med"/>
                    </a:lnL>
                    <a:lnR w="12700" cap="flat" cmpd="sng" algn="ctr">
                      <a:solidFill>
                        <a:srgbClr val="F2F2F2"/>
                      </a:solidFill>
                      <a:prstDash val="dot"/>
                      <a:round/>
                      <a:headEnd type="none" w="med" len="med"/>
                      <a:tailEnd type="none" w="med" len="med"/>
                    </a:lnR>
                    <a:lnT w="12700" cap="flat" cmpd="sng" algn="ctr">
                      <a:solidFill>
                        <a:srgbClr val="F2F2F2"/>
                      </a:solidFill>
                      <a:prstDash val="dot"/>
                      <a:round/>
                      <a:headEnd type="none" w="med" len="med"/>
                      <a:tailEnd type="none" w="med" len="med"/>
                    </a:lnT>
                    <a:lnB w="12700" cap="flat" cmpd="sng" algn="ctr">
                      <a:solidFill>
                        <a:srgbClr val="F2F2F2"/>
                      </a:solidFill>
                      <a:prstDash val="dot"/>
                      <a:round/>
                      <a:headEnd type="none" w="med" len="med"/>
                      <a:tailEnd type="none" w="med" len="med"/>
                    </a:lnB>
                  </a:tcPr>
                </a:tc>
                <a:tc>
                  <a:txBody>
                    <a:bodyPr/>
                    <a:lstStyle/>
                    <a:p>
                      <a:pPr marL="0" marR="0" indent="228600" algn="just"/>
                      <a:r>
                        <a:rPr lang="en-US" sz="1200" dirty="0">
                          <a:effectLst/>
                          <a:latin typeface="Times New Roman"/>
                          <a:ea typeface="Calibri"/>
                          <a:cs typeface="Vrinda"/>
                        </a:rPr>
                        <a:t>straws</a:t>
                      </a:r>
                    </a:p>
                  </a:txBody>
                  <a:tcPr marL="68580" marR="68580" marT="0" marB="0">
                    <a:lnL w="12700" cap="flat" cmpd="sng" algn="ctr">
                      <a:solidFill>
                        <a:srgbClr val="F2F2F2"/>
                      </a:solidFill>
                      <a:prstDash val="dot"/>
                      <a:round/>
                      <a:headEnd type="none" w="med" len="med"/>
                      <a:tailEnd type="none" w="med" len="med"/>
                    </a:lnL>
                    <a:lnR w="12700" cap="flat" cmpd="sng" algn="ctr">
                      <a:solidFill>
                        <a:srgbClr val="F2F2F2"/>
                      </a:solidFill>
                      <a:prstDash val="dot"/>
                      <a:round/>
                      <a:headEnd type="none" w="med" len="med"/>
                      <a:tailEnd type="none" w="med" len="med"/>
                    </a:lnR>
                    <a:lnT w="12700" cap="flat" cmpd="sng" algn="ctr">
                      <a:solidFill>
                        <a:srgbClr val="F2F2F2"/>
                      </a:solidFill>
                      <a:prstDash val="dot"/>
                      <a:round/>
                      <a:headEnd type="none" w="med" len="med"/>
                      <a:tailEnd type="none" w="med" len="med"/>
                    </a:lnT>
                    <a:lnB w="12700" cap="flat" cmpd="sng" algn="ctr">
                      <a:solidFill>
                        <a:srgbClr val="F2F2F2"/>
                      </a:solidFill>
                      <a:prstDash val="dot"/>
                      <a:round/>
                      <a:headEnd type="none" w="med" len="med"/>
                      <a:tailEnd type="none" w="med" len="med"/>
                    </a:lnB>
                  </a:tcPr>
                </a:tc>
                <a:tc>
                  <a:txBody>
                    <a:bodyPr/>
                    <a:lstStyle/>
                    <a:p>
                      <a:pPr marL="0" marR="0" indent="228600" algn="just"/>
                      <a:r>
                        <a:rPr lang="en-US" sz="1200" dirty="0">
                          <a:effectLst/>
                          <a:latin typeface="Times New Roman"/>
                          <a:ea typeface="Calibri"/>
                          <a:cs typeface="Vrinda"/>
                        </a:rPr>
                        <a:t> </a:t>
                      </a:r>
                    </a:p>
                  </a:txBody>
                  <a:tcPr marL="0" marR="0" marT="0" marB="0" anchor="ctr">
                    <a:lnL w="12700" cap="flat" cmpd="sng" algn="ctr">
                      <a:solidFill>
                        <a:srgbClr val="F2F2F2"/>
                      </a:solidFill>
                      <a:prstDash val="dot"/>
                      <a:round/>
                      <a:headEnd type="none" w="med" len="med"/>
                      <a:tailEnd type="none" w="med" len="med"/>
                    </a:lnL>
                    <a:lnR>
                      <a:noFill/>
                    </a:lnR>
                    <a:lnT w="12700" cap="flat" cmpd="sng" algn="ctr">
                      <a:solidFill>
                        <a:srgbClr val="F2F2F2"/>
                      </a:solidFill>
                      <a:prstDash val="dot"/>
                      <a:round/>
                      <a:headEnd type="none" w="med" len="med"/>
                      <a:tailEnd type="none" w="med" len="med"/>
                    </a:lnT>
                    <a:lnB>
                      <a:noFill/>
                    </a:lnB>
                  </a:tcPr>
                </a:tc>
              </a:tr>
            </a:tbl>
          </a:graphicData>
        </a:graphic>
      </p:graphicFrame>
      <p:pic>
        <p:nvPicPr>
          <p:cNvPr id="11" name="Picture 10" descr="Station.png"/>
          <p:cNvPicPr/>
          <p:nvPr/>
        </p:nvPicPr>
        <p:blipFill>
          <a:blip r:embed="rId5" cstate="print"/>
          <a:stretch>
            <a:fillRect/>
          </a:stretch>
        </p:blipFill>
        <p:spPr>
          <a:xfrm>
            <a:off x="477372" y="4419600"/>
            <a:ext cx="2710815" cy="2286000"/>
          </a:xfrm>
          <a:prstGeom prst="rect">
            <a:avLst/>
          </a:prstGeom>
        </p:spPr>
      </p:pic>
      <p:sp>
        <p:nvSpPr>
          <p:cNvPr id="12" name="TextBox 11"/>
          <p:cNvSpPr txBox="1"/>
          <p:nvPr/>
        </p:nvSpPr>
        <p:spPr>
          <a:xfrm>
            <a:off x="609600" y="838200"/>
            <a:ext cx="704039" cy="369332"/>
          </a:xfrm>
          <a:prstGeom prst="rect">
            <a:avLst/>
          </a:prstGeom>
          <a:noFill/>
        </p:spPr>
        <p:txBody>
          <a:bodyPr wrap="none" rtlCol="0">
            <a:spAutoFit/>
          </a:bodyPr>
          <a:lstStyle/>
          <a:p>
            <a:r>
              <a:rPr lang="en-US" dirty="0" smtClean="0"/>
              <a:t>Plane</a:t>
            </a:r>
            <a:endParaRPr lang="en-US" dirty="0"/>
          </a:p>
        </p:txBody>
      </p:sp>
      <p:sp>
        <p:nvSpPr>
          <p:cNvPr id="3" name="Footer Placeholder 2"/>
          <p:cNvSpPr>
            <a:spLocks noGrp="1"/>
          </p:cNvSpPr>
          <p:nvPr>
            <p:ph type="ftr" sz="quarter" idx="11"/>
          </p:nvPr>
        </p:nvSpPr>
        <p:spPr/>
        <p:txBody>
          <a:bodyPr/>
          <a:lstStyle/>
          <a:p>
            <a:r>
              <a:rPr lang="en-US" smtClean="0"/>
              <a:t>J. Miller, ssp2012, June 2012</a:t>
            </a:r>
            <a:endParaRPr lang="en-US"/>
          </a:p>
        </p:txBody>
      </p:sp>
      <p:sp>
        <p:nvSpPr>
          <p:cNvPr id="10" name="Slide Number Placeholder 9"/>
          <p:cNvSpPr>
            <a:spLocks noGrp="1"/>
          </p:cNvSpPr>
          <p:nvPr>
            <p:ph type="sldNum" sz="quarter" idx="12"/>
          </p:nvPr>
        </p:nvSpPr>
        <p:spPr/>
        <p:txBody>
          <a:bodyPr/>
          <a:lstStyle/>
          <a:p>
            <a:fld id="{B326621D-91F0-43AF-9600-98B3DB544E1B}" type="slidenum">
              <a:rPr lang="en-US" smtClean="0"/>
              <a:t>19</a:t>
            </a:fld>
            <a:endParaRPr lang="en-US"/>
          </a:p>
        </p:txBody>
      </p:sp>
    </p:spTree>
    <p:extLst>
      <p:ext uri="{BB962C8B-B14F-4D97-AF65-F5344CB8AC3E}">
        <p14:creationId xmlns:p14="http://schemas.microsoft.com/office/powerpoint/2010/main" val="14843501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p:cNvSpPr>
            <a:spLocks noGrp="1"/>
          </p:cNvSpPr>
          <p:nvPr>
            <p:ph type="title"/>
          </p:nvPr>
        </p:nvSpPr>
        <p:spPr>
          <a:xfrm>
            <a:off x="1295400" y="336816"/>
            <a:ext cx="7010400" cy="685800"/>
          </a:xfrm>
        </p:spPr>
        <p:txBody>
          <a:bodyPr>
            <a:normAutofit fontScale="90000"/>
          </a:bodyPr>
          <a:lstStyle/>
          <a:p>
            <a:r>
              <a:rPr lang="en-US" dirty="0" smtClean="0">
                <a:solidFill>
                  <a:srgbClr val="FF0000"/>
                </a:solidFill>
              </a:rPr>
              <a:t>Outline</a:t>
            </a:r>
            <a:endParaRPr lang="en-US" dirty="0">
              <a:solidFill>
                <a:srgbClr val="FF0000"/>
              </a:solidFill>
            </a:endParaRPr>
          </a:p>
        </p:txBody>
      </p:sp>
      <p:sp>
        <p:nvSpPr>
          <p:cNvPr id="10" name="Content Placeholder 2"/>
          <p:cNvSpPr>
            <a:spLocks noGrp="1"/>
          </p:cNvSpPr>
          <p:nvPr>
            <p:ph idx="1"/>
          </p:nvPr>
        </p:nvSpPr>
        <p:spPr>
          <a:xfrm>
            <a:off x="457200" y="1371600"/>
            <a:ext cx="8229600" cy="4754563"/>
          </a:xfrm>
        </p:spPr>
        <p:txBody>
          <a:bodyPr/>
          <a:lstStyle/>
          <a:p>
            <a:r>
              <a:rPr lang="en-US" dirty="0" smtClean="0"/>
              <a:t>Quick introduction to μ to e conversion</a:t>
            </a:r>
          </a:p>
          <a:p>
            <a:r>
              <a:rPr lang="en-US" dirty="0" smtClean="0"/>
              <a:t>Current status of </a:t>
            </a:r>
            <a:r>
              <a:rPr lang="en-US" dirty="0"/>
              <a:t>μ to e </a:t>
            </a:r>
            <a:r>
              <a:rPr lang="en-US" dirty="0" smtClean="0"/>
              <a:t>conversion</a:t>
            </a:r>
          </a:p>
          <a:p>
            <a:r>
              <a:rPr lang="en-US" dirty="0" smtClean="0"/>
              <a:t>Details of the Mu2e experiment</a:t>
            </a:r>
          </a:p>
          <a:p>
            <a:r>
              <a:rPr lang="en-US" dirty="0" smtClean="0"/>
              <a:t>Conclusions</a:t>
            </a:r>
          </a:p>
          <a:p>
            <a:pPr>
              <a:buNone/>
            </a:pPr>
            <a:endParaRPr lang="en-US" dirty="0"/>
          </a:p>
        </p:txBody>
      </p:sp>
      <p:sp>
        <p:nvSpPr>
          <p:cNvPr id="2" name="Footer Placeholder 1"/>
          <p:cNvSpPr>
            <a:spLocks noGrp="1"/>
          </p:cNvSpPr>
          <p:nvPr>
            <p:ph type="ftr" sz="quarter" idx="11"/>
          </p:nvPr>
        </p:nvSpPr>
        <p:spPr/>
        <p:txBody>
          <a:bodyPr/>
          <a:lstStyle/>
          <a:p>
            <a:r>
              <a:rPr lang="en-US" smtClean="0"/>
              <a:t>J. Miller, ssp2012, June 2012</a:t>
            </a:r>
            <a:endParaRPr lang="en-US"/>
          </a:p>
        </p:txBody>
      </p:sp>
      <p:sp>
        <p:nvSpPr>
          <p:cNvPr id="3" name="Slide Number Placeholder 2"/>
          <p:cNvSpPr>
            <a:spLocks noGrp="1"/>
          </p:cNvSpPr>
          <p:nvPr>
            <p:ph type="sldNum" sz="quarter" idx="12"/>
          </p:nvPr>
        </p:nvSpPr>
        <p:spPr/>
        <p:txBody>
          <a:bodyPr/>
          <a:lstStyle/>
          <a:p>
            <a:fld id="{B326621D-91F0-43AF-9600-98B3DB544E1B}" type="slidenum">
              <a:rPr lang="en-US" smtClean="0"/>
              <a:t>2</a:t>
            </a:fld>
            <a:endParaRPr lang="en-US"/>
          </a:p>
        </p:txBody>
      </p:sp>
    </p:spTree>
    <p:extLst>
      <p:ext uri="{BB962C8B-B14F-4D97-AF65-F5344CB8AC3E}">
        <p14:creationId xmlns:p14="http://schemas.microsoft.com/office/powerpoint/2010/main" val="38724109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sz="3200" dirty="0" smtClean="0"/>
              <a:t>Simulated Pattern Recognition and Track Fitting</a:t>
            </a:r>
            <a:br>
              <a:rPr lang="en-US" sz="3200" dirty="0" smtClean="0"/>
            </a:br>
            <a:endParaRPr lang="en-US" sz="2400"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J. Miller, ssp2012, June 2012</a:t>
            </a:r>
            <a:endParaRPr lang="en-US"/>
          </a:p>
        </p:txBody>
      </p:sp>
      <p:sp>
        <p:nvSpPr>
          <p:cNvPr id="5" name="Slide Number Placeholder 4"/>
          <p:cNvSpPr>
            <a:spLocks noGrp="1"/>
          </p:cNvSpPr>
          <p:nvPr>
            <p:ph type="sldNum" sz="quarter" idx="12"/>
          </p:nvPr>
        </p:nvSpPr>
        <p:spPr/>
        <p:txBody>
          <a:bodyPr/>
          <a:lstStyle/>
          <a:p>
            <a:fld id="{B326621D-91F0-43AF-9600-98B3DB544E1B}" type="slidenum">
              <a:rPr lang="en-US" smtClean="0"/>
              <a:t>20</a:t>
            </a:fld>
            <a:endParaRPr lang="en-US"/>
          </a:p>
        </p:txBody>
      </p:sp>
      <p:pic>
        <p:nvPicPr>
          <p:cNvPr id="40962" name="Picture 2" descr="C:\cygwin\home\Jim\Owner\mu2e\talks\brown-Ambiguity_impact\mu2e_lin.ti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51038"/>
            <a:ext cx="7641035" cy="49355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07191" y="304800"/>
            <a:ext cx="6220934" cy="1477328"/>
          </a:xfrm>
          <a:prstGeom prst="rect">
            <a:avLst/>
          </a:prstGeom>
          <a:noFill/>
        </p:spPr>
        <p:txBody>
          <a:bodyPr wrap="none" rtlCol="0">
            <a:spAutoFit/>
          </a:bodyPr>
          <a:lstStyle/>
          <a:p>
            <a:r>
              <a:rPr lang="en-US" dirty="0" smtClean="0"/>
              <a:t>Hit-based simulation of straw tracker response</a:t>
            </a:r>
          </a:p>
          <a:p>
            <a:pPr marL="285750" indent="-285750">
              <a:buFont typeface="Arial" pitchFamily="34" charset="0"/>
              <a:buChar char="•"/>
            </a:pPr>
            <a:r>
              <a:rPr lang="en-US" dirty="0" err="1" smtClean="0"/>
              <a:t>Kalman</a:t>
            </a:r>
            <a:r>
              <a:rPr lang="en-US" dirty="0" smtClean="0"/>
              <a:t> filters adapted from Babar</a:t>
            </a:r>
          </a:p>
          <a:p>
            <a:pPr marL="285750" indent="-285750">
              <a:buFont typeface="Arial" pitchFamily="34" charset="0"/>
              <a:buChar char="•"/>
            </a:pPr>
            <a:r>
              <a:rPr lang="en-US" dirty="0" smtClean="0"/>
              <a:t>Conversion electrons + Backgrounds: DIO + realistic noise hits</a:t>
            </a:r>
          </a:p>
          <a:p>
            <a:r>
              <a:rPr lang="en-US" dirty="0"/>
              <a:t>t</a:t>
            </a:r>
            <a:r>
              <a:rPr lang="en-US" dirty="0" smtClean="0"/>
              <a:t>ransported in GEANT4 model</a:t>
            </a:r>
          </a:p>
          <a:p>
            <a:pPr marL="285750" indent="-285750">
              <a:buFont typeface="Arial" pitchFamily="34" charset="0"/>
              <a:buChar char="•"/>
            </a:pPr>
            <a:r>
              <a:rPr lang="en-US" dirty="0" smtClean="0"/>
              <a:t>Successively tighter cuts shown (assuming </a:t>
            </a:r>
            <a:r>
              <a:rPr lang="en-US" dirty="0" err="1" smtClean="0"/>
              <a:t>R</a:t>
            </a:r>
            <a:r>
              <a:rPr lang="en-US" baseline="-25000" dirty="0" err="1" smtClean="0">
                <a:latin typeface="Symbol" pitchFamily="18" charset="2"/>
              </a:rPr>
              <a:t>m</a:t>
            </a:r>
            <a:r>
              <a:rPr lang="en-US" baseline="-25000" dirty="0" err="1" smtClean="0"/>
              <a:t>e</a:t>
            </a:r>
            <a:r>
              <a:rPr lang="en-US" dirty="0" smtClean="0"/>
              <a:t>=10</a:t>
            </a:r>
            <a:r>
              <a:rPr lang="en-US" baseline="30000" dirty="0" smtClean="0"/>
              <a:t>-15</a:t>
            </a:r>
            <a:r>
              <a:rPr lang="en-US" dirty="0" smtClean="0"/>
              <a:t>)</a:t>
            </a:r>
          </a:p>
        </p:txBody>
      </p:sp>
    </p:spTree>
    <p:extLst>
      <p:ext uri="{BB962C8B-B14F-4D97-AF65-F5344CB8AC3E}">
        <p14:creationId xmlns:p14="http://schemas.microsoft.com/office/powerpoint/2010/main" val="71514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3694" y="-26233"/>
            <a:ext cx="8229600" cy="1143000"/>
          </a:xfrm>
        </p:spPr>
        <p:txBody>
          <a:bodyPr/>
          <a:lstStyle/>
          <a:p>
            <a:r>
              <a:rPr lang="en-US" dirty="0" smtClean="0">
                <a:solidFill>
                  <a:srgbClr val="FF0000"/>
                </a:solidFill>
              </a:rPr>
              <a:t>Calorimeter</a:t>
            </a:r>
            <a:endParaRPr lang="en-US" dirty="0">
              <a:solidFill>
                <a:srgbClr val="FF0000"/>
              </a:solidFill>
            </a:endParaRPr>
          </a:p>
        </p:txBody>
      </p:sp>
      <p:grpSp>
        <p:nvGrpSpPr>
          <p:cNvPr id="4" name="Gruppo 9"/>
          <p:cNvGrpSpPr>
            <a:grpSpLocks/>
          </p:cNvGrpSpPr>
          <p:nvPr/>
        </p:nvGrpSpPr>
        <p:grpSpPr bwMode="auto">
          <a:xfrm>
            <a:off x="4267200" y="1009719"/>
            <a:ext cx="4876800" cy="3713526"/>
            <a:chOff x="990600" y="1725613"/>
            <a:chExt cx="7239000" cy="4814887"/>
          </a:xfrm>
        </p:grpSpPr>
        <p:pic>
          <p:nvPicPr>
            <p:cNvPr id="5" name="Immagine 3" descr="barrel_structur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725613"/>
              <a:ext cx="7239000" cy="48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o 8"/>
            <p:cNvGrpSpPr>
              <a:grpSpLocks/>
            </p:cNvGrpSpPr>
            <p:nvPr/>
          </p:nvGrpSpPr>
          <p:grpSpPr bwMode="auto">
            <a:xfrm>
              <a:off x="4687998" y="3429000"/>
              <a:ext cx="2211550" cy="457200"/>
              <a:chOff x="4688246" y="3536249"/>
              <a:chExt cx="2211550" cy="457200"/>
            </a:xfrm>
          </p:grpSpPr>
          <p:sp>
            <p:nvSpPr>
              <p:cNvPr id="9" name="Cubo 5"/>
              <p:cNvSpPr/>
              <p:nvPr/>
            </p:nvSpPr>
            <p:spPr>
              <a:xfrm rot="20570232">
                <a:off x="4850061" y="3536249"/>
                <a:ext cx="1828800" cy="457200"/>
              </a:xfrm>
              <a:prstGeom prst="cube">
                <a:avLst/>
              </a:prstGeom>
              <a:solidFill>
                <a:sysClr val="window" lastClr="FFFFFF">
                  <a:lumMod val="50000"/>
                </a:sysClr>
              </a:solidFill>
              <a:ln w="9525" cap="flat" cmpd="sng" algn="ctr">
                <a:solidFill>
                  <a:sysClr val="windowText" lastClr="000000"/>
                </a:solidFill>
                <a:prstDash val="solid"/>
              </a:ln>
              <a:effectLst>
                <a:outerShdw blurRad="40000" dist="23000" dir="5400000" rotWithShape="0">
                  <a:srgbClr val="000000">
                    <a:alpha val="35000"/>
                  </a:srgbClr>
                </a:outerShdw>
              </a:effectLst>
              <a:scene3d>
                <a:camera prst="orthographicFront">
                  <a:rot lat="3300003" lon="10799999" rev="0"/>
                </a:camera>
                <a:lightRig rig="threePt" dir="t"/>
              </a:scene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 name="CasellaDiTesto 7"/>
              <p:cNvSpPr txBox="1">
                <a:spLocks noChangeArrowheads="1"/>
              </p:cNvSpPr>
              <p:nvPr/>
            </p:nvSpPr>
            <p:spPr bwMode="auto">
              <a:xfrm rot="-1057055">
                <a:off x="4688246" y="3586906"/>
                <a:ext cx="2211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ysClr val="windowText" lastClr="000000"/>
                    </a:solidFill>
                    <a:effectLst/>
                    <a:uLnTx/>
                    <a:uFillTx/>
                    <a:latin typeface="Arial" charset="0"/>
                    <a:ea typeface="ＭＳ Ｐゴシック" charset="0"/>
                    <a:cs typeface="Arial" charset="0"/>
                  </a:rPr>
                  <a:t>Right FEE </a:t>
                </a:r>
                <a:r>
                  <a:rPr kumimoji="0" lang="it-IT" sz="1800" b="0" i="0" u="none" strike="noStrike" kern="0" cap="none" spc="0" normalizeH="0" baseline="0" noProof="0" dirty="0" err="1">
                    <a:ln>
                      <a:noFill/>
                    </a:ln>
                    <a:solidFill>
                      <a:sysClr val="windowText" lastClr="000000"/>
                    </a:solidFill>
                    <a:effectLst/>
                    <a:uLnTx/>
                    <a:uFillTx/>
                    <a:latin typeface="Arial" charset="0"/>
                    <a:ea typeface="ＭＳ Ｐゴシック" charset="0"/>
                    <a:cs typeface="Arial" charset="0"/>
                  </a:rPr>
                  <a:t>digitizers</a:t>
                </a:r>
                <a:endParaRPr kumimoji="0" lang="it-IT" sz="1800" b="0" i="0" u="none" strike="noStrike" kern="0" cap="none" spc="0" normalizeH="0" baseline="0" noProof="0" dirty="0">
                  <a:ln>
                    <a:noFill/>
                  </a:ln>
                  <a:solidFill>
                    <a:sysClr val="windowText" lastClr="000000"/>
                  </a:solidFill>
                  <a:effectLst/>
                  <a:uLnTx/>
                  <a:uFillTx/>
                  <a:latin typeface="Arial" charset="0"/>
                  <a:ea typeface="ＭＳ Ｐゴシック" charset="0"/>
                  <a:cs typeface="Arial" charset="0"/>
                </a:endParaRPr>
              </a:p>
            </p:txBody>
          </p:sp>
        </p:grpSp>
        <p:sp>
          <p:nvSpPr>
            <p:cNvPr id="7" name="Cubo 14"/>
            <p:cNvSpPr/>
            <p:nvPr/>
          </p:nvSpPr>
          <p:spPr>
            <a:xfrm rot="20570232">
              <a:off x="4194853" y="2553164"/>
              <a:ext cx="1905861" cy="313713"/>
            </a:xfrm>
            <a:prstGeom prst="cube">
              <a:avLst/>
            </a:prstGeom>
            <a:solidFill>
              <a:sysClr val="window" lastClr="FFFFFF">
                <a:lumMod val="50000"/>
              </a:sysClr>
            </a:solidFill>
            <a:ln w="9525" cap="flat" cmpd="sng" algn="ctr">
              <a:solidFill>
                <a:sysClr val="windowText" lastClr="000000"/>
              </a:solidFill>
              <a:prstDash val="solid"/>
            </a:ln>
            <a:effectLst>
              <a:outerShdw blurRad="40000" dist="23000" dir="5400000" rotWithShape="0">
                <a:srgbClr val="000000">
                  <a:alpha val="35000"/>
                </a:srgbClr>
              </a:outerShdw>
            </a:effectLst>
            <a:scene3d>
              <a:camera prst="orthographicFront">
                <a:rot lat="21366546" lon="21342978" rev="10866685"/>
              </a:camera>
              <a:lightRig rig="threePt" dir="t"/>
            </a:scene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 name="CasellaDiTesto 12"/>
            <p:cNvSpPr txBox="1">
              <a:spLocks noChangeArrowheads="1"/>
            </p:cNvSpPr>
            <p:nvPr/>
          </p:nvSpPr>
          <p:spPr bwMode="auto">
            <a:xfrm rot="-1057055">
              <a:off x="4194027" y="2445028"/>
              <a:ext cx="2057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a:ln>
                    <a:noFill/>
                  </a:ln>
                  <a:solidFill>
                    <a:srgbClr val="000000"/>
                  </a:solidFill>
                  <a:effectLst/>
                  <a:uLnTx/>
                  <a:uFillTx/>
                  <a:latin typeface="Arial" charset="0"/>
                  <a:ea typeface="ＭＳ Ｐゴシック" charset="0"/>
                  <a:cs typeface="Arial" charset="0"/>
                </a:rPr>
                <a:t>Left FEE digitizers</a:t>
              </a:r>
            </a:p>
          </p:txBody>
        </p:sp>
      </p:grpSp>
      <p:pic>
        <p:nvPicPr>
          <p:cNvPr id="11" name="Immagine 3" descr="vane.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3733800"/>
            <a:ext cx="45720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33400" y="718383"/>
            <a:ext cx="3609771" cy="2862322"/>
          </a:xfrm>
          <a:prstGeom prst="rect">
            <a:avLst/>
          </a:prstGeom>
          <a:noFill/>
        </p:spPr>
        <p:txBody>
          <a:bodyPr wrap="none" rtlCol="0">
            <a:spAutoFit/>
          </a:bodyPr>
          <a:lstStyle/>
          <a:p>
            <a:r>
              <a:rPr lang="en-US" dirty="0" smtClean="0"/>
              <a:t>4 vanes, 1936 LYSO	 </a:t>
            </a:r>
            <a:r>
              <a:rPr lang="en-US" dirty="0" err="1" smtClean="0"/>
              <a:t>xtals</a:t>
            </a:r>
            <a:r>
              <a:rPr lang="en-US" dirty="0" smtClean="0"/>
              <a:t>, 1.3 m long</a:t>
            </a:r>
          </a:p>
          <a:p>
            <a:r>
              <a:rPr lang="en-US" dirty="0" smtClean="0"/>
              <a:t>12x44 in each vane</a:t>
            </a:r>
          </a:p>
          <a:p>
            <a:r>
              <a:rPr lang="en-US" dirty="0" smtClean="0"/>
              <a:t>3x3x11 cm elements, x10 X</a:t>
            </a:r>
            <a:r>
              <a:rPr lang="en-US" baseline="-25000" dirty="0" smtClean="0"/>
              <a:t>0</a:t>
            </a:r>
            <a:endParaRPr lang="en-US" dirty="0" smtClean="0"/>
          </a:p>
          <a:p>
            <a:pPr marL="285750" indent="-285750">
              <a:buFont typeface="Symbol" pitchFamily="18" charset="2"/>
              <a:buChar char="s"/>
            </a:pPr>
            <a:r>
              <a:rPr lang="en-US" dirty="0" smtClean="0"/>
              <a:t>~ 2-3 MeV, </a:t>
            </a:r>
            <a:r>
              <a:rPr lang="en-US" dirty="0" smtClean="0">
                <a:latin typeface="Symbol" pitchFamily="18" charset="2"/>
              </a:rPr>
              <a:t>s</a:t>
            </a:r>
            <a:r>
              <a:rPr lang="en-US" dirty="0" smtClean="0"/>
              <a:t>(x)~</a:t>
            </a:r>
            <a:r>
              <a:rPr lang="en-US" dirty="0"/>
              <a:t>1 cm, </a:t>
            </a:r>
            <a:r>
              <a:rPr lang="en-US" dirty="0" smtClean="0">
                <a:latin typeface="Symbol" pitchFamily="18" charset="2"/>
              </a:rPr>
              <a:t>s</a:t>
            </a:r>
            <a:r>
              <a:rPr lang="en-US" dirty="0" smtClean="0"/>
              <a:t>(t)&lt;1 ns</a:t>
            </a:r>
          </a:p>
          <a:p>
            <a:r>
              <a:rPr lang="en-US" dirty="0" smtClean="0"/>
              <a:t>Can serve as trigger</a:t>
            </a:r>
          </a:p>
          <a:p>
            <a:r>
              <a:rPr lang="en-US" dirty="0" smtClean="0"/>
              <a:t>Helps confirm particle ID</a:t>
            </a:r>
          </a:p>
          <a:p>
            <a:r>
              <a:rPr lang="en-US" dirty="0" smtClean="0"/>
              <a:t>Confirms tracker prediction</a:t>
            </a:r>
          </a:p>
          <a:p>
            <a:r>
              <a:rPr lang="en-US" dirty="0"/>
              <a:t> </a:t>
            </a:r>
            <a:r>
              <a:rPr lang="en-US" dirty="0" smtClean="0"/>
              <a:t>  on energy and position</a:t>
            </a:r>
          </a:p>
          <a:p>
            <a:endParaRPr lang="en-US" dirty="0" smtClean="0"/>
          </a:p>
          <a:p>
            <a:endParaRPr lang="en-US" dirty="0"/>
          </a:p>
        </p:txBody>
      </p:sp>
      <p:sp>
        <p:nvSpPr>
          <p:cNvPr id="3" name="Footer Placeholder 2"/>
          <p:cNvSpPr>
            <a:spLocks noGrp="1"/>
          </p:cNvSpPr>
          <p:nvPr>
            <p:ph type="ftr" sz="quarter" idx="11"/>
          </p:nvPr>
        </p:nvSpPr>
        <p:spPr/>
        <p:txBody>
          <a:bodyPr/>
          <a:lstStyle/>
          <a:p>
            <a:r>
              <a:rPr lang="en-US" smtClean="0"/>
              <a:t>J. Miller, ssp2012, June 2012</a:t>
            </a:r>
            <a:endParaRPr lang="en-US"/>
          </a:p>
        </p:txBody>
      </p:sp>
      <p:sp>
        <p:nvSpPr>
          <p:cNvPr id="13" name="Slide Number Placeholder 12"/>
          <p:cNvSpPr>
            <a:spLocks noGrp="1"/>
          </p:cNvSpPr>
          <p:nvPr>
            <p:ph type="sldNum" sz="quarter" idx="12"/>
          </p:nvPr>
        </p:nvSpPr>
        <p:spPr/>
        <p:txBody>
          <a:bodyPr/>
          <a:lstStyle/>
          <a:p>
            <a:fld id="{B326621D-91F0-43AF-9600-98B3DB544E1B}" type="slidenum">
              <a:rPr lang="en-US" smtClean="0"/>
              <a:t>21</a:t>
            </a:fld>
            <a:endParaRPr lang="en-US"/>
          </a:p>
        </p:txBody>
      </p:sp>
    </p:spTree>
    <p:extLst>
      <p:ext uri="{BB962C8B-B14F-4D97-AF65-F5344CB8AC3E}">
        <p14:creationId xmlns:p14="http://schemas.microsoft.com/office/powerpoint/2010/main" val="9851022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4348" y="152400"/>
            <a:ext cx="3904297" cy="639762"/>
          </a:xfrm>
        </p:spPr>
        <p:txBody>
          <a:bodyPr>
            <a:normAutofit fontScale="90000"/>
          </a:bodyPr>
          <a:lstStyle/>
          <a:p>
            <a:r>
              <a:rPr lang="en-US" dirty="0" smtClean="0">
                <a:solidFill>
                  <a:srgbClr val="FF0000"/>
                </a:solidFill>
              </a:rPr>
              <a:t>Cosmic Ray Veto</a:t>
            </a:r>
            <a:br>
              <a:rPr lang="en-US" dirty="0" smtClean="0">
                <a:solidFill>
                  <a:srgbClr val="FF0000"/>
                </a:solidFill>
              </a:rPr>
            </a:br>
            <a:r>
              <a:rPr lang="en-US" sz="2200" dirty="0" smtClean="0">
                <a:solidFill>
                  <a:srgbClr val="FF0000"/>
                </a:solidFill>
              </a:rPr>
              <a:t>Surrounding Detector Solenoid</a:t>
            </a:r>
            <a:endParaRPr lang="en-US" sz="2200" dirty="0">
              <a:solidFill>
                <a:srgbClr val="FF0000"/>
              </a:solidFill>
            </a:endParaRPr>
          </a:p>
        </p:txBody>
      </p:sp>
      <p:pic>
        <p:nvPicPr>
          <p:cNvPr id="4" name="Picture 3"/>
          <p:cNvPicPr/>
          <p:nvPr/>
        </p:nvPicPr>
        <p:blipFill>
          <a:blip r:embed="rId2"/>
          <a:srcRect/>
          <a:stretch>
            <a:fillRect/>
          </a:stretch>
        </p:blipFill>
        <p:spPr bwMode="auto">
          <a:xfrm>
            <a:off x="365978" y="1524000"/>
            <a:ext cx="4231005" cy="2738755"/>
          </a:xfrm>
          <a:prstGeom prst="rect">
            <a:avLst/>
          </a:prstGeom>
          <a:noFill/>
          <a:ln w="9525">
            <a:noFill/>
            <a:miter lim="800000"/>
            <a:headEnd/>
            <a:tailEnd/>
          </a:ln>
        </p:spPr>
      </p:pic>
      <p:pic>
        <p:nvPicPr>
          <p:cNvPr id="5" name="Content Placeholder 4" descr="mu2e_crv_extrusion_profiile_6f_100_10"/>
          <p:cNvPicPr>
            <a:picLocks noGrp="1"/>
          </p:cNvPicPr>
          <p:nvPr>
            <p:ph idx="1"/>
          </p:nvPr>
        </p:nvPicPr>
        <p:blipFill>
          <a:blip r:embed="rId3"/>
          <a:srcRect b="-9999"/>
          <a:stretch>
            <a:fillRect/>
          </a:stretch>
        </p:blipFill>
        <p:spPr bwMode="auto">
          <a:xfrm>
            <a:off x="1066800" y="4724400"/>
            <a:ext cx="3352800" cy="1066800"/>
          </a:xfrm>
          <a:prstGeom prst="rect">
            <a:avLst/>
          </a:prstGeom>
          <a:noFill/>
          <a:ln w="9525">
            <a:noFill/>
            <a:miter lim="800000"/>
            <a:headEnd/>
            <a:tailEnd/>
          </a:ln>
        </p:spPr>
      </p:pic>
      <p:sp>
        <p:nvSpPr>
          <p:cNvPr id="6" name="TextBox 5"/>
          <p:cNvSpPr txBox="1"/>
          <p:nvPr/>
        </p:nvSpPr>
        <p:spPr>
          <a:xfrm>
            <a:off x="685800" y="5715000"/>
            <a:ext cx="4110869" cy="923330"/>
          </a:xfrm>
          <a:prstGeom prst="rect">
            <a:avLst/>
          </a:prstGeom>
          <a:noFill/>
        </p:spPr>
        <p:txBody>
          <a:bodyPr wrap="none" rtlCol="0">
            <a:spAutoFit/>
          </a:bodyPr>
          <a:lstStyle/>
          <a:p>
            <a:r>
              <a:rPr lang="en-US" dirty="0" smtClean="0"/>
              <a:t>End view of extruded scintillator with</a:t>
            </a:r>
          </a:p>
          <a:p>
            <a:r>
              <a:rPr lang="en-US" dirty="0" smtClean="0"/>
              <a:t>embedded 1.4 mm diameter </a:t>
            </a:r>
            <a:r>
              <a:rPr lang="en-US" dirty="0" err="1" smtClean="0"/>
              <a:t>waveshifting</a:t>
            </a:r>
            <a:endParaRPr lang="en-US" dirty="0" smtClean="0"/>
          </a:p>
          <a:p>
            <a:r>
              <a:rPr lang="en-US" dirty="0" smtClean="0"/>
              <a:t>fibers </a:t>
            </a:r>
            <a:endParaRPr lang="en-US" dirty="0"/>
          </a:p>
        </p:txBody>
      </p:sp>
      <p:pic>
        <p:nvPicPr>
          <p:cNvPr id="7" name="Picture 6"/>
          <p:cNvPicPr/>
          <p:nvPr/>
        </p:nvPicPr>
        <p:blipFill>
          <a:blip r:embed="rId4"/>
          <a:srcRect/>
          <a:stretch>
            <a:fillRect/>
          </a:stretch>
        </p:blipFill>
        <p:spPr bwMode="auto">
          <a:xfrm>
            <a:off x="4826000" y="14990"/>
            <a:ext cx="4470400" cy="6931660"/>
          </a:xfrm>
          <a:prstGeom prst="rect">
            <a:avLst/>
          </a:prstGeom>
          <a:noFill/>
          <a:ln w="9525">
            <a:noFill/>
            <a:miter lim="800000"/>
            <a:headEnd/>
            <a:tailEnd/>
          </a:ln>
        </p:spPr>
      </p:pic>
      <p:sp>
        <p:nvSpPr>
          <p:cNvPr id="8" name="TextBox 7"/>
          <p:cNvSpPr txBox="1"/>
          <p:nvPr/>
        </p:nvSpPr>
        <p:spPr>
          <a:xfrm>
            <a:off x="381000" y="953869"/>
            <a:ext cx="4217821" cy="646331"/>
          </a:xfrm>
          <a:prstGeom prst="rect">
            <a:avLst/>
          </a:prstGeom>
          <a:noFill/>
        </p:spPr>
        <p:txBody>
          <a:bodyPr wrap="none" rtlCol="0">
            <a:spAutoFit/>
          </a:bodyPr>
          <a:lstStyle/>
          <a:p>
            <a:r>
              <a:rPr lang="en-US" dirty="0" smtClean="0"/>
              <a:t>99.99% efficiency: Require 2 out of 3 layers</a:t>
            </a:r>
          </a:p>
          <a:p>
            <a:r>
              <a:rPr lang="en-US" dirty="0" smtClean="0"/>
              <a:t>16000 x 5m long </a:t>
            </a:r>
            <a:r>
              <a:rPr lang="en-US" dirty="0" err="1" smtClean="0"/>
              <a:t>waveshifter</a:t>
            </a:r>
            <a:r>
              <a:rPr lang="en-US" dirty="0" smtClean="0"/>
              <a:t> fiber</a:t>
            </a:r>
            <a:endParaRPr lang="en-US" dirty="0"/>
          </a:p>
        </p:txBody>
      </p:sp>
      <p:sp>
        <p:nvSpPr>
          <p:cNvPr id="3" name="Footer Placeholder 2"/>
          <p:cNvSpPr>
            <a:spLocks noGrp="1"/>
          </p:cNvSpPr>
          <p:nvPr>
            <p:ph type="ftr" sz="quarter" idx="11"/>
          </p:nvPr>
        </p:nvSpPr>
        <p:spPr/>
        <p:txBody>
          <a:bodyPr/>
          <a:lstStyle/>
          <a:p>
            <a:r>
              <a:rPr lang="en-US" smtClean="0"/>
              <a:t>J. Miller, ssp2012, June 2012</a:t>
            </a:r>
            <a:endParaRPr lang="en-US"/>
          </a:p>
        </p:txBody>
      </p:sp>
      <p:sp>
        <p:nvSpPr>
          <p:cNvPr id="9" name="Slide Number Placeholder 8"/>
          <p:cNvSpPr>
            <a:spLocks noGrp="1"/>
          </p:cNvSpPr>
          <p:nvPr>
            <p:ph type="sldNum" sz="quarter" idx="12"/>
          </p:nvPr>
        </p:nvSpPr>
        <p:spPr/>
        <p:txBody>
          <a:bodyPr/>
          <a:lstStyle/>
          <a:p>
            <a:fld id="{B326621D-91F0-43AF-9600-98B3DB544E1B}" type="slidenum">
              <a:rPr lang="en-US" smtClean="0"/>
              <a:t>22</a:t>
            </a:fld>
            <a:endParaRPr lang="en-US"/>
          </a:p>
        </p:txBody>
      </p:sp>
    </p:spTree>
    <p:extLst>
      <p:ext uri="{BB962C8B-B14F-4D97-AF65-F5344CB8AC3E}">
        <p14:creationId xmlns:p14="http://schemas.microsoft.com/office/powerpoint/2010/main" val="13603003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270284169"/>
              </p:ext>
            </p:extLst>
          </p:nvPr>
        </p:nvGraphicFramePr>
        <p:xfrm>
          <a:off x="1447800" y="990600"/>
          <a:ext cx="5542004" cy="4267201"/>
        </p:xfrm>
        <a:graphic>
          <a:graphicData uri="http://schemas.openxmlformats.org/drawingml/2006/table">
            <a:tbl>
              <a:tblPr>
                <a:tableStyleId>{5C22544A-7EE6-4342-B048-85BDC9FD1C3A}</a:tableStyleId>
              </a:tblPr>
              <a:tblGrid>
                <a:gridCol w="4170404"/>
                <a:gridCol w="685800"/>
                <a:gridCol w="685800"/>
              </a:tblGrid>
              <a:tr h="269871">
                <a:tc>
                  <a:txBody>
                    <a:bodyPr/>
                    <a:lstStyle/>
                    <a:p>
                      <a:pPr algn="l" fontAlgn="b"/>
                      <a:endParaRPr lang="en-US" sz="1600" b="0" i="0" u="none" strike="noStrike" baseline="0" dirty="0">
                        <a:solidFill>
                          <a:srgbClr val="000000"/>
                        </a:solidFill>
                        <a:effectLst/>
                        <a:latin typeface="Calibri"/>
                      </a:endParaRPr>
                    </a:p>
                  </a:txBody>
                  <a:tcPr marL="9525" marR="9525" marT="9525" marB="0" anchor="b"/>
                </a:tc>
                <a:tc>
                  <a:txBody>
                    <a:bodyPr/>
                    <a:lstStyle/>
                    <a:p>
                      <a:pPr algn="l" fontAlgn="b"/>
                      <a:r>
                        <a:rPr lang="en-US" sz="1600" u="none" strike="noStrike" baseline="0">
                          <a:effectLst/>
                        </a:rPr>
                        <a:t>back</a:t>
                      </a:r>
                      <a:endParaRPr lang="en-US" sz="1600" b="0" i="0" u="none" strike="noStrike" baseline="0">
                        <a:solidFill>
                          <a:srgbClr val="000000"/>
                        </a:solidFill>
                        <a:effectLst/>
                        <a:latin typeface="Calibri"/>
                      </a:endParaRPr>
                    </a:p>
                  </a:txBody>
                  <a:tcPr marL="9525" marR="9525" marT="9525" marB="0" anchor="b"/>
                </a:tc>
                <a:tc>
                  <a:txBody>
                    <a:bodyPr/>
                    <a:lstStyle/>
                    <a:p>
                      <a:pPr algn="l" fontAlgn="b"/>
                      <a:r>
                        <a:rPr lang="en-US" sz="1600" u="none" strike="noStrike" baseline="0">
                          <a:effectLst/>
                        </a:rPr>
                        <a:t>uncert</a:t>
                      </a:r>
                      <a:endParaRPr lang="en-US" sz="1600" b="0" i="0" u="none" strike="noStrike" baseline="0">
                        <a:solidFill>
                          <a:srgbClr val="000000"/>
                        </a:solidFill>
                        <a:effectLst/>
                        <a:latin typeface="Calibri"/>
                      </a:endParaRPr>
                    </a:p>
                  </a:txBody>
                  <a:tcPr marL="9525" marR="9525" marT="9525" marB="0" anchor="b"/>
                </a:tc>
              </a:tr>
              <a:tr h="529595">
                <a:tc>
                  <a:txBody>
                    <a:bodyPr/>
                    <a:lstStyle/>
                    <a:p>
                      <a:pPr algn="l" fontAlgn="b"/>
                      <a:r>
                        <a:rPr lang="en-US" sz="1600" u="none" strike="noStrike" baseline="0">
                          <a:effectLst/>
                        </a:rPr>
                        <a:t>pbar background/RPC at stop target</a:t>
                      </a:r>
                      <a:endParaRPr lang="en-US" sz="1600" b="0" i="0" u="none" strike="noStrike" baseline="0">
                        <a:solidFill>
                          <a:srgbClr val="000000"/>
                        </a:solidFill>
                        <a:effectLst/>
                        <a:latin typeface="Calibri"/>
                      </a:endParaRPr>
                    </a:p>
                  </a:txBody>
                  <a:tcPr marL="9525" marR="9525" marT="9525" marB="0" anchor="b"/>
                </a:tc>
                <a:tc>
                  <a:txBody>
                    <a:bodyPr/>
                    <a:lstStyle/>
                    <a:p>
                      <a:pPr algn="r" fontAlgn="b"/>
                      <a:r>
                        <a:rPr lang="en-US" sz="1600" u="none" strike="noStrike" baseline="0" dirty="0" smtClean="0">
                          <a:effectLst/>
                        </a:rPr>
                        <a:t>0.08</a:t>
                      </a:r>
                      <a:endParaRPr lang="en-US" sz="1600" b="0" i="0" u="none" strike="noStrike" baseline="0" dirty="0">
                        <a:solidFill>
                          <a:srgbClr val="000000"/>
                        </a:solidFill>
                        <a:effectLst/>
                        <a:latin typeface="Calibri"/>
                      </a:endParaRPr>
                    </a:p>
                  </a:txBody>
                  <a:tcPr marL="9525" marR="9525" marT="9525" marB="0" anchor="b"/>
                </a:tc>
                <a:tc>
                  <a:txBody>
                    <a:bodyPr/>
                    <a:lstStyle/>
                    <a:p>
                      <a:pPr algn="r" fontAlgn="b"/>
                      <a:r>
                        <a:rPr lang="en-US" sz="1600" u="none" strike="noStrike" baseline="0" dirty="0" smtClean="0">
                          <a:effectLst/>
                        </a:rPr>
                        <a:t>0.04</a:t>
                      </a:r>
                      <a:endParaRPr lang="en-US" sz="1600" b="0" i="0" u="none" strike="noStrike" baseline="0" dirty="0">
                        <a:solidFill>
                          <a:srgbClr val="000000"/>
                        </a:solidFill>
                        <a:effectLst/>
                        <a:latin typeface="Calibri"/>
                      </a:endParaRPr>
                    </a:p>
                  </a:txBody>
                  <a:tcPr marL="9525" marR="9525" marT="9525" marB="0" anchor="b"/>
                </a:tc>
              </a:tr>
              <a:tr h="529595">
                <a:tc>
                  <a:txBody>
                    <a:bodyPr/>
                    <a:lstStyle/>
                    <a:p>
                      <a:pPr algn="l" fontAlgn="b"/>
                      <a:r>
                        <a:rPr lang="en-US" sz="1600" u="none" strike="noStrike" baseline="0" dirty="0" err="1">
                          <a:effectLst/>
                        </a:rPr>
                        <a:t>pbar</a:t>
                      </a:r>
                      <a:r>
                        <a:rPr lang="en-US" sz="1600" u="none" strike="noStrike" baseline="0" dirty="0">
                          <a:effectLst/>
                        </a:rPr>
                        <a:t> background/</a:t>
                      </a:r>
                      <a:r>
                        <a:rPr lang="en-US" sz="1600" u="none" strike="noStrike" baseline="0" dirty="0" err="1">
                          <a:effectLst/>
                        </a:rPr>
                        <a:t>pbar</a:t>
                      </a:r>
                      <a:r>
                        <a:rPr lang="en-US" sz="1600" u="none" strike="noStrike" baseline="0" dirty="0">
                          <a:effectLst/>
                        </a:rPr>
                        <a:t> stops in stop target</a:t>
                      </a:r>
                      <a:endParaRPr lang="en-US" sz="1600" b="0" i="0" u="none" strike="noStrike" baseline="0" dirty="0">
                        <a:solidFill>
                          <a:srgbClr val="000000"/>
                        </a:solidFill>
                        <a:effectLst/>
                        <a:latin typeface="Calibri"/>
                      </a:endParaRPr>
                    </a:p>
                  </a:txBody>
                  <a:tcPr marL="9525" marR="9525" marT="9525" marB="0" anchor="b"/>
                </a:tc>
                <a:tc>
                  <a:txBody>
                    <a:bodyPr/>
                    <a:lstStyle/>
                    <a:p>
                      <a:pPr algn="r" fontAlgn="b"/>
                      <a:r>
                        <a:rPr lang="en-US" sz="1600" u="none" strike="noStrike" baseline="0">
                          <a:effectLst/>
                        </a:rPr>
                        <a:t>0.02</a:t>
                      </a:r>
                      <a:endParaRPr lang="en-US" sz="1600" b="0" i="0" u="none" strike="noStrike" baseline="0">
                        <a:solidFill>
                          <a:srgbClr val="000000"/>
                        </a:solidFill>
                        <a:effectLst/>
                        <a:latin typeface="Calibri"/>
                      </a:endParaRPr>
                    </a:p>
                  </a:txBody>
                  <a:tcPr marL="9525" marR="9525" marT="9525" marB="0" anchor="b"/>
                </a:tc>
                <a:tc>
                  <a:txBody>
                    <a:bodyPr/>
                    <a:lstStyle/>
                    <a:p>
                      <a:pPr algn="r" fontAlgn="b"/>
                      <a:r>
                        <a:rPr lang="en-US" sz="1600" u="none" strike="noStrike" baseline="0" dirty="0" smtClean="0">
                          <a:effectLst/>
                        </a:rPr>
                        <a:t>0.01</a:t>
                      </a:r>
                      <a:endParaRPr lang="en-US" sz="1600" b="0" i="0" u="none" strike="noStrike" baseline="0" dirty="0">
                        <a:solidFill>
                          <a:srgbClr val="000000"/>
                        </a:solidFill>
                        <a:effectLst/>
                        <a:latin typeface="Calibri"/>
                      </a:endParaRPr>
                    </a:p>
                  </a:txBody>
                  <a:tcPr marL="9525" marR="9525" marT="9525" marB="0" anchor="b"/>
                </a:tc>
              </a:tr>
              <a:tr h="269871">
                <a:tc>
                  <a:txBody>
                    <a:bodyPr/>
                    <a:lstStyle/>
                    <a:p>
                      <a:pPr algn="l" fontAlgn="b"/>
                      <a:r>
                        <a:rPr lang="en-US" sz="1600" u="none" strike="noStrike" baseline="0" dirty="0">
                          <a:effectLst/>
                        </a:rPr>
                        <a:t>RPC</a:t>
                      </a:r>
                      <a:endParaRPr lang="en-US" sz="1600" b="0" i="0" u="none" strike="noStrike" baseline="0" dirty="0">
                        <a:solidFill>
                          <a:srgbClr val="000000"/>
                        </a:solidFill>
                        <a:effectLst/>
                        <a:latin typeface="Calibri"/>
                      </a:endParaRPr>
                    </a:p>
                  </a:txBody>
                  <a:tcPr marL="9525" marR="9525" marT="9525" marB="0" anchor="b"/>
                </a:tc>
                <a:tc>
                  <a:txBody>
                    <a:bodyPr/>
                    <a:lstStyle/>
                    <a:p>
                      <a:pPr algn="r" fontAlgn="b"/>
                      <a:r>
                        <a:rPr lang="en-US" sz="1600" u="none" strike="noStrike" baseline="0" dirty="0" smtClean="0">
                          <a:effectLst/>
                        </a:rPr>
                        <a:t>0.03</a:t>
                      </a:r>
                      <a:endParaRPr lang="en-US" sz="1600" b="0" i="0" u="none" strike="noStrike" baseline="0" dirty="0">
                        <a:solidFill>
                          <a:srgbClr val="000000"/>
                        </a:solidFill>
                        <a:effectLst/>
                        <a:latin typeface="Calibri"/>
                      </a:endParaRPr>
                    </a:p>
                  </a:txBody>
                  <a:tcPr marL="9525" marR="9525" marT="9525" marB="0" anchor="b"/>
                </a:tc>
                <a:tc>
                  <a:txBody>
                    <a:bodyPr/>
                    <a:lstStyle/>
                    <a:p>
                      <a:pPr algn="r" fontAlgn="b"/>
                      <a:r>
                        <a:rPr lang="en-US" sz="1600" u="none" strike="noStrike" baseline="0">
                          <a:effectLst/>
                        </a:rPr>
                        <a:t>0.01</a:t>
                      </a:r>
                      <a:endParaRPr lang="en-US" sz="1600" b="0" i="0" u="none" strike="noStrike" baseline="0">
                        <a:solidFill>
                          <a:srgbClr val="000000"/>
                        </a:solidFill>
                        <a:effectLst/>
                        <a:latin typeface="Calibri"/>
                      </a:endParaRPr>
                    </a:p>
                  </a:txBody>
                  <a:tcPr marL="9525" marR="9525" marT="9525" marB="0" anchor="b"/>
                </a:tc>
              </a:tr>
              <a:tr h="269871">
                <a:tc>
                  <a:txBody>
                    <a:bodyPr/>
                    <a:lstStyle/>
                    <a:p>
                      <a:pPr algn="l" fontAlgn="b"/>
                      <a:r>
                        <a:rPr lang="en-US" sz="1600" u="none" strike="noStrike" baseline="0">
                          <a:effectLst/>
                        </a:rPr>
                        <a:t>DIO</a:t>
                      </a:r>
                      <a:endParaRPr lang="en-US" sz="1600" b="0" i="0" u="none" strike="noStrike" baseline="0">
                        <a:solidFill>
                          <a:srgbClr val="000000"/>
                        </a:solidFill>
                        <a:effectLst/>
                        <a:latin typeface="Calibri"/>
                      </a:endParaRPr>
                    </a:p>
                  </a:txBody>
                  <a:tcPr marL="9525" marR="9525" marT="9525" marB="0" anchor="b"/>
                </a:tc>
                <a:tc>
                  <a:txBody>
                    <a:bodyPr/>
                    <a:lstStyle/>
                    <a:p>
                      <a:pPr algn="r" fontAlgn="b"/>
                      <a:r>
                        <a:rPr lang="en-US" sz="1600" u="none" strike="noStrike" baseline="0" dirty="0" smtClean="0">
                          <a:effectLst/>
                        </a:rPr>
                        <a:t>0.22</a:t>
                      </a:r>
                      <a:endParaRPr lang="en-US" sz="1600" b="0" i="0" u="none" strike="noStrike" baseline="0" dirty="0">
                        <a:solidFill>
                          <a:srgbClr val="000000"/>
                        </a:solidFill>
                        <a:effectLst/>
                        <a:latin typeface="Calibri"/>
                      </a:endParaRPr>
                    </a:p>
                  </a:txBody>
                  <a:tcPr marL="9525" marR="9525" marT="9525" marB="0" anchor="b"/>
                </a:tc>
                <a:tc>
                  <a:txBody>
                    <a:bodyPr/>
                    <a:lstStyle/>
                    <a:p>
                      <a:pPr algn="r" fontAlgn="b"/>
                      <a:r>
                        <a:rPr lang="en-US" sz="1600" u="none" strike="noStrike" baseline="0">
                          <a:effectLst/>
                        </a:rPr>
                        <a:t>0.05</a:t>
                      </a:r>
                      <a:endParaRPr lang="en-US" sz="1600" b="0" i="0" u="none" strike="noStrike" baseline="0">
                        <a:solidFill>
                          <a:srgbClr val="000000"/>
                        </a:solidFill>
                        <a:effectLst/>
                        <a:latin typeface="Calibri"/>
                      </a:endParaRPr>
                    </a:p>
                  </a:txBody>
                  <a:tcPr marL="9525" marR="9525" marT="9525" marB="0" anchor="b"/>
                </a:tc>
              </a:tr>
              <a:tr h="529595">
                <a:tc>
                  <a:txBody>
                    <a:bodyPr/>
                    <a:lstStyle/>
                    <a:p>
                      <a:pPr algn="l" fontAlgn="b"/>
                      <a:r>
                        <a:rPr lang="en-US" sz="1600" u="none" strike="noStrike" baseline="0">
                          <a:effectLst/>
                        </a:rPr>
                        <a:t>pi decay inflight</a:t>
                      </a:r>
                      <a:endParaRPr lang="en-US" sz="1600" b="0" i="0" u="none" strike="noStrike" baseline="0">
                        <a:solidFill>
                          <a:srgbClr val="000000"/>
                        </a:solidFill>
                        <a:effectLst/>
                        <a:latin typeface="Calibri"/>
                      </a:endParaRPr>
                    </a:p>
                  </a:txBody>
                  <a:tcPr marL="9525" marR="9525" marT="9525" marB="0" anchor="b"/>
                </a:tc>
                <a:tc>
                  <a:txBody>
                    <a:bodyPr/>
                    <a:lstStyle/>
                    <a:p>
                      <a:pPr algn="r" fontAlgn="b"/>
                      <a:r>
                        <a:rPr lang="en-US" sz="1600" u="none" strike="noStrike" baseline="0">
                          <a:effectLst/>
                        </a:rPr>
                        <a:t>0.003</a:t>
                      </a:r>
                      <a:endParaRPr lang="en-US" sz="1600" b="0" i="0" u="none" strike="noStrike" baseline="0">
                        <a:solidFill>
                          <a:srgbClr val="000000"/>
                        </a:solidFill>
                        <a:effectLst/>
                        <a:latin typeface="Calibri"/>
                      </a:endParaRPr>
                    </a:p>
                  </a:txBody>
                  <a:tcPr marL="9525" marR="9525" marT="9525" marB="0" anchor="b"/>
                </a:tc>
                <a:tc>
                  <a:txBody>
                    <a:bodyPr/>
                    <a:lstStyle/>
                    <a:p>
                      <a:pPr algn="r" fontAlgn="b"/>
                      <a:r>
                        <a:rPr lang="en-US" sz="1600" u="none" strike="noStrike" baseline="0">
                          <a:effectLst/>
                        </a:rPr>
                        <a:t>0.0015</a:t>
                      </a:r>
                      <a:endParaRPr lang="en-US" sz="1600" b="0" i="0" u="none" strike="noStrike" baseline="0">
                        <a:solidFill>
                          <a:srgbClr val="000000"/>
                        </a:solidFill>
                        <a:effectLst/>
                        <a:latin typeface="Calibri"/>
                      </a:endParaRPr>
                    </a:p>
                  </a:txBody>
                  <a:tcPr marL="9525" marR="9525" marT="9525" marB="0" anchor="b"/>
                </a:tc>
              </a:tr>
              <a:tr h="269871">
                <a:tc>
                  <a:txBody>
                    <a:bodyPr/>
                    <a:lstStyle/>
                    <a:p>
                      <a:pPr algn="l" fontAlgn="b"/>
                      <a:r>
                        <a:rPr lang="en-US" sz="1600" u="none" strike="noStrike" baseline="0">
                          <a:effectLst/>
                        </a:rPr>
                        <a:t>mu decay inflight</a:t>
                      </a:r>
                      <a:endParaRPr lang="en-US" sz="1600" b="0" i="0" u="none" strike="noStrike" baseline="0">
                        <a:solidFill>
                          <a:srgbClr val="000000"/>
                        </a:solidFill>
                        <a:effectLst/>
                        <a:latin typeface="Calibri"/>
                      </a:endParaRPr>
                    </a:p>
                  </a:txBody>
                  <a:tcPr marL="9525" marR="9525" marT="9525" marB="0" anchor="b"/>
                </a:tc>
                <a:tc>
                  <a:txBody>
                    <a:bodyPr/>
                    <a:lstStyle/>
                    <a:p>
                      <a:pPr algn="r" fontAlgn="b"/>
                      <a:r>
                        <a:rPr lang="en-US" sz="1600" u="none" strike="noStrike" baseline="0" dirty="0" smtClean="0">
                          <a:effectLst/>
                        </a:rPr>
                        <a:t>0.01</a:t>
                      </a:r>
                      <a:endParaRPr lang="en-US" sz="1600" b="0" i="0" u="none" strike="noStrike" baseline="0" dirty="0">
                        <a:solidFill>
                          <a:srgbClr val="000000"/>
                        </a:solidFill>
                        <a:effectLst/>
                        <a:latin typeface="Calibri"/>
                      </a:endParaRPr>
                    </a:p>
                  </a:txBody>
                  <a:tcPr marL="9525" marR="9525" marT="9525" marB="0" anchor="b"/>
                </a:tc>
                <a:tc>
                  <a:txBody>
                    <a:bodyPr/>
                    <a:lstStyle/>
                    <a:p>
                      <a:pPr algn="r" fontAlgn="b"/>
                      <a:r>
                        <a:rPr lang="en-US" sz="1600" u="none" strike="noStrike" baseline="0" dirty="0" smtClean="0">
                          <a:effectLst/>
                        </a:rPr>
                        <a:t>0.003</a:t>
                      </a:r>
                      <a:endParaRPr lang="en-US" sz="1600" b="0" i="0" u="none" strike="noStrike" baseline="0" dirty="0">
                        <a:solidFill>
                          <a:srgbClr val="000000"/>
                        </a:solidFill>
                        <a:effectLst/>
                        <a:latin typeface="Calibri"/>
                      </a:endParaRPr>
                    </a:p>
                  </a:txBody>
                  <a:tcPr marL="9525" marR="9525" marT="9525" marB="0" anchor="b"/>
                </a:tc>
              </a:tr>
              <a:tr h="269871">
                <a:tc>
                  <a:txBody>
                    <a:bodyPr/>
                    <a:lstStyle/>
                    <a:p>
                      <a:pPr algn="l" fontAlgn="b"/>
                      <a:r>
                        <a:rPr lang="en-US" sz="1600" u="none" strike="noStrike" baseline="0">
                          <a:effectLst/>
                        </a:rPr>
                        <a:t>cosmic background</a:t>
                      </a:r>
                      <a:endParaRPr lang="en-US" sz="1600" b="0" i="0" u="none" strike="noStrike" baseline="0">
                        <a:solidFill>
                          <a:srgbClr val="000000"/>
                        </a:solidFill>
                        <a:effectLst/>
                        <a:latin typeface="Calibri"/>
                      </a:endParaRPr>
                    </a:p>
                  </a:txBody>
                  <a:tcPr marL="9525" marR="9525" marT="9525" marB="0" anchor="b"/>
                </a:tc>
                <a:tc>
                  <a:txBody>
                    <a:bodyPr/>
                    <a:lstStyle/>
                    <a:p>
                      <a:pPr algn="r" fontAlgn="b"/>
                      <a:r>
                        <a:rPr lang="en-US" sz="1600" u="none" strike="noStrike" baseline="0">
                          <a:effectLst/>
                        </a:rPr>
                        <a:t>0.05</a:t>
                      </a:r>
                      <a:endParaRPr lang="en-US" sz="1600" b="0" i="0" u="none" strike="noStrike" baseline="0">
                        <a:solidFill>
                          <a:srgbClr val="000000"/>
                        </a:solidFill>
                        <a:effectLst/>
                        <a:latin typeface="Calibri"/>
                      </a:endParaRPr>
                    </a:p>
                  </a:txBody>
                  <a:tcPr marL="9525" marR="9525" marT="9525" marB="0" anchor="b"/>
                </a:tc>
                <a:tc>
                  <a:txBody>
                    <a:bodyPr/>
                    <a:lstStyle/>
                    <a:p>
                      <a:pPr algn="r" fontAlgn="b"/>
                      <a:r>
                        <a:rPr lang="en-US" sz="1600" u="none" strike="noStrike" baseline="0" dirty="0">
                          <a:effectLst/>
                        </a:rPr>
                        <a:t>0.025</a:t>
                      </a:r>
                      <a:endParaRPr lang="en-US" sz="1600" b="0" i="0" u="none" strike="noStrike" baseline="0" dirty="0">
                        <a:solidFill>
                          <a:srgbClr val="000000"/>
                        </a:solidFill>
                        <a:effectLst/>
                        <a:latin typeface="Calibri"/>
                      </a:endParaRPr>
                    </a:p>
                  </a:txBody>
                  <a:tcPr marL="9525" marR="9525" marT="9525" marB="0" anchor="b"/>
                </a:tc>
              </a:tr>
              <a:tr h="529595">
                <a:tc>
                  <a:txBody>
                    <a:bodyPr/>
                    <a:lstStyle/>
                    <a:p>
                      <a:pPr algn="l" fontAlgn="b"/>
                      <a:r>
                        <a:rPr lang="en-US" sz="1600" u="none" strike="noStrike" baseline="0">
                          <a:effectLst/>
                        </a:rPr>
                        <a:t>beam electrons</a:t>
                      </a:r>
                      <a:endParaRPr lang="en-US" sz="1600" b="0" i="0" u="none" strike="noStrike" baseline="0">
                        <a:solidFill>
                          <a:srgbClr val="000000"/>
                        </a:solidFill>
                        <a:effectLst/>
                        <a:latin typeface="Calibri"/>
                      </a:endParaRPr>
                    </a:p>
                  </a:txBody>
                  <a:tcPr marL="9525" marR="9525" marT="9525" marB="0" anchor="b"/>
                </a:tc>
                <a:tc>
                  <a:txBody>
                    <a:bodyPr/>
                    <a:lstStyle/>
                    <a:p>
                      <a:pPr algn="r" fontAlgn="b"/>
                      <a:r>
                        <a:rPr lang="en-US" sz="1600" u="none" strike="noStrike" baseline="0">
                          <a:effectLst/>
                        </a:rPr>
                        <a:t>0.0006</a:t>
                      </a:r>
                      <a:endParaRPr lang="en-US" sz="1600" b="0" i="0" u="none" strike="noStrike" baseline="0">
                        <a:solidFill>
                          <a:srgbClr val="000000"/>
                        </a:solidFill>
                        <a:effectLst/>
                        <a:latin typeface="Calibri"/>
                      </a:endParaRPr>
                    </a:p>
                  </a:txBody>
                  <a:tcPr marL="9525" marR="9525" marT="9525" marB="0" anchor="b"/>
                </a:tc>
                <a:tc>
                  <a:txBody>
                    <a:bodyPr/>
                    <a:lstStyle/>
                    <a:p>
                      <a:pPr algn="r" fontAlgn="b"/>
                      <a:r>
                        <a:rPr lang="en-US" sz="1600" u="none" strike="noStrike" baseline="0">
                          <a:effectLst/>
                        </a:rPr>
                        <a:t>0.0006</a:t>
                      </a:r>
                      <a:endParaRPr lang="en-US" sz="1600" b="0" i="0" u="none" strike="noStrike" baseline="0">
                        <a:solidFill>
                          <a:srgbClr val="000000"/>
                        </a:solidFill>
                        <a:effectLst/>
                        <a:latin typeface="Calibri"/>
                      </a:endParaRPr>
                    </a:p>
                  </a:txBody>
                  <a:tcPr marL="9525" marR="9525" marT="9525" marB="0" anchor="b"/>
                </a:tc>
              </a:tr>
              <a:tr h="269871">
                <a:tc>
                  <a:txBody>
                    <a:bodyPr/>
                    <a:lstStyle/>
                    <a:p>
                      <a:pPr algn="l" fontAlgn="b"/>
                      <a:r>
                        <a:rPr lang="en-US" sz="1600" u="none" strike="noStrike" baseline="0">
                          <a:effectLst/>
                        </a:rPr>
                        <a:t>Reconstruction errors</a:t>
                      </a:r>
                      <a:endParaRPr lang="en-US" sz="1600" b="0" i="0" u="none" strike="noStrike" baseline="0">
                        <a:solidFill>
                          <a:srgbClr val="000000"/>
                        </a:solidFill>
                        <a:effectLst/>
                        <a:latin typeface="Calibri"/>
                      </a:endParaRPr>
                    </a:p>
                  </a:txBody>
                  <a:tcPr marL="9525" marR="9525" marT="9525" marB="0" anchor="b"/>
                </a:tc>
                <a:tc>
                  <a:txBody>
                    <a:bodyPr/>
                    <a:lstStyle/>
                    <a:p>
                      <a:pPr algn="r" fontAlgn="b"/>
                      <a:r>
                        <a:rPr lang="en-US" sz="1600" u="none" strike="noStrike" baseline="0">
                          <a:effectLst/>
                        </a:rPr>
                        <a:t>0.002</a:t>
                      </a:r>
                      <a:endParaRPr lang="en-US" sz="1600" b="0" i="0" u="none" strike="noStrike" baseline="0">
                        <a:solidFill>
                          <a:srgbClr val="000000"/>
                        </a:solidFill>
                        <a:effectLst/>
                        <a:latin typeface="Calibri"/>
                      </a:endParaRPr>
                    </a:p>
                  </a:txBody>
                  <a:tcPr marL="9525" marR="9525" marT="9525" marB="0" anchor="b"/>
                </a:tc>
                <a:tc>
                  <a:txBody>
                    <a:bodyPr/>
                    <a:lstStyle/>
                    <a:p>
                      <a:pPr algn="r" fontAlgn="b"/>
                      <a:r>
                        <a:rPr lang="en-US" sz="1600" u="none" strike="noStrike" baseline="0">
                          <a:effectLst/>
                        </a:rPr>
                        <a:t>0.002</a:t>
                      </a:r>
                      <a:endParaRPr lang="en-US" sz="1600" b="0" i="0" u="none" strike="noStrike" baseline="0">
                        <a:solidFill>
                          <a:srgbClr val="000000"/>
                        </a:solidFill>
                        <a:effectLst/>
                        <a:latin typeface="Calibri"/>
                      </a:endParaRPr>
                    </a:p>
                  </a:txBody>
                  <a:tcPr marL="9525" marR="9525" marT="9525" marB="0" anchor="b"/>
                </a:tc>
              </a:tr>
              <a:tr h="529595">
                <a:tc>
                  <a:txBody>
                    <a:bodyPr/>
                    <a:lstStyle/>
                    <a:p>
                      <a:pPr algn="l" fontAlgn="b"/>
                      <a:r>
                        <a:rPr lang="en-US" sz="1600" u="none" strike="noStrike" baseline="0" dirty="0">
                          <a:effectLst/>
                        </a:rPr>
                        <a:t>Totals</a:t>
                      </a:r>
                      <a:endParaRPr lang="en-US" sz="1600" b="0" i="0" u="none" strike="noStrike" baseline="0" dirty="0">
                        <a:solidFill>
                          <a:srgbClr val="000000"/>
                        </a:solidFill>
                        <a:effectLst/>
                        <a:latin typeface="Calibri"/>
                      </a:endParaRPr>
                    </a:p>
                  </a:txBody>
                  <a:tcPr marL="9525" marR="9525" marT="9525" marB="0" anchor="b"/>
                </a:tc>
                <a:tc>
                  <a:txBody>
                    <a:bodyPr/>
                    <a:lstStyle/>
                    <a:p>
                      <a:pPr algn="r" fontAlgn="b"/>
                      <a:r>
                        <a:rPr lang="en-US" sz="1600" u="none" strike="noStrike" baseline="0" dirty="0" smtClean="0">
                          <a:effectLst/>
                        </a:rPr>
                        <a:t>0.41</a:t>
                      </a:r>
                      <a:endParaRPr lang="en-US" sz="1600" b="0" i="0" u="none" strike="noStrike" baseline="0" dirty="0">
                        <a:solidFill>
                          <a:srgbClr val="000000"/>
                        </a:solidFill>
                        <a:effectLst/>
                        <a:latin typeface="Calibri"/>
                      </a:endParaRPr>
                    </a:p>
                  </a:txBody>
                  <a:tcPr marL="9525" marR="9525" marT="9525" marB="0" anchor="b"/>
                </a:tc>
                <a:tc>
                  <a:txBody>
                    <a:bodyPr/>
                    <a:lstStyle/>
                    <a:p>
                      <a:pPr algn="r" fontAlgn="b"/>
                      <a:r>
                        <a:rPr lang="en-US" sz="1600" u="none" strike="noStrike" baseline="0" dirty="0" smtClean="0">
                          <a:effectLst/>
                        </a:rPr>
                        <a:t>0.08</a:t>
                      </a:r>
                      <a:endParaRPr lang="en-US" sz="1600" b="0" i="0" u="none" strike="noStrike" baseline="0" dirty="0">
                        <a:solidFill>
                          <a:srgbClr val="000000"/>
                        </a:solidFill>
                        <a:effectLst/>
                        <a:latin typeface="Calibri"/>
                      </a:endParaRPr>
                    </a:p>
                  </a:txBody>
                  <a:tcPr marL="9525" marR="9525" marT="9525" marB="0" anchor="b"/>
                </a:tc>
              </a:tr>
            </a:tbl>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025540824"/>
              </p:ext>
            </p:extLst>
          </p:nvPr>
        </p:nvGraphicFramePr>
        <p:xfrm>
          <a:off x="1524000" y="5668963"/>
          <a:ext cx="6400800" cy="457200"/>
        </p:xfrm>
        <a:graphic>
          <a:graphicData uri="http://schemas.openxmlformats.org/presentationml/2006/ole">
            <mc:AlternateContent xmlns:mc="http://schemas.openxmlformats.org/markup-compatibility/2006">
              <mc:Choice xmlns:v="urn:schemas-microsoft-com:vml" Requires="v">
                <p:oleObj spid="_x0000_s37976" name="Equation" r:id="rId3" imgW="3555720" imgH="253800" progId="Equation.DSMT4">
                  <p:embed/>
                </p:oleObj>
              </mc:Choice>
              <mc:Fallback>
                <p:oleObj name="Equation" r:id="rId3" imgW="3555720" imgH="253800" progId="Equation.DSMT4">
                  <p:embed/>
                  <p:pic>
                    <p:nvPicPr>
                      <p:cNvPr id="0" name="Object 6"/>
                      <p:cNvPicPr>
                        <a:picLocks noChangeAspect="1" noChangeArrowheads="1"/>
                      </p:cNvPicPr>
                      <p:nvPr/>
                    </p:nvPicPr>
                    <p:blipFill>
                      <a:blip r:embed="rId4"/>
                      <a:srcRect/>
                      <a:stretch>
                        <a:fillRect/>
                      </a:stretch>
                    </p:blipFill>
                    <p:spPr bwMode="auto">
                      <a:xfrm>
                        <a:off x="1524000" y="5668963"/>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itle 1"/>
          <p:cNvSpPr txBox="1">
            <a:spLocks/>
          </p:cNvSpPr>
          <p:nvPr/>
        </p:nvSpPr>
        <p:spPr bwMode="auto">
          <a:xfrm>
            <a:off x="1219200" y="76200"/>
            <a:ext cx="64770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a:solidFill>
                  <a:srgbClr val="CC0000"/>
                </a:solidFill>
                <a:effectLst>
                  <a:outerShdw blurRad="38100" dist="38100" dir="2700000" algn="tl">
                    <a:srgbClr val="C0C0C0"/>
                  </a:outerShdw>
                </a:effectLst>
                <a:latin typeface="Arial" charset="0"/>
              </a:defRPr>
            </a:lvl5pPr>
            <a:lvl6pPr marL="4572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6pPr>
            <a:lvl7pPr marL="9144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2800">
                <a:solidFill>
                  <a:srgbClr val="CC0000"/>
                </a:solidFill>
                <a:effectLst>
                  <a:outerShdw blurRad="38100" dist="38100" dir="2700000" algn="tl">
                    <a:srgbClr val="C0C0C0"/>
                  </a:outerShdw>
                </a:effectLst>
                <a:latin typeface="Arial" charset="0"/>
              </a:defRPr>
            </a:lvl9pPr>
          </a:lstStyle>
          <a:p>
            <a:r>
              <a:rPr lang="en-US" sz="3600" dirty="0" smtClean="0">
                <a:solidFill>
                  <a:srgbClr val="FF0000"/>
                </a:solidFill>
                <a:effectLst/>
              </a:rPr>
              <a:t>Background Estimates</a:t>
            </a:r>
            <a:endParaRPr lang="en-US" sz="3600" dirty="0">
              <a:solidFill>
                <a:srgbClr val="FF0000"/>
              </a:solidFill>
              <a:effectLst/>
            </a:endParaRPr>
          </a:p>
        </p:txBody>
      </p:sp>
      <p:sp>
        <p:nvSpPr>
          <p:cNvPr id="2" name="Footer Placeholder 1"/>
          <p:cNvSpPr>
            <a:spLocks noGrp="1"/>
          </p:cNvSpPr>
          <p:nvPr>
            <p:ph type="ftr" sz="quarter" idx="10"/>
          </p:nvPr>
        </p:nvSpPr>
        <p:spPr/>
        <p:txBody>
          <a:body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3" name="Slide Number Placeholder 2"/>
          <p:cNvSpPr>
            <a:spLocks noGrp="1"/>
          </p:cNvSpPr>
          <p:nvPr>
            <p:ph type="sldNum" sz="quarter" idx="11"/>
          </p:nvPr>
        </p:nvSpPr>
        <p:spPr/>
        <p:txBody>
          <a:bodyPr/>
          <a:lstStyle/>
          <a:p>
            <a:pPr>
              <a:defRPr/>
            </a:pPr>
            <a:fld id="{E7284FE6-81AF-4D79-BDD8-A329FC80CC56}" type="slidenum">
              <a:rPr lang="en-US" smtClean="0">
                <a:solidFill>
                  <a:srgbClr val="000000"/>
                </a:solidFill>
              </a:rPr>
              <a:pPr>
                <a:defRPr/>
              </a:pPr>
              <a:t>23</a:t>
            </a:fld>
            <a:endParaRPr lang="en-US" dirty="0">
              <a:solidFill>
                <a:srgbClr val="000000"/>
              </a:solidFill>
            </a:endParaRPr>
          </a:p>
        </p:txBody>
      </p:sp>
    </p:spTree>
    <p:extLst>
      <p:ext uri="{BB962C8B-B14F-4D97-AF65-F5344CB8AC3E}">
        <p14:creationId xmlns:p14="http://schemas.microsoft.com/office/powerpoint/2010/main" val="25674876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p:cNvSpPr>
            <a:spLocks noGrp="1"/>
          </p:cNvSpPr>
          <p:nvPr>
            <p:ph type="title"/>
          </p:nvPr>
        </p:nvSpPr>
        <p:spPr>
          <a:xfrm>
            <a:off x="1143000" y="105229"/>
            <a:ext cx="6744447" cy="656771"/>
          </a:xfrm>
        </p:spPr>
        <p:txBody>
          <a:bodyPr/>
          <a:lstStyle/>
          <a:p>
            <a:r>
              <a:rPr lang="en-US" dirty="0" smtClean="0">
                <a:solidFill>
                  <a:srgbClr val="FF0000"/>
                </a:solidFill>
              </a:rPr>
              <a:t>Proton Delivery and Economics</a:t>
            </a:r>
            <a:endParaRPr lang="en-US" dirty="0">
              <a:solidFill>
                <a:srgbClr val="FF0000"/>
              </a:solidFill>
            </a:endParaRPr>
          </a:p>
        </p:txBody>
      </p:sp>
      <p:sp>
        <p:nvSpPr>
          <p:cNvPr id="12" name="Content Placeholder 11"/>
          <p:cNvSpPr>
            <a:spLocks noGrp="1"/>
          </p:cNvSpPr>
          <p:nvPr>
            <p:ph sz="half" idx="1"/>
          </p:nvPr>
        </p:nvSpPr>
        <p:spPr>
          <a:xfrm>
            <a:off x="0" y="685800"/>
            <a:ext cx="4495800" cy="4807803"/>
          </a:xfrm>
        </p:spPr>
        <p:txBody>
          <a:bodyPr>
            <a:noAutofit/>
          </a:bodyPr>
          <a:lstStyle/>
          <a:p>
            <a:r>
              <a:rPr lang="en-US" sz="1600" dirty="0" smtClean="0">
                <a:latin typeface="Arial" pitchFamily="34" charset="0"/>
                <a:cs typeface="Arial" pitchFamily="34" charset="0"/>
              </a:rPr>
              <a:t>Reuse existing Fermilab facilities with modifications.</a:t>
            </a:r>
          </a:p>
          <a:p>
            <a:r>
              <a:rPr lang="en-US" sz="1600" dirty="0" smtClean="0">
                <a:latin typeface="Arial" pitchFamily="34" charset="0"/>
                <a:cs typeface="Arial" pitchFamily="34" charset="0"/>
              </a:rPr>
              <a:t>Send 8 </a:t>
            </a:r>
            <a:r>
              <a:rPr lang="en-US" sz="1600" dirty="0" err="1" smtClean="0">
                <a:latin typeface="Arial" pitchFamily="34" charset="0"/>
                <a:cs typeface="Arial" pitchFamily="34" charset="0"/>
              </a:rPr>
              <a:t>GeV</a:t>
            </a:r>
            <a:r>
              <a:rPr lang="en-US" sz="1600" dirty="0" smtClean="0">
                <a:latin typeface="Arial" pitchFamily="34" charset="0"/>
                <a:cs typeface="Arial" pitchFamily="34" charset="0"/>
              </a:rPr>
              <a:t> proton Booster</a:t>
            </a:r>
          </a:p>
          <a:p>
            <a:pPr marL="0" indent="0">
              <a:buNone/>
            </a:pPr>
            <a:r>
              <a:rPr lang="en-US" sz="1600" dirty="0" smtClean="0">
                <a:latin typeface="Arial" pitchFamily="34" charset="0"/>
                <a:cs typeface="Arial" pitchFamily="34" charset="0"/>
              </a:rPr>
              <a:t>batch (4x10</a:t>
            </a:r>
            <a:r>
              <a:rPr lang="en-US" sz="1600" baseline="30000" dirty="0" smtClean="0">
                <a:latin typeface="Arial" pitchFamily="34" charset="0"/>
                <a:cs typeface="Arial" pitchFamily="34" charset="0"/>
              </a:rPr>
              <a:t>12</a:t>
            </a:r>
            <a:r>
              <a:rPr lang="en-US" sz="1600" dirty="0" smtClean="0">
                <a:latin typeface="Arial" pitchFamily="34" charset="0"/>
                <a:cs typeface="Arial" pitchFamily="34" charset="0"/>
              </a:rPr>
              <a:t>) into Recycler</a:t>
            </a:r>
          </a:p>
          <a:p>
            <a:r>
              <a:rPr lang="en-US" sz="1600" dirty="0" smtClean="0">
                <a:latin typeface="Arial" pitchFamily="34" charset="0"/>
                <a:cs typeface="Arial" pitchFamily="34" charset="0"/>
              </a:rPr>
              <a:t>Form 4 bunches in Recycler (same as g-2)</a:t>
            </a:r>
          </a:p>
          <a:p>
            <a:r>
              <a:rPr lang="en-US" sz="1600" dirty="0" smtClean="0">
                <a:latin typeface="Arial" pitchFamily="34" charset="0"/>
                <a:cs typeface="Arial" pitchFamily="34" charset="0"/>
              </a:rPr>
              <a:t>Extract 1  bunch at a time to </a:t>
            </a:r>
            <a:r>
              <a:rPr lang="en-US" sz="1600" dirty="0" err="1">
                <a:latin typeface="Arial" pitchFamily="34" charset="0"/>
                <a:cs typeface="Arial" pitchFamily="34" charset="0"/>
              </a:rPr>
              <a:t>D</a:t>
            </a:r>
            <a:r>
              <a:rPr lang="en-US" sz="1600" dirty="0" err="1" smtClean="0">
                <a:latin typeface="Arial" pitchFamily="34" charset="0"/>
                <a:cs typeface="Arial" pitchFamily="34" charset="0"/>
              </a:rPr>
              <a:t>ebuncher</a:t>
            </a:r>
            <a:endParaRPr lang="en-US" sz="1600" dirty="0" smtClean="0">
              <a:latin typeface="Arial" pitchFamily="34" charset="0"/>
              <a:cs typeface="Arial" pitchFamily="34" charset="0"/>
            </a:endParaRPr>
          </a:p>
          <a:p>
            <a:r>
              <a:rPr lang="en-US" sz="1600" dirty="0" smtClean="0">
                <a:latin typeface="Arial" pitchFamily="34" charset="0"/>
                <a:cs typeface="Arial" pitchFamily="34" charset="0"/>
              </a:rPr>
              <a:t>Slow-extract from one bunch in</a:t>
            </a:r>
          </a:p>
          <a:p>
            <a:pPr marL="0" indent="0">
              <a:buNone/>
            </a:pPr>
            <a:r>
              <a:rPr lang="en-US" sz="1600" dirty="0" err="1" smtClean="0">
                <a:latin typeface="Arial" pitchFamily="34" charset="0"/>
                <a:cs typeface="Arial" pitchFamily="34" charset="0"/>
              </a:rPr>
              <a:t>Debuncher</a:t>
            </a:r>
            <a:r>
              <a:rPr lang="en-US" sz="1600" dirty="0" smtClean="0">
                <a:latin typeface="Arial" pitchFamily="34" charset="0"/>
                <a:cs typeface="Arial" pitchFamily="34" charset="0"/>
              </a:rPr>
              <a:t> (period=1695 ns)</a:t>
            </a:r>
            <a:endParaRPr lang="en-US" sz="1600" dirty="0" smtClean="0">
              <a:solidFill>
                <a:srgbClr val="FF0000"/>
              </a:solidFill>
              <a:latin typeface="Arial" pitchFamily="34" charset="0"/>
              <a:cs typeface="Arial" pitchFamily="34" charset="0"/>
            </a:endParaRPr>
          </a:p>
          <a:p>
            <a:r>
              <a:rPr lang="en-US" sz="1600" dirty="0" smtClean="0">
                <a:latin typeface="Arial" pitchFamily="34" charset="0"/>
                <a:cs typeface="Arial" pitchFamily="34" charset="0"/>
              </a:rPr>
              <a:t>Sharing </a:t>
            </a:r>
            <a:r>
              <a:rPr lang="en-US" sz="1600" dirty="0" err="1" smtClean="0">
                <a:latin typeface="Arial" pitchFamily="34" charset="0"/>
                <a:cs typeface="Arial" pitchFamily="34" charset="0"/>
              </a:rPr>
              <a:t>p’s</a:t>
            </a:r>
            <a:r>
              <a:rPr lang="en-US" sz="1600" dirty="0" smtClean="0">
                <a:latin typeface="Arial" pitchFamily="34" charset="0"/>
                <a:cs typeface="Arial" pitchFamily="34" charset="0"/>
              </a:rPr>
              <a:t> with NOVA:</a:t>
            </a:r>
          </a:p>
          <a:p>
            <a:pPr lvl="1"/>
            <a:r>
              <a:rPr lang="en-US" sz="1600" dirty="0" smtClean="0">
                <a:latin typeface="Arial" pitchFamily="34" charset="0"/>
                <a:cs typeface="Arial" pitchFamily="34" charset="0"/>
              </a:rPr>
              <a:t>NOVA 12/20 booster cycles.</a:t>
            </a:r>
          </a:p>
          <a:p>
            <a:pPr lvl="1"/>
            <a:r>
              <a:rPr lang="en-US" sz="1600" dirty="0" smtClean="0">
                <a:latin typeface="Arial" pitchFamily="34" charset="0"/>
                <a:cs typeface="Arial" pitchFamily="34" charset="0"/>
              </a:rPr>
              <a:t>Mu2e will use 2/20 cycles.</a:t>
            </a:r>
          </a:p>
          <a:p>
            <a:r>
              <a:rPr lang="en-US" sz="1600" dirty="0" smtClean="0">
                <a:latin typeface="Arial" pitchFamily="34" charset="0"/>
                <a:cs typeface="Arial" pitchFamily="34" charset="0"/>
              </a:rPr>
              <a:t>6x10</a:t>
            </a:r>
            <a:r>
              <a:rPr lang="en-US" sz="1600" baseline="30000" dirty="0" smtClean="0">
                <a:latin typeface="Arial" pitchFamily="34" charset="0"/>
                <a:cs typeface="Arial" pitchFamily="34" charset="0"/>
              </a:rPr>
              <a:t>12</a:t>
            </a:r>
            <a:r>
              <a:rPr lang="en-US" sz="1600" dirty="0" smtClean="0">
                <a:latin typeface="Arial" pitchFamily="34" charset="0"/>
                <a:cs typeface="Arial" pitchFamily="34" charset="0"/>
              </a:rPr>
              <a:t> protons/s gives 1x10</a:t>
            </a:r>
            <a:r>
              <a:rPr lang="en-US" sz="1600" baseline="30000" dirty="0" smtClean="0">
                <a:latin typeface="Arial" pitchFamily="34" charset="0"/>
                <a:cs typeface="Arial" pitchFamily="34" charset="0"/>
              </a:rPr>
              <a:t>10</a:t>
            </a:r>
            <a:r>
              <a:rPr lang="en-US" sz="1600" dirty="0" smtClean="0">
                <a:latin typeface="Arial" pitchFamily="34" charset="0"/>
                <a:cs typeface="Arial" pitchFamily="34" charset="0"/>
              </a:rPr>
              <a:t> Hz stopped </a:t>
            </a:r>
            <a:r>
              <a:rPr lang="en-US" sz="1600" dirty="0" err="1" smtClean="0">
                <a:latin typeface="Arial" pitchFamily="34" charset="0"/>
                <a:cs typeface="Arial" pitchFamily="34" charset="0"/>
              </a:rPr>
              <a:t>muons</a:t>
            </a:r>
            <a:endParaRPr lang="en-US" sz="1600" dirty="0" smtClean="0">
              <a:latin typeface="Arial" pitchFamily="34" charset="0"/>
              <a:cs typeface="Arial" pitchFamily="34" charset="0"/>
            </a:endParaRPr>
          </a:p>
          <a:p>
            <a:r>
              <a:rPr lang="en-US" sz="1600" dirty="0" smtClean="0">
                <a:latin typeface="Arial" pitchFamily="34" charset="0"/>
                <a:cs typeface="Arial" pitchFamily="34" charset="0"/>
              </a:rPr>
              <a:t>Need 5x10</a:t>
            </a:r>
            <a:r>
              <a:rPr lang="en-US" sz="1600" baseline="30000" dirty="0" smtClean="0">
                <a:latin typeface="Arial" pitchFamily="34" charset="0"/>
                <a:cs typeface="Arial" pitchFamily="34" charset="0"/>
              </a:rPr>
              <a:t>17</a:t>
            </a:r>
            <a:r>
              <a:rPr lang="en-US" sz="1600" dirty="0" smtClean="0">
                <a:latin typeface="Arial" pitchFamily="34" charset="0"/>
                <a:cs typeface="Arial" pitchFamily="34" charset="0"/>
              </a:rPr>
              <a:t> stopped </a:t>
            </a:r>
            <a:r>
              <a:rPr lang="en-US" sz="1600" dirty="0" err="1" smtClean="0">
                <a:latin typeface="Arial" pitchFamily="34" charset="0"/>
                <a:cs typeface="Arial" pitchFamily="34" charset="0"/>
              </a:rPr>
              <a:t>muons</a:t>
            </a:r>
            <a:r>
              <a:rPr lang="en-US" sz="1600" dirty="0" smtClean="0">
                <a:latin typeface="Arial" pitchFamily="34" charset="0"/>
                <a:cs typeface="Arial" pitchFamily="34" charset="0"/>
              </a:rPr>
              <a:t> to</a:t>
            </a:r>
          </a:p>
          <a:p>
            <a:pPr marL="0" indent="0">
              <a:buNone/>
            </a:pPr>
            <a:r>
              <a:rPr lang="en-US" sz="1600" dirty="0" smtClean="0">
                <a:latin typeface="Arial" pitchFamily="34" charset="0"/>
                <a:cs typeface="Arial" pitchFamily="34" charset="0"/>
              </a:rPr>
              <a:t>reach sensitivity goal. 10</a:t>
            </a:r>
            <a:r>
              <a:rPr lang="en-US" sz="1600" baseline="30000" dirty="0" smtClean="0">
                <a:latin typeface="Arial" pitchFamily="34" charset="0"/>
                <a:cs typeface="Arial" pitchFamily="34" charset="0"/>
              </a:rPr>
              <a:t>10</a:t>
            </a:r>
            <a:r>
              <a:rPr lang="en-US" sz="1600" dirty="0" smtClean="0">
                <a:latin typeface="Arial" pitchFamily="34" charset="0"/>
                <a:cs typeface="Arial" pitchFamily="34" charset="0"/>
              </a:rPr>
              <a:t> Hz stopping </a:t>
            </a:r>
            <a:r>
              <a:rPr lang="en-US" sz="1600" dirty="0" err="1" smtClean="0">
                <a:latin typeface="Arial" pitchFamily="34" charset="0"/>
                <a:cs typeface="Arial" pitchFamily="34" charset="0"/>
              </a:rPr>
              <a:t>muon</a:t>
            </a:r>
            <a:r>
              <a:rPr lang="en-US" sz="1600" dirty="0" smtClean="0">
                <a:latin typeface="Arial" pitchFamily="34" charset="0"/>
                <a:cs typeface="Arial" pitchFamily="34" charset="0"/>
              </a:rPr>
              <a:t> rate </a:t>
            </a:r>
            <a:r>
              <a:rPr lang="en-US" sz="1600" dirty="0" smtClean="0">
                <a:sym typeface="Wingdings" pitchFamily="2" charset="2"/>
              </a:rPr>
              <a:t> 3 years assuming 2x10</a:t>
            </a:r>
            <a:r>
              <a:rPr lang="en-US" sz="1600" baseline="30000" dirty="0" smtClean="0">
                <a:sym typeface="Wingdings" pitchFamily="2" charset="2"/>
              </a:rPr>
              <a:t>7</a:t>
            </a:r>
            <a:r>
              <a:rPr lang="en-US" sz="1600" dirty="0" smtClean="0">
                <a:sym typeface="Wingdings" pitchFamily="2" charset="2"/>
              </a:rPr>
              <a:t> s running/year.</a:t>
            </a:r>
            <a:endParaRPr lang="en-US" sz="1600" dirty="0" smtClean="0"/>
          </a:p>
        </p:txBody>
      </p:sp>
      <p:sp>
        <p:nvSpPr>
          <p:cNvPr id="6" name="TextBox 5"/>
          <p:cNvSpPr txBox="1"/>
          <p:nvPr/>
        </p:nvSpPr>
        <p:spPr>
          <a:xfrm>
            <a:off x="8077200" y="6237448"/>
            <a:ext cx="838200" cy="544352"/>
          </a:xfrm>
          <a:prstGeom prst="rect">
            <a:avLst/>
          </a:prstGeom>
          <a:solidFill>
            <a:schemeClr val="bg1"/>
          </a:solidFill>
        </p:spPr>
        <p:txBody>
          <a:bodyPr wrap="square" rtlCol="0">
            <a:spAutoFit/>
          </a:bodyPr>
          <a:lstStyle/>
          <a:p>
            <a:endParaRPr lang="en-US"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5772" y="754797"/>
            <a:ext cx="4350137" cy="4807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smtClean="0"/>
              <a:t>J. Miller, ssp2012, June 2012</a:t>
            </a:r>
            <a:endParaRPr lang="en-US"/>
          </a:p>
        </p:txBody>
      </p:sp>
      <p:sp>
        <p:nvSpPr>
          <p:cNvPr id="3" name="Slide Number Placeholder 2"/>
          <p:cNvSpPr>
            <a:spLocks noGrp="1"/>
          </p:cNvSpPr>
          <p:nvPr>
            <p:ph type="sldNum" sz="quarter" idx="12"/>
          </p:nvPr>
        </p:nvSpPr>
        <p:spPr/>
        <p:txBody>
          <a:bodyPr/>
          <a:lstStyle/>
          <a:p>
            <a:pPr>
              <a:defRPr/>
            </a:pPr>
            <a:fld id="{ABC318F4-74B9-D542-BDEE-A62A2924055C}" type="slidenum">
              <a:rPr lang="en-US" smtClean="0"/>
              <a:pPr>
                <a:defRPr/>
              </a:pPr>
              <a:t>24</a:t>
            </a:fld>
            <a:endParaRPr lang="en-US"/>
          </a:p>
        </p:txBody>
      </p:sp>
    </p:spTree>
    <p:extLst>
      <p:ext uri="{BB962C8B-B14F-4D97-AF65-F5344CB8AC3E}">
        <p14:creationId xmlns:p14="http://schemas.microsoft.com/office/powerpoint/2010/main" val="3907706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txBox="1">
            <a:spLocks noChangeArrowheads="1"/>
          </p:cNvSpPr>
          <p:nvPr/>
        </p:nvSpPr>
        <p:spPr bwMode="auto">
          <a:xfrm>
            <a:off x="609600" y="1143000"/>
            <a:ext cx="8305800" cy="4953000"/>
          </a:xfrm>
          <a:prstGeom prst="rect">
            <a:avLst/>
          </a:prstGeom>
          <a:noFill/>
          <a:ln w="9525">
            <a:noFill/>
            <a:miter lim="800000"/>
            <a:headEnd/>
            <a:tailEnd/>
          </a:ln>
        </p:spPr>
        <p:txBody>
          <a:bodyPr/>
          <a:lstStyle/>
          <a:p>
            <a:pPr marL="569913" indent="-342900" eaLnBrk="0" hangingPunct="0">
              <a:spcBef>
                <a:spcPct val="20000"/>
              </a:spcBef>
              <a:buFont typeface="Times" pitchFamily="28" charset="0"/>
              <a:buChar char="•"/>
              <a:tabLst>
                <a:tab pos="1065213" algn="l"/>
                <a:tab pos="1065213" algn="l"/>
                <a:tab pos="1065213" algn="l"/>
                <a:tab pos="1065213" algn="l"/>
                <a:tab pos="1065213" algn="l"/>
                <a:tab pos="1065213" algn="l"/>
                <a:tab pos="1065213" algn="l"/>
                <a:tab pos="1497013" algn="l"/>
                <a:tab pos="1497013" algn="l"/>
              </a:tabLst>
              <a:defRPr/>
            </a:pPr>
            <a:r>
              <a:rPr lang="en-US" sz="2000" kern="0" dirty="0">
                <a:latin typeface="+mn-lt"/>
                <a:cs typeface="+mn-cs"/>
              </a:rPr>
              <a:t>Sweep protons out of beam between proton </a:t>
            </a:r>
            <a:r>
              <a:rPr lang="en-US" sz="2000" kern="0" dirty="0" smtClean="0">
                <a:latin typeface="+mn-lt"/>
                <a:cs typeface="+mn-cs"/>
              </a:rPr>
              <a:t>pulses</a:t>
            </a:r>
          </a:p>
          <a:p>
            <a:pPr marL="1027113" lvl="1" indent="-342900" eaLnBrk="0" hangingPunct="0">
              <a:spcBef>
                <a:spcPct val="20000"/>
              </a:spcBef>
              <a:buFont typeface="Times" pitchFamily="28" charset="0"/>
              <a:buChar char="•"/>
              <a:tabLst>
                <a:tab pos="1065213" algn="l"/>
                <a:tab pos="1065213" algn="l"/>
                <a:tab pos="1065213" algn="l"/>
                <a:tab pos="1065213" algn="l"/>
                <a:tab pos="1065213" algn="l"/>
                <a:tab pos="1065213" algn="l"/>
                <a:tab pos="1065213" algn="l"/>
                <a:tab pos="1497013" algn="l"/>
                <a:tab pos="1497013" algn="l"/>
              </a:tabLst>
              <a:defRPr/>
            </a:pPr>
            <a:r>
              <a:rPr lang="en-US" sz="2000" kern="0" dirty="0" smtClean="0"/>
              <a:t>Between-pulse protons / Main pulse protons less than 10</a:t>
            </a:r>
            <a:r>
              <a:rPr lang="en-US" sz="2000" kern="0" baseline="30000" dirty="0" smtClean="0"/>
              <a:t>-10</a:t>
            </a:r>
            <a:endParaRPr lang="en-US" sz="2000" kern="0" dirty="0" smtClean="0"/>
          </a:p>
          <a:p>
            <a:pPr marL="1027113" lvl="1" indent="-342900" eaLnBrk="0" hangingPunct="0">
              <a:spcBef>
                <a:spcPct val="20000"/>
              </a:spcBef>
              <a:buFont typeface="Times" pitchFamily="28" charset="0"/>
              <a:buChar char="•"/>
              <a:tabLst>
                <a:tab pos="1065213" algn="l"/>
                <a:tab pos="1065213" algn="l"/>
                <a:tab pos="1065213" algn="l"/>
                <a:tab pos="1065213" algn="l"/>
                <a:tab pos="1065213" algn="l"/>
                <a:tab pos="1065213" algn="l"/>
                <a:tab pos="1065213" algn="l"/>
                <a:tab pos="1497013" algn="l"/>
                <a:tab pos="1497013" algn="l"/>
              </a:tabLst>
              <a:defRPr/>
            </a:pPr>
            <a:r>
              <a:rPr lang="en-US" sz="2000" kern="0" dirty="0" smtClean="0">
                <a:latin typeface="+mn-lt"/>
                <a:cs typeface="+mn-cs"/>
              </a:rPr>
              <a:t>Get &gt;10</a:t>
            </a:r>
            <a:r>
              <a:rPr lang="en-US" sz="2000" kern="0" baseline="30000" dirty="0" smtClean="0">
                <a:latin typeface="+mn-lt"/>
                <a:cs typeface="+mn-cs"/>
              </a:rPr>
              <a:t>-5 </a:t>
            </a:r>
            <a:r>
              <a:rPr lang="en-US" sz="2000" kern="0" dirty="0" smtClean="0">
                <a:latin typeface="+mn-lt"/>
                <a:cs typeface="+mn-cs"/>
              </a:rPr>
              <a:t>from clean extraction from ring, another &gt;10</a:t>
            </a:r>
            <a:r>
              <a:rPr lang="en-US" sz="2000" kern="0" baseline="30000" dirty="0" smtClean="0">
                <a:latin typeface="+mn-lt"/>
                <a:cs typeface="+mn-cs"/>
              </a:rPr>
              <a:t>-5</a:t>
            </a:r>
            <a:r>
              <a:rPr lang="en-US" sz="2000" kern="0" dirty="0" smtClean="0">
                <a:latin typeface="+mn-lt"/>
                <a:cs typeface="+mn-cs"/>
              </a:rPr>
              <a:t> -10</a:t>
            </a:r>
            <a:r>
              <a:rPr lang="en-US" sz="2000" kern="0" baseline="30000" dirty="0" smtClean="0">
                <a:latin typeface="+mn-lt"/>
                <a:cs typeface="+mn-cs"/>
              </a:rPr>
              <a:t>-6 </a:t>
            </a:r>
            <a:r>
              <a:rPr lang="en-US" sz="2000" kern="0" dirty="0" smtClean="0">
                <a:latin typeface="+mn-lt"/>
                <a:cs typeface="+mn-cs"/>
              </a:rPr>
              <a:t>from AC dipole sweeper:</a:t>
            </a:r>
            <a:endParaRPr lang="en-US" sz="2000" kern="0" dirty="0">
              <a:latin typeface="+mn-lt"/>
              <a:cs typeface="+mn-cs"/>
            </a:endParaRPr>
          </a:p>
          <a:p>
            <a:pPr marL="569913" indent="-342900" eaLnBrk="0" hangingPunct="0">
              <a:spcBef>
                <a:spcPct val="20000"/>
              </a:spcBef>
              <a:buFont typeface="Times" pitchFamily="28" charset="0"/>
              <a:buChar char="•"/>
              <a:tabLst>
                <a:tab pos="1065213" algn="l"/>
                <a:tab pos="1065213" algn="l"/>
                <a:tab pos="1065213" algn="l"/>
                <a:tab pos="1065213" algn="l"/>
                <a:tab pos="1065213" algn="l"/>
                <a:tab pos="1065213" algn="l"/>
                <a:tab pos="1065213" algn="l"/>
                <a:tab pos="1497013" algn="l"/>
                <a:tab pos="1497013" algn="l"/>
              </a:tabLst>
              <a:defRPr/>
            </a:pPr>
            <a:endParaRPr lang="en-US" sz="2000" kern="0" dirty="0">
              <a:latin typeface="+mn-lt"/>
              <a:cs typeface="+mn-cs"/>
            </a:endParaRPr>
          </a:p>
          <a:p>
            <a:pPr marL="569913" indent="-342900" eaLnBrk="0" hangingPunct="0">
              <a:spcBef>
                <a:spcPct val="20000"/>
              </a:spcBef>
              <a:buFont typeface="Times" pitchFamily="28" charset="0"/>
              <a:buChar char="•"/>
              <a:tabLst>
                <a:tab pos="1065213" algn="l"/>
                <a:tab pos="1065213" algn="l"/>
                <a:tab pos="1065213" algn="l"/>
                <a:tab pos="1065213" algn="l"/>
                <a:tab pos="1065213" algn="l"/>
                <a:tab pos="1065213" algn="l"/>
                <a:tab pos="1065213" algn="l"/>
                <a:tab pos="1497013" algn="l"/>
                <a:tab pos="1497013" algn="l"/>
              </a:tabLst>
              <a:defRPr/>
            </a:pPr>
            <a:endParaRPr lang="en-US" sz="2000" kern="0" dirty="0">
              <a:latin typeface="+mn-lt"/>
              <a:cs typeface="+mn-cs"/>
            </a:endParaRPr>
          </a:p>
          <a:p>
            <a:pPr marL="569913" indent="-342900" eaLnBrk="0" hangingPunct="0">
              <a:spcBef>
                <a:spcPct val="20000"/>
              </a:spcBef>
              <a:buFont typeface="Times" pitchFamily="28" charset="0"/>
              <a:buChar char="•"/>
              <a:tabLst>
                <a:tab pos="1065213" algn="l"/>
                <a:tab pos="1065213" algn="l"/>
                <a:tab pos="1065213" algn="l"/>
                <a:tab pos="1065213" algn="l"/>
                <a:tab pos="1065213" algn="l"/>
                <a:tab pos="1065213" algn="l"/>
                <a:tab pos="1065213" algn="l"/>
                <a:tab pos="1497013" algn="l"/>
                <a:tab pos="1497013" algn="l"/>
              </a:tabLst>
              <a:defRPr/>
            </a:pPr>
            <a:endParaRPr lang="en-US" sz="2000" kern="0" dirty="0">
              <a:latin typeface="+mn-lt"/>
              <a:cs typeface="+mn-cs"/>
            </a:endParaRPr>
          </a:p>
          <a:p>
            <a:pPr marL="569913" indent="-342900" eaLnBrk="0" hangingPunct="0">
              <a:spcBef>
                <a:spcPct val="20000"/>
              </a:spcBef>
              <a:buFont typeface="Times" pitchFamily="28" charset="0"/>
              <a:buChar char="•"/>
              <a:tabLst>
                <a:tab pos="1065213" algn="l"/>
                <a:tab pos="1065213" algn="l"/>
                <a:tab pos="1065213" algn="l"/>
                <a:tab pos="1065213" algn="l"/>
                <a:tab pos="1065213" algn="l"/>
                <a:tab pos="1065213" algn="l"/>
                <a:tab pos="1065213" algn="l"/>
                <a:tab pos="1497013" algn="l"/>
                <a:tab pos="1497013" algn="l"/>
              </a:tabLst>
              <a:defRPr/>
            </a:pPr>
            <a:endParaRPr lang="en-US" sz="2000" kern="0" dirty="0">
              <a:latin typeface="+mn-lt"/>
              <a:cs typeface="+mn-cs"/>
            </a:endParaRPr>
          </a:p>
          <a:p>
            <a:pPr marL="569913" indent="-342900" eaLnBrk="0" hangingPunct="0">
              <a:spcBef>
                <a:spcPct val="20000"/>
              </a:spcBef>
              <a:buFont typeface="Times" pitchFamily="28" charset="0"/>
              <a:buChar char="•"/>
              <a:tabLst>
                <a:tab pos="1065213" algn="l"/>
                <a:tab pos="1065213" algn="l"/>
                <a:tab pos="1065213" algn="l"/>
                <a:tab pos="1065213" algn="l"/>
                <a:tab pos="1065213" algn="l"/>
                <a:tab pos="1065213" algn="l"/>
                <a:tab pos="1065213" algn="l"/>
                <a:tab pos="1497013" algn="l"/>
                <a:tab pos="1497013" algn="l"/>
              </a:tabLst>
              <a:defRPr/>
            </a:pPr>
            <a:endParaRPr lang="en-US" sz="2000" kern="0" dirty="0" smtClean="0">
              <a:latin typeface="+mn-lt"/>
              <a:cs typeface="+mn-cs"/>
            </a:endParaRPr>
          </a:p>
          <a:p>
            <a:pPr marL="569913" indent="-342900" eaLnBrk="0" hangingPunct="0">
              <a:spcBef>
                <a:spcPct val="20000"/>
              </a:spcBef>
              <a:buFont typeface="Times" pitchFamily="28" charset="0"/>
              <a:buChar char="•"/>
              <a:tabLst>
                <a:tab pos="1065213" algn="l"/>
                <a:tab pos="1065213" algn="l"/>
                <a:tab pos="1065213" algn="l"/>
                <a:tab pos="1065213" algn="l"/>
                <a:tab pos="1065213" algn="l"/>
                <a:tab pos="1065213" algn="l"/>
                <a:tab pos="1065213" algn="l"/>
                <a:tab pos="1497013" algn="l"/>
                <a:tab pos="1497013" algn="l"/>
              </a:tabLst>
              <a:defRPr/>
            </a:pPr>
            <a:endParaRPr lang="en-US" sz="2000" kern="0" dirty="0">
              <a:latin typeface="+mn-lt"/>
              <a:cs typeface="+mn-cs"/>
            </a:endParaRPr>
          </a:p>
          <a:p>
            <a:pPr marL="227013" eaLnBrk="0" hangingPunct="0">
              <a:spcBef>
                <a:spcPts val="1600"/>
              </a:spcBef>
              <a:tabLst>
                <a:tab pos="1065213" algn="l"/>
                <a:tab pos="1065213" algn="l"/>
                <a:tab pos="1065213" algn="l"/>
                <a:tab pos="1065213" algn="l"/>
                <a:tab pos="1065213" algn="l"/>
                <a:tab pos="1065213" algn="l"/>
                <a:tab pos="1065213" algn="l"/>
                <a:tab pos="1497013" algn="l"/>
                <a:tab pos="1497013" algn="l"/>
              </a:tabLst>
              <a:defRPr/>
            </a:pPr>
            <a:endParaRPr lang="en-US" sz="2000" kern="0" dirty="0" smtClean="0">
              <a:latin typeface="+mn-lt"/>
              <a:cs typeface="+mn-cs"/>
            </a:endParaRPr>
          </a:p>
          <a:p>
            <a:pPr marL="569913" indent="-342900" eaLnBrk="0" hangingPunct="0">
              <a:spcBef>
                <a:spcPts val="1600"/>
              </a:spcBef>
              <a:buFont typeface="Times" pitchFamily="28" charset="0"/>
              <a:buChar char="•"/>
              <a:tabLst>
                <a:tab pos="1065213" algn="l"/>
                <a:tab pos="1065213" algn="l"/>
                <a:tab pos="1065213" algn="l"/>
                <a:tab pos="1065213" algn="l"/>
                <a:tab pos="1065213" algn="l"/>
                <a:tab pos="1065213" algn="l"/>
                <a:tab pos="1065213" algn="l"/>
                <a:tab pos="1497013" algn="l"/>
                <a:tab pos="1497013" algn="l"/>
              </a:tabLst>
              <a:defRPr/>
            </a:pPr>
            <a:r>
              <a:rPr lang="en-US" sz="2000" kern="0" dirty="0" smtClean="0">
                <a:latin typeface="+mn-lt"/>
                <a:cs typeface="+mn-cs"/>
              </a:rPr>
              <a:t>Continuous </a:t>
            </a:r>
            <a:r>
              <a:rPr lang="en-US" sz="2000" kern="0" dirty="0">
                <a:latin typeface="+mn-lt"/>
                <a:cs typeface="+mn-cs"/>
              </a:rPr>
              <a:t>Extinction monitoring techniques under </a:t>
            </a:r>
            <a:r>
              <a:rPr lang="en-US" sz="2000" kern="0" dirty="0" smtClean="0">
                <a:latin typeface="+mn-lt"/>
                <a:cs typeface="+mn-cs"/>
              </a:rPr>
              <a:t>study</a:t>
            </a:r>
          </a:p>
          <a:p>
            <a:pPr marL="1027113" lvl="1" indent="-342900" eaLnBrk="0" hangingPunct="0">
              <a:spcBef>
                <a:spcPts val="1600"/>
              </a:spcBef>
              <a:buFont typeface="Arial" pitchFamily="34" charset="0"/>
              <a:buChar char="•"/>
              <a:tabLst>
                <a:tab pos="1065213" algn="l"/>
                <a:tab pos="1065213" algn="l"/>
                <a:tab pos="1065213" algn="l"/>
                <a:tab pos="1065213" algn="l"/>
                <a:tab pos="1065213" algn="l"/>
                <a:tab pos="1065213" algn="l"/>
                <a:tab pos="1065213" algn="l"/>
                <a:tab pos="1497013" algn="l"/>
                <a:tab pos="1497013" algn="l"/>
              </a:tabLst>
              <a:defRPr/>
            </a:pPr>
            <a:r>
              <a:rPr lang="en-US" sz="2000" kern="0" dirty="0" smtClean="0">
                <a:solidFill>
                  <a:srgbClr val="FF0000"/>
                </a:solidFill>
                <a:latin typeface="+mn-lt"/>
              </a:rPr>
              <a:t>Telescope </a:t>
            </a:r>
            <a:r>
              <a:rPr lang="en-US" sz="2000" kern="0" dirty="0">
                <a:solidFill>
                  <a:srgbClr val="FF0000"/>
                </a:solidFill>
                <a:latin typeface="+mn-lt"/>
              </a:rPr>
              <a:t>to measure secondary proton </a:t>
            </a:r>
            <a:r>
              <a:rPr lang="en-US" sz="2000" kern="0" dirty="0" smtClean="0">
                <a:solidFill>
                  <a:srgbClr val="FF0000"/>
                </a:solidFill>
                <a:latin typeface="+mn-lt"/>
              </a:rPr>
              <a:t>production</a:t>
            </a:r>
            <a:endParaRPr lang="en-US" sz="2000" kern="0" dirty="0">
              <a:solidFill>
                <a:srgbClr val="FF0000"/>
              </a:solidFill>
              <a:latin typeface="+mn-lt"/>
            </a:endParaRPr>
          </a:p>
        </p:txBody>
      </p:sp>
      <p:pic>
        <p:nvPicPr>
          <p:cNvPr id="62466" name="Picture 7"/>
          <p:cNvPicPr>
            <a:picLocks noChangeAspect="1" noChangeArrowheads="1"/>
          </p:cNvPicPr>
          <p:nvPr/>
        </p:nvPicPr>
        <p:blipFill>
          <a:blip r:embed="rId3" cstate="print"/>
          <a:srcRect/>
          <a:stretch>
            <a:fillRect/>
          </a:stretch>
        </p:blipFill>
        <p:spPr bwMode="auto">
          <a:xfrm>
            <a:off x="947738" y="2667000"/>
            <a:ext cx="5605462" cy="2679700"/>
          </a:xfrm>
          <a:prstGeom prst="rect">
            <a:avLst/>
          </a:prstGeom>
          <a:noFill/>
          <a:ln w="12700">
            <a:noFill/>
            <a:miter lim="800000"/>
            <a:headEnd/>
            <a:tailEnd/>
          </a:ln>
        </p:spPr>
      </p:pic>
      <p:sp>
        <p:nvSpPr>
          <p:cNvPr id="2" name="Title 1"/>
          <p:cNvSpPr>
            <a:spLocks noGrp="1"/>
          </p:cNvSpPr>
          <p:nvPr>
            <p:ph type="title"/>
          </p:nvPr>
        </p:nvSpPr>
        <p:spPr>
          <a:xfrm>
            <a:off x="457200" y="34977"/>
            <a:ext cx="8229600" cy="1143000"/>
          </a:xfrm>
        </p:spPr>
        <p:txBody>
          <a:bodyPr/>
          <a:lstStyle/>
          <a:p>
            <a:pPr>
              <a:defRPr/>
            </a:pPr>
            <a:r>
              <a:rPr lang="en-US" dirty="0" smtClean="0">
                <a:solidFill>
                  <a:srgbClr val="FF0000"/>
                </a:solidFill>
              </a:rPr>
              <a:t>Extinction Scheme</a:t>
            </a:r>
            <a:endParaRPr lang="en-US" dirty="0">
              <a:solidFill>
                <a:srgbClr val="FF0000"/>
              </a:solidFill>
            </a:endParaRPr>
          </a:p>
        </p:txBody>
      </p:sp>
      <p:sp>
        <p:nvSpPr>
          <p:cNvPr id="8" name="Rectangle 8"/>
          <p:cNvSpPr>
            <a:spLocks/>
          </p:cNvSpPr>
          <p:nvPr/>
        </p:nvSpPr>
        <p:spPr bwMode="auto">
          <a:xfrm>
            <a:off x="6553200" y="2679357"/>
            <a:ext cx="2362200" cy="533400"/>
          </a:xfrm>
          <a:prstGeom prst="rect">
            <a:avLst/>
          </a:prstGeom>
          <a:noFill/>
          <a:ln w="12700">
            <a:noFill/>
            <a:miter lim="800000"/>
            <a:headEnd/>
            <a:tailEnd/>
          </a:ln>
          <a:effectLst>
            <a:outerShdw dist="25399" dir="2700000" algn="ctr" rotWithShape="0">
              <a:schemeClr val="bg2">
                <a:alpha val="75000"/>
              </a:schemeClr>
            </a:outerShdw>
          </a:effectLst>
        </p:spPr>
        <p:txBody>
          <a:bodyPr lIns="0" tIns="0" rIns="0" bIns="0"/>
          <a:lstStyle/>
          <a:p>
            <a:pPr>
              <a:tabLst>
                <a:tab pos="279400" algn="l"/>
                <a:tab pos="558800" algn="l"/>
                <a:tab pos="838200" algn="l"/>
                <a:tab pos="1117600" algn="l"/>
                <a:tab pos="1384300" algn="l"/>
                <a:tab pos="1663700" algn="l"/>
                <a:tab pos="1943100" algn="l"/>
                <a:tab pos="2222500" algn="l"/>
                <a:tab pos="2501900" algn="l"/>
                <a:tab pos="2781300" algn="l"/>
                <a:tab pos="3060700" algn="l"/>
                <a:tab pos="3340100" algn="l"/>
              </a:tabLst>
              <a:defRPr/>
            </a:pPr>
            <a:r>
              <a:rPr lang="en-US" sz="2000" dirty="0">
                <a:latin typeface="Arial" charset="0"/>
                <a:sym typeface="Arial" charset="0"/>
              </a:rPr>
              <a:t>Under development</a:t>
            </a:r>
          </a:p>
        </p:txBody>
      </p:sp>
      <p:sp>
        <p:nvSpPr>
          <p:cNvPr id="3" name="Footer Placeholder 2"/>
          <p:cNvSpPr>
            <a:spLocks noGrp="1"/>
          </p:cNvSpPr>
          <p:nvPr>
            <p:ph type="ftr" sz="quarter" idx="11"/>
          </p:nvPr>
        </p:nvSpPr>
        <p:spPr/>
        <p:txBody>
          <a:bodyPr/>
          <a:lstStyle/>
          <a:p>
            <a:r>
              <a:rPr lang="en-US" smtClean="0"/>
              <a:t>J. Miller, ssp2012, June 2012</a:t>
            </a:r>
            <a:endParaRPr lang="en-US"/>
          </a:p>
        </p:txBody>
      </p:sp>
      <p:sp>
        <p:nvSpPr>
          <p:cNvPr id="4" name="Slide Number Placeholder 3"/>
          <p:cNvSpPr>
            <a:spLocks noGrp="1"/>
          </p:cNvSpPr>
          <p:nvPr>
            <p:ph type="sldNum" sz="quarter" idx="12"/>
          </p:nvPr>
        </p:nvSpPr>
        <p:spPr/>
        <p:txBody>
          <a:bodyPr/>
          <a:lstStyle/>
          <a:p>
            <a:fld id="{B326621D-91F0-43AF-9600-98B3DB544E1B}" type="slidenum">
              <a:rPr lang="en-US" smtClean="0"/>
              <a:t>25</a:t>
            </a:fld>
            <a:endParaRPr lang="en-US"/>
          </a:p>
        </p:txBody>
      </p:sp>
    </p:spTree>
    <p:extLst>
      <p:ext uri="{BB962C8B-B14F-4D97-AF65-F5344CB8AC3E}">
        <p14:creationId xmlns:p14="http://schemas.microsoft.com/office/powerpoint/2010/main" val="10266004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a:t>
            </a:r>
            <a:r>
              <a:rPr lang="en-US" dirty="0" err="1" smtClean="0">
                <a:solidFill>
                  <a:srgbClr val="FF0000"/>
                </a:solidFill>
              </a:rPr>
              <a:t>Muon</a:t>
            </a:r>
            <a:r>
              <a:rPr lang="en-US" dirty="0" smtClean="0">
                <a:solidFill>
                  <a:srgbClr val="FF0000"/>
                </a:solidFill>
              </a:rPr>
              <a:t> Campus</a:t>
            </a:r>
            <a:endParaRPr lang="en-US" dirty="0">
              <a:solidFill>
                <a:srgbClr val="FF0000"/>
              </a:solidFill>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1185863"/>
            <a:ext cx="662940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US" smtClean="0"/>
              <a:t>J. Miller, ssp2012, June 2012</a:t>
            </a:r>
            <a:endParaRPr lang="en-US"/>
          </a:p>
        </p:txBody>
      </p:sp>
      <p:sp>
        <p:nvSpPr>
          <p:cNvPr id="4" name="Slide Number Placeholder 3"/>
          <p:cNvSpPr>
            <a:spLocks noGrp="1"/>
          </p:cNvSpPr>
          <p:nvPr>
            <p:ph type="sldNum" sz="quarter" idx="12"/>
          </p:nvPr>
        </p:nvSpPr>
        <p:spPr/>
        <p:txBody>
          <a:bodyPr/>
          <a:lstStyle/>
          <a:p>
            <a:fld id="{B326621D-91F0-43AF-9600-98B3DB544E1B}" type="slidenum">
              <a:rPr lang="en-US" smtClean="0"/>
              <a:t>26</a:t>
            </a:fld>
            <a:endParaRPr lang="en-US"/>
          </a:p>
        </p:txBody>
      </p:sp>
    </p:spTree>
    <p:extLst>
      <p:ext uri="{BB962C8B-B14F-4D97-AF65-F5344CB8AC3E}">
        <p14:creationId xmlns:p14="http://schemas.microsoft.com/office/powerpoint/2010/main" val="3609198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4702" y="-152400"/>
            <a:ext cx="8229600" cy="762000"/>
          </a:xfrm>
        </p:spPr>
        <p:txBody>
          <a:bodyPr>
            <a:normAutofit/>
          </a:bodyPr>
          <a:lstStyle/>
          <a:p>
            <a:r>
              <a:rPr lang="en-US" sz="3200" dirty="0" smtClean="0">
                <a:solidFill>
                  <a:srgbClr val="FF0000"/>
                </a:solidFill>
              </a:rPr>
              <a:t>Estimated Schedule</a:t>
            </a:r>
            <a:endParaRPr lang="en-US" sz="3200" dirty="0">
              <a:solidFill>
                <a:srgbClr val="FF0000"/>
              </a:solidFill>
            </a:endParaRPr>
          </a:p>
        </p:txBody>
      </p:sp>
      <p:pic>
        <p:nvPicPr>
          <p:cNvPr id="4" name="Picture 3" descr="Screen shot 2011-11-04 at 9.58.19 AM   Nov 4.png"/>
          <p:cNvPicPr>
            <a:picLocks noChangeAspect="1"/>
          </p:cNvPicPr>
          <p:nvPr/>
        </p:nvPicPr>
        <p:blipFill>
          <a:blip r:embed="rId2"/>
          <a:stretch>
            <a:fillRect/>
          </a:stretch>
        </p:blipFill>
        <p:spPr>
          <a:xfrm>
            <a:off x="765250" y="2129512"/>
            <a:ext cx="7997750" cy="4744727"/>
          </a:xfrm>
          <a:prstGeom prst="rect">
            <a:avLst/>
          </a:prstGeom>
        </p:spPr>
      </p:pic>
      <p:sp>
        <p:nvSpPr>
          <p:cNvPr id="5" name="Content Placeholder 10"/>
          <p:cNvSpPr txBox="1">
            <a:spLocks/>
          </p:cNvSpPr>
          <p:nvPr/>
        </p:nvSpPr>
        <p:spPr bwMode="auto">
          <a:xfrm>
            <a:off x="454702" y="385088"/>
            <a:ext cx="8460698" cy="1748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FontTx/>
              <a:buChar char="•"/>
              <a:defRPr/>
            </a:pPr>
            <a:r>
              <a:rPr lang="en-US" sz="2000" kern="0" dirty="0" smtClean="0">
                <a:solidFill>
                  <a:srgbClr val="333399"/>
                </a:solidFill>
                <a:latin typeface="Arial"/>
                <a:ea typeface="ＭＳ Ｐゴシック" pitchFamily="-112" charset="-128"/>
                <a:cs typeface="ＭＳ Ｐゴシック" pitchFamily="-112" charset="-128"/>
              </a:rPr>
              <a:t>Mu2e has</a:t>
            </a:r>
            <a:r>
              <a:rPr lang="en-US" sz="2000" kern="0" noProof="0" dirty="0" smtClean="0">
                <a:solidFill>
                  <a:srgbClr val="333399"/>
                </a:solidFill>
                <a:latin typeface="Arial"/>
                <a:ea typeface="ＭＳ Ｐゴシック" pitchFamily="-112" charset="-128"/>
                <a:cs typeface="ＭＳ Ｐゴシック" pitchFamily="-112" charset="-128"/>
              </a:rPr>
              <a:t> Stage I approval and CD0 now</a:t>
            </a:r>
            <a:endParaRPr lang="en-US" sz="2000" kern="0" dirty="0">
              <a:solidFill>
                <a:srgbClr val="333399"/>
              </a:solidFill>
              <a:latin typeface="Arial"/>
              <a:ea typeface="ＭＳ Ｐゴシック" pitchFamily="-112" charset="-128"/>
              <a:cs typeface="ＭＳ Ｐゴシック" pitchFamily="-112" charset="-128"/>
            </a:endParaRPr>
          </a:p>
          <a:p>
            <a:pPr marL="342900" indent="-342900" eaLnBrk="0" hangingPunct="0">
              <a:spcBef>
                <a:spcPct val="20000"/>
              </a:spcBef>
              <a:buFontTx/>
              <a:buChar char="•"/>
              <a:defRPr/>
            </a:pPr>
            <a:r>
              <a:rPr kumimoji="0" lang="en-US" sz="2000" b="0" i="0" u="none" strike="noStrike" kern="0" cap="none" spc="0" normalizeH="0" baseline="0" noProof="0" dirty="0" smtClean="0">
                <a:ln>
                  <a:noFill/>
                </a:ln>
                <a:solidFill>
                  <a:srgbClr val="333399"/>
                </a:solidFill>
                <a:effectLst/>
                <a:uLnTx/>
                <a:uFillTx/>
                <a:latin typeface="Arial"/>
                <a:ea typeface="ＭＳ Ｐゴシック" pitchFamily="-112" charset="-128"/>
                <a:cs typeface="ＭＳ Ｐゴシック" pitchFamily="-112" charset="-128"/>
              </a:rPr>
              <a:t>Just</a:t>
            </a:r>
            <a:r>
              <a:rPr lang="en-US" sz="2000" kern="0" dirty="0">
                <a:solidFill>
                  <a:srgbClr val="333399"/>
                </a:solidFill>
                <a:latin typeface="Arial"/>
                <a:ea typeface="ＭＳ Ｐゴシック" pitchFamily="-112" charset="-128"/>
                <a:cs typeface="ＭＳ Ｐゴシック" pitchFamily="-112" charset="-128"/>
              </a:rPr>
              <a:t> </a:t>
            </a:r>
            <a:r>
              <a:rPr lang="en-US" sz="2000" kern="0" dirty="0" smtClean="0">
                <a:solidFill>
                  <a:srgbClr val="333399"/>
                </a:solidFill>
                <a:latin typeface="Arial"/>
                <a:ea typeface="ＭＳ Ｐゴシック" pitchFamily="-112" charset="-128"/>
                <a:cs typeface="ＭＳ Ｐゴシック" pitchFamily="-112" charset="-128"/>
              </a:rPr>
              <a:t>had a successful CD1 review, anticipate official CD1 very soon</a:t>
            </a:r>
            <a:endParaRPr kumimoji="0" lang="en-US" sz="2000" b="0" i="0" u="none" strike="noStrike" kern="0" cap="none" spc="0" normalizeH="0" baseline="0" noProof="0" dirty="0" smtClean="0">
              <a:ln>
                <a:noFill/>
              </a:ln>
              <a:solidFill>
                <a:srgbClr val="333399"/>
              </a:solidFill>
              <a:effectLst/>
              <a:uLnTx/>
              <a:uFillTx/>
              <a:latin typeface="Arial"/>
              <a:ea typeface="ＭＳ Ｐゴシック" pitchFamily="-112" charset="-128"/>
              <a:cs typeface="ＭＳ Ｐゴシック" pitchFamily="-112"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333399"/>
                </a:solidFill>
                <a:effectLst/>
                <a:uLnTx/>
                <a:uFillTx/>
                <a:latin typeface="Arial"/>
                <a:ea typeface="ＭＳ Ｐゴシック" pitchFamily="-112" charset="-128"/>
                <a:cs typeface="ＭＳ Ｐゴシック" pitchFamily="-112" charset="-128"/>
              </a:rPr>
              <a:t>Critical path: solenoids</a:t>
            </a:r>
            <a:r>
              <a:rPr kumimoji="0" lang="en-US" sz="2000" b="0" i="0" u="none" strike="noStrike" kern="0" cap="none" spc="0" normalizeH="0" noProof="0" dirty="0" smtClean="0">
                <a:ln>
                  <a:noFill/>
                </a:ln>
                <a:solidFill>
                  <a:srgbClr val="333399"/>
                </a:solidFill>
                <a:effectLst/>
                <a:uLnTx/>
                <a:uFillTx/>
                <a:latin typeface="Arial"/>
                <a:ea typeface="ＭＳ Ｐゴシック" pitchFamily="-112" charset="-128"/>
                <a:cs typeface="ＭＳ Ｐゴシック" pitchFamily="-112" charset="-128"/>
              </a:rPr>
              <a:t> lead to technically limited schedule</a:t>
            </a:r>
            <a:endParaRPr kumimoji="0" lang="en-US" sz="2000" b="0" i="0" u="none" strike="noStrike" kern="0" cap="none" spc="0" normalizeH="0" baseline="0" noProof="0" dirty="0" smtClean="0">
              <a:ln>
                <a:noFill/>
              </a:ln>
              <a:solidFill>
                <a:srgbClr val="333399"/>
              </a:solidFill>
              <a:effectLst/>
              <a:uLnTx/>
              <a:uFillTx/>
              <a:latin typeface="Arial"/>
              <a:ea typeface="ＭＳ Ｐゴシック" pitchFamily="-112" charset="-128"/>
              <a:cs typeface="ＭＳ Ｐゴシック" pitchFamily="-112" charset="-128"/>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2000" kern="0" dirty="0" smtClean="0">
                <a:solidFill>
                  <a:srgbClr val="333399"/>
                </a:solidFill>
                <a:latin typeface="Arial"/>
                <a:ea typeface="ＭＳ Ｐゴシック" pitchFamily="-112" charset="-128"/>
              </a:rPr>
              <a:t>Have preliminary design of solenoids: coils, cryostats, support, </a:t>
            </a:r>
            <a:r>
              <a:rPr lang="en-US" sz="2000" kern="0" dirty="0" err="1" smtClean="0">
                <a:solidFill>
                  <a:srgbClr val="333399"/>
                </a:solidFill>
                <a:latin typeface="Arial"/>
                <a:ea typeface="ＭＳ Ｐゴシック" pitchFamily="-112" charset="-128"/>
              </a:rPr>
              <a:t>etc</a:t>
            </a:r>
            <a:endParaRPr lang="en-US" sz="2000" kern="0" dirty="0" smtClean="0">
              <a:solidFill>
                <a:srgbClr val="333399"/>
              </a:solidFill>
              <a:latin typeface="Arial"/>
              <a:ea typeface="ＭＳ Ｐゴシック" pitchFamily="-112" charset="-128"/>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333399"/>
                </a:solidFill>
                <a:effectLst/>
                <a:uLnTx/>
                <a:uFillTx/>
                <a:latin typeface="Arial"/>
                <a:ea typeface="ＭＳ Ｐゴシック" pitchFamily="-112" charset="-128"/>
              </a:rPr>
              <a:t>Have </a:t>
            </a:r>
            <a:r>
              <a:rPr lang="en-US" sz="2000" kern="0" dirty="0" smtClean="0">
                <a:solidFill>
                  <a:srgbClr val="333399"/>
                </a:solidFill>
                <a:latin typeface="Arial"/>
                <a:ea typeface="ＭＳ Ｐゴシック" pitchFamily="-112" charset="-128"/>
              </a:rPr>
              <a:t>conceptual</a:t>
            </a:r>
            <a:r>
              <a:rPr kumimoji="0" lang="en-US" sz="2000" b="0" i="0" u="none" strike="noStrike" kern="0" cap="none" spc="0" normalizeH="0" baseline="0" noProof="0" dirty="0" smtClean="0">
                <a:ln>
                  <a:noFill/>
                </a:ln>
                <a:solidFill>
                  <a:srgbClr val="333399"/>
                </a:solidFill>
                <a:effectLst/>
                <a:uLnTx/>
                <a:uFillTx/>
                <a:latin typeface="Arial"/>
                <a:ea typeface="ＭＳ Ｐゴシック" pitchFamily="-112" charset="-128"/>
              </a:rPr>
              <a:t> design of all subsystems</a:t>
            </a:r>
            <a:endParaRPr kumimoji="0" lang="en-US" sz="2000" b="0" i="0" u="none" strike="noStrike" kern="0" cap="none" spc="0" normalizeH="0" baseline="0" noProof="0" dirty="0">
              <a:ln>
                <a:noFill/>
              </a:ln>
              <a:solidFill>
                <a:srgbClr val="333399"/>
              </a:solidFill>
              <a:effectLst/>
              <a:uLnTx/>
              <a:uFillTx/>
              <a:latin typeface="Arial"/>
              <a:ea typeface="ＭＳ Ｐゴシック" pitchFamily="-112" charset="-128"/>
            </a:endParaRPr>
          </a:p>
        </p:txBody>
      </p:sp>
      <p:sp>
        <p:nvSpPr>
          <p:cNvPr id="6" name="Content Placeholder 2"/>
          <p:cNvSpPr txBox="1">
            <a:spLocks/>
          </p:cNvSpPr>
          <p:nvPr/>
        </p:nvSpPr>
        <p:spPr bwMode="auto">
          <a:xfrm>
            <a:off x="0" y="4343400"/>
            <a:ext cx="3505200" cy="25146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000" kern="0" noProof="0" dirty="0" smtClean="0">
                <a:solidFill>
                  <a:srgbClr val="FF0000"/>
                </a:solidFill>
                <a:latin typeface="+mn-lt"/>
                <a:ea typeface="ＭＳ Ｐゴシック" pitchFamily="-112" charset="-128"/>
                <a:cs typeface="ＭＳ Ｐゴシック" pitchFamily="-112" charset="-128"/>
              </a:rPr>
              <a:t>R&amp;D going on now or soon.</a:t>
            </a:r>
          </a:p>
          <a:p>
            <a:pPr marL="800100" lvl="1" indent="-342900" algn="l" eaLnBrk="0" hangingPunct="0">
              <a:spcBef>
                <a:spcPct val="20000"/>
              </a:spcBef>
              <a:buFontTx/>
              <a:buChar char="•"/>
            </a:pPr>
            <a:r>
              <a:rPr lang="en-US" sz="2000" kern="0" dirty="0" smtClean="0">
                <a:solidFill>
                  <a:srgbClr val="FF0000"/>
                </a:solidFill>
                <a:latin typeface="+mn-lt"/>
                <a:ea typeface="ＭＳ Ｐゴシック" pitchFamily="-112" charset="-128"/>
                <a:cs typeface="ＭＳ Ｐゴシック" pitchFamily="-112" charset="-128"/>
              </a:rPr>
              <a:t>PSI/TRIUMF: products of μ capture on Al.</a:t>
            </a:r>
          </a:p>
          <a:p>
            <a:pPr marL="800100" lvl="1" indent="-342900" algn="l" eaLnBrk="0" hangingPunct="0">
              <a:spcBef>
                <a:spcPct val="20000"/>
              </a:spcBef>
              <a:buFontTx/>
              <a:buChar char="•"/>
            </a:pPr>
            <a:r>
              <a:rPr lang="en-US" sz="2000" kern="0" dirty="0" smtClean="0">
                <a:solidFill>
                  <a:srgbClr val="FF0000"/>
                </a:solidFill>
                <a:latin typeface="+mn-lt"/>
                <a:ea typeface="ＭＳ Ｐゴシック" pitchFamily="-112" charset="-128"/>
                <a:cs typeface="ＭＳ Ｐゴシック" pitchFamily="-112" charset="-128"/>
              </a:rPr>
              <a:t>FNAL: Extinction tests; straw, calorimeter CRV, accelerator design, magnet design...</a:t>
            </a:r>
          </a:p>
          <a:p>
            <a:pPr marL="800100" lvl="1" indent="-342900" algn="l" eaLnBrk="0" hangingPunct="0">
              <a:spcBef>
                <a:spcPct val="20000"/>
              </a:spcBef>
              <a:buFontTx/>
              <a:buChar char="•"/>
            </a:pPr>
            <a:endParaRPr kumimoji="0" lang="en-US" sz="2400" b="0" i="0" u="none" strike="noStrike" kern="0" cap="none" spc="0" normalizeH="0" baseline="0" noProof="0" dirty="0" smtClean="0">
              <a:ln>
                <a:noFill/>
              </a:ln>
              <a:solidFill>
                <a:schemeClr val="accent2"/>
              </a:solidFill>
              <a:effectLst/>
              <a:uLnTx/>
              <a:uFillTx/>
              <a:latin typeface="+mn-lt"/>
              <a:ea typeface="ＭＳ Ｐゴシック" pitchFamily="-112" charset="-128"/>
              <a:cs typeface="ＭＳ Ｐゴシック" pitchFamily="-112"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accent2"/>
              </a:solidFill>
              <a:effectLst/>
              <a:uLnTx/>
              <a:uFillTx/>
              <a:latin typeface="+mn-lt"/>
              <a:ea typeface="ＭＳ Ｐゴシック" pitchFamily="-112" charset="-128"/>
              <a:cs typeface="ＭＳ Ｐゴシック" pitchFamily="-112" charset="-128"/>
            </a:endParaRPr>
          </a:p>
        </p:txBody>
      </p:sp>
      <p:sp>
        <p:nvSpPr>
          <p:cNvPr id="3" name="Footer Placeholder 2"/>
          <p:cNvSpPr>
            <a:spLocks noGrp="1"/>
          </p:cNvSpPr>
          <p:nvPr>
            <p:ph type="ftr" sz="quarter" idx="11"/>
          </p:nvPr>
        </p:nvSpPr>
        <p:spPr/>
        <p:txBody>
          <a:bodyPr/>
          <a:lstStyle/>
          <a:p>
            <a:r>
              <a:rPr lang="en-US" smtClean="0"/>
              <a:t>J. Miller, ssp2012, June 2012</a:t>
            </a:r>
            <a:endParaRPr lang="en-US"/>
          </a:p>
        </p:txBody>
      </p:sp>
      <p:sp>
        <p:nvSpPr>
          <p:cNvPr id="7" name="Slide Number Placeholder 6"/>
          <p:cNvSpPr>
            <a:spLocks noGrp="1"/>
          </p:cNvSpPr>
          <p:nvPr>
            <p:ph type="sldNum" sz="quarter" idx="12"/>
          </p:nvPr>
        </p:nvSpPr>
        <p:spPr/>
        <p:txBody>
          <a:bodyPr/>
          <a:lstStyle/>
          <a:p>
            <a:fld id="{B326621D-91F0-43AF-9600-98B3DB544E1B}" type="slidenum">
              <a:rPr lang="en-US" smtClean="0"/>
              <a:t>27</a:t>
            </a:fld>
            <a:endParaRPr lang="en-US"/>
          </a:p>
        </p:txBody>
      </p:sp>
    </p:spTree>
    <p:extLst>
      <p:ext uri="{BB962C8B-B14F-4D97-AF65-F5344CB8AC3E}">
        <p14:creationId xmlns:p14="http://schemas.microsoft.com/office/powerpoint/2010/main" val="11950110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1" descr="C:\cygwin\home\Jim\mu2e\talks\targetZdependence.jpg"/>
          <p:cNvPicPr>
            <a:picLocks noChangeAspect="1" noChangeArrowheads="1"/>
          </p:cNvPicPr>
          <p:nvPr/>
        </p:nvPicPr>
        <p:blipFill>
          <a:blip r:embed="rId3" cstate="print"/>
          <a:srcRect/>
          <a:stretch>
            <a:fillRect/>
          </a:stretch>
        </p:blipFill>
        <p:spPr bwMode="auto">
          <a:xfrm>
            <a:off x="4948517" y="685800"/>
            <a:ext cx="4195483" cy="2895600"/>
          </a:xfrm>
          <a:prstGeom prst="rect">
            <a:avLst/>
          </a:prstGeom>
          <a:noFill/>
          <a:ln w="9525">
            <a:noFill/>
            <a:miter lim="800000"/>
            <a:headEnd/>
            <a:tailEnd/>
          </a:ln>
        </p:spPr>
      </p:pic>
      <p:sp>
        <p:nvSpPr>
          <p:cNvPr id="2" name="Title 1"/>
          <p:cNvSpPr>
            <a:spLocks noGrp="1"/>
          </p:cNvSpPr>
          <p:nvPr>
            <p:ph type="title"/>
          </p:nvPr>
        </p:nvSpPr>
        <p:spPr>
          <a:xfrm>
            <a:off x="101602" y="130626"/>
            <a:ext cx="8204198" cy="533400"/>
          </a:xfrm>
        </p:spPr>
        <p:txBody>
          <a:bodyPr>
            <a:noAutofit/>
          </a:bodyPr>
          <a:lstStyle/>
          <a:p>
            <a:r>
              <a:rPr lang="en-US" sz="2800" dirty="0" err="1" smtClean="0">
                <a:solidFill>
                  <a:srgbClr val="FF0000"/>
                </a:solidFill>
              </a:rPr>
              <a:t>Muon</a:t>
            </a:r>
            <a:r>
              <a:rPr lang="en-US" sz="2800" dirty="0" smtClean="0">
                <a:solidFill>
                  <a:srgbClr val="FF0000"/>
                </a:solidFill>
              </a:rPr>
              <a:t> to e Conversion: Future Upgrade to 10</a:t>
            </a:r>
            <a:r>
              <a:rPr lang="en-US" sz="2800" baseline="30000" dirty="0" smtClean="0">
                <a:solidFill>
                  <a:srgbClr val="FF0000"/>
                </a:solidFill>
              </a:rPr>
              <a:t>-18</a:t>
            </a:r>
            <a:endParaRPr lang="en-US" sz="2800" baseline="30000" dirty="0">
              <a:solidFill>
                <a:srgbClr val="FF0000"/>
              </a:solidFill>
            </a:endParaRPr>
          </a:p>
        </p:txBody>
      </p:sp>
      <p:sp>
        <p:nvSpPr>
          <p:cNvPr id="3" name="Content Placeholder 2"/>
          <p:cNvSpPr>
            <a:spLocks noGrp="1"/>
          </p:cNvSpPr>
          <p:nvPr>
            <p:ph idx="1"/>
          </p:nvPr>
        </p:nvSpPr>
        <p:spPr>
          <a:xfrm>
            <a:off x="-1" y="678546"/>
            <a:ext cx="9095637" cy="5448300"/>
          </a:xfrm>
        </p:spPr>
        <p:txBody>
          <a:bodyPr>
            <a:noAutofit/>
          </a:bodyPr>
          <a:lstStyle/>
          <a:p>
            <a:r>
              <a:rPr lang="en-US" sz="1800" dirty="0" smtClean="0"/>
              <a:t>Project X at FNAL </a:t>
            </a:r>
            <a:r>
              <a:rPr lang="en-US" sz="1800" dirty="0" smtClean="0">
                <a:sym typeface="Wingdings" pitchFamily="2" charset="2"/>
              </a:rPr>
              <a:t></a:t>
            </a:r>
            <a:r>
              <a:rPr lang="en-US" sz="1800" dirty="0">
                <a:sym typeface="Wingdings" pitchFamily="2" charset="2"/>
              </a:rPr>
              <a:t> </a:t>
            </a:r>
            <a:r>
              <a:rPr lang="en-US" sz="1800" dirty="0" smtClean="0"/>
              <a:t>100x more proton beam</a:t>
            </a:r>
          </a:p>
          <a:p>
            <a:pPr lvl="1"/>
            <a:r>
              <a:rPr lang="en-US" sz="1800" dirty="0" smtClean="0"/>
              <a:t>Beam pulse structure tailored to Mu2e </a:t>
            </a:r>
          </a:p>
          <a:p>
            <a:pPr lvl="1"/>
            <a:r>
              <a:rPr lang="en-US" sz="1800" dirty="0" smtClean="0"/>
              <a:t>Improved muon beams: FFAG(Fixed Field,</a:t>
            </a:r>
          </a:p>
          <a:p>
            <a:pPr marL="457200" lvl="1" indent="0">
              <a:buNone/>
            </a:pPr>
            <a:r>
              <a:rPr lang="en-US" sz="1400" dirty="0"/>
              <a:t> </a:t>
            </a:r>
            <a:r>
              <a:rPr lang="en-US" sz="1400" dirty="0" smtClean="0"/>
              <a:t>      </a:t>
            </a:r>
            <a:r>
              <a:rPr lang="en-US" sz="1800" dirty="0" smtClean="0"/>
              <a:t>Alternating Gradient ring), cooled beam,…?</a:t>
            </a:r>
          </a:p>
          <a:p>
            <a:r>
              <a:rPr lang="en-US" sz="1800" dirty="0" smtClean="0"/>
              <a:t>Plan: mu-to-e will be muon flagship of Project X</a:t>
            </a:r>
          </a:p>
          <a:p>
            <a:r>
              <a:rPr lang="en-US" sz="1800" dirty="0" smtClean="0"/>
              <a:t>Path of upgrade </a:t>
            </a:r>
            <a:r>
              <a:rPr lang="en-US" sz="1800" dirty="0" smtClean="0">
                <a:sym typeface="Wingdings" pitchFamily="2" charset="2"/>
              </a:rPr>
              <a:t> </a:t>
            </a:r>
            <a:r>
              <a:rPr lang="en-US" sz="1800" dirty="0" smtClean="0"/>
              <a:t>results of “Round 1” of Mu2e:</a:t>
            </a:r>
          </a:p>
          <a:p>
            <a:pPr lvl="1"/>
            <a:r>
              <a:rPr lang="en-US" sz="1800" dirty="0" smtClean="0"/>
              <a:t>Lessons learned from 10</a:t>
            </a:r>
            <a:r>
              <a:rPr lang="en-US" sz="1800" baseline="30000" dirty="0" smtClean="0"/>
              <a:t>-16 </a:t>
            </a:r>
            <a:r>
              <a:rPr lang="en-US" sz="1800" dirty="0" smtClean="0"/>
              <a:t>measurement</a:t>
            </a:r>
          </a:p>
          <a:p>
            <a:pPr lvl="1"/>
            <a:r>
              <a:rPr lang="en-US" sz="1800" dirty="0" smtClean="0"/>
              <a:t>If signal seen</a:t>
            </a:r>
          </a:p>
          <a:p>
            <a:pPr lvl="2"/>
            <a:r>
              <a:rPr lang="en-US" sz="1800" dirty="0" smtClean="0"/>
              <a:t>If signal small, establish signal with high statistics</a:t>
            </a:r>
          </a:p>
          <a:p>
            <a:pPr lvl="2"/>
            <a:r>
              <a:rPr lang="en-US" sz="1800" dirty="0" smtClean="0"/>
              <a:t>Go to high Z targets: structure of interaction will affect BR </a:t>
            </a:r>
            <a:r>
              <a:rPr lang="en-US" sz="1800" dirty="0" err="1" smtClean="0"/>
              <a:t>vs</a:t>
            </a:r>
            <a:r>
              <a:rPr lang="en-US" sz="1800" dirty="0" smtClean="0"/>
              <a:t> Z</a:t>
            </a:r>
          </a:p>
          <a:p>
            <a:pPr lvl="3"/>
            <a:r>
              <a:rPr lang="en-US" sz="1800" dirty="0" smtClean="0"/>
              <a:t>Need to start Meas. Period much sooner: eliminate beam pions, electrons…</a:t>
            </a:r>
          </a:p>
          <a:p>
            <a:pPr lvl="1"/>
            <a:r>
              <a:rPr lang="en-US" sz="1800" dirty="0" smtClean="0"/>
              <a:t>If no signal seen </a:t>
            </a:r>
          </a:p>
          <a:p>
            <a:pPr lvl="2"/>
            <a:r>
              <a:rPr lang="en-US" sz="1800" dirty="0" smtClean="0"/>
              <a:t>Go to x100 higher statistics on Al or Ti-  need lower relative backgrounds</a:t>
            </a:r>
          </a:p>
          <a:p>
            <a:pPr lvl="3"/>
            <a:r>
              <a:rPr lang="en-US" sz="1800" dirty="0" smtClean="0"/>
              <a:t>Eliminating DIO requires higher detector resolution</a:t>
            </a:r>
          </a:p>
          <a:p>
            <a:pPr lvl="3"/>
            <a:r>
              <a:rPr lang="en-US" sz="1800" dirty="0" smtClean="0"/>
              <a:t>go to narrower muon momentum distribution to get a thinner target, less multiple scattering.</a:t>
            </a:r>
          </a:p>
          <a:p>
            <a:pPr lvl="3"/>
            <a:r>
              <a:rPr lang="en-US" sz="1800" dirty="0" smtClean="0"/>
              <a:t>Requires detector configuration capable of handling much higher low energy background rates.</a:t>
            </a:r>
          </a:p>
          <a:p>
            <a:pPr lvl="3"/>
            <a:r>
              <a:rPr lang="en-US" sz="1800" dirty="0" smtClean="0"/>
              <a:t>May require improved cosmic ray rejection</a:t>
            </a:r>
          </a:p>
        </p:txBody>
      </p:sp>
      <p:sp>
        <p:nvSpPr>
          <p:cNvPr id="7" name="Slide Number Placeholder 6"/>
          <p:cNvSpPr>
            <a:spLocks noGrp="1"/>
          </p:cNvSpPr>
          <p:nvPr>
            <p:ph type="sldNum" sz="quarter" idx="12"/>
          </p:nvPr>
        </p:nvSpPr>
        <p:spPr/>
        <p:txBody>
          <a:bodyPr/>
          <a:lstStyle/>
          <a:p>
            <a:fld id="{BA9B540C-44DA-4F69-89C9-7C84606640D3}" type="slidenum">
              <a:rPr lang="en-US" smtClean="0"/>
              <a:pPr/>
              <a:t>28</a:t>
            </a:fld>
            <a:endParaRPr lang="en-US"/>
          </a:p>
        </p:txBody>
      </p:sp>
    </p:spTree>
    <p:extLst>
      <p:ext uri="{BB962C8B-B14F-4D97-AF65-F5344CB8AC3E}">
        <p14:creationId xmlns:p14="http://schemas.microsoft.com/office/powerpoint/2010/main" val="17665480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A.Norman, Fermilab</a:t>
            </a:r>
            <a:endParaRPr lang="en-US"/>
          </a:p>
        </p:txBody>
      </p:sp>
      <p:sp>
        <p:nvSpPr>
          <p:cNvPr id="3" name="Footer Placeholder 2"/>
          <p:cNvSpPr>
            <a:spLocks noGrp="1"/>
          </p:cNvSpPr>
          <p:nvPr>
            <p:ph type="ftr" sz="quarter" idx="11"/>
          </p:nvPr>
        </p:nvSpPr>
        <p:spPr/>
        <p:txBody>
          <a:bodyPr/>
          <a:lstStyle/>
          <a:p>
            <a:r>
              <a:rPr lang="en-US" dirty="0" smtClean="0"/>
              <a:t>HQL2012, Project-X</a:t>
            </a:r>
            <a:endParaRPr lang="en-US" dirty="0"/>
          </a:p>
        </p:txBody>
      </p:sp>
      <p:sp>
        <p:nvSpPr>
          <p:cNvPr id="1331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F6C66DF4-017F-6646-80F3-4D9381BD93DE}" type="slidenum">
              <a:rPr lang="en-US" sz="1200">
                <a:solidFill>
                  <a:srgbClr val="FFFFFF"/>
                </a:solidFill>
                <a:cs typeface="ＭＳ Ｐゴシック" charset="0"/>
              </a:rPr>
              <a:pPr eaLnBrk="1" hangingPunct="1"/>
              <a:t>29</a:t>
            </a:fld>
            <a:endParaRPr lang="en-US" sz="1200">
              <a:solidFill>
                <a:srgbClr val="FFFFFF"/>
              </a:solidFill>
              <a:cs typeface="ＭＳ Ｐゴシック" charset="0"/>
            </a:endParaRPr>
          </a:p>
        </p:txBody>
      </p:sp>
      <p:sp>
        <p:nvSpPr>
          <p:cNvPr id="13315" name="Rectangle 3"/>
          <p:cNvSpPr>
            <a:spLocks noGrp="1" noChangeArrowheads="1"/>
          </p:cNvSpPr>
          <p:nvPr>
            <p:ph type="body" idx="4294967295"/>
          </p:nvPr>
        </p:nvSpPr>
        <p:spPr>
          <a:xfrm>
            <a:off x="2438400" y="5562600"/>
            <a:ext cx="6705600" cy="533400"/>
          </a:xfrm>
        </p:spPr>
        <p:txBody>
          <a:bodyPr/>
          <a:lstStyle/>
          <a:p>
            <a:pPr lvl="3" eaLnBrk="1" hangingPunct="1">
              <a:buFont typeface="Wingdings" charset="0"/>
              <a:buNone/>
            </a:pPr>
            <a:r>
              <a:rPr lang="en-US">
                <a:latin typeface="Arial" charset="0"/>
                <a:cs typeface="ＭＳ Ｐゴシック" charset="0"/>
              </a:rPr>
              <a:t>			as;lkjfda;lskdjf;salkjfd</a:t>
            </a:r>
          </a:p>
        </p:txBody>
      </p:sp>
      <p:pic>
        <p:nvPicPr>
          <p:cNvPr id="13316" name="Picture 6" descr="Project_X-Slide_v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900" y="317500"/>
            <a:ext cx="77724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5"/>
          <p:cNvSpPr txBox="1">
            <a:spLocks noChangeArrowheads="1"/>
          </p:cNvSpPr>
          <p:nvPr/>
        </p:nvSpPr>
        <p:spPr bwMode="auto">
          <a:xfrm>
            <a:off x="1066800" y="6172200"/>
            <a:ext cx="6248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defTabSz="457200" eaLnBrk="1" hangingPunct="1"/>
            <a:r>
              <a:rPr lang="en-US" sz="600" dirty="0">
                <a:solidFill>
                  <a:prstClr val="black"/>
                </a:solidFill>
                <a:cs typeface="ＭＳ Ｐゴシック" charset="0"/>
              </a:rPr>
              <a:t>Argonne National Laboratory • Brookhaven National Laboratory • Fermi National Accelerator Laboratory • Lawrence Berkeley National Laboratory </a:t>
            </a:r>
          </a:p>
          <a:p>
            <a:pPr defTabSz="457200" eaLnBrk="1" hangingPunct="1"/>
            <a:r>
              <a:rPr lang="en-US" sz="600" dirty="0">
                <a:solidFill>
                  <a:prstClr val="black"/>
                </a:solidFill>
                <a:cs typeface="ＭＳ Ｐゴシック" charset="0"/>
              </a:rPr>
              <a:t>Pacific Northwest National Laboratory • Oak Ridge National Laboratory / SNS • SLAC National Accelerator Laboratory</a:t>
            </a:r>
          </a:p>
          <a:p>
            <a:pPr defTabSz="457200" eaLnBrk="1" hangingPunct="1"/>
            <a:r>
              <a:rPr lang="en-US" sz="600" dirty="0">
                <a:solidFill>
                  <a:prstClr val="black"/>
                </a:solidFill>
                <a:cs typeface="ＭＳ Ｐゴシック" charset="0"/>
              </a:rPr>
              <a:t>Thomas Jefferson National Accelerator Facility • Cornell University • Michigan State University • ILC/Americas Regional Team</a:t>
            </a:r>
          </a:p>
          <a:p>
            <a:pPr defTabSz="457200" eaLnBrk="1" hangingPunct="1"/>
            <a:r>
              <a:rPr lang="en-US" sz="600" dirty="0" err="1">
                <a:solidFill>
                  <a:prstClr val="black"/>
                </a:solidFill>
                <a:cs typeface="ＭＳ Ｐゴシック" charset="0"/>
              </a:rPr>
              <a:t>Bhaba</a:t>
            </a:r>
            <a:r>
              <a:rPr lang="en-US" sz="600" dirty="0">
                <a:solidFill>
                  <a:prstClr val="black"/>
                </a:solidFill>
                <a:cs typeface="ＭＳ Ｐゴシック" charset="0"/>
              </a:rPr>
              <a:t> Atomic Research Center • Raja </a:t>
            </a:r>
            <a:r>
              <a:rPr lang="en-US" sz="600" dirty="0" err="1">
                <a:solidFill>
                  <a:prstClr val="black"/>
                </a:solidFill>
                <a:cs typeface="ＭＳ Ｐゴシック" charset="0"/>
              </a:rPr>
              <a:t>Ramanna</a:t>
            </a:r>
            <a:r>
              <a:rPr lang="en-US" sz="600" dirty="0">
                <a:solidFill>
                  <a:prstClr val="black"/>
                </a:solidFill>
                <a:cs typeface="ＭＳ Ｐゴシック" charset="0"/>
              </a:rPr>
              <a:t> Center of Advanced Technology • Variable Energy Cyclotron Center • Inter University Accelerator Center</a:t>
            </a:r>
          </a:p>
        </p:txBody>
      </p:sp>
    </p:spTree>
    <p:extLst>
      <p:ext uri="{BB962C8B-B14F-4D97-AF65-F5344CB8AC3E}">
        <p14:creationId xmlns:p14="http://schemas.microsoft.com/office/powerpoint/2010/main" val="6462121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lstStyle/>
          <a:p>
            <a:r>
              <a:rPr lang="en-US" dirty="0" smtClean="0">
                <a:solidFill>
                  <a:srgbClr val="FF0000"/>
                </a:solidFill>
              </a:rPr>
              <a:t>Mu2e in a Nutshell</a:t>
            </a:r>
            <a:endParaRPr lang="en-US" dirty="0">
              <a:solidFill>
                <a:srgbClr val="FF0000"/>
              </a:solidFill>
            </a:endParaRPr>
          </a:p>
        </p:txBody>
      </p:sp>
      <p:sp>
        <p:nvSpPr>
          <p:cNvPr id="3" name="Content Placeholder 2"/>
          <p:cNvSpPr>
            <a:spLocks noGrp="1"/>
          </p:cNvSpPr>
          <p:nvPr>
            <p:ph idx="1"/>
          </p:nvPr>
        </p:nvSpPr>
        <p:spPr>
          <a:xfrm>
            <a:off x="304800" y="838200"/>
            <a:ext cx="8534400" cy="5105400"/>
          </a:xfrm>
        </p:spPr>
        <p:txBody>
          <a:bodyPr>
            <a:normAutofit fontScale="85000" lnSpcReduction="10000"/>
          </a:bodyPr>
          <a:lstStyle/>
          <a:p>
            <a:r>
              <a:rPr lang="en-US" sz="2800" dirty="0" err="1" smtClean="0"/>
              <a:t>Neutrinoless</a:t>
            </a:r>
            <a:r>
              <a:rPr lang="en-US" sz="2800" dirty="0" smtClean="0"/>
              <a:t> conversion of a </a:t>
            </a:r>
            <a:r>
              <a:rPr lang="en-US" sz="2800" dirty="0" err="1" smtClean="0"/>
              <a:t>muon</a:t>
            </a:r>
            <a:r>
              <a:rPr lang="en-US" sz="2800" dirty="0" smtClean="0"/>
              <a:t> into an electron in the field of a nucleus (nucleus required for E and p conservation)</a:t>
            </a:r>
          </a:p>
          <a:p>
            <a:r>
              <a:rPr lang="en-US" sz="2800" dirty="0" smtClean="0"/>
              <a:t>Make lots of very low energy negative </a:t>
            </a:r>
            <a:r>
              <a:rPr lang="en-US" sz="2800" dirty="0" err="1" smtClean="0"/>
              <a:t>muons</a:t>
            </a:r>
            <a:endParaRPr lang="en-US" sz="2800" dirty="0" smtClean="0"/>
          </a:p>
          <a:p>
            <a:r>
              <a:rPr lang="en-US" sz="2800" dirty="0" smtClean="0"/>
              <a:t>Stop </a:t>
            </a:r>
            <a:r>
              <a:rPr lang="en-US" sz="2800" dirty="0" err="1" smtClean="0"/>
              <a:t>muons</a:t>
            </a:r>
            <a:r>
              <a:rPr lang="en-US" sz="2800" dirty="0" smtClean="0"/>
              <a:t> in a suitable thin target material (Mu2e choice is aluminum)</a:t>
            </a:r>
          </a:p>
          <a:p>
            <a:r>
              <a:rPr lang="en-US" sz="2800" dirty="0" err="1" smtClean="0"/>
              <a:t>Muonic</a:t>
            </a:r>
            <a:r>
              <a:rPr lang="en-US" sz="2800" dirty="0" smtClean="0"/>
              <a:t> atoms are spontaneously produced (1S atomic state)</a:t>
            </a:r>
          </a:p>
          <a:p>
            <a:pPr marL="342900" lvl="1" indent="-342900">
              <a:buFont typeface="Arial" pitchFamily="34" charset="0"/>
              <a:buChar char="•"/>
            </a:pPr>
            <a:r>
              <a:rPr lang="en-US" dirty="0" smtClean="0"/>
              <a:t>Look </a:t>
            </a:r>
            <a:r>
              <a:rPr lang="en-US" dirty="0"/>
              <a:t>for the conversion of a </a:t>
            </a:r>
            <a:r>
              <a:rPr lang="en-US" dirty="0" err="1"/>
              <a:t>muon</a:t>
            </a:r>
            <a:r>
              <a:rPr lang="en-US" dirty="0"/>
              <a:t> to </a:t>
            </a:r>
            <a:r>
              <a:rPr lang="en-US" dirty="0" smtClean="0"/>
              <a:t>a </a:t>
            </a:r>
            <a:r>
              <a:rPr lang="en-US" i="1" dirty="0" err="1"/>
              <a:t>m</a:t>
            </a:r>
            <a:r>
              <a:rPr lang="en-US" i="1" dirty="0" err="1" smtClean="0"/>
              <a:t>onoenergetic</a:t>
            </a:r>
            <a:r>
              <a:rPr lang="en-US" dirty="0" smtClean="0"/>
              <a:t> </a:t>
            </a:r>
            <a:r>
              <a:rPr lang="en-US" dirty="0"/>
              <a:t>electron with no accompanying </a:t>
            </a:r>
            <a:r>
              <a:rPr lang="en-US" dirty="0" smtClean="0"/>
              <a:t>neutrinos (</a:t>
            </a:r>
            <a:r>
              <a:rPr lang="en-US" dirty="0" err="1" smtClean="0"/>
              <a:t>E</a:t>
            </a:r>
            <a:r>
              <a:rPr lang="en-US" baseline="-25000" dirty="0" err="1" smtClean="0"/>
              <a:t>e</a:t>
            </a:r>
            <a:r>
              <a:rPr lang="en-US" dirty="0" smtClean="0"/>
              <a:t> =105 MeV in Al):</a:t>
            </a:r>
          </a:p>
          <a:p>
            <a:pPr marL="342900" lvl="1" indent="-342900">
              <a:buFont typeface="Arial" pitchFamily="34" charset="0"/>
              <a:buChar char="•"/>
            </a:pPr>
            <a:endParaRPr lang="en-US" dirty="0"/>
          </a:p>
          <a:p>
            <a:pPr marL="342900" lvl="1" indent="-342900">
              <a:buFont typeface="Arial" pitchFamily="34" charset="0"/>
              <a:buChar char="•"/>
            </a:pPr>
            <a:r>
              <a:rPr lang="en-US" dirty="0" smtClean="0"/>
              <a:t>Usual decay mode conserves lepton flavor:</a:t>
            </a:r>
          </a:p>
          <a:p>
            <a:pPr marL="342900" lvl="1" indent="-342900">
              <a:buFont typeface="Arial" pitchFamily="34" charset="0"/>
              <a:buChar char="•"/>
            </a:pPr>
            <a:endParaRPr lang="en-US" dirty="0"/>
          </a:p>
          <a:p>
            <a:pPr marL="342900" lvl="1" indent="-342900">
              <a:buFont typeface="Arial" pitchFamily="34" charset="0"/>
              <a:buChar char="•"/>
            </a:pPr>
            <a:r>
              <a:rPr lang="en-US" dirty="0">
                <a:latin typeface="Symbol" pitchFamily="18" charset="2"/>
              </a:rPr>
              <a:t>m</a:t>
            </a:r>
            <a:r>
              <a:rPr lang="en-US" dirty="0" smtClean="0"/>
              <a:t> to e conversion does not conserve lepton flavor:</a:t>
            </a:r>
          </a:p>
          <a:p>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863680698"/>
              </p:ext>
            </p:extLst>
          </p:nvPr>
        </p:nvGraphicFramePr>
        <p:xfrm>
          <a:off x="76200" y="4596336"/>
          <a:ext cx="8780463" cy="585263"/>
        </p:xfrm>
        <a:graphic>
          <a:graphicData uri="http://schemas.openxmlformats.org/presentationml/2006/ole">
            <mc:AlternateContent xmlns:mc="http://schemas.openxmlformats.org/markup-compatibility/2006">
              <mc:Choice xmlns:v="urn:schemas-microsoft-com:vml" Requires="v">
                <p:oleObj spid="_x0000_s8519" name="Equation" r:id="rId4" imgW="3809880" imgH="253800" progId="Equation.DSMT4">
                  <p:embed/>
                </p:oleObj>
              </mc:Choice>
              <mc:Fallback>
                <p:oleObj name="Equation" r:id="rId4" imgW="3809880" imgH="253800" progId="Equation.DSMT4">
                  <p:embed/>
                  <p:pic>
                    <p:nvPicPr>
                      <p:cNvPr id="0" name=""/>
                      <p:cNvPicPr/>
                      <p:nvPr/>
                    </p:nvPicPr>
                    <p:blipFill>
                      <a:blip r:embed="rId5"/>
                      <a:stretch>
                        <a:fillRect/>
                      </a:stretch>
                    </p:blipFill>
                    <p:spPr>
                      <a:xfrm>
                        <a:off x="76200" y="4596336"/>
                        <a:ext cx="8780463" cy="58526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43096008"/>
              </p:ext>
            </p:extLst>
          </p:nvPr>
        </p:nvGraphicFramePr>
        <p:xfrm>
          <a:off x="2785533" y="3657600"/>
          <a:ext cx="2548467" cy="685800"/>
        </p:xfrm>
        <a:graphic>
          <a:graphicData uri="http://schemas.openxmlformats.org/presentationml/2006/ole">
            <mc:AlternateContent xmlns:mc="http://schemas.openxmlformats.org/markup-compatibility/2006">
              <mc:Choice xmlns:v="urn:schemas-microsoft-com:vml" Requires="v">
                <p:oleObj spid="_x0000_s8520" name="Equation" r:id="rId6" imgW="1091880" imgH="228600" progId="Equation.DSMT4">
                  <p:embed/>
                </p:oleObj>
              </mc:Choice>
              <mc:Fallback>
                <p:oleObj name="Equation" r:id="rId6" imgW="1091880" imgH="228600" progId="Equation.DSMT4">
                  <p:embed/>
                  <p:pic>
                    <p:nvPicPr>
                      <p:cNvPr id="0" name=""/>
                      <p:cNvPicPr/>
                      <p:nvPr/>
                    </p:nvPicPr>
                    <p:blipFill>
                      <a:blip r:embed="rId7"/>
                      <a:stretch>
                        <a:fillRect/>
                      </a:stretch>
                    </p:blipFill>
                    <p:spPr>
                      <a:xfrm>
                        <a:off x="2785533" y="3657600"/>
                        <a:ext cx="2548467" cy="6858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852800562"/>
              </p:ext>
            </p:extLst>
          </p:nvPr>
        </p:nvGraphicFramePr>
        <p:xfrm>
          <a:off x="1600200" y="5410200"/>
          <a:ext cx="4651375" cy="762000"/>
        </p:xfrm>
        <a:graphic>
          <a:graphicData uri="http://schemas.openxmlformats.org/presentationml/2006/ole">
            <mc:AlternateContent xmlns:mc="http://schemas.openxmlformats.org/markup-compatibility/2006">
              <mc:Choice xmlns:v="urn:schemas-microsoft-com:vml" Requires="v">
                <p:oleObj spid="_x0000_s8521" name="Equation" r:id="rId8" imgW="1993680" imgH="253800" progId="Equation.DSMT4">
                  <p:embed/>
                </p:oleObj>
              </mc:Choice>
              <mc:Fallback>
                <p:oleObj name="Equation" r:id="rId8" imgW="1993680" imgH="253800" progId="Equation.DSMT4">
                  <p:embed/>
                  <p:pic>
                    <p:nvPicPr>
                      <p:cNvPr id="0" name="Object 5"/>
                      <p:cNvPicPr>
                        <a:picLocks noChangeAspect="1" noChangeArrowheads="1"/>
                      </p:cNvPicPr>
                      <p:nvPr/>
                    </p:nvPicPr>
                    <p:blipFill>
                      <a:blip r:embed="rId9"/>
                      <a:srcRect/>
                      <a:stretch>
                        <a:fillRect/>
                      </a:stretch>
                    </p:blipFill>
                    <p:spPr bwMode="auto">
                      <a:xfrm>
                        <a:off x="1600200" y="5410200"/>
                        <a:ext cx="4651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Footer Placeholder 6"/>
          <p:cNvSpPr>
            <a:spLocks noGrp="1"/>
          </p:cNvSpPr>
          <p:nvPr>
            <p:ph type="ftr" sz="quarter" idx="11"/>
          </p:nvPr>
        </p:nvSpPr>
        <p:spPr/>
        <p:txBody>
          <a:bodyPr/>
          <a:lstStyle/>
          <a:p>
            <a:r>
              <a:rPr lang="en-US" smtClean="0"/>
              <a:t>J. Miller, ssp2012, June 2012</a:t>
            </a:r>
            <a:endParaRPr lang="en-US"/>
          </a:p>
        </p:txBody>
      </p:sp>
      <p:sp>
        <p:nvSpPr>
          <p:cNvPr id="8" name="Slide Number Placeholder 7"/>
          <p:cNvSpPr>
            <a:spLocks noGrp="1"/>
          </p:cNvSpPr>
          <p:nvPr>
            <p:ph type="sldNum" sz="quarter" idx="12"/>
          </p:nvPr>
        </p:nvSpPr>
        <p:spPr/>
        <p:txBody>
          <a:bodyPr/>
          <a:lstStyle/>
          <a:p>
            <a:fld id="{B326621D-91F0-43AF-9600-98B3DB544E1B}" type="slidenum">
              <a:rPr lang="en-US" smtClean="0"/>
              <a:t>3</a:t>
            </a:fld>
            <a:endParaRPr lang="en-US"/>
          </a:p>
        </p:txBody>
      </p:sp>
    </p:spTree>
    <p:extLst>
      <p:ext uri="{BB962C8B-B14F-4D97-AF65-F5344CB8AC3E}">
        <p14:creationId xmlns:p14="http://schemas.microsoft.com/office/powerpoint/2010/main" val="13353256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Design Capabilities</a:t>
            </a:r>
            <a:endParaRPr lang="en-US" dirty="0"/>
          </a:p>
        </p:txBody>
      </p:sp>
      <p:sp>
        <p:nvSpPr>
          <p:cNvPr id="3" name="Content Placeholder 2"/>
          <p:cNvSpPr>
            <a:spLocks noGrp="1"/>
          </p:cNvSpPr>
          <p:nvPr>
            <p:ph idx="1"/>
          </p:nvPr>
        </p:nvSpPr>
        <p:spPr>
          <a:xfrm>
            <a:off x="457200" y="1031318"/>
            <a:ext cx="8229600" cy="4525963"/>
          </a:xfrm>
        </p:spPr>
        <p:txBody>
          <a:bodyPr>
            <a:normAutofit fontScale="85000" lnSpcReduction="20000"/>
          </a:bodyPr>
          <a:lstStyle/>
          <a:p>
            <a:r>
              <a:rPr lang="en-US" dirty="0" smtClean="0">
                <a:solidFill>
                  <a:srgbClr val="FFFF00"/>
                </a:solidFill>
              </a:rPr>
              <a:t>3 </a:t>
            </a:r>
            <a:r>
              <a:rPr lang="en-US" dirty="0" err="1" smtClean="0">
                <a:solidFill>
                  <a:srgbClr val="FFFF00"/>
                </a:solidFill>
              </a:rPr>
              <a:t>GeV</a:t>
            </a:r>
            <a:r>
              <a:rPr lang="en-US" dirty="0" smtClean="0">
                <a:solidFill>
                  <a:srgbClr val="FFFF00"/>
                </a:solidFill>
              </a:rPr>
              <a:t> CW superconducting H- </a:t>
            </a:r>
            <a:r>
              <a:rPr lang="en-US" dirty="0" err="1" smtClean="0">
                <a:solidFill>
                  <a:srgbClr val="FFFF00"/>
                </a:solidFill>
              </a:rPr>
              <a:t>linac</a:t>
            </a:r>
            <a:r>
              <a:rPr lang="en-US" dirty="0" smtClean="0">
                <a:solidFill>
                  <a:srgbClr val="FFFF00"/>
                </a:solidFill>
              </a:rPr>
              <a:t> with 1 mA average beam current</a:t>
            </a:r>
          </a:p>
          <a:p>
            <a:pPr lvl="1"/>
            <a:r>
              <a:rPr lang="en-US" dirty="0" smtClean="0">
                <a:solidFill>
                  <a:srgbClr val="FFFF00"/>
                </a:solidFill>
              </a:rPr>
              <a:t>Variable beam structures to multiple experiments</a:t>
            </a:r>
          </a:p>
          <a:p>
            <a:pPr lvl="1"/>
            <a:r>
              <a:rPr lang="en-US" dirty="0" smtClean="0">
                <a:solidFill>
                  <a:srgbClr val="FFFF00"/>
                </a:solidFill>
              </a:rPr>
              <a:t>Drives rare processes program at 3 </a:t>
            </a:r>
            <a:r>
              <a:rPr lang="en-US" dirty="0" err="1" smtClean="0">
                <a:solidFill>
                  <a:srgbClr val="FFFF00"/>
                </a:solidFill>
              </a:rPr>
              <a:t>GeV</a:t>
            </a:r>
            <a:endParaRPr lang="en-US" dirty="0" smtClean="0">
              <a:solidFill>
                <a:srgbClr val="FFFF00"/>
              </a:solidFill>
            </a:endParaRPr>
          </a:p>
          <a:p>
            <a:pPr lvl="1"/>
            <a:r>
              <a:rPr lang="en-US" dirty="0" smtClean="0">
                <a:solidFill>
                  <a:srgbClr val="FFFF00"/>
                </a:solidFill>
              </a:rPr>
              <a:t>Allows extraction at 1 </a:t>
            </a:r>
            <a:r>
              <a:rPr lang="en-US" dirty="0" err="1" smtClean="0">
                <a:solidFill>
                  <a:srgbClr val="FFFF00"/>
                </a:solidFill>
              </a:rPr>
              <a:t>GeV</a:t>
            </a:r>
            <a:r>
              <a:rPr lang="en-US" dirty="0" smtClean="0">
                <a:solidFill>
                  <a:srgbClr val="FFFF00"/>
                </a:solidFill>
              </a:rPr>
              <a:t> for nuclear energy program</a:t>
            </a:r>
          </a:p>
          <a:p>
            <a:r>
              <a:rPr lang="en-US" dirty="0" smtClean="0">
                <a:solidFill>
                  <a:srgbClr val="42FF2B"/>
                </a:solidFill>
              </a:rPr>
              <a:t>3-8 </a:t>
            </a:r>
            <a:r>
              <a:rPr lang="en-US" dirty="0" err="1" smtClean="0">
                <a:solidFill>
                  <a:srgbClr val="42FF2B"/>
                </a:solidFill>
              </a:rPr>
              <a:t>GeV</a:t>
            </a:r>
            <a:r>
              <a:rPr lang="en-US" dirty="0" smtClean="0">
                <a:solidFill>
                  <a:srgbClr val="42FF2B"/>
                </a:solidFill>
              </a:rPr>
              <a:t> pulsed </a:t>
            </a:r>
            <a:r>
              <a:rPr lang="en-US" dirty="0" err="1" smtClean="0">
                <a:solidFill>
                  <a:srgbClr val="42FF2B"/>
                </a:solidFill>
              </a:rPr>
              <a:t>linac</a:t>
            </a:r>
            <a:r>
              <a:rPr lang="en-US" dirty="0">
                <a:solidFill>
                  <a:srgbClr val="42FF2B"/>
                </a:solidFill>
              </a:rPr>
              <a:t> </a:t>
            </a:r>
            <a:r>
              <a:rPr lang="en-US" dirty="0" smtClean="0">
                <a:solidFill>
                  <a:srgbClr val="42FF2B"/>
                </a:solidFill>
              </a:rPr>
              <a:t>delivering 300 kW</a:t>
            </a:r>
          </a:p>
          <a:p>
            <a:pPr lvl="1"/>
            <a:r>
              <a:rPr lang="en-US" dirty="0" smtClean="0">
                <a:solidFill>
                  <a:srgbClr val="42FF2B"/>
                </a:solidFill>
              </a:rPr>
              <a:t>Support for neutrino short baseline &amp; precision neutrino program</a:t>
            </a:r>
          </a:p>
          <a:p>
            <a:pPr lvl="1"/>
            <a:r>
              <a:rPr lang="en-US" dirty="0" smtClean="0">
                <a:solidFill>
                  <a:srgbClr val="42FF2B"/>
                </a:solidFill>
              </a:rPr>
              <a:t>Establishes path toward high intensity </a:t>
            </a:r>
            <a:r>
              <a:rPr lang="en-US" dirty="0" err="1" smtClean="0">
                <a:solidFill>
                  <a:srgbClr val="42FF2B"/>
                </a:solidFill>
              </a:rPr>
              <a:t>muon</a:t>
            </a:r>
            <a:r>
              <a:rPr lang="en-US" dirty="0" smtClean="0">
                <a:solidFill>
                  <a:srgbClr val="42FF2B"/>
                </a:solidFill>
              </a:rPr>
              <a:t> facility</a:t>
            </a:r>
          </a:p>
          <a:p>
            <a:r>
              <a:rPr lang="en-US" dirty="0" smtClean="0">
                <a:solidFill>
                  <a:srgbClr val="80DBFF"/>
                </a:solidFill>
              </a:rPr>
              <a:t>Upgrades to Main Injector and Recycler complexes to provide 2+ MW at 60-120 </a:t>
            </a:r>
            <a:r>
              <a:rPr lang="en-US" dirty="0" err="1" smtClean="0">
                <a:solidFill>
                  <a:srgbClr val="80DBFF"/>
                </a:solidFill>
              </a:rPr>
              <a:t>GeV</a:t>
            </a:r>
            <a:endParaRPr lang="en-US" dirty="0" smtClean="0">
              <a:solidFill>
                <a:srgbClr val="80DBFF"/>
              </a:solidFill>
            </a:endParaRPr>
          </a:p>
          <a:p>
            <a:pPr lvl="1"/>
            <a:r>
              <a:rPr lang="en-US" dirty="0" smtClean="0">
                <a:solidFill>
                  <a:srgbClr val="80DBFF"/>
                </a:solidFill>
              </a:rPr>
              <a:t>Support for long baseline neutrino program</a:t>
            </a:r>
          </a:p>
          <a:p>
            <a:pPr lvl="1"/>
            <a:endParaRPr lang="en-US" dirty="0"/>
          </a:p>
        </p:txBody>
      </p:sp>
      <p:sp>
        <p:nvSpPr>
          <p:cNvPr id="4" name="Slide Number Placeholder 3"/>
          <p:cNvSpPr>
            <a:spLocks noGrp="1"/>
          </p:cNvSpPr>
          <p:nvPr>
            <p:ph type="sldNum" sz="quarter" idx="12"/>
          </p:nvPr>
        </p:nvSpPr>
        <p:spPr/>
        <p:txBody>
          <a:bodyPr/>
          <a:lstStyle/>
          <a:p>
            <a:fld id="{0A91B329-E5D7-754F-AFDC-41C81E0B900C}" type="slidenum">
              <a:rPr lang="en-US" smtClean="0"/>
              <a:pPr/>
              <a:t>30</a:t>
            </a:fld>
            <a:endParaRPr lang="en-US"/>
          </a:p>
        </p:txBody>
      </p:sp>
      <p:sp>
        <p:nvSpPr>
          <p:cNvPr id="5" name="TextBox 4"/>
          <p:cNvSpPr txBox="1"/>
          <p:nvPr/>
        </p:nvSpPr>
        <p:spPr>
          <a:xfrm>
            <a:off x="1296365" y="5583739"/>
            <a:ext cx="6454814" cy="707886"/>
          </a:xfrm>
          <a:prstGeom prst="rect">
            <a:avLst/>
          </a:prstGeom>
          <a:solidFill>
            <a:srgbClr val="FFFF00"/>
          </a:solidFill>
          <a:ln>
            <a:solidFill>
              <a:srgbClr val="000000"/>
            </a:solidFill>
          </a:ln>
        </p:spPr>
        <p:txBody>
          <a:bodyPr wrap="square" rtlCol="0">
            <a:spAutoFit/>
          </a:bodyPr>
          <a:lstStyle/>
          <a:p>
            <a:pPr defTabSz="457200"/>
            <a:r>
              <a:rPr lang="en-US" sz="2000" dirty="0" smtClean="0">
                <a:solidFill>
                  <a:prstClr val="black"/>
                </a:solidFill>
              </a:rPr>
              <a:t>CW </a:t>
            </a:r>
            <a:r>
              <a:rPr lang="en-US" sz="2000" dirty="0" err="1" smtClean="0">
                <a:solidFill>
                  <a:prstClr val="black"/>
                </a:solidFill>
              </a:rPr>
              <a:t>linac</a:t>
            </a:r>
            <a:r>
              <a:rPr lang="en-US" sz="2000" dirty="0" smtClean="0">
                <a:solidFill>
                  <a:prstClr val="black"/>
                </a:solidFill>
              </a:rPr>
              <a:t> creates a facility with performance &amp; flexibility that can not be matched in a synchrotron-based facility</a:t>
            </a:r>
            <a:endParaRPr lang="en-US" sz="2000" dirty="0">
              <a:solidFill>
                <a:prstClr val="black"/>
              </a:solidFill>
            </a:endParaRPr>
          </a:p>
        </p:txBody>
      </p:sp>
      <p:sp>
        <p:nvSpPr>
          <p:cNvPr id="6" name="Date Placeholder 5"/>
          <p:cNvSpPr>
            <a:spLocks noGrp="1"/>
          </p:cNvSpPr>
          <p:nvPr>
            <p:ph type="dt" sz="half" idx="10"/>
          </p:nvPr>
        </p:nvSpPr>
        <p:spPr/>
        <p:txBody>
          <a:bodyPr/>
          <a:lstStyle/>
          <a:p>
            <a:r>
              <a:rPr lang="en-US" smtClean="0"/>
              <a:t>A.Norman, Fermilab</a:t>
            </a:r>
            <a:endParaRPr lang="en-US"/>
          </a:p>
        </p:txBody>
      </p:sp>
      <p:sp>
        <p:nvSpPr>
          <p:cNvPr id="7" name="Footer Placeholder 6"/>
          <p:cNvSpPr>
            <a:spLocks noGrp="1"/>
          </p:cNvSpPr>
          <p:nvPr>
            <p:ph type="ftr" sz="quarter" idx="11"/>
          </p:nvPr>
        </p:nvSpPr>
        <p:spPr/>
        <p:txBody>
          <a:bodyPr/>
          <a:lstStyle/>
          <a:p>
            <a:r>
              <a:rPr lang="en-US" smtClean="0"/>
              <a:t>HQL2012, Project-X</a:t>
            </a:r>
            <a:endParaRPr lang="en-US"/>
          </a:p>
        </p:txBody>
      </p:sp>
    </p:spTree>
    <p:extLst>
      <p:ext uri="{BB962C8B-B14F-4D97-AF65-F5344CB8AC3E}">
        <p14:creationId xmlns:p14="http://schemas.microsoft.com/office/powerpoint/2010/main" val="36757893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6477000" cy="533400"/>
          </a:xfrm>
        </p:spPr>
        <p:txBody>
          <a:bodyPr/>
          <a:lstStyle/>
          <a:p>
            <a:pPr>
              <a:defRPr/>
            </a:pPr>
            <a:r>
              <a:rPr lang="en-US" sz="3200" dirty="0" smtClean="0">
                <a:solidFill>
                  <a:srgbClr val="FF0000"/>
                </a:solidFill>
                <a:effectLst/>
              </a:rPr>
              <a:t>Conclusions</a:t>
            </a:r>
            <a:endParaRPr lang="en-US" sz="3200" dirty="0">
              <a:solidFill>
                <a:srgbClr val="FF0000"/>
              </a:solidFill>
              <a:effectLst/>
            </a:endParaRPr>
          </a:p>
        </p:txBody>
      </p:sp>
      <p:sp>
        <p:nvSpPr>
          <p:cNvPr id="79875" name="Content Placeholder 2"/>
          <p:cNvSpPr>
            <a:spLocks noGrp="1"/>
          </p:cNvSpPr>
          <p:nvPr>
            <p:ph idx="1"/>
          </p:nvPr>
        </p:nvSpPr>
        <p:spPr>
          <a:xfrm>
            <a:off x="76200" y="533400"/>
            <a:ext cx="8839200" cy="6019800"/>
          </a:xfrm>
        </p:spPr>
        <p:txBody>
          <a:bodyPr/>
          <a:lstStyle/>
          <a:p>
            <a:pPr lvl="1"/>
            <a:r>
              <a:rPr lang="en-US" sz="1800" dirty="0"/>
              <a:t>A wide-ranging program of measurements is planned or under way to search for LFV: neutrino oscillations, tau decays, mu decays</a:t>
            </a:r>
          </a:p>
          <a:p>
            <a:pPr lvl="1"/>
            <a:r>
              <a:rPr lang="en-US" sz="1800" dirty="0" smtClean="0"/>
              <a:t>A </a:t>
            </a:r>
            <a:r>
              <a:rPr lang="en-US" sz="1800" dirty="0"/>
              <a:t>positive </a:t>
            </a:r>
            <a:r>
              <a:rPr lang="en-US" sz="1800" dirty="0" err="1"/>
              <a:t>cLFV</a:t>
            </a:r>
            <a:r>
              <a:rPr lang="en-US" sz="1800" dirty="0"/>
              <a:t> signal is a definite indicator of new physics</a:t>
            </a:r>
          </a:p>
          <a:p>
            <a:pPr lvl="1"/>
            <a:r>
              <a:rPr lang="en-US" sz="1800" dirty="0" err="1">
                <a:sym typeface="Wingdings" pitchFamily="2" charset="2"/>
              </a:rPr>
              <a:t>cLFV</a:t>
            </a:r>
            <a:r>
              <a:rPr lang="en-US" sz="1800" dirty="0">
                <a:sym typeface="Wingdings" pitchFamily="2" charset="2"/>
              </a:rPr>
              <a:t> c</a:t>
            </a:r>
            <a:r>
              <a:rPr lang="en-US" sz="1800" dirty="0"/>
              <a:t>an be large in most extensions to the SM, ‘just around the corner’</a:t>
            </a:r>
          </a:p>
          <a:p>
            <a:pPr lvl="1"/>
            <a:r>
              <a:rPr lang="en-US" sz="1800" dirty="0" smtClean="0"/>
              <a:t>Complementary to LHC- LHC has new particle discovery potential, but is not well-adapted to study </a:t>
            </a:r>
            <a:r>
              <a:rPr lang="en-US" sz="1800" dirty="0" err="1" smtClean="0"/>
              <a:t>muon</a:t>
            </a:r>
            <a:r>
              <a:rPr lang="en-US" sz="1800" dirty="0" smtClean="0"/>
              <a:t> lepton flavor violation- in some scenarios reach of Mu2e can far exceed LHC </a:t>
            </a:r>
          </a:p>
          <a:p>
            <a:pPr lvl="1"/>
            <a:r>
              <a:rPr lang="en-US" sz="1800" dirty="0" smtClean="0">
                <a:latin typeface="Symbol" pitchFamily="18" charset="2"/>
              </a:rPr>
              <a:t>t</a:t>
            </a:r>
            <a:r>
              <a:rPr lang="en-US" sz="1800" dirty="0" smtClean="0"/>
              <a:t> decay data have been reported by Babar and Belle, perhaps x10-100 better at super flavor factories- signal also ‘just around the corner’?</a:t>
            </a:r>
          </a:p>
          <a:p>
            <a:pPr lvl="1"/>
            <a:r>
              <a:rPr lang="en-US" sz="1800" dirty="0" smtClean="0"/>
              <a:t>MEG </a:t>
            </a:r>
            <a:r>
              <a:rPr lang="en-US" sz="1800" dirty="0" err="1" smtClean="0">
                <a:latin typeface="Symbol" pitchFamily="18" charset="2"/>
              </a:rPr>
              <a:t>m</a:t>
            </a:r>
            <a:r>
              <a:rPr lang="en-US" sz="1800" dirty="0" err="1" smtClean="0">
                <a:sym typeface="Wingdings" pitchFamily="2" charset="2"/>
              </a:rPr>
              <a:t>e</a:t>
            </a:r>
            <a:r>
              <a:rPr lang="en-US" sz="1800" dirty="0" err="1" smtClean="0">
                <a:latin typeface="Symbol" pitchFamily="18" charset="2"/>
                <a:sym typeface="Wingdings" pitchFamily="2" charset="2"/>
              </a:rPr>
              <a:t>g</a:t>
            </a:r>
            <a:r>
              <a:rPr lang="en-US" sz="1800" dirty="0" smtClean="0">
                <a:latin typeface="Symbol" pitchFamily="18" charset="2"/>
                <a:sym typeface="Wingdings" pitchFamily="2" charset="2"/>
              </a:rPr>
              <a:t> </a:t>
            </a:r>
            <a:r>
              <a:rPr lang="en-US" sz="1800" dirty="0" smtClean="0">
                <a:sym typeface="Wingdings" pitchFamily="2" charset="2"/>
              </a:rPr>
              <a:t>is under way now.</a:t>
            </a:r>
          </a:p>
          <a:p>
            <a:pPr lvl="1"/>
            <a:r>
              <a:rPr lang="en-US" sz="1800" dirty="0" smtClean="0">
                <a:sym typeface="Wingdings" pitchFamily="2" charset="2"/>
              </a:rPr>
              <a:t>Two experiments are currently being developed to study </a:t>
            </a:r>
            <a:r>
              <a:rPr lang="en-US" sz="1800" dirty="0" err="1" smtClean="0">
                <a:latin typeface="Symbol" pitchFamily="18" charset="2"/>
                <a:sym typeface="Wingdings" pitchFamily="2" charset="2"/>
              </a:rPr>
              <a:t>mN</a:t>
            </a:r>
            <a:r>
              <a:rPr lang="en-US" sz="1800" dirty="0" err="1" smtClean="0">
                <a:sym typeface="Wingdings" pitchFamily="2" charset="2"/>
              </a:rPr>
              <a:t>eN</a:t>
            </a:r>
            <a:r>
              <a:rPr lang="en-US" sz="1800" dirty="0" smtClean="0">
                <a:sym typeface="Wingdings" pitchFamily="2" charset="2"/>
              </a:rPr>
              <a:t>. </a:t>
            </a:r>
          </a:p>
          <a:p>
            <a:pPr lvl="2"/>
            <a:r>
              <a:rPr lang="en-US" sz="1600" dirty="0" smtClean="0">
                <a:sym typeface="Wingdings" pitchFamily="2" charset="2"/>
              </a:rPr>
              <a:t>Mu2e has Stage 1 approval at FNAL, CD0 Doe approval, just completed CD1 Review, anticipate CD1 approval, to measure x10000 better than the current limit.</a:t>
            </a:r>
          </a:p>
          <a:p>
            <a:pPr lvl="2"/>
            <a:r>
              <a:rPr lang="en-US" sz="1600" dirty="0" smtClean="0">
                <a:sym typeface="Wingdings" pitchFamily="2" charset="2"/>
              </a:rPr>
              <a:t>COMET has a similar goal and Stage 1 approval at JPARC.</a:t>
            </a:r>
          </a:p>
          <a:p>
            <a:pPr lvl="1"/>
            <a:r>
              <a:rPr lang="en-US" sz="1800" dirty="0" err="1" smtClean="0">
                <a:latin typeface="Symbol" pitchFamily="18" charset="2"/>
                <a:sym typeface="Wingdings" pitchFamily="2" charset="2"/>
              </a:rPr>
              <a:t>mN</a:t>
            </a:r>
            <a:r>
              <a:rPr lang="en-US" sz="1800" dirty="0" err="1" smtClean="0">
                <a:sym typeface="Wingdings" pitchFamily="2" charset="2"/>
              </a:rPr>
              <a:t>eN</a:t>
            </a:r>
            <a:r>
              <a:rPr lang="en-US" sz="1800" dirty="0" smtClean="0">
                <a:sym typeface="Wingdings" pitchFamily="2" charset="2"/>
              </a:rPr>
              <a:t> may be the channel  best suited to the highest precision tests of </a:t>
            </a:r>
            <a:r>
              <a:rPr lang="en-US" sz="1800" dirty="0" err="1" smtClean="0">
                <a:sym typeface="Wingdings" pitchFamily="2" charset="2"/>
              </a:rPr>
              <a:t>cLFV</a:t>
            </a:r>
            <a:r>
              <a:rPr lang="en-US" sz="1800" dirty="0" smtClean="0">
                <a:sym typeface="Wingdings" pitchFamily="2" charset="2"/>
              </a:rPr>
              <a:t> (x10000 improvement in currently planned </a:t>
            </a:r>
            <a:r>
              <a:rPr lang="en-US" sz="1800" dirty="0" err="1" smtClean="0">
                <a:sym typeface="Wingdings" pitchFamily="2" charset="2"/>
              </a:rPr>
              <a:t>expt</a:t>
            </a:r>
            <a:r>
              <a:rPr lang="en-US" sz="1800" dirty="0" smtClean="0">
                <a:sym typeface="Wingdings" pitchFamily="2" charset="2"/>
              </a:rPr>
              <a:t>, another x100 at future facilities?), and will be an important part of the Project X upgrade at FNAL. Study group has been formed to develop Project X version of </a:t>
            </a:r>
            <a:r>
              <a:rPr lang="en-US" sz="1800" dirty="0" err="1" smtClean="0">
                <a:latin typeface="Symbol" pitchFamily="18" charset="2"/>
                <a:sym typeface="Wingdings" pitchFamily="2" charset="2"/>
              </a:rPr>
              <a:t>m</a:t>
            </a:r>
            <a:r>
              <a:rPr lang="en-US" sz="1800" dirty="0" err="1" smtClean="0">
                <a:sym typeface="Wingdings" pitchFamily="2" charset="2"/>
              </a:rPr>
              <a:t>e</a:t>
            </a:r>
            <a:r>
              <a:rPr lang="en-US" sz="1800" dirty="0" smtClean="0">
                <a:sym typeface="Wingdings" pitchFamily="2" charset="2"/>
              </a:rPr>
              <a:t> conversion</a:t>
            </a:r>
          </a:p>
          <a:p>
            <a:pPr lvl="1">
              <a:buNone/>
            </a:pPr>
            <a:endParaRPr lang="en-US" sz="1800" dirty="0" smtClean="0"/>
          </a:p>
          <a:p>
            <a:pPr lvl="1"/>
            <a:endParaRPr lang="en-US" dirty="0" smtClean="0"/>
          </a:p>
          <a:p>
            <a:endParaRPr lang="en-US" dirty="0" smtClean="0"/>
          </a:p>
        </p:txBody>
      </p:sp>
      <p:sp>
        <p:nvSpPr>
          <p:cNvPr id="3" name="Footer Placeholder 2"/>
          <p:cNvSpPr>
            <a:spLocks noGrp="1"/>
          </p:cNvSpPr>
          <p:nvPr>
            <p:ph type="ftr" sz="quarter" idx="10"/>
          </p:nvPr>
        </p:nvSpPr>
        <p:spPr/>
        <p:txBody>
          <a:body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 name="Slide Number Placeholder 3"/>
          <p:cNvSpPr>
            <a:spLocks noGrp="1"/>
          </p:cNvSpPr>
          <p:nvPr>
            <p:ph type="sldNum" sz="quarter" idx="11"/>
          </p:nvPr>
        </p:nvSpPr>
        <p:spPr/>
        <p:txBody>
          <a:bodyPr/>
          <a:lstStyle/>
          <a:p>
            <a:pPr>
              <a:defRPr/>
            </a:pPr>
            <a:fld id="{47DBE887-5ABE-406C-8AB4-EBFFD8468B29}" type="slidenum">
              <a:rPr lang="en-US" smtClean="0">
                <a:solidFill>
                  <a:srgbClr val="000000"/>
                </a:solidFill>
              </a:rPr>
              <a:pPr>
                <a:defRPr/>
              </a:pPr>
              <a:t>31</a:t>
            </a:fld>
            <a:endParaRPr lang="en-US" dirty="0">
              <a:solidFill>
                <a:srgbClr val="000000"/>
              </a:solidFill>
            </a:endParaRPr>
          </a:p>
        </p:txBody>
      </p:sp>
    </p:spTree>
    <p:extLst>
      <p:ext uri="{BB962C8B-B14F-4D97-AF65-F5344CB8AC3E}">
        <p14:creationId xmlns:p14="http://schemas.microsoft.com/office/powerpoint/2010/main" val="21500798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6477000" cy="533400"/>
          </a:xfrm>
        </p:spPr>
        <p:txBody>
          <a:bodyPr/>
          <a:lstStyle/>
          <a:p>
            <a:r>
              <a:rPr lang="en-US" dirty="0" smtClean="0">
                <a:solidFill>
                  <a:srgbClr val="FF0000"/>
                </a:solidFill>
                <a:effectLst/>
              </a:rPr>
              <a:t>Summary</a:t>
            </a:r>
            <a:endParaRPr lang="en-US" dirty="0">
              <a:solidFill>
                <a:srgbClr val="FF0000"/>
              </a:solidFill>
              <a:effectLst/>
            </a:endParaRPr>
          </a:p>
        </p:txBody>
      </p:sp>
      <p:sp>
        <p:nvSpPr>
          <p:cNvPr id="3" name="Content Placeholder 2"/>
          <p:cNvSpPr>
            <a:spLocks noGrp="1"/>
          </p:cNvSpPr>
          <p:nvPr>
            <p:ph idx="1"/>
          </p:nvPr>
        </p:nvSpPr>
        <p:spPr>
          <a:xfrm>
            <a:off x="381000" y="1295400"/>
            <a:ext cx="8382000" cy="4953000"/>
          </a:xfrm>
        </p:spPr>
        <p:txBody>
          <a:bodyPr/>
          <a:lstStyle/>
          <a:p>
            <a:r>
              <a:rPr lang="en-US" sz="2400" dirty="0" smtClean="0"/>
              <a:t>Mu2e: </a:t>
            </a:r>
            <a:r>
              <a:rPr lang="en-US" dirty="0" smtClean="0"/>
              <a:t>Start data in 2019. </a:t>
            </a:r>
            <a:r>
              <a:rPr lang="en-US" sz="2400" dirty="0" smtClean="0"/>
              <a:t>Sensitivity for 3 years of running:</a:t>
            </a:r>
          </a:p>
          <a:p>
            <a:pPr lvl="1"/>
            <a:r>
              <a:rPr lang="en-US" sz="2000" dirty="0" smtClean="0">
                <a:solidFill>
                  <a:srgbClr val="FF0000"/>
                </a:solidFill>
              </a:rPr>
              <a:t>Discover new physics or  </a:t>
            </a:r>
            <a:r>
              <a:rPr lang="en-US" sz="2000" dirty="0" err="1" smtClean="0">
                <a:solidFill>
                  <a:srgbClr val="FF0000"/>
                </a:solidFill>
              </a:rPr>
              <a:t>Rμe</a:t>
            </a:r>
            <a:r>
              <a:rPr lang="en-US" sz="2000" dirty="0" smtClean="0">
                <a:solidFill>
                  <a:srgbClr val="FF0000"/>
                </a:solidFill>
              </a:rPr>
              <a:t> &lt; 1 </a:t>
            </a:r>
            <a:r>
              <a:rPr lang="en-US" dirty="0" smtClean="0">
                <a:solidFill>
                  <a:srgbClr val="FF0000"/>
                </a:solidFill>
              </a:rPr>
              <a:t>x</a:t>
            </a:r>
            <a:r>
              <a:rPr lang="en-US" sz="2000" dirty="0" smtClean="0">
                <a:solidFill>
                  <a:srgbClr val="FF0000"/>
                </a:solidFill>
              </a:rPr>
              <a:t>10</a:t>
            </a:r>
            <a:r>
              <a:rPr lang="en-US" sz="2000" baseline="30000" dirty="0" smtClean="0">
                <a:solidFill>
                  <a:srgbClr val="FF0000"/>
                </a:solidFill>
              </a:rPr>
              <a:t>-16</a:t>
            </a:r>
            <a:endParaRPr lang="en-US" sz="2000" dirty="0" smtClean="0">
              <a:solidFill>
                <a:srgbClr val="FF0000"/>
              </a:solidFill>
            </a:endParaRPr>
          </a:p>
          <a:p>
            <a:pPr lvl="1"/>
            <a:r>
              <a:rPr lang="en-US" sz="2000" dirty="0" smtClean="0"/>
              <a:t>Mass scales to O(1,000’s </a:t>
            </a:r>
            <a:r>
              <a:rPr lang="en-US" sz="2000" dirty="0" err="1" smtClean="0"/>
              <a:t>TeV</a:t>
            </a:r>
            <a:r>
              <a:rPr lang="en-US" sz="2000" dirty="0" smtClean="0"/>
              <a:t>) are within reach.</a:t>
            </a:r>
          </a:p>
          <a:p>
            <a:pPr lvl="1"/>
            <a:r>
              <a:rPr lang="en-US" dirty="0" smtClean="0">
                <a:solidFill>
                  <a:srgbClr val="FF0000"/>
                </a:solidFill>
              </a:rPr>
              <a:t>~4 orders magnitude</a:t>
            </a:r>
            <a:r>
              <a:rPr lang="en-US" sz="2000" dirty="0" smtClean="0">
                <a:solidFill>
                  <a:srgbClr val="FF0000"/>
                </a:solidFill>
              </a:rPr>
              <a:t> better </a:t>
            </a:r>
            <a:r>
              <a:rPr lang="en-US" sz="2000" dirty="0" smtClean="0"/>
              <a:t>than previous best limit, extraordinary physics reach</a:t>
            </a:r>
          </a:p>
          <a:p>
            <a:r>
              <a:rPr lang="en-US" sz="2400" dirty="0" smtClean="0"/>
              <a:t>Many SUSY@LHC scenarios predict Rμe ≈ 10</a:t>
            </a:r>
            <a:r>
              <a:rPr lang="en-US" sz="2400" baseline="30000" dirty="0" smtClean="0"/>
              <a:t>-15</a:t>
            </a:r>
            <a:r>
              <a:rPr lang="en-US" sz="2400" dirty="0" smtClean="0"/>
              <a:t>, </a:t>
            </a:r>
          </a:p>
          <a:p>
            <a:pPr lvl="1"/>
            <a:r>
              <a:rPr lang="en-US" sz="2000" dirty="0" smtClean="0"/>
              <a:t>Expect 40 events with </a:t>
            </a:r>
            <a:r>
              <a:rPr lang="en-US" dirty="0"/>
              <a:t>&lt;</a:t>
            </a:r>
            <a:r>
              <a:rPr lang="en-US" sz="2000" dirty="0" smtClean="0"/>
              <a:t> 0.5 events BG.</a:t>
            </a:r>
          </a:p>
          <a:p>
            <a:r>
              <a:rPr lang="en-US" sz="2400" dirty="0" smtClean="0"/>
              <a:t>Critical path is the solenoid system:</a:t>
            </a:r>
          </a:p>
          <a:p>
            <a:pPr lvl="1"/>
            <a:r>
              <a:rPr lang="en-US" dirty="0" smtClean="0"/>
              <a:t>Technically limited schedule: startup in 2019.</a:t>
            </a:r>
          </a:p>
          <a:p>
            <a:r>
              <a:rPr lang="en-US" sz="2400" dirty="0" smtClean="0"/>
              <a:t>Project X era:</a:t>
            </a:r>
          </a:p>
          <a:p>
            <a:pPr lvl="1"/>
            <a:r>
              <a:rPr lang="en-US" sz="2000" dirty="0" smtClean="0"/>
              <a:t>If a signal, we can study N(A,Z) dependence. </a:t>
            </a:r>
          </a:p>
          <a:p>
            <a:pPr lvl="1"/>
            <a:r>
              <a:rPr lang="en-US" sz="2000" dirty="0" smtClean="0"/>
              <a:t>If no signal, improve sensitivity up to x100 giving </a:t>
            </a:r>
            <a:r>
              <a:rPr lang="en-US" sz="2000" dirty="0" smtClean="0">
                <a:solidFill>
                  <a:srgbClr val="FF0000"/>
                </a:solidFill>
              </a:rPr>
              <a:t>Rμe &lt; O(10</a:t>
            </a:r>
            <a:r>
              <a:rPr lang="en-US" sz="2000" baseline="30000" dirty="0" smtClean="0">
                <a:solidFill>
                  <a:srgbClr val="FF0000"/>
                </a:solidFill>
              </a:rPr>
              <a:t>-18</a:t>
            </a:r>
            <a:r>
              <a:rPr lang="en-US" sz="2000" dirty="0" smtClean="0">
                <a:solidFill>
                  <a:srgbClr val="FF0000"/>
                </a:solidFill>
              </a:rPr>
              <a:t>)</a:t>
            </a:r>
            <a:r>
              <a:rPr lang="en-US" sz="2000" dirty="0" smtClean="0">
                <a:solidFill>
                  <a:srgbClr val="000090"/>
                </a:solidFill>
              </a:rPr>
              <a:t> .</a:t>
            </a:r>
          </a:p>
        </p:txBody>
      </p:sp>
      <p:pic>
        <p:nvPicPr>
          <p:cNvPr id="7" name="Picture 6" descr="conversion.png"/>
          <p:cNvPicPr>
            <a:picLocks noChangeAspect="1"/>
          </p:cNvPicPr>
          <p:nvPr/>
        </p:nvPicPr>
        <p:blipFill>
          <a:blip r:embed="rId2"/>
          <a:stretch>
            <a:fillRect/>
          </a:stretch>
        </p:blipFill>
        <p:spPr>
          <a:xfrm>
            <a:off x="3371288" y="560861"/>
            <a:ext cx="2419912" cy="707078"/>
          </a:xfrm>
          <a:prstGeom prst="rect">
            <a:avLst/>
          </a:prstGeom>
        </p:spPr>
      </p:pic>
      <p:sp>
        <p:nvSpPr>
          <p:cNvPr id="4" name="Footer Placeholder 3"/>
          <p:cNvSpPr>
            <a:spLocks noGrp="1"/>
          </p:cNvSpPr>
          <p:nvPr>
            <p:ph type="ftr" sz="quarter" idx="10"/>
          </p:nvPr>
        </p:nvSpPr>
        <p:spPr/>
        <p:txBody>
          <a:body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Slide Number Placeholder 4"/>
          <p:cNvSpPr>
            <a:spLocks noGrp="1"/>
          </p:cNvSpPr>
          <p:nvPr>
            <p:ph type="sldNum" sz="quarter" idx="11"/>
          </p:nvPr>
        </p:nvSpPr>
        <p:spPr/>
        <p:txBody>
          <a:bodyPr/>
          <a:lstStyle/>
          <a:p>
            <a:pPr>
              <a:defRPr/>
            </a:pPr>
            <a:fld id="{47DBE887-5ABE-406C-8AB4-EBFFD8468B29}" type="slidenum">
              <a:rPr lang="en-US" smtClean="0">
                <a:solidFill>
                  <a:srgbClr val="000000"/>
                </a:solidFill>
              </a:rPr>
              <a:pPr>
                <a:defRPr/>
              </a:pPr>
              <a:t>32</a:t>
            </a:fld>
            <a:endParaRPr lang="en-US" dirty="0">
              <a:solidFill>
                <a:srgbClr val="000000"/>
              </a:solidFill>
            </a:endParaRPr>
          </a:p>
        </p:txBody>
      </p:sp>
    </p:spTree>
    <p:extLst>
      <p:ext uri="{BB962C8B-B14F-4D97-AF65-F5344CB8AC3E}">
        <p14:creationId xmlns:p14="http://schemas.microsoft.com/office/powerpoint/2010/main" val="35260575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gn="ctr">
              <a:buNone/>
            </a:pPr>
            <a:r>
              <a:rPr lang="en-US" dirty="0" smtClean="0"/>
              <a:t>End of talk</a:t>
            </a:r>
          </a:p>
          <a:p>
            <a:pPr marL="0" indent="0" algn="ctr">
              <a:buNone/>
            </a:pPr>
            <a:r>
              <a:rPr lang="en-US" dirty="0" smtClean="0"/>
              <a:t>Beginning of extra slides</a:t>
            </a:r>
            <a:endParaRPr lang="en-US" dirty="0"/>
          </a:p>
        </p:txBody>
      </p:sp>
      <p:sp>
        <p:nvSpPr>
          <p:cNvPr id="4" name="Footer Placeholder 3"/>
          <p:cNvSpPr>
            <a:spLocks noGrp="1"/>
          </p:cNvSpPr>
          <p:nvPr>
            <p:ph type="ftr" sz="quarter" idx="11"/>
          </p:nvPr>
        </p:nvSpPr>
        <p:spPr/>
        <p:txBody>
          <a:bodyPr/>
          <a:lstStyle/>
          <a:p>
            <a:r>
              <a:rPr lang="en-US" smtClean="0"/>
              <a:t>J. Miller, ssp2012, June 2012</a:t>
            </a:r>
            <a:endParaRPr lang="en-US"/>
          </a:p>
        </p:txBody>
      </p:sp>
      <p:sp>
        <p:nvSpPr>
          <p:cNvPr id="5" name="Slide Number Placeholder 4"/>
          <p:cNvSpPr>
            <a:spLocks noGrp="1"/>
          </p:cNvSpPr>
          <p:nvPr>
            <p:ph type="sldNum" sz="quarter" idx="12"/>
          </p:nvPr>
        </p:nvSpPr>
        <p:spPr/>
        <p:txBody>
          <a:bodyPr/>
          <a:lstStyle/>
          <a:p>
            <a:fld id="{B326621D-91F0-43AF-9600-98B3DB544E1B}" type="slidenum">
              <a:rPr lang="en-US" smtClean="0"/>
              <a:t>33</a:t>
            </a:fld>
            <a:endParaRPr lang="en-US"/>
          </a:p>
        </p:txBody>
      </p:sp>
    </p:spTree>
    <p:extLst>
      <p:ext uri="{BB962C8B-B14F-4D97-AF65-F5344CB8AC3E}">
        <p14:creationId xmlns:p14="http://schemas.microsoft.com/office/powerpoint/2010/main" val="36383145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For Further Information</a:t>
            </a:r>
            <a:endParaRPr lang="en-US" dirty="0">
              <a:solidFill>
                <a:srgbClr val="FF0000"/>
              </a:solidFill>
            </a:endParaRPr>
          </a:p>
        </p:txBody>
      </p:sp>
      <p:sp>
        <p:nvSpPr>
          <p:cNvPr id="3" name="Content Placeholder 2"/>
          <p:cNvSpPr>
            <a:spLocks noGrp="1"/>
          </p:cNvSpPr>
          <p:nvPr>
            <p:ph idx="1"/>
          </p:nvPr>
        </p:nvSpPr>
        <p:spPr>
          <a:xfrm>
            <a:off x="381000" y="1371600"/>
            <a:ext cx="8686800" cy="4754563"/>
          </a:xfrm>
        </p:spPr>
        <p:txBody>
          <a:bodyPr/>
          <a:lstStyle/>
          <a:p>
            <a:r>
              <a:rPr lang="en-US" dirty="0" smtClean="0"/>
              <a:t>Mu2e home page: </a:t>
            </a:r>
            <a:r>
              <a:rPr lang="en-US" dirty="0" smtClean="0">
                <a:hlinkClick r:id="rId2"/>
              </a:rPr>
              <a:t>http://mu2e.fnal.gov</a:t>
            </a:r>
            <a:endParaRPr lang="en-US" dirty="0" smtClean="0"/>
          </a:p>
          <a:p>
            <a:r>
              <a:rPr lang="en-US" dirty="0" smtClean="0"/>
              <a:t>Mu2e Document Database:</a:t>
            </a:r>
          </a:p>
          <a:p>
            <a:pPr lvl="1"/>
            <a:r>
              <a:rPr lang="en-US" dirty="0" smtClean="0">
                <a:hlinkClick r:id="rId3"/>
              </a:rPr>
              <a:t>http://mu2e-docdb.fnal.gov/cgi-bin/DocumentDatabase</a:t>
            </a:r>
            <a:endParaRPr lang="en-US" dirty="0" smtClean="0"/>
          </a:p>
          <a:p>
            <a:pPr lvl="1"/>
            <a:r>
              <a:rPr lang="en-US" dirty="0" smtClean="0"/>
              <a:t>Mu2e Proposal: </a:t>
            </a:r>
            <a:r>
              <a:rPr lang="en-US" dirty="0" smtClean="0">
                <a:hlinkClick r:id="rId4"/>
              </a:rPr>
              <a:t>Mu2e-doc-388</a:t>
            </a:r>
            <a:endParaRPr lang="en-US" dirty="0" smtClean="0"/>
          </a:p>
          <a:p>
            <a:pPr lvl="1"/>
            <a:r>
              <a:rPr lang="en-US" dirty="0" smtClean="0"/>
              <a:t>Mu2e </a:t>
            </a:r>
            <a:r>
              <a:rPr lang="en-US" dirty="0" smtClean="0">
                <a:hlinkClick r:id="rId5"/>
              </a:rPr>
              <a:t>Conference presentations</a:t>
            </a:r>
            <a:endParaRPr lang="en-US" dirty="0" smtClean="0"/>
          </a:p>
          <a:p>
            <a:pPr lvl="1"/>
            <a:r>
              <a:rPr lang="en-US" dirty="0" smtClean="0"/>
              <a:t>My email </a:t>
            </a:r>
            <a:r>
              <a:rPr lang="en-US" dirty="0" smtClean="0">
                <a:hlinkClick r:id="rId6"/>
              </a:rPr>
              <a:t>miller@bu.edu</a:t>
            </a:r>
            <a:endParaRPr lang="en-US" dirty="0" smtClean="0"/>
          </a:p>
          <a:p>
            <a:pPr marL="457200" lvl="1" indent="0">
              <a:buNone/>
            </a:pPr>
            <a:endParaRPr lang="en-US" dirty="0" smtClean="0"/>
          </a:p>
        </p:txBody>
      </p:sp>
      <p:sp>
        <p:nvSpPr>
          <p:cNvPr id="4" name="Footer Placeholder 3"/>
          <p:cNvSpPr>
            <a:spLocks noGrp="1"/>
          </p:cNvSpPr>
          <p:nvPr>
            <p:ph type="ftr" sz="quarter" idx="11"/>
          </p:nvPr>
        </p:nvSpPr>
        <p:spPr/>
        <p:txBody>
          <a:bodyPr/>
          <a:lstStyle/>
          <a:p>
            <a:pPr>
              <a:defRPr/>
            </a:pPr>
            <a:r>
              <a:rPr lang="en-US" smtClean="0">
                <a:solidFill>
                  <a:srgbClr val="000000"/>
                </a:solidFill>
              </a:rPr>
              <a:t>J. Miller, ssp2012, June 2012</a:t>
            </a: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0F6FF004-E3B3-4E4B-A62F-7B8FE11A5790}" type="slidenum">
              <a:rPr lang="en-US" smtClean="0">
                <a:solidFill>
                  <a:srgbClr val="000000"/>
                </a:solidFill>
              </a:rPr>
              <a:pPr>
                <a:defRPr/>
              </a:pPr>
              <a:t>34</a:t>
            </a:fld>
            <a:endParaRPr lang="en-US">
              <a:solidFill>
                <a:srgbClr val="000000"/>
              </a:solidFill>
            </a:endParaRPr>
          </a:p>
        </p:txBody>
      </p:sp>
    </p:spTree>
    <p:extLst>
      <p:ext uri="{BB962C8B-B14F-4D97-AF65-F5344CB8AC3E}">
        <p14:creationId xmlns:p14="http://schemas.microsoft.com/office/powerpoint/2010/main" val="20184539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34090" y="376919"/>
            <a:ext cx="8229600" cy="990600"/>
          </a:xfrm>
        </p:spPr>
        <p:txBody>
          <a:bodyPr rtlCol="0">
            <a:noAutofit/>
          </a:bodyPr>
          <a:lstStyle/>
          <a:p>
            <a:pPr fontAlgn="auto">
              <a:spcAft>
                <a:spcPts val="0"/>
              </a:spcAft>
              <a:defRPr/>
            </a:pPr>
            <a:r>
              <a:rPr lang="en-US" sz="2800" dirty="0" smtClean="0"/>
              <a:t>Motion in a Solenoid with a Linear Gradient Field</a:t>
            </a:r>
            <a:endParaRPr lang="en-US" sz="2800" dirty="0"/>
          </a:p>
        </p:txBody>
      </p:sp>
      <p:sp>
        <p:nvSpPr>
          <p:cNvPr id="129033" name="Content Placeholder 2"/>
          <p:cNvSpPr>
            <a:spLocks noGrp="1"/>
          </p:cNvSpPr>
          <p:nvPr>
            <p:ph idx="1"/>
          </p:nvPr>
        </p:nvSpPr>
        <p:spPr>
          <a:xfrm>
            <a:off x="348348" y="1323975"/>
            <a:ext cx="8515342" cy="4470400"/>
          </a:xfrm>
        </p:spPr>
        <p:txBody>
          <a:bodyPr/>
          <a:lstStyle/>
          <a:p>
            <a:r>
              <a:rPr lang="en-US" sz="1800" dirty="0" smtClean="0">
                <a:latin typeface="Arial" charset="0"/>
                <a:cs typeface="Arial" charset="0"/>
              </a:rPr>
              <a:t>Low momentum charged particles follow helical paths along the field lines.</a:t>
            </a:r>
          </a:p>
          <a:p>
            <a:pPr lvl="1"/>
            <a:r>
              <a:rPr lang="en-US" sz="1500" dirty="0" smtClean="0">
                <a:latin typeface="Arial" charset="0"/>
                <a:cs typeface="Arial" charset="0"/>
              </a:rPr>
              <a:t>Magnetic moment associated with the helical motion is approximately constant. For a relativistic particle, </a:t>
            </a:r>
            <a:r>
              <a:rPr lang="en-US" sz="1500" i="1" dirty="0" smtClean="0">
                <a:latin typeface="Arial" charset="0"/>
                <a:cs typeface="Arial" charset="0"/>
              </a:rPr>
              <a:t>p</a:t>
            </a:r>
            <a:r>
              <a:rPr lang="en-US" sz="1500" i="1" baseline="-25000" dirty="0" smtClean="0">
                <a:latin typeface="Arial" charset="0"/>
                <a:cs typeface="Arial" charset="0"/>
              </a:rPr>
              <a:t>t</a:t>
            </a:r>
            <a:r>
              <a:rPr lang="en-US" sz="1500" i="1" baseline="30000" dirty="0" smtClean="0">
                <a:latin typeface="Arial" charset="0"/>
                <a:cs typeface="Arial" charset="0"/>
              </a:rPr>
              <a:t>2</a:t>
            </a:r>
            <a:r>
              <a:rPr lang="en-US" sz="1500" i="1" dirty="0" smtClean="0">
                <a:latin typeface="Arial" charset="0"/>
                <a:cs typeface="Arial" charset="0"/>
              </a:rPr>
              <a:t>/B</a:t>
            </a:r>
            <a:r>
              <a:rPr lang="en-US" sz="1500" dirty="0" smtClean="0">
                <a:latin typeface="Arial" charset="0"/>
                <a:cs typeface="Arial" charset="0"/>
              </a:rPr>
              <a:t>=constant,</a:t>
            </a:r>
          </a:p>
          <a:p>
            <a:pPr>
              <a:buFont typeface="Arial" charset="0"/>
              <a:buNone/>
            </a:pPr>
            <a:r>
              <a:rPr lang="en-US" sz="1900" dirty="0" smtClean="0">
                <a:latin typeface="Arial" charset="0"/>
                <a:cs typeface="Arial" charset="0"/>
              </a:rPr>
              <a:t>                </a:t>
            </a:r>
          </a:p>
          <a:p>
            <a:pPr lvl="1">
              <a:buFont typeface="Arial" charset="0"/>
              <a:buChar char="–"/>
            </a:pPr>
            <a:endParaRPr lang="en-US" sz="1900" dirty="0" smtClean="0">
              <a:latin typeface="Arial" charset="0"/>
              <a:cs typeface="Arial" charset="0"/>
            </a:endParaRPr>
          </a:p>
          <a:p>
            <a:pPr lvl="1"/>
            <a:r>
              <a:rPr lang="en-US" sz="1800" dirty="0" smtClean="0">
                <a:latin typeface="Arial" charset="0"/>
                <a:cs typeface="Arial" charset="0"/>
              </a:rPr>
              <a:t>p</a:t>
            </a:r>
            <a:r>
              <a:rPr lang="en-US" sz="1800" baseline="-25000" dirty="0" smtClean="0">
                <a:latin typeface="Arial" charset="0"/>
                <a:cs typeface="Arial" charset="0"/>
              </a:rPr>
              <a:t>l </a:t>
            </a:r>
            <a:r>
              <a:rPr lang="en-US" sz="1800" dirty="0" smtClean="0">
                <a:latin typeface="Arial" charset="0"/>
                <a:cs typeface="Arial" charset="0"/>
              </a:rPr>
              <a:t>is continuously increasing in the direction of decreasing field</a:t>
            </a:r>
          </a:p>
          <a:p>
            <a:pPr lvl="1"/>
            <a:r>
              <a:rPr lang="en-US" sz="1800" b="1" dirty="0" smtClean="0">
                <a:latin typeface="Arial" charset="0"/>
                <a:cs typeface="Arial" charset="0"/>
              </a:rPr>
              <a:t>Particles are ‘pushed’ in the direction of lower field</a:t>
            </a:r>
          </a:p>
          <a:p>
            <a:pPr lvl="1"/>
            <a:endParaRPr lang="en-US" sz="1900" b="1" dirty="0" smtClean="0">
              <a:latin typeface="Arial" charset="0"/>
              <a:cs typeface="Arial" charset="0"/>
            </a:endParaRPr>
          </a:p>
          <a:p>
            <a:pPr lvl="1"/>
            <a:endParaRPr lang="en-US" sz="1900" b="1" dirty="0" smtClean="0">
              <a:latin typeface="Arial" charset="0"/>
              <a:cs typeface="Arial" charset="0"/>
            </a:endParaRPr>
          </a:p>
          <a:p>
            <a:pPr lvl="1"/>
            <a:endParaRPr lang="en-US" sz="1900" b="1" dirty="0" smtClean="0">
              <a:latin typeface="Arial" charset="0"/>
              <a:cs typeface="Arial" charset="0"/>
            </a:endParaRPr>
          </a:p>
          <a:p>
            <a:pPr lvl="1"/>
            <a:endParaRPr lang="en-US" sz="1900" b="1" dirty="0" smtClean="0">
              <a:latin typeface="Arial" charset="0"/>
              <a:cs typeface="Arial" charset="0"/>
            </a:endParaRPr>
          </a:p>
          <a:p>
            <a:pPr lvl="1"/>
            <a:r>
              <a:rPr lang="en-US" sz="1800" b="1" dirty="0" smtClean="0">
                <a:latin typeface="Arial" charset="0"/>
                <a:cs typeface="Arial" charset="0"/>
              </a:rPr>
              <a:t>Mirror: Particles with initial polar pitch angle &gt;90</a:t>
            </a:r>
            <a:r>
              <a:rPr lang="en-US" sz="1800" b="1" baseline="30000" dirty="0" smtClean="0">
                <a:latin typeface="Arial" charset="0"/>
                <a:cs typeface="Arial" charset="0"/>
              </a:rPr>
              <a:t>0</a:t>
            </a:r>
            <a:r>
              <a:rPr lang="en-US" sz="1800" b="1" dirty="0" smtClean="0">
                <a:latin typeface="Arial" charset="0"/>
                <a:cs typeface="Arial" charset="0"/>
              </a:rPr>
              <a:t> (spiraling upstream) can be reflected back downstream if B=</a:t>
            </a:r>
            <a:r>
              <a:rPr lang="en-US" sz="1800" b="1" dirty="0" err="1" smtClean="0">
                <a:latin typeface="Arial" charset="0"/>
                <a:cs typeface="Arial" charset="0"/>
              </a:rPr>
              <a:t>B</a:t>
            </a:r>
            <a:r>
              <a:rPr lang="en-US" sz="1800" b="1" baseline="-25000" dirty="0" err="1" smtClean="0">
                <a:latin typeface="Arial" charset="0"/>
                <a:cs typeface="Arial" charset="0"/>
              </a:rPr>
              <a:t>max</a:t>
            </a:r>
            <a:r>
              <a:rPr lang="en-US" sz="1800" b="1" dirty="0" smtClean="0">
                <a:latin typeface="Arial" charset="0"/>
                <a:cs typeface="Arial" charset="0"/>
              </a:rPr>
              <a:t> is large enough:</a:t>
            </a:r>
          </a:p>
          <a:p>
            <a:pPr lvl="1"/>
            <a:endParaRPr lang="en-US" sz="1900" b="1" dirty="0" smtClean="0">
              <a:latin typeface="Arial" charset="0"/>
              <a:cs typeface="Arial" charset="0"/>
            </a:endParaRPr>
          </a:p>
          <a:p>
            <a:pPr>
              <a:buFont typeface="Arial" charset="0"/>
              <a:buNone/>
            </a:pPr>
            <a:endParaRPr lang="en-US" sz="1900" dirty="0" smtClean="0">
              <a:latin typeface="Arial" charset="0"/>
              <a:cs typeface="Arial" charset="0"/>
            </a:endParaRPr>
          </a:p>
          <a:p>
            <a:pPr>
              <a:buFont typeface="Arial" charset="0"/>
              <a:buNone/>
            </a:pPr>
            <a:endParaRPr lang="en-US" dirty="0" smtClean="0">
              <a:latin typeface="Arial" charset="0"/>
              <a:cs typeface="Arial" charset="0"/>
            </a:endParaRPr>
          </a:p>
          <a:p>
            <a:pPr>
              <a:buFont typeface="Arial" charset="0"/>
              <a:buNone/>
            </a:pPr>
            <a:endParaRPr lang="en-US" dirty="0" smtClean="0">
              <a:latin typeface="Arial" charset="0"/>
              <a:cs typeface="Arial" charset="0"/>
            </a:endParaRPr>
          </a:p>
          <a:p>
            <a:pPr>
              <a:buFont typeface="Arial" charset="0"/>
              <a:buNone/>
            </a:pPr>
            <a:endParaRPr lang="en-US" dirty="0" smtClean="0">
              <a:latin typeface="Arial" charset="0"/>
              <a:cs typeface="Arial" charset="0"/>
            </a:endParaRPr>
          </a:p>
          <a:p>
            <a:pPr>
              <a:buFont typeface="Arial" charset="0"/>
              <a:buNone/>
            </a:pPr>
            <a:endParaRPr lang="en-US" dirty="0" smtClean="0">
              <a:latin typeface="Arial" charset="0"/>
              <a:cs typeface="Arial" charset="0"/>
            </a:endParaRPr>
          </a:p>
          <a:p>
            <a:pPr>
              <a:buFont typeface="Arial" charset="0"/>
              <a:buNone/>
            </a:pPr>
            <a:endParaRPr lang="en-US" dirty="0" smtClean="0">
              <a:latin typeface="Arial" charset="0"/>
              <a:cs typeface="Arial" charset="0"/>
            </a:endParaRPr>
          </a:p>
        </p:txBody>
      </p:sp>
      <p:graphicFrame>
        <p:nvGraphicFramePr>
          <p:cNvPr id="129026" name="Object 3"/>
          <p:cNvGraphicFramePr>
            <a:graphicFrameLocks noChangeAspect="1"/>
          </p:cNvGraphicFramePr>
          <p:nvPr/>
        </p:nvGraphicFramePr>
        <p:xfrm>
          <a:off x="2363820" y="2183939"/>
          <a:ext cx="4333875" cy="600075"/>
        </p:xfrm>
        <a:graphic>
          <a:graphicData uri="http://schemas.openxmlformats.org/presentationml/2006/ole">
            <mc:AlternateContent xmlns:mc="http://schemas.openxmlformats.org/markup-compatibility/2006">
              <mc:Choice xmlns:v="urn:schemas-microsoft-com:vml" Requires="v">
                <p:oleObj spid="_x0000_s39234" name="Equation" r:id="rId4" imgW="2489040" imgH="291960" progId="Equation.DSMT4">
                  <p:embed/>
                </p:oleObj>
              </mc:Choice>
              <mc:Fallback>
                <p:oleObj name="Equation" r:id="rId4" imgW="2489040" imgH="29196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3820" y="2183939"/>
                        <a:ext cx="4333875" cy="600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9029" name="Object 7"/>
          <p:cNvGraphicFramePr>
            <a:graphicFrameLocks noChangeAspect="1"/>
          </p:cNvGraphicFramePr>
          <p:nvPr/>
        </p:nvGraphicFramePr>
        <p:xfrm>
          <a:off x="4857750" y="3824055"/>
          <a:ext cx="2308225" cy="576263"/>
        </p:xfrm>
        <a:graphic>
          <a:graphicData uri="http://schemas.openxmlformats.org/presentationml/2006/ole">
            <mc:AlternateContent xmlns:mc="http://schemas.openxmlformats.org/markup-compatibility/2006">
              <mc:Choice xmlns:v="urn:schemas-microsoft-com:vml" Requires="v">
                <p:oleObj spid="_x0000_s39235" name="Equation" r:id="rId6" imgW="2095200" imgH="393480" progId="Equation.DSMT4">
                  <p:embed/>
                </p:oleObj>
              </mc:Choice>
              <mc:Fallback>
                <p:oleObj name="Equation" r:id="rId6" imgW="2095200" imgH="3934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7750" y="3824055"/>
                        <a:ext cx="2308225" cy="576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9034" name="TextBox 19"/>
          <p:cNvSpPr txBox="1">
            <a:spLocks noChangeArrowheads="1"/>
          </p:cNvSpPr>
          <p:nvPr/>
        </p:nvSpPr>
        <p:spPr bwMode="auto">
          <a:xfrm>
            <a:off x="4611688" y="3564387"/>
            <a:ext cx="2970212" cy="368300"/>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dirty="0">
                <a:solidFill>
                  <a:prstClr val="black"/>
                </a:solidFill>
              </a:rPr>
              <a:t>Idealized linear gradient field:</a:t>
            </a:r>
          </a:p>
        </p:txBody>
      </p:sp>
      <p:grpSp>
        <p:nvGrpSpPr>
          <p:cNvPr id="129035" name="Group 26"/>
          <p:cNvGrpSpPr>
            <a:grpSpLocks/>
          </p:cNvGrpSpPr>
          <p:nvPr/>
        </p:nvGrpSpPr>
        <p:grpSpPr bwMode="auto">
          <a:xfrm>
            <a:off x="1624013" y="3427409"/>
            <a:ext cx="2755900" cy="1514475"/>
            <a:chOff x="1624408" y="3579921"/>
            <a:chExt cx="2756181" cy="1514513"/>
          </a:xfrm>
        </p:grpSpPr>
        <p:grpSp>
          <p:nvGrpSpPr>
            <p:cNvPr id="129039" name="Group 23"/>
            <p:cNvGrpSpPr>
              <a:grpSpLocks/>
            </p:cNvGrpSpPr>
            <p:nvPr/>
          </p:nvGrpSpPr>
          <p:grpSpPr bwMode="auto">
            <a:xfrm>
              <a:off x="1624408" y="3738202"/>
              <a:ext cx="2756181" cy="1356232"/>
              <a:chOff x="5863318" y="2180328"/>
              <a:chExt cx="3526344" cy="1736725"/>
            </a:xfrm>
          </p:grpSpPr>
          <p:cxnSp>
            <p:nvCxnSpPr>
              <p:cNvPr id="23" name="Straight Arrow Connector 22"/>
              <p:cNvCxnSpPr/>
              <p:nvPr/>
            </p:nvCxnSpPr>
            <p:spPr>
              <a:xfrm rot="10800000">
                <a:off x="5863318" y="3144541"/>
                <a:ext cx="769864" cy="203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nvGrpSpPr>
              <p:cNvPr id="129042" name="Group 21"/>
              <p:cNvGrpSpPr>
                <a:grpSpLocks/>
              </p:cNvGrpSpPr>
              <p:nvPr/>
            </p:nvGrpSpPr>
            <p:grpSpPr bwMode="auto">
              <a:xfrm>
                <a:off x="6121335" y="2180328"/>
                <a:ext cx="3268327" cy="1736725"/>
                <a:chOff x="6121335" y="2230438"/>
                <a:chExt cx="3268327" cy="1736725"/>
              </a:xfrm>
            </p:grpSpPr>
            <p:sp>
              <p:nvSpPr>
                <p:cNvPr id="6" name="Oval 5"/>
                <p:cNvSpPr/>
                <p:nvPr/>
              </p:nvSpPr>
              <p:spPr>
                <a:xfrm>
                  <a:off x="6753029" y="2231044"/>
                  <a:ext cx="1736765" cy="17361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endParaRPr>
                </a:p>
              </p:txBody>
            </p:sp>
            <p:cxnSp>
              <p:nvCxnSpPr>
                <p:cNvPr id="8" name="Straight Arrow Connector 7"/>
                <p:cNvCxnSpPr/>
                <p:nvPr/>
              </p:nvCxnSpPr>
              <p:spPr>
                <a:xfrm rot="5400000">
                  <a:off x="8074059" y="3484344"/>
                  <a:ext cx="837566" cy="609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9045" name="TextBox 9"/>
                <p:cNvSpPr txBox="1">
                  <a:spLocks noChangeArrowheads="1"/>
                </p:cNvSpPr>
                <p:nvPr/>
              </p:nvSpPr>
              <p:spPr bwMode="auto">
                <a:xfrm>
                  <a:off x="8542636" y="3428939"/>
                  <a:ext cx="533400" cy="461963"/>
                </a:xfrm>
                <a:prstGeom prst="rect">
                  <a:avLst/>
                </a:prstGeom>
                <a:noFill/>
                <a:ln w="9525">
                  <a:noFill/>
                  <a:miter lim="800000"/>
                  <a:headEnd/>
                  <a:tailEnd/>
                </a:ln>
              </p:spPr>
              <p:txBody>
                <a:bodyPr>
                  <a:spAutoFit/>
                </a:bodyPr>
                <a:lstStyle/>
                <a:p>
                  <a:pPr defTabSz="457200" fontAlgn="base">
                    <a:spcBef>
                      <a:spcPct val="0"/>
                    </a:spcBef>
                    <a:spcAft>
                      <a:spcPct val="0"/>
                    </a:spcAft>
                  </a:pPr>
                  <a:r>
                    <a:rPr lang="en-US" sz="2400">
                      <a:solidFill>
                        <a:prstClr val="black"/>
                      </a:solidFill>
                    </a:rPr>
                    <a:t>p</a:t>
                  </a:r>
                  <a:r>
                    <a:rPr lang="en-US" sz="2400" baseline="-25000">
                      <a:solidFill>
                        <a:prstClr val="black"/>
                      </a:solidFill>
                    </a:rPr>
                    <a:t>t</a:t>
                  </a:r>
                </a:p>
              </p:txBody>
            </p:sp>
            <p:cxnSp>
              <p:nvCxnSpPr>
                <p:cNvPr id="12" name="Straight Arrow Connector 11"/>
                <p:cNvCxnSpPr/>
                <p:nvPr/>
              </p:nvCxnSpPr>
              <p:spPr>
                <a:xfrm>
                  <a:off x="8627922" y="3105202"/>
                  <a:ext cx="761740" cy="203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9047" name="TextBox 12"/>
                <p:cNvSpPr txBox="1">
                  <a:spLocks noChangeArrowheads="1"/>
                </p:cNvSpPr>
                <p:nvPr/>
              </p:nvSpPr>
              <p:spPr bwMode="auto">
                <a:xfrm>
                  <a:off x="8623299" y="2550739"/>
                  <a:ext cx="423861" cy="461963"/>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2400">
                      <a:solidFill>
                        <a:prstClr val="black"/>
                      </a:solidFill>
                    </a:rPr>
                    <a:t>B</a:t>
                  </a:r>
                  <a:r>
                    <a:rPr lang="en-US" sz="2400" baseline="-25000">
                      <a:solidFill>
                        <a:prstClr val="black"/>
                      </a:solidFill>
                    </a:rPr>
                    <a:t>r</a:t>
                  </a:r>
                </a:p>
              </p:txBody>
            </p:sp>
            <p:cxnSp>
              <p:nvCxnSpPr>
                <p:cNvPr id="19" name="Straight Arrow Connector 18"/>
                <p:cNvCxnSpPr/>
                <p:nvPr/>
              </p:nvCxnSpPr>
              <p:spPr>
                <a:xfrm rot="5400000" flipH="1" flipV="1">
                  <a:off x="6329167" y="2721998"/>
                  <a:ext cx="839599" cy="812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9049" name="TextBox 12"/>
                <p:cNvSpPr txBox="1">
                  <a:spLocks noChangeArrowheads="1"/>
                </p:cNvSpPr>
                <p:nvPr/>
              </p:nvSpPr>
              <p:spPr bwMode="auto">
                <a:xfrm>
                  <a:off x="6121335" y="2619320"/>
                  <a:ext cx="423861" cy="461963"/>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2400">
                      <a:solidFill>
                        <a:prstClr val="black"/>
                      </a:solidFill>
                    </a:rPr>
                    <a:t>B</a:t>
                  </a:r>
                  <a:r>
                    <a:rPr lang="en-US" sz="2400" baseline="-25000">
                      <a:solidFill>
                        <a:prstClr val="black"/>
                      </a:solidFill>
                    </a:rPr>
                    <a:t>r</a:t>
                  </a:r>
                </a:p>
              </p:txBody>
            </p:sp>
          </p:grpSp>
        </p:grpSp>
        <p:sp>
          <p:nvSpPr>
            <p:cNvPr id="129040" name="TextBox 9"/>
            <p:cNvSpPr txBox="1">
              <a:spLocks noChangeArrowheads="1"/>
            </p:cNvSpPr>
            <p:nvPr/>
          </p:nvSpPr>
          <p:spPr bwMode="auto">
            <a:xfrm>
              <a:off x="1920479" y="3579921"/>
              <a:ext cx="533400" cy="461963"/>
            </a:xfrm>
            <a:prstGeom prst="rect">
              <a:avLst/>
            </a:prstGeom>
            <a:noFill/>
            <a:ln w="9525">
              <a:noFill/>
              <a:miter lim="800000"/>
              <a:headEnd/>
              <a:tailEnd/>
            </a:ln>
          </p:spPr>
          <p:txBody>
            <a:bodyPr>
              <a:spAutoFit/>
            </a:bodyPr>
            <a:lstStyle/>
            <a:p>
              <a:pPr defTabSz="457200" fontAlgn="base">
                <a:spcBef>
                  <a:spcPct val="0"/>
                </a:spcBef>
                <a:spcAft>
                  <a:spcPct val="0"/>
                </a:spcAft>
              </a:pPr>
              <a:r>
                <a:rPr lang="en-US" sz="2400">
                  <a:solidFill>
                    <a:prstClr val="black"/>
                  </a:solidFill>
                </a:rPr>
                <a:t>p</a:t>
              </a:r>
              <a:r>
                <a:rPr lang="en-US" sz="2400" baseline="-25000">
                  <a:solidFill>
                    <a:prstClr val="black"/>
                  </a:solidFill>
                </a:rPr>
                <a:t>t</a:t>
              </a:r>
            </a:p>
          </p:txBody>
        </p:sp>
      </p:grpSp>
      <p:graphicFrame>
        <p:nvGraphicFramePr>
          <p:cNvPr id="129030" name="Object 6"/>
          <p:cNvGraphicFramePr>
            <a:graphicFrameLocks noChangeAspect="1"/>
          </p:cNvGraphicFramePr>
          <p:nvPr/>
        </p:nvGraphicFramePr>
        <p:xfrm>
          <a:off x="4493762" y="4292600"/>
          <a:ext cx="4095750" cy="600075"/>
        </p:xfrm>
        <a:graphic>
          <a:graphicData uri="http://schemas.openxmlformats.org/presentationml/2006/ole">
            <mc:AlternateContent xmlns:mc="http://schemas.openxmlformats.org/markup-compatibility/2006">
              <mc:Choice xmlns:v="urn:schemas-microsoft-com:vml" Requires="v">
                <p:oleObj spid="_x0000_s39236" name="Equation" r:id="rId8" imgW="2831760" imgH="431640" progId="Equation.DSMT4">
                  <p:embed/>
                </p:oleObj>
              </mc:Choice>
              <mc:Fallback>
                <p:oleObj name="Equation" r:id="rId8" imgW="2831760" imgH="4316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3762" y="4292600"/>
                        <a:ext cx="4095750" cy="600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9031" name="Object 7"/>
          <p:cNvGraphicFramePr>
            <a:graphicFrameLocks noChangeAspect="1"/>
          </p:cNvGraphicFramePr>
          <p:nvPr/>
        </p:nvGraphicFramePr>
        <p:xfrm>
          <a:off x="838204" y="5543997"/>
          <a:ext cx="7842250" cy="862013"/>
        </p:xfrm>
        <a:graphic>
          <a:graphicData uri="http://schemas.openxmlformats.org/presentationml/2006/ole">
            <mc:AlternateContent xmlns:mc="http://schemas.openxmlformats.org/markup-compatibility/2006">
              <mc:Choice xmlns:v="urn:schemas-microsoft-com:vml" Requires="v">
                <p:oleObj spid="_x0000_s39237" name="Equation" r:id="rId10" imgW="4063680" imgH="419040" progId="Equation.DSMT4">
                  <p:embed/>
                </p:oleObj>
              </mc:Choice>
              <mc:Fallback>
                <p:oleObj name="Equation" r:id="rId10" imgW="4063680" imgH="419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204" y="5543997"/>
                        <a:ext cx="7842250" cy="862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Footer Placeholder 2"/>
          <p:cNvSpPr>
            <a:spLocks noGrp="1"/>
          </p:cNvSpPr>
          <p:nvPr>
            <p:ph type="ftr" sz="quarter" idx="11"/>
          </p:nvPr>
        </p:nvSpPr>
        <p:spPr/>
        <p:txBody>
          <a:bodyPr/>
          <a:lstStyle/>
          <a:p>
            <a:pPr>
              <a:defRPr/>
            </a:pPr>
            <a:r>
              <a:rPr lang="en-US" smtClean="0">
                <a:solidFill>
                  <a:prstClr val="black">
                    <a:tint val="75000"/>
                  </a:prstClr>
                </a:solidFill>
              </a:rPr>
              <a:t>J. Miller, ssp2012, June 2012</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468A638-2BEB-4E4F-AFBA-9E79709C8584}" type="slidenum">
              <a:rPr lang="en-US" smtClean="0">
                <a:solidFill>
                  <a:prstClr val="black">
                    <a:tint val="75000"/>
                  </a:prstClr>
                </a:solidFill>
              </a:rPr>
              <a:pPr>
                <a:defRPr/>
              </a:pPr>
              <a:t>35</a:t>
            </a:fld>
            <a:endParaRPr lang="en-US" dirty="0">
              <a:solidFill>
                <a:prstClr val="black">
                  <a:tint val="75000"/>
                </a:prstClr>
              </a:solidFill>
            </a:endParaRPr>
          </a:p>
        </p:txBody>
      </p:sp>
    </p:spTree>
    <p:extLst>
      <p:ext uri="{BB962C8B-B14F-4D97-AF65-F5344CB8AC3E}">
        <p14:creationId xmlns:p14="http://schemas.microsoft.com/office/powerpoint/2010/main" val="12702459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 </a:t>
            </a:r>
            <a:endParaRPr lang="en-US" dirty="0"/>
          </a:p>
        </p:txBody>
      </p:sp>
      <p:pic>
        <p:nvPicPr>
          <p:cNvPr id="8"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64204" y="1051739"/>
            <a:ext cx="7562957" cy="5836707"/>
          </a:xfrm>
        </p:spPr>
      </p:pic>
      <p:sp>
        <p:nvSpPr>
          <p:cNvPr id="2" name="Content Placeholder 1"/>
          <p:cNvSpPr>
            <a:spLocks noGrp="1"/>
          </p:cNvSpPr>
          <p:nvPr>
            <p:ph sz="half" idx="1"/>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J. Miller, ssp2012, June 2012</a:t>
            </a:r>
            <a:endParaRPr lang="en-US"/>
          </a:p>
        </p:txBody>
      </p:sp>
      <p:sp>
        <p:nvSpPr>
          <p:cNvPr id="6" name="Slide Number Placeholder 5"/>
          <p:cNvSpPr>
            <a:spLocks noGrp="1"/>
          </p:cNvSpPr>
          <p:nvPr>
            <p:ph type="sldNum" sz="quarter" idx="12"/>
          </p:nvPr>
        </p:nvSpPr>
        <p:spPr/>
        <p:txBody>
          <a:bodyPr/>
          <a:lstStyle/>
          <a:p>
            <a:fld id="{B326621D-91F0-43AF-9600-98B3DB544E1B}" type="slidenum">
              <a:rPr lang="en-US" smtClean="0"/>
              <a:t>36</a:t>
            </a:fld>
            <a:endParaRPr lang="en-US"/>
          </a:p>
        </p:txBody>
      </p:sp>
    </p:spTree>
    <p:extLst>
      <p:ext uri="{BB962C8B-B14F-4D97-AF65-F5344CB8AC3E}">
        <p14:creationId xmlns:p14="http://schemas.microsoft.com/office/powerpoint/2010/main" val="10372170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7556309" cy="566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smtClean="0"/>
              <a:t>J. Miller, ssp2012, June 2012</a:t>
            </a:r>
            <a:endParaRPr lang="en-US"/>
          </a:p>
        </p:txBody>
      </p:sp>
      <p:sp>
        <p:nvSpPr>
          <p:cNvPr id="3" name="Slide Number Placeholder 2"/>
          <p:cNvSpPr>
            <a:spLocks noGrp="1"/>
          </p:cNvSpPr>
          <p:nvPr>
            <p:ph type="sldNum" sz="quarter" idx="12"/>
          </p:nvPr>
        </p:nvSpPr>
        <p:spPr/>
        <p:txBody>
          <a:bodyPr/>
          <a:lstStyle/>
          <a:p>
            <a:fld id="{B326621D-91F0-43AF-9600-98B3DB544E1B}" type="slidenum">
              <a:rPr lang="en-US" smtClean="0"/>
              <a:t>37</a:t>
            </a:fld>
            <a:endParaRPr lang="en-US"/>
          </a:p>
        </p:txBody>
      </p:sp>
    </p:spTree>
    <p:extLst>
      <p:ext uri="{BB962C8B-B14F-4D97-AF65-F5344CB8AC3E}">
        <p14:creationId xmlns:p14="http://schemas.microsoft.com/office/powerpoint/2010/main" val="39050470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LFV has been seen/not seen?</a:t>
            </a:r>
            <a:endParaRPr lang="en-US" dirty="0"/>
          </a:p>
        </p:txBody>
      </p:sp>
      <p:graphicFrame>
        <p:nvGraphicFramePr>
          <p:cNvPr id="806914" name="Object 2"/>
          <p:cNvGraphicFramePr>
            <a:graphicFrameLocks noGrp="1" noChangeAspect="1"/>
          </p:cNvGraphicFramePr>
          <p:nvPr>
            <p:ph idx="1"/>
          </p:nvPr>
        </p:nvGraphicFramePr>
        <p:xfrm>
          <a:off x="1889125" y="990600"/>
          <a:ext cx="5359400" cy="990600"/>
        </p:xfrm>
        <a:graphic>
          <a:graphicData uri="http://schemas.openxmlformats.org/presentationml/2006/ole">
            <mc:AlternateContent xmlns:mc="http://schemas.openxmlformats.org/markup-compatibility/2006">
              <mc:Choice xmlns:v="urn:schemas-microsoft-com:vml" Requires="v">
                <p:oleObj spid="_x0000_s6724" name="Equation" r:id="rId4" imgW="3848040" imgH="711000" progId="Equation.DSMT4">
                  <p:embed/>
                </p:oleObj>
              </mc:Choice>
              <mc:Fallback>
                <p:oleObj name="Equation" r:id="rId4" imgW="3848040" imgH="7110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125" y="990600"/>
                        <a:ext cx="53594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85800" y="2057400"/>
            <a:ext cx="6629400" cy="400110"/>
          </a:xfrm>
          <a:prstGeom prst="rect">
            <a:avLst/>
          </a:prstGeom>
          <a:noFill/>
        </p:spPr>
        <p:txBody>
          <a:bodyPr wrap="square" rtlCol="0">
            <a:spAutoFit/>
          </a:bodyPr>
          <a:lstStyle/>
          <a:p>
            <a:pPr fontAlgn="base">
              <a:spcBef>
                <a:spcPct val="0"/>
              </a:spcBef>
              <a:spcAft>
                <a:spcPct val="0"/>
              </a:spcAft>
            </a:pPr>
            <a:r>
              <a:rPr lang="en-US" sz="2000" dirty="0">
                <a:solidFill>
                  <a:srgbClr val="000000"/>
                </a:solidFill>
                <a:latin typeface="Times New Roman" pitchFamily="18" charset="0"/>
                <a:cs typeface="Arial" charset="0"/>
              </a:rPr>
              <a:t>Examples of </a:t>
            </a:r>
            <a:r>
              <a:rPr lang="en-US" sz="2000" dirty="0">
                <a:solidFill>
                  <a:srgbClr val="C00000"/>
                </a:solidFill>
                <a:latin typeface="Times New Roman" pitchFamily="18" charset="0"/>
                <a:cs typeface="Arial" charset="0"/>
              </a:rPr>
              <a:t>observed r</a:t>
            </a:r>
            <a:r>
              <a:rPr lang="en-US" sz="2000" dirty="0">
                <a:solidFill>
                  <a:srgbClr val="000000"/>
                </a:solidFill>
                <a:latin typeface="Times New Roman" pitchFamily="18" charset="0"/>
                <a:cs typeface="Arial" charset="0"/>
              </a:rPr>
              <a:t>eactions: </a:t>
            </a:r>
          </a:p>
        </p:txBody>
      </p:sp>
      <p:graphicFrame>
        <p:nvGraphicFramePr>
          <p:cNvPr id="8" name="Object 7"/>
          <p:cNvGraphicFramePr>
            <a:graphicFrameLocks noChangeAspect="1"/>
          </p:cNvGraphicFramePr>
          <p:nvPr/>
        </p:nvGraphicFramePr>
        <p:xfrm>
          <a:off x="4267200" y="2057400"/>
          <a:ext cx="4311650" cy="382588"/>
        </p:xfrm>
        <a:graphic>
          <a:graphicData uri="http://schemas.openxmlformats.org/presentationml/2006/ole">
            <mc:AlternateContent xmlns:mc="http://schemas.openxmlformats.org/markup-compatibility/2006">
              <mc:Choice xmlns:v="urn:schemas-microsoft-com:vml" Requires="v">
                <p:oleObj spid="_x0000_s6725" name="Equation" r:id="rId6" imgW="2730240" imgH="241200" progId="Equation.DSMT4">
                  <p:embed/>
                </p:oleObj>
              </mc:Choice>
              <mc:Fallback>
                <p:oleObj name="Equation" r:id="rId6" imgW="2730240" imgH="241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2057400"/>
                        <a:ext cx="43116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685800" y="2590801"/>
            <a:ext cx="8001000" cy="3477875"/>
          </a:xfrm>
          <a:prstGeom prst="rect">
            <a:avLst/>
          </a:prstGeom>
          <a:noFill/>
        </p:spPr>
        <p:txBody>
          <a:bodyPr wrap="square" rtlCol="0">
            <a:spAutoFit/>
          </a:bodyPr>
          <a:lstStyle/>
          <a:p>
            <a:pPr fontAlgn="base">
              <a:spcBef>
                <a:spcPct val="0"/>
              </a:spcBef>
              <a:spcAft>
                <a:spcPct val="0"/>
              </a:spcAft>
            </a:pPr>
            <a:r>
              <a:rPr lang="en-US" sz="2000" dirty="0">
                <a:solidFill>
                  <a:srgbClr val="000000"/>
                </a:solidFill>
                <a:latin typeface="Times New Roman" pitchFamily="18" charset="0"/>
                <a:cs typeface="Arial" charset="0"/>
              </a:rPr>
              <a:t>Examples of  </a:t>
            </a:r>
            <a:r>
              <a:rPr lang="en-US" sz="2000" dirty="0">
                <a:solidFill>
                  <a:srgbClr val="C00000"/>
                </a:solidFill>
                <a:latin typeface="Times New Roman" pitchFamily="18" charset="0"/>
                <a:cs typeface="Arial" charset="0"/>
              </a:rPr>
              <a:t>un-observed </a:t>
            </a:r>
            <a:r>
              <a:rPr lang="en-US" sz="2000" dirty="0">
                <a:solidFill>
                  <a:srgbClr val="000000"/>
                </a:solidFill>
                <a:latin typeface="Times New Roman" pitchFamily="18" charset="0"/>
                <a:cs typeface="Arial" charset="0"/>
              </a:rPr>
              <a:t>reactions: </a:t>
            </a:r>
            <a:r>
              <a:rPr lang="en-US" sz="2000" i="1" dirty="0">
                <a:solidFill>
                  <a:srgbClr val="000000"/>
                </a:solidFill>
                <a:latin typeface="Times New Roman" pitchFamily="18" charset="0"/>
                <a:cs typeface="Arial" charset="0"/>
              </a:rPr>
              <a:t>Charged</a:t>
            </a:r>
            <a:r>
              <a:rPr lang="en-US" sz="2000" dirty="0">
                <a:solidFill>
                  <a:srgbClr val="000000"/>
                </a:solidFill>
                <a:latin typeface="Times New Roman" pitchFamily="18" charset="0"/>
                <a:cs typeface="Arial" charset="0"/>
              </a:rPr>
              <a:t>  Lepton Flavor Violation: </a:t>
            </a:r>
            <a:r>
              <a:rPr lang="en-US" sz="2000" dirty="0" smtClean="0">
                <a:solidFill>
                  <a:srgbClr val="000000"/>
                </a:solidFill>
                <a:latin typeface="Times New Roman" pitchFamily="18" charset="0"/>
                <a:cs typeface="Arial" charset="0"/>
              </a:rPr>
              <a:t>(</a:t>
            </a:r>
            <a:r>
              <a:rPr lang="en-US" sz="2000" dirty="0" err="1" smtClean="0">
                <a:latin typeface="Times New Roman" pitchFamily="18" charset="0"/>
                <a:cs typeface="Arial" charset="0"/>
              </a:rPr>
              <a:t>cLFV</a:t>
            </a:r>
            <a:r>
              <a:rPr lang="en-US" sz="2000" dirty="0" smtClean="0">
                <a:latin typeface="Times New Roman" pitchFamily="18" charset="0"/>
                <a:cs typeface="Arial" charset="0"/>
              </a:rPr>
              <a:t>,</a:t>
            </a:r>
            <a:r>
              <a:rPr lang="en-US" sz="2000" dirty="0" smtClean="0">
                <a:solidFill>
                  <a:srgbClr val="C00000"/>
                </a:solidFill>
                <a:latin typeface="Times New Roman" pitchFamily="18" charset="0"/>
                <a:cs typeface="Arial" charset="0"/>
              </a:rPr>
              <a:t>)</a:t>
            </a:r>
            <a:r>
              <a:rPr lang="en-US" sz="2000" dirty="0" smtClean="0">
                <a:solidFill>
                  <a:srgbClr val="FF0000"/>
                </a:solidFill>
                <a:latin typeface="Times New Roman" pitchFamily="18" charset="0"/>
                <a:cs typeface="Arial" charset="0"/>
              </a:rPr>
              <a:t> </a:t>
            </a:r>
            <a:r>
              <a:rPr lang="en-US" sz="2000" dirty="0">
                <a:solidFill>
                  <a:srgbClr val="000000"/>
                </a:solidFill>
                <a:latin typeface="Times New Roman" pitchFamily="18" charset="0"/>
                <a:cs typeface="Arial" charset="0"/>
              </a:rPr>
              <a:t>mostly</a:t>
            </a:r>
          </a:p>
          <a:p>
            <a:pPr fontAlgn="base">
              <a:spcBef>
                <a:spcPct val="0"/>
              </a:spcBef>
              <a:spcAft>
                <a:spcPct val="0"/>
              </a:spcAft>
            </a:pPr>
            <a:endParaRPr lang="en-US" sz="2000" dirty="0">
              <a:solidFill>
                <a:srgbClr val="000000"/>
              </a:solidFill>
              <a:latin typeface="Times New Roman" pitchFamily="18" charset="0"/>
              <a:cs typeface="Arial" charset="0"/>
            </a:endParaRPr>
          </a:p>
          <a:p>
            <a:pPr fontAlgn="base">
              <a:spcBef>
                <a:spcPct val="0"/>
              </a:spcBef>
              <a:spcAft>
                <a:spcPct val="0"/>
              </a:spcAft>
            </a:pPr>
            <a:endParaRPr lang="en-US" sz="2000" dirty="0">
              <a:solidFill>
                <a:srgbClr val="000000"/>
              </a:solidFill>
              <a:latin typeface="Times New Roman" pitchFamily="18" charset="0"/>
              <a:cs typeface="Arial" charset="0"/>
            </a:endParaRPr>
          </a:p>
          <a:p>
            <a:pPr fontAlgn="base">
              <a:spcBef>
                <a:spcPct val="0"/>
              </a:spcBef>
              <a:spcAft>
                <a:spcPct val="0"/>
              </a:spcAft>
            </a:pPr>
            <a:endParaRPr lang="en-US" sz="2000" dirty="0">
              <a:solidFill>
                <a:srgbClr val="000000"/>
              </a:solidFill>
              <a:latin typeface="Times New Roman" pitchFamily="18" charset="0"/>
              <a:cs typeface="Arial" charset="0"/>
            </a:endParaRPr>
          </a:p>
          <a:p>
            <a:pPr fontAlgn="base">
              <a:spcBef>
                <a:spcPct val="0"/>
              </a:spcBef>
              <a:spcAft>
                <a:spcPct val="0"/>
              </a:spcAft>
            </a:pPr>
            <a:endParaRPr lang="en-US" sz="2000" dirty="0">
              <a:solidFill>
                <a:srgbClr val="000000"/>
              </a:solidFill>
              <a:latin typeface="Times New Roman" pitchFamily="18" charset="0"/>
              <a:cs typeface="Arial" charset="0"/>
            </a:endParaRPr>
          </a:p>
          <a:p>
            <a:pPr fontAlgn="base">
              <a:spcBef>
                <a:spcPct val="0"/>
              </a:spcBef>
              <a:spcAft>
                <a:spcPct val="0"/>
              </a:spcAft>
            </a:pPr>
            <a:endParaRPr lang="en-US" sz="2000" dirty="0">
              <a:solidFill>
                <a:srgbClr val="000000"/>
              </a:solidFill>
              <a:latin typeface="Times New Roman" pitchFamily="18" charset="0"/>
              <a:cs typeface="Arial" charset="0"/>
            </a:endParaRPr>
          </a:p>
          <a:p>
            <a:pPr fontAlgn="base">
              <a:spcBef>
                <a:spcPct val="0"/>
              </a:spcBef>
              <a:spcAft>
                <a:spcPct val="0"/>
              </a:spcAft>
            </a:pPr>
            <a:endParaRPr lang="en-US" sz="2000" dirty="0">
              <a:solidFill>
                <a:srgbClr val="000000"/>
              </a:solidFill>
              <a:latin typeface="Times New Roman" pitchFamily="18" charset="0"/>
              <a:cs typeface="Arial" charset="0"/>
            </a:endParaRPr>
          </a:p>
          <a:p>
            <a:pPr fontAlgn="base">
              <a:spcBef>
                <a:spcPct val="0"/>
              </a:spcBef>
              <a:spcAft>
                <a:spcPct val="0"/>
              </a:spcAft>
            </a:pPr>
            <a:endParaRPr lang="en-US" sz="2000" dirty="0">
              <a:solidFill>
                <a:srgbClr val="000000"/>
              </a:solidFill>
              <a:latin typeface="Times New Roman" pitchFamily="18" charset="0"/>
              <a:cs typeface="Arial" charset="0"/>
            </a:endParaRPr>
          </a:p>
          <a:p>
            <a:pPr fontAlgn="base">
              <a:spcBef>
                <a:spcPct val="0"/>
              </a:spcBef>
              <a:spcAft>
                <a:spcPct val="0"/>
              </a:spcAft>
            </a:pPr>
            <a:endParaRPr lang="en-US" sz="2000" dirty="0">
              <a:solidFill>
                <a:srgbClr val="000000"/>
              </a:solidFill>
              <a:latin typeface="Times New Roman" pitchFamily="18" charset="0"/>
              <a:cs typeface="Arial" charset="0"/>
            </a:endParaRPr>
          </a:p>
          <a:p>
            <a:pPr fontAlgn="base">
              <a:spcBef>
                <a:spcPct val="0"/>
              </a:spcBef>
              <a:spcAft>
                <a:spcPct val="0"/>
              </a:spcAft>
            </a:pPr>
            <a:r>
              <a:rPr lang="en-US" sz="2000" dirty="0">
                <a:solidFill>
                  <a:srgbClr val="000000"/>
                </a:solidFill>
                <a:latin typeface="Times New Roman" pitchFamily="18" charset="0"/>
                <a:cs typeface="Arial" charset="0"/>
              </a:rPr>
              <a:t> </a:t>
            </a:r>
          </a:p>
        </p:txBody>
      </p:sp>
      <p:graphicFrame>
        <p:nvGraphicFramePr>
          <p:cNvPr id="11" name="Object 10"/>
          <p:cNvGraphicFramePr>
            <a:graphicFrameLocks noChangeAspect="1"/>
          </p:cNvGraphicFramePr>
          <p:nvPr>
            <p:extLst>
              <p:ext uri="{D42A27DB-BD31-4B8C-83A1-F6EECF244321}">
                <p14:modId xmlns:p14="http://schemas.microsoft.com/office/powerpoint/2010/main" val="4032949984"/>
              </p:ext>
            </p:extLst>
          </p:nvPr>
        </p:nvGraphicFramePr>
        <p:xfrm>
          <a:off x="390525" y="3497263"/>
          <a:ext cx="8516938" cy="2481262"/>
        </p:xfrm>
        <a:graphic>
          <a:graphicData uri="http://schemas.openxmlformats.org/presentationml/2006/ole">
            <mc:AlternateContent xmlns:mc="http://schemas.openxmlformats.org/markup-compatibility/2006">
              <mc:Choice xmlns:v="urn:schemas-microsoft-com:vml" Requires="v">
                <p:oleObj spid="_x0000_s6726" name="Equation" r:id="rId8" imgW="4012920" imgH="1168200" progId="Equation.DSMT4">
                  <p:embed/>
                </p:oleObj>
              </mc:Choice>
              <mc:Fallback>
                <p:oleObj name="Equation" r:id="rId8" imgW="4012920" imgH="1168200" progId="Equation.DSMT4">
                  <p:embed/>
                  <p:pic>
                    <p:nvPicPr>
                      <p:cNvPr id="0" name=""/>
                      <p:cNvPicPr>
                        <a:picLocks noChangeAspect="1" noChangeArrowheads="1"/>
                      </p:cNvPicPr>
                      <p:nvPr/>
                    </p:nvPicPr>
                    <p:blipFill>
                      <a:blip r:embed="rId9"/>
                      <a:srcRect/>
                      <a:stretch>
                        <a:fillRect/>
                      </a:stretch>
                    </p:blipFill>
                    <p:spPr bwMode="auto">
                      <a:xfrm>
                        <a:off x="390525" y="3497263"/>
                        <a:ext cx="8516938" cy="2481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06918" name="Object 6"/>
          <p:cNvGraphicFramePr>
            <a:graphicFrameLocks noChangeAspect="1"/>
          </p:cNvGraphicFramePr>
          <p:nvPr>
            <p:extLst>
              <p:ext uri="{D42A27DB-BD31-4B8C-83A1-F6EECF244321}">
                <p14:modId xmlns:p14="http://schemas.microsoft.com/office/powerpoint/2010/main" val="440289975"/>
              </p:ext>
            </p:extLst>
          </p:nvPr>
        </p:nvGraphicFramePr>
        <p:xfrm>
          <a:off x="2387600" y="2936240"/>
          <a:ext cx="4470400" cy="382587"/>
        </p:xfrm>
        <a:graphic>
          <a:graphicData uri="http://schemas.openxmlformats.org/presentationml/2006/ole">
            <mc:AlternateContent xmlns:mc="http://schemas.openxmlformats.org/markup-compatibility/2006">
              <mc:Choice xmlns:v="urn:schemas-microsoft-com:vml" Requires="v">
                <p:oleObj spid="_x0000_s6727" name="Equation" r:id="rId10" imgW="2831760" imgH="241200" progId="Equation.DSMT4">
                  <p:embed/>
                </p:oleObj>
              </mc:Choice>
              <mc:Fallback>
                <p:oleObj name="Equation" r:id="rId10" imgW="2831760" imgH="2412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87600" y="2936240"/>
                        <a:ext cx="4470400"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463669" y="5699344"/>
            <a:ext cx="6470531" cy="707886"/>
          </a:xfrm>
          <a:prstGeom prst="rect">
            <a:avLst/>
          </a:prstGeom>
          <a:noFill/>
        </p:spPr>
        <p:txBody>
          <a:bodyPr wrap="square" rtlCol="0">
            <a:spAutoFit/>
          </a:bodyPr>
          <a:lstStyle/>
          <a:p>
            <a:r>
              <a:rPr lang="en-US" sz="2000" dirty="0" smtClean="0"/>
              <a:t>New physics contributions: Advantage </a:t>
            </a:r>
            <a:r>
              <a:rPr lang="en-US" sz="2000" dirty="0" smtClean="0">
                <a:latin typeface="Symbol" pitchFamily="18" charset="2"/>
              </a:rPr>
              <a:t>t</a:t>
            </a:r>
          </a:p>
          <a:p>
            <a:r>
              <a:rPr lang="en-US" sz="2000" dirty="0" smtClean="0"/>
              <a:t>Number of particle: Advantage </a:t>
            </a:r>
            <a:endParaRPr lang="en-US" sz="2000" dirty="0">
              <a:latin typeface="Symbol" pitchFamily="18" charset="2"/>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203066523"/>
              </p:ext>
            </p:extLst>
          </p:nvPr>
        </p:nvGraphicFramePr>
        <p:xfrm>
          <a:off x="3967162" y="5976813"/>
          <a:ext cx="3348038" cy="423987"/>
        </p:xfrm>
        <a:graphic>
          <a:graphicData uri="http://schemas.openxmlformats.org/presentationml/2006/ole">
            <mc:AlternateContent xmlns:mc="http://schemas.openxmlformats.org/markup-compatibility/2006">
              <mc:Choice xmlns:v="urn:schemas-microsoft-com:vml" Requires="v">
                <p:oleObj spid="_x0000_s6728" name="Equation" r:id="rId12" imgW="1803240" imgH="228600" progId="Equation.DSMT4">
                  <p:embed/>
                </p:oleObj>
              </mc:Choice>
              <mc:Fallback>
                <p:oleObj name="Equation" r:id="rId12" imgW="1803240" imgH="228600" progId="Equation.DSMT4">
                  <p:embed/>
                  <p:pic>
                    <p:nvPicPr>
                      <p:cNvPr id="0" name=""/>
                      <p:cNvPicPr/>
                      <p:nvPr/>
                    </p:nvPicPr>
                    <p:blipFill>
                      <a:blip r:embed="rId13"/>
                      <a:stretch>
                        <a:fillRect/>
                      </a:stretch>
                    </p:blipFill>
                    <p:spPr>
                      <a:xfrm>
                        <a:off x="3967162" y="5976813"/>
                        <a:ext cx="3348038" cy="423987"/>
                      </a:xfrm>
                      <a:prstGeom prst="rect">
                        <a:avLst/>
                      </a:prstGeom>
                    </p:spPr>
                  </p:pic>
                </p:oleObj>
              </mc:Fallback>
            </mc:AlternateContent>
          </a:graphicData>
        </a:graphic>
      </p:graphicFrame>
      <p:sp>
        <p:nvSpPr>
          <p:cNvPr id="6" name="Footer Placeholder 5"/>
          <p:cNvSpPr>
            <a:spLocks noGrp="1"/>
          </p:cNvSpPr>
          <p:nvPr>
            <p:ph type="ftr" sz="quarter" idx="10"/>
          </p:nvPr>
        </p:nvSpPr>
        <p:spPr/>
        <p:txBody>
          <a:body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10" name="Slide Number Placeholder 9"/>
          <p:cNvSpPr>
            <a:spLocks noGrp="1"/>
          </p:cNvSpPr>
          <p:nvPr>
            <p:ph type="sldNum" sz="quarter" idx="11"/>
          </p:nvPr>
        </p:nvSpPr>
        <p:spPr/>
        <p:txBody>
          <a:bodyPr/>
          <a:lstStyle/>
          <a:p>
            <a:pPr>
              <a:defRPr/>
            </a:pPr>
            <a:fld id="{47DBE887-5ABE-406C-8AB4-EBFFD8468B29}" type="slidenum">
              <a:rPr lang="en-US" smtClean="0">
                <a:solidFill>
                  <a:srgbClr val="000000"/>
                </a:solidFill>
              </a:rPr>
              <a:pPr>
                <a:defRPr/>
              </a:pPr>
              <a:t>38</a:t>
            </a:fld>
            <a:endParaRPr lang="en-US" dirty="0">
              <a:solidFill>
                <a:srgbClr val="000000"/>
              </a:solidFill>
            </a:endParaRPr>
          </a:p>
        </p:txBody>
      </p:sp>
    </p:spTree>
    <p:extLst>
      <p:ext uri="{BB962C8B-B14F-4D97-AF65-F5344CB8AC3E}">
        <p14:creationId xmlns:p14="http://schemas.microsoft.com/office/powerpoint/2010/main" val="14633614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Supersymmetry</a:t>
            </a:r>
            <a:r>
              <a:rPr lang="en-US" dirty="0" smtClean="0"/>
              <a:t> in Tau LFV</a:t>
            </a:r>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354" y="1371600"/>
            <a:ext cx="6273209"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14269" y="990600"/>
            <a:ext cx="3187668" cy="400110"/>
          </a:xfrm>
          <a:prstGeom prst="rect">
            <a:avLst/>
          </a:prstGeom>
          <a:noFill/>
        </p:spPr>
        <p:txBody>
          <a:bodyPr wrap="none" rtlCol="0">
            <a:spAutoFit/>
          </a:bodyPr>
          <a:lstStyle/>
          <a:p>
            <a:r>
              <a:rPr lang="en-US" sz="2000" dirty="0" smtClean="0">
                <a:solidFill>
                  <a:schemeClr val="accent3">
                    <a:lumMod val="75000"/>
                  </a:schemeClr>
                </a:solidFill>
              </a:rPr>
              <a:t>Neutrino-Matrix Like (PMNS</a:t>
            </a:r>
            <a:r>
              <a:rPr lang="en-US" dirty="0" smtClean="0">
                <a:solidFill>
                  <a:schemeClr val="accent3">
                    <a:lumMod val="75000"/>
                  </a:schemeClr>
                </a:solidFill>
              </a:rPr>
              <a:t>)</a:t>
            </a:r>
            <a:endParaRPr lang="en-US" dirty="0">
              <a:solidFill>
                <a:schemeClr val="accent3">
                  <a:lumMod val="75000"/>
                </a:schemeClr>
              </a:solidFill>
            </a:endParaRPr>
          </a:p>
        </p:txBody>
      </p:sp>
      <p:sp>
        <p:nvSpPr>
          <p:cNvPr id="5" name="TextBox 4"/>
          <p:cNvSpPr txBox="1"/>
          <p:nvPr/>
        </p:nvSpPr>
        <p:spPr>
          <a:xfrm>
            <a:off x="4800600" y="990600"/>
            <a:ext cx="3492303" cy="400110"/>
          </a:xfrm>
          <a:prstGeom prst="rect">
            <a:avLst/>
          </a:prstGeom>
          <a:noFill/>
        </p:spPr>
        <p:txBody>
          <a:bodyPr wrap="none" rtlCol="0">
            <a:spAutoFit/>
          </a:bodyPr>
          <a:lstStyle/>
          <a:p>
            <a:r>
              <a:rPr lang="en-US" sz="2000" dirty="0" smtClean="0">
                <a:solidFill>
                  <a:srgbClr val="FF0000"/>
                </a:solidFill>
              </a:rPr>
              <a:t>Minimal Flavor  Violation (CKM)</a:t>
            </a:r>
            <a:endParaRPr lang="en-US" sz="2000" dirty="0">
              <a:solidFill>
                <a:srgbClr val="FF0000"/>
              </a:solidFill>
            </a:endParaRPr>
          </a:p>
        </p:txBody>
      </p:sp>
      <p:sp>
        <p:nvSpPr>
          <p:cNvPr id="6" name="TextBox 5"/>
          <p:cNvSpPr txBox="1"/>
          <p:nvPr/>
        </p:nvSpPr>
        <p:spPr>
          <a:xfrm>
            <a:off x="1865079" y="5867400"/>
            <a:ext cx="6145657" cy="646331"/>
          </a:xfrm>
          <a:prstGeom prst="rect">
            <a:avLst/>
          </a:prstGeom>
          <a:noFill/>
        </p:spPr>
        <p:txBody>
          <a:bodyPr wrap="none" rtlCol="0">
            <a:spAutoFit/>
          </a:bodyPr>
          <a:lstStyle/>
          <a:p>
            <a:r>
              <a:rPr lang="en-US" dirty="0" smtClean="0"/>
              <a:t>Neutrino Mass via the see-saw  mechanism, analysis performed</a:t>
            </a:r>
          </a:p>
          <a:p>
            <a:r>
              <a:rPr lang="en-US" dirty="0" smtClean="0"/>
              <a:t>in an SO(10) framework</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2255440451"/>
              </p:ext>
            </p:extLst>
          </p:nvPr>
        </p:nvGraphicFramePr>
        <p:xfrm>
          <a:off x="161769" y="1752600"/>
          <a:ext cx="1905000" cy="381000"/>
        </p:xfrm>
        <a:graphic>
          <a:graphicData uri="http://schemas.openxmlformats.org/presentationml/2006/ole">
            <mc:AlternateContent xmlns:mc="http://schemas.openxmlformats.org/markup-compatibility/2006">
              <mc:Choice xmlns:v="urn:schemas-microsoft-com:vml" Requires="v">
                <p:oleObj spid="_x0000_s16710" name="Equation" r:id="rId4" imgW="1143000" imgH="228600" progId="Equation.DSMT4">
                  <p:embed/>
                </p:oleObj>
              </mc:Choice>
              <mc:Fallback>
                <p:oleObj name="Equation" r:id="rId4" imgW="1143000" imgH="228600" progId="Equation.DSMT4">
                  <p:embed/>
                  <p:pic>
                    <p:nvPicPr>
                      <p:cNvPr id="0" name=""/>
                      <p:cNvPicPr/>
                      <p:nvPr/>
                    </p:nvPicPr>
                    <p:blipFill>
                      <a:blip r:embed="rId5"/>
                      <a:stretch>
                        <a:fillRect/>
                      </a:stretch>
                    </p:blipFill>
                    <p:spPr>
                      <a:xfrm>
                        <a:off x="161769" y="1752600"/>
                        <a:ext cx="1905000" cy="3810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991119093"/>
              </p:ext>
            </p:extLst>
          </p:nvPr>
        </p:nvGraphicFramePr>
        <p:xfrm>
          <a:off x="7261435" y="1752600"/>
          <a:ext cx="1685925" cy="457200"/>
        </p:xfrm>
        <a:graphic>
          <a:graphicData uri="http://schemas.openxmlformats.org/presentationml/2006/ole">
            <mc:AlternateContent xmlns:mc="http://schemas.openxmlformats.org/markup-compatibility/2006">
              <mc:Choice xmlns:v="urn:schemas-microsoft-com:vml" Requires="v">
                <p:oleObj spid="_x0000_s16711" name="Equation" r:id="rId6" imgW="749160" imgH="203040" progId="Equation.DSMT4">
                  <p:embed/>
                </p:oleObj>
              </mc:Choice>
              <mc:Fallback>
                <p:oleObj name="Equation" r:id="rId6" imgW="749160" imgH="203040" progId="Equation.DSMT4">
                  <p:embed/>
                  <p:pic>
                    <p:nvPicPr>
                      <p:cNvPr id="0" name=""/>
                      <p:cNvPicPr/>
                      <p:nvPr/>
                    </p:nvPicPr>
                    <p:blipFill>
                      <a:blip r:embed="rId7"/>
                      <a:stretch>
                        <a:fillRect/>
                      </a:stretch>
                    </p:blipFill>
                    <p:spPr>
                      <a:xfrm>
                        <a:off x="7261435" y="1752600"/>
                        <a:ext cx="1685925" cy="4572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207551871"/>
              </p:ext>
            </p:extLst>
          </p:nvPr>
        </p:nvGraphicFramePr>
        <p:xfrm>
          <a:off x="6857999" y="5181600"/>
          <a:ext cx="1185333" cy="381000"/>
        </p:xfrm>
        <a:graphic>
          <a:graphicData uri="http://schemas.openxmlformats.org/presentationml/2006/ole">
            <mc:AlternateContent xmlns:mc="http://schemas.openxmlformats.org/markup-compatibility/2006">
              <mc:Choice xmlns:v="urn:schemas-microsoft-com:vml" Requires="v">
                <p:oleObj spid="_x0000_s16712" name="Equation" r:id="rId8" imgW="711000" imgH="228600" progId="Equation.DSMT4">
                  <p:embed/>
                </p:oleObj>
              </mc:Choice>
              <mc:Fallback>
                <p:oleObj name="Equation" r:id="rId8" imgW="711000" imgH="228600" progId="Equation.DSMT4">
                  <p:embed/>
                  <p:pic>
                    <p:nvPicPr>
                      <p:cNvPr id="0" name=""/>
                      <p:cNvPicPr/>
                      <p:nvPr/>
                    </p:nvPicPr>
                    <p:blipFill>
                      <a:blip r:embed="rId9"/>
                      <a:stretch>
                        <a:fillRect/>
                      </a:stretch>
                    </p:blipFill>
                    <p:spPr>
                      <a:xfrm>
                        <a:off x="6857999" y="5181600"/>
                        <a:ext cx="1185333" cy="381000"/>
                      </a:xfrm>
                      <a:prstGeom prst="rect">
                        <a:avLst/>
                      </a:prstGeom>
                    </p:spPr>
                  </p:pic>
                </p:oleObj>
              </mc:Fallback>
            </mc:AlternateContent>
          </a:graphicData>
        </a:graphic>
      </p:graphicFrame>
      <p:sp>
        <p:nvSpPr>
          <p:cNvPr id="3" name="Footer Placeholder 2"/>
          <p:cNvSpPr>
            <a:spLocks noGrp="1"/>
          </p:cNvSpPr>
          <p:nvPr>
            <p:ph type="ftr" sz="quarter" idx="11"/>
          </p:nvPr>
        </p:nvSpPr>
        <p:spPr/>
        <p:txBody>
          <a:bodyPr/>
          <a:lstStyle/>
          <a:p>
            <a:r>
              <a:rPr lang="en-US" smtClean="0"/>
              <a:t>J. Miller, ssp2012, June 2012</a:t>
            </a:r>
            <a:endParaRPr lang="en-US"/>
          </a:p>
        </p:txBody>
      </p:sp>
      <p:sp>
        <p:nvSpPr>
          <p:cNvPr id="7" name="Slide Number Placeholder 6"/>
          <p:cNvSpPr>
            <a:spLocks noGrp="1"/>
          </p:cNvSpPr>
          <p:nvPr>
            <p:ph type="sldNum" sz="quarter" idx="12"/>
          </p:nvPr>
        </p:nvSpPr>
        <p:spPr/>
        <p:txBody>
          <a:bodyPr/>
          <a:lstStyle/>
          <a:p>
            <a:fld id="{B326621D-91F0-43AF-9600-98B3DB544E1B}" type="slidenum">
              <a:rPr lang="en-US" smtClean="0"/>
              <a:t>39</a:t>
            </a:fld>
            <a:endParaRPr lang="en-US"/>
          </a:p>
        </p:txBody>
      </p:sp>
    </p:spTree>
    <p:extLst>
      <p:ext uri="{BB962C8B-B14F-4D97-AF65-F5344CB8AC3E}">
        <p14:creationId xmlns:p14="http://schemas.microsoft.com/office/powerpoint/2010/main" val="2910762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09700" y="381000"/>
            <a:ext cx="6477000" cy="533400"/>
          </a:xfrm>
        </p:spPr>
        <p:txBody>
          <a:bodyPr/>
          <a:lstStyle/>
          <a:p>
            <a:pPr>
              <a:defRPr/>
            </a:pPr>
            <a:r>
              <a:rPr lang="en-US" dirty="0" smtClean="0">
                <a:effectLst/>
              </a:rPr>
              <a:t>Muon to Electron Conversion: Present and Future Precision</a:t>
            </a:r>
            <a:endParaRPr lang="en-US" dirty="0">
              <a:effectLst/>
            </a:endParaRPr>
          </a:p>
        </p:txBody>
      </p:sp>
      <p:graphicFrame>
        <p:nvGraphicFramePr>
          <p:cNvPr id="2050" name="Object 2"/>
          <p:cNvGraphicFramePr>
            <a:graphicFrameLocks noChangeAspect="1"/>
          </p:cNvGraphicFramePr>
          <p:nvPr>
            <p:extLst>
              <p:ext uri="{D42A27DB-BD31-4B8C-83A1-F6EECF244321}">
                <p14:modId xmlns:p14="http://schemas.microsoft.com/office/powerpoint/2010/main" val="3663721657"/>
              </p:ext>
            </p:extLst>
          </p:nvPr>
        </p:nvGraphicFramePr>
        <p:xfrm>
          <a:off x="1035050" y="4343400"/>
          <a:ext cx="7034213" cy="922338"/>
        </p:xfrm>
        <a:graphic>
          <a:graphicData uri="http://schemas.openxmlformats.org/presentationml/2006/ole">
            <mc:AlternateContent xmlns:mc="http://schemas.openxmlformats.org/markup-compatibility/2006">
              <mc:Choice xmlns:v="urn:schemas-microsoft-com:vml" Requires="v">
                <p:oleObj spid="_x0000_s11492" name="Equation" r:id="rId4" imgW="3390840" imgH="444240" progId="Equation.DSMT4">
                  <p:embed/>
                </p:oleObj>
              </mc:Choice>
              <mc:Fallback>
                <p:oleObj name="Equation" r:id="rId4" imgW="3390840" imgH="444240" progId="Equation.DSMT4">
                  <p:embed/>
                  <p:pic>
                    <p:nvPicPr>
                      <p:cNvPr id="0" name=""/>
                      <p:cNvPicPr>
                        <a:picLocks noChangeAspect="1" noChangeArrowheads="1"/>
                      </p:cNvPicPr>
                      <p:nvPr/>
                    </p:nvPicPr>
                    <p:blipFill>
                      <a:blip r:embed="rId5"/>
                      <a:srcRect/>
                      <a:stretch>
                        <a:fillRect/>
                      </a:stretch>
                    </p:blipFill>
                    <p:spPr bwMode="auto">
                      <a:xfrm>
                        <a:off x="1035050" y="4343400"/>
                        <a:ext cx="7034213" cy="92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extLst>
              <p:ext uri="{D42A27DB-BD31-4B8C-83A1-F6EECF244321}">
                <p14:modId xmlns:p14="http://schemas.microsoft.com/office/powerpoint/2010/main" val="881987984"/>
              </p:ext>
            </p:extLst>
          </p:nvPr>
        </p:nvGraphicFramePr>
        <p:xfrm>
          <a:off x="188913" y="1371600"/>
          <a:ext cx="8759825" cy="2935288"/>
        </p:xfrm>
        <a:graphic>
          <a:graphicData uri="http://schemas.openxmlformats.org/presentationml/2006/ole">
            <mc:AlternateContent xmlns:mc="http://schemas.openxmlformats.org/markup-compatibility/2006">
              <mc:Choice xmlns:v="urn:schemas-microsoft-com:vml" Requires="v">
                <p:oleObj spid="_x0000_s11493" name="Equation" r:id="rId6" imgW="4127400" imgH="1371600" progId="Equation.DSMT4">
                  <p:embed/>
                </p:oleObj>
              </mc:Choice>
              <mc:Fallback>
                <p:oleObj name="Equation" r:id="rId6" imgW="4127400" imgH="1371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913" y="1371600"/>
                        <a:ext cx="8759825" cy="293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7"/>
          <p:cNvSpPr>
            <a:spLocks noChangeArrowheads="1"/>
          </p:cNvSpPr>
          <p:nvPr/>
        </p:nvSpPr>
        <p:spPr bwMode="auto">
          <a:xfrm>
            <a:off x="762000" y="5410200"/>
            <a:ext cx="7772400" cy="400110"/>
          </a:xfrm>
          <a:prstGeom prst="rect">
            <a:avLst/>
          </a:prstGeom>
          <a:noFill/>
          <a:ln w="9525">
            <a:noFill/>
            <a:miter lim="800000"/>
            <a:headEnd/>
            <a:tailEnd/>
          </a:ln>
        </p:spPr>
        <p:txBody>
          <a:bodyPr>
            <a:spAutoFit/>
          </a:bodyPr>
          <a:lstStyle/>
          <a:p>
            <a:r>
              <a:rPr lang="en-US" sz="2000" dirty="0">
                <a:solidFill>
                  <a:srgbClr val="FF0000"/>
                </a:solidFill>
              </a:rPr>
              <a:t> </a:t>
            </a:r>
            <a:r>
              <a:rPr lang="en-US" sz="2000" dirty="0" smtClean="0">
                <a:solidFill>
                  <a:srgbClr val="FF0000"/>
                </a:solidFill>
              </a:rPr>
              <a:t> four orders of magnitude </a:t>
            </a:r>
            <a:r>
              <a:rPr lang="en-US" sz="2000" dirty="0">
                <a:solidFill>
                  <a:srgbClr val="FF0000"/>
                </a:solidFill>
              </a:rPr>
              <a:t>improvement over current </a:t>
            </a:r>
            <a:r>
              <a:rPr lang="en-US" sz="2000" dirty="0" smtClean="0">
                <a:solidFill>
                  <a:srgbClr val="FF0000"/>
                </a:solidFill>
              </a:rPr>
              <a:t>limit!</a:t>
            </a:r>
            <a:endParaRPr lang="en-US" sz="2000" dirty="0"/>
          </a:p>
        </p:txBody>
      </p:sp>
      <p:sp>
        <p:nvSpPr>
          <p:cNvPr id="4" name="Footer Placeholder 3"/>
          <p:cNvSpPr>
            <a:spLocks noGrp="1"/>
          </p:cNvSpPr>
          <p:nvPr>
            <p:ph type="ftr" sz="quarter" idx="10"/>
          </p:nvPr>
        </p:nvSpPr>
        <p:spPr/>
        <p:txBody>
          <a:body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Slide Number Placeholder 4"/>
          <p:cNvSpPr>
            <a:spLocks noGrp="1"/>
          </p:cNvSpPr>
          <p:nvPr>
            <p:ph type="sldNum" sz="quarter" idx="11"/>
          </p:nvPr>
        </p:nvSpPr>
        <p:spPr/>
        <p:txBody>
          <a:bodyPr/>
          <a:lstStyle/>
          <a:p>
            <a:pPr>
              <a:defRPr/>
            </a:pPr>
            <a:fld id="{47DBE887-5ABE-406C-8AB4-EBFFD8468B29}" type="slidenum">
              <a:rPr lang="en-US" smtClean="0">
                <a:solidFill>
                  <a:srgbClr val="000000"/>
                </a:solidFill>
              </a:rPr>
              <a:pPr>
                <a:defRPr/>
              </a:pPr>
              <a:t>4</a:t>
            </a:fld>
            <a:endParaRPr lang="en-US" dirty="0">
              <a:solidFill>
                <a:srgbClr val="000000"/>
              </a:solidFill>
            </a:endParaRPr>
          </a:p>
        </p:txBody>
      </p:sp>
    </p:spTree>
    <p:extLst>
      <p:ext uri="{BB962C8B-B14F-4D97-AF65-F5344CB8AC3E}">
        <p14:creationId xmlns:p14="http://schemas.microsoft.com/office/powerpoint/2010/main" val="1632160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7564782" cy="566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001000" y="5858868"/>
            <a:ext cx="457200" cy="369332"/>
          </a:xfrm>
          <a:prstGeom prst="rect">
            <a:avLst/>
          </a:prstGeom>
          <a:solidFill>
            <a:schemeClr val="bg1"/>
          </a:solidFill>
        </p:spPr>
        <p:txBody>
          <a:bodyPr wrap="square" rtlCol="0">
            <a:spAutoFit/>
          </a:bodyPr>
          <a:lstStyle/>
          <a:p>
            <a:endParaRPr lang="en-US" dirty="0"/>
          </a:p>
        </p:txBody>
      </p:sp>
      <p:sp>
        <p:nvSpPr>
          <p:cNvPr id="2" name="Footer Placeholder 1"/>
          <p:cNvSpPr>
            <a:spLocks noGrp="1"/>
          </p:cNvSpPr>
          <p:nvPr>
            <p:ph type="ftr" sz="quarter" idx="11"/>
          </p:nvPr>
        </p:nvSpPr>
        <p:spPr/>
        <p:txBody>
          <a:bodyPr/>
          <a:lstStyle/>
          <a:p>
            <a:r>
              <a:rPr lang="en-US" smtClean="0"/>
              <a:t>J. Miller, ssp2012, June 2012</a:t>
            </a:r>
            <a:endParaRPr lang="en-US"/>
          </a:p>
        </p:txBody>
      </p:sp>
      <p:sp>
        <p:nvSpPr>
          <p:cNvPr id="5" name="Slide Number Placeholder 4"/>
          <p:cNvSpPr>
            <a:spLocks noGrp="1"/>
          </p:cNvSpPr>
          <p:nvPr>
            <p:ph type="sldNum" sz="quarter" idx="12"/>
          </p:nvPr>
        </p:nvSpPr>
        <p:spPr/>
        <p:txBody>
          <a:bodyPr/>
          <a:lstStyle/>
          <a:p>
            <a:fld id="{B326621D-91F0-43AF-9600-98B3DB544E1B}" type="slidenum">
              <a:rPr lang="en-US" smtClean="0"/>
              <a:t>40</a:t>
            </a:fld>
            <a:endParaRPr lang="en-US"/>
          </a:p>
        </p:txBody>
      </p:sp>
    </p:spTree>
    <p:extLst>
      <p:ext uri="{BB962C8B-B14F-4D97-AF65-F5344CB8AC3E}">
        <p14:creationId xmlns:p14="http://schemas.microsoft.com/office/powerpoint/2010/main" val="4117204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0"/>
          <p:cNvSpPr txBox="1">
            <a:spLocks/>
          </p:cNvSpPr>
          <p:nvPr/>
        </p:nvSpPr>
        <p:spPr bwMode="auto">
          <a:xfrm>
            <a:off x="1191718" y="274638"/>
            <a:ext cx="6744447"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accent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accent2"/>
                </a:solidFill>
                <a:latin typeface="Arial" pitchFamily="-112" charset="0"/>
              </a:defRPr>
            </a:lvl6pPr>
            <a:lvl7pPr marL="914400" algn="ctr" rtl="0" fontAlgn="base">
              <a:spcBef>
                <a:spcPct val="0"/>
              </a:spcBef>
              <a:spcAft>
                <a:spcPct val="0"/>
              </a:spcAft>
              <a:defRPr sz="4400">
                <a:solidFill>
                  <a:schemeClr val="accent2"/>
                </a:solidFill>
                <a:latin typeface="Arial" pitchFamily="-112" charset="0"/>
              </a:defRPr>
            </a:lvl7pPr>
            <a:lvl8pPr marL="1371600" algn="ctr" rtl="0" fontAlgn="base">
              <a:spcBef>
                <a:spcPct val="0"/>
              </a:spcBef>
              <a:spcAft>
                <a:spcPct val="0"/>
              </a:spcAft>
              <a:defRPr sz="4400">
                <a:solidFill>
                  <a:schemeClr val="accent2"/>
                </a:solidFill>
                <a:latin typeface="Arial" pitchFamily="-112" charset="0"/>
              </a:defRPr>
            </a:lvl8pPr>
            <a:lvl9pPr marL="1828800" algn="ctr" rtl="0" fontAlgn="base">
              <a:spcBef>
                <a:spcPct val="0"/>
              </a:spcBef>
              <a:spcAft>
                <a:spcPct val="0"/>
              </a:spcAft>
              <a:defRPr sz="4400">
                <a:solidFill>
                  <a:schemeClr val="accent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FF0000"/>
                </a:solidFill>
                <a:effectLst/>
                <a:uLnTx/>
                <a:uFillTx/>
                <a:latin typeface="Arial"/>
                <a:ea typeface="ＭＳ Ｐゴシック" pitchFamily="-112" charset="-128"/>
              </a:rPr>
              <a:t>A Word of Caution</a:t>
            </a:r>
            <a:endParaRPr kumimoji="0" lang="en-US" sz="3200" b="0" i="0" u="none" strike="noStrike" kern="0" cap="none" spc="0" normalizeH="0" baseline="0" noProof="0" dirty="0">
              <a:ln>
                <a:noFill/>
              </a:ln>
              <a:solidFill>
                <a:srgbClr val="FF0000"/>
              </a:solidFill>
              <a:effectLst/>
              <a:uLnTx/>
              <a:uFillTx/>
              <a:latin typeface="Arial"/>
              <a:ea typeface="ＭＳ Ｐゴシック" pitchFamily="-112" charset="-128"/>
            </a:endParaRPr>
          </a:p>
        </p:txBody>
      </p:sp>
      <p:sp>
        <p:nvSpPr>
          <p:cNvPr id="5" name="Content Placeholder 12"/>
          <p:cNvSpPr txBox="1">
            <a:spLocks/>
          </p:cNvSpPr>
          <p:nvPr/>
        </p:nvSpPr>
        <p:spPr bwMode="auto">
          <a:xfrm>
            <a:off x="4953000" y="1676400"/>
            <a:ext cx="4038600"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accent2"/>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400">
                <a:solidFill>
                  <a:schemeClr val="accent2"/>
                </a:solidFill>
                <a:latin typeface="+mn-lt"/>
                <a:ea typeface="ＭＳ Ｐゴシック" pitchFamily="-112" charset="-128"/>
              </a:defRPr>
            </a:lvl2pPr>
            <a:lvl3pPr marL="1143000" indent="-228600" algn="l" rtl="0" eaLnBrk="0" fontAlgn="base" hangingPunct="0">
              <a:spcBef>
                <a:spcPct val="20000"/>
              </a:spcBef>
              <a:spcAft>
                <a:spcPct val="0"/>
              </a:spcAft>
              <a:buChar char="•"/>
              <a:defRPr sz="2000">
                <a:solidFill>
                  <a:schemeClr val="accent2"/>
                </a:solidFill>
                <a:latin typeface="+mn-lt"/>
                <a:ea typeface="ＭＳ Ｐゴシック" pitchFamily="-112" charset="-128"/>
              </a:defRPr>
            </a:lvl3pPr>
            <a:lvl4pPr marL="1600200" indent="-228600" algn="l" rtl="0" eaLnBrk="0" fontAlgn="base" hangingPunct="0">
              <a:spcBef>
                <a:spcPct val="20000"/>
              </a:spcBef>
              <a:spcAft>
                <a:spcPct val="0"/>
              </a:spcAft>
              <a:buChar char="–"/>
              <a:defRPr sz="1800">
                <a:solidFill>
                  <a:schemeClr val="accent2"/>
                </a:solidFill>
                <a:latin typeface="+mn-lt"/>
                <a:ea typeface="ＭＳ Ｐゴシック" pitchFamily="-112" charset="-128"/>
              </a:defRPr>
            </a:lvl4pPr>
            <a:lvl5pPr marL="2057400" indent="-228600" algn="l" rtl="0" eaLnBrk="0" fontAlgn="base" hangingPunct="0">
              <a:spcBef>
                <a:spcPct val="20000"/>
              </a:spcBef>
              <a:spcAft>
                <a:spcPct val="0"/>
              </a:spcAft>
              <a:buChar char="»"/>
              <a:defRPr sz="1800">
                <a:solidFill>
                  <a:schemeClr val="accent2"/>
                </a:solidFill>
                <a:latin typeface="+mn-lt"/>
                <a:ea typeface="ＭＳ Ｐゴシック" pitchFamily="-112" charset="-128"/>
              </a:defRPr>
            </a:lvl5pPr>
            <a:lvl6pPr marL="2514600" indent="-228600" algn="l" rtl="0" fontAlgn="base">
              <a:spcBef>
                <a:spcPct val="20000"/>
              </a:spcBef>
              <a:spcAft>
                <a:spcPct val="0"/>
              </a:spcAft>
              <a:buChar char="»"/>
              <a:defRPr sz="1800">
                <a:solidFill>
                  <a:schemeClr val="accent2"/>
                </a:solidFill>
                <a:latin typeface="+mn-lt"/>
                <a:ea typeface="ＭＳ Ｐゴシック" pitchFamily="-112" charset="-128"/>
              </a:defRPr>
            </a:lvl6pPr>
            <a:lvl7pPr marL="2971800" indent="-228600" algn="l" rtl="0" fontAlgn="base">
              <a:spcBef>
                <a:spcPct val="20000"/>
              </a:spcBef>
              <a:spcAft>
                <a:spcPct val="0"/>
              </a:spcAft>
              <a:buChar char="»"/>
              <a:defRPr sz="1800">
                <a:solidFill>
                  <a:schemeClr val="accent2"/>
                </a:solidFill>
                <a:latin typeface="+mn-lt"/>
                <a:ea typeface="ＭＳ Ｐゴシック" pitchFamily="-112" charset="-128"/>
              </a:defRPr>
            </a:lvl7pPr>
            <a:lvl8pPr marL="3429000" indent="-228600" algn="l" rtl="0" fontAlgn="base">
              <a:spcBef>
                <a:spcPct val="20000"/>
              </a:spcBef>
              <a:spcAft>
                <a:spcPct val="0"/>
              </a:spcAft>
              <a:buChar char="»"/>
              <a:defRPr sz="1800">
                <a:solidFill>
                  <a:schemeClr val="accent2"/>
                </a:solidFill>
                <a:latin typeface="+mn-lt"/>
                <a:ea typeface="ＭＳ Ｐゴシック" pitchFamily="-112" charset="-128"/>
              </a:defRPr>
            </a:lvl8pPr>
            <a:lvl9pPr marL="3886200" indent="-228600" algn="l" rtl="0" fontAlgn="base">
              <a:spcBef>
                <a:spcPct val="20000"/>
              </a:spcBef>
              <a:spcAft>
                <a:spcPct val="0"/>
              </a:spcAft>
              <a:buChar char="»"/>
              <a:defRPr sz="1800">
                <a:solidFill>
                  <a:schemeClr val="accent2"/>
                </a:solidFill>
                <a:latin typeface="+mn-lt"/>
                <a:ea typeface="ＭＳ Ｐゴシック" pitchFamily="-112"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smtClean="0">
                <a:ln>
                  <a:noFill/>
                </a:ln>
                <a:solidFill>
                  <a:srgbClr val="333399"/>
                </a:solidFill>
                <a:effectLst/>
                <a:uLnTx/>
                <a:uFillTx/>
                <a:latin typeface="Arial"/>
                <a:ea typeface="ＭＳ Ｐゴシック" pitchFamily="-112" charset="-128"/>
              </a:rPr>
              <a:t>The MEG Collaboration is doing that experiment.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smtClean="0">
                <a:ln>
                  <a:noFill/>
                </a:ln>
                <a:solidFill>
                  <a:srgbClr val="333399"/>
                </a:solidFill>
                <a:effectLst/>
                <a:uLnTx/>
                <a:uFillTx/>
                <a:latin typeface="Arial"/>
                <a:ea typeface="ＭＳ Ｐゴシック" pitchFamily="-112" charset="-128"/>
              </a:rPr>
              <a:t>See their web site: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smtClean="0">
              <a:ln>
                <a:noFill/>
              </a:ln>
              <a:solidFill>
                <a:srgbClr val="333399"/>
              </a:solidFill>
              <a:effectLst/>
              <a:uLnTx/>
              <a:uFillTx/>
              <a:latin typeface="Arial"/>
              <a:ea typeface="ＭＳ Ｐゴシック" pitchFamily="-112"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smtClean="0">
                <a:ln>
                  <a:noFill/>
                </a:ln>
                <a:solidFill>
                  <a:srgbClr val="333399"/>
                </a:solidFill>
                <a:effectLst/>
                <a:uLnTx/>
                <a:uFillTx/>
                <a:latin typeface="Arial"/>
                <a:ea typeface="ＭＳ Ｐゴシック" pitchFamily="-112" charset="-128"/>
              </a:rPr>
              <a:t>Or check SPIRES for publications by the MEGA Collaboration.</a:t>
            </a:r>
            <a:endParaRPr kumimoji="0" lang="en-US" sz="2800" b="0" i="0" u="none" strike="noStrike" kern="0" cap="none" spc="0" normalizeH="0" baseline="0" noProof="0" dirty="0" smtClean="0">
              <a:ln>
                <a:noFill/>
              </a:ln>
              <a:solidFill>
                <a:srgbClr val="333399"/>
              </a:solidFill>
              <a:effectLst/>
              <a:uLnTx/>
              <a:uFillTx/>
              <a:latin typeface="Arial"/>
              <a:ea typeface="ＭＳ Ｐゴシック" pitchFamily="-112" charset="-128"/>
            </a:endParaRPr>
          </a:p>
        </p:txBody>
      </p:sp>
      <p:graphicFrame>
        <p:nvGraphicFramePr>
          <p:cNvPr id="6" name="Object 5"/>
          <p:cNvGraphicFramePr>
            <a:graphicFrameLocks noChangeAspect="1"/>
          </p:cNvGraphicFramePr>
          <p:nvPr/>
        </p:nvGraphicFramePr>
        <p:xfrm>
          <a:off x="1371600" y="2715463"/>
          <a:ext cx="2799920" cy="1094537"/>
        </p:xfrm>
        <a:graphic>
          <a:graphicData uri="http://schemas.openxmlformats.org/presentationml/2006/ole">
            <mc:AlternateContent xmlns:mc="http://schemas.openxmlformats.org/markup-compatibility/2006">
              <mc:Choice xmlns:v="urn:schemas-microsoft-com:vml" Requires="v">
                <p:oleObj spid="_x0000_s2166" name="Equation" r:id="rId3" imgW="584200" imgH="203200" progId="Equation.3">
                  <p:embed/>
                </p:oleObj>
              </mc:Choice>
              <mc:Fallback>
                <p:oleObj name="Equation" r:id="rId3" imgW="584200" imgH="203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715463"/>
                        <a:ext cx="2799920" cy="1094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5334000" y="3581400"/>
            <a:ext cx="3092914" cy="461665"/>
          </a:xfrm>
          <a:prstGeom prst="rect">
            <a:avLst/>
          </a:prstGeom>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hlinkClick r:id="rId5"/>
              </a:rPr>
              <a:t>http://meg.web.psi.ch</a:t>
            </a:r>
            <a:endParaRPr kumimoji="0" lang="en-US" sz="2400" b="0" i="0" u="none" strike="noStrike" kern="0" cap="none" spc="0" normalizeH="0" baseline="0" noProof="0" dirty="0">
              <a:ln>
                <a:noFill/>
              </a:ln>
              <a:solidFill>
                <a:srgbClr val="000000"/>
              </a:solidFill>
              <a:effectLst/>
              <a:uLnTx/>
              <a:uFillTx/>
            </a:endParaRPr>
          </a:p>
        </p:txBody>
      </p:sp>
      <p:sp>
        <p:nvSpPr>
          <p:cNvPr id="8" name="&quot;No&quot; Symbol 7"/>
          <p:cNvSpPr/>
          <p:nvPr/>
        </p:nvSpPr>
        <p:spPr bwMode="auto">
          <a:xfrm>
            <a:off x="533400" y="1295400"/>
            <a:ext cx="4343400" cy="4191000"/>
          </a:xfrm>
          <a:prstGeom prst="noSmoking">
            <a:avLst/>
          </a:prstGeom>
          <a:solidFill>
            <a:srgbClr val="FF0000">
              <a:alpha val="72000"/>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 name="Footer Placeholder 1"/>
          <p:cNvSpPr>
            <a:spLocks noGrp="1"/>
          </p:cNvSpPr>
          <p:nvPr>
            <p:ph type="ftr" sz="quarter" idx="11"/>
          </p:nvPr>
        </p:nvSpPr>
        <p:spPr/>
        <p:txBody>
          <a:bodyPr/>
          <a:lstStyle/>
          <a:p>
            <a:r>
              <a:rPr lang="en-US" smtClean="0"/>
              <a:t>J. Miller, ssp2012, June 2012</a:t>
            </a:r>
            <a:endParaRPr lang="en-US"/>
          </a:p>
        </p:txBody>
      </p:sp>
      <p:sp>
        <p:nvSpPr>
          <p:cNvPr id="3" name="Slide Number Placeholder 2"/>
          <p:cNvSpPr>
            <a:spLocks noGrp="1"/>
          </p:cNvSpPr>
          <p:nvPr>
            <p:ph type="sldNum" sz="quarter" idx="12"/>
          </p:nvPr>
        </p:nvSpPr>
        <p:spPr/>
        <p:txBody>
          <a:bodyPr/>
          <a:lstStyle/>
          <a:p>
            <a:fld id="{B326621D-91F0-43AF-9600-98B3DB544E1B}" type="slidenum">
              <a:rPr lang="en-US" smtClean="0"/>
              <a:t>41</a:t>
            </a:fld>
            <a:endParaRPr lang="en-US"/>
          </a:p>
        </p:txBody>
      </p:sp>
    </p:spTree>
    <p:extLst>
      <p:ext uri="{BB962C8B-B14F-4D97-AF65-F5344CB8AC3E}">
        <p14:creationId xmlns:p14="http://schemas.microsoft.com/office/powerpoint/2010/main" val="12651834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13"/>
          <p:cNvSpPr>
            <a:spLocks noGrp="1"/>
          </p:cNvSpPr>
          <p:nvPr>
            <p:ph sz="half" idx="1"/>
          </p:nvPr>
        </p:nvSpPr>
        <p:spPr>
          <a:xfrm>
            <a:off x="372126" y="993140"/>
            <a:ext cx="8458200" cy="47244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FF0000"/>
                </a:solidFill>
                <a:effectLst/>
                <a:uLnTx/>
                <a:uFillTx/>
              </a:rPr>
              <a:t>Single mono-energetic electron.</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FF0000"/>
                </a:solidFill>
                <a:effectLst/>
                <a:uLnTx/>
                <a:uFillTx/>
              </a:rPr>
              <a:t>Energy O(M</a:t>
            </a:r>
            <a:r>
              <a:rPr kumimoji="0" lang="en-US" sz="2000" b="0" i="0" u="none" strike="noStrike" kern="0" cap="none" spc="0" normalizeH="0" baseline="-25000" noProof="0" dirty="0" smtClean="0">
                <a:ln>
                  <a:noFill/>
                </a:ln>
                <a:solidFill>
                  <a:srgbClr val="FF0000"/>
                </a:solidFill>
                <a:effectLst/>
                <a:uLnTx/>
                <a:uFillTx/>
              </a:rPr>
              <a:t>μ</a:t>
            </a:r>
            <a:r>
              <a:rPr kumimoji="0" lang="en-US" sz="2000" b="0" i="0" u="none" strike="noStrike" kern="0" cap="none" spc="0" normalizeH="0" baseline="0" noProof="0" dirty="0" smtClean="0">
                <a:ln>
                  <a:noFill/>
                </a:ln>
                <a:solidFill>
                  <a:srgbClr val="FF0000"/>
                </a:solidFill>
                <a:effectLst/>
                <a:uLnTx/>
                <a:uFillTx/>
              </a:rPr>
              <a:t>).</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FF0000"/>
                </a:solidFill>
                <a:effectLst/>
                <a:uLnTx/>
                <a:uFillTx/>
              </a:rPr>
              <a:t>Depends on Z of target.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rPr>
              <a:t>Recoiling nucleus (not observed).</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rPr>
              <a:t>Coherent: nucleus stays intact.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rPr>
              <a:t>Charged Lepton Flavor Violation (CLFV)</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rPr>
              <a:t>Related decays:</a:t>
            </a: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pic>
        <p:nvPicPr>
          <p:cNvPr id="5" name="Picture 1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bwMode="auto">
          <a:xfrm>
            <a:off x="4985813" y="1371600"/>
            <a:ext cx="3777187" cy="2667000"/>
          </a:xfrm>
          <a:prstGeom prst="rect">
            <a:avLst/>
          </a:prstGeom>
          <a:noFill/>
          <a:ln w="9525">
            <a:noFill/>
            <a:miter lim="800000"/>
            <a:headEnd/>
            <a:tailEnd/>
          </a:ln>
        </p:spPr>
      </p:pic>
      <p:pic>
        <p:nvPicPr>
          <p:cNvPr id="7" name="Picture 6" descr="CLFV_Modes.png"/>
          <p:cNvPicPr>
            <a:picLocks noChangeAspect="1"/>
          </p:cNvPicPr>
          <p:nvPr/>
        </p:nvPicPr>
        <p:blipFill>
          <a:blip r:embed="rId5"/>
          <a:stretch>
            <a:fillRect/>
          </a:stretch>
        </p:blipFill>
        <p:spPr>
          <a:xfrm>
            <a:off x="914400" y="4102058"/>
            <a:ext cx="6994689" cy="1234357"/>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245920865"/>
              </p:ext>
            </p:extLst>
          </p:nvPr>
        </p:nvGraphicFramePr>
        <p:xfrm>
          <a:off x="3119916" y="228600"/>
          <a:ext cx="2583655" cy="738187"/>
        </p:xfrm>
        <a:graphic>
          <a:graphicData uri="http://schemas.openxmlformats.org/presentationml/2006/ole">
            <mc:AlternateContent xmlns:mc="http://schemas.openxmlformats.org/markup-compatibility/2006">
              <mc:Choice xmlns:v="urn:schemas-microsoft-com:vml" Requires="v">
                <p:oleObj spid="_x0000_s25705" name="Equation" r:id="rId6" imgW="799920" imgH="228600" progId="Equation.DSMT4">
                  <p:embed/>
                </p:oleObj>
              </mc:Choice>
              <mc:Fallback>
                <p:oleObj name="Equation" r:id="rId6" imgW="799920" imgH="228600" progId="Equation.DSMT4">
                  <p:embed/>
                  <p:pic>
                    <p:nvPicPr>
                      <p:cNvPr id="0" name=""/>
                      <p:cNvPicPr/>
                      <p:nvPr/>
                    </p:nvPicPr>
                    <p:blipFill>
                      <a:blip r:embed="rId7"/>
                      <a:stretch>
                        <a:fillRect/>
                      </a:stretch>
                    </p:blipFill>
                    <p:spPr>
                      <a:xfrm>
                        <a:off x="3119916" y="228600"/>
                        <a:ext cx="2583655" cy="738187"/>
                      </a:xfrm>
                      <a:prstGeom prst="rect">
                        <a:avLst/>
                      </a:prstGeom>
                    </p:spPr>
                  </p:pic>
                </p:oleObj>
              </mc:Fallback>
            </mc:AlternateContent>
          </a:graphicData>
        </a:graphic>
      </p:graphicFrame>
      <p:sp>
        <p:nvSpPr>
          <p:cNvPr id="3" name="Footer Placeholder 2"/>
          <p:cNvSpPr>
            <a:spLocks noGrp="1"/>
          </p:cNvSpPr>
          <p:nvPr>
            <p:ph type="ftr" sz="quarter" idx="11"/>
          </p:nvPr>
        </p:nvSpPr>
        <p:spPr/>
        <p:txBody>
          <a:bodyPr/>
          <a:lstStyle/>
          <a:p>
            <a:r>
              <a:rPr lang="en-US" smtClean="0"/>
              <a:t>J. Miller, ssp2012, June 2012</a:t>
            </a:r>
            <a:endParaRPr lang="en-US"/>
          </a:p>
        </p:txBody>
      </p:sp>
      <p:sp>
        <p:nvSpPr>
          <p:cNvPr id="6" name="Slide Number Placeholder 5"/>
          <p:cNvSpPr>
            <a:spLocks noGrp="1"/>
          </p:cNvSpPr>
          <p:nvPr>
            <p:ph type="sldNum" sz="quarter" idx="12"/>
          </p:nvPr>
        </p:nvSpPr>
        <p:spPr/>
        <p:txBody>
          <a:bodyPr/>
          <a:lstStyle/>
          <a:p>
            <a:fld id="{B326621D-91F0-43AF-9600-98B3DB544E1B}" type="slidenum">
              <a:rPr lang="en-US" smtClean="0"/>
              <a:t>42</a:t>
            </a:fld>
            <a:endParaRPr lang="en-US"/>
          </a:p>
        </p:txBody>
      </p:sp>
    </p:spTree>
    <p:extLst>
      <p:ext uri="{BB962C8B-B14F-4D97-AF65-F5344CB8AC3E}">
        <p14:creationId xmlns:p14="http://schemas.microsoft.com/office/powerpoint/2010/main" val="29631692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131" y="533401"/>
            <a:ext cx="7717971"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smtClean="0"/>
              <a:t>J. Miller, ssp2012, June 2012</a:t>
            </a:r>
            <a:endParaRPr lang="en-US"/>
          </a:p>
        </p:txBody>
      </p:sp>
      <p:sp>
        <p:nvSpPr>
          <p:cNvPr id="3" name="Slide Number Placeholder 2"/>
          <p:cNvSpPr>
            <a:spLocks noGrp="1"/>
          </p:cNvSpPr>
          <p:nvPr>
            <p:ph type="sldNum" sz="quarter" idx="12"/>
          </p:nvPr>
        </p:nvSpPr>
        <p:spPr/>
        <p:txBody>
          <a:bodyPr/>
          <a:lstStyle/>
          <a:p>
            <a:fld id="{B326621D-91F0-43AF-9600-98B3DB544E1B}" type="slidenum">
              <a:rPr lang="en-US" smtClean="0"/>
              <a:t>43</a:t>
            </a:fld>
            <a:endParaRPr lang="en-US"/>
          </a:p>
        </p:txBody>
      </p:sp>
    </p:spTree>
    <p:extLst>
      <p:ext uri="{BB962C8B-B14F-4D97-AF65-F5344CB8AC3E}">
        <p14:creationId xmlns:p14="http://schemas.microsoft.com/office/powerpoint/2010/main" val="7593653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7467600" cy="559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848600" y="5858868"/>
            <a:ext cx="457200" cy="369332"/>
          </a:xfrm>
          <a:prstGeom prst="rect">
            <a:avLst/>
          </a:prstGeom>
          <a:solidFill>
            <a:schemeClr val="bg1"/>
          </a:solidFill>
        </p:spPr>
        <p:txBody>
          <a:bodyPr wrap="square" rtlCol="0">
            <a:spAutoFit/>
          </a:bodyPr>
          <a:lstStyle/>
          <a:p>
            <a:endParaRPr lang="en-US" dirty="0"/>
          </a:p>
        </p:txBody>
      </p:sp>
      <p:sp>
        <p:nvSpPr>
          <p:cNvPr id="3" name="Footer Placeholder 2"/>
          <p:cNvSpPr>
            <a:spLocks noGrp="1"/>
          </p:cNvSpPr>
          <p:nvPr>
            <p:ph type="ftr" sz="quarter" idx="11"/>
          </p:nvPr>
        </p:nvSpPr>
        <p:spPr/>
        <p:txBody>
          <a:bodyPr/>
          <a:lstStyle/>
          <a:p>
            <a:r>
              <a:rPr lang="en-US" smtClean="0"/>
              <a:t>J. Miller, ssp2012, June 2012</a:t>
            </a:r>
            <a:endParaRPr lang="en-US"/>
          </a:p>
        </p:txBody>
      </p:sp>
      <p:sp>
        <p:nvSpPr>
          <p:cNvPr id="5" name="Slide Number Placeholder 4"/>
          <p:cNvSpPr>
            <a:spLocks noGrp="1"/>
          </p:cNvSpPr>
          <p:nvPr>
            <p:ph type="sldNum" sz="quarter" idx="12"/>
          </p:nvPr>
        </p:nvSpPr>
        <p:spPr/>
        <p:txBody>
          <a:bodyPr/>
          <a:lstStyle/>
          <a:p>
            <a:fld id="{B326621D-91F0-43AF-9600-98B3DB544E1B}" type="slidenum">
              <a:rPr lang="en-US" smtClean="0"/>
              <a:t>44</a:t>
            </a:fld>
            <a:endParaRPr lang="en-US"/>
          </a:p>
        </p:txBody>
      </p:sp>
    </p:spTree>
    <p:extLst>
      <p:ext uri="{BB962C8B-B14F-4D97-AF65-F5344CB8AC3E}">
        <p14:creationId xmlns:p14="http://schemas.microsoft.com/office/powerpoint/2010/main" val="36678225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14"/>
          <p:cNvPicPr>
            <a:picLocks noChangeAspect="1" noChangeArrowheads="1"/>
          </p:cNvPicPr>
          <p:nvPr/>
        </p:nvPicPr>
        <p:blipFill>
          <a:blip r:embed="rId3" cstate="print"/>
          <a:srcRect/>
          <a:stretch>
            <a:fillRect/>
          </a:stretch>
        </p:blipFill>
        <p:spPr bwMode="auto">
          <a:xfrm>
            <a:off x="2286000" y="685800"/>
            <a:ext cx="5270500" cy="5715000"/>
          </a:xfrm>
          <a:prstGeom prst="rect">
            <a:avLst/>
          </a:prstGeom>
          <a:noFill/>
          <a:ln w="12700">
            <a:noFill/>
            <a:miter lim="800000"/>
            <a:headEnd/>
            <a:tailEnd/>
          </a:ln>
        </p:spPr>
      </p:pic>
      <p:sp>
        <p:nvSpPr>
          <p:cNvPr id="49153" name="Rectangle 1"/>
          <p:cNvSpPr>
            <a:spLocks/>
          </p:cNvSpPr>
          <p:nvPr/>
        </p:nvSpPr>
        <p:spPr bwMode="auto">
          <a:xfrm>
            <a:off x="6553200" y="5391150"/>
            <a:ext cx="1808163" cy="323850"/>
          </a:xfrm>
          <a:prstGeom prst="rect">
            <a:avLst/>
          </a:prstGeom>
          <a:solidFill>
            <a:srgbClr val="FFFFFF"/>
          </a:solidFill>
          <a:ln w="12700">
            <a:noFill/>
            <a:miter lim="800000"/>
            <a:headEnd/>
            <a:tailEnd/>
          </a:ln>
          <a:effectLst>
            <a:outerShdw dist="25399" dir="2700000" algn="ctr" rotWithShape="0">
              <a:schemeClr val="bg2">
                <a:alpha val="75000"/>
              </a:schemeClr>
            </a:outerShdw>
          </a:effectLst>
        </p:spPr>
        <p:txBody>
          <a:bodyPr wrap="none" lIns="0" tIns="0" rIns="0" bIns="0">
            <a:spAutoFit/>
          </a:bodyPr>
          <a:lstStyle/>
          <a:p>
            <a:pPr>
              <a:tabLst>
                <a:tab pos="251460" algn="l"/>
                <a:tab pos="502920" algn="l"/>
                <a:tab pos="754380" algn="l"/>
                <a:tab pos="1005840" algn="l"/>
                <a:tab pos="1245870" algn="l"/>
                <a:tab pos="1497330" algn="l"/>
                <a:tab pos="1748790" algn="l"/>
                <a:tab pos="2000250" algn="l"/>
                <a:tab pos="2251710" algn="l"/>
                <a:tab pos="2503170" algn="l"/>
                <a:tab pos="2754630" algn="l"/>
                <a:tab pos="3006090" algn="l"/>
              </a:tabLst>
              <a:defRPr/>
            </a:pPr>
            <a:r>
              <a:rPr lang="en-US" sz="2100" dirty="0">
                <a:latin typeface="Arial" charset="0"/>
                <a:sym typeface="Arial" charset="0"/>
              </a:rPr>
              <a:t>SINDRUM(</a:t>
            </a:r>
            <a:r>
              <a:rPr lang="en-US" sz="2100" dirty="0">
                <a:latin typeface="Symbol" pitchFamily="18" charset="2"/>
                <a:sym typeface="Arial" charset="0"/>
              </a:rPr>
              <a:t>m</a:t>
            </a:r>
            <a:r>
              <a:rPr lang="en-US" sz="2100" dirty="0">
                <a:latin typeface="Arial" charset="0"/>
                <a:sym typeface="Arial" charset="0"/>
              </a:rPr>
              <a:t>e)</a:t>
            </a:r>
          </a:p>
        </p:txBody>
      </p:sp>
      <p:sp>
        <p:nvSpPr>
          <p:cNvPr id="49158" name="Rectangle 6"/>
          <p:cNvSpPr>
            <a:spLocks/>
          </p:cNvSpPr>
          <p:nvPr/>
        </p:nvSpPr>
        <p:spPr bwMode="auto">
          <a:xfrm>
            <a:off x="7467600" y="762000"/>
            <a:ext cx="1981200" cy="685800"/>
          </a:xfrm>
          <a:prstGeom prst="rect">
            <a:avLst/>
          </a:prstGeom>
          <a:noFill/>
          <a:ln w="12700">
            <a:noFill/>
            <a:miter lim="800000"/>
            <a:headEnd/>
            <a:tailEnd/>
          </a:ln>
          <a:effectLst>
            <a:outerShdw dist="25399" dir="2700000" algn="ctr" rotWithShape="0">
              <a:schemeClr val="bg2">
                <a:alpha val="75000"/>
              </a:schemeClr>
            </a:outerShdw>
          </a:effectLst>
        </p:spPr>
        <p:txBody>
          <a:bodyPr lIns="0" tIns="0" rIns="0" bIns="0"/>
          <a:lstStyle/>
          <a:p>
            <a:pPr>
              <a:tabLst>
                <a:tab pos="251460" algn="l"/>
                <a:tab pos="502920" algn="l"/>
                <a:tab pos="754380" algn="l"/>
                <a:tab pos="1005840" algn="l"/>
                <a:tab pos="1245870" algn="l"/>
                <a:tab pos="1497330" algn="l"/>
                <a:tab pos="1748790" algn="l"/>
                <a:tab pos="2000250" algn="l"/>
                <a:tab pos="2251710" algn="l"/>
                <a:tab pos="2503170" algn="l"/>
                <a:tab pos="2754630" algn="l"/>
                <a:tab pos="3006090" algn="l"/>
              </a:tabLst>
              <a:defRPr/>
            </a:pPr>
            <a:r>
              <a:rPr lang="en-US" sz="1600" dirty="0">
                <a:ea typeface="Hoefler Text" pitchFamily="28" charset="0"/>
                <a:cs typeface="Hoefler Text" pitchFamily="28" charset="0"/>
              </a:rPr>
              <a:t>André de </a:t>
            </a:r>
            <a:r>
              <a:rPr lang="en-US" sz="1600" dirty="0" err="1">
                <a:ea typeface="Hoefler Text" pitchFamily="28" charset="0"/>
                <a:cs typeface="Hoefler Text" pitchFamily="28" charset="0"/>
              </a:rPr>
              <a:t>Gouvêa</a:t>
            </a:r>
            <a:r>
              <a:rPr lang="en-US" sz="1600" dirty="0">
                <a:ea typeface="Hoefler Text" pitchFamily="28" charset="0"/>
                <a:cs typeface="Hoefler Text" pitchFamily="28" charset="0"/>
              </a:rPr>
              <a:t>, Project X Workshop Golden Book </a:t>
            </a:r>
          </a:p>
        </p:txBody>
      </p:sp>
      <p:sp>
        <p:nvSpPr>
          <p:cNvPr id="49159" name="Rectangle 7"/>
          <p:cNvSpPr>
            <a:spLocks/>
          </p:cNvSpPr>
          <p:nvPr/>
        </p:nvSpPr>
        <p:spPr bwMode="auto">
          <a:xfrm rot="16200000">
            <a:off x="6237288" y="3606800"/>
            <a:ext cx="2844800" cy="457200"/>
          </a:xfrm>
          <a:prstGeom prst="rect">
            <a:avLst/>
          </a:prstGeom>
          <a:noFill/>
          <a:ln w="12700">
            <a:noFill/>
            <a:miter lim="800000"/>
            <a:headEnd/>
            <a:tailEnd/>
          </a:ln>
          <a:effectLst>
            <a:outerShdw dist="25399" dir="2700000" algn="ctr" rotWithShape="0">
              <a:schemeClr val="bg2">
                <a:alpha val="75000"/>
              </a:schemeClr>
            </a:outerShdw>
          </a:effectLst>
        </p:spPr>
        <p:txBody>
          <a:bodyPr lIns="0" tIns="0" rIns="0" bIns="0"/>
          <a:lstStyle/>
          <a:p>
            <a:pPr>
              <a:tabLst>
                <a:tab pos="251460" algn="l"/>
                <a:tab pos="502920" algn="l"/>
                <a:tab pos="754380" algn="l"/>
                <a:tab pos="1005840" algn="l"/>
                <a:tab pos="1245870" algn="l"/>
                <a:tab pos="1497330" algn="l"/>
                <a:tab pos="1748790" algn="l"/>
                <a:tab pos="2000250" algn="l"/>
                <a:tab pos="2251710" algn="l"/>
                <a:tab pos="2503170" algn="l"/>
                <a:tab pos="2754630" algn="l"/>
                <a:tab pos="3006090" algn="l"/>
              </a:tabLst>
              <a:defRPr/>
            </a:pPr>
            <a:r>
              <a:rPr lang="en-US" dirty="0">
                <a:ea typeface="Hoefler Text" pitchFamily="28" charset="0"/>
                <a:cs typeface="Hoefler Text" pitchFamily="28" charset="0"/>
              </a:rPr>
              <a:t> </a:t>
            </a:r>
            <a:r>
              <a:rPr lang="en-US" sz="2400" dirty="0">
                <a:latin typeface="Arial" charset="0"/>
                <a:sym typeface="Arial" charset="0"/>
              </a:rPr>
              <a:t>higher mass scale</a:t>
            </a:r>
          </a:p>
        </p:txBody>
      </p:sp>
      <p:sp>
        <p:nvSpPr>
          <p:cNvPr id="38918" name="Rectangle 8"/>
          <p:cNvSpPr>
            <a:spLocks/>
          </p:cNvSpPr>
          <p:nvPr/>
        </p:nvSpPr>
        <p:spPr bwMode="auto">
          <a:xfrm>
            <a:off x="250824" y="838200"/>
            <a:ext cx="2644775" cy="5334000"/>
          </a:xfrm>
          <a:prstGeom prst="rect">
            <a:avLst/>
          </a:prstGeom>
          <a:noFill/>
          <a:ln w="12700">
            <a:noFill/>
            <a:miter lim="800000"/>
            <a:headEnd/>
            <a:tailEnd/>
          </a:ln>
        </p:spPr>
        <p:txBody>
          <a:bodyPr lIns="0" tIns="0" rIns="0" bIns="0"/>
          <a:lstStyle/>
          <a:p>
            <a:pPr>
              <a:tabLst>
                <a:tab pos="250825" algn="l"/>
                <a:tab pos="501650" algn="l"/>
                <a:tab pos="754063" algn="l"/>
                <a:tab pos="1004888" algn="l"/>
                <a:tab pos="1244600" algn="l"/>
                <a:tab pos="1497013" algn="l"/>
                <a:tab pos="1747838" algn="l"/>
                <a:tab pos="2000250" algn="l"/>
                <a:tab pos="2251075" algn="l"/>
                <a:tab pos="2501900" algn="l"/>
                <a:tab pos="2754313" algn="l"/>
                <a:tab pos="3005138" algn="l"/>
              </a:tabLst>
            </a:pPr>
            <a:r>
              <a:rPr lang="en-US" sz="1800" dirty="0">
                <a:latin typeface="Symbol" pitchFamily="18" charset="2"/>
                <a:sym typeface="Arial" charset="0"/>
              </a:rPr>
              <a:t>k</a:t>
            </a:r>
            <a:r>
              <a:rPr lang="en-US" sz="1800" dirty="0">
                <a:latin typeface="Arial" charset="0"/>
                <a:sym typeface="Arial" charset="0"/>
              </a:rPr>
              <a:t> small</a:t>
            </a:r>
            <a:r>
              <a:rPr lang="en-US" sz="1800" dirty="0" smtClean="0">
                <a:latin typeface="Arial" charset="0"/>
                <a:sym typeface="Arial" charset="0"/>
              </a:rPr>
              <a:t>: dipole interaction</a:t>
            </a:r>
            <a:endParaRPr lang="en-US" sz="1800" dirty="0">
              <a:latin typeface="Arial" charset="0"/>
              <a:sym typeface="Arial" charset="0"/>
            </a:endParaRPr>
          </a:p>
          <a:p>
            <a:pPr>
              <a:tabLst>
                <a:tab pos="250825" algn="l"/>
                <a:tab pos="501650" algn="l"/>
                <a:tab pos="754063" algn="l"/>
                <a:tab pos="1004888" algn="l"/>
                <a:tab pos="1244600" algn="l"/>
                <a:tab pos="1497013" algn="l"/>
                <a:tab pos="1747838" algn="l"/>
                <a:tab pos="2000250" algn="l"/>
                <a:tab pos="2251075" algn="l"/>
                <a:tab pos="2501900" algn="l"/>
                <a:tab pos="2754313" algn="l"/>
                <a:tab pos="3005138" algn="l"/>
              </a:tabLst>
            </a:pPr>
            <a:r>
              <a:rPr lang="en-US" sz="1800" dirty="0">
                <a:latin typeface="Symbol" pitchFamily="18" charset="2"/>
                <a:sym typeface="Arial" charset="0"/>
              </a:rPr>
              <a:t>k</a:t>
            </a:r>
            <a:r>
              <a:rPr lang="en-US" sz="1800" dirty="0">
                <a:latin typeface="Arial" charset="0"/>
                <a:sym typeface="Arial" charset="0"/>
              </a:rPr>
              <a:t> large: contact term</a:t>
            </a:r>
          </a:p>
          <a:p>
            <a:pPr>
              <a:tabLst>
                <a:tab pos="250825" algn="l"/>
                <a:tab pos="501650" algn="l"/>
                <a:tab pos="754063" algn="l"/>
                <a:tab pos="1004888" algn="l"/>
                <a:tab pos="1244600" algn="l"/>
                <a:tab pos="1497013" algn="l"/>
                <a:tab pos="1747838" algn="l"/>
                <a:tab pos="2000250" algn="l"/>
                <a:tab pos="2251075" algn="l"/>
                <a:tab pos="2501900" algn="l"/>
                <a:tab pos="2754313" algn="l"/>
                <a:tab pos="3005138" algn="l"/>
              </a:tabLst>
            </a:pPr>
            <a:endParaRPr lang="en-US" sz="2000" dirty="0">
              <a:latin typeface="Arial" charset="0"/>
              <a:sym typeface="Arial" charset="0"/>
            </a:endParaRPr>
          </a:p>
          <a:p>
            <a:pPr>
              <a:tabLst>
                <a:tab pos="250825" algn="l"/>
                <a:tab pos="501650" algn="l"/>
                <a:tab pos="754063" algn="l"/>
                <a:tab pos="1004888" algn="l"/>
                <a:tab pos="1244600" algn="l"/>
                <a:tab pos="1497013" algn="l"/>
                <a:tab pos="1747838" algn="l"/>
                <a:tab pos="2000250" algn="l"/>
                <a:tab pos="2251075" algn="l"/>
                <a:tab pos="2501900" algn="l"/>
                <a:tab pos="2754313" algn="l"/>
                <a:tab pos="3005138" algn="l"/>
              </a:tabLst>
            </a:pPr>
            <a:endParaRPr lang="en-US" sz="2000" dirty="0">
              <a:latin typeface="Arial" charset="0"/>
              <a:sym typeface="Arial" charset="0"/>
            </a:endParaRPr>
          </a:p>
          <a:p>
            <a:pPr>
              <a:tabLst>
                <a:tab pos="250825" algn="l"/>
                <a:tab pos="501650" algn="l"/>
                <a:tab pos="754063" algn="l"/>
                <a:tab pos="1004888" algn="l"/>
                <a:tab pos="1244600" algn="l"/>
                <a:tab pos="1497013" algn="l"/>
                <a:tab pos="1747838" algn="l"/>
                <a:tab pos="2000250" algn="l"/>
                <a:tab pos="2251075" algn="l"/>
                <a:tab pos="2501900" algn="l"/>
                <a:tab pos="2754313" algn="l"/>
                <a:tab pos="3005138" algn="l"/>
              </a:tabLst>
            </a:pPr>
            <a:r>
              <a:rPr lang="en-US" sz="2000" dirty="0">
                <a:latin typeface="Arial" charset="0"/>
                <a:sym typeface="Arial" charset="0"/>
              </a:rPr>
              <a:t>1) </a:t>
            </a:r>
            <a:r>
              <a:rPr lang="en-US" sz="2000" i="1" dirty="0">
                <a:latin typeface="Arial" charset="0"/>
                <a:sym typeface="Arial" charset="0"/>
              </a:rPr>
              <a:t>Scale extends to several x 10</a:t>
            </a:r>
            <a:r>
              <a:rPr lang="en-US" sz="2000" i="1" baseline="32000" dirty="0">
                <a:latin typeface="Arial" charset="0"/>
                <a:sym typeface="Arial" charset="0"/>
              </a:rPr>
              <a:t>3</a:t>
            </a:r>
            <a:r>
              <a:rPr lang="en-US" sz="2000" i="1" dirty="0">
                <a:latin typeface="Arial" charset="0"/>
                <a:sym typeface="Arial" charset="0"/>
              </a:rPr>
              <a:t> </a:t>
            </a:r>
            <a:r>
              <a:rPr lang="en-US" sz="2000" i="1" dirty="0" err="1">
                <a:latin typeface="Arial" charset="0"/>
                <a:sym typeface="Arial" charset="0"/>
              </a:rPr>
              <a:t>TeV</a:t>
            </a:r>
            <a:endParaRPr lang="en-US" sz="2000" dirty="0">
              <a:latin typeface="Arial" charset="0"/>
              <a:sym typeface="Arial" charset="0"/>
            </a:endParaRPr>
          </a:p>
          <a:p>
            <a:pPr>
              <a:tabLst>
                <a:tab pos="250825" algn="l"/>
                <a:tab pos="501650" algn="l"/>
                <a:tab pos="754063" algn="l"/>
                <a:tab pos="1004888" algn="l"/>
                <a:tab pos="1244600" algn="l"/>
                <a:tab pos="1497013" algn="l"/>
                <a:tab pos="1747838" algn="l"/>
                <a:tab pos="2000250" algn="l"/>
                <a:tab pos="2251075" algn="l"/>
                <a:tab pos="2501900" algn="l"/>
                <a:tab pos="2754313" algn="l"/>
                <a:tab pos="3005138" algn="l"/>
              </a:tabLst>
            </a:pPr>
            <a:endParaRPr lang="en-US" sz="2000" dirty="0">
              <a:latin typeface="Arial" charset="0"/>
              <a:sym typeface="Arial" charset="0"/>
            </a:endParaRPr>
          </a:p>
          <a:p>
            <a:pPr>
              <a:tabLst>
                <a:tab pos="250825" algn="l"/>
                <a:tab pos="501650" algn="l"/>
                <a:tab pos="754063" algn="l"/>
                <a:tab pos="1004888" algn="l"/>
                <a:tab pos="1244600" algn="l"/>
                <a:tab pos="1497013" algn="l"/>
                <a:tab pos="1747838" algn="l"/>
                <a:tab pos="2000250" algn="l"/>
                <a:tab pos="2251075" algn="l"/>
                <a:tab pos="2501900" algn="l"/>
                <a:tab pos="2754313" algn="l"/>
                <a:tab pos="3005138" algn="l"/>
              </a:tabLst>
            </a:pPr>
            <a:endParaRPr lang="en-US" sz="2000" dirty="0" smtClean="0">
              <a:latin typeface="Arial" charset="0"/>
              <a:sym typeface="Arial" charset="0"/>
            </a:endParaRPr>
          </a:p>
          <a:p>
            <a:pPr>
              <a:tabLst>
                <a:tab pos="250825" algn="l"/>
                <a:tab pos="501650" algn="l"/>
                <a:tab pos="754063" algn="l"/>
                <a:tab pos="1004888" algn="l"/>
                <a:tab pos="1244600" algn="l"/>
                <a:tab pos="1497013" algn="l"/>
                <a:tab pos="1747838" algn="l"/>
                <a:tab pos="2000250" algn="l"/>
                <a:tab pos="2251075" algn="l"/>
                <a:tab pos="2501900" algn="l"/>
                <a:tab pos="2754313" algn="l"/>
                <a:tab pos="3005138" algn="l"/>
              </a:tabLst>
            </a:pPr>
            <a:r>
              <a:rPr lang="en-US" sz="2000" dirty="0" smtClean="0">
                <a:latin typeface="Arial" charset="0"/>
                <a:sym typeface="Arial" charset="0"/>
              </a:rPr>
              <a:t>2) </a:t>
            </a:r>
            <a:r>
              <a:rPr lang="en-US" sz="2000" dirty="0" smtClean="0">
                <a:latin typeface="Symbol" pitchFamily="18" charset="2"/>
                <a:sym typeface="Arial" charset="0"/>
              </a:rPr>
              <a:t>M</a:t>
            </a:r>
            <a:r>
              <a:rPr lang="en-US" sz="2000" dirty="0" smtClean="0">
                <a:latin typeface="+mn-lt"/>
                <a:sym typeface="Arial" charset="0"/>
              </a:rPr>
              <a:t>u2e/COMET</a:t>
            </a:r>
            <a:r>
              <a:rPr lang="en-US" sz="2000" dirty="0" smtClean="0">
                <a:latin typeface="Arial" charset="0"/>
                <a:sym typeface="Arial" charset="0"/>
              </a:rPr>
              <a:t> ~</a:t>
            </a:r>
            <a:r>
              <a:rPr lang="en-US" sz="2000" i="1" dirty="0" smtClean="0">
                <a:latin typeface="Arial" charset="0"/>
                <a:sym typeface="Arial" charset="0"/>
              </a:rPr>
              <a:t>2 </a:t>
            </a:r>
            <a:r>
              <a:rPr lang="en-US" sz="2000" i="1" dirty="0">
                <a:latin typeface="Arial" charset="0"/>
                <a:sym typeface="Arial" charset="0"/>
              </a:rPr>
              <a:t>times more </a:t>
            </a:r>
            <a:r>
              <a:rPr lang="en-US" sz="2000" i="1" dirty="0" smtClean="0">
                <a:latin typeface="Arial" charset="0"/>
                <a:sym typeface="Arial" charset="0"/>
              </a:rPr>
              <a:t>sensitive than </a:t>
            </a:r>
            <a:r>
              <a:rPr lang="en-US" sz="2000" i="1" dirty="0">
                <a:latin typeface="Arial" charset="0"/>
                <a:sym typeface="Arial" charset="0"/>
              </a:rPr>
              <a:t>MEG </a:t>
            </a:r>
            <a:r>
              <a:rPr lang="en-US" sz="2000" i="1" dirty="0" smtClean="0">
                <a:latin typeface="Arial" charset="0"/>
                <a:sym typeface="Arial" charset="0"/>
              </a:rPr>
              <a:t>to dipole interaction terms</a:t>
            </a:r>
            <a:endParaRPr lang="en-US" sz="2000" i="1" dirty="0">
              <a:latin typeface="Arial" charset="0"/>
              <a:sym typeface="Arial" charset="0"/>
            </a:endParaRPr>
          </a:p>
          <a:p>
            <a:pPr>
              <a:tabLst>
                <a:tab pos="250825" algn="l"/>
                <a:tab pos="501650" algn="l"/>
                <a:tab pos="754063" algn="l"/>
                <a:tab pos="1004888" algn="l"/>
                <a:tab pos="1244600" algn="l"/>
                <a:tab pos="1497013" algn="l"/>
                <a:tab pos="1747838" algn="l"/>
                <a:tab pos="2000250" algn="l"/>
                <a:tab pos="2251075" algn="l"/>
                <a:tab pos="2501900" algn="l"/>
                <a:tab pos="2754313" algn="l"/>
                <a:tab pos="3005138" algn="l"/>
              </a:tabLst>
            </a:pPr>
            <a:endParaRPr lang="en-US" i="1" dirty="0">
              <a:latin typeface="Arial" charset="0"/>
              <a:sym typeface="Arial" charset="0"/>
            </a:endParaRPr>
          </a:p>
          <a:p>
            <a:pPr>
              <a:tabLst>
                <a:tab pos="250825" algn="l"/>
                <a:tab pos="501650" algn="l"/>
                <a:tab pos="754063" algn="l"/>
                <a:tab pos="1004888" algn="l"/>
                <a:tab pos="1244600" algn="l"/>
                <a:tab pos="1497013" algn="l"/>
                <a:tab pos="1747838" algn="l"/>
                <a:tab pos="2000250" algn="l"/>
                <a:tab pos="2251075" algn="l"/>
                <a:tab pos="2501900" algn="l"/>
                <a:tab pos="2754313" algn="l"/>
                <a:tab pos="3005138" algn="l"/>
              </a:tabLst>
            </a:pPr>
            <a:r>
              <a:rPr lang="en-US" sz="2000" i="1" dirty="0">
                <a:latin typeface="Arial" charset="0"/>
                <a:sym typeface="Arial" charset="0"/>
              </a:rPr>
              <a:t>3</a:t>
            </a:r>
            <a:r>
              <a:rPr lang="en-US" sz="2000" i="1" dirty="0" smtClean="0">
                <a:latin typeface="Arial" charset="0"/>
                <a:sym typeface="Arial" charset="0"/>
              </a:rPr>
              <a:t>) </a:t>
            </a:r>
            <a:r>
              <a:rPr lang="en-US" sz="2000" dirty="0" err="1" smtClean="0">
                <a:latin typeface="Symbol" pitchFamily="18" charset="2"/>
                <a:sym typeface="Arial" charset="0"/>
              </a:rPr>
              <a:t>mN</a:t>
            </a:r>
            <a:r>
              <a:rPr lang="en-US" sz="2000" dirty="0" smtClean="0">
                <a:latin typeface="Symbol" pitchFamily="18" charset="2"/>
                <a:sym typeface="Arial" charset="0"/>
              </a:rPr>
              <a:t>-</a:t>
            </a:r>
            <a:r>
              <a:rPr lang="en-US" sz="2000" dirty="0" smtClean="0">
                <a:latin typeface="Arial" charset="0"/>
                <a:sym typeface="Arial" charset="0"/>
              </a:rPr>
              <a:t>&gt;</a:t>
            </a:r>
            <a:r>
              <a:rPr lang="en-US" sz="2000" dirty="0" err="1" smtClean="0">
                <a:latin typeface="Arial" charset="0"/>
                <a:sym typeface="Arial" charset="0"/>
              </a:rPr>
              <a:t>e</a:t>
            </a:r>
            <a:r>
              <a:rPr lang="en-US" sz="2000" dirty="0" err="1" smtClean="0">
                <a:latin typeface="Symbol" pitchFamily="18" charset="2"/>
                <a:sym typeface="Arial" charset="0"/>
              </a:rPr>
              <a:t>N</a:t>
            </a:r>
            <a:r>
              <a:rPr lang="en-US" sz="2000" i="1" dirty="0" smtClean="0">
                <a:latin typeface="Arial" charset="0"/>
                <a:sym typeface="Arial" charset="0"/>
              </a:rPr>
              <a:t> has much greater sensitivity </a:t>
            </a:r>
            <a:r>
              <a:rPr lang="en-US" sz="2000" i="1" dirty="0">
                <a:latin typeface="Arial" charset="0"/>
                <a:sym typeface="Arial" charset="0"/>
              </a:rPr>
              <a:t>to contact </a:t>
            </a:r>
            <a:r>
              <a:rPr lang="en-US" sz="2000" i="1" dirty="0" smtClean="0">
                <a:latin typeface="Arial" charset="0"/>
                <a:sym typeface="Arial" charset="0"/>
              </a:rPr>
              <a:t>terms compared to </a:t>
            </a:r>
            <a:r>
              <a:rPr lang="en-US" sz="2000" dirty="0" smtClean="0">
                <a:latin typeface="Symbol" pitchFamily="18" charset="2"/>
                <a:sym typeface="Arial" charset="0"/>
              </a:rPr>
              <a:t>m-</a:t>
            </a:r>
            <a:r>
              <a:rPr lang="en-US" sz="2000" dirty="0" smtClean="0">
                <a:latin typeface="Arial" charset="0"/>
                <a:sym typeface="Arial" charset="0"/>
              </a:rPr>
              <a:t>&gt;</a:t>
            </a:r>
            <a:r>
              <a:rPr lang="en-US" sz="2000" dirty="0" err="1" smtClean="0">
                <a:latin typeface="Arial" charset="0"/>
                <a:sym typeface="Arial" charset="0"/>
              </a:rPr>
              <a:t>e</a:t>
            </a:r>
            <a:r>
              <a:rPr lang="en-US" sz="2000" dirty="0" err="1" smtClean="0">
                <a:latin typeface="Symbol" pitchFamily="18" charset="2"/>
                <a:sym typeface="Arial" charset="0"/>
              </a:rPr>
              <a:t>g</a:t>
            </a:r>
            <a:endParaRPr lang="en-US" sz="2000" i="1" dirty="0">
              <a:latin typeface="Arial" charset="0"/>
              <a:sym typeface="Arial" charset="0"/>
            </a:endParaRPr>
          </a:p>
        </p:txBody>
      </p:sp>
      <p:sp>
        <p:nvSpPr>
          <p:cNvPr id="49162" name="Rectangle 10"/>
          <p:cNvSpPr>
            <a:spLocks/>
          </p:cNvSpPr>
          <p:nvPr/>
        </p:nvSpPr>
        <p:spPr bwMode="auto">
          <a:xfrm>
            <a:off x="3067050" y="5486400"/>
            <a:ext cx="1657350" cy="307975"/>
          </a:xfrm>
          <a:prstGeom prst="rect">
            <a:avLst/>
          </a:prstGeom>
          <a:solidFill>
            <a:srgbClr val="FFFFFF"/>
          </a:solidFill>
          <a:ln w="12700">
            <a:noFill/>
            <a:miter lim="800000"/>
            <a:headEnd/>
            <a:tailEnd/>
          </a:ln>
          <a:effectLst>
            <a:outerShdw dist="25399" dir="2700000" algn="ctr" rotWithShape="0">
              <a:schemeClr val="bg2">
                <a:alpha val="75000"/>
              </a:schemeClr>
            </a:outerShdw>
          </a:effectLst>
        </p:spPr>
        <p:txBody>
          <a:bodyPr wrap="none" lIns="0" tIns="0" rIns="0" bIns="0">
            <a:spAutoFit/>
          </a:bodyPr>
          <a:lstStyle/>
          <a:p>
            <a:pPr>
              <a:tabLst>
                <a:tab pos="251460" algn="l"/>
                <a:tab pos="502920" algn="l"/>
                <a:tab pos="754380" algn="l"/>
                <a:tab pos="1005840" algn="l"/>
                <a:tab pos="1245870" algn="l"/>
                <a:tab pos="1497330" algn="l"/>
                <a:tab pos="1748790" algn="l"/>
                <a:tab pos="2000250" algn="l"/>
                <a:tab pos="2251710" algn="l"/>
                <a:tab pos="2503170" algn="l"/>
                <a:tab pos="2754630" algn="l"/>
                <a:tab pos="3006090" algn="l"/>
              </a:tabLst>
              <a:defRPr/>
            </a:pPr>
            <a:r>
              <a:rPr lang="en-US" sz="2000" dirty="0">
                <a:latin typeface="Arial" charset="0"/>
                <a:sym typeface="Arial" charset="0"/>
              </a:rPr>
              <a:t>MEGA(</a:t>
            </a:r>
            <a:r>
              <a:rPr lang="en-US" sz="2000" dirty="0">
                <a:latin typeface="Symbol" pitchFamily="18" charset="2"/>
                <a:sym typeface="Arial" charset="0"/>
              </a:rPr>
              <a:t>m-</a:t>
            </a:r>
            <a:r>
              <a:rPr lang="en-US" sz="2000" dirty="0">
                <a:latin typeface="Arial" charset="0"/>
                <a:sym typeface="Arial" charset="0"/>
              </a:rPr>
              <a:t>&gt;</a:t>
            </a:r>
            <a:r>
              <a:rPr lang="en-US" sz="2000" dirty="0" err="1">
                <a:latin typeface="Arial" charset="0"/>
                <a:sym typeface="Arial" charset="0"/>
              </a:rPr>
              <a:t>e</a:t>
            </a:r>
            <a:r>
              <a:rPr lang="en-US" sz="2000" dirty="0" err="1">
                <a:latin typeface="Symbol" pitchFamily="18" charset="2"/>
                <a:sym typeface="Arial" charset="0"/>
              </a:rPr>
              <a:t>g</a:t>
            </a:r>
            <a:r>
              <a:rPr lang="en-US" sz="2000" dirty="0">
                <a:latin typeface="Arial" charset="0"/>
                <a:sym typeface="Arial" charset="0"/>
              </a:rPr>
              <a:t>)</a:t>
            </a:r>
          </a:p>
        </p:txBody>
      </p:sp>
      <p:sp>
        <p:nvSpPr>
          <p:cNvPr id="49163" name="Rectangle 11"/>
          <p:cNvSpPr>
            <a:spLocks/>
          </p:cNvSpPr>
          <p:nvPr/>
        </p:nvSpPr>
        <p:spPr bwMode="auto">
          <a:xfrm>
            <a:off x="5486400" y="3349823"/>
            <a:ext cx="1652697" cy="307777"/>
          </a:xfrm>
          <a:prstGeom prst="rect">
            <a:avLst/>
          </a:prstGeom>
          <a:solidFill>
            <a:srgbClr val="FFFFFF"/>
          </a:solidFill>
          <a:ln w="12700">
            <a:noFill/>
            <a:miter lim="800000"/>
            <a:headEnd/>
            <a:tailEnd/>
          </a:ln>
          <a:effectLst>
            <a:outerShdw dist="25399" dir="2700000" algn="ctr" rotWithShape="0">
              <a:schemeClr val="bg2">
                <a:alpha val="75000"/>
              </a:schemeClr>
            </a:outerShdw>
          </a:effectLst>
        </p:spPr>
        <p:txBody>
          <a:bodyPr wrap="none" lIns="0" tIns="0" rIns="0" bIns="0">
            <a:spAutoFit/>
          </a:bodyPr>
          <a:lstStyle/>
          <a:p>
            <a:pPr>
              <a:tabLst>
                <a:tab pos="251460" algn="l"/>
                <a:tab pos="502920" algn="l"/>
                <a:tab pos="754380" algn="l"/>
                <a:tab pos="1005840" algn="l"/>
                <a:tab pos="1245870" algn="l"/>
                <a:tab pos="1497330" algn="l"/>
                <a:tab pos="1748790" algn="l"/>
                <a:tab pos="2000250" algn="l"/>
                <a:tab pos="2251710" algn="l"/>
                <a:tab pos="2503170" algn="l"/>
                <a:tab pos="2754630" algn="l"/>
                <a:tab pos="3006090" algn="l"/>
              </a:tabLst>
              <a:defRPr/>
            </a:pPr>
            <a:r>
              <a:rPr lang="en-US" sz="2000" b="1" i="1" dirty="0" smtClean="0">
                <a:solidFill>
                  <a:srgbClr val="800000"/>
                </a:solidFill>
                <a:latin typeface="Arial" charset="0"/>
                <a:sym typeface="Arial" charset="0"/>
              </a:rPr>
              <a:t>Mu2e/COMET</a:t>
            </a:r>
            <a:endParaRPr lang="en-US" sz="2000" b="1" i="1" dirty="0">
              <a:solidFill>
                <a:srgbClr val="800000"/>
              </a:solidFill>
              <a:latin typeface="Arial" charset="0"/>
              <a:sym typeface="Arial" charset="0"/>
            </a:endParaRPr>
          </a:p>
        </p:txBody>
      </p:sp>
      <p:sp>
        <p:nvSpPr>
          <p:cNvPr id="49164" name="Rectangle 12"/>
          <p:cNvSpPr>
            <a:spLocks/>
          </p:cNvSpPr>
          <p:nvPr/>
        </p:nvSpPr>
        <p:spPr bwMode="auto">
          <a:xfrm>
            <a:off x="5465763" y="4689475"/>
            <a:ext cx="583493" cy="307777"/>
          </a:xfrm>
          <a:prstGeom prst="rect">
            <a:avLst/>
          </a:prstGeom>
          <a:solidFill>
            <a:srgbClr val="FFFFFF"/>
          </a:solidFill>
          <a:ln w="12700">
            <a:noFill/>
            <a:miter lim="800000"/>
            <a:headEnd/>
            <a:tailEnd/>
          </a:ln>
          <a:effectLst>
            <a:outerShdw dist="25399" dir="2700000" algn="ctr" rotWithShape="0">
              <a:schemeClr val="bg2">
                <a:alpha val="75000"/>
              </a:schemeClr>
            </a:outerShdw>
          </a:effectLst>
        </p:spPr>
        <p:txBody>
          <a:bodyPr wrap="none" lIns="0" tIns="0" rIns="0" bIns="0">
            <a:spAutoFit/>
          </a:bodyPr>
          <a:lstStyle/>
          <a:p>
            <a:pPr>
              <a:tabLst>
                <a:tab pos="251460" algn="l"/>
                <a:tab pos="502920" algn="l"/>
                <a:tab pos="754380" algn="l"/>
                <a:tab pos="1005840" algn="l"/>
                <a:tab pos="1245870" algn="l"/>
                <a:tab pos="1497330" algn="l"/>
                <a:tab pos="1748790" algn="l"/>
                <a:tab pos="2000250" algn="l"/>
                <a:tab pos="2251710" algn="l"/>
                <a:tab pos="2503170" algn="l"/>
                <a:tab pos="2754630" algn="l"/>
                <a:tab pos="3006090" algn="l"/>
              </a:tabLst>
              <a:defRPr/>
            </a:pPr>
            <a:r>
              <a:rPr lang="en-US" sz="2000" b="1" i="1" dirty="0">
                <a:solidFill>
                  <a:srgbClr val="800000"/>
                </a:solidFill>
                <a:latin typeface="Arial" charset="0"/>
                <a:sym typeface="Arial" charset="0"/>
              </a:rPr>
              <a:t>MEG</a:t>
            </a:r>
          </a:p>
        </p:txBody>
      </p:sp>
      <p:sp>
        <p:nvSpPr>
          <p:cNvPr id="49165" name="Line 13"/>
          <p:cNvSpPr>
            <a:spLocks noChangeShapeType="1"/>
          </p:cNvSpPr>
          <p:nvPr/>
        </p:nvSpPr>
        <p:spPr bwMode="auto">
          <a:xfrm>
            <a:off x="7696200" y="1524000"/>
            <a:ext cx="45719" cy="1143000"/>
          </a:xfrm>
          <a:prstGeom prst="line">
            <a:avLst/>
          </a:prstGeom>
          <a:noFill/>
          <a:ln w="25400">
            <a:solidFill>
              <a:schemeClr val="tx1"/>
            </a:solidFill>
            <a:round/>
            <a:headEnd type="arrow" w="med" len="lg"/>
            <a:tailEnd type="none" w="med" len="lg"/>
          </a:ln>
          <a:effectLst>
            <a:outerShdw dist="25399" dir="2700000" algn="ctr" rotWithShape="0">
              <a:schemeClr val="bg2">
                <a:alpha val="75000"/>
              </a:schemeClr>
            </a:outerShdw>
          </a:effectLst>
          <a:scene3d>
            <a:camera prst="orthographicFront">
              <a:rot lat="0" lon="0" rev="21480000"/>
            </a:camera>
            <a:lightRig rig="threePt" dir="t"/>
          </a:scene3d>
        </p:spPr>
        <p:txBody>
          <a:bodyPr lIns="82296" tIns="41148" rIns="82296" bIns="41148"/>
          <a:lstStyle/>
          <a:p>
            <a:pPr>
              <a:defRPr/>
            </a:pPr>
            <a:endParaRPr lang="en-US">
              <a:cs typeface="+mn-cs"/>
            </a:endParaRPr>
          </a:p>
        </p:txBody>
      </p:sp>
      <p:sp>
        <p:nvSpPr>
          <p:cNvPr id="49167" name="Rectangle 15"/>
          <p:cNvSpPr>
            <a:spLocks/>
          </p:cNvSpPr>
          <p:nvPr/>
        </p:nvSpPr>
        <p:spPr bwMode="auto">
          <a:xfrm>
            <a:off x="2974975" y="2209800"/>
            <a:ext cx="1216025" cy="446088"/>
          </a:xfrm>
          <a:prstGeom prst="rect">
            <a:avLst/>
          </a:prstGeom>
          <a:noFill/>
          <a:ln w="12700">
            <a:noFill/>
            <a:miter lim="800000"/>
            <a:headEnd/>
            <a:tailEnd/>
          </a:ln>
          <a:effectLst>
            <a:outerShdw dist="25399" dir="2700000" algn="ctr" rotWithShape="0">
              <a:schemeClr val="bg2">
                <a:alpha val="75000"/>
              </a:schemeClr>
            </a:outerShdw>
          </a:effectLst>
        </p:spPr>
        <p:txBody>
          <a:bodyPr wrap="none" lIns="0" tIns="0" rIns="0" bIns="0">
            <a:spAutoFit/>
          </a:bodyPr>
          <a:lstStyle/>
          <a:p>
            <a:pPr>
              <a:defRPr/>
            </a:pPr>
            <a:r>
              <a:rPr lang="en-US" sz="2900" b="1" i="1" dirty="0">
                <a:solidFill>
                  <a:srgbClr val="800000"/>
                </a:solidFill>
                <a:cs typeface="Times New Roman" pitchFamily="18" charset="0"/>
                <a:sym typeface="Times New Roman" pitchFamily="18" charset="0"/>
              </a:rPr>
              <a:t>Λ </a:t>
            </a:r>
            <a:r>
              <a:rPr lang="en-US" sz="2900" b="1" dirty="0">
                <a:solidFill>
                  <a:srgbClr val="800000"/>
                </a:solidFill>
                <a:cs typeface="Times New Roman" pitchFamily="18" charset="0"/>
                <a:sym typeface="Times New Roman" pitchFamily="18" charset="0"/>
              </a:rPr>
              <a:t>(</a:t>
            </a:r>
            <a:r>
              <a:rPr lang="en-US" sz="2900" b="1" dirty="0" err="1">
                <a:solidFill>
                  <a:srgbClr val="800000"/>
                </a:solidFill>
                <a:cs typeface="Times New Roman" pitchFamily="18" charset="0"/>
                <a:sym typeface="Times New Roman" pitchFamily="18" charset="0"/>
              </a:rPr>
              <a:t>TeV</a:t>
            </a:r>
            <a:r>
              <a:rPr lang="en-US" sz="2900" b="1" dirty="0">
                <a:solidFill>
                  <a:srgbClr val="800000"/>
                </a:solidFill>
                <a:cs typeface="Times New Roman" pitchFamily="18" charset="0"/>
                <a:sym typeface="Times New Roman" pitchFamily="18" charset="0"/>
              </a:rPr>
              <a:t>)</a:t>
            </a:r>
          </a:p>
        </p:txBody>
      </p:sp>
      <p:sp>
        <p:nvSpPr>
          <p:cNvPr id="49168" name="Rectangle 16"/>
          <p:cNvSpPr>
            <a:spLocks/>
          </p:cNvSpPr>
          <p:nvPr/>
        </p:nvSpPr>
        <p:spPr bwMode="auto">
          <a:xfrm>
            <a:off x="7543800" y="5584825"/>
            <a:ext cx="457200" cy="739775"/>
          </a:xfrm>
          <a:prstGeom prst="rect">
            <a:avLst/>
          </a:prstGeom>
          <a:noFill/>
          <a:ln w="12700">
            <a:noFill/>
            <a:miter lim="800000"/>
            <a:headEnd/>
            <a:tailEnd/>
          </a:ln>
          <a:effectLst>
            <a:outerShdw dist="25399" dir="2700000" algn="ctr" rotWithShape="0">
              <a:schemeClr val="bg2">
                <a:alpha val="75000"/>
              </a:schemeClr>
            </a:outerShdw>
          </a:effectLst>
        </p:spPr>
        <p:txBody>
          <a:bodyPr lIns="0" tIns="0" rIns="0" bIns="0">
            <a:spAutoFit/>
          </a:bodyPr>
          <a:lstStyle/>
          <a:p>
            <a:pPr>
              <a:defRPr/>
            </a:pPr>
            <a:r>
              <a:rPr lang="en-US" sz="4800" i="1" dirty="0">
                <a:solidFill>
                  <a:srgbClr val="800000"/>
                </a:solidFill>
                <a:cs typeface="Times New Roman" pitchFamily="18" charset="0"/>
                <a:sym typeface="Times New Roman" pitchFamily="18" charset="0"/>
              </a:rPr>
              <a:t>κ</a:t>
            </a:r>
          </a:p>
        </p:txBody>
      </p:sp>
      <p:sp>
        <p:nvSpPr>
          <p:cNvPr id="38925" name="Rectangle 17"/>
          <p:cNvSpPr>
            <a:spLocks/>
          </p:cNvSpPr>
          <p:nvPr/>
        </p:nvSpPr>
        <p:spPr bwMode="auto">
          <a:xfrm>
            <a:off x="4616450" y="2098675"/>
            <a:ext cx="1965282" cy="369332"/>
          </a:xfrm>
          <a:prstGeom prst="rect">
            <a:avLst/>
          </a:prstGeom>
          <a:noFill/>
          <a:ln w="12700">
            <a:noFill/>
            <a:miter lim="800000"/>
            <a:headEnd/>
            <a:tailEnd/>
          </a:ln>
        </p:spPr>
        <p:txBody>
          <a:bodyPr wrap="none" lIns="0" tIns="0" rIns="0" bIns="0">
            <a:spAutoFit/>
          </a:bodyPr>
          <a:lstStyle/>
          <a:p>
            <a:pPr>
              <a:tabLst>
                <a:tab pos="250825" algn="l"/>
                <a:tab pos="501650" algn="l"/>
                <a:tab pos="754063" algn="l"/>
                <a:tab pos="1004888" algn="l"/>
                <a:tab pos="1244600" algn="l"/>
                <a:tab pos="1497013" algn="l"/>
                <a:tab pos="1747838" algn="l"/>
                <a:tab pos="2000250" algn="l"/>
                <a:tab pos="2251075" algn="l"/>
                <a:tab pos="2501900" algn="l"/>
                <a:tab pos="2754313" algn="l"/>
                <a:tab pos="3005138" algn="l"/>
              </a:tabLst>
            </a:pPr>
            <a:r>
              <a:rPr lang="en-US" sz="2400" dirty="0">
                <a:solidFill>
                  <a:srgbClr val="FF0000"/>
                </a:solidFill>
              </a:rPr>
              <a:t>Project X Mu2e</a:t>
            </a:r>
          </a:p>
        </p:txBody>
      </p:sp>
      <p:sp>
        <p:nvSpPr>
          <p:cNvPr id="49172" name="Rectangle 20"/>
          <p:cNvSpPr>
            <a:spLocks/>
          </p:cNvSpPr>
          <p:nvPr/>
        </p:nvSpPr>
        <p:spPr bwMode="auto">
          <a:xfrm>
            <a:off x="1152525" y="136525"/>
            <a:ext cx="7323138" cy="514350"/>
          </a:xfrm>
          <a:prstGeom prst="rect">
            <a:avLst/>
          </a:prstGeom>
          <a:noFill/>
          <a:ln w="25400">
            <a:noFill/>
            <a:miter lim="800000"/>
            <a:headEnd/>
            <a:tailEnd/>
          </a:ln>
          <a:effectLst/>
        </p:spPr>
        <p:txBody>
          <a:bodyPr wrap="none" lIns="82296" tIns="41148" rIns="82296" bIns="41148">
            <a:spAutoFit/>
          </a:bodyPr>
          <a:lstStyle/>
          <a:p>
            <a:pPr>
              <a:defRPr/>
            </a:pPr>
            <a:r>
              <a:rPr lang="en-US" sz="2800" dirty="0">
                <a:solidFill>
                  <a:srgbClr val="CC0000"/>
                </a:solidFill>
                <a:effectLst>
                  <a:outerShdw blurRad="38100" dist="38100" dir="2700000" algn="tl">
                    <a:srgbClr val="000000">
                      <a:alpha val="43137"/>
                    </a:srgbClr>
                  </a:outerShdw>
                </a:effectLst>
                <a:latin typeface="Arial" charset="0"/>
                <a:cs typeface="+mn-cs"/>
              </a:rPr>
              <a:t>Physics Reach of </a:t>
            </a:r>
            <a:r>
              <a:rPr lang="en-US" sz="2800" dirty="0" err="1">
                <a:solidFill>
                  <a:srgbClr val="4C4C4C"/>
                </a:solidFill>
                <a:effectLst>
                  <a:outerShdw blurRad="38100" dist="38100" dir="2700000" algn="tl">
                    <a:srgbClr val="000000">
                      <a:alpha val="43137"/>
                    </a:srgbClr>
                  </a:outerShdw>
                </a:effectLst>
                <a:cs typeface="Times New Roman" pitchFamily="18" charset="0"/>
                <a:sym typeface="Times New Roman" pitchFamily="18" charset="0"/>
              </a:rPr>
              <a:t>μ</a:t>
            </a:r>
            <a:r>
              <a:rPr lang="en-US" sz="2800" dirty="0" err="1">
                <a:solidFill>
                  <a:srgbClr val="4C4C4C"/>
                </a:solidFill>
                <a:effectLst>
                  <a:outerShdw blurRad="38100" dist="38100" dir="2700000" algn="tl">
                    <a:srgbClr val="000000">
                      <a:alpha val="43137"/>
                    </a:srgbClr>
                  </a:outerShdw>
                </a:effectLst>
                <a:latin typeface="Arial" charset="0"/>
                <a:cs typeface="+mn-cs"/>
              </a:rPr>
              <a:t>→</a:t>
            </a:r>
            <a:r>
              <a:rPr lang="en-US" sz="2800" dirty="0" err="1">
                <a:solidFill>
                  <a:srgbClr val="4C4C4C"/>
                </a:solidFill>
                <a:effectLst>
                  <a:outerShdw blurRad="38100" dist="38100" dir="2700000" algn="tl">
                    <a:srgbClr val="000000">
                      <a:alpha val="43137"/>
                    </a:srgbClr>
                  </a:outerShdw>
                </a:effectLst>
                <a:cs typeface="Times New Roman" pitchFamily="18" charset="0"/>
                <a:sym typeface="Times New Roman" pitchFamily="18" charset="0"/>
              </a:rPr>
              <a:t>eγ</a:t>
            </a:r>
            <a:r>
              <a:rPr lang="en-US" sz="2800" dirty="0">
                <a:solidFill>
                  <a:srgbClr val="4C4C4C"/>
                </a:solidFill>
                <a:effectLst>
                  <a:outerShdw blurRad="38100" dist="38100" dir="2700000" algn="tl">
                    <a:srgbClr val="000000">
                      <a:alpha val="43137"/>
                    </a:srgbClr>
                  </a:outerShdw>
                </a:effectLst>
                <a:cs typeface="Times New Roman" pitchFamily="18" charset="0"/>
                <a:sym typeface="Times New Roman" pitchFamily="18" charset="0"/>
              </a:rPr>
              <a:t> </a:t>
            </a:r>
            <a:r>
              <a:rPr lang="en-US" sz="2800" dirty="0">
                <a:solidFill>
                  <a:srgbClr val="CC0000"/>
                </a:solidFill>
                <a:effectLst>
                  <a:outerShdw blurRad="38100" dist="38100" dir="2700000" algn="tl">
                    <a:srgbClr val="000000">
                      <a:alpha val="43137"/>
                    </a:srgbClr>
                  </a:outerShdw>
                </a:effectLst>
                <a:latin typeface="Arial" charset="0"/>
                <a:cs typeface="+mn-cs"/>
              </a:rPr>
              <a:t>and </a:t>
            </a:r>
            <a:r>
              <a:rPr lang="en-US" sz="2800" dirty="0" err="1">
                <a:solidFill>
                  <a:srgbClr val="4C4C4C"/>
                </a:solidFill>
                <a:effectLst>
                  <a:outerShdw blurRad="38100" dist="38100" dir="2700000" algn="tl">
                    <a:srgbClr val="000000">
                      <a:alpha val="43137"/>
                    </a:srgbClr>
                  </a:outerShdw>
                </a:effectLst>
                <a:cs typeface="Times New Roman" pitchFamily="18" charset="0"/>
                <a:sym typeface="Times New Roman" pitchFamily="18" charset="0"/>
              </a:rPr>
              <a:t>μ</a:t>
            </a:r>
            <a:r>
              <a:rPr lang="en-US" sz="2800" dirty="0" err="1">
                <a:solidFill>
                  <a:srgbClr val="4C4C4C"/>
                </a:solidFill>
                <a:effectLst>
                  <a:outerShdw blurRad="38100" dist="38100" dir="2700000" algn="tl">
                    <a:srgbClr val="000000">
                      <a:alpha val="43137"/>
                    </a:srgbClr>
                  </a:outerShdw>
                </a:effectLst>
                <a:latin typeface="Arial" charset="0"/>
                <a:cs typeface="+mn-cs"/>
              </a:rPr>
              <a:t>→</a:t>
            </a:r>
            <a:r>
              <a:rPr lang="en-US" sz="2800" dirty="0" err="1">
                <a:solidFill>
                  <a:srgbClr val="4C4C4C"/>
                </a:solidFill>
                <a:effectLst>
                  <a:outerShdw blurRad="38100" dist="38100" dir="2700000" algn="tl">
                    <a:srgbClr val="000000">
                      <a:alpha val="43137"/>
                    </a:srgbClr>
                  </a:outerShdw>
                </a:effectLst>
                <a:cs typeface="Times New Roman" pitchFamily="18" charset="0"/>
                <a:sym typeface="Times New Roman" pitchFamily="18" charset="0"/>
              </a:rPr>
              <a:t>e</a:t>
            </a:r>
            <a:r>
              <a:rPr lang="en-US" sz="2800" dirty="0">
                <a:solidFill>
                  <a:srgbClr val="4C4C4C"/>
                </a:solidFill>
                <a:effectLst>
                  <a:outerShdw blurRad="38100" dist="38100" dir="2700000" algn="tl">
                    <a:srgbClr val="000000">
                      <a:alpha val="43137"/>
                    </a:srgbClr>
                  </a:outerShdw>
                </a:effectLst>
                <a:cs typeface="Times New Roman" pitchFamily="18" charset="0"/>
                <a:sym typeface="Times New Roman" pitchFamily="18" charset="0"/>
              </a:rPr>
              <a:t> </a:t>
            </a:r>
            <a:r>
              <a:rPr lang="en-US" sz="2800" dirty="0">
                <a:effectLst>
                  <a:outerShdw blurRad="38100" dist="38100" dir="2700000" algn="tl">
                    <a:srgbClr val="000000">
                      <a:alpha val="43137"/>
                    </a:srgbClr>
                  </a:outerShdw>
                </a:effectLst>
                <a:latin typeface="Arial" charset="0"/>
                <a:cs typeface="+mn-cs"/>
              </a:rPr>
              <a:t>Conversion</a:t>
            </a:r>
          </a:p>
        </p:txBody>
      </p:sp>
      <p:sp>
        <p:nvSpPr>
          <p:cNvPr id="17" name="Text Box 15"/>
          <p:cNvSpPr txBox="1">
            <a:spLocks noChangeArrowheads="1"/>
          </p:cNvSpPr>
          <p:nvPr/>
        </p:nvSpPr>
        <p:spPr bwMode="auto">
          <a:xfrm>
            <a:off x="0" y="1447800"/>
            <a:ext cx="2971800" cy="2590800"/>
          </a:xfrm>
          <a:prstGeom prst="rect">
            <a:avLst/>
          </a:prstGeom>
          <a:solidFill>
            <a:srgbClr val="FFFFFF"/>
          </a:solidFill>
          <a:ln w="9525">
            <a:solidFill>
              <a:srgbClr val="666666"/>
            </a:solidFill>
            <a:round/>
            <a:headEnd/>
            <a:tailEnd/>
          </a:ln>
          <a:effectLst/>
        </p:spPr>
        <p:txBody>
          <a:bodyPr lIns="81639" tIns="63220" rIns="81639" bIns="40820"/>
          <a:lstStyle/>
          <a:p>
            <a:pPr>
              <a:tabLst>
                <a:tab pos="656650" algn="l"/>
                <a:tab pos="1313299" algn="l"/>
                <a:tab pos="1969949" algn="l"/>
                <a:tab pos="2626599" algn="l"/>
                <a:tab pos="3283248" algn="l"/>
              </a:tabLst>
            </a:pPr>
            <a:r>
              <a:rPr lang="en-US" sz="2800" dirty="0" smtClean="0">
                <a:latin typeface="Symbol" pitchFamily="18" charset="2"/>
                <a:sym typeface="Arial" charset="0"/>
              </a:rPr>
              <a:t>M</a:t>
            </a:r>
            <a:r>
              <a:rPr lang="en-US" sz="2800" dirty="0" smtClean="0">
                <a:latin typeface="+mn-lt"/>
                <a:sym typeface="Arial" charset="0"/>
              </a:rPr>
              <a:t>u2e/COMET</a:t>
            </a:r>
            <a:r>
              <a:rPr lang="en-US" sz="2800" dirty="0" smtClean="0">
                <a:latin typeface="Symbol" pitchFamily="18" charset="2"/>
                <a:sym typeface="Arial" charset="0"/>
              </a:rPr>
              <a:t> </a:t>
            </a:r>
            <a:r>
              <a:rPr lang="en-US" sz="2500" dirty="0" smtClean="0">
                <a:solidFill>
                  <a:srgbClr val="0000FF"/>
                </a:solidFill>
              </a:rPr>
              <a:t>probe </a:t>
            </a:r>
            <a:r>
              <a:rPr lang="en-US" sz="2500" dirty="0">
                <a:solidFill>
                  <a:srgbClr val="0000FF"/>
                </a:solidFill>
              </a:rPr>
              <a:t>well past 10</a:t>
            </a:r>
            <a:r>
              <a:rPr lang="en-US" sz="2500" baseline="33000" dirty="0">
                <a:solidFill>
                  <a:srgbClr val="0000FF"/>
                </a:solidFill>
              </a:rPr>
              <a:t>3 </a:t>
            </a:r>
            <a:r>
              <a:rPr lang="en-US" sz="2500" dirty="0" err="1">
                <a:solidFill>
                  <a:srgbClr val="0000FF"/>
                </a:solidFill>
              </a:rPr>
              <a:t>TeV</a:t>
            </a:r>
            <a:r>
              <a:rPr lang="en-US" sz="2500" dirty="0">
                <a:solidFill>
                  <a:srgbClr val="0000FF"/>
                </a:solidFill>
              </a:rPr>
              <a:t> </a:t>
            </a:r>
            <a:r>
              <a:rPr lang="en-US" sz="2500" i="1" dirty="0">
                <a:solidFill>
                  <a:srgbClr val="0000FF"/>
                </a:solidFill>
              </a:rPr>
              <a:t>everywhere</a:t>
            </a:r>
            <a:r>
              <a:rPr lang="en-US" sz="2500" dirty="0">
                <a:solidFill>
                  <a:srgbClr val="0000FF"/>
                </a:solidFill>
              </a:rPr>
              <a:t> in this parameter space</a:t>
            </a:r>
            <a:r>
              <a:rPr lang="en-US" sz="2500" dirty="0" smtClean="0">
                <a:solidFill>
                  <a:srgbClr val="0000FF"/>
                </a:solidFill>
              </a:rPr>
              <a:t>!</a:t>
            </a:r>
          </a:p>
          <a:p>
            <a:pPr>
              <a:tabLst>
                <a:tab pos="656650" algn="l"/>
                <a:tab pos="1313299" algn="l"/>
                <a:tab pos="1969949" algn="l"/>
                <a:tab pos="2626599" algn="l"/>
                <a:tab pos="3283248" algn="l"/>
              </a:tabLst>
            </a:pPr>
            <a:r>
              <a:rPr lang="en-US" sz="2500" dirty="0" smtClean="0">
                <a:solidFill>
                  <a:srgbClr val="0000FF"/>
                </a:solidFill>
              </a:rPr>
              <a:t>Complementary to MEG measurement.</a:t>
            </a:r>
            <a:endParaRPr lang="en-US" sz="2500" dirty="0">
              <a:solidFill>
                <a:srgbClr val="0000FF"/>
              </a:solidFill>
            </a:endParaRPr>
          </a:p>
        </p:txBody>
      </p:sp>
      <p:sp>
        <p:nvSpPr>
          <p:cNvPr id="2" name="Footer Placeholder 1"/>
          <p:cNvSpPr>
            <a:spLocks noGrp="1"/>
          </p:cNvSpPr>
          <p:nvPr>
            <p:ph type="ftr" sz="quarter" idx="11"/>
          </p:nvPr>
        </p:nvSpPr>
        <p:spPr/>
        <p:txBody>
          <a:bodyPr/>
          <a:lstStyle/>
          <a:p>
            <a:r>
              <a:rPr lang="en-US" smtClean="0"/>
              <a:t>J. Miller, ssp2012, June 2012</a:t>
            </a:r>
            <a:endParaRPr lang="en-US"/>
          </a:p>
        </p:txBody>
      </p:sp>
      <p:sp>
        <p:nvSpPr>
          <p:cNvPr id="3" name="Slide Number Placeholder 2"/>
          <p:cNvSpPr>
            <a:spLocks noGrp="1"/>
          </p:cNvSpPr>
          <p:nvPr>
            <p:ph type="sldNum" sz="quarter" idx="12"/>
          </p:nvPr>
        </p:nvSpPr>
        <p:spPr/>
        <p:txBody>
          <a:bodyPr/>
          <a:lstStyle/>
          <a:p>
            <a:fld id="{B326621D-91F0-43AF-9600-98B3DB544E1B}" type="slidenum">
              <a:rPr lang="en-US" smtClean="0"/>
              <a:t>45</a:t>
            </a:fld>
            <a:endParaRPr lang="en-US"/>
          </a:p>
        </p:txBody>
      </p:sp>
    </p:spTree>
    <p:extLst>
      <p:ext uri="{BB962C8B-B14F-4D97-AF65-F5344CB8AC3E}">
        <p14:creationId xmlns:p14="http://schemas.microsoft.com/office/powerpoint/2010/main" val="29708443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16090" y="70248"/>
            <a:ext cx="8229600" cy="484523"/>
          </a:xfrm>
        </p:spPr>
        <p:txBody>
          <a:bodyPr>
            <a:normAutofit fontScale="90000"/>
          </a:bodyPr>
          <a:lstStyle/>
          <a:p>
            <a:r>
              <a:rPr lang="en-US" dirty="0" smtClean="0">
                <a:solidFill>
                  <a:srgbClr val="FF0000"/>
                </a:solidFill>
              </a:rPr>
              <a:t>The Mu2e Collaboration</a:t>
            </a:r>
            <a:endParaRPr lang="en-US" dirty="0">
              <a:solidFill>
                <a:srgbClr val="FF0000"/>
              </a:solidFill>
            </a:endParaRPr>
          </a:p>
        </p:txBody>
      </p:sp>
      <p:sp>
        <p:nvSpPr>
          <p:cNvPr id="4" name="Footer Placeholder 3"/>
          <p:cNvSpPr>
            <a:spLocks noGrp="1"/>
          </p:cNvSpPr>
          <p:nvPr>
            <p:ph type="ftr" sz="quarter" idx="11"/>
          </p:nvPr>
        </p:nvSpPr>
        <p:spPr>
          <a:xfrm>
            <a:off x="3124200" y="6539793"/>
            <a:ext cx="2895600" cy="365125"/>
          </a:xfrm>
        </p:spPr>
        <p:txBody>
          <a:bodyPr/>
          <a:lstStyle/>
          <a:p>
            <a:r>
              <a:rPr lang="en-US" smtClean="0"/>
              <a:t>J. Miller, ssp2012, June 2012</a:t>
            </a:r>
            <a:endParaRPr lang="en-US" dirty="0"/>
          </a:p>
        </p:txBody>
      </p:sp>
      <p:sp>
        <p:nvSpPr>
          <p:cNvPr id="6" name="Content Placeholder 5"/>
          <p:cNvSpPr>
            <a:spLocks noGrp="1"/>
          </p:cNvSpPr>
          <p:nvPr>
            <p:ph idx="1"/>
          </p:nvPr>
        </p:nvSpPr>
        <p:spPr>
          <a:xfrm>
            <a:off x="144705" y="898710"/>
            <a:ext cx="4374832" cy="2876824"/>
          </a:xfrm>
        </p:spPr>
        <p:txBody>
          <a:bodyPr>
            <a:normAutofit fontScale="47500" lnSpcReduction="20000"/>
          </a:bodyPr>
          <a:lstStyle/>
          <a:p>
            <a:r>
              <a:rPr lang="en-US" dirty="0"/>
              <a:t>Boston University</a:t>
            </a:r>
          </a:p>
          <a:p>
            <a:r>
              <a:rPr lang="en-US" dirty="0"/>
              <a:t>Brookhaven National Laboratory</a:t>
            </a:r>
          </a:p>
          <a:p>
            <a:r>
              <a:rPr lang="en-US" dirty="0"/>
              <a:t>City University of New York</a:t>
            </a:r>
          </a:p>
          <a:p>
            <a:r>
              <a:rPr lang="en-US" dirty="0"/>
              <a:t>College of William &amp; Mary</a:t>
            </a:r>
          </a:p>
          <a:p>
            <a:r>
              <a:rPr lang="en-US" dirty="0"/>
              <a:t>Fermi National Accelerator Laboratory</a:t>
            </a:r>
          </a:p>
          <a:p>
            <a:r>
              <a:rPr lang="en-US" dirty="0"/>
              <a:t>Idaho State University</a:t>
            </a:r>
          </a:p>
          <a:p>
            <a:r>
              <a:rPr lang="en-US" dirty="0" err="1"/>
              <a:t>Instituto</a:t>
            </a:r>
            <a:r>
              <a:rPr lang="en-US" dirty="0"/>
              <a:t> </a:t>
            </a:r>
            <a:r>
              <a:rPr lang="en-US" dirty="0" err="1"/>
              <a:t>Nazionale</a:t>
            </a:r>
            <a:r>
              <a:rPr lang="en-US" dirty="0"/>
              <a:t> di </a:t>
            </a:r>
            <a:r>
              <a:rPr lang="en-US" dirty="0" err="1"/>
              <a:t>Fisica</a:t>
            </a:r>
            <a:r>
              <a:rPr lang="en-US" dirty="0"/>
              <a:t> </a:t>
            </a:r>
            <a:r>
              <a:rPr lang="en-US" dirty="0" err="1"/>
              <a:t>Nucleare</a:t>
            </a:r>
            <a:r>
              <a:rPr lang="en-US" dirty="0"/>
              <a:t>, Lecce</a:t>
            </a:r>
          </a:p>
          <a:p>
            <a:r>
              <a:rPr lang="en-US" dirty="0" err="1"/>
              <a:t>Instituto</a:t>
            </a:r>
            <a:r>
              <a:rPr lang="en-US" dirty="0"/>
              <a:t> </a:t>
            </a:r>
            <a:r>
              <a:rPr lang="en-US" dirty="0" err="1"/>
              <a:t>Nazionale</a:t>
            </a:r>
            <a:r>
              <a:rPr lang="en-US" dirty="0"/>
              <a:t> di </a:t>
            </a:r>
            <a:r>
              <a:rPr lang="en-US" dirty="0" err="1"/>
              <a:t>Fisica</a:t>
            </a:r>
            <a:r>
              <a:rPr lang="en-US" dirty="0"/>
              <a:t> </a:t>
            </a:r>
            <a:r>
              <a:rPr lang="en-US" dirty="0" err="1"/>
              <a:t>Nucleare</a:t>
            </a:r>
            <a:r>
              <a:rPr lang="en-US" dirty="0"/>
              <a:t>, Pisa</a:t>
            </a:r>
          </a:p>
          <a:p>
            <a:r>
              <a:rPr lang="en-US" dirty="0"/>
              <a:t>Institute for Nuclear Research, Moscow</a:t>
            </a:r>
          </a:p>
          <a:p>
            <a:r>
              <a:rPr lang="en-US" dirty="0"/>
              <a:t>Joint Institute for Nuclear Research, </a:t>
            </a:r>
            <a:r>
              <a:rPr lang="en-US" dirty="0" err="1"/>
              <a:t>Dubna</a:t>
            </a:r>
            <a:endParaRPr lang="en-US" dirty="0"/>
          </a:p>
          <a:p>
            <a:r>
              <a:rPr lang="en-US" dirty="0" err="1"/>
              <a:t>Laboratori</a:t>
            </a:r>
            <a:r>
              <a:rPr lang="en-US" dirty="0"/>
              <a:t> </a:t>
            </a:r>
            <a:r>
              <a:rPr lang="en-US" dirty="0" err="1"/>
              <a:t>Nazionali</a:t>
            </a:r>
            <a:r>
              <a:rPr lang="en-US" dirty="0"/>
              <a:t> di </a:t>
            </a:r>
            <a:r>
              <a:rPr lang="en-US" dirty="0" err="1" smtClean="0"/>
              <a:t>Frascati</a:t>
            </a:r>
            <a:endParaRPr lang="en-US" dirty="0" smtClean="0"/>
          </a:p>
          <a:p>
            <a:r>
              <a:rPr lang="en-US" dirty="0" smtClean="0"/>
              <a:t>Lawrence Berkeley National Laboratory</a:t>
            </a:r>
          </a:p>
          <a:p>
            <a:endParaRPr lang="en-US" dirty="0" smtClean="0"/>
          </a:p>
        </p:txBody>
      </p:sp>
      <p:sp>
        <p:nvSpPr>
          <p:cNvPr id="7" name="Rectangle 6"/>
          <p:cNvSpPr/>
          <p:nvPr/>
        </p:nvSpPr>
        <p:spPr>
          <a:xfrm>
            <a:off x="4723914" y="842516"/>
            <a:ext cx="3626304" cy="2631490"/>
          </a:xfrm>
          <a:prstGeom prst="rect">
            <a:avLst/>
          </a:prstGeom>
        </p:spPr>
        <p:txBody>
          <a:bodyPr wrap="square">
            <a:spAutoFit/>
          </a:bodyPr>
          <a:lstStyle/>
          <a:p>
            <a:pPr marL="285750" indent="-285750">
              <a:buFont typeface="Arial"/>
              <a:buChar char="•"/>
            </a:pPr>
            <a:r>
              <a:rPr lang="en-US" sz="1500" dirty="0" err="1" smtClean="0"/>
              <a:t>Muons</a:t>
            </a:r>
            <a:r>
              <a:rPr lang="en-US" sz="1500" dirty="0" smtClean="0"/>
              <a:t> </a:t>
            </a:r>
            <a:r>
              <a:rPr lang="en-US" sz="1500" dirty="0"/>
              <a:t>Inc.</a:t>
            </a:r>
          </a:p>
          <a:p>
            <a:pPr marL="285750" indent="-285750">
              <a:buFont typeface="Arial"/>
              <a:buChar char="•"/>
            </a:pPr>
            <a:r>
              <a:rPr lang="en-US" sz="1500" dirty="0"/>
              <a:t>Northwestern University</a:t>
            </a:r>
          </a:p>
          <a:p>
            <a:pPr marL="285750" indent="-285750">
              <a:buFont typeface="Arial"/>
              <a:buChar char="•"/>
            </a:pPr>
            <a:r>
              <a:rPr lang="en-US" sz="1500" dirty="0"/>
              <a:t>Rice University</a:t>
            </a:r>
          </a:p>
          <a:p>
            <a:pPr marL="285750" indent="-285750">
              <a:buFont typeface="Arial"/>
              <a:buChar char="•"/>
            </a:pPr>
            <a:r>
              <a:rPr lang="en-US" sz="1500" dirty="0"/>
              <a:t>Syracuse University</a:t>
            </a:r>
          </a:p>
          <a:p>
            <a:pPr marL="285750" indent="-285750">
              <a:buFont typeface="Arial"/>
              <a:buChar char="•"/>
            </a:pPr>
            <a:r>
              <a:rPr lang="en-US" sz="1500" dirty="0"/>
              <a:t>University of California, Berkeley</a:t>
            </a:r>
          </a:p>
          <a:p>
            <a:pPr marL="285750" indent="-285750">
              <a:buFont typeface="Arial"/>
              <a:buChar char="•"/>
            </a:pPr>
            <a:r>
              <a:rPr lang="en-US" sz="1500" dirty="0"/>
              <a:t>University of California, Irvine</a:t>
            </a:r>
          </a:p>
          <a:p>
            <a:pPr marL="285750" indent="-285750">
              <a:buFont typeface="Arial"/>
              <a:buChar char="•"/>
            </a:pPr>
            <a:r>
              <a:rPr lang="en-US" sz="1500" dirty="0"/>
              <a:t>University of Houston</a:t>
            </a:r>
          </a:p>
          <a:p>
            <a:pPr marL="285750" indent="-285750">
              <a:buFont typeface="Arial"/>
              <a:buChar char="•"/>
            </a:pPr>
            <a:r>
              <a:rPr lang="en-US" sz="1500" dirty="0"/>
              <a:t>University of Illinois</a:t>
            </a:r>
          </a:p>
          <a:p>
            <a:pPr marL="285750" indent="-285750">
              <a:buFont typeface="Arial"/>
              <a:buChar char="•"/>
            </a:pPr>
            <a:r>
              <a:rPr lang="en-US" sz="1500" dirty="0"/>
              <a:t>University of Massachusetts, Amherst</a:t>
            </a:r>
          </a:p>
          <a:p>
            <a:pPr marL="285750" indent="-285750">
              <a:buFont typeface="Arial"/>
              <a:buChar char="•"/>
            </a:pPr>
            <a:r>
              <a:rPr lang="en-US" sz="1500" dirty="0"/>
              <a:t>University of Virginia</a:t>
            </a:r>
          </a:p>
          <a:p>
            <a:pPr marL="285750" indent="-285750">
              <a:buFont typeface="Arial"/>
              <a:buChar char="•"/>
            </a:pPr>
            <a:r>
              <a:rPr lang="en-US" sz="1500" dirty="0"/>
              <a:t>University of Washington</a:t>
            </a:r>
          </a:p>
        </p:txBody>
      </p:sp>
      <p:pic>
        <p:nvPicPr>
          <p:cNvPr id="10" name="Picture 9" descr="Screen shot 2012-05-08 at 12.59.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704838"/>
            <a:ext cx="4117537" cy="2887003"/>
          </a:xfrm>
          <a:prstGeom prst="rect">
            <a:avLst/>
          </a:prstGeom>
        </p:spPr>
      </p:pic>
      <p:sp>
        <p:nvSpPr>
          <p:cNvPr id="9" name="TextBox 8"/>
          <p:cNvSpPr txBox="1"/>
          <p:nvPr/>
        </p:nvSpPr>
        <p:spPr>
          <a:xfrm>
            <a:off x="5470266" y="3886200"/>
            <a:ext cx="2133600" cy="707886"/>
          </a:xfrm>
          <a:prstGeom prst="rect">
            <a:avLst/>
          </a:prstGeom>
          <a:noFill/>
          <a:ln w="19050">
            <a:solidFill>
              <a:srgbClr val="FF0000"/>
            </a:solid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2000" kern="0" dirty="0" smtClean="0">
                <a:solidFill>
                  <a:srgbClr val="FF0000"/>
                </a:solidFill>
              </a:rPr>
              <a:t>23 Institutes</a:t>
            </a:r>
          </a:p>
          <a:p>
            <a:pPr marL="0" marR="0" lvl="0" indent="0" algn="ctr" defTabSz="914400" eaLnBrk="1" fontAlgn="base" latinLnBrk="0" hangingPunct="1">
              <a:lnSpc>
                <a:spcPct val="100000"/>
              </a:lnSpc>
              <a:spcBef>
                <a:spcPct val="0"/>
              </a:spcBef>
              <a:spcAft>
                <a:spcPct val="0"/>
              </a:spcAft>
              <a:buClrTx/>
              <a:buSzTx/>
              <a:buFontTx/>
              <a:buNone/>
              <a:tabLst/>
              <a:defRPr/>
            </a:pPr>
            <a:r>
              <a:rPr lang="en-US" sz="2000" kern="0" dirty="0" smtClean="0">
                <a:solidFill>
                  <a:srgbClr val="FF0000"/>
                </a:solidFill>
              </a:rPr>
              <a:t>120</a:t>
            </a:r>
            <a:r>
              <a:rPr kumimoji="0" lang="en-US" sz="2000" b="0" i="0" u="none" strike="noStrike" kern="0" cap="none" spc="0" normalizeH="0" baseline="0" noProof="0" dirty="0" smtClean="0">
                <a:ln>
                  <a:noFill/>
                </a:ln>
                <a:solidFill>
                  <a:srgbClr val="FF0000"/>
                </a:solidFill>
                <a:effectLst/>
                <a:uLnTx/>
                <a:uFillTx/>
              </a:rPr>
              <a:t> </a:t>
            </a:r>
            <a:r>
              <a:rPr kumimoji="0" lang="en-US" sz="2000" b="0" i="0" u="none" strike="noStrike" kern="0" cap="none" spc="0" normalizeH="0" baseline="0" noProof="0" dirty="0">
                <a:ln>
                  <a:noFill/>
                </a:ln>
                <a:solidFill>
                  <a:srgbClr val="FF0000"/>
                </a:solidFill>
                <a:effectLst/>
                <a:uLnTx/>
                <a:uFillTx/>
              </a:rPr>
              <a:t>Collaborators   </a:t>
            </a:r>
          </a:p>
        </p:txBody>
      </p:sp>
      <p:sp>
        <p:nvSpPr>
          <p:cNvPr id="11" name="TextBox 10"/>
          <p:cNvSpPr txBox="1"/>
          <p:nvPr/>
        </p:nvSpPr>
        <p:spPr>
          <a:xfrm>
            <a:off x="5791200" y="4639270"/>
            <a:ext cx="1954464" cy="923330"/>
          </a:xfrm>
          <a:prstGeom prst="rect">
            <a:avLst/>
          </a:prstGeom>
          <a:noFill/>
          <a:ln>
            <a:solidFill>
              <a:srgbClr val="000000"/>
            </a:solidFill>
          </a:ln>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rPr>
              <a:t>Both HEP and Nuclear Physics groups.</a:t>
            </a:r>
          </a:p>
        </p:txBody>
      </p:sp>
      <p:sp>
        <p:nvSpPr>
          <p:cNvPr id="5" name="Slide Number Placeholder 4"/>
          <p:cNvSpPr>
            <a:spLocks noGrp="1"/>
          </p:cNvSpPr>
          <p:nvPr>
            <p:ph type="sldNum" sz="quarter" idx="12"/>
          </p:nvPr>
        </p:nvSpPr>
        <p:spPr/>
        <p:txBody>
          <a:bodyPr/>
          <a:lstStyle/>
          <a:p>
            <a:fld id="{B326621D-91F0-43AF-9600-98B3DB544E1B}" type="slidenum">
              <a:rPr lang="en-US" smtClean="0"/>
              <a:t>46</a:t>
            </a:fld>
            <a:endParaRPr lang="en-US"/>
          </a:p>
        </p:txBody>
      </p:sp>
    </p:spTree>
    <p:extLst>
      <p:ext uri="{BB962C8B-B14F-4D97-AF65-F5344CB8AC3E}">
        <p14:creationId xmlns:p14="http://schemas.microsoft.com/office/powerpoint/2010/main" val="24240475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Experimental Advantage: </a:t>
            </a:r>
            <a:r>
              <a:rPr lang="en-US" dirty="0" err="1" smtClean="0">
                <a:solidFill>
                  <a:srgbClr val="FF0000"/>
                </a:solidFill>
              </a:rPr>
              <a:t>Muon</a:t>
            </a:r>
            <a:r>
              <a:rPr lang="en-US" dirty="0" smtClean="0">
                <a:solidFill>
                  <a:srgbClr val="FF0000"/>
                </a:solidFill>
              </a:rPr>
              <a:t> to Electron Conversion</a:t>
            </a:r>
            <a:endParaRPr lang="en-US" dirty="0">
              <a:solidFill>
                <a:srgbClr val="FF0000"/>
              </a:solidFill>
            </a:endParaRPr>
          </a:p>
        </p:txBody>
      </p:sp>
      <p:sp>
        <p:nvSpPr>
          <p:cNvPr id="3" name="Content Placeholder 2"/>
          <p:cNvSpPr>
            <a:spLocks noGrp="1"/>
          </p:cNvSpPr>
          <p:nvPr>
            <p:ph idx="1"/>
          </p:nvPr>
        </p:nvSpPr>
        <p:spPr/>
        <p:txBody>
          <a:bodyPr/>
          <a:lstStyle/>
          <a:p>
            <a:endParaRPr lang="en-US" dirty="0" smtClean="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820869057"/>
              </p:ext>
            </p:extLst>
          </p:nvPr>
        </p:nvGraphicFramePr>
        <p:xfrm>
          <a:off x="304800" y="1905000"/>
          <a:ext cx="6029242" cy="2890050"/>
        </p:xfrm>
        <a:graphic>
          <a:graphicData uri="http://schemas.openxmlformats.org/presentationml/2006/ole">
            <mc:AlternateContent xmlns:mc="http://schemas.openxmlformats.org/markup-compatibility/2006">
              <mc:Choice xmlns:v="urn:schemas-microsoft-com:vml" Requires="v">
                <p:oleObj spid="_x0000_s15470" name="Equation" r:id="rId4" imgW="1536480" imgH="736560" progId="Equation.DSMT4">
                  <p:embed/>
                </p:oleObj>
              </mc:Choice>
              <mc:Fallback>
                <p:oleObj name="Equation" r:id="rId4" imgW="1536480" imgH="736560" progId="Equation.DSMT4">
                  <p:embed/>
                  <p:pic>
                    <p:nvPicPr>
                      <p:cNvPr id="0" name=""/>
                      <p:cNvPicPr/>
                      <p:nvPr/>
                    </p:nvPicPr>
                    <p:blipFill>
                      <a:blip r:embed="rId5"/>
                      <a:stretch>
                        <a:fillRect/>
                      </a:stretch>
                    </p:blipFill>
                    <p:spPr>
                      <a:xfrm>
                        <a:off x="304800" y="1905000"/>
                        <a:ext cx="6029242" cy="2890050"/>
                      </a:xfrm>
                      <a:prstGeom prst="rect">
                        <a:avLst/>
                      </a:prstGeom>
                    </p:spPr>
                  </p:pic>
                </p:oleObj>
              </mc:Fallback>
            </mc:AlternateContent>
          </a:graphicData>
        </a:graphic>
      </p:graphicFrame>
      <p:sp>
        <p:nvSpPr>
          <p:cNvPr id="5" name="TextBox 4"/>
          <p:cNvSpPr txBox="1"/>
          <p:nvPr/>
        </p:nvSpPr>
        <p:spPr>
          <a:xfrm>
            <a:off x="3861375" y="2362200"/>
            <a:ext cx="5206425" cy="954107"/>
          </a:xfrm>
          <a:prstGeom prst="rect">
            <a:avLst/>
          </a:prstGeom>
          <a:noFill/>
        </p:spPr>
        <p:txBody>
          <a:bodyPr wrap="none" rtlCol="0">
            <a:spAutoFit/>
          </a:bodyPr>
          <a:lstStyle/>
          <a:p>
            <a:r>
              <a:rPr lang="en-US" sz="2800" dirty="0" smtClean="0">
                <a:solidFill>
                  <a:schemeClr val="accent1">
                    <a:lumMod val="75000"/>
                  </a:schemeClr>
                </a:solidFill>
              </a:rPr>
              <a:t>The signals lie in a sea of</a:t>
            </a:r>
          </a:p>
          <a:p>
            <a:r>
              <a:rPr lang="en-US" sz="2800" dirty="0">
                <a:solidFill>
                  <a:schemeClr val="accent1">
                    <a:lumMod val="75000"/>
                  </a:schemeClr>
                </a:solidFill>
              </a:rPr>
              <a:t>b</a:t>
            </a:r>
            <a:r>
              <a:rPr lang="en-US" sz="2800" dirty="0" smtClean="0">
                <a:solidFill>
                  <a:schemeClr val="accent1">
                    <a:lumMod val="75000"/>
                  </a:schemeClr>
                </a:solidFill>
              </a:rPr>
              <a:t>ackgrounds from ordinary decays</a:t>
            </a:r>
            <a:endParaRPr lang="en-US" sz="2800" dirty="0">
              <a:solidFill>
                <a:schemeClr val="accent1">
                  <a:lumMod val="75000"/>
                </a:schemeClr>
              </a:solidFill>
            </a:endParaRPr>
          </a:p>
        </p:txBody>
      </p:sp>
      <p:sp>
        <p:nvSpPr>
          <p:cNvPr id="6" name="TextBox 5"/>
          <p:cNvSpPr txBox="1"/>
          <p:nvPr/>
        </p:nvSpPr>
        <p:spPr>
          <a:xfrm>
            <a:off x="381000" y="5029200"/>
            <a:ext cx="7938905" cy="523220"/>
          </a:xfrm>
          <a:prstGeom prst="rect">
            <a:avLst/>
          </a:prstGeom>
          <a:noFill/>
        </p:spPr>
        <p:txBody>
          <a:bodyPr wrap="none" rtlCol="0">
            <a:spAutoFit/>
          </a:bodyPr>
          <a:lstStyle/>
          <a:p>
            <a:r>
              <a:rPr lang="en-US" sz="2800" dirty="0" smtClean="0">
                <a:solidFill>
                  <a:srgbClr val="FF0000"/>
                </a:solidFill>
              </a:rPr>
              <a:t>There is no such limitation for the conversion process</a:t>
            </a:r>
            <a:endParaRPr lang="en-US" sz="2800" dirty="0">
              <a:solidFill>
                <a:srgbClr val="FF0000"/>
              </a:solidFill>
            </a:endParaRPr>
          </a:p>
        </p:txBody>
      </p:sp>
      <p:sp>
        <p:nvSpPr>
          <p:cNvPr id="7" name="Footer Placeholder 6"/>
          <p:cNvSpPr>
            <a:spLocks noGrp="1"/>
          </p:cNvSpPr>
          <p:nvPr>
            <p:ph type="ftr" sz="quarter" idx="11"/>
          </p:nvPr>
        </p:nvSpPr>
        <p:spPr/>
        <p:txBody>
          <a:bodyPr/>
          <a:lstStyle/>
          <a:p>
            <a:r>
              <a:rPr lang="en-US" smtClean="0"/>
              <a:t>J. Miller, ssp2012, June 2012</a:t>
            </a:r>
            <a:endParaRPr lang="en-US"/>
          </a:p>
        </p:txBody>
      </p:sp>
      <p:sp>
        <p:nvSpPr>
          <p:cNvPr id="8" name="Slide Number Placeholder 7"/>
          <p:cNvSpPr>
            <a:spLocks noGrp="1"/>
          </p:cNvSpPr>
          <p:nvPr>
            <p:ph type="sldNum" sz="quarter" idx="12"/>
          </p:nvPr>
        </p:nvSpPr>
        <p:spPr/>
        <p:txBody>
          <a:bodyPr/>
          <a:lstStyle/>
          <a:p>
            <a:fld id="{B326621D-91F0-43AF-9600-98B3DB544E1B}" type="slidenum">
              <a:rPr lang="en-US" smtClean="0"/>
              <a:t>47</a:t>
            </a:fld>
            <a:endParaRPr lang="en-US"/>
          </a:p>
        </p:txBody>
      </p:sp>
    </p:spTree>
    <p:extLst>
      <p:ext uri="{BB962C8B-B14F-4D97-AF65-F5344CB8AC3E}">
        <p14:creationId xmlns:p14="http://schemas.microsoft.com/office/powerpoint/2010/main" val="42022470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228600"/>
            <a:ext cx="7162800" cy="536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00" y="5254265"/>
            <a:ext cx="685800" cy="369332"/>
          </a:xfrm>
          <a:prstGeom prst="rect">
            <a:avLst/>
          </a:prstGeom>
          <a:solidFill>
            <a:schemeClr val="bg1"/>
          </a:solidFill>
        </p:spPr>
        <p:txBody>
          <a:bodyPr wrap="square" rtlCol="0">
            <a:spAutoFit/>
          </a:bodyPr>
          <a:lstStyle/>
          <a:p>
            <a:endParaRPr lang="en-US" dirty="0"/>
          </a:p>
        </p:txBody>
      </p:sp>
      <p:sp>
        <p:nvSpPr>
          <p:cNvPr id="2" name="Footer Placeholder 1"/>
          <p:cNvSpPr>
            <a:spLocks noGrp="1"/>
          </p:cNvSpPr>
          <p:nvPr>
            <p:ph type="ftr" sz="quarter" idx="11"/>
          </p:nvPr>
        </p:nvSpPr>
        <p:spPr/>
        <p:txBody>
          <a:bodyPr/>
          <a:lstStyle/>
          <a:p>
            <a:r>
              <a:rPr lang="en-US" smtClean="0"/>
              <a:t>J. Miller, ssp2012, June 2012</a:t>
            </a:r>
            <a:endParaRPr lang="en-US"/>
          </a:p>
        </p:txBody>
      </p:sp>
      <p:sp>
        <p:nvSpPr>
          <p:cNvPr id="3" name="Slide Number Placeholder 2"/>
          <p:cNvSpPr>
            <a:spLocks noGrp="1"/>
          </p:cNvSpPr>
          <p:nvPr>
            <p:ph type="sldNum" sz="quarter" idx="12"/>
          </p:nvPr>
        </p:nvSpPr>
        <p:spPr/>
        <p:txBody>
          <a:bodyPr/>
          <a:lstStyle/>
          <a:p>
            <a:fld id="{B326621D-91F0-43AF-9600-98B3DB544E1B}" type="slidenum">
              <a:rPr lang="en-US" smtClean="0"/>
              <a:t>48</a:t>
            </a:fld>
            <a:endParaRPr lang="en-US"/>
          </a:p>
        </p:txBody>
      </p:sp>
    </p:spTree>
    <p:extLst>
      <p:ext uri="{BB962C8B-B14F-4D97-AF65-F5344CB8AC3E}">
        <p14:creationId xmlns:p14="http://schemas.microsoft.com/office/powerpoint/2010/main" val="29002347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FF0000"/>
                </a:solidFill>
              </a:rPr>
              <a:t>The two most </a:t>
            </a:r>
            <a:r>
              <a:rPr lang="en-US" sz="3200" dirty="0">
                <a:solidFill>
                  <a:srgbClr val="FF0000"/>
                </a:solidFill>
              </a:rPr>
              <a:t>d</a:t>
            </a:r>
            <a:r>
              <a:rPr lang="en-US" sz="3200" dirty="0" smtClean="0">
                <a:solidFill>
                  <a:srgbClr val="FF0000"/>
                </a:solidFill>
              </a:rPr>
              <a:t>angerous </a:t>
            </a:r>
            <a:r>
              <a:rPr lang="en-US" sz="3200" dirty="0">
                <a:solidFill>
                  <a:srgbClr val="FF0000"/>
                </a:solidFill>
              </a:rPr>
              <a:t>b</a:t>
            </a:r>
            <a:r>
              <a:rPr lang="en-US" sz="3200" dirty="0" smtClean="0">
                <a:solidFill>
                  <a:srgbClr val="FF0000"/>
                </a:solidFill>
              </a:rPr>
              <a:t>ackgrounds</a:t>
            </a:r>
            <a:br>
              <a:rPr lang="en-US" sz="3200" dirty="0" smtClean="0">
                <a:solidFill>
                  <a:srgbClr val="FF0000"/>
                </a:solidFill>
              </a:rPr>
            </a:br>
            <a:r>
              <a:rPr lang="en-US" sz="3200" dirty="0" smtClean="0">
                <a:solidFill>
                  <a:srgbClr val="FF0000"/>
                </a:solidFill>
              </a:rPr>
              <a:t>have very different time structures</a:t>
            </a:r>
            <a:endParaRPr lang="en-US" sz="3200" dirty="0">
              <a:solidFill>
                <a:srgbClr val="FF0000"/>
              </a:solidFill>
            </a:endParaRPr>
          </a:p>
        </p:txBody>
      </p:sp>
      <p:pic>
        <p:nvPicPr>
          <p:cNvPr id="4" name="Picture 3" descr="Screen shot 2011-02-21 at 9.11.28 AM   Feb 21.png"/>
          <p:cNvPicPr>
            <a:picLocks noChangeAspect="1"/>
          </p:cNvPicPr>
          <p:nvPr/>
        </p:nvPicPr>
        <p:blipFill>
          <a:blip r:embed="rId3"/>
          <a:stretch>
            <a:fillRect/>
          </a:stretch>
        </p:blipFill>
        <p:spPr>
          <a:xfrm>
            <a:off x="381000" y="2057400"/>
            <a:ext cx="8478223" cy="4565876"/>
          </a:xfrm>
          <a:prstGeom prst="rect">
            <a:avLst/>
          </a:prstGeom>
        </p:spPr>
      </p:pic>
      <p:sp>
        <p:nvSpPr>
          <p:cNvPr id="5" name="TextBox 4"/>
          <p:cNvSpPr txBox="1"/>
          <p:nvPr/>
        </p:nvSpPr>
        <p:spPr>
          <a:xfrm>
            <a:off x="533400" y="1671829"/>
            <a:ext cx="4534190" cy="707886"/>
          </a:xfrm>
          <a:prstGeom prst="rect">
            <a:avLst/>
          </a:prstGeom>
          <a:noFill/>
        </p:spPr>
        <p:txBody>
          <a:bodyPr wrap="none" rtlCol="0">
            <a:spAutoFit/>
          </a:bodyPr>
          <a:lstStyle/>
          <a:p>
            <a:r>
              <a:rPr lang="en-US" sz="2000" dirty="0" smtClean="0">
                <a:solidFill>
                  <a:schemeClr val="accent1">
                    <a:lumMod val="50000"/>
                  </a:schemeClr>
                </a:solidFill>
              </a:rPr>
              <a:t>The FNAL accelerator complex produces a</a:t>
            </a:r>
          </a:p>
          <a:p>
            <a:r>
              <a:rPr lang="en-US" sz="2000" dirty="0" smtClean="0">
                <a:solidFill>
                  <a:schemeClr val="accent1">
                    <a:lumMod val="50000"/>
                  </a:schemeClr>
                </a:solidFill>
              </a:rPr>
              <a:t>proton beam with a pulsed structure. </a:t>
            </a:r>
            <a:endParaRPr lang="en-US" sz="2000" dirty="0">
              <a:solidFill>
                <a:schemeClr val="accent1">
                  <a:lumMod val="50000"/>
                </a:schemeClr>
              </a:solidFill>
            </a:endParaRPr>
          </a:p>
        </p:txBody>
      </p:sp>
      <p:sp>
        <p:nvSpPr>
          <p:cNvPr id="3" name="Footer Placeholder 2"/>
          <p:cNvSpPr>
            <a:spLocks noGrp="1"/>
          </p:cNvSpPr>
          <p:nvPr>
            <p:ph type="ftr" sz="quarter" idx="11"/>
          </p:nvPr>
        </p:nvSpPr>
        <p:spPr/>
        <p:txBody>
          <a:bodyPr/>
          <a:lstStyle/>
          <a:p>
            <a:r>
              <a:rPr lang="en-US" smtClean="0"/>
              <a:t>J. Miller, ssp2012, June 2012</a:t>
            </a:r>
            <a:endParaRPr lang="en-US"/>
          </a:p>
        </p:txBody>
      </p:sp>
      <p:sp>
        <p:nvSpPr>
          <p:cNvPr id="6" name="Slide Number Placeholder 5"/>
          <p:cNvSpPr>
            <a:spLocks noGrp="1"/>
          </p:cNvSpPr>
          <p:nvPr>
            <p:ph type="sldNum" sz="quarter" idx="12"/>
          </p:nvPr>
        </p:nvSpPr>
        <p:spPr/>
        <p:txBody>
          <a:bodyPr/>
          <a:lstStyle/>
          <a:p>
            <a:fld id="{B326621D-91F0-43AF-9600-98B3DB544E1B}" type="slidenum">
              <a:rPr lang="en-US" smtClean="0"/>
              <a:t>49</a:t>
            </a:fld>
            <a:endParaRPr lang="en-US"/>
          </a:p>
        </p:txBody>
      </p:sp>
    </p:spTree>
    <p:extLst>
      <p:ext uri="{BB962C8B-B14F-4D97-AF65-F5344CB8AC3E}">
        <p14:creationId xmlns:p14="http://schemas.microsoft.com/office/powerpoint/2010/main" val="42506505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LFV Status and Plans</a:t>
            </a:r>
            <a:endParaRPr lang="en-US" dirty="0">
              <a:effectLst/>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349433474"/>
              </p:ext>
            </p:extLst>
          </p:nvPr>
        </p:nvGraphicFramePr>
        <p:xfrm>
          <a:off x="2438400" y="914400"/>
          <a:ext cx="6629400" cy="5353400"/>
        </p:xfrm>
        <a:graphic>
          <a:graphicData uri="http://schemas.openxmlformats.org/drawingml/2006/table">
            <a:tbl>
              <a:tblPr firstRow="1" bandRow="1">
                <a:tableStyleId>{5C22544A-7EE6-4342-B048-85BDC9FD1C3A}</a:tableStyleId>
              </a:tblPr>
              <a:tblGrid>
                <a:gridCol w="1657350"/>
                <a:gridCol w="1657350"/>
                <a:gridCol w="1657350"/>
                <a:gridCol w="1657350"/>
              </a:tblGrid>
              <a:tr h="394855">
                <a:tc>
                  <a:txBody>
                    <a:bodyPr/>
                    <a:lstStyle/>
                    <a:p>
                      <a:r>
                        <a:rPr lang="en-US" dirty="0" smtClean="0"/>
                        <a:t>Reaction</a:t>
                      </a:r>
                      <a:endParaRPr lang="en-US" dirty="0"/>
                    </a:p>
                  </a:txBody>
                  <a:tcPr>
                    <a:blipFill>
                      <a:blip r:embed="rId3"/>
                      <a:tile tx="0" ty="0" sx="100000" sy="100000" flip="none" algn="tl"/>
                    </a:blipFill>
                  </a:tcPr>
                </a:tc>
                <a:tc>
                  <a:txBody>
                    <a:bodyPr/>
                    <a:lstStyle/>
                    <a:p>
                      <a:r>
                        <a:rPr lang="en-US" dirty="0" smtClean="0"/>
                        <a:t>Current Limit</a:t>
                      </a:r>
                      <a:endParaRPr lang="en-US" dirty="0"/>
                    </a:p>
                  </a:txBody>
                  <a:tcPr>
                    <a:blipFill>
                      <a:blip r:embed="rId3"/>
                      <a:tile tx="0" ty="0" sx="100000" sy="100000" flip="none" algn="tl"/>
                    </a:blipFill>
                  </a:tcPr>
                </a:tc>
                <a:tc>
                  <a:txBody>
                    <a:bodyPr/>
                    <a:lstStyle/>
                    <a:p>
                      <a:r>
                        <a:rPr lang="en-US" dirty="0" smtClean="0"/>
                        <a:t>Future limit</a:t>
                      </a:r>
                      <a:endParaRPr lang="en-US" dirty="0"/>
                    </a:p>
                  </a:txBody>
                  <a:tcPr>
                    <a:blipFill>
                      <a:blip r:embed="rId3"/>
                      <a:tile tx="0" ty="0" sx="100000" sy="100000" flip="none" algn="tl"/>
                    </a:blipFill>
                  </a:tcPr>
                </a:tc>
                <a:tc>
                  <a:txBody>
                    <a:bodyPr/>
                    <a:lstStyle/>
                    <a:p>
                      <a:r>
                        <a:rPr lang="en-US" dirty="0" smtClean="0"/>
                        <a:t>Who/where?</a:t>
                      </a:r>
                      <a:endParaRPr lang="en-US" dirty="0"/>
                    </a:p>
                  </a:txBody>
                  <a:tcPr>
                    <a:blipFill>
                      <a:blip r:embed="rId3"/>
                      <a:tile tx="0" ty="0" sx="100000" sy="100000" flip="none" algn="tl"/>
                    </a:blipFill>
                  </a:tcPr>
                </a:tc>
              </a:tr>
              <a:tr h="394855">
                <a:tc>
                  <a:txBody>
                    <a:bodyPr/>
                    <a:lstStyle/>
                    <a:p>
                      <a:r>
                        <a:rPr lang="en-US" dirty="0" err="1" smtClean="0">
                          <a:latin typeface="Symbol" pitchFamily="18" charset="2"/>
                        </a:rPr>
                        <a:t>m</a:t>
                      </a:r>
                      <a:r>
                        <a:rPr lang="en-US" dirty="0" err="1" smtClean="0">
                          <a:sym typeface="Wingdings" pitchFamily="2" charset="2"/>
                        </a:rPr>
                        <a:t>e</a:t>
                      </a:r>
                      <a:r>
                        <a:rPr lang="en-US" dirty="0" err="1" smtClean="0">
                          <a:latin typeface="Symbol" pitchFamily="18" charset="2"/>
                          <a:sym typeface="Wingdings" pitchFamily="2" charset="2"/>
                        </a:rPr>
                        <a:t>g</a:t>
                      </a:r>
                      <a:endParaRPr lang="en-US" dirty="0">
                        <a:latin typeface="Symbol" pitchFamily="18" charset="2"/>
                      </a:endParaRPr>
                    </a:p>
                  </a:txBody>
                  <a:tcPr>
                    <a:blipFill>
                      <a:blip r:embed="rId3"/>
                      <a:tile tx="0" ty="0" sx="100000" sy="100000" flip="none" algn="tl"/>
                    </a:blipFill>
                  </a:tcPr>
                </a:tc>
                <a:tc>
                  <a:txBody>
                    <a:bodyPr/>
                    <a:lstStyle/>
                    <a:p>
                      <a:r>
                        <a:rPr lang="en-US" dirty="0" smtClean="0"/>
                        <a:t>2.4x10</a:t>
                      </a:r>
                      <a:r>
                        <a:rPr lang="en-US" baseline="30000" dirty="0" smtClean="0"/>
                        <a:t>-12</a:t>
                      </a:r>
                      <a:endParaRPr lang="en-US" baseline="30000" dirty="0"/>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&lt;10</a:t>
                      </a:r>
                      <a:r>
                        <a:rPr lang="en-US" baseline="30000" dirty="0" smtClean="0"/>
                        <a:t>-13</a:t>
                      </a:r>
                    </a:p>
                  </a:txBody>
                  <a:tcPr>
                    <a:blipFill>
                      <a:blip r:embed="rId3"/>
                      <a:tile tx="0" ty="0" sx="100000" sy="100000" flip="none" algn="tl"/>
                    </a:blipFill>
                  </a:tcPr>
                </a:tc>
                <a:tc>
                  <a:txBody>
                    <a:bodyPr/>
                    <a:lstStyle/>
                    <a:p>
                      <a:r>
                        <a:rPr lang="en-US" dirty="0" smtClean="0"/>
                        <a:t>MEG at PSI</a:t>
                      </a:r>
                      <a:endParaRPr lang="en-US" dirty="0"/>
                    </a:p>
                  </a:txBody>
                  <a:tcPr>
                    <a:blipFill>
                      <a:blip r:embed="rId3"/>
                      <a:tile tx="0" ty="0" sx="100000" sy="100000" flip="none" algn="tl"/>
                    </a:blipFill>
                  </a:tcPr>
                </a:tc>
              </a:tr>
              <a:tr h="394855">
                <a:tc>
                  <a:txBody>
                    <a:bodyPr/>
                    <a:lstStyle/>
                    <a:p>
                      <a:r>
                        <a:rPr lang="en-US" dirty="0" err="1" smtClean="0">
                          <a:latin typeface="Symbol" pitchFamily="18" charset="2"/>
                        </a:rPr>
                        <a:t>m</a:t>
                      </a:r>
                      <a:r>
                        <a:rPr lang="en-US" dirty="0" err="1" smtClean="0">
                          <a:sym typeface="Wingdings" pitchFamily="2" charset="2"/>
                        </a:rPr>
                        <a:t>eee</a:t>
                      </a:r>
                      <a:endParaRPr lang="en-US" dirty="0"/>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1.0x10</a:t>
                      </a:r>
                      <a:r>
                        <a:rPr lang="en-US" baseline="30000" dirty="0" smtClean="0"/>
                        <a:t>-12</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&lt;10</a:t>
                      </a:r>
                      <a:r>
                        <a:rPr lang="en-US" baseline="30000" dirty="0" smtClean="0"/>
                        <a:t>-15</a:t>
                      </a:r>
                      <a:r>
                        <a:rPr lang="en-US" dirty="0" smtClean="0"/>
                        <a:t>-10</a:t>
                      </a:r>
                      <a:r>
                        <a:rPr lang="en-US" baseline="30000" dirty="0" smtClean="0"/>
                        <a:t>-16</a:t>
                      </a:r>
                      <a:r>
                        <a:rPr lang="en-US" baseline="0" dirty="0" smtClean="0"/>
                        <a:t>?</a:t>
                      </a:r>
                      <a:endParaRPr lang="en-US" baseline="30000" dirty="0" smtClean="0"/>
                    </a:p>
                  </a:txBody>
                  <a:tcPr>
                    <a:blipFill>
                      <a:blip r:embed="rId3"/>
                      <a:tile tx="0" ty="0" sx="100000" sy="100000" flip="none" algn="tl"/>
                    </a:blipFill>
                  </a:tcPr>
                </a:tc>
                <a:tc>
                  <a:txBody>
                    <a:bodyPr/>
                    <a:lstStyle/>
                    <a:p>
                      <a:r>
                        <a:rPr lang="en-US" dirty="0" smtClean="0"/>
                        <a:t>PSI, Osaka ?</a:t>
                      </a:r>
                      <a:endParaRPr lang="en-US" dirty="0"/>
                    </a:p>
                  </a:txBody>
                  <a:tcPr>
                    <a:blipFill>
                      <a:blip r:embed="rId3"/>
                      <a:tile tx="0" ty="0" sx="100000" sy="100000" flip="none" algn="tl"/>
                    </a:blipFill>
                  </a:tcPr>
                </a:tc>
              </a:tr>
              <a:tr h="394855">
                <a:tc>
                  <a:txBody>
                    <a:bodyPr/>
                    <a:lstStyle/>
                    <a:p>
                      <a:r>
                        <a:rPr lang="en-US" dirty="0" err="1" smtClean="0">
                          <a:latin typeface="Symbol" pitchFamily="18" charset="2"/>
                        </a:rPr>
                        <a:t>m</a:t>
                      </a:r>
                      <a:r>
                        <a:rPr lang="en-US" dirty="0" err="1" smtClean="0"/>
                        <a:t>N</a:t>
                      </a:r>
                      <a:r>
                        <a:rPr lang="en-US" dirty="0" err="1" smtClean="0">
                          <a:sym typeface="Wingdings" pitchFamily="2" charset="2"/>
                        </a:rPr>
                        <a:t>eN</a:t>
                      </a:r>
                      <a:r>
                        <a:rPr lang="en-US" baseline="0" dirty="0" smtClean="0">
                          <a:sym typeface="Wingdings" pitchFamily="2" charset="2"/>
                        </a:rPr>
                        <a:t> (Au)</a:t>
                      </a:r>
                      <a:endParaRPr lang="en-US" dirty="0"/>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7x10</a:t>
                      </a:r>
                      <a:r>
                        <a:rPr lang="en-US" baseline="30000" dirty="0" smtClean="0"/>
                        <a:t>-13</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&lt;10</a:t>
                      </a:r>
                      <a:r>
                        <a:rPr lang="en-US" baseline="30000" dirty="0" smtClean="0"/>
                        <a:t>-18</a:t>
                      </a:r>
                    </a:p>
                  </a:txBody>
                  <a:tcPr>
                    <a:blipFill>
                      <a:blip r:embed="rId3"/>
                      <a:tile tx="0" ty="0" sx="100000" sy="100000" flip="none" algn="tl"/>
                    </a:blipFill>
                  </a:tcPr>
                </a:tc>
                <a:tc>
                  <a:txBody>
                    <a:bodyPr/>
                    <a:lstStyle/>
                    <a:p>
                      <a:r>
                        <a:rPr lang="en-US" dirty="0" smtClean="0"/>
                        <a:t>PRISM/</a:t>
                      </a:r>
                    </a:p>
                    <a:p>
                      <a:r>
                        <a:rPr lang="en-US" dirty="0" smtClean="0"/>
                        <a:t>Mu2e</a:t>
                      </a:r>
                      <a:r>
                        <a:rPr lang="en-US" baseline="0" dirty="0" smtClean="0"/>
                        <a:t>X</a:t>
                      </a:r>
                      <a:endParaRPr lang="en-US" dirty="0"/>
                    </a:p>
                  </a:txBody>
                  <a:tcPr>
                    <a:blipFill>
                      <a:blip r:embed="rId3"/>
                      <a:tile tx="0" ty="0" sx="100000" sy="100000" flip="none" algn="tl"/>
                    </a:blipFill>
                  </a:tcPr>
                </a:tc>
              </a:tr>
              <a:tr h="394855">
                <a:tc>
                  <a:txBody>
                    <a:bodyPr/>
                    <a:lstStyle/>
                    <a:p>
                      <a:r>
                        <a:rPr lang="en-US" dirty="0" err="1" smtClean="0">
                          <a:latin typeface="Symbol" pitchFamily="18" charset="2"/>
                        </a:rPr>
                        <a:t>m</a:t>
                      </a:r>
                      <a:r>
                        <a:rPr lang="en-US" dirty="0" err="1" smtClean="0"/>
                        <a:t>N</a:t>
                      </a:r>
                      <a:r>
                        <a:rPr lang="en-US" dirty="0" err="1" smtClean="0">
                          <a:sym typeface="Wingdings" pitchFamily="2" charset="2"/>
                        </a:rPr>
                        <a:t>eN</a:t>
                      </a:r>
                      <a:r>
                        <a:rPr lang="en-US" dirty="0" smtClean="0">
                          <a:sym typeface="Wingdings" pitchFamily="2" charset="2"/>
                        </a:rPr>
                        <a:t> (Al)</a:t>
                      </a:r>
                      <a:endParaRPr lang="en-US" dirty="0"/>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baseline="30000" dirty="0" smtClean="0"/>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&lt;10</a:t>
                      </a:r>
                      <a:r>
                        <a:rPr lang="en-US" baseline="30000" dirty="0" smtClean="0"/>
                        <a:t>-16</a:t>
                      </a:r>
                      <a:r>
                        <a:rPr lang="en-US" baseline="0" dirty="0" smtClean="0"/>
                        <a:t> /</a:t>
                      </a:r>
                      <a:r>
                        <a:rPr lang="en-US" dirty="0" smtClean="0"/>
                        <a:t>10</a:t>
                      </a:r>
                      <a:r>
                        <a:rPr lang="en-US" baseline="30000" dirty="0" smtClean="0"/>
                        <a:t>-18</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30000" dirty="0" smtClean="0"/>
                    </a:p>
                  </a:txBody>
                  <a:tcPr>
                    <a:blipFill>
                      <a:blip r:embed="rId3"/>
                      <a:tile tx="0" ty="0" sx="100000" sy="100000" flip="none" algn="tl"/>
                    </a:blipFill>
                  </a:tcPr>
                </a:tc>
                <a:tc>
                  <a:txBody>
                    <a:bodyPr/>
                    <a:lstStyle/>
                    <a:p>
                      <a:r>
                        <a:rPr lang="en-US" dirty="0" smtClean="0"/>
                        <a:t>Mu2e,</a:t>
                      </a:r>
                    </a:p>
                    <a:p>
                      <a:r>
                        <a:rPr lang="en-US" dirty="0" smtClean="0"/>
                        <a:t>COMET/ upgrades</a:t>
                      </a:r>
                      <a:endParaRPr lang="en-US" dirty="0"/>
                    </a:p>
                  </a:txBody>
                  <a:tcPr>
                    <a:blipFill>
                      <a:blip r:embed="rId3"/>
                      <a:tile tx="0" ty="0" sx="100000" sy="100000" flip="none" algn="tl"/>
                    </a:blipFill>
                  </a:tcPr>
                </a:tc>
              </a:tr>
              <a:tr h="3948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latin typeface="Symbol" pitchFamily="18" charset="2"/>
                        </a:rPr>
                        <a:t>m</a:t>
                      </a:r>
                      <a:r>
                        <a:rPr lang="en-US" dirty="0" err="1" smtClean="0"/>
                        <a:t>N</a:t>
                      </a:r>
                      <a:r>
                        <a:rPr lang="en-US" dirty="0" err="1" smtClean="0">
                          <a:sym typeface="Wingdings" pitchFamily="2" charset="2"/>
                        </a:rPr>
                        <a:t>eN</a:t>
                      </a:r>
                      <a:r>
                        <a:rPr lang="en-US" dirty="0" smtClean="0">
                          <a:sym typeface="Wingdings" pitchFamily="2" charset="2"/>
                        </a:rPr>
                        <a:t> (Ti)</a:t>
                      </a:r>
                      <a:endParaRPr lang="en-US" dirty="0" smtClean="0"/>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4.3x10</a:t>
                      </a:r>
                      <a:r>
                        <a:rPr lang="en-US" baseline="30000" dirty="0" smtClean="0"/>
                        <a:t>-12</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&lt;10</a:t>
                      </a:r>
                      <a:r>
                        <a:rPr lang="en-US" baseline="30000" dirty="0" smtClean="0"/>
                        <a:t>-18</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PRISM/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Mu2e</a:t>
                      </a:r>
                      <a:r>
                        <a:rPr lang="en-US" baseline="0" dirty="0" smtClean="0"/>
                        <a:t>X</a:t>
                      </a:r>
                      <a:endParaRPr lang="en-US" dirty="0" smtClean="0"/>
                    </a:p>
                  </a:txBody>
                  <a:tcPr>
                    <a:blipFill>
                      <a:blip r:embed="rId3"/>
                      <a:tile tx="0" ty="0" sx="100000" sy="100000" flip="none" algn="tl"/>
                    </a:blipFill>
                  </a:tcPr>
                </a:tc>
              </a:tr>
              <a:tr h="394855">
                <a:tc>
                  <a:txBody>
                    <a:bodyPr/>
                    <a:lstStyle/>
                    <a:p>
                      <a:r>
                        <a:rPr lang="en-US" dirty="0" err="1" smtClean="0">
                          <a:latin typeface="Symbol" pitchFamily="18" charset="2"/>
                        </a:rPr>
                        <a:t>m</a:t>
                      </a:r>
                      <a:r>
                        <a:rPr lang="en-US" baseline="30000" dirty="0" err="1" smtClean="0">
                          <a:latin typeface="Symbol" pitchFamily="18" charset="2"/>
                        </a:rPr>
                        <a:t>+</a:t>
                      </a:r>
                      <a:r>
                        <a:rPr lang="en-US" dirty="0" err="1" smtClean="0">
                          <a:latin typeface="+mn-lt"/>
                        </a:rPr>
                        <a:t>e</a:t>
                      </a:r>
                      <a:r>
                        <a:rPr lang="en-US" baseline="30000" dirty="0" smtClean="0">
                          <a:latin typeface="Symbol" pitchFamily="18" charset="2"/>
                        </a:rPr>
                        <a:t>-</a:t>
                      </a:r>
                      <a:r>
                        <a:rPr lang="en-US" dirty="0" smtClean="0">
                          <a:latin typeface="Symbol" pitchFamily="18" charset="2"/>
                          <a:sym typeface="Wingdings" pitchFamily="2" charset="2"/>
                        </a:rPr>
                        <a:t>m</a:t>
                      </a:r>
                      <a:r>
                        <a:rPr lang="en-US" baseline="30000" dirty="0" smtClean="0">
                          <a:latin typeface="Symbol" pitchFamily="18" charset="2"/>
                          <a:sym typeface="Wingdings" pitchFamily="2" charset="2"/>
                        </a:rPr>
                        <a:t>-</a:t>
                      </a:r>
                      <a:r>
                        <a:rPr lang="en-US" dirty="0" smtClean="0">
                          <a:latin typeface="+mn-lt"/>
                          <a:sym typeface="Wingdings" pitchFamily="2" charset="2"/>
                        </a:rPr>
                        <a:t>e</a:t>
                      </a:r>
                      <a:r>
                        <a:rPr lang="en-US" baseline="30000" dirty="0" smtClean="0">
                          <a:latin typeface="Symbol" pitchFamily="18" charset="2"/>
                          <a:sym typeface="Wingdings" pitchFamily="2" charset="2"/>
                        </a:rPr>
                        <a:t>+</a:t>
                      </a:r>
                      <a:endParaRPr lang="en-US" baseline="30000" dirty="0">
                        <a:latin typeface="Symbol" pitchFamily="18" charset="2"/>
                      </a:endParaRP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8.3x10</a:t>
                      </a:r>
                      <a:r>
                        <a:rPr lang="en-US" baseline="30000" dirty="0" smtClean="0"/>
                        <a:t>-11</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30000" dirty="0" smtClean="0"/>
                    </a:p>
                  </a:txBody>
                  <a:tcPr>
                    <a:blipFill>
                      <a:blip r:embed="rId3"/>
                      <a:tile tx="0" ty="0" sx="100000" sy="100000" flip="none" algn="tl"/>
                    </a:blipFill>
                  </a:tcPr>
                </a:tc>
                <a:tc>
                  <a:txBody>
                    <a:bodyPr/>
                    <a:lstStyle/>
                    <a:p>
                      <a:endParaRPr lang="en-US" dirty="0"/>
                    </a:p>
                  </a:txBody>
                  <a:tcPr>
                    <a:blipFill>
                      <a:blip r:embed="rId3"/>
                      <a:tile tx="0" ty="0" sx="100000" sy="100000" flip="none" algn="tl"/>
                    </a:blipFill>
                  </a:tcPr>
                </a:tc>
              </a:tr>
              <a:tr h="394855">
                <a:tc>
                  <a:txBody>
                    <a:bodyPr/>
                    <a:lstStyle/>
                    <a:p>
                      <a:r>
                        <a:rPr lang="en-US" dirty="0" err="1" smtClean="0">
                          <a:latin typeface="Symbol" pitchFamily="18" charset="2"/>
                        </a:rPr>
                        <a:t>t</a:t>
                      </a:r>
                      <a:r>
                        <a:rPr lang="en-US" dirty="0" err="1" smtClean="0">
                          <a:latin typeface="Symbol" pitchFamily="18" charset="2"/>
                          <a:sym typeface="Wingdings" pitchFamily="2" charset="2"/>
                        </a:rPr>
                        <a:t>mg</a:t>
                      </a:r>
                      <a:endParaRPr lang="en-US" dirty="0">
                        <a:latin typeface="Symbol" pitchFamily="18" charset="2"/>
                      </a:endParaRP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4.5x10</a:t>
                      </a:r>
                      <a:r>
                        <a:rPr lang="en-US" baseline="30000" dirty="0" smtClean="0"/>
                        <a:t>-8</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&lt;10</a:t>
                      </a:r>
                      <a:r>
                        <a:rPr lang="en-US" baseline="30000" dirty="0" smtClean="0"/>
                        <a:t>-9</a:t>
                      </a:r>
                      <a:r>
                        <a:rPr lang="en-US" baseline="0" dirty="0" smtClean="0"/>
                        <a:t>-</a:t>
                      </a:r>
                      <a:r>
                        <a:rPr lang="en-US" dirty="0" smtClean="0"/>
                        <a:t>10</a:t>
                      </a:r>
                      <a:r>
                        <a:rPr lang="en-US" baseline="30000" dirty="0" smtClean="0"/>
                        <a:t>-10</a:t>
                      </a:r>
                    </a:p>
                  </a:txBody>
                  <a:tcPr>
                    <a:blipFill>
                      <a:blip r:embed="rId3"/>
                      <a:tile tx="0" ty="0" sx="100000" sy="100000" flip="none" algn="tl"/>
                    </a:blipFill>
                  </a:tcPr>
                </a:tc>
                <a:tc>
                  <a:txBody>
                    <a:bodyPr/>
                    <a:lstStyle/>
                    <a:p>
                      <a:r>
                        <a:rPr lang="en-US" dirty="0" smtClean="0"/>
                        <a:t>Flavor factory</a:t>
                      </a:r>
                      <a:endParaRPr lang="en-US" dirty="0"/>
                    </a:p>
                  </a:txBody>
                  <a:tcPr>
                    <a:blipFill>
                      <a:blip r:embed="rId3"/>
                      <a:tile tx="0" ty="0" sx="100000" sy="100000" flip="none" algn="tl"/>
                    </a:blipFill>
                  </a:tcPr>
                </a:tc>
              </a:tr>
              <a:tr h="3948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latin typeface="Symbol" pitchFamily="18" charset="2"/>
                        </a:rPr>
                        <a:t>t</a:t>
                      </a:r>
                      <a:r>
                        <a:rPr lang="en-US" dirty="0" err="1" smtClean="0">
                          <a:latin typeface="Symbol" pitchFamily="18" charset="2"/>
                          <a:sym typeface="Wingdings" pitchFamily="2" charset="2"/>
                        </a:rPr>
                        <a:t></a:t>
                      </a:r>
                      <a:r>
                        <a:rPr lang="en-US" dirty="0" err="1" smtClean="0">
                          <a:latin typeface="+mn-lt"/>
                          <a:sym typeface="Wingdings" pitchFamily="2" charset="2"/>
                        </a:rPr>
                        <a:t>e</a:t>
                      </a:r>
                      <a:r>
                        <a:rPr lang="en-US" dirty="0" err="1" smtClean="0">
                          <a:latin typeface="Symbol" pitchFamily="18" charset="2"/>
                          <a:sym typeface="Wingdings" pitchFamily="2" charset="2"/>
                        </a:rPr>
                        <a:t>g</a:t>
                      </a:r>
                      <a:endParaRPr lang="en-US" dirty="0" smtClean="0">
                        <a:latin typeface="Symbol" pitchFamily="18" charset="2"/>
                      </a:endParaRP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1.1x10</a:t>
                      </a:r>
                      <a:r>
                        <a:rPr lang="en-US" baseline="30000" dirty="0" smtClean="0"/>
                        <a:t>-7</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&lt;10</a:t>
                      </a:r>
                      <a:r>
                        <a:rPr lang="en-US" baseline="30000" dirty="0" smtClean="0"/>
                        <a:t>-9</a:t>
                      </a:r>
                      <a:r>
                        <a:rPr lang="en-US" baseline="0" dirty="0" smtClean="0"/>
                        <a:t>-</a:t>
                      </a:r>
                      <a:r>
                        <a:rPr lang="en-US" dirty="0" smtClean="0"/>
                        <a:t>10</a:t>
                      </a:r>
                      <a:r>
                        <a:rPr lang="en-US" baseline="30000" dirty="0" smtClean="0"/>
                        <a:t>-10</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Flavor factory</a:t>
                      </a:r>
                    </a:p>
                  </a:txBody>
                  <a:tcPr>
                    <a:blipFill>
                      <a:blip r:embed="rId3"/>
                      <a:tile tx="0" ty="0" sx="100000" sy="100000" flip="none" algn="tl"/>
                    </a:blipFill>
                  </a:tcPr>
                </a:tc>
              </a:tr>
              <a:tr h="3948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latin typeface="Symbol" pitchFamily="18" charset="2"/>
                        </a:rPr>
                        <a:t>t</a:t>
                      </a:r>
                      <a:r>
                        <a:rPr lang="en-US" dirty="0" err="1" smtClean="0">
                          <a:latin typeface="Symbol" pitchFamily="18" charset="2"/>
                          <a:sym typeface="Wingdings" pitchFamily="2" charset="2"/>
                        </a:rPr>
                        <a:t>mmm</a:t>
                      </a:r>
                      <a:endParaRPr lang="en-US" dirty="0" smtClean="0">
                        <a:latin typeface="Symbol" pitchFamily="18" charset="2"/>
                      </a:endParaRP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3.2x10</a:t>
                      </a:r>
                      <a:r>
                        <a:rPr lang="en-US" baseline="30000" dirty="0" smtClean="0"/>
                        <a:t>-8</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&lt;10</a:t>
                      </a:r>
                      <a:r>
                        <a:rPr lang="en-US" baseline="30000" dirty="0" smtClean="0"/>
                        <a:t>-9</a:t>
                      </a:r>
                      <a:r>
                        <a:rPr lang="en-US" baseline="0" dirty="0" smtClean="0"/>
                        <a:t>-</a:t>
                      </a:r>
                      <a:r>
                        <a:rPr lang="en-US" dirty="0" smtClean="0"/>
                        <a:t>10</a:t>
                      </a:r>
                      <a:r>
                        <a:rPr lang="en-US" baseline="30000" dirty="0" smtClean="0"/>
                        <a:t>-10</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Flavor factory</a:t>
                      </a:r>
                    </a:p>
                  </a:txBody>
                  <a:tcPr>
                    <a:blipFill>
                      <a:blip r:embed="rId3"/>
                      <a:tile tx="0" ty="0" sx="100000" sy="100000" flip="none" algn="tl"/>
                    </a:blipFill>
                  </a:tcPr>
                </a:tc>
              </a:tr>
              <a:tr h="394855">
                <a:tc>
                  <a:txBody>
                    <a:bodyPr/>
                    <a:lstStyle/>
                    <a:p>
                      <a:r>
                        <a:rPr lang="en-US" dirty="0" err="1" smtClean="0">
                          <a:latin typeface="Symbol" pitchFamily="18" charset="2"/>
                        </a:rPr>
                        <a:t>t</a:t>
                      </a:r>
                      <a:r>
                        <a:rPr lang="en-US" dirty="0" err="1" smtClean="0">
                          <a:latin typeface="Symbol" pitchFamily="18" charset="2"/>
                          <a:sym typeface="Wingdings" pitchFamily="2" charset="2"/>
                        </a:rPr>
                        <a:t></a:t>
                      </a:r>
                      <a:r>
                        <a:rPr lang="en-US" dirty="0" err="1" smtClean="0">
                          <a:latin typeface="+mn-lt"/>
                          <a:sym typeface="Wingdings" pitchFamily="2" charset="2"/>
                        </a:rPr>
                        <a:t>eee</a:t>
                      </a:r>
                      <a:endParaRPr lang="en-US" dirty="0"/>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3.6x10</a:t>
                      </a:r>
                      <a:r>
                        <a:rPr lang="en-US" baseline="30000" dirty="0" smtClean="0"/>
                        <a:t>-8</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&lt;10</a:t>
                      </a:r>
                      <a:r>
                        <a:rPr lang="en-US" baseline="30000" dirty="0" smtClean="0"/>
                        <a:t>-9</a:t>
                      </a:r>
                      <a:r>
                        <a:rPr lang="en-US" baseline="0" dirty="0" smtClean="0"/>
                        <a:t>-</a:t>
                      </a:r>
                      <a:r>
                        <a:rPr lang="en-US" dirty="0" smtClean="0"/>
                        <a:t>10</a:t>
                      </a:r>
                      <a:r>
                        <a:rPr lang="en-US" baseline="30000" dirty="0" smtClean="0"/>
                        <a:t>-10</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Flavor factory</a:t>
                      </a:r>
                    </a:p>
                  </a:txBody>
                  <a:tcPr>
                    <a:blipFill>
                      <a:blip r:embed="rId3"/>
                      <a:tile tx="0" ty="0" sx="100000" sy="100000" flip="none" algn="tl"/>
                    </a:blipFill>
                  </a:tcPr>
                </a:tc>
              </a:tr>
            </a:tbl>
          </a:graphicData>
        </a:graphic>
      </p:graphicFrame>
      <p:sp>
        <p:nvSpPr>
          <p:cNvPr id="5" name="Slide Number Placeholder 4"/>
          <p:cNvSpPr>
            <a:spLocks noGrp="1"/>
          </p:cNvSpPr>
          <p:nvPr>
            <p:ph type="sldNum" sz="quarter" idx="11"/>
          </p:nvPr>
        </p:nvSpPr>
        <p:spPr/>
        <p:txBody>
          <a:bodyPr/>
          <a:lstStyle/>
          <a:p>
            <a:pPr>
              <a:defRPr/>
            </a:pPr>
            <a:fld id="{47DBE887-5ABE-406C-8AB4-EBFFD8468B29}" type="slidenum">
              <a:rPr lang="en-US" smtClean="0">
                <a:solidFill>
                  <a:srgbClr val="000000"/>
                </a:solidFill>
              </a:rPr>
              <a:pPr>
                <a:defRPr/>
              </a:pPr>
              <a:t>5</a:t>
            </a:fld>
            <a:endParaRPr lang="en-US" dirty="0">
              <a:solidFill>
                <a:srgbClr val="000000"/>
              </a:solidFill>
            </a:endParaRPr>
          </a:p>
        </p:txBody>
      </p:sp>
      <p:sp>
        <p:nvSpPr>
          <p:cNvPr id="6" name="Content Placeholder 2"/>
          <p:cNvSpPr txBox="1">
            <a:spLocks/>
          </p:cNvSpPr>
          <p:nvPr/>
        </p:nvSpPr>
        <p:spPr bwMode="auto">
          <a:xfrm>
            <a:off x="-228600" y="1219200"/>
            <a:ext cx="2743200" cy="3352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69913" indent="-342900" eaLnBrk="0" fontAlgn="base" hangingPunct="0">
              <a:spcBef>
                <a:spcPct val="20000"/>
              </a:spcBef>
              <a:spcAft>
                <a:spcPct val="0"/>
              </a:spcAft>
              <a:buFont typeface="Times" charset="0"/>
              <a:buNone/>
              <a:tabLst>
                <a:tab pos="1065213" algn="l"/>
                <a:tab pos="1065213" algn="l"/>
                <a:tab pos="1065213" algn="l"/>
                <a:tab pos="1065213" algn="l"/>
                <a:tab pos="1065213" algn="l"/>
                <a:tab pos="1497013" algn="l"/>
                <a:tab pos="1497013" algn="l"/>
              </a:tabLst>
              <a:defRPr/>
            </a:pPr>
            <a:r>
              <a:rPr lang="en-US" sz="1600" kern="0" dirty="0">
                <a:solidFill>
                  <a:srgbClr val="000000"/>
                </a:solidFill>
                <a:cs typeface="Arial" charset="0"/>
              </a:rPr>
              <a:t>Current and Planned</a:t>
            </a:r>
          </a:p>
          <a:p>
            <a:pPr marL="569913" indent="-342900" eaLnBrk="0" fontAlgn="base" hangingPunct="0">
              <a:spcBef>
                <a:spcPct val="20000"/>
              </a:spcBef>
              <a:spcAft>
                <a:spcPct val="0"/>
              </a:spcAft>
              <a:buFont typeface="Times" charset="0"/>
              <a:buNone/>
              <a:tabLst>
                <a:tab pos="1065213" algn="l"/>
                <a:tab pos="1065213" algn="l"/>
                <a:tab pos="1065213" algn="l"/>
                <a:tab pos="1065213" algn="l"/>
                <a:tab pos="1065213" algn="l"/>
                <a:tab pos="1497013" algn="l"/>
                <a:tab pos="1497013" algn="l"/>
              </a:tabLst>
              <a:defRPr/>
            </a:pPr>
            <a:r>
              <a:rPr lang="en-US" sz="1600" kern="0" dirty="0">
                <a:solidFill>
                  <a:srgbClr val="000000"/>
                </a:solidFill>
                <a:cs typeface="Arial" charset="0"/>
              </a:rPr>
              <a:t>Experiments</a:t>
            </a:r>
          </a:p>
          <a:p>
            <a:pPr marL="569913" indent="-342900" eaLnBrk="0" fontAlgn="base" hangingPunct="0">
              <a:spcBef>
                <a:spcPct val="20000"/>
              </a:spcBef>
              <a:spcAft>
                <a:spcPct val="0"/>
              </a:spcAft>
              <a:buFont typeface="Times" pitchFamily="28" charset="0"/>
              <a:buChar char="•"/>
              <a:tabLst>
                <a:tab pos="1065213" algn="l"/>
                <a:tab pos="1065213" algn="l"/>
                <a:tab pos="1065213" algn="l"/>
                <a:tab pos="1065213" algn="l"/>
                <a:tab pos="1065213" algn="l"/>
                <a:tab pos="1497013" algn="l"/>
                <a:tab pos="1497013" algn="l"/>
              </a:tabLst>
              <a:defRPr/>
            </a:pPr>
            <a:r>
              <a:rPr lang="en-US" sz="1600" kern="0" dirty="0">
                <a:solidFill>
                  <a:srgbClr val="000000"/>
                </a:solidFill>
                <a:cs typeface="Arial" charset="0"/>
              </a:rPr>
              <a:t>Neutrino Oscillations!</a:t>
            </a:r>
          </a:p>
          <a:p>
            <a:pPr marL="569913" indent="-342900" eaLnBrk="0" fontAlgn="base" hangingPunct="0">
              <a:spcBef>
                <a:spcPct val="20000"/>
              </a:spcBef>
              <a:spcAft>
                <a:spcPct val="0"/>
              </a:spcAft>
              <a:buFont typeface="Times" charset="0"/>
              <a:buChar char="•"/>
              <a:tabLst>
                <a:tab pos="1065213" algn="l"/>
                <a:tab pos="1065213" algn="l"/>
                <a:tab pos="1065213" algn="l"/>
                <a:tab pos="1065213" algn="l"/>
                <a:tab pos="1065213" algn="l"/>
                <a:tab pos="1497013" algn="l"/>
                <a:tab pos="1497013" algn="l"/>
              </a:tabLst>
              <a:defRPr/>
            </a:pPr>
            <a:r>
              <a:rPr lang="en-US" sz="1600" kern="0" dirty="0">
                <a:solidFill>
                  <a:srgbClr val="000000"/>
                </a:solidFill>
                <a:latin typeface="Symbol" pitchFamily="18" charset="2"/>
                <a:cs typeface="Arial" charset="0"/>
              </a:rPr>
              <a:t>t </a:t>
            </a:r>
            <a:r>
              <a:rPr lang="en-US" sz="1600" kern="0" dirty="0">
                <a:solidFill>
                  <a:srgbClr val="000000"/>
                </a:solidFill>
                <a:cs typeface="Arial" charset="0"/>
              </a:rPr>
              <a:t>decays at Babar,</a:t>
            </a:r>
          </a:p>
          <a:p>
            <a:pPr marL="569913" indent="-342900" eaLnBrk="0" fontAlgn="base" hangingPunct="0">
              <a:spcBef>
                <a:spcPct val="20000"/>
              </a:spcBef>
              <a:spcAft>
                <a:spcPct val="0"/>
              </a:spcAft>
              <a:buFont typeface="Times" pitchFamily="28" charset="0"/>
              <a:buNone/>
              <a:tabLst>
                <a:tab pos="1065213" algn="l"/>
                <a:tab pos="1065213" algn="l"/>
                <a:tab pos="1065213" algn="l"/>
                <a:tab pos="1065213" algn="l"/>
                <a:tab pos="1065213" algn="l"/>
                <a:tab pos="1497013" algn="l"/>
                <a:tab pos="1497013" algn="l"/>
              </a:tabLst>
              <a:defRPr/>
            </a:pPr>
            <a:r>
              <a:rPr lang="en-US" sz="1600" kern="0" dirty="0">
                <a:solidFill>
                  <a:srgbClr val="000000"/>
                </a:solidFill>
                <a:cs typeface="Arial" charset="0"/>
              </a:rPr>
              <a:t>      Belle.</a:t>
            </a:r>
          </a:p>
          <a:p>
            <a:pPr marL="569913" indent="-342900" eaLnBrk="0" fontAlgn="base" hangingPunct="0">
              <a:spcBef>
                <a:spcPct val="20000"/>
              </a:spcBef>
              <a:spcAft>
                <a:spcPct val="0"/>
              </a:spcAft>
              <a:buFont typeface="Times" pitchFamily="28" charset="0"/>
              <a:buChar char="•"/>
              <a:tabLst>
                <a:tab pos="1065213" algn="l"/>
                <a:tab pos="1065213" algn="l"/>
                <a:tab pos="1065213" algn="l"/>
                <a:tab pos="1065213" algn="l"/>
                <a:tab pos="1065213" algn="l"/>
                <a:tab pos="1497013" algn="l"/>
                <a:tab pos="1497013" algn="l"/>
              </a:tabLst>
              <a:defRPr/>
            </a:pPr>
            <a:r>
              <a:rPr lang="en-US" sz="1600" kern="0" dirty="0">
                <a:solidFill>
                  <a:srgbClr val="000000"/>
                </a:solidFill>
                <a:cs typeface="Arial" charset="0"/>
              </a:rPr>
              <a:t>Future </a:t>
            </a:r>
            <a:r>
              <a:rPr lang="en-US" sz="1600" kern="0" dirty="0">
                <a:solidFill>
                  <a:srgbClr val="000000"/>
                </a:solidFill>
                <a:latin typeface="Symbol" pitchFamily="18" charset="2"/>
                <a:cs typeface="Arial" charset="0"/>
              </a:rPr>
              <a:t>t </a:t>
            </a:r>
            <a:r>
              <a:rPr lang="en-US" sz="1600" kern="0" dirty="0">
                <a:solidFill>
                  <a:srgbClr val="000000"/>
                </a:solidFill>
                <a:cs typeface="Arial" charset="0"/>
              </a:rPr>
              <a:t>decays:</a:t>
            </a:r>
          </a:p>
          <a:p>
            <a:pPr marL="569913" indent="-342900" eaLnBrk="0" fontAlgn="base" hangingPunct="0">
              <a:spcBef>
                <a:spcPct val="20000"/>
              </a:spcBef>
              <a:spcAft>
                <a:spcPct val="0"/>
              </a:spcAft>
              <a:buFont typeface="Times" pitchFamily="28" charset="0"/>
              <a:buNone/>
              <a:tabLst>
                <a:tab pos="1065213" algn="l"/>
                <a:tab pos="1065213" algn="l"/>
                <a:tab pos="1065213" algn="l"/>
                <a:tab pos="1065213" algn="l"/>
                <a:tab pos="1065213" algn="l"/>
                <a:tab pos="1497013" algn="l"/>
                <a:tab pos="1497013" algn="l"/>
              </a:tabLst>
              <a:defRPr/>
            </a:pPr>
            <a:r>
              <a:rPr lang="en-US" sz="1600" kern="0" dirty="0">
                <a:solidFill>
                  <a:srgbClr val="000000"/>
                </a:solidFill>
                <a:cs typeface="Arial" charset="0"/>
              </a:rPr>
              <a:t>      Super B factories</a:t>
            </a:r>
          </a:p>
          <a:p>
            <a:pPr marL="569913" indent="-342900" eaLnBrk="0" fontAlgn="base" hangingPunct="0">
              <a:spcBef>
                <a:spcPct val="20000"/>
              </a:spcBef>
              <a:spcAft>
                <a:spcPct val="0"/>
              </a:spcAft>
              <a:buFont typeface="Times" pitchFamily="28" charset="0"/>
              <a:buChar char="•"/>
              <a:tabLst>
                <a:tab pos="1065213" algn="l"/>
                <a:tab pos="1065213" algn="l"/>
                <a:tab pos="1065213" algn="l"/>
                <a:tab pos="1065213" algn="l"/>
                <a:tab pos="1065213" algn="l"/>
                <a:tab pos="1497013" algn="l"/>
                <a:tab pos="1497013" algn="l"/>
              </a:tabLst>
              <a:defRPr/>
            </a:pPr>
            <a:r>
              <a:rPr lang="en-US" sz="1600" kern="0" dirty="0">
                <a:solidFill>
                  <a:srgbClr val="000000"/>
                </a:solidFill>
                <a:cs typeface="Arial" charset="0"/>
              </a:rPr>
              <a:t>MEG at PSI</a:t>
            </a:r>
            <a:r>
              <a:rPr lang="en-US" kern="0" dirty="0">
                <a:solidFill>
                  <a:srgbClr val="000000"/>
                </a:solidFill>
                <a:cs typeface="Arial" charset="0"/>
              </a:rPr>
              <a:t>: </a:t>
            </a:r>
            <a:r>
              <a:rPr lang="en-US" kern="0" dirty="0" err="1">
                <a:solidFill>
                  <a:srgbClr val="000000"/>
                </a:solidFill>
                <a:latin typeface="Times New Roman" charset="0"/>
                <a:cs typeface="Times New Roman" charset="0"/>
                <a:sym typeface="Times New Roman" charset="0"/>
              </a:rPr>
              <a:t>μ</a:t>
            </a:r>
            <a:r>
              <a:rPr lang="en-US" kern="0" dirty="0" err="1">
                <a:solidFill>
                  <a:srgbClr val="000000"/>
                </a:solidFill>
                <a:cs typeface="Arial" charset="0"/>
              </a:rPr>
              <a:t>→</a:t>
            </a:r>
            <a:r>
              <a:rPr lang="en-US" kern="0" dirty="0" err="1">
                <a:solidFill>
                  <a:srgbClr val="000000"/>
                </a:solidFill>
                <a:latin typeface="Times New Roman" charset="0"/>
                <a:cs typeface="Times New Roman" charset="0"/>
                <a:sym typeface="Times New Roman" charset="0"/>
              </a:rPr>
              <a:t>eγ</a:t>
            </a:r>
            <a:r>
              <a:rPr lang="en-US" kern="0" dirty="0">
                <a:solidFill>
                  <a:srgbClr val="000000"/>
                </a:solidFill>
                <a:latin typeface="Times New Roman" charset="0"/>
                <a:cs typeface="Times New Roman" charset="0"/>
                <a:sym typeface="Times New Roman" charset="0"/>
              </a:rPr>
              <a:t> </a:t>
            </a:r>
            <a:endParaRPr lang="en-US" kern="0" dirty="0">
              <a:solidFill>
                <a:srgbClr val="000000"/>
              </a:solidFill>
              <a:latin typeface="Times New Roman" charset="0"/>
              <a:cs typeface="Arial" charset="0"/>
              <a:sym typeface="Times New Roman" charset="0"/>
            </a:endParaRPr>
          </a:p>
          <a:p>
            <a:pPr marL="569913" indent="-342900" eaLnBrk="0" fontAlgn="base" hangingPunct="0">
              <a:spcBef>
                <a:spcPct val="20000"/>
              </a:spcBef>
              <a:spcAft>
                <a:spcPct val="0"/>
              </a:spcAft>
              <a:buClr>
                <a:srgbClr val="4C4C4C"/>
              </a:buClr>
              <a:buFont typeface="Times" charset="0"/>
              <a:buChar char="•"/>
              <a:tabLst>
                <a:tab pos="1065213" algn="l"/>
                <a:tab pos="1065213" algn="l"/>
                <a:tab pos="1065213" algn="l"/>
                <a:tab pos="1065213" algn="l"/>
                <a:tab pos="1065213" algn="l"/>
                <a:tab pos="1497013" algn="l"/>
                <a:tab pos="1497013" algn="l"/>
              </a:tabLst>
              <a:defRPr/>
            </a:pPr>
            <a:r>
              <a:rPr lang="en-US" sz="1600" b="1" kern="0" dirty="0">
                <a:solidFill>
                  <a:srgbClr val="4C4C4C"/>
                </a:solidFill>
                <a:latin typeface="Symbol" pitchFamily="18" charset="2"/>
                <a:cs typeface="Arial" charset="0"/>
              </a:rPr>
              <a:t>m</a:t>
            </a:r>
            <a:r>
              <a:rPr lang="en-US" sz="1600" b="1" kern="0" dirty="0">
                <a:solidFill>
                  <a:srgbClr val="4C4C4C"/>
                </a:solidFill>
                <a:cs typeface="Arial" charset="0"/>
              </a:rPr>
              <a:t>e conversion:</a:t>
            </a:r>
          </a:p>
          <a:p>
            <a:pPr marL="969963" lvl="1" indent="-285750" eaLnBrk="0" fontAlgn="base" hangingPunct="0">
              <a:spcBef>
                <a:spcPct val="20000"/>
              </a:spcBef>
              <a:spcAft>
                <a:spcPct val="0"/>
              </a:spcAft>
              <a:buClr>
                <a:srgbClr val="4C4C4C"/>
              </a:buClr>
              <a:buFont typeface="Times" charset="0"/>
              <a:buChar char="•"/>
              <a:tabLst>
                <a:tab pos="1065213" algn="l"/>
                <a:tab pos="1065213" algn="l"/>
                <a:tab pos="1065213" algn="l"/>
                <a:tab pos="1065213" algn="l"/>
                <a:tab pos="1065213" algn="l"/>
                <a:tab pos="1497013" algn="l"/>
                <a:tab pos="1497013" algn="l"/>
              </a:tabLst>
              <a:defRPr/>
            </a:pPr>
            <a:r>
              <a:rPr lang="en-US" sz="1600" b="1" kern="0" dirty="0">
                <a:solidFill>
                  <a:srgbClr val="4C4C4C"/>
                </a:solidFill>
                <a:cs typeface="Arial" charset="0"/>
              </a:rPr>
              <a:t>Mu2e at FNAL</a:t>
            </a:r>
          </a:p>
          <a:p>
            <a:pPr marL="969963" lvl="1" indent="-285750" eaLnBrk="0" fontAlgn="base" hangingPunct="0">
              <a:spcBef>
                <a:spcPct val="20000"/>
              </a:spcBef>
              <a:spcAft>
                <a:spcPct val="0"/>
              </a:spcAft>
              <a:buClr>
                <a:srgbClr val="4C4C4C"/>
              </a:buClr>
              <a:buFont typeface="Times" charset="0"/>
              <a:buChar char="•"/>
              <a:tabLst>
                <a:tab pos="1065213" algn="l"/>
                <a:tab pos="1065213" algn="l"/>
                <a:tab pos="1065213" algn="l"/>
                <a:tab pos="1065213" algn="l"/>
                <a:tab pos="1065213" algn="l"/>
                <a:tab pos="1497013" algn="l"/>
                <a:tab pos="1497013" algn="l"/>
              </a:tabLst>
              <a:defRPr/>
            </a:pPr>
            <a:r>
              <a:rPr lang="en-US" sz="1600" b="1" kern="0" dirty="0">
                <a:solidFill>
                  <a:srgbClr val="4C4C4C"/>
                </a:solidFill>
                <a:cs typeface="Arial" charset="0"/>
              </a:rPr>
              <a:t>COMET at JPARC</a:t>
            </a:r>
          </a:p>
        </p:txBody>
      </p:sp>
    </p:spTree>
    <p:extLst>
      <p:ext uri="{BB962C8B-B14F-4D97-AF65-F5344CB8AC3E}">
        <p14:creationId xmlns:p14="http://schemas.microsoft.com/office/powerpoint/2010/main" val="10587270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l="69636" b="-3846"/>
          <a:stretch>
            <a:fillRect/>
          </a:stretch>
        </p:blipFill>
        <p:spPr>
          <a:xfrm>
            <a:off x="4953000" y="1219200"/>
            <a:ext cx="2819400" cy="2438400"/>
          </a:xfrm>
          <a:prstGeom prst="rect">
            <a:avLst/>
          </a:prstGeom>
          <a:ln>
            <a:solidFill>
              <a:srgbClr val="008000"/>
            </a:solidFill>
          </a:ln>
        </p:spPr>
      </p:pic>
      <p:pic>
        <p:nvPicPr>
          <p:cNvPr id="6" name="Picture 5"/>
          <p:cNvPicPr>
            <a:picLocks noChangeAspect="1"/>
          </p:cNvPicPr>
          <p:nvPr/>
        </p:nvPicPr>
        <p:blipFill>
          <a:blip r:embed="rId3"/>
          <a:srcRect l="3290" r="66282"/>
          <a:stretch>
            <a:fillRect/>
          </a:stretch>
        </p:blipFill>
        <p:spPr>
          <a:xfrm>
            <a:off x="990600" y="1219200"/>
            <a:ext cx="2819400" cy="2438400"/>
          </a:xfrm>
          <a:prstGeom prst="rect">
            <a:avLst/>
          </a:prstGeom>
          <a:ln>
            <a:solidFill>
              <a:srgbClr val="008000"/>
            </a:solidFill>
          </a:ln>
        </p:spPr>
      </p:pic>
      <p:sp>
        <p:nvSpPr>
          <p:cNvPr id="2" name="TextBox 1"/>
          <p:cNvSpPr txBox="1"/>
          <p:nvPr/>
        </p:nvSpPr>
        <p:spPr>
          <a:xfrm>
            <a:off x="1371600" y="4495800"/>
            <a:ext cx="7671587" cy="1754326"/>
          </a:xfrm>
          <a:prstGeom prst="rect">
            <a:avLst/>
          </a:prstGeom>
          <a:noFill/>
        </p:spPr>
        <p:txBody>
          <a:bodyPr wrap="none" rtlCol="0">
            <a:spAutoFit/>
          </a:bodyPr>
          <a:lstStyle/>
          <a:p>
            <a:pPr marL="285750" indent="-285750">
              <a:buFont typeface="Arial" pitchFamily="34" charset="0"/>
              <a:buChar char="•"/>
            </a:pPr>
            <a:r>
              <a:rPr lang="en-US" dirty="0" smtClean="0"/>
              <a:t>Can get </a:t>
            </a:r>
            <a:r>
              <a:rPr lang="en-US" dirty="0" err="1" smtClean="0"/>
              <a:t>muon</a:t>
            </a:r>
            <a:r>
              <a:rPr lang="en-US" dirty="0" smtClean="0"/>
              <a:t> to electron conversion by attaching quarks to the photon from</a:t>
            </a:r>
          </a:p>
          <a:p>
            <a:endParaRPr lang="en-US" dirty="0" smtClean="0"/>
          </a:p>
          <a:p>
            <a:pPr marL="285750" indent="-285750">
              <a:buFont typeface="Arial" pitchFamily="34" charset="0"/>
              <a:buChar char="•"/>
            </a:pPr>
            <a:r>
              <a:rPr lang="en-US" dirty="0" smtClean="0"/>
              <a:t>Because of overlap between </a:t>
            </a:r>
            <a:r>
              <a:rPr lang="en-US" dirty="0" err="1" smtClean="0"/>
              <a:t>muon</a:t>
            </a:r>
            <a:r>
              <a:rPr lang="en-US" dirty="0" smtClean="0"/>
              <a:t> </a:t>
            </a:r>
            <a:r>
              <a:rPr lang="en-US" dirty="0" err="1" smtClean="0"/>
              <a:t>wavefunction</a:t>
            </a:r>
            <a:r>
              <a:rPr lang="en-US" dirty="0" smtClean="0"/>
              <a:t> and the nucleus in a</a:t>
            </a:r>
          </a:p>
          <a:p>
            <a:r>
              <a:rPr lang="en-US" dirty="0" err="1" smtClean="0"/>
              <a:t>muonic</a:t>
            </a:r>
            <a:r>
              <a:rPr lang="en-US" dirty="0" smtClean="0"/>
              <a:t> atom, can get in addition direct exchange of heavy particles with</a:t>
            </a:r>
          </a:p>
          <a:p>
            <a:r>
              <a:rPr lang="en-US" dirty="0" smtClean="0"/>
              <a:t>the quarks</a:t>
            </a:r>
          </a:p>
          <a:p>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368954666"/>
              </p:ext>
            </p:extLst>
          </p:nvPr>
        </p:nvGraphicFramePr>
        <p:xfrm>
          <a:off x="1905000" y="4859655"/>
          <a:ext cx="990600" cy="321945"/>
        </p:xfrm>
        <a:graphic>
          <a:graphicData uri="http://schemas.openxmlformats.org/presentationml/2006/ole">
            <mc:AlternateContent xmlns:mc="http://schemas.openxmlformats.org/markup-compatibility/2006">
              <mc:Choice xmlns:v="urn:schemas-microsoft-com:vml" Requires="v">
                <p:oleObj spid="_x0000_s14549" name="Equation" r:id="rId4" imgW="507960" imgH="164880" progId="Equation.DSMT4">
                  <p:embed/>
                </p:oleObj>
              </mc:Choice>
              <mc:Fallback>
                <p:oleObj name="Equation" r:id="rId4" imgW="507960" imgH="164880" progId="Equation.DSMT4">
                  <p:embed/>
                  <p:pic>
                    <p:nvPicPr>
                      <p:cNvPr id="0" name=""/>
                      <p:cNvPicPr/>
                      <p:nvPr/>
                    </p:nvPicPr>
                    <p:blipFill>
                      <a:blip r:embed="rId5"/>
                      <a:stretch>
                        <a:fillRect/>
                      </a:stretch>
                    </p:blipFill>
                    <p:spPr>
                      <a:xfrm>
                        <a:off x="1905000" y="4859655"/>
                        <a:ext cx="990600" cy="32194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45920865"/>
              </p:ext>
            </p:extLst>
          </p:nvPr>
        </p:nvGraphicFramePr>
        <p:xfrm>
          <a:off x="3119438" y="228600"/>
          <a:ext cx="2584450" cy="738188"/>
        </p:xfrm>
        <a:graphic>
          <a:graphicData uri="http://schemas.openxmlformats.org/presentationml/2006/ole">
            <mc:AlternateContent xmlns:mc="http://schemas.openxmlformats.org/markup-compatibility/2006">
              <mc:Choice xmlns:v="urn:schemas-microsoft-com:vml" Requires="v">
                <p:oleObj spid="_x0000_s14550" name="Equation" r:id="rId6" imgW="799920" imgH="228600" progId="Equation.DSMT4">
                  <p:embed/>
                </p:oleObj>
              </mc:Choice>
              <mc:Fallback>
                <p:oleObj name="Equation" r:id="rId6" imgW="799920" imgH="228600"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9438" y="228600"/>
                        <a:ext cx="25844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Footer Placeholder 3"/>
          <p:cNvSpPr>
            <a:spLocks noGrp="1"/>
          </p:cNvSpPr>
          <p:nvPr>
            <p:ph type="ftr" sz="quarter" idx="11"/>
          </p:nvPr>
        </p:nvSpPr>
        <p:spPr/>
        <p:txBody>
          <a:bodyPr/>
          <a:lstStyle/>
          <a:p>
            <a:r>
              <a:rPr lang="en-US" smtClean="0"/>
              <a:t>J. Miller, ssp2012, June 2012</a:t>
            </a:r>
            <a:endParaRPr lang="en-US"/>
          </a:p>
        </p:txBody>
      </p:sp>
      <p:sp>
        <p:nvSpPr>
          <p:cNvPr id="7" name="Slide Number Placeholder 6"/>
          <p:cNvSpPr>
            <a:spLocks noGrp="1"/>
          </p:cNvSpPr>
          <p:nvPr>
            <p:ph type="sldNum" sz="quarter" idx="12"/>
          </p:nvPr>
        </p:nvSpPr>
        <p:spPr/>
        <p:txBody>
          <a:bodyPr/>
          <a:lstStyle/>
          <a:p>
            <a:fld id="{B326621D-91F0-43AF-9600-98B3DB544E1B}" type="slidenum">
              <a:rPr lang="en-US" smtClean="0"/>
              <a:t>50</a:t>
            </a:fld>
            <a:endParaRPr lang="en-US"/>
          </a:p>
        </p:txBody>
      </p:sp>
    </p:spTree>
    <p:extLst>
      <p:ext uri="{BB962C8B-B14F-4D97-AF65-F5344CB8AC3E}">
        <p14:creationId xmlns:p14="http://schemas.microsoft.com/office/powerpoint/2010/main" val="30606472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602682" y="964821"/>
            <a:ext cx="8236518" cy="6001643"/>
          </a:xfrm>
          <a:prstGeom prst="rect">
            <a:avLst/>
          </a:prstGeom>
          <a:noFill/>
        </p:spPr>
        <p:txBody>
          <a:bodyPr wrap="square" rtlCol="0">
            <a:spAutoFit/>
          </a:bodyPr>
          <a:lstStyle/>
          <a:p>
            <a:pPr fontAlgn="base">
              <a:spcBef>
                <a:spcPct val="0"/>
              </a:spcBef>
              <a:spcAft>
                <a:spcPct val="0"/>
              </a:spcAft>
            </a:pPr>
            <a:r>
              <a:rPr lang="en-US" sz="3200" dirty="0" smtClean="0">
                <a:solidFill>
                  <a:srgbClr val="0033CC"/>
                </a:solidFill>
                <a:latin typeface="Times New Roman" pitchFamily="18" charset="0"/>
                <a:cs typeface="Arial" charset="0"/>
              </a:rPr>
              <a:t>Spectrometer design:</a:t>
            </a:r>
          </a:p>
          <a:p>
            <a:pPr fontAlgn="base">
              <a:spcBef>
                <a:spcPct val="0"/>
              </a:spcBef>
              <a:spcAft>
                <a:spcPct val="0"/>
              </a:spcAft>
            </a:pPr>
            <a:r>
              <a:rPr lang="en-US" sz="3200" dirty="0">
                <a:solidFill>
                  <a:srgbClr val="0033CC"/>
                </a:solidFill>
                <a:latin typeface="Times New Roman" pitchFamily="18" charset="0"/>
                <a:cs typeface="Arial" charset="0"/>
              </a:rPr>
              <a:t>	</a:t>
            </a:r>
            <a:r>
              <a:rPr lang="en-US" sz="3200" dirty="0" smtClean="0">
                <a:solidFill>
                  <a:srgbClr val="0033CC"/>
                </a:solidFill>
                <a:latin typeface="Times New Roman" pitchFamily="18" charset="0"/>
                <a:cs typeface="Arial" charset="0"/>
              </a:rPr>
              <a:t>track momentum resolution O(200 </a:t>
            </a:r>
            <a:r>
              <a:rPr lang="en-US" sz="3200" dirty="0" err="1" smtClean="0">
                <a:solidFill>
                  <a:srgbClr val="0033CC"/>
                </a:solidFill>
                <a:latin typeface="Times New Roman" pitchFamily="18" charset="0"/>
                <a:cs typeface="Arial" charset="0"/>
              </a:rPr>
              <a:t>keV</a:t>
            </a:r>
            <a:r>
              <a:rPr lang="en-US" sz="3200" dirty="0" smtClean="0">
                <a:solidFill>
                  <a:srgbClr val="0033CC"/>
                </a:solidFill>
                <a:latin typeface="Times New Roman" pitchFamily="18" charset="0"/>
                <a:cs typeface="Arial" charset="0"/>
              </a:rPr>
              <a:t>)</a:t>
            </a:r>
          </a:p>
          <a:p>
            <a:pPr fontAlgn="base">
              <a:spcBef>
                <a:spcPct val="0"/>
              </a:spcBef>
              <a:spcAft>
                <a:spcPct val="0"/>
              </a:spcAft>
            </a:pPr>
            <a:r>
              <a:rPr lang="en-US" sz="3200" dirty="0">
                <a:solidFill>
                  <a:srgbClr val="0033CC"/>
                </a:solidFill>
                <a:latin typeface="Times New Roman" pitchFamily="18" charset="0"/>
                <a:cs typeface="Arial" charset="0"/>
              </a:rPr>
              <a:t>	</a:t>
            </a:r>
            <a:r>
              <a:rPr lang="en-US" sz="3200" dirty="0" smtClean="0">
                <a:solidFill>
                  <a:srgbClr val="0033CC"/>
                </a:solidFill>
                <a:latin typeface="Times New Roman" pitchFamily="18" charset="0"/>
                <a:cs typeface="Arial" charset="0"/>
              </a:rPr>
              <a:t>handle high hit rates during flash and to a</a:t>
            </a:r>
          </a:p>
          <a:p>
            <a:pPr fontAlgn="base">
              <a:spcBef>
                <a:spcPct val="0"/>
              </a:spcBef>
              <a:spcAft>
                <a:spcPct val="0"/>
              </a:spcAft>
            </a:pPr>
            <a:r>
              <a:rPr lang="en-US" sz="3200" dirty="0">
                <a:solidFill>
                  <a:srgbClr val="0033CC"/>
                </a:solidFill>
                <a:latin typeface="Times New Roman" pitchFamily="18" charset="0"/>
                <a:cs typeface="Arial" charset="0"/>
              </a:rPr>
              <a:t> </a:t>
            </a:r>
            <a:r>
              <a:rPr lang="en-US" sz="3200" dirty="0" smtClean="0">
                <a:solidFill>
                  <a:srgbClr val="0033CC"/>
                </a:solidFill>
                <a:latin typeface="Times New Roman" pitchFamily="18" charset="0"/>
                <a:cs typeface="Arial" charset="0"/>
              </a:rPr>
              <a:t>             lesser extent during measurement period</a:t>
            </a:r>
          </a:p>
          <a:p>
            <a:pPr fontAlgn="base">
              <a:spcBef>
                <a:spcPct val="0"/>
              </a:spcBef>
              <a:spcAft>
                <a:spcPct val="0"/>
              </a:spcAft>
            </a:pPr>
            <a:r>
              <a:rPr lang="en-US" sz="3200" dirty="0" smtClean="0">
                <a:solidFill>
                  <a:srgbClr val="0033CC"/>
                </a:solidFill>
                <a:latin typeface="Times New Roman" pitchFamily="18" charset="0"/>
                <a:cs typeface="Arial" charset="0"/>
              </a:rPr>
              <a:t>Beam transport</a:t>
            </a:r>
          </a:p>
          <a:p>
            <a:pPr fontAlgn="base">
              <a:spcBef>
                <a:spcPct val="0"/>
              </a:spcBef>
              <a:spcAft>
                <a:spcPct val="0"/>
              </a:spcAft>
            </a:pPr>
            <a:r>
              <a:rPr lang="en-US" sz="3200" dirty="0">
                <a:solidFill>
                  <a:srgbClr val="0033CC"/>
                </a:solidFill>
                <a:latin typeface="Times New Roman" pitchFamily="18" charset="0"/>
                <a:cs typeface="Arial" charset="0"/>
              </a:rPr>
              <a:t>	</a:t>
            </a:r>
            <a:r>
              <a:rPr lang="en-US" sz="3200" dirty="0" smtClean="0">
                <a:solidFill>
                  <a:srgbClr val="0033CC"/>
                </a:solidFill>
                <a:latin typeface="Times New Roman" pitchFamily="18" charset="0"/>
                <a:cs typeface="Arial" charset="0"/>
              </a:rPr>
              <a:t>Out-of-time particle suppression 10</a:t>
            </a:r>
            <a:r>
              <a:rPr lang="en-US" sz="3200" baseline="30000" dirty="0" smtClean="0">
                <a:solidFill>
                  <a:srgbClr val="0033CC"/>
                </a:solidFill>
                <a:latin typeface="Times New Roman" pitchFamily="18" charset="0"/>
                <a:cs typeface="Arial" charset="0"/>
              </a:rPr>
              <a:t>-10</a:t>
            </a:r>
          </a:p>
          <a:p>
            <a:pPr fontAlgn="base">
              <a:spcBef>
                <a:spcPct val="0"/>
              </a:spcBef>
              <a:spcAft>
                <a:spcPct val="0"/>
              </a:spcAft>
            </a:pPr>
            <a:r>
              <a:rPr lang="en-US" sz="2400" dirty="0" smtClean="0">
                <a:solidFill>
                  <a:srgbClr val="0033CC"/>
                </a:solidFill>
                <a:latin typeface="Times New Roman" pitchFamily="18" charset="0"/>
                <a:cs typeface="Arial" charset="0"/>
              </a:rPr>
              <a:t>3.6x10</a:t>
            </a:r>
            <a:r>
              <a:rPr lang="en-US" sz="2400" baseline="30000" dirty="0" smtClean="0">
                <a:solidFill>
                  <a:srgbClr val="0033CC"/>
                </a:solidFill>
                <a:latin typeface="Times New Roman" pitchFamily="18" charset="0"/>
                <a:cs typeface="Arial" charset="0"/>
              </a:rPr>
              <a:t>20 </a:t>
            </a:r>
            <a:r>
              <a:rPr lang="en-US" sz="2400" dirty="0" smtClean="0">
                <a:solidFill>
                  <a:srgbClr val="0033CC"/>
                </a:solidFill>
                <a:latin typeface="Times New Roman" pitchFamily="18" charset="0"/>
                <a:cs typeface="Arial" charset="0"/>
              </a:rPr>
              <a:t>Protons On Target</a:t>
            </a:r>
          </a:p>
          <a:p>
            <a:pPr fontAlgn="base">
              <a:spcBef>
                <a:spcPct val="0"/>
              </a:spcBef>
              <a:spcAft>
                <a:spcPct val="0"/>
              </a:spcAft>
            </a:pPr>
            <a:r>
              <a:rPr lang="en-US" sz="2400" baseline="30000" dirty="0">
                <a:solidFill>
                  <a:srgbClr val="0033CC"/>
                </a:solidFill>
                <a:latin typeface="Times New Roman" pitchFamily="18" charset="0"/>
                <a:cs typeface="Arial" charset="0"/>
              </a:rPr>
              <a:t> </a:t>
            </a:r>
            <a:r>
              <a:rPr lang="en-US" sz="2400" baseline="30000" dirty="0" smtClean="0">
                <a:solidFill>
                  <a:srgbClr val="0033CC"/>
                </a:solidFill>
                <a:latin typeface="Times New Roman" pitchFamily="18" charset="0"/>
                <a:cs typeface="Arial" charset="0"/>
              </a:rPr>
              <a:t>     </a:t>
            </a:r>
          </a:p>
          <a:p>
            <a:pPr fontAlgn="base">
              <a:spcBef>
                <a:spcPct val="0"/>
              </a:spcBef>
              <a:spcAft>
                <a:spcPct val="0"/>
              </a:spcAft>
            </a:pPr>
            <a:r>
              <a:rPr lang="en-US" sz="2400" baseline="30000" dirty="0" smtClean="0">
                <a:solidFill>
                  <a:srgbClr val="0033CC"/>
                </a:solidFill>
                <a:latin typeface="Times New Roman" pitchFamily="18" charset="0"/>
                <a:cs typeface="Arial" charset="0"/>
              </a:rPr>
              <a:t>                             </a:t>
            </a:r>
          </a:p>
          <a:p>
            <a:pPr fontAlgn="base">
              <a:spcBef>
                <a:spcPct val="0"/>
              </a:spcBef>
              <a:spcAft>
                <a:spcPct val="0"/>
              </a:spcAft>
            </a:pPr>
            <a:r>
              <a:rPr lang="en-US" sz="2400" baseline="30000" dirty="0">
                <a:solidFill>
                  <a:srgbClr val="0033CC"/>
                </a:solidFill>
                <a:latin typeface="Times New Roman" pitchFamily="18" charset="0"/>
                <a:cs typeface="Arial" charset="0"/>
              </a:rPr>
              <a:t> </a:t>
            </a:r>
            <a:r>
              <a:rPr lang="en-US" sz="2400" baseline="30000" dirty="0" smtClean="0">
                <a:solidFill>
                  <a:srgbClr val="0033CC"/>
                </a:solidFill>
                <a:latin typeface="Times New Roman" pitchFamily="18" charset="0"/>
                <a:cs typeface="Arial" charset="0"/>
              </a:rPr>
              <a:t>                                    </a:t>
            </a:r>
            <a:r>
              <a:rPr lang="en-US" sz="2400" dirty="0" smtClean="0">
                <a:solidFill>
                  <a:srgbClr val="0033CC"/>
                </a:solidFill>
                <a:latin typeface="Times New Roman" pitchFamily="18" charset="0"/>
                <a:cs typeface="Arial" charset="0"/>
              </a:rPr>
              <a:t>1x10</a:t>
            </a:r>
            <a:r>
              <a:rPr lang="en-US" sz="2400" baseline="30000" dirty="0" smtClean="0">
                <a:solidFill>
                  <a:srgbClr val="0033CC"/>
                </a:solidFill>
                <a:latin typeface="Times New Roman" pitchFamily="18" charset="0"/>
                <a:cs typeface="Arial" charset="0"/>
              </a:rPr>
              <a:t>18</a:t>
            </a:r>
            <a:r>
              <a:rPr lang="en-US" sz="2400" dirty="0" smtClean="0">
                <a:solidFill>
                  <a:srgbClr val="0033CC"/>
                </a:solidFill>
                <a:latin typeface="Times New Roman" pitchFamily="18" charset="0"/>
                <a:cs typeface="Arial" charset="0"/>
              </a:rPr>
              <a:t> Stopped </a:t>
            </a:r>
            <a:r>
              <a:rPr lang="en-US" sz="2400" dirty="0" err="1">
                <a:solidFill>
                  <a:srgbClr val="0033CC"/>
                </a:solidFill>
                <a:latin typeface="Times New Roman" pitchFamily="18" charset="0"/>
                <a:cs typeface="Arial" charset="0"/>
              </a:rPr>
              <a:t>M</a:t>
            </a:r>
            <a:r>
              <a:rPr lang="en-US" sz="2400" dirty="0" err="1" smtClean="0">
                <a:solidFill>
                  <a:srgbClr val="0033CC"/>
                </a:solidFill>
                <a:latin typeface="Times New Roman" pitchFamily="18" charset="0"/>
                <a:cs typeface="Arial" charset="0"/>
              </a:rPr>
              <a:t>uons</a:t>
            </a:r>
            <a:endParaRPr lang="en-US" sz="2400" dirty="0" smtClean="0">
              <a:solidFill>
                <a:srgbClr val="0033CC"/>
              </a:solidFill>
              <a:latin typeface="Times New Roman" pitchFamily="18" charset="0"/>
              <a:cs typeface="Arial" charset="0"/>
            </a:endParaRPr>
          </a:p>
          <a:p>
            <a:pPr fontAlgn="base">
              <a:spcBef>
                <a:spcPct val="0"/>
              </a:spcBef>
              <a:spcAft>
                <a:spcPct val="0"/>
              </a:spcAft>
            </a:pPr>
            <a:endParaRPr lang="en-US" sz="2400" baseline="30000" dirty="0">
              <a:solidFill>
                <a:srgbClr val="0033CC"/>
              </a:solidFill>
              <a:latin typeface="Times New Roman" pitchFamily="18" charset="0"/>
              <a:cs typeface="Arial" charset="0"/>
            </a:endParaRPr>
          </a:p>
          <a:p>
            <a:pPr fontAlgn="base">
              <a:spcBef>
                <a:spcPct val="0"/>
              </a:spcBef>
              <a:spcAft>
                <a:spcPct val="0"/>
              </a:spcAft>
            </a:pPr>
            <a:endParaRPr lang="en-US" sz="2400" baseline="30000" dirty="0" smtClean="0">
              <a:solidFill>
                <a:srgbClr val="0033CC"/>
              </a:solidFill>
              <a:latin typeface="Times New Roman" pitchFamily="18" charset="0"/>
              <a:cs typeface="Arial" charset="0"/>
            </a:endParaRPr>
          </a:p>
          <a:p>
            <a:pPr fontAlgn="base">
              <a:spcBef>
                <a:spcPct val="0"/>
              </a:spcBef>
              <a:spcAft>
                <a:spcPct val="0"/>
              </a:spcAft>
            </a:pPr>
            <a:r>
              <a:rPr lang="en-US" sz="2400" baseline="30000" dirty="0">
                <a:solidFill>
                  <a:srgbClr val="0033CC"/>
                </a:solidFill>
                <a:latin typeface="Times New Roman" pitchFamily="18" charset="0"/>
                <a:cs typeface="Arial" charset="0"/>
              </a:rPr>
              <a:t> </a:t>
            </a:r>
            <a:r>
              <a:rPr lang="en-US" sz="2400" baseline="30000" dirty="0" smtClean="0">
                <a:solidFill>
                  <a:srgbClr val="0033CC"/>
                </a:solidFill>
                <a:latin typeface="Times New Roman" pitchFamily="18" charset="0"/>
                <a:cs typeface="Arial" charset="0"/>
              </a:rPr>
              <a:t>                                                                 </a:t>
            </a:r>
            <a:r>
              <a:rPr lang="en-US" sz="2400" dirty="0" smtClean="0">
                <a:solidFill>
                  <a:srgbClr val="0033CC"/>
                </a:solidFill>
                <a:latin typeface="Times New Roman" pitchFamily="18" charset="0"/>
                <a:cs typeface="Arial" charset="0"/>
              </a:rPr>
              <a:t>   </a:t>
            </a:r>
            <a:r>
              <a:rPr lang="en-US" sz="2400" dirty="0" err="1" smtClean="0">
                <a:solidFill>
                  <a:srgbClr val="FF0000"/>
                </a:solidFill>
                <a:latin typeface="Times New Roman" pitchFamily="18" charset="0"/>
                <a:cs typeface="Arial" charset="0"/>
              </a:rPr>
              <a:t>R</a:t>
            </a:r>
            <a:r>
              <a:rPr lang="en-US" sz="2400" baseline="-25000" dirty="0" err="1" smtClean="0">
                <a:solidFill>
                  <a:srgbClr val="FF0000"/>
                </a:solidFill>
                <a:latin typeface="Symbol" pitchFamily="18" charset="2"/>
                <a:cs typeface="Arial" charset="0"/>
              </a:rPr>
              <a:t>m</a:t>
            </a:r>
            <a:r>
              <a:rPr lang="en-US" sz="2400" baseline="-25000" dirty="0" err="1" smtClean="0">
                <a:solidFill>
                  <a:srgbClr val="FF0000"/>
                </a:solidFill>
                <a:latin typeface="Times New Roman" pitchFamily="18" charset="0"/>
                <a:cs typeface="Arial" charset="0"/>
              </a:rPr>
              <a:t>e</a:t>
            </a:r>
            <a:r>
              <a:rPr lang="en-US" sz="2400" dirty="0" smtClean="0">
                <a:solidFill>
                  <a:srgbClr val="FF0000"/>
                </a:solidFill>
                <a:latin typeface="Times New Roman" pitchFamily="18" charset="0"/>
                <a:cs typeface="Arial" charset="0"/>
              </a:rPr>
              <a:t>&lt;6x10</a:t>
            </a:r>
            <a:r>
              <a:rPr lang="en-US" sz="2400" baseline="30000" dirty="0" smtClean="0">
                <a:solidFill>
                  <a:srgbClr val="FF0000"/>
                </a:solidFill>
                <a:latin typeface="Times New Roman" pitchFamily="18" charset="0"/>
                <a:cs typeface="Arial" charset="0"/>
              </a:rPr>
              <a:t>-17 </a:t>
            </a:r>
            <a:r>
              <a:rPr lang="en-US" sz="2400" dirty="0" smtClean="0">
                <a:solidFill>
                  <a:srgbClr val="FF0000"/>
                </a:solidFill>
                <a:latin typeface="Times New Roman" pitchFamily="18" charset="0"/>
                <a:cs typeface="Arial" charset="0"/>
              </a:rPr>
              <a:t> </a:t>
            </a:r>
            <a:r>
              <a:rPr lang="en-US" sz="2400" baseline="30000" dirty="0" smtClean="0">
                <a:solidFill>
                  <a:srgbClr val="FF0000"/>
                </a:solidFill>
                <a:latin typeface="Times New Roman" pitchFamily="18" charset="0"/>
                <a:cs typeface="Arial" charset="0"/>
              </a:rPr>
              <a:t> </a:t>
            </a:r>
            <a:r>
              <a:rPr lang="en-US" sz="2400" dirty="0" smtClean="0">
                <a:solidFill>
                  <a:srgbClr val="FF0000"/>
                </a:solidFill>
                <a:latin typeface="Times New Roman" pitchFamily="18" charset="0"/>
                <a:cs typeface="Arial" charset="0"/>
              </a:rPr>
              <a:t>(90% </a:t>
            </a:r>
            <a:r>
              <a:rPr lang="en-US" sz="2400" dirty="0" err="1" smtClean="0">
                <a:solidFill>
                  <a:srgbClr val="FF0000"/>
                </a:solidFill>
                <a:latin typeface="Times New Roman" pitchFamily="18" charset="0"/>
                <a:cs typeface="Arial" charset="0"/>
              </a:rPr>
              <a:t>c.l</a:t>
            </a:r>
            <a:r>
              <a:rPr lang="en-US" sz="2400" dirty="0" smtClean="0">
                <a:solidFill>
                  <a:srgbClr val="FF0000"/>
                </a:solidFill>
                <a:latin typeface="Times New Roman" pitchFamily="18" charset="0"/>
                <a:cs typeface="Arial" charset="0"/>
              </a:rPr>
              <a:t>.)</a:t>
            </a:r>
          </a:p>
          <a:p>
            <a:pPr fontAlgn="base">
              <a:spcBef>
                <a:spcPct val="0"/>
              </a:spcBef>
              <a:spcAft>
                <a:spcPct val="0"/>
              </a:spcAft>
            </a:pPr>
            <a:r>
              <a:rPr lang="en-US" sz="2400" dirty="0" smtClean="0">
                <a:solidFill>
                  <a:srgbClr val="FF0000"/>
                </a:solidFill>
                <a:latin typeface="Times New Roman" pitchFamily="18" charset="0"/>
                <a:cs typeface="Arial" charset="0"/>
              </a:rPr>
              <a:t>This is a factor 10</a:t>
            </a:r>
            <a:r>
              <a:rPr lang="en-US" sz="2400" baseline="30000" dirty="0" smtClean="0">
                <a:solidFill>
                  <a:srgbClr val="FF0000"/>
                </a:solidFill>
                <a:latin typeface="Times New Roman" pitchFamily="18" charset="0"/>
                <a:cs typeface="Arial" charset="0"/>
              </a:rPr>
              <a:t>4</a:t>
            </a:r>
            <a:r>
              <a:rPr lang="en-US" sz="2400" dirty="0" smtClean="0">
                <a:solidFill>
                  <a:srgbClr val="FF0000"/>
                </a:solidFill>
                <a:latin typeface="Times New Roman" pitchFamily="18" charset="0"/>
                <a:cs typeface="Arial" charset="0"/>
              </a:rPr>
              <a:t> improvement on the current limit!</a:t>
            </a:r>
            <a:endParaRPr lang="en-US" sz="2400" dirty="0">
              <a:solidFill>
                <a:srgbClr val="FF0000"/>
              </a:solidFill>
              <a:latin typeface="Times New Roman" pitchFamily="18" charset="0"/>
              <a:cs typeface="Arial" charset="0"/>
            </a:endParaRPr>
          </a:p>
          <a:p>
            <a:pPr fontAlgn="base">
              <a:spcBef>
                <a:spcPct val="0"/>
              </a:spcBef>
              <a:spcAft>
                <a:spcPct val="0"/>
              </a:spcAft>
            </a:pPr>
            <a:r>
              <a:rPr lang="en-US" sz="3200" dirty="0" smtClean="0">
                <a:solidFill>
                  <a:srgbClr val="0033CC"/>
                </a:solidFill>
                <a:latin typeface="Times New Roman" pitchFamily="18" charset="0"/>
                <a:cs typeface="Arial" charset="0"/>
              </a:rPr>
              <a:t>(Single event sensitivity=2.5x10</a:t>
            </a:r>
            <a:r>
              <a:rPr lang="en-US" sz="3200" baseline="30000" dirty="0" smtClean="0">
                <a:solidFill>
                  <a:srgbClr val="0033CC"/>
                </a:solidFill>
                <a:latin typeface="Times New Roman" pitchFamily="18" charset="0"/>
                <a:cs typeface="Arial" charset="0"/>
              </a:rPr>
              <a:t>-17</a:t>
            </a:r>
            <a:r>
              <a:rPr lang="en-US" sz="3200" dirty="0" smtClean="0">
                <a:solidFill>
                  <a:srgbClr val="0033CC"/>
                </a:solidFill>
                <a:latin typeface="Times New Roman" pitchFamily="18" charset="0"/>
                <a:cs typeface="Arial" charset="0"/>
              </a:rPr>
              <a:t>)</a:t>
            </a:r>
            <a:endParaRPr lang="en-US" sz="3200" dirty="0">
              <a:solidFill>
                <a:srgbClr val="0033CC"/>
              </a:solidFill>
              <a:latin typeface="Times New Roman" pitchFamily="18" charset="0"/>
              <a:cs typeface="Arial" charset="0"/>
            </a:endParaRPr>
          </a:p>
        </p:txBody>
      </p:sp>
      <p:sp>
        <p:nvSpPr>
          <p:cNvPr id="2" name="Title 1"/>
          <p:cNvSpPr>
            <a:spLocks noGrp="1"/>
          </p:cNvSpPr>
          <p:nvPr>
            <p:ph type="title"/>
          </p:nvPr>
        </p:nvSpPr>
        <p:spPr>
          <a:xfrm>
            <a:off x="876300" y="152400"/>
            <a:ext cx="7391400" cy="533400"/>
          </a:xfrm>
        </p:spPr>
        <p:txBody>
          <a:bodyPr/>
          <a:lstStyle/>
          <a:p>
            <a:r>
              <a:rPr lang="en-US" dirty="0" smtClean="0">
                <a:solidFill>
                  <a:srgbClr val="FF0000"/>
                </a:solidFill>
                <a:effectLst/>
              </a:rPr>
              <a:t>The backgrounds and resolutions constrain the design and reach of the experiment</a:t>
            </a:r>
            <a:endParaRPr lang="en-US" dirty="0">
              <a:solidFill>
                <a:srgbClr val="FF0000"/>
              </a:solidFill>
              <a:effectLst/>
            </a:endParaRPr>
          </a:p>
        </p:txBody>
      </p:sp>
      <p:cxnSp>
        <p:nvCxnSpPr>
          <p:cNvPr id="7" name="Straight Connector 6"/>
          <p:cNvCxnSpPr/>
          <p:nvPr/>
        </p:nvCxnSpPr>
        <p:spPr bwMode="auto">
          <a:xfrm>
            <a:off x="1905000" y="4267200"/>
            <a:ext cx="0" cy="532388"/>
          </a:xfrm>
          <a:prstGeom prst="line">
            <a:avLst/>
          </a:prstGeom>
          <a:noFill/>
          <a:ln w="9525" cap="flat" cmpd="sng" algn="ctr">
            <a:noFill/>
            <a:prstDash val="solid"/>
            <a:round/>
            <a:headEnd type="none" w="med" len="med"/>
            <a:tailEnd type="none" w="med" len="med"/>
          </a:ln>
          <a:effectLst/>
        </p:spPr>
      </p:cxnSp>
      <p:cxnSp>
        <p:nvCxnSpPr>
          <p:cNvPr id="10" name="Elbow Connector 9"/>
          <p:cNvCxnSpPr/>
          <p:nvPr/>
        </p:nvCxnSpPr>
        <p:spPr bwMode="auto">
          <a:xfrm>
            <a:off x="1838794" y="4267200"/>
            <a:ext cx="762000" cy="685800"/>
          </a:xfrm>
          <a:prstGeom prst="bentConnector3">
            <a:avLst>
              <a:gd name="adj1" fmla="val 36363"/>
            </a:avLst>
          </a:prstGeom>
          <a:noFill/>
          <a:ln w="25400" cap="flat" cmpd="sng" algn="ctr">
            <a:solidFill>
              <a:schemeClr val="accent2">
                <a:lumMod val="50000"/>
              </a:schemeClr>
            </a:solidFill>
            <a:prstDash val="solid"/>
            <a:round/>
            <a:headEnd type="none" w="med" len="med"/>
            <a:tailEnd type="arrow"/>
          </a:ln>
          <a:effectLst/>
        </p:spPr>
      </p:cxnSp>
      <p:cxnSp>
        <p:nvCxnSpPr>
          <p:cNvPr id="17" name="Elbow Connector 16"/>
          <p:cNvCxnSpPr/>
          <p:nvPr/>
        </p:nvCxnSpPr>
        <p:spPr bwMode="auto">
          <a:xfrm>
            <a:off x="3429000" y="5136630"/>
            <a:ext cx="762000" cy="685800"/>
          </a:xfrm>
          <a:prstGeom prst="bentConnector3">
            <a:avLst>
              <a:gd name="adj1" fmla="val 39091"/>
            </a:avLst>
          </a:prstGeom>
          <a:noFill/>
          <a:ln w="25400" cap="flat" cmpd="sng" algn="ctr">
            <a:solidFill>
              <a:schemeClr val="accent2">
                <a:lumMod val="50000"/>
              </a:schemeClr>
            </a:solidFill>
            <a:prstDash val="solid"/>
            <a:round/>
            <a:headEnd type="none" w="med" len="med"/>
            <a:tailEnd type="arrow"/>
          </a:ln>
          <a:effectLst/>
        </p:spPr>
      </p:cxnSp>
      <p:sp>
        <p:nvSpPr>
          <p:cNvPr id="3" name="Footer Placeholder 2"/>
          <p:cNvSpPr>
            <a:spLocks noGrp="1"/>
          </p:cNvSpPr>
          <p:nvPr>
            <p:ph type="ftr" sz="quarter" idx="10"/>
          </p:nvPr>
        </p:nvSpPr>
        <p:spPr/>
        <p:txBody>
          <a:body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Slide Number Placeholder 5"/>
          <p:cNvSpPr>
            <a:spLocks noGrp="1"/>
          </p:cNvSpPr>
          <p:nvPr>
            <p:ph type="sldNum" sz="quarter" idx="11"/>
          </p:nvPr>
        </p:nvSpPr>
        <p:spPr/>
        <p:txBody>
          <a:bodyPr/>
          <a:lstStyle/>
          <a:p>
            <a:pPr>
              <a:defRPr/>
            </a:pPr>
            <a:fld id="{E7284FE6-81AF-4D79-BDD8-A329FC80CC56}" type="slidenum">
              <a:rPr lang="en-US" smtClean="0">
                <a:solidFill>
                  <a:srgbClr val="000000"/>
                </a:solidFill>
              </a:rPr>
              <a:pPr>
                <a:defRPr/>
              </a:pPr>
              <a:t>51</a:t>
            </a:fld>
            <a:endParaRPr lang="en-US" dirty="0">
              <a:solidFill>
                <a:srgbClr val="000000"/>
              </a:solidFill>
            </a:endParaRPr>
          </a:p>
        </p:txBody>
      </p:sp>
    </p:spTree>
    <p:extLst>
      <p:ext uri="{BB962C8B-B14F-4D97-AF65-F5344CB8AC3E}">
        <p14:creationId xmlns:p14="http://schemas.microsoft.com/office/powerpoint/2010/main" val="22219707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935" y="578754"/>
            <a:ext cx="7177709" cy="579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354092" y="2040610"/>
            <a:ext cx="2979255" cy="369332"/>
          </a:xfrm>
          <a:prstGeom prst="rect">
            <a:avLst/>
          </a:prstGeom>
          <a:solidFill>
            <a:schemeClr val="bg1"/>
          </a:solidFill>
          <a:ln w="19050">
            <a:solidFill>
              <a:srgbClr val="FF0000"/>
            </a:solidFill>
          </a:ln>
        </p:spPr>
        <p:txBody>
          <a:bodyPr wrap="square">
            <a:spAutoFit/>
          </a:bodyPr>
          <a:lstStyle/>
          <a:p>
            <a:pPr algn="l"/>
            <a:r>
              <a:rPr lang="en-US" dirty="0" err="1" smtClean="0">
                <a:solidFill>
                  <a:srgbClr val="FF0000"/>
                </a:solidFill>
              </a:rPr>
              <a:t>Pontecorvo</a:t>
            </a:r>
            <a:r>
              <a:rPr lang="en-US" dirty="0" smtClean="0">
                <a:solidFill>
                  <a:srgbClr val="FF0000"/>
                </a:solidFill>
              </a:rPr>
              <a:t>,  6</a:t>
            </a:r>
            <a:r>
              <a:rPr lang="en-US" dirty="0">
                <a:solidFill>
                  <a:srgbClr val="FF0000"/>
                </a:solidFill>
                <a:latin typeface="cmsy10"/>
              </a:rPr>
              <a:t>x</a:t>
            </a:r>
            <a:r>
              <a:rPr lang="en-US" dirty="0" smtClean="0">
                <a:solidFill>
                  <a:srgbClr val="FF0000"/>
                </a:solidFill>
                <a:latin typeface="Calibri"/>
              </a:rPr>
              <a:t>10</a:t>
            </a:r>
            <a:r>
              <a:rPr lang="en-US" baseline="30000" dirty="0" smtClean="0">
                <a:solidFill>
                  <a:srgbClr val="FF0000"/>
                </a:solidFill>
                <a:latin typeface="Calibri"/>
              </a:rPr>
              <a:t>-2</a:t>
            </a:r>
            <a:r>
              <a:rPr lang="en-US" dirty="0" smtClean="0">
                <a:solidFill>
                  <a:srgbClr val="FF0000"/>
                </a:solidFill>
              </a:rPr>
              <a:t> in 1948</a:t>
            </a:r>
          </a:p>
        </p:txBody>
      </p:sp>
      <p:sp>
        <p:nvSpPr>
          <p:cNvPr id="5" name="TextBox 4"/>
          <p:cNvSpPr txBox="1"/>
          <p:nvPr/>
        </p:nvSpPr>
        <p:spPr>
          <a:xfrm>
            <a:off x="914400" y="117090"/>
            <a:ext cx="7348230" cy="461665"/>
          </a:xfrm>
          <a:prstGeom prst="rect">
            <a:avLst/>
          </a:prstGeom>
          <a:noFill/>
        </p:spPr>
        <p:txBody>
          <a:bodyPr wrap="none" rtlCol="0">
            <a:spAutoFit/>
          </a:bodyPr>
          <a:lstStyle/>
          <a:p>
            <a:r>
              <a:rPr lang="en-US" sz="2400" dirty="0" smtClean="0">
                <a:solidFill>
                  <a:srgbClr val="FF0000"/>
                </a:solidFill>
              </a:rPr>
              <a:t>Time Line for Experimental Limits in </a:t>
            </a:r>
            <a:r>
              <a:rPr lang="en-US" sz="2400" dirty="0" err="1" smtClean="0">
                <a:solidFill>
                  <a:srgbClr val="FF0000"/>
                </a:solidFill>
              </a:rPr>
              <a:t>cLFV</a:t>
            </a:r>
            <a:r>
              <a:rPr lang="en-US" sz="2400" dirty="0" smtClean="0">
                <a:solidFill>
                  <a:srgbClr val="FF0000"/>
                </a:solidFill>
              </a:rPr>
              <a:t> in </a:t>
            </a:r>
            <a:r>
              <a:rPr lang="en-US" sz="2400" dirty="0" err="1" smtClean="0">
                <a:solidFill>
                  <a:srgbClr val="FF0000"/>
                </a:solidFill>
              </a:rPr>
              <a:t>Muon</a:t>
            </a:r>
            <a:r>
              <a:rPr lang="en-US" sz="2400" dirty="0" smtClean="0">
                <a:solidFill>
                  <a:srgbClr val="FF0000"/>
                </a:solidFill>
              </a:rPr>
              <a:t> Decays</a:t>
            </a:r>
            <a:endParaRPr lang="en-US" sz="2400" dirty="0">
              <a:solidFill>
                <a:srgbClr val="FF0000"/>
              </a:solidFill>
            </a:endParaRPr>
          </a:p>
        </p:txBody>
      </p:sp>
      <p:cxnSp>
        <p:nvCxnSpPr>
          <p:cNvPr id="7" name="Straight Arrow Connector 6"/>
          <p:cNvCxnSpPr/>
          <p:nvPr/>
        </p:nvCxnSpPr>
        <p:spPr bwMode="auto">
          <a:xfrm flipH="1" flipV="1">
            <a:off x="1828800" y="914400"/>
            <a:ext cx="1676400" cy="1143000"/>
          </a:xfrm>
          <a:prstGeom prst="straightConnector1">
            <a:avLst/>
          </a:prstGeom>
          <a:noFill/>
          <a:ln w="19050" cap="flat" cmpd="sng" algn="ctr">
            <a:solidFill>
              <a:srgbClr val="FF0000"/>
            </a:solidFill>
            <a:prstDash val="solid"/>
            <a:round/>
            <a:headEnd type="none" w="med" len="med"/>
            <a:tailEnd type="arrow"/>
          </a:ln>
          <a:effectLst/>
        </p:spPr>
      </p:cxnSp>
      <p:sp>
        <p:nvSpPr>
          <p:cNvPr id="2" name="Footer Placeholder 1"/>
          <p:cNvSpPr>
            <a:spLocks noGrp="1"/>
          </p:cNvSpPr>
          <p:nvPr>
            <p:ph type="ftr" sz="quarter" idx="11"/>
          </p:nvPr>
        </p:nvSpPr>
        <p:spPr/>
        <p:txBody>
          <a:bodyPr/>
          <a:lstStyle/>
          <a:p>
            <a:r>
              <a:rPr lang="en-US" smtClean="0"/>
              <a:t>J. Miller, ssp2012, June 2012</a:t>
            </a:r>
            <a:endParaRPr lang="en-US"/>
          </a:p>
        </p:txBody>
      </p:sp>
      <p:sp>
        <p:nvSpPr>
          <p:cNvPr id="3" name="Slide Number Placeholder 2"/>
          <p:cNvSpPr>
            <a:spLocks noGrp="1"/>
          </p:cNvSpPr>
          <p:nvPr>
            <p:ph type="sldNum" sz="quarter" idx="12"/>
          </p:nvPr>
        </p:nvSpPr>
        <p:spPr/>
        <p:txBody>
          <a:bodyPr/>
          <a:lstStyle/>
          <a:p>
            <a:fld id="{B326621D-91F0-43AF-9600-98B3DB544E1B}" type="slidenum">
              <a:rPr lang="en-US" smtClean="0"/>
              <a:t>52</a:t>
            </a:fld>
            <a:endParaRPr lang="en-US"/>
          </a:p>
        </p:txBody>
      </p:sp>
    </p:spTree>
    <p:extLst>
      <p:ext uri="{BB962C8B-B14F-4D97-AF65-F5344CB8AC3E}">
        <p14:creationId xmlns:p14="http://schemas.microsoft.com/office/powerpoint/2010/main" val="14649727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solidFill>
                  <a:srgbClr val="FF0000"/>
                </a:solidFill>
              </a:rPr>
              <a:t>Proton Delivery and Economics</a:t>
            </a:r>
            <a:endParaRPr lang="en-US" dirty="0">
              <a:solidFill>
                <a:srgbClr val="FF0000"/>
              </a:solidFill>
            </a:endParaRPr>
          </a:p>
        </p:txBody>
      </p:sp>
      <p:sp>
        <p:nvSpPr>
          <p:cNvPr id="12" name="Content Placeholder 11"/>
          <p:cNvSpPr>
            <a:spLocks noGrp="1"/>
          </p:cNvSpPr>
          <p:nvPr>
            <p:ph sz="half" idx="1"/>
          </p:nvPr>
        </p:nvSpPr>
        <p:spPr>
          <a:xfrm>
            <a:off x="152400" y="1143000"/>
            <a:ext cx="4495800" cy="4343400"/>
          </a:xfrm>
        </p:spPr>
        <p:txBody>
          <a:bodyPr>
            <a:noAutofit/>
          </a:bodyPr>
          <a:lstStyle/>
          <a:p>
            <a:r>
              <a:rPr lang="en-US" sz="1600" dirty="0" smtClean="0">
                <a:latin typeface="Arial" pitchFamily="34" charset="0"/>
                <a:cs typeface="Arial" pitchFamily="34" charset="0"/>
              </a:rPr>
              <a:t>Reuse existing Fermilab facilities with modest modifications.</a:t>
            </a:r>
          </a:p>
          <a:p>
            <a:r>
              <a:rPr lang="en-US" sz="1600" dirty="0" smtClean="0">
                <a:latin typeface="Arial" pitchFamily="34" charset="0"/>
                <a:cs typeface="Arial" pitchFamily="34" charset="0"/>
              </a:rPr>
              <a:t>Send 8 </a:t>
            </a:r>
            <a:r>
              <a:rPr lang="en-US" sz="1600" dirty="0" err="1" smtClean="0">
                <a:latin typeface="Arial" pitchFamily="34" charset="0"/>
                <a:cs typeface="Arial" pitchFamily="34" charset="0"/>
              </a:rPr>
              <a:t>GeV</a:t>
            </a:r>
            <a:r>
              <a:rPr lang="en-US" sz="1600" dirty="0" smtClean="0">
                <a:latin typeface="Arial" pitchFamily="34" charset="0"/>
                <a:cs typeface="Arial" pitchFamily="34" charset="0"/>
              </a:rPr>
              <a:t> proton Booster</a:t>
            </a:r>
          </a:p>
          <a:p>
            <a:pPr marL="0" indent="0">
              <a:buNone/>
            </a:pPr>
            <a:r>
              <a:rPr lang="en-US" sz="1600" dirty="0" smtClean="0">
                <a:latin typeface="Arial" pitchFamily="34" charset="0"/>
                <a:cs typeface="Arial" pitchFamily="34" charset="0"/>
              </a:rPr>
              <a:t>batch (4x10</a:t>
            </a:r>
            <a:r>
              <a:rPr lang="en-US" sz="1600" baseline="30000" dirty="0" smtClean="0">
                <a:latin typeface="Arial" pitchFamily="34" charset="0"/>
                <a:cs typeface="Arial" pitchFamily="34" charset="0"/>
              </a:rPr>
              <a:t>12</a:t>
            </a:r>
            <a:r>
              <a:rPr lang="en-US" sz="1600" dirty="0" smtClean="0">
                <a:latin typeface="Arial" pitchFamily="34" charset="0"/>
                <a:cs typeface="Arial" pitchFamily="34" charset="0"/>
              </a:rPr>
              <a:t>) into Recycler</a:t>
            </a:r>
          </a:p>
          <a:p>
            <a:r>
              <a:rPr lang="en-US" sz="1600" dirty="0" smtClean="0">
                <a:latin typeface="Arial" pitchFamily="34" charset="0"/>
                <a:cs typeface="Arial" pitchFamily="34" charset="0"/>
              </a:rPr>
              <a:t>Form 4 bunches (same as for g-2)</a:t>
            </a:r>
          </a:p>
          <a:p>
            <a:r>
              <a:rPr lang="en-US" sz="1600" dirty="0" smtClean="0">
                <a:latin typeface="Arial" pitchFamily="34" charset="0"/>
                <a:cs typeface="Arial" pitchFamily="34" charset="0"/>
              </a:rPr>
              <a:t>Extract 1 at a time to </a:t>
            </a:r>
            <a:r>
              <a:rPr lang="en-US" sz="1600" dirty="0" err="1" smtClean="0">
                <a:latin typeface="Arial" pitchFamily="34" charset="0"/>
                <a:cs typeface="Arial" pitchFamily="34" charset="0"/>
              </a:rPr>
              <a:t>debuncher</a:t>
            </a:r>
            <a:endParaRPr lang="en-US" sz="1600" dirty="0" smtClean="0">
              <a:latin typeface="Arial" pitchFamily="34" charset="0"/>
              <a:cs typeface="Arial" pitchFamily="34" charset="0"/>
            </a:endParaRPr>
          </a:p>
          <a:p>
            <a:r>
              <a:rPr lang="en-US" sz="1600" dirty="0" smtClean="0">
                <a:latin typeface="Arial" pitchFamily="34" charset="0"/>
                <a:cs typeface="Arial" pitchFamily="34" charset="0"/>
              </a:rPr>
              <a:t>Slow-extract one bunch from</a:t>
            </a:r>
          </a:p>
          <a:p>
            <a:pPr marL="0" indent="0">
              <a:buNone/>
            </a:pPr>
            <a:r>
              <a:rPr lang="en-US" sz="1600" dirty="0" err="1" smtClean="0">
                <a:latin typeface="Arial" pitchFamily="34" charset="0"/>
                <a:cs typeface="Arial" pitchFamily="34" charset="0"/>
              </a:rPr>
              <a:t>Debuncher</a:t>
            </a:r>
            <a:r>
              <a:rPr lang="en-US" sz="1600" dirty="0" smtClean="0">
                <a:latin typeface="Arial" pitchFamily="34" charset="0"/>
                <a:cs typeface="Arial" pitchFamily="34" charset="0"/>
              </a:rPr>
              <a:t> (period=1695 ns) in </a:t>
            </a:r>
            <a:r>
              <a:rPr lang="en-US" sz="1600" dirty="0" err="1" smtClean="0">
                <a:latin typeface="Arial" pitchFamily="34" charset="0"/>
                <a:cs typeface="Arial" pitchFamily="34" charset="0"/>
              </a:rPr>
              <a:t>pbar</a:t>
            </a:r>
            <a:r>
              <a:rPr lang="en-US" sz="1600" dirty="0" smtClean="0">
                <a:latin typeface="Arial" pitchFamily="34" charset="0"/>
                <a:cs typeface="Arial" pitchFamily="34" charset="0"/>
              </a:rPr>
              <a:t> complex</a:t>
            </a:r>
            <a:endParaRPr lang="en-US" sz="1600" dirty="0" smtClean="0">
              <a:solidFill>
                <a:srgbClr val="FF0000"/>
              </a:solidFill>
              <a:latin typeface="Arial" pitchFamily="34" charset="0"/>
              <a:cs typeface="Arial" pitchFamily="34" charset="0"/>
            </a:endParaRPr>
          </a:p>
          <a:p>
            <a:r>
              <a:rPr lang="en-US" sz="1600" dirty="0" smtClean="0">
                <a:latin typeface="Arial" pitchFamily="34" charset="0"/>
                <a:cs typeface="Arial" pitchFamily="34" charset="0"/>
              </a:rPr>
              <a:t>Sharing </a:t>
            </a:r>
            <a:r>
              <a:rPr lang="en-US" sz="1600" dirty="0" err="1" smtClean="0">
                <a:latin typeface="Arial" pitchFamily="34" charset="0"/>
                <a:cs typeface="Arial" pitchFamily="34" charset="0"/>
              </a:rPr>
              <a:t>p’s</a:t>
            </a:r>
            <a:r>
              <a:rPr lang="en-US" sz="1600" dirty="0" smtClean="0">
                <a:latin typeface="Arial" pitchFamily="34" charset="0"/>
                <a:cs typeface="Arial" pitchFamily="34" charset="0"/>
              </a:rPr>
              <a:t> with NOVA:</a:t>
            </a:r>
          </a:p>
          <a:p>
            <a:pPr lvl="1"/>
            <a:r>
              <a:rPr lang="en-US" sz="1600" dirty="0" smtClean="0">
                <a:latin typeface="Arial" pitchFamily="34" charset="0"/>
                <a:cs typeface="Arial" pitchFamily="34" charset="0"/>
              </a:rPr>
              <a:t>NOVA 12/20 booster cycles.</a:t>
            </a:r>
          </a:p>
          <a:p>
            <a:pPr lvl="1"/>
            <a:r>
              <a:rPr lang="en-US" sz="1600" dirty="0" smtClean="0">
                <a:latin typeface="Arial" pitchFamily="34" charset="0"/>
                <a:cs typeface="Arial" pitchFamily="34" charset="0"/>
              </a:rPr>
              <a:t>Mu2e will use 2/20 cycles.</a:t>
            </a:r>
          </a:p>
          <a:p>
            <a:r>
              <a:rPr lang="en-US" sz="1600" dirty="0" smtClean="0">
                <a:latin typeface="Arial" pitchFamily="34" charset="0"/>
                <a:cs typeface="Arial" pitchFamily="34" charset="0"/>
              </a:rPr>
              <a:t>6x10</a:t>
            </a:r>
            <a:r>
              <a:rPr lang="en-US" sz="1600" baseline="30000" dirty="0" smtClean="0">
                <a:latin typeface="Arial" pitchFamily="34" charset="0"/>
                <a:cs typeface="Arial" pitchFamily="34" charset="0"/>
              </a:rPr>
              <a:t>12</a:t>
            </a:r>
            <a:r>
              <a:rPr lang="en-US" sz="1600" dirty="0" smtClean="0">
                <a:latin typeface="Arial" pitchFamily="34" charset="0"/>
                <a:cs typeface="Arial" pitchFamily="34" charset="0"/>
              </a:rPr>
              <a:t> protons/s gives 1.2-1.5x10</a:t>
            </a:r>
            <a:r>
              <a:rPr lang="en-US" sz="1600" baseline="30000" dirty="0" smtClean="0">
                <a:latin typeface="Arial" pitchFamily="34" charset="0"/>
                <a:cs typeface="Arial" pitchFamily="34" charset="0"/>
              </a:rPr>
              <a:t>10</a:t>
            </a:r>
            <a:r>
              <a:rPr lang="en-US" sz="1600" dirty="0" smtClean="0">
                <a:latin typeface="Arial" pitchFamily="34" charset="0"/>
                <a:cs typeface="Arial" pitchFamily="34" charset="0"/>
              </a:rPr>
              <a:t> Hz stopped </a:t>
            </a:r>
            <a:r>
              <a:rPr lang="en-US" sz="1600" dirty="0" err="1" smtClean="0">
                <a:latin typeface="Arial" pitchFamily="34" charset="0"/>
                <a:cs typeface="Arial" pitchFamily="34" charset="0"/>
              </a:rPr>
              <a:t>muons</a:t>
            </a:r>
            <a:endParaRPr lang="en-US" sz="1600" dirty="0" smtClean="0">
              <a:latin typeface="Arial" pitchFamily="34" charset="0"/>
              <a:cs typeface="Arial" pitchFamily="34" charset="0"/>
            </a:endParaRPr>
          </a:p>
          <a:p>
            <a:r>
              <a:rPr lang="en-US" sz="1600" dirty="0" smtClean="0">
                <a:latin typeface="Arial" pitchFamily="34" charset="0"/>
                <a:cs typeface="Arial" pitchFamily="34" charset="0"/>
              </a:rPr>
              <a:t>Need 1x10</a:t>
            </a:r>
            <a:r>
              <a:rPr lang="en-US" sz="1600" baseline="30000" dirty="0" smtClean="0">
                <a:latin typeface="Arial" pitchFamily="34" charset="0"/>
                <a:cs typeface="Arial" pitchFamily="34" charset="0"/>
              </a:rPr>
              <a:t>18</a:t>
            </a:r>
            <a:r>
              <a:rPr lang="en-US" sz="1600" dirty="0" smtClean="0">
                <a:latin typeface="Arial" pitchFamily="34" charset="0"/>
                <a:cs typeface="Arial" pitchFamily="34" charset="0"/>
              </a:rPr>
              <a:t> stopped </a:t>
            </a:r>
            <a:r>
              <a:rPr lang="en-US" sz="1600" dirty="0" err="1" smtClean="0">
                <a:latin typeface="Arial" pitchFamily="34" charset="0"/>
                <a:cs typeface="Arial" pitchFamily="34" charset="0"/>
              </a:rPr>
              <a:t>muons</a:t>
            </a:r>
            <a:r>
              <a:rPr lang="en-US" sz="1600" dirty="0" smtClean="0">
                <a:latin typeface="Arial" pitchFamily="34" charset="0"/>
                <a:cs typeface="Arial" pitchFamily="34" charset="0"/>
              </a:rPr>
              <a:t> to</a:t>
            </a:r>
          </a:p>
          <a:p>
            <a:pPr marL="0" indent="0">
              <a:buNone/>
            </a:pPr>
            <a:r>
              <a:rPr lang="en-US" sz="1600" dirty="0" smtClean="0">
                <a:latin typeface="Arial" pitchFamily="34" charset="0"/>
                <a:cs typeface="Arial" pitchFamily="34" charset="0"/>
              </a:rPr>
              <a:t>reach goal</a:t>
            </a:r>
            <a:r>
              <a:rPr lang="en-US" sz="1600" dirty="0" smtClean="0">
                <a:sym typeface="Wingdings" pitchFamily="2" charset="2"/>
              </a:rPr>
              <a:t> 3-4  years assuming 2x10</a:t>
            </a:r>
            <a:r>
              <a:rPr lang="en-US" sz="1600" baseline="30000" dirty="0" smtClean="0">
                <a:sym typeface="Wingdings" pitchFamily="2" charset="2"/>
              </a:rPr>
              <a:t>7</a:t>
            </a:r>
            <a:r>
              <a:rPr lang="en-US" sz="1600" dirty="0" smtClean="0">
                <a:sym typeface="Wingdings" pitchFamily="2" charset="2"/>
              </a:rPr>
              <a:t> s running/year.</a:t>
            </a:r>
            <a:endParaRPr lang="en-US" sz="1600" dirty="0" smtClean="0"/>
          </a:p>
        </p:txBody>
      </p:sp>
      <p:pic>
        <p:nvPicPr>
          <p:cNvPr id="5" name="Picture 4" descr="rome_and_frascati.053.png"/>
          <p:cNvPicPr>
            <a:picLocks noChangeAspect="1"/>
          </p:cNvPicPr>
          <p:nvPr/>
        </p:nvPicPr>
        <p:blipFill>
          <a:blip r:embed="rId2"/>
          <a:srcRect l="42500" t="25556" r="1667" b="10000"/>
          <a:stretch>
            <a:fillRect/>
          </a:stretch>
        </p:blipFill>
        <p:spPr>
          <a:xfrm>
            <a:off x="4386949" y="990600"/>
            <a:ext cx="4753303" cy="4114800"/>
          </a:xfrm>
          <a:prstGeom prst="rect">
            <a:avLst/>
          </a:prstGeom>
        </p:spPr>
      </p:pic>
      <p:sp>
        <p:nvSpPr>
          <p:cNvPr id="13" name="TextBox 12"/>
          <p:cNvSpPr txBox="1"/>
          <p:nvPr/>
        </p:nvSpPr>
        <p:spPr>
          <a:xfrm>
            <a:off x="555812" y="5950803"/>
            <a:ext cx="7288464" cy="830997"/>
          </a:xfrm>
          <a:prstGeom prst="rect">
            <a:avLst/>
          </a:prstGeom>
          <a:noFill/>
        </p:spPr>
        <p:txBody>
          <a:bodyPr wrap="square" rtlCol="0">
            <a:spAutoFit/>
          </a:bodyPr>
          <a:lstStyle/>
          <a:p>
            <a:pPr algn="l"/>
            <a:r>
              <a:rPr lang="en-US" sz="2400" dirty="0" smtClean="0">
                <a:solidFill>
                  <a:srgbClr val="FF0000"/>
                </a:solidFill>
              </a:rPr>
              <a:t>Making a stable, slow spill with a very intense proton beam is a challenge.</a:t>
            </a:r>
          </a:p>
        </p:txBody>
      </p:sp>
      <p:sp>
        <p:nvSpPr>
          <p:cNvPr id="6" name="TextBox 5"/>
          <p:cNvSpPr txBox="1"/>
          <p:nvPr/>
        </p:nvSpPr>
        <p:spPr>
          <a:xfrm>
            <a:off x="8077200" y="6237448"/>
            <a:ext cx="838200" cy="544352"/>
          </a:xfrm>
          <a:prstGeom prst="rect">
            <a:avLst/>
          </a:prstGeom>
          <a:solidFill>
            <a:schemeClr val="bg1"/>
          </a:solidFill>
        </p:spPr>
        <p:txBody>
          <a:bodyPr wrap="square" rtlCol="0">
            <a:spAutoFit/>
          </a:bodyPr>
          <a:lstStyle/>
          <a:p>
            <a:endParaRPr lang="en-US" dirty="0"/>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9" y="0"/>
            <a:ext cx="4109556" cy="454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smtClean="0"/>
              <a:t>J. Miller, ssp2012, June 2012</a:t>
            </a:r>
            <a:endParaRPr lang="en-US"/>
          </a:p>
        </p:txBody>
      </p:sp>
      <p:sp>
        <p:nvSpPr>
          <p:cNvPr id="3" name="Slide Number Placeholder 2"/>
          <p:cNvSpPr>
            <a:spLocks noGrp="1"/>
          </p:cNvSpPr>
          <p:nvPr>
            <p:ph type="sldNum" sz="quarter" idx="12"/>
          </p:nvPr>
        </p:nvSpPr>
        <p:spPr/>
        <p:txBody>
          <a:bodyPr/>
          <a:lstStyle/>
          <a:p>
            <a:pPr>
              <a:defRPr/>
            </a:pPr>
            <a:fld id="{ABC318F4-74B9-D542-BDEE-A62A2924055C}" type="slidenum">
              <a:rPr lang="en-US" smtClean="0"/>
              <a:pPr>
                <a:defRPr/>
              </a:pPr>
              <a:t>53</a:t>
            </a:fld>
            <a:endParaRPr lang="en-US"/>
          </a:p>
        </p:txBody>
      </p:sp>
    </p:spTree>
    <p:extLst>
      <p:ext uri="{BB962C8B-B14F-4D97-AF65-F5344CB8AC3E}">
        <p14:creationId xmlns:p14="http://schemas.microsoft.com/office/powerpoint/2010/main" val="14491362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457200" y="-228600"/>
            <a:ext cx="8229600" cy="1143000"/>
          </a:xfrm>
          <a:prstGeom prst="rect">
            <a:avLst/>
          </a:prstGeom>
          <a:noFill/>
        </p:spPr>
        <p:txBody>
          <a:bodyPr wrap="none" rtlCol="0">
            <a:spAutoFit/>
          </a:bodyPr>
          <a:lstStyle/>
          <a:p>
            <a:r>
              <a:rPr lang="en-US" sz="2400" dirty="0" smtClean="0">
                <a:solidFill>
                  <a:srgbClr val="FF0000"/>
                </a:solidFill>
              </a:rPr>
              <a:t>Time Line for Experimental Limits in </a:t>
            </a:r>
            <a:r>
              <a:rPr lang="en-US" sz="2400" dirty="0" err="1" smtClean="0">
                <a:solidFill>
                  <a:srgbClr val="FF0000"/>
                </a:solidFill>
              </a:rPr>
              <a:t>cLFV</a:t>
            </a:r>
            <a:r>
              <a:rPr lang="en-US" sz="2400" dirty="0" smtClean="0">
                <a:solidFill>
                  <a:srgbClr val="FF0000"/>
                </a:solidFill>
              </a:rPr>
              <a:t> in </a:t>
            </a:r>
            <a:r>
              <a:rPr lang="en-US" sz="2400" dirty="0" err="1" smtClean="0">
                <a:solidFill>
                  <a:srgbClr val="FF0000"/>
                </a:solidFill>
              </a:rPr>
              <a:t>Muon</a:t>
            </a:r>
            <a:r>
              <a:rPr lang="en-US" sz="2400" dirty="0" smtClean="0">
                <a:solidFill>
                  <a:srgbClr val="FF0000"/>
                </a:solidFill>
              </a:rPr>
              <a:t> Decays</a:t>
            </a:r>
            <a:endParaRPr lang="en-US" sz="2400" dirty="0">
              <a:solidFill>
                <a:srgbClr val="FF0000"/>
              </a:solidFill>
            </a:endParaRPr>
          </a:p>
        </p:txBody>
      </p:sp>
      <p:pic>
        <p:nvPicPr>
          <p:cNvPr id="39938" name="Picture 2" descr="C:\cygwin\home\Jim\Owner\mu2e\talks\clfvHistory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690" y="762000"/>
            <a:ext cx="7790862"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J. Miller, ssp2012, June 2012</a:t>
            </a:r>
            <a:endParaRPr lang="en-US"/>
          </a:p>
        </p:txBody>
      </p:sp>
      <p:sp>
        <p:nvSpPr>
          <p:cNvPr id="3" name="Slide Number Placeholder 2"/>
          <p:cNvSpPr>
            <a:spLocks noGrp="1"/>
          </p:cNvSpPr>
          <p:nvPr>
            <p:ph type="sldNum" sz="quarter" idx="12"/>
          </p:nvPr>
        </p:nvSpPr>
        <p:spPr/>
        <p:txBody>
          <a:bodyPr/>
          <a:lstStyle/>
          <a:p>
            <a:fld id="{B326621D-91F0-43AF-9600-98B3DB544E1B}" type="slidenum">
              <a:rPr lang="en-US" smtClean="0"/>
              <a:t>54</a:t>
            </a:fld>
            <a:endParaRPr lang="en-US"/>
          </a:p>
        </p:txBody>
      </p:sp>
    </p:spTree>
    <p:extLst>
      <p:ext uri="{BB962C8B-B14F-4D97-AF65-F5344CB8AC3E}">
        <p14:creationId xmlns:p14="http://schemas.microsoft.com/office/powerpoint/2010/main" val="3120917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423850"/>
            <a:ext cx="7772400" cy="582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229600" y="5891346"/>
            <a:ext cx="457200" cy="369332"/>
          </a:xfrm>
          <a:prstGeom prst="rect">
            <a:avLst/>
          </a:prstGeom>
          <a:solidFill>
            <a:schemeClr val="bg1"/>
          </a:solidFill>
        </p:spPr>
        <p:txBody>
          <a:bodyPr wrap="square" rtlCol="0">
            <a:spAutoFit/>
          </a:bodyPr>
          <a:lstStyle/>
          <a:p>
            <a:endParaRPr lang="en-US" dirty="0"/>
          </a:p>
        </p:txBody>
      </p:sp>
      <p:sp>
        <p:nvSpPr>
          <p:cNvPr id="2" name="TextBox 1"/>
          <p:cNvSpPr txBox="1"/>
          <p:nvPr/>
        </p:nvSpPr>
        <p:spPr>
          <a:xfrm>
            <a:off x="5029200" y="2743200"/>
            <a:ext cx="184731" cy="369332"/>
          </a:xfrm>
          <a:prstGeom prst="rect">
            <a:avLst/>
          </a:prstGeom>
          <a:noFill/>
        </p:spPr>
        <p:txBody>
          <a:bodyPr wrap="none" rtlCol="0">
            <a:spAutoFit/>
          </a:bodyPr>
          <a:lstStyle/>
          <a:p>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4181228235"/>
              </p:ext>
            </p:extLst>
          </p:nvPr>
        </p:nvGraphicFramePr>
        <p:xfrm>
          <a:off x="4860925" y="2530475"/>
          <a:ext cx="977900" cy="423863"/>
        </p:xfrm>
        <a:graphic>
          <a:graphicData uri="http://schemas.openxmlformats.org/presentationml/2006/ole">
            <mc:AlternateContent xmlns:mc="http://schemas.openxmlformats.org/markup-compatibility/2006">
              <mc:Choice xmlns:v="urn:schemas-microsoft-com:vml" Requires="v">
                <p:oleObj spid="_x0000_s40068" name="Equation" r:id="rId4" imgW="380880" imgH="164880" progId="Equation.DSMT4">
                  <p:embed/>
                </p:oleObj>
              </mc:Choice>
              <mc:Fallback>
                <p:oleObj name="Equation" r:id="rId4" imgW="380880" imgH="164880" progId="Equation.DSMT4">
                  <p:embed/>
                  <p:pic>
                    <p:nvPicPr>
                      <p:cNvPr id="0" name=""/>
                      <p:cNvPicPr/>
                      <p:nvPr/>
                    </p:nvPicPr>
                    <p:blipFill>
                      <a:blip r:embed="rId5"/>
                      <a:stretch>
                        <a:fillRect/>
                      </a:stretch>
                    </p:blipFill>
                    <p:spPr>
                      <a:xfrm>
                        <a:off x="4860925" y="2530475"/>
                        <a:ext cx="977900" cy="42386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93329011"/>
              </p:ext>
            </p:extLst>
          </p:nvPr>
        </p:nvGraphicFramePr>
        <p:xfrm>
          <a:off x="4999038" y="4664075"/>
          <a:ext cx="979487" cy="425450"/>
        </p:xfrm>
        <a:graphic>
          <a:graphicData uri="http://schemas.openxmlformats.org/presentationml/2006/ole">
            <mc:AlternateContent xmlns:mc="http://schemas.openxmlformats.org/markup-compatibility/2006">
              <mc:Choice xmlns:v="urn:schemas-microsoft-com:vml" Requires="v">
                <p:oleObj spid="_x0000_s40069" name="Equation" r:id="rId6" imgW="380880" imgH="164880" progId="Equation.DSMT4">
                  <p:embed/>
                </p:oleObj>
              </mc:Choice>
              <mc:Fallback>
                <p:oleObj name="Equation" r:id="rId6" imgW="380880" imgH="164880" progId="Equation.DSMT4">
                  <p:embed/>
                  <p:pic>
                    <p:nvPicPr>
                      <p:cNvPr id="0" name="Object 5"/>
                      <p:cNvPicPr>
                        <a:picLocks noChangeAspect="1" noChangeArrowheads="1"/>
                      </p:cNvPicPr>
                      <p:nvPr/>
                    </p:nvPicPr>
                    <p:blipFill>
                      <a:blip r:embed="rId7"/>
                      <a:srcRect/>
                      <a:stretch>
                        <a:fillRect/>
                      </a:stretch>
                    </p:blipFill>
                    <p:spPr bwMode="auto">
                      <a:xfrm>
                        <a:off x="4999038" y="4664075"/>
                        <a:ext cx="97948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p:cNvSpPr txBox="1"/>
          <p:nvPr/>
        </p:nvSpPr>
        <p:spPr>
          <a:xfrm>
            <a:off x="618731" y="533400"/>
            <a:ext cx="7541167" cy="1077218"/>
          </a:xfrm>
          <a:prstGeom prst="rect">
            <a:avLst/>
          </a:prstGeom>
          <a:solidFill>
            <a:schemeClr val="bg1"/>
          </a:solidFill>
        </p:spPr>
        <p:txBody>
          <a:bodyPr wrap="none" rtlCol="0">
            <a:spAutoFit/>
          </a:bodyPr>
          <a:lstStyle/>
          <a:p>
            <a:pPr algn="ctr"/>
            <a:r>
              <a:rPr lang="en-US" sz="3200" dirty="0" smtClean="0">
                <a:solidFill>
                  <a:srgbClr val="FF0000"/>
                </a:solidFill>
              </a:rPr>
              <a:t>We can parameterize most of these models</a:t>
            </a:r>
          </a:p>
          <a:p>
            <a:pPr algn="ctr"/>
            <a:r>
              <a:rPr lang="en-US" sz="3200" dirty="0" smtClean="0">
                <a:solidFill>
                  <a:srgbClr val="FF0000"/>
                </a:solidFill>
              </a:rPr>
              <a:t>in terms two effective interactions</a:t>
            </a:r>
            <a:endParaRPr lang="en-US" sz="3200" dirty="0">
              <a:solidFill>
                <a:srgbClr val="FF0000"/>
              </a:solidFill>
            </a:endParaRPr>
          </a:p>
        </p:txBody>
      </p:sp>
      <p:sp>
        <p:nvSpPr>
          <p:cNvPr id="8" name="Footer Placeholder 7"/>
          <p:cNvSpPr>
            <a:spLocks noGrp="1"/>
          </p:cNvSpPr>
          <p:nvPr>
            <p:ph type="ftr" sz="quarter" idx="11"/>
          </p:nvPr>
        </p:nvSpPr>
        <p:spPr/>
        <p:txBody>
          <a:bodyPr/>
          <a:lstStyle/>
          <a:p>
            <a:r>
              <a:rPr lang="en-US" smtClean="0"/>
              <a:t>J. Miller, ssp2012, June 2012</a:t>
            </a:r>
            <a:endParaRPr lang="en-US"/>
          </a:p>
        </p:txBody>
      </p:sp>
      <p:sp>
        <p:nvSpPr>
          <p:cNvPr id="9" name="Slide Number Placeholder 8"/>
          <p:cNvSpPr>
            <a:spLocks noGrp="1"/>
          </p:cNvSpPr>
          <p:nvPr>
            <p:ph type="sldNum" sz="quarter" idx="12"/>
          </p:nvPr>
        </p:nvSpPr>
        <p:spPr/>
        <p:txBody>
          <a:bodyPr/>
          <a:lstStyle/>
          <a:p>
            <a:fld id="{B326621D-91F0-43AF-9600-98B3DB544E1B}" type="slidenum">
              <a:rPr lang="en-US" smtClean="0"/>
              <a:t>55</a:t>
            </a:fld>
            <a:endParaRPr lang="en-US"/>
          </a:p>
        </p:txBody>
      </p:sp>
    </p:spTree>
    <p:extLst>
      <p:ext uri="{BB962C8B-B14F-4D97-AF65-F5344CB8AC3E}">
        <p14:creationId xmlns:p14="http://schemas.microsoft.com/office/powerpoint/2010/main" val="8115516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mu2e_magnetic_moment_pengu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351" y="2259220"/>
            <a:ext cx="2651125" cy="11191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0351" y="4114800"/>
            <a:ext cx="2379049" cy="1477328"/>
          </a:xfrm>
          <a:prstGeom prst="rect">
            <a:avLst/>
          </a:prstGeom>
          <a:noFill/>
        </p:spPr>
        <p:txBody>
          <a:bodyPr wrap="none" rtlCol="0">
            <a:spAutoFit/>
          </a:bodyPr>
          <a:lstStyle/>
          <a:p>
            <a:pPr algn="ctr"/>
            <a:r>
              <a:rPr lang="en-US" dirty="0">
                <a:latin typeface="Symbol" pitchFamily="18" charset="2"/>
              </a:rPr>
              <a:t>k</a:t>
            </a:r>
            <a:r>
              <a:rPr lang="en-US" dirty="0" smtClean="0"/>
              <a:t>&lt;&lt;1</a:t>
            </a:r>
          </a:p>
          <a:p>
            <a:pPr algn="ctr"/>
            <a:r>
              <a:rPr lang="en-US" dirty="0"/>
              <a:t>m</a:t>
            </a:r>
            <a:r>
              <a:rPr lang="en-US" dirty="0" smtClean="0"/>
              <a:t>agnetic moment type</a:t>
            </a:r>
          </a:p>
          <a:p>
            <a:pPr algn="ctr"/>
            <a:r>
              <a:rPr lang="en-US" dirty="0"/>
              <a:t>o</a:t>
            </a:r>
            <a:r>
              <a:rPr lang="en-US" dirty="0" smtClean="0"/>
              <a:t>perator</a:t>
            </a:r>
          </a:p>
          <a:p>
            <a:pPr algn="ctr"/>
            <a:r>
              <a:rPr lang="en-US" dirty="0" err="1">
                <a:latin typeface="Symbol" pitchFamily="18" charset="2"/>
                <a:sym typeface="Wingdings" pitchFamily="2" charset="2"/>
              </a:rPr>
              <a:t>m</a:t>
            </a:r>
            <a:r>
              <a:rPr lang="en-US" dirty="0" err="1" smtClean="0">
                <a:sym typeface="Wingdings" pitchFamily="2" charset="2"/>
              </a:rPr>
              <a:t>e</a:t>
            </a:r>
            <a:r>
              <a:rPr lang="en-US" dirty="0" err="1" smtClean="0">
                <a:latin typeface="Symbol" pitchFamily="18" charset="2"/>
                <a:sym typeface="Wingdings" pitchFamily="2" charset="2"/>
              </a:rPr>
              <a:t>g</a:t>
            </a:r>
            <a:r>
              <a:rPr lang="en-US" dirty="0" smtClean="0">
                <a:sym typeface="Wingdings" pitchFamily="2" charset="2"/>
              </a:rPr>
              <a:t> rate ~300X</a:t>
            </a:r>
          </a:p>
          <a:p>
            <a:pPr algn="ctr"/>
            <a:r>
              <a:rPr lang="en-US" dirty="0" err="1" smtClean="0">
                <a:latin typeface="Symbol" pitchFamily="18" charset="2"/>
                <a:sym typeface="Wingdings" pitchFamily="2" charset="2"/>
              </a:rPr>
              <a:t>m</a:t>
            </a:r>
            <a:r>
              <a:rPr lang="en-US" dirty="0" err="1" smtClean="0">
                <a:sym typeface="Wingdings" pitchFamily="2" charset="2"/>
              </a:rPr>
              <a:t>NeN</a:t>
            </a:r>
            <a:r>
              <a:rPr lang="en-US" dirty="0" smtClean="0">
                <a:sym typeface="Wingdings" pitchFamily="2" charset="2"/>
              </a:rPr>
              <a:t> rate</a:t>
            </a:r>
            <a:endParaRPr lang="en-US" dirty="0"/>
          </a:p>
        </p:txBody>
      </p:sp>
      <p:pic>
        <p:nvPicPr>
          <p:cNvPr id="13" name="Picture 12" descr="mu2e_mueg_vs_kappa"/>
          <p:cNvPicPr>
            <a:picLocks noChangeAspect="1" noChangeArrowheads="1"/>
          </p:cNvPicPr>
          <p:nvPr/>
        </p:nvPicPr>
        <p:blipFill>
          <a:blip r:embed="rId5" cstate="print">
            <a:extLst>
              <a:ext uri="{28A0092B-C50C-407E-A947-70E740481C1C}">
                <a14:useLocalDpi xmlns:a14="http://schemas.microsoft.com/office/drawing/2010/main" val="0"/>
              </a:ext>
            </a:extLst>
          </a:blip>
          <a:srcRect b="-1427"/>
          <a:stretch>
            <a:fillRect/>
          </a:stretch>
        </p:blipFill>
        <p:spPr bwMode="auto">
          <a:xfrm>
            <a:off x="2972593" y="1487488"/>
            <a:ext cx="3198813" cy="4913312"/>
          </a:xfrm>
          <a:prstGeom prst="rect">
            <a:avLst/>
          </a:prstGeom>
          <a:solidFill>
            <a:srgbClr val="FFFFFF"/>
          </a:solidFill>
        </p:spPr>
      </p:pic>
      <p:pic>
        <p:nvPicPr>
          <p:cNvPr id="14" name="Picture 13" descr="mu2e_four_ferm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2271010"/>
            <a:ext cx="2376487" cy="11271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712203" y="3828256"/>
            <a:ext cx="2099549" cy="2031325"/>
          </a:xfrm>
          <a:prstGeom prst="rect">
            <a:avLst/>
          </a:prstGeom>
          <a:noFill/>
        </p:spPr>
        <p:txBody>
          <a:bodyPr wrap="none" rtlCol="0">
            <a:spAutoFit/>
          </a:bodyPr>
          <a:lstStyle/>
          <a:p>
            <a:pPr algn="ctr"/>
            <a:r>
              <a:rPr lang="en-US" dirty="0">
                <a:latin typeface="Symbol" pitchFamily="18" charset="2"/>
              </a:rPr>
              <a:t>k</a:t>
            </a:r>
            <a:r>
              <a:rPr lang="en-US" dirty="0" smtClean="0"/>
              <a:t>&gt;&gt;1</a:t>
            </a:r>
          </a:p>
          <a:p>
            <a:pPr algn="ctr"/>
            <a:r>
              <a:rPr lang="en-US" dirty="0" smtClean="0"/>
              <a:t>Contact</a:t>
            </a:r>
          </a:p>
          <a:p>
            <a:pPr algn="ctr"/>
            <a:r>
              <a:rPr lang="en-US" dirty="0" smtClean="0"/>
              <a:t>interaction</a:t>
            </a:r>
          </a:p>
          <a:p>
            <a:pPr algn="ctr"/>
            <a:r>
              <a:rPr lang="en-US" dirty="0" err="1">
                <a:latin typeface="Symbol" pitchFamily="18" charset="2"/>
                <a:sym typeface="Wingdings" pitchFamily="2" charset="2"/>
              </a:rPr>
              <a:t>m</a:t>
            </a:r>
            <a:r>
              <a:rPr lang="en-US" dirty="0" err="1">
                <a:sym typeface="Wingdings" pitchFamily="2" charset="2"/>
              </a:rPr>
              <a:t>NeN</a:t>
            </a:r>
            <a:r>
              <a:rPr lang="en-US" dirty="0">
                <a:sym typeface="Wingdings" pitchFamily="2" charset="2"/>
              </a:rPr>
              <a:t> </a:t>
            </a:r>
            <a:r>
              <a:rPr lang="en-US" dirty="0" smtClean="0">
                <a:sym typeface="Wingdings" pitchFamily="2" charset="2"/>
              </a:rPr>
              <a:t>rate many</a:t>
            </a:r>
          </a:p>
          <a:p>
            <a:pPr algn="ctr"/>
            <a:r>
              <a:rPr lang="en-US" dirty="0" smtClean="0">
                <a:sym typeface="Wingdings" pitchFamily="2" charset="2"/>
              </a:rPr>
              <a:t>orders of magnitude</a:t>
            </a:r>
            <a:endParaRPr lang="en-US" dirty="0">
              <a:sym typeface="Wingdings" pitchFamily="2" charset="2"/>
            </a:endParaRPr>
          </a:p>
          <a:p>
            <a:pPr algn="ctr"/>
            <a:r>
              <a:rPr lang="en-US" dirty="0">
                <a:sym typeface="Wingdings" pitchFamily="2" charset="2"/>
              </a:rPr>
              <a:t>g</a:t>
            </a:r>
            <a:r>
              <a:rPr lang="en-US" dirty="0" smtClean="0">
                <a:sym typeface="Wingdings" pitchFamily="2" charset="2"/>
              </a:rPr>
              <a:t>reater than</a:t>
            </a:r>
          </a:p>
          <a:p>
            <a:pPr algn="ctr"/>
            <a:r>
              <a:rPr lang="en-US" dirty="0" err="1" smtClean="0">
                <a:latin typeface="Symbol" pitchFamily="18" charset="2"/>
                <a:sym typeface="Wingdings" pitchFamily="2" charset="2"/>
              </a:rPr>
              <a:t>m</a:t>
            </a:r>
            <a:r>
              <a:rPr lang="en-US" dirty="0" err="1" smtClean="0">
                <a:sym typeface="Wingdings" pitchFamily="2" charset="2"/>
              </a:rPr>
              <a:t>e</a:t>
            </a:r>
            <a:r>
              <a:rPr lang="en-US" dirty="0" err="1" smtClean="0">
                <a:latin typeface="Symbol" pitchFamily="18" charset="2"/>
                <a:sym typeface="Wingdings" pitchFamily="2" charset="2"/>
              </a:rPr>
              <a:t>g</a:t>
            </a:r>
            <a:r>
              <a:rPr lang="en-US" dirty="0" smtClean="0">
                <a:sym typeface="Wingdings" pitchFamily="2" charset="2"/>
              </a:rPr>
              <a:t> rate </a:t>
            </a:r>
          </a:p>
        </p:txBody>
      </p:sp>
      <p:graphicFrame>
        <p:nvGraphicFramePr>
          <p:cNvPr id="11" name="Object 10"/>
          <p:cNvGraphicFramePr>
            <a:graphicFrameLocks noChangeAspect="1"/>
          </p:cNvGraphicFramePr>
          <p:nvPr>
            <p:extLst>
              <p:ext uri="{D42A27DB-BD31-4B8C-83A1-F6EECF244321}">
                <p14:modId xmlns:p14="http://schemas.microsoft.com/office/powerpoint/2010/main" val="3444550115"/>
              </p:ext>
            </p:extLst>
          </p:nvPr>
        </p:nvGraphicFramePr>
        <p:xfrm>
          <a:off x="2041525" y="533400"/>
          <a:ext cx="6645275" cy="879475"/>
        </p:xfrm>
        <a:graphic>
          <a:graphicData uri="http://schemas.openxmlformats.org/presentationml/2006/ole">
            <mc:AlternateContent xmlns:mc="http://schemas.openxmlformats.org/markup-compatibility/2006">
              <mc:Choice xmlns:v="urn:schemas-microsoft-com:vml" Requires="v">
                <p:oleObj spid="_x0000_s24690" name="Equation" r:id="rId7" imgW="3454200" imgH="457200" progId="Equation.DSMT4">
                  <p:embed/>
                </p:oleObj>
              </mc:Choice>
              <mc:Fallback>
                <p:oleObj name="Equation" r:id="rId7" imgW="3454200" imgH="457200" progId="Equation.DSMT4">
                  <p:embed/>
                  <p:pic>
                    <p:nvPicPr>
                      <p:cNvPr id="0" name="Object 12"/>
                      <p:cNvPicPr>
                        <a:picLocks noChangeAspect="1" noChangeArrowheads="1"/>
                      </p:cNvPicPr>
                      <p:nvPr/>
                    </p:nvPicPr>
                    <p:blipFill>
                      <a:blip r:embed="rId8"/>
                      <a:srcRect/>
                      <a:stretch>
                        <a:fillRect/>
                      </a:stretch>
                    </p:blipFill>
                    <p:spPr bwMode="auto">
                      <a:xfrm>
                        <a:off x="2041525" y="533400"/>
                        <a:ext cx="6645275" cy="87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TextBox 11"/>
          <p:cNvSpPr txBox="1"/>
          <p:nvPr/>
        </p:nvSpPr>
        <p:spPr>
          <a:xfrm>
            <a:off x="440351" y="609600"/>
            <a:ext cx="1477199" cy="1200329"/>
          </a:xfrm>
          <a:prstGeom prst="rect">
            <a:avLst/>
          </a:prstGeom>
          <a:noFill/>
        </p:spPr>
        <p:txBody>
          <a:bodyPr wrap="none" rtlCol="0">
            <a:spAutoFit/>
          </a:bodyPr>
          <a:lstStyle/>
          <a:p>
            <a:pPr algn="ctr"/>
            <a:r>
              <a:rPr lang="en-US" dirty="0" smtClean="0"/>
              <a:t>Model</a:t>
            </a:r>
          </a:p>
          <a:p>
            <a:pPr algn="ctr"/>
            <a:r>
              <a:rPr lang="en-US" dirty="0"/>
              <a:t>i</a:t>
            </a:r>
            <a:r>
              <a:rPr lang="en-US" dirty="0" smtClean="0"/>
              <a:t>ndependent</a:t>
            </a:r>
          </a:p>
          <a:p>
            <a:pPr algn="ctr"/>
            <a:r>
              <a:rPr lang="en-US" dirty="0"/>
              <a:t>e</a:t>
            </a:r>
            <a:r>
              <a:rPr lang="en-US" dirty="0" smtClean="0"/>
              <a:t>ffective </a:t>
            </a:r>
            <a:r>
              <a:rPr lang="en-US" dirty="0" err="1" smtClean="0"/>
              <a:t>cLFV</a:t>
            </a:r>
            <a:endParaRPr lang="en-US" dirty="0" smtClean="0"/>
          </a:p>
          <a:p>
            <a:pPr algn="ctr"/>
            <a:r>
              <a:rPr lang="en-US" dirty="0" err="1" smtClean="0"/>
              <a:t>Lagrangian</a:t>
            </a:r>
            <a:endParaRPr lang="en-US" dirty="0"/>
          </a:p>
        </p:txBody>
      </p:sp>
      <p:sp>
        <p:nvSpPr>
          <p:cNvPr id="19" name="Rectangle 18"/>
          <p:cNvSpPr>
            <a:spLocks noGrp="1" noRot="1" noChangeArrowheads="1"/>
          </p:cNvSpPr>
          <p:nvPr/>
        </p:nvSpPr>
        <p:spPr bwMode="auto">
          <a:xfrm>
            <a:off x="462836" y="0"/>
            <a:ext cx="8915400" cy="593725"/>
          </a:xfrm>
          <a:prstGeom prst="rect">
            <a:avLst/>
          </a:prstGeom>
          <a:noFill/>
          <a:ln>
            <a:noFill/>
          </a:ln>
          <a:effectLst>
            <a:outerShdw dist="28398" dir="1593903" algn="ctr" rotWithShape="0">
              <a:srgbClr val="CC00CC"/>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800">
                <a:solidFill>
                  <a:srgbClr val="FF99FF"/>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2800">
                <a:solidFill>
                  <a:srgbClr val="FF99FF"/>
                </a:solidFill>
                <a:effectLst>
                  <a:outerShdw blurRad="38100" dist="38100" dir="2700000" algn="tl">
                    <a:srgbClr val="000000"/>
                  </a:outerShdw>
                </a:effectLst>
                <a:latin typeface="Comic Sans MS" pitchFamily="66" charset="0"/>
              </a:defRPr>
            </a:lvl2pPr>
            <a:lvl3pPr algn="ctr" rtl="0" fontAlgn="base">
              <a:spcBef>
                <a:spcPct val="0"/>
              </a:spcBef>
              <a:spcAft>
                <a:spcPct val="0"/>
              </a:spcAft>
              <a:defRPr sz="2800">
                <a:solidFill>
                  <a:srgbClr val="FF99FF"/>
                </a:solidFill>
                <a:effectLst>
                  <a:outerShdw blurRad="38100" dist="38100" dir="2700000" algn="tl">
                    <a:srgbClr val="000000"/>
                  </a:outerShdw>
                </a:effectLst>
                <a:latin typeface="Comic Sans MS" pitchFamily="66" charset="0"/>
              </a:defRPr>
            </a:lvl3pPr>
            <a:lvl4pPr algn="ctr" rtl="0" fontAlgn="base">
              <a:spcBef>
                <a:spcPct val="0"/>
              </a:spcBef>
              <a:spcAft>
                <a:spcPct val="0"/>
              </a:spcAft>
              <a:defRPr sz="2800">
                <a:solidFill>
                  <a:srgbClr val="FF99FF"/>
                </a:solidFill>
                <a:effectLst>
                  <a:outerShdw blurRad="38100" dist="38100" dir="2700000" algn="tl">
                    <a:srgbClr val="000000"/>
                  </a:outerShdw>
                </a:effectLst>
                <a:latin typeface="Comic Sans MS" pitchFamily="66" charset="0"/>
              </a:defRPr>
            </a:lvl4pPr>
            <a:lvl5pPr algn="ctr" rtl="0" fontAlgn="base">
              <a:spcBef>
                <a:spcPct val="0"/>
              </a:spcBef>
              <a:spcAft>
                <a:spcPct val="0"/>
              </a:spcAft>
              <a:defRPr sz="2800">
                <a:solidFill>
                  <a:srgbClr val="FF99FF"/>
                </a:solidFill>
                <a:effectLst>
                  <a:outerShdw blurRad="38100" dist="38100" dir="2700000" algn="tl">
                    <a:srgbClr val="000000"/>
                  </a:outerShdw>
                </a:effectLst>
                <a:latin typeface="Comic Sans MS" pitchFamily="66" charset="0"/>
              </a:defRPr>
            </a:lvl5pPr>
            <a:lvl6pPr marL="457200" algn="ctr" rtl="0" fontAlgn="base">
              <a:spcBef>
                <a:spcPct val="0"/>
              </a:spcBef>
              <a:spcAft>
                <a:spcPct val="0"/>
              </a:spcAft>
              <a:defRPr sz="2800">
                <a:solidFill>
                  <a:srgbClr val="FF99FF"/>
                </a:solidFill>
                <a:effectLst>
                  <a:outerShdw blurRad="38100" dist="38100" dir="2700000" algn="tl">
                    <a:srgbClr val="000000"/>
                  </a:outerShdw>
                </a:effectLst>
                <a:latin typeface="Comic Sans MS" pitchFamily="66" charset="0"/>
              </a:defRPr>
            </a:lvl6pPr>
            <a:lvl7pPr marL="914400" algn="ctr" rtl="0" fontAlgn="base">
              <a:spcBef>
                <a:spcPct val="0"/>
              </a:spcBef>
              <a:spcAft>
                <a:spcPct val="0"/>
              </a:spcAft>
              <a:defRPr sz="2800">
                <a:solidFill>
                  <a:srgbClr val="FF99FF"/>
                </a:solidFill>
                <a:effectLst>
                  <a:outerShdw blurRad="38100" dist="38100" dir="2700000" algn="tl">
                    <a:srgbClr val="000000"/>
                  </a:outerShdw>
                </a:effectLst>
                <a:latin typeface="Comic Sans MS" pitchFamily="66" charset="0"/>
              </a:defRPr>
            </a:lvl7pPr>
            <a:lvl8pPr marL="1371600" algn="ctr" rtl="0" fontAlgn="base">
              <a:spcBef>
                <a:spcPct val="0"/>
              </a:spcBef>
              <a:spcAft>
                <a:spcPct val="0"/>
              </a:spcAft>
              <a:defRPr sz="2800">
                <a:solidFill>
                  <a:srgbClr val="FF99FF"/>
                </a:solidFill>
                <a:effectLst>
                  <a:outerShdw blurRad="38100" dist="38100" dir="2700000" algn="tl">
                    <a:srgbClr val="000000"/>
                  </a:outerShdw>
                </a:effectLst>
                <a:latin typeface="Comic Sans MS" pitchFamily="66" charset="0"/>
              </a:defRPr>
            </a:lvl8pPr>
            <a:lvl9pPr marL="1828800" algn="ctr" rtl="0" fontAlgn="base">
              <a:spcBef>
                <a:spcPct val="0"/>
              </a:spcBef>
              <a:spcAft>
                <a:spcPct val="0"/>
              </a:spcAft>
              <a:defRPr sz="2800">
                <a:solidFill>
                  <a:srgbClr val="FF99FF"/>
                </a:solidFill>
                <a:effectLst>
                  <a:outerShdw blurRad="38100" dist="38100" dir="2700000" algn="tl">
                    <a:srgbClr val="000000"/>
                  </a:outerShdw>
                </a:effectLst>
                <a:latin typeface="Comic Sans MS" pitchFamily="66" charset="0"/>
              </a:defRPr>
            </a:lvl9pPr>
          </a:lstStyle>
          <a:p>
            <a:endParaRPr lang="en-US" dirty="0">
              <a:solidFill>
                <a:srgbClr val="FF0000"/>
              </a:solidFill>
              <a:effectLst/>
              <a:latin typeface="+mn-lt"/>
            </a:endParaRPr>
          </a:p>
        </p:txBody>
      </p:sp>
      <p:sp>
        <p:nvSpPr>
          <p:cNvPr id="2" name="TextBox 1"/>
          <p:cNvSpPr txBox="1"/>
          <p:nvPr/>
        </p:nvSpPr>
        <p:spPr>
          <a:xfrm>
            <a:off x="794362" y="103842"/>
            <a:ext cx="8028160" cy="523220"/>
          </a:xfrm>
          <a:prstGeom prst="rect">
            <a:avLst/>
          </a:prstGeom>
          <a:noFill/>
        </p:spPr>
        <p:txBody>
          <a:bodyPr wrap="none" rtlCol="0">
            <a:spAutoFit/>
          </a:bodyPr>
          <a:lstStyle/>
          <a:p>
            <a:r>
              <a:rPr lang="en-US" sz="2800" dirty="0" smtClean="0">
                <a:solidFill>
                  <a:srgbClr val="FF0000"/>
                </a:solidFill>
              </a:rPr>
              <a:t>Comparing Sensitivities of  </a:t>
            </a:r>
            <a:r>
              <a:rPr lang="en-US" sz="2800" dirty="0" err="1" smtClean="0">
                <a:solidFill>
                  <a:srgbClr val="FF0000"/>
                </a:solidFill>
                <a:latin typeface="Symbol" pitchFamily="18" charset="2"/>
              </a:rPr>
              <a:t>m</a:t>
            </a:r>
            <a:r>
              <a:rPr lang="en-US" sz="2800" dirty="0" err="1" smtClean="0">
                <a:solidFill>
                  <a:srgbClr val="FF0000"/>
                </a:solidFill>
                <a:sym typeface="Wingdings" pitchFamily="2" charset="2"/>
              </a:rPr>
              <a:t>e</a:t>
            </a:r>
            <a:r>
              <a:rPr lang="en-US" sz="2800" dirty="0" smtClean="0">
                <a:solidFill>
                  <a:srgbClr val="FF0000"/>
                </a:solidFill>
                <a:sym typeface="Wingdings" pitchFamily="2" charset="2"/>
              </a:rPr>
              <a:t> and </a:t>
            </a:r>
            <a:r>
              <a:rPr lang="en-US" sz="2800" dirty="0" smtClean="0">
                <a:solidFill>
                  <a:srgbClr val="FF0000"/>
                </a:solidFill>
                <a:latin typeface="Symbol" pitchFamily="18" charset="2"/>
                <a:sym typeface="Wingdings" pitchFamily="2" charset="2"/>
              </a:rPr>
              <a:t>m</a:t>
            </a:r>
            <a:r>
              <a:rPr lang="en-US" sz="2800" dirty="0" smtClean="0">
                <a:solidFill>
                  <a:srgbClr val="FF0000"/>
                </a:solidFill>
                <a:sym typeface="Wingdings" pitchFamily="2" charset="2"/>
              </a:rPr>
              <a:t> e </a:t>
            </a:r>
            <a:r>
              <a:rPr lang="en-US" sz="2800" dirty="0" smtClean="0">
                <a:solidFill>
                  <a:srgbClr val="FF0000"/>
                </a:solidFill>
                <a:latin typeface="Symbol" pitchFamily="18" charset="2"/>
                <a:sym typeface="Wingdings" pitchFamily="2" charset="2"/>
              </a:rPr>
              <a:t>g </a:t>
            </a:r>
            <a:r>
              <a:rPr lang="en-US" sz="2800" dirty="0" smtClean="0">
                <a:solidFill>
                  <a:srgbClr val="FF0000"/>
                </a:solidFill>
                <a:sym typeface="Wingdings" pitchFamily="2" charset="2"/>
              </a:rPr>
              <a:t>to </a:t>
            </a:r>
            <a:r>
              <a:rPr lang="en-US" sz="2800" dirty="0" err="1" smtClean="0">
                <a:solidFill>
                  <a:srgbClr val="FF0000"/>
                </a:solidFill>
                <a:sym typeface="Wingdings" pitchFamily="2" charset="2"/>
              </a:rPr>
              <a:t>cLFV</a:t>
            </a:r>
            <a:endParaRPr lang="en-US" sz="2800" dirty="0">
              <a:solidFill>
                <a:srgbClr val="FF0000"/>
              </a:solidFill>
            </a:endParaRPr>
          </a:p>
        </p:txBody>
      </p:sp>
      <p:sp>
        <p:nvSpPr>
          <p:cNvPr id="3" name="Footer Placeholder 2"/>
          <p:cNvSpPr>
            <a:spLocks noGrp="1"/>
          </p:cNvSpPr>
          <p:nvPr>
            <p:ph type="ftr" sz="quarter" idx="11"/>
          </p:nvPr>
        </p:nvSpPr>
        <p:spPr/>
        <p:txBody>
          <a:bodyPr/>
          <a:lstStyle/>
          <a:p>
            <a:r>
              <a:rPr lang="en-US" smtClean="0"/>
              <a:t>J. Miller, ssp2012, June 2012</a:t>
            </a:r>
            <a:endParaRPr lang="en-US"/>
          </a:p>
        </p:txBody>
      </p:sp>
      <p:sp>
        <p:nvSpPr>
          <p:cNvPr id="4" name="Slide Number Placeholder 3"/>
          <p:cNvSpPr>
            <a:spLocks noGrp="1"/>
          </p:cNvSpPr>
          <p:nvPr>
            <p:ph type="sldNum" sz="quarter" idx="12"/>
          </p:nvPr>
        </p:nvSpPr>
        <p:spPr/>
        <p:txBody>
          <a:bodyPr/>
          <a:lstStyle/>
          <a:p>
            <a:fld id="{B326621D-91F0-43AF-9600-98B3DB544E1B}" type="slidenum">
              <a:rPr lang="en-US" smtClean="0"/>
              <a:t>56</a:t>
            </a:fld>
            <a:endParaRPr lang="en-US"/>
          </a:p>
        </p:txBody>
      </p:sp>
    </p:spTree>
    <p:extLst>
      <p:ext uri="{BB962C8B-B14F-4D97-AF65-F5344CB8AC3E}">
        <p14:creationId xmlns:p14="http://schemas.microsoft.com/office/powerpoint/2010/main" val="32723382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143000"/>
            <a:ext cx="6191250"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extLst>
              <p:ext uri="{D42A27DB-BD31-4B8C-83A1-F6EECF244321}">
                <p14:modId xmlns:p14="http://schemas.microsoft.com/office/powerpoint/2010/main" val="1443545639"/>
              </p:ext>
            </p:extLst>
          </p:nvPr>
        </p:nvGraphicFramePr>
        <p:xfrm>
          <a:off x="76200" y="1524000"/>
          <a:ext cx="2220913" cy="381000"/>
        </p:xfrm>
        <a:graphic>
          <a:graphicData uri="http://schemas.openxmlformats.org/presentationml/2006/ole">
            <mc:AlternateContent xmlns:mc="http://schemas.openxmlformats.org/markup-compatibility/2006">
              <mc:Choice xmlns:v="urn:schemas-microsoft-com:vml" Requires="v">
                <p:oleObj spid="_x0000_s17526" name="Equation" r:id="rId4" imgW="1333440" imgH="228600" progId="Equation.DSMT4">
                  <p:embed/>
                </p:oleObj>
              </mc:Choice>
              <mc:Fallback>
                <p:oleObj name="Equation" r:id="rId4" imgW="1333440" imgH="228600" progId="Equation.DSMT4">
                  <p:embed/>
                  <p:pic>
                    <p:nvPicPr>
                      <p:cNvPr id="0" name="Object 7"/>
                      <p:cNvPicPr>
                        <a:picLocks noChangeAspect="1" noChangeArrowheads="1"/>
                      </p:cNvPicPr>
                      <p:nvPr/>
                    </p:nvPicPr>
                    <p:blipFill>
                      <a:blip r:embed="rId5"/>
                      <a:srcRect/>
                      <a:stretch>
                        <a:fillRect/>
                      </a:stretch>
                    </p:blipFill>
                    <p:spPr bwMode="auto">
                      <a:xfrm>
                        <a:off x="76200" y="1524000"/>
                        <a:ext cx="22209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p:cNvSpPr txBox="1"/>
          <p:nvPr/>
        </p:nvSpPr>
        <p:spPr>
          <a:xfrm>
            <a:off x="2057400" y="76200"/>
            <a:ext cx="5970289" cy="584775"/>
          </a:xfrm>
          <a:prstGeom prst="rect">
            <a:avLst/>
          </a:prstGeom>
          <a:noFill/>
        </p:spPr>
        <p:txBody>
          <a:bodyPr wrap="none" rtlCol="0">
            <a:spAutoFit/>
          </a:bodyPr>
          <a:lstStyle/>
          <a:p>
            <a:r>
              <a:rPr lang="en-US" sz="3200" dirty="0" err="1" smtClean="0">
                <a:solidFill>
                  <a:srgbClr val="FF0000"/>
                </a:solidFill>
              </a:rPr>
              <a:t>Muon</a:t>
            </a:r>
            <a:r>
              <a:rPr lang="en-US" sz="3200" dirty="0" smtClean="0">
                <a:solidFill>
                  <a:srgbClr val="FF0000"/>
                </a:solidFill>
              </a:rPr>
              <a:t>-Electron Conversion in SUSY</a:t>
            </a:r>
            <a:endParaRPr lang="en-US" sz="3200" dirty="0">
              <a:solidFill>
                <a:srgbClr val="FF0000"/>
              </a:solidFill>
            </a:endParaRPr>
          </a:p>
        </p:txBody>
      </p:sp>
      <p:sp>
        <p:nvSpPr>
          <p:cNvPr id="8" name="TextBox 7"/>
          <p:cNvSpPr txBox="1"/>
          <p:nvPr/>
        </p:nvSpPr>
        <p:spPr>
          <a:xfrm>
            <a:off x="1114269" y="790545"/>
            <a:ext cx="3187668" cy="400110"/>
          </a:xfrm>
          <a:prstGeom prst="rect">
            <a:avLst/>
          </a:prstGeom>
          <a:noFill/>
        </p:spPr>
        <p:txBody>
          <a:bodyPr wrap="none" rtlCol="0">
            <a:spAutoFit/>
          </a:bodyPr>
          <a:lstStyle/>
          <a:p>
            <a:r>
              <a:rPr lang="en-US" sz="2000" dirty="0" smtClean="0">
                <a:solidFill>
                  <a:schemeClr val="accent3">
                    <a:lumMod val="75000"/>
                  </a:schemeClr>
                </a:solidFill>
              </a:rPr>
              <a:t>Neutrino-Matrix Like (PMNS</a:t>
            </a:r>
            <a:r>
              <a:rPr lang="en-US" dirty="0" smtClean="0">
                <a:solidFill>
                  <a:schemeClr val="accent3">
                    <a:lumMod val="75000"/>
                  </a:schemeClr>
                </a:solidFill>
              </a:rPr>
              <a:t>)</a:t>
            </a:r>
            <a:endParaRPr lang="en-US" dirty="0">
              <a:solidFill>
                <a:schemeClr val="accent3">
                  <a:lumMod val="75000"/>
                </a:schemeClr>
              </a:solidFill>
            </a:endParaRPr>
          </a:p>
        </p:txBody>
      </p:sp>
      <p:sp>
        <p:nvSpPr>
          <p:cNvPr id="9" name="TextBox 8"/>
          <p:cNvSpPr txBox="1"/>
          <p:nvPr/>
        </p:nvSpPr>
        <p:spPr>
          <a:xfrm>
            <a:off x="5029200" y="773668"/>
            <a:ext cx="3492303" cy="400110"/>
          </a:xfrm>
          <a:prstGeom prst="rect">
            <a:avLst/>
          </a:prstGeom>
          <a:noFill/>
        </p:spPr>
        <p:txBody>
          <a:bodyPr wrap="none" rtlCol="0">
            <a:spAutoFit/>
          </a:bodyPr>
          <a:lstStyle/>
          <a:p>
            <a:r>
              <a:rPr lang="en-US" sz="2000" dirty="0" smtClean="0">
                <a:solidFill>
                  <a:srgbClr val="FF0000"/>
                </a:solidFill>
              </a:rPr>
              <a:t>Minimal Flavor  Violation (CKM)</a:t>
            </a:r>
            <a:endParaRPr lang="en-US" sz="2000" dirty="0">
              <a:solidFill>
                <a:srgbClr val="FF0000"/>
              </a:solidFill>
            </a:endParaRPr>
          </a:p>
        </p:txBody>
      </p:sp>
      <p:sp>
        <p:nvSpPr>
          <p:cNvPr id="7" name="TextBox 6"/>
          <p:cNvSpPr txBox="1"/>
          <p:nvPr/>
        </p:nvSpPr>
        <p:spPr>
          <a:xfrm>
            <a:off x="457200" y="2895600"/>
            <a:ext cx="1636923" cy="1200329"/>
          </a:xfrm>
          <a:prstGeom prst="rect">
            <a:avLst/>
          </a:prstGeom>
          <a:noFill/>
        </p:spPr>
        <p:txBody>
          <a:bodyPr wrap="none" rtlCol="0">
            <a:spAutoFit/>
          </a:bodyPr>
          <a:lstStyle/>
          <a:p>
            <a:r>
              <a:rPr lang="en-US" dirty="0" smtClean="0"/>
              <a:t>Measurement</a:t>
            </a:r>
          </a:p>
          <a:p>
            <a:r>
              <a:rPr lang="en-US" dirty="0" smtClean="0"/>
              <a:t>Can distinguish</a:t>
            </a:r>
          </a:p>
          <a:p>
            <a:r>
              <a:rPr lang="en-US" dirty="0" smtClean="0"/>
              <a:t>between </a:t>
            </a:r>
            <a:r>
              <a:rPr lang="en-US" dirty="0"/>
              <a:t>P</a:t>
            </a:r>
            <a:r>
              <a:rPr lang="en-US" dirty="0" smtClean="0"/>
              <a:t>MNS</a:t>
            </a:r>
          </a:p>
          <a:p>
            <a:r>
              <a:rPr lang="en-US" dirty="0" smtClean="0"/>
              <a:t>And MFV</a:t>
            </a:r>
            <a:endParaRPr lang="en-US" dirty="0"/>
          </a:p>
        </p:txBody>
      </p:sp>
      <p:cxnSp>
        <p:nvCxnSpPr>
          <p:cNvPr id="11" name="Straight Arrow Connector 10"/>
          <p:cNvCxnSpPr/>
          <p:nvPr/>
        </p:nvCxnSpPr>
        <p:spPr>
          <a:xfrm flipH="1">
            <a:off x="7086600" y="3505200"/>
            <a:ext cx="369650"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66428" y="3126432"/>
            <a:ext cx="797013" cy="400110"/>
          </a:xfrm>
          <a:prstGeom prst="rect">
            <a:avLst/>
          </a:prstGeom>
          <a:noFill/>
        </p:spPr>
        <p:txBody>
          <a:bodyPr wrap="none" rtlCol="0">
            <a:spAutoFit/>
          </a:bodyPr>
          <a:lstStyle/>
          <a:p>
            <a:r>
              <a:rPr lang="en-US" sz="2000" dirty="0" smtClean="0"/>
              <a:t>Mu2e</a:t>
            </a:r>
            <a:endParaRPr lang="en-US" sz="2000" dirty="0"/>
          </a:p>
        </p:txBody>
      </p:sp>
      <p:sp>
        <p:nvSpPr>
          <p:cNvPr id="14" name="Rectangle 26"/>
          <p:cNvSpPr>
            <a:spLocks/>
          </p:cNvSpPr>
          <p:nvPr/>
        </p:nvSpPr>
        <p:spPr bwMode="auto">
          <a:xfrm>
            <a:off x="4325671" y="5427662"/>
            <a:ext cx="4419600" cy="1295226"/>
          </a:xfrm>
          <a:prstGeom prst="rect">
            <a:avLst/>
          </a:prstGeom>
          <a:noFill/>
          <a:ln w="25400">
            <a:noFill/>
            <a:miter lim="800000"/>
            <a:headEnd/>
            <a:tailEnd/>
          </a:ln>
        </p:spPr>
        <p:txBody>
          <a:bodyPr>
            <a:spAutoFit/>
          </a:bodyPr>
          <a:lstStyle/>
          <a:p>
            <a:pPr fontAlgn="base">
              <a:spcBef>
                <a:spcPct val="0"/>
              </a:spcBef>
              <a:spcAft>
                <a:spcPct val="0"/>
              </a:spcAft>
            </a:pPr>
            <a:r>
              <a:rPr lang="en-US" sz="1600" dirty="0">
                <a:solidFill>
                  <a:srgbClr val="000000"/>
                </a:solidFill>
                <a:cs typeface="Arial" charset="0"/>
                <a:sym typeface="Arial" charset="0"/>
              </a:rPr>
              <a:t>L. </a:t>
            </a:r>
            <a:r>
              <a:rPr lang="en-US" sz="1600" dirty="0" err="1">
                <a:solidFill>
                  <a:srgbClr val="000000"/>
                </a:solidFill>
                <a:cs typeface="Arial" charset="0"/>
                <a:sym typeface="Arial" charset="0"/>
              </a:rPr>
              <a:t>Calibbi</a:t>
            </a:r>
            <a:r>
              <a:rPr lang="en-US" sz="1600" dirty="0">
                <a:solidFill>
                  <a:srgbClr val="000000"/>
                </a:solidFill>
                <a:cs typeface="Arial" charset="0"/>
                <a:sym typeface="Arial" charset="0"/>
              </a:rPr>
              <a:t>, A. </a:t>
            </a:r>
            <a:r>
              <a:rPr lang="en-US" sz="1600" dirty="0" err="1">
                <a:solidFill>
                  <a:srgbClr val="000000"/>
                </a:solidFill>
                <a:cs typeface="Arial" charset="0"/>
                <a:sym typeface="Arial" charset="0"/>
              </a:rPr>
              <a:t>Faccia</a:t>
            </a:r>
            <a:r>
              <a:rPr lang="en-US" sz="1600" dirty="0">
                <a:solidFill>
                  <a:srgbClr val="000000"/>
                </a:solidFill>
                <a:cs typeface="Arial" charset="0"/>
                <a:sym typeface="Arial" charset="0"/>
              </a:rPr>
              <a:t>, A. </a:t>
            </a:r>
            <a:r>
              <a:rPr lang="en-US" sz="1600" dirty="0" err="1">
                <a:solidFill>
                  <a:srgbClr val="000000"/>
                </a:solidFill>
                <a:cs typeface="Arial" charset="0"/>
                <a:sym typeface="Arial" charset="0"/>
              </a:rPr>
              <a:t>Masiero</a:t>
            </a:r>
            <a:r>
              <a:rPr lang="en-US" sz="1600" dirty="0">
                <a:solidFill>
                  <a:srgbClr val="000000"/>
                </a:solidFill>
                <a:cs typeface="Arial" charset="0"/>
                <a:sym typeface="Arial" charset="0"/>
              </a:rPr>
              <a:t>, S. </a:t>
            </a:r>
            <a:r>
              <a:rPr lang="en-US" sz="1600" dirty="0" err="1" smtClean="0">
                <a:solidFill>
                  <a:srgbClr val="000000"/>
                </a:solidFill>
                <a:cs typeface="Arial" charset="0"/>
                <a:sym typeface="Arial" charset="0"/>
              </a:rPr>
              <a:t>Vempati</a:t>
            </a:r>
            <a:r>
              <a:rPr lang="en-US" sz="1600" dirty="0" smtClean="0">
                <a:solidFill>
                  <a:srgbClr val="000000"/>
                </a:solidFill>
                <a:cs typeface="Arial" charset="0"/>
                <a:sym typeface="Arial" charset="0"/>
              </a:rPr>
              <a:t>, </a:t>
            </a:r>
            <a:r>
              <a:rPr lang="en-US" sz="1600" dirty="0" err="1">
                <a:solidFill>
                  <a:srgbClr val="000000"/>
                </a:solidFill>
                <a:cs typeface="Arial" charset="0"/>
                <a:sym typeface="Arial" charset="0"/>
              </a:rPr>
              <a:t>hep-ph</a:t>
            </a:r>
            <a:r>
              <a:rPr lang="en-US" sz="1600" dirty="0">
                <a:solidFill>
                  <a:srgbClr val="000000"/>
                </a:solidFill>
                <a:cs typeface="Arial" charset="0"/>
                <a:sym typeface="Arial" charset="0"/>
              </a:rPr>
              <a:t>/0605139: neutrino mass via the see--saw </a:t>
            </a:r>
            <a:r>
              <a:rPr lang="en-US" sz="1600" dirty="0" err="1">
                <a:solidFill>
                  <a:srgbClr val="000000"/>
                </a:solidFill>
                <a:cs typeface="Arial" charset="0"/>
                <a:sym typeface="Arial" charset="0"/>
              </a:rPr>
              <a:t>mechanism,analysis</a:t>
            </a:r>
            <a:r>
              <a:rPr lang="en-US" sz="1600" dirty="0">
                <a:solidFill>
                  <a:srgbClr val="000000"/>
                </a:solidFill>
                <a:cs typeface="Arial" charset="0"/>
                <a:sym typeface="Arial" charset="0"/>
              </a:rPr>
              <a:t> in SO(10) </a:t>
            </a:r>
            <a:r>
              <a:rPr lang="en-US" sz="1600" dirty="0" smtClean="0">
                <a:solidFill>
                  <a:srgbClr val="000000"/>
                </a:solidFill>
                <a:cs typeface="Arial" charset="0"/>
                <a:sym typeface="Arial" charset="0"/>
              </a:rPr>
              <a:t>SUSY-GUT framework</a:t>
            </a:r>
            <a:endParaRPr lang="en-US" sz="1600" dirty="0">
              <a:solidFill>
                <a:srgbClr val="000000"/>
              </a:solidFill>
              <a:cs typeface="Arial" charset="0"/>
              <a:sym typeface="Arial" charset="0"/>
            </a:endParaRPr>
          </a:p>
          <a:p>
            <a:pPr fontAlgn="base">
              <a:lnSpc>
                <a:spcPts val="1713"/>
              </a:lnSpc>
              <a:spcBef>
                <a:spcPct val="0"/>
              </a:spcBef>
              <a:spcAft>
                <a:spcPct val="0"/>
              </a:spcAft>
            </a:pPr>
            <a:endParaRPr lang="en-US" sz="2200" dirty="0">
              <a:solidFill>
                <a:srgbClr val="000000"/>
              </a:solidFill>
              <a:cs typeface="Arial" charset="0"/>
              <a:sym typeface="Arial" charset="0"/>
            </a:endParaRPr>
          </a:p>
        </p:txBody>
      </p:sp>
      <p:sp>
        <p:nvSpPr>
          <p:cNvPr id="15" name="TextBox 12"/>
          <p:cNvSpPr txBox="1">
            <a:spLocks noChangeArrowheads="1"/>
          </p:cNvSpPr>
          <p:nvPr/>
        </p:nvSpPr>
        <p:spPr bwMode="auto">
          <a:xfrm>
            <a:off x="74823" y="5427662"/>
            <a:ext cx="4038600" cy="830263"/>
          </a:xfrm>
          <a:prstGeom prst="rect">
            <a:avLst/>
          </a:prstGeom>
          <a:noFill/>
          <a:ln w="9525">
            <a:noFill/>
            <a:miter lim="800000"/>
            <a:headEnd/>
            <a:tailEnd/>
          </a:ln>
        </p:spPr>
        <p:txBody>
          <a:bodyPr>
            <a:spAutoFit/>
          </a:bodyPr>
          <a:lstStyle/>
          <a:p>
            <a:pPr fontAlgn="base">
              <a:spcBef>
                <a:spcPct val="0"/>
              </a:spcBef>
              <a:spcAft>
                <a:spcPct val="0"/>
              </a:spcAft>
            </a:pPr>
            <a:r>
              <a:rPr lang="en-US" sz="2400" dirty="0" smtClean="0">
                <a:solidFill>
                  <a:srgbClr val="000000"/>
                </a:solidFill>
                <a:latin typeface="Times New Roman" pitchFamily="18" charset="0"/>
                <a:cs typeface="Arial" charset="0"/>
              </a:rPr>
              <a:t>BR(</a:t>
            </a:r>
            <a:r>
              <a:rPr lang="en-US" sz="2400" dirty="0" err="1" smtClean="0">
                <a:solidFill>
                  <a:srgbClr val="000000"/>
                </a:solidFill>
                <a:latin typeface="Symbol" pitchFamily="18" charset="2"/>
                <a:cs typeface="Arial" charset="0"/>
              </a:rPr>
              <a:t>mN</a:t>
            </a:r>
            <a:r>
              <a:rPr lang="en-US" sz="2400" dirty="0" err="1" smtClean="0">
                <a:solidFill>
                  <a:srgbClr val="000000"/>
                </a:solidFill>
                <a:latin typeface="Times New Roman" pitchFamily="18" charset="0"/>
                <a:cs typeface="Arial" charset="0"/>
                <a:sym typeface="Wingdings" pitchFamily="2" charset="2"/>
              </a:rPr>
              <a:t></a:t>
            </a:r>
            <a:r>
              <a:rPr lang="en-US" sz="2400" dirty="0" err="1" smtClean="0">
                <a:solidFill>
                  <a:srgbClr val="000000"/>
                </a:solidFill>
                <a:cs typeface="Arial" charset="0"/>
                <a:sym typeface="Wingdings" pitchFamily="2" charset="2"/>
              </a:rPr>
              <a:t>e</a:t>
            </a:r>
            <a:r>
              <a:rPr lang="en-US" sz="2400" dirty="0" err="1">
                <a:solidFill>
                  <a:srgbClr val="000000"/>
                </a:solidFill>
                <a:latin typeface="Symbol" pitchFamily="18" charset="2"/>
                <a:cs typeface="Arial" charset="0"/>
                <a:sym typeface="Wingdings" pitchFamily="2" charset="2"/>
              </a:rPr>
              <a:t>N</a:t>
            </a:r>
            <a:r>
              <a:rPr lang="en-US" sz="2400" dirty="0" smtClean="0">
                <a:solidFill>
                  <a:srgbClr val="000000"/>
                </a:solidFill>
                <a:latin typeface="Times New Roman" pitchFamily="18" charset="0"/>
                <a:cs typeface="Arial" charset="0"/>
                <a:sym typeface="Wingdings" pitchFamily="2" charset="2"/>
              </a:rPr>
              <a:t>)</a:t>
            </a:r>
            <a:r>
              <a:rPr lang="en-US" sz="2400" dirty="0" smtClean="0">
                <a:solidFill>
                  <a:srgbClr val="000000"/>
                </a:solidFill>
                <a:latin typeface="Times New Roman" pitchFamily="18" charset="0"/>
                <a:cs typeface="Arial" charset="0"/>
              </a:rPr>
              <a:t> x10</a:t>
            </a:r>
            <a:r>
              <a:rPr lang="en-US" sz="2400" baseline="30000" dirty="0" smtClean="0">
                <a:solidFill>
                  <a:srgbClr val="000000"/>
                </a:solidFill>
                <a:latin typeface="Times New Roman" pitchFamily="18" charset="0"/>
                <a:cs typeface="Arial" charset="0"/>
              </a:rPr>
              <a:t>12 </a:t>
            </a:r>
            <a:r>
              <a:rPr lang="en-US" sz="2400" dirty="0" err="1">
                <a:solidFill>
                  <a:srgbClr val="000000"/>
                </a:solidFill>
                <a:latin typeface="Times New Roman" pitchFamily="18" charset="0"/>
                <a:cs typeface="Arial" charset="0"/>
              </a:rPr>
              <a:t>vs</a:t>
            </a:r>
            <a:r>
              <a:rPr lang="en-US" sz="2400" dirty="0">
                <a:solidFill>
                  <a:srgbClr val="000000"/>
                </a:solidFill>
                <a:latin typeface="Times New Roman" pitchFamily="18" charset="0"/>
                <a:cs typeface="Arial" charset="0"/>
              </a:rPr>
              <a:t> M</a:t>
            </a:r>
            <a:r>
              <a:rPr lang="en-US" sz="2400" baseline="-25000" dirty="0">
                <a:solidFill>
                  <a:srgbClr val="000000"/>
                </a:solidFill>
                <a:latin typeface="Times New Roman" pitchFamily="18" charset="0"/>
                <a:cs typeface="Arial" charset="0"/>
              </a:rPr>
              <a:t>1/2 </a:t>
            </a:r>
            <a:r>
              <a:rPr lang="en-US" sz="2400" dirty="0">
                <a:solidFill>
                  <a:srgbClr val="000000"/>
                </a:solidFill>
                <a:latin typeface="Times New Roman" pitchFamily="18" charset="0"/>
                <a:cs typeface="Arial" charset="0"/>
              </a:rPr>
              <a:t>for </a:t>
            </a:r>
            <a:r>
              <a:rPr lang="en-US" sz="2400" dirty="0" err="1">
                <a:solidFill>
                  <a:srgbClr val="000000"/>
                </a:solidFill>
                <a:latin typeface="Times New Roman" pitchFamily="18" charset="0"/>
                <a:cs typeface="Arial" charset="0"/>
              </a:rPr>
              <a:t>tan</a:t>
            </a:r>
            <a:r>
              <a:rPr lang="en-US" sz="2400" dirty="0" err="1">
                <a:solidFill>
                  <a:srgbClr val="000000"/>
                </a:solidFill>
                <a:latin typeface="Symbol" pitchFamily="18" charset="2"/>
                <a:cs typeface="Arial" charset="0"/>
              </a:rPr>
              <a:t>b</a:t>
            </a:r>
            <a:r>
              <a:rPr lang="en-US" sz="2400" dirty="0">
                <a:solidFill>
                  <a:srgbClr val="000000"/>
                </a:solidFill>
                <a:latin typeface="Times New Roman" pitchFamily="18" charset="0"/>
                <a:cs typeface="Arial" charset="0"/>
              </a:rPr>
              <a:t>=10</a:t>
            </a:r>
          </a:p>
        </p:txBody>
      </p:sp>
      <p:sp>
        <p:nvSpPr>
          <p:cNvPr id="13" name="TextBox 12"/>
          <p:cNvSpPr txBox="1"/>
          <p:nvPr/>
        </p:nvSpPr>
        <p:spPr>
          <a:xfrm>
            <a:off x="7086600" y="1600200"/>
            <a:ext cx="1294620" cy="400110"/>
          </a:xfrm>
          <a:prstGeom prst="rect">
            <a:avLst/>
          </a:prstGeom>
          <a:noFill/>
        </p:spPr>
        <p:txBody>
          <a:bodyPr wrap="square" rtlCol="0">
            <a:spAutoFit/>
          </a:bodyPr>
          <a:lstStyle/>
          <a:p>
            <a:r>
              <a:rPr lang="en-US" sz="2000" dirty="0"/>
              <a:t>t</a:t>
            </a:r>
            <a:r>
              <a:rPr lang="en-US" sz="2000" dirty="0" smtClean="0"/>
              <a:t>an(</a:t>
            </a:r>
            <a:r>
              <a:rPr lang="en-US" sz="2000" dirty="0" smtClean="0">
                <a:latin typeface="Symbol" pitchFamily="18" charset="2"/>
              </a:rPr>
              <a:t>b)</a:t>
            </a:r>
            <a:r>
              <a:rPr lang="en-US" sz="2000" dirty="0" smtClean="0"/>
              <a:t>=10</a:t>
            </a:r>
            <a:endParaRPr lang="en-US" sz="2000" dirty="0"/>
          </a:p>
        </p:txBody>
      </p:sp>
      <p:cxnSp>
        <p:nvCxnSpPr>
          <p:cNvPr id="3" name="Straight Connector 2"/>
          <p:cNvCxnSpPr/>
          <p:nvPr/>
        </p:nvCxnSpPr>
        <p:spPr>
          <a:xfrm flipH="1">
            <a:off x="2590800" y="3505200"/>
            <a:ext cx="4495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600200" y="4432300"/>
            <a:ext cx="1828800" cy="674132"/>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3320469" y="4336018"/>
            <a:ext cx="184731" cy="369332"/>
          </a:xfrm>
          <a:prstGeom prst="rect">
            <a:avLst/>
          </a:prstGeom>
          <a:solidFill>
            <a:schemeClr val="bg1"/>
          </a:solidFill>
        </p:spPr>
        <p:txBody>
          <a:bodyPr wrap="none" rtlCol="0">
            <a:spAutoFit/>
          </a:bodyPr>
          <a:lstStyle/>
          <a:p>
            <a:endParaRPr lang="en-US" dirty="0"/>
          </a:p>
        </p:txBody>
      </p:sp>
      <p:sp>
        <p:nvSpPr>
          <p:cNvPr id="10" name="Footer Placeholder 9"/>
          <p:cNvSpPr>
            <a:spLocks noGrp="1"/>
          </p:cNvSpPr>
          <p:nvPr>
            <p:ph type="ftr" sz="quarter" idx="11"/>
          </p:nvPr>
        </p:nvSpPr>
        <p:spPr/>
        <p:txBody>
          <a:bodyPr/>
          <a:lstStyle/>
          <a:p>
            <a:r>
              <a:rPr lang="en-US" smtClean="0"/>
              <a:t>J. Miller, ssp2012, June 2012</a:t>
            </a:r>
            <a:endParaRPr lang="en-US"/>
          </a:p>
        </p:txBody>
      </p:sp>
      <p:sp>
        <p:nvSpPr>
          <p:cNvPr id="16" name="Slide Number Placeholder 15"/>
          <p:cNvSpPr>
            <a:spLocks noGrp="1"/>
          </p:cNvSpPr>
          <p:nvPr>
            <p:ph type="sldNum" sz="quarter" idx="12"/>
          </p:nvPr>
        </p:nvSpPr>
        <p:spPr/>
        <p:txBody>
          <a:bodyPr/>
          <a:lstStyle/>
          <a:p>
            <a:fld id="{B326621D-91F0-43AF-9600-98B3DB544E1B}" type="slidenum">
              <a:rPr lang="en-US" smtClean="0"/>
              <a:t>57</a:t>
            </a:fld>
            <a:endParaRPr lang="en-US"/>
          </a:p>
        </p:txBody>
      </p:sp>
    </p:spTree>
    <p:extLst>
      <p:ext uri="{BB962C8B-B14F-4D97-AF65-F5344CB8AC3E}">
        <p14:creationId xmlns:p14="http://schemas.microsoft.com/office/powerpoint/2010/main" val="36452922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3" descr="C:\cygwin\home\Jim\mu2e\talks\mueg-0605139v2-3.jpg"/>
          <p:cNvPicPr>
            <a:picLocks noChangeAspect="1" noChangeArrowheads="1"/>
          </p:cNvPicPr>
          <p:nvPr/>
        </p:nvPicPr>
        <p:blipFill>
          <a:blip r:embed="rId3" cstate="print"/>
          <a:srcRect/>
          <a:stretch>
            <a:fillRect/>
          </a:stretch>
        </p:blipFill>
        <p:spPr bwMode="auto">
          <a:xfrm>
            <a:off x="4341813" y="3124200"/>
            <a:ext cx="4802187" cy="3178175"/>
          </a:xfrm>
          <a:prstGeom prst="rect">
            <a:avLst/>
          </a:prstGeom>
          <a:noFill/>
          <a:ln w="9525">
            <a:noFill/>
            <a:miter lim="800000"/>
            <a:headEnd/>
            <a:tailEnd/>
          </a:ln>
        </p:spPr>
      </p:pic>
      <p:sp>
        <p:nvSpPr>
          <p:cNvPr id="2" name="Title 1"/>
          <p:cNvSpPr>
            <a:spLocks noGrp="1"/>
          </p:cNvSpPr>
          <p:nvPr>
            <p:ph type="title"/>
          </p:nvPr>
        </p:nvSpPr>
        <p:spPr/>
        <p:txBody>
          <a:bodyPr/>
          <a:lstStyle/>
          <a:p>
            <a:pPr>
              <a:defRPr/>
            </a:pPr>
            <a:r>
              <a:rPr lang="en-US" dirty="0" smtClean="0">
                <a:solidFill>
                  <a:srgbClr val="FF0000"/>
                </a:solidFill>
                <a:effectLst/>
              </a:rPr>
              <a:t>Similar Plots for </a:t>
            </a:r>
            <a:r>
              <a:rPr lang="en-US" dirty="0" err="1" smtClean="0">
                <a:solidFill>
                  <a:schemeClr val="tx1"/>
                </a:solidFill>
                <a:effectLst/>
                <a:latin typeface="Symbol" pitchFamily="18" charset="2"/>
              </a:rPr>
              <a:t>t</a:t>
            </a:r>
            <a:r>
              <a:rPr lang="en-US" dirty="0" err="1" smtClean="0">
                <a:solidFill>
                  <a:schemeClr val="tx1"/>
                </a:solidFill>
                <a:effectLst/>
                <a:sym typeface="Wingdings" pitchFamily="2" charset="2"/>
              </a:rPr>
              <a:t></a:t>
            </a:r>
            <a:r>
              <a:rPr lang="en-US" dirty="0" err="1" smtClean="0">
                <a:solidFill>
                  <a:schemeClr val="tx1"/>
                </a:solidFill>
                <a:effectLst/>
                <a:latin typeface="Symbol" pitchFamily="18" charset="2"/>
                <a:sym typeface="Wingdings" pitchFamily="2" charset="2"/>
              </a:rPr>
              <a:t>mg</a:t>
            </a:r>
            <a:r>
              <a:rPr lang="en-US" dirty="0" smtClean="0">
                <a:solidFill>
                  <a:schemeClr val="tx1"/>
                </a:solidFill>
                <a:effectLst/>
                <a:sym typeface="Wingdings" pitchFamily="2" charset="2"/>
              </a:rPr>
              <a:t> </a:t>
            </a:r>
            <a:r>
              <a:rPr lang="en-US" dirty="0" smtClean="0">
                <a:solidFill>
                  <a:srgbClr val="FF0000"/>
                </a:solidFill>
                <a:effectLst/>
                <a:sym typeface="Wingdings" pitchFamily="2" charset="2"/>
              </a:rPr>
              <a:t>and</a:t>
            </a:r>
            <a:r>
              <a:rPr lang="en-US" dirty="0" smtClean="0">
                <a:effectLst/>
                <a:sym typeface="Wingdings" pitchFamily="2" charset="2"/>
              </a:rPr>
              <a:t> </a:t>
            </a:r>
            <a:r>
              <a:rPr lang="en-US" dirty="0" err="1" smtClean="0">
                <a:solidFill>
                  <a:schemeClr val="tx1"/>
                </a:solidFill>
                <a:effectLst/>
                <a:latin typeface="Symbol" pitchFamily="18" charset="2"/>
                <a:sym typeface="Wingdings" pitchFamily="2" charset="2"/>
              </a:rPr>
              <a:t>m</a:t>
            </a:r>
            <a:r>
              <a:rPr lang="en-US" dirty="0" err="1" smtClean="0">
                <a:solidFill>
                  <a:schemeClr val="tx1"/>
                </a:solidFill>
                <a:effectLst/>
                <a:sym typeface="Wingdings" pitchFamily="2" charset="2"/>
              </a:rPr>
              <a:t>e</a:t>
            </a:r>
            <a:r>
              <a:rPr lang="en-US" dirty="0" err="1" smtClean="0">
                <a:solidFill>
                  <a:schemeClr val="tx1"/>
                </a:solidFill>
                <a:effectLst/>
                <a:latin typeface="Symbol" pitchFamily="18" charset="2"/>
                <a:sym typeface="Wingdings" pitchFamily="2" charset="2"/>
              </a:rPr>
              <a:t>g</a:t>
            </a:r>
            <a:endParaRPr lang="en-US" dirty="0">
              <a:solidFill>
                <a:schemeClr val="tx1"/>
              </a:solidFill>
              <a:effectLst/>
              <a:latin typeface="Symbol" pitchFamily="18" charset="2"/>
            </a:endParaRPr>
          </a:p>
        </p:txBody>
      </p:sp>
      <p:pic>
        <p:nvPicPr>
          <p:cNvPr id="40966" name="Picture 2" descr="C:\cygwin\home\Jim\mu2e\talks\taucalibbi-0605139v2-2.jpg"/>
          <p:cNvPicPr>
            <a:picLocks noChangeAspect="1" noChangeArrowheads="1"/>
          </p:cNvPicPr>
          <p:nvPr/>
        </p:nvPicPr>
        <p:blipFill>
          <a:blip r:embed="rId4" cstate="print"/>
          <a:srcRect/>
          <a:stretch>
            <a:fillRect/>
          </a:stretch>
        </p:blipFill>
        <p:spPr bwMode="auto">
          <a:xfrm>
            <a:off x="152400" y="815975"/>
            <a:ext cx="4605338" cy="3222625"/>
          </a:xfrm>
          <a:prstGeom prst="rect">
            <a:avLst/>
          </a:prstGeom>
          <a:noFill/>
          <a:ln w="9525">
            <a:noFill/>
            <a:miter lim="800000"/>
            <a:headEnd/>
            <a:tailEnd/>
          </a:ln>
        </p:spPr>
      </p:pic>
      <p:sp>
        <p:nvSpPr>
          <p:cNvPr id="40967" name="TextBox 12"/>
          <p:cNvSpPr txBox="1">
            <a:spLocks noChangeArrowheads="1"/>
          </p:cNvSpPr>
          <p:nvPr/>
        </p:nvSpPr>
        <p:spPr bwMode="auto">
          <a:xfrm>
            <a:off x="4800600" y="838200"/>
            <a:ext cx="4038600" cy="830263"/>
          </a:xfrm>
          <a:prstGeom prst="rect">
            <a:avLst/>
          </a:prstGeom>
          <a:noFill/>
          <a:ln w="9525">
            <a:noFill/>
            <a:miter lim="800000"/>
            <a:headEnd/>
            <a:tailEnd/>
          </a:ln>
        </p:spPr>
        <p:txBody>
          <a:bodyPr>
            <a:spAutoFit/>
          </a:bodyPr>
          <a:lstStyle/>
          <a:p>
            <a:pPr fontAlgn="base">
              <a:spcBef>
                <a:spcPct val="0"/>
              </a:spcBef>
              <a:spcAft>
                <a:spcPct val="0"/>
              </a:spcAft>
            </a:pPr>
            <a:r>
              <a:rPr lang="en-US" sz="2400" dirty="0">
                <a:solidFill>
                  <a:srgbClr val="000000"/>
                </a:solidFill>
                <a:latin typeface="Times New Roman" pitchFamily="18" charset="0"/>
                <a:cs typeface="Arial" charset="0"/>
              </a:rPr>
              <a:t>BR(</a:t>
            </a:r>
            <a:r>
              <a:rPr lang="en-US" sz="2400" dirty="0" err="1">
                <a:solidFill>
                  <a:srgbClr val="000000"/>
                </a:solidFill>
                <a:latin typeface="Symbol" pitchFamily="18" charset="2"/>
                <a:cs typeface="Arial" charset="0"/>
              </a:rPr>
              <a:t>t</a:t>
            </a:r>
            <a:r>
              <a:rPr lang="en-US" sz="2400" dirty="0" err="1">
                <a:solidFill>
                  <a:srgbClr val="000000"/>
                </a:solidFill>
                <a:latin typeface="Times New Roman" pitchFamily="18" charset="0"/>
                <a:cs typeface="Arial" charset="0"/>
                <a:sym typeface="Wingdings" pitchFamily="2" charset="2"/>
              </a:rPr>
              <a:t></a:t>
            </a:r>
            <a:r>
              <a:rPr lang="en-US" sz="2400" dirty="0" err="1">
                <a:solidFill>
                  <a:srgbClr val="000000"/>
                </a:solidFill>
                <a:latin typeface="Symbol" pitchFamily="18" charset="2"/>
                <a:cs typeface="Arial" charset="0"/>
                <a:sym typeface="Wingdings" pitchFamily="2" charset="2"/>
              </a:rPr>
              <a:t>mg</a:t>
            </a:r>
            <a:r>
              <a:rPr lang="en-US" sz="2400" dirty="0">
                <a:solidFill>
                  <a:srgbClr val="000000"/>
                </a:solidFill>
                <a:latin typeface="Times New Roman" pitchFamily="18" charset="0"/>
                <a:cs typeface="Arial" charset="0"/>
                <a:sym typeface="Wingdings" pitchFamily="2" charset="2"/>
              </a:rPr>
              <a:t>)</a:t>
            </a:r>
            <a:r>
              <a:rPr lang="en-US" sz="2400" dirty="0">
                <a:solidFill>
                  <a:srgbClr val="000000"/>
                </a:solidFill>
                <a:latin typeface="Times New Roman" pitchFamily="18" charset="0"/>
                <a:cs typeface="Arial" charset="0"/>
              </a:rPr>
              <a:t> x10</a:t>
            </a:r>
            <a:r>
              <a:rPr lang="en-US" sz="2400" baseline="30000" dirty="0">
                <a:solidFill>
                  <a:srgbClr val="000000"/>
                </a:solidFill>
                <a:latin typeface="Times New Roman" pitchFamily="18" charset="0"/>
                <a:cs typeface="Arial" charset="0"/>
              </a:rPr>
              <a:t>7 </a:t>
            </a:r>
            <a:r>
              <a:rPr lang="en-US" sz="2400" dirty="0" err="1">
                <a:solidFill>
                  <a:srgbClr val="000000"/>
                </a:solidFill>
                <a:latin typeface="Times New Roman" pitchFamily="18" charset="0"/>
                <a:cs typeface="Arial" charset="0"/>
              </a:rPr>
              <a:t>vs</a:t>
            </a:r>
            <a:r>
              <a:rPr lang="en-US" sz="2400" dirty="0">
                <a:solidFill>
                  <a:srgbClr val="000000"/>
                </a:solidFill>
                <a:latin typeface="Times New Roman" pitchFamily="18" charset="0"/>
                <a:cs typeface="Arial" charset="0"/>
              </a:rPr>
              <a:t> M</a:t>
            </a:r>
            <a:r>
              <a:rPr lang="en-US" sz="2400" baseline="-25000" dirty="0">
                <a:solidFill>
                  <a:srgbClr val="000000"/>
                </a:solidFill>
                <a:latin typeface="Times New Roman" pitchFamily="18" charset="0"/>
                <a:cs typeface="Arial" charset="0"/>
              </a:rPr>
              <a:t>1/2 </a:t>
            </a:r>
            <a:r>
              <a:rPr lang="en-US" sz="2400" dirty="0">
                <a:solidFill>
                  <a:srgbClr val="000000"/>
                </a:solidFill>
                <a:latin typeface="Times New Roman" pitchFamily="18" charset="0"/>
                <a:cs typeface="Arial" charset="0"/>
              </a:rPr>
              <a:t>for </a:t>
            </a:r>
            <a:r>
              <a:rPr lang="en-US" sz="2400" dirty="0" err="1">
                <a:solidFill>
                  <a:srgbClr val="000000"/>
                </a:solidFill>
                <a:latin typeface="Times New Roman" pitchFamily="18" charset="0"/>
                <a:cs typeface="Arial" charset="0"/>
              </a:rPr>
              <a:t>tan</a:t>
            </a:r>
            <a:r>
              <a:rPr lang="en-US" sz="2400" dirty="0" err="1">
                <a:solidFill>
                  <a:srgbClr val="000000"/>
                </a:solidFill>
                <a:latin typeface="Symbol" pitchFamily="18" charset="2"/>
                <a:cs typeface="Arial" charset="0"/>
              </a:rPr>
              <a:t>b</a:t>
            </a:r>
            <a:r>
              <a:rPr lang="en-US" sz="2400" dirty="0">
                <a:solidFill>
                  <a:srgbClr val="000000"/>
                </a:solidFill>
                <a:latin typeface="Times New Roman" pitchFamily="18" charset="0"/>
                <a:cs typeface="Arial" charset="0"/>
              </a:rPr>
              <a:t>=10</a:t>
            </a:r>
          </a:p>
        </p:txBody>
      </p:sp>
      <p:sp>
        <p:nvSpPr>
          <p:cNvPr id="40968" name="TextBox 12"/>
          <p:cNvSpPr txBox="1">
            <a:spLocks noChangeArrowheads="1"/>
          </p:cNvSpPr>
          <p:nvPr/>
        </p:nvSpPr>
        <p:spPr bwMode="auto">
          <a:xfrm>
            <a:off x="304800" y="4495800"/>
            <a:ext cx="4038600" cy="830263"/>
          </a:xfrm>
          <a:prstGeom prst="rect">
            <a:avLst/>
          </a:prstGeom>
          <a:noFill/>
          <a:ln w="9525">
            <a:noFill/>
            <a:miter lim="800000"/>
            <a:headEnd/>
            <a:tailEnd/>
          </a:ln>
        </p:spPr>
        <p:txBody>
          <a:bodyPr>
            <a:spAutoFit/>
          </a:bodyPr>
          <a:lstStyle/>
          <a:p>
            <a:pPr fontAlgn="base">
              <a:spcBef>
                <a:spcPct val="0"/>
              </a:spcBef>
              <a:spcAft>
                <a:spcPct val="0"/>
              </a:spcAft>
            </a:pPr>
            <a:r>
              <a:rPr lang="en-US" sz="2400">
                <a:solidFill>
                  <a:srgbClr val="000000"/>
                </a:solidFill>
                <a:latin typeface="Times New Roman" pitchFamily="18" charset="0"/>
                <a:cs typeface="Arial" charset="0"/>
              </a:rPr>
              <a:t>BR(</a:t>
            </a:r>
            <a:r>
              <a:rPr lang="en-US" sz="2400">
                <a:solidFill>
                  <a:srgbClr val="000000"/>
                </a:solidFill>
                <a:latin typeface="Symbol" pitchFamily="18" charset="2"/>
                <a:cs typeface="Arial" charset="0"/>
              </a:rPr>
              <a:t>m</a:t>
            </a:r>
            <a:r>
              <a:rPr lang="en-US" sz="2400">
                <a:solidFill>
                  <a:srgbClr val="000000"/>
                </a:solidFill>
                <a:latin typeface="Times New Roman" pitchFamily="18" charset="0"/>
                <a:cs typeface="Arial" charset="0"/>
                <a:sym typeface="Wingdings" pitchFamily="2" charset="2"/>
              </a:rPr>
              <a:t>e</a:t>
            </a:r>
            <a:r>
              <a:rPr lang="en-US" sz="2400">
                <a:solidFill>
                  <a:srgbClr val="000000"/>
                </a:solidFill>
                <a:latin typeface="Symbol" pitchFamily="18" charset="2"/>
                <a:cs typeface="Arial" charset="0"/>
                <a:sym typeface="Wingdings" pitchFamily="2" charset="2"/>
              </a:rPr>
              <a:t>g</a:t>
            </a:r>
            <a:r>
              <a:rPr lang="en-US" sz="2400">
                <a:solidFill>
                  <a:srgbClr val="000000"/>
                </a:solidFill>
                <a:latin typeface="Times New Roman" pitchFamily="18" charset="0"/>
                <a:cs typeface="Arial" charset="0"/>
                <a:sym typeface="Wingdings" pitchFamily="2" charset="2"/>
              </a:rPr>
              <a:t>)</a:t>
            </a:r>
            <a:r>
              <a:rPr lang="en-US" sz="2400">
                <a:solidFill>
                  <a:srgbClr val="000000"/>
                </a:solidFill>
                <a:latin typeface="Times New Roman" pitchFamily="18" charset="0"/>
                <a:cs typeface="Arial" charset="0"/>
              </a:rPr>
              <a:t> x10</a:t>
            </a:r>
            <a:r>
              <a:rPr lang="en-US" sz="2400" baseline="30000">
                <a:solidFill>
                  <a:srgbClr val="000000"/>
                </a:solidFill>
                <a:latin typeface="Times New Roman" pitchFamily="18" charset="0"/>
                <a:cs typeface="Arial" charset="0"/>
              </a:rPr>
              <a:t>11</a:t>
            </a:r>
            <a:r>
              <a:rPr lang="en-US" sz="2400">
                <a:solidFill>
                  <a:srgbClr val="000000"/>
                </a:solidFill>
                <a:latin typeface="Times New Roman" pitchFamily="18" charset="0"/>
                <a:cs typeface="Arial" charset="0"/>
              </a:rPr>
              <a:t>vs M</a:t>
            </a:r>
            <a:r>
              <a:rPr lang="en-US" sz="2400" baseline="-25000">
                <a:solidFill>
                  <a:srgbClr val="000000"/>
                </a:solidFill>
                <a:latin typeface="Times New Roman" pitchFamily="18" charset="0"/>
                <a:cs typeface="Arial" charset="0"/>
              </a:rPr>
              <a:t>1/2 </a:t>
            </a:r>
            <a:r>
              <a:rPr lang="en-US" sz="2400">
                <a:solidFill>
                  <a:srgbClr val="000000"/>
                </a:solidFill>
                <a:latin typeface="Times New Roman" pitchFamily="18" charset="0"/>
                <a:cs typeface="Arial" charset="0"/>
              </a:rPr>
              <a:t>for tan</a:t>
            </a:r>
            <a:r>
              <a:rPr lang="en-US" sz="2400">
                <a:solidFill>
                  <a:srgbClr val="000000"/>
                </a:solidFill>
                <a:latin typeface="Symbol" pitchFamily="18" charset="2"/>
                <a:cs typeface="Arial" charset="0"/>
              </a:rPr>
              <a:t>b</a:t>
            </a:r>
            <a:r>
              <a:rPr lang="en-US" sz="2400">
                <a:solidFill>
                  <a:srgbClr val="000000"/>
                </a:solidFill>
                <a:latin typeface="Times New Roman" pitchFamily="18" charset="0"/>
                <a:cs typeface="Arial" charset="0"/>
              </a:rPr>
              <a:t>=10</a:t>
            </a:r>
          </a:p>
        </p:txBody>
      </p:sp>
      <p:sp>
        <p:nvSpPr>
          <p:cNvPr id="40969" name="Rectangle 26"/>
          <p:cNvSpPr>
            <a:spLocks/>
          </p:cNvSpPr>
          <p:nvPr/>
        </p:nvSpPr>
        <p:spPr bwMode="auto">
          <a:xfrm>
            <a:off x="4724400" y="1600200"/>
            <a:ext cx="4419600" cy="1049338"/>
          </a:xfrm>
          <a:prstGeom prst="rect">
            <a:avLst/>
          </a:prstGeom>
          <a:noFill/>
          <a:ln w="25400">
            <a:noFill/>
            <a:miter lim="800000"/>
            <a:headEnd/>
            <a:tailEnd/>
          </a:ln>
        </p:spPr>
        <p:txBody>
          <a:bodyPr>
            <a:spAutoFit/>
          </a:bodyPr>
          <a:lstStyle/>
          <a:p>
            <a:pPr fontAlgn="base">
              <a:spcBef>
                <a:spcPct val="0"/>
              </a:spcBef>
              <a:spcAft>
                <a:spcPct val="0"/>
              </a:spcAft>
            </a:pPr>
            <a:r>
              <a:rPr lang="en-US" sz="1600" dirty="0">
                <a:solidFill>
                  <a:srgbClr val="000000"/>
                </a:solidFill>
                <a:cs typeface="Arial" charset="0"/>
                <a:sym typeface="Arial" charset="0"/>
              </a:rPr>
              <a:t>L. </a:t>
            </a:r>
            <a:r>
              <a:rPr lang="en-US" sz="1600" dirty="0" err="1">
                <a:solidFill>
                  <a:srgbClr val="000000"/>
                </a:solidFill>
                <a:cs typeface="Arial" charset="0"/>
                <a:sym typeface="Arial" charset="0"/>
              </a:rPr>
              <a:t>Calibbi</a:t>
            </a:r>
            <a:r>
              <a:rPr lang="en-US" sz="1600" dirty="0">
                <a:solidFill>
                  <a:srgbClr val="000000"/>
                </a:solidFill>
                <a:cs typeface="Arial" charset="0"/>
                <a:sym typeface="Arial" charset="0"/>
              </a:rPr>
              <a:t>, A. </a:t>
            </a:r>
            <a:r>
              <a:rPr lang="en-US" sz="1600" dirty="0" err="1">
                <a:solidFill>
                  <a:srgbClr val="000000"/>
                </a:solidFill>
                <a:cs typeface="Arial" charset="0"/>
                <a:sym typeface="Arial" charset="0"/>
              </a:rPr>
              <a:t>Faccia</a:t>
            </a:r>
            <a:r>
              <a:rPr lang="en-US" sz="1600" dirty="0">
                <a:solidFill>
                  <a:srgbClr val="000000"/>
                </a:solidFill>
                <a:cs typeface="Arial" charset="0"/>
                <a:sym typeface="Arial" charset="0"/>
              </a:rPr>
              <a:t>, A. </a:t>
            </a:r>
            <a:r>
              <a:rPr lang="en-US" sz="1600" dirty="0" err="1">
                <a:solidFill>
                  <a:srgbClr val="000000"/>
                </a:solidFill>
                <a:cs typeface="Arial" charset="0"/>
                <a:sym typeface="Arial" charset="0"/>
              </a:rPr>
              <a:t>Masiero</a:t>
            </a:r>
            <a:r>
              <a:rPr lang="en-US" sz="1600" dirty="0">
                <a:solidFill>
                  <a:srgbClr val="000000"/>
                </a:solidFill>
                <a:cs typeface="Arial" charset="0"/>
                <a:sym typeface="Arial" charset="0"/>
              </a:rPr>
              <a:t>, S. </a:t>
            </a:r>
            <a:r>
              <a:rPr lang="en-US" sz="1600" dirty="0" err="1">
                <a:solidFill>
                  <a:srgbClr val="000000"/>
                </a:solidFill>
                <a:cs typeface="Arial" charset="0"/>
                <a:sym typeface="Arial" charset="0"/>
              </a:rPr>
              <a:t>Vempati</a:t>
            </a:r>
            <a:r>
              <a:rPr lang="en-US" sz="1600" dirty="0">
                <a:solidFill>
                  <a:srgbClr val="000000"/>
                </a:solidFill>
                <a:cs typeface="Arial" charset="0"/>
                <a:sym typeface="Arial" charset="0"/>
              </a:rPr>
              <a:t> </a:t>
            </a:r>
            <a:r>
              <a:rPr lang="en-US" sz="1600" dirty="0" err="1">
                <a:solidFill>
                  <a:srgbClr val="000000"/>
                </a:solidFill>
                <a:cs typeface="Arial" charset="0"/>
                <a:sym typeface="Arial" charset="0"/>
              </a:rPr>
              <a:t>hep-ph</a:t>
            </a:r>
            <a:r>
              <a:rPr lang="en-US" sz="1600" dirty="0">
                <a:solidFill>
                  <a:srgbClr val="000000"/>
                </a:solidFill>
                <a:cs typeface="Arial" charset="0"/>
                <a:sym typeface="Arial" charset="0"/>
              </a:rPr>
              <a:t>/0605139: neutrino mass via the see--saw </a:t>
            </a:r>
            <a:r>
              <a:rPr lang="en-US" sz="1600" dirty="0" err="1">
                <a:solidFill>
                  <a:srgbClr val="000000"/>
                </a:solidFill>
                <a:cs typeface="Arial" charset="0"/>
                <a:sym typeface="Arial" charset="0"/>
              </a:rPr>
              <a:t>mechanism,analysis</a:t>
            </a:r>
            <a:r>
              <a:rPr lang="en-US" sz="1600" dirty="0">
                <a:solidFill>
                  <a:srgbClr val="000000"/>
                </a:solidFill>
                <a:cs typeface="Arial" charset="0"/>
                <a:sym typeface="Arial" charset="0"/>
              </a:rPr>
              <a:t> in SO(10) framework</a:t>
            </a:r>
          </a:p>
          <a:p>
            <a:pPr fontAlgn="base">
              <a:lnSpc>
                <a:spcPts val="1713"/>
              </a:lnSpc>
              <a:spcBef>
                <a:spcPct val="0"/>
              </a:spcBef>
              <a:spcAft>
                <a:spcPct val="0"/>
              </a:spcAft>
            </a:pPr>
            <a:endParaRPr lang="en-US" sz="2200" dirty="0">
              <a:solidFill>
                <a:srgbClr val="000000"/>
              </a:solidFill>
              <a:cs typeface="Arial" charset="0"/>
              <a:sym typeface="Arial" charset="0"/>
            </a:endParaRPr>
          </a:p>
        </p:txBody>
      </p:sp>
      <p:sp>
        <p:nvSpPr>
          <p:cNvPr id="3" name="Footer Placeholder 2"/>
          <p:cNvSpPr>
            <a:spLocks noGrp="1"/>
          </p:cNvSpPr>
          <p:nvPr>
            <p:ph type="ftr" sz="quarter" idx="10"/>
          </p:nvPr>
        </p:nvSpPr>
        <p:spPr/>
        <p:txBody>
          <a:body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 name="Slide Number Placeholder 3"/>
          <p:cNvSpPr>
            <a:spLocks noGrp="1"/>
          </p:cNvSpPr>
          <p:nvPr>
            <p:ph type="sldNum" sz="quarter" idx="11"/>
          </p:nvPr>
        </p:nvSpPr>
        <p:spPr/>
        <p:txBody>
          <a:bodyPr/>
          <a:lstStyle/>
          <a:p>
            <a:pPr>
              <a:defRPr/>
            </a:pPr>
            <a:fld id="{47DBE887-5ABE-406C-8AB4-EBFFD8468B29}" type="slidenum">
              <a:rPr lang="en-US" smtClean="0">
                <a:solidFill>
                  <a:srgbClr val="000000"/>
                </a:solidFill>
              </a:rPr>
              <a:pPr>
                <a:defRPr/>
              </a:pPr>
              <a:t>58</a:t>
            </a:fld>
            <a:endParaRPr lang="en-US" dirty="0">
              <a:solidFill>
                <a:srgbClr val="000000"/>
              </a:solidFill>
            </a:endParaRPr>
          </a:p>
        </p:txBody>
      </p:sp>
    </p:spTree>
    <p:extLst>
      <p:ext uri="{BB962C8B-B14F-4D97-AF65-F5344CB8AC3E}">
        <p14:creationId xmlns:p14="http://schemas.microsoft.com/office/powerpoint/2010/main" val="22821131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6"/>
          <p:cNvPicPr>
            <a:picLocks noChangeAspect="1" noChangeArrowheads="1"/>
          </p:cNvPicPr>
          <p:nvPr/>
        </p:nvPicPr>
        <p:blipFill>
          <a:blip r:embed="rId2" cstate="print">
            <a:lum contrast="-8000"/>
          </a:blip>
          <a:srcRect/>
          <a:stretch>
            <a:fillRect/>
          </a:stretch>
        </p:blipFill>
        <p:spPr bwMode="auto">
          <a:xfrm>
            <a:off x="0" y="733425"/>
            <a:ext cx="4800600" cy="2678113"/>
          </a:xfrm>
          <a:prstGeom prst="rect">
            <a:avLst/>
          </a:prstGeom>
          <a:noFill/>
          <a:ln w="25400">
            <a:noFill/>
            <a:miter lim="800000"/>
            <a:headEnd/>
            <a:tailEnd/>
          </a:ln>
        </p:spPr>
      </p:pic>
      <p:sp>
        <p:nvSpPr>
          <p:cNvPr id="2" name="Title 1"/>
          <p:cNvSpPr>
            <a:spLocks noGrp="1"/>
          </p:cNvSpPr>
          <p:nvPr>
            <p:ph type="title"/>
          </p:nvPr>
        </p:nvSpPr>
        <p:spPr>
          <a:xfrm>
            <a:off x="1524000" y="76200"/>
            <a:ext cx="6477000" cy="533400"/>
          </a:xfrm>
        </p:spPr>
        <p:txBody>
          <a:bodyPr/>
          <a:lstStyle/>
          <a:p>
            <a:pPr>
              <a:defRPr/>
            </a:pPr>
            <a:r>
              <a:rPr lang="en-US" sz="3200" dirty="0" err="1" smtClean="0">
                <a:solidFill>
                  <a:srgbClr val="FF0000"/>
                </a:solidFill>
                <a:effectLst/>
                <a:latin typeface="Times New Roman" charset="0"/>
                <a:cs typeface="Times New Roman" charset="0"/>
                <a:sym typeface="Times New Roman" charset="0"/>
              </a:rPr>
              <a:t>μ</a:t>
            </a:r>
            <a:r>
              <a:rPr lang="en-US" sz="3200" dirty="0" err="1" smtClean="0">
                <a:solidFill>
                  <a:srgbClr val="FF0000"/>
                </a:solidFill>
                <a:effectLst/>
              </a:rPr>
              <a:t>→</a:t>
            </a:r>
            <a:r>
              <a:rPr lang="en-US" sz="3200" dirty="0" err="1" smtClean="0">
                <a:solidFill>
                  <a:srgbClr val="FF0000"/>
                </a:solidFill>
                <a:effectLst/>
                <a:latin typeface="Times New Roman" charset="0"/>
                <a:cs typeface="Times New Roman" charset="0"/>
                <a:sym typeface="Times New Roman" charset="0"/>
              </a:rPr>
              <a:t>e</a:t>
            </a:r>
            <a:r>
              <a:rPr lang="en-US" sz="3200" dirty="0" smtClean="0">
                <a:solidFill>
                  <a:srgbClr val="FF0000"/>
                </a:solidFill>
                <a:effectLst/>
                <a:latin typeface="Times New Roman" charset="0"/>
                <a:cs typeface="Times New Roman" charset="0"/>
                <a:sym typeface="Times New Roman" charset="0"/>
              </a:rPr>
              <a:t> Conversion versus </a:t>
            </a:r>
            <a:r>
              <a:rPr lang="en-US" sz="3200" dirty="0" err="1" smtClean="0">
                <a:solidFill>
                  <a:srgbClr val="FF0000"/>
                </a:solidFill>
                <a:effectLst/>
                <a:latin typeface="Times New Roman" charset="0"/>
                <a:cs typeface="Times New Roman" charset="0"/>
                <a:sym typeface="Times New Roman" charset="0"/>
              </a:rPr>
              <a:t>μ</a:t>
            </a:r>
            <a:r>
              <a:rPr lang="en-US" sz="3200" dirty="0" err="1" smtClean="0">
                <a:solidFill>
                  <a:srgbClr val="FF0000"/>
                </a:solidFill>
                <a:effectLst/>
              </a:rPr>
              <a:t>→</a:t>
            </a:r>
            <a:r>
              <a:rPr lang="en-US" sz="3200" dirty="0" err="1" smtClean="0">
                <a:solidFill>
                  <a:srgbClr val="FF0000"/>
                </a:solidFill>
                <a:effectLst/>
                <a:latin typeface="Times New Roman" charset="0"/>
                <a:cs typeface="Times New Roman" charset="0"/>
                <a:sym typeface="Times New Roman" charset="0"/>
              </a:rPr>
              <a:t>eγ</a:t>
            </a:r>
            <a:r>
              <a:rPr lang="en-US" sz="3200" dirty="0" smtClean="0">
                <a:solidFill>
                  <a:srgbClr val="FF0000"/>
                </a:solidFill>
                <a:effectLst/>
              </a:rPr>
              <a:t> </a:t>
            </a:r>
            <a:endParaRPr lang="en-US" sz="3200" dirty="0">
              <a:solidFill>
                <a:srgbClr val="FF0000"/>
              </a:solidFill>
              <a:effectLst/>
            </a:endParaRPr>
          </a:p>
        </p:txBody>
      </p:sp>
      <p:pic>
        <p:nvPicPr>
          <p:cNvPr id="41990" name="Picture 8"/>
          <p:cNvPicPr>
            <a:picLocks noChangeAspect="1" noChangeArrowheads="1"/>
          </p:cNvPicPr>
          <p:nvPr/>
        </p:nvPicPr>
        <p:blipFill>
          <a:blip r:embed="rId3" cstate="print"/>
          <a:srcRect/>
          <a:stretch>
            <a:fillRect/>
          </a:stretch>
        </p:blipFill>
        <p:spPr bwMode="auto">
          <a:xfrm>
            <a:off x="4572000" y="3097213"/>
            <a:ext cx="4572000" cy="3228975"/>
          </a:xfrm>
          <a:prstGeom prst="rect">
            <a:avLst/>
          </a:prstGeom>
          <a:noFill/>
          <a:ln w="25400">
            <a:noFill/>
            <a:miter lim="800000"/>
            <a:headEnd/>
            <a:tailEnd/>
          </a:ln>
        </p:spPr>
      </p:pic>
      <p:grpSp>
        <p:nvGrpSpPr>
          <p:cNvPr id="3" name="Group 9"/>
          <p:cNvGrpSpPr>
            <a:grpSpLocks/>
          </p:cNvGrpSpPr>
          <p:nvPr/>
        </p:nvGrpSpPr>
        <p:grpSpPr bwMode="auto">
          <a:xfrm>
            <a:off x="6877050" y="2514600"/>
            <a:ext cx="817563" cy="3467100"/>
            <a:chOff x="-5" y="104"/>
            <a:chExt cx="515" cy="2184"/>
          </a:xfrm>
        </p:grpSpPr>
        <p:sp>
          <p:nvSpPr>
            <p:cNvPr id="9" name="Line 10"/>
            <p:cNvSpPr>
              <a:spLocks noChangeShapeType="1"/>
            </p:cNvSpPr>
            <p:nvPr/>
          </p:nvSpPr>
          <p:spPr bwMode="auto">
            <a:xfrm>
              <a:off x="162" y="440"/>
              <a:ext cx="0" cy="1848"/>
            </a:xfrm>
            <a:prstGeom prst="line">
              <a:avLst/>
            </a:prstGeom>
            <a:noFill/>
            <a:ln w="25400">
              <a:solidFill>
                <a:schemeClr val="tx1"/>
              </a:solidFill>
              <a:round/>
              <a:headEnd/>
              <a:tailEnd/>
            </a:ln>
            <a:effectLst>
              <a:outerShdw dist="25399" dir="2700000" algn="ctr" rotWithShape="0">
                <a:schemeClr val="bg2">
                  <a:alpha val="75000"/>
                </a:schemeClr>
              </a:outerShdw>
            </a:effectLst>
          </p:spPr>
          <p:txBody>
            <a:bodyPr/>
            <a:lstStyle/>
            <a:p>
              <a:pPr fontAlgn="base">
                <a:spcBef>
                  <a:spcPct val="0"/>
                </a:spcBef>
                <a:spcAft>
                  <a:spcPct val="0"/>
                </a:spcAft>
                <a:defRPr/>
              </a:pPr>
              <a:endParaRPr lang="en-US" sz="3200">
                <a:solidFill>
                  <a:srgbClr val="000000"/>
                </a:solidFill>
                <a:latin typeface="Times New Roman" charset="0"/>
                <a:cs typeface="Arial" charset="0"/>
              </a:endParaRPr>
            </a:p>
          </p:txBody>
        </p:sp>
        <p:sp>
          <p:nvSpPr>
            <p:cNvPr id="10" name="Rectangle 11"/>
            <p:cNvSpPr>
              <a:spLocks/>
            </p:cNvSpPr>
            <p:nvPr/>
          </p:nvSpPr>
          <p:spPr bwMode="auto">
            <a:xfrm>
              <a:off x="-5" y="104"/>
              <a:ext cx="515" cy="271"/>
            </a:xfrm>
            <a:prstGeom prst="rect">
              <a:avLst/>
            </a:prstGeom>
            <a:noFill/>
            <a:ln w="12700">
              <a:noFill/>
              <a:miter lim="800000"/>
              <a:headEnd/>
              <a:tailEnd/>
            </a:ln>
            <a:effectLst>
              <a:outerShdw dist="25399" dir="2700000" algn="ctr" rotWithShape="0">
                <a:schemeClr val="bg2">
                  <a:alpha val="75000"/>
                </a:schemeClr>
              </a:outerShdw>
            </a:effectLst>
          </p:spPr>
          <p:txBody>
            <a:bodyPr wrap="none" lIns="0" tIns="0" rIns="0" bIns="0">
              <a:spAutoFit/>
            </a:bodyPr>
            <a:lstStyle/>
            <a:p>
              <a:pPr fontAlgn="base">
                <a:spcBef>
                  <a:spcPct val="0"/>
                </a:spcBef>
                <a:spcAft>
                  <a:spcPct val="0"/>
                </a:spcAft>
                <a:tabLst>
                  <a:tab pos="279400" algn="l"/>
                  <a:tab pos="558800" algn="l"/>
                  <a:tab pos="838200" algn="l"/>
                  <a:tab pos="1117600" algn="l"/>
                  <a:tab pos="1384300" algn="l"/>
                  <a:tab pos="1663700" algn="l"/>
                  <a:tab pos="1943100" algn="l"/>
                  <a:tab pos="2222500" algn="l"/>
                  <a:tab pos="2501900" algn="l"/>
                  <a:tab pos="2781300" algn="l"/>
                  <a:tab pos="3060700" algn="l"/>
                  <a:tab pos="3340100" algn="l"/>
                </a:tabLst>
                <a:defRPr/>
              </a:pPr>
              <a:r>
                <a:rPr lang="en-US" sz="2800" dirty="0">
                  <a:solidFill>
                    <a:srgbClr val="000000"/>
                  </a:solidFill>
                  <a:cs typeface="Arial" charset="0"/>
                  <a:sym typeface="Arial" charset="0"/>
                </a:rPr>
                <a:t>MEG</a:t>
              </a:r>
            </a:p>
          </p:txBody>
        </p:sp>
      </p:grpSp>
      <p:sp>
        <p:nvSpPr>
          <p:cNvPr id="11" name="Rectangle 17"/>
          <p:cNvSpPr>
            <a:spLocks/>
          </p:cNvSpPr>
          <p:nvPr/>
        </p:nvSpPr>
        <p:spPr bwMode="auto">
          <a:xfrm>
            <a:off x="7772400" y="4610100"/>
            <a:ext cx="936625" cy="419100"/>
          </a:xfrm>
          <a:prstGeom prst="rect">
            <a:avLst/>
          </a:prstGeom>
          <a:noFill/>
          <a:ln w="12700">
            <a:noFill/>
            <a:miter lim="800000"/>
            <a:headEnd/>
            <a:tailEnd/>
          </a:ln>
          <a:effectLst>
            <a:outerShdw dist="25399" dir="2700000" algn="ctr" rotWithShape="0">
              <a:schemeClr val="bg2">
                <a:alpha val="75000"/>
              </a:schemeClr>
            </a:outerShdw>
          </a:effectLst>
        </p:spPr>
        <p:txBody>
          <a:bodyPr wrap="none" lIns="0" tIns="0" rIns="0" bIns="0">
            <a:spAutoFit/>
          </a:bodyPr>
          <a:lstStyle/>
          <a:p>
            <a:pPr fontAlgn="base">
              <a:spcBef>
                <a:spcPct val="0"/>
              </a:spcBef>
              <a:spcAft>
                <a:spcPct val="0"/>
              </a:spcAft>
              <a:tabLst>
                <a:tab pos="279400" algn="l"/>
                <a:tab pos="558800" algn="l"/>
                <a:tab pos="838200" algn="l"/>
                <a:tab pos="1117600" algn="l"/>
                <a:tab pos="1384300" algn="l"/>
                <a:tab pos="1663700" algn="l"/>
                <a:tab pos="1943100" algn="l"/>
                <a:tab pos="2222500" algn="l"/>
                <a:tab pos="2501900" algn="l"/>
                <a:tab pos="2781300" algn="l"/>
                <a:tab pos="3060700" algn="l"/>
                <a:tab pos="3340100" algn="l"/>
              </a:tabLst>
              <a:defRPr/>
            </a:pPr>
            <a:r>
              <a:rPr lang="en-US" sz="2200" dirty="0">
                <a:solidFill>
                  <a:srgbClr val="000000"/>
                </a:solidFill>
                <a:cs typeface="Arial" charset="0"/>
                <a:sym typeface="Arial" charset="0"/>
              </a:rPr>
              <a:t>MEGA</a:t>
            </a:r>
          </a:p>
        </p:txBody>
      </p:sp>
      <p:sp>
        <p:nvSpPr>
          <p:cNvPr id="41993" name="TextBox 11"/>
          <p:cNvSpPr txBox="1">
            <a:spLocks noChangeArrowheads="1"/>
          </p:cNvSpPr>
          <p:nvPr/>
        </p:nvSpPr>
        <p:spPr bwMode="auto">
          <a:xfrm>
            <a:off x="4495800" y="914400"/>
            <a:ext cx="3900488" cy="461963"/>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Times New Roman" pitchFamily="18" charset="0"/>
                <a:cs typeface="Arial" charset="0"/>
              </a:rPr>
              <a:t>Little Higgs Model w/T parity</a:t>
            </a:r>
          </a:p>
        </p:txBody>
      </p:sp>
      <p:sp>
        <p:nvSpPr>
          <p:cNvPr id="13" name="Rectangle 16"/>
          <p:cNvSpPr>
            <a:spLocks/>
          </p:cNvSpPr>
          <p:nvPr/>
        </p:nvSpPr>
        <p:spPr bwMode="auto">
          <a:xfrm>
            <a:off x="4572000" y="1436688"/>
            <a:ext cx="4572000" cy="1077912"/>
          </a:xfrm>
          <a:prstGeom prst="rect">
            <a:avLst/>
          </a:prstGeom>
          <a:noFill/>
          <a:ln w="12700">
            <a:noFill/>
            <a:miter lim="800000"/>
            <a:headEnd/>
            <a:tailEnd/>
          </a:ln>
          <a:effectLst>
            <a:outerShdw dist="25399" dir="2700000" algn="ctr" rotWithShape="0">
              <a:schemeClr val="bg2">
                <a:alpha val="75000"/>
              </a:schemeClr>
            </a:outerShdw>
          </a:effectLst>
        </p:spPr>
        <p:txBody>
          <a:bodyPr lIns="0" tIns="0" rIns="457200" bIns="0">
            <a:spAutoFit/>
          </a:bodyPr>
          <a:lstStyle/>
          <a:p>
            <a:pPr fontAlgn="base">
              <a:spcBef>
                <a:spcPct val="0"/>
              </a:spcBef>
              <a:spcAft>
                <a:spcPct val="0"/>
              </a:spcAft>
              <a:tabLst>
                <a:tab pos="279400" algn="l"/>
                <a:tab pos="558800" algn="l"/>
                <a:tab pos="838200" algn="l"/>
                <a:tab pos="1117600" algn="l"/>
                <a:tab pos="1384300" algn="l"/>
                <a:tab pos="1663700" algn="l"/>
                <a:tab pos="1943100" algn="l"/>
                <a:tab pos="2222500" algn="l"/>
                <a:tab pos="2501900" algn="l"/>
                <a:tab pos="2781300" algn="l"/>
                <a:tab pos="3060700" algn="l"/>
                <a:tab pos="3340100" algn="l"/>
              </a:tabLst>
              <a:defRPr/>
            </a:pPr>
            <a:r>
              <a:rPr lang="en-US" sz="1400" b="1" dirty="0">
                <a:solidFill>
                  <a:srgbClr val="000000"/>
                </a:solidFill>
                <a:latin typeface="Times New Roman" charset="0"/>
                <a:cs typeface="Times New Roman" charset="0"/>
                <a:sym typeface="Times New Roman" charset="0"/>
              </a:rPr>
              <a:t>M. </a:t>
            </a:r>
            <a:r>
              <a:rPr lang="en-US" sz="1400" b="1" dirty="0" err="1">
                <a:solidFill>
                  <a:srgbClr val="000000"/>
                </a:solidFill>
                <a:latin typeface="Times New Roman" charset="0"/>
                <a:cs typeface="Times New Roman" charset="0"/>
                <a:sym typeface="Times New Roman" charset="0"/>
              </a:rPr>
              <a:t>Blanke</a:t>
            </a:r>
            <a:r>
              <a:rPr lang="en-US" sz="1400" b="1" dirty="0">
                <a:solidFill>
                  <a:srgbClr val="000000"/>
                </a:solidFill>
                <a:latin typeface="Times New Roman" charset="0"/>
                <a:cs typeface="Times New Roman" charset="0"/>
                <a:sym typeface="Times New Roman" charset="0"/>
              </a:rPr>
              <a:t>, A. J. Buras, B. </a:t>
            </a:r>
            <a:r>
              <a:rPr lang="en-US" sz="1400" b="1" dirty="0" err="1">
                <a:solidFill>
                  <a:srgbClr val="000000"/>
                </a:solidFill>
                <a:latin typeface="Times New Roman" charset="0"/>
                <a:cs typeface="Times New Roman" charset="0"/>
                <a:sym typeface="Times New Roman" charset="0"/>
              </a:rPr>
              <a:t>Duling</a:t>
            </a:r>
            <a:r>
              <a:rPr lang="en-US" sz="1400" b="1" dirty="0">
                <a:solidFill>
                  <a:srgbClr val="000000"/>
                </a:solidFill>
                <a:latin typeface="Times New Roman" charset="0"/>
                <a:cs typeface="Times New Roman" charset="0"/>
                <a:sym typeface="Times New Roman" charset="0"/>
              </a:rPr>
              <a:t>, A. </a:t>
            </a:r>
            <a:r>
              <a:rPr lang="en-US" sz="1400" b="1" dirty="0" err="1">
                <a:solidFill>
                  <a:srgbClr val="000000"/>
                </a:solidFill>
                <a:latin typeface="Times New Roman" charset="0"/>
                <a:cs typeface="Times New Roman" charset="0"/>
                <a:sym typeface="Times New Roman" charset="0"/>
              </a:rPr>
              <a:t>Poschenrieder</a:t>
            </a:r>
            <a:r>
              <a:rPr lang="en-US" sz="1400" b="1" dirty="0">
                <a:solidFill>
                  <a:srgbClr val="000000"/>
                </a:solidFill>
                <a:latin typeface="Times New Roman" charset="0"/>
                <a:cs typeface="Times New Roman" charset="0"/>
                <a:sym typeface="Times New Roman" charset="0"/>
              </a:rPr>
              <a:t> and C. Tarantino, JHEP 0705, 013 (2007).  </a:t>
            </a:r>
          </a:p>
          <a:p>
            <a:pPr fontAlgn="base">
              <a:spcBef>
                <a:spcPct val="0"/>
              </a:spcBef>
              <a:spcAft>
                <a:spcPct val="0"/>
              </a:spcAft>
              <a:tabLst>
                <a:tab pos="279400" algn="l"/>
                <a:tab pos="558800" algn="l"/>
                <a:tab pos="838200" algn="l"/>
                <a:tab pos="1117600" algn="l"/>
                <a:tab pos="1384300" algn="l"/>
                <a:tab pos="1663700" algn="l"/>
                <a:tab pos="1943100" algn="l"/>
                <a:tab pos="2222500" algn="l"/>
                <a:tab pos="2501900" algn="l"/>
                <a:tab pos="2781300" algn="l"/>
                <a:tab pos="3060700" algn="l"/>
                <a:tab pos="3340100" algn="l"/>
              </a:tabLst>
              <a:defRPr/>
            </a:pPr>
            <a:endParaRPr lang="en-US" sz="1000" b="1" dirty="0">
              <a:solidFill>
                <a:srgbClr val="000000"/>
              </a:solidFill>
              <a:latin typeface="Times New Roman" charset="0"/>
              <a:cs typeface="Times New Roman" charset="0"/>
              <a:sym typeface="Times New Roman" charset="0"/>
            </a:endParaRPr>
          </a:p>
          <a:p>
            <a:pPr fontAlgn="base">
              <a:spcBef>
                <a:spcPct val="0"/>
              </a:spcBef>
              <a:spcAft>
                <a:spcPct val="0"/>
              </a:spcAft>
              <a:tabLst>
                <a:tab pos="279400" algn="l"/>
                <a:tab pos="558800" algn="l"/>
                <a:tab pos="838200" algn="l"/>
                <a:tab pos="1117600" algn="l"/>
                <a:tab pos="1384300" algn="l"/>
                <a:tab pos="1663700" algn="l"/>
                <a:tab pos="1943100" algn="l"/>
                <a:tab pos="2222500" algn="l"/>
                <a:tab pos="2501900" algn="l"/>
                <a:tab pos="2781300" algn="l"/>
                <a:tab pos="3060700" algn="l"/>
                <a:tab pos="3340100" algn="l"/>
              </a:tabLst>
              <a:defRPr/>
            </a:pPr>
            <a:endParaRPr lang="en-US" sz="3200" dirty="0">
              <a:solidFill>
                <a:srgbClr val="000000"/>
              </a:solidFill>
              <a:latin typeface="Times New Roman" charset="0"/>
              <a:cs typeface="Arial" charset="0"/>
            </a:endParaRPr>
          </a:p>
        </p:txBody>
      </p:sp>
      <p:sp>
        <p:nvSpPr>
          <p:cNvPr id="14" name="Rectangle 15"/>
          <p:cNvSpPr>
            <a:spLocks/>
          </p:cNvSpPr>
          <p:nvPr/>
        </p:nvSpPr>
        <p:spPr bwMode="auto">
          <a:xfrm>
            <a:off x="360363" y="3962400"/>
            <a:ext cx="4059237" cy="660400"/>
          </a:xfrm>
          <a:prstGeom prst="rect">
            <a:avLst/>
          </a:prstGeom>
          <a:noFill/>
          <a:ln w="12700">
            <a:noFill/>
            <a:miter lim="800000"/>
            <a:headEnd/>
            <a:tailEnd/>
          </a:ln>
          <a:effectLst>
            <a:outerShdw dist="25399" dir="2700000" algn="ctr" rotWithShape="0">
              <a:schemeClr val="bg2">
                <a:alpha val="75000"/>
              </a:schemeClr>
            </a:outerShdw>
          </a:effectLst>
        </p:spPr>
        <p:txBody>
          <a:bodyPr lIns="0" tIns="0" rIns="0" bIns="0"/>
          <a:lstStyle/>
          <a:p>
            <a:pPr fontAlgn="base">
              <a:spcBef>
                <a:spcPct val="0"/>
              </a:spcBef>
              <a:spcAft>
                <a:spcPct val="0"/>
              </a:spcAft>
              <a:tabLst>
                <a:tab pos="279400" algn="l"/>
                <a:tab pos="558800" algn="l"/>
                <a:tab pos="838200" algn="l"/>
                <a:tab pos="1117600" algn="l"/>
                <a:tab pos="1384300" algn="l"/>
                <a:tab pos="1663700" algn="l"/>
                <a:tab pos="1943100" algn="l"/>
                <a:tab pos="2222500" algn="l"/>
                <a:tab pos="2501900" algn="l"/>
                <a:tab pos="2781300" algn="l"/>
                <a:tab pos="3060700" algn="l"/>
                <a:tab pos="3340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2400" dirty="0">
                <a:solidFill>
                  <a:srgbClr val="000000"/>
                </a:solidFill>
                <a:cs typeface="Arial" charset="0"/>
                <a:sym typeface="Arial" charset="0"/>
              </a:rPr>
              <a:t>Constrained Minimal</a:t>
            </a:r>
          </a:p>
          <a:p>
            <a:pPr fontAlgn="base">
              <a:spcBef>
                <a:spcPct val="0"/>
              </a:spcBef>
              <a:spcAft>
                <a:spcPct val="0"/>
              </a:spcAft>
              <a:tabLst>
                <a:tab pos="279400" algn="l"/>
                <a:tab pos="558800" algn="l"/>
                <a:tab pos="838200" algn="l"/>
                <a:tab pos="1117600" algn="l"/>
                <a:tab pos="1384300" algn="l"/>
                <a:tab pos="1663700" algn="l"/>
                <a:tab pos="1943100" algn="l"/>
                <a:tab pos="2222500" algn="l"/>
                <a:tab pos="2501900" algn="l"/>
                <a:tab pos="2781300" algn="l"/>
                <a:tab pos="3060700" algn="l"/>
                <a:tab pos="3340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2400" dirty="0">
                <a:solidFill>
                  <a:srgbClr val="000000"/>
                </a:solidFill>
                <a:cs typeface="Arial" charset="0"/>
                <a:sym typeface="Arial" charset="0"/>
              </a:rPr>
              <a:t>SUSY SO(10) models</a:t>
            </a:r>
          </a:p>
          <a:p>
            <a:pPr fontAlgn="base">
              <a:spcBef>
                <a:spcPct val="0"/>
              </a:spcBef>
              <a:spcAft>
                <a:spcPct val="0"/>
              </a:spcAft>
              <a:tabLst>
                <a:tab pos="279400" algn="l"/>
                <a:tab pos="558800" algn="l"/>
                <a:tab pos="838200" algn="l"/>
                <a:tab pos="1117600" algn="l"/>
                <a:tab pos="1384300" algn="l"/>
                <a:tab pos="1663700" algn="l"/>
                <a:tab pos="1943100" algn="l"/>
                <a:tab pos="2222500" algn="l"/>
                <a:tab pos="2501900" algn="l"/>
                <a:tab pos="2781300" algn="l"/>
                <a:tab pos="3060700" algn="l"/>
                <a:tab pos="3340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1100" b="1" dirty="0">
                <a:solidFill>
                  <a:srgbClr val="000000"/>
                </a:solidFill>
                <a:latin typeface="Times New Roman" charset="0"/>
                <a:cs typeface="Times New Roman" charset="0"/>
                <a:sym typeface="Times New Roman" charset="0"/>
              </a:rPr>
              <a:t>C. Albright and M. Chen, arXiv:0802.4228, PRD D77:113010, 2008. </a:t>
            </a:r>
          </a:p>
        </p:txBody>
      </p:sp>
      <p:grpSp>
        <p:nvGrpSpPr>
          <p:cNvPr id="4" name="Group 12"/>
          <p:cNvGrpSpPr>
            <a:grpSpLocks/>
          </p:cNvGrpSpPr>
          <p:nvPr/>
        </p:nvGrpSpPr>
        <p:grpSpPr bwMode="auto">
          <a:xfrm>
            <a:off x="3562350" y="5080000"/>
            <a:ext cx="5494338" cy="492125"/>
            <a:chOff x="0" y="-16"/>
            <a:chExt cx="3460" cy="310"/>
          </a:xfrm>
        </p:grpSpPr>
        <p:sp>
          <p:nvSpPr>
            <p:cNvPr id="16" name="Line 13"/>
            <p:cNvSpPr>
              <a:spLocks noChangeShapeType="1"/>
            </p:cNvSpPr>
            <p:nvPr/>
          </p:nvSpPr>
          <p:spPr bwMode="auto">
            <a:xfrm>
              <a:off x="828" y="160"/>
              <a:ext cx="2632" cy="0"/>
            </a:xfrm>
            <a:prstGeom prst="line">
              <a:avLst/>
            </a:prstGeom>
            <a:noFill/>
            <a:ln w="25400">
              <a:solidFill>
                <a:srgbClr val="FF0000"/>
              </a:solidFill>
              <a:round/>
              <a:headEnd/>
              <a:tailEnd/>
            </a:ln>
            <a:effectLst>
              <a:outerShdw dist="25399" dir="2700000" algn="ctr" rotWithShape="0">
                <a:schemeClr val="bg2">
                  <a:alpha val="75000"/>
                </a:schemeClr>
              </a:outerShdw>
            </a:effectLst>
          </p:spPr>
          <p:txBody>
            <a:bodyPr/>
            <a:lstStyle/>
            <a:p>
              <a:pPr fontAlgn="base">
                <a:spcBef>
                  <a:spcPct val="0"/>
                </a:spcBef>
                <a:spcAft>
                  <a:spcPct val="0"/>
                </a:spcAft>
                <a:defRPr/>
              </a:pPr>
              <a:endParaRPr lang="en-US" sz="3200">
                <a:solidFill>
                  <a:srgbClr val="000000"/>
                </a:solidFill>
                <a:latin typeface="Times New Roman" charset="0"/>
                <a:cs typeface="Arial" charset="0"/>
              </a:endParaRPr>
            </a:p>
          </p:txBody>
        </p:sp>
        <p:sp>
          <p:nvSpPr>
            <p:cNvPr id="17" name="Rectangle 14"/>
            <p:cNvSpPr>
              <a:spLocks/>
            </p:cNvSpPr>
            <p:nvPr/>
          </p:nvSpPr>
          <p:spPr bwMode="auto">
            <a:xfrm>
              <a:off x="0" y="-16"/>
              <a:ext cx="780" cy="310"/>
            </a:xfrm>
            <a:prstGeom prst="rect">
              <a:avLst/>
            </a:prstGeom>
            <a:noFill/>
            <a:ln w="12700">
              <a:noFill/>
              <a:miter lim="800000"/>
              <a:headEnd/>
              <a:tailEnd/>
            </a:ln>
            <a:effectLst>
              <a:outerShdw dist="25399" dir="2700000" algn="ctr" rotWithShape="0">
                <a:schemeClr val="bg2">
                  <a:alpha val="75000"/>
                </a:schemeClr>
              </a:outerShdw>
            </a:effectLst>
          </p:spPr>
          <p:txBody>
            <a:bodyPr lIns="0" tIns="0" rIns="0" bIns="0">
              <a:spAutoFit/>
            </a:bodyPr>
            <a:lstStyle/>
            <a:p>
              <a:pPr fontAlgn="base">
                <a:spcBef>
                  <a:spcPct val="0"/>
                </a:spcBef>
                <a:spcAft>
                  <a:spcPct val="0"/>
                </a:spcAft>
                <a:tabLst>
                  <a:tab pos="279400" algn="l"/>
                  <a:tab pos="558800" algn="l"/>
                  <a:tab pos="838200" algn="l"/>
                  <a:tab pos="1117600" algn="l"/>
                  <a:tab pos="1384300" algn="l"/>
                  <a:tab pos="1663700" algn="l"/>
                  <a:tab pos="1943100" algn="l"/>
                  <a:tab pos="2222500" algn="l"/>
                  <a:tab pos="2501900" algn="l"/>
                  <a:tab pos="2781300" algn="l"/>
                  <a:tab pos="3060700" algn="l"/>
                  <a:tab pos="3340100" algn="l"/>
                </a:tabLst>
                <a:defRPr/>
              </a:pPr>
              <a:r>
                <a:rPr lang="en-US" sz="3200" dirty="0">
                  <a:solidFill>
                    <a:srgbClr val="FF0000"/>
                  </a:solidFill>
                  <a:cs typeface="Arial" charset="0"/>
                  <a:sym typeface="Arial" charset="0"/>
                </a:rPr>
                <a:t>Mu2e</a:t>
              </a:r>
            </a:p>
          </p:txBody>
        </p:sp>
      </p:grpSp>
      <p:sp>
        <p:nvSpPr>
          <p:cNvPr id="41997" name="TextBox 19"/>
          <p:cNvSpPr txBox="1">
            <a:spLocks noChangeArrowheads="1"/>
          </p:cNvSpPr>
          <p:nvPr/>
        </p:nvSpPr>
        <p:spPr bwMode="auto">
          <a:xfrm>
            <a:off x="2114550" y="3200400"/>
            <a:ext cx="1543050" cy="461963"/>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Times New Roman" pitchFamily="18" charset="0"/>
                <a:cs typeface="Arial" charset="0"/>
              </a:rPr>
              <a:t>BR(</a:t>
            </a:r>
            <a:r>
              <a:rPr lang="en-US" sz="2400">
                <a:solidFill>
                  <a:srgbClr val="000000"/>
                </a:solidFill>
                <a:latin typeface="Symbol" pitchFamily="18" charset="2"/>
                <a:cs typeface="Arial" charset="0"/>
              </a:rPr>
              <a:t>m</a:t>
            </a:r>
            <a:r>
              <a:rPr lang="en-US" sz="2400">
                <a:solidFill>
                  <a:srgbClr val="000000"/>
                </a:solidFill>
                <a:latin typeface="Times New Roman" pitchFamily="18" charset="0"/>
                <a:cs typeface="Arial" charset="0"/>
                <a:sym typeface="Wingdings" pitchFamily="2" charset="2"/>
              </a:rPr>
              <a:t>e</a:t>
            </a:r>
            <a:r>
              <a:rPr lang="en-US" sz="2400">
                <a:solidFill>
                  <a:srgbClr val="000000"/>
                </a:solidFill>
                <a:latin typeface="Symbol" pitchFamily="18" charset="2"/>
                <a:cs typeface="Arial" charset="0"/>
                <a:sym typeface="Wingdings" pitchFamily="2" charset="2"/>
              </a:rPr>
              <a:t>g</a:t>
            </a:r>
            <a:r>
              <a:rPr lang="en-US" sz="2400">
                <a:solidFill>
                  <a:srgbClr val="000000"/>
                </a:solidFill>
                <a:latin typeface="Times New Roman" pitchFamily="18" charset="0"/>
                <a:cs typeface="Arial" charset="0"/>
                <a:sym typeface="Wingdings" pitchFamily="2" charset="2"/>
              </a:rPr>
              <a:t>)</a:t>
            </a:r>
            <a:endParaRPr lang="en-US" sz="2400">
              <a:solidFill>
                <a:srgbClr val="000000"/>
              </a:solidFill>
              <a:latin typeface="Times New Roman" pitchFamily="18" charset="0"/>
              <a:cs typeface="Arial" charset="0"/>
            </a:endParaRPr>
          </a:p>
        </p:txBody>
      </p:sp>
      <p:sp>
        <p:nvSpPr>
          <p:cNvPr id="41998" name="TextBox 20"/>
          <p:cNvSpPr txBox="1">
            <a:spLocks noChangeArrowheads="1"/>
          </p:cNvSpPr>
          <p:nvPr/>
        </p:nvSpPr>
        <p:spPr bwMode="auto">
          <a:xfrm>
            <a:off x="0" y="3200400"/>
            <a:ext cx="1992313" cy="461963"/>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Times New Roman" pitchFamily="18" charset="0"/>
                <a:cs typeface="Arial" charset="0"/>
              </a:rPr>
              <a:t>BR(</a:t>
            </a:r>
            <a:r>
              <a:rPr lang="en-US" sz="2400">
                <a:solidFill>
                  <a:srgbClr val="000000"/>
                </a:solidFill>
                <a:latin typeface="Symbol" pitchFamily="18" charset="2"/>
                <a:cs typeface="Arial" charset="0"/>
              </a:rPr>
              <a:t>mTi</a:t>
            </a:r>
            <a:r>
              <a:rPr lang="en-US" sz="2400">
                <a:solidFill>
                  <a:srgbClr val="000000"/>
                </a:solidFill>
                <a:latin typeface="Times New Roman" pitchFamily="18" charset="0"/>
                <a:cs typeface="Arial" charset="0"/>
                <a:sym typeface="Wingdings" pitchFamily="2" charset="2"/>
              </a:rPr>
              <a:t>e</a:t>
            </a:r>
            <a:r>
              <a:rPr lang="en-US" sz="2400">
                <a:solidFill>
                  <a:srgbClr val="000000"/>
                </a:solidFill>
                <a:latin typeface="Symbol" pitchFamily="18" charset="2"/>
                <a:cs typeface="Arial" charset="0"/>
                <a:sym typeface="Wingdings" pitchFamily="2" charset="2"/>
              </a:rPr>
              <a:t>Ti</a:t>
            </a:r>
            <a:r>
              <a:rPr lang="en-US" sz="2400">
                <a:solidFill>
                  <a:srgbClr val="000000"/>
                </a:solidFill>
                <a:latin typeface="Times New Roman" pitchFamily="18" charset="0"/>
                <a:cs typeface="Arial" charset="0"/>
                <a:sym typeface="Wingdings" pitchFamily="2" charset="2"/>
              </a:rPr>
              <a:t>)</a:t>
            </a:r>
            <a:endParaRPr lang="en-US" sz="2400">
              <a:solidFill>
                <a:srgbClr val="000000"/>
              </a:solidFill>
              <a:latin typeface="Times New Roman" pitchFamily="18" charset="0"/>
              <a:cs typeface="Arial" charset="0"/>
            </a:endParaRPr>
          </a:p>
        </p:txBody>
      </p:sp>
      <p:cxnSp>
        <p:nvCxnSpPr>
          <p:cNvPr id="41999" name="Straight Arrow Connector 22"/>
          <p:cNvCxnSpPr>
            <a:cxnSpLocks noChangeShapeType="1"/>
          </p:cNvCxnSpPr>
          <p:nvPr/>
        </p:nvCxnSpPr>
        <p:spPr bwMode="auto">
          <a:xfrm rot="5400000" flipH="1" flipV="1">
            <a:off x="228601" y="3048000"/>
            <a:ext cx="457200" cy="3175"/>
          </a:xfrm>
          <a:prstGeom prst="straightConnector1">
            <a:avLst/>
          </a:prstGeom>
          <a:noFill/>
          <a:ln w="25400" algn="ctr">
            <a:solidFill>
              <a:schemeClr val="tx1"/>
            </a:solidFill>
            <a:round/>
            <a:headEnd/>
            <a:tailEnd type="arrow" w="med" len="med"/>
          </a:ln>
        </p:spPr>
      </p:cxnSp>
      <p:cxnSp>
        <p:nvCxnSpPr>
          <p:cNvPr id="42000" name="Straight Arrow Connector 24"/>
          <p:cNvCxnSpPr>
            <a:cxnSpLocks noChangeShapeType="1"/>
          </p:cNvCxnSpPr>
          <p:nvPr/>
        </p:nvCxnSpPr>
        <p:spPr bwMode="auto">
          <a:xfrm>
            <a:off x="3657600" y="3462338"/>
            <a:ext cx="457200" cy="1587"/>
          </a:xfrm>
          <a:prstGeom prst="straightConnector1">
            <a:avLst/>
          </a:prstGeom>
          <a:noFill/>
          <a:ln w="25400" algn="ctr">
            <a:solidFill>
              <a:schemeClr val="tx1"/>
            </a:solidFill>
            <a:round/>
            <a:headEnd/>
            <a:tailEnd type="arrow" w="med" len="med"/>
          </a:ln>
        </p:spPr>
      </p:cxnSp>
      <p:sp>
        <p:nvSpPr>
          <p:cNvPr id="22" name="TextBox 21"/>
          <p:cNvSpPr txBox="1"/>
          <p:nvPr/>
        </p:nvSpPr>
        <p:spPr>
          <a:xfrm>
            <a:off x="3962400" y="2476500"/>
            <a:ext cx="1143000" cy="584200"/>
          </a:xfrm>
          <a:prstGeom prst="rect">
            <a:avLst/>
          </a:prstGeom>
          <a:noFill/>
        </p:spPr>
        <p:txBody>
          <a:bodyPr wrap="none">
            <a:spAutoFit/>
          </a:bodyPr>
          <a:lstStyle/>
          <a:p>
            <a:pPr fontAlgn="base">
              <a:spcBef>
                <a:spcPct val="0"/>
              </a:spcBef>
              <a:spcAft>
                <a:spcPct val="0"/>
              </a:spcAft>
              <a:defRPr/>
            </a:pPr>
            <a:r>
              <a:rPr lang="en-US" sz="3200" dirty="0">
                <a:solidFill>
                  <a:srgbClr val="FF0000"/>
                </a:solidFill>
                <a:effectLst>
                  <a:outerShdw blurRad="38100" dist="38100" dir="2700000" algn="tl">
                    <a:srgbClr val="000000">
                      <a:alpha val="43137"/>
                    </a:srgbClr>
                  </a:outerShdw>
                </a:effectLst>
                <a:latin typeface="Times New Roman" pitchFamily="18" charset="0"/>
                <a:cs typeface="Arial" charset="0"/>
              </a:rPr>
              <a:t>Mu2e</a:t>
            </a:r>
          </a:p>
        </p:txBody>
      </p:sp>
      <p:cxnSp>
        <p:nvCxnSpPr>
          <p:cNvPr id="42002" name="Straight Connector 23"/>
          <p:cNvCxnSpPr>
            <a:cxnSpLocks noChangeShapeType="1"/>
          </p:cNvCxnSpPr>
          <p:nvPr/>
        </p:nvCxnSpPr>
        <p:spPr bwMode="auto">
          <a:xfrm rot="5400000" flipH="1" flipV="1">
            <a:off x="1828801" y="2133600"/>
            <a:ext cx="1828800" cy="3175"/>
          </a:xfrm>
          <a:prstGeom prst="line">
            <a:avLst/>
          </a:prstGeom>
          <a:noFill/>
          <a:ln w="25400" algn="ctr">
            <a:solidFill>
              <a:schemeClr val="tx1"/>
            </a:solidFill>
            <a:round/>
            <a:headEnd/>
            <a:tailEnd/>
          </a:ln>
        </p:spPr>
      </p:cxnSp>
      <p:sp>
        <p:nvSpPr>
          <p:cNvPr id="26" name="TextBox 25"/>
          <p:cNvSpPr txBox="1"/>
          <p:nvPr/>
        </p:nvSpPr>
        <p:spPr>
          <a:xfrm>
            <a:off x="2286000" y="838200"/>
            <a:ext cx="982663" cy="523875"/>
          </a:xfrm>
          <a:prstGeom prst="rect">
            <a:avLst/>
          </a:prstGeom>
          <a:noFill/>
        </p:spPr>
        <p:txBody>
          <a:bodyPr wrap="none">
            <a:spAutoFit/>
          </a:bodyPr>
          <a:lstStyle/>
          <a:p>
            <a:pPr fontAlgn="base">
              <a:spcBef>
                <a:spcPct val="0"/>
              </a:spcBef>
              <a:spcAft>
                <a:spcPct val="0"/>
              </a:spcAft>
              <a:defRPr/>
            </a:pPr>
            <a:r>
              <a:rPr lang="en-US" sz="2800" dirty="0">
                <a:solidFill>
                  <a:srgbClr val="000000"/>
                </a:solidFill>
                <a:effectLst>
                  <a:outerShdw blurRad="38100" dist="38100" dir="2700000" algn="tl">
                    <a:srgbClr val="000000">
                      <a:alpha val="43137"/>
                    </a:srgbClr>
                  </a:outerShdw>
                </a:effectLst>
                <a:latin typeface="Times New Roman" pitchFamily="18" charset="0"/>
                <a:cs typeface="Arial" charset="0"/>
              </a:rPr>
              <a:t>MEG</a:t>
            </a:r>
          </a:p>
        </p:txBody>
      </p:sp>
      <p:sp>
        <p:nvSpPr>
          <p:cNvPr id="5" name="Footer Placeholder 4"/>
          <p:cNvSpPr>
            <a:spLocks noGrp="1"/>
          </p:cNvSpPr>
          <p:nvPr>
            <p:ph type="ftr" sz="quarter" idx="10"/>
          </p:nvPr>
        </p:nvSpPr>
        <p:spPr/>
        <p:txBody>
          <a:body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6" name="Slide Number Placeholder 5"/>
          <p:cNvSpPr>
            <a:spLocks noGrp="1"/>
          </p:cNvSpPr>
          <p:nvPr>
            <p:ph type="sldNum" sz="quarter" idx="11"/>
          </p:nvPr>
        </p:nvSpPr>
        <p:spPr/>
        <p:txBody>
          <a:bodyPr/>
          <a:lstStyle/>
          <a:p>
            <a:pPr>
              <a:defRPr/>
            </a:pPr>
            <a:fld id="{47DBE887-5ABE-406C-8AB4-EBFFD8468B29}" type="slidenum">
              <a:rPr lang="en-US" smtClean="0">
                <a:solidFill>
                  <a:srgbClr val="000000"/>
                </a:solidFill>
              </a:rPr>
              <a:pPr>
                <a:defRPr/>
              </a:pPr>
              <a:t>59</a:t>
            </a:fld>
            <a:endParaRPr lang="en-US" dirty="0">
              <a:solidFill>
                <a:srgbClr val="000000"/>
              </a:solidFill>
            </a:endParaRPr>
          </a:p>
        </p:txBody>
      </p:sp>
    </p:spTree>
    <p:extLst>
      <p:ext uri="{BB962C8B-B14F-4D97-AF65-F5344CB8AC3E}">
        <p14:creationId xmlns:p14="http://schemas.microsoft.com/office/powerpoint/2010/main" val="105123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153400" cy="533400"/>
          </a:xfrm>
        </p:spPr>
        <p:txBody>
          <a:bodyPr/>
          <a:lstStyle/>
          <a:p>
            <a:r>
              <a:rPr lang="en-US" sz="2400" dirty="0" smtClean="0">
                <a:solidFill>
                  <a:srgbClr val="FF0000"/>
                </a:solidFill>
              </a:rPr>
              <a:t>Muon Conversion Arises in Many New Physics Scenarios</a:t>
            </a:r>
            <a:endParaRPr lang="en-US" sz="2400" dirty="0">
              <a:solidFill>
                <a:srgbClr val="FF0000"/>
              </a:solidFill>
            </a:endParaRPr>
          </a:p>
        </p:txBody>
      </p:sp>
      <p:grpSp>
        <p:nvGrpSpPr>
          <p:cNvPr id="5" name="Group 2"/>
          <p:cNvGrpSpPr>
            <a:grpSpLocks/>
          </p:cNvGrpSpPr>
          <p:nvPr/>
        </p:nvGrpSpPr>
        <p:grpSpPr bwMode="auto">
          <a:xfrm>
            <a:off x="522288" y="1600200"/>
            <a:ext cx="8393112" cy="4419600"/>
            <a:chOff x="329" y="883"/>
            <a:chExt cx="5742" cy="2922"/>
          </a:xfrm>
        </p:grpSpPr>
        <p:pic>
          <p:nvPicPr>
            <p:cNvPr id="6" name="Picture 3"/>
            <p:cNvPicPr>
              <a:picLocks noChangeAspect="1" noChangeArrowheads="1"/>
            </p:cNvPicPr>
            <p:nvPr/>
          </p:nvPicPr>
          <p:blipFill>
            <a:blip r:embed="rId5" cstate="print"/>
            <a:srcRect/>
            <a:stretch>
              <a:fillRect/>
            </a:stretch>
          </p:blipFill>
          <p:spPr bwMode="auto">
            <a:xfrm>
              <a:off x="329" y="883"/>
              <a:ext cx="1366" cy="1097"/>
            </a:xfrm>
            <a:prstGeom prst="rect">
              <a:avLst/>
            </a:prstGeom>
            <a:noFill/>
            <a:ln w="9525">
              <a:noFill/>
              <a:round/>
              <a:headEnd/>
              <a:tailEnd/>
            </a:ln>
            <a:effectLst/>
          </p:spPr>
        </p:pic>
        <p:pic>
          <p:nvPicPr>
            <p:cNvPr id="7" name="Picture 4"/>
            <p:cNvPicPr>
              <a:picLocks noChangeAspect="1" noChangeArrowheads="1"/>
            </p:cNvPicPr>
            <p:nvPr/>
          </p:nvPicPr>
          <p:blipFill>
            <a:blip r:embed="rId6" cstate="print"/>
            <a:srcRect/>
            <a:stretch>
              <a:fillRect/>
            </a:stretch>
          </p:blipFill>
          <p:spPr bwMode="auto">
            <a:xfrm>
              <a:off x="2517" y="883"/>
              <a:ext cx="1366" cy="1097"/>
            </a:xfrm>
            <a:prstGeom prst="rect">
              <a:avLst/>
            </a:prstGeom>
            <a:noFill/>
            <a:ln w="9525">
              <a:noFill/>
              <a:round/>
              <a:headEnd/>
              <a:tailEnd/>
            </a:ln>
            <a:effectLst/>
          </p:spPr>
        </p:pic>
        <p:pic>
          <p:nvPicPr>
            <p:cNvPr id="8" name="Picture 5"/>
            <p:cNvPicPr>
              <a:picLocks noChangeAspect="1" noChangeArrowheads="1"/>
            </p:cNvPicPr>
            <p:nvPr/>
          </p:nvPicPr>
          <p:blipFill>
            <a:blip r:embed="rId7" cstate="print"/>
            <a:srcRect/>
            <a:stretch>
              <a:fillRect/>
            </a:stretch>
          </p:blipFill>
          <p:spPr bwMode="auto">
            <a:xfrm>
              <a:off x="4706" y="883"/>
              <a:ext cx="1366" cy="1097"/>
            </a:xfrm>
            <a:prstGeom prst="rect">
              <a:avLst/>
            </a:prstGeom>
            <a:noFill/>
            <a:ln w="9525">
              <a:noFill/>
              <a:round/>
              <a:headEnd/>
              <a:tailEnd/>
            </a:ln>
            <a:effectLst/>
          </p:spPr>
        </p:pic>
        <p:pic>
          <p:nvPicPr>
            <p:cNvPr id="9" name="Picture 6"/>
            <p:cNvPicPr>
              <a:picLocks noChangeAspect="1" noChangeArrowheads="1"/>
            </p:cNvPicPr>
            <p:nvPr/>
          </p:nvPicPr>
          <p:blipFill>
            <a:blip r:embed="rId8" cstate="print"/>
            <a:srcRect/>
            <a:stretch>
              <a:fillRect/>
            </a:stretch>
          </p:blipFill>
          <p:spPr bwMode="auto">
            <a:xfrm>
              <a:off x="329" y="2357"/>
              <a:ext cx="1366" cy="1097"/>
            </a:xfrm>
            <a:prstGeom prst="rect">
              <a:avLst/>
            </a:prstGeom>
            <a:noFill/>
            <a:ln w="9525">
              <a:noFill/>
              <a:round/>
              <a:headEnd/>
              <a:tailEnd/>
            </a:ln>
            <a:effectLst/>
          </p:spPr>
        </p:pic>
        <p:pic>
          <p:nvPicPr>
            <p:cNvPr id="10" name="Picture 7"/>
            <p:cNvPicPr>
              <a:picLocks noChangeAspect="1" noChangeArrowheads="1"/>
            </p:cNvPicPr>
            <p:nvPr/>
          </p:nvPicPr>
          <p:blipFill>
            <a:blip r:embed="rId9" cstate="print"/>
            <a:srcRect/>
            <a:stretch>
              <a:fillRect/>
            </a:stretch>
          </p:blipFill>
          <p:spPr bwMode="auto">
            <a:xfrm>
              <a:off x="2518" y="2357"/>
              <a:ext cx="1366" cy="1097"/>
            </a:xfrm>
            <a:prstGeom prst="rect">
              <a:avLst/>
            </a:prstGeom>
            <a:noFill/>
            <a:ln w="9525">
              <a:noFill/>
              <a:round/>
              <a:headEnd/>
              <a:tailEnd/>
            </a:ln>
            <a:effectLst/>
          </p:spPr>
        </p:pic>
        <p:pic>
          <p:nvPicPr>
            <p:cNvPr id="11" name="Picture 8"/>
            <p:cNvPicPr>
              <a:picLocks noChangeAspect="1" noChangeArrowheads="1"/>
            </p:cNvPicPr>
            <p:nvPr/>
          </p:nvPicPr>
          <p:blipFill>
            <a:blip r:embed="rId10" cstate="print"/>
            <a:srcRect/>
            <a:stretch>
              <a:fillRect/>
            </a:stretch>
          </p:blipFill>
          <p:spPr bwMode="auto">
            <a:xfrm>
              <a:off x="4706" y="2357"/>
              <a:ext cx="1366" cy="1097"/>
            </a:xfrm>
            <a:prstGeom prst="rect">
              <a:avLst/>
            </a:prstGeom>
            <a:noFill/>
            <a:ln w="9525">
              <a:noFill/>
              <a:round/>
              <a:headEnd/>
              <a:tailEnd/>
            </a:ln>
            <a:effectLst/>
          </p:spPr>
        </p:pic>
        <p:sp>
          <p:nvSpPr>
            <p:cNvPr id="12" name="Text Box 9"/>
            <p:cNvSpPr txBox="1">
              <a:spLocks noChangeArrowheads="1"/>
            </p:cNvSpPr>
            <p:nvPr/>
          </p:nvSpPr>
          <p:spPr bwMode="auto">
            <a:xfrm>
              <a:off x="455" y="2069"/>
              <a:ext cx="1143" cy="199"/>
            </a:xfrm>
            <a:prstGeom prst="rect">
              <a:avLst/>
            </a:prstGeom>
            <a:noFill/>
            <a:ln w="9525">
              <a:noFill/>
              <a:round/>
              <a:headEnd/>
              <a:tailEnd/>
            </a:ln>
            <a:effectLst/>
          </p:spPr>
          <p:txBody>
            <a:bodyPr lIns="90000" tIns="59112" rIns="90000" bIns="45000"/>
            <a:lstStyle/>
            <a:p>
              <a:pPr algn="ctr">
                <a:tabLst>
                  <a:tab pos="723900" algn="l"/>
                  <a:tab pos="1447800" algn="l"/>
                </a:tabLst>
              </a:pPr>
              <a:r>
                <a:rPr lang="en-US" sz="1600">
                  <a:solidFill>
                    <a:srgbClr val="0000FF"/>
                  </a:solidFill>
                </a:rPr>
                <a:t>SUSY</a:t>
              </a:r>
            </a:p>
          </p:txBody>
        </p:sp>
        <p:sp>
          <p:nvSpPr>
            <p:cNvPr id="13" name="Text Box 10"/>
            <p:cNvSpPr txBox="1">
              <a:spLocks noChangeArrowheads="1"/>
            </p:cNvSpPr>
            <p:nvPr/>
          </p:nvSpPr>
          <p:spPr bwMode="auto">
            <a:xfrm>
              <a:off x="2655" y="1998"/>
              <a:ext cx="1143" cy="341"/>
            </a:xfrm>
            <a:prstGeom prst="rect">
              <a:avLst/>
            </a:prstGeom>
            <a:noFill/>
            <a:ln w="9525">
              <a:noFill/>
              <a:round/>
              <a:headEnd/>
              <a:tailEnd/>
            </a:ln>
            <a:effectLst/>
          </p:spPr>
          <p:txBody>
            <a:bodyPr lIns="90000" tIns="59112" rIns="90000" bIns="45000"/>
            <a:lstStyle/>
            <a:p>
              <a:pPr algn="ctr">
                <a:tabLst>
                  <a:tab pos="723900" algn="l"/>
                  <a:tab pos="1447800" algn="l"/>
                </a:tabLst>
              </a:pPr>
              <a:r>
                <a:rPr lang="en-US" sz="1600">
                  <a:solidFill>
                    <a:srgbClr val="0000FF"/>
                  </a:solidFill>
                </a:rPr>
                <a:t>Second Higgs Doublet</a:t>
              </a:r>
            </a:p>
          </p:txBody>
        </p:sp>
        <p:sp>
          <p:nvSpPr>
            <p:cNvPr id="14" name="Text Box 11"/>
            <p:cNvSpPr txBox="1">
              <a:spLocks noChangeArrowheads="1"/>
            </p:cNvSpPr>
            <p:nvPr/>
          </p:nvSpPr>
          <p:spPr bwMode="auto">
            <a:xfrm>
              <a:off x="4832" y="2069"/>
              <a:ext cx="1143" cy="199"/>
            </a:xfrm>
            <a:prstGeom prst="rect">
              <a:avLst/>
            </a:prstGeom>
            <a:noFill/>
            <a:ln w="9525">
              <a:noFill/>
              <a:round/>
              <a:headEnd/>
              <a:tailEnd/>
            </a:ln>
            <a:effectLst/>
          </p:spPr>
          <p:txBody>
            <a:bodyPr lIns="90000" tIns="59112" rIns="90000" bIns="45000"/>
            <a:lstStyle/>
            <a:p>
              <a:pPr algn="ctr">
                <a:tabLst>
                  <a:tab pos="723900" algn="l"/>
                  <a:tab pos="1447800" algn="l"/>
                </a:tabLst>
              </a:pPr>
              <a:r>
                <a:rPr lang="en-US" sz="1600">
                  <a:solidFill>
                    <a:srgbClr val="0000FF"/>
                  </a:solidFill>
                </a:rPr>
                <a:t>Compositeness</a:t>
              </a:r>
            </a:p>
          </p:txBody>
        </p:sp>
        <p:sp>
          <p:nvSpPr>
            <p:cNvPr id="15" name="Text Box 12"/>
            <p:cNvSpPr txBox="1">
              <a:spLocks noChangeArrowheads="1"/>
            </p:cNvSpPr>
            <p:nvPr/>
          </p:nvSpPr>
          <p:spPr bwMode="auto">
            <a:xfrm>
              <a:off x="464" y="3465"/>
              <a:ext cx="1143" cy="341"/>
            </a:xfrm>
            <a:prstGeom prst="rect">
              <a:avLst/>
            </a:prstGeom>
            <a:noFill/>
            <a:ln w="9525">
              <a:noFill/>
              <a:round/>
              <a:headEnd/>
              <a:tailEnd/>
            </a:ln>
            <a:effectLst/>
          </p:spPr>
          <p:txBody>
            <a:bodyPr lIns="90000" tIns="59112" rIns="90000" bIns="45000"/>
            <a:lstStyle/>
            <a:p>
              <a:pPr algn="ctr">
                <a:tabLst>
                  <a:tab pos="723900" algn="l"/>
                  <a:tab pos="1447800" algn="l"/>
                </a:tabLst>
              </a:pPr>
              <a:r>
                <a:rPr lang="en-US" sz="1600">
                  <a:solidFill>
                    <a:srgbClr val="0000FF"/>
                  </a:solidFill>
                </a:rPr>
                <a:t>Heavy Gauge Bosons</a:t>
              </a:r>
            </a:p>
          </p:txBody>
        </p:sp>
        <p:sp>
          <p:nvSpPr>
            <p:cNvPr id="16" name="Text Box 13"/>
            <p:cNvSpPr txBox="1">
              <a:spLocks noChangeArrowheads="1"/>
            </p:cNvSpPr>
            <p:nvPr/>
          </p:nvSpPr>
          <p:spPr bwMode="auto">
            <a:xfrm>
              <a:off x="2664" y="3536"/>
              <a:ext cx="1143" cy="199"/>
            </a:xfrm>
            <a:prstGeom prst="rect">
              <a:avLst/>
            </a:prstGeom>
            <a:noFill/>
            <a:ln w="9525">
              <a:noFill/>
              <a:round/>
              <a:headEnd/>
              <a:tailEnd/>
            </a:ln>
            <a:effectLst/>
          </p:spPr>
          <p:txBody>
            <a:bodyPr lIns="90000" tIns="59112" rIns="90000" bIns="45000"/>
            <a:lstStyle/>
            <a:p>
              <a:pPr algn="ctr">
                <a:tabLst>
                  <a:tab pos="723900" algn="l"/>
                  <a:tab pos="1447800" algn="l"/>
                </a:tabLst>
              </a:pPr>
              <a:r>
                <a:rPr lang="en-US" sz="1600">
                  <a:solidFill>
                    <a:srgbClr val="0000FF"/>
                  </a:solidFill>
                </a:rPr>
                <a:t>Heavy Neutrinos</a:t>
              </a:r>
            </a:p>
          </p:txBody>
        </p:sp>
        <p:sp>
          <p:nvSpPr>
            <p:cNvPr id="17" name="Text Box 14"/>
            <p:cNvSpPr txBox="1">
              <a:spLocks noChangeArrowheads="1"/>
            </p:cNvSpPr>
            <p:nvPr/>
          </p:nvSpPr>
          <p:spPr bwMode="auto">
            <a:xfrm>
              <a:off x="4842" y="3536"/>
              <a:ext cx="1143" cy="199"/>
            </a:xfrm>
            <a:prstGeom prst="rect">
              <a:avLst/>
            </a:prstGeom>
            <a:noFill/>
            <a:ln w="9525">
              <a:noFill/>
              <a:round/>
              <a:headEnd/>
              <a:tailEnd/>
            </a:ln>
            <a:effectLst/>
          </p:spPr>
          <p:txBody>
            <a:bodyPr lIns="90000" tIns="59112" rIns="90000" bIns="45000"/>
            <a:lstStyle/>
            <a:p>
              <a:pPr algn="ctr">
                <a:tabLst>
                  <a:tab pos="723900" algn="l"/>
                  <a:tab pos="1447800" algn="l"/>
                </a:tabLst>
              </a:pPr>
              <a:r>
                <a:rPr lang="en-US" sz="1600">
                  <a:solidFill>
                    <a:srgbClr val="0000FF"/>
                  </a:solidFill>
                </a:rPr>
                <a:t>Leptoquarks</a:t>
              </a:r>
            </a:p>
          </p:txBody>
        </p:sp>
      </p:grpSp>
      <p:sp>
        <p:nvSpPr>
          <p:cNvPr id="18" name="Rectangle 17"/>
          <p:cNvSpPr/>
          <p:nvPr/>
        </p:nvSpPr>
        <p:spPr>
          <a:xfrm>
            <a:off x="2286000" y="5845314"/>
            <a:ext cx="4572000" cy="707886"/>
          </a:xfrm>
          <a:prstGeom prst="rect">
            <a:avLst/>
          </a:prstGeom>
        </p:spPr>
        <p:txBody>
          <a:bodyPr>
            <a:spAutoFit/>
          </a:bodyPr>
          <a:lstStyle/>
          <a:p>
            <a:pPr algn="ctr">
              <a:tabLst>
                <a:tab pos="723900" algn="l"/>
                <a:tab pos="1447800" algn="l"/>
                <a:tab pos="2171700" algn="l"/>
                <a:tab pos="2895600" algn="l"/>
                <a:tab pos="3619500" algn="l"/>
                <a:tab pos="4343400" algn="l"/>
                <a:tab pos="5067300" algn="l"/>
              </a:tabLst>
            </a:pPr>
            <a:r>
              <a:rPr lang="en-US" sz="2000" dirty="0" smtClean="0">
                <a:solidFill>
                  <a:srgbClr val="0000FF"/>
                </a:solidFill>
              </a:rPr>
              <a:t>The discovery of Weak scale SUSY at LHC would imply observable </a:t>
            </a:r>
            <a:r>
              <a:rPr lang="en-US" sz="2000" dirty="0" err="1" smtClean="0">
                <a:solidFill>
                  <a:srgbClr val="0000FF"/>
                </a:solidFill>
              </a:rPr>
              <a:t>cLFV</a:t>
            </a:r>
            <a:r>
              <a:rPr lang="en-US" sz="2000" dirty="0" smtClean="0">
                <a:solidFill>
                  <a:srgbClr val="0000FF"/>
                </a:solidFill>
              </a:rPr>
              <a:t> rates</a:t>
            </a:r>
            <a:endParaRPr lang="en-US" sz="2000" dirty="0">
              <a:solidFill>
                <a:srgbClr val="0000FF"/>
              </a:solidFill>
            </a:endParaRPr>
          </a:p>
        </p:txBody>
      </p:sp>
      <p:grpSp>
        <p:nvGrpSpPr>
          <p:cNvPr id="19" name="Group 8"/>
          <p:cNvGrpSpPr/>
          <p:nvPr/>
        </p:nvGrpSpPr>
        <p:grpSpPr bwMode="auto">
          <a:xfrm>
            <a:off x="2514600" y="57461"/>
            <a:ext cx="6277131" cy="1161739"/>
            <a:chOff x="-31756" y="4336987"/>
            <a:chExt cx="10814213" cy="1727933"/>
          </a:xfrm>
        </p:grpSpPr>
        <p:pic>
          <p:nvPicPr>
            <p:cNvPr id="20" name="Picture 3" descr="C:\Users\norman\Desktop\neutrino_loop.png"/>
            <p:cNvPicPr>
              <a:picLocks noChangeAspect="1" noChangeArrowheads="1"/>
            </p:cNvPicPr>
            <p:nvPr/>
          </p:nvPicPr>
          <p:blipFill>
            <a:blip r:embed="rId11" cstate="print"/>
            <a:srcRect/>
            <a:stretch>
              <a:fillRect/>
            </a:stretch>
          </p:blipFill>
          <p:spPr bwMode="auto">
            <a:xfrm>
              <a:off x="-31756" y="4491265"/>
              <a:ext cx="5507793" cy="1573655"/>
            </a:xfrm>
            <a:prstGeom prst="rect">
              <a:avLst/>
            </a:prstGeom>
            <a:noFill/>
          </p:spPr>
        </p:pic>
        <p:pic>
          <p:nvPicPr>
            <p:cNvPr id="21" name="Picture 20" descr="TP_tmp.png"/>
            <p:cNvPicPr>
              <a:picLocks noChangeAspect="1"/>
            </p:cNvPicPr>
            <p:nvPr>
              <p:custDataLst>
                <p:tags r:id="rId1"/>
              </p:custDataLst>
            </p:nvPr>
          </p:nvPicPr>
          <p:blipFill>
            <a:blip r:embed="rId12" cstate="print">
              <a:clrChange>
                <a:clrFrom>
                  <a:srgbClr val="FFFFFF"/>
                </a:clrFrom>
                <a:clrTo>
                  <a:srgbClr val="FFFFFF">
                    <a:alpha val="0"/>
                  </a:srgbClr>
                </a:clrTo>
              </a:clrChange>
            </a:blip>
            <a:stretch>
              <a:fillRect/>
            </a:stretch>
          </p:blipFill>
          <p:spPr bwMode="auto">
            <a:xfrm>
              <a:off x="4835784" y="4336987"/>
              <a:ext cx="5946673" cy="1036006"/>
            </a:xfrm>
            <a:prstGeom prst="rect">
              <a:avLst/>
            </a:prstGeom>
            <a:noFill/>
            <a:ln/>
            <a:effectLst/>
          </p:spPr>
        </p:pic>
        <p:pic>
          <p:nvPicPr>
            <p:cNvPr id="22" name="Picture 21" descr="TP_tmp.png"/>
            <p:cNvPicPr>
              <a:picLocks noChangeAspect="1"/>
            </p:cNvPicPr>
            <p:nvPr>
              <p:custDataLst>
                <p:tags r:id="rId2"/>
              </p:custDataLst>
            </p:nvPr>
          </p:nvPicPr>
          <p:blipFill>
            <a:blip r:embed="rId13" cstate="print">
              <a:clrChange>
                <a:clrFrom>
                  <a:srgbClr val="FFFFFF"/>
                </a:clrFrom>
                <a:clrTo>
                  <a:srgbClr val="FFFFFF">
                    <a:alpha val="0"/>
                  </a:srgbClr>
                </a:clrTo>
              </a:clrChange>
            </a:blip>
            <a:stretch>
              <a:fillRect/>
            </a:stretch>
          </p:blipFill>
          <p:spPr bwMode="auto">
            <a:xfrm>
              <a:off x="6256974" y="5340223"/>
              <a:ext cx="1712696" cy="537605"/>
            </a:xfrm>
            <a:prstGeom prst="rect">
              <a:avLst/>
            </a:prstGeom>
            <a:noFill/>
            <a:ln/>
            <a:effectLst/>
          </p:spPr>
        </p:pic>
      </p:grpSp>
      <p:sp>
        <p:nvSpPr>
          <p:cNvPr id="23" name="TextBox 22"/>
          <p:cNvSpPr txBox="1"/>
          <p:nvPr/>
        </p:nvSpPr>
        <p:spPr>
          <a:xfrm>
            <a:off x="1752600" y="304800"/>
            <a:ext cx="1077539" cy="584775"/>
          </a:xfrm>
          <a:prstGeom prst="rect">
            <a:avLst/>
          </a:prstGeom>
          <a:noFill/>
        </p:spPr>
        <p:txBody>
          <a:bodyPr wrap="none" rtlCol="0">
            <a:spAutoFit/>
          </a:bodyPr>
          <a:lstStyle/>
          <a:p>
            <a:r>
              <a:rPr lang="en-US" sz="2400" dirty="0" smtClean="0">
                <a:solidFill>
                  <a:srgbClr val="996633"/>
                </a:solidFill>
              </a:rPr>
              <a:t>In SM</a:t>
            </a:r>
            <a:r>
              <a:rPr lang="en-US" dirty="0" smtClean="0">
                <a:solidFill>
                  <a:srgbClr val="996633"/>
                </a:solidFill>
              </a:rPr>
              <a:t>:</a:t>
            </a:r>
            <a:endParaRPr lang="en-US" dirty="0">
              <a:solidFill>
                <a:srgbClr val="996633"/>
              </a:solidFill>
            </a:endParaRPr>
          </a:p>
        </p:txBody>
      </p:sp>
      <p:sp>
        <p:nvSpPr>
          <p:cNvPr id="3" name="Footer Placeholder 2"/>
          <p:cNvSpPr>
            <a:spLocks noGrp="1"/>
          </p:cNvSpPr>
          <p:nvPr>
            <p:ph type="ftr" sz="quarter" idx="11"/>
          </p:nvPr>
        </p:nvSpPr>
        <p:spPr/>
        <p:txBody>
          <a:bodyPr/>
          <a:lstStyle/>
          <a:p>
            <a:r>
              <a:rPr lang="en-US" smtClean="0"/>
              <a:t>J. Miller, ssp2012, June 2012</a:t>
            </a:r>
            <a:endParaRPr lang="en-US"/>
          </a:p>
        </p:txBody>
      </p:sp>
      <p:sp>
        <p:nvSpPr>
          <p:cNvPr id="24" name="Slide Number Placeholder 23"/>
          <p:cNvSpPr>
            <a:spLocks noGrp="1"/>
          </p:cNvSpPr>
          <p:nvPr>
            <p:ph type="sldNum" sz="quarter" idx="12"/>
          </p:nvPr>
        </p:nvSpPr>
        <p:spPr/>
        <p:txBody>
          <a:bodyPr/>
          <a:lstStyle/>
          <a:p>
            <a:fld id="{B326621D-91F0-43AF-9600-98B3DB544E1B}" type="slidenum">
              <a:rPr lang="en-US" smtClean="0"/>
              <a:t>6</a:t>
            </a:fld>
            <a:endParaRPr lang="en-US"/>
          </a:p>
        </p:txBody>
      </p:sp>
      <p:sp>
        <p:nvSpPr>
          <p:cNvPr id="4" name="TextBox 3"/>
          <p:cNvSpPr txBox="1"/>
          <p:nvPr/>
        </p:nvSpPr>
        <p:spPr>
          <a:xfrm>
            <a:off x="7086600" y="6019800"/>
            <a:ext cx="1632626" cy="307777"/>
          </a:xfrm>
          <a:prstGeom prst="rect">
            <a:avLst/>
          </a:prstGeom>
          <a:noFill/>
        </p:spPr>
        <p:txBody>
          <a:bodyPr wrap="none" rtlCol="0">
            <a:spAutoFit/>
          </a:bodyPr>
          <a:lstStyle/>
          <a:p>
            <a:r>
              <a:rPr lang="en-US" sz="1400" dirty="0" smtClean="0"/>
              <a:t>(From W. Marciano)</a:t>
            </a:r>
            <a:endParaRPr lang="en-US" sz="1400" dirty="0"/>
          </a:p>
        </p:txBody>
      </p:sp>
    </p:spTree>
    <p:extLst>
      <p:ext uri="{BB962C8B-B14F-4D97-AF65-F5344CB8AC3E}">
        <p14:creationId xmlns:p14="http://schemas.microsoft.com/office/powerpoint/2010/main" val="324187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0000"/>
                </a:solidFill>
                <a:effectLst/>
              </a:rPr>
              <a:t>SUSY: Minimal SU(5)</a:t>
            </a:r>
            <a:endParaRPr lang="en-US" dirty="0">
              <a:solidFill>
                <a:srgbClr val="FF0000"/>
              </a:solidFill>
              <a:effectLst/>
            </a:endParaRPr>
          </a:p>
        </p:txBody>
      </p:sp>
      <p:pic>
        <p:nvPicPr>
          <p:cNvPr id="43013" name="Picture 1"/>
          <p:cNvPicPr>
            <a:picLocks noGrp="1" noChangeAspect="1" noChangeArrowheads="1"/>
          </p:cNvPicPr>
          <p:nvPr>
            <p:ph idx="1"/>
          </p:nvPr>
        </p:nvPicPr>
        <p:blipFill>
          <a:blip r:embed="rId3" cstate="print"/>
          <a:srcRect/>
          <a:stretch>
            <a:fillRect/>
          </a:stretch>
        </p:blipFill>
        <p:spPr>
          <a:xfrm>
            <a:off x="457200" y="1371600"/>
            <a:ext cx="8202613" cy="3689350"/>
          </a:xfrm>
          <a:noFill/>
        </p:spPr>
      </p:pic>
      <p:sp>
        <p:nvSpPr>
          <p:cNvPr id="8" name="Rectangle 6"/>
          <p:cNvSpPr>
            <a:spLocks/>
          </p:cNvSpPr>
          <p:nvPr/>
        </p:nvSpPr>
        <p:spPr bwMode="auto">
          <a:xfrm>
            <a:off x="990600" y="5410200"/>
            <a:ext cx="7327900" cy="825500"/>
          </a:xfrm>
          <a:prstGeom prst="rect">
            <a:avLst/>
          </a:prstGeom>
          <a:noFill/>
          <a:ln w="12700">
            <a:noFill/>
            <a:miter lim="800000"/>
            <a:headEnd/>
            <a:tailEnd/>
          </a:ln>
          <a:effectLst>
            <a:outerShdw dist="25399" dir="2700000" algn="ctr" rotWithShape="0">
              <a:schemeClr val="bg2">
                <a:alpha val="75000"/>
              </a:schemeClr>
            </a:outerShdw>
          </a:effectLst>
        </p:spPr>
        <p:txBody>
          <a:bodyPr lIns="0" tIns="0" rIns="457200" bIns="0"/>
          <a:lstStyle/>
          <a:p>
            <a:pPr fontAlgn="base">
              <a:spcBef>
                <a:spcPct val="0"/>
              </a:spcBef>
              <a:spcAft>
                <a:spcPct val="0"/>
              </a:spcAft>
              <a:tabLst>
                <a:tab pos="279400" algn="l"/>
                <a:tab pos="558800" algn="l"/>
                <a:tab pos="838200" algn="l"/>
                <a:tab pos="1117600" algn="l"/>
                <a:tab pos="1384300" algn="l"/>
                <a:tab pos="1663700" algn="l"/>
                <a:tab pos="1943100" algn="l"/>
                <a:tab pos="2222500" algn="l"/>
                <a:tab pos="2501900" algn="l"/>
                <a:tab pos="2781300" algn="l"/>
                <a:tab pos="3060700" algn="l"/>
                <a:tab pos="3340100" algn="l"/>
              </a:tabLst>
              <a:defRPr/>
            </a:pPr>
            <a:r>
              <a:rPr lang="en-US" b="1" dirty="0">
                <a:solidFill>
                  <a:srgbClr val="000000"/>
                </a:solidFill>
                <a:cs typeface="Arial" charset="0"/>
                <a:sym typeface="Arial" charset="0"/>
              </a:rPr>
              <a:t>J. </a:t>
            </a:r>
            <a:r>
              <a:rPr lang="en-US" b="1" dirty="0" err="1">
                <a:solidFill>
                  <a:srgbClr val="000000"/>
                </a:solidFill>
                <a:cs typeface="Arial" charset="0"/>
                <a:sym typeface="Arial" charset="0"/>
              </a:rPr>
              <a:t>Hisano</a:t>
            </a:r>
            <a:r>
              <a:rPr lang="en-US" b="1" dirty="0">
                <a:solidFill>
                  <a:srgbClr val="000000"/>
                </a:solidFill>
                <a:cs typeface="Arial" charset="0"/>
                <a:sym typeface="Arial" charset="0"/>
              </a:rPr>
              <a:t>, T. </a:t>
            </a:r>
            <a:r>
              <a:rPr lang="en-US" b="1" dirty="0" err="1">
                <a:solidFill>
                  <a:srgbClr val="000000"/>
                </a:solidFill>
                <a:cs typeface="Arial" charset="0"/>
                <a:sym typeface="Arial" charset="0"/>
              </a:rPr>
              <a:t>Moroi</a:t>
            </a:r>
            <a:r>
              <a:rPr lang="en-US" b="1" dirty="0">
                <a:solidFill>
                  <a:srgbClr val="000000"/>
                </a:solidFill>
                <a:cs typeface="Arial" charset="0"/>
                <a:sym typeface="Arial" charset="0"/>
              </a:rPr>
              <a:t>, K. </a:t>
            </a:r>
            <a:r>
              <a:rPr lang="en-US" b="1" dirty="0" err="1">
                <a:solidFill>
                  <a:srgbClr val="000000"/>
                </a:solidFill>
                <a:cs typeface="Arial" charset="0"/>
                <a:sym typeface="Arial" charset="0"/>
              </a:rPr>
              <a:t>Tobe</a:t>
            </a:r>
            <a:r>
              <a:rPr lang="en-US" b="1" dirty="0">
                <a:solidFill>
                  <a:srgbClr val="000000"/>
                </a:solidFill>
                <a:cs typeface="Arial" charset="0"/>
                <a:sym typeface="Arial" charset="0"/>
              </a:rPr>
              <a:t> and M. Yamaguchi, Phys. </a:t>
            </a:r>
            <a:r>
              <a:rPr lang="en-US" b="1" dirty="0" err="1">
                <a:solidFill>
                  <a:srgbClr val="000000"/>
                </a:solidFill>
                <a:cs typeface="Arial" charset="0"/>
                <a:sym typeface="Arial" charset="0"/>
              </a:rPr>
              <a:t>Lett</a:t>
            </a:r>
            <a:r>
              <a:rPr lang="en-US" b="1" dirty="0">
                <a:solidFill>
                  <a:srgbClr val="000000"/>
                </a:solidFill>
                <a:cs typeface="Arial" charset="0"/>
                <a:sym typeface="Arial" charset="0"/>
              </a:rPr>
              <a:t>. B 391, 341 (1997). [Erratum-ibid. B397, 357 (1997).] </a:t>
            </a:r>
            <a:endParaRPr lang="en-US" sz="1400" b="1" dirty="0">
              <a:solidFill>
                <a:srgbClr val="000000"/>
              </a:solidFill>
              <a:latin typeface="Times New Roman" charset="0"/>
              <a:cs typeface="Times New Roman" charset="0"/>
              <a:sym typeface="Times New Roman" charset="0"/>
            </a:endParaRPr>
          </a:p>
          <a:p>
            <a:pPr fontAlgn="base">
              <a:spcBef>
                <a:spcPct val="0"/>
              </a:spcBef>
              <a:spcAft>
                <a:spcPct val="0"/>
              </a:spcAft>
              <a:tabLst>
                <a:tab pos="279400" algn="l"/>
                <a:tab pos="558800" algn="l"/>
                <a:tab pos="838200" algn="l"/>
                <a:tab pos="1117600" algn="l"/>
                <a:tab pos="1384300" algn="l"/>
                <a:tab pos="1663700" algn="l"/>
                <a:tab pos="1943100" algn="l"/>
                <a:tab pos="2222500" algn="l"/>
                <a:tab pos="2501900" algn="l"/>
                <a:tab pos="2781300" algn="l"/>
                <a:tab pos="3060700" algn="l"/>
                <a:tab pos="3340100" algn="l"/>
              </a:tabLst>
              <a:defRPr/>
            </a:pPr>
            <a:endParaRPr lang="en-US" sz="1400" dirty="0">
              <a:solidFill>
                <a:srgbClr val="000000"/>
              </a:solidFill>
              <a:latin typeface="Times New Roman" charset="0"/>
              <a:cs typeface="Arial" charset="0"/>
            </a:endParaRPr>
          </a:p>
        </p:txBody>
      </p:sp>
      <p:sp>
        <p:nvSpPr>
          <p:cNvPr id="7" name="TextBox 6"/>
          <p:cNvSpPr txBox="1"/>
          <p:nvPr/>
        </p:nvSpPr>
        <p:spPr>
          <a:xfrm>
            <a:off x="2362200" y="762000"/>
            <a:ext cx="853119" cy="584775"/>
          </a:xfrm>
          <a:prstGeom prst="rect">
            <a:avLst/>
          </a:prstGeom>
          <a:noFill/>
        </p:spPr>
        <p:txBody>
          <a:bodyPr wrap="none" rtlCol="0">
            <a:spAutoFit/>
          </a:bodyPr>
          <a:lstStyle/>
          <a:p>
            <a:pPr fontAlgn="base">
              <a:spcBef>
                <a:spcPct val="0"/>
              </a:spcBef>
              <a:spcAft>
                <a:spcPct val="0"/>
              </a:spcAft>
            </a:pPr>
            <a:r>
              <a:rPr lang="en-US" sz="3200" dirty="0" smtClean="0">
                <a:solidFill>
                  <a:srgbClr val="000000"/>
                </a:solidFill>
                <a:latin typeface="Symbol" pitchFamily="18" charset="2"/>
                <a:cs typeface="Arial" charset="0"/>
              </a:rPr>
              <a:t>m&gt;0</a:t>
            </a:r>
            <a:endParaRPr lang="en-US" sz="3200" dirty="0">
              <a:solidFill>
                <a:srgbClr val="000000"/>
              </a:solidFill>
              <a:latin typeface="Symbol" pitchFamily="18" charset="2"/>
              <a:cs typeface="Arial" charset="0"/>
            </a:endParaRPr>
          </a:p>
        </p:txBody>
      </p:sp>
      <p:sp>
        <p:nvSpPr>
          <p:cNvPr id="10" name="TextBox 9"/>
          <p:cNvSpPr txBox="1"/>
          <p:nvPr/>
        </p:nvSpPr>
        <p:spPr>
          <a:xfrm>
            <a:off x="6400800" y="762000"/>
            <a:ext cx="853119" cy="584775"/>
          </a:xfrm>
          <a:prstGeom prst="rect">
            <a:avLst/>
          </a:prstGeom>
          <a:noFill/>
        </p:spPr>
        <p:txBody>
          <a:bodyPr wrap="none" rtlCol="0">
            <a:spAutoFit/>
          </a:bodyPr>
          <a:lstStyle/>
          <a:p>
            <a:pPr fontAlgn="base">
              <a:spcBef>
                <a:spcPct val="0"/>
              </a:spcBef>
              <a:spcAft>
                <a:spcPct val="0"/>
              </a:spcAft>
            </a:pPr>
            <a:r>
              <a:rPr lang="en-US" sz="3200" dirty="0" smtClean="0">
                <a:solidFill>
                  <a:srgbClr val="000000"/>
                </a:solidFill>
                <a:latin typeface="Symbol" pitchFamily="18" charset="2"/>
                <a:cs typeface="Arial" charset="0"/>
              </a:rPr>
              <a:t>m&lt;0</a:t>
            </a:r>
            <a:endParaRPr lang="en-US" sz="3200" dirty="0">
              <a:solidFill>
                <a:srgbClr val="000000"/>
              </a:solidFill>
              <a:latin typeface="Symbol" pitchFamily="18" charset="2"/>
              <a:cs typeface="Arial" charset="0"/>
            </a:endParaRPr>
          </a:p>
        </p:txBody>
      </p:sp>
      <p:sp>
        <p:nvSpPr>
          <p:cNvPr id="3" name="Footer Placeholder 2"/>
          <p:cNvSpPr>
            <a:spLocks noGrp="1"/>
          </p:cNvSpPr>
          <p:nvPr>
            <p:ph type="ftr" sz="quarter" idx="10"/>
          </p:nvPr>
        </p:nvSpPr>
        <p:spPr/>
        <p:txBody>
          <a:body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 name="Slide Number Placeholder 3"/>
          <p:cNvSpPr>
            <a:spLocks noGrp="1"/>
          </p:cNvSpPr>
          <p:nvPr>
            <p:ph type="sldNum" sz="quarter" idx="11"/>
          </p:nvPr>
        </p:nvSpPr>
        <p:spPr/>
        <p:txBody>
          <a:bodyPr/>
          <a:lstStyle/>
          <a:p>
            <a:pPr>
              <a:defRPr/>
            </a:pPr>
            <a:fld id="{47DBE887-5ABE-406C-8AB4-EBFFD8468B29}" type="slidenum">
              <a:rPr lang="en-US" smtClean="0">
                <a:solidFill>
                  <a:srgbClr val="000000"/>
                </a:solidFill>
              </a:rPr>
              <a:pPr>
                <a:defRPr/>
              </a:pPr>
              <a:t>60</a:t>
            </a:fld>
            <a:endParaRPr lang="en-US" dirty="0">
              <a:solidFill>
                <a:srgbClr val="000000"/>
              </a:solidFill>
            </a:endParaRPr>
          </a:p>
        </p:txBody>
      </p:sp>
    </p:spTree>
    <p:extLst>
      <p:ext uri="{BB962C8B-B14F-4D97-AF65-F5344CB8AC3E}">
        <p14:creationId xmlns:p14="http://schemas.microsoft.com/office/powerpoint/2010/main" val="27815325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872814" y="3453825"/>
            <a:ext cx="5549789" cy="2215991"/>
          </a:xfrm>
          <a:prstGeom prst="rect">
            <a:avLst/>
          </a:prstGeom>
          <a:noFill/>
        </p:spPr>
        <p:txBody>
          <a:bodyPr wrap="none" rtlCol="0">
            <a:spAutoFit/>
          </a:bodyPr>
          <a:lstStyle/>
          <a:p>
            <a:endParaRPr lang="en-US" sz="2400" dirty="0" smtClean="0"/>
          </a:p>
          <a:p>
            <a:r>
              <a:rPr lang="en-US" sz="2400" dirty="0" smtClean="0"/>
              <a:t>Conversion electron energy for Aluminum:</a:t>
            </a:r>
          </a:p>
          <a:p>
            <a:endParaRPr lang="en-US" sz="2400" dirty="0" smtClean="0"/>
          </a:p>
          <a:p>
            <a:endParaRPr lang="en-US" sz="2400" dirty="0" smtClean="0"/>
          </a:p>
          <a:p>
            <a:r>
              <a:rPr lang="en-US" sz="2400" dirty="0" smtClean="0"/>
              <a:t>Conversion electron energy for Gold:</a:t>
            </a:r>
          </a:p>
          <a:p>
            <a:endParaRPr lang="en-US" dirty="0"/>
          </a:p>
        </p:txBody>
      </p:sp>
      <p:sp>
        <p:nvSpPr>
          <p:cNvPr id="2" name="Title 1"/>
          <p:cNvSpPr>
            <a:spLocks noGrp="1"/>
          </p:cNvSpPr>
          <p:nvPr>
            <p:ph type="title"/>
          </p:nvPr>
        </p:nvSpPr>
        <p:spPr>
          <a:xfrm>
            <a:off x="457200" y="9992"/>
            <a:ext cx="8229600" cy="980607"/>
          </a:xfrm>
        </p:spPr>
        <p:txBody>
          <a:bodyPr>
            <a:normAutofit fontScale="90000"/>
          </a:bodyPr>
          <a:lstStyle/>
          <a:p>
            <a:r>
              <a:rPr lang="en-US" dirty="0" smtClean="0"/>
              <a:t/>
            </a:r>
            <a:br>
              <a:rPr lang="en-US" dirty="0" smtClean="0"/>
            </a:br>
            <a:r>
              <a:rPr lang="en-US" dirty="0" smtClean="0">
                <a:solidFill>
                  <a:srgbClr val="FF0000"/>
                </a:solidFill>
              </a:rPr>
              <a:t>Reminder: The Bohr Atom</a:t>
            </a:r>
            <a:endParaRPr lang="en-US" dirty="0">
              <a:solidFill>
                <a:srgbClr val="FF0000"/>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880337377"/>
              </p:ext>
            </p:extLst>
          </p:nvPr>
        </p:nvGraphicFramePr>
        <p:xfrm>
          <a:off x="1943100" y="1189038"/>
          <a:ext cx="4999038" cy="2008187"/>
        </p:xfrm>
        <a:graphic>
          <a:graphicData uri="http://schemas.openxmlformats.org/presentationml/2006/ole">
            <mc:AlternateContent xmlns:mc="http://schemas.openxmlformats.org/markup-compatibility/2006">
              <mc:Choice xmlns:v="urn:schemas-microsoft-com:vml" Requires="v">
                <p:oleObj spid="_x0000_s12488" name="Equation" r:id="rId4" imgW="3416040" imgH="1371600" progId="Equation.DSMT4">
                  <p:embed/>
                </p:oleObj>
              </mc:Choice>
              <mc:Fallback>
                <p:oleObj name="Equation" r:id="rId4" imgW="3416040" imgH="1371600" progId="Equation.DSMT4">
                  <p:embed/>
                  <p:pic>
                    <p:nvPicPr>
                      <p:cNvPr id="0" name=""/>
                      <p:cNvPicPr>
                        <a:picLocks noChangeAspect="1" noChangeArrowheads="1"/>
                      </p:cNvPicPr>
                      <p:nvPr/>
                    </p:nvPicPr>
                    <p:blipFill>
                      <a:blip r:embed="rId5"/>
                      <a:srcRect/>
                      <a:stretch>
                        <a:fillRect/>
                      </a:stretch>
                    </p:blipFill>
                    <p:spPr bwMode="auto">
                      <a:xfrm>
                        <a:off x="1943100" y="1189038"/>
                        <a:ext cx="4999038" cy="2008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14"/>
          <p:cNvSpPr txBox="1">
            <a:spLocks noChangeArrowheads="1"/>
          </p:cNvSpPr>
          <p:nvPr/>
        </p:nvSpPr>
        <p:spPr bwMode="auto">
          <a:xfrm>
            <a:off x="685800" y="4245114"/>
            <a:ext cx="8077200" cy="400110"/>
          </a:xfrm>
          <a:prstGeom prst="rect">
            <a:avLst/>
          </a:prstGeom>
          <a:noFill/>
          <a:ln w="9525">
            <a:noFill/>
            <a:miter lim="800000"/>
            <a:headEnd/>
            <a:tailEnd/>
          </a:ln>
        </p:spPr>
        <p:txBody>
          <a:bodyPr wrap="square">
            <a:spAutoFit/>
          </a:bodyPr>
          <a:lstStyle/>
          <a:p>
            <a:r>
              <a:rPr lang="en-US" sz="2000" dirty="0" err="1" smtClean="0"/>
              <a:t>E</a:t>
            </a:r>
            <a:r>
              <a:rPr lang="en-US" sz="2000" baseline="-25000" dirty="0" err="1" smtClean="0"/>
              <a:t>e</a:t>
            </a:r>
            <a:r>
              <a:rPr lang="en-US" sz="2000" dirty="0" smtClean="0"/>
              <a:t>=m</a:t>
            </a:r>
            <a:r>
              <a:rPr lang="en-US" sz="2000" baseline="-25000" dirty="0" smtClean="0">
                <a:latin typeface="Symbol" pitchFamily="18" charset="2"/>
              </a:rPr>
              <a:t>m</a:t>
            </a:r>
            <a:r>
              <a:rPr lang="en-US" sz="2000" dirty="0" smtClean="0"/>
              <a:t>c</a:t>
            </a:r>
            <a:r>
              <a:rPr lang="en-US" sz="2000" baseline="30000" dirty="0" smtClean="0"/>
              <a:t>2</a:t>
            </a:r>
            <a:r>
              <a:rPr lang="en-US" sz="2000" dirty="0" smtClean="0"/>
              <a:t>(105.67 MeV)-</a:t>
            </a:r>
            <a:r>
              <a:rPr lang="en-US" sz="2000" dirty="0" smtClean="0">
                <a:solidFill>
                  <a:srgbClr val="FF0000"/>
                </a:solidFill>
              </a:rPr>
              <a:t>BE(0.47 MeV)-</a:t>
            </a:r>
            <a:r>
              <a:rPr lang="en-US" sz="2000" dirty="0" smtClean="0"/>
              <a:t>Recoil(0.22 MeV)=104.97 MeV</a:t>
            </a:r>
            <a:endParaRPr lang="en-US" sz="2000" dirty="0"/>
          </a:p>
        </p:txBody>
      </p:sp>
      <p:sp>
        <p:nvSpPr>
          <p:cNvPr id="9" name="TextBox 8"/>
          <p:cNvSpPr txBox="1">
            <a:spLocks noChangeArrowheads="1"/>
          </p:cNvSpPr>
          <p:nvPr/>
        </p:nvSpPr>
        <p:spPr bwMode="auto">
          <a:xfrm>
            <a:off x="685800" y="5388114"/>
            <a:ext cx="7772400" cy="1015663"/>
          </a:xfrm>
          <a:prstGeom prst="rect">
            <a:avLst/>
          </a:prstGeom>
          <a:noFill/>
          <a:ln w="9525">
            <a:noFill/>
            <a:miter lim="800000"/>
            <a:headEnd/>
            <a:tailEnd/>
          </a:ln>
        </p:spPr>
        <p:txBody>
          <a:bodyPr wrap="square">
            <a:spAutoFit/>
          </a:bodyPr>
          <a:lstStyle/>
          <a:p>
            <a:r>
              <a:rPr lang="en-US" sz="2000" dirty="0" err="1" smtClean="0"/>
              <a:t>E</a:t>
            </a:r>
            <a:r>
              <a:rPr lang="en-US" sz="2000" baseline="-25000" dirty="0" err="1" smtClean="0"/>
              <a:t>e</a:t>
            </a:r>
            <a:r>
              <a:rPr lang="en-US" sz="2000" dirty="0" smtClean="0"/>
              <a:t>=m</a:t>
            </a:r>
            <a:r>
              <a:rPr lang="en-US" sz="2000" baseline="-25000" dirty="0" smtClean="0">
                <a:latin typeface="Symbol" pitchFamily="18" charset="2"/>
              </a:rPr>
              <a:t>m</a:t>
            </a:r>
            <a:r>
              <a:rPr lang="en-US" sz="2000" dirty="0" smtClean="0"/>
              <a:t>c</a:t>
            </a:r>
            <a:r>
              <a:rPr lang="en-US" sz="2000" baseline="30000" dirty="0" smtClean="0"/>
              <a:t>2</a:t>
            </a:r>
            <a:r>
              <a:rPr lang="en-US" sz="2000" dirty="0" smtClean="0"/>
              <a:t>(105.67 MeV)-</a:t>
            </a:r>
            <a:r>
              <a:rPr lang="en-US" sz="2000" dirty="0" smtClean="0">
                <a:solidFill>
                  <a:srgbClr val="FF0000"/>
                </a:solidFill>
              </a:rPr>
              <a:t>BE(10.08MeV)</a:t>
            </a:r>
            <a:r>
              <a:rPr lang="en-US" sz="2000" dirty="0" smtClean="0"/>
              <a:t>-Recoil(0.025 MeV)=95.56MeV</a:t>
            </a:r>
          </a:p>
          <a:p>
            <a:r>
              <a:rPr lang="en-US" sz="2000" dirty="0" smtClean="0"/>
              <a:t>Note: Bohr formula does not work for Au because </a:t>
            </a:r>
            <a:r>
              <a:rPr lang="en-US" sz="2000" dirty="0" err="1" smtClean="0"/>
              <a:t>muon</a:t>
            </a:r>
            <a:r>
              <a:rPr lang="en-US" sz="2000" dirty="0" smtClean="0"/>
              <a:t> </a:t>
            </a:r>
            <a:r>
              <a:rPr lang="en-US" sz="2000" dirty="0" err="1" smtClean="0"/>
              <a:t>wf</a:t>
            </a:r>
            <a:r>
              <a:rPr lang="en-US" sz="2000" dirty="0" smtClean="0"/>
              <a:t> </a:t>
            </a:r>
            <a:r>
              <a:rPr lang="en-US" sz="2000" dirty="0"/>
              <a:t> </a:t>
            </a:r>
            <a:r>
              <a:rPr lang="en-US" sz="2000" dirty="0" err="1" smtClean="0"/>
              <a:t>sustantially</a:t>
            </a:r>
            <a:r>
              <a:rPr lang="en-US" sz="2000" dirty="0" smtClean="0"/>
              <a:t> inside nucleus!</a:t>
            </a:r>
            <a:endParaRPr lang="en-US" sz="2000" dirty="0"/>
          </a:p>
        </p:txBody>
      </p:sp>
      <p:sp>
        <p:nvSpPr>
          <p:cNvPr id="3" name="TextBox 2"/>
          <p:cNvSpPr txBox="1"/>
          <p:nvPr/>
        </p:nvSpPr>
        <p:spPr>
          <a:xfrm>
            <a:off x="1752600" y="3453825"/>
            <a:ext cx="5195910" cy="369332"/>
          </a:xfrm>
          <a:prstGeom prst="rect">
            <a:avLst/>
          </a:prstGeom>
          <a:noFill/>
        </p:spPr>
        <p:txBody>
          <a:bodyPr wrap="none" rtlCol="0">
            <a:spAutoFit/>
          </a:bodyPr>
          <a:lstStyle/>
          <a:p>
            <a:r>
              <a:rPr lang="en-US" dirty="0" smtClean="0"/>
              <a:t>For </a:t>
            </a:r>
            <a:r>
              <a:rPr lang="en-US" dirty="0" err="1" smtClean="0"/>
              <a:t>muonic</a:t>
            </a:r>
            <a:r>
              <a:rPr lang="en-US" dirty="0" smtClean="0"/>
              <a:t> 1S state in aluminum, r~20 </a:t>
            </a:r>
            <a:r>
              <a:rPr lang="en-US" dirty="0" err="1" smtClean="0"/>
              <a:t>fm</a:t>
            </a:r>
            <a:r>
              <a:rPr lang="en-US" dirty="0" smtClean="0"/>
              <a:t>, E~500 </a:t>
            </a:r>
            <a:r>
              <a:rPr lang="en-US" dirty="0" err="1" smtClean="0"/>
              <a:t>keV</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259497629"/>
              </p:ext>
            </p:extLst>
          </p:nvPr>
        </p:nvGraphicFramePr>
        <p:xfrm>
          <a:off x="6203950" y="3822700"/>
          <a:ext cx="1647825" cy="419100"/>
        </p:xfrm>
        <a:graphic>
          <a:graphicData uri="http://schemas.openxmlformats.org/presentationml/2006/ole">
            <mc:AlternateContent xmlns:mc="http://schemas.openxmlformats.org/markup-compatibility/2006">
              <mc:Choice xmlns:v="urn:schemas-microsoft-com:vml" Requires="v">
                <p:oleObj spid="_x0000_s12489" name="Equation" r:id="rId6" imgW="1155600" imgH="228600" progId="Equation.DSMT4">
                  <p:embed/>
                </p:oleObj>
              </mc:Choice>
              <mc:Fallback>
                <p:oleObj name="Equation" r:id="rId6" imgW="1155600" imgH="228600" progId="Equation.DSMT4">
                  <p:embed/>
                  <p:pic>
                    <p:nvPicPr>
                      <p:cNvPr id="0" name="Object 5"/>
                      <p:cNvPicPr>
                        <a:picLocks noChangeAspect="1" noChangeArrowheads="1"/>
                      </p:cNvPicPr>
                      <p:nvPr/>
                    </p:nvPicPr>
                    <p:blipFill>
                      <a:blip r:embed="rId7"/>
                      <a:srcRect/>
                      <a:stretch>
                        <a:fillRect/>
                      </a:stretch>
                    </p:blipFill>
                    <p:spPr bwMode="auto">
                      <a:xfrm>
                        <a:off x="6203950" y="3822700"/>
                        <a:ext cx="1647825" cy="419100"/>
                      </a:xfrm>
                      <a:prstGeom prst="rect">
                        <a:avLst/>
                      </a:prstGeom>
                      <a:noFill/>
                      <a:ln>
                        <a:noFill/>
                      </a:ln>
                    </p:spPr>
                  </p:pic>
                </p:oleObj>
              </mc:Fallback>
            </mc:AlternateContent>
          </a:graphicData>
        </a:graphic>
      </p:graphicFrame>
      <p:sp>
        <p:nvSpPr>
          <p:cNvPr id="10" name="Footer Placeholder 9"/>
          <p:cNvSpPr>
            <a:spLocks noGrp="1"/>
          </p:cNvSpPr>
          <p:nvPr>
            <p:ph type="ftr" sz="quarter" idx="11"/>
          </p:nvPr>
        </p:nvSpPr>
        <p:spPr/>
        <p:txBody>
          <a:bodyPr/>
          <a:lstStyle/>
          <a:p>
            <a:r>
              <a:rPr lang="en-US" smtClean="0"/>
              <a:t>J. Miller, ssp2012, June 2012</a:t>
            </a:r>
            <a:endParaRPr lang="en-US"/>
          </a:p>
        </p:txBody>
      </p:sp>
      <p:sp>
        <p:nvSpPr>
          <p:cNvPr id="11" name="Slide Number Placeholder 10"/>
          <p:cNvSpPr>
            <a:spLocks noGrp="1"/>
          </p:cNvSpPr>
          <p:nvPr>
            <p:ph type="sldNum" sz="quarter" idx="12"/>
          </p:nvPr>
        </p:nvSpPr>
        <p:spPr/>
        <p:txBody>
          <a:bodyPr/>
          <a:lstStyle/>
          <a:p>
            <a:fld id="{B326621D-91F0-43AF-9600-98B3DB544E1B}" type="slidenum">
              <a:rPr lang="en-US" smtClean="0"/>
              <a:t>61</a:t>
            </a:fld>
            <a:endParaRPr lang="en-US"/>
          </a:p>
        </p:txBody>
      </p:sp>
    </p:spTree>
    <p:extLst>
      <p:ext uri="{BB962C8B-B14F-4D97-AF65-F5344CB8AC3E}">
        <p14:creationId xmlns:p14="http://schemas.microsoft.com/office/powerpoint/2010/main" val="11528909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304800" y="0"/>
            <a:ext cx="8229600" cy="838200"/>
          </a:xfrm>
        </p:spPr>
        <p:txBody>
          <a:bodyPr/>
          <a:lstStyle/>
          <a:p>
            <a:pPr>
              <a:defRPr/>
            </a:pPr>
            <a:r>
              <a:rPr lang="en-US" sz="2400" dirty="0" err="1">
                <a:solidFill>
                  <a:srgbClr val="FF0000"/>
                </a:solidFill>
                <a:effectLst/>
              </a:rPr>
              <a:t>Muonic</a:t>
            </a:r>
            <a:r>
              <a:rPr lang="en-US" sz="2400" dirty="0">
                <a:solidFill>
                  <a:srgbClr val="FF0000"/>
                </a:solidFill>
                <a:effectLst/>
              </a:rPr>
              <a:t> Atom Formation and Nuclear Capture</a:t>
            </a:r>
          </a:p>
        </p:txBody>
      </p:sp>
      <p:sp>
        <p:nvSpPr>
          <p:cNvPr id="5124" name="Rectangle 3"/>
          <p:cNvSpPr>
            <a:spLocks noGrp="1" noChangeArrowheads="1"/>
          </p:cNvSpPr>
          <p:nvPr>
            <p:ph type="body" idx="1"/>
          </p:nvPr>
        </p:nvSpPr>
        <p:spPr>
          <a:xfrm>
            <a:off x="381000" y="685800"/>
            <a:ext cx="8534400" cy="5334000"/>
          </a:xfrm>
        </p:spPr>
        <p:txBody>
          <a:bodyPr/>
          <a:lstStyle/>
          <a:p>
            <a:pPr>
              <a:lnSpc>
                <a:spcPct val="80000"/>
              </a:lnSpc>
              <a:buFont typeface="Times" pitchFamily="28" charset="0"/>
              <a:buNone/>
            </a:pPr>
            <a:endParaRPr lang="en-US" sz="2000" dirty="0" smtClean="0"/>
          </a:p>
          <a:p>
            <a:pPr>
              <a:lnSpc>
                <a:spcPct val="80000"/>
              </a:lnSpc>
            </a:pPr>
            <a:endParaRPr lang="en-US" sz="2000" dirty="0" smtClean="0"/>
          </a:p>
          <a:p>
            <a:pPr>
              <a:lnSpc>
                <a:spcPct val="80000"/>
              </a:lnSpc>
            </a:pPr>
            <a:r>
              <a:rPr lang="en-US" sz="2000" dirty="0" err="1" smtClean="0"/>
              <a:t>Hydrogenic</a:t>
            </a:r>
            <a:r>
              <a:rPr lang="en-US" sz="2000" dirty="0" smtClean="0"/>
              <a:t> Radial </a:t>
            </a:r>
            <a:r>
              <a:rPr lang="en-US" sz="2000" dirty="0" err="1" smtClean="0"/>
              <a:t>wavefunction</a:t>
            </a:r>
            <a:r>
              <a:rPr lang="en-US" sz="2000" dirty="0" smtClean="0"/>
              <a:t> at small r:   R(r) </a:t>
            </a:r>
            <a:r>
              <a:rPr lang="en-US" sz="2000" dirty="0" smtClean="0">
                <a:latin typeface="Symbol" pitchFamily="18" charset="2"/>
              </a:rPr>
              <a:t>  </a:t>
            </a:r>
            <a:r>
              <a:rPr lang="en-US" sz="2000" dirty="0" smtClean="0"/>
              <a:t> </a:t>
            </a:r>
            <a:r>
              <a:rPr lang="en-US" sz="2000" dirty="0" err="1" smtClean="0"/>
              <a:t>r</a:t>
            </a:r>
            <a:r>
              <a:rPr lang="en-US" sz="2000" baseline="30000" dirty="0" err="1" smtClean="0">
                <a:latin typeface="Euclid Extra" pitchFamily="18" charset="2"/>
              </a:rPr>
              <a:t>l</a:t>
            </a:r>
            <a:r>
              <a:rPr lang="en-US" sz="2000" dirty="0" smtClean="0"/>
              <a:t> Z</a:t>
            </a:r>
            <a:r>
              <a:rPr lang="en-US" sz="2000" baseline="30000" dirty="0" smtClean="0"/>
              <a:t>3/2</a:t>
            </a:r>
            <a:r>
              <a:rPr lang="en-US" sz="2000" dirty="0" smtClean="0"/>
              <a:t> , 1S~ Z</a:t>
            </a:r>
            <a:r>
              <a:rPr lang="en-US" sz="2000" baseline="30000" dirty="0" smtClean="0"/>
              <a:t>3/2</a:t>
            </a:r>
            <a:r>
              <a:rPr lang="en-US" sz="2000" dirty="0" smtClean="0"/>
              <a:t> </a:t>
            </a:r>
          </a:p>
          <a:p>
            <a:pPr>
              <a:lnSpc>
                <a:spcPct val="80000"/>
              </a:lnSpc>
            </a:pPr>
            <a:endParaRPr lang="en-US" sz="2000" dirty="0" smtClean="0"/>
          </a:p>
          <a:p>
            <a:pPr>
              <a:lnSpc>
                <a:spcPct val="80000"/>
              </a:lnSpc>
            </a:pPr>
            <a:r>
              <a:rPr lang="en-US" sz="2000" dirty="0" smtClean="0"/>
              <a:t>Ordinary Muon Capture Rate, </a:t>
            </a:r>
            <a:r>
              <a:rPr lang="en-US" sz="2000" dirty="0" smtClean="0">
                <a:latin typeface="Symbol" pitchFamily="18" charset="2"/>
              </a:rPr>
              <a:t>m</a:t>
            </a:r>
            <a:r>
              <a:rPr lang="en-US" sz="2000" baseline="30000" dirty="0" smtClean="0">
                <a:latin typeface="Symbol" pitchFamily="18" charset="2"/>
              </a:rPr>
              <a:t>-</a:t>
            </a:r>
            <a:r>
              <a:rPr lang="en-US" sz="2000" dirty="0" smtClean="0"/>
              <a:t> + A(N,Z) </a:t>
            </a:r>
            <a:r>
              <a:rPr lang="en-US" sz="2000" dirty="0" smtClean="0">
                <a:latin typeface="Symbol" pitchFamily="18" charset="2"/>
                <a:sym typeface="Wingdings" pitchFamily="2" charset="2"/>
              </a:rPr>
              <a:t>B</a:t>
            </a:r>
            <a:r>
              <a:rPr lang="en-US" sz="2000" dirty="0" smtClean="0"/>
              <a:t>(N+1,Z-1) </a:t>
            </a:r>
            <a:r>
              <a:rPr lang="en-US" sz="2000" baseline="-25000" dirty="0" smtClean="0"/>
              <a:t> </a:t>
            </a:r>
            <a:r>
              <a:rPr lang="en-US" sz="2000" dirty="0" smtClean="0"/>
              <a:t>+ </a:t>
            </a:r>
            <a:r>
              <a:rPr lang="en-US" sz="2000" dirty="0" smtClean="0">
                <a:latin typeface="Symbol" pitchFamily="18" charset="2"/>
              </a:rPr>
              <a:t>n</a:t>
            </a:r>
            <a:r>
              <a:rPr lang="en-US" sz="2000" baseline="-25000" dirty="0" smtClean="0">
                <a:latin typeface="Symbol" pitchFamily="18" charset="2"/>
              </a:rPr>
              <a:t>m</a:t>
            </a:r>
            <a:r>
              <a:rPr lang="en-US" sz="2000" dirty="0" smtClean="0"/>
              <a:t> : proportional</a:t>
            </a:r>
            <a:r>
              <a:rPr lang="en-US" sz="2000" dirty="0" smtClean="0">
                <a:latin typeface="Symbol" pitchFamily="18" charset="2"/>
              </a:rPr>
              <a:t> </a:t>
            </a:r>
            <a:r>
              <a:rPr lang="en-US" sz="2000" dirty="0" smtClean="0"/>
              <a:t>to the</a:t>
            </a:r>
            <a:r>
              <a:rPr lang="en-US" sz="2000" dirty="0" smtClean="0">
                <a:latin typeface="Symbol" pitchFamily="18" charset="2"/>
              </a:rPr>
              <a:t> </a:t>
            </a:r>
            <a:r>
              <a:rPr lang="en-US" sz="2000" dirty="0" smtClean="0"/>
              <a:t>probability of overlap between nucleus and muon times number of protons </a:t>
            </a:r>
            <a:r>
              <a:rPr lang="en-US" sz="2000" dirty="0" smtClean="0">
                <a:latin typeface="Symbol" pitchFamily="18" charset="2"/>
              </a:rPr>
              <a:t>-&gt;</a:t>
            </a:r>
            <a:r>
              <a:rPr lang="en-US" sz="2000" dirty="0" smtClean="0">
                <a:latin typeface="Euclid Extra" pitchFamily="18" charset="2"/>
              </a:rPr>
              <a:t>l</a:t>
            </a:r>
            <a:r>
              <a:rPr lang="en-US" sz="2000" dirty="0" smtClean="0"/>
              <a:t>=0 capture rate by far largest. Proportional to: </a:t>
            </a:r>
            <a:r>
              <a:rPr lang="en-US" sz="2000" dirty="0" smtClean="0">
                <a:solidFill>
                  <a:srgbClr val="1A02CA"/>
                </a:solidFill>
              </a:rPr>
              <a:t>(# protons) x (Prob. muon overlap w/ nucleus) ~ Z</a:t>
            </a:r>
            <a:r>
              <a:rPr lang="en-US" sz="2000" baseline="30000" dirty="0" smtClean="0">
                <a:solidFill>
                  <a:srgbClr val="1A02CA"/>
                </a:solidFill>
              </a:rPr>
              <a:t>4</a:t>
            </a:r>
          </a:p>
          <a:p>
            <a:pPr>
              <a:lnSpc>
                <a:spcPct val="80000"/>
              </a:lnSpc>
            </a:pPr>
            <a:endParaRPr lang="en-US" sz="2000" dirty="0" smtClean="0">
              <a:solidFill>
                <a:srgbClr val="006600"/>
              </a:solidFill>
            </a:endParaRPr>
          </a:p>
          <a:p>
            <a:pPr>
              <a:lnSpc>
                <a:spcPct val="80000"/>
              </a:lnSpc>
            </a:pPr>
            <a:r>
              <a:rPr lang="en-US" sz="2000" dirty="0" smtClean="0">
                <a:solidFill>
                  <a:srgbClr val="006600"/>
                </a:solidFill>
              </a:rPr>
              <a:t>Conversion rate</a:t>
            </a:r>
            <a:r>
              <a:rPr lang="en-US" sz="2000" dirty="0" smtClean="0"/>
              <a:t> is </a:t>
            </a:r>
            <a:r>
              <a:rPr lang="en-US" sz="2000" u="sng" dirty="0" smtClean="0"/>
              <a:t>coherent</a:t>
            </a:r>
            <a:r>
              <a:rPr lang="en-US" sz="2000" dirty="0" smtClean="0"/>
              <a:t> </a:t>
            </a:r>
            <a:r>
              <a:rPr lang="en-US" sz="2000" dirty="0" smtClean="0">
                <a:latin typeface="Symbol" pitchFamily="18" charset="2"/>
              </a:rPr>
              <a:t>-&gt; </a:t>
            </a:r>
            <a:r>
              <a:rPr lang="en-US" sz="2000" dirty="0" smtClean="0"/>
              <a:t>Proportional to</a:t>
            </a:r>
          </a:p>
          <a:p>
            <a:pPr>
              <a:lnSpc>
                <a:spcPct val="80000"/>
              </a:lnSpc>
              <a:buNone/>
            </a:pPr>
            <a:r>
              <a:rPr lang="en-US" sz="2000" dirty="0" smtClean="0">
                <a:solidFill>
                  <a:srgbClr val="1A02CA"/>
                </a:solidFill>
              </a:rPr>
              <a:t>     (# protons)</a:t>
            </a:r>
            <a:r>
              <a:rPr lang="en-US" sz="2000" baseline="30000" dirty="0" smtClean="0">
                <a:solidFill>
                  <a:srgbClr val="1A02CA"/>
                </a:solidFill>
              </a:rPr>
              <a:t>2 </a:t>
            </a:r>
            <a:r>
              <a:rPr lang="en-US" sz="2000" dirty="0" smtClean="0">
                <a:solidFill>
                  <a:srgbClr val="1A02CA"/>
                </a:solidFill>
              </a:rPr>
              <a:t>x (Prob. nuclear overlap) ~</a:t>
            </a:r>
            <a:r>
              <a:rPr lang="en-US" sz="2000" dirty="0" smtClean="0">
                <a:solidFill>
                  <a:srgbClr val="0000FF"/>
                </a:solidFill>
              </a:rPr>
              <a:t>Z</a:t>
            </a:r>
            <a:r>
              <a:rPr lang="en-US" sz="2000" baseline="30000" dirty="0" smtClean="0">
                <a:solidFill>
                  <a:srgbClr val="0000FF"/>
                </a:solidFill>
              </a:rPr>
              <a:t>5</a:t>
            </a:r>
          </a:p>
          <a:p>
            <a:pPr>
              <a:lnSpc>
                <a:spcPct val="80000"/>
              </a:lnSpc>
              <a:buFontTx/>
              <a:buNone/>
            </a:pPr>
            <a:r>
              <a:rPr lang="en-US" sz="2000" dirty="0" smtClean="0">
                <a:sym typeface="Wingdings" pitchFamily="2" charset="2"/>
              </a:rPr>
              <a:t>          </a:t>
            </a:r>
            <a:r>
              <a:rPr lang="en-US" sz="2000" dirty="0" err="1" smtClean="0">
                <a:sym typeface="Wingdings" pitchFamily="2" charset="2"/>
              </a:rPr>
              <a:t>R</a:t>
            </a:r>
            <a:r>
              <a:rPr lang="en-US" sz="2000" baseline="-25000" dirty="0" err="1" smtClean="0">
                <a:latin typeface="Symbol" pitchFamily="18" charset="2"/>
                <a:sym typeface="Wingdings" pitchFamily="2" charset="2"/>
              </a:rPr>
              <a:t>m</a:t>
            </a:r>
            <a:r>
              <a:rPr lang="en-US" sz="2000" baseline="-25000" dirty="0" err="1" smtClean="0">
                <a:sym typeface="Wingdings" pitchFamily="2" charset="2"/>
              </a:rPr>
              <a:t>e</a:t>
            </a:r>
            <a:r>
              <a:rPr lang="en-US" sz="2000" dirty="0" smtClean="0">
                <a:latin typeface="Symbol" pitchFamily="18" charset="2"/>
                <a:sym typeface="Wingdings" pitchFamily="2" charset="2"/>
              </a:rPr>
              <a:t>=(</a:t>
            </a:r>
            <a:r>
              <a:rPr lang="en-US" sz="2000" dirty="0" smtClean="0">
                <a:sym typeface="Wingdings" pitchFamily="2" charset="2"/>
              </a:rPr>
              <a:t>conversion)/(capture)~</a:t>
            </a:r>
            <a:r>
              <a:rPr lang="en-US" sz="2000" dirty="0" smtClean="0">
                <a:latin typeface="Symbol" pitchFamily="18" charset="2"/>
                <a:sym typeface="Wingdings" pitchFamily="2" charset="2"/>
              </a:rPr>
              <a:t>Z</a:t>
            </a:r>
            <a:r>
              <a:rPr lang="en-US" sz="2000" baseline="30000" dirty="0" smtClean="0">
                <a:latin typeface="Symbol" pitchFamily="18" charset="2"/>
                <a:sym typeface="Wingdings" pitchFamily="2" charset="2"/>
              </a:rPr>
              <a:t>5</a:t>
            </a:r>
            <a:r>
              <a:rPr lang="en-US" sz="2000" dirty="0" smtClean="0">
                <a:latin typeface="Symbol" pitchFamily="18" charset="2"/>
                <a:sym typeface="Wingdings" pitchFamily="2" charset="2"/>
              </a:rPr>
              <a:t>/Z</a:t>
            </a:r>
            <a:r>
              <a:rPr lang="en-US" sz="2000" baseline="30000" dirty="0" smtClean="0">
                <a:latin typeface="Symbol" pitchFamily="18" charset="2"/>
                <a:sym typeface="Wingdings" pitchFamily="2" charset="2"/>
              </a:rPr>
              <a:t>4</a:t>
            </a:r>
            <a:r>
              <a:rPr lang="en-US" sz="2000" dirty="0" smtClean="0">
                <a:latin typeface="Symbol" pitchFamily="18" charset="2"/>
                <a:sym typeface="Wingdings" pitchFamily="2" charset="2"/>
              </a:rPr>
              <a:t>~Z</a:t>
            </a:r>
          </a:p>
          <a:p>
            <a:pPr>
              <a:lnSpc>
                <a:spcPct val="80000"/>
              </a:lnSpc>
              <a:buFontTx/>
              <a:buNone/>
            </a:pPr>
            <a:endParaRPr lang="en-US" sz="2000" dirty="0" smtClean="0">
              <a:latin typeface="Symbol" pitchFamily="18" charset="2"/>
              <a:sym typeface="Wingdings" pitchFamily="2" charset="2"/>
            </a:endParaRPr>
          </a:p>
          <a:p>
            <a:pPr>
              <a:lnSpc>
                <a:spcPct val="80000"/>
              </a:lnSpc>
              <a:buFont typeface="Wingdings" pitchFamily="2" charset="2"/>
              <a:buChar char="à"/>
            </a:pPr>
            <a:r>
              <a:rPr lang="en-US" sz="2000" dirty="0" smtClean="0"/>
              <a:t>High Z preferred for sensitivity. Max is</a:t>
            </a:r>
          </a:p>
          <a:p>
            <a:pPr>
              <a:lnSpc>
                <a:spcPct val="80000"/>
              </a:lnSpc>
              <a:buNone/>
            </a:pPr>
            <a:r>
              <a:rPr lang="en-US" sz="2000" dirty="0" smtClean="0"/>
              <a:t>at Z~50-60, slowly decreases after </a:t>
            </a:r>
            <a:r>
              <a:rPr lang="en-US" sz="2000" dirty="0"/>
              <a:t>that. </a:t>
            </a:r>
            <a:endParaRPr lang="en-US" sz="2000" dirty="0" smtClean="0"/>
          </a:p>
          <a:p>
            <a:pPr>
              <a:lnSpc>
                <a:spcPct val="80000"/>
              </a:lnSpc>
              <a:buNone/>
            </a:pPr>
            <a:r>
              <a:rPr lang="en-US" sz="2000" dirty="0" smtClean="0"/>
              <a:t>(</a:t>
            </a:r>
            <a:r>
              <a:rPr lang="en-US" sz="2000" dirty="0"/>
              <a:t>But…we will see on the next slide that we</a:t>
            </a:r>
          </a:p>
          <a:p>
            <a:pPr>
              <a:lnSpc>
                <a:spcPct val="80000"/>
              </a:lnSpc>
              <a:buNone/>
            </a:pPr>
            <a:r>
              <a:rPr lang="en-US" sz="2000" dirty="0"/>
              <a:t>don’t want the </a:t>
            </a:r>
            <a:r>
              <a:rPr lang="en-US" sz="2000" dirty="0" err="1"/>
              <a:t>muonic</a:t>
            </a:r>
            <a:r>
              <a:rPr lang="en-US" sz="2000" dirty="0"/>
              <a:t> atom to die away too</a:t>
            </a:r>
          </a:p>
          <a:p>
            <a:pPr>
              <a:lnSpc>
                <a:spcPct val="80000"/>
              </a:lnSpc>
              <a:buNone/>
            </a:pPr>
            <a:r>
              <a:rPr lang="en-US" sz="2000" dirty="0"/>
              <a:t>fast, and Mu2e is likely limited to Al and Ti)</a:t>
            </a:r>
          </a:p>
          <a:p>
            <a:pPr marL="0" indent="0">
              <a:lnSpc>
                <a:spcPct val="80000"/>
              </a:lnSpc>
              <a:buNone/>
            </a:pPr>
            <a:endParaRPr lang="en-US" sz="2000" dirty="0" smtClean="0"/>
          </a:p>
        </p:txBody>
      </p:sp>
      <p:sp>
        <p:nvSpPr>
          <p:cNvPr id="5125" name="Oval 4"/>
          <p:cNvSpPr>
            <a:spLocks noChangeArrowheads="1"/>
          </p:cNvSpPr>
          <p:nvPr/>
        </p:nvSpPr>
        <p:spPr bwMode="auto">
          <a:xfrm>
            <a:off x="5486400" y="4800600"/>
            <a:ext cx="2743200" cy="13716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cs typeface="Arial" charset="0"/>
            </a:endParaRPr>
          </a:p>
        </p:txBody>
      </p:sp>
      <p:sp>
        <p:nvSpPr>
          <p:cNvPr id="5126" name="Oval 5"/>
          <p:cNvSpPr>
            <a:spLocks noChangeArrowheads="1"/>
          </p:cNvSpPr>
          <p:nvPr/>
        </p:nvSpPr>
        <p:spPr bwMode="auto">
          <a:xfrm>
            <a:off x="7772400" y="4876800"/>
            <a:ext cx="457200" cy="500063"/>
          </a:xfrm>
          <a:prstGeom prst="ellipse">
            <a:avLst/>
          </a:prstGeom>
          <a:solidFill>
            <a:srgbClr val="FF0000"/>
          </a:solidFill>
          <a:ln w="9525">
            <a:solidFill>
              <a:schemeClr val="tx1"/>
            </a:solidFill>
            <a:round/>
            <a:headEnd/>
            <a:tailEnd/>
          </a:ln>
        </p:spPr>
        <p:txBody>
          <a:bodyPr wrap="none" anchor="ctr"/>
          <a:lstStyle/>
          <a:p>
            <a:pPr fontAlgn="base">
              <a:spcBef>
                <a:spcPct val="0"/>
              </a:spcBef>
              <a:spcAft>
                <a:spcPct val="0"/>
              </a:spcAft>
            </a:pPr>
            <a:endParaRPr lang="en-US" sz="3200">
              <a:solidFill>
                <a:srgbClr val="000000"/>
              </a:solidFill>
              <a:latin typeface="Times New Roman" pitchFamily="18" charset="0"/>
              <a:cs typeface="Arial" charset="0"/>
            </a:endParaRPr>
          </a:p>
        </p:txBody>
      </p:sp>
      <p:sp>
        <p:nvSpPr>
          <p:cNvPr id="5127" name="Oval 6"/>
          <p:cNvSpPr>
            <a:spLocks noChangeArrowheads="1"/>
          </p:cNvSpPr>
          <p:nvPr/>
        </p:nvSpPr>
        <p:spPr bwMode="auto">
          <a:xfrm>
            <a:off x="6400800" y="5029200"/>
            <a:ext cx="914400" cy="914400"/>
          </a:xfrm>
          <a:prstGeom prst="ellipse">
            <a:avLst/>
          </a:prstGeom>
          <a:solidFill>
            <a:schemeClr val="accent1"/>
          </a:solidFill>
          <a:ln w="9525" algn="ctr">
            <a:solidFill>
              <a:schemeClr val="tx1"/>
            </a:solidFill>
            <a:round/>
            <a:headEnd/>
            <a:tailEnd/>
          </a:ln>
        </p:spPr>
        <p:txBody>
          <a:bodyPr wrap="none" anchor="ctr"/>
          <a:lstStyle/>
          <a:p>
            <a:pPr fontAlgn="base">
              <a:spcBef>
                <a:spcPct val="0"/>
              </a:spcBef>
              <a:spcAft>
                <a:spcPct val="0"/>
              </a:spcAft>
            </a:pPr>
            <a:r>
              <a:rPr lang="en-US" sz="2800" dirty="0">
                <a:solidFill>
                  <a:srgbClr val="000000"/>
                </a:solidFill>
                <a:cs typeface="Arial" charset="0"/>
              </a:rPr>
              <a:t>Nucleus</a:t>
            </a:r>
          </a:p>
        </p:txBody>
      </p:sp>
      <p:sp>
        <p:nvSpPr>
          <p:cNvPr id="5128" name="Text Box 7"/>
          <p:cNvSpPr txBox="1">
            <a:spLocks noChangeArrowheads="1"/>
          </p:cNvSpPr>
          <p:nvPr/>
        </p:nvSpPr>
        <p:spPr bwMode="auto">
          <a:xfrm>
            <a:off x="8153400" y="4495800"/>
            <a:ext cx="609600" cy="584775"/>
          </a:xfrm>
          <a:prstGeom prst="rect">
            <a:avLst/>
          </a:prstGeom>
          <a:noFill/>
          <a:ln w="9525" algn="ctr">
            <a:noFill/>
            <a:miter lim="800000"/>
            <a:headEnd/>
            <a:tailEnd/>
          </a:ln>
        </p:spPr>
        <p:txBody>
          <a:bodyPr wrap="square">
            <a:spAutoFit/>
          </a:bodyPr>
          <a:lstStyle/>
          <a:p>
            <a:pPr fontAlgn="base">
              <a:spcBef>
                <a:spcPct val="0"/>
              </a:spcBef>
              <a:spcAft>
                <a:spcPct val="0"/>
              </a:spcAft>
            </a:pPr>
            <a:r>
              <a:rPr lang="en-US" sz="3200" dirty="0">
                <a:solidFill>
                  <a:srgbClr val="000000"/>
                </a:solidFill>
                <a:latin typeface="Symbol" pitchFamily="18" charset="2"/>
                <a:cs typeface="Arial" charset="0"/>
              </a:rPr>
              <a:t>m</a:t>
            </a:r>
            <a:r>
              <a:rPr lang="en-US" sz="3200" baseline="30000" dirty="0">
                <a:solidFill>
                  <a:srgbClr val="000000"/>
                </a:solidFill>
                <a:latin typeface="Symbol" pitchFamily="18" charset="2"/>
                <a:cs typeface="Arial" charset="0"/>
              </a:rPr>
              <a:t>-</a:t>
            </a:r>
          </a:p>
        </p:txBody>
      </p:sp>
      <p:sp>
        <p:nvSpPr>
          <p:cNvPr id="2" name="Footer Placeholder 1"/>
          <p:cNvSpPr>
            <a:spLocks noGrp="1"/>
          </p:cNvSpPr>
          <p:nvPr>
            <p:ph type="ftr" sz="quarter" idx="10"/>
          </p:nvPr>
        </p:nvSpPr>
        <p:spPr/>
        <p:txBody>
          <a:body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3" name="Slide Number Placeholder 2"/>
          <p:cNvSpPr>
            <a:spLocks noGrp="1"/>
          </p:cNvSpPr>
          <p:nvPr>
            <p:ph type="sldNum" sz="quarter" idx="11"/>
          </p:nvPr>
        </p:nvSpPr>
        <p:spPr/>
        <p:txBody>
          <a:bodyPr/>
          <a:lstStyle/>
          <a:p>
            <a:pPr>
              <a:defRPr/>
            </a:pPr>
            <a:fld id="{47DBE887-5ABE-406C-8AB4-EBFFD8468B29}" type="slidenum">
              <a:rPr lang="en-US" smtClean="0">
                <a:solidFill>
                  <a:srgbClr val="000000"/>
                </a:solidFill>
              </a:rPr>
              <a:pPr>
                <a:defRPr/>
              </a:pPr>
              <a:t>62</a:t>
            </a:fld>
            <a:endParaRPr lang="en-US" dirty="0">
              <a:solidFill>
                <a:srgbClr val="000000"/>
              </a:solidFill>
            </a:endParaRPr>
          </a:p>
        </p:txBody>
      </p:sp>
    </p:spTree>
    <p:extLst>
      <p:ext uri="{BB962C8B-B14F-4D97-AF65-F5344CB8AC3E}">
        <p14:creationId xmlns:p14="http://schemas.microsoft.com/office/powerpoint/2010/main" val="5946803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8768" y="683928"/>
            <a:ext cx="7262232" cy="5442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00" y="5911334"/>
            <a:ext cx="685800" cy="369332"/>
          </a:xfrm>
          <a:prstGeom prst="rect">
            <a:avLst/>
          </a:prstGeom>
          <a:solidFill>
            <a:schemeClr val="bg1"/>
          </a:solidFill>
        </p:spPr>
        <p:txBody>
          <a:bodyPr wrap="square" rtlCol="0">
            <a:spAutoFit/>
          </a:bodyPr>
          <a:lstStyle/>
          <a:p>
            <a:endParaRPr lang="en-US" dirty="0"/>
          </a:p>
        </p:txBody>
      </p:sp>
      <p:sp>
        <p:nvSpPr>
          <p:cNvPr id="3" name="Footer Placeholder 2"/>
          <p:cNvSpPr>
            <a:spLocks noGrp="1"/>
          </p:cNvSpPr>
          <p:nvPr>
            <p:ph type="ftr" sz="quarter" idx="11"/>
          </p:nvPr>
        </p:nvSpPr>
        <p:spPr/>
        <p:txBody>
          <a:bodyPr/>
          <a:lstStyle/>
          <a:p>
            <a:r>
              <a:rPr lang="en-US" smtClean="0"/>
              <a:t>J. Miller, ssp2012, June 2012</a:t>
            </a:r>
            <a:endParaRPr lang="en-US"/>
          </a:p>
        </p:txBody>
      </p:sp>
      <p:sp>
        <p:nvSpPr>
          <p:cNvPr id="5" name="Slide Number Placeholder 4"/>
          <p:cNvSpPr>
            <a:spLocks noGrp="1"/>
          </p:cNvSpPr>
          <p:nvPr>
            <p:ph type="sldNum" sz="quarter" idx="12"/>
          </p:nvPr>
        </p:nvSpPr>
        <p:spPr/>
        <p:txBody>
          <a:bodyPr/>
          <a:lstStyle/>
          <a:p>
            <a:fld id="{B326621D-91F0-43AF-9600-98B3DB544E1B}" type="slidenum">
              <a:rPr lang="en-US" smtClean="0"/>
              <a:t>63</a:t>
            </a:fld>
            <a:endParaRPr lang="en-US"/>
          </a:p>
        </p:txBody>
      </p:sp>
    </p:spTree>
    <p:extLst>
      <p:ext uri="{BB962C8B-B14F-4D97-AF65-F5344CB8AC3E}">
        <p14:creationId xmlns:p14="http://schemas.microsoft.com/office/powerpoint/2010/main" val="41172317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effectLst/>
              </a:rPr>
              <a:t>Mu2e Muon Beam Line</a:t>
            </a:r>
            <a:endParaRPr lang="en-US" dirty="0">
              <a:solidFill>
                <a:srgbClr val="FF0000"/>
              </a:solidFill>
              <a:effectLst/>
            </a:endParaRPr>
          </a:p>
        </p:txBody>
      </p:sp>
      <p:sp>
        <p:nvSpPr>
          <p:cNvPr id="5" name="Footer Placeholder 4"/>
          <p:cNvSpPr>
            <a:spLocks noGrp="1"/>
          </p:cNvSpPr>
          <p:nvPr>
            <p:ph type="ftr" sz="quarter" idx="11"/>
          </p:nvPr>
        </p:nvSpPr>
        <p:spPr/>
        <p:txBody>
          <a:bodyPr/>
          <a:lstStyle/>
          <a:p>
            <a:r>
              <a:rPr lang="en-US" smtClean="0"/>
              <a:t>J. Miller, ssp2012, June 2012</a:t>
            </a:r>
            <a:endParaRPr lang="en-US" dirty="0"/>
          </a:p>
        </p:txBody>
      </p:sp>
      <p:pic>
        <p:nvPicPr>
          <p:cNvPr id="10" name="Content Placeholder 9" descr="mu2e-pic-v3.png"/>
          <p:cNvPicPr>
            <a:picLocks noGrp="1" noChangeAspect="1"/>
          </p:cNvPicPr>
          <p:nvPr>
            <p:ph idx="1"/>
          </p:nvPr>
        </p:nvPicPr>
        <p:blipFill>
          <a:blip r:embed="rId3"/>
          <a:stretch>
            <a:fillRect/>
          </a:stretch>
        </p:blipFill>
        <p:spPr>
          <a:xfrm>
            <a:off x="1080753" y="2117558"/>
            <a:ext cx="6321074" cy="3160537"/>
          </a:xfrm>
          <a:prstGeom prst="rect">
            <a:avLst/>
          </a:prstGeom>
        </p:spPr>
      </p:pic>
      <p:sp>
        <p:nvSpPr>
          <p:cNvPr id="11" name="TextBox 10"/>
          <p:cNvSpPr txBox="1"/>
          <p:nvPr/>
        </p:nvSpPr>
        <p:spPr>
          <a:xfrm>
            <a:off x="2394850" y="2980258"/>
            <a:ext cx="2358979" cy="369332"/>
          </a:xfrm>
          <a:prstGeom prst="rect">
            <a:avLst/>
          </a:prstGeom>
          <a:noFill/>
        </p:spPr>
        <p:txBody>
          <a:bodyPr wrap="none" rtlCol="0">
            <a:spAutoFit/>
          </a:bodyPr>
          <a:lstStyle/>
          <a:p>
            <a:r>
              <a:rPr lang="en-US" dirty="0" smtClean="0"/>
              <a:t>Transport Solenoid (TS)</a:t>
            </a:r>
            <a:endParaRPr lang="en-US" dirty="0"/>
          </a:p>
        </p:txBody>
      </p:sp>
      <p:sp>
        <p:nvSpPr>
          <p:cNvPr id="3" name="Slide Number Placeholder 2"/>
          <p:cNvSpPr>
            <a:spLocks noGrp="1"/>
          </p:cNvSpPr>
          <p:nvPr>
            <p:ph type="sldNum" sz="quarter" idx="11"/>
          </p:nvPr>
        </p:nvSpPr>
        <p:spPr/>
        <p:txBody>
          <a:bodyPr/>
          <a:lstStyle/>
          <a:p>
            <a:pPr>
              <a:defRPr/>
            </a:pPr>
            <a:fld id="{47DBE887-5ABE-406C-8AB4-EBFFD8468B29}" type="slidenum">
              <a:rPr lang="en-US" smtClean="0">
                <a:solidFill>
                  <a:srgbClr val="000000"/>
                </a:solidFill>
              </a:rPr>
              <a:pPr>
                <a:defRPr/>
              </a:pPr>
              <a:t>64</a:t>
            </a:fld>
            <a:endParaRPr lang="en-US" dirty="0">
              <a:solidFill>
                <a:srgbClr val="000000"/>
              </a:solidFill>
            </a:endParaRPr>
          </a:p>
        </p:txBody>
      </p:sp>
    </p:spTree>
    <p:extLst>
      <p:ext uri="{BB962C8B-B14F-4D97-AF65-F5344CB8AC3E}">
        <p14:creationId xmlns:p14="http://schemas.microsoft.com/office/powerpoint/2010/main" val="35619057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effectLst/>
              </a:rPr>
              <a:t>Mu2e Muon Beam Line</a:t>
            </a:r>
            <a:endParaRPr lang="en-US" dirty="0">
              <a:solidFill>
                <a:srgbClr val="FF0000"/>
              </a:solidFill>
              <a:effectLst/>
            </a:endParaRPr>
          </a:p>
        </p:txBody>
      </p:sp>
      <p:sp>
        <p:nvSpPr>
          <p:cNvPr id="5" name="Footer Placeholder 4"/>
          <p:cNvSpPr>
            <a:spLocks noGrp="1"/>
          </p:cNvSpPr>
          <p:nvPr>
            <p:ph type="ftr" sz="quarter" idx="11"/>
          </p:nvPr>
        </p:nvSpPr>
        <p:spPr/>
        <p:txBody>
          <a:bodyPr/>
          <a:lstStyle/>
          <a:p>
            <a:r>
              <a:rPr lang="en-US" smtClean="0"/>
              <a:t>J. Miller, ssp2012, June 2012</a:t>
            </a:r>
            <a:endParaRPr lang="en-US" dirty="0"/>
          </a:p>
        </p:txBody>
      </p:sp>
      <p:pic>
        <p:nvPicPr>
          <p:cNvPr id="10" name="Content Placeholder 9" descr="mu2e-pic-v3.png"/>
          <p:cNvPicPr>
            <a:picLocks noGrp="1" noChangeAspect="1"/>
          </p:cNvPicPr>
          <p:nvPr>
            <p:ph idx="1"/>
          </p:nvPr>
        </p:nvPicPr>
        <p:blipFill>
          <a:blip r:embed="rId3"/>
          <a:stretch>
            <a:fillRect/>
          </a:stretch>
        </p:blipFill>
        <p:spPr>
          <a:xfrm>
            <a:off x="1080753" y="2117558"/>
            <a:ext cx="6321074" cy="3160537"/>
          </a:xfrm>
          <a:prstGeom prst="rect">
            <a:avLst/>
          </a:prstGeom>
        </p:spPr>
      </p:pic>
      <p:sp>
        <p:nvSpPr>
          <p:cNvPr id="11" name="TextBox 10"/>
          <p:cNvSpPr txBox="1"/>
          <p:nvPr/>
        </p:nvSpPr>
        <p:spPr>
          <a:xfrm>
            <a:off x="4572000" y="2795592"/>
            <a:ext cx="2531462" cy="369332"/>
          </a:xfrm>
          <a:prstGeom prst="rect">
            <a:avLst/>
          </a:prstGeom>
          <a:noFill/>
        </p:spPr>
        <p:txBody>
          <a:bodyPr wrap="none" rtlCol="0">
            <a:spAutoFit/>
          </a:bodyPr>
          <a:lstStyle/>
          <a:p>
            <a:r>
              <a:rPr lang="en-US" dirty="0" smtClean="0"/>
              <a:t>Detector Solenoid (TS)</a:t>
            </a:r>
            <a:endParaRPr lang="en-US" dirty="0"/>
          </a:p>
        </p:txBody>
      </p:sp>
      <p:sp>
        <p:nvSpPr>
          <p:cNvPr id="3" name="Slide Number Placeholder 2"/>
          <p:cNvSpPr>
            <a:spLocks noGrp="1"/>
          </p:cNvSpPr>
          <p:nvPr>
            <p:ph type="sldNum" sz="quarter" idx="11"/>
          </p:nvPr>
        </p:nvSpPr>
        <p:spPr/>
        <p:txBody>
          <a:bodyPr/>
          <a:lstStyle/>
          <a:p>
            <a:pPr>
              <a:defRPr/>
            </a:pPr>
            <a:fld id="{47DBE887-5ABE-406C-8AB4-EBFFD8468B29}" type="slidenum">
              <a:rPr lang="en-US" smtClean="0">
                <a:solidFill>
                  <a:srgbClr val="000000"/>
                </a:solidFill>
              </a:rPr>
              <a:pPr>
                <a:defRPr/>
              </a:pPr>
              <a:t>65</a:t>
            </a:fld>
            <a:endParaRPr lang="en-US" dirty="0">
              <a:solidFill>
                <a:srgbClr val="000000"/>
              </a:solidFill>
            </a:endParaRPr>
          </a:p>
        </p:txBody>
      </p:sp>
    </p:spTree>
    <p:extLst>
      <p:ext uri="{BB962C8B-B14F-4D97-AF65-F5344CB8AC3E}">
        <p14:creationId xmlns:p14="http://schemas.microsoft.com/office/powerpoint/2010/main" val="26397339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456481" y="84970"/>
            <a:ext cx="8228160" cy="753230"/>
          </a:xfrm>
          <a:ln/>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effectLst/>
              </a:rPr>
              <a:t>Transport solenoid</a:t>
            </a:r>
          </a:p>
        </p:txBody>
      </p:sp>
      <p:pic>
        <p:nvPicPr>
          <p:cNvPr id="25602" name="Picture 2"/>
          <p:cNvPicPr>
            <a:picLocks noChangeAspect="1" noChangeArrowheads="1"/>
          </p:cNvPicPr>
          <p:nvPr/>
        </p:nvPicPr>
        <p:blipFill>
          <a:blip r:embed="rId3" cstate="print"/>
          <a:srcRect/>
          <a:stretch>
            <a:fillRect/>
          </a:stretch>
        </p:blipFill>
        <p:spPr bwMode="auto">
          <a:xfrm>
            <a:off x="640800" y="1286055"/>
            <a:ext cx="7372800" cy="4873472"/>
          </a:xfrm>
          <a:prstGeom prst="rect">
            <a:avLst/>
          </a:prstGeom>
          <a:noFill/>
          <a:ln w="9525">
            <a:noFill/>
            <a:round/>
            <a:headEnd/>
            <a:tailEnd/>
          </a:ln>
          <a:effectLst/>
        </p:spPr>
      </p:pic>
      <p:grpSp>
        <p:nvGrpSpPr>
          <p:cNvPr id="2" name="Group 3"/>
          <p:cNvGrpSpPr>
            <a:grpSpLocks/>
          </p:cNvGrpSpPr>
          <p:nvPr/>
        </p:nvGrpSpPr>
        <p:grpSpPr bwMode="auto">
          <a:xfrm>
            <a:off x="152640" y="2495781"/>
            <a:ext cx="3611520" cy="2164547"/>
            <a:chOff x="106" y="1733"/>
            <a:chExt cx="2508" cy="1503"/>
          </a:xfrm>
        </p:grpSpPr>
        <p:sp>
          <p:nvSpPr>
            <p:cNvPr id="25604" name="Text Box 4"/>
            <p:cNvSpPr txBox="1">
              <a:spLocks noChangeArrowheads="1"/>
            </p:cNvSpPr>
            <p:nvPr/>
          </p:nvSpPr>
          <p:spPr bwMode="auto">
            <a:xfrm>
              <a:off x="106" y="1733"/>
              <a:ext cx="2508" cy="913"/>
            </a:xfrm>
            <a:prstGeom prst="rect">
              <a:avLst/>
            </a:prstGeom>
            <a:noFill/>
            <a:ln w="9525">
              <a:noFill/>
              <a:round/>
              <a:headEnd/>
              <a:tailEnd/>
            </a:ln>
            <a:effectLst/>
          </p:spPr>
          <p:txBody>
            <a:bodyPr lIns="90000" tIns="66168" rIns="90000" bIns="45000"/>
            <a:lstStyle/>
            <a:p>
              <a:pPr>
                <a:tabLst>
                  <a:tab pos="656650" algn="l"/>
                  <a:tab pos="1313299" algn="l"/>
                  <a:tab pos="1969949" algn="l"/>
                  <a:tab pos="2626599" algn="l"/>
                  <a:tab pos="3283248" algn="l"/>
                </a:tabLst>
              </a:pPr>
              <a:r>
                <a:rPr lang="en-US" sz="2000" dirty="0">
                  <a:solidFill>
                    <a:srgbClr val="0000FF"/>
                  </a:solidFill>
                </a:rPr>
                <a:t>The curved transport solenoid separates charged particles in the non-bend </a:t>
              </a:r>
              <a:r>
                <a:rPr lang="en-US" sz="2000" dirty="0" err="1" smtClean="0">
                  <a:solidFill>
                    <a:srgbClr val="0000FF"/>
                  </a:solidFill>
                </a:rPr>
                <a:t>plane,eliminates</a:t>
              </a:r>
              <a:r>
                <a:rPr lang="en-US" sz="2000" dirty="0" smtClean="0">
                  <a:solidFill>
                    <a:srgbClr val="0000FF"/>
                  </a:solidFill>
                </a:rPr>
                <a:t> straight-line from production target to detectors. Second</a:t>
              </a:r>
            </a:p>
            <a:p>
              <a:pPr>
                <a:tabLst>
                  <a:tab pos="656650" algn="l"/>
                  <a:tab pos="1313299" algn="l"/>
                  <a:tab pos="1969949" algn="l"/>
                  <a:tab pos="2626599" algn="l"/>
                  <a:tab pos="3283248" algn="l"/>
                </a:tabLst>
              </a:pPr>
              <a:r>
                <a:rPr lang="en-US" sz="2000" dirty="0" smtClean="0">
                  <a:solidFill>
                    <a:srgbClr val="0000FF"/>
                  </a:solidFill>
                </a:rPr>
                <a:t>reverse bend</a:t>
              </a:r>
            </a:p>
            <a:p>
              <a:pPr>
                <a:tabLst>
                  <a:tab pos="656650" algn="l"/>
                  <a:tab pos="1313299" algn="l"/>
                  <a:tab pos="1969949" algn="l"/>
                  <a:tab pos="2626599" algn="l"/>
                  <a:tab pos="3283248" algn="l"/>
                </a:tabLst>
              </a:pPr>
              <a:r>
                <a:rPr lang="en-US" sz="2000" dirty="0" smtClean="0">
                  <a:solidFill>
                    <a:srgbClr val="0000FF"/>
                  </a:solidFill>
                </a:rPr>
                <a:t>recombines.</a:t>
              </a:r>
              <a:endParaRPr lang="en-US" sz="2000" dirty="0">
                <a:solidFill>
                  <a:srgbClr val="0000FF"/>
                </a:solidFill>
              </a:endParaRPr>
            </a:p>
          </p:txBody>
        </p:sp>
        <p:sp>
          <p:nvSpPr>
            <p:cNvPr id="25605" name="Line 5"/>
            <p:cNvSpPr>
              <a:spLocks noChangeShapeType="1"/>
            </p:cNvSpPr>
            <p:nvPr/>
          </p:nvSpPr>
          <p:spPr bwMode="auto">
            <a:xfrm>
              <a:off x="1143" y="2553"/>
              <a:ext cx="1155" cy="683"/>
            </a:xfrm>
            <a:prstGeom prst="line">
              <a:avLst/>
            </a:prstGeom>
            <a:noFill/>
            <a:ln w="36720">
              <a:solidFill>
                <a:srgbClr val="0000FF"/>
              </a:solidFill>
              <a:round/>
              <a:headEnd/>
              <a:tailEnd type="triangle" w="med" len="med"/>
            </a:ln>
            <a:effectLst/>
          </p:spPr>
          <p:txBody>
            <a:bodyPr/>
            <a:lstStyle/>
            <a:p>
              <a:endParaRPr lang="en-US"/>
            </a:p>
          </p:txBody>
        </p:sp>
      </p:grpSp>
      <p:grpSp>
        <p:nvGrpSpPr>
          <p:cNvPr id="3" name="Group 6"/>
          <p:cNvGrpSpPr>
            <a:grpSpLocks/>
          </p:cNvGrpSpPr>
          <p:nvPr/>
        </p:nvGrpSpPr>
        <p:grpSpPr bwMode="auto">
          <a:xfrm>
            <a:off x="4816800" y="4228284"/>
            <a:ext cx="4199040" cy="2426655"/>
            <a:chOff x="3345" y="2936"/>
            <a:chExt cx="2916" cy="1685"/>
          </a:xfrm>
        </p:grpSpPr>
        <p:sp>
          <p:nvSpPr>
            <p:cNvPr id="25607" name="Text Box 7"/>
            <p:cNvSpPr txBox="1">
              <a:spLocks noChangeArrowheads="1"/>
            </p:cNvSpPr>
            <p:nvPr/>
          </p:nvSpPr>
          <p:spPr bwMode="auto">
            <a:xfrm>
              <a:off x="4123" y="3281"/>
              <a:ext cx="2138" cy="1341"/>
            </a:xfrm>
            <a:prstGeom prst="rect">
              <a:avLst/>
            </a:prstGeom>
            <a:solidFill>
              <a:srgbClr val="FFFFFF"/>
            </a:solidFill>
            <a:ln w="9525">
              <a:noFill/>
              <a:round/>
              <a:headEnd/>
              <a:tailEnd/>
            </a:ln>
            <a:effectLst/>
          </p:spPr>
          <p:txBody>
            <a:bodyPr lIns="90000" tIns="66168" rIns="90000" bIns="45000"/>
            <a:lstStyle/>
            <a:p>
              <a:pPr>
                <a:tabLst>
                  <a:tab pos="656650" algn="l"/>
                  <a:tab pos="1313299" algn="l"/>
                  <a:tab pos="1969949" algn="l"/>
                  <a:tab pos="2626599" algn="l"/>
                </a:tabLst>
              </a:pPr>
              <a:r>
                <a:rPr lang="en-US" sz="2000" dirty="0">
                  <a:solidFill>
                    <a:srgbClr val="FF0000"/>
                  </a:solidFill>
                </a:rPr>
                <a:t>Collimators in the central straight section reject most wrong sign particles, and can be rotated to </a:t>
              </a:r>
              <a:r>
                <a:rPr lang="en-US" sz="2000" dirty="0" smtClean="0">
                  <a:solidFill>
                    <a:srgbClr val="FF0000"/>
                  </a:solidFill>
                </a:rPr>
                <a:t>change</a:t>
              </a:r>
            </a:p>
            <a:p>
              <a:pPr>
                <a:tabLst>
                  <a:tab pos="656650" algn="l"/>
                  <a:tab pos="1313299" algn="l"/>
                  <a:tab pos="1969949" algn="l"/>
                  <a:tab pos="2626599" algn="l"/>
                </a:tabLst>
              </a:pPr>
              <a:r>
                <a:rPr lang="en-US" sz="2000" dirty="0" smtClean="0">
                  <a:solidFill>
                    <a:srgbClr val="FF0000"/>
                  </a:solidFill>
                </a:rPr>
                <a:t>sign </a:t>
              </a:r>
              <a:r>
                <a:rPr lang="en-US" sz="2000" dirty="0">
                  <a:solidFill>
                    <a:srgbClr val="FF0000"/>
                  </a:solidFill>
                </a:rPr>
                <a:t>for calibration runs</a:t>
              </a:r>
              <a:r>
                <a:rPr lang="en-US" dirty="0">
                  <a:solidFill>
                    <a:srgbClr val="FF0000"/>
                  </a:solidFill>
                </a:rPr>
                <a:t>.</a:t>
              </a:r>
            </a:p>
          </p:txBody>
        </p:sp>
        <p:sp>
          <p:nvSpPr>
            <p:cNvPr id="25608" name="Line 8"/>
            <p:cNvSpPr>
              <a:spLocks noChangeShapeType="1"/>
            </p:cNvSpPr>
            <p:nvPr/>
          </p:nvSpPr>
          <p:spPr bwMode="auto">
            <a:xfrm flipH="1" flipV="1">
              <a:off x="3343" y="2935"/>
              <a:ext cx="813" cy="928"/>
            </a:xfrm>
            <a:prstGeom prst="line">
              <a:avLst/>
            </a:prstGeom>
            <a:noFill/>
            <a:ln w="36720">
              <a:solidFill>
                <a:srgbClr val="FF0000"/>
              </a:solidFill>
              <a:round/>
              <a:headEnd/>
              <a:tailEnd type="triangle" w="med" len="med"/>
            </a:ln>
            <a:effectLst/>
          </p:spPr>
          <p:txBody>
            <a:bodyPr/>
            <a:lstStyle/>
            <a:p>
              <a:endParaRPr lang="en-US"/>
            </a:p>
          </p:txBody>
        </p:sp>
      </p:grpSp>
      <p:sp>
        <p:nvSpPr>
          <p:cNvPr id="4" name="Footer Placeholder 3"/>
          <p:cNvSpPr>
            <a:spLocks noGrp="1"/>
          </p:cNvSpPr>
          <p:nvPr>
            <p:ph type="ftr" sz="quarter" idx="10"/>
          </p:nvPr>
        </p:nvSpPr>
        <p:spPr/>
        <p:txBody>
          <a:body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Slide Number Placeholder 4"/>
          <p:cNvSpPr>
            <a:spLocks noGrp="1"/>
          </p:cNvSpPr>
          <p:nvPr>
            <p:ph type="sldNum" sz="quarter" idx="11"/>
          </p:nvPr>
        </p:nvSpPr>
        <p:spPr/>
        <p:txBody>
          <a:bodyPr/>
          <a:lstStyle/>
          <a:p>
            <a:pPr>
              <a:defRPr/>
            </a:pPr>
            <a:fld id="{E7284FE6-81AF-4D79-BDD8-A329FC80CC56}" type="slidenum">
              <a:rPr lang="en-US" smtClean="0">
                <a:solidFill>
                  <a:srgbClr val="000000"/>
                </a:solidFill>
              </a:rPr>
              <a:pPr>
                <a:defRPr/>
              </a:pPr>
              <a:t>66</a:t>
            </a:fld>
            <a:endParaRPr lang="en-US" dirty="0">
              <a:solidFill>
                <a:srgbClr val="000000"/>
              </a:solidFill>
            </a:endParaRPr>
          </a:p>
        </p:txBody>
      </p:sp>
    </p:spTree>
    <p:extLst>
      <p:ext uri="{BB962C8B-B14F-4D97-AF65-F5344CB8AC3E}">
        <p14:creationId xmlns:p14="http://schemas.microsoft.com/office/powerpoint/2010/main" val="13539816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457200" y="1676400"/>
            <a:ext cx="7848600" cy="4724400"/>
          </a:xfrm>
          <a:prstGeom prst="rect">
            <a:avLst/>
          </a:prstGeom>
          <a:noFill/>
          <a:ln w="9525">
            <a:noFill/>
            <a:miter lim="800000"/>
            <a:headEnd/>
            <a:tailEnd/>
          </a:ln>
        </p:spPr>
      </p:pic>
      <p:sp>
        <p:nvSpPr>
          <p:cNvPr id="3" name="TextBox 2"/>
          <p:cNvSpPr txBox="1"/>
          <p:nvPr/>
        </p:nvSpPr>
        <p:spPr>
          <a:xfrm>
            <a:off x="2654300" y="25400"/>
            <a:ext cx="3044423" cy="523220"/>
          </a:xfrm>
          <a:prstGeom prst="rect">
            <a:avLst/>
          </a:prstGeom>
          <a:noFill/>
        </p:spPr>
        <p:txBody>
          <a:bodyPr wrap="none">
            <a:spAutoFit/>
          </a:bodyPr>
          <a:lstStyle/>
          <a:p>
            <a:pPr fontAlgn="auto">
              <a:spcBef>
                <a:spcPts val="0"/>
              </a:spcBef>
              <a:spcAft>
                <a:spcPts val="0"/>
              </a:spcAft>
              <a:defRPr/>
            </a:pPr>
            <a:r>
              <a:rPr lang="en-US" sz="2800" dirty="0">
                <a:solidFill>
                  <a:srgbClr val="FF0000"/>
                </a:solidFill>
                <a:latin typeface="+mj-lt"/>
                <a:cs typeface="+mn-cs"/>
              </a:rPr>
              <a:t>Detector Solenoid</a:t>
            </a:r>
          </a:p>
        </p:txBody>
      </p:sp>
      <p:sp>
        <p:nvSpPr>
          <p:cNvPr id="58372" name="TextBox 3"/>
          <p:cNvSpPr txBox="1">
            <a:spLocks noChangeArrowheads="1"/>
          </p:cNvSpPr>
          <p:nvPr/>
        </p:nvSpPr>
        <p:spPr bwMode="auto">
          <a:xfrm>
            <a:off x="3005138" y="2667000"/>
            <a:ext cx="1014412" cy="646113"/>
          </a:xfrm>
          <a:prstGeom prst="rect">
            <a:avLst/>
          </a:prstGeom>
          <a:noFill/>
          <a:ln w="9525">
            <a:noFill/>
            <a:miter lim="800000"/>
            <a:headEnd/>
            <a:tailEnd/>
          </a:ln>
        </p:spPr>
        <p:txBody>
          <a:bodyPr wrap="none">
            <a:spAutoFit/>
          </a:bodyPr>
          <a:lstStyle/>
          <a:p>
            <a:r>
              <a:rPr lang="en-US" sz="1800">
                <a:latin typeface="Calibri" pitchFamily="34" charset="0"/>
              </a:rPr>
              <a:t>Stopping</a:t>
            </a:r>
          </a:p>
          <a:p>
            <a:r>
              <a:rPr lang="en-US" sz="1800">
                <a:latin typeface="Calibri" pitchFamily="34" charset="0"/>
              </a:rPr>
              <a:t>Target</a:t>
            </a:r>
          </a:p>
        </p:txBody>
      </p:sp>
      <p:sp>
        <p:nvSpPr>
          <p:cNvPr id="58373" name="TextBox 4"/>
          <p:cNvSpPr txBox="1">
            <a:spLocks noChangeArrowheads="1"/>
          </p:cNvSpPr>
          <p:nvPr/>
        </p:nvSpPr>
        <p:spPr bwMode="auto">
          <a:xfrm>
            <a:off x="4605338" y="2605088"/>
            <a:ext cx="877887" cy="366712"/>
          </a:xfrm>
          <a:prstGeom prst="rect">
            <a:avLst/>
          </a:prstGeom>
          <a:noFill/>
          <a:ln w="9525">
            <a:noFill/>
            <a:miter lim="800000"/>
            <a:headEnd/>
            <a:tailEnd/>
          </a:ln>
        </p:spPr>
        <p:txBody>
          <a:bodyPr wrap="none">
            <a:spAutoFit/>
          </a:bodyPr>
          <a:lstStyle/>
          <a:p>
            <a:r>
              <a:rPr lang="en-US" sz="1800" dirty="0">
                <a:latin typeface="Calibri" pitchFamily="34" charset="0"/>
              </a:rPr>
              <a:t>Tracker</a:t>
            </a:r>
          </a:p>
        </p:txBody>
      </p:sp>
      <p:sp>
        <p:nvSpPr>
          <p:cNvPr id="58374" name="TextBox 5"/>
          <p:cNvSpPr txBox="1">
            <a:spLocks noChangeArrowheads="1"/>
          </p:cNvSpPr>
          <p:nvPr/>
        </p:nvSpPr>
        <p:spPr bwMode="auto">
          <a:xfrm>
            <a:off x="5667375" y="2224088"/>
            <a:ext cx="1287463" cy="366712"/>
          </a:xfrm>
          <a:prstGeom prst="rect">
            <a:avLst/>
          </a:prstGeom>
          <a:noFill/>
          <a:ln w="9525">
            <a:noFill/>
            <a:miter lim="800000"/>
            <a:headEnd/>
            <a:tailEnd/>
          </a:ln>
        </p:spPr>
        <p:txBody>
          <a:bodyPr wrap="none">
            <a:spAutoFit/>
          </a:bodyPr>
          <a:lstStyle/>
          <a:p>
            <a:r>
              <a:rPr lang="en-US" sz="1800" dirty="0">
                <a:latin typeface="Calibri" pitchFamily="34" charset="0"/>
              </a:rPr>
              <a:t>Calorimeter</a:t>
            </a:r>
          </a:p>
        </p:txBody>
      </p:sp>
      <p:sp>
        <p:nvSpPr>
          <p:cNvPr id="58375" name="TextBox 6"/>
          <p:cNvSpPr txBox="1">
            <a:spLocks noChangeArrowheads="1"/>
          </p:cNvSpPr>
          <p:nvPr/>
        </p:nvSpPr>
        <p:spPr bwMode="auto">
          <a:xfrm>
            <a:off x="228600" y="3516313"/>
            <a:ext cx="1928813" cy="369887"/>
          </a:xfrm>
          <a:prstGeom prst="rect">
            <a:avLst/>
          </a:prstGeom>
          <a:noFill/>
          <a:ln w="9525">
            <a:noFill/>
            <a:miter lim="800000"/>
            <a:headEnd/>
            <a:tailEnd/>
          </a:ln>
        </p:spPr>
        <p:txBody>
          <a:bodyPr wrap="none">
            <a:spAutoFit/>
          </a:bodyPr>
          <a:lstStyle/>
          <a:p>
            <a:r>
              <a:rPr lang="en-US" sz="1800" dirty="0" err="1">
                <a:latin typeface="Calibri" pitchFamily="34" charset="0"/>
              </a:rPr>
              <a:t>Muon</a:t>
            </a:r>
            <a:r>
              <a:rPr lang="en-US" sz="1800" dirty="0">
                <a:latin typeface="Calibri" pitchFamily="34" charset="0"/>
              </a:rPr>
              <a:t> Beam Line</a:t>
            </a:r>
          </a:p>
        </p:txBody>
      </p:sp>
      <p:sp>
        <p:nvSpPr>
          <p:cNvPr id="58376" name="TextBox 7"/>
          <p:cNvSpPr txBox="1">
            <a:spLocks noChangeArrowheads="1"/>
          </p:cNvSpPr>
          <p:nvPr/>
        </p:nvSpPr>
        <p:spPr bwMode="auto">
          <a:xfrm>
            <a:off x="2627312" y="4967287"/>
            <a:ext cx="649288" cy="366713"/>
          </a:xfrm>
          <a:prstGeom prst="rect">
            <a:avLst/>
          </a:prstGeom>
          <a:noFill/>
          <a:ln w="9525">
            <a:noFill/>
            <a:miter lim="800000"/>
            <a:headEnd/>
            <a:tailEnd/>
          </a:ln>
        </p:spPr>
        <p:txBody>
          <a:bodyPr wrap="none">
            <a:spAutoFit/>
          </a:bodyPr>
          <a:lstStyle/>
          <a:p>
            <a:r>
              <a:rPr lang="en-US" sz="1800" dirty="0">
                <a:latin typeface="Calibri" pitchFamily="34" charset="0"/>
              </a:rPr>
              <a:t>B=2T</a:t>
            </a:r>
          </a:p>
        </p:txBody>
      </p:sp>
      <p:sp>
        <p:nvSpPr>
          <p:cNvPr id="58377" name="TextBox 8"/>
          <p:cNvSpPr txBox="1">
            <a:spLocks noChangeArrowheads="1"/>
          </p:cNvSpPr>
          <p:nvPr/>
        </p:nvSpPr>
        <p:spPr bwMode="auto">
          <a:xfrm>
            <a:off x="4760912" y="4343400"/>
            <a:ext cx="649288" cy="366712"/>
          </a:xfrm>
          <a:prstGeom prst="rect">
            <a:avLst/>
          </a:prstGeom>
          <a:noFill/>
          <a:ln w="9525">
            <a:noFill/>
            <a:miter lim="800000"/>
            <a:headEnd/>
            <a:tailEnd/>
          </a:ln>
        </p:spPr>
        <p:txBody>
          <a:bodyPr wrap="none">
            <a:spAutoFit/>
          </a:bodyPr>
          <a:lstStyle/>
          <a:p>
            <a:r>
              <a:rPr lang="en-US" sz="1800" dirty="0">
                <a:latin typeface="Calibri" pitchFamily="34" charset="0"/>
              </a:rPr>
              <a:t>B=1T</a:t>
            </a:r>
          </a:p>
        </p:txBody>
      </p:sp>
      <p:sp>
        <p:nvSpPr>
          <p:cNvPr id="58378" name="TextBox 9"/>
          <p:cNvSpPr txBox="1">
            <a:spLocks noChangeArrowheads="1"/>
          </p:cNvSpPr>
          <p:nvPr/>
        </p:nvSpPr>
        <p:spPr bwMode="auto">
          <a:xfrm>
            <a:off x="6970712" y="3824288"/>
            <a:ext cx="649288" cy="366712"/>
          </a:xfrm>
          <a:prstGeom prst="rect">
            <a:avLst/>
          </a:prstGeom>
          <a:noFill/>
          <a:ln w="9525">
            <a:noFill/>
            <a:miter lim="800000"/>
            <a:headEnd/>
            <a:tailEnd/>
          </a:ln>
        </p:spPr>
        <p:txBody>
          <a:bodyPr wrap="none">
            <a:spAutoFit/>
          </a:bodyPr>
          <a:lstStyle/>
          <a:p>
            <a:r>
              <a:rPr lang="en-US" sz="1800" dirty="0">
                <a:latin typeface="Calibri" pitchFamily="34" charset="0"/>
              </a:rPr>
              <a:t>B=1T</a:t>
            </a:r>
          </a:p>
        </p:txBody>
      </p:sp>
      <p:sp>
        <p:nvSpPr>
          <p:cNvPr id="58379" name="TextBox 13"/>
          <p:cNvSpPr txBox="1">
            <a:spLocks noChangeArrowheads="1"/>
          </p:cNvSpPr>
          <p:nvPr/>
        </p:nvSpPr>
        <p:spPr bwMode="auto">
          <a:xfrm>
            <a:off x="3295650" y="4781550"/>
            <a:ext cx="1885950" cy="400050"/>
          </a:xfrm>
          <a:prstGeom prst="rect">
            <a:avLst/>
          </a:prstGeom>
          <a:noFill/>
          <a:ln w="9525">
            <a:noFill/>
            <a:miter lim="800000"/>
            <a:headEnd/>
            <a:tailEnd/>
          </a:ln>
        </p:spPr>
        <p:txBody>
          <a:bodyPr wrap="none">
            <a:spAutoFit/>
          </a:bodyPr>
          <a:lstStyle/>
          <a:p>
            <a:r>
              <a:rPr lang="en-US" sz="2000" dirty="0">
                <a:solidFill>
                  <a:srgbClr val="0033CC"/>
                </a:solidFill>
              </a:rPr>
              <a:t>Field gradient</a:t>
            </a:r>
            <a:r>
              <a:rPr lang="en-US" sz="2000" dirty="0">
                <a:solidFill>
                  <a:srgbClr val="0033CC"/>
                </a:solidFill>
                <a:latin typeface="Symbol" pitchFamily="18" charset="2"/>
              </a:rPr>
              <a:t>&lt;0</a:t>
            </a:r>
          </a:p>
        </p:txBody>
      </p:sp>
      <p:sp>
        <p:nvSpPr>
          <p:cNvPr id="58380" name="TextBox 14"/>
          <p:cNvSpPr txBox="1">
            <a:spLocks noChangeArrowheads="1"/>
          </p:cNvSpPr>
          <p:nvPr/>
        </p:nvSpPr>
        <p:spPr bwMode="auto">
          <a:xfrm>
            <a:off x="5562600" y="4191000"/>
            <a:ext cx="1598613" cy="400050"/>
          </a:xfrm>
          <a:prstGeom prst="rect">
            <a:avLst/>
          </a:prstGeom>
          <a:noFill/>
          <a:ln w="9525">
            <a:noFill/>
            <a:miter lim="800000"/>
            <a:headEnd/>
            <a:tailEnd/>
          </a:ln>
        </p:spPr>
        <p:txBody>
          <a:bodyPr wrap="none">
            <a:spAutoFit/>
          </a:bodyPr>
          <a:lstStyle/>
          <a:p>
            <a:r>
              <a:rPr lang="en-US" sz="2000" dirty="0">
                <a:solidFill>
                  <a:srgbClr val="0033CC"/>
                </a:solidFill>
              </a:rPr>
              <a:t>Uniform field</a:t>
            </a:r>
          </a:p>
        </p:txBody>
      </p:sp>
      <p:sp>
        <p:nvSpPr>
          <p:cNvPr id="58381" name="TextBox 16"/>
          <p:cNvSpPr txBox="1">
            <a:spLocks noChangeArrowheads="1"/>
          </p:cNvSpPr>
          <p:nvPr/>
        </p:nvSpPr>
        <p:spPr bwMode="auto">
          <a:xfrm>
            <a:off x="5334000" y="4724400"/>
            <a:ext cx="3714478" cy="1631216"/>
          </a:xfrm>
          <a:prstGeom prst="rect">
            <a:avLst/>
          </a:prstGeom>
          <a:noFill/>
          <a:ln w="9525">
            <a:noFill/>
            <a:miter lim="800000"/>
            <a:headEnd/>
            <a:tailEnd/>
          </a:ln>
        </p:spPr>
        <p:txBody>
          <a:bodyPr wrap="none">
            <a:spAutoFit/>
          </a:bodyPr>
          <a:lstStyle/>
          <a:p>
            <a:r>
              <a:rPr lang="en-US" sz="2000" dirty="0"/>
              <a:t>Large flux of </a:t>
            </a:r>
            <a:r>
              <a:rPr lang="en-US" sz="2000" dirty="0" smtClean="0"/>
              <a:t>electrons from</a:t>
            </a:r>
          </a:p>
          <a:p>
            <a:r>
              <a:rPr lang="en-US" sz="2000" dirty="0" smtClean="0"/>
              <a:t>low </a:t>
            </a:r>
            <a:r>
              <a:rPr lang="en-US" sz="2000" dirty="0"/>
              <a:t>energy portion </a:t>
            </a:r>
            <a:r>
              <a:rPr lang="en-US" sz="2000" dirty="0" smtClean="0"/>
              <a:t>of </a:t>
            </a:r>
            <a:r>
              <a:rPr lang="en-US" sz="2000" dirty="0" err="1" smtClean="0"/>
              <a:t>muons</a:t>
            </a:r>
            <a:endParaRPr lang="en-US" sz="2000" dirty="0"/>
          </a:p>
          <a:p>
            <a:r>
              <a:rPr lang="en-US" sz="2000" dirty="0" smtClean="0"/>
              <a:t>decaying </a:t>
            </a:r>
            <a:r>
              <a:rPr lang="en-US" sz="2000" dirty="0"/>
              <a:t>in </a:t>
            </a:r>
            <a:r>
              <a:rPr lang="en-US" sz="2000" dirty="0" smtClean="0"/>
              <a:t>target (DIO</a:t>
            </a:r>
            <a:r>
              <a:rPr lang="en-US" sz="2000" dirty="0"/>
              <a:t>) </a:t>
            </a:r>
            <a:r>
              <a:rPr lang="en-US" sz="2000" dirty="0" smtClean="0"/>
              <a:t>mostly</a:t>
            </a:r>
          </a:p>
          <a:p>
            <a:r>
              <a:rPr lang="en-US" sz="2000" dirty="0" smtClean="0"/>
              <a:t>spiral </a:t>
            </a:r>
            <a:r>
              <a:rPr lang="en-US" sz="2000" dirty="0"/>
              <a:t>harmlessly through</a:t>
            </a:r>
          </a:p>
          <a:p>
            <a:r>
              <a:rPr lang="en-US" sz="2000" dirty="0"/>
              <a:t>the centers of the detectors</a:t>
            </a:r>
          </a:p>
        </p:txBody>
      </p:sp>
      <p:cxnSp>
        <p:nvCxnSpPr>
          <p:cNvPr id="58382" name="Straight Arrow Connector 16"/>
          <p:cNvCxnSpPr>
            <a:cxnSpLocks noChangeShapeType="1"/>
          </p:cNvCxnSpPr>
          <p:nvPr/>
        </p:nvCxnSpPr>
        <p:spPr bwMode="auto">
          <a:xfrm>
            <a:off x="914400" y="4572000"/>
            <a:ext cx="1066800" cy="1588"/>
          </a:xfrm>
          <a:prstGeom prst="straightConnector1">
            <a:avLst/>
          </a:prstGeom>
          <a:noFill/>
          <a:ln w="25400" algn="ctr">
            <a:solidFill>
              <a:schemeClr val="tx1"/>
            </a:solidFill>
            <a:round/>
            <a:headEnd/>
            <a:tailEnd type="arrow" w="med" len="med"/>
          </a:ln>
        </p:spPr>
      </p:cxnSp>
      <p:sp>
        <p:nvSpPr>
          <p:cNvPr id="58383" name="TextBox 18"/>
          <p:cNvSpPr txBox="1">
            <a:spLocks noChangeArrowheads="1"/>
          </p:cNvSpPr>
          <p:nvPr/>
        </p:nvSpPr>
        <p:spPr bwMode="auto">
          <a:xfrm>
            <a:off x="914400" y="4648200"/>
            <a:ext cx="896938" cy="400050"/>
          </a:xfrm>
          <a:prstGeom prst="rect">
            <a:avLst/>
          </a:prstGeom>
          <a:noFill/>
          <a:ln w="9525">
            <a:noFill/>
            <a:miter lim="800000"/>
            <a:headEnd/>
            <a:tailEnd/>
          </a:ln>
        </p:spPr>
        <p:txBody>
          <a:bodyPr wrap="none">
            <a:spAutoFit/>
          </a:bodyPr>
          <a:lstStyle/>
          <a:p>
            <a:r>
              <a:rPr lang="en-US" sz="2000"/>
              <a:t>Muons</a:t>
            </a:r>
          </a:p>
        </p:txBody>
      </p:sp>
      <p:sp>
        <p:nvSpPr>
          <p:cNvPr id="58384" name="Rectangle 17"/>
          <p:cNvSpPr>
            <a:spLocks noChangeArrowheads="1"/>
          </p:cNvSpPr>
          <p:nvPr/>
        </p:nvSpPr>
        <p:spPr bwMode="auto">
          <a:xfrm>
            <a:off x="152400" y="762000"/>
            <a:ext cx="5181600" cy="1938338"/>
          </a:xfrm>
          <a:prstGeom prst="rect">
            <a:avLst/>
          </a:prstGeom>
          <a:noFill/>
          <a:ln w="9525">
            <a:noFill/>
            <a:miter lim="800000"/>
            <a:headEnd/>
            <a:tailEnd/>
          </a:ln>
        </p:spPr>
        <p:txBody>
          <a:bodyPr wrap="square">
            <a:spAutoFit/>
          </a:bodyPr>
          <a:lstStyle/>
          <a:p>
            <a:pPr>
              <a:buFont typeface="Arial" charset="0"/>
              <a:buChar char="►"/>
            </a:pPr>
            <a:r>
              <a:rPr lang="en-US" sz="2000" dirty="0"/>
              <a:t>Solenoid, 1m radius, B=2 T</a:t>
            </a:r>
            <a:r>
              <a:rPr lang="en-US" sz="2000" dirty="0">
                <a:sym typeface="Wingdings" pitchFamily="2" charset="2"/>
              </a:rPr>
              <a:t></a:t>
            </a:r>
            <a:r>
              <a:rPr lang="en-US" sz="2000" dirty="0"/>
              <a:t>1T from 0 to 4 m, B=1 T from 4 to 10 m</a:t>
            </a:r>
          </a:p>
          <a:p>
            <a:pPr>
              <a:buFont typeface="Arial" charset="0"/>
              <a:buChar char="►"/>
            </a:pPr>
            <a:r>
              <a:rPr lang="en-US" sz="2000" dirty="0"/>
              <a:t>Negative field gradient at target creates mirror increasing detector acceptance. </a:t>
            </a:r>
          </a:p>
          <a:p>
            <a:pPr>
              <a:buFont typeface="Arial" charset="0"/>
              <a:buChar char="►"/>
            </a:pPr>
            <a:r>
              <a:rPr lang="en-US" sz="2000" dirty="0"/>
              <a:t>Stopping target: thin to reduce loss of energy resolution due to energy straggling</a:t>
            </a:r>
          </a:p>
        </p:txBody>
      </p:sp>
      <p:sp>
        <p:nvSpPr>
          <p:cNvPr id="2" name="Footer Placeholder 1"/>
          <p:cNvSpPr>
            <a:spLocks noGrp="1"/>
          </p:cNvSpPr>
          <p:nvPr>
            <p:ph type="ftr" sz="quarter" idx="10"/>
          </p:nvPr>
        </p:nvSpPr>
        <p:spPr/>
        <p:txBody>
          <a:body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 name="Slide Number Placeholder 3"/>
          <p:cNvSpPr>
            <a:spLocks noGrp="1"/>
          </p:cNvSpPr>
          <p:nvPr>
            <p:ph type="sldNum" sz="quarter" idx="11"/>
          </p:nvPr>
        </p:nvSpPr>
        <p:spPr/>
        <p:txBody>
          <a:bodyPr/>
          <a:lstStyle/>
          <a:p>
            <a:pPr>
              <a:defRPr/>
            </a:pPr>
            <a:fld id="{EEBEE9B7-00E6-4F1E-A217-318E63D60F16}" type="slidenum">
              <a:rPr lang="en-US" smtClean="0">
                <a:solidFill>
                  <a:srgbClr val="000000"/>
                </a:solidFill>
              </a:rPr>
              <a:pPr>
                <a:defRPr/>
              </a:pPr>
              <a:t>67</a:t>
            </a:fld>
            <a:endParaRPr lang="en-US" dirty="0">
              <a:solidFill>
                <a:srgbClr val="000000"/>
              </a:solidFill>
            </a:endParaRPr>
          </a:p>
        </p:txBody>
      </p:sp>
    </p:spTree>
    <p:extLst>
      <p:ext uri="{BB962C8B-B14F-4D97-AF65-F5344CB8AC3E}">
        <p14:creationId xmlns:p14="http://schemas.microsoft.com/office/powerpoint/2010/main" val="25995948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rgbClr val="FF0000"/>
                </a:solidFill>
                <a:effectLst/>
              </a:rPr>
              <a:t>Detector</a:t>
            </a:r>
            <a:r>
              <a:rPr lang="en-US" dirty="0" smtClean="0">
                <a:effectLst/>
              </a:rPr>
              <a:t> </a:t>
            </a:r>
            <a:endParaRPr lang="en-US" dirty="0">
              <a:effectLst/>
            </a:endParaRPr>
          </a:p>
        </p:txBody>
      </p:sp>
      <p:sp>
        <p:nvSpPr>
          <p:cNvPr id="5" name="Footer Placeholder 4"/>
          <p:cNvSpPr>
            <a:spLocks noGrp="1"/>
          </p:cNvSpPr>
          <p:nvPr>
            <p:ph type="ftr" sz="quarter" idx="11"/>
          </p:nvPr>
        </p:nvSpPr>
        <p:spPr/>
        <p:txBody>
          <a:bodyPr/>
          <a:lstStyle/>
          <a:p>
            <a:pPr>
              <a:defRPr/>
            </a:pPr>
            <a:r>
              <a:rPr lang="en-US" smtClean="0"/>
              <a:t>J. Miller, ssp2012, June 2012</a:t>
            </a:r>
            <a:endParaRPr lang="en-US"/>
          </a:p>
        </p:txBody>
      </p:sp>
      <p:pic>
        <p:nvPicPr>
          <p:cNvPr id="8" name="Picture 7"/>
          <p:cNvPicPr>
            <a:picLocks noChangeAspect="1"/>
          </p:cNvPicPr>
          <p:nvPr/>
        </p:nvPicPr>
        <p:blipFill>
          <a:blip r:embed="rId2"/>
          <a:stretch>
            <a:fillRect/>
          </a:stretch>
        </p:blipFill>
        <p:spPr>
          <a:xfrm>
            <a:off x="762000" y="1219200"/>
            <a:ext cx="7086600" cy="3505200"/>
          </a:xfrm>
          <a:prstGeom prst="rect">
            <a:avLst/>
          </a:prstGeom>
        </p:spPr>
      </p:pic>
      <p:sp>
        <p:nvSpPr>
          <p:cNvPr id="11" name="Content Placeholder 7"/>
          <p:cNvSpPr txBox="1">
            <a:spLocks/>
          </p:cNvSpPr>
          <p:nvPr/>
        </p:nvSpPr>
        <p:spPr bwMode="auto">
          <a:xfrm>
            <a:off x="304800" y="3962400"/>
            <a:ext cx="3810000" cy="1905000"/>
          </a:xfrm>
          <a:prstGeom prst="rect">
            <a:avLst/>
          </a:prstGeom>
          <a:noFill/>
          <a:ln w="19050">
            <a:solidFill>
              <a:srgbClr val="000090"/>
            </a:solid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accent2"/>
                </a:solidFill>
                <a:effectLst/>
                <a:uLnTx/>
                <a:uFillTx/>
                <a:latin typeface="+mn-lt"/>
                <a:ea typeface="ＭＳ Ｐゴシック" pitchFamily="-112" charset="-128"/>
                <a:cs typeface="ＭＳ Ｐゴシック" pitchFamily="-112" charset="-128"/>
              </a:rPr>
              <a:t>3 </a:t>
            </a:r>
            <a:r>
              <a:rPr lang="en-US" sz="2400" kern="0" dirty="0" err="1" smtClean="0">
                <a:solidFill>
                  <a:schemeClr val="accent2"/>
                </a:solidFill>
                <a:latin typeface="+mn-lt"/>
                <a:ea typeface="ＭＳ Ｐゴシック" pitchFamily="-112" charset="-128"/>
                <a:cs typeface="ＭＳ Ｐゴシック" pitchFamily="-112" charset="-128"/>
              </a:rPr>
              <a:t>c</a:t>
            </a:r>
            <a:r>
              <a:rPr kumimoji="0" lang="en-US" sz="2400" b="0" i="0" u="none" strike="noStrike" kern="0" cap="none" spc="0" normalizeH="0" baseline="0" noProof="0" dirty="0" err="1" smtClean="0">
                <a:ln>
                  <a:noFill/>
                </a:ln>
                <a:solidFill>
                  <a:schemeClr val="accent2"/>
                </a:solidFill>
                <a:effectLst/>
                <a:uLnTx/>
                <a:uFillTx/>
                <a:latin typeface="+mn-lt"/>
                <a:ea typeface="ＭＳ Ｐゴシック" pitchFamily="-112" charset="-128"/>
                <a:cs typeface="ＭＳ Ｐゴシック" pitchFamily="-112" charset="-128"/>
              </a:rPr>
              <a:t>andidate</a:t>
            </a:r>
            <a:r>
              <a:rPr kumimoji="0" lang="en-US" sz="2400" b="0" i="0" u="none" strike="noStrike" kern="0" cap="none" spc="0" normalizeH="0" baseline="0" noProof="0" dirty="0" smtClean="0">
                <a:ln>
                  <a:noFill/>
                </a:ln>
                <a:solidFill>
                  <a:schemeClr val="accent2"/>
                </a:solidFill>
                <a:effectLst/>
                <a:uLnTx/>
                <a:uFillTx/>
                <a:latin typeface="+mn-lt"/>
                <a:ea typeface="ＭＳ Ｐゴシック" pitchFamily="-112" charset="-128"/>
                <a:cs typeface="ＭＳ Ｐゴシック" pitchFamily="-112" charset="-128"/>
              </a:rPr>
              <a:t> trackers: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accent2"/>
                </a:solidFill>
                <a:effectLst/>
                <a:uLnTx/>
                <a:uFillTx/>
                <a:latin typeface="+mn-lt"/>
                <a:ea typeface="ＭＳ Ｐゴシック" pitchFamily="-112" charset="-128"/>
              </a:rPr>
              <a:t>L-Tracker (shown)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accent2"/>
                </a:solidFill>
                <a:effectLst/>
                <a:uLnTx/>
                <a:uFillTx/>
                <a:latin typeface="+mn-lt"/>
                <a:ea typeface="ＭＳ Ｐゴシック" pitchFamily="-112" charset="-128"/>
              </a:rPr>
              <a:t>T-Tracker</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accent2"/>
                </a:solidFill>
                <a:effectLst/>
                <a:uLnTx/>
                <a:uFillTx/>
                <a:latin typeface="+mn-lt"/>
                <a:ea typeface="ＭＳ Ｐゴシック" pitchFamily="-112" charset="-128"/>
              </a:rPr>
              <a:t>I-Tracker</a:t>
            </a:r>
          </a:p>
        </p:txBody>
      </p:sp>
      <p:sp>
        <p:nvSpPr>
          <p:cNvPr id="12" name="TextBox 11"/>
          <p:cNvSpPr txBox="1"/>
          <p:nvPr/>
        </p:nvSpPr>
        <p:spPr>
          <a:xfrm>
            <a:off x="5257800" y="1219200"/>
            <a:ext cx="3657600" cy="830997"/>
          </a:xfrm>
          <a:prstGeom prst="rect">
            <a:avLst/>
          </a:prstGeom>
          <a:noFill/>
          <a:ln w="19050">
            <a:solidFill>
              <a:srgbClr val="000090"/>
            </a:solidFill>
          </a:ln>
        </p:spPr>
        <p:txBody>
          <a:bodyPr wrap="square" rtlCol="0">
            <a:spAutoFit/>
          </a:bodyPr>
          <a:lstStyle/>
          <a:p>
            <a:pPr algn="l"/>
            <a:r>
              <a:rPr lang="en-US" sz="2400" dirty="0" smtClean="0">
                <a:solidFill>
                  <a:srgbClr val="000090"/>
                </a:solidFill>
              </a:rPr>
              <a:t>Useful tracks make 2 or 3 turns inside the tracker.</a:t>
            </a:r>
            <a:endParaRPr lang="en-US" sz="2400" dirty="0">
              <a:solidFill>
                <a:srgbClr val="000090"/>
              </a:solidFill>
            </a:endParaRPr>
          </a:p>
        </p:txBody>
      </p:sp>
      <p:sp>
        <p:nvSpPr>
          <p:cNvPr id="2" name="Slide Number Placeholder 1"/>
          <p:cNvSpPr>
            <a:spLocks noGrp="1"/>
          </p:cNvSpPr>
          <p:nvPr>
            <p:ph type="sldNum" sz="quarter" idx="11"/>
          </p:nvPr>
        </p:nvSpPr>
        <p:spPr/>
        <p:txBody>
          <a:bodyPr/>
          <a:lstStyle/>
          <a:p>
            <a:pPr>
              <a:defRPr/>
            </a:pPr>
            <a:fld id="{E7284FE6-81AF-4D79-BDD8-A329FC80CC56}" type="slidenum">
              <a:rPr lang="en-US" smtClean="0">
                <a:solidFill>
                  <a:srgbClr val="000000"/>
                </a:solidFill>
              </a:rPr>
              <a:pPr>
                <a:defRPr/>
              </a:pPr>
              <a:t>68</a:t>
            </a:fld>
            <a:endParaRPr lang="en-US" dirty="0">
              <a:solidFill>
                <a:srgbClr val="000000"/>
              </a:solidFill>
            </a:endParaRPr>
          </a:p>
        </p:txBody>
      </p:sp>
    </p:spTree>
    <p:extLst>
      <p:ext uri="{BB962C8B-B14F-4D97-AF65-F5344CB8AC3E}">
        <p14:creationId xmlns:p14="http://schemas.microsoft.com/office/powerpoint/2010/main" val="8278725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6" name="Title 6"/>
          <p:cNvSpPr txBox="1">
            <a:spLocks/>
          </p:cNvSpPr>
          <p:nvPr/>
        </p:nvSpPr>
        <p:spPr bwMode="auto">
          <a:xfrm>
            <a:off x="457200" y="76200"/>
            <a:ext cx="82296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accent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accent2"/>
                </a:solidFill>
                <a:latin typeface="Arial" pitchFamily="-112" charset="0"/>
              </a:defRPr>
            </a:lvl6pPr>
            <a:lvl7pPr marL="914400" algn="ctr" rtl="0" fontAlgn="base">
              <a:spcBef>
                <a:spcPct val="0"/>
              </a:spcBef>
              <a:spcAft>
                <a:spcPct val="0"/>
              </a:spcAft>
              <a:defRPr sz="4400">
                <a:solidFill>
                  <a:schemeClr val="accent2"/>
                </a:solidFill>
                <a:latin typeface="Arial" pitchFamily="-112" charset="0"/>
              </a:defRPr>
            </a:lvl7pPr>
            <a:lvl8pPr marL="1371600" algn="ctr" rtl="0" fontAlgn="base">
              <a:spcBef>
                <a:spcPct val="0"/>
              </a:spcBef>
              <a:spcAft>
                <a:spcPct val="0"/>
              </a:spcAft>
              <a:defRPr sz="4400">
                <a:solidFill>
                  <a:schemeClr val="accent2"/>
                </a:solidFill>
                <a:latin typeface="Arial" pitchFamily="-112" charset="0"/>
              </a:defRPr>
            </a:lvl8pPr>
            <a:lvl9pPr marL="1828800" algn="ctr" rtl="0" fontAlgn="base">
              <a:spcBef>
                <a:spcPct val="0"/>
              </a:spcBef>
              <a:spcAft>
                <a:spcPct val="0"/>
              </a:spcAft>
              <a:defRPr sz="4400">
                <a:solidFill>
                  <a:schemeClr val="accent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FF0000"/>
                </a:solidFill>
                <a:effectLst/>
                <a:uLnTx/>
                <a:uFillTx/>
                <a:latin typeface="Arial"/>
                <a:ea typeface="ＭＳ Ｐゴシック" pitchFamily="-112" charset="-128"/>
              </a:rPr>
              <a:t>The Mu2e Collaboration</a:t>
            </a:r>
            <a:endParaRPr kumimoji="0" lang="en-US" sz="3200" b="0" i="0" u="none" strike="noStrike" kern="0" cap="none" spc="0" normalizeH="0" baseline="0" noProof="0" dirty="0">
              <a:ln>
                <a:noFill/>
              </a:ln>
              <a:solidFill>
                <a:srgbClr val="FF0000"/>
              </a:solidFill>
              <a:effectLst/>
              <a:uLnTx/>
              <a:uFillTx/>
              <a:latin typeface="Arial"/>
              <a:ea typeface="ＭＳ Ｐゴシック" pitchFamily="-112" charset="-128"/>
            </a:endParaRPr>
          </a:p>
        </p:txBody>
      </p:sp>
      <p:pic>
        <p:nvPicPr>
          <p:cNvPr id="7" name="Picture 6"/>
          <p:cNvPicPr>
            <a:picLocks noChangeAspect="1"/>
          </p:cNvPicPr>
          <p:nvPr/>
        </p:nvPicPr>
        <p:blipFill>
          <a:blip r:embed="rId3"/>
          <a:stretch>
            <a:fillRect/>
          </a:stretch>
        </p:blipFill>
        <p:spPr>
          <a:xfrm>
            <a:off x="1308768" y="673474"/>
            <a:ext cx="5625432" cy="3746126"/>
          </a:xfrm>
          <a:prstGeom prst="rect">
            <a:avLst/>
          </a:prstGeom>
        </p:spPr>
      </p:pic>
      <p:sp>
        <p:nvSpPr>
          <p:cNvPr id="8" name="Rectangle 7"/>
          <p:cNvSpPr/>
          <p:nvPr/>
        </p:nvSpPr>
        <p:spPr>
          <a:xfrm>
            <a:off x="-152400" y="4419600"/>
            <a:ext cx="3657600" cy="2677656"/>
          </a:xfrm>
          <a:prstGeom prst="rect">
            <a:avLst/>
          </a:prstGeom>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0090"/>
                </a:solidFill>
                <a:effectLst/>
                <a:uLnTx/>
                <a:uFillTx/>
              </a:rPr>
              <a:t>Boston University</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0090"/>
                </a:solidFill>
                <a:effectLst/>
                <a:uLnTx/>
                <a:uFillTx/>
              </a:rPr>
              <a:t>Brookhaven National Laboratory</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0090"/>
                </a:solidFill>
                <a:effectLst/>
                <a:uLnTx/>
                <a:uFillTx/>
              </a:rPr>
              <a:t>University of California, Berkeley</a:t>
            </a:r>
            <a:br>
              <a:rPr kumimoji="0" lang="en-US" sz="1400" b="0" i="1" u="none" strike="noStrike" kern="0" cap="none" spc="0" normalizeH="0" baseline="0" noProof="0" dirty="0">
                <a:ln>
                  <a:noFill/>
                </a:ln>
                <a:solidFill>
                  <a:srgbClr val="000090"/>
                </a:solidFill>
                <a:effectLst/>
                <a:uLnTx/>
                <a:uFillTx/>
              </a:rPr>
            </a:br>
            <a:r>
              <a:rPr kumimoji="0" lang="en-US" sz="1400" b="0" i="1" u="none" strike="noStrike" kern="0" cap="none" spc="0" normalizeH="0" baseline="0" noProof="0" dirty="0">
                <a:ln>
                  <a:noFill/>
                </a:ln>
                <a:solidFill>
                  <a:srgbClr val="000090"/>
                </a:solidFill>
                <a:effectLst/>
                <a:uLnTx/>
                <a:uFillTx/>
              </a:rPr>
              <a:t>University of California, Irvine</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smtClean="0">
                <a:ln>
                  <a:noFill/>
                </a:ln>
                <a:solidFill>
                  <a:srgbClr val="000090"/>
                </a:solidFill>
                <a:effectLst/>
                <a:uLnTx/>
                <a:uFillTx/>
              </a:rPr>
              <a:t>Caltech</a:t>
            </a:r>
          </a:p>
          <a:p>
            <a:pPr marL="0" marR="0" lvl="0" indent="0" algn="ctr" defTabSz="914400" eaLnBrk="1" fontAlgn="base" latinLnBrk="0" hangingPunct="1">
              <a:lnSpc>
                <a:spcPct val="100000"/>
              </a:lnSpc>
              <a:spcBef>
                <a:spcPct val="0"/>
              </a:spcBef>
              <a:spcAft>
                <a:spcPct val="0"/>
              </a:spcAft>
              <a:buClrTx/>
              <a:buSzTx/>
              <a:buFontTx/>
              <a:buNone/>
              <a:tabLst/>
              <a:defRPr/>
            </a:pPr>
            <a:r>
              <a:rPr lang="en-US" sz="1400" i="1" kern="0" dirty="0" smtClean="0">
                <a:solidFill>
                  <a:srgbClr val="000090"/>
                </a:solidFill>
              </a:rPr>
              <a:t>Duke</a:t>
            </a:r>
            <a:endParaRPr kumimoji="0" lang="en-US" sz="1400" b="0" i="1" u="none" strike="noStrike" kern="0" cap="none" spc="0" normalizeH="0" baseline="0" noProof="0" dirty="0" smtClean="0">
              <a:ln>
                <a:noFill/>
              </a:ln>
              <a:solidFill>
                <a:srgbClr val="000090"/>
              </a:solidFill>
              <a:effectLst/>
              <a:uLnTx/>
              <a:uFillTx/>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smtClean="0">
                <a:ln>
                  <a:noFill/>
                </a:ln>
                <a:solidFill>
                  <a:srgbClr val="000090"/>
                </a:solidFill>
                <a:effectLst/>
                <a:uLnTx/>
                <a:uFillTx/>
              </a:rPr>
              <a:t>City </a:t>
            </a:r>
            <a:r>
              <a:rPr kumimoji="0" lang="en-US" sz="1400" b="0" i="1" u="none" strike="noStrike" kern="0" cap="none" spc="0" normalizeH="0" baseline="0" noProof="0" dirty="0">
                <a:ln>
                  <a:noFill/>
                </a:ln>
                <a:solidFill>
                  <a:srgbClr val="000090"/>
                </a:solidFill>
                <a:effectLst/>
                <a:uLnTx/>
                <a:uFillTx/>
              </a:rPr>
              <a:t>University of New York</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0090"/>
                </a:solidFill>
                <a:effectLst/>
                <a:uLnTx/>
                <a:uFillTx/>
              </a:rPr>
              <a:t>Fermilab</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0090"/>
                </a:solidFill>
                <a:effectLst/>
                <a:uLnTx/>
                <a:uFillTx/>
              </a:rPr>
              <a:t>Idaho State University</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0090"/>
                </a:solidFill>
                <a:effectLst/>
                <a:uLnTx/>
                <a:uFillTx/>
              </a:rPr>
              <a:t>University of Illinois, </a:t>
            </a:r>
            <a:r>
              <a:rPr kumimoji="0" lang="en-US" sz="1400" b="0" i="1" u="none" strike="noStrike" kern="0" cap="none" spc="0" normalizeH="0" baseline="0" noProof="0" dirty="0" smtClean="0">
                <a:ln>
                  <a:noFill/>
                </a:ln>
                <a:solidFill>
                  <a:srgbClr val="000090"/>
                </a:solidFill>
                <a:effectLst/>
                <a:uLnTx/>
                <a:uFillTx/>
              </a:rPr>
              <a:t>Urbana-Champaign</a:t>
            </a:r>
          </a:p>
          <a:p>
            <a:pPr marL="0" marR="0" lvl="0" indent="0" algn="ctr" defTabSz="914400" eaLnBrk="1" fontAlgn="base" latinLnBrk="0" hangingPunct="1">
              <a:lnSpc>
                <a:spcPct val="100000"/>
              </a:lnSpc>
              <a:spcBef>
                <a:spcPct val="0"/>
              </a:spcBef>
              <a:spcAft>
                <a:spcPct val="0"/>
              </a:spcAft>
              <a:buClrTx/>
              <a:buSzTx/>
              <a:buFontTx/>
              <a:buNone/>
              <a:tabLst/>
              <a:defRPr/>
            </a:pPr>
            <a:r>
              <a:rPr lang="en-US" sz="1400" i="1" kern="0" dirty="0" smtClean="0">
                <a:solidFill>
                  <a:srgbClr val="000090"/>
                </a:solidFill>
              </a:rPr>
              <a:t>University of Houston</a:t>
            </a:r>
            <a:endParaRPr kumimoji="0" lang="en-US" sz="1400" b="0" i="1" u="none" strike="noStrike" kern="0" cap="none" spc="0" normalizeH="0" baseline="0" noProof="0" dirty="0">
              <a:ln>
                <a:noFill/>
              </a:ln>
              <a:solidFill>
                <a:srgbClr val="000090"/>
              </a:solidFill>
              <a:effectLst/>
              <a:uLnTx/>
              <a:uFillTx/>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0090"/>
              </a:solidFill>
              <a:effectLst/>
              <a:uLnTx/>
              <a:uFillTx/>
            </a:endParaRPr>
          </a:p>
        </p:txBody>
      </p:sp>
      <p:sp>
        <p:nvSpPr>
          <p:cNvPr id="9" name="Rectangle 8"/>
          <p:cNvSpPr/>
          <p:nvPr/>
        </p:nvSpPr>
        <p:spPr>
          <a:xfrm>
            <a:off x="2918328" y="4419150"/>
            <a:ext cx="4168272" cy="2462213"/>
          </a:xfrm>
          <a:prstGeom prst="rect">
            <a:avLst/>
          </a:prstGeom>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0090"/>
                </a:solidFill>
                <a:effectLst/>
                <a:uLnTx/>
                <a:uFillTx/>
              </a:rPr>
              <a:t>Institute for Nuclear Research, Moscow, Russia</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0090"/>
                </a:solidFill>
                <a:effectLst/>
                <a:uLnTx/>
                <a:uFillTx/>
              </a:rPr>
              <a:t>JINR, </a:t>
            </a:r>
            <a:r>
              <a:rPr kumimoji="0" lang="en-US" sz="1400" b="0" i="1" u="none" strike="noStrike" kern="0" cap="none" spc="0" normalizeH="0" baseline="0" noProof="0" dirty="0" err="1">
                <a:ln>
                  <a:noFill/>
                </a:ln>
                <a:solidFill>
                  <a:srgbClr val="000090"/>
                </a:solidFill>
                <a:effectLst/>
                <a:uLnTx/>
                <a:uFillTx/>
              </a:rPr>
              <a:t>Dubna</a:t>
            </a:r>
            <a:r>
              <a:rPr kumimoji="0" lang="en-US" sz="1400" b="0" i="1" u="none" strike="noStrike" kern="0" cap="none" spc="0" normalizeH="0" baseline="0" noProof="0" dirty="0">
                <a:ln>
                  <a:noFill/>
                </a:ln>
                <a:solidFill>
                  <a:srgbClr val="000090"/>
                </a:solidFill>
                <a:effectLst/>
                <a:uLnTx/>
                <a:uFillTx/>
              </a:rPr>
              <a:t>, </a:t>
            </a:r>
            <a:r>
              <a:rPr kumimoji="0" lang="en-US" sz="1400" b="0" i="1" u="none" strike="noStrike" kern="0" cap="none" spc="0" normalizeH="0" baseline="0" noProof="0" dirty="0" smtClean="0">
                <a:ln>
                  <a:noFill/>
                </a:ln>
                <a:solidFill>
                  <a:srgbClr val="000090"/>
                </a:solidFill>
                <a:effectLst/>
                <a:uLnTx/>
                <a:uFillTx/>
              </a:rPr>
              <a:t>Russia</a:t>
            </a:r>
          </a:p>
          <a:p>
            <a:pPr marL="0" marR="0" lvl="0" indent="0" algn="ctr" defTabSz="914400" eaLnBrk="1" fontAlgn="base" latinLnBrk="0" hangingPunct="1">
              <a:lnSpc>
                <a:spcPct val="100000"/>
              </a:lnSpc>
              <a:spcBef>
                <a:spcPct val="0"/>
              </a:spcBef>
              <a:spcAft>
                <a:spcPct val="0"/>
              </a:spcAft>
              <a:buClrTx/>
              <a:buSzTx/>
              <a:buFontTx/>
              <a:buNone/>
              <a:tabLst/>
              <a:defRPr/>
            </a:pPr>
            <a:r>
              <a:rPr lang="en-US" sz="1400" i="1" kern="0" dirty="0" smtClean="0">
                <a:solidFill>
                  <a:srgbClr val="000090"/>
                </a:solidFill>
              </a:rPr>
              <a:t>Lewis University</a:t>
            </a:r>
            <a:endParaRPr kumimoji="0" lang="en-US" sz="1400" b="0" i="1" u="none" strike="noStrike" kern="0" cap="none" spc="0" normalizeH="0" baseline="0" noProof="0" dirty="0">
              <a:ln>
                <a:noFill/>
              </a:ln>
              <a:solidFill>
                <a:srgbClr val="000090"/>
              </a:solidFill>
              <a:effectLst/>
              <a:uLnTx/>
              <a:uFillTx/>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0090"/>
                </a:solidFill>
                <a:effectLst/>
                <a:uLnTx/>
                <a:uFillTx/>
              </a:rPr>
              <a:t>Los Alamos National </a:t>
            </a:r>
            <a:r>
              <a:rPr kumimoji="0" lang="en-US" sz="1400" b="0" i="1" u="none" strike="noStrike" kern="0" cap="none" spc="0" normalizeH="0" baseline="0" noProof="0" dirty="0" smtClean="0">
                <a:ln>
                  <a:noFill/>
                </a:ln>
                <a:solidFill>
                  <a:srgbClr val="000090"/>
                </a:solidFill>
                <a:effectLst/>
                <a:uLnTx/>
                <a:uFillTx/>
              </a:rPr>
              <a:t>Laboratory</a:t>
            </a:r>
          </a:p>
          <a:p>
            <a:pPr marL="0" marR="0" lvl="0" indent="0" algn="ctr" defTabSz="914400" eaLnBrk="1" fontAlgn="base" latinLnBrk="0" hangingPunct="1">
              <a:lnSpc>
                <a:spcPct val="100000"/>
              </a:lnSpc>
              <a:spcBef>
                <a:spcPct val="0"/>
              </a:spcBef>
              <a:spcAft>
                <a:spcPct val="0"/>
              </a:spcAft>
              <a:buClrTx/>
              <a:buSzTx/>
              <a:buFontTx/>
              <a:buNone/>
              <a:tabLst/>
              <a:defRPr/>
            </a:pPr>
            <a:r>
              <a:rPr lang="en-US" sz="1400" i="1" kern="0" dirty="0" err="1" smtClean="0">
                <a:solidFill>
                  <a:srgbClr val="000090"/>
                </a:solidFill>
              </a:rPr>
              <a:t>Muons</a:t>
            </a:r>
            <a:r>
              <a:rPr lang="en-US" sz="1400" i="1" kern="0" dirty="0" smtClean="0">
                <a:solidFill>
                  <a:srgbClr val="000090"/>
                </a:solidFill>
              </a:rPr>
              <a:t> Inc.</a:t>
            </a:r>
            <a:endParaRPr kumimoji="0" lang="en-US" sz="1400" b="0" i="1" u="none" strike="noStrike" kern="0" cap="none" spc="0" normalizeH="0" baseline="0" noProof="0" dirty="0">
              <a:ln>
                <a:noFill/>
              </a:ln>
              <a:solidFill>
                <a:srgbClr val="000090"/>
              </a:solidFill>
              <a:effectLst/>
              <a:uLnTx/>
              <a:uFillTx/>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0090"/>
                </a:solidFill>
                <a:effectLst/>
                <a:uLnTx/>
                <a:uFillTx/>
              </a:rPr>
              <a:t>Northwestern University</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0090"/>
                </a:solidFill>
                <a:effectLst/>
                <a:uLnTx/>
                <a:uFillTx/>
              </a:rPr>
              <a:t>INFN </a:t>
            </a:r>
            <a:r>
              <a:rPr kumimoji="0" lang="en-US" sz="1400" b="0" i="1" u="none" strike="noStrike" kern="0" cap="none" spc="0" normalizeH="0" baseline="0" noProof="0" dirty="0" err="1">
                <a:ln>
                  <a:noFill/>
                </a:ln>
                <a:solidFill>
                  <a:srgbClr val="000090"/>
                </a:solidFill>
                <a:effectLst/>
                <a:uLnTx/>
                <a:uFillTx/>
              </a:rPr>
              <a:t>Frascati</a:t>
            </a:r>
            <a:endParaRPr kumimoji="0" lang="en-US" sz="1400" b="0" i="1" u="none" strike="noStrike" kern="0" cap="none" spc="0" normalizeH="0" baseline="0" noProof="0" dirty="0">
              <a:ln>
                <a:noFill/>
              </a:ln>
              <a:solidFill>
                <a:srgbClr val="000090"/>
              </a:solidFill>
              <a:effectLst/>
              <a:uLnTx/>
              <a:uFillTx/>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0090"/>
                </a:solidFill>
                <a:effectLst/>
                <a:uLnTx/>
                <a:uFillTx/>
              </a:rPr>
              <a:t> INFN Pisa,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err="1">
                <a:ln>
                  <a:noFill/>
                </a:ln>
                <a:solidFill>
                  <a:srgbClr val="000090"/>
                </a:solidFill>
                <a:effectLst/>
                <a:uLnTx/>
                <a:uFillTx/>
              </a:rPr>
              <a:t>Università</a:t>
            </a:r>
            <a:r>
              <a:rPr kumimoji="0" lang="en-US" sz="1400" b="0" i="1" u="none" strike="noStrike" kern="0" cap="none" spc="0" normalizeH="0" baseline="0" noProof="0" dirty="0">
                <a:ln>
                  <a:noFill/>
                </a:ln>
                <a:solidFill>
                  <a:srgbClr val="000090"/>
                </a:solidFill>
                <a:effectLst/>
                <a:uLnTx/>
                <a:uFillTx/>
              </a:rPr>
              <a:t> </a:t>
            </a:r>
            <a:r>
              <a:rPr kumimoji="0" lang="en-US" sz="1400" b="0" i="1" u="none" strike="noStrike" kern="0" cap="none" spc="0" normalizeH="0" baseline="0" noProof="0" dirty="0" err="1">
                <a:ln>
                  <a:noFill/>
                </a:ln>
                <a:solidFill>
                  <a:srgbClr val="000090"/>
                </a:solidFill>
                <a:effectLst/>
                <a:uLnTx/>
                <a:uFillTx/>
              </a:rPr>
              <a:t>di</a:t>
            </a:r>
            <a:r>
              <a:rPr kumimoji="0" lang="en-US" sz="1400" b="0" i="1" u="none" strike="noStrike" kern="0" cap="none" spc="0" normalizeH="0" baseline="0" noProof="0" dirty="0">
                <a:ln>
                  <a:noFill/>
                </a:ln>
                <a:solidFill>
                  <a:srgbClr val="000090"/>
                </a:solidFill>
                <a:effectLst/>
                <a:uLnTx/>
                <a:uFillTx/>
              </a:rPr>
              <a:t> Pisa, Pisa, Italy</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0090"/>
                </a:solidFill>
                <a:effectLst/>
                <a:uLnTx/>
                <a:uFillTx/>
              </a:rPr>
              <a:t>INFN Lecce, </a:t>
            </a:r>
            <a:r>
              <a:rPr kumimoji="0" lang="en-US" sz="1400" b="0" i="1" u="none" strike="noStrike" kern="0" cap="none" spc="0" normalizeH="0" baseline="0" noProof="0" dirty="0" err="1">
                <a:ln>
                  <a:noFill/>
                </a:ln>
                <a:solidFill>
                  <a:srgbClr val="000090"/>
                </a:solidFill>
                <a:effectLst/>
                <a:uLnTx/>
                <a:uFillTx/>
              </a:rPr>
              <a:t>Università</a:t>
            </a:r>
            <a:r>
              <a:rPr kumimoji="0" lang="en-US" sz="1400" b="0" i="1" u="none" strike="noStrike" kern="0" cap="none" spc="0" normalizeH="0" baseline="0" noProof="0" dirty="0">
                <a:ln>
                  <a:noFill/>
                </a:ln>
                <a:solidFill>
                  <a:srgbClr val="000090"/>
                </a:solidFill>
                <a:effectLst/>
                <a:uLnTx/>
                <a:uFillTx/>
              </a:rPr>
              <a:t> del </a:t>
            </a:r>
            <a:r>
              <a:rPr kumimoji="0" lang="en-US" sz="1400" b="0" i="1" u="none" strike="noStrike" kern="0" cap="none" spc="0" normalizeH="0" baseline="0" noProof="0" dirty="0" err="1">
                <a:ln>
                  <a:noFill/>
                </a:ln>
                <a:solidFill>
                  <a:srgbClr val="000090"/>
                </a:solidFill>
                <a:effectLst/>
                <a:uLnTx/>
                <a:uFillTx/>
              </a:rPr>
              <a:t>Salento</a:t>
            </a:r>
            <a:r>
              <a:rPr kumimoji="0" lang="en-US" sz="1400" b="0" i="1" u="none" strike="noStrike" kern="0" cap="none" spc="0" normalizeH="0" baseline="0" noProof="0" dirty="0">
                <a:ln>
                  <a:noFill/>
                </a:ln>
                <a:solidFill>
                  <a:srgbClr val="000090"/>
                </a:solidFill>
                <a:effectLst/>
                <a:uLnTx/>
                <a:uFillTx/>
              </a:rPr>
              <a:t>, Italy</a:t>
            </a:r>
          </a:p>
          <a:p>
            <a:pPr marL="0" marR="0" lvl="0" indent="0" algn="ctr" defTabSz="914400" eaLnBrk="1" fontAlgn="base" latinLnBrk="0" hangingPunct="1">
              <a:lnSpc>
                <a:spcPct val="100000"/>
              </a:lnSpc>
              <a:spcBef>
                <a:spcPct val="0"/>
              </a:spcBef>
              <a:spcAft>
                <a:spcPct val="0"/>
              </a:spcAft>
              <a:buClrTx/>
              <a:buSzTx/>
              <a:buFontTx/>
              <a:buNone/>
              <a:tabLst/>
              <a:defRPr/>
            </a:pPr>
            <a:r>
              <a:rPr lang="en-US" sz="1400" i="1" kern="0" dirty="0" err="1" smtClean="0">
                <a:solidFill>
                  <a:srgbClr val="000090"/>
                </a:solidFill>
              </a:rPr>
              <a:t>Universita</a:t>
            </a:r>
            <a:r>
              <a:rPr lang="en-US" sz="1400" i="1" kern="0" dirty="0" smtClean="0">
                <a:solidFill>
                  <a:srgbClr val="000090"/>
                </a:solidFill>
              </a:rPr>
              <a:t> di </a:t>
            </a:r>
            <a:r>
              <a:rPr lang="en-US" sz="1400" i="1" kern="0" dirty="0" err="1" smtClean="0">
                <a:solidFill>
                  <a:srgbClr val="000090"/>
                </a:solidFill>
              </a:rPr>
              <a:t>Udini</a:t>
            </a:r>
            <a:endParaRPr kumimoji="0" lang="en-US" sz="1400" b="0" i="0" u="none" strike="noStrike" kern="0" cap="none" spc="0" normalizeH="0" baseline="0" noProof="0" dirty="0">
              <a:ln>
                <a:noFill/>
              </a:ln>
              <a:solidFill>
                <a:srgbClr val="000090"/>
              </a:solidFill>
              <a:effectLst/>
              <a:uLnTx/>
              <a:uFillTx/>
            </a:endParaRPr>
          </a:p>
        </p:txBody>
      </p:sp>
      <p:sp>
        <p:nvSpPr>
          <p:cNvPr id="10" name="Rectangle 9"/>
          <p:cNvSpPr/>
          <p:nvPr/>
        </p:nvSpPr>
        <p:spPr>
          <a:xfrm>
            <a:off x="6781800" y="4419600"/>
            <a:ext cx="2438400" cy="1384995"/>
          </a:xfrm>
          <a:prstGeom prst="rect">
            <a:avLst/>
          </a:prstGeom>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smtClean="0">
                <a:ln>
                  <a:noFill/>
                </a:ln>
                <a:solidFill>
                  <a:srgbClr val="000090"/>
                </a:solidFill>
                <a:effectLst/>
                <a:uLnTx/>
                <a:uFillTx/>
              </a:rPr>
              <a:t>U. Of Washington</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smtClean="0">
                <a:ln>
                  <a:noFill/>
                </a:ln>
                <a:solidFill>
                  <a:srgbClr val="000090"/>
                </a:solidFill>
                <a:effectLst/>
                <a:uLnTx/>
                <a:uFillTx/>
              </a:rPr>
              <a:t>U. Mass. Amherst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smtClean="0">
                <a:ln>
                  <a:noFill/>
                </a:ln>
                <a:solidFill>
                  <a:srgbClr val="000090"/>
                </a:solidFill>
                <a:effectLst/>
                <a:uLnTx/>
                <a:uFillTx/>
              </a:rPr>
              <a:t>Rice </a:t>
            </a:r>
            <a:r>
              <a:rPr kumimoji="0" lang="en-US" sz="1400" b="0" i="1" u="none" strike="noStrike" kern="0" cap="none" spc="0" normalizeH="0" baseline="0" noProof="0" dirty="0">
                <a:ln>
                  <a:noFill/>
                </a:ln>
                <a:solidFill>
                  <a:srgbClr val="000090"/>
                </a:solidFill>
                <a:effectLst/>
                <a:uLnTx/>
                <a:uFillTx/>
              </a:rPr>
              <a:t>University</a:t>
            </a:r>
            <a:br>
              <a:rPr kumimoji="0" lang="en-US" sz="1400" b="0" i="1" u="none" strike="noStrike" kern="0" cap="none" spc="0" normalizeH="0" baseline="0" noProof="0" dirty="0">
                <a:ln>
                  <a:noFill/>
                </a:ln>
                <a:solidFill>
                  <a:srgbClr val="000090"/>
                </a:solidFill>
                <a:effectLst/>
                <a:uLnTx/>
                <a:uFillTx/>
              </a:rPr>
            </a:br>
            <a:r>
              <a:rPr kumimoji="0" lang="en-US" sz="1400" b="0" i="1" u="none" strike="noStrike" kern="0" cap="none" spc="0" normalizeH="0" baseline="0" noProof="0" dirty="0">
                <a:ln>
                  <a:noFill/>
                </a:ln>
                <a:solidFill>
                  <a:srgbClr val="000090"/>
                </a:solidFill>
                <a:effectLst/>
                <a:uLnTx/>
                <a:uFillTx/>
              </a:rPr>
              <a:t>Syracuse University</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0090"/>
                </a:solidFill>
                <a:effectLst/>
                <a:uLnTx/>
                <a:uFillTx/>
              </a:rPr>
              <a:t>University of Virginia</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0090"/>
                </a:solidFill>
                <a:effectLst/>
                <a:uLnTx/>
                <a:uFillTx/>
              </a:rPr>
              <a:t>College of William and Mary</a:t>
            </a:r>
            <a:endParaRPr kumimoji="0" lang="en-US" sz="1400" b="0" i="0" u="none" strike="noStrike" kern="0" cap="none" spc="0" normalizeH="0" baseline="0" noProof="0" dirty="0">
              <a:ln>
                <a:noFill/>
              </a:ln>
              <a:solidFill>
                <a:srgbClr val="000090"/>
              </a:solidFill>
              <a:effectLst/>
              <a:uLnTx/>
              <a:uFillTx/>
            </a:endParaRPr>
          </a:p>
        </p:txBody>
      </p:sp>
      <p:sp>
        <p:nvSpPr>
          <p:cNvPr id="11" name="TextBox 10"/>
          <p:cNvSpPr txBox="1"/>
          <p:nvPr/>
        </p:nvSpPr>
        <p:spPr>
          <a:xfrm>
            <a:off x="6678864" y="5745643"/>
            <a:ext cx="2388936" cy="1015663"/>
          </a:xfrm>
          <a:prstGeom prst="rect">
            <a:avLst/>
          </a:prstGeom>
          <a:noFill/>
          <a:ln w="19050">
            <a:solidFill>
              <a:srgbClr val="FF0000"/>
            </a:solidFill>
          </a:ln>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0000"/>
                </a:solidFill>
                <a:effectLst/>
                <a:uLnTx/>
                <a:uFillTx/>
              </a:rPr>
              <a:t>More opportunities  for University groups.</a:t>
            </a:r>
          </a:p>
        </p:txBody>
      </p:sp>
      <p:sp>
        <p:nvSpPr>
          <p:cNvPr id="12" name="TextBox 11"/>
          <p:cNvSpPr txBox="1"/>
          <p:nvPr/>
        </p:nvSpPr>
        <p:spPr>
          <a:xfrm>
            <a:off x="7146812" y="2820809"/>
            <a:ext cx="1954464" cy="923330"/>
          </a:xfrm>
          <a:prstGeom prst="rect">
            <a:avLst/>
          </a:prstGeom>
          <a:noFill/>
          <a:ln>
            <a:solidFill>
              <a:srgbClr val="000000"/>
            </a:solidFill>
          </a:ln>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rPr>
              <a:t>Both HEP and Nuclear Physics groups.</a:t>
            </a:r>
          </a:p>
        </p:txBody>
      </p:sp>
      <p:sp>
        <p:nvSpPr>
          <p:cNvPr id="13" name="TextBox 12"/>
          <p:cNvSpPr txBox="1"/>
          <p:nvPr/>
        </p:nvSpPr>
        <p:spPr>
          <a:xfrm>
            <a:off x="7010400" y="2343090"/>
            <a:ext cx="2133600" cy="400110"/>
          </a:xfrm>
          <a:prstGeom prst="rect">
            <a:avLst/>
          </a:prstGeom>
          <a:noFill/>
          <a:ln w="19050">
            <a:solidFill>
              <a:srgbClr val="FF0000"/>
            </a:solid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2000" kern="0" dirty="0" smtClean="0">
                <a:solidFill>
                  <a:srgbClr val="FF0000"/>
                </a:solidFill>
              </a:rPr>
              <a:t>120</a:t>
            </a:r>
            <a:r>
              <a:rPr kumimoji="0" lang="en-US" sz="2000" b="0" i="0" u="none" strike="noStrike" kern="0" cap="none" spc="0" normalizeH="0" baseline="0" noProof="0" dirty="0" smtClean="0">
                <a:ln>
                  <a:noFill/>
                </a:ln>
                <a:solidFill>
                  <a:srgbClr val="FF0000"/>
                </a:solidFill>
                <a:effectLst/>
                <a:uLnTx/>
                <a:uFillTx/>
              </a:rPr>
              <a:t> </a:t>
            </a:r>
            <a:r>
              <a:rPr kumimoji="0" lang="en-US" sz="2000" b="0" i="0" u="none" strike="noStrike" kern="0" cap="none" spc="0" normalizeH="0" baseline="0" noProof="0" dirty="0">
                <a:ln>
                  <a:noFill/>
                </a:ln>
                <a:solidFill>
                  <a:srgbClr val="FF0000"/>
                </a:solidFill>
                <a:effectLst/>
                <a:uLnTx/>
                <a:uFillTx/>
              </a:rPr>
              <a:t>Collaborators   </a:t>
            </a:r>
          </a:p>
        </p:txBody>
      </p:sp>
    </p:spTree>
    <p:extLst>
      <p:ext uri="{BB962C8B-B14F-4D97-AF65-F5344CB8AC3E}">
        <p14:creationId xmlns:p14="http://schemas.microsoft.com/office/powerpoint/2010/main" val="24302003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90600" y="746918"/>
            <a:ext cx="7056368" cy="528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90600" y="685800"/>
            <a:ext cx="7239000" cy="1200329"/>
          </a:xfrm>
          <a:prstGeom prst="rect">
            <a:avLst/>
          </a:prstGeom>
          <a:solidFill>
            <a:schemeClr val="bg1"/>
          </a:solidFill>
        </p:spPr>
        <p:txBody>
          <a:bodyPr wrap="square" rtlCol="0">
            <a:spAutoFit/>
          </a:bodyPr>
          <a:lstStyle/>
          <a:p>
            <a:pPr algn="ctr"/>
            <a:r>
              <a:rPr lang="en-US" sz="3600" dirty="0" smtClean="0">
                <a:solidFill>
                  <a:srgbClr val="FF0000"/>
                </a:solidFill>
              </a:rPr>
              <a:t>Experimental Advantages of </a:t>
            </a:r>
            <a:r>
              <a:rPr lang="en-US" sz="3600" dirty="0" err="1" smtClean="0">
                <a:solidFill>
                  <a:srgbClr val="FF0000"/>
                </a:solidFill>
              </a:rPr>
              <a:t>Muon</a:t>
            </a:r>
            <a:r>
              <a:rPr lang="en-US" sz="3600" dirty="0" smtClean="0">
                <a:solidFill>
                  <a:srgbClr val="FF0000"/>
                </a:solidFill>
              </a:rPr>
              <a:t> to Electron </a:t>
            </a:r>
            <a:r>
              <a:rPr lang="en-US" sz="3600" dirty="0">
                <a:solidFill>
                  <a:srgbClr val="FF0000"/>
                </a:solidFill>
              </a:rPr>
              <a:t>C</a:t>
            </a:r>
            <a:r>
              <a:rPr lang="en-US" sz="3600" dirty="0" smtClean="0">
                <a:solidFill>
                  <a:srgbClr val="FF0000"/>
                </a:solidFill>
              </a:rPr>
              <a:t>onversion</a:t>
            </a:r>
            <a:endParaRPr lang="en-US" sz="3600"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133490782"/>
              </p:ext>
            </p:extLst>
          </p:nvPr>
        </p:nvGraphicFramePr>
        <p:xfrm>
          <a:off x="3735388" y="2895600"/>
          <a:ext cx="5073650" cy="762000"/>
        </p:xfrm>
        <a:graphic>
          <a:graphicData uri="http://schemas.openxmlformats.org/presentationml/2006/ole">
            <mc:AlternateContent xmlns:mc="http://schemas.openxmlformats.org/markup-compatibility/2006">
              <mc:Choice xmlns:v="urn:schemas-microsoft-com:vml" Requires="v">
                <p:oleObj spid="_x0000_s36951" name="Equation" r:id="rId5" imgW="3213000" imgH="482400" progId="Equation.DSMT4">
                  <p:embed/>
                </p:oleObj>
              </mc:Choice>
              <mc:Fallback>
                <p:oleObj name="Equation" r:id="rId5" imgW="3213000" imgH="482400" progId="Equation.DSMT4">
                  <p:embed/>
                  <p:pic>
                    <p:nvPicPr>
                      <p:cNvPr id="0" name=""/>
                      <p:cNvPicPr/>
                      <p:nvPr/>
                    </p:nvPicPr>
                    <p:blipFill>
                      <a:blip r:embed="rId6"/>
                      <a:stretch>
                        <a:fillRect/>
                      </a:stretch>
                    </p:blipFill>
                    <p:spPr>
                      <a:xfrm>
                        <a:off x="3735388" y="2895600"/>
                        <a:ext cx="5073650" cy="762000"/>
                      </a:xfrm>
                      <a:prstGeom prst="rect">
                        <a:avLst/>
                      </a:prstGeom>
                    </p:spPr>
                  </p:pic>
                </p:oleObj>
              </mc:Fallback>
            </mc:AlternateContent>
          </a:graphicData>
        </a:graphic>
      </p:graphicFrame>
      <p:cxnSp>
        <p:nvCxnSpPr>
          <p:cNvPr id="6" name="Straight Arrow Connector 5"/>
          <p:cNvCxnSpPr/>
          <p:nvPr/>
        </p:nvCxnSpPr>
        <p:spPr>
          <a:xfrm flipH="1">
            <a:off x="3098800" y="3505200"/>
            <a:ext cx="609600" cy="1143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505200" y="3657600"/>
            <a:ext cx="457200" cy="533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97400" y="2346980"/>
            <a:ext cx="793807" cy="523220"/>
          </a:xfrm>
          <a:prstGeom prst="rect">
            <a:avLst/>
          </a:prstGeom>
          <a:solidFill>
            <a:schemeClr val="bg1"/>
          </a:solidFill>
        </p:spPr>
        <p:txBody>
          <a:bodyPr wrap="none" rtlCol="0">
            <a:spAutoFit/>
          </a:bodyPr>
          <a:lstStyle/>
          <a:p>
            <a:r>
              <a:rPr lang="en-US" sz="2800" dirty="0" smtClean="0">
                <a:solidFill>
                  <a:schemeClr val="accent1">
                    <a:lumMod val="75000"/>
                  </a:schemeClr>
                </a:solidFill>
              </a:rPr>
              <a:t>10</a:t>
            </a:r>
            <a:r>
              <a:rPr lang="en-US" sz="2800" baseline="30000" dirty="0" smtClean="0">
                <a:solidFill>
                  <a:schemeClr val="accent1">
                    <a:lumMod val="75000"/>
                  </a:schemeClr>
                </a:solidFill>
              </a:rPr>
              <a:t>10</a:t>
            </a:r>
            <a:endParaRPr lang="en-US" sz="2800" baseline="30000" dirty="0">
              <a:solidFill>
                <a:schemeClr val="accent1">
                  <a:lumMod val="75000"/>
                </a:schemeClr>
              </a:solidFill>
            </a:endParaRPr>
          </a:p>
        </p:txBody>
      </p:sp>
      <p:sp>
        <p:nvSpPr>
          <p:cNvPr id="5" name="Footer Placeholder 4"/>
          <p:cNvSpPr>
            <a:spLocks noGrp="1"/>
          </p:cNvSpPr>
          <p:nvPr>
            <p:ph type="ftr" sz="quarter" idx="11"/>
          </p:nvPr>
        </p:nvSpPr>
        <p:spPr/>
        <p:txBody>
          <a:bodyPr/>
          <a:lstStyle/>
          <a:p>
            <a:r>
              <a:rPr lang="en-US" smtClean="0"/>
              <a:t>J. Miller, ssp2012, June 2012</a:t>
            </a:r>
            <a:endParaRPr lang="en-US"/>
          </a:p>
        </p:txBody>
      </p:sp>
      <p:sp>
        <p:nvSpPr>
          <p:cNvPr id="9" name="Slide Number Placeholder 8"/>
          <p:cNvSpPr>
            <a:spLocks noGrp="1"/>
          </p:cNvSpPr>
          <p:nvPr>
            <p:ph type="sldNum" sz="quarter" idx="12"/>
          </p:nvPr>
        </p:nvSpPr>
        <p:spPr/>
        <p:txBody>
          <a:bodyPr/>
          <a:lstStyle/>
          <a:p>
            <a:fld id="{B326621D-91F0-43AF-9600-98B3DB544E1B}" type="slidenum">
              <a:rPr lang="en-US" smtClean="0"/>
              <a:t>7</a:t>
            </a:fld>
            <a:endParaRPr lang="en-US" dirty="0"/>
          </a:p>
        </p:txBody>
      </p:sp>
    </p:spTree>
    <p:extLst>
      <p:ext uri="{BB962C8B-B14F-4D97-AF65-F5344CB8AC3E}">
        <p14:creationId xmlns:p14="http://schemas.microsoft.com/office/powerpoint/2010/main" val="10707552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6210300" cy="811212"/>
          </a:xfrm>
        </p:spPr>
        <p:txBody>
          <a:bodyPr>
            <a:normAutofit fontScale="90000"/>
          </a:bodyPr>
          <a:lstStyle/>
          <a:p>
            <a:r>
              <a:rPr lang="en-US" dirty="0" smtClean="0">
                <a:effectLst>
                  <a:outerShdw blurRad="38100" dist="38100" dir="2700000" algn="tl">
                    <a:srgbClr val="000000">
                      <a:alpha val="43137"/>
                    </a:srgbClr>
                  </a:outerShdw>
                </a:effectLst>
              </a:rPr>
              <a:t>Accelerator/Experiment Interface</a:t>
            </a:r>
            <a:endParaRPr lang="en-US" dirty="0">
              <a:effectLst>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p:txBody>
          <a:bodyPr/>
          <a:lstStyle/>
          <a:p>
            <a:r>
              <a:rPr lang="nl-NL" smtClean="0"/>
              <a:t>J. Miller, ssp2012, June 2012</a:t>
            </a:r>
            <a:endParaRPr lang="en-US" dirty="0"/>
          </a:p>
        </p:txBody>
      </p:sp>
      <p:grpSp>
        <p:nvGrpSpPr>
          <p:cNvPr id="12" name="Group 11"/>
          <p:cNvGrpSpPr>
            <a:grpSpLocks noChangeAspect="1"/>
          </p:cNvGrpSpPr>
          <p:nvPr/>
        </p:nvGrpSpPr>
        <p:grpSpPr>
          <a:xfrm>
            <a:off x="7023773" y="4137638"/>
            <a:ext cx="233864" cy="767062"/>
            <a:chOff x="6753492" y="3554374"/>
            <a:chExt cx="752208" cy="2467414"/>
          </a:xfrm>
        </p:grpSpPr>
        <p:sp>
          <p:nvSpPr>
            <p:cNvPr id="13" name="Freeform 12"/>
            <p:cNvSpPr/>
            <p:nvPr/>
          </p:nvSpPr>
          <p:spPr>
            <a:xfrm>
              <a:off x="7100887" y="5263757"/>
              <a:ext cx="46567" cy="561975"/>
            </a:xfrm>
            <a:custGeom>
              <a:avLst/>
              <a:gdLst>
                <a:gd name="connsiteX0" fmla="*/ 46567 w 46567"/>
                <a:gd name="connsiteY0" fmla="*/ 561975 h 561975"/>
                <a:gd name="connsiteX1" fmla="*/ 37042 w 46567"/>
                <a:gd name="connsiteY1" fmla="*/ 482600 h 561975"/>
                <a:gd name="connsiteX2" fmla="*/ 24342 w 46567"/>
                <a:gd name="connsiteY2" fmla="*/ 371475 h 561975"/>
                <a:gd name="connsiteX3" fmla="*/ 14817 w 46567"/>
                <a:gd name="connsiteY3" fmla="*/ 257175 h 561975"/>
                <a:gd name="connsiteX4" fmla="*/ 5292 w 46567"/>
                <a:gd name="connsiteY4" fmla="*/ 165100 h 561975"/>
                <a:gd name="connsiteX5" fmla="*/ 46567 w 46567"/>
                <a:gd name="connsiteY5" fmla="*/ 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67" h="561975">
                  <a:moveTo>
                    <a:pt x="46567" y="561975"/>
                  </a:moveTo>
                  <a:cubicBezTo>
                    <a:pt x="43656" y="538162"/>
                    <a:pt x="40746" y="514350"/>
                    <a:pt x="37042" y="482600"/>
                  </a:cubicBezTo>
                  <a:cubicBezTo>
                    <a:pt x="33338" y="450850"/>
                    <a:pt x="28046" y="409046"/>
                    <a:pt x="24342" y="371475"/>
                  </a:cubicBezTo>
                  <a:cubicBezTo>
                    <a:pt x="20638" y="333904"/>
                    <a:pt x="17992" y="291571"/>
                    <a:pt x="14817" y="257175"/>
                  </a:cubicBezTo>
                  <a:cubicBezTo>
                    <a:pt x="11642" y="222779"/>
                    <a:pt x="0" y="207962"/>
                    <a:pt x="5292" y="165100"/>
                  </a:cubicBezTo>
                  <a:cubicBezTo>
                    <a:pt x="10584" y="122238"/>
                    <a:pt x="46567" y="0"/>
                    <a:pt x="46567" y="0"/>
                  </a:cubicBezTo>
                </a:path>
              </a:pathLst>
            </a:custGeom>
            <a:ln w="19050">
              <a:solidFill>
                <a:schemeClr val="tx1"/>
              </a:solidFill>
            </a:ln>
            <a:effectLst>
              <a:outerShdw blurRad="40000" dist="20000" dir="7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p>
          </p:txBody>
        </p:sp>
        <p:sp>
          <p:nvSpPr>
            <p:cNvPr id="14" name="Rectangle 13"/>
            <p:cNvSpPr/>
            <p:nvPr/>
          </p:nvSpPr>
          <p:spPr>
            <a:xfrm>
              <a:off x="7083431" y="3884666"/>
              <a:ext cx="120912" cy="115353"/>
            </a:xfrm>
            <a:prstGeom prst="rect">
              <a:avLst/>
            </a:prstGeom>
            <a:solidFill>
              <a:schemeClr val="tx1">
                <a:alpha val="6000"/>
              </a:schemeClr>
            </a:solidFill>
            <a:ln w="19050">
              <a:noFill/>
            </a:ln>
            <a:effectLst>
              <a:outerShdw blurRad="53975" dist="2540000" dir="270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5" name="Freeform 14"/>
            <p:cNvSpPr/>
            <p:nvPr/>
          </p:nvSpPr>
          <p:spPr>
            <a:xfrm>
              <a:off x="7082635" y="3554374"/>
              <a:ext cx="325261" cy="204610"/>
            </a:xfrm>
            <a:custGeom>
              <a:avLst/>
              <a:gdLst>
                <a:gd name="connsiteX0" fmla="*/ 0 w 325261"/>
                <a:gd name="connsiteY0" fmla="*/ 90310 h 204610"/>
                <a:gd name="connsiteX1" fmla="*/ 33866 w 325261"/>
                <a:gd name="connsiteY1" fmla="*/ 43744 h 204610"/>
                <a:gd name="connsiteX2" fmla="*/ 105833 w 325261"/>
                <a:gd name="connsiteY2" fmla="*/ 5644 h 204610"/>
                <a:gd name="connsiteX3" fmla="*/ 198966 w 325261"/>
                <a:gd name="connsiteY3" fmla="*/ 9877 h 204610"/>
                <a:gd name="connsiteX4" fmla="*/ 292100 w 325261"/>
                <a:gd name="connsiteY4" fmla="*/ 60677 h 204610"/>
                <a:gd name="connsiteX5" fmla="*/ 321733 w 325261"/>
                <a:gd name="connsiteY5" fmla="*/ 94544 h 204610"/>
                <a:gd name="connsiteX6" fmla="*/ 313266 w 325261"/>
                <a:gd name="connsiteY6" fmla="*/ 204610 h 20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61" h="204610">
                  <a:moveTo>
                    <a:pt x="0" y="90310"/>
                  </a:moveTo>
                  <a:cubicBezTo>
                    <a:pt x="8113" y="74082"/>
                    <a:pt x="16227" y="57855"/>
                    <a:pt x="33866" y="43744"/>
                  </a:cubicBezTo>
                  <a:cubicBezTo>
                    <a:pt x="51505" y="29633"/>
                    <a:pt x="78316" y="11288"/>
                    <a:pt x="105833" y="5644"/>
                  </a:cubicBezTo>
                  <a:cubicBezTo>
                    <a:pt x="133350" y="0"/>
                    <a:pt x="167921" y="705"/>
                    <a:pt x="198966" y="9877"/>
                  </a:cubicBezTo>
                  <a:cubicBezTo>
                    <a:pt x="230011" y="19049"/>
                    <a:pt x="271639" y="46566"/>
                    <a:pt x="292100" y="60677"/>
                  </a:cubicBezTo>
                  <a:cubicBezTo>
                    <a:pt x="312561" y="74788"/>
                    <a:pt x="318205" y="70555"/>
                    <a:pt x="321733" y="94544"/>
                  </a:cubicBezTo>
                  <a:cubicBezTo>
                    <a:pt x="325261" y="118533"/>
                    <a:pt x="313266" y="204610"/>
                    <a:pt x="313266" y="204610"/>
                  </a:cubicBezTo>
                </a:path>
              </a:pathLst>
            </a:cu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p>
          </p:txBody>
        </p:sp>
        <p:cxnSp>
          <p:nvCxnSpPr>
            <p:cNvPr id="16" name="Straight Connector 15"/>
            <p:cNvCxnSpPr>
              <a:stCxn id="15" idx="0"/>
              <a:endCxn id="15" idx="6"/>
            </p:cNvCxnSpPr>
            <p:nvPr/>
          </p:nvCxnSpPr>
          <p:spPr>
            <a:xfrm>
              <a:off x="7082635" y="3644684"/>
              <a:ext cx="313266" cy="1143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5" idx="0"/>
            </p:cNvCxnSpPr>
            <p:nvPr/>
          </p:nvCxnSpPr>
          <p:spPr>
            <a:xfrm>
              <a:off x="6937906" y="3606407"/>
              <a:ext cx="144729" cy="38277"/>
            </a:xfrm>
            <a:prstGeom prst="line">
              <a:avLst/>
            </a:prstGeom>
            <a:ln w="19050">
              <a:solidFill>
                <a:schemeClr val="tx1"/>
              </a:solidFill>
            </a:ln>
            <a:effectLst>
              <a:outerShdw blurRad="95250" dist="254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7026279" y="3702628"/>
              <a:ext cx="112712" cy="1588"/>
            </a:xfrm>
            <a:prstGeom prst="line">
              <a:avLst/>
            </a:prstGeom>
            <a:ln w="19050">
              <a:solidFill>
                <a:schemeClr val="tx1"/>
              </a:solidFill>
            </a:ln>
            <a:effectLst>
              <a:outerShdw blurRad="95250" dist="127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6973365" y="3824603"/>
              <a:ext cx="118536" cy="1589"/>
            </a:xfrm>
            <a:prstGeom prst="line">
              <a:avLst/>
            </a:prstGeom>
            <a:ln w="19050">
              <a:solidFill>
                <a:schemeClr val="tx1"/>
              </a:solidFill>
            </a:ln>
            <a:effectLst>
              <a:outerShdw blurRad="95250" dist="127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H="1">
              <a:off x="7030515" y="3879636"/>
              <a:ext cx="54239" cy="51590"/>
            </a:xfrm>
            <a:prstGeom prst="line">
              <a:avLst/>
            </a:prstGeom>
            <a:ln w="19050">
              <a:solidFill>
                <a:schemeClr val="tx1">
                  <a:alpha val="32000"/>
                </a:schemeClr>
              </a:solidFill>
            </a:ln>
            <a:effectLst>
              <a:outerShdw blurRad="95250" dist="127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6982358" y="4032034"/>
              <a:ext cx="198967" cy="1588"/>
            </a:xfrm>
            <a:prstGeom prst="line">
              <a:avLst/>
            </a:prstGeom>
            <a:ln w="19050">
              <a:solidFill>
                <a:schemeClr val="tx1"/>
              </a:solidFill>
            </a:ln>
            <a:effectLst>
              <a:outerShdw blurRad="50800" dist="25400" dir="2118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V="1">
              <a:off x="7030254" y="3758984"/>
              <a:ext cx="53177" cy="794"/>
            </a:xfrm>
            <a:prstGeom prst="line">
              <a:avLst/>
            </a:prstGeom>
            <a:ln w="19050">
              <a:solidFill>
                <a:schemeClr val="tx1"/>
              </a:solidFill>
            </a:ln>
            <a:effectLst>
              <a:outerShdw blurRad="95250" dist="25400" algn="tl" rotWithShape="0">
                <a:srgbClr val="000000"/>
              </a:outerShdw>
            </a:effectLst>
            <a:scene3d>
              <a:camera prst="orthographicFront">
                <a:rot lat="0" lon="0" rev="2700000"/>
              </a:camera>
              <a:lightRig rig="threePt" dir="t"/>
            </a:scene3d>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6980021" y="3793923"/>
              <a:ext cx="56582" cy="42681"/>
            </a:xfrm>
            <a:prstGeom prst="rect">
              <a:avLst/>
            </a:prstGeom>
            <a:solidFill>
              <a:schemeClr val="tx1">
                <a:alpha val="10000"/>
              </a:schemeClr>
            </a:solidFill>
            <a:ln w="19050">
              <a:solidFill>
                <a:schemeClr val="tx1"/>
              </a:solidFill>
            </a:ln>
            <a:effectLst>
              <a:outerShdw blurRad="95250" dist="38100" dir="270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cxnSp>
          <p:nvCxnSpPr>
            <p:cNvPr id="24" name="Straight Connector 23"/>
            <p:cNvCxnSpPr/>
            <p:nvPr/>
          </p:nvCxnSpPr>
          <p:spPr>
            <a:xfrm rot="10800000">
              <a:off x="6951401" y="4000019"/>
              <a:ext cx="78852"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H="1">
              <a:off x="6966312" y="4065549"/>
              <a:ext cx="181061" cy="5317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7083432" y="4001608"/>
              <a:ext cx="247911" cy="18106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7128841" y="3750171"/>
              <a:ext cx="87504"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7135030" y="3864030"/>
              <a:ext cx="138627"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203549" y="3933344"/>
              <a:ext cx="127794" cy="2382"/>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7310177" y="3822220"/>
              <a:ext cx="112182" cy="1588"/>
            </a:xfrm>
            <a:prstGeom prst="line">
              <a:avLst/>
            </a:prstGeom>
            <a:ln w="19050">
              <a:solidFill>
                <a:schemeClr val="tx1"/>
              </a:solidFill>
            </a:ln>
            <a:effectLst>
              <a:outerShdw blurRad="40000" dist="32639" dir="94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6200000" flipH="1">
              <a:off x="7357978" y="3888189"/>
              <a:ext cx="59003" cy="40833"/>
            </a:xfrm>
            <a:prstGeom prst="line">
              <a:avLst/>
            </a:prstGeom>
            <a:ln w="19050">
              <a:solidFill>
                <a:schemeClr val="tx1"/>
              </a:solidFill>
            </a:ln>
            <a:effectLst>
              <a:outerShdw blurRad="40000" dist="32639" dir="94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6782288" y="4156431"/>
              <a:ext cx="312825"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6200000" flipV="1">
              <a:off x="6809716" y="4004122"/>
              <a:ext cx="132293" cy="1240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6692330" y="4061182"/>
              <a:ext cx="182650" cy="6032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16200000" flipH="1">
              <a:off x="6740396" y="4195765"/>
              <a:ext cx="169866" cy="14367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6874672" y="4335334"/>
              <a:ext cx="84931" cy="4153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6200000" flipH="1">
              <a:off x="6927723" y="4337314"/>
              <a:ext cx="126206" cy="78853"/>
            </a:xfrm>
            <a:prstGeom prst="line">
              <a:avLst/>
            </a:prstGeom>
            <a:ln w="19050">
              <a:solidFill>
                <a:schemeClr val="tx1"/>
              </a:solidFill>
            </a:ln>
            <a:effectLst>
              <a:outerShdw blurRad="40000" dist="20000" dir="103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6884068" y="4493683"/>
              <a:ext cx="200025" cy="92347"/>
            </a:xfrm>
            <a:prstGeom prst="line">
              <a:avLst/>
            </a:prstGeom>
            <a:ln w="19050">
              <a:solidFill>
                <a:schemeClr val="tx1"/>
              </a:solidFill>
            </a:ln>
            <a:effectLst>
              <a:outerShdw blurRad="40000" dist="20000" dir="103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6579000" y="4957237"/>
              <a:ext cx="676275" cy="4153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896368" y="5316144"/>
              <a:ext cx="83653"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939495" y="5265344"/>
              <a:ext cx="232304" cy="317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173387" y="5243119"/>
              <a:ext cx="281781"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16200000" flipH="1">
              <a:off x="7293640" y="5081591"/>
              <a:ext cx="234950" cy="8810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flipH="1" flipV="1">
              <a:off x="7143622" y="4785522"/>
              <a:ext cx="444499" cy="7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6200000" flipV="1">
              <a:off x="7257922" y="4456116"/>
              <a:ext cx="123825" cy="91281"/>
            </a:xfrm>
            <a:prstGeom prst="line">
              <a:avLst/>
            </a:prstGeom>
            <a:ln w="19050">
              <a:solidFill>
                <a:schemeClr val="tx1">
                  <a:alpha val="59000"/>
                </a:schemeClr>
              </a:solidFill>
            </a:ln>
            <a:effectLst>
              <a:outerShdw blurRad="40000" dist="19939" dir="1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flipH="1" flipV="1">
              <a:off x="7224584" y="4298955"/>
              <a:ext cx="190501" cy="91280"/>
            </a:xfrm>
            <a:prstGeom prst="line">
              <a:avLst/>
            </a:prstGeom>
            <a:ln w="19050">
              <a:solidFill>
                <a:schemeClr val="tx1">
                  <a:alpha val="59000"/>
                </a:schemeClr>
              </a:solidFill>
            </a:ln>
            <a:effectLst>
              <a:outerShdw blurRad="40000" dist="19939" dir="1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5400000" flipH="1" flipV="1">
              <a:off x="7240812" y="4124682"/>
              <a:ext cx="249325" cy="1588"/>
            </a:xfrm>
            <a:prstGeom prst="line">
              <a:avLst/>
            </a:prstGeom>
            <a:ln w="19050">
              <a:solidFill>
                <a:schemeClr val="tx1"/>
              </a:solidFill>
            </a:ln>
            <a:effectLst>
              <a:outerShdw blurRad="40000" dist="25400" dir="21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7364680" y="4001608"/>
              <a:ext cx="90488" cy="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7334520" y="4471594"/>
              <a:ext cx="200024" cy="13652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6200000" flipH="1">
              <a:off x="7349335" y="4267072"/>
              <a:ext cx="64294" cy="28838"/>
            </a:xfrm>
            <a:prstGeom prst="line">
              <a:avLst/>
            </a:prstGeom>
            <a:ln w="19050">
              <a:solidFill>
                <a:schemeClr val="tx1">
                  <a:alpha val="59000"/>
                </a:schemeClr>
              </a:solidFill>
            </a:ln>
            <a:effectLst>
              <a:outerShdw blurRad="40000" dist="25400" dir="21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7332005" y="4375948"/>
              <a:ext cx="126998" cy="793"/>
            </a:xfrm>
            <a:prstGeom prst="line">
              <a:avLst/>
            </a:prstGeom>
            <a:ln w="19050">
              <a:solidFill>
                <a:schemeClr val="tx1">
                  <a:alpha val="59000"/>
                </a:schemeClr>
              </a:solidFill>
            </a:ln>
            <a:effectLst>
              <a:outerShdw blurRad="40000" dist="25400" dir="21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7328571" y="4444210"/>
              <a:ext cx="70900" cy="65356"/>
            </a:xfrm>
            <a:prstGeom prst="line">
              <a:avLst/>
            </a:prstGeom>
            <a:ln w="19050">
              <a:solidFill>
                <a:schemeClr val="tx1">
                  <a:alpha val="59000"/>
                </a:schemeClr>
              </a:solidFill>
            </a:ln>
            <a:effectLst>
              <a:outerShdw blurRad="40000" dist="25400" dir="21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5400000">
              <a:off x="7242842" y="3968666"/>
              <a:ext cx="62704"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0800000">
              <a:off x="7203550" y="4001609"/>
              <a:ext cx="69851"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5400000">
              <a:off x="7164613" y="4042134"/>
              <a:ext cx="77872"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6575163" y="5644755"/>
              <a:ext cx="752475" cy="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flipH="1" flipV="1">
              <a:off x="6922849" y="5963823"/>
              <a:ext cx="85725" cy="2861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980021" y="5935270"/>
              <a:ext cx="50232"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flipH="1" flipV="1">
              <a:off x="7004853" y="5903520"/>
              <a:ext cx="63501"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flipH="1" flipV="1">
              <a:off x="7040963" y="5845179"/>
              <a:ext cx="54769"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6200000" flipV="1">
              <a:off x="6983422" y="5766201"/>
              <a:ext cx="99219" cy="555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a:off x="6999557" y="5482038"/>
              <a:ext cx="474662"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5400000">
              <a:off x="7224584" y="5768979"/>
              <a:ext cx="97632" cy="1588"/>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a:off x="7177754" y="5876929"/>
              <a:ext cx="116681" cy="1588"/>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5400000">
              <a:off x="7087661" y="5878120"/>
              <a:ext cx="117476" cy="1588"/>
            </a:xfrm>
            <a:prstGeom prst="line">
              <a:avLst/>
            </a:prstGeom>
            <a:ln w="19050">
              <a:solidFill>
                <a:schemeClr val="tx1">
                  <a:alpha val="69000"/>
                </a:schemeClr>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a:off x="7161084" y="5979323"/>
              <a:ext cx="83343" cy="1588"/>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7" name="Freeform 66"/>
            <p:cNvSpPr/>
            <p:nvPr/>
          </p:nvSpPr>
          <p:spPr>
            <a:xfrm>
              <a:off x="7452254" y="4003282"/>
              <a:ext cx="53446" cy="438150"/>
            </a:xfrm>
            <a:custGeom>
              <a:avLst/>
              <a:gdLst>
                <a:gd name="connsiteX0" fmla="*/ 0 w 53446"/>
                <a:gd name="connsiteY0" fmla="*/ 0 h 438150"/>
                <a:gd name="connsiteX1" fmla="*/ 12700 w 53446"/>
                <a:gd name="connsiteY1" fmla="*/ 107950 h 438150"/>
                <a:gd name="connsiteX2" fmla="*/ 47625 w 53446"/>
                <a:gd name="connsiteY2" fmla="*/ 269875 h 438150"/>
                <a:gd name="connsiteX3" fmla="*/ 47625 w 53446"/>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53446" h="438150">
                  <a:moveTo>
                    <a:pt x="0" y="0"/>
                  </a:moveTo>
                  <a:cubicBezTo>
                    <a:pt x="2381" y="31485"/>
                    <a:pt x="4762" y="62971"/>
                    <a:pt x="12700" y="107950"/>
                  </a:cubicBezTo>
                  <a:cubicBezTo>
                    <a:pt x="20638" y="152929"/>
                    <a:pt x="41804" y="214842"/>
                    <a:pt x="47625" y="269875"/>
                  </a:cubicBezTo>
                  <a:cubicBezTo>
                    <a:pt x="53446" y="324908"/>
                    <a:pt x="47625" y="438150"/>
                    <a:pt x="47625" y="438150"/>
                  </a:cubicBezTo>
                </a:path>
              </a:pathLst>
            </a:cu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p>
          </p:txBody>
        </p:sp>
        <p:cxnSp>
          <p:nvCxnSpPr>
            <p:cNvPr id="68" name="Straight Connector 67"/>
            <p:cNvCxnSpPr/>
            <p:nvPr/>
          </p:nvCxnSpPr>
          <p:spPr>
            <a:xfrm rot="16200000" flipH="1">
              <a:off x="7130127" y="5949160"/>
              <a:ext cx="85724" cy="57944"/>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205138" y="5938445"/>
              <a:ext cx="30956" cy="1588"/>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7236094" y="5819382"/>
              <a:ext cx="36512" cy="794"/>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237682" y="5709844"/>
              <a:ext cx="34924" cy="11113"/>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2" name="Freeform 71"/>
            <p:cNvSpPr/>
            <p:nvPr/>
          </p:nvSpPr>
          <p:spPr>
            <a:xfrm>
              <a:off x="7017546" y="5269313"/>
              <a:ext cx="100013" cy="454025"/>
            </a:xfrm>
            <a:custGeom>
              <a:avLst/>
              <a:gdLst>
                <a:gd name="connsiteX0" fmla="*/ 0 w 100013"/>
                <a:gd name="connsiteY0" fmla="*/ 454025 h 454025"/>
                <a:gd name="connsiteX1" fmla="*/ 47625 w 100013"/>
                <a:gd name="connsiteY1" fmla="*/ 327025 h 454025"/>
                <a:gd name="connsiteX2" fmla="*/ 95250 w 100013"/>
                <a:gd name="connsiteY2" fmla="*/ 209550 h 454025"/>
                <a:gd name="connsiteX3" fmla="*/ 76200 w 100013"/>
                <a:gd name="connsiteY3" fmla="*/ 85725 h 454025"/>
                <a:gd name="connsiteX4" fmla="*/ 73025 w 100013"/>
                <a:gd name="connsiteY4" fmla="*/ 0 h 45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3" h="454025">
                  <a:moveTo>
                    <a:pt x="0" y="454025"/>
                  </a:moveTo>
                  <a:cubicBezTo>
                    <a:pt x="15875" y="410898"/>
                    <a:pt x="31750" y="367771"/>
                    <a:pt x="47625" y="327025"/>
                  </a:cubicBezTo>
                  <a:cubicBezTo>
                    <a:pt x="63500" y="286279"/>
                    <a:pt x="90488" y="249767"/>
                    <a:pt x="95250" y="209550"/>
                  </a:cubicBezTo>
                  <a:cubicBezTo>
                    <a:pt x="100013" y="169333"/>
                    <a:pt x="79904" y="120650"/>
                    <a:pt x="76200" y="85725"/>
                  </a:cubicBezTo>
                  <a:cubicBezTo>
                    <a:pt x="72496" y="50800"/>
                    <a:pt x="73025" y="0"/>
                    <a:pt x="73025" y="0"/>
                  </a:cubicBezTo>
                </a:path>
              </a:pathLst>
            </a:custGeom>
            <a:ln w="19050">
              <a:solidFill>
                <a:schemeClr val="tx1"/>
              </a:solidFill>
            </a:ln>
            <a:effectLst>
              <a:outerShdw blurRad="40000" dist="32639" dir="100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p>
          </p:txBody>
        </p:sp>
        <p:cxnSp>
          <p:nvCxnSpPr>
            <p:cNvPr id="73" name="Straight Connector 72"/>
            <p:cNvCxnSpPr/>
            <p:nvPr/>
          </p:nvCxnSpPr>
          <p:spPr>
            <a:xfrm rot="5400000">
              <a:off x="6871358" y="4420406"/>
              <a:ext cx="88122" cy="1590"/>
            </a:xfrm>
            <a:prstGeom prst="line">
              <a:avLst/>
            </a:prstGeom>
            <a:ln w="19050">
              <a:solidFill>
                <a:schemeClr val="tx1">
                  <a:alpha val="69000"/>
                </a:schemeClr>
              </a:solidFill>
            </a:ln>
            <a:effectLst>
              <a:outerShdw blurRad="40000" dist="32639" dir="7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6914624" y="4455982"/>
              <a:ext cx="84447" cy="50537"/>
            </a:xfrm>
            <a:prstGeom prst="line">
              <a:avLst/>
            </a:prstGeom>
            <a:ln w="19050">
              <a:solidFill>
                <a:schemeClr val="tx1">
                  <a:alpha val="69000"/>
                </a:schemeClr>
              </a:solidFill>
            </a:ln>
            <a:effectLst>
              <a:outerShdw blurRad="40000" dist="32639" dir="7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16200000" flipH="1">
              <a:off x="7396341" y="3944106"/>
              <a:ext cx="67468" cy="44358"/>
            </a:xfrm>
            <a:prstGeom prst="line">
              <a:avLst/>
            </a:prstGeom>
            <a:ln w="19050">
              <a:solidFill>
                <a:schemeClr val="tx1"/>
              </a:solidFill>
            </a:ln>
            <a:effectLst>
              <a:outerShdw blurRad="40000" dist="32639" dir="94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7300388" y="3969063"/>
              <a:ext cx="61911"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7331343" y="4003282"/>
              <a:ext cx="35720" cy="71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2" name="Oval 101"/>
          <p:cNvSpPr/>
          <p:nvPr/>
        </p:nvSpPr>
        <p:spPr>
          <a:xfrm flipH="1">
            <a:off x="1219200" y="3686218"/>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4" name="Oval 103"/>
          <p:cNvSpPr/>
          <p:nvPr/>
        </p:nvSpPr>
        <p:spPr>
          <a:xfrm flipH="1">
            <a:off x="5996940" y="3884974"/>
            <a:ext cx="45719" cy="45719"/>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3" name="Group 102"/>
          <p:cNvGrpSpPr>
            <a:grpSpLocks noChangeAspect="1"/>
          </p:cNvGrpSpPr>
          <p:nvPr/>
        </p:nvGrpSpPr>
        <p:grpSpPr>
          <a:xfrm>
            <a:off x="186212" y="3508621"/>
            <a:ext cx="1389822" cy="729043"/>
            <a:chOff x="2282825" y="3660775"/>
            <a:chExt cx="1616075" cy="847724"/>
          </a:xfrm>
        </p:grpSpPr>
        <p:cxnSp>
          <p:nvCxnSpPr>
            <p:cNvPr id="105" name="Straight Connector 104"/>
            <p:cNvCxnSpPr/>
            <p:nvPr/>
          </p:nvCxnSpPr>
          <p:spPr>
            <a:xfrm rot="10800000" flipV="1">
              <a:off x="2406650" y="3898899"/>
              <a:ext cx="1022350" cy="409575"/>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0800000" flipV="1">
              <a:off x="2406650" y="3887786"/>
              <a:ext cx="1022351" cy="357188"/>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10800000" flipV="1">
              <a:off x="2406652" y="3898899"/>
              <a:ext cx="1022349" cy="488950"/>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10800000" flipV="1">
              <a:off x="2282825" y="3908422"/>
              <a:ext cx="1146176" cy="400051"/>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10800000" flipV="1">
              <a:off x="2657475" y="3908424"/>
              <a:ext cx="771526" cy="457200"/>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10800000" flipV="1">
              <a:off x="3429001" y="3743325"/>
              <a:ext cx="346075" cy="155574"/>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0800000" flipV="1">
              <a:off x="2505075" y="3887786"/>
              <a:ext cx="923927" cy="47626"/>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0800000" flipV="1">
              <a:off x="2406650" y="3908423"/>
              <a:ext cx="1022351" cy="142875"/>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10800000" flipV="1">
              <a:off x="3429000" y="3908422"/>
              <a:ext cx="469900" cy="2"/>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10800000" flipV="1">
              <a:off x="2406649" y="3887786"/>
              <a:ext cx="1004891" cy="265113"/>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10800000" flipV="1">
              <a:off x="2738438" y="3908425"/>
              <a:ext cx="690565" cy="600074"/>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10800000" flipV="1">
              <a:off x="2657476" y="3898899"/>
              <a:ext cx="754065" cy="609599"/>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rot="10800000" flipV="1">
              <a:off x="2545555" y="3887785"/>
              <a:ext cx="883448" cy="500063"/>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rot="10800000" flipV="1">
              <a:off x="2846389" y="3887785"/>
              <a:ext cx="582614" cy="565152"/>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rot="5400000">
              <a:off x="3121820" y="3990177"/>
              <a:ext cx="398461" cy="215905"/>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5400000">
              <a:off x="3229773" y="4098129"/>
              <a:ext cx="398461" cy="1"/>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5400000">
              <a:off x="3130551" y="4035420"/>
              <a:ext cx="425449" cy="171458"/>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16200000" flipH="1">
              <a:off x="3224211" y="3694109"/>
              <a:ext cx="238124" cy="171455"/>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B326621D-91F0-43AF-9600-98B3DB544E1B}" type="slidenum">
              <a:rPr lang="en-US" smtClean="0"/>
              <a:t>70</a:t>
            </a:fld>
            <a:endParaRPr lang="en-US"/>
          </a:p>
        </p:txBody>
      </p:sp>
      <p:grpSp>
        <p:nvGrpSpPr>
          <p:cNvPr id="5" name="Group 4"/>
          <p:cNvGrpSpPr/>
          <p:nvPr/>
        </p:nvGrpSpPr>
        <p:grpSpPr>
          <a:xfrm>
            <a:off x="356626" y="1582263"/>
            <a:ext cx="8552476" cy="3472337"/>
            <a:chOff x="356626" y="1582263"/>
            <a:chExt cx="8552476" cy="3472337"/>
          </a:xfrm>
        </p:grpSpPr>
        <p:pic>
          <p:nvPicPr>
            <p:cNvPr id="6" name="Picture 5" descr="mu2e-pic-v3.png"/>
            <p:cNvPicPr>
              <a:picLocks noChangeAspect="1"/>
            </p:cNvPicPr>
            <p:nvPr/>
          </p:nvPicPr>
          <p:blipFill>
            <a:blip r:embed="rId3"/>
            <a:srcRect b="18749"/>
            <a:stretch>
              <a:fillRect/>
            </a:stretch>
          </p:blipFill>
          <p:spPr>
            <a:xfrm>
              <a:off x="356626" y="1582263"/>
              <a:ext cx="8547100" cy="3472337"/>
            </a:xfrm>
            <a:prstGeom prst="rect">
              <a:avLst/>
            </a:prstGeom>
          </p:spPr>
        </p:pic>
        <p:grpSp>
          <p:nvGrpSpPr>
            <p:cNvPr id="7" name="Group 6"/>
            <p:cNvGrpSpPr/>
            <p:nvPr/>
          </p:nvGrpSpPr>
          <p:grpSpPr>
            <a:xfrm>
              <a:off x="406964" y="2680753"/>
              <a:ext cx="8502138" cy="2252197"/>
              <a:chOff x="278938" y="3384490"/>
              <a:chExt cx="8502138" cy="2252197"/>
            </a:xfrm>
          </p:grpSpPr>
          <p:sp>
            <p:nvSpPr>
              <p:cNvPr id="92" name="TextBox 91"/>
              <p:cNvSpPr txBox="1"/>
              <p:nvPr/>
            </p:nvSpPr>
            <p:spPr>
              <a:xfrm>
                <a:off x="278938" y="3390839"/>
                <a:ext cx="2079228"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Production Solenoid</a:t>
                </a:r>
                <a:endParaRPr lang="en-US" dirty="0"/>
              </a:p>
            </p:txBody>
          </p:sp>
          <p:sp>
            <p:nvSpPr>
              <p:cNvPr id="93" name="TextBox 92"/>
              <p:cNvSpPr txBox="1"/>
              <p:nvPr/>
            </p:nvSpPr>
            <p:spPr>
              <a:xfrm>
                <a:off x="5561116" y="3384490"/>
                <a:ext cx="187307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Detector Solenoid</a:t>
                </a:r>
                <a:endParaRPr lang="en-US" dirty="0"/>
              </a:p>
            </p:txBody>
          </p:sp>
          <p:sp>
            <p:nvSpPr>
              <p:cNvPr id="94" name="TextBox 93"/>
              <p:cNvSpPr txBox="1"/>
              <p:nvPr/>
            </p:nvSpPr>
            <p:spPr>
              <a:xfrm>
                <a:off x="2852418" y="3760171"/>
                <a:ext cx="1948162"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Transport Solenoid</a:t>
                </a:r>
                <a:endParaRPr lang="en-US" dirty="0"/>
              </a:p>
            </p:txBody>
          </p:sp>
          <p:sp>
            <p:nvSpPr>
              <p:cNvPr id="97" name="TextBox 96"/>
              <p:cNvSpPr txBox="1"/>
              <p:nvPr/>
            </p:nvSpPr>
            <p:spPr>
              <a:xfrm>
                <a:off x="7486041" y="5105459"/>
                <a:ext cx="1295035"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Calorimeter</a:t>
                </a:r>
                <a:endParaRPr lang="en-US" dirty="0"/>
              </a:p>
            </p:txBody>
          </p:sp>
          <p:cxnSp>
            <p:nvCxnSpPr>
              <p:cNvPr id="100" name="Straight Connector 99"/>
              <p:cNvCxnSpPr>
                <a:endCxn id="97" idx="0"/>
              </p:cNvCxnSpPr>
              <p:nvPr/>
            </p:nvCxnSpPr>
            <p:spPr>
              <a:xfrm>
                <a:off x="7727949" y="4521259"/>
                <a:ext cx="405610" cy="584200"/>
              </a:xfrm>
              <a:prstGeom prst="line">
                <a:avLst/>
              </a:prstGeom>
              <a:ln w="19050">
                <a:solidFill>
                  <a:schemeClr val="tx1"/>
                </a:solidFill>
                <a:headEnd type="arrow"/>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rot="5400000">
                <a:off x="5969742" y="4844309"/>
                <a:ext cx="622300" cy="395183"/>
              </a:xfrm>
              <a:prstGeom prst="line">
                <a:avLst/>
              </a:prstGeom>
              <a:ln w="19050">
                <a:solidFill>
                  <a:schemeClr val="tx1"/>
                </a:solidFill>
                <a:headEnd type="arrow"/>
              </a:ln>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5327650" y="5267355"/>
                <a:ext cx="85869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Tracker</a:t>
                </a:r>
                <a:endParaRPr lang="en-US" dirty="0"/>
              </a:p>
            </p:txBody>
          </p:sp>
          <p:sp>
            <p:nvSpPr>
              <p:cNvPr id="95" name="TextBox 94"/>
              <p:cNvSpPr txBox="1"/>
              <p:nvPr/>
            </p:nvSpPr>
            <p:spPr>
              <a:xfrm>
                <a:off x="746954" y="5206514"/>
                <a:ext cx="2031000"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srgbClr val="FF0000"/>
                    </a:solidFill>
                    <a:effectLst>
                      <a:outerShdw blurRad="38100" dist="38100" dir="2700000" algn="tl">
                        <a:srgbClr val="000000">
                          <a:alpha val="43137"/>
                        </a:srgbClr>
                      </a:outerShdw>
                    </a:effectLst>
                  </a:rPr>
                  <a:t>Production Target</a:t>
                </a:r>
                <a:endParaRPr lang="en-US" sz="2000" dirty="0">
                  <a:solidFill>
                    <a:srgbClr val="FF0000"/>
                  </a:solidFill>
                  <a:effectLst>
                    <a:outerShdw blurRad="38100" dist="38100" dir="2700000" algn="tl">
                      <a:srgbClr val="000000">
                        <a:alpha val="43137"/>
                      </a:srgbClr>
                    </a:outerShdw>
                  </a:effectLst>
                </a:endParaRPr>
              </a:p>
            </p:txBody>
          </p:sp>
          <p:cxnSp>
            <p:nvCxnSpPr>
              <p:cNvPr id="98" name="Straight Connector 97"/>
              <p:cNvCxnSpPr>
                <a:endCxn id="95" idx="0"/>
              </p:cNvCxnSpPr>
              <p:nvPr/>
            </p:nvCxnSpPr>
            <p:spPr>
              <a:xfrm>
                <a:off x="1092200" y="4483100"/>
                <a:ext cx="670254" cy="723414"/>
              </a:xfrm>
              <a:prstGeom prst="line">
                <a:avLst/>
              </a:prstGeom>
              <a:ln w="19050">
                <a:solidFill>
                  <a:schemeClr val="tx1"/>
                </a:solidFill>
                <a:headEnd type="arrow"/>
              </a:ln>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rot="20422216">
              <a:off x="2612642" y="2487047"/>
              <a:ext cx="1543962"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srgbClr val="FF0000"/>
                  </a:solidFill>
                  <a:effectLst>
                    <a:outerShdw blurRad="38100" dist="38100" dir="2700000" algn="tl">
                      <a:srgbClr val="000000">
                        <a:alpha val="43137"/>
                      </a:srgbClr>
                    </a:outerShdw>
                  </a:effectLst>
                </a:rPr>
                <a:t>Proton Beam</a:t>
              </a:r>
              <a:endParaRPr lang="en-US" sz="2000" dirty="0">
                <a:solidFill>
                  <a:srgbClr val="FF0000"/>
                </a:solidFill>
                <a:effectLst>
                  <a:outerShdw blurRad="38100" dist="38100" dir="2700000" algn="tl">
                    <a:srgbClr val="000000">
                      <a:alpha val="43137"/>
                    </a:srgbClr>
                  </a:outerShdw>
                </a:effectLst>
              </a:endParaRPr>
            </a:p>
          </p:txBody>
        </p:sp>
        <p:cxnSp>
          <p:nvCxnSpPr>
            <p:cNvPr id="8" name="Straight Connector 7"/>
            <p:cNvCxnSpPr/>
            <p:nvPr/>
          </p:nvCxnSpPr>
          <p:spPr>
            <a:xfrm flipV="1">
              <a:off x="2195212" y="2772857"/>
              <a:ext cx="1570464" cy="567155"/>
            </a:xfrm>
            <a:prstGeom prst="line">
              <a:avLst/>
            </a:prstGeom>
            <a:ln>
              <a:solidFill>
                <a:srgbClr val="FF0000"/>
              </a:solidFill>
              <a:head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9694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par>
                          <p:cTn id="11" fill="hold">
                            <p:stCondLst>
                              <p:cond delay="0"/>
                            </p:stCondLst>
                            <p:childTnLst>
                              <p:par>
                                <p:cTn id="12" presetID="0" presetClass="path" presetSubtype="0" accel="50000" decel="50000" fill="hold" grpId="0" nodeType="afterEffect">
                                  <p:stCondLst>
                                    <p:cond delay="0"/>
                                  </p:stCondLst>
                                  <p:childTnLst>
                                    <p:animMotion origin="layout" path="M 0.00591 -0.00047 C 0.00921 -0.00394 0.01268 -0.00741 0.01528 -0.00741 C 0.01789 -0.00741 0.01997 -0.00139 0.02188 -0.00047 C 0.02379 0.00046 0.0257 0.00046 0.02709 -0.00139 C 0.02848 -0.00324 0.029 -0.00973 0.03056 -0.01158 C 0.03212 -0.01343 0.03438 -0.01343 0.03612 -0.0125 C 0.03785 -0.01158 0.03889 -0.00811 0.04063 -0.00648 C 0.04237 -0.00486 0.04497 -0.00232 0.04653 -0.00324 C 0.04809 -0.00417 0.04914 -0.00996 0.05 -0.01204 C 0.05087 -0.01412 0.0507 -0.01551 0.05174 -0.01621 C 0.05278 -0.0169 0.05504 -0.0176 0.05625 -0.01667 C 0.05747 -0.01574 0.05816 -0.01204 0.05903 -0.01065 C 0.0599 -0.00926 0.0599 -0.00787 0.06112 -0.00787 C 0.06233 -0.00787 0.06459 -0.00903 0.06598 -0.01111 C 0.06737 -0.0132 0.06841 -0.01898 0.0698 -0.02037 C 0.07118 -0.02176 0.07292 -0.01968 0.07466 -0.01945 C 0.07639 -0.01922 0.0783 -0.0176 0.07987 -0.01852 C 0.08143 -0.01945 0.08247 -0.02431 0.08438 -0.025 C 0.08629 -0.0257 0.08889 -0.02246 0.09098 -0.02269 C 0.09306 -0.02292 0.09532 -0.02593 0.09688 -0.02686 C 0.09844 -0.02778 0.09914 -0.02871 0.10035 -0.02824 C 0.10157 -0.02778 0.10278 -0.02477 0.10417 -0.02454 C 0.10556 -0.02431 0.10764 -0.02616 0.10903 -0.02732 C 0.11042 -0.02848 0.11129 -0.03079 0.1125 -0.03148 C 0.11372 -0.03218 0.11511 -0.03172 0.11632 -0.03102 C 0.11754 -0.03033 0.11823 -0.02732 0.1198 -0.02686 C 0.12136 -0.02639 0.12414 -0.02755 0.1257 -0.02871 C 0.12726 -0.02986 0.12726 -0.0338 0.12882 -0.03426 C 0.13039 -0.03473 0.13386 -0.03218 0.13542 -0.03102 C 0.13698 -0.02986 0.13681 -0.02732 0.1382 -0.02732 C 0.13959 -0.02732 0.14237 -0.02963 0.1441 -0.03102 C 0.14584 -0.03241 0.14757 -0.03542 0.14896 -0.03565 C 0.15035 -0.03588 0.15087 -0.03426 0.15209 -0.03287 C 0.1533 -0.03148 0.15434 -0.02801 0.15625 -0.02732 C 0.15816 -0.02662 0.16146 -0.02824 0.16355 -0.02917 C 0.16563 -0.0301 0.16754 -0.03264 0.1691 -0.03334 C 0.17066 -0.03403 0.17171 -0.03426 0.17292 -0.03334 C 0.17414 -0.03241 0.17535 -0.02963 0.17639 -0.02824 C 0.17743 -0.02686 0.17796 -0.0257 0.17917 -0.02547 C 0.18039 -0.02523 0.18247 -0.02547 0.18368 -0.02639 C 0.1849 -0.02732 0.18577 -0.02986 0.18681 -0.03056 C 0.18785 -0.03125 0.18924 -0.03102 0.18993 -0.0301 C 0.19063 -0.02917 0.19063 -0.02616 0.19132 -0.025 C 0.19202 -0.02385 0.19271 -0.02292 0.19427 -0.02315 C 0.19601 -0.02338 0.19948 -0.02593 0.20139 -0.02593 C 0.2033 -0.02593 0.20452 -0.02454 0.20556 -0.02315 C 0.2066 -0.02176 0.2066 -0.01852 0.2073 -0.01713 C 0.20782 -0.01574 0.20816 -0.01482 0.20973 -0.01482 C 0.21112 -0.01482 0.21389 -0.01598 0.21563 -0.01667 C 0.21719 -0.01736 0.21806 -0.01852 0.2191 -0.01898 C 0.21997 -0.01945 0.22066 -0.02014 0.22118 -0.01898 C 0.22171 -0.01783 0.22171 -0.01459 0.22223 -0.0125 C 0.22275 -0.01042 0.22344 -0.00834 0.22431 -0.00695 C 0.22518 -0.00556 0.2257 -0.00486 0.22709 -0.00463 C 0.22848 -0.0044 0.23073 -0.00556 0.2323 -0.00602 C 0.23386 -0.00648 0.23525 -0.00764 0.23646 -0.00695 C 0.23768 -0.00625 0.23855 -0.00324 0.23924 -0.00139 C 0.23993 0.00046 0.23993 0.00254 0.24028 0.00463 C 0.24063 0.00671 0.24063 0.01018 0.24132 0.01111 C 0.24202 0.01203 0.24341 0.01064 0.24445 0.01064 C 0.24549 0.01064 0.24671 0.00972 0.24757 0.01064 C 0.24844 0.01157 0.24931 0.01481 0.24966 0.0162 C 0.25 0.01759 0.24948 0.01782 0.25 0.01944 C 0.25052 0.02106 0.25122 0.025 0.25243 0.02639 C 0.25365 0.02777 0.25556 0.02615 0.2573 0.02777 C 0.25903 0.02939 0.26164 0.03333 0.2632 0.03564 C 0.26476 0.03796 0.26459 0.04097 0.26632 0.04213 C 0.26806 0.04328 0.27205 0.04213 0.27396 0.04213 C 0.27587 0.04213 0.27639 0.04143 0.27743 0.04259 C 0.27848 0.04375 0.27952 0.04745 0.28021 0.04907 C 0.28091 0.05069 0.28021 0.05185 0.2816 0.05231 C 0.28299 0.05277 0.28646 0.05092 0.28855 0.05185 C 0.29063 0.05277 0.29271 0.05764 0.29445 0.05833 C 0.29618 0.05902 0.29775 0.05648 0.29931 0.05648 C 0.30087 0.05648 0.30261 0.05787 0.30382 0.05879 C 0.30504 0.05972 0.30521 0.06203 0.3066 0.0625 C 0.30799 0.06296 0.31112 0.06134 0.3125 0.06111 C 0.31389 0.06088 0.31407 0.05995 0.31528 0.06064 C 0.3165 0.06134 0.31823 0.06458 0.3198 0.06527 C 0.32136 0.06597 0.32344 0.06481 0.32466 0.06435 C 0.32587 0.06389 0.32605 0.0625 0.32743 0.0625 C 0.32882 0.0625 0.33143 0.06342 0.33264 0.06435 C 0.33386 0.06527 0.33351 0.06805 0.33507 0.06852 C 0.33664 0.06898 0.34046 0.06736 0.34202 0.06666 C 0.34358 0.06597 0.34306 0.06389 0.34445 0.06435 C 0.34584 0.06481 0.34792 0.06875 0.35035 0.06898 C 0.35278 0.06921 0.3573 0.06666 0.35938 0.06574 C 0.36146 0.06481 0.36146 0.06342 0.36268 0.06389 C 0.36424 0.06435 0.36563 0.06852 0.36771 0.06898 C 0.3698 0.06944 0.37309 0.06805 0.37483 0.06713 C 0.37691 0.0662 0.37743 0.06481 0.37865 0.06389 C 0.38021 0.06296 0.38195 0.06134 0.38334 0.06157 C 0.38473 0.0618 0.38577 0.06389 0.38716 0.06481 C 0.38855 0.06574 0.38959 0.06828 0.39132 0.06759 C 0.39306 0.06689 0.39601 0.0618 0.39792 0.06018 C 0.39983 0.05856 0.40105 0.0581 0.40261 0.05833 C 0.40452 0.05856 0.40643 0.06064 0.40799 0.06111 C 0.40938 0.06157 0.40973 0.06203 0.41146 0.06111 C 0.4132 0.06018 0.41632 0.0574 0.41789 0.05602 C 0.4198 0.05463 0.42049 0.05254 0.42205 0.05277 C 0.42396 0.05301 0.42726 0.05602 0.42882 0.05694 C 0.43021 0.05787 0.42987 0.05787 0.4316 0.05787 C 0.43316 0.05787 0.43577 0.05879 0.43768 0.05694 C 0.43993 0.05509 0.44132 0.04953 0.44375 0.04722 C 0.44584 0.0449 0.44914 0.04259 0.45174 0.04305 C 0.454 0.04352 0.4566 0.04838 0.45834 0.05 C 0.46007 0.05162 0.46059 0.05254 0.4625 0.05277 C 0.46441 0.05301 0.46789 0.05277 0.46927 0.05185 C 0.47101 0.05092 0.47118 0.04907 0.47188 0.04722 C 0.47257 0.04537 0.47257 0.04259 0.47309 0.04074 C 0.47379 0.03889 0.47535 0.0368 0.47639 0.03564 C 0.47726 0.03449 0.47778 0.03402 0.47952 0.03426 C 0.48091 0.03449 0.48316 0.03588 0.48525 0.0375 " pathEditMode="relative" ptsTypes="aaaaaaaaaaaaaaaaaaaaaaaaaaaaaaaaaaaaaaaaaaaaaaaaaaaaaaaaaaaaaaaaaaaaaaaaaaaaaaaaaaaaaaaaaaaaaaaaaaaaaaaaaaaaaaaaA">
                                      <p:cBhvr>
                                        <p:cTn id="13" dur="5000" fill="hold"/>
                                        <p:tgtEl>
                                          <p:spTgt spid="102"/>
                                        </p:tgtEl>
                                        <p:attrNameLst>
                                          <p:attrName>ppt_x</p:attrName>
                                          <p:attrName>ppt_y</p:attrName>
                                        </p:attrNameLst>
                                      </p:cBhvr>
                                    </p:animMotion>
                                  </p:childTnLst>
                                </p:cTn>
                              </p:par>
                            </p:childTnLst>
                          </p:cTn>
                        </p:par>
                        <p:par>
                          <p:cTn id="14" fill="hold">
                            <p:stCondLst>
                              <p:cond delay="5000"/>
                            </p:stCondLst>
                            <p:childTnLst>
                              <p:par>
                                <p:cTn id="15" presetID="1" presetClass="exit" presetSubtype="0" fill="hold" grpId="2" nodeType="afterEffect">
                                  <p:stCondLst>
                                    <p:cond delay="0"/>
                                  </p:stCondLst>
                                  <p:childTnLst>
                                    <p:set>
                                      <p:cBhvr>
                                        <p:cTn id="16" dur="1" fill="hold">
                                          <p:stCondLst>
                                            <p:cond delay="0"/>
                                          </p:stCondLst>
                                        </p:cTn>
                                        <p:tgtEl>
                                          <p:spTgt spid="102"/>
                                        </p:tgtEl>
                                        <p:attrNameLst>
                                          <p:attrName>style.visibility</p:attrName>
                                        </p:attrNameLst>
                                      </p:cBhvr>
                                      <p:to>
                                        <p:strVal val="hidden"/>
                                      </p:to>
                                    </p:set>
                                  </p:childTnLst>
                                </p:cTn>
                              </p:par>
                            </p:childTnLst>
                          </p:cTn>
                        </p:par>
                        <p:par>
                          <p:cTn id="17" fill="hold">
                            <p:stCondLst>
                              <p:cond delay="5000"/>
                            </p:stCondLst>
                            <p:childTnLst>
                              <p:par>
                                <p:cTn id="18" presetID="1" presetClass="entr" presetSubtype="0" fill="hold" grpId="1" nodeType="afterEffect">
                                  <p:stCondLst>
                                    <p:cond delay="0"/>
                                  </p:stCondLst>
                                  <p:childTnLst>
                                    <p:set>
                                      <p:cBhvr>
                                        <p:cTn id="19" dur="1" fill="hold">
                                          <p:stCondLst>
                                            <p:cond delay="0"/>
                                          </p:stCondLst>
                                        </p:cTn>
                                        <p:tgtEl>
                                          <p:spTgt spid="104"/>
                                        </p:tgtEl>
                                        <p:attrNameLst>
                                          <p:attrName>style.visibility</p:attrName>
                                        </p:attrNameLst>
                                      </p:cBhvr>
                                      <p:to>
                                        <p:strVal val="visible"/>
                                      </p:to>
                                    </p:set>
                                  </p:childTnLst>
                                </p:cTn>
                              </p:par>
                            </p:childTnLst>
                          </p:cTn>
                        </p:par>
                        <p:par>
                          <p:cTn id="20" fill="hold">
                            <p:stCondLst>
                              <p:cond delay="5000"/>
                            </p:stCondLst>
                            <p:childTnLst>
                              <p:par>
                                <p:cTn id="21" presetID="0" presetClass="path" presetSubtype="0" accel="50000" decel="50000" fill="hold" grpId="0" nodeType="afterEffect">
                                  <p:stCondLst>
                                    <p:cond delay="0"/>
                                  </p:stCondLst>
                                  <p:childTnLst>
                                    <p:animMotion origin="layout" path="M 0.00417 -0.00116 C 0.00521 -0.00278 0.00643 -0.00416 0.00799 -0.00625 C 0.00955 -0.00833 0.01164 -0.01111 0.01389 -0.01412 C 0.01615 -0.01713 0.01858 -0.02129 0.02188 -0.0243 C 0.02518 -0.02731 0.02986 -0.03032 0.03334 -0.03171 C 0.03681 -0.0331 0.03959 -0.03217 0.04271 -0.03217 C 0.04584 -0.03217 0.04827 -0.0331 0.05243 -0.03217 C 0.0566 -0.03125 0.06111 -0.03009 0.06736 -0.02708 C 0.07361 -0.02407 0.08334 -0.01597 0.08959 -0.01458 C 0.09584 -0.01319 0.10035 -0.01574 0.10486 -0.01875 C 0.10938 -0.02176 0.11372 -0.02824 0.11667 -0.03264 C 0.11962 -0.03704 0.12084 -0.0412 0.12257 -0.04514 C 0.12431 -0.04907 0.12344 -0.0537 0.12709 -0.05717 C 0.13073 -0.06065 0.13872 -0.06643 0.1441 -0.06597 C 0.14948 -0.06551 0.15556 -0.05717 0.15938 -0.0544 C 0.1632 -0.05162 0.16528 -0.05069 0.16771 -0.0493 C 0.17014 -0.04791 0.17101 -0.04676 0.17361 -0.04653 C 0.17622 -0.04629 0.18056 -0.04629 0.18334 -0.04745 C 0.18611 -0.04861 0.18837 -0.04977 0.19063 -0.05393 C 0.19289 -0.0581 0.19462 -0.06551 0.19653 -0.07291 " pathEditMode="relative" ptsTypes="aaaaaaaaaaaaaaaaaaaA">
                                      <p:cBhvr>
                                        <p:cTn id="22" dur="2000" fill="hold"/>
                                        <p:tgtEl>
                                          <p:spTgt spid="104"/>
                                        </p:tgtEl>
                                        <p:attrNameLst>
                                          <p:attrName>ppt_x</p:attrName>
                                          <p:attrName>ppt_y</p:attrName>
                                        </p:attrNameLst>
                                      </p:cBhvr>
                                    </p:animMotion>
                                  </p:childTnLst>
                                </p:cTn>
                              </p:par>
                            </p:childTnLst>
                          </p:cTn>
                        </p:par>
                        <p:par>
                          <p:cTn id="23" fill="hold">
                            <p:stCondLst>
                              <p:cond delay="7000"/>
                            </p:stCondLst>
                            <p:childTnLst>
                              <p:par>
                                <p:cTn id="24" presetID="1" presetClass="exit" presetSubtype="0" fill="hold" grpId="2" nodeType="afterEffect">
                                  <p:stCondLst>
                                    <p:cond delay="0"/>
                                  </p:stCondLst>
                                  <p:childTnLst>
                                    <p:set>
                                      <p:cBhvr>
                                        <p:cTn id="25" dur="1" fill="hold">
                                          <p:stCondLst>
                                            <p:cond delay="0"/>
                                          </p:stCondLst>
                                        </p:cTn>
                                        <p:tgtEl>
                                          <p:spTgt spid="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2" grpId="1" animBg="1"/>
      <p:bldP spid="102" grpId="2" animBg="1"/>
      <p:bldP spid="104" grpId="0" animBg="1"/>
      <p:bldP spid="104" grpId="1" animBg="1"/>
      <p:bldP spid="104" grpId="2"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6210300" cy="811212"/>
          </a:xfrm>
        </p:spPr>
        <p:txBody>
          <a:bodyPr>
            <a:normAutofit fontScale="90000"/>
          </a:bodyPr>
          <a:lstStyle/>
          <a:p>
            <a:r>
              <a:rPr lang="en-US" dirty="0" smtClean="0">
                <a:effectLst>
                  <a:outerShdw blurRad="38100" dist="38100" dir="2700000" algn="tl">
                    <a:srgbClr val="000000">
                      <a:alpha val="43137"/>
                    </a:srgbClr>
                  </a:outerShdw>
                </a:effectLst>
              </a:rPr>
              <a:t>Accelerator/Experiment Interface</a:t>
            </a:r>
            <a:endParaRPr lang="en-US" dirty="0">
              <a:effectLst>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p:txBody>
          <a:bodyPr/>
          <a:lstStyle/>
          <a:p>
            <a:r>
              <a:rPr lang="nl-NL" smtClean="0"/>
              <a:t>J. Miller, ssp2012, June 2012</a:t>
            </a:r>
            <a:endParaRPr lang="en-US" dirty="0"/>
          </a:p>
        </p:txBody>
      </p:sp>
      <p:pic>
        <p:nvPicPr>
          <p:cNvPr id="6" name="Picture 5" descr="mu2e-pic-v3.png"/>
          <p:cNvPicPr>
            <a:picLocks noChangeAspect="1"/>
          </p:cNvPicPr>
          <p:nvPr/>
        </p:nvPicPr>
        <p:blipFill>
          <a:blip r:embed="rId3"/>
          <a:srcRect b="18749"/>
          <a:stretch>
            <a:fillRect/>
          </a:stretch>
        </p:blipFill>
        <p:spPr>
          <a:xfrm>
            <a:off x="356626" y="1582263"/>
            <a:ext cx="8547100" cy="3472337"/>
          </a:xfrm>
          <a:prstGeom prst="rect">
            <a:avLst/>
          </a:prstGeom>
        </p:spPr>
      </p:pic>
      <p:grpSp>
        <p:nvGrpSpPr>
          <p:cNvPr id="7" name="Group 6"/>
          <p:cNvGrpSpPr/>
          <p:nvPr/>
        </p:nvGrpSpPr>
        <p:grpSpPr>
          <a:xfrm>
            <a:off x="406964" y="2680753"/>
            <a:ext cx="8502138" cy="2252197"/>
            <a:chOff x="278938" y="3384490"/>
            <a:chExt cx="8502138" cy="2252197"/>
          </a:xfrm>
        </p:grpSpPr>
        <p:sp>
          <p:nvSpPr>
            <p:cNvPr id="92" name="TextBox 91"/>
            <p:cNvSpPr txBox="1"/>
            <p:nvPr/>
          </p:nvSpPr>
          <p:spPr>
            <a:xfrm>
              <a:off x="278938" y="3390839"/>
              <a:ext cx="2079228"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Production Solenoid</a:t>
              </a:r>
              <a:endParaRPr lang="en-US" dirty="0"/>
            </a:p>
          </p:txBody>
        </p:sp>
        <p:sp>
          <p:nvSpPr>
            <p:cNvPr id="93" name="TextBox 92"/>
            <p:cNvSpPr txBox="1"/>
            <p:nvPr/>
          </p:nvSpPr>
          <p:spPr>
            <a:xfrm>
              <a:off x="5561116" y="3384490"/>
              <a:ext cx="187307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Detector Solenoid</a:t>
              </a:r>
              <a:endParaRPr lang="en-US" dirty="0"/>
            </a:p>
          </p:txBody>
        </p:sp>
        <p:sp>
          <p:nvSpPr>
            <p:cNvPr id="94" name="TextBox 93"/>
            <p:cNvSpPr txBox="1"/>
            <p:nvPr/>
          </p:nvSpPr>
          <p:spPr>
            <a:xfrm>
              <a:off x="2852418" y="3760171"/>
              <a:ext cx="1948162"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Transport Solenoid</a:t>
              </a:r>
              <a:endParaRPr lang="en-US" dirty="0"/>
            </a:p>
          </p:txBody>
        </p:sp>
        <p:sp>
          <p:nvSpPr>
            <p:cNvPr id="95" name="TextBox 94"/>
            <p:cNvSpPr txBox="1"/>
            <p:nvPr/>
          </p:nvSpPr>
          <p:spPr>
            <a:xfrm>
              <a:off x="746954" y="5206514"/>
              <a:ext cx="2031000"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srgbClr val="FF0000"/>
                  </a:solidFill>
                  <a:effectLst>
                    <a:outerShdw blurRad="38100" dist="38100" dir="2700000" algn="tl">
                      <a:srgbClr val="000000">
                        <a:alpha val="43137"/>
                      </a:srgbClr>
                    </a:outerShdw>
                  </a:effectLst>
                </a:rPr>
                <a:t>Production Target</a:t>
              </a:r>
              <a:endParaRPr lang="en-US" sz="2000" dirty="0">
                <a:solidFill>
                  <a:srgbClr val="FF0000"/>
                </a:solidFill>
                <a:effectLst>
                  <a:outerShdw blurRad="38100" dist="38100" dir="2700000" algn="tl">
                    <a:srgbClr val="000000">
                      <a:alpha val="43137"/>
                    </a:srgbClr>
                  </a:outerShdw>
                </a:effectLst>
              </a:endParaRPr>
            </a:p>
          </p:txBody>
        </p:sp>
        <p:sp>
          <p:nvSpPr>
            <p:cNvPr id="96" name="TextBox 95"/>
            <p:cNvSpPr txBox="1"/>
            <p:nvPr/>
          </p:nvSpPr>
          <p:spPr>
            <a:xfrm>
              <a:off x="5327650" y="5267355"/>
              <a:ext cx="85869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Tracker</a:t>
              </a:r>
              <a:endParaRPr lang="en-US" dirty="0"/>
            </a:p>
          </p:txBody>
        </p:sp>
        <p:sp>
          <p:nvSpPr>
            <p:cNvPr id="97" name="TextBox 96"/>
            <p:cNvSpPr txBox="1"/>
            <p:nvPr/>
          </p:nvSpPr>
          <p:spPr>
            <a:xfrm>
              <a:off x="7486041" y="5105459"/>
              <a:ext cx="1295035"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Calorimeter</a:t>
              </a:r>
              <a:endParaRPr lang="en-US" dirty="0"/>
            </a:p>
          </p:txBody>
        </p:sp>
        <p:cxnSp>
          <p:nvCxnSpPr>
            <p:cNvPr id="98" name="Straight Connector 97"/>
            <p:cNvCxnSpPr>
              <a:endCxn id="95" idx="0"/>
            </p:cNvCxnSpPr>
            <p:nvPr/>
          </p:nvCxnSpPr>
          <p:spPr>
            <a:xfrm>
              <a:off x="1092200" y="4483100"/>
              <a:ext cx="670254" cy="723414"/>
            </a:xfrm>
            <a:prstGeom prst="line">
              <a:avLst/>
            </a:prstGeom>
            <a:ln w="19050">
              <a:solidFill>
                <a:schemeClr val="tx1"/>
              </a:solidFill>
              <a:headEnd type="arrow"/>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rot="5400000">
              <a:off x="5969742" y="4844309"/>
              <a:ext cx="622300" cy="395183"/>
            </a:xfrm>
            <a:prstGeom prst="line">
              <a:avLst/>
            </a:prstGeom>
            <a:ln w="19050">
              <a:solidFill>
                <a:schemeClr val="tx1"/>
              </a:solidFill>
              <a:headEnd type="arrow"/>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a:endCxn id="97" idx="0"/>
            </p:cNvCxnSpPr>
            <p:nvPr/>
          </p:nvCxnSpPr>
          <p:spPr>
            <a:xfrm>
              <a:off x="7727949" y="4521259"/>
              <a:ext cx="405610" cy="584200"/>
            </a:xfrm>
            <a:prstGeom prst="line">
              <a:avLst/>
            </a:prstGeom>
            <a:ln w="19050">
              <a:solidFill>
                <a:schemeClr val="tx1"/>
              </a:solidFill>
              <a:headEnd type="arrow"/>
            </a:ln>
          </p:spPr>
          <p:style>
            <a:lnRef idx="2">
              <a:schemeClr val="accent1"/>
            </a:lnRef>
            <a:fillRef idx="0">
              <a:schemeClr val="accent1"/>
            </a:fillRef>
            <a:effectRef idx="1">
              <a:schemeClr val="accent1"/>
            </a:effectRef>
            <a:fontRef idx="minor">
              <a:schemeClr val="tx1"/>
            </a:fontRef>
          </p:style>
        </p:cxnSp>
      </p:grpSp>
      <p:cxnSp>
        <p:nvCxnSpPr>
          <p:cNvPr id="8" name="Straight Connector 7"/>
          <p:cNvCxnSpPr/>
          <p:nvPr/>
        </p:nvCxnSpPr>
        <p:spPr>
          <a:xfrm flipV="1">
            <a:off x="2195212" y="2772857"/>
            <a:ext cx="1570464" cy="567155"/>
          </a:xfrm>
          <a:prstGeom prst="line">
            <a:avLst/>
          </a:prstGeom>
          <a:ln>
            <a:solidFill>
              <a:srgbClr val="FF0000"/>
            </a:solidFill>
            <a:head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20422216">
            <a:off x="2612642" y="2487047"/>
            <a:ext cx="1543962"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srgbClr val="FF0000"/>
                </a:solidFill>
                <a:effectLst>
                  <a:outerShdw blurRad="38100" dist="38100" dir="2700000" algn="tl">
                    <a:srgbClr val="000000">
                      <a:alpha val="43137"/>
                    </a:srgbClr>
                  </a:outerShdw>
                </a:effectLst>
              </a:rPr>
              <a:t>Proton Beam</a:t>
            </a:r>
            <a:endParaRPr lang="en-US" sz="2000" dirty="0">
              <a:solidFill>
                <a:srgbClr val="FF0000"/>
              </a:solidFill>
              <a:effectLst>
                <a:outerShdw blurRad="38100" dist="38100" dir="2700000" algn="tl">
                  <a:srgbClr val="000000">
                    <a:alpha val="43137"/>
                  </a:srgbClr>
                </a:outerShdw>
              </a:effectLst>
            </a:endParaRPr>
          </a:p>
        </p:txBody>
      </p:sp>
      <p:grpSp>
        <p:nvGrpSpPr>
          <p:cNvPr id="12" name="Group 11"/>
          <p:cNvGrpSpPr>
            <a:grpSpLocks noChangeAspect="1"/>
          </p:cNvGrpSpPr>
          <p:nvPr/>
        </p:nvGrpSpPr>
        <p:grpSpPr>
          <a:xfrm>
            <a:off x="7023773" y="4137638"/>
            <a:ext cx="233864" cy="767062"/>
            <a:chOff x="6753492" y="3554374"/>
            <a:chExt cx="752208" cy="2467414"/>
          </a:xfrm>
        </p:grpSpPr>
        <p:sp>
          <p:nvSpPr>
            <p:cNvPr id="13" name="Freeform 12"/>
            <p:cNvSpPr/>
            <p:nvPr/>
          </p:nvSpPr>
          <p:spPr>
            <a:xfrm>
              <a:off x="7100887" y="5263757"/>
              <a:ext cx="46567" cy="561975"/>
            </a:xfrm>
            <a:custGeom>
              <a:avLst/>
              <a:gdLst>
                <a:gd name="connsiteX0" fmla="*/ 46567 w 46567"/>
                <a:gd name="connsiteY0" fmla="*/ 561975 h 561975"/>
                <a:gd name="connsiteX1" fmla="*/ 37042 w 46567"/>
                <a:gd name="connsiteY1" fmla="*/ 482600 h 561975"/>
                <a:gd name="connsiteX2" fmla="*/ 24342 w 46567"/>
                <a:gd name="connsiteY2" fmla="*/ 371475 h 561975"/>
                <a:gd name="connsiteX3" fmla="*/ 14817 w 46567"/>
                <a:gd name="connsiteY3" fmla="*/ 257175 h 561975"/>
                <a:gd name="connsiteX4" fmla="*/ 5292 w 46567"/>
                <a:gd name="connsiteY4" fmla="*/ 165100 h 561975"/>
                <a:gd name="connsiteX5" fmla="*/ 46567 w 46567"/>
                <a:gd name="connsiteY5" fmla="*/ 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67" h="561975">
                  <a:moveTo>
                    <a:pt x="46567" y="561975"/>
                  </a:moveTo>
                  <a:cubicBezTo>
                    <a:pt x="43656" y="538162"/>
                    <a:pt x="40746" y="514350"/>
                    <a:pt x="37042" y="482600"/>
                  </a:cubicBezTo>
                  <a:cubicBezTo>
                    <a:pt x="33338" y="450850"/>
                    <a:pt x="28046" y="409046"/>
                    <a:pt x="24342" y="371475"/>
                  </a:cubicBezTo>
                  <a:cubicBezTo>
                    <a:pt x="20638" y="333904"/>
                    <a:pt x="17992" y="291571"/>
                    <a:pt x="14817" y="257175"/>
                  </a:cubicBezTo>
                  <a:cubicBezTo>
                    <a:pt x="11642" y="222779"/>
                    <a:pt x="0" y="207962"/>
                    <a:pt x="5292" y="165100"/>
                  </a:cubicBezTo>
                  <a:cubicBezTo>
                    <a:pt x="10584" y="122238"/>
                    <a:pt x="46567" y="0"/>
                    <a:pt x="46567" y="0"/>
                  </a:cubicBezTo>
                </a:path>
              </a:pathLst>
            </a:custGeom>
            <a:ln w="19050">
              <a:solidFill>
                <a:schemeClr val="tx1"/>
              </a:solidFill>
            </a:ln>
            <a:effectLst>
              <a:outerShdw blurRad="40000" dist="20000" dir="7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p>
          </p:txBody>
        </p:sp>
        <p:sp>
          <p:nvSpPr>
            <p:cNvPr id="14" name="Rectangle 13"/>
            <p:cNvSpPr/>
            <p:nvPr/>
          </p:nvSpPr>
          <p:spPr>
            <a:xfrm>
              <a:off x="7083431" y="3884666"/>
              <a:ext cx="120912" cy="115353"/>
            </a:xfrm>
            <a:prstGeom prst="rect">
              <a:avLst/>
            </a:prstGeom>
            <a:solidFill>
              <a:schemeClr val="tx1">
                <a:alpha val="6000"/>
              </a:schemeClr>
            </a:solidFill>
            <a:ln w="19050">
              <a:noFill/>
            </a:ln>
            <a:effectLst>
              <a:outerShdw blurRad="53975" dist="2540000" dir="270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5" name="Freeform 14"/>
            <p:cNvSpPr/>
            <p:nvPr/>
          </p:nvSpPr>
          <p:spPr>
            <a:xfrm>
              <a:off x="7082635" y="3554374"/>
              <a:ext cx="325261" cy="204610"/>
            </a:xfrm>
            <a:custGeom>
              <a:avLst/>
              <a:gdLst>
                <a:gd name="connsiteX0" fmla="*/ 0 w 325261"/>
                <a:gd name="connsiteY0" fmla="*/ 90310 h 204610"/>
                <a:gd name="connsiteX1" fmla="*/ 33866 w 325261"/>
                <a:gd name="connsiteY1" fmla="*/ 43744 h 204610"/>
                <a:gd name="connsiteX2" fmla="*/ 105833 w 325261"/>
                <a:gd name="connsiteY2" fmla="*/ 5644 h 204610"/>
                <a:gd name="connsiteX3" fmla="*/ 198966 w 325261"/>
                <a:gd name="connsiteY3" fmla="*/ 9877 h 204610"/>
                <a:gd name="connsiteX4" fmla="*/ 292100 w 325261"/>
                <a:gd name="connsiteY4" fmla="*/ 60677 h 204610"/>
                <a:gd name="connsiteX5" fmla="*/ 321733 w 325261"/>
                <a:gd name="connsiteY5" fmla="*/ 94544 h 204610"/>
                <a:gd name="connsiteX6" fmla="*/ 313266 w 325261"/>
                <a:gd name="connsiteY6" fmla="*/ 204610 h 20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61" h="204610">
                  <a:moveTo>
                    <a:pt x="0" y="90310"/>
                  </a:moveTo>
                  <a:cubicBezTo>
                    <a:pt x="8113" y="74082"/>
                    <a:pt x="16227" y="57855"/>
                    <a:pt x="33866" y="43744"/>
                  </a:cubicBezTo>
                  <a:cubicBezTo>
                    <a:pt x="51505" y="29633"/>
                    <a:pt x="78316" y="11288"/>
                    <a:pt x="105833" y="5644"/>
                  </a:cubicBezTo>
                  <a:cubicBezTo>
                    <a:pt x="133350" y="0"/>
                    <a:pt x="167921" y="705"/>
                    <a:pt x="198966" y="9877"/>
                  </a:cubicBezTo>
                  <a:cubicBezTo>
                    <a:pt x="230011" y="19049"/>
                    <a:pt x="271639" y="46566"/>
                    <a:pt x="292100" y="60677"/>
                  </a:cubicBezTo>
                  <a:cubicBezTo>
                    <a:pt x="312561" y="74788"/>
                    <a:pt x="318205" y="70555"/>
                    <a:pt x="321733" y="94544"/>
                  </a:cubicBezTo>
                  <a:cubicBezTo>
                    <a:pt x="325261" y="118533"/>
                    <a:pt x="313266" y="204610"/>
                    <a:pt x="313266" y="204610"/>
                  </a:cubicBezTo>
                </a:path>
              </a:pathLst>
            </a:cu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p>
          </p:txBody>
        </p:sp>
        <p:cxnSp>
          <p:nvCxnSpPr>
            <p:cNvPr id="16" name="Straight Connector 15"/>
            <p:cNvCxnSpPr>
              <a:stCxn id="15" idx="0"/>
              <a:endCxn id="15" idx="6"/>
            </p:cNvCxnSpPr>
            <p:nvPr/>
          </p:nvCxnSpPr>
          <p:spPr>
            <a:xfrm>
              <a:off x="7082635" y="3644684"/>
              <a:ext cx="313266" cy="1143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5" idx="0"/>
            </p:cNvCxnSpPr>
            <p:nvPr/>
          </p:nvCxnSpPr>
          <p:spPr>
            <a:xfrm>
              <a:off x="6937906" y="3606407"/>
              <a:ext cx="144729" cy="38277"/>
            </a:xfrm>
            <a:prstGeom prst="line">
              <a:avLst/>
            </a:prstGeom>
            <a:ln w="19050">
              <a:solidFill>
                <a:schemeClr val="tx1"/>
              </a:solidFill>
            </a:ln>
            <a:effectLst>
              <a:outerShdw blurRad="95250" dist="254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7026279" y="3702628"/>
              <a:ext cx="112712" cy="1588"/>
            </a:xfrm>
            <a:prstGeom prst="line">
              <a:avLst/>
            </a:prstGeom>
            <a:ln w="19050">
              <a:solidFill>
                <a:schemeClr val="tx1"/>
              </a:solidFill>
            </a:ln>
            <a:effectLst>
              <a:outerShdw blurRad="95250" dist="127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6973365" y="3824603"/>
              <a:ext cx="118536" cy="1589"/>
            </a:xfrm>
            <a:prstGeom prst="line">
              <a:avLst/>
            </a:prstGeom>
            <a:ln w="19050">
              <a:solidFill>
                <a:schemeClr val="tx1"/>
              </a:solidFill>
            </a:ln>
            <a:effectLst>
              <a:outerShdw blurRad="95250" dist="127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H="1">
              <a:off x="7030515" y="3879636"/>
              <a:ext cx="54239" cy="51590"/>
            </a:xfrm>
            <a:prstGeom prst="line">
              <a:avLst/>
            </a:prstGeom>
            <a:ln w="19050">
              <a:solidFill>
                <a:schemeClr val="tx1">
                  <a:alpha val="32000"/>
                </a:schemeClr>
              </a:solidFill>
            </a:ln>
            <a:effectLst>
              <a:outerShdw blurRad="95250" dist="127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6982358" y="4032034"/>
              <a:ext cx="198967" cy="1588"/>
            </a:xfrm>
            <a:prstGeom prst="line">
              <a:avLst/>
            </a:prstGeom>
            <a:ln w="19050">
              <a:solidFill>
                <a:schemeClr val="tx1"/>
              </a:solidFill>
            </a:ln>
            <a:effectLst>
              <a:outerShdw blurRad="50800" dist="25400" dir="2118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V="1">
              <a:off x="7030254" y="3758984"/>
              <a:ext cx="53177" cy="794"/>
            </a:xfrm>
            <a:prstGeom prst="line">
              <a:avLst/>
            </a:prstGeom>
            <a:ln w="19050">
              <a:solidFill>
                <a:schemeClr val="tx1"/>
              </a:solidFill>
            </a:ln>
            <a:effectLst>
              <a:outerShdw blurRad="95250" dist="25400" algn="tl" rotWithShape="0">
                <a:srgbClr val="000000"/>
              </a:outerShdw>
            </a:effectLst>
            <a:scene3d>
              <a:camera prst="orthographicFront">
                <a:rot lat="0" lon="0" rev="2700000"/>
              </a:camera>
              <a:lightRig rig="threePt" dir="t"/>
            </a:scene3d>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6980021" y="3793923"/>
              <a:ext cx="56582" cy="42681"/>
            </a:xfrm>
            <a:prstGeom prst="rect">
              <a:avLst/>
            </a:prstGeom>
            <a:solidFill>
              <a:schemeClr val="tx1">
                <a:alpha val="10000"/>
              </a:schemeClr>
            </a:solidFill>
            <a:ln w="19050">
              <a:solidFill>
                <a:schemeClr val="tx1"/>
              </a:solidFill>
            </a:ln>
            <a:effectLst>
              <a:outerShdw blurRad="95250" dist="38100" dir="270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cxnSp>
          <p:nvCxnSpPr>
            <p:cNvPr id="24" name="Straight Connector 23"/>
            <p:cNvCxnSpPr/>
            <p:nvPr/>
          </p:nvCxnSpPr>
          <p:spPr>
            <a:xfrm rot="10800000">
              <a:off x="6951401" y="4000019"/>
              <a:ext cx="78852"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H="1">
              <a:off x="6966312" y="4065549"/>
              <a:ext cx="181061" cy="5317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7083432" y="4001608"/>
              <a:ext cx="247911" cy="18106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7128841" y="3750171"/>
              <a:ext cx="87504"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7135030" y="3864030"/>
              <a:ext cx="138627"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203549" y="3933344"/>
              <a:ext cx="127794" cy="2382"/>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7310177" y="3822220"/>
              <a:ext cx="112182" cy="1588"/>
            </a:xfrm>
            <a:prstGeom prst="line">
              <a:avLst/>
            </a:prstGeom>
            <a:ln w="19050">
              <a:solidFill>
                <a:schemeClr val="tx1"/>
              </a:solidFill>
            </a:ln>
            <a:effectLst>
              <a:outerShdw blurRad="40000" dist="32639" dir="94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6200000" flipH="1">
              <a:off x="7357978" y="3888189"/>
              <a:ext cx="59003" cy="40833"/>
            </a:xfrm>
            <a:prstGeom prst="line">
              <a:avLst/>
            </a:prstGeom>
            <a:ln w="19050">
              <a:solidFill>
                <a:schemeClr val="tx1"/>
              </a:solidFill>
            </a:ln>
            <a:effectLst>
              <a:outerShdw blurRad="40000" dist="32639" dir="94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6782288" y="4156431"/>
              <a:ext cx="312825"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6200000" flipV="1">
              <a:off x="6809716" y="4004122"/>
              <a:ext cx="132293" cy="1240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6692330" y="4061182"/>
              <a:ext cx="182650" cy="6032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16200000" flipH="1">
              <a:off x="6740396" y="4195765"/>
              <a:ext cx="169866" cy="14367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6874672" y="4335334"/>
              <a:ext cx="84931" cy="4153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6200000" flipH="1">
              <a:off x="6927723" y="4337314"/>
              <a:ext cx="126206" cy="78853"/>
            </a:xfrm>
            <a:prstGeom prst="line">
              <a:avLst/>
            </a:prstGeom>
            <a:ln w="19050">
              <a:solidFill>
                <a:schemeClr val="tx1"/>
              </a:solidFill>
            </a:ln>
            <a:effectLst>
              <a:outerShdw blurRad="40000" dist="20000" dir="103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6884068" y="4493683"/>
              <a:ext cx="200025" cy="92347"/>
            </a:xfrm>
            <a:prstGeom prst="line">
              <a:avLst/>
            </a:prstGeom>
            <a:ln w="19050">
              <a:solidFill>
                <a:schemeClr val="tx1"/>
              </a:solidFill>
            </a:ln>
            <a:effectLst>
              <a:outerShdw blurRad="40000" dist="20000" dir="103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6579000" y="4957237"/>
              <a:ext cx="676275" cy="4153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896368" y="5316144"/>
              <a:ext cx="83653"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939495" y="5265344"/>
              <a:ext cx="232304" cy="317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173387" y="5243119"/>
              <a:ext cx="281781"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16200000" flipH="1">
              <a:off x="7293640" y="5081591"/>
              <a:ext cx="234950" cy="8810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flipH="1" flipV="1">
              <a:off x="7143622" y="4785522"/>
              <a:ext cx="444499" cy="7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6200000" flipV="1">
              <a:off x="7257922" y="4456116"/>
              <a:ext cx="123825" cy="91281"/>
            </a:xfrm>
            <a:prstGeom prst="line">
              <a:avLst/>
            </a:prstGeom>
            <a:ln w="19050">
              <a:solidFill>
                <a:schemeClr val="tx1">
                  <a:alpha val="59000"/>
                </a:schemeClr>
              </a:solidFill>
            </a:ln>
            <a:effectLst>
              <a:outerShdw blurRad="40000" dist="19939" dir="1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flipH="1" flipV="1">
              <a:off x="7224584" y="4298955"/>
              <a:ext cx="190501" cy="91280"/>
            </a:xfrm>
            <a:prstGeom prst="line">
              <a:avLst/>
            </a:prstGeom>
            <a:ln w="19050">
              <a:solidFill>
                <a:schemeClr val="tx1">
                  <a:alpha val="59000"/>
                </a:schemeClr>
              </a:solidFill>
            </a:ln>
            <a:effectLst>
              <a:outerShdw blurRad="40000" dist="19939" dir="1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5400000" flipH="1" flipV="1">
              <a:off x="7240812" y="4124682"/>
              <a:ext cx="249325" cy="1588"/>
            </a:xfrm>
            <a:prstGeom prst="line">
              <a:avLst/>
            </a:prstGeom>
            <a:ln w="19050">
              <a:solidFill>
                <a:schemeClr val="tx1"/>
              </a:solidFill>
            </a:ln>
            <a:effectLst>
              <a:outerShdw blurRad="40000" dist="25400" dir="21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7364680" y="4001608"/>
              <a:ext cx="90488" cy="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7334520" y="4471594"/>
              <a:ext cx="200024" cy="13652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6200000" flipH="1">
              <a:off x="7349335" y="4267072"/>
              <a:ext cx="64294" cy="28838"/>
            </a:xfrm>
            <a:prstGeom prst="line">
              <a:avLst/>
            </a:prstGeom>
            <a:ln w="19050">
              <a:solidFill>
                <a:schemeClr val="tx1">
                  <a:alpha val="59000"/>
                </a:schemeClr>
              </a:solidFill>
            </a:ln>
            <a:effectLst>
              <a:outerShdw blurRad="40000" dist="25400" dir="21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7332005" y="4375948"/>
              <a:ext cx="126998" cy="793"/>
            </a:xfrm>
            <a:prstGeom prst="line">
              <a:avLst/>
            </a:prstGeom>
            <a:ln w="19050">
              <a:solidFill>
                <a:schemeClr val="tx1">
                  <a:alpha val="59000"/>
                </a:schemeClr>
              </a:solidFill>
            </a:ln>
            <a:effectLst>
              <a:outerShdw blurRad="40000" dist="25400" dir="21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7328571" y="4444210"/>
              <a:ext cx="70900" cy="65356"/>
            </a:xfrm>
            <a:prstGeom prst="line">
              <a:avLst/>
            </a:prstGeom>
            <a:ln w="19050">
              <a:solidFill>
                <a:schemeClr val="tx1">
                  <a:alpha val="59000"/>
                </a:schemeClr>
              </a:solidFill>
            </a:ln>
            <a:effectLst>
              <a:outerShdw blurRad="40000" dist="25400" dir="21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5400000">
              <a:off x="7242842" y="3968666"/>
              <a:ext cx="62704"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0800000">
              <a:off x="7203550" y="4001609"/>
              <a:ext cx="69851"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5400000">
              <a:off x="7164613" y="4042134"/>
              <a:ext cx="77872"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6575163" y="5644755"/>
              <a:ext cx="752475" cy="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flipH="1" flipV="1">
              <a:off x="6922849" y="5963823"/>
              <a:ext cx="85725" cy="2861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980021" y="5935270"/>
              <a:ext cx="50232"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flipH="1" flipV="1">
              <a:off x="7004853" y="5903520"/>
              <a:ext cx="63501"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flipH="1" flipV="1">
              <a:off x="7040963" y="5845179"/>
              <a:ext cx="54769"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6200000" flipV="1">
              <a:off x="6983422" y="5766201"/>
              <a:ext cx="99219" cy="555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a:off x="6999557" y="5482038"/>
              <a:ext cx="474662"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5400000">
              <a:off x="7224584" y="5768979"/>
              <a:ext cx="97632" cy="1588"/>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a:off x="7177754" y="5876929"/>
              <a:ext cx="116681" cy="1588"/>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5400000">
              <a:off x="7087661" y="5878120"/>
              <a:ext cx="117476" cy="1588"/>
            </a:xfrm>
            <a:prstGeom prst="line">
              <a:avLst/>
            </a:prstGeom>
            <a:ln w="19050">
              <a:solidFill>
                <a:schemeClr val="tx1">
                  <a:alpha val="69000"/>
                </a:schemeClr>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a:off x="7161084" y="5979323"/>
              <a:ext cx="83343" cy="1588"/>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7" name="Freeform 66"/>
            <p:cNvSpPr/>
            <p:nvPr/>
          </p:nvSpPr>
          <p:spPr>
            <a:xfrm>
              <a:off x="7452254" y="4003282"/>
              <a:ext cx="53446" cy="438150"/>
            </a:xfrm>
            <a:custGeom>
              <a:avLst/>
              <a:gdLst>
                <a:gd name="connsiteX0" fmla="*/ 0 w 53446"/>
                <a:gd name="connsiteY0" fmla="*/ 0 h 438150"/>
                <a:gd name="connsiteX1" fmla="*/ 12700 w 53446"/>
                <a:gd name="connsiteY1" fmla="*/ 107950 h 438150"/>
                <a:gd name="connsiteX2" fmla="*/ 47625 w 53446"/>
                <a:gd name="connsiteY2" fmla="*/ 269875 h 438150"/>
                <a:gd name="connsiteX3" fmla="*/ 47625 w 53446"/>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53446" h="438150">
                  <a:moveTo>
                    <a:pt x="0" y="0"/>
                  </a:moveTo>
                  <a:cubicBezTo>
                    <a:pt x="2381" y="31485"/>
                    <a:pt x="4762" y="62971"/>
                    <a:pt x="12700" y="107950"/>
                  </a:cubicBezTo>
                  <a:cubicBezTo>
                    <a:pt x="20638" y="152929"/>
                    <a:pt x="41804" y="214842"/>
                    <a:pt x="47625" y="269875"/>
                  </a:cubicBezTo>
                  <a:cubicBezTo>
                    <a:pt x="53446" y="324908"/>
                    <a:pt x="47625" y="438150"/>
                    <a:pt x="47625" y="438150"/>
                  </a:cubicBezTo>
                </a:path>
              </a:pathLst>
            </a:cu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p>
          </p:txBody>
        </p:sp>
        <p:cxnSp>
          <p:nvCxnSpPr>
            <p:cNvPr id="68" name="Straight Connector 67"/>
            <p:cNvCxnSpPr/>
            <p:nvPr/>
          </p:nvCxnSpPr>
          <p:spPr>
            <a:xfrm rot="16200000" flipH="1">
              <a:off x="7130127" y="5949160"/>
              <a:ext cx="85724" cy="57944"/>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205138" y="5938445"/>
              <a:ext cx="30956" cy="1588"/>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7236094" y="5819382"/>
              <a:ext cx="36512" cy="794"/>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237682" y="5709844"/>
              <a:ext cx="34924" cy="11113"/>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2" name="Freeform 71"/>
            <p:cNvSpPr/>
            <p:nvPr/>
          </p:nvSpPr>
          <p:spPr>
            <a:xfrm>
              <a:off x="7017546" y="5269313"/>
              <a:ext cx="100013" cy="454025"/>
            </a:xfrm>
            <a:custGeom>
              <a:avLst/>
              <a:gdLst>
                <a:gd name="connsiteX0" fmla="*/ 0 w 100013"/>
                <a:gd name="connsiteY0" fmla="*/ 454025 h 454025"/>
                <a:gd name="connsiteX1" fmla="*/ 47625 w 100013"/>
                <a:gd name="connsiteY1" fmla="*/ 327025 h 454025"/>
                <a:gd name="connsiteX2" fmla="*/ 95250 w 100013"/>
                <a:gd name="connsiteY2" fmla="*/ 209550 h 454025"/>
                <a:gd name="connsiteX3" fmla="*/ 76200 w 100013"/>
                <a:gd name="connsiteY3" fmla="*/ 85725 h 454025"/>
                <a:gd name="connsiteX4" fmla="*/ 73025 w 100013"/>
                <a:gd name="connsiteY4" fmla="*/ 0 h 45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3" h="454025">
                  <a:moveTo>
                    <a:pt x="0" y="454025"/>
                  </a:moveTo>
                  <a:cubicBezTo>
                    <a:pt x="15875" y="410898"/>
                    <a:pt x="31750" y="367771"/>
                    <a:pt x="47625" y="327025"/>
                  </a:cubicBezTo>
                  <a:cubicBezTo>
                    <a:pt x="63500" y="286279"/>
                    <a:pt x="90488" y="249767"/>
                    <a:pt x="95250" y="209550"/>
                  </a:cubicBezTo>
                  <a:cubicBezTo>
                    <a:pt x="100013" y="169333"/>
                    <a:pt x="79904" y="120650"/>
                    <a:pt x="76200" y="85725"/>
                  </a:cubicBezTo>
                  <a:cubicBezTo>
                    <a:pt x="72496" y="50800"/>
                    <a:pt x="73025" y="0"/>
                    <a:pt x="73025" y="0"/>
                  </a:cubicBezTo>
                </a:path>
              </a:pathLst>
            </a:custGeom>
            <a:ln w="19050">
              <a:solidFill>
                <a:schemeClr val="tx1"/>
              </a:solidFill>
            </a:ln>
            <a:effectLst>
              <a:outerShdw blurRad="40000" dist="32639" dir="100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p>
          </p:txBody>
        </p:sp>
        <p:cxnSp>
          <p:nvCxnSpPr>
            <p:cNvPr id="73" name="Straight Connector 72"/>
            <p:cNvCxnSpPr/>
            <p:nvPr/>
          </p:nvCxnSpPr>
          <p:spPr>
            <a:xfrm rot="5400000">
              <a:off x="6871358" y="4420406"/>
              <a:ext cx="88122" cy="1590"/>
            </a:xfrm>
            <a:prstGeom prst="line">
              <a:avLst/>
            </a:prstGeom>
            <a:ln w="19050">
              <a:solidFill>
                <a:schemeClr val="tx1">
                  <a:alpha val="69000"/>
                </a:schemeClr>
              </a:solidFill>
            </a:ln>
            <a:effectLst>
              <a:outerShdw blurRad="40000" dist="32639" dir="7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6914624" y="4455982"/>
              <a:ext cx="84447" cy="50537"/>
            </a:xfrm>
            <a:prstGeom prst="line">
              <a:avLst/>
            </a:prstGeom>
            <a:ln w="19050">
              <a:solidFill>
                <a:schemeClr val="tx1">
                  <a:alpha val="69000"/>
                </a:schemeClr>
              </a:solidFill>
            </a:ln>
            <a:effectLst>
              <a:outerShdw blurRad="40000" dist="32639" dir="7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16200000" flipH="1">
              <a:off x="7396341" y="3944106"/>
              <a:ext cx="67468" cy="44358"/>
            </a:xfrm>
            <a:prstGeom prst="line">
              <a:avLst/>
            </a:prstGeom>
            <a:ln w="19050">
              <a:solidFill>
                <a:schemeClr val="tx1"/>
              </a:solidFill>
            </a:ln>
            <a:effectLst>
              <a:outerShdw blurRad="40000" dist="32639" dir="94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7300388" y="3969063"/>
              <a:ext cx="61911"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7331343" y="4003282"/>
              <a:ext cx="35720" cy="71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2" name="Oval 101"/>
          <p:cNvSpPr/>
          <p:nvPr/>
        </p:nvSpPr>
        <p:spPr>
          <a:xfrm flipH="1">
            <a:off x="1219200" y="3686218"/>
            <a:ext cx="45719" cy="457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4" name="Oval 103"/>
          <p:cNvSpPr/>
          <p:nvPr/>
        </p:nvSpPr>
        <p:spPr>
          <a:xfrm flipH="1">
            <a:off x="5996940" y="3884974"/>
            <a:ext cx="45719" cy="45719"/>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3" name="Group 102"/>
          <p:cNvGrpSpPr>
            <a:grpSpLocks noChangeAspect="1"/>
          </p:cNvGrpSpPr>
          <p:nvPr/>
        </p:nvGrpSpPr>
        <p:grpSpPr>
          <a:xfrm>
            <a:off x="186212" y="3508621"/>
            <a:ext cx="1389822" cy="729043"/>
            <a:chOff x="2282825" y="3660775"/>
            <a:chExt cx="1616075" cy="847724"/>
          </a:xfrm>
        </p:grpSpPr>
        <p:cxnSp>
          <p:nvCxnSpPr>
            <p:cNvPr id="105" name="Straight Connector 104"/>
            <p:cNvCxnSpPr/>
            <p:nvPr/>
          </p:nvCxnSpPr>
          <p:spPr>
            <a:xfrm rot="10800000" flipV="1">
              <a:off x="2406650" y="3898899"/>
              <a:ext cx="1022350" cy="409575"/>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0800000" flipV="1">
              <a:off x="2406650" y="3887786"/>
              <a:ext cx="1022351" cy="357188"/>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10800000" flipV="1">
              <a:off x="2406652" y="3898899"/>
              <a:ext cx="1022349" cy="488950"/>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10800000" flipV="1">
              <a:off x="2282825" y="3908422"/>
              <a:ext cx="1146176" cy="400051"/>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10800000" flipV="1">
              <a:off x="2657475" y="3908424"/>
              <a:ext cx="771526" cy="457200"/>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10800000" flipV="1">
              <a:off x="3429001" y="3743325"/>
              <a:ext cx="346075" cy="155574"/>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0800000" flipV="1">
              <a:off x="2505075" y="3887786"/>
              <a:ext cx="923927" cy="47626"/>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0800000" flipV="1">
              <a:off x="2406650" y="3908423"/>
              <a:ext cx="1022351" cy="142875"/>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10800000" flipV="1">
              <a:off x="3429000" y="3908422"/>
              <a:ext cx="469900" cy="2"/>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10800000" flipV="1">
              <a:off x="2406649" y="3887786"/>
              <a:ext cx="1004891" cy="265113"/>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10800000" flipV="1">
              <a:off x="2738438" y="3908425"/>
              <a:ext cx="690565" cy="600074"/>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10800000" flipV="1">
              <a:off x="2657476" y="3898899"/>
              <a:ext cx="754065" cy="609599"/>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rot="10800000" flipV="1">
              <a:off x="2545555" y="3887785"/>
              <a:ext cx="883448" cy="500063"/>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rot="10800000" flipV="1">
              <a:off x="2846389" y="3887785"/>
              <a:ext cx="582614" cy="565152"/>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rot="5400000">
              <a:off x="3121820" y="3990177"/>
              <a:ext cx="398461" cy="215905"/>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5400000">
              <a:off x="3229773" y="4098129"/>
              <a:ext cx="398461" cy="1"/>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5400000">
              <a:off x="3130551" y="4035420"/>
              <a:ext cx="425449" cy="171458"/>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16200000" flipH="1">
              <a:off x="3224211" y="3694109"/>
              <a:ext cx="238124" cy="171455"/>
            </a:xfrm>
            <a:prstGeom prst="line">
              <a:avLst/>
            </a:prstGeom>
            <a:ln w="12700">
              <a:solidFill>
                <a:srgbClr val="FFFF00"/>
              </a:solidFill>
            </a:ln>
            <a:effectLst/>
          </p:spPr>
          <p:style>
            <a:lnRef idx="2">
              <a:schemeClr val="accent1"/>
            </a:lnRef>
            <a:fillRef idx="0">
              <a:schemeClr val="accent1"/>
            </a:fillRef>
            <a:effectRef idx="1">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B326621D-91F0-43AF-9600-98B3DB544E1B}" type="slidenum">
              <a:rPr lang="en-US" smtClean="0"/>
              <a:t>71</a:t>
            </a:fld>
            <a:endParaRPr lang="en-US"/>
          </a:p>
        </p:txBody>
      </p:sp>
    </p:spTree>
    <p:extLst>
      <p:ext uri="{BB962C8B-B14F-4D97-AF65-F5344CB8AC3E}">
        <p14:creationId xmlns:p14="http://schemas.microsoft.com/office/powerpoint/2010/main" val="423618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 presetClass="entr" presetSubtype="3" accel="50000" decel="5000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1+#ppt_w/2"/>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10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childTnLst>
                                    <p:set>
                                      <p:cBhvr>
                                        <p:cTn id="17" dur="1" fill="hold">
                                          <p:stCondLst>
                                            <p:cond delay="0"/>
                                          </p:stCondLst>
                                        </p:cTn>
                                        <p:tgtEl>
                                          <p:spTgt spid="102"/>
                                        </p:tgtEl>
                                        <p:attrNameLst>
                                          <p:attrName>style.visibility</p:attrName>
                                        </p:attrNameLst>
                                      </p:cBhvr>
                                      <p:to>
                                        <p:strVal val="visible"/>
                                      </p:to>
                                    </p:set>
                                  </p:childTnLst>
                                </p:cTn>
                              </p:par>
                            </p:childTnLst>
                          </p:cTn>
                        </p:par>
                        <p:par>
                          <p:cTn id="18" fill="hold">
                            <p:stCondLst>
                              <p:cond delay="0"/>
                            </p:stCondLst>
                            <p:childTnLst>
                              <p:par>
                                <p:cTn id="19" presetID="0" presetClass="path" presetSubtype="0" accel="50000" decel="50000" fill="hold" grpId="0" nodeType="afterEffect">
                                  <p:stCondLst>
                                    <p:cond delay="0"/>
                                  </p:stCondLst>
                                  <p:childTnLst>
                                    <p:animMotion origin="layout" path="M 0.00591 -0.00047 C 0.00921 -0.00394 0.01268 -0.00741 0.01528 -0.00741 C 0.01789 -0.00741 0.01997 -0.00139 0.02188 -0.00047 C 0.02379 0.00046 0.0257 0.00046 0.02709 -0.00139 C 0.02848 -0.00324 0.029 -0.00973 0.03056 -0.01158 C 0.03212 -0.01343 0.03438 -0.01343 0.03612 -0.0125 C 0.03785 -0.01158 0.03889 -0.00811 0.04063 -0.00648 C 0.04237 -0.00486 0.04497 -0.00232 0.04653 -0.00324 C 0.04809 -0.00417 0.04914 -0.00996 0.05 -0.01204 C 0.05087 -0.01412 0.0507 -0.01551 0.05174 -0.01621 C 0.05278 -0.0169 0.05504 -0.0176 0.05625 -0.01667 C 0.05747 -0.01574 0.05816 -0.01204 0.05903 -0.01065 C 0.0599 -0.00926 0.0599 -0.00787 0.06112 -0.00787 C 0.06233 -0.00787 0.06459 -0.00903 0.06598 -0.01111 C 0.06737 -0.0132 0.06841 -0.01898 0.0698 -0.02037 C 0.07118 -0.02176 0.07292 -0.01968 0.07466 -0.01945 C 0.07639 -0.01922 0.0783 -0.0176 0.07987 -0.01852 C 0.08143 -0.01945 0.08247 -0.02431 0.08438 -0.025 C 0.08629 -0.0257 0.08889 -0.02246 0.09098 -0.02269 C 0.09306 -0.02292 0.09532 -0.02593 0.09688 -0.02686 C 0.09844 -0.02778 0.09914 -0.02871 0.10035 -0.02824 C 0.10157 -0.02778 0.10278 -0.02477 0.10417 -0.02454 C 0.10556 -0.02431 0.10764 -0.02616 0.10903 -0.02732 C 0.11042 -0.02848 0.11129 -0.03079 0.1125 -0.03148 C 0.11372 -0.03218 0.11511 -0.03172 0.11632 -0.03102 C 0.11754 -0.03033 0.11823 -0.02732 0.1198 -0.02686 C 0.12136 -0.02639 0.12414 -0.02755 0.1257 -0.02871 C 0.12726 -0.02986 0.12726 -0.0338 0.12882 -0.03426 C 0.13039 -0.03473 0.13386 -0.03218 0.13542 -0.03102 C 0.13698 -0.02986 0.13681 -0.02732 0.1382 -0.02732 C 0.13959 -0.02732 0.14237 -0.02963 0.1441 -0.03102 C 0.14584 -0.03241 0.14757 -0.03542 0.14896 -0.03565 C 0.15035 -0.03588 0.15087 -0.03426 0.15209 -0.03287 C 0.1533 -0.03148 0.15434 -0.02801 0.15625 -0.02732 C 0.15816 -0.02662 0.16146 -0.02824 0.16355 -0.02917 C 0.16563 -0.0301 0.16754 -0.03264 0.1691 -0.03334 C 0.17066 -0.03403 0.17171 -0.03426 0.17292 -0.03334 C 0.17414 -0.03241 0.17535 -0.02963 0.17639 -0.02824 C 0.17743 -0.02686 0.17796 -0.0257 0.17917 -0.02547 C 0.18039 -0.02523 0.18247 -0.02547 0.18368 -0.02639 C 0.1849 -0.02732 0.18577 -0.02986 0.18681 -0.03056 C 0.18785 -0.03125 0.18924 -0.03102 0.18993 -0.0301 C 0.19063 -0.02917 0.19063 -0.02616 0.19132 -0.025 C 0.19202 -0.02385 0.19271 -0.02292 0.19427 -0.02315 C 0.19601 -0.02338 0.19948 -0.02593 0.20139 -0.02593 C 0.2033 -0.02593 0.20452 -0.02454 0.20556 -0.02315 C 0.2066 -0.02176 0.2066 -0.01852 0.2073 -0.01713 C 0.20782 -0.01574 0.20816 -0.01482 0.20973 -0.01482 C 0.21112 -0.01482 0.21389 -0.01598 0.21563 -0.01667 C 0.21719 -0.01736 0.21806 -0.01852 0.2191 -0.01898 C 0.21997 -0.01945 0.22066 -0.02014 0.22118 -0.01898 C 0.22171 -0.01783 0.22171 -0.01459 0.22223 -0.0125 C 0.22275 -0.01042 0.22344 -0.00834 0.22431 -0.00695 C 0.22518 -0.00556 0.2257 -0.00486 0.22709 -0.00463 C 0.22848 -0.0044 0.23073 -0.00556 0.2323 -0.00602 C 0.23386 -0.00648 0.23525 -0.00764 0.23646 -0.00695 C 0.23768 -0.00625 0.23855 -0.00324 0.23924 -0.00139 C 0.23993 0.00046 0.23993 0.00254 0.24028 0.00463 C 0.24063 0.00671 0.24063 0.01018 0.24132 0.01111 C 0.24202 0.01203 0.24341 0.01064 0.24445 0.01064 C 0.24549 0.01064 0.24671 0.00972 0.24757 0.01064 C 0.24844 0.01157 0.24931 0.01481 0.24966 0.0162 C 0.25 0.01759 0.24948 0.01782 0.25 0.01944 C 0.25052 0.02106 0.25122 0.025 0.25243 0.02639 C 0.25365 0.02777 0.25556 0.02615 0.2573 0.02777 C 0.25903 0.02939 0.26164 0.03333 0.2632 0.03564 C 0.26476 0.03796 0.26459 0.04097 0.26632 0.04213 C 0.26806 0.04328 0.27205 0.04213 0.27396 0.04213 C 0.27587 0.04213 0.27639 0.04143 0.27743 0.04259 C 0.27848 0.04375 0.27952 0.04745 0.28021 0.04907 C 0.28091 0.05069 0.28021 0.05185 0.2816 0.05231 C 0.28299 0.05277 0.28646 0.05092 0.28855 0.05185 C 0.29063 0.05277 0.29271 0.05764 0.29445 0.05833 C 0.29618 0.05902 0.29775 0.05648 0.29931 0.05648 C 0.30087 0.05648 0.30261 0.05787 0.30382 0.05879 C 0.30504 0.05972 0.30521 0.06203 0.3066 0.0625 C 0.30799 0.06296 0.31112 0.06134 0.3125 0.06111 C 0.31389 0.06088 0.31407 0.05995 0.31528 0.06064 C 0.3165 0.06134 0.31823 0.06458 0.3198 0.06527 C 0.32136 0.06597 0.32344 0.06481 0.32466 0.06435 C 0.32587 0.06389 0.32605 0.0625 0.32743 0.0625 C 0.32882 0.0625 0.33143 0.06342 0.33264 0.06435 C 0.33386 0.06527 0.33351 0.06805 0.33507 0.06852 C 0.33664 0.06898 0.34046 0.06736 0.34202 0.06666 C 0.34358 0.06597 0.34306 0.06389 0.34445 0.06435 C 0.34584 0.06481 0.34792 0.06875 0.35035 0.06898 C 0.35278 0.06921 0.3573 0.06666 0.35938 0.06574 C 0.36146 0.06481 0.36146 0.06342 0.36268 0.06389 C 0.36424 0.06435 0.36563 0.06852 0.36771 0.06898 C 0.3698 0.06944 0.37309 0.06805 0.37483 0.06713 C 0.37691 0.0662 0.37743 0.06481 0.37865 0.06389 C 0.38021 0.06296 0.38195 0.06134 0.38334 0.06157 C 0.38473 0.0618 0.38577 0.06389 0.38716 0.06481 C 0.38855 0.06574 0.38959 0.06828 0.39132 0.06759 C 0.39306 0.06689 0.39601 0.0618 0.39792 0.06018 C 0.39983 0.05856 0.40105 0.0581 0.40261 0.05833 C 0.40452 0.05856 0.40643 0.06064 0.40799 0.06111 C 0.40938 0.06157 0.40973 0.06203 0.41146 0.06111 C 0.4132 0.06018 0.41632 0.0574 0.41789 0.05602 C 0.4198 0.05463 0.42049 0.05254 0.42205 0.05277 C 0.42396 0.05301 0.42726 0.05602 0.42882 0.05694 C 0.43021 0.05787 0.42987 0.05787 0.4316 0.05787 C 0.43316 0.05787 0.43577 0.05879 0.43768 0.05694 C 0.43993 0.05509 0.44132 0.04953 0.44375 0.04722 C 0.44584 0.0449 0.44914 0.04259 0.45174 0.04305 C 0.454 0.04352 0.4566 0.04838 0.45834 0.05 C 0.46007 0.05162 0.46059 0.05254 0.4625 0.05277 C 0.46441 0.05301 0.46789 0.05277 0.46927 0.05185 C 0.47101 0.05092 0.47118 0.04907 0.47188 0.04722 C 0.47257 0.04537 0.47257 0.04259 0.47309 0.04074 C 0.47379 0.03889 0.47535 0.0368 0.47639 0.03564 C 0.47726 0.03449 0.47778 0.03402 0.47952 0.03426 C 0.48091 0.03449 0.48316 0.03588 0.48525 0.0375 " pathEditMode="relative" ptsTypes="aaaaaaaaaaaaaaaaaaaaaaaaaaaaaaaaaaaaaaaaaaaaaaaaaaaaaaaaaaaaaaaaaaaaaaaaaaaaaaaaaaaaaaaaaaaaaaaaaaaaaaaaaaaaaaaaA">
                                      <p:cBhvr>
                                        <p:cTn id="20" dur="5000" fill="hold"/>
                                        <p:tgtEl>
                                          <p:spTgt spid="102"/>
                                        </p:tgtEl>
                                        <p:attrNameLst>
                                          <p:attrName>ppt_x</p:attrName>
                                          <p:attrName>ppt_y</p:attrName>
                                        </p:attrNameLst>
                                      </p:cBhvr>
                                    </p:animMotion>
                                  </p:childTnLst>
                                </p:cTn>
                              </p:par>
                            </p:childTnLst>
                          </p:cTn>
                        </p:par>
                        <p:par>
                          <p:cTn id="21" fill="hold">
                            <p:stCondLst>
                              <p:cond delay="5000"/>
                            </p:stCondLst>
                            <p:childTnLst>
                              <p:par>
                                <p:cTn id="22" presetID="1" presetClass="exit" presetSubtype="0" fill="hold" grpId="2" nodeType="afterEffect">
                                  <p:stCondLst>
                                    <p:cond delay="0"/>
                                  </p:stCondLst>
                                  <p:childTnLst>
                                    <p:set>
                                      <p:cBhvr>
                                        <p:cTn id="23" dur="1" fill="hold">
                                          <p:stCondLst>
                                            <p:cond delay="0"/>
                                          </p:stCondLst>
                                        </p:cTn>
                                        <p:tgtEl>
                                          <p:spTgt spid="102"/>
                                        </p:tgtEl>
                                        <p:attrNameLst>
                                          <p:attrName>style.visibility</p:attrName>
                                        </p:attrNameLst>
                                      </p:cBhvr>
                                      <p:to>
                                        <p:strVal val="hidden"/>
                                      </p:to>
                                    </p:set>
                                  </p:childTnLst>
                                </p:cTn>
                              </p:par>
                            </p:childTnLst>
                          </p:cTn>
                        </p:par>
                        <p:par>
                          <p:cTn id="24" fill="hold">
                            <p:stCondLst>
                              <p:cond delay="5000"/>
                            </p:stCondLst>
                            <p:childTnLst>
                              <p:par>
                                <p:cTn id="25" presetID="1" presetClass="entr" presetSubtype="0" fill="hold" grpId="1" nodeType="after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childTnLst>
                          </p:cTn>
                        </p:par>
                        <p:par>
                          <p:cTn id="27" fill="hold">
                            <p:stCondLst>
                              <p:cond delay="5000"/>
                            </p:stCondLst>
                            <p:childTnLst>
                              <p:par>
                                <p:cTn id="28" presetID="0" presetClass="path" presetSubtype="0" accel="50000" decel="50000" fill="hold" grpId="0" nodeType="afterEffect">
                                  <p:stCondLst>
                                    <p:cond delay="0"/>
                                  </p:stCondLst>
                                  <p:childTnLst>
                                    <p:animMotion origin="layout" path="M 0.00417 -0.00116 C 0.00521 -0.00278 0.00643 -0.00416 0.00799 -0.00625 C 0.00955 -0.00833 0.01164 -0.01111 0.01389 -0.01412 C 0.01615 -0.01713 0.01858 -0.02129 0.02188 -0.0243 C 0.02518 -0.02731 0.02986 -0.03032 0.03334 -0.03171 C 0.03681 -0.0331 0.03959 -0.03217 0.04271 -0.03217 C 0.04584 -0.03217 0.04827 -0.0331 0.05243 -0.03217 C 0.0566 -0.03125 0.06111 -0.03009 0.06736 -0.02708 C 0.07361 -0.02407 0.08334 -0.01597 0.08959 -0.01458 C 0.09584 -0.01319 0.10035 -0.01574 0.10486 -0.01875 C 0.10938 -0.02176 0.11372 -0.02824 0.11667 -0.03264 C 0.11962 -0.03704 0.12084 -0.0412 0.12257 -0.04514 C 0.12431 -0.04907 0.12344 -0.0537 0.12709 -0.05717 C 0.13073 -0.06065 0.13872 -0.06643 0.1441 -0.06597 C 0.14948 -0.06551 0.15556 -0.05717 0.15938 -0.0544 C 0.1632 -0.05162 0.16528 -0.05069 0.16771 -0.0493 C 0.17014 -0.04791 0.17101 -0.04676 0.17361 -0.04653 C 0.17622 -0.04629 0.18056 -0.04629 0.18334 -0.04745 C 0.18611 -0.04861 0.18837 -0.04977 0.19063 -0.05393 C 0.19289 -0.0581 0.19462 -0.06551 0.19653 -0.07291 " pathEditMode="relative" ptsTypes="aaaaaaaaaaaaaaaaaaaA">
                                      <p:cBhvr>
                                        <p:cTn id="29" dur="2000" fill="hold"/>
                                        <p:tgtEl>
                                          <p:spTgt spid="104"/>
                                        </p:tgtEl>
                                        <p:attrNameLst>
                                          <p:attrName>ppt_x</p:attrName>
                                          <p:attrName>ppt_y</p:attrName>
                                        </p:attrNameLst>
                                      </p:cBhvr>
                                    </p:animMotion>
                                  </p:childTnLst>
                                </p:cTn>
                              </p:par>
                            </p:childTnLst>
                          </p:cTn>
                        </p:par>
                        <p:par>
                          <p:cTn id="30" fill="hold">
                            <p:stCondLst>
                              <p:cond delay="7000"/>
                            </p:stCondLst>
                            <p:childTnLst>
                              <p:par>
                                <p:cTn id="31" presetID="1" presetClass="exit" presetSubtype="0" fill="hold" grpId="2" nodeType="afterEffect">
                                  <p:stCondLst>
                                    <p:cond delay="0"/>
                                  </p:stCondLst>
                                  <p:childTnLst>
                                    <p:set>
                                      <p:cBhvr>
                                        <p:cTn id="32" dur="1" fill="hold">
                                          <p:stCondLst>
                                            <p:cond delay="0"/>
                                          </p:stCondLst>
                                        </p:cTn>
                                        <p:tgtEl>
                                          <p:spTgt spid="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2" grpId="0" animBg="1"/>
      <p:bldP spid="102" grpId="1" animBg="1"/>
      <p:bldP spid="102" grpId="2" animBg="1"/>
      <p:bldP spid="104" grpId="0" animBg="1"/>
      <p:bldP spid="104" grpId="1" animBg="1"/>
      <p:bldP spid="104" grpId="2"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1" descr="C:\cygwin\home\Jim\mu2e\talks\targetZdependence.jpg"/>
          <p:cNvPicPr>
            <a:picLocks noChangeAspect="1" noChangeArrowheads="1"/>
          </p:cNvPicPr>
          <p:nvPr/>
        </p:nvPicPr>
        <p:blipFill>
          <a:blip r:embed="rId3" cstate="print"/>
          <a:srcRect/>
          <a:stretch>
            <a:fillRect/>
          </a:stretch>
        </p:blipFill>
        <p:spPr bwMode="auto">
          <a:xfrm>
            <a:off x="4948517" y="381000"/>
            <a:ext cx="4195483" cy="2895600"/>
          </a:xfrm>
          <a:prstGeom prst="rect">
            <a:avLst/>
          </a:prstGeom>
          <a:noFill/>
          <a:ln w="9525">
            <a:noFill/>
            <a:miter lim="800000"/>
            <a:headEnd/>
            <a:tailEnd/>
          </a:ln>
        </p:spPr>
      </p:pic>
      <p:sp>
        <p:nvSpPr>
          <p:cNvPr id="2" name="Title 1"/>
          <p:cNvSpPr>
            <a:spLocks noGrp="1"/>
          </p:cNvSpPr>
          <p:nvPr>
            <p:ph type="title"/>
          </p:nvPr>
        </p:nvSpPr>
        <p:spPr>
          <a:xfrm>
            <a:off x="1524000" y="-76200"/>
            <a:ext cx="6477000" cy="533400"/>
          </a:xfrm>
        </p:spPr>
        <p:txBody>
          <a:bodyPr>
            <a:normAutofit fontScale="90000"/>
          </a:bodyPr>
          <a:lstStyle/>
          <a:p>
            <a:r>
              <a:rPr lang="en-US" dirty="0" smtClean="0">
                <a:solidFill>
                  <a:srgbClr val="FF0000"/>
                </a:solidFill>
              </a:rPr>
              <a:t>Future Upgrade to 10</a:t>
            </a:r>
            <a:r>
              <a:rPr lang="en-US" baseline="30000" dirty="0" smtClean="0">
                <a:solidFill>
                  <a:srgbClr val="FF0000"/>
                </a:solidFill>
              </a:rPr>
              <a:t>-18</a:t>
            </a:r>
            <a:endParaRPr lang="en-US" baseline="30000" dirty="0">
              <a:solidFill>
                <a:srgbClr val="FF0000"/>
              </a:solidFill>
            </a:endParaRPr>
          </a:p>
        </p:txBody>
      </p:sp>
      <p:sp>
        <p:nvSpPr>
          <p:cNvPr id="3" name="Content Placeholder 2"/>
          <p:cNvSpPr>
            <a:spLocks noGrp="1"/>
          </p:cNvSpPr>
          <p:nvPr>
            <p:ph idx="1"/>
          </p:nvPr>
        </p:nvSpPr>
        <p:spPr>
          <a:xfrm>
            <a:off x="-1" y="609600"/>
            <a:ext cx="9095637" cy="5448300"/>
          </a:xfrm>
        </p:spPr>
        <p:txBody>
          <a:bodyPr>
            <a:noAutofit/>
          </a:bodyPr>
          <a:lstStyle/>
          <a:p>
            <a:r>
              <a:rPr lang="en-US" sz="1800" dirty="0" smtClean="0"/>
              <a:t>Project X </a:t>
            </a:r>
            <a:r>
              <a:rPr lang="en-US" sz="1800" dirty="0" smtClean="0">
                <a:sym typeface="Wingdings" pitchFamily="2" charset="2"/>
              </a:rPr>
              <a:t></a:t>
            </a:r>
            <a:r>
              <a:rPr lang="en-US" sz="1800" dirty="0">
                <a:sym typeface="Wingdings" pitchFamily="2" charset="2"/>
              </a:rPr>
              <a:t> </a:t>
            </a:r>
            <a:r>
              <a:rPr lang="en-US" sz="1800" dirty="0" smtClean="0"/>
              <a:t>100x more proton beam</a:t>
            </a:r>
          </a:p>
          <a:p>
            <a:r>
              <a:rPr lang="en-US" sz="1800" dirty="0" smtClean="0"/>
              <a:t>Improved muon beams: FFAG(Fixed Field</a:t>
            </a:r>
          </a:p>
          <a:p>
            <a:pPr marL="0" indent="0">
              <a:buNone/>
            </a:pPr>
            <a:r>
              <a:rPr lang="en-US" sz="1800" dirty="0" smtClean="0"/>
              <a:t>Alternating Gradient ring), cooled beam,…?</a:t>
            </a:r>
          </a:p>
          <a:p>
            <a:r>
              <a:rPr lang="en-US" sz="1800" dirty="0" smtClean="0"/>
              <a:t>Plan: mu-to-e will be muon flagship of Project X</a:t>
            </a:r>
          </a:p>
          <a:p>
            <a:r>
              <a:rPr lang="en-US" sz="1800" dirty="0" smtClean="0"/>
              <a:t>Path of upgrade </a:t>
            </a:r>
            <a:r>
              <a:rPr lang="en-US" sz="1800" dirty="0" smtClean="0">
                <a:sym typeface="Wingdings" pitchFamily="2" charset="2"/>
              </a:rPr>
              <a:t> </a:t>
            </a:r>
            <a:r>
              <a:rPr lang="en-US" sz="1800" dirty="0" smtClean="0"/>
              <a:t>results of “Round 1” of Mu2e:</a:t>
            </a:r>
          </a:p>
          <a:p>
            <a:pPr lvl="1"/>
            <a:r>
              <a:rPr lang="en-US" sz="1800" dirty="0" smtClean="0"/>
              <a:t>Lessons learned from 10</a:t>
            </a:r>
            <a:r>
              <a:rPr lang="en-US" sz="1800" baseline="30000" dirty="0" smtClean="0"/>
              <a:t>-16 </a:t>
            </a:r>
            <a:r>
              <a:rPr lang="en-US" sz="1800" dirty="0" smtClean="0"/>
              <a:t>measurement</a:t>
            </a:r>
          </a:p>
          <a:p>
            <a:pPr lvl="1"/>
            <a:r>
              <a:rPr lang="en-US" sz="1800" dirty="0" smtClean="0"/>
              <a:t>If signal seen</a:t>
            </a:r>
          </a:p>
          <a:p>
            <a:pPr lvl="2"/>
            <a:r>
              <a:rPr lang="en-US" sz="1800" dirty="0" smtClean="0"/>
              <a:t>If signal small, establish signal with high statistics</a:t>
            </a:r>
          </a:p>
          <a:p>
            <a:pPr lvl="2"/>
            <a:r>
              <a:rPr lang="en-US" sz="1800" dirty="0" smtClean="0"/>
              <a:t>Go to high Z targets where structure of interaction will make noticeable changes in the BR.</a:t>
            </a:r>
          </a:p>
          <a:p>
            <a:pPr lvl="3"/>
            <a:r>
              <a:rPr lang="en-US" sz="1800" dirty="0" smtClean="0"/>
              <a:t>Need to start Meas. Period much sooner: eliminate beam pions, electrons…</a:t>
            </a:r>
          </a:p>
          <a:p>
            <a:pPr lvl="1"/>
            <a:r>
              <a:rPr lang="en-US" sz="1800" dirty="0" smtClean="0"/>
              <a:t>If no signal seen </a:t>
            </a:r>
          </a:p>
          <a:p>
            <a:pPr lvl="2"/>
            <a:r>
              <a:rPr lang="en-US" sz="1800" dirty="0" smtClean="0"/>
              <a:t>Go to x100 higher statistics on Al or Ti-  need lower relative backgrounds</a:t>
            </a:r>
          </a:p>
          <a:p>
            <a:pPr lvl="3"/>
            <a:r>
              <a:rPr lang="en-US" sz="1800" dirty="0" smtClean="0"/>
              <a:t>Eliminating DIO requires higher detector resolution, go to narrower muon momentum distribution to get a thinner target.</a:t>
            </a:r>
          </a:p>
          <a:p>
            <a:pPr lvl="3"/>
            <a:r>
              <a:rPr lang="en-US" sz="1800" dirty="0" smtClean="0"/>
              <a:t>Requires detector configuration capable of handling much higher low energy background rates.</a:t>
            </a:r>
          </a:p>
          <a:p>
            <a:pPr lvl="3"/>
            <a:r>
              <a:rPr lang="en-US" sz="1800" dirty="0" smtClean="0"/>
              <a:t>May require improved cosmic ray rejection</a:t>
            </a:r>
          </a:p>
        </p:txBody>
      </p:sp>
      <p:sp>
        <p:nvSpPr>
          <p:cNvPr id="4" name="Footer Placeholder 3"/>
          <p:cNvSpPr>
            <a:spLocks noGrp="1"/>
          </p:cNvSpPr>
          <p:nvPr>
            <p:ph type="ftr" sz="quarter" idx="11"/>
          </p:nvPr>
        </p:nvSpPr>
        <p:spPr/>
        <p:txBody>
          <a:bodyPr/>
          <a:lstStyle/>
          <a:p>
            <a:r>
              <a:rPr lang="en-US" smtClean="0"/>
              <a:t>J. Miller, ssp2012, June 2012</a:t>
            </a:r>
            <a:endParaRPr lang="en-US"/>
          </a:p>
        </p:txBody>
      </p:sp>
      <p:sp>
        <p:nvSpPr>
          <p:cNvPr id="7" name="Slide Number Placeholder 6"/>
          <p:cNvSpPr>
            <a:spLocks noGrp="1"/>
          </p:cNvSpPr>
          <p:nvPr>
            <p:ph type="sldNum" sz="quarter" idx="12"/>
          </p:nvPr>
        </p:nvSpPr>
        <p:spPr/>
        <p:txBody>
          <a:bodyPr/>
          <a:lstStyle/>
          <a:p>
            <a:fld id="{B326621D-91F0-43AF-9600-98B3DB544E1B}" type="slidenum">
              <a:rPr lang="en-US" smtClean="0"/>
              <a:t>72</a:t>
            </a:fld>
            <a:endParaRPr lang="en-US"/>
          </a:p>
        </p:txBody>
      </p:sp>
    </p:spTree>
    <p:extLst>
      <p:ext uri="{BB962C8B-B14F-4D97-AF65-F5344CB8AC3E}">
        <p14:creationId xmlns:p14="http://schemas.microsoft.com/office/powerpoint/2010/main" val="2599430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162800" cy="533400"/>
          </a:xfrm>
        </p:spPr>
        <p:txBody>
          <a:bodyPr/>
          <a:lstStyle/>
          <a:p>
            <a:r>
              <a:rPr lang="en-US" sz="2400" dirty="0" smtClean="0">
                <a:solidFill>
                  <a:srgbClr val="FF0000"/>
                </a:solidFill>
                <a:effectLst/>
              </a:rPr>
              <a:t>To get to R</a:t>
            </a:r>
            <a:r>
              <a:rPr lang="en-US" sz="2400" baseline="-25000" dirty="0" smtClean="0">
                <a:solidFill>
                  <a:srgbClr val="FF0000"/>
                </a:solidFill>
                <a:effectLst/>
                <a:latin typeface="Symbol" pitchFamily="18" charset="2"/>
              </a:rPr>
              <a:t>m</a:t>
            </a:r>
            <a:r>
              <a:rPr lang="en-US" sz="2400" baseline="-25000" dirty="0" smtClean="0">
                <a:solidFill>
                  <a:srgbClr val="FF0000"/>
                </a:solidFill>
                <a:effectLst/>
              </a:rPr>
              <a:t>e</a:t>
            </a:r>
            <a:r>
              <a:rPr lang="en-US" sz="2400" dirty="0" smtClean="0">
                <a:solidFill>
                  <a:srgbClr val="FF0000"/>
                </a:solidFill>
                <a:effectLst/>
              </a:rPr>
              <a:t>~10</a:t>
            </a:r>
            <a:r>
              <a:rPr lang="en-US" sz="2400" baseline="30000" dirty="0" smtClean="0">
                <a:solidFill>
                  <a:srgbClr val="FF0000"/>
                </a:solidFill>
                <a:effectLst/>
              </a:rPr>
              <a:t>-18</a:t>
            </a:r>
            <a:r>
              <a:rPr lang="en-US" sz="2400" dirty="0" smtClean="0">
                <a:solidFill>
                  <a:srgbClr val="FF0000"/>
                </a:solidFill>
                <a:effectLst/>
              </a:rPr>
              <a:t>: PRISM (Phase Rotated Intense Slow Muon Source) Beam Line?</a:t>
            </a:r>
            <a:br>
              <a:rPr lang="en-US" sz="2400" dirty="0" smtClean="0">
                <a:solidFill>
                  <a:srgbClr val="FF0000"/>
                </a:solidFill>
                <a:effectLst/>
              </a:rPr>
            </a:br>
            <a:r>
              <a:rPr lang="en-US" sz="1800" dirty="0" smtClean="0">
                <a:solidFill>
                  <a:schemeClr val="tx1"/>
                </a:solidFill>
                <a:effectLst/>
              </a:rPr>
              <a:t>FFAG=Fixed Field Alternating Gradient</a:t>
            </a:r>
            <a:endParaRPr lang="en-US" sz="1800" dirty="0">
              <a:solidFill>
                <a:schemeClr val="tx1"/>
              </a:solidFill>
              <a:effectLst/>
            </a:endParaRPr>
          </a:p>
        </p:txBody>
      </p:sp>
      <p:pic>
        <p:nvPicPr>
          <p:cNvPr id="1330178" name="Picture 2" descr="C:\cygwin3\home\Jim\mu2e\talks\Page92Kuno-19oct09-fnal-2.jpg"/>
          <p:cNvPicPr>
            <a:picLocks noChangeAspect="1" noChangeArrowheads="1"/>
          </p:cNvPicPr>
          <p:nvPr/>
        </p:nvPicPr>
        <p:blipFill>
          <a:blip r:embed="rId3" cstate="print"/>
          <a:srcRect/>
          <a:stretch>
            <a:fillRect/>
          </a:stretch>
        </p:blipFill>
        <p:spPr bwMode="auto">
          <a:xfrm>
            <a:off x="609600" y="1037739"/>
            <a:ext cx="8391526" cy="5134461"/>
          </a:xfrm>
          <a:prstGeom prst="rect">
            <a:avLst/>
          </a:prstGeom>
          <a:noFill/>
        </p:spPr>
      </p:pic>
      <p:sp>
        <p:nvSpPr>
          <p:cNvPr id="3" name="Footer Placeholder 2"/>
          <p:cNvSpPr>
            <a:spLocks noGrp="1"/>
          </p:cNvSpPr>
          <p:nvPr>
            <p:ph type="ftr" sz="quarter" idx="10"/>
          </p:nvPr>
        </p:nvSpPr>
        <p:spPr/>
        <p:txBody>
          <a:body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5" name="Slide Number Placeholder 4"/>
          <p:cNvSpPr>
            <a:spLocks noGrp="1"/>
          </p:cNvSpPr>
          <p:nvPr>
            <p:ph type="sldNum" sz="quarter" idx="11"/>
          </p:nvPr>
        </p:nvSpPr>
        <p:spPr/>
        <p:txBody>
          <a:bodyPr/>
          <a:lstStyle/>
          <a:p>
            <a:pPr>
              <a:defRPr/>
            </a:pPr>
            <a:fld id="{E7284FE6-81AF-4D79-BDD8-A329FC80CC56}" type="slidenum">
              <a:rPr lang="en-US" smtClean="0">
                <a:solidFill>
                  <a:srgbClr val="000000"/>
                </a:solidFill>
              </a:rPr>
              <a:pPr>
                <a:defRPr/>
              </a:pPr>
              <a:t>73</a:t>
            </a:fld>
            <a:endParaRPr lang="en-US" dirty="0">
              <a:solidFill>
                <a:srgbClr val="000000"/>
              </a:solidFill>
            </a:endParaRPr>
          </a:p>
        </p:txBody>
      </p:sp>
    </p:spTree>
    <p:extLst>
      <p:ext uri="{BB962C8B-B14F-4D97-AF65-F5344CB8AC3E}">
        <p14:creationId xmlns:p14="http://schemas.microsoft.com/office/powerpoint/2010/main" val="39034485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6477000" cy="533400"/>
          </a:xfrm>
        </p:spPr>
        <p:txBody>
          <a:bodyPr/>
          <a:lstStyle/>
          <a:p>
            <a:r>
              <a:rPr lang="en-US" sz="2400" dirty="0" smtClean="0">
                <a:effectLst/>
              </a:rPr>
              <a:t>Lepton Flavor Violation Only Observed in Neutrino Oscillations</a:t>
            </a:r>
            <a:r>
              <a:rPr lang="en-US" sz="2400" dirty="0" smtClean="0"/>
              <a:t>…</a:t>
            </a:r>
            <a:endParaRPr lang="en-US" sz="2400" dirty="0"/>
          </a:p>
        </p:txBody>
      </p:sp>
      <p:sp>
        <p:nvSpPr>
          <p:cNvPr id="3" name="Content Placeholder 2"/>
          <p:cNvSpPr>
            <a:spLocks noGrp="1"/>
          </p:cNvSpPr>
          <p:nvPr>
            <p:ph idx="1"/>
          </p:nvPr>
        </p:nvSpPr>
        <p:spPr/>
        <p:txBody>
          <a:bodyPr/>
          <a:lstStyle/>
          <a:p>
            <a:r>
              <a:rPr lang="en-US" sz="2000" dirty="0" smtClean="0"/>
              <a:t>Neutrinos </a:t>
            </a:r>
            <a:r>
              <a:rPr lang="en-US" sz="2000" i="1" dirty="0" smtClean="0"/>
              <a:t>can </a:t>
            </a:r>
            <a:r>
              <a:rPr lang="en-US" sz="2000" dirty="0" smtClean="0"/>
              <a:t>oscillate to different lepton flavors, for example</a:t>
            </a:r>
            <a:r>
              <a:rPr lang="en-US" sz="2000" i="1" dirty="0" smtClean="0"/>
              <a:t>:</a:t>
            </a:r>
          </a:p>
          <a:p>
            <a:pPr marL="0" indent="0">
              <a:buNone/>
            </a:pPr>
            <a:endParaRPr lang="en-US" sz="2000" dirty="0" smtClean="0"/>
          </a:p>
          <a:p>
            <a:endParaRPr lang="en-US" sz="2000" dirty="0" smtClean="0"/>
          </a:p>
          <a:p>
            <a:r>
              <a:rPr lang="en-US" sz="2000" dirty="0" smtClean="0"/>
              <a:t>This implies that muons and </a:t>
            </a:r>
            <a:r>
              <a:rPr lang="en-US" sz="2000" dirty="0" err="1" smtClean="0"/>
              <a:t>taus</a:t>
            </a:r>
            <a:r>
              <a:rPr lang="en-US" sz="2000" dirty="0" smtClean="0"/>
              <a:t> should violate lepton flavor in their decays, but the predicted Standard Model BR is too tiny to see it experimentally.</a:t>
            </a:r>
          </a:p>
          <a:p>
            <a:pPr lvl="1"/>
            <a:r>
              <a:rPr lang="en-US" sz="1600" dirty="0" smtClean="0"/>
              <a:t>No </a:t>
            </a:r>
            <a:r>
              <a:rPr lang="en-US" sz="1600" dirty="0" err="1" smtClean="0"/>
              <a:t>cLFV</a:t>
            </a:r>
            <a:r>
              <a:rPr lang="en-US" sz="1600" dirty="0" smtClean="0"/>
              <a:t> has been seen yet</a:t>
            </a:r>
          </a:p>
          <a:p>
            <a:pPr lvl="1"/>
            <a:r>
              <a:rPr lang="en-US" sz="1600" dirty="0" smtClean="0"/>
              <a:t>BR&lt;10</a:t>
            </a:r>
            <a:r>
              <a:rPr lang="en-US" sz="1600" baseline="30000" dirty="0" smtClean="0"/>
              <a:t>-54  </a:t>
            </a:r>
            <a:r>
              <a:rPr lang="en-US" sz="1600" dirty="0" smtClean="0"/>
              <a:t>for </a:t>
            </a:r>
            <a:r>
              <a:rPr lang="en-US" sz="1600" dirty="0" err="1" smtClean="0">
                <a:latin typeface="Symbol" pitchFamily="18" charset="2"/>
              </a:rPr>
              <a:t>m</a:t>
            </a:r>
            <a:r>
              <a:rPr lang="en-US" sz="1600" dirty="0" err="1" smtClean="0">
                <a:sym typeface="Wingdings" pitchFamily="2" charset="2"/>
              </a:rPr>
              <a:t>e</a:t>
            </a:r>
            <a:r>
              <a:rPr lang="en-US" sz="1600" dirty="0" err="1" smtClean="0">
                <a:latin typeface="Symbol" pitchFamily="18" charset="2"/>
                <a:sym typeface="Wingdings" pitchFamily="2" charset="2"/>
              </a:rPr>
              <a:t>g</a:t>
            </a:r>
            <a:r>
              <a:rPr lang="en-US" sz="1600" dirty="0" smtClean="0"/>
              <a:t>! (similar for                          ) Way below any experimental capability!</a:t>
            </a:r>
          </a:p>
          <a:p>
            <a:r>
              <a:rPr lang="en-US" sz="2000" dirty="0" smtClean="0">
                <a:solidFill>
                  <a:srgbClr val="C00000"/>
                </a:solidFill>
              </a:rPr>
              <a:t>Any detection of </a:t>
            </a:r>
            <a:r>
              <a:rPr lang="en-US" sz="2000" dirty="0" err="1" smtClean="0">
                <a:solidFill>
                  <a:srgbClr val="C00000"/>
                </a:solidFill>
              </a:rPr>
              <a:t>cLFV</a:t>
            </a:r>
            <a:r>
              <a:rPr lang="en-US" sz="2000" dirty="0" smtClean="0">
                <a:solidFill>
                  <a:srgbClr val="C00000"/>
                </a:solidFill>
              </a:rPr>
              <a:t> is a definite sign of new physics</a:t>
            </a:r>
          </a:p>
          <a:p>
            <a:endParaRPr lang="en-US" dirty="0" smtClean="0"/>
          </a:p>
          <a:p>
            <a:pPr>
              <a:buNone/>
            </a:pPr>
            <a:endParaRPr lang="en-US" dirty="0" smtClean="0"/>
          </a:p>
          <a:p>
            <a:endParaRPr lang="en-US" dirty="0" smtClean="0"/>
          </a:p>
          <a:p>
            <a:pPr>
              <a:buNone/>
            </a:pPr>
            <a:endParaRPr lang="en-US" dirty="0"/>
          </a:p>
        </p:txBody>
      </p:sp>
      <p:graphicFrame>
        <p:nvGraphicFramePr>
          <p:cNvPr id="6" name="Object 5"/>
          <p:cNvGraphicFramePr>
            <a:graphicFrameLocks noChangeAspect="1"/>
          </p:cNvGraphicFramePr>
          <p:nvPr/>
        </p:nvGraphicFramePr>
        <p:xfrm>
          <a:off x="3505200" y="1219200"/>
          <a:ext cx="1447800" cy="654989"/>
        </p:xfrm>
        <a:graphic>
          <a:graphicData uri="http://schemas.openxmlformats.org/presentationml/2006/ole">
            <mc:AlternateContent xmlns:mc="http://schemas.openxmlformats.org/markup-compatibility/2006">
              <mc:Choice xmlns:v="urn:schemas-microsoft-com:vml" Requires="v">
                <p:oleObj spid="_x0000_s7385" name="Equation" r:id="rId4" imgW="533160" imgH="241200" progId="Equation.DSMT4">
                  <p:embed/>
                </p:oleObj>
              </mc:Choice>
              <mc:Fallback>
                <p:oleObj name="Equation" r:id="rId4" imgW="533160" imgH="241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219200"/>
                        <a:ext cx="1447800" cy="6549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9" descr="C:\cygwin\home\Jim\mu2e\talks\mueg1.jpg"/>
          <p:cNvPicPr>
            <a:picLocks noChangeAspect="1" noChangeArrowheads="1"/>
          </p:cNvPicPr>
          <p:nvPr/>
        </p:nvPicPr>
        <p:blipFill>
          <a:blip r:embed="rId6" cstate="print"/>
          <a:srcRect/>
          <a:stretch>
            <a:fillRect/>
          </a:stretch>
        </p:blipFill>
        <p:spPr bwMode="auto">
          <a:xfrm>
            <a:off x="2500859" y="4267200"/>
            <a:ext cx="4457700" cy="2334986"/>
          </a:xfrm>
          <a:prstGeom prst="rect">
            <a:avLst/>
          </a:prstGeom>
          <a:noFill/>
          <a:ln w="9525">
            <a:noFill/>
            <a:miter lim="800000"/>
            <a:headEnd/>
            <a:tailEnd/>
          </a:ln>
        </p:spPr>
      </p:pic>
      <p:graphicFrame>
        <p:nvGraphicFramePr>
          <p:cNvPr id="4" name="Object 3"/>
          <p:cNvGraphicFramePr>
            <a:graphicFrameLocks noChangeAspect="1"/>
          </p:cNvGraphicFramePr>
          <p:nvPr>
            <p:extLst>
              <p:ext uri="{D42A27DB-BD31-4B8C-83A1-F6EECF244321}">
                <p14:modId xmlns:p14="http://schemas.microsoft.com/office/powerpoint/2010/main" val="69740846"/>
              </p:ext>
            </p:extLst>
          </p:nvPr>
        </p:nvGraphicFramePr>
        <p:xfrm>
          <a:off x="4318000" y="3147293"/>
          <a:ext cx="1376909" cy="370607"/>
        </p:xfrm>
        <a:graphic>
          <a:graphicData uri="http://schemas.openxmlformats.org/presentationml/2006/ole">
            <mc:AlternateContent xmlns:mc="http://schemas.openxmlformats.org/markup-compatibility/2006">
              <mc:Choice xmlns:v="urn:schemas-microsoft-com:vml" Requires="v">
                <p:oleObj spid="_x0000_s7386" name="Equation" r:id="rId7" imgW="1091880" imgH="228600" progId="Equation.DSMT4">
                  <p:embed/>
                </p:oleObj>
              </mc:Choice>
              <mc:Fallback>
                <p:oleObj name="Equation" r:id="rId7" imgW="1091880" imgH="2286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8000" y="3147293"/>
                        <a:ext cx="1376909" cy="370607"/>
                      </a:xfrm>
                      <a:prstGeom prst="rect">
                        <a:avLst/>
                      </a:prstGeom>
                      <a:noFill/>
                      <a:ln>
                        <a:noFill/>
                      </a:ln>
                    </p:spPr>
                  </p:pic>
                </p:oleObj>
              </mc:Fallback>
            </mc:AlternateContent>
          </a:graphicData>
        </a:graphic>
      </p:graphicFrame>
      <p:cxnSp>
        <p:nvCxnSpPr>
          <p:cNvPr id="9" name="Straight Arrow Connector 8"/>
          <p:cNvCxnSpPr/>
          <p:nvPr/>
        </p:nvCxnSpPr>
        <p:spPr bwMode="auto">
          <a:xfrm>
            <a:off x="1905000" y="3505200"/>
            <a:ext cx="1524000" cy="1447800"/>
          </a:xfrm>
          <a:prstGeom prst="straightConnector1">
            <a:avLst/>
          </a:prstGeom>
          <a:noFill/>
          <a:ln w="34925" cap="flat" cmpd="sng" algn="ctr">
            <a:solidFill>
              <a:schemeClr val="accent2">
                <a:lumMod val="50000"/>
              </a:schemeClr>
            </a:solidFill>
            <a:prstDash val="solid"/>
            <a:round/>
            <a:headEnd type="none" w="med" len="med"/>
            <a:tailEnd type="arrow"/>
          </a:ln>
          <a:effectLst/>
        </p:spPr>
      </p:cxnSp>
      <p:sp>
        <p:nvSpPr>
          <p:cNvPr id="8" name="Footer Placeholder 7"/>
          <p:cNvSpPr>
            <a:spLocks noGrp="1"/>
          </p:cNvSpPr>
          <p:nvPr>
            <p:ph type="ftr" sz="quarter" idx="10"/>
          </p:nvPr>
        </p:nvSpPr>
        <p:spPr/>
        <p:txBody>
          <a:body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10" name="Slide Number Placeholder 9"/>
          <p:cNvSpPr>
            <a:spLocks noGrp="1"/>
          </p:cNvSpPr>
          <p:nvPr>
            <p:ph type="sldNum" sz="quarter" idx="11"/>
          </p:nvPr>
        </p:nvSpPr>
        <p:spPr/>
        <p:txBody>
          <a:bodyPr/>
          <a:lstStyle/>
          <a:p>
            <a:pPr>
              <a:defRPr/>
            </a:pPr>
            <a:fld id="{47DBE887-5ABE-406C-8AB4-EBFFD8468B29}" type="slidenum">
              <a:rPr lang="en-US" smtClean="0">
                <a:solidFill>
                  <a:srgbClr val="000000"/>
                </a:solidFill>
              </a:rPr>
              <a:pPr>
                <a:defRPr/>
              </a:pPr>
              <a:t>74</a:t>
            </a:fld>
            <a:endParaRPr lang="en-US" dirty="0">
              <a:solidFill>
                <a:srgbClr val="000000"/>
              </a:solidFill>
            </a:endParaRPr>
          </a:p>
        </p:txBody>
      </p:sp>
    </p:spTree>
    <p:extLst>
      <p:ext uri="{BB962C8B-B14F-4D97-AF65-F5344CB8AC3E}">
        <p14:creationId xmlns:p14="http://schemas.microsoft.com/office/powerpoint/2010/main" val="34003599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935" y="578754"/>
            <a:ext cx="7177709" cy="579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354092" y="2040610"/>
            <a:ext cx="2979255" cy="369332"/>
          </a:xfrm>
          <a:prstGeom prst="rect">
            <a:avLst/>
          </a:prstGeom>
          <a:solidFill>
            <a:schemeClr val="bg1"/>
          </a:solidFill>
          <a:ln w="19050">
            <a:solidFill>
              <a:srgbClr val="FF0000"/>
            </a:solidFill>
          </a:ln>
        </p:spPr>
        <p:txBody>
          <a:bodyPr wrap="square">
            <a:spAutoFit/>
          </a:bodyPr>
          <a:lstStyle/>
          <a:p>
            <a:pPr algn="l"/>
            <a:r>
              <a:rPr lang="en-US" dirty="0" err="1" smtClean="0">
                <a:solidFill>
                  <a:srgbClr val="FF0000"/>
                </a:solidFill>
              </a:rPr>
              <a:t>Pontecorvo</a:t>
            </a:r>
            <a:r>
              <a:rPr lang="en-US" dirty="0" smtClean="0">
                <a:solidFill>
                  <a:srgbClr val="FF0000"/>
                </a:solidFill>
              </a:rPr>
              <a:t>,  6</a:t>
            </a:r>
            <a:r>
              <a:rPr lang="en-US" dirty="0">
                <a:solidFill>
                  <a:srgbClr val="FF0000"/>
                </a:solidFill>
                <a:latin typeface="cmsy10"/>
              </a:rPr>
              <a:t>x</a:t>
            </a:r>
            <a:r>
              <a:rPr lang="en-US" dirty="0" smtClean="0">
                <a:solidFill>
                  <a:srgbClr val="FF0000"/>
                </a:solidFill>
                <a:latin typeface="Calibri"/>
              </a:rPr>
              <a:t>10</a:t>
            </a:r>
            <a:r>
              <a:rPr lang="en-US" baseline="30000" dirty="0" smtClean="0">
                <a:solidFill>
                  <a:srgbClr val="FF0000"/>
                </a:solidFill>
                <a:latin typeface="Calibri"/>
              </a:rPr>
              <a:t>-2</a:t>
            </a:r>
            <a:r>
              <a:rPr lang="en-US" dirty="0" smtClean="0">
                <a:solidFill>
                  <a:srgbClr val="FF0000"/>
                </a:solidFill>
              </a:rPr>
              <a:t> in 1948</a:t>
            </a:r>
          </a:p>
        </p:txBody>
      </p:sp>
      <p:sp>
        <p:nvSpPr>
          <p:cNvPr id="5" name="TextBox 4"/>
          <p:cNvSpPr txBox="1"/>
          <p:nvPr/>
        </p:nvSpPr>
        <p:spPr>
          <a:xfrm>
            <a:off x="914400" y="117090"/>
            <a:ext cx="7348230" cy="461665"/>
          </a:xfrm>
          <a:prstGeom prst="rect">
            <a:avLst/>
          </a:prstGeom>
          <a:noFill/>
        </p:spPr>
        <p:txBody>
          <a:bodyPr wrap="none" rtlCol="0">
            <a:spAutoFit/>
          </a:bodyPr>
          <a:lstStyle/>
          <a:p>
            <a:r>
              <a:rPr lang="en-US" sz="2400" dirty="0" smtClean="0">
                <a:solidFill>
                  <a:srgbClr val="FF0000"/>
                </a:solidFill>
              </a:rPr>
              <a:t>Time Line for Experimental Limits in </a:t>
            </a:r>
            <a:r>
              <a:rPr lang="en-US" sz="2400" dirty="0" err="1" smtClean="0">
                <a:solidFill>
                  <a:srgbClr val="FF0000"/>
                </a:solidFill>
              </a:rPr>
              <a:t>cLFV</a:t>
            </a:r>
            <a:r>
              <a:rPr lang="en-US" sz="2400" dirty="0" smtClean="0">
                <a:solidFill>
                  <a:srgbClr val="FF0000"/>
                </a:solidFill>
              </a:rPr>
              <a:t> in </a:t>
            </a:r>
            <a:r>
              <a:rPr lang="en-US" sz="2400" dirty="0" err="1" smtClean="0">
                <a:solidFill>
                  <a:srgbClr val="FF0000"/>
                </a:solidFill>
              </a:rPr>
              <a:t>Muon</a:t>
            </a:r>
            <a:r>
              <a:rPr lang="en-US" sz="2400" dirty="0" smtClean="0">
                <a:solidFill>
                  <a:srgbClr val="FF0000"/>
                </a:solidFill>
              </a:rPr>
              <a:t> Decays</a:t>
            </a:r>
            <a:endParaRPr lang="en-US" sz="2400" dirty="0">
              <a:solidFill>
                <a:srgbClr val="FF0000"/>
              </a:solidFill>
            </a:endParaRPr>
          </a:p>
        </p:txBody>
      </p:sp>
      <p:cxnSp>
        <p:nvCxnSpPr>
          <p:cNvPr id="7" name="Straight Arrow Connector 6"/>
          <p:cNvCxnSpPr/>
          <p:nvPr/>
        </p:nvCxnSpPr>
        <p:spPr bwMode="auto">
          <a:xfrm flipH="1" flipV="1">
            <a:off x="1828800" y="914400"/>
            <a:ext cx="1676400" cy="1143000"/>
          </a:xfrm>
          <a:prstGeom prst="straightConnector1">
            <a:avLst/>
          </a:prstGeom>
          <a:noFill/>
          <a:ln w="19050" cap="flat" cmpd="sng" algn="ctr">
            <a:solidFill>
              <a:srgbClr val="FF0000"/>
            </a:solidFill>
            <a:prstDash val="solid"/>
            <a:round/>
            <a:headEnd type="none" w="med" len="med"/>
            <a:tailEnd type="arrow"/>
          </a:ln>
          <a:effectLst/>
        </p:spPr>
      </p:cxnSp>
      <p:sp>
        <p:nvSpPr>
          <p:cNvPr id="2" name="TextBox 1"/>
          <p:cNvSpPr txBox="1"/>
          <p:nvPr/>
        </p:nvSpPr>
        <p:spPr>
          <a:xfrm>
            <a:off x="6652705" y="3962400"/>
            <a:ext cx="658778" cy="646331"/>
          </a:xfrm>
          <a:prstGeom prst="rect">
            <a:avLst/>
          </a:prstGeom>
          <a:solidFill>
            <a:schemeClr val="bg1"/>
          </a:solidFill>
        </p:spPr>
        <p:txBody>
          <a:bodyPr wrap="square" rtlCol="0">
            <a:spAutoFit/>
          </a:bodyPr>
          <a:lstStyle/>
          <a:p>
            <a:r>
              <a:rPr lang="en-US" dirty="0" smtClean="0">
                <a:solidFill>
                  <a:srgbClr val="FF0000"/>
                </a:solidFill>
              </a:rPr>
              <a:t>MEG</a:t>
            </a:r>
          </a:p>
          <a:p>
            <a:endParaRPr lang="en-US" dirty="0" smtClean="0">
              <a:solidFill>
                <a:srgbClr val="FF0000"/>
              </a:solidFill>
            </a:endParaRPr>
          </a:p>
        </p:txBody>
      </p:sp>
      <p:sp>
        <p:nvSpPr>
          <p:cNvPr id="8" name="Oval 7"/>
          <p:cNvSpPr/>
          <p:nvPr/>
        </p:nvSpPr>
        <p:spPr>
          <a:xfrm flipH="1">
            <a:off x="6812056" y="3992880"/>
            <a:ext cx="64008" cy="64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TextBox 9"/>
          <p:cNvSpPr txBox="1"/>
          <p:nvPr/>
        </p:nvSpPr>
        <p:spPr>
          <a:xfrm>
            <a:off x="6308725" y="4351020"/>
            <a:ext cx="1082861" cy="369332"/>
          </a:xfrm>
          <a:prstGeom prst="rect">
            <a:avLst/>
          </a:prstGeom>
          <a:solidFill>
            <a:schemeClr val="bg1"/>
          </a:solidFill>
        </p:spPr>
        <p:txBody>
          <a:bodyPr wrap="none" rtlCol="0">
            <a:spAutoFit/>
          </a:bodyPr>
          <a:lstStyle/>
          <a:p>
            <a:r>
              <a:rPr lang="en-US" dirty="0" smtClean="0">
                <a:solidFill>
                  <a:srgbClr val="FF0000"/>
                </a:solidFill>
              </a:rPr>
              <a:t>MEG goal</a:t>
            </a:r>
            <a:endParaRPr lang="en-US" dirty="0">
              <a:solidFill>
                <a:srgbClr val="FF0000"/>
              </a:solidFill>
            </a:endParaRPr>
          </a:p>
        </p:txBody>
      </p:sp>
      <p:sp>
        <p:nvSpPr>
          <p:cNvPr id="9" name="Oval 8"/>
          <p:cNvSpPr/>
          <p:nvPr/>
        </p:nvSpPr>
        <p:spPr>
          <a:xfrm flipH="1">
            <a:off x="6982094" y="4393692"/>
            <a:ext cx="64008" cy="64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Oval 13"/>
          <p:cNvSpPr/>
          <p:nvPr/>
        </p:nvSpPr>
        <p:spPr>
          <a:xfrm flipH="1">
            <a:off x="7391400" y="5322484"/>
            <a:ext cx="64008" cy="64008"/>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6084983" y="5105400"/>
            <a:ext cx="1295400" cy="369332"/>
          </a:xfrm>
          <a:prstGeom prst="rect">
            <a:avLst/>
          </a:prstGeom>
          <a:solidFill>
            <a:schemeClr val="bg1"/>
          </a:solidFill>
        </p:spPr>
        <p:txBody>
          <a:bodyPr wrap="square" rtlCol="0">
            <a:spAutoFit/>
          </a:bodyPr>
          <a:lstStyle/>
          <a:p>
            <a:r>
              <a:rPr lang="en-US" dirty="0" smtClean="0"/>
              <a:t>Mu2e goal</a:t>
            </a:r>
            <a:endParaRPr lang="en-US" dirty="0"/>
          </a:p>
        </p:txBody>
      </p:sp>
      <p:sp>
        <p:nvSpPr>
          <p:cNvPr id="3" name="Footer Placeholder 2"/>
          <p:cNvSpPr>
            <a:spLocks noGrp="1"/>
          </p:cNvSpPr>
          <p:nvPr>
            <p:ph type="ftr" sz="quarter" idx="11"/>
          </p:nvPr>
        </p:nvSpPr>
        <p:spPr/>
        <p:txBody>
          <a:bodyPr/>
          <a:lstStyle/>
          <a:p>
            <a:r>
              <a:rPr lang="en-US" smtClean="0"/>
              <a:t>J. Miller, ssp2012, June 2012</a:t>
            </a:r>
            <a:endParaRPr lang="en-US"/>
          </a:p>
        </p:txBody>
      </p:sp>
      <p:sp>
        <p:nvSpPr>
          <p:cNvPr id="12" name="Slide Number Placeholder 11"/>
          <p:cNvSpPr>
            <a:spLocks noGrp="1"/>
          </p:cNvSpPr>
          <p:nvPr>
            <p:ph type="sldNum" sz="quarter" idx="12"/>
          </p:nvPr>
        </p:nvSpPr>
        <p:spPr/>
        <p:txBody>
          <a:bodyPr/>
          <a:lstStyle/>
          <a:p>
            <a:fld id="{B326621D-91F0-43AF-9600-98B3DB544E1B}" type="slidenum">
              <a:rPr lang="en-US" smtClean="0"/>
              <a:t>75</a:t>
            </a:fld>
            <a:endParaRPr lang="en-US"/>
          </a:p>
        </p:txBody>
      </p:sp>
    </p:spTree>
    <p:extLst>
      <p:ext uri="{BB962C8B-B14F-4D97-AF65-F5344CB8AC3E}">
        <p14:creationId xmlns:p14="http://schemas.microsoft.com/office/powerpoint/2010/main" val="393590669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LFV Status and Plans</a:t>
            </a:r>
            <a:endParaRPr lang="en-US" dirty="0">
              <a:effectLst/>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037208353"/>
              </p:ext>
            </p:extLst>
          </p:nvPr>
        </p:nvGraphicFramePr>
        <p:xfrm>
          <a:off x="2438400" y="914400"/>
          <a:ext cx="6629400" cy="5353400"/>
        </p:xfrm>
        <a:graphic>
          <a:graphicData uri="http://schemas.openxmlformats.org/drawingml/2006/table">
            <a:tbl>
              <a:tblPr firstRow="1" bandRow="1">
                <a:tableStyleId>{5C22544A-7EE6-4342-B048-85BDC9FD1C3A}</a:tableStyleId>
              </a:tblPr>
              <a:tblGrid>
                <a:gridCol w="1657350"/>
                <a:gridCol w="1657350"/>
                <a:gridCol w="1657350"/>
                <a:gridCol w="1657350"/>
              </a:tblGrid>
              <a:tr h="394855">
                <a:tc>
                  <a:txBody>
                    <a:bodyPr/>
                    <a:lstStyle/>
                    <a:p>
                      <a:r>
                        <a:rPr lang="en-US" dirty="0" smtClean="0"/>
                        <a:t>Reaction</a:t>
                      </a:r>
                      <a:endParaRPr lang="en-US" dirty="0"/>
                    </a:p>
                  </a:txBody>
                  <a:tcPr>
                    <a:blipFill>
                      <a:blip r:embed="rId3"/>
                      <a:tile tx="0" ty="0" sx="100000" sy="100000" flip="none" algn="tl"/>
                    </a:blipFill>
                  </a:tcPr>
                </a:tc>
                <a:tc>
                  <a:txBody>
                    <a:bodyPr/>
                    <a:lstStyle/>
                    <a:p>
                      <a:r>
                        <a:rPr lang="en-US" dirty="0" smtClean="0"/>
                        <a:t>Current Limit</a:t>
                      </a:r>
                      <a:endParaRPr lang="en-US" dirty="0"/>
                    </a:p>
                  </a:txBody>
                  <a:tcPr>
                    <a:blipFill>
                      <a:blip r:embed="rId3"/>
                      <a:tile tx="0" ty="0" sx="100000" sy="100000" flip="none" algn="tl"/>
                    </a:blipFill>
                  </a:tcPr>
                </a:tc>
                <a:tc>
                  <a:txBody>
                    <a:bodyPr/>
                    <a:lstStyle/>
                    <a:p>
                      <a:r>
                        <a:rPr lang="en-US" dirty="0" smtClean="0"/>
                        <a:t>Future limit</a:t>
                      </a:r>
                      <a:endParaRPr lang="en-US" dirty="0"/>
                    </a:p>
                  </a:txBody>
                  <a:tcPr>
                    <a:blipFill>
                      <a:blip r:embed="rId3"/>
                      <a:tile tx="0" ty="0" sx="100000" sy="100000" flip="none" algn="tl"/>
                    </a:blipFill>
                  </a:tcPr>
                </a:tc>
                <a:tc>
                  <a:txBody>
                    <a:bodyPr/>
                    <a:lstStyle/>
                    <a:p>
                      <a:r>
                        <a:rPr lang="en-US" dirty="0" smtClean="0"/>
                        <a:t>Who/where?</a:t>
                      </a:r>
                      <a:endParaRPr lang="en-US" dirty="0"/>
                    </a:p>
                  </a:txBody>
                  <a:tcPr>
                    <a:blipFill>
                      <a:blip r:embed="rId3"/>
                      <a:tile tx="0" ty="0" sx="100000" sy="100000" flip="none" algn="tl"/>
                    </a:blipFill>
                  </a:tcPr>
                </a:tc>
              </a:tr>
              <a:tr h="394855">
                <a:tc>
                  <a:txBody>
                    <a:bodyPr/>
                    <a:lstStyle/>
                    <a:p>
                      <a:r>
                        <a:rPr lang="en-US" dirty="0" err="1" smtClean="0">
                          <a:latin typeface="Symbol" pitchFamily="18" charset="2"/>
                        </a:rPr>
                        <a:t>m</a:t>
                      </a:r>
                      <a:r>
                        <a:rPr lang="en-US" dirty="0" err="1" smtClean="0">
                          <a:sym typeface="Wingdings" pitchFamily="2" charset="2"/>
                        </a:rPr>
                        <a:t>e</a:t>
                      </a:r>
                      <a:r>
                        <a:rPr lang="en-US" dirty="0" err="1" smtClean="0">
                          <a:latin typeface="Symbol" pitchFamily="18" charset="2"/>
                          <a:sym typeface="Wingdings" pitchFamily="2" charset="2"/>
                        </a:rPr>
                        <a:t>g</a:t>
                      </a:r>
                      <a:endParaRPr lang="en-US" dirty="0">
                        <a:latin typeface="Symbol" pitchFamily="18" charset="2"/>
                      </a:endParaRPr>
                    </a:p>
                  </a:txBody>
                  <a:tcPr>
                    <a:blipFill>
                      <a:blip r:embed="rId3"/>
                      <a:tile tx="0" ty="0" sx="100000" sy="100000" flip="none" algn="tl"/>
                    </a:blipFill>
                  </a:tcPr>
                </a:tc>
                <a:tc>
                  <a:txBody>
                    <a:bodyPr/>
                    <a:lstStyle/>
                    <a:p>
                      <a:r>
                        <a:rPr lang="en-US" dirty="0" smtClean="0"/>
                        <a:t>2.4x10</a:t>
                      </a:r>
                      <a:r>
                        <a:rPr lang="en-US" baseline="30000" dirty="0" smtClean="0"/>
                        <a:t>-12</a:t>
                      </a:r>
                      <a:endParaRPr lang="en-US" baseline="30000" dirty="0"/>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&lt;10</a:t>
                      </a:r>
                      <a:r>
                        <a:rPr lang="en-US" baseline="30000" dirty="0" smtClean="0"/>
                        <a:t>-13</a:t>
                      </a:r>
                    </a:p>
                  </a:txBody>
                  <a:tcPr>
                    <a:blipFill>
                      <a:blip r:embed="rId3"/>
                      <a:tile tx="0" ty="0" sx="100000" sy="100000" flip="none" algn="tl"/>
                    </a:blipFill>
                  </a:tcPr>
                </a:tc>
                <a:tc>
                  <a:txBody>
                    <a:bodyPr/>
                    <a:lstStyle/>
                    <a:p>
                      <a:r>
                        <a:rPr lang="en-US" dirty="0" smtClean="0"/>
                        <a:t>MEG at PSI</a:t>
                      </a:r>
                      <a:endParaRPr lang="en-US" dirty="0"/>
                    </a:p>
                  </a:txBody>
                  <a:tcPr>
                    <a:blipFill>
                      <a:blip r:embed="rId3"/>
                      <a:tile tx="0" ty="0" sx="100000" sy="100000" flip="none" algn="tl"/>
                    </a:blipFill>
                  </a:tcPr>
                </a:tc>
              </a:tr>
              <a:tr h="394855">
                <a:tc>
                  <a:txBody>
                    <a:bodyPr/>
                    <a:lstStyle/>
                    <a:p>
                      <a:r>
                        <a:rPr lang="en-US" dirty="0" err="1" smtClean="0">
                          <a:latin typeface="Symbol" pitchFamily="18" charset="2"/>
                        </a:rPr>
                        <a:t>m</a:t>
                      </a:r>
                      <a:r>
                        <a:rPr lang="en-US" dirty="0" err="1" smtClean="0">
                          <a:sym typeface="Wingdings" pitchFamily="2" charset="2"/>
                        </a:rPr>
                        <a:t>eee</a:t>
                      </a:r>
                      <a:endParaRPr lang="en-US" dirty="0"/>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1.0x10</a:t>
                      </a:r>
                      <a:r>
                        <a:rPr lang="en-US" baseline="30000" dirty="0" smtClean="0"/>
                        <a:t>-12</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&lt;10</a:t>
                      </a:r>
                      <a:r>
                        <a:rPr lang="en-US" baseline="30000" dirty="0" smtClean="0"/>
                        <a:t>-15</a:t>
                      </a:r>
                      <a:r>
                        <a:rPr lang="en-US" dirty="0" smtClean="0"/>
                        <a:t>-10</a:t>
                      </a:r>
                      <a:r>
                        <a:rPr lang="en-US" baseline="30000" dirty="0" smtClean="0"/>
                        <a:t>-16</a:t>
                      </a:r>
                      <a:r>
                        <a:rPr lang="en-US" baseline="0" dirty="0" smtClean="0"/>
                        <a:t>?</a:t>
                      </a:r>
                      <a:endParaRPr lang="en-US" baseline="30000" dirty="0" smtClean="0"/>
                    </a:p>
                  </a:txBody>
                  <a:tcPr>
                    <a:blipFill>
                      <a:blip r:embed="rId3"/>
                      <a:tile tx="0" ty="0" sx="100000" sy="100000" flip="none" algn="tl"/>
                    </a:blipFill>
                  </a:tcPr>
                </a:tc>
                <a:tc>
                  <a:txBody>
                    <a:bodyPr/>
                    <a:lstStyle/>
                    <a:p>
                      <a:r>
                        <a:rPr lang="en-US" dirty="0" smtClean="0"/>
                        <a:t>PSI, Osaka ?</a:t>
                      </a:r>
                      <a:endParaRPr lang="en-US" dirty="0"/>
                    </a:p>
                  </a:txBody>
                  <a:tcPr>
                    <a:blipFill>
                      <a:blip r:embed="rId3"/>
                      <a:tile tx="0" ty="0" sx="100000" sy="100000" flip="none" algn="tl"/>
                    </a:blipFill>
                  </a:tcPr>
                </a:tc>
              </a:tr>
              <a:tr h="394855">
                <a:tc>
                  <a:txBody>
                    <a:bodyPr/>
                    <a:lstStyle/>
                    <a:p>
                      <a:r>
                        <a:rPr lang="en-US" dirty="0" err="1" smtClean="0">
                          <a:latin typeface="Symbol" pitchFamily="18" charset="2"/>
                        </a:rPr>
                        <a:t>m</a:t>
                      </a:r>
                      <a:r>
                        <a:rPr lang="en-US" dirty="0" err="1" smtClean="0"/>
                        <a:t>N</a:t>
                      </a:r>
                      <a:r>
                        <a:rPr lang="en-US" dirty="0" err="1" smtClean="0">
                          <a:sym typeface="Wingdings" pitchFamily="2" charset="2"/>
                        </a:rPr>
                        <a:t>eN</a:t>
                      </a:r>
                      <a:r>
                        <a:rPr lang="en-US" baseline="0" dirty="0" smtClean="0">
                          <a:sym typeface="Wingdings" pitchFamily="2" charset="2"/>
                        </a:rPr>
                        <a:t> (Au)</a:t>
                      </a:r>
                      <a:endParaRPr lang="en-US" dirty="0"/>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7x10</a:t>
                      </a:r>
                      <a:r>
                        <a:rPr lang="en-US" baseline="30000" dirty="0" smtClean="0"/>
                        <a:t>-13</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&lt;10</a:t>
                      </a:r>
                      <a:r>
                        <a:rPr lang="en-US" baseline="30000" dirty="0" smtClean="0"/>
                        <a:t>-18</a:t>
                      </a:r>
                    </a:p>
                  </a:txBody>
                  <a:tcPr>
                    <a:blipFill>
                      <a:blip r:embed="rId3"/>
                      <a:tile tx="0" ty="0" sx="100000" sy="100000" flip="none" algn="tl"/>
                    </a:blipFill>
                  </a:tcPr>
                </a:tc>
                <a:tc>
                  <a:txBody>
                    <a:bodyPr/>
                    <a:lstStyle/>
                    <a:p>
                      <a:r>
                        <a:rPr lang="en-US" dirty="0" smtClean="0"/>
                        <a:t>PRISM/</a:t>
                      </a:r>
                    </a:p>
                    <a:p>
                      <a:r>
                        <a:rPr lang="en-US" dirty="0" smtClean="0"/>
                        <a:t>Mu2e</a:t>
                      </a:r>
                      <a:r>
                        <a:rPr lang="en-US" baseline="0" dirty="0" smtClean="0"/>
                        <a:t>X</a:t>
                      </a:r>
                      <a:endParaRPr lang="en-US" dirty="0"/>
                    </a:p>
                  </a:txBody>
                  <a:tcPr>
                    <a:blipFill>
                      <a:blip r:embed="rId3"/>
                      <a:tile tx="0" ty="0" sx="100000" sy="100000" flip="none" algn="tl"/>
                    </a:blipFill>
                  </a:tcPr>
                </a:tc>
              </a:tr>
              <a:tr h="394855">
                <a:tc>
                  <a:txBody>
                    <a:bodyPr/>
                    <a:lstStyle/>
                    <a:p>
                      <a:r>
                        <a:rPr lang="en-US" dirty="0" err="1" smtClean="0">
                          <a:latin typeface="Symbol" pitchFamily="18" charset="2"/>
                        </a:rPr>
                        <a:t>m</a:t>
                      </a:r>
                      <a:r>
                        <a:rPr lang="en-US" dirty="0" err="1" smtClean="0"/>
                        <a:t>N</a:t>
                      </a:r>
                      <a:r>
                        <a:rPr lang="en-US" dirty="0" err="1" smtClean="0">
                          <a:sym typeface="Wingdings" pitchFamily="2" charset="2"/>
                        </a:rPr>
                        <a:t>eN</a:t>
                      </a:r>
                      <a:r>
                        <a:rPr lang="en-US" dirty="0" smtClean="0">
                          <a:sym typeface="Wingdings" pitchFamily="2" charset="2"/>
                        </a:rPr>
                        <a:t> (Al)</a:t>
                      </a:r>
                      <a:endParaRPr lang="en-US" dirty="0"/>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baseline="30000" dirty="0" smtClean="0"/>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&lt;10</a:t>
                      </a:r>
                      <a:r>
                        <a:rPr lang="en-US" baseline="30000" dirty="0" smtClean="0"/>
                        <a:t>-15</a:t>
                      </a:r>
                      <a:r>
                        <a:rPr lang="en-US" dirty="0" smtClean="0"/>
                        <a:t>/10</a:t>
                      </a:r>
                      <a:r>
                        <a:rPr lang="en-US" baseline="30000" dirty="0" smtClean="0"/>
                        <a:t>-16</a:t>
                      </a:r>
                      <a:r>
                        <a:rPr lang="en-US" baseline="0" dirty="0" smtClean="0"/>
                        <a:t> /</a:t>
                      </a:r>
                      <a:r>
                        <a:rPr lang="en-US" dirty="0" smtClean="0"/>
                        <a:t>10</a:t>
                      </a:r>
                      <a:r>
                        <a:rPr lang="en-US" baseline="30000" dirty="0" smtClean="0"/>
                        <a:t>-18</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30000" dirty="0" smtClean="0"/>
                    </a:p>
                  </a:txBody>
                  <a:tcPr>
                    <a:blipFill>
                      <a:blip r:embed="rId3"/>
                      <a:tile tx="0" ty="0" sx="100000" sy="100000" flip="none" algn="tl"/>
                    </a:blipFill>
                  </a:tcPr>
                </a:tc>
                <a:tc>
                  <a:txBody>
                    <a:bodyPr/>
                    <a:lstStyle/>
                    <a:p>
                      <a:r>
                        <a:rPr lang="en-US" dirty="0" smtClean="0"/>
                        <a:t>Mu2e,</a:t>
                      </a:r>
                    </a:p>
                    <a:p>
                      <a:r>
                        <a:rPr lang="en-US" dirty="0" smtClean="0"/>
                        <a:t>COMET/ upgrades</a:t>
                      </a:r>
                      <a:endParaRPr lang="en-US" dirty="0"/>
                    </a:p>
                  </a:txBody>
                  <a:tcPr>
                    <a:blipFill>
                      <a:blip r:embed="rId3"/>
                      <a:tile tx="0" ty="0" sx="100000" sy="100000" flip="none" algn="tl"/>
                    </a:blipFill>
                  </a:tcPr>
                </a:tc>
              </a:tr>
              <a:tr h="3948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latin typeface="Symbol" pitchFamily="18" charset="2"/>
                        </a:rPr>
                        <a:t>m</a:t>
                      </a:r>
                      <a:r>
                        <a:rPr lang="en-US" dirty="0" err="1" smtClean="0"/>
                        <a:t>N</a:t>
                      </a:r>
                      <a:r>
                        <a:rPr lang="en-US" dirty="0" err="1" smtClean="0">
                          <a:sym typeface="Wingdings" pitchFamily="2" charset="2"/>
                        </a:rPr>
                        <a:t>eN</a:t>
                      </a:r>
                      <a:r>
                        <a:rPr lang="en-US" dirty="0" smtClean="0">
                          <a:sym typeface="Wingdings" pitchFamily="2" charset="2"/>
                        </a:rPr>
                        <a:t> (Ti)</a:t>
                      </a:r>
                      <a:endParaRPr lang="en-US" dirty="0" smtClean="0"/>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4.3x10</a:t>
                      </a:r>
                      <a:r>
                        <a:rPr lang="en-US" baseline="30000" dirty="0" smtClean="0"/>
                        <a:t>-12</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&lt;10</a:t>
                      </a:r>
                      <a:r>
                        <a:rPr lang="en-US" baseline="30000" dirty="0" smtClean="0"/>
                        <a:t>-18</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PRISM/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Mu2e</a:t>
                      </a:r>
                      <a:r>
                        <a:rPr lang="en-US" baseline="0" dirty="0" smtClean="0"/>
                        <a:t>X</a:t>
                      </a:r>
                      <a:endParaRPr lang="en-US" dirty="0" smtClean="0"/>
                    </a:p>
                  </a:txBody>
                  <a:tcPr>
                    <a:blipFill>
                      <a:blip r:embed="rId3"/>
                      <a:tile tx="0" ty="0" sx="100000" sy="100000" flip="none" algn="tl"/>
                    </a:blipFill>
                  </a:tcPr>
                </a:tc>
              </a:tr>
              <a:tr h="394855">
                <a:tc>
                  <a:txBody>
                    <a:bodyPr/>
                    <a:lstStyle/>
                    <a:p>
                      <a:r>
                        <a:rPr lang="en-US" dirty="0" err="1" smtClean="0">
                          <a:latin typeface="Symbol" pitchFamily="18" charset="2"/>
                        </a:rPr>
                        <a:t>m</a:t>
                      </a:r>
                      <a:r>
                        <a:rPr lang="en-US" baseline="30000" dirty="0" err="1" smtClean="0">
                          <a:latin typeface="Symbol" pitchFamily="18" charset="2"/>
                        </a:rPr>
                        <a:t>+</a:t>
                      </a:r>
                      <a:r>
                        <a:rPr lang="en-US" dirty="0" err="1" smtClean="0">
                          <a:latin typeface="+mn-lt"/>
                        </a:rPr>
                        <a:t>e</a:t>
                      </a:r>
                      <a:r>
                        <a:rPr lang="en-US" baseline="30000" dirty="0" smtClean="0">
                          <a:latin typeface="Symbol" pitchFamily="18" charset="2"/>
                        </a:rPr>
                        <a:t>-</a:t>
                      </a:r>
                      <a:r>
                        <a:rPr lang="en-US" dirty="0" smtClean="0">
                          <a:latin typeface="Symbol" pitchFamily="18" charset="2"/>
                          <a:sym typeface="Wingdings" pitchFamily="2" charset="2"/>
                        </a:rPr>
                        <a:t>m</a:t>
                      </a:r>
                      <a:r>
                        <a:rPr lang="en-US" baseline="30000" dirty="0" smtClean="0">
                          <a:latin typeface="Symbol" pitchFamily="18" charset="2"/>
                          <a:sym typeface="Wingdings" pitchFamily="2" charset="2"/>
                        </a:rPr>
                        <a:t>-</a:t>
                      </a:r>
                      <a:r>
                        <a:rPr lang="en-US" dirty="0" smtClean="0">
                          <a:latin typeface="+mn-lt"/>
                          <a:sym typeface="Wingdings" pitchFamily="2" charset="2"/>
                        </a:rPr>
                        <a:t>e</a:t>
                      </a:r>
                      <a:r>
                        <a:rPr lang="en-US" baseline="30000" dirty="0" smtClean="0">
                          <a:latin typeface="Symbol" pitchFamily="18" charset="2"/>
                          <a:sym typeface="Wingdings" pitchFamily="2" charset="2"/>
                        </a:rPr>
                        <a:t>+</a:t>
                      </a:r>
                      <a:endParaRPr lang="en-US" baseline="30000" dirty="0">
                        <a:latin typeface="Symbol" pitchFamily="18" charset="2"/>
                      </a:endParaRP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8.3x10</a:t>
                      </a:r>
                      <a:r>
                        <a:rPr lang="en-US" baseline="30000" dirty="0" smtClean="0"/>
                        <a:t>-11</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30000" dirty="0" smtClean="0"/>
                    </a:p>
                  </a:txBody>
                  <a:tcPr>
                    <a:blipFill>
                      <a:blip r:embed="rId3"/>
                      <a:tile tx="0" ty="0" sx="100000" sy="100000" flip="none" algn="tl"/>
                    </a:blipFill>
                  </a:tcPr>
                </a:tc>
                <a:tc>
                  <a:txBody>
                    <a:bodyPr/>
                    <a:lstStyle/>
                    <a:p>
                      <a:endParaRPr lang="en-US" dirty="0"/>
                    </a:p>
                  </a:txBody>
                  <a:tcPr>
                    <a:blipFill>
                      <a:blip r:embed="rId3"/>
                      <a:tile tx="0" ty="0" sx="100000" sy="100000" flip="none" algn="tl"/>
                    </a:blipFill>
                  </a:tcPr>
                </a:tc>
              </a:tr>
              <a:tr h="394855">
                <a:tc>
                  <a:txBody>
                    <a:bodyPr/>
                    <a:lstStyle/>
                    <a:p>
                      <a:r>
                        <a:rPr lang="en-US" dirty="0" err="1" smtClean="0">
                          <a:latin typeface="Symbol" pitchFamily="18" charset="2"/>
                        </a:rPr>
                        <a:t>t</a:t>
                      </a:r>
                      <a:r>
                        <a:rPr lang="en-US" dirty="0" err="1" smtClean="0">
                          <a:latin typeface="Symbol" pitchFamily="18" charset="2"/>
                          <a:sym typeface="Wingdings" pitchFamily="2" charset="2"/>
                        </a:rPr>
                        <a:t>mg</a:t>
                      </a:r>
                      <a:endParaRPr lang="en-US" dirty="0">
                        <a:latin typeface="Symbol" pitchFamily="18" charset="2"/>
                      </a:endParaRP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4.5x10</a:t>
                      </a:r>
                      <a:r>
                        <a:rPr lang="en-US" baseline="30000" dirty="0" smtClean="0"/>
                        <a:t>-8</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&lt;10</a:t>
                      </a:r>
                      <a:r>
                        <a:rPr lang="en-US" baseline="30000" dirty="0" smtClean="0"/>
                        <a:t>-9</a:t>
                      </a:r>
                      <a:r>
                        <a:rPr lang="en-US" baseline="0" dirty="0" smtClean="0"/>
                        <a:t>-</a:t>
                      </a:r>
                      <a:r>
                        <a:rPr lang="en-US" dirty="0" smtClean="0"/>
                        <a:t>10</a:t>
                      </a:r>
                      <a:r>
                        <a:rPr lang="en-US" baseline="30000" dirty="0" smtClean="0"/>
                        <a:t>-10</a:t>
                      </a:r>
                    </a:p>
                  </a:txBody>
                  <a:tcPr>
                    <a:blipFill>
                      <a:blip r:embed="rId3"/>
                      <a:tile tx="0" ty="0" sx="100000" sy="100000" flip="none" algn="tl"/>
                    </a:blipFill>
                  </a:tcPr>
                </a:tc>
                <a:tc>
                  <a:txBody>
                    <a:bodyPr/>
                    <a:lstStyle/>
                    <a:p>
                      <a:r>
                        <a:rPr lang="en-US" dirty="0" smtClean="0"/>
                        <a:t>Flavor factory</a:t>
                      </a:r>
                      <a:endParaRPr lang="en-US" dirty="0"/>
                    </a:p>
                  </a:txBody>
                  <a:tcPr>
                    <a:blipFill>
                      <a:blip r:embed="rId3"/>
                      <a:tile tx="0" ty="0" sx="100000" sy="100000" flip="none" algn="tl"/>
                    </a:blipFill>
                  </a:tcPr>
                </a:tc>
              </a:tr>
              <a:tr h="3948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latin typeface="Symbol" pitchFamily="18" charset="2"/>
                        </a:rPr>
                        <a:t>t</a:t>
                      </a:r>
                      <a:r>
                        <a:rPr lang="en-US" dirty="0" err="1" smtClean="0">
                          <a:latin typeface="Symbol" pitchFamily="18" charset="2"/>
                          <a:sym typeface="Wingdings" pitchFamily="2" charset="2"/>
                        </a:rPr>
                        <a:t></a:t>
                      </a:r>
                      <a:r>
                        <a:rPr lang="en-US" dirty="0" err="1" smtClean="0">
                          <a:latin typeface="+mn-lt"/>
                          <a:sym typeface="Wingdings" pitchFamily="2" charset="2"/>
                        </a:rPr>
                        <a:t>e</a:t>
                      </a:r>
                      <a:r>
                        <a:rPr lang="en-US" dirty="0" err="1" smtClean="0">
                          <a:latin typeface="Symbol" pitchFamily="18" charset="2"/>
                          <a:sym typeface="Wingdings" pitchFamily="2" charset="2"/>
                        </a:rPr>
                        <a:t>g</a:t>
                      </a:r>
                      <a:endParaRPr lang="en-US" dirty="0" smtClean="0">
                        <a:latin typeface="Symbol" pitchFamily="18" charset="2"/>
                      </a:endParaRP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1.1x10</a:t>
                      </a:r>
                      <a:r>
                        <a:rPr lang="en-US" baseline="30000" dirty="0" smtClean="0"/>
                        <a:t>-7</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&lt;10</a:t>
                      </a:r>
                      <a:r>
                        <a:rPr lang="en-US" baseline="30000" dirty="0" smtClean="0"/>
                        <a:t>-9</a:t>
                      </a:r>
                      <a:r>
                        <a:rPr lang="en-US" baseline="0" dirty="0" smtClean="0"/>
                        <a:t>-</a:t>
                      </a:r>
                      <a:r>
                        <a:rPr lang="en-US" dirty="0" smtClean="0"/>
                        <a:t>10</a:t>
                      </a:r>
                      <a:r>
                        <a:rPr lang="en-US" baseline="30000" dirty="0" smtClean="0"/>
                        <a:t>-10</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Flavor factory</a:t>
                      </a:r>
                    </a:p>
                  </a:txBody>
                  <a:tcPr>
                    <a:blipFill>
                      <a:blip r:embed="rId3"/>
                      <a:tile tx="0" ty="0" sx="100000" sy="100000" flip="none" algn="tl"/>
                    </a:blipFill>
                  </a:tcPr>
                </a:tc>
              </a:tr>
              <a:tr h="3948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latin typeface="Symbol" pitchFamily="18" charset="2"/>
                        </a:rPr>
                        <a:t>t</a:t>
                      </a:r>
                      <a:r>
                        <a:rPr lang="en-US" dirty="0" err="1" smtClean="0">
                          <a:latin typeface="Symbol" pitchFamily="18" charset="2"/>
                          <a:sym typeface="Wingdings" pitchFamily="2" charset="2"/>
                        </a:rPr>
                        <a:t>mmm</a:t>
                      </a:r>
                      <a:endParaRPr lang="en-US" dirty="0" smtClean="0">
                        <a:latin typeface="Symbol" pitchFamily="18" charset="2"/>
                      </a:endParaRP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3.2x10</a:t>
                      </a:r>
                      <a:r>
                        <a:rPr lang="en-US" baseline="30000" dirty="0" smtClean="0"/>
                        <a:t>-8</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&lt;10</a:t>
                      </a:r>
                      <a:r>
                        <a:rPr lang="en-US" baseline="30000" dirty="0" smtClean="0"/>
                        <a:t>-9</a:t>
                      </a:r>
                      <a:r>
                        <a:rPr lang="en-US" baseline="0" dirty="0" smtClean="0"/>
                        <a:t>-</a:t>
                      </a:r>
                      <a:r>
                        <a:rPr lang="en-US" dirty="0" smtClean="0"/>
                        <a:t>10</a:t>
                      </a:r>
                      <a:r>
                        <a:rPr lang="en-US" baseline="30000" dirty="0" smtClean="0"/>
                        <a:t>-10</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Flavor factory</a:t>
                      </a:r>
                    </a:p>
                  </a:txBody>
                  <a:tcPr>
                    <a:blipFill>
                      <a:blip r:embed="rId3"/>
                      <a:tile tx="0" ty="0" sx="100000" sy="100000" flip="none" algn="tl"/>
                    </a:blipFill>
                  </a:tcPr>
                </a:tc>
              </a:tr>
              <a:tr h="394855">
                <a:tc>
                  <a:txBody>
                    <a:bodyPr/>
                    <a:lstStyle/>
                    <a:p>
                      <a:r>
                        <a:rPr lang="en-US" dirty="0" err="1" smtClean="0">
                          <a:latin typeface="Symbol" pitchFamily="18" charset="2"/>
                        </a:rPr>
                        <a:t>t</a:t>
                      </a:r>
                      <a:r>
                        <a:rPr lang="en-US" dirty="0" err="1" smtClean="0">
                          <a:latin typeface="Symbol" pitchFamily="18" charset="2"/>
                          <a:sym typeface="Wingdings" pitchFamily="2" charset="2"/>
                        </a:rPr>
                        <a:t></a:t>
                      </a:r>
                      <a:r>
                        <a:rPr lang="en-US" dirty="0" err="1" smtClean="0">
                          <a:latin typeface="+mn-lt"/>
                          <a:sym typeface="Wingdings" pitchFamily="2" charset="2"/>
                        </a:rPr>
                        <a:t>eee</a:t>
                      </a:r>
                      <a:endParaRPr lang="en-US" dirty="0"/>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3.6x10</a:t>
                      </a:r>
                      <a:r>
                        <a:rPr lang="en-US" baseline="30000" dirty="0" smtClean="0"/>
                        <a:t>-8</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&lt;10</a:t>
                      </a:r>
                      <a:r>
                        <a:rPr lang="en-US" baseline="30000" dirty="0" smtClean="0"/>
                        <a:t>-9</a:t>
                      </a:r>
                      <a:r>
                        <a:rPr lang="en-US" baseline="0" dirty="0" smtClean="0"/>
                        <a:t>-</a:t>
                      </a:r>
                      <a:r>
                        <a:rPr lang="en-US" dirty="0" smtClean="0"/>
                        <a:t>10</a:t>
                      </a:r>
                      <a:r>
                        <a:rPr lang="en-US" baseline="30000" dirty="0" smtClean="0"/>
                        <a:t>-10</a:t>
                      </a: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Flavor factory</a:t>
                      </a:r>
                    </a:p>
                  </a:txBody>
                  <a:tcPr>
                    <a:blipFill>
                      <a:blip r:embed="rId3"/>
                      <a:tile tx="0" ty="0" sx="100000" sy="100000" flip="none" algn="tl"/>
                    </a:blipFill>
                  </a:tcPr>
                </a:tc>
              </a:tr>
            </a:tbl>
          </a:graphicData>
        </a:graphic>
      </p:graphicFrame>
      <p:sp>
        <p:nvSpPr>
          <p:cNvPr id="6" name="Content Placeholder 2"/>
          <p:cNvSpPr txBox="1">
            <a:spLocks/>
          </p:cNvSpPr>
          <p:nvPr/>
        </p:nvSpPr>
        <p:spPr bwMode="auto">
          <a:xfrm>
            <a:off x="-228600" y="1219200"/>
            <a:ext cx="2743200" cy="3352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69913" indent="-342900" eaLnBrk="0" fontAlgn="base" hangingPunct="0">
              <a:spcBef>
                <a:spcPct val="20000"/>
              </a:spcBef>
              <a:spcAft>
                <a:spcPct val="0"/>
              </a:spcAft>
              <a:buFont typeface="Times" charset="0"/>
              <a:buNone/>
              <a:tabLst>
                <a:tab pos="1065213" algn="l"/>
                <a:tab pos="1065213" algn="l"/>
                <a:tab pos="1065213" algn="l"/>
                <a:tab pos="1065213" algn="l"/>
                <a:tab pos="1065213" algn="l"/>
                <a:tab pos="1497013" algn="l"/>
                <a:tab pos="1497013" algn="l"/>
              </a:tabLst>
              <a:defRPr/>
            </a:pPr>
            <a:r>
              <a:rPr lang="en-US" sz="1600" kern="0" dirty="0">
                <a:solidFill>
                  <a:srgbClr val="000000"/>
                </a:solidFill>
                <a:cs typeface="Arial" charset="0"/>
              </a:rPr>
              <a:t>Current and Planned</a:t>
            </a:r>
          </a:p>
          <a:p>
            <a:pPr marL="569913" indent="-342900" eaLnBrk="0" fontAlgn="base" hangingPunct="0">
              <a:spcBef>
                <a:spcPct val="20000"/>
              </a:spcBef>
              <a:spcAft>
                <a:spcPct val="0"/>
              </a:spcAft>
              <a:buFont typeface="Times" charset="0"/>
              <a:buNone/>
              <a:tabLst>
                <a:tab pos="1065213" algn="l"/>
                <a:tab pos="1065213" algn="l"/>
                <a:tab pos="1065213" algn="l"/>
                <a:tab pos="1065213" algn="l"/>
                <a:tab pos="1065213" algn="l"/>
                <a:tab pos="1497013" algn="l"/>
                <a:tab pos="1497013" algn="l"/>
              </a:tabLst>
              <a:defRPr/>
            </a:pPr>
            <a:r>
              <a:rPr lang="en-US" sz="1600" kern="0" dirty="0">
                <a:solidFill>
                  <a:srgbClr val="000000"/>
                </a:solidFill>
                <a:cs typeface="Arial" charset="0"/>
              </a:rPr>
              <a:t>Experiments</a:t>
            </a:r>
          </a:p>
          <a:p>
            <a:pPr marL="569913" indent="-342900" eaLnBrk="0" fontAlgn="base" hangingPunct="0">
              <a:spcBef>
                <a:spcPct val="20000"/>
              </a:spcBef>
              <a:spcAft>
                <a:spcPct val="0"/>
              </a:spcAft>
              <a:buFont typeface="Times" pitchFamily="28" charset="0"/>
              <a:buChar char="•"/>
              <a:tabLst>
                <a:tab pos="1065213" algn="l"/>
                <a:tab pos="1065213" algn="l"/>
                <a:tab pos="1065213" algn="l"/>
                <a:tab pos="1065213" algn="l"/>
                <a:tab pos="1065213" algn="l"/>
                <a:tab pos="1497013" algn="l"/>
                <a:tab pos="1497013" algn="l"/>
              </a:tabLst>
              <a:defRPr/>
            </a:pPr>
            <a:r>
              <a:rPr lang="en-US" sz="1600" kern="0" dirty="0">
                <a:solidFill>
                  <a:srgbClr val="000000"/>
                </a:solidFill>
                <a:cs typeface="Arial" charset="0"/>
              </a:rPr>
              <a:t>Neutrino Oscillations!</a:t>
            </a:r>
          </a:p>
          <a:p>
            <a:pPr marL="569913" indent="-342900" eaLnBrk="0" fontAlgn="base" hangingPunct="0">
              <a:spcBef>
                <a:spcPct val="20000"/>
              </a:spcBef>
              <a:spcAft>
                <a:spcPct val="0"/>
              </a:spcAft>
              <a:buFont typeface="Times" charset="0"/>
              <a:buChar char="•"/>
              <a:tabLst>
                <a:tab pos="1065213" algn="l"/>
                <a:tab pos="1065213" algn="l"/>
                <a:tab pos="1065213" algn="l"/>
                <a:tab pos="1065213" algn="l"/>
                <a:tab pos="1065213" algn="l"/>
                <a:tab pos="1497013" algn="l"/>
                <a:tab pos="1497013" algn="l"/>
              </a:tabLst>
              <a:defRPr/>
            </a:pPr>
            <a:r>
              <a:rPr lang="en-US" sz="1600" kern="0" dirty="0">
                <a:solidFill>
                  <a:srgbClr val="000000"/>
                </a:solidFill>
                <a:latin typeface="Symbol" pitchFamily="18" charset="2"/>
                <a:cs typeface="Arial" charset="0"/>
              </a:rPr>
              <a:t>t </a:t>
            </a:r>
            <a:r>
              <a:rPr lang="en-US" sz="1600" kern="0" dirty="0">
                <a:solidFill>
                  <a:srgbClr val="000000"/>
                </a:solidFill>
                <a:cs typeface="Arial" charset="0"/>
              </a:rPr>
              <a:t>decays at Babar,</a:t>
            </a:r>
          </a:p>
          <a:p>
            <a:pPr marL="569913" indent="-342900" eaLnBrk="0" fontAlgn="base" hangingPunct="0">
              <a:spcBef>
                <a:spcPct val="20000"/>
              </a:spcBef>
              <a:spcAft>
                <a:spcPct val="0"/>
              </a:spcAft>
              <a:buFont typeface="Times" pitchFamily="28" charset="0"/>
              <a:buNone/>
              <a:tabLst>
                <a:tab pos="1065213" algn="l"/>
                <a:tab pos="1065213" algn="l"/>
                <a:tab pos="1065213" algn="l"/>
                <a:tab pos="1065213" algn="l"/>
                <a:tab pos="1065213" algn="l"/>
                <a:tab pos="1497013" algn="l"/>
                <a:tab pos="1497013" algn="l"/>
              </a:tabLst>
              <a:defRPr/>
            </a:pPr>
            <a:r>
              <a:rPr lang="en-US" sz="1600" kern="0" dirty="0">
                <a:solidFill>
                  <a:srgbClr val="000000"/>
                </a:solidFill>
                <a:cs typeface="Arial" charset="0"/>
              </a:rPr>
              <a:t>      Belle.</a:t>
            </a:r>
          </a:p>
          <a:p>
            <a:pPr marL="569913" indent="-342900" eaLnBrk="0" fontAlgn="base" hangingPunct="0">
              <a:spcBef>
                <a:spcPct val="20000"/>
              </a:spcBef>
              <a:spcAft>
                <a:spcPct val="0"/>
              </a:spcAft>
              <a:buFont typeface="Times" pitchFamily="28" charset="0"/>
              <a:buChar char="•"/>
              <a:tabLst>
                <a:tab pos="1065213" algn="l"/>
                <a:tab pos="1065213" algn="l"/>
                <a:tab pos="1065213" algn="l"/>
                <a:tab pos="1065213" algn="l"/>
                <a:tab pos="1065213" algn="l"/>
                <a:tab pos="1497013" algn="l"/>
                <a:tab pos="1497013" algn="l"/>
              </a:tabLst>
              <a:defRPr/>
            </a:pPr>
            <a:r>
              <a:rPr lang="en-US" sz="1600" kern="0" dirty="0">
                <a:solidFill>
                  <a:srgbClr val="000000"/>
                </a:solidFill>
                <a:cs typeface="Arial" charset="0"/>
              </a:rPr>
              <a:t>Future </a:t>
            </a:r>
            <a:r>
              <a:rPr lang="en-US" sz="1600" kern="0" dirty="0">
                <a:solidFill>
                  <a:srgbClr val="000000"/>
                </a:solidFill>
                <a:latin typeface="Symbol" pitchFamily="18" charset="2"/>
                <a:cs typeface="Arial" charset="0"/>
              </a:rPr>
              <a:t>t </a:t>
            </a:r>
            <a:r>
              <a:rPr lang="en-US" sz="1600" kern="0" dirty="0">
                <a:solidFill>
                  <a:srgbClr val="000000"/>
                </a:solidFill>
                <a:cs typeface="Arial" charset="0"/>
              </a:rPr>
              <a:t>decays:</a:t>
            </a:r>
          </a:p>
          <a:p>
            <a:pPr marL="569913" indent="-342900" eaLnBrk="0" fontAlgn="base" hangingPunct="0">
              <a:spcBef>
                <a:spcPct val="20000"/>
              </a:spcBef>
              <a:spcAft>
                <a:spcPct val="0"/>
              </a:spcAft>
              <a:buFont typeface="Times" pitchFamily="28" charset="0"/>
              <a:buNone/>
              <a:tabLst>
                <a:tab pos="1065213" algn="l"/>
                <a:tab pos="1065213" algn="l"/>
                <a:tab pos="1065213" algn="l"/>
                <a:tab pos="1065213" algn="l"/>
                <a:tab pos="1065213" algn="l"/>
                <a:tab pos="1497013" algn="l"/>
                <a:tab pos="1497013" algn="l"/>
              </a:tabLst>
              <a:defRPr/>
            </a:pPr>
            <a:r>
              <a:rPr lang="en-US" sz="1600" kern="0" dirty="0">
                <a:solidFill>
                  <a:srgbClr val="000000"/>
                </a:solidFill>
                <a:cs typeface="Arial" charset="0"/>
              </a:rPr>
              <a:t>      Super B factories</a:t>
            </a:r>
          </a:p>
          <a:p>
            <a:pPr marL="569913" indent="-342900" eaLnBrk="0" fontAlgn="base" hangingPunct="0">
              <a:spcBef>
                <a:spcPct val="20000"/>
              </a:spcBef>
              <a:spcAft>
                <a:spcPct val="0"/>
              </a:spcAft>
              <a:buFont typeface="Times" pitchFamily="28" charset="0"/>
              <a:buChar char="•"/>
              <a:tabLst>
                <a:tab pos="1065213" algn="l"/>
                <a:tab pos="1065213" algn="l"/>
                <a:tab pos="1065213" algn="l"/>
                <a:tab pos="1065213" algn="l"/>
                <a:tab pos="1065213" algn="l"/>
                <a:tab pos="1497013" algn="l"/>
                <a:tab pos="1497013" algn="l"/>
              </a:tabLst>
              <a:defRPr/>
            </a:pPr>
            <a:r>
              <a:rPr lang="en-US" sz="1600" kern="0" dirty="0">
                <a:solidFill>
                  <a:srgbClr val="000000"/>
                </a:solidFill>
                <a:cs typeface="Arial" charset="0"/>
              </a:rPr>
              <a:t>MEG at PSI</a:t>
            </a:r>
            <a:r>
              <a:rPr lang="en-US" kern="0" dirty="0">
                <a:solidFill>
                  <a:srgbClr val="000000"/>
                </a:solidFill>
                <a:cs typeface="Arial" charset="0"/>
              </a:rPr>
              <a:t>: </a:t>
            </a:r>
            <a:r>
              <a:rPr lang="en-US" kern="0" dirty="0" err="1">
                <a:solidFill>
                  <a:srgbClr val="000000"/>
                </a:solidFill>
                <a:latin typeface="Times New Roman" charset="0"/>
                <a:cs typeface="Times New Roman" charset="0"/>
                <a:sym typeface="Times New Roman" charset="0"/>
              </a:rPr>
              <a:t>μ</a:t>
            </a:r>
            <a:r>
              <a:rPr lang="en-US" kern="0" dirty="0" err="1">
                <a:solidFill>
                  <a:srgbClr val="000000"/>
                </a:solidFill>
                <a:cs typeface="Arial" charset="0"/>
              </a:rPr>
              <a:t>→</a:t>
            </a:r>
            <a:r>
              <a:rPr lang="en-US" kern="0" dirty="0" err="1">
                <a:solidFill>
                  <a:srgbClr val="000000"/>
                </a:solidFill>
                <a:latin typeface="Times New Roman" charset="0"/>
                <a:cs typeface="Times New Roman" charset="0"/>
                <a:sym typeface="Times New Roman" charset="0"/>
              </a:rPr>
              <a:t>eγ</a:t>
            </a:r>
            <a:r>
              <a:rPr lang="en-US" kern="0" dirty="0">
                <a:solidFill>
                  <a:srgbClr val="000000"/>
                </a:solidFill>
                <a:latin typeface="Times New Roman" charset="0"/>
                <a:cs typeface="Times New Roman" charset="0"/>
                <a:sym typeface="Times New Roman" charset="0"/>
              </a:rPr>
              <a:t> </a:t>
            </a:r>
            <a:endParaRPr lang="en-US" kern="0" dirty="0">
              <a:solidFill>
                <a:srgbClr val="000000"/>
              </a:solidFill>
              <a:latin typeface="Times New Roman" charset="0"/>
              <a:cs typeface="Arial" charset="0"/>
              <a:sym typeface="Times New Roman" charset="0"/>
            </a:endParaRPr>
          </a:p>
          <a:p>
            <a:pPr marL="569913" indent="-342900" eaLnBrk="0" fontAlgn="base" hangingPunct="0">
              <a:spcBef>
                <a:spcPct val="20000"/>
              </a:spcBef>
              <a:spcAft>
                <a:spcPct val="0"/>
              </a:spcAft>
              <a:buClr>
                <a:srgbClr val="4C4C4C"/>
              </a:buClr>
              <a:buFont typeface="Times" charset="0"/>
              <a:buChar char="•"/>
              <a:tabLst>
                <a:tab pos="1065213" algn="l"/>
                <a:tab pos="1065213" algn="l"/>
                <a:tab pos="1065213" algn="l"/>
                <a:tab pos="1065213" algn="l"/>
                <a:tab pos="1065213" algn="l"/>
                <a:tab pos="1497013" algn="l"/>
                <a:tab pos="1497013" algn="l"/>
              </a:tabLst>
              <a:defRPr/>
            </a:pPr>
            <a:r>
              <a:rPr lang="en-US" sz="1600" b="1" kern="0" dirty="0">
                <a:solidFill>
                  <a:srgbClr val="4C4C4C"/>
                </a:solidFill>
                <a:latin typeface="Symbol" pitchFamily="18" charset="2"/>
                <a:cs typeface="Arial" charset="0"/>
              </a:rPr>
              <a:t>m</a:t>
            </a:r>
            <a:r>
              <a:rPr lang="en-US" sz="1600" b="1" kern="0" dirty="0">
                <a:solidFill>
                  <a:srgbClr val="4C4C4C"/>
                </a:solidFill>
                <a:cs typeface="Arial" charset="0"/>
              </a:rPr>
              <a:t>e conversion:</a:t>
            </a:r>
          </a:p>
          <a:p>
            <a:pPr marL="969963" lvl="1" indent="-285750" eaLnBrk="0" fontAlgn="base" hangingPunct="0">
              <a:spcBef>
                <a:spcPct val="20000"/>
              </a:spcBef>
              <a:spcAft>
                <a:spcPct val="0"/>
              </a:spcAft>
              <a:buClr>
                <a:srgbClr val="4C4C4C"/>
              </a:buClr>
              <a:buFont typeface="Times" charset="0"/>
              <a:buChar char="•"/>
              <a:tabLst>
                <a:tab pos="1065213" algn="l"/>
                <a:tab pos="1065213" algn="l"/>
                <a:tab pos="1065213" algn="l"/>
                <a:tab pos="1065213" algn="l"/>
                <a:tab pos="1065213" algn="l"/>
                <a:tab pos="1497013" algn="l"/>
                <a:tab pos="1497013" algn="l"/>
              </a:tabLst>
              <a:defRPr/>
            </a:pPr>
            <a:r>
              <a:rPr lang="en-US" sz="1600" b="1" kern="0" dirty="0">
                <a:solidFill>
                  <a:srgbClr val="4C4C4C"/>
                </a:solidFill>
                <a:cs typeface="Arial" charset="0"/>
              </a:rPr>
              <a:t>Mu2e at FNAL</a:t>
            </a:r>
          </a:p>
          <a:p>
            <a:pPr marL="969963" lvl="1" indent="-285750" eaLnBrk="0" fontAlgn="base" hangingPunct="0">
              <a:spcBef>
                <a:spcPct val="20000"/>
              </a:spcBef>
              <a:spcAft>
                <a:spcPct val="0"/>
              </a:spcAft>
              <a:buClr>
                <a:srgbClr val="4C4C4C"/>
              </a:buClr>
              <a:buFont typeface="Times" charset="0"/>
              <a:buChar char="•"/>
              <a:tabLst>
                <a:tab pos="1065213" algn="l"/>
                <a:tab pos="1065213" algn="l"/>
                <a:tab pos="1065213" algn="l"/>
                <a:tab pos="1065213" algn="l"/>
                <a:tab pos="1065213" algn="l"/>
                <a:tab pos="1497013" algn="l"/>
                <a:tab pos="1497013" algn="l"/>
              </a:tabLst>
              <a:defRPr/>
            </a:pPr>
            <a:r>
              <a:rPr lang="en-US" sz="1600" b="1" kern="0" dirty="0">
                <a:solidFill>
                  <a:srgbClr val="4C4C4C"/>
                </a:solidFill>
                <a:cs typeface="Arial" charset="0"/>
              </a:rPr>
              <a:t>COMET at JPARC</a:t>
            </a:r>
          </a:p>
        </p:txBody>
      </p:sp>
      <p:sp>
        <p:nvSpPr>
          <p:cNvPr id="3" name="Footer Placeholder 2"/>
          <p:cNvSpPr>
            <a:spLocks noGrp="1"/>
          </p:cNvSpPr>
          <p:nvPr>
            <p:ph type="ftr" sz="quarter" idx="10"/>
          </p:nvPr>
        </p:nvSpPr>
        <p:spPr/>
        <p:txBody>
          <a:bodyPr/>
          <a:lstStyle/>
          <a:p>
            <a:pPr>
              <a:defRPr/>
            </a:pPr>
            <a:r>
              <a:rPr lang="nn-NO" smtClean="0">
                <a:solidFill>
                  <a:srgbClr val="000000"/>
                </a:solidFill>
              </a:rPr>
              <a:t>J. Miller, ssp2012, June 2012</a:t>
            </a:r>
            <a:endParaRPr lang="en-US">
              <a:solidFill>
                <a:srgbClr val="000000"/>
              </a:solidFill>
              <a:latin typeface="Comic Sans MS" pitchFamily="66" charset="0"/>
            </a:endParaRPr>
          </a:p>
        </p:txBody>
      </p:sp>
      <p:sp>
        <p:nvSpPr>
          <p:cNvPr id="4" name="Slide Number Placeholder 3"/>
          <p:cNvSpPr>
            <a:spLocks noGrp="1"/>
          </p:cNvSpPr>
          <p:nvPr>
            <p:ph type="sldNum" sz="quarter" idx="11"/>
          </p:nvPr>
        </p:nvSpPr>
        <p:spPr/>
        <p:txBody>
          <a:bodyPr/>
          <a:lstStyle/>
          <a:p>
            <a:pPr>
              <a:defRPr/>
            </a:pPr>
            <a:fld id="{47DBE887-5ABE-406C-8AB4-EBFFD8468B29}" type="slidenum">
              <a:rPr lang="en-US" smtClean="0">
                <a:solidFill>
                  <a:srgbClr val="000000"/>
                </a:solidFill>
              </a:rPr>
              <a:pPr>
                <a:defRPr/>
              </a:pPr>
              <a:t>76</a:t>
            </a:fld>
            <a:endParaRPr lang="en-US" dirty="0">
              <a:solidFill>
                <a:srgbClr val="000000"/>
              </a:solidFill>
            </a:endParaRPr>
          </a:p>
        </p:txBody>
      </p:sp>
    </p:spTree>
    <p:extLst>
      <p:ext uri="{BB962C8B-B14F-4D97-AF65-F5344CB8AC3E}">
        <p14:creationId xmlns:p14="http://schemas.microsoft.com/office/powerpoint/2010/main" val="33282784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u2e_magnetic_moment_pengu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351" y="2259220"/>
            <a:ext cx="2651125" cy="11191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0351" y="4114800"/>
            <a:ext cx="2379049" cy="1477328"/>
          </a:xfrm>
          <a:prstGeom prst="rect">
            <a:avLst/>
          </a:prstGeom>
          <a:noFill/>
        </p:spPr>
        <p:txBody>
          <a:bodyPr wrap="none" rtlCol="0">
            <a:spAutoFit/>
          </a:bodyPr>
          <a:lstStyle/>
          <a:p>
            <a:pPr algn="ctr"/>
            <a:r>
              <a:rPr lang="en-US" dirty="0">
                <a:latin typeface="Symbol" pitchFamily="18" charset="2"/>
              </a:rPr>
              <a:t>k</a:t>
            </a:r>
            <a:r>
              <a:rPr lang="en-US" dirty="0" smtClean="0"/>
              <a:t>&lt;&lt;1</a:t>
            </a:r>
          </a:p>
          <a:p>
            <a:pPr algn="ctr"/>
            <a:r>
              <a:rPr lang="en-US" dirty="0"/>
              <a:t>m</a:t>
            </a:r>
            <a:r>
              <a:rPr lang="en-US" dirty="0" smtClean="0"/>
              <a:t>agnetic moment type</a:t>
            </a:r>
          </a:p>
          <a:p>
            <a:pPr algn="ctr"/>
            <a:r>
              <a:rPr lang="en-US" dirty="0"/>
              <a:t>o</a:t>
            </a:r>
            <a:r>
              <a:rPr lang="en-US" dirty="0" smtClean="0"/>
              <a:t>perator</a:t>
            </a:r>
          </a:p>
          <a:p>
            <a:pPr algn="ctr"/>
            <a:r>
              <a:rPr lang="en-US" dirty="0" err="1">
                <a:latin typeface="Symbol" pitchFamily="18" charset="2"/>
                <a:sym typeface="Wingdings" pitchFamily="2" charset="2"/>
              </a:rPr>
              <a:t>m</a:t>
            </a:r>
            <a:r>
              <a:rPr lang="en-US" dirty="0" err="1" smtClean="0">
                <a:sym typeface="Wingdings" pitchFamily="2" charset="2"/>
              </a:rPr>
              <a:t>e</a:t>
            </a:r>
            <a:r>
              <a:rPr lang="en-US" dirty="0" err="1" smtClean="0">
                <a:latin typeface="Symbol" pitchFamily="18" charset="2"/>
                <a:sym typeface="Wingdings" pitchFamily="2" charset="2"/>
              </a:rPr>
              <a:t>g</a:t>
            </a:r>
            <a:r>
              <a:rPr lang="en-US" dirty="0" smtClean="0">
                <a:sym typeface="Wingdings" pitchFamily="2" charset="2"/>
              </a:rPr>
              <a:t> rate ~300X</a:t>
            </a:r>
          </a:p>
          <a:p>
            <a:pPr algn="ctr"/>
            <a:r>
              <a:rPr lang="en-US" dirty="0" err="1" smtClean="0">
                <a:latin typeface="Symbol" pitchFamily="18" charset="2"/>
                <a:sym typeface="Wingdings" pitchFamily="2" charset="2"/>
              </a:rPr>
              <a:t>m</a:t>
            </a:r>
            <a:r>
              <a:rPr lang="en-US" dirty="0" err="1" smtClean="0">
                <a:sym typeface="Wingdings" pitchFamily="2" charset="2"/>
              </a:rPr>
              <a:t>NeN</a:t>
            </a:r>
            <a:r>
              <a:rPr lang="en-US" dirty="0" smtClean="0">
                <a:sym typeface="Wingdings" pitchFamily="2" charset="2"/>
              </a:rPr>
              <a:t> rate</a:t>
            </a:r>
            <a:endParaRPr lang="en-US" dirty="0"/>
          </a:p>
        </p:txBody>
      </p:sp>
      <p:pic>
        <p:nvPicPr>
          <p:cNvPr id="13" name="Picture 12" descr="mu2e_mueg_vs_kappa"/>
          <p:cNvPicPr>
            <a:picLocks noChangeAspect="1" noChangeArrowheads="1"/>
          </p:cNvPicPr>
          <p:nvPr/>
        </p:nvPicPr>
        <p:blipFill>
          <a:blip r:embed="rId5" cstate="print">
            <a:extLst>
              <a:ext uri="{28A0092B-C50C-407E-A947-70E740481C1C}">
                <a14:useLocalDpi xmlns:a14="http://schemas.microsoft.com/office/drawing/2010/main" val="0"/>
              </a:ext>
            </a:extLst>
          </a:blip>
          <a:srcRect b="-1427"/>
          <a:stretch>
            <a:fillRect/>
          </a:stretch>
        </p:blipFill>
        <p:spPr bwMode="auto">
          <a:xfrm>
            <a:off x="2972592" y="1487488"/>
            <a:ext cx="3198813" cy="4913312"/>
          </a:xfrm>
          <a:prstGeom prst="rect">
            <a:avLst/>
          </a:prstGeom>
          <a:solidFill>
            <a:srgbClr val="FFFFFF"/>
          </a:solidFill>
        </p:spPr>
      </p:pic>
      <p:pic>
        <p:nvPicPr>
          <p:cNvPr id="14" name="Picture 13" descr="mu2e_four_ferm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2271010"/>
            <a:ext cx="2376487" cy="11271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712203" y="3828256"/>
            <a:ext cx="2099549" cy="2031325"/>
          </a:xfrm>
          <a:prstGeom prst="rect">
            <a:avLst/>
          </a:prstGeom>
          <a:noFill/>
        </p:spPr>
        <p:txBody>
          <a:bodyPr wrap="none" rtlCol="0">
            <a:spAutoFit/>
          </a:bodyPr>
          <a:lstStyle/>
          <a:p>
            <a:pPr algn="ctr"/>
            <a:r>
              <a:rPr lang="en-US" dirty="0">
                <a:latin typeface="Symbol" pitchFamily="18" charset="2"/>
              </a:rPr>
              <a:t>k</a:t>
            </a:r>
            <a:r>
              <a:rPr lang="en-US" dirty="0" smtClean="0"/>
              <a:t>&gt;&gt;1</a:t>
            </a:r>
          </a:p>
          <a:p>
            <a:pPr algn="ctr"/>
            <a:r>
              <a:rPr lang="en-US" dirty="0" smtClean="0"/>
              <a:t>Contact</a:t>
            </a:r>
          </a:p>
          <a:p>
            <a:pPr algn="ctr"/>
            <a:r>
              <a:rPr lang="en-US" dirty="0" smtClean="0"/>
              <a:t>interaction</a:t>
            </a:r>
          </a:p>
          <a:p>
            <a:pPr algn="ctr"/>
            <a:r>
              <a:rPr lang="en-US" dirty="0" err="1">
                <a:latin typeface="Symbol" pitchFamily="18" charset="2"/>
                <a:sym typeface="Wingdings" pitchFamily="2" charset="2"/>
              </a:rPr>
              <a:t>m</a:t>
            </a:r>
            <a:r>
              <a:rPr lang="en-US" dirty="0" err="1">
                <a:sym typeface="Wingdings" pitchFamily="2" charset="2"/>
              </a:rPr>
              <a:t>NeN</a:t>
            </a:r>
            <a:r>
              <a:rPr lang="en-US" dirty="0">
                <a:sym typeface="Wingdings" pitchFamily="2" charset="2"/>
              </a:rPr>
              <a:t> </a:t>
            </a:r>
            <a:r>
              <a:rPr lang="en-US" dirty="0" smtClean="0">
                <a:sym typeface="Wingdings" pitchFamily="2" charset="2"/>
              </a:rPr>
              <a:t>rate many</a:t>
            </a:r>
          </a:p>
          <a:p>
            <a:pPr algn="ctr"/>
            <a:r>
              <a:rPr lang="en-US" dirty="0" smtClean="0">
                <a:sym typeface="Wingdings" pitchFamily="2" charset="2"/>
              </a:rPr>
              <a:t>orders of magnitude</a:t>
            </a:r>
            <a:endParaRPr lang="en-US" dirty="0">
              <a:sym typeface="Wingdings" pitchFamily="2" charset="2"/>
            </a:endParaRPr>
          </a:p>
          <a:p>
            <a:pPr algn="ctr"/>
            <a:r>
              <a:rPr lang="en-US" dirty="0">
                <a:sym typeface="Wingdings" pitchFamily="2" charset="2"/>
              </a:rPr>
              <a:t>g</a:t>
            </a:r>
            <a:r>
              <a:rPr lang="en-US" dirty="0" smtClean="0">
                <a:sym typeface="Wingdings" pitchFamily="2" charset="2"/>
              </a:rPr>
              <a:t>reater than</a:t>
            </a:r>
          </a:p>
          <a:p>
            <a:pPr algn="ctr"/>
            <a:r>
              <a:rPr lang="en-US" dirty="0" err="1" smtClean="0">
                <a:latin typeface="Symbol" pitchFamily="18" charset="2"/>
                <a:sym typeface="Wingdings" pitchFamily="2" charset="2"/>
              </a:rPr>
              <a:t>m</a:t>
            </a:r>
            <a:r>
              <a:rPr lang="en-US" dirty="0" err="1" smtClean="0">
                <a:sym typeface="Wingdings" pitchFamily="2" charset="2"/>
              </a:rPr>
              <a:t>e</a:t>
            </a:r>
            <a:r>
              <a:rPr lang="en-US" dirty="0" err="1" smtClean="0">
                <a:latin typeface="Symbol" pitchFamily="18" charset="2"/>
                <a:sym typeface="Wingdings" pitchFamily="2" charset="2"/>
              </a:rPr>
              <a:t>g</a:t>
            </a:r>
            <a:r>
              <a:rPr lang="en-US" dirty="0" smtClean="0">
                <a:sym typeface="Wingdings" pitchFamily="2" charset="2"/>
              </a:rPr>
              <a:t> rate </a:t>
            </a:r>
          </a:p>
        </p:txBody>
      </p:sp>
      <p:graphicFrame>
        <p:nvGraphicFramePr>
          <p:cNvPr id="11" name="Object 10"/>
          <p:cNvGraphicFramePr>
            <a:graphicFrameLocks noChangeAspect="1"/>
          </p:cNvGraphicFramePr>
          <p:nvPr>
            <p:extLst>
              <p:ext uri="{D42A27DB-BD31-4B8C-83A1-F6EECF244321}">
                <p14:modId xmlns:p14="http://schemas.microsoft.com/office/powerpoint/2010/main" val="1099577260"/>
              </p:ext>
            </p:extLst>
          </p:nvPr>
        </p:nvGraphicFramePr>
        <p:xfrm>
          <a:off x="2041525" y="533400"/>
          <a:ext cx="6645275" cy="879475"/>
        </p:xfrm>
        <a:graphic>
          <a:graphicData uri="http://schemas.openxmlformats.org/presentationml/2006/ole">
            <mc:AlternateContent xmlns:mc="http://schemas.openxmlformats.org/markup-compatibility/2006">
              <mc:Choice xmlns:v="urn:schemas-microsoft-com:vml" Requires="v">
                <p:oleObj spid="_x0000_s40972" name="Equation" r:id="rId7" imgW="3454200" imgH="457200" progId="Equation.DSMT4">
                  <p:embed/>
                </p:oleObj>
              </mc:Choice>
              <mc:Fallback>
                <p:oleObj name="Equation" r:id="rId7" imgW="3454200" imgH="457200" progId="Equation.DSMT4">
                  <p:embed/>
                  <p:pic>
                    <p:nvPicPr>
                      <p:cNvPr id="0" name=""/>
                      <p:cNvPicPr>
                        <a:picLocks noChangeAspect="1" noChangeArrowheads="1"/>
                      </p:cNvPicPr>
                      <p:nvPr/>
                    </p:nvPicPr>
                    <p:blipFill>
                      <a:blip r:embed="rId8"/>
                      <a:srcRect/>
                      <a:stretch>
                        <a:fillRect/>
                      </a:stretch>
                    </p:blipFill>
                    <p:spPr bwMode="auto">
                      <a:xfrm>
                        <a:off x="2041525" y="533400"/>
                        <a:ext cx="6645275" cy="87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TextBox 11"/>
          <p:cNvSpPr txBox="1"/>
          <p:nvPr/>
        </p:nvSpPr>
        <p:spPr>
          <a:xfrm>
            <a:off x="440351" y="609600"/>
            <a:ext cx="1477199" cy="1200329"/>
          </a:xfrm>
          <a:prstGeom prst="rect">
            <a:avLst/>
          </a:prstGeom>
          <a:noFill/>
        </p:spPr>
        <p:txBody>
          <a:bodyPr wrap="none" rtlCol="0">
            <a:spAutoFit/>
          </a:bodyPr>
          <a:lstStyle/>
          <a:p>
            <a:pPr algn="ctr"/>
            <a:r>
              <a:rPr lang="en-US" dirty="0" smtClean="0"/>
              <a:t>Model</a:t>
            </a:r>
          </a:p>
          <a:p>
            <a:pPr algn="ctr"/>
            <a:r>
              <a:rPr lang="en-US" dirty="0"/>
              <a:t>i</a:t>
            </a:r>
            <a:r>
              <a:rPr lang="en-US" dirty="0" smtClean="0"/>
              <a:t>ndependent</a:t>
            </a:r>
          </a:p>
          <a:p>
            <a:pPr algn="ctr"/>
            <a:r>
              <a:rPr lang="en-US" dirty="0"/>
              <a:t>e</a:t>
            </a:r>
            <a:r>
              <a:rPr lang="en-US" dirty="0" smtClean="0"/>
              <a:t>ffective </a:t>
            </a:r>
            <a:r>
              <a:rPr lang="en-US" dirty="0" err="1" smtClean="0"/>
              <a:t>cLFV</a:t>
            </a:r>
            <a:endParaRPr lang="en-US" dirty="0" smtClean="0"/>
          </a:p>
          <a:p>
            <a:pPr algn="ctr"/>
            <a:r>
              <a:rPr lang="en-US" dirty="0" err="1" smtClean="0"/>
              <a:t>Lagrangian</a:t>
            </a:r>
            <a:endParaRPr lang="en-US" dirty="0"/>
          </a:p>
        </p:txBody>
      </p:sp>
      <p:sp>
        <p:nvSpPr>
          <p:cNvPr id="19" name="Rectangle 18"/>
          <p:cNvSpPr>
            <a:spLocks noGrp="1" noRot="1" noChangeArrowheads="1"/>
          </p:cNvSpPr>
          <p:nvPr/>
        </p:nvSpPr>
        <p:spPr bwMode="auto">
          <a:xfrm>
            <a:off x="462836" y="0"/>
            <a:ext cx="8915400" cy="593725"/>
          </a:xfrm>
          <a:prstGeom prst="rect">
            <a:avLst/>
          </a:prstGeom>
          <a:noFill/>
          <a:ln>
            <a:noFill/>
          </a:ln>
          <a:effectLst>
            <a:outerShdw dist="28398" dir="1593903" algn="ctr" rotWithShape="0">
              <a:srgbClr val="CC00CC"/>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800">
                <a:solidFill>
                  <a:srgbClr val="FF99FF"/>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2800">
                <a:solidFill>
                  <a:srgbClr val="FF99FF"/>
                </a:solidFill>
                <a:effectLst>
                  <a:outerShdw blurRad="38100" dist="38100" dir="2700000" algn="tl">
                    <a:srgbClr val="000000"/>
                  </a:outerShdw>
                </a:effectLst>
                <a:latin typeface="Comic Sans MS" pitchFamily="66" charset="0"/>
              </a:defRPr>
            </a:lvl2pPr>
            <a:lvl3pPr algn="ctr" rtl="0" fontAlgn="base">
              <a:spcBef>
                <a:spcPct val="0"/>
              </a:spcBef>
              <a:spcAft>
                <a:spcPct val="0"/>
              </a:spcAft>
              <a:defRPr sz="2800">
                <a:solidFill>
                  <a:srgbClr val="FF99FF"/>
                </a:solidFill>
                <a:effectLst>
                  <a:outerShdw blurRad="38100" dist="38100" dir="2700000" algn="tl">
                    <a:srgbClr val="000000"/>
                  </a:outerShdw>
                </a:effectLst>
                <a:latin typeface="Comic Sans MS" pitchFamily="66" charset="0"/>
              </a:defRPr>
            </a:lvl3pPr>
            <a:lvl4pPr algn="ctr" rtl="0" fontAlgn="base">
              <a:spcBef>
                <a:spcPct val="0"/>
              </a:spcBef>
              <a:spcAft>
                <a:spcPct val="0"/>
              </a:spcAft>
              <a:defRPr sz="2800">
                <a:solidFill>
                  <a:srgbClr val="FF99FF"/>
                </a:solidFill>
                <a:effectLst>
                  <a:outerShdw blurRad="38100" dist="38100" dir="2700000" algn="tl">
                    <a:srgbClr val="000000"/>
                  </a:outerShdw>
                </a:effectLst>
                <a:latin typeface="Comic Sans MS" pitchFamily="66" charset="0"/>
              </a:defRPr>
            </a:lvl4pPr>
            <a:lvl5pPr algn="ctr" rtl="0" fontAlgn="base">
              <a:spcBef>
                <a:spcPct val="0"/>
              </a:spcBef>
              <a:spcAft>
                <a:spcPct val="0"/>
              </a:spcAft>
              <a:defRPr sz="2800">
                <a:solidFill>
                  <a:srgbClr val="FF99FF"/>
                </a:solidFill>
                <a:effectLst>
                  <a:outerShdw blurRad="38100" dist="38100" dir="2700000" algn="tl">
                    <a:srgbClr val="000000"/>
                  </a:outerShdw>
                </a:effectLst>
                <a:latin typeface="Comic Sans MS" pitchFamily="66" charset="0"/>
              </a:defRPr>
            </a:lvl5pPr>
            <a:lvl6pPr marL="457200" algn="ctr" rtl="0" fontAlgn="base">
              <a:spcBef>
                <a:spcPct val="0"/>
              </a:spcBef>
              <a:spcAft>
                <a:spcPct val="0"/>
              </a:spcAft>
              <a:defRPr sz="2800">
                <a:solidFill>
                  <a:srgbClr val="FF99FF"/>
                </a:solidFill>
                <a:effectLst>
                  <a:outerShdw blurRad="38100" dist="38100" dir="2700000" algn="tl">
                    <a:srgbClr val="000000"/>
                  </a:outerShdw>
                </a:effectLst>
                <a:latin typeface="Comic Sans MS" pitchFamily="66" charset="0"/>
              </a:defRPr>
            </a:lvl6pPr>
            <a:lvl7pPr marL="914400" algn="ctr" rtl="0" fontAlgn="base">
              <a:spcBef>
                <a:spcPct val="0"/>
              </a:spcBef>
              <a:spcAft>
                <a:spcPct val="0"/>
              </a:spcAft>
              <a:defRPr sz="2800">
                <a:solidFill>
                  <a:srgbClr val="FF99FF"/>
                </a:solidFill>
                <a:effectLst>
                  <a:outerShdw blurRad="38100" dist="38100" dir="2700000" algn="tl">
                    <a:srgbClr val="000000"/>
                  </a:outerShdw>
                </a:effectLst>
                <a:latin typeface="Comic Sans MS" pitchFamily="66" charset="0"/>
              </a:defRPr>
            </a:lvl7pPr>
            <a:lvl8pPr marL="1371600" algn="ctr" rtl="0" fontAlgn="base">
              <a:spcBef>
                <a:spcPct val="0"/>
              </a:spcBef>
              <a:spcAft>
                <a:spcPct val="0"/>
              </a:spcAft>
              <a:defRPr sz="2800">
                <a:solidFill>
                  <a:srgbClr val="FF99FF"/>
                </a:solidFill>
                <a:effectLst>
                  <a:outerShdw blurRad="38100" dist="38100" dir="2700000" algn="tl">
                    <a:srgbClr val="000000"/>
                  </a:outerShdw>
                </a:effectLst>
                <a:latin typeface="Comic Sans MS" pitchFamily="66" charset="0"/>
              </a:defRPr>
            </a:lvl8pPr>
            <a:lvl9pPr marL="1828800" algn="ctr" rtl="0" fontAlgn="base">
              <a:spcBef>
                <a:spcPct val="0"/>
              </a:spcBef>
              <a:spcAft>
                <a:spcPct val="0"/>
              </a:spcAft>
              <a:defRPr sz="2800">
                <a:solidFill>
                  <a:srgbClr val="FF99FF"/>
                </a:solidFill>
                <a:effectLst>
                  <a:outerShdw blurRad="38100" dist="38100" dir="2700000" algn="tl">
                    <a:srgbClr val="000000"/>
                  </a:outerShdw>
                </a:effectLst>
                <a:latin typeface="Comic Sans MS" pitchFamily="66" charset="0"/>
              </a:defRPr>
            </a:lvl9pPr>
          </a:lstStyle>
          <a:p>
            <a:endParaRPr lang="en-US" dirty="0">
              <a:solidFill>
                <a:srgbClr val="FF0000"/>
              </a:solidFill>
              <a:effectLst/>
              <a:latin typeface="+mn-lt"/>
            </a:endParaRPr>
          </a:p>
        </p:txBody>
      </p:sp>
      <p:sp>
        <p:nvSpPr>
          <p:cNvPr id="2" name="TextBox 1"/>
          <p:cNvSpPr txBox="1"/>
          <p:nvPr/>
        </p:nvSpPr>
        <p:spPr>
          <a:xfrm>
            <a:off x="794362" y="103842"/>
            <a:ext cx="8028160" cy="523220"/>
          </a:xfrm>
          <a:prstGeom prst="rect">
            <a:avLst/>
          </a:prstGeom>
          <a:noFill/>
        </p:spPr>
        <p:txBody>
          <a:bodyPr wrap="none" rtlCol="0">
            <a:spAutoFit/>
          </a:bodyPr>
          <a:lstStyle/>
          <a:p>
            <a:r>
              <a:rPr lang="en-US" sz="2800" dirty="0" smtClean="0">
                <a:solidFill>
                  <a:srgbClr val="FF0000"/>
                </a:solidFill>
              </a:rPr>
              <a:t>Comparing Sensitivities of  </a:t>
            </a:r>
            <a:r>
              <a:rPr lang="en-US" sz="2800" dirty="0" err="1" smtClean="0">
                <a:solidFill>
                  <a:srgbClr val="FF0000"/>
                </a:solidFill>
                <a:latin typeface="Symbol" pitchFamily="18" charset="2"/>
              </a:rPr>
              <a:t>m</a:t>
            </a:r>
            <a:r>
              <a:rPr lang="en-US" sz="2800" dirty="0" err="1" smtClean="0">
                <a:solidFill>
                  <a:srgbClr val="FF0000"/>
                </a:solidFill>
                <a:sym typeface="Wingdings" pitchFamily="2" charset="2"/>
              </a:rPr>
              <a:t>e</a:t>
            </a:r>
            <a:r>
              <a:rPr lang="en-US" sz="2800" dirty="0" smtClean="0">
                <a:solidFill>
                  <a:srgbClr val="FF0000"/>
                </a:solidFill>
                <a:sym typeface="Wingdings" pitchFamily="2" charset="2"/>
              </a:rPr>
              <a:t> and </a:t>
            </a:r>
            <a:r>
              <a:rPr lang="en-US" sz="2800" dirty="0" smtClean="0">
                <a:solidFill>
                  <a:srgbClr val="FF0000"/>
                </a:solidFill>
                <a:latin typeface="Symbol" pitchFamily="18" charset="2"/>
                <a:sym typeface="Wingdings" pitchFamily="2" charset="2"/>
              </a:rPr>
              <a:t>m</a:t>
            </a:r>
            <a:r>
              <a:rPr lang="en-US" sz="2800" dirty="0" smtClean="0">
                <a:solidFill>
                  <a:srgbClr val="FF0000"/>
                </a:solidFill>
                <a:sym typeface="Wingdings" pitchFamily="2" charset="2"/>
              </a:rPr>
              <a:t> e </a:t>
            </a:r>
            <a:r>
              <a:rPr lang="en-US" sz="2800" dirty="0" smtClean="0">
                <a:solidFill>
                  <a:srgbClr val="FF0000"/>
                </a:solidFill>
                <a:latin typeface="Symbol" pitchFamily="18" charset="2"/>
                <a:sym typeface="Wingdings" pitchFamily="2" charset="2"/>
              </a:rPr>
              <a:t>g </a:t>
            </a:r>
            <a:r>
              <a:rPr lang="en-US" sz="2800" dirty="0" smtClean="0">
                <a:solidFill>
                  <a:srgbClr val="FF0000"/>
                </a:solidFill>
                <a:sym typeface="Wingdings" pitchFamily="2" charset="2"/>
              </a:rPr>
              <a:t>to </a:t>
            </a:r>
            <a:r>
              <a:rPr lang="en-US" sz="2800" dirty="0" err="1" smtClean="0">
                <a:solidFill>
                  <a:srgbClr val="FF0000"/>
                </a:solidFill>
                <a:sym typeface="Wingdings" pitchFamily="2" charset="2"/>
              </a:rPr>
              <a:t>cLFV</a:t>
            </a:r>
            <a:endParaRPr lang="en-US" sz="2800" dirty="0">
              <a:solidFill>
                <a:srgbClr val="FF0000"/>
              </a:solidFill>
            </a:endParaRPr>
          </a:p>
        </p:txBody>
      </p:sp>
    </p:spTree>
    <p:extLst>
      <p:ext uri="{BB962C8B-B14F-4D97-AF65-F5344CB8AC3E}">
        <p14:creationId xmlns:p14="http://schemas.microsoft.com/office/powerpoint/2010/main" val="34050456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48904"/>
            <a:ext cx="6477000" cy="533400"/>
          </a:xfrm>
        </p:spPr>
        <p:txBody>
          <a:bodyPr>
            <a:normAutofit fontScale="90000"/>
          </a:bodyPr>
          <a:lstStyle/>
          <a:p>
            <a:pPr>
              <a:defRPr/>
            </a:pPr>
            <a:r>
              <a:rPr lang="en-US" sz="3200" dirty="0" smtClean="0">
                <a:solidFill>
                  <a:srgbClr val="FF0000"/>
                </a:solidFill>
              </a:rPr>
              <a:t>The Measurement Method</a:t>
            </a:r>
            <a:endParaRPr lang="en-US" sz="3200" dirty="0">
              <a:solidFill>
                <a:srgbClr val="FF0000"/>
              </a:solidFill>
            </a:endParaRPr>
          </a:p>
        </p:txBody>
      </p:sp>
      <p:sp>
        <p:nvSpPr>
          <p:cNvPr id="4102" name="Content Placeholder 2"/>
          <p:cNvSpPr>
            <a:spLocks noGrp="1"/>
          </p:cNvSpPr>
          <p:nvPr>
            <p:ph idx="1"/>
          </p:nvPr>
        </p:nvSpPr>
        <p:spPr>
          <a:xfrm>
            <a:off x="0" y="595952"/>
            <a:ext cx="8458200" cy="6033448"/>
          </a:xfrm>
        </p:spPr>
        <p:txBody>
          <a:bodyPr/>
          <a:lstStyle/>
          <a:p>
            <a:r>
              <a:rPr lang="en-US" sz="2000" dirty="0" smtClean="0"/>
              <a:t>Stop negative muons in an </a:t>
            </a:r>
            <a:r>
              <a:rPr lang="en-US" sz="2000" dirty="0" smtClean="0">
                <a:solidFill>
                  <a:srgbClr val="FF0000"/>
                </a:solidFill>
              </a:rPr>
              <a:t>aluminum </a:t>
            </a:r>
            <a:r>
              <a:rPr lang="en-US" sz="2000" dirty="0" smtClean="0"/>
              <a:t>target</a:t>
            </a:r>
          </a:p>
          <a:p>
            <a:r>
              <a:rPr lang="en-US" sz="2000" dirty="0" smtClean="0"/>
              <a:t>The stopped muons form </a:t>
            </a:r>
            <a:r>
              <a:rPr lang="en-US" sz="2000" dirty="0" err="1" smtClean="0"/>
              <a:t>muonic</a:t>
            </a:r>
            <a:r>
              <a:rPr lang="en-US" sz="2000" dirty="0" smtClean="0"/>
              <a:t> atoms</a:t>
            </a:r>
          </a:p>
          <a:p>
            <a:pPr lvl="1"/>
            <a:r>
              <a:rPr lang="en-US" sz="1600" dirty="0" smtClean="0"/>
              <a:t>207x smaller radius  than inner e</a:t>
            </a:r>
            <a:r>
              <a:rPr lang="en-US" sz="1600" baseline="30000" dirty="0" smtClean="0">
                <a:latin typeface="Symbol" pitchFamily="18" charset="2"/>
              </a:rPr>
              <a:t>-</a:t>
            </a:r>
            <a:r>
              <a:rPr lang="en-US" sz="1600" dirty="0" smtClean="0"/>
              <a:t> in Al</a:t>
            </a:r>
            <a:r>
              <a:rPr lang="en-US" sz="1600" dirty="0" smtClean="0">
                <a:latin typeface="Symbol" pitchFamily="18" charset="2"/>
              </a:rPr>
              <a:t>-&gt;</a:t>
            </a:r>
          </a:p>
          <a:p>
            <a:pPr lvl="1"/>
            <a:r>
              <a:rPr lang="en-US" sz="1600" dirty="0" smtClean="0"/>
              <a:t>well inside electron orbits </a:t>
            </a:r>
            <a:r>
              <a:rPr lang="en-US" sz="1600" dirty="0" smtClean="0">
                <a:latin typeface="Symbol" pitchFamily="18" charset="2"/>
                <a:sym typeface="Wingdings" pitchFamily="2" charset="2"/>
              </a:rPr>
              <a:t></a:t>
            </a:r>
            <a:r>
              <a:rPr lang="en-US" sz="1600" dirty="0" smtClean="0">
                <a:latin typeface="Symbol" pitchFamily="18" charset="2"/>
              </a:rPr>
              <a:t> </a:t>
            </a:r>
          </a:p>
          <a:p>
            <a:pPr lvl="1">
              <a:buNone/>
            </a:pPr>
            <a:r>
              <a:rPr lang="en-US" sz="1600" dirty="0" smtClean="0">
                <a:solidFill>
                  <a:srgbClr val="669900"/>
                </a:solidFill>
                <a:latin typeface="Symbol" pitchFamily="18" charset="2"/>
              </a:rPr>
              <a:t>     </a:t>
            </a:r>
            <a:r>
              <a:rPr lang="en-US" sz="1600" dirty="0" smtClean="0">
                <a:solidFill>
                  <a:srgbClr val="669900"/>
                </a:solidFill>
              </a:rPr>
              <a:t>muon forms a hydrogen-like atom, unaffected by </a:t>
            </a:r>
            <a:r>
              <a:rPr lang="en-US" sz="1600" dirty="0" err="1" smtClean="0">
                <a:solidFill>
                  <a:srgbClr val="669900"/>
                </a:solidFill>
              </a:rPr>
              <a:t>e’s</a:t>
            </a:r>
            <a:endParaRPr lang="en-US" sz="1600" dirty="0" smtClean="0"/>
          </a:p>
          <a:p>
            <a:pPr lvl="1"/>
            <a:r>
              <a:rPr lang="en-US" sz="1600" dirty="0" err="1" smtClean="0"/>
              <a:t>hydrogenic</a:t>
            </a:r>
            <a:r>
              <a:rPr lang="en-US" sz="1600" dirty="0" smtClean="0"/>
              <a:t> 1S : Bohr radius ~20 fm, BE~500 </a:t>
            </a:r>
            <a:r>
              <a:rPr lang="en-US" sz="1600" dirty="0" err="1" smtClean="0"/>
              <a:t>keV</a:t>
            </a:r>
            <a:endParaRPr lang="en-US" sz="1600" dirty="0" smtClean="0"/>
          </a:p>
          <a:p>
            <a:pPr lvl="1"/>
            <a:r>
              <a:rPr lang="en-US" sz="1600" dirty="0" smtClean="0"/>
              <a:t>Nuclear radius ~ 4 fm </a:t>
            </a:r>
            <a:r>
              <a:rPr lang="en-US" sz="1600" dirty="0" smtClean="0">
                <a:sym typeface="Wingdings" pitchFamily="2" charset="2"/>
              </a:rPr>
              <a:t> </a:t>
            </a:r>
          </a:p>
          <a:p>
            <a:pPr lvl="1">
              <a:buFont typeface="Wingdings" pitchFamily="2" charset="2"/>
              <a:buNone/>
            </a:pPr>
            <a:r>
              <a:rPr lang="en-US" sz="1600" dirty="0" smtClean="0">
                <a:solidFill>
                  <a:srgbClr val="FF0000"/>
                </a:solidFill>
                <a:sym typeface="Wingdings" pitchFamily="2" charset="2"/>
              </a:rPr>
              <a:t>     muon and nuclear </a:t>
            </a:r>
            <a:r>
              <a:rPr lang="en-US" sz="1600" dirty="0" err="1" smtClean="0">
                <a:solidFill>
                  <a:srgbClr val="FF0000"/>
                </a:solidFill>
                <a:sym typeface="Wingdings" pitchFamily="2" charset="2"/>
              </a:rPr>
              <a:t>wavefunctions</a:t>
            </a:r>
            <a:r>
              <a:rPr lang="en-US" sz="1600" dirty="0" smtClean="0">
                <a:solidFill>
                  <a:srgbClr val="FF0000"/>
                </a:solidFill>
                <a:sym typeface="Wingdings" pitchFamily="2" charset="2"/>
              </a:rPr>
              <a:t> overlap significantly</a:t>
            </a:r>
            <a:endParaRPr lang="en-US" sz="1600" dirty="0" smtClean="0">
              <a:solidFill>
                <a:srgbClr val="FF0000"/>
              </a:solidFill>
            </a:endParaRPr>
          </a:p>
          <a:p>
            <a:r>
              <a:rPr lang="en-US" sz="2000" dirty="0" smtClean="0"/>
              <a:t>Three main things can happen (numbers for case of Al):</a:t>
            </a:r>
          </a:p>
          <a:p>
            <a:pPr lvl="1"/>
            <a:r>
              <a:rPr lang="en-US" sz="1600" dirty="0" smtClean="0"/>
              <a:t>Muon decays (40%):</a:t>
            </a:r>
          </a:p>
          <a:p>
            <a:pPr lvl="1"/>
            <a:r>
              <a:rPr lang="en-US" sz="1600" dirty="0" smtClean="0"/>
              <a:t>Muon captures on the nucleus (60%):</a:t>
            </a:r>
          </a:p>
          <a:p>
            <a:pPr lvl="1">
              <a:buNone/>
            </a:pPr>
            <a:r>
              <a:rPr lang="en-US" sz="1600" dirty="0" smtClean="0">
                <a:solidFill>
                  <a:schemeClr val="accent1">
                    <a:lumMod val="50000"/>
                  </a:schemeClr>
                </a:solidFill>
              </a:rPr>
              <a:t>(capture is roughly sum of reactions with protons in  nucleus:                                              ) </a:t>
            </a:r>
            <a:endParaRPr lang="en-US" sz="1600" dirty="0" smtClean="0"/>
          </a:p>
          <a:p>
            <a:pPr lvl="1"/>
            <a:r>
              <a:rPr lang="en-US" sz="1600" dirty="0" smtClean="0"/>
              <a:t>Muon to electron conversion:   </a:t>
            </a:r>
          </a:p>
          <a:p>
            <a:r>
              <a:rPr lang="en-US" sz="2000" dirty="0" smtClean="0"/>
              <a:t>Muon lifetime in 1S orbit of aluminum ~864 ns</a:t>
            </a:r>
          </a:p>
          <a:p>
            <a:pPr lvl="1">
              <a:buFont typeface="Wingdings" pitchFamily="2" charset="2"/>
              <a:buNone/>
            </a:pPr>
            <a:r>
              <a:rPr lang="en-US" sz="1600" dirty="0" smtClean="0"/>
              <a:t>(40% decay, 60% nuclear capture), compared to 2.2 </a:t>
            </a:r>
            <a:r>
              <a:rPr lang="en-US" sz="1600" dirty="0" err="1" smtClean="0">
                <a:latin typeface="Symbol" pitchFamily="18" charset="2"/>
              </a:rPr>
              <a:t>m</a:t>
            </a:r>
            <a:r>
              <a:rPr lang="en-US" sz="1600" dirty="0" err="1" smtClean="0"/>
              <a:t>sec</a:t>
            </a:r>
            <a:r>
              <a:rPr lang="en-US" sz="1600" dirty="0" smtClean="0"/>
              <a:t> in vacuum</a:t>
            </a:r>
          </a:p>
          <a:p>
            <a:r>
              <a:rPr lang="en-US" sz="2000" dirty="0" smtClean="0"/>
              <a:t>Look for 105 MeV conversion electron signal</a:t>
            </a:r>
          </a:p>
          <a:p>
            <a:pPr lvl="1">
              <a:buFont typeface="Wingdings" pitchFamily="2" charset="2"/>
              <a:buNone/>
            </a:pPr>
            <a:endParaRPr lang="en-US" sz="1600" dirty="0" smtClean="0"/>
          </a:p>
          <a:p>
            <a:pPr lvl="1">
              <a:buFont typeface="Wingdings" pitchFamily="2" charset="2"/>
              <a:buNone/>
            </a:pPr>
            <a:endParaRPr lang="en-US" sz="1600" dirty="0" smtClean="0"/>
          </a:p>
          <a:p>
            <a:pPr lvl="1">
              <a:buFont typeface="Wingdings" pitchFamily="2" charset="2"/>
              <a:buNone/>
            </a:pPr>
            <a:endParaRPr lang="en-US" sz="1600" dirty="0" smtClean="0">
              <a:solidFill>
                <a:schemeClr val="accent1">
                  <a:lumMod val="50000"/>
                </a:schemeClr>
              </a:solidFill>
            </a:endParaRPr>
          </a:p>
          <a:p>
            <a:pPr lvl="1">
              <a:buFont typeface="Wingdings" pitchFamily="2" charset="2"/>
              <a:buNone/>
            </a:pPr>
            <a:endParaRPr lang="en-US" sz="1600" dirty="0" smtClean="0">
              <a:solidFill>
                <a:schemeClr val="accent1">
                  <a:lumMod val="50000"/>
                </a:schemeClr>
              </a:solidFill>
            </a:endParaRPr>
          </a:p>
          <a:p>
            <a:pPr>
              <a:buFont typeface="Times" pitchFamily="28" charset="0"/>
              <a:buNone/>
            </a:pPr>
            <a:endParaRPr lang="en-US" sz="2000" dirty="0" smtClean="0"/>
          </a:p>
        </p:txBody>
      </p:sp>
      <p:pic>
        <p:nvPicPr>
          <p:cNvPr id="8" name="Picture 9"/>
          <p:cNvPicPr>
            <a:picLocks noChangeArrowheads="1"/>
          </p:cNvPicPr>
          <p:nvPr/>
        </p:nvPicPr>
        <p:blipFill>
          <a:blip r:embed="rId4" cstate="print"/>
          <a:srcRect/>
          <a:stretch>
            <a:fillRect/>
          </a:stretch>
        </p:blipFill>
        <p:spPr bwMode="auto">
          <a:xfrm>
            <a:off x="5715000" y="838200"/>
            <a:ext cx="3429000" cy="2209800"/>
          </a:xfrm>
          <a:prstGeom prst="rect">
            <a:avLst/>
          </a:prstGeom>
          <a:solidFill>
            <a:schemeClr val="bg2">
              <a:lumMod val="60000"/>
              <a:lumOff val="40000"/>
            </a:schemeClr>
          </a:solidFill>
          <a:ln w="12700">
            <a:noFill/>
            <a:miter lim="800000"/>
            <a:headEnd/>
            <a:tailEnd/>
          </a:ln>
        </p:spPr>
      </p:pic>
      <p:graphicFrame>
        <p:nvGraphicFramePr>
          <p:cNvPr id="4100" name="Object 9"/>
          <p:cNvGraphicFramePr>
            <a:graphicFrameLocks noChangeAspect="1"/>
          </p:cNvGraphicFramePr>
          <p:nvPr>
            <p:extLst>
              <p:ext uri="{D42A27DB-BD31-4B8C-83A1-F6EECF244321}">
                <p14:modId xmlns:p14="http://schemas.microsoft.com/office/powerpoint/2010/main" val="1330297288"/>
              </p:ext>
            </p:extLst>
          </p:nvPr>
        </p:nvGraphicFramePr>
        <p:xfrm>
          <a:off x="5730875" y="3977390"/>
          <a:ext cx="1965325" cy="457200"/>
        </p:xfrm>
        <a:graphic>
          <a:graphicData uri="http://schemas.openxmlformats.org/presentationml/2006/ole">
            <mc:AlternateContent xmlns:mc="http://schemas.openxmlformats.org/markup-compatibility/2006">
              <mc:Choice xmlns:v="urn:schemas-microsoft-com:vml" Requires="v">
                <p:oleObj spid="_x0000_s13766" name="Equation" r:id="rId5" imgW="1091880" imgH="253800" progId="Equation.DSMT4">
                  <p:embed/>
                </p:oleObj>
              </mc:Choice>
              <mc:Fallback>
                <p:oleObj name="Equation" r:id="rId5" imgW="1091880" imgH="253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0875" y="3977390"/>
                        <a:ext cx="19653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1" name="Object 5"/>
          <p:cNvGraphicFramePr>
            <a:graphicFrameLocks noChangeAspect="1"/>
          </p:cNvGraphicFramePr>
          <p:nvPr/>
        </p:nvGraphicFramePr>
        <p:xfrm>
          <a:off x="2465173" y="3386992"/>
          <a:ext cx="2285999" cy="462137"/>
        </p:xfrm>
        <a:graphic>
          <a:graphicData uri="http://schemas.openxmlformats.org/presentationml/2006/ole">
            <mc:AlternateContent xmlns:mc="http://schemas.openxmlformats.org/markup-compatibility/2006">
              <mc:Choice xmlns:v="urn:schemas-microsoft-com:vml" Requires="v">
                <p:oleObj spid="_x0000_s13767" name="Equation" r:id="rId7" imgW="1257120" imgH="253800" progId="Equation.DSMT4">
                  <p:embed/>
                </p:oleObj>
              </mc:Choice>
              <mc:Fallback>
                <p:oleObj name="Equation" r:id="rId7" imgW="1257120" imgH="2538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5173" y="3386992"/>
                        <a:ext cx="2285999" cy="462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6"/>
          <p:cNvGraphicFramePr>
            <a:graphicFrameLocks noChangeAspect="1"/>
          </p:cNvGraphicFramePr>
          <p:nvPr>
            <p:extLst>
              <p:ext uri="{D42A27DB-BD31-4B8C-83A1-F6EECF244321}">
                <p14:modId xmlns:p14="http://schemas.microsoft.com/office/powerpoint/2010/main" val="275628796"/>
              </p:ext>
            </p:extLst>
          </p:nvPr>
        </p:nvGraphicFramePr>
        <p:xfrm>
          <a:off x="4267200" y="3697415"/>
          <a:ext cx="3065780" cy="431800"/>
        </p:xfrm>
        <a:graphic>
          <a:graphicData uri="http://schemas.openxmlformats.org/presentationml/2006/ole">
            <mc:AlternateContent xmlns:mc="http://schemas.openxmlformats.org/markup-compatibility/2006">
              <mc:Choice xmlns:v="urn:schemas-microsoft-com:vml" Requires="v">
                <p:oleObj spid="_x0000_s13768" name="Equation" r:id="rId9" imgW="1803240" imgH="253800" progId="Equation.DSMT4">
                  <p:embed/>
                </p:oleObj>
              </mc:Choice>
              <mc:Fallback>
                <p:oleObj name="Equation" r:id="rId9" imgW="1803240" imgH="2538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3697415"/>
                        <a:ext cx="306578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7"/>
          <p:cNvGraphicFramePr>
            <a:graphicFrameLocks noChangeAspect="1"/>
          </p:cNvGraphicFramePr>
          <p:nvPr/>
        </p:nvGraphicFramePr>
        <p:xfrm>
          <a:off x="3493141" y="4281615"/>
          <a:ext cx="2312474" cy="392294"/>
        </p:xfrm>
        <a:graphic>
          <a:graphicData uri="http://schemas.openxmlformats.org/presentationml/2006/ole">
            <mc:AlternateContent xmlns:mc="http://schemas.openxmlformats.org/markup-compatibility/2006">
              <mc:Choice xmlns:v="urn:schemas-microsoft-com:vml" Requires="v">
                <p:oleObj spid="_x0000_s13769" name="Equation" r:id="rId11" imgW="1422360" imgH="241200" progId="Equation.DSMT4">
                  <p:embed/>
                </p:oleObj>
              </mc:Choice>
              <mc:Fallback>
                <p:oleObj name="Equation" r:id="rId11" imgW="1422360" imgH="2412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3141" y="4281615"/>
                        <a:ext cx="2312474" cy="39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Footer Placeholder 4"/>
          <p:cNvSpPr>
            <a:spLocks noGrp="1"/>
          </p:cNvSpPr>
          <p:nvPr>
            <p:ph type="ftr" sz="quarter" idx="11"/>
          </p:nvPr>
        </p:nvSpPr>
        <p:spPr/>
        <p:txBody>
          <a:bodyPr/>
          <a:lstStyle/>
          <a:p>
            <a:r>
              <a:rPr lang="en-US" smtClean="0"/>
              <a:t>J. Miller, ssp2012, June 2012</a:t>
            </a:r>
            <a:endParaRPr lang="en-US"/>
          </a:p>
        </p:txBody>
      </p:sp>
      <p:sp>
        <p:nvSpPr>
          <p:cNvPr id="6" name="Slide Number Placeholder 5"/>
          <p:cNvSpPr>
            <a:spLocks noGrp="1"/>
          </p:cNvSpPr>
          <p:nvPr>
            <p:ph type="sldNum" sz="quarter" idx="12"/>
          </p:nvPr>
        </p:nvSpPr>
        <p:spPr/>
        <p:txBody>
          <a:bodyPr/>
          <a:lstStyle/>
          <a:p>
            <a:fld id="{B326621D-91F0-43AF-9600-98B3DB544E1B}" type="slidenum">
              <a:rPr lang="en-US" smtClean="0"/>
              <a:t>8</a:t>
            </a:fld>
            <a:endParaRPr lang="en-US"/>
          </a:p>
        </p:txBody>
      </p:sp>
    </p:spTree>
    <p:extLst>
      <p:ext uri="{BB962C8B-B14F-4D97-AF65-F5344CB8AC3E}">
        <p14:creationId xmlns:p14="http://schemas.microsoft.com/office/powerpoint/2010/main" val="26184518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0" y="366560"/>
            <a:ext cx="7543800" cy="565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00" y="5911334"/>
            <a:ext cx="685800" cy="369332"/>
          </a:xfrm>
          <a:prstGeom prst="rect">
            <a:avLst/>
          </a:prstGeom>
          <a:solidFill>
            <a:schemeClr val="bg1"/>
          </a:solidFill>
        </p:spPr>
        <p:txBody>
          <a:bodyPr wrap="square" rtlCol="0">
            <a:spAutoFit/>
          </a:bodyPr>
          <a:lstStyle/>
          <a:p>
            <a:endParaRPr lang="en-US" dirty="0"/>
          </a:p>
        </p:txBody>
      </p:sp>
      <p:sp>
        <p:nvSpPr>
          <p:cNvPr id="2" name="TextBox 1"/>
          <p:cNvSpPr txBox="1"/>
          <p:nvPr/>
        </p:nvSpPr>
        <p:spPr>
          <a:xfrm>
            <a:off x="2203869" y="4768334"/>
            <a:ext cx="494046" cy="369332"/>
          </a:xfrm>
          <a:prstGeom prst="rect">
            <a:avLst/>
          </a:prstGeom>
          <a:noFill/>
        </p:spPr>
        <p:txBody>
          <a:bodyPr wrap="none" rtlCol="0">
            <a:spAutoFit/>
          </a:bodyPr>
          <a:lstStyle/>
          <a:p>
            <a:r>
              <a:rPr lang="en-US" dirty="0" smtClean="0"/>
              <a:t>t=0</a:t>
            </a:r>
            <a:endParaRPr lang="en-US" dirty="0"/>
          </a:p>
        </p:txBody>
      </p:sp>
      <p:sp>
        <p:nvSpPr>
          <p:cNvPr id="6" name="TextBox 5"/>
          <p:cNvSpPr txBox="1"/>
          <p:nvPr/>
        </p:nvSpPr>
        <p:spPr>
          <a:xfrm>
            <a:off x="3733800" y="4768334"/>
            <a:ext cx="992579" cy="369332"/>
          </a:xfrm>
          <a:prstGeom prst="rect">
            <a:avLst/>
          </a:prstGeom>
          <a:noFill/>
        </p:spPr>
        <p:txBody>
          <a:bodyPr wrap="none" rtlCol="0">
            <a:spAutoFit/>
          </a:bodyPr>
          <a:lstStyle/>
          <a:p>
            <a:r>
              <a:rPr lang="en-US" dirty="0"/>
              <a:t>t</a:t>
            </a:r>
            <a:r>
              <a:rPr lang="en-US" dirty="0" smtClean="0"/>
              <a:t>=670 ns</a:t>
            </a:r>
            <a:endParaRPr lang="en-US" dirty="0"/>
          </a:p>
        </p:txBody>
      </p:sp>
      <p:sp>
        <p:nvSpPr>
          <p:cNvPr id="7" name="TextBox 6"/>
          <p:cNvSpPr txBox="1"/>
          <p:nvPr/>
        </p:nvSpPr>
        <p:spPr>
          <a:xfrm>
            <a:off x="6172200" y="4768334"/>
            <a:ext cx="1109599" cy="369332"/>
          </a:xfrm>
          <a:prstGeom prst="rect">
            <a:avLst/>
          </a:prstGeom>
          <a:noFill/>
        </p:spPr>
        <p:txBody>
          <a:bodyPr wrap="none" rtlCol="0">
            <a:spAutoFit/>
          </a:bodyPr>
          <a:lstStyle/>
          <a:p>
            <a:r>
              <a:rPr lang="en-US" dirty="0"/>
              <a:t>t</a:t>
            </a:r>
            <a:r>
              <a:rPr lang="en-US" dirty="0" smtClean="0"/>
              <a:t>=1695 ns</a:t>
            </a:r>
            <a:endParaRPr lang="en-US" dirty="0"/>
          </a:p>
        </p:txBody>
      </p:sp>
      <p:sp>
        <p:nvSpPr>
          <p:cNvPr id="8" name="TextBox 7"/>
          <p:cNvSpPr txBox="1"/>
          <p:nvPr/>
        </p:nvSpPr>
        <p:spPr>
          <a:xfrm>
            <a:off x="2203869" y="5782270"/>
            <a:ext cx="6805961" cy="646331"/>
          </a:xfrm>
          <a:prstGeom prst="rect">
            <a:avLst/>
          </a:prstGeom>
          <a:solidFill>
            <a:schemeClr val="bg1"/>
          </a:solidFill>
        </p:spPr>
        <p:txBody>
          <a:bodyPr wrap="square" rtlCol="0">
            <a:spAutoFit/>
          </a:bodyPr>
          <a:lstStyle/>
          <a:p>
            <a:r>
              <a:rPr lang="en-US" dirty="0" smtClean="0"/>
              <a:t>Also low energy backgrounds from </a:t>
            </a:r>
            <a:r>
              <a:rPr lang="en-US" dirty="0" err="1" smtClean="0"/>
              <a:t>muon</a:t>
            </a:r>
            <a:r>
              <a:rPr lang="en-US" dirty="0"/>
              <a:t> </a:t>
            </a:r>
            <a:r>
              <a:rPr lang="en-US" dirty="0" smtClean="0"/>
              <a:t>captures In stopping target. Per capture we get ~1.2 neutrons, ~0.1 protons, ~2 gammas</a:t>
            </a:r>
            <a:endParaRPr lang="en-US" dirty="0"/>
          </a:p>
        </p:txBody>
      </p:sp>
      <p:sp>
        <p:nvSpPr>
          <p:cNvPr id="10" name="TextBox 9"/>
          <p:cNvSpPr txBox="1"/>
          <p:nvPr/>
        </p:nvSpPr>
        <p:spPr>
          <a:xfrm>
            <a:off x="3429000" y="2438400"/>
            <a:ext cx="1672958" cy="369332"/>
          </a:xfrm>
          <a:prstGeom prst="rect">
            <a:avLst/>
          </a:prstGeom>
          <a:noFill/>
        </p:spPr>
        <p:txBody>
          <a:bodyPr wrap="none" rtlCol="0">
            <a:spAutoFit/>
          </a:bodyPr>
          <a:lstStyle/>
          <a:p>
            <a:r>
              <a:rPr lang="en-US" dirty="0" smtClean="0"/>
              <a:t>Extinction=10</a:t>
            </a:r>
            <a:r>
              <a:rPr lang="en-US" baseline="30000" dirty="0" smtClean="0"/>
              <a:t>-10</a:t>
            </a:r>
            <a:endParaRPr lang="en-US" baseline="30000" dirty="0"/>
          </a:p>
        </p:txBody>
      </p:sp>
      <p:sp>
        <p:nvSpPr>
          <p:cNvPr id="5" name="Footer Placeholder 4"/>
          <p:cNvSpPr>
            <a:spLocks noGrp="1"/>
          </p:cNvSpPr>
          <p:nvPr>
            <p:ph type="ftr" sz="quarter" idx="11"/>
          </p:nvPr>
        </p:nvSpPr>
        <p:spPr/>
        <p:txBody>
          <a:bodyPr/>
          <a:lstStyle/>
          <a:p>
            <a:r>
              <a:rPr lang="en-US" smtClean="0"/>
              <a:t>J. Miller, ssp2012, June 2012</a:t>
            </a:r>
            <a:endParaRPr lang="en-US"/>
          </a:p>
        </p:txBody>
      </p:sp>
      <p:sp>
        <p:nvSpPr>
          <p:cNvPr id="9" name="Slide Number Placeholder 8"/>
          <p:cNvSpPr>
            <a:spLocks noGrp="1"/>
          </p:cNvSpPr>
          <p:nvPr>
            <p:ph type="sldNum" sz="quarter" idx="12"/>
          </p:nvPr>
        </p:nvSpPr>
        <p:spPr/>
        <p:txBody>
          <a:bodyPr/>
          <a:lstStyle/>
          <a:p>
            <a:fld id="{B326621D-91F0-43AF-9600-98B3DB544E1B}" type="slidenum">
              <a:rPr lang="en-US" smtClean="0"/>
              <a:t>9</a:t>
            </a:fld>
            <a:endParaRPr lang="en-US"/>
          </a:p>
        </p:txBody>
      </p:sp>
    </p:spTree>
    <p:extLst>
      <p:ext uri="{BB962C8B-B14F-4D97-AF65-F5344CB8AC3E}">
        <p14:creationId xmlns:p14="http://schemas.microsoft.com/office/powerpoint/2010/main" val="279700576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 val="template"/>
  <p:tag name="SOURCE" val="TPT1  equation Br(\mu\rightarrow e \gamma) = \frac{3\alpha}{32 \pi} \left| \sum_\ell V_{\mu \ell}^\star V_{e \ell} \frac{m_{\nu_\ell}^2}{M_W^2}   \right|^2  template TPT1  env TPENV1  fore 0  back 16777215  eqnno 2"/>
  <p:tag name="FILENAME" val="TP_tmp"/>
  <p:tag name="ORIGWIDTH" val="155"/>
  <p:tag name="PICTUREFILESIZE" val="16071"/>
</p:tagLst>
</file>

<file path=ppt/tags/tag2.xml><?xml version="1.0" encoding="utf-8"?>
<p:tagLst xmlns:a="http://schemas.openxmlformats.org/drawingml/2006/main" xmlns:r="http://schemas.openxmlformats.org/officeDocument/2006/relationships" xmlns:p="http://schemas.openxmlformats.org/presentationml/2006/main">
  <p:tag name="TEXPOINT" val="template"/>
  <p:tag name="SOURCE" val="TPT1  equation \leq 10^{-54}  template TPT1  env TPENV1  fore 0  back 16777215  eqnno 3"/>
  <p:tag name="FILENAME" val="TP_tmp"/>
  <p:tag name="ORIGWIDTH" val="35"/>
  <p:tag name="PICTUREFILESIZE" val="24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AEN_12_8_03">
  <a:themeElements>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EN_12_8_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EN_12_8_0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EN_12_8_0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EN_12_8_0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EN_12_8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EN_12_8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EN_12_8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AEN_12_8_03">
  <a:themeElements>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EN_12_8_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EN_12_8_0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EN_12_8_0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EN_12_8_0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EN_12_8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EN_12_8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EN_12_8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AEN_12_8_03">
  <a:themeElements>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EN_12_8_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EN_12_8_0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EN_12_8_0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EN_12_8_0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EN_12_8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EN_12_8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EN_12_8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noFill/>
        <a:ln w="19050" cap="flat" cmpd="sng" algn="ctr">
          <a:solidFill>
            <a:schemeClr val="tx1"/>
          </a:solidFill>
          <a:prstDash val="solid"/>
          <a:round/>
          <a:headEnd type="none" w="med" len="med"/>
          <a:tailEnd type="arrow"/>
        </a:ln>
        <a:effec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0000FF"/>
          </a:solidFill>
          <a:headEnd type="none"/>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EN_12_8_03">
  <a:themeElements>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EN_12_8_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EN_12_8_0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EN_12_8_0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EN_12_8_0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EN_12_8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EN_12_8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EN_12_8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EN_12_8_03">
  <a:themeElements>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EN_12_8_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EN_12_8_0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EN_12_8_0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EN_12_8_0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EN_12_8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EN_12_8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EN_12_8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AEN_12_8_03">
  <a:themeElements>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EN_12_8_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EN_12_8_0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EN_12_8_0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EN_12_8_0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EN_12_8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EN_12_8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EN_12_8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AEN_12_8_03">
  <a:themeElements>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EN_12_8_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EN_12_8_0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EN_12_8_0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EN_12_8_0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EN_12_8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EN_12_8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EN_12_8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AEN_12_8_03">
  <a:themeElements>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EN_12_8_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EN_12_8_0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EN_12_8_0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EN_12_8_0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EN_12_8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EN_12_8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EN_12_8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AEN_12_8_03">
  <a:themeElements>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EN_12_8_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EN_12_8_0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EN_12_8_0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EN_12_8_0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EN_12_8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EN_12_8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EN_12_8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AEN_12_8_03">
  <a:themeElements>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EN_12_8_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EN_12_8_0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EN_12_8_0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EN_12_8_0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EN_12_8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EN_12_8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EN_12_8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AEN_12_8_03">
  <a:themeElements>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EN_12_8_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EN_12_8_0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EN_12_8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EN_12_8_0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EN_12_8_0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EN_12_8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EN_12_8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EN_12_8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11991</TotalTime>
  <Words>7164</Words>
  <Application>Microsoft Office PowerPoint</Application>
  <PresentationFormat>On-screen Show (4:3)</PresentationFormat>
  <Paragraphs>1050</Paragraphs>
  <Slides>77</Slides>
  <Notes>46</Notes>
  <HiddenSlides>0</HiddenSlides>
  <MMClips>0</MMClips>
  <ScaleCrop>false</ScaleCrop>
  <HeadingPairs>
    <vt:vector size="6" baseType="variant">
      <vt:variant>
        <vt:lpstr>Theme</vt:lpstr>
      </vt:variant>
      <vt:variant>
        <vt:i4>15</vt:i4>
      </vt:variant>
      <vt:variant>
        <vt:lpstr>Embedded OLE Servers</vt:lpstr>
      </vt:variant>
      <vt:variant>
        <vt:i4>2</vt:i4>
      </vt:variant>
      <vt:variant>
        <vt:lpstr>Slide Titles</vt:lpstr>
      </vt:variant>
      <vt:variant>
        <vt:i4>77</vt:i4>
      </vt:variant>
    </vt:vector>
  </HeadingPairs>
  <TitlesOfParts>
    <vt:vector size="94" baseType="lpstr">
      <vt:lpstr>Office Theme</vt:lpstr>
      <vt:lpstr>AEN_12_8_03</vt:lpstr>
      <vt:lpstr>1_AEN_12_8_03</vt:lpstr>
      <vt:lpstr>2_AEN_12_8_03</vt:lpstr>
      <vt:lpstr>3_AEN_12_8_03</vt:lpstr>
      <vt:lpstr>4_AEN_12_8_03</vt:lpstr>
      <vt:lpstr>5_AEN_12_8_03</vt:lpstr>
      <vt:lpstr>6_AEN_12_8_03</vt:lpstr>
      <vt:lpstr>7_AEN_12_8_03</vt:lpstr>
      <vt:lpstr>8_AEN_12_8_03</vt:lpstr>
      <vt:lpstr>9_AEN_12_8_03</vt:lpstr>
      <vt:lpstr>10_AEN_12_8_03</vt:lpstr>
      <vt:lpstr>Default Design</vt:lpstr>
      <vt:lpstr>2_Office Theme</vt:lpstr>
      <vt:lpstr>1_Office Theme</vt:lpstr>
      <vt:lpstr>Document</vt:lpstr>
      <vt:lpstr>Equation</vt:lpstr>
      <vt:lpstr>PowerPoint Presentation</vt:lpstr>
      <vt:lpstr>Outline</vt:lpstr>
      <vt:lpstr>Mu2e in a Nutshell</vt:lpstr>
      <vt:lpstr>Muon to Electron Conversion: Present and Future Precision</vt:lpstr>
      <vt:lpstr>LFV Status and Plans</vt:lpstr>
      <vt:lpstr>Muon Conversion Arises in Many New Physics Scenarios</vt:lpstr>
      <vt:lpstr>PowerPoint Presentation</vt:lpstr>
      <vt:lpstr>The Measurement Method</vt:lpstr>
      <vt:lpstr>PowerPoint Presentation</vt:lpstr>
      <vt:lpstr>PowerPoint Presentation</vt:lpstr>
      <vt:lpstr>PowerPoint Presentation</vt:lpstr>
      <vt:lpstr>PowerPoint Presentation</vt:lpstr>
      <vt:lpstr>Outline</vt:lpstr>
      <vt:lpstr>PowerPoint Presentation</vt:lpstr>
      <vt:lpstr>Mu2e Solenoidal Muon Beam Line</vt:lpstr>
      <vt:lpstr>Production Solenoid</vt:lpstr>
      <vt:lpstr>The Transport Solenoid (TS)</vt:lpstr>
      <vt:lpstr>The Detector Solenoid (DS)</vt:lpstr>
      <vt:lpstr>T-Tracker</vt:lpstr>
      <vt:lpstr>Simulated Pattern Recognition and Track Fitting </vt:lpstr>
      <vt:lpstr>Calorimeter</vt:lpstr>
      <vt:lpstr>Cosmic Ray Veto Surrounding Detector Solenoid</vt:lpstr>
      <vt:lpstr>PowerPoint Presentation</vt:lpstr>
      <vt:lpstr>Proton Delivery and Economics</vt:lpstr>
      <vt:lpstr>Extinction Scheme</vt:lpstr>
      <vt:lpstr>The Muon Campus</vt:lpstr>
      <vt:lpstr>Estimated Schedule</vt:lpstr>
      <vt:lpstr>Muon to e Conversion: Future Upgrade to 10-18</vt:lpstr>
      <vt:lpstr>PowerPoint Presentation</vt:lpstr>
      <vt:lpstr>Reference Design Capabilities</vt:lpstr>
      <vt:lpstr>Conclusions</vt:lpstr>
      <vt:lpstr>Summary</vt:lpstr>
      <vt:lpstr>PowerPoint Presentation</vt:lpstr>
      <vt:lpstr>For Further Information</vt:lpstr>
      <vt:lpstr>Motion in a Solenoid with a Linear Gradient Field</vt:lpstr>
      <vt:lpstr> </vt:lpstr>
      <vt:lpstr>PowerPoint Presentation</vt:lpstr>
      <vt:lpstr>What LFV has been seen/not seen?</vt:lpstr>
      <vt:lpstr>Supersymmetry in Tau LFV</vt:lpstr>
      <vt:lpstr>PowerPoint Presentation</vt:lpstr>
      <vt:lpstr>PowerPoint Presentation</vt:lpstr>
      <vt:lpstr>PowerPoint Presentation</vt:lpstr>
      <vt:lpstr>PowerPoint Presentation</vt:lpstr>
      <vt:lpstr>PowerPoint Presentation</vt:lpstr>
      <vt:lpstr>PowerPoint Presentation</vt:lpstr>
      <vt:lpstr>The Mu2e Collaboration</vt:lpstr>
      <vt:lpstr>Experimental Advantage: Muon to Electron Conversion</vt:lpstr>
      <vt:lpstr>PowerPoint Presentation</vt:lpstr>
      <vt:lpstr>The two most dangerous backgrounds have very different time structures</vt:lpstr>
      <vt:lpstr>PowerPoint Presentation</vt:lpstr>
      <vt:lpstr>The backgrounds and resolutions constrain the design and reach of the experiment</vt:lpstr>
      <vt:lpstr>PowerPoint Presentation</vt:lpstr>
      <vt:lpstr>Proton Delivery and Economics</vt:lpstr>
      <vt:lpstr>Time Line for Experimental Limits in cLFV in Muon Decays</vt:lpstr>
      <vt:lpstr>PowerPoint Presentation</vt:lpstr>
      <vt:lpstr>PowerPoint Presentation</vt:lpstr>
      <vt:lpstr>PowerPoint Presentation</vt:lpstr>
      <vt:lpstr>Similar Plots for tmg and meg</vt:lpstr>
      <vt:lpstr>μ→e Conversion versus μ→eγ </vt:lpstr>
      <vt:lpstr>SUSY: Minimal SU(5)</vt:lpstr>
      <vt:lpstr> Reminder: The Bohr Atom</vt:lpstr>
      <vt:lpstr>Muonic Atom Formation and Nuclear Capture</vt:lpstr>
      <vt:lpstr>PowerPoint Presentation</vt:lpstr>
      <vt:lpstr>Mu2e Muon Beam Line</vt:lpstr>
      <vt:lpstr>Mu2e Muon Beam Line</vt:lpstr>
      <vt:lpstr>Transport solenoid</vt:lpstr>
      <vt:lpstr>PowerPoint Presentation</vt:lpstr>
      <vt:lpstr>Detector </vt:lpstr>
      <vt:lpstr>PowerPoint Presentation</vt:lpstr>
      <vt:lpstr>Accelerator/Experiment Interface</vt:lpstr>
      <vt:lpstr>Accelerator/Experiment Interface</vt:lpstr>
      <vt:lpstr>Future Upgrade to 10-18</vt:lpstr>
      <vt:lpstr>To get to Rme~10-18: PRISM (Phase Rotated Intense Slow Muon Source) Beam Line? FFAG=Fixed Field Alternating Gradient</vt:lpstr>
      <vt:lpstr>Lepton Flavor Violation Only Observed in Neutrino Oscillations…</vt:lpstr>
      <vt:lpstr>PowerPoint Presentation</vt:lpstr>
      <vt:lpstr>LFV Status and Plans</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dc:creator>
  <cp:lastModifiedBy>Jim</cp:lastModifiedBy>
  <cp:revision>208</cp:revision>
  <dcterms:created xsi:type="dcterms:W3CDTF">2012-03-06T22:35:59Z</dcterms:created>
  <dcterms:modified xsi:type="dcterms:W3CDTF">2012-06-22T06:17:22Z</dcterms:modified>
</cp:coreProperties>
</file>